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Default Extension="emf" ContentType="image/x-emf"/>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notesSlides/notesSlide118.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14.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Override PartName="/ppt/notesSlides/notesSlide110.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notesSlides/notesSlide89.xml" ContentType="application/vnd.openxmlformats-officedocument.presentationml.notesSlide+xml"/>
  <Override PartName="/ppt/notesSlides/notesSlide116.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118.xml" ContentType="application/vnd.openxmlformats-officedocument.presentationml.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Override PartName="/ppt/notesSlides/notesSlide8.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6" r:id="rId1"/>
  </p:sldMasterIdLst>
  <p:notesMasterIdLst>
    <p:notesMasterId r:id="rId123"/>
  </p:notesMasterIdLst>
  <p:handoutMasterIdLst>
    <p:handoutMasterId r:id="rId124"/>
  </p:handoutMasterIdLst>
  <p:sldIdLst>
    <p:sldId id="291" r:id="rId2"/>
    <p:sldId id="287" r:id="rId3"/>
    <p:sldId id="320" r:id="rId4"/>
    <p:sldId id="311" r:id="rId5"/>
    <p:sldId id="313" r:id="rId6"/>
    <p:sldId id="314" r:id="rId7"/>
    <p:sldId id="357" r:id="rId8"/>
    <p:sldId id="368" r:id="rId9"/>
    <p:sldId id="395" r:id="rId10"/>
    <p:sldId id="322" r:id="rId11"/>
    <p:sldId id="347" r:id="rId12"/>
    <p:sldId id="382" r:id="rId13"/>
    <p:sldId id="383" r:id="rId14"/>
    <p:sldId id="384" r:id="rId15"/>
    <p:sldId id="316" r:id="rId16"/>
    <p:sldId id="396" r:id="rId17"/>
    <p:sldId id="397" r:id="rId18"/>
    <p:sldId id="323" r:id="rId19"/>
    <p:sldId id="317" r:id="rId20"/>
    <p:sldId id="318" r:id="rId21"/>
    <p:sldId id="369" r:id="rId22"/>
    <p:sldId id="373" r:id="rId23"/>
    <p:sldId id="324" r:id="rId24"/>
    <p:sldId id="374" r:id="rId25"/>
    <p:sldId id="375" r:id="rId26"/>
    <p:sldId id="376" r:id="rId27"/>
    <p:sldId id="351" r:id="rId28"/>
    <p:sldId id="377" r:id="rId29"/>
    <p:sldId id="378" r:id="rId30"/>
    <p:sldId id="379" r:id="rId31"/>
    <p:sldId id="325" r:id="rId32"/>
    <p:sldId id="352" r:id="rId33"/>
    <p:sldId id="356" r:id="rId34"/>
    <p:sldId id="348" r:id="rId35"/>
    <p:sldId id="349" r:id="rId36"/>
    <p:sldId id="355" r:id="rId37"/>
    <p:sldId id="354" r:id="rId38"/>
    <p:sldId id="326" r:id="rId39"/>
    <p:sldId id="380" r:id="rId40"/>
    <p:sldId id="327" r:id="rId41"/>
    <p:sldId id="353" r:id="rId42"/>
    <p:sldId id="328" r:id="rId43"/>
    <p:sldId id="381" r:id="rId44"/>
    <p:sldId id="329" r:id="rId45"/>
    <p:sldId id="330" r:id="rId46"/>
    <p:sldId id="331" r:id="rId47"/>
    <p:sldId id="385" r:id="rId48"/>
    <p:sldId id="386" r:id="rId49"/>
    <p:sldId id="332" r:id="rId50"/>
    <p:sldId id="387" r:id="rId51"/>
    <p:sldId id="333" r:id="rId52"/>
    <p:sldId id="398" r:id="rId53"/>
    <p:sldId id="334" r:id="rId54"/>
    <p:sldId id="399" r:id="rId55"/>
    <p:sldId id="367" r:id="rId56"/>
    <p:sldId id="335" r:id="rId57"/>
    <p:sldId id="336" r:id="rId58"/>
    <p:sldId id="400" r:id="rId59"/>
    <p:sldId id="340" r:id="rId60"/>
    <p:sldId id="341" r:id="rId61"/>
    <p:sldId id="342" r:id="rId62"/>
    <p:sldId id="343" r:id="rId63"/>
    <p:sldId id="359" r:id="rId64"/>
    <p:sldId id="344" r:id="rId65"/>
    <p:sldId id="390" r:id="rId66"/>
    <p:sldId id="345" r:id="rId67"/>
    <p:sldId id="388" r:id="rId68"/>
    <p:sldId id="389" r:id="rId69"/>
    <p:sldId id="391" r:id="rId70"/>
    <p:sldId id="392" r:id="rId71"/>
    <p:sldId id="393" r:id="rId72"/>
    <p:sldId id="394" r:id="rId73"/>
    <p:sldId id="401" r:id="rId74"/>
    <p:sldId id="402" r:id="rId75"/>
    <p:sldId id="403" r:id="rId76"/>
    <p:sldId id="404" r:id="rId77"/>
    <p:sldId id="405" r:id="rId78"/>
    <p:sldId id="406" r:id="rId79"/>
    <p:sldId id="407" r:id="rId80"/>
    <p:sldId id="408" r:id="rId81"/>
    <p:sldId id="409" r:id="rId82"/>
    <p:sldId id="410" r:id="rId83"/>
    <p:sldId id="411" r:id="rId84"/>
    <p:sldId id="412" r:id="rId85"/>
    <p:sldId id="413" r:id="rId86"/>
    <p:sldId id="414" r:id="rId87"/>
    <p:sldId id="415" r:id="rId88"/>
    <p:sldId id="416" r:id="rId89"/>
    <p:sldId id="417" r:id="rId90"/>
    <p:sldId id="418" r:id="rId91"/>
    <p:sldId id="419" r:id="rId92"/>
    <p:sldId id="420" r:id="rId93"/>
    <p:sldId id="421" r:id="rId94"/>
    <p:sldId id="422" r:id="rId95"/>
    <p:sldId id="423" r:id="rId96"/>
    <p:sldId id="424" r:id="rId97"/>
    <p:sldId id="425" r:id="rId98"/>
    <p:sldId id="426" r:id="rId99"/>
    <p:sldId id="427" r:id="rId100"/>
    <p:sldId id="428" r:id="rId101"/>
    <p:sldId id="429" r:id="rId102"/>
    <p:sldId id="430" r:id="rId103"/>
    <p:sldId id="431" r:id="rId104"/>
    <p:sldId id="432" r:id="rId105"/>
    <p:sldId id="433" r:id="rId106"/>
    <p:sldId id="434" r:id="rId107"/>
    <p:sldId id="435" r:id="rId108"/>
    <p:sldId id="436" r:id="rId109"/>
    <p:sldId id="437" r:id="rId110"/>
    <p:sldId id="438" r:id="rId111"/>
    <p:sldId id="439" r:id="rId112"/>
    <p:sldId id="360" r:id="rId113"/>
    <p:sldId id="361" r:id="rId114"/>
    <p:sldId id="362" r:id="rId115"/>
    <p:sldId id="363" r:id="rId116"/>
    <p:sldId id="364" r:id="rId117"/>
    <p:sldId id="365" r:id="rId118"/>
    <p:sldId id="366" r:id="rId119"/>
    <p:sldId id="440" r:id="rId120"/>
    <p:sldId id="441" r:id="rId121"/>
    <p:sldId id="442" r:id="rId122"/>
  </p:sldIdLst>
  <p:sldSz cx="9144000" cy="6858000" type="screen4x3"/>
  <p:notesSz cx="6858000" cy="9144000"/>
  <p:defaultTextStyle>
    <a:defPPr>
      <a:defRPr lang="en-US"/>
    </a:defPPr>
    <a:lvl1pPr algn="ctr" rtl="0" fontAlgn="base">
      <a:lnSpc>
        <a:spcPct val="90000"/>
      </a:lnSpc>
      <a:spcBef>
        <a:spcPct val="50000"/>
      </a:spcBef>
      <a:spcAft>
        <a:spcPct val="0"/>
      </a:spcAft>
      <a:defRPr sz="2400" kern="1200">
        <a:solidFill>
          <a:schemeClr val="tx1"/>
        </a:solidFill>
        <a:latin typeface="Times New Roman" pitchFamily="18" charset="0"/>
        <a:ea typeface="宋体" pitchFamily="2" charset="-122"/>
        <a:cs typeface="+mn-cs"/>
      </a:defRPr>
    </a:lvl1pPr>
    <a:lvl2pPr marL="457200" algn="ctr" rtl="0" fontAlgn="base">
      <a:lnSpc>
        <a:spcPct val="90000"/>
      </a:lnSpc>
      <a:spcBef>
        <a:spcPct val="50000"/>
      </a:spcBef>
      <a:spcAft>
        <a:spcPct val="0"/>
      </a:spcAft>
      <a:defRPr sz="2400" kern="1200">
        <a:solidFill>
          <a:schemeClr val="tx1"/>
        </a:solidFill>
        <a:latin typeface="Times New Roman" pitchFamily="18" charset="0"/>
        <a:ea typeface="宋体" pitchFamily="2" charset="-122"/>
        <a:cs typeface="+mn-cs"/>
      </a:defRPr>
    </a:lvl2pPr>
    <a:lvl3pPr marL="914400" algn="ctr" rtl="0" fontAlgn="base">
      <a:lnSpc>
        <a:spcPct val="90000"/>
      </a:lnSpc>
      <a:spcBef>
        <a:spcPct val="50000"/>
      </a:spcBef>
      <a:spcAft>
        <a:spcPct val="0"/>
      </a:spcAft>
      <a:defRPr sz="2400" kern="1200">
        <a:solidFill>
          <a:schemeClr val="tx1"/>
        </a:solidFill>
        <a:latin typeface="Times New Roman" pitchFamily="18" charset="0"/>
        <a:ea typeface="宋体" pitchFamily="2" charset="-122"/>
        <a:cs typeface="+mn-cs"/>
      </a:defRPr>
    </a:lvl3pPr>
    <a:lvl4pPr marL="1371600" algn="ctr" rtl="0" fontAlgn="base">
      <a:lnSpc>
        <a:spcPct val="90000"/>
      </a:lnSpc>
      <a:spcBef>
        <a:spcPct val="50000"/>
      </a:spcBef>
      <a:spcAft>
        <a:spcPct val="0"/>
      </a:spcAft>
      <a:defRPr sz="2400" kern="1200">
        <a:solidFill>
          <a:schemeClr val="tx1"/>
        </a:solidFill>
        <a:latin typeface="Times New Roman" pitchFamily="18" charset="0"/>
        <a:ea typeface="宋体" pitchFamily="2" charset="-122"/>
        <a:cs typeface="+mn-cs"/>
      </a:defRPr>
    </a:lvl4pPr>
    <a:lvl5pPr marL="1828800" algn="ctr" rtl="0" fontAlgn="base">
      <a:lnSpc>
        <a:spcPct val="90000"/>
      </a:lnSpc>
      <a:spcBef>
        <a:spcPct val="50000"/>
      </a:spcBef>
      <a:spcAft>
        <a:spcPct val="0"/>
      </a:spcAft>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ks_c_5601-1987"/>
  <p:clrMru>
    <a:srgbClr val="66FFFF"/>
    <a:srgbClr val="CC0066"/>
    <a:srgbClr val="103BB4"/>
    <a:srgbClr val="FF0066"/>
    <a:srgbClr val="CC3300"/>
    <a:srgbClr val="1345D3"/>
    <a:srgbClr val="FFFFCC"/>
    <a:srgbClr val="FFFF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632" autoAdjust="0"/>
    <p:restoredTop sz="86496" autoAdjust="0"/>
  </p:normalViewPr>
  <p:slideViewPr>
    <p:cSldViewPr snapToGrid="0">
      <p:cViewPr>
        <p:scale>
          <a:sx n="50" d="100"/>
          <a:sy n="50" d="100"/>
        </p:scale>
        <p:origin x="108" y="-8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4" d="100"/>
          <a:sy n="54" d="100"/>
        </p:scale>
        <p:origin x="-1902" y="-102"/>
      </p:cViewPr>
      <p:guideLst>
        <p:guide orient="horz" pos="2880"/>
        <p:guide pos="2160"/>
      </p:guideLst>
    </p:cSldViewPr>
  </p:notesViewPr>
  <p:gridSpacing cx="36868100" cy="368681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_rels/viewProps.xml.rels><?xml version="1.0" encoding="UTF-8" standalone="yes"?>
<Relationships xmlns="http://schemas.openxmlformats.org/package/2006/relationships"><Relationship Id="rId1" Type="http://schemas.openxmlformats.org/officeDocument/2006/relationships/slide" Target="slides/slide3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5" Type="http://schemas.openxmlformats.org/officeDocument/2006/relationships/image" Target="../media/image21.wmf"/><Relationship Id="rId4" Type="http://schemas.openxmlformats.org/officeDocument/2006/relationships/image" Target="../media/image2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9.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0.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lnSpc>
                <a:spcPct val="100000"/>
              </a:lnSpc>
              <a:spcBef>
                <a:spcPct val="0"/>
              </a:spcBef>
              <a:defRPr sz="1200" b="0" u="none">
                <a:solidFill>
                  <a:schemeClr val="tx1"/>
                </a:solidFill>
                <a:latin typeface="Times New Roman" charset="0"/>
                <a:ea typeface="굴림" pitchFamily="50" charset="-127"/>
              </a:defRPr>
            </a:lvl1pPr>
          </a:lstStyle>
          <a:p>
            <a:pPr>
              <a:defRPr/>
            </a:pPr>
            <a:endParaRPr lang="ko-KR" altLang="en-US"/>
          </a:p>
        </p:txBody>
      </p:sp>
      <p:sp>
        <p:nvSpPr>
          <p:cNvPr id="686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defRPr sz="1200" b="0" u="none">
                <a:solidFill>
                  <a:schemeClr val="tx1"/>
                </a:solidFill>
                <a:latin typeface="Times New Roman" charset="0"/>
                <a:ea typeface="굴림" pitchFamily="50" charset="-127"/>
              </a:defRPr>
            </a:lvl1pPr>
          </a:lstStyle>
          <a:p>
            <a:pPr>
              <a:defRPr/>
            </a:pPr>
            <a:endParaRPr lang="ko-KR" altLang="en-US"/>
          </a:p>
        </p:txBody>
      </p:sp>
      <p:sp>
        <p:nvSpPr>
          <p:cNvPr id="686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lnSpc>
                <a:spcPct val="100000"/>
              </a:lnSpc>
              <a:spcBef>
                <a:spcPct val="0"/>
              </a:spcBef>
              <a:defRPr sz="1200" b="0" u="none">
                <a:solidFill>
                  <a:schemeClr val="tx1"/>
                </a:solidFill>
                <a:latin typeface="Times New Roman" charset="0"/>
                <a:ea typeface="굴림" pitchFamily="50" charset="-127"/>
              </a:defRPr>
            </a:lvl1pPr>
          </a:lstStyle>
          <a:p>
            <a:pPr>
              <a:defRPr/>
            </a:pPr>
            <a:endParaRPr lang="ko-KR" altLang="en-US"/>
          </a:p>
        </p:txBody>
      </p:sp>
      <p:sp>
        <p:nvSpPr>
          <p:cNvPr id="686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0"/>
              </a:spcBef>
              <a:defRPr sz="1200" b="0" u="none">
                <a:solidFill>
                  <a:schemeClr val="tx1"/>
                </a:solidFill>
                <a:latin typeface="Times New Roman" charset="0"/>
                <a:ea typeface="굴림" pitchFamily="50" charset="-127"/>
              </a:defRPr>
            </a:lvl1pPr>
          </a:lstStyle>
          <a:p>
            <a:pPr>
              <a:defRPr/>
            </a:pPr>
            <a:fld id="{44D80BFA-E330-49B8-AAC0-5286C96A4A5A}" type="slidenum">
              <a:rPr lang="ko-KR" altLang="en-US"/>
              <a:pPr>
                <a:defRPr/>
              </a:pPr>
              <a:t>‹#›</a:t>
            </a:fld>
            <a:endParaRPr lang="ko-KR"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lnSpc>
                <a:spcPct val="100000"/>
              </a:lnSpc>
              <a:spcBef>
                <a:spcPct val="0"/>
              </a:spcBef>
              <a:defRPr sz="1200" b="1" u="none">
                <a:solidFill>
                  <a:schemeClr val="accent1"/>
                </a:solidFill>
                <a:latin typeface="Lucida Sans Unicode" pitchFamily="34" charset="0"/>
                <a:ea typeface="굴림" pitchFamily="50" charset="-127"/>
              </a:defRPr>
            </a:lvl1pPr>
          </a:lstStyle>
          <a:p>
            <a:pPr>
              <a:defRPr/>
            </a:pPr>
            <a:endParaRPr lang="ko-KR" altLang="en-US"/>
          </a:p>
        </p:txBody>
      </p:sp>
      <p:sp>
        <p:nvSpPr>
          <p:cNvPr id="7680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defRPr sz="1200" b="1" u="none">
                <a:solidFill>
                  <a:schemeClr val="accent1"/>
                </a:solidFill>
                <a:latin typeface="Lucida Sans Unicode" pitchFamily="34" charset="0"/>
                <a:ea typeface="굴림" pitchFamily="50" charset="-127"/>
              </a:defRPr>
            </a:lvl1pPr>
          </a:lstStyle>
          <a:p>
            <a:pPr>
              <a:defRPr/>
            </a:pPr>
            <a:endParaRPr lang="ko-KR" altLang="en-US"/>
          </a:p>
        </p:txBody>
      </p:sp>
      <p:sp>
        <p:nvSpPr>
          <p:cNvPr id="890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680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p>
        </p:txBody>
      </p:sp>
      <p:sp>
        <p:nvSpPr>
          <p:cNvPr id="7680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lnSpc>
                <a:spcPct val="100000"/>
              </a:lnSpc>
              <a:spcBef>
                <a:spcPct val="0"/>
              </a:spcBef>
              <a:defRPr sz="1200" b="1" u="none">
                <a:solidFill>
                  <a:schemeClr val="accent1"/>
                </a:solidFill>
                <a:latin typeface="Lucida Sans Unicode" pitchFamily="34" charset="0"/>
                <a:ea typeface="굴림" pitchFamily="50" charset="-127"/>
              </a:defRPr>
            </a:lvl1pPr>
          </a:lstStyle>
          <a:p>
            <a:pPr>
              <a:defRPr/>
            </a:pPr>
            <a:endParaRPr lang="ko-KR" altLang="en-US"/>
          </a:p>
        </p:txBody>
      </p:sp>
      <p:sp>
        <p:nvSpPr>
          <p:cNvPr id="7680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0"/>
              </a:spcBef>
              <a:defRPr sz="1200" b="1" u="none">
                <a:solidFill>
                  <a:schemeClr val="accent1"/>
                </a:solidFill>
                <a:latin typeface="Lucida Sans Unicode" pitchFamily="34" charset="0"/>
                <a:ea typeface="굴림" pitchFamily="50" charset="-127"/>
              </a:defRPr>
            </a:lvl1pPr>
          </a:lstStyle>
          <a:p>
            <a:pPr>
              <a:defRPr/>
            </a:pPr>
            <a:fld id="{05B0776B-D86B-4B5D-A4B5-39D5BD5F0F79}" type="slidenum">
              <a:rPr lang="ko-KR" altLang="en-US"/>
              <a:pPr>
                <a:defRPr/>
              </a:pPr>
              <a:t>‹#›</a:t>
            </a:fld>
            <a:endParaRPr lang="ko-KR"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p:spPr>
        <p:txBody>
          <a:bodyPr/>
          <a:lstStyle/>
          <a:p>
            <a:r>
              <a:rPr lang="zh-CN" altLang="en-US" smtClean="0"/>
              <a:t>参见阎石</a:t>
            </a:r>
            <a:r>
              <a:rPr lang="en-US" altLang="zh-CN" smtClean="0"/>
              <a:t>《</a:t>
            </a:r>
            <a:r>
              <a:rPr lang="zh-CN" altLang="en-US" smtClean="0"/>
              <a:t>数字电子技术基础（第五版）</a:t>
            </a:r>
            <a:r>
              <a:rPr lang="en-US" altLang="zh-CN" smtClean="0"/>
              <a:t>》P367</a:t>
            </a:r>
            <a:r>
              <a:rPr lang="zh-CN" altLang="en-US" smtClean="0"/>
              <a:t> </a:t>
            </a:r>
            <a:endParaRPr lang="en-US" altLang="zh-CN" smtClean="0"/>
          </a:p>
          <a:p>
            <a:r>
              <a:rPr lang="zh-CN" altLang="en-US" smtClean="0"/>
              <a:t>    只有行译码线和列译码线同时有效的字或存储单元才能被选中。</a:t>
            </a:r>
            <a:endParaRPr lang="en-US" altLang="zh-CN" smtClean="0"/>
          </a:p>
          <a:p>
            <a:r>
              <a:rPr lang="zh-CN" altLang="en-US" smtClean="0"/>
              <a:t>    当然也不是一定要行地址线和列地址线均分，比如</a:t>
            </a:r>
            <a:r>
              <a:rPr lang="en-US" altLang="zh-CN" smtClean="0"/>
              <a:t>10</a:t>
            </a:r>
            <a:r>
              <a:rPr lang="zh-CN" altLang="en-US" smtClean="0"/>
              <a:t>条地址线，可以有</a:t>
            </a:r>
            <a:r>
              <a:rPr lang="en-US" altLang="zh-CN" smtClean="0"/>
              <a:t>6</a:t>
            </a:r>
            <a:r>
              <a:rPr lang="zh-CN" altLang="en-US" smtClean="0"/>
              <a:t>条行地址线和</a:t>
            </a:r>
            <a:r>
              <a:rPr lang="en-US" altLang="zh-CN" smtClean="0"/>
              <a:t>4</a:t>
            </a:r>
            <a:r>
              <a:rPr lang="zh-CN" altLang="en-US" smtClean="0"/>
              <a:t>条列地址线，则行译码线有</a:t>
            </a:r>
            <a:r>
              <a:rPr lang="en-US" altLang="zh-CN" smtClean="0"/>
              <a:t>2</a:t>
            </a:r>
            <a:r>
              <a:rPr lang="en-US" altLang="zh-CN" baseline="30000" smtClean="0"/>
              <a:t>6</a:t>
            </a:r>
            <a:r>
              <a:rPr lang="en-US" altLang="zh-CN" smtClean="0"/>
              <a:t>=64</a:t>
            </a:r>
            <a:r>
              <a:rPr lang="zh-CN" altLang="en-US" smtClean="0"/>
              <a:t>条，列译码线有</a:t>
            </a:r>
            <a:r>
              <a:rPr lang="en-US" altLang="zh-CN" smtClean="0"/>
              <a:t>2</a:t>
            </a:r>
            <a:r>
              <a:rPr lang="en-US" altLang="zh-CN" baseline="30000" smtClean="0"/>
              <a:t>4</a:t>
            </a:r>
            <a:r>
              <a:rPr lang="en-US" altLang="zh-CN" smtClean="0"/>
              <a:t>=16</a:t>
            </a:r>
            <a:r>
              <a:rPr lang="zh-CN" altLang="en-US" smtClean="0"/>
              <a:t>条。根据存储器的存储容量（字数和字长）以及存储单元的排列方式（每行多少个存储单元，每列多少个存储单元），来决定行译码线和列译码线与存储单元的连接方式。</a:t>
            </a:r>
          </a:p>
          <a:p>
            <a:endParaRPr lang="zh-CN" altLang="en-US"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p:spPr>
        <p:txBody>
          <a:bodyPr/>
          <a:lstStyle/>
          <a:p>
            <a:r>
              <a:rPr lang="en-US" altLang="zh-CN" smtClean="0"/>
              <a:t>abcd</a:t>
            </a:r>
            <a:r>
              <a:rPr lang="zh-CN" altLang="en-US" smtClean="0"/>
              <a:t>＝</a:t>
            </a:r>
            <a:r>
              <a:rPr lang="en-US" altLang="zh-CN" smtClean="0"/>
              <a:t>1111</a:t>
            </a:r>
            <a:r>
              <a:rPr lang="zh-CN" altLang="en-US" smtClean="0"/>
              <a:t>时，</a:t>
            </a:r>
            <a:r>
              <a:rPr lang="en-US" altLang="zh-CN" smtClean="0"/>
              <a:t>F</a:t>
            </a:r>
            <a:r>
              <a:rPr lang="zh-CN" altLang="en-US" smtClean="0"/>
              <a:t>＝</a:t>
            </a:r>
            <a:r>
              <a:rPr lang="en-US" altLang="zh-CN" smtClean="0"/>
              <a:t>1</a:t>
            </a:r>
            <a:r>
              <a:rPr lang="zh-CN" altLang="en-US" smtClean="0"/>
              <a:t>。这样</a:t>
            </a:r>
            <a:r>
              <a:rPr lang="en-US" altLang="zh-CN" smtClean="0"/>
              <a:t>4</a:t>
            </a:r>
            <a:r>
              <a:rPr lang="zh-CN" altLang="en-US" smtClean="0"/>
              <a:t>输入端与门的每输入一组信号就等于输入一个地址进行查表，找出地址对应的内容，然后输出。</a:t>
            </a: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p:spPr>
        <p:txBody>
          <a:bodyPr/>
          <a:lstStyle/>
          <a:p>
            <a:r>
              <a:rPr lang="zh-CN" altLang="en-US" smtClean="0"/>
              <a:t>在</a:t>
            </a:r>
            <a:r>
              <a:rPr lang="en-US" altLang="zh-CN" smtClean="0"/>
              <a:t>Spartan</a:t>
            </a:r>
            <a:r>
              <a:rPr lang="zh-CN" altLang="en-US" smtClean="0"/>
              <a:t>－</a:t>
            </a:r>
            <a:r>
              <a:rPr lang="en-US" altLang="zh-CN" smtClean="0"/>
              <a:t>II</a:t>
            </a:r>
            <a:r>
              <a:rPr lang="zh-CN" altLang="en-US" smtClean="0"/>
              <a:t>中，每一个</a:t>
            </a:r>
            <a:r>
              <a:rPr lang="en-US" altLang="zh-CN" smtClean="0"/>
              <a:t>CLB</a:t>
            </a:r>
            <a:r>
              <a:rPr lang="zh-CN" altLang="en-US" smtClean="0"/>
              <a:t>包含两个</a:t>
            </a:r>
            <a:r>
              <a:rPr lang="en-US" altLang="zh-CN" smtClean="0"/>
              <a:t>Slices</a:t>
            </a:r>
            <a:r>
              <a:rPr lang="zh-CN" altLang="en-US" smtClean="0"/>
              <a:t>，每个</a:t>
            </a:r>
            <a:r>
              <a:rPr lang="en-US" altLang="zh-CN" smtClean="0"/>
              <a:t>Slice</a:t>
            </a:r>
            <a:r>
              <a:rPr lang="zh-CN" altLang="en-US" smtClean="0"/>
              <a:t>（实现逻辑的最小单位）包括两个</a:t>
            </a:r>
            <a:r>
              <a:rPr lang="en-US" altLang="zh-CN" smtClean="0"/>
              <a:t>LUT</a:t>
            </a:r>
            <a:r>
              <a:rPr lang="zh-CN" altLang="en-US" smtClean="0"/>
              <a:t>，两个触发器和相关逻辑。</a:t>
            </a: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p:spPr>
        <p:txBody>
          <a:bodyPr/>
          <a:lstStyle/>
          <a:p>
            <a:r>
              <a:rPr lang="en-US" altLang="zh-CN" smtClean="0"/>
              <a:t>Carry &amp; Control Logic</a:t>
            </a:r>
            <a:r>
              <a:rPr lang="zh-CN" altLang="en-US" smtClean="0"/>
              <a:t>：进位和控制逻辑。</a:t>
            </a: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p:spPr>
        <p:txBody>
          <a:bodyPr/>
          <a:lstStyle/>
          <a:p>
            <a:r>
              <a:rPr lang="en-US" altLang="zh-CN" smtClean="0"/>
              <a:t>HDL</a:t>
            </a:r>
            <a:r>
              <a:rPr lang="zh-CN" altLang="en-US" smtClean="0"/>
              <a:t>语言在</a:t>
            </a:r>
            <a:r>
              <a:rPr lang="en-US" altLang="zh-CN" smtClean="0"/>
              <a:t>EDA</a:t>
            </a:r>
            <a:r>
              <a:rPr lang="zh-CN" altLang="en-US" smtClean="0"/>
              <a:t>技术中的迅速应用，给</a:t>
            </a:r>
            <a:r>
              <a:rPr lang="en-US" altLang="zh-CN" smtClean="0"/>
              <a:t>PLD</a:t>
            </a:r>
            <a:r>
              <a:rPr lang="zh-CN" altLang="en-US" smtClean="0"/>
              <a:t>和数字系统的设计带来了更新的设计方法和理念</a:t>
            </a: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a:ln/>
        </p:spPr>
      </p:sp>
      <p:sp>
        <p:nvSpPr>
          <p:cNvPr id="100355" name="备注占位符 2"/>
          <p:cNvSpPr>
            <a:spLocks noGrp="1"/>
          </p:cNvSpPr>
          <p:nvPr>
            <p:ph type="body" idx="1"/>
          </p:nvPr>
        </p:nvSpPr>
        <p:spPr>
          <a:noFill/>
          <a:ln/>
        </p:spPr>
        <p:txBody>
          <a:bodyPr/>
          <a:lstStyle/>
          <a:p>
            <a:r>
              <a:rPr lang="zh-CN" altLang="en-US" smtClean="0"/>
              <a:t>有两个控制信号</a:t>
            </a:r>
            <a:r>
              <a:rPr lang="en-US" altLang="zh-CN" smtClean="0"/>
              <a:t>/WR</a:t>
            </a:r>
            <a:r>
              <a:rPr lang="zh-CN" altLang="en-US" smtClean="0"/>
              <a:t>和</a:t>
            </a:r>
            <a:r>
              <a:rPr lang="en-US" altLang="zh-CN" smtClean="0"/>
              <a:t>/CS</a:t>
            </a:r>
            <a:endParaRPr lang="zh-CN" altLang="en-US" smtClean="0"/>
          </a:p>
        </p:txBody>
      </p:sp>
      <p:sp>
        <p:nvSpPr>
          <p:cNvPr id="100356" name="灯片编号占位符 3"/>
          <p:cNvSpPr>
            <a:spLocks noGrp="1"/>
          </p:cNvSpPr>
          <p:nvPr>
            <p:ph type="sldNum" sz="quarter" idx="5"/>
          </p:nvPr>
        </p:nvSpPr>
        <p:spPr>
          <a:noFill/>
        </p:spPr>
        <p:txBody>
          <a:bodyPr/>
          <a:lstStyle/>
          <a:p>
            <a:fld id="{520B1572-841B-4F54-B29E-377FAFE4E319}" type="slidenum">
              <a:rPr lang="ko-KR" altLang="en-US" smtClean="0">
                <a:ea typeface="Gulim" pitchFamily="34" charset="-127"/>
              </a:rPr>
              <a:pPr/>
              <a:t>11</a:t>
            </a:fld>
            <a:endParaRPr lang="en-US" altLang="ko-KR" smtClean="0">
              <a:ea typeface="Gulim" pitchFamily="34" charset="-127"/>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p:spPr>
        <p:txBody>
          <a:bodyPr/>
          <a:lstStyle/>
          <a:p>
            <a:r>
              <a:rPr lang="zh-CN" altLang="en-US" smtClean="0"/>
              <a:t>设计准备是指设计者在进行设计之前，依据任务要求，确定系统所要完成的功能及复杂程度，器件资源的利用、成本等所要做的准备工作，如进行方案论证、系统设计和器件选择。</a:t>
            </a: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p:spPr>
        <p:txBody>
          <a:bodyPr/>
          <a:lstStyle/>
          <a:p>
            <a:r>
              <a:rPr lang="en-US" altLang="zh-CN" b="1" smtClean="0"/>
              <a:t>VHDL</a:t>
            </a:r>
            <a:r>
              <a:rPr lang="zh-CN" altLang="en-US" smtClean="0"/>
              <a:t>：</a:t>
            </a:r>
            <a:r>
              <a:rPr lang="en-US" altLang="zh-CN" smtClean="0"/>
              <a:t>Very High Speed Integrated Circuit Hardware Description Language </a:t>
            </a:r>
            <a:endParaRPr lang="zh-CN" altLang="en-US" smtClean="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a:noFill/>
          <a:ln/>
        </p:spPr>
        <p:txBody>
          <a:bodyPr/>
          <a:lstStyle/>
          <a:p>
            <a:pPr eaLnBrk="1" hangingPunct="1"/>
            <a:r>
              <a:rPr lang="zh-CN" altLang="en-US" sz="2400" smtClean="0"/>
              <a:t>     </a:t>
            </a:r>
            <a:endParaRPr kumimoji="1" lang="zh-CN" altLang="en-US" smtClean="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a:noFill/>
          <a:ln/>
        </p:spPr>
        <p:txBody>
          <a:bodyPr/>
          <a:lstStyle/>
          <a:p>
            <a:pPr eaLnBrk="1" hangingPunct="1"/>
            <a:r>
              <a:rPr lang="zh-CN" altLang="en-US" sz="2400" smtClean="0">
                <a:solidFill>
                  <a:srgbClr val="CC3300"/>
                </a:solidFill>
              </a:rPr>
              <a:t>    由存储矩阵、</a:t>
            </a:r>
            <a:r>
              <a:rPr lang="zh-CN" altLang="en-US" smtClean="0">
                <a:solidFill>
                  <a:srgbClr val="CC3300"/>
                </a:solidFill>
              </a:rPr>
              <a:t>地址译码器和输入</a:t>
            </a:r>
            <a:r>
              <a:rPr lang="en-US" altLang="zh-CN" smtClean="0">
                <a:solidFill>
                  <a:srgbClr val="CC3300"/>
                </a:solidFill>
              </a:rPr>
              <a:t>/</a:t>
            </a:r>
            <a:r>
              <a:rPr lang="zh-CN" altLang="en-US" smtClean="0">
                <a:solidFill>
                  <a:srgbClr val="CC3300"/>
                </a:solidFill>
              </a:rPr>
              <a:t>输出控制电路组成</a:t>
            </a:r>
            <a:endParaRPr kumimoji="1" lang="zh-CN" altLang="en-US" smtClean="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a:noFill/>
          <a:ln/>
        </p:spPr>
        <p:txBody>
          <a:bodyPr/>
          <a:lstStyle/>
          <a:p>
            <a:pPr marL="0" lvl="1" eaLnBrk="1" hangingPunct="1"/>
            <a:r>
              <a:rPr lang="zh-CN" altLang="en-US" sz="2400" smtClean="0">
                <a:latin typeface="宋体" pitchFamily="2" charset="-122"/>
              </a:rPr>
              <a:t>分为</a:t>
            </a:r>
            <a:r>
              <a:rPr lang="zh-CN" altLang="en-US" sz="2000" smtClean="0">
                <a:cs typeface="Arial" charset="0"/>
              </a:rPr>
              <a:t>只读存储器</a:t>
            </a:r>
            <a:r>
              <a:rPr lang="en-US" altLang="zh-CN" sz="2000" smtClean="0">
                <a:cs typeface="Arial" charset="0"/>
              </a:rPr>
              <a:t>ROM</a:t>
            </a:r>
            <a:r>
              <a:rPr lang="zh-CN" altLang="en-US" sz="2400" smtClean="0">
                <a:latin typeface="宋体" pitchFamily="2" charset="-122"/>
              </a:rPr>
              <a:t>和</a:t>
            </a:r>
            <a:r>
              <a:rPr lang="zh-CN" altLang="en-US" sz="2400" smtClean="0"/>
              <a:t>随机存储器</a:t>
            </a:r>
            <a:r>
              <a:rPr lang="en-US" altLang="zh-CN" sz="2400" smtClean="0"/>
              <a:t>RAM</a:t>
            </a:r>
            <a:r>
              <a:rPr lang="zh-CN" altLang="en-US" sz="2400" smtClean="0"/>
              <a:t>两大</a:t>
            </a:r>
            <a:r>
              <a:rPr lang="zh-CN" altLang="en-US" sz="2400" smtClean="0">
                <a:latin typeface="宋体" pitchFamily="2" charset="-122"/>
              </a:rPr>
              <a:t>类</a:t>
            </a:r>
          </a:p>
          <a:p>
            <a:pPr eaLnBrk="1" hangingPunct="1"/>
            <a:endParaRPr kumimoji="1" lang="zh-CN" altLang="en-US" smtClean="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a:noFill/>
          <a:ln/>
        </p:spPr>
        <p:txBody>
          <a:bodyPr/>
          <a:lstStyle/>
          <a:p>
            <a:pPr eaLnBrk="1" hangingPunct="1"/>
            <a:r>
              <a:rPr lang="zh-CN" altLang="en-US" sz="2400" smtClean="0"/>
              <a:t>     </a:t>
            </a:r>
            <a:endParaRPr kumimoji="1" lang="zh-CN" altLang="en-US" smtClean="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a:noFill/>
          <a:ln/>
        </p:spPr>
        <p:txBody>
          <a:bodyPr/>
          <a:lstStyle/>
          <a:p>
            <a:pPr eaLnBrk="1" hangingPunct="1"/>
            <a:r>
              <a:rPr lang="zh-CN" altLang="en-US" sz="2400" smtClean="0"/>
              <a:t>     </a:t>
            </a:r>
            <a:endParaRPr kumimoji="1" lang="zh-CN" altLang="en-US" smtClean="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a:noFill/>
          <a:ln/>
        </p:spPr>
        <p:txBody>
          <a:bodyPr/>
          <a:lstStyle/>
          <a:p>
            <a:pPr eaLnBrk="1" hangingPunct="1"/>
            <a:r>
              <a:rPr lang="zh-CN" altLang="en-US" sz="2400" smtClean="0"/>
              <a:t>     </a:t>
            </a:r>
            <a:endParaRPr kumimoji="1" lang="zh-CN" altLang="en-US" smtClean="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a:noFill/>
          <a:ln/>
        </p:spPr>
        <p:txBody>
          <a:bodyPr/>
          <a:lstStyle/>
          <a:p>
            <a:pPr eaLnBrk="1" hangingPunct="1"/>
            <a:r>
              <a:rPr lang="zh-CN" altLang="en-US" sz="2400" smtClean="0"/>
              <a:t>     </a:t>
            </a:r>
            <a:endParaRPr kumimoji="1" lang="zh-CN" altLang="en-US" smtClean="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p:spPr>
        <p:txBody>
          <a:bodyPr/>
          <a:lstStyle/>
          <a:p>
            <a:pPr eaLnBrk="1" hangingPunct="1"/>
            <a:r>
              <a:rPr lang="zh-CN" altLang="en-US" sz="2400" smtClean="0"/>
              <a:t>     </a:t>
            </a:r>
            <a:endParaRPr kumimoji="1"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ln/>
        </p:spPr>
      </p:sp>
      <p:sp>
        <p:nvSpPr>
          <p:cNvPr id="101379" name="备注占位符 2"/>
          <p:cNvSpPr>
            <a:spLocks noGrp="1"/>
          </p:cNvSpPr>
          <p:nvPr>
            <p:ph type="body" idx="1"/>
          </p:nvPr>
        </p:nvSpPr>
        <p:spPr>
          <a:noFill/>
          <a:ln/>
        </p:spPr>
        <p:txBody>
          <a:bodyPr/>
          <a:lstStyle/>
          <a:p>
            <a:pPr marL="0" lvl="1"/>
            <a:r>
              <a:rPr lang="zh-CN" altLang="en-US" smtClean="0"/>
              <a:t>    即线译码方式。如果有</a:t>
            </a:r>
            <a:r>
              <a:rPr lang="en-US" altLang="zh-CN" smtClean="0"/>
              <a:t>i</a:t>
            </a:r>
            <a:r>
              <a:rPr lang="zh-CN" altLang="en-US" smtClean="0"/>
              <a:t>条地址线，则经过地址译码器，产生</a:t>
            </a:r>
            <a:r>
              <a:rPr lang="zh-CN" altLang="en-US" sz="2000" smtClean="0">
                <a:cs typeface="Arial" charset="0"/>
              </a:rPr>
              <a:t>译码线数＝ </a:t>
            </a:r>
            <a:r>
              <a:rPr lang="en-US" altLang="zh-CN" sz="2000" smtClean="0">
                <a:solidFill>
                  <a:srgbClr val="CC0066"/>
                </a:solidFill>
                <a:cs typeface="Arial" charset="0"/>
              </a:rPr>
              <a:t>2</a:t>
            </a:r>
            <a:r>
              <a:rPr lang="en-US" altLang="zh-CN" sz="2000" baseline="30000" smtClean="0">
                <a:solidFill>
                  <a:srgbClr val="CC0066"/>
                </a:solidFill>
                <a:cs typeface="Arial" charset="0"/>
              </a:rPr>
              <a:t>i</a:t>
            </a:r>
            <a:r>
              <a:rPr lang="zh-CN" altLang="en-US" smtClean="0"/>
              <a:t>，即有</a:t>
            </a:r>
            <a:r>
              <a:rPr lang="en-US" altLang="zh-CN" smtClean="0"/>
              <a:t>2</a:t>
            </a:r>
            <a:r>
              <a:rPr lang="en-US" altLang="zh-CN" baseline="30000" smtClean="0">
                <a:solidFill>
                  <a:srgbClr val="CC0066"/>
                </a:solidFill>
              </a:rPr>
              <a:t>i</a:t>
            </a:r>
            <a:r>
              <a:rPr lang="zh-CN" altLang="en-US" smtClean="0"/>
              <a:t>条字线。</a:t>
            </a:r>
          </a:p>
          <a:p>
            <a:endParaRPr lang="zh-CN" altLang="en-US" smtClean="0"/>
          </a:p>
        </p:txBody>
      </p:sp>
      <p:sp>
        <p:nvSpPr>
          <p:cNvPr id="101380"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lnSpc>
                <a:spcPct val="100000"/>
              </a:lnSpc>
              <a:spcBef>
                <a:spcPct val="0"/>
              </a:spcBef>
            </a:pPr>
            <a:fld id="{D3ED3A38-41F3-42CA-9378-AD9531A2E2AB}" type="slidenum">
              <a:rPr lang="ko-KR" altLang="en-US" sz="1200" b="1">
                <a:solidFill>
                  <a:schemeClr val="accent1"/>
                </a:solidFill>
                <a:latin typeface="Lucida Sans Unicode" pitchFamily="34" charset="0"/>
                <a:ea typeface="Gulim" pitchFamily="34" charset="-127"/>
              </a:rPr>
              <a:pPr algn="r" eaLnBrk="0" hangingPunct="0">
                <a:lnSpc>
                  <a:spcPct val="100000"/>
                </a:lnSpc>
                <a:spcBef>
                  <a:spcPct val="0"/>
                </a:spcBef>
              </a:pPr>
              <a:t>12</a:t>
            </a:fld>
            <a:endParaRPr lang="en-US" altLang="ko-KR" sz="1200" b="1">
              <a:solidFill>
                <a:schemeClr val="accent1"/>
              </a:solidFill>
              <a:latin typeface="Lucida Sans Unicode" pitchFamily="34" charset="0"/>
              <a:ea typeface="Gulim" pitchFamily="34" charset="-127"/>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a:ln/>
        </p:spPr>
      </p:sp>
      <p:sp>
        <p:nvSpPr>
          <p:cNvPr id="102403" name="备注占位符 2"/>
          <p:cNvSpPr>
            <a:spLocks noGrp="1"/>
          </p:cNvSpPr>
          <p:nvPr>
            <p:ph type="body" idx="1"/>
          </p:nvPr>
        </p:nvSpPr>
        <p:spPr>
          <a:noFill/>
          <a:ln/>
        </p:spPr>
        <p:txBody>
          <a:bodyPr/>
          <a:lstStyle/>
          <a:p>
            <a:r>
              <a:rPr lang="zh-CN" altLang="en-US" smtClean="0"/>
              <a:t>    即矩阵译码方式。例如存储器</a:t>
            </a:r>
            <a:r>
              <a:rPr lang="en-US" altLang="zh-CN" smtClean="0"/>
              <a:t>SRAM 4096× 4 </a:t>
            </a:r>
            <a:r>
              <a:rPr lang="zh-CN" altLang="en-US" smtClean="0"/>
              <a:t>有</a:t>
            </a:r>
            <a:r>
              <a:rPr lang="en-US" altLang="zh-CN" smtClean="0"/>
              <a:t>4096 </a:t>
            </a:r>
            <a:r>
              <a:rPr lang="zh-CN" altLang="en-US" smtClean="0"/>
              <a:t>个字，每个字 </a:t>
            </a:r>
            <a:r>
              <a:rPr lang="en-US" altLang="zh-CN" smtClean="0"/>
              <a:t>4 </a:t>
            </a:r>
            <a:r>
              <a:rPr lang="zh-CN" altLang="en-US" smtClean="0"/>
              <a:t>位。因为</a:t>
            </a:r>
            <a:r>
              <a:rPr lang="en-US" altLang="zh-CN" smtClean="0"/>
              <a:t>2</a:t>
            </a:r>
            <a:r>
              <a:rPr lang="en-US" altLang="zh-CN" baseline="30000" smtClean="0"/>
              <a:t>12</a:t>
            </a:r>
            <a:r>
              <a:rPr lang="en-US" altLang="zh-CN" smtClean="0"/>
              <a:t>=4096</a:t>
            </a:r>
            <a:r>
              <a:rPr lang="zh-CN" altLang="en-US" smtClean="0"/>
              <a:t>，所以其地址线为</a:t>
            </a:r>
            <a:r>
              <a:rPr lang="en-US" altLang="zh-CN" smtClean="0"/>
              <a:t>12</a:t>
            </a:r>
            <a:r>
              <a:rPr lang="zh-CN" altLang="en-US" smtClean="0"/>
              <a:t>位，可以将其分为</a:t>
            </a:r>
            <a:r>
              <a:rPr lang="en-US" altLang="zh-CN" smtClean="0"/>
              <a:t>2</a:t>
            </a:r>
            <a:r>
              <a:rPr lang="zh-CN" altLang="en-US" smtClean="0"/>
              <a:t>组：行地址线为</a:t>
            </a:r>
            <a:r>
              <a:rPr lang="en-US" altLang="zh-CN" smtClean="0"/>
              <a:t>7</a:t>
            </a:r>
            <a:r>
              <a:rPr lang="zh-CN" altLang="en-US" smtClean="0"/>
              <a:t>位，列地址线为</a:t>
            </a:r>
            <a:r>
              <a:rPr lang="en-US" altLang="zh-CN" smtClean="0"/>
              <a:t>5</a:t>
            </a:r>
            <a:r>
              <a:rPr lang="zh-CN" altLang="en-US" smtClean="0"/>
              <a:t>位。行地址译码器有</a:t>
            </a:r>
            <a:r>
              <a:rPr lang="en-US" altLang="zh-CN" smtClean="0"/>
              <a:t>2</a:t>
            </a:r>
            <a:r>
              <a:rPr lang="en-US" altLang="zh-CN" baseline="30000" smtClean="0"/>
              <a:t>7</a:t>
            </a:r>
            <a:r>
              <a:rPr lang="en-US" altLang="zh-CN" smtClean="0"/>
              <a:t>=128</a:t>
            </a:r>
            <a:r>
              <a:rPr lang="zh-CN" altLang="en-US" smtClean="0"/>
              <a:t>条字线，可以控制</a:t>
            </a:r>
            <a:r>
              <a:rPr lang="en-US" altLang="zh-CN" smtClean="0"/>
              <a:t>128</a:t>
            </a:r>
            <a:r>
              <a:rPr lang="zh-CN" altLang="en-US" smtClean="0"/>
              <a:t>个字；列地址译码器一共有</a:t>
            </a:r>
            <a:r>
              <a:rPr lang="en-US" altLang="zh-CN" smtClean="0"/>
              <a:t>32</a:t>
            </a:r>
            <a:r>
              <a:rPr lang="zh-CN" altLang="en-US" smtClean="0"/>
              <a:t>个输出信号，每个输出选中</a:t>
            </a:r>
            <a:r>
              <a:rPr lang="en-US" altLang="zh-CN" smtClean="0"/>
              <a:t>4</a:t>
            </a:r>
            <a:r>
              <a:rPr lang="zh-CN" altLang="en-US" smtClean="0"/>
              <a:t>列存储单元，则共可以选择</a:t>
            </a:r>
            <a:r>
              <a:rPr lang="en-US" altLang="zh-CN" smtClean="0"/>
              <a:t>128</a:t>
            </a:r>
            <a:r>
              <a:rPr lang="zh-CN" altLang="en-US" smtClean="0"/>
              <a:t>列存储单元。故这个</a:t>
            </a:r>
            <a:r>
              <a:rPr lang="zh-CN" altLang="en-US" smtClean="0">
                <a:solidFill>
                  <a:srgbClr val="FFFF49"/>
                </a:solidFill>
                <a:ea typeface="楷体_GB2312" pitchFamily="49" charset="-122"/>
              </a:rPr>
              <a:t>存储单元矩阵的大小为128 </a:t>
            </a:r>
            <a:r>
              <a:rPr lang="en-US" altLang="zh-CN" smtClean="0">
                <a:solidFill>
                  <a:srgbClr val="FFFF49"/>
                </a:solidFill>
                <a:ea typeface="楷体_GB2312" pitchFamily="49" charset="-122"/>
              </a:rPr>
              <a:t>X 128</a:t>
            </a:r>
            <a:r>
              <a:rPr lang="zh-CN" altLang="en-US" smtClean="0">
                <a:solidFill>
                  <a:srgbClr val="FFFF49"/>
                </a:solidFill>
                <a:ea typeface="楷体_GB2312" pitchFamily="49" charset="-122"/>
              </a:rPr>
              <a:t>。</a:t>
            </a:r>
            <a:endParaRPr lang="en-US" altLang="zh-CN" smtClean="0"/>
          </a:p>
          <a:p>
            <a:r>
              <a:rPr lang="en-US" altLang="zh-CN" smtClean="0"/>
              <a:t>    </a:t>
            </a:r>
            <a:r>
              <a:rPr lang="zh-CN" altLang="en-US" smtClean="0"/>
              <a:t>每次译码，行地址线译码器的某个输出（例如</a:t>
            </a:r>
            <a:r>
              <a:rPr lang="en-US" altLang="zh-CN" smtClean="0"/>
              <a:t>W</a:t>
            </a:r>
            <a:r>
              <a:rPr lang="en-US" altLang="zh-CN" baseline="-25000" smtClean="0"/>
              <a:t>0</a:t>
            </a:r>
            <a:r>
              <a:rPr lang="zh-CN" altLang="en-US" smtClean="0"/>
              <a:t>）有效（</a:t>
            </a:r>
            <a:r>
              <a:rPr lang="en-US" altLang="zh-CN" smtClean="0"/>
              <a:t>=1</a:t>
            </a:r>
            <a:r>
              <a:rPr lang="zh-CN" altLang="en-US" smtClean="0"/>
              <a:t>），选中存储矩阵中的某一行（第一行）；列地址线译码器的某个输出（例如</a:t>
            </a:r>
            <a:r>
              <a:rPr lang="en-US" altLang="zh-CN" smtClean="0"/>
              <a:t>Y</a:t>
            </a:r>
            <a:r>
              <a:rPr lang="en-US" altLang="zh-CN" baseline="-25000" smtClean="0"/>
              <a:t>0</a:t>
            </a:r>
            <a:r>
              <a:rPr lang="zh-CN" altLang="en-US" smtClean="0"/>
              <a:t>）有效（</a:t>
            </a:r>
            <a:r>
              <a:rPr lang="en-US" altLang="zh-CN" smtClean="0"/>
              <a:t>=1</a:t>
            </a:r>
            <a:r>
              <a:rPr lang="zh-CN" altLang="en-US" smtClean="0"/>
              <a:t>），选中存储矩阵中的连续</a:t>
            </a:r>
            <a:r>
              <a:rPr lang="en-US" altLang="zh-CN" smtClean="0"/>
              <a:t>4</a:t>
            </a:r>
            <a:r>
              <a:rPr lang="zh-CN" altLang="en-US" smtClean="0"/>
              <a:t>列存储单元（前</a:t>
            </a:r>
            <a:r>
              <a:rPr lang="en-US" altLang="zh-CN" smtClean="0"/>
              <a:t>4</a:t>
            </a:r>
            <a:r>
              <a:rPr lang="zh-CN" altLang="en-US" smtClean="0"/>
              <a:t>列），从而选中某一个字（第一个字）。</a:t>
            </a:r>
            <a:endParaRPr lang="en-US" altLang="zh-CN" smtClean="0"/>
          </a:p>
          <a:p>
            <a:r>
              <a:rPr lang="zh-CN" altLang="en-US" smtClean="0"/>
              <a:t>    假如</a:t>
            </a:r>
            <a:r>
              <a:rPr lang="en-US" altLang="zh-CN" smtClean="0"/>
              <a:t>A</a:t>
            </a:r>
            <a:r>
              <a:rPr lang="en-US" altLang="zh-CN" baseline="-25000" smtClean="0"/>
              <a:t>6</a:t>
            </a:r>
            <a:r>
              <a:rPr lang="en-US" altLang="zh-CN" smtClean="0"/>
              <a:t>~A</a:t>
            </a:r>
            <a:r>
              <a:rPr lang="en-US" altLang="zh-CN" baseline="-25000" smtClean="0"/>
              <a:t>0</a:t>
            </a:r>
            <a:r>
              <a:rPr lang="zh-CN" altLang="en-US" smtClean="0"/>
              <a:t>为全</a:t>
            </a:r>
            <a:r>
              <a:rPr lang="en-US" altLang="zh-CN" smtClean="0"/>
              <a:t>0</a:t>
            </a:r>
            <a:r>
              <a:rPr lang="zh-CN" altLang="en-US" smtClean="0"/>
              <a:t>，则</a:t>
            </a:r>
            <a:r>
              <a:rPr lang="en-US" altLang="zh-CN" smtClean="0"/>
              <a:t>W</a:t>
            </a:r>
            <a:r>
              <a:rPr lang="en-US" altLang="zh-CN" baseline="-25000" smtClean="0"/>
              <a:t>0</a:t>
            </a:r>
            <a:r>
              <a:rPr lang="en-US" altLang="zh-CN" smtClean="0"/>
              <a:t>=1</a:t>
            </a:r>
            <a:r>
              <a:rPr lang="zh-CN" altLang="en-US" smtClean="0"/>
              <a:t>，选中存储矩阵中的第一行；</a:t>
            </a:r>
            <a:r>
              <a:rPr lang="en-US" altLang="zh-CN" smtClean="0"/>
              <a:t>A</a:t>
            </a:r>
            <a:r>
              <a:rPr lang="en-US" altLang="zh-CN" baseline="-25000" smtClean="0"/>
              <a:t>11</a:t>
            </a:r>
            <a:r>
              <a:rPr lang="en-US" altLang="zh-CN" smtClean="0"/>
              <a:t>~A</a:t>
            </a:r>
            <a:r>
              <a:rPr lang="en-US" altLang="zh-CN" baseline="-25000" smtClean="0"/>
              <a:t>7</a:t>
            </a:r>
            <a:r>
              <a:rPr lang="zh-CN" altLang="en-US" smtClean="0"/>
              <a:t>为全</a:t>
            </a:r>
            <a:r>
              <a:rPr lang="en-US" altLang="zh-CN" smtClean="0"/>
              <a:t>0</a:t>
            </a:r>
            <a:r>
              <a:rPr lang="zh-CN" altLang="en-US" smtClean="0"/>
              <a:t>，则</a:t>
            </a:r>
            <a:r>
              <a:rPr lang="en-US" altLang="zh-CN" smtClean="0"/>
              <a:t>Y</a:t>
            </a:r>
            <a:r>
              <a:rPr lang="en-US" altLang="zh-CN" baseline="-25000" smtClean="0"/>
              <a:t>0</a:t>
            </a:r>
            <a:r>
              <a:rPr lang="en-US" altLang="zh-CN" smtClean="0"/>
              <a:t>=1</a:t>
            </a:r>
            <a:r>
              <a:rPr lang="zh-CN" altLang="en-US" smtClean="0"/>
              <a:t>，</a:t>
            </a:r>
            <a:r>
              <a:rPr lang="en-US" altLang="zh-CN" smtClean="0"/>
              <a:t>4</a:t>
            </a:r>
            <a:r>
              <a:rPr lang="zh-CN" altLang="en-US" smtClean="0"/>
              <a:t>个</a:t>
            </a:r>
            <a:r>
              <a:rPr lang="en-US" altLang="zh-CN" smtClean="0"/>
              <a:t>MOS</a:t>
            </a:r>
            <a:r>
              <a:rPr lang="zh-CN" altLang="en-US" smtClean="0"/>
              <a:t>管导通，选中存储矩阵中的前</a:t>
            </a:r>
            <a:r>
              <a:rPr lang="en-US" altLang="zh-CN" smtClean="0"/>
              <a:t>4</a:t>
            </a:r>
            <a:r>
              <a:rPr lang="zh-CN" altLang="en-US" smtClean="0"/>
              <a:t>列存储单元，从而选中第一个字。</a:t>
            </a:r>
          </a:p>
          <a:p>
            <a:endParaRPr lang="zh-CN" altLang="en-US" smtClean="0"/>
          </a:p>
          <a:p>
            <a:endParaRPr lang="zh-CN" altLang="en-US" smtClean="0"/>
          </a:p>
        </p:txBody>
      </p:sp>
      <p:sp>
        <p:nvSpPr>
          <p:cNvPr id="102404"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lnSpc>
                <a:spcPct val="100000"/>
              </a:lnSpc>
              <a:spcBef>
                <a:spcPct val="0"/>
              </a:spcBef>
            </a:pPr>
            <a:fld id="{031433F4-DDB4-4014-9FC3-A956F8A5CE6E}" type="slidenum">
              <a:rPr lang="ko-KR" altLang="en-US" sz="1200" b="1">
                <a:solidFill>
                  <a:schemeClr val="accent1"/>
                </a:solidFill>
                <a:latin typeface="Lucida Sans Unicode" pitchFamily="34" charset="0"/>
                <a:ea typeface="Gulim" pitchFamily="34" charset="-127"/>
              </a:rPr>
              <a:pPr algn="r" eaLnBrk="0" hangingPunct="0">
                <a:lnSpc>
                  <a:spcPct val="100000"/>
                </a:lnSpc>
                <a:spcBef>
                  <a:spcPct val="0"/>
                </a:spcBef>
              </a:pPr>
              <a:t>13</a:t>
            </a:fld>
            <a:endParaRPr lang="en-US" altLang="ko-KR" sz="1200" b="1">
              <a:solidFill>
                <a:schemeClr val="accent1"/>
              </a:solidFill>
              <a:latin typeface="Lucida Sans Unicode" pitchFamily="34" charset="0"/>
              <a:ea typeface="Gulim" pitchFamily="34" charset="-127"/>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p:spPr>
      </p:sp>
      <p:sp>
        <p:nvSpPr>
          <p:cNvPr id="103427" name="备注占位符 2"/>
          <p:cNvSpPr>
            <a:spLocks noGrp="1"/>
          </p:cNvSpPr>
          <p:nvPr>
            <p:ph type="body" idx="1"/>
          </p:nvPr>
        </p:nvSpPr>
        <p:spPr>
          <a:noFill/>
          <a:ln/>
        </p:spPr>
        <p:txBody>
          <a:bodyPr/>
          <a:lstStyle/>
          <a:p>
            <a:r>
              <a:rPr lang="zh-CN" altLang="en-US" smtClean="0"/>
              <a:t>    动态随机存取存储器</a:t>
            </a:r>
            <a:r>
              <a:rPr lang="en-US" altLang="zh-CN" smtClean="0"/>
              <a:t>DRAM 4096× 4 </a:t>
            </a:r>
            <a:r>
              <a:rPr lang="zh-CN" altLang="en-US" smtClean="0"/>
              <a:t>，它有</a:t>
            </a:r>
            <a:r>
              <a:rPr lang="en-US" altLang="zh-CN" smtClean="0"/>
              <a:t>4096 </a:t>
            </a:r>
            <a:r>
              <a:rPr lang="zh-CN" altLang="en-US" smtClean="0"/>
              <a:t>个字，每个字 </a:t>
            </a:r>
            <a:r>
              <a:rPr lang="en-US" altLang="zh-CN" smtClean="0"/>
              <a:t>4 </a:t>
            </a:r>
            <a:r>
              <a:rPr lang="zh-CN" altLang="en-US" smtClean="0"/>
              <a:t>位。其地址线为</a:t>
            </a:r>
            <a:r>
              <a:rPr lang="en-US" altLang="zh-CN" smtClean="0"/>
              <a:t>12</a:t>
            </a:r>
            <a:r>
              <a:rPr lang="zh-CN" altLang="en-US" smtClean="0"/>
              <a:t>位，可以将其分为</a:t>
            </a:r>
            <a:r>
              <a:rPr lang="en-US" altLang="zh-CN" smtClean="0"/>
              <a:t>2</a:t>
            </a:r>
            <a:r>
              <a:rPr lang="zh-CN" altLang="en-US" smtClean="0"/>
              <a:t>组：行地址线为</a:t>
            </a:r>
            <a:r>
              <a:rPr lang="en-US" altLang="zh-CN" smtClean="0"/>
              <a:t>6</a:t>
            </a:r>
            <a:r>
              <a:rPr lang="zh-CN" altLang="en-US" smtClean="0"/>
              <a:t>位，列地址线为</a:t>
            </a:r>
            <a:r>
              <a:rPr lang="en-US" altLang="zh-CN" smtClean="0"/>
              <a:t>6</a:t>
            </a:r>
            <a:r>
              <a:rPr lang="zh-CN" altLang="en-US" smtClean="0"/>
              <a:t>位。行地址译码器有</a:t>
            </a:r>
            <a:r>
              <a:rPr lang="en-US" altLang="zh-CN" smtClean="0"/>
              <a:t>2</a:t>
            </a:r>
            <a:r>
              <a:rPr lang="en-US" altLang="zh-CN" baseline="30000" smtClean="0"/>
              <a:t>6</a:t>
            </a:r>
            <a:r>
              <a:rPr lang="en-US" altLang="zh-CN" smtClean="0"/>
              <a:t>=64</a:t>
            </a:r>
            <a:r>
              <a:rPr lang="zh-CN" altLang="en-US" smtClean="0"/>
              <a:t>条字线，可以控制</a:t>
            </a:r>
            <a:r>
              <a:rPr lang="en-US" altLang="zh-CN" smtClean="0"/>
              <a:t>64</a:t>
            </a:r>
            <a:r>
              <a:rPr lang="zh-CN" altLang="en-US" smtClean="0"/>
              <a:t>个字；列地址译码器一共有</a:t>
            </a:r>
            <a:r>
              <a:rPr lang="en-US" altLang="zh-CN" smtClean="0"/>
              <a:t>64</a:t>
            </a:r>
            <a:r>
              <a:rPr lang="zh-CN" altLang="en-US" smtClean="0"/>
              <a:t>个输出信号，每个输出选中</a:t>
            </a:r>
            <a:r>
              <a:rPr lang="en-US" altLang="zh-CN" smtClean="0"/>
              <a:t>4</a:t>
            </a:r>
            <a:r>
              <a:rPr lang="zh-CN" altLang="en-US" smtClean="0"/>
              <a:t>列存储单元，则共可以选择</a:t>
            </a:r>
            <a:r>
              <a:rPr lang="en-US" altLang="zh-CN" smtClean="0"/>
              <a:t>256</a:t>
            </a:r>
            <a:r>
              <a:rPr lang="zh-CN" altLang="en-US" smtClean="0"/>
              <a:t>列存储单元。故这个存储单元矩阵的大小为</a:t>
            </a:r>
            <a:r>
              <a:rPr lang="en-US" altLang="zh-CN" smtClean="0"/>
              <a:t>64 X 256</a:t>
            </a:r>
            <a:r>
              <a:rPr lang="zh-CN" altLang="en-US" smtClean="0"/>
              <a:t>。</a:t>
            </a:r>
          </a:p>
        </p:txBody>
      </p:sp>
      <p:sp>
        <p:nvSpPr>
          <p:cNvPr id="103428"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lnSpc>
                <a:spcPct val="100000"/>
              </a:lnSpc>
              <a:spcBef>
                <a:spcPct val="0"/>
              </a:spcBef>
            </a:pPr>
            <a:fld id="{5F2498F0-1137-4506-8B92-02503AEC7702}" type="slidenum">
              <a:rPr lang="ko-KR" altLang="en-US" sz="1200" b="1">
                <a:solidFill>
                  <a:schemeClr val="accent1"/>
                </a:solidFill>
                <a:latin typeface="Lucida Sans Unicode" pitchFamily="34" charset="0"/>
                <a:ea typeface="Gulim" pitchFamily="34" charset="-127"/>
              </a:rPr>
              <a:pPr algn="r" eaLnBrk="0" hangingPunct="0">
                <a:lnSpc>
                  <a:spcPct val="100000"/>
                </a:lnSpc>
                <a:spcBef>
                  <a:spcPct val="0"/>
                </a:spcBef>
              </a:pPr>
              <a:t>14</a:t>
            </a:fld>
            <a:endParaRPr lang="en-US" altLang="ko-KR" sz="1200" b="1">
              <a:solidFill>
                <a:schemeClr val="accent1"/>
              </a:solidFill>
              <a:latin typeface="Lucida Sans Unicode" pitchFamily="34" charset="0"/>
              <a:ea typeface="Gulim" pitchFamily="34" charset="-127"/>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p:spPr>
        <p:txBody>
          <a:bodyPr/>
          <a:lstStyle/>
          <a:p>
            <a:r>
              <a:rPr lang="zh-CN" altLang="en-US" b="1" smtClean="0">
                <a:solidFill>
                  <a:srgbClr val="CC0066"/>
                </a:solidFill>
                <a:cs typeface="Arial" charset="0"/>
              </a:rPr>
              <a:t>    </a:t>
            </a:r>
            <a:r>
              <a:rPr lang="en-US" altLang="zh-CN" smtClean="0">
                <a:solidFill>
                  <a:srgbClr val="CC0066"/>
                </a:solidFill>
                <a:cs typeface="Arial" charset="0"/>
              </a:rPr>
              <a:t>ROM</a:t>
            </a:r>
            <a:r>
              <a:rPr lang="zh-CN" altLang="en-US" smtClean="0">
                <a:solidFill>
                  <a:srgbClr val="CC0066"/>
                </a:solidFill>
                <a:cs typeface="Arial" charset="0"/>
              </a:rPr>
              <a:t>只读</a:t>
            </a:r>
            <a:r>
              <a:rPr lang="zh-CN" altLang="en-US" smtClean="0">
                <a:cs typeface="Arial" charset="0"/>
              </a:rPr>
              <a:t>不写</a:t>
            </a:r>
            <a:r>
              <a:rPr lang="en-US" altLang="zh-CN" smtClean="0">
                <a:cs typeface="Arial" charset="0"/>
              </a:rPr>
              <a:t>——</a:t>
            </a:r>
            <a:r>
              <a:rPr lang="zh-CN" altLang="en-US" smtClean="0">
                <a:cs typeface="Arial" charset="0"/>
              </a:rPr>
              <a:t>正常工作状态下只能从中读取数据，不能快速地随时修改或者重新写入数据。</a:t>
            </a:r>
            <a:endParaRPr lang="en-US" altLang="zh-CN" smtClean="0">
              <a:cs typeface="Arial" charset="0"/>
            </a:endParaRPr>
          </a:p>
          <a:p>
            <a:r>
              <a:rPr lang="zh-CN" altLang="en-US" b="1" smtClean="0">
                <a:cs typeface="Arial" charset="0"/>
              </a:rPr>
              <a:t>    </a:t>
            </a:r>
            <a:r>
              <a:rPr lang="en-US" altLang="zh-CN" b="1" smtClean="0">
                <a:cs typeface="Arial" charset="0"/>
              </a:rPr>
              <a:t>SDRAM</a:t>
            </a:r>
            <a:r>
              <a:rPr lang="zh-CN" altLang="en-US" b="1" smtClean="0">
                <a:cs typeface="Arial" charset="0"/>
              </a:rPr>
              <a:t>（</a:t>
            </a:r>
            <a:r>
              <a:rPr lang="en-US" altLang="zh-CN" smtClean="0">
                <a:cs typeface="Arial" charset="0"/>
              </a:rPr>
              <a:t>Synchronous</a:t>
            </a:r>
            <a:r>
              <a:rPr lang="zh-CN" altLang="en-US" smtClean="0">
                <a:cs typeface="Arial" charset="0"/>
              </a:rPr>
              <a:t>，</a:t>
            </a:r>
            <a:r>
              <a:rPr lang="zh-CN" altLang="en-US" b="1" smtClean="0">
                <a:cs typeface="Arial" charset="0"/>
              </a:rPr>
              <a:t>同步</a:t>
            </a:r>
            <a:r>
              <a:rPr lang="en-US" altLang="zh-CN" b="1" smtClean="0">
                <a:cs typeface="Arial" charset="0"/>
              </a:rPr>
              <a:t>DRAM</a:t>
            </a:r>
            <a:r>
              <a:rPr lang="zh-CN" altLang="en-US" b="1" smtClean="0">
                <a:cs typeface="Arial" charset="0"/>
              </a:rPr>
              <a:t>）</a:t>
            </a:r>
            <a:r>
              <a:rPr lang="zh-CN" altLang="en-US" smtClean="0">
                <a:cs typeface="Arial" charset="0"/>
              </a:rPr>
              <a:t>在一个时钟周期内只传输一次数据，它是在时钟的上升期进行数据传输；而</a:t>
            </a:r>
            <a:r>
              <a:rPr lang="en-US" altLang="zh-CN" smtClean="0">
                <a:cs typeface="Arial" charset="0"/>
              </a:rPr>
              <a:t>DDR</a:t>
            </a:r>
            <a:r>
              <a:rPr lang="zh-CN" altLang="en-US" smtClean="0">
                <a:cs typeface="Arial" charset="0"/>
              </a:rPr>
              <a:t>（</a:t>
            </a:r>
            <a:r>
              <a:rPr lang="en-US" altLang="zh-CN" smtClean="0">
                <a:cs typeface="Arial" charset="0"/>
              </a:rPr>
              <a:t>Double Data Rate</a:t>
            </a:r>
            <a:r>
              <a:rPr lang="zh-CN" altLang="en-US" smtClean="0">
                <a:cs typeface="Arial" charset="0"/>
              </a:rPr>
              <a:t>）内存则是一个时钟周期内传输两次数据，它能够在时钟的上升期和下降期各传输一次数据，因此称为</a:t>
            </a:r>
            <a:r>
              <a:rPr lang="zh-CN" altLang="en-US" b="1" smtClean="0">
                <a:cs typeface="Arial" charset="0"/>
              </a:rPr>
              <a:t>双倍速率同步动态随机存储器</a:t>
            </a:r>
            <a:r>
              <a:rPr lang="zh-CN" altLang="en-US" smtClean="0">
                <a:cs typeface="Arial" charset="0"/>
              </a:rPr>
              <a:t>。</a:t>
            </a:r>
            <a:r>
              <a:rPr lang="en-US" altLang="zh-CN" smtClean="0">
                <a:cs typeface="Arial" charset="0"/>
              </a:rPr>
              <a:t>DDR</a:t>
            </a:r>
            <a:r>
              <a:rPr lang="zh-CN" altLang="en-US" smtClean="0">
                <a:cs typeface="Arial" charset="0"/>
              </a:rPr>
              <a:t>内存可以在与</a:t>
            </a:r>
            <a:r>
              <a:rPr lang="en-US" altLang="zh-CN" smtClean="0">
                <a:cs typeface="Arial" charset="0"/>
              </a:rPr>
              <a:t>SDRAM</a:t>
            </a:r>
            <a:r>
              <a:rPr lang="zh-CN" altLang="en-US" smtClean="0">
                <a:cs typeface="Arial" charset="0"/>
              </a:rPr>
              <a:t>相同的总线频率下达到</a:t>
            </a:r>
            <a:r>
              <a:rPr lang="zh-CN" altLang="en-US" b="1" smtClean="0">
                <a:cs typeface="Arial" charset="0"/>
              </a:rPr>
              <a:t>更高的数据传输率。</a:t>
            </a:r>
            <a:r>
              <a:rPr lang="zh-CN" altLang="en-US" smtClean="0">
                <a:cs typeface="Arial" charset="0"/>
              </a:rPr>
              <a:t> </a:t>
            </a:r>
          </a:p>
          <a:p>
            <a:r>
              <a:rPr lang="zh-CN" altLang="en-US" smtClean="0">
                <a:cs typeface="Arial" charset="0"/>
              </a:rPr>
              <a:t>    </a:t>
            </a:r>
            <a:r>
              <a:rPr lang="en-US" altLang="zh-CN" smtClean="0">
                <a:cs typeface="Arial" charset="0"/>
              </a:rPr>
              <a:t>DDR</a:t>
            </a:r>
            <a:r>
              <a:rPr lang="zh-CN" altLang="en-US" smtClean="0">
                <a:cs typeface="Arial" charset="0"/>
              </a:rPr>
              <a:t>、</a:t>
            </a:r>
            <a:r>
              <a:rPr lang="en-US" altLang="zh-CN" smtClean="0">
                <a:cs typeface="Arial" charset="0"/>
              </a:rPr>
              <a:t>DDR2</a:t>
            </a:r>
            <a:r>
              <a:rPr lang="zh-CN" altLang="en-US" smtClean="0">
                <a:cs typeface="Arial" charset="0"/>
              </a:rPr>
              <a:t>、</a:t>
            </a:r>
            <a:r>
              <a:rPr lang="en-US" altLang="zh-CN" smtClean="0">
                <a:cs typeface="Arial" charset="0"/>
              </a:rPr>
              <a:t>DDR3</a:t>
            </a:r>
            <a:r>
              <a:rPr lang="zh-CN" altLang="en-US" smtClean="0">
                <a:cs typeface="Arial" charset="0"/>
              </a:rPr>
              <a:t>是</a:t>
            </a:r>
            <a:r>
              <a:rPr lang="en-US" altLang="zh-CN" smtClean="0">
                <a:cs typeface="Arial" charset="0"/>
              </a:rPr>
              <a:t>SDRAM</a:t>
            </a:r>
            <a:r>
              <a:rPr lang="zh-CN" altLang="en-US" smtClean="0">
                <a:cs typeface="Arial" charset="0"/>
              </a:rPr>
              <a:t>（</a:t>
            </a:r>
            <a:r>
              <a:rPr lang="zh-CN" altLang="en-US" b="1" smtClean="0">
                <a:cs typeface="Arial" charset="0"/>
              </a:rPr>
              <a:t>同步</a:t>
            </a:r>
            <a:r>
              <a:rPr lang="en-US" altLang="zh-CN" b="1" smtClean="0">
                <a:cs typeface="Arial" charset="0"/>
              </a:rPr>
              <a:t>DRAM</a:t>
            </a:r>
            <a:r>
              <a:rPr lang="zh-CN" altLang="en-US" smtClean="0">
                <a:cs typeface="Arial" charset="0"/>
              </a:rPr>
              <a:t>）的更新换代产品，因此它们均是属于</a:t>
            </a:r>
            <a:r>
              <a:rPr lang="en-US" altLang="zh-CN" smtClean="0">
                <a:cs typeface="Arial" charset="0"/>
              </a:rPr>
              <a:t>DRAM</a:t>
            </a:r>
            <a:r>
              <a:rPr lang="zh-CN" altLang="en-US" smtClean="0">
                <a:cs typeface="Arial" charset="0"/>
              </a:rPr>
              <a:t>。它允许在时钟脉冲的上升沿和下降沿传输数据，这样不需要提高时钟的频率就能加倍提高</a:t>
            </a:r>
            <a:r>
              <a:rPr lang="en-US" altLang="zh-CN" smtClean="0">
                <a:cs typeface="Arial" charset="0"/>
              </a:rPr>
              <a:t>SDRAM</a:t>
            </a:r>
            <a:r>
              <a:rPr lang="zh-CN" altLang="en-US" smtClean="0">
                <a:cs typeface="Arial" charset="0"/>
              </a:rPr>
              <a:t>的速度。</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p:spPr>
        <p:txBody>
          <a:bodyPr/>
          <a:lstStyle/>
          <a:p>
            <a:pPr marL="0" lvl="2"/>
            <a:r>
              <a:rPr lang="zh-CN" altLang="en-US" smtClean="0"/>
              <a:t>    </a:t>
            </a:r>
            <a:r>
              <a:rPr lang="en-US" altLang="zh-CN" smtClean="0"/>
              <a:t>SRAM </a:t>
            </a:r>
            <a:r>
              <a:rPr lang="zh-CN" altLang="zh-CN" smtClean="0"/>
              <a:t>用触发器作为存储单元存放</a:t>
            </a:r>
            <a:r>
              <a:rPr lang="en-US" altLang="zh-CN" smtClean="0"/>
              <a:t>1 </a:t>
            </a:r>
            <a:r>
              <a:rPr lang="zh-CN" altLang="zh-CN" smtClean="0"/>
              <a:t>和</a:t>
            </a:r>
            <a:r>
              <a:rPr lang="en-US" altLang="zh-CN" smtClean="0"/>
              <a:t>0</a:t>
            </a:r>
            <a:r>
              <a:rPr lang="zh-CN" altLang="zh-CN" smtClean="0"/>
              <a:t>，只要不掉电即可持续保持内容不变。</a:t>
            </a:r>
            <a:r>
              <a:rPr lang="en-US" altLang="zh-CN" smtClean="0"/>
              <a:t>SRAM </a:t>
            </a:r>
            <a:r>
              <a:rPr lang="zh-CN" altLang="zh-CN" smtClean="0"/>
              <a:t>的</a:t>
            </a:r>
            <a:r>
              <a:rPr lang="zh-CN" altLang="zh-CN" b="1" smtClean="0"/>
              <a:t>基本存储电路</a:t>
            </a:r>
            <a:r>
              <a:rPr lang="zh-CN" altLang="zh-CN" smtClean="0"/>
              <a:t>为触发器，每个触发器存放一位二进制信息，由若干个触发器组成一个存储单元，再由若干存储单元组成存储器矩阵，加上地址译码器和读／写控制电路就组成静态</a:t>
            </a:r>
            <a:r>
              <a:rPr lang="en-US" altLang="zh-CN" smtClean="0"/>
              <a:t>RAM</a:t>
            </a:r>
            <a:r>
              <a:rPr lang="zh-CN" altLang="zh-CN" smtClean="0"/>
              <a:t>。</a:t>
            </a:r>
          </a:p>
          <a:p>
            <a:pPr marL="0" lvl="2"/>
            <a:endParaRPr lang="en-US"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p:spPr>
        <p:txBody>
          <a:bodyPr/>
          <a:lstStyle/>
          <a:p>
            <a:pPr marL="0" lvl="2"/>
            <a:r>
              <a:rPr kumimoji="1" lang="zh-CN" altLang="en-US" b="1" smtClean="0">
                <a:cs typeface="Arial" charset="0"/>
              </a:rPr>
              <a:t>    </a:t>
            </a:r>
            <a:r>
              <a:rPr kumimoji="1" lang="en-US" altLang="zh-CN" b="1" smtClean="0">
                <a:cs typeface="Arial" charset="0"/>
              </a:rPr>
              <a:t>DRAM</a:t>
            </a:r>
            <a:r>
              <a:rPr kumimoji="1" lang="zh-CN" altLang="en-US" b="1" smtClean="0">
                <a:cs typeface="Arial" charset="0"/>
              </a:rPr>
              <a:t>为</a:t>
            </a:r>
            <a:r>
              <a:rPr kumimoji="1" lang="zh-CN" altLang="zh-CN" b="1" smtClean="0">
                <a:cs typeface="Arial" charset="0"/>
              </a:rPr>
              <a:t>保持数据</a:t>
            </a:r>
            <a:r>
              <a:rPr kumimoji="1" lang="zh-CN" altLang="en-US" b="1" smtClean="0">
                <a:cs typeface="Arial" charset="0"/>
              </a:rPr>
              <a:t>必须</a:t>
            </a:r>
            <a:r>
              <a:rPr kumimoji="1" lang="zh-CN" altLang="zh-CN" b="1" smtClean="0">
                <a:cs typeface="Arial" charset="0"/>
              </a:rPr>
              <a:t>设置刷新电路，硬件系统复杂</a:t>
            </a:r>
            <a:endParaRPr lang="en-US" altLang="zh-CN" smtClean="0">
              <a:cs typeface="Arial" charset="0"/>
            </a:endParaRPr>
          </a:p>
          <a:p>
            <a:pPr marL="0" lvl="2"/>
            <a:r>
              <a:rPr lang="zh-CN" altLang="en-US" smtClean="0">
                <a:cs typeface="Arial" charset="0"/>
              </a:rPr>
              <a:t>    而</a:t>
            </a:r>
            <a:r>
              <a:rPr lang="zh-CN" altLang="zh-CN" smtClean="0">
                <a:cs typeface="Arial" charset="0"/>
              </a:rPr>
              <a:t>与</a:t>
            </a:r>
            <a:r>
              <a:rPr lang="en-US" altLang="zh-CN" smtClean="0">
                <a:cs typeface="Arial" charset="0"/>
              </a:rPr>
              <a:t>DRAM </a:t>
            </a:r>
            <a:r>
              <a:rPr lang="zh-CN" altLang="zh-CN" smtClean="0">
                <a:cs typeface="Arial" charset="0"/>
              </a:rPr>
              <a:t>相比，</a:t>
            </a:r>
            <a:r>
              <a:rPr lang="en-US" altLang="zh-CN" smtClean="0">
                <a:cs typeface="Arial" charset="0"/>
              </a:rPr>
              <a:t>SRAM</a:t>
            </a:r>
            <a:r>
              <a:rPr lang="zh-CN" altLang="zh-CN" smtClean="0">
                <a:cs typeface="Arial" charset="0"/>
              </a:rPr>
              <a:t>无须考虑保持数据而设置的刷新电路，故扩展电路较简单。</a:t>
            </a:r>
            <a:endParaRPr lang="en-US" altLang="zh-CN" smtClean="0">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p:spPr>
        <p:txBody>
          <a:bodyPr/>
          <a:lstStyle/>
          <a:p>
            <a:r>
              <a:rPr lang="zh-CN" altLang="en-US" smtClean="0">
                <a:cs typeface="Arial" charset="0"/>
              </a:rPr>
              <a:t>    只读存储器的特点：使用中（指正常工作状态下）只能从存储器中读取数据，不能修改或重新写入数据</a:t>
            </a:r>
            <a:endParaRPr lang="en-US" altLang="zh-CN" smtClean="0">
              <a:cs typeface="Arial" charset="0"/>
            </a:endParaRPr>
          </a:p>
          <a:p>
            <a:r>
              <a:rPr kumimoji="1" lang="zh-CN" altLang="en-US" b="1" smtClean="0">
                <a:solidFill>
                  <a:srgbClr val="CC3300"/>
                </a:solidFill>
                <a:cs typeface="Arial" charset="0"/>
              </a:rPr>
              <a:t>    </a:t>
            </a:r>
            <a:endParaRPr kumimoji="1" lang="en-US" altLang="zh-CN" b="1" smtClean="0">
              <a:solidFill>
                <a:srgbClr val="CC3300"/>
              </a:solidFill>
              <a:cs typeface="Arial" charset="0"/>
            </a:endParaRPr>
          </a:p>
          <a:p>
            <a:r>
              <a:rPr kumimoji="1" lang="zh-CN" altLang="en-US" b="1" smtClean="0">
                <a:solidFill>
                  <a:srgbClr val="CC3300"/>
                </a:solidFill>
                <a:cs typeface="Arial" charset="0"/>
              </a:rPr>
              <a:t>    </a:t>
            </a:r>
            <a:r>
              <a:rPr lang="en-US" altLang="zh-CN" smtClean="0">
                <a:cs typeface="Arial" charset="0"/>
              </a:rPr>
              <a:t>EPROM</a:t>
            </a:r>
            <a:r>
              <a:rPr lang="zh-CN" altLang="en-US" smtClean="0">
                <a:cs typeface="Arial" charset="0"/>
              </a:rPr>
              <a:t>的写入需要使用专门的编程器完成。</a:t>
            </a:r>
            <a:r>
              <a:rPr lang="en-US" altLang="zh-CN" smtClean="0">
                <a:cs typeface="Arial" charset="0"/>
              </a:rPr>
              <a:t>EPROM</a:t>
            </a:r>
            <a:r>
              <a:rPr lang="zh-CN" altLang="en-US" smtClean="0">
                <a:cs typeface="Arial" charset="0"/>
              </a:rPr>
              <a:t>的擦除需要使用专门的擦除器完成，将芯片放到擦除器的小抽屉里，擦除器产生的紫外线透过芯片的透明窗口照射到存储器的表面，经过一定的时间，即可将存储的数据擦除。虽然用紫外线擦除的</a:t>
            </a:r>
            <a:r>
              <a:rPr lang="en-US" altLang="zh-CN" smtClean="0">
                <a:cs typeface="Arial" charset="0"/>
              </a:rPr>
              <a:t>EPROM</a:t>
            </a:r>
            <a:r>
              <a:rPr lang="zh-CN" altLang="en-US" smtClean="0">
                <a:cs typeface="Arial" charset="0"/>
              </a:rPr>
              <a:t>具备了可擦除重写的功能，但擦除操作复杂，擦除速度很慢。为克服这些缺点，人们又研制出可以用电信号擦除的可编程</a:t>
            </a:r>
            <a:r>
              <a:rPr lang="en-US" altLang="zh-CN" smtClean="0">
                <a:cs typeface="Arial" charset="0"/>
              </a:rPr>
              <a:t>ROM</a:t>
            </a:r>
            <a:r>
              <a:rPr lang="zh-CN" altLang="en-US" smtClean="0">
                <a:cs typeface="Arial" charset="0"/>
              </a:rPr>
              <a:t>，即</a:t>
            </a:r>
            <a:r>
              <a:rPr lang="en-US" altLang="zh-CN" smtClean="0">
                <a:cs typeface="Arial" charset="0"/>
              </a:rPr>
              <a:t>EEPROM</a:t>
            </a:r>
            <a:r>
              <a:rPr lang="zh-CN" altLang="en-US" smtClean="0">
                <a:cs typeface="Arial" charset="0"/>
              </a:rPr>
              <a:t>。</a:t>
            </a:r>
            <a:endParaRPr lang="en-US" altLang="zh-CN" smtClean="0">
              <a:cs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p:spPr>
        <p:txBody>
          <a:bodyPr/>
          <a:lstStyle/>
          <a:p>
            <a:r>
              <a:rPr lang="zh-CN" altLang="en-US" smtClean="0"/>
              <a:t>根据存储器工作原理的不同，随机存储器可以分为：</a:t>
            </a:r>
            <a:r>
              <a:rPr lang="en-US" altLang="zh-CN" smtClean="0"/>
              <a:t>SRAM</a:t>
            </a:r>
            <a:r>
              <a:rPr lang="zh-CN" altLang="en-US" smtClean="0"/>
              <a:t>和</a:t>
            </a:r>
            <a:r>
              <a:rPr lang="en-US" altLang="zh-CN" smtClean="0"/>
              <a:t>DRAM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p:spPr>
        <p:txBody>
          <a:bodyPr/>
          <a:lstStyle/>
          <a:p>
            <a:r>
              <a:rPr kumimoji="1" lang="zh-CN" altLang="en-US" sz="1200" dirty="0" smtClean="0">
                <a:ea typeface="楷体_GB2312" pitchFamily="49" charset="-122"/>
              </a:rPr>
              <a:t>阵列型</a:t>
            </a:r>
            <a:r>
              <a:rPr kumimoji="1" lang="en-US" altLang="en-US" sz="1200" dirty="0" smtClean="0">
                <a:ea typeface="楷体_GB2312" pitchFamily="49" charset="-122"/>
              </a:rPr>
              <a:t>PLD</a:t>
            </a:r>
            <a:r>
              <a:rPr kumimoji="1" lang="zh-CN" altLang="en-US" sz="1200" dirty="0" smtClean="0">
                <a:ea typeface="楷体_GB2312" pitchFamily="49" charset="-122"/>
              </a:rPr>
              <a:t>（</a:t>
            </a:r>
            <a:r>
              <a:rPr kumimoji="1" lang="en-US" altLang="en-US" sz="1200" dirty="0" smtClean="0">
                <a:ea typeface="楷体_GB2312" pitchFamily="49" charset="-122"/>
              </a:rPr>
              <a:t>PROM</a:t>
            </a:r>
            <a:r>
              <a:rPr kumimoji="1" lang="zh-CN" altLang="en-US" sz="1200" dirty="0" smtClean="0">
                <a:ea typeface="楷体_GB2312" pitchFamily="49" charset="-122"/>
              </a:rPr>
              <a:t>、</a:t>
            </a:r>
            <a:r>
              <a:rPr kumimoji="1" lang="en-US" altLang="en-US" sz="1200" dirty="0" smtClean="0">
                <a:ea typeface="楷体_GB2312" pitchFamily="49" charset="-122"/>
              </a:rPr>
              <a:t>PLA</a:t>
            </a:r>
            <a:r>
              <a:rPr kumimoji="1" lang="zh-CN" altLang="en-US" sz="1200" dirty="0" smtClean="0">
                <a:ea typeface="楷体_GB2312" pitchFamily="49" charset="-122"/>
              </a:rPr>
              <a:t>、</a:t>
            </a:r>
            <a:r>
              <a:rPr kumimoji="1" lang="en-US" altLang="en-US" sz="1200" dirty="0" smtClean="0">
                <a:ea typeface="楷体_GB2312" pitchFamily="49" charset="-122"/>
              </a:rPr>
              <a:t>PAL</a:t>
            </a:r>
            <a:r>
              <a:rPr kumimoji="1" lang="zh-CN" altLang="en-US" sz="1200" dirty="0" smtClean="0">
                <a:ea typeface="楷体_GB2312" pitchFamily="49" charset="-122"/>
              </a:rPr>
              <a:t>、</a:t>
            </a:r>
            <a:r>
              <a:rPr kumimoji="1" lang="en-US" altLang="en-US" sz="1200" dirty="0" smtClean="0">
                <a:ea typeface="楷体_GB2312" pitchFamily="49" charset="-122"/>
              </a:rPr>
              <a:t>GAL</a:t>
            </a:r>
            <a:r>
              <a:rPr kumimoji="1" lang="zh-CN" altLang="en-US" sz="1200" dirty="0" smtClean="0">
                <a:ea typeface="楷体_GB2312" pitchFamily="49" charset="-122"/>
              </a:rPr>
              <a:t>、</a:t>
            </a:r>
            <a:r>
              <a:rPr kumimoji="1" lang="en-US" altLang="en-US" sz="1200" dirty="0" smtClean="0">
                <a:ea typeface="楷体_GB2312" pitchFamily="49" charset="-122"/>
              </a:rPr>
              <a:t>EPLD</a:t>
            </a:r>
            <a:r>
              <a:rPr kumimoji="1" lang="zh-CN" altLang="en-US" sz="1200" dirty="0" smtClean="0">
                <a:ea typeface="楷体_GB2312" pitchFamily="49" charset="-122"/>
              </a:rPr>
              <a:t>和</a:t>
            </a:r>
            <a:r>
              <a:rPr kumimoji="1" lang="en-US" altLang="en-US" sz="1200" dirty="0" smtClean="0">
                <a:ea typeface="楷体_GB2312" pitchFamily="49" charset="-122"/>
              </a:rPr>
              <a:t>CPLD</a:t>
            </a:r>
            <a:r>
              <a:rPr kumimoji="1" lang="zh-CN" altLang="en-US" sz="1200" smtClean="0">
                <a:ea typeface="楷体_GB2312" pitchFamily="49" charset="-122"/>
              </a:rPr>
              <a:t>）</a:t>
            </a:r>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p:spPr>
        <p:txBody>
          <a:bodyPr/>
          <a:lstStyle/>
          <a:p>
            <a:r>
              <a:rPr lang="zh-CN" altLang="en-US" smtClean="0"/>
              <a:t>    参见阎石</a:t>
            </a:r>
            <a:r>
              <a:rPr lang="en-US" altLang="zh-CN" smtClean="0"/>
              <a:t>《</a:t>
            </a:r>
            <a:r>
              <a:rPr lang="zh-CN" altLang="en-US" smtClean="0"/>
              <a:t>数字电子技术基础（第五版）</a:t>
            </a:r>
            <a:r>
              <a:rPr lang="en-US" altLang="zh-CN" smtClean="0"/>
              <a:t>》P369</a:t>
            </a:r>
            <a:r>
              <a:rPr lang="zh-CN" altLang="en-US" smtClean="0"/>
              <a:t> </a:t>
            </a:r>
          </a:p>
          <a:p>
            <a:r>
              <a:rPr lang="en-US" altLang="zh-CN" smtClean="0"/>
              <a:t>    6</a:t>
            </a:r>
            <a:r>
              <a:rPr lang="zh-CN" altLang="en-US" smtClean="0"/>
              <a:t>管</a:t>
            </a:r>
            <a:r>
              <a:rPr lang="en-US" altLang="zh-CN" smtClean="0"/>
              <a:t>NMOS</a:t>
            </a:r>
            <a:r>
              <a:rPr lang="zh-CN" altLang="en-US" smtClean="0"/>
              <a:t>静态存储单元电路结构包括由</a:t>
            </a:r>
            <a:r>
              <a:rPr lang="en-US" altLang="zh-CN" smtClean="0"/>
              <a:t>6</a:t>
            </a:r>
            <a:r>
              <a:rPr lang="zh-CN" altLang="en-US" smtClean="0"/>
              <a:t>个增强型</a:t>
            </a:r>
            <a:r>
              <a:rPr lang="en-US" altLang="zh-CN" smtClean="0"/>
              <a:t>NMOS</a:t>
            </a:r>
            <a:r>
              <a:rPr lang="zh-CN" altLang="en-US" smtClean="0"/>
              <a:t>管组成的存储单元，以及由缓冲器和反相器组成的输入输出控制电路（控制数据的流向）。</a:t>
            </a:r>
          </a:p>
          <a:p>
            <a:r>
              <a:rPr lang="en-US" altLang="zh-CN" b="1" smtClean="0"/>
              <a:t>    T1</a:t>
            </a:r>
            <a:r>
              <a:rPr lang="zh-CN" altLang="en-US" b="1" smtClean="0"/>
              <a:t>、</a:t>
            </a:r>
            <a:r>
              <a:rPr lang="en-US" altLang="zh-CN" b="1" smtClean="0"/>
              <a:t>T2</a:t>
            </a:r>
            <a:r>
              <a:rPr lang="zh-CN" altLang="en-US" b="1" smtClean="0"/>
              <a:t> 及</a:t>
            </a:r>
            <a:r>
              <a:rPr lang="en-US" altLang="zh-CN" b="1" smtClean="0"/>
              <a:t>T3</a:t>
            </a:r>
            <a:r>
              <a:rPr lang="zh-CN" altLang="en-US" b="1" smtClean="0"/>
              <a:t>、</a:t>
            </a:r>
            <a:r>
              <a:rPr lang="en-US" altLang="zh-CN" b="1" smtClean="0"/>
              <a:t>T4</a:t>
            </a:r>
            <a:r>
              <a:rPr lang="zh-CN" altLang="en-US" smtClean="0"/>
              <a:t>为两个增强型</a:t>
            </a:r>
            <a:r>
              <a:rPr lang="en-US" altLang="zh-CN" smtClean="0"/>
              <a:t>NMOS</a:t>
            </a:r>
            <a:r>
              <a:rPr lang="zh-CN" altLang="en-US" smtClean="0"/>
              <a:t>管反相器交叉耦合而成的</a:t>
            </a:r>
            <a:r>
              <a:rPr lang="en-US" altLang="zh-CN" smtClean="0"/>
              <a:t>RS</a:t>
            </a:r>
            <a:r>
              <a:rPr lang="zh-CN" altLang="en-US" smtClean="0"/>
              <a:t>触发器，它有两个稳定的状态，分别用来存储</a:t>
            </a:r>
            <a:r>
              <a:rPr lang="en-US" altLang="zh-CN" smtClean="0"/>
              <a:t>1</a:t>
            </a:r>
            <a:r>
              <a:rPr lang="zh-CN" altLang="en-US" smtClean="0"/>
              <a:t>和</a:t>
            </a:r>
            <a:r>
              <a:rPr lang="en-US" altLang="zh-CN" smtClean="0"/>
              <a:t>0</a:t>
            </a:r>
            <a:r>
              <a:rPr lang="zh-CN" altLang="en-US" smtClean="0"/>
              <a:t>。</a:t>
            </a:r>
            <a:endParaRPr lang="en-US" altLang="zh-CN" smtClean="0"/>
          </a:p>
          <a:p>
            <a:r>
              <a:rPr lang="zh-CN" altLang="en-US" smtClean="0"/>
              <a:t>    矩阵译码：行地址译码器的输出为字线</a:t>
            </a:r>
            <a:r>
              <a:rPr lang="en-US" altLang="zh-CN" smtClean="0"/>
              <a:t>Xi</a:t>
            </a:r>
            <a:r>
              <a:rPr lang="zh-CN" altLang="en-US" smtClean="0"/>
              <a:t>，列地址译码器的输出为</a:t>
            </a:r>
            <a:r>
              <a:rPr lang="en-US" altLang="zh-CN" smtClean="0"/>
              <a:t>Yj</a:t>
            </a:r>
            <a:r>
              <a:rPr lang="zh-CN" altLang="en-US" smtClean="0"/>
              <a:t>。</a:t>
            </a:r>
            <a:r>
              <a:rPr lang="en-US" altLang="zh-CN" smtClean="0"/>
              <a:t>Bj</a:t>
            </a:r>
            <a:r>
              <a:rPr lang="zh-CN" altLang="en-US" smtClean="0"/>
              <a:t>和</a:t>
            </a:r>
            <a:r>
              <a:rPr lang="en-US" altLang="zh-CN" smtClean="0"/>
              <a:t>/Bj</a:t>
            </a:r>
            <a:r>
              <a:rPr lang="zh-CN" altLang="en-US" smtClean="0"/>
              <a:t>为位线。</a:t>
            </a:r>
            <a:endParaRPr lang="en-US" altLang="zh-CN" smtClean="0"/>
          </a:p>
          <a:p>
            <a:r>
              <a:rPr lang="zh-CN" altLang="en-US" smtClean="0"/>
              <a:t>    </a:t>
            </a:r>
            <a:r>
              <a:rPr lang="zh-CN" altLang="zh-CN" smtClean="0"/>
              <a:t>若干个存储单元形成一个字，</a:t>
            </a:r>
            <a:r>
              <a:rPr lang="zh-CN" altLang="zh-CN" b="1" smtClean="0"/>
              <a:t>字线</a:t>
            </a:r>
            <a:r>
              <a:rPr lang="zh-CN" altLang="zh-CN" smtClean="0"/>
              <a:t>用来选中构成一个字的所有存储单元。</a:t>
            </a:r>
            <a:r>
              <a:rPr lang="zh-CN" altLang="zh-CN" b="1" smtClean="0"/>
              <a:t>位线</a:t>
            </a:r>
            <a:r>
              <a:rPr lang="zh-CN" altLang="zh-CN" smtClean="0"/>
              <a:t>用来将一个字中的某个存储单元的数据输出到数据线上，或者将数据线上的数据存储到存储单元中。</a:t>
            </a:r>
            <a:endParaRPr lang="en-US" altLang="zh-CN" smtClean="0"/>
          </a:p>
          <a:p>
            <a:r>
              <a:rPr lang="en-US" altLang="zh-CN" smtClean="0"/>
              <a:t>T</a:t>
            </a:r>
            <a:r>
              <a:rPr lang="en-US" altLang="zh-CN" baseline="-25000" smtClean="0"/>
              <a:t>5</a:t>
            </a:r>
            <a:r>
              <a:rPr lang="zh-CN" altLang="en-US" smtClean="0"/>
              <a:t>、</a:t>
            </a:r>
            <a:r>
              <a:rPr lang="en-US" altLang="zh-CN" smtClean="0"/>
              <a:t>T</a:t>
            </a:r>
            <a:r>
              <a:rPr lang="en-US" altLang="zh-CN" baseline="-25000" smtClean="0"/>
              <a:t>6</a:t>
            </a:r>
            <a:r>
              <a:rPr lang="zh-CN" altLang="en-US" smtClean="0"/>
              <a:t> 的开关状态由字线</a:t>
            </a:r>
            <a:r>
              <a:rPr lang="en-US" altLang="zh-CN" smtClean="0"/>
              <a:t>Xj</a:t>
            </a:r>
            <a:r>
              <a:rPr lang="zh-CN" altLang="en-US" smtClean="0"/>
              <a:t>的状态决定</a:t>
            </a:r>
            <a:endParaRPr lang="en-US" altLang="zh-CN" smtClean="0"/>
          </a:p>
          <a:p>
            <a:r>
              <a:rPr lang="en-US" altLang="zh-CN" smtClean="0"/>
              <a:t>T</a:t>
            </a:r>
            <a:r>
              <a:rPr lang="en-US" altLang="zh-CN" baseline="-25000" smtClean="0"/>
              <a:t>7</a:t>
            </a:r>
            <a:r>
              <a:rPr lang="zh-CN" altLang="en-US" smtClean="0"/>
              <a:t>、</a:t>
            </a:r>
            <a:r>
              <a:rPr lang="en-US" altLang="zh-CN" smtClean="0"/>
              <a:t>T</a:t>
            </a:r>
            <a:r>
              <a:rPr lang="en-US" altLang="zh-CN" baseline="-25000" smtClean="0"/>
              <a:t>8</a:t>
            </a:r>
            <a:r>
              <a:rPr lang="zh-CN" altLang="en-US" smtClean="0"/>
              <a:t> 的开关状态由列地址译码器的输出</a:t>
            </a:r>
            <a:r>
              <a:rPr lang="en-US" altLang="zh-CN" smtClean="0"/>
              <a:t>Y</a:t>
            </a:r>
            <a:r>
              <a:rPr lang="en-US" altLang="zh-CN" baseline="-25000" smtClean="0"/>
              <a:t>j</a:t>
            </a:r>
            <a:r>
              <a:rPr lang="zh-CN" altLang="en-US" smtClean="0"/>
              <a:t>控制，</a:t>
            </a:r>
            <a:r>
              <a:rPr lang="en-US" altLang="zh-CN" smtClean="0"/>
              <a:t>Y</a:t>
            </a:r>
            <a:r>
              <a:rPr lang="en-US" altLang="zh-CN" baseline="-25000" smtClean="0"/>
              <a:t>j</a:t>
            </a:r>
            <a:r>
              <a:rPr lang="en-US" altLang="zh-CN" smtClean="0"/>
              <a:t>=1</a:t>
            </a:r>
            <a:r>
              <a:rPr lang="zh-CN" altLang="en-US" smtClean="0"/>
              <a:t>时导通</a:t>
            </a:r>
            <a:r>
              <a:rPr lang="zh-CN" altLang="en-US" baseline="-25000" smtClean="0"/>
              <a:t>，</a:t>
            </a:r>
            <a:r>
              <a:rPr lang="en-US" altLang="zh-CN" smtClean="0"/>
              <a:t>Y</a:t>
            </a:r>
            <a:r>
              <a:rPr lang="en-US" altLang="zh-CN" baseline="-25000" smtClean="0"/>
              <a:t>j</a:t>
            </a:r>
            <a:r>
              <a:rPr lang="en-US" altLang="zh-CN" smtClean="0">
                <a:solidFill>
                  <a:srgbClr val="CC0066"/>
                </a:solidFill>
              </a:rPr>
              <a:t>=0</a:t>
            </a:r>
            <a:r>
              <a:rPr lang="zh-CN" altLang="en-US" smtClean="0"/>
              <a:t>时截止</a:t>
            </a:r>
            <a:endParaRPr lang="en-US" altLang="zh-CN" smtClean="0"/>
          </a:p>
          <a:p>
            <a:r>
              <a:rPr lang="zh-CN" altLang="en-US" smtClean="0"/>
              <a:t>由于</a:t>
            </a:r>
            <a:r>
              <a:rPr lang="en-US" altLang="zh-CN" smtClean="0"/>
              <a:t>CMOS</a:t>
            </a:r>
            <a:r>
              <a:rPr lang="zh-CN" altLang="en-US" smtClean="0"/>
              <a:t>比</a:t>
            </a:r>
            <a:r>
              <a:rPr lang="en-US" altLang="zh-CN" smtClean="0"/>
              <a:t>NMOS</a:t>
            </a:r>
            <a:r>
              <a:rPr lang="zh-CN" altLang="en-US" smtClean="0"/>
              <a:t>功耗低，目前一般都使用</a:t>
            </a:r>
            <a:r>
              <a:rPr lang="en-US" altLang="zh-CN" smtClean="0"/>
              <a:t>CMOS</a:t>
            </a:r>
            <a:r>
              <a:rPr lang="zh-CN" altLang="en-US" smtClean="0"/>
              <a:t>工艺制作</a:t>
            </a:r>
            <a:r>
              <a:rPr lang="en-US" altLang="zh-CN" smtClean="0"/>
              <a:t>SRAM</a:t>
            </a:r>
            <a:r>
              <a:rPr lang="zh-CN" altLang="en-US" smtClean="0"/>
              <a:t>。</a:t>
            </a:r>
            <a:endParaRPr lang="en-US"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p:spPr>
        <p:txBody>
          <a:bodyPr/>
          <a:lstStyle/>
          <a:p>
            <a:r>
              <a:rPr lang="zh-CN" altLang="en-US" smtClean="0"/>
              <a:t>    当存储单元所在的一行和所在的一列同时被选中后，</a:t>
            </a:r>
            <a:r>
              <a:rPr lang="en-US" altLang="zh-CN" b="1" smtClean="0"/>
              <a:t>X</a:t>
            </a:r>
            <a:r>
              <a:rPr lang="en-US" altLang="zh-CN" b="1" baseline="-25000" smtClean="0"/>
              <a:t>i</a:t>
            </a:r>
            <a:r>
              <a:rPr lang="en-US" altLang="zh-CN" b="1" smtClean="0"/>
              <a:t>=1</a:t>
            </a:r>
            <a:r>
              <a:rPr lang="zh-CN" altLang="en-US" b="1" smtClean="0"/>
              <a:t>，</a:t>
            </a:r>
            <a:r>
              <a:rPr lang="en-US" altLang="zh-CN" b="1" smtClean="0"/>
              <a:t>Y</a:t>
            </a:r>
            <a:r>
              <a:rPr lang="en-US" altLang="zh-CN" b="1" baseline="-25000" smtClean="0"/>
              <a:t>j</a:t>
            </a:r>
            <a:r>
              <a:rPr lang="en-US" altLang="zh-CN" b="1" smtClean="0"/>
              <a:t>=1</a:t>
            </a:r>
            <a:r>
              <a:rPr lang="zh-CN" altLang="en-US" smtClean="0"/>
              <a:t>，则</a:t>
            </a:r>
            <a:r>
              <a:rPr lang="en-US" altLang="zh-CN" b="1" smtClean="0"/>
              <a:t>T</a:t>
            </a:r>
            <a:r>
              <a:rPr lang="en-US" altLang="zh-CN" b="1" baseline="-25000" smtClean="0"/>
              <a:t>5</a:t>
            </a:r>
            <a:r>
              <a:rPr lang="zh-CN" altLang="en-US" b="1" smtClean="0"/>
              <a:t>、</a:t>
            </a:r>
            <a:r>
              <a:rPr lang="en-US" altLang="zh-CN" b="1" smtClean="0"/>
              <a:t>T</a:t>
            </a:r>
            <a:r>
              <a:rPr lang="en-US" altLang="zh-CN" b="1" baseline="-25000" smtClean="0"/>
              <a:t>6</a:t>
            </a:r>
            <a:r>
              <a:rPr lang="zh-CN" altLang="en-US" b="1" smtClean="0"/>
              <a:t> 、</a:t>
            </a:r>
            <a:r>
              <a:rPr lang="en-US" altLang="zh-CN" b="1" smtClean="0"/>
              <a:t>T</a:t>
            </a:r>
            <a:r>
              <a:rPr lang="en-US" altLang="zh-CN" b="1" baseline="-25000" smtClean="0"/>
              <a:t>7</a:t>
            </a:r>
            <a:r>
              <a:rPr lang="zh-CN" altLang="en-US" b="1" smtClean="0"/>
              <a:t> 、</a:t>
            </a:r>
            <a:r>
              <a:rPr lang="en-US" altLang="zh-CN" b="1" smtClean="0"/>
              <a:t>T</a:t>
            </a:r>
            <a:r>
              <a:rPr lang="en-US" altLang="zh-CN" b="1" baseline="-25000" smtClean="0"/>
              <a:t>8</a:t>
            </a:r>
            <a:r>
              <a:rPr lang="zh-CN" altLang="en-US" b="1" smtClean="0"/>
              <a:t>均导通，</a:t>
            </a:r>
            <a:r>
              <a:rPr lang="en-US" altLang="zh-CN" b="1" smtClean="0"/>
              <a:t> Q</a:t>
            </a:r>
            <a:r>
              <a:rPr lang="zh-CN" altLang="en-US" b="1" smtClean="0"/>
              <a:t>和</a:t>
            </a:r>
            <a:r>
              <a:rPr lang="en-US" altLang="zh-CN" b="1" smtClean="0"/>
              <a:t>/Q</a:t>
            </a:r>
            <a:r>
              <a:rPr lang="zh-CN" altLang="en-US" b="1" smtClean="0"/>
              <a:t>与位线</a:t>
            </a:r>
            <a:r>
              <a:rPr lang="en-US" altLang="zh-CN" b="1" smtClean="0"/>
              <a:t>B</a:t>
            </a:r>
            <a:r>
              <a:rPr lang="en-US" altLang="zh-CN" b="1" baseline="-25000" smtClean="0"/>
              <a:t>j</a:t>
            </a:r>
            <a:r>
              <a:rPr lang="zh-CN" altLang="en-US" b="1" smtClean="0"/>
              <a:t>和</a:t>
            </a:r>
            <a:r>
              <a:rPr lang="en-US" altLang="zh-CN" b="1" smtClean="0"/>
              <a:t>/B</a:t>
            </a:r>
            <a:r>
              <a:rPr lang="en-US" altLang="zh-CN" b="1" baseline="-25000" smtClean="0"/>
              <a:t>j</a:t>
            </a:r>
            <a:r>
              <a:rPr lang="zh-CN" altLang="en-US" b="1" smtClean="0"/>
              <a:t>接通</a:t>
            </a:r>
          </a:p>
          <a:p>
            <a:r>
              <a:rPr lang="zh-CN" altLang="en-US" b="1" smtClean="0"/>
              <a:t>    </a:t>
            </a:r>
            <a:r>
              <a:rPr lang="zh-CN" altLang="zh-CN" b="1" smtClean="0"/>
              <a:t> </a:t>
            </a:r>
            <a:r>
              <a:rPr lang="zh-CN" altLang="zh-CN" smtClean="0"/>
              <a:t>由于</a:t>
            </a:r>
            <a:r>
              <a:rPr lang="en-US" altLang="zh-CN" smtClean="0"/>
              <a:t>/CS=0</a:t>
            </a:r>
            <a:r>
              <a:rPr lang="zh-CN" altLang="zh-CN" smtClean="0"/>
              <a:t>，</a:t>
            </a:r>
            <a:r>
              <a:rPr lang="en-US" altLang="zh-CN" smtClean="0"/>
              <a:t>/WR=0</a:t>
            </a:r>
            <a:r>
              <a:rPr lang="zh-CN" altLang="zh-CN" smtClean="0"/>
              <a:t>，所以，</a:t>
            </a:r>
            <a:r>
              <a:rPr lang="en-US" altLang="zh-CN" smtClean="0"/>
              <a:t>A1</a:t>
            </a:r>
            <a:r>
              <a:rPr lang="zh-CN" altLang="zh-CN" smtClean="0"/>
              <a:t>的使能端信号为“</a:t>
            </a:r>
            <a:r>
              <a:rPr lang="en-US" altLang="zh-CN" smtClean="0"/>
              <a:t>0</a:t>
            </a:r>
            <a:r>
              <a:rPr lang="zh-CN" altLang="zh-CN" smtClean="0"/>
              <a:t>”，</a:t>
            </a:r>
            <a:r>
              <a:rPr lang="en-US" altLang="zh-CN" smtClean="0"/>
              <a:t>A2</a:t>
            </a:r>
            <a:r>
              <a:rPr lang="zh-CN" altLang="zh-CN" smtClean="0"/>
              <a:t>、</a:t>
            </a:r>
            <a:r>
              <a:rPr lang="en-US" altLang="zh-CN" smtClean="0"/>
              <a:t>A3</a:t>
            </a:r>
            <a:r>
              <a:rPr lang="zh-CN" altLang="zh-CN" smtClean="0"/>
              <a:t>的使能端信号为“</a:t>
            </a:r>
            <a:r>
              <a:rPr lang="en-US" altLang="zh-CN" smtClean="0"/>
              <a:t>1</a:t>
            </a:r>
            <a:r>
              <a:rPr lang="zh-CN" altLang="zh-CN" smtClean="0"/>
              <a:t>”，故</a:t>
            </a:r>
            <a:r>
              <a:rPr lang="en-US" altLang="zh-CN" smtClean="0"/>
              <a:t>A1 </a:t>
            </a:r>
            <a:r>
              <a:rPr lang="zh-CN" altLang="zh-CN" smtClean="0"/>
              <a:t>截止，</a:t>
            </a:r>
            <a:r>
              <a:rPr lang="en-US" altLang="zh-CN" smtClean="0"/>
              <a:t>A2 </a:t>
            </a:r>
            <a:r>
              <a:rPr lang="zh-CN" altLang="zh-CN" smtClean="0"/>
              <a:t>和</a:t>
            </a:r>
            <a:r>
              <a:rPr lang="en-US" altLang="zh-CN" smtClean="0"/>
              <a:t>A3 </a:t>
            </a:r>
            <a:r>
              <a:rPr lang="zh-CN" altLang="zh-CN" smtClean="0"/>
              <a:t>导通，加在</a:t>
            </a:r>
            <a:r>
              <a:rPr lang="en-US" altLang="zh-CN" smtClean="0"/>
              <a:t>D</a:t>
            </a:r>
            <a:r>
              <a:rPr lang="zh-CN" altLang="zh-CN" smtClean="0"/>
              <a:t>端的数据被写入存储单元</a:t>
            </a:r>
            <a:r>
              <a:rPr lang="zh-CN" altLang="zh-CN" b="1" smtClean="0"/>
              <a:t>。</a:t>
            </a:r>
            <a:endParaRPr lang="en-US" altLang="zh-CN" b="1" smtClean="0"/>
          </a:p>
          <a:p>
            <a:r>
              <a:rPr lang="zh-CN" altLang="en-US" smtClean="0"/>
              <a:t>    若</a:t>
            </a:r>
            <a:r>
              <a:rPr lang="en-US" altLang="zh-CN" smtClean="0">
                <a:solidFill>
                  <a:srgbClr val="CC0066"/>
                </a:solidFill>
              </a:rPr>
              <a:t>D=1</a:t>
            </a:r>
            <a:r>
              <a:rPr lang="zh-CN" altLang="en-US" smtClean="0"/>
              <a:t>，则</a:t>
            </a:r>
            <a:r>
              <a:rPr lang="en-US" altLang="zh-CN" smtClean="0"/>
              <a:t>A</a:t>
            </a:r>
            <a:r>
              <a:rPr lang="en-US" altLang="zh-CN" baseline="-25000" smtClean="0"/>
              <a:t>2</a:t>
            </a:r>
            <a:r>
              <a:rPr lang="zh-CN" altLang="en-US" smtClean="0"/>
              <a:t> 输出为</a:t>
            </a:r>
            <a:r>
              <a:rPr lang="en-US" altLang="zh-CN" smtClean="0"/>
              <a:t>1</a:t>
            </a:r>
            <a:r>
              <a:rPr lang="zh-CN" altLang="en-US" smtClean="0"/>
              <a:t>，</a:t>
            </a:r>
            <a:r>
              <a:rPr lang="en-US" altLang="zh-CN" smtClean="0"/>
              <a:t> A</a:t>
            </a:r>
            <a:r>
              <a:rPr lang="en-US" altLang="zh-CN" baseline="-25000" smtClean="0"/>
              <a:t>3</a:t>
            </a:r>
            <a:r>
              <a:rPr lang="zh-CN" altLang="en-US" baseline="-25000" smtClean="0"/>
              <a:t> </a:t>
            </a:r>
            <a:r>
              <a:rPr lang="zh-CN" altLang="en-US" smtClean="0"/>
              <a:t>输出为</a:t>
            </a:r>
            <a:r>
              <a:rPr lang="en-US" altLang="zh-CN" smtClean="0"/>
              <a:t>0</a:t>
            </a:r>
            <a:r>
              <a:rPr lang="zh-CN" altLang="en-US" smtClean="0"/>
              <a:t>，，</a:t>
            </a:r>
            <a:r>
              <a:rPr lang="en-US" altLang="zh-CN" smtClean="0"/>
              <a:t> </a:t>
            </a:r>
            <a:r>
              <a:rPr lang="zh-CN" altLang="en-US" smtClean="0"/>
              <a:t>即</a:t>
            </a:r>
            <a:r>
              <a:rPr lang="en-US" altLang="zh-CN" smtClean="0"/>
              <a:t>B</a:t>
            </a:r>
            <a:r>
              <a:rPr lang="en-US" altLang="zh-CN" baseline="-25000" smtClean="0"/>
              <a:t>j</a:t>
            </a:r>
            <a:r>
              <a:rPr lang="zh-CN" altLang="en-US" smtClean="0"/>
              <a:t>为</a:t>
            </a:r>
            <a:r>
              <a:rPr lang="en-US" altLang="zh-CN" smtClean="0"/>
              <a:t>1</a:t>
            </a:r>
            <a:r>
              <a:rPr lang="zh-CN" altLang="en-US" smtClean="0"/>
              <a:t>，</a:t>
            </a:r>
            <a:r>
              <a:rPr lang="en-US" altLang="zh-CN" smtClean="0"/>
              <a:t> /B</a:t>
            </a:r>
            <a:r>
              <a:rPr lang="en-US" altLang="zh-CN" baseline="-25000" smtClean="0"/>
              <a:t>j</a:t>
            </a:r>
            <a:r>
              <a:rPr lang="zh-CN" altLang="en-US" smtClean="0"/>
              <a:t>为</a:t>
            </a:r>
            <a:r>
              <a:rPr lang="en-US" altLang="zh-CN" smtClean="0"/>
              <a:t>0——VGS3=1</a:t>
            </a:r>
            <a:r>
              <a:rPr lang="zh-CN" altLang="en-US" smtClean="0"/>
              <a:t>，</a:t>
            </a:r>
            <a:r>
              <a:rPr lang="en-US" altLang="zh-CN" smtClean="0"/>
              <a:t> VGS1=0</a:t>
            </a:r>
            <a:r>
              <a:rPr lang="zh-CN" altLang="en-US" smtClean="0"/>
              <a:t>，所以</a:t>
            </a:r>
            <a:r>
              <a:rPr lang="en-US" altLang="zh-CN" smtClean="0"/>
              <a:t>T3</a:t>
            </a:r>
            <a:r>
              <a:rPr lang="zh-CN" altLang="en-US" smtClean="0"/>
              <a:t>导通 ，</a:t>
            </a:r>
            <a:r>
              <a:rPr lang="en-US" altLang="zh-CN" smtClean="0"/>
              <a:t>T1</a:t>
            </a:r>
            <a:r>
              <a:rPr lang="zh-CN" altLang="en-US" smtClean="0"/>
              <a:t>截止，</a:t>
            </a:r>
            <a:r>
              <a:rPr lang="zh-CN" altLang="en-US" smtClean="0">
                <a:solidFill>
                  <a:srgbClr val="CC0066"/>
                </a:solidFill>
              </a:rPr>
              <a:t>写入</a:t>
            </a:r>
            <a:r>
              <a:rPr lang="en-US" altLang="zh-CN" smtClean="0">
                <a:solidFill>
                  <a:srgbClr val="CC0066"/>
                </a:solidFill>
              </a:rPr>
              <a:t>Q=</a:t>
            </a:r>
            <a:r>
              <a:rPr lang="zh-CN" altLang="en-US" smtClean="0">
                <a:solidFill>
                  <a:srgbClr val="CC0066"/>
                </a:solidFill>
              </a:rPr>
              <a:t> 1</a:t>
            </a:r>
            <a:r>
              <a:rPr lang="zh-CN" altLang="en-US" smtClean="0"/>
              <a:t>。</a:t>
            </a:r>
            <a:endParaRPr lang="en-US" altLang="zh-CN" smtClean="0"/>
          </a:p>
          <a:p>
            <a:endParaRPr lang="en-US"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p:spPr>
        <p:txBody>
          <a:bodyPr/>
          <a:lstStyle/>
          <a:p>
            <a:endParaRPr lang="en-US"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p:spPr>
        <p:txBody>
          <a:bodyPr/>
          <a:lstStyle/>
          <a:p>
            <a:r>
              <a:rPr lang="zh-CN" altLang="en-US" smtClean="0"/>
              <a:t>    参见阎石</a:t>
            </a:r>
            <a:r>
              <a:rPr lang="en-US" altLang="zh-CN" smtClean="0"/>
              <a:t>《</a:t>
            </a:r>
            <a:r>
              <a:rPr lang="zh-CN" altLang="en-US" smtClean="0"/>
              <a:t>数字电子技术基础（第五版）</a:t>
            </a:r>
            <a:r>
              <a:rPr lang="en-US" altLang="zh-CN" smtClean="0"/>
              <a:t>》P371</a:t>
            </a:r>
            <a:r>
              <a:rPr lang="zh-CN" altLang="en-US" smtClean="0"/>
              <a:t> </a:t>
            </a:r>
          </a:p>
          <a:p>
            <a:r>
              <a:rPr lang="zh-CN" altLang="en-US" smtClean="0"/>
              <a:t>    </a:t>
            </a:r>
            <a:r>
              <a:rPr lang="en-US" altLang="zh-CN" smtClean="0"/>
              <a:t>SRAM</a:t>
            </a:r>
            <a:r>
              <a:rPr lang="zh-CN" altLang="en-US" smtClean="0"/>
              <a:t>的存储单元是由</a:t>
            </a:r>
            <a:r>
              <a:rPr lang="en-US" altLang="zh-CN" smtClean="0"/>
              <a:t>NMOS</a:t>
            </a:r>
            <a:r>
              <a:rPr lang="zh-CN" altLang="en-US" smtClean="0"/>
              <a:t>管构成基本</a:t>
            </a:r>
            <a:r>
              <a:rPr lang="en-US" altLang="zh-CN" smtClean="0"/>
              <a:t>RS</a:t>
            </a:r>
            <a:r>
              <a:rPr lang="zh-CN" altLang="en-US" smtClean="0"/>
              <a:t>触发器来存储二值代码的。 </a:t>
            </a:r>
          </a:p>
          <a:p>
            <a:r>
              <a:rPr lang="zh-CN" altLang="en-US" smtClean="0"/>
              <a:t>    而</a:t>
            </a:r>
            <a:r>
              <a:rPr lang="en-US" altLang="zh-CN" smtClean="0"/>
              <a:t>DRAM</a:t>
            </a:r>
            <a:r>
              <a:rPr lang="zh-CN" altLang="en-US" smtClean="0"/>
              <a:t>的存储单元是利用</a:t>
            </a:r>
            <a:r>
              <a:rPr lang="en-US" altLang="zh-CN" smtClean="0"/>
              <a:t>MOS</a:t>
            </a:r>
            <a:r>
              <a:rPr lang="zh-CN" altLang="en-US" smtClean="0"/>
              <a:t>管的栅极电容可以存储电荷的原理制成的。由于栅极的电容的容量（</a:t>
            </a:r>
            <a:r>
              <a:rPr lang="en-US" altLang="zh-CN" smtClean="0"/>
              <a:t>C2</a:t>
            </a:r>
            <a:r>
              <a:rPr lang="zh-CN" altLang="en-US" smtClean="0"/>
              <a:t>、</a:t>
            </a:r>
            <a:r>
              <a:rPr lang="en-US" altLang="zh-CN" smtClean="0"/>
              <a:t>C1</a:t>
            </a:r>
            <a:r>
              <a:rPr lang="zh-CN" altLang="en-US" smtClean="0"/>
              <a:t>）很小，只有几皮法（</a:t>
            </a:r>
            <a:r>
              <a:rPr lang="en-US" altLang="zh-CN" smtClean="0"/>
              <a:t>pF</a:t>
            </a:r>
            <a:r>
              <a:rPr lang="zh-CN" altLang="en-US" smtClean="0"/>
              <a:t>），而漏电流又不可能一点也没有，所以电荷保存的时间有限。为了及时补充漏掉的电荷，必须给栅极电容补充电荷，这种操作叫做刷新。</a:t>
            </a:r>
            <a:endParaRPr lang="en-US" altLang="zh-CN" smtClean="0"/>
          </a:p>
          <a:p>
            <a:endParaRPr lang="en-US"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p:spPr>
        <p:txBody>
          <a:bodyPr/>
          <a:lstStyle/>
          <a:p>
            <a:endParaRPr lang="en-US"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p:spPr>
        <p:txBody>
          <a:bodyPr/>
          <a:lstStyle/>
          <a:p>
            <a:endParaRPr lang="en-US"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a:ln/>
        </p:spPr>
        <p:txBody>
          <a:bodyPr/>
          <a:lstStyle/>
          <a:p>
            <a:r>
              <a:rPr lang="zh-CN" altLang="en-US" smtClean="0"/>
              <a:t>    为了及时补充漏掉的电荷，避免存储的数据丢失，必须给栅极电容补充电荷，即进行刷新，刷新相当于一次读出操作。</a:t>
            </a:r>
            <a:endParaRPr lang="en-US" altLang="zh-CN" smtClean="0"/>
          </a:p>
          <a:p>
            <a:r>
              <a:rPr lang="zh-CN" altLang="en-US" smtClean="0"/>
              <a:t>    因</a:t>
            </a:r>
            <a:r>
              <a:rPr lang="en-US" altLang="zh-CN" smtClean="0">
                <a:solidFill>
                  <a:srgbClr val="CC0066"/>
                </a:solidFill>
              </a:rPr>
              <a:t>T</a:t>
            </a:r>
            <a:r>
              <a:rPr lang="en-US" altLang="zh-CN" baseline="-25000" smtClean="0">
                <a:solidFill>
                  <a:srgbClr val="CC0066"/>
                </a:solidFill>
              </a:rPr>
              <a:t>2</a:t>
            </a:r>
            <a:r>
              <a:rPr lang="zh-CN" altLang="en-US" smtClean="0">
                <a:solidFill>
                  <a:srgbClr val="CC0066"/>
                </a:solidFill>
              </a:rPr>
              <a:t>截止</a:t>
            </a:r>
            <a:r>
              <a:rPr lang="zh-CN" altLang="en-US" smtClean="0"/>
              <a:t>，</a:t>
            </a:r>
            <a:r>
              <a:rPr lang="en-US" altLang="zh-CN" smtClean="0"/>
              <a:t>/B</a:t>
            </a:r>
            <a:r>
              <a:rPr lang="zh-CN" altLang="en-US" smtClean="0"/>
              <a:t>上保持的高电平不会放掉</a:t>
            </a:r>
            <a:r>
              <a:rPr lang="en-US" altLang="zh-CN" smtClean="0"/>
              <a:t>,</a:t>
            </a:r>
            <a:r>
              <a:rPr lang="zh-CN" altLang="en-US" smtClean="0"/>
              <a:t>可以</a:t>
            </a:r>
            <a:r>
              <a:rPr lang="zh-CN" altLang="en-US" smtClean="0">
                <a:solidFill>
                  <a:srgbClr val="CC0066"/>
                </a:solidFill>
              </a:rPr>
              <a:t>对</a:t>
            </a:r>
            <a:r>
              <a:rPr lang="en-US" altLang="zh-CN" smtClean="0">
                <a:solidFill>
                  <a:srgbClr val="CC0066"/>
                </a:solidFill>
              </a:rPr>
              <a:t>C1</a:t>
            </a:r>
            <a:r>
              <a:rPr lang="zh-CN" altLang="en-US" smtClean="0">
                <a:solidFill>
                  <a:srgbClr val="CC0066"/>
                </a:solidFill>
              </a:rPr>
              <a:t>充电。</a:t>
            </a:r>
            <a:endParaRPr lang="en-US" altLang="zh-CN" smtClean="0">
              <a:solidFill>
                <a:srgbClr val="CC0066"/>
              </a:solidFill>
            </a:endParaRPr>
          </a:p>
          <a:p>
            <a:r>
              <a:rPr lang="zh-CN" altLang="en-US" smtClean="0"/>
              <a:t>    课后思考：分析存储单元存储的数据为</a:t>
            </a:r>
            <a:r>
              <a:rPr lang="en-US" altLang="zh-CN" smtClean="0"/>
              <a:t>1</a:t>
            </a:r>
            <a:r>
              <a:rPr lang="zh-CN" altLang="en-US" smtClean="0"/>
              <a:t>的情况。</a:t>
            </a:r>
          </a:p>
          <a:p>
            <a:endParaRPr lang="en-US"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p:spPr>
        <p:txBody>
          <a:bodyPr/>
          <a:lstStyle/>
          <a:p>
            <a:r>
              <a:rPr lang="zh-CN" altLang="en-US" smtClean="0"/>
              <a:t>位线：数据线</a:t>
            </a:r>
          </a:p>
          <a:p>
            <a:r>
              <a:rPr lang="zh-CN" altLang="en-US" smtClean="0"/>
              <a:t>字线：地址线</a:t>
            </a:r>
          </a:p>
          <a:p>
            <a:r>
              <a:rPr lang="zh-CN" altLang="en-US" b="1" smtClean="0"/>
              <a:t>单管存储元电路　</a:t>
            </a:r>
          </a:p>
          <a:p>
            <a:r>
              <a:rPr lang="zh-CN" altLang="en-US" b="1" smtClean="0"/>
              <a:t>　优点:元件数量少，集成度高　</a:t>
            </a:r>
          </a:p>
          <a:p>
            <a:r>
              <a:rPr lang="zh-CN" altLang="en-US" b="1" smtClean="0"/>
              <a:t>    缺点:需要有高鉴别能力的读出放大器配合工作,外围电路比较复杂。</a:t>
            </a:r>
            <a:endParaRPr lang="zh-CN" altLang="en-US" smtClean="0"/>
          </a:p>
          <a:p>
            <a:r>
              <a:rPr lang="zh-CN" altLang="en-US" b="1" smtClean="0"/>
              <a:t>        读操作</a:t>
            </a:r>
            <a:r>
              <a:rPr lang="en-US" altLang="zh-CN" b="1" smtClean="0"/>
              <a:t>--</a:t>
            </a:r>
            <a:r>
              <a:rPr lang="zh-CN" altLang="en-US" b="1" smtClean="0"/>
              <a:t>读后需立即再生信息</a:t>
            </a:r>
            <a:r>
              <a:rPr lang="en-US" altLang="zh-CN" b="1" smtClean="0"/>
              <a:t>(</a:t>
            </a:r>
            <a:r>
              <a:rPr lang="zh-CN" altLang="en-US" b="1" smtClean="0"/>
              <a:t>延迟略大</a:t>
            </a:r>
            <a:r>
              <a:rPr lang="en-US" altLang="zh-CN" b="1" smtClean="0"/>
              <a:t>)</a:t>
            </a:r>
            <a:r>
              <a:rPr lang="zh-CN" altLang="en-US" b="1" smtClean="0"/>
              <a:t>；</a:t>
            </a:r>
          </a:p>
          <a:p>
            <a:r>
              <a:rPr lang="zh-CN" altLang="en-US" b="1" smtClean="0"/>
              <a:t>        刷新</a:t>
            </a:r>
            <a:r>
              <a:rPr lang="en-US" altLang="zh-CN" b="1" smtClean="0"/>
              <a:t>--</a:t>
            </a:r>
            <a:r>
              <a:rPr lang="zh-CN" altLang="en-US" b="1" smtClean="0"/>
              <a:t>均需定时</a:t>
            </a:r>
            <a:r>
              <a:rPr lang="en-US" altLang="zh-CN" b="1" smtClean="0"/>
              <a:t>(</a:t>
            </a:r>
            <a:r>
              <a:rPr lang="zh-CN" altLang="en-US" b="1" smtClean="0"/>
              <a:t>如</a:t>
            </a:r>
            <a:r>
              <a:rPr lang="en-US" altLang="zh-CN" b="1" smtClean="0"/>
              <a:t>2ms-3.3ms</a:t>
            </a:r>
            <a:r>
              <a:rPr lang="zh-CN" altLang="en-US" b="1" smtClean="0"/>
              <a:t>内</a:t>
            </a:r>
            <a:r>
              <a:rPr lang="en-US" altLang="zh-CN" b="1" smtClean="0"/>
              <a:t>)</a:t>
            </a:r>
            <a:r>
              <a:rPr lang="zh-CN" altLang="en-US" b="1" smtClean="0"/>
              <a:t>对各存储元刷新。</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p:spPr>
        <p:txBody>
          <a:bodyPr/>
          <a:lstStyle/>
          <a:p>
            <a:r>
              <a:rPr lang="zh-CN" altLang="en-US" smtClean="0">
                <a:cs typeface="Arial" charset="0"/>
              </a:rPr>
              <a:t>保持功能：若字线</a:t>
            </a:r>
            <a:r>
              <a:rPr lang="en-US" altLang="zh-CN" smtClean="0">
                <a:solidFill>
                  <a:srgbClr val="CC0066"/>
                </a:solidFill>
                <a:cs typeface="Arial" charset="0"/>
              </a:rPr>
              <a:t>X=0——</a:t>
            </a:r>
            <a:r>
              <a:rPr lang="zh-CN" altLang="en-US" smtClean="0">
                <a:solidFill>
                  <a:srgbClr val="CC0066"/>
                </a:solidFill>
                <a:cs typeface="Arial" charset="0"/>
              </a:rPr>
              <a:t>没选中该存储单元，</a:t>
            </a:r>
            <a:r>
              <a:rPr lang="en-US" altLang="zh-CN" smtClean="0">
                <a:solidFill>
                  <a:srgbClr val="CC0066"/>
                </a:solidFill>
                <a:cs typeface="Arial" charset="0"/>
              </a:rPr>
              <a:t>T</a:t>
            </a:r>
            <a:r>
              <a:rPr lang="zh-CN" altLang="en-US" smtClean="0">
                <a:solidFill>
                  <a:srgbClr val="CC0066"/>
                </a:solidFill>
                <a:cs typeface="Arial" charset="0"/>
              </a:rPr>
              <a:t>截止</a:t>
            </a:r>
            <a:endParaRPr lang="zh-CN" altLang="en-US" smtClean="0">
              <a:cs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a:ln/>
        </p:spPr>
        <p:txBody>
          <a:bodyPr/>
          <a:lstStyle/>
          <a:p>
            <a:r>
              <a:rPr lang="zh-CN" altLang="en-US" smtClean="0">
                <a:cs typeface="Arial" charset="0"/>
              </a:rPr>
              <a:t>例如读操作之前</a:t>
            </a:r>
            <a:r>
              <a:rPr lang="zh-CN" altLang="en-US" smtClean="0">
                <a:cs typeface="Arial" charset="0"/>
                <a:sym typeface="Symbol" pitchFamily="18" charset="2"/>
              </a:rPr>
              <a:t></a:t>
            </a:r>
            <a:r>
              <a:rPr lang="en-US" altLang="zh-CN" baseline="-25000" smtClean="0">
                <a:cs typeface="Times New Roman" pitchFamily="18" charset="0"/>
              </a:rPr>
              <a:t>cs</a:t>
            </a:r>
            <a:r>
              <a:rPr lang="en-US" altLang="zh-CN" smtClean="0">
                <a:cs typeface="Arial" charset="0"/>
              </a:rPr>
              <a:t>=5V</a:t>
            </a:r>
            <a:r>
              <a:rPr lang="zh-CN" altLang="en-US" smtClean="0">
                <a:cs typeface="Arial" charset="0"/>
              </a:rPr>
              <a:t>，</a:t>
            </a:r>
            <a:r>
              <a:rPr lang="en-US" altLang="zh-CN" smtClean="0">
                <a:cs typeface="Arial" charset="0"/>
              </a:rPr>
              <a:t> C</a:t>
            </a:r>
            <a:r>
              <a:rPr lang="en-US" altLang="zh-CN" baseline="-25000" smtClean="0">
                <a:cs typeface="Arial" charset="0"/>
              </a:rPr>
              <a:t>S</a:t>
            </a:r>
            <a:r>
              <a:rPr lang="en-US" altLang="zh-CN" smtClean="0">
                <a:cs typeface="Arial" charset="0"/>
              </a:rPr>
              <a:t>/C</a:t>
            </a:r>
            <a:r>
              <a:rPr lang="en-US" altLang="zh-CN" baseline="-25000" smtClean="0">
                <a:cs typeface="Arial" charset="0"/>
              </a:rPr>
              <a:t>B</a:t>
            </a:r>
            <a:r>
              <a:rPr lang="en-US" altLang="zh-CN" smtClean="0">
                <a:cs typeface="Arial" charset="0"/>
                <a:sym typeface="Symbol" pitchFamily="18" charset="2"/>
              </a:rPr>
              <a:t>=1/50</a:t>
            </a:r>
            <a:r>
              <a:rPr lang="zh-CN" altLang="en-US" smtClean="0">
                <a:cs typeface="Arial" charset="0"/>
                <a:sym typeface="Symbol" pitchFamily="18" charset="2"/>
              </a:rPr>
              <a:t>，则</a:t>
            </a:r>
            <a:r>
              <a:rPr lang="zh-CN" altLang="en-US" smtClean="0">
                <a:cs typeface="Arial" charset="0"/>
              </a:rPr>
              <a:t>读操作之后位线上电平仅有</a:t>
            </a:r>
            <a:r>
              <a:rPr lang="en-US" altLang="zh-CN" smtClean="0">
                <a:cs typeface="Arial" charset="0"/>
              </a:rPr>
              <a:t>0.1V</a:t>
            </a:r>
            <a:r>
              <a:rPr lang="zh-CN" altLang="en-US" smtClean="0">
                <a:cs typeface="Arial" charset="0"/>
              </a:rPr>
              <a:t>；而且读出以后</a:t>
            </a:r>
            <a:r>
              <a:rPr lang="en-US" altLang="zh-CN" smtClean="0">
                <a:cs typeface="Arial" charset="0"/>
              </a:rPr>
              <a:t>C</a:t>
            </a:r>
            <a:r>
              <a:rPr lang="en-US" altLang="zh-CN" baseline="-25000" smtClean="0">
                <a:cs typeface="Arial" charset="0"/>
              </a:rPr>
              <a:t>S</a:t>
            </a:r>
            <a:r>
              <a:rPr lang="zh-CN" altLang="en-US" smtClean="0">
                <a:cs typeface="Arial" charset="0"/>
              </a:rPr>
              <a:t>上电压也只剩下</a:t>
            </a:r>
            <a:r>
              <a:rPr lang="en-US" altLang="zh-CN" smtClean="0">
                <a:cs typeface="Arial" charset="0"/>
              </a:rPr>
              <a:t>0.1V ——</a:t>
            </a:r>
            <a:r>
              <a:rPr lang="zh-CN" altLang="en-US" smtClean="0">
                <a:cs typeface="Arial" charset="0"/>
              </a:rPr>
              <a:t>因为这时</a:t>
            </a:r>
            <a:r>
              <a:rPr lang="en-US" altLang="zh-CN" smtClean="0">
                <a:cs typeface="Arial" charset="0"/>
              </a:rPr>
              <a:t>C</a:t>
            </a:r>
            <a:r>
              <a:rPr lang="en-US" altLang="zh-CN" baseline="-25000" smtClean="0">
                <a:cs typeface="Arial" charset="0"/>
              </a:rPr>
              <a:t>S</a:t>
            </a:r>
            <a:r>
              <a:rPr lang="zh-CN" altLang="en-US" smtClean="0">
                <a:cs typeface="Arial" charset="0"/>
              </a:rPr>
              <a:t>是放电</a:t>
            </a:r>
          </a:p>
          <a:p>
            <a:endParaRPr lang="zh-CN"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a:ln/>
        </p:spPr>
      </p:sp>
      <p:sp>
        <p:nvSpPr>
          <p:cNvPr id="120835" name="备注占位符 2"/>
          <p:cNvSpPr>
            <a:spLocks noGrp="1"/>
          </p:cNvSpPr>
          <p:nvPr>
            <p:ph type="body" idx="1"/>
          </p:nvPr>
        </p:nvSpPr>
        <p:spPr>
          <a:noFill/>
          <a:ln/>
        </p:spPr>
        <p:txBody>
          <a:bodyPr/>
          <a:lstStyle/>
          <a:p>
            <a:r>
              <a:rPr lang="zh-CN" altLang="en-US" smtClean="0"/>
              <a:t>目前单片</a:t>
            </a:r>
            <a:r>
              <a:rPr lang="en-US" altLang="zh-CN" smtClean="0"/>
              <a:t>SRAM</a:t>
            </a:r>
            <a:r>
              <a:rPr lang="zh-CN" altLang="en-US" smtClean="0"/>
              <a:t>的存储容量已达数十兆至数百兆字节（</a:t>
            </a:r>
            <a:r>
              <a:rPr lang="en-US" altLang="zh-CN" smtClean="0"/>
              <a:t>MB</a:t>
            </a:r>
            <a:r>
              <a:rPr lang="zh-CN" altLang="en-US" smtClean="0"/>
              <a:t>）。这里仍然以一些早期的存储器芯片产品为例，介绍存储器的功能和使用方法</a:t>
            </a:r>
            <a:endParaRPr lang="en-US" altLang="zh-CN" smtClean="0"/>
          </a:p>
          <a:p>
            <a:r>
              <a:rPr lang="en-US" altLang="zh-CN" smtClean="0"/>
              <a:t>1KB=2</a:t>
            </a:r>
            <a:r>
              <a:rPr lang="en-US" altLang="zh-CN" baseline="30000" smtClean="0"/>
              <a:t>10</a:t>
            </a:r>
            <a:r>
              <a:rPr lang="en-US" altLang="zh-CN" smtClean="0"/>
              <a:t>=1024B</a:t>
            </a:r>
            <a:r>
              <a:rPr lang="zh-CN" altLang="en-US" smtClean="0"/>
              <a:t>，</a:t>
            </a:r>
            <a:r>
              <a:rPr lang="en-US" altLang="zh-CN" smtClean="0"/>
              <a:t>1MB=1024KB=2</a:t>
            </a:r>
            <a:r>
              <a:rPr lang="en-US" altLang="zh-CN" baseline="30000" smtClean="0"/>
              <a:t>20</a:t>
            </a:r>
            <a:r>
              <a:rPr lang="en-US" altLang="zh-CN" smtClean="0"/>
              <a:t>B</a:t>
            </a:r>
            <a:r>
              <a:rPr lang="zh-CN" altLang="en-US" smtClean="0"/>
              <a:t>，</a:t>
            </a:r>
            <a:r>
              <a:rPr lang="en-US" altLang="zh-CN" smtClean="0"/>
              <a:t>1GB=1024MB=2</a:t>
            </a:r>
            <a:r>
              <a:rPr lang="en-US" altLang="zh-CN" baseline="30000" smtClean="0"/>
              <a:t>10</a:t>
            </a:r>
            <a:r>
              <a:rPr lang="en-US" altLang="zh-CN" smtClean="0"/>
              <a:t>*MB=2</a:t>
            </a:r>
            <a:r>
              <a:rPr lang="en-US" altLang="zh-CN" baseline="30000" smtClean="0"/>
              <a:t>30</a:t>
            </a:r>
            <a:r>
              <a:rPr lang="en-US" altLang="zh-CN" smtClean="0"/>
              <a:t>B</a:t>
            </a:r>
            <a:endParaRPr lang="zh-CN" altLang="en-US" smtClean="0"/>
          </a:p>
          <a:p>
            <a:endParaRPr lang="zh-CN" altLang="en-US" smtClean="0"/>
          </a:p>
        </p:txBody>
      </p:sp>
      <p:sp>
        <p:nvSpPr>
          <p:cNvPr id="120836" name="灯片编号占位符 3"/>
          <p:cNvSpPr>
            <a:spLocks noGrp="1"/>
          </p:cNvSpPr>
          <p:nvPr>
            <p:ph type="sldNum" sz="quarter" idx="5"/>
          </p:nvPr>
        </p:nvSpPr>
        <p:spPr>
          <a:noFill/>
        </p:spPr>
        <p:txBody>
          <a:bodyPr/>
          <a:lstStyle/>
          <a:p>
            <a:fld id="{AFDAFE2F-1D64-4B4E-A221-3A94B1363FEC}" type="slidenum">
              <a:rPr lang="ko-KR" altLang="en-US" smtClean="0">
                <a:ea typeface="Gulim" pitchFamily="34" charset="-127"/>
              </a:rPr>
              <a:pPr/>
              <a:t>31</a:t>
            </a:fld>
            <a:endParaRPr lang="en-US" altLang="ko-KR" smtClean="0">
              <a:ea typeface="Gulim" pitchFamily="34" charset="-127"/>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p:spPr>
        <p:txBody>
          <a:bodyPr/>
          <a:lstStyle/>
          <a:p>
            <a:r>
              <a:rPr lang="zh-CN" altLang="en-US" b="1" smtClean="0"/>
              <a:t>    存储器读周期时间</a:t>
            </a:r>
            <a:r>
              <a:rPr lang="en-US" altLang="zh-CN" b="1" smtClean="0"/>
              <a:t>t</a:t>
            </a:r>
            <a:r>
              <a:rPr lang="en-US" altLang="zh-CN" b="1" baseline="-25000" smtClean="0"/>
              <a:t>RC</a:t>
            </a:r>
            <a:r>
              <a:rPr lang="zh-CN" altLang="en-US" b="1" smtClean="0"/>
              <a:t>＝读取时间</a:t>
            </a:r>
            <a:r>
              <a:rPr lang="en-US" altLang="zh-CN" b="1" smtClean="0"/>
              <a:t>t</a:t>
            </a:r>
            <a:r>
              <a:rPr lang="en-US" altLang="zh-CN" b="1" baseline="-25000" smtClean="0"/>
              <a:t>AA</a:t>
            </a:r>
            <a:r>
              <a:rPr lang="en-US" altLang="zh-CN" b="1" smtClean="0"/>
              <a:t>+</a:t>
            </a:r>
            <a:r>
              <a:rPr lang="zh-CN" altLang="en-US" b="1" smtClean="0"/>
              <a:t>读恢复时间</a:t>
            </a:r>
            <a:r>
              <a:rPr lang="en-US" altLang="zh-CN" b="1" smtClean="0"/>
              <a:t>t</a:t>
            </a:r>
            <a:r>
              <a:rPr lang="en-US" altLang="zh-CN" b="1" baseline="-25000" smtClean="0"/>
              <a:t>RS</a:t>
            </a:r>
          </a:p>
          <a:p>
            <a:r>
              <a:rPr lang="zh-CN" altLang="en-US" smtClean="0"/>
              <a:t>    </a:t>
            </a:r>
            <a:r>
              <a:rPr lang="zh-CN" altLang="zh-CN" b="1" smtClean="0"/>
              <a:t>读取时间</a:t>
            </a:r>
            <a:r>
              <a:rPr lang="zh-CN" altLang="zh-CN" smtClean="0"/>
              <a:t>是指从地址有效后到数据开始输出到数据总线上的时间间隔；</a:t>
            </a:r>
            <a:r>
              <a:rPr lang="zh-CN" altLang="zh-CN" b="1" smtClean="0"/>
              <a:t>读恢复时间</a:t>
            </a:r>
            <a:r>
              <a:rPr lang="zh-CN" altLang="zh-CN" smtClean="0"/>
              <a:t>是指从数据开始输出到地址开始改变的时间间隔。 </a:t>
            </a:r>
          </a:p>
          <a:p>
            <a:r>
              <a:rPr lang="zh-CN" altLang="en-US" smtClean="0"/>
              <a:t>    </a:t>
            </a:r>
            <a:r>
              <a:rPr lang="en-US" altLang="zh-CN" smtClean="0"/>
              <a:t>CPU</a:t>
            </a:r>
            <a:r>
              <a:rPr lang="zh-CN" altLang="en-US" smtClean="0"/>
              <a:t>对存储器进行读</a:t>
            </a:r>
            <a:r>
              <a:rPr lang="en-US" altLang="zh-CN" smtClean="0"/>
              <a:t>/</a:t>
            </a:r>
            <a:r>
              <a:rPr lang="zh-CN" altLang="en-US" smtClean="0"/>
              <a:t>写操作，首先由地址总线给出地址信号，然后要发出读操作或写操作的控制信号，最后在数据总线上进行信息交流，要完成地址线的连接、数据线的连接和控制线的连接。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p:spPr>
        <p:txBody>
          <a:bodyPr/>
          <a:lstStyle/>
          <a:p>
            <a:r>
              <a:rPr lang="zh-CN" altLang="en-US" smtClean="0"/>
              <a:t>    写周期时间</a:t>
            </a:r>
            <a:r>
              <a:rPr lang="en-US" altLang="zh-CN" smtClean="0"/>
              <a:t>t</a:t>
            </a:r>
            <a:r>
              <a:rPr lang="en-US" altLang="zh-CN" baseline="-25000" smtClean="0"/>
              <a:t>WC</a:t>
            </a:r>
            <a:r>
              <a:rPr lang="zh-CN" altLang="en-US" smtClean="0"/>
              <a:t>＝地址建立时间</a:t>
            </a:r>
            <a:r>
              <a:rPr lang="en-US" altLang="zh-CN" smtClean="0"/>
              <a:t>t</a:t>
            </a:r>
            <a:r>
              <a:rPr lang="en-US" altLang="zh-CN" baseline="-25000" smtClean="0"/>
              <a:t>AW</a:t>
            </a:r>
            <a:r>
              <a:rPr lang="en-US" altLang="zh-CN" smtClean="0"/>
              <a:t>+</a:t>
            </a:r>
            <a:r>
              <a:rPr lang="zh-CN" altLang="en-US" smtClean="0"/>
              <a:t>写入脉冲宽度</a:t>
            </a:r>
            <a:r>
              <a:rPr lang="en-US" altLang="zh-CN" smtClean="0"/>
              <a:t>t</a:t>
            </a:r>
            <a:r>
              <a:rPr lang="en-US" altLang="zh-CN" baseline="-25000" smtClean="0"/>
              <a:t>WP</a:t>
            </a:r>
            <a:r>
              <a:rPr lang="en-US" altLang="zh-CN" smtClean="0"/>
              <a:t>+</a:t>
            </a:r>
            <a:r>
              <a:rPr lang="zh-CN" altLang="en-US" smtClean="0"/>
              <a:t>恢复时间</a:t>
            </a:r>
            <a:r>
              <a:rPr lang="en-US" altLang="zh-CN" smtClean="0"/>
              <a:t>t</a:t>
            </a:r>
            <a:r>
              <a:rPr lang="en-US" altLang="zh-CN" baseline="-25000" smtClean="0"/>
              <a:t>RS</a:t>
            </a:r>
            <a:r>
              <a:rPr lang="zh-CN" altLang="en-US" smtClean="0"/>
              <a:t> </a:t>
            </a:r>
          </a:p>
          <a:p>
            <a:r>
              <a:rPr lang="zh-CN" altLang="en-US" smtClean="0"/>
              <a:t>    地址建立时间是指地址开始有效到片选有效的时间间隔；写入脉冲宽度是指在整个片选有效、同时</a:t>
            </a:r>
            <a:r>
              <a:rPr lang="en-US" altLang="zh-CN" smtClean="0"/>
              <a:t>/WR</a:t>
            </a:r>
            <a:r>
              <a:rPr lang="zh-CN" altLang="en-US" smtClean="0"/>
              <a:t>有效的时间间隔；恢复时间是指片选、</a:t>
            </a:r>
            <a:r>
              <a:rPr lang="en-US" altLang="zh-CN" smtClean="0"/>
              <a:t>/WR</a:t>
            </a:r>
            <a:r>
              <a:rPr lang="zh-CN" altLang="en-US" smtClean="0"/>
              <a:t>同时无效后经过一段时间，数据和地址信号才改变</a:t>
            </a:r>
            <a:r>
              <a:rPr lang="en-US" altLang="zh-CN" smtClean="0"/>
              <a:t>——</a:t>
            </a:r>
            <a:r>
              <a:rPr lang="zh-CN" altLang="en-US" smtClean="0"/>
              <a:t>如果地址信号先于片选、</a:t>
            </a:r>
            <a:r>
              <a:rPr lang="en-US" altLang="zh-CN" smtClean="0"/>
              <a:t>/WR</a:t>
            </a:r>
            <a:r>
              <a:rPr lang="zh-CN" altLang="en-US" smtClean="0"/>
              <a:t>改变，则很可能旧数据写入下一地址的存储单元中了。</a:t>
            </a:r>
            <a:endParaRPr lang="en-US" altLang="zh-CN" smtClean="0"/>
          </a:p>
          <a:p>
            <a:r>
              <a:rPr lang="zh-CN" altLang="en-US" smtClean="0"/>
              <a:t>    为了保证在地址变化期间不会发生错误的写入而破坏存储器的内容，</a:t>
            </a:r>
            <a:r>
              <a:rPr lang="en-US" altLang="zh-CN" smtClean="0"/>
              <a:t>/WR</a:t>
            </a:r>
            <a:r>
              <a:rPr lang="zh-CN" altLang="en-US" smtClean="0"/>
              <a:t>信号在地址变化期间必须为高</a:t>
            </a:r>
            <a:r>
              <a:rPr lang="en-US" altLang="zh-CN" smtClean="0"/>
              <a:t>——</a:t>
            </a:r>
            <a:r>
              <a:rPr lang="zh-CN" altLang="en-US" b="1" smtClean="0"/>
              <a:t>即在地址变化期间不能进行写操作</a:t>
            </a:r>
            <a:r>
              <a:rPr lang="zh-CN" altLang="en-US" smtClean="0"/>
              <a:t>。只有在地址有效后再经过一段时间</a:t>
            </a:r>
            <a:r>
              <a:rPr lang="en-US" altLang="zh-CN" smtClean="0"/>
              <a:t>t</a:t>
            </a:r>
            <a:r>
              <a:rPr lang="en-US" altLang="zh-CN" baseline="-25000" smtClean="0"/>
              <a:t>AW</a:t>
            </a:r>
            <a:r>
              <a:rPr lang="zh-CN" altLang="en-US" smtClean="0"/>
              <a:t>后，写信号</a:t>
            </a:r>
            <a:r>
              <a:rPr lang="en-US" altLang="zh-CN" smtClean="0"/>
              <a:t>/WR</a:t>
            </a:r>
            <a:r>
              <a:rPr lang="zh-CN" altLang="en-US" smtClean="0"/>
              <a:t>才能有效</a:t>
            </a:r>
            <a:r>
              <a:rPr lang="zh-CN" altLang="zh-CN" smtClean="0"/>
              <a:t>——</a:t>
            </a:r>
            <a:r>
              <a:rPr lang="zh-CN" altLang="zh-CN" b="1" smtClean="0"/>
              <a:t>待地址稳定后才开始写操作</a:t>
            </a:r>
            <a:r>
              <a:rPr lang="zh-CN" altLang="en-US" smtClean="0"/>
              <a:t>。并且只有</a:t>
            </a:r>
            <a:r>
              <a:rPr lang="en-US" altLang="zh-CN" smtClean="0"/>
              <a:t>/WR</a:t>
            </a:r>
            <a:r>
              <a:rPr lang="zh-CN" altLang="en-US" smtClean="0"/>
              <a:t>变为高电平后再经过</a:t>
            </a:r>
            <a:r>
              <a:rPr lang="en-US" altLang="zh-CN" smtClean="0"/>
              <a:t>t</a:t>
            </a:r>
            <a:r>
              <a:rPr lang="en-US" altLang="zh-CN" baseline="-25000" smtClean="0"/>
              <a:t>RS</a:t>
            </a:r>
            <a:r>
              <a:rPr lang="zh-CN" altLang="en-US" smtClean="0"/>
              <a:t>时间</a:t>
            </a:r>
            <a:r>
              <a:rPr lang="en-US" altLang="zh-CN" smtClean="0"/>
              <a:t>(</a:t>
            </a:r>
            <a:r>
              <a:rPr lang="zh-CN" altLang="zh-CN" smtClean="0"/>
              <a:t>恢复时间</a:t>
            </a:r>
            <a:r>
              <a:rPr lang="en-US" altLang="zh-CN" smtClean="0"/>
              <a:t>)</a:t>
            </a:r>
            <a:r>
              <a:rPr lang="zh-CN" altLang="en-US" smtClean="0"/>
              <a:t>，地址信号才能无效。</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p:spPr>
        <p:txBody>
          <a:bodyPr/>
          <a:lstStyle/>
          <a:p>
            <a:r>
              <a:rPr lang="en-US" altLang="zh-CN" smtClean="0"/>
              <a:t>Hitachi:</a:t>
            </a:r>
            <a:r>
              <a:rPr lang="zh-CN" altLang="en-US" smtClean="0"/>
              <a:t>日立公司生产</a:t>
            </a:r>
            <a:endParaRPr lang="en-US" altLang="zh-CN" smtClean="0"/>
          </a:p>
          <a:p>
            <a:r>
              <a:rPr lang="zh-CN" altLang="en-US" smtClean="0"/>
              <a:t>    与</a:t>
            </a:r>
            <a:r>
              <a:rPr lang="en-US" altLang="zh-CN" smtClean="0"/>
              <a:t>2114</a:t>
            </a:r>
            <a:r>
              <a:rPr lang="zh-CN" altLang="en-US" smtClean="0"/>
              <a:t>的不同是</a:t>
            </a:r>
            <a:r>
              <a:rPr lang="en-US" altLang="zh-CN" smtClean="0"/>
              <a:t>HM6116</a:t>
            </a:r>
            <a:r>
              <a:rPr lang="zh-CN" altLang="en-US" smtClean="0"/>
              <a:t>除了片选信号和写信号之外，还有一个输出使能信号，只有片选信号为</a:t>
            </a:r>
            <a:r>
              <a:rPr lang="en-US" altLang="zh-CN" smtClean="0"/>
              <a:t>0</a:t>
            </a:r>
            <a:r>
              <a:rPr lang="zh-CN" altLang="en-US" smtClean="0"/>
              <a:t>、写信号为</a:t>
            </a:r>
            <a:r>
              <a:rPr lang="en-US" altLang="zh-CN" smtClean="0"/>
              <a:t>1</a:t>
            </a:r>
            <a:r>
              <a:rPr lang="zh-CN" altLang="en-US" smtClean="0"/>
              <a:t>、同时</a:t>
            </a:r>
            <a:r>
              <a:rPr lang="en-US" altLang="zh-CN" smtClean="0"/>
              <a:t>/OE</a:t>
            </a:r>
            <a:r>
              <a:rPr lang="zh-CN" altLang="en-US" smtClean="0"/>
              <a:t>为</a:t>
            </a:r>
            <a:r>
              <a:rPr lang="en-US" altLang="zh-CN" smtClean="0"/>
              <a:t>0</a:t>
            </a:r>
            <a:r>
              <a:rPr lang="zh-CN" altLang="en-US" smtClean="0"/>
              <a:t>时，才进行读操作。</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p:spPr>
        <p:txBody>
          <a:bodyPr/>
          <a:lstStyle/>
          <a:p>
            <a:r>
              <a:rPr lang="zh-CN" altLang="en-US" smtClean="0"/>
              <a:t>    </a:t>
            </a:r>
            <a:r>
              <a:rPr lang="en-US" altLang="zh-CN" smtClean="0"/>
              <a:t>DRAM</a:t>
            </a:r>
            <a:r>
              <a:rPr lang="zh-CN" altLang="zh-CN" smtClean="0"/>
              <a:t>的集成度比</a:t>
            </a:r>
            <a:r>
              <a:rPr lang="en-US" altLang="zh-CN" smtClean="0"/>
              <a:t>SRAM</a:t>
            </a:r>
            <a:r>
              <a:rPr lang="zh-CN" altLang="zh-CN" smtClean="0"/>
              <a:t>高，其地址译码一般采用矩阵译码方式。</a:t>
            </a:r>
            <a:endParaRPr lang="en-US" altLang="zh-CN" smtClean="0"/>
          </a:p>
          <a:p>
            <a:r>
              <a:rPr lang="zh-CN" altLang="en-US" smtClean="0"/>
              <a:t>    </a:t>
            </a:r>
            <a:r>
              <a:rPr lang="zh-CN" altLang="zh-CN" smtClean="0"/>
              <a:t>由于有</a:t>
            </a:r>
            <a:r>
              <a:rPr lang="en-US" altLang="zh-CN" smtClean="0"/>
              <a:t>64K</a:t>
            </a:r>
            <a:r>
              <a:rPr lang="zh-CN" altLang="zh-CN" smtClean="0"/>
              <a:t>个存储字，</a:t>
            </a:r>
            <a:r>
              <a:rPr lang="en-US" altLang="zh-CN" smtClean="0"/>
              <a:t>2</a:t>
            </a:r>
            <a:r>
              <a:rPr lang="en-US" altLang="zh-CN" baseline="30000" smtClean="0"/>
              <a:t>16</a:t>
            </a:r>
            <a:r>
              <a:rPr lang="en-US" altLang="zh-CN" smtClean="0"/>
              <a:t>=64K</a:t>
            </a:r>
            <a:r>
              <a:rPr lang="zh-CN" altLang="zh-CN" smtClean="0"/>
              <a:t>，本来需要</a:t>
            </a:r>
            <a:r>
              <a:rPr lang="en-US" altLang="zh-CN" smtClean="0"/>
              <a:t>16</a:t>
            </a:r>
            <a:r>
              <a:rPr lang="zh-CN" altLang="zh-CN" smtClean="0"/>
              <a:t>条地地址线。但为了减少器件引脚，仅将</a:t>
            </a:r>
            <a:r>
              <a:rPr lang="en-US" altLang="zh-CN" smtClean="0"/>
              <a:t>8</a:t>
            </a:r>
            <a:r>
              <a:rPr lang="zh-CN" altLang="zh-CN" smtClean="0"/>
              <a:t>条地址线引到芯片外部（</a:t>
            </a:r>
            <a:r>
              <a:rPr lang="zh-CN" altLang="zh-CN" b="1" smtClean="0"/>
              <a:t>芯片内部还是</a:t>
            </a:r>
            <a:r>
              <a:rPr lang="en-US" altLang="zh-CN" b="1" smtClean="0"/>
              <a:t>16</a:t>
            </a:r>
            <a:r>
              <a:rPr lang="zh-CN" altLang="zh-CN" b="1" smtClean="0"/>
              <a:t>条地址线，分为行地址和列地址两组</a:t>
            </a:r>
            <a:r>
              <a:rPr lang="zh-CN" altLang="zh-CN" smtClean="0"/>
              <a:t>）。采用</a:t>
            </a:r>
            <a:r>
              <a:rPr lang="zh-CN" altLang="zh-CN" b="1" smtClean="0"/>
              <a:t>地址分时输入</a:t>
            </a:r>
            <a:r>
              <a:rPr lang="zh-CN" altLang="zh-CN" smtClean="0"/>
              <a:t>的方式，即地址代码分两次从同一组引脚输入。分时操作由</a:t>
            </a:r>
            <a:r>
              <a:rPr lang="zh-CN" altLang="zh-CN" b="1" smtClean="0"/>
              <a:t>行地址选通信号</a:t>
            </a:r>
            <a:r>
              <a:rPr lang="en-US" altLang="zh-CN" smtClean="0"/>
              <a:t>/RAS</a:t>
            </a:r>
            <a:r>
              <a:rPr lang="zh-CN" altLang="zh-CN" smtClean="0"/>
              <a:t>和</a:t>
            </a:r>
            <a:r>
              <a:rPr lang="zh-CN" altLang="zh-CN" b="1" smtClean="0"/>
              <a:t>列地址选通信号</a:t>
            </a:r>
            <a:r>
              <a:rPr lang="en-US" altLang="zh-CN" smtClean="0"/>
              <a:t>/CAS</a:t>
            </a:r>
            <a:r>
              <a:rPr lang="zh-CN" altLang="zh-CN" smtClean="0"/>
              <a:t>来控制。</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a:ln/>
        </p:spPr>
        <p:txBody>
          <a:bodyPr/>
          <a:lstStyle/>
          <a:p>
            <a:pPr marL="0" lvl="1"/>
            <a:r>
              <a:rPr lang="zh-CN" altLang="en-US" sz="2200" smtClean="0">
                <a:ea typeface="楷体_GB2312" pitchFamily="49" charset="-122"/>
              </a:rPr>
              <a:t>    且在</a:t>
            </a:r>
            <a:r>
              <a:rPr lang="en-US" altLang="zh-CN" sz="2200" smtClean="0">
                <a:ea typeface="楷体_GB2312" pitchFamily="49" charset="-122"/>
              </a:rPr>
              <a:t>/WE</a:t>
            </a:r>
            <a:r>
              <a:rPr lang="zh-CN" altLang="en-US" sz="2200" smtClean="0">
                <a:ea typeface="楷体_GB2312" pitchFamily="49" charset="-122"/>
              </a:rPr>
              <a:t>（为</a:t>
            </a:r>
            <a:r>
              <a:rPr lang="en-US" altLang="zh-CN" sz="2200" smtClean="0">
                <a:ea typeface="楷体_GB2312" pitchFamily="49" charset="-122"/>
              </a:rPr>
              <a:t>1</a:t>
            </a:r>
            <a:r>
              <a:rPr lang="zh-CN" altLang="en-US" sz="2200" smtClean="0">
                <a:ea typeface="楷体_GB2312" pitchFamily="49" charset="-122"/>
              </a:rPr>
              <a:t>）到来之前，</a:t>
            </a:r>
            <a:r>
              <a:rPr lang="en-US" altLang="zh-CN" sz="2200" smtClean="0">
                <a:ea typeface="楷体_GB2312" pitchFamily="49" charset="-122"/>
              </a:rPr>
              <a:t> /CAS</a:t>
            </a:r>
            <a:r>
              <a:rPr lang="zh-CN" altLang="en-US" sz="2200" smtClean="0">
                <a:ea typeface="楷体_GB2312" pitchFamily="49" charset="-122"/>
              </a:rPr>
              <a:t>必须为高电平</a:t>
            </a:r>
            <a:r>
              <a:rPr lang="en-US" altLang="zh-CN" sz="2200" smtClean="0">
                <a:ea typeface="楷体_GB2312" pitchFamily="49" charset="-122"/>
              </a:rPr>
              <a:t>——</a:t>
            </a:r>
            <a:r>
              <a:rPr lang="zh-CN" altLang="en-US" sz="2200" smtClean="0">
                <a:ea typeface="楷体_GB2312" pitchFamily="49" charset="-122"/>
              </a:rPr>
              <a:t>如果当</a:t>
            </a:r>
            <a:r>
              <a:rPr lang="en-US" altLang="zh-CN" sz="2200" smtClean="0">
                <a:ea typeface="楷体_GB2312" pitchFamily="49" charset="-122"/>
              </a:rPr>
              <a:t>/WE=0</a:t>
            </a:r>
            <a:r>
              <a:rPr lang="zh-CN" altLang="en-US" sz="2200" smtClean="0">
                <a:ea typeface="楷体_GB2312" pitchFamily="49" charset="-122"/>
              </a:rPr>
              <a:t>时，</a:t>
            </a:r>
            <a:r>
              <a:rPr lang="en-US" altLang="zh-CN" sz="2200" smtClean="0">
                <a:ea typeface="楷体_GB2312" pitchFamily="49" charset="-122"/>
              </a:rPr>
              <a:t>/CAS</a:t>
            </a:r>
            <a:r>
              <a:rPr lang="zh-CN" altLang="en-US" sz="2200" smtClean="0">
                <a:ea typeface="楷体_GB2312" pitchFamily="49" charset="-122"/>
              </a:rPr>
              <a:t>也为</a:t>
            </a:r>
            <a:r>
              <a:rPr lang="en-US" altLang="zh-CN" sz="2200" smtClean="0">
                <a:ea typeface="楷体_GB2312" pitchFamily="49" charset="-122"/>
              </a:rPr>
              <a:t>0</a:t>
            </a:r>
            <a:r>
              <a:rPr lang="zh-CN" altLang="en-US" sz="2200" smtClean="0">
                <a:ea typeface="楷体_GB2312" pitchFamily="49" charset="-122"/>
              </a:rPr>
              <a:t>，则很可能对选中的</a:t>
            </a:r>
            <a:r>
              <a:rPr kumimoji="1" lang="zh-CN" altLang="en-US" sz="2400" smtClean="0">
                <a:ea typeface="楷体_GB2312" pitchFamily="49" charset="-122"/>
              </a:rPr>
              <a:t>字或存储单元进行写操作，而不是读操作，这样就改变了存储单元中的内容。</a:t>
            </a:r>
            <a:endParaRPr lang="en-US" altLang="zh-CN" sz="2200" smtClean="0">
              <a:ea typeface="楷体_GB2312" pitchFamily="49" charset="-122"/>
            </a:endParaRPr>
          </a:p>
          <a:p>
            <a:r>
              <a:rPr kumimoji="1" lang="zh-CN" altLang="en-US" smtClean="0">
                <a:ea typeface="楷体_GB2312" pitchFamily="49" charset="-122"/>
              </a:rPr>
              <a:t>    读时序：在前面介绍矩阵译码时说过，只有行译码线和列译码线同时有效的字或存储单元才能被选中，参与数据操作。</a:t>
            </a:r>
            <a:endParaRPr kumimoji="1" lang="en-US" altLang="zh-CN" smtClean="0">
              <a:ea typeface="楷体_GB2312" pitchFamily="49" charset="-122"/>
            </a:endParaRPr>
          </a:p>
          <a:p>
            <a:r>
              <a:rPr kumimoji="1" lang="zh-CN" altLang="en-US" smtClean="0">
                <a:ea typeface="楷体_GB2312" pitchFamily="49" charset="-122"/>
              </a:rPr>
              <a:t>    数据线</a:t>
            </a:r>
            <a:r>
              <a:rPr kumimoji="1" lang="en-US" altLang="zh-CN" smtClean="0"/>
              <a:t>D</a:t>
            </a:r>
            <a:r>
              <a:rPr kumimoji="1" lang="en-US" altLang="zh-CN" baseline="-25000" smtClean="0"/>
              <a:t>OUT</a:t>
            </a:r>
            <a:r>
              <a:rPr kumimoji="1" lang="zh-CN" altLang="en-US" baseline="-25000" smtClean="0"/>
              <a:t>上</a:t>
            </a:r>
            <a:r>
              <a:rPr kumimoji="1" lang="zh-CN" altLang="en-US" smtClean="0">
                <a:ea typeface="楷体_GB2312" pitchFamily="49" charset="-122"/>
              </a:rPr>
              <a:t>数据有效</a:t>
            </a:r>
            <a:r>
              <a:rPr kumimoji="1" lang="en-US" altLang="zh-CN" smtClean="0">
                <a:ea typeface="楷体_GB2312" pitchFamily="49" charset="-122"/>
              </a:rPr>
              <a:t>——</a:t>
            </a:r>
            <a:r>
              <a:rPr kumimoji="1" lang="zh-CN" altLang="en-US" smtClean="0">
                <a:ea typeface="楷体_GB2312" pitchFamily="49" charset="-122"/>
              </a:rPr>
              <a:t>数据被读出</a:t>
            </a:r>
          </a:p>
          <a:p>
            <a:endParaRPr lang="zh-CN"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p:spPr>
        <p:txBody>
          <a:bodyPr/>
          <a:lstStyle/>
          <a:p>
            <a:r>
              <a:rPr lang="zh-CN" altLang="en-US" smtClean="0"/>
              <a:t>    与读周期的不同是数据必须提前准备好，提前出现在数据输入线上。</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noFill/>
          <a:ln/>
        </p:spPr>
        <p:txBody>
          <a:bodyPr/>
          <a:lstStyle/>
          <a:p>
            <a:r>
              <a:rPr lang="zh-CN" altLang="en-US" smtClean="0"/>
              <a:t>    存储器芯片的容量是有限的</a:t>
            </a:r>
            <a:r>
              <a:rPr lang="en-US" altLang="zh-CN" smtClean="0"/>
              <a:t>,</a:t>
            </a:r>
            <a:r>
              <a:rPr lang="zh-CN" altLang="en-US" smtClean="0"/>
              <a:t>为了满足实际存储器的容量要求，需要对存储器进行扩展。计算机中的内存条就是</a:t>
            </a:r>
            <a:r>
              <a:rPr lang="en-US" altLang="zh-CN" smtClean="0"/>
              <a:t>RAM</a:t>
            </a:r>
            <a:r>
              <a:rPr lang="zh-CN" altLang="en-US" smtClean="0"/>
              <a:t>扩展后的产品</a:t>
            </a:r>
            <a:endParaRPr lang="en-US" altLang="zh-CN" smtClean="0"/>
          </a:p>
          <a:p>
            <a:r>
              <a:rPr lang="zh-CN" altLang="en-US" b="1" smtClean="0"/>
              <a:t>    </a:t>
            </a:r>
            <a:r>
              <a:rPr lang="zh-CN" altLang="zh-CN" b="1" smtClean="0"/>
              <a:t>位扩展——</a:t>
            </a:r>
            <a:r>
              <a:rPr lang="zh-CN" altLang="zh-CN" smtClean="0"/>
              <a:t>例如</a:t>
            </a:r>
            <a:r>
              <a:rPr lang="en-US" altLang="zh-CN" smtClean="0"/>
              <a:t>Intel 2114</a:t>
            </a:r>
            <a:r>
              <a:rPr lang="zh-CN" altLang="zh-CN" smtClean="0"/>
              <a:t>是</a:t>
            </a:r>
            <a:r>
              <a:rPr lang="en-US" altLang="zh-CN" smtClean="0"/>
              <a:t>1K×4</a:t>
            </a:r>
            <a:r>
              <a:rPr lang="zh-CN" altLang="zh-CN" smtClean="0"/>
              <a:t>位的</a:t>
            </a:r>
            <a:r>
              <a:rPr lang="en-US" altLang="zh-CN" smtClean="0"/>
              <a:t>SRAM,</a:t>
            </a:r>
            <a:r>
              <a:rPr lang="zh-CN" altLang="zh-CN" smtClean="0"/>
              <a:t>但如果我们要存储若干字长为</a:t>
            </a:r>
            <a:r>
              <a:rPr lang="en-US" altLang="zh-CN" smtClean="0"/>
              <a:t>8</a:t>
            </a:r>
            <a:r>
              <a:rPr lang="zh-CN" altLang="zh-CN" smtClean="0"/>
              <a:t>位的数据</a:t>
            </a:r>
            <a:r>
              <a:rPr lang="en-US" altLang="zh-CN" smtClean="0"/>
              <a:t>,</a:t>
            </a:r>
            <a:r>
              <a:rPr lang="zh-CN" altLang="zh-CN" smtClean="0"/>
              <a:t>则必须将其位数从</a:t>
            </a:r>
            <a:r>
              <a:rPr lang="en-US" altLang="zh-CN" smtClean="0"/>
              <a:t>4</a:t>
            </a:r>
            <a:r>
              <a:rPr lang="zh-CN" altLang="zh-CN" smtClean="0"/>
              <a:t>位扩展到</a:t>
            </a:r>
            <a:r>
              <a:rPr lang="en-US" altLang="zh-CN" smtClean="0"/>
              <a:t>8</a:t>
            </a:r>
            <a:r>
              <a:rPr lang="zh-CN" altLang="zh-CN" smtClean="0"/>
              <a:t>位。</a:t>
            </a:r>
          </a:p>
          <a:p>
            <a:r>
              <a:rPr lang="zh-CN" altLang="en-US" b="1" smtClean="0"/>
              <a:t>    </a:t>
            </a:r>
            <a:r>
              <a:rPr lang="zh-CN" altLang="zh-CN" b="1" smtClean="0"/>
              <a:t>字扩展</a:t>
            </a:r>
            <a:r>
              <a:rPr lang="zh-CN" altLang="zh-CN" smtClean="0"/>
              <a:t>——例如同样对于</a:t>
            </a:r>
            <a:r>
              <a:rPr lang="en-US" altLang="zh-CN" smtClean="0"/>
              <a:t>Intel 2114,</a:t>
            </a:r>
            <a:r>
              <a:rPr lang="zh-CN" altLang="zh-CN" smtClean="0"/>
              <a:t>如果我们想存储</a:t>
            </a:r>
            <a:r>
              <a:rPr lang="en-US" altLang="zh-CN" smtClean="0"/>
              <a:t>2048</a:t>
            </a:r>
            <a:r>
              <a:rPr lang="zh-CN" altLang="zh-CN" smtClean="0"/>
              <a:t>个</a:t>
            </a:r>
            <a:r>
              <a:rPr lang="en-US" altLang="zh-CN" smtClean="0"/>
              <a:t>4</a:t>
            </a:r>
            <a:r>
              <a:rPr lang="zh-CN" altLang="zh-CN" smtClean="0"/>
              <a:t>位二进制数，则必须将其字数</a:t>
            </a:r>
            <a:r>
              <a:rPr lang="en-US" altLang="zh-CN" smtClean="0"/>
              <a:t>1024</a:t>
            </a:r>
            <a:r>
              <a:rPr lang="zh-CN" altLang="zh-CN" smtClean="0"/>
              <a:t>扩展为</a:t>
            </a:r>
            <a:r>
              <a:rPr lang="en-US" altLang="zh-CN" smtClean="0"/>
              <a:t>2048</a:t>
            </a:r>
            <a:r>
              <a:rPr lang="zh-CN" altLang="zh-CN" smtClean="0"/>
              <a:t>。</a:t>
            </a:r>
          </a:p>
          <a:p>
            <a:r>
              <a:rPr lang="zh-CN" altLang="en-US" b="1" smtClean="0"/>
              <a:t>    </a:t>
            </a:r>
            <a:r>
              <a:rPr lang="zh-CN" altLang="zh-CN" b="1" smtClean="0"/>
              <a:t>字位扩展</a:t>
            </a:r>
            <a:r>
              <a:rPr lang="zh-CN" altLang="zh-CN" smtClean="0"/>
              <a:t>——如果我们想存储</a:t>
            </a:r>
            <a:r>
              <a:rPr lang="en-US" altLang="zh-CN" smtClean="0"/>
              <a:t>2048</a:t>
            </a:r>
            <a:r>
              <a:rPr lang="zh-CN" altLang="zh-CN" smtClean="0"/>
              <a:t>个</a:t>
            </a:r>
            <a:r>
              <a:rPr lang="en-US" altLang="zh-CN" smtClean="0"/>
              <a:t>8</a:t>
            </a:r>
            <a:r>
              <a:rPr lang="zh-CN" altLang="zh-CN" smtClean="0"/>
              <a:t>位二进制数，则必须将其字数</a:t>
            </a:r>
            <a:r>
              <a:rPr lang="en-US" altLang="zh-CN" smtClean="0"/>
              <a:t>1024</a:t>
            </a:r>
            <a:r>
              <a:rPr lang="zh-CN" altLang="zh-CN" smtClean="0"/>
              <a:t>扩展为</a:t>
            </a:r>
            <a:r>
              <a:rPr lang="en-US" altLang="zh-CN" smtClean="0"/>
              <a:t>2048</a:t>
            </a:r>
            <a:r>
              <a:rPr lang="zh-CN" altLang="zh-CN" smtClean="0"/>
              <a:t>；将其位数从</a:t>
            </a:r>
            <a:r>
              <a:rPr lang="en-US" altLang="zh-CN" smtClean="0"/>
              <a:t>4</a:t>
            </a:r>
            <a:r>
              <a:rPr lang="zh-CN" altLang="zh-CN" smtClean="0"/>
              <a:t>位扩展到</a:t>
            </a:r>
            <a:r>
              <a:rPr lang="en-US" altLang="zh-CN" smtClean="0"/>
              <a:t>8</a:t>
            </a:r>
            <a:r>
              <a:rPr lang="zh-CN" altLang="zh-CN" smtClean="0"/>
              <a:t>位。</a:t>
            </a:r>
          </a:p>
          <a:p>
            <a:endParaRPr lang="zh-CN"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ln/>
        </p:spPr>
        <p:txBody>
          <a:bodyPr/>
          <a:lstStyle/>
          <a:p>
            <a:r>
              <a:rPr lang="zh-CN" altLang="en-US" smtClean="0"/>
              <a:t>    </a:t>
            </a:r>
            <a:r>
              <a:rPr lang="zh-CN" altLang="zh-CN" smtClean="0"/>
              <a:t>简单来说，一片</a:t>
            </a:r>
            <a:r>
              <a:rPr lang="en-US" altLang="zh-CN" smtClean="0"/>
              <a:t>2114</a:t>
            </a:r>
            <a:r>
              <a:rPr lang="zh-CN" altLang="zh-CN" smtClean="0"/>
              <a:t>可以存储</a:t>
            </a:r>
            <a:r>
              <a:rPr lang="en-US" altLang="zh-CN" smtClean="0"/>
              <a:t>1024</a:t>
            </a:r>
            <a:r>
              <a:rPr lang="zh-CN" altLang="zh-CN" smtClean="0"/>
              <a:t>个字，那么要存储</a:t>
            </a:r>
            <a:r>
              <a:rPr lang="en-US" altLang="zh-CN" smtClean="0"/>
              <a:t>4096</a:t>
            </a:r>
            <a:r>
              <a:rPr lang="zh-CN" altLang="zh-CN" smtClean="0"/>
              <a:t>个字，用</a:t>
            </a:r>
            <a:r>
              <a:rPr lang="en-US" altLang="zh-CN" smtClean="0"/>
              <a:t>4</a:t>
            </a:r>
            <a:r>
              <a:rPr lang="zh-CN" altLang="zh-CN" smtClean="0"/>
              <a:t>片</a:t>
            </a:r>
            <a:r>
              <a:rPr lang="en-US" altLang="zh-CN" smtClean="0"/>
              <a:t>2114</a:t>
            </a:r>
            <a:r>
              <a:rPr lang="zh-CN" altLang="zh-CN" smtClean="0"/>
              <a:t>就可以了。但关键是如何来选择这些芯片？</a:t>
            </a:r>
            <a:endParaRPr lang="en-US" altLang="zh-CN" smtClean="0"/>
          </a:p>
          <a:p>
            <a:r>
              <a:rPr lang="zh-CN" altLang="en-US" smtClean="0"/>
              <a:t>    我们知道，译码器的一个重要用途就是存储器的地址译码。因为</a:t>
            </a:r>
            <a:r>
              <a:rPr lang="en-US" altLang="zh-CN" smtClean="0"/>
              <a:t>1K=</a:t>
            </a:r>
            <a:r>
              <a:rPr lang="en-US" altLang="zh-CN" smtClean="0">
                <a:cs typeface="Arial" charset="0"/>
              </a:rPr>
              <a:t>2</a:t>
            </a:r>
            <a:r>
              <a:rPr lang="en-US" altLang="zh-CN" baseline="30000" smtClean="0">
                <a:cs typeface="Arial" charset="0"/>
              </a:rPr>
              <a:t>10</a:t>
            </a:r>
            <a:r>
              <a:rPr lang="zh-CN" altLang="en-US" smtClean="0"/>
              <a:t>，需</a:t>
            </a:r>
            <a:r>
              <a:rPr lang="en-US" altLang="zh-CN" smtClean="0"/>
              <a:t>10</a:t>
            </a:r>
            <a:r>
              <a:rPr lang="zh-CN" altLang="en-US" smtClean="0"/>
              <a:t>条地址线；</a:t>
            </a:r>
            <a:r>
              <a:rPr lang="en-US" altLang="zh-CN" smtClean="0"/>
              <a:t>4K=2</a:t>
            </a:r>
            <a:r>
              <a:rPr lang="en-US" altLang="zh-CN" baseline="30000" smtClean="0"/>
              <a:t>2</a:t>
            </a:r>
            <a:r>
              <a:rPr lang="en-US" altLang="zh-CN" smtClean="0"/>
              <a:t>x2</a:t>
            </a:r>
            <a:r>
              <a:rPr lang="en-US" altLang="zh-CN" baseline="30000" smtClean="0"/>
              <a:t>10</a:t>
            </a:r>
            <a:r>
              <a:rPr lang="en-US" altLang="zh-CN" smtClean="0"/>
              <a:t>=2</a:t>
            </a:r>
            <a:r>
              <a:rPr lang="en-US" altLang="zh-CN" baseline="30000" smtClean="0"/>
              <a:t>12</a:t>
            </a:r>
            <a:r>
              <a:rPr lang="zh-CN" altLang="en-US" smtClean="0"/>
              <a:t>，需</a:t>
            </a:r>
            <a:r>
              <a:rPr lang="en-US" altLang="zh-CN" smtClean="0"/>
              <a:t>12</a:t>
            </a:r>
            <a:r>
              <a:rPr lang="zh-CN" altLang="en-US" smtClean="0"/>
              <a:t>条地址线</a:t>
            </a:r>
            <a:r>
              <a:rPr lang="en-US" altLang="zh-CN" smtClean="0"/>
              <a:t>——</a:t>
            </a:r>
            <a:r>
              <a:rPr lang="zh-CN" altLang="en-US" smtClean="0"/>
              <a:t>增加了</a:t>
            </a:r>
            <a:r>
              <a:rPr lang="en-US" altLang="zh-CN" smtClean="0"/>
              <a:t>2</a:t>
            </a:r>
            <a:r>
              <a:rPr lang="zh-CN" altLang="en-US" smtClean="0"/>
              <a:t>条地址线，则采用</a:t>
            </a:r>
            <a:r>
              <a:rPr lang="en-US" altLang="zh-CN" smtClean="0"/>
              <a:t>2</a:t>
            </a:r>
            <a:r>
              <a:rPr lang="zh-CN" altLang="en-US" smtClean="0"/>
              <a:t>线－</a:t>
            </a:r>
            <a:r>
              <a:rPr lang="en-US" altLang="zh-CN" smtClean="0"/>
              <a:t>4</a:t>
            </a:r>
            <a:r>
              <a:rPr lang="zh-CN" altLang="en-US" smtClean="0"/>
              <a:t>线译码器，对其译码，</a:t>
            </a:r>
            <a:r>
              <a:rPr lang="zh-CN" altLang="en-US" sz="2000" b="1" smtClean="0">
                <a:latin typeface="宋体" pitchFamily="2" charset="-122"/>
              </a:rPr>
              <a:t>产生</a:t>
            </a:r>
            <a:r>
              <a:rPr lang="en-US" altLang="zh-CN" sz="2000" b="1" smtClean="0">
                <a:latin typeface="宋体" pitchFamily="2" charset="-122"/>
              </a:rPr>
              <a:t>4</a:t>
            </a:r>
            <a:r>
              <a:rPr lang="zh-CN" altLang="en-US" sz="2000" b="1" smtClean="0">
                <a:latin typeface="宋体" pitchFamily="2" charset="-122"/>
              </a:rPr>
              <a:t>个</a:t>
            </a:r>
            <a:r>
              <a:rPr lang="zh-CN" altLang="en-US" sz="2000" b="1" smtClean="0">
                <a:solidFill>
                  <a:srgbClr val="CC0066"/>
                </a:solidFill>
                <a:latin typeface="宋体" pitchFamily="2" charset="-122"/>
              </a:rPr>
              <a:t>译码</a:t>
            </a:r>
            <a:r>
              <a:rPr lang="zh-CN" altLang="en-US" sz="2000" b="1" smtClean="0">
                <a:latin typeface="宋体" pitchFamily="2" charset="-122"/>
              </a:rPr>
              <a:t>信号来控制</a:t>
            </a:r>
            <a:r>
              <a:rPr lang="en-US" altLang="zh-CN" sz="2000" b="1" smtClean="0">
                <a:latin typeface="宋体" pitchFamily="2" charset="-122"/>
              </a:rPr>
              <a:t>4</a:t>
            </a:r>
            <a:r>
              <a:rPr lang="zh-CN" altLang="en-US" sz="2000" b="1" smtClean="0">
                <a:latin typeface="宋体" pitchFamily="2" charset="-122"/>
              </a:rPr>
              <a:t>个芯片的片选控制</a:t>
            </a:r>
            <a:r>
              <a:rPr lang="en-US" altLang="zh-CN" sz="2000" b="1" smtClean="0">
                <a:solidFill>
                  <a:srgbClr val="CC0066"/>
                </a:solidFill>
              </a:rPr>
              <a:t>/CS</a:t>
            </a:r>
            <a:r>
              <a:rPr lang="zh-CN" altLang="en-US" sz="2000" b="1" smtClean="0">
                <a:latin typeface="宋体" pitchFamily="2" charset="-122"/>
              </a:rPr>
              <a:t>。</a:t>
            </a:r>
          </a:p>
          <a:p>
            <a:r>
              <a:rPr lang="zh-CN" altLang="en-US" smtClean="0"/>
              <a:t>    当</a:t>
            </a:r>
            <a:r>
              <a:rPr lang="en-US" altLang="zh-CN" smtClean="0"/>
              <a:t>A</a:t>
            </a:r>
            <a:r>
              <a:rPr lang="en-US" altLang="zh-CN" baseline="-25000" smtClean="0"/>
              <a:t>11</a:t>
            </a:r>
            <a:r>
              <a:rPr lang="en-US" altLang="zh-CN" smtClean="0"/>
              <a:t>A</a:t>
            </a:r>
            <a:r>
              <a:rPr lang="en-US" altLang="zh-CN" baseline="-25000" smtClean="0"/>
              <a:t>10</a:t>
            </a:r>
            <a:r>
              <a:rPr lang="zh-CN" altLang="en-US" smtClean="0"/>
              <a:t>＝</a:t>
            </a:r>
            <a:r>
              <a:rPr lang="en-US" altLang="zh-CN" smtClean="0"/>
              <a:t>00</a:t>
            </a:r>
            <a:r>
              <a:rPr lang="zh-CN" altLang="en-US" smtClean="0"/>
              <a:t>，</a:t>
            </a:r>
            <a:r>
              <a:rPr lang="en-US" altLang="zh-CN" smtClean="0"/>
              <a:t>/Y</a:t>
            </a:r>
            <a:r>
              <a:rPr lang="en-US" altLang="zh-CN" baseline="-25000" smtClean="0"/>
              <a:t>0</a:t>
            </a:r>
            <a:r>
              <a:rPr lang="en-US" altLang="zh-CN" smtClean="0"/>
              <a:t>=</a:t>
            </a:r>
            <a:r>
              <a:rPr lang="zh-CN" altLang="en-US" smtClean="0"/>
              <a:t>“</a:t>
            </a:r>
            <a:r>
              <a:rPr lang="en-US" altLang="zh-CN" smtClean="0"/>
              <a:t>0”</a:t>
            </a:r>
            <a:r>
              <a:rPr lang="zh-CN" altLang="en-US" smtClean="0"/>
              <a:t>，选中片</a:t>
            </a:r>
            <a:r>
              <a:rPr lang="en-US" altLang="zh-CN" smtClean="0"/>
              <a:t>1</a:t>
            </a:r>
            <a:r>
              <a:rPr lang="zh-CN" altLang="en-US" smtClean="0"/>
              <a:t>；当</a:t>
            </a:r>
            <a:r>
              <a:rPr lang="en-US" altLang="zh-CN" smtClean="0"/>
              <a:t>A</a:t>
            </a:r>
            <a:r>
              <a:rPr lang="en-US" altLang="zh-CN" baseline="-25000" smtClean="0"/>
              <a:t>11</a:t>
            </a:r>
            <a:r>
              <a:rPr lang="en-US" altLang="zh-CN" smtClean="0"/>
              <a:t>A</a:t>
            </a:r>
            <a:r>
              <a:rPr lang="en-US" altLang="zh-CN" baseline="-25000" smtClean="0"/>
              <a:t>10</a:t>
            </a:r>
            <a:r>
              <a:rPr lang="zh-CN" altLang="en-US" smtClean="0"/>
              <a:t>＝</a:t>
            </a:r>
            <a:r>
              <a:rPr lang="en-US" altLang="zh-CN" smtClean="0"/>
              <a:t>01</a:t>
            </a:r>
            <a:r>
              <a:rPr lang="zh-CN" altLang="en-US" smtClean="0"/>
              <a:t>，</a:t>
            </a:r>
            <a:r>
              <a:rPr lang="en-US" altLang="zh-CN" smtClean="0"/>
              <a:t>/Y</a:t>
            </a:r>
            <a:r>
              <a:rPr lang="en-US" altLang="zh-CN" baseline="-25000" smtClean="0"/>
              <a:t>1</a:t>
            </a:r>
            <a:r>
              <a:rPr lang="en-US" altLang="zh-CN" smtClean="0"/>
              <a:t>=</a:t>
            </a:r>
            <a:r>
              <a:rPr lang="zh-CN" altLang="en-US" smtClean="0"/>
              <a:t>“</a:t>
            </a:r>
            <a:r>
              <a:rPr lang="en-US" altLang="zh-CN" smtClean="0"/>
              <a:t>0”</a:t>
            </a:r>
            <a:r>
              <a:rPr lang="zh-CN" altLang="en-US" smtClean="0"/>
              <a:t>，选中片</a:t>
            </a:r>
            <a:r>
              <a:rPr lang="en-US" altLang="zh-CN" smtClean="0"/>
              <a:t>2</a:t>
            </a:r>
            <a:r>
              <a:rPr lang="zh-CN" altLang="en-US" smtClean="0"/>
              <a:t>；当</a:t>
            </a:r>
            <a:r>
              <a:rPr lang="en-US" altLang="zh-CN" smtClean="0"/>
              <a:t>A</a:t>
            </a:r>
            <a:r>
              <a:rPr lang="en-US" altLang="zh-CN" baseline="-25000" smtClean="0"/>
              <a:t>11</a:t>
            </a:r>
            <a:r>
              <a:rPr lang="en-US" altLang="zh-CN" smtClean="0"/>
              <a:t>A</a:t>
            </a:r>
            <a:r>
              <a:rPr lang="en-US" altLang="zh-CN" baseline="-25000" smtClean="0"/>
              <a:t>10</a:t>
            </a:r>
            <a:r>
              <a:rPr lang="zh-CN" altLang="en-US" smtClean="0"/>
              <a:t>＝</a:t>
            </a:r>
            <a:r>
              <a:rPr lang="en-US" altLang="zh-CN" smtClean="0"/>
              <a:t>10</a:t>
            </a:r>
            <a:r>
              <a:rPr lang="zh-CN" altLang="en-US" smtClean="0"/>
              <a:t>，选中片</a:t>
            </a:r>
            <a:r>
              <a:rPr lang="en-US" altLang="zh-CN" smtClean="0"/>
              <a:t>3</a:t>
            </a:r>
            <a:r>
              <a:rPr lang="zh-CN" altLang="en-US" smtClean="0"/>
              <a:t>；当</a:t>
            </a:r>
            <a:r>
              <a:rPr lang="en-US" altLang="zh-CN" smtClean="0"/>
              <a:t>A</a:t>
            </a:r>
            <a:r>
              <a:rPr lang="en-US" altLang="zh-CN" baseline="-25000" smtClean="0"/>
              <a:t>11</a:t>
            </a:r>
            <a:r>
              <a:rPr lang="en-US" altLang="zh-CN" smtClean="0"/>
              <a:t>A</a:t>
            </a:r>
            <a:r>
              <a:rPr lang="en-US" altLang="zh-CN" baseline="-25000" smtClean="0"/>
              <a:t>10</a:t>
            </a:r>
            <a:r>
              <a:rPr lang="zh-CN" altLang="en-US" smtClean="0"/>
              <a:t>＝</a:t>
            </a:r>
            <a:r>
              <a:rPr lang="en-US" altLang="zh-CN" smtClean="0"/>
              <a:t>11</a:t>
            </a:r>
            <a:r>
              <a:rPr lang="zh-CN" altLang="en-US" smtClean="0"/>
              <a:t>，选中片</a:t>
            </a:r>
            <a:r>
              <a:rPr lang="en-US" altLang="zh-CN" smtClean="0"/>
              <a:t>4</a:t>
            </a:r>
            <a:r>
              <a:rPr lang="zh-CN" altLang="en-US" smtClean="0"/>
              <a: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p:spPr>
        <p:txBody>
          <a:bodyPr/>
          <a:lstStyle/>
          <a:p>
            <a:r>
              <a:rPr lang="zh-CN" altLang="en-US" smtClean="0"/>
              <a:t>    </a:t>
            </a:r>
            <a:r>
              <a:rPr lang="en-US" altLang="zh-CN" smtClean="0"/>
              <a:t>4</a:t>
            </a:r>
            <a:r>
              <a:rPr lang="zh-CN" altLang="zh-CN" smtClean="0"/>
              <a:t>片</a:t>
            </a:r>
            <a:r>
              <a:rPr lang="en-US" altLang="zh-CN" smtClean="0"/>
              <a:t>SRAM</a:t>
            </a:r>
            <a:r>
              <a:rPr lang="zh-CN" altLang="zh-CN" smtClean="0"/>
              <a:t>的地址线</a:t>
            </a:r>
            <a:r>
              <a:rPr lang="en-US" altLang="zh-CN" smtClean="0"/>
              <a:t>A13~A0</a:t>
            </a:r>
            <a:r>
              <a:rPr lang="zh-CN" altLang="zh-CN" smtClean="0"/>
              <a:t>分别并接后与</a:t>
            </a:r>
            <a:r>
              <a:rPr lang="en-US" altLang="zh-CN" smtClean="0"/>
              <a:t>CPU</a:t>
            </a:r>
            <a:r>
              <a:rPr lang="zh-CN" altLang="zh-CN" smtClean="0"/>
              <a:t>的地址线相连，数据线分别并接后与</a:t>
            </a:r>
            <a:r>
              <a:rPr lang="en-US" altLang="zh-CN" smtClean="0"/>
              <a:t>CPU</a:t>
            </a:r>
            <a:r>
              <a:rPr lang="zh-CN" altLang="zh-CN" smtClean="0"/>
              <a:t>的数据线相连，读</a:t>
            </a:r>
            <a:r>
              <a:rPr lang="en-US" altLang="zh-CN" smtClean="0"/>
              <a:t>/</a:t>
            </a:r>
            <a:r>
              <a:rPr lang="zh-CN" altLang="zh-CN" smtClean="0"/>
              <a:t>写控制线并接载一起与</a:t>
            </a:r>
            <a:r>
              <a:rPr lang="en-US" altLang="zh-CN" smtClean="0"/>
              <a:t>CPU</a:t>
            </a:r>
            <a:r>
              <a:rPr lang="zh-CN" altLang="zh-CN" smtClean="0"/>
              <a:t>的读</a:t>
            </a:r>
            <a:r>
              <a:rPr lang="en-US" altLang="zh-CN" smtClean="0"/>
              <a:t>/</a:t>
            </a:r>
            <a:r>
              <a:rPr lang="zh-CN" altLang="zh-CN" smtClean="0"/>
              <a:t>写控制线相连；</a:t>
            </a:r>
            <a:endParaRPr lang="en-US" altLang="zh-CN" smtClean="0"/>
          </a:p>
          <a:p>
            <a:r>
              <a:rPr kumimoji="1" lang="zh-CN" altLang="en-US" smtClean="0"/>
              <a:t>    片选线的连接</a:t>
            </a:r>
            <a:r>
              <a:rPr kumimoji="1" lang="en-US" altLang="zh-CN" smtClean="0"/>
              <a:t>——</a:t>
            </a:r>
            <a:r>
              <a:rPr lang="zh-CN" altLang="en-US" smtClean="0">
                <a:cs typeface="Arial" charset="0"/>
                <a:sym typeface="Symbol" pitchFamily="18" charset="2"/>
              </a:rPr>
              <a:t>增加的</a:t>
            </a:r>
            <a:r>
              <a:rPr lang="en-US" altLang="zh-CN" smtClean="0">
                <a:solidFill>
                  <a:srgbClr val="CC0066"/>
                </a:solidFill>
                <a:cs typeface="Arial" charset="0"/>
                <a:sym typeface="Symbol" pitchFamily="18" charset="2"/>
              </a:rPr>
              <a:t>2</a:t>
            </a:r>
            <a:r>
              <a:rPr lang="zh-CN" altLang="en-US" smtClean="0">
                <a:solidFill>
                  <a:srgbClr val="CC0066"/>
                </a:solidFill>
                <a:cs typeface="Arial" charset="0"/>
                <a:sym typeface="Symbol" pitchFamily="18" charset="2"/>
              </a:rPr>
              <a:t>根地址线</a:t>
            </a:r>
            <a:r>
              <a:rPr lang="en-US" altLang="zh-CN" smtClean="0">
                <a:solidFill>
                  <a:srgbClr val="CC0066"/>
                </a:solidFill>
                <a:cs typeface="Arial" charset="0"/>
                <a:sym typeface="Symbol" pitchFamily="18" charset="2"/>
              </a:rPr>
              <a:t>A15</a:t>
            </a:r>
            <a:r>
              <a:rPr lang="zh-CN" altLang="en-US" smtClean="0">
                <a:solidFill>
                  <a:srgbClr val="CC0066"/>
                </a:solidFill>
                <a:cs typeface="Arial" charset="0"/>
                <a:sym typeface="Symbol" pitchFamily="18" charset="2"/>
              </a:rPr>
              <a:t>、</a:t>
            </a:r>
            <a:r>
              <a:rPr lang="en-US" altLang="zh-CN" smtClean="0">
                <a:solidFill>
                  <a:srgbClr val="CC0066"/>
                </a:solidFill>
                <a:cs typeface="Arial" charset="0"/>
                <a:sym typeface="Symbol" pitchFamily="18" charset="2"/>
              </a:rPr>
              <a:t>A14</a:t>
            </a:r>
            <a:r>
              <a:rPr lang="zh-CN" altLang="en-US" smtClean="0">
                <a:solidFill>
                  <a:srgbClr val="CC0066"/>
                </a:solidFill>
                <a:cs typeface="Arial" charset="0"/>
                <a:sym typeface="Symbol" pitchFamily="18" charset="2"/>
              </a:rPr>
              <a:t>分别接</a:t>
            </a:r>
            <a:r>
              <a:rPr lang="en-US" altLang="zh-CN" smtClean="0">
                <a:solidFill>
                  <a:srgbClr val="CC0066"/>
                </a:solidFill>
                <a:cs typeface="Arial" charset="0"/>
              </a:rPr>
              <a:t>2</a:t>
            </a:r>
            <a:r>
              <a:rPr lang="zh-CN" altLang="en-US" smtClean="0">
                <a:solidFill>
                  <a:srgbClr val="CC0066"/>
                </a:solidFill>
                <a:cs typeface="Arial" charset="0"/>
              </a:rPr>
              <a:t>线</a:t>
            </a:r>
            <a:r>
              <a:rPr lang="en-US" altLang="zh-CN" smtClean="0">
                <a:solidFill>
                  <a:srgbClr val="CC0066"/>
                </a:solidFill>
                <a:cs typeface="Arial" charset="0"/>
              </a:rPr>
              <a:t>-4</a:t>
            </a:r>
            <a:r>
              <a:rPr lang="zh-CN" altLang="en-US" smtClean="0">
                <a:solidFill>
                  <a:srgbClr val="CC0066"/>
                </a:solidFill>
                <a:cs typeface="Arial" charset="0"/>
              </a:rPr>
              <a:t>线译码器的输入</a:t>
            </a:r>
            <a:r>
              <a:rPr lang="en-US" altLang="zh-CN" smtClean="0">
                <a:solidFill>
                  <a:srgbClr val="CC0066"/>
                </a:solidFill>
                <a:cs typeface="Arial" charset="0"/>
              </a:rPr>
              <a:t>A1</a:t>
            </a:r>
            <a:r>
              <a:rPr lang="zh-CN" altLang="en-US" smtClean="0">
                <a:solidFill>
                  <a:srgbClr val="CC0066"/>
                </a:solidFill>
                <a:cs typeface="Arial" charset="0"/>
              </a:rPr>
              <a:t>、</a:t>
            </a:r>
            <a:r>
              <a:rPr lang="en-US" altLang="zh-CN" smtClean="0">
                <a:solidFill>
                  <a:srgbClr val="CC0066"/>
                </a:solidFill>
                <a:cs typeface="Arial" charset="0"/>
              </a:rPr>
              <a:t>A0</a:t>
            </a:r>
            <a:r>
              <a:rPr lang="zh-CN" altLang="en-US" smtClean="0">
                <a:solidFill>
                  <a:srgbClr val="CC0066"/>
                </a:solidFill>
                <a:cs typeface="Arial" charset="0"/>
              </a:rPr>
              <a:t>，译码器的</a:t>
            </a:r>
            <a:r>
              <a:rPr lang="zh-CN" altLang="en-US" smtClean="0">
                <a:cs typeface="Arial" charset="0"/>
              </a:rPr>
              <a:t>输出</a:t>
            </a:r>
            <a:r>
              <a:rPr lang="en-US" altLang="zh-CN" smtClean="0">
                <a:cs typeface="Arial" charset="0"/>
              </a:rPr>
              <a:t>/Y0</a:t>
            </a:r>
            <a:r>
              <a:rPr lang="zh-CN" altLang="en-US" smtClean="0">
                <a:cs typeface="Arial" charset="0"/>
              </a:rPr>
              <a:t>、</a:t>
            </a:r>
            <a:r>
              <a:rPr lang="en-US" altLang="zh-CN" smtClean="0">
                <a:cs typeface="Arial" charset="0"/>
              </a:rPr>
              <a:t>/Y1</a:t>
            </a:r>
            <a:r>
              <a:rPr lang="zh-CN" altLang="en-US" smtClean="0">
                <a:cs typeface="Arial" charset="0"/>
              </a:rPr>
              <a:t>、</a:t>
            </a:r>
            <a:r>
              <a:rPr lang="en-US" altLang="zh-CN" smtClean="0">
                <a:cs typeface="Arial" charset="0"/>
              </a:rPr>
              <a:t>/Y2</a:t>
            </a:r>
            <a:r>
              <a:rPr lang="zh-CN" altLang="en-US" smtClean="0">
                <a:cs typeface="Arial" charset="0"/>
              </a:rPr>
              <a:t>、</a:t>
            </a:r>
            <a:r>
              <a:rPr lang="en-US" altLang="zh-CN" smtClean="0">
                <a:cs typeface="Arial" charset="0"/>
              </a:rPr>
              <a:t>/Y3</a:t>
            </a:r>
            <a:r>
              <a:rPr lang="zh-CN" altLang="en-US" smtClean="0">
                <a:cs typeface="Arial" charset="0"/>
              </a:rPr>
              <a:t>分别接</a:t>
            </a:r>
            <a:r>
              <a:rPr lang="en-US" altLang="zh-CN" smtClean="0">
                <a:cs typeface="Arial" charset="0"/>
              </a:rPr>
              <a:t>4</a:t>
            </a:r>
            <a:r>
              <a:rPr lang="zh-CN" altLang="en-US" smtClean="0">
                <a:cs typeface="Arial" charset="0"/>
              </a:rPr>
              <a:t>片</a:t>
            </a:r>
            <a:r>
              <a:rPr lang="en-US" altLang="zh-CN" smtClean="0">
                <a:cs typeface="Arial" charset="0"/>
              </a:rPr>
              <a:t>SRAM</a:t>
            </a:r>
            <a:r>
              <a:rPr lang="zh-CN" altLang="en-US" smtClean="0">
                <a:cs typeface="Arial" charset="0"/>
              </a:rPr>
              <a:t>的</a:t>
            </a:r>
            <a:r>
              <a:rPr lang="en-US" altLang="zh-CN" smtClean="0">
                <a:cs typeface="Arial" charset="0"/>
              </a:rPr>
              <a:t>/CS</a:t>
            </a:r>
            <a:r>
              <a:rPr lang="zh-CN" altLang="en-US" smtClean="0">
                <a:cs typeface="Arial" charset="0"/>
              </a:rPr>
              <a:t>端。</a:t>
            </a:r>
            <a:endParaRPr lang="en-US" altLang="zh-CN"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a:lstStyle/>
          <a:p>
            <a:pPr eaLnBrk="1" hangingPunct="1">
              <a:lnSpc>
                <a:spcPct val="110000"/>
              </a:lnSpc>
              <a:spcBef>
                <a:spcPct val="0"/>
              </a:spcBef>
              <a:buClr>
                <a:schemeClr val="bg2"/>
              </a:buClr>
              <a:buFont typeface="Wingdings" pitchFamily="2" charset="2"/>
              <a:buChar char="v"/>
            </a:pPr>
            <a:r>
              <a:rPr lang="zh-CN" altLang="en-US" b="1" smtClean="0">
                <a:solidFill>
                  <a:srgbClr val="CC3300"/>
                </a:solidFill>
              </a:rPr>
              <a:t>如何用</a:t>
            </a:r>
            <a:r>
              <a:rPr lang="en-US" altLang="zh-CN" b="1" smtClean="0">
                <a:solidFill>
                  <a:srgbClr val="CC3300"/>
                </a:solidFill>
              </a:rPr>
              <a:t>Intel 2114 </a:t>
            </a:r>
            <a:r>
              <a:rPr lang="zh-CN" altLang="en-US" b="1" smtClean="0">
                <a:solidFill>
                  <a:srgbClr val="CC3300"/>
                </a:solidFill>
              </a:rPr>
              <a:t>（</a:t>
            </a:r>
            <a:r>
              <a:rPr lang="en-US" altLang="zh-CN" b="1" smtClean="0">
                <a:solidFill>
                  <a:srgbClr val="CC3300"/>
                </a:solidFill>
              </a:rPr>
              <a:t>1K×4</a:t>
            </a:r>
            <a:r>
              <a:rPr lang="zh-CN" altLang="en-US" b="1" smtClean="0">
                <a:solidFill>
                  <a:srgbClr val="CC3300"/>
                </a:solidFill>
              </a:rPr>
              <a:t>位）</a:t>
            </a:r>
            <a:r>
              <a:rPr lang="en-US" altLang="zh-CN" b="1" smtClean="0">
                <a:solidFill>
                  <a:srgbClr val="CC3300"/>
                </a:solidFill>
              </a:rPr>
              <a:t>SRAM </a:t>
            </a:r>
            <a:r>
              <a:rPr lang="zh-CN" altLang="en-US" b="1" smtClean="0">
                <a:solidFill>
                  <a:srgbClr val="CC3300"/>
                </a:solidFill>
              </a:rPr>
              <a:t>扩展为</a:t>
            </a:r>
            <a:r>
              <a:rPr lang="en-US" altLang="zh-CN" b="1" smtClean="0">
                <a:solidFill>
                  <a:srgbClr val="CC3300"/>
                </a:solidFill>
              </a:rPr>
              <a:t>8K×8</a:t>
            </a:r>
            <a:r>
              <a:rPr lang="zh-CN" altLang="en-US" b="1" smtClean="0">
                <a:solidFill>
                  <a:srgbClr val="CC3300"/>
                </a:solidFill>
              </a:rPr>
              <a:t>位的存储器？</a:t>
            </a:r>
          </a:p>
          <a:p>
            <a:r>
              <a:rPr lang="zh-CN" altLang="en-US" sz="1000" smtClean="0">
                <a:solidFill>
                  <a:srgbClr val="FF0000"/>
                </a:solidFill>
                <a:cs typeface="Arial" charset="0"/>
              </a:rPr>
              <a:t>扩展需要的芯片数</a:t>
            </a:r>
            <a:r>
              <a:rPr lang="en-US" altLang="zh-CN" sz="1000" smtClean="0">
                <a:solidFill>
                  <a:srgbClr val="FF0000"/>
                </a:solidFill>
                <a:cs typeface="Arial" charset="0"/>
              </a:rPr>
              <a:t>=16</a:t>
            </a:r>
            <a:r>
              <a:rPr lang="zh-CN" altLang="en-US" sz="1000" smtClean="0">
                <a:solidFill>
                  <a:srgbClr val="FF0000"/>
                </a:solidFill>
                <a:cs typeface="Arial" charset="0"/>
              </a:rPr>
              <a:t>（片）</a:t>
            </a:r>
          </a:p>
          <a:p>
            <a:r>
              <a:rPr lang="zh-CN" altLang="en-US" sz="1000" smtClean="0">
                <a:solidFill>
                  <a:srgbClr val="FF0000"/>
                </a:solidFill>
                <a:cs typeface="Arial" charset="0"/>
              </a:rPr>
              <a:t>扩展需要增加的地址数</a:t>
            </a:r>
            <a:r>
              <a:rPr lang="en-US" altLang="zh-CN" sz="1000" smtClean="0">
                <a:cs typeface="Arial" charset="0"/>
              </a:rPr>
              <a:t>=13-10=</a:t>
            </a:r>
            <a:r>
              <a:rPr lang="en-US" altLang="zh-CN" sz="1000" smtClean="0"/>
              <a:t>3</a:t>
            </a:r>
            <a:r>
              <a:rPr lang="zh-CN" altLang="en-US" sz="1000" smtClean="0"/>
              <a:t>（条）</a:t>
            </a:r>
            <a:r>
              <a:rPr lang="en-US" altLang="zh-CN" sz="1000" smtClean="0"/>
              <a:t>——</a:t>
            </a:r>
            <a:r>
              <a:rPr lang="zh-CN" altLang="en-US" sz="1000" smtClean="0"/>
              <a:t>送译码器产生</a:t>
            </a:r>
            <a:r>
              <a:rPr lang="en-US" altLang="zh-CN" sz="1000" smtClean="0"/>
              <a:t>2</a:t>
            </a:r>
            <a:r>
              <a:rPr lang="en-US" altLang="zh-CN" sz="1000" baseline="30000" smtClean="0"/>
              <a:t>3</a:t>
            </a:r>
            <a:r>
              <a:rPr lang="en-US" altLang="zh-CN" sz="1000" smtClean="0"/>
              <a:t>=8</a:t>
            </a:r>
            <a:r>
              <a:rPr lang="zh-CN" altLang="en-US" sz="1000" smtClean="0"/>
              <a:t>线片选</a:t>
            </a:r>
            <a:r>
              <a:rPr lang="en-US" altLang="zh-CN" sz="1000" smtClean="0"/>
              <a:t>/CS</a:t>
            </a:r>
            <a:r>
              <a:rPr lang="zh-CN" altLang="en-US" sz="1000" smtClean="0"/>
              <a:t>信号</a:t>
            </a:r>
          </a:p>
          <a:p>
            <a:r>
              <a:rPr lang="zh-CN" altLang="en-US" sz="1000" smtClean="0"/>
              <a:t>芯片每</a:t>
            </a:r>
            <a:r>
              <a:rPr lang="en-US" altLang="zh-CN" sz="1000" smtClean="0"/>
              <a:t>2</a:t>
            </a:r>
            <a:r>
              <a:rPr lang="zh-CN" altLang="en-US" sz="1000" smtClean="0"/>
              <a:t>片为一组，进行</a:t>
            </a:r>
            <a:r>
              <a:rPr lang="zh-CN" altLang="en-US" sz="1000" smtClean="0">
                <a:solidFill>
                  <a:srgbClr val="CC0066"/>
                </a:solidFill>
              </a:rPr>
              <a:t>位扩展（</a:t>
            </a:r>
            <a:r>
              <a:rPr lang="en-US" altLang="zh-CN" sz="1000" smtClean="0">
                <a:solidFill>
                  <a:srgbClr val="CC0066"/>
                </a:solidFill>
              </a:rPr>
              <a:t>4</a:t>
            </a:r>
            <a:r>
              <a:rPr lang="zh-CN" altLang="en-US" smtClean="0"/>
              <a:t>位扩展为</a:t>
            </a:r>
            <a:r>
              <a:rPr lang="en-US" altLang="zh-CN" smtClean="0"/>
              <a:t>8</a:t>
            </a:r>
            <a:r>
              <a:rPr lang="zh-CN" altLang="en-US" smtClean="0"/>
              <a:t>位）</a:t>
            </a:r>
          </a:p>
          <a:p>
            <a:r>
              <a:rPr lang="zh-CN" altLang="en-US" sz="1000" smtClean="0"/>
              <a:t>将译码器的输出信号分别与这</a:t>
            </a:r>
            <a:r>
              <a:rPr lang="en-US" altLang="zh-CN" sz="1000" smtClean="0"/>
              <a:t>8</a:t>
            </a:r>
            <a:r>
              <a:rPr lang="zh-CN" altLang="en-US" sz="1000" smtClean="0"/>
              <a:t>组芯片的片选端相连，进行</a:t>
            </a:r>
            <a:r>
              <a:rPr lang="zh-CN" altLang="en-US" sz="1000" smtClean="0">
                <a:solidFill>
                  <a:srgbClr val="CC0066"/>
                </a:solidFill>
              </a:rPr>
              <a:t>字扩展</a:t>
            </a:r>
            <a:endParaRPr lang="zh-CN" altLang="en-US" sz="1000" smtClean="0">
              <a:solidFill>
                <a:srgbClr val="FF0000"/>
              </a:solidFill>
            </a:endParaRPr>
          </a:p>
          <a:p>
            <a:endParaRPr lang="en-US" altLang="zh-CN" sz="1000" smtClean="0">
              <a:solidFill>
                <a:srgbClr val="FF0000"/>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xfrm>
            <a:off x="685800" y="4343400"/>
            <a:ext cx="5486400" cy="4114800"/>
          </a:xfrm>
          <a:noFill/>
          <a:ln/>
        </p:spPr>
        <p:txBody>
          <a:bodyPr/>
          <a:lstStyle/>
          <a:p>
            <a:r>
              <a:rPr lang="en-US" altLang="zh-CN" smtClean="0"/>
              <a:t>8</a:t>
            </a:r>
            <a:r>
              <a:rPr lang="zh-CN" altLang="en-US" smtClean="0"/>
              <a:t>片</a:t>
            </a:r>
            <a:r>
              <a:rPr lang="en-US" altLang="zh-CN" smtClean="0"/>
              <a:t>SRAM</a:t>
            </a:r>
            <a:r>
              <a:rPr lang="zh-CN" altLang="en-US" smtClean="0"/>
              <a:t>的低</a:t>
            </a:r>
            <a:r>
              <a:rPr lang="en-US" altLang="zh-CN" smtClean="0"/>
              <a:t>10</a:t>
            </a:r>
            <a:r>
              <a:rPr lang="zh-CN" altLang="en-US" smtClean="0"/>
              <a:t>位地址是相同的，分别并联后与</a:t>
            </a:r>
            <a:r>
              <a:rPr lang="en-US" altLang="zh-CN" smtClean="0"/>
              <a:t>A9~A0</a:t>
            </a:r>
            <a:r>
              <a:rPr lang="zh-CN" altLang="en-US" smtClean="0"/>
              <a:t>相接；</a:t>
            </a:r>
          </a:p>
          <a:p>
            <a:r>
              <a:rPr lang="zh-CN" altLang="en-US" smtClean="0"/>
              <a:t>每</a:t>
            </a:r>
            <a:r>
              <a:rPr lang="en-US" altLang="zh-CN" smtClean="0"/>
              <a:t>2</a:t>
            </a:r>
            <a:r>
              <a:rPr lang="zh-CN" altLang="en-US" smtClean="0"/>
              <a:t>片芯片为一组，进行</a:t>
            </a:r>
            <a:r>
              <a:rPr lang="zh-CN" altLang="en-US" b="1" smtClean="0"/>
              <a:t>位扩展</a:t>
            </a:r>
            <a:r>
              <a:rPr lang="zh-CN" altLang="en-US" smtClean="0"/>
              <a:t>，</a:t>
            </a:r>
            <a:r>
              <a:rPr lang="en-US" altLang="zh-CN" smtClean="0"/>
              <a:t>2</a:t>
            </a:r>
            <a:r>
              <a:rPr lang="zh-CN" altLang="en-US" smtClean="0"/>
              <a:t>片公用一个片选信号，高位片的数据端接数据线</a:t>
            </a:r>
            <a:r>
              <a:rPr lang="en-US" altLang="zh-CN" smtClean="0"/>
              <a:t>D7~D4</a:t>
            </a:r>
            <a:r>
              <a:rPr lang="zh-CN" altLang="en-US" smtClean="0"/>
              <a:t>，低位片的数据端接</a:t>
            </a:r>
            <a:r>
              <a:rPr lang="en-US" altLang="zh-CN" smtClean="0"/>
              <a:t>D3~D0</a:t>
            </a:r>
            <a:r>
              <a:rPr lang="zh-CN" altLang="en-US" smtClean="0"/>
              <a:t>，构成1</a:t>
            </a:r>
            <a:r>
              <a:rPr lang="en-US" altLang="zh-CN" smtClean="0"/>
              <a:t>K×</a:t>
            </a:r>
            <a:r>
              <a:rPr lang="en-US" altLang="zh-CN" smtClean="0">
                <a:solidFill>
                  <a:srgbClr val="CC0066"/>
                </a:solidFill>
              </a:rPr>
              <a:t>8</a:t>
            </a:r>
            <a:r>
              <a:rPr lang="zh-CN" altLang="en-US" smtClean="0"/>
              <a:t>位存储器；</a:t>
            </a:r>
          </a:p>
          <a:p>
            <a:r>
              <a:rPr lang="en-US" altLang="zh-CN" smtClean="0"/>
              <a:t>8</a:t>
            </a:r>
            <a:r>
              <a:rPr lang="zh-CN" altLang="en-US" smtClean="0"/>
              <a:t>片</a:t>
            </a:r>
            <a:r>
              <a:rPr lang="en-US" altLang="zh-CN" smtClean="0"/>
              <a:t>SRAM</a:t>
            </a:r>
            <a:r>
              <a:rPr lang="zh-CN" altLang="en-US" smtClean="0"/>
              <a:t>的写控制端并接后与</a:t>
            </a:r>
            <a:r>
              <a:rPr lang="en-US" altLang="zh-CN" smtClean="0"/>
              <a:t>/WE</a:t>
            </a:r>
            <a:r>
              <a:rPr lang="zh-CN" altLang="en-US" smtClean="0"/>
              <a:t>信号相连；</a:t>
            </a:r>
          </a:p>
          <a:p>
            <a:r>
              <a:rPr lang="zh-CN" altLang="en-US" smtClean="0"/>
              <a:t>进行</a:t>
            </a:r>
            <a:r>
              <a:rPr lang="zh-CN" altLang="en-US" b="1" smtClean="0"/>
              <a:t>字扩展</a:t>
            </a:r>
            <a:r>
              <a:rPr lang="zh-CN" altLang="en-US" smtClean="0"/>
              <a:t>：增加的</a:t>
            </a:r>
            <a:r>
              <a:rPr lang="en-US" altLang="zh-CN" smtClean="0"/>
              <a:t>2</a:t>
            </a:r>
            <a:r>
              <a:rPr lang="zh-CN" altLang="en-US" smtClean="0"/>
              <a:t>个地址信号</a:t>
            </a:r>
            <a:r>
              <a:rPr lang="en-US" altLang="zh-CN" smtClean="0"/>
              <a:t>A11</a:t>
            </a:r>
            <a:r>
              <a:rPr lang="zh-CN" altLang="en-US" smtClean="0"/>
              <a:t>、</a:t>
            </a:r>
            <a:r>
              <a:rPr lang="en-US" altLang="zh-CN" smtClean="0"/>
              <a:t>A10</a:t>
            </a:r>
            <a:r>
              <a:rPr lang="zh-CN" altLang="en-US" smtClean="0"/>
              <a:t>经过 </a:t>
            </a:r>
            <a:r>
              <a:rPr lang="en-US" altLang="zh-CN" smtClean="0"/>
              <a:t>2</a:t>
            </a:r>
            <a:r>
              <a:rPr lang="zh-CN" altLang="en-US" smtClean="0"/>
              <a:t>线</a:t>
            </a:r>
            <a:r>
              <a:rPr lang="en-US" altLang="zh-CN" smtClean="0"/>
              <a:t>-4</a:t>
            </a:r>
            <a:r>
              <a:rPr lang="zh-CN" altLang="en-US" smtClean="0"/>
              <a:t>线译码器译码后，产生</a:t>
            </a:r>
            <a:r>
              <a:rPr lang="en-US" altLang="zh-CN" smtClean="0"/>
              <a:t>4</a:t>
            </a:r>
            <a:r>
              <a:rPr lang="zh-CN" altLang="en-US" smtClean="0"/>
              <a:t>个片选信号，分别控制</a:t>
            </a:r>
            <a:r>
              <a:rPr lang="en-US" altLang="zh-CN" smtClean="0"/>
              <a:t>4</a:t>
            </a:r>
            <a:r>
              <a:rPr lang="zh-CN" altLang="en-US" smtClean="0"/>
              <a:t>组位扩展的芯片，将字数从</a:t>
            </a:r>
            <a:r>
              <a:rPr lang="en-US" altLang="zh-CN" smtClean="0"/>
              <a:t>1K</a:t>
            </a:r>
            <a:r>
              <a:rPr lang="zh-CN" altLang="en-US" smtClean="0"/>
              <a:t>扩展到</a:t>
            </a:r>
            <a:r>
              <a:rPr lang="en-US" altLang="zh-CN" smtClean="0"/>
              <a:t>4K</a:t>
            </a:r>
            <a:r>
              <a:rPr lang="zh-CN" altLang="en-US" smtClean="0"/>
              <a:t>，从而构成</a:t>
            </a:r>
            <a:r>
              <a:rPr lang="en-US" altLang="zh-CN" smtClean="0"/>
              <a:t>4K×8</a:t>
            </a:r>
            <a:r>
              <a:rPr lang="zh-CN" altLang="en-US" smtClean="0"/>
              <a:t>位存储器。</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p:spPr>
        <p:txBody>
          <a:bodyPr/>
          <a:lstStyle/>
          <a:p>
            <a:r>
              <a:rPr lang="en-US" altLang="zh-CN" smtClean="0">
                <a:solidFill>
                  <a:srgbClr val="A50021"/>
                </a:solidFill>
                <a:ea typeface="黑体" pitchFamily="49" charset="-122"/>
              </a:rPr>
              <a:t>ROM</a:t>
            </a:r>
            <a:r>
              <a:rPr lang="zh-CN" altLang="en-US" smtClean="0">
                <a:solidFill>
                  <a:srgbClr val="A50021"/>
                </a:solidFill>
                <a:ea typeface="黑体" pitchFamily="49" charset="-122"/>
              </a:rPr>
              <a:t>的扩展与</a:t>
            </a:r>
            <a:r>
              <a:rPr lang="en-US" altLang="zh-CN" smtClean="0">
                <a:solidFill>
                  <a:srgbClr val="A50021"/>
                </a:solidFill>
                <a:ea typeface="黑体" pitchFamily="49" charset="-122"/>
              </a:rPr>
              <a:t>RAM</a:t>
            </a:r>
            <a:r>
              <a:rPr lang="zh-CN" altLang="en-US" smtClean="0">
                <a:solidFill>
                  <a:srgbClr val="A50021"/>
                </a:solidFill>
                <a:ea typeface="黑体" pitchFamily="49" charset="-122"/>
              </a:rPr>
              <a:t>的扩展完全相同，这里不做介绍</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p:spPr>
        <p:txBody>
          <a:bodyPr/>
          <a:lstStyle/>
          <a:p>
            <a:r>
              <a:rPr lang="zh-CN" altLang="en-US" smtClean="0"/>
              <a:t>   </a:t>
            </a:r>
            <a:r>
              <a:rPr lang="en-US" altLang="zh-CN" b="1" smtClean="0"/>
              <a:t>ROM</a:t>
            </a:r>
            <a:r>
              <a:rPr lang="zh-CN" altLang="zh-CN" b="1" smtClean="0"/>
              <a:t>有多种类型。</a:t>
            </a:r>
            <a:endParaRPr lang="zh-CN" altLang="zh-CN" smtClean="0"/>
          </a:p>
          <a:p>
            <a:r>
              <a:rPr lang="zh-CN" altLang="en-US" smtClean="0"/>
              <a:t>  固定</a:t>
            </a:r>
            <a:r>
              <a:rPr lang="en-US" altLang="zh-CN" smtClean="0"/>
              <a:t>ROM</a:t>
            </a:r>
            <a:r>
              <a:rPr lang="zh-CN" altLang="en-US" smtClean="0"/>
              <a:t>由地址译码器、存储矩阵、输入</a:t>
            </a:r>
            <a:r>
              <a:rPr lang="en-US" altLang="zh-CN" smtClean="0"/>
              <a:t>/</a:t>
            </a:r>
            <a:r>
              <a:rPr lang="zh-CN" altLang="en-US" smtClean="0"/>
              <a:t>输出控制电路</a:t>
            </a:r>
            <a:r>
              <a:rPr lang="en-US" altLang="zh-CN" smtClean="0"/>
              <a:t>3</a:t>
            </a:r>
            <a:r>
              <a:rPr lang="zh-CN" altLang="en-US" smtClean="0"/>
              <a:t>部分构成。</a:t>
            </a:r>
            <a:endParaRPr lang="en-US" altLang="zh-CN" smtClean="0"/>
          </a:p>
          <a:p>
            <a:r>
              <a:rPr lang="en-US" altLang="zh-CN" b="1" smtClean="0"/>
              <a:t>    </a:t>
            </a:r>
            <a:r>
              <a:rPr lang="zh-CN" altLang="en-US" b="1" smtClean="0"/>
              <a:t>存储矩阵</a:t>
            </a:r>
            <a:r>
              <a:rPr lang="zh-CN" altLang="en-US" smtClean="0"/>
              <a:t>中的存储单元可以采用半导体二极管构成，需要写入“</a:t>
            </a:r>
            <a:r>
              <a:rPr lang="en-US" altLang="zh-CN" smtClean="0"/>
              <a:t>1”</a:t>
            </a:r>
            <a:r>
              <a:rPr lang="zh-CN" altLang="en-US" smtClean="0"/>
              <a:t>时，则在字线和位线的交叉处连接二极管，不接二极管的交叉点表示数据“</a:t>
            </a:r>
            <a:r>
              <a:rPr lang="en-US" altLang="zh-CN" smtClean="0"/>
              <a:t>0”</a:t>
            </a:r>
            <a:r>
              <a:rPr lang="zh-CN" altLang="en-US" smtClean="0"/>
              <a:t>。</a:t>
            </a:r>
            <a:endParaRPr lang="zh-CN" altLang="en-US" b="1" smtClean="0"/>
          </a:p>
          <a:p>
            <a:r>
              <a:rPr lang="zh-CN" altLang="en-US" b="1" smtClean="0"/>
              <a:t>    地址译码器</a:t>
            </a:r>
            <a:r>
              <a:rPr lang="zh-CN" altLang="en-US" smtClean="0"/>
              <a:t>为</a:t>
            </a:r>
            <a:r>
              <a:rPr lang="en-US" altLang="zh-CN" smtClean="0"/>
              <a:t>2</a:t>
            </a:r>
            <a:r>
              <a:rPr lang="zh-CN" altLang="en-US" smtClean="0"/>
              <a:t>线</a:t>
            </a:r>
            <a:r>
              <a:rPr lang="en-US" altLang="zh-CN" smtClean="0"/>
              <a:t>-4</a:t>
            </a:r>
            <a:r>
              <a:rPr lang="zh-CN" altLang="en-US" smtClean="0"/>
              <a:t>线译码器，地址线</a:t>
            </a:r>
            <a:r>
              <a:rPr lang="en-US" altLang="zh-CN" smtClean="0"/>
              <a:t>A1</a:t>
            </a:r>
            <a:r>
              <a:rPr lang="zh-CN" altLang="en-US" smtClean="0"/>
              <a:t>、</a:t>
            </a:r>
            <a:r>
              <a:rPr lang="en-US" altLang="zh-CN" smtClean="0"/>
              <a:t>A0</a:t>
            </a:r>
            <a:r>
              <a:rPr lang="zh-CN" altLang="en-US" smtClean="0"/>
              <a:t>经译码后产生</a:t>
            </a:r>
            <a:r>
              <a:rPr lang="en-US" altLang="zh-CN" smtClean="0"/>
              <a:t>4</a:t>
            </a:r>
            <a:r>
              <a:rPr lang="zh-CN" altLang="en-US" smtClean="0"/>
              <a:t>个地址码，称为</a:t>
            </a:r>
            <a:r>
              <a:rPr lang="zh-CN" altLang="en-US" b="1" smtClean="0"/>
              <a:t>字线</a:t>
            </a:r>
            <a:r>
              <a:rPr lang="zh-CN" altLang="en-US" smtClean="0"/>
              <a:t>。当</a:t>
            </a:r>
            <a:r>
              <a:rPr lang="en-US" altLang="zh-CN" smtClean="0"/>
              <a:t>A1 A0=00</a:t>
            </a:r>
            <a:r>
              <a:rPr lang="zh-CN" altLang="en-US" smtClean="0"/>
              <a:t>时，字线</a:t>
            </a:r>
            <a:r>
              <a:rPr lang="en-US" altLang="zh-CN" smtClean="0"/>
              <a:t>/W0=0</a:t>
            </a:r>
            <a:r>
              <a:rPr lang="zh-CN" altLang="en-US" smtClean="0"/>
              <a:t>，即其电位为“</a:t>
            </a:r>
            <a:r>
              <a:rPr lang="en-US" altLang="zh-CN" smtClean="0"/>
              <a:t>0”</a:t>
            </a:r>
            <a:r>
              <a:rPr lang="zh-CN" altLang="en-US" smtClean="0"/>
              <a:t>，则与之相连的第一排二极管导通，使位线</a:t>
            </a:r>
            <a:r>
              <a:rPr lang="en-US" altLang="zh-CN" smtClean="0"/>
              <a:t>B3B2B1B0=0100</a:t>
            </a:r>
            <a:r>
              <a:rPr lang="zh-CN" altLang="en-US" smtClean="0"/>
              <a:t>（因为位线</a:t>
            </a:r>
            <a:r>
              <a:rPr lang="en-US" altLang="zh-CN" smtClean="0"/>
              <a:t>B2</a:t>
            </a:r>
            <a:r>
              <a:rPr lang="zh-CN" altLang="en-US" smtClean="0"/>
              <a:t>与</a:t>
            </a:r>
            <a:r>
              <a:rPr lang="en-US" altLang="zh-CN" smtClean="0"/>
              <a:t>/W0 </a:t>
            </a:r>
            <a:r>
              <a:rPr lang="zh-CN" altLang="en-US" smtClean="0"/>
              <a:t>的交叉点没有二极管，所以</a:t>
            </a:r>
            <a:r>
              <a:rPr lang="en-US" altLang="zh-CN" smtClean="0"/>
              <a:t>B2</a:t>
            </a:r>
            <a:r>
              <a:rPr lang="zh-CN" altLang="en-US" smtClean="0"/>
              <a:t>上的电位为“</a:t>
            </a:r>
            <a:r>
              <a:rPr lang="en-US" altLang="zh-CN" smtClean="0"/>
              <a:t>1”</a:t>
            </a:r>
            <a:r>
              <a:rPr lang="zh-CN" altLang="en-US" smtClean="0"/>
              <a:t>）。经过</a:t>
            </a:r>
            <a:r>
              <a:rPr lang="zh-CN" altLang="en-US" b="1" smtClean="0"/>
              <a:t>输出控制电路</a:t>
            </a:r>
            <a:r>
              <a:rPr lang="zh-CN" altLang="en-US" smtClean="0"/>
              <a:t>的反相器反相后，数据输出</a:t>
            </a:r>
            <a:r>
              <a:rPr lang="en-US" altLang="zh-CN" smtClean="0"/>
              <a:t>D3D2D1D0=1011</a:t>
            </a:r>
            <a:r>
              <a:rPr lang="zh-CN" altLang="en-US" smtClean="0"/>
              <a:t>。输出控制电路由三态门构成。</a:t>
            </a:r>
          </a:p>
          <a:p>
            <a:r>
              <a:rPr lang="zh-CN" altLang="en-US" smtClean="0"/>
              <a:t>    在固定</a:t>
            </a:r>
            <a:r>
              <a:rPr lang="en-US" altLang="zh-CN" smtClean="0"/>
              <a:t>ROM</a:t>
            </a:r>
            <a:r>
              <a:rPr lang="zh-CN" altLang="en-US" smtClean="0"/>
              <a:t>中，存储单元除了可以采用半导体二极管外，还可以采用</a:t>
            </a:r>
            <a:r>
              <a:rPr lang="en-US" altLang="zh-CN" smtClean="0"/>
              <a:t>MOS</a:t>
            </a:r>
            <a:r>
              <a:rPr lang="zh-CN" altLang="en-US" smtClean="0"/>
              <a:t>管，形成</a:t>
            </a:r>
            <a:r>
              <a:rPr lang="en-US" altLang="zh-CN" smtClean="0"/>
              <a:t>MOS</a:t>
            </a:r>
            <a:r>
              <a:rPr lang="zh-CN" altLang="en-US" smtClean="0"/>
              <a:t>管固定</a:t>
            </a:r>
            <a:r>
              <a:rPr lang="en-US" altLang="zh-CN" smtClean="0"/>
              <a:t>ROM</a:t>
            </a:r>
            <a:r>
              <a:rPr lang="zh-CN" altLang="en-US" smtClean="0"/>
              <a:t>。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a:ln/>
        </p:spPr>
        <p:txBody>
          <a:bodyPr/>
          <a:lstStyle/>
          <a:p>
            <a:r>
              <a:rPr lang="zh-CN" altLang="en-US" smtClean="0"/>
              <a:t>    熔丝被烧断</a:t>
            </a:r>
            <a:r>
              <a:rPr lang="en-US" altLang="zh-CN" smtClean="0"/>
              <a:t>——</a:t>
            </a:r>
            <a:r>
              <a:rPr lang="zh-CN" altLang="en-US" b="1" smtClean="0">
                <a:ea typeface="楷体_GB2312" pitchFamily="49" charset="-122"/>
              </a:rPr>
              <a:t>不接</a:t>
            </a:r>
            <a:r>
              <a:rPr lang="en-US" altLang="zh-CN" b="1" smtClean="0">
                <a:solidFill>
                  <a:srgbClr val="CC0066"/>
                </a:solidFill>
                <a:ea typeface="楷体_GB2312" pitchFamily="49" charset="-122"/>
              </a:rPr>
              <a:t>MOS</a:t>
            </a:r>
            <a:r>
              <a:rPr lang="zh-CN" altLang="en-US" b="1" smtClean="0">
                <a:ea typeface="楷体_GB2312" pitchFamily="49" charset="-122"/>
              </a:rPr>
              <a:t>管的交叉点表示数据“</a:t>
            </a:r>
            <a:r>
              <a:rPr lang="en-US" altLang="zh-CN" b="1" smtClean="0">
                <a:ea typeface="楷体_GB2312" pitchFamily="49" charset="-122"/>
              </a:rPr>
              <a:t>0”</a:t>
            </a:r>
            <a:r>
              <a:rPr lang="zh-CN" altLang="en-US" smtClean="0"/>
              <a:t>，故数据为“</a:t>
            </a:r>
            <a:r>
              <a:rPr lang="en-US" altLang="zh-CN" smtClean="0"/>
              <a:t>0”</a:t>
            </a:r>
            <a:r>
              <a:rPr lang="zh-CN" altLang="en-US" smtClean="0"/>
              <a:t>；若保留熔丝</a:t>
            </a:r>
            <a:r>
              <a:rPr lang="en-US" altLang="zh-CN" smtClean="0"/>
              <a:t>——</a:t>
            </a:r>
            <a:r>
              <a:rPr lang="zh-CN" altLang="en-US" b="1" smtClean="0">
                <a:ea typeface="楷体_GB2312" pitchFamily="49" charset="-122"/>
              </a:rPr>
              <a:t>交叉处连接</a:t>
            </a:r>
            <a:r>
              <a:rPr lang="en-US" altLang="zh-CN" b="1" smtClean="0">
                <a:solidFill>
                  <a:srgbClr val="CC0066"/>
                </a:solidFill>
                <a:ea typeface="楷体_GB2312" pitchFamily="49" charset="-122"/>
              </a:rPr>
              <a:t>MOS</a:t>
            </a:r>
            <a:r>
              <a:rPr lang="zh-CN" altLang="en-US" b="1" smtClean="0">
                <a:solidFill>
                  <a:srgbClr val="CC0066"/>
                </a:solidFill>
                <a:ea typeface="楷体_GB2312" pitchFamily="49" charset="-122"/>
              </a:rPr>
              <a:t>管</a:t>
            </a:r>
            <a:r>
              <a:rPr lang="zh-CN" altLang="en-US" b="1" smtClean="0">
                <a:ea typeface="楷体_GB2312" pitchFamily="49" charset="-122"/>
              </a:rPr>
              <a:t>，表示存储的数据为“</a:t>
            </a:r>
            <a:r>
              <a:rPr lang="en-US" altLang="zh-CN" b="1" smtClean="0">
                <a:ea typeface="楷体_GB2312" pitchFamily="49" charset="-122"/>
              </a:rPr>
              <a:t>1”</a:t>
            </a:r>
            <a:r>
              <a:rPr lang="zh-CN" altLang="en-US" smtClean="0"/>
              <a:t>，则数据仍为“</a:t>
            </a:r>
            <a:r>
              <a:rPr lang="en-US" altLang="zh-CN" smtClean="0"/>
              <a:t>1”</a:t>
            </a:r>
            <a:r>
              <a:rPr lang="zh-CN" altLang="en-US" smtClean="0"/>
              <a:t> 。</a:t>
            </a:r>
            <a:endParaRPr lang="zh-CN" altLang="en-US" b="1" smtClean="0">
              <a:solidFill>
                <a:schemeClr val="hlink"/>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p:spPr>
        <p:txBody>
          <a:bodyPr/>
          <a:lstStyle/>
          <a:p>
            <a:r>
              <a:rPr lang="zh-CN" altLang="en-US" b="1" smtClean="0">
                <a:solidFill>
                  <a:schemeClr val="hlink"/>
                </a:solidFill>
              </a:rPr>
              <a:t>    擦除速度慢！</a:t>
            </a:r>
          </a:p>
          <a:p>
            <a:endParaRPr lang="zh-CN" altLang="en-US" b="1" smtClean="0">
              <a:solidFill>
                <a:schemeClr val="hlink"/>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p:spPr>
        <p:txBody>
          <a:bodyPr/>
          <a:lstStyle/>
          <a:p>
            <a:r>
              <a:rPr lang="en-US" altLang="zh-CN" smtClean="0"/>
              <a:t>    FAMOS</a:t>
            </a:r>
            <a:r>
              <a:rPr lang="zh-CN" altLang="en-US" smtClean="0"/>
              <a:t>与普通</a:t>
            </a:r>
            <a:r>
              <a:rPr lang="en-US" altLang="zh-CN" smtClean="0"/>
              <a:t>PMOS</a:t>
            </a:r>
            <a:r>
              <a:rPr lang="zh-CN" altLang="en-US" smtClean="0"/>
              <a:t>结构相似，但是它的栅极没有被引出，被二氧化硅绝缘层包围，称为浮栅。当浮栅栅没有电荷时，沟道不能形成，</a:t>
            </a:r>
            <a:r>
              <a:rPr lang="en-US" altLang="zh-CN" smtClean="0"/>
              <a:t>FAMOS</a:t>
            </a:r>
            <a:r>
              <a:rPr lang="zh-CN" altLang="en-US" smtClean="0"/>
              <a:t>截止</a:t>
            </a:r>
            <a:r>
              <a:rPr lang="zh-CN" altLang="en-US" b="1" smtClean="0"/>
              <a:t>，表示写入“</a:t>
            </a:r>
            <a:r>
              <a:rPr lang="en-US" altLang="zh-CN" b="1" smtClean="0">
                <a:solidFill>
                  <a:srgbClr val="CC0066"/>
                </a:solidFill>
              </a:rPr>
              <a:t>0</a:t>
            </a:r>
            <a:r>
              <a:rPr lang="en-US" altLang="zh-CN" b="1" smtClean="0"/>
              <a:t>”——</a:t>
            </a:r>
            <a:r>
              <a:rPr lang="zh-CN" altLang="en-US" smtClean="0"/>
              <a:t>因为</a:t>
            </a:r>
            <a:r>
              <a:rPr lang="en-US" altLang="zh-CN" smtClean="0"/>
              <a:t>FAMOS</a:t>
            </a:r>
            <a:r>
              <a:rPr lang="zh-CN" altLang="en-US" smtClean="0"/>
              <a:t>截止，使得位线与字线未连接，则位线因为通过电阻与电源相接而电位为高；经输出控制电路反项后，输出数据为</a:t>
            </a:r>
            <a:r>
              <a:rPr lang="en-US" altLang="zh-CN" smtClean="0"/>
              <a:t>0</a:t>
            </a:r>
            <a:r>
              <a:rPr lang="zh-CN" altLang="en-US" smtClean="0"/>
              <a:t>。</a:t>
            </a:r>
            <a:endParaRPr lang="en-US" altLang="zh-CN" smtClean="0"/>
          </a:p>
          <a:p>
            <a:r>
              <a:rPr lang="zh-CN" altLang="en-US" smtClean="0"/>
              <a:t>    </a:t>
            </a:r>
            <a:r>
              <a:rPr lang="en-US" altLang="zh-CN" smtClean="0"/>
              <a:t>[</a:t>
            </a:r>
            <a:r>
              <a:rPr lang="zh-CN" altLang="en-US" smtClean="0"/>
              <a:t>提问</a:t>
            </a:r>
            <a:r>
              <a:rPr lang="en-US" altLang="zh-CN" smtClean="0"/>
              <a:t>——PMOS</a:t>
            </a:r>
            <a:r>
              <a:rPr lang="zh-CN" altLang="en-US" smtClean="0"/>
              <a:t>管的栅极是由什么制作而成的？</a:t>
            </a:r>
            <a:r>
              <a:rPr lang="en-US" altLang="zh-CN" smtClean="0"/>
              <a:t>]</a:t>
            </a:r>
            <a:r>
              <a:rPr lang="zh-CN" altLang="en-US" smtClean="0"/>
              <a:t> </a:t>
            </a:r>
          </a:p>
          <a:p>
            <a:r>
              <a:rPr lang="zh-CN" altLang="en-US" smtClean="0"/>
              <a:t>    在漏极接上足够大的负电压（－</a:t>
            </a:r>
            <a:r>
              <a:rPr lang="en-US" altLang="zh-CN" smtClean="0"/>
              <a:t>30V</a:t>
            </a:r>
            <a:r>
              <a:rPr lang="zh-CN" altLang="en-US" smtClean="0"/>
              <a:t>左右）时，使部分自由电子获得高能量，这部分高能电子以高速撞击其它电子，使高能自由电子数量越来越多，产生雪崩效应。一部分高能自由电子越过二氧化硅绝缘层，注入到浮栅中。当漏极电压消失后，由于浮栅周围都是绝缘层，注入浮栅的电荷基本不能泄漏，可以长期保存下来。浮栅中的电荷产生的电场，使栅极下的底衬表面的空穴数量大大增加，形成</a:t>
            </a:r>
            <a:r>
              <a:rPr lang="en-US" altLang="zh-CN" smtClean="0"/>
              <a:t>P</a:t>
            </a:r>
            <a:r>
              <a:rPr lang="zh-CN" altLang="en-US" smtClean="0"/>
              <a:t>型沟道，把两个</a:t>
            </a:r>
            <a:r>
              <a:rPr lang="en-US" altLang="zh-CN" smtClean="0"/>
              <a:t>P</a:t>
            </a:r>
            <a:r>
              <a:rPr lang="zh-CN" altLang="en-US" smtClean="0"/>
              <a:t>区沟通，</a:t>
            </a:r>
            <a:r>
              <a:rPr lang="en-US" altLang="zh-CN" smtClean="0"/>
              <a:t>PN</a:t>
            </a:r>
            <a:r>
              <a:rPr lang="zh-CN" altLang="en-US" smtClean="0"/>
              <a:t>结消失， </a:t>
            </a:r>
            <a:r>
              <a:rPr lang="en-US" altLang="zh-CN" smtClean="0"/>
              <a:t>FAMOS</a:t>
            </a:r>
            <a:r>
              <a:rPr lang="zh-CN" altLang="en-US" smtClean="0"/>
              <a:t>导通。</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a:ln/>
        </p:spPr>
      </p:sp>
      <p:sp>
        <p:nvSpPr>
          <p:cNvPr id="94211" name="备注占位符 2"/>
          <p:cNvSpPr>
            <a:spLocks noGrp="1"/>
          </p:cNvSpPr>
          <p:nvPr>
            <p:ph type="body" idx="1"/>
          </p:nvPr>
        </p:nvSpPr>
        <p:spPr>
          <a:noFill/>
          <a:ln/>
        </p:spPr>
        <p:txBody>
          <a:bodyPr/>
          <a:lstStyle/>
          <a:p>
            <a:r>
              <a:rPr lang="zh-CN" altLang="en-US" smtClean="0"/>
              <a:t>主要由控制电路和存储器构成，根据需要还可以增加输入电路和输出电路。</a:t>
            </a:r>
            <a:endParaRPr lang="zh-CN" altLang="en-US" b="1" smtClean="0">
              <a:solidFill>
                <a:schemeClr val="hlink"/>
              </a:solidFill>
            </a:endParaRPr>
          </a:p>
          <a:p>
            <a:r>
              <a:rPr lang="zh-CN" altLang="en-US" smtClean="0"/>
              <a:t>计算机就是程序逻辑电路的典型实例</a:t>
            </a:r>
          </a:p>
        </p:txBody>
      </p:sp>
      <p:sp>
        <p:nvSpPr>
          <p:cNvPr id="94212" name="灯片编号占位符 3"/>
          <p:cNvSpPr>
            <a:spLocks noGrp="1"/>
          </p:cNvSpPr>
          <p:nvPr>
            <p:ph type="sldNum" sz="quarter" idx="5"/>
          </p:nvPr>
        </p:nvSpPr>
        <p:spPr>
          <a:noFill/>
        </p:spPr>
        <p:txBody>
          <a:bodyPr/>
          <a:lstStyle/>
          <a:p>
            <a:fld id="{00BD6D25-C62C-4F16-AAF5-5741985A0804}" type="slidenum">
              <a:rPr lang="ko-KR" altLang="en-US" smtClean="0">
                <a:ea typeface="Gulim" pitchFamily="34" charset="-127"/>
              </a:rPr>
              <a:pPr/>
              <a:t>5</a:t>
            </a:fld>
            <a:endParaRPr lang="en-US" altLang="ko-KR" smtClean="0">
              <a:ea typeface="Gulim" pitchFamily="34" charset="-127"/>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p:spPr>
        <p:txBody>
          <a:bodyPr/>
          <a:lstStyle/>
          <a:p>
            <a:pPr>
              <a:spcBef>
                <a:spcPts val="600"/>
              </a:spcBef>
              <a:buClr>
                <a:srgbClr val="006666"/>
              </a:buClr>
              <a:buSzPct val="85000"/>
              <a:buFont typeface="Wingdings" pitchFamily="2" charset="2"/>
              <a:buChar char="u"/>
            </a:pPr>
            <a:r>
              <a:rPr lang="en-US" altLang="zh-CN" smtClean="0"/>
              <a:t>SIMOS</a:t>
            </a:r>
            <a:r>
              <a:rPr lang="zh-CN" altLang="en-US" smtClean="0"/>
              <a:t>为</a:t>
            </a:r>
            <a:r>
              <a:rPr lang="en-US" altLang="zh-CN" smtClean="0"/>
              <a:t>N</a:t>
            </a:r>
            <a:r>
              <a:rPr lang="zh-CN" altLang="en-US" smtClean="0"/>
              <a:t>沟道增强型</a:t>
            </a:r>
            <a:r>
              <a:rPr lang="en-US" altLang="zh-CN" smtClean="0"/>
              <a:t>MOS</a:t>
            </a:r>
            <a:r>
              <a:rPr lang="zh-CN" altLang="en-US" smtClean="0"/>
              <a:t>管，有</a:t>
            </a:r>
            <a:r>
              <a:rPr lang="en-US" altLang="zh-CN" smtClean="0"/>
              <a:t>2</a:t>
            </a:r>
            <a:r>
              <a:rPr lang="zh-CN" altLang="en-US" smtClean="0"/>
              <a:t>个栅极：上面的栅极称为</a:t>
            </a:r>
            <a:r>
              <a:rPr lang="zh-CN" altLang="en-US" smtClean="0">
                <a:solidFill>
                  <a:srgbClr val="FF0066"/>
                </a:solidFill>
              </a:rPr>
              <a:t>控制栅（用于控制数据读出和写入）</a:t>
            </a:r>
            <a:r>
              <a:rPr lang="zh-CN" altLang="en-US" smtClean="0"/>
              <a:t>，下面的栅极</a:t>
            </a:r>
            <a:r>
              <a:rPr lang="en-US" altLang="zh-CN" smtClean="0"/>
              <a:t>(</a:t>
            </a:r>
            <a:r>
              <a:rPr lang="zh-CN" altLang="zh-CN" smtClean="0"/>
              <a:t>虚线表示</a:t>
            </a:r>
            <a:r>
              <a:rPr lang="en-US" altLang="zh-CN" smtClean="0"/>
              <a:t>)</a:t>
            </a:r>
            <a:r>
              <a:rPr lang="zh-CN" altLang="en-US" smtClean="0"/>
              <a:t>称为</a:t>
            </a:r>
            <a:r>
              <a:rPr lang="zh-CN" altLang="en-US" smtClean="0">
                <a:solidFill>
                  <a:srgbClr val="FF0066"/>
                </a:solidFill>
              </a:rPr>
              <a:t>浮栅（用于长期保存注入电荷）</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p:spPr>
        <p:txBody>
          <a:bodyPr/>
          <a:lstStyle/>
          <a:p>
            <a:r>
              <a:rPr lang="zh-CN" altLang="en-US" smtClean="0"/>
              <a:t>    </a:t>
            </a:r>
            <a:r>
              <a:rPr lang="en-US" altLang="zh-CN" smtClean="0"/>
              <a:t>ROM</a:t>
            </a:r>
            <a:r>
              <a:rPr lang="zh-CN" altLang="en-US" smtClean="0"/>
              <a:t>的主要用途是存放数据和程序，但也可用来实现组合逻辑电路。</a:t>
            </a:r>
          </a:p>
          <a:p>
            <a:r>
              <a:rPr lang="zh-CN" altLang="en-US" smtClean="0"/>
              <a:t> </a:t>
            </a:r>
            <a:r>
              <a:rPr lang="zh-CN" altLang="en-US" b="1" smtClean="0">
                <a:cs typeface="Arial" charset="0"/>
              </a:rPr>
              <a:t>（</a:t>
            </a:r>
            <a:r>
              <a:rPr lang="en-US" altLang="zh-CN" b="1" smtClean="0">
                <a:cs typeface="Arial" charset="0"/>
              </a:rPr>
              <a:t>1</a:t>
            </a:r>
            <a:r>
              <a:rPr lang="zh-CN" altLang="en-US" b="1" smtClean="0">
                <a:cs typeface="Arial" charset="0"/>
              </a:rPr>
              <a:t>）单独画出</a:t>
            </a:r>
            <a:r>
              <a:rPr lang="en-US" altLang="zh-CN" b="1" smtClean="0">
                <a:cs typeface="Arial" charset="0"/>
              </a:rPr>
              <a:t>D</a:t>
            </a:r>
            <a:r>
              <a:rPr lang="en-US" altLang="zh-CN" b="1" baseline="-25000" smtClean="0">
                <a:cs typeface="Arial" charset="0"/>
              </a:rPr>
              <a:t>3</a:t>
            </a:r>
            <a:r>
              <a:rPr lang="en-US" altLang="zh-CN" b="1" smtClean="0">
                <a:cs typeface="Arial" charset="0"/>
              </a:rPr>
              <a:t> </a:t>
            </a:r>
            <a:r>
              <a:rPr lang="zh-CN" altLang="en-US" b="1" smtClean="0">
                <a:cs typeface="Arial" charset="0"/>
              </a:rPr>
              <a:t>输出的结构图，，写出输出的逻辑表达式</a:t>
            </a:r>
            <a:endParaRPr lang="en-US" altLang="zh-CN" b="1" smtClean="0">
              <a:cs typeface="Arial" charset="0"/>
            </a:endParaRPr>
          </a:p>
          <a:p>
            <a:r>
              <a:rPr lang="zh-CN" altLang="en-US" b="1" smtClean="0">
                <a:cs typeface="Arial" charset="0"/>
              </a:rPr>
              <a:t>    它是由二极管与门和三极管非门组成的与非门电路</a:t>
            </a:r>
            <a:endParaRPr lang="en-US" altLang="zh-CN" smtClean="0"/>
          </a:p>
          <a:p>
            <a:r>
              <a:rPr lang="zh-CN" altLang="en-US" smtClean="0"/>
              <a:t>    </a:t>
            </a:r>
            <a:r>
              <a:rPr lang="en-US" altLang="zh-CN" smtClean="0"/>
              <a:t>[</a:t>
            </a:r>
            <a:r>
              <a:rPr lang="zh-CN" altLang="zh-CN" smtClean="0"/>
              <a:t>提问：对于输出低电平有效的译码器，其输出等于什么？</a:t>
            </a:r>
            <a:r>
              <a:rPr lang="en-US" altLang="zh-CN" smtClean="0"/>
              <a:t>]</a:t>
            </a:r>
            <a:r>
              <a:rPr lang="zh-CN" altLang="en-US" smtClean="0"/>
              <a:t>这里</a:t>
            </a:r>
            <a:r>
              <a:rPr lang="en-US" altLang="zh-CN" smtClean="0"/>
              <a:t>2</a:t>
            </a:r>
            <a:r>
              <a:rPr lang="zh-CN" altLang="en-US" smtClean="0"/>
              <a:t>线</a:t>
            </a:r>
            <a:r>
              <a:rPr lang="en-US" altLang="zh-CN" smtClean="0"/>
              <a:t>-4</a:t>
            </a:r>
            <a:r>
              <a:rPr lang="zh-CN" altLang="en-US" smtClean="0"/>
              <a:t>线译码器为输出低电平有效，则每个输出是对应的输入最小项的非，例如</a:t>
            </a:r>
            <a:r>
              <a:rPr lang="en-US" altLang="zh-CN" smtClean="0"/>
              <a:t>/W0=/m0</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noFill/>
          <a:ln/>
        </p:spPr>
        <p:txBody>
          <a:bodyPr/>
          <a:lstStyle/>
          <a:p>
            <a:r>
              <a:rPr lang="zh-CN" altLang="en-US" smtClean="0"/>
              <a:t>参照上面步骤，可以推导出每个数据输出与地址输入的逻辑关系</a:t>
            </a:r>
            <a:endParaRPr lang="en-US" altLang="zh-CN"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p:spPr>
        <p:txBody>
          <a:bodyPr/>
          <a:lstStyle/>
          <a:p>
            <a:r>
              <a:rPr lang="zh-CN" altLang="en-US" smtClean="0"/>
              <a:t>  在</a:t>
            </a:r>
            <a:r>
              <a:rPr lang="zh-CN" altLang="en-US" smtClean="0">
                <a:solidFill>
                  <a:srgbClr val="CC3300"/>
                </a:solidFill>
                <a:latin typeface="楷体_GB2312" pitchFamily="49" charset="-122"/>
                <a:ea typeface="楷体_GB2312" pitchFamily="49" charset="-122"/>
                <a:cs typeface="Arial" charset="0"/>
              </a:rPr>
              <a:t>存储矩阵的交叉处画一个圆点，表示</a:t>
            </a:r>
            <a:r>
              <a:rPr lang="zh-CN" altLang="en-US" smtClean="0">
                <a:solidFill>
                  <a:srgbClr val="CC3300"/>
                </a:solidFill>
                <a:ea typeface="楷体_GB2312" pitchFamily="49" charset="-122"/>
              </a:rPr>
              <a:t>接入一个存储器件</a:t>
            </a:r>
            <a:r>
              <a:rPr lang="zh-CN" altLang="en-US" smtClean="0">
                <a:solidFill>
                  <a:srgbClr val="CC3300"/>
                </a:solidFill>
              </a:rPr>
              <a:t>；没有存储器件的交叉处则什么也不画</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noFill/>
          <a:ln/>
        </p:spPr>
        <p:txBody>
          <a:bodyPr/>
          <a:lstStyle/>
          <a:p>
            <a:r>
              <a:rPr lang="zh-CN" altLang="en-US" smtClean="0"/>
              <a:t>    由于</a:t>
            </a:r>
            <a:r>
              <a:rPr lang="en-US" altLang="zh-CN" smtClean="0"/>
              <a:t>ROM</a:t>
            </a:r>
            <a:r>
              <a:rPr lang="zh-CN" altLang="en-US" smtClean="0"/>
              <a:t>的数据输出与地址输入构成</a:t>
            </a:r>
            <a:r>
              <a:rPr lang="zh-CN" altLang="en-US" smtClean="0">
                <a:solidFill>
                  <a:srgbClr val="CC0066"/>
                </a:solidFill>
              </a:rPr>
              <a:t>与或</a:t>
            </a:r>
            <a:r>
              <a:rPr lang="zh-CN" altLang="en-US" smtClean="0"/>
              <a:t>逻辑关系，而任何逻辑函数最终都可以转化为与或表达式，因此，可以利用</a:t>
            </a:r>
            <a:r>
              <a:rPr lang="en-US" altLang="zh-CN" smtClean="0"/>
              <a:t>ROM</a:t>
            </a:r>
            <a:r>
              <a:rPr lang="zh-CN" altLang="en-US" smtClean="0"/>
              <a:t>实现组合逻辑电路。</a:t>
            </a:r>
          </a:p>
          <a:p>
            <a:endParaRPr lang="zh-CN" altLang="en-US" smtClean="0">
              <a:solidFill>
                <a:srgbClr val="CC3300"/>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p:spPr>
        <p:txBody>
          <a:bodyPr/>
          <a:lstStyle/>
          <a:p>
            <a:pPr marL="712788" lvl="1" indent="-263525"/>
            <a:r>
              <a:rPr kumimoji="1" lang="zh-CN" altLang="en-US" sz="2000" smtClean="0"/>
              <a:t>由于二进制译码器每个输出都是对应输入的最小项（输出为高有效时）（或最小项的非，当输出为低有效时），任意一个逻辑函数都可变换为最小项之和的标准形式，因此利用二进制译码器和门电路，可以实现单输出或多输出的任意组合逻辑函数。</a:t>
            </a:r>
            <a:endParaRPr lang="en-US" altLang="zh-CN" smtClean="0"/>
          </a:p>
          <a:p>
            <a:r>
              <a:rPr lang="zh-CN" altLang="en-US" smtClean="0"/>
              <a:t>    任何一个组合逻辑都可以用“与－或”式（最小项表达式）来描述，可直接从真值表中写出。</a:t>
            </a:r>
            <a:endParaRPr lang="en-US" altLang="zh-CN" smtClean="0"/>
          </a:p>
          <a:p>
            <a:endParaRPr lang="zh-CN" alt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a:noFill/>
          <a:ln/>
        </p:spPr>
        <p:txBody>
          <a:bodyPr/>
          <a:lstStyle/>
          <a:p>
            <a:r>
              <a:rPr lang="zh-CN" altLang="en-US" smtClean="0"/>
              <a:t>若使用</a:t>
            </a:r>
            <a:r>
              <a:rPr lang="en-US" altLang="zh-CN" smtClean="0"/>
              <a:t>EPROM</a:t>
            </a:r>
            <a:r>
              <a:rPr lang="zh-CN" altLang="en-US" smtClean="0"/>
              <a:t>实现此码转换器，则只需将真值表中左边一列的</a:t>
            </a:r>
            <a:r>
              <a:rPr lang="en-US" altLang="zh-CN" smtClean="0"/>
              <a:t>A3~A0 </a:t>
            </a:r>
            <a:r>
              <a:rPr lang="zh-CN" altLang="en-US" smtClean="0"/>
              <a:t>当作输入地址代码，右边一列的</a:t>
            </a:r>
            <a:r>
              <a:rPr lang="en-US" altLang="zh-CN" smtClean="0"/>
              <a:t>B3~B0</a:t>
            </a:r>
            <a:r>
              <a:rPr lang="zh-CN" altLang="en-US" smtClean="0"/>
              <a:t>当作数据，依次对应地写入</a:t>
            </a:r>
            <a:r>
              <a:rPr lang="en-US" altLang="zh-CN" smtClean="0"/>
              <a:t>EPROM</a:t>
            </a:r>
            <a:r>
              <a:rPr lang="zh-CN" altLang="en-US" smtClean="0"/>
              <a:t>即可。</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p:spPr>
        <p:txBody>
          <a:bodyPr/>
          <a:lstStyle/>
          <a:p>
            <a:r>
              <a:rPr lang="zh-CN" altLang="en-US" smtClean="0"/>
              <a:t>根据某输出包含的最小项，在与这些最小项的列线交叉处画上小圆点。</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a:ln/>
        </p:spPr>
        <p:txBody>
          <a:bodyPr/>
          <a:lstStyle/>
          <a:p>
            <a:r>
              <a:rPr lang="zh-CN" altLang="en-US" smtClean="0"/>
              <a:t> </a:t>
            </a:r>
            <a:r>
              <a:rPr lang="en-US" altLang="zh-CN" smtClean="0"/>
              <a:t>[</a:t>
            </a:r>
            <a:r>
              <a:rPr lang="zh-CN" altLang="zh-CN" smtClean="0"/>
              <a:t>提问：在第</a:t>
            </a:r>
            <a:r>
              <a:rPr lang="en-US" altLang="zh-CN" smtClean="0"/>
              <a:t>5</a:t>
            </a:r>
            <a:r>
              <a:rPr lang="zh-CN" altLang="zh-CN" smtClean="0"/>
              <a:t>章组合逻辑电路中我们学过，哪种器件可以实现任意组合逻辑电路？</a:t>
            </a:r>
            <a:r>
              <a:rPr lang="en-US" altLang="zh-CN" smtClean="0"/>
              <a:t>]</a:t>
            </a:r>
            <a:r>
              <a:rPr lang="zh-CN" altLang="zh-CN" smtClean="0"/>
              <a:t> ——数据选择器。参见第</a:t>
            </a:r>
            <a:r>
              <a:rPr lang="en-US" altLang="zh-CN" smtClean="0"/>
              <a:t>5</a:t>
            </a:r>
            <a:r>
              <a:rPr lang="zh-CN" altLang="zh-CN" smtClean="0"/>
              <a:t>章课件</a:t>
            </a:r>
            <a:r>
              <a:rPr lang="en-US" altLang="zh-CN" smtClean="0"/>
              <a:t>P74[</a:t>
            </a:r>
            <a:r>
              <a:rPr lang="zh-CN" altLang="zh-CN" smtClean="0"/>
              <a:t>演示</a:t>
            </a:r>
            <a:r>
              <a:rPr lang="en-US" altLang="zh-CN" smtClean="0"/>
              <a:t>]</a:t>
            </a:r>
            <a:endParaRPr lang="zh-CN" alt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r>
              <a:rPr lang="zh-CN" altLang="en-US" smtClean="0"/>
              <a:t>在电路结构上不可能像寄存器那样把每个存储单元的输入和输出通过芯片引脚直接引出。</a:t>
            </a:r>
            <a:endParaRPr lang="en-US" altLang="zh-CN" smtClean="0"/>
          </a:p>
          <a:p>
            <a:r>
              <a:rPr lang="zh-CN" altLang="en-US" b="1" smtClean="0">
                <a:cs typeface="Arial" charset="0"/>
              </a:rPr>
              <a:t>解决办法：</a:t>
            </a:r>
            <a:r>
              <a:rPr lang="zh-CN" altLang="en-US" smtClean="0">
                <a:cs typeface="Arial" charset="0"/>
              </a:rPr>
              <a:t>给每个存储单元编一个</a:t>
            </a:r>
            <a:r>
              <a:rPr lang="zh-CN" altLang="en-US" smtClean="0">
                <a:solidFill>
                  <a:srgbClr val="CC0066"/>
                </a:solidFill>
                <a:cs typeface="Arial" charset="0"/>
              </a:rPr>
              <a:t>地址</a:t>
            </a:r>
            <a:r>
              <a:rPr lang="zh-CN" altLang="en-US" smtClean="0">
                <a:cs typeface="Arial" charset="0"/>
              </a:rPr>
              <a:t>，所有存储单元共用一组输入</a:t>
            </a:r>
            <a:r>
              <a:rPr lang="en-US" altLang="zh-CN" smtClean="0">
                <a:cs typeface="Arial" charset="0"/>
              </a:rPr>
              <a:t>/</a:t>
            </a:r>
            <a:r>
              <a:rPr lang="zh-CN" altLang="en-US" smtClean="0">
                <a:cs typeface="Arial" charset="0"/>
              </a:rPr>
              <a:t>输出引脚（即数据线）</a:t>
            </a:r>
            <a:endParaRPr lang="en-US" altLang="zh-CN"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a:noFill/>
          <a:ln/>
        </p:spPr>
        <p:txBody>
          <a:bodyPr/>
          <a:lstStyle/>
          <a:p>
            <a:r>
              <a:rPr lang="en-US" altLang="zh-CN" smtClean="0"/>
              <a:t>Verilog HDL</a:t>
            </a:r>
            <a:r>
              <a:rPr lang="zh-CN" altLang="en-US" smtClean="0"/>
              <a:t>也支持存储器的设计。</a:t>
            </a:r>
            <a:endParaRPr lang="en-US" altLang="zh-CN" smtClean="0"/>
          </a:p>
          <a:p>
            <a:r>
              <a:rPr lang="en-US" altLang="zh-CN" smtClean="0"/>
              <a:t>【</a:t>
            </a:r>
            <a:r>
              <a:rPr lang="zh-CN" altLang="en-US" smtClean="0"/>
              <a:t>提问：语句“</a:t>
            </a:r>
            <a:r>
              <a:rPr lang="en-US" altLang="zh-CN" smtClean="0"/>
              <a:t>reg[7:0]	q;</a:t>
            </a:r>
            <a:r>
              <a:rPr lang="zh-CN" altLang="en-US" smtClean="0"/>
              <a:t>”表示什么含义？与语句“</a:t>
            </a:r>
            <a:r>
              <a:rPr lang="en-US" altLang="zh-CN" smtClean="0"/>
              <a:t>reg[7:0]	mymemory[1023:0];</a:t>
            </a:r>
            <a:r>
              <a:rPr lang="zh-CN" altLang="en-US" smtClean="0"/>
              <a:t>”有何区别？</a:t>
            </a:r>
            <a:r>
              <a:rPr lang="en-US" altLang="zh-CN" smtClean="0"/>
              <a:t>】</a:t>
            </a:r>
          </a:p>
          <a:p>
            <a:endParaRPr lang="zh-CN" alt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p:spPr>
        <p:txBody>
          <a:bodyPr/>
          <a:lstStyle/>
          <a:p>
            <a:r>
              <a:rPr lang="zh-CN" altLang="en-US" smtClean="0"/>
              <a:t>提示：原来课件中</a:t>
            </a:r>
            <a:r>
              <a:rPr lang="en-US" altLang="zh-CN" smtClean="0"/>
              <a:t>always</a:t>
            </a:r>
            <a:r>
              <a:rPr lang="zh-CN" altLang="en-US" smtClean="0"/>
              <a:t>语句为：</a:t>
            </a:r>
            <a:r>
              <a:rPr lang="en-US" altLang="zh-CN" smtClean="0"/>
              <a:t>always @(posedge addr)</a:t>
            </a:r>
            <a:r>
              <a:rPr lang="zh-CN" altLang="en-US" smtClean="0"/>
              <a:t>，</a:t>
            </a:r>
            <a:r>
              <a:rPr lang="zh-CN" altLang="zh-CN" smtClean="0"/>
              <a:t>不能这样写！因为</a:t>
            </a:r>
            <a:r>
              <a:rPr lang="en-US" altLang="zh-CN" smtClean="0"/>
              <a:t>addr</a:t>
            </a:r>
            <a:r>
              <a:rPr lang="zh-CN" altLang="zh-CN" smtClean="0"/>
              <a:t>不是边沿触发信号！仿真不正确！</a:t>
            </a:r>
            <a:endParaRPr lang="en-US" altLang="zh-CN" smtClean="0"/>
          </a:p>
          <a:p>
            <a:endParaRPr lang="en-US" altLang="zh-CN"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p:spPr>
        <p:txBody>
          <a:bodyPr/>
          <a:lstStyle/>
          <a:p>
            <a:r>
              <a:rPr lang="en-US" altLang="zh-CN" b="1" smtClean="0"/>
              <a:t>/WR</a:t>
            </a:r>
            <a:r>
              <a:rPr lang="zh-CN" altLang="en-US" b="1" smtClean="0"/>
              <a:t>在地址变化期间必须为高</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a:noFill/>
          <a:ln/>
        </p:spPr>
        <p:txBody>
          <a:bodyPr/>
          <a:lstStyle/>
          <a:p>
            <a:r>
              <a:rPr lang="zh-CN" altLang="en-US" smtClean="0"/>
              <a:t>    通过针对不同的地址代码，给寄存器</a:t>
            </a:r>
            <a:r>
              <a:rPr lang="en-US" altLang="zh-CN" smtClean="0"/>
              <a:t>q[7:0]</a:t>
            </a:r>
            <a:r>
              <a:rPr lang="zh-CN" altLang="en-US" smtClean="0"/>
              <a:t>赋不同的值，实现将数据写入</a:t>
            </a:r>
            <a:r>
              <a:rPr lang="en-US" altLang="zh-CN" smtClean="0"/>
              <a:t>ROM</a:t>
            </a:r>
            <a:r>
              <a:rPr lang="zh-CN" altLang="en-US" smtClean="0"/>
              <a:t>中。用户根据</a:t>
            </a:r>
            <a:r>
              <a:rPr lang="en-US" altLang="zh-CN" smtClean="0"/>
              <a:t>addr</a:t>
            </a:r>
            <a:r>
              <a:rPr lang="zh-CN" altLang="en-US" smtClean="0"/>
              <a:t>，则可以读出</a:t>
            </a:r>
            <a:r>
              <a:rPr lang="en-US" altLang="zh-CN" smtClean="0"/>
              <a:t>ROM</a:t>
            </a:r>
            <a:r>
              <a:rPr lang="zh-CN" altLang="en-US" smtClean="0"/>
              <a:t>中的数据。</a:t>
            </a:r>
            <a:endParaRPr lang="en-US" altLang="zh-CN" smtClean="0"/>
          </a:p>
          <a:p>
            <a:r>
              <a:rPr lang="en-US" altLang="zh-CN" smtClean="0"/>
              <a:t>    </a:t>
            </a:r>
            <a:r>
              <a:rPr lang="zh-CN" altLang="en-US" smtClean="0"/>
              <a:t>数据也可以用十六进制表示：</a:t>
            </a:r>
            <a:endParaRPr lang="en-US" altLang="zh-CN" smtClean="0"/>
          </a:p>
          <a:p>
            <a:pPr>
              <a:lnSpc>
                <a:spcPts val="2000"/>
              </a:lnSpc>
              <a:spcBef>
                <a:spcPct val="0"/>
              </a:spcBef>
            </a:pPr>
            <a:r>
              <a:rPr lang="en-US" altLang="zh-CN" smtClean="0"/>
              <a:t>    </a:t>
            </a:r>
            <a:r>
              <a:rPr lang="en-US" altLang="zh-CN" smtClean="0">
                <a:ea typeface="Gulim" pitchFamily="34" charset="-127"/>
                <a:cs typeface="Arial" charset="0"/>
              </a:rPr>
              <a:t>case (addr)</a:t>
            </a:r>
          </a:p>
          <a:p>
            <a:pPr>
              <a:lnSpc>
                <a:spcPts val="2000"/>
              </a:lnSpc>
              <a:spcBef>
                <a:spcPct val="0"/>
              </a:spcBef>
            </a:pPr>
            <a:r>
              <a:rPr lang="en-US" altLang="zh-CN" smtClean="0">
                <a:ea typeface="Gulim" pitchFamily="34" charset="-127"/>
                <a:cs typeface="Arial" charset="0"/>
              </a:rPr>
              <a:t>      0:q =8’</a:t>
            </a:r>
            <a:r>
              <a:rPr lang="en-US" altLang="zh-CN" smtClean="0">
                <a:ea typeface="Gulim" pitchFamily="34" charset="-127"/>
              </a:rPr>
              <a:t>h41;</a:t>
            </a:r>
            <a:r>
              <a:rPr lang="zh-CN" altLang="en-US" smtClean="0">
                <a:ea typeface="Gulim" pitchFamily="34" charset="-127"/>
              </a:rPr>
              <a:t>  </a:t>
            </a:r>
            <a:r>
              <a:rPr lang="en-US" altLang="zh-CN" smtClean="0">
                <a:ea typeface="Gulim" pitchFamily="34" charset="-127"/>
              </a:rPr>
              <a:t>1:q =8</a:t>
            </a:r>
            <a:r>
              <a:rPr lang="en-US" altLang="zh-CN" smtClean="0"/>
              <a:t>’</a:t>
            </a:r>
            <a:r>
              <a:rPr lang="en-US" altLang="zh-CN" smtClean="0">
                <a:ea typeface="Gulim" pitchFamily="34" charset="-127"/>
              </a:rPr>
              <a:t>h42;</a:t>
            </a:r>
          </a:p>
          <a:p>
            <a:endParaRPr lang="zh-CN" alt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a:noFill/>
          <a:ln/>
        </p:spPr>
        <p:txBody>
          <a:bodyPr/>
          <a:lstStyle/>
          <a:p>
            <a:r>
              <a:rPr lang="zh-CN" altLang="en-US" smtClean="0"/>
              <a:t>    先将数据依次存于</a:t>
            </a:r>
            <a:r>
              <a:rPr lang="en-US" altLang="zh-CN" smtClean="0">
                <a:solidFill>
                  <a:srgbClr val="FF0066"/>
                </a:solidFill>
                <a:cs typeface="Arial" charset="0"/>
              </a:rPr>
              <a:t>memory</a:t>
            </a:r>
            <a:r>
              <a:rPr lang="zh-CN" altLang="en-US" smtClean="0">
                <a:solidFill>
                  <a:srgbClr val="FF0066"/>
                </a:solidFill>
                <a:cs typeface="Arial" charset="0"/>
              </a:rPr>
              <a:t>型变量的各个存储字中；然后当</a:t>
            </a:r>
            <a:r>
              <a:rPr lang="en-US" altLang="zh-CN" smtClean="0">
                <a:solidFill>
                  <a:srgbClr val="FF0066"/>
                </a:solidFill>
                <a:cs typeface="Arial" charset="0"/>
              </a:rPr>
              <a:t>ena</a:t>
            </a:r>
            <a:r>
              <a:rPr lang="zh-CN" altLang="en-US" smtClean="0">
                <a:solidFill>
                  <a:srgbClr val="FF0066"/>
                </a:solidFill>
                <a:cs typeface="Arial" charset="0"/>
              </a:rPr>
              <a:t>信号有效时，按</a:t>
            </a:r>
            <a:r>
              <a:rPr lang="en-US" altLang="zh-CN" smtClean="0">
                <a:solidFill>
                  <a:srgbClr val="FF0066"/>
                </a:solidFill>
                <a:cs typeface="Arial" charset="0"/>
              </a:rPr>
              <a:t>addr</a:t>
            </a:r>
            <a:r>
              <a:rPr lang="zh-CN" altLang="en-US" smtClean="0">
                <a:solidFill>
                  <a:srgbClr val="FF0066"/>
                </a:solidFill>
                <a:cs typeface="Arial" charset="0"/>
              </a:rPr>
              <a:t>访问各个存储字，读出数据，赋给输出</a:t>
            </a:r>
            <a:r>
              <a:rPr lang="en-US" altLang="zh-CN" smtClean="0">
                <a:solidFill>
                  <a:srgbClr val="FF0066"/>
                </a:solidFill>
                <a:cs typeface="Arial" charset="0"/>
              </a:rPr>
              <a:t>q[7:0]</a:t>
            </a:r>
            <a:r>
              <a:rPr lang="zh-CN" altLang="en-US" smtClean="0">
                <a:solidFill>
                  <a:srgbClr val="FF0066"/>
                </a:solidFill>
                <a:cs typeface="Arial" charset="0"/>
              </a:rPr>
              <a:t>。</a:t>
            </a:r>
            <a:endParaRPr lang="zh-CN" alt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ChangeArrowheads="1" noTextEdit="1"/>
          </p:cNvSpPr>
          <p:nvPr>
            <p:ph type="sldImg"/>
          </p:nvPr>
        </p:nvSpPr>
        <p:spPr>
          <a:solidFill>
            <a:srgbClr val="FFFFFF"/>
          </a:solidFill>
          <a:ln/>
        </p:spPr>
      </p:sp>
      <p:sp>
        <p:nvSpPr>
          <p:cNvPr id="157699" name="Rectangle 3"/>
          <p:cNvSpPr>
            <a:spLocks noChangeArrowheads="1"/>
          </p:cNvSpPr>
          <p:nvPr>
            <p:ph type="body" idx="1"/>
          </p:nvPr>
        </p:nvSpPr>
        <p:spPr>
          <a:solidFill>
            <a:srgbClr val="FFFFFF"/>
          </a:solidFill>
          <a:ln>
            <a:solidFill>
              <a:srgbClr val="000000"/>
            </a:solidFill>
          </a:ln>
        </p:spPr>
        <p:txBody>
          <a:bodyPr/>
          <a:lstStyle/>
          <a:p>
            <a:pPr algn="just" eaLnBrk="1" hangingPunct="1">
              <a:spcBef>
                <a:spcPct val="50000"/>
              </a:spcBef>
            </a:pPr>
            <a:r>
              <a:rPr lang="zh-CN" altLang="en-US" smtClean="0"/>
              <a:t>    </a:t>
            </a:r>
            <a:r>
              <a:rPr lang="zh-CN" altLang="zh-CN" smtClean="0"/>
              <a:t>对于容量不大的</a:t>
            </a:r>
            <a:r>
              <a:rPr lang="en-US" altLang="zh-CN" smtClean="0"/>
              <a:t>ROM</a:t>
            </a:r>
            <a:r>
              <a:rPr lang="zh-CN" altLang="zh-CN" smtClean="0"/>
              <a:t>，可以用</a:t>
            </a:r>
            <a:r>
              <a:rPr lang="en-US" altLang="zh-CN" smtClean="0"/>
              <a:t>case</a:t>
            </a:r>
            <a:r>
              <a:rPr lang="zh-CN" altLang="zh-CN" smtClean="0"/>
              <a:t>语句实现。但是如果要存储几十、上百甚至上千个数据，如果用</a:t>
            </a:r>
            <a:r>
              <a:rPr lang="en-US" altLang="zh-CN" smtClean="0"/>
              <a:t>case</a:t>
            </a:r>
            <a:r>
              <a:rPr lang="zh-CN" altLang="zh-CN" smtClean="0"/>
              <a:t>语句来描述，语句太多，程序太繁琐！</a:t>
            </a:r>
          </a:p>
          <a:p>
            <a:pPr algn="just" eaLnBrk="1" hangingPunct="1">
              <a:spcBef>
                <a:spcPct val="50000"/>
              </a:spcBef>
            </a:pPr>
            <a:r>
              <a:rPr lang="en-US" altLang="zh-CN" smtClean="0">
                <a:solidFill>
                  <a:srgbClr val="FF33CC"/>
                </a:solidFill>
              </a:rPr>
              <a:t> lpm_ram_dq</a:t>
            </a:r>
            <a:r>
              <a:rPr lang="zh-CN" altLang="en-US" smtClean="0">
                <a:solidFill>
                  <a:srgbClr val="FF33CC"/>
                </a:solidFill>
              </a:rPr>
              <a:t>在</a:t>
            </a:r>
            <a:r>
              <a:rPr lang="en-US" altLang="zh-CN" smtClean="0">
                <a:solidFill>
                  <a:srgbClr val="FF33CC"/>
                </a:solidFill>
              </a:rPr>
              <a:t>…libraries\megafunctions\</a:t>
            </a:r>
            <a:r>
              <a:rPr lang="en-US" altLang="zh-CN" smtClean="0"/>
              <a:t>storage</a:t>
            </a:r>
            <a:r>
              <a:rPr lang="zh-CN" altLang="en-US" smtClean="0"/>
              <a:t>下。</a:t>
            </a:r>
          </a:p>
          <a:p>
            <a:pPr algn="just" eaLnBrk="1" hangingPunct="1">
              <a:spcBef>
                <a:spcPct val="50000"/>
              </a:spcBef>
            </a:pPr>
            <a:r>
              <a:rPr lang="zh-CN" altLang="en-US" smtClean="0"/>
              <a:t>    或在“</a:t>
            </a:r>
            <a:r>
              <a:rPr lang="en-US" altLang="zh-CN" smtClean="0"/>
              <a:t>Index”</a:t>
            </a:r>
            <a:r>
              <a:rPr lang="zh-CN" altLang="en-US" smtClean="0"/>
              <a:t>中键入关键字“</a:t>
            </a:r>
            <a:r>
              <a:rPr lang="en-US" altLang="zh-CN" smtClean="0"/>
              <a:t>RAM”</a:t>
            </a:r>
            <a:r>
              <a:rPr lang="zh-CN" altLang="en-US" smtClean="0"/>
              <a:t>，找到其下的主题“</a:t>
            </a:r>
            <a:r>
              <a:rPr lang="en-US" altLang="zh-CN" smtClean="0"/>
              <a:t>megafunctions”</a:t>
            </a:r>
            <a:r>
              <a:rPr lang="zh-CN" altLang="en-US" smtClean="0"/>
              <a:t>，再单击“显示”按钮；</a:t>
            </a:r>
          </a:p>
          <a:p>
            <a:pPr algn="just" eaLnBrk="1" hangingPunct="1">
              <a:spcBef>
                <a:spcPct val="50000"/>
              </a:spcBef>
            </a:pPr>
            <a:r>
              <a:rPr lang="zh-CN" altLang="en-US" smtClean="0"/>
              <a:t>    思考：与前面用组合逻辑电路实现的</a:t>
            </a:r>
            <a:r>
              <a:rPr lang="en-US" altLang="zh-CN" smtClean="0"/>
              <a:t>ROM</a:t>
            </a:r>
            <a:r>
              <a:rPr lang="zh-CN" altLang="en-US" smtClean="0"/>
              <a:t>有何区别？前者适于容量不大的</a:t>
            </a:r>
            <a:r>
              <a:rPr lang="en-US" altLang="zh-CN" smtClean="0"/>
              <a:t>ROM</a:t>
            </a:r>
            <a:r>
              <a:rPr lang="zh-CN" altLang="en-US" smtClean="0"/>
              <a:t>用</a:t>
            </a:r>
            <a:r>
              <a:rPr lang="en-US" altLang="zh-CN" smtClean="0"/>
              <a:t>case</a:t>
            </a:r>
            <a:r>
              <a:rPr lang="zh-CN" altLang="en-US" smtClean="0"/>
              <a:t>语句实现。 </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ChangeArrowheads="1" noTextEdit="1"/>
          </p:cNvSpPr>
          <p:nvPr>
            <p:ph type="sldImg"/>
          </p:nvPr>
        </p:nvSpPr>
        <p:spPr>
          <a:solidFill>
            <a:srgbClr val="FFFFFF"/>
          </a:solidFill>
          <a:ln/>
        </p:spPr>
      </p:sp>
      <p:sp>
        <p:nvSpPr>
          <p:cNvPr id="158723" name="Rectangle 3"/>
          <p:cNvSpPr>
            <a:spLocks noChangeArrowheads="1"/>
          </p:cNvSpPr>
          <p:nvPr>
            <p:ph type="body" idx="1"/>
          </p:nvPr>
        </p:nvSpPr>
        <p:spPr>
          <a:solidFill>
            <a:srgbClr val="FFFFFF"/>
          </a:solidFill>
          <a:ln>
            <a:solidFill>
              <a:srgbClr val="000000"/>
            </a:solidFill>
          </a:ln>
        </p:spPr>
        <p:txBody>
          <a:bodyPr/>
          <a:lstStyle/>
          <a:p>
            <a:pPr algn="just" eaLnBrk="1" hangingPunct="1">
              <a:lnSpc>
                <a:spcPct val="110000"/>
              </a:lnSpc>
              <a:spcBef>
                <a:spcPct val="0"/>
              </a:spcBef>
            </a:pPr>
            <a:r>
              <a:rPr lang="en-US" altLang="zh-CN" sz="1600" smtClean="0"/>
              <a:t>    </a:t>
            </a:r>
            <a:r>
              <a:rPr lang="zh-CN" altLang="en-US" sz="1600" smtClean="0"/>
              <a:t>引用</a:t>
            </a:r>
            <a:r>
              <a:rPr lang="en-US" altLang="zh-CN" sz="1600" smtClean="0"/>
              <a:t>LPM</a:t>
            </a:r>
            <a:r>
              <a:rPr lang="zh-CN" altLang="en-US" sz="1600" smtClean="0"/>
              <a:t>宏单元库（</a:t>
            </a:r>
            <a:r>
              <a:rPr lang="en-US" altLang="zh-CN" sz="1600" smtClean="0"/>
              <a:t>storage</a:t>
            </a:r>
            <a:r>
              <a:rPr lang="zh-CN" altLang="en-US" sz="1600" smtClean="0"/>
              <a:t>）中参数化的</a:t>
            </a:r>
            <a:r>
              <a:rPr lang="en-US" altLang="zh-CN" sz="1600" smtClean="0"/>
              <a:t>RAM</a:t>
            </a:r>
            <a:r>
              <a:rPr lang="zh-CN" altLang="en-US" sz="1600" smtClean="0"/>
              <a:t>模块</a:t>
            </a:r>
            <a:r>
              <a:rPr lang="en-US" altLang="zh-CN" sz="1600" smtClean="0">
                <a:solidFill>
                  <a:srgbClr val="FF33CC"/>
                </a:solidFill>
              </a:rPr>
              <a:t>lpm_ram_dq</a:t>
            </a:r>
            <a:r>
              <a:rPr lang="zh-CN" altLang="en-US" sz="1600" smtClean="0"/>
              <a:t>，可构成任意大小的</a:t>
            </a:r>
            <a:r>
              <a:rPr lang="en-US" altLang="zh-CN" sz="1600" smtClean="0"/>
              <a:t>RAM</a:t>
            </a:r>
            <a:r>
              <a:rPr lang="zh-CN" altLang="en-US" sz="1600" smtClean="0"/>
              <a:t>模块</a:t>
            </a:r>
          </a:p>
          <a:p>
            <a:pPr algn="just" eaLnBrk="1" hangingPunct="1">
              <a:lnSpc>
                <a:spcPct val="110000"/>
              </a:lnSpc>
              <a:spcBef>
                <a:spcPct val="0"/>
              </a:spcBef>
            </a:pPr>
            <a:r>
              <a:rPr lang="zh-CN" altLang="en-US" sz="2000" smtClean="0"/>
              <a:t>    （</a:t>
            </a:r>
            <a:r>
              <a:rPr lang="en-US" altLang="zh-CN" sz="2000" smtClean="0"/>
              <a:t>1</a:t>
            </a:r>
            <a:r>
              <a:rPr lang="zh-CN" altLang="en-US" sz="2000" smtClean="0"/>
              <a:t>）根据要实现的</a:t>
            </a:r>
            <a:r>
              <a:rPr lang="en-US" altLang="zh-CN" sz="2000" smtClean="0"/>
              <a:t>RAM</a:t>
            </a:r>
            <a:r>
              <a:rPr lang="zh-CN" altLang="en-US" sz="2000" smtClean="0"/>
              <a:t>的存储容量确定地址总线和数据总线的宽度。</a:t>
            </a:r>
            <a:r>
              <a:rPr lang="en-US" altLang="zh-CN" sz="2000" smtClean="0"/>
              <a:t>256x8 RAM</a:t>
            </a:r>
            <a:r>
              <a:rPr lang="zh-CN" altLang="en-US" sz="2000" smtClean="0"/>
              <a:t>块表示有</a:t>
            </a:r>
            <a:r>
              <a:rPr lang="en-US" altLang="zh-CN" sz="2000" smtClean="0"/>
              <a:t>256</a:t>
            </a:r>
            <a:r>
              <a:rPr lang="zh-CN" altLang="en-US" sz="2000" smtClean="0"/>
              <a:t>（</a:t>
            </a:r>
            <a:r>
              <a:rPr lang="en-US" altLang="zh-CN" sz="2000" smtClean="0"/>
              <a:t>=2</a:t>
            </a:r>
            <a:r>
              <a:rPr lang="en-US" altLang="zh-CN" sz="2000" baseline="30000" smtClean="0"/>
              <a:t>8</a:t>
            </a:r>
            <a:r>
              <a:rPr lang="zh-CN" altLang="en-US" sz="2000" smtClean="0"/>
              <a:t>）个存储字，每个存储字的位宽为</a:t>
            </a:r>
            <a:r>
              <a:rPr lang="en-US" altLang="zh-CN" sz="2000" smtClean="0"/>
              <a:t>8</a:t>
            </a:r>
            <a:r>
              <a:rPr lang="zh-CN" altLang="en-US" sz="2000" smtClean="0"/>
              <a:t>位，即地址总线和数据总线的宽度均为</a:t>
            </a:r>
            <a:r>
              <a:rPr lang="en-US" altLang="zh-CN" sz="2000" smtClean="0"/>
              <a:t>8</a:t>
            </a:r>
            <a:r>
              <a:rPr lang="zh-CN" altLang="en-US" sz="2000" smtClean="0"/>
              <a:t>位。</a:t>
            </a:r>
          </a:p>
          <a:p>
            <a:pPr eaLnBrk="1" hangingPunct="1">
              <a:spcBef>
                <a:spcPct val="50000"/>
              </a:spcBef>
            </a:pPr>
            <a:r>
              <a:rPr lang="zh-CN" altLang="en-US" sz="2000" smtClean="0"/>
              <a:t>    （</a:t>
            </a:r>
            <a:r>
              <a:rPr lang="en-US" altLang="zh-CN" sz="2000" smtClean="0"/>
              <a:t>2</a:t>
            </a:r>
            <a:r>
              <a:rPr lang="zh-CN" altLang="en-US" sz="2000" smtClean="0"/>
              <a:t>）这里模块元件例化</a:t>
            </a:r>
            <a:r>
              <a:rPr lang="zh-CN" altLang="en-US" sz="2000" smtClean="0">
                <a:latin typeface="宋体" pitchFamily="2" charset="-122"/>
              </a:rPr>
              <a:t>的端口对应</a:t>
            </a:r>
            <a:r>
              <a:rPr lang="zh-CN" altLang="en-US" sz="2000" smtClean="0"/>
              <a:t>采取的是</a:t>
            </a:r>
            <a:r>
              <a:rPr lang="zh-CN" altLang="en-US" sz="2000" b="1" smtClean="0">
                <a:ea typeface="黑体" pitchFamily="49" charset="-122"/>
              </a:rPr>
              <a:t>信号名对应</a:t>
            </a:r>
            <a:r>
              <a:rPr lang="zh-CN" altLang="en-US" sz="2000" smtClean="0"/>
              <a:t>的方式，即模块端口名与实例端口名一一对应；也可以采取</a:t>
            </a:r>
            <a:r>
              <a:rPr lang="zh-CN" altLang="en-US" sz="2000" b="1" smtClean="0">
                <a:ea typeface="黑体" pitchFamily="49" charset="-122"/>
              </a:rPr>
              <a:t>位置对应</a:t>
            </a:r>
            <a:r>
              <a:rPr lang="zh-CN" altLang="en-US" sz="2000" smtClean="0"/>
              <a:t>的方式，即略去模块端口名，在括号中只列出实例端口名，但注意实例端口名的排列顺序应同被调用模块的端口列表中的顺序完全相同！</a:t>
            </a:r>
          </a:p>
          <a:p>
            <a:pPr algn="just" eaLnBrk="1" hangingPunct="1">
              <a:spcBef>
                <a:spcPct val="50000"/>
              </a:spcBef>
            </a:pPr>
            <a:r>
              <a:rPr lang="zh-CN" altLang="en-US" sz="2000" smtClean="0"/>
              <a:t>    （</a:t>
            </a:r>
            <a:r>
              <a:rPr lang="en-US" altLang="zh-CN" sz="2000" smtClean="0"/>
              <a:t>3</a:t>
            </a:r>
            <a:r>
              <a:rPr lang="zh-CN" altLang="en-US" sz="2000" smtClean="0"/>
              <a:t>）不管采用哪种方式，建议实例端口名起名完全同被调用的模块端口名，这样直观、不易出错！</a:t>
            </a:r>
          </a:p>
          <a:p>
            <a:pPr eaLnBrk="1" hangingPunct="1"/>
            <a:r>
              <a:rPr lang="zh-CN" altLang="en-US" sz="2000" smtClean="0"/>
              <a:t>    （</a:t>
            </a:r>
            <a:r>
              <a:rPr lang="en-US" altLang="zh-CN" sz="2000" smtClean="0"/>
              <a:t>4</a:t>
            </a:r>
            <a:r>
              <a:rPr lang="zh-CN" altLang="en-US" sz="2000" smtClean="0"/>
              <a:t>）</a:t>
            </a:r>
            <a:r>
              <a:rPr lang="zh-CN" altLang="en-US" smtClean="0"/>
              <a:t>模块实例引用时参数的传递</a:t>
            </a:r>
            <a:r>
              <a:rPr lang="en-US" altLang="zh-CN" smtClean="0"/>
              <a:t>——</a:t>
            </a:r>
            <a:r>
              <a:rPr lang="zh-CN" altLang="en-US" smtClean="0">
                <a:solidFill>
                  <a:srgbClr val="CC0000"/>
                </a:solidFill>
                <a:ea typeface="华文彩云" pitchFamily="2" charset="-122"/>
              </a:rPr>
              <a:t>方法之一：</a:t>
            </a:r>
            <a:r>
              <a:rPr lang="zh-CN" altLang="en-US" smtClean="0"/>
              <a:t>利用</a:t>
            </a:r>
            <a:r>
              <a:rPr lang="en-US" altLang="zh-CN" smtClean="0">
                <a:solidFill>
                  <a:schemeClr val="hlink"/>
                </a:solidFill>
              </a:rPr>
              <a:t>defparam</a:t>
            </a:r>
            <a:r>
              <a:rPr lang="zh-CN" altLang="en-US" smtClean="0"/>
              <a:t>定义参数声明语句！</a:t>
            </a:r>
            <a:endParaRPr lang="zh-CN" altLang="en-US" smtClean="0">
              <a:solidFill>
                <a:srgbClr val="CC0000"/>
              </a:solidFill>
              <a:ea typeface="华文彩云" pitchFamily="2" charset="-122"/>
            </a:endParaRPr>
          </a:p>
          <a:p>
            <a:pPr eaLnBrk="1" hangingPunct="1"/>
            <a:r>
              <a:rPr lang="zh-CN" altLang="en-US" smtClean="0">
                <a:solidFill>
                  <a:schemeClr val="hlink"/>
                </a:solidFill>
              </a:rPr>
              <a:t>                 </a:t>
            </a:r>
            <a:r>
              <a:rPr lang="en-US" altLang="zh-CN" smtClean="0">
                <a:solidFill>
                  <a:schemeClr val="hlink"/>
                </a:solidFill>
              </a:rPr>
              <a:t>defparam </a:t>
            </a:r>
            <a:r>
              <a:rPr lang="zh-CN" altLang="en-US" smtClean="0"/>
              <a:t>例化模块名</a:t>
            </a:r>
            <a:r>
              <a:rPr lang="en-US" altLang="zh-CN" smtClean="0"/>
              <a:t>.</a:t>
            </a:r>
            <a:r>
              <a:rPr lang="zh-CN" altLang="en-US" smtClean="0"/>
              <a:t>参数名</a:t>
            </a:r>
            <a:r>
              <a:rPr lang="en-US" altLang="zh-CN" smtClean="0"/>
              <a:t>1 = </a:t>
            </a:r>
            <a:r>
              <a:rPr lang="zh-CN" altLang="en-US" smtClean="0">
                <a:solidFill>
                  <a:schemeClr val="hlink"/>
                </a:solidFill>
              </a:rPr>
              <a:t>常数</a:t>
            </a:r>
            <a:r>
              <a:rPr lang="zh-CN" altLang="en-US" smtClean="0"/>
              <a:t>表达式</a:t>
            </a:r>
            <a:r>
              <a:rPr lang="en-US" altLang="zh-CN" smtClean="0"/>
              <a:t>,</a:t>
            </a:r>
          </a:p>
          <a:p>
            <a:pPr eaLnBrk="1" hangingPunct="1"/>
            <a:r>
              <a:rPr lang="en-US" altLang="zh-CN" smtClean="0"/>
              <a:t>                               </a:t>
            </a:r>
            <a:r>
              <a:rPr lang="zh-CN" altLang="en-US" smtClean="0"/>
              <a:t>例化模块名</a:t>
            </a:r>
            <a:r>
              <a:rPr lang="en-US" altLang="zh-CN" smtClean="0"/>
              <a:t>.</a:t>
            </a:r>
            <a:r>
              <a:rPr lang="zh-CN" altLang="en-US" smtClean="0"/>
              <a:t>参数名</a:t>
            </a:r>
            <a:r>
              <a:rPr lang="en-US" altLang="zh-CN" smtClean="0"/>
              <a:t>2 = </a:t>
            </a:r>
            <a:r>
              <a:rPr lang="zh-CN" altLang="en-US" smtClean="0">
                <a:solidFill>
                  <a:schemeClr val="hlink"/>
                </a:solidFill>
              </a:rPr>
              <a:t>常数</a:t>
            </a:r>
            <a:r>
              <a:rPr lang="zh-CN" altLang="en-US" smtClean="0"/>
              <a:t>表达式</a:t>
            </a:r>
            <a:r>
              <a:rPr lang="en-US" altLang="zh-CN" smtClean="0"/>
              <a:t>, ……</a:t>
            </a:r>
            <a:r>
              <a:rPr lang="zh-CN" altLang="en-US" smtClean="0"/>
              <a:t>；</a:t>
            </a:r>
          </a:p>
          <a:p>
            <a:pPr lvl="1" eaLnBrk="1" hangingPunct="1"/>
            <a:r>
              <a:rPr lang="en-US" altLang="zh-CN" smtClean="0">
                <a:solidFill>
                  <a:schemeClr val="hlink"/>
                </a:solidFill>
              </a:rPr>
              <a:t>defparam</a:t>
            </a:r>
            <a:r>
              <a:rPr lang="zh-CN" altLang="en-US" smtClean="0"/>
              <a:t>语句在编译时可重新定义参数值。一般情况下是不可综合的，通常用于测试文件中。</a:t>
            </a:r>
          </a:p>
          <a:p>
            <a:pPr lvl="1" eaLnBrk="1" hangingPunct="1"/>
            <a:r>
              <a:rPr lang="zh-CN" altLang="en-US" smtClean="0"/>
              <a:t>提示：</a:t>
            </a:r>
            <a:r>
              <a:rPr lang="en-US" altLang="zh-CN" smtClean="0"/>
              <a:t>Quartus II 7.2</a:t>
            </a:r>
            <a:r>
              <a:rPr lang="zh-CN" altLang="en-US" smtClean="0"/>
              <a:t>支持</a:t>
            </a:r>
            <a:r>
              <a:rPr lang="en-US" altLang="zh-CN" smtClean="0"/>
              <a:t>defparam</a:t>
            </a:r>
            <a:r>
              <a:rPr lang="zh-CN" altLang="en-US" smtClean="0"/>
              <a:t>语句！</a:t>
            </a:r>
          </a:p>
          <a:p>
            <a:pPr lvl="1" eaLnBrk="1" hangingPunct="1"/>
            <a:r>
              <a:rPr lang="zh-CN" altLang="en-US" smtClean="0"/>
              <a:t>模块实例引用时参数的传递</a:t>
            </a:r>
            <a:r>
              <a:rPr lang="en-US" altLang="zh-CN" smtClean="0"/>
              <a:t>——</a:t>
            </a:r>
            <a:r>
              <a:rPr lang="zh-CN" altLang="en-US" smtClean="0">
                <a:solidFill>
                  <a:srgbClr val="CC0000"/>
                </a:solidFill>
                <a:ea typeface="华文彩云" pitchFamily="2" charset="-122"/>
              </a:rPr>
              <a:t>方法之二</a:t>
            </a:r>
            <a:r>
              <a:rPr lang="zh-CN" altLang="en-US" smtClean="0"/>
              <a:t>：利用特殊符号</a:t>
            </a:r>
            <a:r>
              <a:rPr lang="zh-CN" altLang="en-US" b="1" smtClean="0">
                <a:ea typeface="华文新魏" pitchFamily="2" charset="-122"/>
              </a:rPr>
              <a:t>“</a:t>
            </a:r>
            <a:r>
              <a:rPr lang="en-US" altLang="zh-CN" smtClean="0">
                <a:solidFill>
                  <a:schemeClr val="hlink"/>
                </a:solidFill>
                <a:ea typeface="华文新魏" pitchFamily="2" charset="-122"/>
              </a:rPr>
              <a:t>#</a:t>
            </a:r>
            <a:r>
              <a:rPr lang="en-US" altLang="zh-CN" b="1" smtClean="0">
                <a:ea typeface="华文新魏" pitchFamily="2" charset="-122"/>
              </a:rPr>
              <a:t>”</a:t>
            </a:r>
            <a:r>
              <a:rPr lang="zh-CN" altLang="en-US" smtClean="0"/>
              <a:t>号后跟参数的语法来重新定义参数。</a:t>
            </a:r>
            <a:endParaRPr lang="en-US" altLang="zh-CN" b="1" smtClean="0">
              <a:ea typeface="华文新魏" pitchFamily="2" charset="-122"/>
            </a:endParaRPr>
          </a:p>
          <a:p>
            <a:pPr lvl="1" eaLnBrk="1" hangingPunct="1"/>
            <a:r>
              <a:rPr lang="zh-CN" altLang="en-US" smtClean="0">
                <a:solidFill>
                  <a:srgbClr val="000000"/>
                </a:solidFill>
              </a:rPr>
              <a:t>被引用模块名 </a:t>
            </a:r>
            <a:r>
              <a:rPr lang="en-US" altLang="zh-CN" smtClean="0">
                <a:solidFill>
                  <a:schemeClr val="hlink"/>
                </a:solidFill>
              </a:rPr>
              <a:t># </a:t>
            </a:r>
            <a:r>
              <a:rPr lang="zh-CN" altLang="en-US" smtClean="0"/>
              <a:t>（参数</a:t>
            </a:r>
            <a:r>
              <a:rPr lang="en-US" altLang="zh-CN" smtClean="0"/>
              <a:t>1,</a:t>
            </a:r>
            <a:r>
              <a:rPr lang="zh-CN" altLang="en-US" smtClean="0"/>
              <a:t>参数</a:t>
            </a:r>
            <a:r>
              <a:rPr lang="en-US" altLang="zh-CN" smtClean="0"/>
              <a:t>2,…</a:t>
            </a:r>
            <a:r>
              <a:rPr lang="zh-CN" altLang="en-US" smtClean="0"/>
              <a:t>）例化模块名（端口列表）；</a:t>
            </a:r>
          </a:p>
          <a:p>
            <a:pPr eaLnBrk="1" hangingPunct="1"/>
            <a:endParaRPr lang="zh-CN" altLang="en-US" smtClean="0"/>
          </a:p>
          <a:p>
            <a:pPr algn="just">
              <a:lnSpc>
                <a:spcPct val="110000"/>
              </a:lnSpc>
              <a:spcBef>
                <a:spcPct val="0"/>
              </a:spcBef>
            </a:pPr>
            <a:endParaRPr lang="zh-CN" altLang="en-US" sz="2000" smtClean="0"/>
          </a:p>
          <a:p>
            <a:pPr algn="just" eaLnBrk="1" hangingPunct="1">
              <a:spcBef>
                <a:spcPct val="50000"/>
              </a:spcBef>
            </a:pPr>
            <a:endParaRPr lang="en-US" altLang="zh-CN" sz="200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noFill/>
          <a:ln/>
        </p:spPr>
        <p:txBody>
          <a:bodyPr/>
          <a:lstStyle/>
          <a:p>
            <a:r>
              <a:rPr lang="en-US" altLang="zh-CN" smtClean="0"/>
              <a:t> </a:t>
            </a:r>
            <a:r>
              <a:rPr lang="zh-CN" altLang="en-US" smtClean="0"/>
              <a:t>需要对存储器模块进行初始化</a:t>
            </a:r>
            <a:r>
              <a:rPr lang="en-US" altLang="zh-CN" smtClean="0"/>
              <a:t>——</a:t>
            </a:r>
            <a:r>
              <a:rPr lang="zh-CN" altLang="en-US" smtClean="0"/>
              <a:t>给存储器中的存储字赋予应该存储的数据。</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p:spPr>
        <p:txBody>
          <a:bodyPr/>
          <a:lstStyle/>
          <a:p>
            <a:r>
              <a:rPr lang="zh-CN" altLang="en-US" smtClean="0">
                <a:solidFill>
                  <a:srgbClr val="FFCC00"/>
                </a:solidFill>
                <a:ea typeface="黑体" pitchFamily="49" charset="-122"/>
              </a:rPr>
              <a:t>    半导体存储器主要由地址译码器、存储矩阵、输入</a:t>
            </a:r>
            <a:r>
              <a:rPr lang="en-US" altLang="zh-CN" smtClean="0">
                <a:solidFill>
                  <a:srgbClr val="FFCC00"/>
                </a:solidFill>
                <a:ea typeface="黑体" pitchFamily="49" charset="-122"/>
              </a:rPr>
              <a:t>/</a:t>
            </a:r>
            <a:r>
              <a:rPr lang="zh-CN" altLang="en-US" smtClean="0">
                <a:solidFill>
                  <a:srgbClr val="FFCC00"/>
                </a:solidFill>
                <a:ea typeface="黑体" pitchFamily="49" charset="-122"/>
              </a:rPr>
              <a:t>输出控制电路</a:t>
            </a:r>
            <a:r>
              <a:rPr lang="en-US" altLang="zh-CN" smtClean="0">
                <a:solidFill>
                  <a:srgbClr val="FFCC00"/>
                </a:solidFill>
                <a:ea typeface="黑体" pitchFamily="49" charset="-122"/>
              </a:rPr>
              <a:t>3</a:t>
            </a:r>
            <a:r>
              <a:rPr lang="zh-CN" altLang="en-US" smtClean="0">
                <a:solidFill>
                  <a:srgbClr val="FFCC00"/>
                </a:solidFill>
                <a:ea typeface="黑体" pitchFamily="49" charset="-122"/>
              </a:rPr>
              <a:t>部分构成。</a:t>
            </a:r>
            <a:endParaRPr lang="en-US" altLang="zh-CN" smtClean="0">
              <a:solidFill>
                <a:srgbClr val="FFCC00"/>
              </a:solidFill>
              <a:ea typeface="黑体" pitchFamily="49" charset="-122"/>
            </a:endParaRPr>
          </a:p>
          <a:p>
            <a:r>
              <a:rPr lang="zh-CN" altLang="en-US" smtClean="0">
                <a:solidFill>
                  <a:srgbClr val="FFCC00"/>
                </a:solidFill>
                <a:ea typeface="黑体" pitchFamily="49" charset="-122"/>
              </a:rPr>
              <a:t>    其输入、输出信号线包括</a:t>
            </a:r>
            <a:r>
              <a:rPr lang="en-US" altLang="zh-CN" smtClean="0"/>
              <a:t>3</a:t>
            </a:r>
            <a:r>
              <a:rPr lang="zh-CN" altLang="en-US" smtClean="0"/>
              <a:t>类：</a:t>
            </a:r>
            <a:r>
              <a:rPr lang="zh-CN" altLang="en-US" smtClean="0">
                <a:solidFill>
                  <a:srgbClr val="FFCC00"/>
                </a:solidFill>
                <a:ea typeface="黑体" pitchFamily="49" charset="-122"/>
              </a:rPr>
              <a:t>地址线、控制线和数据线。</a:t>
            </a:r>
            <a:endParaRPr lang="en-US" altLang="zh-CN" smtClean="0">
              <a:solidFill>
                <a:srgbClr val="FFCC00"/>
              </a:solidFill>
              <a:ea typeface="黑体" pitchFamily="49" charset="-122"/>
            </a:endParaRPr>
          </a:p>
          <a:p>
            <a:r>
              <a:rPr lang="en-US" altLang="zh-CN" b="1" smtClean="0">
                <a:solidFill>
                  <a:srgbClr val="FFCC00"/>
                </a:solidFill>
                <a:ea typeface="黑体" pitchFamily="49" charset="-122"/>
              </a:rPr>
              <a:t>    </a:t>
            </a:r>
            <a:r>
              <a:rPr lang="zh-CN" altLang="en-US" b="1" smtClean="0">
                <a:solidFill>
                  <a:srgbClr val="FFCC00"/>
                </a:solidFill>
                <a:ea typeface="黑体" pitchFamily="49" charset="-122"/>
              </a:rPr>
              <a:t>地址线</a:t>
            </a:r>
            <a:r>
              <a:rPr lang="zh-CN" altLang="en-US" smtClean="0">
                <a:solidFill>
                  <a:srgbClr val="FFCC00"/>
                </a:solidFill>
                <a:ea typeface="黑体" pitchFamily="49" charset="-122"/>
              </a:rPr>
              <a:t>用来寻址某一个存储单元。</a:t>
            </a:r>
            <a:r>
              <a:rPr lang="zh-CN" altLang="en-US" smtClean="0"/>
              <a:t>地址空间：地址线的条数决定了存储器的地址空间。有</a:t>
            </a:r>
            <a:r>
              <a:rPr lang="en-US" altLang="zh-CN" smtClean="0"/>
              <a:t>i</a:t>
            </a:r>
            <a:r>
              <a:rPr lang="zh-CN" altLang="en-US" smtClean="0"/>
              <a:t>条地址线的译码器，最多可有</a:t>
            </a:r>
            <a:r>
              <a:rPr lang="en-US" altLang="zh-CN" smtClean="0"/>
              <a:t>2</a:t>
            </a:r>
            <a:r>
              <a:rPr lang="en-US" altLang="zh-CN" baseline="30000" smtClean="0"/>
              <a:t>i</a:t>
            </a:r>
            <a:r>
              <a:rPr lang="zh-CN" altLang="en-US" smtClean="0"/>
              <a:t>条字线，能为</a:t>
            </a:r>
            <a:r>
              <a:rPr lang="en-US" altLang="zh-CN" smtClean="0"/>
              <a:t>2</a:t>
            </a:r>
            <a:r>
              <a:rPr lang="en-US" altLang="zh-CN" baseline="30000" smtClean="0"/>
              <a:t>i</a:t>
            </a:r>
            <a:r>
              <a:rPr lang="zh-CN" altLang="en-US" smtClean="0"/>
              <a:t>个字提供地址线，则存储器的字数为</a:t>
            </a:r>
            <a:r>
              <a:rPr lang="en-US" altLang="zh-CN" smtClean="0"/>
              <a:t>2</a:t>
            </a:r>
            <a:r>
              <a:rPr lang="en-US" altLang="zh-CN" baseline="30000" smtClean="0"/>
              <a:t>i</a:t>
            </a:r>
            <a:r>
              <a:rPr lang="zh-CN" altLang="en-US" smtClean="0"/>
              <a:t>个。 </a:t>
            </a:r>
            <a:endParaRPr lang="en-US" altLang="zh-CN" smtClean="0">
              <a:solidFill>
                <a:srgbClr val="FFCC00"/>
              </a:solidFill>
              <a:ea typeface="黑体" pitchFamily="49" charset="-122"/>
            </a:endParaRPr>
          </a:p>
          <a:p>
            <a:r>
              <a:rPr lang="en-US" altLang="zh-CN" b="1" smtClean="0">
                <a:solidFill>
                  <a:srgbClr val="FFCC00"/>
                </a:solidFill>
                <a:ea typeface="黑体" pitchFamily="49" charset="-122"/>
              </a:rPr>
              <a:t>    </a:t>
            </a:r>
            <a:r>
              <a:rPr lang="zh-CN" altLang="en-US" b="1" smtClean="0">
                <a:solidFill>
                  <a:srgbClr val="FFCC00"/>
                </a:solidFill>
                <a:ea typeface="黑体" pitchFamily="49" charset="-122"/>
              </a:rPr>
              <a:t>控制线</a:t>
            </a:r>
            <a:r>
              <a:rPr lang="zh-CN" altLang="en-US" smtClean="0">
                <a:solidFill>
                  <a:srgbClr val="FFCC00"/>
                </a:solidFill>
                <a:ea typeface="黑体" pitchFamily="49" charset="-122"/>
              </a:rPr>
              <a:t>包括片选控制信号</a:t>
            </a:r>
            <a:r>
              <a:rPr lang="en-US" altLang="zh-CN" smtClean="0">
                <a:solidFill>
                  <a:srgbClr val="FFCC00"/>
                </a:solidFill>
                <a:ea typeface="黑体" pitchFamily="49" charset="-122"/>
              </a:rPr>
              <a:t>/CS</a:t>
            </a:r>
            <a:r>
              <a:rPr lang="zh-CN" altLang="en-US" smtClean="0">
                <a:solidFill>
                  <a:srgbClr val="FFCC00"/>
                </a:solidFill>
                <a:ea typeface="黑体" pitchFamily="49" charset="-122"/>
              </a:rPr>
              <a:t>和读写控制信号</a:t>
            </a:r>
            <a:r>
              <a:rPr lang="en-US" altLang="zh-CN" smtClean="0">
                <a:solidFill>
                  <a:srgbClr val="FFCC00"/>
                </a:solidFill>
                <a:ea typeface="黑体" pitchFamily="49" charset="-122"/>
              </a:rPr>
              <a:t>/WR</a:t>
            </a:r>
            <a:r>
              <a:rPr lang="zh-CN" altLang="en-US" smtClean="0">
                <a:solidFill>
                  <a:srgbClr val="FFCC00"/>
                </a:solidFill>
                <a:ea typeface="黑体" pitchFamily="49" charset="-122"/>
              </a:rPr>
              <a:t>。</a:t>
            </a:r>
            <a:endParaRPr lang="en-US" altLang="zh-CN" smtClean="0">
              <a:solidFill>
                <a:srgbClr val="FFCC00"/>
              </a:solidFill>
              <a:ea typeface="黑体" pitchFamily="49" charset="-122"/>
            </a:endParaRPr>
          </a:p>
          <a:p>
            <a:r>
              <a:rPr lang="en-US" altLang="zh-CN" b="1" smtClean="0">
                <a:solidFill>
                  <a:srgbClr val="FFCC00"/>
                </a:solidFill>
                <a:ea typeface="黑体" pitchFamily="49" charset="-122"/>
              </a:rPr>
              <a:t>    </a:t>
            </a:r>
            <a:r>
              <a:rPr lang="zh-CN" altLang="zh-CN" b="1" smtClean="0"/>
              <a:t>数据线</a:t>
            </a:r>
            <a:r>
              <a:rPr lang="zh-CN" altLang="zh-CN" smtClean="0"/>
              <a:t>既是数据输入端又是数据输出端，由</a:t>
            </a:r>
            <a:r>
              <a:rPr lang="en-US" altLang="zh-CN" smtClean="0"/>
              <a:t>/CS</a:t>
            </a:r>
            <a:r>
              <a:rPr lang="zh-CN" altLang="zh-CN" smtClean="0"/>
              <a:t>和</a:t>
            </a:r>
            <a:r>
              <a:rPr lang="en-US" altLang="zh-CN" smtClean="0"/>
              <a:t>/WR</a:t>
            </a:r>
            <a:r>
              <a:rPr lang="zh-CN" altLang="zh-CN" smtClean="0"/>
              <a:t>来控制数据的流向。</a:t>
            </a:r>
            <a:r>
              <a:rPr lang="en-US" altLang="zh-CN" smtClean="0"/>
              <a:t> </a:t>
            </a:r>
            <a:r>
              <a:rPr lang="zh-CN" altLang="en-US" smtClean="0"/>
              <a:t>数据线的条数决定存储器的字长，若数据线有</a:t>
            </a:r>
            <a:r>
              <a:rPr lang="en-US" altLang="zh-CN" smtClean="0"/>
              <a:t>k</a:t>
            </a:r>
            <a:r>
              <a:rPr lang="zh-CN" altLang="en-US" smtClean="0"/>
              <a:t>条，则存储器的字长为</a:t>
            </a:r>
            <a:r>
              <a:rPr lang="en-US" altLang="zh-CN" smtClean="0"/>
              <a:t>k</a:t>
            </a:r>
            <a:r>
              <a:rPr lang="zh-CN" altLang="en-US" smtClean="0"/>
              <a:t>。</a:t>
            </a:r>
            <a:endParaRPr lang="en-US" altLang="zh-CN" smtClean="0"/>
          </a:p>
          <a:p>
            <a:r>
              <a:rPr lang="en-US" altLang="zh-CN" smtClean="0"/>
              <a:t>    </a:t>
            </a:r>
            <a:r>
              <a:rPr lang="zh-CN" altLang="en-US" smtClean="0"/>
              <a:t>此外，</a:t>
            </a:r>
            <a:r>
              <a:rPr lang="zh-CN" altLang="en-US" b="1" smtClean="0"/>
              <a:t>字线</a:t>
            </a:r>
            <a:r>
              <a:rPr lang="zh-CN" altLang="en-US" smtClean="0"/>
              <a:t>用来寻址存储矩阵中的某个字；这里的</a:t>
            </a:r>
            <a:r>
              <a:rPr lang="zh-CN" altLang="en-US" b="1" smtClean="0"/>
              <a:t>位线</a:t>
            </a:r>
            <a:r>
              <a:rPr lang="zh-CN" altLang="en-US" smtClean="0"/>
              <a:t>用来在数据线和存储单元之间传送数据。</a:t>
            </a:r>
            <a:endParaRPr lang="en-US" altLang="zh-CN"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lnSpc>
                <a:spcPct val="100000"/>
              </a:lnSpc>
              <a:spcBef>
                <a:spcPct val="0"/>
              </a:spcBef>
            </a:pPr>
            <a:fld id="{CBCE6541-D30E-446D-B2C0-A3193AB10A59}" type="slidenum">
              <a:rPr lang="en-US" altLang="zh-CN" sz="1200">
                <a:latin typeface="Arial" charset="0"/>
              </a:rPr>
              <a:pPr algn="r">
                <a:lnSpc>
                  <a:spcPct val="100000"/>
                </a:lnSpc>
                <a:spcBef>
                  <a:spcPct val="0"/>
                </a:spcBef>
              </a:pPr>
              <a:t>70</a:t>
            </a:fld>
            <a:endParaRPr lang="en-US" altLang="zh-CN" sz="1200">
              <a:latin typeface="Arial"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pPr eaLnBrk="1" hangingPunct="1"/>
            <a:endParaRPr kumimoji="1" lang="zh-CN" altLang="zh-CN"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lnSpc>
                <a:spcPct val="100000"/>
              </a:lnSpc>
              <a:spcBef>
                <a:spcPct val="0"/>
              </a:spcBef>
            </a:pPr>
            <a:fld id="{B8C61561-6A1F-47F7-B570-48E8DBBBDC93}" type="slidenum">
              <a:rPr lang="en-US" altLang="zh-CN" sz="1200">
                <a:latin typeface="Arial" charset="0"/>
              </a:rPr>
              <a:pPr algn="r">
                <a:lnSpc>
                  <a:spcPct val="100000"/>
                </a:lnSpc>
                <a:spcBef>
                  <a:spcPct val="0"/>
                </a:spcBef>
              </a:pPr>
              <a:t>71</a:t>
            </a:fld>
            <a:endParaRPr lang="en-US" altLang="zh-CN" sz="1200">
              <a:latin typeface="Arial"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r>
              <a:rPr lang="zh-CN" altLang="en-US" smtClean="0"/>
              <a:t>利用“</a:t>
            </a:r>
            <a:r>
              <a:rPr lang="en-US" altLang="zh-CN" smtClean="0"/>
              <a:t>View”</a:t>
            </a:r>
            <a:r>
              <a:rPr lang="zh-CN" altLang="en-US" smtClean="0"/>
              <a:t>菜单命令，改变地址或字的显示格式等：如在</a:t>
            </a:r>
            <a:r>
              <a:rPr lang="en-US" altLang="zh-CN" b="1" smtClean="0"/>
              <a:t>Address Radix</a:t>
            </a:r>
            <a:r>
              <a:rPr lang="zh-CN" altLang="en-US" smtClean="0"/>
              <a:t>中选择</a:t>
            </a:r>
            <a:r>
              <a:rPr lang="en-US" altLang="zh-CN" b="1" smtClean="0"/>
              <a:t>Decimal</a:t>
            </a:r>
            <a:r>
              <a:rPr lang="zh-CN" altLang="en-US" b="1" smtClean="0"/>
              <a:t>（十进制）</a:t>
            </a:r>
            <a:r>
              <a:rPr lang="zh-CN" altLang="en-US" smtClean="0"/>
              <a:t>，在</a:t>
            </a:r>
            <a:r>
              <a:rPr lang="en-US" altLang="zh-CN" b="1" smtClean="0"/>
              <a:t>Memory Radix</a:t>
            </a:r>
            <a:r>
              <a:rPr lang="zh-CN" altLang="en-US" smtClean="0"/>
              <a:t>中选择</a:t>
            </a:r>
            <a:r>
              <a:rPr lang="en-US" altLang="zh-CN" b="1" smtClean="0"/>
              <a:t>Hexadecimal</a:t>
            </a:r>
            <a:r>
              <a:rPr lang="zh-CN" altLang="en-US" smtClean="0"/>
              <a:t>或</a:t>
            </a:r>
            <a:r>
              <a:rPr lang="en-US" altLang="zh-CN" b="1" smtClean="0"/>
              <a:t>Unsigned Decimal</a:t>
            </a:r>
            <a:r>
              <a:rPr lang="zh-CN" altLang="en-US" b="1" smtClean="0"/>
              <a:t>（十进制）</a:t>
            </a:r>
            <a:r>
              <a:rPr lang="zh-CN" altLang="en-US" smtClean="0"/>
              <a:t>。 </a:t>
            </a:r>
          </a:p>
          <a:p>
            <a:r>
              <a:rPr lang="zh-CN" altLang="en-US" smtClean="0"/>
              <a:t>我们这里地址和存储器中的数据都选择用十进制表示。</a:t>
            </a:r>
          </a:p>
          <a:p>
            <a:pPr marL="742950" lvl="1" indent="-285750" eaLnBrk="1" hangingPunct="1">
              <a:lnSpc>
                <a:spcPct val="110000"/>
              </a:lnSpc>
            </a:pPr>
            <a:r>
              <a:rPr lang="zh-CN" altLang="en-US" sz="1300" smtClean="0">
                <a:latin typeface="方正姚体" pitchFamily="2" charset="-122"/>
                <a:ea typeface="方正姚体" pitchFamily="2" charset="-122"/>
              </a:rPr>
              <a:t> </a:t>
            </a:r>
          </a:p>
          <a:p>
            <a:pPr eaLnBrk="1" hangingPunct="1"/>
            <a:endParaRPr lang="zh-CN" altLang="en-US" smtClean="0"/>
          </a:p>
          <a:p>
            <a:pPr eaLnBrk="1" hangingPunct="1"/>
            <a:endParaRPr kumimoji="1" lang="en-US" altLang="zh-CN"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r>
              <a:rPr kumimoji="1" lang="en-US" altLang="zh-CN" smtClean="0"/>
              <a:t>HDPLD</a:t>
            </a:r>
            <a:r>
              <a:rPr lang="zh-CN" altLang="en-US" smtClean="0"/>
              <a:t>集成度</a:t>
            </a:r>
            <a:r>
              <a:rPr lang="en-US" altLang="zh-CN" smtClean="0"/>
              <a:t>5</a:t>
            </a:r>
            <a:r>
              <a:rPr lang="zh-CN" altLang="en-US" smtClean="0"/>
              <a:t>亿晶体管</a:t>
            </a:r>
            <a:r>
              <a:rPr lang="en-US" altLang="zh-CN" smtClean="0"/>
              <a:t>/</a:t>
            </a:r>
            <a:r>
              <a:rPr lang="zh-CN" altLang="en-US" smtClean="0"/>
              <a:t>片</a:t>
            </a:r>
          </a:p>
          <a:p>
            <a:r>
              <a:rPr lang="en-US" altLang="zh-CN" smtClean="0"/>
              <a:t>Altera </a:t>
            </a:r>
            <a:r>
              <a:rPr kumimoji="1" lang="en-US" altLang="zh-CN" smtClean="0"/>
              <a:t>2008</a:t>
            </a:r>
            <a:r>
              <a:rPr kumimoji="1" lang="zh-CN" altLang="en-US" smtClean="0"/>
              <a:t>年</a:t>
            </a:r>
            <a:r>
              <a:rPr kumimoji="1" lang="en-US" altLang="zh-CN" smtClean="0"/>
              <a:t>12</a:t>
            </a:r>
            <a:r>
              <a:rPr kumimoji="1" lang="zh-CN" altLang="en-US" smtClean="0"/>
              <a:t>月</a:t>
            </a:r>
            <a:r>
              <a:rPr lang="zh-CN" altLang="en-US" smtClean="0"/>
              <a:t>开始发售</a:t>
            </a:r>
            <a:r>
              <a:rPr lang="en-US" altLang="zh-CN" smtClean="0"/>
              <a:t>40-nm Stratix IV FPGA</a:t>
            </a:r>
            <a:r>
              <a:rPr lang="zh-CN" altLang="en-US" smtClean="0"/>
              <a:t>系列 </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r>
              <a:rPr kumimoji="1" lang="zh-CN" altLang="en-US" smtClean="0">
                <a:solidFill>
                  <a:srgbClr val="000000"/>
                </a:solidFill>
              </a:rPr>
              <a:t>熔丝断后不能再接上；反熔丝短路后也不能再断开，因此仅能一次性编程，不能重复编程和修改</a:t>
            </a:r>
          </a:p>
          <a:p>
            <a:r>
              <a:rPr kumimoji="1" lang="en-US" altLang="zh-CN" smtClean="0"/>
              <a:t>MTP</a:t>
            </a:r>
            <a:r>
              <a:rPr kumimoji="1" lang="zh-CN" altLang="en-US" smtClean="0"/>
              <a:t>器件属于可多次重复使用的器件，允许用户对其进行多次编程、修改或设计，特别适合于系统样机的研制和设计者的使用。</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p:spPr>
        <p:txBody>
          <a:bodyPr/>
          <a:lstStyle/>
          <a:p>
            <a:endParaRPr lang="en-US" altLang="zh-CN"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pPr marL="742950" lvl="1" indent="-285750">
              <a:lnSpc>
                <a:spcPct val="125000"/>
              </a:lnSpc>
              <a:spcBef>
                <a:spcPts val="1200"/>
              </a:spcBef>
              <a:buClr>
                <a:srgbClr val="006666"/>
              </a:buClr>
              <a:buSzPct val="110000"/>
              <a:buFont typeface="Wingdings" pitchFamily="2" charset="2"/>
              <a:buNone/>
            </a:pPr>
            <a:r>
              <a:rPr kumimoji="1" lang="en-US" altLang="zh-CN" smtClean="0">
                <a:solidFill>
                  <a:schemeClr val="tx2"/>
                </a:solidFill>
              </a:rPr>
              <a:t>PLD</a:t>
            </a:r>
            <a:r>
              <a:rPr kumimoji="1" lang="zh-CN" altLang="en-US" smtClean="0">
                <a:solidFill>
                  <a:schemeClr val="tx2"/>
                </a:solidFill>
                <a:latin typeface="宋体" pitchFamily="2" charset="-122"/>
              </a:rPr>
              <a:t>按结构特点分类，分为</a:t>
            </a:r>
            <a:r>
              <a:rPr kumimoji="1" lang="zh-CN" altLang="en-US" sz="2000" smtClean="0">
                <a:latin typeface="宋体" pitchFamily="2" charset="-122"/>
              </a:rPr>
              <a:t>阵列型</a:t>
            </a:r>
            <a:r>
              <a:rPr kumimoji="1" lang="en-US" altLang="zh-CN" sz="2000" smtClean="0">
                <a:latin typeface="宋体" pitchFamily="2" charset="-122"/>
              </a:rPr>
              <a:t>PLD</a:t>
            </a:r>
            <a:r>
              <a:rPr kumimoji="1" lang="zh-CN" altLang="en-US" sz="2000" smtClean="0">
                <a:latin typeface="宋体" pitchFamily="2" charset="-122"/>
              </a:rPr>
              <a:t>和单元型</a:t>
            </a:r>
            <a:r>
              <a:rPr kumimoji="1" lang="en-US" altLang="zh-CN" sz="2000" smtClean="0">
                <a:latin typeface="宋体" pitchFamily="2" charset="-122"/>
              </a:rPr>
              <a:t>PLD</a:t>
            </a:r>
            <a:r>
              <a:rPr kumimoji="1" lang="zh-CN" altLang="en-US" sz="2000" smtClean="0">
                <a:latin typeface="宋体" pitchFamily="2" charset="-122"/>
              </a:rPr>
              <a:t>两大类</a:t>
            </a:r>
            <a:r>
              <a:rPr kumimoji="1" lang="zh-CN" altLang="en-US" smtClean="0">
                <a:latin typeface="宋体" pitchFamily="2" charset="-122"/>
              </a:rPr>
              <a:t>。</a:t>
            </a:r>
          </a:p>
          <a:p>
            <a:r>
              <a:rPr kumimoji="1" lang="zh-CN" altLang="en-US" smtClean="0">
                <a:latin typeface="宋体" pitchFamily="2" charset="-122"/>
                <a:cs typeface="Times New Roman" pitchFamily="18" charset="0"/>
              </a:rPr>
              <a:t> </a:t>
            </a:r>
          </a:p>
          <a:p>
            <a:endParaRPr lang="zh-CN" alt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r>
              <a:rPr lang="zh-CN" altLang="en-US" smtClean="0">
                <a:ea typeface="华文新魏" pitchFamily="2" charset="-122"/>
                <a:cs typeface="Arial" charset="0"/>
              </a:rPr>
              <a:t>右图为</a:t>
            </a:r>
            <a:r>
              <a:rPr lang="en-US" altLang="zh-CN" smtClean="0">
                <a:ea typeface="华文新魏" pitchFamily="2" charset="-122"/>
                <a:cs typeface="Arial" charset="0"/>
              </a:rPr>
              <a:t>PLD</a:t>
            </a:r>
            <a:r>
              <a:rPr lang="zh-CN" altLang="en-US" smtClean="0">
                <a:ea typeface="华文新魏" pitchFamily="2" charset="-122"/>
                <a:cs typeface="Arial" charset="0"/>
              </a:rPr>
              <a:t>中阵列交叉点</a:t>
            </a:r>
            <a:r>
              <a:rPr lang="en-US" altLang="zh-CN" smtClean="0">
                <a:ea typeface="华文新魏" pitchFamily="2" charset="-122"/>
                <a:cs typeface="Arial" charset="0"/>
              </a:rPr>
              <a:t>3</a:t>
            </a:r>
            <a:r>
              <a:rPr lang="zh-CN" altLang="en-US" smtClean="0">
                <a:ea typeface="华文新魏" pitchFamily="2" charset="-122"/>
                <a:cs typeface="Arial" charset="0"/>
              </a:rPr>
              <a:t>种连接方式的表示法</a:t>
            </a:r>
            <a:endParaRPr lang="en-US" altLang="zh-CN" smtClean="0">
              <a:ea typeface="华文新魏" pitchFamily="2" charset="-122"/>
              <a:cs typeface="Arial" charset="0"/>
            </a:endParaRPr>
          </a:p>
          <a:p>
            <a:pPr eaLnBrk="1" hangingPunct="1"/>
            <a:r>
              <a:rPr lang="zh-CN" altLang="en-US" sz="1000" smtClean="0">
                <a:cs typeface="Arial" charset="0"/>
              </a:rPr>
              <a:t>    图（</a:t>
            </a:r>
            <a:r>
              <a:rPr lang="en-US" altLang="zh-CN" sz="1000" smtClean="0">
                <a:cs typeface="Arial" charset="0"/>
              </a:rPr>
              <a:t>a</a:t>
            </a:r>
            <a:r>
              <a:rPr lang="zh-CN" altLang="en-US" sz="1000" smtClean="0">
                <a:cs typeface="Arial" charset="0"/>
              </a:rPr>
              <a:t>）表示有一个耦合元件固定连接，是厂家生产芯片时即已连接好，不可改变； </a:t>
            </a:r>
            <a:endParaRPr lang="en-US" altLang="zh-CN" sz="1000" smtClean="0">
              <a:cs typeface="Arial" charset="0"/>
            </a:endParaRPr>
          </a:p>
          <a:p>
            <a:pPr eaLnBrk="1" hangingPunct="1"/>
            <a:r>
              <a:rPr lang="zh-CN" altLang="en-US" sz="1000" smtClean="0">
                <a:cs typeface="Arial" charset="0"/>
              </a:rPr>
              <a:t>    图（</a:t>
            </a:r>
            <a:r>
              <a:rPr lang="en-US" altLang="zh-CN" sz="1000" smtClean="0">
                <a:cs typeface="Arial" charset="0"/>
              </a:rPr>
              <a:t>b</a:t>
            </a:r>
            <a:r>
              <a:rPr lang="zh-CN" altLang="en-US" sz="1000" smtClean="0">
                <a:cs typeface="Arial" charset="0"/>
              </a:rPr>
              <a:t>）表示可编程连接（即用户可编程），在熔丝编程工艺的</a:t>
            </a:r>
            <a:r>
              <a:rPr lang="en-US" altLang="zh-CN" sz="1000" smtClean="0">
                <a:cs typeface="Arial" charset="0"/>
              </a:rPr>
              <a:t>PLD</a:t>
            </a:r>
            <a:r>
              <a:rPr lang="zh-CN" altLang="en-US" sz="1000" smtClean="0">
                <a:cs typeface="Arial" charset="0"/>
              </a:rPr>
              <a:t>中，接通对应于熔丝未熔断；</a:t>
            </a:r>
            <a:endParaRPr lang="en-US" altLang="zh-CN" sz="1000" smtClean="0">
              <a:cs typeface="Arial" charset="0"/>
            </a:endParaRPr>
          </a:p>
          <a:p>
            <a:pPr eaLnBrk="1" hangingPunct="1"/>
            <a:r>
              <a:rPr lang="zh-CN" altLang="en-US" sz="1000" smtClean="0">
                <a:cs typeface="Arial" charset="0"/>
              </a:rPr>
              <a:t>    图（</a:t>
            </a:r>
            <a:r>
              <a:rPr lang="en-US" altLang="zh-CN" sz="1000" smtClean="0">
                <a:cs typeface="Arial" charset="0"/>
              </a:rPr>
              <a:t>c</a:t>
            </a:r>
            <a:r>
              <a:rPr lang="zh-CN" altLang="en-US" sz="1000" smtClean="0">
                <a:cs typeface="Arial" charset="0"/>
              </a:rPr>
              <a:t>）表示断开。</a:t>
            </a:r>
          </a:p>
          <a:p>
            <a:pPr marL="742950" lvl="1" indent="-285750" algn="just" eaLnBrk="1" hangingPunct="1">
              <a:lnSpc>
                <a:spcPct val="110000"/>
              </a:lnSpc>
              <a:spcBef>
                <a:spcPct val="20000"/>
              </a:spcBef>
              <a:buClr>
                <a:srgbClr val="FF0000"/>
              </a:buClr>
              <a:buSzPct val="80000"/>
              <a:buFont typeface="Wingdings" pitchFamily="2" charset="2"/>
              <a:buChar char="Ø"/>
            </a:pPr>
            <a:r>
              <a:rPr lang="zh-CN" altLang="en-US" sz="1000" smtClean="0">
                <a:latin typeface="宋体" pitchFamily="2" charset="-122"/>
                <a:cs typeface="Arial" charset="0"/>
              </a:rPr>
              <a:t>若采用的编程元件为熔丝开关，则编程为</a:t>
            </a:r>
            <a:r>
              <a:rPr lang="zh-CN" altLang="en-US" sz="1000" b="1" smtClean="0">
                <a:latin typeface="宋体" pitchFamily="2" charset="-122"/>
                <a:cs typeface="Arial" charset="0"/>
              </a:rPr>
              <a:t>连接</a:t>
            </a:r>
            <a:r>
              <a:rPr lang="zh-CN" altLang="en-US" sz="1000" smtClean="0">
                <a:latin typeface="宋体" pitchFamily="2" charset="-122"/>
                <a:cs typeface="Arial" charset="0"/>
              </a:rPr>
              <a:t>就是使熔丝</a:t>
            </a:r>
            <a:r>
              <a:rPr lang="zh-CN" altLang="en-US" sz="1000" b="1" smtClean="0">
                <a:latin typeface="宋体" pitchFamily="2" charset="-122"/>
                <a:cs typeface="Arial" charset="0"/>
              </a:rPr>
              <a:t>不熔断</a:t>
            </a:r>
            <a:r>
              <a:rPr lang="zh-CN" altLang="en-US" sz="1000" smtClean="0">
                <a:latin typeface="宋体" pitchFamily="2" charset="-122"/>
                <a:cs typeface="Arial" charset="0"/>
              </a:rPr>
              <a:t>，编程为</a:t>
            </a:r>
            <a:r>
              <a:rPr lang="zh-CN" altLang="en-US" sz="1000" b="1" smtClean="0">
                <a:latin typeface="宋体" pitchFamily="2" charset="-122"/>
                <a:cs typeface="Arial" charset="0"/>
              </a:rPr>
              <a:t>断开</a:t>
            </a:r>
            <a:r>
              <a:rPr lang="zh-CN" altLang="en-US" sz="1000" smtClean="0">
                <a:latin typeface="宋体" pitchFamily="2" charset="-122"/>
                <a:cs typeface="Arial" charset="0"/>
              </a:rPr>
              <a:t>就是使熔丝</a:t>
            </a:r>
            <a:r>
              <a:rPr lang="zh-CN" altLang="en-US" sz="1000" b="1" smtClean="0">
                <a:latin typeface="宋体" pitchFamily="2" charset="-122"/>
                <a:cs typeface="Arial" charset="0"/>
              </a:rPr>
              <a:t>熔断</a:t>
            </a:r>
            <a:r>
              <a:rPr lang="zh-CN" altLang="en-US" sz="1000" smtClean="0">
                <a:latin typeface="宋体" pitchFamily="2" charset="-122"/>
                <a:cs typeface="Arial" charset="0"/>
              </a:rPr>
              <a:t>。</a:t>
            </a:r>
            <a:endParaRPr lang="zh-CN" altLang="en-US" smtClean="0">
              <a:cs typeface="Arial"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p:spPr>
        <p:txBody>
          <a:bodyPr/>
          <a:lstStyle/>
          <a:p>
            <a:pPr algn="just" eaLnBrk="1" hangingPunct="1"/>
            <a:r>
              <a:rPr lang="zh-CN" altLang="en-US" smtClean="0">
                <a:solidFill>
                  <a:srgbClr val="000000"/>
                </a:solidFill>
                <a:latin typeface="宋体" pitchFamily="2" charset="-122"/>
              </a:rPr>
              <a:t>通过编程改变</a:t>
            </a:r>
            <a:r>
              <a:rPr lang="zh-CN" altLang="en-US" smtClean="0">
                <a:cs typeface="Arial" charset="0"/>
              </a:rPr>
              <a:t>与阵列、或阵列的内部连接，就可以实现不同的逻辑功能。</a:t>
            </a:r>
          </a:p>
          <a:p>
            <a:pPr algn="just" eaLnBrk="1" hangingPunct="1"/>
            <a:r>
              <a:rPr lang="zh-CN" altLang="en-US" smtClean="0">
                <a:latin typeface="宋体" pitchFamily="2" charset="-122"/>
              </a:rPr>
              <a:t>在输入缓冲电路中可组态的宏单元即输入逻辑宏单元</a:t>
            </a:r>
            <a:r>
              <a:rPr lang="en-US" altLang="zh-CN" smtClean="0">
                <a:latin typeface="宋体" pitchFamily="2" charset="-122"/>
              </a:rPr>
              <a:t>ILMC</a:t>
            </a:r>
            <a:r>
              <a:rPr lang="zh-CN" altLang="en-US" smtClean="0">
                <a:latin typeface="宋体" pitchFamily="2" charset="-122"/>
              </a:rPr>
              <a:t>。在输出缓冲电路中宏单元即输出逻辑宏单元</a:t>
            </a:r>
            <a:r>
              <a:rPr lang="en-US" altLang="zh-CN" smtClean="0">
                <a:latin typeface="宋体" pitchFamily="2" charset="-122"/>
              </a:rPr>
              <a:t>OLMC</a:t>
            </a:r>
            <a:r>
              <a:rPr lang="zh-CN" altLang="en-US" smtClean="0">
                <a:latin typeface="宋体" pitchFamily="2" charset="-122"/>
              </a:rPr>
              <a:t>。</a:t>
            </a:r>
          </a:p>
          <a:p>
            <a:pPr eaLnBrk="1" hangingPunct="1"/>
            <a:endParaRPr lang="en-US" altLang="zh-CN" smtClean="0">
              <a:latin typeface="宋体" pitchFamily="2" charset="-122"/>
            </a:endParaRPr>
          </a:p>
          <a:p>
            <a:endParaRPr lang="zh-CN" altLang="en-US"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p:spPr>
        <p:txBody>
          <a:bodyPr/>
          <a:lstStyle/>
          <a:p>
            <a:r>
              <a:rPr lang="en-US" altLang="zh-CN" smtClean="0"/>
              <a:t>TS</a:t>
            </a:r>
            <a:r>
              <a:rPr lang="zh-CN" altLang="en-US" smtClean="0"/>
              <a:t>：三态，</a:t>
            </a:r>
            <a:r>
              <a:rPr lang="en-US" altLang="zh-CN" smtClean="0"/>
              <a:t>OC</a:t>
            </a:r>
            <a:r>
              <a:rPr lang="zh-CN" altLang="en-US" smtClean="0"/>
              <a:t>集电极开路</a:t>
            </a: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p:spPr>
        <p:txBody>
          <a:bodyPr/>
          <a:lstStyle/>
          <a:p>
            <a:pPr marL="630238" lvl="1" indent="-268288" algn="just">
              <a:lnSpc>
                <a:spcPct val="110000"/>
              </a:lnSpc>
              <a:spcBef>
                <a:spcPct val="20000"/>
              </a:spcBef>
              <a:buClr>
                <a:srgbClr val="FF0000"/>
              </a:buClr>
              <a:buSzPct val="80000"/>
              <a:buFont typeface="Wingdings" pitchFamily="2" charset="2"/>
              <a:buChar char="Ø"/>
            </a:pPr>
            <a:r>
              <a:rPr lang="zh-CN" altLang="en-US" sz="2000" smtClean="0">
                <a:solidFill>
                  <a:srgbClr val="FF33CC"/>
                </a:solidFill>
                <a:ea typeface="华文新魏" pitchFamily="2" charset="-122"/>
                <a:cs typeface="Arial" charset="0"/>
              </a:rPr>
              <a:t>固定</a:t>
            </a:r>
            <a:r>
              <a:rPr lang="zh-CN" altLang="en-US" sz="2000" smtClean="0">
                <a:ea typeface="华文新魏" pitchFamily="2" charset="-122"/>
                <a:cs typeface="Arial" charset="0"/>
              </a:rPr>
              <a:t>的与阵列</a:t>
            </a:r>
            <a:r>
              <a:rPr lang="en-US" altLang="zh-CN" sz="2000" smtClean="0">
                <a:ea typeface="华文新魏" pitchFamily="2" charset="-122"/>
                <a:cs typeface="Arial" charset="0"/>
              </a:rPr>
              <a:t>+</a:t>
            </a:r>
            <a:r>
              <a:rPr lang="zh-CN" altLang="en-US" sz="2000" smtClean="0">
                <a:solidFill>
                  <a:srgbClr val="FF33CC"/>
                </a:solidFill>
                <a:ea typeface="华文新魏" pitchFamily="2" charset="-122"/>
                <a:cs typeface="Arial" charset="0"/>
              </a:rPr>
              <a:t>可编程</a:t>
            </a:r>
            <a:r>
              <a:rPr lang="zh-CN" altLang="en-US" sz="2000" smtClean="0">
                <a:ea typeface="华文新魏" pitchFamily="2" charset="-122"/>
                <a:cs typeface="Arial" charset="0"/>
              </a:rPr>
              <a:t>的或阵列</a:t>
            </a:r>
          </a:p>
          <a:p>
            <a:pPr marL="630238" lvl="1" indent="-268288" algn="just">
              <a:lnSpc>
                <a:spcPct val="110000"/>
              </a:lnSpc>
              <a:spcBef>
                <a:spcPct val="20000"/>
              </a:spcBef>
              <a:buClr>
                <a:srgbClr val="FF0000"/>
              </a:buClr>
              <a:buSzPct val="80000"/>
              <a:buFont typeface="Wingdings" pitchFamily="2" charset="2"/>
              <a:buChar char="Ø"/>
            </a:pPr>
            <a:r>
              <a:rPr lang="zh-CN" altLang="en-US" sz="2000" smtClean="0">
                <a:ea typeface="华文新魏" pitchFamily="2" charset="-122"/>
                <a:cs typeface="Arial" charset="0"/>
              </a:rPr>
              <a:t>采用熔丝开关，一次性编程</a:t>
            </a:r>
            <a:r>
              <a:rPr lang="en-US" altLang="zh-CN" sz="2000" smtClean="0">
                <a:ea typeface="华文新魏" pitchFamily="2" charset="-122"/>
                <a:cs typeface="Arial" charset="0"/>
              </a:rPr>
              <a:t>PLD</a:t>
            </a:r>
            <a:r>
              <a:rPr lang="zh-CN" altLang="en-US" sz="2000" smtClean="0">
                <a:ea typeface="华文新魏" pitchFamily="2" charset="-122"/>
                <a:cs typeface="Arial" charset="0"/>
              </a:rPr>
              <a:t>。</a:t>
            </a:r>
            <a:endParaRPr lang="en-US" altLang="zh-CN" sz="2000" smtClean="0">
              <a:ea typeface="华文新魏" pitchFamily="2" charset="-122"/>
              <a:cs typeface="Arial" charset="0"/>
            </a:endParaRPr>
          </a:p>
          <a:p>
            <a:pPr marL="630238" lvl="1" indent="-268288" algn="just">
              <a:lnSpc>
                <a:spcPct val="110000"/>
              </a:lnSpc>
              <a:spcBef>
                <a:spcPct val="20000"/>
              </a:spcBef>
              <a:buClr>
                <a:srgbClr val="FF0000"/>
              </a:buClr>
              <a:buSzPct val="80000"/>
              <a:buFont typeface="Wingdings" pitchFamily="2" charset="2"/>
              <a:buChar char="Ø"/>
            </a:pPr>
            <a:r>
              <a:rPr lang="zh-CN" altLang="en-US" sz="2000" smtClean="0">
                <a:solidFill>
                  <a:srgbClr val="000000"/>
                </a:solidFill>
                <a:latin typeface="宋体" pitchFamily="2" charset="-122"/>
                <a:cs typeface="Arial" charset="0"/>
              </a:rPr>
              <a:t>与阵列包含了输入信号所有可能的组合，这里有</a:t>
            </a:r>
            <a:r>
              <a:rPr lang="en-US" altLang="zh-CN" sz="2000" smtClean="0">
                <a:solidFill>
                  <a:srgbClr val="000000"/>
                </a:solidFill>
                <a:latin typeface="宋体" pitchFamily="2" charset="-122"/>
                <a:cs typeface="Arial" charset="0"/>
              </a:rPr>
              <a:t>3</a:t>
            </a:r>
            <a:r>
              <a:rPr lang="zh-CN" altLang="en-US" sz="2000" smtClean="0">
                <a:solidFill>
                  <a:srgbClr val="000000"/>
                </a:solidFill>
                <a:latin typeface="宋体" pitchFamily="2" charset="-122"/>
                <a:cs typeface="Arial" charset="0"/>
              </a:rPr>
              <a:t>个输入变量，则有</a:t>
            </a:r>
            <a:r>
              <a:rPr lang="en-US" altLang="zh-CN" sz="2000" smtClean="0">
                <a:solidFill>
                  <a:srgbClr val="000000"/>
                </a:solidFill>
                <a:latin typeface="宋体" pitchFamily="2" charset="-122"/>
                <a:cs typeface="Arial" charset="0"/>
              </a:rPr>
              <a:t>2</a:t>
            </a:r>
            <a:r>
              <a:rPr lang="en-US" altLang="zh-CN" sz="2000" baseline="30000" smtClean="0">
                <a:solidFill>
                  <a:srgbClr val="000000"/>
                </a:solidFill>
                <a:latin typeface="宋体" pitchFamily="2" charset="-122"/>
                <a:cs typeface="Arial" charset="0"/>
              </a:rPr>
              <a:t>3 </a:t>
            </a:r>
            <a:r>
              <a:rPr lang="en-US" altLang="zh-CN" sz="2000" smtClean="0">
                <a:solidFill>
                  <a:srgbClr val="000000"/>
                </a:solidFill>
                <a:latin typeface="宋体" pitchFamily="2" charset="-122"/>
                <a:cs typeface="Arial" charset="0"/>
              </a:rPr>
              <a:t>= 8</a:t>
            </a:r>
            <a:r>
              <a:rPr lang="zh-CN" altLang="en-US" sz="2000" smtClean="0">
                <a:solidFill>
                  <a:srgbClr val="000000"/>
                </a:solidFill>
                <a:latin typeface="宋体" pitchFamily="2" charset="-122"/>
                <a:cs typeface="Arial" charset="0"/>
              </a:rPr>
              <a:t>个乘积项。</a:t>
            </a:r>
            <a:endParaRPr lang="zh-CN" altLang="en-US" sz="2000" smtClean="0">
              <a:ea typeface="华文新魏" pitchFamily="2" charset="-122"/>
              <a:cs typeface="Arial" charset="0"/>
            </a:endParaRPr>
          </a:p>
          <a:p>
            <a:endParaRPr lang="zh-CN" altLang="en-US"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pPr eaLnBrk="1" hangingPunct="1"/>
            <a:r>
              <a:rPr lang="en-US" altLang="zh-CN" sz="1000" smtClean="0">
                <a:latin typeface="宋体" pitchFamily="2" charset="-122"/>
              </a:rPr>
              <a:t> PLD</a:t>
            </a:r>
            <a:r>
              <a:rPr lang="zh-CN" altLang="en-US" sz="1000" smtClean="0">
                <a:latin typeface="宋体" pitchFamily="2" charset="-122"/>
              </a:rPr>
              <a:t>最初的电可编程开关是熔丝链路，虽然在每个可能的互连点上都有熔丝，但仅仅小部分可能需要进行连接，所以必须烧断大部分的熔丝。 </a:t>
            </a:r>
          </a:p>
          <a:p>
            <a:pPr eaLnBrk="1" hangingPunct="1"/>
            <a:r>
              <a:rPr lang="zh-CN" altLang="en-US" smtClean="0"/>
              <a:t>      </a:t>
            </a:r>
            <a:r>
              <a:rPr lang="en-US" altLang="zh-CN" smtClean="0"/>
              <a:t>PLA</a:t>
            </a:r>
            <a:r>
              <a:rPr lang="zh-CN" altLang="en-US" smtClean="0"/>
              <a:t>基本结构与</a:t>
            </a:r>
            <a:r>
              <a:rPr lang="en-US" altLang="zh-CN" smtClean="0"/>
              <a:t>PROM</a:t>
            </a:r>
            <a:r>
              <a:rPr lang="zh-CN" altLang="en-US" smtClean="0"/>
              <a:t>类似，都是基于与</a:t>
            </a:r>
            <a:r>
              <a:rPr lang="en-US" altLang="zh-CN" smtClean="0"/>
              <a:t>-</a:t>
            </a:r>
            <a:r>
              <a:rPr lang="zh-CN" altLang="en-US" smtClean="0"/>
              <a:t>或表达式，但</a:t>
            </a:r>
            <a:r>
              <a:rPr lang="en-US" altLang="zh-CN" smtClean="0"/>
              <a:t>PLA</a:t>
            </a:r>
            <a:r>
              <a:rPr lang="zh-CN" altLang="en-US" smtClean="0"/>
              <a:t>的与阵列和或阵列都是可编程的，不需要包含输入信号每个可能的组合。</a:t>
            </a:r>
          </a:p>
          <a:p>
            <a:pPr algn="just" eaLnBrk="1" hangingPunct="1"/>
            <a:r>
              <a:rPr lang="zh-CN" altLang="en-US" smtClean="0"/>
              <a:t>      </a:t>
            </a:r>
            <a:r>
              <a:rPr lang="en-US" altLang="zh-CN" smtClean="0"/>
              <a:t>PROM</a:t>
            </a:r>
            <a:r>
              <a:rPr lang="zh-CN" altLang="en-US" smtClean="0"/>
              <a:t>的与阵列固定，包含输入信号所有可能的组合；只有</a:t>
            </a:r>
            <a:r>
              <a:rPr lang="zh-CN" altLang="en-US" smtClean="0">
                <a:solidFill>
                  <a:srgbClr val="FF00FF"/>
                </a:solidFill>
              </a:rPr>
              <a:t>或</a:t>
            </a:r>
            <a:r>
              <a:rPr lang="zh-CN" altLang="en-US" smtClean="0"/>
              <a:t>阵列</a:t>
            </a:r>
            <a:r>
              <a:rPr lang="zh-CN" altLang="en-US" smtClean="0">
                <a:solidFill>
                  <a:srgbClr val="FF00FF"/>
                </a:solidFill>
              </a:rPr>
              <a:t>可编程</a:t>
            </a:r>
            <a:r>
              <a:rPr lang="zh-CN" altLang="en-US" smtClean="0"/>
              <a:t>。</a:t>
            </a:r>
          </a:p>
          <a:p>
            <a:pPr algn="just" eaLnBrk="1" hangingPunct="1"/>
            <a:r>
              <a:rPr kumimoji="1" lang="zh-CN" altLang="en-US" b="1" smtClean="0"/>
              <a:t>     </a:t>
            </a:r>
            <a:r>
              <a:rPr kumimoji="1" lang="en-US" altLang="zh-CN" b="1" smtClean="0"/>
              <a:t>PLA</a:t>
            </a:r>
            <a:r>
              <a:rPr kumimoji="1" lang="zh-CN" altLang="en-US" smtClean="0"/>
              <a:t>编程工艺采用熔丝开关，为</a:t>
            </a:r>
            <a:r>
              <a:rPr kumimoji="1" lang="zh-CN" altLang="en-US" smtClean="0">
                <a:solidFill>
                  <a:srgbClr val="FF33CC"/>
                </a:solidFill>
              </a:rPr>
              <a:t>一次性</a:t>
            </a:r>
            <a:r>
              <a:rPr kumimoji="1" lang="zh-CN" altLang="en-US" smtClean="0"/>
              <a:t>编程器件；占用较大硅片面积，</a:t>
            </a:r>
            <a:r>
              <a:rPr lang="zh-CN" altLang="en-US" smtClean="0"/>
              <a:t>现在已不常生产和使用。</a:t>
            </a: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pPr marL="0" lvl="1"/>
            <a:r>
              <a:rPr lang="en-US" altLang="zh-CN" sz="2000" smtClean="0">
                <a:ea typeface="华文新魏" pitchFamily="2" charset="-122"/>
                <a:cs typeface="Arial" charset="0"/>
              </a:rPr>
              <a:t>PAL</a:t>
            </a:r>
            <a:r>
              <a:rPr lang="zh-CN" altLang="en-US" sz="2000" smtClean="0">
                <a:ea typeface="华文新魏" pitchFamily="2" charset="-122"/>
                <a:cs typeface="Arial" charset="0"/>
              </a:rPr>
              <a:t>与</a:t>
            </a:r>
            <a:r>
              <a:rPr lang="en-US" altLang="zh-CN" sz="2000" smtClean="0">
                <a:ea typeface="华文新魏" pitchFamily="2" charset="-122"/>
                <a:cs typeface="Arial" charset="0"/>
              </a:rPr>
              <a:t>GAL</a:t>
            </a:r>
            <a:r>
              <a:rPr lang="zh-CN" altLang="en-US" sz="2000" smtClean="0">
                <a:ea typeface="华文新魏" pitchFamily="2" charset="-122"/>
                <a:cs typeface="Arial" charset="0"/>
              </a:rPr>
              <a:t>门阵列结构相同：与阵列可编程，或阵列固定。</a:t>
            </a:r>
          </a:p>
          <a:p>
            <a:r>
              <a:rPr lang="en-US" altLang="zh-CN" smtClean="0">
                <a:cs typeface="Arial" charset="0"/>
              </a:rPr>
              <a:t>GAL</a:t>
            </a:r>
            <a:r>
              <a:rPr lang="zh-CN" altLang="en-US" smtClean="0">
                <a:cs typeface="Arial" charset="0"/>
              </a:rPr>
              <a:t>是在</a:t>
            </a:r>
            <a:r>
              <a:rPr lang="en-US" altLang="zh-CN" smtClean="0">
                <a:cs typeface="Arial" charset="0"/>
              </a:rPr>
              <a:t>PAL</a:t>
            </a:r>
            <a:r>
              <a:rPr lang="zh-CN" altLang="en-US" smtClean="0">
                <a:cs typeface="Arial" charset="0"/>
              </a:rPr>
              <a:t>的基础上发展而来，但</a:t>
            </a:r>
            <a:r>
              <a:rPr lang="zh-CN" altLang="en-US" smtClean="0">
                <a:solidFill>
                  <a:srgbClr val="FF3399"/>
                </a:solidFill>
                <a:latin typeface="华文新魏" pitchFamily="2" charset="-122"/>
                <a:ea typeface="华文新魏" pitchFamily="2" charset="-122"/>
                <a:cs typeface="Arial" charset="0"/>
              </a:rPr>
              <a:t>比</a:t>
            </a:r>
            <a:r>
              <a:rPr lang="en-US" altLang="zh-CN" smtClean="0">
                <a:solidFill>
                  <a:srgbClr val="FF3399"/>
                </a:solidFill>
                <a:latin typeface="华文新魏" pitchFamily="2" charset="-122"/>
                <a:ea typeface="华文新魏" pitchFamily="2" charset="-122"/>
                <a:cs typeface="Arial" charset="0"/>
              </a:rPr>
              <a:t>PAL</a:t>
            </a:r>
            <a:r>
              <a:rPr lang="zh-CN" altLang="en-US" smtClean="0">
                <a:solidFill>
                  <a:srgbClr val="FF3399"/>
                </a:solidFill>
                <a:latin typeface="华文新魏" pitchFamily="2" charset="-122"/>
                <a:ea typeface="华文新魏" pitchFamily="2" charset="-122"/>
                <a:cs typeface="Arial" charset="0"/>
              </a:rPr>
              <a:t>器件功能更强，结构更灵活，可取代同型号的</a:t>
            </a:r>
            <a:r>
              <a:rPr lang="en-US" altLang="zh-CN" smtClean="0">
                <a:solidFill>
                  <a:srgbClr val="FF3399"/>
                </a:solidFill>
                <a:latin typeface="华文新魏" pitchFamily="2" charset="-122"/>
                <a:ea typeface="华文新魏" pitchFamily="2" charset="-122"/>
                <a:cs typeface="Arial" charset="0"/>
              </a:rPr>
              <a:t>PAL</a:t>
            </a:r>
            <a:r>
              <a:rPr lang="zh-CN" altLang="en-US" smtClean="0">
                <a:solidFill>
                  <a:srgbClr val="FF3399"/>
                </a:solidFill>
                <a:latin typeface="华文新魏" pitchFamily="2" charset="-122"/>
                <a:ea typeface="华文新魏" pitchFamily="2" charset="-122"/>
                <a:cs typeface="Arial" charset="0"/>
              </a:rPr>
              <a:t>器件。</a:t>
            </a:r>
          </a:p>
          <a:p>
            <a:endParaRPr lang="en-US" altLang="zh-CN" smtClean="0">
              <a:cs typeface="Arial" charset="0"/>
            </a:endParaRPr>
          </a:p>
          <a:p>
            <a:r>
              <a:rPr lang="en-US" altLang="zh-CN" smtClean="0">
                <a:cs typeface="Arial" charset="0"/>
              </a:rPr>
              <a:t>PAL16L8</a:t>
            </a:r>
          </a:p>
          <a:p>
            <a:r>
              <a:rPr lang="en-US" altLang="zh-CN" smtClean="0">
                <a:cs typeface="Arial" charset="0"/>
              </a:rPr>
              <a:t>PAL16R8</a:t>
            </a:r>
          </a:p>
          <a:p>
            <a:r>
              <a:rPr lang="zh-CN" altLang="en-US" smtClean="0">
                <a:cs typeface="Arial" charset="0"/>
              </a:rPr>
              <a:t>专用组合输出</a:t>
            </a:r>
          </a:p>
          <a:p>
            <a:r>
              <a:rPr lang="zh-CN" altLang="en-US" smtClean="0">
                <a:cs typeface="Arial" charset="0"/>
              </a:rPr>
              <a:t>异或输出</a:t>
            </a:r>
          </a:p>
          <a:p>
            <a:r>
              <a:rPr lang="en-US" altLang="zh-CN" smtClean="0">
                <a:cs typeface="Arial" charset="0"/>
              </a:rPr>
              <a:t>PAL</a:t>
            </a:r>
            <a:r>
              <a:rPr lang="zh-CN" altLang="en-US" smtClean="0">
                <a:cs typeface="Arial" charset="0"/>
              </a:rPr>
              <a:t>采用</a:t>
            </a:r>
            <a:r>
              <a:rPr lang="en-US" altLang="zh-CN" smtClean="0">
                <a:cs typeface="Arial" charset="0"/>
              </a:rPr>
              <a:t>PROM</a:t>
            </a:r>
            <a:r>
              <a:rPr lang="zh-CN" altLang="en-US" smtClean="0">
                <a:cs typeface="Arial" charset="0"/>
              </a:rPr>
              <a:t>工艺，只能一次编程，输出固定，不能编程，灵活性差。</a:t>
            </a:r>
          </a:p>
          <a:p>
            <a:r>
              <a:rPr lang="en-US" altLang="zh-CN" smtClean="0">
                <a:cs typeface="Arial" charset="0"/>
              </a:rPr>
              <a:t>GAL</a:t>
            </a:r>
            <a:r>
              <a:rPr lang="zh-CN" altLang="en-US" smtClean="0">
                <a:cs typeface="Arial" charset="0"/>
              </a:rPr>
              <a:t>可编程输出结构：</a:t>
            </a:r>
            <a:r>
              <a:rPr lang="en-US" altLang="zh-CN" smtClean="0">
                <a:cs typeface="Arial" charset="0"/>
              </a:rPr>
              <a:t>GAL16V8</a:t>
            </a:r>
            <a:r>
              <a:rPr lang="zh-CN" altLang="en-US" smtClean="0">
                <a:cs typeface="Arial" charset="0"/>
              </a:rPr>
              <a:t>，</a:t>
            </a:r>
            <a:r>
              <a:rPr lang="en-US" altLang="zh-CN" smtClean="0">
                <a:cs typeface="Arial" charset="0"/>
              </a:rPr>
              <a:t>GAL20V8</a:t>
            </a:r>
            <a:r>
              <a:rPr lang="zh-CN" altLang="en-US" smtClean="0">
                <a:cs typeface="Arial" charset="0"/>
              </a:rPr>
              <a:t>（</a:t>
            </a:r>
            <a:r>
              <a:rPr lang="en-US" altLang="zh-CN" smtClean="0">
                <a:cs typeface="Arial" charset="0"/>
              </a:rPr>
              <a:t>GAL22V10</a:t>
            </a:r>
            <a:r>
              <a:rPr lang="zh-CN" altLang="en-US" smtClean="0">
                <a:cs typeface="Arial" charset="0"/>
              </a:rPr>
              <a:t>），采用</a:t>
            </a:r>
            <a:r>
              <a:rPr lang="en-US" altLang="zh-CN" smtClean="0">
                <a:cs typeface="Arial" charset="0"/>
              </a:rPr>
              <a:t>E2PROM</a:t>
            </a:r>
            <a:r>
              <a:rPr lang="zh-CN" altLang="en-US" smtClean="0">
                <a:cs typeface="Arial" charset="0"/>
              </a:rPr>
              <a:t>，可编程。</a:t>
            </a:r>
            <a:r>
              <a:rPr lang="en-US" altLang="zh-CN" smtClean="0">
                <a:cs typeface="Arial" charset="0"/>
              </a:rPr>
              <a:t>OLMC</a:t>
            </a:r>
            <a:r>
              <a:rPr lang="zh-CN" altLang="en-US" smtClean="0">
                <a:cs typeface="Arial" charset="0"/>
              </a:rPr>
              <a:t>：</a:t>
            </a:r>
            <a:r>
              <a:rPr lang="en-US" altLang="zh-CN" smtClean="0">
                <a:cs typeface="Arial" charset="0"/>
              </a:rPr>
              <a:t>Output Logic Macro Cell</a:t>
            </a:r>
            <a:r>
              <a:rPr lang="zh-CN" altLang="en-US" smtClean="0">
                <a:cs typeface="Arial" charset="0"/>
              </a:rPr>
              <a:t>）</a:t>
            </a:r>
          </a:p>
          <a:p>
            <a:endParaRPr lang="zh-CN" altLang="en-US" smtClean="0">
              <a:cs typeface="Arial"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p:spPr>
        <p:txBody>
          <a:bodyPr/>
          <a:lstStyle/>
          <a:p>
            <a:endParaRPr lang="zh-CN" altLang="en-US" smtClean="0">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p:spPr>
        <p:txBody>
          <a:bodyPr/>
          <a:lstStyle/>
          <a:p>
            <a:r>
              <a:rPr lang="zh-CN" altLang="en-US" smtClean="0"/>
              <a:t>例如后面我们要学习的存储器芯片</a:t>
            </a:r>
            <a:r>
              <a:rPr lang="en-US" altLang="zh-CN" smtClean="0"/>
              <a:t>Intel 2114</a:t>
            </a:r>
            <a:r>
              <a:rPr lang="zh-CN" altLang="en-US" smtClean="0"/>
              <a:t>，它是静态</a:t>
            </a:r>
            <a:r>
              <a:rPr lang="en-US" altLang="zh-CN" smtClean="0"/>
              <a:t>RAM</a:t>
            </a:r>
            <a:r>
              <a:rPr lang="zh-CN" altLang="en-US" smtClean="0"/>
              <a:t>，其存储容量是</a:t>
            </a:r>
            <a:r>
              <a:rPr lang="en-US" altLang="zh-CN" smtClean="0"/>
              <a:t>1K</a:t>
            </a:r>
            <a:r>
              <a:rPr lang="en-US" altLang="zh-CN" b="1" smtClean="0">
                <a:solidFill>
                  <a:srgbClr val="CC3300"/>
                </a:solidFill>
                <a:cs typeface="Arial" charset="0"/>
                <a:sym typeface="Symbol" pitchFamily="18" charset="2"/>
              </a:rPr>
              <a:t></a:t>
            </a:r>
            <a:r>
              <a:rPr lang="en-US" altLang="zh-CN" smtClean="0"/>
              <a:t>4</a:t>
            </a:r>
            <a:r>
              <a:rPr lang="zh-CN" altLang="en-US" smtClean="0"/>
              <a:t>位，表示字数是</a:t>
            </a:r>
            <a:r>
              <a:rPr lang="en-US" altLang="zh-CN" smtClean="0"/>
              <a:t>1K=1024</a:t>
            </a:r>
            <a:r>
              <a:rPr lang="zh-CN" altLang="en-US" smtClean="0"/>
              <a:t>，字长是</a:t>
            </a:r>
            <a:r>
              <a:rPr lang="en-US" altLang="zh-CN" smtClean="0"/>
              <a:t>4</a:t>
            </a:r>
            <a:r>
              <a:rPr lang="zh-CN" altLang="en-US" smtClean="0"/>
              <a:t>位，能存放的二进制代码的总位数是</a:t>
            </a:r>
            <a:r>
              <a:rPr lang="en-US" altLang="zh-CN" smtClean="0"/>
              <a:t>1024</a:t>
            </a:r>
            <a:r>
              <a:rPr lang="en-US" altLang="zh-CN" b="1" smtClean="0">
                <a:sym typeface="Symbol" pitchFamily="18" charset="2"/>
              </a:rPr>
              <a:t></a:t>
            </a:r>
            <a:r>
              <a:rPr lang="en-US" altLang="zh-CN" smtClean="0"/>
              <a:t>4=4096bit</a:t>
            </a:r>
            <a:r>
              <a:rPr lang="zh-CN" altLang="en-US" smtClean="0"/>
              <a:t>。</a:t>
            </a:r>
          </a:p>
          <a:p>
            <a:endParaRPr lang="en-US" altLang="zh-CN"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endParaRPr lang="zh-CN" altLang="en-US" smtClean="0">
              <a:cs typeface="Arial"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r>
              <a:rPr lang="zh-CN" altLang="en-US" smtClean="0">
                <a:solidFill>
                  <a:srgbClr val="C00000"/>
                </a:solidFill>
                <a:ea typeface="华文新魏" pitchFamily="2" charset="-122"/>
                <a:cs typeface="Arial" charset="0"/>
              </a:rPr>
              <a:t>其集成度远远高于</a:t>
            </a:r>
            <a:r>
              <a:rPr lang="en-US" altLang="zh-CN" smtClean="0">
                <a:solidFill>
                  <a:srgbClr val="C00000"/>
                </a:solidFill>
                <a:ea typeface="华文新魏" pitchFamily="2" charset="-122"/>
                <a:cs typeface="Arial" charset="0"/>
              </a:rPr>
              <a:t>PAL</a:t>
            </a:r>
            <a:r>
              <a:rPr lang="zh-CN" altLang="en-US" smtClean="0">
                <a:solidFill>
                  <a:srgbClr val="C00000"/>
                </a:solidFill>
                <a:ea typeface="华文新魏" pitchFamily="2" charset="-122"/>
                <a:cs typeface="Arial" charset="0"/>
              </a:rPr>
              <a:t>和</a:t>
            </a:r>
            <a:r>
              <a:rPr lang="en-US" altLang="zh-CN" smtClean="0">
                <a:solidFill>
                  <a:srgbClr val="C00000"/>
                </a:solidFill>
                <a:ea typeface="华文新魏" pitchFamily="2" charset="-122"/>
                <a:cs typeface="Arial" charset="0"/>
              </a:rPr>
              <a:t>GAL</a:t>
            </a:r>
            <a:r>
              <a:rPr lang="zh-CN" altLang="en-US" smtClean="0">
                <a:solidFill>
                  <a:srgbClr val="C00000"/>
                </a:solidFill>
                <a:ea typeface="华文新魏" pitchFamily="2" charset="-122"/>
                <a:cs typeface="Arial" charset="0"/>
              </a:rPr>
              <a:t>，用来设计数字系统，体积小、功耗低、可靠性高</a:t>
            </a:r>
            <a:endParaRPr lang="en-US" altLang="zh-CN" smtClean="0">
              <a:solidFill>
                <a:srgbClr val="C00000"/>
              </a:solidFill>
              <a:ea typeface="华文新魏" pitchFamily="2" charset="-122"/>
              <a:cs typeface="Arial" charset="0"/>
            </a:endParaRPr>
          </a:p>
          <a:p>
            <a:pPr eaLnBrk="1" hangingPunct="1"/>
            <a:r>
              <a:rPr lang="zh-CN" altLang="en-US" smtClean="0">
                <a:latin typeface="宋体" pitchFamily="2" charset="-122"/>
                <a:cs typeface="Arial" charset="0"/>
              </a:rPr>
              <a:t>图示为</a:t>
            </a:r>
            <a:r>
              <a:rPr lang="en-US" altLang="zh-CN" smtClean="0">
                <a:latin typeface="宋体" pitchFamily="2" charset="-122"/>
                <a:cs typeface="Arial" charset="0"/>
              </a:rPr>
              <a:t>Altera</a:t>
            </a:r>
            <a:r>
              <a:rPr lang="zh-CN" altLang="en-US" smtClean="0">
                <a:latin typeface="宋体" pitchFamily="2" charset="-122"/>
                <a:cs typeface="Arial" charset="0"/>
              </a:rPr>
              <a:t>公司的</a:t>
            </a:r>
            <a:r>
              <a:rPr lang="en-US" altLang="zh-CN" smtClean="0">
                <a:latin typeface="宋体" pitchFamily="2" charset="-122"/>
                <a:cs typeface="Arial" charset="0"/>
              </a:rPr>
              <a:t>MAX7000S</a:t>
            </a:r>
            <a:r>
              <a:rPr lang="zh-CN" altLang="en-US" smtClean="0">
                <a:latin typeface="宋体" pitchFamily="2" charset="-122"/>
                <a:cs typeface="Arial" charset="0"/>
              </a:rPr>
              <a:t>系列器件</a:t>
            </a:r>
            <a:r>
              <a:rPr lang="zh-CN" altLang="zh-CN" smtClean="0">
                <a:cs typeface="Arial" charset="0"/>
              </a:rPr>
              <a:t>（</a:t>
            </a:r>
            <a:r>
              <a:rPr lang="en-US" altLang="zh-CN" smtClean="0">
                <a:cs typeface="Arial" charset="0"/>
              </a:rPr>
              <a:t>CPLD</a:t>
            </a:r>
            <a:r>
              <a:rPr lang="zh-CN" altLang="zh-CN" smtClean="0">
                <a:cs typeface="Arial" charset="0"/>
              </a:rPr>
              <a:t>）</a:t>
            </a:r>
            <a:r>
              <a:rPr lang="zh-CN" altLang="en-US" smtClean="0">
                <a:latin typeface="宋体" pitchFamily="2" charset="-122"/>
                <a:cs typeface="Arial" charset="0"/>
              </a:rPr>
              <a:t>结构</a:t>
            </a:r>
          </a:p>
          <a:p>
            <a:pPr eaLnBrk="1" hangingPunct="1"/>
            <a:r>
              <a:rPr lang="zh-CN" altLang="en-US" smtClean="0">
                <a:latin typeface="宋体" pitchFamily="2" charset="-122"/>
                <a:cs typeface="Arial" charset="0"/>
              </a:rPr>
              <a:t>每个</a:t>
            </a:r>
            <a:r>
              <a:rPr lang="en-US" altLang="zh-CN" smtClean="0">
                <a:latin typeface="宋体" pitchFamily="2" charset="-122"/>
                <a:cs typeface="Arial" charset="0"/>
              </a:rPr>
              <a:t>LAB</a:t>
            </a:r>
            <a:r>
              <a:rPr lang="zh-CN" altLang="en-US" smtClean="0">
                <a:latin typeface="宋体" pitchFamily="2" charset="-122"/>
                <a:cs typeface="Arial" charset="0"/>
              </a:rPr>
              <a:t>（</a:t>
            </a:r>
            <a:r>
              <a:rPr lang="en-US" altLang="zh-CN" smtClean="0">
                <a:latin typeface="宋体" pitchFamily="2" charset="-122"/>
                <a:cs typeface="Arial" charset="0"/>
              </a:rPr>
              <a:t>Logic Array Block</a:t>
            </a:r>
            <a:r>
              <a:rPr lang="zh-CN" altLang="en-US" smtClean="0">
                <a:latin typeface="宋体" pitchFamily="2" charset="-122"/>
                <a:cs typeface="Arial" charset="0"/>
              </a:rPr>
              <a:t>）由</a:t>
            </a:r>
            <a:r>
              <a:rPr lang="en-US" altLang="zh-CN" smtClean="0">
                <a:latin typeface="宋体" pitchFamily="2" charset="-122"/>
                <a:cs typeface="Arial" charset="0"/>
              </a:rPr>
              <a:t>16</a:t>
            </a:r>
            <a:r>
              <a:rPr lang="zh-CN" altLang="en-US" smtClean="0">
                <a:latin typeface="宋体" pitchFamily="2" charset="-122"/>
                <a:cs typeface="Arial" charset="0"/>
              </a:rPr>
              <a:t>个宏单元组成。</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solidFill>
            <a:srgbClr val="FFFFFF"/>
          </a:solidFill>
          <a:ln/>
        </p:spPr>
      </p:sp>
      <p:sp>
        <p:nvSpPr>
          <p:cNvPr id="94211" name="Rectangle 3"/>
          <p:cNvSpPr>
            <a:spLocks noGrp="1" noChangeArrowheads="1"/>
          </p:cNvSpPr>
          <p:nvPr>
            <p:ph type="body" idx="1"/>
          </p:nvPr>
        </p:nvSpPr>
        <p:spPr>
          <a:solidFill>
            <a:srgbClr val="FFFFFF"/>
          </a:solidFill>
          <a:ln>
            <a:solidFill>
              <a:srgbClr val="000000"/>
            </a:solidFill>
          </a:ln>
        </p:spPr>
        <p:txBody>
          <a:bodyPr/>
          <a:lstStyle/>
          <a:p>
            <a:r>
              <a:rPr lang="zh-CN" altLang="zh-CN" smtClean="0"/>
              <a:t> </a:t>
            </a:r>
            <a:r>
              <a:rPr lang="zh-CN" altLang="en-US" smtClean="0"/>
              <a:t>主要特点：</a:t>
            </a:r>
            <a:endParaRPr lang="en-US" altLang="zh-CN" smtClean="0"/>
          </a:p>
          <a:p>
            <a:r>
              <a:rPr lang="zh-CN" altLang="en-US" smtClean="0"/>
              <a:t> </a:t>
            </a:r>
            <a:r>
              <a:rPr lang="zh-CN" altLang="zh-CN" smtClean="0"/>
              <a:t>多触发器结构和隐埋触发器结构：</a:t>
            </a:r>
            <a:r>
              <a:rPr lang="en-US" altLang="zh-CN" smtClean="0"/>
              <a:t>LAB</a:t>
            </a:r>
            <a:r>
              <a:rPr lang="zh-CN" altLang="zh-CN" smtClean="0"/>
              <a:t>有两个以上触发器，只有一个与输出端相连。</a:t>
            </a:r>
          </a:p>
          <a:p>
            <a:r>
              <a:rPr lang="en-US" altLang="zh-CN" smtClean="0"/>
              <a:t> </a:t>
            </a:r>
            <a:r>
              <a:rPr lang="zh-CN" altLang="zh-CN" smtClean="0"/>
              <a:t>乘积项共享结构</a:t>
            </a:r>
            <a:endParaRPr lang="en-US" altLang="zh-CN" smtClean="0"/>
          </a:p>
          <a:p>
            <a:r>
              <a:rPr lang="zh-CN" altLang="en-US" smtClean="0"/>
              <a:t> 异步时钟和时钟选择	</a:t>
            </a:r>
            <a:endParaRPr lang="zh-CN" altLang="zh-CN"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026"/>
          <p:cNvSpPr>
            <a:spLocks noGrp="1" noRot="1" noChangeAspect="1" noChangeArrowheads="1" noTextEdit="1"/>
          </p:cNvSpPr>
          <p:nvPr>
            <p:ph type="sldImg"/>
          </p:nvPr>
        </p:nvSpPr>
        <p:spPr>
          <a:solidFill>
            <a:srgbClr val="FFFFFF"/>
          </a:solidFill>
          <a:ln/>
        </p:spPr>
      </p:sp>
      <p:sp>
        <p:nvSpPr>
          <p:cNvPr id="95235" name="Rectangle 1027"/>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CN" sz="1000" smtClean="0">
              <a:latin typeface="宋体" pitchFamily="2" charset="-122"/>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solidFill>
            <a:srgbClr val="FFFFFF"/>
          </a:solidFill>
          <a:ln/>
        </p:spPr>
      </p:sp>
      <p:sp>
        <p:nvSpPr>
          <p:cNvPr id="96259"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CN" sz="2000"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p:spPr>
        <p:txBody>
          <a:bodyPr/>
          <a:lstStyle/>
          <a:p>
            <a:pPr marL="762000" lvl="1" indent="-277813" algn="just" defTabSz="2716213" eaLnBrk="1" hangingPunct="1">
              <a:lnSpc>
                <a:spcPct val="110000"/>
              </a:lnSpc>
              <a:buClr>
                <a:schemeClr val="tx2"/>
              </a:buClr>
              <a:buFont typeface="Wingdings" pitchFamily="2" charset="2"/>
              <a:buChar char="n"/>
            </a:pPr>
            <a:r>
              <a:rPr lang="zh-CN" altLang="en-US" smtClean="0">
                <a:solidFill>
                  <a:srgbClr val="CC3300"/>
                </a:solidFill>
                <a:cs typeface="Arial" charset="0"/>
              </a:rPr>
              <a:t>逻辑函数发生器</a:t>
            </a:r>
            <a:r>
              <a:rPr lang="en-US" altLang="zh-CN" smtClean="0">
                <a:cs typeface="Arial" charset="0"/>
              </a:rPr>
              <a:t>G</a:t>
            </a:r>
            <a:r>
              <a:rPr lang="zh-CN" altLang="en-US" smtClean="0">
                <a:cs typeface="Arial" charset="0"/>
              </a:rPr>
              <a:t>、</a:t>
            </a:r>
            <a:r>
              <a:rPr lang="en-US" altLang="zh-CN" smtClean="0">
                <a:cs typeface="Arial" charset="0"/>
              </a:rPr>
              <a:t>F</a:t>
            </a:r>
            <a:r>
              <a:rPr lang="zh-CN" altLang="en-US" smtClean="0">
                <a:cs typeface="Arial" charset="0"/>
              </a:rPr>
              <a:t>、</a:t>
            </a:r>
            <a:r>
              <a:rPr lang="en-US" altLang="zh-CN" smtClean="0">
                <a:cs typeface="Arial" charset="0"/>
              </a:rPr>
              <a:t>H</a:t>
            </a:r>
            <a:r>
              <a:rPr lang="zh-CN" altLang="en-US" smtClean="0">
                <a:cs typeface="Arial" charset="0"/>
              </a:rPr>
              <a:t>均为</a:t>
            </a:r>
            <a:r>
              <a:rPr lang="zh-CN" altLang="en-US" smtClean="0">
                <a:solidFill>
                  <a:srgbClr val="FF3399"/>
                </a:solidFill>
                <a:cs typeface="Arial" charset="0"/>
              </a:rPr>
              <a:t>查找表</a:t>
            </a:r>
            <a:r>
              <a:rPr lang="zh-CN" altLang="en-US" smtClean="0">
                <a:cs typeface="Arial" charset="0"/>
              </a:rPr>
              <a:t>结构，其物理结构是静态存储器（</a:t>
            </a:r>
            <a:r>
              <a:rPr lang="en-US" altLang="zh-CN" smtClean="0">
                <a:cs typeface="Arial" charset="0"/>
              </a:rPr>
              <a:t>SRAM</a:t>
            </a:r>
            <a:r>
              <a:rPr lang="zh-CN" altLang="en-US" smtClean="0">
                <a:cs typeface="Arial" charset="0"/>
              </a:rPr>
              <a:t>）。 </a:t>
            </a:r>
            <a:r>
              <a:rPr lang="en-US" altLang="zh-CN" smtClean="0">
                <a:cs typeface="Arial" charset="0"/>
              </a:rPr>
              <a:t>SRAM</a:t>
            </a:r>
            <a:r>
              <a:rPr lang="zh-CN" altLang="en-US" smtClean="0">
                <a:cs typeface="Arial" charset="0"/>
              </a:rPr>
              <a:t>的地址线即输入变量值，</a:t>
            </a:r>
            <a:r>
              <a:rPr lang="en-US" altLang="zh-CN" smtClean="0">
                <a:cs typeface="Arial" charset="0"/>
              </a:rPr>
              <a:t>SRAM</a:t>
            </a:r>
            <a:r>
              <a:rPr lang="zh-CN" altLang="en-US" smtClean="0">
                <a:cs typeface="Arial" charset="0"/>
              </a:rPr>
              <a:t>的输出为逻辑函数值。 </a:t>
            </a:r>
            <a:r>
              <a:rPr lang="en-US" altLang="zh-CN" smtClean="0">
                <a:solidFill>
                  <a:srgbClr val="FF3399"/>
                </a:solidFill>
                <a:cs typeface="Arial" charset="0"/>
              </a:rPr>
              <a:t>N</a:t>
            </a:r>
            <a:r>
              <a:rPr lang="zh-CN" altLang="en-US" smtClean="0">
                <a:solidFill>
                  <a:srgbClr val="FF3399"/>
                </a:solidFill>
                <a:cs typeface="Arial" charset="0"/>
              </a:rPr>
              <a:t>个输入的查找表可以实现任意一个</a:t>
            </a:r>
            <a:r>
              <a:rPr lang="en-US" altLang="zh-CN" smtClean="0">
                <a:solidFill>
                  <a:srgbClr val="FF3399"/>
                </a:solidFill>
                <a:cs typeface="Arial" charset="0"/>
              </a:rPr>
              <a:t>N</a:t>
            </a:r>
            <a:r>
              <a:rPr lang="zh-CN" altLang="en-US" smtClean="0">
                <a:solidFill>
                  <a:srgbClr val="FF3399"/>
                </a:solidFill>
                <a:cs typeface="Arial" charset="0"/>
              </a:rPr>
              <a:t>输入的组合逻辑函数</a:t>
            </a:r>
            <a:r>
              <a:rPr lang="zh-CN" altLang="en-US" smtClean="0">
                <a:cs typeface="Arial" charset="0"/>
              </a:rPr>
              <a:t>。</a:t>
            </a:r>
          </a:p>
          <a:p>
            <a:pPr marL="762000" lvl="1" indent="-277813" algn="just" defTabSz="2716213" eaLnBrk="1" hangingPunct="1">
              <a:lnSpc>
                <a:spcPct val="110000"/>
              </a:lnSpc>
              <a:buClr>
                <a:schemeClr val="tx2"/>
              </a:buClr>
              <a:buFont typeface="Wingdings" pitchFamily="2" charset="2"/>
              <a:buChar char="n"/>
            </a:pPr>
            <a:r>
              <a:rPr lang="zh-CN" altLang="en-US" smtClean="0">
                <a:cs typeface="Arial" charset="0"/>
              </a:rPr>
              <a:t>两个</a:t>
            </a:r>
            <a:r>
              <a:rPr lang="en-US" altLang="zh-CN" smtClean="0">
                <a:solidFill>
                  <a:srgbClr val="CC3300"/>
                </a:solidFill>
                <a:cs typeface="Arial" charset="0"/>
              </a:rPr>
              <a:t>D</a:t>
            </a:r>
            <a:r>
              <a:rPr lang="zh-CN" altLang="en-US" smtClean="0">
                <a:solidFill>
                  <a:srgbClr val="CC3300"/>
                </a:solidFill>
                <a:cs typeface="Arial" charset="0"/>
              </a:rPr>
              <a:t>触发器</a:t>
            </a:r>
            <a:r>
              <a:rPr lang="zh-CN" altLang="en-US" smtClean="0">
                <a:cs typeface="Arial" charset="0"/>
              </a:rPr>
              <a:t>用来实现寄存器逻辑。</a:t>
            </a:r>
          </a:p>
          <a:p>
            <a:pPr marL="762000" lvl="1" indent="-277813" algn="just" defTabSz="2716213" eaLnBrk="1" hangingPunct="1">
              <a:lnSpc>
                <a:spcPct val="110000"/>
              </a:lnSpc>
              <a:buClr>
                <a:schemeClr val="tx2"/>
              </a:buClr>
              <a:buFont typeface="Wingdings" pitchFamily="2" charset="2"/>
              <a:buChar char="n"/>
            </a:pPr>
            <a:r>
              <a:rPr lang="zh-CN" altLang="en-US" smtClean="0">
                <a:solidFill>
                  <a:srgbClr val="CC3300"/>
                </a:solidFill>
                <a:cs typeface="Arial" charset="0"/>
              </a:rPr>
              <a:t>数据选择器</a:t>
            </a:r>
            <a:r>
              <a:rPr lang="en-US" altLang="zh-CN" smtClean="0">
                <a:cs typeface="Arial" charset="0"/>
              </a:rPr>
              <a:t>(4</a:t>
            </a:r>
            <a:r>
              <a:rPr lang="zh-CN" altLang="en-US" smtClean="0">
                <a:cs typeface="Arial" charset="0"/>
              </a:rPr>
              <a:t>选</a:t>
            </a:r>
            <a:r>
              <a:rPr lang="en-US" altLang="zh-CN" smtClean="0">
                <a:cs typeface="Arial" charset="0"/>
              </a:rPr>
              <a:t>1</a:t>
            </a:r>
            <a:r>
              <a:rPr lang="zh-CN" altLang="en-US" smtClean="0">
                <a:cs typeface="Arial" charset="0"/>
              </a:rPr>
              <a:t>，</a:t>
            </a:r>
            <a:r>
              <a:rPr lang="en-US" altLang="zh-CN" smtClean="0">
                <a:cs typeface="Arial" charset="0"/>
              </a:rPr>
              <a:t>2</a:t>
            </a:r>
            <a:r>
              <a:rPr lang="zh-CN" altLang="en-US" smtClean="0">
                <a:cs typeface="Arial" charset="0"/>
              </a:rPr>
              <a:t>选</a:t>
            </a:r>
            <a:r>
              <a:rPr lang="en-US" altLang="zh-CN" smtClean="0">
                <a:cs typeface="Arial" charset="0"/>
              </a:rPr>
              <a:t>1</a:t>
            </a:r>
            <a:r>
              <a:rPr lang="zh-CN" altLang="en-US" smtClean="0">
                <a:cs typeface="Arial" charset="0"/>
              </a:rPr>
              <a:t>等</a:t>
            </a:r>
            <a:r>
              <a:rPr lang="en-US" altLang="zh-CN" smtClean="0">
                <a:cs typeface="Arial" charset="0"/>
              </a:rPr>
              <a:t>)</a:t>
            </a:r>
            <a:r>
              <a:rPr lang="zh-CN" altLang="en-US" smtClean="0">
                <a:cs typeface="Arial" charset="0"/>
              </a:rPr>
              <a:t>可以被编程，选择触发器的输入信号、时钟有效边沿、时钟使能信号以及输出信号</a:t>
            </a:r>
            <a:r>
              <a:rPr lang="zh-CN" altLang="en-US" smtClean="0">
                <a:ea typeface="方正姚体" pitchFamily="2" charset="-122"/>
                <a:cs typeface="Arial" charset="0"/>
              </a:rPr>
              <a:t>。</a:t>
            </a:r>
          </a:p>
          <a:p>
            <a:pPr defTabSz="2716213"/>
            <a:endParaRPr lang="zh-CN" altLang="en-US" smtClean="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p:spPr>
        <p:txBody>
          <a:bodyPr/>
          <a:lstStyle/>
          <a:p>
            <a:pPr eaLnBrk="1" hangingPunct="1"/>
            <a:r>
              <a:rPr lang="en-US" altLang="zh-CN" smtClean="0">
                <a:latin typeface="宋体" pitchFamily="2" charset="-122"/>
              </a:rPr>
              <a:t> IOB</a:t>
            </a:r>
            <a:r>
              <a:rPr lang="zh-CN" altLang="en-US" smtClean="0">
                <a:latin typeface="宋体" pitchFamily="2" charset="-122"/>
              </a:rPr>
              <a:t>分布于器件的四周</a:t>
            </a:r>
          </a:p>
          <a:p>
            <a:pPr eaLnBrk="1" hangingPunct="1"/>
            <a:r>
              <a:rPr lang="zh-CN" altLang="en-US" smtClean="0">
                <a:latin typeface="宋体" pitchFamily="2" charset="-122"/>
              </a:rPr>
              <a:t>    当</a:t>
            </a:r>
            <a:r>
              <a:rPr lang="en-US" altLang="zh-CN" smtClean="0">
                <a:latin typeface="宋体" pitchFamily="2" charset="-122"/>
              </a:rPr>
              <a:t>IOB</a:t>
            </a:r>
            <a:r>
              <a:rPr lang="zh-CN" altLang="en-US" smtClean="0">
                <a:latin typeface="宋体" pitchFamily="2" charset="-122"/>
              </a:rPr>
              <a:t>控制的引脚被定义为输入时，输入信号先送入输入缓冲器，缓冲器的输出分为两路，一路直接送到数据选择器</a:t>
            </a:r>
            <a:r>
              <a:rPr lang="en-US" altLang="zh-CN" smtClean="0">
                <a:latin typeface="宋体" pitchFamily="2" charset="-122"/>
              </a:rPr>
              <a:t>MUX</a:t>
            </a:r>
            <a:r>
              <a:rPr lang="zh-CN" altLang="en-US" smtClean="0">
                <a:latin typeface="宋体" pitchFamily="2" charset="-122"/>
              </a:rPr>
              <a:t>；另一路经过延时</a:t>
            </a:r>
            <a:r>
              <a:rPr lang="en-US" altLang="zh-CN" smtClean="0">
                <a:latin typeface="宋体" pitchFamily="2" charset="-122"/>
              </a:rPr>
              <a:t>(</a:t>
            </a:r>
            <a:r>
              <a:rPr lang="zh-CN" altLang="en-US" smtClean="0">
                <a:latin typeface="宋体" pitchFamily="2" charset="-122"/>
              </a:rPr>
              <a:t>或不延时</a:t>
            </a:r>
            <a:r>
              <a:rPr lang="en-US" altLang="zh-CN" smtClean="0">
                <a:latin typeface="宋体" pitchFamily="2" charset="-122"/>
              </a:rPr>
              <a:t>)</a:t>
            </a:r>
            <a:r>
              <a:rPr lang="zh-CN" altLang="en-US" smtClean="0">
                <a:latin typeface="宋体" pitchFamily="2" charset="-122"/>
              </a:rPr>
              <a:t>送到</a:t>
            </a:r>
            <a:r>
              <a:rPr lang="en-US" altLang="zh-CN" smtClean="0">
                <a:latin typeface="宋体" pitchFamily="2" charset="-122"/>
              </a:rPr>
              <a:t>D</a:t>
            </a:r>
            <a:r>
              <a:rPr lang="zh-CN" altLang="en-US" smtClean="0">
                <a:latin typeface="宋体" pitchFamily="2" charset="-122"/>
              </a:rPr>
              <a:t>触发器，再送到数据选择器。通过编程给数据选择器不同的控制信息可以确定送至</a:t>
            </a:r>
            <a:r>
              <a:rPr lang="en-US" altLang="zh-CN" smtClean="0">
                <a:latin typeface="宋体" pitchFamily="2" charset="-122"/>
              </a:rPr>
              <a:t>CLB</a:t>
            </a:r>
            <a:r>
              <a:rPr lang="zh-CN" altLang="en-US" smtClean="0">
                <a:latin typeface="宋体" pitchFamily="2" charset="-122"/>
              </a:rPr>
              <a:t>阵列的</a:t>
            </a:r>
            <a:r>
              <a:rPr lang="en-US" altLang="zh-CN" smtClean="0">
                <a:latin typeface="宋体" pitchFamily="2" charset="-122"/>
              </a:rPr>
              <a:t>I1</a:t>
            </a:r>
            <a:r>
              <a:rPr lang="zh-CN" altLang="en-US" smtClean="0">
                <a:latin typeface="宋体" pitchFamily="2" charset="-122"/>
              </a:rPr>
              <a:t>和</a:t>
            </a:r>
            <a:r>
              <a:rPr lang="en-US" altLang="zh-CN" smtClean="0">
                <a:latin typeface="宋体" pitchFamily="2" charset="-122"/>
              </a:rPr>
              <a:t>I2</a:t>
            </a:r>
            <a:r>
              <a:rPr lang="zh-CN" altLang="en-US" smtClean="0">
                <a:latin typeface="宋体" pitchFamily="2" charset="-122"/>
              </a:rPr>
              <a:t>是直接来自输入缓冲器还是来自触发器。</a:t>
            </a:r>
          </a:p>
          <a:p>
            <a:pPr eaLnBrk="1" hangingPunct="1"/>
            <a:r>
              <a:rPr lang="zh-CN" altLang="en-US" smtClean="0">
                <a:latin typeface="宋体" pitchFamily="2" charset="-122"/>
              </a:rPr>
              <a:t>    当</a:t>
            </a:r>
            <a:r>
              <a:rPr lang="en-US" altLang="zh-CN" smtClean="0">
                <a:latin typeface="宋体" pitchFamily="2" charset="-122"/>
              </a:rPr>
              <a:t>IOB</a:t>
            </a:r>
            <a:r>
              <a:rPr lang="zh-CN" altLang="en-US" smtClean="0">
                <a:latin typeface="宋体" pitchFamily="2" charset="-122"/>
              </a:rPr>
              <a:t>控制的引脚被定义为输出时，</a:t>
            </a:r>
            <a:r>
              <a:rPr lang="en-US" altLang="zh-CN" smtClean="0">
                <a:latin typeface="宋体" pitchFamily="2" charset="-122"/>
              </a:rPr>
              <a:t>CLB</a:t>
            </a:r>
            <a:r>
              <a:rPr lang="zh-CN" altLang="en-US" smtClean="0">
                <a:latin typeface="宋体" pitchFamily="2" charset="-122"/>
              </a:rPr>
              <a:t>阵列的输出信号也可以有两条途径：一条是直接经数据选择器送至输出缓冲器，另一条是先存入</a:t>
            </a:r>
            <a:r>
              <a:rPr lang="en-US" altLang="zh-CN" smtClean="0">
                <a:latin typeface="宋体" pitchFamily="2" charset="-122"/>
              </a:rPr>
              <a:t>D</a:t>
            </a:r>
            <a:r>
              <a:rPr lang="zh-CN" altLang="en-US" smtClean="0">
                <a:latin typeface="宋体" pitchFamily="2" charset="-122"/>
              </a:rPr>
              <a:t>触发器，再送至输出缓冲器。</a:t>
            </a:r>
            <a:endParaRPr lang="zh-CN" altLang="en-US" smtClean="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r>
              <a:rPr lang="zh-CN" altLang="en-US" smtClean="0"/>
              <a:t>通过可编程开关实现互联</a:t>
            </a:r>
            <a:endParaRPr lang="en-US" altLang="zh-CN" smtClean="0"/>
          </a:p>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grpSp>
        <p:nvGrpSpPr>
          <p:cNvPr id="3" name="Group 2974"/>
          <p:cNvGrpSpPr>
            <a:grpSpLocks/>
          </p:cNvGrpSpPr>
          <p:nvPr/>
        </p:nvGrpSpPr>
        <p:grpSpPr bwMode="auto">
          <a:xfrm>
            <a:off x="0" y="2882900"/>
            <a:ext cx="9144000" cy="1917700"/>
            <a:chOff x="0" y="1816"/>
            <a:chExt cx="5760" cy="1208"/>
          </a:xfrm>
        </p:grpSpPr>
        <p:sp>
          <p:nvSpPr>
            <p:cNvPr id="4" name="Rectangle 2970"/>
            <p:cNvSpPr>
              <a:spLocks noChangeArrowheads="1"/>
            </p:cNvSpPr>
            <p:nvPr userDrawn="1"/>
          </p:nvSpPr>
          <p:spPr bwMode="gray">
            <a:xfrm>
              <a:off x="1624" y="1816"/>
              <a:ext cx="4136" cy="768"/>
            </a:xfrm>
            <a:prstGeom prst="rect">
              <a:avLst/>
            </a:prstGeom>
            <a:gradFill rotWithShape="0">
              <a:gsLst>
                <a:gs pos="0">
                  <a:schemeClr val="hlink"/>
                </a:gs>
                <a:gs pos="100000">
                  <a:schemeClr val="hlink">
                    <a:gamma/>
                    <a:shade val="46275"/>
                    <a:invGamma/>
                  </a:schemeClr>
                </a:gs>
              </a:gsLst>
              <a:lin ang="5400000" scaled="1"/>
            </a:gradFill>
            <a:ln w="9525">
              <a:noFill/>
              <a:miter lim="800000"/>
              <a:headEnd/>
              <a:tailEnd/>
            </a:ln>
            <a:effectLst/>
          </p:spPr>
          <p:txBody>
            <a:bodyPr anchor="ctr">
              <a:spAutoFit/>
            </a:bodyPr>
            <a:lstStyle/>
            <a:p>
              <a:pPr algn="r" eaLnBrk="0" hangingPunct="0">
                <a:lnSpc>
                  <a:spcPct val="100000"/>
                </a:lnSpc>
                <a:spcBef>
                  <a:spcPct val="0"/>
                </a:spcBef>
                <a:defRPr/>
              </a:pPr>
              <a:endParaRPr lang="zh-CN" altLang="en-US" sz="2000" b="1" u="sng">
                <a:solidFill>
                  <a:schemeClr val="accent1"/>
                </a:solidFill>
                <a:latin typeface="Lucida Sans Unicode" pitchFamily="34" charset="0"/>
                <a:ea typeface="굴림" pitchFamily="50" charset="-127"/>
              </a:endParaRPr>
            </a:p>
          </p:txBody>
        </p:sp>
        <p:sp>
          <p:nvSpPr>
            <p:cNvPr id="5" name="AutoShape 2971"/>
            <p:cNvSpPr>
              <a:spLocks noChangeArrowheads="1"/>
            </p:cNvSpPr>
            <p:nvPr userDrawn="1"/>
          </p:nvSpPr>
          <p:spPr bwMode="gray">
            <a:xfrm>
              <a:off x="0" y="1816"/>
              <a:ext cx="2544" cy="1208"/>
            </a:xfrm>
            <a:prstGeom prst="homePlate">
              <a:avLst>
                <a:gd name="adj" fmla="val 52649"/>
              </a:avLst>
            </a:prstGeom>
            <a:solidFill>
              <a:schemeClr val="bg1"/>
            </a:solidFill>
            <a:ln w="9525">
              <a:noFill/>
              <a:miter lim="800000"/>
              <a:headEnd/>
              <a:tailEnd/>
            </a:ln>
            <a:effectLst/>
          </p:spPr>
          <p:txBody>
            <a:bodyPr anchor="ctr">
              <a:spAutoFit/>
            </a:bodyPr>
            <a:lstStyle/>
            <a:p>
              <a:pPr algn="r" eaLnBrk="0" hangingPunct="0">
                <a:lnSpc>
                  <a:spcPct val="100000"/>
                </a:lnSpc>
                <a:spcBef>
                  <a:spcPct val="0"/>
                </a:spcBef>
                <a:defRPr/>
              </a:pPr>
              <a:endParaRPr lang="zh-CN" altLang="en-US" sz="2000" b="1" u="sng">
                <a:solidFill>
                  <a:schemeClr val="accent1"/>
                </a:solidFill>
                <a:latin typeface="Lucida Sans Unicode" pitchFamily="34" charset="0"/>
                <a:ea typeface="굴림" pitchFamily="50" charset="-127"/>
              </a:endParaRPr>
            </a:p>
          </p:txBody>
        </p:sp>
      </p:grpSp>
      <p:sp>
        <p:nvSpPr>
          <p:cNvPr id="6" name="Rectangle 2929"/>
          <p:cNvSpPr>
            <a:spLocks noChangeArrowheads="1"/>
          </p:cNvSpPr>
          <p:nvPr/>
        </p:nvSpPr>
        <p:spPr bwMode="gray">
          <a:xfrm>
            <a:off x="0" y="0"/>
            <a:ext cx="9144000" cy="1981200"/>
          </a:xfrm>
          <a:prstGeom prst="rect">
            <a:avLst/>
          </a:prstGeom>
          <a:noFill/>
          <a:ln w="9525">
            <a:noFill/>
            <a:miter lim="800000"/>
            <a:headEnd/>
            <a:tailEnd/>
          </a:ln>
          <a:effectLst/>
        </p:spPr>
        <p:txBody>
          <a:bodyPr wrap="none" anchor="ctr">
            <a:spAutoFit/>
          </a:bodyPr>
          <a:lstStyle/>
          <a:p>
            <a:pPr algn="r" eaLnBrk="0" hangingPunct="0">
              <a:lnSpc>
                <a:spcPct val="100000"/>
              </a:lnSpc>
              <a:spcBef>
                <a:spcPct val="0"/>
              </a:spcBef>
              <a:defRPr/>
            </a:pPr>
            <a:endParaRPr lang="zh-CN" altLang="en-US" sz="2000" b="1" u="sng">
              <a:solidFill>
                <a:schemeClr val="accent1"/>
              </a:solidFill>
              <a:latin typeface="Lucida Sans Unicode" pitchFamily="34" charset="0"/>
              <a:ea typeface="굴림" pitchFamily="50" charset="-127"/>
            </a:endParaRPr>
          </a:p>
        </p:txBody>
      </p:sp>
      <p:grpSp>
        <p:nvGrpSpPr>
          <p:cNvPr id="7" name="Group 2936"/>
          <p:cNvGrpSpPr>
            <a:grpSpLocks/>
          </p:cNvGrpSpPr>
          <p:nvPr/>
        </p:nvGrpSpPr>
        <p:grpSpPr bwMode="auto">
          <a:xfrm>
            <a:off x="835025" y="1519238"/>
            <a:ext cx="1338263" cy="1274762"/>
            <a:chOff x="4560" y="1440"/>
            <a:chExt cx="1008" cy="960"/>
          </a:xfrm>
        </p:grpSpPr>
        <p:grpSp>
          <p:nvGrpSpPr>
            <p:cNvPr id="8" name="Group 2922"/>
            <p:cNvGrpSpPr>
              <a:grpSpLocks/>
            </p:cNvGrpSpPr>
            <p:nvPr userDrawn="1"/>
          </p:nvGrpSpPr>
          <p:grpSpPr bwMode="auto">
            <a:xfrm>
              <a:off x="4992" y="1440"/>
              <a:ext cx="576" cy="960"/>
              <a:chOff x="3264" y="2112"/>
              <a:chExt cx="576" cy="960"/>
            </a:xfrm>
          </p:grpSpPr>
          <p:sp>
            <p:nvSpPr>
              <p:cNvPr id="15" name="Oval 2917"/>
              <p:cNvSpPr>
                <a:spLocks noChangeArrowheads="1"/>
              </p:cNvSpPr>
              <p:nvPr userDrawn="1"/>
            </p:nvSpPr>
            <p:spPr bwMode="gray">
              <a:xfrm>
                <a:off x="3264" y="2112"/>
                <a:ext cx="194" cy="192"/>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eaLnBrk="0" hangingPunct="0">
                  <a:lnSpc>
                    <a:spcPct val="100000"/>
                  </a:lnSpc>
                  <a:spcBef>
                    <a:spcPct val="0"/>
                  </a:spcBef>
                  <a:defRPr/>
                </a:pPr>
                <a:endParaRPr lang="zh-CN" altLang="en-US" sz="2000" b="1" u="sng">
                  <a:solidFill>
                    <a:schemeClr val="accent1"/>
                  </a:solidFill>
                  <a:latin typeface="Lucida Sans Unicode" pitchFamily="34" charset="0"/>
                  <a:ea typeface="굴림" pitchFamily="50" charset="-127"/>
                </a:endParaRPr>
              </a:p>
            </p:txBody>
          </p:sp>
          <p:sp>
            <p:nvSpPr>
              <p:cNvPr id="16" name="Oval 2918"/>
              <p:cNvSpPr>
                <a:spLocks noChangeArrowheads="1"/>
              </p:cNvSpPr>
              <p:nvPr userDrawn="1"/>
            </p:nvSpPr>
            <p:spPr bwMode="gray">
              <a:xfrm>
                <a:off x="3456" y="2304"/>
                <a:ext cx="190" cy="190"/>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eaLnBrk="0" hangingPunct="0">
                  <a:lnSpc>
                    <a:spcPct val="100000"/>
                  </a:lnSpc>
                  <a:spcBef>
                    <a:spcPct val="0"/>
                  </a:spcBef>
                  <a:defRPr/>
                </a:pPr>
                <a:endParaRPr lang="zh-CN" altLang="en-US" sz="2000" b="1" u="sng">
                  <a:solidFill>
                    <a:schemeClr val="accent1"/>
                  </a:solidFill>
                  <a:latin typeface="Lucida Sans Unicode" pitchFamily="34" charset="0"/>
                  <a:ea typeface="굴림" pitchFamily="50" charset="-127"/>
                </a:endParaRPr>
              </a:p>
            </p:txBody>
          </p:sp>
          <p:sp>
            <p:nvSpPr>
              <p:cNvPr id="17" name="Oval 2919"/>
              <p:cNvSpPr>
                <a:spLocks noChangeArrowheads="1"/>
              </p:cNvSpPr>
              <p:nvPr userDrawn="1"/>
            </p:nvSpPr>
            <p:spPr bwMode="gray">
              <a:xfrm>
                <a:off x="3646" y="2496"/>
                <a:ext cx="194" cy="192"/>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eaLnBrk="0" hangingPunct="0">
                  <a:lnSpc>
                    <a:spcPct val="100000"/>
                  </a:lnSpc>
                  <a:spcBef>
                    <a:spcPct val="0"/>
                  </a:spcBef>
                  <a:defRPr/>
                </a:pPr>
                <a:endParaRPr lang="zh-CN" altLang="en-US" sz="2000" b="1" u="sng">
                  <a:solidFill>
                    <a:schemeClr val="accent1"/>
                  </a:solidFill>
                  <a:latin typeface="Lucida Sans Unicode" pitchFamily="34" charset="0"/>
                  <a:ea typeface="굴림" pitchFamily="50" charset="-127"/>
                </a:endParaRPr>
              </a:p>
            </p:txBody>
          </p:sp>
          <p:sp>
            <p:nvSpPr>
              <p:cNvPr id="18" name="Oval 2920"/>
              <p:cNvSpPr>
                <a:spLocks noChangeArrowheads="1"/>
              </p:cNvSpPr>
              <p:nvPr userDrawn="1"/>
            </p:nvSpPr>
            <p:spPr bwMode="gray">
              <a:xfrm>
                <a:off x="3456" y="2688"/>
                <a:ext cx="190" cy="191"/>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eaLnBrk="0" hangingPunct="0">
                  <a:lnSpc>
                    <a:spcPct val="100000"/>
                  </a:lnSpc>
                  <a:spcBef>
                    <a:spcPct val="0"/>
                  </a:spcBef>
                  <a:defRPr/>
                </a:pPr>
                <a:endParaRPr lang="zh-CN" altLang="en-US" sz="2000" b="1" u="sng">
                  <a:solidFill>
                    <a:schemeClr val="accent1"/>
                  </a:solidFill>
                  <a:latin typeface="Lucida Sans Unicode" pitchFamily="34" charset="0"/>
                  <a:ea typeface="굴림" pitchFamily="50" charset="-127"/>
                </a:endParaRPr>
              </a:p>
            </p:txBody>
          </p:sp>
          <p:sp>
            <p:nvSpPr>
              <p:cNvPr id="19" name="Oval 2921"/>
              <p:cNvSpPr>
                <a:spLocks noChangeArrowheads="1"/>
              </p:cNvSpPr>
              <p:nvPr userDrawn="1"/>
            </p:nvSpPr>
            <p:spPr bwMode="gray">
              <a:xfrm>
                <a:off x="3264" y="2880"/>
                <a:ext cx="194" cy="192"/>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eaLnBrk="0" hangingPunct="0">
                  <a:lnSpc>
                    <a:spcPct val="100000"/>
                  </a:lnSpc>
                  <a:spcBef>
                    <a:spcPct val="0"/>
                  </a:spcBef>
                  <a:defRPr/>
                </a:pPr>
                <a:endParaRPr lang="zh-CN" altLang="en-US" sz="2000" b="1" u="sng">
                  <a:solidFill>
                    <a:schemeClr val="accent1"/>
                  </a:solidFill>
                  <a:latin typeface="Lucida Sans Unicode" pitchFamily="34" charset="0"/>
                  <a:ea typeface="굴림" pitchFamily="50" charset="-127"/>
                </a:endParaRPr>
              </a:p>
            </p:txBody>
          </p:sp>
        </p:grpSp>
        <p:grpSp>
          <p:nvGrpSpPr>
            <p:cNvPr id="9" name="Group 2923"/>
            <p:cNvGrpSpPr>
              <a:grpSpLocks/>
            </p:cNvGrpSpPr>
            <p:nvPr userDrawn="1"/>
          </p:nvGrpSpPr>
          <p:grpSpPr bwMode="auto">
            <a:xfrm>
              <a:off x="4560" y="1440"/>
              <a:ext cx="578" cy="960"/>
              <a:chOff x="3264" y="2112"/>
              <a:chExt cx="578" cy="960"/>
            </a:xfrm>
          </p:grpSpPr>
          <p:sp>
            <p:nvSpPr>
              <p:cNvPr id="10" name="Oval 2924"/>
              <p:cNvSpPr>
                <a:spLocks noChangeArrowheads="1"/>
              </p:cNvSpPr>
              <p:nvPr userDrawn="1"/>
            </p:nvSpPr>
            <p:spPr bwMode="gray">
              <a:xfrm>
                <a:off x="3264" y="2112"/>
                <a:ext cx="194" cy="192"/>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eaLnBrk="0" hangingPunct="0">
                  <a:lnSpc>
                    <a:spcPct val="100000"/>
                  </a:lnSpc>
                  <a:spcBef>
                    <a:spcPct val="0"/>
                  </a:spcBef>
                  <a:defRPr/>
                </a:pPr>
                <a:endParaRPr lang="zh-CN" altLang="en-US" sz="2000" b="1" u="sng">
                  <a:solidFill>
                    <a:schemeClr val="accent1"/>
                  </a:solidFill>
                  <a:latin typeface="Lucida Sans Unicode" pitchFamily="34" charset="0"/>
                  <a:ea typeface="굴림" pitchFamily="50" charset="-127"/>
                </a:endParaRPr>
              </a:p>
            </p:txBody>
          </p:sp>
          <p:sp>
            <p:nvSpPr>
              <p:cNvPr id="11" name="Oval 2925"/>
              <p:cNvSpPr>
                <a:spLocks noChangeArrowheads="1"/>
              </p:cNvSpPr>
              <p:nvPr userDrawn="1"/>
            </p:nvSpPr>
            <p:spPr bwMode="gray">
              <a:xfrm>
                <a:off x="3458" y="2304"/>
                <a:ext cx="190" cy="190"/>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eaLnBrk="0" hangingPunct="0">
                  <a:lnSpc>
                    <a:spcPct val="100000"/>
                  </a:lnSpc>
                  <a:spcBef>
                    <a:spcPct val="0"/>
                  </a:spcBef>
                  <a:defRPr/>
                </a:pPr>
                <a:endParaRPr lang="zh-CN" altLang="en-US" sz="2000" b="1" u="sng">
                  <a:solidFill>
                    <a:schemeClr val="accent1"/>
                  </a:solidFill>
                  <a:latin typeface="Lucida Sans Unicode" pitchFamily="34" charset="0"/>
                  <a:ea typeface="굴림" pitchFamily="50" charset="-127"/>
                </a:endParaRPr>
              </a:p>
            </p:txBody>
          </p:sp>
          <p:sp>
            <p:nvSpPr>
              <p:cNvPr id="12" name="Oval 2926"/>
              <p:cNvSpPr>
                <a:spLocks noChangeArrowheads="1"/>
              </p:cNvSpPr>
              <p:nvPr userDrawn="1"/>
            </p:nvSpPr>
            <p:spPr bwMode="gray">
              <a:xfrm>
                <a:off x="3648" y="2496"/>
                <a:ext cx="194" cy="192"/>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eaLnBrk="0" hangingPunct="0">
                  <a:lnSpc>
                    <a:spcPct val="100000"/>
                  </a:lnSpc>
                  <a:spcBef>
                    <a:spcPct val="0"/>
                  </a:spcBef>
                  <a:defRPr/>
                </a:pPr>
                <a:endParaRPr lang="zh-CN" altLang="en-US" sz="2000" b="1" u="sng">
                  <a:solidFill>
                    <a:schemeClr val="accent1"/>
                  </a:solidFill>
                  <a:latin typeface="Lucida Sans Unicode" pitchFamily="34" charset="0"/>
                  <a:ea typeface="굴림" pitchFamily="50" charset="-127"/>
                </a:endParaRPr>
              </a:p>
            </p:txBody>
          </p:sp>
          <p:sp>
            <p:nvSpPr>
              <p:cNvPr id="13" name="Oval 2927"/>
              <p:cNvSpPr>
                <a:spLocks noChangeArrowheads="1"/>
              </p:cNvSpPr>
              <p:nvPr userDrawn="1"/>
            </p:nvSpPr>
            <p:spPr bwMode="gray">
              <a:xfrm>
                <a:off x="3458" y="2688"/>
                <a:ext cx="190" cy="191"/>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eaLnBrk="0" hangingPunct="0">
                  <a:lnSpc>
                    <a:spcPct val="100000"/>
                  </a:lnSpc>
                  <a:spcBef>
                    <a:spcPct val="0"/>
                  </a:spcBef>
                  <a:defRPr/>
                </a:pPr>
                <a:endParaRPr lang="zh-CN" altLang="en-US" sz="2000" b="1" u="sng">
                  <a:solidFill>
                    <a:schemeClr val="accent1"/>
                  </a:solidFill>
                  <a:latin typeface="Lucida Sans Unicode" pitchFamily="34" charset="0"/>
                  <a:ea typeface="굴림" pitchFamily="50" charset="-127"/>
                </a:endParaRPr>
              </a:p>
            </p:txBody>
          </p:sp>
          <p:sp>
            <p:nvSpPr>
              <p:cNvPr id="14" name="Oval 2928"/>
              <p:cNvSpPr>
                <a:spLocks noChangeArrowheads="1"/>
              </p:cNvSpPr>
              <p:nvPr userDrawn="1"/>
            </p:nvSpPr>
            <p:spPr bwMode="gray">
              <a:xfrm>
                <a:off x="3264" y="2880"/>
                <a:ext cx="194" cy="192"/>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eaLnBrk="0" hangingPunct="0">
                  <a:lnSpc>
                    <a:spcPct val="100000"/>
                  </a:lnSpc>
                  <a:spcBef>
                    <a:spcPct val="0"/>
                  </a:spcBef>
                  <a:defRPr/>
                </a:pPr>
                <a:endParaRPr lang="zh-CN" altLang="en-US" sz="2000" b="1" u="sng">
                  <a:solidFill>
                    <a:schemeClr val="accent1"/>
                  </a:solidFill>
                  <a:latin typeface="Lucida Sans Unicode" pitchFamily="34" charset="0"/>
                  <a:ea typeface="굴림" pitchFamily="50" charset="-127"/>
                </a:endParaRPr>
              </a:p>
            </p:txBody>
          </p:sp>
        </p:grpSp>
      </p:grpSp>
      <p:grpSp>
        <p:nvGrpSpPr>
          <p:cNvPr id="20" name="Group 2975"/>
          <p:cNvGrpSpPr>
            <a:grpSpLocks/>
          </p:cNvGrpSpPr>
          <p:nvPr/>
        </p:nvGrpSpPr>
        <p:grpSpPr bwMode="auto">
          <a:xfrm>
            <a:off x="1905000" y="2947988"/>
            <a:ext cx="1338263" cy="1274762"/>
            <a:chOff x="4560" y="1440"/>
            <a:chExt cx="1008" cy="960"/>
          </a:xfrm>
        </p:grpSpPr>
        <p:grpSp>
          <p:nvGrpSpPr>
            <p:cNvPr id="21" name="Group 2976"/>
            <p:cNvGrpSpPr>
              <a:grpSpLocks/>
            </p:cNvGrpSpPr>
            <p:nvPr userDrawn="1"/>
          </p:nvGrpSpPr>
          <p:grpSpPr bwMode="auto">
            <a:xfrm>
              <a:off x="4992" y="1440"/>
              <a:ext cx="576" cy="960"/>
              <a:chOff x="3264" y="2112"/>
              <a:chExt cx="576" cy="960"/>
            </a:xfrm>
          </p:grpSpPr>
          <p:sp>
            <p:nvSpPr>
              <p:cNvPr id="28" name="Oval 2977"/>
              <p:cNvSpPr>
                <a:spLocks noChangeArrowheads="1"/>
              </p:cNvSpPr>
              <p:nvPr userDrawn="1"/>
            </p:nvSpPr>
            <p:spPr bwMode="gray">
              <a:xfrm>
                <a:off x="3264" y="2112"/>
                <a:ext cx="194" cy="192"/>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eaLnBrk="0" hangingPunct="0">
                  <a:lnSpc>
                    <a:spcPct val="100000"/>
                  </a:lnSpc>
                  <a:spcBef>
                    <a:spcPct val="0"/>
                  </a:spcBef>
                  <a:defRPr/>
                </a:pPr>
                <a:endParaRPr lang="zh-CN" altLang="en-US" sz="2000" b="1" u="sng">
                  <a:solidFill>
                    <a:schemeClr val="accent1"/>
                  </a:solidFill>
                  <a:latin typeface="Lucida Sans Unicode" pitchFamily="34" charset="0"/>
                  <a:ea typeface="굴림" pitchFamily="50" charset="-127"/>
                </a:endParaRPr>
              </a:p>
            </p:txBody>
          </p:sp>
          <p:sp>
            <p:nvSpPr>
              <p:cNvPr id="29" name="Oval 2978"/>
              <p:cNvSpPr>
                <a:spLocks noChangeArrowheads="1"/>
              </p:cNvSpPr>
              <p:nvPr userDrawn="1"/>
            </p:nvSpPr>
            <p:spPr bwMode="gray">
              <a:xfrm>
                <a:off x="3456" y="2304"/>
                <a:ext cx="190" cy="190"/>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eaLnBrk="0" hangingPunct="0">
                  <a:lnSpc>
                    <a:spcPct val="100000"/>
                  </a:lnSpc>
                  <a:spcBef>
                    <a:spcPct val="0"/>
                  </a:spcBef>
                  <a:defRPr/>
                </a:pPr>
                <a:endParaRPr lang="zh-CN" altLang="en-US" sz="2000" b="1" u="sng">
                  <a:solidFill>
                    <a:schemeClr val="accent1"/>
                  </a:solidFill>
                  <a:latin typeface="Lucida Sans Unicode" pitchFamily="34" charset="0"/>
                  <a:ea typeface="굴림" pitchFamily="50" charset="-127"/>
                </a:endParaRPr>
              </a:p>
            </p:txBody>
          </p:sp>
          <p:sp>
            <p:nvSpPr>
              <p:cNvPr id="30" name="Oval 2979"/>
              <p:cNvSpPr>
                <a:spLocks noChangeArrowheads="1"/>
              </p:cNvSpPr>
              <p:nvPr userDrawn="1"/>
            </p:nvSpPr>
            <p:spPr bwMode="gray">
              <a:xfrm>
                <a:off x="3646" y="2496"/>
                <a:ext cx="194" cy="192"/>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eaLnBrk="0" hangingPunct="0">
                  <a:lnSpc>
                    <a:spcPct val="100000"/>
                  </a:lnSpc>
                  <a:spcBef>
                    <a:spcPct val="0"/>
                  </a:spcBef>
                  <a:defRPr/>
                </a:pPr>
                <a:endParaRPr lang="zh-CN" altLang="en-US" sz="2000" b="1" u="sng">
                  <a:solidFill>
                    <a:schemeClr val="accent1"/>
                  </a:solidFill>
                  <a:latin typeface="Lucida Sans Unicode" pitchFamily="34" charset="0"/>
                  <a:ea typeface="굴림" pitchFamily="50" charset="-127"/>
                </a:endParaRPr>
              </a:p>
            </p:txBody>
          </p:sp>
          <p:sp>
            <p:nvSpPr>
              <p:cNvPr id="31" name="Oval 2980"/>
              <p:cNvSpPr>
                <a:spLocks noChangeArrowheads="1"/>
              </p:cNvSpPr>
              <p:nvPr userDrawn="1"/>
            </p:nvSpPr>
            <p:spPr bwMode="gray">
              <a:xfrm>
                <a:off x="3456" y="2688"/>
                <a:ext cx="190" cy="191"/>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eaLnBrk="0" hangingPunct="0">
                  <a:lnSpc>
                    <a:spcPct val="100000"/>
                  </a:lnSpc>
                  <a:spcBef>
                    <a:spcPct val="0"/>
                  </a:spcBef>
                  <a:defRPr/>
                </a:pPr>
                <a:endParaRPr lang="zh-CN" altLang="en-US" sz="2000" b="1" u="sng">
                  <a:solidFill>
                    <a:schemeClr val="accent1"/>
                  </a:solidFill>
                  <a:latin typeface="Lucida Sans Unicode" pitchFamily="34" charset="0"/>
                  <a:ea typeface="굴림" pitchFamily="50" charset="-127"/>
                </a:endParaRPr>
              </a:p>
            </p:txBody>
          </p:sp>
          <p:sp>
            <p:nvSpPr>
              <p:cNvPr id="32" name="Oval 2981"/>
              <p:cNvSpPr>
                <a:spLocks noChangeArrowheads="1"/>
              </p:cNvSpPr>
              <p:nvPr userDrawn="1"/>
            </p:nvSpPr>
            <p:spPr bwMode="gray">
              <a:xfrm>
                <a:off x="3264" y="2880"/>
                <a:ext cx="194" cy="192"/>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eaLnBrk="0" hangingPunct="0">
                  <a:lnSpc>
                    <a:spcPct val="100000"/>
                  </a:lnSpc>
                  <a:spcBef>
                    <a:spcPct val="0"/>
                  </a:spcBef>
                  <a:defRPr/>
                </a:pPr>
                <a:endParaRPr lang="zh-CN" altLang="en-US" sz="2000" b="1" u="sng">
                  <a:solidFill>
                    <a:schemeClr val="accent1"/>
                  </a:solidFill>
                  <a:latin typeface="Lucida Sans Unicode" pitchFamily="34" charset="0"/>
                  <a:ea typeface="굴림" pitchFamily="50" charset="-127"/>
                </a:endParaRPr>
              </a:p>
            </p:txBody>
          </p:sp>
        </p:grpSp>
        <p:grpSp>
          <p:nvGrpSpPr>
            <p:cNvPr id="22" name="Group 2982"/>
            <p:cNvGrpSpPr>
              <a:grpSpLocks/>
            </p:cNvGrpSpPr>
            <p:nvPr userDrawn="1"/>
          </p:nvGrpSpPr>
          <p:grpSpPr bwMode="auto">
            <a:xfrm>
              <a:off x="4560" y="1440"/>
              <a:ext cx="578" cy="960"/>
              <a:chOff x="3264" y="2112"/>
              <a:chExt cx="578" cy="960"/>
            </a:xfrm>
          </p:grpSpPr>
          <p:sp>
            <p:nvSpPr>
              <p:cNvPr id="23" name="Oval 2983"/>
              <p:cNvSpPr>
                <a:spLocks noChangeArrowheads="1"/>
              </p:cNvSpPr>
              <p:nvPr userDrawn="1"/>
            </p:nvSpPr>
            <p:spPr bwMode="gray">
              <a:xfrm>
                <a:off x="3264" y="2112"/>
                <a:ext cx="194" cy="192"/>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eaLnBrk="0" hangingPunct="0">
                  <a:lnSpc>
                    <a:spcPct val="100000"/>
                  </a:lnSpc>
                  <a:spcBef>
                    <a:spcPct val="0"/>
                  </a:spcBef>
                  <a:defRPr/>
                </a:pPr>
                <a:endParaRPr lang="zh-CN" altLang="en-US" sz="2000" b="1" u="sng">
                  <a:solidFill>
                    <a:schemeClr val="accent1"/>
                  </a:solidFill>
                  <a:latin typeface="Lucida Sans Unicode" pitchFamily="34" charset="0"/>
                  <a:ea typeface="굴림" pitchFamily="50" charset="-127"/>
                </a:endParaRPr>
              </a:p>
            </p:txBody>
          </p:sp>
          <p:sp>
            <p:nvSpPr>
              <p:cNvPr id="24" name="Oval 2984"/>
              <p:cNvSpPr>
                <a:spLocks noChangeArrowheads="1"/>
              </p:cNvSpPr>
              <p:nvPr userDrawn="1"/>
            </p:nvSpPr>
            <p:spPr bwMode="gray">
              <a:xfrm>
                <a:off x="3458" y="2304"/>
                <a:ext cx="190" cy="190"/>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eaLnBrk="0" hangingPunct="0">
                  <a:lnSpc>
                    <a:spcPct val="100000"/>
                  </a:lnSpc>
                  <a:spcBef>
                    <a:spcPct val="0"/>
                  </a:spcBef>
                  <a:defRPr/>
                </a:pPr>
                <a:endParaRPr lang="zh-CN" altLang="en-US" sz="2000" b="1" u="sng">
                  <a:solidFill>
                    <a:schemeClr val="accent1"/>
                  </a:solidFill>
                  <a:latin typeface="Lucida Sans Unicode" pitchFamily="34" charset="0"/>
                  <a:ea typeface="굴림" pitchFamily="50" charset="-127"/>
                </a:endParaRPr>
              </a:p>
            </p:txBody>
          </p:sp>
          <p:sp>
            <p:nvSpPr>
              <p:cNvPr id="25" name="Oval 2985"/>
              <p:cNvSpPr>
                <a:spLocks noChangeArrowheads="1"/>
              </p:cNvSpPr>
              <p:nvPr userDrawn="1"/>
            </p:nvSpPr>
            <p:spPr bwMode="gray">
              <a:xfrm>
                <a:off x="3648" y="2496"/>
                <a:ext cx="194" cy="192"/>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eaLnBrk="0" hangingPunct="0">
                  <a:lnSpc>
                    <a:spcPct val="100000"/>
                  </a:lnSpc>
                  <a:spcBef>
                    <a:spcPct val="0"/>
                  </a:spcBef>
                  <a:defRPr/>
                </a:pPr>
                <a:endParaRPr lang="zh-CN" altLang="en-US" sz="2000" b="1" u="sng">
                  <a:solidFill>
                    <a:schemeClr val="accent1"/>
                  </a:solidFill>
                  <a:latin typeface="Lucida Sans Unicode" pitchFamily="34" charset="0"/>
                  <a:ea typeface="굴림" pitchFamily="50" charset="-127"/>
                </a:endParaRPr>
              </a:p>
            </p:txBody>
          </p:sp>
          <p:sp>
            <p:nvSpPr>
              <p:cNvPr id="26" name="Oval 2986"/>
              <p:cNvSpPr>
                <a:spLocks noChangeArrowheads="1"/>
              </p:cNvSpPr>
              <p:nvPr userDrawn="1"/>
            </p:nvSpPr>
            <p:spPr bwMode="gray">
              <a:xfrm>
                <a:off x="3458" y="2688"/>
                <a:ext cx="190" cy="191"/>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eaLnBrk="0" hangingPunct="0">
                  <a:lnSpc>
                    <a:spcPct val="100000"/>
                  </a:lnSpc>
                  <a:spcBef>
                    <a:spcPct val="0"/>
                  </a:spcBef>
                  <a:defRPr/>
                </a:pPr>
                <a:endParaRPr lang="zh-CN" altLang="en-US" sz="2000" b="1" u="sng">
                  <a:solidFill>
                    <a:schemeClr val="accent1"/>
                  </a:solidFill>
                  <a:latin typeface="Lucida Sans Unicode" pitchFamily="34" charset="0"/>
                  <a:ea typeface="굴림" pitchFamily="50" charset="-127"/>
                </a:endParaRPr>
              </a:p>
            </p:txBody>
          </p:sp>
          <p:sp>
            <p:nvSpPr>
              <p:cNvPr id="27" name="Oval 2987"/>
              <p:cNvSpPr>
                <a:spLocks noChangeArrowheads="1"/>
              </p:cNvSpPr>
              <p:nvPr userDrawn="1"/>
            </p:nvSpPr>
            <p:spPr bwMode="gray">
              <a:xfrm>
                <a:off x="3264" y="2880"/>
                <a:ext cx="194" cy="192"/>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eaLnBrk="0" hangingPunct="0">
                  <a:lnSpc>
                    <a:spcPct val="100000"/>
                  </a:lnSpc>
                  <a:spcBef>
                    <a:spcPct val="0"/>
                  </a:spcBef>
                  <a:defRPr/>
                </a:pPr>
                <a:endParaRPr lang="zh-CN" altLang="en-US" sz="2000" b="1" u="sng">
                  <a:solidFill>
                    <a:schemeClr val="accent1"/>
                  </a:solidFill>
                  <a:latin typeface="Lucida Sans Unicode" pitchFamily="34" charset="0"/>
                  <a:ea typeface="굴림" pitchFamily="50" charset="-127"/>
                </a:endParaRPr>
              </a:p>
            </p:txBody>
          </p:sp>
        </p:grpSp>
      </p:grpSp>
      <p:pic>
        <p:nvPicPr>
          <p:cNvPr id="33" name="Picture 4" descr="C:\Documents and Settings\Administrator\桌面\BEIHANG.gif"/>
          <p:cNvPicPr>
            <a:picLocks noChangeAspect="1" noChangeArrowheads="1"/>
          </p:cNvPicPr>
          <p:nvPr/>
        </p:nvPicPr>
        <p:blipFill>
          <a:blip r:embed="rId3"/>
          <a:srcRect/>
          <a:stretch>
            <a:fillRect/>
          </a:stretch>
        </p:blipFill>
        <p:spPr bwMode="auto">
          <a:xfrm>
            <a:off x="141288" y="214313"/>
            <a:ext cx="2844800" cy="587375"/>
          </a:xfrm>
          <a:prstGeom prst="rect">
            <a:avLst/>
          </a:prstGeom>
          <a:noFill/>
          <a:ln w="9525">
            <a:noFill/>
            <a:miter lim="800000"/>
            <a:headEnd/>
            <a:tailEnd/>
          </a:ln>
        </p:spPr>
      </p:pic>
      <p:sp>
        <p:nvSpPr>
          <p:cNvPr id="13848" name="Rectangle 536"/>
          <p:cNvSpPr>
            <a:spLocks noGrp="1" noChangeArrowheads="1"/>
          </p:cNvSpPr>
          <p:nvPr>
            <p:ph type="ctrTitle" sz="quarter"/>
          </p:nvPr>
        </p:nvSpPr>
        <p:spPr bwMode="black">
          <a:xfrm>
            <a:off x="2363818" y="2160588"/>
            <a:ext cx="6780182" cy="722312"/>
          </a:xfrm>
        </p:spPr>
        <p:txBody>
          <a:bodyPr anchor="t"/>
          <a:lstStyle>
            <a:lvl1pPr algn="dist">
              <a:lnSpc>
                <a:spcPct val="90000"/>
              </a:lnSpc>
              <a:defRPr sz="8096">
                <a:solidFill>
                  <a:schemeClr val="hlink"/>
                </a:solidFill>
                <a:latin typeface="Arial" charset="0"/>
                <a:ea typeface="굴림" pitchFamily="50" charset="-127"/>
              </a:defRPr>
            </a:lvl1pPr>
          </a:lstStyle>
          <a:p>
            <a:r>
              <a:rPr lang="zh-CN" altLang="en-US" smtClean="0"/>
              <a:t>单击此处编辑母版标题样式</a:t>
            </a:r>
            <a:endParaRPr lang="en-US" altLang="ko-KR" dirty="0"/>
          </a:p>
        </p:txBody>
      </p:sp>
      <p:sp>
        <p:nvSpPr>
          <p:cNvPr id="34" name="Rectangle 23"/>
          <p:cNvSpPr>
            <a:spLocks noGrp="1" noChangeArrowheads="1"/>
          </p:cNvSpPr>
          <p:nvPr>
            <p:ph type="dt" sz="quarter" idx="10"/>
          </p:nvPr>
        </p:nvSpPr>
        <p:spPr bwMode="auto">
          <a:xfrm>
            <a:off x="381000" y="6629400"/>
            <a:ext cx="2133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lnSpc>
                <a:spcPct val="100000"/>
              </a:lnSpc>
              <a:spcBef>
                <a:spcPct val="0"/>
              </a:spcBef>
              <a:defRPr sz="1400" b="0">
                <a:solidFill>
                  <a:schemeClr val="tx1"/>
                </a:solidFill>
                <a:effectLst>
                  <a:outerShdw blurRad="38100" dist="38100" dir="2700000" algn="tl">
                    <a:srgbClr val="C0C0C0"/>
                  </a:outerShdw>
                </a:effectLst>
                <a:latin typeface="Times New Roman" pitchFamily="18" charset="0"/>
                <a:ea typeface="Gulim" pitchFamily="34" charset="-127"/>
              </a:defRPr>
            </a:lvl1pPr>
          </a:lstStyle>
          <a:p>
            <a:pPr>
              <a:defRPr/>
            </a:pPr>
            <a:fld id="{A7063D7D-8593-47B6-A7B1-8D08AD369DE7}" type="datetime1">
              <a:rPr lang="zh-CN" altLang="en-US"/>
              <a:pPr>
                <a:defRPr/>
              </a:pPr>
              <a:t>2012-9-10</a:t>
            </a:fld>
            <a:endParaRPr lang="en-US" altLang="ko-KR" dirty="0"/>
          </a:p>
        </p:txBody>
      </p:sp>
      <p:sp>
        <p:nvSpPr>
          <p:cNvPr id="35" name="Rectangle 24"/>
          <p:cNvSpPr>
            <a:spLocks noGrp="1" noChangeArrowheads="1"/>
          </p:cNvSpPr>
          <p:nvPr>
            <p:ph type="ftr" sz="quarter" idx="11"/>
          </p:nvPr>
        </p:nvSpPr>
        <p:spPr bwMode="auto">
          <a:xfrm>
            <a:off x="3200400" y="6629400"/>
            <a:ext cx="2895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lnSpc>
                <a:spcPct val="100000"/>
              </a:lnSpc>
              <a:spcBef>
                <a:spcPct val="0"/>
              </a:spcBef>
              <a:defRPr sz="1400" b="0">
                <a:solidFill>
                  <a:schemeClr val="tx1"/>
                </a:solidFill>
                <a:effectLst>
                  <a:outerShdw blurRad="38100" dist="38100" dir="2700000" algn="tl">
                    <a:srgbClr val="C0C0C0"/>
                  </a:outerShdw>
                </a:effectLst>
                <a:latin typeface="Times New Roman" pitchFamily="18" charset="0"/>
                <a:ea typeface="Gulim" pitchFamily="34" charset="-127"/>
              </a:defRPr>
            </a:lvl1pPr>
          </a:lstStyle>
          <a:p>
            <a:pPr>
              <a:defRPr/>
            </a:pPr>
            <a:endParaRPr lang="en-US" altLang="ko-K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builtIn="1"/>
                                        </p:tgtEl>
                                      </p:cMediaNode>
                                    </p:audio>
                                  </p:sub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0-#ppt_w/2"/>
                                          </p:val>
                                        </p:tav>
                                        <p:tav tm="100000">
                                          <p:val>
                                            <p:strVal val="#ppt_x"/>
                                          </p:val>
                                        </p:tav>
                                      </p:tavLst>
                                    </p:anim>
                                    <p:anim calcmode="lin" valueType="num">
                                      <p:cBhvr additive="base">
                                        <p:cTn id="13" dur="500" fill="hold"/>
                                        <p:tgtEl>
                                          <p:spTgt spid="2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1" name="whoosh.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sldNum" sz="quarter" idx="10"/>
          </p:nvPr>
        </p:nvSpPr>
        <p:spPr>
          <a:ln/>
        </p:spPr>
        <p:txBody>
          <a:bodyPr/>
          <a:lstStyle>
            <a:lvl1pPr>
              <a:defRPr/>
            </a:lvl1pPr>
          </a:lstStyle>
          <a:p>
            <a:pPr>
              <a:defRPr/>
            </a:pPr>
            <a:fld id="{C788BF42-888C-4702-BB81-BBB188482355}" type="slidenum">
              <a:rPr lang="ko-KR" altLang="en-US"/>
              <a:pPr>
                <a:defRPr/>
              </a:pPr>
              <a:t>‹#›</a:t>
            </a:fld>
            <a:endParaRPr lang="en-US" altLang="ko-K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304800"/>
            <a:ext cx="192405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304800"/>
            <a:ext cx="5619750" cy="5791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sldNum" sz="quarter" idx="10"/>
          </p:nvPr>
        </p:nvSpPr>
        <p:spPr>
          <a:ln/>
        </p:spPr>
        <p:txBody>
          <a:bodyPr/>
          <a:lstStyle>
            <a:lvl1pPr>
              <a:defRPr/>
            </a:lvl1pPr>
          </a:lstStyle>
          <a:p>
            <a:pPr>
              <a:defRPr/>
            </a:pPr>
            <a:fld id="{57CD89D6-B0B1-4420-837E-D29D5BA6D564}" type="slidenum">
              <a:rPr lang="ko-KR" altLang="en-US"/>
              <a:pPr>
                <a:defRPr/>
              </a:pPr>
              <a:t>‹#›</a:t>
            </a:fld>
            <a:endParaRPr lang="en-US" altLang="ko-K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752600" y="304800"/>
            <a:ext cx="6858000" cy="6096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914400" y="1317625"/>
            <a:ext cx="7696200" cy="4778375"/>
          </a:xfrm>
        </p:spPr>
        <p:txBody>
          <a:bodyPr/>
          <a:lstStyle/>
          <a:p>
            <a:pPr lvl="0"/>
            <a:endParaRPr lang="zh-CN" altLang="en-US" noProof="0"/>
          </a:p>
        </p:txBody>
      </p:sp>
      <p:sp>
        <p:nvSpPr>
          <p:cNvPr id="4" name="Rectangle 25"/>
          <p:cNvSpPr>
            <a:spLocks noGrp="1" noChangeArrowheads="1"/>
          </p:cNvSpPr>
          <p:nvPr>
            <p:ph type="sldNum" sz="quarter" idx="10"/>
          </p:nvPr>
        </p:nvSpPr>
        <p:spPr>
          <a:ln/>
        </p:spPr>
        <p:txBody>
          <a:bodyPr/>
          <a:lstStyle>
            <a:lvl1pPr>
              <a:defRPr/>
            </a:lvl1pPr>
          </a:lstStyle>
          <a:p>
            <a:pPr>
              <a:defRPr/>
            </a:pPr>
            <a:fld id="{9DC60D0F-BA67-4487-8358-D600FC5039DE}" type="slidenum">
              <a:rPr lang="ko-KR" altLang="en-US"/>
              <a:pPr>
                <a:defRPr/>
              </a:pPr>
              <a:t>‹#›</a:t>
            </a:fld>
            <a:endParaRPr lang="en-US" altLang="ko-K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752600" y="304800"/>
            <a:ext cx="6858000" cy="6096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14400" y="1317625"/>
            <a:ext cx="7696200" cy="4778375"/>
          </a:xfrm>
        </p:spPr>
        <p:txBody>
          <a:bodyPr/>
          <a:lstStyle/>
          <a:p>
            <a:pPr lvl="0"/>
            <a:endParaRPr lang="zh-CN" altLang="en-US" noProof="0"/>
          </a:p>
        </p:txBody>
      </p:sp>
      <p:sp>
        <p:nvSpPr>
          <p:cNvPr id="4" name="Rectangle 25"/>
          <p:cNvSpPr>
            <a:spLocks noGrp="1" noChangeArrowheads="1"/>
          </p:cNvSpPr>
          <p:nvPr>
            <p:ph type="sldNum" sz="quarter" idx="10"/>
          </p:nvPr>
        </p:nvSpPr>
        <p:spPr>
          <a:ln/>
        </p:spPr>
        <p:txBody>
          <a:bodyPr/>
          <a:lstStyle>
            <a:lvl1pPr>
              <a:defRPr/>
            </a:lvl1pPr>
          </a:lstStyle>
          <a:p>
            <a:pPr>
              <a:defRPr/>
            </a:pPr>
            <a:fld id="{041990BE-6A6D-4AC0-B8E3-9288D67A22D2}" type="slidenum">
              <a:rPr lang="ko-KR" altLang="en-US"/>
              <a:pPr>
                <a:defRPr/>
              </a:pPr>
              <a:t>‹#›</a:t>
            </a:fld>
            <a:endParaRPr lang="en-US" altLang="ko-K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52600" y="304800"/>
            <a:ext cx="6858000"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400" y="1317625"/>
            <a:ext cx="3771900" cy="47783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38700" y="1317625"/>
            <a:ext cx="3771900" cy="47783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
          <p:cNvSpPr>
            <a:spLocks noGrp="1" noChangeArrowheads="1"/>
          </p:cNvSpPr>
          <p:nvPr>
            <p:ph type="sldNum" sz="quarter" idx="10"/>
          </p:nvPr>
        </p:nvSpPr>
        <p:spPr>
          <a:ln/>
        </p:spPr>
        <p:txBody>
          <a:bodyPr/>
          <a:lstStyle>
            <a:lvl1pPr>
              <a:defRPr/>
            </a:lvl1pPr>
          </a:lstStyle>
          <a:p>
            <a:pPr>
              <a:defRPr/>
            </a:pPr>
            <a:fld id="{A36F8366-687F-42BF-8EA0-EDB405936419}" type="slidenum">
              <a:rPr lang="ko-KR" altLang="en-US"/>
              <a:pPr>
                <a:defRPr/>
              </a:pPr>
              <a:t>‹#›</a:t>
            </a:fld>
            <a:endParaRPr lang="en-US" altLang="ko-K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sldNum" sz="quarter" idx="10"/>
          </p:nvPr>
        </p:nvSpPr>
        <p:spPr>
          <a:ln/>
        </p:spPr>
        <p:txBody>
          <a:bodyPr/>
          <a:lstStyle>
            <a:lvl1pPr>
              <a:defRPr/>
            </a:lvl1pPr>
          </a:lstStyle>
          <a:p>
            <a:pPr>
              <a:defRPr/>
            </a:pPr>
            <a:fld id="{B8CFDD62-7D8A-4189-A958-C96784B9E6BC}" type="slidenum">
              <a:rPr lang="ko-KR" altLang="en-US"/>
              <a:pPr>
                <a:defRPr/>
              </a:pPr>
              <a:t>‹#›</a:t>
            </a:fld>
            <a:endParaRPr lang="en-US" altLang="ko-K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
          <p:cNvSpPr>
            <a:spLocks noGrp="1" noChangeArrowheads="1"/>
          </p:cNvSpPr>
          <p:nvPr>
            <p:ph type="sldNum" sz="quarter" idx="10"/>
          </p:nvPr>
        </p:nvSpPr>
        <p:spPr>
          <a:ln/>
        </p:spPr>
        <p:txBody>
          <a:bodyPr/>
          <a:lstStyle>
            <a:lvl1pPr>
              <a:defRPr/>
            </a:lvl1pPr>
          </a:lstStyle>
          <a:p>
            <a:pPr>
              <a:defRPr/>
            </a:pPr>
            <a:fld id="{7AB255D0-EBFA-469C-B172-33F7614FC6A8}" type="slidenum">
              <a:rPr lang="ko-KR" altLang="en-US"/>
              <a:pPr>
                <a:defRPr/>
              </a:pPr>
              <a:t>‹#›</a:t>
            </a:fld>
            <a:endParaRPr lang="en-US" altLang="ko-K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317625"/>
            <a:ext cx="3771900" cy="4778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38700" y="1317625"/>
            <a:ext cx="3771900" cy="4778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
          <p:cNvSpPr>
            <a:spLocks noGrp="1" noChangeArrowheads="1"/>
          </p:cNvSpPr>
          <p:nvPr>
            <p:ph type="sldNum" sz="quarter" idx="10"/>
          </p:nvPr>
        </p:nvSpPr>
        <p:spPr>
          <a:ln/>
        </p:spPr>
        <p:txBody>
          <a:bodyPr/>
          <a:lstStyle>
            <a:lvl1pPr>
              <a:defRPr/>
            </a:lvl1pPr>
          </a:lstStyle>
          <a:p>
            <a:pPr>
              <a:defRPr/>
            </a:pPr>
            <a:fld id="{10FBF292-57F3-4372-9D7D-E489043C2CD4}" type="slidenum">
              <a:rPr lang="ko-KR" altLang="en-US"/>
              <a:pPr>
                <a:defRPr/>
              </a:pPr>
              <a:t>‹#›</a:t>
            </a:fld>
            <a:endParaRPr lang="en-US" altLang="ko-K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
          <p:cNvSpPr>
            <a:spLocks noGrp="1" noChangeArrowheads="1"/>
          </p:cNvSpPr>
          <p:nvPr>
            <p:ph type="sldNum" sz="quarter" idx="10"/>
          </p:nvPr>
        </p:nvSpPr>
        <p:spPr>
          <a:ln/>
        </p:spPr>
        <p:txBody>
          <a:bodyPr/>
          <a:lstStyle>
            <a:lvl1pPr>
              <a:defRPr/>
            </a:lvl1pPr>
          </a:lstStyle>
          <a:p>
            <a:pPr>
              <a:defRPr/>
            </a:pPr>
            <a:fld id="{9A60CC79-FD7F-4392-B84D-AAD439BB3642}" type="slidenum">
              <a:rPr lang="ko-KR" altLang="en-US"/>
              <a:pPr>
                <a:defRPr/>
              </a:pPr>
              <a:t>‹#›</a:t>
            </a:fld>
            <a:endParaRPr lang="en-US" altLang="ko-K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
          <p:cNvSpPr>
            <a:spLocks noGrp="1" noChangeArrowheads="1"/>
          </p:cNvSpPr>
          <p:nvPr>
            <p:ph type="sldNum" sz="quarter" idx="10"/>
          </p:nvPr>
        </p:nvSpPr>
        <p:spPr>
          <a:ln/>
        </p:spPr>
        <p:txBody>
          <a:bodyPr/>
          <a:lstStyle>
            <a:lvl1pPr>
              <a:defRPr/>
            </a:lvl1pPr>
          </a:lstStyle>
          <a:p>
            <a:pPr>
              <a:defRPr/>
            </a:pPr>
            <a:fld id="{B5C66BC2-DF30-4ED8-9341-DAB1A3E97E6B}" type="slidenum">
              <a:rPr lang="ko-KR" altLang="en-US"/>
              <a:pPr>
                <a:defRPr/>
              </a:pPr>
              <a:t>‹#›</a:t>
            </a:fld>
            <a:endParaRPr lang="en-US" altLang="ko-K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
          <p:cNvSpPr>
            <a:spLocks noGrp="1" noChangeArrowheads="1"/>
          </p:cNvSpPr>
          <p:nvPr>
            <p:ph type="sldNum" sz="quarter" idx="10"/>
          </p:nvPr>
        </p:nvSpPr>
        <p:spPr>
          <a:ln/>
        </p:spPr>
        <p:txBody>
          <a:bodyPr/>
          <a:lstStyle>
            <a:lvl1pPr>
              <a:defRPr/>
            </a:lvl1pPr>
          </a:lstStyle>
          <a:p>
            <a:pPr>
              <a:defRPr/>
            </a:pPr>
            <a:fld id="{A5372764-EB40-4FF0-AD30-614BD254830D}" type="slidenum">
              <a:rPr lang="ko-KR" altLang="en-US"/>
              <a:pPr>
                <a:defRPr/>
              </a:pPr>
              <a:t>‹#›</a:t>
            </a:fld>
            <a:endParaRPr lang="en-US" altLang="ko-K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
          <p:cNvSpPr>
            <a:spLocks noGrp="1" noChangeArrowheads="1"/>
          </p:cNvSpPr>
          <p:nvPr>
            <p:ph type="sldNum" sz="quarter" idx="10"/>
          </p:nvPr>
        </p:nvSpPr>
        <p:spPr>
          <a:ln/>
        </p:spPr>
        <p:txBody>
          <a:bodyPr/>
          <a:lstStyle>
            <a:lvl1pPr>
              <a:defRPr/>
            </a:lvl1pPr>
          </a:lstStyle>
          <a:p>
            <a:pPr>
              <a:defRPr/>
            </a:pPr>
            <a:fld id="{309B71AC-B0E7-4C1C-AB59-586E8A04C651}" type="slidenum">
              <a:rPr lang="ko-KR" altLang="en-US"/>
              <a:pPr>
                <a:defRPr/>
              </a:pPr>
              <a:t>‹#›</a:t>
            </a:fld>
            <a:endParaRPr lang="en-US" altLang="ko-K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
          <p:cNvSpPr>
            <a:spLocks noGrp="1" noChangeArrowheads="1"/>
          </p:cNvSpPr>
          <p:nvPr>
            <p:ph type="sldNum" sz="quarter" idx="10"/>
          </p:nvPr>
        </p:nvSpPr>
        <p:spPr>
          <a:ln/>
        </p:spPr>
        <p:txBody>
          <a:bodyPr/>
          <a:lstStyle>
            <a:lvl1pPr>
              <a:defRPr/>
            </a:lvl1pPr>
          </a:lstStyle>
          <a:p>
            <a:pPr>
              <a:defRPr/>
            </a:pPr>
            <a:fld id="{9A5F8FC1-1B0F-4E4F-BE6D-C6F60382B0BB}" type="slidenum">
              <a:rPr lang="ko-KR" altLang="en-US"/>
              <a:pPr>
                <a:defRPr/>
              </a:pPr>
              <a:t>‹#›</a:t>
            </a:fld>
            <a:endParaRPr lang="en-US" altLang="ko-K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grpSp>
        <p:nvGrpSpPr>
          <p:cNvPr id="18434" name="Group 453"/>
          <p:cNvGrpSpPr>
            <a:grpSpLocks/>
          </p:cNvGrpSpPr>
          <p:nvPr/>
        </p:nvGrpSpPr>
        <p:grpSpPr bwMode="auto">
          <a:xfrm>
            <a:off x="225425" y="0"/>
            <a:ext cx="8918575" cy="1373188"/>
            <a:chOff x="142" y="0"/>
            <a:chExt cx="5618" cy="865"/>
          </a:xfrm>
        </p:grpSpPr>
        <p:sp>
          <p:nvSpPr>
            <p:cNvPr id="12734" name="Rectangle 446"/>
            <p:cNvSpPr>
              <a:spLocks noChangeArrowheads="1"/>
            </p:cNvSpPr>
            <p:nvPr userDrawn="1"/>
          </p:nvSpPr>
          <p:spPr bwMode="gray">
            <a:xfrm>
              <a:off x="575" y="1"/>
              <a:ext cx="5185" cy="648"/>
            </a:xfrm>
            <a:prstGeom prst="rect">
              <a:avLst/>
            </a:prstGeom>
            <a:gradFill rotWithShape="0">
              <a:gsLst>
                <a:gs pos="0">
                  <a:schemeClr val="hlink"/>
                </a:gs>
                <a:gs pos="100000">
                  <a:schemeClr val="hlink">
                    <a:gamma/>
                    <a:shade val="46275"/>
                    <a:invGamma/>
                  </a:schemeClr>
                </a:gs>
              </a:gsLst>
              <a:lin ang="5400000" scaled="1"/>
            </a:gradFill>
            <a:ln w="9525">
              <a:noFill/>
              <a:miter lim="800000"/>
              <a:headEnd/>
              <a:tailEnd/>
            </a:ln>
            <a:effectLst/>
          </p:spPr>
          <p:txBody>
            <a:bodyPr anchor="ctr">
              <a:spAutoFit/>
            </a:bodyPr>
            <a:lstStyle/>
            <a:p>
              <a:pPr algn="r" eaLnBrk="0" hangingPunct="0">
                <a:lnSpc>
                  <a:spcPct val="100000"/>
                </a:lnSpc>
                <a:spcBef>
                  <a:spcPct val="0"/>
                </a:spcBef>
                <a:defRPr/>
              </a:pPr>
              <a:endParaRPr lang="zh-CN" altLang="en-US" sz="2000" b="1" u="sng">
                <a:solidFill>
                  <a:schemeClr val="accent1"/>
                </a:solidFill>
                <a:latin typeface="Lucida Sans Unicode" pitchFamily="34" charset="0"/>
                <a:ea typeface="굴림" pitchFamily="50" charset="-127"/>
              </a:endParaRPr>
            </a:p>
          </p:txBody>
        </p:sp>
        <p:sp>
          <p:nvSpPr>
            <p:cNvPr id="12739" name="AutoShape 451"/>
            <p:cNvSpPr>
              <a:spLocks noChangeArrowheads="1"/>
            </p:cNvSpPr>
            <p:nvPr userDrawn="1"/>
          </p:nvSpPr>
          <p:spPr bwMode="gray">
            <a:xfrm>
              <a:off x="142" y="0"/>
              <a:ext cx="865" cy="865"/>
            </a:xfrm>
            <a:prstGeom prst="diamond">
              <a:avLst/>
            </a:prstGeom>
            <a:solidFill>
              <a:schemeClr val="bg1"/>
            </a:solidFill>
            <a:ln w="9525">
              <a:noFill/>
              <a:miter lim="800000"/>
              <a:headEnd/>
              <a:tailEnd/>
            </a:ln>
            <a:effectLst/>
          </p:spPr>
          <p:txBody>
            <a:bodyPr wrap="none" anchor="ctr">
              <a:spAutoFit/>
            </a:bodyPr>
            <a:lstStyle/>
            <a:p>
              <a:pPr algn="r" eaLnBrk="0" hangingPunct="0">
                <a:lnSpc>
                  <a:spcPct val="100000"/>
                </a:lnSpc>
                <a:spcBef>
                  <a:spcPct val="0"/>
                </a:spcBef>
                <a:defRPr/>
              </a:pPr>
              <a:endParaRPr lang="zh-CN" altLang="en-US" sz="2000" b="1" u="sng">
                <a:solidFill>
                  <a:schemeClr val="accent1"/>
                </a:solidFill>
                <a:latin typeface="Lucida Sans Unicode" pitchFamily="34" charset="0"/>
                <a:ea typeface="굴림" pitchFamily="50" charset="-127"/>
              </a:endParaRPr>
            </a:p>
          </p:txBody>
        </p:sp>
      </p:grpSp>
      <p:sp>
        <p:nvSpPr>
          <p:cNvPr id="18435" name="Rectangle 22"/>
          <p:cNvSpPr>
            <a:spLocks noGrp="1" noChangeArrowheads="1"/>
          </p:cNvSpPr>
          <p:nvPr>
            <p:ph type="body" idx="1"/>
          </p:nvPr>
        </p:nvSpPr>
        <p:spPr bwMode="auto">
          <a:xfrm>
            <a:off x="914400" y="1317625"/>
            <a:ext cx="7696200" cy="47783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2313" name="Rectangle 25"/>
          <p:cNvSpPr>
            <a:spLocks noGrp="1" noChangeArrowheads="1"/>
          </p:cNvSpPr>
          <p:nvPr>
            <p:ph type="sldNum" sz="quarter" idx="4"/>
          </p:nvPr>
        </p:nvSpPr>
        <p:spPr bwMode="black">
          <a:xfrm>
            <a:off x="8101013" y="6453188"/>
            <a:ext cx="871537"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600" b="1">
                <a:solidFill>
                  <a:schemeClr val="accent2"/>
                </a:solidFill>
                <a:latin typeface="Verdana" pitchFamily="34" charset="0"/>
                <a:ea typeface="Gulim" pitchFamily="34" charset="-127"/>
              </a:defRPr>
            </a:lvl1pPr>
          </a:lstStyle>
          <a:p>
            <a:pPr>
              <a:defRPr/>
            </a:pPr>
            <a:fld id="{B88C5B84-FD44-4AAE-8AAE-9E3E3454986C}" type="slidenum">
              <a:rPr lang="ko-KR" altLang="en-US"/>
              <a:pPr>
                <a:defRPr/>
              </a:pPr>
              <a:t>‹#›</a:t>
            </a:fld>
            <a:endParaRPr lang="en-US" altLang="ko-KR" dirty="0"/>
          </a:p>
        </p:txBody>
      </p:sp>
      <p:sp>
        <p:nvSpPr>
          <p:cNvPr id="18437" name="Rectangle 21"/>
          <p:cNvSpPr>
            <a:spLocks noGrp="1" noChangeArrowheads="1"/>
          </p:cNvSpPr>
          <p:nvPr>
            <p:ph type="title"/>
          </p:nvPr>
        </p:nvSpPr>
        <p:spPr bwMode="white">
          <a:xfrm>
            <a:off x="1752600" y="304800"/>
            <a:ext cx="68580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ko-KR" smtClean="0"/>
              <a:t>Click to edit Master title stylea</a:t>
            </a:r>
          </a:p>
        </p:txBody>
      </p:sp>
      <p:sp>
        <p:nvSpPr>
          <p:cNvPr id="12607" name="Rectangle 319"/>
          <p:cNvSpPr>
            <a:spLocks noChangeArrowheads="1"/>
          </p:cNvSpPr>
          <p:nvPr/>
        </p:nvSpPr>
        <p:spPr bwMode="gray">
          <a:xfrm>
            <a:off x="1219200" y="6781800"/>
            <a:ext cx="914400" cy="914400"/>
          </a:xfrm>
          <a:prstGeom prst="rect">
            <a:avLst/>
          </a:prstGeom>
          <a:noFill/>
          <a:ln w="9525">
            <a:noFill/>
            <a:miter lim="800000"/>
            <a:headEnd/>
            <a:tailEnd/>
          </a:ln>
          <a:effectLst/>
        </p:spPr>
        <p:txBody>
          <a:bodyPr wrap="none" anchor="ctr">
            <a:spAutoFit/>
          </a:bodyPr>
          <a:lstStyle/>
          <a:p>
            <a:pPr algn="r" eaLnBrk="0" hangingPunct="0">
              <a:lnSpc>
                <a:spcPct val="100000"/>
              </a:lnSpc>
              <a:spcBef>
                <a:spcPct val="0"/>
              </a:spcBef>
              <a:defRPr/>
            </a:pPr>
            <a:endParaRPr lang="zh-CN" altLang="en-US" sz="2000" b="1" u="sng">
              <a:solidFill>
                <a:schemeClr val="accent1"/>
              </a:solidFill>
              <a:latin typeface="Lucida Sans Unicode" pitchFamily="34" charset="0"/>
              <a:ea typeface="굴림" pitchFamily="50" charset="-127"/>
            </a:endParaRPr>
          </a:p>
        </p:txBody>
      </p:sp>
      <p:sp>
        <p:nvSpPr>
          <p:cNvPr id="12654" name="Oval 366"/>
          <p:cNvSpPr>
            <a:spLocks noChangeArrowheads="1"/>
          </p:cNvSpPr>
          <p:nvPr/>
        </p:nvSpPr>
        <p:spPr bwMode="auto">
          <a:xfrm flipH="1" flipV="1">
            <a:off x="11653838" y="76200"/>
            <a:ext cx="92075" cy="92075"/>
          </a:xfrm>
          <a:prstGeom prst="ellipse">
            <a:avLst/>
          </a:prstGeom>
          <a:solidFill>
            <a:schemeClr val="hlink"/>
          </a:solidFill>
          <a:ln w="9525">
            <a:noFill/>
            <a:round/>
            <a:headEnd/>
            <a:tailEnd/>
          </a:ln>
          <a:effectLst/>
        </p:spPr>
        <p:txBody>
          <a:bodyPr wrap="none" anchor="ctr"/>
          <a:lstStyle/>
          <a:p>
            <a:pPr algn="r" eaLnBrk="0" hangingPunct="0">
              <a:lnSpc>
                <a:spcPct val="100000"/>
              </a:lnSpc>
              <a:spcBef>
                <a:spcPct val="0"/>
              </a:spcBef>
              <a:defRPr/>
            </a:pPr>
            <a:endParaRPr lang="zh-CN" altLang="en-US" sz="2000" b="1" u="sng">
              <a:solidFill>
                <a:schemeClr val="accent1"/>
              </a:solidFill>
              <a:latin typeface="Lucida Sans Unicode" pitchFamily="34" charset="0"/>
              <a:ea typeface="굴림" pitchFamily="50" charset="-127"/>
            </a:endParaRPr>
          </a:p>
        </p:txBody>
      </p:sp>
      <p:sp>
        <p:nvSpPr>
          <p:cNvPr id="12655" name="Oval 367"/>
          <p:cNvSpPr>
            <a:spLocks noChangeArrowheads="1"/>
          </p:cNvSpPr>
          <p:nvPr/>
        </p:nvSpPr>
        <p:spPr bwMode="auto">
          <a:xfrm flipH="1" flipV="1">
            <a:off x="12011025" y="76200"/>
            <a:ext cx="92075" cy="92075"/>
          </a:xfrm>
          <a:prstGeom prst="ellipse">
            <a:avLst/>
          </a:prstGeom>
          <a:solidFill>
            <a:schemeClr val="hlink"/>
          </a:solidFill>
          <a:ln w="9525">
            <a:noFill/>
            <a:round/>
            <a:headEnd/>
            <a:tailEnd/>
          </a:ln>
          <a:effectLst/>
        </p:spPr>
        <p:txBody>
          <a:bodyPr wrap="none" anchor="ctr"/>
          <a:lstStyle/>
          <a:p>
            <a:pPr algn="r" eaLnBrk="0" hangingPunct="0">
              <a:lnSpc>
                <a:spcPct val="100000"/>
              </a:lnSpc>
              <a:spcBef>
                <a:spcPct val="0"/>
              </a:spcBef>
              <a:defRPr/>
            </a:pPr>
            <a:endParaRPr lang="zh-CN" altLang="en-US" sz="2000" b="1" u="sng">
              <a:solidFill>
                <a:schemeClr val="accent1"/>
              </a:solidFill>
              <a:latin typeface="Lucida Sans Unicode" pitchFamily="34" charset="0"/>
              <a:ea typeface="굴림" pitchFamily="50" charset="-127"/>
            </a:endParaRPr>
          </a:p>
        </p:txBody>
      </p:sp>
      <p:grpSp>
        <p:nvGrpSpPr>
          <p:cNvPr id="18441" name="Group 442"/>
          <p:cNvGrpSpPr>
            <a:grpSpLocks/>
          </p:cNvGrpSpPr>
          <p:nvPr/>
        </p:nvGrpSpPr>
        <p:grpSpPr bwMode="auto">
          <a:xfrm>
            <a:off x="187325" y="68263"/>
            <a:ext cx="955675" cy="946150"/>
            <a:chOff x="4918" y="215"/>
            <a:chExt cx="602" cy="596"/>
          </a:xfrm>
        </p:grpSpPr>
        <p:grpSp>
          <p:nvGrpSpPr>
            <p:cNvPr id="18448" name="Group 428"/>
            <p:cNvGrpSpPr>
              <a:grpSpLocks/>
            </p:cNvGrpSpPr>
            <p:nvPr userDrawn="1"/>
          </p:nvGrpSpPr>
          <p:grpSpPr bwMode="auto">
            <a:xfrm>
              <a:off x="5195" y="269"/>
              <a:ext cx="325" cy="542"/>
              <a:chOff x="3264" y="2112"/>
              <a:chExt cx="576" cy="960"/>
            </a:xfrm>
          </p:grpSpPr>
          <p:sp>
            <p:nvSpPr>
              <p:cNvPr id="12717" name="Oval 429"/>
              <p:cNvSpPr>
                <a:spLocks noChangeArrowheads="1"/>
              </p:cNvSpPr>
              <p:nvPr userDrawn="1"/>
            </p:nvSpPr>
            <p:spPr bwMode="gray">
              <a:xfrm>
                <a:off x="3264" y="2112"/>
                <a:ext cx="191" cy="191"/>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eaLnBrk="0" hangingPunct="0">
                  <a:lnSpc>
                    <a:spcPct val="100000"/>
                  </a:lnSpc>
                  <a:spcBef>
                    <a:spcPct val="0"/>
                  </a:spcBef>
                  <a:defRPr/>
                </a:pPr>
                <a:endParaRPr lang="zh-CN" altLang="en-US" sz="2000" b="1" u="sng">
                  <a:solidFill>
                    <a:schemeClr val="accent1"/>
                  </a:solidFill>
                  <a:latin typeface="Lucida Sans Unicode" pitchFamily="34" charset="0"/>
                  <a:ea typeface="굴림" pitchFamily="50" charset="-127"/>
                </a:endParaRPr>
              </a:p>
            </p:txBody>
          </p:sp>
          <p:sp>
            <p:nvSpPr>
              <p:cNvPr id="12718" name="Oval 430"/>
              <p:cNvSpPr>
                <a:spLocks noChangeArrowheads="1"/>
              </p:cNvSpPr>
              <p:nvPr userDrawn="1"/>
            </p:nvSpPr>
            <p:spPr bwMode="gray">
              <a:xfrm>
                <a:off x="3455" y="2303"/>
                <a:ext cx="193" cy="193"/>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eaLnBrk="0" hangingPunct="0">
                  <a:lnSpc>
                    <a:spcPct val="100000"/>
                  </a:lnSpc>
                  <a:spcBef>
                    <a:spcPct val="0"/>
                  </a:spcBef>
                  <a:defRPr/>
                </a:pPr>
                <a:endParaRPr lang="zh-CN" altLang="en-US" sz="2000" b="1" u="sng">
                  <a:solidFill>
                    <a:schemeClr val="accent1"/>
                  </a:solidFill>
                  <a:latin typeface="Lucida Sans Unicode" pitchFamily="34" charset="0"/>
                  <a:ea typeface="굴림" pitchFamily="50" charset="-127"/>
                </a:endParaRPr>
              </a:p>
            </p:txBody>
          </p:sp>
          <p:sp>
            <p:nvSpPr>
              <p:cNvPr id="12719" name="Oval 431"/>
              <p:cNvSpPr>
                <a:spLocks noChangeArrowheads="1"/>
              </p:cNvSpPr>
              <p:nvPr userDrawn="1"/>
            </p:nvSpPr>
            <p:spPr bwMode="gray">
              <a:xfrm>
                <a:off x="3649" y="2496"/>
                <a:ext cx="191" cy="191"/>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eaLnBrk="0" hangingPunct="0">
                  <a:lnSpc>
                    <a:spcPct val="100000"/>
                  </a:lnSpc>
                  <a:spcBef>
                    <a:spcPct val="0"/>
                  </a:spcBef>
                  <a:defRPr/>
                </a:pPr>
                <a:endParaRPr lang="zh-CN" altLang="en-US" sz="2000" b="1" u="sng">
                  <a:solidFill>
                    <a:schemeClr val="accent1"/>
                  </a:solidFill>
                  <a:latin typeface="Lucida Sans Unicode" pitchFamily="34" charset="0"/>
                  <a:ea typeface="굴림" pitchFamily="50" charset="-127"/>
                </a:endParaRPr>
              </a:p>
            </p:txBody>
          </p:sp>
          <p:sp>
            <p:nvSpPr>
              <p:cNvPr id="12720" name="Oval 432"/>
              <p:cNvSpPr>
                <a:spLocks noChangeArrowheads="1"/>
              </p:cNvSpPr>
              <p:nvPr userDrawn="1"/>
            </p:nvSpPr>
            <p:spPr bwMode="gray">
              <a:xfrm>
                <a:off x="3455" y="2688"/>
                <a:ext cx="193" cy="193"/>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eaLnBrk="0" hangingPunct="0">
                  <a:lnSpc>
                    <a:spcPct val="100000"/>
                  </a:lnSpc>
                  <a:spcBef>
                    <a:spcPct val="0"/>
                  </a:spcBef>
                  <a:defRPr/>
                </a:pPr>
                <a:endParaRPr lang="zh-CN" altLang="en-US" sz="2000" b="1" u="sng">
                  <a:solidFill>
                    <a:schemeClr val="accent1"/>
                  </a:solidFill>
                  <a:latin typeface="Lucida Sans Unicode" pitchFamily="34" charset="0"/>
                  <a:ea typeface="굴림" pitchFamily="50" charset="-127"/>
                </a:endParaRPr>
              </a:p>
            </p:txBody>
          </p:sp>
          <p:sp>
            <p:nvSpPr>
              <p:cNvPr id="12721" name="Oval 433"/>
              <p:cNvSpPr>
                <a:spLocks noChangeArrowheads="1"/>
              </p:cNvSpPr>
              <p:nvPr userDrawn="1"/>
            </p:nvSpPr>
            <p:spPr bwMode="gray">
              <a:xfrm>
                <a:off x="3264" y="2881"/>
                <a:ext cx="191" cy="191"/>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eaLnBrk="0" hangingPunct="0">
                  <a:lnSpc>
                    <a:spcPct val="100000"/>
                  </a:lnSpc>
                  <a:spcBef>
                    <a:spcPct val="0"/>
                  </a:spcBef>
                  <a:defRPr/>
                </a:pPr>
                <a:endParaRPr lang="zh-CN" altLang="en-US" sz="2000" b="1" u="sng">
                  <a:solidFill>
                    <a:schemeClr val="accent1"/>
                  </a:solidFill>
                  <a:latin typeface="Lucida Sans Unicode" pitchFamily="34" charset="0"/>
                  <a:ea typeface="굴림" pitchFamily="50" charset="-127"/>
                </a:endParaRPr>
              </a:p>
            </p:txBody>
          </p:sp>
        </p:grpSp>
        <p:grpSp>
          <p:nvGrpSpPr>
            <p:cNvPr id="18449" name="Group 434"/>
            <p:cNvGrpSpPr>
              <a:grpSpLocks/>
            </p:cNvGrpSpPr>
            <p:nvPr userDrawn="1"/>
          </p:nvGrpSpPr>
          <p:grpSpPr bwMode="auto">
            <a:xfrm>
              <a:off x="4918" y="215"/>
              <a:ext cx="325" cy="542"/>
              <a:chOff x="3264" y="2112"/>
              <a:chExt cx="576" cy="960"/>
            </a:xfrm>
          </p:grpSpPr>
          <p:sp>
            <p:nvSpPr>
              <p:cNvPr id="12723" name="Oval 435"/>
              <p:cNvSpPr>
                <a:spLocks noChangeArrowheads="1"/>
              </p:cNvSpPr>
              <p:nvPr userDrawn="1"/>
            </p:nvSpPr>
            <p:spPr bwMode="gray">
              <a:xfrm>
                <a:off x="3264" y="2112"/>
                <a:ext cx="191" cy="191"/>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eaLnBrk="0" hangingPunct="0">
                  <a:lnSpc>
                    <a:spcPct val="100000"/>
                  </a:lnSpc>
                  <a:spcBef>
                    <a:spcPct val="0"/>
                  </a:spcBef>
                  <a:defRPr/>
                </a:pPr>
                <a:endParaRPr lang="zh-CN" altLang="en-US" sz="2000" b="1" u="sng">
                  <a:solidFill>
                    <a:schemeClr val="accent1"/>
                  </a:solidFill>
                  <a:latin typeface="Lucida Sans Unicode" pitchFamily="34" charset="0"/>
                  <a:ea typeface="굴림" pitchFamily="50" charset="-127"/>
                </a:endParaRPr>
              </a:p>
            </p:txBody>
          </p:sp>
          <p:sp>
            <p:nvSpPr>
              <p:cNvPr id="12724" name="Oval 436"/>
              <p:cNvSpPr>
                <a:spLocks noChangeArrowheads="1"/>
              </p:cNvSpPr>
              <p:nvPr userDrawn="1"/>
            </p:nvSpPr>
            <p:spPr bwMode="gray">
              <a:xfrm>
                <a:off x="3455" y="2303"/>
                <a:ext cx="193" cy="193"/>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eaLnBrk="0" hangingPunct="0">
                  <a:lnSpc>
                    <a:spcPct val="100000"/>
                  </a:lnSpc>
                  <a:spcBef>
                    <a:spcPct val="0"/>
                  </a:spcBef>
                  <a:defRPr/>
                </a:pPr>
                <a:endParaRPr lang="zh-CN" altLang="en-US" sz="2000" b="1" u="sng">
                  <a:solidFill>
                    <a:schemeClr val="accent1"/>
                  </a:solidFill>
                  <a:latin typeface="Lucida Sans Unicode" pitchFamily="34" charset="0"/>
                  <a:ea typeface="굴림" pitchFamily="50" charset="-127"/>
                </a:endParaRPr>
              </a:p>
            </p:txBody>
          </p:sp>
          <p:sp>
            <p:nvSpPr>
              <p:cNvPr id="12725" name="Oval 437"/>
              <p:cNvSpPr>
                <a:spLocks noChangeArrowheads="1"/>
              </p:cNvSpPr>
              <p:nvPr userDrawn="1"/>
            </p:nvSpPr>
            <p:spPr bwMode="gray">
              <a:xfrm>
                <a:off x="3649" y="2496"/>
                <a:ext cx="191" cy="191"/>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eaLnBrk="0" hangingPunct="0">
                  <a:lnSpc>
                    <a:spcPct val="100000"/>
                  </a:lnSpc>
                  <a:spcBef>
                    <a:spcPct val="0"/>
                  </a:spcBef>
                  <a:defRPr/>
                </a:pPr>
                <a:endParaRPr lang="zh-CN" altLang="en-US" sz="2000" b="1" u="sng">
                  <a:solidFill>
                    <a:schemeClr val="accent1"/>
                  </a:solidFill>
                  <a:latin typeface="Lucida Sans Unicode" pitchFamily="34" charset="0"/>
                  <a:ea typeface="굴림" pitchFamily="50" charset="-127"/>
                </a:endParaRPr>
              </a:p>
            </p:txBody>
          </p:sp>
          <p:sp>
            <p:nvSpPr>
              <p:cNvPr id="12726" name="Oval 438"/>
              <p:cNvSpPr>
                <a:spLocks noChangeArrowheads="1"/>
              </p:cNvSpPr>
              <p:nvPr userDrawn="1"/>
            </p:nvSpPr>
            <p:spPr bwMode="gray">
              <a:xfrm>
                <a:off x="3455" y="2688"/>
                <a:ext cx="193" cy="193"/>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eaLnBrk="0" hangingPunct="0">
                  <a:lnSpc>
                    <a:spcPct val="100000"/>
                  </a:lnSpc>
                  <a:spcBef>
                    <a:spcPct val="0"/>
                  </a:spcBef>
                  <a:defRPr/>
                </a:pPr>
                <a:endParaRPr lang="zh-CN" altLang="en-US" sz="2000" b="1" u="sng">
                  <a:solidFill>
                    <a:schemeClr val="accent1"/>
                  </a:solidFill>
                  <a:latin typeface="Lucida Sans Unicode" pitchFamily="34" charset="0"/>
                  <a:ea typeface="굴림" pitchFamily="50" charset="-127"/>
                </a:endParaRPr>
              </a:p>
            </p:txBody>
          </p:sp>
          <p:sp>
            <p:nvSpPr>
              <p:cNvPr id="12727" name="Oval 439"/>
              <p:cNvSpPr>
                <a:spLocks noChangeArrowheads="1"/>
              </p:cNvSpPr>
              <p:nvPr userDrawn="1"/>
            </p:nvSpPr>
            <p:spPr bwMode="gray">
              <a:xfrm>
                <a:off x="3264" y="2881"/>
                <a:ext cx="191" cy="191"/>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eaLnBrk="0" hangingPunct="0">
                  <a:lnSpc>
                    <a:spcPct val="100000"/>
                  </a:lnSpc>
                  <a:spcBef>
                    <a:spcPct val="0"/>
                  </a:spcBef>
                  <a:defRPr/>
                </a:pPr>
                <a:endParaRPr lang="zh-CN" altLang="en-US" sz="2000" b="1" u="sng">
                  <a:solidFill>
                    <a:schemeClr val="accent1"/>
                  </a:solidFill>
                  <a:latin typeface="Lucida Sans Unicode" pitchFamily="34" charset="0"/>
                  <a:ea typeface="굴림" pitchFamily="50" charset="-127"/>
                </a:endParaRPr>
              </a:p>
            </p:txBody>
          </p:sp>
        </p:grpSp>
      </p:grpSp>
      <p:sp>
        <p:nvSpPr>
          <p:cNvPr id="12729" name="Line 441"/>
          <p:cNvSpPr>
            <a:spLocks noChangeShapeType="1"/>
          </p:cNvSpPr>
          <p:nvPr/>
        </p:nvSpPr>
        <p:spPr bwMode="gray">
          <a:xfrm flipV="1">
            <a:off x="225425" y="6346825"/>
            <a:ext cx="8766175" cy="0"/>
          </a:xfrm>
          <a:prstGeom prst="line">
            <a:avLst/>
          </a:prstGeom>
          <a:noFill/>
          <a:ln w="76200" cap="rnd">
            <a:solidFill>
              <a:schemeClr val="accent2"/>
            </a:solidFill>
            <a:prstDash val="sysDot"/>
            <a:round/>
            <a:headEnd/>
            <a:tailEnd/>
          </a:ln>
          <a:effectLst/>
        </p:spPr>
        <p:txBody>
          <a:bodyPr>
            <a:spAutoFit/>
          </a:bodyPr>
          <a:lstStyle/>
          <a:p>
            <a:pPr algn="r" eaLnBrk="0" hangingPunct="0">
              <a:lnSpc>
                <a:spcPct val="100000"/>
              </a:lnSpc>
              <a:spcBef>
                <a:spcPct val="0"/>
              </a:spcBef>
              <a:defRPr/>
            </a:pPr>
            <a:endParaRPr lang="zh-CN" altLang="en-US" sz="2000" b="1" u="sng">
              <a:solidFill>
                <a:schemeClr val="accent1"/>
              </a:solidFill>
              <a:latin typeface="Lucida Sans Unicode" pitchFamily="34" charset="0"/>
              <a:ea typeface="굴림" pitchFamily="50" charset="-127"/>
            </a:endParaRPr>
          </a:p>
        </p:txBody>
      </p:sp>
      <p:pic>
        <p:nvPicPr>
          <p:cNvPr id="18443" name="Picture 4" descr="C:\Documents and Settings\Administrator\桌面\BEIHANG.gif"/>
          <p:cNvPicPr>
            <a:picLocks noChangeAspect="1" noChangeArrowheads="1"/>
          </p:cNvPicPr>
          <p:nvPr/>
        </p:nvPicPr>
        <p:blipFill>
          <a:blip r:embed="rId16"/>
          <a:srcRect/>
          <a:stretch>
            <a:fillRect/>
          </a:stretch>
        </p:blipFill>
        <p:spPr bwMode="auto">
          <a:xfrm>
            <a:off x="80963" y="6388100"/>
            <a:ext cx="2276475" cy="469900"/>
          </a:xfrm>
          <a:prstGeom prst="rect">
            <a:avLst/>
          </a:prstGeom>
          <a:noFill/>
          <a:ln w="9525">
            <a:noFill/>
            <a:miter lim="800000"/>
            <a:headEnd/>
            <a:tailEnd/>
          </a:ln>
        </p:spPr>
      </p:pic>
      <p:sp>
        <p:nvSpPr>
          <p:cNvPr id="5146" name="AutoShape 26">
            <a:hlinkClick r:id="" action="ppaction://hlinkshowjump?jump=nextslide" highlightClick="1"/>
          </p:cNvPr>
          <p:cNvSpPr>
            <a:spLocks noChangeArrowheads="1"/>
          </p:cNvSpPr>
          <p:nvPr/>
        </p:nvSpPr>
        <p:spPr bwMode="auto">
          <a:xfrm rot="5400000">
            <a:off x="7380288" y="6526213"/>
            <a:ext cx="215900" cy="215900"/>
          </a:xfrm>
          <a:prstGeom prst="actionButtonForwardNext">
            <a:avLst/>
          </a:prstGeom>
          <a:solidFill>
            <a:schemeClr val="accent1"/>
          </a:solidFill>
          <a:ln w="9525">
            <a:noFill/>
            <a:miter lim="800000"/>
            <a:headEnd/>
            <a:tailEnd/>
          </a:ln>
          <a:effectLst/>
        </p:spPr>
        <p:txBody>
          <a:bodyPr lIns="90000" tIns="46800" rIns="90000" bIns="46800" anchor="ctr">
            <a:spAutoFit/>
          </a:bodyPr>
          <a:lstStyle/>
          <a:p>
            <a:pPr algn="dist">
              <a:spcBef>
                <a:spcPct val="0"/>
              </a:spcBef>
              <a:defRPr/>
            </a:pPr>
            <a:endParaRPr lang="zh-CN" altLang="en-US" sz="4000" b="1">
              <a:solidFill>
                <a:schemeClr val="hlink"/>
              </a:solidFill>
              <a:latin typeface="Arial" charset="0"/>
              <a:ea typeface="Gulim" pitchFamily="34" charset="-127"/>
            </a:endParaRPr>
          </a:p>
        </p:txBody>
      </p:sp>
      <p:sp>
        <p:nvSpPr>
          <p:cNvPr id="5147" name="AutoShape 27">
            <a:hlinkClick r:id="" action="ppaction://hlinkshowjump?jump=lastslide" highlightClick="1"/>
          </p:cNvPr>
          <p:cNvSpPr>
            <a:spLocks noChangeArrowheads="1"/>
          </p:cNvSpPr>
          <p:nvPr/>
        </p:nvSpPr>
        <p:spPr bwMode="auto">
          <a:xfrm>
            <a:off x="7632700" y="6526213"/>
            <a:ext cx="215900" cy="215900"/>
          </a:xfrm>
          <a:prstGeom prst="actionButtonEnd">
            <a:avLst/>
          </a:prstGeom>
          <a:solidFill>
            <a:schemeClr val="accent1"/>
          </a:solidFill>
          <a:ln w="9525">
            <a:noFill/>
            <a:miter lim="800000"/>
            <a:headEnd/>
            <a:tailEnd/>
          </a:ln>
          <a:effectLst/>
        </p:spPr>
        <p:txBody>
          <a:bodyPr lIns="90000" tIns="46800" rIns="90000" bIns="46800" anchor="ctr">
            <a:spAutoFit/>
          </a:bodyPr>
          <a:lstStyle/>
          <a:p>
            <a:pPr algn="dist">
              <a:spcBef>
                <a:spcPct val="0"/>
              </a:spcBef>
              <a:defRPr/>
            </a:pPr>
            <a:endParaRPr lang="zh-CN" altLang="en-US" sz="4000" b="1">
              <a:solidFill>
                <a:schemeClr val="hlink"/>
              </a:solidFill>
              <a:latin typeface="Arial" charset="0"/>
              <a:ea typeface="Gulim" pitchFamily="34" charset="-127"/>
            </a:endParaRPr>
          </a:p>
        </p:txBody>
      </p:sp>
      <p:sp>
        <p:nvSpPr>
          <p:cNvPr id="5148" name="AutoShape 28">
            <a:hlinkClick r:id="" action="ppaction://hlinkshowjump?jump=firstslide" highlightClick="1"/>
          </p:cNvPr>
          <p:cNvSpPr>
            <a:spLocks noChangeArrowheads="1"/>
          </p:cNvSpPr>
          <p:nvPr/>
        </p:nvSpPr>
        <p:spPr bwMode="auto">
          <a:xfrm>
            <a:off x="6877050" y="6526213"/>
            <a:ext cx="215900" cy="215900"/>
          </a:xfrm>
          <a:prstGeom prst="actionButtonBeginning">
            <a:avLst/>
          </a:prstGeom>
          <a:solidFill>
            <a:schemeClr val="accent1"/>
          </a:solidFill>
          <a:ln w="9525">
            <a:noFill/>
            <a:miter lim="800000"/>
            <a:headEnd/>
            <a:tailEnd/>
          </a:ln>
          <a:effectLst/>
        </p:spPr>
        <p:txBody>
          <a:bodyPr wrap="none" lIns="90000" tIns="46800" rIns="90000" bIns="46800" anchor="ctr">
            <a:spAutoFit/>
          </a:bodyPr>
          <a:lstStyle/>
          <a:p>
            <a:pPr algn="dist">
              <a:spcBef>
                <a:spcPct val="0"/>
              </a:spcBef>
              <a:defRPr/>
            </a:pPr>
            <a:endParaRPr lang="zh-CN" altLang="en-US" sz="4000" b="1">
              <a:solidFill>
                <a:schemeClr val="hlink"/>
              </a:solidFill>
              <a:latin typeface="Arial" charset="0"/>
              <a:ea typeface="Gulim" pitchFamily="34" charset="-127"/>
            </a:endParaRPr>
          </a:p>
        </p:txBody>
      </p:sp>
      <p:sp>
        <p:nvSpPr>
          <p:cNvPr id="5149" name="AutoShape 29">
            <a:hlinkClick r:id="" action="ppaction://hlinkshowjump?jump=previousslide" highlightClick="1"/>
          </p:cNvPr>
          <p:cNvSpPr>
            <a:spLocks noChangeArrowheads="1"/>
          </p:cNvSpPr>
          <p:nvPr/>
        </p:nvSpPr>
        <p:spPr bwMode="auto">
          <a:xfrm rot="5400000">
            <a:off x="7132638" y="6526213"/>
            <a:ext cx="215900" cy="215900"/>
          </a:xfrm>
          <a:prstGeom prst="actionButtonBackPrevious">
            <a:avLst/>
          </a:prstGeom>
          <a:solidFill>
            <a:schemeClr val="accent1"/>
          </a:solidFill>
          <a:ln w="9525">
            <a:noFill/>
            <a:miter lim="800000"/>
            <a:headEnd/>
            <a:tailEnd/>
          </a:ln>
          <a:effectLst/>
        </p:spPr>
        <p:txBody>
          <a:bodyPr wrap="none" lIns="90000" tIns="46800" rIns="90000" bIns="46800" anchor="ctr">
            <a:spAutoFit/>
          </a:bodyPr>
          <a:lstStyle/>
          <a:p>
            <a:pPr algn="dist">
              <a:spcBef>
                <a:spcPct val="0"/>
              </a:spcBef>
              <a:defRPr/>
            </a:pPr>
            <a:endParaRPr lang="zh-CN" altLang="en-US" sz="4000" b="1">
              <a:solidFill>
                <a:schemeClr val="hlink"/>
              </a:solidFill>
              <a:latin typeface="Arial" charset="0"/>
              <a:ea typeface="Gulim" pitchFamily="34" charset="-127"/>
            </a:endParaRPr>
          </a:p>
        </p:txBody>
      </p:sp>
    </p:spTree>
  </p:cSld>
  <p:clrMap bg1="lt1" tx1="dk1" bg2="lt2" tx2="dk2" accent1="accent1" accent2="accent2" accent3="accent3" accent4="accent4" accent5="accent5" accent6="accent6" hlink="hlink" folHlink="folHlink"/>
  <p:sldLayoutIdLst>
    <p:sldLayoutId id="2147484086" r:id="rId1"/>
    <p:sldLayoutId id="2147484073" r:id="rId2"/>
    <p:sldLayoutId id="2147484074" r:id="rId3"/>
    <p:sldLayoutId id="2147484075" r:id="rId4"/>
    <p:sldLayoutId id="2147484076" r:id="rId5"/>
    <p:sldLayoutId id="2147484077" r:id="rId6"/>
    <p:sldLayoutId id="2147484078" r:id="rId7"/>
    <p:sldLayoutId id="2147484079" r:id="rId8"/>
    <p:sldLayoutId id="2147484080" r:id="rId9"/>
    <p:sldLayoutId id="2147484081" r:id="rId10"/>
    <p:sldLayoutId id="2147484082" r:id="rId11"/>
    <p:sldLayoutId id="2147484083" r:id="rId12"/>
    <p:sldLayoutId id="2147484084" r:id="rId13"/>
    <p:sldLayoutId id="2147484085" r:id="rId14"/>
  </p:sldLayoutIdLst>
  <p:transition spd="med">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Verdana" pitchFamily="34" charset="0"/>
        </a:defRPr>
      </a:lvl2pPr>
      <a:lvl3pPr algn="l" rtl="0" eaLnBrk="0" fontAlgn="base" hangingPunct="0">
        <a:spcBef>
          <a:spcPct val="0"/>
        </a:spcBef>
        <a:spcAft>
          <a:spcPct val="0"/>
        </a:spcAft>
        <a:defRPr sz="2800" b="1">
          <a:solidFill>
            <a:schemeClr val="bg1"/>
          </a:solidFill>
          <a:latin typeface="Verdana" pitchFamily="34" charset="0"/>
        </a:defRPr>
      </a:lvl3pPr>
      <a:lvl4pPr algn="l" rtl="0" eaLnBrk="0" fontAlgn="base" hangingPunct="0">
        <a:spcBef>
          <a:spcPct val="0"/>
        </a:spcBef>
        <a:spcAft>
          <a:spcPct val="0"/>
        </a:spcAft>
        <a:defRPr sz="2800" b="1">
          <a:solidFill>
            <a:schemeClr val="bg1"/>
          </a:solidFill>
          <a:latin typeface="Verdana" pitchFamily="34" charset="0"/>
        </a:defRPr>
      </a:lvl4pPr>
      <a:lvl5pPr algn="l" rtl="0" eaLnBrk="0" fontAlgn="base" hangingPunct="0">
        <a:spcBef>
          <a:spcPct val="0"/>
        </a:spcBef>
        <a:spcAft>
          <a:spcPct val="0"/>
        </a:spcAft>
        <a:defRPr sz="2800" b="1">
          <a:solidFill>
            <a:schemeClr val="bg1"/>
          </a:solidFill>
          <a:latin typeface="Verdana" pitchFamily="34" charset="0"/>
        </a:defRPr>
      </a:lvl5pPr>
      <a:lvl6pPr marL="457200" algn="l" rtl="0" fontAlgn="base">
        <a:spcBef>
          <a:spcPct val="0"/>
        </a:spcBef>
        <a:spcAft>
          <a:spcPct val="0"/>
        </a:spcAft>
        <a:defRPr sz="2800" b="1">
          <a:solidFill>
            <a:schemeClr val="bg1"/>
          </a:solidFill>
          <a:latin typeface="Verdana" pitchFamily="34" charset="0"/>
        </a:defRPr>
      </a:lvl6pPr>
      <a:lvl7pPr marL="914400" algn="l" rtl="0" fontAlgn="base">
        <a:spcBef>
          <a:spcPct val="0"/>
        </a:spcBef>
        <a:spcAft>
          <a:spcPct val="0"/>
        </a:spcAft>
        <a:defRPr sz="2800" b="1">
          <a:solidFill>
            <a:schemeClr val="bg1"/>
          </a:solidFill>
          <a:latin typeface="Verdana" pitchFamily="34" charset="0"/>
        </a:defRPr>
      </a:lvl7pPr>
      <a:lvl8pPr marL="1371600" algn="l" rtl="0" fontAlgn="base">
        <a:spcBef>
          <a:spcPct val="0"/>
        </a:spcBef>
        <a:spcAft>
          <a:spcPct val="0"/>
        </a:spcAft>
        <a:defRPr sz="2800" b="1">
          <a:solidFill>
            <a:schemeClr val="bg1"/>
          </a:solidFill>
          <a:latin typeface="Verdana" pitchFamily="34" charset="0"/>
        </a:defRPr>
      </a:lvl8pPr>
      <a:lvl9pPr marL="1828800" algn="l" rtl="0" fontAlgn="base">
        <a:spcBef>
          <a:spcPct val="0"/>
        </a:spcBef>
        <a:spcAft>
          <a:spcPct val="0"/>
        </a:spcAft>
        <a:defRPr sz="28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bg2"/>
        </a:buClr>
        <a:buFont typeface="Wingdings" pitchFamily="2" charset="2"/>
        <a:buChar char="v"/>
        <a:defRPr sz="2800" b="1">
          <a:solidFill>
            <a:schemeClr val="tx1"/>
          </a:solidFill>
          <a:latin typeface="Arial" charset="0"/>
          <a:ea typeface="宋体" pitchFamily="2" charset="-122"/>
          <a:cs typeface="+mn-cs"/>
        </a:defRPr>
      </a:lvl1pPr>
      <a:lvl2pPr marL="742950" indent="-285750" algn="l" rtl="0" eaLnBrk="0" fontAlgn="base" hangingPunct="0">
        <a:spcBef>
          <a:spcPct val="20000"/>
        </a:spcBef>
        <a:spcAft>
          <a:spcPct val="0"/>
        </a:spcAft>
        <a:buClr>
          <a:srgbClr val="006666"/>
        </a:buClr>
        <a:buSzPct val="110000"/>
        <a:buFont typeface="Wingdings" pitchFamily="2" charset="2"/>
        <a:buChar char="w"/>
        <a:defRPr sz="2400" b="1">
          <a:solidFill>
            <a:schemeClr val="tx1"/>
          </a:solidFill>
          <a:latin typeface="Arial" charset="0"/>
          <a:ea typeface="宋体" pitchFamily="2" charset="-122"/>
        </a:defRPr>
      </a:lvl2pPr>
      <a:lvl3pPr marL="1143000" indent="-228600" algn="l" rtl="0" eaLnBrk="0" fontAlgn="base" hangingPunct="0">
        <a:spcBef>
          <a:spcPct val="20000"/>
        </a:spcBef>
        <a:spcAft>
          <a:spcPct val="0"/>
        </a:spcAft>
        <a:buClr>
          <a:schemeClr val="tx2"/>
        </a:buClr>
        <a:buSzPct val="110000"/>
        <a:buFont typeface="Wingdings" pitchFamily="2" charset="2"/>
        <a:buChar char="§"/>
        <a:defRPr sz="2400" b="1">
          <a:solidFill>
            <a:schemeClr val="tx1"/>
          </a:solidFill>
          <a:latin typeface="Arial" charset="0"/>
          <a:ea typeface="宋体" pitchFamily="2" charset="-122"/>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hlink"/>
        </a:buClr>
        <a:buChar char="•"/>
        <a:defRPr sz="2000">
          <a:solidFill>
            <a:schemeClr val="tx1"/>
          </a:solidFill>
          <a:latin typeface="+mn-lt"/>
          <a:ea typeface="宋体" pitchFamily="2" charset="-122"/>
        </a:defRPr>
      </a:lvl5pPr>
      <a:lvl6pPr marL="2514600" indent="-228600" algn="l" rtl="0" fontAlgn="base">
        <a:spcBef>
          <a:spcPct val="20000"/>
        </a:spcBef>
        <a:spcAft>
          <a:spcPct val="0"/>
        </a:spcAft>
        <a:buClr>
          <a:schemeClr val="hlink"/>
        </a:buClr>
        <a:buChar char="•"/>
        <a:defRPr sz="2000">
          <a:solidFill>
            <a:schemeClr val="tx1"/>
          </a:solidFill>
          <a:latin typeface="+mn-lt"/>
        </a:defRPr>
      </a:lvl6pPr>
      <a:lvl7pPr marL="2971800" indent="-228600" algn="l" rtl="0" fontAlgn="base">
        <a:spcBef>
          <a:spcPct val="20000"/>
        </a:spcBef>
        <a:spcAft>
          <a:spcPct val="0"/>
        </a:spcAft>
        <a:buClr>
          <a:schemeClr val="hlink"/>
        </a:buClr>
        <a:buChar char="•"/>
        <a:defRPr sz="2000">
          <a:solidFill>
            <a:schemeClr val="tx1"/>
          </a:solidFill>
          <a:latin typeface="+mn-lt"/>
        </a:defRPr>
      </a:lvl7pPr>
      <a:lvl8pPr marL="3429000" indent="-228600" algn="l" rtl="0" fontAlgn="base">
        <a:spcBef>
          <a:spcPct val="20000"/>
        </a:spcBef>
        <a:spcAft>
          <a:spcPct val="0"/>
        </a:spcAft>
        <a:buClr>
          <a:schemeClr val="hlink"/>
        </a:buClr>
        <a:buChar char="•"/>
        <a:defRPr sz="2000">
          <a:solidFill>
            <a:schemeClr val="tx1"/>
          </a:solidFill>
          <a:latin typeface="+mn-lt"/>
        </a:defRPr>
      </a:lvl8pPr>
      <a:lvl9pPr marL="3886200" indent="-228600" algn="l" rtl="0" fontAlgn="base">
        <a:spcBef>
          <a:spcPct val="20000"/>
        </a:spcBef>
        <a:spcAft>
          <a:spcPct val="0"/>
        </a:spcAft>
        <a:buClr>
          <a:schemeClr val="hlink"/>
        </a:buClr>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7.xml"/><Relationship Id="rId1" Type="http://schemas.openxmlformats.org/officeDocument/2006/relationships/vmlDrawing" Target="../drawings/vmlDrawing23.vml"/><Relationship Id="rId5" Type="http://schemas.openxmlformats.org/officeDocument/2006/relationships/oleObject" Target="../embeddings/oleObject28.bin"/><Relationship Id="rId4" Type="http://schemas.openxmlformats.org/officeDocument/2006/relationships/audio" Target="../media/audio3.wav"/></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7.xml"/><Relationship Id="rId1" Type="http://schemas.openxmlformats.org/officeDocument/2006/relationships/vmlDrawing" Target="../drawings/vmlDrawing24.vml"/><Relationship Id="rId5" Type="http://schemas.openxmlformats.org/officeDocument/2006/relationships/oleObject" Target="../embeddings/oleObject29.bin"/><Relationship Id="rId4" Type="http://schemas.openxmlformats.org/officeDocument/2006/relationships/audio" Target="../media/audio3.wav"/></Relationships>
</file>

<file path=ppt/slides/_rels/slide104.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04.xml"/><Relationship Id="rId1" Type="http://schemas.openxmlformats.org/officeDocument/2006/relationships/slideLayout" Target="../slideLayouts/slideLayout2.xml"/><Relationship Id="rId4" Type="http://schemas.openxmlformats.org/officeDocument/2006/relationships/audio" Target="../media/audio2.wav"/></Relationships>
</file>

<file path=ppt/slides/_rels/slide105.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09.xml"/><Relationship Id="rId1" Type="http://schemas.openxmlformats.org/officeDocument/2006/relationships/slideLayout" Target="../slideLayouts/slideLayout2.xml"/><Relationship Id="rId4" Type="http://schemas.openxmlformats.org/officeDocument/2006/relationships/audio" Target="../media/audio2.wav"/></Relationships>
</file>

<file path=ppt/slides/_rels/slide1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17.xml"/><Relationship Id="rId1" Type="http://schemas.openxmlformats.org/officeDocument/2006/relationships/slideLayout" Target="../slideLayouts/slideLayout7.xml"/><Relationship Id="rId4" Type="http://schemas.openxmlformats.org/officeDocument/2006/relationships/slide" Target="slide55.xml"/></Relationships>
</file>

<file path=ppt/slides/_rels/slide118.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04.xml"/><Relationship Id="rId3" Type="http://schemas.openxmlformats.org/officeDocument/2006/relationships/slide" Target="slide4.xml"/><Relationship Id="rId7" Type="http://schemas.openxmlformats.org/officeDocument/2006/relationships/slide" Target="slide7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59.xml"/><Relationship Id="rId5" Type="http://schemas.openxmlformats.org/officeDocument/2006/relationships/slide" Target="slide44.xml"/><Relationship Id="rId4" Type="http://schemas.openxmlformats.org/officeDocument/2006/relationships/slide" Target="slide19.xml"/></Relationships>
</file>

<file path=ppt/slides/_rels/slide20.xml.rels><?xml version="1.0" encoding="UTF-8" standalone="yes"?>
<Relationships xmlns="http://schemas.openxmlformats.org/package/2006/relationships"><Relationship Id="rId3" Type="http://schemas.openxmlformats.org/officeDocument/2006/relationships/hyperlink" Target="SRAM.swf" TargetMode="External"/><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hyperlink" Target="SRAM.swf"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SRAM.swf" TargetMode="External"/><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hyperlink" Target="DRAM_4.swf" TargetMode="External"/><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hyperlink" Target="DRAM_4.swf"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hyperlink" Target="DRAM_4.swf"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4.xml"/><Relationship Id="rId1" Type="http://schemas.openxmlformats.org/officeDocument/2006/relationships/vmlDrawing" Target="../drawings/vmlDrawing4.vml"/><Relationship Id="rId5" Type="http://schemas.openxmlformats.org/officeDocument/2006/relationships/hyperlink" Target="DRAM_4.swf" TargetMode="External"/><Relationship Id="rId4"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oleObject" Target="../embeddings/oleObject10.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oleObject" Target="../embeddings/oleObject11.bin"/></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12.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13.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hyperlink" Target="wordwidth%20expand.swf" TargetMode="External"/><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wordnumber%20expand.swf" TargetMode="External"/><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oleObject" Target="../embeddings/oleObject14.bin"/><Relationship Id="rId4" Type="http://schemas.openxmlformats.org/officeDocument/2006/relationships/hyperlink" Target="wordnumber%20expand.swf"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oleObject" Target="../embeddings/oleObject16.bin"/><Relationship Id="rId2" Type="http://schemas.openxmlformats.org/officeDocument/2006/relationships/slideLayout" Target="../slideLayouts/slideLayout14.xml"/><Relationship Id="rId1" Type="http://schemas.openxmlformats.org/officeDocument/2006/relationships/vmlDrawing" Target="../drawings/vmlDrawing14.vml"/><Relationship Id="rId6" Type="http://schemas.openxmlformats.org/officeDocument/2006/relationships/oleObject" Target="../embeddings/oleObject15.bin"/><Relationship Id="rId5" Type="http://schemas.openxmlformats.org/officeDocument/2006/relationships/image" Target="../media/image23.png"/><Relationship Id="rId4" Type="http://schemas.openxmlformats.org/officeDocument/2006/relationships/image" Target="../media/image22.png"/></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14.xml"/><Relationship Id="rId5" Type="http://schemas.openxmlformats.org/officeDocument/2006/relationships/image" Target="../media/image23.png"/><Relationship Id="rId4" Type="http://schemas.openxmlformats.org/officeDocument/2006/relationships/image" Target="../media/image25.png"/></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53.xml"/><Relationship Id="rId7" Type="http://schemas.openxmlformats.org/officeDocument/2006/relationships/image" Target="../media/image22.png"/><Relationship Id="rId2" Type="http://schemas.openxmlformats.org/officeDocument/2006/relationships/slideLayout" Target="../slideLayouts/slideLayout14.xml"/><Relationship Id="rId1" Type="http://schemas.openxmlformats.org/officeDocument/2006/relationships/vmlDrawing" Target="../drawings/vmlDrawing15.vml"/><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oleObject" Target="../embeddings/oleObject17.bin"/><Relationship Id="rId9" Type="http://schemas.openxmlformats.org/officeDocument/2006/relationships/oleObject" Target="../embeddings/oleObject21.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4.xml"/><Relationship Id="rId1" Type="http://schemas.openxmlformats.org/officeDocument/2006/relationships/vmlDrawing" Target="../drawings/vmlDrawing16.vml"/><Relationship Id="rId4" Type="http://schemas.openxmlformats.org/officeDocument/2006/relationships/oleObject" Target="../embeddings/oleObject22.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slide" Target="slide117.xml"/><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70.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71.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71.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82.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oleObject" Target="../embeddings/oleObject23.bin"/><Relationship Id="rId4" Type="http://schemas.openxmlformats.org/officeDocument/2006/relationships/audio" Target="../media/audio3.wav"/></Relationships>
</file>

<file path=ppt/slides/_rels/slide84.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7.xml"/><Relationship Id="rId1" Type="http://schemas.openxmlformats.org/officeDocument/2006/relationships/vmlDrawing" Target="../drawings/vmlDrawing18.vml"/><Relationship Id="rId5" Type="http://schemas.openxmlformats.org/officeDocument/2006/relationships/oleObject" Target="../embeddings/oleObject24.bin"/><Relationship Id="rId4" Type="http://schemas.openxmlformats.org/officeDocument/2006/relationships/audio" Target="../media/audio3.wav"/></Relationships>
</file>

<file path=ppt/slides/_rels/slide87.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oleObject" Target="../embeddings/oleObject25.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oleObject" Target="../embeddings/oleObject26.bin"/></Relationships>
</file>

<file path=ppt/slides/_rels/slide91.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91.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7" Type="http://schemas.openxmlformats.org/officeDocument/2006/relationships/image" Target="../media/image46.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Microsoft_Office_Word_97_-_2003___3.doc"/><Relationship Id="rId5" Type="http://schemas.openxmlformats.org/officeDocument/2006/relationships/oleObject" Target="../embeddings/Microsoft_Office_Word_97_-_2003___2.doc"/><Relationship Id="rId4" Type="http://schemas.openxmlformats.org/officeDocument/2006/relationships/oleObject" Target="../embeddings/Microsoft_Office_Word_97_-_2003___1.doc"/></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97.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98.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98.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oleObject" Target="../embeddings/oleObject27.bin"/><Relationship Id="rId4" Type="http://schemas.openxmlformats.org/officeDocument/2006/relationships/audio" Target="../media/audio3.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3563938" y="2160588"/>
            <a:ext cx="3087687" cy="722312"/>
          </a:xfrm>
        </p:spPr>
        <p:txBody>
          <a:bodyPr/>
          <a:lstStyle/>
          <a:p>
            <a:pPr eaLnBrk="1" hangingPunct="1"/>
            <a:r>
              <a:rPr lang="zh-CN" altLang="en-US" dirty="0" smtClean="0">
                <a:ea typeface="黑体" pitchFamily="49" charset="-122"/>
              </a:rPr>
              <a:t>数字逻辑</a:t>
            </a:r>
          </a:p>
        </p:txBody>
      </p:sp>
      <p:sp>
        <p:nvSpPr>
          <p:cNvPr id="5" name="Rectangle 3"/>
          <p:cNvSpPr txBox="1">
            <a:spLocks noChangeArrowheads="1"/>
          </p:cNvSpPr>
          <p:nvPr/>
        </p:nvSpPr>
        <p:spPr bwMode="gray">
          <a:xfrm>
            <a:off x="2808288" y="4292600"/>
            <a:ext cx="6048375" cy="2305050"/>
          </a:xfrm>
          <a:prstGeom prst="rect">
            <a:avLst/>
          </a:prstGeom>
          <a:noFill/>
          <a:ln w="9525">
            <a:noFill/>
            <a:miter lim="800000"/>
            <a:headEnd/>
            <a:tailEnd/>
          </a:ln>
        </p:spPr>
        <p:txBody>
          <a:bodyPr/>
          <a:lstStyle/>
          <a:p>
            <a:pPr>
              <a:lnSpc>
                <a:spcPct val="100000"/>
              </a:lnSpc>
              <a:spcBef>
                <a:spcPct val="20000"/>
              </a:spcBef>
              <a:buClr>
                <a:srgbClr val="3333FF"/>
              </a:buClr>
              <a:buSzPct val="150000"/>
              <a:buFont typeface="Wingdings" pitchFamily="2" charset="2"/>
              <a:buNone/>
              <a:defRPr/>
            </a:pPr>
            <a:r>
              <a:rPr kumimoji="1" lang="zh-CN" altLang="en-US" sz="3200" b="1" kern="0">
                <a:solidFill>
                  <a:srgbClr val="FF3399"/>
                </a:solidFill>
                <a:effectLst>
                  <a:outerShdw blurRad="38100" dist="38100" dir="2700000" algn="tl">
                    <a:srgbClr val="C0C0C0"/>
                  </a:outerShdw>
                </a:effectLst>
                <a:latin typeface="+mn-lt"/>
                <a:ea typeface="华文行楷" pitchFamily="2" charset="-122"/>
              </a:rPr>
              <a:t>北航计算机学院</a:t>
            </a:r>
            <a:endParaRPr kumimoji="1" lang="en-US" altLang="zh-CN" sz="3200" b="1" kern="0">
              <a:solidFill>
                <a:srgbClr val="FF3399"/>
              </a:solidFill>
              <a:effectLst>
                <a:outerShdw blurRad="38100" dist="38100" dir="2700000" algn="tl">
                  <a:srgbClr val="C0C0C0"/>
                </a:outerShdw>
              </a:effectLst>
              <a:latin typeface="+mn-lt"/>
              <a:ea typeface="华文行楷" pitchFamily="2" charset="-122"/>
            </a:endParaRPr>
          </a:p>
          <a:p>
            <a:pPr>
              <a:lnSpc>
                <a:spcPct val="100000"/>
              </a:lnSpc>
              <a:spcBef>
                <a:spcPct val="20000"/>
              </a:spcBef>
              <a:buClr>
                <a:srgbClr val="3333FF"/>
              </a:buClr>
              <a:buSzPct val="150000"/>
              <a:buFont typeface="Wingdings" pitchFamily="2" charset="2"/>
              <a:buNone/>
              <a:defRPr/>
            </a:pPr>
            <a:r>
              <a:rPr kumimoji="1" lang="zh-CN" altLang="en-US" sz="3200" b="1" kern="0">
                <a:solidFill>
                  <a:srgbClr val="FF3399"/>
                </a:solidFill>
                <a:effectLst>
                  <a:outerShdw blurRad="38100" dist="38100" dir="2700000" algn="tl">
                    <a:srgbClr val="C0C0C0"/>
                  </a:outerShdw>
                </a:effectLst>
                <a:latin typeface="+mn-lt"/>
                <a:ea typeface="华文行楷" pitchFamily="2" charset="-122"/>
              </a:rPr>
              <a:t>艾明晶  牛建伟</a:t>
            </a:r>
            <a:endParaRPr kumimoji="1" lang="en-US" altLang="ko-KR" sz="3200" b="1" kern="0">
              <a:solidFill>
                <a:srgbClr val="FF3399"/>
              </a:solidFill>
              <a:effectLst>
                <a:outerShdw blurRad="38100" dist="38100" dir="2700000" algn="tl">
                  <a:srgbClr val="C0C0C0"/>
                </a:outerShdw>
              </a:effectLst>
              <a:latin typeface="+mn-lt"/>
              <a:ea typeface="华文行楷" pitchFamily="2" charset="-122"/>
            </a:endParaRPr>
          </a:p>
          <a:p>
            <a:pPr>
              <a:lnSpc>
                <a:spcPct val="100000"/>
              </a:lnSpc>
              <a:spcBef>
                <a:spcPct val="20000"/>
              </a:spcBef>
              <a:buClr>
                <a:srgbClr val="3333FF"/>
              </a:buClr>
              <a:buSzPct val="150000"/>
              <a:buFont typeface="Wingdings" pitchFamily="2" charset="2"/>
              <a:buNone/>
              <a:defRPr/>
            </a:pPr>
            <a:r>
              <a:rPr kumimoji="1" lang="en-US" altLang="ko-KR" sz="3200" b="1" kern="0">
                <a:solidFill>
                  <a:srgbClr val="FF3399"/>
                </a:solidFill>
                <a:effectLst>
                  <a:outerShdw blurRad="38100" dist="38100" dir="2700000" algn="tl">
                    <a:srgbClr val="C0C0C0"/>
                  </a:outerShdw>
                </a:effectLst>
                <a:latin typeface="+mn-lt"/>
                <a:ea typeface="华文行楷" pitchFamily="2" charset="-122"/>
              </a:rPr>
              <a:t>amj@buaa.edu.cn</a:t>
            </a:r>
          </a:p>
          <a:p>
            <a:pPr>
              <a:lnSpc>
                <a:spcPct val="100000"/>
              </a:lnSpc>
              <a:spcBef>
                <a:spcPct val="20000"/>
              </a:spcBef>
              <a:buClr>
                <a:srgbClr val="3333FF"/>
              </a:buClr>
              <a:buSzPct val="150000"/>
              <a:buFont typeface="Wingdings" pitchFamily="2" charset="2"/>
              <a:buNone/>
              <a:defRPr/>
            </a:pPr>
            <a:r>
              <a:rPr kumimoji="1" lang="en-US" altLang="ko-KR" sz="3200" b="1" kern="0">
                <a:solidFill>
                  <a:srgbClr val="FF3399"/>
                </a:solidFill>
                <a:effectLst>
                  <a:outerShdw blurRad="38100" dist="38100" dir="2700000" algn="tl">
                    <a:srgbClr val="C0C0C0"/>
                  </a:outerShdw>
                </a:effectLst>
                <a:latin typeface="+mn-lt"/>
                <a:ea typeface="华文行楷" pitchFamily="2" charset="-122"/>
              </a:rPr>
              <a:t>niujianwei@buaa.edu.cn</a:t>
            </a:r>
            <a:endParaRPr kumimoji="1" lang="ko-KR" altLang="en-US" sz="3200" b="1" kern="0" dirty="0">
              <a:solidFill>
                <a:srgbClr val="FF3399"/>
              </a:solidFill>
              <a:effectLst>
                <a:outerShdw blurRad="38100" dist="38100" dir="2700000" algn="tl">
                  <a:srgbClr val="C0C0C0"/>
                </a:outerShdw>
              </a:effectLst>
              <a:latin typeface="+mn-lt"/>
              <a:ea typeface="华文行楷" pitchFamily="2" charset="-122"/>
            </a:endParaRPr>
          </a:p>
        </p:txBody>
      </p:sp>
    </p:spTree>
  </p:cSld>
  <p:clrMapOvr>
    <a:masterClrMapping/>
  </p:clrMapOvr>
  <p:transition spd="med">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5"/>
          <p:cNvSpPr>
            <a:spLocks noGrp="1" noChangeArrowheads="1"/>
          </p:cNvSpPr>
          <p:nvPr>
            <p:ph type="sldNum" sz="quarter" idx="10"/>
          </p:nvPr>
        </p:nvSpPr>
        <p:spPr>
          <a:noFill/>
        </p:spPr>
        <p:txBody>
          <a:bodyPr/>
          <a:lstStyle/>
          <a:p>
            <a:fld id="{9B8ECC8E-B3A7-427A-92BD-9F07CDB177D2}" type="slidenum">
              <a:rPr lang="ko-KR" altLang="en-US" smtClean="0"/>
              <a:pPr/>
              <a:t>10</a:t>
            </a:fld>
            <a:endParaRPr lang="en-US" altLang="ko-KR" smtClean="0"/>
          </a:p>
        </p:txBody>
      </p:sp>
      <p:sp>
        <p:nvSpPr>
          <p:cNvPr id="29699" name="Rectangle 2"/>
          <p:cNvSpPr>
            <a:spLocks noGrp="1" noChangeArrowheads="1"/>
          </p:cNvSpPr>
          <p:nvPr>
            <p:ph type="title"/>
          </p:nvPr>
        </p:nvSpPr>
        <p:spPr>
          <a:xfrm>
            <a:off x="1763713" y="298450"/>
            <a:ext cx="5962650" cy="609600"/>
          </a:xfrm>
        </p:spPr>
        <p:txBody>
          <a:bodyPr/>
          <a:lstStyle/>
          <a:p>
            <a:r>
              <a:rPr lang="zh-CN" altLang="en-US" smtClean="0">
                <a:solidFill>
                  <a:srgbClr val="FFCC00"/>
                </a:solidFill>
                <a:latin typeface="Arial" charset="0"/>
                <a:ea typeface="黑体" pitchFamily="49" charset="-122"/>
              </a:rPr>
              <a:t>半导体存储器的译码</a:t>
            </a:r>
            <a:endParaRPr lang="en-US" altLang="zh-CN" smtClean="0">
              <a:solidFill>
                <a:srgbClr val="FFCC00"/>
              </a:solidFill>
              <a:latin typeface="Arial" charset="0"/>
              <a:ea typeface="黑体" pitchFamily="49" charset="-122"/>
            </a:endParaRPr>
          </a:p>
        </p:txBody>
      </p:sp>
      <p:sp>
        <p:nvSpPr>
          <p:cNvPr id="29700" name="Text Box 73"/>
          <p:cNvSpPr txBox="1">
            <a:spLocks noChangeArrowheads="1"/>
          </p:cNvSpPr>
          <p:nvPr/>
        </p:nvSpPr>
        <p:spPr bwMode="auto">
          <a:xfrm>
            <a:off x="381000" y="1196975"/>
            <a:ext cx="6386513" cy="396875"/>
          </a:xfrm>
          <a:prstGeom prst="rect">
            <a:avLst/>
          </a:prstGeom>
          <a:noFill/>
          <a:ln w="9525">
            <a:noFill/>
            <a:miter lim="800000"/>
            <a:headEnd/>
            <a:tailEnd/>
          </a:ln>
        </p:spPr>
        <p:txBody>
          <a:bodyPr>
            <a:spAutoFit/>
          </a:bodyPr>
          <a:lstStyle/>
          <a:p>
            <a:pPr algn="l" eaLnBrk="0" hangingPunct="0">
              <a:lnSpc>
                <a:spcPct val="100000"/>
              </a:lnSpc>
              <a:buClr>
                <a:srgbClr val="003366"/>
              </a:buClr>
              <a:buFont typeface="Wingdings" pitchFamily="2" charset="2"/>
              <a:buChar char="v"/>
            </a:pPr>
            <a:r>
              <a:rPr lang="zh-CN" altLang="en-US" sz="2000" b="1">
                <a:latin typeface="Arial" charset="0"/>
                <a:cs typeface="Arial" charset="0"/>
              </a:rPr>
              <a:t>地址译码器</a:t>
            </a:r>
            <a:r>
              <a:rPr lang="en-US" altLang="zh-CN" sz="2000" b="1">
                <a:latin typeface="Arial" charset="0"/>
                <a:cs typeface="Arial" charset="0"/>
              </a:rPr>
              <a:t>——</a:t>
            </a:r>
            <a:r>
              <a:rPr lang="zh-CN" altLang="en-US" sz="2000" b="1">
                <a:latin typeface="Arial" charset="0"/>
                <a:cs typeface="Arial" charset="0"/>
              </a:rPr>
              <a:t>产生到存储器“字”的地址</a:t>
            </a:r>
          </a:p>
        </p:txBody>
      </p:sp>
      <p:sp>
        <p:nvSpPr>
          <p:cNvPr id="58" name="Text Box 73"/>
          <p:cNvSpPr txBox="1">
            <a:spLocks noChangeArrowheads="1"/>
          </p:cNvSpPr>
          <p:nvPr/>
        </p:nvSpPr>
        <p:spPr bwMode="auto">
          <a:xfrm>
            <a:off x="358775" y="1593850"/>
            <a:ext cx="3833813" cy="461963"/>
          </a:xfrm>
          <a:prstGeom prst="rect">
            <a:avLst/>
          </a:prstGeom>
          <a:noFill/>
          <a:ln w="9525">
            <a:noFill/>
            <a:miter lim="800000"/>
            <a:headEnd/>
            <a:tailEnd/>
          </a:ln>
        </p:spPr>
        <p:txBody>
          <a:bodyPr>
            <a:spAutoFit/>
          </a:bodyPr>
          <a:lstStyle/>
          <a:p>
            <a:pPr algn="l" eaLnBrk="0" hangingPunct="0">
              <a:lnSpc>
                <a:spcPct val="100000"/>
              </a:lnSpc>
              <a:buClr>
                <a:srgbClr val="003366"/>
              </a:buClr>
              <a:buFont typeface="Wingdings" pitchFamily="2" charset="2"/>
              <a:buChar char="v"/>
            </a:pPr>
            <a:r>
              <a:rPr lang="zh-CN" altLang="en-US" b="1">
                <a:latin typeface="Arial" charset="0"/>
                <a:cs typeface="Arial" charset="0"/>
              </a:rPr>
              <a:t>译码方式：</a:t>
            </a:r>
          </a:p>
        </p:txBody>
      </p:sp>
      <p:sp>
        <p:nvSpPr>
          <p:cNvPr id="59" name="Text Box 104"/>
          <p:cNvSpPr txBox="1">
            <a:spLocks noChangeArrowheads="1"/>
          </p:cNvSpPr>
          <p:nvPr/>
        </p:nvSpPr>
        <p:spPr bwMode="auto">
          <a:xfrm>
            <a:off x="576263" y="2349500"/>
            <a:ext cx="8388350" cy="646113"/>
          </a:xfrm>
          <a:prstGeom prst="rect">
            <a:avLst/>
          </a:prstGeom>
          <a:noFill/>
          <a:ln w="9525">
            <a:noFill/>
            <a:miter lim="800000"/>
            <a:headEnd/>
            <a:tailEnd/>
          </a:ln>
        </p:spPr>
        <p:txBody>
          <a:bodyPr>
            <a:spAutoFit/>
          </a:bodyPr>
          <a:lstStyle/>
          <a:p>
            <a:pPr marL="719138" lvl="1" indent="-261938" algn="l" eaLnBrk="0" hangingPunct="0">
              <a:buClr>
                <a:srgbClr val="006666"/>
              </a:buClr>
              <a:buSzPct val="85000"/>
              <a:buFont typeface="Wingdings" pitchFamily="2" charset="2"/>
              <a:buChar char="u"/>
            </a:pPr>
            <a:r>
              <a:rPr lang="zh-CN" altLang="en-US" sz="2000" b="1">
                <a:solidFill>
                  <a:srgbClr val="CC3300"/>
                </a:solidFill>
                <a:latin typeface="Arial" charset="0"/>
                <a:cs typeface="Arial" charset="0"/>
              </a:rPr>
              <a:t>矩阵译码</a:t>
            </a:r>
            <a:r>
              <a:rPr lang="zh-CN" altLang="en-US" sz="2000" b="1">
                <a:latin typeface="Arial" charset="0"/>
                <a:cs typeface="Arial" charset="0"/>
              </a:rPr>
              <a:t>：将地址线分为两组，分别为行地址译码器和列地址译码器的输入。若行地址线和列地址线各</a:t>
            </a:r>
            <a:r>
              <a:rPr lang="en-US" altLang="zh-CN" sz="2000" b="1">
                <a:latin typeface="Arial" charset="0"/>
                <a:cs typeface="Arial" charset="0"/>
              </a:rPr>
              <a:t>i/2</a:t>
            </a:r>
            <a:r>
              <a:rPr lang="zh-CN" altLang="en-US" sz="2000" b="1">
                <a:latin typeface="Arial" charset="0"/>
                <a:cs typeface="Arial" charset="0"/>
              </a:rPr>
              <a:t>条，译码线数＝</a:t>
            </a:r>
            <a:r>
              <a:rPr lang="en-US" altLang="zh-CN" sz="2000" b="1">
                <a:solidFill>
                  <a:srgbClr val="CC0066"/>
                </a:solidFill>
                <a:latin typeface="Arial" charset="0"/>
                <a:cs typeface="Arial" charset="0"/>
              </a:rPr>
              <a:t>2 </a:t>
            </a:r>
            <a:r>
              <a:rPr lang="en-US" altLang="zh-CN" sz="2000" b="1">
                <a:solidFill>
                  <a:srgbClr val="CC0066"/>
                </a:solidFill>
                <a:latin typeface="Arial" charset="0"/>
                <a:cs typeface="Arial" charset="0"/>
                <a:sym typeface="Symbol" pitchFamily="18" charset="2"/>
              </a:rPr>
              <a:t></a:t>
            </a:r>
            <a:r>
              <a:rPr lang="en-US" altLang="zh-CN" sz="2000" b="1">
                <a:solidFill>
                  <a:srgbClr val="CC0066"/>
                </a:solidFill>
                <a:latin typeface="Arial" charset="0"/>
                <a:cs typeface="Arial" charset="0"/>
              </a:rPr>
              <a:t> 2</a:t>
            </a:r>
            <a:r>
              <a:rPr lang="en-US" altLang="zh-CN" sz="2000" b="1" baseline="30000">
                <a:solidFill>
                  <a:srgbClr val="CC0066"/>
                </a:solidFill>
                <a:latin typeface="Arial" charset="0"/>
                <a:cs typeface="Arial" charset="0"/>
              </a:rPr>
              <a:t>i/2</a:t>
            </a:r>
            <a:endParaRPr lang="zh-CN" altLang="en-US" sz="2000" b="1">
              <a:solidFill>
                <a:srgbClr val="CC0066"/>
              </a:solidFill>
              <a:latin typeface="Arial" charset="0"/>
              <a:cs typeface="Arial" charset="0"/>
            </a:endParaRPr>
          </a:p>
        </p:txBody>
      </p:sp>
      <p:sp>
        <p:nvSpPr>
          <p:cNvPr id="156" name="Text Box 132"/>
          <p:cNvSpPr txBox="1">
            <a:spLocks noChangeArrowheads="1"/>
          </p:cNvSpPr>
          <p:nvPr/>
        </p:nvSpPr>
        <p:spPr bwMode="auto">
          <a:xfrm>
            <a:off x="4549775" y="2995613"/>
            <a:ext cx="4248150" cy="822325"/>
          </a:xfrm>
          <a:prstGeom prst="rect">
            <a:avLst/>
          </a:prstGeom>
          <a:noFill/>
          <a:ln w="9525">
            <a:noFill/>
            <a:miter lim="800000"/>
            <a:headEnd/>
            <a:tailEnd/>
          </a:ln>
        </p:spPr>
        <p:txBody>
          <a:bodyPr>
            <a:spAutoFit/>
          </a:bodyPr>
          <a:lstStyle/>
          <a:p>
            <a:pPr algn="l" eaLnBrk="0" hangingPunct="0">
              <a:lnSpc>
                <a:spcPct val="125000"/>
              </a:lnSpc>
              <a:spcBef>
                <a:spcPct val="0"/>
              </a:spcBef>
              <a:buClr>
                <a:srgbClr val="006666"/>
              </a:buClr>
              <a:buSzPct val="110000"/>
              <a:buFont typeface="Wingdings" pitchFamily="2" charset="2"/>
              <a:buChar char="w"/>
            </a:pPr>
            <a:r>
              <a:rPr lang="zh-CN" altLang="en-US" sz="2000" b="1">
                <a:latin typeface="Arial" charset="0"/>
                <a:cs typeface="Arial" charset="0"/>
              </a:rPr>
              <a:t>线译码输出线数＝</a:t>
            </a:r>
            <a:r>
              <a:rPr lang="en-US" altLang="zh-CN" sz="2000" b="1">
                <a:latin typeface="Arial" charset="0"/>
                <a:cs typeface="Arial" charset="0"/>
              </a:rPr>
              <a:t>1024</a:t>
            </a:r>
            <a:r>
              <a:rPr lang="zh-CN" altLang="en-US" sz="2000" b="1">
                <a:latin typeface="Arial" charset="0"/>
                <a:cs typeface="Arial" charset="0"/>
              </a:rPr>
              <a:t>（</a:t>
            </a:r>
            <a:r>
              <a:rPr lang="en-US" altLang="zh-CN" sz="2000" b="1">
                <a:latin typeface="Arial" charset="0"/>
                <a:cs typeface="Arial" charset="0"/>
              </a:rPr>
              <a:t>i</a:t>
            </a:r>
            <a:r>
              <a:rPr lang="zh-CN" altLang="en-US" sz="2000" b="1">
                <a:latin typeface="Arial" charset="0"/>
                <a:cs typeface="Arial" charset="0"/>
              </a:rPr>
              <a:t>＝</a:t>
            </a:r>
            <a:r>
              <a:rPr lang="en-US" altLang="zh-CN" sz="2000" b="1">
                <a:latin typeface="Arial" charset="0"/>
                <a:cs typeface="Arial" charset="0"/>
              </a:rPr>
              <a:t>10</a:t>
            </a:r>
            <a:r>
              <a:rPr lang="zh-CN" altLang="en-US" sz="2000" b="1">
                <a:latin typeface="Arial" charset="0"/>
                <a:cs typeface="Arial" charset="0"/>
              </a:rPr>
              <a:t>）</a:t>
            </a:r>
          </a:p>
          <a:p>
            <a:pPr algn="l" eaLnBrk="0" hangingPunct="0">
              <a:lnSpc>
                <a:spcPct val="125000"/>
              </a:lnSpc>
              <a:spcBef>
                <a:spcPct val="0"/>
              </a:spcBef>
              <a:buClr>
                <a:srgbClr val="006666"/>
              </a:buClr>
              <a:buSzPct val="110000"/>
              <a:buFont typeface="Wingdings" pitchFamily="2" charset="2"/>
              <a:buChar char="w"/>
            </a:pPr>
            <a:r>
              <a:rPr lang="zh-CN" altLang="en-US" sz="2000" b="1">
                <a:latin typeface="Arial" charset="0"/>
                <a:cs typeface="Arial" charset="0"/>
              </a:rPr>
              <a:t>矩阵译码输出线数＝</a:t>
            </a:r>
            <a:r>
              <a:rPr lang="en-US" altLang="zh-CN" sz="2000" b="1">
                <a:latin typeface="Arial" charset="0"/>
                <a:cs typeface="Arial" charset="0"/>
              </a:rPr>
              <a:t>64</a:t>
            </a:r>
            <a:r>
              <a:rPr lang="zh-CN" altLang="en-US" sz="2000" b="1">
                <a:latin typeface="Arial" charset="0"/>
                <a:cs typeface="Arial" charset="0"/>
              </a:rPr>
              <a:t>（</a:t>
            </a:r>
            <a:r>
              <a:rPr lang="en-US" altLang="zh-CN" sz="2000" b="1">
                <a:latin typeface="Arial" charset="0"/>
                <a:cs typeface="Arial" charset="0"/>
              </a:rPr>
              <a:t>i</a:t>
            </a:r>
            <a:r>
              <a:rPr lang="zh-CN" altLang="en-US" sz="2000" b="1">
                <a:latin typeface="Arial" charset="0"/>
                <a:cs typeface="Arial" charset="0"/>
              </a:rPr>
              <a:t>＝</a:t>
            </a:r>
            <a:r>
              <a:rPr lang="en-US" altLang="zh-CN" sz="2000" b="1">
                <a:latin typeface="Arial" charset="0"/>
                <a:cs typeface="Arial" charset="0"/>
              </a:rPr>
              <a:t>10</a:t>
            </a:r>
            <a:r>
              <a:rPr lang="zh-CN" altLang="en-US" sz="2000" b="1">
                <a:latin typeface="Arial" charset="0"/>
                <a:cs typeface="Arial" charset="0"/>
              </a:rPr>
              <a:t>）</a:t>
            </a:r>
            <a:endParaRPr lang="en-US" altLang="zh-CN" sz="2000" b="1">
              <a:latin typeface="Arial" charset="0"/>
              <a:cs typeface="Arial" charset="0"/>
            </a:endParaRPr>
          </a:p>
        </p:txBody>
      </p:sp>
      <p:sp>
        <p:nvSpPr>
          <p:cNvPr id="157" name="Text Box 73"/>
          <p:cNvSpPr txBox="1">
            <a:spLocks noChangeArrowheads="1"/>
          </p:cNvSpPr>
          <p:nvPr/>
        </p:nvSpPr>
        <p:spPr bwMode="auto">
          <a:xfrm>
            <a:off x="576263" y="1952625"/>
            <a:ext cx="7759700" cy="400050"/>
          </a:xfrm>
          <a:prstGeom prst="rect">
            <a:avLst/>
          </a:prstGeom>
          <a:noFill/>
          <a:ln w="9525">
            <a:noFill/>
            <a:miter lim="800000"/>
            <a:headEnd/>
            <a:tailEnd/>
          </a:ln>
        </p:spPr>
        <p:txBody>
          <a:bodyPr>
            <a:spAutoFit/>
          </a:bodyPr>
          <a:lstStyle/>
          <a:p>
            <a:pPr marL="719138" lvl="1" indent="-261938" algn="l" eaLnBrk="0" hangingPunct="0">
              <a:lnSpc>
                <a:spcPct val="100000"/>
              </a:lnSpc>
              <a:buClr>
                <a:srgbClr val="006666"/>
              </a:buClr>
              <a:buSzPct val="85000"/>
              <a:buFont typeface="Wingdings" pitchFamily="2" charset="2"/>
              <a:buChar char="u"/>
            </a:pPr>
            <a:r>
              <a:rPr lang="zh-CN" altLang="en-US" sz="2000" b="1">
                <a:solidFill>
                  <a:srgbClr val="CC3300"/>
                </a:solidFill>
                <a:latin typeface="Arial" charset="0"/>
                <a:cs typeface="Arial" charset="0"/>
              </a:rPr>
              <a:t>线译码</a:t>
            </a:r>
            <a:r>
              <a:rPr lang="zh-CN" altLang="en-US" sz="2000" b="1">
                <a:latin typeface="Arial" charset="0"/>
                <a:cs typeface="Arial" charset="0"/>
              </a:rPr>
              <a:t>：若地址线为</a:t>
            </a:r>
            <a:r>
              <a:rPr lang="en-US" altLang="zh-CN" sz="2000" b="1">
                <a:latin typeface="Arial" charset="0"/>
                <a:cs typeface="Arial" charset="0"/>
              </a:rPr>
              <a:t>i</a:t>
            </a:r>
            <a:r>
              <a:rPr lang="zh-CN" altLang="en-US" sz="2000" b="1">
                <a:latin typeface="Arial" charset="0"/>
                <a:cs typeface="Arial" charset="0"/>
              </a:rPr>
              <a:t>条，需</a:t>
            </a:r>
            <a:r>
              <a:rPr lang="en-US" altLang="zh-CN" sz="2000" b="1">
                <a:latin typeface="Arial" charset="0"/>
                <a:cs typeface="Arial" charset="0"/>
              </a:rPr>
              <a:t>i</a:t>
            </a:r>
            <a:r>
              <a:rPr lang="zh-CN" altLang="en-US" sz="2000" b="1">
                <a:latin typeface="Arial" charset="0"/>
                <a:cs typeface="Arial" charset="0"/>
              </a:rPr>
              <a:t>线</a:t>
            </a:r>
            <a:r>
              <a:rPr lang="en-US" altLang="zh-CN" sz="2000" b="1">
                <a:latin typeface="Arial" charset="0"/>
                <a:cs typeface="Arial" charset="0"/>
              </a:rPr>
              <a:t>-2</a:t>
            </a:r>
            <a:r>
              <a:rPr lang="en-US" altLang="zh-CN" sz="2000" b="1" baseline="30000">
                <a:latin typeface="Arial" charset="0"/>
                <a:cs typeface="Arial" charset="0"/>
              </a:rPr>
              <a:t>i</a:t>
            </a:r>
            <a:r>
              <a:rPr lang="zh-CN" altLang="en-US" sz="2000" b="1">
                <a:latin typeface="Arial" charset="0"/>
                <a:cs typeface="Arial" charset="0"/>
              </a:rPr>
              <a:t>线译码器，译码线数＝ </a:t>
            </a:r>
            <a:r>
              <a:rPr lang="en-US" altLang="zh-CN" sz="2000" b="1">
                <a:solidFill>
                  <a:srgbClr val="CC0066"/>
                </a:solidFill>
                <a:latin typeface="Arial" charset="0"/>
                <a:cs typeface="Arial" charset="0"/>
              </a:rPr>
              <a:t>2</a:t>
            </a:r>
            <a:r>
              <a:rPr lang="en-US" altLang="zh-CN" sz="2000" b="1" baseline="30000">
                <a:solidFill>
                  <a:srgbClr val="CC0066"/>
                </a:solidFill>
                <a:latin typeface="Arial" charset="0"/>
                <a:cs typeface="Arial" charset="0"/>
              </a:rPr>
              <a:t>i</a:t>
            </a:r>
          </a:p>
        </p:txBody>
      </p:sp>
      <p:sp>
        <p:nvSpPr>
          <p:cNvPr id="36" name="AutoShape 129"/>
          <p:cNvSpPr>
            <a:spLocks noChangeArrowheads="1"/>
          </p:cNvSpPr>
          <p:nvPr/>
        </p:nvSpPr>
        <p:spPr bwMode="auto">
          <a:xfrm>
            <a:off x="2797175" y="5192713"/>
            <a:ext cx="6167438" cy="1554162"/>
          </a:xfrm>
          <a:prstGeom prst="horizontalScroll">
            <a:avLst>
              <a:gd name="adj" fmla="val 12500"/>
            </a:avLst>
          </a:prstGeom>
          <a:solidFill>
            <a:srgbClr val="FFCC99"/>
          </a:solidFill>
          <a:ln w="9525">
            <a:solidFill>
              <a:srgbClr val="CC6600"/>
            </a:solidFill>
            <a:round/>
            <a:headEnd/>
            <a:tailEnd/>
          </a:ln>
        </p:spPr>
        <p:txBody>
          <a:bodyPr anchor="ctr">
            <a:spAutoFit/>
          </a:bodyPr>
          <a:lstStyle/>
          <a:p>
            <a:pPr marL="354013" indent="-354013" algn="l">
              <a:lnSpc>
                <a:spcPts val="2800"/>
              </a:lnSpc>
              <a:spcBef>
                <a:spcPct val="0"/>
              </a:spcBef>
              <a:buClr>
                <a:schemeClr val="bg2"/>
              </a:buClr>
              <a:buFont typeface="Wingdings" pitchFamily="2" charset="2"/>
              <a:buChar char="v"/>
            </a:pPr>
            <a:r>
              <a:rPr kumimoji="1" lang="zh-CN" altLang="en-US" sz="2000" b="1">
                <a:latin typeface="Arial" charset="0"/>
                <a:ea typeface="楷体_GB2312" pitchFamily="49" charset="-122"/>
              </a:rPr>
              <a:t>矩阵译码的优点：译码输出线条数大为减少</a:t>
            </a:r>
          </a:p>
          <a:p>
            <a:pPr marL="354013" indent="-354013" algn="l">
              <a:lnSpc>
                <a:spcPts val="2800"/>
              </a:lnSpc>
              <a:spcBef>
                <a:spcPct val="0"/>
              </a:spcBef>
              <a:buClr>
                <a:schemeClr val="bg2"/>
              </a:buClr>
              <a:buFont typeface="Wingdings" pitchFamily="2" charset="2"/>
              <a:buChar char="v"/>
            </a:pPr>
            <a:r>
              <a:rPr kumimoji="1" lang="zh-CN" altLang="en-US" sz="2000" b="1">
                <a:latin typeface="Arial" charset="0"/>
                <a:ea typeface="楷体_GB2312" pitchFamily="49" charset="-122"/>
              </a:rPr>
              <a:t>在集成电路中，译码线也占用芯片的面积，因此减少译码线的条数可以扩大芯片的集成度。</a:t>
            </a:r>
          </a:p>
        </p:txBody>
      </p:sp>
      <p:sp>
        <p:nvSpPr>
          <p:cNvPr id="37" name="Text Box 132"/>
          <p:cNvSpPr txBox="1">
            <a:spLocks noChangeArrowheads="1"/>
          </p:cNvSpPr>
          <p:nvPr/>
        </p:nvSpPr>
        <p:spPr bwMode="auto">
          <a:xfrm>
            <a:off x="0" y="4619625"/>
            <a:ext cx="2624138" cy="2124075"/>
          </a:xfrm>
          <a:prstGeom prst="rect">
            <a:avLst/>
          </a:prstGeom>
          <a:solidFill>
            <a:srgbClr val="FFCCFF"/>
          </a:solidFill>
          <a:ln w="9525">
            <a:noFill/>
            <a:miter lim="800000"/>
            <a:headEnd/>
            <a:tailEnd/>
          </a:ln>
          <a:effectLst>
            <a:outerShdw blurRad="50800" dist="38100" algn="l" rotWithShape="0">
              <a:prstClr val="black">
                <a:alpha val="40000"/>
              </a:prstClr>
            </a:outerShdw>
          </a:effectLst>
        </p:spPr>
        <p:txBody>
          <a:bodyPr>
            <a:spAutoFit/>
          </a:bodyPr>
          <a:lstStyle/>
          <a:p>
            <a:pPr marL="269875" indent="-269875" algn="l" eaLnBrk="0" hangingPunct="0">
              <a:lnSpc>
                <a:spcPct val="110000"/>
              </a:lnSpc>
              <a:spcBef>
                <a:spcPct val="0"/>
              </a:spcBef>
              <a:buClr>
                <a:srgbClr val="006666"/>
              </a:buClr>
              <a:buSzPct val="110000"/>
              <a:buFont typeface="Wingdings" pitchFamily="2" charset="2"/>
              <a:buChar char="w"/>
              <a:defRPr/>
            </a:pPr>
            <a:r>
              <a:rPr lang="zh-CN" altLang="en-US" sz="2000" b="1" dirty="0">
                <a:solidFill>
                  <a:srgbClr val="CC0066"/>
                </a:solidFill>
                <a:latin typeface="Arial" charset="0"/>
                <a:ea typeface="楷体_GB2312"/>
                <a:cs typeface="Arial" charset="0"/>
              </a:rPr>
              <a:t>行地址</a:t>
            </a:r>
            <a:r>
              <a:rPr lang="zh-CN" altLang="en-US" sz="2000" b="1" dirty="0">
                <a:latin typeface="Arial" charset="0"/>
                <a:ea typeface="楷体_GB2312"/>
                <a:cs typeface="Arial" charset="0"/>
              </a:rPr>
              <a:t>译码器将行地址线译成某一条字线的输出高、低电平信号，以选中</a:t>
            </a:r>
            <a:r>
              <a:rPr lang="zh-CN" altLang="en-US" sz="2000" b="1" dirty="0">
                <a:solidFill>
                  <a:srgbClr val="CC0066"/>
                </a:solidFill>
                <a:latin typeface="Arial" charset="0"/>
                <a:ea typeface="楷体_GB2312"/>
                <a:cs typeface="Arial" charset="0"/>
              </a:rPr>
              <a:t>一行存储单元（即一个字）</a:t>
            </a:r>
            <a:endParaRPr lang="en-US" altLang="zh-CN" sz="2000" b="1" dirty="0">
              <a:solidFill>
                <a:srgbClr val="CC0066"/>
              </a:solidFill>
              <a:latin typeface="Arial" charset="0"/>
              <a:ea typeface="楷体_GB2312"/>
              <a:cs typeface="Arial" charset="0"/>
            </a:endParaRPr>
          </a:p>
        </p:txBody>
      </p:sp>
      <p:sp>
        <p:nvSpPr>
          <p:cNvPr id="38" name="Text Box 132"/>
          <p:cNvSpPr txBox="1">
            <a:spLocks noChangeArrowheads="1"/>
          </p:cNvSpPr>
          <p:nvPr/>
        </p:nvSpPr>
        <p:spPr bwMode="auto">
          <a:xfrm>
            <a:off x="4737100" y="3835400"/>
            <a:ext cx="4086225" cy="1446213"/>
          </a:xfrm>
          <a:prstGeom prst="rect">
            <a:avLst/>
          </a:prstGeom>
          <a:solidFill>
            <a:srgbClr val="00FFFF"/>
          </a:solidFill>
          <a:ln w="9525">
            <a:noFill/>
            <a:miter lim="800000"/>
            <a:headEnd/>
            <a:tailEnd/>
          </a:ln>
          <a:effectLst>
            <a:outerShdw blurRad="50800" dist="38100" dir="18900000" algn="bl" rotWithShape="0">
              <a:prstClr val="black">
                <a:alpha val="40000"/>
              </a:prstClr>
            </a:outerShdw>
          </a:effectLst>
        </p:spPr>
        <p:txBody>
          <a:bodyPr>
            <a:spAutoFit/>
          </a:bodyPr>
          <a:lstStyle/>
          <a:p>
            <a:pPr marL="269875" indent="-269875" algn="l" eaLnBrk="0" hangingPunct="0">
              <a:lnSpc>
                <a:spcPct val="110000"/>
              </a:lnSpc>
              <a:spcBef>
                <a:spcPct val="0"/>
              </a:spcBef>
              <a:buClr>
                <a:srgbClr val="006666"/>
              </a:buClr>
              <a:buSzPct val="110000"/>
              <a:buFont typeface="Wingdings" pitchFamily="2" charset="2"/>
              <a:buChar char="w"/>
              <a:defRPr/>
            </a:pPr>
            <a:r>
              <a:rPr lang="zh-CN" altLang="en-US" sz="2000" b="1" dirty="0">
                <a:solidFill>
                  <a:srgbClr val="CC0066"/>
                </a:solidFill>
                <a:latin typeface="Arial" charset="0"/>
                <a:ea typeface="楷体_GB2312"/>
                <a:cs typeface="Arial" charset="0"/>
              </a:rPr>
              <a:t>列地址</a:t>
            </a:r>
            <a:r>
              <a:rPr lang="zh-CN" altLang="en-US" sz="2000" b="1" dirty="0">
                <a:latin typeface="Arial" charset="0"/>
                <a:ea typeface="楷体_GB2312"/>
                <a:cs typeface="Arial" charset="0"/>
              </a:rPr>
              <a:t>译码器将列地址线译成某一条列译码线的输出高、低电平信号，从字线选中的一行存储单元中选择</a:t>
            </a:r>
            <a:r>
              <a:rPr lang="en-US" altLang="zh-CN" sz="2000" b="1" dirty="0">
                <a:solidFill>
                  <a:srgbClr val="CC0066"/>
                </a:solidFill>
                <a:latin typeface="Arial" charset="0"/>
                <a:ea typeface="楷体_GB2312"/>
                <a:cs typeface="Arial" charset="0"/>
              </a:rPr>
              <a:t>1</a:t>
            </a:r>
            <a:r>
              <a:rPr lang="zh-CN" altLang="en-US" sz="2000" b="1" dirty="0">
                <a:solidFill>
                  <a:srgbClr val="CC0066"/>
                </a:solidFill>
                <a:latin typeface="Arial" charset="0"/>
                <a:ea typeface="楷体_GB2312"/>
                <a:cs typeface="Arial" charset="0"/>
              </a:rPr>
              <a:t>位</a:t>
            </a:r>
            <a:r>
              <a:rPr lang="zh-CN" altLang="en-US" sz="2000" b="1" dirty="0">
                <a:latin typeface="Arial" charset="0"/>
                <a:ea typeface="楷体_GB2312"/>
                <a:cs typeface="Arial" charset="0"/>
              </a:rPr>
              <a:t>（或</a:t>
            </a:r>
            <a:r>
              <a:rPr lang="zh-CN" altLang="en-US" sz="2000" b="1" dirty="0">
                <a:solidFill>
                  <a:srgbClr val="CC0066"/>
                </a:solidFill>
                <a:latin typeface="Arial" charset="0"/>
                <a:ea typeface="楷体_GB2312"/>
                <a:cs typeface="Arial" charset="0"/>
              </a:rPr>
              <a:t>几位</a:t>
            </a:r>
            <a:r>
              <a:rPr lang="zh-CN" altLang="en-US" sz="2000" b="1" dirty="0">
                <a:latin typeface="Arial" charset="0"/>
                <a:ea typeface="楷体_GB2312"/>
                <a:cs typeface="Arial" charset="0"/>
              </a:rPr>
              <a:t>）</a:t>
            </a:r>
            <a:endParaRPr lang="en-US" altLang="zh-CN" sz="2000" b="1" dirty="0">
              <a:solidFill>
                <a:srgbClr val="CC0066"/>
              </a:solidFill>
              <a:latin typeface="Arial" charset="0"/>
              <a:ea typeface="楷体_GB2312"/>
              <a:cs typeface="Arial" charset="0"/>
            </a:endParaRPr>
          </a:p>
        </p:txBody>
      </p:sp>
      <p:grpSp>
        <p:nvGrpSpPr>
          <p:cNvPr id="2" name="组合 42"/>
          <p:cNvGrpSpPr>
            <a:grpSpLocks/>
          </p:cNvGrpSpPr>
          <p:nvPr/>
        </p:nvGrpSpPr>
        <p:grpSpPr bwMode="auto">
          <a:xfrm>
            <a:off x="576263" y="3114675"/>
            <a:ext cx="4265612" cy="2232025"/>
            <a:chOff x="576263" y="3115068"/>
            <a:chExt cx="4265525" cy="2231632"/>
          </a:xfrm>
        </p:grpSpPr>
        <p:grpSp>
          <p:nvGrpSpPr>
            <p:cNvPr id="29709" name="Group 105"/>
            <p:cNvGrpSpPr>
              <a:grpSpLocks/>
            </p:cNvGrpSpPr>
            <p:nvPr/>
          </p:nvGrpSpPr>
          <p:grpSpPr bwMode="auto">
            <a:xfrm>
              <a:off x="576263" y="3203575"/>
              <a:ext cx="4049712" cy="2143125"/>
              <a:chOff x="425" y="2736"/>
              <a:chExt cx="2551" cy="1350"/>
            </a:xfrm>
          </p:grpSpPr>
          <p:sp>
            <p:nvSpPr>
              <p:cNvPr id="29714" name="Rectangle 106"/>
              <p:cNvSpPr>
                <a:spLocks noChangeArrowheads="1"/>
              </p:cNvSpPr>
              <p:nvPr/>
            </p:nvSpPr>
            <p:spPr bwMode="auto">
              <a:xfrm>
                <a:off x="1968" y="2846"/>
                <a:ext cx="912" cy="288"/>
              </a:xfrm>
              <a:prstGeom prst="rect">
                <a:avLst/>
              </a:prstGeom>
              <a:noFill/>
              <a:ln w="19050">
                <a:solidFill>
                  <a:schemeClr val="tx1"/>
                </a:solidFill>
                <a:miter lim="800000"/>
                <a:headEnd/>
                <a:tailEnd/>
              </a:ln>
            </p:spPr>
            <p:txBody>
              <a:bodyPr wrap="none" anchor="ctr"/>
              <a:lstStyle/>
              <a:p>
                <a:pPr algn="dist">
                  <a:spcBef>
                    <a:spcPct val="0"/>
                  </a:spcBef>
                </a:pPr>
                <a:endParaRPr lang="zh-CN" altLang="en-US" sz="4000" b="1">
                  <a:solidFill>
                    <a:schemeClr val="hlink"/>
                  </a:solidFill>
                  <a:latin typeface="Arial" charset="0"/>
                  <a:cs typeface="Arial" charset="0"/>
                </a:endParaRPr>
              </a:p>
            </p:txBody>
          </p:sp>
          <p:sp>
            <p:nvSpPr>
              <p:cNvPr id="29715" name="Text Box 107"/>
              <p:cNvSpPr txBox="1">
                <a:spLocks noChangeArrowheads="1"/>
              </p:cNvSpPr>
              <p:nvPr/>
            </p:nvSpPr>
            <p:spPr bwMode="auto">
              <a:xfrm>
                <a:off x="1968" y="2894"/>
                <a:ext cx="912" cy="198"/>
              </a:xfrm>
              <a:prstGeom prst="rect">
                <a:avLst/>
              </a:prstGeom>
              <a:noFill/>
              <a:ln w="9525">
                <a:noFill/>
                <a:miter lim="800000"/>
                <a:headEnd/>
                <a:tailEnd/>
              </a:ln>
            </p:spPr>
            <p:txBody>
              <a:bodyPr>
                <a:spAutoFit/>
              </a:bodyPr>
              <a:lstStyle/>
              <a:p>
                <a:pPr eaLnBrk="0" hangingPunct="0"/>
                <a:r>
                  <a:rPr lang="zh-CN" altLang="en-US" sz="1600" b="1">
                    <a:solidFill>
                      <a:schemeClr val="hlink"/>
                    </a:solidFill>
                    <a:latin typeface="Arial" charset="0"/>
                    <a:cs typeface="Arial" charset="0"/>
                  </a:rPr>
                  <a:t>存储矩阵</a:t>
                </a:r>
              </a:p>
            </p:txBody>
          </p:sp>
          <p:sp>
            <p:nvSpPr>
              <p:cNvPr id="29716" name="Text Box 108"/>
              <p:cNvSpPr txBox="1">
                <a:spLocks noChangeArrowheads="1"/>
              </p:cNvSpPr>
              <p:nvPr/>
            </p:nvSpPr>
            <p:spPr bwMode="auto">
              <a:xfrm>
                <a:off x="1200" y="2736"/>
                <a:ext cx="288" cy="626"/>
              </a:xfrm>
              <a:prstGeom prst="rect">
                <a:avLst/>
              </a:prstGeom>
              <a:noFill/>
              <a:ln w="19050">
                <a:solidFill>
                  <a:schemeClr val="tx1"/>
                </a:solidFill>
                <a:miter lim="800000"/>
                <a:headEnd/>
                <a:tailEnd/>
              </a:ln>
            </p:spPr>
            <p:txBody>
              <a:bodyPr>
                <a:spAutoFit/>
              </a:bodyPr>
              <a:lstStyle/>
              <a:p>
                <a:pPr eaLnBrk="0" hangingPunct="0"/>
                <a:r>
                  <a:rPr lang="zh-CN" altLang="en-US" sz="1600" b="1">
                    <a:solidFill>
                      <a:schemeClr val="hlink"/>
                    </a:solidFill>
                    <a:latin typeface="Arial" charset="0"/>
                    <a:cs typeface="Arial" charset="0"/>
                  </a:rPr>
                  <a:t>行译码器</a:t>
                </a:r>
              </a:p>
            </p:txBody>
          </p:sp>
          <p:sp>
            <p:nvSpPr>
              <p:cNvPr id="29717" name="Text Box 109"/>
              <p:cNvSpPr txBox="1">
                <a:spLocks noChangeArrowheads="1"/>
              </p:cNvSpPr>
              <p:nvPr/>
            </p:nvSpPr>
            <p:spPr bwMode="auto">
              <a:xfrm>
                <a:off x="1920" y="3422"/>
                <a:ext cx="1008" cy="209"/>
              </a:xfrm>
              <a:prstGeom prst="rect">
                <a:avLst/>
              </a:prstGeom>
              <a:noFill/>
              <a:ln w="19050">
                <a:solidFill>
                  <a:schemeClr val="tx1"/>
                </a:solidFill>
                <a:miter lim="800000"/>
                <a:headEnd/>
                <a:tailEnd/>
              </a:ln>
            </p:spPr>
            <p:txBody>
              <a:bodyPr>
                <a:spAutoFit/>
              </a:bodyPr>
              <a:lstStyle/>
              <a:p>
                <a:pPr eaLnBrk="0" hangingPunct="0"/>
                <a:r>
                  <a:rPr lang="zh-CN" altLang="en-US" sz="1600" b="1">
                    <a:solidFill>
                      <a:schemeClr val="hlink"/>
                    </a:solidFill>
                    <a:latin typeface="Arial" charset="0"/>
                    <a:cs typeface="Arial" charset="0"/>
                  </a:rPr>
                  <a:t>列译码器</a:t>
                </a:r>
              </a:p>
            </p:txBody>
          </p:sp>
          <p:sp>
            <p:nvSpPr>
              <p:cNvPr id="29718" name="Line 110"/>
              <p:cNvSpPr>
                <a:spLocks noChangeShapeType="1"/>
              </p:cNvSpPr>
              <p:nvPr/>
            </p:nvSpPr>
            <p:spPr bwMode="auto">
              <a:xfrm flipV="1">
                <a:off x="2064" y="3326"/>
                <a:ext cx="0" cy="96"/>
              </a:xfrm>
              <a:prstGeom prst="line">
                <a:avLst/>
              </a:prstGeom>
              <a:noFill/>
              <a:ln w="9525">
                <a:solidFill>
                  <a:schemeClr val="tx1"/>
                </a:solidFill>
                <a:round/>
                <a:headEnd/>
                <a:tailEnd type="triangle" w="med" len="med"/>
              </a:ln>
            </p:spPr>
            <p:txBody>
              <a:bodyPr/>
              <a:lstStyle/>
              <a:p>
                <a:endParaRPr lang="zh-CN" altLang="en-US"/>
              </a:p>
            </p:txBody>
          </p:sp>
          <p:sp>
            <p:nvSpPr>
              <p:cNvPr id="29719" name="Line 111"/>
              <p:cNvSpPr>
                <a:spLocks noChangeShapeType="1"/>
              </p:cNvSpPr>
              <p:nvPr/>
            </p:nvSpPr>
            <p:spPr bwMode="auto">
              <a:xfrm flipV="1">
                <a:off x="2208" y="3134"/>
                <a:ext cx="0" cy="288"/>
              </a:xfrm>
              <a:prstGeom prst="line">
                <a:avLst/>
              </a:prstGeom>
              <a:noFill/>
              <a:ln w="9525">
                <a:solidFill>
                  <a:schemeClr val="tx1"/>
                </a:solidFill>
                <a:round/>
                <a:headEnd/>
                <a:tailEnd type="triangle" w="med" len="med"/>
              </a:ln>
            </p:spPr>
            <p:txBody>
              <a:bodyPr/>
              <a:lstStyle/>
              <a:p>
                <a:endParaRPr lang="zh-CN" altLang="en-US"/>
              </a:p>
            </p:txBody>
          </p:sp>
          <p:sp>
            <p:nvSpPr>
              <p:cNvPr id="29720" name="Line 112"/>
              <p:cNvSpPr>
                <a:spLocks noChangeShapeType="1"/>
              </p:cNvSpPr>
              <p:nvPr/>
            </p:nvSpPr>
            <p:spPr bwMode="auto">
              <a:xfrm flipV="1">
                <a:off x="2640" y="3326"/>
                <a:ext cx="0" cy="96"/>
              </a:xfrm>
              <a:prstGeom prst="line">
                <a:avLst/>
              </a:prstGeom>
              <a:noFill/>
              <a:ln w="9525">
                <a:solidFill>
                  <a:schemeClr val="tx1"/>
                </a:solidFill>
                <a:round/>
                <a:headEnd/>
                <a:tailEnd type="triangle" w="med" len="med"/>
              </a:ln>
            </p:spPr>
            <p:txBody>
              <a:bodyPr/>
              <a:lstStyle/>
              <a:p>
                <a:endParaRPr lang="zh-CN" altLang="en-US"/>
              </a:p>
            </p:txBody>
          </p:sp>
          <p:sp>
            <p:nvSpPr>
              <p:cNvPr id="29721" name="Line 113"/>
              <p:cNvSpPr>
                <a:spLocks noChangeShapeType="1"/>
              </p:cNvSpPr>
              <p:nvPr/>
            </p:nvSpPr>
            <p:spPr bwMode="auto">
              <a:xfrm flipV="1">
                <a:off x="2784" y="3326"/>
                <a:ext cx="0" cy="96"/>
              </a:xfrm>
              <a:prstGeom prst="line">
                <a:avLst/>
              </a:prstGeom>
              <a:noFill/>
              <a:ln w="9525">
                <a:solidFill>
                  <a:schemeClr val="tx1"/>
                </a:solidFill>
                <a:round/>
                <a:headEnd/>
                <a:tailEnd type="triangle" w="med" len="med"/>
              </a:ln>
            </p:spPr>
            <p:txBody>
              <a:bodyPr/>
              <a:lstStyle/>
              <a:p>
                <a:endParaRPr lang="zh-CN" altLang="en-US"/>
              </a:p>
            </p:txBody>
          </p:sp>
          <p:sp>
            <p:nvSpPr>
              <p:cNvPr id="29722" name="Line 114"/>
              <p:cNvSpPr>
                <a:spLocks noChangeShapeType="1"/>
              </p:cNvSpPr>
              <p:nvPr/>
            </p:nvSpPr>
            <p:spPr bwMode="auto">
              <a:xfrm>
                <a:off x="1488" y="2798"/>
                <a:ext cx="144" cy="0"/>
              </a:xfrm>
              <a:prstGeom prst="line">
                <a:avLst/>
              </a:prstGeom>
              <a:noFill/>
              <a:ln w="9525">
                <a:solidFill>
                  <a:schemeClr val="tx1"/>
                </a:solidFill>
                <a:round/>
                <a:headEnd/>
                <a:tailEnd type="triangle" w="med" len="med"/>
              </a:ln>
            </p:spPr>
            <p:txBody>
              <a:bodyPr/>
              <a:lstStyle/>
              <a:p>
                <a:endParaRPr lang="zh-CN" altLang="en-US"/>
              </a:p>
            </p:txBody>
          </p:sp>
          <p:sp>
            <p:nvSpPr>
              <p:cNvPr id="29723" name="Line 115"/>
              <p:cNvSpPr>
                <a:spLocks noChangeShapeType="1"/>
              </p:cNvSpPr>
              <p:nvPr/>
            </p:nvSpPr>
            <p:spPr bwMode="auto">
              <a:xfrm>
                <a:off x="1488" y="2990"/>
                <a:ext cx="480" cy="0"/>
              </a:xfrm>
              <a:prstGeom prst="line">
                <a:avLst/>
              </a:prstGeom>
              <a:noFill/>
              <a:ln w="9525">
                <a:solidFill>
                  <a:schemeClr val="tx1"/>
                </a:solidFill>
                <a:round/>
                <a:headEnd/>
                <a:tailEnd type="triangle" w="med" len="med"/>
              </a:ln>
            </p:spPr>
            <p:txBody>
              <a:bodyPr/>
              <a:lstStyle/>
              <a:p>
                <a:endParaRPr lang="zh-CN" altLang="en-US"/>
              </a:p>
            </p:txBody>
          </p:sp>
          <p:sp>
            <p:nvSpPr>
              <p:cNvPr id="29724" name="Line 116"/>
              <p:cNvSpPr>
                <a:spLocks noChangeShapeType="1"/>
              </p:cNvSpPr>
              <p:nvPr/>
            </p:nvSpPr>
            <p:spPr bwMode="auto">
              <a:xfrm>
                <a:off x="1488" y="3230"/>
                <a:ext cx="144" cy="0"/>
              </a:xfrm>
              <a:prstGeom prst="line">
                <a:avLst/>
              </a:prstGeom>
              <a:noFill/>
              <a:ln w="9525">
                <a:solidFill>
                  <a:schemeClr val="tx1"/>
                </a:solidFill>
                <a:round/>
                <a:headEnd/>
                <a:tailEnd type="triangle" w="med" len="med"/>
              </a:ln>
            </p:spPr>
            <p:txBody>
              <a:bodyPr/>
              <a:lstStyle/>
              <a:p>
                <a:endParaRPr lang="zh-CN" altLang="en-US"/>
              </a:p>
            </p:txBody>
          </p:sp>
          <p:sp>
            <p:nvSpPr>
              <p:cNvPr id="29725" name="Line 117"/>
              <p:cNvSpPr>
                <a:spLocks noChangeShapeType="1"/>
              </p:cNvSpPr>
              <p:nvPr/>
            </p:nvSpPr>
            <p:spPr bwMode="auto">
              <a:xfrm>
                <a:off x="1488" y="3326"/>
                <a:ext cx="144" cy="0"/>
              </a:xfrm>
              <a:prstGeom prst="line">
                <a:avLst/>
              </a:prstGeom>
              <a:noFill/>
              <a:ln w="9525">
                <a:solidFill>
                  <a:schemeClr val="tx1"/>
                </a:solidFill>
                <a:round/>
                <a:headEnd/>
                <a:tailEnd type="triangle" w="med" len="med"/>
              </a:ln>
            </p:spPr>
            <p:txBody>
              <a:bodyPr/>
              <a:lstStyle/>
              <a:p>
                <a:endParaRPr lang="zh-CN" altLang="en-US"/>
              </a:p>
            </p:txBody>
          </p:sp>
          <p:sp>
            <p:nvSpPr>
              <p:cNvPr id="29726" name="Line 118"/>
              <p:cNvSpPr>
                <a:spLocks noChangeShapeType="1"/>
              </p:cNvSpPr>
              <p:nvPr/>
            </p:nvSpPr>
            <p:spPr bwMode="auto">
              <a:xfrm>
                <a:off x="816" y="2880"/>
                <a:ext cx="384" cy="0"/>
              </a:xfrm>
              <a:prstGeom prst="line">
                <a:avLst/>
              </a:prstGeom>
              <a:noFill/>
              <a:ln w="9525">
                <a:solidFill>
                  <a:schemeClr val="tx1"/>
                </a:solidFill>
                <a:round/>
                <a:headEnd/>
                <a:tailEnd type="triangle" w="med" len="med"/>
              </a:ln>
            </p:spPr>
            <p:txBody>
              <a:bodyPr/>
              <a:lstStyle/>
              <a:p>
                <a:endParaRPr lang="zh-CN" altLang="en-US"/>
              </a:p>
            </p:txBody>
          </p:sp>
          <p:sp>
            <p:nvSpPr>
              <p:cNvPr id="29727" name="Line 119"/>
              <p:cNvSpPr>
                <a:spLocks noChangeShapeType="1"/>
              </p:cNvSpPr>
              <p:nvPr/>
            </p:nvSpPr>
            <p:spPr bwMode="auto">
              <a:xfrm>
                <a:off x="816" y="3024"/>
                <a:ext cx="384" cy="0"/>
              </a:xfrm>
              <a:prstGeom prst="line">
                <a:avLst/>
              </a:prstGeom>
              <a:noFill/>
              <a:ln w="9525">
                <a:solidFill>
                  <a:schemeClr val="tx1"/>
                </a:solidFill>
                <a:round/>
                <a:headEnd/>
                <a:tailEnd type="triangle" w="med" len="med"/>
              </a:ln>
            </p:spPr>
            <p:txBody>
              <a:bodyPr/>
              <a:lstStyle/>
              <a:p>
                <a:endParaRPr lang="zh-CN" altLang="en-US"/>
              </a:p>
            </p:txBody>
          </p:sp>
          <p:sp>
            <p:nvSpPr>
              <p:cNvPr id="29728" name="Line 120"/>
              <p:cNvSpPr>
                <a:spLocks noChangeShapeType="1"/>
              </p:cNvSpPr>
              <p:nvPr/>
            </p:nvSpPr>
            <p:spPr bwMode="auto">
              <a:xfrm>
                <a:off x="816" y="3312"/>
                <a:ext cx="384" cy="0"/>
              </a:xfrm>
              <a:prstGeom prst="line">
                <a:avLst/>
              </a:prstGeom>
              <a:noFill/>
              <a:ln w="9525">
                <a:solidFill>
                  <a:schemeClr val="tx1"/>
                </a:solidFill>
                <a:round/>
                <a:headEnd/>
                <a:tailEnd type="triangle" w="med" len="med"/>
              </a:ln>
            </p:spPr>
            <p:txBody>
              <a:bodyPr/>
              <a:lstStyle/>
              <a:p>
                <a:endParaRPr lang="zh-CN" altLang="en-US"/>
              </a:p>
            </p:txBody>
          </p:sp>
          <p:sp>
            <p:nvSpPr>
              <p:cNvPr id="29729" name="Text Box 121"/>
              <p:cNvSpPr txBox="1">
                <a:spLocks noChangeArrowheads="1"/>
              </p:cNvSpPr>
              <p:nvPr/>
            </p:nvSpPr>
            <p:spPr bwMode="auto">
              <a:xfrm>
                <a:off x="425" y="2798"/>
                <a:ext cx="336" cy="614"/>
              </a:xfrm>
              <a:prstGeom prst="rect">
                <a:avLst/>
              </a:prstGeom>
              <a:noFill/>
              <a:ln w="9525">
                <a:noFill/>
                <a:miter lim="800000"/>
                <a:headEnd/>
                <a:tailEnd/>
              </a:ln>
            </p:spPr>
            <p:txBody>
              <a:bodyPr>
                <a:spAutoFit/>
              </a:bodyPr>
              <a:lstStyle/>
              <a:p>
                <a:pPr eaLnBrk="0" hangingPunct="0"/>
                <a:r>
                  <a:rPr lang="zh-CN" altLang="en-US" sz="1600" b="1">
                    <a:solidFill>
                      <a:schemeClr val="hlink"/>
                    </a:solidFill>
                    <a:latin typeface="Arial" charset="0"/>
                    <a:cs typeface="Arial" charset="0"/>
                  </a:rPr>
                  <a:t>行地址线</a:t>
                </a:r>
                <a:endParaRPr lang="zh-CN" altLang="en-US" sz="1600" b="1" baseline="30000">
                  <a:solidFill>
                    <a:schemeClr val="hlink"/>
                  </a:solidFill>
                  <a:latin typeface="Arial" charset="0"/>
                  <a:cs typeface="Arial" charset="0"/>
                </a:endParaRPr>
              </a:p>
            </p:txBody>
          </p:sp>
          <p:sp>
            <p:nvSpPr>
              <p:cNvPr id="29730" name="Text Box 122"/>
              <p:cNvSpPr txBox="1">
                <a:spLocks noChangeArrowheads="1"/>
              </p:cNvSpPr>
              <p:nvPr/>
            </p:nvSpPr>
            <p:spPr bwMode="auto">
              <a:xfrm>
                <a:off x="1488" y="2786"/>
                <a:ext cx="576" cy="215"/>
              </a:xfrm>
              <a:prstGeom prst="rect">
                <a:avLst/>
              </a:prstGeom>
              <a:noFill/>
              <a:ln w="9525">
                <a:noFill/>
                <a:miter lim="800000"/>
                <a:headEnd/>
                <a:tailEnd/>
              </a:ln>
            </p:spPr>
            <p:txBody>
              <a:bodyPr>
                <a:spAutoFit/>
              </a:bodyPr>
              <a:lstStyle/>
              <a:p>
                <a:pPr eaLnBrk="0" hangingPunct="0"/>
                <a:r>
                  <a:rPr lang="en-US" altLang="zh-CN" sz="1800" b="1">
                    <a:solidFill>
                      <a:srgbClr val="CC3300"/>
                    </a:solidFill>
                    <a:cs typeface="Times New Roman" pitchFamily="18" charset="0"/>
                  </a:rPr>
                  <a:t>2</a:t>
                </a:r>
                <a:r>
                  <a:rPr lang="en-US" altLang="zh-CN" sz="1800" b="1" baseline="30000">
                    <a:solidFill>
                      <a:srgbClr val="CC3300"/>
                    </a:solidFill>
                    <a:cs typeface="Times New Roman" pitchFamily="18" charset="0"/>
                  </a:rPr>
                  <a:t>j</a:t>
                </a:r>
                <a:r>
                  <a:rPr lang="zh-CN" altLang="en-US" sz="1800" b="1">
                    <a:solidFill>
                      <a:srgbClr val="CC3300"/>
                    </a:solidFill>
                    <a:cs typeface="Times New Roman" pitchFamily="18" charset="0"/>
                  </a:rPr>
                  <a:t>条</a:t>
                </a:r>
                <a:endParaRPr lang="en-US" altLang="zh-CN" sz="1800" b="1">
                  <a:solidFill>
                    <a:srgbClr val="CC3300"/>
                  </a:solidFill>
                  <a:cs typeface="Times New Roman" pitchFamily="18" charset="0"/>
                </a:endParaRPr>
              </a:p>
            </p:txBody>
          </p:sp>
          <p:sp>
            <p:nvSpPr>
              <p:cNvPr id="29731" name="Text Box 123"/>
              <p:cNvSpPr txBox="1">
                <a:spLocks noChangeArrowheads="1"/>
              </p:cNvSpPr>
              <p:nvPr/>
            </p:nvSpPr>
            <p:spPr bwMode="auto">
              <a:xfrm>
                <a:off x="2304" y="3131"/>
                <a:ext cx="576" cy="233"/>
              </a:xfrm>
              <a:prstGeom prst="rect">
                <a:avLst/>
              </a:prstGeom>
              <a:noFill/>
              <a:ln w="9525">
                <a:noFill/>
                <a:miter lim="800000"/>
                <a:headEnd/>
                <a:tailEnd/>
              </a:ln>
            </p:spPr>
            <p:txBody>
              <a:bodyPr>
                <a:spAutoFit/>
              </a:bodyPr>
              <a:lstStyle/>
              <a:p>
                <a:pPr eaLnBrk="0" hangingPunct="0"/>
                <a:r>
                  <a:rPr lang="en-US" altLang="zh-CN" sz="2000" b="1">
                    <a:solidFill>
                      <a:srgbClr val="CC3300"/>
                    </a:solidFill>
                    <a:cs typeface="Times New Roman" pitchFamily="18" charset="0"/>
                  </a:rPr>
                  <a:t>2</a:t>
                </a:r>
                <a:r>
                  <a:rPr lang="en-US" altLang="zh-CN" sz="2000" b="1" baseline="30000">
                    <a:solidFill>
                      <a:srgbClr val="CC3300"/>
                    </a:solidFill>
                    <a:cs typeface="Times New Roman" pitchFamily="18" charset="0"/>
                  </a:rPr>
                  <a:t>i-j</a:t>
                </a:r>
                <a:r>
                  <a:rPr lang="zh-CN" altLang="en-US" sz="1800" b="1">
                    <a:solidFill>
                      <a:srgbClr val="CC3300"/>
                    </a:solidFill>
                    <a:cs typeface="Times New Roman" pitchFamily="18" charset="0"/>
                  </a:rPr>
                  <a:t>条</a:t>
                </a:r>
                <a:endParaRPr lang="en-US" altLang="zh-CN" sz="2000" b="1" baseline="30000">
                  <a:solidFill>
                    <a:schemeClr val="hlink"/>
                  </a:solidFill>
                  <a:cs typeface="Times New Roman" pitchFamily="18" charset="0"/>
                </a:endParaRPr>
              </a:p>
            </p:txBody>
          </p:sp>
          <p:sp>
            <p:nvSpPr>
              <p:cNvPr id="29732" name="Line 124"/>
              <p:cNvSpPr>
                <a:spLocks noChangeShapeType="1"/>
              </p:cNvSpPr>
              <p:nvPr/>
            </p:nvSpPr>
            <p:spPr bwMode="auto">
              <a:xfrm flipV="1">
                <a:off x="2064" y="3648"/>
                <a:ext cx="0" cy="192"/>
              </a:xfrm>
              <a:prstGeom prst="line">
                <a:avLst/>
              </a:prstGeom>
              <a:noFill/>
              <a:ln w="9525">
                <a:solidFill>
                  <a:schemeClr val="tx1"/>
                </a:solidFill>
                <a:round/>
                <a:headEnd/>
                <a:tailEnd type="triangle" w="med" len="med"/>
              </a:ln>
            </p:spPr>
            <p:txBody>
              <a:bodyPr/>
              <a:lstStyle/>
              <a:p>
                <a:endParaRPr lang="zh-CN" altLang="en-US"/>
              </a:p>
            </p:txBody>
          </p:sp>
          <p:sp>
            <p:nvSpPr>
              <p:cNvPr id="29733" name="Line 125"/>
              <p:cNvSpPr>
                <a:spLocks noChangeShapeType="1"/>
              </p:cNvSpPr>
              <p:nvPr/>
            </p:nvSpPr>
            <p:spPr bwMode="auto">
              <a:xfrm flipV="1">
                <a:off x="2208" y="3648"/>
                <a:ext cx="0" cy="192"/>
              </a:xfrm>
              <a:prstGeom prst="line">
                <a:avLst/>
              </a:prstGeom>
              <a:noFill/>
              <a:ln w="9525">
                <a:solidFill>
                  <a:schemeClr val="tx1"/>
                </a:solidFill>
                <a:round/>
                <a:headEnd/>
                <a:tailEnd type="triangle" w="med" len="med"/>
              </a:ln>
            </p:spPr>
            <p:txBody>
              <a:bodyPr/>
              <a:lstStyle/>
              <a:p>
                <a:endParaRPr lang="zh-CN" altLang="en-US"/>
              </a:p>
            </p:txBody>
          </p:sp>
          <p:sp>
            <p:nvSpPr>
              <p:cNvPr id="29734" name="Line 126"/>
              <p:cNvSpPr>
                <a:spLocks noChangeShapeType="1"/>
              </p:cNvSpPr>
              <p:nvPr/>
            </p:nvSpPr>
            <p:spPr bwMode="auto">
              <a:xfrm flipV="1">
                <a:off x="2784" y="3648"/>
                <a:ext cx="0" cy="192"/>
              </a:xfrm>
              <a:prstGeom prst="line">
                <a:avLst/>
              </a:prstGeom>
              <a:noFill/>
              <a:ln w="9525">
                <a:solidFill>
                  <a:schemeClr val="tx1"/>
                </a:solidFill>
                <a:round/>
                <a:headEnd/>
                <a:tailEnd type="triangle" w="med" len="med"/>
              </a:ln>
            </p:spPr>
            <p:txBody>
              <a:bodyPr/>
              <a:lstStyle/>
              <a:p>
                <a:endParaRPr lang="zh-CN" altLang="en-US"/>
              </a:p>
            </p:txBody>
          </p:sp>
          <p:sp>
            <p:nvSpPr>
              <p:cNvPr id="29735" name="Text Box 127"/>
              <p:cNvSpPr txBox="1">
                <a:spLocks noChangeArrowheads="1"/>
              </p:cNvSpPr>
              <p:nvPr/>
            </p:nvSpPr>
            <p:spPr bwMode="auto">
              <a:xfrm>
                <a:off x="1824" y="3888"/>
                <a:ext cx="1152" cy="198"/>
              </a:xfrm>
              <a:prstGeom prst="rect">
                <a:avLst/>
              </a:prstGeom>
              <a:noFill/>
              <a:ln w="9525">
                <a:noFill/>
                <a:miter lim="800000"/>
                <a:headEnd/>
                <a:tailEnd/>
              </a:ln>
            </p:spPr>
            <p:txBody>
              <a:bodyPr>
                <a:spAutoFit/>
              </a:bodyPr>
              <a:lstStyle/>
              <a:p>
                <a:pPr eaLnBrk="0" hangingPunct="0"/>
                <a:r>
                  <a:rPr lang="zh-CN" altLang="en-US" sz="1600" b="1">
                    <a:solidFill>
                      <a:schemeClr val="hlink"/>
                    </a:solidFill>
                    <a:latin typeface="Arial" charset="0"/>
                    <a:cs typeface="Arial" charset="0"/>
                  </a:rPr>
                  <a:t>列地址线</a:t>
                </a:r>
              </a:p>
            </p:txBody>
          </p:sp>
          <p:sp>
            <p:nvSpPr>
              <p:cNvPr id="29736" name="Text Box 128"/>
              <p:cNvSpPr txBox="1">
                <a:spLocks noChangeArrowheads="1"/>
              </p:cNvSpPr>
              <p:nvPr/>
            </p:nvSpPr>
            <p:spPr bwMode="auto">
              <a:xfrm>
                <a:off x="2256" y="3628"/>
                <a:ext cx="480" cy="198"/>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Arial" charset="0"/>
                    <a:cs typeface="Arial" charset="0"/>
                  </a:rPr>
                  <a:t>…</a:t>
                </a:r>
              </a:p>
            </p:txBody>
          </p:sp>
          <p:sp>
            <p:nvSpPr>
              <p:cNvPr id="29737" name="Text Box 129"/>
              <p:cNvSpPr txBox="1">
                <a:spLocks noChangeArrowheads="1"/>
              </p:cNvSpPr>
              <p:nvPr/>
            </p:nvSpPr>
            <p:spPr bwMode="auto">
              <a:xfrm>
                <a:off x="2208" y="3216"/>
                <a:ext cx="480" cy="198"/>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Arial" charset="0"/>
                    <a:cs typeface="Arial" charset="0"/>
                  </a:rPr>
                  <a:t>…</a:t>
                </a:r>
              </a:p>
            </p:txBody>
          </p:sp>
          <p:sp>
            <p:nvSpPr>
              <p:cNvPr id="29738" name="Text Box 130"/>
              <p:cNvSpPr txBox="1">
                <a:spLocks noChangeArrowheads="1"/>
              </p:cNvSpPr>
              <p:nvPr/>
            </p:nvSpPr>
            <p:spPr bwMode="auto">
              <a:xfrm>
                <a:off x="912" y="3024"/>
                <a:ext cx="288" cy="198"/>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Arial" charset="0"/>
                    <a:cs typeface="Arial" charset="0"/>
                  </a:rPr>
                  <a:t>…</a:t>
                </a:r>
              </a:p>
            </p:txBody>
          </p:sp>
          <p:sp>
            <p:nvSpPr>
              <p:cNvPr id="29739" name="Text Box 131"/>
              <p:cNvSpPr txBox="1">
                <a:spLocks noChangeArrowheads="1"/>
              </p:cNvSpPr>
              <p:nvPr/>
            </p:nvSpPr>
            <p:spPr bwMode="auto">
              <a:xfrm>
                <a:off x="1440" y="2976"/>
                <a:ext cx="288" cy="198"/>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Arial" charset="0"/>
                    <a:cs typeface="Arial" charset="0"/>
                  </a:rPr>
                  <a:t>…</a:t>
                </a:r>
              </a:p>
            </p:txBody>
          </p:sp>
        </p:grpSp>
        <p:sp>
          <p:nvSpPr>
            <p:cNvPr id="29710" name="TextBox 38"/>
            <p:cNvSpPr txBox="1">
              <a:spLocks noChangeArrowheads="1"/>
            </p:cNvSpPr>
            <p:nvPr/>
          </p:nvSpPr>
          <p:spPr bwMode="auto">
            <a:xfrm>
              <a:off x="1043608" y="3115068"/>
              <a:ext cx="485787" cy="313932"/>
            </a:xfrm>
            <a:prstGeom prst="rect">
              <a:avLst/>
            </a:prstGeom>
            <a:noFill/>
            <a:ln w="9525">
              <a:noFill/>
              <a:miter lim="800000"/>
              <a:headEnd/>
              <a:tailEnd/>
            </a:ln>
          </p:spPr>
          <p:txBody>
            <a:bodyPr>
              <a:spAutoFit/>
            </a:bodyPr>
            <a:lstStyle/>
            <a:p>
              <a:r>
                <a:rPr lang="en-US" altLang="zh-CN" sz="1600" b="1"/>
                <a:t>A</a:t>
              </a:r>
              <a:r>
                <a:rPr lang="en-US" altLang="zh-CN" sz="1600" b="1" baseline="-25000"/>
                <a:t>0</a:t>
              </a:r>
              <a:endParaRPr lang="zh-CN" altLang="en-US" sz="1600" b="1" baseline="-25000"/>
            </a:p>
          </p:txBody>
        </p:sp>
        <p:sp>
          <p:nvSpPr>
            <p:cNvPr id="29711" name="TextBox 39"/>
            <p:cNvSpPr txBox="1">
              <a:spLocks noChangeArrowheads="1"/>
            </p:cNvSpPr>
            <p:nvPr/>
          </p:nvSpPr>
          <p:spPr bwMode="auto">
            <a:xfrm>
              <a:off x="935596" y="3804043"/>
              <a:ext cx="665832" cy="313932"/>
            </a:xfrm>
            <a:prstGeom prst="rect">
              <a:avLst/>
            </a:prstGeom>
            <a:noFill/>
            <a:ln w="9525">
              <a:noFill/>
              <a:miter lim="800000"/>
              <a:headEnd/>
              <a:tailEnd/>
            </a:ln>
          </p:spPr>
          <p:txBody>
            <a:bodyPr>
              <a:spAutoFit/>
            </a:bodyPr>
            <a:lstStyle/>
            <a:p>
              <a:r>
                <a:rPr lang="en-US" altLang="zh-CN" sz="1600" b="1"/>
                <a:t>A</a:t>
              </a:r>
              <a:r>
                <a:rPr lang="en-US" altLang="zh-CN" sz="1600" b="1" baseline="-25000"/>
                <a:t>j-1</a:t>
              </a:r>
              <a:endParaRPr lang="zh-CN" altLang="en-US" sz="1600" b="1" baseline="-25000"/>
            </a:p>
          </p:txBody>
        </p:sp>
        <p:sp>
          <p:nvSpPr>
            <p:cNvPr id="29712" name="TextBox 40"/>
            <p:cNvSpPr txBox="1">
              <a:spLocks noChangeArrowheads="1"/>
            </p:cNvSpPr>
            <p:nvPr/>
          </p:nvSpPr>
          <p:spPr bwMode="auto">
            <a:xfrm>
              <a:off x="2724671" y="4905164"/>
              <a:ext cx="682104" cy="313932"/>
            </a:xfrm>
            <a:prstGeom prst="rect">
              <a:avLst/>
            </a:prstGeom>
            <a:noFill/>
            <a:ln w="9525">
              <a:noFill/>
              <a:miter lim="800000"/>
              <a:headEnd/>
              <a:tailEnd/>
            </a:ln>
          </p:spPr>
          <p:txBody>
            <a:bodyPr>
              <a:spAutoFit/>
            </a:bodyPr>
            <a:lstStyle/>
            <a:p>
              <a:r>
                <a:rPr lang="en-US" altLang="zh-CN" sz="1600" b="1"/>
                <a:t>A</a:t>
              </a:r>
              <a:r>
                <a:rPr lang="en-US" altLang="zh-CN" sz="1600" b="1" baseline="-25000"/>
                <a:t>j</a:t>
              </a:r>
              <a:endParaRPr lang="zh-CN" altLang="en-US" sz="1600" b="1" baseline="-25000"/>
            </a:p>
          </p:txBody>
        </p:sp>
        <p:sp>
          <p:nvSpPr>
            <p:cNvPr id="29713" name="TextBox 41"/>
            <p:cNvSpPr txBox="1">
              <a:spLocks noChangeArrowheads="1"/>
            </p:cNvSpPr>
            <p:nvPr/>
          </p:nvSpPr>
          <p:spPr bwMode="auto">
            <a:xfrm>
              <a:off x="4175956" y="4843260"/>
              <a:ext cx="665832" cy="313932"/>
            </a:xfrm>
            <a:prstGeom prst="rect">
              <a:avLst/>
            </a:prstGeom>
            <a:noFill/>
            <a:ln w="9525">
              <a:noFill/>
              <a:miter lim="800000"/>
              <a:headEnd/>
              <a:tailEnd/>
            </a:ln>
          </p:spPr>
          <p:txBody>
            <a:bodyPr>
              <a:spAutoFit/>
            </a:bodyPr>
            <a:lstStyle/>
            <a:p>
              <a:r>
                <a:rPr lang="en-US" altLang="zh-CN" sz="1600" b="1"/>
                <a:t>A</a:t>
              </a:r>
              <a:r>
                <a:rPr lang="en-US" altLang="zh-CN" sz="1600" b="1" baseline="-25000"/>
                <a:t>i-1</a:t>
              </a:r>
              <a:endParaRPr lang="zh-CN" altLang="en-US" sz="1600" b="1" baseline="-25000"/>
            </a:p>
          </p:txBody>
        </p:sp>
      </p:gr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blinds(horizontal)">
                                      <p:cBhvr>
                                        <p:cTn id="7" dur="500"/>
                                        <p:tgtEl>
                                          <p:spTgt spid="58"/>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57"/>
                                        </p:tgtEl>
                                        <p:attrNameLst>
                                          <p:attrName>style.visibility</p:attrName>
                                        </p:attrNameLst>
                                      </p:cBhvr>
                                      <p:to>
                                        <p:strVal val="visible"/>
                                      </p:to>
                                    </p:set>
                                    <p:animEffect transition="in" filter="blinds(horizontal)">
                                      <p:cBhvr>
                                        <p:cTn id="11" dur="500"/>
                                        <p:tgtEl>
                                          <p:spTgt spid="157"/>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blinds(horizontal)">
                                      <p:cBhvr>
                                        <p:cTn id="15" dur="500"/>
                                        <p:tgtEl>
                                          <p:spTgt spid="5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blinds(horizontal)">
                                      <p:cBhvr>
                                        <p:cTn id="25" dur="500"/>
                                        <p:tgtEl>
                                          <p:spTgt spid="3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blinds(horizontal)">
                                      <p:cBhvr>
                                        <p:cTn id="30" dur="500"/>
                                        <p:tgtEl>
                                          <p:spTgt spid="38"/>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56"/>
                                        </p:tgtEl>
                                        <p:attrNameLst>
                                          <p:attrName>style.visibility</p:attrName>
                                        </p:attrNameLst>
                                      </p:cBhvr>
                                      <p:to>
                                        <p:strVal val="visible"/>
                                      </p:to>
                                    </p:set>
                                    <p:animEffect transition="in" filter="blinds(horizontal)">
                                      <p:cBhvr>
                                        <p:cTn id="35" dur="500"/>
                                        <p:tgtEl>
                                          <p:spTgt spid="156"/>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37" fill="hold" grpId="0"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barn(outVertical)">
                                      <p:cBhvr>
                                        <p:cTn id="4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autoUpdateAnimBg="0"/>
      <p:bldP spid="156" grpId="0" autoUpdateAnimBg="0"/>
      <p:bldP spid="157" grpId="0"/>
      <p:bldP spid="36" grpId="0" animBg="1"/>
      <p:bldP spid="37" grpId="0" animBg="1" autoUpdateAnimBg="0"/>
      <p:bldP spid="38" grpId="0" animBg="1"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CN" dirty="0" smtClean="0">
                <a:solidFill>
                  <a:srgbClr val="FFCC00"/>
                </a:solidFill>
                <a:latin typeface="Arial" charset="0"/>
                <a:ea typeface="黑体" pitchFamily="49" charset="-122"/>
              </a:rPr>
              <a:t>8.5.4  </a:t>
            </a:r>
            <a:r>
              <a:rPr lang="zh-CN" altLang="en-US" dirty="0" smtClean="0">
                <a:solidFill>
                  <a:srgbClr val="FFCC00"/>
                </a:solidFill>
                <a:latin typeface="Arial" charset="0"/>
                <a:ea typeface="黑体" pitchFamily="49" charset="-122"/>
                <a:cs typeface="Times New Roman" pitchFamily="18" charset="0"/>
              </a:rPr>
              <a:t>基于查找表的结构</a:t>
            </a:r>
          </a:p>
        </p:txBody>
      </p:sp>
      <p:sp>
        <p:nvSpPr>
          <p:cNvPr id="80936" name="Rectangle 40"/>
          <p:cNvSpPr>
            <a:spLocks noGrp="1" noChangeArrowheads="1"/>
          </p:cNvSpPr>
          <p:nvPr>
            <p:ph type="body" idx="1"/>
          </p:nvPr>
        </p:nvSpPr>
        <p:spPr>
          <a:xfrm>
            <a:off x="827088" y="1089025"/>
            <a:ext cx="7696200" cy="2016125"/>
          </a:xfrm>
        </p:spPr>
        <p:txBody>
          <a:bodyPr/>
          <a:lstStyle/>
          <a:p>
            <a:r>
              <a:rPr kumimoji="1" lang="zh-CN" altLang="en-US" sz="2400" dirty="0" smtClean="0">
                <a:cs typeface="Arial" charset="0"/>
              </a:rPr>
              <a:t>基于查找表（</a:t>
            </a:r>
            <a:r>
              <a:rPr kumimoji="1" lang="en-US" altLang="zh-CN" sz="2400" dirty="0" smtClean="0">
                <a:cs typeface="Arial" charset="0"/>
              </a:rPr>
              <a:t>Look Up Table</a:t>
            </a:r>
            <a:r>
              <a:rPr kumimoji="1" lang="zh-CN" altLang="en-US" sz="2400" dirty="0" smtClean="0">
                <a:cs typeface="Arial" charset="0"/>
              </a:rPr>
              <a:t>，</a:t>
            </a:r>
            <a:r>
              <a:rPr kumimoji="1" lang="en-US" altLang="zh-CN" sz="2400" dirty="0" smtClean="0">
                <a:cs typeface="Arial" charset="0"/>
              </a:rPr>
              <a:t>LUT</a:t>
            </a:r>
            <a:r>
              <a:rPr kumimoji="1" lang="zh-CN" altLang="en-US" sz="2400" dirty="0" smtClean="0">
                <a:cs typeface="Arial" charset="0"/>
              </a:rPr>
              <a:t>）结构的</a:t>
            </a:r>
            <a:r>
              <a:rPr kumimoji="1" lang="en-US" altLang="zh-CN" sz="2400" dirty="0" smtClean="0">
                <a:cs typeface="Arial" charset="0"/>
              </a:rPr>
              <a:t>PLD</a:t>
            </a:r>
            <a:r>
              <a:rPr kumimoji="1" lang="zh-CN" altLang="en-US" sz="2400" dirty="0" smtClean="0">
                <a:cs typeface="Arial" charset="0"/>
              </a:rPr>
              <a:t>也称之为</a:t>
            </a:r>
            <a:r>
              <a:rPr kumimoji="1" lang="en-US" altLang="zh-CN" sz="2400" dirty="0" smtClean="0">
                <a:cs typeface="Arial" charset="0"/>
              </a:rPr>
              <a:t>FPGA</a:t>
            </a:r>
          </a:p>
          <a:p>
            <a:pPr>
              <a:buFont typeface="Wingdings" pitchFamily="2" charset="2"/>
              <a:buNone/>
            </a:pPr>
            <a:r>
              <a:rPr kumimoji="1" lang="en-US" altLang="zh-CN" sz="2400" dirty="0" smtClean="0">
                <a:solidFill>
                  <a:srgbClr val="CC3300"/>
                </a:solidFill>
                <a:cs typeface="Arial" charset="0"/>
              </a:rPr>
              <a:t>1</a:t>
            </a:r>
            <a:r>
              <a:rPr kumimoji="1" lang="zh-CN" altLang="en-US" sz="2400" dirty="0" smtClean="0">
                <a:solidFill>
                  <a:srgbClr val="CC3300"/>
                </a:solidFill>
                <a:cs typeface="Arial" charset="0"/>
              </a:rPr>
              <a:t>、</a:t>
            </a:r>
            <a:r>
              <a:rPr kumimoji="1" lang="en-US" altLang="zh-CN" sz="2400" dirty="0" smtClean="0">
                <a:solidFill>
                  <a:srgbClr val="CC3300"/>
                </a:solidFill>
                <a:cs typeface="Arial" charset="0"/>
              </a:rPr>
              <a:t>LUT</a:t>
            </a:r>
            <a:r>
              <a:rPr kumimoji="1" lang="zh-CN" altLang="en-US" sz="2400" dirty="0" smtClean="0">
                <a:solidFill>
                  <a:srgbClr val="CC3300"/>
                </a:solidFill>
                <a:latin typeface="宋体" pitchFamily="2" charset="-122"/>
                <a:cs typeface="Times New Roman" pitchFamily="18" charset="0"/>
              </a:rPr>
              <a:t>原理</a:t>
            </a:r>
            <a:endParaRPr kumimoji="1" lang="en-US" altLang="zh-CN" sz="2400" dirty="0" smtClean="0">
              <a:solidFill>
                <a:srgbClr val="CC3300"/>
              </a:solidFill>
              <a:latin typeface="宋体" pitchFamily="2" charset="-122"/>
              <a:cs typeface="Times New Roman" pitchFamily="18" charset="0"/>
            </a:endParaRPr>
          </a:p>
          <a:p>
            <a:pPr lvl="1">
              <a:buSzPct val="85000"/>
              <a:buFont typeface="Wingdings" pitchFamily="2" charset="2"/>
              <a:buChar char="u"/>
            </a:pPr>
            <a:r>
              <a:rPr kumimoji="1" lang="zh-CN" altLang="en-US" sz="2000" dirty="0" smtClean="0">
                <a:cs typeface="Arial" charset="0"/>
              </a:rPr>
              <a:t>本质上就是一个</a:t>
            </a:r>
            <a:r>
              <a:rPr kumimoji="1" lang="en-US" altLang="zh-CN" sz="2000" dirty="0" smtClean="0">
                <a:cs typeface="Arial" charset="0"/>
              </a:rPr>
              <a:t>RAM</a:t>
            </a:r>
          </a:p>
          <a:p>
            <a:pPr lvl="1">
              <a:buSzPct val="85000"/>
              <a:buFont typeface="Wingdings" pitchFamily="2" charset="2"/>
              <a:buChar char="u"/>
            </a:pPr>
            <a:r>
              <a:rPr kumimoji="1" lang="zh-CN" altLang="en-US" sz="2000" dirty="0" smtClean="0">
                <a:cs typeface="Arial" charset="0"/>
              </a:rPr>
              <a:t>目前</a:t>
            </a:r>
            <a:r>
              <a:rPr kumimoji="1" lang="en-US" altLang="zh-CN" sz="2000" dirty="0" smtClean="0">
                <a:cs typeface="Arial" charset="0"/>
              </a:rPr>
              <a:t>FPGA</a:t>
            </a:r>
            <a:r>
              <a:rPr kumimoji="1" lang="zh-CN" altLang="en-US" sz="2000" dirty="0" smtClean="0">
                <a:cs typeface="Arial" charset="0"/>
              </a:rPr>
              <a:t>中多使用</a:t>
            </a:r>
            <a:r>
              <a:rPr kumimoji="1" lang="en-US" altLang="zh-CN" sz="2000" dirty="0" smtClean="0">
                <a:cs typeface="Arial" charset="0"/>
              </a:rPr>
              <a:t>4</a:t>
            </a:r>
            <a:r>
              <a:rPr kumimoji="1" lang="zh-CN" altLang="en-US" sz="2000" dirty="0" smtClean="0">
                <a:cs typeface="Arial" charset="0"/>
              </a:rPr>
              <a:t>输入的</a:t>
            </a:r>
            <a:r>
              <a:rPr kumimoji="1" lang="en-US" altLang="zh-CN" sz="2000" dirty="0" smtClean="0">
                <a:cs typeface="Arial" charset="0"/>
              </a:rPr>
              <a:t>LUT</a:t>
            </a:r>
            <a:r>
              <a:rPr kumimoji="1" lang="zh-CN" altLang="en-US" sz="2000" dirty="0" smtClean="0">
                <a:cs typeface="Arial" charset="0"/>
              </a:rPr>
              <a:t>，相当于</a:t>
            </a:r>
            <a:r>
              <a:rPr kumimoji="1" lang="en-US" altLang="zh-CN" sz="2000" dirty="0" smtClean="0">
                <a:cs typeface="Arial" charset="0"/>
              </a:rPr>
              <a:t>16</a:t>
            </a:r>
            <a:r>
              <a:rPr kumimoji="1" lang="en-US" altLang="zh-CN" sz="2000" dirty="0" smtClean="0">
                <a:cs typeface="Arial" charset="0"/>
                <a:sym typeface="Symbol" pitchFamily="18" charset="2"/>
              </a:rPr>
              <a:t>1</a:t>
            </a:r>
            <a:r>
              <a:rPr kumimoji="1" lang="zh-CN" altLang="en-US" sz="2000" dirty="0" smtClean="0">
                <a:cs typeface="Arial" charset="0"/>
                <a:sym typeface="Symbol" pitchFamily="18" charset="2"/>
              </a:rPr>
              <a:t>位的</a:t>
            </a:r>
            <a:r>
              <a:rPr kumimoji="1" lang="en-US" altLang="zh-CN" sz="2000" dirty="0" smtClean="0">
                <a:cs typeface="Arial" charset="0"/>
                <a:sym typeface="Symbol" pitchFamily="18" charset="2"/>
              </a:rPr>
              <a:t>RAM</a:t>
            </a:r>
            <a:endParaRPr kumimoji="1" lang="zh-CN" altLang="en-US" sz="2000" dirty="0" smtClean="0">
              <a:cs typeface="Arial" charset="0"/>
            </a:endParaRPr>
          </a:p>
        </p:txBody>
      </p:sp>
      <p:sp>
        <p:nvSpPr>
          <p:cNvPr id="80900" name="Text Box 4"/>
          <p:cNvSpPr txBox="1">
            <a:spLocks noChangeArrowheads="1"/>
          </p:cNvSpPr>
          <p:nvPr/>
        </p:nvSpPr>
        <p:spPr bwMode="auto">
          <a:xfrm>
            <a:off x="2701925" y="5767388"/>
            <a:ext cx="3994150" cy="424732"/>
          </a:xfrm>
          <a:prstGeom prst="rect">
            <a:avLst/>
          </a:prstGeom>
          <a:noFill/>
          <a:ln w="9525" algn="ctr">
            <a:noFill/>
            <a:miter lim="800000"/>
            <a:headEnd/>
            <a:tailEnd/>
          </a:ln>
        </p:spPr>
        <p:txBody>
          <a:bodyPr>
            <a:spAutoFit/>
          </a:bodyPr>
          <a:lstStyle/>
          <a:p>
            <a:pPr marL="533400" indent="-533400" algn="ctr">
              <a:buClr>
                <a:srgbClr val="006666"/>
              </a:buClr>
              <a:buSzPct val="110000"/>
              <a:tabLst>
                <a:tab pos="715963" algn="l"/>
              </a:tabLst>
            </a:pPr>
            <a:r>
              <a:rPr lang="zh-CN" altLang="en-US" b="1" dirty="0">
                <a:solidFill>
                  <a:srgbClr val="CC3300"/>
                </a:solidFill>
                <a:latin typeface="Arial" charset="0"/>
                <a:ea typeface="楷体_GB2312" pitchFamily="49" charset="-122"/>
                <a:cs typeface="Arial" charset="0"/>
              </a:rPr>
              <a:t>用</a:t>
            </a:r>
            <a:r>
              <a:rPr lang="en-US" altLang="zh-CN" b="1" dirty="0">
                <a:solidFill>
                  <a:srgbClr val="CC3300"/>
                </a:solidFill>
                <a:latin typeface="Arial" charset="0"/>
                <a:ea typeface="楷体_GB2312" pitchFamily="49" charset="-122"/>
                <a:cs typeface="Arial" charset="0"/>
              </a:rPr>
              <a:t>LUT</a:t>
            </a:r>
            <a:r>
              <a:rPr lang="zh-CN" altLang="en-US" b="1" dirty="0">
                <a:solidFill>
                  <a:srgbClr val="CC3300"/>
                </a:solidFill>
                <a:latin typeface="Arial" charset="0"/>
                <a:ea typeface="楷体_GB2312" pitchFamily="49" charset="-122"/>
                <a:cs typeface="Arial" charset="0"/>
              </a:rPr>
              <a:t>实现与门的实例</a:t>
            </a:r>
          </a:p>
        </p:txBody>
      </p:sp>
      <p:grpSp>
        <p:nvGrpSpPr>
          <p:cNvPr id="2" name="组合 30"/>
          <p:cNvGrpSpPr>
            <a:grpSpLocks/>
          </p:cNvGrpSpPr>
          <p:nvPr/>
        </p:nvGrpSpPr>
        <p:grpSpPr bwMode="auto">
          <a:xfrm>
            <a:off x="219075" y="3827462"/>
            <a:ext cx="4471988" cy="1652598"/>
            <a:chOff x="219075" y="3826867"/>
            <a:chExt cx="4471988" cy="1653184"/>
          </a:xfrm>
        </p:grpSpPr>
        <p:sp>
          <p:nvSpPr>
            <p:cNvPr id="39956" name="Text Box 18"/>
            <p:cNvSpPr txBox="1">
              <a:spLocks noChangeArrowheads="1"/>
            </p:cNvSpPr>
            <p:nvPr/>
          </p:nvSpPr>
          <p:spPr bwMode="auto">
            <a:xfrm>
              <a:off x="458788" y="3826867"/>
              <a:ext cx="552450" cy="1330325"/>
            </a:xfrm>
            <a:prstGeom prst="rect">
              <a:avLst/>
            </a:prstGeom>
            <a:noFill/>
            <a:ln w="9525" algn="ctr">
              <a:noFill/>
              <a:miter lim="800000"/>
              <a:headEnd/>
              <a:tailEnd/>
            </a:ln>
          </p:spPr>
          <p:txBody>
            <a:bodyPr>
              <a:spAutoFit/>
            </a:bodyPr>
            <a:lstStyle/>
            <a:p>
              <a:pPr algn="ctr">
                <a:lnSpc>
                  <a:spcPct val="90000"/>
                </a:lnSpc>
                <a:spcBef>
                  <a:spcPct val="0"/>
                </a:spcBef>
              </a:pPr>
              <a:r>
                <a:rPr lang="en-US" altLang="zh-CN" sz="1800" b="0" i="1"/>
                <a:t>A</a:t>
              </a:r>
              <a:br>
                <a:rPr lang="en-US" altLang="zh-CN" sz="1800" b="0" i="1"/>
              </a:br>
              <a:r>
                <a:rPr lang="en-US" altLang="zh-CN" sz="1800" b="0" i="1"/>
                <a:t>B</a:t>
              </a:r>
              <a:br>
                <a:rPr lang="en-US" altLang="zh-CN" sz="1800" b="0" i="1"/>
              </a:br>
              <a:r>
                <a:rPr lang="en-US" altLang="zh-CN" sz="1800" b="0" i="1"/>
                <a:t>C</a:t>
              </a:r>
            </a:p>
            <a:p>
              <a:pPr algn="ctr">
                <a:lnSpc>
                  <a:spcPct val="90000"/>
                </a:lnSpc>
                <a:spcBef>
                  <a:spcPct val="0"/>
                </a:spcBef>
              </a:pPr>
              <a:r>
                <a:rPr lang="en-US" altLang="zh-CN" sz="1800" b="0" i="1"/>
                <a:t>D</a:t>
              </a:r>
              <a:br>
                <a:rPr lang="en-US" altLang="zh-CN" sz="1800" b="0" i="1"/>
              </a:br>
              <a:endParaRPr lang="en-US" altLang="zh-CN" sz="1800" b="0" i="1"/>
            </a:p>
          </p:txBody>
        </p:sp>
        <p:grpSp>
          <p:nvGrpSpPr>
            <p:cNvPr id="3" name="Group 41"/>
            <p:cNvGrpSpPr>
              <a:grpSpLocks/>
            </p:cNvGrpSpPr>
            <p:nvPr/>
          </p:nvGrpSpPr>
          <p:grpSpPr bwMode="auto">
            <a:xfrm>
              <a:off x="219075" y="3854451"/>
              <a:ext cx="4471988" cy="1625600"/>
              <a:chOff x="176" y="2141"/>
              <a:chExt cx="2817" cy="1024"/>
            </a:xfrm>
          </p:grpSpPr>
          <p:sp>
            <p:nvSpPr>
              <p:cNvPr id="39958" name="Text Box 13"/>
              <p:cNvSpPr txBox="1">
                <a:spLocks noChangeArrowheads="1"/>
              </p:cNvSpPr>
              <p:nvPr/>
            </p:nvSpPr>
            <p:spPr bwMode="auto">
              <a:xfrm>
                <a:off x="1663" y="2141"/>
                <a:ext cx="1330" cy="250"/>
              </a:xfrm>
              <a:prstGeom prst="rect">
                <a:avLst/>
              </a:prstGeom>
              <a:noFill/>
              <a:ln w="9525" algn="ctr">
                <a:noFill/>
                <a:miter lim="800000"/>
                <a:headEnd/>
                <a:tailEnd/>
              </a:ln>
            </p:spPr>
            <p:txBody>
              <a:bodyPr>
                <a:spAutoFit/>
              </a:bodyPr>
              <a:lstStyle/>
              <a:p>
                <a:pPr algn="ctr"/>
                <a:r>
                  <a:rPr lang="en-US" altLang="zh-CN" sz="2000" b="0" i="1"/>
                  <a:t>F</a:t>
                </a:r>
                <a:r>
                  <a:rPr lang="zh-CN" altLang="en-US" sz="2000" b="0"/>
                  <a:t>＝</a:t>
                </a:r>
                <a:r>
                  <a:rPr lang="en-US" altLang="zh-CN" sz="2000" b="0" i="1"/>
                  <a:t>A </a:t>
                </a:r>
                <a:r>
                  <a:rPr lang="en-US" altLang="zh-CN" sz="2000" b="0" i="1">
                    <a:cs typeface="Times New Roman" pitchFamily="18" charset="0"/>
                  </a:rPr>
                  <a:t>• </a:t>
                </a:r>
                <a:r>
                  <a:rPr lang="en-US" altLang="zh-CN" sz="2000" b="0" i="1"/>
                  <a:t>B • C • D</a:t>
                </a:r>
              </a:p>
            </p:txBody>
          </p:sp>
          <p:grpSp>
            <p:nvGrpSpPr>
              <p:cNvPr id="4" name="Group 39"/>
              <p:cNvGrpSpPr>
                <a:grpSpLocks/>
              </p:cNvGrpSpPr>
              <p:nvPr/>
            </p:nvGrpSpPr>
            <p:grpSpPr bwMode="auto">
              <a:xfrm>
                <a:off x="176" y="2171"/>
                <a:ext cx="2312" cy="994"/>
                <a:chOff x="176" y="2171"/>
                <a:chExt cx="2312" cy="994"/>
              </a:xfrm>
            </p:grpSpPr>
            <p:sp>
              <p:nvSpPr>
                <p:cNvPr id="39960" name="AutoShape 11"/>
                <p:cNvSpPr>
                  <a:spLocks noChangeArrowheads="1"/>
                </p:cNvSpPr>
                <p:nvPr/>
              </p:nvSpPr>
              <p:spPr bwMode="auto">
                <a:xfrm>
                  <a:off x="1112" y="2171"/>
                  <a:ext cx="499" cy="581"/>
                </a:xfrm>
                <a:prstGeom prst="flowChartDelay">
                  <a:avLst/>
                </a:prstGeom>
                <a:noFill/>
                <a:ln w="9525" algn="ctr">
                  <a:solidFill>
                    <a:schemeClr val="tx1"/>
                  </a:solidFill>
                  <a:miter lim="800000"/>
                  <a:headEnd/>
                  <a:tailEnd/>
                </a:ln>
              </p:spPr>
              <p:txBody>
                <a:bodyPr anchor="ctr">
                  <a:spAutoFit/>
                </a:bodyPr>
                <a:lstStyle/>
                <a:p>
                  <a:endParaRPr lang="zh-CN" altLang="en-US"/>
                </a:p>
              </p:txBody>
            </p:sp>
            <p:sp>
              <p:nvSpPr>
                <p:cNvPr id="39961" name="Line 12"/>
                <p:cNvSpPr>
                  <a:spLocks noChangeShapeType="1"/>
                </p:cNvSpPr>
                <p:nvPr/>
              </p:nvSpPr>
              <p:spPr bwMode="auto">
                <a:xfrm>
                  <a:off x="1609" y="2457"/>
                  <a:ext cx="408" cy="0"/>
                </a:xfrm>
                <a:prstGeom prst="line">
                  <a:avLst/>
                </a:prstGeom>
                <a:noFill/>
                <a:ln w="9525">
                  <a:solidFill>
                    <a:schemeClr val="tx1"/>
                  </a:solidFill>
                  <a:round/>
                  <a:headEnd/>
                  <a:tailEnd/>
                </a:ln>
              </p:spPr>
              <p:txBody>
                <a:bodyPr wrap="none" anchor="ctr">
                  <a:spAutoFit/>
                </a:bodyPr>
                <a:lstStyle/>
                <a:p>
                  <a:endParaRPr lang="zh-CN" altLang="en-US"/>
                </a:p>
              </p:txBody>
            </p:sp>
            <p:sp>
              <p:nvSpPr>
                <p:cNvPr id="39962" name="Line 14"/>
                <p:cNvSpPr>
                  <a:spLocks noChangeShapeType="1"/>
                </p:cNvSpPr>
                <p:nvPr/>
              </p:nvSpPr>
              <p:spPr bwMode="auto">
                <a:xfrm>
                  <a:off x="635" y="2229"/>
                  <a:ext cx="477" cy="0"/>
                </a:xfrm>
                <a:prstGeom prst="line">
                  <a:avLst/>
                </a:prstGeom>
                <a:noFill/>
                <a:ln w="9525">
                  <a:solidFill>
                    <a:schemeClr val="tx1"/>
                  </a:solidFill>
                  <a:round/>
                  <a:headEnd/>
                  <a:tailEnd/>
                </a:ln>
              </p:spPr>
              <p:txBody>
                <a:bodyPr wrap="none" anchor="ctr">
                  <a:spAutoFit/>
                </a:bodyPr>
                <a:lstStyle/>
                <a:p>
                  <a:endParaRPr lang="zh-CN" altLang="en-US"/>
                </a:p>
              </p:txBody>
            </p:sp>
            <p:sp>
              <p:nvSpPr>
                <p:cNvPr id="39963" name="Line 15"/>
                <p:cNvSpPr>
                  <a:spLocks noChangeShapeType="1"/>
                </p:cNvSpPr>
                <p:nvPr/>
              </p:nvSpPr>
              <p:spPr bwMode="auto">
                <a:xfrm>
                  <a:off x="635" y="2366"/>
                  <a:ext cx="477" cy="0"/>
                </a:xfrm>
                <a:prstGeom prst="line">
                  <a:avLst/>
                </a:prstGeom>
                <a:noFill/>
                <a:ln w="9525">
                  <a:solidFill>
                    <a:schemeClr val="tx1"/>
                  </a:solidFill>
                  <a:round/>
                  <a:headEnd/>
                  <a:tailEnd/>
                </a:ln>
              </p:spPr>
              <p:txBody>
                <a:bodyPr wrap="none" anchor="ctr">
                  <a:spAutoFit/>
                </a:bodyPr>
                <a:lstStyle/>
                <a:p>
                  <a:endParaRPr lang="zh-CN" altLang="en-US"/>
                </a:p>
              </p:txBody>
            </p:sp>
            <p:sp>
              <p:nvSpPr>
                <p:cNvPr id="39964" name="Line 16"/>
                <p:cNvSpPr>
                  <a:spLocks noChangeShapeType="1"/>
                </p:cNvSpPr>
                <p:nvPr/>
              </p:nvSpPr>
              <p:spPr bwMode="auto">
                <a:xfrm>
                  <a:off x="635" y="2502"/>
                  <a:ext cx="477" cy="0"/>
                </a:xfrm>
                <a:prstGeom prst="line">
                  <a:avLst/>
                </a:prstGeom>
                <a:noFill/>
                <a:ln w="9525">
                  <a:solidFill>
                    <a:schemeClr val="tx1"/>
                  </a:solidFill>
                  <a:round/>
                  <a:headEnd/>
                  <a:tailEnd/>
                </a:ln>
              </p:spPr>
              <p:txBody>
                <a:bodyPr wrap="none" anchor="ctr">
                  <a:spAutoFit/>
                </a:bodyPr>
                <a:lstStyle/>
                <a:p>
                  <a:endParaRPr lang="zh-CN" altLang="en-US"/>
                </a:p>
              </p:txBody>
            </p:sp>
            <p:sp>
              <p:nvSpPr>
                <p:cNvPr id="39965" name="Text Box 17"/>
                <p:cNvSpPr txBox="1">
                  <a:spLocks noChangeArrowheads="1"/>
                </p:cNvSpPr>
                <p:nvPr/>
              </p:nvSpPr>
              <p:spPr bwMode="auto">
                <a:xfrm>
                  <a:off x="327" y="2191"/>
                  <a:ext cx="308" cy="581"/>
                </a:xfrm>
                <a:prstGeom prst="rect">
                  <a:avLst/>
                </a:prstGeom>
                <a:noFill/>
                <a:ln w="9525" algn="ctr">
                  <a:noFill/>
                  <a:miter lim="800000"/>
                  <a:headEnd/>
                  <a:tailEnd/>
                </a:ln>
              </p:spPr>
              <p:txBody>
                <a:bodyPr vert="eaVert">
                  <a:spAutoFit/>
                </a:bodyPr>
                <a:lstStyle/>
                <a:p>
                  <a:pPr algn="ctr"/>
                  <a:endParaRPr lang="en-US" altLang="zh-CN" sz="2000" b="0"/>
                </a:p>
              </p:txBody>
            </p:sp>
            <p:sp>
              <p:nvSpPr>
                <p:cNvPr id="39966" name="Text Box 19"/>
                <p:cNvSpPr txBox="1">
                  <a:spLocks noChangeArrowheads="1"/>
                </p:cNvSpPr>
                <p:nvPr/>
              </p:nvSpPr>
              <p:spPr bwMode="auto">
                <a:xfrm>
                  <a:off x="176" y="2897"/>
                  <a:ext cx="2312" cy="268"/>
                </a:xfrm>
                <a:prstGeom prst="rect">
                  <a:avLst/>
                </a:prstGeom>
                <a:noFill/>
                <a:ln w="9525" algn="ctr">
                  <a:noFill/>
                  <a:miter lim="800000"/>
                  <a:headEnd/>
                  <a:tailEnd/>
                </a:ln>
              </p:spPr>
              <p:txBody>
                <a:bodyPr>
                  <a:spAutoFit/>
                </a:bodyPr>
                <a:lstStyle/>
                <a:p>
                  <a:pPr algn="ctr"/>
                  <a:r>
                    <a:rPr kumimoji="1" lang="en-US" altLang="zh-CN" b="1" dirty="0">
                      <a:solidFill>
                        <a:schemeClr val="tx2"/>
                      </a:solidFill>
                      <a:latin typeface="Arial" charset="0"/>
                      <a:cs typeface="Arial" charset="0"/>
                    </a:rPr>
                    <a:t>4</a:t>
                  </a:r>
                  <a:r>
                    <a:rPr kumimoji="1" lang="zh-CN" altLang="en-US" b="1" dirty="0">
                      <a:solidFill>
                        <a:schemeClr val="tx2"/>
                      </a:solidFill>
                      <a:latin typeface="Arial" charset="0"/>
                      <a:cs typeface="Arial" charset="0"/>
                    </a:rPr>
                    <a:t>输入与门</a:t>
                  </a:r>
                  <a:endParaRPr lang="zh-CN" altLang="en-US" b="1" dirty="0"/>
                </a:p>
              </p:txBody>
            </p:sp>
            <p:sp>
              <p:nvSpPr>
                <p:cNvPr id="39967" name="Line 20"/>
                <p:cNvSpPr>
                  <a:spLocks noChangeShapeType="1"/>
                </p:cNvSpPr>
                <p:nvPr/>
              </p:nvSpPr>
              <p:spPr bwMode="auto">
                <a:xfrm>
                  <a:off x="633" y="2661"/>
                  <a:ext cx="477" cy="0"/>
                </a:xfrm>
                <a:prstGeom prst="line">
                  <a:avLst/>
                </a:prstGeom>
                <a:noFill/>
                <a:ln w="9525">
                  <a:solidFill>
                    <a:schemeClr val="tx1"/>
                  </a:solidFill>
                  <a:round/>
                  <a:headEnd/>
                  <a:tailEnd/>
                </a:ln>
              </p:spPr>
              <p:txBody>
                <a:bodyPr wrap="none" anchor="ctr">
                  <a:spAutoFit/>
                </a:bodyPr>
                <a:lstStyle/>
                <a:p>
                  <a:endParaRPr lang="zh-CN" altLang="en-US"/>
                </a:p>
              </p:txBody>
            </p:sp>
          </p:grpSp>
        </p:grpSp>
      </p:grpSp>
      <p:sp>
        <p:nvSpPr>
          <p:cNvPr id="39942"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spcBef>
                <a:spcPct val="0"/>
              </a:spcBef>
            </a:pPr>
            <a:fld id="{06176121-5ACB-49DB-BB21-9D80A3E7C7DB}" type="slidenum">
              <a:rPr lang="ko-KR" altLang="en-US" sz="1600">
                <a:solidFill>
                  <a:schemeClr val="accent2"/>
                </a:solidFill>
                <a:latin typeface="Verdana" pitchFamily="34" charset="0"/>
                <a:ea typeface="Gulim" pitchFamily="34" charset="-127"/>
              </a:rPr>
              <a:pPr algn="r">
                <a:spcBef>
                  <a:spcPct val="0"/>
                </a:spcBef>
              </a:pPr>
              <a:t>100</a:t>
            </a:fld>
            <a:endParaRPr lang="en-US" altLang="ko-KR" sz="1600">
              <a:solidFill>
                <a:schemeClr val="accent2"/>
              </a:solidFill>
              <a:latin typeface="Verdana" pitchFamily="34" charset="0"/>
              <a:ea typeface="Gulim" pitchFamily="34" charset="-127"/>
            </a:endParaRPr>
          </a:p>
        </p:txBody>
      </p:sp>
      <p:grpSp>
        <p:nvGrpSpPr>
          <p:cNvPr id="5" name="组合 31"/>
          <p:cNvGrpSpPr>
            <a:grpSpLocks/>
          </p:cNvGrpSpPr>
          <p:nvPr/>
        </p:nvGrpSpPr>
        <p:grpSpPr bwMode="auto">
          <a:xfrm>
            <a:off x="4691063" y="3559176"/>
            <a:ext cx="3817937" cy="1817120"/>
            <a:chOff x="4691063" y="3559176"/>
            <a:chExt cx="3817937" cy="1817715"/>
          </a:xfrm>
        </p:grpSpPr>
        <p:grpSp>
          <p:nvGrpSpPr>
            <p:cNvPr id="6" name="Group 43"/>
            <p:cNvGrpSpPr>
              <a:grpSpLocks/>
            </p:cNvGrpSpPr>
            <p:nvPr/>
          </p:nvGrpSpPr>
          <p:grpSpPr bwMode="auto">
            <a:xfrm>
              <a:off x="4691063" y="3559176"/>
              <a:ext cx="3817937" cy="1625600"/>
              <a:chOff x="2993" y="1955"/>
              <a:chExt cx="2405" cy="1024"/>
            </a:xfrm>
          </p:grpSpPr>
          <p:sp>
            <p:nvSpPr>
              <p:cNvPr id="39946" name="Text Box 36"/>
              <p:cNvSpPr txBox="1">
                <a:spLocks noChangeArrowheads="1"/>
              </p:cNvSpPr>
              <p:nvPr/>
            </p:nvSpPr>
            <p:spPr bwMode="auto">
              <a:xfrm>
                <a:off x="3183" y="1955"/>
                <a:ext cx="718" cy="252"/>
              </a:xfrm>
              <a:prstGeom prst="rect">
                <a:avLst/>
              </a:prstGeom>
              <a:noFill/>
              <a:ln w="9525" algn="ctr">
                <a:noFill/>
                <a:miter lim="800000"/>
                <a:headEnd/>
                <a:tailEnd/>
              </a:ln>
            </p:spPr>
            <p:txBody>
              <a:bodyPr>
                <a:spAutoFit/>
              </a:bodyPr>
              <a:lstStyle/>
              <a:p>
                <a:pPr algn="ctr"/>
                <a:r>
                  <a:rPr lang="zh-CN" altLang="en-US" sz="2000">
                    <a:ea typeface="楷体_GB2312" pitchFamily="49" charset="-122"/>
                  </a:rPr>
                  <a:t>地址线</a:t>
                </a:r>
              </a:p>
            </p:txBody>
          </p:sp>
          <p:grpSp>
            <p:nvGrpSpPr>
              <p:cNvPr id="7" name="Group 42"/>
              <p:cNvGrpSpPr>
                <a:grpSpLocks/>
              </p:cNvGrpSpPr>
              <p:nvPr/>
            </p:nvGrpSpPr>
            <p:grpSpPr bwMode="auto">
              <a:xfrm>
                <a:off x="2993" y="2141"/>
                <a:ext cx="2405" cy="838"/>
                <a:chOff x="2993" y="2141"/>
                <a:chExt cx="2405" cy="838"/>
              </a:xfrm>
            </p:grpSpPr>
            <p:sp>
              <p:nvSpPr>
                <p:cNvPr id="39948" name="Line 22"/>
                <p:cNvSpPr>
                  <a:spLocks noChangeShapeType="1"/>
                </p:cNvSpPr>
                <p:nvPr/>
              </p:nvSpPr>
              <p:spPr bwMode="auto">
                <a:xfrm>
                  <a:off x="4777" y="2515"/>
                  <a:ext cx="408" cy="0"/>
                </a:xfrm>
                <a:prstGeom prst="line">
                  <a:avLst/>
                </a:prstGeom>
                <a:noFill/>
                <a:ln w="9525">
                  <a:solidFill>
                    <a:schemeClr val="tx1"/>
                  </a:solidFill>
                  <a:round/>
                  <a:headEnd/>
                  <a:tailEnd/>
                </a:ln>
              </p:spPr>
              <p:txBody>
                <a:bodyPr wrap="none" anchor="ctr">
                  <a:spAutoFit/>
                </a:bodyPr>
                <a:lstStyle/>
                <a:p>
                  <a:endParaRPr lang="zh-CN" altLang="en-US"/>
                </a:p>
              </p:txBody>
            </p:sp>
            <p:sp>
              <p:nvSpPr>
                <p:cNvPr id="39949" name="Line 23"/>
                <p:cNvSpPr>
                  <a:spLocks noChangeShapeType="1"/>
                </p:cNvSpPr>
                <p:nvPr/>
              </p:nvSpPr>
              <p:spPr bwMode="auto">
                <a:xfrm>
                  <a:off x="3395" y="2287"/>
                  <a:ext cx="477" cy="0"/>
                </a:xfrm>
                <a:prstGeom prst="line">
                  <a:avLst/>
                </a:prstGeom>
                <a:noFill/>
                <a:ln w="9525">
                  <a:solidFill>
                    <a:schemeClr val="tx1"/>
                  </a:solidFill>
                  <a:round/>
                  <a:headEnd/>
                  <a:tailEnd/>
                </a:ln>
              </p:spPr>
              <p:txBody>
                <a:bodyPr wrap="none" anchor="ctr">
                  <a:spAutoFit/>
                </a:bodyPr>
                <a:lstStyle/>
                <a:p>
                  <a:endParaRPr lang="zh-CN" altLang="en-US"/>
                </a:p>
              </p:txBody>
            </p:sp>
            <p:sp>
              <p:nvSpPr>
                <p:cNvPr id="39950" name="Line 24"/>
                <p:cNvSpPr>
                  <a:spLocks noChangeShapeType="1"/>
                </p:cNvSpPr>
                <p:nvPr/>
              </p:nvSpPr>
              <p:spPr bwMode="auto">
                <a:xfrm>
                  <a:off x="3395" y="2424"/>
                  <a:ext cx="477" cy="0"/>
                </a:xfrm>
                <a:prstGeom prst="line">
                  <a:avLst/>
                </a:prstGeom>
                <a:noFill/>
                <a:ln w="9525">
                  <a:solidFill>
                    <a:schemeClr val="tx1"/>
                  </a:solidFill>
                  <a:round/>
                  <a:headEnd/>
                  <a:tailEnd/>
                </a:ln>
              </p:spPr>
              <p:txBody>
                <a:bodyPr wrap="none" anchor="ctr">
                  <a:spAutoFit/>
                </a:bodyPr>
                <a:lstStyle/>
                <a:p>
                  <a:endParaRPr lang="zh-CN" altLang="en-US"/>
                </a:p>
              </p:txBody>
            </p:sp>
            <p:sp>
              <p:nvSpPr>
                <p:cNvPr id="39951" name="Line 25"/>
                <p:cNvSpPr>
                  <a:spLocks noChangeShapeType="1"/>
                </p:cNvSpPr>
                <p:nvPr/>
              </p:nvSpPr>
              <p:spPr bwMode="auto">
                <a:xfrm>
                  <a:off x="3395" y="2560"/>
                  <a:ext cx="477" cy="0"/>
                </a:xfrm>
                <a:prstGeom prst="line">
                  <a:avLst/>
                </a:prstGeom>
                <a:noFill/>
                <a:ln w="9525">
                  <a:solidFill>
                    <a:schemeClr val="tx1"/>
                  </a:solidFill>
                  <a:round/>
                  <a:headEnd/>
                  <a:tailEnd/>
                </a:ln>
              </p:spPr>
              <p:txBody>
                <a:bodyPr wrap="none" anchor="ctr">
                  <a:spAutoFit/>
                </a:bodyPr>
                <a:lstStyle/>
                <a:p>
                  <a:endParaRPr lang="zh-CN" altLang="en-US"/>
                </a:p>
              </p:txBody>
            </p:sp>
            <p:sp>
              <p:nvSpPr>
                <p:cNvPr id="39952" name="Line 26"/>
                <p:cNvSpPr>
                  <a:spLocks noChangeShapeType="1"/>
                </p:cNvSpPr>
                <p:nvPr/>
              </p:nvSpPr>
              <p:spPr bwMode="auto">
                <a:xfrm>
                  <a:off x="3393" y="2719"/>
                  <a:ext cx="477" cy="0"/>
                </a:xfrm>
                <a:prstGeom prst="line">
                  <a:avLst/>
                </a:prstGeom>
                <a:noFill/>
                <a:ln w="9525">
                  <a:solidFill>
                    <a:schemeClr val="tx1"/>
                  </a:solidFill>
                  <a:round/>
                  <a:headEnd/>
                  <a:tailEnd/>
                </a:ln>
              </p:spPr>
              <p:txBody>
                <a:bodyPr wrap="none" anchor="ctr">
                  <a:spAutoFit/>
                </a:bodyPr>
                <a:lstStyle/>
                <a:p>
                  <a:endParaRPr lang="zh-CN" altLang="en-US"/>
                </a:p>
              </p:txBody>
            </p:sp>
            <p:sp>
              <p:nvSpPr>
                <p:cNvPr id="39953" name="Text Box 33"/>
                <p:cNvSpPr txBox="1">
                  <a:spLocks noChangeArrowheads="1"/>
                </p:cNvSpPr>
                <p:nvPr/>
              </p:nvSpPr>
              <p:spPr bwMode="auto">
                <a:xfrm>
                  <a:off x="2993" y="2141"/>
                  <a:ext cx="499" cy="838"/>
                </a:xfrm>
                <a:prstGeom prst="rect">
                  <a:avLst/>
                </a:prstGeom>
                <a:noFill/>
                <a:ln w="9525" algn="ctr">
                  <a:noFill/>
                  <a:miter lim="800000"/>
                  <a:headEnd/>
                  <a:tailEnd/>
                </a:ln>
              </p:spPr>
              <p:txBody>
                <a:bodyPr>
                  <a:spAutoFit/>
                </a:bodyPr>
                <a:lstStyle/>
                <a:p>
                  <a:pPr algn="ctr">
                    <a:lnSpc>
                      <a:spcPct val="90000"/>
                    </a:lnSpc>
                    <a:spcBef>
                      <a:spcPct val="0"/>
                    </a:spcBef>
                  </a:pPr>
                  <a:r>
                    <a:rPr lang="en-US" altLang="zh-CN" sz="1800" b="0" i="1"/>
                    <a:t>A</a:t>
                  </a:r>
                  <a:br>
                    <a:rPr lang="en-US" altLang="zh-CN" sz="1800" b="0" i="1"/>
                  </a:br>
                  <a:r>
                    <a:rPr lang="en-US" altLang="zh-CN" sz="1800" b="0" i="1"/>
                    <a:t>B</a:t>
                  </a:r>
                  <a:br>
                    <a:rPr lang="en-US" altLang="zh-CN" sz="1800" b="0" i="1"/>
                  </a:br>
                  <a:r>
                    <a:rPr lang="en-US" altLang="zh-CN" sz="1800" b="0" i="1"/>
                    <a:t>C</a:t>
                  </a:r>
                </a:p>
                <a:p>
                  <a:pPr algn="ctr">
                    <a:lnSpc>
                      <a:spcPct val="90000"/>
                    </a:lnSpc>
                    <a:spcBef>
                      <a:spcPct val="0"/>
                    </a:spcBef>
                  </a:pPr>
                  <a:r>
                    <a:rPr lang="en-US" altLang="zh-CN" sz="1800" b="0" i="1"/>
                    <a:t>D</a:t>
                  </a:r>
                  <a:br>
                    <a:rPr lang="en-US" altLang="zh-CN" sz="1800" b="0" i="1"/>
                  </a:br>
                  <a:endParaRPr lang="en-US" altLang="zh-CN" sz="1800" b="0" i="1"/>
                </a:p>
              </p:txBody>
            </p:sp>
            <p:sp>
              <p:nvSpPr>
                <p:cNvPr id="39954" name="Rectangle 34"/>
                <p:cNvSpPr>
                  <a:spLocks noChangeArrowheads="1"/>
                </p:cNvSpPr>
                <p:nvPr/>
              </p:nvSpPr>
              <p:spPr bwMode="auto">
                <a:xfrm>
                  <a:off x="3872" y="2211"/>
                  <a:ext cx="905" cy="544"/>
                </a:xfrm>
                <a:prstGeom prst="rect">
                  <a:avLst/>
                </a:prstGeom>
                <a:noFill/>
                <a:ln w="9525" algn="ctr">
                  <a:solidFill>
                    <a:schemeClr val="tx1"/>
                  </a:solidFill>
                  <a:miter lim="800000"/>
                  <a:headEnd/>
                  <a:tailEnd/>
                </a:ln>
              </p:spPr>
              <p:txBody>
                <a:bodyPr anchor="ctr">
                  <a:spAutoFit/>
                </a:bodyPr>
                <a:lstStyle/>
                <a:p>
                  <a:pPr algn="ctr"/>
                  <a:r>
                    <a:rPr lang="en-US" altLang="zh-CN" sz="2000" b="0"/>
                    <a:t>16×1RAM</a:t>
                  </a:r>
                </a:p>
                <a:p>
                  <a:pPr algn="ctr"/>
                  <a:r>
                    <a:rPr lang="zh-CN" altLang="en-US" sz="2000" b="0"/>
                    <a:t>（</a:t>
                  </a:r>
                  <a:r>
                    <a:rPr lang="en-US" altLang="zh-CN" sz="2000" b="0"/>
                    <a:t>LUT</a:t>
                  </a:r>
                  <a:r>
                    <a:rPr lang="zh-CN" altLang="en-US" sz="2000" b="0"/>
                    <a:t>）</a:t>
                  </a:r>
                </a:p>
              </p:txBody>
            </p:sp>
            <p:sp>
              <p:nvSpPr>
                <p:cNvPr id="39955" name="Text Box 38"/>
                <p:cNvSpPr txBox="1">
                  <a:spLocks noChangeArrowheads="1"/>
                </p:cNvSpPr>
                <p:nvPr/>
              </p:nvSpPr>
              <p:spPr bwMode="auto">
                <a:xfrm>
                  <a:off x="4680" y="2205"/>
                  <a:ext cx="718" cy="252"/>
                </a:xfrm>
                <a:prstGeom prst="rect">
                  <a:avLst/>
                </a:prstGeom>
                <a:noFill/>
                <a:ln w="9525" algn="ctr">
                  <a:noFill/>
                  <a:miter lim="800000"/>
                  <a:headEnd/>
                  <a:tailEnd/>
                </a:ln>
              </p:spPr>
              <p:txBody>
                <a:bodyPr>
                  <a:spAutoFit/>
                </a:bodyPr>
                <a:lstStyle/>
                <a:p>
                  <a:pPr algn="ctr"/>
                  <a:r>
                    <a:rPr lang="zh-CN" altLang="en-US" sz="2000">
                      <a:ea typeface="楷体_GB2312" pitchFamily="49" charset="-122"/>
                    </a:rPr>
                    <a:t>输出</a:t>
                  </a:r>
                </a:p>
              </p:txBody>
            </p:sp>
          </p:grpSp>
        </p:grpSp>
        <p:sp>
          <p:nvSpPr>
            <p:cNvPr id="39945" name="Text Box 37"/>
            <p:cNvSpPr txBox="1">
              <a:spLocks noChangeArrowheads="1"/>
            </p:cNvSpPr>
            <p:nvPr/>
          </p:nvSpPr>
          <p:spPr bwMode="auto">
            <a:xfrm>
              <a:off x="4691063" y="4952020"/>
              <a:ext cx="3670300" cy="424871"/>
            </a:xfrm>
            <a:prstGeom prst="rect">
              <a:avLst/>
            </a:prstGeom>
            <a:noFill/>
            <a:ln w="9525" algn="ctr">
              <a:noFill/>
              <a:miter lim="800000"/>
              <a:headEnd/>
              <a:tailEnd/>
            </a:ln>
          </p:spPr>
          <p:txBody>
            <a:bodyPr>
              <a:spAutoFit/>
            </a:bodyPr>
            <a:lstStyle/>
            <a:p>
              <a:pPr algn="ctr"/>
              <a:r>
                <a:rPr kumimoji="1" lang="en-US" altLang="zh-CN" b="1" dirty="0">
                  <a:solidFill>
                    <a:schemeClr val="tx2"/>
                  </a:solidFill>
                  <a:latin typeface="Arial" charset="0"/>
                  <a:cs typeface="Arial" charset="0"/>
                </a:rPr>
                <a:t>LUT</a:t>
              </a:r>
              <a:r>
                <a:rPr kumimoji="1" lang="zh-CN" altLang="en-US" b="1" dirty="0">
                  <a:solidFill>
                    <a:schemeClr val="tx2"/>
                  </a:solidFill>
                  <a:latin typeface="Arial" charset="0"/>
                  <a:cs typeface="Arial" charset="0"/>
                </a:rPr>
                <a:t>的实现方式</a:t>
              </a:r>
            </a:p>
          </p:txBody>
        </p:sp>
      </p:grpSp>
    </p:spTree>
  </p:cSld>
  <p:clrMapOvr>
    <a:masterClrMapping/>
  </p:clrMapOvr>
  <p:transition spd="med">
    <p:blinds dir="vert"/>
    <p:sndAc>
      <p:stSnd>
        <p:snd r:embed="rId3" name="projctor.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936">
                                            <p:txEl>
                                              <p:pRg st="0" end="0"/>
                                            </p:txEl>
                                          </p:spTgt>
                                        </p:tgtEl>
                                        <p:attrNameLst>
                                          <p:attrName>style.visibility</p:attrName>
                                        </p:attrNameLst>
                                      </p:cBhvr>
                                      <p:to>
                                        <p:strVal val="visible"/>
                                      </p:to>
                                    </p:set>
                                    <p:anim calcmode="lin" valueType="num">
                                      <p:cBhvr additive="base">
                                        <p:cTn id="7" dur="500" fill="hold"/>
                                        <p:tgtEl>
                                          <p:spTgt spid="8093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093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0936">
                                            <p:txEl>
                                              <p:pRg st="1" end="1"/>
                                            </p:txEl>
                                          </p:spTgt>
                                        </p:tgtEl>
                                        <p:attrNameLst>
                                          <p:attrName>style.visibility</p:attrName>
                                        </p:attrNameLst>
                                      </p:cBhvr>
                                      <p:to>
                                        <p:strVal val="visible"/>
                                      </p:to>
                                    </p:set>
                                    <p:anim calcmode="lin" valueType="num">
                                      <p:cBhvr additive="base">
                                        <p:cTn id="13" dur="500" fill="hold"/>
                                        <p:tgtEl>
                                          <p:spTgt spid="8093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093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0936">
                                            <p:txEl>
                                              <p:pRg st="2" end="2"/>
                                            </p:txEl>
                                          </p:spTgt>
                                        </p:tgtEl>
                                        <p:attrNameLst>
                                          <p:attrName>style.visibility</p:attrName>
                                        </p:attrNameLst>
                                      </p:cBhvr>
                                      <p:to>
                                        <p:strVal val="visible"/>
                                      </p:to>
                                    </p:set>
                                    <p:anim calcmode="lin" valueType="num">
                                      <p:cBhvr additive="base">
                                        <p:cTn id="19" dur="500" fill="hold"/>
                                        <p:tgtEl>
                                          <p:spTgt spid="8093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093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0936">
                                            <p:txEl>
                                              <p:pRg st="3" end="3"/>
                                            </p:txEl>
                                          </p:spTgt>
                                        </p:tgtEl>
                                        <p:attrNameLst>
                                          <p:attrName>style.visibility</p:attrName>
                                        </p:attrNameLst>
                                      </p:cBhvr>
                                      <p:to>
                                        <p:strVal val="visible"/>
                                      </p:to>
                                    </p:set>
                                    <p:anim calcmode="lin" valueType="num">
                                      <p:cBhvr additive="base">
                                        <p:cTn id="25" dur="500" fill="hold"/>
                                        <p:tgtEl>
                                          <p:spTgt spid="8093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093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0900"/>
                                        </p:tgtEl>
                                        <p:attrNameLst>
                                          <p:attrName>style.visibility</p:attrName>
                                        </p:attrNameLst>
                                      </p:cBhvr>
                                      <p:to>
                                        <p:strVal val="visible"/>
                                      </p:to>
                                    </p:set>
                                    <p:anim calcmode="lin" valueType="num">
                                      <p:cBhvr additive="base">
                                        <p:cTn id="31" dur="500" fill="hold"/>
                                        <p:tgtEl>
                                          <p:spTgt spid="80900"/>
                                        </p:tgtEl>
                                        <p:attrNameLst>
                                          <p:attrName>ppt_x</p:attrName>
                                        </p:attrNameLst>
                                      </p:cBhvr>
                                      <p:tavLst>
                                        <p:tav tm="0">
                                          <p:val>
                                            <p:strVal val="#ppt_x"/>
                                          </p:val>
                                        </p:tav>
                                        <p:tav tm="100000">
                                          <p:val>
                                            <p:strVal val="#ppt_x"/>
                                          </p:val>
                                        </p:tav>
                                      </p:tavLst>
                                    </p:anim>
                                    <p:anim calcmode="lin" valueType="num">
                                      <p:cBhvr additive="base">
                                        <p:cTn id="32" dur="500" fill="hold"/>
                                        <p:tgtEl>
                                          <p:spTgt spid="80900"/>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3" presetClass="entr" presetSubtype="10"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blinds(horizontal)">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blinds(horizontal)">
                                      <p:cBhvr>
                                        <p:cTn id="4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36" grpId="0" build="p"/>
      <p:bldP spid="80900" grpId="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smtClean="0">
                <a:solidFill>
                  <a:srgbClr val="FFCC00"/>
                </a:solidFill>
                <a:latin typeface="Arial" charset="0"/>
                <a:ea typeface="黑体" pitchFamily="49" charset="-122"/>
                <a:cs typeface="Times New Roman" pitchFamily="18" charset="0"/>
              </a:rPr>
              <a:t>用</a:t>
            </a:r>
            <a:r>
              <a:rPr lang="en-US" altLang="zh-CN" dirty="0" smtClean="0">
                <a:solidFill>
                  <a:srgbClr val="FFCC00"/>
                </a:solidFill>
                <a:latin typeface="Arial" charset="0"/>
                <a:ea typeface="黑体" pitchFamily="49" charset="-122"/>
                <a:cs typeface="Times New Roman" pitchFamily="18" charset="0"/>
              </a:rPr>
              <a:t>LUT</a:t>
            </a:r>
            <a:r>
              <a:rPr lang="zh-CN" altLang="en-US" dirty="0" smtClean="0">
                <a:solidFill>
                  <a:srgbClr val="FFCC00"/>
                </a:solidFill>
                <a:latin typeface="Arial" charset="0"/>
                <a:ea typeface="黑体" pitchFamily="49" charset="-122"/>
                <a:cs typeface="Times New Roman" pitchFamily="18" charset="0"/>
              </a:rPr>
              <a:t>实现与门的实例</a:t>
            </a:r>
          </a:p>
        </p:txBody>
      </p:sp>
      <p:sp>
        <p:nvSpPr>
          <p:cNvPr id="80936" name="Rectangle 40"/>
          <p:cNvSpPr>
            <a:spLocks noGrp="1" noChangeArrowheads="1"/>
          </p:cNvSpPr>
          <p:nvPr>
            <p:ph type="body" idx="1"/>
          </p:nvPr>
        </p:nvSpPr>
        <p:spPr>
          <a:xfrm>
            <a:off x="539750" y="1268413"/>
            <a:ext cx="8070850" cy="1547812"/>
          </a:xfrm>
        </p:spPr>
        <p:txBody>
          <a:bodyPr/>
          <a:lstStyle/>
          <a:p>
            <a:pPr lvl="1">
              <a:buSzPct val="85000"/>
              <a:buFont typeface="Wingdings" pitchFamily="2" charset="2"/>
              <a:buChar char="u"/>
            </a:pPr>
            <a:r>
              <a:rPr kumimoji="1" lang="zh-CN" altLang="en-US" sz="2200" dirty="0" smtClean="0">
                <a:solidFill>
                  <a:schemeClr val="tx2"/>
                </a:solidFill>
                <a:cs typeface="Arial" charset="0"/>
              </a:rPr>
              <a:t>对于用户设计的</a:t>
            </a:r>
            <a:r>
              <a:rPr lang="en-US" altLang="zh-CN" sz="2200" dirty="0" smtClean="0"/>
              <a:t>4</a:t>
            </a:r>
            <a:r>
              <a:rPr lang="zh-CN" altLang="en-US" sz="2200" dirty="0" smtClean="0"/>
              <a:t>输入端与门，</a:t>
            </a:r>
            <a:r>
              <a:rPr lang="en-US" altLang="zh-CN" sz="2200" dirty="0" smtClean="0"/>
              <a:t>EDA</a:t>
            </a:r>
            <a:r>
              <a:rPr lang="zh-CN" altLang="en-US" sz="2200" dirty="0" smtClean="0"/>
              <a:t>软件自动计算其所有可能的结果，并把结果事先写入</a:t>
            </a:r>
            <a:r>
              <a:rPr lang="en-US" altLang="zh-CN" sz="2200" dirty="0" smtClean="0"/>
              <a:t>RAM</a:t>
            </a:r>
            <a:r>
              <a:rPr lang="zh-CN" altLang="en-US" sz="2200" dirty="0" smtClean="0"/>
              <a:t>。</a:t>
            </a:r>
            <a:endParaRPr lang="en-US" altLang="zh-CN" sz="2200" dirty="0" smtClean="0"/>
          </a:p>
          <a:p>
            <a:pPr lvl="1">
              <a:buSzPct val="85000"/>
              <a:buFont typeface="Wingdings" pitchFamily="2" charset="2"/>
              <a:buChar char="u"/>
            </a:pPr>
            <a:r>
              <a:rPr lang="zh-CN" altLang="en-US" sz="2200" dirty="0" smtClean="0"/>
              <a:t>用户每输入一组信号，就等于输入一个地址进行查表，找出地址对应的内容，然后输出，得到逻辑运算的结果。</a:t>
            </a:r>
            <a:endParaRPr kumimoji="1" lang="zh-CN" altLang="en-US" sz="2200" dirty="0" smtClean="0">
              <a:solidFill>
                <a:schemeClr val="tx2"/>
              </a:solidFill>
              <a:cs typeface="Arial" charset="0"/>
            </a:endParaRPr>
          </a:p>
        </p:txBody>
      </p:sp>
      <p:sp>
        <p:nvSpPr>
          <p:cNvPr id="40964"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spcBef>
                <a:spcPct val="0"/>
              </a:spcBef>
            </a:pPr>
            <a:fld id="{3ED55AB9-B969-49FB-8C15-337825BD178A}" type="slidenum">
              <a:rPr lang="ko-KR" altLang="en-US" sz="1600">
                <a:solidFill>
                  <a:schemeClr val="accent2"/>
                </a:solidFill>
                <a:latin typeface="Verdana" pitchFamily="34" charset="0"/>
                <a:ea typeface="Gulim" pitchFamily="34" charset="-127"/>
              </a:rPr>
              <a:pPr algn="r">
                <a:spcBef>
                  <a:spcPct val="0"/>
                </a:spcBef>
              </a:pPr>
              <a:t>101</a:t>
            </a:fld>
            <a:endParaRPr lang="en-US" altLang="ko-KR" sz="1600">
              <a:solidFill>
                <a:schemeClr val="accent2"/>
              </a:solidFill>
              <a:latin typeface="Verdana" pitchFamily="34" charset="0"/>
              <a:ea typeface="Gulim" pitchFamily="34" charset="-127"/>
            </a:endParaRPr>
          </a:p>
        </p:txBody>
      </p:sp>
      <p:graphicFrame>
        <p:nvGraphicFramePr>
          <p:cNvPr id="30" name="表格 29"/>
          <p:cNvGraphicFramePr>
            <a:graphicFrameLocks noGrp="1"/>
          </p:cNvGraphicFramePr>
          <p:nvPr/>
        </p:nvGraphicFramePr>
        <p:xfrm>
          <a:off x="2495550" y="2905125"/>
          <a:ext cx="4200128" cy="3474720"/>
        </p:xfrm>
        <a:graphic>
          <a:graphicData uri="http://schemas.openxmlformats.org/drawingml/2006/table">
            <a:tbl>
              <a:tblPr firstRow="1" bandRow="1">
                <a:tableStyleId>{5C22544A-7EE6-4342-B048-85BDC9FD1C3A}</a:tableStyleId>
              </a:tblPr>
              <a:tblGrid>
                <a:gridCol w="1524000"/>
                <a:gridCol w="1560004"/>
                <a:gridCol w="1116124"/>
              </a:tblGrid>
              <a:tr h="370840">
                <a:tc>
                  <a:txBody>
                    <a:bodyPr/>
                    <a:lstStyle/>
                    <a:p>
                      <a:pPr algn="ctr"/>
                      <a:r>
                        <a:rPr lang="en-US" altLang="zh-CN" sz="2000" dirty="0" smtClean="0">
                          <a:solidFill>
                            <a:srgbClr val="CC3300"/>
                          </a:solidFill>
                          <a:latin typeface="Arial" pitchFamily="34" charset="0"/>
                          <a:cs typeface="Arial" pitchFamily="34" charset="0"/>
                        </a:rPr>
                        <a:t>A</a:t>
                      </a:r>
                      <a:r>
                        <a:rPr lang="zh-CN" altLang="en-US" sz="2000" dirty="0" smtClean="0">
                          <a:solidFill>
                            <a:srgbClr val="CC3300"/>
                          </a:solidFill>
                          <a:latin typeface="Arial" pitchFamily="34" charset="0"/>
                          <a:cs typeface="Arial" pitchFamily="34" charset="0"/>
                        </a:rPr>
                        <a:t>  </a:t>
                      </a:r>
                      <a:r>
                        <a:rPr lang="en-US" altLang="zh-CN" sz="2000" dirty="0" smtClean="0">
                          <a:solidFill>
                            <a:srgbClr val="CC3300"/>
                          </a:solidFill>
                          <a:latin typeface="Arial" pitchFamily="34" charset="0"/>
                          <a:cs typeface="Arial" pitchFamily="34" charset="0"/>
                        </a:rPr>
                        <a:t>B</a:t>
                      </a:r>
                      <a:r>
                        <a:rPr lang="zh-CN" altLang="en-US" sz="2000" dirty="0" smtClean="0">
                          <a:solidFill>
                            <a:srgbClr val="CC3300"/>
                          </a:solidFill>
                          <a:latin typeface="Arial" pitchFamily="34" charset="0"/>
                          <a:cs typeface="Arial" pitchFamily="34" charset="0"/>
                        </a:rPr>
                        <a:t>  </a:t>
                      </a:r>
                      <a:r>
                        <a:rPr lang="en-US" altLang="zh-CN" sz="2000" dirty="0" smtClean="0">
                          <a:solidFill>
                            <a:srgbClr val="CC3300"/>
                          </a:solidFill>
                          <a:latin typeface="Arial" pitchFamily="34" charset="0"/>
                          <a:cs typeface="Arial" pitchFamily="34" charset="0"/>
                        </a:rPr>
                        <a:t>C</a:t>
                      </a:r>
                      <a:r>
                        <a:rPr lang="zh-CN" altLang="en-US" sz="2000" dirty="0" smtClean="0">
                          <a:solidFill>
                            <a:srgbClr val="CC3300"/>
                          </a:solidFill>
                          <a:latin typeface="Arial" pitchFamily="34" charset="0"/>
                          <a:cs typeface="Arial" pitchFamily="34" charset="0"/>
                        </a:rPr>
                        <a:t>  </a:t>
                      </a:r>
                      <a:r>
                        <a:rPr lang="en-US" altLang="zh-CN" sz="2000" dirty="0" smtClean="0">
                          <a:solidFill>
                            <a:srgbClr val="CC3300"/>
                          </a:solidFill>
                          <a:latin typeface="Arial" pitchFamily="34" charset="0"/>
                          <a:cs typeface="Arial" pitchFamily="34" charset="0"/>
                        </a:rPr>
                        <a:t>D</a:t>
                      </a:r>
                      <a:endParaRPr lang="zh-CN" altLang="en-US" sz="2000" dirty="0">
                        <a:solidFill>
                          <a:srgbClr val="CC3300"/>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kern="1200" dirty="0" smtClean="0">
                          <a:solidFill>
                            <a:srgbClr val="CC3300"/>
                          </a:solidFill>
                          <a:latin typeface="Arial" pitchFamily="34" charset="0"/>
                          <a:ea typeface="+mn-ea"/>
                          <a:cs typeface="Arial" pitchFamily="34" charset="0"/>
                        </a:rPr>
                        <a:t>RAM</a:t>
                      </a:r>
                      <a:r>
                        <a:rPr lang="zh-CN" altLang="en-US" sz="2000" b="1" kern="1200" dirty="0" smtClean="0">
                          <a:solidFill>
                            <a:srgbClr val="CC3300"/>
                          </a:solidFill>
                          <a:latin typeface="Arial" pitchFamily="34" charset="0"/>
                          <a:ea typeface="+mn-ea"/>
                          <a:cs typeface="Arial" pitchFamily="34" charset="0"/>
                        </a:rPr>
                        <a:t>地址（</a:t>
                      </a:r>
                      <a:r>
                        <a:rPr lang="en-US" altLang="zh-CN" sz="2000" b="1" kern="1200" dirty="0" smtClean="0">
                          <a:solidFill>
                            <a:srgbClr val="CC3300"/>
                          </a:solidFill>
                          <a:latin typeface="Arial" pitchFamily="34" charset="0"/>
                          <a:ea typeface="+mn-ea"/>
                          <a:cs typeface="Arial" pitchFamily="34" charset="0"/>
                        </a:rPr>
                        <a:t>10</a:t>
                      </a:r>
                      <a:r>
                        <a:rPr lang="zh-CN" altLang="en-US" sz="2000" b="1" kern="1200" dirty="0" smtClean="0">
                          <a:solidFill>
                            <a:srgbClr val="CC3300"/>
                          </a:solidFill>
                          <a:latin typeface="Arial" pitchFamily="34" charset="0"/>
                          <a:ea typeface="+mn-ea"/>
                          <a:cs typeface="Arial" pitchFamily="34" charset="0"/>
                        </a:rPr>
                        <a:t>进制）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zh-CN" altLang="en-US" sz="2000" b="1" kern="1200" dirty="0" smtClean="0">
                          <a:solidFill>
                            <a:srgbClr val="CC3300"/>
                          </a:solidFill>
                          <a:latin typeface="Arial" pitchFamily="34" charset="0"/>
                          <a:ea typeface="+mn-ea"/>
                          <a:cs typeface="Arial" pitchFamily="34" charset="0"/>
                        </a:rPr>
                        <a:t>数据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sz="2000" dirty="0" smtClean="0">
                          <a:latin typeface="Arial" pitchFamily="34" charset="0"/>
                          <a:cs typeface="Arial" pitchFamily="34" charset="0"/>
                        </a:rPr>
                        <a:t>  </a:t>
                      </a:r>
                      <a:r>
                        <a:rPr lang="en-US" altLang="zh-CN" sz="2000" dirty="0" smtClean="0">
                          <a:latin typeface="Arial" pitchFamily="34" charset="0"/>
                          <a:cs typeface="Arial" pitchFamily="34" charset="0"/>
                        </a:rPr>
                        <a:t>0</a:t>
                      </a:r>
                      <a:r>
                        <a:rPr lang="zh-CN" altLang="en-US" sz="2000" dirty="0" smtClean="0">
                          <a:latin typeface="Arial" pitchFamily="34" charset="0"/>
                          <a:cs typeface="Arial" pitchFamily="34" charset="0"/>
                        </a:rPr>
                        <a:t>  </a:t>
                      </a:r>
                      <a:r>
                        <a:rPr lang="en-US" altLang="zh-CN" sz="2000" dirty="0" smtClean="0">
                          <a:latin typeface="Arial" pitchFamily="34" charset="0"/>
                          <a:cs typeface="Arial" pitchFamily="34" charset="0"/>
                        </a:rPr>
                        <a:t>0</a:t>
                      </a:r>
                      <a:r>
                        <a:rPr lang="zh-CN" altLang="en-US" sz="2000" dirty="0" smtClean="0">
                          <a:latin typeface="Arial" pitchFamily="34" charset="0"/>
                          <a:cs typeface="Arial" pitchFamily="34" charset="0"/>
                        </a:rPr>
                        <a:t>  </a:t>
                      </a:r>
                      <a:r>
                        <a:rPr lang="en-US" altLang="zh-CN" sz="2000" dirty="0" smtClean="0">
                          <a:latin typeface="Arial" pitchFamily="34" charset="0"/>
                          <a:cs typeface="Arial" pitchFamily="34" charset="0"/>
                        </a:rPr>
                        <a:t>0</a:t>
                      </a:r>
                      <a:r>
                        <a:rPr lang="zh-CN" altLang="en-US" sz="2000" dirty="0" smtClean="0">
                          <a:latin typeface="Arial" pitchFamily="34" charset="0"/>
                          <a:cs typeface="Arial" pitchFamily="34" charset="0"/>
                        </a:rPr>
                        <a:t>  </a:t>
                      </a:r>
                      <a:r>
                        <a:rPr lang="en-US" altLang="zh-CN" sz="2000" dirty="0" smtClean="0">
                          <a:latin typeface="Arial" pitchFamily="34" charset="0"/>
                          <a:cs typeface="Arial" pitchFamily="34" charset="0"/>
                        </a:rPr>
                        <a:t>0</a:t>
                      </a:r>
                      <a:endParaRPr lang="zh-CN" alt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latin typeface="Arial" pitchFamily="34" charset="0"/>
                          <a:cs typeface="Arial" pitchFamily="34" charset="0"/>
                        </a:rPr>
                        <a:t>0</a:t>
                      </a:r>
                      <a:endParaRPr lang="zh-CN" alt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latin typeface="Arial" pitchFamily="34" charset="0"/>
                          <a:cs typeface="Arial" pitchFamily="34" charset="0"/>
                        </a:rPr>
                        <a:t>0</a:t>
                      </a:r>
                      <a:endParaRPr lang="zh-CN" alt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sz="2000" dirty="0" smtClean="0">
                          <a:latin typeface="Arial" pitchFamily="34" charset="0"/>
                          <a:cs typeface="Arial" pitchFamily="34" charset="0"/>
                        </a:rPr>
                        <a:t>  </a:t>
                      </a:r>
                      <a:r>
                        <a:rPr lang="en-US" altLang="zh-CN" sz="2000" dirty="0" smtClean="0">
                          <a:latin typeface="Arial" pitchFamily="34" charset="0"/>
                          <a:cs typeface="Arial" pitchFamily="34" charset="0"/>
                        </a:rPr>
                        <a:t>0</a:t>
                      </a:r>
                      <a:r>
                        <a:rPr lang="zh-CN" altLang="en-US" sz="2000" dirty="0" smtClean="0">
                          <a:latin typeface="Arial" pitchFamily="34" charset="0"/>
                          <a:cs typeface="Arial" pitchFamily="34" charset="0"/>
                        </a:rPr>
                        <a:t>  </a:t>
                      </a:r>
                      <a:r>
                        <a:rPr lang="en-US" altLang="zh-CN" sz="2000" dirty="0" smtClean="0">
                          <a:latin typeface="Arial" pitchFamily="34" charset="0"/>
                          <a:cs typeface="Arial" pitchFamily="34" charset="0"/>
                        </a:rPr>
                        <a:t>0</a:t>
                      </a:r>
                      <a:r>
                        <a:rPr lang="zh-CN" altLang="en-US" sz="2000" dirty="0" smtClean="0">
                          <a:latin typeface="Arial" pitchFamily="34" charset="0"/>
                          <a:cs typeface="Arial" pitchFamily="34" charset="0"/>
                        </a:rPr>
                        <a:t>  </a:t>
                      </a:r>
                      <a:r>
                        <a:rPr lang="en-US" altLang="zh-CN" sz="2000" dirty="0" smtClean="0">
                          <a:latin typeface="Arial" pitchFamily="34" charset="0"/>
                          <a:cs typeface="Arial" pitchFamily="34" charset="0"/>
                        </a:rPr>
                        <a:t>0</a:t>
                      </a:r>
                      <a:r>
                        <a:rPr lang="zh-CN" altLang="en-US" sz="2000" dirty="0" smtClean="0">
                          <a:latin typeface="Arial" pitchFamily="34" charset="0"/>
                          <a:cs typeface="Arial" pitchFamily="34" charset="0"/>
                        </a:rPr>
                        <a:t>  </a:t>
                      </a:r>
                      <a:r>
                        <a:rPr lang="en-US" altLang="zh-CN" sz="2000" dirty="0" smtClean="0">
                          <a:latin typeface="Arial" pitchFamily="34" charset="0"/>
                          <a:cs typeface="Arial" pitchFamily="34" charset="0"/>
                        </a:rPr>
                        <a:t>1</a:t>
                      </a:r>
                      <a:endParaRPr lang="zh-CN" alt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latin typeface="Arial" pitchFamily="34" charset="0"/>
                          <a:cs typeface="Arial" pitchFamily="34" charset="0"/>
                        </a:rPr>
                        <a:t> </a:t>
                      </a:r>
                      <a:r>
                        <a:rPr lang="en-US" altLang="zh-CN" sz="2000" dirty="0" smtClean="0">
                          <a:latin typeface="Arial" pitchFamily="34" charset="0"/>
                          <a:cs typeface="Arial" pitchFamily="34" charset="0"/>
                        </a:rPr>
                        <a:t>1</a:t>
                      </a:r>
                      <a:endParaRPr lang="zh-CN" alt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latin typeface="Arial" pitchFamily="34" charset="0"/>
                          <a:cs typeface="Arial" pitchFamily="34" charset="0"/>
                        </a:rPr>
                        <a:t>0</a:t>
                      </a:r>
                      <a:endParaRPr lang="zh-CN" alt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sz="2000" kern="1200" dirty="0" smtClean="0">
                          <a:solidFill>
                            <a:schemeClr val="dk1"/>
                          </a:solidFill>
                          <a:latin typeface="Arial" pitchFamily="34" charset="0"/>
                          <a:ea typeface="+mn-ea"/>
                          <a:cs typeface="Arial" pitchFamily="34" charset="0"/>
                        </a:rPr>
                        <a:t> </a:t>
                      </a:r>
                      <a:r>
                        <a:rPr lang="zh-CN" altLang="zh-CN" sz="2000" kern="1200" dirty="0" smtClean="0">
                          <a:solidFill>
                            <a:schemeClr val="dk1"/>
                          </a:solidFill>
                          <a:latin typeface="Arial" pitchFamily="34" charset="0"/>
                          <a:ea typeface="+mn-ea"/>
                          <a:cs typeface="Arial" pitchFamily="34" charset="0"/>
                        </a:rPr>
                        <a:t> </a:t>
                      </a:r>
                      <a:r>
                        <a:rPr lang="en-US" altLang="zh-CN" sz="2000" kern="1200" dirty="0" smtClean="0">
                          <a:solidFill>
                            <a:schemeClr val="dk1"/>
                          </a:solidFill>
                          <a:latin typeface="Arial" pitchFamily="34" charset="0"/>
                          <a:ea typeface="+mn-ea"/>
                          <a:cs typeface="Arial" pitchFamily="34" charset="0"/>
                        </a:rPr>
                        <a:t>0</a:t>
                      </a:r>
                      <a:r>
                        <a:rPr lang="zh-CN" altLang="zh-CN" sz="2000" kern="1200" dirty="0" smtClean="0">
                          <a:solidFill>
                            <a:schemeClr val="dk1"/>
                          </a:solidFill>
                          <a:latin typeface="Arial" pitchFamily="34" charset="0"/>
                          <a:ea typeface="+mn-ea"/>
                          <a:cs typeface="Arial" pitchFamily="34" charset="0"/>
                        </a:rPr>
                        <a:t>  </a:t>
                      </a:r>
                      <a:r>
                        <a:rPr lang="en-US" altLang="zh-CN" sz="2000" kern="1200" dirty="0" smtClean="0">
                          <a:solidFill>
                            <a:schemeClr val="dk1"/>
                          </a:solidFill>
                          <a:latin typeface="Arial" pitchFamily="34" charset="0"/>
                          <a:ea typeface="+mn-ea"/>
                          <a:cs typeface="Arial" pitchFamily="34" charset="0"/>
                        </a:rPr>
                        <a:t>0</a:t>
                      </a:r>
                      <a:r>
                        <a:rPr lang="zh-CN" altLang="zh-CN" sz="2000" kern="1200" dirty="0" smtClean="0">
                          <a:solidFill>
                            <a:schemeClr val="dk1"/>
                          </a:solidFill>
                          <a:latin typeface="Arial" pitchFamily="34" charset="0"/>
                          <a:ea typeface="+mn-ea"/>
                          <a:cs typeface="Arial" pitchFamily="34" charset="0"/>
                        </a:rPr>
                        <a:t>  </a:t>
                      </a:r>
                      <a:r>
                        <a:rPr lang="en-US" altLang="zh-CN" sz="2000" kern="1200" dirty="0" smtClean="0">
                          <a:solidFill>
                            <a:schemeClr val="dk1"/>
                          </a:solidFill>
                          <a:latin typeface="Arial" pitchFamily="34" charset="0"/>
                          <a:ea typeface="+mn-ea"/>
                          <a:cs typeface="Arial" pitchFamily="34" charset="0"/>
                        </a:rPr>
                        <a:t>1</a:t>
                      </a:r>
                      <a:r>
                        <a:rPr lang="zh-CN" altLang="zh-CN" sz="2000" kern="1200" dirty="0" smtClean="0">
                          <a:solidFill>
                            <a:schemeClr val="dk1"/>
                          </a:solidFill>
                          <a:latin typeface="Arial" pitchFamily="34" charset="0"/>
                          <a:ea typeface="+mn-ea"/>
                          <a:cs typeface="Arial" pitchFamily="34" charset="0"/>
                        </a:rPr>
                        <a:t>  </a:t>
                      </a:r>
                      <a:r>
                        <a:rPr lang="en-US" altLang="zh-CN" sz="2000" kern="1200" dirty="0" smtClean="0">
                          <a:solidFill>
                            <a:schemeClr val="dk1"/>
                          </a:solidFill>
                          <a:latin typeface="Arial" pitchFamily="34" charset="0"/>
                          <a:ea typeface="+mn-ea"/>
                          <a:cs typeface="Arial" pitchFamily="34" charset="0"/>
                        </a:rPr>
                        <a:t>0</a:t>
                      </a:r>
                      <a:endParaRPr lang="zh-CN" alt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latin typeface="Arial" pitchFamily="34" charset="0"/>
                          <a:cs typeface="Arial" pitchFamily="34" charset="0"/>
                        </a:rPr>
                        <a:t> </a:t>
                      </a:r>
                      <a:r>
                        <a:rPr lang="en-US" altLang="zh-CN" sz="2000" dirty="0" smtClean="0">
                          <a:latin typeface="Arial" pitchFamily="34" charset="0"/>
                          <a:cs typeface="Arial" pitchFamily="34" charset="0"/>
                        </a:rPr>
                        <a:t>2</a:t>
                      </a:r>
                      <a:endParaRPr lang="zh-CN" alt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latin typeface="Arial" pitchFamily="34" charset="0"/>
                          <a:cs typeface="Arial" pitchFamily="34" charset="0"/>
                        </a:rPr>
                        <a:t>0</a:t>
                      </a:r>
                      <a:endParaRPr lang="zh-CN" alt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sz="2000" dirty="0" smtClean="0">
                          <a:latin typeface="Arial" pitchFamily="34" charset="0"/>
                          <a:cs typeface="Arial" pitchFamily="34" charset="0"/>
                        </a:rPr>
                        <a:t> </a:t>
                      </a:r>
                      <a:r>
                        <a:rPr lang="zh-CN" altLang="zh-CN" sz="2000" kern="1200" dirty="0" smtClean="0">
                          <a:solidFill>
                            <a:schemeClr val="dk1"/>
                          </a:solidFill>
                          <a:latin typeface="Arial" pitchFamily="34" charset="0"/>
                          <a:ea typeface="+mn-ea"/>
                          <a:cs typeface="Arial" pitchFamily="34" charset="0"/>
                        </a:rPr>
                        <a:t> </a:t>
                      </a:r>
                      <a:r>
                        <a:rPr lang="en-US" altLang="zh-CN" sz="2000" kern="1200" dirty="0" smtClean="0">
                          <a:solidFill>
                            <a:schemeClr val="dk1"/>
                          </a:solidFill>
                          <a:latin typeface="Arial" pitchFamily="34" charset="0"/>
                          <a:ea typeface="+mn-ea"/>
                          <a:cs typeface="Arial" pitchFamily="34" charset="0"/>
                        </a:rPr>
                        <a:t>0</a:t>
                      </a:r>
                      <a:r>
                        <a:rPr lang="zh-CN" altLang="zh-CN" sz="2000" kern="1200" dirty="0" smtClean="0">
                          <a:solidFill>
                            <a:schemeClr val="dk1"/>
                          </a:solidFill>
                          <a:latin typeface="Arial" pitchFamily="34" charset="0"/>
                          <a:ea typeface="+mn-ea"/>
                          <a:cs typeface="Arial" pitchFamily="34" charset="0"/>
                        </a:rPr>
                        <a:t>  </a:t>
                      </a:r>
                      <a:r>
                        <a:rPr lang="en-US" altLang="zh-CN" sz="2000" kern="1200" dirty="0" smtClean="0">
                          <a:solidFill>
                            <a:schemeClr val="dk1"/>
                          </a:solidFill>
                          <a:latin typeface="Arial" pitchFamily="34" charset="0"/>
                          <a:ea typeface="+mn-ea"/>
                          <a:cs typeface="Arial" pitchFamily="34" charset="0"/>
                        </a:rPr>
                        <a:t>0</a:t>
                      </a:r>
                      <a:r>
                        <a:rPr lang="zh-CN" altLang="zh-CN" sz="2000" kern="1200" dirty="0" smtClean="0">
                          <a:solidFill>
                            <a:schemeClr val="dk1"/>
                          </a:solidFill>
                          <a:latin typeface="Arial" pitchFamily="34" charset="0"/>
                          <a:ea typeface="+mn-ea"/>
                          <a:cs typeface="Arial" pitchFamily="34" charset="0"/>
                        </a:rPr>
                        <a:t>  </a:t>
                      </a:r>
                      <a:r>
                        <a:rPr lang="en-US" altLang="zh-CN" sz="2000" kern="1200" dirty="0" smtClean="0">
                          <a:solidFill>
                            <a:schemeClr val="dk1"/>
                          </a:solidFill>
                          <a:latin typeface="Arial" pitchFamily="34" charset="0"/>
                          <a:ea typeface="+mn-ea"/>
                          <a:cs typeface="Arial" pitchFamily="34" charset="0"/>
                        </a:rPr>
                        <a:t>1</a:t>
                      </a:r>
                      <a:r>
                        <a:rPr lang="zh-CN" altLang="zh-CN" sz="2000" kern="1200" dirty="0" smtClean="0">
                          <a:solidFill>
                            <a:schemeClr val="dk1"/>
                          </a:solidFill>
                          <a:latin typeface="Arial" pitchFamily="34" charset="0"/>
                          <a:ea typeface="+mn-ea"/>
                          <a:cs typeface="Arial" pitchFamily="34" charset="0"/>
                        </a:rPr>
                        <a:t>  </a:t>
                      </a:r>
                      <a:r>
                        <a:rPr lang="en-US" altLang="zh-CN" sz="2000" kern="1200" dirty="0" smtClean="0">
                          <a:solidFill>
                            <a:schemeClr val="dk1"/>
                          </a:solidFill>
                          <a:latin typeface="Arial" pitchFamily="34" charset="0"/>
                          <a:ea typeface="+mn-ea"/>
                          <a:cs typeface="Arial" pitchFamily="34" charset="0"/>
                        </a:rPr>
                        <a:t>1</a:t>
                      </a:r>
                      <a:endParaRPr lang="zh-CN" alt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latin typeface="Arial" pitchFamily="34" charset="0"/>
                          <a:cs typeface="Arial" pitchFamily="34" charset="0"/>
                        </a:rPr>
                        <a:t>3</a:t>
                      </a:r>
                      <a:endParaRPr lang="zh-CN" alt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latin typeface="Arial" pitchFamily="34" charset="0"/>
                          <a:cs typeface="Arial" pitchFamily="34" charset="0"/>
                        </a:rPr>
                        <a:t>0</a:t>
                      </a:r>
                      <a:endParaRPr lang="zh-CN" alt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zh-CN" altLang="en-US" sz="2000" dirty="0" smtClean="0">
                          <a:latin typeface="宋体" pitchFamily="2" charset="-122"/>
                          <a:ea typeface="宋体" pitchFamily="2" charset="-122"/>
                          <a:cs typeface="Arial" pitchFamily="34" charset="0"/>
                        </a:rPr>
                        <a:t> </a:t>
                      </a:r>
                      <a:r>
                        <a:rPr lang="zh-CN" altLang="zh-CN" sz="2000" kern="1200" dirty="0" smtClean="0">
                          <a:solidFill>
                            <a:schemeClr val="dk1"/>
                          </a:solidFill>
                          <a:latin typeface="宋体" pitchFamily="2" charset="-122"/>
                          <a:ea typeface="宋体" pitchFamily="2" charset="-122"/>
                          <a:cs typeface="Arial" pitchFamily="34" charset="0"/>
                        </a:rPr>
                        <a:t> </a:t>
                      </a:r>
                      <a:r>
                        <a:rPr lang="en-US" altLang="zh-CN" sz="2000" kern="1200" dirty="0" smtClean="0">
                          <a:solidFill>
                            <a:schemeClr val="dk1"/>
                          </a:solidFill>
                          <a:latin typeface="宋体" pitchFamily="2" charset="-122"/>
                          <a:ea typeface="宋体" pitchFamily="2" charset="-122"/>
                          <a:cs typeface="Arial" pitchFamily="34" charset="0"/>
                        </a:rPr>
                        <a:t>……</a:t>
                      </a:r>
                      <a:endParaRPr lang="zh-CN" altLang="en-US" sz="2000" dirty="0">
                        <a:latin typeface="宋体" pitchFamily="2" charset="-122"/>
                        <a:ea typeface="宋体" pitchFamily="2" charset="-122"/>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latin typeface="宋体" pitchFamily="2" charset="-122"/>
                          <a:ea typeface="宋体" pitchFamily="2" charset="-122"/>
                          <a:cs typeface="Arial" pitchFamily="34" charset="0"/>
                        </a:rPr>
                        <a:t>……</a:t>
                      </a:r>
                      <a:endParaRPr lang="zh-CN" altLang="en-US" sz="2000" dirty="0">
                        <a:latin typeface="宋体" pitchFamily="2" charset="-122"/>
                        <a:ea typeface="宋体" pitchFamily="2" charset="-122"/>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latin typeface="Arial" pitchFamily="34" charset="0"/>
                          <a:cs typeface="Arial" pitchFamily="34" charset="0"/>
                        </a:rPr>
                        <a:t>0</a:t>
                      </a:r>
                      <a:endParaRPr lang="zh-CN" alt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sz="2000" kern="1200" dirty="0" smtClean="0">
                          <a:solidFill>
                            <a:schemeClr val="dk1"/>
                          </a:solidFill>
                          <a:latin typeface="Arial" pitchFamily="34" charset="0"/>
                          <a:ea typeface="+mn-ea"/>
                          <a:cs typeface="Arial" pitchFamily="34" charset="0"/>
                        </a:rPr>
                        <a:t>  </a:t>
                      </a:r>
                      <a:r>
                        <a:rPr lang="en-US" altLang="zh-CN" sz="2000" kern="1200" dirty="0" smtClean="0">
                          <a:solidFill>
                            <a:schemeClr val="dk1"/>
                          </a:solidFill>
                          <a:latin typeface="Arial" pitchFamily="34" charset="0"/>
                          <a:ea typeface="+mn-ea"/>
                          <a:cs typeface="Arial" pitchFamily="34" charset="0"/>
                        </a:rPr>
                        <a:t>1</a:t>
                      </a:r>
                      <a:r>
                        <a:rPr lang="zh-CN" altLang="en-US" sz="2000" kern="1200" dirty="0" smtClean="0">
                          <a:solidFill>
                            <a:schemeClr val="dk1"/>
                          </a:solidFill>
                          <a:latin typeface="Arial" pitchFamily="34" charset="0"/>
                          <a:ea typeface="+mn-ea"/>
                          <a:cs typeface="Arial" pitchFamily="34" charset="0"/>
                        </a:rPr>
                        <a:t>  </a:t>
                      </a:r>
                      <a:r>
                        <a:rPr lang="en-US" altLang="zh-CN" sz="2000" kern="1200" dirty="0" smtClean="0">
                          <a:solidFill>
                            <a:schemeClr val="dk1"/>
                          </a:solidFill>
                          <a:latin typeface="Arial" pitchFamily="34" charset="0"/>
                          <a:ea typeface="+mn-ea"/>
                          <a:cs typeface="Arial" pitchFamily="34" charset="0"/>
                        </a:rPr>
                        <a:t>1</a:t>
                      </a:r>
                      <a:r>
                        <a:rPr lang="zh-CN" altLang="zh-CN" sz="2000" kern="1200" dirty="0" smtClean="0">
                          <a:solidFill>
                            <a:schemeClr val="dk1"/>
                          </a:solidFill>
                          <a:latin typeface="Arial" pitchFamily="34" charset="0"/>
                          <a:ea typeface="+mn-ea"/>
                          <a:cs typeface="Arial" pitchFamily="34" charset="0"/>
                        </a:rPr>
                        <a:t>  </a:t>
                      </a:r>
                      <a:r>
                        <a:rPr lang="en-US" altLang="zh-CN" sz="2000" kern="1200" dirty="0" smtClean="0">
                          <a:solidFill>
                            <a:schemeClr val="dk1"/>
                          </a:solidFill>
                          <a:latin typeface="Arial" pitchFamily="34" charset="0"/>
                          <a:ea typeface="+mn-ea"/>
                          <a:cs typeface="Arial" pitchFamily="34" charset="0"/>
                        </a:rPr>
                        <a:t>1</a:t>
                      </a:r>
                      <a:r>
                        <a:rPr lang="zh-CN" altLang="zh-CN" sz="2000" kern="1200" dirty="0" smtClean="0">
                          <a:solidFill>
                            <a:schemeClr val="dk1"/>
                          </a:solidFill>
                          <a:latin typeface="Arial" pitchFamily="34" charset="0"/>
                          <a:ea typeface="+mn-ea"/>
                          <a:cs typeface="Arial" pitchFamily="34" charset="0"/>
                        </a:rPr>
                        <a:t>  </a:t>
                      </a:r>
                      <a:r>
                        <a:rPr lang="en-US" altLang="zh-CN" sz="2000" kern="1200" dirty="0" smtClean="0">
                          <a:solidFill>
                            <a:schemeClr val="dk1"/>
                          </a:solidFill>
                          <a:latin typeface="Arial" pitchFamily="34" charset="0"/>
                          <a:ea typeface="+mn-ea"/>
                          <a:cs typeface="Arial" pitchFamily="34" charset="0"/>
                        </a:rPr>
                        <a:t>0</a:t>
                      </a:r>
                      <a:endParaRPr lang="zh-CN" alt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latin typeface="Arial" pitchFamily="34" charset="0"/>
                          <a:cs typeface="Arial" pitchFamily="34" charset="0"/>
                        </a:rPr>
                        <a:t>14</a:t>
                      </a:r>
                      <a:endParaRPr lang="zh-CN" alt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latin typeface="Arial" pitchFamily="34" charset="0"/>
                          <a:cs typeface="Arial" pitchFamily="34" charset="0"/>
                        </a:rPr>
                        <a:t>0</a:t>
                      </a:r>
                      <a:endParaRPr lang="zh-CN" alt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sz="2000" dirty="0" smtClean="0">
                          <a:latin typeface="Arial" pitchFamily="34" charset="0"/>
                          <a:cs typeface="Arial" pitchFamily="34" charset="0"/>
                        </a:rPr>
                        <a:t> </a:t>
                      </a:r>
                      <a:r>
                        <a:rPr lang="zh-CN" altLang="zh-CN" sz="2000" kern="1200" dirty="0" smtClean="0">
                          <a:solidFill>
                            <a:schemeClr val="dk1"/>
                          </a:solidFill>
                          <a:latin typeface="Arial" pitchFamily="34" charset="0"/>
                          <a:ea typeface="+mn-ea"/>
                          <a:cs typeface="Arial" pitchFamily="34" charset="0"/>
                        </a:rPr>
                        <a:t> </a:t>
                      </a:r>
                      <a:r>
                        <a:rPr lang="en-US" altLang="zh-CN" sz="2000" kern="1200" dirty="0" smtClean="0">
                          <a:solidFill>
                            <a:schemeClr val="dk1"/>
                          </a:solidFill>
                          <a:latin typeface="Arial" pitchFamily="34" charset="0"/>
                          <a:ea typeface="+mn-ea"/>
                          <a:cs typeface="Arial" pitchFamily="34" charset="0"/>
                        </a:rPr>
                        <a:t>1</a:t>
                      </a:r>
                      <a:r>
                        <a:rPr lang="zh-CN" altLang="zh-CN" sz="2000" kern="1200" dirty="0" smtClean="0">
                          <a:solidFill>
                            <a:schemeClr val="dk1"/>
                          </a:solidFill>
                          <a:latin typeface="Arial" pitchFamily="34" charset="0"/>
                          <a:ea typeface="+mn-ea"/>
                          <a:cs typeface="Arial" pitchFamily="34" charset="0"/>
                        </a:rPr>
                        <a:t>  </a:t>
                      </a:r>
                      <a:r>
                        <a:rPr lang="en-US" altLang="zh-CN" sz="2000" kern="1200" dirty="0" smtClean="0">
                          <a:solidFill>
                            <a:schemeClr val="dk1"/>
                          </a:solidFill>
                          <a:latin typeface="Arial" pitchFamily="34" charset="0"/>
                          <a:ea typeface="+mn-ea"/>
                          <a:cs typeface="Arial" pitchFamily="34" charset="0"/>
                        </a:rPr>
                        <a:t>1</a:t>
                      </a:r>
                      <a:r>
                        <a:rPr lang="zh-CN" altLang="zh-CN" sz="2000" kern="1200" dirty="0" smtClean="0">
                          <a:solidFill>
                            <a:schemeClr val="dk1"/>
                          </a:solidFill>
                          <a:latin typeface="Arial" pitchFamily="34" charset="0"/>
                          <a:ea typeface="+mn-ea"/>
                          <a:cs typeface="Arial" pitchFamily="34" charset="0"/>
                        </a:rPr>
                        <a:t>  </a:t>
                      </a:r>
                      <a:r>
                        <a:rPr lang="en-US" altLang="zh-CN" sz="2000" kern="1200" dirty="0" smtClean="0">
                          <a:solidFill>
                            <a:schemeClr val="dk1"/>
                          </a:solidFill>
                          <a:latin typeface="Arial" pitchFamily="34" charset="0"/>
                          <a:ea typeface="+mn-ea"/>
                          <a:cs typeface="Arial" pitchFamily="34" charset="0"/>
                        </a:rPr>
                        <a:t>1</a:t>
                      </a:r>
                      <a:r>
                        <a:rPr lang="zh-CN" altLang="zh-CN" sz="2000" kern="1200" dirty="0" smtClean="0">
                          <a:solidFill>
                            <a:schemeClr val="dk1"/>
                          </a:solidFill>
                          <a:latin typeface="Arial" pitchFamily="34" charset="0"/>
                          <a:ea typeface="+mn-ea"/>
                          <a:cs typeface="Arial" pitchFamily="34" charset="0"/>
                        </a:rPr>
                        <a:t>  </a:t>
                      </a:r>
                      <a:r>
                        <a:rPr lang="en-US" altLang="zh-CN" sz="2000" kern="1200" dirty="0" smtClean="0">
                          <a:solidFill>
                            <a:schemeClr val="dk1"/>
                          </a:solidFill>
                          <a:latin typeface="Arial" pitchFamily="34" charset="0"/>
                          <a:ea typeface="+mn-ea"/>
                          <a:cs typeface="Arial" pitchFamily="34" charset="0"/>
                        </a:rPr>
                        <a:t>1</a:t>
                      </a:r>
                      <a:endParaRPr lang="zh-CN" alt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latin typeface="Arial" pitchFamily="34" charset="0"/>
                          <a:cs typeface="Arial" pitchFamily="34" charset="0"/>
                        </a:rPr>
                        <a:t>15</a:t>
                      </a:r>
                      <a:endParaRPr lang="zh-CN" alt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latin typeface="Arial" pitchFamily="34" charset="0"/>
                          <a:cs typeface="Arial" pitchFamily="34" charset="0"/>
                        </a:rPr>
                        <a:t>1</a:t>
                      </a:r>
                      <a:endParaRPr lang="zh-CN" alt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spd="med">
    <p:blinds dir="vert"/>
    <p:sndAc>
      <p:stSnd>
        <p:snd r:embed="rId3" name="projctor.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936">
                                            <p:txEl>
                                              <p:pRg st="0" end="0"/>
                                            </p:txEl>
                                          </p:spTgt>
                                        </p:tgtEl>
                                        <p:attrNameLst>
                                          <p:attrName>style.visibility</p:attrName>
                                        </p:attrNameLst>
                                      </p:cBhvr>
                                      <p:to>
                                        <p:strVal val="visible"/>
                                      </p:to>
                                    </p:set>
                                    <p:anim calcmode="lin" valueType="num">
                                      <p:cBhvr additive="base">
                                        <p:cTn id="7" dur="500" fill="hold"/>
                                        <p:tgtEl>
                                          <p:spTgt spid="8093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093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linds(horizontal)">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80936">
                                            <p:txEl>
                                              <p:pRg st="1" end="1"/>
                                            </p:txEl>
                                          </p:spTgt>
                                        </p:tgtEl>
                                        <p:attrNameLst>
                                          <p:attrName>style.visibility</p:attrName>
                                        </p:attrNameLst>
                                      </p:cBhvr>
                                      <p:to>
                                        <p:strVal val="visible"/>
                                      </p:to>
                                    </p:set>
                                    <p:anim calcmode="lin" valueType="num">
                                      <p:cBhvr additive="base">
                                        <p:cTn id="18" dur="500" fill="hold"/>
                                        <p:tgtEl>
                                          <p:spTgt spid="80936">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8093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36" grpId="0" build="p"/>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91141" name="Object 5"/>
          <p:cNvGraphicFramePr>
            <a:graphicFrameLocks noChangeAspect="1"/>
          </p:cNvGraphicFramePr>
          <p:nvPr/>
        </p:nvGraphicFramePr>
        <p:xfrm>
          <a:off x="2495550" y="2060575"/>
          <a:ext cx="4884738" cy="4035425"/>
        </p:xfrm>
        <a:graphic>
          <a:graphicData uri="http://schemas.openxmlformats.org/presentationml/2006/ole">
            <p:oleObj spid="_x0000_s197634" name="位图图像" r:id="rId5" imgW="3505689" imgH="2895238" progId="Paint.Picture">
              <p:embed/>
            </p:oleObj>
          </a:graphicData>
        </a:graphic>
      </p:graphicFrame>
      <p:sp>
        <p:nvSpPr>
          <p:cNvPr id="7171" name="Rectangle 2"/>
          <p:cNvSpPr>
            <a:spLocks noGrp="1" noChangeArrowheads="1"/>
          </p:cNvSpPr>
          <p:nvPr>
            <p:ph type="title" idx="4294967295"/>
          </p:nvPr>
        </p:nvSpPr>
        <p:spPr>
          <a:xfrm>
            <a:off x="1692275" y="298450"/>
            <a:ext cx="6408738" cy="609600"/>
          </a:xfrm>
        </p:spPr>
        <p:txBody>
          <a:bodyPr/>
          <a:lstStyle/>
          <a:p>
            <a:r>
              <a:rPr lang="en-US" altLang="zh-CN" dirty="0" smtClean="0">
                <a:solidFill>
                  <a:srgbClr val="FFCC00"/>
                </a:solidFill>
                <a:latin typeface="Arial" charset="0"/>
                <a:ea typeface="黑体" pitchFamily="49" charset="-122"/>
                <a:cs typeface="Times New Roman" pitchFamily="18" charset="0"/>
              </a:rPr>
              <a:t>2</a:t>
            </a:r>
            <a:r>
              <a:rPr lang="zh-CN" altLang="en-US" dirty="0" smtClean="0">
                <a:solidFill>
                  <a:srgbClr val="FFCC00"/>
                </a:solidFill>
                <a:latin typeface="Arial" charset="0"/>
                <a:ea typeface="黑体" pitchFamily="49" charset="-122"/>
                <a:cs typeface="Times New Roman" pitchFamily="18" charset="0"/>
              </a:rPr>
              <a:t>、基于查找表的</a:t>
            </a:r>
            <a:r>
              <a:rPr lang="en-US" altLang="zh-CN" dirty="0" smtClean="0">
                <a:solidFill>
                  <a:srgbClr val="FFCC00"/>
                </a:solidFill>
                <a:latin typeface="Arial" charset="0"/>
                <a:ea typeface="黑体" pitchFamily="49" charset="-122"/>
                <a:cs typeface="Times New Roman" pitchFamily="18" charset="0"/>
              </a:rPr>
              <a:t>FPGA </a:t>
            </a:r>
            <a:r>
              <a:rPr lang="zh-CN" altLang="en-US" dirty="0" smtClean="0">
                <a:solidFill>
                  <a:srgbClr val="FFCC00"/>
                </a:solidFill>
                <a:latin typeface="Arial" charset="0"/>
                <a:ea typeface="黑体" pitchFamily="49" charset="-122"/>
                <a:cs typeface="Times New Roman" pitchFamily="18" charset="0"/>
              </a:rPr>
              <a:t>的结构</a:t>
            </a:r>
          </a:p>
        </p:txBody>
      </p:sp>
      <p:sp>
        <p:nvSpPr>
          <p:cNvPr id="58371" name="Rectangle 3"/>
          <p:cNvSpPr>
            <a:spLocks noChangeArrowheads="1"/>
          </p:cNvSpPr>
          <p:nvPr/>
        </p:nvSpPr>
        <p:spPr bwMode="auto">
          <a:xfrm>
            <a:off x="612775" y="1089025"/>
            <a:ext cx="7488238" cy="576263"/>
          </a:xfrm>
          <a:prstGeom prst="rect">
            <a:avLst/>
          </a:prstGeom>
          <a:noFill/>
          <a:ln w="9525">
            <a:noFill/>
            <a:miter lim="800000"/>
            <a:headEnd/>
            <a:tailEnd/>
          </a:ln>
        </p:spPr>
        <p:txBody>
          <a:bodyPr/>
          <a:lstStyle/>
          <a:p>
            <a:pPr marL="533400" indent="-533400" algn="l">
              <a:lnSpc>
                <a:spcPct val="110000"/>
              </a:lnSpc>
              <a:spcBef>
                <a:spcPct val="0"/>
              </a:spcBef>
              <a:buClr>
                <a:schemeClr val="bg2"/>
              </a:buClr>
              <a:buFont typeface="Wingdings" pitchFamily="2" charset="2"/>
              <a:buChar char="v"/>
            </a:pPr>
            <a:r>
              <a:rPr kumimoji="1" lang="en-US" altLang="zh-CN" b="1" dirty="0">
                <a:latin typeface="Arial" charset="0"/>
                <a:cs typeface="Arial" charset="0"/>
              </a:rPr>
              <a:t>Xilinx</a:t>
            </a:r>
            <a:r>
              <a:rPr kumimoji="1" lang="zh-CN" altLang="en-US" b="1" dirty="0">
                <a:latin typeface="Arial" charset="0"/>
                <a:cs typeface="Arial" charset="0"/>
              </a:rPr>
              <a:t>公司的</a:t>
            </a:r>
            <a:r>
              <a:rPr kumimoji="1" lang="en-US" altLang="zh-CN" b="1" dirty="0">
                <a:latin typeface="Arial" charset="0"/>
                <a:cs typeface="Arial" charset="0"/>
              </a:rPr>
              <a:t>Spartan-II</a:t>
            </a:r>
            <a:r>
              <a:rPr kumimoji="1" lang="zh-CN" altLang="en-US" b="1" dirty="0">
                <a:latin typeface="Arial" charset="0"/>
                <a:cs typeface="Arial" charset="0"/>
              </a:rPr>
              <a:t>即</a:t>
            </a:r>
            <a:r>
              <a:rPr lang="zh-CN" altLang="en-US" b="1" dirty="0"/>
              <a:t>是</a:t>
            </a:r>
            <a:r>
              <a:rPr kumimoji="1" lang="zh-CN" altLang="en-US" b="1" dirty="0">
                <a:latin typeface="Arial" charset="0"/>
                <a:cs typeface="Arial" charset="0"/>
              </a:rPr>
              <a:t>基于</a:t>
            </a:r>
            <a:r>
              <a:rPr kumimoji="1" lang="en-US" altLang="zh-CN" b="1" dirty="0">
                <a:latin typeface="Arial" charset="0"/>
                <a:cs typeface="Arial" charset="0"/>
              </a:rPr>
              <a:t>LUT</a:t>
            </a:r>
            <a:r>
              <a:rPr kumimoji="1" lang="zh-CN" altLang="en-US" b="1" dirty="0">
                <a:latin typeface="Arial" charset="0"/>
                <a:cs typeface="Arial" charset="0"/>
              </a:rPr>
              <a:t>的</a:t>
            </a:r>
            <a:r>
              <a:rPr kumimoji="1" lang="en-US" altLang="zh-CN" b="1" dirty="0">
                <a:latin typeface="Arial" charset="0"/>
                <a:cs typeface="Arial" charset="0"/>
              </a:rPr>
              <a:t>FPGA</a:t>
            </a:r>
            <a:endParaRPr kumimoji="1" lang="zh-CN" altLang="en-US" b="1" dirty="0">
              <a:latin typeface="Arial" charset="0"/>
              <a:cs typeface="Arial" charset="0"/>
            </a:endParaRPr>
          </a:p>
          <a:p>
            <a:pPr marL="914400" lvl="1" indent="-457200" algn="l">
              <a:lnSpc>
                <a:spcPct val="110000"/>
              </a:lnSpc>
              <a:spcBef>
                <a:spcPct val="0"/>
              </a:spcBef>
              <a:buClr>
                <a:srgbClr val="006666"/>
              </a:buClr>
              <a:buSzPct val="110000"/>
              <a:buFont typeface="Wingdings" pitchFamily="2" charset="2"/>
              <a:buNone/>
            </a:pPr>
            <a:endParaRPr lang="zh-CN" altLang="en-US" sz="2000" dirty="0">
              <a:solidFill>
                <a:srgbClr val="A50021"/>
              </a:solidFill>
              <a:latin typeface="Arial" charset="0"/>
              <a:ea typeface="黑体" pitchFamily="49" charset="-122"/>
            </a:endParaRPr>
          </a:p>
        </p:txBody>
      </p:sp>
      <p:sp>
        <p:nvSpPr>
          <p:cNvPr id="91140" name="Text Box 4"/>
          <p:cNvSpPr txBox="1">
            <a:spLocks noChangeArrowheads="1"/>
          </p:cNvSpPr>
          <p:nvPr/>
        </p:nvSpPr>
        <p:spPr bwMode="auto">
          <a:xfrm>
            <a:off x="395288" y="1484313"/>
            <a:ext cx="8174037" cy="646331"/>
          </a:xfrm>
          <a:prstGeom prst="rect">
            <a:avLst/>
          </a:prstGeom>
          <a:noFill/>
          <a:ln w="9525" algn="ctr">
            <a:noFill/>
            <a:miter lim="800000"/>
            <a:headEnd/>
            <a:tailEnd/>
          </a:ln>
        </p:spPr>
        <p:txBody>
          <a:bodyPr>
            <a:spAutoFit/>
          </a:bodyPr>
          <a:lstStyle/>
          <a:p>
            <a:pPr marL="898525" indent="-363538" algn="l">
              <a:buClr>
                <a:srgbClr val="006666"/>
              </a:buClr>
              <a:buSzPct val="85000"/>
              <a:buFont typeface="Wingdings" pitchFamily="2" charset="2"/>
              <a:buChar char="u"/>
              <a:tabLst>
                <a:tab pos="715963" algn="l"/>
              </a:tabLst>
            </a:pPr>
            <a:r>
              <a:rPr lang="en-US" altLang="zh-CN" sz="2000" b="1" dirty="0">
                <a:latin typeface="Arial" charset="0"/>
                <a:cs typeface="Arial" charset="0"/>
              </a:rPr>
              <a:t>Spartan</a:t>
            </a:r>
            <a:r>
              <a:rPr lang="zh-CN" altLang="en-US" sz="2000" b="1" dirty="0">
                <a:latin typeface="Arial" charset="0"/>
                <a:cs typeface="Arial" charset="0"/>
              </a:rPr>
              <a:t>－</a:t>
            </a:r>
            <a:r>
              <a:rPr lang="en-US" altLang="zh-CN" sz="2000" b="1" dirty="0">
                <a:latin typeface="Arial" charset="0"/>
                <a:cs typeface="Arial" charset="0"/>
              </a:rPr>
              <a:t>II</a:t>
            </a:r>
            <a:r>
              <a:rPr lang="zh-CN" altLang="en-US" sz="2000" b="1" dirty="0">
                <a:latin typeface="Arial" charset="0"/>
                <a:cs typeface="Arial" charset="0"/>
              </a:rPr>
              <a:t>由</a:t>
            </a:r>
            <a:r>
              <a:rPr lang="en-US" altLang="zh-CN" sz="2000" b="1" dirty="0">
                <a:latin typeface="Arial" charset="0"/>
                <a:cs typeface="Arial" charset="0"/>
              </a:rPr>
              <a:t>CLBs</a:t>
            </a:r>
            <a:r>
              <a:rPr lang="zh-CN" altLang="en-US" sz="2000" b="1" dirty="0">
                <a:latin typeface="Arial" charset="0"/>
                <a:cs typeface="Arial" charset="0"/>
              </a:rPr>
              <a:t>、</a:t>
            </a:r>
            <a:r>
              <a:rPr lang="en-US" altLang="zh-CN" sz="2000" b="1" dirty="0">
                <a:latin typeface="Arial" charset="0"/>
                <a:cs typeface="Arial" charset="0"/>
              </a:rPr>
              <a:t>I/O</a:t>
            </a:r>
            <a:r>
              <a:rPr lang="zh-CN" altLang="en-US" sz="2000" b="1" dirty="0">
                <a:latin typeface="Arial" charset="0"/>
                <a:cs typeface="Arial" charset="0"/>
              </a:rPr>
              <a:t>块、</a:t>
            </a:r>
            <a:r>
              <a:rPr lang="en-US" altLang="zh-CN" sz="2000" b="1" dirty="0">
                <a:latin typeface="Arial" charset="0"/>
                <a:cs typeface="Arial" charset="0"/>
              </a:rPr>
              <a:t>RAM</a:t>
            </a:r>
            <a:r>
              <a:rPr lang="zh-CN" altLang="en-US" sz="2000" b="1" dirty="0">
                <a:latin typeface="Arial" charset="0"/>
                <a:cs typeface="Arial" charset="0"/>
              </a:rPr>
              <a:t>和可编程连线构成。一个</a:t>
            </a:r>
            <a:r>
              <a:rPr lang="en-US" altLang="zh-CN" sz="2000" b="1" dirty="0">
                <a:latin typeface="Arial" charset="0"/>
                <a:cs typeface="Arial" charset="0"/>
              </a:rPr>
              <a:t>CLB</a:t>
            </a:r>
            <a:r>
              <a:rPr lang="zh-CN" altLang="en-US" sz="2000" b="1" dirty="0">
                <a:latin typeface="Arial" charset="0"/>
                <a:cs typeface="Arial" charset="0"/>
              </a:rPr>
              <a:t>由</a:t>
            </a:r>
            <a:r>
              <a:rPr lang="en-US" altLang="zh-CN" sz="2000" b="1" dirty="0">
                <a:latin typeface="Arial" charset="0"/>
                <a:cs typeface="Arial" charset="0"/>
              </a:rPr>
              <a:t>2</a:t>
            </a:r>
            <a:r>
              <a:rPr lang="zh-CN" altLang="en-US" sz="2000" b="1" dirty="0">
                <a:latin typeface="Arial" charset="0"/>
                <a:cs typeface="Arial" charset="0"/>
              </a:rPr>
              <a:t>个</a:t>
            </a:r>
            <a:r>
              <a:rPr lang="en-US" altLang="zh-CN" sz="2000" b="1" dirty="0">
                <a:latin typeface="Arial" charset="0"/>
                <a:cs typeface="Arial" charset="0"/>
              </a:rPr>
              <a:t>Slice</a:t>
            </a:r>
            <a:r>
              <a:rPr lang="zh-CN" altLang="en-US" sz="2000" b="1" dirty="0">
                <a:latin typeface="Arial" charset="0"/>
                <a:cs typeface="Arial" charset="0"/>
              </a:rPr>
              <a:t>构成。</a:t>
            </a:r>
          </a:p>
        </p:txBody>
      </p:sp>
      <p:sp>
        <p:nvSpPr>
          <p:cNvPr id="3078" name="Text Box 6"/>
          <p:cNvSpPr txBox="1">
            <a:spLocks noChangeArrowheads="1"/>
          </p:cNvSpPr>
          <p:nvPr/>
        </p:nvSpPr>
        <p:spPr bwMode="auto">
          <a:xfrm>
            <a:off x="2771775" y="5897563"/>
            <a:ext cx="4895850" cy="369332"/>
          </a:xfrm>
          <a:prstGeom prst="rect">
            <a:avLst/>
          </a:prstGeom>
          <a:noFill/>
          <a:ln w="9525" algn="ctr">
            <a:noFill/>
            <a:miter lim="800000"/>
            <a:headEnd/>
            <a:tailEnd/>
          </a:ln>
        </p:spPr>
        <p:txBody>
          <a:bodyPr>
            <a:spAutoFit/>
          </a:bodyPr>
          <a:lstStyle/>
          <a:p>
            <a:pPr algn="ctr"/>
            <a:r>
              <a:rPr lang="en-US" altLang="zh-CN" sz="2000" b="1" dirty="0">
                <a:solidFill>
                  <a:srgbClr val="CC3300"/>
                </a:solidFill>
                <a:latin typeface="Arial" charset="0"/>
                <a:ea typeface="楷体_GB2312" pitchFamily="49" charset="-122"/>
                <a:cs typeface="Arial" charset="0"/>
              </a:rPr>
              <a:t>Xilinx Spartan-II </a:t>
            </a:r>
            <a:r>
              <a:rPr lang="zh-CN" altLang="en-US" sz="2000" b="1" dirty="0">
                <a:solidFill>
                  <a:srgbClr val="CC3300"/>
                </a:solidFill>
                <a:latin typeface="Arial" charset="0"/>
                <a:ea typeface="楷体_GB2312" pitchFamily="49" charset="-122"/>
                <a:cs typeface="Arial" charset="0"/>
              </a:rPr>
              <a:t>芯片内部结构</a:t>
            </a:r>
          </a:p>
        </p:txBody>
      </p:sp>
      <p:sp>
        <p:nvSpPr>
          <p:cNvPr id="7175"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spcBef>
                <a:spcPct val="0"/>
              </a:spcBef>
            </a:pPr>
            <a:fld id="{9BEAE134-7CFB-431C-B13C-5508144B9E1A}" type="slidenum">
              <a:rPr lang="ko-KR" altLang="en-US" sz="1600">
                <a:solidFill>
                  <a:schemeClr val="accent2"/>
                </a:solidFill>
                <a:latin typeface="Verdana" pitchFamily="34" charset="0"/>
                <a:ea typeface="Gulim" pitchFamily="34" charset="-127"/>
              </a:rPr>
              <a:pPr algn="r">
                <a:spcBef>
                  <a:spcPct val="0"/>
                </a:spcBef>
              </a:pPr>
              <a:t>102</a:t>
            </a:fld>
            <a:endParaRPr lang="en-US" altLang="ko-KR" sz="1600">
              <a:solidFill>
                <a:schemeClr val="accent2"/>
              </a:solidFill>
              <a:latin typeface="Verdana" pitchFamily="34" charset="0"/>
              <a:ea typeface="Gulim" pitchFamily="34" charset="-127"/>
            </a:endParaRPr>
          </a:p>
        </p:txBody>
      </p:sp>
    </p:spTree>
  </p:cSld>
  <p:clrMapOvr>
    <a:masterClrMapping/>
  </p:clrMapOvr>
  <p:transition spd="med">
    <p:blinds dir="vert"/>
    <p:sndAc>
      <p:stSnd>
        <p:snd r:embed="rId4" name="projctor.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1"/>
                                        </p:tgtEl>
                                        <p:attrNameLst>
                                          <p:attrName>style.visibility</p:attrName>
                                        </p:attrNameLst>
                                      </p:cBhvr>
                                      <p:to>
                                        <p:strVal val="visible"/>
                                      </p:to>
                                    </p:set>
                                    <p:anim calcmode="lin" valueType="num">
                                      <p:cBhvr additive="base">
                                        <p:cTn id="7" dur="500" fill="hold"/>
                                        <p:tgtEl>
                                          <p:spTgt spid="58371"/>
                                        </p:tgtEl>
                                        <p:attrNameLst>
                                          <p:attrName>ppt_x</p:attrName>
                                        </p:attrNameLst>
                                      </p:cBhvr>
                                      <p:tavLst>
                                        <p:tav tm="0">
                                          <p:val>
                                            <p:strVal val="0-#ppt_w/2"/>
                                          </p:val>
                                        </p:tav>
                                        <p:tav tm="100000">
                                          <p:val>
                                            <p:strVal val="#ppt_x"/>
                                          </p:val>
                                        </p:tav>
                                      </p:tavLst>
                                    </p:anim>
                                    <p:anim calcmode="lin" valueType="num">
                                      <p:cBhvr additive="base">
                                        <p:cTn id="8" dur="500" fill="hold"/>
                                        <p:tgtEl>
                                          <p:spTgt spid="5837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078"/>
                                        </p:tgtEl>
                                        <p:attrNameLst>
                                          <p:attrName>style.visibility</p:attrName>
                                        </p:attrNameLst>
                                      </p:cBhvr>
                                      <p:to>
                                        <p:strVal val="visible"/>
                                      </p:to>
                                    </p:set>
                                    <p:anim calcmode="lin" valueType="num">
                                      <p:cBhvr>
                                        <p:cTn id="13" dur="1000" fill="hold"/>
                                        <p:tgtEl>
                                          <p:spTgt spid="3078"/>
                                        </p:tgtEl>
                                        <p:attrNameLst>
                                          <p:attrName>ppt_w</p:attrName>
                                        </p:attrNameLst>
                                      </p:cBhvr>
                                      <p:tavLst>
                                        <p:tav tm="0">
                                          <p:val>
                                            <p:strVal val="#ppt_w*0.70"/>
                                          </p:val>
                                        </p:tav>
                                        <p:tav tm="100000">
                                          <p:val>
                                            <p:strVal val="#ppt_w"/>
                                          </p:val>
                                        </p:tav>
                                      </p:tavLst>
                                    </p:anim>
                                    <p:anim calcmode="lin" valueType="num">
                                      <p:cBhvr>
                                        <p:cTn id="14" dur="1000" fill="hold"/>
                                        <p:tgtEl>
                                          <p:spTgt spid="3078"/>
                                        </p:tgtEl>
                                        <p:attrNameLst>
                                          <p:attrName>ppt_h</p:attrName>
                                        </p:attrNameLst>
                                      </p:cBhvr>
                                      <p:tavLst>
                                        <p:tav tm="0">
                                          <p:val>
                                            <p:strVal val="#ppt_h"/>
                                          </p:val>
                                        </p:tav>
                                        <p:tav tm="100000">
                                          <p:val>
                                            <p:strVal val="#ppt_h"/>
                                          </p:val>
                                        </p:tav>
                                      </p:tavLst>
                                    </p:anim>
                                    <p:animEffect transition="in" filter="fade">
                                      <p:cBhvr>
                                        <p:cTn id="15" dur="1000"/>
                                        <p:tgtEl>
                                          <p:spTgt spid="3078"/>
                                        </p:tgtEl>
                                      </p:cBhvr>
                                    </p:animEffect>
                                  </p:childTnLst>
                                </p:cTn>
                              </p:par>
                            </p:childTnLst>
                          </p:cTn>
                        </p:par>
                        <p:par>
                          <p:cTn id="16" fill="hold">
                            <p:stCondLst>
                              <p:cond delay="1000"/>
                            </p:stCondLst>
                            <p:childTnLst>
                              <p:par>
                                <p:cTn id="17" presetID="3" presetClass="entr" presetSubtype="10" fill="hold" nodeType="afterEffect">
                                  <p:stCondLst>
                                    <p:cond delay="0"/>
                                  </p:stCondLst>
                                  <p:childTnLst>
                                    <p:set>
                                      <p:cBhvr>
                                        <p:cTn id="18" dur="1" fill="hold">
                                          <p:stCondLst>
                                            <p:cond delay="0"/>
                                          </p:stCondLst>
                                        </p:cTn>
                                        <p:tgtEl>
                                          <p:spTgt spid="91141"/>
                                        </p:tgtEl>
                                        <p:attrNameLst>
                                          <p:attrName>style.visibility</p:attrName>
                                        </p:attrNameLst>
                                      </p:cBhvr>
                                      <p:to>
                                        <p:strVal val="visible"/>
                                      </p:to>
                                    </p:set>
                                    <p:animEffect transition="in" filter="blinds(horizontal)">
                                      <p:cBhvr>
                                        <p:cTn id="19" dur="500"/>
                                        <p:tgtEl>
                                          <p:spTgt spid="91141"/>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91140"/>
                                        </p:tgtEl>
                                        <p:attrNameLst>
                                          <p:attrName>style.visibility</p:attrName>
                                        </p:attrNameLst>
                                      </p:cBhvr>
                                      <p:to>
                                        <p:strVal val="visible"/>
                                      </p:to>
                                    </p:set>
                                    <p:anim calcmode="lin" valueType="num">
                                      <p:cBhvr additive="base">
                                        <p:cTn id="24" dur="500" fill="hold"/>
                                        <p:tgtEl>
                                          <p:spTgt spid="91140"/>
                                        </p:tgtEl>
                                        <p:attrNameLst>
                                          <p:attrName>ppt_x</p:attrName>
                                        </p:attrNameLst>
                                      </p:cBhvr>
                                      <p:tavLst>
                                        <p:tav tm="0">
                                          <p:val>
                                            <p:strVal val="0-#ppt_w/2"/>
                                          </p:val>
                                        </p:tav>
                                        <p:tav tm="100000">
                                          <p:val>
                                            <p:strVal val="#ppt_x"/>
                                          </p:val>
                                        </p:tav>
                                      </p:tavLst>
                                    </p:anim>
                                    <p:anim calcmode="lin" valueType="num">
                                      <p:cBhvr additive="base">
                                        <p:cTn id="25" dur="500" fill="hold"/>
                                        <p:tgtEl>
                                          <p:spTgt spid="911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p:bldP spid="91140" grpId="0"/>
      <p:bldP spid="3078" grpId="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1692275" y="298450"/>
            <a:ext cx="6408738" cy="609600"/>
          </a:xfrm>
        </p:spPr>
        <p:txBody>
          <a:bodyPr/>
          <a:lstStyle/>
          <a:p>
            <a:r>
              <a:rPr lang="en-US" altLang="zh-CN" dirty="0" smtClean="0">
                <a:solidFill>
                  <a:srgbClr val="FFCC00"/>
                </a:solidFill>
                <a:latin typeface="Arial" charset="0"/>
                <a:ea typeface="黑体" pitchFamily="49" charset="-122"/>
                <a:cs typeface="Times New Roman" pitchFamily="18" charset="0"/>
              </a:rPr>
              <a:t>Spartan</a:t>
            </a:r>
            <a:r>
              <a:rPr lang="zh-CN" altLang="en-US" dirty="0" smtClean="0">
                <a:solidFill>
                  <a:srgbClr val="FFCC00"/>
                </a:solidFill>
                <a:latin typeface="Arial" charset="0"/>
                <a:ea typeface="黑体" pitchFamily="49" charset="-122"/>
                <a:cs typeface="Times New Roman" pitchFamily="18" charset="0"/>
              </a:rPr>
              <a:t>的</a:t>
            </a:r>
            <a:r>
              <a:rPr lang="en-US" altLang="zh-CN" dirty="0" smtClean="0">
                <a:solidFill>
                  <a:srgbClr val="FFCC00"/>
                </a:solidFill>
                <a:latin typeface="Arial" charset="0"/>
                <a:ea typeface="黑体" pitchFamily="49" charset="-122"/>
                <a:cs typeface="Times New Roman" pitchFamily="18" charset="0"/>
              </a:rPr>
              <a:t>Slices</a:t>
            </a:r>
            <a:r>
              <a:rPr lang="zh-CN" altLang="en-US" dirty="0" smtClean="0">
                <a:solidFill>
                  <a:srgbClr val="FFCC00"/>
                </a:solidFill>
                <a:latin typeface="Arial" charset="0"/>
                <a:ea typeface="黑体" pitchFamily="49" charset="-122"/>
                <a:cs typeface="Times New Roman" pitchFamily="18" charset="0"/>
              </a:rPr>
              <a:t>结构</a:t>
            </a:r>
          </a:p>
        </p:txBody>
      </p:sp>
      <p:graphicFrame>
        <p:nvGraphicFramePr>
          <p:cNvPr id="82949" name="Object 5"/>
          <p:cNvGraphicFramePr>
            <a:graphicFrameLocks noChangeAspect="1"/>
          </p:cNvGraphicFramePr>
          <p:nvPr/>
        </p:nvGraphicFramePr>
        <p:xfrm>
          <a:off x="2876550" y="1844675"/>
          <a:ext cx="3600450" cy="4068763"/>
        </p:xfrm>
        <a:graphic>
          <a:graphicData uri="http://schemas.openxmlformats.org/presentationml/2006/ole">
            <p:oleObj spid="_x0000_s198658" name="位图图像" r:id="rId5" imgW="3809524" imgH="4648849" progId="Paint.Picture">
              <p:embed/>
            </p:oleObj>
          </a:graphicData>
        </a:graphic>
      </p:graphicFrame>
      <p:sp>
        <p:nvSpPr>
          <p:cNvPr id="4101" name="Text Box 6"/>
          <p:cNvSpPr txBox="1">
            <a:spLocks noChangeArrowheads="1"/>
          </p:cNvSpPr>
          <p:nvPr/>
        </p:nvSpPr>
        <p:spPr bwMode="auto">
          <a:xfrm>
            <a:off x="3095625" y="5913438"/>
            <a:ext cx="2989263" cy="369332"/>
          </a:xfrm>
          <a:prstGeom prst="rect">
            <a:avLst/>
          </a:prstGeom>
          <a:noFill/>
          <a:ln w="9525" algn="ctr">
            <a:noFill/>
            <a:miter lim="800000"/>
            <a:headEnd/>
            <a:tailEnd/>
          </a:ln>
        </p:spPr>
        <p:txBody>
          <a:bodyPr>
            <a:spAutoFit/>
          </a:bodyPr>
          <a:lstStyle/>
          <a:p>
            <a:r>
              <a:rPr lang="en-US" altLang="zh-CN" sz="2000" b="1" dirty="0">
                <a:solidFill>
                  <a:srgbClr val="CC3300"/>
                </a:solidFill>
                <a:latin typeface="Arial" charset="0"/>
                <a:ea typeface="楷体_GB2312" pitchFamily="49" charset="-122"/>
                <a:cs typeface="Arial" charset="0"/>
              </a:rPr>
              <a:t>Spartan</a:t>
            </a:r>
            <a:r>
              <a:rPr lang="zh-CN" altLang="en-US" sz="2000" b="1" dirty="0">
                <a:solidFill>
                  <a:srgbClr val="CC3300"/>
                </a:solidFill>
                <a:latin typeface="Arial" charset="0"/>
                <a:ea typeface="楷体_GB2312" pitchFamily="49" charset="-122"/>
                <a:cs typeface="Arial" charset="0"/>
              </a:rPr>
              <a:t>的</a:t>
            </a:r>
            <a:r>
              <a:rPr lang="en-US" altLang="zh-CN" sz="2000" b="1" dirty="0">
                <a:solidFill>
                  <a:srgbClr val="CC3300"/>
                </a:solidFill>
                <a:latin typeface="Arial" charset="0"/>
                <a:ea typeface="楷体_GB2312" pitchFamily="49" charset="-122"/>
                <a:cs typeface="Arial" charset="0"/>
              </a:rPr>
              <a:t>Slices</a:t>
            </a:r>
            <a:r>
              <a:rPr lang="zh-CN" altLang="en-US" sz="2000" b="1" dirty="0">
                <a:solidFill>
                  <a:srgbClr val="CC3300"/>
                </a:solidFill>
                <a:latin typeface="Arial" charset="0"/>
                <a:ea typeface="楷体_GB2312" pitchFamily="49" charset="-122"/>
                <a:cs typeface="Arial" charset="0"/>
              </a:rPr>
              <a:t>结构</a:t>
            </a:r>
          </a:p>
        </p:txBody>
      </p:sp>
      <p:sp>
        <p:nvSpPr>
          <p:cNvPr id="82951" name="Text Box 7"/>
          <p:cNvSpPr txBox="1">
            <a:spLocks noChangeArrowheads="1"/>
          </p:cNvSpPr>
          <p:nvPr/>
        </p:nvSpPr>
        <p:spPr bwMode="auto">
          <a:xfrm>
            <a:off x="323850" y="1270000"/>
            <a:ext cx="8029575" cy="424732"/>
          </a:xfrm>
          <a:prstGeom prst="rect">
            <a:avLst/>
          </a:prstGeom>
          <a:noFill/>
          <a:ln w="9525" algn="ctr">
            <a:noFill/>
            <a:miter lim="800000"/>
            <a:headEnd/>
            <a:tailEnd/>
          </a:ln>
        </p:spPr>
        <p:txBody>
          <a:bodyPr>
            <a:spAutoFit/>
          </a:bodyPr>
          <a:lstStyle/>
          <a:p>
            <a:pPr marL="800100" lvl="1" indent="-342900" algn="l">
              <a:buClr>
                <a:srgbClr val="006666"/>
              </a:buClr>
              <a:buSzPct val="85000"/>
              <a:buFont typeface="Wingdings" pitchFamily="2" charset="2"/>
              <a:buChar char="u"/>
            </a:pPr>
            <a:r>
              <a:rPr lang="zh-CN" altLang="en-US" b="1" dirty="0">
                <a:latin typeface="Arial" charset="0"/>
                <a:cs typeface="Arial" charset="0"/>
              </a:rPr>
              <a:t>每个</a:t>
            </a:r>
            <a:r>
              <a:rPr lang="en-US" altLang="zh-CN" b="1" dirty="0">
                <a:latin typeface="Arial" charset="0"/>
                <a:cs typeface="Arial" charset="0"/>
              </a:rPr>
              <a:t>Slice</a:t>
            </a:r>
            <a:r>
              <a:rPr lang="zh-CN" altLang="en-US" b="1" dirty="0">
                <a:latin typeface="Arial" charset="0"/>
                <a:cs typeface="Arial" charset="0"/>
              </a:rPr>
              <a:t>由</a:t>
            </a:r>
            <a:r>
              <a:rPr lang="en-US" altLang="zh-CN" b="1" dirty="0">
                <a:latin typeface="Arial" charset="0"/>
                <a:cs typeface="Arial" charset="0"/>
              </a:rPr>
              <a:t>2</a:t>
            </a:r>
            <a:r>
              <a:rPr lang="zh-CN" altLang="en-US" b="1" dirty="0">
                <a:latin typeface="Arial" charset="0"/>
                <a:cs typeface="Arial" charset="0"/>
              </a:rPr>
              <a:t>个</a:t>
            </a:r>
            <a:r>
              <a:rPr lang="en-US" altLang="zh-CN" b="1" dirty="0">
                <a:latin typeface="Arial" charset="0"/>
                <a:cs typeface="Arial" charset="0"/>
              </a:rPr>
              <a:t>LUT</a:t>
            </a:r>
            <a:r>
              <a:rPr lang="zh-CN" altLang="en-US" b="1" dirty="0">
                <a:latin typeface="Arial" charset="0"/>
                <a:cs typeface="Arial" charset="0"/>
              </a:rPr>
              <a:t>、</a:t>
            </a:r>
            <a:r>
              <a:rPr lang="en-US" altLang="zh-CN" b="1" dirty="0">
                <a:latin typeface="Arial" charset="0"/>
                <a:cs typeface="Arial" charset="0"/>
              </a:rPr>
              <a:t>2</a:t>
            </a:r>
            <a:r>
              <a:rPr lang="zh-CN" altLang="en-US" b="1" dirty="0">
                <a:latin typeface="Arial" charset="0"/>
                <a:cs typeface="Arial" charset="0"/>
              </a:rPr>
              <a:t>个触发器和相关逻辑构成。</a:t>
            </a:r>
          </a:p>
        </p:txBody>
      </p:sp>
      <p:sp>
        <p:nvSpPr>
          <p:cNvPr id="8198"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spcBef>
                <a:spcPct val="0"/>
              </a:spcBef>
            </a:pPr>
            <a:fld id="{AC262481-305D-47C0-9EFD-11B309F7039E}" type="slidenum">
              <a:rPr lang="ko-KR" altLang="en-US" sz="1600">
                <a:solidFill>
                  <a:schemeClr val="accent2"/>
                </a:solidFill>
                <a:latin typeface="Verdana" pitchFamily="34" charset="0"/>
                <a:ea typeface="Gulim" pitchFamily="34" charset="-127"/>
              </a:rPr>
              <a:pPr algn="r">
                <a:spcBef>
                  <a:spcPct val="0"/>
                </a:spcBef>
              </a:pPr>
              <a:t>103</a:t>
            </a:fld>
            <a:endParaRPr lang="en-US" altLang="ko-KR" sz="1600">
              <a:solidFill>
                <a:schemeClr val="accent2"/>
              </a:solidFill>
              <a:latin typeface="Verdana" pitchFamily="34" charset="0"/>
              <a:ea typeface="Gulim" pitchFamily="34" charset="-127"/>
            </a:endParaRPr>
          </a:p>
        </p:txBody>
      </p:sp>
      <p:sp>
        <p:nvSpPr>
          <p:cNvPr id="7" name="Oval 3131"/>
          <p:cNvSpPr>
            <a:spLocks noChangeArrowheads="1"/>
          </p:cNvSpPr>
          <p:nvPr/>
        </p:nvSpPr>
        <p:spPr bwMode="auto">
          <a:xfrm>
            <a:off x="3492500" y="2205038"/>
            <a:ext cx="917575" cy="1079500"/>
          </a:xfrm>
          <a:prstGeom prst="ellipse">
            <a:avLst/>
          </a:prstGeom>
          <a:noFill/>
          <a:ln w="38100">
            <a:solidFill>
              <a:srgbClr val="FF3300"/>
            </a:solidFill>
            <a:round/>
            <a:headEnd/>
            <a:tailEnd/>
          </a:ln>
        </p:spPr>
        <p:txBody>
          <a:bodyPr anchor="ctr"/>
          <a:lstStyle/>
          <a:p>
            <a:pPr algn="ctr"/>
            <a:endParaRPr kumimoji="1" lang="zh-CN" altLang="en-US" sz="1600">
              <a:latin typeface="Tahoma" pitchFamily="34" charset="0"/>
            </a:endParaRPr>
          </a:p>
        </p:txBody>
      </p:sp>
      <p:sp>
        <p:nvSpPr>
          <p:cNvPr id="8" name="Oval 3132"/>
          <p:cNvSpPr>
            <a:spLocks noChangeArrowheads="1"/>
          </p:cNvSpPr>
          <p:nvPr/>
        </p:nvSpPr>
        <p:spPr bwMode="auto">
          <a:xfrm>
            <a:off x="3492500" y="4059238"/>
            <a:ext cx="971550" cy="971550"/>
          </a:xfrm>
          <a:prstGeom prst="ellipse">
            <a:avLst/>
          </a:prstGeom>
          <a:noFill/>
          <a:ln w="38100">
            <a:solidFill>
              <a:srgbClr val="FF3300"/>
            </a:solidFill>
            <a:round/>
            <a:headEnd/>
            <a:tailEnd/>
          </a:ln>
        </p:spPr>
        <p:txBody>
          <a:bodyPr anchor="ctr"/>
          <a:lstStyle/>
          <a:p>
            <a:pPr algn="ctr"/>
            <a:endParaRPr kumimoji="1" lang="zh-CN" altLang="en-US" sz="1600">
              <a:latin typeface="Tahoma" pitchFamily="34" charset="0"/>
            </a:endParaRPr>
          </a:p>
        </p:txBody>
      </p:sp>
    </p:spTree>
  </p:cSld>
  <p:clrMapOvr>
    <a:masterClrMapping/>
  </p:clrMapOvr>
  <p:transition spd="med">
    <p:blinds dir="vert"/>
    <p:sndAc>
      <p:stSnd>
        <p:snd r:embed="rId4" name="projctor.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2951"/>
                                        </p:tgtEl>
                                        <p:attrNameLst>
                                          <p:attrName>style.visibility</p:attrName>
                                        </p:attrNameLst>
                                      </p:cBhvr>
                                      <p:to>
                                        <p:strVal val="visible"/>
                                      </p:to>
                                    </p:set>
                                    <p:anim calcmode="lin" valueType="num">
                                      <p:cBhvr additive="base">
                                        <p:cTn id="7" dur="500" fill="hold"/>
                                        <p:tgtEl>
                                          <p:spTgt spid="82951"/>
                                        </p:tgtEl>
                                        <p:attrNameLst>
                                          <p:attrName>ppt_x</p:attrName>
                                        </p:attrNameLst>
                                      </p:cBhvr>
                                      <p:tavLst>
                                        <p:tav tm="0">
                                          <p:val>
                                            <p:strVal val="0-#ppt_w/2"/>
                                          </p:val>
                                        </p:tav>
                                        <p:tav tm="100000">
                                          <p:val>
                                            <p:strVal val="#ppt_x"/>
                                          </p:val>
                                        </p:tav>
                                      </p:tavLst>
                                    </p:anim>
                                    <p:anim calcmode="lin" valueType="num">
                                      <p:cBhvr additive="base">
                                        <p:cTn id="8" dur="500" fill="hold"/>
                                        <p:tgtEl>
                                          <p:spTgt spid="829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4101"/>
                                        </p:tgtEl>
                                        <p:attrNameLst>
                                          <p:attrName>style.visibility</p:attrName>
                                        </p:attrNameLst>
                                      </p:cBhvr>
                                      <p:to>
                                        <p:strVal val="visible"/>
                                      </p:to>
                                    </p:set>
                                    <p:anim calcmode="lin" valueType="num">
                                      <p:cBhvr>
                                        <p:cTn id="13" dur="1000" fill="hold"/>
                                        <p:tgtEl>
                                          <p:spTgt spid="4101"/>
                                        </p:tgtEl>
                                        <p:attrNameLst>
                                          <p:attrName>ppt_w</p:attrName>
                                        </p:attrNameLst>
                                      </p:cBhvr>
                                      <p:tavLst>
                                        <p:tav tm="0">
                                          <p:val>
                                            <p:strVal val="#ppt_w*0.70"/>
                                          </p:val>
                                        </p:tav>
                                        <p:tav tm="100000">
                                          <p:val>
                                            <p:strVal val="#ppt_w"/>
                                          </p:val>
                                        </p:tav>
                                      </p:tavLst>
                                    </p:anim>
                                    <p:anim calcmode="lin" valueType="num">
                                      <p:cBhvr>
                                        <p:cTn id="14" dur="1000" fill="hold"/>
                                        <p:tgtEl>
                                          <p:spTgt spid="4101"/>
                                        </p:tgtEl>
                                        <p:attrNameLst>
                                          <p:attrName>ppt_h</p:attrName>
                                        </p:attrNameLst>
                                      </p:cBhvr>
                                      <p:tavLst>
                                        <p:tav tm="0">
                                          <p:val>
                                            <p:strVal val="#ppt_h"/>
                                          </p:val>
                                        </p:tav>
                                        <p:tav tm="100000">
                                          <p:val>
                                            <p:strVal val="#ppt_h"/>
                                          </p:val>
                                        </p:tav>
                                      </p:tavLst>
                                    </p:anim>
                                    <p:animEffect transition="in" filter="fade">
                                      <p:cBhvr>
                                        <p:cTn id="15" dur="1000"/>
                                        <p:tgtEl>
                                          <p:spTgt spid="4101"/>
                                        </p:tgtEl>
                                      </p:cBhvr>
                                    </p:animEffect>
                                  </p:childTnLst>
                                </p:cTn>
                              </p:par>
                            </p:childTnLst>
                          </p:cTn>
                        </p:par>
                        <p:par>
                          <p:cTn id="16" fill="hold">
                            <p:stCondLst>
                              <p:cond delay="1000"/>
                            </p:stCondLst>
                            <p:childTnLst>
                              <p:par>
                                <p:cTn id="17" presetID="3" presetClass="entr" presetSubtype="10" fill="hold" nodeType="afterEffect">
                                  <p:stCondLst>
                                    <p:cond delay="0"/>
                                  </p:stCondLst>
                                  <p:childTnLst>
                                    <p:set>
                                      <p:cBhvr>
                                        <p:cTn id="18" dur="1" fill="hold">
                                          <p:stCondLst>
                                            <p:cond delay="0"/>
                                          </p:stCondLst>
                                        </p:cTn>
                                        <p:tgtEl>
                                          <p:spTgt spid="82949"/>
                                        </p:tgtEl>
                                        <p:attrNameLst>
                                          <p:attrName>style.visibility</p:attrName>
                                        </p:attrNameLst>
                                      </p:cBhvr>
                                      <p:to>
                                        <p:strVal val="visible"/>
                                      </p:to>
                                    </p:set>
                                    <p:animEffect transition="in" filter="blinds(horizontal)">
                                      <p:cBhvr>
                                        <p:cTn id="19" dur="500"/>
                                        <p:tgtEl>
                                          <p:spTgt spid="82949"/>
                                        </p:tgtEl>
                                      </p:cBhvr>
                                    </p:animEffect>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childTnLst>
                                </p:cTn>
                              </p:par>
                            </p:childTnLst>
                          </p:cTn>
                        </p:par>
                        <p:par>
                          <p:cTn id="26" fill="hold">
                            <p:stCondLst>
                              <p:cond delay="500"/>
                            </p:stCondLst>
                            <p:childTnLst>
                              <p:par>
                                <p:cTn id="27" presetID="23" presetClass="entr" presetSubtype="16"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500" fill="hold"/>
                                        <p:tgtEl>
                                          <p:spTgt spid="8"/>
                                        </p:tgtEl>
                                        <p:attrNameLst>
                                          <p:attrName>ppt_w</p:attrName>
                                        </p:attrNameLst>
                                      </p:cBhvr>
                                      <p:tavLst>
                                        <p:tav tm="0">
                                          <p:val>
                                            <p:fltVal val="0"/>
                                          </p:val>
                                        </p:tav>
                                        <p:tav tm="100000">
                                          <p:val>
                                            <p:strVal val="#ppt_w"/>
                                          </p:val>
                                        </p:tav>
                                      </p:tavLst>
                                    </p:anim>
                                    <p:anim calcmode="lin" valueType="num">
                                      <p:cBhvr>
                                        <p:cTn id="30"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p:bldP spid="82951" grpId="0"/>
      <p:bldP spid="7" grpId="0" animBg="1" autoUpdateAnimBg="0"/>
      <p:bldP spid="8" grpId="0" animBg="1"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5"/>
          <p:cNvSpPr>
            <a:spLocks noGrp="1" noChangeArrowheads="1"/>
          </p:cNvSpPr>
          <p:nvPr>
            <p:ph type="sldNum" sz="quarter" idx="10"/>
          </p:nvPr>
        </p:nvSpPr>
        <p:spPr>
          <a:noFill/>
        </p:spPr>
        <p:txBody>
          <a:bodyPr/>
          <a:lstStyle/>
          <a:p>
            <a:fld id="{FE70D735-154E-477A-B811-C647F98C0076}" type="slidenum">
              <a:rPr lang="ko-KR" altLang="en-US" smtClean="0"/>
              <a:pPr/>
              <a:t>104</a:t>
            </a:fld>
            <a:endParaRPr lang="en-US" altLang="ko-KR" smtClean="0"/>
          </a:p>
        </p:txBody>
      </p:sp>
      <p:sp>
        <p:nvSpPr>
          <p:cNvPr id="55298" name="Rectangle 2"/>
          <p:cNvSpPr>
            <a:spLocks noGrp="1" noChangeArrowheads="1"/>
          </p:cNvSpPr>
          <p:nvPr>
            <p:ph type="title"/>
          </p:nvPr>
        </p:nvSpPr>
        <p:spPr>
          <a:xfrm>
            <a:off x="1763713" y="298450"/>
            <a:ext cx="6861175" cy="609600"/>
          </a:xfrm>
        </p:spPr>
        <p:txBody>
          <a:bodyPr/>
          <a:lstStyle/>
          <a:p>
            <a:r>
              <a:rPr lang="en-US" altLang="zh-CN" sz="3200" dirty="0" smtClean="0">
                <a:latin typeface="Arial" charset="0"/>
                <a:ea typeface="华文楷体" pitchFamily="2" charset="-122"/>
              </a:rPr>
              <a:t>8.6</a:t>
            </a:r>
            <a:r>
              <a:rPr lang="en-US" altLang="zh-CN" sz="3200" dirty="0" smtClean="0">
                <a:latin typeface="华文楷体" pitchFamily="2" charset="-122"/>
                <a:ea typeface="华文楷体" pitchFamily="2" charset="-122"/>
              </a:rPr>
              <a:t>  </a:t>
            </a:r>
            <a:r>
              <a:rPr lang="en-US" altLang="zh-CN" sz="3200" dirty="0" smtClean="0">
                <a:latin typeface="Arial" charset="0"/>
                <a:ea typeface="黑体" pitchFamily="49" charset="-122"/>
                <a:cs typeface="Arial" charset="0"/>
              </a:rPr>
              <a:t>PLD</a:t>
            </a:r>
            <a:r>
              <a:rPr lang="zh-CN" altLang="en-US" sz="3200" dirty="0" smtClean="0">
                <a:latin typeface="黑体" pitchFamily="49" charset="-122"/>
                <a:ea typeface="黑体" pitchFamily="49" charset="-122"/>
              </a:rPr>
              <a:t>的设计技术 </a:t>
            </a:r>
          </a:p>
        </p:txBody>
      </p:sp>
      <p:sp>
        <p:nvSpPr>
          <p:cNvPr id="55299" name="Rectangle 3"/>
          <p:cNvSpPr>
            <a:spLocks noGrp="1" noChangeArrowheads="1"/>
          </p:cNvSpPr>
          <p:nvPr>
            <p:ph type="body" idx="1"/>
          </p:nvPr>
        </p:nvSpPr>
        <p:spPr>
          <a:xfrm>
            <a:off x="2771775" y="3132138"/>
            <a:ext cx="4597400" cy="1325562"/>
          </a:xfrm>
        </p:spPr>
        <p:txBody>
          <a:bodyPr/>
          <a:lstStyle/>
          <a:p>
            <a:pPr marL="722313" indent="-722313">
              <a:buFont typeface="Wingdings" pitchFamily="2" charset="2"/>
              <a:buNone/>
            </a:pPr>
            <a:r>
              <a:rPr lang="en-US" altLang="zh-CN" dirty="0" smtClean="0">
                <a:solidFill>
                  <a:srgbClr val="A50021"/>
                </a:solidFill>
                <a:ea typeface="黑体" pitchFamily="49" charset="-122"/>
              </a:rPr>
              <a:t>8.6.1 </a:t>
            </a:r>
            <a:r>
              <a:rPr lang="zh-CN" altLang="en-US" dirty="0" smtClean="0">
                <a:solidFill>
                  <a:srgbClr val="A50021"/>
                </a:solidFill>
                <a:ea typeface="黑体" pitchFamily="49" charset="-122"/>
              </a:rPr>
              <a:t> </a:t>
            </a:r>
            <a:r>
              <a:rPr lang="en-US" altLang="zh-CN" dirty="0" smtClean="0">
                <a:solidFill>
                  <a:srgbClr val="A50021"/>
                </a:solidFill>
                <a:ea typeface="黑体" pitchFamily="49" charset="-122"/>
              </a:rPr>
              <a:t>PLD </a:t>
            </a:r>
            <a:r>
              <a:rPr lang="zh-CN" altLang="en-US" dirty="0" smtClean="0">
                <a:solidFill>
                  <a:srgbClr val="A50021"/>
                </a:solidFill>
                <a:ea typeface="黑体" pitchFamily="49" charset="-122"/>
              </a:rPr>
              <a:t>的设计方法</a:t>
            </a:r>
            <a:endParaRPr lang="en-US" altLang="zh-CN" dirty="0" smtClean="0">
              <a:solidFill>
                <a:srgbClr val="A50021"/>
              </a:solidFill>
              <a:ea typeface="黑体" pitchFamily="49" charset="-122"/>
            </a:endParaRPr>
          </a:p>
          <a:p>
            <a:pPr marL="722313" indent="-722313">
              <a:buFont typeface="Wingdings" pitchFamily="2" charset="2"/>
              <a:buNone/>
            </a:pPr>
            <a:r>
              <a:rPr lang="en-US" altLang="zh-CN" dirty="0" smtClean="0">
                <a:solidFill>
                  <a:srgbClr val="A50021"/>
                </a:solidFill>
                <a:ea typeface="黑体" pitchFamily="49" charset="-122"/>
              </a:rPr>
              <a:t>8.6.2  </a:t>
            </a:r>
            <a:r>
              <a:rPr lang="en-US" altLang="zh-CN" dirty="0" smtClean="0">
                <a:solidFill>
                  <a:srgbClr val="A50021"/>
                </a:solidFill>
                <a:ea typeface="黑体" pitchFamily="49" charset="-122"/>
              </a:rPr>
              <a:t>PLD</a:t>
            </a:r>
            <a:r>
              <a:rPr lang="zh-CN" altLang="en-US" dirty="0" smtClean="0">
                <a:solidFill>
                  <a:srgbClr val="A50021"/>
                </a:solidFill>
                <a:ea typeface="黑体" pitchFamily="49" charset="-122"/>
              </a:rPr>
              <a:t>的设计流程 </a:t>
            </a:r>
            <a:r>
              <a:rPr lang="zh-CN" altLang="en-US" dirty="0" smtClean="0">
                <a:solidFill>
                  <a:srgbClr val="A50021"/>
                </a:solidFill>
                <a:ea typeface="黑体" pitchFamily="49" charset="-122"/>
              </a:rPr>
              <a:t>      </a:t>
            </a:r>
            <a:endParaRPr lang="zh-CN" altLang="en-US" dirty="0" smtClean="0">
              <a:solidFill>
                <a:srgbClr val="A50021"/>
              </a:solidFill>
              <a:ea typeface="黑体" pitchFamily="49" charset="-122"/>
            </a:endParaRPr>
          </a:p>
        </p:txBody>
      </p:sp>
      <p:sp>
        <p:nvSpPr>
          <p:cNvPr id="55300" name="Oval 4"/>
          <p:cNvSpPr>
            <a:spLocks noChangeArrowheads="1"/>
          </p:cNvSpPr>
          <p:nvPr/>
        </p:nvSpPr>
        <p:spPr bwMode="auto">
          <a:xfrm>
            <a:off x="2286000" y="1716088"/>
            <a:ext cx="4949825" cy="722312"/>
          </a:xfrm>
          <a:prstGeom prst="ellipse">
            <a:avLst/>
          </a:prstGeom>
          <a:gradFill rotWithShape="0">
            <a:gsLst>
              <a:gs pos="0">
                <a:srgbClr val="66FFFF"/>
              </a:gs>
              <a:gs pos="100000">
                <a:srgbClr val="66FFFF">
                  <a:gamma/>
                  <a:shade val="46275"/>
                  <a:invGamma/>
                </a:srgbClr>
              </a:gs>
            </a:gsLst>
            <a:lin ang="5400000" scaled="1"/>
          </a:gradFill>
          <a:ln w="9525">
            <a:noFill/>
            <a:round/>
            <a:headEnd/>
            <a:tailEnd/>
          </a:ln>
          <a:effectLst/>
        </p:spPr>
        <p:txBody>
          <a:bodyPr wrap="none" anchor="ctr"/>
          <a:lstStyle/>
          <a:p>
            <a:pPr algn="ctr">
              <a:spcBef>
                <a:spcPct val="0"/>
              </a:spcBef>
              <a:defRPr/>
            </a:pPr>
            <a:r>
              <a:rPr lang="zh-CN" altLang="en-US" sz="4400">
                <a:solidFill>
                  <a:srgbClr val="FFCC00"/>
                </a:solidFill>
                <a:effectLst>
                  <a:outerShdw blurRad="38100" dist="38100" dir="2700000" algn="tl">
                    <a:srgbClr val="000000"/>
                  </a:outerShdw>
                </a:effectLst>
                <a:latin typeface="Arial" charset="0"/>
                <a:ea typeface="隶书" pitchFamily="49" charset="-122"/>
              </a:rPr>
              <a:t>内容概要</a:t>
            </a:r>
          </a:p>
        </p:txBody>
      </p:sp>
    </p:spTree>
  </p:cSld>
  <p:clrMapOvr>
    <a:masterClrMapping/>
  </p:clrMapOvr>
  <p:transition spd="med">
    <p:blinds dir="vert"/>
    <p:sndAc>
      <p:stSnd>
        <p:snd r:embed="rId3" name="projctor.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5298"/>
                                        </p:tgtEl>
                                        <p:attrNameLst>
                                          <p:attrName>style.visibility</p:attrName>
                                        </p:attrNameLst>
                                      </p:cBhvr>
                                      <p:to>
                                        <p:strVal val="visible"/>
                                      </p:to>
                                    </p:set>
                                    <p:anim calcmode="lin" valueType="num">
                                      <p:cBhvr additive="base">
                                        <p:cTn id="7" dur="500" fill="hold"/>
                                        <p:tgtEl>
                                          <p:spTgt spid="55298"/>
                                        </p:tgtEl>
                                        <p:attrNameLst>
                                          <p:attrName>ppt_x</p:attrName>
                                        </p:attrNameLst>
                                      </p:cBhvr>
                                      <p:tavLst>
                                        <p:tav tm="0">
                                          <p:val>
                                            <p:strVal val="#ppt_x"/>
                                          </p:val>
                                        </p:tav>
                                        <p:tav tm="100000">
                                          <p:val>
                                            <p:strVal val="#ppt_x"/>
                                          </p:val>
                                        </p:tav>
                                      </p:tavLst>
                                    </p:anim>
                                    <p:anim calcmode="lin" valueType="num">
                                      <p:cBhvr additive="base">
                                        <p:cTn id="8" dur="500" fill="hold"/>
                                        <p:tgtEl>
                                          <p:spTgt spid="5529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55300"/>
                                        </p:tgtEl>
                                        <p:attrNameLst>
                                          <p:attrName>style.visibility</p:attrName>
                                        </p:attrNameLst>
                                      </p:cBhvr>
                                      <p:to>
                                        <p:strVal val="visible"/>
                                      </p:to>
                                    </p:set>
                                    <p:animEffect transition="in" filter="dissolve">
                                      <p:cBhvr>
                                        <p:cTn id="12" dur="500"/>
                                        <p:tgtEl>
                                          <p:spTgt spid="55300"/>
                                        </p:tgtEl>
                                      </p:cBhvr>
                                    </p:animEffect>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55299"/>
                                        </p:tgtEl>
                                        <p:attrNameLst>
                                          <p:attrName>style.visibility</p:attrName>
                                        </p:attrNameLst>
                                      </p:cBhvr>
                                      <p:to>
                                        <p:strVal val="visible"/>
                                      </p:to>
                                    </p:set>
                                    <p:anim calcmode="lin" valueType="num">
                                      <p:cBhvr additive="base">
                                        <p:cTn id="16" dur="500" fill="hold"/>
                                        <p:tgtEl>
                                          <p:spTgt spid="55299"/>
                                        </p:tgtEl>
                                        <p:attrNameLst>
                                          <p:attrName>ppt_x</p:attrName>
                                        </p:attrNameLst>
                                      </p:cBhvr>
                                      <p:tavLst>
                                        <p:tav tm="0">
                                          <p:val>
                                            <p:strVal val="#ppt_x"/>
                                          </p:val>
                                        </p:tav>
                                        <p:tav tm="100000">
                                          <p:val>
                                            <p:strVal val="#ppt_x"/>
                                          </p:val>
                                        </p:tav>
                                      </p:tavLst>
                                    </p:anim>
                                    <p:anim calcmode="lin" valueType="num">
                                      <p:cBhvr additive="base">
                                        <p:cTn id="17" dur="500" fill="hold"/>
                                        <p:tgtEl>
                                          <p:spTgt spid="55299"/>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4"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utoUpdateAnimBg="0"/>
      <p:bldP spid="55299" grpId="0" autoUpdateAnimBg="0"/>
      <p:bldP spid="55300" grpId="0" animBg="1"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5"/>
          <p:cNvSpPr>
            <a:spLocks noGrp="1" noChangeArrowheads="1"/>
          </p:cNvSpPr>
          <p:nvPr>
            <p:ph type="sldNum" sz="quarter" idx="10"/>
          </p:nvPr>
        </p:nvSpPr>
        <p:spPr>
          <a:noFill/>
        </p:spPr>
        <p:txBody>
          <a:bodyPr/>
          <a:lstStyle/>
          <a:p>
            <a:fld id="{4863626A-4FBF-48A3-8725-565B029C4BA3}" type="slidenum">
              <a:rPr lang="ko-KR" altLang="en-US" smtClean="0"/>
              <a:pPr/>
              <a:t>105</a:t>
            </a:fld>
            <a:endParaRPr lang="en-US" altLang="ko-KR" smtClean="0"/>
          </a:p>
        </p:txBody>
      </p:sp>
      <p:sp>
        <p:nvSpPr>
          <p:cNvPr id="43011" name="Rectangle 2"/>
          <p:cNvSpPr>
            <a:spLocks noGrp="1" noChangeArrowheads="1"/>
          </p:cNvSpPr>
          <p:nvPr>
            <p:ph type="title"/>
          </p:nvPr>
        </p:nvSpPr>
        <p:spPr>
          <a:xfrm>
            <a:off x="1763713" y="298450"/>
            <a:ext cx="6937375" cy="609600"/>
          </a:xfrm>
        </p:spPr>
        <p:txBody>
          <a:bodyPr/>
          <a:lstStyle/>
          <a:p>
            <a:r>
              <a:rPr lang="en-US" altLang="zh-CN" dirty="0" smtClean="0">
                <a:solidFill>
                  <a:srgbClr val="FFCC00"/>
                </a:solidFill>
                <a:latin typeface="Arial" charset="0"/>
                <a:ea typeface="黑体" pitchFamily="49" charset="-122"/>
              </a:rPr>
              <a:t>8.6.1  </a:t>
            </a:r>
            <a:r>
              <a:rPr lang="en-US" altLang="zh-CN" dirty="0" smtClean="0">
                <a:solidFill>
                  <a:srgbClr val="FFCC00"/>
                </a:solidFill>
                <a:latin typeface="Arial" charset="0"/>
                <a:ea typeface="黑体" pitchFamily="49" charset="-122"/>
              </a:rPr>
              <a:t>PLD </a:t>
            </a:r>
            <a:r>
              <a:rPr lang="zh-CN" altLang="en-US" dirty="0" smtClean="0">
                <a:solidFill>
                  <a:srgbClr val="FFCC00"/>
                </a:solidFill>
                <a:latin typeface="Arial" charset="0"/>
                <a:ea typeface="黑体" pitchFamily="49" charset="-122"/>
              </a:rPr>
              <a:t>的设计方法</a:t>
            </a:r>
          </a:p>
        </p:txBody>
      </p:sp>
      <p:sp>
        <p:nvSpPr>
          <p:cNvPr id="6" name="Text Box 4"/>
          <p:cNvSpPr txBox="1">
            <a:spLocks noChangeArrowheads="1"/>
          </p:cNvSpPr>
          <p:nvPr/>
        </p:nvSpPr>
        <p:spPr bwMode="auto">
          <a:xfrm>
            <a:off x="414338" y="1412875"/>
            <a:ext cx="8286750" cy="4894263"/>
          </a:xfrm>
          <a:prstGeom prst="rect">
            <a:avLst/>
          </a:prstGeom>
          <a:noFill/>
          <a:ln w="9525">
            <a:noFill/>
            <a:miter lim="800000"/>
            <a:headEnd/>
            <a:tailEnd/>
          </a:ln>
        </p:spPr>
        <p:txBody>
          <a:bodyPr>
            <a:spAutoFit/>
          </a:bodyPr>
          <a:lstStyle/>
          <a:p>
            <a:pPr algn="l">
              <a:lnSpc>
                <a:spcPct val="125000"/>
              </a:lnSpc>
              <a:buClr>
                <a:srgbClr val="003366"/>
              </a:buClr>
              <a:buFont typeface="Wingdings" pitchFamily="2" charset="2"/>
              <a:buChar char="v"/>
            </a:pPr>
            <a:r>
              <a:rPr kumimoji="1" lang="zh-CN" altLang="en-US" b="1" dirty="0">
                <a:solidFill>
                  <a:srgbClr val="FF0000"/>
                </a:solidFill>
                <a:latin typeface="Arial" charset="0"/>
                <a:cs typeface="Arial" charset="0"/>
              </a:rPr>
              <a:t>过去的“积木”式方法</a:t>
            </a:r>
          </a:p>
          <a:p>
            <a:pPr marL="742950" lvl="1" indent="-285750" algn="l">
              <a:lnSpc>
                <a:spcPct val="120000"/>
              </a:lnSpc>
              <a:spcBef>
                <a:spcPct val="0"/>
              </a:spcBef>
              <a:buClr>
                <a:srgbClr val="006666"/>
              </a:buClr>
              <a:buSzPct val="85000"/>
              <a:buFont typeface="Wingdings" pitchFamily="2" charset="2"/>
              <a:buChar char="u"/>
            </a:pPr>
            <a:r>
              <a:rPr kumimoji="1" lang="zh-CN" altLang="en-US" sz="2000" b="1" dirty="0">
                <a:latin typeface="Arial" charset="0"/>
                <a:cs typeface="Arial" charset="0"/>
              </a:rPr>
              <a:t>用于</a:t>
            </a:r>
            <a:r>
              <a:rPr kumimoji="1" lang="en-US" altLang="zh-CN" sz="2000" b="1" dirty="0">
                <a:latin typeface="Arial" charset="0"/>
                <a:cs typeface="Arial" charset="0"/>
              </a:rPr>
              <a:t>PLD</a:t>
            </a:r>
            <a:r>
              <a:rPr kumimoji="1" lang="zh-CN" altLang="en-US" sz="2000" b="1" dirty="0">
                <a:latin typeface="Arial" charset="0"/>
                <a:cs typeface="Arial" charset="0"/>
              </a:rPr>
              <a:t>没有出现之前的数字系统传统设计；</a:t>
            </a:r>
          </a:p>
          <a:p>
            <a:pPr marL="742950" lvl="1" indent="-285750" algn="l">
              <a:lnSpc>
                <a:spcPct val="120000"/>
              </a:lnSpc>
              <a:spcBef>
                <a:spcPct val="0"/>
              </a:spcBef>
              <a:buClr>
                <a:srgbClr val="006666"/>
              </a:buClr>
              <a:buSzPct val="85000"/>
              <a:buFont typeface="Wingdings" pitchFamily="2" charset="2"/>
              <a:buChar char="u"/>
            </a:pPr>
            <a:r>
              <a:rPr kumimoji="1" lang="zh-CN" altLang="en-US" sz="2000" b="1" dirty="0">
                <a:latin typeface="Arial" charset="0"/>
                <a:cs typeface="Arial" charset="0"/>
              </a:rPr>
              <a:t>通过标准</a:t>
            </a:r>
            <a:r>
              <a:rPr kumimoji="1" lang="zh-CN" altLang="en-US" sz="2000" b="1" dirty="0">
                <a:solidFill>
                  <a:srgbClr val="CC0066"/>
                </a:solidFill>
                <a:latin typeface="Arial" charset="0"/>
                <a:cs typeface="Arial" charset="0"/>
              </a:rPr>
              <a:t>集成电路</a:t>
            </a:r>
            <a:r>
              <a:rPr kumimoji="1" lang="zh-CN" altLang="en-US" sz="2000" b="1" dirty="0">
                <a:latin typeface="Arial" charset="0"/>
                <a:cs typeface="Arial" charset="0"/>
              </a:rPr>
              <a:t>器件搭建成</a:t>
            </a:r>
            <a:r>
              <a:rPr kumimoji="1" lang="zh-CN" altLang="en-US" sz="2000" b="1" dirty="0">
                <a:solidFill>
                  <a:srgbClr val="CC0066"/>
                </a:solidFill>
                <a:latin typeface="Arial" charset="0"/>
                <a:cs typeface="Arial" charset="0"/>
              </a:rPr>
              <a:t>电路板</a:t>
            </a:r>
            <a:r>
              <a:rPr kumimoji="1" lang="zh-CN" altLang="en-US" sz="2000" b="1" dirty="0">
                <a:latin typeface="Arial" charset="0"/>
                <a:cs typeface="Arial" charset="0"/>
              </a:rPr>
              <a:t>来实现系统功能，即先由器件搭成电路板，再由电路板搭成系统</a:t>
            </a:r>
            <a:r>
              <a:rPr kumimoji="1" lang="en-US" altLang="zh-CN" sz="2000" b="1" dirty="0">
                <a:latin typeface="Arial" charset="0"/>
                <a:cs typeface="Arial" charset="0"/>
              </a:rPr>
              <a:t>——</a:t>
            </a:r>
            <a:r>
              <a:rPr kumimoji="1" lang="zh-CN" altLang="en-US" sz="2000" b="1" dirty="0">
                <a:latin typeface="Arial" charset="0"/>
                <a:cs typeface="Arial" charset="0"/>
              </a:rPr>
              <a:t>“</a:t>
            </a:r>
            <a:r>
              <a:rPr kumimoji="1" lang="zh-CN" altLang="en-US" sz="2000" b="1" dirty="0">
                <a:solidFill>
                  <a:srgbClr val="FF0000"/>
                </a:solidFill>
                <a:latin typeface="Arial" charset="0"/>
                <a:cs typeface="Arial" charset="0"/>
              </a:rPr>
              <a:t>自底向上</a:t>
            </a:r>
            <a:r>
              <a:rPr kumimoji="1" lang="zh-CN" altLang="en-US" sz="2000" b="1" dirty="0">
                <a:latin typeface="Arial" charset="0"/>
                <a:cs typeface="Arial" charset="0"/>
              </a:rPr>
              <a:t>”（</a:t>
            </a:r>
            <a:r>
              <a:rPr kumimoji="1" lang="en-US" altLang="zh-CN" sz="2000" b="1" dirty="0">
                <a:latin typeface="Arial" charset="0"/>
                <a:cs typeface="Arial" charset="0"/>
              </a:rPr>
              <a:t>Bottom-Up</a:t>
            </a:r>
            <a:r>
              <a:rPr kumimoji="1" lang="zh-CN" altLang="en-US" sz="2000" b="1" dirty="0">
                <a:latin typeface="Arial" charset="0"/>
                <a:cs typeface="Arial" charset="0"/>
              </a:rPr>
              <a:t>）的设计；</a:t>
            </a:r>
          </a:p>
          <a:p>
            <a:pPr marL="742950" lvl="1" indent="-285750" algn="l">
              <a:lnSpc>
                <a:spcPct val="120000"/>
              </a:lnSpc>
              <a:spcBef>
                <a:spcPct val="0"/>
              </a:spcBef>
              <a:buClr>
                <a:srgbClr val="006666"/>
              </a:buClr>
              <a:buSzPct val="85000"/>
              <a:buFont typeface="Wingdings" pitchFamily="2" charset="2"/>
              <a:buChar char="u"/>
            </a:pPr>
            <a:r>
              <a:rPr kumimoji="1" lang="zh-CN" altLang="en-US" sz="2000" b="1" dirty="0">
                <a:latin typeface="Arial" charset="0"/>
                <a:cs typeface="Arial" charset="0"/>
              </a:rPr>
              <a:t>数字系统的“积木块”就是具有固定功能的标准集成电路器件。</a:t>
            </a:r>
          </a:p>
          <a:p>
            <a:pPr algn="l">
              <a:lnSpc>
                <a:spcPct val="125000"/>
              </a:lnSpc>
              <a:buClr>
                <a:srgbClr val="003366"/>
              </a:buClr>
              <a:buFont typeface="Wingdings" pitchFamily="2" charset="2"/>
              <a:buChar char="v"/>
            </a:pPr>
            <a:r>
              <a:rPr kumimoji="1" lang="zh-CN" altLang="en-US" b="1" dirty="0">
                <a:latin typeface="Arial" charset="0"/>
                <a:cs typeface="Arial" charset="0"/>
              </a:rPr>
              <a:t>特点</a:t>
            </a:r>
          </a:p>
          <a:p>
            <a:pPr marL="742950" lvl="1" indent="-285750" algn="l">
              <a:lnSpc>
                <a:spcPct val="120000"/>
              </a:lnSpc>
              <a:spcBef>
                <a:spcPct val="0"/>
              </a:spcBef>
              <a:buClr>
                <a:srgbClr val="006666"/>
              </a:buClr>
              <a:buSzPct val="85000"/>
              <a:buFont typeface="Wingdings" pitchFamily="2" charset="2"/>
              <a:buChar char="u"/>
            </a:pPr>
            <a:r>
              <a:rPr kumimoji="1" lang="zh-CN" altLang="en-US" sz="2000" b="1" dirty="0">
                <a:latin typeface="Arial" charset="0"/>
                <a:cs typeface="Arial" charset="0"/>
              </a:rPr>
              <a:t>设计中，设计者没有灵活性可言；</a:t>
            </a:r>
          </a:p>
          <a:p>
            <a:pPr marL="742950" lvl="1" indent="-285750" algn="l">
              <a:lnSpc>
                <a:spcPct val="120000"/>
              </a:lnSpc>
              <a:spcBef>
                <a:spcPct val="0"/>
              </a:spcBef>
              <a:buClr>
                <a:srgbClr val="006666"/>
              </a:buClr>
              <a:buSzPct val="85000"/>
              <a:buFont typeface="Wingdings" pitchFamily="2" charset="2"/>
              <a:buChar char="u"/>
            </a:pPr>
            <a:r>
              <a:rPr kumimoji="1" lang="zh-CN" altLang="en-US" sz="2000" b="1" dirty="0">
                <a:latin typeface="Arial" charset="0"/>
                <a:cs typeface="Arial" charset="0"/>
              </a:rPr>
              <a:t>搭成的系统需要的芯片</a:t>
            </a:r>
            <a:r>
              <a:rPr kumimoji="1" lang="zh-CN" altLang="en-US" sz="2000" b="1" dirty="0">
                <a:solidFill>
                  <a:srgbClr val="CC0066"/>
                </a:solidFill>
                <a:latin typeface="Arial" charset="0"/>
                <a:cs typeface="Arial" charset="0"/>
              </a:rPr>
              <a:t>种类多</a:t>
            </a:r>
            <a:r>
              <a:rPr kumimoji="1" lang="zh-CN" altLang="en-US" sz="2000" b="1" dirty="0">
                <a:latin typeface="Arial" charset="0"/>
                <a:cs typeface="Arial" charset="0"/>
              </a:rPr>
              <a:t>且</a:t>
            </a:r>
            <a:r>
              <a:rPr kumimoji="1" lang="zh-CN" altLang="en-US" sz="2000" b="1" dirty="0">
                <a:solidFill>
                  <a:srgbClr val="CC0066"/>
                </a:solidFill>
                <a:latin typeface="Arial" charset="0"/>
                <a:cs typeface="Arial" charset="0"/>
              </a:rPr>
              <a:t>数目大</a:t>
            </a:r>
            <a:r>
              <a:rPr kumimoji="1" lang="zh-CN" altLang="en-US" sz="2000" b="1" dirty="0">
                <a:latin typeface="Arial" charset="0"/>
                <a:cs typeface="Arial" charset="0"/>
              </a:rPr>
              <a:t>；</a:t>
            </a:r>
          </a:p>
          <a:p>
            <a:pPr marL="742950" lvl="1" indent="-285750" algn="l">
              <a:lnSpc>
                <a:spcPct val="120000"/>
              </a:lnSpc>
              <a:spcBef>
                <a:spcPct val="0"/>
              </a:spcBef>
              <a:buClr>
                <a:srgbClr val="006666"/>
              </a:buClr>
              <a:buSzPct val="85000"/>
              <a:buFont typeface="Wingdings" pitchFamily="2" charset="2"/>
              <a:buChar char="u"/>
            </a:pPr>
            <a:r>
              <a:rPr kumimoji="1" lang="zh-CN" altLang="en-US" sz="2000" b="1" dirty="0">
                <a:latin typeface="Arial" charset="0"/>
                <a:cs typeface="Arial" charset="0"/>
              </a:rPr>
              <a:t>用户只能根据需要选择合适的集成电路器件，并按照此种器件推荐的电路搭成系统，如</a:t>
            </a:r>
            <a:r>
              <a:rPr kumimoji="1" lang="en-US" altLang="zh-CN" sz="2000" b="1" dirty="0">
                <a:latin typeface="Arial" charset="0"/>
                <a:cs typeface="Arial" charset="0"/>
              </a:rPr>
              <a:t>TTL</a:t>
            </a:r>
            <a:r>
              <a:rPr kumimoji="1" lang="zh-CN" altLang="en-US" sz="2000" b="1" dirty="0">
                <a:latin typeface="Arial" charset="0"/>
                <a:cs typeface="Arial" charset="0"/>
              </a:rPr>
              <a:t>的</a:t>
            </a:r>
            <a:r>
              <a:rPr kumimoji="1" lang="en-US" altLang="zh-CN" sz="2000" b="1" dirty="0">
                <a:latin typeface="Arial" charset="0"/>
                <a:cs typeface="Arial" charset="0"/>
              </a:rPr>
              <a:t>74/54</a:t>
            </a:r>
            <a:r>
              <a:rPr kumimoji="1" lang="zh-CN" altLang="en-US" sz="2000" b="1" dirty="0">
                <a:latin typeface="Arial" charset="0"/>
                <a:cs typeface="Arial" charset="0"/>
              </a:rPr>
              <a:t>系列、</a:t>
            </a:r>
            <a:r>
              <a:rPr kumimoji="1" lang="en-US" altLang="zh-CN" sz="2000" b="1" dirty="0">
                <a:latin typeface="Arial" charset="0"/>
                <a:cs typeface="Arial" charset="0"/>
              </a:rPr>
              <a:t>CMOS</a:t>
            </a:r>
            <a:r>
              <a:rPr kumimoji="1" lang="zh-CN" altLang="en-US" sz="2000" b="1" dirty="0">
                <a:latin typeface="Arial" charset="0"/>
                <a:cs typeface="Arial" charset="0"/>
              </a:rPr>
              <a:t>的</a:t>
            </a:r>
            <a:r>
              <a:rPr kumimoji="1" lang="en-US" altLang="zh-CN" sz="2000" b="1" dirty="0">
                <a:latin typeface="Arial" charset="0"/>
                <a:cs typeface="Arial" charset="0"/>
              </a:rPr>
              <a:t>4000/4500</a:t>
            </a:r>
            <a:r>
              <a:rPr kumimoji="1" lang="zh-CN" altLang="en-US" sz="2000" b="1" dirty="0">
                <a:latin typeface="Arial" charset="0"/>
                <a:cs typeface="Arial" charset="0"/>
              </a:rPr>
              <a:t>系列芯片和一些固定功能的大规模集成电路等。</a:t>
            </a:r>
            <a:endParaRPr kumimoji="1" lang="en-US" altLang="zh-CN" sz="2000" b="1" dirty="0">
              <a:latin typeface="Arial" charset="0"/>
              <a:cs typeface="Arial" charset="0"/>
            </a:endParaRPr>
          </a:p>
        </p:txBody>
      </p:sp>
    </p:spTree>
  </p:cSld>
  <p:clrMapOvr>
    <a:masterClrMapping/>
  </p:clrMapOvr>
  <p:transition spd="med">
    <p:blinds dir="vert"/>
    <p:sndAc>
      <p:stSnd>
        <p:snd r:embed="rId3" name="projctor.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 calcmode="lin" valueType="num">
                                      <p:cBhvr additive="base">
                                        <p:cTn id="29"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6">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 calcmode="lin" valueType="num">
                                      <p:cBhvr additive="base">
                                        <p:cTn id="33"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6">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 calcmode="lin" valueType="num">
                                      <p:cBhvr additive="base">
                                        <p:cTn id="37" dur="5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5"/>
          <p:cNvSpPr>
            <a:spLocks noGrp="1" noChangeArrowheads="1"/>
          </p:cNvSpPr>
          <p:nvPr>
            <p:ph type="sldNum" sz="quarter" idx="10"/>
          </p:nvPr>
        </p:nvSpPr>
        <p:spPr>
          <a:noFill/>
        </p:spPr>
        <p:txBody>
          <a:bodyPr/>
          <a:lstStyle/>
          <a:p>
            <a:fld id="{788843D3-BB96-4315-90A0-EC1B2D58DD7B}" type="slidenum">
              <a:rPr lang="ko-KR" altLang="en-US" smtClean="0"/>
              <a:pPr/>
              <a:t>106</a:t>
            </a:fld>
            <a:endParaRPr lang="en-US" altLang="ko-KR" smtClean="0"/>
          </a:p>
        </p:txBody>
      </p:sp>
      <p:sp>
        <p:nvSpPr>
          <p:cNvPr id="44035" name="Rectangle 2"/>
          <p:cNvSpPr>
            <a:spLocks noGrp="1" noChangeArrowheads="1"/>
          </p:cNvSpPr>
          <p:nvPr>
            <p:ph type="title"/>
          </p:nvPr>
        </p:nvSpPr>
        <p:spPr>
          <a:xfrm>
            <a:off x="1763713" y="298450"/>
            <a:ext cx="6937375" cy="609600"/>
          </a:xfrm>
        </p:spPr>
        <p:txBody>
          <a:bodyPr/>
          <a:lstStyle/>
          <a:p>
            <a:r>
              <a:rPr lang="en-US" altLang="zh-CN" dirty="0" smtClean="0">
                <a:solidFill>
                  <a:srgbClr val="FFCC00"/>
                </a:solidFill>
                <a:latin typeface="Arial" charset="0"/>
                <a:ea typeface="黑体" pitchFamily="49" charset="-122"/>
              </a:rPr>
              <a:t>PLD </a:t>
            </a:r>
            <a:r>
              <a:rPr lang="zh-CN" altLang="en-US" dirty="0" smtClean="0">
                <a:solidFill>
                  <a:srgbClr val="FFCC00"/>
                </a:solidFill>
                <a:latin typeface="Arial" charset="0"/>
                <a:ea typeface="黑体" pitchFamily="49" charset="-122"/>
              </a:rPr>
              <a:t>的设计方法</a:t>
            </a:r>
          </a:p>
        </p:txBody>
      </p:sp>
      <p:sp>
        <p:nvSpPr>
          <p:cNvPr id="6" name="Text Box 2"/>
          <p:cNvSpPr txBox="1">
            <a:spLocks noChangeArrowheads="1"/>
          </p:cNvSpPr>
          <p:nvPr/>
        </p:nvSpPr>
        <p:spPr bwMode="auto">
          <a:xfrm>
            <a:off x="471488" y="1449388"/>
            <a:ext cx="8445500" cy="4154487"/>
          </a:xfrm>
          <a:prstGeom prst="rect">
            <a:avLst/>
          </a:prstGeom>
          <a:noFill/>
          <a:ln w="9525">
            <a:noFill/>
            <a:miter lim="800000"/>
            <a:headEnd/>
            <a:tailEnd/>
          </a:ln>
        </p:spPr>
        <p:txBody>
          <a:bodyPr>
            <a:spAutoFit/>
          </a:bodyPr>
          <a:lstStyle/>
          <a:p>
            <a:pPr algn="l">
              <a:lnSpc>
                <a:spcPct val="125000"/>
              </a:lnSpc>
              <a:buClr>
                <a:srgbClr val="003366"/>
              </a:buClr>
              <a:buFont typeface="Wingdings" pitchFamily="2" charset="2"/>
              <a:buChar char="v"/>
            </a:pPr>
            <a:r>
              <a:rPr kumimoji="1" lang="zh-CN" altLang="en-US" b="1" dirty="0">
                <a:latin typeface="Arial" charset="0"/>
                <a:cs typeface="Arial" charset="0"/>
              </a:rPr>
              <a:t>采用</a:t>
            </a:r>
            <a:r>
              <a:rPr kumimoji="1" lang="en-US" altLang="zh-CN" b="1" dirty="0">
                <a:latin typeface="Arial" charset="0"/>
                <a:cs typeface="Arial" charset="0"/>
              </a:rPr>
              <a:t>PLD</a:t>
            </a:r>
            <a:r>
              <a:rPr kumimoji="1" lang="zh-CN" altLang="en-US" b="1" dirty="0">
                <a:latin typeface="Arial" charset="0"/>
                <a:cs typeface="Arial" charset="0"/>
              </a:rPr>
              <a:t>进行的数字系统设计</a:t>
            </a:r>
          </a:p>
          <a:p>
            <a:pPr marL="742950" lvl="1" indent="-285750" algn="l">
              <a:lnSpc>
                <a:spcPct val="120000"/>
              </a:lnSpc>
              <a:spcBef>
                <a:spcPct val="0"/>
              </a:spcBef>
              <a:buClr>
                <a:srgbClr val="006666"/>
              </a:buClr>
              <a:buSzPct val="85000"/>
              <a:buFont typeface="Wingdings" pitchFamily="2" charset="2"/>
              <a:buChar char="u"/>
            </a:pPr>
            <a:r>
              <a:rPr kumimoji="1" lang="zh-CN" altLang="en-US" sz="2000" b="1" dirty="0">
                <a:latin typeface="Arial" charset="0"/>
                <a:cs typeface="Arial" charset="0"/>
              </a:rPr>
              <a:t>基于</a:t>
            </a:r>
            <a:r>
              <a:rPr kumimoji="1" lang="zh-CN" altLang="en-US" sz="2000" b="1" dirty="0">
                <a:solidFill>
                  <a:srgbClr val="CC0066"/>
                </a:solidFill>
                <a:latin typeface="Arial" charset="0"/>
                <a:cs typeface="Arial" charset="0"/>
              </a:rPr>
              <a:t>芯片</a:t>
            </a:r>
            <a:r>
              <a:rPr kumimoji="1" lang="zh-CN" altLang="en-US" sz="2000" b="1" dirty="0">
                <a:latin typeface="Arial" charset="0"/>
                <a:cs typeface="Arial" charset="0"/>
              </a:rPr>
              <a:t>的设计</a:t>
            </a:r>
            <a:r>
              <a:rPr kumimoji="1" lang="en-US" altLang="zh-CN" sz="2000" b="1" dirty="0">
                <a:latin typeface="Arial" charset="0"/>
                <a:cs typeface="Arial" charset="0"/>
              </a:rPr>
              <a:t>——</a:t>
            </a:r>
            <a:r>
              <a:rPr kumimoji="1" lang="zh-CN" altLang="en-US" sz="2000" b="1" dirty="0">
                <a:latin typeface="Arial" charset="0"/>
                <a:cs typeface="Arial" charset="0"/>
              </a:rPr>
              <a:t>“</a:t>
            </a:r>
            <a:r>
              <a:rPr kumimoji="1" lang="zh-CN" altLang="en-US" sz="2000" b="1" dirty="0">
                <a:solidFill>
                  <a:srgbClr val="FF0000"/>
                </a:solidFill>
                <a:latin typeface="Arial" charset="0"/>
                <a:cs typeface="Arial" charset="0"/>
              </a:rPr>
              <a:t>自顶向下</a:t>
            </a:r>
            <a:r>
              <a:rPr kumimoji="1" lang="zh-CN" altLang="en-US" sz="2000" b="1" dirty="0">
                <a:latin typeface="Arial" charset="0"/>
                <a:cs typeface="Arial" charset="0"/>
              </a:rPr>
              <a:t>”（</a:t>
            </a:r>
            <a:r>
              <a:rPr kumimoji="1" lang="en-US" altLang="zh-CN" sz="2000" b="1" dirty="0">
                <a:latin typeface="Arial" charset="0"/>
                <a:cs typeface="Arial" charset="0"/>
              </a:rPr>
              <a:t>Top-Down</a:t>
            </a:r>
            <a:r>
              <a:rPr kumimoji="1" lang="zh-CN" altLang="en-US" sz="2000" b="1" dirty="0">
                <a:latin typeface="Arial" charset="0"/>
                <a:cs typeface="Arial" charset="0"/>
              </a:rPr>
              <a:t>）设计法</a:t>
            </a:r>
          </a:p>
          <a:p>
            <a:pPr marL="742950" lvl="1" indent="-285750" algn="l">
              <a:lnSpc>
                <a:spcPct val="120000"/>
              </a:lnSpc>
              <a:spcBef>
                <a:spcPct val="0"/>
              </a:spcBef>
              <a:buClr>
                <a:srgbClr val="006666"/>
              </a:buClr>
              <a:buSzPct val="85000"/>
              <a:buFont typeface="Wingdings" pitchFamily="2" charset="2"/>
              <a:buChar char="u"/>
            </a:pPr>
            <a:r>
              <a:rPr kumimoji="1" lang="zh-CN" altLang="en-US" sz="2000" b="1" dirty="0">
                <a:latin typeface="Arial" charset="0"/>
                <a:cs typeface="Arial" charset="0"/>
              </a:rPr>
              <a:t>跟传统的积木式设计有本质的不同</a:t>
            </a:r>
          </a:p>
          <a:p>
            <a:pPr algn="l">
              <a:lnSpc>
                <a:spcPct val="125000"/>
              </a:lnSpc>
              <a:buClr>
                <a:srgbClr val="003366"/>
              </a:buClr>
              <a:buFont typeface="Wingdings" pitchFamily="2" charset="2"/>
              <a:buChar char="v"/>
            </a:pPr>
            <a:r>
              <a:rPr kumimoji="1" lang="zh-CN" altLang="en-US" b="1" dirty="0">
                <a:latin typeface="Arial" charset="0"/>
                <a:cs typeface="Arial" charset="0"/>
              </a:rPr>
              <a:t>设计方法特点</a:t>
            </a:r>
          </a:p>
          <a:p>
            <a:pPr marL="742950" lvl="1" indent="-285750" algn="l">
              <a:lnSpc>
                <a:spcPct val="120000"/>
              </a:lnSpc>
              <a:spcBef>
                <a:spcPct val="0"/>
              </a:spcBef>
              <a:buClr>
                <a:srgbClr val="006666"/>
              </a:buClr>
              <a:buSzPct val="85000"/>
              <a:buFont typeface="Wingdings" pitchFamily="2" charset="2"/>
              <a:buChar char="u"/>
            </a:pPr>
            <a:r>
              <a:rPr kumimoji="1" lang="zh-CN" altLang="en-US" sz="2000" b="1" dirty="0">
                <a:latin typeface="Arial" charset="0"/>
                <a:cs typeface="Arial" charset="0"/>
              </a:rPr>
              <a:t>设计者可以根据实际情况和要求定义器件的内部</a:t>
            </a:r>
            <a:r>
              <a:rPr kumimoji="1" lang="zh-CN" altLang="en-US" sz="2000" b="1" dirty="0">
                <a:solidFill>
                  <a:srgbClr val="CC0066"/>
                </a:solidFill>
                <a:latin typeface="Arial" charset="0"/>
                <a:cs typeface="Arial" charset="0"/>
              </a:rPr>
              <a:t>逻辑</a:t>
            </a:r>
            <a:r>
              <a:rPr kumimoji="1" lang="zh-CN" altLang="en-US" sz="2000" b="1" dirty="0">
                <a:latin typeface="Arial" charset="0"/>
                <a:cs typeface="Arial" charset="0"/>
              </a:rPr>
              <a:t>关系和</a:t>
            </a:r>
            <a:r>
              <a:rPr kumimoji="1" lang="zh-CN" altLang="en-US" sz="2000" b="1" dirty="0">
                <a:solidFill>
                  <a:srgbClr val="CC0066"/>
                </a:solidFill>
                <a:latin typeface="Arial" charset="0"/>
                <a:cs typeface="Arial" charset="0"/>
              </a:rPr>
              <a:t>引脚</a:t>
            </a:r>
            <a:endParaRPr kumimoji="1" lang="zh-CN" altLang="en-US" sz="2000" b="1" dirty="0">
              <a:latin typeface="Arial" charset="0"/>
              <a:cs typeface="Arial" charset="0"/>
            </a:endParaRPr>
          </a:p>
          <a:p>
            <a:pPr marL="742950" lvl="1" indent="-285750" algn="l">
              <a:lnSpc>
                <a:spcPct val="120000"/>
              </a:lnSpc>
              <a:spcBef>
                <a:spcPct val="0"/>
              </a:spcBef>
              <a:buClr>
                <a:srgbClr val="006666"/>
              </a:buClr>
              <a:buSzPct val="85000"/>
              <a:buFont typeface="Wingdings" pitchFamily="2" charset="2"/>
              <a:buChar char="u"/>
            </a:pPr>
            <a:r>
              <a:rPr kumimoji="1" lang="zh-CN" altLang="en-US" sz="2000" b="1" dirty="0">
                <a:latin typeface="Arial" charset="0"/>
                <a:cs typeface="Arial" charset="0"/>
              </a:rPr>
              <a:t>可直接通过设计</a:t>
            </a:r>
            <a:r>
              <a:rPr kumimoji="1" lang="en-US" altLang="zh-CN" sz="2000" b="1" dirty="0">
                <a:latin typeface="Arial" charset="0"/>
                <a:cs typeface="Arial" charset="0"/>
              </a:rPr>
              <a:t>PLD</a:t>
            </a:r>
            <a:r>
              <a:rPr kumimoji="1" lang="zh-CN" altLang="en-US" sz="2000" b="1" dirty="0">
                <a:latin typeface="Arial" charset="0"/>
                <a:cs typeface="Arial" charset="0"/>
              </a:rPr>
              <a:t>芯片来实现数字系统功能，将原来由电路板设计完成的大部分工作放在</a:t>
            </a:r>
            <a:r>
              <a:rPr kumimoji="1" lang="en-US" altLang="zh-CN" sz="2000" b="1" dirty="0">
                <a:latin typeface="Arial" charset="0"/>
                <a:cs typeface="Arial" charset="0"/>
              </a:rPr>
              <a:t>PLD</a:t>
            </a:r>
            <a:r>
              <a:rPr kumimoji="1" lang="zh-CN" altLang="en-US" sz="2000" b="1" dirty="0">
                <a:latin typeface="Arial" charset="0"/>
                <a:cs typeface="Arial" charset="0"/>
              </a:rPr>
              <a:t>芯片的设计中进行。</a:t>
            </a:r>
          </a:p>
          <a:p>
            <a:pPr marL="742950" lvl="1" indent="-285750" algn="l">
              <a:lnSpc>
                <a:spcPct val="120000"/>
              </a:lnSpc>
              <a:spcBef>
                <a:spcPct val="0"/>
              </a:spcBef>
              <a:buClr>
                <a:srgbClr val="006666"/>
              </a:buClr>
              <a:buSzPct val="85000"/>
              <a:buFont typeface="Wingdings" pitchFamily="2" charset="2"/>
              <a:buChar char="u"/>
            </a:pPr>
            <a:r>
              <a:rPr kumimoji="1" lang="zh-CN" altLang="en-US" sz="2000" b="1" dirty="0">
                <a:latin typeface="Arial" charset="0"/>
                <a:cs typeface="Arial" charset="0"/>
              </a:rPr>
              <a:t>引脚定义的灵活性，大大减轻了系统设计的工作量和难度，提高了工作效率，减少芯片数量，缩小系统体积，降低功耗，提高系统稳定性和可靠性。 </a:t>
            </a:r>
          </a:p>
        </p:txBody>
      </p:sp>
    </p:spTree>
  </p:cSld>
  <p:clrMapOvr>
    <a:masterClrMapping/>
  </p:clrMapOvr>
  <p:transition spd="med">
    <p:blinds dir="vert"/>
    <p:sndAc>
      <p:stSnd>
        <p:snd r:embed="rId3" name="projctor.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linds(horizontal)">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blinds(horizontal)">
                                      <p:cBhvr>
                                        <p:cTn id="18" dur="500"/>
                                        <p:tgtEl>
                                          <p:spTgt spid="6">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blinds(horizontal)">
                                      <p:cBhvr>
                                        <p:cTn id="21" dur="500"/>
                                        <p:tgtEl>
                                          <p:spTgt spid="6">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blinds(horizontal)">
                                      <p:cBhvr>
                                        <p:cTn id="24" dur="500"/>
                                        <p:tgtEl>
                                          <p:spTgt spid="6">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blinds(horizontal)">
                                      <p:cBhvr>
                                        <p:cTn id="2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5"/>
          <p:cNvSpPr>
            <a:spLocks noGrp="1" noChangeArrowheads="1"/>
          </p:cNvSpPr>
          <p:nvPr>
            <p:ph type="sldNum" sz="quarter" idx="10"/>
          </p:nvPr>
        </p:nvSpPr>
        <p:spPr>
          <a:noFill/>
        </p:spPr>
        <p:txBody>
          <a:bodyPr/>
          <a:lstStyle/>
          <a:p>
            <a:fld id="{D1B42533-97ED-41E8-B971-65803D279D63}" type="slidenum">
              <a:rPr lang="ko-KR" altLang="en-US" smtClean="0"/>
              <a:pPr/>
              <a:t>107</a:t>
            </a:fld>
            <a:endParaRPr lang="en-US" altLang="ko-KR" smtClean="0"/>
          </a:p>
        </p:txBody>
      </p:sp>
      <p:sp>
        <p:nvSpPr>
          <p:cNvPr id="45059" name="Rectangle 2"/>
          <p:cNvSpPr>
            <a:spLocks noGrp="1" noChangeArrowheads="1"/>
          </p:cNvSpPr>
          <p:nvPr>
            <p:ph type="title"/>
          </p:nvPr>
        </p:nvSpPr>
        <p:spPr>
          <a:xfrm>
            <a:off x="1763713" y="298450"/>
            <a:ext cx="6937375" cy="609600"/>
          </a:xfrm>
        </p:spPr>
        <p:txBody>
          <a:bodyPr/>
          <a:lstStyle/>
          <a:p>
            <a:r>
              <a:rPr lang="zh-CN" altLang="en-US" dirty="0" smtClean="0">
                <a:solidFill>
                  <a:srgbClr val="FFCC00"/>
                </a:solidFill>
                <a:latin typeface="Arial" charset="0"/>
                <a:ea typeface="黑体" pitchFamily="49" charset="-122"/>
              </a:rPr>
              <a:t>“自顶向下”的数字系统设计</a:t>
            </a:r>
          </a:p>
        </p:txBody>
      </p:sp>
      <p:sp>
        <p:nvSpPr>
          <p:cNvPr id="6" name="Text Box 2"/>
          <p:cNvSpPr txBox="1">
            <a:spLocks noChangeArrowheads="1"/>
          </p:cNvSpPr>
          <p:nvPr/>
        </p:nvSpPr>
        <p:spPr bwMode="auto">
          <a:xfrm>
            <a:off x="457200" y="1341438"/>
            <a:ext cx="8382000" cy="4708525"/>
          </a:xfrm>
          <a:prstGeom prst="rect">
            <a:avLst/>
          </a:prstGeom>
          <a:noFill/>
          <a:ln w="9525">
            <a:noFill/>
            <a:miter lim="800000"/>
            <a:headEnd/>
            <a:tailEnd/>
          </a:ln>
        </p:spPr>
        <p:txBody>
          <a:bodyPr>
            <a:spAutoFit/>
          </a:bodyPr>
          <a:lstStyle/>
          <a:p>
            <a:pPr algn="l">
              <a:lnSpc>
                <a:spcPct val="125000"/>
              </a:lnSpc>
              <a:spcBef>
                <a:spcPts val="600"/>
              </a:spcBef>
              <a:buClr>
                <a:srgbClr val="003366"/>
              </a:buClr>
              <a:buFont typeface="Wingdings" pitchFamily="2" charset="2"/>
              <a:buChar char="v"/>
            </a:pPr>
            <a:r>
              <a:rPr kumimoji="1" lang="zh-CN" altLang="en-US" b="1" dirty="0">
                <a:latin typeface="Arial" charset="0"/>
                <a:cs typeface="Arial" charset="0"/>
              </a:rPr>
              <a:t>“</a:t>
            </a:r>
            <a:r>
              <a:rPr kumimoji="1" lang="zh-CN" altLang="en-US" b="1" dirty="0">
                <a:solidFill>
                  <a:srgbClr val="FF0000"/>
                </a:solidFill>
                <a:latin typeface="Arial" charset="0"/>
                <a:cs typeface="Arial" charset="0"/>
              </a:rPr>
              <a:t>自顶向下</a:t>
            </a:r>
            <a:r>
              <a:rPr kumimoji="1" lang="zh-CN" altLang="en-US" b="1" dirty="0">
                <a:latin typeface="Arial" charset="0"/>
                <a:cs typeface="Arial" charset="0"/>
              </a:rPr>
              <a:t>”（</a:t>
            </a:r>
            <a:r>
              <a:rPr kumimoji="1" lang="en-US" altLang="zh-CN" b="1" dirty="0">
                <a:latin typeface="Arial" charset="0"/>
                <a:cs typeface="Arial" charset="0"/>
              </a:rPr>
              <a:t>Top-Down</a:t>
            </a:r>
            <a:r>
              <a:rPr kumimoji="1" lang="zh-CN" altLang="en-US" b="1" dirty="0">
                <a:latin typeface="Arial" charset="0"/>
                <a:cs typeface="Arial" charset="0"/>
              </a:rPr>
              <a:t>）设计法</a:t>
            </a:r>
          </a:p>
          <a:p>
            <a:pPr marL="742950" lvl="1" indent="-285750" algn="l">
              <a:lnSpc>
                <a:spcPct val="125000"/>
              </a:lnSpc>
              <a:spcBef>
                <a:spcPts val="600"/>
              </a:spcBef>
              <a:buClr>
                <a:srgbClr val="006666"/>
              </a:buClr>
              <a:buSzPct val="85000"/>
              <a:buFont typeface="Wingdings" pitchFamily="2" charset="2"/>
              <a:buChar char="u"/>
            </a:pPr>
            <a:r>
              <a:rPr kumimoji="1" lang="zh-CN" altLang="en-US" sz="2000" b="1" dirty="0">
                <a:latin typeface="Arial" charset="0"/>
                <a:cs typeface="Arial" charset="0"/>
              </a:rPr>
              <a:t>目前最为常用；</a:t>
            </a:r>
          </a:p>
          <a:p>
            <a:pPr marL="742950" lvl="1" indent="-285750" algn="l">
              <a:lnSpc>
                <a:spcPct val="125000"/>
              </a:lnSpc>
              <a:spcBef>
                <a:spcPts val="600"/>
              </a:spcBef>
              <a:buClr>
                <a:srgbClr val="006666"/>
              </a:buClr>
              <a:buSzPct val="85000"/>
              <a:buFont typeface="Wingdings" pitchFamily="2" charset="2"/>
              <a:buChar char="u"/>
            </a:pPr>
            <a:r>
              <a:rPr kumimoji="1" lang="zh-CN" altLang="en-US" sz="2000" b="1" dirty="0">
                <a:latin typeface="Arial" charset="0"/>
                <a:cs typeface="Arial" charset="0"/>
              </a:rPr>
              <a:t>采用功能分割的方法从顶向下逐次将设计内容进行分块和细化；</a:t>
            </a:r>
          </a:p>
          <a:p>
            <a:pPr marL="742950" lvl="1" indent="-285750" algn="l">
              <a:lnSpc>
                <a:spcPct val="125000"/>
              </a:lnSpc>
              <a:spcBef>
                <a:spcPts val="600"/>
              </a:spcBef>
              <a:buClr>
                <a:srgbClr val="006666"/>
              </a:buClr>
              <a:buSzPct val="85000"/>
              <a:buFont typeface="Wingdings" pitchFamily="2" charset="2"/>
              <a:buChar char="u"/>
            </a:pPr>
            <a:r>
              <a:rPr kumimoji="1" lang="zh-CN" altLang="en-US" sz="2000" b="1" dirty="0">
                <a:latin typeface="Arial" charset="0"/>
                <a:cs typeface="Arial" charset="0"/>
              </a:rPr>
              <a:t>在设计过程中采用层次化和模块化将使系统设计变得简洁和方便。</a:t>
            </a:r>
          </a:p>
          <a:p>
            <a:pPr algn="l">
              <a:lnSpc>
                <a:spcPct val="125000"/>
              </a:lnSpc>
              <a:spcBef>
                <a:spcPts val="600"/>
              </a:spcBef>
              <a:buClr>
                <a:srgbClr val="003366"/>
              </a:buClr>
              <a:buFont typeface="Wingdings" pitchFamily="2" charset="2"/>
              <a:buChar char="v"/>
            </a:pPr>
            <a:r>
              <a:rPr kumimoji="1" lang="zh-CN" altLang="en-US" b="1" dirty="0">
                <a:solidFill>
                  <a:srgbClr val="FF0000"/>
                </a:solidFill>
                <a:latin typeface="Arial" charset="0"/>
                <a:cs typeface="Arial" charset="0"/>
              </a:rPr>
              <a:t>层次化设计</a:t>
            </a:r>
          </a:p>
          <a:p>
            <a:pPr marL="742950" lvl="1" indent="-285750" algn="l">
              <a:lnSpc>
                <a:spcPct val="125000"/>
              </a:lnSpc>
              <a:spcBef>
                <a:spcPts val="600"/>
              </a:spcBef>
              <a:buClr>
                <a:srgbClr val="006666"/>
              </a:buClr>
              <a:buSzPct val="85000"/>
              <a:buFont typeface="Wingdings" pitchFamily="2" charset="2"/>
              <a:buChar char="u"/>
            </a:pPr>
            <a:r>
              <a:rPr kumimoji="1" lang="zh-CN" altLang="en-US" sz="2000" b="1" dirty="0">
                <a:latin typeface="Arial" charset="0"/>
                <a:cs typeface="Arial" charset="0"/>
              </a:rPr>
              <a:t>分层次、分模块地进行设计描述；</a:t>
            </a:r>
          </a:p>
          <a:p>
            <a:pPr marL="742950" lvl="1" indent="-285750" algn="l">
              <a:lnSpc>
                <a:spcPct val="125000"/>
              </a:lnSpc>
              <a:spcBef>
                <a:spcPts val="600"/>
              </a:spcBef>
              <a:buClr>
                <a:srgbClr val="006666"/>
              </a:buClr>
              <a:buSzPct val="85000"/>
              <a:buFont typeface="Wingdings" pitchFamily="2" charset="2"/>
              <a:buChar char="u"/>
            </a:pPr>
            <a:r>
              <a:rPr kumimoji="1" lang="zh-CN" altLang="en-US" sz="2000" b="1" dirty="0">
                <a:latin typeface="Arial" charset="0"/>
                <a:cs typeface="Arial" charset="0"/>
              </a:rPr>
              <a:t>描述器件总功能的模块放在最上层，称为</a:t>
            </a:r>
            <a:r>
              <a:rPr kumimoji="1" lang="zh-CN" altLang="en-US" sz="2000" b="1" dirty="0">
                <a:solidFill>
                  <a:srgbClr val="FF0000"/>
                </a:solidFill>
                <a:latin typeface="Arial" charset="0"/>
                <a:cs typeface="Arial" charset="0"/>
              </a:rPr>
              <a:t>顶层设计</a:t>
            </a:r>
            <a:r>
              <a:rPr kumimoji="1" lang="zh-CN" altLang="en-US" sz="2000" b="1" dirty="0">
                <a:latin typeface="Arial" charset="0"/>
                <a:cs typeface="Arial" charset="0"/>
              </a:rPr>
              <a:t>；</a:t>
            </a:r>
          </a:p>
          <a:p>
            <a:pPr marL="742950" lvl="1" indent="-285750" algn="l">
              <a:lnSpc>
                <a:spcPct val="125000"/>
              </a:lnSpc>
              <a:spcBef>
                <a:spcPts val="600"/>
              </a:spcBef>
              <a:buClr>
                <a:srgbClr val="006666"/>
              </a:buClr>
              <a:buSzPct val="85000"/>
              <a:buFont typeface="Wingdings" pitchFamily="2" charset="2"/>
              <a:buChar char="u"/>
            </a:pPr>
            <a:r>
              <a:rPr kumimoji="1" lang="zh-CN" altLang="en-US" sz="2000" b="1" dirty="0">
                <a:latin typeface="Arial" charset="0"/>
                <a:cs typeface="Arial" charset="0"/>
              </a:rPr>
              <a:t>描述器件某一部分功能的模块放在下层，称为</a:t>
            </a:r>
            <a:r>
              <a:rPr kumimoji="1" lang="zh-CN" altLang="en-US" sz="2000" b="1" dirty="0">
                <a:solidFill>
                  <a:srgbClr val="FF0000"/>
                </a:solidFill>
                <a:latin typeface="Arial" charset="0"/>
                <a:cs typeface="Arial" charset="0"/>
              </a:rPr>
              <a:t>底层设计</a:t>
            </a:r>
            <a:r>
              <a:rPr kumimoji="1" lang="zh-CN" altLang="en-US" sz="2000" b="1" dirty="0">
                <a:latin typeface="Arial" charset="0"/>
                <a:cs typeface="Arial" charset="0"/>
              </a:rPr>
              <a:t>；</a:t>
            </a:r>
          </a:p>
          <a:p>
            <a:pPr marL="742950" lvl="1" indent="-285750" algn="l">
              <a:lnSpc>
                <a:spcPct val="125000"/>
              </a:lnSpc>
              <a:spcBef>
                <a:spcPts val="600"/>
              </a:spcBef>
              <a:buClr>
                <a:srgbClr val="006666"/>
              </a:buClr>
              <a:buSzPct val="85000"/>
              <a:buFont typeface="Wingdings" pitchFamily="2" charset="2"/>
              <a:buChar char="u"/>
            </a:pPr>
            <a:r>
              <a:rPr kumimoji="1" lang="zh-CN" altLang="en-US" sz="2000" b="1" dirty="0">
                <a:latin typeface="Arial" charset="0"/>
                <a:cs typeface="Arial" charset="0"/>
              </a:rPr>
              <a:t>底层模块还可以再向下分层，直至最后完成硬件电子系统电路的整体设计。 </a:t>
            </a:r>
          </a:p>
        </p:txBody>
      </p:sp>
    </p:spTree>
  </p:cSld>
  <p:clrMapOvr>
    <a:masterClrMapping/>
  </p:clrMapOvr>
  <p:transition spd="med">
    <p:blinds dir="vert"/>
    <p:sndAc>
      <p:stSnd>
        <p:snd r:embed="rId3" name="projctor.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linds(horizontal)">
                                      <p:cBhvr>
                                        <p:cTn id="13" dur="500"/>
                                        <p:tgtEl>
                                          <p:spTgt spid="6">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blinds(horizontal)">
                                      <p:cBhvr>
                                        <p:cTn id="16" dur="500"/>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blinds(horizontal)">
                                      <p:cBhvr>
                                        <p:cTn id="21" dur="500"/>
                                        <p:tgtEl>
                                          <p:spTgt spid="6">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blinds(horizontal)">
                                      <p:cBhvr>
                                        <p:cTn id="24" dur="500"/>
                                        <p:tgtEl>
                                          <p:spTgt spid="6">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blinds(horizontal)">
                                      <p:cBhvr>
                                        <p:cTn id="27" dur="500"/>
                                        <p:tgtEl>
                                          <p:spTgt spid="6">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animEffect transition="in" filter="blinds(horizontal)">
                                      <p:cBhvr>
                                        <p:cTn id="30" dur="500"/>
                                        <p:tgtEl>
                                          <p:spTgt spid="6">
                                            <p:txEl>
                                              <p:pRg st="7" end="7"/>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animEffect transition="in" filter="blinds(horizontal)">
                                      <p:cBhvr>
                                        <p:cTn id="33"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5"/>
          <p:cNvSpPr>
            <a:spLocks noGrp="1" noChangeArrowheads="1"/>
          </p:cNvSpPr>
          <p:nvPr>
            <p:ph type="sldNum" sz="quarter" idx="10"/>
          </p:nvPr>
        </p:nvSpPr>
        <p:spPr>
          <a:noFill/>
        </p:spPr>
        <p:txBody>
          <a:bodyPr/>
          <a:lstStyle/>
          <a:p>
            <a:fld id="{1295E765-95BB-4596-AD8F-B79A8099AE1D}" type="slidenum">
              <a:rPr lang="ko-KR" altLang="en-US" smtClean="0"/>
              <a:pPr/>
              <a:t>108</a:t>
            </a:fld>
            <a:endParaRPr lang="en-US" altLang="ko-KR" smtClean="0"/>
          </a:p>
        </p:txBody>
      </p:sp>
      <p:sp>
        <p:nvSpPr>
          <p:cNvPr id="46083" name="Rectangle 2"/>
          <p:cNvSpPr>
            <a:spLocks noGrp="1" noChangeArrowheads="1"/>
          </p:cNvSpPr>
          <p:nvPr>
            <p:ph type="title"/>
          </p:nvPr>
        </p:nvSpPr>
        <p:spPr>
          <a:xfrm>
            <a:off x="1763713" y="298450"/>
            <a:ext cx="6937375" cy="609600"/>
          </a:xfrm>
        </p:spPr>
        <p:txBody>
          <a:bodyPr/>
          <a:lstStyle/>
          <a:p>
            <a:r>
              <a:rPr lang="zh-CN" altLang="en-US" dirty="0" smtClean="0">
                <a:solidFill>
                  <a:srgbClr val="FFCC00"/>
                </a:solidFill>
                <a:latin typeface="Arial" charset="0"/>
                <a:ea typeface="黑体" pitchFamily="49" charset="-122"/>
              </a:rPr>
              <a:t>自顶向下设计法的示意图</a:t>
            </a:r>
          </a:p>
        </p:txBody>
      </p:sp>
      <p:grpSp>
        <p:nvGrpSpPr>
          <p:cNvPr id="2" name="Group 2"/>
          <p:cNvGrpSpPr>
            <a:grpSpLocks/>
          </p:cNvGrpSpPr>
          <p:nvPr/>
        </p:nvGrpSpPr>
        <p:grpSpPr bwMode="auto">
          <a:xfrm>
            <a:off x="1771650" y="1525588"/>
            <a:ext cx="5788025" cy="4459287"/>
            <a:chOff x="1091" y="576"/>
            <a:chExt cx="3469" cy="2809"/>
          </a:xfrm>
        </p:grpSpPr>
        <p:grpSp>
          <p:nvGrpSpPr>
            <p:cNvPr id="3" name="Group 3"/>
            <p:cNvGrpSpPr>
              <a:grpSpLocks/>
            </p:cNvGrpSpPr>
            <p:nvPr/>
          </p:nvGrpSpPr>
          <p:grpSpPr bwMode="auto">
            <a:xfrm>
              <a:off x="1091" y="576"/>
              <a:ext cx="3469" cy="2150"/>
              <a:chOff x="515" y="624"/>
              <a:chExt cx="3469" cy="2150"/>
            </a:xfrm>
          </p:grpSpPr>
          <p:sp>
            <p:nvSpPr>
              <p:cNvPr id="46087" name="AutoShape 4"/>
              <p:cNvSpPr>
                <a:spLocks noChangeArrowheads="1"/>
              </p:cNvSpPr>
              <p:nvPr/>
            </p:nvSpPr>
            <p:spPr bwMode="auto">
              <a:xfrm>
                <a:off x="1536" y="624"/>
                <a:ext cx="1378" cy="336"/>
              </a:xfrm>
              <a:prstGeom prst="flowChartProcess">
                <a:avLst/>
              </a:prstGeom>
              <a:solidFill>
                <a:srgbClr val="CDCDFF"/>
              </a:solidFill>
              <a:ln w="9525">
                <a:solidFill>
                  <a:schemeClr val="tx1"/>
                </a:solidFill>
                <a:miter lim="800000"/>
                <a:headEnd/>
                <a:tailEnd/>
              </a:ln>
            </p:spPr>
            <p:txBody>
              <a:bodyPr wrap="none" anchor="ctr"/>
              <a:lstStyle/>
              <a:p>
                <a:pPr algn="ctr">
                  <a:lnSpc>
                    <a:spcPct val="90000"/>
                  </a:lnSpc>
                  <a:spcBef>
                    <a:spcPct val="0"/>
                  </a:spcBef>
                </a:pPr>
                <a:r>
                  <a:rPr kumimoji="1" lang="zh-CN" altLang="en-US" sz="2000">
                    <a:latin typeface="Arial" charset="0"/>
                    <a:cs typeface="Arial" charset="0"/>
                  </a:rPr>
                  <a:t>系统设计</a:t>
                </a:r>
              </a:p>
            </p:txBody>
          </p:sp>
          <p:sp>
            <p:nvSpPr>
              <p:cNvPr id="46088" name="AutoShape 5"/>
              <p:cNvSpPr>
                <a:spLocks noChangeArrowheads="1"/>
              </p:cNvSpPr>
              <p:nvPr/>
            </p:nvSpPr>
            <p:spPr bwMode="auto">
              <a:xfrm>
                <a:off x="517" y="1392"/>
                <a:ext cx="1008" cy="336"/>
              </a:xfrm>
              <a:prstGeom prst="flowChartProcess">
                <a:avLst/>
              </a:prstGeom>
              <a:solidFill>
                <a:srgbClr val="FFCCFF"/>
              </a:solidFill>
              <a:ln w="9525">
                <a:solidFill>
                  <a:schemeClr val="tx1"/>
                </a:solidFill>
                <a:miter lim="800000"/>
                <a:headEnd/>
                <a:tailEnd/>
              </a:ln>
            </p:spPr>
            <p:txBody>
              <a:bodyPr wrap="none" anchor="ctr"/>
              <a:lstStyle/>
              <a:p>
                <a:pPr algn="ctr">
                  <a:lnSpc>
                    <a:spcPct val="90000"/>
                  </a:lnSpc>
                  <a:spcBef>
                    <a:spcPct val="0"/>
                  </a:spcBef>
                </a:pPr>
                <a:r>
                  <a:rPr kumimoji="1" lang="zh-CN" altLang="en-US" sz="2000">
                    <a:latin typeface="Arial" charset="0"/>
                    <a:cs typeface="Arial" charset="0"/>
                  </a:rPr>
                  <a:t>模块</a:t>
                </a:r>
                <a:r>
                  <a:rPr kumimoji="1" lang="en-US" altLang="zh-CN" sz="2000">
                    <a:latin typeface="Arial" charset="0"/>
                    <a:cs typeface="Arial" charset="0"/>
                  </a:rPr>
                  <a:t>A</a:t>
                </a:r>
              </a:p>
            </p:txBody>
          </p:sp>
          <p:sp>
            <p:nvSpPr>
              <p:cNvPr id="46089" name="AutoShape 6"/>
              <p:cNvSpPr>
                <a:spLocks noChangeArrowheads="1"/>
              </p:cNvSpPr>
              <p:nvPr/>
            </p:nvSpPr>
            <p:spPr bwMode="auto">
              <a:xfrm>
                <a:off x="1728" y="1392"/>
                <a:ext cx="1008" cy="336"/>
              </a:xfrm>
              <a:prstGeom prst="flowChartProcess">
                <a:avLst/>
              </a:prstGeom>
              <a:solidFill>
                <a:srgbClr val="FFFF99"/>
              </a:solidFill>
              <a:ln w="9525">
                <a:solidFill>
                  <a:schemeClr val="tx1"/>
                </a:solidFill>
                <a:miter lim="800000"/>
                <a:headEnd/>
                <a:tailEnd/>
              </a:ln>
            </p:spPr>
            <p:txBody>
              <a:bodyPr wrap="none" anchor="ctr"/>
              <a:lstStyle/>
              <a:p>
                <a:pPr algn="ctr">
                  <a:lnSpc>
                    <a:spcPct val="90000"/>
                  </a:lnSpc>
                  <a:spcBef>
                    <a:spcPct val="0"/>
                  </a:spcBef>
                </a:pPr>
                <a:r>
                  <a:rPr kumimoji="1" lang="zh-CN" altLang="en-US" sz="2000">
                    <a:latin typeface="Arial" charset="0"/>
                    <a:cs typeface="Arial" charset="0"/>
                  </a:rPr>
                  <a:t>模块</a:t>
                </a:r>
                <a:r>
                  <a:rPr kumimoji="1" lang="en-US" altLang="zh-CN" sz="2000">
                    <a:latin typeface="Arial" charset="0"/>
                    <a:cs typeface="Arial" charset="0"/>
                  </a:rPr>
                  <a:t>B</a:t>
                </a:r>
              </a:p>
            </p:txBody>
          </p:sp>
          <p:sp>
            <p:nvSpPr>
              <p:cNvPr id="46090" name="AutoShape 7"/>
              <p:cNvSpPr>
                <a:spLocks noChangeArrowheads="1"/>
              </p:cNvSpPr>
              <p:nvPr/>
            </p:nvSpPr>
            <p:spPr bwMode="auto">
              <a:xfrm>
                <a:off x="2928" y="1392"/>
                <a:ext cx="1008" cy="336"/>
              </a:xfrm>
              <a:prstGeom prst="flowChartProcess">
                <a:avLst/>
              </a:prstGeom>
              <a:solidFill>
                <a:srgbClr val="92D050"/>
              </a:solidFill>
              <a:ln w="9525">
                <a:solidFill>
                  <a:schemeClr val="tx1"/>
                </a:solidFill>
                <a:miter lim="800000"/>
                <a:headEnd/>
                <a:tailEnd/>
              </a:ln>
            </p:spPr>
            <p:txBody>
              <a:bodyPr wrap="none" anchor="ctr"/>
              <a:lstStyle/>
              <a:p>
                <a:pPr algn="ctr">
                  <a:lnSpc>
                    <a:spcPct val="90000"/>
                  </a:lnSpc>
                  <a:spcBef>
                    <a:spcPct val="0"/>
                  </a:spcBef>
                </a:pPr>
                <a:r>
                  <a:rPr kumimoji="1" lang="zh-CN" altLang="en-US" sz="2000">
                    <a:latin typeface="Arial" charset="0"/>
                    <a:cs typeface="Arial" charset="0"/>
                  </a:rPr>
                  <a:t>模块</a:t>
                </a:r>
                <a:r>
                  <a:rPr kumimoji="1" lang="en-US" altLang="zh-CN" sz="2000">
                    <a:latin typeface="Arial" charset="0"/>
                    <a:cs typeface="Arial" charset="0"/>
                  </a:rPr>
                  <a:t>C</a:t>
                </a:r>
              </a:p>
            </p:txBody>
          </p:sp>
          <p:sp>
            <p:nvSpPr>
              <p:cNvPr id="46091" name="Text Box 8"/>
              <p:cNvSpPr txBox="1">
                <a:spLocks noChangeArrowheads="1"/>
              </p:cNvSpPr>
              <p:nvPr/>
            </p:nvSpPr>
            <p:spPr bwMode="auto">
              <a:xfrm>
                <a:off x="515" y="2016"/>
                <a:ext cx="277" cy="758"/>
              </a:xfrm>
              <a:prstGeom prst="rect">
                <a:avLst/>
              </a:prstGeom>
              <a:solidFill>
                <a:srgbClr val="FFE5FF"/>
              </a:solidFill>
              <a:ln w="12700">
                <a:solidFill>
                  <a:schemeClr val="tx1"/>
                </a:solidFill>
                <a:miter lim="800000"/>
                <a:headEnd/>
                <a:tailEnd/>
              </a:ln>
            </p:spPr>
            <p:txBody>
              <a:bodyPr>
                <a:spAutoFit/>
              </a:bodyPr>
              <a:lstStyle/>
              <a:p>
                <a:pPr>
                  <a:lnSpc>
                    <a:spcPct val="90000"/>
                  </a:lnSpc>
                </a:pPr>
                <a:r>
                  <a:rPr kumimoji="1" lang="zh-CN" altLang="en-US" sz="2000">
                    <a:latin typeface="Arial" charset="0"/>
                    <a:cs typeface="Arial" charset="0"/>
                  </a:rPr>
                  <a:t>模块</a:t>
                </a:r>
                <a:r>
                  <a:rPr kumimoji="1" lang="en-US" altLang="zh-CN" sz="2000">
                    <a:latin typeface="Arial" charset="0"/>
                    <a:cs typeface="Arial" charset="0"/>
                  </a:rPr>
                  <a:t>A1</a:t>
                </a:r>
              </a:p>
            </p:txBody>
          </p:sp>
          <p:sp>
            <p:nvSpPr>
              <p:cNvPr id="46092" name="Text Box 9"/>
              <p:cNvSpPr txBox="1">
                <a:spLocks noChangeArrowheads="1"/>
              </p:cNvSpPr>
              <p:nvPr/>
            </p:nvSpPr>
            <p:spPr bwMode="auto">
              <a:xfrm>
                <a:off x="876" y="2016"/>
                <a:ext cx="282" cy="758"/>
              </a:xfrm>
              <a:prstGeom prst="rect">
                <a:avLst/>
              </a:prstGeom>
              <a:solidFill>
                <a:srgbClr val="FFE5FF"/>
              </a:solidFill>
              <a:ln w="12700">
                <a:solidFill>
                  <a:schemeClr val="tx1"/>
                </a:solidFill>
                <a:miter lim="800000"/>
                <a:headEnd/>
                <a:tailEnd/>
              </a:ln>
            </p:spPr>
            <p:txBody>
              <a:bodyPr>
                <a:spAutoFit/>
              </a:bodyPr>
              <a:lstStyle/>
              <a:p>
                <a:pPr algn="dist">
                  <a:lnSpc>
                    <a:spcPct val="90000"/>
                  </a:lnSpc>
                </a:pPr>
                <a:r>
                  <a:rPr kumimoji="1" lang="zh-CN" altLang="en-US" sz="2000">
                    <a:latin typeface="Arial" charset="0"/>
                    <a:cs typeface="Arial" charset="0"/>
                  </a:rPr>
                  <a:t>模块</a:t>
                </a:r>
                <a:r>
                  <a:rPr kumimoji="1" lang="en-US" altLang="zh-CN" sz="2000">
                    <a:latin typeface="Arial" charset="0"/>
                    <a:cs typeface="Arial" charset="0"/>
                  </a:rPr>
                  <a:t>A2</a:t>
                </a:r>
              </a:p>
            </p:txBody>
          </p:sp>
          <p:sp>
            <p:nvSpPr>
              <p:cNvPr id="46093" name="Text Box 10"/>
              <p:cNvSpPr txBox="1">
                <a:spLocks noChangeArrowheads="1"/>
              </p:cNvSpPr>
              <p:nvPr/>
            </p:nvSpPr>
            <p:spPr bwMode="auto">
              <a:xfrm>
                <a:off x="1243" y="2016"/>
                <a:ext cx="282" cy="758"/>
              </a:xfrm>
              <a:prstGeom prst="rect">
                <a:avLst/>
              </a:prstGeom>
              <a:solidFill>
                <a:srgbClr val="FFE5FF"/>
              </a:solidFill>
              <a:ln w="12700">
                <a:solidFill>
                  <a:schemeClr val="tx1"/>
                </a:solidFill>
                <a:miter lim="800000"/>
                <a:headEnd/>
                <a:tailEnd/>
              </a:ln>
            </p:spPr>
            <p:txBody>
              <a:bodyPr>
                <a:spAutoFit/>
              </a:bodyPr>
              <a:lstStyle/>
              <a:p>
                <a:pPr algn="dist">
                  <a:lnSpc>
                    <a:spcPct val="90000"/>
                  </a:lnSpc>
                </a:pPr>
                <a:r>
                  <a:rPr kumimoji="1" lang="zh-CN" altLang="en-US" sz="2000">
                    <a:latin typeface="Arial" charset="0"/>
                    <a:cs typeface="Arial" charset="0"/>
                  </a:rPr>
                  <a:t>模块</a:t>
                </a:r>
                <a:r>
                  <a:rPr kumimoji="1" lang="en-US" altLang="zh-CN" sz="2000">
                    <a:latin typeface="Arial" charset="0"/>
                    <a:cs typeface="Arial" charset="0"/>
                  </a:rPr>
                  <a:t>A3</a:t>
                </a:r>
              </a:p>
            </p:txBody>
          </p:sp>
          <p:sp>
            <p:nvSpPr>
              <p:cNvPr id="46094" name="Text Box 11"/>
              <p:cNvSpPr txBox="1">
                <a:spLocks noChangeArrowheads="1"/>
              </p:cNvSpPr>
              <p:nvPr/>
            </p:nvSpPr>
            <p:spPr bwMode="auto">
              <a:xfrm>
                <a:off x="1713" y="2016"/>
                <a:ext cx="283" cy="758"/>
              </a:xfrm>
              <a:prstGeom prst="rect">
                <a:avLst/>
              </a:prstGeom>
              <a:solidFill>
                <a:srgbClr val="FFFFCC"/>
              </a:solidFill>
              <a:ln w="12700">
                <a:solidFill>
                  <a:schemeClr val="tx1"/>
                </a:solidFill>
                <a:miter lim="800000"/>
                <a:headEnd/>
                <a:tailEnd/>
              </a:ln>
            </p:spPr>
            <p:txBody>
              <a:bodyPr>
                <a:spAutoFit/>
              </a:bodyPr>
              <a:lstStyle/>
              <a:p>
                <a:pPr algn="dist">
                  <a:lnSpc>
                    <a:spcPct val="90000"/>
                  </a:lnSpc>
                </a:pPr>
                <a:r>
                  <a:rPr kumimoji="1" lang="zh-CN" altLang="en-US" sz="2000">
                    <a:latin typeface="Arial" charset="0"/>
                    <a:cs typeface="Arial" charset="0"/>
                  </a:rPr>
                  <a:t>模块</a:t>
                </a:r>
                <a:r>
                  <a:rPr kumimoji="1" lang="en-US" altLang="zh-CN" sz="2000">
                    <a:latin typeface="Arial" charset="0"/>
                    <a:cs typeface="Arial" charset="0"/>
                  </a:rPr>
                  <a:t>B1</a:t>
                </a:r>
              </a:p>
            </p:txBody>
          </p:sp>
          <p:sp>
            <p:nvSpPr>
              <p:cNvPr id="46095" name="Text Box 12"/>
              <p:cNvSpPr txBox="1">
                <a:spLocks noChangeArrowheads="1"/>
              </p:cNvSpPr>
              <p:nvPr/>
            </p:nvSpPr>
            <p:spPr bwMode="auto">
              <a:xfrm>
                <a:off x="2090" y="2016"/>
                <a:ext cx="282" cy="758"/>
              </a:xfrm>
              <a:prstGeom prst="rect">
                <a:avLst/>
              </a:prstGeom>
              <a:solidFill>
                <a:srgbClr val="FFFFCC"/>
              </a:solidFill>
              <a:ln w="12700">
                <a:solidFill>
                  <a:schemeClr val="tx1"/>
                </a:solidFill>
                <a:miter lim="800000"/>
                <a:headEnd/>
                <a:tailEnd/>
              </a:ln>
            </p:spPr>
            <p:txBody>
              <a:bodyPr>
                <a:spAutoFit/>
              </a:bodyPr>
              <a:lstStyle/>
              <a:p>
                <a:pPr algn="dist">
                  <a:lnSpc>
                    <a:spcPct val="90000"/>
                  </a:lnSpc>
                </a:pPr>
                <a:r>
                  <a:rPr kumimoji="1" lang="zh-CN" altLang="en-US" sz="2000">
                    <a:latin typeface="Arial" charset="0"/>
                    <a:cs typeface="Arial" charset="0"/>
                  </a:rPr>
                  <a:t>模块</a:t>
                </a:r>
                <a:r>
                  <a:rPr kumimoji="1" lang="en-US" altLang="zh-CN" sz="2000">
                    <a:latin typeface="Arial" charset="0"/>
                    <a:cs typeface="Arial" charset="0"/>
                  </a:rPr>
                  <a:t>B2</a:t>
                </a:r>
              </a:p>
            </p:txBody>
          </p:sp>
          <p:sp>
            <p:nvSpPr>
              <p:cNvPr id="46096" name="Text Box 13"/>
              <p:cNvSpPr txBox="1">
                <a:spLocks noChangeArrowheads="1"/>
              </p:cNvSpPr>
              <p:nvPr/>
            </p:nvSpPr>
            <p:spPr bwMode="auto">
              <a:xfrm>
                <a:off x="2453" y="2016"/>
                <a:ext cx="283" cy="758"/>
              </a:xfrm>
              <a:prstGeom prst="rect">
                <a:avLst/>
              </a:prstGeom>
              <a:solidFill>
                <a:srgbClr val="FFFFCC"/>
              </a:solidFill>
              <a:ln w="12700">
                <a:solidFill>
                  <a:schemeClr val="tx1"/>
                </a:solidFill>
                <a:miter lim="800000"/>
                <a:headEnd/>
                <a:tailEnd/>
              </a:ln>
            </p:spPr>
            <p:txBody>
              <a:bodyPr>
                <a:spAutoFit/>
              </a:bodyPr>
              <a:lstStyle/>
              <a:p>
                <a:pPr algn="dist">
                  <a:lnSpc>
                    <a:spcPct val="90000"/>
                  </a:lnSpc>
                </a:pPr>
                <a:r>
                  <a:rPr kumimoji="1" lang="zh-CN" altLang="en-US" sz="2000">
                    <a:latin typeface="Arial" charset="0"/>
                    <a:cs typeface="Arial" charset="0"/>
                  </a:rPr>
                  <a:t>模块</a:t>
                </a:r>
                <a:r>
                  <a:rPr kumimoji="1" lang="en-US" altLang="zh-CN" sz="2000">
                    <a:latin typeface="Arial" charset="0"/>
                    <a:cs typeface="Arial" charset="0"/>
                  </a:rPr>
                  <a:t>B3</a:t>
                </a:r>
              </a:p>
            </p:txBody>
          </p:sp>
          <p:sp>
            <p:nvSpPr>
              <p:cNvPr id="46097" name="Text Box 14"/>
              <p:cNvSpPr txBox="1">
                <a:spLocks noChangeArrowheads="1"/>
              </p:cNvSpPr>
              <p:nvPr/>
            </p:nvSpPr>
            <p:spPr bwMode="auto">
              <a:xfrm>
                <a:off x="2914" y="2016"/>
                <a:ext cx="282" cy="758"/>
              </a:xfrm>
              <a:prstGeom prst="rect">
                <a:avLst/>
              </a:prstGeom>
              <a:solidFill>
                <a:srgbClr val="CCFFCC"/>
              </a:solidFill>
              <a:ln w="12700">
                <a:solidFill>
                  <a:schemeClr val="tx1"/>
                </a:solidFill>
                <a:miter lim="800000"/>
                <a:headEnd/>
                <a:tailEnd/>
              </a:ln>
            </p:spPr>
            <p:txBody>
              <a:bodyPr>
                <a:spAutoFit/>
              </a:bodyPr>
              <a:lstStyle/>
              <a:p>
                <a:pPr algn="dist">
                  <a:lnSpc>
                    <a:spcPct val="90000"/>
                  </a:lnSpc>
                </a:pPr>
                <a:r>
                  <a:rPr kumimoji="1" lang="zh-CN" altLang="en-US" sz="2000">
                    <a:latin typeface="Arial" charset="0"/>
                    <a:cs typeface="Arial" charset="0"/>
                  </a:rPr>
                  <a:t>模块</a:t>
                </a:r>
                <a:r>
                  <a:rPr kumimoji="1" lang="en-US" altLang="zh-CN" sz="2000">
                    <a:latin typeface="Arial" charset="0"/>
                    <a:cs typeface="Arial" charset="0"/>
                  </a:rPr>
                  <a:t>C1</a:t>
                </a:r>
              </a:p>
            </p:txBody>
          </p:sp>
          <p:sp>
            <p:nvSpPr>
              <p:cNvPr id="46098" name="Text Box 15"/>
              <p:cNvSpPr txBox="1">
                <a:spLocks noChangeArrowheads="1"/>
              </p:cNvSpPr>
              <p:nvPr/>
            </p:nvSpPr>
            <p:spPr bwMode="auto">
              <a:xfrm>
                <a:off x="3309" y="2016"/>
                <a:ext cx="282" cy="758"/>
              </a:xfrm>
              <a:prstGeom prst="rect">
                <a:avLst/>
              </a:prstGeom>
              <a:solidFill>
                <a:srgbClr val="CCFFCC"/>
              </a:solidFill>
              <a:ln w="12700">
                <a:solidFill>
                  <a:schemeClr val="tx1"/>
                </a:solidFill>
                <a:miter lim="800000"/>
                <a:headEnd/>
                <a:tailEnd/>
              </a:ln>
            </p:spPr>
            <p:txBody>
              <a:bodyPr>
                <a:spAutoFit/>
              </a:bodyPr>
              <a:lstStyle/>
              <a:p>
                <a:pPr algn="dist">
                  <a:lnSpc>
                    <a:spcPct val="90000"/>
                  </a:lnSpc>
                </a:pPr>
                <a:r>
                  <a:rPr kumimoji="1" lang="zh-CN" altLang="en-US" sz="2000">
                    <a:latin typeface="Arial" charset="0"/>
                    <a:cs typeface="Arial" charset="0"/>
                  </a:rPr>
                  <a:t>模块</a:t>
                </a:r>
                <a:r>
                  <a:rPr kumimoji="1" lang="en-US" altLang="zh-CN" sz="2000">
                    <a:latin typeface="Arial" charset="0"/>
                    <a:cs typeface="Arial" charset="0"/>
                  </a:rPr>
                  <a:t>C2</a:t>
                </a:r>
              </a:p>
            </p:txBody>
          </p:sp>
          <p:sp>
            <p:nvSpPr>
              <p:cNvPr id="46099" name="Text Box 16"/>
              <p:cNvSpPr txBox="1">
                <a:spLocks noChangeArrowheads="1"/>
              </p:cNvSpPr>
              <p:nvPr/>
            </p:nvSpPr>
            <p:spPr bwMode="auto">
              <a:xfrm>
                <a:off x="3701" y="2016"/>
                <a:ext cx="283" cy="758"/>
              </a:xfrm>
              <a:prstGeom prst="rect">
                <a:avLst/>
              </a:prstGeom>
              <a:solidFill>
                <a:srgbClr val="CCFFCC"/>
              </a:solidFill>
              <a:ln w="12700">
                <a:solidFill>
                  <a:schemeClr val="tx1"/>
                </a:solidFill>
                <a:miter lim="800000"/>
                <a:headEnd/>
                <a:tailEnd/>
              </a:ln>
            </p:spPr>
            <p:txBody>
              <a:bodyPr>
                <a:spAutoFit/>
              </a:bodyPr>
              <a:lstStyle/>
              <a:p>
                <a:pPr algn="dist">
                  <a:lnSpc>
                    <a:spcPct val="90000"/>
                  </a:lnSpc>
                </a:pPr>
                <a:r>
                  <a:rPr kumimoji="1" lang="zh-CN" altLang="en-US" sz="2000">
                    <a:latin typeface="Arial" charset="0"/>
                    <a:cs typeface="Arial" charset="0"/>
                  </a:rPr>
                  <a:t>模块</a:t>
                </a:r>
                <a:r>
                  <a:rPr kumimoji="1" lang="en-US" altLang="zh-CN" sz="2000">
                    <a:latin typeface="Arial" charset="0"/>
                    <a:cs typeface="Arial" charset="0"/>
                  </a:rPr>
                  <a:t>C3</a:t>
                </a:r>
              </a:p>
            </p:txBody>
          </p:sp>
          <p:sp>
            <p:nvSpPr>
              <p:cNvPr id="46100" name="Line 17"/>
              <p:cNvSpPr>
                <a:spLocks noChangeShapeType="1"/>
              </p:cNvSpPr>
              <p:nvPr/>
            </p:nvSpPr>
            <p:spPr bwMode="auto">
              <a:xfrm flipV="1">
                <a:off x="1056" y="1200"/>
                <a:ext cx="0" cy="192"/>
              </a:xfrm>
              <a:prstGeom prst="line">
                <a:avLst/>
              </a:prstGeom>
              <a:noFill/>
              <a:ln w="9525">
                <a:solidFill>
                  <a:schemeClr val="tx1"/>
                </a:solidFill>
                <a:round/>
                <a:headEnd type="triangle" w="med" len="med"/>
                <a:tailEnd/>
              </a:ln>
            </p:spPr>
            <p:txBody>
              <a:bodyPr/>
              <a:lstStyle/>
              <a:p>
                <a:endParaRPr lang="zh-CN" altLang="en-US"/>
              </a:p>
            </p:txBody>
          </p:sp>
          <p:sp>
            <p:nvSpPr>
              <p:cNvPr id="46101" name="Line 18"/>
              <p:cNvSpPr>
                <a:spLocks noChangeShapeType="1"/>
              </p:cNvSpPr>
              <p:nvPr/>
            </p:nvSpPr>
            <p:spPr bwMode="auto">
              <a:xfrm>
                <a:off x="1056" y="1200"/>
                <a:ext cx="2352" cy="0"/>
              </a:xfrm>
              <a:prstGeom prst="line">
                <a:avLst/>
              </a:prstGeom>
              <a:noFill/>
              <a:ln w="9525">
                <a:solidFill>
                  <a:schemeClr val="tx1"/>
                </a:solidFill>
                <a:round/>
                <a:headEnd/>
                <a:tailEnd/>
              </a:ln>
            </p:spPr>
            <p:txBody>
              <a:bodyPr/>
              <a:lstStyle/>
              <a:p>
                <a:endParaRPr lang="zh-CN" altLang="en-US"/>
              </a:p>
            </p:txBody>
          </p:sp>
          <p:sp>
            <p:nvSpPr>
              <p:cNvPr id="46102" name="Line 19"/>
              <p:cNvSpPr>
                <a:spLocks noChangeShapeType="1"/>
              </p:cNvSpPr>
              <p:nvPr/>
            </p:nvSpPr>
            <p:spPr bwMode="auto">
              <a:xfrm>
                <a:off x="3408" y="1200"/>
                <a:ext cx="0" cy="192"/>
              </a:xfrm>
              <a:prstGeom prst="line">
                <a:avLst/>
              </a:prstGeom>
              <a:noFill/>
              <a:ln w="9525">
                <a:solidFill>
                  <a:schemeClr val="tx1"/>
                </a:solidFill>
                <a:round/>
                <a:headEnd/>
                <a:tailEnd type="triangle" w="med" len="med"/>
              </a:ln>
            </p:spPr>
            <p:txBody>
              <a:bodyPr/>
              <a:lstStyle/>
              <a:p>
                <a:endParaRPr lang="zh-CN" altLang="en-US"/>
              </a:p>
            </p:txBody>
          </p:sp>
          <p:sp>
            <p:nvSpPr>
              <p:cNvPr id="46103" name="Line 20"/>
              <p:cNvSpPr>
                <a:spLocks noChangeShapeType="1"/>
              </p:cNvSpPr>
              <p:nvPr/>
            </p:nvSpPr>
            <p:spPr bwMode="auto">
              <a:xfrm flipV="1">
                <a:off x="2208" y="960"/>
                <a:ext cx="0" cy="432"/>
              </a:xfrm>
              <a:prstGeom prst="line">
                <a:avLst/>
              </a:prstGeom>
              <a:noFill/>
              <a:ln w="9525">
                <a:solidFill>
                  <a:schemeClr val="tx1"/>
                </a:solidFill>
                <a:round/>
                <a:headEnd type="triangle" w="med" len="med"/>
                <a:tailEnd/>
              </a:ln>
            </p:spPr>
            <p:txBody>
              <a:bodyPr/>
              <a:lstStyle/>
              <a:p>
                <a:endParaRPr lang="zh-CN" altLang="en-US"/>
              </a:p>
            </p:txBody>
          </p:sp>
          <p:sp>
            <p:nvSpPr>
              <p:cNvPr id="46104" name="Line 21"/>
              <p:cNvSpPr>
                <a:spLocks noChangeShapeType="1"/>
              </p:cNvSpPr>
              <p:nvPr/>
            </p:nvSpPr>
            <p:spPr bwMode="auto">
              <a:xfrm>
                <a:off x="662" y="1728"/>
                <a:ext cx="0" cy="288"/>
              </a:xfrm>
              <a:prstGeom prst="line">
                <a:avLst/>
              </a:prstGeom>
              <a:noFill/>
              <a:ln w="9525">
                <a:solidFill>
                  <a:schemeClr val="tx1"/>
                </a:solidFill>
                <a:round/>
                <a:headEnd/>
                <a:tailEnd type="triangle" w="med" len="med"/>
              </a:ln>
            </p:spPr>
            <p:txBody>
              <a:bodyPr/>
              <a:lstStyle/>
              <a:p>
                <a:endParaRPr lang="zh-CN" altLang="en-US"/>
              </a:p>
            </p:txBody>
          </p:sp>
          <p:sp>
            <p:nvSpPr>
              <p:cNvPr id="46105" name="Line 22"/>
              <p:cNvSpPr>
                <a:spLocks noChangeShapeType="1"/>
              </p:cNvSpPr>
              <p:nvPr/>
            </p:nvSpPr>
            <p:spPr bwMode="auto">
              <a:xfrm>
                <a:off x="1029" y="1728"/>
                <a:ext cx="0" cy="288"/>
              </a:xfrm>
              <a:prstGeom prst="line">
                <a:avLst/>
              </a:prstGeom>
              <a:noFill/>
              <a:ln w="9525">
                <a:solidFill>
                  <a:schemeClr val="tx1"/>
                </a:solidFill>
                <a:round/>
                <a:headEnd/>
                <a:tailEnd type="triangle" w="med" len="med"/>
              </a:ln>
            </p:spPr>
            <p:txBody>
              <a:bodyPr/>
              <a:lstStyle/>
              <a:p>
                <a:endParaRPr lang="zh-CN" altLang="en-US"/>
              </a:p>
            </p:txBody>
          </p:sp>
          <p:sp>
            <p:nvSpPr>
              <p:cNvPr id="46106" name="Line 23"/>
              <p:cNvSpPr>
                <a:spLocks noChangeShapeType="1"/>
              </p:cNvSpPr>
              <p:nvPr/>
            </p:nvSpPr>
            <p:spPr bwMode="auto">
              <a:xfrm>
                <a:off x="1374" y="1728"/>
                <a:ext cx="0" cy="288"/>
              </a:xfrm>
              <a:prstGeom prst="line">
                <a:avLst/>
              </a:prstGeom>
              <a:noFill/>
              <a:ln w="9525">
                <a:solidFill>
                  <a:schemeClr val="tx1"/>
                </a:solidFill>
                <a:round/>
                <a:headEnd/>
                <a:tailEnd type="triangle" w="med" len="med"/>
              </a:ln>
            </p:spPr>
            <p:txBody>
              <a:bodyPr/>
              <a:lstStyle/>
              <a:p>
                <a:endParaRPr lang="zh-CN" altLang="en-US"/>
              </a:p>
            </p:txBody>
          </p:sp>
          <p:sp>
            <p:nvSpPr>
              <p:cNvPr id="46107" name="Line 24"/>
              <p:cNvSpPr>
                <a:spLocks noChangeShapeType="1"/>
              </p:cNvSpPr>
              <p:nvPr/>
            </p:nvSpPr>
            <p:spPr bwMode="auto">
              <a:xfrm>
                <a:off x="1824" y="1728"/>
                <a:ext cx="0" cy="288"/>
              </a:xfrm>
              <a:prstGeom prst="line">
                <a:avLst/>
              </a:prstGeom>
              <a:noFill/>
              <a:ln w="9525">
                <a:solidFill>
                  <a:schemeClr val="tx1"/>
                </a:solidFill>
                <a:round/>
                <a:headEnd/>
                <a:tailEnd type="triangle" w="med" len="med"/>
              </a:ln>
            </p:spPr>
            <p:txBody>
              <a:bodyPr/>
              <a:lstStyle/>
              <a:p>
                <a:endParaRPr lang="zh-CN" altLang="en-US"/>
              </a:p>
            </p:txBody>
          </p:sp>
          <p:sp>
            <p:nvSpPr>
              <p:cNvPr id="46108" name="Line 25"/>
              <p:cNvSpPr>
                <a:spLocks noChangeShapeType="1"/>
              </p:cNvSpPr>
              <p:nvPr/>
            </p:nvSpPr>
            <p:spPr bwMode="auto">
              <a:xfrm>
                <a:off x="2208" y="1728"/>
                <a:ext cx="0" cy="288"/>
              </a:xfrm>
              <a:prstGeom prst="line">
                <a:avLst/>
              </a:prstGeom>
              <a:noFill/>
              <a:ln w="9525">
                <a:solidFill>
                  <a:schemeClr val="tx1"/>
                </a:solidFill>
                <a:round/>
                <a:headEnd/>
                <a:tailEnd type="triangle" w="med" len="med"/>
              </a:ln>
            </p:spPr>
            <p:txBody>
              <a:bodyPr/>
              <a:lstStyle/>
              <a:p>
                <a:endParaRPr lang="zh-CN" altLang="en-US"/>
              </a:p>
            </p:txBody>
          </p:sp>
          <p:sp>
            <p:nvSpPr>
              <p:cNvPr id="46109" name="Line 26"/>
              <p:cNvSpPr>
                <a:spLocks noChangeShapeType="1"/>
              </p:cNvSpPr>
              <p:nvPr/>
            </p:nvSpPr>
            <p:spPr bwMode="auto">
              <a:xfrm>
                <a:off x="2592" y="1728"/>
                <a:ext cx="0" cy="288"/>
              </a:xfrm>
              <a:prstGeom prst="line">
                <a:avLst/>
              </a:prstGeom>
              <a:noFill/>
              <a:ln w="9525">
                <a:solidFill>
                  <a:schemeClr val="tx1"/>
                </a:solidFill>
                <a:round/>
                <a:headEnd/>
                <a:tailEnd type="triangle" w="med" len="med"/>
              </a:ln>
            </p:spPr>
            <p:txBody>
              <a:bodyPr/>
              <a:lstStyle/>
              <a:p>
                <a:endParaRPr lang="zh-CN" altLang="en-US"/>
              </a:p>
            </p:txBody>
          </p:sp>
          <p:sp>
            <p:nvSpPr>
              <p:cNvPr id="46110" name="Line 27"/>
              <p:cNvSpPr>
                <a:spLocks noChangeShapeType="1"/>
              </p:cNvSpPr>
              <p:nvPr/>
            </p:nvSpPr>
            <p:spPr bwMode="auto">
              <a:xfrm>
                <a:off x="3024" y="1728"/>
                <a:ext cx="0" cy="288"/>
              </a:xfrm>
              <a:prstGeom prst="line">
                <a:avLst/>
              </a:prstGeom>
              <a:noFill/>
              <a:ln w="9525">
                <a:solidFill>
                  <a:schemeClr val="tx1"/>
                </a:solidFill>
                <a:round/>
                <a:headEnd/>
                <a:tailEnd type="triangle" w="med" len="med"/>
              </a:ln>
            </p:spPr>
            <p:txBody>
              <a:bodyPr/>
              <a:lstStyle/>
              <a:p>
                <a:endParaRPr lang="zh-CN" altLang="en-US"/>
              </a:p>
            </p:txBody>
          </p:sp>
          <p:sp>
            <p:nvSpPr>
              <p:cNvPr id="46111" name="Line 28"/>
              <p:cNvSpPr>
                <a:spLocks noChangeShapeType="1"/>
              </p:cNvSpPr>
              <p:nvPr/>
            </p:nvSpPr>
            <p:spPr bwMode="auto">
              <a:xfrm>
                <a:off x="3408" y="1728"/>
                <a:ext cx="0" cy="288"/>
              </a:xfrm>
              <a:prstGeom prst="line">
                <a:avLst/>
              </a:prstGeom>
              <a:noFill/>
              <a:ln w="9525">
                <a:solidFill>
                  <a:schemeClr val="tx1"/>
                </a:solidFill>
                <a:round/>
                <a:headEnd/>
                <a:tailEnd type="triangle" w="med" len="med"/>
              </a:ln>
            </p:spPr>
            <p:txBody>
              <a:bodyPr/>
              <a:lstStyle/>
              <a:p>
                <a:endParaRPr lang="zh-CN" altLang="en-US"/>
              </a:p>
            </p:txBody>
          </p:sp>
          <p:sp>
            <p:nvSpPr>
              <p:cNvPr id="46112" name="Line 29"/>
              <p:cNvSpPr>
                <a:spLocks noChangeShapeType="1"/>
              </p:cNvSpPr>
              <p:nvPr/>
            </p:nvSpPr>
            <p:spPr bwMode="auto">
              <a:xfrm>
                <a:off x="3792" y="1728"/>
                <a:ext cx="0" cy="288"/>
              </a:xfrm>
              <a:prstGeom prst="line">
                <a:avLst/>
              </a:prstGeom>
              <a:noFill/>
              <a:ln w="9525">
                <a:solidFill>
                  <a:schemeClr val="tx1"/>
                </a:solidFill>
                <a:round/>
                <a:headEnd/>
                <a:tailEnd type="triangle" w="med" len="med"/>
              </a:ln>
            </p:spPr>
            <p:txBody>
              <a:bodyPr/>
              <a:lstStyle/>
              <a:p>
                <a:endParaRPr lang="zh-CN" altLang="en-US"/>
              </a:p>
            </p:txBody>
          </p:sp>
        </p:grpSp>
        <p:sp>
          <p:nvSpPr>
            <p:cNvPr id="46086" name="Text Box 30"/>
            <p:cNvSpPr txBox="1">
              <a:spLocks noChangeArrowheads="1"/>
            </p:cNvSpPr>
            <p:nvPr/>
          </p:nvSpPr>
          <p:spPr bwMode="auto">
            <a:xfrm>
              <a:off x="1200" y="3120"/>
              <a:ext cx="3312" cy="265"/>
            </a:xfrm>
            <a:prstGeom prst="rect">
              <a:avLst/>
            </a:prstGeom>
            <a:noFill/>
            <a:ln w="9525">
              <a:noFill/>
              <a:miter lim="800000"/>
              <a:headEnd/>
              <a:tailEnd/>
            </a:ln>
          </p:spPr>
          <p:txBody>
            <a:bodyPr>
              <a:spAutoFit/>
            </a:bodyPr>
            <a:lstStyle/>
            <a:p>
              <a:pPr algn="ctr">
                <a:lnSpc>
                  <a:spcPct val="90000"/>
                </a:lnSpc>
              </a:pPr>
              <a:r>
                <a:rPr kumimoji="1" lang="en-US" altLang="zh-CN" b="1" dirty="0">
                  <a:solidFill>
                    <a:srgbClr val="CC3300"/>
                  </a:solidFill>
                  <a:latin typeface="Arial" charset="0"/>
                  <a:ea typeface="楷体_GB2312" pitchFamily="49" charset="-122"/>
                  <a:cs typeface="Arial" charset="0"/>
                </a:rPr>
                <a:t>“</a:t>
              </a:r>
              <a:r>
                <a:rPr kumimoji="1" lang="zh-CN" altLang="en-US" b="1" dirty="0">
                  <a:solidFill>
                    <a:srgbClr val="CC3300"/>
                  </a:solidFill>
                  <a:latin typeface="Arial" charset="0"/>
                  <a:ea typeface="楷体_GB2312" pitchFamily="49" charset="-122"/>
                  <a:cs typeface="Arial" charset="0"/>
                </a:rPr>
                <a:t>自顶向下”设计法的示意图</a:t>
              </a:r>
            </a:p>
          </p:txBody>
        </p:sp>
      </p:grpSp>
    </p:spTree>
  </p:cSld>
  <p:clrMapOvr>
    <a:masterClrMapping/>
  </p:clrMapOvr>
  <p:transition spd="med">
    <p:blinds dir="vert"/>
    <p:sndAc>
      <p:stSnd>
        <p:snd r:embed="rId3" name="projctor.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5"/>
          <p:cNvSpPr>
            <a:spLocks noGrp="1" noChangeArrowheads="1"/>
          </p:cNvSpPr>
          <p:nvPr>
            <p:ph type="sldNum" sz="quarter" idx="10"/>
          </p:nvPr>
        </p:nvSpPr>
        <p:spPr>
          <a:noFill/>
        </p:spPr>
        <p:txBody>
          <a:bodyPr/>
          <a:lstStyle/>
          <a:p>
            <a:fld id="{D446B2A7-544A-496E-A045-158EDDDA452B}" type="slidenum">
              <a:rPr lang="ko-KR" altLang="en-US" smtClean="0"/>
              <a:pPr/>
              <a:t>109</a:t>
            </a:fld>
            <a:endParaRPr lang="en-US" altLang="ko-KR" smtClean="0"/>
          </a:p>
        </p:txBody>
      </p:sp>
      <p:sp>
        <p:nvSpPr>
          <p:cNvPr id="47107" name="Rectangle 2"/>
          <p:cNvSpPr>
            <a:spLocks noGrp="1" noChangeArrowheads="1"/>
          </p:cNvSpPr>
          <p:nvPr>
            <p:ph type="title"/>
          </p:nvPr>
        </p:nvSpPr>
        <p:spPr>
          <a:xfrm>
            <a:off x="1763713" y="298450"/>
            <a:ext cx="6937375" cy="609600"/>
          </a:xfrm>
        </p:spPr>
        <p:txBody>
          <a:bodyPr/>
          <a:lstStyle/>
          <a:p>
            <a:r>
              <a:rPr lang="en-US" altLang="zh-CN" dirty="0" smtClean="0">
                <a:solidFill>
                  <a:srgbClr val="FFCC00"/>
                </a:solidFill>
                <a:latin typeface="Arial" charset="0"/>
                <a:ea typeface="黑体" pitchFamily="49" charset="-122"/>
              </a:rPr>
              <a:t>8.6.2  </a:t>
            </a:r>
            <a:r>
              <a:rPr lang="en-US" altLang="zh-CN" dirty="0" smtClean="0">
                <a:solidFill>
                  <a:srgbClr val="FFCC00"/>
                </a:solidFill>
                <a:latin typeface="Arial" charset="0"/>
                <a:ea typeface="黑体" pitchFamily="49" charset="-122"/>
              </a:rPr>
              <a:t>PLD</a:t>
            </a:r>
            <a:r>
              <a:rPr lang="zh-CN" altLang="en-US" dirty="0" smtClean="0">
                <a:solidFill>
                  <a:srgbClr val="FFCC00"/>
                </a:solidFill>
                <a:latin typeface="Arial" charset="0"/>
                <a:ea typeface="黑体" pitchFamily="49" charset="-122"/>
              </a:rPr>
              <a:t>的设计流程 </a:t>
            </a:r>
          </a:p>
        </p:txBody>
      </p:sp>
      <p:sp>
        <p:nvSpPr>
          <p:cNvPr id="59395" name="Rectangle 3"/>
          <p:cNvSpPr>
            <a:spLocks noGrp="1" noChangeArrowheads="1"/>
          </p:cNvSpPr>
          <p:nvPr>
            <p:ph type="body" idx="1"/>
          </p:nvPr>
        </p:nvSpPr>
        <p:spPr>
          <a:xfrm>
            <a:off x="1339850" y="1377950"/>
            <a:ext cx="7632700" cy="4535488"/>
          </a:xfrm>
        </p:spPr>
        <p:txBody>
          <a:bodyPr/>
          <a:lstStyle/>
          <a:p>
            <a:pPr marL="365125" indent="-365125">
              <a:lnSpc>
                <a:spcPct val="125000"/>
              </a:lnSpc>
              <a:spcBef>
                <a:spcPts val="600"/>
              </a:spcBef>
            </a:pPr>
            <a:r>
              <a:rPr kumimoji="1" lang="zh-CN" altLang="en-US" sz="2400" dirty="0" smtClean="0">
                <a:latin typeface="宋体" pitchFamily="2" charset="-122"/>
              </a:rPr>
              <a:t>设计流程包括四个步骤和三个设计验证过程</a:t>
            </a:r>
          </a:p>
          <a:p>
            <a:pPr marL="365125" indent="-365125">
              <a:lnSpc>
                <a:spcPct val="125000"/>
              </a:lnSpc>
              <a:spcBef>
                <a:spcPts val="600"/>
              </a:spcBef>
            </a:pPr>
            <a:r>
              <a:rPr kumimoji="1" lang="zh-CN" altLang="en-US" sz="2400" dirty="0" smtClean="0">
                <a:latin typeface="宋体" pitchFamily="2" charset="-122"/>
              </a:rPr>
              <a:t>四个步骤</a:t>
            </a:r>
          </a:p>
          <a:p>
            <a:pPr lvl="1">
              <a:lnSpc>
                <a:spcPct val="120000"/>
              </a:lnSpc>
              <a:spcBef>
                <a:spcPct val="0"/>
              </a:spcBef>
              <a:buSzPct val="85000"/>
              <a:buFont typeface="Wingdings" pitchFamily="2" charset="2"/>
              <a:buChar char="u"/>
            </a:pPr>
            <a:r>
              <a:rPr kumimoji="1" lang="zh-CN" altLang="en-US" sz="2000" dirty="0" smtClean="0">
                <a:latin typeface="宋体" pitchFamily="2" charset="-122"/>
              </a:rPr>
              <a:t>设计准备</a:t>
            </a:r>
          </a:p>
          <a:p>
            <a:pPr lvl="1">
              <a:lnSpc>
                <a:spcPct val="120000"/>
              </a:lnSpc>
              <a:spcBef>
                <a:spcPct val="0"/>
              </a:spcBef>
              <a:buSzPct val="85000"/>
              <a:buFont typeface="Wingdings" pitchFamily="2" charset="2"/>
              <a:buChar char="u"/>
            </a:pPr>
            <a:r>
              <a:rPr kumimoji="1" lang="zh-CN" altLang="en-US" sz="2000" dirty="0" smtClean="0">
                <a:latin typeface="宋体" pitchFamily="2" charset="-122"/>
              </a:rPr>
              <a:t>设计输入</a:t>
            </a:r>
          </a:p>
          <a:p>
            <a:pPr lvl="1">
              <a:lnSpc>
                <a:spcPct val="120000"/>
              </a:lnSpc>
              <a:spcBef>
                <a:spcPct val="0"/>
              </a:spcBef>
              <a:buSzPct val="85000"/>
              <a:buFont typeface="Wingdings" pitchFamily="2" charset="2"/>
              <a:buChar char="u"/>
            </a:pPr>
            <a:r>
              <a:rPr kumimoji="1" lang="zh-CN" altLang="en-US" sz="2000" dirty="0" smtClean="0">
                <a:latin typeface="宋体" pitchFamily="2" charset="-122"/>
              </a:rPr>
              <a:t>设计处理</a:t>
            </a:r>
            <a:endParaRPr kumimoji="1" lang="en-US" altLang="zh-CN" sz="2000" dirty="0" smtClean="0">
              <a:latin typeface="宋体" pitchFamily="2" charset="-122"/>
            </a:endParaRPr>
          </a:p>
          <a:p>
            <a:pPr lvl="1">
              <a:lnSpc>
                <a:spcPct val="120000"/>
              </a:lnSpc>
              <a:spcBef>
                <a:spcPct val="0"/>
              </a:spcBef>
              <a:buSzPct val="85000"/>
              <a:buFont typeface="Wingdings" pitchFamily="2" charset="2"/>
              <a:buChar char="u"/>
            </a:pPr>
            <a:r>
              <a:rPr kumimoji="1" lang="zh-CN" altLang="en-US" sz="2000" dirty="0" smtClean="0">
                <a:latin typeface="宋体" pitchFamily="2" charset="-122"/>
              </a:rPr>
              <a:t>器件编程</a:t>
            </a:r>
          </a:p>
          <a:p>
            <a:pPr marL="365125" indent="-365125">
              <a:lnSpc>
                <a:spcPct val="125000"/>
              </a:lnSpc>
              <a:spcBef>
                <a:spcPts val="600"/>
              </a:spcBef>
            </a:pPr>
            <a:r>
              <a:rPr kumimoji="1" lang="zh-CN" altLang="en-US" sz="2400" dirty="0" smtClean="0">
                <a:latin typeface="宋体" pitchFamily="2" charset="-122"/>
              </a:rPr>
              <a:t>三个设计验证过程</a:t>
            </a:r>
          </a:p>
          <a:p>
            <a:pPr lvl="1">
              <a:lnSpc>
                <a:spcPct val="120000"/>
              </a:lnSpc>
              <a:spcBef>
                <a:spcPct val="0"/>
              </a:spcBef>
              <a:buSzPct val="85000"/>
              <a:buFont typeface="Wingdings" pitchFamily="2" charset="2"/>
              <a:buChar char="u"/>
            </a:pPr>
            <a:r>
              <a:rPr kumimoji="1" lang="zh-CN" altLang="en-US" sz="2000" dirty="0" smtClean="0">
                <a:latin typeface="宋体" pitchFamily="2" charset="-122"/>
              </a:rPr>
              <a:t>功能仿真</a:t>
            </a:r>
          </a:p>
          <a:p>
            <a:pPr lvl="1">
              <a:lnSpc>
                <a:spcPct val="120000"/>
              </a:lnSpc>
              <a:spcBef>
                <a:spcPct val="0"/>
              </a:spcBef>
              <a:buSzPct val="85000"/>
              <a:buFont typeface="Wingdings" pitchFamily="2" charset="2"/>
              <a:buChar char="u"/>
            </a:pPr>
            <a:r>
              <a:rPr kumimoji="1" lang="zh-CN" altLang="en-US" sz="2000" dirty="0" smtClean="0">
                <a:latin typeface="宋体" pitchFamily="2" charset="-122"/>
              </a:rPr>
              <a:t>时序仿真</a:t>
            </a:r>
          </a:p>
          <a:p>
            <a:pPr lvl="1">
              <a:lnSpc>
                <a:spcPct val="120000"/>
              </a:lnSpc>
              <a:spcBef>
                <a:spcPct val="0"/>
              </a:spcBef>
              <a:buSzPct val="85000"/>
              <a:buFont typeface="Wingdings" pitchFamily="2" charset="2"/>
              <a:buChar char="u"/>
            </a:pPr>
            <a:r>
              <a:rPr kumimoji="1" lang="zh-CN" altLang="en-US" sz="2000" dirty="0" smtClean="0">
                <a:latin typeface="宋体" pitchFamily="2" charset="-122"/>
              </a:rPr>
              <a:t>器件测试</a:t>
            </a:r>
          </a:p>
        </p:txBody>
      </p:sp>
    </p:spTree>
  </p:cSld>
  <p:clrMapOvr>
    <a:masterClrMapping/>
  </p:clrMapOvr>
  <p:transition spd="med">
    <p:blinds dir="vert"/>
    <p:sndAc>
      <p:stSnd>
        <p:snd r:embed="rId3" name="projctor.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 calcmode="lin" valueType="num">
                                      <p:cBhvr additive="base">
                                        <p:cTn id="7" dur="500" fill="hold"/>
                                        <p:tgtEl>
                                          <p:spTgt spid="593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39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chimes.wav" builtIn="1"/>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395">
                                            <p:txEl>
                                              <p:pRg st="1" end="1"/>
                                            </p:txEl>
                                          </p:spTgt>
                                        </p:tgtEl>
                                        <p:attrNameLst>
                                          <p:attrName>style.visibility</p:attrName>
                                        </p:attrNameLst>
                                      </p:cBhvr>
                                      <p:to>
                                        <p:strVal val="visible"/>
                                      </p:to>
                                    </p:set>
                                    <p:anim calcmode="lin" valueType="num">
                                      <p:cBhvr additive="base">
                                        <p:cTn id="13" dur="500" fill="hold"/>
                                        <p:tgtEl>
                                          <p:spTgt spid="593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939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chimes.wav" builtIn="1"/>
                                        </p:tgtEl>
                                      </p:cMediaNode>
                                    </p:audio>
                                  </p:subTnLst>
                                </p:cTn>
                              </p:par>
                              <p:par>
                                <p:cTn id="15" presetID="2" presetClass="entr" presetSubtype="8" fill="hold" grpId="0" nodeType="withEffect">
                                  <p:stCondLst>
                                    <p:cond delay="0"/>
                                  </p:stCondLst>
                                  <p:childTnLst>
                                    <p:set>
                                      <p:cBhvr>
                                        <p:cTn id="16" dur="1" fill="hold">
                                          <p:stCondLst>
                                            <p:cond delay="0"/>
                                          </p:stCondLst>
                                        </p:cTn>
                                        <p:tgtEl>
                                          <p:spTgt spid="59395">
                                            <p:txEl>
                                              <p:pRg st="2" end="2"/>
                                            </p:txEl>
                                          </p:spTgt>
                                        </p:tgtEl>
                                        <p:attrNameLst>
                                          <p:attrName>style.visibility</p:attrName>
                                        </p:attrNameLst>
                                      </p:cBhvr>
                                      <p:to>
                                        <p:strVal val="visible"/>
                                      </p:to>
                                    </p:set>
                                    <p:anim calcmode="lin" valueType="num">
                                      <p:cBhvr additive="base">
                                        <p:cTn id="17" dur="500" fill="hold"/>
                                        <p:tgtEl>
                                          <p:spTgt spid="5939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939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4" name="chimes.wav" builtIn="1"/>
                                        </p:tgtEl>
                                      </p:cMediaNode>
                                    </p:audio>
                                  </p:subTnLst>
                                </p:cTn>
                              </p:par>
                              <p:par>
                                <p:cTn id="19" presetID="2" presetClass="entr" presetSubtype="8" fill="hold" grpId="0" nodeType="withEffect">
                                  <p:stCondLst>
                                    <p:cond delay="0"/>
                                  </p:stCondLst>
                                  <p:childTnLst>
                                    <p:set>
                                      <p:cBhvr>
                                        <p:cTn id="20" dur="1" fill="hold">
                                          <p:stCondLst>
                                            <p:cond delay="0"/>
                                          </p:stCondLst>
                                        </p:cTn>
                                        <p:tgtEl>
                                          <p:spTgt spid="59395">
                                            <p:txEl>
                                              <p:pRg st="3" end="3"/>
                                            </p:txEl>
                                          </p:spTgt>
                                        </p:tgtEl>
                                        <p:attrNameLst>
                                          <p:attrName>style.visibility</p:attrName>
                                        </p:attrNameLst>
                                      </p:cBhvr>
                                      <p:to>
                                        <p:strVal val="visible"/>
                                      </p:to>
                                    </p:set>
                                    <p:anim calcmode="lin" valueType="num">
                                      <p:cBhvr additive="base">
                                        <p:cTn id="21" dur="500" fill="hold"/>
                                        <p:tgtEl>
                                          <p:spTgt spid="5939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939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4" name="chimes.wav" builtIn="1"/>
                                        </p:tgtEl>
                                      </p:cMediaNode>
                                    </p:audio>
                                  </p:subTnLst>
                                </p:cTn>
                              </p:par>
                              <p:par>
                                <p:cTn id="23" presetID="2" presetClass="entr" presetSubtype="8" fill="hold" grpId="0" nodeType="withEffect">
                                  <p:stCondLst>
                                    <p:cond delay="0"/>
                                  </p:stCondLst>
                                  <p:childTnLst>
                                    <p:set>
                                      <p:cBhvr>
                                        <p:cTn id="24" dur="1" fill="hold">
                                          <p:stCondLst>
                                            <p:cond delay="0"/>
                                          </p:stCondLst>
                                        </p:cTn>
                                        <p:tgtEl>
                                          <p:spTgt spid="59395">
                                            <p:txEl>
                                              <p:pRg st="4" end="4"/>
                                            </p:txEl>
                                          </p:spTgt>
                                        </p:tgtEl>
                                        <p:attrNameLst>
                                          <p:attrName>style.visibility</p:attrName>
                                        </p:attrNameLst>
                                      </p:cBhvr>
                                      <p:to>
                                        <p:strVal val="visible"/>
                                      </p:to>
                                    </p:set>
                                    <p:anim calcmode="lin" valueType="num">
                                      <p:cBhvr additive="base">
                                        <p:cTn id="25" dur="500" fill="hold"/>
                                        <p:tgtEl>
                                          <p:spTgt spid="5939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939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4" name="chimes.wav" builtIn="1"/>
                                        </p:tgtEl>
                                      </p:cMediaNode>
                                    </p:audio>
                                  </p:subTnLst>
                                </p:cTn>
                              </p:par>
                              <p:par>
                                <p:cTn id="27" presetID="2" presetClass="entr" presetSubtype="8" fill="hold" grpId="0" nodeType="withEffect">
                                  <p:stCondLst>
                                    <p:cond delay="0"/>
                                  </p:stCondLst>
                                  <p:childTnLst>
                                    <p:set>
                                      <p:cBhvr>
                                        <p:cTn id="28" dur="1" fill="hold">
                                          <p:stCondLst>
                                            <p:cond delay="0"/>
                                          </p:stCondLst>
                                        </p:cTn>
                                        <p:tgtEl>
                                          <p:spTgt spid="59395">
                                            <p:txEl>
                                              <p:pRg st="5" end="5"/>
                                            </p:txEl>
                                          </p:spTgt>
                                        </p:tgtEl>
                                        <p:attrNameLst>
                                          <p:attrName>style.visibility</p:attrName>
                                        </p:attrNameLst>
                                      </p:cBhvr>
                                      <p:to>
                                        <p:strVal val="visible"/>
                                      </p:to>
                                    </p:set>
                                    <p:anim calcmode="lin" valueType="num">
                                      <p:cBhvr additive="base">
                                        <p:cTn id="29" dur="500" fill="hold"/>
                                        <p:tgtEl>
                                          <p:spTgt spid="59395">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5939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4" name="chimes.wav" builtIn="1"/>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59395">
                                            <p:txEl>
                                              <p:pRg st="6" end="6"/>
                                            </p:txEl>
                                          </p:spTgt>
                                        </p:tgtEl>
                                        <p:attrNameLst>
                                          <p:attrName>style.visibility</p:attrName>
                                        </p:attrNameLst>
                                      </p:cBhvr>
                                      <p:to>
                                        <p:strVal val="visible"/>
                                      </p:to>
                                    </p:set>
                                    <p:anim calcmode="lin" valueType="num">
                                      <p:cBhvr additive="base">
                                        <p:cTn id="35" dur="500" fill="hold"/>
                                        <p:tgtEl>
                                          <p:spTgt spid="59395">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9395">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4" name="chimes.wav" builtIn="1"/>
                                        </p:tgtEl>
                                      </p:cMediaNode>
                                    </p:audio>
                                  </p:subTnLst>
                                </p:cTn>
                              </p:par>
                              <p:par>
                                <p:cTn id="37" presetID="2" presetClass="entr" presetSubtype="8" fill="hold" grpId="0" nodeType="withEffect">
                                  <p:stCondLst>
                                    <p:cond delay="0"/>
                                  </p:stCondLst>
                                  <p:childTnLst>
                                    <p:set>
                                      <p:cBhvr>
                                        <p:cTn id="38" dur="1" fill="hold">
                                          <p:stCondLst>
                                            <p:cond delay="0"/>
                                          </p:stCondLst>
                                        </p:cTn>
                                        <p:tgtEl>
                                          <p:spTgt spid="59395">
                                            <p:txEl>
                                              <p:pRg st="7" end="7"/>
                                            </p:txEl>
                                          </p:spTgt>
                                        </p:tgtEl>
                                        <p:attrNameLst>
                                          <p:attrName>style.visibility</p:attrName>
                                        </p:attrNameLst>
                                      </p:cBhvr>
                                      <p:to>
                                        <p:strVal val="visible"/>
                                      </p:to>
                                    </p:set>
                                    <p:anim calcmode="lin" valueType="num">
                                      <p:cBhvr additive="base">
                                        <p:cTn id="39" dur="500" fill="hold"/>
                                        <p:tgtEl>
                                          <p:spTgt spid="59395">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59395">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4" name="chimes.wav" builtIn="1"/>
                                        </p:tgtEl>
                                      </p:cMediaNode>
                                    </p:audio>
                                  </p:subTnLst>
                                </p:cTn>
                              </p:par>
                              <p:par>
                                <p:cTn id="41" presetID="2" presetClass="entr" presetSubtype="8" fill="hold" grpId="0" nodeType="withEffect">
                                  <p:stCondLst>
                                    <p:cond delay="0"/>
                                  </p:stCondLst>
                                  <p:childTnLst>
                                    <p:set>
                                      <p:cBhvr>
                                        <p:cTn id="42" dur="1" fill="hold">
                                          <p:stCondLst>
                                            <p:cond delay="0"/>
                                          </p:stCondLst>
                                        </p:cTn>
                                        <p:tgtEl>
                                          <p:spTgt spid="59395">
                                            <p:txEl>
                                              <p:pRg st="8" end="8"/>
                                            </p:txEl>
                                          </p:spTgt>
                                        </p:tgtEl>
                                        <p:attrNameLst>
                                          <p:attrName>style.visibility</p:attrName>
                                        </p:attrNameLst>
                                      </p:cBhvr>
                                      <p:to>
                                        <p:strVal val="visible"/>
                                      </p:to>
                                    </p:set>
                                    <p:anim calcmode="lin" valueType="num">
                                      <p:cBhvr additive="base">
                                        <p:cTn id="43" dur="500" fill="hold"/>
                                        <p:tgtEl>
                                          <p:spTgt spid="59395">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9395">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4" name="chimes.wav" builtIn="1"/>
                                        </p:tgtEl>
                                      </p:cMediaNode>
                                    </p:audio>
                                  </p:subTnLst>
                                </p:cTn>
                              </p:par>
                              <p:par>
                                <p:cTn id="45" presetID="2" presetClass="entr" presetSubtype="8" fill="hold" grpId="0" nodeType="withEffect">
                                  <p:stCondLst>
                                    <p:cond delay="0"/>
                                  </p:stCondLst>
                                  <p:childTnLst>
                                    <p:set>
                                      <p:cBhvr>
                                        <p:cTn id="46" dur="1" fill="hold">
                                          <p:stCondLst>
                                            <p:cond delay="0"/>
                                          </p:stCondLst>
                                        </p:cTn>
                                        <p:tgtEl>
                                          <p:spTgt spid="59395">
                                            <p:txEl>
                                              <p:pRg st="9" end="9"/>
                                            </p:txEl>
                                          </p:spTgt>
                                        </p:tgtEl>
                                        <p:attrNameLst>
                                          <p:attrName>style.visibility</p:attrName>
                                        </p:attrNameLst>
                                      </p:cBhvr>
                                      <p:to>
                                        <p:strVal val="visible"/>
                                      </p:to>
                                    </p:set>
                                    <p:anim calcmode="lin" valueType="num">
                                      <p:cBhvr additive="base">
                                        <p:cTn id="47" dur="500" fill="hold"/>
                                        <p:tgtEl>
                                          <p:spTgt spid="59395">
                                            <p:txEl>
                                              <p:pRg st="9" end="9"/>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59395">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4"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5"/>
          <p:cNvSpPr>
            <a:spLocks noGrp="1" noChangeArrowheads="1"/>
          </p:cNvSpPr>
          <p:nvPr>
            <p:ph type="sldNum" sz="quarter" idx="10"/>
          </p:nvPr>
        </p:nvSpPr>
        <p:spPr>
          <a:xfrm>
            <a:off x="8243888" y="6489700"/>
            <a:ext cx="871537" cy="304800"/>
          </a:xfrm>
          <a:noFill/>
        </p:spPr>
        <p:txBody>
          <a:bodyPr/>
          <a:lstStyle/>
          <a:p>
            <a:fld id="{FEDFDC37-BA38-4C40-B512-7F2F97C2E11D}" type="slidenum">
              <a:rPr lang="ko-KR" altLang="en-US" smtClean="0"/>
              <a:pPr/>
              <a:t>11</a:t>
            </a:fld>
            <a:endParaRPr lang="en-US" altLang="ko-KR" smtClean="0"/>
          </a:p>
        </p:txBody>
      </p:sp>
      <p:sp>
        <p:nvSpPr>
          <p:cNvPr id="30723" name="Rectangle 2"/>
          <p:cNvSpPr>
            <a:spLocks noGrp="1" noChangeArrowheads="1"/>
          </p:cNvSpPr>
          <p:nvPr>
            <p:ph type="title"/>
          </p:nvPr>
        </p:nvSpPr>
        <p:spPr>
          <a:xfrm>
            <a:off x="1763713" y="298450"/>
            <a:ext cx="5962650" cy="609600"/>
          </a:xfrm>
        </p:spPr>
        <p:txBody>
          <a:bodyPr/>
          <a:lstStyle/>
          <a:p>
            <a:r>
              <a:rPr lang="zh-CN" altLang="en-US" smtClean="0">
                <a:solidFill>
                  <a:srgbClr val="FFCC00"/>
                </a:solidFill>
                <a:latin typeface="Arial" charset="0"/>
                <a:ea typeface="黑体" pitchFamily="49" charset="-122"/>
              </a:rPr>
              <a:t>半导体存储器的输入</a:t>
            </a:r>
            <a:r>
              <a:rPr lang="en-US" altLang="zh-CN" smtClean="0">
                <a:solidFill>
                  <a:srgbClr val="FFCC00"/>
                </a:solidFill>
                <a:latin typeface="Arial" charset="0"/>
                <a:ea typeface="黑体" pitchFamily="49" charset="-122"/>
              </a:rPr>
              <a:t>/</a:t>
            </a:r>
            <a:r>
              <a:rPr lang="zh-CN" altLang="en-US" smtClean="0">
                <a:solidFill>
                  <a:srgbClr val="FFCC00"/>
                </a:solidFill>
                <a:latin typeface="Arial" charset="0"/>
                <a:ea typeface="黑体" pitchFamily="49" charset="-122"/>
              </a:rPr>
              <a:t>输出控制电路</a:t>
            </a:r>
          </a:p>
        </p:txBody>
      </p:sp>
      <p:sp>
        <p:nvSpPr>
          <p:cNvPr id="129" name="Text Box 2"/>
          <p:cNvSpPr txBox="1">
            <a:spLocks noChangeArrowheads="1"/>
          </p:cNvSpPr>
          <p:nvPr/>
        </p:nvSpPr>
        <p:spPr bwMode="auto">
          <a:xfrm>
            <a:off x="311150" y="1250950"/>
            <a:ext cx="8582025" cy="461963"/>
          </a:xfrm>
          <a:prstGeom prst="rect">
            <a:avLst/>
          </a:prstGeom>
          <a:noFill/>
          <a:ln w="9525">
            <a:noFill/>
            <a:miter lim="800000"/>
            <a:headEnd/>
            <a:tailEnd/>
          </a:ln>
        </p:spPr>
        <p:txBody>
          <a:bodyPr>
            <a:spAutoFit/>
          </a:bodyPr>
          <a:lstStyle/>
          <a:p>
            <a:pPr algn="l" eaLnBrk="0" hangingPunct="0">
              <a:lnSpc>
                <a:spcPct val="100000"/>
              </a:lnSpc>
              <a:buClr>
                <a:srgbClr val="003366"/>
              </a:buClr>
              <a:buFont typeface="Wingdings" pitchFamily="2" charset="2"/>
              <a:buChar char="v"/>
            </a:pPr>
            <a:r>
              <a:rPr lang="zh-CN" altLang="en-US" b="1">
                <a:latin typeface="Arial" charset="0"/>
                <a:cs typeface="Arial" charset="0"/>
              </a:rPr>
              <a:t>输入</a:t>
            </a:r>
            <a:r>
              <a:rPr lang="en-US" altLang="zh-CN" b="1">
                <a:latin typeface="Arial" charset="0"/>
                <a:cs typeface="Arial" charset="0"/>
              </a:rPr>
              <a:t>/</a:t>
            </a:r>
            <a:r>
              <a:rPr lang="zh-CN" altLang="en-US" b="1">
                <a:latin typeface="Arial" charset="0"/>
                <a:cs typeface="Arial" charset="0"/>
              </a:rPr>
              <a:t>输出控制电路</a:t>
            </a:r>
            <a:r>
              <a:rPr lang="en-US" altLang="zh-CN" b="1">
                <a:latin typeface="Arial" charset="0"/>
                <a:cs typeface="Arial" charset="0"/>
              </a:rPr>
              <a:t>——</a:t>
            </a:r>
            <a:r>
              <a:rPr lang="zh-CN" altLang="en-US" b="1">
                <a:latin typeface="Arial" charset="0"/>
                <a:cs typeface="Arial" charset="0"/>
              </a:rPr>
              <a:t>控制存储器数据的流向和片选使能</a:t>
            </a:r>
          </a:p>
        </p:txBody>
      </p:sp>
      <p:grpSp>
        <p:nvGrpSpPr>
          <p:cNvPr id="2" name="组合 182"/>
          <p:cNvGrpSpPr>
            <a:grpSpLocks/>
          </p:cNvGrpSpPr>
          <p:nvPr/>
        </p:nvGrpSpPr>
        <p:grpSpPr bwMode="auto">
          <a:xfrm>
            <a:off x="1055688" y="3641725"/>
            <a:ext cx="5761037" cy="793750"/>
            <a:chOff x="1249317" y="2017702"/>
            <a:chExt cx="5761083" cy="793750"/>
          </a:xfrm>
        </p:grpSpPr>
        <p:cxnSp>
          <p:nvCxnSpPr>
            <p:cNvPr id="30735" name="直接连接符 159"/>
            <p:cNvCxnSpPr>
              <a:cxnSpLocks noChangeShapeType="1"/>
            </p:cNvCxnSpPr>
            <p:nvPr/>
          </p:nvCxnSpPr>
          <p:spPr bwMode="auto">
            <a:xfrm>
              <a:off x="2438026" y="2270538"/>
              <a:ext cx="324003" cy="1588"/>
            </a:xfrm>
            <a:prstGeom prst="line">
              <a:avLst/>
            </a:prstGeom>
            <a:noFill/>
            <a:ln w="28575" algn="ctr">
              <a:solidFill>
                <a:srgbClr val="CC0066"/>
              </a:solidFill>
              <a:round/>
              <a:headEnd/>
              <a:tailEnd/>
            </a:ln>
          </p:spPr>
        </p:cxnSp>
        <p:grpSp>
          <p:nvGrpSpPr>
            <p:cNvPr id="30736" name="组合 180"/>
            <p:cNvGrpSpPr>
              <a:grpSpLocks/>
            </p:cNvGrpSpPr>
            <p:nvPr/>
          </p:nvGrpSpPr>
          <p:grpSpPr bwMode="auto">
            <a:xfrm>
              <a:off x="1249317" y="2017702"/>
              <a:ext cx="5761083" cy="793750"/>
              <a:chOff x="1249317" y="1838315"/>
              <a:chExt cx="5761083" cy="793750"/>
            </a:xfrm>
          </p:grpSpPr>
          <p:sp>
            <p:nvSpPr>
              <p:cNvPr id="30737" name="TextBox 157"/>
              <p:cNvSpPr txBox="1">
                <a:spLocks noChangeArrowheads="1"/>
              </p:cNvSpPr>
              <p:nvPr/>
            </p:nvSpPr>
            <p:spPr bwMode="auto">
              <a:xfrm>
                <a:off x="1249317" y="2091151"/>
                <a:ext cx="2156597" cy="366713"/>
              </a:xfrm>
              <a:prstGeom prst="rect">
                <a:avLst/>
              </a:prstGeom>
              <a:noFill/>
              <a:ln w="9525">
                <a:noFill/>
                <a:miter lim="800000"/>
                <a:headEnd/>
                <a:tailEnd/>
              </a:ln>
            </p:spPr>
            <p:txBody>
              <a:bodyPr>
                <a:spAutoFit/>
              </a:bodyPr>
              <a:lstStyle/>
              <a:p>
                <a:pPr algn="l">
                  <a:spcBef>
                    <a:spcPct val="0"/>
                  </a:spcBef>
                </a:pPr>
                <a:r>
                  <a:rPr lang="zh-CN" altLang="en-US" sz="2000" b="1">
                    <a:latin typeface="宋体" pitchFamily="2" charset="-122"/>
                  </a:rPr>
                  <a:t>片选控制</a:t>
                </a:r>
                <a:r>
                  <a:rPr lang="en-US" altLang="zh-CN" sz="2000" b="1">
                    <a:solidFill>
                      <a:srgbClr val="CC0066"/>
                    </a:solidFill>
                    <a:latin typeface="Arial" charset="0"/>
                    <a:cs typeface="Arial" charset="0"/>
                  </a:rPr>
                  <a:t>CS</a:t>
                </a:r>
                <a:r>
                  <a:rPr lang="en-US" altLang="zh-CN" sz="2000" b="1">
                    <a:latin typeface="宋体" pitchFamily="2" charset="-122"/>
                  </a:rPr>
                  <a:t> =</a:t>
                </a:r>
                <a:endParaRPr lang="zh-CN" altLang="en-US" sz="2000" b="1">
                  <a:latin typeface="宋体" pitchFamily="2" charset="-122"/>
                </a:endParaRPr>
              </a:p>
            </p:txBody>
          </p:sp>
          <p:grpSp>
            <p:nvGrpSpPr>
              <p:cNvPr id="30738" name="Group 7"/>
              <p:cNvGrpSpPr>
                <a:grpSpLocks/>
              </p:cNvGrpSpPr>
              <p:nvPr/>
            </p:nvGrpSpPr>
            <p:grpSpPr bwMode="auto">
              <a:xfrm>
                <a:off x="3048000" y="1838315"/>
                <a:ext cx="3962400" cy="793750"/>
                <a:chOff x="1872" y="931"/>
                <a:chExt cx="2496" cy="500"/>
              </a:xfrm>
            </p:grpSpPr>
            <p:sp>
              <p:nvSpPr>
                <p:cNvPr id="30739" name="Text Box 4"/>
                <p:cNvSpPr txBox="1">
                  <a:spLocks noChangeArrowheads="1"/>
                </p:cNvSpPr>
                <p:nvPr/>
              </p:nvSpPr>
              <p:spPr bwMode="auto">
                <a:xfrm>
                  <a:off x="1920" y="931"/>
                  <a:ext cx="1104" cy="250"/>
                </a:xfrm>
                <a:prstGeom prst="rect">
                  <a:avLst/>
                </a:prstGeom>
                <a:noFill/>
                <a:ln w="9525">
                  <a:noFill/>
                  <a:miter lim="800000"/>
                  <a:headEnd/>
                  <a:tailEnd/>
                </a:ln>
              </p:spPr>
              <p:txBody>
                <a:bodyPr>
                  <a:spAutoFit/>
                </a:bodyPr>
                <a:lstStyle/>
                <a:p>
                  <a:pPr algn="l" eaLnBrk="0" hangingPunct="0">
                    <a:lnSpc>
                      <a:spcPct val="100000"/>
                    </a:lnSpc>
                  </a:pPr>
                  <a:r>
                    <a:rPr lang="en-US" altLang="zh-CN" sz="2000" b="1">
                      <a:latin typeface="Arial" charset="0"/>
                      <a:cs typeface="Arial" charset="0"/>
                    </a:rPr>
                    <a:t>0 </a:t>
                  </a:r>
                  <a:r>
                    <a:rPr lang="en-US" altLang="zh-CN" sz="2000" b="1">
                      <a:latin typeface="宋体" pitchFamily="2" charset="-122"/>
                      <a:cs typeface="Arial" charset="0"/>
                    </a:rPr>
                    <a:t>  </a:t>
                  </a:r>
                  <a:r>
                    <a:rPr lang="zh-CN" altLang="en-US" sz="2000" b="1">
                      <a:latin typeface="宋体" pitchFamily="2" charset="-122"/>
                      <a:cs typeface="Arial" charset="0"/>
                    </a:rPr>
                    <a:t>芯片工作</a:t>
                  </a:r>
                </a:p>
              </p:txBody>
            </p:sp>
            <p:sp>
              <p:nvSpPr>
                <p:cNvPr id="30740" name="Text Box 5"/>
                <p:cNvSpPr txBox="1">
                  <a:spLocks noChangeArrowheads="1"/>
                </p:cNvSpPr>
                <p:nvPr/>
              </p:nvSpPr>
              <p:spPr bwMode="auto">
                <a:xfrm>
                  <a:off x="1920" y="1181"/>
                  <a:ext cx="2448" cy="250"/>
                </a:xfrm>
                <a:prstGeom prst="rect">
                  <a:avLst/>
                </a:prstGeom>
                <a:noFill/>
                <a:ln w="9525">
                  <a:noFill/>
                  <a:miter lim="800000"/>
                  <a:headEnd/>
                  <a:tailEnd/>
                </a:ln>
              </p:spPr>
              <p:txBody>
                <a:bodyPr>
                  <a:spAutoFit/>
                </a:bodyPr>
                <a:lstStyle/>
                <a:p>
                  <a:pPr algn="l" eaLnBrk="0" hangingPunct="0">
                    <a:lnSpc>
                      <a:spcPct val="100000"/>
                    </a:lnSpc>
                  </a:pPr>
                  <a:r>
                    <a:rPr lang="en-US" altLang="zh-CN" sz="2000" b="1">
                      <a:latin typeface="Arial" charset="0"/>
                      <a:cs typeface="Arial" charset="0"/>
                    </a:rPr>
                    <a:t>1</a:t>
                  </a:r>
                  <a:r>
                    <a:rPr lang="en-US" altLang="zh-CN" sz="2000" b="1">
                      <a:latin typeface="宋体" pitchFamily="2" charset="-122"/>
                      <a:cs typeface="Arial" charset="0"/>
                    </a:rPr>
                    <a:t>  </a:t>
                  </a:r>
                  <a:r>
                    <a:rPr lang="zh-CN" altLang="en-US" sz="2000" b="1">
                      <a:latin typeface="宋体" pitchFamily="2" charset="-122"/>
                      <a:cs typeface="Arial" charset="0"/>
                    </a:rPr>
                    <a:t>芯片禁止，输出为高阻状态</a:t>
                  </a:r>
                </a:p>
              </p:txBody>
            </p:sp>
            <p:sp>
              <p:nvSpPr>
                <p:cNvPr id="30741" name="AutoShape 6"/>
                <p:cNvSpPr>
                  <a:spLocks/>
                </p:cNvSpPr>
                <p:nvPr/>
              </p:nvSpPr>
              <p:spPr bwMode="auto">
                <a:xfrm>
                  <a:off x="1872" y="1008"/>
                  <a:ext cx="48" cy="336"/>
                </a:xfrm>
                <a:prstGeom prst="leftBrace">
                  <a:avLst>
                    <a:gd name="adj1" fmla="val 58333"/>
                    <a:gd name="adj2" fmla="val 50000"/>
                  </a:avLst>
                </a:prstGeom>
                <a:noFill/>
                <a:ln w="9525">
                  <a:solidFill>
                    <a:schemeClr val="tx1"/>
                  </a:solidFill>
                  <a:round/>
                  <a:headEnd/>
                  <a:tailEnd/>
                </a:ln>
              </p:spPr>
              <p:txBody>
                <a:bodyPr wrap="none" anchor="ctr"/>
                <a:lstStyle/>
                <a:p>
                  <a:pPr algn="l">
                    <a:spcBef>
                      <a:spcPct val="0"/>
                    </a:spcBef>
                  </a:pPr>
                  <a:endParaRPr lang="zh-CN" altLang="en-US" sz="2000">
                    <a:latin typeface="宋体" pitchFamily="2" charset="-122"/>
                    <a:cs typeface="Arial" charset="0"/>
                  </a:endParaRPr>
                </a:p>
              </p:txBody>
            </p:sp>
          </p:grpSp>
        </p:grpSp>
      </p:grpSp>
      <p:grpSp>
        <p:nvGrpSpPr>
          <p:cNvPr id="5" name="组合 190"/>
          <p:cNvGrpSpPr>
            <a:grpSpLocks/>
          </p:cNvGrpSpPr>
          <p:nvPr/>
        </p:nvGrpSpPr>
        <p:grpSpPr bwMode="auto">
          <a:xfrm>
            <a:off x="1079500" y="4854575"/>
            <a:ext cx="5770563" cy="819150"/>
            <a:chOff x="1196695" y="3154366"/>
            <a:chExt cx="5770860" cy="819150"/>
          </a:xfrm>
        </p:grpSpPr>
        <p:cxnSp>
          <p:nvCxnSpPr>
            <p:cNvPr id="30728" name="直接连接符 183"/>
            <p:cNvCxnSpPr>
              <a:cxnSpLocks noChangeShapeType="1"/>
            </p:cNvCxnSpPr>
            <p:nvPr/>
          </p:nvCxnSpPr>
          <p:spPr bwMode="auto">
            <a:xfrm>
              <a:off x="2343424" y="3396931"/>
              <a:ext cx="396020" cy="0"/>
            </a:xfrm>
            <a:prstGeom prst="line">
              <a:avLst/>
            </a:prstGeom>
            <a:noFill/>
            <a:ln w="28575" algn="ctr">
              <a:solidFill>
                <a:srgbClr val="CC0066"/>
              </a:solidFill>
              <a:round/>
              <a:headEnd/>
              <a:tailEnd/>
            </a:ln>
          </p:spPr>
        </p:cxnSp>
        <p:grpSp>
          <p:nvGrpSpPr>
            <p:cNvPr id="30729" name="组合 184"/>
            <p:cNvGrpSpPr>
              <a:grpSpLocks/>
            </p:cNvGrpSpPr>
            <p:nvPr/>
          </p:nvGrpSpPr>
          <p:grpSpPr bwMode="auto">
            <a:xfrm>
              <a:off x="1196695" y="3154366"/>
              <a:ext cx="5770860" cy="819150"/>
              <a:chOff x="1193481" y="2717798"/>
              <a:chExt cx="5770860" cy="819150"/>
            </a:xfrm>
          </p:grpSpPr>
          <p:sp>
            <p:nvSpPr>
              <p:cNvPr id="30730" name="TextBox 185"/>
              <p:cNvSpPr txBox="1">
                <a:spLocks noChangeArrowheads="1"/>
              </p:cNvSpPr>
              <p:nvPr/>
            </p:nvSpPr>
            <p:spPr bwMode="auto">
              <a:xfrm>
                <a:off x="1193481" y="2960363"/>
                <a:ext cx="2212425" cy="366712"/>
              </a:xfrm>
              <a:prstGeom prst="rect">
                <a:avLst/>
              </a:prstGeom>
              <a:noFill/>
              <a:ln w="9525">
                <a:noFill/>
                <a:miter lim="800000"/>
                <a:headEnd/>
                <a:tailEnd/>
              </a:ln>
            </p:spPr>
            <p:txBody>
              <a:bodyPr>
                <a:spAutoFit/>
              </a:bodyPr>
              <a:lstStyle/>
              <a:p>
                <a:pPr algn="l">
                  <a:spcBef>
                    <a:spcPct val="0"/>
                  </a:spcBef>
                </a:pPr>
                <a:r>
                  <a:rPr lang="zh-CN" altLang="en-US" sz="2000" b="1">
                    <a:latin typeface="宋体" pitchFamily="2" charset="-122"/>
                  </a:rPr>
                  <a:t>读写控制</a:t>
                </a:r>
                <a:r>
                  <a:rPr lang="en-US" altLang="zh-CN" sz="2000" b="1">
                    <a:solidFill>
                      <a:srgbClr val="CC0066"/>
                    </a:solidFill>
                    <a:latin typeface="Arial" charset="0"/>
                    <a:cs typeface="Arial" charset="0"/>
                  </a:rPr>
                  <a:t>WR</a:t>
                </a:r>
                <a:r>
                  <a:rPr lang="en-US" altLang="zh-CN" sz="2000" b="1">
                    <a:latin typeface="宋体" pitchFamily="2" charset="-122"/>
                  </a:rPr>
                  <a:t>=</a:t>
                </a:r>
                <a:endParaRPr lang="zh-CN" altLang="en-US" sz="2000" b="1">
                  <a:latin typeface="宋体" pitchFamily="2" charset="-122"/>
                </a:endParaRPr>
              </a:p>
            </p:txBody>
          </p:sp>
          <p:grpSp>
            <p:nvGrpSpPr>
              <p:cNvPr id="30731" name="Group 15"/>
              <p:cNvGrpSpPr>
                <a:grpSpLocks/>
              </p:cNvGrpSpPr>
              <p:nvPr/>
            </p:nvGrpSpPr>
            <p:grpSpPr bwMode="auto">
              <a:xfrm>
                <a:off x="3001941" y="2717798"/>
                <a:ext cx="3962400" cy="819150"/>
                <a:chOff x="1928" y="1574"/>
                <a:chExt cx="2496" cy="516"/>
              </a:xfrm>
            </p:grpSpPr>
            <p:sp>
              <p:nvSpPr>
                <p:cNvPr id="30732" name="Text Box 12"/>
                <p:cNvSpPr txBox="1">
                  <a:spLocks noChangeArrowheads="1"/>
                </p:cNvSpPr>
                <p:nvPr/>
              </p:nvSpPr>
              <p:spPr bwMode="auto">
                <a:xfrm>
                  <a:off x="1976" y="1574"/>
                  <a:ext cx="1864" cy="250"/>
                </a:xfrm>
                <a:prstGeom prst="rect">
                  <a:avLst/>
                </a:prstGeom>
                <a:noFill/>
                <a:ln w="9525">
                  <a:noFill/>
                  <a:miter lim="800000"/>
                  <a:headEnd/>
                  <a:tailEnd/>
                </a:ln>
              </p:spPr>
              <p:txBody>
                <a:bodyPr>
                  <a:spAutoFit/>
                </a:bodyPr>
                <a:lstStyle/>
                <a:p>
                  <a:pPr algn="l" eaLnBrk="0" hangingPunct="0">
                    <a:lnSpc>
                      <a:spcPct val="100000"/>
                    </a:lnSpc>
                  </a:pPr>
                  <a:r>
                    <a:rPr lang="en-US" altLang="zh-CN" sz="2000" b="1">
                      <a:latin typeface="Arial" charset="0"/>
                      <a:cs typeface="Arial" charset="0"/>
                    </a:rPr>
                    <a:t>0   </a:t>
                  </a:r>
                  <a:r>
                    <a:rPr lang="zh-CN" altLang="en-US" sz="2000" b="1">
                      <a:latin typeface="Arial" charset="0"/>
                      <a:cs typeface="Arial" charset="0"/>
                    </a:rPr>
                    <a:t>写操作（输入数据）</a:t>
                  </a:r>
                </a:p>
              </p:txBody>
            </p:sp>
            <p:sp>
              <p:nvSpPr>
                <p:cNvPr id="30733" name="Text Box 13"/>
                <p:cNvSpPr txBox="1">
                  <a:spLocks noChangeArrowheads="1"/>
                </p:cNvSpPr>
                <p:nvPr/>
              </p:nvSpPr>
              <p:spPr bwMode="auto">
                <a:xfrm>
                  <a:off x="1976" y="1840"/>
                  <a:ext cx="2448" cy="250"/>
                </a:xfrm>
                <a:prstGeom prst="rect">
                  <a:avLst/>
                </a:prstGeom>
                <a:noFill/>
                <a:ln w="9525">
                  <a:noFill/>
                  <a:miter lim="800000"/>
                  <a:headEnd/>
                  <a:tailEnd/>
                </a:ln>
              </p:spPr>
              <p:txBody>
                <a:bodyPr>
                  <a:spAutoFit/>
                </a:bodyPr>
                <a:lstStyle/>
                <a:p>
                  <a:pPr algn="l" eaLnBrk="0" hangingPunct="0">
                    <a:lnSpc>
                      <a:spcPct val="100000"/>
                    </a:lnSpc>
                  </a:pPr>
                  <a:r>
                    <a:rPr lang="en-US" altLang="zh-CN" sz="2000" b="1">
                      <a:latin typeface="Arial" charset="0"/>
                      <a:cs typeface="Arial" charset="0"/>
                    </a:rPr>
                    <a:t>1   </a:t>
                  </a:r>
                  <a:r>
                    <a:rPr lang="zh-CN" altLang="en-US" sz="2000" b="1">
                      <a:latin typeface="Arial" charset="0"/>
                      <a:cs typeface="Arial" charset="0"/>
                    </a:rPr>
                    <a:t>读操作（输出数据）</a:t>
                  </a:r>
                </a:p>
              </p:txBody>
            </p:sp>
            <p:sp>
              <p:nvSpPr>
                <p:cNvPr id="30734" name="AutoShape 14"/>
                <p:cNvSpPr>
                  <a:spLocks/>
                </p:cNvSpPr>
                <p:nvPr/>
              </p:nvSpPr>
              <p:spPr bwMode="auto">
                <a:xfrm>
                  <a:off x="1928" y="1670"/>
                  <a:ext cx="48" cy="336"/>
                </a:xfrm>
                <a:prstGeom prst="leftBrace">
                  <a:avLst>
                    <a:gd name="adj1" fmla="val 58333"/>
                    <a:gd name="adj2" fmla="val 50000"/>
                  </a:avLst>
                </a:prstGeom>
                <a:noFill/>
                <a:ln w="9525">
                  <a:solidFill>
                    <a:schemeClr val="tx1"/>
                  </a:solidFill>
                  <a:round/>
                  <a:headEnd/>
                  <a:tailEnd/>
                </a:ln>
              </p:spPr>
              <p:txBody>
                <a:bodyPr wrap="none" anchor="ctr"/>
                <a:lstStyle/>
                <a:p>
                  <a:pPr algn="dist">
                    <a:spcBef>
                      <a:spcPct val="0"/>
                    </a:spcBef>
                  </a:pPr>
                  <a:endParaRPr lang="zh-CN" altLang="en-US" sz="2000" b="1">
                    <a:latin typeface="Arial" charset="0"/>
                    <a:cs typeface="Arial" charset="0"/>
                  </a:endParaRPr>
                </a:p>
              </p:txBody>
            </p:sp>
          </p:grpSp>
        </p:grpSp>
      </p:grpSp>
      <p:sp>
        <p:nvSpPr>
          <p:cNvPr id="10263" name="Text Box 23"/>
          <p:cNvSpPr txBox="1">
            <a:spLocks noChangeArrowheads="1"/>
          </p:cNvSpPr>
          <p:nvPr/>
        </p:nvSpPr>
        <p:spPr bwMode="black">
          <a:xfrm>
            <a:off x="935038" y="1712913"/>
            <a:ext cx="7705725" cy="1717675"/>
          </a:xfrm>
          <a:prstGeom prst="rect">
            <a:avLst/>
          </a:prstGeom>
          <a:noFill/>
          <a:ln w="9525" algn="ctr">
            <a:noFill/>
            <a:miter lim="800000"/>
            <a:headEnd/>
            <a:tailEnd/>
          </a:ln>
          <a:effectLst>
            <a:prstShdw prst="shdw13" dist="53882" dir="13500000">
              <a:srgbClr val="808080">
                <a:alpha val="50000"/>
              </a:srgbClr>
            </a:prstShdw>
          </a:effectLst>
        </p:spPr>
        <p:txBody>
          <a:bodyPr>
            <a:spAutoFit/>
          </a:bodyPr>
          <a:lstStyle/>
          <a:p>
            <a:pPr marL="449263" indent="-449263" algn="l">
              <a:lnSpc>
                <a:spcPct val="110000"/>
              </a:lnSpc>
              <a:spcBef>
                <a:spcPts val="0"/>
              </a:spcBef>
              <a:buClr>
                <a:srgbClr val="006666"/>
              </a:buClr>
              <a:buSzPct val="85000"/>
              <a:buFont typeface="Wingdings" pitchFamily="2" charset="2"/>
              <a:buChar char="u"/>
              <a:defRPr/>
            </a:pPr>
            <a:r>
              <a:rPr lang="zh-CN" altLang="en-US" b="1" dirty="0">
                <a:solidFill>
                  <a:srgbClr val="CC3300"/>
                </a:solidFill>
              </a:rPr>
              <a:t>写操作</a:t>
            </a:r>
            <a:r>
              <a:rPr lang="zh-CN" altLang="en-US" b="1" dirty="0"/>
              <a:t>：通过数据线将外部数据送入存储器的某些存储单元中保存</a:t>
            </a:r>
            <a:endParaRPr lang="en-US" altLang="zh-CN" b="1" dirty="0"/>
          </a:p>
          <a:p>
            <a:pPr marL="539750" indent="-539750" algn="l">
              <a:lnSpc>
                <a:spcPct val="110000"/>
              </a:lnSpc>
              <a:spcBef>
                <a:spcPts val="0"/>
              </a:spcBef>
              <a:buClr>
                <a:srgbClr val="006666"/>
              </a:buClr>
              <a:buSzPct val="85000"/>
              <a:buFont typeface="Wingdings" pitchFamily="2" charset="2"/>
              <a:buChar char="u"/>
              <a:defRPr/>
            </a:pPr>
            <a:r>
              <a:rPr lang="zh-CN" altLang="en-US" b="1" dirty="0">
                <a:solidFill>
                  <a:srgbClr val="CC3300"/>
                </a:solidFill>
              </a:rPr>
              <a:t>读操作</a:t>
            </a:r>
            <a:r>
              <a:rPr lang="zh-CN" altLang="en-US" b="1" dirty="0"/>
              <a:t>：把存在存储器的某些存储单元中的数据取出送到数据线上，供其它器件或设备使用。</a:t>
            </a:r>
            <a:endParaRPr lang="zh-CN" altLang="en-US" dirty="0"/>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0-#ppt_w/2"/>
                                          </p:val>
                                        </p:tav>
                                        <p:tav tm="100000">
                                          <p:val>
                                            <p:strVal val="#ppt_x"/>
                                          </p:val>
                                        </p:tav>
                                      </p:tavLst>
                                    </p:anim>
                                    <p:anim calcmode="lin" valueType="num">
                                      <p:cBhvr additive="base">
                                        <p:cTn id="8" dur="500" fill="hold"/>
                                        <p:tgtEl>
                                          <p:spTgt spid="12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builtIn="1"/>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63"/>
                                        </p:tgtEl>
                                        <p:attrNameLst>
                                          <p:attrName>style.visibility</p:attrName>
                                        </p:attrNameLst>
                                      </p:cBhvr>
                                      <p:to>
                                        <p:strVal val="visible"/>
                                      </p:to>
                                    </p:set>
                                    <p:anim calcmode="lin" valueType="num">
                                      <p:cBhvr additive="base">
                                        <p:cTn id="13" dur="500" fill="hold"/>
                                        <p:tgtEl>
                                          <p:spTgt spid="10263"/>
                                        </p:tgtEl>
                                        <p:attrNameLst>
                                          <p:attrName>ppt_x</p:attrName>
                                        </p:attrNameLst>
                                      </p:cBhvr>
                                      <p:tavLst>
                                        <p:tav tm="0">
                                          <p:val>
                                            <p:strVal val="0-#ppt_w/2"/>
                                          </p:val>
                                        </p:tav>
                                        <p:tav tm="100000">
                                          <p:val>
                                            <p:strVal val="#ppt_x"/>
                                          </p:val>
                                        </p:tav>
                                      </p:tavLst>
                                    </p:anim>
                                    <p:anim calcmode="lin" valueType="num">
                                      <p:cBhvr additive="base">
                                        <p:cTn id="14" dur="500" fill="hold"/>
                                        <p:tgtEl>
                                          <p:spTgt spid="1026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linds(horizontal)">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P spid="10263"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4"/>
          <p:cNvGrpSpPr>
            <a:grpSpLocks/>
          </p:cNvGrpSpPr>
          <p:nvPr/>
        </p:nvGrpSpPr>
        <p:grpSpPr bwMode="auto">
          <a:xfrm>
            <a:off x="1295400" y="1449388"/>
            <a:ext cx="7580313" cy="4529137"/>
            <a:chOff x="816" y="1071"/>
            <a:chExt cx="4775" cy="2853"/>
          </a:xfrm>
        </p:grpSpPr>
        <p:sp>
          <p:nvSpPr>
            <p:cNvPr id="48133" name="Text Box 7"/>
            <p:cNvSpPr txBox="1">
              <a:spLocks noChangeArrowheads="1"/>
            </p:cNvSpPr>
            <p:nvPr/>
          </p:nvSpPr>
          <p:spPr bwMode="auto">
            <a:xfrm>
              <a:off x="2014" y="1071"/>
              <a:ext cx="865" cy="157"/>
            </a:xfrm>
            <a:prstGeom prst="rect">
              <a:avLst/>
            </a:prstGeom>
            <a:noFill/>
            <a:ln w="28575">
              <a:solidFill>
                <a:schemeClr val="tx1"/>
              </a:solidFill>
              <a:miter lim="800000"/>
              <a:headEnd/>
              <a:tailEnd/>
            </a:ln>
          </p:spPr>
          <p:txBody>
            <a:bodyPr lIns="0" tIns="0" rIns="0" bIns="0">
              <a:spAutoFit/>
            </a:bodyPr>
            <a:lstStyle/>
            <a:p>
              <a:pPr algn="ctr"/>
              <a:r>
                <a:rPr kumimoji="1" lang="zh-CN" altLang="en-US" sz="1800" b="1">
                  <a:solidFill>
                    <a:srgbClr val="CC0066"/>
                  </a:solidFill>
                  <a:ea typeface="楷体_GB2312" pitchFamily="49" charset="-122"/>
                </a:rPr>
                <a:t>设计准备</a:t>
              </a:r>
            </a:p>
          </p:txBody>
        </p:sp>
        <p:sp>
          <p:nvSpPr>
            <p:cNvPr id="48134" name="Text Box 8"/>
            <p:cNvSpPr txBox="1">
              <a:spLocks noChangeArrowheads="1"/>
            </p:cNvSpPr>
            <p:nvPr/>
          </p:nvSpPr>
          <p:spPr bwMode="auto">
            <a:xfrm>
              <a:off x="876" y="1703"/>
              <a:ext cx="864" cy="157"/>
            </a:xfrm>
            <a:prstGeom prst="rect">
              <a:avLst/>
            </a:prstGeom>
            <a:noFill/>
            <a:ln w="28575">
              <a:solidFill>
                <a:schemeClr val="tx1"/>
              </a:solidFill>
              <a:miter lim="800000"/>
              <a:headEnd/>
              <a:tailEnd/>
            </a:ln>
          </p:spPr>
          <p:txBody>
            <a:bodyPr lIns="0" tIns="0" rIns="0" bIns="0">
              <a:spAutoFit/>
            </a:bodyPr>
            <a:lstStyle/>
            <a:p>
              <a:pPr algn="ctr"/>
              <a:r>
                <a:rPr kumimoji="1" lang="zh-CN" altLang="en-US" sz="1800" b="1"/>
                <a:t>元件库</a:t>
              </a:r>
            </a:p>
          </p:txBody>
        </p:sp>
        <p:sp>
          <p:nvSpPr>
            <p:cNvPr id="48135" name="Text Box 9"/>
            <p:cNvSpPr txBox="1">
              <a:spLocks noChangeArrowheads="1"/>
            </p:cNvSpPr>
            <p:nvPr/>
          </p:nvSpPr>
          <p:spPr bwMode="auto">
            <a:xfrm>
              <a:off x="2014" y="1487"/>
              <a:ext cx="865" cy="628"/>
            </a:xfrm>
            <a:prstGeom prst="rect">
              <a:avLst/>
            </a:prstGeom>
            <a:noFill/>
            <a:ln w="28575">
              <a:solidFill>
                <a:schemeClr val="tx1"/>
              </a:solidFill>
              <a:miter lim="800000"/>
              <a:headEnd/>
              <a:tailEnd/>
            </a:ln>
          </p:spPr>
          <p:txBody>
            <a:bodyPr lIns="0" tIns="0" rIns="0" bIns="0">
              <a:spAutoFit/>
            </a:bodyPr>
            <a:lstStyle/>
            <a:p>
              <a:r>
                <a:rPr kumimoji="1" lang="zh-CN" altLang="en-US" sz="1800" b="1" dirty="0">
                  <a:solidFill>
                    <a:srgbClr val="CC0066"/>
                  </a:solidFill>
                  <a:ea typeface="楷体_GB2312" pitchFamily="49" charset="-122"/>
                </a:rPr>
                <a:t>设计输入</a:t>
              </a:r>
            </a:p>
            <a:p>
              <a:pPr algn="l">
                <a:spcBef>
                  <a:spcPct val="0"/>
                </a:spcBef>
                <a:buSzPct val="60000"/>
                <a:buFont typeface="Wingdings" pitchFamily="2" charset="2"/>
                <a:buChar char="l"/>
              </a:pPr>
              <a:r>
                <a:rPr kumimoji="1" lang="zh-CN" altLang="en-US" sz="1800" b="1" dirty="0"/>
                <a:t>  电路图</a:t>
              </a:r>
            </a:p>
            <a:p>
              <a:pPr algn="l">
                <a:spcBef>
                  <a:spcPct val="0"/>
                </a:spcBef>
                <a:buSzPct val="60000"/>
                <a:buFont typeface="Wingdings" pitchFamily="2" charset="2"/>
                <a:buChar char="l"/>
              </a:pPr>
              <a:r>
                <a:rPr kumimoji="1" lang="zh-CN" altLang="en-US" sz="1800" b="1" dirty="0">
                  <a:latin typeface="宋体" pitchFamily="2" charset="-122"/>
                </a:rPr>
                <a:t> </a:t>
              </a:r>
              <a:r>
                <a:rPr kumimoji="1" lang="zh-CN" altLang="en-US" sz="1800" b="1" dirty="0"/>
                <a:t>程序</a:t>
              </a:r>
            </a:p>
            <a:p>
              <a:pPr algn="l">
                <a:spcBef>
                  <a:spcPct val="0"/>
                </a:spcBef>
                <a:buSzPct val="60000"/>
                <a:buFont typeface="Wingdings" pitchFamily="2" charset="2"/>
                <a:buChar char="l"/>
              </a:pPr>
              <a:r>
                <a:rPr kumimoji="1" lang="zh-CN" altLang="en-US" sz="1800" b="1" dirty="0"/>
                <a:t>  波形图</a:t>
              </a:r>
            </a:p>
          </p:txBody>
        </p:sp>
        <p:sp>
          <p:nvSpPr>
            <p:cNvPr id="48136" name="Text Box 10"/>
            <p:cNvSpPr txBox="1">
              <a:spLocks noChangeArrowheads="1"/>
            </p:cNvSpPr>
            <p:nvPr/>
          </p:nvSpPr>
          <p:spPr bwMode="auto">
            <a:xfrm>
              <a:off x="1860" y="2399"/>
              <a:ext cx="1199" cy="628"/>
            </a:xfrm>
            <a:prstGeom prst="rect">
              <a:avLst/>
            </a:prstGeom>
            <a:noFill/>
            <a:ln w="28575">
              <a:solidFill>
                <a:schemeClr val="tx1"/>
              </a:solidFill>
              <a:miter lim="800000"/>
              <a:headEnd/>
              <a:tailEnd/>
            </a:ln>
          </p:spPr>
          <p:txBody>
            <a:bodyPr lIns="0" tIns="0" rIns="0" bIns="0">
              <a:spAutoFit/>
            </a:bodyPr>
            <a:lstStyle/>
            <a:p>
              <a:pPr algn="ctr"/>
              <a:r>
                <a:rPr kumimoji="1" lang="zh-CN" altLang="en-US" sz="1800" b="1" dirty="0">
                  <a:solidFill>
                    <a:srgbClr val="CC0066"/>
                  </a:solidFill>
                  <a:ea typeface="楷体_GB2312" pitchFamily="49" charset="-122"/>
                </a:rPr>
                <a:t>设计处理</a:t>
              </a:r>
            </a:p>
            <a:p>
              <a:pPr algn="l">
                <a:spcBef>
                  <a:spcPct val="0"/>
                </a:spcBef>
                <a:buSzPct val="60000"/>
                <a:buFont typeface="Wingdings" pitchFamily="2" charset="2"/>
                <a:buChar char="l"/>
              </a:pPr>
              <a:r>
                <a:rPr kumimoji="1" lang="zh-CN" altLang="en-US" sz="1800" b="1" dirty="0"/>
                <a:t>  编译优化、综合</a:t>
              </a:r>
            </a:p>
            <a:p>
              <a:pPr algn="l">
                <a:spcBef>
                  <a:spcPct val="0"/>
                </a:spcBef>
                <a:buSzPct val="60000"/>
                <a:buFont typeface="Wingdings" pitchFamily="2" charset="2"/>
                <a:buChar char="l"/>
              </a:pPr>
              <a:r>
                <a:rPr kumimoji="1" lang="zh-CN" altLang="en-US" sz="1800" b="1" dirty="0"/>
                <a:t>  适配、分割</a:t>
              </a:r>
              <a:endParaRPr kumimoji="1" lang="en-US" altLang="zh-CN" sz="1800" b="1" dirty="0"/>
            </a:p>
            <a:p>
              <a:pPr algn="l">
                <a:spcBef>
                  <a:spcPct val="0"/>
                </a:spcBef>
                <a:buSzPct val="60000"/>
                <a:buFont typeface="Wingdings" pitchFamily="2" charset="2"/>
                <a:buChar char="l"/>
              </a:pPr>
              <a:r>
                <a:rPr kumimoji="1" lang="zh-CN" altLang="en-US" sz="1800" b="1" dirty="0"/>
                <a:t>  布局、布线</a:t>
              </a:r>
            </a:p>
          </p:txBody>
        </p:sp>
        <p:sp>
          <p:nvSpPr>
            <p:cNvPr id="48137" name="Text Box 11"/>
            <p:cNvSpPr txBox="1">
              <a:spLocks noChangeArrowheads="1"/>
            </p:cNvSpPr>
            <p:nvPr/>
          </p:nvSpPr>
          <p:spPr bwMode="auto">
            <a:xfrm>
              <a:off x="3324" y="2623"/>
              <a:ext cx="864" cy="157"/>
            </a:xfrm>
            <a:prstGeom prst="rect">
              <a:avLst/>
            </a:prstGeom>
            <a:noFill/>
            <a:ln w="28575">
              <a:solidFill>
                <a:schemeClr val="tx1"/>
              </a:solidFill>
              <a:miter lim="800000"/>
              <a:headEnd/>
              <a:tailEnd/>
            </a:ln>
          </p:spPr>
          <p:txBody>
            <a:bodyPr lIns="0" tIns="0" rIns="0" bIns="0">
              <a:spAutoFit/>
            </a:bodyPr>
            <a:lstStyle/>
            <a:p>
              <a:pPr algn="ctr"/>
              <a:r>
                <a:rPr kumimoji="1" lang="zh-CN" altLang="en-US" sz="1800" b="1">
                  <a:solidFill>
                    <a:srgbClr val="0000FF"/>
                  </a:solidFill>
                  <a:ea typeface="楷体_GB2312" pitchFamily="49" charset="-122"/>
                </a:rPr>
                <a:t>时序仿真</a:t>
              </a:r>
            </a:p>
          </p:txBody>
        </p:sp>
        <p:sp>
          <p:nvSpPr>
            <p:cNvPr id="48138" name="Text Box 12"/>
            <p:cNvSpPr txBox="1">
              <a:spLocks noChangeArrowheads="1"/>
            </p:cNvSpPr>
            <p:nvPr/>
          </p:nvSpPr>
          <p:spPr bwMode="auto">
            <a:xfrm>
              <a:off x="1877" y="3359"/>
              <a:ext cx="1216" cy="157"/>
            </a:xfrm>
            <a:prstGeom prst="rect">
              <a:avLst/>
            </a:prstGeom>
            <a:noFill/>
            <a:ln w="28575">
              <a:solidFill>
                <a:schemeClr val="tx1"/>
              </a:solidFill>
              <a:miter lim="800000"/>
              <a:headEnd/>
              <a:tailEnd/>
            </a:ln>
          </p:spPr>
          <p:txBody>
            <a:bodyPr lIns="0" tIns="0" rIns="0" bIns="0">
              <a:spAutoFit/>
            </a:bodyPr>
            <a:lstStyle/>
            <a:p>
              <a:pPr algn="ctr"/>
              <a:r>
                <a:rPr kumimoji="1" lang="zh-CN" altLang="en-US" sz="1800" b="1">
                  <a:solidFill>
                    <a:srgbClr val="CC0066"/>
                  </a:solidFill>
                  <a:ea typeface="楷体_GB2312" pitchFamily="49" charset="-122"/>
                </a:rPr>
                <a:t>器件编程</a:t>
              </a:r>
              <a:r>
                <a:rPr kumimoji="1" lang="zh-CN" altLang="en-US" sz="1800" b="1">
                  <a:latin typeface="宋体" pitchFamily="2" charset="-122"/>
                </a:rPr>
                <a:t>（下载）</a:t>
              </a:r>
              <a:endParaRPr kumimoji="1" lang="en-US" altLang="zh-CN" sz="1800" b="1">
                <a:latin typeface="宋体" pitchFamily="2" charset="-122"/>
              </a:endParaRPr>
            </a:p>
          </p:txBody>
        </p:sp>
        <p:sp>
          <p:nvSpPr>
            <p:cNvPr id="48139" name="Rectangle 13"/>
            <p:cNvSpPr>
              <a:spLocks noChangeArrowheads="1"/>
            </p:cNvSpPr>
            <p:nvPr/>
          </p:nvSpPr>
          <p:spPr bwMode="auto">
            <a:xfrm>
              <a:off x="816" y="1399"/>
              <a:ext cx="3432" cy="1800"/>
            </a:xfrm>
            <a:prstGeom prst="rect">
              <a:avLst/>
            </a:prstGeom>
            <a:noFill/>
            <a:ln w="28575">
              <a:solidFill>
                <a:srgbClr val="FF0066"/>
              </a:solidFill>
              <a:prstDash val="dash"/>
              <a:miter lim="800000"/>
              <a:headEnd/>
              <a:tailEnd/>
            </a:ln>
          </p:spPr>
          <p:txBody>
            <a:bodyPr wrap="none" anchor="ctr"/>
            <a:lstStyle/>
            <a:p>
              <a:endParaRPr lang="zh-CN" altLang="en-US" b="1"/>
            </a:p>
          </p:txBody>
        </p:sp>
        <p:sp>
          <p:nvSpPr>
            <p:cNvPr id="48140" name="Line 14"/>
            <p:cNvSpPr>
              <a:spLocks noChangeShapeType="1"/>
            </p:cNvSpPr>
            <p:nvPr/>
          </p:nvSpPr>
          <p:spPr bwMode="auto">
            <a:xfrm flipH="1" flipV="1">
              <a:off x="3050" y="2799"/>
              <a:ext cx="274" cy="8"/>
            </a:xfrm>
            <a:prstGeom prst="line">
              <a:avLst/>
            </a:prstGeom>
            <a:noFill/>
            <a:ln w="28575">
              <a:solidFill>
                <a:schemeClr val="tx1"/>
              </a:solidFill>
              <a:round/>
              <a:headEnd/>
              <a:tailEnd type="triangle" w="sm" len="lg"/>
            </a:ln>
          </p:spPr>
          <p:txBody>
            <a:bodyPr/>
            <a:lstStyle/>
            <a:p>
              <a:endParaRPr lang="zh-CN" altLang="en-US" b="1"/>
            </a:p>
          </p:txBody>
        </p:sp>
        <p:sp>
          <p:nvSpPr>
            <p:cNvPr id="48141" name="Line 15"/>
            <p:cNvSpPr>
              <a:spLocks noChangeShapeType="1"/>
            </p:cNvSpPr>
            <p:nvPr/>
          </p:nvSpPr>
          <p:spPr bwMode="auto">
            <a:xfrm flipV="1">
              <a:off x="3059" y="2671"/>
              <a:ext cx="265" cy="8"/>
            </a:xfrm>
            <a:prstGeom prst="line">
              <a:avLst/>
            </a:prstGeom>
            <a:noFill/>
            <a:ln w="28575">
              <a:solidFill>
                <a:schemeClr val="tx1"/>
              </a:solidFill>
              <a:round/>
              <a:headEnd/>
              <a:tailEnd type="triangle" w="sm" len="lg"/>
            </a:ln>
          </p:spPr>
          <p:txBody>
            <a:bodyPr/>
            <a:lstStyle/>
            <a:p>
              <a:endParaRPr lang="zh-CN" altLang="en-US" b="1"/>
            </a:p>
          </p:txBody>
        </p:sp>
        <p:sp>
          <p:nvSpPr>
            <p:cNvPr id="48142" name="Line 16"/>
            <p:cNvSpPr>
              <a:spLocks noChangeShapeType="1"/>
            </p:cNvSpPr>
            <p:nvPr/>
          </p:nvSpPr>
          <p:spPr bwMode="auto">
            <a:xfrm>
              <a:off x="2468" y="3103"/>
              <a:ext cx="0" cy="248"/>
            </a:xfrm>
            <a:prstGeom prst="line">
              <a:avLst/>
            </a:prstGeom>
            <a:noFill/>
            <a:ln w="28575">
              <a:solidFill>
                <a:schemeClr val="tx1"/>
              </a:solidFill>
              <a:round/>
              <a:headEnd/>
              <a:tailEnd type="triangle" w="sm" len="lg"/>
            </a:ln>
          </p:spPr>
          <p:txBody>
            <a:bodyPr/>
            <a:lstStyle/>
            <a:p>
              <a:endParaRPr lang="zh-CN" altLang="en-US" b="1"/>
            </a:p>
          </p:txBody>
        </p:sp>
        <p:sp>
          <p:nvSpPr>
            <p:cNvPr id="48143" name="Line 17"/>
            <p:cNvSpPr>
              <a:spLocks noChangeShapeType="1"/>
            </p:cNvSpPr>
            <p:nvPr/>
          </p:nvSpPr>
          <p:spPr bwMode="auto">
            <a:xfrm>
              <a:off x="2434" y="2191"/>
              <a:ext cx="0" cy="208"/>
            </a:xfrm>
            <a:prstGeom prst="line">
              <a:avLst/>
            </a:prstGeom>
            <a:noFill/>
            <a:ln w="28575">
              <a:solidFill>
                <a:schemeClr val="tx1"/>
              </a:solidFill>
              <a:round/>
              <a:headEnd/>
              <a:tailEnd type="triangle" w="sm" len="lg"/>
            </a:ln>
          </p:spPr>
          <p:txBody>
            <a:bodyPr/>
            <a:lstStyle/>
            <a:p>
              <a:endParaRPr lang="zh-CN" altLang="en-US" b="1"/>
            </a:p>
          </p:txBody>
        </p:sp>
        <p:sp>
          <p:nvSpPr>
            <p:cNvPr id="48144" name="Line 18"/>
            <p:cNvSpPr>
              <a:spLocks noChangeShapeType="1"/>
            </p:cNvSpPr>
            <p:nvPr/>
          </p:nvSpPr>
          <p:spPr bwMode="auto">
            <a:xfrm flipH="1">
              <a:off x="2417" y="1319"/>
              <a:ext cx="0" cy="168"/>
            </a:xfrm>
            <a:prstGeom prst="line">
              <a:avLst/>
            </a:prstGeom>
            <a:noFill/>
            <a:ln w="28575">
              <a:solidFill>
                <a:schemeClr val="tx1"/>
              </a:solidFill>
              <a:round/>
              <a:headEnd/>
              <a:tailEnd type="triangle" w="sm" len="lg"/>
            </a:ln>
          </p:spPr>
          <p:txBody>
            <a:bodyPr/>
            <a:lstStyle/>
            <a:p>
              <a:endParaRPr lang="zh-CN" altLang="en-US" b="1"/>
            </a:p>
          </p:txBody>
        </p:sp>
        <p:sp>
          <p:nvSpPr>
            <p:cNvPr id="48145" name="Line 19"/>
            <p:cNvSpPr>
              <a:spLocks noChangeShapeType="1"/>
            </p:cNvSpPr>
            <p:nvPr/>
          </p:nvSpPr>
          <p:spPr bwMode="auto">
            <a:xfrm flipV="1">
              <a:off x="1749" y="1815"/>
              <a:ext cx="265" cy="8"/>
            </a:xfrm>
            <a:prstGeom prst="line">
              <a:avLst/>
            </a:prstGeom>
            <a:noFill/>
            <a:ln w="28575">
              <a:solidFill>
                <a:schemeClr val="tx1"/>
              </a:solidFill>
              <a:round/>
              <a:headEnd/>
              <a:tailEnd type="triangle" w="sm" len="lg"/>
            </a:ln>
          </p:spPr>
          <p:txBody>
            <a:bodyPr/>
            <a:lstStyle/>
            <a:p>
              <a:endParaRPr lang="zh-CN" altLang="en-US" b="1"/>
            </a:p>
          </p:txBody>
        </p:sp>
        <p:sp>
          <p:nvSpPr>
            <p:cNvPr id="48146" name="AutoShape 23"/>
            <p:cNvSpPr>
              <a:spLocks noChangeArrowheads="1"/>
            </p:cNvSpPr>
            <p:nvPr/>
          </p:nvSpPr>
          <p:spPr bwMode="auto">
            <a:xfrm>
              <a:off x="4559" y="2120"/>
              <a:ext cx="1032" cy="157"/>
            </a:xfrm>
            <a:prstGeom prst="wedgeRectCallout">
              <a:avLst>
                <a:gd name="adj1" fmla="val -79361"/>
                <a:gd name="adj2" fmla="val 14245"/>
              </a:avLst>
            </a:prstGeom>
            <a:solidFill>
              <a:srgbClr val="FFCCFF">
                <a:alpha val="49803"/>
              </a:srgbClr>
            </a:solidFill>
            <a:ln w="9525">
              <a:solidFill>
                <a:srgbClr val="FF0066"/>
              </a:solidFill>
              <a:miter lim="800000"/>
              <a:headEnd/>
              <a:tailEnd/>
            </a:ln>
          </p:spPr>
          <p:txBody>
            <a:bodyPr lIns="0" tIns="0" rIns="0" bIns="0">
              <a:spAutoFit/>
            </a:bodyPr>
            <a:lstStyle/>
            <a:p>
              <a:pPr algn="ctr">
                <a:spcBef>
                  <a:spcPct val="20000"/>
                </a:spcBef>
              </a:pPr>
              <a:r>
                <a:rPr kumimoji="1" lang="zh-CN" altLang="en-US" sz="1800" b="1"/>
                <a:t> 设计过程</a:t>
              </a:r>
              <a:endParaRPr kumimoji="1" lang="zh-CN" altLang="en-US" sz="1800" b="1" baseline="-25000"/>
            </a:p>
          </p:txBody>
        </p:sp>
        <p:sp>
          <p:nvSpPr>
            <p:cNvPr id="48147" name="Text Box 25"/>
            <p:cNvSpPr txBox="1">
              <a:spLocks noChangeArrowheads="1"/>
            </p:cNvSpPr>
            <p:nvPr/>
          </p:nvSpPr>
          <p:spPr bwMode="auto">
            <a:xfrm>
              <a:off x="3163" y="1632"/>
              <a:ext cx="864" cy="157"/>
            </a:xfrm>
            <a:prstGeom prst="rect">
              <a:avLst/>
            </a:prstGeom>
            <a:noFill/>
            <a:ln w="28575">
              <a:solidFill>
                <a:schemeClr val="tx1"/>
              </a:solidFill>
              <a:miter lim="800000"/>
              <a:headEnd/>
              <a:tailEnd/>
            </a:ln>
          </p:spPr>
          <p:txBody>
            <a:bodyPr lIns="0" tIns="0" rIns="0" bIns="0">
              <a:spAutoFit/>
            </a:bodyPr>
            <a:lstStyle/>
            <a:p>
              <a:pPr algn="ctr"/>
              <a:r>
                <a:rPr kumimoji="1" lang="zh-CN" altLang="en-US" sz="1800" b="1">
                  <a:solidFill>
                    <a:srgbClr val="0000FF"/>
                  </a:solidFill>
                  <a:ea typeface="楷体_GB2312" pitchFamily="49" charset="-122"/>
                </a:rPr>
                <a:t>功能仿真</a:t>
              </a:r>
            </a:p>
          </p:txBody>
        </p:sp>
        <p:sp>
          <p:nvSpPr>
            <p:cNvPr id="48148" name="Line 26"/>
            <p:cNvSpPr>
              <a:spLocks noChangeShapeType="1"/>
            </p:cNvSpPr>
            <p:nvPr/>
          </p:nvSpPr>
          <p:spPr bwMode="auto">
            <a:xfrm flipH="1" flipV="1">
              <a:off x="2889" y="1808"/>
              <a:ext cx="274" cy="8"/>
            </a:xfrm>
            <a:prstGeom prst="line">
              <a:avLst/>
            </a:prstGeom>
            <a:noFill/>
            <a:ln w="28575">
              <a:solidFill>
                <a:schemeClr val="tx1"/>
              </a:solidFill>
              <a:round/>
              <a:headEnd/>
              <a:tailEnd type="triangle" w="sm" len="lg"/>
            </a:ln>
          </p:spPr>
          <p:txBody>
            <a:bodyPr/>
            <a:lstStyle/>
            <a:p>
              <a:endParaRPr lang="zh-CN" altLang="en-US" b="1"/>
            </a:p>
          </p:txBody>
        </p:sp>
        <p:sp>
          <p:nvSpPr>
            <p:cNvPr id="48149" name="Line 27"/>
            <p:cNvSpPr>
              <a:spLocks noChangeShapeType="1"/>
            </p:cNvSpPr>
            <p:nvPr/>
          </p:nvSpPr>
          <p:spPr bwMode="auto">
            <a:xfrm flipV="1">
              <a:off x="2898" y="1680"/>
              <a:ext cx="265" cy="8"/>
            </a:xfrm>
            <a:prstGeom prst="line">
              <a:avLst/>
            </a:prstGeom>
            <a:noFill/>
            <a:ln w="28575">
              <a:solidFill>
                <a:schemeClr val="tx1"/>
              </a:solidFill>
              <a:round/>
              <a:headEnd/>
              <a:tailEnd type="triangle" w="sm" len="lg"/>
            </a:ln>
          </p:spPr>
          <p:txBody>
            <a:bodyPr/>
            <a:lstStyle/>
            <a:p>
              <a:endParaRPr lang="zh-CN" altLang="en-US" b="1"/>
            </a:p>
          </p:txBody>
        </p:sp>
        <p:sp>
          <p:nvSpPr>
            <p:cNvPr id="48150" name="Text Box 29"/>
            <p:cNvSpPr txBox="1">
              <a:spLocks noChangeArrowheads="1"/>
            </p:cNvSpPr>
            <p:nvPr/>
          </p:nvSpPr>
          <p:spPr bwMode="auto">
            <a:xfrm>
              <a:off x="1872" y="3767"/>
              <a:ext cx="1216" cy="157"/>
            </a:xfrm>
            <a:prstGeom prst="rect">
              <a:avLst/>
            </a:prstGeom>
            <a:noFill/>
            <a:ln w="28575">
              <a:solidFill>
                <a:schemeClr val="tx1"/>
              </a:solidFill>
              <a:miter lim="800000"/>
              <a:headEnd/>
              <a:tailEnd/>
            </a:ln>
          </p:spPr>
          <p:txBody>
            <a:bodyPr lIns="0" tIns="0" rIns="0" bIns="0">
              <a:spAutoFit/>
            </a:bodyPr>
            <a:lstStyle/>
            <a:p>
              <a:pPr algn="ctr"/>
              <a:r>
                <a:rPr kumimoji="1" lang="zh-CN" altLang="en-US" sz="1800" b="1"/>
                <a:t>设计完成</a:t>
              </a:r>
              <a:endParaRPr kumimoji="1" lang="en-US" altLang="zh-CN" sz="1800" b="1">
                <a:latin typeface="宋体" pitchFamily="2" charset="-122"/>
              </a:endParaRPr>
            </a:p>
          </p:txBody>
        </p:sp>
        <p:sp>
          <p:nvSpPr>
            <p:cNvPr id="48151" name="Line 30"/>
            <p:cNvSpPr>
              <a:spLocks noChangeShapeType="1"/>
            </p:cNvSpPr>
            <p:nvPr/>
          </p:nvSpPr>
          <p:spPr bwMode="auto">
            <a:xfrm>
              <a:off x="2463" y="3528"/>
              <a:ext cx="0" cy="248"/>
            </a:xfrm>
            <a:prstGeom prst="line">
              <a:avLst/>
            </a:prstGeom>
            <a:noFill/>
            <a:ln w="28575">
              <a:solidFill>
                <a:schemeClr val="tx1"/>
              </a:solidFill>
              <a:round/>
              <a:headEnd/>
              <a:tailEnd type="triangle" w="sm" len="lg"/>
            </a:ln>
          </p:spPr>
          <p:txBody>
            <a:bodyPr/>
            <a:lstStyle/>
            <a:p>
              <a:endParaRPr lang="zh-CN" altLang="en-US" b="1"/>
            </a:p>
          </p:txBody>
        </p:sp>
        <p:sp>
          <p:nvSpPr>
            <p:cNvPr id="48152" name="Text Box 31"/>
            <p:cNvSpPr txBox="1">
              <a:spLocks noChangeArrowheads="1"/>
            </p:cNvSpPr>
            <p:nvPr/>
          </p:nvSpPr>
          <p:spPr bwMode="auto">
            <a:xfrm>
              <a:off x="3362" y="3336"/>
              <a:ext cx="864" cy="157"/>
            </a:xfrm>
            <a:prstGeom prst="rect">
              <a:avLst/>
            </a:prstGeom>
            <a:noFill/>
            <a:ln w="28575">
              <a:solidFill>
                <a:schemeClr val="tx1"/>
              </a:solidFill>
              <a:miter lim="800000"/>
              <a:headEnd/>
              <a:tailEnd/>
            </a:ln>
          </p:spPr>
          <p:txBody>
            <a:bodyPr lIns="0" tIns="0" rIns="0" bIns="0">
              <a:spAutoFit/>
            </a:bodyPr>
            <a:lstStyle/>
            <a:p>
              <a:pPr algn="ctr"/>
              <a:r>
                <a:rPr kumimoji="1" lang="zh-CN" altLang="en-US" sz="1800" b="1">
                  <a:solidFill>
                    <a:srgbClr val="0000FF"/>
                  </a:solidFill>
                  <a:ea typeface="楷体_GB2312" pitchFamily="49" charset="-122"/>
                </a:rPr>
                <a:t>器件测试</a:t>
              </a:r>
            </a:p>
          </p:txBody>
        </p:sp>
        <p:sp>
          <p:nvSpPr>
            <p:cNvPr id="48153" name="Line 32"/>
            <p:cNvSpPr>
              <a:spLocks noChangeShapeType="1"/>
            </p:cNvSpPr>
            <p:nvPr/>
          </p:nvSpPr>
          <p:spPr bwMode="auto">
            <a:xfrm flipH="1" flipV="1">
              <a:off x="3088" y="3512"/>
              <a:ext cx="274" cy="8"/>
            </a:xfrm>
            <a:prstGeom prst="line">
              <a:avLst/>
            </a:prstGeom>
            <a:noFill/>
            <a:ln w="28575">
              <a:solidFill>
                <a:schemeClr val="tx1"/>
              </a:solidFill>
              <a:round/>
              <a:headEnd/>
              <a:tailEnd type="triangle" w="sm" len="lg"/>
            </a:ln>
          </p:spPr>
          <p:txBody>
            <a:bodyPr/>
            <a:lstStyle/>
            <a:p>
              <a:endParaRPr lang="zh-CN" altLang="en-US" b="1"/>
            </a:p>
          </p:txBody>
        </p:sp>
        <p:sp>
          <p:nvSpPr>
            <p:cNvPr id="48154" name="Line 33"/>
            <p:cNvSpPr>
              <a:spLocks noChangeShapeType="1"/>
            </p:cNvSpPr>
            <p:nvPr/>
          </p:nvSpPr>
          <p:spPr bwMode="auto">
            <a:xfrm flipV="1">
              <a:off x="3097" y="3384"/>
              <a:ext cx="265" cy="8"/>
            </a:xfrm>
            <a:prstGeom prst="line">
              <a:avLst/>
            </a:prstGeom>
            <a:noFill/>
            <a:ln w="28575">
              <a:solidFill>
                <a:schemeClr val="tx1"/>
              </a:solidFill>
              <a:round/>
              <a:headEnd/>
              <a:tailEnd type="triangle" w="sm" len="lg"/>
            </a:ln>
          </p:spPr>
          <p:txBody>
            <a:bodyPr/>
            <a:lstStyle/>
            <a:p>
              <a:endParaRPr lang="zh-CN" altLang="en-US" b="1"/>
            </a:p>
          </p:txBody>
        </p:sp>
      </p:grpSp>
      <p:sp>
        <p:nvSpPr>
          <p:cNvPr id="48131" name="Rectangle 35"/>
          <p:cNvSpPr>
            <a:spLocks noGrp="1" noChangeArrowheads="1"/>
          </p:cNvSpPr>
          <p:nvPr>
            <p:ph type="title"/>
          </p:nvPr>
        </p:nvSpPr>
        <p:spPr/>
        <p:txBody>
          <a:bodyPr/>
          <a:lstStyle/>
          <a:p>
            <a:r>
              <a:rPr lang="en-US" altLang="zh-CN" dirty="0" smtClean="0">
                <a:solidFill>
                  <a:srgbClr val="FFCC00"/>
                </a:solidFill>
                <a:latin typeface="Arial" charset="0"/>
                <a:ea typeface="黑体" pitchFamily="49" charset="-122"/>
              </a:rPr>
              <a:t>PLD </a:t>
            </a:r>
            <a:r>
              <a:rPr lang="zh-CN" altLang="en-US" dirty="0" smtClean="0">
                <a:solidFill>
                  <a:srgbClr val="FFCC00"/>
                </a:solidFill>
                <a:latin typeface="Arial" charset="0"/>
                <a:ea typeface="黑体" pitchFamily="49" charset="-122"/>
              </a:rPr>
              <a:t>的设计流程</a:t>
            </a:r>
          </a:p>
        </p:txBody>
      </p:sp>
      <p:sp>
        <p:nvSpPr>
          <p:cNvPr id="48132" name="Rectangle 25"/>
          <p:cNvSpPr>
            <a:spLocks noGrp="1" noChangeArrowheads="1"/>
          </p:cNvSpPr>
          <p:nvPr>
            <p:ph type="sldNum" sz="quarter" idx="10"/>
          </p:nvPr>
        </p:nvSpPr>
        <p:spPr>
          <a:noFill/>
        </p:spPr>
        <p:txBody>
          <a:bodyPr/>
          <a:lstStyle/>
          <a:p>
            <a:fld id="{19E45668-68B2-493E-8420-CE82A4FD632A}" type="slidenum">
              <a:rPr lang="ko-KR" altLang="en-US" smtClean="0"/>
              <a:pPr/>
              <a:t>110</a:t>
            </a:fld>
            <a:endParaRPr lang="en-US" altLang="ko-KR"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Text Box 4"/>
          <p:cNvSpPr txBox="1">
            <a:spLocks noChangeArrowheads="1"/>
          </p:cNvSpPr>
          <p:nvPr/>
        </p:nvSpPr>
        <p:spPr bwMode="auto">
          <a:xfrm>
            <a:off x="685800" y="1722438"/>
            <a:ext cx="8153400" cy="1569660"/>
          </a:xfrm>
          <a:prstGeom prst="rect">
            <a:avLst/>
          </a:prstGeom>
          <a:solidFill>
            <a:srgbClr val="FFE5FF"/>
          </a:solidFill>
          <a:ln w="9525">
            <a:noFill/>
            <a:miter lim="800000"/>
            <a:headEnd/>
            <a:tailEnd/>
          </a:ln>
          <a:effectLst>
            <a:innerShdw blurRad="63500" dist="50800" dir="13500000">
              <a:prstClr val="black">
                <a:alpha val="50000"/>
              </a:prstClr>
            </a:innerShdw>
          </a:effectLst>
        </p:spPr>
        <p:txBody>
          <a:bodyPr>
            <a:spAutoFit/>
          </a:bodyPr>
          <a:lstStyle/>
          <a:p>
            <a:pPr marL="536575" indent="-358775" algn="just">
              <a:lnSpc>
                <a:spcPct val="120000"/>
              </a:lnSpc>
              <a:spcBef>
                <a:spcPts val="0"/>
              </a:spcBef>
              <a:buClr>
                <a:srgbClr val="006666"/>
              </a:buClr>
              <a:buSzPct val="85000"/>
              <a:buFont typeface="Wingdings" pitchFamily="2" charset="2"/>
              <a:buChar char="u"/>
              <a:defRPr/>
            </a:pPr>
            <a:r>
              <a:rPr kumimoji="1" lang="zh-CN" altLang="en-US" sz="2000" b="1" dirty="0">
                <a:latin typeface="Arial" pitchFamily="34" charset="0"/>
                <a:cs typeface="Arial" pitchFamily="34" charset="0"/>
              </a:rPr>
              <a:t>分析设计要求，预估电路形式与规模，选择合适的</a:t>
            </a:r>
            <a:r>
              <a:rPr kumimoji="1" lang="en-US" altLang="zh-CN" sz="2000" b="1" dirty="0">
                <a:latin typeface="Arial" pitchFamily="34" charset="0"/>
                <a:cs typeface="Arial" pitchFamily="34" charset="0"/>
              </a:rPr>
              <a:t>PLD</a:t>
            </a:r>
            <a:r>
              <a:rPr kumimoji="1" lang="zh-CN" altLang="en-US" sz="2000" b="1" dirty="0">
                <a:latin typeface="Arial" pitchFamily="34" charset="0"/>
                <a:cs typeface="Arial" pitchFamily="34" charset="0"/>
              </a:rPr>
              <a:t>。一般所设计电路需用的</a:t>
            </a:r>
            <a:r>
              <a:rPr kumimoji="1" lang="en-US" altLang="zh-CN" sz="2000" b="1" dirty="0">
                <a:latin typeface="Arial" pitchFamily="34" charset="0"/>
                <a:cs typeface="Arial" pitchFamily="34" charset="0"/>
              </a:rPr>
              <a:t>I/O</a:t>
            </a:r>
            <a:r>
              <a:rPr kumimoji="1" lang="zh-CN" altLang="en-US" sz="2000" b="1" dirty="0">
                <a:latin typeface="Arial" pitchFamily="34" charset="0"/>
                <a:cs typeface="Arial" pitchFamily="34" charset="0"/>
              </a:rPr>
              <a:t>端数量和</a:t>
            </a:r>
            <a:r>
              <a:rPr kumimoji="1" lang="en-US" altLang="zh-CN" sz="2000" b="1" dirty="0">
                <a:latin typeface="Arial" pitchFamily="34" charset="0"/>
                <a:cs typeface="Arial" pitchFamily="34" charset="0"/>
              </a:rPr>
              <a:t>GLB</a:t>
            </a:r>
            <a:r>
              <a:rPr kumimoji="1" lang="zh-CN" altLang="en-US" sz="2000" b="1" dirty="0">
                <a:latin typeface="Arial" pitchFamily="34" charset="0"/>
                <a:cs typeface="Arial" pitchFamily="34" charset="0"/>
              </a:rPr>
              <a:t>数量不要超过所选芯片所能提供数量的 </a:t>
            </a:r>
            <a:r>
              <a:rPr kumimoji="1" lang="en-US" altLang="zh-CN" sz="2000" b="1" dirty="0">
                <a:solidFill>
                  <a:srgbClr val="CC0066"/>
                </a:solidFill>
                <a:latin typeface="Arial" pitchFamily="34" charset="0"/>
                <a:cs typeface="Arial" pitchFamily="34" charset="0"/>
              </a:rPr>
              <a:t>80%</a:t>
            </a:r>
            <a:r>
              <a:rPr kumimoji="1" lang="en-US" altLang="zh-CN" sz="2000" b="1" dirty="0">
                <a:latin typeface="Arial" pitchFamily="34" charset="0"/>
                <a:cs typeface="Arial" pitchFamily="34" charset="0"/>
              </a:rPr>
              <a:t> </a:t>
            </a:r>
            <a:r>
              <a:rPr kumimoji="1" lang="zh-CN" altLang="en-US" sz="2000" b="1" dirty="0">
                <a:latin typeface="Arial" pitchFamily="34" charset="0"/>
                <a:cs typeface="Arial" pitchFamily="34" charset="0"/>
              </a:rPr>
              <a:t>。</a:t>
            </a:r>
          </a:p>
          <a:p>
            <a:pPr marL="536575" indent="-358775" algn="just">
              <a:lnSpc>
                <a:spcPct val="120000"/>
              </a:lnSpc>
              <a:spcBef>
                <a:spcPts val="0"/>
              </a:spcBef>
              <a:buClr>
                <a:srgbClr val="006666"/>
              </a:buClr>
              <a:buSzPct val="85000"/>
              <a:buFont typeface="Wingdings" pitchFamily="2" charset="2"/>
              <a:buChar char="u"/>
              <a:defRPr/>
            </a:pPr>
            <a:r>
              <a:rPr kumimoji="1" lang="zh-CN" altLang="en-US" sz="2000" b="1" dirty="0"/>
              <a:t>根据选定</a:t>
            </a:r>
            <a:r>
              <a:rPr kumimoji="1" lang="zh-CN" altLang="en-US" sz="2000" b="1" dirty="0">
                <a:latin typeface="Arial" pitchFamily="34" charset="0"/>
                <a:cs typeface="Arial" pitchFamily="34" charset="0"/>
              </a:rPr>
              <a:t>的</a:t>
            </a:r>
            <a:r>
              <a:rPr kumimoji="1" lang="en-US" altLang="zh-CN" sz="2000" b="1" dirty="0">
                <a:latin typeface="Arial" pitchFamily="34" charset="0"/>
                <a:cs typeface="Arial" pitchFamily="34" charset="0"/>
              </a:rPr>
              <a:t>PLD</a:t>
            </a:r>
            <a:r>
              <a:rPr kumimoji="1" lang="zh-CN" altLang="en-US" sz="2000" b="1" dirty="0">
                <a:latin typeface="Arial" pitchFamily="34" charset="0"/>
                <a:cs typeface="Arial" pitchFamily="34" charset="0"/>
              </a:rPr>
              <a:t>确定</a:t>
            </a:r>
            <a:r>
              <a:rPr kumimoji="1" lang="zh-CN" altLang="en-US" sz="2000" b="1" dirty="0"/>
              <a:t>应采用何种设计开发工具。</a:t>
            </a:r>
          </a:p>
        </p:txBody>
      </p:sp>
      <p:sp>
        <p:nvSpPr>
          <p:cNvPr id="88070" name="Text Box 6"/>
          <p:cNvSpPr txBox="1">
            <a:spLocks noChangeArrowheads="1"/>
          </p:cNvSpPr>
          <p:nvPr/>
        </p:nvSpPr>
        <p:spPr bwMode="auto">
          <a:xfrm>
            <a:off x="503238" y="3459163"/>
            <a:ext cx="2065337" cy="341632"/>
          </a:xfrm>
          <a:prstGeom prst="rect">
            <a:avLst/>
          </a:prstGeom>
          <a:noFill/>
          <a:ln w="9525">
            <a:noFill/>
            <a:miter lim="800000"/>
            <a:headEnd/>
            <a:tailEnd/>
          </a:ln>
        </p:spPr>
        <p:txBody>
          <a:bodyPr lIns="0" tIns="0" rIns="0" bIns="0">
            <a:spAutoFit/>
          </a:bodyPr>
          <a:lstStyle/>
          <a:p>
            <a:pPr fontAlgn="t">
              <a:buClr>
                <a:srgbClr val="003366"/>
              </a:buClr>
              <a:buFont typeface="Wingdings" pitchFamily="2" charset="2"/>
              <a:buChar char="v"/>
            </a:pPr>
            <a:r>
              <a:rPr kumimoji="1" lang="zh-CN" altLang="en-US" b="1" dirty="0"/>
              <a:t>设计输入</a:t>
            </a:r>
          </a:p>
        </p:txBody>
      </p:sp>
      <p:sp>
        <p:nvSpPr>
          <p:cNvPr id="88071" name="Text Box 7"/>
          <p:cNvSpPr txBox="1">
            <a:spLocks noChangeArrowheads="1"/>
          </p:cNvSpPr>
          <p:nvPr/>
        </p:nvSpPr>
        <p:spPr bwMode="auto">
          <a:xfrm>
            <a:off x="827088" y="3824288"/>
            <a:ext cx="7669212" cy="2216150"/>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lIns="0" tIns="0" rIns="0" bIns="0">
            <a:spAutoFit/>
          </a:bodyPr>
          <a:lstStyle/>
          <a:p>
            <a:pPr marL="361950" indent="-361950" algn="l">
              <a:lnSpc>
                <a:spcPct val="120000"/>
              </a:lnSpc>
              <a:spcBef>
                <a:spcPts val="0"/>
              </a:spcBef>
              <a:buClr>
                <a:srgbClr val="006666"/>
              </a:buClr>
              <a:buSzPct val="85000"/>
              <a:buFont typeface="Wingdings" pitchFamily="2" charset="2"/>
              <a:buChar char="u"/>
              <a:defRPr/>
            </a:pPr>
            <a:r>
              <a:rPr kumimoji="1" lang="zh-CN" altLang="en-US" sz="2000" b="1" dirty="0">
                <a:latin typeface="Arial" pitchFamily="34" charset="0"/>
                <a:cs typeface="Arial" pitchFamily="34" charset="0"/>
              </a:rPr>
              <a:t>设计输入在软件开发工具上进行。</a:t>
            </a:r>
          </a:p>
          <a:p>
            <a:pPr marL="361950" indent="-361950" algn="l">
              <a:lnSpc>
                <a:spcPct val="120000"/>
              </a:lnSpc>
              <a:spcBef>
                <a:spcPts val="0"/>
              </a:spcBef>
              <a:buClr>
                <a:srgbClr val="006666"/>
              </a:buClr>
              <a:buSzPct val="85000"/>
              <a:buFont typeface="Wingdings" pitchFamily="2" charset="2"/>
              <a:buChar char="u"/>
              <a:defRPr/>
            </a:pPr>
            <a:r>
              <a:rPr kumimoji="1" lang="zh-CN" altLang="en-US" sz="2000" b="1" dirty="0">
                <a:latin typeface="Arial" pitchFamily="34" charset="0"/>
                <a:cs typeface="Arial" pitchFamily="34" charset="0"/>
              </a:rPr>
              <a:t>对于低密度 </a:t>
            </a:r>
            <a:r>
              <a:rPr kumimoji="1" lang="en-US" altLang="zh-CN" sz="2000" b="1" dirty="0">
                <a:latin typeface="Arial" pitchFamily="34" charset="0"/>
                <a:cs typeface="Arial" pitchFamily="34" charset="0"/>
              </a:rPr>
              <a:t>PLD</a:t>
            </a:r>
            <a:r>
              <a:rPr kumimoji="1" lang="zh-CN" altLang="en-US" sz="2000" b="1" dirty="0">
                <a:latin typeface="Arial" pitchFamily="34" charset="0"/>
                <a:cs typeface="Arial" pitchFamily="34" charset="0"/>
              </a:rPr>
              <a:t>，可采用象 </a:t>
            </a:r>
            <a:r>
              <a:rPr kumimoji="1" lang="en-US" altLang="zh-CN" sz="2000" b="1" dirty="0">
                <a:solidFill>
                  <a:srgbClr val="CC0066"/>
                </a:solidFill>
                <a:latin typeface="Arial" pitchFamily="34" charset="0"/>
                <a:cs typeface="Arial" pitchFamily="34" charset="0"/>
              </a:rPr>
              <a:t>ABEL</a:t>
            </a:r>
            <a:r>
              <a:rPr kumimoji="1" lang="zh-CN" altLang="en-US" sz="2000" b="1" dirty="0">
                <a:latin typeface="Arial" pitchFamily="34" charset="0"/>
                <a:cs typeface="Arial" pitchFamily="34" charset="0"/>
              </a:rPr>
              <a:t>这样的简单开发软件，可采用逻辑方程输入方式。</a:t>
            </a:r>
          </a:p>
          <a:p>
            <a:pPr marL="361950" indent="-361950" algn="l">
              <a:lnSpc>
                <a:spcPct val="120000"/>
              </a:lnSpc>
              <a:spcBef>
                <a:spcPts val="0"/>
              </a:spcBef>
              <a:buClr>
                <a:srgbClr val="006666"/>
              </a:buClr>
              <a:buSzPct val="85000"/>
              <a:buFont typeface="Wingdings" pitchFamily="2" charset="2"/>
              <a:buChar char="u"/>
              <a:defRPr/>
            </a:pPr>
            <a:r>
              <a:rPr kumimoji="1" lang="zh-CN" altLang="en-US" sz="2000" b="1" dirty="0">
                <a:latin typeface="Arial" pitchFamily="34" charset="0"/>
                <a:cs typeface="Arial" pitchFamily="34" charset="0"/>
              </a:rPr>
              <a:t>对于高密度 </a:t>
            </a:r>
            <a:r>
              <a:rPr kumimoji="1" lang="en-US" altLang="zh-CN" sz="2000" b="1" dirty="0">
                <a:latin typeface="Arial" pitchFamily="34" charset="0"/>
                <a:cs typeface="Arial" pitchFamily="34" charset="0"/>
              </a:rPr>
              <a:t>PLD</a:t>
            </a:r>
            <a:r>
              <a:rPr kumimoji="1" lang="zh-CN" altLang="en-US" sz="2000" b="1" dirty="0">
                <a:latin typeface="Arial" pitchFamily="34" charset="0"/>
                <a:cs typeface="Arial" pitchFamily="34" charset="0"/>
              </a:rPr>
              <a:t>，可采用</a:t>
            </a:r>
            <a:r>
              <a:rPr kumimoji="1" lang="zh-CN" altLang="en-US" sz="2000" b="1" dirty="0">
                <a:solidFill>
                  <a:srgbClr val="CC0066"/>
                </a:solidFill>
                <a:latin typeface="Arial" pitchFamily="34" charset="0"/>
                <a:cs typeface="Arial" pitchFamily="34" charset="0"/>
              </a:rPr>
              <a:t>图形</a:t>
            </a:r>
            <a:r>
              <a:rPr kumimoji="1" lang="zh-CN" altLang="en-US" sz="2000" b="1" dirty="0">
                <a:latin typeface="Arial" pitchFamily="34" charset="0"/>
                <a:cs typeface="Arial" pitchFamily="34" charset="0"/>
              </a:rPr>
              <a:t>（逻辑电路图）方式、</a:t>
            </a:r>
            <a:r>
              <a:rPr kumimoji="1" lang="zh-CN" altLang="en-US" sz="2000" b="1" dirty="0">
                <a:solidFill>
                  <a:srgbClr val="CC0066"/>
                </a:solidFill>
                <a:latin typeface="Arial" pitchFamily="34" charset="0"/>
                <a:cs typeface="Arial" pitchFamily="34" charset="0"/>
              </a:rPr>
              <a:t>文本</a:t>
            </a:r>
            <a:r>
              <a:rPr kumimoji="1" lang="zh-CN" altLang="en-US" sz="2000" b="1" dirty="0">
                <a:latin typeface="Arial" pitchFamily="34" charset="0"/>
                <a:cs typeface="Arial" pitchFamily="34" charset="0"/>
              </a:rPr>
              <a:t>（</a:t>
            </a:r>
            <a:r>
              <a:rPr kumimoji="1" lang="en-US" altLang="zh-CN" sz="2000" b="1" dirty="0">
                <a:latin typeface="Arial" pitchFamily="34" charset="0"/>
                <a:cs typeface="Arial" pitchFamily="34" charset="0"/>
              </a:rPr>
              <a:t>HDL </a:t>
            </a:r>
            <a:r>
              <a:rPr kumimoji="1" lang="zh-CN" altLang="en-US" sz="2000" b="1" dirty="0">
                <a:latin typeface="Arial" pitchFamily="34" charset="0"/>
                <a:cs typeface="Arial" pitchFamily="34" charset="0"/>
              </a:rPr>
              <a:t>语言）方式和</a:t>
            </a:r>
            <a:r>
              <a:rPr kumimoji="1" lang="zh-CN" altLang="en-US" sz="2000" b="1" dirty="0">
                <a:solidFill>
                  <a:srgbClr val="CC0066"/>
                </a:solidFill>
                <a:latin typeface="Arial" pitchFamily="34" charset="0"/>
                <a:cs typeface="Arial" pitchFamily="34" charset="0"/>
              </a:rPr>
              <a:t>波形图</a:t>
            </a:r>
            <a:r>
              <a:rPr kumimoji="1" lang="zh-CN" altLang="en-US" sz="2000" b="1" dirty="0">
                <a:latin typeface="Arial" pitchFamily="34" charset="0"/>
                <a:cs typeface="Arial" pitchFamily="34" charset="0"/>
              </a:rPr>
              <a:t>等输入方式。</a:t>
            </a:r>
          </a:p>
          <a:p>
            <a:pPr marL="361950" indent="-361950" algn="l">
              <a:lnSpc>
                <a:spcPct val="120000"/>
              </a:lnSpc>
              <a:spcBef>
                <a:spcPts val="0"/>
              </a:spcBef>
              <a:buClr>
                <a:srgbClr val="006666"/>
              </a:buClr>
              <a:buSzPct val="85000"/>
              <a:buFont typeface="Wingdings" pitchFamily="2" charset="2"/>
              <a:buChar char="u"/>
              <a:defRPr/>
            </a:pPr>
            <a:r>
              <a:rPr kumimoji="1" lang="zh-CN" altLang="en-US" sz="2000" b="1" dirty="0">
                <a:latin typeface="Arial" pitchFamily="34" charset="0"/>
                <a:cs typeface="Arial" pitchFamily="34" charset="0"/>
              </a:rPr>
              <a:t>设计输入时，应尽量调用设计软件中所提供的元件。</a:t>
            </a:r>
          </a:p>
        </p:txBody>
      </p:sp>
      <p:sp>
        <p:nvSpPr>
          <p:cNvPr id="49159" name="Rectangle 10"/>
          <p:cNvSpPr>
            <a:spLocks noGrp="1" noChangeArrowheads="1"/>
          </p:cNvSpPr>
          <p:nvPr>
            <p:ph type="title"/>
          </p:nvPr>
        </p:nvSpPr>
        <p:spPr/>
        <p:txBody>
          <a:bodyPr/>
          <a:lstStyle/>
          <a:p>
            <a:r>
              <a:rPr lang="zh-CN" altLang="en-US" dirty="0" smtClean="0">
                <a:solidFill>
                  <a:srgbClr val="FFCC00"/>
                </a:solidFill>
                <a:latin typeface="Arial" charset="0"/>
                <a:ea typeface="黑体" pitchFamily="49" charset="-122"/>
              </a:rPr>
              <a:t>设计准备与设计输入</a:t>
            </a:r>
            <a:endParaRPr lang="en-US" altLang="zh-CN" dirty="0" smtClean="0">
              <a:solidFill>
                <a:srgbClr val="FFCC00"/>
              </a:solidFill>
              <a:latin typeface="Arial" charset="0"/>
              <a:ea typeface="黑体" pitchFamily="49" charset="-122"/>
            </a:endParaRPr>
          </a:p>
        </p:txBody>
      </p:sp>
      <p:sp>
        <p:nvSpPr>
          <p:cNvPr id="49160" name="Rectangle 13"/>
          <p:cNvSpPr>
            <a:spLocks noGrp="1" noChangeArrowheads="1"/>
          </p:cNvSpPr>
          <p:nvPr>
            <p:ph type="body" idx="1"/>
          </p:nvPr>
        </p:nvSpPr>
        <p:spPr>
          <a:xfrm>
            <a:off x="539750" y="1185863"/>
            <a:ext cx="1831975" cy="406400"/>
          </a:xfrm>
        </p:spPr>
        <p:txBody>
          <a:bodyPr/>
          <a:lstStyle/>
          <a:p>
            <a:pPr eaLnBrk="1" fontAlgn="t" hangingPunct="1">
              <a:spcBef>
                <a:spcPct val="50000"/>
              </a:spcBef>
              <a:buClr>
                <a:srgbClr val="003366"/>
              </a:buClr>
            </a:pPr>
            <a:r>
              <a:rPr kumimoji="1" lang="zh-CN" altLang="en-US" sz="2400" dirty="0" smtClean="0">
                <a:latin typeface="Times New Roman" pitchFamily="18" charset="0"/>
              </a:rPr>
              <a:t>设计准备</a:t>
            </a:r>
          </a:p>
        </p:txBody>
      </p:sp>
      <p:sp>
        <p:nvSpPr>
          <p:cNvPr id="49161" name="Rectangle 25"/>
          <p:cNvSpPr>
            <a:spLocks noGrp="1" noChangeArrowheads="1"/>
          </p:cNvSpPr>
          <p:nvPr>
            <p:ph type="sldNum" sz="quarter" idx="10"/>
          </p:nvPr>
        </p:nvSpPr>
        <p:spPr>
          <a:noFill/>
        </p:spPr>
        <p:txBody>
          <a:bodyPr/>
          <a:lstStyle/>
          <a:p>
            <a:fld id="{6103FDA0-41D3-4D46-9DB8-0B6114E954F0}" type="slidenum">
              <a:rPr lang="ko-KR" altLang="en-US" smtClean="0"/>
              <a:pPr/>
              <a:t>111</a:t>
            </a:fld>
            <a:endParaRPr lang="en-US" altLang="ko-KR"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8068"/>
                                        </p:tgtEl>
                                        <p:attrNameLst>
                                          <p:attrName>style.visibility</p:attrName>
                                        </p:attrNameLst>
                                      </p:cBhvr>
                                      <p:to>
                                        <p:strVal val="visible"/>
                                      </p:to>
                                    </p:set>
                                    <p:anim calcmode="lin" valueType="num">
                                      <p:cBhvr additive="base">
                                        <p:cTn id="7" dur="500" fill="hold"/>
                                        <p:tgtEl>
                                          <p:spTgt spid="88068"/>
                                        </p:tgtEl>
                                        <p:attrNameLst>
                                          <p:attrName>ppt_x</p:attrName>
                                        </p:attrNameLst>
                                      </p:cBhvr>
                                      <p:tavLst>
                                        <p:tav tm="0">
                                          <p:val>
                                            <p:strVal val="0-#ppt_w/2"/>
                                          </p:val>
                                        </p:tav>
                                        <p:tav tm="100000">
                                          <p:val>
                                            <p:strVal val="#ppt_x"/>
                                          </p:val>
                                        </p:tav>
                                      </p:tavLst>
                                    </p:anim>
                                    <p:anim calcmode="lin" valueType="num">
                                      <p:cBhvr additive="base">
                                        <p:cTn id="8" dur="500" fill="hold"/>
                                        <p:tgtEl>
                                          <p:spTgt spid="880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8070"/>
                                        </p:tgtEl>
                                        <p:attrNameLst>
                                          <p:attrName>style.visibility</p:attrName>
                                        </p:attrNameLst>
                                      </p:cBhvr>
                                      <p:to>
                                        <p:strVal val="visible"/>
                                      </p:to>
                                    </p:set>
                                    <p:anim calcmode="lin" valueType="num">
                                      <p:cBhvr additive="base">
                                        <p:cTn id="13" dur="500" fill="hold"/>
                                        <p:tgtEl>
                                          <p:spTgt spid="88070"/>
                                        </p:tgtEl>
                                        <p:attrNameLst>
                                          <p:attrName>ppt_x</p:attrName>
                                        </p:attrNameLst>
                                      </p:cBhvr>
                                      <p:tavLst>
                                        <p:tav tm="0">
                                          <p:val>
                                            <p:strVal val="#ppt_x"/>
                                          </p:val>
                                        </p:tav>
                                        <p:tav tm="100000">
                                          <p:val>
                                            <p:strVal val="#ppt_x"/>
                                          </p:val>
                                        </p:tav>
                                      </p:tavLst>
                                    </p:anim>
                                    <p:anim calcmode="lin" valueType="num">
                                      <p:cBhvr additive="base">
                                        <p:cTn id="14" dur="500" fill="hold"/>
                                        <p:tgtEl>
                                          <p:spTgt spid="8807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8071"/>
                                        </p:tgtEl>
                                        <p:attrNameLst>
                                          <p:attrName>style.visibility</p:attrName>
                                        </p:attrNameLst>
                                      </p:cBhvr>
                                      <p:to>
                                        <p:strVal val="visible"/>
                                      </p:to>
                                    </p:set>
                                    <p:anim calcmode="lin" valueType="num">
                                      <p:cBhvr additive="base">
                                        <p:cTn id="17" dur="500" fill="hold"/>
                                        <p:tgtEl>
                                          <p:spTgt spid="88071"/>
                                        </p:tgtEl>
                                        <p:attrNameLst>
                                          <p:attrName>ppt_x</p:attrName>
                                        </p:attrNameLst>
                                      </p:cBhvr>
                                      <p:tavLst>
                                        <p:tav tm="0">
                                          <p:val>
                                            <p:strVal val="#ppt_x"/>
                                          </p:val>
                                        </p:tav>
                                        <p:tav tm="100000">
                                          <p:val>
                                            <p:strVal val="#ppt_x"/>
                                          </p:val>
                                        </p:tav>
                                      </p:tavLst>
                                    </p:anim>
                                    <p:anim calcmode="lin" valueType="num">
                                      <p:cBhvr additive="base">
                                        <p:cTn id="18" dur="500" fill="hold"/>
                                        <p:tgtEl>
                                          <p:spTgt spid="880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0" grpId="0"/>
      <p:bldP spid="88071" grpId="0" animBg="1"/>
    </p:bld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Rectangle 2"/>
          <p:cNvSpPr>
            <a:spLocks noGrp="1" noChangeArrowheads="1"/>
          </p:cNvSpPr>
          <p:nvPr>
            <p:ph type="title" idx="4294967295"/>
          </p:nvPr>
        </p:nvSpPr>
        <p:spPr>
          <a:xfrm>
            <a:off x="1695450" y="266700"/>
            <a:ext cx="7772400" cy="677863"/>
          </a:xfrm>
        </p:spPr>
        <p:txBody>
          <a:bodyPr/>
          <a:lstStyle/>
          <a:p>
            <a:r>
              <a:rPr lang="zh-CN" altLang="en-US" sz="3200" dirty="0" smtClean="0">
                <a:latin typeface="Arial" charset="0"/>
                <a:ea typeface="黑体" pitchFamily="49" charset="-122"/>
              </a:rPr>
              <a:t>本章小结</a:t>
            </a:r>
          </a:p>
        </p:txBody>
      </p:sp>
      <p:sp>
        <p:nvSpPr>
          <p:cNvPr id="81923" name="Rectangle 3"/>
          <p:cNvSpPr>
            <a:spLocks noGrp="1" noChangeArrowheads="1"/>
          </p:cNvSpPr>
          <p:nvPr>
            <p:ph type="body" idx="4294967295"/>
          </p:nvPr>
        </p:nvSpPr>
        <p:spPr>
          <a:xfrm>
            <a:off x="914400" y="1335088"/>
            <a:ext cx="7780338" cy="4478337"/>
          </a:xfrm>
          <a:ln>
            <a:solidFill>
              <a:srgbClr val="006666"/>
            </a:solidFill>
          </a:ln>
        </p:spPr>
        <p:txBody>
          <a:bodyPr/>
          <a:lstStyle/>
          <a:p>
            <a:pPr marL="360363" indent="-360363" algn="just" eaLnBrk="1" hangingPunct="1">
              <a:lnSpc>
                <a:spcPct val="110000"/>
              </a:lnSpc>
              <a:buClr>
                <a:srgbClr val="3333FF"/>
              </a:buClr>
              <a:buFont typeface="Wingdings" pitchFamily="2" charset="2"/>
              <a:buNone/>
            </a:pPr>
            <a:r>
              <a:rPr lang="en-US" altLang="zh-CN" smtClean="0">
                <a:solidFill>
                  <a:srgbClr val="CC3300"/>
                </a:solidFill>
              </a:rPr>
              <a:t>1</a:t>
            </a:r>
            <a:r>
              <a:rPr lang="zh-CN" altLang="en-US" smtClean="0">
                <a:solidFill>
                  <a:srgbClr val="CC3300"/>
                </a:solidFill>
              </a:rPr>
              <a:t>、程序逻辑电路的结构及特点</a:t>
            </a:r>
            <a:r>
              <a:rPr lang="zh-CN" altLang="en-US" smtClean="0">
                <a:solidFill>
                  <a:srgbClr val="FFCC00"/>
                </a:solidFill>
                <a:ea typeface="黑体" pitchFamily="49" charset="-122"/>
              </a:rPr>
              <a:t> </a:t>
            </a:r>
            <a:endParaRPr lang="zh-CN" altLang="en-US" sz="3600" smtClean="0">
              <a:solidFill>
                <a:srgbClr val="CC3300"/>
              </a:solidFill>
            </a:endParaRPr>
          </a:p>
          <a:p>
            <a:pPr marL="360363" indent="-360363" eaLnBrk="1" hangingPunct="1">
              <a:lnSpc>
                <a:spcPct val="110000"/>
              </a:lnSpc>
              <a:spcBef>
                <a:spcPct val="0"/>
              </a:spcBef>
              <a:buSzPct val="110000"/>
            </a:pPr>
            <a:r>
              <a:rPr kumimoji="1" lang="zh-CN" altLang="en-US" sz="2400" smtClean="0"/>
              <a:t>结构</a:t>
            </a:r>
          </a:p>
          <a:p>
            <a:pPr marL="914400" lvl="1" eaLnBrk="1" hangingPunct="1">
              <a:lnSpc>
                <a:spcPct val="110000"/>
              </a:lnSpc>
              <a:spcBef>
                <a:spcPct val="0"/>
              </a:spcBef>
              <a:buSzPct val="85000"/>
              <a:buFont typeface="Wingdings" pitchFamily="2" charset="2"/>
              <a:buChar char="u"/>
            </a:pPr>
            <a:r>
              <a:rPr lang="zh-CN" altLang="en-US" smtClean="0">
                <a:cs typeface="Arial" charset="0"/>
              </a:rPr>
              <a:t>控制器</a:t>
            </a:r>
            <a:r>
              <a:rPr lang="en-US" altLang="zh-CN" smtClean="0">
                <a:cs typeface="Arial" charset="0"/>
              </a:rPr>
              <a:t>: </a:t>
            </a:r>
            <a:r>
              <a:rPr lang="zh-CN" altLang="en-US" smtClean="0">
                <a:cs typeface="Arial" charset="0"/>
              </a:rPr>
              <a:t>系统的控制指挥中心</a:t>
            </a:r>
          </a:p>
          <a:p>
            <a:pPr marL="914400" lvl="1" eaLnBrk="1" hangingPunct="1">
              <a:lnSpc>
                <a:spcPct val="110000"/>
              </a:lnSpc>
              <a:spcBef>
                <a:spcPct val="0"/>
              </a:spcBef>
              <a:buSzPct val="85000"/>
              <a:buFont typeface="Wingdings" pitchFamily="2" charset="2"/>
              <a:buChar char="u"/>
            </a:pPr>
            <a:r>
              <a:rPr lang="zh-CN" altLang="en-US" smtClean="0">
                <a:cs typeface="Arial" charset="0"/>
              </a:rPr>
              <a:t>运算器</a:t>
            </a:r>
            <a:r>
              <a:rPr lang="en-US" altLang="zh-CN" smtClean="0">
                <a:cs typeface="Arial" charset="0"/>
              </a:rPr>
              <a:t>: </a:t>
            </a:r>
            <a:r>
              <a:rPr lang="zh-CN" altLang="en-US" smtClean="0">
                <a:cs typeface="Arial" charset="0"/>
              </a:rPr>
              <a:t>完成算数逻辑计算</a:t>
            </a:r>
          </a:p>
          <a:p>
            <a:pPr marL="914400" lvl="1" eaLnBrk="1" hangingPunct="1">
              <a:lnSpc>
                <a:spcPct val="110000"/>
              </a:lnSpc>
              <a:spcBef>
                <a:spcPct val="0"/>
              </a:spcBef>
              <a:buSzPct val="85000"/>
              <a:buFont typeface="Wingdings" pitchFamily="2" charset="2"/>
              <a:buChar char="u"/>
            </a:pPr>
            <a:r>
              <a:rPr lang="zh-CN" altLang="en-US" smtClean="0">
                <a:cs typeface="Arial" charset="0"/>
              </a:rPr>
              <a:t>存储器</a:t>
            </a:r>
            <a:r>
              <a:rPr lang="en-US" altLang="zh-CN" smtClean="0">
                <a:cs typeface="Arial" charset="0"/>
              </a:rPr>
              <a:t>: </a:t>
            </a:r>
            <a:r>
              <a:rPr lang="zh-CN" altLang="en-US" smtClean="0">
                <a:cs typeface="Arial" charset="0"/>
              </a:rPr>
              <a:t>存放程序和数据的器件</a:t>
            </a:r>
          </a:p>
          <a:p>
            <a:pPr marL="914400" lvl="1" eaLnBrk="1" hangingPunct="1">
              <a:lnSpc>
                <a:spcPct val="110000"/>
              </a:lnSpc>
              <a:spcBef>
                <a:spcPct val="0"/>
              </a:spcBef>
              <a:buSzPct val="85000"/>
              <a:buFont typeface="Wingdings" pitchFamily="2" charset="2"/>
              <a:buChar char="u"/>
            </a:pPr>
            <a:r>
              <a:rPr lang="zh-CN" altLang="en-US" smtClean="0">
                <a:cs typeface="Arial" charset="0"/>
              </a:rPr>
              <a:t>输入电路</a:t>
            </a:r>
            <a:r>
              <a:rPr lang="en-US" altLang="zh-CN" smtClean="0">
                <a:cs typeface="Arial" charset="0"/>
              </a:rPr>
              <a:t>: </a:t>
            </a:r>
            <a:r>
              <a:rPr lang="zh-CN" altLang="en-US" smtClean="0">
                <a:cs typeface="Arial" charset="0"/>
              </a:rPr>
              <a:t>完成外部信息和指令、程序的输入</a:t>
            </a:r>
          </a:p>
          <a:p>
            <a:pPr marL="914400" lvl="1" eaLnBrk="1" hangingPunct="1">
              <a:lnSpc>
                <a:spcPct val="110000"/>
              </a:lnSpc>
              <a:spcBef>
                <a:spcPct val="0"/>
              </a:spcBef>
              <a:buSzPct val="85000"/>
              <a:buFont typeface="Wingdings" pitchFamily="2" charset="2"/>
              <a:buChar char="u"/>
            </a:pPr>
            <a:r>
              <a:rPr lang="zh-CN" altLang="en-US" smtClean="0"/>
              <a:t>输出电路</a:t>
            </a:r>
            <a:r>
              <a:rPr lang="en-US" altLang="zh-CN" smtClean="0"/>
              <a:t>: </a:t>
            </a:r>
            <a:r>
              <a:rPr lang="zh-CN" altLang="en-US" smtClean="0"/>
              <a:t>完成处理结果信息和数据的输出</a:t>
            </a:r>
          </a:p>
          <a:p>
            <a:pPr marL="360363" indent="-360363" eaLnBrk="1" hangingPunct="1">
              <a:lnSpc>
                <a:spcPct val="110000"/>
              </a:lnSpc>
              <a:spcBef>
                <a:spcPct val="0"/>
              </a:spcBef>
              <a:buSzPct val="110000"/>
            </a:pPr>
            <a:r>
              <a:rPr kumimoji="1" lang="zh-CN" altLang="en-US" sz="2400" smtClean="0"/>
              <a:t>特点</a:t>
            </a:r>
          </a:p>
          <a:p>
            <a:pPr marL="914400" lvl="1" eaLnBrk="1" hangingPunct="1">
              <a:lnSpc>
                <a:spcPct val="110000"/>
              </a:lnSpc>
              <a:spcBef>
                <a:spcPct val="0"/>
              </a:spcBef>
              <a:buSzPct val="85000"/>
              <a:buFont typeface="Wingdings" pitchFamily="2" charset="2"/>
              <a:buChar char="u"/>
            </a:pPr>
            <a:r>
              <a:rPr lang="zh-CN" altLang="en-US" smtClean="0">
                <a:cs typeface="Arial" charset="0"/>
              </a:rPr>
              <a:t>软硬结合，用一块相同的硬件电路，通过改变存储器中的程序或数据，完成多种功能的操作</a:t>
            </a:r>
          </a:p>
        </p:txBody>
      </p:sp>
      <p:sp>
        <p:nvSpPr>
          <p:cNvPr id="81924" name="灯片编号占位符 4"/>
          <p:cNvSpPr txBox="1">
            <a:spLocks noGrp="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spcBef>
                <a:spcPct val="0"/>
              </a:spcBef>
            </a:pPr>
            <a:fld id="{6331E7D2-E86F-4C0C-8934-F69D94DEF904}" type="slidenum">
              <a:rPr lang="ko-KR" altLang="en-US" sz="1600" b="1">
                <a:solidFill>
                  <a:schemeClr val="accent2"/>
                </a:solidFill>
                <a:latin typeface="Verdana" pitchFamily="34" charset="0"/>
                <a:ea typeface="Gulim" pitchFamily="34" charset="-127"/>
              </a:rPr>
              <a:pPr algn="r">
                <a:lnSpc>
                  <a:spcPct val="100000"/>
                </a:lnSpc>
                <a:spcBef>
                  <a:spcPct val="0"/>
                </a:spcBef>
              </a:pPr>
              <a:t>112</a:t>
            </a:fld>
            <a:endParaRPr lang="en-US" altLang="ko-KR" sz="1600" b="1">
              <a:solidFill>
                <a:schemeClr val="accent2"/>
              </a:solidFill>
              <a:latin typeface="Verdana" pitchFamily="34" charset="0"/>
              <a:ea typeface="Gulim" pitchFamily="34" charset="-127"/>
            </a:endParaRPr>
          </a:p>
        </p:txBody>
      </p:sp>
    </p:spTree>
  </p:cSld>
  <p:clrMapOvr>
    <a:masterClrMapping/>
  </p:clrMapOvr>
  <p:transition spd="med">
    <p:blinds dir="vert"/>
    <p:sndAc>
      <p:stSnd>
        <p:snd r:embed="rId3" name="projctor.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40290"/>
                                        </p:tgtEl>
                                        <p:attrNameLst>
                                          <p:attrName>style.visibility</p:attrName>
                                        </p:attrNameLst>
                                      </p:cBhvr>
                                      <p:to>
                                        <p:strVal val="visible"/>
                                      </p:to>
                                    </p:set>
                                    <p:anim calcmode="lin" valueType="num">
                                      <p:cBhvr additive="base">
                                        <p:cTn id="7" dur="500" fill="hold"/>
                                        <p:tgtEl>
                                          <p:spTgt spid="140290"/>
                                        </p:tgtEl>
                                        <p:attrNameLst>
                                          <p:attrName>ppt_x</p:attrName>
                                        </p:attrNameLst>
                                      </p:cBhvr>
                                      <p:tavLst>
                                        <p:tav tm="0">
                                          <p:val>
                                            <p:strVal val="#ppt_x"/>
                                          </p:val>
                                        </p:tav>
                                        <p:tav tm="100000">
                                          <p:val>
                                            <p:strVal val="#ppt_x"/>
                                          </p:val>
                                        </p:tav>
                                      </p:tavLst>
                                    </p:anim>
                                    <p:anim calcmode="lin" valueType="num">
                                      <p:cBhvr additive="base">
                                        <p:cTn id="8" dur="500" fill="hold"/>
                                        <p:tgtEl>
                                          <p:spTgt spid="1402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p:bld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1695450" y="266700"/>
            <a:ext cx="7772400" cy="677863"/>
          </a:xfrm>
        </p:spPr>
        <p:txBody>
          <a:bodyPr/>
          <a:lstStyle/>
          <a:p>
            <a:r>
              <a:rPr lang="en-US" altLang="zh-CN" dirty="0" smtClean="0">
                <a:solidFill>
                  <a:srgbClr val="FFCC00"/>
                </a:solidFill>
                <a:latin typeface="Arial" charset="0"/>
                <a:ea typeface="黑体" pitchFamily="49" charset="-122"/>
              </a:rPr>
              <a:t>2</a:t>
            </a:r>
            <a:r>
              <a:rPr lang="zh-CN" altLang="en-US" dirty="0" smtClean="0">
                <a:solidFill>
                  <a:srgbClr val="FFCC00"/>
                </a:solidFill>
                <a:latin typeface="Arial" charset="0"/>
                <a:ea typeface="黑体" pitchFamily="49" charset="-122"/>
              </a:rPr>
              <a:t>、半导体存储器的结构</a:t>
            </a:r>
          </a:p>
        </p:txBody>
      </p:sp>
      <p:sp>
        <p:nvSpPr>
          <p:cNvPr id="58371" name="Rectangle 3"/>
          <p:cNvSpPr>
            <a:spLocks noChangeArrowheads="1"/>
          </p:cNvSpPr>
          <p:nvPr/>
        </p:nvSpPr>
        <p:spPr bwMode="auto">
          <a:xfrm>
            <a:off x="390525" y="1354138"/>
            <a:ext cx="8548688" cy="5075237"/>
          </a:xfrm>
          <a:prstGeom prst="rect">
            <a:avLst/>
          </a:prstGeom>
          <a:noFill/>
          <a:ln w="9525">
            <a:noFill/>
            <a:miter lim="800000"/>
            <a:headEnd/>
            <a:tailEnd/>
          </a:ln>
        </p:spPr>
        <p:txBody>
          <a:bodyPr/>
          <a:lstStyle/>
          <a:p>
            <a:pPr marL="342900" indent="-342900" algn="l">
              <a:lnSpc>
                <a:spcPct val="110000"/>
              </a:lnSpc>
              <a:spcBef>
                <a:spcPct val="0"/>
              </a:spcBef>
              <a:buClr>
                <a:schemeClr val="bg2"/>
              </a:buClr>
              <a:buSzPct val="110000"/>
              <a:buFont typeface="Wingdings" pitchFamily="2" charset="2"/>
              <a:buChar char="v"/>
            </a:pPr>
            <a:r>
              <a:rPr lang="zh-CN" altLang="en-US" b="1">
                <a:solidFill>
                  <a:srgbClr val="CC3300"/>
                </a:solidFill>
              </a:rPr>
              <a:t>存储矩阵</a:t>
            </a:r>
            <a:r>
              <a:rPr lang="zh-CN" altLang="en-US" b="1"/>
              <a:t>：存放数据的主体</a:t>
            </a:r>
          </a:p>
          <a:p>
            <a:pPr marL="742950" lvl="1" indent="-285750" algn="l" eaLnBrk="0" hangingPunct="0">
              <a:lnSpc>
                <a:spcPct val="110000"/>
              </a:lnSpc>
              <a:spcBef>
                <a:spcPct val="0"/>
              </a:spcBef>
              <a:buClr>
                <a:srgbClr val="006666"/>
              </a:buClr>
              <a:buSzPct val="85000"/>
              <a:buFont typeface="Wingdings" pitchFamily="2" charset="2"/>
              <a:buChar char="u"/>
            </a:pPr>
            <a:r>
              <a:rPr lang="zh-CN" altLang="en-US" sz="2000" b="1">
                <a:solidFill>
                  <a:srgbClr val="FF0000"/>
                </a:solidFill>
              </a:rPr>
              <a:t>字</a:t>
            </a:r>
            <a:r>
              <a:rPr lang="zh-CN" altLang="en-US" sz="2000" b="1"/>
              <a:t>：若干个存储单元构成的存储组，有共同的地址，共同用来代表某种信息，并共同写入存储器或从存储器中读出。</a:t>
            </a:r>
          </a:p>
          <a:p>
            <a:pPr marL="742950" lvl="1" indent="-285750" algn="l" eaLnBrk="0" hangingPunct="0">
              <a:lnSpc>
                <a:spcPct val="110000"/>
              </a:lnSpc>
              <a:spcBef>
                <a:spcPct val="0"/>
              </a:spcBef>
              <a:buClr>
                <a:srgbClr val="006666"/>
              </a:buClr>
              <a:buSzPct val="85000"/>
              <a:buFont typeface="Wingdings" pitchFamily="2" charset="2"/>
              <a:buChar char="u"/>
            </a:pPr>
            <a:r>
              <a:rPr lang="zh-CN" altLang="en-US" sz="2000" b="1">
                <a:solidFill>
                  <a:srgbClr val="FF0000"/>
                </a:solidFill>
              </a:rPr>
              <a:t>字长</a:t>
            </a:r>
            <a:r>
              <a:rPr lang="zh-CN" altLang="en-US" sz="2000" b="1"/>
              <a:t>：构成存储器字中的二进制位数。字长有</a:t>
            </a:r>
            <a:r>
              <a:rPr lang="en-US" altLang="zh-CN" sz="2000" b="1">
                <a:latin typeface="Arial" charset="0"/>
              </a:rPr>
              <a:t>1</a:t>
            </a:r>
            <a:r>
              <a:rPr lang="zh-CN" altLang="en-US" sz="2000" b="1">
                <a:latin typeface="Arial" charset="0"/>
              </a:rPr>
              <a:t>、</a:t>
            </a:r>
            <a:r>
              <a:rPr lang="en-US" altLang="zh-CN" sz="2000" b="1">
                <a:latin typeface="Arial" charset="0"/>
              </a:rPr>
              <a:t>4</a:t>
            </a:r>
            <a:r>
              <a:rPr lang="zh-CN" altLang="en-US" sz="2000" b="1">
                <a:latin typeface="Arial" charset="0"/>
              </a:rPr>
              <a:t>、</a:t>
            </a:r>
            <a:r>
              <a:rPr lang="en-US" altLang="zh-CN" sz="2000" b="1">
                <a:latin typeface="Arial" charset="0"/>
              </a:rPr>
              <a:t>8</a:t>
            </a:r>
            <a:r>
              <a:rPr lang="zh-CN" altLang="en-US" sz="2000" b="1">
                <a:latin typeface="Arial" charset="0"/>
              </a:rPr>
              <a:t>、</a:t>
            </a:r>
            <a:r>
              <a:rPr lang="en-US" altLang="zh-CN" sz="2000" b="1">
                <a:latin typeface="Arial" charset="0"/>
              </a:rPr>
              <a:t>16</a:t>
            </a:r>
            <a:r>
              <a:rPr lang="zh-CN" altLang="en-US" sz="2000" b="1">
                <a:latin typeface="Arial" charset="0"/>
              </a:rPr>
              <a:t>、</a:t>
            </a:r>
            <a:r>
              <a:rPr lang="en-US" altLang="zh-CN" sz="2000" b="1">
                <a:latin typeface="Arial" charset="0"/>
              </a:rPr>
              <a:t>32</a:t>
            </a:r>
            <a:r>
              <a:rPr lang="zh-CN" altLang="en-US" sz="2000" b="1"/>
              <a:t>位等，一般把</a:t>
            </a:r>
            <a:r>
              <a:rPr lang="en-US" altLang="zh-CN" sz="2000" b="1"/>
              <a:t>8</a:t>
            </a:r>
            <a:r>
              <a:rPr lang="zh-CN" altLang="en-US" sz="2000" b="1"/>
              <a:t>位字长称为</a:t>
            </a:r>
            <a:r>
              <a:rPr lang="en-US" altLang="zh-CN" sz="2000" b="1"/>
              <a:t>1</a:t>
            </a:r>
            <a:r>
              <a:rPr lang="zh-CN" altLang="en-US" sz="2000" b="1"/>
              <a:t>字节（</a:t>
            </a:r>
            <a:r>
              <a:rPr lang="en-US" altLang="zh-CN" sz="2000" b="1"/>
              <a:t>Byte</a:t>
            </a:r>
            <a:r>
              <a:rPr lang="zh-CN" altLang="en-US" sz="2000" b="1"/>
              <a:t>）。</a:t>
            </a:r>
          </a:p>
          <a:p>
            <a:pPr marL="742950" lvl="1" indent="-285750" algn="l" eaLnBrk="0" hangingPunct="0">
              <a:lnSpc>
                <a:spcPct val="110000"/>
              </a:lnSpc>
              <a:spcBef>
                <a:spcPct val="0"/>
              </a:spcBef>
              <a:buClr>
                <a:srgbClr val="006666"/>
              </a:buClr>
              <a:buSzPct val="85000"/>
              <a:buFont typeface="Wingdings" pitchFamily="2" charset="2"/>
              <a:buChar char="u"/>
            </a:pPr>
            <a:r>
              <a:rPr lang="zh-CN" altLang="en-US" sz="2000" b="1"/>
              <a:t>存储器的</a:t>
            </a:r>
            <a:r>
              <a:rPr lang="zh-CN" altLang="en-US" sz="2000" b="1">
                <a:solidFill>
                  <a:srgbClr val="FF0000"/>
                </a:solidFill>
              </a:rPr>
              <a:t>容量</a:t>
            </a:r>
            <a:r>
              <a:rPr lang="zh-CN" altLang="en-US" sz="2000" b="1"/>
              <a:t>：字数</a:t>
            </a:r>
            <a:r>
              <a:rPr lang="en-US" altLang="zh-CN" sz="2000" b="1"/>
              <a:t>M</a:t>
            </a:r>
            <a:r>
              <a:rPr lang="en-US" altLang="zh-CN" sz="2000" b="1">
                <a:sym typeface="Symbol" pitchFamily="18" charset="2"/>
              </a:rPr>
              <a:t></a:t>
            </a:r>
            <a:r>
              <a:rPr lang="zh-CN" altLang="en-US" sz="2000" b="1">
                <a:sym typeface="Symbol" pitchFamily="18" charset="2"/>
              </a:rPr>
              <a:t>字长</a:t>
            </a:r>
            <a:r>
              <a:rPr lang="en-US" altLang="zh-CN" sz="2000" b="1">
                <a:sym typeface="Symbol" pitchFamily="18" charset="2"/>
              </a:rPr>
              <a:t>N</a:t>
            </a:r>
            <a:r>
              <a:rPr lang="zh-CN" altLang="en-US" sz="2000" b="1">
                <a:sym typeface="Symbol" pitchFamily="18" charset="2"/>
              </a:rPr>
              <a:t>（位</a:t>
            </a:r>
            <a:r>
              <a:rPr lang="en-US" altLang="zh-CN" sz="2000" b="1">
                <a:latin typeface="Arial" charset="0"/>
                <a:sym typeface="Symbol" pitchFamily="18" charset="2"/>
              </a:rPr>
              <a:t>bit</a:t>
            </a:r>
            <a:r>
              <a:rPr lang="zh-CN" altLang="en-US" sz="2000" b="1">
                <a:sym typeface="Symbol" pitchFamily="18" charset="2"/>
              </a:rPr>
              <a:t>）</a:t>
            </a:r>
            <a:r>
              <a:rPr lang="en-US" altLang="zh-CN" sz="2000" b="1">
                <a:sym typeface="Symbol" pitchFamily="18" charset="2"/>
              </a:rPr>
              <a:t>(</a:t>
            </a:r>
            <a:r>
              <a:rPr lang="en-US" altLang="zh-CN" sz="2000" b="1">
                <a:latin typeface="Arial" charset="0"/>
                <a:sym typeface="Symbol" pitchFamily="18" charset="2"/>
              </a:rPr>
              <a:t>1B=8b</a:t>
            </a:r>
            <a:r>
              <a:rPr lang="en-US" altLang="zh-CN" sz="2000" b="1">
                <a:sym typeface="Symbol" pitchFamily="18" charset="2"/>
              </a:rPr>
              <a:t>)</a:t>
            </a:r>
          </a:p>
          <a:p>
            <a:pPr marL="742950" lvl="1" indent="-285750">
              <a:lnSpc>
                <a:spcPct val="110000"/>
              </a:lnSpc>
              <a:spcBef>
                <a:spcPct val="0"/>
              </a:spcBef>
            </a:pPr>
            <a:r>
              <a:rPr lang="en-US" altLang="zh-CN" sz="2000" b="1">
                <a:latin typeface="Arial" charset="0"/>
                <a:sym typeface="Symbol" pitchFamily="18" charset="2"/>
              </a:rPr>
              <a:t>1024=1K</a:t>
            </a:r>
            <a:r>
              <a:rPr lang="zh-CN" altLang="en-US" sz="2000" b="1">
                <a:latin typeface="Arial" charset="0"/>
                <a:sym typeface="Symbol" pitchFamily="18" charset="2"/>
              </a:rPr>
              <a:t>；</a:t>
            </a:r>
            <a:r>
              <a:rPr lang="en-US" altLang="zh-CN" sz="2000" b="1">
                <a:latin typeface="Arial" charset="0"/>
                <a:sym typeface="Symbol" pitchFamily="18" charset="2"/>
              </a:rPr>
              <a:t>1024K=1M</a:t>
            </a:r>
            <a:r>
              <a:rPr lang="zh-CN" altLang="en-US" sz="2000" b="1">
                <a:latin typeface="Arial" charset="0"/>
                <a:sym typeface="Symbol" pitchFamily="18" charset="2"/>
              </a:rPr>
              <a:t>；</a:t>
            </a:r>
            <a:r>
              <a:rPr lang="en-US" altLang="zh-CN" sz="2000" b="1">
                <a:latin typeface="Arial" charset="0"/>
                <a:sym typeface="Symbol" pitchFamily="18" charset="2"/>
              </a:rPr>
              <a:t>1024M=1G</a:t>
            </a:r>
            <a:r>
              <a:rPr lang="zh-CN" altLang="en-US" sz="2000" b="1">
                <a:latin typeface="Arial" charset="0"/>
                <a:sym typeface="Symbol" pitchFamily="18" charset="2"/>
              </a:rPr>
              <a:t>；</a:t>
            </a:r>
            <a:r>
              <a:rPr lang="en-US" altLang="zh-CN" sz="2000" b="1">
                <a:latin typeface="Arial" charset="0"/>
                <a:sym typeface="Symbol" pitchFamily="18" charset="2"/>
              </a:rPr>
              <a:t>1024G=1T</a:t>
            </a:r>
            <a:endParaRPr lang="zh-CN" altLang="en-US" sz="2000" b="1">
              <a:latin typeface="Arial" charset="0"/>
            </a:endParaRPr>
          </a:p>
          <a:p>
            <a:pPr marL="342900" indent="-342900" algn="l">
              <a:lnSpc>
                <a:spcPct val="110000"/>
              </a:lnSpc>
              <a:spcBef>
                <a:spcPct val="0"/>
              </a:spcBef>
              <a:buClr>
                <a:schemeClr val="bg2"/>
              </a:buClr>
              <a:buSzPct val="110000"/>
              <a:buFont typeface="Wingdings" pitchFamily="2" charset="2"/>
              <a:buChar char="v"/>
            </a:pPr>
            <a:r>
              <a:rPr lang="zh-CN" altLang="en-US" b="1">
                <a:solidFill>
                  <a:srgbClr val="CC3300"/>
                </a:solidFill>
              </a:rPr>
              <a:t>地址译码器</a:t>
            </a:r>
            <a:r>
              <a:rPr lang="zh-CN" altLang="en-US" b="1"/>
              <a:t>：产生到存储器“字”的地址</a:t>
            </a:r>
          </a:p>
          <a:p>
            <a:pPr marL="742950" lvl="1" indent="-285750" algn="l">
              <a:lnSpc>
                <a:spcPct val="110000"/>
              </a:lnSpc>
              <a:spcBef>
                <a:spcPct val="0"/>
              </a:spcBef>
              <a:buClr>
                <a:srgbClr val="006666"/>
              </a:buClr>
              <a:buSzPct val="85000"/>
              <a:buFont typeface="Wingdings" pitchFamily="2" charset="2"/>
              <a:buChar char="u"/>
            </a:pPr>
            <a:r>
              <a:rPr lang="zh-CN" altLang="en-US" b="1">
                <a:latin typeface="Arial" charset="0"/>
                <a:cs typeface="Arial" charset="0"/>
              </a:rPr>
              <a:t>译码方式（</a:t>
            </a:r>
            <a:r>
              <a:rPr lang="zh-CN" altLang="en-US" b="1"/>
              <a:t>若地址线有</a:t>
            </a:r>
            <a:r>
              <a:rPr lang="en-US" altLang="zh-CN" b="1"/>
              <a:t>i</a:t>
            </a:r>
            <a:r>
              <a:rPr lang="zh-CN" altLang="en-US" b="1"/>
              <a:t>条）</a:t>
            </a:r>
            <a:endParaRPr lang="zh-CN" altLang="en-US" b="1">
              <a:latin typeface="Arial" charset="0"/>
              <a:cs typeface="Arial" charset="0"/>
            </a:endParaRPr>
          </a:p>
          <a:p>
            <a:pPr marL="1143000" lvl="2" indent="-228600" algn="l" eaLnBrk="0" hangingPunct="0">
              <a:lnSpc>
                <a:spcPct val="110000"/>
              </a:lnSpc>
              <a:spcBef>
                <a:spcPct val="0"/>
              </a:spcBef>
              <a:buClr>
                <a:schemeClr val="tx2"/>
              </a:buClr>
              <a:buSzPct val="85000"/>
              <a:buFont typeface="Wingdings" pitchFamily="2" charset="2"/>
              <a:buChar char="n"/>
            </a:pPr>
            <a:r>
              <a:rPr lang="zh-CN" altLang="en-US" sz="2000" b="1"/>
              <a:t>线译码：</a:t>
            </a:r>
            <a:r>
              <a:rPr lang="en-US" altLang="zh-CN" sz="2000" b="1"/>
              <a:t>i</a:t>
            </a:r>
            <a:r>
              <a:rPr lang="zh-CN" altLang="en-US" sz="2000" b="1"/>
              <a:t>线</a:t>
            </a:r>
            <a:r>
              <a:rPr lang="en-US" altLang="zh-CN" sz="2000" b="1"/>
              <a:t>-2</a:t>
            </a:r>
            <a:r>
              <a:rPr lang="en-US" altLang="zh-CN" sz="2000" b="1" baseline="30000"/>
              <a:t>i</a:t>
            </a:r>
            <a:r>
              <a:rPr lang="zh-CN" altLang="en-US" sz="2000" b="1"/>
              <a:t>线译码器，译码线数＝ </a:t>
            </a:r>
            <a:r>
              <a:rPr lang="en-US" altLang="zh-CN" sz="2000" b="1"/>
              <a:t>2</a:t>
            </a:r>
            <a:r>
              <a:rPr lang="en-US" altLang="zh-CN" sz="2000" b="1" baseline="30000"/>
              <a:t>i</a:t>
            </a:r>
          </a:p>
          <a:p>
            <a:pPr marL="1143000" lvl="2" indent="-228600" algn="l" eaLnBrk="0" hangingPunct="0">
              <a:lnSpc>
                <a:spcPct val="110000"/>
              </a:lnSpc>
              <a:spcBef>
                <a:spcPct val="0"/>
              </a:spcBef>
              <a:buClr>
                <a:schemeClr val="tx2"/>
              </a:buClr>
              <a:buSzPct val="85000"/>
              <a:buFont typeface="Wingdings" pitchFamily="2" charset="2"/>
              <a:buChar char="n"/>
            </a:pPr>
            <a:r>
              <a:rPr lang="zh-CN" altLang="en-US" sz="2000" b="1"/>
              <a:t>矩阵译码：若行地址线和列地址线各</a:t>
            </a:r>
            <a:r>
              <a:rPr lang="en-US" altLang="zh-CN" sz="2000" b="1"/>
              <a:t>i/2</a:t>
            </a:r>
            <a:r>
              <a:rPr lang="zh-CN" altLang="en-US" sz="2000" b="1"/>
              <a:t>条，则译码线数＝</a:t>
            </a:r>
            <a:r>
              <a:rPr lang="en-US" altLang="zh-CN" sz="2000" b="1"/>
              <a:t>2 </a:t>
            </a:r>
            <a:r>
              <a:rPr lang="en-US" altLang="zh-CN" sz="2000" b="1">
                <a:sym typeface="Symbol" pitchFamily="18" charset="2"/>
              </a:rPr>
              <a:t></a:t>
            </a:r>
            <a:r>
              <a:rPr lang="en-US" altLang="zh-CN" sz="2000" b="1"/>
              <a:t> </a:t>
            </a:r>
            <a:r>
              <a:rPr lang="en-US" altLang="zh-CN" b="1"/>
              <a:t>2</a:t>
            </a:r>
            <a:r>
              <a:rPr lang="en-US" altLang="zh-CN" b="1" baseline="30000"/>
              <a:t>i/2</a:t>
            </a:r>
            <a:endParaRPr lang="zh-CN" altLang="en-US" sz="2000" b="1" baseline="30000"/>
          </a:p>
          <a:p>
            <a:pPr marL="342900" indent="-342900" algn="l">
              <a:lnSpc>
                <a:spcPct val="110000"/>
              </a:lnSpc>
              <a:spcBef>
                <a:spcPct val="0"/>
              </a:spcBef>
              <a:buClr>
                <a:schemeClr val="bg2"/>
              </a:buClr>
              <a:buSzPct val="110000"/>
              <a:buFont typeface="Wingdings" pitchFamily="2" charset="2"/>
              <a:buChar char="v"/>
            </a:pPr>
            <a:r>
              <a:rPr lang="zh-CN" altLang="en-US" b="1"/>
              <a:t> </a:t>
            </a:r>
            <a:r>
              <a:rPr lang="zh-CN" altLang="en-US" b="1">
                <a:solidFill>
                  <a:srgbClr val="CC3300"/>
                </a:solidFill>
              </a:rPr>
              <a:t>输入</a:t>
            </a:r>
            <a:r>
              <a:rPr lang="en-US" altLang="zh-CN" b="1">
                <a:solidFill>
                  <a:srgbClr val="CC3300"/>
                </a:solidFill>
              </a:rPr>
              <a:t>/</a:t>
            </a:r>
            <a:r>
              <a:rPr lang="zh-CN" altLang="en-US" b="1">
                <a:solidFill>
                  <a:srgbClr val="CC3300"/>
                </a:solidFill>
              </a:rPr>
              <a:t>输出控制电路</a:t>
            </a:r>
            <a:r>
              <a:rPr lang="zh-CN" altLang="en-US" b="1"/>
              <a:t>：控制数据的流向和片选使能</a:t>
            </a:r>
            <a:endParaRPr lang="en-US" altLang="zh-CN" b="1"/>
          </a:p>
        </p:txBody>
      </p:sp>
      <p:sp>
        <p:nvSpPr>
          <p:cNvPr id="82948" name="灯片编号占位符 4"/>
          <p:cNvSpPr txBox="1">
            <a:spLocks noGrp="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spcBef>
                <a:spcPct val="0"/>
              </a:spcBef>
            </a:pPr>
            <a:fld id="{162347F3-1D8D-4BFE-AAEA-EC4776DFB77A}" type="slidenum">
              <a:rPr lang="ko-KR" altLang="en-US" sz="1600" b="1">
                <a:solidFill>
                  <a:schemeClr val="accent2"/>
                </a:solidFill>
                <a:latin typeface="Verdana" pitchFamily="34" charset="0"/>
                <a:ea typeface="Gulim" pitchFamily="34" charset="-127"/>
              </a:rPr>
              <a:pPr algn="r">
                <a:lnSpc>
                  <a:spcPct val="100000"/>
                </a:lnSpc>
                <a:spcBef>
                  <a:spcPct val="0"/>
                </a:spcBef>
              </a:pPr>
              <a:t>113</a:t>
            </a:fld>
            <a:endParaRPr lang="en-US" altLang="ko-KR" sz="1600" b="1">
              <a:solidFill>
                <a:schemeClr val="accent2"/>
              </a:solidFill>
              <a:latin typeface="Verdana" pitchFamily="34" charset="0"/>
              <a:ea typeface="Gulim" pitchFamily="34" charset="-127"/>
            </a:endParaRPr>
          </a:p>
        </p:txBody>
      </p:sp>
    </p:spTree>
  </p:cSld>
  <p:clrMapOvr>
    <a:masterClrMapping/>
  </p:clrMapOvr>
  <p:transition spd="med">
    <p:blinds dir="vert"/>
    <p:sndAc>
      <p:stSnd>
        <p:snd r:embed="rId3" name="projctor.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 calcmode="lin" valueType="num">
                                      <p:cBhvr additive="base">
                                        <p:cTn id="7" dur="500" fill="hold"/>
                                        <p:tgtEl>
                                          <p:spTgt spid="583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837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anim calcmode="lin" valueType="num">
                                      <p:cBhvr additive="base">
                                        <p:cTn id="11" dur="500" fill="hold"/>
                                        <p:tgtEl>
                                          <p:spTgt spid="5837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837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anim calcmode="lin" valueType="num">
                                      <p:cBhvr additive="base">
                                        <p:cTn id="15" dur="500" fill="hold"/>
                                        <p:tgtEl>
                                          <p:spTgt spid="5837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837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58371">
                                            <p:txEl>
                                              <p:pRg st="3" end="3"/>
                                            </p:txEl>
                                          </p:spTgt>
                                        </p:tgtEl>
                                        <p:attrNameLst>
                                          <p:attrName>style.visibility</p:attrName>
                                        </p:attrNameLst>
                                      </p:cBhvr>
                                      <p:to>
                                        <p:strVal val="visible"/>
                                      </p:to>
                                    </p:set>
                                    <p:anim calcmode="lin" valueType="num">
                                      <p:cBhvr additive="base">
                                        <p:cTn id="19" dur="500" fill="hold"/>
                                        <p:tgtEl>
                                          <p:spTgt spid="5837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8371">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58371">
                                            <p:txEl>
                                              <p:pRg st="4" end="4"/>
                                            </p:txEl>
                                          </p:spTgt>
                                        </p:tgtEl>
                                        <p:attrNameLst>
                                          <p:attrName>style.visibility</p:attrName>
                                        </p:attrNameLst>
                                      </p:cBhvr>
                                      <p:to>
                                        <p:strVal val="visible"/>
                                      </p:to>
                                    </p:set>
                                    <p:anim calcmode="lin" valueType="num">
                                      <p:cBhvr additive="base">
                                        <p:cTn id="23" dur="500" fill="hold"/>
                                        <p:tgtEl>
                                          <p:spTgt spid="58371">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83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58371">
                                            <p:txEl>
                                              <p:pRg st="5" end="5"/>
                                            </p:txEl>
                                          </p:spTgt>
                                        </p:tgtEl>
                                        <p:attrNameLst>
                                          <p:attrName>style.visibility</p:attrName>
                                        </p:attrNameLst>
                                      </p:cBhvr>
                                      <p:to>
                                        <p:strVal val="visible"/>
                                      </p:to>
                                    </p:set>
                                    <p:anim calcmode="lin" valueType="num">
                                      <p:cBhvr additive="base">
                                        <p:cTn id="29" dur="500" fill="hold"/>
                                        <p:tgtEl>
                                          <p:spTgt spid="58371">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58371">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58371">
                                            <p:txEl>
                                              <p:pRg st="6" end="6"/>
                                            </p:txEl>
                                          </p:spTgt>
                                        </p:tgtEl>
                                        <p:attrNameLst>
                                          <p:attrName>style.visibility</p:attrName>
                                        </p:attrNameLst>
                                      </p:cBhvr>
                                      <p:to>
                                        <p:strVal val="visible"/>
                                      </p:to>
                                    </p:set>
                                    <p:anim calcmode="lin" valueType="num">
                                      <p:cBhvr additive="base">
                                        <p:cTn id="33" dur="500" fill="hold"/>
                                        <p:tgtEl>
                                          <p:spTgt spid="58371">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58371">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58371">
                                            <p:txEl>
                                              <p:pRg st="7" end="7"/>
                                            </p:txEl>
                                          </p:spTgt>
                                        </p:tgtEl>
                                        <p:attrNameLst>
                                          <p:attrName>style.visibility</p:attrName>
                                        </p:attrNameLst>
                                      </p:cBhvr>
                                      <p:to>
                                        <p:strVal val="visible"/>
                                      </p:to>
                                    </p:set>
                                    <p:anim calcmode="lin" valueType="num">
                                      <p:cBhvr additive="base">
                                        <p:cTn id="37" dur="500" fill="hold"/>
                                        <p:tgtEl>
                                          <p:spTgt spid="58371">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8371">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58371">
                                            <p:txEl>
                                              <p:pRg st="8" end="8"/>
                                            </p:txEl>
                                          </p:spTgt>
                                        </p:tgtEl>
                                        <p:attrNameLst>
                                          <p:attrName>style.visibility</p:attrName>
                                        </p:attrNameLst>
                                      </p:cBhvr>
                                      <p:to>
                                        <p:strVal val="visible"/>
                                      </p:to>
                                    </p:set>
                                    <p:anim calcmode="lin" valueType="num">
                                      <p:cBhvr additive="base">
                                        <p:cTn id="41" dur="500" fill="hold"/>
                                        <p:tgtEl>
                                          <p:spTgt spid="58371">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5837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58371">
                                            <p:txEl>
                                              <p:pRg st="9" end="9"/>
                                            </p:txEl>
                                          </p:spTgt>
                                        </p:tgtEl>
                                        <p:attrNameLst>
                                          <p:attrName>style.visibility</p:attrName>
                                        </p:attrNameLst>
                                      </p:cBhvr>
                                      <p:to>
                                        <p:strVal val="visible"/>
                                      </p:to>
                                    </p:set>
                                    <p:anim calcmode="lin" valueType="num">
                                      <p:cBhvr additive="base">
                                        <p:cTn id="47" dur="500" fill="hold"/>
                                        <p:tgtEl>
                                          <p:spTgt spid="58371">
                                            <p:txEl>
                                              <p:pRg st="9" end="9"/>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58371">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a:xfrm>
            <a:off x="1695450" y="266700"/>
            <a:ext cx="7772400" cy="677863"/>
          </a:xfrm>
        </p:spPr>
        <p:txBody>
          <a:bodyPr/>
          <a:lstStyle/>
          <a:p>
            <a:r>
              <a:rPr lang="en-US" altLang="zh-CN" dirty="0" smtClean="0">
                <a:solidFill>
                  <a:srgbClr val="FFCC00"/>
                </a:solidFill>
                <a:latin typeface="Arial" charset="0"/>
                <a:ea typeface="黑体" pitchFamily="49" charset="-122"/>
              </a:rPr>
              <a:t>3</a:t>
            </a:r>
            <a:r>
              <a:rPr lang="zh-CN" altLang="en-US" dirty="0" smtClean="0">
                <a:solidFill>
                  <a:srgbClr val="FFCC00"/>
                </a:solidFill>
                <a:latin typeface="Arial" charset="0"/>
                <a:ea typeface="黑体" pitchFamily="49" charset="-122"/>
              </a:rPr>
              <a:t>、半导体存储器的分类</a:t>
            </a:r>
          </a:p>
        </p:txBody>
      </p:sp>
      <p:sp>
        <p:nvSpPr>
          <p:cNvPr id="83971" name="灯片编号占位符 4"/>
          <p:cNvSpPr txBox="1">
            <a:spLocks noGrp="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spcBef>
                <a:spcPct val="0"/>
              </a:spcBef>
            </a:pPr>
            <a:fld id="{8EBC40ED-AAFA-4520-B203-7EC9F1B6E583}" type="slidenum">
              <a:rPr lang="ko-KR" altLang="en-US" sz="1600" b="1">
                <a:solidFill>
                  <a:schemeClr val="accent2"/>
                </a:solidFill>
                <a:latin typeface="Verdana" pitchFamily="34" charset="0"/>
                <a:ea typeface="Gulim" pitchFamily="34" charset="-127"/>
              </a:rPr>
              <a:pPr algn="r">
                <a:lnSpc>
                  <a:spcPct val="100000"/>
                </a:lnSpc>
                <a:spcBef>
                  <a:spcPct val="0"/>
                </a:spcBef>
              </a:pPr>
              <a:t>114</a:t>
            </a:fld>
            <a:endParaRPr lang="en-US" altLang="ko-KR" sz="1600" b="1">
              <a:solidFill>
                <a:schemeClr val="accent2"/>
              </a:solidFill>
              <a:latin typeface="Verdana" pitchFamily="34" charset="0"/>
              <a:ea typeface="Gulim" pitchFamily="34" charset="-127"/>
            </a:endParaRPr>
          </a:p>
        </p:txBody>
      </p:sp>
      <p:sp>
        <p:nvSpPr>
          <p:cNvPr id="83972" name="Text Box 2"/>
          <p:cNvSpPr txBox="1">
            <a:spLocks noChangeArrowheads="1"/>
          </p:cNvSpPr>
          <p:nvPr/>
        </p:nvSpPr>
        <p:spPr bwMode="auto">
          <a:xfrm>
            <a:off x="455613" y="1317625"/>
            <a:ext cx="8294687" cy="3108325"/>
          </a:xfrm>
          <a:prstGeom prst="rect">
            <a:avLst/>
          </a:prstGeom>
          <a:noFill/>
          <a:ln w="9525">
            <a:noFill/>
            <a:miter lim="800000"/>
            <a:headEnd/>
            <a:tailEnd/>
          </a:ln>
        </p:spPr>
        <p:txBody>
          <a:bodyPr>
            <a:spAutoFit/>
          </a:bodyPr>
          <a:lstStyle/>
          <a:p>
            <a:pPr algn="l">
              <a:lnSpc>
                <a:spcPct val="100000"/>
              </a:lnSpc>
              <a:spcBef>
                <a:spcPct val="20000"/>
              </a:spcBef>
              <a:buClr>
                <a:srgbClr val="003366"/>
              </a:buClr>
              <a:buFont typeface="Wingdings" pitchFamily="2" charset="2"/>
              <a:buChar char="v"/>
            </a:pPr>
            <a:r>
              <a:rPr kumimoji="1" lang="zh-CN" altLang="en-US" b="1">
                <a:solidFill>
                  <a:srgbClr val="CC3300"/>
                </a:solidFill>
                <a:latin typeface="Arial" charset="0"/>
                <a:cs typeface="Arial" charset="0"/>
              </a:rPr>
              <a:t>随机存取存储器</a:t>
            </a:r>
            <a:r>
              <a:rPr kumimoji="1" lang="en-US" altLang="zh-CN" b="1">
                <a:solidFill>
                  <a:srgbClr val="CC3300"/>
                </a:solidFill>
                <a:latin typeface="Arial" charset="0"/>
                <a:cs typeface="Arial" charset="0"/>
              </a:rPr>
              <a:t>——RAM</a:t>
            </a:r>
            <a:r>
              <a:rPr lang="zh-CN" altLang="en-US" b="1">
                <a:solidFill>
                  <a:srgbClr val="CC3300"/>
                </a:solidFill>
                <a:latin typeface="Arial" charset="0"/>
                <a:cs typeface="Arial" charset="0"/>
              </a:rPr>
              <a:t>（</a:t>
            </a:r>
            <a:r>
              <a:rPr lang="en-US" altLang="zh-CN" b="1">
                <a:solidFill>
                  <a:srgbClr val="CC3300"/>
                </a:solidFill>
                <a:latin typeface="Arial" charset="0"/>
                <a:cs typeface="Arial" charset="0"/>
              </a:rPr>
              <a:t>Random Access Memory</a:t>
            </a:r>
            <a:r>
              <a:rPr lang="zh-CN" altLang="en-US" b="1">
                <a:solidFill>
                  <a:srgbClr val="CC3300"/>
                </a:solidFill>
                <a:latin typeface="Arial" charset="0"/>
                <a:cs typeface="Arial" charset="0"/>
              </a:rPr>
              <a:t>）</a:t>
            </a:r>
            <a:endParaRPr kumimoji="1" lang="en-US" altLang="zh-CN" b="1">
              <a:solidFill>
                <a:srgbClr val="CC3300"/>
              </a:solidFill>
              <a:latin typeface="Arial" charset="0"/>
              <a:cs typeface="Arial" charset="0"/>
            </a:endParaRPr>
          </a:p>
          <a:p>
            <a:pPr marL="742950" lvl="1" indent="-285750" algn="l">
              <a:lnSpc>
                <a:spcPct val="100000"/>
              </a:lnSpc>
              <a:spcBef>
                <a:spcPct val="20000"/>
              </a:spcBef>
              <a:buClr>
                <a:srgbClr val="006666"/>
              </a:buClr>
              <a:buSzPct val="85000"/>
              <a:buFont typeface="Wingdings" pitchFamily="2" charset="2"/>
              <a:buChar char="u"/>
            </a:pPr>
            <a:r>
              <a:rPr lang="zh-CN" altLang="en-US" sz="2000" b="1">
                <a:latin typeface="Arial" charset="0"/>
                <a:cs typeface="Arial" charset="0"/>
              </a:rPr>
              <a:t>静态</a:t>
            </a:r>
            <a:r>
              <a:rPr lang="en-US" altLang="zh-CN" sz="2000" b="1">
                <a:latin typeface="Arial" charset="0"/>
                <a:cs typeface="Arial" charset="0"/>
              </a:rPr>
              <a:t>RAM</a:t>
            </a:r>
            <a:r>
              <a:rPr lang="zh-CN" altLang="en-US" sz="2000" b="1">
                <a:latin typeface="Arial" charset="0"/>
                <a:cs typeface="Arial" charset="0"/>
              </a:rPr>
              <a:t>（</a:t>
            </a:r>
            <a:r>
              <a:rPr lang="en-US" altLang="zh-CN" sz="2000" b="1">
                <a:latin typeface="Arial" charset="0"/>
                <a:cs typeface="Arial" charset="0"/>
              </a:rPr>
              <a:t>SRAM</a:t>
            </a:r>
            <a:r>
              <a:rPr lang="zh-CN" altLang="en-US" sz="2000" b="1">
                <a:latin typeface="Arial" charset="0"/>
                <a:cs typeface="Arial" charset="0"/>
              </a:rPr>
              <a:t>）</a:t>
            </a:r>
            <a:r>
              <a:rPr lang="en-US" altLang="zh-CN" sz="2000" b="1">
                <a:latin typeface="Arial" charset="0"/>
                <a:cs typeface="Arial" charset="0"/>
              </a:rPr>
              <a:t>——</a:t>
            </a:r>
            <a:r>
              <a:rPr lang="zh-CN" altLang="en-US" sz="2000" b="1">
                <a:latin typeface="Arial" charset="0"/>
                <a:cs typeface="Arial" charset="0"/>
              </a:rPr>
              <a:t>使用中可读可写，不需要刷新。</a:t>
            </a:r>
            <a:endParaRPr lang="en-US" altLang="zh-CN" sz="2000" b="1">
              <a:latin typeface="Arial" charset="0"/>
              <a:cs typeface="Arial" charset="0"/>
            </a:endParaRPr>
          </a:p>
          <a:p>
            <a:pPr marL="1200150" lvl="2" indent="-285750" algn="l" eaLnBrk="0" hangingPunct="0">
              <a:lnSpc>
                <a:spcPct val="125000"/>
              </a:lnSpc>
              <a:spcBef>
                <a:spcPct val="0"/>
              </a:spcBef>
              <a:buClr>
                <a:schemeClr val="tx2"/>
              </a:buClr>
              <a:buSzPct val="85000"/>
              <a:buFont typeface="Wingdings" pitchFamily="2" charset="2"/>
              <a:buChar char="n"/>
            </a:pPr>
            <a:r>
              <a:rPr lang="zh-CN" altLang="en-US" sz="2000" b="1">
                <a:latin typeface="Arial" charset="0"/>
                <a:cs typeface="Arial" charset="0"/>
              </a:rPr>
              <a:t>优点：</a:t>
            </a:r>
            <a:r>
              <a:rPr lang="zh-CN" altLang="en-US" sz="2000" b="1">
                <a:solidFill>
                  <a:srgbClr val="CC0066"/>
                </a:solidFill>
                <a:latin typeface="Arial" charset="0"/>
                <a:cs typeface="Arial" charset="0"/>
              </a:rPr>
              <a:t>存取速度比</a:t>
            </a:r>
            <a:r>
              <a:rPr lang="en-US" altLang="zh-CN" sz="2000" b="1">
                <a:solidFill>
                  <a:srgbClr val="CC0066"/>
                </a:solidFill>
                <a:latin typeface="Arial" charset="0"/>
                <a:cs typeface="Arial" charset="0"/>
              </a:rPr>
              <a:t>DRAM</a:t>
            </a:r>
            <a:r>
              <a:rPr lang="zh-CN" altLang="en-US" sz="2000" b="1">
                <a:solidFill>
                  <a:srgbClr val="CC0066"/>
                </a:solidFill>
                <a:latin typeface="Arial" charset="0"/>
                <a:cs typeface="Arial" charset="0"/>
              </a:rPr>
              <a:t>快；</a:t>
            </a:r>
            <a:endParaRPr lang="en-US" altLang="zh-CN" sz="2000" b="1">
              <a:solidFill>
                <a:srgbClr val="CC0066"/>
              </a:solidFill>
              <a:latin typeface="Arial" charset="0"/>
              <a:cs typeface="Arial" charset="0"/>
            </a:endParaRPr>
          </a:p>
          <a:p>
            <a:pPr marL="1200150" lvl="2" indent="-285750" algn="l" eaLnBrk="0" hangingPunct="0">
              <a:lnSpc>
                <a:spcPct val="125000"/>
              </a:lnSpc>
              <a:spcBef>
                <a:spcPct val="0"/>
              </a:spcBef>
              <a:buClr>
                <a:schemeClr val="tx2"/>
              </a:buClr>
              <a:buSzPct val="85000"/>
              <a:buFont typeface="Wingdings" pitchFamily="2" charset="2"/>
              <a:buChar char="n"/>
            </a:pPr>
            <a:r>
              <a:rPr lang="zh-CN" altLang="en-US" sz="2000" b="1">
                <a:latin typeface="Arial" charset="0"/>
                <a:cs typeface="Arial" charset="0"/>
              </a:rPr>
              <a:t>缺点：集成度不如</a:t>
            </a:r>
            <a:r>
              <a:rPr lang="en-US" altLang="zh-CN" sz="2000" b="1">
                <a:latin typeface="Arial" charset="0"/>
                <a:cs typeface="Arial" charset="0"/>
              </a:rPr>
              <a:t>DRAM</a:t>
            </a:r>
            <a:r>
              <a:rPr lang="zh-CN" altLang="en-US" sz="2000" b="1">
                <a:latin typeface="Arial" charset="0"/>
                <a:cs typeface="Arial" charset="0"/>
              </a:rPr>
              <a:t>高</a:t>
            </a:r>
          </a:p>
          <a:p>
            <a:pPr marL="742950" lvl="1" indent="-285750" algn="l">
              <a:lnSpc>
                <a:spcPct val="100000"/>
              </a:lnSpc>
              <a:spcBef>
                <a:spcPct val="20000"/>
              </a:spcBef>
              <a:buClr>
                <a:srgbClr val="006666"/>
              </a:buClr>
              <a:buSzPct val="85000"/>
              <a:buFont typeface="Wingdings" pitchFamily="2" charset="2"/>
              <a:buChar char="u"/>
            </a:pPr>
            <a:r>
              <a:rPr lang="zh-CN" altLang="en-US" sz="2000" b="1">
                <a:latin typeface="Arial" charset="0"/>
                <a:cs typeface="Arial" charset="0"/>
              </a:rPr>
              <a:t>动态</a:t>
            </a:r>
            <a:r>
              <a:rPr lang="en-US" altLang="zh-CN" sz="2000" b="1">
                <a:latin typeface="Arial" charset="0"/>
                <a:cs typeface="Arial" charset="0"/>
              </a:rPr>
              <a:t>RAM</a:t>
            </a:r>
            <a:r>
              <a:rPr lang="zh-CN" altLang="en-US" sz="2000" b="1">
                <a:latin typeface="Arial" charset="0"/>
                <a:cs typeface="Arial" charset="0"/>
              </a:rPr>
              <a:t>（</a:t>
            </a:r>
            <a:r>
              <a:rPr lang="en-US" altLang="zh-CN" sz="2000" b="1">
                <a:latin typeface="Arial" charset="0"/>
                <a:cs typeface="Arial" charset="0"/>
              </a:rPr>
              <a:t>DRAM</a:t>
            </a:r>
            <a:r>
              <a:rPr lang="zh-CN" altLang="en-US" sz="2000" b="1">
                <a:latin typeface="Arial" charset="0"/>
                <a:cs typeface="Arial" charset="0"/>
              </a:rPr>
              <a:t>）</a:t>
            </a:r>
            <a:r>
              <a:rPr kumimoji="1" lang="en-US" altLang="zh-CN" sz="2000" b="1"/>
              <a:t>——</a:t>
            </a:r>
            <a:r>
              <a:rPr kumimoji="1" lang="zh-CN" altLang="en-US" sz="2000" b="1"/>
              <a:t>使用中可读可写，但需要刷新。</a:t>
            </a:r>
            <a:endParaRPr kumimoji="1" lang="en-US" altLang="zh-CN" sz="2000" b="1"/>
          </a:p>
          <a:p>
            <a:pPr marL="1200150" lvl="2" indent="-285750" algn="l" eaLnBrk="0" hangingPunct="0">
              <a:lnSpc>
                <a:spcPct val="125000"/>
              </a:lnSpc>
              <a:spcBef>
                <a:spcPct val="0"/>
              </a:spcBef>
              <a:buClr>
                <a:schemeClr val="tx2"/>
              </a:buClr>
              <a:buSzPct val="85000"/>
              <a:buFont typeface="Wingdings" pitchFamily="2" charset="2"/>
              <a:buChar char="n"/>
            </a:pPr>
            <a:r>
              <a:rPr lang="zh-CN" altLang="en-US" sz="2000" b="1">
                <a:latin typeface="Arial" charset="0"/>
                <a:cs typeface="Arial" charset="0"/>
              </a:rPr>
              <a:t>优点：结构非常简单，</a:t>
            </a:r>
            <a:r>
              <a:rPr lang="zh-CN" altLang="en-US" sz="2000" b="1">
                <a:solidFill>
                  <a:srgbClr val="CC0066"/>
                </a:solidFill>
                <a:latin typeface="Arial" charset="0"/>
                <a:cs typeface="Arial" charset="0"/>
              </a:rPr>
              <a:t>集成度</a:t>
            </a:r>
            <a:r>
              <a:rPr lang="zh-CN" altLang="en-US" sz="2000" b="1">
                <a:latin typeface="Arial" charset="0"/>
                <a:cs typeface="Arial" charset="0"/>
              </a:rPr>
              <a:t>远</a:t>
            </a:r>
            <a:r>
              <a:rPr lang="zh-CN" altLang="en-US" sz="2000" b="1">
                <a:solidFill>
                  <a:srgbClr val="CC0066"/>
                </a:solidFill>
                <a:latin typeface="Arial" charset="0"/>
                <a:cs typeface="Arial" charset="0"/>
              </a:rPr>
              <a:t>高</a:t>
            </a:r>
            <a:r>
              <a:rPr lang="zh-CN" altLang="en-US" sz="2000" b="1">
                <a:latin typeface="Arial" charset="0"/>
                <a:cs typeface="Arial" charset="0"/>
              </a:rPr>
              <a:t>于</a:t>
            </a:r>
            <a:r>
              <a:rPr lang="en-US" altLang="zh-CN" sz="2000" b="1">
                <a:latin typeface="Arial" charset="0"/>
                <a:cs typeface="Arial" charset="0"/>
              </a:rPr>
              <a:t>SRAM</a:t>
            </a:r>
          </a:p>
          <a:p>
            <a:pPr marL="1200150" lvl="2" indent="-285750" algn="l" eaLnBrk="0" hangingPunct="0">
              <a:lnSpc>
                <a:spcPct val="125000"/>
              </a:lnSpc>
              <a:spcBef>
                <a:spcPct val="0"/>
              </a:spcBef>
              <a:buClr>
                <a:schemeClr val="tx2"/>
              </a:buClr>
              <a:buSzPct val="85000"/>
              <a:buFont typeface="Wingdings" pitchFamily="2" charset="2"/>
              <a:buChar char="n"/>
            </a:pPr>
            <a:r>
              <a:rPr lang="zh-CN" altLang="en-US" sz="2000" b="1">
                <a:latin typeface="Arial" charset="0"/>
                <a:cs typeface="Arial" charset="0"/>
              </a:rPr>
              <a:t>缺点：存取速度不如</a:t>
            </a:r>
            <a:r>
              <a:rPr lang="en-US" altLang="zh-CN" sz="2000" b="1">
                <a:latin typeface="Arial" charset="0"/>
                <a:cs typeface="Arial" charset="0"/>
              </a:rPr>
              <a:t>SRAM</a:t>
            </a:r>
            <a:r>
              <a:rPr lang="zh-CN" altLang="en-US" sz="2000" b="1">
                <a:latin typeface="Arial" charset="0"/>
                <a:cs typeface="Arial" charset="0"/>
              </a:rPr>
              <a:t>快</a:t>
            </a:r>
            <a:endParaRPr lang="en-US" altLang="zh-CN" sz="2000" b="1">
              <a:latin typeface="Arial" charset="0"/>
              <a:cs typeface="Arial" charset="0"/>
            </a:endParaRPr>
          </a:p>
          <a:p>
            <a:pPr marL="742950" lvl="1" indent="-285750" algn="l">
              <a:lnSpc>
                <a:spcPct val="100000"/>
              </a:lnSpc>
              <a:spcBef>
                <a:spcPct val="20000"/>
              </a:spcBef>
              <a:buClr>
                <a:srgbClr val="006666"/>
              </a:buClr>
              <a:buSzPct val="85000"/>
              <a:buFont typeface="Wingdings" pitchFamily="2" charset="2"/>
              <a:buChar char="u"/>
            </a:pPr>
            <a:endParaRPr lang="en-US" altLang="zh-CN" sz="2000" b="1">
              <a:latin typeface="Arial" charset="0"/>
              <a:cs typeface="Arial" charset="0"/>
            </a:endParaRPr>
          </a:p>
        </p:txBody>
      </p:sp>
      <p:sp>
        <p:nvSpPr>
          <p:cNvPr id="146447" name="Rectangle 15"/>
          <p:cNvSpPr>
            <a:spLocks noChangeArrowheads="1"/>
          </p:cNvSpPr>
          <p:nvPr/>
        </p:nvSpPr>
        <p:spPr bwMode="black">
          <a:xfrm>
            <a:off x="479425" y="4117975"/>
            <a:ext cx="7388225" cy="2190750"/>
          </a:xfrm>
          <a:prstGeom prst="rect">
            <a:avLst/>
          </a:prstGeom>
          <a:noFill/>
          <a:ln w="9525" algn="ctr">
            <a:noFill/>
            <a:miter lim="800000"/>
            <a:headEnd/>
            <a:tailEnd/>
          </a:ln>
        </p:spPr>
        <p:txBody>
          <a:bodyPr>
            <a:spAutoFit/>
          </a:bodyPr>
          <a:lstStyle/>
          <a:p>
            <a:pPr algn="l">
              <a:lnSpc>
                <a:spcPct val="110000"/>
              </a:lnSpc>
              <a:spcBef>
                <a:spcPct val="0"/>
              </a:spcBef>
              <a:buClr>
                <a:schemeClr val="bg2"/>
              </a:buClr>
              <a:buFont typeface="Wingdings" pitchFamily="2" charset="2"/>
              <a:buChar char="v"/>
            </a:pPr>
            <a:r>
              <a:rPr lang="zh-CN" altLang="en-US" b="1">
                <a:solidFill>
                  <a:srgbClr val="CC3300"/>
                </a:solidFill>
              </a:rPr>
              <a:t>只读存储器</a:t>
            </a:r>
            <a:r>
              <a:rPr lang="en-US" altLang="zh-CN" b="1">
                <a:solidFill>
                  <a:srgbClr val="CC3300"/>
                </a:solidFill>
              </a:rPr>
              <a:t>——</a:t>
            </a:r>
            <a:r>
              <a:rPr lang="en-US" altLang="zh-CN" b="1">
                <a:solidFill>
                  <a:srgbClr val="CC3300"/>
                </a:solidFill>
                <a:latin typeface="Arial" charset="0"/>
              </a:rPr>
              <a:t>ROM</a:t>
            </a:r>
            <a:r>
              <a:rPr lang="zh-CN" altLang="en-US" b="1">
                <a:solidFill>
                  <a:srgbClr val="CC3300"/>
                </a:solidFill>
                <a:latin typeface="Arial" charset="0"/>
                <a:cs typeface="Arial" charset="0"/>
              </a:rPr>
              <a:t>（</a:t>
            </a:r>
            <a:r>
              <a:rPr lang="en-US" altLang="zh-CN" b="1">
                <a:solidFill>
                  <a:srgbClr val="CC3300"/>
                </a:solidFill>
                <a:latin typeface="Arial" charset="0"/>
                <a:cs typeface="Arial" charset="0"/>
              </a:rPr>
              <a:t>Read Only Memory</a:t>
            </a:r>
            <a:r>
              <a:rPr lang="zh-CN" altLang="en-US" b="1">
                <a:solidFill>
                  <a:srgbClr val="CC3300"/>
                </a:solidFill>
                <a:latin typeface="Arial" charset="0"/>
                <a:cs typeface="Arial" charset="0"/>
              </a:rPr>
              <a:t>）</a:t>
            </a:r>
            <a:endParaRPr lang="en-US" altLang="zh-CN" b="1">
              <a:solidFill>
                <a:srgbClr val="CC3300"/>
              </a:solidFill>
              <a:latin typeface="Arial" charset="0"/>
            </a:endParaRPr>
          </a:p>
          <a:p>
            <a:pPr marL="742950" lvl="1" indent="-379413" algn="l">
              <a:lnSpc>
                <a:spcPct val="110000"/>
              </a:lnSpc>
              <a:spcBef>
                <a:spcPct val="0"/>
              </a:spcBef>
              <a:buClr>
                <a:srgbClr val="006666"/>
              </a:buClr>
              <a:buSzPct val="85000"/>
              <a:buFont typeface="Wingdings" pitchFamily="2" charset="2"/>
              <a:buChar char="u"/>
            </a:pPr>
            <a:r>
              <a:rPr lang="zh-CN" altLang="en-US" sz="2000" b="1">
                <a:latin typeface="Arial" charset="0"/>
                <a:cs typeface="Arial" charset="0"/>
              </a:rPr>
              <a:t>固定</a:t>
            </a:r>
            <a:r>
              <a:rPr lang="en-US" altLang="zh-CN" sz="2000" b="1">
                <a:latin typeface="Arial" charset="0"/>
                <a:cs typeface="Arial" charset="0"/>
              </a:rPr>
              <a:t>ROM</a:t>
            </a:r>
            <a:r>
              <a:rPr lang="zh-CN" altLang="en-US" sz="2000" b="1">
                <a:latin typeface="Arial" charset="0"/>
                <a:cs typeface="Arial" charset="0"/>
              </a:rPr>
              <a:t>（掩膜</a:t>
            </a:r>
            <a:r>
              <a:rPr lang="en-US" altLang="zh-CN" sz="2000" b="1">
                <a:latin typeface="Arial" charset="0"/>
                <a:cs typeface="Arial" charset="0"/>
              </a:rPr>
              <a:t>MROM</a:t>
            </a:r>
            <a:r>
              <a:rPr lang="zh-CN" altLang="en-US" sz="2000" b="1">
                <a:latin typeface="Arial" charset="0"/>
                <a:cs typeface="Arial" charset="0"/>
              </a:rPr>
              <a:t>）</a:t>
            </a:r>
          </a:p>
          <a:p>
            <a:pPr marL="742950" lvl="1" indent="-379413" algn="l">
              <a:lnSpc>
                <a:spcPct val="110000"/>
              </a:lnSpc>
              <a:spcBef>
                <a:spcPct val="0"/>
              </a:spcBef>
              <a:buClr>
                <a:srgbClr val="006666"/>
              </a:buClr>
              <a:buSzPct val="85000"/>
              <a:buFont typeface="Wingdings" pitchFamily="2" charset="2"/>
              <a:buChar char="u"/>
            </a:pPr>
            <a:r>
              <a:rPr lang="zh-CN" altLang="en-US" sz="2000" b="1">
                <a:latin typeface="Arial" charset="0"/>
                <a:cs typeface="Arial" charset="0"/>
              </a:rPr>
              <a:t>可编程</a:t>
            </a:r>
            <a:r>
              <a:rPr lang="en-US" altLang="zh-CN" sz="2000" b="1">
                <a:latin typeface="Arial" charset="0"/>
                <a:cs typeface="Arial" charset="0"/>
              </a:rPr>
              <a:t>ROM</a:t>
            </a:r>
            <a:r>
              <a:rPr lang="zh-CN" altLang="en-US" sz="2000" b="1">
                <a:latin typeface="Arial" charset="0"/>
                <a:cs typeface="Arial" charset="0"/>
              </a:rPr>
              <a:t>（</a:t>
            </a:r>
            <a:r>
              <a:rPr lang="en-US" altLang="zh-CN" sz="2000" b="1">
                <a:latin typeface="Arial" charset="0"/>
                <a:cs typeface="Arial" charset="0"/>
              </a:rPr>
              <a:t>PROM</a:t>
            </a:r>
            <a:r>
              <a:rPr lang="zh-CN" altLang="en-US" sz="2000" b="1">
                <a:latin typeface="Arial" charset="0"/>
                <a:cs typeface="Arial" charset="0"/>
              </a:rPr>
              <a:t>）</a:t>
            </a:r>
          </a:p>
          <a:p>
            <a:pPr marL="742950" lvl="1" indent="-379413" algn="l">
              <a:lnSpc>
                <a:spcPct val="110000"/>
              </a:lnSpc>
              <a:spcBef>
                <a:spcPct val="0"/>
              </a:spcBef>
              <a:buClr>
                <a:srgbClr val="006666"/>
              </a:buClr>
              <a:buSzPct val="85000"/>
              <a:buFont typeface="Wingdings" pitchFamily="2" charset="2"/>
              <a:buChar char="u"/>
            </a:pPr>
            <a:r>
              <a:rPr lang="zh-CN" altLang="en-US" sz="2000" b="1">
                <a:latin typeface="Arial" charset="0"/>
                <a:cs typeface="Arial" charset="0"/>
              </a:rPr>
              <a:t>光可擦可编程</a:t>
            </a:r>
            <a:r>
              <a:rPr lang="en-US" altLang="zh-CN" sz="2000" b="1">
                <a:latin typeface="Arial" charset="0"/>
                <a:cs typeface="Arial" charset="0"/>
              </a:rPr>
              <a:t>ROM</a:t>
            </a:r>
            <a:r>
              <a:rPr lang="zh-CN" altLang="en-US" sz="2000" b="1">
                <a:latin typeface="Arial" charset="0"/>
                <a:cs typeface="Arial" charset="0"/>
              </a:rPr>
              <a:t>（</a:t>
            </a:r>
            <a:r>
              <a:rPr lang="en-US" altLang="zh-CN" sz="2000" b="1">
                <a:latin typeface="Arial" charset="0"/>
                <a:cs typeface="Arial" charset="0"/>
              </a:rPr>
              <a:t>EPROM</a:t>
            </a:r>
            <a:r>
              <a:rPr lang="zh-CN" altLang="en-US" sz="2000" b="1">
                <a:latin typeface="Arial" charset="0"/>
                <a:cs typeface="Arial" charset="0"/>
              </a:rPr>
              <a:t>）</a:t>
            </a:r>
          </a:p>
          <a:p>
            <a:pPr marL="742950" lvl="1" indent="-379413" algn="l">
              <a:lnSpc>
                <a:spcPct val="110000"/>
              </a:lnSpc>
              <a:spcBef>
                <a:spcPct val="0"/>
              </a:spcBef>
              <a:buClr>
                <a:srgbClr val="006666"/>
              </a:buClr>
              <a:buSzPct val="85000"/>
              <a:buFont typeface="Wingdings" pitchFamily="2" charset="2"/>
              <a:buChar char="u"/>
            </a:pPr>
            <a:r>
              <a:rPr lang="zh-CN" altLang="en-US" sz="2000" b="1">
                <a:latin typeface="Arial" charset="0"/>
                <a:cs typeface="Arial" charset="0"/>
              </a:rPr>
              <a:t>电可擦可编程</a:t>
            </a:r>
            <a:r>
              <a:rPr lang="en-US" altLang="zh-CN" sz="2000" b="1">
                <a:latin typeface="Arial" charset="0"/>
                <a:cs typeface="Arial" charset="0"/>
              </a:rPr>
              <a:t>ROM</a:t>
            </a:r>
            <a:r>
              <a:rPr lang="zh-CN" altLang="en-US" sz="2000" b="1">
                <a:latin typeface="Arial" charset="0"/>
                <a:cs typeface="Arial" charset="0"/>
              </a:rPr>
              <a:t>（</a:t>
            </a:r>
            <a:r>
              <a:rPr lang="en-US" altLang="zh-CN" sz="2000" b="1">
                <a:latin typeface="Arial" charset="0"/>
                <a:cs typeface="Arial" charset="0"/>
              </a:rPr>
              <a:t>EEPROM</a:t>
            </a:r>
            <a:r>
              <a:rPr lang="zh-CN" altLang="en-US" sz="2000" b="1">
                <a:latin typeface="Arial" charset="0"/>
                <a:cs typeface="Arial" charset="0"/>
              </a:rPr>
              <a:t>）</a:t>
            </a:r>
          </a:p>
          <a:p>
            <a:pPr marL="742950" lvl="1" indent="-379413" algn="l">
              <a:lnSpc>
                <a:spcPct val="110000"/>
              </a:lnSpc>
              <a:spcBef>
                <a:spcPct val="0"/>
              </a:spcBef>
              <a:buClr>
                <a:srgbClr val="006666"/>
              </a:buClr>
              <a:buSzPct val="85000"/>
              <a:buFont typeface="Wingdings" pitchFamily="2" charset="2"/>
              <a:buChar char="u"/>
            </a:pPr>
            <a:r>
              <a:rPr lang="en-US" altLang="zh-CN" sz="2000" b="1">
                <a:latin typeface="Arial" charset="0"/>
                <a:cs typeface="Arial" charset="0"/>
              </a:rPr>
              <a:t>Flash Memory</a:t>
            </a:r>
          </a:p>
        </p:txBody>
      </p:sp>
    </p:spTree>
  </p:cSld>
  <p:clrMapOvr>
    <a:masterClrMapping/>
  </p:clrMapOvr>
  <p:transition spd="med">
    <p:blinds dir="vert"/>
    <p:sndAc>
      <p:stSnd>
        <p:snd r:embed="rId3" name="projctor.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6447"/>
                                        </p:tgtEl>
                                        <p:attrNameLst>
                                          <p:attrName>style.visibility</p:attrName>
                                        </p:attrNameLst>
                                      </p:cBhvr>
                                      <p:to>
                                        <p:strVal val="visible"/>
                                      </p:to>
                                    </p:set>
                                    <p:anim calcmode="lin" valueType="num">
                                      <p:cBhvr additive="base">
                                        <p:cTn id="7" dur="500" fill="hold"/>
                                        <p:tgtEl>
                                          <p:spTgt spid="146447"/>
                                        </p:tgtEl>
                                        <p:attrNameLst>
                                          <p:attrName>ppt_x</p:attrName>
                                        </p:attrNameLst>
                                      </p:cBhvr>
                                      <p:tavLst>
                                        <p:tav tm="0">
                                          <p:val>
                                            <p:strVal val="#ppt_x"/>
                                          </p:val>
                                        </p:tav>
                                        <p:tav tm="100000">
                                          <p:val>
                                            <p:strVal val="#ppt_x"/>
                                          </p:val>
                                        </p:tav>
                                      </p:tavLst>
                                    </p:anim>
                                    <p:anim calcmode="lin" valueType="num">
                                      <p:cBhvr additive="base">
                                        <p:cTn id="8" dur="500" fill="hold"/>
                                        <p:tgtEl>
                                          <p:spTgt spid="1464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47" grpId="0"/>
    </p:bld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a:xfrm>
            <a:off x="1695450" y="266700"/>
            <a:ext cx="7772400" cy="677863"/>
          </a:xfrm>
        </p:spPr>
        <p:txBody>
          <a:bodyPr/>
          <a:lstStyle/>
          <a:p>
            <a:r>
              <a:rPr lang="en-US" altLang="zh-CN" dirty="0" smtClean="0">
                <a:solidFill>
                  <a:srgbClr val="FFCC00"/>
                </a:solidFill>
                <a:latin typeface="Arial" charset="0"/>
                <a:ea typeface="黑体" pitchFamily="49" charset="-122"/>
              </a:rPr>
              <a:t>4</a:t>
            </a:r>
            <a:r>
              <a:rPr lang="zh-CN" altLang="en-US" dirty="0" smtClean="0">
                <a:solidFill>
                  <a:srgbClr val="FFCC00"/>
                </a:solidFill>
                <a:latin typeface="Arial" charset="0"/>
                <a:ea typeface="黑体" pitchFamily="49" charset="-122"/>
              </a:rPr>
              <a:t>、随机存储器</a:t>
            </a:r>
            <a:r>
              <a:rPr lang="en-US" altLang="zh-CN" dirty="0" smtClean="0">
                <a:solidFill>
                  <a:srgbClr val="FFCC00"/>
                </a:solidFill>
                <a:latin typeface="Arial" charset="0"/>
                <a:ea typeface="黑体" pitchFamily="49" charset="-122"/>
              </a:rPr>
              <a:t>RAM</a:t>
            </a:r>
          </a:p>
        </p:txBody>
      </p:sp>
      <p:sp>
        <p:nvSpPr>
          <p:cNvPr id="84995" name="灯片编号占位符 4"/>
          <p:cNvSpPr txBox="1">
            <a:spLocks noGrp="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spcBef>
                <a:spcPct val="0"/>
              </a:spcBef>
            </a:pPr>
            <a:fld id="{0A848837-9F6B-4E07-8803-728B615CB8E7}" type="slidenum">
              <a:rPr lang="ko-KR" altLang="en-US" sz="1600" b="1">
                <a:solidFill>
                  <a:schemeClr val="accent2"/>
                </a:solidFill>
                <a:latin typeface="Verdana" pitchFamily="34" charset="0"/>
                <a:ea typeface="Gulim" pitchFamily="34" charset="-127"/>
              </a:rPr>
              <a:pPr algn="r">
                <a:lnSpc>
                  <a:spcPct val="100000"/>
                </a:lnSpc>
                <a:spcBef>
                  <a:spcPct val="0"/>
                </a:spcBef>
              </a:pPr>
              <a:t>115</a:t>
            </a:fld>
            <a:endParaRPr lang="en-US" altLang="ko-KR" sz="1600" b="1">
              <a:solidFill>
                <a:schemeClr val="accent2"/>
              </a:solidFill>
              <a:latin typeface="Verdana" pitchFamily="34" charset="0"/>
              <a:ea typeface="Gulim" pitchFamily="34" charset="-127"/>
            </a:endParaRPr>
          </a:p>
        </p:txBody>
      </p:sp>
      <p:sp>
        <p:nvSpPr>
          <p:cNvPr id="84996" name="Rectangle 3"/>
          <p:cNvSpPr>
            <a:spLocks noChangeArrowheads="1"/>
          </p:cNvSpPr>
          <p:nvPr/>
        </p:nvSpPr>
        <p:spPr bwMode="auto">
          <a:xfrm>
            <a:off x="495300" y="1222375"/>
            <a:ext cx="7780338" cy="1444625"/>
          </a:xfrm>
          <a:prstGeom prst="rect">
            <a:avLst/>
          </a:prstGeom>
          <a:noFill/>
          <a:ln w="9525">
            <a:noFill/>
            <a:miter lim="800000"/>
            <a:headEnd/>
            <a:tailEnd/>
          </a:ln>
        </p:spPr>
        <p:txBody>
          <a:bodyPr/>
          <a:lstStyle/>
          <a:p>
            <a:pPr marL="342900" indent="-342900" algn="l">
              <a:lnSpc>
                <a:spcPct val="110000"/>
              </a:lnSpc>
              <a:spcBef>
                <a:spcPct val="0"/>
              </a:spcBef>
              <a:buClr>
                <a:schemeClr val="bg2"/>
              </a:buClr>
              <a:buSzPct val="110000"/>
              <a:buFont typeface="Wingdings" pitchFamily="2" charset="2"/>
              <a:buChar char="v"/>
            </a:pPr>
            <a:r>
              <a:rPr lang="zh-CN" altLang="en-US" b="1">
                <a:solidFill>
                  <a:srgbClr val="CC3300"/>
                </a:solidFill>
              </a:rPr>
              <a:t>静态随机存储器</a:t>
            </a:r>
            <a:r>
              <a:rPr lang="en-US" altLang="zh-CN" b="1">
                <a:solidFill>
                  <a:srgbClr val="CC3300"/>
                </a:solidFill>
                <a:latin typeface="Arial" charset="0"/>
              </a:rPr>
              <a:t>SRAM</a:t>
            </a:r>
            <a:r>
              <a:rPr lang="en-US" altLang="zh-CN">
                <a:solidFill>
                  <a:srgbClr val="CC3300"/>
                </a:solidFill>
                <a:latin typeface="Arial" charset="0"/>
              </a:rPr>
              <a:t> </a:t>
            </a:r>
            <a:endParaRPr lang="zh-CN" altLang="en-US" b="1">
              <a:solidFill>
                <a:srgbClr val="CC3300"/>
              </a:solidFill>
              <a:latin typeface="Arial" charset="0"/>
            </a:endParaRPr>
          </a:p>
          <a:p>
            <a:pPr marL="742950" lvl="1" indent="-285750" algn="l" eaLnBrk="0" hangingPunct="0">
              <a:lnSpc>
                <a:spcPct val="110000"/>
              </a:lnSpc>
              <a:spcBef>
                <a:spcPct val="0"/>
              </a:spcBef>
              <a:buClr>
                <a:srgbClr val="006666"/>
              </a:buClr>
              <a:buSzPct val="85000"/>
              <a:buFont typeface="Wingdings" pitchFamily="2" charset="2"/>
              <a:buChar char="u"/>
            </a:pPr>
            <a:r>
              <a:rPr lang="zh-CN" altLang="en-US" sz="2000" b="1">
                <a:latin typeface="Arial" charset="0"/>
              </a:rPr>
              <a:t>工作原理</a:t>
            </a:r>
          </a:p>
          <a:p>
            <a:pPr marL="742950" lvl="1" indent="-285750" algn="l" eaLnBrk="0" hangingPunct="0">
              <a:lnSpc>
                <a:spcPct val="110000"/>
              </a:lnSpc>
              <a:spcBef>
                <a:spcPct val="0"/>
              </a:spcBef>
              <a:buClr>
                <a:srgbClr val="006666"/>
              </a:buClr>
              <a:buSzPct val="85000"/>
              <a:buFont typeface="Wingdings" pitchFamily="2" charset="2"/>
              <a:buChar char="u"/>
            </a:pPr>
            <a:r>
              <a:rPr lang="en-US" altLang="zh-CN" sz="2000" b="1">
                <a:latin typeface="Arial" charset="0"/>
              </a:rPr>
              <a:t>6</a:t>
            </a:r>
            <a:r>
              <a:rPr lang="zh-CN" altLang="en-US" sz="2000" b="1">
                <a:latin typeface="Arial" charset="0"/>
              </a:rPr>
              <a:t>管</a:t>
            </a:r>
            <a:r>
              <a:rPr lang="en-US" altLang="zh-CN" sz="2000" b="1">
                <a:latin typeface="Arial" charset="0"/>
              </a:rPr>
              <a:t>NMOS</a:t>
            </a:r>
            <a:r>
              <a:rPr lang="zh-CN" altLang="en-US" sz="2000" b="1">
                <a:latin typeface="Arial" charset="0"/>
              </a:rPr>
              <a:t>静态存储单元的结构</a:t>
            </a:r>
          </a:p>
          <a:p>
            <a:pPr marL="742950" lvl="1" indent="-285750" algn="l" eaLnBrk="0" hangingPunct="0">
              <a:lnSpc>
                <a:spcPct val="110000"/>
              </a:lnSpc>
              <a:spcBef>
                <a:spcPct val="0"/>
              </a:spcBef>
              <a:buClr>
                <a:srgbClr val="006666"/>
              </a:buClr>
              <a:buSzPct val="85000"/>
              <a:buFont typeface="Wingdings" pitchFamily="2" charset="2"/>
              <a:buChar char="u"/>
            </a:pPr>
            <a:r>
              <a:rPr lang="en-US" altLang="zh-CN" sz="2000" b="1">
                <a:latin typeface="Arial" charset="0"/>
              </a:rPr>
              <a:t>SRAM</a:t>
            </a:r>
            <a:r>
              <a:rPr lang="zh-CN" altLang="en-US" sz="2000" b="1">
                <a:latin typeface="Arial" charset="0"/>
              </a:rPr>
              <a:t>读写周期时序图 </a:t>
            </a:r>
          </a:p>
        </p:txBody>
      </p:sp>
      <p:sp>
        <p:nvSpPr>
          <p:cNvPr id="2" name="Rectangle 3"/>
          <p:cNvSpPr>
            <a:spLocks noChangeArrowheads="1"/>
          </p:cNvSpPr>
          <p:nvPr/>
        </p:nvSpPr>
        <p:spPr bwMode="auto">
          <a:xfrm>
            <a:off x="461963" y="3013075"/>
            <a:ext cx="4522787" cy="2782888"/>
          </a:xfrm>
          <a:prstGeom prst="rect">
            <a:avLst/>
          </a:prstGeom>
          <a:noFill/>
          <a:ln w="9525">
            <a:noFill/>
            <a:miter lim="800000"/>
            <a:headEnd/>
            <a:tailEnd/>
          </a:ln>
        </p:spPr>
        <p:txBody>
          <a:bodyPr/>
          <a:lstStyle/>
          <a:p>
            <a:pPr marL="342900" indent="-342900" algn="l">
              <a:lnSpc>
                <a:spcPct val="110000"/>
              </a:lnSpc>
              <a:spcBef>
                <a:spcPct val="0"/>
              </a:spcBef>
              <a:buClr>
                <a:schemeClr val="bg2"/>
              </a:buClr>
              <a:buSzPct val="110000"/>
              <a:buFont typeface="Wingdings" pitchFamily="2" charset="2"/>
              <a:buChar char="v"/>
            </a:pPr>
            <a:r>
              <a:rPr lang="zh-CN" altLang="en-US" b="1">
                <a:solidFill>
                  <a:srgbClr val="CC3300"/>
                </a:solidFill>
              </a:rPr>
              <a:t>动态随机存储器</a:t>
            </a:r>
            <a:r>
              <a:rPr lang="en-US" altLang="zh-CN" b="1">
                <a:solidFill>
                  <a:srgbClr val="CC3300"/>
                </a:solidFill>
                <a:latin typeface="Arial" charset="0"/>
              </a:rPr>
              <a:t>DRAM</a:t>
            </a:r>
            <a:r>
              <a:rPr lang="en-US" altLang="zh-CN" b="1">
                <a:solidFill>
                  <a:srgbClr val="CC3300"/>
                </a:solidFill>
              </a:rPr>
              <a:t> </a:t>
            </a:r>
            <a:endParaRPr lang="zh-CN" altLang="en-US" b="1">
              <a:solidFill>
                <a:srgbClr val="CC3300"/>
              </a:solidFill>
            </a:endParaRPr>
          </a:p>
          <a:p>
            <a:pPr marL="742950" lvl="1" indent="-285750" algn="l" eaLnBrk="0" hangingPunct="0">
              <a:lnSpc>
                <a:spcPct val="110000"/>
              </a:lnSpc>
              <a:spcBef>
                <a:spcPct val="0"/>
              </a:spcBef>
              <a:buClr>
                <a:srgbClr val="006666"/>
              </a:buClr>
              <a:buSzPct val="85000"/>
              <a:buFont typeface="Wingdings" pitchFamily="2" charset="2"/>
              <a:buChar char="u"/>
            </a:pPr>
            <a:r>
              <a:rPr lang="zh-CN" altLang="en-US" sz="2000" b="1"/>
              <a:t>工作原理</a:t>
            </a:r>
          </a:p>
          <a:p>
            <a:pPr marL="742950" lvl="1" indent="-285750" algn="l" eaLnBrk="0" hangingPunct="0">
              <a:lnSpc>
                <a:spcPct val="110000"/>
              </a:lnSpc>
              <a:spcBef>
                <a:spcPct val="0"/>
              </a:spcBef>
              <a:buClr>
                <a:srgbClr val="006666"/>
              </a:buClr>
              <a:buSzPct val="85000"/>
              <a:buFont typeface="Wingdings" pitchFamily="2" charset="2"/>
              <a:buChar char="u"/>
            </a:pPr>
            <a:r>
              <a:rPr lang="zh-CN" altLang="en-US" sz="2000" b="1"/>
              <a:t>动态存储单元结构</a:t>
            </a:r>
          </a:p>
          <a:p>
            <a:pPr marL="1143000" lvl="2" indent="-228600" algn="l" eaLnBrk="0" hangingPunct="0">
              <a:lnSpc>
                <a:spcPct val="110000"/>
              </a:lnSpc>
              <a:spcBef>
                <a:spcPct val="0"/>
              </a:spcBef>
              <a:buClr>
                <a:schemeClr val="tx2"/>
              </a:buClr>
              <a:buSzPct val="85000"/>
              <a:buFont typeface="Wingdings" pitchFamily="2" charset="2"/>
              <a:buChar char="n"/>
            </a:pPr>
            <a:r>
              <a:rPr lang="zh-CN" altLang="en-US" sz="2000" b="1"/>
              <a:t>四管</a:t>
            </a:r>
            <a:r>
              <a:rPr lang="en-US" altLang="zh-CN" sz="2000" b="1"/>
              <a:t>MOS</a:t>
            </a:r>
            <a:r>
              <a:rPr lang="zh-CN" altLang="en-US" sz="2000" b="1"/>
              <a:t>动态存储单元</a:t>
            </a:r>
          </a:p>
          <a:p>
            <a:pPr marL="1143000" lvl="2" indent="-228600" algn="l" eaLnBrk="0" hangingPunct="0">
              <a:lnSpc>
                <a:spcPct val="110000"/>
              </a:lnSpc>
              <a:spcBef>
                <a:spcPct val="0"/>
              </a:spcBef>
              <a:buClr>
                <a:schemeClr val="tx2"/>
              </a:buClr>
              <a:buSzPct val="85000"/>
              <a:buFont typeface="Wingdings" pitchFamily="2" charset="2"/>
              <a:buChar char="n"/>
            </a:pPr>
            <a:r>
              <a:rPr lang="zh-CN" altLang="en-US" sz="2000" b="1"/>
              <a:t>单管</a:t>
            </a:r>
            <a:r>
              <a:rPr lang="en-US" altLang="zh-CN" sz="2000" b="1"/>
              <a:t>MOS</a:t>
            </a:r>
            <a:r>
              <a:rPr lang="zh-CN" altLang="en-US" sz="2000" b="1"/>
              <a:t>动态存储单元</a:t>
            </a:r>
          </a:p>
          <a:p>
            <a:pPr marL="742950" lvl="1" indent="-285750" algn="l" eaLnBrk="0" hangingPunct="0">
              <a:lnSpc>
                <a:spcPct val="110000"/>
              </a:lnSpc>
              <a:spcBef>
                <a:spcPct val="0"/>
              </a:spcBef>
              <a:buClr>
                <a:srgbClr val="006666"/>
              </a:buClr>
              <a:buSzPct val="85000"/>
              <a:buFont typeface="Wingdings" pitchFamily="2" charset="2"/>
              <a:buChar char="u"/>
            </a:pPr>
            <a:r>
              <a:rPr lang="en-US" altLang="zh-CN" sz="2000" b="1"/>
              <a:t>DRAM</a:t>
            </a:r>
            <a:r>
              <a:rPr lang="zh-CN" altLang="en-US" sz="2000" b="1"/>
              <a:t>的状态</a:t>
            </a:r>
          </a:p>
          <a:p>
            <a:pPr marL="1143000" lvl="2" indent="-228600" algn="l" eaLnBrk="0" hangingPunct="0">
              <a:lnSpc>
                <a:spcPct val="110000"/>
              </a:lnSpc>
              <a:spcBef>
                <a:spcPct val="0"/>
              </a:spcBef>
              <a:buClr>
                <a:schemeClr val="tx2"/>
              </a:buClr>
              <a:buSzPct val="85000"/>
              <a:buFont typeface="Wingdings" pitchFamily="2" charset="2"/>
              <a:buChar char="n"/>
            </a:pPr>
            <a:r>
              <a:rPr lang="zh-CN" altLang="en-US" sz="2000" b="1"/>
              <a:t>写入，读出，保持，刷新</a:t>
            </a:r>
          </a:p>
          <a:p>
            <a:pPr marL="742950" lvl="1" indent="-285750" algn="l">
              <a:lnSpc>
                <a:spcPct val="110000"/>
              </a:lnSpc>
              <a:spcBef>
                <a:spcPct val="0"/>
              </a:spcBef>
              <a:buClr>
                <a:schemeClr val="bg2"/>
              </a:buClr>
              <a:buSzPct val="110000"/>
              <a:buFont typeface="Wingdings" pitchFamily="2" charset="2"/>
              <a:buChar char="v"/>
            </a:pPr>
            <a:r>
              <a:rPr lang="en-US" altLang="zh-CN" sz="2000" b="1"/>
              <a:t>DRAM</a:t>
            </a:r>
            <a:r>
              <a:rPr lang="zh-CN" altLang="en-US" sz="2000" b="1"/>
              <a:t>读写</a:t>
            </a:r>
            <a:r>
              <a:rPr lang="zh-CN" altLang="en-US" sz="2000" b="1">
                <a:latin typeface="Arial" charset="0"/>
              </a:rPr>
              <a:t>周期</a:t>
            </a:r>
            <a:r>
              <a:rPr lang="zh-CN" altLang="en-US" sz="2000" b="1"/>
              <a:t>时序图</a:t>
            </a:r>
            <a:endParaRPr lang="en-US" altLang="zh-CN" sz="2000" b="1"/>
          </a:p>
        </p:txBody>
      </p:sp>
      <p:sp>
        <p:nvSpPr>
          <p:cNvPr id="4" name="Rectangle 3"/>
          <p:cNvSpPr>
            <a:spLocks noChangeArrowheads="1"/>
          </p:cNvSpPr>
          <p:nvPr/>
        </p:nvSpPr>
        <p:spPr bwMode="auto">
          <a:xfrm>
            <a:off x="4684713" y="3217863"/>
            <a:ext cx="4459287" cy="2195512"/>
          </a:xfrm>
          <a:prstGeom prst="rect">
            <a:avLst/>
          </a:prstGeom>
          <a:noFill/>
          <a:ln w="9525">
            <a:noFill/>
            <a:miter lim="800000"/>
            <a:headEnd/>
            <a:tailEnd/>
          </a:ln>
        </p:spPr>
        <p:txBody>
          <a:bodyPr/>
          <a:lstStyle/>
          <a:p>
            <a:pPr marL="342900" indent="-342900" algn="l">
              <a:lnSpc>
                <a:spcPct val="110000"/>
              </a:lnSpc>
              <a:spcBef>
                <a:spcPct val="0"/>
              </a:spcBef>
              <a:buClr>
                <a:schemeClr val="bg2"/>
              </a:buClr>
              <a:buSzPct val="110000"/>
              <a:buFont typeface="Wingdings" pitchFamily="2" charset="2"/>
              <a:buChar char="v"/>
            </a:pPr>
            <a:r>
              <a:rPr lang="en-US" altLang="zh-CN" b="1">
                <a:latin typeface="Arial" charset="0"/>
              </a:rPr>
              <a:t>RAM</a:t>
            </a:r>
            <a:r>
              <a:rPr lang="zh-CN" altLang="en-US" b="1">
                <a:latin typeface="Arial" charset="0"/>
              </a:rPr>
              <a:t>典型芯片</a:t>
            </a:r>
          </a:p>
          <a:p>
            <a:pPr marL="742950" lvl="1" indent="-285750" algn="l">
              <a:lnSpc>
                <a:spcPct val="110000"/>
              </a:lnSpc>
              <a:spcBef>
                <a:spcPct val="0"/>
              </a:spcBef>
              <a:buClr>
                <a:srgbClr val="006666"/>
              </a:buClr>
              <a:buSzPct val="85000"/>
              <a:buFont typeface="Wingdings" pitchFamily="2" charset="2"/>
              <a:buChar char="u"/>
            </a:pPr>
            <a:r>
              <a:rPr lang="en-US" altLang="zh-CN" sz="2000" b="1">
                <a:latin typeface="Arial" charset="0"/>
              </a:rPr>
              <a:t>Intel 2114 </a:t>
            </a:r>
            <a:r>
              <a:rPr lang="zh-CN" altLang="en-US" sz="2000" b="1">
                <a:latin typeface="Arial" charset="0"/>
              </a:rPr>
              <a:t>（</a:t>
            </a:r>
            <a:r>
              <a:rPr lang="en-US" altLang="zh-CN" sz="2000" b="1">
                <a:latin typeface="Arial" charset="0"/>
              </a:rPr>
              <a:t>1K×4</a:t>
            </a:r>
            <a:r>
              <a:rPr lang="zh-CN" altLang="en-US" sz="2000" b="1">
                <a:latin typeface="Arial" charset="0"/>
              </a:rPr>
              <a:t>位）</a:t>
            </a:r>
            <a:r>
              <a:rPr lang="en-US" altLang="zh-CN" sz="2000" b="1">
                <a:latin typeface="Arial" charset="0"/>
              </a:rPr>
              <a:t>SRAM</a:t>
            </a:r>
          </a:p>
          <a:p>
            <a:pPr marL="742950" lvl="1" indent="-285750" algn="l">
              <a:lnSpc>
                <a:spcPct val="110000"/>
              </a:lnSpc>
              <a:spcBef>
                <a:spcPct val="0"/>
              </a:spcBef>
              <a:buClr>
                <a:srgbClr val="006666"/>
              </a:buClr>
              <a:buSzPct val="85000"/>
              <a:buFont typeface="Wingdings" pitchFamily="2" charset="2"/>
              <a:buChar char="u"/>
            </a:pPr>
            <a:r>
              <a:rPr lang="en-US" altLang="zh-CN" sz="2000" b="1">
                <a:latin typeface="Arial" charset="0"/>
              </a:rPr>
              <a:t>HM6116 </a:t>
            </a:r>
            <a:r>
              <a:rPr lang="zh-CN" altLang="en-US" sz="2000" b="1">
                <a:latin typeface="Arial" charset="0"/>
              </a:rPr>
              <a:t>（</a:t>
            </a:r>
            <a:r>
              <a:rPr lang="en-US" altLang="zh-CN" sz="2000" b="1">
                <a:latin typeface="Arial" charset="0"/>
              </a:rPr>
              <a:t>2K×8</a:t>
            </a:r>
            <a:r>
              <a:rPr lang="zh-CN" altLang="en-US" sz="2000" b="1">
                <a:latin typeface="Arial" charset="0"/>
              </a:rPr>
              <a:t>位）</a:t>
            </a:r>
            <a:r>
              <a:rPr lang="en-US" altLang="zh-CN" sz="2000" b="1">
                <a:latin typeface="Arial" charset="0"/>
              </a:rPr>
              <a:t> SRAM</a:t>
            </a:r>
          </a:p>
          <a:p>
            <a:pPr marL="742950" lvl="1" indent="-285750" algn="l">
              <a:lnSpc>
                <a:spcPct val="110000"/>
              </a:lnSpc>
              <a:spcBef>
                <a:spcPct val="0"/>
              </a:spcBef>
              <a:buClr>
                <a:srgbClr val="006666"/>
              </a:buClr>
              <a:buSzPct val="85000"/>
              <a:buFont typeface="Wingdings" pitchFamily="2" charset="2"/>
              <a:buChar char="u"/>
            </a:pPr>
            <a:r>
              <a:rPr lang="en-US" altLang="zh-CN" sz="2000" b="1">
                <a:latin typeface="Arial" charset="0"/>
              </a:rPr>
              <a:t>Intel 2164</a:t>
            </a:r>
            <a:r>
              <a:rPr lang="zh-CN" altLang="en-US" sz="2000" b="1">
                <a:latin typeface="Arial" charset="0"/>
              </a:rPr>
              <a:t>（ </a:t>
            </a:r>
            <a:r>
              <a:rPr lang="en-US" altLang="zh-CN" sz="2000" b="1">
                <a:latin typeface="Arial" charset="0"/>
              </a:rPr>
              <a:t>64K×1</a:t>
            </a:r>
            <a:r>
              <a:rPr lang="zh-CN" altLang="en-US" sz="2000" b="1">
                <a:latin typeface="Arial" charset="0"/>
              </a:rPr>
              <a:t>位）</a:t>
            </a:r>
            <a:r>
              <a:rPr lang="en-US" altLang="zh-CN" sz="2000" b="1">
                <a:latin typeface="Arial" charset="0"/>
              </a:rPr>
              <a:t>DRAM</a:t>
            </a:r>
          </a:p>
        </p:txBody>
      </p:sp>
    </p:spTree>
  </p:cSld>
  <p:clrMapOvr>
    <a:masterClrMapping/>
  </p:clrMapOvr>
  <p:transition spd="med">
    <p:blinds dir="vert"/>
    <p:sndAc>
      <p:stSnd>
        <p:snd r:embed="rId3" name="projctor.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 calcmode="lin" valueType="num">
                                      <p:cBhvr additive="base">
                                        <p:cTn id="35" dur="500" fill="hold"/>
                                        <p:tgtEl>
                                          <p:spTgt spid="2">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1+#ppt_w/2"/>
                                          </p:val>
                                        </p:tav>
                                        <p:tav tm="100000">
                                          <p:val>
                                            <p:strVal val="#ppt_x"/>
                                          </p:val>
                                        </p:tav>
                                      </p:tavLst>
                                    </p:anim>
                                    <p:anim calcmode="lin" valueType="num">
                                      <p:cBhvr additive="base">
                                        <p:cTn id="4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a:xfrm>
            <a:off x="1695450" y="266700"/>
            <a:ext cx="7772400" cy="677863"/>
          </a:xfrm>
        </p:spPr>
        <p:txBody>
          <a:bodyPr/>
          <a:lstStyle/>
          <a:p>
            <a:r>
              <a:rPr lang="en-US" altLang="zh-CN" dirty="0" smtClean="0">
                <a:solidFill>
                  <a:srgbClr val="FFCC00"/>
                </a:solidFill>
                <a:latin typeface="Arial" charset="0"/>
                <a:ea typeface="黑体" pitchFamily="49" charset="-122"/>
              </a:rPr>
              <a:t>RAM</a:t>
            </a:r>
            <a:r>
              <a:rPr lang="zh-CN" altLang="en-US" dirty="0" smtClean="0">
                <a:solidFill>
                  <a:srgbClr val="FFCC00"/>
                </a:solidFill>
                <a:latin typeface="Arial" charset="0"/>
                <a:ea typeface="黑体" pitchFamily="49" charset="-122"/>
              </a:rPr>
              <a:t>芯片的扩展方法</a:t>
            </a:r>
          </a:p>
        </p:txBody>
      </p:sp>
      <p:sp>
        <p:nvSpPr>
          <p:cNvPr id="86019" name="灯片编号占位符 4"/>
          <p:cNvSpPr txBox="1">
            <a:spLocks noGrp="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spcBef>
                <a:spcPct val="0"/>
              </a:spcBef>
            </a:pPr>
            <a:fld id="{4AD73866-97CD-430D-879E-F12C81609308}" type="slidenum">
              <a:rPr lang="ko-KR" altLang="en-US" sz="1600" b="1">
                <a:solidFill>
                  <a:schemeClr val="accent2"/>
                </a:solidFill>
                <a:latin typeface="Verdana" pitchFamily="34" charset="0"/>
                <a:ea typeface="Gulim" pitchFamily="34" charset="-127"/>
              </a:rPr>
              <a:pPr algn="r">
                <a:lnSpc>
                  <a:spcPct val="100000"/>
                </a:lnSpc>
                <a:spcBef>
                  <a:spcPct val="0"/>
                </a:spcBef>
              </a:pPr>
              <a:t>116</a:t>
            </a:fld>
            <a:endParaRPr lang="en-US" altLang="ko-KR" sz="1600" b="1">
              <a:solidFill>
                <a:schemeClr val="accent2"/>
              </a:solidFill>
              <a:latin typeface="Verdana" pitchFamily="34" charset="0"/>
              <a:ea typeface="Gulim" pitchFamily="34" charset="-127"/>
            </a:endParaRPr>
          </a:p>
        </p:txBody>
      </p:sp>
      <p:sp>
        <p:nvSpPr>
          <p:cNvPr id="58371" name="Rectangle 3"/>
          <p:cNvSpPr>
            <a:spLocks noChangeArrowheads="1"/>
          </p:cNvSpPr>
          <p:nvPr/>
        </p:nvSpPr>
        <p:spPr bwMode="auto">
          <a:xfrm>
            <a:off x="417513" y="1216025"/>
            <a:ext cx="8482012" cy="1647825"/>
          </a:xfrm>
          <a:prstGeom prst="rect">
            <a:avLst/>
          </a:prstGeom>
          <a:noFill/>
          <a:ln w="9525">
            <a:noFill/>
            <a:miter lim="800000"/>
            <a:headEnd/>
            <a:tailEnd/>
          </a:ln>
        </p:spPr>
        <p:txBody>
          <a:bodyPr/>
          <a:lstStyle/>
          <a:p>
            <a:pPr marL="342900" indent="-342900" algn="l">
              <a:lnSpc>
                <a:spcPct val="110000"/>
              </a:lnSpc>
              <a:spcBef>
                <a:spcPct val="0"/>
              </a:spcBef>
              <a:buClr>
                <a:schemeClr val="bg2"/>
              </a:buClr>
              <a:buSzPct val="110000"/>
              <a:buFont typeface="Wingdings" pitchFamily="2" charset="2"/>
              <a:buChar char="v"/>
            </a:pPr>
            <a:r>
              <a:rPr lang="zh-CN" altLang="en-US" b="1">
                <a:solidFill>
                  <a:srgbClr val="CC3300"/>
                </a:solidFill>
              </a:rPr>
              <a:t>位扩展（扩展字长）</a:t>
            </a:r>
          </a:p>
          <a:p>
            <a:pPr marL="742950" lvl="1" indent="-285750" algn="l" eaLnBrk="0" hangingPunct="0">
              <a:lnSpc>
                <a:spcPct val="110000"/>
              </a:lnSpc>
              <a:spcBef>
                <a:spcPct val="0"/>
              </a:spcBef>
              <a:buClr>
                <a:srgbClr val="006666"/>
              </a:buClr>
              <a:buSzPct val="85000"/>
              <a:buFont typeface="Wingdings" pitchFamily="2" charset="2"/>
              <a:buChar char="u"/>
            </a:pPr>
            <a:r>
              <a:rPr lang="zh-CN" altLang="en-US" sz="2000" b="1">
                <a:latin typeface="Arial" charset="0"/>
              </a:rPr>
              <a:t>参与扩展的全部芯片的地址线、片选控制线</a:t>
            </a:r>
            <a:r>
              <a:rPr lang="en-US" altLang="zh-CN" sz="2000" b="1">
                <a:latin typeface="Arial" charset="0"/>
              </a:rPr>
              <a:t>/CS</a:t>
            </a:r>
            <a:r>
              <a:rPr lang="zh-CN" altLang="en-US" sz="2000" b="1">
                <a:latin typeface="Arial" charset="0"/>
              </a:rPr>
              <a:t>和写控制线</a:t>
            </a:r>
            <a:r>
              <a:rPr lang="en-US" altLang="zh-CN" sz="2000" b="1">
                <a:latin typeface="Arial" charset="0"/>
              </a:rPr>
              <a:t>/WE</a:t>
            </a:r>
            <a:r>
              <a:rPr lang="zh-CN" altLang="en-US" sz="2000" b="1">
                <a:latin typeface="Arial" charset="0"/>
              </a:rPr>
              <a:t>并接</a:t>
            </a:r>
          </a:p>
          <a:p>
            <a:pPr marL="742950" lvl="1" indent="-285750" algn="l" eaLnBrk="0" hangingPunct="0">
              <a:lnSpc>
                <a:spcPct val="110000"/>
              </a:lnSpc>
              <a:spcBef>
                <a:spcPct val="0"/>
              </a:spcBef>
              <a:buClr>
                <a:srgbClr val="006666"/>
              </a:buClr>
              <a:buSzPct val="85000"/>
              <a:buFont typeface="Wingdings" pitchFamily="2" charset="2"/>
              <a:buChar char="u"/>
            </a:pPr>
            <a:r>
              <a:rPr lang="zh-CN" altLang="en-US" sz="2000" b="1">
                <a:latin typeface="Arial" charset="0"/>
              </a:rPr>
              <a:t>把低位芯片的数据线作为低位数据，高位芯片的数据线作为高位数据，数据位同时有效，实现</a:t>
            </a:r>
            <a:r>
              <a:rPr lang="en-US" altLang="zh-CN" sz="2000" b="1">
                <a:latin typeface="Arial" charset="0"/>
              </a:rPr>
              <a:t>I/O</a:t>
            </a:r>
            <a:r>
              <a:rPr lang="zh-CN" altLang="en-US" sz="2000" b="1">
                <a:latin typeface="Arial" charset="0"/>
              </a:rPr>
              <a:t>数据位数的增加</a:t>
            </a:r>
          </a:p>
        </p:txBody>
      </p:sp>
      <p:sp>
        <p:nvSpPr>
          <p:cNvPr id="2" name="Rectangle 3"/>
          <p:cNvSpPr>
            <a:spLocks noChangeArrowheads="1"/>
          </p:cNvSpPr>
          <p:nvPr/>
        </p:nvSpPr>
        <p:spPr bwMode="auto">
          <a:xfrm>
            <a:off x="404813" y="2827338"/>
            <a:ext cx="8482012" cy="1919287"/>
          </a:xfrm>
          <a:prstGeom prst="rect">
            <a:avLst/>
          </a:prstGeom>
          <a:noFill/>
          <a:ln w="9525">
            <a:noFill/>
            <a:miter lim="800000"/>
            <a:headEnd/>
            <a:tailEnd/>
          </a:ln>
        </p:spPr>
        <p:txBody>
          <a:bodyPr/>
          <a:lstStyle/>
          <a:p>
            <a:pPr marL="342900" indent="-342900" algn="l">
              <a:lnSpc>
                <a:spcPct val="110000"/>
              </a:lnSpc>
              <a:spcBef>
                <a:spcPct val="0"/>
              </a:spcBef>
              <a:buClr>
                <a:schemeClr val="bg2"/>
              </a:buClr>
              <a:buSzPct val="110000"/>
              <a:buFont typeface="Wingdings" pitchFamily="2" charset="2"/>
              <a:buChar char="v"/>
            </a:pPr>
            <a:r>
              <a:rPr lang="zh-CN" altLang="en-US" b="1">
                <a:solidFill>
                  <a:srgbClr val="CC3300"/>
                </a:solidFill>
              </a:rPr>
              <a:t>字扩展（扩展字数）</a:t>
            </a:r>
          </a:p>
          <a:p>
            <a:pPr marL="742950" lvl="1" indent="-285750" algn="l" eaLnBrk="0" hangingPunct="0">
              <a:lnSpc>
                <a:spcPct val="110000"/>
              </a:lnSpc>
              <a:spcBef>
                <a:spcPct val="0"/>
              </a:spcBef>
              <a:buClr>
                <a:srgbClr val="006666"/>
              </a:buClr>
              <a:buSzPct val="85000"/>
              <a:buFont typeface="Wingdings" pitchFamily="2" charset="2"/>
              <a:buChar char="u"/>
            </a:pPr>
            <a:r>
              <a:rPr lang="zh-CN" altLang="en-US" sz="2000" b="1">
                <a:latin typeface="Arial" charset="0"/>
              </a:rPr>
              <a:t>参与扩展的全部芯片的地址线、写控制线</a:t>
            </a:r>
            <a:r>
              <a:rPr lang="en-US" altLang="zh-CN" sz="2000" b="1">
                <a:latin typeface="Arial" charset="0"/>
              </a:rPr>
              <a:t>/WE</a:t>
            </a:r>
            <a:r>
              <a:rPr lang="zh-CN" altLang="en-US" sz="2000" b="1">
                <a:latin typeface="Arial" charset="0"/>
              </a:rPr>
              <a:t>和数据线并接</a:t>
            </a:r>
            <a:r>
              <a:rPr lang="en-US" altLang="zh-CN" sz="2000" b="1">
                <a:latin typeface="Arial" charset="0"/>
              </a:rPr>
              <a:t>;</a:t>
            </a:r>
          </a:p>
          <a:p>
            <a:pPr marL="742950" lvl="1" indent="-285750" algn="l" eaLnBrk="0" hangingPunct="0">
              <a:lnSpc>
                <a:spcPct val="110000"/>
              </a:lnSpc>
              <a:spcBef>
                <a:spcPct val="0"/>
              </a:spcBef>
              <a:buClr>
                <a:srgbClr val="006666"/>
              </a:buClr>
              <a:buSzPct val="85000"/>
              <a:buFont typeface="Wingdings" pitchFamily="2" charset="2"/>
              <a:buChar char="u"/>
            </a:pPr>
            <a:r>
              <a:rPr lang="zh-CN" altLang="en-US" sz="2000" b="1">
                <a:latin typeface="Arial" charset="0"/>
              </a:rPr>
              <a:t>把增加的高位地址线通过译码器产生译码信号来控制各芯片的片选控制</a:t>
            </a:r>
            <a:r>
              <a:rPr lang="en-US" altLang="zh-CN" sz="2000" b="1">
                <a:latin typeface="Arial" charset="0"/>
              </a:rPr>
              <a:t>/CS</a:t>
            </a:r>
            <a:r>
              <a:rPr lang="zh-CN" altLang="en-US" sz="2000" b="1">
                <a:latin typeface="Arial" charset="0"/>
              </a:rPr>
              <a:t>。</a:t>
            </a:r>
          </a:p>
        </p:txBody>
      </p:sp>
      <p:sp>
        <p:nvSpPr>
          <p:cNvPr id="3" name="Rectangle 3"/>
          <p:cNvSpPr>
            <a:spLocks noChangeArrowheads="1"/>
          </p:cNvSpPr>
          <p:nvPr/>
        </p:nvSpPr>
        <p:spPr bwMode="auto">
          <a:xfrm>
            <a:off x="382588" y="4292600"/>
            <a:ext cx="8482012" cy="2014538"/>
          </a:xfrm>
          <a:prstGeom prst="rect">
            <a:avLst/>
          </a:prstGeom>
          <a:noFill/>
          <a:ln w="9525">
            <a:noFill/>
            <a:miter lim="800000"/>
            <a:headEnd/>
            <a:tailEnd/>
          </a:ln>
        </p:spPr>
        <p:txBody>
          <a:bodyPr/>
          <a:lstStyle/>
          <a:p>
            <a:pPr marL="342900" indent="-342900" algn="l">
              <a:lnSpc>
                <a:spcPct val="125000"/>
              </a:lnSpc>
              <a:spcBef>
                <a:spcPct val="0"/>
              </a:spcBef>
              <a:buClr>
                <a:schemeClr val="bg2"/>
              </a:buClr>
              <a:buSzPct val="110000"/>
              <a:buFont typeface="Wingdings" pitchFamily="2" charset="2"/>
              <a:buChar char="v"/>
            </a:pPr>
            <a:r>
              <a:rPr lang="zh-CN" altLang="en-US" b="1">
                <a:solidFill>
                  <a:srgbClr val="CC3300"/>
                </a:solidFill>
              </a:rPr>
              <a:t>字位扩展（扩展容量）</a:t>
            </a:r>
          </a:p>
          <a:p>
            <a:pPr marL="742950" lvl="1" indent="-285750" algn="l">
              <a:lnSpc>
                <a:spcPct val="110000"/>
              </a:lnSpc>
              <a:spcBef>
                <a:spcPct val="0"/>
              </a:spcBef>
              <a:buClr>
                <a:srgbClr val="006666"/>
              </a:buClr>
              <a:buSzPct val="85000"/>
              <a:buFont typeface="Wingdings" pitchFamily="2" charset="2"/>
              <a:buChar char="u"/>
            </a:pPr>
            <a:r>
              <a:rPr lang="zh-CN" altLang="en-US" sz="2000" b="1">
                <a:latin typeface="Arial" charset="0"/>
              </a:rPr>
              <a:t>计算扩展需要的芯片数</a:t>
            </a:r>
          </a:p>
          <a:p>
            <a:pPr marL="742950" lvl="1" indent="-285750" algn="l">
              <a:lnSpc>
                <a:spcPct val="110000"/>
              </a:lnSpc>
              <a:spcBef>
                <a:spcPct val="0"/>
              </a:spcBef>
              <a:buClr>
                <a:srgbClr val="006666"/>
              </a:buClr>
              <a:buSzPct val="85000"/>
              <a:buFont typeface="Wingdings" pitchFamily="2" charset="2"/>
              <a:buChar char="u"/>
            </a:pPr>
            <a:r>
              <a:rPr lang="zh-CN" altLang="en-US" sz="2000" b="1">
                <a:latin typeface="Arial" charset="0"/>
              </a:rPr>
              <a:t>计算扩展需要增加的地址数</a:t>
            </a:r>
          </a:p>
          <a:p>
            <a:pPr marL="742950" lvl="1" indent="-285750" algn="l">
              <a:lnSpc>
                <a:spcPct val="110000"/>
              </a:lnSpc>
              <a:spcBef>
                <a:spcPct val="0"/>
              </a:spcBef>
              <a:buClr>
                <a:srgbClr val="006666"/>
              </a:buClr>
              <a:buSzPct val="85000"/>
              <a:buFont typeface="Wingdings" pitchFamily="2" charset="2"/>
              <a:buChar char="u"/>
            </a:pPr>
            <a:r>
              <a:rPr lang="zh-CN" altLang="en-US" sz="2000" b="1">
                <a:latin typeface="Arial" charset="0"/>
              </a:rPr>
              <a:t>确定几片芯片为一组，进行位扩展</a:t>
            </a:r>
          </a:p>
          <a:p>
            <a:pPr marL="742950" lvl="1" indent="-285750" algn="l">
              <a:lnSpc>
                <a:spcPct val="110000"/>
              </a:lnSpc>
              <a:spcBef>
                <a:spcPct val="0"/>
              </a:spcBef>
              <a:buClr>
                <a:srgbClr val="006666"/>
              </a:buClr>
              <a:buSzPct val="85000"/>
              <a:buFont typeface="Wingdings" pitchFamily="2" charset="2"/>
              <a:buChar char="u"/>
            </a:pPr>
            <a:r>
              <a:rPr lang="zh-CN" altLang="en-US" sz="2000" b="1">
                <a:latin typeface="Arial" charset="0"/>
              </a:rPr>
              <a:t>将译码器的输出信号分别与这几组芯片的片选端相连，进行字扩展</a:t>
            </a:r>
            <a:endParaRPr lang="en-US" altLang="zh-CN" sz="2000" b="1">
              <a:latin typeface="Arial" charset="0"/>
            </a:endParaRPr>
          </a:p>
        </p:txBody>
      </p:sp>
    </p:spTree>
  </p:cSld>
  <p:clrMapOvr>
    <a:masterClrMapping/>
  </p:clrMapOvr>
  <p:transition spd="med">
    <p:blinds dir="vert"/>
    <p:sndAc>
      <p:stSnd>
        <p:snd r:embed="rId3" name="projctor.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1"/>
                                        </p:tgtEl>
                                        <p:attrNameLst>
                                          <p:attrName>style.visibility</p:attrName>
                                        </p:attrNameLst>
                                      </p:cBhvr>
                                      <p:to>
                                        <p:strVal val="visible"/>
                                      </p:to>
                                    </p:set>
                                    <p:anim calcmode="lin" valueType="num">
                                      <p:cBhvr additive="base">
                                        <p:cTn id="7" dur="500" fill="hold"/>
                                        <p:tgtEl>
                                          <p:spTgt spid="58371"/>
                                        </p:tgtEl>
                                        <p:attrNameLst>
                                          <p:attrName>ppt_x</p:attrName>
                                        </p:attrNameLst>
                                      </p:cBhvr>
                                      <p:tavLst>
                                        <p:tav tm="0">
                                          <p:val>
                                            <p:strVal val="0-#ppt_w/2"/>
                                          </p:val>
                                        </p:tav>
                                        <p:tav tm="100000">
                                          <p:val>
                                            <p:strVal val="#ppt_x"/>
                                          </p:val>
                                        </p:tav>
                                      </p:tavLst>
                                    </p:anim>
                                    <p:anim calcmode="lin" valueType="num">
                                      <p:cBhvr additive="base">
                                        <p:cTn id="8" dur="500" fill="hold"/>
                                        <p:tgtEl>
                                          <p:spTgt spid="5837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p:bldP spid="2" grpId="0"/>
      <p:bldP spid="3" grpId="0"/>
    </p:bld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1695450" y="266700"/>
            <a:ext cx="7772400" cy="677863"/>
          </a:xfrm>
        </p:spPr>
        <p:txBody>
          <a:bodyPr/>
          <a:lstStyle/>
          <a:p>
            <a:r>
              <a:rPr lang="en-US" altLang="zh-CN" dirty="0" smtClean="0">
                <a:solidFill>
                  <a:srgbClr val="FFCC00"/>
                </a:solidFill>
                <a:latin typeface="Arial" charset="0"/>
                <a:ea typeface="黑体" pitchFamily="49" charset="-122"/>
              </a:rPr>
              <a:t>5</a:t>
            </a:r>
            <a:r>
              <a:rPr lang="zh-CN" altLang="en-US" dirty="0" smtClean="0">
                <a:solidFill>
                  <a:srgbClr val="FFCC00"/>
                </a:solidFill>
                <a:latin typeface="Arial" charset="0"/>
                <a:ea typeface="黑体" pitchFamily="49" charset="-122"/>
              </a:rPr>
              <a:t>、只读存储器</a:t>
            </a:r>
            <a:r>
              <a:rPr lang="en-US" altLang="zh-CN" dirty="0" smtClean="0">
                <a:solidFill>
                  <a:srgbClr val="FFCC00"/>
                </a:solidFill>
                <a:latin typeface="Arial" charset="0"/>
                <a:ea typeface="黑体" pitchFamily="49" charset="-122"/>
              </a:rPr>
              <a:t>ROM</a:t>
            </a:r>
            <a:endParaRPr lang="zh-CN" altLang="en-US" dirty="0" smtClean="0">
              <a:solidFill>
                <a:srgbClr val="FFCC00"/>
              </a:solidFill>
              <a:latin typeface="Arial" charset="0"/>
              <a:ea typeface="黑体" pitchFamily="49" charset="-122"/>
            </a:endParaRPr>
          </a:p>
        </p:txBody>
      </p:sp>
      <p:sp>
        <p:nvSpPr>
          <p:cNvPr id="87043" name="灯片编号占位符 4"/>
          <p:cNvSpPr txBox="1">
            <a:spLocks noGrp="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spcBef>
                <a:spcPct val="0"/>
              </a:spcBef>
            </a:pPr>
            <a:fld id="{8A93A09C-9D41-411B-9C8A-DCB4EBAFF06B}" type="slidenum">
              <a:rPr lang="ko-KR" altLang="en-US" sz="1600" b="1">
                <a:solidFill>
                  <a:schemeClr val="accent2"/>
                </a:solidFill>
                <a:latin typeface="Verdana" pitchFamily="34" charset="0"/>
                <a:ea typeface="Gulim" pitchFamily="34" charset="-127"/>
              </a:rPr>
              <a:pPr algn="r">
                <a:lnSpc>
                  <a:spcPct val="100000"/>
                </a:lnSpc>
                <a:spcBef>
                  <a:spcPct val="0"/>
                </a:spcBef>
              </a:pPr>
              <a:t>117</a:t>
            </a:fld>
            <a:endParaRPr lang="en-US" altLang="ko-KR" sz="1600" b="1">
              <a:solidFill>
                <a:schemeClr val="accent2"/>
              </a:solidFill>
              <a:latin typeface="Verdana" pitchFamily="34" charset="0"/>
              <a:ea typeface="Gulim" pitchFamily="34" charset="-127"/>
            </a:endParaRPr>
          </a:p>
        </p:txBody>
      </p:sp>
      <p:sp>
        <p:nvSpPr>
          <p:cNvPr id="58371" name="Rectangle 3"/>
          <p:cNvSpPr>
            <a:spLocks noChangeArrowheads="1"/>
          </p:cNvSpPr>
          <p:nvPr/>
        </p:nvSpPr>
        <p:spPr bwMode="auto">
          <a:xfrm>
            <a:off x="884238" y="1179513"/>
            <a:ext cx="7780337" cy="4991100"/>
          </a:xfrm>
          <a:prstGeom prst="rect">
            <a:avLst/>
          </a:prstGeom>
          <a:noFill/>
          <a:ln w="9525">
            <a:noFill/>
            <a:miter lim="800000"/>
            <a:headEnd/>
            <a:tailEnd/>
          </a:ln>
        </p:spPr>
        <p:txBody>
          <a:bodyPr/>
          <a:lstStyle/>
          <a:p>
            <a:pPr marL="449263" indent="-449263" algn="l">
              <a:lnSpc>
                <a:spcPct val="120000"/>
              </a:lnSpc>
              <a:spcBef>
                <a:spcPct val="0"/>
              </a:spcBef>
              <a:buClr>
                <a:schemeClr val="bg2"/>
              </a:buClr>
              <a:buSzPct val="110000"/>
              <a:buFont typeface="Wingdings" pitchFamily="2" charset="2"/>
              <a:buChar char="v"/>
            </a:pPr>
            <a:r>
              <a:rPr lang="en-US" altLang="zh-CN" b="1">
                <a:latin typeface="Arial" charset="0"/>
              </a:rPr>
              <a:t>4</a:t>
            </a:r>
            <a:r>
              <a:rPr lang="zh-CN" altLang="en-US" b="1">
                <a:latin typeface="Arial" charset="0"/>
              </a:rPr>
              <a:t>种</a:t>
            </a:r>
            <a:r>
              <a:rPr lang="en-US" altLang="zh-CN" b="1">
                <a:latin typeface="Arial" charset="0"/>
              </a:rPr>
              <a:t>ROM</a:t>
            </a:r>
            <a:r>
              <a:rPr lang="zh-CN" altLang="en-US" b="1">
                <a:latin typeface="Arial" charset="0"/>
              </a:rPr>
              <a:t>结构</a:t>
            </a:r>
          </a:p>
          <a:p>
            <a:pPr marL="1054100" lvl="1" indent="-425450" algn="l" eaLnBrk="0" hangingPunct="0">
              <a:lnSpc>
                <a:spcPct val="110000"/>
              </a:lnSpc>
              <a:spcBef>
                <a:spcPct val="0"/>
              </a:spcBef>
              <a:buClr>
                <a:srgbClr val="006666"/>
              </a:buClr>
              <a:buSzPct val="85000"/>
              <a:buFont typeface="Wingdings" pitchFamily="2" charset="2"/>
              <a:buChar char="u"/>
            </a:pPr>
            <a:r>
              <a:rPr lang="zh-CN" altLang="en-US" b="1">
                <a:latin typeface="Arial" charset="0"/>
              </a:rPr>
              <a:t>固定</a:t>
            </a:r>
            <a:r>
              <a:rPr lang="en-US" altLang="zh-CN" b="1">
                <a:latin typeface="Arial" charset="0"/>
              </a:rPr>
              <a:t>ROM</a:t>
            </a:r>
          </a:p>
          <a:p>
            <a:pPr marL="1054100" lvl="1" indent="-425450" algn="l" eaLnBrk="0" hangingPunct="0">
              <a:lnSpc>
                <a:spcPct val="110000"/>
              </a:lnSpc>
              <a:spcBef>
                <a:spcPct val="0"/>
              </a:spcBef>
              <a:buClr>
                <a:srgbClr val="006666"/>
              </a:buClr>
              <a:buSzPct val="85000"/>
              <a:buFont typeface="Wingdings" pitchFamily="2" charset="2"/>
              <a:buChar char="u"/>
            </a:pPr>
            <a:r>
              <a:rPr lang="zh-CN" altLang="en-US" b="1">
                <a:latin typeface="Arial" charset="0"/>
              </a:rPr>
              <a:t>可编程</a:t>
            </a:r>
            <a:r>
              <a:rPr lang="en-US" altLang="zh-CN" b="1">
                <a:latin typeface="Arial" charset="0"/>
              </a:rPr>
              <a:t>ROM</a:t>
            </a:r>
            <a:r>
              <a:rPr lang="zh-CN" altLang="en-US" b="1">
                <a:latin typeface="Arial" charset="0"/>
              </a:rPr>
              <a:t>（</a:t>
            </a:r>
            <a:r>
              <a:rPr lang="en-US" altLang="zh-CN" b="1">
                <a:latin typeface="Arial" charset="0"/>
              </a:rPr>
              <a:t>PROM</a:t>
            </a:r>
            <a:r>
              <a:rPr lang="zh-CN" altLang="en-US" b="1">
                <a:latin typeface="Arial" charset="0"/>
              </a:rPr>
              <a:t>）</a:t>
            </a:r>
          </a:p>
          <a:p>
            <a:pPr marL="1054100" lvl="1" indent="-425450" algn="l" eaLnBrk="0" hangingPunct="0">
              <a:lnSpc>
                <a:spcPct val="110000"/>
              </a:lnSpc>
              <a:spcBef>
                <a:spcPct val="0"/>
              </a:spcBef>
              <a:buClr>
                <a:srgbClr val="006666"/>
              </a:buClr>
              <a:buSzPct val="85000"/>
              <a:buFont typeface="Wingdings" pitchFamily="2" charset="2"/>
              <a:buChar char="u"/>
            </a:pPr>
            <a:r>
              <a:rPr lang="zh-CN" altLang="en-US" b="1">
                <a:latin typeface="Arial" charset="0"/>
              </a:rPr>
              <a:t>光可擦可编程</a:t>
            </a:r>
            <a:r>
              <a:rPr lang="en-US" altLang="zh-CN" b="1">
                <a:latin typeface="Arial" charset="0"/>
              </a:rPr>
              <a:t>ROM</a:t>
            </a:r>
            <a:r>
              <a:rPr lang="zh-CN" altLang="en-US" b="1">
                <a:latin typeface="Arial" charset="0"/>
              </a:rPr>
              <a:t>（</a:t>
            </a:r>
            <a:r>
              <a:rPr lang="en-US" altLang="zh-CN" b="1">
                <a:latin typeface="Arial" charset="0"/>
              </a:rPr>
              <a:t>EPROM</a:t>
            </a:r>
            <a:r>
              <a:rPr lang="zh-CN" altLang="en-US" b="1">
                <a:latin typeface="Arial" charset="0"/>
              </a:rPr>
              <a:t>）</a:t>
            </a:r>
          </a:p>
          <a:p>
            <a:pPr marL="1054100" lvl="1" indent="-425450" algn="l" eaLnBrk="0" hangingPunct="0">
              <a:lnSpc>
                <a:spcPct val="110000"/>
              </a:lnSpc>
              <a:spcBef>
                <a:spcPct val="0"/>
              </a:spcBef>
              <a:buClr>
                <a:srgbClr val="006666"/>
              </a:buClr>
              <a:buSzPct val="85000"/>
              <a:buFont typeface="Wingdings" pitchFamily="2" charset="2"/>
              <a:buChar char="u"/>
            </a:pPr>
            <a:r>
              <a:rPr lang="zh-CN" altLang="en-US" b="1">
                <a:latin typeface="Arial" charset="0"/>
              </a:rPr>
              <a:t>电可擦可编程</a:t>
            </a:r>
            <a:r>
              <a:rPr lang="en-US" altLang="zh-CN" b="1">
                <a:latin typeface="Arial" charset="0"/>
              </a:rPr>
              <a:t>ROM</a:t>
            </a:r>
            <a:r>
              <a:rPr lang="zh-CN" altLang="en-US" b="1">
                <a:latin typeface="Arial" charset="0"/>
              </a:rPr>
              <a:t>（</a:t>
            </a:r>
            <a:r>
              <a:rPr lang="en-US" altLang="zh-CN" b="1">
                <a:latin typeface="Arial" charset="0"/>
              </a:rPr>
              <a:t>EEPROM, EAROM</a:t>
            </a:r>
            <a:r>
              <a:rPr lang="zh-CN" altLang="en-US" b="1">
                <a:latin typeface="Arial" charset="0"/>
              </a:rPr>
              <a:t>）</a:t>
            </a:r>
          </a:p>
          <a:p>
            <a:pPr marL="449263" indent="-449263" algn="l">
              <a:lnSpc>
                <a:spcPct val="120000"/>
              </a:lnSpc>
              <a:spcBef>
                <a:spcPct val="0"/>
              </a:spcBef>
              <a:buClr>
                <a:schemeClr val="bg2"/>
              </a:buClr>
              <a:buSzPct val="110000"/>
              <a:buFont typeface="Wingdings" pitchFamily="2" charset="2"/>
              <a:buChar char="v"/>
            </a:pPr>
            <a:r>
              <a:rPr lang="en-US" altLang="zh-CN" b="1">
                <a:latin typeface="Arial" charset="0"/>
              </a:rPr>
              <a:t>ROM</a:t>
            </a:r>
            <a:r>
              <a:rPr lang="zh-CN" altLang="en-US" b="1">
                <a:latin typeface="Arial" charset="0"/>
              </a:rPr>
              <a:t>的扩展（与</a:t>
            </a:r>
            <a:r>
              <a:rPr lang="en-US" altLang="zh-CN" b="1">
                <a:latin typeface="Arial" charset="0"/>
              </a:rPr>
              <a:t>RAM</a:t>
            </a:r>
            <a:r>
              <a:rPr lang="zh-CN" altLang="en-US" b="1">
                <a:latin typeface="Arial" charset="0"/>
              </a:rPr>
              <a:t>扩展相同）</a:t>
            </a:r>
          </a:p>
          <a:p>
            <a:pPr marL="1054100" lvl="1" indent="-425450" algn="l" eaLnBrk="0" hangingPunct="0">
              <a:lnSpc>
                <a:spcPct val="110000"/>
              </a:lnSpc>
              <a:spcBef>
                <a:spcPct val="0"/>
              </a:spcBef>
              <a:buClr>
                <a:srgbClr val="006666"/>
              </a:buClr>
              <a:buSzPct val="85000"/>
              <a:buFont typeface="Wingdings" pitchFamily="2" charset="2"/>
              <a:buChar char="u"/>
            </a:pPr>
            <a:r>
              <a:rPr lang="zh-CN" altLang="en-US" b="1">
                <a:latin typeface="Arial" charset="0"/>
              </a:rPr>
              <a:t>位扩展</a:t>
            </a:r>
          </a:p>
          <a:p>
            <a:pPr marL="1054100" lvl="1" indent="-425450" algn="l" eaLnBrk="0" hangingPunct="0">
              <a:lnSpc>
                <a:spcPct val="110000"/>
              </a:lnSpc>
              <a:spcBef>
                <a:spcPct val="0"/>
              </a:spcBef>
              <a:buClr>
                <a:srgbClr val="006666"/>
              </a:buClr>
              <a:buSzPct val="85000"/>
              <a:buFont typeface="Wingdings" pitchFamily="2" charset="2"/>
              <a:buChar char="u"/>
            </a:pPr>
            <a:r>
              <a:rPr lang="zh-CN" altLang="en-US" b="1">
                <a:latin typeface="Arial" charset="0"/>
              </a:rPr>
              <a:t>字扩展</a:t>
            </a:r>
          </a:p>
          <a:p>
            <a:pPr marL="1054100" lvl="1" indent="-425450" algn="l" eaLnBrk="0" hangingPunct="0">
              <a:lnSpc>
                <a:spcPct val="110000"/>
              </a:lnSpc>
              <a:spcBef>
                <a:spcPct val="0"/>
              </a:spcBef>
              <a:buClr>
                <a:srgbClr val="006666"/>
              </a:buClr>
              <a:buSzPct val="85000"/>
              <a:buFont typeface="Wingdings" pitchFamily="2" charset="2"/>
              <a:buChar char="u"/>
            </a:pPr>
            <a:r>
              <a:rPr lang="zh-CN" altLang="en-US" b="1">
                <a:latin typeface="Arial" charset="0"/>
              </a:rPr>
              <a:t>字位扩展</a:t>
            </a:r>
          </a:p>
          <a:p>
            <a:pPr marL="449263" indent="-449263" algn="l">
              <a:lnSpc>
                <a:spcPct val="120000"/>
              </a:lnSpc>
              <a:spcBef>
                <a:spcPct val="0"/>
              </a:spcBef>
              <a:buClr>
                <a:schemeClr val="bg2"/>
              </a:buClr>
              <a:buSzPct val="110000"/>
              <a:buFont typeface="Wingdings" pitchFamily="2" charset="2"/>
              <a:buChar char="v"/>
            </a:pPr>
            <a:r>
              <a:rPr lang="en-US" altLang="zh-CN" b="1">
                <a:latin typeface="Arial" charset="0"/>
              </a:rPr>
              <a:t>ROM</a:t>
            </a:r>
            <a:r>
              <a:rPr lang="zh-CN" altLang="en-US" b="1">
                <a:latin typeface="Arial" charset="0"/>
              </a:rPr>
              <a:t>的应用</a:t>
            </a:r>
          </a:p>
          <a:p>
            <a:pPr marL="1054100" lvl="1" indent="-425450" algn="l" eaLnBrk="0" hangingPunct="0">
              <a:lnSpc>
                <a:spcPct val="110000"/>
              </a:lnSpc>
              <a:spcBef>
                <a:spcPct val="0"/>
              </a:spcBef>
              <a:buClr>
                <a:srgbClr val="006666"/>
              </a:buClr>
              <a:buSzPct val="85000"/>
              <a:buFont typeface="Wingdings" pitchFamily="2" charset="2"/>
              <a:buChar char="u"/>
            </a:pPr>
            <a:r>
              <a:rPr lang="zh-CN" altLang="en-US" b="1">
                <a:latin typeface="Arial" charset="0"/>
              </a:rPr>
              <a:t>实现任意组合逻辑函数</a:t>
            </a:r>
            <a:endParaRPr lang="en-US" altLang="zh-CN" b="1">
              <a:latin typeface="Arial" charset="0"/>
            </a:endParaRPr>
          </a:p>
          <a:p>
            <a:pPr marL="1054100" lvl="1" indent="-425450" algn="l" eaLnBrk="0" hangingPunct="0">
              <a:lnSpc>
                <a:spcPct val="110000"/>
              </a:lnSpc>
              <a:spcBef>
                <a:spcPct val="0"/>
              </a:spcBef>
              <a:buClr>
                <a:srgbClr val="006666"/>
              </a:buClr>
              <a:buSzPct val="85000"/>
              <a:buFont typeface="Wingdings" pitchFamily="2" charset="2"/>
              <a:buChar char="u"/>
            </a:pPr>
            <a:r>
              <a:rPr lang="zh-CN" altLang="en-US" b="1">
                <a:latin typeface="Arial" charset="0"/>
              </a:rPr>
              <a:t>掌握</a:t>
            </a:r>
            <a:r>
              <a:rPr lang="en-US" altLang="zh-CN" b="1">
                <a:latin typeface="Arial" charset="0"/>
              </a:rPr>
              <a:t>ROM</a:t>
            </a:r>
            <a:r>
              <a:rPr lang="zh-CN" altLang="en-US" b="1">
                <a:latin typeface="Arial" charset="0"/>
              </a:rPr>
              <a:t>实现任意组合逻辑函数的设计方法</a:t>
            </a:r>
          </a:p>
        </p:txBody>
      </p:sp>
      <p:sp>
        <p:nvSpPr>
          <p:cNvPr id="87045" name="矩形 5"/>
          <p:cNvSpPr>
            <a:spLocks noChangeArrowheads="1"/>
          </p:cNvSpPr>
          <p:nvPr/>
        </p:nvSpPr>
        <p:spPr bwMode="auto">
          <a:xfrm>
            <a:off x="8386763" y="5754688"/>
            <a:ext cx="611187" cy="425450"/>
          </a:xfrm>
          <a:prstGeom prst="rect">
            <a:avLst/>
          </a:prstGeom>
          <a:noFill/>
          <a:ln w="9525">
            <a:noFill/>
            <a:miter lim="800000"/>
            <a:headEnd/>
            <a:tailEnd/>
          </a:ln>
        </p:spPr>
        <p:txBody>
          <a:bodyPr wrap="none">
            <a:spAutoFit/>
          </a:bodyPr>
          <a:lstStyle/>
          <a:p>
            <a:r>
              <a:rPr lang="en-US" altLang="zh-CN" b="1">
                <a:latin typeface="Arial" charset="0"/>
                <a:hlinkClick r:id="rId4" action="ppaction://hlinksldjump"/>
              </a:rPr>
              <a:t>Go</a:t>
            </a:r>
            <a:endParaRPr lang="zh-CN" altLang="en-US"/>
          </a:p>
        </p:txBody>
      </p:sp>
    </p:spTree>
  </p:cSld>
  <p:clrMapOvr>
    <a:masterClrMapping/>
  </p:clrMapOvr>
  <p:transition spd="med">
    <p:blinds dir="vert"/>
    <p:sndAc>
      <p:stSnd>
        <p:snd r:embed="rId3" name="projctor.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1"/>
                                        </p:tgtEl>
                                        <p:attrNameLst>
                                          <p:attrName>style.visibility</p:attrName>
                                        </p:attrNameLst>
                                      </p:cBhvr>
                                      <p:to>
                                        <p:strVal val="visible"/>
                                      </p:to>
                                    </p:set>
                                    <p:anim calcmode="lin" valueType="num">
                                      <p:cBhvr additive="base">
                                        <p:cTn id="7" dur="500" fill="hold"/>
                                        <p:tgtEl>
                                          <p:spTgt spid="58371"/>
                                        </p:tgtEl>
                                        <p:attrNameLst>
                                          <p:attrName>ppt_x</p:attrName>
                                        </p:attrNameLst>
                                      </p:cBhvr>
                                      <p:tavLst>
                                        <p:tav tm="0">
                                          <p:val>
                                            <p:strVal val="0-#ppt_w/2"/>
                                          </p:val>
                                        </p:tav>
                                        <p:tav tm="100000">
                                          <p:val>
                                            <p:strVal val="#ppt_x"/>
                                          </p:val>
                                        </p:tav>
                                      </p:tavLst>
                                    </p:anim>
                                    <p:anim calcmode="lin" valueType="num">
                                      <p:cBhvr additive="base">
                                        <p:cTn id="8" dur="500" fill="hold"/>
                                        <p:tgtEl>
                                          <p:spTgt spid="583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p:bld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a:xfrm>
            <a:off x="1695450" y="266700"/>
            <a:ext cx="7448550" cy="677863"/>
          </a:xfrm>
        </p:spPr>
        <p:txBody>
          <a:bodyPr/>
          <a:lstStyle/>
          <a:p>
            <a:r>
              <a:rPr lang="en-US" altLang="zh-CN" dirty="0" smtClean="0">
                <a:solidFill>
                  <a:srgbClr val="FFCC00"/>
                </a:solidFill>
                <a:latin typeface="Arial" charset="0"/>
                <a:ea typeface="黑体" pitchFamily="49" charset="-122"/>
              </a:rPr>
              <a:t>6</a:t>
            </a:r>
            <a:r>
              <a:rPr lang="zh-CN" altLang="en-US" dirty="0" smtClean="0">
                <a:solidFill>
                  <a:srgbClr val="FFCC00"/>
                </a:solidFill>
                <a:latin typeface="Arial" charset="0"/>
                <a:ea typeface="黑体" pitchFamily="49" charset="-122"/>
              </a:rPr>
              <a:t>、基于</a:t>
            </a:r>
            <a:r>
              <a:rPr lang="en-US" altLang="zh-CN" dirty="0" err="1" smtClean="0">
                <a:solidFill>
                  <a:srgbClr val="FFCC00"/>
                </a:solidFill>
                <a:latin typeface="Arial" charset="0"/>
                <a:ea typeface="黑体" pitchFamily="49" charset="-122"/>
              </a:rPr>
              <a:t>Verilog</a:t>
            </a:r>
            <a:r>
              <a:rPr lang="en-US" altLang="zh-CN" dirty="0" smtClean="0">
                <a:solidFill>
                  <a:srgbClr val="FFCC00"/>
                </a:solidFill>
                <a:latin typeface="Arial" charset="0"/>
                <a:ea typeface="黑体" pitchFamily="49" charset="-122"/>
              </a:rPr>
              <a:t> HDL</a:t>
            </a:r>
            <a:r>
              <a:rPr lang="zh-CN" altLang="en-US" dirty="0" smtClean="0">
                <a:solidFill>
                  <a:srgbClr val="FFCC00"/>
                </a:solidFill>
                <a:latin typeface="Arial" charset="0"/>
                <a:ea typeface="黑体" pitchFamily="49" charset="-122"/>
              </a:rPr>
              <a:t>的存储器设计</a:t>
            </a:r>
          </a:p>
        </p:txBody>
      </p:sp>
      <p:sp>
        <p:nvSpPr>
          <p:cNvPr id="88067" name="灯片编号占位符 4"/>
          <p:cNvSpPr txBox="1">
            <a:spLocks noGrp="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spcBef>
                <a:spcPct val="0"/>
              </a:spcBef>
            </a:pPr>
            <a:fld id="{E6D24019-877F-4483-AEE6-073FE0F0ADED}" type="slidenum">
              <a:rPr lang="ko-KR" altLang="en-US" sz="1600" b="1">
                <a:solidFill>
                  <a:schemeClr val="accent2"/>
                </a:solidFill>
                <a:latin typeface="Verdana" pitchFamily="34" charset="0"/>
                <a:ea typeface="Gulim" pitchFamily="34" charset="-127"/>
              </a:rPr>
              <a:pPr algn="r">
                <a:lnSpc>
                  <a:spcPct val="100000"/>
                </a:lnSpc>
                <a:spcBef>
                  <a:spcPct val="0"/>
                </a:spcBef>
              </a:pPr>
              <a:t>118</a:t>
            </a:fld>
            <a:endParaRPr lang="en-US" altLang="ko-KR" sz="1600" b="1">
              <a:solidFill>
                <a:schemeClr val="accent2"/>
              </a:solidFill>
              <a:latin typeface="Verdana" pitchFamily="34" charset="0"/>
              <a:ea typeface="Gulim" pitchFamily="34" charset="-127"/>
            </a:endParaRPr>
          </a:p>
        </p:txBody>
      </p:sp>
      <p:sp>
        <p:nvSpPr>
          <p:cNvPr id="88068" name="Rectangle 3"/>
          <p:cNvSpPr>
            <a:spLocks noChangeArrowheads="1"/>
          </p:cNvSpPr>
          <p:nvPr/>
        </p:nvSpPr>
        <p:spPr bwMode="auto">
          <a:xfrm>
            <a:off x="571500" y="1196975"/>
            <a:ext cx="7780338" cy="1455738"/>
          </a:xfrm>
          <a:prstGeom prst="rect">
            <a:avLst/>
          </a:prstGeom>
          <a:noFill/>
          <a:ln w="9525">
            <a:noFill/>
            <a:miter lim="800000"/>
            <a:headEnd/>
            <a:tailEnd/>
          </a:ln>
        </p:spPr>
        <p:txBody>
          <a:bodyPr/>
          <a:lstStyle/>
          <a:p>
            <a:pPr marL="342900" indent="-342900" algn="l">
              <a:lnSpc>
                <a:spcPct val="110000"/>
              </a:lnSpc>
              <a:spcBef>
                <a:spcPct val="0"/>
              </a:spcBef>
              <a:buClr>
                <a:schemeClr val="bg2"/>
              </a:buClr>
              <a:buSzPct val="110000"/>
              <a:buFont typeface="Wingdings" pitchFamily="2" charset="2"/>
              <a:buChar char="v"/>
            </a:pPr>
            <a:r>
              <a:rPr lang="en-US" altLang="zh-CN" b="1">
                <a:latin typeface="Arial" charset="0"/>
              </a:rPr>
              <a:t>RAM</a:t>
            </a:r>
            <a:r>
              <a:rPr lang="zh-CN" altLang="en-US" b="1">
                <a:latin typeface="Arial" charset="0"/>
              </a:rPr>
              <a:t>的</a:t>
            </a:r>
            <a:r>
              <a:rPr lang="en-US" altLang="zh-CN" b="1">
                <a:latin typeface="Arial" charset="0"/>
              </a:rPr>
              <a:t>HDL</a:t>
            </a:r>
            <a:r>
              <a:rPr lang="zh-CN" altLang="en-US" b="1">
                <a:latin typeface="Arial" charset="0"/>
              </a:rPr>
              <a:t>设计</a:t>
            </a:r>
          </a:p>
          <a:p>
            <a:pPr marL="742950" lvl="1" indent="-285750" algn="l" eaLnBrk="0" hangingPunct="0">
              <a:lnSpc>
                <a:spcPct val="100000"/>
              </a:lnSpc>
              <a:spcBef>
                <a:spcPts val="600"/>
              </a:spcBef>
              <a:buClr>
                <a:srgbClr val="006666"/>
              </a:buClr>
              <a:buSzPct val="85000"/>
              <a:buFont typeface="Wingdings" pitchFamily="2" charset="2"/>
              <a:buChar char="u"/>
            </a:pPr>
            <a:r>
              <a:rPr lang="zh-CN" altLang="en-US" sz="2200" b="1">
                <a:latin typeface="Arial" charset="0"/>
              </a:rPr>
              <a:t>利用</a:t>
            </a:r>
            <a:r>
              <a:rPr lang="en-US" altLang="zh-CN" sz="2200" b="1">
                <a:latin typeface="Arial" charset="0"/>
              </a:rPr>
              <a:t>memory</a:t>
            </a:r>
            <a:r>
              <a:rPr lang="zh-CN" altLang="en-US" sz="2200" b="1">
                <a:latin typeface="Arial" charset="0"/>
              </a:rPr>
              <a:t>型变量进行设计</a:t>
            </a:r>
          </a:p>
          <a:p>
            <a:pPr marL="742950" lvl="1" indent="-285750" algn="l" eaLnBrk="0" hangingPunct="0">
              <a:lnSpc>
                <a:spcPct val="100000"/>
              </a:lnSpc>
              <a:spcBef>
                <a:spcPts val="600"/>
              </a:spcBef>
              <a:buClr>
                <a:srgbClr val="006666"/>
              </a:buClr>
              <a:buSzPct val="85000"/>
              <a:buFont typeface="Wingdings" pitchFamily="2" charset="2"/>
              <a:buChar char="u"/>
            </a:pPr>
            <a:r>
              <a:rPr lang="en-US" altLang="zh-CN" sz="2200" b="1">
                <a:latin typeface="Arial" charset="0"/>
              </a:rPr>
              <a:t>RAM</a:t>
            </a:r>
            <a:r>
              <a:rPr lang="zh-CN" altLang="en-US" sz="2200" b="1">
                <a:latin typeface="Arial" charset="0"/>
              </a:rPr>
              <a:t>的仿真波形编辑一定按照</a:t>
            </a:r>
            <a:r>
              <a:rPr lang="en-US" altLang="zh-CN" sz="2200" b="1">
                <a:latin typeface="Arial" charset="0"/>
              </a:rPr>
              <a:t>RAM</a:t>
            </a:r>
            <a:r>
              <a:rPr lang="zh-CN" altLang="en-US" sz="2200" b="1">
                <a:latin typeface="Arial" charset="0"/>
              </a:rPr>
              <a:t>的读写时序</a:t>
            </a:r>
          </a:p>
        </p:txBody>
      </p:sp>
      <p:sp>
        <p:nvSpPr>
          <p:cNvPr id="2" name="Rectangle 3"/>
          <p:cNvSpPr>
            <a:spLocks noChangeArrowheads="1"/>
          </p:cNvSpPr>
          <p:nvPr/>
        </p:nvSpPr>
        <p:spPr bwMode="auto">
          <a:xfrm>
            <a:off x="528638" y="2800350"/>
            <a:ext cx="7780337" cy="1770063"/>
          </a:xfrm>
          <a:prstGeom prst="rect">
            <a:avLst/>
          </a:prstGeom>
          <a:noFill/>
          <a:ln w="9525">
            <a:noFill/>
            <a:miter lim="800000"/>
            <a:headEnd/>
            <a:tailEnd/>
          </a:ln>
        </p:spPr>
        <p:txBody>
          <a:bodyPr/>
          <a:lstStyle/>
          <a:p>
            <a:pPr marL="342900" indent="-342900" algn="l">
              <a:lnSpc>
                <a:spcPct val="110000"/>
              </a:lnSpc>
              <a:spcBef>
                <a:spcPct val="0"/>
              </a:spcBef>
              <a:buClr>
                <a:schemeClr val="bg2"/>
              </a:buClr>
              <a:buSzPct val="110000"/>
              <a:buFont typeface="Wingdings" pitchFamily="2" charset="2"/>
              <a:buChar char="v"/>
            </a:pPr>
            <a:r>
              <a:rPr lang="en-US" altLang="zh-CN" b="1">
                <a:latin typeface="Arial" charset="0"/>
              </a:rPr>
              <a:t>ROM</a:t>
            </a:r>
            <a:r>
              <a:rPr lang="zh-CN" altLang="en-US" b="1">
                <a:latin typeface="Arial" charset="0"/>
              </a:rPr>
              <a:t>的</a:t>
            </a:r>
            <a:r>
              <a:rPr lang="en-US" altLang="zh-CN" b="1">
                <a:latin typeface="Arial" charset="0"/>
              </a:rPr>
              <a:t>HDL</a:t>
            </a:r>
            <a:r>
              <a:rPr lang="zh-CN" altLang="en-US" b="1">
                <a:latin typeface="Arial" charset="0"/>
              </a:rPr>
              <a:t>设计</a:t>
            </a:r>
          </a:p>
          <a:p>
            <a:pPr marL="742950" lvl="1" indent="-285750" algn="l" eaLnBrk="0" hangingPunct="0">
              <a:lnSpc>
                <a:spcPct val="100000"/>
              </a:lnSpc>
              <a:spcBef>
                <a:spcPts val="600"/>
              </a:spcBef>
              <a:buClr>
                <a:srgbClr val="006666"/>
              </a:buClr>
              <a:buSzPct val="85000"/>
              <a:buFont typeface="Wingdings" pitchFamily="2" charset="2"/>
              <a:buChar char="u"/>
            </a:pPr>
            <a:r>
              <a:rPr lang="zh-CN" altLang="en-US" sz="2200" b="1">
                <a:latin typeface="Arial" charset="0"/>
              </a:rPr>
              <a:t>容量不大的</a:t>
            </a:r>
            <a:r>
              <a:rPr lang="en-US" altLang="zh-CN" sz="2200" b="1">
                <a:latin typeface="Arial" charset="0"/>
              </a:rPr>
              <a:t>ROM</a:t>
            </a:r>
            <a:r>
              <a:rPr lang="zh-CN" altLang="en-US" sz="2200" b="1">
                <a:latin typeface="Arial" charset="0"/>
              </a:rPr>
              <a:t>可以用</a:t>
            </a:r>
            <a:r>
              <a:rPr lang="en-US" altLang="zh-CN" sz="2200" b="1">
                <a:latin typeface="Arial" charset="0"/>
              </a:rPr>
              <a:t>case</a:t>
            </a:r>
            <a:r>
              <a:rPr lang="zh-CN" altLang="en-US" sz="2200" b="1">
                <a:latin typeface="Arial" charset="0"/>
              </a:rPr>
              <a:t>语句实现</a:t>
            </a:r>
          </a:p>
          <a:p>
            <a:pPr marL="742950" lvl="1" indent="-285750" algn="l" eaLnBrk="0" hangingPunct="0">
              <a:lnSpc>
                <a:spcPct val="100000"/>
              </a:lnSpc>
              <a:spcBef>
                <a:spcPts val="600"/>
              </a:spcBef>
              <a:buClr>
                <a:srgbClr val="006666"/>
              </a:buClr>
              <a:buSzPct val="85000"/>
              <a:buFont typeface="Wingdings" pitchFamily="2" charset="2"/>
              <a:buChar char="u"/>
            </a:pPr>
            <a:r>
              <a:rPr lang="zh-CN" altLang="en-US" sz="2200" b="1">
                <a:latin typeface="Arial" charset="0"/>
              </a:rPr>
              <a:t>也可用</a:t>
            </a:r>
            <a:r>
              <a:rPr lang="en-US" altLang="zh-CN" sz="2200" b="1">
                <a:latin typeface="Arial" charset="0"/>
              </a:rPr>
              <a:t>memory</a:t>
            </a:r>
            <a:r>
              <a:rPr lang="zh-CN" altLang="en-US" sz="2200" b="1">
                <a:latin typeface="Arial" charset="0"/>
              </a:rPr>
              <a:t>型变量实现</a:t>
            </a:r>
            <a:r>
              <a:rPr lang="en-US" altLang="zh-CN" sz="2200" b="1">
                <a:latin typeface="Arial" charset="0"/>
              </a:rPr>
              <a:t>ROM</a:t>
            </a:r>
            <a:endParaRPr lang="zh-CN" altLang="en-US" sz="2200" b="1">
              <a:latin typeface="Arial" charset="0"/>
            </a:endParaRPr>
          </a:p>
        </p:txBody>
      </p:sp>
      <p:sp>
        <p:nvSpPr>
          <p:cNvPr id="4" name="Rectangle 3"/>
          <p:cNvSpPr>
            <a:spLocks noChangeArrowheads="1"/>
          </p:cNvSpPr>
          <p:nvPr/>
        </p:nvSpPr>
        <p:spPr bwMode="auto">
          <a:xfrm>
            <a:off x="555625" y="4284663"/>
            <a:ext cx="8588375" cy="1562100"/>
          </a:xfrm>
          <a:prstGeom prst="rect">
            <a:avLst/>
          </a:prstGeom>
          <a:noFill/>
          <a:ln w="9525">
            <a:noFill/>
            <a:miter lim="800000"/>
            <a:headEnd/>
            <a:tailEnd/>
          </a:ln>
        </p:spPr>
        <p:txBody>
          <a:bodyPr/>
          <a:lstStyle/>
          <a:p>
            <a:pPr marL="342900" indent="-342900" algn="l">
              <a:lnSpc>
                <a:spcPct val="110000"/>
              </a:lnSpc>
              <a:spcBef>
                <a:spcPct val="0"/>
              </a:spcBef>
              <a:buClr>
                <a:schemeClr val="bg2"/>
              </a:buClr>
              <a:buSzPct val="110000"/>
              <a:buFont typeface="Wingdings" pitchFamily="2" charset="2"/>
              <a:buChar char="v"/>
            </a:pPr>
            <a:r>
              <a:rPr lang="zh-CN" altLang="en-US" b="1">
                <a:latin typeface="Arial" charset="0"/>
              </a:rPr>
              <a:t>利用</a:t>
            </a:r>
            <a:r>
              <a:rPr lang="en-US" altLang="zh-CN" b="1">
                <a:latin typeface="Arial" charset="0"/>
              </a:rPr>
              <a:t>Quartus Ⅱ</a:t>
            </a:r>
            <a:r>
              <a:rPr lang="zh-CN" altLang="en-US" b="1">
                <a:latin typeface="Arial" charset="0"/>
              </a:rPr>
              <a:t>的</a:t>
            </a:r>
            <a:r>
              <a:rPr lang="en-US" altLang="zh-CN" b="1">
                <a:latin typeface="Arial" charset="0"/>
              </a:rPr>
              <a:t>LPM</a:t>
            </a:r>
            <a:r>
              <a:rPr lang="zh-CN" altLang="en-US" b="1">
                <a:latin typeface="Arial" charset="0"/>
              </a:rPr>
              <a:t>宏单元库实现大容量</a:t>
            </a:r>
            <a:r>
              <a:rPr lang="en-US" altLang="zh-CN" b="1">
                <a:latin typeface="Arial" charset="0"/>
              </a:rPr>
              <a:t>ROM/RAM</a:t>
            </a:r>
          </a:p>
          <a:p>
            <a:pPr marL="742950" lvl="1" indent="-285750" algn="l">
              <a:lnSpc>
                <a:spcPct val="120000"/>
              </a:lnSpc>
              <a:spcBef>
                <a:spcPct val="0"/>
              </a:spcBef>
              <a:buClr>
                <a:srgbClr val="006666"/>
              </a:buClr>
              <a:buSzPct val="85000"/>
              <a:buFont typeface="Wingdings" pitchFamily="2" charset="2"/>
              <a:buChar char="u"/>
            </a:pPr>
            <a:r>
              <a:rPr lang="zh-CN" altLang="en-US" sz="2200" b="1">
                <a:latin typeface="Arial" charset="0"/>
              </a:rPr>
              <a:t>模块元件例化的端口对应有两种方式</a:t>
            </a:r>
          </a:p>
          <a:p>
            <a:pPr marL="1143000" lvl="2" indent="-228600" algn="l">
              <a:lnSpc>
                <a:spcPct val="120000"/>
              </a:lnSpc>
              <a:spcBef>
                <a:spcPct val="0"/>
              </a:spcBef>
              <a:buClr>
                <a:schemeClr val="tx2"/>
              </a:buClr>
              <a:buSzPct val="85000"/>
              <a:buFont typeface="Wingdings" pitchFamily="2" charset="2"/>
              <a:buChar char="n"/>
            </a:pPr>
            <a:r>
              <a:rPr lang="zh-CN" altLang="en-US" sz="2200" b="1">
                <a:solidFill>
                  <a:srgbClr val="CC0066"/>
                </a:solidFill>
                <a:latin typeface="Arial" charset="0"/>
              </a:rPr>
              <a:t>信号名对应</a:t>
            </a:r>
            <a:r>
              <a:rPr lang="zh-CN" altLang="en-US" sz="2200" b="1">
                <a:latin typeface="Arial" charset="0"/>
              </a:rPr>
              <a:t>的方式，</a:t>
            </a:r>
            <a:r>
              <a:rPr lang="zh-CN" altLang="en-US" sz="2200" b="1">
                <a:solidFill>
                  <a:srgbClr val="CC0066"/>
                </a:solidFill>
                <a:latin typeface="Arial" charset="0"/>
              </a:rPr>
              <a:t>位置对应</a:t>
            </a:r>
            <a:r>
              <a:rPr lang="zh-CN" altLang="en-US" sz="2200" b="1">
                <a:latin typeface="Arial" charset="0"/>
              </a:rPr>
              <a:t>方式</a:t>
            </a:r>
          </a:p>
          <a:p>
            <a:pPr marL="742950" lvl="1" indent="-285750" algn="l">
              <a:lnSpc>
                <a:spcPct val="120000"/>
              </a:lnSpc>
              <a:spcBef>
                <a:spcPct val="0"/>
              </a:spcBef>
              <a:buClr>
                <a:srgbClr val="006666"/>
              </a:buClr>
              <a:buSzPct val="85000"/>
              <a:buFont typeface="Wingdings" pitchFamily="2" charset="2"/>
              <a:buChar char="u"/>
            </a:pPr>
            <a:r>
              <a:rPr lang="zh-CN" altLang="en-US" sz="2200" b="1">
                <a:latin typeface="Arial" charset="0"/>
              </a:rPr>
              <a:t>创建存储器初始化文件的方法</a:t>
            </a:r>
          </a:p>
        </p:txBody>
      </p:sp>
    </p:spTree>
  </p:cSld>
  <p:clrMapOvr>
    <a:masterClrMapping/>
  </p:clrMapOvr>
  <p:transition spd="med">
    <p:blinds dir="vert"/>
    <p:sndAc>
      <p:stSnd>
        <p:snd r:embed="rId3" name="projctor.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1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50530" name="Rectangle 2"/>
          <p:cNvSpPr>
            <a:spLocks noGrp="1" noChangeArrowheads="1"/>
          </p:cNvSpPr>
          <p:nvPr>
            <p:ph type="title" idx="4294967295"/>
          </p:nvPr>
        </p:nvSpPr>
        <p:spPr>
          <a:xfrm>
            <a:off x="1695450" y="266700"/>
            <a:ext cx="7772400" cy="677863"/>
          </a:xfrm>
        </p:spPr>
        <p:txBody>
          <a:bodyPr/>
          <a:lstStyle/>
          <a:p>
            <a:r>
              <a:rPr lang="zh-CN" altLang="en-US" dirty="0" smtClean="0">
                <a:solidFill>
                  <a:srgbClr val="FFCC00"/>
                </a:solidFill>
                <a:latin typeface="Arial" charset="0"/>
                <a:ea typeface="黑体" pitchFamily="49" charset="-122"/>
              </a:rPr>
              <a:t>可编程逻辑器件</a:t>
            </a:r>
            <a:endParaRPr lang="zh-CN" altLang="en-US" dirty="0" smtClean="0">
              <a:solidFill>
                <a:srgbClr val="FFCC00"/>
              </a:solidFill>
              <a:latin typeface="Arial" charset="0"/>
              <a:ea typeface="黑体" pitchFamily="49" charset="-122"/>
            </a:endParaRPr>
          </a:p>
        </p:txBody>
      </p:sp>
      <p:sp>
        <p:nvSpPr>
          <p:cNvPr id="247811" name="Rectangle 3"/>
          <p:cNvSpPr>
            <a:spLocks noGrp="1" noChangeArrowheads="1"/>
          </p:cNvSpPr>
          <p:nvPr>
            <p:ph type="body" idx="4294967295"/>
          </p:nvPr>
        </p:nvSpPr>
        <p:spPr>
          <a:xfrm>
            <a:off x="752475" y="1125538"/>
            <a:ext cx="7348538" cy="2700337"/>
          </a:xfrm>
          <a:ln>
            <a:solidFill>
              <a:srgbClr val="006666"/>
            </a:solidFill>
          </a:ln>
        </p:spPr>
        <p:txBody>
          <a:bodyPr/>
          <a:lstStyle/>
          <a:p>
            <a:pPr marL="533400" indent="-533400" algn="just" eaLnBrk="1" hangingPunct="1">
              <a:lnSpc>
                <a:spcPct val="125000"/>
              </a:lnSpc>
              <a:buClr>
                <a:srgbClr val="3333FF"/>
              </a:buClr>
              <a:buFont typeface="Wingdings" pitchFamily="2" charset="2"/>
              <a:buNone/>
            </a:pPr>
            <a:r>
              <a:rPr lang="en-US" altLang="zh-CN" sz="2400" dirty="0" smtClean="0">
                <a:solidFill>
                  <a:srgbClr val="CC3300"/>
                </a:solidFill>
              </a:rPr>
              <a:t>7</a:t>
            </a:r>
            <a:r>
              <a:rPr lang="zh-CN" altLang="en-US" sz="2400" dirty="0" smtClean="0">
                <a:solidFill>
                  <a:srgbClr val="CC3300"/>
                </a:solidFill>
              </a:rPr>
              <a:t>、</a:t>
            </a:r>
            <a:r>
              <a:rPr lang="zh-CN" altLang="en-US" sz="2400" dirty="0" smtClean="0">
                <a:solidFill>
                  <a:srgbClr val="CC3300"/>
                </a:solidFill>
              </a:rPr>
              <a:t>可编程逻辑器件的分类</a:t>
            </a:r>
          </a:p>
          <a:p>
            <a:pPr marL="533400" indent="-533400" eaLnBrk="1" hangingPunct="1">
              <a:lnSpc>
                <a:spcPct val="125000"/>
              </a:lnSpc>
              <a:spcBef>
                <a:spcPct val="0"/>
              </a:spcBef>
              <a:buSzPct val="110000"/>
            </a:pPr>
            <a:r>
              <a:rPr kumimoji="1" lang="zh-CN" altLang="en-US" sz="2400" dirty="0" smtClean="0"/>
              <a:t>分类方式</a:t>
            </a:r>
          </a:p>
          <a:p>
            <a:pPr lvl="1" eaLnBrk="1" hangingPunct="1">
              <a:lnSpc>
                <a:spcPct val="125000"/>
              </a:lnSpc>
              <a:spcBef>
                <a:spcPct val="0"/>
              </a:spcBef>
              <a:buSzPct val="85000"/>
              <a:buFont typeface="Wingdings" pitchFamily="2" charset="2"/>
              <a:buChar char="u"/>
            </a:pPr>
            <a:r>
              <a:rPr kumimoji="1" lang="zh-CN" altLang="en-US" sz="2000" dirty="0" smtClean="0">
                <a:cs typeface="Arial" charset="0"/>
              </a:rPr>
              <a:t>按集成密度</a:t>
            </a:r>
          </a:p>
          <a:p>
            <a:pPr lvl="1" eaLnBrk="1" hangingPunct="1">
              <a:lnSpc>
                <a:spcPct val="125000"/>
              </a:lnSpc>
              <a:spcBef>
                <a:spcPct val="0"/>
              </a:spcBef>
              <a:buSzPct val="85000"/>
              <a:buFont typeface="Wingdings" pitchFamily="2" charset="2"/>
              <a:buChar char="u"/>
            </a:pPr>
            <a:r>
              <a:rPr kumimoji="1" lang="zh-CN" altLang="en-US" sz="2000" dirty="0" smtClean="0">
                <a:cs typeface="Arial" charset="0"/>
              </a:rPr>
              <a:t>按编程方式</a:t>
            </a:r>
          </a:p>
          <a:p>
            <a:pPr lvl="1" eaLnBrk="1" hangingPunct="1">
              <a:lnSpc>
                <a:spcPct val="125000"/>
              </a:lnSpc>
              <a:spcBef>
                <a:spcPct val="0"/>
              </a:spcBef>
              <a:buSzPct val="85000"/>
              <a:buFont typeface="Wingdings" pitchFamily="2" charset="2"/>
              <a:buChar char="u"/>
            </a:pPr>
            <a:r>
              <a:rPr kumimoji="1" lang="zh-CN" altLang="en-US" sz="2000" dirty="0" smtClean="0">
                <a:cs typeface="Arial" charset="0"/>
              </a:rPr>
              <a:t>按编程元件的结构及编程方式</a:t>
            </a:r>
          </a:p>
          <a:p>
            <a:pPr lvl="1" eaLnBrk="1" hangingPunct="1">
              <a:lnSpc>
                <a:spcPct val="125000"/>
              </a:lnSpc>
              <a:spcBef>
                <a:spcPct val="0"/>
              </a:spcBef>
              <a:buSzPct val="85000"/>
              <a:buFont typeface="Wingdings" pitchFamily="2" charset="2"/>
              <a:buChar char="u"/>
            </a:pPr>
            <a:r>
              <a:rPr kumimoji="1" lang="zh-CN" altLang="en-US" sz="2000" dirty="0" smtClean="0">
                <a:cs typeface="Arial" charset="0"/>
              </a:rPr>
              <a:t>按结构特点</a:t>
            </a:r>
          </a:p>
        </p:txBody>
      </p:sp>
      <p:sp>
        <p:nvSpPr>
          <p:cNvPr id="64516" name="灯片编号占位符 4"/>
          <p:cNvSpPr txBox="1">
            <a:spLocks noGrp="1"/>
          </p:cNvSpPr>
          <p:nvPr/>
        </p:nvSpPr>
        <p:spPr bwMode="black">
          <a:xfrm>
            <a:off x="8101013" y="6453188"/>
            <a:ext cx="871537" cy="304800"/>
          </a:xfrm>
          <a:prstGeom prst="rect">
            <a:avLst/>
          </a:prstGeom>
          <a:noFill/>
          <a:ln w="9525">
            <a:noFill/>
            <a:miter lim="800000"/>
            <a:headEnd/>
            <a:tailEnd/>
          </a:ln>
        </p:spPr>
        <p:txBody>
          <a:bodyPr/>
          <a:lstStyle/>
          <a:p>
            <a:pPr algn="r">
              <a:spcBef>
                <a:spcPct val="0"/>
              </a:spcBef>
            </a:pPr>
            <a:fld id="{8677FFAF-FAE9-401C-9B21-A0AE6C8902C8}" type="slidenum">
              <a:rPr lang="ko-KR" altLang="en-US" sz="1600">
                <a:solidFill>
                  <a:schemeClr val="accent2"/>
                </a:solidFill>
                <a:latin typeface="Verdana" pitchFamily="34" charset="0"/>
                <a:ea typeface="Gulim" pitchFamily="34" charset="-127"/>
              </a:rPr>
              <a:pPr algn="r">
                <a:spcBef>
                  <a:spcPct val="0"/>
                </a:spcBef>
              </a:pPr>
              <a:t>119</a:t>
            </a:fld>
            <a:endParaRPr lang="en-US" altLang="ko-KR" sz="1600">
              <a:solidFill>
                <a:schemeClr val="accent2"/>
              </a:solidFill>
              <a:latin typeface="Verdana" pitchFamily="34" charset="0"/>
              <a:ea typeface="Gulim" pitchFamily="34" charset="-127"/>
            </a:endParaRPr>
          </a:p>
        </p:txBody>
      </p:sp>
      <p:sp>
        <p:nvSpPr>
          <p:cNvPr id="2" name="Rectangle 3"/>
          <p:cNvSpPr>
            <a:spLocks noChangeArrowheads="1"/>
          </p:cNvSpPr>
          <p:nvPr/>
        </p:nvSpPr>
        <p:spPr bwMode="auto">
          <a:xfrm>
            <a:off x="771525" y="3932238"/>
            <a:ext cx="7348538" cy="2413000"/>
          </a:xfrm>
          <a:prstGeom prst="rect">
            <a:avLst/>
          </a:prstGeom>
          <a:noFill/>
          <a:ln w="9525">
            <a:solidFill>
              <a:srgbClr val="006666"/>
            </a:solidFill>
            <a:miter lim="800000"/>
            <a:headEnd/>
            <a:tailEnd/>
          </a:ln>
        </p:spPr>
        <p:txBody>
          <a:bodyPr/>
          <a:lstStyle/>
          <a:p>
            <a:pPr marL="533400" indent="-533400" algn="l">
              <a:lnSpc>
                <a:spcPct val="125000"/>
              </a:lnSpc>
              <a:spcBef>
                <a:spcPct val="0"/>
              </a:spcBef>
              <a:buClr>
                <a:schemeClr val="bg2"/>
              </a:buClr>
              <a:buSzPct val="85000"/>
              <a:buFont typeface="Wingdings" pitchFamily="2" charset="2"/>
              <a:buNone/>
            </a:pPr>
            <a:r>
              <a:rPr lang="en-US" altLang="zh-CN" b="1" dirty="0">
                <a:solidFill>
                  <a:srgbClr val="CC3300"/>
                </a:solidFill>
                <a:latin typeface="Arial" charset="0"/>
              </a:rPr>
              <a:t>8</a:t>
            </a:r>
            <a:r>
              <a:rPr lang="zh-CN" altLang="en-US" b="1" dirty="0">
                <a:solidFill>
                  <a:srgbClr val="CC3300"/>
                </a:solidFill>
                <a:latin typeface="Arial" charset="0"/>
              </a:rPr>
              <a:t>、</a:t>
            </a:r>
            <a:r>
              <a:rPr lang="zh-CN" altLang="en-US" b="1" dirty="0">
                <a:solidFill>
                  <a:srgbClr val="CC3300"/>
                </a:solidFill>
                <a:latin typeface="Arial" pitchFamily="34" charset="0"/>
                <a:cs typeface="Arial" pitchFamily="34" charset="0"/>
              </a:rPr>
              <a:t>阵列型</a:t>
            </a:r>
            <a:r>
              <a:rPr lang="en-US" altLang="zh-CN" b="1" dirty="0">
                <a:solidFill>
                  <a:srgbClr val="CC3300"/>
                </a:solidFill>
                <a:latin typeface="Arial" pitchFamily="34" charset="0"/>
                <a:cs typeface="Arial" pitchFamily="34" charset="0"/>
              </a:rPr>
              <a:t>PLD </a:t>
            </a:r>
            <a:endParaRPr lang="zh-CN" altLang="en-US" b="1" dirty="0">
              <a:solidFill>
                <a:srgbClr val="CC3300"/>
              </a:solidFill>
              <a:latin typeface="Arial" pitchFamily="34" charset="0"/>
              <a:cs typeface="Arial" pitchFamily="34" charset="0"/>
            </a:endParaRPr>
          </a:p>
          <a:p>
            <a:pPr marL="533400" indent="-533400" algn="l">
              <a:lnSpc>
                <a:spcPct val="125000"/>
              </a:lnSpc>
              <a:spcBef>
                <a:spcPct val="0"/>
              </a:spcBef>
              <a:buClr>
                <a:schemeClr val="bg2"/>
              </a:buClr>
              <a:buFont typeface="Wingdings" pitchFamily="2" charset="2"/>
              <a:buChar char="v"/>
            </a:pPr>
            <a:r>
              <a:rPr kumimoji="1" lang="zh-CN" altLang="en-US" b="1" dirty="0">
                <a:latin typeface="Arial" pitchFamily="34" charset="0"/>
                <a:cs typeface="Arial" pitchFamily="34" charset="0"/>
              </a:rPr>
              <a:t>简单</a:t>
            </a:r>
            <a:r>
              <a:rPr kumimoji="1" lang="en-US" altLang="zh-CN" b="1" dirty="0">
                <a:latin typeface="Arial" pitchFamily="34" charset="0"/>
                <a:cs typeface="Arial" pitchFamily="34" charset="0"/>
              </a:rPr>
              <a:t>PLD</a:t>
            </a:r>
            <a:r>
              <a:rPr kumimoji="1" lang="zh-CN" altLang="en-US" b="1" dirty="0">
                <a:latin typeface="Arial" pitchFamily="34" charset="0"/>
                <a:cs typeface="Arial" pitchFamily="34" charset="0"/>
              </a:rPr>
              <a:t>的基本结构</a:t>
            </a:r>
          </a:p>
          <a:p>
            <a:pPr marL="742950" lvl="1" indent="-285750" algn="l">
              <a:lnSpc>
                <a:spcPct val="125000"/>
              </a:lnSpc>
              <a:spcBef>
                <a:spcPct val="0"/>
              </a:spcBef>
              <a:buClr>
                <a:srgbClr val="006666"/>
              </a:buClr>
              <a:buSzPct val="85000"/>
              <a:buFont typeface="Wingdings" pitchFamily="2" charset="2"/>
              <a:buChar char="u"/>
            </a:pPr>
            <a:r>
              <a:rPr kumimoji="1" lang="en-US" altLang="zh-CN" sz="2000" b="1" dirty="0">
                <a:latin typeface="Arial" pitchFamily="34" charset="0"/>
                <a:cs typeface="Arial" pitchFamily="34" charset="0"/>
              </a:rPr>
              <a:t>PROM</a:t>
            </a:r>
            <a:r>
              <a:rPr kumimoji="1" lang="zh-CN" altLang="en-US" sz="2000" b="1" dirty="0">
                <a:latin typeface="Arial" pitchFamily="34" charset="0"/>
                <a:cs typeface="Arial" pitchFamily="34" charset="0"/>
              </a:rPr>
              <a:t>、</a:t>
            </a:r>
            <a:r>
              <a:rPr kumimoji="1" lang="en-US" altLang="zh-CN" sz="2000" b="1" dirty="0">
                <a:latin typeface="Arial" pitchFamily="34" charset="0"/>
                <a:cs typeface="Arial" pitchFamily="34" charset="0"/>
              </a:rPr>
              <a:t>PLA</a:t>
            </a:r>
            <a:r>
              <a:rPr kumimoji="1" lang="zh-CN" altLang="en-US" sz="2000" b="1" dirty="0">
                <a:latin typeface="Arial" pitchFamily="34" charset="0"/>
                <a:cs typeface="Arial" pitchFamily="34" charset="0"/>
              </a:rPr>
              <a:t>、 </a:t>
            </a:r>
            <a:r>
              <a:rPr kumimoji="1" lang="en-US" altLang="zh-CN" sz="2000" b="1" dirty="0">
                <a:latin typeface="Arial" pitchFamily="34" charset="0"/>
                <a:cs typeface="Arial" pitchFamily="34" charset="0"/>
              </a:rPr>
              <a:t>PAL</a:t>
            </a:r>
            <a:r>
              <a:rPr kumimoji="1" lang="zh-CN" altLang="en-US" sz="2000" b="1" dirty="0">
                <a:latin typeface="Arial" pitchFamily="34" charset="0"/>
                <a:cs typeface="Arial" pitchFamily="34" charset="0"/>
              </a:rPr>
              <a:t>、</a:t>
            </a:r>
            <a:r>
              <a:rPr kumimoji="1" lang="en-US" altLang="zh-CN" sz="2000" b="1" dirty="0">
                <a:latin typeface="Arial" pitchFamily="34" charset="0"/>
                <a:cs typeface="Arial" pitchFamily="34" charset="0"/>
              </a:rPr>
              <a:t>GAL</a:t>
            </a:r>
            <a:r>
              <a:rPr kumimoji="1" lang="zh-CN" altLang="en-US" sz="2000" b="1" dirty="0">
                <a:latin typeface="Arial" pitchFamily="34" charset="0"/>
                <a:cs typeface="Arial" pitchFamily="34" charset="0"/>
              </a:rPr>
              <a:t>的</a:t>
            </a:r>
            <a:r>
              <a:rPr kumimoji="1" lang="zh-CN" altLang="en-US" sz="2000" b="1" dirty="0">
                <a:latin typeface="Arial" pitchFamily="34" charset="0"/>
                <a:cs typeface="Arial" pitchFamily="34" charset="0"/>
                <a:sym typeface="Wingdings" pitchFamily="2" charset="2"/>
              </a:rPr>
              <a:t>阵列结构</a:t>
            </a:r>
          </a:p>
          <a:p>
            <a:pPr marL="742950" lvl="1" indent="-285750" algn="l">
              <a:lnSpc>
                <a:spcPct val="125000"/>
              </a:lnSpc>
              <a:spcBef>
                <a:spcPct val="0"/>
              </a:spcBef>
              <a:buClr>
                <a:srgbClr val="006666"/>
              </a:buClr>
              <a:buSzPct val="85000"/>
              <a:buFont typeface="Wingdings" pitchFamily="2" charset="2"/>
              <a:buChar char="u"/>
            </a:pPr>
            <a:r>
              <a:rPr kumimoji="1" lang="en-US" altLang="zh-CN" sz="2000" b="1" dirty="0">
                <a:latin typeface="Arial" pitchFamily="34" charset="0"/>
                <a:cs typeface="Arial" pitchFamily="34" charset="0"/>
              </a:rPr>
              <a:t>PROM</a:t>
            </a:r>
            <a:r>
              <a:rPr kumimoji="1" lang="zh-CN" altLang="en-US" sz="2000" b="1" dirty="0">
                <a:latin typeface="Arial" pitchFamily="34" charset="0"/>
                <a:cs typeface="Arial" pitchFamily="34" charset="0"/>
              </a:rPr>
              <a:t>、</a:t>
            </a:r>
            <a:r>
              <a:rPr kumimoji="1" lang="en-US" altLang="zh-CN" sz="2000" b="1" dirty="0">
                <a:latin typeface="Arial" pitchFamily="34" charset="0"/>
                <a:cs typeface="Arial" pitchFamily="34" charset="0"/>
              </a:rPr>
              <a:t>PLA</a:t>
            </a:r>
            <a:r>
              <a:rPr kumimoji="1" lang="zh-CN" altLang="en-US" sz="2000" b="1" dirty="0">
                <a:latin typeface="Arial" pitchFamily="34" charset="0"/>
                <a:cs typeface="Arial" pitchFamily="34" charset="0"/>
              </a:rPr>
              <a:t>、 </a:t>
            </a:r>
            <a:r>
              <a:rPr kumimoji="1" lang="en-US" altLang="zh-CN" sz="2000" b="1" dirty="0">
                <a:latin typeface="Arial" pitchFamily="34" charset="0"/>
                <a:cs typeface="Arial" pitchFamily="34" charset="0"/>
              </a:rPr>
              <a:t>PAL</a:t>
            </a:r>
            <a:r>
              <a:rPr kumimoji="1" lang="zh-CN" altLang="en-US" sz="2000" b="1" dirty="0">
                <a:latin typeface="Arial" pitchFamily="34" charset="0"/>
                <a:cs typeface="Arial" pitchFamily="34" charset="0"/>
              </a:rPr>
              <a:t>、</a:t>
            </a:r>
            <a:r>
              <a:rPr kumimoji="1" lang="en-US" altLang="zh-CN" sz="2000" b="1" dirty="0">
                <a:latin typeface="Arial" pitchFamily="34" charset="0"/>
                <a:cs typeface="Arial" pitchFamily="34" charset="0"/>
              </a:rPr>
              <a:t>GAL</a:t>
            </a:r>
            <a:r>
              <a:rPr kumimoji="1" lang="zh-CN" altLang="en-US" sz="2000" b="1" dirty="0">
                <a:latin typeface="Arial" pitchFamily="34" charset="0"/>
                <a:cs typeface="Arial" pitchFamily="34" charset="0"/>
              </a:rPr>
              <a:t>的性能比较</a:t>
            </a:r>
          </a:p>
          <a:p>
            <a:pPr marL="533400" indent="-533400" algn="l">
              <a:lnSpc>
                <a:spcPct val="125000"/>
              </a:lnSpc>
              <a:spcBef>
                <a:spcPct val="0"/>
              </a:spcBef>
              <a:buClr>
                <a:schemeClr val="bg2"/>
              </a:buClr>
              <a:buFont typeface="Wingdings" pitchFamily="2" charset="2"/>
              <a:buChar char="v"/>
            </a:pPr>
            <a:r>
              <a:rPr kumimoji="1" lang="en-US" altLang="zh-CN" b="1" dirty="0">
                <a:latin typeface="Arial" pitchFamily="34" charset="0"/>
                <a:cs typeface="Arial" pitchFamily="34" charset="0"/>
              </a:rPr>
              <a:t>EPLD</a:t>
            </a:r>
            <a:r>
              <a:rPr kumimoji="1" lang="zh-CN" altLang="en-US" b="1" dirty="0">
                <a:latin typeface="Arial" pitchFamily="34" charset="0"/>
                <a:cs typeface="Arial" pitchFamily="34" charset="0"/>
              </a:rPr>
              <a:t>和</a:t>
            </a:r>
            <a:r>
              <a:rPr kumimoji="1" lang="en-US" altLang="zh-CN" b="1" dirty="0">
                <a:latin typeface="Arial" pitchFamily="34" charset="0"/>
                <a:cs typeface="Arial" pitchFamily="34" charset="0"/>
              </a:rPr>
              <a:t>CPLD</a:t>
            </a:r>
            <a:r>
              <a:rPr kumimoji="1" lang="zh-CN" altLang="en-US" b="1" dirty="0">
                <a:latin typeface="Arial" pitchFamily="34" charset="0"/>
                <a:cs typeface="Arial" pitchFamily="34" charset="0"/>
              </a:rPr>
              <a:t>的基本结构</a:t>
            </a:r>
          </a:p>
        </p:txBody>
      </p:sp>
    </p:spTree>
  </p:cSld>
  <p:clrMapOvr>
    <a:masterClrMapping/>
  </p:clrMapOvr>
  <p:transition spd="med">
    <p:blinds dir="vert"/>
    <p:sndAc>
      <p:stSnd>
        <p:snd r:embed="rId3" name="projctor.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0530"/>
                                        </p:tgtEl>
                                        <p:attrNameLst>
                                          <p:attrName>style.visibility</p:attrName>
                                        </p:attrNameLst>
                                      </p:cBhvr>
                                      <p:to>
                                        <p:strVal val="visible"/>
                                      </p:to>
                                    </p:set>
                                    <p:anim calcmode="lin" valueType="num">
                                      <p:cBhvr additive="base">
                                        <p:cTn id="7" dur="500" fill="hold"/>
                                        <p:tgtEl>
                                          <p:spTgt spid="150530"/>
                                        </p:tgtEl>
                                        <p:attrNameLst>
                                          <p:attrName>ppt_x</p:attrName>
                                        </p:attrNameLst>
                                      </p:cBhvr>
                                      <p:tavLst>
                                        <p:tav tm="0">
                                          <p:val>
                                            <p:strVal val="#ppt_x"/>
                                          </p:val>
                                        </p:tav>
                                        <p:tav tm="100000">
                                          <p:val>
                                            <p:strVal val="#ppt_x"/>
                                          </p:val>
                                        </p:tav>
                                      </p:tavLst>
                                    </p:anim>
                                    <p:anim calcmode="lin" valueType="num">
                                      <p:cBhvr additive="base">
                                        <p:cTn id="8" dur="500" fill="hold"/>
                                        <p:tgtEl>
                                          <p:spTgt spid="15053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47811"/>
                                        </p:tgtEl>
                                        <p:attrNameLst>
                                          <p:attrName>style.visibility</p:attrName>
                                        </p:attrNameLst>
                                      </p:cBhvr>
                                      <p:to>
                                        <p:strVal val="visible"/>
                                      </p:to>
                                    </p:set>
                                    <p:anim calcmode="lin" valueType="num">
                                      <p:cBhvr additive="base">
                                        <p:cTn id="12" dur="500" fill="hold"/>
                                        <p:tgtEl>
                                          <p:spTgt spid="247811"/>
                                        </p:tgtEl>
                                        <p:attrNameLst>
                                          <p:attrName>ppt_x</p:attrName>
                                        </p:attrNameLst>
                                      </p:cBhvr>
                                      <p:tavLst>
                                        <p:tav tm="0">
                                          <p:val>
                                            <p:strVal val="0-#ppt_w/2"/>
                                          </p:val>
                                        </p:tav>
                                        <p:tav tm="100000">
                                          <p:val>
                                            <p:strVal val="#ppt_x"/>
                                          </p:val>
                                        </p:tav>
                                      </p:tavLst>
                                    </p:anim>
                                    <p:anim calcmode="lin" valueType="num">
                                      <p:cBhvr additive="base">
                                        <p:cTn id="13" dur="500" fill="hold"/>
                                        <p:tgtEl>
                                          <p:spTgt spid="24781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0-#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p:bldP spid="247811" grpId="0" animBg="1" autoUpdateAnimBg="0"/>
      <p:bldP spid="2"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5"/>
          <p:cNvSpPr txBox="1">
            <a:spLocks noGrp="1" noChangeArrowheads="1"/>
          </p:cNvSpPr>
          <p:nvPr/>
        </p:nvSpPr>
        <p:spPr bwMode="black">
          <a:xfrm>
            <a:off x="8243888" y="6489700"/>
            <a:ext cx="871537" cy="304800"/>
          </a:xfrm>
          <a:prstGeom prst="rect">
            <a:avLst/>
          </a:prstGeom>
          <a:noFill/>
          <a:ln w="9525">
            <a:noFill/>
            <a:miter lim="800000"/>
            <a:headEnd/>
            <a:tailEnd/>
          </a:ln>
        </p:spPr>
        <p:txBody>
          <a:bodyPr/>
          <a:lstStyle/>
          <a:p>
            <a:pPr algn="r">
              <a:lnSpc>
                <a:spcPct val="100000"/>
              </a:lnSpc>
              <a:spcBef>
                <a:spcPct val="0"/>
              </a:spcBef>
            </a:pPr>
            <a:fld id="{7218F90A-252E-4E0D-BEBC-6143BCEEBBC7}" type="slidenum">
              <a:rPr lang="ko-KR" altLang="en-US" sz="1600" b="1">
                <a:solidFill>
                  <a:schemeClr val="accent2"/>
                </a:solidFill>
                <a:latin typeface="Verdana" pitchFamily="34" charset="0"/>
                <a:ea typeface="Gulim" pitchFamily="34" charset="-127"/>
              </a:rPr>
              <a:pPr algn="r">
                <a:lnSpc>
                  <a:spcPct val="100000"/>
                </a:lnSpc>
                <a:spcBef>
                  <a:spcPct val="0"/>
                </a:spcBef>
              </a:pPr>
              <a:t>12</a:t>
            </a:fld>
            <a:endParaRPr lang="en-US" altLang="ko-KR" sz="1600" b="1">
              <a:solidFill>
                <a:schemeClr val="accent2"/>
              </a:solidFill>
              <a:latin typeface="Verdana" pitchFamily="34" charset="0"/>
              <a:ea typeface="Gulim" pitchFamily="34" charset="-127"/>
            </a:endParaRPr>
          </a:p>
        </p:txBody>
      </p:sp>
      <p:sp>
        <p:nvSpPr>
          <p:cNvPr id="1028" name="Rectangle 2"/>
          <p:cNvSpPr>
            <a:spLocks noGrp="1" noChangeArrowheads="1"/>
          </p:cNvSpPr>
          <p:nvPr>
            <p:ph type="title" idx="4294967295"/>
          </p:nvPr>
        </p:nvSpPr>
        <p:spPr>
          <a:xfrm>
            <a:off x="1763713" y="298450"/>
            <a:ext cx="5962650" cy="609600"/>
          </a:xfrm>
        </p:spPr>
        <p:txBody>
          <a:bodyPr/>
          <a:lstStyle/>
          <a:p>
            <a:r>
              <a:rPr lang="zh-CN" altLang="en-US" smtClean="0">
                <a:solidFill>
                  <a:srgbClr val="FFCC00"/>
                </a:solidFill>
                <a:latin typeface="Arial" charset="0"/>
                <a:ea typeface="黑体" pitchFamily="49" charset="-122"/>
              </a:rPr>
              <a:t>存储芯片结构（一维地址结构）</a:t>
            </a:r>
          </a:p>
        </p:txBody>
      </p:sp>
      <p:grpSp>
        <p:nvGrpSpPr>
          <p:cNvPr id="2" name="Group 29"/>
          <p:cNvGrpSpPr>
            <a:grpSpLocks/>
          </p:cNvGrpSpPr>
          <p:nvPr/>
        </p:nvGrpSpPr>
        <p:grpSpPr bwMode="auto">
          <a:xfrm>
            <a:off x="2084388" y="1855788"/>
            <a:ext cx="5629275" cy="4819650"/>
            <a:chOff x="1200" y="1056"/>
            <a:chExt cx="3546" cy="3036"/>
          </a:xfrm>
        </p:grpSpPr>
        <p:graphicFrame>
          <p:nvGraphicFramePr>
            <p:cNvPr id="1026" name="Object 30"/>
            <p:cNvGraphicFramePr>
              <a:graphicFrameLocks noChangeAspect="1"/>
            </p:cNvGraphicFramePr>
            <p:nvPr/>
          </p:nvGraphicFramePr>
          <p:xfrm>
            <a:off x="1200" y="1056"/>
            <a:ext cx="3546" cy="3036"/>
          </p:xfrm>
          <a:graphic>
            <a:graphicData uri="http://schemas.openxmlformats.org/presentationml/2006/ole">
              <p:oleObj spid="_x0000_s1026" name="Visio" r:id="rId4" imgW="2855071" imgH="2522029" progId="Visio.Drawing.11">
                <p:embed/>
              </p:oleObj>
            </a:graphicData>
          </a:graphic>
        </p:graphicFrame>
        <p:sp>
          <p:nvSpPr>
            <p:cNvPr id="1034" name="AutoShape 31"/>
            <p:cNvSpPr>
              <a:spLocks/>
            </p:cNvSpPr>
            <p:nvPr/>
          </p:nvSpPr>
          <p:spPr bwMode="auto">
            <a:xfrm>
              <a:off x="1392" y="1536"/>
              <a:ext cx="48" cy="1248"/>
            </a:xfrm>
            <a:prstGeom prst="leftBrace">
              <a:avLst>
                <a:gd name="adj1" fmla="val 216667"/>
                <a:gd name="adj2" fmla="val 50000"/>
              </a:avLst>
            </a:prstGeom>
            <a:noFill/>
            <a:ln w="12700">
              <a:solidFill>
                <a:srgbClr val="000000"/>
              </a:solidFill>
              <a:round/>
              <a:headEnd/>
              <a:tailEnd/>
            </a:ln>
          </p:spPr>
          <p:txBody>
            <a:bodyPr wrap="none" anchor="ctr"/>
            <a:lstStyle/>
            <a:p>
              <a:endParaRPr lang="zh-CN" altLang="en-US"/>
            </a:p>
          </p:txBody>
        </p:sp>
      </p:grpSp>
      <p:sp>
        <p:nvSpPr>
          <p:cNvPr id="152608" name="Rectangle 32"/>
          <p:cNvSpPr>
            <a:spLocks noChangeArrowheads="1"/>
          </p:cNvSpPr>
          <p:nvPr/>
        </p:nvSpPr>
        <p:spPr bwMode="auto">
          <a:xfrm>
            <a:off x="287338" y="1296988"/>
            <a:ext cx="8458200" cy="355600"/>
          </a:xfrm>
          <a:prstGeom prst="rect">
            <a:avLst/>
          </a:prstGeom>
          <a:noFill/>
          <a:ln w="12700">
            <a:noFill/>
            <a:miter lim="800000"/>
            <a:headEnd/>
            <a:tailEnd/>
          </a:ln>
        </p:spPr>
        <p:txBody>
          <a:bodyPr lIns="63500" tIns="25400" rIns="63500" bIns="25400">
            <a:spAutoFit/>
          </a:bodyPr>
          <a:lstStyle/>
          <a:p>
            <a:pPr marL="284163" indent="-284163" algn="l" eaLnBrk="0" hangingPunct="0">
              <a:lnSpc>
                <a:spcPct val="100000"/>
              </a:lnSpc>
              <a:spcBef>
                <a:spcPct val="65000"/>
              </a:spcBef>
              <a:buClr>
                <a:schemeClr val="bg2"/>
              </a:buClr>
              <a:buSzPct val="100000"/>
              <a:buFont typeface="Wingdings" pitchFamily="2" charset="2"/>
              <a:buChar char="v"/>
            </a:pPr>
            <a:r>
              <a:rPr lang="en-US" altLang="zh-CN" sz="2000" b="1">
                <a:solidFill>
                  <a:srgbClr val="CC3300"/>
                </a:solidFill>
                <a:latin typeface="Arial" charset="0"/>
              </a:rPr>
              <a:t>1024×1</a:t>
            </a:r>
            <a:r>
              <a:rPr lang="zh-CN" altLang="en-US" sz="2000" b="1">
                <a:solidFill>
                  <a:srgbClr val="CC3300"/>
                </a:solidFill>
                <a:latin typeface="Arial" charset="0"/>
              </a:rPr>
              <a:t>位</a:t>
            </a:r>
            <a:r>
              <a:rPr lang="en-US" altLang="zh-CN" sz="2000" b="1">
                <a:solidFill>
                  <a:srgbClr val="CC3300"/>
                </a:solidFill>
                <a:latin typeface="Arial" charset="0"/>
              </a:rPr>
              <a:t>SRAM</a:t>
            </a:r>
            <a:r>
              <a:rPr lang="en-US" altLang="zh-CN" sz="2000">
                <a:latin typeface="Arial" charset="0"/>
              </a:rPr>
              <a:t> </a:t>
            </a:r>
            <a:r>
              <a:rPr lang="zh-CN" altLang="en-US" sz="2000" b="1">
                <a:solidFill>
                  <a:srgbClr val="000000"/>
                </a:solidFill>
                <a:latin typeface="Arial" charset="0"/>
              </a:rPr>
              <a:t>：1024 个字，每个字有 </a:t>
            </a:r>
            <a:r>
              <a:rPr lang="en-US" altLang="zh-CN" sz="2000" b="1">
                <a:solidFill>
                  <a:srgbClr val="000000"/>
                </a:solidFill>
                <a:latin typeface="Arial" charset="0"/>
              </a:rPr>
              <a:t>1 </a:t>
            </a:r>
            <a:r>
              <a:rPr lang="zh-CN" altLang="en-US" sz="2000" b="1">
                <a:solidFill>
                  <a:srgbClr val="000000"/>
                </a:solidFill>
                <a:latin typeface="Arial" charset="0"/>
              </a:rPr>
              <a:t>个二进制位</a:t>
            </a:r>
          </a:p>
        </p:txBody>
      </p:sp>
      <p:sp>
        <p:nvSpPr>
          <p:cNvPr id="152609" name="AutoShape 33"/>
          <p:cNvSpPr>
            <a:spLocks noChangeArrowheads="1"/>
          </p:cNvSpPr>
          <p:nvPr/>
        </p:nvSpPr>
        <p:spPr bwMode="auto">
          <a:xfrm>
            <a:off x="6808788" y="2579688"/>
            <a:ext cx="1600200" cy="596900"/>
          </a:xfrm>
          <a:prstGeom prst="wedgeRoundRectCallout">
            <a:avLst>
              <a:gd name="adj1" fmla="val -78375"/>
              <a:gd name="adj2" fmla="val 116755"/>
              <a:gd name="adj3" fmla="val 16667"/>
            </a:avLst>
          </a:prstGeom>
          <a:solidFill>
            <a:srgbClr val="103BB4"/>
          </a:solidFill>
          <a:ln w="12700">
            <a:solidFill>
              <a:srgbClr val="000000"/>
            </a:solidFill>
            <a:miter lim="800000"/>
            <a:headEnd/>
            <a:tailEnd/>
          </a:ln>
        </p:spPr>
        <p:txBody>
          <a:bodyPr/>
          <a:lstStyle/>
          <a:p>
            <a:pPr eaLnBrk="0" hangingPunct="0">
              <a:lnSpc>
                <a:spcPct val="100000"/>
              </a:lnSpc>
              <a:spcBef>
                <a:spcPct val="0"/>
              </a:spcBef>
            </a:pPr>
            <a:r>
              <a:rPr lang="zh-CN" altLang="en-US" sz="2000" b="1">
                <a:solidFill>
                  <a:srgbClr val="FFFFFF"/>
                </a:solidFill>
                <a:latin typeface="Arial" charset="0"/>
                <a:ea typeface="楷体_GB2312" pitchFamily="49" charset="-122"/>
              </a:rPr>
              <a:t>存储单元</a:t>
            </a:r>
          </a:p>
        </p:txBody>
      </p:sp>
      <p:sp>
        <p:nvSpPr>
          <p:cNvPr id="152610" name="AutoShape 34"/>
          <p:cNvSpPr>
            <a:spLocks noChangeArrowheads="1"/>
          </p:cNvSpPr>
          <p:nvPr/>
        </p:nvSpPr>
        <p:spPr bwMode="auto">
          <a:xfrm>
            <a:off x="560388" y="4370388"/>
            <a:ext cx="1203325" cy="679450"/>
          </a:xfrm>
          <a:prstGeom prst="wedgeRoundRectCallout">
            <a:avLst>
              <a:gd name="adj1" fmla="val 101185"/>
              <a:gd name="adj2" fmla="val -166120"/>
              <a:gd name="adj3" fmla="val 16667"/>
            </a:avLst>
          </a:prstGeom>
          <a:solidFill>
            <a:srgbClr val="103BB4"/>
          </a:solidFill>
          <a:ln w="12700">
            <a:solidFill>
              <a:srgbClr val="000000"/>
            </a:solidFill>
            <a:miter lim="800000"/>
            <a:headEnd/>
            <a:tailEnd/>
          </a:ln>
        </p:spPr>
        <p:txBody>
          <a:bodyPr/>
          <a:lstStyle/>
          <a:p>
            <a:pPr eaLnBrk="0" hangingPunct="0">
              <a:lnSpc>
                <a:spcPct val="100000"/>
              </a:lnSpc>
              <a:spcBef>
                <a:spcPct val="0"/>
              </a:spcBef>
            </a:pPr>
            <a:r>
              <a:rPr lang="zh-CN" altLang="en-US" sz="2000" b="1">
                <a:solidFill>
                  <a:srgbClr val="FFFFFF"/>
                </a:solidFill>
                <a:latin typeface="Arial" charset="0"/>
                <a:ea typeface="楷体_GB2312" pitchFamily="49" charset="-122"/>
              </a:rPr>
              <a:t>存储器地址</a:t>
            </a:r>
          </a:p>
        </p:txBody>
      </p:sp>
      <p:sp>
        <p:nvSpPr>
          <p:cNvPr id="152611" name="AutoShape 35"/>
          <p:cNvSpPr>
            <a:spLocks noChangeArrowheads="1"/>
          </p:cNvSpPr>
          <p:nvPr/>
        </p:nvSpPr>
        <p:spPr bwMode="auto">
          <a:xfrm>
            <a:off x="6808788" y="4598988"/>
            <a:ext cx="1435100" cy="450850"/>
          </a:xfrm>
          <a:prstGeom prst="wedgeRoundRectCallout">
            <a:avLst>
              <a:gd name="adj1" fmla="val -193144"/>
              <a:gd name="adj2" fmla="val -361620"/>
              <a:gd name="adj3" fmla="val 16667"/>
            </a:avLst>
          </a:prstGeom>
          <a:solidFill>
            <a:srgbClr val="0D6711"/>
          </a:solidFill>
          <a:ln w="12700">
            <a:solidFill>
              <a:srgbClr val="000000"/>
            </a:solidFill>
            <a:miter lim="800000"/>
            <a:headEnd/>
            <a:tailEnd/>
          </a:ln>
        </p:spPr>
        <p:txBody>
          <a:bodyPr/>
          <a:lstStyle/>
          <a:p>
            <a:pPr eaLnBrk="0" hangingPunct="0">
              <a:lnSpc>
                <a:spcPct val="100000"/>
              </a:lnSpc>
              <a:spcBef>
                <a:spcPct val="0"/>
              </a:spcBef>
            </a:pPr>
            <a:r>
              <a:rPr lang="zh-CN" altLang="en-US" sz="2000" b="1">
                <a:solidFill>
                  <a:srgbClr val="FFFF49"/>
                </a:solidFill>
                <a:latin typeface="Arial" charset="0"/>
                <a:ea typeface="楷体_GB2312" pitchFamily="49" charset="-122"/>
              </a:rPr>
              <a:t>字选择线</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2608"/>
                                        </p:tgtEl>
                                        <p:attrNameLst>
                                          <p:attrName>style.visibility</p:attrName>
                                        </p:attrNameLst>
                                      </p:cBhvr>
                                      <p:to>
                                        <p:strVal val="visible"/>
                                      </p:to>
                                    </p:set>
                                    <p:anim calcmode="lin" valueType="num">
                                      <p:cBhvr additive="base">
                                        <p:cTn id="7" dur="500" fill="hold"/>
                                        <p:tgtEl>
                                          <p:spTgt spid="152608"/>
                                        </p:tgtEl>
                                        <p:attrNameLst>
                                          <p:attrName>ppt_x</p:attrName>
                                        </p:attrNameLst>
                                      </p:cBhvr>
                                      <p:tavLst>
                                        <p:tav tm="0">
                                          <p:val>
                                            <p:strVal val="0-#ppt_w/2"/>
                                          </p:val>
                                        </p:tav>
                                        <p:tav tm="100000">
                                          <p:val>
                                            <p:strVal val="#ppt_x"/>
                                          </p:val>
                                        </p:tav>
                                      </p:tavLst>
                                    </p:anim>
                                    <p:anim calcmode="lin" valueType="num">
                                      <p:cBhvr additive="base">
                                        <p:cTn id="8" dur="500" fill="hold"/>
                                        <p:tgtEl>
                                          <p:spTgt spid="15260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2609"/>
                                        </p:tgtEl>
                                        <p:attrNameLst>
                                          <p:attrName>style.visibility</p:attrName>
                                        </p:attrNameLst>
                                      </p:cBhvr>
                                      <p:to>
                                        <p:strVal val="visible"/>
                                      </p:to>
                                    </p:set>
                                    <p:anim calcmode="lin" valueType="num">
                                      <p:cBhvr additive="base">
                                        <p:cTn id="19" dur="500" fill="hold"/>
                                        <p:tgtEl>
                                          <p:spTgt spid="152609"/>
                                        </p:tgtEl>
                                        <p:attrNameLst>
                                          <p:attrName>ppt_x</p:attrName>
                                        </p:attrNameLst>
                                      </p:cBhvr>
                                      <p:tavLst>
                                        <p:tav tm="0">
                                          <p:val>
                                            <p:strVal val="#ppt_x"/>
                                          </p:val>
                                        </p:tav>
                                        <p:tav tm="100000">
                                          <p:val>
                                            <p:strVal val="#ppt_x"/>
                                          </p:val>
                                        </p:tav>
                                      </p:tavLst>
                                    </p:anim>
                                    <p:anim calcmode="lin" valueType="num">
                                      <p:cBhvr additive="base">
                                        <p:cTn id="20" dur="500" fill="hold"/>
                                        <p:tgtEl>
                                          <p:spTgt spid="15260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2610"/>
                                        </p:tgtEl>
                                        <p:attrNameLst>
                                          <p:attrName>style.visibility</p:attrName>
                                        </p:attrNameLst>
                                      </p:cBhvr>
                                      <p:to>
                                        <p:strVal val="visible"/>
                                      </p:to>
                                    </p:set>
                                    <p:anim calcmode="lin" valueType="num">
                                      <p:cBhvr additive="base">
                                        <p:cTn id="25" dur="500" fill="hold"/>
                                        <p:tgtEl>
                                          <p:spTgt spid="152610"/>
                                        </p:tgtEl>
                                        <p:attrNameLst>
                                          <p:attrName>ppt_x</p:attrName>
                                        </p:attrNameLst>
                                      </p:cBhvr>
                                      <p:tavLst>
                                        <p:tav tm="0">
                                          <p:val>
                                            <p:strVal val="0-#ppt_w/2"/>
                                          </p:val>
                                        </p:tav>
                                        <p:tav tm="100000">
                                          <p:val>
                                            <p:strVal val="#ppt_x"/>
                                          </p:val>
                                        </p:tav>
                                      </p:tavLst>
                                    </p:anim>
                                    <p:anim calcmode="lin" valueType="num">
                                      <p:cBhvr additive="base">
                                        <p:cTn id="26" dur="500" fill="hold"/>
                                        <p:tgtEl>
                                          <p:spTgt spid="1526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52611"/>
                                        </p:tgtEl>
                                        <p:attrNameLst>
                                          <p:attrName>style.visibility</p:attrName>
                                        </p:attrNameLst>
                                      </p:cBhvr>
                                      <p:to>
                                        <p:strVal val="visible"/>
                                      </p:to>
                                    </p:set>
                                    <p:anim calcmode="lin" valueType="num">
                                      <p:cBhvr additive="base">
                                        <p:cTn id="31" dur="500" fill="hold"/>
                                        <p:tgtEl>
                                          <p:spTgt spid="152611"/>
                                        </p:tgtEl>
                                        <p:attrNameLst>
                                          <p:attrName>ppt_x</p:attrName>
                                        </p:attrNameLst>
                                      </p:cBhvr>
                                      <p:tavLst>
                                        <p:tav tm="0">
                                          <p:val>
                                            <p:strVal val="1+#ppt_w/2"/>
                                          </p:val>
                                        </p:tav>
                                        <p:tav tm="100000">
                                          <p:val>
                                            <p:strVal val="#ppt_x"/>
                                          </p:val>
                                        </p:tav>
                                      </p:tavLst>
                                    </p:anim>
                                    <p:anim calcmode="lin" valueType="num">
                                      <p:cBhvr additive="base">
                                        <p:cTn id="32" dur="500" fill="hold"/>
                                        <p:tgtEl>
                                          <p:spTgt spid="1526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08" grpId="0" autoUpdateAnimBg="0"/>
      <p:bldP spid="152609" grpId="0" animBg="1" autoUpdateAnimBg="0"/>
      <p:bldP spid="152610" grpId="0" animBg="1" autoUpdateAnimBg="0"/>
      <p:bldP spid="152611" grpId="0" animBg="1"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zh-CN" altLang="en-US" dirty="0" smtClean="0">
                <a:solidFill>
                  <a:srgbClr val="FFCC00"/>
                </a:solidFill>
                <a:latin typeface="Arial" charset="0"/>
                <a:ea typeface="黑体" pitchFamily="49" charset="-122"/>
                <a:cs typeface="Times New Roman" pitchFamily="18" charset="0"/>
              </a:rPr>
              <a:t>现场可编程门阵列</a:t>
            </a:r>
            <a:r>
              <a:rPr lang="en-US" altLang="zh-CN" dirty="0" smtClean="0">
                <a:solidFill>
                  <a:srgbClr val="FFCC00"/>
                </a:solidFill>
                <a:latin typeface="Arial" charset="0"/>
                <a:ea typeface="黑体" pitchFamily="49" charset="-122"/>
                <a:cs typeface="Times New Roman" pitchFamily="18" charset="0"/>
              </a:rPr>
              <a:t>FPGA</a:t>
            </a:r>
            <a:endParaRPr lang="zh-CN" altLang="en-US" dirty="0" smtClean="0">
              <a:solidFill>
                <a:srgbClr val="FFCC00"/>
              </a:solidFill>
              <a:latin typeface="Arial" charset="0"/>
              <a:ea typeface="黑体" pitchFamily="49" charset="-122"/>
              <a:cs typeface="Times New Roman" pitchFamily="18" charset="0"/>
            </a:endParaRPr>
          </a:p>
        </p:txBody>
      </p:sp>
      <p:sp>
        <p:nvSpPr>
          <p:cNvPr id="152579" name="Rectangle 3"/>
          <p:cNvSpPr>
            <a:spLocks noGrp="1" noChangeArrowheads="1"/>
          </p:cNvSpPr>
          <p:nvPr>
            <p:ph type="body" idx="1"/>
          </p:nvPr>
        </p:nvSpPr>
        <p:spPr>
          <a:xfrm>
            <a:off x="1377950" y="1125538"/>
            <a:ext cx="5959475" cy="3141662"/>
          </a:xfrm>
        </p:spPr>
        <p:txBody>
          <a:bodyPr/>
          <a:lstStyle/>
          <a:p>
            <a:pPr>
              <a:lnSpc>
                <a:spcPct val="125000"/>
              </a:lnSpc>
              <a:buNone/>
            </a:pPr>
            <a:r>
              <a:rPr lang="en-US" altLang="zh-CN" dirty="0" smtClean="0">
                <a:solidFill>
                  <a:srgbClr val="CC3300"/>
                </a:solidFill>
                <a:cs typeface="Arial" charset="0"/>
              </a:rPr>
              <a:t>9</a:t>
            </a:r>
            <a:r>
              <a:rPr lang="zh-CN" altLang="en-US" dirty="0" smtClean="0">
                <a:solidFill>
                  <a:srgbClr val="CC3300"/>
                </a:solidFill>
                <a:cs typeface="Arial" charset="0"/>
              </a:rPr>
              <a:t>、</a:t>
            </a:r>
            <a:r>
              <a:rPr lang="zh-CN" altLang="en-US" dirty="0" smtClean="0">
                <a:solidFill>
                  <a:srgbClr val="CC3300"/>
                </a:solidFill>
                <a:cs typeface="Arial" charset="0"/>
              </a:rPr>
              <a:t>现场可编程门阵列</a:t>
            </a:r>
            <a:r>
              <a:rPr lang="en-US" altLang="zh-CN" dirty="0" smtClean="0">
                <a:solidFill>
                  <a:srgbClr val="CC3300"/>
                </a:solidFill>
                <a:cs typeface="Arial" charset="0"/>
              </a:rPr>
              <a:t>FPGA</a:t>
            </a:r>
          </a:p>
          <a:p>
            <a:pPr>
              <a:lnSpc>
                <a:spcPct val="125000"/>
              </a:lnSpc>
            </a:pPr>
            <a:r>
              <a:rPr kumimoji="1" lang="en-US" altLang="zh-CN" dirty="0" smtClean="0">
                <a:cs typeface="Times New Roman" pitchFamily="18" charset="0"/>
              </a:rPr>
              <a:t>FPGA</a:t>
            </a:r>
            <a:r>
              <a:rPr kumimoji="1" lang="zh-CN" altLang="en-US" dirty="0" smtClean="0">
                <a:latin typeface="Times New Roman" pitchFamily="18" charset="0"/>
                <a:cs typeface="Times New Roman" pitchFamily="18" charset="0"/>
              </a:rPr>
              <a:t>的特点</a:t>
            </a:r>
          </a:p>
          <a:p>
            <a:pPr>
              <a:lnSpc>
                <a:spcPct val="125000"/>
              </a:lnSpc>
            </a:pPr>
            <a:r>
              <a:rPr kumimoji="1" lang="en-US" altLang="zh-CN" dirty="0" smtClean="0">
                <a:cs typeface="Times New Roman" pitchFamily="18" charset="0"/>
              </a:rPr>
              <a:t>FPGA</a:t>
            </a:r>
            <a:r>
              <a:rPr kumimoji="1" lang="zh-CN" altLang="en-US" dirty="0" smtClean="0">
                <a:latin typeface="Times New Roman" pitchFamily="18" charset="0"/>
                <a:cs typeface="Times New Roman" pitchFamily="18" charset="0"/>
              </a:rPr>
              <a:t>的基本结构</a:t>
            </a:r>
            <a:endParaRPr kumimoji="1" lang="zh-CN" altLang="en-US" dirty="0" smtClean="0">
              <a:solidFill>
                <a:schemeClr val="tx2"/>
              </a:solidFill>
              <a:latin typeface="宋体" pitchFamily="2" charset="-122"/>
              <a:cs typeface="Times New Roman" pitchFamily="18" charset="0"/>
            </a:endParaRPr>
          </a:p>
          <a:p>
            <a:pPr lvl="1" eaLnBrk="1" hangingPunct="1">
              <a:lnSpc>
                <a:spcPct val="120000"/>
              </a:lnSpc>
              <a:spcBef>
                <a:spcPct val="0"/>
              </a:spcBef>
              <a:buSzPct val="85000"/>
              <a:buFont typeface="Wingdings" pitchFamily="2" charset="2"/>
              <a:buChar char="u"/>
            </a:pPr>
            <a:r>
              <a:rPr lang="zh-CN" altLang="en-US" dirty="0" smtClean="0"/>
              <a:t>可配置逻辑模块</a:t>
            </a:r>
            <a:r>
              <a:rPr lang="en-US" altLang="zh-CN" dirty="0" smtClean="0"/>
              <a:t>CLB</a:t>
            </a:r>
          </a:p>
          <a:p>
            <a:pPr lvl="1" eaLnBrk="1" hangingPunct="1">
              <a:lnSpc>
                <a:spcPct val="120000"/>
              </a:lnSpc>
              <a:spcBef>
                <a:spcPct val="0"/>
              </a:spcBef>
              <a:buSzPct val="85000"/>
              <a:buFont typeface="Wingdings" pitchFamily="2" charset="2"/>
              <a:buChar char="u"/>
            </a:pPr>
            <a:r>
              <a:rPr lang="zh-CN" altLang="en-US" dirty="0" smtClean="0"/>
              <a:t>输入输出模块</a:t>
            </a:r>
            <a:r>
              <a:rPr lang="en-US" altLang="zh-CN" dirty="0" smtClean="0"/>
              <a:t>IOB</a:t>
            </a:r>
          </a:p>
          <a:p>
            <a:pPr lvl="1" eaLnBrk="1" hangingPunct="1">
              <a:lnSpc>
                <a:spcPct val="120000"/>
              </a:lnSpc>
              <a:spcBef>
                <a:spcPct val="0"/>
              </a:spcBef>
              <a:buSzPct val="85000"/>
              <a:buFont typeface="Wingdings" pitchFamily="2" charset="2"/>
              <a:buChar char="u"/>
            </a:pPr>
            <a:r>
              <a:rPr lang="zh-CN" altLang="en-US" dirty="0" smtClean="0"/>
              <a:t>可编程互联资源</a:t>
            </a:r>
            <a:r>
              <a:rPr lang="en-US" altLang="zh-CN" dirty="0" smtClean="0"/>
              <a:t>PI</a:t>
            </a:r>
            <a:endParaRPr kumimoji="1" lang="en-US" altLang="zh-CN" dirty="0" smtClean="0">
              <a:latin typeface="Times New Roman" pitchFamily="18" charset="0"/>
              <a:cs typeface="Times New Roman" pitchFamily="18" charset="0"/>
            </a:endParaRPr>
          </a:p>
        </p:txBody>
      </p:sp>
      <p:sp>
        <p:nvSpPr>
          <p:cNvPr id="65540" name="灯片编号占位符 4"/>
          <p:cNvSpPr txBox="1">
            <a:spLocks noGrp="1"/>
          </p:cNvSpPr>
          <p:nvPr/>
        </p:nvSpPr>
        <p:spPr bwMode="black">
          <a:xfrm>
            <a:off x="8101013" y="6453188"/>
            <a:ext cx="871537" cy="304800"/>
          </a:xfrm>
          <a:prstGeom prst="rect">
            <a:avLst/>
          </a:prstGeom>
          <a:noFill/>
          <a:ln w="9525">
            <a:noFill/>
            <a:miter lim="800000"/>
            <a:headEnd/>
            <a:tailEnd/>
          </a:ln>
        </p:spPr>
        <p:txBody>
          <a:bodyPr/>
          <a:lstStyle/>
          <a:p>
            <a:pPr algn="r">
              <a:spcBef>
                <a:spcPct val="0"/>
              </a:spcBef>
            </a:pPr>
            <a:fld id="{F9F81845-B406-4F08-81C8-79073DDD3539}" type="slidenum">
              <a:rPr lang="ko-KR" altLang="en-US" sz="1600">
                <a:solidFill>
                  <a:schemeClr val="accent2"/>
                </a:solidFill>
                <a:latin typeface="Verdana" pitchFamily="34" charset="0"/>
                <a:ea typeface="Gulim" pitchFamily="34" charset="-127"/>
              </a:rPr>
              <a:pPr algn="r">
                <a:spcBef>
                  <a:spcPct val="0"/>
                </a:spcBef>
              </a:pPr>
              <a:t>120</a:t>
            </a:fld>
            <a:endParaRPr lang="en-US" altLang="ko-KR" sz="1600">
              <a:solidFill>
                <a:schemeClr val="accent2"/>
              </a:solidFill>
              <a:latin typeface="Verdana" pitchFamily="34" charset="0"/>
              <a:ea typeface="Gulim" pitchFamily="34" charset="-127"/>
            </a:endParaRPr>
          </a:p>
        </p:txBody>
      </p:sp>
      <p:sp>
        <p:nvSpPr>
          <p:cNvPr id="247811" name="Rectangle 3"/>
          <p:cNvSpPr>
            <a:spLocks noChangeArrowheads="1"/>
          </p:cNvSpPr>
          <p:nvPr/>
        </p:nvSpPr>
        <p:spPr bwMode="auto">
          <a:xfrm>
            <a:off x="1347788" y="4402138"/>
            <a:ext cx="6753225" cy="1693862"/>
          </a:xfrm>
          <a:prstGeom prst="rect">
            <a:avLst/>
          </a:prstGeom>
          <a:noFill/>
          <a:ln w="9525">
            <a:solidFill>
              <a:srgbClr val="006666"/>
            </a:solidFill>
            <a:miter lim="800000"/>
            <a:headEnd/>
            <a:tailEnd/>
          </a:ln>
        </p:spPr>
        <p:txBody>
          <a:bodyPr/>
          <a:lstStyle/>
          <a:p>
            <a:pPr marL="533400" indent="-533400" algn="l">
              <a:lnSpc>
                <a:spcPct val="125000"/>
              </a:lnSpc>
              <a:spcBef>
                <a:spcPct val="0"/>
              </a:spcBef>
              <a:buClr>
                <a:schemeClr val="bg2"/>
              </a:buClr>
              <a:buSzPct val="85000"/>
              <a:buFont typeface="Wingdings" pitchFamily="2" charset="2"/>
              <a:buNone/>
            </a:pPr>
            <a:r>
              <a:rPr lang="en-US" altLang="zh-CN" sz="2800" b="1" dirty="0" smtClean="0">
                <a:solidFill>
                  <a:srgbClr val="CC3300"/>
                </a:solidFill>
                <a:latin typeface="Arial" charset="0"/>
                <a:cs typeface="Arial" charset="0"/>
              </a:rPr>
              <a:t>10</a:t>
            </a:r>
            <a:r>
              <a:rPr lang="zh-CN" altLang="en-US" sz="2800" b="1" dirty="0" smtClean="0">
                <a:solidFill>
                  <a:srgbClr val="CC3300"/>
                </a:solidFill>
                <a:latin typeface="Arial" charset="0"/>
                <a:cs typeface="Arial" charset="0"/>
              </a:rPr>
              <a:t>、</a:t>
            </a:r>
            <a:r>
              <a:rPr lang="zh-CN" altLang="en-US" sz="2800" b="1" dirty="0">
                <a:solidFill>
                  <a:srgbClr val="CC3300"/>
                </a:solidFill>
                <a:latin typeface="Arial" charset="0"/>
                <a:cs typeface="Times New Roman" pitchFamily="18" charset="0"/>
              </a:rPr>
              <a:t>基于查找表的结构</a:t>
            </a:r>
            <a:r>
              <a:rPr lang="en-US" altLang="zh-CN" sz="2800" b="1" dirty="0">
                <a:solidFill>
                  <a:srgbClr val="CC3300"/>
                </a:solidFill>
                <a:latin typeface="Arial" charset="0"/>
              </a:rPr>
              <a:t> </a:t>
            </a:r>
            <a:endParaRPr lang="zh-CN" altLang="en-US" sz="2800" b="1" dirty="0">
              <a:solidFill>
                <a:srgbClr val="CC3300"/>
              </a:solidFill>
              <a:latin typeface="Arial" charset="0"/>
              <a:cs typeface="Arial" charset="0"/>
            </a:endParaRPr>
          </a:p>
          <a:p>
            <a:pPr marL="533400" indent="-533400" algn="l">
              <a:lnSpc>
                <a:spcPct val="125000"/>
              </a:lnSpc>
              <a:spcBef>
                <a:spcPct val="0"/>
              </a:spcBef>
              <a:buClr>
                <a:schemeClr val="bg2"/>
              </a:buClr>
              <a:buFont typeface="Wingdings" pitchFamily="2" charset="2"/>
              <a:buChar char="v"/>
            </a:pPr>
            <a:r>
              <a:rPr kumimoji="1" lang="en-US" altLang="zh-CN" b="1" dirty="0">
                <a:latin typeface="Arial" charset="0"/>
              </a:rPr>
              <a:t>LUT</a:t>
            </a:r>
            <a:r>
              <a:rPr kumimoji="1" lang="zh-CN" altLang="en-US" b="1" dirty="0">
                <a:latin typeface="Arial" charset="0"/>
              </a:rPr>
              <a:t>原理：</a:t>
            </a:r>
            <a:r>
              <a:rPr kumimoji="1" lang="zh-CN" altLang="en-US" b="1" dirty="0">
                <a:solidFill>
                  <a:schemeClr val="tx2"/>
                </a:solidFill>
                <a:latin typeface="Arial" charset="0"/>
                <a:cs typeface="Arial" charset="0"/>
              </a:rPr>
              <a:t>本质上就是一个</a:t>
            </a:r>
            <a:r>
              <a:rPr kumimoji="1" lang="en-US" altLang="zh-CN" b="1" dirty="0">
                <a:solidFill>
                  <a:schemeClr val="tx2"/>
                </a:solidFill>
                <a:latin typeface="Arial" charset="0"/>
                <a:cs typeface="Arial" charset="0"/>
              </a:rPr>
              <a:t>RAM</a:t>
            </a:r>
            <a:r>
              <a:rPr kumimoji="1" lang="zh-CN" altLang="en-US" b="1" dirty="0">
                <a:latin typeface="Arial" charset="0"/>
              </a:rPr>
              <a:t> </a:t>
            </a:r>
          </a:p>
          <a:p>
            <a:pPr marL="533400" indent="-533400" algn="l">
              <a:lnSpc>
                <a:spcPct val="125000"/>
              </a:lnSpc>
              <a:spcBef>
                <a:spcPct val="0"/>
              </a:spcBef>
              <a:buClr>
                <a:schemeClr val="bg2"/>
              </a:buClr>
              <a:buFont typeface="Wingdings" pitchFamily="2" charset="2"/>
              <a:buChar char="v"/>
            </a:pPr>
            <a:r>
              <a:rPr kumimoji="1" lang="zh-CN" altLang="en-US" b="1" dirty="0">
                <a:latin typeface="Arial" charset="0"/>
              </a:rPr>
              <a:t>基于查找表的</a:t>
            </a:r>
            <a:r>
              <a:rPr kumimoji="1" lang="en-US" altLang="zh-CN" b="1" dirty="0">
                <a:latin typeface="Arial" charset="0"/>
              </a:rPr>
              <a:t>FPGA</a:t>
            </a:r>
            <a:r>
              <a:rPr kumimoji="1" lang="zh-CN" altLang="en-US" b="1" dirty="0">
                <a:latin typeface="Arial" charset="0"/>
              </a:rPr>
              <a:t>的结构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2579"/>
                                        </p:tgtEl>
                                        <p:attrNameLst>
                                          <p:attrName>style.visibility</p:attrName>
                                        </p:attrNameLst>
                                      </p:cBhvr>
                                      <p:to>
                                        <p:strVal val="visible"/>
                                      </p:to>
                                    </p:set>
                                    <p:anim calcmode="lin" valueType="num">
                                      <p:cBhvr additive="base">
                                        <p:cTn id="7" dur="500" fill="hold"/>
                                        <p:tgtEl>
                                          <p:spTgt spid="152579"/>
                                        </p:tgtEl>
                                        <p:attrNameLst>
                                          <p:attrName>ppt_x</p:attrName>
                                        </p:attrNameLst>
                                      </p:cBhvr>
                                      <p:tavLst>
                                        <p:tav tm="0">
                                          <p:val>
                                            <p:strVal val="0-#ppt_w/2"/>
                                          </p:val>
                                        </p:tav>
                                        <p:tav tm="100000">
                                          <p:val>
                                            <p:strVal val="#ppt_x"/>
                                          </p:val>
                                        </p:tav>
                                      </p:tavLst>
                                    </p:anim>
                                    <p:anim calcmode="lin" valueType="num">
                                      <p:cBhvr additive="base">
                                        <p:cTn id="8" dur="500" fill="hold"/>
                                        <p:tgtEl>
                                          <p:spTgt spid="15257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7811"/>
                                        </p:tgtEl>
                                        <p:attrNameLst>
                                          <p:attrName>style.visibility</p:attrName>
                                        </p:attrNameLst>
                                      </p:cBhvr>
                                      <p:to>
                                        <p:strVal val="visible"/>
                                      </p:to>
                                    </p:set>
                                    <p:anim calcmode="lin" valueType="num">
                                      <p:cBhvr additive="base">
                                        <p:cTn id="13" dur="500" fill="hold"/>
                                        <p:tgtEl>
                                          <p:spTgt spid="247811"/>
                                        </p:tgtEl>
                                        <p:attrNameLst>
                                          <p:attrName>ppt_x</p:attrName>
                                        </p:attrNameLst>
                                      </p:cBhvr>
                                      <p:tavLst>
                                        <p:tav tm="0">
                                          <p:val>
                                            <p:strVal val="0-#ppt_w/2"/>
                                          </p:val>
                                        </p:tav>
                                        <p:tav tm="100000">
                                          <p:val>
                                            <p:strVal val="#ppt_x"/>
                                          </p:val>
                                        </p:tav>
                                      </p:tavLst>
                                    </p:anim>
                                    <p:anim calcmode="lin" valueType="num">
                                      <p:cBhvr additive="base">
                                        <p:cTn id="14" dur="500" fill="hold"/>
                                        <p:tgtEl>
                                          <p:spTgt spid="2478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p:bldP spid="247811" grpId="0" animBg="1"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zh-CN" dirty="0" smtClean="0">
                <a:solidFill>
                  <a:srgbClr val="FFCC00"/>
                </a:solidFill>
                <a:latin typeface="Arial" charset="0"/>
                <a:ea typeface="黑体" pitchFamily="49" charset="-122"/>
                <a:cs typeface="Times New Roman" pitchFamily="18" charset="0"/>
              </a:rPr>
              <a:t>PLD</a:t>
            </a:r>
            <a:r>
              <a:rPr lang="zh-CN" altLang="en-US" dirty="0" smtClean="0">
                <a:solidFill>
                  <a:srgbClr val="FFCC00"/>
                </a:solidFill>
                <a:latin typeface="Arial" charset="0"/>
                <a:ea typeface="黑体" pitchFamily="49" charset="-122"/>
                <a:cs typeface="Times New Roman" pitchFamily="18" charset="0"/>
              </a:rPr>
              <a:t>的设计</a:t>
            </a:r>
            <a:r>
              <a:rPr lang="zh-CN" altLang="en-US" dirty="0" smtClean="0">
                <a:solidFill>
                  <a:srgbClr val="FFCC00"/>
                </a:solidFill>
                <a:latin typeface="Arial" charset="0"/>
                <a:ea typeface="黑体" pitchFamily="49" charset="-122"/>
                <a:cs typeface="Times New Roman" pitchFamily="18" charset="0"/>
              </a:rPr>
              <a:t>技术与设计流程</a:t>
            </a:r>
            <a:endParaRPr lang="zh-CN" altLang="en-US" dirty="0" smtClean="0">
              <a:solidFill>
                <a:srgbClr val="FFCC00"/>
              </a:solidFill>
              <a:latin typeface="Arial" charset="0"/>
              <a:ea typeface="黑体" pitchFamily="49" charset="-122"/>
              <a:cs typeface="Times New Roman" pitchFamily="18" charset="0"/>
            </a:endParaRPr>
          </a:p>
        </p:txBody>
      </p:sp>
      <p:sp>
        <p:nvSpPr>
          <p:cNvPr id="153603" name="Rectangle 3"/>
          <p:cNvSpPr>
            <a:spLocks noGrp="1" noChangeArrowheads="1"/>
          </p:cNvSpPr>
          <p:nvPr>
            <p:ph type="body" idx="1"/>
          </p:nvPr>
        </p:nvSpPr>
        <p:spPr>
          <a:xfrm>
            <a:off x="819150" y="1171575"/>
            <a:ext cx="7696200" cy="3011488"/>
          </a:xfrm>
        </p:spPr>
        <p:txBody>
          <a:bodyPr/>
          <a:lstStyle/>
          <a:p>
            <a:pPr>
              <a:buNone/>
            </a:pPr>
            <a:r>
              <a:rPr lang="en-US" altLang="zh-CN" sz="2400" dirty="0" smtClean="0">
                <a:solidFill>
                  <a:srgbClr val="CC3300"/>
                </a:solidFill>
                <a:cs typeface="Arial" charset="0"/>
              </a:rPr>
              <a:t>11</a:t>
            </a:r>
            <a:r>
              <a:rPr lang="zh-CN" altLang="en-US" sz="2400" dirty="0" smtClean="0">
                <a:solidFill>
                  <a:srgbClr val="CC3300"/>
                </a:solidFill>
                <a:cs typeface="Arial" charset="0"/>
              </a:rPr>
              <a:t>、</a:t>
            </a:r>
            <a:r>
              <a:rPr lang="en-US" altLang="zh-CN" sz="2400" dirty="0" smtClean="0">
                <a:solidFill>
                  <a:srgbClr val="CC3300"/>
                </a:solidFill>
                <a:cs typeface="Times New Roman" pitchFamily="18" charset="0"/>
              </a:rPr>
              <a:t>PLD</a:t>
            </a:r>
            <a:r>
              <a:rPr lang="zh-CN" altLang="en-US" sz="2400" dirty="0" smtClean="0">
                <a:solidFill>
                  <a:srgbClr val="CC3300"/>
                </a:solidFill>
                <a:cs typeface="Times New Roman" pitchFamily="18" charset="0"/>
              </a:rPr>
              <a:t>的的</a:t>
            </a:r>
            <a:r>
              <a:rPr lang="zh-CN" altLang="en-US" sz="2400" dirty="0" smtClean="0">
                <a:solidFill>
                  <a:srgbClr val="CC3300"/>
                </a:solidFill>
                <a:cs typeface="Times New Roman" pitchFamily="18" charset="0"/>
              </a:rPr>
              <a:t>设计技术</a:t>
            </a:r>
            <a:r>
              <a:rPr lang="zh-CN" altLang="en-US" sz="2400" dirty="0" smtClean="0">
                <a:solidFill>
                  <a:srgbClr val="CC3300"/>
                </a:solidFill>
              </a:rPr>
              <a:t> </a:t>
            </a:r>
            <a:endParaRPr kumimoji="1" lang="en-US" altLang="zh-CN" sz="2400" dirty="0" smtClean="0">
              <a:cs typeface="Times New Roman" pitchFamily="18" charset="0"/>
            </a:endParaRPr>
          </a:p>
          <a:p>
            <a:r>
              <a:rPr kumimoji="1" lang="zh-CN" altLang="en-US" sz="2400" dirty="0" smtClean="0">
                <a:cs typeface="Times New Roman" pitchFamily="18" charset="0"/>
              </a:rPr>
              <a:t>过去</a:t>
            </a:r>
            <a:r>
              <a:rPr kumimoji="1" lang="zh-CN" altLang="en-US" sz="2400" dirty="0" smtClean="0">
                <a:cs typeface="Times New Roman" pitchFamily="18" charset="0"/>
              </a:rPr>
              <a:t>的“积木”式方法</a:t>
            </a:r>
          </a:p>
          <a:p>
            <a:pPr lvl="1">
              <a:buSzPct val="85000"/>
              <a:buFont typeface="Wingdings" pitchFamily="2" charset="2"/>
              <a:buChar char="u"/>
            </a:pPr>
            <a:r>
              <a:rPr kumimoji="1" lang="zh-CN" altLang="en-US" dirty="0" smtClean="0"/>
              <a:t>“</a:t>
            </a:r>
            <a:r>
              <a:rPr kumimoji="1" lang="zh-CN" altLang="en-US" dirty="0" smtClean="0">
                <a:solidFill>
                  <a:srgbClr val="CC0066"/>
                </a:solidFill>
              </a:rPr>
              <a:t>自底向上</a:t>
            </a:r>
            <a:r>
              <a:rPr kumimoji="1" lang="zh-CN" altLang="en-US" dirty="0" smtClean="0"/>
              <a:t>”（</a:t>
            </a:r>
            <a:r>
              <a:rPr kumimoji="1" lang="en-US" altLang="zh-CN" dirty="0" smtClean="0"/>
              <a:t>Bottom-Up</a:t>
            </a:r>
            <a:r>
              <a:rPr kumimoji="1" lang="zh-CN" altLang="en-US" dirty="0" smtClean="0"/>
              <a:t>）的设计</a:t>
            </a:r>
          </a:p>
          <a:p>
            <a:pPr>
              <a:lnSpc>
                <a:spcPct val="125000"/>
              </a:lnSpc>
            </a:pPr>
            <a:r>
              <a:rPr kumimoji="1" lang="en-US" altLang="zh-CN" sz="2400" dirty="0" smtClean="0">
                <a:cs typeface="Times New Roman" pitchFamily="18" charset="0"/>
              </a:rPr>
              <a:t>PLD</a:t>
            </a:r>
            <a:r>
              <a:rPr kumimoji="1" lang="zh-CN" altLang="en-US" sz="2400" dirty="0" smtClean="0">
                <a:cs typeface="Times New Roman" pitchFamily="18" charset="0"/>
              </a:rPr>
              <a:t>的设计</a:t>
            </a:r>
            <a:r>
              <a:rPr kumimoji="1" lang="zh-CN" altLang="en-US" sz="2400" dirty="0" smtClean="0"/>
              <a:t>方法</a:t>
            </a:r>
          </a:p>
          <a:p>
            <a:pPr lvl="1">
              <a:buSzPct val="85000"/>
              <a:buFont typeface="Wingdings" pitchFamily="2" charset="2"/>
              <a:buChar char="u"/>
            </a:pPr>
            <a:r>
              <a:rPr kumimoji="1" lang="zh-CN" altLang="en-US" dirty="0" smtClean="0"/>
              <a:t>“</a:t>
            </a:r>
            <a:r>
              <a:rPr kumimoji="1" lang="zh-CN" altLang="en-US" dirty="0" smtClean="0">
                <a:solidFill>
                  <a:srgbClr val="CC0066"/>
                </a:solidFill>
              </a:rPr>
              <a:t>自顶向下</a:t>
            </a:r>
            <a:r>
              <a:rPr kumimoji="1" lang="zh-CN" altLang="en-US" dirty="0" smtClean="0"/>
              <a:t>”（</a:t>
            </a:r>
            <a:r>
              <a:rPr kumimoji="1" lang="en-US" altLang="zh-CN" dirty="0" smtClean="0"/>
              <a:t>Top-Down</a:t>
            </a:r>
            <a:r>
              <a:rPr kumimoji="1" lang="zh-CN" altLang="en-US" dirty="0" smtClean="0"/>
              <a:t>）设计法</a:t>
            </a:r>
          </a:p>
          <a:p>
            <a:pPr>
              <a:lnSpc>
                <a:spcPct val="125000"/>
              </a:lnSpc>
            </a:pPr>
            <a:r>
              <a:rPr kumimoji="1" lang="zh-CN" altLang="en-US" sz="2400" dirty="0" smtClean="0"/>
              <a:t>比较不同的设计方法的特点</a:t>
            </a:r>
          </a:p>
        </p:txBody>
      </p:sp>
      <p:sp>
        <p:nvSpPr>
          <p:cNvPr id="66564" name="灯片编号占位符 4"/>
          <p:cNvSpPr txBox="1">
            <a:spLocks noGrp="1"/>
          </p:cNvSpPr>
          <p:nvPr/>
        </p:nvSpPr>
        <p:spPr bwMode="black">
          <a:xfrm>
            <a:off x="8101013" y="6453188"/>
            <a:ext cx="871537" cy="304800"/>
          </a:xfrm>
          <a:prstGeom prst="rect">
            <a:avLst/>
          </a:prstGeom>
          <a:noFill/>
          <a:ln w="9525">
            <a:noFill/>
            <a:miter lim="800000"/>
            <a:headEnd/>
            <a:tailEnd/>
          </a:ln>
        </p:spPr>
        <p:txBody>
          <a:bodyPr/>
          <a:lstStyle/>
          <a:p>
            <a:pPr algn="r">
              <a:spcBef>
                <a:spcPct val="0"/>
              </a:spcBef>
            </a:pPr>
            <a:fld id="{8044F31F-8954-4DF9-A78E-E52024CDAEC3}" type="slidenum">
              <a:rPr lang="ko-KR" altLang="en-US" sz="1600">
                <a:solidFill>
                  <a:schemeClr val="accent2"/>
                </a:solidFill>
                <a:latin typeface="Verdana" pitchFamily="34" charset="0"/>
                <a:ea typeface="Gulim" pitchFamily="34" charset="-127"/>
              </a:rPr>
              <a:pPr algn="r">
                <a:spcBef>
                  <a:spcPct val="0"/>
                </a:spcBef>
              </a:pPr>
              <a:t>121</a:t>
            </a:fld>
            <a:endParaRPr lang="en-US" altLang="ko-KR" sz="1600">
              <a:solidFill>
                <a:schemeClr val="accent2"/>
              </a:solidFill>
              <a:latin typeface="Verdana" pitchFamily="34" charset="0"/>
              <a:ea typeface="Gulim" pitchFamily="34" charset="-127"/>
            </a:endParaRPr>
          </a:p>
        </p:txBody>
      </p:sp>
      <p:sp>
        <p:nvSpPr>
          <p:cNvPr id="247811" name="Rectangle 3"/>
          <p:cNvSpPr>
            <a:spLocks noChangeArrowheads="1"/>
          </p:cNvSpPr>
          <p:nvPr/>
        </p:nvSpPr>
        <p:spPr bwMode="auto">
          <a:xfrm>
            <a:off x="838200" y="4052888"/>
            <a:ext cx="7262813" cy="2449512"/>
          </a:xfrm>
          <a:prstGeom prst="rect">
            <a:avLst/>
          </a:prstGeom>
          <a:noFill/>
          <a:ln w="9525">
            <a:solidFill>
              <a:srgbClr val="006666"/>
            </a:solidFill>
            <a:miter lim="800000"/>
            <a:headEnd/>
            <a:tailEnd/>
          </a:ln>
        </p:spPr>
        <p:txBody>
          <a:bodyPr/>
          <a:lstStyle/>
          <a:p>
            <a:pPr marL="533400" indent="-533400" algn="l">
              <a:lnSpc>
                <a:spcPct val="125000"/>
              </a:lnSpc>
              <a:spcBef>
                <a:spcPct val="0"/>
              </a:spcBef>
              <a:buClr>
                <a:schemeClr val="bg2"/>
              </a:buClr>
              <a:buSzPct val="85000"/>
              <a:buFont typeface="Wingdings" pitchFamily="2" charset="2"/>
              <a:buNone/>
            </a:pPr>
            <a:r>
              <a:rPr lang="en-US" altLang="zh-CN" sz="2800" b="1" dirty="0" smtClean="0">
                <a:solidFill>
                  <a:srgbClr val="CC3300"/>
                </a:solidFill>
                <a:latin typeface="Arial" charset="0"/>
                <a:cs typeface="Arial" charset="0"/>
              </a:rPr>
              <a:t>12</a:t>
            </a:r>
            <a:r>
              <a:rPr lang="zh-CN" altLang="en-US" sz="2800" b="1" dirty="0" smtClean="0">
                <a:solidFill>
                  <a:srgbClr val="CC3300"/>
                </a:solidFill>
                <a:latin typeface="Arial" charset="0"/>
                <a:cs typeface="Arial" charset="0"/>
              </a:rPr>
              <a:t>、</a:t>
            </a:r>
            <a:r>
              <a:rPr lang="en-US" altLang="zh-CN" sz="2800" b="1" dirty="0">
                <a:solidFill>
                  <a:srgbClr val="CC3300"/>
                </a:solidFill>
                <a:latin typeface="Arial" charset="0"/>
                <a:cs typeface="Times New Roman" pitchFamily="18" charset="0"/>
              </a:rPr>
              <a:t>PLD</a:t>
            </a:r>
            <a:r>
              <a:rPr lang="zh-CN" altLang="en-US" sz="2800" b="1" dirty="0">
                <a:solidFill>
                  <a:srgbClr val="CC3300"/>
                </a:solidFill>
                <a:latin typeface="Arial" charset="0"/>
                <a:cs typeface="Times New Roman" pitchFamily="18" charset="0"/>
              </a:rPr>
              <a:t>的的设计流程</a:t>
            </a:r>
            <a:r>
              <a:rPr lang="zh-CN" altLang="en-US" sz="2800" b="1" dirty="0">
                <a:solidFill>
                  <a:srgbClr val="CC3300"/>
                </a:solidFill>
                <a:latin typeface="Arial" charset="0"/>
              </a:rPr>
              <a:t> </a:t>
            </a:r>
            <a:endParaRPr lang="zh-CN" altLang="en-US" sz="2800" b="1" dirty="0">
              <a:solidFill>
                <a:srgbClr val="CC3300"/>
              </a:solidFill>
              <a:latin typeface="Arial" charset="0"/>
              <a:cs typeface="Arial" charset="0"/>
            </a:endParaRPr>
          </a:p>
          <a:p>
            <a:pPr marL="533400" indent="-533400" algn="l" eaLnBrk="0" hangingPunct="0">
              <a:lnSpc>
                <a:spcPct val="110000"/>
              </a:lnSpc>
              <a:spcBef>
                <a:spcPct val="0"/>
              </a:spcBef>
              <a:buClr>
                <a:schemeClr val="bg2"/>
              </a:buClr>
              <a:buFont typeface="Wingdings" pitchFamily="2" charset="2"/>
              <a:buChar char="v"/>
            </a:pPr>
            <a:r>
              <a:rPr kumimoji="1" lang="zh-CN" altLang="en-US" b="1" dirty="0">
                <a:latin typeface="宋体" pitchFamily="2" charset="-122"/>
              </a:rPr>
              <a:t>四个步骤</a:t>
            </a:r>
          </a:p>
          <a:p>
            <a:pPr marL="800100" lvl="1" indent="-342900" algn="l" eaLnBrk="0" hangingPunct="0">
              <a:spcBef>
                <a:spcPct val="20000"/>
              </a:spcBef>
              <a:buClr>
                <a:srgbClr val="006666"/>
              </a:buClr>
              <a:buSzPct val="85000"/>
              <a:buFont typeface="Wingdings" pitchFamily="2" charset="2"/>
              <a:buChar char="u"/>
            </a:pPr>
            <a:r>
              <a:rPr kumimoji="1" lang="zh-CN" altLang="en-US" b="1" dirty="0">
                <a:latin typeface="Arial" charset="0"/>
              </a:rPr>
              <a:t>设计准备，设计输入，设计处理，编程下载</a:t>
            </a:r>
          </a:p>
          <a:p>
            <a:pPr marL="533400" indent="-533400" algn="l" eaLnBrk="0" hangingPunct="0">
              <a:lnSpc>
                <a:spcPct val="110000"/>
              </a:lnSpc>
              <a:spcBef>
                <a:spcPct val="0"/>
              </a:spcBef>
              <a:buClr>
                <a:schemeClr val="bg2"/>
              </a:buClr>
              <a:buFont typeface="Wingdings" pitchFamily="2" charset="2"/>
              <a:buChar char="v"/>
            </a:pPr>
            <a:r>
              <a:rPr kumimoji="1" lang="zh-CN" altLang="en-US" b="1" dirty="0">
                <a:latin typeface="宋体" pitchFamily="2" charset="-122"/>
              </a:rPr>
              <a:t>三个设计验证过程</a:t>
            </a:r>
          </a:p>
          <a:p>
            <a:pPr marL="895350" lvl="1" indent="-438150" algn="l" eaLnBrk="0" hangingPunct="0">
              <a:spcBef>
                <a:spcPct val="20000"/>
              </a:spcBef>
              <a:buClr>
                <a:srgbClr val="006666"/>
              </a:buClr>
              <a:buSzPct val="85000"/>
              <a:buFont typeface="Wingdings" pitchFamily="2" charset="2"/>
              <a:buChar char="u"/>
            </a:pPr>
            <a:r>
              <a:rPr kumimoji="1" lang="zh-CN" altLang="en-US" b="1" dirty="0">
                <a:latin typeface="Arial" charset="0"/>
              </a:rPr>
              <a:t>功能仿真，时序仿真，器件测试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 calcmode="lin" valueType="num">
                                      <p:cBhvr additive="base">
                                        <p:cTn id="7" dur="500" fill="hold"/>
                                        <p:tgtEl>
                                          <p:spTgt spid="1536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03">
                                            <p:txEl>
                                              <p:pRg st="1" end="1"/>
                                            </p:txEl>
                                          </p:spTgt>
                                        </p:tgtEl>
                                        <p:attrNameLst>
                                          <p:attrName>style.visibility</p:attrName>
                                        </p:attrNameLst>
                                      </p:cBhvr>
                                      <p:to>
                                        <p:strVal val="visible"/>
                                      </p:to>
                                    </p:set>
                                    <p:anim calcmode="lin" valueType="num">
                                      <p:cBhvr additive="base">
                                        <p:cTn id="13" dur="500" fill="hold"/>
                                        <p:tgtEl>
                                          <p:spTgt spid="15360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0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53603">
                                            <p:txEl>
                                              <p:pRg st="2" end="2"/>
                                            </p:txEl>
                                          </p:spTgt>
                                        </p:tgtEl>
                                        <p:attrNameLst>
                                          <p:attrName>style.visibility</p:attrName>
                                        </p:attrNameLst>
                                      </p:cBhvr>
                                      <p:to>
                                        <p:strVal val="visible"/>
                                      </p:to>
                                    </p:set>
                                    <p:anim calcmode="lin" valueType="num">
                                      <p:cBhvr additive="base">
                                        <p:cTn id="17" dur="500" fill="hold"/>
                                        <p:tgtEl>
                                          <p:spTgt spid="15360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36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53603">
                                            <p:txEl>
                                              <p:pRg st="3" end="3"/>
                                            </p:txEl>
                                          </p:spTgt>
                                        </p:tgtEl>
                                        <p:attrNameLst>
                                          <p:attrName>style.visibility</p:attrName>
                                        </p:attrNameLst>
                                      </p:cBhvr>
                                      <p:to>
                                        <p:strVal val="visible"/>
                                      </p:to>
                                    </p:set>
                                    <p:anim calcmode="lin" valueType="num">
                                      <p:cBhvr additive="base">
                                        <p:cTn id="23" dur="500" fill="hold"/>
                                        <p:tgtEl>
                                          <p:spTgt spid="15360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3603">
                                            <p:txEl>
                                              <p:pRg st="3" end="3"/>
                                            </p:txEl>
                                          </p:spTgt>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153603">
                                            <p:txEl>
                                              <p:pRg st="4" end="4"/>
                                            </p:txEl>
                                          </p:spTgt>
                                        </p:tgtEl>
                                        <p:attrNameLst>
                                          <p:attrName>style.visibility</p:attrName>
                                        </p:attrNameLst>
                                      </p:cBhvr>
                                      <p:to>
                                        <p:strVal val="visible"/>
                                      </p:to>
                                    </p:set>
                                    <p:anim calcmode="lin" valueType="num">
                                      <p:cBhvr additive="base">
                                        <p:cTn id="28" dur="500" fill="hold"/>
                                        <p:tgtEl>
                                          <p:spTgt spid="15360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53603">
                                            <p:txEl>
                                              <p:pRg st="4" end="4"/>
                                            </p:txEl>
                                          </p:spTgt>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153603">
                                            <p:txEl>
                                              <p:pRg st="5" end="5"/>
                                            </p:txEl>
                                          </p:spTgt>
                                        </p:tgtEl>
                                        <p:attrNameLst>
                                          <p:attrName>style.visibility</p:attrName>
                                        </p:attrNameLst>
                                      </p:cBhvr>
                                      <p:to>
                                        <p:strVal val="visible"/>
                                      </p:to>
                                    </p:set>
                                    <p:anim calcmode="lin" valueType="num">
                                      <p:cBhvr additive="base">
                                        <p:cTn id="33" dur="500" fill="hold"/>
                                        <p:tgtEl>
                                          <p:spTgt spid="15360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536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247811"/>
                                        </p:tgtEl>
                                        <p:attrNameLst>
                                          <p:attrName>style.visibility</p:attrName>
                                        </p:attrNameLst>
                                      </p:cBhvr>
                                      <p:to>
                                        <p:strVal val="visible"/>
                                      </p:to>
                                    </p:set>
                                    <p:anim calcmode="lin" valueType="num">
                                      <p:cBhvr additive="base">
                                        <p:cTn id="39" dur="500" fill="hold"/>
                                        <p:tgtEl>
                                          <p:spTgt spid="247811"/>
                                        </p:tgtEl>
                                        <p:attrNameLst>
                                          <p:attrName>ppt_x</p:attrName>
                                        </p:attrNameLst>
                                      </p:cBhvr>
                                      <p:tavLst>
                                        <p:tav tm="0">
                                          <p:val>
                                            <p:strVal val="0-#ppt_w/2"/>
                                          </p:val>
                                        </p:tav>
                                        <p:tav tm="100000">
                                          <p:val>
                                            <p:strVal val="#ppt_x"/>
                                          </p:val>
                                        </p:tav>
                                      </p:tavLst>
                                    </p:anim>
                                    <p:anim calcmode="lin" valueType="num">
                                      <p:cBhvr additive="base">
                                        <p:cTn id="40" dur="500" fill="hold"/>
                                        <p:tgtEl>
                                          <p:spTgt spid="2478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P spid="247811"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54635" name="Object 11"/>
          <p:cNvGraphicFramePr>
            <a:graphicFrameLocks noChangeAspect="1"/>
          </p:cNvGraphicFramePr>
          <p:nvPr/>
        </p:nvGraphicFramePr>
        <p:xfrm>
          <a:off x="762000" y="1146175"/>
          <a:ext cx="7350125" cy="5635625"/>
        </p:xfrm>
        <a:graphic>
          <a:graphicData uri="http://schemas.openxmlformats.org/presentationml/2006/ole">
            <p:oleObj spid="_x0000_s2050" name="VISIO" r:id="rId4" imgW="7349760" imgH="5635440" progId="Visio.Drawing.6">
              <p:embed/>
            </p:oleObj>
          </a:graphicData>
        </a:graphic>
      </p:graphicFrame>
      <p:sp>
        <p:nvSpPr>
          <p:cNvPr id="2051" name="Rectangle 25"/>
          <p:cNvSpPr txBox="1">
            <a:spLocks noGrp="1" noChangeArrowheads="1"/>
          </p:cNvSpPr>
          <p:nvPr/>
        </p:nvSpPr>
        <p:spPr bwMode="black">
          <a:xfrm>
            <a:off x="8243888" y="6489700"/>
            <a:ext cx="871537" cy="304800"/>
          </a:xfrm>
          <a:prstGeom prst="rect">
            <a:avLst/>
          </a:prstGeom>
          <a:noFill/>
          <a:ln w="9525">
            <a:noFill/>
            <a:miter lim="800000"/>
            <a:headEnd/>
            <a:tailEnd/>
          </a:ln>
        </p:spPr>
        <p:txBody>
          <a:bodyPr/>
          <a:lstStyle/>
          <a:p>
            <a:pPr algn="r">
              <a:lnSpc>
                <a:spcPct val="100000"/>
              </a:lnSpc>
              <a:spcBef>
                <a:spcPct val="0"/>
              </a:spcBef>
            </a:pPr>
            <a:fld id="{6CAE4D39-F4B4-41E4-96D6-B5069530DE96}" type="slidenum">
              <a:rPr lang="ko-KR" altLang="en-US" sz="1600" b="1">
                <a:solidFill>
                  <a:schemeClr val="accent2"/>
                </a:solidFill>
                <a:latin typeface="Verdana" pitchFamily="34" charset="0"/>
                <a:ea typeface="Gulim" pitchFamily="34" charset="-127"/>
              </a:rPr>
              <a:pPr algn="r">
                <a:lnSpc>
                  <a:spcPct val="100000"/>
                </a:lnSpc>
                <a:spcBef>
                  <a:spcPct val="0"/>
                </a:spcBef>
              </a:pPr>
              <a:t>13</a:t>
            </a:fld>
            <a:endParaRPr lang="en-US" altLang="ko-KR" sz="1600" b="1">
              <a:solidFill>
                <a:schemeClr val="accent2"/>
              </a:solidFill>
              <a:latin typeface="Verdana" pitchFamily="34" charset="0"/>
              <a:ea typeface="Gulim" pitchFamily="34" charset="-127"/>
            </a:endParaRPr>
          </a:p>
        </p:txBody>
      </p:sp>
      <p:sp>
        <p:nvSpPr>
          <p:cNvPr id="2052" name="Rectangle 2"/>
          <p:cNvSpPr>
            <a:spLocks noGrp="1" noChangeArrowheads="1"/>
          </p:cNvSpPr>
          <p:nvPr>
            <p:ph type="title" idx="4294967295"/>
          </p:nvPr>
        </p:nvSpPr>
        <p:spPr>
          <a:xfrm>
            <a:off x="1763713" y="298450"/>
            <a:ext cx="6348412" cy="609600"/>
          </a:xfrm>
        </p:spPr>
        <p:txBody>
          <a:bodyPr/>
          <a:lstStyle/>
          <a:p>
            <a:r>
              <a:rPr lang="zh-CN" altLang="en-US" smtClean="0">
                <a:solidFill>
                  <a:srgbClr val="FFCC00"/>
                </a:solidFill>
                <a:latin typeface="Arial" charset="0"/>
                <a:ea typeface="黑体" pitchFamily="49" charset="-122"/>
              </a:rPr>
              <a:t>存储芯片结构（</a:t>
            </a:r>
            <a:r>
              <a:rPr lang="en-US" altLang="zh-CN" smtClean="0">
                <a:solidFill>
                  <a:srgbClr val="FFCC00"/>
                </a:solidFill>
                <a:latin typeface="Arial" charset="0"/>
                <a:ea typeface="黑体" pitchFamily="49" charset="-122"/>
              </a:rPr>
              <a:t>SRAM</a:t>
            </a:r>
            <a:r>
              <a:rPr lang="zh-CN" altLang="en-US" smtClean="0">
                <a:solidFill>
                  <a:srgbClr val="FFCC00"/>
                </a:solidFill>
                <a:latin typeface="Arial" charset="0"/>
                <a:ea typeface="黑体" pitchFamily="49" charset="-122"/>
              </a:rPr>
              <a:t>二维地址结构）</a:t>
            </a:r>
          </a:p>
        </p:txBody>
      </p:sp>
      <p:sp>
        <p:nvSpPr>
          <p:cNvPr id="154631" name="Rectangle 7"/>
          <p:cNvSpPr>
            <a:spLocks noChangeArrowheads="1"/>
          </p:cNvSpPr>
          <p:nvPr/>
        </p:nvSpPr>
        <p:spPr bwMode="auto">
          <a:xfrm>
            <a:off x="803275" y="6019800"/>
            <a:ext cx="2965450" cy="660400"/>
          </a:xfrm>
          <a:prstGeom prst="rect">
            <a:avLst/>
          </a:prstGeom>
          <a:solidFill>
            <a:srgbClr val="FFFF99"/>
          </a:solidFill>
          <a:ln w="12700">
            <a:noFill/>
            <a:miter lim="800000"/>
            <a:headEnd/>
            <a:tailEnd/>
          </a:ln>
        </p:spPr>
        <p:txBody>
          <a:bodyPr lIns="63500" tIns="25400" rIns="63500" bIns="25400">
            <a:spAutoFit/>
          </a:bodyPr>
          <a:lstStyle/>
          <a:p>
            <a:pPr marL="284163" indent="-284163" algn="l" eaLnBrk="0" hangingPunct="0">
              <a:lnSpc>
                <a:spcPct val="100000"/>
              </a:lnSpc>
              <a:spcBef>
                <a:spcPct val="65000"/>
              </a:spcBef>
              <a:buClr>
                <a:schemeClr val="bg2"/>
              </a:buClr>
              <a:buSzPct val="100000"/>
            </a:pPr>
            <a:r>
              <a:rPr lang="en-US" altLang="zh-CN" sz="2000" b="1">
                <a:solidFill>
                  <a:srgbClr val="CC3300"/>
                </a:solidFill>
                <a:latin typeface="Arial" charset="0"/>
              </a:rPr>
              <a:t>SRAM 4096× 4</a:t>
            </a:r>
            <a:r>
              <a:rPr lang="en-US" altLang="zh-CN" sz="2000" b="1">
                <a:latin typeface="Arial" charset="0"/>
              </a:rPr>
              <a:t> ：4096 </a:t>
            </a:r>
            <a:r>
              <a:rPr lang="zh-CN" altLang="en-US" sz="2000" b="1">
                <a:latin typeface="Arial" charset="0"/>
              </a:rPr>
              <a:t>个字，每个字 4 位。</a:t>
            </a:r>
          </a:p>
        </p:txBody>
      </p:sp>
      <p:sp>
        <p:nvSpPr>
          <p:cNvPr id="154636" name="AutoShape 12"/>
          <p:cNvSpPr>
            <a:spLocks noChangeArrowheads="1"/>
          </p:cNvSpPr>
          <p:nvPr/>
        </p:nvSpPr>
        <p:spPr bwMode="auto">
          <a:xfrm>
            <a:off x="8229600" y="4724400"/>
            <a:ext cx="519113" cy="1143000"/>
          </a:xfrm>
          <a:prstGeom prst="wedgeRoundRectCallout">
            <a:avLst>
              <a:gd name="adj1" fmla="val -458565"/>
              <a:gd name="adj2" fmla="val 90694"/>
              <a:gd name="adj3" fmla="val 16667"/>
            </a:avLst>
          </a:prstGeom>
          <a:solidFill>
            <a:srgbClr val="0A520D"/>
          </a:solidFill>
          <a:ln w="12700">
            <a:solidFill>
              <a:schemeClr val="tx1"/>
            </a:solidFill>
            <a:miter lim="800000"/>
            <a:headEnd/>
            <a:tailEnd/>
          </a:ln>
        </p:spPr>
        <p:txBody>
          <a:bodyPr/>
          <a:lstStyle/>
          <a:p>
            <a:pPr eaLnBrk="0" hangingPunct="0">
              <a:lnSpc>
                <a:spcPct val="100000"/>
              </a:lnSpc>
              <a:spcBef>
                <a:spcPct val="0"/>
              </a:spcBef>
            </a:pPr>
            <a:r>
              <a:rPr lang="zh-CN" altLang="en-US" sz="2000" b="1">
                <a:solidFill>
                  <a:srgbClr val="FFFF49"/>
                </a:solidFill>
                <a:latin typeface="Arial" charset="0"/>
                <a:ea typeface="楷体_GB2312" pitchFamily="49" charset="-122"/>
              </a:rPr>
              <a:t>列地址</a:t>
            </a:r>
          </a:p>
        </p:txBody>
      </p:sp>
      <p:sp>
        <p:nvSpPr>
          <p:cNvPr id="154637" name="AutoShape 13"/>
          <p:cNvSpPr>
            <a:spLocks noChangeArrowheads="1"/>
          </p:cNvSpPr>
          <p:nvPr/>
        </p:nvSpPr>
        <p:spPr bwMode="auto">
          <a:xfrm>
            <a:off x="4859338" y="2162175"/>
            <a:ext cx="3384550" cy="798513"/>
          </a:xfrm>
          <a:prstGeom prst="wedgeRoundRectCallout">
            <a:avLst>
              <a:gd name="adj1" fmla="val -66792"/>
              <a:gd name="adj2" fmla="val 103282"/>
              <a:gd name="adj3" fmla="val 16667"/>
            </a:avLst>
          </a:prstGeom>
          <a:solidFill>
            <a:srgbClr val="0A520D"/>
          </a:solidFill>
          <a:ln w="12700">
            <a:solidFill>
              <a:schemeClr val="tx1"/>
            </a:solidFill>
            <a:miter lim="800000"/>
            <a:headEnd/>
            <a:tailEnd/>
          </a:ln>
        </p:spPr>
        <p:txBody>
          <a:bodyPr/>
          <a:lstStyle/>
          <a:p>
            <a:pPr eaLnBrk="0" hangingPunct="0">
              <a:lnSpc>
                <a:spcPct val="100000"/>
              </a:lnSpc>
              <a:spcBef>
                <a:spcPct val="0"/>
              </a:spcBef>
            </a:pPr>
            <a:r>
              <a:rPr lang="zh-CN" altLang="en-US" sz="2000" b="1">
                <a:solidFill>
                  <a:srgbClr val="FFFF49"/>
                </a:solidFill>
                <a:latin typeface="Arial" charset="0"/>
                <a:ea typeface="楷体_GB2312" pitchFamily="49" charset="-122"/>
              </a:rPr>
              <a:t>128 </a:t>
            </a:r>
            <a:r>
              <a:rPr lang="en-US" altLang="zh-CN" sz="2000" b="1">
                <a:solidFill>
                  <a:srgbClr val="FFFF49"/>
                </a:solidFill>
                <a:latin typeface="Arial" charset="0"/>
                <a:ea typeface="楷体_GB2312" pitchFamily="49" charset="-122"/>
              </a:rPr>
              <a:t>X 128</a:t>
            </a:r>
            <a:r>
              <a:rPr lang="zh-CN" altLang="en-US" sz="2000" b="1">
                <a:solidFill>
                  <a:srgbClr val="FFFF49"/>
                </a:solidFill>
                <a:latin typeface="Arial" charset="0"/>
                <a:ea typeface="楷体_GB2312" pitchFamily="49" charset="-122"/>
              </a:rPr>
              <a:t>存储单元矩阵，</a:t>
            </a:r>
          </a:p>
          <a:p>
            <a:pPr eaLnBrk="0" hangingPunct="0">
              <a:lnSpc>
                <a:spcPct val="100000"/>
              </a:lnSpc>
              <a:spcBef>
                <a:spcPct val="0"/>
              </a:spcBef>
            </a:pPr>
            <a:r>
              <a:rPr lang="zh-CN" altLang="en-US" sz="2000" b="1">
                <a:solidFill>
                  <a:srgbClr val="FFFF49"/>
                </a:solidFill>
                <a:latin typeface="Arial" charset="0"/>
                <a:ea typeface="楷体_GB2312" pitchFamily="49" charset="-122"/>
              </a:rPr>
              <a:t>行地址数与列地址数不等</a:t>
            </a:r>
          </a:p>
        </p:txBody>
      </p:sp>
      <p:sp>
        <p:nvSpPr>
          <p:cNvPr id="154638" name="AutoShape 14"/>
          <p:cNvSpPr>
            <a:spLocks noChangeArrowheads="1"/>
          </p:cNvSpPr>
          <p:nvPr/>
        </p:nvSpPr>
        <p:spPr bwMode="auto">
          <a:xfrm>
            <a:off x="179388" y="4041775"/>
            <a:ext cx="623887" cy="1406525"/>
          </a:xfrm>
          <a:prstGeom prst="wedgeEllipseCallout">
            <a:avLst>
              <a:gd name="adj1" fmla="val 113356"/>
              <a:gd name="adj2" fmla="val -89727"/>
            </a:avLst>
          </a:prstGeom>
          <a:solidFill>
            <a:srgbClr val="0A520D"/>
          </a:solidFill>
          <a:ln w="12700">
            <a:solidFill>
              <a:schemeClr val="tx1"/>
            </a:solidFill>
            <a:miter lim="800000"/>
            <a:headEnd/>
            <a:tailEnd/>
          </a:ln>
        </p:spPr>
        <p:txBody>
          <a:bodyPr/>
          <a:lstStyle/>
          <a:p>
            <a:pPr eaLnBrk="0" hangingPunct="0">
              <a:lnSpc>
                <a:spcPct val="100000"/>
              </a:lnSpc>
              <a:spcBef>
                <a:spcPct val="0"/>
              </a:spcBef>
            </a:pPr>
            <a:r>
              <a:rPr lang="zh-CN" altLang="en-US" sz="2000" b="1">
                <a:solidFill>
                  <a:srgbClr val="FFFF49"/>
                </a:solidFill>
                <a:latin typeface="Arial" charset="0"/>
                <a:ea typeface="楷体_GB2312" pitchFamily="49" charset="-122"/>
              </a:rPr>
              <a:t>行地址</a:t>
            </a:r>
          </a:p>
        </p:txBody>
      </p:sp>
      <p:sp>
        <p:nvSpPr>
          <p:cNvPr id="2057" name="TextBox 38"/>
          <p:cNvSpPr txBox="1">
            <a:spLocks noChangeArrowheads="1"/>
          </p:cNvSpPr>
          <p:nvPr/>
        </p:nvSpPr>
        <p:spPr bwMode="auto">
          <a:xfrm>
            <a:off x="1217613" y="1892300"/>
            <a:ext cx="485775" cy="1646238"/>
          </a:xfrm>
          <a:prstGeom prst="rect">
            <a:avLst/>
          </a:prstGeom>
          <a:noFill/>
          <a:ln w="9525">
            <a:noFill/>
            <a:miter lim="800000"/>
            <a:headEnd/>
            <a:tailEnd/>
          </a:ln>
        </p:spPr>
        <p:txBody>
          <a:bodyPr>
            <a:spAutoFit/>
          </a:bodyPr>
          <a:lstStyle/>
          <a:p>
            <a:pPr>
              <a:lnSpc>
                <a:spcPts val="1000"/>
              </a:lnSpc>
            </a:pPr>
            <a:r>
              <a:rPr lang="en-US" altLang="zh-CN" sz="1400" b="1">
                <a:solidFill>
                  <a:srgbClr val="FF0000"/>
                </a:solidFill>
              </a:rPr>
              <a:t>0</a:t>
            </a:r>
          </a:p>
          <a:p>
            <a:pPr>
              <a:lnSpc>
                <a:spcPts val="1000"/>
              </a:lnSpc>
            </a:pPr>
            <a:r>
              <a:rPr lang="en-US" altLang="zh-CN" sz="1400" b="1">
                <a:solidFill>
                  <a:srgbClr val="FF0000"/>
                </a:solidFill>
              </a:rPr>
              <a:t>0</a:t>
            </a:r>
          </a:p>
          <a:p>
            <a:pPr>
              <a:lnSpc>
                <a:spcPts val="1000"/>
              </a:lnSpc>
            </a:pPr>
            <a:r>
              <a:rPr lang="en-US" altLang="zh-CN" sz="1400" b="1">
                <a:solidFill>
                  <a:srgbClr val="FF0000"/>
                </a:solidFill>
              </a:rPr>
              <a:t>0</a:t>
            </a:r>
          </a:p>
          <a:p>
            <a:pPr>
              <a:lnSpc>
                <a:spcPts val="1000"/>
              </a:lnSpc>
            </a:pPr>
            <a:r>
              <a:rPr lang="en-US" altLang="zh-CN" sz="1400" b="1">
                <a:solidFill>
                  <a:srgbClr val="FF0000"/>
                </a:solidFill>
              </a:rPr>
              <a:t>0</a:t>
            </a:r>
          </a:p>
          <a:p>
            <a:pPr>
              <a:lnSpc>
                <a:spcPts val="1000"/>
              </a:lnSpc>
            </a:pPr>
            <a:r>
              <a:rPr lang="en-US" altLang="zh-CN" sz="1400" b="1">
                <a:solidFill>
                  <a:srgbClr val="FF0000"/>
                </a:solidFill>
              </a:rPr>
              <a:t>0</a:t>
            </a:r>
          </a:p>
          <a:p>
            <a:pPr>
              <a:lnSpc>
                <a:spcPts val="1000"/>
              </a:lnSpc>
            </a:pPr>
            <a:r>
              <a:rPr lang="en-US" altLang="zh-CN" sz="1400" b="1">
                <a:solidFill>
                  <a:srgbClr val="FF0000"/>
                </a:solidFill>
              </a:rPr>
              <a:t>0</a:t>
            </a:r>
          </a:p>
          <a:p>
            <a:pPr>
              <a:lnSpc>
                <a:spcPts val="1000"/>
              </a:lnSpc>
            </a:pPr>
            <a:r>
              <a:rPr lang="en-US" altLang="zh-CN" sz="1400" b="1">
                <a:solidFill>
                  <a:srgbClr val="FF0000"/>
                </a:solidFill>
              </a:rPr>
              <a:t>0</a:t>
            </a:r>
            <a:endParaRPr lang="zh-CN" altLang="en-US" sz="1400" b="1">
              <a:solidFill>
                <a:srgbClr val="FF0000"/>
              </a:solidFill>
            </a:endParaRPr>
          </a:p>
        </p:txBody>
      </p:sp>
      <p:sp>
        <p:nvSpPr>
          <p:cNvPr id="10" name="TextBox 38"/>
          <p:cNvSpPr txBox="1">
            <a:spLocks noChangeArrowheads="1"/>
          </p:cNvSpPr>
          <p:nvPr/>
        </p:nvSpPr>
        <p:spPr bwMode="auto">
          <a:xfrm>
            <a:off x="2157413" y="1403350"/>
            <a:ext cx="176212" cy="220663"/>
          </a:xfrm>
          <a:prstGeom prst="rect">
            <a:avLst/>
          </a:prstGeom>
          <a:solidFill>
            <a:srgbClr val="FFFF99"/>
          </a:solidFill>
          <a:ln w="9525">
            <a:noFill/>
            <a:miter lim="800000"/>
            <a:headEnd/>
            <a:tailEnd/>
          </a:ln>
        </p:spPr>
        <p:txBody>
          <a:bodyPr>
            <a:spAutoFit/>
          </a:bodyPr>
          <a:lstStyle/>
          <a:p>
            <a:pPr>
              <a:lnSpc>
                <a:spcPts val="1000"/>
              </a:lnSpc>
            </a:pPr>
            <a:r>
              <a:rPr lang="en-US" altLang="zh-CN" sz="1800" b="1">
                <a:solidFill>
                  <a:srgbClr val="FF0000"/>
                </a:solidFill>
              </a:rPr>
              <a:t>1</a:t>
            </a:r>
          </a:p>
        </p:txBody>
      </p:sp>
      <p:sp>
        <p:nvSpPr>
          <p:cNvPr id="11" name="TextBox 38"/>
          <p:cNvSpPr txBox="1">
            <a:spLocks noChangeArrowheads="1"/>
          </p:cNvSpPr>
          <p:nvPr/>
        </p:nvSpPr>
        <p:spPr bwMode="auto">
          <a:xfrm>
            <a:off x="3981450" y="5181600"/>
            <a:ext cx="212725" cy="220663"/>
          </a:xfrm>
          <a:prstGeom prst="rect">
            <a:avLst/>
          </a:prstGeom>
          <a:solidFill>
            <a:srgbClr val="FFFF99"/>
          </a:solidFill>
          <a:ln w="9525">
            <a:noFill/>
            <a:miter lim="800000"/>
            <a:headEnd/>
            <a:tailEnd/>
          </a:ln>
        </p:spPr>
        <p:txBody>
          <a:bodyPr>
            <a:spAutoFit/>
          </a:bodyPr>
          <a:lstStyle/>
          <a:p>
            <a:pPr>
              <a:lnSpc>
                <a:spcPts val="1000"/>
              </a:lnSpc>
            </a:pPr>
            <a:r>
              <a:rPr lang="en-US" altLang="zh-CN" sz="1800" b="1">
                <a:solidFill>
                  <a:srgbClr val="FF0000"/>
                </a:solidFill>
              </a:rPr>
              <a:t>1</a:t>
            </a:r>
          </a:p>
        </p:txBody>
      </p:sp>
      <p:sp>
        <p:nvSpPr>
          <p:cNvPr id="12" name="矩形 11"/>
          <p:cNvSpPr>
            <a:spLocks noChangeArrowheads="1"/>
          </p:cNvSpPr>
          <p:nvPr/>
        </p:nvSpPr>
        <p:spPr bwMode="auto">
          <a:xfrm>
            <a:off x="2570163" y="1371600"/>
            <a:ext cx="2592387" cy="400050"/>
          </a:xfrm>
          <a:prstGeom prst="rect">
            <a:avLst/>
          </a:prstGeom>
          <a:noFill/>
          <a:ln w="19050" algn="ctr">
            <a:solidFill>
              <a:srgbClr val="FF0066"/>
            </a:solidFill>
            <a:prstDash val="dash"/>
            <a:round/>
            <a:headEnd/>
            <a:tailEnd/>
          </a:ln>
        </p:spPr>
        <p:txBody>
          <a:bodyPr>
            <a:spAutoFit/>
          </a:bodyPr>
          <a:lstStyle/>
          <a:p>
            <a:pPr algn="r" eaLnBrk="0" hangingPunct="0">
              <a:lnSpc>
                <a:spcPct val="100000"/>
              </a:lnSpc>
              <a:spcBef>
                <a:spcPct val="0"/>
              </a:spcBef>
            </a:pPr>
            <a:endParaRPr lang="zh-CN" altLang="en-US" sz="2000" b="1" u="sng">
              <a:solidFill>
                <a:schemeClr val="accent1"/>
              </a:solidFill>
              <a:latin typeface="Lucida Sans Unicode" pitchFamily="34" charset="0"/>
              <a:ea typeface="Gulim" pitchFamily="34" charset="-127"/>
            </a:endParaRPr>
          </a:p>
        </p:txBody>
      </p:sp>
      <p:sp>
        <p:nvSpPr>
          <p:cNvPr id="13" name="TextBox 38"/>
          <p:cNvSpPr txBox="1">
            <a:spLocks noChangeArrowheads="1"/>
          </p:cNvSpPr>
          <p:nvPr/>
        </p:nvSpPr>
        <p:spPr bwMode="auto">
          <a:xfrm>
            <a:off x="4143375" y="6127750"/>
            <a:ext cx="2573338" cy="231775"/>
          </a:xfrm>
          <a:prstGeom prst="rect">
            <a:avLst/>
          </a:prstGeom>
          <a:noFill/>
          <a:ln w="9525">
            <a:noFill/>
            <a:miter lim="800000"/>
            <a:headEnd/>
            <a:tailEnd/>
          </a:ln>
        </p:spPr>
        <p:txBody>
          <a:bodyPr>
            <a:spAutoFit/>
          </a:bodyPr>
          <a:lstStyle/>
          <a:p>
            <a:pPr algn="l">
              <a:lnSpc>
                <a:spcPts val="1000"/>
              </a:lnSpc>
            </a:pPr>
            <a:r>
              <a:rPr lang="en-US" altLang="zh-CN" sz="1400" b="1">
                <a:solidFill>
                  <a:srgbClr val="FF0000"/>
                </a:solidFill>
              </a:rPr>
              <a:t>0         0        0         0        0</a:t>
            </a:r>
            <a:endParaRPr lang="zh-CN" altLang="en-US" sz="1400" b="1">
              <a:solidFill>
                <a:srgbClr val="FF0000"/>
              </a:solidFill>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631"/>
                                        </p:tgtEl>
                                        <p:attrNameLst>
                                          <p:attrName>style.visibility</p:attrName>
                                        </p:attrNameLst>
                                      </p:cBhvr>
                                      <p:to>
                                        <p:strVal val="visible"/>
                                      </p:to>
                                    </p:set>
                                    <p:anim calcmode="lin" valueType="num">
                                      <p:cBhvr additive="base">
                                        <p:cTn id="7" dur="500" fill="hold"/>
                                        <p:tgtEl>
                                          <p:spTgt spid="154631"/>
                                        </p:tgtEl>
                                        <p:attrNameLst>
                                          <p:attrName>ppt_x</p:attrName>
                                        </p:attrNameLst>
                                      </p:cBhvr>
                                      <p:tavLst>
                                        <p:tav tm="0">
                                          <p:val>
                                            <p:strVal val="0-#ppt_w/2"/>
                                          </p:val>
                                        </p:tav>
                                        <p:tav tm="100000">
                                          <p:val>
                                            <p:strVal val="#ppt_x"/>
                                          </p:val>
                                        </p:tav>
                                      </p:tavLst>
                                    </p:anim>
                                    <p:anim calcmode="lin" valueType="num">
                                      <p:cBhvr additive="base">
                                        <p:cTn id="8" dur="500" fill="hold"/>
                                        <p:tgtEl>
                                          <p:spTgt spid="1546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4638"/>
                                        </p:tgtEl>
                                        <p:attrNameLst>
                                          <p:attrName>style.visibility</p:attrName>
                                        </p:attrNameLst>
                                      </p:cBhvr>
                                      <p:to>
                                        <p:strVal val="visible"/>
                                      </p:to>
                                    </p:set>
                                    <p:anim calcmode="lin" valueType="num">
                                      <p:cBhvr additive="base">
                                        <p:cTn id="13" dur="500" fill="hold"/>
                                        <p:tgtEl>
                                          <p:spTgt spid="154638"/>
                                        </p:tgtEl>
                                        <p:attrNameLst>
                                          <p:attrName>ppt_x</p:attrName>
                                        </p:attrNameLst>
                                      </p:cBhvr>
                                      <p:tavLst>
                                        <p:tav tm="0">
                                          <p:val>
                                            <p:strVal val="0-#ppt_w/2"/>
                                          </p:val>
                                        </p:tav>
                                        <p:tav tm="100000">
                                          <p:val>
                                            <p:strVal val="#ppt_x"/>
                                          </p:val>
                                        </p:tav>
                                      </p:tavLst>
                                    </p:anim>
                                    <p:anim calcmode="lin" valueType="num">
                                      <p:cBhvr additive="base">
                                        <p:cTn id="14" dur="500" fill="hold"/>
                                        <p:tgtEl>
                                          <p:spTgt spid="15463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54636"/>
                                        </p:tgtEl>
                                        <p:attrNameLst>
                                          <p:attrName>style.visibility</p:attrName>
                                        </p:attrNameLst>
                                      </p:cBhvr>
                                      <p:to>
                                        <p:strVal val="visible"/>
                                      </p:to>
                                    </p:set>
                                    <p:anim calcmode="lin" valueType="num">
                                      <p:cBhvr additive="base">
                                        <p:cTn id="19" dur="500" fill="hold"/>
                                        <p:tgtEl>
                                          <p:spTgt spid="154636"/>
                                        </p:tgtEl>
                                        <p:attrNameLst>
                                          <p:attrName>ppt_x</p:attrName>
                                        </p:attrNameLst>
                                      </p:cBhvr>
                                      <p:tavLst>
                                        <p:tav tm="0">
                                          <p:val>
                                            <p:strVal val="1+#ppt_w/2"/>
                                          </p:val>
                                        </p:tav>
                                        <p:tav tm="100000">
                                          <p:val>
                                            <p:strVal val="#ppt_x"/>
                                          </p:val>
                                        </p:tav>
                                      </p:tavLst>
                                    </p:anim>
                                    <p:anim calcmode="lin" valueType="num">
                                      <p:cBhvr additive="base">
                                        <p:cTn id="20" dur="500" fill="hold"/>
                                        <p:tgtEl>
                                          <p:spTgt spid="15463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54637"/>
                                        </p:tgtEl>
                                        <p:attrNameLst>
                                          <p:attrName>style.visibility</p:attrName>
                                        </p:attrNameLst>
                                      </p:cBhvr>
                                      <p:to>
                                        <p:strVal val="visible"/>
                                      </p:to>
                                    </p:set>
                                    <p:anim calcmode="lin" valueType="num">
                                      <p:cBhvr additive="base">
                                        <p:cTn id="25" dur="500" fill="hold"/>
                                        <p:tgtEl>
                                          <p:spTgt spid="154637"/>
                                        </p:tgtEl>
                                        <p:attrNameLst>
                                          <p:attrName>ppt_x</p:attrName>
                                        </p:attrNameLst>
                                      </p:cBhvr>
                                      <p:tavLst>
                                        <p:tav tm="0">
                                          <p:val>
                                            <p:strVal val="#ppt_x"/>
                                          </p:val>
                                        </p:tav>
                                        <p:tav tm="100000">
                                          <p:val>
                                            <p:strVal val="#ppt_x"/>
                                          </p:val>
                                        </p:tav>
                                      </p:tavLst>
                                    </p:anim>
                                    <p:anim calcmode="lin" valueType="num">
                                      <p:cBhvr additive="base">
                                        <p:cTn id="26" dur="500" fill="hold"/>
                                        <p:tgtEl>
                                          <p:spTgt spid="154637"/>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057"/>
                                        </p:tgtEl>
                                        <p:attrNameLst>
                                          <p:attrName>style.visibility</p:attrName>
                                        </p:attrNameLst>
                                      </p:cBhvr>
                                      <p:to>
                                        <p:strVal val="visible"/>
                                      </p:to>
                                    </p:set>
                                    <p:animEffect transition="in" filter="wipe(down)">
                                      <p:cBhvr>
                                        <p:cTn id="31" dur="500"/>
                                        <p:tgtEl>
                                          <p:spTgt spid="2057"/>
                                        </p:tgtEl>
                                      </p:cBhvr>
                                    </p:animEffect>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500" fill="hold"/>
                                        <p:tgtEl>
                                          <p:spTgt spid="10"/>
                                        </p:tgtEl>
                                        <p:attrNameLst>
                                          <p:attrName>ppt_w</p:attrName>
                                        </p:attrNameLst>
                                      </p:cBhvr>
                                      <p:tavLst>
                                        <p:tav tm="0">
                                          <p:val>
                                            <p:fltVal val="0"/>
                                          </p:val>
                                        </p:tav>
                                        <p:tav tm="100000">
                                          <p:val>
                                            <p:strVal val="#ppt_w"/>
                                          </p:val>
                                        </p:tav>
                                      </p:tavLst>
                                    </p:anim>
                                    <p:anim calcmode="lin" valueType="num">
                                      <p:cBhvr>
                                        <p:cTn id="37"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p:cTn id="47" dur="500" fill="hold"/>
                                        <p:tgtEl>
                                          <p:spTgt spid="11"/>
                                        </p:tgtEl>
                                        <p:attrNameLst>
                                          <p:attrName>ppt_w</p:attrName>
                                        </p:attrNameLst>
                                      </p:cBhvr>
                                      <p:tavLst>
                                        <p:tav tm="0">
                                          <p:val>
                                            <p:fltVal val="0"/>
                                          </p:val>
                                        </p:tav>
                                        <p:tav tm="100000">
                                          <p:val>
                                            <p:strVal val="#ppt_w"/>
                                          </p:val>
                                        </p:tav>
                                      </p:tavLst>
                                    </p:anim>
                                    <p:anim calcmode="lin" valueType="num">
                                      <p:cBhvr>
                                        <p:cTn id="48"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p:cTn id="53" dur="500" fill="hold"/>
                                        <p:tgtEl>
                                          <p:spTgt spid="12"/>
                                        </p:tgtEl>
                                        <p:attrNameLst>
                                          <p:attrName>ppt_w</p:attrName>
                                        </p:attrNameLst>
                                      </p:cBhvr>
                                      <p:tavLst>
                                        <p:tav tm="0">
                                          <p:val>
                                            <p:fltVal val="0"/>
                                          </p:val>
                                        </p:tav>
                                        <p:tav tm="100000">
                                          <p:val>
                                            <p:strVal val="#ppt_w"/>
                                          </p:val>
                                        </p:tav>
                                      </p:tavLst>
                                    </p:anim>
                                    <p:anim calcmode="lin" valueType="num">
                                      <p:cBhvr>
                                        <p:cTn id="54"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31" grpId="0" animBg="1" autoUpdateAnimBg="0"/>
      <p:bldP spid="154636" grpId="0" animBg="1" autoUpdateAnimBg="0"/>
      <p:bldP spid="154637" grpId="0" animBg="1" autoUpdateAnimBg="0"/>
      <p:bldP spid="154638" grpId="0" animBg="1" autoUpdateAnimBg="0"/>
      <p:bldP spid="2057" grpId="0"/>
      <p:bldP spid="10" grpId="0" animBg="1"/>
      <p:bldP spid="11" grpId="0" animBg="1"/>
      <p:bldP spid="12"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56681" name="Object 9"/>
          <p:cNvGraphicFramePr>
            <a:graphicFrameLocks noChangeAspect="1"/>
          </p:cNvGraphicFramePr>
          <p:nvPr/>
        </p:nvGraphicFramePr>
        <p:xfrm>
          <a:off x="2103438" y="1066800"/>
          <a:ext cx="6284912" cy="5397500"/>
        </p:xfrm>
        <a:graphic>
          <a:graphicData uri="http://schemas.openxmlformats.org/presentationml/2006/ole">
            <p:oleObj spid="_x0000_s3074" name="VISIO" r:id="rId4" imgW="7235640" imgH="6214320" progId="Visio.Drawing.6">
              <p:embed/>
            </p:oleObj>
          </a:graphicData>
        </a:graphic>
      </p:graphicFrame>
      <p:sp>
        <p:nvSpPr>
          <p:cNvPr id="3075" name="Rectangle 25"/>
          <p:cNvSpPr txBox="1">
            <a:spLocks noGrp="1" noChangeArrowheads="1"/>
          </p:cNvSpPr>
          <p:nvPr/>
        </p:nvSpPr>
        <p:spPr bwMode="black">
          <a:xfrm>
            <a:off x="8243888" y="6489700"/>
            <a:ext cx="871537" cy="304800"/>
          </a:xfrm>
          <a:prstGeom prst="rect">
            <a:avLst/>
          </a:prstGeom>
          <a:noFill/>
          <a:ln w="9525">
            <a:noFill/>
            <a:miter lim="800000"/>
            <a:headEnd/>
            <a:tailEnd/>
          </a:ln>
        </p:spPr>
        <p:txBody>
          <a:bodyPr/>
          <a:lstStyle/>
          <a:p>
            <a:pPr algn="r">
              <a:lnSpc>
                <a:spcPct val="100000"/>
              </a:lnSpc>
              <a:spcBef>
                <a:spcPct val="0"/>
              </a:spcBef>
            </a:pPr>
            <a:fld id="{C075129B-173B-4BD6-93D1-0FC65FCB4B65}" type="slidenum">
              <a:rPr lang="ko-KR" altLang="en-US" sz="1600" b="1">
                <a:solidFill>
                  <a:schemeClr val="accent2"/>
                </a:solidFill>
                <a:latin typeface="Verdana" pitchFamily="34" charset="0"/>
                <a:ea typeface="Gulim" pitchFamily="34" charset="-127"/>
              </a:rPr>
              <a:pPr algn="r">
                <a:lnSpc>
                  <a:spcPct val="100000"/>
                </a:lnSpc>
                <a:spcBef>
                  <a:spcPct val="0"/>
                </a:spcBef>
              </a:pPr>
              <a:t>14</a:t>
            </a:fld>
            <a:endParaRPr lang="en-US" altLang="ko-KR" sz="1600" b="1">
              <a:solidFill>
                <a:schemeClr val="accent2"/>
              </a:solidFill>
              <a:latin typeface="Verdana" pitchFamily="34" charset="0"/>
              <a:ea typeface="Gulim" pitchFamily="34" charset="-127"/>
            </a:endParaRPr>
          </a:p>
        </p:txBody>
      </p:sp>
      <p:sp>
        <p:nvSpPr>
          <p:cNvPr id="3076" name="Rectangle 2"/>
          <p:cNvSpPr>
            <a:spLocks noGrp="1" noChangeArrowheads="1"/>
          </p:cNvSpPr>
          <p:nvPr>
            <p:ph type="title" idx="4294967295"/>
          </p:nvPr>
        </p:nvSpPr>
        <p:spPr>
          <a:xfrm>
            <a:off x="1763713" y="298450"/>
            <a:ext cx="6480175" cy="609600"/>
          </a:xfrm>
        </p:spPr>
        <p:txBody>
          <a:bodyPr/>
          <a:lstStyle/>
          <a:p>
            <a:r>
              <a:rPr lang="zh-CN" altLang="en-US" smtClean="0">
                <a:solidFill>
                  <a:srgbClr val="FFCC00"/>
                </a:solidFill>
                <a:latin typeface="Arial" charset="0"/>
                <a:ea typeface="黑体" pitchFamily="49" charset="-122"/>
              </a:rPr>
              <a:t>存储芯片结构（</a:t>
            </a:r>
            <a:r>
              <a:rPr lang="en-US" altLang="zh-CN" smtClean="0">
                <a:solidFill>
                  <a:srgbClr val="FFCC00"/>
                </a:solidFill>
                <a:latin typeface="Arial" charset="0"/>
                <a:ea typeface="黑体" pitchFamily="49" charset="-122"/>
              </a:rPr>
              <a:t>DRAM</a:t>
            </a:r>
            <a:r>
              <a:rPr lang="zh-CN" altLang="en-US" smtClean="0">
                <a:solidFill>
                  <a:srgbClr val="FFCC00"/>
                </a:solidFill>
                <a:latin typeface="Arial" charset="0"/>
                <a:ea typeface="黑体" pitchFamily="49" charset="-122"/>
              </a:rPr>
              <a:t>二维地址结构）</a:t>
            </a:r>
          </a:p>
        </p:txBody>
      </p:sp>
      <p:sp>
        <p:nvSpPr>
          <p:cNvPr id="156677" name="Rectangle 5"/>
          <p:cNvSpPr>
            <a:spLocks noChangeArrowheads="1"/>
          </p:cNvSpPr>
          <p:nvPr/>
        </p:nvSpPr>
        <p:spPr bwMode="auto">
          <a:xfrm>
            <a:off x="142875" y="1076325"/>
            <a:ext cx="3024188" cy="660400"/>
          </a:xfrm>
          <a:prstGeom prst="rect">
            <a:avLst/>
          </a:prstGeom>
          <a:solidFill>
            <a:srgbClr val="FFFFCC"/>
          </a:solidFill>
          <a:ln w="12700">
            <a:noFill/>
            <a:miter lim="800000"/>
            <a:headEnd/>
            <a:tailEnd/>
          </a:ln>
          <a:effectLst>
            <a:prstShdw prst="shdw13" dist="53882" dir="13500000">
              <a:schemeClr val="bg2">
                <a:alpha val="50000"/>
              </a:schemeClr>
            </a:prstShdw>
          </a:effectLst>
        </p:spPr>
        <p:txBody>
          <a:bodyPr lIns="63500" tIns="25400" rIns="63500" bIns="25400">
            <a:spAutoFit/>
          </a:bodyPr>
          <a:lstStyle/>
          <a:p>
            <a:pPr algn="l" eaLnBrk="0" hangingPunct="0">
              <a:lnSpc>
                <a:spcPct val="100000"/>
              </a:lnSpc>
              <a:spcBef>
                <a:spcPct val="65000"/>
              </a:spcBef>
              <a:buClr>
                <a:schemeClr val="bg2"/>
              </a:buClr>
              <a:buSzPct val="100000"/>
              <a:buFont typeface="Wingdings" pitchFamily="2" charset="2"/>
              <a:buNone/>
            </a:pPr>
            <a:r>
              <a:rPr lang="en-US" altLang="zh-CN" sz="2000" b="1">
                <a:solidFill>
                  <a:srgbClr val="CC3300"/>
                </a:solidFill>
                <a:latin typeface="Arial" charset="0"/>
              </a:rPr>
              <a:t>DRAM 4096× 4</a:t>
            </a:r>
            <a:r>
              <a:rPr lang="en-US" altLang="zh-CN" sz="2000" b="1">
                <a:latin typeface="Arial" charset="0"/>
              </a:rPr>
              <a:t> ：4096 </a:t>
            </a:r>
            <a:r>
              <a:rPr lang="zh-CN" altLang="en-US" sz="2000" b="1">
                <a:latin typeface="Arial" charset="0"/>
              </a:rPr>
              <a:t>个字，每个字 4 位。</a:t>
            </a:r>
          </a:p>
        </p:txBody>
      </p:sp>
      <p:sp>
        <p:nvSpPr>
          <p:cNvPr id="156685" name="AutoShape 13"/>
          <p:cNvSpPr>
            <a:spLocks noChangeArrowheads="1"/>
          </p:cNvSpPr>
          <p:nvPr/>
        </p:nvSpPr>
        <p:spPr bwMode="auto">
          <a:xfrm>
            <a:off x="808038" y="4130675"/>
            <a:ext cx="1382712" cy="576263"/>
          </a:xfrm>
          <a:prstGeom prst="wedgeEllipseCallout">
            <a:avLst>
              <a:gd name="adj1" fmla="val 63847"/>
              <a:gd name="adj2" fmla="val -213361"/>
            </a:avLst>
          </a:prstGeom>
          <a:solidFill>
            <a:srgbClr val="FF9966"/>
          </a:solidFill>
          <a:ln w="12700">
            <a:noFill/>
            <a:miter lim="800000"/>
            <a:headEnd/>
            <a:tailEnd/>
          </a:ln>
        </p:spPr>
        <p:txBody>
          <a:bodyPr/>
          <a:lstStyle/>
          <a:p>
            <a:pPr eaLnBrk="0" hangingPunct="0">
              <a:lnSpc>
                <a:spcPct val="100000"/>
              </a:lnSpc>
              <a:spcBef>
                <a:spcPct val="0"/>
              </a:spcBef>
            </a:pPr>
            <a:r>
              <a:rPr lang="zh-CN" altLang="en-US" sz="2000" b="1">
                <a:latin typeface="Arial" charset="0"/>
                <a:ea typeface="楷体_GB2312" pitchFamily="49" charset="-122"/>
              </a:rPr>
              <a:t>行地址</a:t>
            </a:r>
          </a:p>
        </p:txBody>
      </p:sp>
      <p:sp>
        <p:nvSpPr>
          <p:cNvPr id="156686" name="AutoShape 14"/>
          <p:cNvSpPr>
            <a:spLocks noChangeArrowheads="1"/>
          </p:cNvSpPr>
          <p:nvPr/>
        </p:nvSpPr>
        <p:spPr bwMode="auto">
          <a:xfrm>
            <a:off x="2484438" y="5984875"/>
            <a:ext cx="1187450" cy="479425"/>
          </a:xfrm>
          <a:prstGeom prst="wedgeRoundRectCallout">
            <a:avLst>
              <a:gd name="adj1" fmla="val 116176"/>
              <a:gd name="adj2" fmla="val 20528"/>
              <a:gd name="adj3" fmla="val 16667"/>
            </a:avLst>
          </a:prstGeom>
          <a:solidFill>
            <a:srgbClr val="FF9966"/>
          </a:solidFill>
          <a:ln w="12700">
            <a:solidFill>
              <a:srgbClr val="000000"/>
            </a:solidFill>
            <a:miter lim="800000"/>
            <a:headEnd/>
            <a:tailEnd/>
          </a:ln>
        </p:spPr>
        <p:txBody>
          <a:bodyPr/>
          <a:lstStyle/>
          <a:p>
            <a:pPr eaLnBrk="0" hangingPunct="0">
              <a:lnSpc>
                <a:spcPct val="100000"/>
              </a:lnSpc>
              <a:spcBef>
                <a:spcPct val="0"/>
              </a:spcBef>
            </a:pPr>
            <a:r>
              <a:rPr lang="zh-CN" altLang="en-US" sz="2000" b="1">
                <a:latin typeface="Arial" charset="0"/>
                <a:ea typeface="楷体_GB2312" pitchFamily="49" charset="-122"/>
              </a:rPr>
              <a:t>列地址</a:t>
            </a:r>
          </a:p>
        </p:txBody>
      </p:sp>
      <p:sp>
        <p:nvSpPr>
          <p:cNvPr id="156687" name="AutoShape 15"/>
          <p:cNvSpPr>
            <a:spLocks noChangeArrowheads="1"/>
          </p:cNvSpPr>
          <p:nvPr/>
        </p:nvSpPr>
        <p:spPr bwMode="auto">
          <a:xfrm>
            <a:off x="4876800" y="2133600"/>
            <a:ext cx="3511550" cy="762000"/>
          </a:xfrm>
          <a:prstGeom prst="wedgeRoundRectCallout">
            <a:avLst>
              <a:gd name="adj1" fmla="val -59495"/>
              <a:gd name="adj2" fmla="val 105833"/>
              <a:gd name="adj3" fmla="val 16667"/>
            </a:avLst>
          </a:prstGeom>
          <a:solidFill>
            <a:srgbClr val="FF9966"/>
          </a:solidFill>
          <a:ln w="12700">
            <a:solidFill>
              <a:srgbClr val="000000"/>
            </a:solidFill>
            <a:miter lim="800000"/>
            <a:headEnd/>
            <a:tailEnd/>
          </a:ln>
        </p:spPr>
        <p:txBody>
          <a:bodyPr/>
          <a:lstStyle/>
          <a:p>
            <a:pPr eaLnBrk="0" hangingPunct="0">
              <a:lnSpc>
                <a:spcPct val="100000"/>
              </a:lnSpc>
              <a:spcBef>
                <a:spcPct val="0"/>
              </a:spcBef>
            </a:pPr>
            <a:r>
              <a:rPr lang="en-US" altLang="zh-CN" sz="2000" b="1">
                <a:latin typeface="Arial" charset="0"/>
                <a:ea typeface="楷体_GB2312" pitchFamily="49" charset="-122"/>
              </a:rPr>
              <a:t>64 X 256 </a:t>
            </a:r>
            <a:r>
              <a:rPr lang="zh-CN" altLang="en-US" sz="2000" b="1">
                <a:latin typeface="Arial" charset="0"/>
                <a:ea typeface="楷体_GB2312" pitchFamily="49" charset="-122"/>
              </a:rPr>
              <a:t>存储单元矩阵，</a:t>
            </a:r>
          </a:p>
          <a:p>
            <a:pPr eaLnBrk="0" hangingPunct="0">
              <a:lnSpc>
                <a:spcPct val="100000"/>
              </a:lnSpc>
              <a:spcBef>
                <a:spcPct val="0"/>
              </a:spcBef>
            </a:pPr>
            <a:r>
              <a:rPr lang="zh-CN" altLang="en-US" sz="2000" b="1">
                <a:latin typeface="Arial" charset="0"/>
                <a:ea typeface="楷体_GB2312" pitchFamily="49" charset="-122"/>
              </a:rPr>
              <a:t>行地址数与列地址数相等</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56681"/>
                                        </p:tgtEl>
                                        <p:attrNameLst>
                                          <p:attrName>style.visibility</p:attrName>
                                        </p:attrNameLst>
                                      </p:cBhvr>
                                      <p:to>
                                        <p:strVal val="visible"/>
                                      </p:to>
                                    </p:set>
                                    <p:anim calcmode="lin" valueType="num">
                                      <p:cBhvr additive="base">
                                        <p:cTn id="7" dur="500" fill="hold"/>
                                        <p:tgtEl>
                                          <p:spTgt spid="156681"/>
                                        </p:tgtEl>
                                        <p:attrNameLst>
                                          <p:attrName>ppt_x</p:attrName>
                                        </p:attrNameLst>
                                      </p:cBhvr>
                                      <p:tavLst>
                                        <p:tav tm="0">
                                          <p:val>
                                            <p:strVal val="#ppt_x"/>
                                          </p:val>
                                        </p:tav>
                                        <p:tav tm="100000">
                                          <p:val>
                                            <p:strVal val="#ppt_x"/>
                                          </p:val>
                                        </p:tav>
                                      </p:tavLst>
                                    </p:anim>
                                    <p:anim calcmode="lin" valueType="num">
                                      <p:cBhvr additive="base">
                                        <p:cTn id="8" dur="500" fill="hold"/>
                                        <p:tgtEl>
                                          <p:spTgt spid="15668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6677"/>
                                        </p:tgtEl>
                                        <p:attrNameLst>
                                          <p:attrName>style.visibility</p:attrName>
                                        </p:attrNameLst>
                                      </p:cBhvr>
                                      <p:to>
                                        <p:strVal val="visible"/>
                                      </p:to>
                                    </p:set>
                                    <p:anim calcmode="lin" valueType="num">
                                      <p:cBhvr additive="base">
                                        <p:cTn id="13" dur="500" fill="hold"/>
                                        <p:tgtEl>
                                          <p:spTgt spid="156677"/>
                                        </p:tgtEl>
                                        <p:attrNameLst>
                                          <p:attrName>ppt_x</p:attrName>
                                        </p:attrNameLst>
                                      </p:cBhvr>
                                      <p:tavLst>
                                        <p:tav tm="0">
                                          <p:val>
                                            <p:strVal val="0-#ppt_w/2"/>
                                          </p:val>
                                        </p:tav>
                                        <p:tav tm="100000">
                                          <p:val>
                                            <p:strVal val="#ppt_x"/>
                                          </p:val>
                                        </p:tav>
                                      </p:tavLst>
                                    </p:anim>
                                    <p:anim calcmode="lin" valueType="num">
                                      <p:cBhvr additive="base">
                                        <p:cTn id="14" dur="500" fill="hold"/>
                                        <p:tgtEl>
                                          <p:spTgt spid="15667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6685"/>
                                        </p:tgtEl>
                                        <p:attrNameLst>
                                          <p:attrName>style.visibility</p:attrName>
                                        </p:attrNameLst>
                                      </p:cBhvr>
                                      <p:to>
                                        <p:strVal val="visible"/>
                                      </p:to>
                                    </p:set>
                                    <p:anim calcmode="lin" valueType="num">
                                      <p:cBhvr additive="base">
                                        <p:cTn id="19" dur="500" fill="hold"/>
                                        <p:tgtEl>
                                          <p:spTgt spid="156685"/>
                                        </p:tgtEl>
                                        <p:attrNameLst>
                                          <p:attrName>ppt_x</p:attrName>
                                        </p:attrNameLst>
                                      </p:cBhvr>
                                      <p:tavLst>
                                        <p:tav tm="0">
                                          <p:val>
                                            <p:strVal val="0-#ppt_w/2"/>
                                          </p:val>
                                        </p:tav>
                                        <p:tav tm="100000">
                                          <p:val>
                                            <p:strVal val="#ppt_x"/>
                                          </p:val>
                                        </p:tav>
                                      </p:tavLst>
                                    </p:anim>
                                    <p:anim calcmode="lin" valueType="num">
                                      <p:cBhvr additive="base">
                                        <p:cTn id="20" dur="500" fill="hold"/>
                                        <p:tgtEl>
                                          <p:spTgt spid="15668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6686"/>
                                        </p:tgtEl>
                                        <p:attrNameLst>
                                          <p:attrName>style.visibility</p:attrName>
                                        </p:attrNameLst>
                                      </p:cBhvr>
                                      <p:to>
                                        <p:strVal val="visible"/>
                                      </p:to>
                                    </p:set>
                                    <p:anim calcmode="lin" valueType="num">
                                      <p:cBhvr additive="base">
                                        <p:cTn id="25" dur="500" fill="hold"/>
                                        <p:tgtEl>
                                          <p:spTgt spid="156686"/>
                                        </p:tgtEl>
                                        <p:attrNameLst>
                                          <p:attrName>ppt_x</p:attrName>
                                        </p:attrNameLst>
                                      </p:cBhvr>
                                      <p:tavLst>
                                        <p:tav tm="0">
                                          <p:val>
                                            <p:strVal val="0-#ppt_w/2"/>
                                          </p:val>
                                        </p:tav>
                                        <p:tav tm="100000">
                                          <p:val>
                                            <p:strVal val="#ppt_x"/>
                                          </p:val>
                                        </p:tav>
                                      </p:tavLst>
                                    </p:anim>
                                    <p:anim calcmode="lin" valueType="num">
                                      <p:cBhvr additive="base">
                                        <p:cTn id="26" dur="500" fill="hold"/>
                                        <p:tgtEl>
                                          <p:spTgt spid="15668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56687"/>
                                        </p:tgtEl>
                                        <p:attrNameLst>
                                          <p:attrName>style.visibility</p:attrName>
                                        </p:attrNameLst>
                                      </p:cBhvr>
                                      <p:to>
                                        <p:strVal val="visible"/>
                                      </p:to>
                                    </p:set>
                                    <p:anim calcmode="lin" valueType="num">
                                      <p:cBhvr additive="base">
                                        <p:cTn id="31" dur="500" fill="hold"/>
                                        <p:tgtEl>
                                          <p:spTgt spid="156687"/>
                                        </p:tgtEl>
                                        <p:attrNameLst>
                                          <p:attrName>ppt_x</p:attrName>
                                        </p:attrNameLst>
                                      </p:cBhvr>
                                      <p:tavLst>
                                        <p:tav tm="0">
                                          <p:val>
                                            <p:strVal val="#ppt_x"/>
                                          </p:val>
                                        </p:tav>
                                        <p:tav tm="100000">
                                          <p:val>
                                            <p:strVal val="#ppt_x"/>
                                          </p:val>
                                        </p:tav>
                                      </p:tavLst>
                                    </p:anim>
                                    <p:anim calcmode="lin" valueType="num">
                                      <p:cBhvr additive="base">
                                        <p:cTn id="32" dur="500" fill="hold"/>
                                        <p:tgtEl>
                                          <p:spTgt spid="15668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7" grpId="0" animBg="1" autoUpdateAnimBg="0"/>
      <p:bldP spid="156685" grpId="0" animBg="1" autoUpdateAnimBg="0"/>
      <p:bldP spid="156686" grpId="0" animBg="1" autoUpdateAnimBg="0"/>
      <p:bldP spid="156687"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5"/>
          <p:cNvSpPr>
            <a:spLocks noGrp="1" noChangeArrowheads="1"/>
          </p:cNvSpPr>
          <p:nvPr>
            <p:ph type="sldNum" sz="quarter" idx="10"/>
          </p:nvPr>
        </p:nvSpPr>
        <p:spPr>
          <a:noFill/>
        </p:spPr>
        <p:txBody>
          <a:bodyPr/>
          <a:lstStyle/>
          <a:p>
            <a:fld id="{C5D4614A-5425-4C41-90C6-2DCE01FC4E83}" type="slidenum">
              <a:rPr lang="ko-KR" altLang="en-US" smtClean="0"/>
              <a:pPr/>
              <a:t>15</a:t>
            </a:fld>
            <a:endParaRPr lang="en-US" altLang="ko-KR" smtClean="0"/>
          </a:p>
        </p:txBody>
      </p:sp>
      <p:sp>
        <p:nvSpPr>
          <p:cNvPr id="31747" name="Rectangle 2"/>
          <p:cNvSpPr>
            <a:spLocks noGrp="1" noChangeArrowheads="1"/>
          </p:cNvSpPr>
          <p:nvPr>
            <p:ph type="title"/>
          </p:nvPr>
        </p:nvSpPr>
        <p:spPr>
          <a:xfrm>
            <a:off x="1763713" y="298450"/>
            <a:ext cx="7208837" cy="609600"/>
          </a:xfrm>
        </p:spPr>
        <p:txBody>
          <a:bodyPr/>
          <a:lstStyle/>
          <a:p>
            <a:r>
              <a:rPr lang="en-US" altLang="zh-CN" smtClean="0">
                <a:solidFill>
                  <a:srgbClr val="FFCC00"/>
                </a:solidFill>
                <a:latin typeface="Arial" charset="0"/>
                <a:ea typeface="黑体" pitchFamily="49" charset="-122"/>
              </a:rPr>
              <a:t>8.1.3  </a:t>
            </a:r>
            <a:r>
              <a:rPr lang="zh-CN" altLang="en-US" smtClean="0">
                <a:solidFill>
                  <a:srgbClr val="FFCC00"/>
                </a:solidFill>
                <a:latin typeface="Arial" charset="0"/>
                <a:ea typeface="黑体" pitchFamily="49" charset="-122"/>
              </a:rPr>
              <a:t>半导体存储器的分类</a:t>
            </a:r>
          </a:p>
        </p:txBody>
      </p:sp>
      <p:sp>
        <p:nvSpPr>
          <p:cNvPr id="31748" name="TextBox 11"/>
          <p:cNvSpPr txBox="1">
            <a:spLocks noChangeArrowheads="1"/>
          </p:cNvSpPr>
          <p:nvPr/>
        </p:nvSpPr>
        <p:spPr bwMode="auto">
          <a:xfrm>
            <a:off x="447675" y="1235075"/>
            <a:ext cx="3506788" cy="461963"/>
          </a:xfrm>
          <a:prstGeom prst="rect">
            <a:avLst/>
          </a:prstGeom>
          <a:noFill/>
          <a:ln w="9525">
            <a:noFill/>
            <a:miter lim="800000"/>
            <a:headEnd/>
            <a:tailEnd/>
          </a:ln>
        </p:spPr>
        <p:txBody>
          <a:bodyPr>
            <a:spAutoFit/>
          </a:bodyPr>
          <a:lstStyle/>
          <a:p>
            <a:pPr algn="l">
              <a:lnSpc>
                <a:spcPct val="100000"/>
              </a:lnSpc>
              <a:spcBef>
                <a:spcPct val="0"/>
              </a:spcBef>
              <a:buClr>
                <a:srgbClr val="003366"/>
              </a:buClr>
              <a:buFont typeface="Wingdings" pitchFamily="2" charset="2"/>
              <a:buChar char="v"/>
            </a:pPr>
            <a:r>
              <a:rPr lang="zh-CN" altLang="en-US" b="1">
                <a:latin typeface="宋体" pitchFamily="2" charset="-122"/>
              </a:rPr>
              <a:t>分类</a:t>
            </a:r>
            <a:r>
              <a:rPr lang="en-US" altLang="zh-CN" b="1">
                <a:latin typeface="宋体" pitchFamily="2" charset="-122"/>
              </a:rPr>
              <a:t>(</a:t>
            </a:r>
            <a:r>
              <a:rPr lang="zh-CN" altLang="en-US" b="1">
                <a:latin typeface="宋体" pitchFamily="2" charset="-122"/>
              </a:rPr>
              <a:t>按存、取功能）</a:t>
            </a:r>
          </a:p>
        </p:txBody>
      </p:sp>
      <p:sp>
        <p:nvSpPr>
          <p:cNvPr id="13" name="Text Box 17"/>
          <p:cNvSpPr txBox="1">
            <a:spLocks noChangeArrowheads="1"/>
          </p:cNvSpPr>
          <p:nvPr/>
        </p:nvSpPr>
        <p:spPr bwMode="auto">
          <a:xfrm>
            <a:off x="312738" y="3411538"/>
            <a:ext cx="8515350" cy="2014537"/>
          </a:xfrm>
          <a:prstGeom prst="rect">
            <a:avLst/>
          </a:prstGeom>
          <a:noFill/>
          <a:ln w="9525">
            <a:noFill/>
            <a:miter lim="800000"/>
            <a:headEnd/>
            <a:tailEnd/>
          </a:ln>
        </p:spPr>
        <p:txBody>
          <a:bodyPr>
            <a:spAutoFit/>
          </a:bodyPr>
          <a:lstStyle/>
          <a:p>
            <a:pPr marL="742950" lvl="1" indent="-285750" algn="l" eaLnBrk="0" hangingPunct="0">
              <a:lnSpc>
                <a:spcPct val="125000"/>
              </a:lnSpc>
              <a:spcBef>
                <a:spcPct val="0"/>
              </a:spcBef>
              <a:buClr>
                <a:srgbClr val="006666"/>
              </a:buClr>
              <a:buSzPct val="85000"/>
              <a:buFont typeface="Wingdings" pitchFamily="2" charset="2"/>
              <a:buChar char="u"/>
            </a:pPr>
            <a:r>
              <a:rPr lang="zh-CN" altLang="en-US" sz="2000" b="1">
                <a:latin typeface="Arial" charset="0"/>
                <a:cs typeface="Arial" charset="0"/>
              </a:rPr>
              <a:t>随机存储器</a:t>
            </a:r>
            <a:r>
              <a:rPr lang="en-US" altLang="zh-CN" sz="2000" b="1">
                <a:solidFill>
                  <a:srgbClr val="CC3300"/>
                </a:solidFill>
                <a:latin typeface="Arial" charset="0"/>
                <a:cs typeface="Arial" charset="0"/>
              </a:rPr>
              <a:t>RAM</a:t>
            </a:r>
            <a:r>
              <a:rPr lang="zh-CN" altLang="en-US" sz="2000" b="1">
                <a:latin typeface="Arial" charset="0"/>
                <a:cs typeface="Arial" charset="0"/>
              </a:rPr>
              <a:t>（</a:t>
            </a:r>
            <a:r>
              <a:rPr lang="en-US" altLang="zh-CN" sz="2000" b="1">
                <a:latin typeface="Arial" charset="0"/>
                <a:cs typeface="Arial" charset="0"/>
              </a:rPr>
              <a:t>Random Access Memory</a:t>
            </a:r>
            <a:r>
              <a:rPr lang="zh-CN" altLang="en-US" sz="2000" b="1">
                <a:latin typeface="Arial" charset="0"/>
                <a:cs typeface="Arial" charset="0"/>
              </a:rPr>
              <a:t>） </a:t>
            </a:r>
          </a:p>
          <a:p>
            <a:pPr marL="1200150" lvl="2" indent="-285750" algn="l" eaLnBrk="0" hangingPunct="0">
              <a:lnSpc>
                <a:spcPct val="125000"/>
              </a:lnSpc>
              <a:spcBef>
                <a:spcPct val="0"/>
              </a:spcBef>
              <a:buClr>
                <a:schemeClr val="tx2"/>
              </a:buClr>
              <a:buSzPct val="90000"/>
              <a:buFont typeface="Wingdings" pitchFamily="2" charset="2"/>
              <a:buChar char="n"/>
            </a:pPr>
            <a:r>
              <a:rPr lang="zh-CN" altLang="en-US" sz="2000" b="1">
                <a:latin typeface="Arial" charset="0"/>
                <a:cs typeface="Arial" charset="0"/>
              </a:rPr>
              <a:t>也叫随机读</a:t>
            </a:r>
            <a:r>
              <a:rPr lang="en-US" altLang="zh-CN" sz="2000" b="1">
                <a:latin typeface="Arial" charset="0"/>
                <a:cs typeface="Arial" charset="0"/>
              </a:rPr>
              <a:t>/</a:t>
            </a:r>
            <a:r>
              <a:rPr lang="zh-CN" altLang="en-US" sz="2000" b="1">
                <a:latin typeface="Arial" charset="0"/>
                <a:cs typeface="Arial" charset="0"/>
              </a:rPr>
              <a:t>写存储器。使用中</a:t>
            </a:r>
            <a:r>
              <a:rPr lang="zh-CN" altLang="en-US" sz="2000" b="1">
                <a:solidFill>
                  <a:srgbClr val="CC0066"/>
                </a:solidFill>
                <a:latin typeface="Arial" charset="0"/>
                <a:cs typeface="Arial" charset="0"/>
              </a:rPr>
              <a:t>可读可写</a:t>
            </a:r>
            <a:endParaRPr lang="en-US" altLang="zh-CN" sz="2000" b="1">
              <a:solidFill>
                <a:srgbClr val="CC0066"/>
              </a:solidFill>
              <a:latin typeface="Arial" charset="0"/>
              <a:cs typeface="Arial" charset="0"/>
            </a:endParaRPr>
          </a:p>
          <a:p>
            <a:pPr marL="1200150" lvl="2" indent="-285750" algn="l" eaLnBrk="0" hangingPunct="0">
              <a:lnSpc>
                <a:spcPct val="125000"/>
              </a:lnSpc>
              <a:spcBef>
                <a:spcPct val="0"/>
              </a:spcBef>
              <a:buClr>
                <a:schemeClr val="tx2"/>
              </a:buClr>
              <a:buSzPct val="90000"/>
              <a:buFont typeface="Wingdings" pitchFamily="2" charset="2"/>
              <a:buChar char="n"/>
            </a:pPr>
            <a:r>
              <a:rPr lang="zh-CN" altLang="en-US" sz="2000" b="1">
                <a:latin typeface="Arial" charset="0"/>
                <a:cs typeface="Arial" charset="0"/>
              </a:rPr>
              <a:t>优点：</a:t>
            </a:r>
            <a:r>
              <a:rPr lang="zh-CN" altLang="zh-CN" sz="2000" b="1">
                <a:latin typeface="Arial" charset="0"/>
                <a:cs typeface="Arial" charset="0"/>
              </a:rPr>
              <a:t>正常工作状态下</a:t>
            </a:r>
            <a:r>
              <a:rPr lang="zh-CN" altLang="en-US" sz="2000" b="1">
                <a:latin typeface="Arial" charset="0"/>
                <a:cs typeface="Arial" charset="0"/>
              </a:rPr>
              <a:t>可以</a:t>
            </a:r>
            <a:r>
              <a:rPr lang="zh-CN" altLang="zh-CN" sz="2000" b="1">
                <a:latin typeface="Arial" charset="0"/>
                <a:cs typeface="Arial" charset="0"/>
              </a:rPr>
              <a:t>快速地随时</a:t>
            </a:r>
            <a:r>
              <a:rPr lang="zh-CN" altLang="en-US" sz="2000" b="1">
                <a:latin typeface="Arial" charset="0"/>
                <a:cs typeface="Arial" charset="0"/>
              </a:rPr>
              <a:t>向存储器</a:t>
            </a:r>
            <a:r>
              <a:rPr lang="zh-CN" altLang="zh-CN" sz="2000" b="1">
                <a:latin typeface="Arial" charset="0"/>
                <a:cs typeface="Arial" charset="0"/>
              </a:rPr>
              <a:t>写入数据</a:t>
            </a:r>
            <a:r>
              <a:rPr lang="zh-CN" altLang="en-US" sz="2000" b="1">
                <a:latin typeface="Arial" charset="0"/>
                <a:cs typeface="Arial" charset="0"/>
              </a:rPr>
              <a:t>或从中读出数据</a:t>
            </a:r>
            <a:endParaRPr lang="en-US" altLang="zh-CN" sz="2000" b="1">
              <a:latin typeface="Arial" charset="0"/>
              <a:cs typeface="Arial" charset="0"/>
            </a:endParaRPr>
          </a:p>
          <a:p>
            <a:pPr marL="1200150" lvl="2" indent="-285750" algn="l" eaLnBrk="0" hangingPunct="0">
              <a:lnSpc>
                <a:spcPct val="125000"/>
              </a:lnSpc>
              <a:spcBef>
                <a:spcPct val="0"/>
              </a:spcBef>
              <a:buClr>
                <a:schemeClr val="tx2"/>
              </a:buClr>
              <a:buSzPct val="90000"/>
              <a:buFont typeface="Wingdings" pitchFamily="2" charset="2"/>
              <a:buChar char="n"/>
            </a:pPr>
            <a:r>
              <a:rPr lang="zh-CN" altLang="en-US" sz="2000" b="1">
                <a:latin typeface="Arial" charset="0"/>
                <a:cs typeface="Arial" charset="0"/>
              </a:rPr>
              <a:t>缺点：掉电后信息会丢失。 </a:t>
            </a:r>
          </a:p>
        </p:txBody>
      </p:sp>
      <p:sp>
        <p:nvSpPr>
          <p:cNvPr id="14" name="Text Box 17"/>
          <p:cNvSpPr txBox="1">
            <a:spLocks noChangeArrowheads="1"/>
          </p:cNvSpPr>
          <p:nvPr/>
        </p:nvSpPr>
        <p:spPr bwMode="auto">
          <a:xfrm>
            <a:off x="333375" y="1711325"/>
            <a:ext cx="8196263" cy="1631950"/>
          </a:xfrm>
          <a:prstGeom prst="rect">
            <a:avLst/>
          </a:prstGeom>
          <a:noFill/>
          <a:ln w="9525">
            <a:noFill/>
            <a:miter lim="800000"/>
            <a:headEnd/>
            <a:tailEnd/>
          </a:ln>
        </p:spPr>
        <p:txBody>
          <a:bodyPr>
            <a:spAutoFit/>
          </a:bodyPr>
          <a:lstStyle/>
          <a:p>
            <a:pPr marL="742950" lvl="1" indent="-285750" algn="l" eaLnBrk="0" hangingPunct="0">
              <a:lnSpc>
                <a:spcPct val="125000"/>
              </a:lnSpc>
              <a:spcBef>
                <a:spcPct val="0"/>
              </a:spcBef>
              <a:buClr>
                <a:srgbClr val="006666"/>
              </a:buClr>
              <a:buSzPct val="85000"/>
              <a:buFont typeface="Wingdings" pitchFamily="2" charset="2"/>
              <a:buChar char="u"/>
            </a:pPr>
            <a:r>
              <a:rPr lang="zh-CN" altLang="en-US" sz="2000" b="1">
                <a:latin typeface="Arial" charset="0"/>
                <a:cs typeface="Arial" charset="0"/>
              </a:rPr>
              <a:t>只读存储器</a:t>
            </a:r>
            <a:r>
              <a:rPr lang="en-US" altLang="zh-CN" sz="2000" b="1">
                <a:solidFill>
                  <a:srgbClr val="CC3300"/>
                </a:solidFill>
                <a:latin typeface="Arial" charset="0"/>
                <a:cs typeface="Arial" charset="0"/>
              </a:rPr>
              <a:t>ROM</a:t>
            </a:r>
            <a:r>
              <a:rPr lang="zh-CN" altLang="en-US" sz="2000" b="1">
                <a:latin typeface="Arial" charset="0"/>
                <a:cs typeface="Arial" charset="0"/>
              </a:rPr>
              <a:t>（</a:t>
            </a:r>
            <a:r>
              <a:rPr lang="en-US" altLang="zh-CN" sz="2000" b="1">
                <a:latin typeface="Arial" charset="0"/>
                <a:cs typeface="Arial" charset="0"/>
              </a:rPr>
              <a:t>Read Only Memory</a:t>
            </a:r>
            <a:r>
              <a:rPr lang="zh-CN" altLang="en-US" sz="2000" b="1">
                <a:latin typeface="Arial" charset="0"/>
                <a:cs typeface="Arial" charset="0"/>
              </a:rPr>
              <a:t>）</a:t>
            </a:r>
            <a:endParaRPr lang="en-US" altLang="zh-CN" sz="2000" b="1">
              <a:latin typeface="Arial" charset="0"/>
              <a:cs typeface="Arial" charset="0"/>
            </a:endParaRPr>
          </a:p>
          <a:p>
            <a:pPr marL="1200150" lvl="2" indent="-285750" algn="l" eaLnBrk="0" hangingPunct="0">
              <a:lnSpc>
                <a:spcPct val="125000"/>
              </a:lnSpc>
              <a:spcBef>
                <a:spcPct val="0"/>
              </a:spcBef>
              <a:buClr>
                <a:schemeClr val="tx2"/>
              </a:buClr>
              <a:buSzPct val="90000"/>
              <a:buFont typeface="Wingdings" pitchFamily="2" charset="2"/>
              <a:buChar char="n"/>
            </a:pPr>
            <a:r>
              <a:rPr lang="zh-CN" altLang="en-US" sz="2000" b="1">
                <a:solidFill>
                  <a:srgbClr val="CC0066"/>
                </a:solidFill>
                <a:latin typeface="Arial" charset="0"/>
                <a:cs typeface="Arial" charset="0"/>
              </a:rPr>
              <a:t>使用中</a:t>
            </a:r>
            <a:r>
              <a:rPr lang="zh-CN" altLang="en-US" sz="2000">
                <a:latin typeface="Arial" charset="0"/>
                <a:cs typeface="Arial" charset="0"/>
              </a:rPr>
              <a:t>（</a:t>
            </a:r>
            <a:r>
              <a:rPr lang="zh-CN" altLang="en-US" sz="2000" b="1">
                <a:latin typeface="Arial" charset="0"/>
                <a:cs typeface="Arial" charset="0"/>
              </a:rPr>
              <a:t>指正常工作状态下）</a:t>
            </a:r>
            <a:r>
              <a:rPr lang="zh-CN" altLang="en-US" sz="2000" b="1">
                <a:solidFill>
                  <a:srgbClr val="CC0066"/>
                </a:solidFill>
                <a:latin typeface="Arial" charset="0"/>
                <a:cs typeface="Arial" charset="0"/>
              </a:rPr>
              <a:t>只读</a:t>
            </a:r>
            <a:r>
              <a:rPr lang="zh-CN" altLang="en-US" sz="2000" b="1">
                <a:latin typeface="Arial" charset="0"/>
                <a:cs typeface="Arial" charset="0"/>
              </a:rPr>
              <a:t>不写</a:t>
            </a:r>
            <a:endParaRPr lang="en-US" altLang="zh-CN" sz="2000" b="1">
              <a:latin typeface="Arial" charset="0"/>
              <a:cs typeface="Arial" charset="0"/>
            </a:endParaRPr>
          </a:p>
          <a:p>
            <a:pPr marL="1200150" lvl="2" indent="-285750" algn="l" eaLnBrk="0" hangingPunct="0">
              <a:lnSpc>
                <a:spcPct val="125000"/>
              </a:lnSpc>
              <a:spcBef>
                <a:spcPct val="0"/>
              </a:spcBef>
              <a:buClr>
                <a:schemeClr val="tx2"/>
              </a:buClr>
              <a:buSzPct val="90000"/>
              <a:buFont typeface="Wingdings" pitchFamily="2" charset="2"/>
              <a:buChar char="n"/>
            </a:pPr>
            <a:r>
              <a:rPr lang="zh-CN" altLang="en-US" sz="2000" b="1">
                <a:latin typeface="Arial" charset="0"/>
                <a:cs typeface="Arial" charset="0"/>
              </a:rPr>
              <a:t>优点：电路结构简单；掉电后信息不会丢失。</a:t>
            </a:r>
            <a:endParaRPr lang="en-US" altLang="zh-CN" sz="2000" b="1">
              <a:latin typeface="Arial" charset="0"/>
              <a:cs typeface="Arial" charset="0"/>
            </a:endParaRPr>
          </a:p>
          <a:p>
            <a:pPr marL="1200150" lvl="2" indent="-285750" algn="l" eaLnBrk="0" hangingPunct="0">
              <a:lnSpc>
                <a:spcPct val="125000"/>
              </a:lnSpc>
              <a:spcBef>
                <a:spcPct val="0"/>
              </a:spcBef>
              <a:buClr>
                <a:schemeClr val="tx2"/>
              </a:buClr>
              <a:buSzPct val="90000"/>
              <a:buFont typeface="Wingdings" pitchFamily="2" charset="2"/>
              <a:buChar char="n"/>
            </a:pPr>
            <a:r>
              <a:rPr lang="zh-CN" altLang="en-US" sz="2000" b="1">
                <a:latin typeface="Arial" charset="0"/>
                <a:cs typeface="Arial" charset="0"/>
              </a:rPr>
              <a:t>缺点：不能修改或重新写入数据，只适用于存储固定数据。</a:t>
            </a:r>
            <a:endParaRPr lang="zh-CN" altLang="en-US" sz="2000">
              <a:latin typeface="Arial" charset="0"/>
              <a:cs typeface="Arial" charset="0"/>
            </a:endParaRPr>
          </a:p>
        </p:txBody>
      </p:sp>
      <p:sp>
        <p:nvSpPr>
          <p:cNvPr id="10" name="Text Box 8"/>
          <p:cNvSpPr txBox="1">
            <a:spLocks noChangeArrowheads="1"/>
          </p:cNvSpPr>
          <p:nvPr/>
        </p:nvSpPr>
        <p:spPr bwMode="black">
          <a:xfrm>
            <a:off x="1358900" y="5403850"/>
            <a:ext cx="6827838" cy="869950"/>
          </a:xfrm>
          <a:prstGeom prst="rect">
            <a:avLst/>
          </a:prstGeom>
          <a:noFill/>
          <a:ln w="9525" algn="ctr">
            <a:noFill/>
            <a:miter lim="800000"/>
            <a:headEnd/>
            <a:tailEnd/>
          </a:ln>
        </p:spPr>
        <p:txBody>
          <a:bodyPr>
            <a:spAutoFit/>
          </a:bodyPr>
          <a:lstStyle/>
          <a:p>
            <a:pPr marL="361950" indent="-361950" algn="l">
              <a:lnSpc>
                <a:spcPct val="110000"/>
              </a:lnSpc>
              <a:spcBef>
                <a:spcPts val="600"/>
              </a:spcBef>
              <a:buClr>
                <a:schemeClr val="bg2"/>
              </a:buClr>
              <a:buFont typeface="Wingdings" pitchFamily="2" charset="2"/>
              <a:buChar char="v"/>
            </a:pPr>
            <a:r>
              <a:rPr lang="zh-CN" altLang="en-US" b="1">
                <a:solidFill>
                  <a:srgbClr val="CC3300"/>
                </a:solidFill>
                <a:latin typeface="Arial" charset="0"/>
                <a:ea typeface="楷体_GB2312" pitchFamily="49" charset="-122"/>
              </a:rPr>
              <a:t>问题：计算机的内存是</a:t>
            </a:r>
            <a:r>
              <a:rPr lang="en-US" altLang="zh-CN" b="1">
                <a:solidFill>
                  <a:srgbClr val="CC3300"/>
                </a:solidFill>
                <a:latin typeface="Arial" charset="0"/>
                <a:ea typeface="楷体_GB2312" pitchFamily="49" charset="-122"/>
              </a:rPr>
              <a:t>ROM</a:t>
            </a:r>
            <a:r>
              <a:rPr lang="zh-CN" altLang="en-US" b="1">
                <a:solidFill>
                  <a:srgbClr val="CC3300"/>
                </a:solidFill>
                <a:latin typeface="Arial" charset="0"/>
                <a:ea typeface="楷体_GB2312" pitchFamily="49" charset="-122"/>
              </a:rPr>
              <a:t>还是</a:t>
            </a:r>
            <a:r>
              <a:rPr lang="en-US" altLang="zh-CN" b="1">
                <a:solidFill>
                  <a:srgbClr val="CC3300"/>
                </a:solidFill>
                <a:latin typeface="Arial" charset="0"/>
                <a:ea typeface="楷体_GB2312" pitchFamily="49" charset="-122"/>
              </a:rPr>
              <a:t>RAM</a:t>
            </a:r>
            <a:r>
              <a:rPr lang="zh-CN" altLang="en-US" b="1">
                <a:solidFill>
                  <a:srgbClr val="CC3300"/>
                </a:solidFill>
                <a:latin typeface="Arial" charset="0"/>
                <a:ea typeface="楷体_GB2312" pitchFamily="49" charset="-122"/>
              </a:rPr>
              <a:t>？</a:t>
            </a:r>
            <a:r>
              <a:rPr lang="en-US" altLang="zh-CN" b="1">
                <a:solidFill>
                  <a:srgbClr val="CC3300"/>
                </a:solidFill>
                <a:latin typeface="Arial" charset="0"/>
                <a:ea typeface="楷体_GB2312" pitchFamily="49" charset="-122"/>
              </a:rPr>
              <a:t>DDR</a:t>
            </a:r>
            <a:r>
              <a:rPr lang="zh-CN" altLang="en-US" b="1">
                <a:solidFill>
                  <a:srgbClr val="CC3300"/>
                </a:solidFill>
                <a:latin typeface="Arial" charset="0"/>
                <a:ea typeface="楷体_GB2312" pitchFamily="49" charset="-122"/>
              </a:rPr>
              <a:t>、</a:t>
            </a:r>
            <a:r>
              <a:rPr lang="en-US" altLang="zh-CN" b="1">
                <a:solidFill>
                  <a:srgbClr val="CC3300"/>
                </a:solidFill>
                <a:latin typeface="Arial" charset="0"/>
                <a:ea typeface="楷体_GB2312" pitchFamily="49" charset="-122"/>
              </a:rPr>
              <a:t>DDR2</a:t>
            </a:r>
            <a:r>
              <a:rPr lang="zh-CN" altLang="en-US" b="1">
                <a:solidFill>
                  <a:srgbClr val="CC3300"/>
                </a:solidFill>
                <a:latin typeface="Arial" charset="0"/>
                <a:ea typeface="楷体_GB2312" pitchFamily="49" charset="-122"/>
              </a:rPr>
              <a:t>、</a:t>
            </a:r>
            <a:r>
              <a:rPr lang="en-US" altLang="zh-CN" b="1">
                <a:solidFill>
                  <a:srgbClr val="CC3300"/>
                </a:solidFill>
                <a:latin typeface="Arial" charset="0"/>
                <a:ea typeface="楷体_GB2312" pitchFamily="49" charset="-122"/>
              </a:rPr>
              <a:t>DDR3</a:t>
            </a:r>
            <a:r>
              <a:rPr lang="zh-CN" altLang="en-US" b="1">
                <a:solidFill>
                  <a:srgbClr val="CC3300"/>
                </a:solidFill>
                <a:latin typeface="Arial" charset="0"/>
                <a:ea typeface="楷体_GB2312" pitchFamily="49" charset="-122"/>
              </a:rPr>
              <a:t>是什么？</a:t>
            </a:r>
          </a:p>
        </p:txBody>
      </p:sp>
      <p:sp>
        <p:nvSpPr>
          <p:cNvPr id="11" name="TextBox 10"/>
          <p:cNvSpPr txBox="1">
            <a:spLocks noChangeArrowheads="1"/>
          </p:cNvSpPr>
          <p:nvPr/>
        </p:nvSpPr>
        <p:spPr bwMode="auto">
          <a:xfrm>
            <a:off x="627063" y="5287963"/>
            <a:ext cx="1308100" cy="1031875"/>
          </a:xfrm>
          <a:prstGeom prst="rect">
            <a:avLst/>
          </a:prstGeom>
          <a:noFill/>
          <a:ln w="9525">
            <a:noFill/>
            <a:miter lim="800000"/>
            <a:headEnd/>
            <a:tailEnd/>
          </a:ln>
        </p:spPr>
        <p:txBody>
          <a:bodyPr>
            <a:spAutoFit/>
          </a:bodyPr>
          <a:lstStyle/>
          <a:p>
            <a:r>
              <a:rPr lang="zh-CN" altLang="en-US" sz="6600">
                <a:solidFill>
                  <a:srgbClr val="FF0000"/>
                </a:solidFill>
                <a:latin typeface="华文行楷" pitchFamily="2" charset="-122"/>
                <a:ea typeface="华文行楷" pitchFamily="2" charset="-122"/>
              </a:rPr>
              <a:t>？</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childTnLst>
                                </p:cTn>
                              </p:par>
                            </p:childTnLst>
                          </p:cTn>
                        </p:par>
                        <p:par>
                          <p:cTn id="19" fill="hold">
                            <p:stCondLst>
                              <p:cond delay="500"/>
                            </p:stCondLst>
                            <p:childTnLst>
                              <p:par>
                                <p:cTn id="20" presetID="3" presetClass="entr" presetSubtype="10" fill="hold" grpId="0" nodeType="after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blinds(horizontal)">
                                      <p:cBhvr>
                                        <p:cTn id="2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4" grpId="0" autoUpdateAnimBg="0"/>
      <p:bldP spid="10" grpId="0" build="p"/>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5"/>
          <p:cNvSpPr>
            <a:spLocks noGrp="1" noChangeArrowheads="1"/>
          </p:cNvSpPr>
          <p:nvPr>
            <p:ph type="sldNum" sz="quarter" idx="10"/>
          </p:nvPr>
        </p:nvSpPr>
        <p:spPr>
          <a:noFill/>
        </p:spPr>
        <p:txBody>
          <a:bodyPr/>
          <a:lstStyle/>
          <a:p>
            <a:fld id="{48A61A9F-8A8F-41FF-AAF2-8E07609C9919}" type="slidenum">
              <a:rPr lang="ko-KR" altLang="en-US" smtClean="0"/>
              <a:pPr/>
              <a:t>16</a:t>
            </a:fld>
            <a:endParaRPr lang="en-US" altLang="ko-KR" smtClean="0"/>
          </a:p>
        </p:txBody>
      </p:sp>
      <p:sp>
        <p:nvSpPr>
          <p:cNvPr id="32771" name="Rectangle 2"/>
          <p:cNvSpPr>
            <a:spLocks noGrp="1" noChangeArrowheads="1"/>
          </p:cNvSpPr>
          <p:nvPr>
            <p:ph type="title"/>
          </p:nvPr>
        </p:nvSpPr>
        <p:spPr>
          <a:xfrm>
            <a:off x="1763713" y="298450"/>
            <a:ext cx="7208837" cy="609600"/>
          </a:xfrm>
        </p:spPr>
        <p:txBody>
          <a:bodyPr/>
          <a:lstStyle/>
          <a:p>
            <a:r>
              <a:rPr lang="zh-CN" altLang="en-US" smtClean="0">
                <a:solidFill>
                  <a:srgbClr val="FFCC00"/>
                </a:solidFill>
                <a:latin typeface="Arial" charset="0"/>
                <a:ea typeface="黑体" pitchFamily="49" charset="-122"/>
              </a:rPr>
              <a:t>随机存取存储器</a:t>
            </a:r>
            <a:r>
              <a:rPr lang="en-US" altLang="zh-CN" smtClean="0">
                <a:solidFill>
                  <a:srgbClr val="FFCC00"/>
                </a:solidFill>
                <a:latin typeface="Arial" charset="0"/>
                <a:ea typeface="黑体" pitchFamily="49" charset="-122"/>
              </a:rPr>
              <a:t>RAM</a:t>
            </a:r>
            <a:r>
              <a:rPr lang="zh-CN" altLang="en-US" smtClean="0">
                <a:solidFill>
                  <a:srgbClr val="FFCC00"/>
                </a:solidFill>
                <a:latin typeface="Arial" charset="0"/>
                <a:ea typeface="黑体" pitchFamily="49" charset="-122"/>
              </a:rPr>
              <a:t>的分类（</a:t>
            </a:r>
            <a:r>
              <a:rPr lang="en-US" altLang="zh-CN" smtClean="0">
                <a:solidFill>
                  <a:srgbClr val="FFCC00"/>
                </a:solidFill>
                <a:latin typeface="Arial" charset="0"/>
                <a:ea typeface="黑体" pitchFamily="49" charset="-122"/>
              </a:rPr>
              <a:t>1/2</a:t>
            </a:r>
            <a:r>
              <a:rPr lang="zh-CN" altLang="en-US" smtClean="0">
                <a:solidFill>
                  <a:srgbClr val="FFCC00"/>
                </a:solidFill>
                <a:latin typeface="Arial" charset="0"/>
                <a:ea typeface="黑体" pitchFamily="49" charset="-122"/>
              </a:rPr>
              <a:t>）</a:t>
            </a:r>
          </a:p>
        </p:txBody>
      </p:sp>
      <p:sp>
        <p:nvSpPr>
          <p:cNvPr id="32772" name="Text Box 2"/>
          <p:cNvSpPr txBox="1">
            <a:spLocks noChangeArrowheads="1"/>
          </p:cNvSpPr>
          <p:nvPr/>
        </p:nvSpPr>
        <p:spPr bwMode="auto">
          <a:xfrm>
            <a:off x="0" y="1730375"/>
            <a:ext cx="8766175" cy="4400550"/>
          </a:xfrm>
          <a:prstGeom prst="rect">
            <a:avLst/>
          </a:prstGeom>
          <a:noFill/>
          <a:ln w="9525">
            <a:noFill/>
            <a:miter lim="800000"/>
            <a:headEnd/>
            <a:tailEnd/>
          </a:ln>
        </p:spPr>
        <p:txBody>
          <a:bodyPr>
            <a:spAutoFit/>
          </a:bodyPr>
          <a:lstStyle/>
          <a:p>
            <a:pPr marL="742950" lvl="1" indent="-285750" algn="l" eaLnBrk="0" hangingPunct="0">
              <a:lnSpc>
                <a:spcPct val="125000"/>
              </a:lnSpc>
              <a:spcBef>
                <a:spcPct val="0"/>
              </a:spcBef>
              <a:buClr>
                <a:srgbClr val="006666"/>
              </a:buClr>
              <a:buSzPct val="85000"/>
              <a:buFont typeface="Wingdings" pitchFamily="2" charset="2"/>
              <a:buChar char="u"/>
            </a:pPr>
            <a:r>
              <a:rPr lang="zh-CN" altLang="en-US" b="1">
                <a:latin typeface="Arial" charset="0"/>
                <a:cs typeface="Arial" charset="0"/>
              </a:rPr>
              <a:t>静态</a:t>
            </a:r>
            <a:r>
              <a:rPr kumimoji="1" lang="zh-CN" altLang="en-US" b="1">
                <a:latin typeface="Arial" charset="0"/>
                <a:cs typeface="Arial" charset="0"/>
              </a:rPr>
              <a:t>随机存取存储器</a:t>
            </a:r>
            <a:r>
              <a:rPr lang="zh-CN" altLang="en-US" b="1">
                <a:latin typeface="Arial" charset="0"/>
                <a:cs typeface="Arial" charset="0"/>
              </a:rPr>
              <a:t>（</a:t>
            </a:r>
            <a:r>
              <a:rPr lang="en-US" altLang="zh-CN" b="1">
                <a:solidFill>
                  <a:srgbClr val="CC3300"/>
                </a:solidFill>
                <a:latin typeface="Arial" charset="0"/>
                <a:cs typeface="Arial" charset="0"/>
              </a:rPr>
              <a:t>SRAM</a:t>
            </a:r>
            <a:r>
              <a:rPr lang="zh-CN" altLang="en-US" b="1">
                <a:latin typeface="Arial" charset="0"/>
                <a:cs typeface="Arial" charset="0"/>
              </a:rPr>
              <a:t>）</a:t>
            </a:r>
            <a:endParaRPr lang="en-US" altLang="zh-CN" b="1">
              <a:latin typeface="Arial" charset="0"/>
              <a:cs typeface="Arial" charset="0"/>
            </a:endParaRPr>
          </a:p>
          <a:p>
            <a:pPr marL="1200150" lvl="2" indent="-285750" algn="l" eaLnBrk="0" hangingPunct="0">
              <a:lnSpc>
                <a:spcPct val="125000"/>
              </a:lnSpc>
              <a:spcBef>
                <a:spcPct val="0"/>
              </a:spcBef>
              <a:buClr>
                <a:schemeClr val="tx2"/>
              </a:buClr>
              <a:buSzPct val="85000"/>
              <a:buFont typeface="Wingdings" pitchFamily="2" charset="2"/>
              <a:buChar char="n"/>
            </a:pPr>
            <a:r>
              <a:rPr lang="zh-CN" altLang="en-US" sz="2000" b="1">
                <a:latin typeface="Arial" charset="0"/>
                <a:cs typeface="Arial" charset="0"/>
              </a:rPr>
              <a:t>使用中可读可写，不需要刷新。</a:t>
            </a:r>
            <a:endParaRPr lang="en-US" altLang="zh-CN" sz="2000" b="1">
              <a:latin typeface="Arial" charset="0"/>
              <a:cs typeface="Arial" charset="0"/>
            </a:endParaRPr>
          </a:p>
          <a:p>
            <a:pPr marL="1200150" lvl="2" indent="-285750" algn="l" eaLnBrk="0" hangingPunct="0">
              <a:lnSpc>
                <a:spcPct val="125000"/>
              </a:lnSpc>
              <a:spcBef>
                <a:spcPct val="0"/>
              </a:spcBef>
              <a:buClr>
                <a:schemeClr val="tx2"/>
              </a:buClr>
              <a:buSzPct val="85000"/>
              <a:buFont typeface="Wingdings" pitchFamily="2" charset="2"/>
              <a:buChar char="n"/>
            </a:pPr>
            <a:r>
              <a:rPr lang="zh-CN" altLang="zh-CN" sz="2000" b="1">
                <a:latin typeface="Arial" charset="0"/>
                <a:cs typeface="Arial" charset="0"/>
              </a:rPr>
              <a:t>用</a:t>
            </a:r>
            <a:r>
              <a:rPr lang="zh-CN" altLang="zh-CN" sz="2000" b="1">
                <a:solidFill>
                  <a:srgbClr val="CC0066"/>
                </a:solidFill>
                <a:latin typeface="Arial" charset="0"/>
                <a:cs typeface="Arial" charset="0"/>
              </a:rPr>
              <a:t>触发器</a:t>
            </a:r>
            <a:r>
              <a:rPr lang="zh-CN" altLang="zh-CN" sz="2000" b="1">
                <a:latin typeface="Arial" charset="0"/>
                <a:cs typeface="Arial" charset="0"/>
              </a:rPr>
              <a:t>作为存储单元存放</a:t>
            </a:r>
            <a:r>
              <a:rPr lang="en-US" altLang="zh-CN" sz="2000" b="1">
                <a:latin typeface="Arial" charset="0"/>
                <a:cs typeface="Arial" charset="0"/>
              </a:rPr>
              <a:t>1 </a:t>
            </a:r>
            <a:r>
              <a:rPr lang="zh-CN" altLang="zh-CN" sz="2000" b="1">
                <a:latin typeface="Arial" charset="0"/>
                <a:cs typeface="Arial" charset="0"/>
              </a:rPr>
              <a:t>和</a:t>
            </a:r>
            <a:r>
              <a:rPr lang="en-US" altLang="zh-CN" sz="2000" b="1">
                <a:latin typeface="Arial" charset="0"/>
                <a:cs typeface="Arial" charset="0"/>
              </a:rPr>
              <a:t>0</a:t>
            </a:r>
            <a:r>
              <a:rPr lang="zh-CN" altLang="zh-CN" sz="2000" b="1">
                <a:latin typeface="Arial" charset="0"/>
                <a:cs typeface="Arial" charset="0"/>
              </a:rPr>
              <a:t>，只要不掉电即可持续保持内容不变。</a:t>
            </a:r>
            <a:endParaRPr lang="en-US" altLang="zh-CN" sz="2000" b="1">
              <a:latin typeface="Arial" charset="0"/>
              <a:cs typeface="Arial" charset="0"/>
            </a:endParaRPr>
          </a:p>
          <a:p>
            <a:pPr marL="1200150" lvl="2" indent="-285750" algn="l" eaLnBrk="0" hangingPunct="0">
              <a:lnSpc>
                <a:spcPct val="125000"/>
              </a:lnSpc>
              <a:spcBef>
                <a:spcPct val="0"/>
              </a:spcBef>
              <a:buClr>
                <a:schemeClr val="tx2"/>
              </a:buClr>
              <a:buSzPct val="85000"/>
              <a:buFont typeface="Wingdings" pitchFamily="2" charset="2"/>
              <a:buChar char="n"/>
            </a:pPr>
            <a:r>
              <a:rPr lang="zh-CN" altLang="en-US" sz="2000" b="1">
                <a:latin typeface="Arial" charset="0"/>
                <a:cs typeface="Arial" charset="0"/>
              </a:rPr>
              <a:t>优点：</a:t>
            </a:r>
            <a:r>
              <a:rPr lang="zh-CN" altLang="en-US" sz="2000" b="1">
                <a:solidFill>
                  <a:srgbClr val="CC0066"/>
                </a:solidFill>
                <a:latin typeface="Arial" charset="0"/>
                <a:cs typeface="Arial" charset="0"/>
              </a:rPr>
              <a:t>存取速度比</a:t>
            </a:r>
            <a:r>
              <a:rPr lang="en-US" altLang="zh-CN" sz="2000" b="1">
                <a:solidFill>
                  <a:srgbClr val="CC0066"/>
                </a:solidFill>
                <a:latin typeface="Arial" charset="0"/>
                <a:cs typeface="Arial" charset="0"/>
              </a:rPr>
              <a:t>DRAM</a:t>
            </a:r>
            <a:r>
              <a:rPr lang="zh-CN" altLang="en-US" sz="2000" b="1">
                <a:solidFill>
                  <a:srgbClr val="CC0066"/>
                </a:solidFill>
                <a:latin typeface="Arial" charset="0"/>
                <a:cs typeface="Arial" charset="0"/>
              </a:rPr>
              <a:t>快</a:t>
            </a:r>
            <a:endParaRPr lang="en-US" altLang="zh-CN" sz="2000" b="1">
              <a:solidFill>
                <a:srgbClr val="CC0066"/>
              </a:solidFill>
              <a:latin typeface="Arial" charset="0"/>
              <a:cs typeface="Arial" charset="0"/>
            </a:endParaRPr>
          </a:p>
          <a:p>
            <a:pPr marL="1200150" lvl="2" indent="-285750" algn="l" eaLnBrk="0" hangingPunct="0">
              <a:lnSpc>
                <a:spcPct val="125000"/>
              </a:lnSpc>
              <a:spcBef>
                <a:spcPct val="0"/>
              </a:spcBef>
              <a:buClr>
                <a:schemeClr val="tx2"/>
              </a:buClr>
              <a:buSzPct val="85000"/>
              <a:buFont typeface="Wingdings" pitchFamily="2" charset="2"/>
              <a:buChar char="n"/>
            </a:pPr>
            <a:r>
              <a:rPr lang="zh-CN" altLang="en-US" sz="2000" b="1">
                <a:latin typeface="Arial" charset="0"/>
                <a:cs typeface="Arial" charset="0"/>
              </a:rPr>
              <a:t>缺点：集成度不如</a:t>
            </a:r>
            <a:r>
              <a:rPr lang="en-US" altLang="zh-CN" sz="2000" b="1">
                <a:latin typeface="Arial" charset="0"/>
                <a:cs typeface="Arial" charset="0"/>
              </a:rPr>
              <a:t>DRAM</a:t>
            </a:r>
            <a:r>
              <a:rPr lang="zh-CN" altLang="en-US" sz="2000" b="1">
                <a:latin typeface="Arial" charset="0"/>
                <a:cs typeface="Arial" charset="0"/>
              </a:rPr>
              <a:t>高</a:t>
            </a:r>
            <a:endParaRPr lang="en-US" altLang="zh-CN" sz="2000" b="1">
              <a:latin typeface="Arial" charset="0"/>
              <a:cs typeface="Arial" charset="0"/>
            </a:endParaRPr>
          </a:p>
          <a:p>
            <a:pPr marL="1200150" lvl="2" indent="-285750" algn="l" eaLnBrk="0" hangingPunct="0">
              <a:lnSpc>
                <a:spcPct val="125000"/>
              </a:lnSpc>
              <a:spcBef>
                <a:spcPct val="0"/>
              </a:spcBef>
              <a:buClr>
                <a:schemeClr val="tx2"/>
              </a:buClr>
              <a:buSzPct val="85000"/>
              <a:buFont typeface="Wingdings" pitchFamily="2" charset="2"/>
              <a:buChar char="n"/>
            </a:pPr>
            <a:r>
              <a:rPr lang="zh-CN" altLang="en-US" sz="2000" b="1">
                <a:latin typeface="Arial" charset="0"/>
                <a:cs typeface="Arial" charset="0"/>
              </a:rPr>
              <a:t>按制造工艺的不同，分为双极型和</a:t>
            </a:r>
            <a:r>
              <a:rPr lang="en-US" altLang="zh-CN" sz="2000" b="1">
                <a:latin typeface="Arial" charset="0"/>
                <a:cs typeface="Arial" charset="0"/>
              </a:rPr>
              <a:t>MOS</a:t>
            </a:r>
            <a:r>
              <a:rPr lang="zh-CN" altLang="en-US" sz="2000" b="1">
                <a:latin typeface="Arial" charset="0"/>
                <a:cs typeface="Arial" charset="0"/>
              </a:rPr>
              <a:t>型</a:t>
            </a:r>
            <a:r>
              <a:rPr lang="en-US" altLang="zh-CN" sz="2000" b="1">
                <a:latin typeface="Arial" charset="0"/>
                <a:cs typeface="Arial" charset="0"/>
              </a:rPr>
              <a:t>SRAM</a:t>
            </a:r>
            <a:r>
              <a:rPr lang="zh-CN" altLang="en-US" sz="2000" b="1">
                <a:latin typeface="Arial" charset="0"/>
                <a:cs typeface="Arial" charset="0"/>
              </a:rPr>
              <a:t>。</a:t>
            </a:r>
            <a:endParaRPr lang="en-US" altLang="zh-CN" sz="2000" b="1">
              <a:latin typeface="Arial" charset="0"/>
              <a:cs typeface="Arial" charset="0"/>
            </a:endParaRPr>
          </a:p>
          <a:p>
            <a:pPr marL="1200150" lvl="2" indent="-285750" algn="l" eaLnBrk="0" hangingPunct="0">
              <a:lnSpc>
                <a:spcPct val="125000"/>
              </a:lnSpc>
              <a:spcBef>
                <a:spcPct val="0"/>
              </a:spcBef>
              <a:buClr>
                <a:schemeClr val="tx2"/>
              </a:buClr>
              <a:buSzPct val="85000"/>
              <a:buFont typeface="Wingdings" pitchFamily="2" charset="2"/>
              <a:buChar char="n"/>
            </a:pPr>
            <a:r>
              <a:rPr lang="zh-CN" altLang="en-US" sz="2000" b="1">
                <a:solidFill>
                  <a:srgbClr val="FF0000"/>
                </a:solidFill>
                <a:latin typeface="Arial" charset="0"/>
                <a:cs typeface="Arial" charset="0"/>
              </a:rPr>
              <a:t>双极型</a:t>
            </a:r>
            <a:r>
              <a:rPr lang="en-US" altLang="zh-CN" sz="2000" b="1">
                <a:solidFill>
                  <a:srgbClr val="FF0000"/>
                </a:solidFill>
                <a:latin typeface="Arial" charset="0"/>
                <a:cs typeface="Arial" charset="0"/>
              </a:rPr>
              <a:t>SRAM</a:t>
            </a:r>
            <a:r>
              <a:rPr lang="zh-CN" altLang="en-US" sz="2000" b="1">
                <a:latin typeface="Arial" charset="0"/>
                <a:cs typeface="Arial" charset="0"/>
              </a:rPr>
              <a:t>制造工艺复杂，</a:t>
            </a:r>
            <a:r>
              <a:rPr lang="zh-CN" altLang="zh-CN" sz="2000" b="1">
                <a:latin typeface="Arial" charset="0"/>
                <a:cs typeface="Arial" charset="0"/>
              </a:rPr>
              <a:t>集成度较低，</a:t>
            </a:r>
            <a:r>
              <a:rPr lang="zh-CN" altLang="en-US" sz="2000" b="1">
                <a:latin typeface="Arial" charset="0"/>
                <a:cs typeface="Arial" charset="0"/>
              </a:rPr>
              <a:t>功耗大；但</a:t>
            </a:r>
            <a:r>
              <a:rPr lang="zh-CN" altLang="zh-CN" sz="2000" b="1">
                <a:solidFill>
                  <a:srgbClr val="CC0066"/>
                </a:solidFill>
                <a:latin typeface="Arial" charset="0"/>
                <a:cs typeface="Arial" charset="0"/>
              </a:rPr>
              <a:t>存取速度快</a:t>
            </a:r>
            <a:r>
              <a:rPr lang="zh-CN" altLang="en-US" sz="2000" b="1">
                <a:latin typeface="Arial" charset="0"/>
                <a:cs typeface="Arial" charset="0"/>
              </a:rPr>
              <a:t>，主要用在一些高速数字系统中。</a:t>
            </a:r>
            <a:endParaRPr lang="en-US" altLang="zh-CN" sz="2000" b="1">
              <a:latin typeface="Arial" charset="0"/>
              <a:cs typeface="Arial" charset="0"/>
            </a:endParaRPr>
          </a:p>
          <a:p>
            <a:pPr marL="1200150" lvl="2" indent="-285750" algn="l" eaLnBrk="0" hangingPunct="0">
              <a:lnSpc>
                <a:spcPct val="125000"/>
              </a:lnSpc>
              <a:spcBef>
                <a:spcPct val="0"/>
              </a:spcBef>
              <a:buClr>
                <a:schemeClr val="tx2"/>
              </a:buClr>
              <a:buSzPct val="85000"/>
              <a:buFont typeface="Wingdings" pitchFamily="2" charset="2"/>
              <a:buChar char="n"/>
            </a:pPr>
            <a:r>
              <a:rPr lang="en-US" altLang="zh-CN" sz="2000" b="1">
                <a:solidFill>
                  <a:srgbClr val="FF0000"/>
                </a:solidFill>
                <a:latin typeface="Arial" charset="0"/>
                <a:cs typeface="Arial" charset="0"/>
              </a:rPr>
              <a:t>MOS</a:t>
            </a:r>
            <a:r>
              <a:rPr lang="zh-CN" altLang="en-US" sz="2000" b="1">
                <a:solidFill>
                  <a:srgbClr val="FF0000"/>
                </a:solidFill>
                <a:latin typeface="Arial" charset="0"/>
                <a:cs typeface="Arial" charset="0"/>
              </a:rPr>
              <a:t>型</a:t>
            </a:r>
            <a:r>
              <a:rPr lang="en-US" altLang="zh-CN" sz="2000" b="1">
                <a:solidFill>
                  <a:srgbClr val="FF0000"/>
                </a:solidFill>
                <a:latin typeface="Arial" charset="0"/>
                <a:cs typeface="Arial" charset="0"/>
              </a:rPr>
              <a:t>SRAM</a:t>
            </a:r>
            <a:r>
              <a:rPr lang="zh-CN" altLang="en-US" sz="2000" b="1">
                <a:latin typeface="Arial" charset="0"/>
                <a:cs typeface="Arial" charset="0"/>
              </a:rPr>
              <a:t>功耗低、集成度高，包括</a:t>
            </a:r>
            <a:r>
              <a:rPr lang="en-US" altLang="zh-CN" sz="2000" b="1">
                <a:latin typeface="Arial" charset="0"/>
                <a:cs typeface="Arial" charset="0"/>
              </a:rPr>
              <a:t>NMOS</a:t>
            </a:r>
            <a:r>
              <a:rPr lang="zh-CN" altLang="en-US" sz="2000" b="1">
                <a:latin typeface="Arial" charset="0"/>
                <a:cs typeface="Arial" charset="0"/>
              </a:rPr>
              <a:t>型和</a:t>
            </a:r>
            <a:r>
              <a:rPr lang="en-US" altLang="zh-CN" sz="2000" b="1">
                <a:latin typeface="Arial" charset="0"/>
                <a:cs typeface="Arial" charset="0"/>
              </a:rPr>
              <a:t>CMOS</a:t>
            </a:r>
            <a:r>
              <a:rPr lang="zh-CN" altLang="en-US" sz="2000" b="1">
                <a:latin typeface="Arial" charset="0"/>
                <a:cs typeface="Arial" charset="0"/>
              </a:rPr>
              <a:t>型。</a:t>
            </a:r>
            <a:r>
              <a:rPr lang="en-US" altLang="zh-CN" sz="2000" b="1">
                <a:latin typeface="Arial" charset="0"/>
                <a:cs typeface="Arial" charset="0"/>
              </a:rPr>
              <a:t> CMOS</a:t>
            </a:r>
            <a:r>
              <a:rPr lang="zh-CN" altLang="en-US" sz="2000" b="1">
                <a:latin typeface="Arial" charset="0"/>
                <a:cs typeface="Arial" charset="0"/>
              </a:rPr>
              <a:t>型微功耗，大容量</a:t>
            </a:r>
            <a:r>
              <a:rPr lang="en-US" altLang="zh-CN" sz="2000" b="1">
                <a:latin typeface="Arial" charset="0"/>
                <a:cs typeface="Arial" charset="0"/>
              </a:rPr>
              <a:t>SRAM</a:t>
            </a:r>
            <a:r>
              <a:rPr lang="zh-CN" altLang="en-US" sz="2000" b="1">
                <a:latin typeface="Arial" charset="0"/>
                <a:cs typeface="Arial" charset="0"/>
              </a:rPr>
              <a:t>几乎都采用</a:t>
            </a:r>
            <a:r>
              <a:rPr lang="en-US" altLang="zh-CN" sz="2000" b="1">
                <a:latin typeface="Arial" charset="0"/>
                <a:cs typeface="Arial" charset="0"/>
              </a:rPr>
              <a:t>CMOS</a:t>
            </a:r>
            <a:r>
              <a:rPr lang="zh-CN" altLang="en-US" sz="2000" b="1">
                <a:latin typeface="Arial" charset="0"/>
                <a:cs typeface="Arial" charset="0"/>
              </a:rPr>
              <a:t>工艺。</a:t>
            </a:r>
            <a:endParaRPr lang="en-US" altLang="zh-CN" sz="2000" b="1">
              <a:latin typeface="Arial" charset="0"/>
              <a:cs typeface="Arial" charset="0"/>
            </a:endParaRPr>
          </a:p>
        </p:txBody>
      </p:sp>
    </p:spTree>
  </p:cSld>
  <p:clrMapOvr>
    <a:masterClrMapping/>
  </p:clrMapOvr>
  <p:transition spd="med">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5"/>
          <p:cNvSpPr>
            <a:spLocks noGrp="1" noChangeArrowheads="1"/>
          </p:cNvSpPr>
          <p:nvPr>
            <p:ph type="sldNum" sz="quarter" idx="10"/>
          </p:nvPr>
        </p:nvSpPr>
        <p:spPr>
          <a:noFill/>
        </p:spPr>
        <p:txBody>
          <a:bodyPr/>
          <a:lstStyle/>
          <a:p>
            <a:fld id="{D901E0ED-1DF3-4E3D-B70C-43752DF81E6A}" type="slidenum">
              <a:rPr lang="ko-KR" altLang="en-US" smtClean="0"/>
              <a:pPr/>
              <a:t>17</a:t>
            </a:fld>
            <a:endParaRPr lang="en-US" altLang="ko-KR" smtClean="0"/>
          </a:p>
        </p:txBody>
      </p:sp>
      <p:sp>
        <p:nvSpPr>
          <p:cNvPr id="33795" name="Rectangle 2"/>
          <p:cNvSpPr>
            <a:spLocks noGrp="1" noChangeArrowheads="1"/>
          </p:cNvSpPr>
          <p:nvPr>
            <p:ph type="title"/>
          </p:nvPr>
        </p:nvSpPr>
        <p:spPr>
          <a:xfrm>
            <a:off x="1763713" y="298450"/>
            <a:ext cx="7208837" cy="609600"/>
          </a:xfrm>
        </p:spPr>
        <p:txBody>
          <a:bodyPr/>
          <a:lstStyle/>
          <a:p>
            <a:r>
              <a:rPr lang="zh-CN" altLang="en-US" smtClean="0">
                <a:solidFill>
                  <a:srgbClr val="FFCC00"/>
                </a:solidFill>
                <a:latin typeface="Arial" charset="0"/>
                <a:ea typeface="黑体" pitchFamily="49" charset="-122"/>
              </a:rPr>
              <a:t>随机存取存储器</a:t>
            </a:r>
            <a:r>
              <a:rPr lang="en-US" altLang="zh-CN" smtClean="0">
                <a:solidFill>
                  <a:srgbClr val="FFCC00"/>
                </a:solidFill>
                <a:latin typeface="Arial" charset="0"/>
                <a:ea typeface="黑体" pitchFamily="49" charset="-122"/>
              </a:rPr>
              <a:t>RAM</a:t>
            </a:r>
            <a:r>
              <a:rPr lang="zh-CN" altLang="en-US" smtClean="0">
                <a:solidFill>
                  <a:srgbClr val="FFCC00"/>
                </a:solidFill>
                <a:latin typeface="Arial" charset="0"/>
                <a:ea typeface="黑体" pitchFamily="49" charset="-122"/>
              </a:rPr>
              <a:t>的分类（</a:t>
            </a:r>
            <a:r>
              <a:rPr lang="en-US" altLang="zh-CN" smtClean="0">
                <a:solidFill>
                  <a:srgbClr val="FFCC00"/>
                </a:solidFill>
                <a:latin typeface="Arial" charset="0"/>
                <a:ea typeface="黑体" pitchFamily="49" charset="-122"/>
              </a:rPr>
              <a:t>2/2</a:t>
            </a:r>
            <a:r>
              <a:rPr lang="zh-CN" altLang="en-US" smtClean="0">
                <a:solidFill>
                  <a:srgbClr val="FFCC00"/>
                </a:solidFill>
                <a:latin typeface="Arial" charset="0"/>
                <a:ea typeface="黑体" pitchFamily="49" charset="-122"/>
              </a:rPr>
              <a:t>）</a:t>
            </a:r>
          </a:p>
        </p:txBody>
      </p:sp>
      <p:sp>
        <p:nvSpPr>
          <p:cNvPr id="33796" name="Text Box 7"/>
          <p:cNvSpPr txBox="1">
            <a:spLocks noChangeArrowheads="1"/>
          </p:cNvSpPr>
          <p:nvPr/>
        </p:nvSpPr>
        <p:spPr bwMode="auto">
          <a:xfrm>
            <a:off x="252413" y="1700213"/>
            <a:ext cx="8509000" cy="3246437"/>
          </a:xfrm>
          <a:prstGeom prst="rect">
            <a:avLst/>
          </a:prstGeom>
          <a:noFill/>
          <a:ln w="9525">
            <a:noFill/>
            <a:miter lim="800000"/>
            <a:headEnd/>
            <a:tailEnd/>
          </a:ln>
        </p:spPr>
        <p:txBody>
          <a:bodyPr>
            <a:spAutoFit/>
          </a:bodyPr>
          <a:lstStyle/>
          <a:p>
            <a:pPr marL="742950" lvl="1" indent="-285750" algn="l" eaLnBrk="0" hangingPunct="0">
              <a:lnSpc>
                <a:spcPct val="125000"/>
              </a:lnSpc>
              <a:spcBef>
                <a:spcPct val="0"/>
              </a:spcBef>
              <a:buClr>
                <a:srgbClr val="006666"/>
              </a:buClr>
              <a:buSzPct val="85000"/>
              <a:buFont typeface="Wingdings" pitchFamily="2" charset="2"/>
              <a:buChar char="u"/>
            </a:pPr>
            <a:r>
              <a:rPr lang="zh-CN" altLang="en-US" b="1">
                <a:latin typeface="Arial" charset="0"/>
                <a:cs typeface="Arial" charset="0"/>
              </a:rPr>
              <a:t>动态</a:t>
            </a:r>
            <a:r>
              <a:rPr kumimoji="1" lang="zh-CN" altLang="en-US" b="1">
                <a:latin typeface="Arial" charset="0"/>
                <a:cs typeface="Arial" charset="0"/>
              </a:rPr>
              <a:t>随机存取存储器</a:t>
            </a:r>
            <a:r>
              <a:rPr lang="zh-CN" altLang="en-US" b="1">
                <a:latin typeface="Arial" charset="0"/>
                <a:cs typeface="Arial" charset="0"/>
              </a:rPr>
              <a:t>（</a:t>
            </a:r>
            <a:r>
              <a:rPr lang="en-US" altLang="zh-CN" b="1">
                <a:solidFill>
                  <a:srgbClr val="CC3300"/>
                </a:solidFill>
                <a:latin typeface="Arial" charset="0"/>
                <a:cs typeface="Arial" charset="0"/>
              </a:rPr>
              <a:t>DRAM</a:t>
            </a:r>
            <a:r>
              <a:rPr lang="zh-CN" altLang="en-US" b="1">
                <a:latin typeface="Arial" charset="0"/>
                <a:cs typeface="Arial" charset="0"/>
              </a:rPr>
              <a:t>）</a:t>
            </a:r>
            <a:endParaRPr lang="en-US" altLang="zh-CN" b="1">
              <a:latin typeface="Arial" charset="0"/>
              <a:cs typeface="Arial" charset="0"/>
            </a:endParaRPr>
          </a:p>
          <a:p>
            <a:pPr marL="1200150" lvl="2" indent="-285750" algn="l" eaLnBrk="0" hangingPunct="0">
              <a:lnSpc>
                <a:spcPct val="125000"/>
              </a:lnSpc>
              <a:spcBef>
                <a:spcPct val="0"/>
              </a:spcBef>
              <a:buClr>
                <a:schemeClr val="tx2"/>
              </a:buClr>
              <a:buSzPct val="85000"/>
              <a:buFont typeface="Wingdings" pitchFamily="2" charset="2"/>
              <a:buChar char="n"/>
            </a:pPr>
            <a:r>
              <a:rPr lang="zh-CN" altLang="en-US" sz="2000" b="1">
                <a:latin typeface="Arial" charset="0"/>
                <a:cs typeface="Arial" charset="0"/>
              </a:rPr>
              <a:t>使用中可读可写，但需要定时刷新。</a:t>
            </a:r>
          </a:p>
          <a:p>
            <a:pPr marL="1200150" lvl="2" indent="-285750" algn="l" eaLnBrk="0" hangingPunct="0">
              <a:lnSpc>
                <a:spcPct val="125000"/>
              </a:lnSpc>
              <a:spcBef>
                <a:spcPct val="0"/>
              </a:spcBef>
              <a:buClr>
                <a:schemeClr val="tx2"/>
              </a:buClr>
              <a:buSzPct val="85000"/>
              <a:buFont typeface="Wingdings" pitchFamily="2" charset="2"/>
              <a:buChar char="n"/>
            </a:pPr>
            <a:r>
              <a:rPr kumimoji="1" lang="zh-CN" altLang="zh-CN" sz="2000" b="1">
                <a:latin typeface="Arial" charset="0"/>
                <a:cs typeface="Arial" charset="0"/>
              </a:rPr>
              <a:t>基本存储电路为带驱动晶体管的</a:t>
            </a:r>
            <a:r>
              <a:rPr kumimoji="1" lang="zh-CN" altLang="zh-CN" sz="2000" b="1">
                <a:solidFill>
                  <a:srgbClr val="CC0066"/>
                </a:solidFill>
                <a:latin typeface="Arial" charset="0"/>
                <a:cs typeface="Arial" charset="0"/>
              </a:rPr>
              <a:t>电容</a:t>
            </a:r>
            <a:r>
              <a:rPr kumimoji="1" lang="zh-CN" altLang="zh-CN" sz="2000" b="1">
                <a:latin typeface="Arial" charset="0"/>
                <a:cs typeface="Arial" charset="0"/>
              </a:rPr>
              <a:t>。电容上有无电荷状态被视为逻辑</a:t>
            </a:r>
            <a:r>
              <a:rPr kumimoji="1" lang="en-US" altLang="zh-CN" sz="2000" b="1">
                <a:latin typeface="Arial" charset="0"/>
                <a:cs typeface="Arial" charset="0"/>
              </a:rPr>
              <a:t>1 </a:t>
            </a:r>
            <a:r>
              <a:rPr kumimoji="1" lang="zh-CN" altLang="zh-CN" sz="2000" b="1">
                <a:latin typeface="Arial" charset="0"/>
                <a:cs typeface="Arial" charset="0"/>
              </a:rPr>
              <a:t>和</a:t>
            </a:r>
            <a:r>
              <a:rPr kumimoji="1" lang="en-US" altLang="zh-CN" sz="2000" b="1">
                <a:latin typeface="Arial" charset="0"/>
                <a:cs typeface="Arial" charset="0"/>
              </a:rPr>
              <a:t>0</a:t>
            </a:r>
            <a:r>
              <a:rPr kumimoji="1" lang="zh-CN" altLang="zh-CN" sz="2000" b="1">
                <a:latin typeface="Arial" charset="0"/>
                <a:cs typeface="Arial" charset="0"/>
              </a:rPr>
              <a:t>。随着时间的推移，电容上的电荷会逐渐减少，为保持其内容必须周期性地对其进行</a:t>
            </a:r>
            <a:r>
              <a:rPr kumimoji="1" lang="zh-CN" altLang="zh-CN" sz="2000" b="1">
                <a:solidFill>
                  <a:srgbClr val="FF0000"/>
                </a:solidFill>
                <a:latin typeface="Arial" charset="0"/>
                <a:cs typeface="Arial" charset="0"/>
              </a:rPr>
              <a:t>刷新</a:t>
            </a:r>
            <a:r>
              <a:rPr kumimoji="1" lang="zh-CN" altLang="en-US" sz="2000" b="1">
                <a:latin typeface="Arial" charset="0"/>
                <a:cs typeface="Arial" charset="0"/>
              </a:rPr>
              <a:t>（</a:t>
            </a:r>
            <a:r>
              <a:rPr kumimoji="1" lang="zh-CN" altLang="zh-CN" sz="2000" b="1">
                <a:latin typeface="Arial" charset="0"/>
                <a:cs typeface="Arial" charset="0"/>
              </a:rPr>
              <a:t>对电容充电</a:t>
            </a:r>
            <a:r>
              <a:rPr kumimoji="1" lang="zh-CN" altLang="en-US" sz="2000" b="1">
                <a:latin typeface="Arial" charset="0"/>
                <a:cs typeface="Arial" charset="0"/>
              </a:rPr>
              <a:t>）。</a:t>
            </a:r>
            <a:endParaRPr kumimoji="1" lang="en-US" altLang="zh-CN" sz="2000" b="1">
              <a:latin typeface="Arial" charset="0"/>
              <a:cs typeface="Arial" charset="0"/>
            </a:endParaRPr>
          </a:p>
          <a:p>
            <a:pPr marL="1200150" lvl="2" indent="-285750" algn="l" eaLnBrk="0" hangingPunct="0">
              <a:lnSpc>
                <a:spcPct val="125000"/>
              </a:lnSpc>
              <a:spcBef>
                <a:spcPct val="0"/>
              </a:spcBef>
              <a:buClr>
                <a:schemeClr val="tx2"/>
              </a:buClr>
              <a:buSzPct val="85000"/>
              <a:buFont typeface="Wingdings" pitchFamily="2" charset="2"/>
              <a:buChar char="n"/>
            </a:pPr>
            <a:r>
              <a:rPr lang="zh-CN" altLang="en-US" sz="2000" b="1">
                <a:latin typeface="Arial" charset="0"/>
                <a:cs typeface="Arial" charset="0"/>
              </a:rPr>
              <a:t>优点：结构非常简单，</a:t>
            </a:r>
            <a:r>
              <a:rPr lang="zh-CN" altLang="en-US" sz="2000" b="1">
                <a:solidFill>
                  <a:srgbClr val="CC0066"/>
                </a:solidFill>
                <a:latin typeface="Arial" charset="0"/>
                <a:cs typeface="Arial" charset="0"/>
              </a:rPr>
              <a:t>集成度</a:t>
            </a:r>
            <a:r>
              <a:rPr lang="zh-CN" altLang="en-US" sz="2000" b="1">
                <a:latin typeface="Arial" charset="0"/>
                <a:cs typeface="Arial" charset="0"/>
              </a:rPr>
              <a:t>远</a:t>
            </a:r>
            <a:r>
              <a:rPr lang="zh-CN" altLang="en-US" sz="2000" b="1">
                <a:solidFill>
                  <a:srgbClr val="CC0066"/>
                </a:solidFill>
                <a:latin typeface="Arial" charset="0"/>
                <a:cs typeface="Arial" charset="0"/>
              </a:rPr>
              <a:t>高</a:t>
            </a:r>
            <a:r>
              <a:rPr lang="zh-CN" altLang="en-US" sz="2000" b="1">
                <a:latin typeface="Arial" charset="0"/>
                <a:cs typeface="Arial" charset="0"/>
              </a:rPr>
              <a:t>于</a:t>
            </a:r>
            <a:r>
              <a:rPr lang="en-US" altLang="zh-CN" sz="2000" b="1">
                <a:latin typeface="Arial" charset="0"/>
                <a:cs typeface="Arial" charset="0"/>
              </a:rPr>
              <a:t>SRAM</a:t>
            </a:r>
          </a:p>
          <a:p>
            <a:pPr marL="1200150" lvl="2" indent="-285750" algn="l" eaLnBrk="0" hangingPunct="0">
              <a:lnSpc>
                <a:spcPct val="125000"/>
              </a:lnSpc>
              <a:spcBef>
                <a:spcPct val="0"/>
              </a:spcBef>
              <a:buClr>
                <a:schemeClr val="tx2"/>
              </a:buClr>
              <a:buSzPct val="85000"/>
              <a:buFont typeface="Wingdings" pitchFamily="2" charset="2"/>
              <a:buChar char="n"/>
            </a:pPr>
            <a:r>
              <a:rPr lang="zh-CN" altLang="en-US" sz="2000" b="1">
                <a:latin typeface="Arial" charset="0"/>
                <a:cs typeface="Arial" charset="0"/>
              </a:rPr>
              <a:t>缺点：存取速度不如</a:t>
            </a:r>
            <a:r>
              <a:rPr lang="en-US" altLang="zh-CN" sz="2000" b="1">
                <a:latin typeface="Arial" charset="0"/>
                <a:cs typeface="Arial" charset="0"/>
              </a:rPr>
              <a:t>SRAM</a:t>
            </a:r>
            <a:r>
              <a:rPr lang="zh-CN" altLang="en-US" sz="2000" b="1">
                <a:latin typeface="Arial" charset="0"/>
                <a:cs typeface="Arial" charset="0"/>
              </a:rPr>
              <a:t>快</a:t>
            </a:r>
            <a:endParaRPr lang="en-US" altLang="zh-CN" sz="2000" b="1">
              <a:latin typeface="Arial" charset="0"/>
              <a:cs typeface="Arial" charset="0"/>
            </a:endParaRPr>
          </a:p>
          <a:p>
            <a:pPr marL="1200150" lvl="2" indent="-285750" algn="l" eaLnBrk="0" hangingPunct="0">
              <a:lnSpc>
                <a:spcPct val="125000"/>
              </a:lnSpc>
              <a:spcBef>
                <a:spcPct val="0"/>
              </a:spcBef>
              <a:buClr>
                <a:schemeClr val="tx2"/>
              </a:buClr>
              <a:buSzPct val="85000"/>
              <a:buFont typeface="Wingdings" pitchFamily="2" charset="2"/>
              <a:buChar char="n"/>
            </a:pPr>
            <a:r>
              <a:rPr kumimoji="1" lang="zh-CN" altLang="en-US" sz="2000" b="1">
                <a:latin typeface="Arial" charset="0"/>
                <a:cs typeface="Arial" charset="0"/>
              </a:rPr>
              <a:t>为</a:t>
            </a:r>
            <a:r>
              <a:rPr kumimoji="1" lang="zh-CN" altLang="zh-CN" sz="2000" b="1">
                <a:latin typeface="Arial" charset="0"/>
                <a:cs typeface="Arial" charset="0"/>
              </a:rPr>
              <a:t>保持数据</a:t>
            </a:r>
            <a:r>
              <a:rPr kumimoji="1" lang="zh-CN" altLang="en-US" sz="2000" b="1">
                <a:latin typeface="Arial" charset="0"/>
                <a:cs typeface="Arial" charset="0"/>
              </a:rPr>
              <a:t>必须</a:t>
            </a:r>
            <a:r>
              <a:rPr kumimoji="1" lang="zh-CN" altLang="zh-CN" sz="2000" b="1">
                <a:latin typeface="Arial" charset="0"/>
                <a:cs typeface="Arial" charset="0"/>
              </a:rPr>
              <a:t>设置刷新电路，硬件系统复杂</a:t>
            </a:r>
            <a:r>
              <a:rPr kumimoji="1" lang="zh-CN" altLang="en-US" sz="2000" b="1">
                <a:latin typeface="Arial" charset="0"/>
                <a:cs typeface="Arial" charset="0"/>
              </a:rPr>
              <a:t>。</a:t>
            </a:r>
            <a:endParaRPr kumimoji="1" lang="en-US" altLang="zh-CN" sz="2000" b="1">
              <a:latin typeface="Arial" charset="0"/>
              <a:cs typeface="Arial" charset="0"/>
            </a:endParaRPr>
          </a:p>
        </p:txBody>
      </p:sp>
    </p:spTree>
  </p:cSld>
  <p:clrMapOvr>
    <a:masterClrMapping/>
  </p:clrMapOvr>
  <p:transition spd="med">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5"/>
          <p:cNvSpPr>
            <a:spLocks noGrp="1" noChangeArrowheads="1"/>
          </p:cNvSpPr>
          <p:nvPr>
            <p:ph type="sldNum" sz="quarter" idx="10"/>
          </p:nvPr>
        </p:nvSpPr>
        <p:spPr>
          <a:xfrm>
            <a:off x="8201025" y="6535738"/>
            <a:ext cx="871538" cy="304800"/>
          </a:xfrm>
          <a:noFill/>
        </p:spPr>
        <p:txBody>
          <a:bodyPr/>
          <a:lstStyle/>
          <a:p>
            <a:fld id="{B795CB50-EA44-4048-B92A-46AB00AC2FB6}" type="slidenum">
              <a:rPr lang="ko-KR" altLang="en-US" smtClean="0"/>
              <a:pPr/>
              <a:t>18</a:t>
            </a:fld>
            <a:endParaRPr lang="en-US" altLang="ko-KR" smtClean="0"/>
          </a:p>
        </p:txBody>
      </p:sp>
      <p:sp>
        <p:nvSpPr>
          <p:cNvPr id="34819" name="Rectangle 2"/>
          <p:cNvSpPr>
            <a:spLocks noGrp="1" noChangeArrowheads="1"/>
          </p:cNvSpPr>
          <p:nvPr>
            <p:ph type="title"/>
          </p:nvPr>
        </p:nvSpPr>
        <p:spPr>
          <a:xfrm>
            <a:off x="1763713" y="298450"/>
            <a:ext cx="7208837" cy="609600"/>
          </a:xfrm>
        </p:spPr>
        <p:txBody>
          <a:bodyPr/>
          <a:lstStyle/>
          <a:p>
            <a:r>
              <a:rPr lang="zh-CN" altLang="en-US" smtClean="0">
                <a:solidFill>
                  <a:srgbClr val="FFCC00"/>
                </a:solidFill>
                <a:latin typeface="Arial" charset="0"/>
                <a:ea typeface="黑体" pitchFamily="49" charset="-122"/>
              </a:rPr>
              <a:t>只读存储器</a:t>
            </a:r>
            <a:r>
              <a:rPr lang="en-US" altLang="zh-CN" smtClean="0">
                <a:solidFill>
                  <a:srgbClr val="FFCC00"/>
                </a:solidFill>
                <a:latin typeface="Arial" charset="0"/>
                <a:ea typeface="黑体" pitchFamily="49" charset="-122"/>
              </a:rPr>
              <a:t>ROM</a:t>
            </a:r>
            <a:r>
              <a:rPr lang="zh-CN" altLang="en-US" smtClean="0">
                <a:solidFill>
                  <a:srgbClr val="FFCC00"/>
                </a:solidFill>
                <a:latin typeface="Arial" charset="0"/>
                <a:ea typeface="黑体" pitchFamily="49" charset="-122"/>
              </a:rPr>
              <a:t>的分类</a:t>
            </a:r>
          </a:p>
        </p:txBody>
      </p:sp>
      <p:sp>
        <p:nvSpPr>
          <p:cNvPr id="11" name="Text Box 8"/>
          <p:cNvSpPr txBox="1">
            <a:spLocks noChangeArrowheads="1"/>
          </p:cNvSpPr>
          <p:nvPr/>
        </p:nvSpPr>
        <p:spPr bwMode="auto">
          <a:xfrm>
            <a:off x="381000" y="1082675"/>
            <a:ext cx="8305800" cy="862013"/>
          </a:xfrm>
          <a:prstGeom prst="rect">
            <a:avLst/>
          </a:prstGeom>
          <a:noFill/>
          <a:ln w="9525">
            <a:noFill/>
            <a:miter lim="800000"/>
            <a:headEnd/>
            <a:tailEnd/>
          </a:ln>
        </p:spPr>
        <p:txBody>
          <a:bodyPr>
            <a:spAutoFit/>
          </a:bodyPr>
          <a:lstStyle/>
          <a:p>
            <a:pPr marL="539750" lvl="1" indent="-449263" algn="l">
              <a:lnSpc>
                <a:spcPct val="125000"/>
              </a:lnSpc>
              <a:spcBef>
                <a:spcPct val="20000"/>
              </a:spcBef>
              <a:buClr>
                <a:srgbClr val="006666"/>
              </a:buClr>
              <a:buSzPct val="85000"/>
              <a:buFont typeface="Wingdings" pitchFamily="2" charset="2"/>
              <a:buChar char="u"/>
            </a:pPr>
            <a:r>
              <a:rPr kumimoji="1" lang="zh-CN" altLang="en-US" sz="2000" b="1">
                <a:solidFill>
                  <a:srgbClr val="CC3300"/>
                </a:solidFill>
                <a:latin typeface="Arial" charset="0"/>
                <a:cs typeface="Arial" charset="0"/>
              </a:rPr>
              <a:t>固定</a:t>
            </a:r>
            <a:r>
              <a:rPr kumimoji="1" lang="en-US" altLang="zh-CN" sz="2000" b="1">
                <a:solidFill>
                  <a:srgbClr val="CC3300"/>
                </a:solidFill>
                <a:latin typeface="Arial" charset="0"/>
                <a:cs typeface="Arial" charset="0"/>
              </a:rPr>
              <a:t>ROM</a:t>
            </a:r>
            <a:r>
              <a:rPr kumimoji="1" lang="zh-CN" altLang="en-US" sz="2000" b="1">
                <a:latin typeface="Arial" charset="0"/>
                <a:cs typeface="Arial" charset="0"/>
              </a:rPr>
              <a:t>（掩膜</a:t>
            </a:r>
            <a:r>
              <a:rPr kumimoji="1" lang="en-US" altLang="zh-CN" sz="2000" b="1">
                <a:latin typeface="Arial" charset="0"/>
                <a:cs typeface="Arial" charset="0"/>
              </a:rPr>
              <a:t>MROM</a:t>
            </a:r>
            <a:r>
              <a:rPr kumimoji="1" lang="zh-CN" altLang="en-US" sz="2000" b="1">
                <a:latin typeface="Arial" charset="0"/>
                <a:cs typeface="Arial" charset="0"/>
              </a:rPr>
              <a:t>）：数据在</a:t>
            </a:r>
            <a:r>
              <a:rPr kumimoji="1" lang="zh-CN" altLang="en-US" sz="2000" b="1">
                <a:solidFill>
                  <a:srgbClr val="CC0066"/>
                </a:solidFill>
                <a:latin typeface="Arial" charset="0"/>
                <a:cs typeface="Arial" charset="0"/>
              </a:rPr>
              <a:t>生产时</a:t>
            </a:r>
            <a:r>
              <a:rPr kumimoji="1" lang="zh-CN" altLang="en-US" sz="2000" b="1">
                <a:latin typeface="Arial" charset="0"/>
                <a:cs typeface="Arial" charset="0"/>
              </a:rPr>
              <a:t>写入，出厂后数据不能更改。使用中只读不写。</a:t>
            </a:r>
          </a:p>
        </p:txBody>
      </p:sp>
      <p:sp>
        <p:nvSpPr>
          <p:cNvPr id="12" name="Text Box 9"/>
          <p:cNvSpPr txBox="1">
            <a:spLocks noChangeArrowheads="1"/>
          </p:cNvSpPr>
          <p:nvPr/>
        </p:nvSpPr>
        <p:spPr bwMode="auto">
          <a:xfrm>
            <a:off x="381000" y="1944688"/>
            <a:ext cx="8305800" cy="1079500"/>
          </a:xfrm>
          <a:prstGeom prst="rect">
            <a:avLst/>
          </a:prstGeom>
          <a:noFill/>
          <a:ln w="9525">
            <a:noFill/>
            <a:miter lim="800000"/>
            <a:headEnd/>
            <a:tailEnd/>
          </a:ln>
        </p:spPr>
        <p:txBody>
          <a:bodyPr>
            <a:spAutoFit/>
          </a:bodyPr>
          <a:lstStyle/>
          <a:p>
            <a:pPr marL="539750" lvl="1" indent="-449263" algn="l">
              <a:lnSpc>
                <a:spcPct val="110000"/>
              </a:lnSpc>
              <a:spcBef>
                <a:spcPct val="0"/>
              </a:spcBef>
              <a:buClr>
                <a:srgbClr val="006666"/>
              </a:buClr>
              <a:buSzPct val="85000"/>
              <a:buFont typeface="Wingdings" pitchFamily="2" charset="2"/>
              <a:buChar char="u"/>
            </a:pPr>
            <a:r>
              <a:rPr kumimoji="1" lang="zh-CN" altLang="en-US" sz="2000" b="1">
                <a:solidFill>
                  <a:srgbClr val="CC3300"/>
                </a:solidFill>
                <a:latin typeface="Arial" charset="0"/>
                <a:cs typeface="Arial" charset="0"/>
              </a:rPr>
              <a:t>可编程</a:t>
            </a:r>
            <a:r>
              <a:rPr kumimoji="1" lang="en-US" altLang="zh-CN" sz="2000" b="1">
                <a:solidFill>
                  <a:srgbClr val="CC3300"/>
                </a:solidFill>
                <a:latin typeface="Arial" charset="0"/>
                <a:cs typeface="Arial" charset="0"/>
              </a:rPr>
              <a:t>ROM</a:t>
            </a:r>
            <a:r>
              <a:rPr kumimoji="1" lang="zh-CN" altLang="en-US" sz="2000" b="1">
                <a:latin typeface="Arial" charset="0"/>
                <a:cs typeface="Arial" charset="0"/>
              </a:rPr>
              <a:t>（</a:t>
            </a:r>
            <a:r>
              <a:rPr kumimoji="1" lang="en-US" altLang="zh-CN" sz="2000" b="1">
                <a:latin typeface="Arial" charset="0"/>
                <a:cs typeface="Arial" charset="0"/>
              </a:rPr>
              <a:t>PROM</a:t>
            </a:r>
            <a:r>
              <a:rPr kumimoji="1" lang="zh-CN" altLang="en-US" sz="2000" b="1">
                <a:latin typeface="Arial" charset="0"/>
                <a:cs typeface="Arial" charset="0"/>
              </a:rPr>
              <a:t>，</a:t>
            </a:r>
            <a:r>
              <a:rPr kumimoji="1" lang="en-US" altLang="zh-CN" sz="2000" b="1">
                <a:latin typeface="Arial" charset="0"/>
                <a:cs typeface="Arial" charset="0"/>
              </a:rPr>
              <a:t>Programmable </a:t>
            </a:r>
            <a:r>
              <a:rPr lang="en-US" altLang="zh-CN" sz="2000" b="1">
                <a:latin typeface="Arial" charset="0"/>
                <a:cs typeface="Arial" charset="0"/>
              </a:rPr>
              <a:t>Read Only Memory </a:t>
            </a:r>
            <a:r>
              <a:rPr kumimoji="1" lang="zh-CN" altLang="en-US" sz="2000" b="1">
                <a:latin typeface="Arial" charset="0"/>
                <a:cs typeface="Arial" charset="0"/>
              </a:rPr>
              <a:t>）：数据可由</a:t>
            </a:r>
            <a:r>
              <a:rPr kumimoji="1" lang="zh-CN" altLang="en-US" sz="2000" b="1">
                <a:solidFill>
                  <a:srgbClr val="CC0066"/>
                </a:solidFill>
                <a:latin typeface="Arial" charset="0"/>
                <a:cs typeface="Arial" charset="0"/>
              </a:rPr>
              <a:t>用户</a:t>
            </a:r>
            <a:r>
              <a:rPr kumimoji="1" lang="zh-CN" altLang="en-US" sz="2000" b="1">
                <a:latin typeface="Arial" charset="0"/>
                <a:cs typeface="Arial" charset="0"/>
              </a:rPr>
              <a:t>一次性编程写入，写入后的数据不能再更改。使用中只读不写。</a:t>
            </a:r>
          </a:p>
        </p:txBody>
      </p:sp>
      <p:sp>
        <p:nvSpPr>
          <p:cNvPr id="13" name="Text Box 10"/>
          <p:cNvSpPr txBox="1">
            <a:spLocks noChangeArrowheads="1"/>
          </p:cNvSpPr>
          <p:nvPr/>
        </p:nvSpPr>
        <p:spPr bwMode="auto">
          <a:xfrm>
            <a:off x="365125" y="3033713"/>
            <a:ext cx="8305800" cy="1470025"/>
          </a:xfrm>
          <a:prstGeom prst="rect">
            <a:avLst/>
          </a:prstGeom>
          <a:noFill/>
          <a:ln w="9525">
            <a:noFill/>
            <a:miter lim="800000"/>
            <a:headEnd/>
            <a:tailEnd/>
          </a:ln>
        </p:spPr>
        <p:txBody>
          <a:bodyPr>
            <a:spAutoFit/>
          </a:bodyPr>
          <a:lstStyle/>
          <a:p>
            <a:pPr marL="539750" lvl="1" indent="-449263" algn="l">
              <a:lnSpc>
                <a:spcPct val="110000"/>
              </a:lnSpc>
              <a:spcBef>
                <a:spcPct val="0"/>
              </a:spcBef>
              <a:buClr>
                <a:srgbClr val="006666"/>
              </a:buClr>
              <a:buSzPct val="85000"/>
              <a:buFont typeface="Wingdings" pitchFamily="2" charset="2"/>
              <a:buChar char="u"/>
            </a:pPr>
            <a:r>
              <a:rPr kumimoji="1" lang="zh-CN" altLang="en-US" sz="2000" b="1">
                <a:solidFill>
                  <a:srgbClr val="CC3300"/>
                </a:solidFill>
                <a:latin typeface="Arial" charset="0"/>
                <a:cs typeface="Arial" charset="0"/>
              </a:rPr>
              <a:t>光可擦可编程</a:t>
            </a:r>
            <a:r>
              <a:rPr kumimoji="1" lang="en-US" altLang="zh-CN" sz="2000" b="1">
                <a:solidFill>
                  <a:srgbClr val="CC3300"/>
                </a:solidFill>
                <a:latin typeface="Arial" charset="0"/>
                <a:cs typeface="Arial" charset="0"/>
              </a:rPr>
              <a:t>ROM</a:t>
            </a:r>
            <a:r>
              <a:rPr kumimoji="1" lang="zh-CN" altLang="en-US" sz="2000" b="1">
                <a:latin typeface="Arial" charset="0"/>
                <a:cs typeface="Arial" charset="0"/>
              </a:rPr>
              <a:t>（</a:t>
            </a:r>
            <a:r>
              <a:rPr kumimoji="1" lang="en-US" altLang="zh-CN" sz="2000" b="1">
                <a:latin typeface="Arial" charset="0"/>
                <a:cs typeface="Arial" charset="0"/>
              </a:rPr>
              <a:t>EPROM</a:t>
            </a:r>
            <a:r>
              <a:rPr kumimoji="1" lang="zh-CN" altLang="en-US" sz="2000" b="1">
                <a:latin typeface="Arial" charset="0"/>
                <a:cs typeface="Arial" charset="0"/>
              </a:rPr>
              <a:t>，</a:t>
            </a:r>
            <a:r>
              <a:rPr kumimoji="1" lang="en-US" altLang="zh-CN" sz="2000" b="1">
                <a:latin typeface="Arial" charset="0"/>
                <a:cs typeface="Arial" charset="0"/>
              </a:rPr>
              <a:t>Erasable Programmable </a:t>
            </a:r>
            <a:r>
              <a:rPr lang="en-US" altLang="zh-CN" sz="2000" b="1">
                <a:latin typeface="Arial" charset="0"/>
                <a:cs typeface="Arial" charset="0"/>
              </a:rPr>
              <a:t>Read Only Memory </a:t>
            </a:r>
            <a:r>
              <a:rPr kumimoji="1" lang="zh-CN" altLang="en-US" sz="2000" b="1">
                <a:latin typeface="Arial" charset="0"/>
                <a:cs typeface="Arial" charset="0"/>
              </a:rPr>
              <a:t>）：数据可用</a:t>
            </a:r>
            <a:r>
              <a:rPr kumimoji="1" lang="zh-CN" altLang="en-US" sz="2000" b="1">
                <a:solidFill>
                  <a:srgbClr val="CC0066"/>
                </a:solidFill>
                <a:latin typeface="Arial" charset="0"/>
                <a:cs typeface="Arial" charset="0"/>
              </a:rPr>
              <a:t>紫外光</a:t>
            </a:r>
            <a:r>
              <a:rPr kumimoji="1" lang="zh-CN" altLang="en-US" sz="2000" b="1">
                <a:latin typeface="Arial" charset="0"/>
                <a:cs typeface="Arial" charset="0"/>
              </a:rPr>
              <a:t>擦去并由</a:t>
            </a:r>
            <a:r>
              <a:rPr kumimoji="1" lang="zh-CN" altLang="en-US" sz="2000" b="1">
                <a:solidFill>
                  <a:srgbClr val="CC0066"/>
                </a:solidFill>
                <a:latin typeface="Arial" charset="0"/>
                <a:cs typeface="Arial" charset="0"/>
              </a:rPr>
              <a:t>用户</a:t>
            </a:r>
            <a:r>
              <a:rPr kumimoji="1" lang="zh-CN" altLang="en-US" sz="2000" b="1">
                <a:latin typeface="Arial" charset="0"/>
                <a:cs typeface="Arial" charset="0"/>
              </a:rPr>
              <a:t>多次编程写入，使用中只读不写。写入需要使用专门的编程器完成；数据擦除需要使用专门的擦除器完成，擦除速度很慢。</a:t>
            </a:r>
          </a:p>
        </p:txBody>
      </p:sp>
      <p:sp>
        <p:nvSpPr>
          <p:cNvPr id="14" name="Text Box 11"/>
          <p:cNvSpPr txBox="1">
            <a:spLocks noChangeArrowheads="1"/>
          </p:cNvSpPr>
          <p:nvPr/>
        </p:nvSpPr>
        <p:spPr bwMode="auto">
          <a:xfrm>
            <a:off x="349250" y="4427538"/>
            <a:ext cx="8305800" cy="1785937"/>
          </a:xfrm>
          <a:prstGeom prst="rect">
            <a:avLst/>
          </a:prstGeom>
          <a:noFill/>
          <a:ln w="9525">
            <a:noFill/>
            <a:miter lim="800000"/>
            <a:headEnd/>
            <a:tailEnd/>
          </a:ln>
        </p:spPr>
        <p:txBody>
          <a:bodyPr>
            <a:spAutoFit/>
          </a:bodyPr>
          <a:lstStyle/>
          <a:p>
            <a:pPr marL="539750" lvl="1" indent="-449263" algn="l">
              <a:lnSpc>
                <a:spcPct val="110000"/>
              </a:lnSpc>
              <a:spcBef>
                <a:spcPct val="0"/>
              </a:spcBef>
              <a:buClr>
                <a:srgbClr val="006666"/>
              </a:buClr>
              <a:buSzPct val="85000"/>
              <a:buFont typeface="Wingdings" pitchFamily="2" charset="2"/>
              <a:buChar char="u"/>
            </a:pPr>
            <a:r>
              <a:rPr kumimoji="1" lang="zh-CN" altLang="en-US" sz="2000" b="1">
                <a:solidFill>
                  <a:srgbClr val="CC3300"/>
                </a:solidFill>
                <a:latin typeface="Arial" charset="0"/>
                <a:cs typeface="Arial" charset="0"/>
              </a:rPr>
              <a:t>电可擦可编程</a:t>
            </a:r>
            <a:r>
              <a:rPr kumimoji="1" lang="en-US" altLang="zh-CN" sz="2000" b="1">
                <a:solidFill>
                  <a:srgbClr val="CC3300"/>
                </a:solidFill>
                <a:latin typeface="Arial" charset="0"/>
                <a:cs typeface="Arial" charset="0"/>
              </a:rPr>
              <a:t>ROM</a:t>
            </a:r>
            <a:r>
              <a:rPr kumimoji="1" lang="zh-CN" altLang="en-US" sz="2000" b="1">
                <a:latin typeface="Arial" charset="0"/>
                <a:cs typeface="Arial" charset="0"/>
              </a:rPr>
              <a:t>（</a:t>
            </a:r>
            <a:r>
              <a:rPr kumimoji="1" lang="en-US" altLang="zh-CN" sz="2000" b="1">
                <a:latin typeface="Arial" charset="0"/>
                <a:cs typeface="Arial" charset="0"/>
              </a:rPr>
              <a:t>EEPROM</a:t>
            </a:r>
            <a:r>
              <a:rPr kumimoji="1" lang="zh-CN" altLang="en-US" sz="2000" b="1">
                <a:latin typeface="Arial" charset="0"/>
                <a:cs typeface="Arial" charset="0"/>
              </a:rPr>
              <a:t>，</a:t>
            </a:r>
            <a:r>
              <a:rPr kumimoji="1" lang="en-US" altLang="zh-CN" sz="2000" b="1">
                <a:latin typeface="Arial" charset="0"/>
                <a:cs typeface="Arial" charset="0"/>
              </a:rPr>
              <a:t>Electricity  Erasable Programmable </a:t>
            </a:r>
            <a:r>
              <a:rPr lang="en-US" altLang="zh-CN" sz="2000" b="1">
                <a:latin typeface="Arial" charset="0"/>
                <a:cs typeface="Arial" charset="0"/>
              </a:rPr>
              <a:t>Read Only Memory </a:t>
            </a:r>
            <a:r>
              <a:rPr kumimoji="1" lang="zh-CN" altLang="en-US" sz="2000" b="1">
                <a:latin typeface="Arial" charset="0"/>
                <a:cs typeface="Arial" charset="0"/>
              </a:rPr>
              <a:t>）：数据可用</a:t>
            </a:r>
            <a:r>
              <a:rPr kumimoji="1" lang="zh-CN" altLang="en-US" sz="2000" b="1">
                <a:solidFill>
                  <a:srgbClr val="CC0066"/>
                </a:solidFill>
                <a:latin typeface="Arial" charset="0"/>
                <a:cs typeface="Arial" charset="0"/>
              </a:rPr>
              <a:t>电</a:t>
            </a:r>
            <a:r>
              <a:rPr kumimoji="1" lang="zh-CN" altLang="en-US" sz="2000" b="1">
                <a:latin typeface="Arial" charset="0"/>
                <a:cs typeface="Arial" charset="0"/>
              </a:rPr>
              <a:t>擦去并由</a:t>
            </a:r>
            <a:r>
              <a:rPr kumimoji="1" lang="zh-CN" altLang="en-US" sz="2000" b="1">
                <a:solidFill>
                  <a:srgbClr val="CC0066"/>
                </a:solidFill>
                <a:latin typeface="Arial" charset="0"/>
                <a:cs typeface="Arial" charset="0"/>
              </a:rPr>
              <a:t>用户</a:t>
            </a:r>
            <a:r>
              <a:rPr kumimoji="1" lang="zh-CN" altLang="en-US" sz="2000" b="1">
                <a:latin typeface="Arial" charset="0"/>
                <a:cs typeface="Arial" charset="0"/>
              </a:rPr>
              <a:t>多次编程写入，使用中只读不写。擦除速度较快。</a:t>
            </a:r>
          </a:p>
          <a:p>
            <a:pPr marL="539750" lvl="1" indent="-449263" algn="l">
              <a:lnSpc>
                <a:spcPct val="110000"/>
              </a:lnSpc>
              <a:spcBef>
                <a:spcPct val="0"/>
              </a:spcBef>
              <a:buClr>
                <a:srgbClr val="006666"/>
              </a:buClr>
              <a:buSzPct val="85000"/>
              <a:buFont typeface="Wingdings" pitchFamily="2" charset="2"/>
              <a:buChar char="u"/>
            </a:pPr>
            <a:r>
              <a:rPr kumimoji="1" lang="zh-CN" altLang="en-US" sz="2000" b="1">
                <a:solidFill>
                  <a:srgbClr val="CC3300"/>
                </a:solidFill>
                <a:latin typeface="Arial" charset="0"/>
                <a:cs typeface="Arial" charset="0"/>
              </a:rPr>
              <a:t>快闪存储器（</a:t>
            </a:r>
            <a:r>
              <a:rPr kumimoji="1" lang="en-US" altLang="zh-CN" sz="2000" b="1">
                <a:solidFill>
                  <a:srgbClr val="CC3300"/>
                </a:solidFill>
                <a:latin typeface="Arial" charset="0"/>
                <a:cs typeface="Arial" charset="0"/>
              </a:rPr>
              <a:t>Flash Memory</a:t>
            </a:r>
            <a:r>
              <a:rPr kumimoji="1" lang="zh-CN" altLang="en-US" sz="2000" b="1">
                <a:solidFill>
                  <a:srgbClr val="CC3300"/>
                </a:solidFill>
                <a:latin typeface="Arial" charset="0"/>
                <a:cs typeface="Arial" charset="0"/>
              </a:rPr>
              <a:t>）：</a:t>
            </a:r>
            <a:r>
              <a:rPr kumimoji="1" lang="zh-CN" altLang="en-US" sz="2000" b="1">
                <a:latin typeface="Arial" charset="0"/>
                <a:cs typeface="Arial" charset="0"/>
              </a:rPr>
              <a:t>数据可用</a:t>
            </a:r>
            <a:r>
              <a:rPr kumimoji="1" lang="zh-CN" altLang="en-US" sz="2000" b="1">
                <a:solidFill>
                  <a:srgbClr val="CC0066"/>
                </a:solidFill>
                <a:latin typeface="Arial" charset="0"/>
                <a:cs typeface="Arial" charset="0"/>
              </a:rPr>
              <a:t>电</a:t>
            </a:r>
            <a:r>
              <a:rPr kumimoji="1" lang="zh-CN" altLang="en-US" sz="2000" b="1">
                <a:latin typeface="Arial" charset="0"/>
                <a:cs typeface="Arial" charset="0"/>
              </a:rPr>
              <a:t>擦去并由</a:t>
            </a:r>
            <a:r>
              <a:rPr kumimoji="1" lang="zh-CN" altLang="en-US" sz="2000" b="1">
                <a:solidFill>
                  <a:srgbClr val="CC0066"/>
                </a:solidFill>
                <a:latin typeface="Arial" charset="0"/>
                <a:cs typeface="Arial" charset="0"/>
              </a:rPr>
              <a:t>用户</a:t>
            </a:r>
            <a:r>
              <a:rPr kumimoji="1" lang="zh-CN" altLang="en-US" sz="2000" b="1">
                <a:latin typeface="Arial" charset="0"/>
                <a:cs typeface="Arial" charset="0"/>
              </a:rPr>
              <a:t>多次编程写入，使用中只读不写。擦除速度很快。</a:t>
            </a:r>
            <a:endParaRPr kumimoji="1" lang="en-US" altLang="zh-CN" sz="2000" b="1">
              <a:solidFill>
                <a:srgbClr val="CC3300"/>
              </a:solidFill>
              <a:latin typeface="Arial" charset="0"/>
              <a:cs typeface="Arial" charset="0"/>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blinds(horizontal)">
                                      <p:cBhvr>
                                        <p:cTn id="22" dur="500"/>
                                        <p:tgtEl>
                                          <p:spTgt spid="1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xEl>
                                              <p:pRg st="1" end="1"/>
                                            </p:txEl>
                                          </p:spTgt>
                                        </p:tgtEl>
                                        <p:attrNameLst>
                                          <p:attrName>style.visibility</p:attrName>
                                        </p:attrNameLst>
                                      </p:cBhvr>
                                      <p:to>
                                        <p:strVal val="visible"/>
                                      </p:to>
                                    </p:set>
                                    <p:animEffect transition="in" filter="blinds(horizontal)">
                                      <p:cBhvr>
                                        <p:cTn id="27"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2" grpId="0" autoUpdateAnimBg="0"/>
      <p:bldP spid="13" grpId="0" autoUpdateAnimBg="0"/>
      <p:bldP spid="14"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5"/>
          <p:cNvSpPr>
            <a:spLocks noGrp="1" noChangeArrowheads="1"/>
          </p:cNvSpPr>
          <p:nvPr>
            <p:ph type="sldNum" sz="quarter" idx="10"/>
          </p:nvPr>
        </p:nvSpPr>
        <p:spPr>
          <a:noFill/>
        </p:spPr>
        <p:txBody>
          <a:bodyPr/>
          <a:lstStyle/>
          <a:p>
            <a:fld id="{EB8D58EE-4DC2-4A1E-A52B-F0A6D763EED5}" type="slidenum">
              <a:rPr lang="ko-KR" altLang="en-US" smtClean="0"/>
              <a:pPr/>
              <a:t>19</a:t>
            </a:fld>
            <a:endParaRPr lang="en-US" altLang="ko-KR" smtClean="0"/>
          </a:p>
        </p:txBody>
      </p:sp>
      <p:sp>
        <p:nvSpPr>
          <p:cNvPr id="62466" name="Rectangle 2"/>
          <p:cNvSpPr>
            <a:spLocks noGrp="1" noChangeArrowheads="1"/>
          </p:cNvSpPr>
          <p:nvPr>
            <p:ph type="title"/>
          </p:nvPr>
        </p:nvSpPr>
        <p:spPr>
          <a:xfrm>
            <a:off x="1763713" y="298450"/>
            <a:ext cx="5875337" cy="609600"/>
          </a:xfrm>
        </p:spPr>
        <p:txBody>
          <a:bodyPr/>
          <a:lstStyle/>
          <a:p>
            <a:r>
              <a:rPr lang="en-US" altLang="zh-CN" sz="3200" smtClean="0">
                <a:latin typeface="Arial" charset="0"/>
                <a:ea typeface="黑体" pitchFamily="49" charset="-122"/>
              </a:rPr>
              <a:t>8.2    </a:t>
            </a:r>
            <a:r>
              <a:rPr lang="zh-CN" altLang="en-US" sz="3200" smtClean="0">
                <a:latin typeface="Arial" charset="0"/>
                <a:ea typeface="黑体" pitchFamily="49" charset="-122"/>
              </a:rPr>
              <a:t>随机存储器</a:t>
            </a:r>
          </a:p>
        </p:txBody>
      </p:sp>
      <p:sp>
        <p:nvSpPr>
          <p:cNvPr id="62467" name="Rectangle 3"/>
          <p:cNvSpPr>
            <a:spLocks noGrp="1" noChangeArrowheads="1"/>
          </p:cNvSpPr>
          <p:nvPr>
            <p:ph type="body" idx="1"/>
          </p:nvPr>
        </p:nvSpPr>
        <p:spPr>
          <a:xfrm>
            <a:off x="2286000" y="2998788"/>
            <a:ext cx="5815013" cy="2401887"/>
          </a:xfrm>
        </p:spPr>
        <p:txBody>
          <a:bodyPr/>
          <a:lstStyle/>
          <a:p>
            <a:pPr marL="722313" indent="-722313">
              <a:buFont typeface="Wingdings" pitchFamily="2" charset="2"/>
              <a:buNone/>
            </a:pPr>
            <a:r>
              <a:rPr lang="en-US" altLang="zh-CN" smtClean="0">
                <a:solidFill>
                  <a:srgbClr val="A50021"/>
                </a:solidFill>
                <a:ea typeface="黑体" pitchFamily="49" charset="-122"/>
              </a:rPr>
              <a:t>8.2.1  </a:t>
            </a:r>
            <a:r>
              <a:rPr lang="zh-CN" altLang="en-US" smtClean="0">
                <a:solidFill>
                  <a:srgbClr val="A50021"/>
                </a:solidFill>
                <a:ea typeface="黑体" pitchFamily="49" charset="-122"/>
              </a:rPr>
              <a:t>静态随机存储器</a:t>
            </a:r>
            <a:r>
              <a:rPr lang="en-US" altLang="zh-CN" smtClean="0">
                <a:solidFill>
                  <a:srgbClr val="A50021"/>
                </a:solidFill>
                <a:ea typeface="黑体" pitchFamily="49" charset="-122"/>
              </a:rPr>
              <a:t>SRAM </a:t>
            </a:r>
            <a:endParaRPr lang="zh-CN" altLang="en-US" smtClean="0">
              <a:solidFill>
                <a:srgbClr val="A50021"/>
              </a:solidFill>
              <a:ea typeface="黑体" pitchFamily="49" charset="-122"/>
            </a:endParaRPr>
          </a:p>
          <a:p>
            <a:pPr marL="722313" indent="-722313">
              <a:buFont typeface="Wingdings" pitchFamily="2" charset="2"/>
              <a:buNone/>
            </a:pPr>
            <a:r>
              <a:rPr lang="en-US" altLang="zh-CN" smtClean="0">
                <a:solidFill>
                  <a:srgbClr val="A50021"/>
                </a:solidFill>
                <a:ea typeface="黑体" pitchFamily="49" charset="-122"/>
              </a:rPr>
              <a:t>8.2.2  </a:t>
            </a:r>
            <a:r>
              <a:rPr lang="zh-CN" altLang="en-US" smtClean="0">
                <a:solidFill>
                  <a:srgbClr val="A50021"/>
                </a:solidFill>
                <a:ea typeface="黑体" pitchFamily="49" charset="-122"/>
              </a:rPr>
              <a:t>动态随机存储器</a:t>
            </a:r>
            <a:r>
              <a:rPr lang="en-US" altLang="zh-CN" smtClean="0">
                <a:solidFill>
                  <a:srgbClr val="A50021"/>
                </a:solidFill>
                <a:ea typeface="黑体" pitchFamily="49" charset="-122"/>
              </a:rPr>
              <a:t>DRAM</a:t>
            </a:r>
            <a:r>
              <a:rPr lang="en-US" altLang="zh-CN" smtClean="0">
                <a:solidFill>
                  <a:schemeClr val="tx2"/>
                </a:solidFill>
                <a:latin typeface="Times New Roman" pitchFamily="18" charset="0"/>
              </a:rPr>
              <a:t> </a:t>
            </a:r>
          </a:p>
          <a:p>
            <a:pPr marL="722313" indent="-722313">
              <a:buFont typeface="Wingdings" pitchFamily="2" charset="2"/>
              <a:buNone/>
            </a:pPr>
            <a:r>
              <a:rPr lang="en-US" altLang="zh-CN" smtClean="0">
                <a:solidFill>
                  <a:srgbClr val="A50021"/>
                </a:solidFill>
                <a:ea typeface="黑体" pitchFamily="49" charset="-122"/>
              </a:rPr>
              <a:t>8.2.3  RAM</a:t>
            </a:r>
            <a:r>
              <a:rPr lang="zh-CN" altLang="en-US" smtClean="0">
                <a:solidFill>
                  <a:srgbClr val="A50021"/>
                </a:solidFill>
                <a:ea typeface="黑体" pitchFamily="49" charset="-122"/>
              </a:rPr>
              <a:t>典型芯片 </a:t>
            </a:r>
            <a:endParaRPr lang="en-US" altLang="zh-CN" smtClean="0">
              <a:solidFill>
                <a:srgbClr val="A50021"/>
              </a:solidFill>
              <a:ea typeface="黑体" pitchFamily="49" charset="-122"/>
            </a:endParaRPr>
          </a:p>
          <a:p>
            <a:pPr marL="722313" indent="-722313">
              <a:buFont typeface="Wingdings" pitchFamily="2" charset="2"/>
              <a:buNone/>
            </a:pPr>
            <a:r>
              <a:rPr lang="en-US" altLang="zh-CN" smtClean="0">
                <a:solidFill>
                  <a:srgbClr val="A50021"/>
                </a:solidFill>
                <a:ea typeface="黑体" pitchFamily="49" charset="-122"/>
              </a:rPr>
              <a:t>8.2.4  RAM</a:t>
            </a:r>
            <a:r>
              <a:rPr lang="zh-CN" altLang="en-US" smtClean="0">
                <a:solidFill>
                  <a:srgbClr val="A50021"/>
                </a:solidFill>
                <a:ea typeface="黑体" pitchFamily="49" charset="-122"/>
              </a:rPr>
              <a:t>芯片扩展</a:t>
            </a:r>
          </a:p>
        </p:txBody>
      </p:sp>
      <p:sp>
        <p:nvSpPr>
          <p:cNvPr id="62468" name="Oval 4"/>
          <p:cNvSpPr>
            <a:spLocks noChangeArrowheads="1"/>
          </p:cNvSpPr>
          <p:nvPr/>
        </p:nvSpPr>
        <p:spPr bwMode="auto">
          <a:xfrm>
            <a:off x="2286000" y="1716088"/>
            <a:ext cx="5353050" cy="722312"/>
          </a:xfrm>
          <a:prstGeom prst="ellipse">
            <a:avLst/>
          </a:prstGeom>
          <a:gradFill rotWithShape="0">
            <a:gsLst>
              <a:gs pos="0">
                <a:srgbClr val="66FFFF"/>
              </a:gs>
              <a:gs pos="100000">
                <a:srgbClr val="66FFFF">
                  <a:gamma/>
                  <a:shade val="46275"/>
                  <a:invGamma/>
                </a:srgbClr>
              </a:gs>
            </a:gsLst>
            <a:lin ang="5400000" scaled="1"/>
          </a:gradFill>
          <a:ln w="9525">
            <a:noFill/>
            <a:round/>
            <a:headEnd/>
            <a:tailEnd/>
          </a:ln>
          <a:effectLst/>
        </p:spPr>
        <p:txBody>
          <a:bodyPr wrap="none" anchor="ctr"/>
          <a:lstStyle/>
          <a:p>
            <a:pPr>
              <a:lnSpc>
                <a:spcPct val="100000"/>
              </a:lnSpc>
              <a:spcBef>
                <a:spcPct val="0"/>
              </a:spcBef>
              <a:defRPr/>
            </a:pPr>
            <a:r>
              <a:rPr lang="zh-CN" altLang="en-US" sz="4400" b="1">
                <a:solidFill>
                  <a:srgbClr val="FFCC00"/>
                </a:solidFill>
                <a:effectLst>
                  <a:outerShdw blurRad="38100" dist="38100" dir="2700000" algn="tl">
                    <a:srgbClr val="000000"/>
                  </a:outerShdw>
                </a:effectLst>
                <a:latin typeface="Arial" charset="0"/>
                <a:ea typeface="隶书" pitchFamily="49" charset="-122"/>
              </a:rPr>
              <a:t>内容概要</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2466"/>
                                        </p:tgtEl>
                                        <p:attrNameLst>
                                          <p:attrName>style.visibility</p:attrName>
                                        </p:attrNameLst>
                                      </p:cBhvr>
                                      <p:to>
                                        <p:strVal val="visible"/>
                                      </p:to>
                                    </p:set>
                                    <p:anim calcmode="lin" valueType="num">
                                      <p:cBhvr additive="base">
                                        <p:cTn id="7" dur="500" fill="hold"/>
                                        <p:tgtEl>
                                          <p:spTgt spid="62466"/>
                                        </p:tgtEl>
                                        <p:attrNameLst>
                                          <p:attrName>ppt_x</p:attrName>
                                        </p:attrNameLst>
                                      </p:cBhvr>
                                      <p:tavLst>
                                        <p:tav tm="0">
                                          <p:val>
                                            <p:strVal val="#ppt_x"/>
                                          </p:val>
                                        </p:tav>
                                        <p:tav tm="100000">
                                          <p:val>
                                            <p:strVal val="#ppt_x"/>
                                          </p:val>
                                        </p:tav>
                                      </p:tavLst>
                                    </p:anim>
                                    <p:anim calcmode="lin" valueType="num">
                                      <p:cBhvr additive="base">
                                        <p:cTn id="8" dur="500" fill="hold"/>
                                        <p:tgtEl>
                                          <p:spTgt spid="6246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62468"/>
                                        </p:tgtEl>
                                        <p:attrNameLst>
                                          <p:attrName>style.visibility</p:attrName>
                                        </p:attrNameLst>
                                      </p:cBhvr>
                                      <p:to>
                                        <p:strVal val="visible"/>
                                      </p:to>
                                    </p:set>
                                    <p:animEffect transition="in" filter="dissolve">
                                      <p:cBhvr>
                                        <p:cTn id="12" dur="500"/>
                                        <p:tgtEl>
                                          <p:spTgt spid="62468"/>
                                        </p:tgtEl>
                                      </p:cBhvr>
                                    </p:animEffect>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62467"/>
                                        </p:tgtEl>
                                        <p:attrNameLst>
                                          <p:attrName>style.visibility</p:attrName>
                                        </p:attrNameLst>
                                      </p:cBhvr>
                                      <p:to>
                                        <p:strVal val="visible"/>
                                      </p:to>
                                    </p:set>
                                    <p:anim calcmode="lin" valueType="num">
                                      <p:cBhvr additive="base">
                                        <p:cTn id="16" dur="500" fill="hold"/>
                                        <p:tgtEl>
                                          <p:spTgt spid="62467"/>
                                        </p:tgtEl>
                                        <p:attrNameLst>
                                          <p:attrName>ppt_x</p:attrName>
                                        </p:attrNameLst>
                                      </p:cBhvr>
                                      <p:tavLst>
                                        <p:tav tm="0">
                                          <p:val>
                                            <p:strVal val="#ppt_x"/>
                                          </p:val>
                                        </p:tav>
                                        <p:tav tm="100000">
                                          <p:val>
                                            <p:strVal val="#ppt_x"/>
                                          </p:val>
                                        </p:tav>
                                      </p:tavLst>
                                    </p:anim>
                                    <p:anim calcmode="lin" valueType="num">
                                      <p:cBhvr additive="base">
                                        <p:cTn id="17" dur="500" fill="hold"/>
                                        <p:tgtEl>
                                          <p:spTgt spid="62467"/>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utoUpdateAnimBg="0"/>
      <p:bldP spid="62467" grpId="0" autoUpdateAnimBg="0"/>
      <p:bldP spid="62468"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5"/>
          <p:cNvSpPr>
            <a:spLocks noGrp="1" noChangeArrowheads="1"/>
          </p:cNvSpPr>
          <p:nvPr>
            <p:ph type="sldNum" sz="quarter" idx="10"/>
          </p:nvPr>
        </p:nvSpPr>
        <p:spPr>
          <a:noFill/>
        </p:spPr>
        <p:txBody>
          <a:bodyPr/>
          <a:lstStyle/>
          <a:p>
            <a:fld id="{DD8201D1-9D5F-4E98-A9EF-209FAEA2C538}" type="slidenum">
              <a:rPr lang="ko-KR" altLang="en-US" smtClean="0"/>
              <a:pPr/>
              <a:t>2</a:t>
            </a:fld>
            <a:endParaRPr lang="en-US" altLang="ko-KR" smtClean="0"/>
          </a:p>
        </p:txBody>
      </p:sp>
      <p:sp>
        <p:nvSpPr>
          <p:cNvPr id="9219" name="Rectangle 2"/>
          <p:cNvSpPr>
            <a:spLocks noGrp="1" noChangeArrowheads="1"/>
          </p:cNvSpPr>
          <p:nvPr>
            <p:ph type="title"/>
          </p:nvPr>
        </p:nvSpPr>
        <p:spPr>
          <a:xfrm>
            <a:off x="1752600" y="304800"/>
            <a:ext cx="7162800" cy="609600"/>
          </a:xfrm>
        </p:spPr>
        <p:txBody>
          <a:bodyPr/>
          <a:lstStyle/>
          <a:p>
            <a:pPr eaLnBrk="1" hangingPunct="1"/>
            <a:r>
              <a:rPr lang="zh-CN" altLang="en-US" sz="3200" dirty="0" smtClean="0">
                <a:solidFill>
                  <a:srgbClr val="FF9900"/>
                </a:solidFill>
                <a:latin typeface="黑体" pitchFamily="49" charset="-122"/>
                <a:ea typeface="黑体" pitchFamily="49" charset="-122"/>
              </a:rPr>
              <a:t>第</a:t>
            </a:r>
            <a:r>
              <a:rPr lang="en-US" altLang="zh-CN" sz="3200" dirty="0" smtClean="0">
                <a:solidFill>
                  <a:srgbClr val="FF9900"/>
                </a:solidFill>
                <a:latin typeface="黑体" pitchFamily="49" charset="-122"/>
                <a:ea typeface="黑体" pitchFamily="49" charset="-122"/>
              </a:rPr>
              <a:t>8</a:t>
            </a:r>
            <a:r>
              <a:rPr lang="zh-CN" altLang="en-US" sz="3200" dirty="0" smtClean="0">
                <a:solidFill>
                  <a:srgbClr val="FF9900"/>
                </a:solidFill>
                <a:latin typeface="黑体" pitchFamily="49" charset="-122"/>
                <a:ea typeface="黑体" pitchFamily="49" charset="-122"/>
              </a:rPr>
              <a:t>章半导体存储器与可编程逻辑器件</a:t>
            </a:r>
            <a:endParaRPr lang="ko-KR" altLang="en-US" sz="3200" dirty="0" smtClean="0">
              <a:solidFill>
                <a:srgbClr val="FF9900"/>
              </a:solidFill>
              <a:latin typeface="黑体" pitchFamily="49" charset="-122"/>
              <a:ea typeface="黑体" pitchFamily="49" charset="-122"/>
            </a:endParaRPr>
          </a:p>
        </p:txBody>
      </p:sp>
      <p:sp>
        <p:nvSpPr>
          <p:cNvPr id="9220" name="Rectangle 3"/>
          <p:cNvSpPr>
            <a:spLocks noGrp="1" noChangeArrowheads="1"/>
          </p:cNvSpPr>
          <p:nvPr>
            <p:ph type="body" idx="1"/>
          </p:nvPr>
        </p:nvSpPr>
        <p:spPr>
          <a:xfrm>
            <a:off x="800100" y="1100138"/>
            <a:ext cx="7696200" cy="1947862"/>
          </a:xfrm>
        </p:spPr>
        <p:txBody>
          <a:bodyPr/>
          <a:lstStyle/>
          <a:p>
            <a:pPr marL="0" indent="0" eaLnBrk="1" hangingPunct="1">
              <a:spcBef>
                <a:spcPct val="50000"/>
              </a:spcBef>
              <a:buNone/>
            </a:pPr>
            <a:r>
              <a:rPr kumimoji="1" lang="en-US" altLang="zh-CN" sz="2400" dirty="0" smtClean="0">
                <a:latin typeface="宋体" pitchFamily="2" charset="-122"/>
                <a:cs typeface="Arial" charset="0"/>
              </a:rPr>
              <a:t>    </a:t>
            </a:r>
            <a:r>
              <a:rPr kumimoji="1" lang="zh-CN" altLang="en-US" sz="2400" dirty="0" smtClean="0">
                <a:ea typeface="楷体_GB2312" pitchFamily="49" charset="-122"/>
                <a:cs typeface="Arial" charset="0"/>
              </a:rPr>
              <a:t>了解半导体存储器（</a:t>
            </a:r>
            <a:r>
              <a:rPr kumimoji="1" lang="en-US" altLang="en-US" sz="2400" dirty="0" smtClean="0">
                <a:ea typeface="楷体_GB2312" pitchFamily="49" charset="-122"/>
                <a:cs typeface="Arial" charset="0"/>
              </a:rPr>
              <a:t>RAM</a:t>
            </a:r>
            <a:r>
              <a:rPr kumimoji="1" lang="zh-CN" altLang="en-US" sz="2400" dirty="0" smtClean="0">
                <a:ea typeface="楷体_GB2312" pitchFamily="49" charset="-122"/>
                <a:cs typeface="Arial" charset="0"/>
              </a:rPr>
              <a:t>和</a:t>
            </a:r>
            <a:r>
              <a:rPr kumimoji="1" lang="en-US" altLang="en-US" sz="2400" dirty="0" smtClean="0">
                <a:ea typeface="楷体_GB2312" pitchFamily="49" charset="-122"/>
                <a:cs typeface="Arial" charset="0"/>
              </a:rPr>
              <a:t>ROM</a:t>
            </a:r>
            <a:r>
              <a:rPr kumimoji="1" lang="zh-CN" altLang="en-US" sz="2400" dirty="0" smtClean="0">
                <a:ea typeface="楷体_GB2312" pitchFamily="49" charset="-122"/>
                <a:cs typeface="Arial" charset="0"/>
              </a:rPr>
              <a:t>）的电路结构、分类和特点。掌握半导体存储器的工作原理和扩展存储容量的方法。掌握基于</a:t>
            </a:r>
            <a:r>
              <a:rPr kumimoji="1" lang="en-US" altLang="en-US" sz="2400" dirty="0" err="1" smtClean="0">
                <a:ea typeface="楷体_GB2312" pitchFamily="49" charset="-122"/>
                <a:cs typeface="Arial" charset="0"/>
              </a:rPr>
              <a:t>Verilog</a:t>
            </a:r>
            <a:r>
              <a:rPr kumimoji="1" lang="en-US" altLang="en-US" sz="2400" dirty="0" smtClean="0">
                <a:ea typeface="楷体_GB2312" pitchFamily="49" charset="-122"/>
                <a:cs typeface="Arial" charset="0"/>
              </a:rPr>
              <a:t> HDL</a:t>
            </a:r>
            <a:r>
              <a:rPr kumimoji="1" lang="zh-CN" altLang="en-US" sz="2400" dirty="0" smtClean="0">
                <a:ea typeface="楷体_GB2312" pitchFamily="49" charset="-122"/>
                <a:cs typeface="Arial" charset="0"/>
              </a:rPr>
              <a:t>的存储器设计方法</a:t>
            </a:r>
            <a:r>
              <a:rPr kumimoji="1" lang="zh-CN" altLang="en-US" sz="2400" dirty="0" smtClean="0">
                <a:ea typeface="楷体_GB2312" pitchFamily="49" charset="-122"/>
                <a:cs typeface="Arial" charset="0"/>
              </a:rPr>
              <a:t>。</a:t>
            </a:r>
            <a:r>
              <a:rPr kumimoji="1" lang="zh-CN" altLang="en-US" sz="2400" dirty="0" smtClean="0">
                <a:ea typeface="楷体_GB2312" pitchFamily="49" charset="-122"/>
              </a:rPr>
              <a:t>掌握阵列型</a:t>
            </a:r>
            <a:r>
              <a:rPr kumimoji="1" lang="en-US" altLang="en-US" sz="2400" dirty="0" smtClean="0">
                <a:ea typeface="楷体_GB2312" pitchFamily="49" charset="-122"/>
              </a:rPr>
              <a:t>PLD</a:t>
            </a:r>
            <a:r>
              <a:rPr kumimoji="1" lang="zh-CN" altLang="en-US" sz="2400" dirty="0" smtClean="0">
                <a:ea typeface="楷体_GB2312" pitchFamily="49" charset="-122"/>
              </a:rPr>
              <a:t>和单元型</a:t>
            </a:r>
            <a:r>
              <a:rPr kumimoji="1" lang="en-US" altLang="en-US" sz="2400" dirty="0" smtClean="0">
                <a:ea typeface="楷体_GB2312" pitchFamily="49" charset="-122"/>
              </a:rPr>
              <a:t>PLD</a:t>
            </a:r>
            <a:r>
              <a:rPr kumimoji="1" lang="zh-CN" altLang="en-US" sz="2400" dirty="0" smtClean="0">
                <a:ea typeface="楷体_GB2312" pitchFamily="49" charset="-122"/>
              </a:rPr>
              <a:t>的基本结构和特点。掌握</a:t>
            </a:r>
            <a:r>
              <a:rPr kumimoji="1" lang="en-US" altLang="en-US" sz="2400" dirty="0" smtClean="0">
                <a:ea typeface="楷体_GB2312" pitchFamily="49" charset="-122"/>
              </a:rPr>
              <a:t>PLD</a:t>
            </a:r>
            <a:r>
              <a:rPr kumimoji="1" lang="zh-CN" altLang="en-US" sz="2400" dirty="0" smtClean="0">
                <a:ea typeface="楷体_GB2312" pitchFamily="49" charset="-122"/>
              </a:rPr>
              <a:t>的设计方法、设计流程。</a:t>
            </a:r>
            <a:endParaRPr kumimoji="1" lang="ko-KR" altLang="en-US" sz="2400" dirty="0" smtClean="0">
              <a:ea typeface="楷体_GB2312" pitchFamily="49" charset="-122"/>
              <a:cs typeface="Arial" charset="0"/>
            </a:endParaRPr>
          </a:p>
        </p:txBody>
      </p:sp>
      <p:sp>
        <p:nvSpPr>
          <p:cNvPr id="9224" name="Rectangle 3"/>
          <p:cNvSpPr>
            <a:spLocks noChangeArrowheads="1"/>
          </p:cNvSpPr>
          <p:nvPr/>
        </p:nvSpPr>
        <p:spPr bwMode="auto">
          <a:xfrm>
            <a:off x="1276350" y="3019424"/>
            <a:ext cx="6824663" cy="3209925"/>
          </a:xfrm>
          <a:prstGeom prst="rect">
            <a:avLst/>
          </a:prstGeom>
          <a:noFill/>
          <a:ln w="9525">
            <a:noFill/>
            <a:miter lim="800000"/>
            <a:headEnd/>
            <a:tailEnd/>
          </a:ln>
        </p:spPr>
        <p:txBody>
          <a:bodyPr/>
          <a:lstStyle/>
          <a:p>
            <a:pPr marL="530225" indent="-530225" algn="l" eaLnBrk="0" hangingPunct="0">
              <a:lnSpc>
                <a:spcPct val="100000"/>
              </a:lnSpc>
              <a:spcBef>
                <a:spcPct val="20000"/>
              </a:spcBef>
              <a:buClr>
                <a:schemeClr val="bg2"/>
              </a:buClr>
              <a:buFont typeface="Wingdings" pitchFamily="2" charset="2"/>
              <a:buChar char="v"/>
            </a:pPr>
            <a:r>
              <a:rPr lang="en-US" altLang="zh-CN" sz="2800" b="1" u="sng" dirty="0">
                <a:latin typeface="Arial" charset="0"/>
                <a:hlinkClick r:id="rId3" action="ppaction://hlinksldjump"/>
              </a:rPr>
              <a:t>8.1  </a:t>
            </a:r>
            <a:r>
              <a:rPr lang="zh-CN" altLang="en-US" sz="2800" b="1" dirty="0">
                <a:latin typeface="Arial" charset="0"/>
                <a:ea typeface="黑体" pitchFamily="49" charset="-122"/>
              </a:rPr>
              <a:t>概述</a:t>
            </a:r>
            <a:r>
              <a:rPr lang="zh-CN" altLang="en-US" sz="2800" b="1" dirty="0">
                <a:latin typeface="Arial" charset="0"/>
              </a:rPr>
              <a:t> </a:t>
            </a:r>
          </a:p>
          <a:p>
            <a:pPr marL="530225" indent="-530225" algn="l" eaLnBrk="0" hangingPunct="0">
              <a:lnSpc>
                <a:spcPct val="100000"/>
              </a:lnSpc>
              <a:spcBef>
                <a:spcPct val="20000"/>
              </a:spcBef>
              <a:buClr>
                <a:schemeClr val="bg2"/>
              </a:buClr>
              <a:buFont typeface="Wingdings" pitchFamily="2" charset="2"/>
              <a:buChar char="v"/>
            </a:pPr>
            <a:r>
              <a:rPr lang="en-US" altLang="zh-CN" sz="2800" b="1" u="sng" dirty="0">
                <a:latin typeface="Arial" charset="0"/>
                <a:hlinkClick r:id="rId4" action="ppaction://hlinksldjump"/>
              </a:rPr>
              <a:t>8.2  </a:t>
            </a:r>
            <a:r>
              <a:rPr lang="zh-CN" altLang="en-US" sz="2800" b="1" dirty="0">
                <a:latin typeface="Arial" charset="0"/>
                <a:ea typeface="黑体" pitchFamily="49" charset="-122"/>
              </a:rPr>
              <a:t>随机存储器</a:t>
            </a:r>
          </a:p>
          <a:p>
            <a:pPr marL="530225" indent="-530225" algn="l" eaLnBrk="0" hangingPunct="0">
              <a:lnSpc>
                <a:spcPct val="100000"/>
              </a:lnSpc>
              <a:spcBef>
                <a:spcPct val="20000"/>
              </a:spcBef>
              <a:buClr>
                <a:schemeClr val="bg2"/>
              </a:buClr>
              <a:buFont typeface="Wingdings" pitchFamily="2" charset="2"/>
              <a:buChar char="v"/>
            </a:pPr>
            <a:r>
              <a:rPr lang="en-US" altLang="zh-CN" sz="2800" b="1" u="sng" dirty="0">
                <a:latin typeface="Arial" charset="0"/>
                <a:hlinkClick r:id="rId5" action="ppaction://hlinksldjump"/>
              </a:rPr>
              <a:t>8.3  </a:t>
            </a:r>
            <a:r>
              <a:rPr lang="zh-CN" altLang="en-US" sz="2800" b="1" dirty="0">
                <a:latin typeface="Arial" charset="0"/>
                <a:ea typeface="黑体" pitchFamily="49" charset="-122"/>
              </a:rPr>
              <a:t>只读存储器</a:t>
            </a:r>
          </a:p>
          <a:p>
            <a:pPr marL="530225" indent="-530225" algn="l" eaLnBrk="0" hangingPunct="0">
              <a:lnSpc>
                <a:spcPct val="100000"/>
              </a:lnSpc>
              <a:spcBef>
                <a:spcPct val="20000"/>
              </a:spcBef>
              <a:buClr>
                <a:schemeClr val="bg2"/>
              </a:buClr>
              <a:buFont typeface="Wingdings" pitchFamily="2" charset="2"/>
              <a:buChar char="v"/>
            </a:pPr>
            <a:r>
              <a:rPr lang="en-US" altLang="zh-CN" sz="2800" b="1" u="sng" dirty="0">
                <a:latin typeface="Arial" charset="0"/>
                <a:hlinkClick r:id="rId6" action="ppaction://hlinksldjump"/>
              </a:rPr>
              <a:t>8.4  </a:t>
            </a:r>
            <a:r>
              <a:rPr lang="zh-CN" altLang="en-US" sz="2800" b="1" dirty="0">
                <a:latin typeface="Arial" charset="0"/>
                <a:ea typeface="黑体" pitchFamily="49" charset="-122"/>
              </a:rPr>
              <a:t>基于</a:t>
            </a:r>
            <a:r>
              <a:rPr lang="en-US" altLang="en-US" sz="2800" b="1" dirty="0" err="1">
                <a:latin typeface="Arial" charset="0"/>
                <a:ea typeface="黑体" pitchFamily="49" charset="-122"/>
              </a:rPr>
              <a:t>Verilog</a:t>
            </a:r>
            <a:r>
              <a:rPr lang="en-US" altLang="en-US" sz="2800" b="1" dirty="0">
                <a:latin typeface="Arial" charset="0"/>
                <a:ea typeface="黑体" pitchFamily="49" charset="-122"/>
              </a:rPr>
              <a:t> HDL</a:t>
            </a:r>
            <a:r>
              <a:rPr lang="zh-CN" altLang="en-US" sz="2800" b="1" dirty="0">
                <a:latin typeface="Arial" charset="0"/>
                <a:ea typeface="黑体" pitchFamily="49" charset="-122"/>
              </a:rPr>
              <a:t>的存储器</a:t>
            </a:r>
            <a:r>
              <a:rPr lang="zh-CN" altLang="en-US" sz="2800" b="1" dirty="0" smtClean="0">
                <a:latin typeface="Arial" charset="0"/>
                <a:ea typeface="黑体" pitchFamily="49" charset="-122"/>
              </a:rPr>
              <a:t>设计</a:t>
            </a:r>
            <a:endParaRPr lang="en-US" altLang="zh-CN" sz="2800" b="1" dirty="0" smtClean="0">
              <a:latin typeface="Arial" charset="0"/>
              <a:ea typeface="黑体" pitchFamily="49" charset="-122"/>
            </a:endParaRPr>
          </a:p>
          <a:p>
            <a:pPr marL="530225" indent="-530225" algn="l" eaLnBrk="0" hangingPunct="0">
              <a:lnSpc>
                <a:spcPct val="100000"/>
              </a:lnSpc>
              <a:spcBef>
                <a:spcPct val="20000"/>
              </a:spcBef>
              <a:buClr>
                <a:schemeClr val="bg2"/>
              </a:buClr>
              <a:buFont typeface="Wingdings" pitchFamily="2" charset="2"/>
              <a:buChar char="v"/>
            </a:pPr>
            <a:r>
              <a:rPr lang="en-US" altLang="zh-CN" sz="2800" b="1" u="sng" dirty="0" smtClean="0">
                <a:latin typeface="Arial" charset="0"/>
                <a:hlinkClick r:id="rId7" action="ppaction://hlinksldjump"/>
              </a:rPr>
              <a:t>8.5 </a:t>
            </a:r>
            <a:r>
              <a:rPr lang="en-US" altLang="zh-CN" sz="2800" b="1" u="sng" dirty="0" smtClean="0">
                <a:latin typeface="Arial" charset="0"/>
              </a:rPr>
              <a:t> </a:t>
            </a:r>
            <a:r>
              <a:rPr lang="en-US" altLang="en-US" sz="2800" b="1" dirty="0">
                <a:latin typeface="Arial" charset="0"/>
                <a:ea typeface="黑体" pitchFamily="49" charset="-122"/>
              </a:rPr>
              <a:t>PLD</a:t>
            </a:r>
            <a:r>
              <a:rPr lang="zh-CN" altLang="en-US" sz="2800" b="1" dirty="0">
                <a:latin typeface="Arial" charset="0"/>
                <a:ea typeface="黑体" pitchFamily="49" charset="-122"/>
              </a:rPr>
              <a:t>的</a:t>
            </a:r>
            <a:r>
              <a:rPr lang="zh-CN" altLang="en-US" sz="2800" b="1" dirty="0" smtClean="0">
                <a:latin typeface="Arial" charset="0"/>
                <a:ea typeface="黑体" pitchFamily="49" charset="-122"/>
              </a:rPr>
              <a:t>基本原理</a:t>
            </a:r>
            <a:endParaRPr lang="en-US" altLang="zh-CN" sz="2800" b="1" dirty="0" smtClean="0">
              <a:latin typeface="Arial" charset="0"/>
              <a:ea typeface="黑体" pitchFamily="49" charset="-122"/>
            </a:endParaRPr>
          </a:p>
          <a:p>
            <a:pPr marL="530225" indent="-530225" algn="l" eaLnBrk="0" hangingPunct="0">
              <a:lnSpc>
                <a:spcPct val="100000"/>
              </a:lnSpc>
              <a:spcBef>
                <a:spcPct val="20000"/>
              </a:spcBef>
              <a:buClr>
                <a:schemeClr val="bg2"/>
              </a:buClr>
              <a:buFont typeface="Wingdings" pitchFamily="2" charset="2"/>
              <a:buChar char="v"/>
            </a:pPr>
            <a:r>
              <a:rPr lang="en-US" altLang="zh-CN" sz="2800" b="1" u="sng" dirty="0" smtClean="0">
                <a:latin typeface="Arial" charset="0"/>
                <a:hlinkClick r:id="rId8" action="ppaction://hlinksldjump"/>
              </a:rPr>
              <a:t>8.6 </a:t>
            </a:r>
            <a:r>
              <a:rPr lang="en-US" sz="2800" dirty="0" smtClean="0"/>
              <a:t> </a:t>
            </a:r>
            <a:r>
              <a:rPr lang="en-US" altLang="en-US" sz="2800" b="1" dirty="0">
                <a:latin typeface="Arial" charset="0"/>
                <a:ea typeface="黑体" pitchFamily="49" charset="-122"/>
              </a:rPr>
              <a:t>PLD</a:t>
            </a:r>
            <a:r>
              <a:rPr lang="zh-CN" altLang="en-US" sz="2800" b="1" dirty="0">
                <a:latin typeface="Arial" charset="0"/>
                <a:ea typeface="黑体" pitchFamily="49" charset="-122"/>
              </a:rPr>
              <a:t>的设计技术</a:t>
            </a:r>
          </a:p>
          <a:p>
            <a:pPr marL="530225" indent="-530225" algn="l" eaLnBrk="0" hangingPunct="0">
              <a:lnSpc>
                <a:spcPct val="100000"/>
              </a:lnSpc>
              <a:spcBef>
                <a:spcPct val="20000"/>
              </a:spcBef>
              <a:buClr>
                <a:schemeClr val="bg2"/>
              </a:buClr>
              <a:buFont typeface="Wingdings" pitchFamily="2" charset="2"/>
              <a:buChar char="v"/>
            </a:pPr>
            <a:endParaRPr lang="ko-KR" altLang="en-US" sz="2800" b="1" dirty="0">
              <a:latin typeface="Arial" charset="0"/>
              <a:ea typeface="Gulim" pitchFamily="34" charset="-127"/>
            </a:endParaRPr>
          </a:p>
        </p:txBody>
      </p:sp>
      <p:sp>
        <p:nvSpPr>
          <p:cNvPr id="6" name="AutoShape 9"/>
          <p:cNvSpPr>
            <a:spLocks noChangeArrowheads="1"/>
          </p:cNvSpPr>
          <p:nvPr/>
        </p:nvSpPr>
        <p:spPr bwMode="auto">
          <a:xfrm>
            <a:off x="5562600" y="4962525"/>
            <a:ext cx="3581400" cy="1423988"/>
          </a:xfrm>
          <a:prstGeom prst="irregularSeal2">
            <a:avLst/>
          </a:prstGeom>
          <a:solidFill>
            <a:srgbClr val="FFFFCC"/>
          </a:solidFill>
          <a:ln w="38100">
            <a:solidFill>
              <a:srgbClr val="CC3300"/>
            </a:solidFill>
            <a:miter lim="800000"/>
            <a:headEnd/>
            <a:tailEnd/>
          </a:ln>
          <a:effectLst/>
        </p:spPr>
        <p:txBody>
          <a:bodyPr wrap="none" anchor="ctr"/>
          <a:lstStyle/>
          <a:p>
            <a:pPr>
              <a:lnSpc>
                <a:spcPct val="100000"/>
              </a:lnSpc>
              <a:spcBef>
                <a:spcPct val="0"/>
              </a:spcBef>
              <a:defRPr/>
            </a:pPr>
            <a:r>
              <a:rPr lang="zh-CN" altLang="zh-CN" sz="2800" b="1">
                <a:solidFill>
                  <a:srgbClr val="FF0066"/>
                </a:solidFill>
                <a:effectLst>
                  <a:outerShdw blurRad="38100" dist="38100" dir="2700000" algn="tl">
                    <a:srgbClr val="000000"/>
                  </a:outerShdw>
                </a:effectLst>
                <a:latin typeface="楷体_GB2312" pitchFamily="49" charset="-122"/>
                <a:ea typeface="楷体_GB2312" pitchFamily="49" charset="-122"/>
              </a:rPr>
              <a:t>共</a:t>
            </a:r>
            <a:r>
              <a:rPr lang="en-US" altLang="zh-CN" sz="2800" b="1">
                <a:solidFill>
                  <a:srgbClr val="FF0066"/>
                </a:solidFill>
                <a:effectLst>
                  <a:outerShdw blurRad="38100" dist="38100" dir="2700000" algn="tl">
                    <a:srgbClr val="000000"/>
                  </a:outerShdw>
                </a:effectLst>
                <a:latin typeface="楷体_GB2312" pitchFamily="49" charset="-122"/>
                <a:ea typeface="楷体_GB2312" pitchFamily="49" charset="-122"/>
              </a:rPr>
              <a:t>4</a:t>
            </a:r>
            <a:r>
              <a:rPr lang="zh-CN" altLang="zh-CN" sz="2800" b="1">
                <a:solidFill>
                  <a:srgbClr val="FF0066"/>
                </a:solidFill>
                <a:effectLst>
                  <a:outerShdw blurRad="38100" dist="38100" dir="2700000" algn="tl">
                    <a:srgbClr val="000000"/>
                  </a:outerShdw>
                </a:effectLst>
                <a:latin typeface="楷体_GB2312" pitchFamily="49" charset="-122"/>
                <a:ea typeface="楷体_GB2312" pitchFamily="49" charset="-122"/>
              </a:rPr>
              <a:t>学时</a:t>
            </a:r>
            <a:endParaRPr lang="zh-CN" altLang="en-US" sz="2800" b="1">
              <a:solidFill>
                <a:srgbClr val="FF0066"/>
              </a:solidFill>
              <a:effectLst>
                <a:outerShdw blurRad="38100" dist="38100" dir="2700000" algn="tl">
                  <a:srgbClr val="000000"/>
                </a:outerShdw>
              </a:effectLst>
              <a:latin typeface="楷体_GB2312" pitchFamily="49" charset="-122"/>
              <a:ea typeface="楷体_GB2312" pitchFamily="49" charset="-122"/>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9219"/>
                                        </p:tgtEl>
                                        <p:attrNameLst>
                                          <p:attrName>style.visibility</p:attrName>
                                        </p:attrNameLst>
                                      </p:cBhvr>
                                      <p:to>
                                        <p:strVal val="visible"/>
                                      </p:to>
                                    </p:set>
                                    <p:anim calcmode="lin" valueType="num">
                                      <p:cBhvr additive="base">
                                        <p:cTn id="7" dur="500" fill="hold"/>
                                        <p:tgtEl>
                                          <p:spTgt spid="9219"/>
                                        </p:tgtEl>
                                        <p:attrNameLst>
                                          <p:attrName>ppt_x</p:attrName>
                                        </p:attrNameLst>
                                      </p:cBhvr>
                                      <p:tavLst>
                                        <p:tav tm="0">
                                          <p:val>
                                            <p:strVal val="#ppt_x"/>
                                          </p:val>
                                        </p:tav>
                                        <p:tav tm="100000">
                                          <p:val>
                                            <p:strVal val="#ppt_x"/>
                                          </p:val>
                                        </p:tav>
                                      </p:tavLst>
                                    </p:anim>
                                    <p:anim calcmode="lin" valueType="num">
                                      <p:cBhvr additive="base">
                                        <p:cTn id="8" dur="500" fill="hold"/>
                                        <p:tgtEl>
                                          <p:spTgt spid="921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220"/>
                                        </p:tgtEl>
                                        <p:attrNameLst>
                                          <p:attrName>style.visibility</p:attrName>
                                        </p:attrNameLst>
                                      </p:cBhvr>
                                      <p:to>
                                        <p:strVal val="visible"/>
                                      </p:to>
                                    </p:set>
                                    <p:anim calcmode="lin" valueType="num">
                                      <p:cBhvr additive="base">
                                        <p:cTn id="12" dur="500" fill="hold"/>
                                        <p:tgtEl>
                                          <p:spTgt spid="9220"/>
                                        </p:tgtEl>
                                        <p:attrNameLst>
                                          <p:attrName>ppt_x</p:attrName>
                                        </p:attrNameLst>
                                      </p:cBhvr>
                                      <p:tavLst>
                                        <p:tav tm="0">
                                          <p:val>
                                            <p:strVal val="0-#ppt_w/2"/>
                                          </p:val>
                                        </p:tav>
                                        <p:tav tm="100000">
                                          <p:val>
                                            <p:strVal val="#ppt_x"/>
                                          </p:val>
                                        </p:tav>
                                      </p:tavLst>
                                    </p:anim>
                                    <p:anim calcmode="lin" valueType="num">
                                      <p:cBhvr additive="base">
                                        <p:cTn id="13" dur="500" fill="hold"/>
                                        <p:tgtEl>
                                          <p:spTgt spid="922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224"/>
                                        </p:tgtEl>
                                        <p:attrNameLst>
                                          <p:attrName>style.visibility</p:attrName>
                                        </p:attrNameLst>
                                      </p:cBhvr>
                                      <p:to>
                                        <p:strVal val="visible"/>
                                      </p:to>
                                    </p:set>
                                    <p:anim calcmode="lin" valueType="num">
                                      <p:cBhvr additive="base">
                                        <p:cTn id="18" dur="500" fill="hold"/>
                                        <p:tgtEl>
                                          <p:spTgt spid="9224"/>
                                        </p:tgtEl>
                                        <p:attrNameLst>
                                          <p:attrName>ppt_x</p:attrName>
                                        </p:attrNameLst>
                                      </p:cBhvr>
                                      <p:tavLst>
                                        <p:tav tm="0">
                                          <p:val>
                                            <p:strVal val="#ppt_x"/>
                                          </p:val>
                                        </p:tav>
                                        <p:tav tm="100000">
                                          <p:val>
                                            <p:strVal val="#ppt_x"/>
                                          </p:val>
                                        </p:tav>
                                      </p:tavLst>
                                    </p:anim>
                                    <p:anim calcmode="lin" valueType="num">
                                      <p:cBhvr additive="base">
                                        <p:cTn id="19" dur="500" fill="hold"/>
                                        <p:tgtEl>
                                          <p:spTgt spid="9224"/>
                                        </p:tgtEl>
                                        <p:attrNameLst>
                                          <p:attrName>ppt_y</p:attrName>
                                        </p:attrNameLst>
                                      </p:cBhvr>
                                      <p:tavLst>
                                        <p:tav tm="0">
                                          <p:val>
                                            <p:strVal val="1+#ppt_h/2"/>
                                          </p:val>
                                        </p:tav>
                                        <p:tav tm="100000">
                                          <p:val>
                                            <p:strVal val="#ppt_y"/>
                                          </p:val>
                                        </p:tav>
                                      </p:tavLst>
                                    </p:anim>
                                  </p:childTnLst>
                                </p:cTn>
                              </p:par>
                              <p:par>
                                <p:cTn id="20" presetID="15"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1000" fill="hold"/>
                                        <p:tgtEl>
                                          <p:spTgt spid="6"/>
                                        </p:tgtEl>
                                        <p:attrNameLst>
                                          <p:attrName>ppt_w</p:attrName>
                                        </p:attrNameLst>
                                      </p:cBhvr>
                                      <p:tavLst>
                                        <p:tav tm="0">
                                          <p:val>
                                            <p:fltVal val="0"/>
                                          </p:val>
                                        </p:tav>
                                        <p:tav tm="100000">
                                          <p:val>
                                            <p:strVal val="#ppt_w"/>
                                          </p:val>
                                        </p:tav>
                                      </p:tavLst>
                                    </p:anim>
                                    <p:anim calcmode="lin" valueType="num">
                                      <p:cBhvr>
                                        <p:cTn id="23" dur="1000" fill="hold"/>
                                        <p:tgtEl>
                                          <p:spTgt spid="6"/>
                                        </p:tgtEl>
                                        <p:attrNameLst>
                                          <p:attrName>ppt_h</p:attrName>
                                        </p:attrNameLst>
                                      </p:cBhvr>
                                      <p:tavLst>
                                        <p:tav tm="0">
                                          <p:val>
                                            <p:fltVal val="0"/>
                                          </p:val>
                                        </p:tav>
                                        <p:tav tm="100000">
                                          <p:val>
                                            <p:strVal val="#ppt_h"/>
                                          </p:val>
                                        </p:tav>
                                      </p:tavLst>
                                    </p:anim>
                                    <p:anim calcmode="lin" valueType="num">
                                      <p:cBhvr>
                                        <p:cTn id="24"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p:bldP spid="9220" grpId="0"/>
      <p:bldP spid="9224"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灯片编号占位符 4"/>
          <p:cNvSpPr>
            <a:spLocks noGrp="1"/>
          </p:cNvSpPr>
          <p:nvPr>
            <p:ph type="sldNum" sz="quarter" idx="10"/>
          </p:nvPr>
        </p:nvSpPr>
        <p:spPr>
          <a:noFill/>
        </p:spPr>
        <p:txBody>
          <a:bodyPr/>
          <a:lstStyle/>
          <a:p>
            <a:fld id="{5F72D3DC-8B30-49F5-B4B3-3A1869F6A9EB}" type="slidenum">
              <a:rPr lang="ko-KR" altLang="en-US" smtClean="0"/>
              <a:pPr/>
              <a:t>20</a:t>
            </a:fld>
            <a:endParaRPr lang="en-US" altLang="ko-KR" smtClean="0"/>
          </a:p>
        </p:txBody>
      </p:sp>
      <p:sp>
        <p:nvSpPr>
          <p:cNvPr id="36867" name="Rectangle 2"/>
          <p:cNvSpPr>
            <a:spLocks noGrp="1" noChangeArrowheads="1"/>
          </p:cNvSpPr>
          <p:nvPr>
            <p:ph type="title"/>
          </p:nvPr>
        </p:nvSpPr>
        <p:spPr/>
        <p:txBody>
          <a:bodyPr/>
          <a:lstStyle/>
          <a:p>
            <a:r>
              <a:rPr lang="en-US" altLang="zh-CN" smtClean="0">
                <a:solidFill>
                  <a:srgbClr val="FFCC00"/>
                </a:solidFill>
                <a:latin typeface="Arial" charset="0"/>
                <a:ea typeface="黑体" pitchFamily="49" charset="-122"/>
              </a:rPr>
              <a:t>8.2.1  </a:t>
            </a:r>
            <a:r>
              <a:rPr lang="zh-CN" altLang="en-US" smtClean="0">
                <a:solidFill>
                  <a:srgbClr val="FFCC00"/>
                </a:solidFill>
                <a:latin typeface="Arial" charset="0"/>
                <a:ea typeface="黑体" pitchFamily="49" charset="-122"/>
              </a:rPr>
              <a:t>静态随机存储器</a:t>
            </a:r>
            <a:r>
              <a:rPr lang="en-US" altLang="zh-CN" smtClean="0">
                <a:solidFill>
                  <a:srgbClr val="FFCC00"/>
                </a:solidFill>
                <a:latin typeface="Arial" charset="0"/>
                <a:ea typeface="黑体" pitchFamily="49" charset="-122"/>
              </a:rPr>
              <a:t>SRAM </a:t>
            </a:r>
            <a:endParaRPr lang="zh-CN" altLang="en-US" smtClean="0">
              <a:solidFill>
                <a:srgbClr val="FFCC00"/>
              </a:solidFill>
              <a:latin typeface="Arial" charset="0"/>
              <a:ea typeface="黑体" pitchFamily="49" charset="-122"/>
            </a:endParaRPr>
          </a:p>
        </p:txBody>
      </p:sp>
      <p:sp>
        <p:nvSpPr>
          <p:cNvPr id="23563" name="矩形 158"/>
          <p:cNvSpPr>
            <a:spLocks noChangeArrowheads="1"/>
          </p:cNvSpPr>
          <p:nvPr/>
        </p:nvSpPr>
        <p:spPr bwMode="auto">
          <a:xfrm>
            <a:off x="0" y="1519238"/>
            <a:ext cx="5422900" cy="3776662"/>
          </a:xfrm>
          <a:prstGeom prst="rect">
            <a:avLst/>
          </a:prstGeom>
          <a:noFill/>
          <a:ln w="9525">
            <a:noFill/>
            <a:miter lim="800000"/>
            <a:headEnd/>
            <a:tailEnd/>
          </a:ln>
        </p:spPr>
        <p:txBody>
          <a:bodyPr>
            <a:spAutoFit/>
          </a:bodyPr>
          <a:lstStyle/>
          <a:p>
            <a:pPr marL="360363" indent="-360363" algn="l">
              <a:lnSpc>
                <a:spcPct val="110000"/>
              </a:lnSpc>
              <a:spcBef>
                <a:spcPct val="0"/>
              </a:spcBef>
              <a:buClr>
                <a:schemeClr val="bg2"/>
              </a:buClr>
              <a:buFont typeface="Wingdings" pitchFamily="2" charset="2"/>
              <a:buChar char="v"/>
            </a:pPr>
            <a:r>
              <a:rPr lang="zh-CN" altLang="en-US" sz="2000" b="1"/>
              <a:t>右图为</a:t>
            </a:r>
            <a:r>
              <a:rPr lang="en-US" altLang="zh-CN" sz="2000" b="1">
                <a:solidFill>
                  <a:srgbClr val="CC3300"/>
                </a:solidFill>
              </a:rPr>
              <a:t>6</a:t>
            </a:r>
            <a:r>
              <a:rPr lang="zh-CN" altLang="en-US" sz="2000" b="1">
                <a:solidFill>
                  <a:srgbClr val="CC3300"/>
                </a:solidFill>
              </a:rPr>
              <a:t>管</a:t>
            </a:r>
            <a:r>
              <a:rPr lang="en-US" altLang="zh-CN" sz="2000" b="1">
                <a:solidFill>
                  <a:srgbClr val="CC3300"/>
                </a:solidFill>
              </a:rPr>
              <a:t>NMOS</a:t>
            </a:r>
            <a:r>
              <a:rPr lang="zh-CN" altLang="en-US" sz="2000" b="1">
                <a:solidFill>
                  <a:srgbClr val="CC3300"/>
                </a:solidFill>
              </a:rPr>
              <a:t>静态存储单元</a:t>
            </a:r>
            <a:r>
              <a:rPr lang="zh-CN" altLang="en-US" sz="2000" b="1"/>
              <a:t>电路结构</a:t>
            </a:r>
          </a:p>
          <a:p>
            <a:pPr marL="809625" lvl="1" indent="-352425" algn="l">
              <a:lnSpc>
                <a:spcPct val="110000"/>
              </a:lnSpc>
              <a:spcBef>
                <a:spcPct val="0"/>
              </a:spcBef>
              <a:buClr>
                <a:srgbClr val="0F5C62"/>
              </a:buClr>
              <a:buSzPct val="85000"/>
              <a:buFont typeface="Wingdings" pitchFamily="2" charset="2"/>
              <a:buChar char="u"/>
            </a:pPr>
            <a:r>
              <a:rPr lang="en-US" altLang="zh-CN" sz="2000" b="1"/>
              <a:t>T</a:t>
            </a:r>
            <a:r>
              <a:rPr lang="en-US" altLang="zh-CN" sz="2000" b="1" baseline="-25000"/>
              <a:t>1</a:t>
            </a:r>
            <a:r>
              <a:rPr lang="zh-CN" altLang="en-US" sz="2000" b="1"/>
              <a:t>、</a:t>
            </a:r>
            <a:r>
              <a:rPr lang="en-US" altLang="zh-CN" sz="2000" b="1"/>
              <a:t>T</a:t>
            </a:r>
            <a:r>
              <a:rPr lang="en-US" altLang="zh-CN" sz="2000" b="1" baseline="-25000"/>
              <a:t>3</a:t>
            </a:r>
            <a:r>
              <a:rPr lang="zh-CN" altLang="en-US" sz="2000" b="1"/>
              <a:t>：</a:t>
            </a:r>
            <a:r>
              <a:rPr lang="zh-CN" altLang="en-US" sz="2000" b="1">
                <a:solidFill>
                  <a:srgbClr val="CC0066"/>
                </a:solidFill>
              </a:rPr>
              <a:t>工作管</a:t>
            </a:r>
            <a:endParaRPr lang="en-US" altLang="zh-CN" sz="2000" b="1"/>
          </a:p>
          <a:p>
            <a:pPr marL="809625" lvl="1" indent="-352425" algn="l">
              <a:lnSpc>
                <a:spcPct val="110000"/>
              </a:lnSpc>
              <a:spcBef>
                <a:spcPct val="0"/>
              </a:spcBef>
              <a:buClr>
                <a:srgbClr val="0F5C62"/>
              </a:buClr>
              <a:buSzPct val="85000"/>
              <a:buFont typeface="Wingdings" pitchFamily="2" charset="2"/>
              <a:buChar char="u"/>
            </a:pPr>
            <a:r>
              <a:rPr lang="en-US" altLang="zh-CN" sz="2000" b="1"/>
              <a:t>T</a:t>
            </a:r>
            <a:r>
              <a:rPr lang="en-US" altLang="zh-CN" sz="2000" b="1" baseline="-25000"/>
              <a:t>2</a:t>
            </a:r>
            <a:r>
              <a:rPr lang="zh-CN" altLang="en-US" sz="2000" b="1"/>
              <a:t>、</a:t>
            </a:r>
            <a:r>
              <a:rPr lang="en-US" altLang="zh-CN" sz="2000" b="1"/>
              <a:t>T</a:t>
            </a:r>
            <a:r>
              <a:rPr lang="en-US" altLang="zh-CN" sz="2000" b="1" baseline="-25000"/>
              <a:t>4</a:t>
            </a:r>
            <a:r>
              <a:rPr lang="zh-CN" altLang="en-US" sz="2000" b="1"/>
              <a:t> ：</a:t>
            </a:r>
            <a:r>
              <a:rPr lang="zh-CN" altLang="en-US" sz="2000" b="1">
                <a:solidFill>
                  <a:srgbClr val="CC0066"/>
                </a:solidFill>
              </a:rPr>
              <a:t>负载管</a:t>
            </a:r>
            <a:r>
              <a:rPr lang="zh-CN" altLang="en-US" sz="2000" b="1"/>
              <a:t>，</a:t>
            </a:r>
            <a:r>
              <a:rPr lang="zh-CN" altLang="en-US" sz="2000" b="1">
                <a:solidFill>
                  <a:srgbClr val="CC0066"/>
                </a:solidFill>
              </a:rPr>
              <a:t> </a:t>
            </a:r>
            <a:r>
              <a:rPr lang="en-US" altLang="zh-CN" sz="2000" b="1"/>
              <a:t>T</a:t>
            </a:r>
            <a:r>
              <a:rPr lang="en-US" altLang="zh-CN" sz="2000" b="1" baseline="-25000"/>
              <a:t>1</a:t>
            </a:r>
            <a:r>
              <a:rPr lang="zh-CN" altLang="en-US" sz="2000" b="1"/>
              <a:t>、</a:t>
            </a:r>
            <a:r>
              <a:rPr lang="en-US" altLang="zh-CN" sz="2000" b="1"/>
              <a:t>T</a:t>
            </a:r>
            <a:r>
              <a:rPr lang="en-US" altLang="zh-CN" sz="2000" b="1" baseline="-25000"/>
              <a:t>2</a:t>
            </a:r>
            <a:r>
              <a:rPr lang="zh-CN" altLang="en-US" sz="2000" b="1"/>
              <a:t> 及</a:t>
            </a:r>
            <a:r>
              <a:rPr lang="en-US" altLang="zh-CN" sz="2000" b="1"/>
              <a:t>T</a:t>
            </a:r>
            <a:r>
              <a:rPr lang="en-US" altLang="zh-CN" sz="2000" b="1" baseline="-25000"/>
              <a:t>3</a:t>
            </a:r>
            <a:r>
              <a:rPr lang="zh-CN" altLang="en-US" sz="2000" b="1"/>
              <a:t>、</a:t>
            </a:r>
            <a:r>
              <a:rPr lang="en-US" altLang="zh-CN" sz="2000" b="1"/>
              <a:t>T</a:t>
            </a:r>
            <a:r>
              <a:rPr lang="en-US" altLang="zh-CN" sz="2000" b="1" baseline="-25000"/>
              <a:t>4</a:t>
            </a:r>
            <a:r>
              <a:rPr lang="zh-CN" altLang="en-US" sz="2000" b="1"/>
              <a:t>两个增强型</a:t>
            </a:r>
            <a:r>
              <a:rPr lang="en-US" altLang="zh-CN" sz="2000" b="1"/>
              <a:t>NMOS</a:t>
            </a:r>
            <a:r>
              <a:rPr lang="zh-CN" altLang="en-US" sz="2000" b="1"/>
              <a:t>管反相器交叉耦合构成</a:t>
            </a:r>
            <a:r>
              <a:rPr lang="zh-CN" altLang="en-US" sz="2000" b="1">
                <a:solidFill>
                  <a:srgbClr val="CC0066"/>
                </a:solidFill>
              </a:rPr>
              <a:t>基本</a:t>
            </a:r>
            <a:r>
              <a:rPr lang="en-US" altLang="zh-CN" sz="2000" b="1">
                <a:solidFill>
                  <a:srgbClr val="CC0066"/>
                </a:solidFill>
              </a:rPr>
              <a:t>RS</a:t>
            </a:r>
            <a:r>
              <a:rPr lang="zh-CN" altLang="en-US" sz="2000" b="1">
                <a:solidFill>
                  <a:srgbClr val="CC0066"/>
                </a:solidFill>
              </a:rPr>
              <a:t>触发器</a:t>
            </a:r>
            <a:r>
              <a:rPr lang="zh-CN" altLang="en-US" sz="2000" b="1"/>
              <a:t>，记忆</a:t>
            </a:r>
            <a:r>
              <a:rPr lang="en-US" altLang="zh-CN" sz="2000" b="1"/>
              <a:t>1</a:t>
            </a:r>
            <a:r>
              <a:rPr lang="zh-CN" altLang="en-US" sz="2000" b="1"/>
              <a:t>位二值代码</a:t>
            </a:r>
            <a:endParaRPr lang="en-US" altLang="zh-CN" sz="2000" b="1">
              <a:solidFill>
                <a:srgbClr val="CC0066"/>
              </a:solidFill>
            </a:endParaRPr>
          </a:p>
          <a:p>
            <a:pPr marL="809625" lvl="1" indent="-352425" algn="l">
              <a:lnSpc>
                <a:spcPct val="110000"/>
              </a:lnSpc>
              <a:spcBef>
                <a:spcPct val="0"/>
              </a:spcBef>
              <a:buClr>
                <a:srgbClr val="0F5C62"/>
              </a:buClr>
              <a:buSzPct val="85000"/>
              <a:buFont typeface="Wingdings" pitchFamily="2" charset="2"/>
              <a:buChar char="u"/>
            </a:pPr>
            <a:r>
              <a:rPr lang="en-US" altLang="zh-CN" sz="2000" b="1"/>
              <a:t>T</a:t>
            </a:r>
            <a:r>
              <a:rPr lang="en-US" altLang="zh-CN" sz="2000" b="1" baseline="-25000"/>
              <a:t>5</a:t>
            </a:r>
            <a:r>
              <a:rPr lang="zh-CN" altLang="en-US" sz="2000" b="1"/>
              <a:t>、</a:t>
            </a:r>
            <a:r>
              <a:rPr lang="en-US" altLang="zh-CN" sz="2000" b="1"/>
              <a:t>T</a:t>
            </a:r>
            <a:r>
              <a:rPr lang="en-US" altLang="zh-CN" sz="2000" b="1" baseline="-25000"/>
              <a:t>6</a:t>
            </a:r>
            <a:r>
              <a:rPr lang="zh-CN" altLang="en-US" sz="2000" b="1"/>
              <a:t> ：</a:t>
            </a:r>
            <a:r>
              <a:rPr lang="zh-CN" altLang="en-US" sz="2000" b="1">
                <a:solidFill>
                  <a:srgbClr val="CC0066"/>
                </a:solidFill>
              </a:rPr>
              <a:t>门控管</a:t>
            </a:r>
            <a:r>
              <a:rPr lang="zh-CN" altLang="en-US" sz="2000" b="1"/>
              <a:t>，控制</a:t>
            </a:r>
            <a:r>
              <a:rPr lang="en-US" altLang="zh-CN" sz="2000" b="1"/>
              <a:t>RS</a:t>
            </a:r>
            <a:r>
              <a:rPr lang="zh-CN" altLang="en-US" sz="2000" b="1"/>
              <a:t> </a:t>
            </a:r>
            <a:r>
              <a:rPr lang="en-US" altLang="zh-CN" sz="2000" b="1"/>
              <a:t>FF</a:t>
            </a:r>
            <a:r>
              <a:rPr lang="zh-CN" altLang="en-US" sz="2000" b="1"/>
              <a:t>的</a:t>
            </a:r>
            <a:r>
              <a:rPr lang="en-US" altLang="zh-CN" sz="2000" b="1"/>
              <a:t>Q</a:t>
            </a:r>
            <a:r>
              <a:rPr lang="zh-CN" altLang="en-US" sz="2000" b="1"/>
              <a:t>和</a:t>
            </a:r>
            <a:r>
              <a:rPr lang="en-US" altLang="zh-CN" sz="2000" b="1"/>
              <a:t>/Q</a:t>
            </a:r>
            <a:r>
              <a:rPr lang="zh-CN" altLang="en-US" sz="2000" b="1"/>
              <a:t>与位线</a:t>
            </a:r>
            <a:r>
              <a:rPr lang="en-US" altLang="zh-CN" sz="2000" b="1"/>
              <a:t>B</a:t>
            </a:r>
            <a:r>
              <a:rPr lang="en-US" altLang="zh-CN" sz="2000" b="1" baseline="-25000"/>
              <a:t>j</a:t>
            </a:r>
            <a:r>
              <a:rPr lang="zh-CN" altLang="en-US" sz="2000" b="1"/>
              <a:t>和</a:t>
            </a:r>
            <a:r>
              <a:rPr lang="en-US" altLang="zh-CN" sz="2000" b="1"/>
              <a:t>/B</a:t>
            </a:r>
            <a:r>
              <a:rPr lang="en-US" altLang="zh-CN" sz="2000" b="1" baseline="-25000"/>
              <a:t>j</a:t>
            </a:r>
            <a:r>
              <a:rPr lang="zh-CN" altLang="en-US" sz="2000" b="1"/>
              <a:t>之间的连接</a:t>
            </a:r>
            <a:endParaRPr lang="en-US" altLang="zh-CN" sz="2000" b="1"/>
          </a:p>
          <a:p>
            <a:pPr marL="1079500" lvl="2" indent="-269875" algn="l">
              <a:lnSpc>
                <a:spcPct val="110000"/>
              </a:lnSpc>
              <a:spcBef>
                <a:spcPct val="0"/>
              </a:spcBef>
              <a:buClr>
                <a:srgbClr val="404040"/>
              </a:buClr>
              <a:buSzPct val="85000"/>
              <a:buFont typeface="Wingdings" pitchFamily="2" charset="2"/>
              <a:buChar char="n"/>
            </a:pPr>
            <a:r>
              <a:rPr lang="zh-CN" altLang="en-US" sz="2000" b="1"/>
              <a:t>字线</a:t>
            </a:r>
            <a:r>
              <a:rPr lang="en-US" altLang="zh-CN" sz="2000" b="1"/>
              <a:t>X</a:t>
            </a:r>
            <a:r>
              <a:rPr lang="en-US" altLang="zh-CN" sz="2000" b="1" baseline="-25000"/>
              <a:t>i</a:t>
            </a:r>
            <a:r>
              <a:rPr lang="en-US" altLang="zh-CN" sz="2000" b="1"/>
              <a:t>=1</a:t>
            </a:r>
            <a:r>
              <a:rPr lang="zh-CN" altLang="en-US" sz="2000" b="1"/>
              <a:t>时，</a:t>
            </a:r>
            <a:r>
              <a:rPr lang="en-US" altLang="zh-CN" sz="2000" b="1"/>
              <a:t> T</a:t>
            </a:r>
            <a:r>
              <a:rPr lang="en-US" altLang="zh-CN" sz="2000" b="1" baseline="-25000"/>
              <a:t>5</a:t>
            </a:r>
            <a:r>
              <a:rPr lang="zh-CN" altLang="en-US" sz="2000" b="1"/>
              <a:t>、</a:t>
            </a:r>
            <a:r>
              <a:rPr lang="en-US" altLang="zh-CN" sz="2000" b="1"/>
              <a:t>T</a:t>
            </a:r>
            <a:r>
              <a:rPr lang="en-US" altLang="zh-CN" sz="2000" b="1" baseline="-25000"/>
              <a:t>6</a:t>
            </a:r>
            <a:r>
              <a:rPr lang="zh-CN" altLang="en-US" sz="2000" b="1"/>
              <a:t> 导通，</a:t>
            </a:r>
            <a:r>
              <a:rPr lang="en-US" altLang="zh-CN" sz="2000" b="1"/>
              <a:t> Q</a:t>
            </a:r>
            <a:r>
              <a:rPr lang="zh-CN" altLang="en-US" sz="2000" b="1"/>
              <a:t>和</a:t>
            </a:r>
            <a:r>
              <a:rPr lang="en-US" altLang="zh-CN" sz="2000" b="1"/>
              <a:t>/Q</a:t>
            </a:r>
            <a:r>
              <a:rPr lang="zh-CN" altLang="en-US" sz="2000" b="1"/>
              <a:t>与位线连接；</a:t>
            </a:r>
            <a:endParaRPr lang="en-US" altLang="zh-CN" sz="2000" b="1"/>
          </a:p>
          <a:p>
            <a:pPr marL="1079500" lvl="2" indent="-269875" algn="l">
              <a:lnSpc>
                <a:spcPct val="110000"/>
              </a:lnSpc>
              <a:spcBef>
                <a:spcPct val="0"/>
              </a:spcBef>
              <a:buClr>
                <a:srgbClr val="404040"/>
              </a:buClr>
              <a:buSzPct val="85000"/>
              <a:buFont typeface="Wingdings" pitchFamily="2" charset="2"/>
              <a:buChar char="n"/>
            </a:pPr>
            <a:r>
              <a:rPr lang="zh-CN" altLang="en-US" sz="2000" b="1"/>
              <a:t>字线</a:t>
            </a:r>
            <a:r>
              <a:rPr lang="en-US" altLang="zh-CN" sz="2000" b="1"/>
              <a:t>X</a:t>
            </a:r>
            <a:r>
              <a:rPr lang="en-US" altLang="zh-CN" sz="2000" b="1" baseline="-25000"/>
              <a:t>i</a:t>
            </a:r>
            <a:r>
              <a:rPr lang="en-US" altLang="zh-CN" sz="2000" b="1"/>
              <a:t>=0</a:t>
            </a:r>
            <a:r>
              <a:rPr lang="zh-CN" altLang="en-US" sz="2000" b="1"/>
              <a:t>时，</a:t>
            </a:r>
            <a:r>
              <a:rPr lang="en-US" altLang="zh-CN" sz="2000" b="1"/>
              <a:t> T</a:t>
            </a:r>
            <a:r>
              <a:rPr lang="en-US" altLang="zh-CN" sz="2000" b="1" baseline="-25000"/>
              <a:t>5</a:t>
            </a:r>
            <a:r>
              <a:rPr lang="zh-CN" altLang="en-US" sz="2000" b="1"/>
              <a:t>、</a:t>
            </a:r>
            <a:r>
              <a:rPr lang="en-US" altLang="zh-CN" sz="2000" b="1"/>
              <a:t>T</a:t>
            </a:r>
            <a:r>
              <a:rPr lang="en-US" altLang="zh-CN" sz="2000" b="1" baseline="-25000"/>
              <a:t>6</a:t>
            </a:r>
            <a:r>
              <a:rPr lang="zh-CN" altLang="en-US" sz="2000" b="1"/>
              <a:t> 截止，</a:t>
            </a:r>
            <a:r>
              <a:rPr lang="en-US" altLang="zh-CN" sz="2000" b="1"/>
              <a:t> Q</a:t>
            </a:r>
            <a:r>
              <a:rPr lang="zh-CN" altLang="en-US" sz="2000" b="1"/>
              <a:t>和</a:t>
            </a:r>
            <a:r>
              <a:rPr lang="en-US" altLang="zh-CN" sz="2000" b="1"/>
              <a:t>/Q</a:t>
            </a:r>
            <a:r>
              <a:rPr lang="zh-CN" altLang="en-US" sz="2000" b="1"/>
              <a:t>与位线不连接。</a:t>
            </a:r>
          </a:p>
        </p:txBody>
      </p:sp>
      <p:sp>
        <p:nvSpPr>
          <p:cNvPr id="160" name="Text Box 61"/>
          <p:cNvSpPr txBox="1">
            <a:spLocks noChangeArrowheads="1"/>
          </p:cNvSpPr>
          <p:nvPr/>
        </p:nvSpPr>
        <p:spPr bwMode="auto">
          <a:xfrm>
            <a:off x="8255000" y="2085975"/>
            <a:ext cx="663575" cy="314325"/>
          </a:xfrm>
          <a:prstGeom prst="rect">
            <a:avLst/>
          </a:prstGeom>
          <a:noFill/>
          <a:ln w="9525">
            <a:noFill/>
            <a:miter lim="800000"/>
            <a:headEnd/>
            <a:tailEnd/>
          </a:ln>
        </p:spPr>
        <p:txBody>
          <a:bodyPr>
            <a:spAutoFit/>
          </a:bodyPr>
          <a:lstStyle/>
          <a:p>
            <a:pPr eaLnBrk="0" hangingPunct="0"/>
            <a:r>
              <a:rPr lang="zh-CN" altLang="en-US" sz="1600" b="1">
                <a:solidFill>
                  <a:schemeClr val="hlink"/>
                </a:solidFill>
                <a:latin typeface="宋体" pitchFamily="2" charset="-122"/>
              </a:rPr>
              <a:t>字线</a:t>
            </a:r>
            <a:endParaRPr lang="en-US" altLang="zh-CN" sz="1600" b="1">
              <a:solidFill>
                <a:schemeClr val="hlink"/>
              </a:solidFill>
              <a:latin typeface="宋体" pitchFamily="2" charset="-122"/>
            </a:endParaRPr>
          </a:p>
        </p:txBody>
      </p:sp>
      <p:sp>
        <p:nvSpPr>
          <p:cNvPr id="161" name="Text Box 61"/>
          <p:cNvSpPr txBox="1">
            <a:spLocks noChangeArrowheads="1"/>
          </p:cNvSpPr>
          <p:nvPr/>
        </p:nvSpPr>
        <p:spPr bwMode="auto">
          <a:xfrm>
            <a:off x="5273675" y="1604963"/>
            <a:ext cx="635000" cy="314325"/>
          </a:xfrm>
          <a:prstGeom prst="rect">
            <a:avLst/>
          </a:prstGeom>
          <a:noFill/>
          <a:ln w="9525">
            <a:noFill/>
            <a:miter lim="800000"/>
            <a:headEnd/>
            <a:tailEnd/>
          </a:ln>
        </p:spPr>
        <p:txBody>
          <a:bodyPr>
            <a:spAutoFit/>
          </a:bodyPr>
          <a:lstStyle/>
          <a:p>
            <a:pPr eaLnBrk="0" hangingPunct="0"/>
            <a:r>
              <a:rPr lang="zh-CN" altLang="en-US" sz="1600" b="1">
                <a:solidFill>
                  <a:schemeClr val="hlink"/>
                </a:solidFill>
                <a:latin typeface="宋体" pitchFamily="2" charset="-122"/>
              </a:rPr>
              <a:t>位线</a:t>
            </a:r>
            <a:endParaRPr lang="en-US" altLang="zh-CN" sz="1600" b="1">
              <a:solidFill>
                <a:schemeClr val="hlink"/>
              </a:solidFill>
              <a:latin typeface="宋体" pitchFamily="2" charset="-122"/>
            </a:endParaRPr>
          </a:p>
        </p:txBody>
      </p:sp>
      <p:sp>
        <p:nvSpPr>
          <p:cNvPr id="167" name="矩形 166"/>
          <p:cNvSpPr/>
          <p:nvPr/>
        </p:nvSpPr>
        <p:spPr>
          <a:xfrm>
            <a:off x="180975" y="5370813"/>
            <a:ext cx="3914775" cy="1323439"/>
          </a:xfrm>
          <a:prstGeom prst="rect">
            <a:avLst/>
          </a:prstGeom>
          <a:solidFill>
            <a:srgbClr val="FFCCFF"/>
          </a:solidFill>
          <a:ln>
            <a:solidFill>
              <a:srgbClr val="FFCCFF"/>
            </a:solidFill>
          </a:ln>
          <a:effectLst>
            <a:innerShdw blurRad="63500" dist="50800" dir="13500000">
              <a:prstClr val="black">
                <a:alpha val="50000"/>
              </a:prstClr>
            </a:innerShdw>
          </a:effectLst>
        </p:spPr>
        <p:txBody>
          <a:bodyPr>
            <a:spAutoFit/>
          </a:bodyPr>
          <a:lstStyle/>
          <a:p>
            <a:pPr marL="360363" lvl="1" indent="-360363" algn="l">
              <a:lnSpc>
                <a:spcPct val="100000"/>
              </a:lnSpc>
              <a:spcBef>
                <a:spcPts val="0"/>
              </a:spcBef>
              <a:buClr>
                <a:schemeClr val="accent5">
                  <a:lumMod val="25000"/>
                </a:schemeClr>
              </a:buClr>
              <a:buSzPct val="85000"/>
              <a:buFont typeface="Wingdings" pitchFamily="2" charset="2"/>
              <a:buChar char="u"/>
              <a:defRPr/>
            </a:pPr>
            <a:r>
              <a:rPr lang="en-US" altLang="zh-CN" sz="2000" b="1" dirty="0"/>
              <a:t>T</a:t>
            </a:r>
            <a:r>
              <a:rPr lang="en-US" altLang="zh-CN" sz="2000" b="1" baseline="-25000" dirty="0"/>
              <a:t>7</a:t>
            </a:r>
            <a:r>
              <a:rPr lang="zh-CN" altLang="en-US" sz="2000" b="1" dirty="0"/>
              <a:t>、</a:t>
            </a:r>
            <a:r>
              <a:rPr lang="en-US" altLang="zh-CN" sz="2000" b="1" dirty="0"/>
              <a:t>T</a:t>
            </a:r>
            <a:r>
              <a:rPr lang="en-US" altLang="zh-CN" sz="2000" b="1" baseline="-25000" dirty="0"/>
              <a:t>8</a:t>
            </a:r>
            <a:r>
              <a:rPr lang="zh-CN" altLang="en-US" sz="2000" b="1" dirty="0"/>
              <a:t> ：每列存储单元公用的</a:t>
            </a:r>
            <a:r>
              <a:rPr lang="zh-CN" altLang="en-US" sz="2000" b="1" dirty="0">
                <a:solidFill>
                  <a:srgbClr val="CC0066"/>
                </a:solidFill>
              </a:rPr>
              <a:t>门控管</a:t>
            </a:r>
            <a:r>
              <a:rPr lang="zh-CN" altLang="en-US" sz="2000" b="1" dirty="0"/>
              <a:t>，用于与输入输出控制电路的连接，开关状态由列地址译码器的输出</a:t>
            </a:r>
            <a:r>
              <a:rPr lang="en-US" altLang="zh-CN" sz="2000" b="1" dirty="0" err="1"/>
              <a:t>Y</a:t>
            </a:r>
            <a:r>
              <a:rPr lang="en-US" altLang="zh-CN" sz="2000" b="1" baseline="-25000" dirty="0" err="1"/>
              <a:t>j</a:t>
            </a:r>
            <a:r>
              <a:rPr lang="zh-CN" altLang="en-US" sz="2000" b="1" dirty="0"/>
              <a:t>控制</a:t>
            </a:r>
          </a:p>
        </p:txBody>
      </p:sp>
      <p:sp>
        <p:nvSpPr>
          <p:cNvPr id="36874" name="矩形 161"/>
          <p:cNvSpPr>
            <a:spLocks noChangeArrowheads="1"/>
          </p:cNvSpPr>
          <p:nvPr/>
        </p:nvSpPr>
        <p:spPr bwMode="auto">
          <a:xfrm>
            <a:off x="96838" y="1116013"/>
            <a:ext cx="8347075" cy="427037"/>
          </a:xfrm>
          <a:prstGeom prst="rect">
            <a:avLst/>
          </a:prstGeom>
          <a:noFill/>
          <a:ln w="9525">
            <a:noFill/>
            <a:miter lim="800000"/>
            <a:headEnd/>
            <a:tailEnd/>
          </a:ln>
        </p:spPr>
        <p:txBody>
          <a:bodyPr>
            <a:spAutoFit/>
          </a:bodyPr>
          <a:lstStyle/>
          <a:p>
            <a:pPr marL="360363" indent="-360363" algn="l">
              <a:lnSpc>
                <a:spcPct val="110000"/>
              </a:lnSpc>
              <a:spcBef>
                <a:spcPct val="0"/>
              </a:spcBef>
              <a:buClr>
                <a:schemeClr val="bg2"/>
              </a:buClr>
              <a:buFont typeface="Wingdings" pitchFamily="2" charset="2"/>
              <a:buChar char="v"/>
            </a:pPr>
            <a:r>
              <a:rPr lang="zh-CN" altLang="en-US" sz="2000" b="1"/>
              <a:t>根据制造工艺的不同，</a:t>
            </a:r>
            <a:r>
              <a:rPr lang="en-US" altLang="zh-CN" sz="2000" b="1"/>
              <a:t>SRAM</a:t>
            </a:r>
            <a:r>
              <a:rPr lang="zh-CN" altLang="en-US" sz="2000" b="1"/>
              <a:t>可以分为双极型和</a:t>
            </a:r>
            <a:r>
              <a:rPr lang="en-US" altLang="zh-CN" sz="2000" b="1"/>
              <a:t>MOS</a:t>
            </a:r>
            <a:r>
              <a:rPr lang="zh-CN" altLang="en-US" sz="2000" b="1"/>
              <a:t>型。</a:t>
            </a:r>
            <a:endParaRPr lang="en-US" altLang="zh-CN" sz="2000" b="1"/>
          </a:p>
        </p:txBody>
      </p:sp>
      <p:grpSp>
        <p:nvGrpSpPr>
          <p:cNvPr id="2" name="组合 165"/>
          <p:cNvGrpSpPr>
            <a:grpSpLocks/>
          </p:cNvGrpSpPr>
          <p:nvPr/>
        </p:nvGrpSpPr>
        <p:grpSpPr bwMode="auto">
          <a:xfrm>
            <a:off x="4168775" y="1657350"/>
            <a:ext cx="5048250" cy="4579938"/>
            <a:chOff x="4168775" y="1657350"/>
            <a:chExt cx="5048250" cy="4579936"/>
          </a:xfrm>
        </p:grpSpPr>
        <p:grpSp>
          <p:nvGrpSpPr>
            <p:cNvPr id="36877" name="组合 165"/>
            <p:cNvGrpSpPr>
              <a:grpSpLocks/>
            </p:cNvGrpSpPr>
            <p:nvPr/>
          </p:nvGrpSpPr>
          <p:grpSpPr bwMode="auto">
            <a:xfrm>
              <a:off x="4168775" y="1657350"/>
              <a:ext cx="5048250" cy="4579936"/>
              <a:chOff x="3924300" y="1657350"/>
              <a:chExt cx="5048250" cy="4579936"/>
            </a:xfrm>
          </p:grpSpPr>
          <p:grpSp>
            <p:nvGrpSpPr>
              <p:cNvPr id="36881" name="Group 448"/>
              <p:cNvGrpSpPr>
                <a:grpSpLocks/>
              </p:cNvGrpSpPr>
              <p:nvPr/>
            </p:nvGrpSpPr>
            <p:grpSpPr bwMode="auto">
              <a:xfrm>
                <a:off x="3924300" y="1657350"/>
                <a:ext cx="5048250" cy="4579936"/>
                <a:chOff x="1872" y="1200"/>
                <a:chExt cx="3180" cy="2627"/>
              </a:xfrm>
            </p:grpSpPr>
            <p:sp>
              <p:nvSpPr>
                <p:cNvPr id="36885" name="Rectangle 449"/>
                <p:cNvSpPr>
                  <a:spLocks noChangeArrowheads="1"/>
                </p:cNvSpPr>
                <p:nvPr/>
              </p:nvSpPr>
              <p:spPr bwMode="auto">
                <a:xfrm>
                  <a:off x="2544" y="3504"/>
                  <a:ext cx="192" cy="240"/>
                </a:xfrm>
                <a:prstGeom prst="rect">
                  <a:avLst/>
                </a:prstGeom>
                <a:noFill/>
                <a:ln w="19050">
                  <a:solidFill>
                    <a:schemeClr val="tx1"/>
                  </a:solidFill>
                  <a:miter lim="800000"/>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6886" name="Text Box 450"/>
                <p:cNvSpPr txBox="1">
                  <a:spLocks noChangeArrowheads="1"/>
                </p:cNvSpPr>
                <p:nvPr/>
              </p:nvSpPr>
              <p:spPr bwMode="auto">
                <a:xfrm>
                  <a:off x="1872" y="3580"/>
                  <a:ext cx="336" cy="180"/>
                </a:xfrm>
                <a:prstGeom prst="rect">
                  <a:avLst/>
                </a:prstGeom>
                <a:noFill/>
                <a:ln w="9525">
                  <a:noFill/>
                  <a:miter lim="800000"/>
                  <a:headEnd/>
                  <a:tailEnd/>
                </a:ln>
              </p:spPr>
              <p:txBody>
                <a:bodyPr>
                  <a:spAutoFit/>
                </a:bodyPr>
                <a:lstStyle/>
                <a:p>
                  <a:pPr eaLnBrk="0" hangingPunct="0"/>
                  <a:r>
                    <a:rPr lang="en-US" altLang="zh-CN" sz="1600" b="1">
                      <a:solidFill>
                        <a:schemeClr val="hlink"/>
                      </a:solidFill>
                      <a:ea typeface="Gulim" pitchFamily="34" charset="-127"/>
                    </a:rPr>
                    <a:t>WR</a:t>
                  </a:r>
                </a:p>
              </p:txBody>
            </p:sp>
            <p:sp>
              <p:nvSpPr>
                <p:cNvPr id="36887" name="Line 451"/>
                <p:cNvSpPr>
                  <a:spLocks noChangeShapeType="1"/>
                </p:cNvSpPr>
                <p:nvPr/>
              </p:nvSpPr>
              <p:spPr bwMode="auto">
                <a:xfrm flipV="1">
                  <a:off x="1936" y="3579"/>
                  <a:ext cx="176" cy="0"/>
                </a:xfrm>
                <a:prstGeom prst="line">
                  <a:avLst/>
                </a:prstGeom>
                <a:noFill/>
                <a:ln w="9525">
                  <a:solidFill>
                    <a:schemeClr val="tx1"/>
                  </a:solidFill>
                  <a:round/>
                  <a:headEnd/>
                  <a:tailEnd/>
                </a:ln>
              </p:spPr>
              <p:txBody>
                <a:bodyPr/>
                <a:lstStyle/>
                <a:p>
                  <a:endParaRPr lang="zh-CN" altLang="en-US"/>
                </a:p>
              </p:txBody>
            </p:sp>
            <p:sp>
              <p:nvSpPr>
                <p:cNvPr id="36888" name="Oval 452"/>
                <p:cNvSpPr>
                  <a:spLocks noChangeArrowheads="1"/>
                </p:cNvSpPr>
                <p:nvPr/>
              </p:nvSpPr>
              <p:spPr bwMode="auto">
                <a:xfrm>
                  <a:off x="4446" y="2864"/>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grpSp>
              <p:nvGrpSpPr>
                <p:cNvPr id="36889" name="Group 453"/>
                <p:cNvGrpSpPr>
                  <a:grpSpLocks/>
                </p:cNvGrpSpPr>
                <p:nvPr/>
              </p:nvGrpSpPr>
              <p:grpSpPr bwMode="auto">
                <a:xfrm>
                  <a:off x="2650" y="1200"/>
                  <a:ext cx="2402" cy="1728"/>
                  <a:chOff x="1066" y="1440"/>
                  <a:chExt cx="2402" cy="1728"/>
                </a:xfrm>
              </p:grpSpPr>
              <p:sp>
                <p:nvSpPr>
                  <p:cNvPr id="36935" name="Line 454"/>
                  <p:cNvSpPr>
                    <a:spLocks noChangeShapeType="1"/>
                  </p:cNvSpPr>
                  <p:nvPr/>
                </p:nvSpPr>
                <p:spPr bwMode="auto">
                  <a:xfrm>
                    <a:off x="1920" y="2064"/>
                    <a:ext cx="0" cy="144"/>
                  </a:xfrm>
                  <a:prstGeom prst="line">
                    <a:avLst/>
                  </a:prstGeom>
                  <a:noFill/>
                  <a:ln w="19050">
                    <a:solidFill>
                      <a:schemeClr val="tx1"/>
                    </a:solidFill>
                    <a:round/>
                    <a:headEnd/>
                    <a:tailEnd/>
                  </a:ln>
                </p:spPr>
                <p:txBody>
                  <a:bodyPr/>
                  <a:lstStyle/>
                  <a:p>
                    <a:endParaRPr lang="zh-CN" altLang="en-US"/>
                  </a:p>
                </p:txBody>
              </p:sp>
              <p:sp>
                <p:nvSpPr>
                  <p:cNvPr id="36936" name="Line 455"/>
                  <p:cNvSpPr>
                    <a:spLocks noChangeShapeType="1"/>
                  </p:cNvSpPr>
                  <p:nvPr/>
                </p:nvSpPr>
                <p:spPr bwMode="auto">
                  <a:xfrm>
                    <a:off x="1968" y="2064"/>
                    <a:ext cx="0" cy="144"/>
                  </a:xfrm>
                  <a:prstGeom prst="line">
                    <a:avLst/>
                  </a:prstGeom>
                  <a:noFill/>
                  <a:ln w="28575">
                    <a:solidFill>
                      <a:schemeClr val="tx1"/>
                    </a:solidFill>
                    <a:round/>
                    <a:headEnd/>
                    <a:tailEnd/>
                  </a:ln>
                </p:spPr>
                <p:txBody>
                  <a:bodyPr/>
                  <a:lstStyle/>
                  <a:p>
                    <a:endParaRPr lang="zh-CN" altLang="en-US"/>
                  </a:p>
                </p:txBody>
              </p:sp>
              <p:sp>
                <p:nvSpPr>
                  <p:cNvPr id="36937" name="Line 456"/>
                  <p:cNvSpPr>
                    <a:spLocks noChangeShapeType="1"/>
                  </p:cNvSpPr>
                  <p:nvPr/>
                </p:nvSpPr>
                <p:spPr bwMode="auto">
                  <a:xfrm>
                    <a:off x="1872" y="2064"/>
                    <a:ext cx="48" cy="0"/>
                  </a:xfrm>
                  <a:prstGeom prst="line">
                    <a:avLst/>
                  </a:prstGeom>
                  <a:noFill/>
                  <a:ln w="9525">
                    <a:solidFill>
                      <a:schemeClr val="tx1"/>
                    </a:solidFill>
                    <a:round/>
                    <a:headEnd/>
                    <a:tailEnd/>
                  </a:ln>
                </p:spPr>
                <p:txBody>
                  <a:bodyPr/>
                  <a:lstStyle/>
                  <a:p>
                    <a:endParaRPr lang="zh-CN" altLang="en-US"/>
                  </a:p>
                </p:txBody>
              </p:sp>
              <p:sp>
                <p:nvSpPr>
                  <p:cNvPr id="36938" name="Line 457"/>
                  <p:cNvSpPr>
                    <a:spLocks noChangeShapeType="1"/>
                  </p:cNvSpPr>
                  <p:nvPr/>
                </p:nvSpPr>
                <p:spPr bwMode="auto">
                  <a:xfrm>
                    <a:off x="1872" y="2208"/>
                    <a:ext cx="48" cy="0"/>
                  </a:xfrm>
                  <a:prstGeom prst="line">
                    <a:avLst/>
                  </a:prstGeom>
                  <a:noFill/>
                  <a:ln w="9525">
                    <a:solidFill>
                      <a:schemeClr val="tx1"/>
                    </a:solidFill>
                    <a:round/>
                    <a:headEnd/>
                    <a:tailEnd/>
                  </a:ln>
                </p:spPr>
                <p:txBody>
                  <a:bodyPr/>
                  <a:lstStyle/>
                  <a:p>
                    <a:endParaRPr lang="zh-CN" altLang="en-US"/>
                  </a:p>
                </p:txBody>
              </p:sp>
              <p:sp>
                <p:nvSpPr>
                  <p:cNvPr id="36939" name="Line 458"/>
                  <p:cNvSpPr>
                    <a:spLocks noChangeShapeType="1"/>
                  </p:cNvSpPr>
                  <p:nvPr/>
                </p:nvSpPr>
                <p:spPr bwMode="auto">
                  <a:xfrm>
                    <a:off x="2256" y="2064"/>
                    <a:ext cx="0" cy="144"/>
                  </a:xfrm>
                  <a:prstGeom prst="line">
                    <a:avLst/>
                  </a:prstGeom>
                  <a:noFill/>
                  <a:ln w="28575">
                    <a:solidFill>
                      <a:schemeClr val="tx1"/>
                    </a:solidFill>
                    <a:round/>
                    <a:headEnd/>
                    <a:tailEnd/>
                  </a:ln>
                </p:spPr>
                <p:txBody>
                  <a:bodyPr/>
                  <a:lstStyle/>
                  <a:p>
                    <a:endParaRPr lang="zh-CN" altLang="en-US"/>
                  </a:p>
                </p:txBody>
              </p:sp>
              <p:sp>
                <p:nvSpPr>
                  <p:cNvPr id="36940" name="Line 459"/>
                  <p:cNvSpPr>
                    <a:spLocks noChangeShapeType="1"/>
                  </p:cNvSpPr>
                  <p:nvPr/>
                </p:nvSpPr>
                <p:spPr bwMode="auto">
                  <a:xfrm>
                    <a:off x="2304" y="2064"/>
                    <a:ext cx="0" cy="144"/>
                  </a:xfrm>
                  <a:prstGeom prst="line">
                    <a:avLst/>
                  </a:prstGeom>
                  <a:noFill/>
                  <a:ln w="19050">
                    <a:solidFill>
                      <a:schemeClr val="tx1"/>
                    </a:solidFill>
                    <a:round/>
                    <a:headEnd/>
                    <a:tailEnd/>
                  </a:ln>
                </p:spPr>
                <p:txBody>
                  <a:bodyPr/>
                  <a:lstStyle/>
                  <a:p>
                    <a:endParaRPr lang="zh-CN" altLang="en-US"/>
                  </a:p>
                </p:txBody>
              </p:sp>
              <p:sp>
                <p:nvSpPr>
                  <p:cNvPr id="36941" name="Line 460"/>
                  <p:cNvSpPr>
                    <a:spLocks noChangeShapeType="1"/>
                  </p:cNvSpPr>
                  <p:nvPr/>
                </p:nvSpPr>
                <p:spPr bwMode="auto">
                  <a:xfrm>
                    <a:off x="2304" y="2064"/>
                    <a:ext cx="48" cy="0"/>
                  </a:xfrm>
                  <a:prstGeom prst="line">
                    <a:avLst/>
                  </a:prstGeom>
                  <a:noFill/>
                  <a:ln w="9525">
                    <a:solidFill>
                      <a:schemeClr val="tx1"/>
                    </a:solidFill>
                    <a:round/>
                    <a:headEnd/>
                    <a:tailEnd/>
                  </a:ln>
                </p:spPr>
                <p:txBody>
                  <a:bodyPr/>
                  <a:lstStyle/>
                  <a:p>
                    <a:endParaRPr lang="zh-CN" altLang="en-US"/>
                  </a:p>
                </p:txBody>
              </p:sp>
              <p:sp>
                <p:nvSpPr>
                  <p:cNvPr id="36942" name="Line 461"/>
                  <p:cNvSpPr>
                    <a:spLocks noChangeShapeType="1"/>
                  </p:cNvSpPr>
                  <p:nvPr/>
                </p:nvSpPr>
                <p:spPr bwMode="auto">
                  <a:xfrm>
                    <a:off x="2304" y="2208"/>
                    <a:ext cx="48" cy="0"/>
                  </a:xfrm>
                  <a:prstGeom prst="line">
                    <a:avLst/>
                  </a:prstGeom>
                  <a:noFill/>
                  <a:ln w="9525">
                    <a:solidFill>
                      <a:schemeClr val="tx1"/>
                    </a:solidFill>
                    <a:round/>
                    <a:headEnd/>
                    <a:tailEnd/>
                  </a:ln>
                </p:spPr>
                <p:txBody>
                  <a:bodyPr/>
                  <a:lstStyle/>
                  <a:p>
                    <a:endParaRPr lang="zh-CN" altLang="en-US"/>
                  </a:p>
                </p:txBody>
              </p:sp>
              <p:grpSp>
                <p:nvGrpSpPr>
                  <p:cNvPr id="36943" name="Group 462"/>
                  <p:cNvGrpSpPr>
                    <a:grpSpLocks/>
                  </p:cNvGrpSpPr>
                  <p:nvPr/>
                </p:nvGrpSpPr>
                <p:grpSpPr bwMode="auto">
                  <a:xfrm>
                    <a:off x="1872" y="2352"/>
                    <a:ext cx="96" cy="144"/>
                    <a:chOff x="1872" y="2352"/>
                    <a:chExt cx="96" cy="144"/>
                  </a:xfrm>
                </p:grpSpPr>
                <p:sp>
                  <p:nvSpPr>
                    <p:cNvPr id="37029" name="Line 463"/>
                    <p:cNvSpPr>
                      <a:spLocks noChangeShapeType="1"/>
                    </p:cNvSpPr>
                    <p:nvPr/>
                  </p:nvSpPr>
                  <p:spPr bwMode="auto">
                    <a:xfrm>
                      <a:off x="1920" y="2352"/>
                      <a:ext cx="0" cy="144"/>
                    </a:xfrm>
                    <a:prstGeom prst="line">
                      <a:avLst/>
                    </a:prstGeom>
                    <a:noFill/>
                    <a:ln w="19050">
                      <a:solidFill>
                        <a:schemeClr val="tx1"/>
                      </a:solidFill>
                      <a:round/>
                      <a:headEnd/>
                      <a:tailEnd/>
                    </a:ln>
                  </p:spPr>
                  <p:txBody>
                    <a:bodyPr/>
                    <a:lstStyle/>
                    <a:p>
                      <a:endParaRPr lang="zh-CN" altLang="en-US"/>
                    </a:p>
                  </p:txBody>
                </p:sp>
                <p:sp>
                  <p:nvSpPr>
                    <p:cNvPr id="37030" name="Line 464"/>
                    <p:cNvSpPr>
                      <a:spLocks noChangeShapeType="1"/>
                    </p:cNvSpPr>
                    <p:nvPr/>
                  </p:nvSpPr>
                  <p:spPr bwMode="auto">
                    <a:xfrm>
                      <a:off x="1968" y="2352"/>
                      <a:ext cx="0" cy="144"/>
                    </a:xfrm>
                    <a:prstGeom prst="line">
                      <a:avLst/>
                    </a:prstGeom>
                    <a:noFill/>
                    <a:ln w="28575">
                      <a:solidFill>
                        <a:schemeClr val="tx1"/>
                      </a:solidFill>
                      <a:round/>
                      <a:headEnd/>
                      <a:tailEnd/>
                    </a:ln>
                  </p:spPr>
                  <p:txBody>
                    <a:bodyPr/>
                    <a:lstStyle/>
                    <a:p>
                      <a:endParaRPr lang="zh-CN" altLang="en-US"/>
                    </a:p>
                  </p:txBody>
                </p:sp>
                <p:sp>
                  <p:nvSpPr>
                    <p:cNvPr id="37031" name="Line 465"/>
                    <p:cNvSpPr>
                      <a:spLocks noChangeShapeType="1"/>
                    </p:cNvSpPr>
                    <p:nvPr/>
                  </p:nvSpPr>
                  <p:spPr bwMode="auto">
                    <a:xfrm>
                      <a:off x="1872" y="2352"/>
                      <a:ext cx="48" cy="0"/>
                    </a:xfrm>
                    <a:prstGeom prst="line">
                      <a:avLst/>
                    </a:prstGeom>
                    <a:noFill/>
                    <a:ln w="9525">
                      <a:solidFill>
                        <a:schemeClr val="tx1"/>
                      </a:solidFill>
                      <a:round/>
                      <a:headEnd/>
                      <a:tailEnd/>
                    </a:ln>
                  </p:spPr>
                  <p:txBody>
                    <a:bodyPr/>
                    <a:lstStyle/>
                    <a:p>
                      <a:endParaRPr lang="zh-CN" altLang="en-US"/>
                    </a:p>
                  </p:txBody>
                </p:sp>
                <p:sp>
                  <p:nvSpPr>
                    <p:cNvPr id="37032" name="Line 466"/>
                    <p:cNvSpPr>
                      <a:spLocks noChangeShapeType="1"/>
                    </p:cNvSpPr>
                    <p:nvPr/>
                  </p:nvSpPr>
                  <p:spPr bwMode="auto">
                    <a:xfrm>
                      <a:off x="1872" y="2496"/>
                      <a:ext cx="48" cy="0"/>
                    </a:xfrm>
                    <a:prstGeom prst="line">
                      <a:avLst/>
                    </a:prstGeom>
                    <a:noFill/>
                    <a:ln w="9525">
                      <a:solidFill>
                        <a:schemeClr val="tx1"/>
                      </a:solidFill>
                      <a:round/>
                      <a:headEnd/>
                      <a:tailEnd/>
                    </a:ln>
                  </p:spPr>
                  <p:txBody>
                    <a:bodyPr/>
                    <a:lstStyle/>
                    <a:p>
                      <a:endParaRPr lang="zh-CN" altLang="en-US"/>
                    </a:p>
                  </p:txBody>
                </p:sp>
              </p:grpSp>
              <p:grpSp>
                <p:nvGrpSpPr>
                  <p:cNvPr id="36944" name="Group 467"/>
                  <p:cNvGrpSpPr>
                    <a:grpSpLocks/>
                  </p:cNvGrpSpPr>
                  <p:nvPr/>
                </p:nvGrpSpPr>
                <p:grpSpPr bwMode="auto">
                  <a:xfrm>
                    <a:off x="2256" y="2352"/>
                    <a:ext cx="96" cy="144"/>
                    <a:chOff x="2256" y="2352"/>
                    <a:chExt cx="96" cy="144"/>
                  </a:xfrm>
                </p:grpSpPr>
                <p:sp>
                  <p:nvSpPr>
                    <p:cNvPr id="37025" name="Line 468"/>
                    <p:cNvSpPr>
                      <a:spLocks noChangeShapeType="1"/>
                    </p:cNvSpPr>
                    <p:nvPr/>
                  </p:nvSpPr>
                  <p:spPr bwMode="auto">
                    <a:xfrm>
                      <a:off x="2256" y="2352"/>
                      <a:ext cx="0" cy="144"/>
                    </a:xfrm>
                    <a:prstGeom prst="line">
                      <a:avLst/>
                    </a:prstGeom>
                    <a:noFill/>
                    <a:ln w="28575">
                      <a:solidFill>
                        <a:schemeClr val="tx1"/>
                      </a:solidFill>
                      <a:round/>
                      <a:headEnd/>
                      <a:tailEnd/>
                    </a:ln>
                  </p:spPr>
                  <p:txBody>
                    <a:bodyPr/>
                    <a:lstStyle/>
                    <a:p>
                      <a:endParaRPr lang="zh-CN" altLang="en-US"/>
                    </a:p>
                  </p:txBody>
                </p:sp>
                <p:sp>
                  <p:nvSpPr>
                    <p:cNvPr id="37026" name="Line 469"/>
                    <p:cNvSpPr>
                      <a:spLocks noChangeShapeType="1"/>
                    </p:cNvSpPr>
                    <p:nvPr/>
                  </p:nvSpPr>
                  <p:spPr bwMode="auto">
                    <a:xfrm>
                      <a:off x="2304" y="2352"/>
                      <a:ext cx="0" cy="144"/>
                    </a:xfrm>
                    <a:prstGeom prst="line">
                      <a:avLst/>
                    </a:prstGeom>
                    <a:noFill/>
                    <a:ln w="19050">
                      <a:solidFill>
                        <a:schemeClr val="tx1"/>
                      </a:solidFill>
                      <a:round/>
                      <a:headEnd/>
                      <a:tailEnd/>
                    </a:ln>
                  </p:spPr>
                  <p:txBody>
                    <a:bodyPr/>
                    <a:lstStyle/>
                    <a:p>
                      <a:endParaRPr lang="zh-CN" altLang="en-US"/>
                    </a:p>
                  </p:txBody>
                </p:sp>
                <p:sp>
                  <p:nvSpPr>
                    <p:cNvPr id="37027" name="Line 470"/>
                    <p:cNvSpPr>
                      <a:spLocks noChangeShapeType="1"/>
                    </p:cNvSpPr>
                    <p:nvPr/>
                  </p:nvSpPr>
                  <p:spPr bwMode="auto">
                    <a:xfrm>
                      <a:off x="2304" y="2352"/>
                      <a:ext cx="48" cy="0"/>
                    </a:xfrm>
                    <a:prstGeom prst="line">
                      <a:avLst/>
                    </a:prstGeom>
                    <a:noFill/>
                    <a:ln w="9525">
                      <a:solidFill>
                        <a:schemeClr val="tx1"/>
                      </a:solidFill>
                      <a:round/>
                      <a:headEnd/>
                      <a:tailEnd/>
                    </a:ln>
                  </p:spPr>
                  <p:txBody>
                    <a:bodyPr/>
                    <a:lstStyle/>
                    <a:p>
                      <a:endParaRPr lang="zh-CN" altLang="en-US"/>
                    </a:p>
                  </p:txBody>
                </p:sp>
                <p:sp>
                  <p:nvSpPr>
                    <p:cNvPr id="37028" name="Line 471"/>
                    <p:cNvSpPr>
                      <a:spLocks noChangeShapeType="1"/>
                    </p:cNvSpPr>
                    <p:nvPr/>
                  </p:nvSpPr>
                  <p:spPr bwMode="auto">
                    <a:xfrm>
                      <a:off x="2304" y="2496"/>
                      <a:ext cx="48" cy="0"/>
                    </a:xfrm>
                    <a:prstGeom prst="line">
                      <a:avLst/>
                    </a:prstGeom>
                    <a:noFill/>
                    <a:ln w="9525">
                      <a:solidFill>
                        <a:schemeClr val="tx1"/>
                      </a:solidFill>
                      <a:round/>
                      <a:headEnd/>
                      <a:tailEnd/>
                    </a:ln>
                  </p:spPr>
                  <p:txBody>
                    <a:bodyPr/>
                    <a:lstStyle/>
                    <a:p>
                      <a:endParaRPr lang="zh-CN" altLang="en-US"/>
                    </a:p>
                  </p:txBody>
                </p:sp>
              </p:grpSp>
              <p:sp>
                <p:nvSpPr>
                  <p:cNvPr id="36945" name="Line 472"/>
                  <p:cNvSpPr>
                    <a:spLocks noChangeShapeType="1"/>
                  </p:cNvSpPr>
                  <p:nvPr/>
                </p:nvSpPr>
                <p:spPr bwMode="auto">
                  <a:xfrm>
                    <a:off x="2352" y="2208"/>
                    <a:ext cx="0" cy="144"/>
                  </a:xfrm>
                  <a:prstGeom prst="line">
                    <a:avLst/>
                  </a:prstGeom>
                  <a:noFill/>
                  <a:ln w="9525">
                    <a:solidFill>
                      <a:schemeClr val="tx1"/>
                    </a:solidFill>
                    <a:round/>
                    <a:headEnd/>
                    <a:tailEnd/>
                  </a:ln>
                </p:spPr>
                <p:txBody>
                  <a:bodyPr/>
                  <a:lstStyle/>
                  <a:p>
                    <a:endParaRPr lang="zh-CN" altLang="en-US"/>
                  </a:p>
                </p:txBody>
              </p:sp>
              <p:sp>
                <p:nvSpPr>
                  <p:cNvPr id="36946" name="Line 473"/>
                  <p:cNvSpPr>
                    <a:spLocks noChangeShapeType="1"/>
                  </p:cNvSpPr>
                  <p:nvPr/>
                </p:nvSpPr>
                <p:spPr bwMode="auto">
                  <a:xfrm>
                    <a:off x="1872" y="2208"/>
                    <a:ext cx="0" cy="144"/>
                  </a:xfrm>
                  <a:prstGeom prst="line">
                    <a:avLst/>
                  </a:prstGeom>
                  <a:noFill/>
                  <a:ln w="9525">
                    <a:solidFill>
                      <a:schemeClr val="tx1"/>
                    </a:solidFill>
                    <a:round/>
                    <a:headEnd/>
                    <a:tailEnd/>
                  </a:ln>
                </p:spPr>
                <p:txBody>
                  <a:bodyPr/>
                  <a:lstStyle/>
                  <a:p>
                    <a:endParaRPr lang="zh-CN" altLang="en-US"/>
                  </a:p>
                </p:txBody>
              </p:sp>
              <p:sp>
                <p:nvSpPr>
                  <p:cNvPr id="36947" name="Line 474"/>
                  <p:cNvSpPr>
                    <a:spLocks noChangeShapeType="1"/>
                  </p:cNvSpPr>
                  <p:nvPr/>
                </p:nvSpPr>
                <p:spPr bwMode="auto">
                  <a:xfrm>
                    <a:off x="1968" y="2496"/>
                    <a:ext cx="96" cy="0"/>
                  </a:xfrm>
                  <a:prstGeom prst="line">
                    <a:avLst/>
                  </a:prstGeom>
                  <a:noFill/>
                  <a:ln w="9525">
                    <a:solidFill>
                      <a:schemeClr val="tx1"/>
                    </a:solidFill>
                    <a:round/>
                    <a:headEnd/>
                    <a:tailEnd/>
                  </a:ln>
                </p:spPr>
                <p:txBody>
                  <a:bodyPr/>
                  <a:lstStyle/>
                  <a:p>
                    <a:endParaRPr lang="zh-CN" altLang="en-US"/>
                  </a:p>
                </p:txBody>
              </p:sp>
              <p:sp>
                <p:nvSpPr>
                  <p:cNvPr id="36948" name="Line 475"/>
                  <p:cNvSpPr>
                    <a:spLocks noChangeShapeType="1"/>
                  </p:cNvSpPr>
                  <p:nvPr/>
                </p:nvSpPr>
                <p:spPr bwMode="auto">
                  <a:xfrm flipV="1">
                    <a:off x="2064" y="2304"/>
                    <a:ext cx="144" cy="192"/>
                  </a:xfrm>
                  <a:prstGeom prst="line">
                    <a:avLst/>
                  </a:prstGeom>
                  <a:noFill/>
                  <a:ln w="9525">
                    <a:solidFill>
                      <a:schemeClr val="tx1"/>
                    </a:solidFill>
                    <a:round/>
                    <a:headEnd/>
                    <a:tailEnd/>
                  </a:ln>
                </p:spPr>
                <p:txBody>
                  <a:bodyPr/>
                  <a:lstStyle/>
                  <a:p>
                    <a:endParaRPr lang="zh-CN" altLang="en-US"/>
                  </a:p>
                </p:txBody>
              </p:sp>
              <p:sp>
                <p:nvSpPr>
                  <p:cNvPr id="36949" name="Line 476"/>
                  <p:cNvSpPr>
                    <a:spLocks noChangeShapeType="1"/>
                  </p:cNvSpPr>
                  <p:nvPr/>
                </p:nvSpPr>
                <p:spPr bwMode="auto">
                  <a:xfrm>
                    <a:off x="2208" y="2304"/>
                    <a:ext cx="432" cy="0"/>
                  </a:xfrm>
                  <a:prstGeom prst="line">
                    <a:avLst/>
                  </a:prstGeom>
                  <a:noFill/>
                  <a:ln w="9525">
                    <a:solidFill>
                      <a:schemeClr val="tx1"/>
                    </a:solidFill>
                    <a:round/>
                    <a:headEnd/>
                    <a:tailEnd/>
                  </a:ln>
                </p:spPr>
                <p:txBody>
                  <a:bodyPr/>
                  <a:lstStyle/>
                  <a:p>
                    <a:endParaRPr lang="zh-CN" altLang="en-US"/>
                  </a:p>
                </p:txBody>
              </p:sp>
              <p:sp>
                <p:nvSpPr>
                  <p:cNvPr id="36950" name="Line 477"/>
                  <p:cNvSpPr>
                    <a:spLocks noChangeShapeType="1"/>
                  </p:cNvSpPr>
                  <p:nvPr/>
                </p:nvSpPr>
                <p:spPr bwMode="auto">
                  <a:xfrm>
                    <a:off x="2160" y="2496"/>
                    <a:ext cx="96" cy="0"/>
                  </a:xfrm>
                  <a:prstGeom prst="line">
                    <a:avLst/>
                  </a:prstGeom>
                  <a:noFill/>
                  <a:ln w="9525">
                    <a:solidFill>
                      <a:schemeClr val="tx1"/>
                    </a:solidFill>
                    <a:round/>
                    <a:headEnd/>
                    <a:tailEnd/>
                  </a:ln>
                </p:spPr>
                <p:txBody>
                  <a:bodyPr/>
                  <a:lstStyle/>
                  <a:p>
                    <a:endParaRPr lang="zh-CN" altLang="en-US"/>
                  </a:p>
                </p:txBody>
              </p:sp>
              <p:sp>
                <p:nvSpPr>
                  <p:cNvPr id="36951" name="Line 478"/>
                  <p:cNvSpPr>
                    <a:spLocks noChangeShapeType="1"/>
                  </p:cNvSpPr>
                  <p:nvPr/>
                </p:nvSpPr>
                <p:spPr bwMode="auto">
                  <a:xfrm flipH="1" flipV="1">
                    <a:off x="2016" y="2304"/>
                    <a:ext cx="144" cy="192"/>
                  </a:xfrm>
                  <a:prstGeom prst="line">
                    <a:avLst/>
                  </a:prstGeom>
                  <a:noFill/>
                  <a:ln w="9525">
                    <a:solidFill>
                      <a:schemeClr val="tx1"/>
                    </a:solidFill>
                    <a:round/>
                    <a:headEnd/>
                    <a:tailEnd/>
                  </a:ln>
                </p:spPr>
                <p:txBody>
                  <a:bodyPr/>
                  <a:lstStyle/>
                  <a:p>
                    <a:endParaRPr lang="zh-CN" altLang="en-US"/>
                  </a:p>
                </p:txBody>
              </p:sp>
              <p:sp>
                <p:nvSpPr>
                  <p:cNvPr id="36952" name="Line 479"/>
                  <p:cNvSpPr>
                    <a:spLocks noChangeShapeType="1"/>
                  </p:cNvSpPr>
                  <p:nvPr/>
                </p:nvSpPr>
                <p:spPr bwMode="auto">
                  <a:xfrm flipH="1">
                    <a:off x="1584" y="2304"/>
                    <a:ext cx="432" cy="0"/>
                  </a:xfrm>
                  <a:prstGeom prst="line">
                    <a:avLst/>
                  </a:prstGeom>
                  <a:noFill/>
                  <a:ln w="9525">
                    <a:solidFill>
                      <a:schemeClr val="tx1"/>
                    </a:solidFill>
                    <a:round/>
                    <a:headEnd/>
                    <a:tailEnd/>
                  </a:ln>
                </p:spPr>
                <p:txBody>
                  <a:bodyPr/>
                  <a:lstStyle/>
                  <a:p>
                    <a:endParaRPr lang="zh-CN" altLang="en-US"/>
                  </a:p>
                </p:txBody>
              </p:sp>
              <p:sp>
                <p:nvSpPr>
                  <p:cNvPr id="36953" name="Line 480"/>
                  <p:cNvSpPr>
                    <a:spLocks noChangeShapeType="1"/>
                  </p:cNvSpPr>
                  <p:nvPr/>
                </p:nvSpPr>
                <p:spPr bwMode="auto">
                  <a:xfrm>
                    <a:off x="1968" y="2208"/>
                    <a:ext cx="96" cy="0"/>
                  </a:xfrm>
                  <a:prstGeom prst="line">
                    <a:avLst/>
                  </a:prstGeom>
                  <a:noFill/>
                  <a:ln w="9525">
                    <a:solidFill>
                      <a:schemeClr val="tx1"/>
                    </a:solidFill>
                    <a:round/>
                    <a:headEnd/>
                    <a:tailEnd/>
                  </a:ln>
                </p:spPr>
                <p:txBody>
                  <a:bodyPr/>
                  <a:lstStyle/>
                  <a:p>
                    <a:endParaRPr lang="zh-CN" altLang="en-US"/>
                  </a:p>
                </p:txBody>
              </p:sp>
              <p:sp>
                <p:nvSpPr>
                  <p:cNvPr id="36954" name="Line 481"/>
                  <p:cNvSpPr>
                    <a:spLocks noChangeShapeType="1"/>
                  </p:cNvSpPr>
                  <p:nvPr/>
                </p:nvSpPr>
                <p:spPr bwMode="auto">
                  <a:xfrm>
                    <a:off x="2160" y="2208"/>
                    <a:ext cx="96" cy="0"/>
                  </a:xfrm>
                  <a:prstGeom prst="line">
                    <a:avLst/>
                  </a:prstGeom>
                  <a:noFill/>
                  <a:ln w="9525">
                    <a:solidFill>
                      <a:schemeClr val="tx1"/>
                    </a:solidFill>
                    <a:round/>
                    <a:headEnd/>
                    <a:tailEnd/>
                  </a:ln>
                </p:spPr>
                <p:txBody>
                  <a:bodyPr/>
                  <a:lstStyle/>
                  <a:p>
                    <a:endParaRPr lang="zh-CN" altLang="en-US"/>
                  </a:p>
                </p:txBody>
              </p:sp>
              <p:sp>
                <p:nvSpPr>
                  <p:cNvPr id="36955" name="Line 482"/>
                  <p:cNvSpPr>
                    <a:spLocks noChangeShapeType="1"/>
                  </p:cNvSpPr>
                  <p:nvPr/>
                </p:nvSpPr>
                <p:spPr bwMode="auto">
                  <a:xfrm flipV="1">
                    <a:off x="2352" y="1920"/>
                    <a:ext cx="0" cy="144"/>
                  </a:xfrm>
                  <a:prstGeom prst="line">
                    <a:avLst/>
                  </a:prstGeom>
                  <a:noFill/>
                  <a:ln w="9525">
                    <a:solidFill>
                      <a:schemeClr val="tx1"/>
                    </a:solidFill>
                    <a:round/>
                    <a:headEnd/>
                    <a:tailEnd/>
                  </a:ln>
                </p:spPr>
                <p:txBody>
                  <a:bodyPr/>
                  <a:lstStyle/>
                  <a:p>
                    <a:endParaRPr lang="zh-CN" altLang="en-US"/>
                  </a:p>
                </p:txBody>
              </p:sp>
              <p:sp>
                <p:nvSpPr>
                  <p:cNvPr id="36956" name="Line 483"/>
                  <p:cNvSpPr>
                    <a:spLocks noChangeShapeType="1"/>
                  </p:cNvSpPr>
                  <p:nvPr/>
                </p:nvSpPr>
                <p:spPr bwMode="auto">
                  <a:xfrm flipV="1">
                    <a:off x="1872" y="1920"/>
                    <a:ext cx="0" cy="144"/>
                  </a:xfrm>
                  <a:prstGeom prst="line">
                    <a:avLst/>
                  </a:prstGeom>
                  <a:noFill/>
                  <a:ln w="9525">
                    <a:solidFill>
                      <a:schemeClr val="tx1"/>
                    </a:solidFill>
                    <a:round/>
                    <a:headEnd/>
                    <a:tailEnd/>
                  </a:ln>
                </p:spPr>
                <p:txBody>
                  <a:bodyPr/>
                  <a:lstStyle/>
                  <a:p>
                    <a:endParaRPr lang="zh-CN" altLang="en-US"/>
                  </a:p>
                </p:txBody>
              </p:sp>
              <p:sp>
                <p:nvSpPr>
                  <p:cNvPr id="36957" name="Line 484"/>
                  <p:cNvSpPr>
                    <a:spLocks noChangeShapeType="1"/>
                  </p:cNvSpPr>
                  <p:nvPr/>
                </p:nvSpPr>
                <p:spPr bwMode="auto">
                  <a:xfrm>
                    <a:off x="1872" y="1920"/>
                    <a:ext cx="480" cy="0"/>
                  </a:xfrm>
                  <a:prstGeom prst="line">
                    <a:avLst/>
                  </a:prstGeom>
                  <a:noFill/>
                  <a:ln w="9525">
                    <a:solidFill>
                      <a:schemeClr val="tx1"/>
                    </a:solidFill>
                    <a:round/>
                    <a:headEnd/>
                    <a:tailEnd/>
                  </a:ln>
                </p:spPr>
                <p:txBody>
                  <a:bodyPr/>
                  <a:lstStyle/>
                  <a:p>
                    <a:endParaRPr lang="zh-CN" altLang="en-US"/>
                  </a:p>
                </p:txBody>
              </p:sp>
              <p:sp>
                <p:nvSpPr>
                  <p:cNvPr id="36958" name="Line 485"/>
                  <p:cNvSpPr>
                    <a:spLocks noChangeShapeType="1"/>
                  </p:cNvSpPr>
                  <p:nvPr/>
                </p:nvSpPr>
                <p:spPr bwMode="auto">
                  <a:xfrm flipV="1">
                    <a:off x="2064" y="1920"/>
                    <a:ext cx="0" cy="288"/>
                  </a:xfrm>
                  <a:prstGeom prst="line">
                    <a:avLst/>
                  </a:prstGeom>
                  <a:noFill/>
                  <a:ln w="9525">
                    <a:solidFill>
                      <a:schemeClr val="tx1"/>
                    </a:solidFill>
                    <a:round/>
                    <a:headEnd/>
                    <a:tailEnd/>
                  </a:ln>
                </p:spPr>
                <p:txBody>
                  <a:bodyPr/>
                  <a:lstStyle/>
                  <a:p>
                    <a:endParaRPr lang="zh-CN" altLang="en-US"/>
                  </a:p>
                </p:txBody>
              </p:sp>
              <p:sp>
                <p:nvSpPr>
                  <p:cNvPr id="36959" name="Line 486"/>
                  <p:cNvSpPr>
                    <a:spLocks noChangeShapeType="1"/>
                  </p:cNvSpPr>
                  <p:nvPr/>
                </p:nvSpPr>
                <p:spPr bwMode="auto">
                  <a:xfrm flipV="1">
                    <a:off x="2160" y="1920"/>
                    <a:ext cx="0" cy="288"/>
                  </a:xfrm>
                  <a:prstGeom prst="line">
                    <a:avLst/>
                  </a:prstGeom>
                  <a:noFill/>
                  <a:ln w="9525">
                    <a:solidFill>
                      <a:schemeClr val="tx1"/>
                    </a:solidFill>
                    <a:round/>
                    <a:headEnd/>
                    <a:tailEnd/>
                  </a:ln>
                </p:spPr>
                <p:txBody>
                  <a:bodyPr/>
                  <a:lstStyle/>
                  <a:p>
                    <a:endParaRPr lang="zh-CN" altLang="en-US"/>
                  </a:p>
                </p:txBody>
              </p:sp>
              <p:sp>
                <p:nvSpPr>
                  <p:cNvPr id="36960" name="Line 487"/>
                  <p:cNvSpPr>
                    <a:spLocks noChangeShapeType="1"/>
                  </p:cNvSpPr>
                  <p:nvPr/>
                </p:nvSpPr>
                <p:spPr bwMode="auto">
                  <a:xfrm flipV="1">
                    <a:off x="2112" y="1824"/>
                    <a:ext cx="0" cy="96"/>
                  </a:xfrm>
                  <a:prstGeom prst="line">
                    <a:avLst/>
                  </a:prstGeom>
                  <a:noFill/>
                  <a:ln w="9525">
                    <a:solidFill>
                      <a:schemeClr val="tx1"/>
                    </a:solidFill>
                    <a:round/>
                    <a:headEnd/>
                    <a:tailEnd/>
                  </a:ln>
                </p:spPr>
                <p:txBody>
                  <a:bodyPr/>
                  <a:lstStyle/>
                  <a:p>
                    <a:endParaRPr lang="zh-CN" altLang="en-US"/>
                  </a:p>
                </p:txBody>
              </p:sp>
              <p:sp>
                <p:nvSpPr>
                  <p:cNvPr id="36961" name="Oval 488"/>
                  <p:cNvSpPr>
                    <a:spLocks noChangeArrowheads="1"/>
                  </p:cNvSpPr>
                  <p:nvPr/>
                </p:nvSpPr>
                <p:spPr bwMode="auto">
                  <a:xfrm>
                    <a:off x="2088" y="1776"/>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6962" name="Oval 489"/>
                  <p:cNvSpPr>
                    <a:spLocks noChangeArrowheads="1"/>
                  </p:cNvSpPr>
                  <p:nvPr/>
                </p:nvSpPr>
                <p:spPr bwMode="auto">
                  <a:xfrm>
                    <a:off x="1854" y="228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6963" name="Oval 490"/>
                  <p:cNvSpPr>
                    <a:spLocks noChangeArrowheads="1"/>
                  </p:cNvSpPr>
                  <p:nvPr/>
                </p:nvSpPr>
                <p:spPr bwMode="auto">
                  <a:xfrm>
                    <a:off x="2336" y="228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6964" name="Oval 491"/>
                  <p:cNvSpPr>
                    <a:spLocks noChangeArrowheads="1"/>
                  </p:cNvSpPr>
                  <p:nvPr/>
                </p:nvSpPr>
                <p:spPr bwMode="auto">
                  <a:xfrm>
                    <a:off x="2046" y="1904"/>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6965" name="Oval 492"/>
                  <p:cNvSpPr>
                    <a:spLocks noChangeArrowheads="1"/>
                  </p:cNvSpPr>
                  <p:nvPr/>
                </p:nvSpPr>
                <p:spPr bwMode="auto">
                  <a:xfrm>
                    <a:off x="2142" y="1904"/>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6966" name="Line 493"/>
                  <p:cNvSpPr>
                    <a:spLocks noChangeShapeType="1"/>
                  </p:cNvSpPr>
                  <p:nvPr/>
                </p:nvSpPr>
                <p:spPr bwMode="auto">
                  <a:xfrm>
                    <a:off x="1872" y="2496"/>
                    <a:ext cx="0" cy="144"/>
                  </a:xfrm>
                  <a:prstGeom prst="line">
                    <a:avLst/>
                  </a:prstGeom>
                  <a:noFill/>
                  <a:ln w="9525">
                    <a:solidFill>
                      <a:schemeClr val="tx1"/>
                    </a:solidFill>
                    <a:round/>
                    <a:headEnd/>
                    <a:tailEnd/>
                  </a:ln>
                </p:spPr>
                <p:txBody>
                  <a:bodyPr/>
                  <a:lstStyle/>
                  <a:p>
                    <a:endParaRPr lang="zh-CN" altLang="en-US"/>
                  </a:p>
                </p:txBody>
              </p:sp>
              <p:sp>
                <p:nvSpPr>
                  <p:cNvPr id="36967" name="Line 494"/>
                  <p:cNvSpPr>
                    <a:spLocks noChangeShapeType="1"/>
                  </p:cNvSpPr>
                  <p:nvPr/>
                </p:nvSpPr>
                <p:spPr bwMode="auto">
                  <a:xfrm>
                    <a:off x="2352" y="2496"/>
                    <a:ext cx="0" cy="144"/>
                  </a:xfrm>
                  <a:prstGeom prst="line">
                    <a:avLst/>
                  </a:prstGeom>
                  <a:noFill/>
                  <a:ln w="9525">
                    <a:solidFill>
                      <a:schemeClr val="tx1"/>
                    </a:solidFill>
                    <a:round/>
                    <a:headEnd/>
                    <a:tailEnd/>
                  </a:ln>
                </p:spPr>
                <p:txBody>
                  <a:bodyPr/>
                  <a:lstStyle/>
                  <a:p>
                    <a:endParaRPr lang="zh-CN" altLang="en-US"/>
                  </a:p>
                </p:txBody>
              </p:sp>
              <p:sp>
                <p:nvSpPr>
                  <p:cNvPr id="36968" name="Line 495"/>
                  <p:cNvSpPr>
                    <a:spLocks noChangeShapeType="1"/>
                  </p:cNvSpPr>
                  <p:nvPr/>
                </p:nvSpPr>
                <p:spPr bwMode="auto">
                  <a:xfrm flipH="1">
                    <a:off x="1872" y="2640"/>
                    <a:ext cx="480" cy="0"/>
                  </a:xfrm>
                  <a:prstGeom prst="line">
                    <a:avLst/>
                  </a:prstGeom>
                  <a:noFill/>
                  <a:ln w="9525">
                    <a:solidFill>
                      <a:schemeClr val="tx1"/>
                    </a:solidFill>
                    <a:round/>
                    <a:headEnd/>
                    <a:tailEnd/>
                  </a:ln>
                </p:spPr>
                <p:txBody>
                  <a:bodyPr/>
                  <a:lstStyle/>
                  <a:p>
                    <a:endParaRPr lang="zh-CN" altLang="en-US"/>
                  </a:p>
                </p:txBody>
              </p:sp>
              <p:sp>
                <p:nvSpPr>
                  <p:cNvPr id="36969" name="Line 496"/>
                  <p:cNvSpPr>
                    <a:spLocks noChangeShapeType="1"/>
                  </p:cNvSpPr>
                  <p:nvPr/>
                </p:nvSpPr>
                <p:spPr bwMode="auto">
                  <a:xfrm>
                    <a:off x="2112" y="2640"/>
                    <a:ext cx="0" cy="96"/>
                  </a:xfrm>
                  <a:prstGeom prst="line">
                    <a:avLst/>
                  </a:prstGeom>
                  <a:noFill/>
                  <a:ln w="9525">
                    <a:solidFill>
                      <a:schemeClr val="tx1"/>
                    </a:solidFill>
                    <a:round/>
                    <a:headEnd/>
                    <a:tailEnd/>
                  </a:ln>
                </p:spPr>
                <p:txBody>
                  <a:bodyPr/>
                  <a:lstStyle/>
                  <a:p>
                    <a:endParaRPr lang="zh-CN" altLang="en-US"/>
                  </a:p>
                </p:txBody>
              </p:sp>
              <p:sp>
                <p:nvSpPr>
                  <p:cNvPr id="36970" name="Line 497"/>
                  <p:cNvSpPr>
                    <a:spLocks noChangeShapeType="1"/>
                  </p:cNvSpPr>
                  <p:nvPr/>
                </p:nvSpPr>
                <p:spPr bwMode="auto">
                  <a:xfrm>
                    <a:off x="2064" y="2736"/>
                    <a:ext cx="96" cy="0"/>
                  </a:xfrm>
                  <a:prstGeom prst="line">
                    <a:avLst/>
                  </a:prstGeom>
                  <a:noFill/>
                  <a:ln w="28575">
                    <a:solidFill>
                      <a:schemeClr val="tx1"/>
                    </a:solidFill>
                    <a:round/>
                    <a:headEnd/>
                    <a:tailEnd/>
                  </a:ln>
                </p:spPr>
                <p:txBody>
                  <a:bodyPr/>
                  <a:lstStyle/>
                  <a:p>
                    <a:endParaRPr lang="zh-CN" altLang="en-US"/>
                  </a:p>
                </p:txBody>
              </p:sp>
              <p:sp>
                <p:nvSpPr>
                  <p:cNvPr id="36971" name="Oval 498"/>
                  <p:cNvSpPr>
                    <a:spLocks noChangeArrowheads="1"/>
                  </p:cNvSpPr>
                  <p:nvPr/>
                </p:nvSpPr>
                <p:spPr bwMode="auto">
                  <a:xfrm>
                    <a:off x="2096" y="2624"/>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grpSp>
                <p:nvGrpSpPr>
                  <p:cNvPr id="36972" name="Group 499"/>
                  <p:cNvGrpSpPr>
                    <a:grpSpLocks/>
                  </p:cNvGrpSpPr>
                  <p:nvPr/>
                </p:nvGrpSpPr>
                <p:grpSpPr bwMode="auto">
                  <a:xfrm>
                    <a:off x="2640" y="2208"/>
                    <a:ext cx="144" cy="96"/>
                    <a:chOff x="2928" y="2448"/>
                    <a:chExt cx="144" cy="96"/>
                  </a:xfrm>
                </p:grpSpPr>
                <p:sp>
                  <p:nvSpPr>
                    <p:cNvPr id="37021" name="Line 500"/>
                    <p:cNvSpPr>
                      <a:spLocks noChangeShapeType="1"/>
                    </p:cNvSpPr>
                    <p:nvPr/>
                  </p:nvSpPr>
                  <p:spPr bwMode="auto">
                    <a:xfrm>
                      <a:off x="2928" y="2448"/>
                      <a:ext cx="144" cy="0"/>
                    </a:xfrm>
                    <a:prstGeom prst="line">
                      <a:avLst/>
                    </a:prstGeom>
                    <a:noFill/>
                    <a:ln w="28575">
                      <a:solidFill>
                        <a:schemeClr val="tx1"/>
                      </a:solidFill>
                      <a:round/>
                      <a:headEnd/>
                      <a:tailEnd/>
                    </a:ln>
                  </p:spPr>
                  <p:txBody>
                    <a:bodyPr/>
                    <a:lstStyle/>
                    <a:p>
                      <a:endParaRPr lang="zh-CN" altLang="en-US"/>
                    </a:p>
                  </p:txBody>
                </p:sp>
                <p:sp>
                  <p:nvSpPr>
                    <p:cNvPr id="37022" name="Line 501"/>
                    <p:cNvSpPr>
                      <a:spLocks noChangeShapeType="1"/>
                    </p:cNvSpPr>
                    <p:nvPr/>
                  </p:nvSpPr>
                  <p:spPr bwMode="auto">
                    <a:xfrm>
                      <a:off x="2928" y="2496"/>
                      <a:ext cx="144" cy="0"/>
                    </a:xfrm>
                    <a:prstGeom prst="line">
                      <a:avLst/>
                    </a:prstGeom>
                    <a:noFill/>
                    <a:ln w="19050">
                      <a:solidFill>
                        <a:schemeClr val="tx1"/>
                      </a:solidFill>
                      <a:round/>
                      <a:headEnd/>
                      <a:tailEnd/>
                    </a:ln>
                  </p:spPr>
                  <p:txBody>
                    <a:bodyPr/>
                    <a:lstStyle/>
                    <a:p>
                      <a:endParaRPr lang="zh-CN" altLang="en-US"/>
                    </a:p>
                  </p:txBody>
                </p:sp>
                <p:sp>
                  <p:nvSpPr>
                    <p:cNvPr id="37023" name="Line 502"/>
                    <p:cNvSpPr>
                      <a:spLocks noChangeShapeType="1"/>
                    </p:cNvSpPr>
                    <p:nvPr/>
                  </p:nvSpPr>
                  <p:spPr bwMode="auto">
                    <a:xfrm>
                      <a:off x="3072" y="2496"/>
                      <a:ext cx="0" cy="48"/>
                    </a:xfrm>
                    <a:prstGeom prst="line">
                      <a:avLst/>
                    </a:prstGeom>
                    <a:noFill/>
                    <a:ln w="9525">
                      <a:solidFill>
                        <a:schemeClr val="tx1"/>
                      </a:solidFill>
                      <a:round/>
                      <a:headEnd/>
                      <a:tailEnd/>
                    </a:ln>
                  </p:spPr>
                  <p:txBody>
                    <a:bodyPr/>
                    <a:lstStyle/>
                    <a:p>
                      <a:endParaRPr lang="zh-CN" altLang="en-US"/>
                    </a:p>
                  </p:txBody>
                </p:sp>
                <p:sp>
                  <p:nvSpPr>
                    <p:cNvPr id="37024" name="Line 503"/>
                    <p:cNvSpPr>
                      <a:spLocks noChangeShapeType="1"/>
                    </p:cNvSpPr>
                    <p:nvPr/>
                  </p:nvSpPr>
                  <p:spPr bwMode="auto">
                    <a:xfrm>
                      <a:off x="2928" y="2496"/>
                      <a:ext cx="0" cy="48"/>
                    </a:xfrm>
                    <a:prstGeom prst="line">
                      <a:avLst/>
                    </a:prstGeom>
                    <a:noFill/>
                    <a:ln w="9525">
                      <a:solidFill>
                        <a:schemeClr val="tx1"/>
                      </a:solidFill>
                      <a:round/>
                      <a:headEnd/>
                      <a:tailEnd/>
                    </a:ln>
                  </p:spPr>
                  <p:txBody>
                    <a:bodyPr/>
                    <a:lstStyle/>
                    <a:p>
                      <a:endParaRPr lang="zh-CN" altLang="en-US"/>
                    </a:p>
                  </p:txBody>
                </p:sp>
              </p:grpSp>
              <p:grpSp>
                <p:nvGrpSpPr>
                  <p:cNvPr id="36973" name="Group 504"/>
                  <p:cNvGrpSpPr>
                    <a:grpSpLocks/>
                  </p:cNvGrpSpPr>
                  <p:nvPr/>
                </p:nvGrpSpPr>
                <p:grpSpPr bwMode="auto">
                  <a:xfrm>
                    <a:off x="1440" y="2208"/>
                    <a:ext cx="144" cy="96"/>
                    <a:chOff x="2928" y="2448"/>
                    <a:chExt cx="144" cy="96"/>
                  </a:xfrm>
                </p:grpSpPr>
                <p:sp>
                  <p:nvSpPr>
                    <p:cNvPr id="37017" name="Line 505"/>
                    <p:cNvSpPr>
                      <a:spLocks noChangeShapeType="1"/>
                    </p:cNvSpPr>
                    <p:nvPr/>
                  </p:nvSpPr>
                  <p:spPr bwMode="auto">
                    <a:xfrm>
                      <a:off x="2928" y="2448"/>
                      <a:ext cx="144" cy="0"/>
                    </a:xfrm>
                    <a:prstGeom prst="line">
                      <a:avLst/>
                    </a:prstGeom>
                    <a:noFill/>
                    <a:ln w="28575">
                      <a:solidFill>
                        <a:schemeClr val="tx1"/>
                      </a:solidFill>
                      <a:round/>
                      <a:headEnd/>
                      <a:tailEnd/>
                    </a:ln>
                  </p:spPr>
                  <p:txBody>
                    <a:bodyPr/>
                    <a:lstStyle/>
                    <a:p>
                      <a:endParaRPr lang="zh-CN" altLang="en-US"/>
                    </a:p>
                  </p:txBody>
                </p:sp>
                <p:sp>
                  <p:nvSpPr>
                    <p:cNvPr id="37018" name="Line 506"/>
                    <p:cNvSpPr>
                      <a:spLocks noChangeShapeType="1"/>
                    </p:cNvSpPr>
                    <p:nvPr/>
                  </p:nvSpPr>
                  <p:spPr bwMode="auto">
                    <a:xfrm>
                      <a:off x="2928" y="2496"/>
                      <a:ext cx="144" cy="0"/>
                    </a:xfrm>
                    <a:prstGeom prst="line">
                      <a:avLst/>
                    </a:prstGeom>
                    <a:noFill/>
                    <a:ln w="19050">
                      <a:solidFill>
                        <a:schemeClr val="tx1"/>
                      </a:solidFill>
                      <a:round/>
                      <a:headEnd/>
                      <a:tailEnd/>
                    </a:ln>
                  </p:spPr>
                  <p:txBody>
                    <a:bodyPr/>
                    <a:lstStyle/>
                    <a:p>
                      <a:endParaRPr lang="zh-CN" altLang="en-US"/>
                    </a:p>
                  </p:txBody>
                </p:sp>
                <p:sp>
                  <p:nvSpPr>
                    <p:cNvPr id="37019" name="Line 507"/>
                    <p:cNvSpPr>
                      <a:spLocks noChangeShapeType="1"/>
                    </p:cNvSpPr>
                    <p:nvPr/>
                  </p:nvSpPr>
                  <p:spPr bwMode="auto">
                    <a:xfrm>
                      <a:off x="3072" y="2496"/>
                      <a:ext cx="0" cy="48"/>
                    </a:xfrm>
                    <a:prstGeom prst="line">
                      <a:avLst/>
                    </a:prstGeom>
                    <a:noFill/>
                    <a:ln w="9525">
                      <a:solidFill>
                        <a:schemeClr val="tx1"/>
                      </a:solidFill>
                      <a:round/>
                      <a:headEnd/>
                      <a:tailEnd/>
                    </a:ln>
                  </p:spPr>
                  <p:txBody>
                    <a:bodyPr/>
                    <a:lstStyle/>
                    <a:p>
                      <a:endParaRPr lang="zh-CN" altLang="en-US"/>
                    </a:p>
                  </p:txBody>
                </p:sp>
                <p:sp>
                  <p:nvSpPr>
                    <p:cNvPr id="37020" name="Line 508"/>
                    <p:cNvSpPr>
                      <a:spLocks noChangeShapeType="1"/>
                    </p:cNvSpPr>
                    <p:nvPr/>
                  </p:nvSpPr>
                  <p:spPr bwMode="auto">
                    <a:xfrm>
                      <a:off x="2928" y="2496"/>
                      <a:ext cx="0" cy="48"/>
                    </a:xfrm>
                    <a:prstGeom prst="line">
                      <a:avLst/>
                    </a:prstGeom>
                    <a:noFill/>
                    <a:ln w="9525">
                      <a:solidFill>
                        <a:schemeClr val="tx1"/>
                      </a:solidFill>
                      <a:round/>
                      <a:headEnd/>
                      <a:tailEnd/>
                    </a:ln>
                  </p:spPr>
                  <p:txBody>
                    <a:bodyPr/>
                    <a:lstStyle/>
                    <a:p>
                      <a:endParaRPr lang="zh-CN" altLang="en-US"/>
                    </a:p>
                  </p:txBody>
                </p:sp>
              </p:grpSp>
              <p:sp>
                <p:nvSpPr>
                  <p:cNvPr id="36974" name="Line 509"/>
                  <p:cNvSpPr>
                    <a:spLocks noChangeShapeType="1"/>
                  </p:cNvSpPr>
                  <p:nvPr/>
                </p:nvSpPr>
                <p:spPr bwMode="auto">
                  <a:xfrm>
                    <a:off x="2784" y="2304"/>
                    <a:ext cx="96" cy="0"/>
                  </a:xfrm>
                  <a:prstGeom prst="line">
                    <a:avLst/>
                  </a:prstGeom>
                  <a:noFill/>
                  <a:ln w="9525">
                    <a:solidFill>
                      <a:schemeClr val="tx1"/>
                    </a:solidFill>
                    <a:round/>
                    <a:headEnd/>
                    <a:tailEnd/>
                  </a:ln>
                </p:spPr>
                <p:txBody>
                  <a:bodyPr/>
                  <a:lstStyle/>
                  <a:p>
                    <a:endParaRPr lang="zh-CN" altLang="en-US"/>
                  </a:p>
                </p:txBody>
              </p:sp>
              <p:sp>
                <p:nvSpPr>
                  <p:cNvPr id="36975" name="Line 510"/>
                  <p:cNvSpPr>
                    <a:spLocks noChangeShapeType="1"/>
                  </p:cNvSpPr>
                  <p:nvPr/>
                </p:nvSpPr>
                <p:spPr bwMode="auto">
                  <a:xfrm>
                    <a:off x="1344" y="2304"/>
                    <a:ext cx="96" cy="0"/>
                  </a:xfrm>
                  <a:prstGeom prst="line">
                    <a:avLst/>
                  </a:prstGeom>
                  <a:noFill/>
                  <a:ln w="9525">
                    <a:solidFill>
                      <a:schemeClr val="tx1"/>
                    </a:solidFill>
                    <a:round/>
                    <a:headEnd/>
                    <a:tailEnd/>
                  </a:ln>
                </p:spPr>
                <p:txBody>
                  <a:bodyPr/>
                  <a:lstStyle/>
                  <a:p>
                    <a:endParaRPr lang="zh-CN" altLang="en-US"/>
                  </a:p>
                </p:txBody>
              </p:sp>
              <p:sp>
                <p:nvSpPr>
                  <p:cNvPr id="36976" name="Oval 511"/>
                  <p:cNvSpPr>
                    <a:spLocks noChangeArrowheads="1"/>
                  </p:cNvSpPr>
                  <p:nvPr/>
                </p:nvSpPr>
                <p:spPr bwMode="auto">
                  <a:xfrm>
                    <a:off x="2096" y="1904"/>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6977" name="Line 512"/>
                  <p:cNvSpPr>
                    <a:spLocks noChangeShapeType="1"/>
                  </p:cNvSpPr>
                  <p:nvPr/>
                </p:nvSpPr>
                <p:spPr bwMode="auto">
                  <a:xfrm>
                    <a:off x="1152" y="1680"/>
                    <a:ext cx="2064" cy="0"/>
                  </a:xfrm>
                  <a:prstGeom prst="line">
                    <a:avLst/>
                  </a:prstGeom>
                  <a:noFill/>
                  <a:ln w="9525">
                    <a:solidFill>
                      <a:schemeClr val="tx1"/>
                    </a:solidFill>
                    <a:round/>
                    <a:headEnd/>
                    <a:tailEnd/>
                  </a:ln>
                </p:spPr>
                <p:txBody>
                  <a:bodyPr/>
                  <a:lstStyle/>
                  <a:p>
                    <a:endParaRPr lang="zh-CN" altLang="en-US"/>
                  </a:p>
                </p:txBody>
              </p:sp>
              <p:sp>
                <p:nvSpPr>
                  <p:cNvPr id="36978" name="Line 513"/>
                  <p:cNvSpPr>
                    <a:spLocks noChangeShapeType="1"/>
                  </p:cNvSpPr>
                  <p:nvPr/>
                </p:nvSpPr>
                <p:spPr bwMode="auto">
                  <a:xfrm>
                    <a:off x="1344" y="1440"/>
                    <a:ext cx="0" cy="1440"/>
                  </a:xfrm>
                  <a:prstGeom prst="line">
                    <a:avLst/>
                  </a:prstGeom>
                  <a:noFill/>
                  <a:ln w="9525">
                    <a:solidFill>
                      <a:schemeClr val="tx1"/>
                    </a:solidFill>
                    <a:round/>
                    <a:headEnd/>
                    <a:tailEnd/>
                  </a:ln>
                </p:spPr>
                <p:txBody>
                  <a:bodyPr/>
                  <a:lstStyle/>
                  <a:p>
                    <a:endParaRPr lang="zh-CN" altLang="en-US"/>
                  </a:p>
                </p:txBody>
              </p:sp>
              <p:sp>
                <p:nvSpPr>
                  <p:cNvPr id="36979" name="Line 514"/>
                  <p:cNvSpPr>
                    <a:spLocks noChangeShapeType="1"/>
                  </p:cNvSpPr>
                  <p:nvPr/>
                </p:nvSpPr>
                <p:spPr bwMode="auto">
                  <a:xfrm>
                    <a:off x="2880" y="1440"/>
                    <a:ext cx="0" cy="1440"/>
                  </a:xfrm>
                  <a:prstGeom prst="line">
                    <a:avLst/>
                  </a:prstGeom>
                  <a:noFill/>
                  <a:ln w="9525">
                    <a:solidFill>
                      <a:schemeClr val="tx1"/>
                    </a:solidFill>
                    <a:round/>
                    <a:headEnd/>
                    <a:tailEnd/>
                  </a:ln>
                </p:spPr>
                <p:txBody>
                  <a:bodyPr/>
                  <a:lstStyle/>
                  <a:p>
                    <a:endParaRPr lang="zh-CN" altLang="en-US"/>
                  </a:p>
                </p:txBody>
              </p:sp>
              <p:sp>
                <p:nvSpPr>
                  <p:cNvPr id="36980" name="Oval 515"/>
                  <p:cNvSpPr>
                    <a:spLocks noChangeArrowheads="1"/>
                  </p:cNvSpPr>
                  <p:nvPr/>
                </p:nvSpPr>
                <p:spPr bwMode="auto">
                  <a:xfrm>
                    <a:off x="1326" y="228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6981" name="Oval 516"/>
                  <p:cNvSpPr>
                    <a:spLocks noChangeArrowheads="1"/>
                  </p:cNvSpPr>
                  <p:nvPr/>
                </p:nvSpPr>
                <p:spPr bwMode="auto">
                  <a:xfrm>
                    <a:off x="2862" y="228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6982" name="Line 517"/>
                  <p:cNvSpPr>
                    <a:spLocks noChangeShapeType="1"/>
                  </p:cNvSpPr>
                  <p:nvPr/>
                </p:nvSpPr>
                <p:spPr bwMode="auto">
                  <a:xfrm flipV="1">
                    <a:off x="1584" y="1680"/>
                    <a:ext cx="0" cy="528"/>
                  </a:xfrm>
                  <a:prstGeom prst="line">
                    <a:avLst/>
                  </a:prstGeom>
                  <a:noFill/>
                  <a:ln w="9525">
                    <a:solidFill>
                      <a:schemeClr val="tx1"/>
                    </a:solidFill>
                    <a:round/>
                    <a:headEnd/>
                    <a:tailEnd/>
                  </a:ln>
                </p:spPr>
                <p:txBody>
                  <a:bodyPr/>
                  <a:lstStyle/>
                  <a:p>
                    <a:endParaRPr lang="zh-CN" altLang="en-US"/>
                  </a:p>
                </p:txBody>
              </p:sp>
              <p:sp>
                <p:nvSpPr>
                  <p:cNvPr id="36983" name="Line 518"/>
                  <p:cNvSpPr>
                    <a:spLocks noChangeShapeType="1"/>
                  </p:cNvSpPr>
                  <p:nvPr/>
                </p:nvSpPr>
                <p:spPr bwMode="auto">
                  <a:xfrm flipV="1">
                    <a:off x="2640" y="1680"/>
                    <a:ext cx="0" cy="528"/>
                  </a:xfrm>
                  <a:prstGeom prst="line">
                    <a:avLst/>
                  </a:prstGeom>
                  <a:noFill/>
                  <a:ln w="9525">
                    <a:solidFill>
                      <a:schemeClr val="tx1"/>
                    </a:solidFill>
                    <a:round/>
                    <a:headEnd/>
                    <a:tailEnd/>
                  </a:ln>
                </p:spPr>
                <p:txBody>
                  <a:bodyPr/>
                  <a:lstStyle/>
                  <a:p>
                    <a:endParaRPr lang="zh-CN" altLang="en-US"/>
                  </a:p>
                </p:txBody>
              </p:sp>
              <p:sp>
                <p:nvSpPr>
                  <p:cNvPr id="36984" name="Oval 519"/>
                  <p:cNvSpPr>
                    <a:spLocks noChangeArrowheads="1"/>
                  </p:cNvSpPr>
                  <p:nvPr/>
                </p:nvSpPr>
                <p:spPr bwMode="auto">
                  <a:xfrm>
                    <a:off x="2624" y="1664"/>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6985" name="Oval 520"/>
                  <p:cNvSpPr>
                    <a:spLocks noChangeArrowheads="1"/>
                  </p:cNvSpPr>
                  <p:nvPr/>
                </p:nvSpPr>
                <p:spPr bwMode="auto">
                  <a:xfrm>
                    <a:off x="1568" y="1664"/>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grpSp>
                <p:nvGrpSpPr>
                  <p:cNvPr id="36986" name="Group 521"/>
                  <p:cNvGrpSpPr>
                    <a:grpSpLocks/>
                  </p:cNvGrpSpPr>
                  <p:nvPr/>
                </p:nvGrpSpPr>
                <p:grpSpPr bwMode="auto">
                  <a:xfrm>
                    <a:off x="1344" y="2880"/>
                    <a:ext cx="96" cy="144"/>
                    <a:chOff x="1872" y="2352"/>
                    <a:chExt cx="96" cy="144"/>
                  </a:xfrm>
                </p:grpSpPr>
                <p:sp>
                  <p:nvSpPr>
                    <p:cNvPr id="37013" name="Line 522"/>
                    <p:cNvSpPr>
                      <a:spLocks noChangeShapeType="1"/>
                    </p:cNvSpPr>
                    <p:nvPr/>
                  </p:nvSpPr>
                  <p:spPr bwMode="auto">
                    <a:xfrm>
                      <a:off x="1920" y="2352"/>
                      <a:ext cx="0" cy="144"/>
                    </a:xfrm>
                    <a:prstGeom prst="line">
                      <a:avLst/>
                    </a:prstGeom>
                    <a:noFill/>
                    <a:ln w="19050">
                      <a:solidFill>
                        <a:schemeClr val="tx1"/>
                      </a:solidFill>
                      <a:round/>
                      <a:headEnd/>
                      <a:tailEnd/>
                    </a:ln>
                  </p:spPr>
                  <p:txBody>
                    <a:bodyPr/>
                    <a:lstStyle/>
                    <a:p>
                      <a:endParaRPr lang="zh-CN" altLang="en-US"/>
                    </a:p>
                  </p:txBody>
                </p:sp>
                <p:sp>
                  <p:nvSpPr>
                    <p:cNvPr id="37014" name="Line 523"/>
                    <p:cNvSpPr>
                      <a:spLocks noChangeShapeType="1"/>
                    </p:cNvSpPr>
                    <p:nvPr/>
                  </p:nvSpPr>
                  <p:spPr bwMode="auto">
                    <a:xfrm>
                      <a:off x="1968" y="2352"/>
                      <a:ext cx="0" cy="144"/>
                    </a:xfrm>
                    <a:prstGeom prst="line">
                      <a:avLst/>
                    </a:prstGeom>
                    <a:noFill/>
                    <a:ln w="28575">
                      <a:solidFill>
                        <a:schemeClr val="tx1"/>
                      </a:solidFill>
                      <a:round/>
                      <a:headEnd/>
                      <a:tailEnd/>
                    </a:ln>
                  </p:spPr>
                  <p:txBody>
                    <a:bodyPr/>
                    <a:lstStyle/>
                    <a:p>
                      <a:endParaRPr lang="zh-CN" altLang="en-US"/>
                    </a:p>
                  </p:txBody>
                </p:sp>
                <p:sp>
                  <p:nvSpPr>
                    <p:cNvPr id="37015" name="Line 524"/>
                    <p:cNvSpPr>
                      <a:spLocks noChangeShapeType="1"/>
                    </p:cNvSpPr>
                    <p:nvPr/>
                  </p:nvSpPr>
                  <p:spPr bwMode="auto">
                    <a:xfrm>
                      <a:off x="1872" y="2352"/>
                      <a:ext cx="48" cy="0"/>
                    </a:xfrm>
                    <a:prstGeom prst="line">
                      <a:avLst/>
                    </a:prstGeom>
                    <a:noFill/>
                    <a:ln w="9525">
                      <a:solidFill>
                        <a:schemeClr val="tx1"/>
                      </a:solidFill>
                      <a:round/>
                      <a:headEnd/>
                      <a:tailEnd/>
                    </a:ln>
                  </p:spPr>
                  <p:txBody>
                    <a:bodyPr/>
                    <a:lstStyle/>
                    <a:p>
                      <a:endParaRPr lang="zh-CN" altLang="en-US"/>
                    </a:p>
                  </p:txBody>
                </p:sp>
                <p:sp>
                  <p:nvSpPr>
                    <p:cNvPr id="37016" name="Line 525"/>
                    <p:cNvSpPr>
                      <a:spLocks noChangeShapeType="1"/>
                    </p:cNvSpPr>
                    <p:nvPr/>
                  </p:nvSpPr>
                  <p:spPr bwMode="auto">
                    <a:xfrm>
                      <a:off x="1872" y="2496"/>
                      <a:ext cx="48" cy="0"/>
                    </a:xfrm>
                    <a:prstGeom prst="line">
                      <a:avLst/>
                    </a:prstGeom>
                    <a:noFill/>
                    <a:ln w="9525">
                      <a:solidFill>
                        <a:schemeClr val="tx1"/>
                      </a:solidFill>
                      <a:round/>
                      <a:headEnd/>
                      <a:tailEnd/>
                    </a:ln>
                  </p:spPr>
                  <p:txBody>
                    <a:bodyPr/>
                    <a:lstStyle/>
                    <a:p>
                      <a:endParaRPr lang="zh-CN" altLang="en-US"/>
                    </a:p>
                  </p:txBody>
                </p:sp>
              </p:grpSp>
              <p:grpSp>
                <p:nvGrpSpPr>
                  <p:cNvPr id="36987" name="Group 526"/>
                  <p:cNvGrpSpPr>
                    <a:grpSpLocks/>
                  </p:cNvGrpSpPr>
                  <p:nvPr/>
                </p:nvGrpSpPr>
                <p:grpSpPr bwMode="auto">
                  <a:xfrm>
                    <a:off x="2784" y="2880"/>
                    <a:ext cx="96" cy="144"/>
                    <a:chOff x="2256" y="2352"/>
                    <a:chExt cx="96" cy="144"/>
                  </a:xfrm>
                </p:grpSpPr>
                <p:sp>
                  <p:nvSpPr>
                    <p:cNvPr id="37009" name="Line 527"/>
                    <p:cNvSpPr>
                      <a:spLocks noChangeShapeType="1"/>
                    </p:cNvSpPr>
                    <p:nvPr/>
                  </p:nvSpPr>
                  <p:spPr bwMode="auto">
                    <a:xfrm>
                      <a:off x="2256" y="2352"/>
                      <a:ext cx="0" cy="144"/>
                    </a:xfrm>
                    <a:prstGeom prst="line">
                      <a:avLst/>
                    </a:prstGeom>
                    <a:noFill/>
                    <a:ln w="28575">
                      <a:solidFill>
                        <a:schemeClr val="tx1"/>
                      </a:solidFill>
                      <a:round/>
                      <a:headEnd/>
                      <a:tailEnd/>
                    </a:ln>
                  </p:spPr>
                  <p:txBody>
                    <a:bodyPr/>
                    <a:lstStyle/>
                    <a:p>
                      <a:endParaRPr lang="zh-CN" altLang="en-US"/>
                    </a:p>
                  </p:txBody>
                </p:sp>
                <p:sp>
                  <p:nvSpPr>
                    <p:cNvPr id="37010" name="Line 528"/>
                    <p:cNvSpPr>
                      <a:spLocks noChangeShapeType="1"/>
                    </p:cNvSpPr>
                    <p:nvPr/>
                  </p:nvSpPr>
                  <p:spPr bwMode="auto">
                    <a:xfrm>
                      <a:off x="2304" y="2352"/>
                      <a:ext cx="0" cy="144"/>
                    </a:xfrm>
                    <a:prstGeom prst="line">
                      <a:avLst/>
                    </a:prstGeom>
                    <a:noFill/>
                    <a:ln w="19050">
                      <a:solidFill>
                        <a:schemeClr val="tx1"/>
                      </a:solidFill>
                      <a:round/>
                      <a:headEnd/>
                      <a:tailEnd/>
                    </a:ln>
                  </p:spPr>
                  <p:txBody>
                    <a:bodyPr/>
                    <a:lstStyle/>
                    <a:p>
                      <a:endParaRPr lang="zh-CN" altLang="en-US"/>
                    </a:p>
                  </p:txBody>
                </p:sp>
                <p:sp>
                  <p:nvSpPr>
                    <p:cNvPr id="37011" name="Line 529"/>
                    <p:cNvSpPr>
                      <a:spLocks noChangeShapeType="1"/>
                    </p:cNvSpPr>
                    <p:nvPr/>
                  </p:nvSpPr>
                  <p:spPr bwMode="auto">
                    <a:xfrm>
                      <a:off x="2304" y="2352"/>
                      <a:ext cx="48" cy="0"/>
                    </a:xfrm>
                    <a:prstGeom prst="line">
                      <a:avLst/>
                    </a:prstGeom>
                    <a:noFill/>
                    <a:ln w="9525">
                      <a:solidFill>
                        <a:schemeClr val="tx1"/>
                      </a:solidFill>
                      <a:round/>
                      <a:headEnd/>
                      <a:tailEnd/>
                    </a:ln>
                  </p:spPr>
                  <p:txBody>
                    <a:bodyPr/>
                    <a:lstStyle/>
                    <a:p>
                      <a:endParaRPr lang="zh-CN" altLang="en-US"/>
                    </a:p>
                  </p:txBody>
                </p:sp>
                <p:sp>
                  <p:nvSpPr>
                    <p:cNvPr id="37012" name="Line 530"/>
                    <p:cNvSpPr>
                      <a:spLocks noChangeShapeType="1"/>
                    </p:cNvSpPr>
                    <p:nvPr/>
                  </p:nvSpPr>
                  <p:spPr bwMode="auto">
                    <a:xfrm>
                      <a:off x="2304" y="2496"/>
                      <a:ext cx="48" cy="0"/>
                    </a:xfrm>
                    <a:prstGeom prst="line">
                      <a:avLst/>
                    </a:prstGeom>
                    <a:noFill/>
                    <a:ln w="9525">
                      <a:solidFill>
                        <a:schemeClr val="tx1"/>
                      </a:solidFill>
                      <a:round/>
                      <a:headEnd/>
                      <a:tailEnd/>
                    </a:ln>
                  </p:spPr>
                  <p:txBody>
                    <a:bodyPr/>
                    <a:lstStyle/>
                    <a:p>
                      <a:endParaRPr lang="zh-CN" altLang="en-US"/>
                    </a:p>
                  </p:txBody>
                </p:sp>
              </p:grpSp>
              <p:sp>
                <p:nvSpPr>
                  <p:cNvPr id="36988" name="Line 531"/>
                  <p:cNvSpPr>
                    <a:spLocks noChangeShapeType="1"/>
                  </p:cNvSpPr>
                  <p:nvPr/>
                </p:nvSpPr>
                <p:spPr bwMode="auto">
                  <a:xfrm>
                    <a:off x="1440" y="3024"/>
                    <a:ext cx="1344" cy="0"/>
                  </a:xfrm>
                  <a:prstGeom prst="line">
                    <a:avLst/>
                  </a:prstGeom>
                  <a:noFill/>
                  <a:ln w="9525">
                    <a:solidFill>
                      <a:schemeClr val="tx1"/>
                    </a:solidFill>
                    <a:round/>
                    <a:headEnd/>
                    <a:tailEnd/>
                  </a:ln>
                </p:spPr>
                <p:txBody>
                  <a:bodyPr/>
                  <a:lstStyle/>
                  <a:p>
                    <a:endParaRPr lang="zh-CN" altLang="en-US"/>
                  </a:p>
                </p:txBody>
              </p:sp>
              <p:sp>
                <p:nvSpPr>
                  <p:cNvPr id="36989" name="Line 532"/>
                  <p:cNvSpPr>
                    <a:spLocks noChangeShapeType="1"/>
                  </p:cNvSpPr>
                  <p:nvPr/>
                </p:nvSpPr>
                <p:spPr bwMode="auto">
                  <a:xfrm flipV="1">
                    <a:off x="2112" y="2880"/>
                    <a:ext cx="0" cy="144"/>
                  </a:xfrm>
                  <a:prstGeom prst="line">
                    <a:avLst/>
                  </a:prstGeom>
                  <a:noFill/>
                  <a:ln w="9525">
                    <a:solidFill>
                      <a:schemeClr val="tx1"/>
                    </a:solidFill>
                    <a:round/>
                    <a:headEnd/>
                    <a:tailEnd/>
                  </a:ln>
                </p:spPr>
                <p:txBody>
                  <a:bodyPr/>
                  <a:lstStyle/>
                  <a:p>
                    <a:endParaRPr lang="zh-CN" altLang="en-US"/>
                  </a:p>
                </p:txBody>
              </p:sp>
              <p:sp>
                <p:nvSpPr>
                  <p:cNvPr id="36990" name="Oval 533"/>
                  <p:cNvSpPr>
                    <a:spLocks noChangeArrowheads="1"/>
                  </p:cNvSpPr>
                  <p:nvPr/>
                </p:nvSpPr>
                <p:spPr bwMode="auto">
                  <a:xfrm>
                    <a:off x="2094" y="300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6991" name="Oval 534"/>
                  <p:cNvSpPr>
                    <a:spLocks noChangeArrowheads="1"/>
                  </p:cNvSpPr>
                  <p:nvPr/>
                </p:nvSpPr>
                <p:spPr bwMode="auto">
                  <a:xfrm>
                    <a:off x="2088" y="2832"/>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6992" name="Line 535"/>
                  <p:cNvSpPr>
                    <a:spLocks noChangeShapeType="1"/>
                  </p:cNvSpPr>
                  <p:nvPr/>
                </p:nvSpPr>
                <p:spPr bwMode="auto">
                  <a:xfrm>
                    <a:off x="1344" y="3024"/>
                    <a:ext cx="0" cy="144"/>
                  </a:xfrm>
                  <a:prstGeom prst="line">
                    <a:avLst/>
                  </a:prstGeom>
                  <a:noFill/>
                  <a:ln w="9525">
                    <a:solidFill>
                      <a:schemeClr val="tx1"/>
                    </a:solidFill>
                    <a:round/>
                    <a:headEnd/>
                    <a:tailEnd/>
                  </a:ln>
                </p:spPr>
                <p:txBody>
                  <a:bodyPr/>
                  <a:lstStyle/>
                  <a:p>
                    <a:endParaRPr lang="zh-CN" altLang="en-US"/>
                  </a:p>
                </p:txBody>
              </p:sp>
              <p:sp>
                <p:nvSpPr>
                  <p:cNvPr id="36993" name="Line 536"/>
                  <p:cNvSpPr>
                    <a:spLocks noChangeShapeType="1"/>
                  </p:cNvSpPr>
                  <p:nvPr/>
                </p:nvSpPr>
                <p:spPr bwMode="auto">
                  <a:xfrm>
                    <a:off x="2880" y="3024"/>
                    <a:ext cx="0" cy="144"/>
                  </a:xfrm>
                  <a:prstGeom prst="line">
                    <a:avLst/>
                  </a:prstGeom>
                  <a:noFill/>
                  <a:ln w="9525">
                    <a:solidFill>
                      <a:schemeClr val="tx1"/>
                    </a:solidFill>
                    <a:round/>
                    <a:headEnd/>
                    <a:tailEnd/>
                  </a:ln>
                </p:spPr>
                <p:txBody>
                  <a:bodyPr/>
                  <a:lstStyle/>
                  <a:p>
                    <a:endParaRPr lang="zh-CN" altLang="en-US"/>
                  </a:p>
                </p:txBody>
              </p:sp>
              <p:sp>
                <p:nvSpPr>
                  <p:cNvPr id="36994" name="Text Box 537"/>
                  <p:cNvSpPr txBox="1">
                    <a:spLocks noChangeArrowheads="1"/>
                  </p:cNvSpPr>
                  <p:nvPr/>
                </p:nvSpPr>
                <p:spPr bwMode="auto">
                  <a:xfrm>
                    <a:off x="2304" y="2328"/>
                    <a:ext cx="288" cy="163"/>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T</a:t>
                    </a:r>
                    <a:r>
                      <a:rPr lang="en-US" altLang="zh-CN" sz="1400" b="1" baseline="-25000">
                        <a:solidFill>
                          <a:schemeClr val="hlink"/>
                        </a:solidFill>
                        <a:ea typeface="Gulim" pitchFamily="34" charset="-127"/>
                      </a:rPr>
                      <a:t>1</a:t>
                    </a:r>
                    <a:endParaRPr lang="en-US" altLang="zh-CN" sz="1400" b="1">
                      <a:solidFill>
                        <a:schemeClr val="hlink"/>
                      </a:solidFill>
                      <a:ea typeface="Gulim" pitchFamily="34" charset="-127"/>
                    </a:endParaRPr>
                  </a:p>
                </p:txBody>
              </p:sp>
              <p:sp>
                <p:nvSpPr>
                  <p:cNvPr id="36995" name="Text Box 538"/>
                  <p:cNvSpPr txBox="1">
                    <a:spLocks noChangeArrowheads="1"/>
                  </p:cNvSpPr>
                  <p:nvPr/>
                </p:nvSpPr>
                <p:spPr bwMode="auto">
                  <a:xfrm>
                    <a:off x="2304" y="2032"/>
                    <a:ext cx="288" cy="163"/>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T</a:t>
                    </a:r>
                    <a:r>
                      <a:rPr lang="en-US" altLang="zh-CN" sz="1400" b="1" baseline="-25000">
                        <a:solidFill>
                          <a:schemeClr val="hlink"/>
                        </a:solidFill>
                        <a:ea typeface="Gulim" pitchFamily="34" charset="-127"/>
                      </a:rPr>
                      <a:t>2</a:t>
                    </a:r>
                    <a:endParaRPr lang="en-US" altLang="zh-CN" sz="1400" b="1">
                      <a:solidFill>
                        <a:schemeClr val="hlink"/>
                      </a:solidFill>
                      <a:ea typeface="Gulim" pitchFamily="34" charset="-127"/>
                    </a:endParaRPr>
                  </a:p>
                </p:txBody>
              </p:sp>
              <p:sp>
                <p:nvSpPr>
                  <p:cNvPr id="36996" name="Text Box 539"/>
                  <p:cNvSpPr txBox="1">
                    <a:spLocks noChangeArrowheads="1"/>
                  </p:cNvSpPr>
                  <p:nvPr/>
                </p:nvSpPr>
                <p:spPr bwMode="auto">
                  <a:xfrm>
                    <a:off x="1680" y="2320"/>
                    <a:ext cx="288" cy="163"/>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T</a:t>
                    </a:r>
                    <a:r>
                      <a:rPr lang="en-US" altLang="zh-CN" sz="1400" b="1" baseline="-25000">
                        <a:solidFill>
                          <a:schemeClr val="hlink"/>
                        </a:solidFill>
                        <a:ea typeface="Gulim" pitchFamily="34" charset="-127"/>
                      </a:rPr>
                      <a:t>3</a:t>
                    </a:r>
                    <a:endParaRPr lang="en-US" altLang="zh-CN" sz="1400" b="1">
                      <a:solidFill>
                        <a:schemeClr val="hlink"/>
                      </a:solidFill>
                      <a:ea typeface="Gulim" pitchFamily="34" charset="-127"/>
                    </a:endParaRPr>
                  </a:p>
                </p:txBody>
              </p:sp>
              <p:sp>
                <p:nvSpPr>
                  <p:cNvPr id="36997" name="Text Box 540"/>
                  <p:cNvSpPr txBox="1">
                    <a:spLocks noChangeArrowheads="1"/>
                  </p:cNvSpPr>
                  <p:nvPr/>
                </p:nvSpPr>
                <p:spPr bwMode="auto">
                  <a:xfrm>
                    <a:off x="1680" y="2032"/>
                    <a:ext cx="288" cy="163"/>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T</a:t>
                    </a:r>
                    <a:r>
                      <a:rPr lang="en-US" altLang="zh-CN" sz="1400" b="1" baseline="-25000">
                        <a:solidFill>
                          <a:schemeClr val="hlink"/>
                        </a:solidFill>
                        <a:ea typeface="Gulim" pitchFamily="34" charset="-127"/>
                      </a:rPr>
                      <a:t>4</a:t>
                    </a:r>
                    <a:endParaRPr lang="en-US" altLang="zh-CN" sz="1400" b="1">
                      <a:solidFill>
                        <a:schemeClr val="hlink"/>
                      </a:solidFill>
                      <a:ea typeface="Gulim" pitchFamily="34" charset="-127"/>
                    </a:endParaRPr>
                  </a:p>
                </p:txBody>
              </p:sp>
              <p:sp>
                <p:nvSpPr>
                  <p:cNvPr id="36998" name="Text Box 541"/>
                  <p:cNvSpPr txBox="1">
                    <a:spLocks noChangeArrowheads="1"/>
                  </p:cNvSpPr>
                  <p:nvPr/>
                </p:nvSpPr>
                <p:spPr bwMode="auto">
                  <a:xfrm>
                    <a:off x="2592" y="2304"/>
                    <a:ext cx="288" cy="163"/>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T</a:t>
                    </a:r>
                    <a:r>
                      <a:rPr lang="en-US" altLang="zh-CN" sz="1400" b="1" baseline="-25000">
                        <a:solidFill>
                          <a:schemeClr val="hlink"/>
                        </a:solidFill>
                        <a:ea typeface="Gulim" pitchFamily="34" charset="-127"/>
                      </a:rPr>
                      <a:t>5</a:t>
                    </a:r>
                    <a:endParaRPr lang="en-US" altLang="zh-CN" sz="1400" b="1">
                      <a:solidFill>
                        <a:schemeClr val="hlink"/>
                      </a:solidFill>
                      <a:ea typeface="Gulim" pitchFamily="34" charset="-127"/>
                    </a:endParaRPr>
                  </a:p>
                </p:txBody>
              </p:sp>
              <p:sp>
                <p:nvSpPr>
                  <p:cNvPr id="36999" name="Text Box 542"/>
                  <p:cNvSpPr txBox="1">
                    <a:spLocks noChangeArrowheads="1"/>
                  </p:cNvSpPr>
                  <p:nvPr/>
                </p:nvSpPr>
                <p:spPr bwMode="auto">
                  <a:xfrm>
                    <a:off x="1392" y="2304"/>
                    <a:ext cx="288" cy="163"/>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T</a:t>
                    </a:r>
                    <a:r>
                      <a:rPr lang="en-US" altLang="zh-CN" sz="1400" b="1" baseline="-25000">
                        <a:solidFill>
                          <a:schemeClr val="hlink"/>
                        </a:solidFill>
                        <a:ea typeface="Gulim" pitchFamily="34" charset="-127"/>
                      </a:rPr>
                      <a:t>6</a:t>
                    </a:r>
                    <a:endParaRPr lang="en-US" altLang="zh-CN" sz="1400" b="1">
                      <a:solidFill>
                        <a:schemeClr val="hlink"/>
                      </a:solidFill>
                      <a:ea typeface="Gulim" pitchFamily="34" charset="-127"/>
                    </a:endParaRPr>
                  </a:p>
                </p:txBody>
              </p:sp>
              <p:sp>
                <p:nvSpPr>
                  <p:cNvPr id="37000" name="Text Box 543"/>
                  <p:cNvSpPr txBox="1">
                    <a:spLocks noChangeArrowheads="1"/>
                  </p:cNvSpPr>
                  <p:nvPr/>
                </p:nvSpPr>
                <p:spPr bwMode="auto">
                  <a:xfrm>
                    <a:off x="2112" y="1728"/>
                    <a:ext cx="336" cy="163"/>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V</a:t>
                    </a:r>
                    <a:r>
                      <a:rPr lang="en-US" altLang="zh-CN" sz="1400" b="1" baseline="-25000">
                        <a:solidFill>
                          <a:schemeClr val="hlink"/>
                        </a:solidFill>
                        <a:ea typeface="Gulim" pitchFamily="34" charset="-127"/>
                      </a:rPr>
                      <a:t>DD</a:t>
                    </a:r>
                    <a:endParaRPr lang="en-US" altLang="zh-CN" sz="1400" b="1">
                      <a:solidFill>
                        <a:schemeClr val="hlink"/>
                      </a:solidFill>
                      <a:ea typeface="Gulim" pitchFamily="34" charset="-127"/>
                    </a:endParaRPr>
                  </a:p>
                </p:txBody>
              </p:sp>
              <p:sp>
                <p:nvSpPr>
                  <p:cNvPr id="37001" name="Text Box 544"/>
                  <p:cNvSpPr txBox="1">
                    <a:spLocks noChangeArrowheads="1"/>
                  </p:cNvSpPr>
                  <p:nvPr/>
                </p:nvSpPr>
                <p:spPr bwMode="auto">
                  <a:xfrm>
                    <a:off x="2102" y="2789"/>
                    <a:ext cx="288" cy="163"/>
                  </a:xfrm>
                  <a:prstGeom prst="rect">
                    <a:avLst/>
                  </a:prstGeom>
                  <a:noFill/>
                  <a:ln w="9525">
                    <a:noFill/>
                    <a:miter lim="800000"/>
                    <a:headEnd/>
                    <a:tailEnd/>
                  </a:ln>
                </p:spPr>
                <p:txBody>
                  <a:bodyPr>
                    <a:spAutoFit/>
                  </a:bodyPr>
                  <a:lstStyle/>
                  <a:p>
                    <a:pPr eaLnBrk="0" hangingPunct="0"/>
                    <a:r>
                      <a:rPr lang="en-US" altLang="zh-CN" sz="1400" b="1">
                        <a:solidFill>
                          <a:srgbClr val="CC0066"/>
                        </a:solidFill>
                        <a:ea typeface="Gulim" pitchFamily="34" charset="-127"/>
                      </a:rPr>
                      <a:t>Y</a:t>
                    </a:r>
                    <a:r>
                      <a:rPr lang="en-US" altLang="zh-CN" sz="1400" b="1" baseline="-25000">
                        <a:solidFill>
                          <a:srgbClr val="CC0066"/>
                        </a:solidFill>
                        <a:ea typeface="Gulim" pitchFamily="34" charset="-127"/>
                      </a:rPr>
                      <a:t>j</a:t>
                    </a:r>
                    <a:endParaRPr lang="en-US" altLang="zh-CN" sz="1400" b="1">
                      <a:solidFill>
                        <a:srgbClr val="CC0066"/>
                      </a:solidFill>
                      <a:ea typeface="Gulim" pitchFamily="34" charset="-127"/>
                    </a:endParaRPr>
                  </a:p>
                </p:txBody>
              </p:sp>
              <p:sp>
                <p:nvSpPr>
                  <p:cNvPr id="37002" name="Text Box 545"/>
                  <p:cNvSpPr txBox="1">
                    <a:spLocks noChangeArrowheads="1"/>
                  </p:cNvSpPr>
                  <p:nvPr/>
                </p:nvSpPr>
                <p:spPr bwMode="auto">
                  <a:xfrm>
                    <a:off x="3180" y="1565"/>
                    <a:ext cx="288" cy="163"/>
                  </a:xfrm>
                  <a:prstGeom prst="rect">
                    <a:avLst/>
                  </a:prstGeom>
                  <a:noFill/>
                  <a:ln w="9525">
                    <a:noFill/>
                    <a:miter lim="800000"/>
                    <a:headEnd/>
                    <a:tailEnd/>
                  </a:ln>
                </p:spPr>
                <p:txBody>
                  <a:bodyPr>
                    <a:spAutoFit/>
                  </a:bodyPr>
                  <a:lstStyle/>
                  <a:p>
                    <a:pPr eaLnBrk="0" hangingPunct="0"/>
                    <a:r>
                      <a:rPr lang="en-US" altLang="zh-CN" sz="1400" b="1">
                        <a:solidFill>
                          <a:srgbClr val="FF0066"/>
                        </a:solidFill>
                        <a:ea typeface="Gulim" pitchFamily="34" charset="-127"/>
                      </a:rPr>
                      <a:t>X</a:t>
                    </a:r>
                    <a:r>
                      <a:rPr lang="en-US" altLang="zh-CN" sz="1400" b="1" baseline="-25000">
                        <a:solidFill>
                          <a:srgbClr val="FF0066"/>
                        </a:solidFill>
                        <a:ea typeface="Gulim" pitchFamily="34" charset="-127"/>
                      </a:rPr>
                      <a:t>i</a:t>
                    </a:r>
                    <a:endParaRPr lang="en-US" altLang="zh-CN" sz="1400" b="1">
                      <a:solidFill>
                        <a:srgbClr val="FF0066"/>
                      </a:solidFill>
                      <a:ea typeface="Gulim" pitchFamily="34" charset="-127"/>
                    </a:endParaRPr>
                  </a:p>
                </p:txBody>
              </p:sp>
              <p:sp>
                <p:nvSpPr>
                  <p:cNvPr id="37003" name="Text Box 546"/>
                  <p:cNvSpPr txBox="1">
                    <a:spLocks noChangeArrowheads="1"/>
                  </p:cNvSpPr>
                  <p:nvPr/>
                </p:nvSpPr>
                <p:spPr bwMode="auto">
                  <a:xfrm>
                    <a:off x="2880" y="2208"/>
                    <a:ext cx="288" cy="163"/>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B</a:t>
                    </a:r>
                    <a:r>
                      <a:rPr lang="en-US" altLang="zh-CN" sz="1400" b="1" baseline="-25000">
                        <a:solidFill>
                          <a:schemeClr val="hlink"/>
                        </a:solidFill>
                        <a:ea typeface="Gulim" pitchFamily="34" charset="-127"/>
                      </a:rPr>
                      <a:t>j</a:t>
                    </a:r>
                  </a:p>
                </p:txBody>
              </p:sp>
              <p:grpSp>
                <p:nvGrpSpPr>
                  <p:cNvPr id="37004" name="Group 547"/>
                  <p:cNvGrpSpPr>
                    <a:grpSpLocks/>
                  </p:cNvGrpSpPr>
                  <p:nvPr/>
                </p:nvGrpSpPr>
                <p:grpSpPr bwMode="auto">
                  <a:xfrm>
                    <a:off x="1066" y="2251"/>
                    <a:ext cx="288" cy="164"/>
                    <a:chOff x="1066" y="2251"/>
                    <a:chExt cx="288" cy="164"/>
                  </a:xfrm>
                </p:grpSpPr>
                <p:sp>
                  <p:nvSpPr>
                    <p:cNvPr id="37007" name="Text Box 548"/>
                    <p:cNvSpPr txBox="1">
                      <a:spLocks noChangeArrowheads="1"/>
                    </p:cNvSpPr>
                    <p:nvPr/>
                  </p:nvSpPr>
                  <p:spPr bwMode="auto">
                    <a:xfrm>
                      <a:off x="1066" y="2251"/>
                      <a:ext cx="288" cy="164"/>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B</a:t>
                      </a:r>
                      <a:r>
                        <a:rPr lang="en-US" altLang="zh-CN" sz="1400" b="1" baseline="-25000">
                          <a:solidFill>
                            <a:schemeClr val="hlink"/>
                          </a:solidFill>
                          <a:ea typeface="Gulim" pitchFamily="34" charset="-127"/>
                        </a:rPr>
                        <a:t>j</a:t>
                      </a:r>
                    </a:p>
                  </p:txBody>
                </p:sp>
                <p:sp>
                  <p:nvSpPr>
                    <p:cNvPr id="37008" name="Line 549"/>
                    <p:cNvSpPr>
                      <a:spLocks noChangeShapeType="1"/>
                    </p:cNvSpPr>
                    <p:nvPr/>
                  </p:nvSpPr>
                  <p:spPr bwMode="auto">
                    <a:xfrm>
                      <a:off x="1150" y="2267"/>
                      <a:ext cx="91" cy="0"/>
                    </a:xfrm>
                    <a:prstGeom prst="line">
                      <a:avLst/>
                    </a:prstGeom>
                    <a:noFill/>
                    <a:ln w="19050">
                      <a:solidFill>
                        <a:schemeClr val="tx1"/>
                      </a:solidFill>
                      <a:round/>
                      <a:headEnd/>
                      <a:tailEnd/>
                    </a:ln>
                  </p:spPr>
                  <p:txBody>
                    <a:bodyPr/>
                    <a:lstStyle/>
                    <a:p>
                      <a:endParaRPr lang="zh-CN" altLang="en-US"/>
                    </a:p>
                  </p:txBody>
                </p:sp>
              </p:grpSp>
              <p:sp>
                <p:nvSpPr>
                  <p:cNvPr id="37005" name="Text Box 550"/>
                  <p:cNvSpPr txBox="1">
                    <a:spLocks noChangeArrowheads="1"/>
                  </p:cNvSpPr>
                  <p:nvPr/>
                </p:nvSpPr>
                <p:spPr bwMode="auto">
                  <a:xfrm>
                    <a:off x="2544" y="2832"/>
                    <a:ext cx="288" cy="163"/>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T</a:t>
                    </a:r>
                    <a:r>
                      <a:rPr lang="en-US" altLang="zh-CN" sz="1400" b="1" baseline="-25000">
                        <a:solidFill>
                          <a:schemeClr val="hlink"/>
                        </a:solidFill>
                        <a:ea typeface="Gulim" pitchFamily="34" charset="-127"/>
                      </a:rPr>
                      <a:t>7</a:t>
                    </a:r>
                    <a:endParaRPr lang="en-US" altLang="zh-CN" sz="1400" b="1">
                      <a:solidFill>
                        <a:schemeClr val="hlink"/>
                      </a:solidFill>
                      <a:ea typeface="Gulim" pitchFamily="34" charset="-127"/>
                    </a:endParaRPr>
                  </a:p>
                </p:txBody>
              </p:sp>
              <p:sp>
                <p:nvSpPr>
                  <p:cNvPr id="37006" name="Text Box 551"/>
                  <p:cNvSpPr txBox="1">
                    <a:spLocks noChangeArrowheads="1"/>
                  </p:cNvSpPr>
                  <p:nvPr/>
                </p:nvSpPr>
                <p:spPr bwMode="auto">
                  <a:xfrm>
                    <a:off x="1392" y="2832"/>
                    <a:ext cx="288" cy="163"/>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T</a:t>
                    </a:r>
                    <a:r>
                      <a:rPr lang="en-US" altLang="zh-CN" sz="1400" b="1" baseline="-25000">
                        <a:solidFill>
                          <a:schemeClr val="hlink"/>
                        </a:solidFill>
                        <a:ea typeface="Gulim" pitchFamily="34" charset="-127"/>
                      </a:rPr>
                      <a:t>8</a:t>
                    </a:r>
                    <a:endParaRPr lang="en-US" altLang="zh-CN" sz="1400" b="1">
                      <a:solidFill>
                        <a:schemeClr val="hlink"/>
                      </a:solidFill>
                      <a:ea typeface="Gulim" pitchFamily="34" charset="-127"/>
                    </a:endParaRPr>
                  </a:p>
                </p:txBody>
              </p:sp>
            </p:grpSp>
            <p:grpSp>
              <p:nvGrpSpPr>
                <p:cNvPr id="36890" name="Group 552"/>
                <p:cNvGrpSpPr>
                  <a:grpSpLocks/>
                </p:cNvGrpSpPr>
                <p:nvPr/>
              </p:nvGrpSpPr>
              <p:grpSpPr bwMode="auto">
                <a:xfrm>
                  <a:off x="2832" y="2928"/>
                  <a:ext cx="192" cy="192"/>
                  <a:chOff x="3024" y="3408"/>
                  <a:chExt cx="192" cy="192"/>
                </a:xfrm>
              </p:grpSpPr>
              <p:sp>
                <p:nvSpPr>
                  <p:cNvPr id="36933" name="AutoShape 553"/>
                  <p:cNvSpPr>
                    <a:spLocks noChangeArrowheads="1"/>
                  </p:cNvSpPr>
                  <p:nvPr/>
                </p:nvSpPr>
                <p:spPr bwMode="auto">
                  <a:xfrm>
                    <a:off x="3024" y="3456"/>
                    <a:ext cx="192" cy="144"/>
                  </a:xfrm>
                  <a:prstGeom prst="triangle">
                    <a:avLst>
                      <a:gd name="adj" fmla="val 50000"/>
                    </a:avLst>
                  </a:prstGeom>
                  <a:noFill/>
                  <a:ln w="19050">
                    <a:solidFill>
                      <a:schemeClr val="tx1"/>
                    </a:solidFill>
                    <a:miter lim="800000"/>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6934" name="Oval 554"/>
                  <p:cNvSpPr>
                    <a:spLocks noChangeArrowheads="1"/>
                  </p:cNvSpPr>
                  <p:nvPr/>
                </p:nvSpPr>
                <p:spPr bwMode="auto">
                  <a:xfrm>
                    <a:off x="3096" y="3408"/>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grpSp>
            <p:sp>
              <p:nvSpPr>
                <p:cNvPr id="36891" name="AutoShape 555"/>
                <p:cNvSpPr>
                  <a:spLocks noChangeArrowheads="1"/>
                </p:cNvSpPr>
                <p:nvPr/>
              </p:nvSpPr>
              <p:spPr bwMode="auto">
                <a:xfrm>
                  <a:off x="4368" y="2928"/>
                  <a:ext cx="192" cy="144"/>
                </a:xfrm>
                <a:prstGeom prst="triangle">
                  <a:avLst>
                    <a:gd name="adj" fmla="val 50000"/>
                  </a:avLst>
                </a:prstGeom>
                <a:noFill/>
                <a:ln w="19050">
                  <a:solidFill>
                    <a:schemeClr val="tx1"/>
                  </a:solidFill>
                  <a:miter lim="800000"/>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6892" name="AutoShape 556"/>
                <p:cNvSpPr>
                  <a:spLocks noChangeArrowheads="1"/>
                </p:cNvSpPr>
                <p:nvPr/>
              </p:nvSpPr>
              <p:spPr bwMode="auto">
                <a:xfrm rot="10800000">
                  <a:off x="4032" y="2928"/>
                  <a:ext cx="192" cy="144"/>
                </a:xfrm>
                <a:prstGeom prst="triangle">
                  <a:avLst>
                    <a:gd name="adj" fmla="val 50000"/>
                  </a:avLst>
                </a:prstGeom>
                <a:noFill/>
                <a:ln w="19050">
                  <a:solidFill>
                    <a:schemeClr val="tx1"/>
                  </a:solidFill>
                  <a:miter lim="800000"/>
                  <a:headEnd/>
                  <a:tailEnd/>
                </a:ln>
              </p:spPr>
              <p:txBody>
                <a:bodyPr rot="10800000"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6893" name="Line 557"/>
                <p:cNvSpPr>
                  <a:spLocks noChangeShapeType="1"/>
                </p:cNvSpPr>
                <p:nvPr/>
              </p:nvSpPr>
              <p:spPr bwMode="auto">
                <a:xfrm>
                  <a:off x="2928" y="3120"/>
                  <a:ext cx="0" cy="144"/>
                </a:xfrm>
                <a:prstGeom prst="line">
                  <a:avLst/>
                </a:prstGeom>
                <a:noFill/>
                <a:ln w="9525">
                  <a:solidFill>
                    <a:schemeClr val="tx1"/>
                  </a:solidFill>
                  <a:round/>
                  <a:headEnd/>
                  <a:tailEnd/>
                </a:ln>
              </p:spPr>
              <p:txBody>
                <a:bodyPr/>
                <a:lstStyle/>
                <a:p>
                  <a:endParaRPr lang="zh-CN" altLang="en-US"/>
                </a:p>
              </p:txBody>
            </p:sp>
            <p:sp>
              <p:nvSpPr>
                <p:cNvPr id="36894" name="Line 558"/>
                <p:cNvSpPr>
                  <a:spLocks noChangeShapeType="1"/>
                </p:cNvSpPr>
                <p:nvPr/>
              </p:nvSpPr>
              <p:spPr bwMode="auto">
                <a:xfrm>
                  <a:off x="2928" y="3264"/>
                  <a:ext cx="1536" cy="0"/>
                </a:xfrm>
                <a:prstGeom prst="line">
                  <a:avLst/>
                </a:prstGeom>
                <a:noFill/>
                <a:ln w="9525">
                  <a:solidFill>
                    <a:schemeClr val="tx1"/>
                  </a:solidFill>
                  <a:round/>
                  <a:headEnd/>
                  <a:tailEnd/>
                </a:ln>
              </p:spPr>
              <p:txBody>
                <a:bodyPr/>
                <a:lstStyle/>
                <a:p>
                  <a:endParaRPr lang="zh-CN" altLang="en-US"/>
                </a:p>
              </p:txBody>
            </p:sp>
            <p:sp>
              <p:nvSpPr>
                <p:cNvPr id="36895" name="Line 559"/>
                <p:cNvSpPr>
                  <a:spLocks noChangeShapeType="1"/>
                </p:cNvSpPr>
                <p:nvPr/>
              </p:nvSpPr>
              <p:spPr bwMode="auto">
                <a:xfrm flipV="1">
                  <a:off x="4464" y="3072"/>
                  <a:ext cx="0" cy="192"/>
                </a:xfrm>
                <a:prstGeom prst="line">
                  <a:avLst/>
                </a:prstGeom>
                <a:noFill/>
                <a:ln w="9525">
                  <a:solidFill>
                    <a:schemeClr val="tx1"/>
                  </a:solidFill>
                  <a:round/>
                  <a:headEnd/>
                  <a:tailEnd/>
                </a:ln>
              </p:spPr>
              <p:txBody>
                <a:bodyPr/>
                <a:lstStyle/>
                <a:p>
                  <a:endParaRPr lang="zh-CN" altLang="en-US"/>
                </a:p>
              </p:txBody>
            </p:sp>
            <p:sp>
              <p:nvSpPr>
                <p:cNvPr id="36896" name="Line 560"/>
                <p:cNvSpPr>
                  <a:spLocks noChangeShapeType="1"/>
                </p:cNvSpPr>
                <p:nvPr/>
              </p:nvSpPr>
              <p:spPr bwMode="auto">
                <a:xfrm flipV="1">
                  <a:off x="4128" y="3072"/>
                  <a:ext cx="0" cy="192"/>
                </a:xfrm>
                <a:prstGeom prst="line">
                  <a:avLst/>
                </a:prstGeom>
                <a:noFill/>
                <a:ln w="9525">
                  <a:solidFill>
                    <a:schemeClr val="tx1"/>
                  </a:solidFill>
                  <a:round/>
                  <a:headEnd/>
                  <a:tailEnd/>
                </a:ln>
              </p:spPr>
              <p:txBody>
                <a:bodyPr/>
                <a:lstStyle/>
                <a:p>
                  <a:endParaRPr lang="zh-CN" altLang="en-US"/>
                </a:p>
              </p:txBody>
            </p:sp>
            <p:sp>
              <p:nvSpPr>
                <p:cNvPr id="36897" name="Line 561"/>
                <p:cNvSpPr>
                  <a:spLocks noChangeShapeType="1"/>
                </p:cNvSpPr>
                <p:nvPr/>
              </p:nvSpPr>
              <p:spPr bwMode="auto">
                <a:xfrm>
                  <a:off x="4512" y="2976"/>
                  <a:ext cx="144" cy="0"/>
                </a:xfrm>
                <a:prstGeom prst="line">
                  <a:avLst/>
                </a:prstGeom>
                <a:noFill/>
                <a:ln w="9525">
                  <a:solidFill>
                    <a:schemeClr val="tx1"/>
                  </a:solidFill>
                  <a:round/>
                  <a:headEnd/>
                  <a:tailEnd/>
                </a:ln>
              </p:spPr>
              <p:txBody>
                <a:bodyPr/>
                <a:lstStyle/>
                <a:p>
                  <a:endParaRPr lang="zh-CN" altLang="en-US"/>
                </a:p>
              </p:txBody>
            </p:sp>
            <p:sp>
              <p:nvSpPr>
                <p:cNvPr id="36898" name="Line 562"/>
                <p:cNvSpPr>
                  <a:spLocks noChangeShapeType="1"/>
                </p:cNvSpPr>
                <p:nvPr/>
              </p:nvSpPr>
              <p:spPr bwMode="auto">
                <a:xfrm>
                  <a:off x="4656" y="2976"/>
                  <a:ext cx="0" cy="336"/>
                </a:xfrm>
                <a:prstGeom prst="line">
                  <a:avLst/>
                </a:prstGeom>
                <a:noFill/>
                <a:ln w="9525">
                  <a:solidFill>
                    <a:schemeClr val="tx1"/>
                  </a:solidFill>
                  <a:round/>
                  <a:headEnd/>
                  <a:tailEnd/>
                </a:ln>
              </p:spPr>
              <p:txBody>
                <a:bodyPr/>
                <a:lstStyle/>
                <a:p>
                  <a:endParaRPr lang="zh-CN" altLang="en-US"/>
                </a:p>
              </p:txBody>
            </p:sp>
            <p:sp>
              <p:nvSpPr>
                <p:cNvPr id="36899" name="Line 563"/>
                <p:cNvSpPr>
                  <a:spLocks noChangeShapeType="1"/>
                </p:cNvSpPr>
                <p:nvPr/>
              </p:nvSpPr>
              <p:spPr bwMode="auto">
                <a:xfrm flipH="1">
                  <a:off x="2736" y="3312"/>
                  <a:ext cx="1920" cy="0"/>
                </a:xfrm>
                <a:prstGeom prst="line">
                  <a:avLst/>
                </a:prstGeom>
                <a:noFill/>
                <a:ln w="9525">
                  <a:solidFill>
                    <a:schemeClr val="tx1"/>
                  </a:solidFill>
                  <a:round/>
                  <a:headEnd/>
                  <a:tailEnd/>
                </a:ln>
              </p:spPr>
              <p:txBody>
                <a:bodyPr/>
                <a:lstStyle/>
                <a:p>
                  <a:endParaRPr lang="zh-CN" altLang="en-US"/>
                </a:p>
              </p:txBody>
            </p:sp>
            <p:sp>
              <p:nvSpPr>
                <p:cNvPr id="36900" name="Rectangle 564"/>
                <p:cNvSpPr>
                  <a:spLocks noChangeArrowheads="1"/>
                </p:cNvSpPr>
                <p:nvPr/>
              </p:nvSpPr>
              <p:spPr bwMode="auto">
                <a:xfrm>
                  <a:off x="2544" y="3216"/>
                  <a:ext cx="192" cy="240"/>
                </a:xfrm>
                <a:prstGeom prst="rect">
                  <a:avLst/>
                </a:prstGeom>
                <a:noFill/>
                <a:ln w="19050">
                  <a:solidFill>
                    <a:schemeClr val="tx1"/>
                  </a:solidFill>
                  <a:miter lim="800000"/>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6901" name="Oval 565"/>
                <p:cNvSpPr>
                  <a:spLocks noChangeArrowheads="1"/>
                </p:cNvSpPr>
                <p:nvPr/>
              </p:nvSpPr>
              <p:spPr bwMode="auto">
                <a:xfrm>
                  <a:off x="2496" y="3240"/>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6902" name="Oval 566"/>
                <p:cNvSpPr>
                  <a:spLocks noChangeArrowheads="1"/>
                </p:cNvSpPr>
                <p:nvPr/>
              </p:nvSpPr>
              <p:spPr bwMode="auto">
                <a:xfrm>
                  <a:off x="2496" y="3384"/>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6903" name="Text Box 567"/>
                <p:cNvSpPr txBox="1">
                  <a:spLocks noChangeArrowheads="1"/>
                </p:cNvSpPr>
                <p:nvPr/>
              </p:nvSpPr>
              <p:spPr bwMode="auto">
                <a:xfrm>
                  <a:off x="2528" y="3216"/>
                  <a:ext cx="240" cy="179"/>
                </a:xfrm>
                <a:prstGeom prst="rect">
                  <a:avLst/>
                </a:prstGeom>
                <a:noFill/>
                <a:ln w="9525">
                  <a:noFill/>
                  <a:miter lim="800000"/>
                  <a:headEnd/>
                  <a:tailEnd/>
                </a:ln>
              </p:spPr>
              <p:txBody>
                <a:bodyPr>
                  <a:spAutoFit/>
                </a:bodyPr>
                <a:lstStyle/>
                <a:p>
                  <a:pPr eaLnBrk="0" hangingPunct="0"/>
                  <a:r>
                    <a:rPr lang="en-US" altLang="zh-CN" sz="1600" b="1">
                      <a:solidFill>
                        <a:schemeClr val="hlink"/>
                      </a:solidFill>
                      <a:ea typeface="Gulim" pitchFamily="34" charset="-127"/>
                    </a:rPr>
                    <a:t>&amp;</a:t>
                  </a:r>
                </a:p>
              </p:txBody>
            </p:sp>
            <p:sp>
              <p:nvSpPr>
                <p:cNvPr id="36904" name="Oval 568"/>
                <p:cNvSpPr>
                  <a:spLocks noChangeArrowheads="1"/>
                </p:cNvSpPr>
                <p:nvPr/>
              </p:nvSpPr>
              <p:spPr bwMode="auto">
                <a:xfrm>
                  <a:off x="2496" y="3528"/>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6905" name="Text Box 569"/>
                <p:cNvSpPr txBox="1">
                  <a:spLocks noChangeArrowheads="1"/>
                </p:cNvSpPr>
                <p:nvPr/>
              </p:nvSpPr>
              <p:spPr bwMode="auto">
                <a:xfrm>
                  <a:off x="2528" y="3504"/>
                  <a:ext cx="240" cy="179"/>
                </a:xfrm>
                <a:prstGeom prst="rect">
                  <a:avLst/>
                </a:prstGeom>
                <a:noFill/>
                <a:ln w="9525">
                  <a:noFill/>
                  <a:miter lim="800000"/>
                  <a:headEnd/>
                  <a:tailEnd/>
                </a:ln>
              </p:spPr>
              <p:txBody>
                <a:bodyPr>
                  <a:spAutoFit/>
                </a:bodyPr>
                <a:lstStyle/>
                <a:p>
                  <a:pPr eaLnBrk="0" hangingPunct="0"/>
                  <a:r>
                    <a:rPr lang="en-US" altLang="zh-CN" sz="1600" b="1">
                      <a:solidFill>
                        <a:schemeClr val="hlink"/>
                      </a:solidFill>
                      <a:ea typeface="Gulim" pitchFamily="34" charset="-127"/>
                    </a:rPr>
                    <a:t>&amp;</a:t>
                  </a:r>
                </a:p>
              </p:txBody>
            </p:sp>
            <p:sp>
              <p:nvSpPr>
                <p:cNvPr id="36906" name="Line 570"/>
                <p:cNvSpPr>
                  <a:spLocks noChangeShapeType="1"/>
                </p:cNvSpPr>
                <p:nvPr/>
              </p:nvSpPr>
              <p:spPr bwMode="auto">
                <a:xfrm>
                  <a:off x="2736" y="3600"/>
                  <a:ext cx="1488" cy="0"/>
                </a:xfrm>
                <a:prstGeom prst="line">
                  <a:avLst/>
                </a:prstGeom>
                <a:noFill/>
                <a:ln w="9525">
                  <a:solidFill>
                    <a:schemeClr val="tx1"/>
                  </a:solidFill>
                  <a:round/>
                  <a:headEnd/>
                  <a:tailEnd/>
                </a:ln>
              </p:spPr>
              <p:txBody>
                <a:bodyPr/>
                <a:lstStyle/>
                <a:p>
                  <a:endParaRPr lang="zh-CN" altLang="en-US"/>
                </a:p>
              </p:txBody>
            </p:sp>
            <p:sp>
              <p:nvSpPr>
                <p:cNvPr id="36907" name="Line 571"/>
                <p:cNvSpPr>
                  <a:spLocks noChangeShapeType="1"/>
                </p:cNvSpPr>
                <p:nvPr/>
              </p:nvSpPr>
              <p:spPr bwMode="auto">
                <a:xfrm flipV="1">
                  <a:off x="4224" y="3024"/>
                  <a:ext cx="0" cy="576"/>
                </a:xfrm>
                <a:prstGeom prst="line">
                  <a:avLst/>
                </a:prstGeom>
                <a:noFill/>
                <a:ln w="9525">
                  <a:solidFill>
                    <a:schemeClr val="tx1"/>
                  </a:solidFill>
                  <a:round/>
                  <a:headEnd/>
                  <a:tailEnd/>
                </a:ln>
              </p:spPr>
              <p:txBody>
                <a:bodyPr/>
                <a:lstStyle/>
                <a:p>
                  <a:endParaRPr lang="zh-CN" altLang="en-US"/>
                </a:p>
              </p:txBody>
            </p:sp>
            <p:sp>
              <p:nvSpPr>
                <p:cNvPr id="36908" name="Line 572"/>
                <p:cNvSpPr>
                  <a:spLocks noChangeShapeType="1"/>
                </p:cNvSpPr>
                <p:nvPr/>
              </p:nvSpPr>
              <p:spPr bwMode="auto">
                <a:xfrm flipH="1">
                  <a:off x="4176" y="3024"/>
                  <a:ext cx="48" cy="0"/>
                </a:xfrm>
                <a:prstGeom prst="line">
                  <a:avLst/>
                </a:prstGeom>
                <a:noFill/>
                <a:ln w="9525">
                  <a:solidFill>
                    <a:schemeClr val="tx1"/>
                  </a:solidFill>
                  <a:round/>
                  <a:headEnd/>
                  <a:tailEnd/>
                </a:ln>
              </p:spPr>
              <p:txBody>
                <a:bodyPr/>
                <a:lstStyle/>
                <a:p>
                  <a:endParaRPr lang="zh-CN" altLang="en-US"/>
                </a:p>
              </p:txBody>
            </p:sp>
            <p:sp>
              <p:nvSpPr>
                <p:cNvPr id="36909" name="Line 573"/>
                <p:cNvSpPr>
                  <a:spLocks noChangeShapeType="1"/>
                </p:cNvSpPr>
                <p:nvPr/>
              </p:nvSpPr>
              <p:spPr bwMode="auto">
                <a:xfrm>
                  <a:off x="2976" y="3024"/>
                  <a:ext cx="144" cy="0"/>
                </a:xfrm>
                <a:prstGeom prst="line">
                  <a:avLst/>
                </a:prstGeom>
                <a:noFill/>
                <a:ln w="9525">
                  <a:solidFill>
                    <a:schemeClr val="tx1"/>
                  </a:solidFill>
                  <a:round/>
                  <a:headEnd/>
                  <a:tailEnd/>
                </a:ln>
              </p:spPr>
              <p:txBody>
                <a:bodyPr/>
                <a:lstStyle/>
                <a:p>
                  <a:endParaRPr lang="zh-CN" altLang="en-US"/>
                </a:p>
              </p:txBody>
            </p:sp>
            <p:sp>
              <p:nvSpPr>
                <p:cNvPr id="36910" name="Line 574"/>
                <p:cNvSpPr>
                  <a:spLocks noChangeShapeType="1"/>
                </p:cNvSpPr>
                <p:nvPr/>
              </p:nvSpPr>
              <p:spPr bwMode="auto">
                <a:xfrm>
                  <a:off x="3120" y="3024"/>
                  <a:ext cx="0" cy="288"/>
                </a:xfrm>
                <a:prstGeom prst="line">
                  <a:avLst/>
                </a:prstGeom>
                <a:noFill/>
                <a:ln w="9525">
                  <a:solidFill>
                    <a:schemeClr val="tx1"/>
                  </a:solidFill>
                  <a:round/>
                  <a:headEnd/>
                  <a:tailEnd/>
                </a:ln>
              </p:spPr>
              <p:txBody>
                <a:bodyPr/>
                <a:lstStyle/>
                <a:p>
                  <a:endParaRPr lang="zh-CN" altLang="en-US"/>
                </a:p>
              </p:txBody>
            </p:sp>
            <p:sp>
              <p:nvSpPr>
                <p:cNvPr id="36911" name="Oval 575"/>
                <p:cNvSpPr>
                  <a:spLocks noChangeArrowheads="1"/>
                </p:cNvSpPr>
                <p:nvPr/>
              </p:nvSpPr>
              <p:spPr bwMode="auto">
                <a:xfrm>
                  <a:off x="3104" y="3296"/>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6912" name="Oval 576"/>
                <p:cNvSpPr>
                  <a:spLocks noChangeArrowheads="1"/>
                </p:cNvSpPr>
                <p:nvPr/>
              </p:nvSpPr>
              <p:spPr bwMode="auto">
                <a:xfrm>
                  <a:off x="4112" y="324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6913" name="Line 577"/>
                <p:cNvSpPr>
                  <a:spLocks noChangeShapeType="1"/>
                </p:cNvSpPr>
                <p:nvPr/>
              </p:nvSpPr>
              <p:spPr bwMode="auto">
                <a:xfrm flipH="1">
                  <a:off x="2208" y="3696"/>
                  <a:ext cx="336" cy="0"/>
                </a:xfrm>
                <a:prstGeom prst="line">
                  <a:avLst/>
                </a:prstGeom>
                <a:noFill/>
                <a:ln w="9525">
                  <a:solidFill>
                    <a:schemeClr val="tx1"/>
                  </a:solidFill>
                  <a:round/>
                  <a:headEnd/>
                  <a:tailEnd/>
                </a:ln>
              </p:spPr>
              <p:txBody>
                <a:bodyPr/>
                <a:lstStyle/>
                <a:p>
                  <a:endParaRPr lang="zh-CN" altLang="en-US"/>
                </a:p>
              </p:txBody>
            </p:sp>
            <p:sp>
              <p:nvSpPr>
                <p:cNvPr id="36914" name="Line 578"/>
                <p:cNvSpPr>
                  <a:spLocks noChangeShapeType="1"/>
                </p:cNvSpPr>
                <p:nvPr/>
              </p:nvSpPr>
              <p:spPr bwMode="auto">
                <a:xfrm flipH="1">
                  <a:off x="2400" y="3408"/>
                  <a:ext cx="96" cy="0"/>
                </a:xfrm>
                <a:prstGeom prst="line">
                  <a:avLst/>
                </a:prstGeom>
                <a:noFill/>
                <a:ln w="9525">
                  <a:solidFill>
                    <a:schemeClr val="tx1"/>
                  </a:solidFill>
                  <a:round/>
                  <a:headEnd/>
                  <a:tailEnd/>
                </a:ln>
              </p:spPr>
              <p:txBody>
                <a:bodyPr/>
                <a:lstStyle/>
                <a:p>
                  <a:endParaRPr lang="zh-CN" altLang="en-US"/>
                </a:p>
              </p:txBody>
            </p:sp>
            <p:sp>
              <p:nvSpPr>
                <p:cNvPr id="36915" name="Line 579"/>
                <p:cNvSpPr>
                  <a:spLocks noChangeShapeType="1"/>
                </p:cNvSpPr>
                <p:nvPr/>
              </p:nvSpPr>
              <p:spPr bwMode="auto">
                <a:xfrm>
                  <a:off x="2400" y="3408"/>
                  <a:ext cx="0" cy="288"/>
                </a:xfrm>
                <a:prstGeom prst="line">
                  <a:avLst/>
                </a:prstGeom>
                <a:noFill/>
                <a:ln w="9525">
                  <a:solidFill>
                    <a:schemeClr val="tx1"/>
                  </a:solidFill>
                  <a:round/>
                  <a:headEnd/>
                  <a:tailEnd/>
                </a:ln>
              </p:spPr>
              <p:txBody>
                <a:bodyPr/>
                <a:lstStyle/>
                <a:p>
                  <a:endParaRPr lang="zh-CN" altLang="en-US"/>
                </a:p>
              </p:txBody>
            </p:sp>
            <p:sp>
              <p:nvSpPr>
                <p:cNvPr id="36916" name="Line 580"/>
                <p:cNvSpPr>
                  <a:spLocks noChangeShapeType="1"/>
                </p:cNvSpPr>
                <p:nvPr/>
              </p:nvSpPr>
              <p:spPr bwMode="auto">
                <a:xfrm flipH="1">
                  <a:off x="2208" y="3264"/>
                  <a:ext cx="288" cy="0"/>
                </a:xfrm>
                <a:prstGeom prst="line">
                  <a:avLst/>
                </a:prstGeom>
                <a:noFill/>
                <a:ln w="9525">
                  <a:solidFill>
                    <a:schemeClr val="tx1"/>
                  </a:solidFill>
                  <a:round/>
                  <a:headEnd/>
                  <a:tailEnd/>
                </a:ln>
              </p:spPr>
              <p:txBody>
                <a:bodyPr/>
                <a:lstStyle/>
                <a:p>
                  <a:endParaRPr lang="zh-CN" altLang="en-US"/>
                </a:p>
              </p:txBody>
            </p:sp>
            <p:sp>
              <p:nvSpPr>
                <p:cNvPr id="36917" name="Line 581"/>
                <p:cNvSpPr>
                  <a:spLocks noChangeShapeType="1"/>
                </p:cNvSpPr>
                <p:nvPr/>
              </p:nvSpPr>
              <p:spPr bwMode="auto">
                <a:xfrm flipH="1">
                  <a:off x="2304" y="3552"/>
                  <a:ext cx="192" cy="0"/>
                </a:xfrm>
                <a:prstGeom prst="line">
                  <a:avLst/>
                </a:prstGeom>
                <a:noFill/>
                <a:ln w="9525">
                  <a:solidFill>
                    <a:schemeClr val="tx1"/>
                  </a:solidFill>
                  <a:round/>
                  <a:headEnd/>
                  <a:tailEnd/>
                </a:ln>
              </p:spPr>
              <p:txBody>
                <a:bodyPr/>
                <a:lstStyle/>
                <a:p>
                  <a:endParaRPr lang="zh-CN" altLang="en-US"/>
                </a:p>
              </p:txBody>
            </p:sp>
            <p:sp>
              <p:nvSpPr>
                <p:cNvPr id="36918" name="Line 582"/>
                <p:cNvSpPr>
                  <a:spLocks noChangeShapeType="1"/>
                </p:cNvSpPr>
                <p:nvPr/>
              </p:nvSpPr>
              <p:spPr bwMode="auto">
                <a:xfrm flipV="1">
                  <a:off x="2304" y="3264"/>
                  <a:ext cx="0" cy="288"/>
                </a:xfrm>
                <a:prstGeom prst="line">
                  <a:avLst/>
                </a:prstGeom>
                <a:noFill/>
                <a:ln w="9525">
                  <a:solidFill>
                    <a:schemeClr val="tx1"/>
                  </a:solidFill>
                  <a:round/>
                  <a:headEnd/>
                  <a:tailEnd/>
                </a:ln>
              </p:spPr>
              <p:txBody>
                <a:bodyPr/>
                <a:lstStyle/>
                <a:p>
                  <a:endParaRPr lang="zh-CN" altLang="en-US"/>
                </a:p>
              </p:txBody>
            </p:sp>
            <p:sp>
              <p:nvSpPr>
                <p:cNvPr id="36919" name="Oval 583"/>
                <p:cNvSpPr>
                  <a:spLocks noChangeArrowheads="1"/>
                </p:cNvSpPr>
                <p:nvPr/>
              </p:nvSpPr>
              <p:spPr bwMode="auto">
                <a:xfrm>
                  <a:off x="2288" y="324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6920" name="Oval 584"/>
                <p:cNvSpPr>
                  <a:spLocks noChangeArrowheads="1"/>
                </p:cNvSpPr>
                <p:nvPr/>
              </p:nvSpPr>
              <p:spPr bwMode="auto">
                <a:xfrm>
                  <a:off x="2384" y="3680"/>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grpSp>
              <p:nvGrpSpPr>
                <p:cNvPr id="36921" name="Group 585"/>
                <p:cNvGrpSpPr>
                  <a:grpSpLocks/>
                </p:cNvGrpSpPr>
                <p:nvPr/>
              </p:nvGrpSpPr>
              <p:grpSpPr bwMode="auto">
                <a:xfrm>
                  <a:off x="1920" y="3166"/>
                  <a:ext cx="288" cy="181"/>
                  <a:chOff x="2112" y="3454"/>
                  <a:chExt cx="288" cy="181"/>
                </a:xfrm>
              </p:grpSpPr>
              <p:sp>
                <p:nvSpPr>
                  <p:cNvPr id="36931" name="Text Box 586"/>
                  <p:cNvSpPr txBox="1">
                    <a:spLocks noChangeArrowheads="1"/>
                  </p:cNvSpPr>
                  <p:nvPr/>
                </p:nvSpPr>
                <p:spPr bwMode="auto">
                  <a:xfrm>
                    <a:off x="2112" y="3456"/>
                    <a:ext cx="288" cy="179"/>
                  </a:xfrm>
                  <a:prstGeom prst="rect">
                    <a:avLst/>
                  </a:prstGeom>
                  <a:noFill/>
                  <a:ln w="9525">
                    <a:noFill/>
                    <a:miter lim="800000"/>
                    <a:headEnd/>
                    <a:tailEnd/>
                  </a:ln>
                </p:spPr>
                <p:txBody>
                  <a:bodyPr>
                    <a:spAutoFit/>
                  </a:bodyPr>
                  <a:lstStyle/>
                  <a:p>
                    <a:pPr eaLnBrk="0" hangingPunct="0"/>
                    <a:r>
                      <a:rPr lang="en-US" altLang="zh-CN" sz="1600" b="1">
                        <a:solidFill>
                          <a:schemeClr val="hlink"/>
                        </a:solidFill>
                        <a:ea typeface="Gulim" pitchFamily="34" charset="-127"/>
                      </a:rPr>
                      <a:t>CS</a:t>
                    </a:r>
                  </a:p>
                </p:txBody>
              </p:sp>
              <p:sp>
                <p:nvSpPr>
                  <p:cNvPr id="36932" name="Line 587"/>
                  <p:cNvSpPr>
                    <a:spLocks noChangeShapeType="1"/>
                  </p:cNvSpPr>
                  <p:nvPr/>
                </p:nvSpPr>
                <p:spPr bwMode="auto">
                  <a:xfrm>
                    <a:off x="2176" y="3454"/>
                    <a:ext cx="144" cy="0"/>
                  </a:xfrm>
                  <a:prstGeom prst="line">
                    <a:avLst/>
                  </a:prstGeom>
                  <a:noFill/>
                  <a:ln w="9525">
                    <a:solidFill>
                      <a:schemeClr val="tx1"/>
                    </a:solidFill>
                    <a:round/>
                    <a:headEnd/>
                    <a:tailEnd/>
                  </a:ln>
                </p:spPr>
                <p:txBody>
                  <a:bodyPr/>
                  <a:lstStyle/>
                  <a:p>
                    <a:endParaRPr lang="zh-CN" altLang="en-US"/>
                  </a:p>
                </p:txBody>
              </p:sp>
            </p:grpSp>
            <p:sp>
              <p:nvSpPr>
                <p:cNvPr id="36922" name="Line 588"/>
                <p:cNvSpPr>
                  <a:spLocks noChangeShapeType="1"/>
                </p:cNvSpPr>
                <p:nvPr/>
              </p:nvSpPr>
              <p:spPr bwMode="auto">
                <a:xfrm flipV="1">
                  <a:off x="4128" y="2880"/>
                  <a:ext cx="0" cy="48"/>
                </a:xfrm>
                <a:prstGeom prst="line">
                  <a:avLst/>
                </a:prstGeom>
                <a:noFill/>
                <a:ln w="9525">
                  <a:solidFill>
                    <a:schemeClr val="tx1"/>
                  </a:solidFill>
                  <a:round/>
                  <a:headEnd/>
                  <a:tailEnd/>
                </a:ln>
              </p:spPr>
              <p:txBody>
                <a:bodyPr/>
                <a:lstStyle/>
                <a:p>
                  <a:endParaRPr lang="zh-CN" altLang="en-US"/>
                </a:p>
              </p:txBody>
            </p:sp>
            <p:sp>
              <p:nvSpPr>
                <p:cNvPr id="36923" name="Line 589"/>
                <p:cNvSpPr>
                  <a:spLocks noChangeShapeType="1"/>
                </p:cNvSpPr>
                <p:nvPr/>
              </p:nvSpPr>
              <p:spPr bwMode="auto">
                <a:xfrm>
                  <a:off x="4128" y="2880"/>
                  <a:ext cx="336" cy="0"/>
                </a:xfrm>
                <a:prstGeom prst="line">
                  <a:avLst/>
                </a:prstGeom>
                <a:noFill/>
                <a:ln w="9525">
                  <a:solidFill>
                    <a:schemeClr val="tx1"/>
                  </a:solidFill>
                  <a:round/>
                  <a:headEnd/>
                  <a:tailEnd/>
                </a:ln>
              </p:spPr>
              <p:txBody>
                <a:bodyPr/>
                <a:lstStyle/>
                <a:p>
                  <a:endParaRPr lang="zh-CN" altLang="en-US"/>
                </a:p>
              </p:txBody>
            </p:sp>
            <p:sp>
              <p:nvSpPr>
                <p:cNvPr id="36924" name="Rectangle 590"/>
                <p:cNvSpPr>
                  <a:spLocks noChangeArrowheads="1"/>
                </p:cNvSpPr>
                <p:nvPr/>
              </p:nvSpPr>
              <p:spPr bwMode="auto">
                <a:xfrm>
                  <a:off x="2976" y="1488"/>
                  <a:ext cx="1440" cy="1056"/>
                </a:xfrm>
                <a:prstGeom prst="rect">
                  <a:avLst/>
                </a:prstGeom>
                <a:noFill/>
                <a:ln w="28575">
                  <a:solidFill>
                    <a:srgbClr val="FF0000"/>
                  </a:solidFill>
                  <a:prstDash val="dash"/>
                  <a:miter lim="800000"/>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 name="Rectangle 591"/>
                <p:cNvSpPr>
                  <a:spLocks noChangeArrowheads="1"/>
                </p:cNvSpPr>
                <p:nvPr/>
              </p:nvSpPr>
              <p:spPr bwMode="auto">
                <a:xfrm>
                  <a:off x="2784" y="2832"/>
                  <a:ext cx="1920" cy="626"/>
                </a:xfrm>
                <a:prstGeom prst="rect">
                  <a:avLst/>
                </a:prstGeom>
                <a:noFill/>
                <a:ln w="28575">
                  <a:solidFill>
                    <a:schemeClr val="accent2">
                      <a:lumMod val="75000"/>
                    </a:schemeClr>
                  </a:solidFill>
                  <a:prstDash val="dash"/>
                  <a:miter lim="800000"/>
                  <a:headEnd/>
                  <a:tailEnd/>
                </a:ln>
              </p:spPr>
              <p:txBody>
                <a:bodyPr wrap="none" anchor="ctr"/>
                <a:lstStyle/>
                <a:p>
                  <a:pPr algn="dist">
                    <a:spcBef>
                      <a:spcPct val="0"/>
                    </a:spcBef>
                    <a:defRPr/>
                  </a:pPr>
                  <a:endParaRPr lang="zh-CN" altLang="en-US" sz="4000" b="1">
                    <a:solidFill>
                      <a:schemeClr val="hlink"/>
                    </a:solidFill>
                    <a:latin typeface="Arial" charset="0"/>
                    <a:ea typeface="Gulim" pitchFamily="34" charset="-127"/>
                  </a:endParaRPr>
                </a:p>
              </p:txBody>
            </p:sp>
            <p:sp>
              <p:nvSpPr>
                <p:cNvPr id="36926" name="Text Box 592">
                  <a:hlinkClick r:id="rId3" action="ppaction://hlinkfile"/>
                </p:cNvPr>
                <p:cNvSpPr txBox="1">
                  <a:spLocks noChangeArrowheads="1"/>
                </p:cNvSpPr>
                <p:nvPr/>
              </p:nvSpPr>
              <p:spPr bwMode="auto">
                <a:xfrm>
                  <a:off x="4704" y="1687"/>
                  <a:ext cx="240" cy="625"/>
                </a:xfrm>
                <a:prstGeom prst="rect">
                  <a:avLst/>
                </a:prstGeom>
                <a:noFill/>
                <a:ln w="9525">
                  <a:noFill/>
                  <a:miter lim="800000"/>
                  <a:headEnd/>
                  <a:tailEnd/>
                </a:ln>
              </p:spPr>
              <p:txBody>
                <a:bodyPr>
                  <a:spAutoFit/>
                </a:bodyPr>
                <a:lstStyle/>
                <a:p>
                  <a:pPr eaLnBrk="0" hangingPunct="0"/>
                  <a:r>
                    <a:rPr lang="zh-CN" altLang="en-US" sz="1800" b="1">
                      <a:solidFill>
                        <a:srgbClr val="CC0066"/>
                      </a:solidFill>
                      <a:latin typeface="宋体" pitchFamily="2" charset="-122"/>
                    </a:rPr>
                    <a:t>存储单元</a:t>
                  </a:r>
                </a:p>
              </p:txBody>
            </p:sp>
            <p:sp>
              <p:nvSpPr>
                <p:cNvPr id="4" name="Text Box 593"/>
                <p:cNvSpPr txBox="1">
                  <a:spLocks noChangeArrowheads="1"/>
                </p:cNvSpPr>
                <p:nvPr/>
              </p:nvSpPr>
              <p:spPr bwMode="auto">
                <a:xfrm>
                  <a:off x="4764" y="2540"/>
                  <a:ext cx="240" cy="1196"/>
                </a:xfrm>
                <a:prstGeom prst="rect">
                  <a:avLst/>
                </a:prstGeom>
                <a:noFill/>
                <a:ln w="9525">
                  <a:noFill/>
                  <a:miter lim="800000"/>
                  <a:headEnd/>
                  <a:tailEnd/>
                </a:ln>
              </p:spPr>
              <p:txBody>
                <a:bodyPr>
                  <a:spAutoFit/>
                </a:bodyPr>
                <a:lstStyle/>
                <a:p>
                  <a:pPr eaLnBrk="0" hangingPunct="0">
                    <a:defRPr/>
                  </a:pPr>
                  <a:r>
                    <a:rPr lang="zh-CN" altLang="en-US" sz="1800" b="1" dirty="0">
                      <a:solidFill>
                        <a:schemeClr val="bg2">
                          <a:lumMod val="60000"/>
                          <a:lumOff val="40000"/>
                        </a:schemeClr>
                      </a:solidFill>
                      <a:latin typeface="宋体" pitchFamily="2" charset="-122"/>
                    </a:rPr>
                    <a:t>输入输出控制电路</a:t>
                  </a:r>
                </a:p>
              </p:txBody>
            </p:sp>
            <p:sp>
              <p:nvSpPr>
                <p:cNvPr id="36928" name="Line 594"/>
                <p:cNvSpPr>
                  <a:spLocks noChangeShapeType="1"/>
                </p:cNvSpPr>
                <p:nvPr/>
              </p:nvSpPr>
              <p:spPr bwMode="auto">
                <a:xfrm>
                  <a:off x="3600" y="3264"/>
                  <a:ext cx="0" cy="528"/>
                </a:xfrm>
                <a:prstGeom prst="line">
                  <a:avLst/>
                </a:prstGeom>
                <a:noFill/>
                <a:ln w="9525">
                  <a:solidFill>
                    <a:schemeClr val="tx1"/>
                  </a:solidFill>
                  <a:round/>
                  <a:headEnd/>
                  <a:tailEnd/>
                </a:ln>
              </p:spPr>
              <p:txBody>
                <a:bodyPr/>
                <a:lstStyle/>
                <a:p>
                  <a:endParaRPr lang="zh-CN" altLang="en-US"/>
                </a:p>
              </p:txBody>
            </p:sp>
            <p:sp>
              <p:nvSpPr>
                <p:cNvPr id="36929" name="Oval 595"/>
                <p:cNvSpPr>
                  <a:spLocks noChangeArrowheads="1"/>
                </p:cNvSpPr>
                <p:nvPr/>
              </p:nvSpPr>
              <p:spPr bwMode="auto">
                <a:xfrm>
                  <a:off x="3582" y="3246"/>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6930" name="Text Box 596"/>
                <p:cNvSpPr txBox="1">
                  <a:spLocks noChangeArrowheads="1"/>
                </p:cNvSpPr>
                <p:nvPr/>
              </p:nvSpPr>
              <p:spPr bwMode="auto">
                <a:xfrm>
                  <a:off x="3600" y="3648"/>
                  <a:ext cx="528" cy="179"/>
                </a:xfrm>
                <a:prstGeom prst="rect">
                  <a:avLst/>
                </a:prstGeom>
                <a:noFill/>
                <a:ln w="9525">
                  <a:noFill/>
                  <a:miter lim="800000"/>
                  <a:headEnd/>
                  <a:tailEnd/>
                </a:ln>
              </p:spPr>
              <p:txBody>
                <a:bodyPr>
                  <a:spAutoFit/>
                </a:bodyPr>
                <a:lstStyle/>
                <a:p>
                  <a:pPr eaLnBrk="0" hangingPunct="0"/>
                  <a:r>
                    <a:rPr lang="en-US" altLang="zh-CN" sz="1600" b="1">
                      <a:solidFill>
                        <a:schemeClr val="hlink"/>
                      </a:solidFill>
                      <a:ea typeface="Gulim" pitchFamily="34" charset="-127"/>
                    </a:rPr>
                    <a:t>D(I/O)</a:t>
                  </a:r>
                </a:p>
              </p:txBody>
            </p:sp>
          </p:grpSp>
          <p:sp>
            <p:nvSpPr>
              <p:cNvPr id="36882" name="Text Box 546"/>
              <p:cNvSpPr txBox="1">
                <a:spLocks noChangeArrowheads="1"/>
              </p:cNvSpPr>
              <p:nvPr/>
            </p:nvSpPr>
            <p:spPr bwMode="auto">
              <a:xfrm>
                <a:off x="7229475" y="2907375"/>
                <a:ext cx="457200" cy="284176"/>
              </a:xfrm>
              <a:prstGeom prst="rect">
                <a:avLst/>
              </a:prstGeom>
              <a:noFill/>
              <a:ln w="9525">
                <a:noFill/>
                <a:miter lim="800000"/>
                <a:headEnd/>
                <a:tailEnd/>
              </a:ln>
            </p:spPr>
            <p:txBody>
              <a:bodyPr>
                <a:spAutoFit/>
              </a:bodyPr>
              <a:lstStyle/>
              <a:p>
                <a:pPr eaLnBrk="0" hangingPunct="0"/>
                <a:r>
                  <a:rPr lang="en-US" altLang="zh-CN" sz="1400" b="1">
                    <a:solidFill>
                      <a:srgbClr val="CC3300"/>
                    </a:solidFill>
                    <a:ea typeface="Gulim" pitchFamily="34" charset="-127"/>
                  </a:rPr>
                  <a:t>Q</a:t>
                </a:r>
                <a:endParaRPr lang="en-US" altLang="zh-CN" sz="1400" b="1" baseline="-25000">
                  <a:solidFill>
                    <a:srgbClr val="CC3300"/>
                  </a:solidFill>
                  <a:ea typeface="Gulim" pitchFamily="34" charset="-127"/>
                </a:endParaRPr>
              </a:p>
            </p:txBody>
          </p:sp>
          <p:sp>
            <p:nvSpPr>
              <p:cNvPr id="36883" name="Text Box 546"/>
              <p:cNvSpPr txBox="1">
                <a:spLocks noChangeArrowheads="1"/>
              </p:cNvSpPr>
              <p:nvPr/>
            </p:nvSpPr>
            <p:spPr bwMode="auto">
              <a:xfrm>
                <a:off x="5940152" y="2924944"/>
                <a:ext cx="457200" cy="284176"/>
              </a:xfrm>
              <a:prstGeom prst="rect">
                <a:avLst/>
              </a:prstGeom>
              <a:noFill/>
              <a:ln w="9525">
                <a:noFill/>
                <a:miter lim="800000"/>
                <a:headEnd/>
                <a:tailEnd/>
              </a:ln>
            </p:spPr>
            <p:txBody>
              <a:bodyPr>
                <a:spAutoFit/>
              </a:bodyPr>
              <a:lstStyle/>
              <a:p>
                <a:pPr eaLnBrk="0" hangingPunct="0"/>
                <a:r>
                  <a:rPr lang="en-US" altLang="zh-CN" sz="1400" b="1">
                    <a:solidFill>
                      <a:srgbClr val="CC3300"/>
                    </a:solidFill>
                    <a:ea typeface="Gulim" pitchFamily="34" charset="-127"/>
                  </a:rPr>
                  <a:t>Q</a:t>
                </a:r>
                <a:endParaRPr lang="en-US" altLang="zh-CN" sz="1400" b="1" baseline="-25000">
                  <a:solidFill>
                    <a:srgbClr val="CC3300"/>
                  </a:solidFill>
                  <a:ea typeface="Gulim" pitchFamily="34" charset="-127"/>
                </a:endParaRPr>
              </a:p>
            </p:txBody>
          </p:sp>
          <p:sp>
            <p:nvSpPr>
              <p:cNvPr id="36884" name="Line 587"/>
              <p:cNvSpPr>
                <a:spLocks noChangeShapeType="1"/>
              </p:cNvSpPr>
              <p:nvPr/>
            </p:nvSpPr>
            <p:spPr bwMode="auto">
              <a:xfrm>
                <a:off x="6057900" y="2934674"/>
                <a:ext cx="180000" cy="0"/>
              </a:xfrm>
              <a:prstGeom prst="line">
                <a:avLst/>
              </a:prstGeom>
              <a:noFill/>
              <a:ln w="9525">
                <a:solidFill>
                  <a:srgbClr val="CC3300"/>
                </a:solidFill>
                <a:round/>
                <a:headEnd/>
                <a:tailEnd/>
              </a:ln>
            </p:spPr>
            <p:txBody>
              <a:bodyPr/>
              <a:lstStyle/>
              <a:p>
                <a:endParaRPr lang="zh-CN" altLang="en-US"/>
              </a:p>
            </p:txBody>
          </p:sp>
        </p:grpSp>
        <p:sp>
          <p:nvSpPr>
            <p:cNvPr id="36878" name="Text Box 546"/>
            <p:cNvSpPr txBox="1">
              <a:spLocks noChangeArrowheads="1"/>
            </p:cNvSpPr>
            <p:nvPr/>
          </p:nvSpPr>
          <p:spPr bwMode="auto">
            <a:xfrm>
              <a:off x="5921375" y="4527875"/>
              <a:ext cx="457200" cy="286232"/>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A</a:t>
              </a:r>
              <a:r>
                <a:rPr lang="en-US" altLang="zh-CN" sz="1400" b="1" baseline="-25000">
                  <a:solidFill>
                    <a:schemeClr val="hlink"/>
                  </a:solidFill>
                  <a:ea typeface="Gulim" pitchFamily="34" charset="-127"/>
                </a:rPr>
                <a:t>3</a:t>
              </a:r>
            </a:p>
          </p:txBody>
        </p:sp>
        <p:sp>
          <p:nvSpPr>
            <p:cNvPr id="36879" name="Text Box 546"/>
            <p:cNvSpPr txBox="1">
              <a:spLocks noChangeArrowheads="1"/>
            </p:cNvSpPr>
            <p:nvPr/>
          </p:nvSpPr>
          <p:spPr bwMode="auto">
            <a:xfrm>
              <a:off x="7283152" y="4694214"/>
              <a:ext cx="457200" cy="286232"/>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A</a:t>
              </a:r>
              <a:r>
                <a:rPr lang="en-US" altLang="zh-CN" sz="1400" b="1" baseline="-25000">
                  <a:solidFill>
                    <a:schemeClr val="hlink"/>
                  </a:solidFill>
                  <a:ea typeface="Gulim" pitchFamily="34" charset="-127"/>
                </a:rPr>
                <a:t>1</a:t>
              </a:r>
            </a:p>
          </p:txBody>
        </p:sp>
        <p:sp>
          <p:nvSpPr>
            <p:cNvPr id="36880" name="Text Box 546"/>
            <p:cNvSpPr txBox="1">
              <a:spLocks noChangeArrowheads="1"/>
            </p:cNvSpPr>
            <p:nvPr/>
          </p:nvSpPr>
          <p:spPr bwMode="auto">
            <a:xfrm>
              <a:off x="8207375" y="4945265"/>
              <a:ext cx="457200" cy="286232"/>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A</a:t>
              </a:r>
              <a:r>
                <a:rPr lang="en-US" altLang="zh-CN" sz="1400" b="1" baseline="-25000">
                  <a:solidFill>
                    <a:schemeClr val="hlink"/>
                  </a:solidFill>
                  <a:ea typeface="Gulim" pitchFamily="34" charset="-127"/>
                </a:rPr>
                <a:t>2</a:t>
              </a:r>
            </a:p>
          </p:txBody>
        </p:sp>
      </p:grpSp>
      <p:sp>
        <p:nvSpPr>
          <p:cNvPr id="166" name="Text Box 61"/>
          <p:cNvSpPr txBox="1">
            <a:spLocks noChangeArrowheads="1"/>
          </p:cNvSpPr>
          <p:nvPr/>
        </p:nvSpPr>
        <p:spPr bwMode="auto">
          <a:xfrm>
            <a:off x="7996238" y="1236663"/>
            <a:ext cx="635000" cy="314325"/>
          </a:xfrm>
          <a:prstGeom prst="rect">
            <a:avLst/>
          </a:prstGeom>
          <a:noFill/>
          <a:ln w="9525">
            <a:noFill/>
            <a:miter lim="800000"/>
            <a:headEnd/>
            <a:tailEnd/>
          </a:ln>
        </p:spPr>
        <p:txBody>
          <a:bodyPr>
            <a:spAutoFit/>
          </a:bodyPr>
          <a:lstStyle/>
          <a:p>
            <a:pPr eaLnBrk="0" hangingPunct="0"/>
            <a:r>
              <a:rPr lang="zh-CN" altLang="en-US" sz="1600" b="1">
                <a:solidFill>
                  <a:schemeClr val="hlink"/>
                </a:solidFill>
                <a:latin typeface="宋体" pitchFamily="2" charset="-122"/>
              </a:rPr>
              <a:t>位线</a:t>
            </a:r>
            <a:endParaRPr lang="en-US" altLang="zh-CN" sz="1600" b="1">
              <a:solidFill>
                <a:schemeClr val="hlink"/>
              </a:solidFill>
              <a:latin typeface="宋体" pitchFamily="2" charset="-122"/>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63">
                                            <p:txEl>
                                              <p:pRg st="0" end="0"/>
                                            </p:txEl>
                                          </p:spTgt>
                                        </p:tgtEl>
                                        <p:attrNameLst>
                                          <p:attrName>style.visibility</p:attrName>
                                        </p:attrNameLst>
                                      </p:cBhvr>
                                      <p:to>
                                        <p:strVal val="visible"/>
                                      </p:to>
                                    </p:set>
                                    <p:anim calcmode="lin" valueType="num">
                                      <p:cBhvr additive="base">
                                        <p:cTn id="7" dur="500" fill="hold"/>
                                        <p:tgtEl>
                                          <p:spTgt spid="235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56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3563">
                                            <p:txEl>
                                              <p:pRg st="1" end="1"/>
                                            </p:txEl>
                                          </p:spTgt>
                                        </p:tgtEl>
                                        <p:attrNameLst>
                                          <p:attrName>style.visibility</p:attrName>
                                        </p:attrNameLst>
                                      </p:cBhvr>
                                      <p:to>
                                        <p:strVal val="visible"/>
                                      </p:to>
                                    </p:set>
                                    <p:anim calcmode="lin" valueType="num">
                                      <p:cBhvr additive="base">
                                        <p:cTn id="18" dur="500" fill="hold"/>
                                        <p:tgtEl>
                                          <p:spTgt spid="23563">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35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3563">
                                            <p:txEl>
                                              <p:pRg st="2" end="2"/>
                                            </p:txEl>
                                          </p:spTgt>
                                        </p:tgtEl>
                                        <p:attrNameLst>
                                          <p:attrName>style.visibility</p:attrName>
                                        </p:attrNameLst>
                                      </p:cBhvr>
                                      <p:to>
                                        <p:strVal val="visible"/>
                                      </p:to>
                                    </p:set>
                                    <p:anim calcmode="lin" valueType="num">
                                      <p:cBhvr additive="base">
                                        <p:cTn id="24" dur="500" fill="hold"/>
                                        <p:tgtEl>
                                          <p:spTgt spid="23563">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35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3563">
                                            <p:txEl>
                                              <p:pRg st="3" end="3"/>
                                            </p:txEl>
                                          </p:spTgt>
                                        </p:tgtEl>
                                        <p:attrNameLst>
                                          <p:attrName>style.visibility</p:attrName>
                                        </p:attrNameLst>
                                      </p:cBhvr>
                                      <p:to>
                                        <p:strVal val="visible"/>
                                      </p:to>
                                    </p:set>
                                    <p:anim calcmode="lin" valueType="num">
                                      <p:cBhvr additive="base">
                                        <p:cTn id="30" dur="500" fill="hold"/>
                                        <p:tgtEl>
                                          <p:spTgt spid="23563">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35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23563">
                                            <p:txEl>
                                              <p:pRg st="4" end="4"/>
                                            </p:txEl>
                                          </p:spTgt>
                                        </p:tgtEl>
                                        <p:attrNameLst>
                                          <p:attrName>style.visibility</p:attrName>
                                        </p:attrNameLst>
                                      </p:cBhvr>
                                      <p:to>
                                        <p:strVal val="visible"/>
                                      </p:to>
                                    </p:set>
                                    <p:anim calcmode="lin" valueType="num">
                                      <p:cBhvr additive="base">
                                        <p:cTn id="36" dur="500" fill="hold"/>
                                        <p:tgtEl>
                                          <p:spTgt spid="23563">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235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23563">
                                            <p:txEl>
                                              <p:pRg st="5" end="5"/>
                                            </p:txEl>
                                          </p:spTgt>
                                        </p:tgtEl>
                                        <p:attrNameLst>
                                          <p:attrName>style.visibility</p:attrName>
                                        </p:attrNameLst>
                                      </p:cBhvr>
                                      <p:to>
                                        <p:strVal val="visible"/>
                                      </p:to>
                                    </p:set>
                                    <p:anim calcmode="lin" valueType="num">
                                      <p:cBhvr additive="base">
                                        <p:cTn id="42" dur="500" fill="hold"/>
                                        <p:tgtEl>
                                          <p:spTgt spid="23563">
                                            <p:txEl>
                                              <p:pRg st="5" end="5"/>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2356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3" presetClass="entr" presetSubtype="16" fill="hold" grpId="0" nodeType="clickEffect">
                                  <p:stCondLst>
                                    <p:cond delay="0"/>
                                  </p:stCondLst>
                                  <p:childTnLst>
                                    <p:set>
                                      <p:cBhvr>
                                        <p:cTn id="47" dur="1" fill="hold">
                                          <p:stCondLst>
                                            <p:cond delay="0"/>
                                          </p:stCondLst>
                                        </p:cTn>
                                        <p:tgtEl>
                                          <p:spTgt spid="160"/>
                                        </p:tgtEl>
                                        <p:attrNameLst>
                                          <p:attrName>style.visibility</p:attrName>
                                        </p:attrNameLst>
                                      </p:cBhvr>
                                      <p:to>
                                        <p:strVal val="visible"/>
                                      </p:to>
                                    </p:set>
                                    <p:anim calcmode="lin" valueType="num">
                                      <p:cBhvr>
                                        <p:cTn id="48" dur="500" fill="hold"/>
                                        <p:tgtEl>
                                          <p:spTgt spid="160"/>
                                        </p:tgtEl>
                                        <p:attrNameLst>
                                          <p:attrName>ppt_w</p:attrName>
                                        </p:attrNameLst>
                                      </p:cBhvr>
                                      <p:tavLst>
                                        <p:tav tm="0">
                                          <p:val>
                                            <p:fltVal val="0"/>
                                          </p:val>
                                        </p:tav>
                                        <p:tav tm="100000">
                                          <p:val>
                                            <p:strVal val="#ppt_w"/>
                                          </p:val>
                                        </p:tav>
                                      </p:tavLst>
                                    </p:anim>
                                    <p:anim calcmode="lin" valueType="num">
                                      <p:cBhvr>
                                        <p:cTn id="49" dur="500" fill="hold"/>
                                        <p:tgtEl>
                                          <p:spTgt spid="160"/>
                                        </p:tgtEl>
                                        <p:attrNameLst>
                                          <p:attrName>ppt_h</p:attrName>
                                        </p:attrNameLst>
                                      </p:cBhvr>
                                      <p:tavLst>
                                        <p:tav tm="0">
                                          <p:val>
                                            <p:fltVal val="0"/>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23" presetClass="entr" presetSubtype="16" fill="hold" grpId="0" nodeType="clickEffect">
                                  <p:stCondLst>
                                    <p:cond delay="0"/>
                                  </p:stCondLst>
                                  <p:childTnLst>
                                    <p:set>
                                      <p:cBhvr>
                                        <p:cTn id="53" dur="1" fill="hold">
                                          <p:stCondLst>
                                            <p:cond delay="0"/>
                                          </p:stCondLst>
                                        </p:cTn>
                                        <p:tgtEl>
                                          <p:spTgt spid="166"/>
                                        </p:tgtEl>
                                        <p:attrNameLst>
                                          <p:attrName>style.visibility</p:attrName>
                                        </p:attrNameLst>
                                      </p:cBhvr>
                                      <p:to>
                                        <p:strVal val="visible"/>
                                      </p:to>
                                    </p:set>
                                    <p:anim calcmode="lin" valueType="num">
                                      <p:cBhvr>
                                        <p:cTn id="54" dur="500" fill="hold"/>
                                        <p:tgtEl>
                                          <p:spTgt spid="166"/>
                                        </p:tgtEl>
                                        <p:attrNameLst>
                                          <p:attrName>ppt_w</p:attrName>
                                        </p:attrNameLst>
                                      </p:cBhvr>
                                      <p:tavLst>
                                        <p:tav tm="0">
                                          <p:val>
                                            <p:fltVal val="0"/>
                                          </p:val>
                                        </p:tav>
                                        <p:tav tm="100000">
                                          <p:val>
                                            <p:strVal val="#ppt_w"/>
                                          </p:val>
                                        </p:tav>
                                      </p:tavLst>
                                    </p:anim>
                                    <p:anim calcmode="lin" valueType="num">
                                      <p:cBhvr>
                                        <p:cTn id="55" dur="500" fill="hold"/>
                                        <p:tgtEl>
                                          <p:spTgt spid="166"/>
                                        </p:tgtEl>
                                        <p:attrNameLst>
                                          <p:attrName>ppt_h</p:attrName>
                                        </p:attrNameLst>
                                      </p:cBhvr>
                                      <p:tavLst>
                                        <p:tav tm="0">
                                          <p:val>
                                            <p:fltVal val="0"/>
                                          </p:val>
                                        </p:tav>
                                        <p:tav tm="100000">
                                          <p:val>
                                            <p:strVal val="#ppt_h"/>
                                          </p:val>
                                        </p:tav>
                                      </p:tavLst>
                                    </p:anim>
                                  </p:childTnLst>
                                </p:cTn>
                              </p:par>
                            </p:childTnLst>
                          </p:cTn>
                        </p:par>
                        <p:par>
                          <p:cTn id="56" fill="hold">
                            <p:stCondLst>
                              <p:cond delay="500"/>
                            </p:stCondLst>
                            <p:childTnLst>
                              <p:par>
                                <p:cTn id="57" presetID="23" presetClass="entr" presetSubtype="16" fill="hold" grpId="0" nodeType="afterEffect">
                                  <p:stCondLst>
                                    <p:cond delay="0"/>
                                  </p:stCondLst>
                                  <p:childTnLst>
                                    <p:set>
                                      <p:cBhvr>
                                        <p:cTn id="58" dur="1" fill="hold">
                                          <p:stCondLst>
                                            <p:cond delay="0"/>
                                          </p:stCondLst>
                                        </p:cTn>
                                        <p:tgtEl>
                                          <p:spTgt spid="161"/>
                                        </p:tgtEl>
                                        <p:attrNameLst>
                                          <p:attrName>style.visibility</p:attrName>
                                        </p:attrNameLst>
                                      </p:cBhvr>
                                      <p:to>
                                        <p:strVal val="visible"/>
                                      </p:to>
                                    </p:set>
                                    <p:anim calcmode="lin" valueType="num">
                                      <p:cBhvr>
                                        <p:cTn id="59" dur="500" fill="hold"/>
                                        <p:tgtEl>
                                          <p:spTgt spid="161"/>
                                        </p:tgtEl>
                                        <p:attrNameLst>
                                          <p:attrName>ppt_w</p:attrName>
                                        </p:attrNameLst>
                                      </p:cBhvr>
                                      <p:tavLst>
                                        <p:tav tm="0">
                                          <p:val>
                                            <p:fltVal val="0"/>
                                          </p:val>
                                        </p:tav>
                                        <p:tav tm="100000">
                                          <p:val>
                                            <p:strVal val="#ppt_w"/>
                                          </p:val>
                                        </p:tav>
                                      </p:tavLst>
                                    </p:anim>
                                    <p:anim calcmode="lin" valueType="num">
                                      <p:cBhvr>
                                        <p:cTn id="60" dur="500" fill="hold"/>
                                        <p:tgtEl>
                                          <p:spTgt spid="161"/>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67"/>
                                        </p:tgtEl>
                                        <p:attrNameLst>
                                          <p:attrName>style.visibility</p:attrName>
                                        </p:attrNameLst>
                                      </p:cBhvr>
                                      <p:to>
                                        <p:strVal val="visible"/>
                                      </p:to>
                                    </p:set>
                                    <p:anim calcmode="lin" valueType="num">
                                      <p:cBhvr additive="base">
                                        <p:cTn id="65" dur="500" fill="hold"/>
                                        <p:tgtEl>
                                          <p:spTgt spid="167"/>
                                        </p:tgtEl>
                                        <p:attrNameLst>
                                          <p:attrName>ppt_x</p:attrName>
                                        </p:attrNameLst>
                                      </p:cBhvr>
                                      <p:tavLst>
                                        <p:tav tm="0">
                                          <p:val>
                                            <p:strVal val="#ppt_x"/>
                                          </p:val>
                                        </p:tav>
                                        <p:tav tm="100000">
                                          <p:val>
                                            <p:strVal val="#ppt_x"/>
                                          </p:val>
                                        </p:tav>
                                      </p:tavLst>
                                    </p:anim>
                                    <p:anim calcmode="lin" valueType="num">
                                      <p:cBhvr additive="base">
                                        <p:cTn id="66" dur="500" fill="hold"/>
                                        <p:tgtEl>
                                          <p:spTgt spid="1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3" grpId="0" build="p" bldLvl="2"/>
      <p:bldP spid="160" grpId="0"/>
      <p:bldP spid="161" grpId="0"/>
      <p:bldP spid="166"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灯片编号占位符 4"/>
          <p:cNvSpPr>
            <a:spLocks noGrp="1"/>
          </p:cNvSpPr>
          <p:nvPr>
            <p:ph type="sldNum" sz="quarter" idx="10"/>
          </p:nvPr>
        </p:nvSpPr>
        <p:spPr>
          <a:noFill/>
        </p:spPr>
        <p:txBody>
          <a:bodyPr/>
          <a:lstStyle/>
          <a:p>
            <a:fld id="{B0BA7B2A-D899-480B-A4B6-35BA17783658}" type="slidenum">
              <a:rPr lang="ko-KR" altLang="en-US" smtClean="0"/>
              <a:pPr/>
              <a:t>21</a:t>
            </a:fld>
            <a:endParaRPr lang="en-US" altLang="ko-KR" smtClean="0"/>
          </a:p>
        </p:txBody>
      </p:sp>
      <p:sp>
        <p:nvSpPr>
          <p:cNvPr id="37891" name="Rectangle 2"/>
          <p:cNvSpPr>
            <a:spLocks noGrp="1" noChangeArrowheads="1"/>
          </p:cNvSpPr>
          <p:nvPr>
            <p:ph type="title"/>
          </p:nvPr>
        </p:nvSpPr>
        <p:spPr>
          <a:xfrm>
            <a:off x="1752600" y="304800"/>
            <a:ext cx="7219950" cy="609600"/>
          </a:xfrm>
        </p:spPr>
        <p:txBody>
          <a:bodyPr/>
          <a:lstStyle/>
          <a:p>
            <a:r>
              <a:rPr lang="zh-CN" altLang="en-US" smtClean="0">
                <a:solidFill>
                  <a:srgbClr val="FFCC00"/>
                </a:solidFill>
                <a:latin typeface="Arial" charset="0"/>
                <a:ea typeface="黑体" pitchFamily="49" charset="-122"/>
              </a:rPr>
              <a:t>静态随机存储器</a:t>
            </a:r>
            <a:r>
              <a:rPr lang="en-US" altLang="zh-CN" smtClean="0">
                <a:solidFill>
                  <a:srgbClr val="FFCC00"/>
                </a:solidFill>
                <a:latin typeface="Arial" charset="0"/>
                <a:ea typeface="黑体" pitchFamily="49" charset="-122"/>
              </a:rPr>
              <a:t>SRAM</a:t>
            </a:r>
            <a:r>
              <a:rPr lang="zh-CN" altLang="en-US" smtClean="0">
                <a:solidFill>
                  <a:srgbClr val="FFCC00"/>
                </a:solidFill>
                <a:latin typeface="Arial" charset="0"/>
                <a:ea typeface="黑体" pitchFamily="49" charset="-122"/>
              </a:rPr>
              <a:t>工作原理（写操作</a:t>
            </a:r>
            <a:r>
              <a:rPr lang="en-US" altLang="zh-CN" smtClean="0">
                <a:solidFill>
                  <a:srgbClr val="FFCC00"/>
                </a:solidFill>
                <a:latin typeface="Arial" charset="0"/>
                <a:ea typeface="黑体" pitchFamily="49" charset="-122"/>
              </a:rPr>
              <a:t> </a:t>
            </a:r>
            <a:r>
              <a:rPr lang="zh-CN" altLang="en-US" smtClean="0">
                <a:solidFill>
                  <a:srgbClr val="FFCC00"/>
                </a:solidFill>
                <a:latin typeface="Arial" charset="0"/>
                <a:ea typeface="黑体" pitchFamily="49" charset="-122"/>
              </a:rPr>
              <a:t>）</a:t>
            </a:r>
          </a:p>
        </p:txBody>
      </p:sp>
      <p:sp>
        <p:nvSpPr>
          <p:cNvPr id="11" name="Text Box 597"/>
          <p:cNvSpPr txBox="1">
            <a:spLocks noChangeArrowheads="1"/>
          </p:cNvSpPr>
          <p:nvPr/>
        </p:nvSpPr>
        <p:spPr bwMode="auto">
          <a:xfrm>
            <a:off x="196850" y="1285875"/>
            <a:ext cx="1485900" cy="396875"/>
          </a:xfrm>
          <a:prstGeom prst="rect">
            <a:avLst/>
          </a:prstGeom>
          <a:noFill/>
          <a:ln w="9525">
            <a:noFill/>
            <a:miter lim="800000"/>
            <a:headEnd/>
            <a:tailEnd/>
          </a:ln>
        </p:spPr>
        <p:txBody>
          <a:bodyPr>
            <a:spAutoFit/>
          </a:bodyPr>
          <a:lstStyle/>
          <a:p>
            <a:pPr marL="269875" indent="-269875" algn="l" eaLnBrk="0" hangingPunct="0">
              <a:lnSpc>
                <a:spcPct val="100000"/>
              </a:lnSpc>
              <a:buClr>
                <a:schemeClr val="bg2"/>
              </a:buClr>
              <a:buSzPct val="100000"/>
              <a:buFont typeface="Wingdings" pitchFamily="2" charset="2"/>
              <a:buChar char="v"/>
            </a:pPr>
            <a:r>
              <a:rPr lang="zh-CN" altLang="en-US" sz="2000" b="1">
                <a:latin typeface="Arial" charset="0"/>
                <a:cs typeface="Arial" charset="0"/>
              </a:rPr>
              <a:t>写操作</a:t>
            </a:r>
          </a:p>
        </p:txBody>
      </p:sp>
      <p:pic>
        <p:nvPicPr>
          <p:cNvPr id="1034" name="Picture 10" descr="图片1"/>
          <p:cNvPicPr>
            <a:picLocks noChangeAspect="1" noChangeArrowheads="1"/>
          </p:cNvPicPr>
          <p:nvPr/>
        </p:nvPicPr>
        <p:blipFill>
          <a:blip r:embed="rId3"/>
          <a:srcRect/>
          <a:stretch>
            <a:fillRect/>
          </a:stretch>
        </p:blipFill>
        <p:spPr bwMode="auto">
          <a:xfrm>
            <a:off x="1682750" y="1190625"/>
            <a:ext cx="3019425" cy="942975"/>
          </a:xfrm>
          <a:prstGeom prst="rect">
            <a:avLst/>
          </a:prstGeom>
          <a:noFill/>
          <a:ln w="9525">
            <a:noFill/>
            <a:miter lim="800000"/>
            <a:headEnd/>
            <a:tailEnd/>
          </a:ln>
          <a:effectLst>
            <a:prstShdw prst="shdw13" dist="53882" dir="13500000">
              <a:srgbClr val="808080">
                <a:alpha val="50000"/>
              </a:srgbClr>
            </a:prstShdw>
          </a:effectLst>
        </p:spPr>
      </p:pic>
      <p:sp>
        <p:nvSpPr>
          <p:cNvPr id="15" name="矩形 14"/>
          <p:cNvSpPr>
            <a:spLocks noChangeArrowheads="1"/>
          </p:cNvSpPr>
          <p:nvPr/>
        </p:nvSpPr>
        <p:spPr bwMode="auto">
          <a:xfrm>
            <a:off x="131763" y="2168525"/>
            <a:ext cx="4149725" cy="4111625"/>
          </a:xfrm>
          <a:prstGeom prst="rect">
            <a:avLst/>
          </a:prstGeom>
          <a:noFill/>
          <a:ln w="9525">
            <a:noFill/>
            <a:miter lim="800000"/>
            <a:headEnd/>
            <a:tailEnd/>
          </a:ln>
        </p:spPr>
        <p:txBody>
          <a:bodyPr>
            <a:spAutoFit/>
          </a:bodyPr>
          <a:lstStyle/>
          <a:p>
            <a:pPr marL="360363" indent="-360363" algn="l">
              <a:lnSpc>
                <a:spcPct val="110000"/>
              </a:lnSpc>
              <a:spcBef>
                <a:spcPct val="0"/>
              </a:spcBef>
              <a:buClr>
                <a:srgbClr val="0F5C62"/>
              </a:buClr>
              <a:buSzPct val="85000"/>
              <a:buFont typeface="Wingdings" pitchFamily="2" charset="2"/>
              <a:buChar char="u"/>
            </a:pPr>
            <a:r>
              <a:rPr lang="en-US" altLang="zh-CN" sz="2000" b="1"/>
              <a:t>T</a:t>
            </a:r>
            <a:r>
              <a:rPr lang="en-US" altLang="zh-CN" sz="2000" b="1" baseline="-25000"/>
              <a:t>5</a:t>
            </a:r>
            <a:r>
              <a:rPr lang="zh-CN" altLang="en-US" sz="2000" b="1"/>
              <a:t>、</a:t>
            </a:r>
            <a:r>
              <a:rPr lang="en-US" altLang="zh-CN" sz="2000" b="1"/>
              <a:t>T</a:t>
            </a:r>
            <a:r>
              <a:rPr lang="en-US" altLang="zh-CN" sz="2000" b="1" baseline="-25000"/>
              <a:t>6</a:t>
            </a:r>
            <a:r>
              <a:rPr lang="zh-CN" altLang="en-US" sz="2000" b="1"/>
              <a:t> 、</a:t>
            </a:r>
            <a:r>
              <a:rPr lang="en-US" altLang="zh-CN" sz="2000" b="1"/>
              <a:t>T</a:t>
            </a:r>
            <a:r>
              <a:rPr lang="en-US" altLang="zh-CN" sz="2000" b="1" baseline="-25000"/>
              <a:t>7</a:t>
            </a:r>
            <a:r>
              <a:rPr lang="zh-CN" altLang="en-US" sz="2000" b="1"/>
              <a:t> 、</a:t>
            </a:r>
            <a:r>
              <a:rPr lang="en-US" altLang="zh-CN" sz="2000" b="1"/>
              <a:t>T</a:t>
            </a:r>
            <a:r>
              <a:rPr lang="en-US" altLang="zh-CN" sz="2000" b="1" baseline="-25000"/>
              <a:t>8</a:t>
            </a:r>
            <a:r>
              <a:rPr lang="zh-CN" altLang="en-US" sz="2000" b="1"/>
              <a:t>均导通，</a:t>
            </a:r>
            <a:r>
              <a:rPr lang="en-US" altLang="zh-CN" sz="2000" b="1"/>
              <a:t> Q</a:t>
            </a:r>
            <a:r>
              <a:rPr lang="zh-CN" altLang="en-US" sz="2000" b="1"/>
              <a:t>和</a:t>
            </a:r>
            <a:r>
              <a:rPr lang="en-US" altLang="zh-CN" sz="2000" b="1"/>
              <a:t>/Q</a:t>
            </a:r>
            <a:r>
              <a:rPr lang="zh-CN" altLang="en-US" sz="2000" b="1"/>
              <a:t>与位线</a:t>
            </a:r>
            <a:r>
              <a:rPr lang="en-US" altLang="zh-CN" sz="2000" b="1"/>
              <a:t>B</a:t>
            </a:r>
            <a:r>
              <a:rPr lang="en-US" altLang="zh-CN" sz="2000" b="1" baseline="-25000"/>
              <a:t>j</a:t>
            </a:r>
            <a:r>
              <a:rPr lang="zh-CN" altLang="en-US" sz="2000" b="1"/>
              <a:t>和</a:t>
            </a:r>
            <a:r>
              <a:rPr lang="en-US" altLang="zh-CN" sz="2000" b="1"/>
              <a:t>/B</a:t>
            </a:r>
            <a:r>
              <a:rPr lang="en-US" altLang="zh-CN" sz="2000" b="1" baseline="-25000"/>
              <a:t>j</a:t>
            </a:r>
            <a:r>
              <a:rPr lang="zh-CN" altLang="en-US" sz="2000" b="1"/>
              <a:t>接通</a:t>
            </a:r>
            <a:endParaRPr lang="en-US" altLang="zh-CN" sz="2000" b="1"/>
          </a:p>
          <a:p>
            <a:pPr marL="360363" indent="-360363" algn="l">
              <a:lnSpc>
                <a:spcPct val="110000"/>
              </a:lnSpc>
              <a:spcBef>
                <a:spcPct val="0"/>
              </a:spcBef>
              <a:buClr>
                <a:srgbClr val="0F5C62"/>
              </a:buClr>
              <a:buSzPct val="85000"/>
              <a:buFont typeface="Wingdings" pitchFamily="2" charset="2"/>
              <a:buChar char="u"/>
            </a:pPr>
            <a:r>
              <a:rPr lang="en-US" altLang="zh-CN" sz="2000" b="1">
                <a:solidFill>
                  <a:srgbClr val="CC0066"/>
                </a:solidFill>
              </a:rPr>
              <a:t>A1</a:t>
            </a:r>
            <a:r>
              <a:rPr lang="zh-CN" altLang="en-US" sz="2000" b="1">
                <a:solidFill>
                  <a:srgbClr val="CC0066"/>
                </a:solidFill>
              </a:rPr>
              <a:t> 截止，</a:t>
            </a:r>
            <a:r>
              <a:rPr lang="en-US" altLang="zh-CN" sz="2000" b="1">
                <a:solidFill>
                  <a:srgbClr val="CC0066"/>
                </a:solidFill>
              </a:rPr>
              <a:t>A2</a:t>
            </a:r>
            <a:r>
              <a:rPr lang="zh-CN" altLang="en-US" sz="2000" b="1">
                <a:solidFill>
                  <a:srgbClr val="CC0066"/>
                </a:solidFill>
              </a:rPr>
              <a:t> 和</a:t>
            </a:r>
            <a:r>
              <a:rPr lang="en-US" altLang="zh-CN" sz="2000" b="1">
                <a:solidFill>
                  <a:srgbClr val="CC0066"/>
                </a:solidFill>
              </a:rPr>
              <a:t>A3</a:t>
            </a:r>
            <a:r>
              <a:rPr lang="zh-CN" altLang="en-US" sz="2000" b="1">
                <a:solidFill>
                  <a:srgbClr val="CC0066"/>
                </a:solidFill>
              </a:rPr>
              <a:t> 导通</a:t>
            </a:r>
            <a:r>
              <a:rPr lang="zh-CN" altLang="en-US" sz="2000" b="1"/>
              <a:t>，加在</a:t>
            </a:r>
            <a:r>
              <a:rPr lang="en-US" altLang="zh-CN" sz="2000" b="1"/>
              <a:t>D</a:t>
            </a:r>
            <a:r>
              <a:rPr lang="zh-CN" altLang="en-US" sz="2000" b="1"/>
              <a:t>端的数据被写入存储单元</a:t>
            </a:r>
            <a:endParaRPr lang="en-US" altLang="zh-CN" sz="2000" b="1"/>
          </a:p>
          <a:p>
            <a:pPr marL="817563" lvl="1" indent="-360363" algn="l">
              <a:lnSpc>
                <a:spcPct val="110000"/>
              </a:lnSpc>
              <a:spcBef>
                <a:spcPct val="0"/>
              </a:spcBef>
              <a:buClr>
                <a:schemeClr val="tx2"/>
              </a:buClr>
              <a:buSzPct val="85000"/>
              <a:buFont typeface="Wingdings" pitchFamily="2" charset="2"/>
              <a:buChar char="n"/>
            </a:pPr>
            <a:r>
              <a:rPr lang="zh-CN" altLang="en-US" sz="2000" b="1"/>
              <a:t>若</a:t>
            </a:r>
            <a:r>
              <a:rPr lang="en-US" altLang="zh-CN" sz="2000" b="1">
                <a:solidFill>
                  <a:srgbClr val="CC0066"/>
                </a:solidFill>
              </a:rPr>
              <a:t>D=1</a:t>
            </a:r>
            <a:r>
              <a:rPr lang="zh-CN" altLang="en-US" sz="2000" b="1"/>
              <a:t>，则</a:t>
            </a:r>
            <a:r>
              <a:rPr lang="en-US" altLang="zh-CN" sz="2000" b="1"/>
              <a:t>A</a:t>
            </a:r>
            <a:r>
              <a:rPr lang="en-US" altLang="zh-CN" sz="2000" b="1" baseline="-25000"/>
              <a:t>2</a:t>
            </a:r>
            <a:r>
              <a:rPr lang="zh-CN" altLang="en-US" sz="2000" b="1"/>
              <a:t> 输出为</a:t>
            </a:r>
            <a:r>
              <a:rPr lang="en-US" altLang="zh-CN" sz="2000" b="1"/>
              <a:t>1</a:t>
            </a:r>
            <a:r>
              <a:rPr lang="zh-CN" altLang="en-US" sz="2000" b="1"/>
              <a:t>，</a:t>
            </a:r>
            <a:r>
              <a:rPr lang="en-US" altLang="zh-CN" sz="2000" b="1"/>
              <a:t> A</a:t>
            </a:r>
            <a:r>
              <a:rPr lang="en-US" altLang="zh-CN" sz="2000" b="1" baseline="-25000"/>
              <a:t>3</a:t>
            </a:r>
            <a:r>
              <a:rPr lang="zh-CN" altLang="en-US" sz="2000" b="1" baseline="-25000"/>
              <a:t> </a:t>
            </a:r>
            <a:r>
              <a:rPr lang="zh-CN" altLang="en-US" sz="2000" b="1"/>
              <a:t>输出为</a:t>
            </a:r>
            <a:r>
              <a:rPr lang="en-US" altLang="zh-CN" sz="2000" b="1"/>
              <a:t>0</a:t>
            </a:r>
            <a:r>
              <a:rPr lang="zh-CN" altLang="en-US" sz="2000" b="1"/>
              <a:t>，</a:t>
            </a:r>
            <a:r>
              <a:rPr lang="en-US" altLang="zh-CN" sz="2000" b="1"/>
              <a:t> </a:t>
            </a:r>
            <a:r>
              <a:rPr lang="zh-CN" altLang="en-US" sz="2000" b="1"/>
              <a:t>即</a:t>
            </a:r>
            <a:r>
              <a:rPr lang="en-US" altLang="zh-CN" sz="2000" b="1"/>
              <a:t>B</a:t>
            </a:r>
            <a:r>
              <a:rPr lang="en-US" altLang="zh-CN" sz="2000" b="1" baseline="-25000"/>
              <a:t>j</a:t>
            </a:r>
            <a:r>
              <a:rPr lang="zh-CN" altLang="en-US" sz="2000" b="1"/>
              <a:t>为</a:t>
            </a:r>
            <a:r>
              <a:rPr lang="en-US" altLang="zh-CN" sz="2000" b="1"/>
              <a:t>1</a:t>
            </a:r>
            <a:r>
              <a:rPr lang="zh-CN" altLang="en-US" sz="2000" b="1"/>
              <a:t>，</a:t>
            </a:r>
            <a:r>
              <a:rPr lang="en-US" altLang="zh-CN" sz="2000" b="1"/>
              <a:t> /B</a:t>
            </a:r>
            <a:r>
              <a:rPr lang="en-US" altLang="zh-CN" sz="2000" b="1" baseline="-25000"/>
              <a:t>j</a:t>
            </a:r>
            <a:r>
              <a:rPr lang="zh-CN" altLang="en-US" sz="2000" b="1"/>
              <a:t>为</a:t>
            </a:r>
            <a:r>
              <a:rPr lang="en-US" altLang="zh-CN" sz="2000" b="1"/>
              <a:t>0</a:t>
            </a:r>
            <a:r>
              <a:rPr lang="zh-CN" altLang="en-US" sz="2000" b="1"/>
              <a:t>，使</a:t>
            </a:r>
            <a:r>
              <a:rPr lang="en-US" altLang="zh-CN" sz="2000" b="1">
                <a:solidFill>
                  <a:srgbClr val="CC0066"/>
                </a:solidFill>
              </a:rPr>
              <a:t>T</a:t>
            </a:r>
            <a:r>
              <a:rPr lang="en-US" altLang="zh-CN" sz="2000" b="1" baseline="-25000">
                <a:solidFill>
                  <a:srgbClr val="CC0066"/>
                </a:solidFill>
              </a:rPr>
              <a:t>3</a:t>
            </a:r>
            <a:r>
              <a:rPr lang="zh-CN" altLang="en-US" sz="2000" b="1">
                <a:solidFill>
                  <a:srgbClr val="CC0066"/>
                </a:solidFill>
              </a:rPr>
              <a:t>导通</a:t>
            </a:r>
            <a:r>
              <a:rPr lang="zh-CN" altLang="en-US" sz="2000" b="1"/>
              <a:t>， </a:t>
            </a:r>
            <a:r>
              <a:rPr lang="en-US" altLang="zh-CN" sz="2000" b="1">
                <a:solidFill>
                  <a:srgbClr val="CC0066"/>
                </a:solidFill>
              </a:rPr>
              <a:t>T</a:t>
            </a:r>
            <a:r>
              <a:rPr lang="en-US" altLang="zh-CN" sz="2000" b="1" baseline="-25000">
                <a:solidFill>
                  <a:srgbClr val="CC0066"/>
                </a:solidFill>
              </a:rPr>
              <a:t>1</a:t>
            </a:r>
            <a:r>
              <a:rPr lang="zh-CN" altLang="en-US" sz="2000" b="1">
                <a:solidFill>
                  <a:srgbClr val="CC0066"/>
                </a:solidFill>
              </a:rPr>
              <a:t>截止</a:t>
            </a:r>
            <a:r>
              <a:rPr lang="zh-CN" altLang="en-US" sz="2000" b="1"/>
              <a:t>，</a:t>
            </a:r>
            <a:r>
              <a:rPr lang="zh-CN" altLang="en-US" sz="2000" b="1">
                <a:solidFill>
                  <a:srgbClr val="CC0066"/>
                </a:solidFill>
              </a:rPr>
              <a:t>写入</a:t>
            </a:r>
            <a:r>
              <a:rPr lang="en-US" altLang="zh-CN" sz="2000" b="1">
                <a:solidFill>
                  <a:srgbClr val="CC0066"/>
                </a:solidFill>
              </a:rPr>
              <a:t>Q=</a:t>
            </a:r>
            <a:r>
              <a:rPr lang="zh-CN" altLang="en-US" sz="2000" b="1">
                <a:solidFill>
                  <a:srgbClr val="CC0066"/>
                </a:solidFill>
              </a:rPr>
              <a:t> 1</a:t>
            </a:r>
            <a:r>
              <a:rPr lang="zh-CN" altLang="en-US" sz="2000" b="1"/>
              <a:t>。 </a:t>
            </a:r>
            <a:endParaRPr lang="en-US" altLang="zh-CN" sz="2000" b="1"/>
          </a:p>
          <a:p>
            <a:pPr marL="817563" lvl="1" indent="-360363" algn="l">
              <a:lnSpc>
                <a:spcPct val="110000"/>
              </a:lnSpc>
              <a:spcBef>
                <a:spcPct val="0"/>
              </a:spcBef>
              <a:buClr>
                <a:schemeClr val="tx2"/>
              </a:buClr>
              <a:buSzPct val="85000"/>
              <a:buFont typeface="Wingdings" pitchFamily="2" charset="2"/>
              <a:buChar char="n"/>
            </a:pPr>
            <a:r>
              <a:rPr lang="zh-CN" altLang="en-US" sz="2000" b="1"/>
              <a:t>若</a:t>
            </a:r>
            <a:r>
              <a:rPr lang="en-US" altLang="zh-CN" sz="2000" b="1">
                <a:solidFill>
                  <a:srgbClr val="CC0066"/>
                </a:solidFill>
              </a:rPr>
              <a:t>D=0</a:t>
            </a:r>
            <a:r>
              <a:rPr lang="zh-CN" altLang="en-US" sz="2000" b="1"/>
              <a:t>，则</a:t>
            </a:r>
            <a:r>
              <a:rPr lang="en-US" altLang="zh-CN" sz="2000" b="1"/>
              <a:t>A</a:t>
            </a:r>
            <a:r>
              <a:rPr lang="en-US" altLang="zh-CN" sz="2000" b="1" baseline="-25000"/>
              <a:t>2</a:t>
            </a:r>
            <a:r>
              <a:rPr lang="zh-CN" altLang="en-US" sz="2000" b="1"/>
              <a:t> 输出为</a:t>
            </a:r>
            <a:r>
              <a:rPr lang="en-US" altLang="zh-CN" sz="2000" b="1"/>
              <a:t>0</a:t>
            </a:r>
            <a:r>
              <a:rPr lang="zh-CN" altLang="en-US" sz="2000" b="1"/>
              <a:t>，</a:t>
            </a:r>
            <a:r>
              <a:rPr lang="en-US" altLang="zh-CN" sz="2000" b="1"/>
              <a:t> A</a:t>
            </a:r>
            <a:r>
              <a:rPr lang="en-US" altLang="zh-CN" sz="2000" b="1" baseline="-25000"/>
              <a:t>3</a:t>
            </a:r>
            <a:r>
              <a:rPr lang="zh-CN" altLang="en-US" sz="2000" b="1" baseline="-25000"/>
              <a:t> </a:t>
            </a:r>
            <a:r>
              <a:rPr lang="zh-CN" altLang="en-US" sz="2000" b="1"/>
              <a:t>输出为</a:t>
            </a:r>
            <a:r>
              <a:rPr lang="en-US" altLang="zh-CN" sz="2000" b="1"/>
              <a:t>1</a:t>
            </a:r>
            <a:r>
              <a:rPr lang="zh-CN" altLang="en-US" sz="2000" b="1"/>
              <a:t>，</a:t>
            </a:r>
            <a:r>
              <a:rPr lang="en-US" altLang="zh-CN" sz="2000" b="1"/>
              <a:t> </a:t>
            </a:r>
            <a:r>
              <a:rPr lang="zh-CN" altLang="en-US" sz="2000" b="1"/>
              <a:t>即</a:t>
            </a:r>
            <a:r>
              <a:rPr lang="en-US" altLang="zh-CN" sz="2000" b="1"/>
              <a:t>B</a:t>
            </a:r>
            <a:r>
              <a:rPr lang="en-US" altLang="zh-CN" sz="2000" b="1" baseline="-25000"/>
              <a:t>j</a:t>
            </a:r>
            <a:r>
              <a:rPr lang="zh-CN" altLang="en-US" sz="2000" b="1"/>
              <a:t>为</a:t>
            </a:r>
            <a:r>
              <a:rPr lang="en-US" altLang="zh-CN" sz="2000" b="1"/>
              <a:t>0</a:t>
            </a:r>
            <a:r>
              <a:rPr lang="zh-CN" altLang="en-US" sz="2000" b="1"/>
              <a:t>，</a:t>
            </a:r>
            <a:r>
              <a:rPr lang="en-US" altLang="zh-CN" sz="2000" b="1"/>
              <a:t> /B</a:t>
            </a:r>
            <a:r>
              <a:rPr lang="en-US" altLang="zh-CN" sz="2000" b="1" baseline="-25000"/>
              <a:t>j</a:t>
            </a:r>
            <a:r>
              <a:rPr lang="zh-CN" altLang="en-US" sz="2000" b="1"/>
              <a:t>为</a:t>
            </a:r>
            <a:r>
              <a:rPr lang="en-US" altLang="zh-CN" sz="2000" b="1"/>
              <a:t>1</a:t>
            </a:r>
            <a:r>
              <a:rPr lang="zh-CN" altLang="en-US" sz="2000" b="1"/>
              <a:t>，使</a:t>
            </a:r>
            <a:r>
              <a:rPr lang="en-US" altLang="zh-CN" sz="2000" b="1"/>
              <a:t>T</a:t>
            </a:r>
            <a:r>
              <a:rPr lang="en-US" altLang="zh-CN" sz="2000" b="1" baseline="-25000"/>
              <a:t>1</a:t>
            </a:r>
            <a:r>
              <a:rPr lang="zh-CN" altLang="en-US" sz="2000" b="1"/>
              <a:t>导通，</a:t>
            </a:r>
            <a:r>
              <a:rPr lang="en-US" altLang="zh-CN" sz="2000" b="1"/>
              <a:t>T</a:t>
            </a:r>
            <a:r>
              <a:rPr lang="en-US" altLang="zh-CN" sz="2000" b="1" baseline="-25000"/>
              <a:t>3</a:t>
            </a:r>
            <a:r>
              <a:rPr lang="zh-CN" altLang="en-US" sz="2000" b="1"/>
              <a:t>截止，</a:t>
            </a:r>
            <a:r>
              <a:rPr lang="zh-CN" altLang="en-US" sz="2000" b="1">
                <a:solidFill>
                  <a:srgbClr val="CC0066"/>
                </a:solidFill>
              </a:rPr>
              <a:t>写入</a:t>
            </a:r>
            <a:r>
              <a:rPr lang="en-US" altLang="zh-CN" sz="2000" b="1">
                <a:solidFill>
                  <a:srgbClr val="CC0066"/>
                </a:solidFill>
              </a:rPr>
              <a:t>Q=</a:t>
            </a:r>
            <a:r>
              <a:rPr lang="zh-CN" altLang="en-US" sz="2000" b="1">
                <a:solidFill>
                  <a:srgbClr val="CC0066"/>
                </a:solidFill>
              </a:rPr>
              <a:t> </a:t>
            </a:r>
            <a:r>
              <a:rPr lang="en-US" altLang="zh-CN" sz="2000" b="1">
                <a:solidFill>
                  <a:srgbClr val="CC0066"/>
                </a:solidFill>
              </a:rPr>
              <a:t>0</a:t>
            </a:r>
            <a:r>
              <a:rPr lang="zh-CN" altLang="en-US" sz="2000" b="1"/>
              <a:t>。 </a:t>
            </a:r>
          </a:p>
        </p:txBody>
      </p:sp>
      <p:grpSp>
        <p:nvGrpSpPr>
          <p:cNvPr id="37895" name="组合 16"/>
          <p:cNvGrpSpPr>
            <a:grpSpLocks/>
          </p:cNvGrpSpPr>
          <p:nvPr/>
        </p:nvGrpSpPr>
        <p:grpSpPr bwMode="auto">
          <a:xfrm>
            <a:off x="4103688" y="1484313"/>
            <a:ext cx="5048250" cy="4579937"/>
            <a:chOff x="4168775" y="1657350"/>
            <a:chExt cx="5048250" cy="4579938"/>
          </a:xfrm>
        </p:grpSpPr>
        <p:grpSp>
          <p:nvGrpSpPr>
            <p:cNvPr id="37905" name="组合 165"/>
            <p:cNvGrpSpPr>
              <a:grpSpLocks/>
            </p:cNvGrpSpPr>
            <p:nvPr/>
          </p:nvGrpSpPr>
          <p:grpSpPr bwMode="auto">
            <a:xfrm>
              <a:off x="4168775" y="1657354"/>
              <a:ext cx="5048250" cy="4579948"/>
              <a:chOff x="3924300" y="1657354"/>
              <a:chExt cx="5048250" cy="4579948"/>
            </a:xfrm>
          </p:grpSpPr>
          <p:grpSp>
            <p:nvGrpSpPr>
              <p:cNvPr id="37909" name="Group 448"/>
              <p:cNvGrpSpPr>
                <a:grpSpLocks/>
              </p:cNvGrpSpPr>
              <p:nvPr/>
            </p:nvGrpSpPr>
            <p:grpSpPr bwMode="auto">
              <a:xfrm>
                <a:off x="3924300" y="1657354"/>
                <a:ext cx="5048250" cy="4579948"/>
                <a:chOff x="1872" y="1200"/>
                <a:chExt cx="3180" cy="2627"/>
              </a:xfrm>
            </p:grpSpPr>
            <p:sp>
              <p:nvSpPr>
                <p:cNvPr id="37913" name="Rectangle 449"/>
                <p:cNvSpPr>
                  <a:spLocks noChangeArrowheads="1"/>
                </p:cNvSpPr>
                <p:nvPr/>
              </p:nvSpPr>
              <p:spPr bwMode="auto">
                <a:xfrm>
                  <a:off x="2544" y="3504"/>
                  <a:ext cx="192" cy="240"/>
                </a:xfrm>
                <a:prstGeom prst="rect">
                  <a:avLst/>
                </a:prstGeom>
                <a:noFill/>
                <a:ln w="19050">
                  <a:solidFill>
                    <a:schemeClr val="tx1"/>
                  </a:solidFill>
                  <a:miter lim="800000"/>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7914" name="Text Box 450"/>
                <p:cNvSpPr txBox="1">
                  <a:spLocks noChangeArrowheads="1"/>
                </p:cNvSpPr>
                <p:nvPr/>
              </p:nvSpPr>
              <p:spPr bwMode="auto">
                <a:xfrm>
                  <a:off x="1872" y="3580"/>
                  <a:ext cx="336" cy="180"/>
                </a:xfrm>
                <a:prstGeom prst="rect">
                  <a:avLst/>
                </a:prstGeom>
                <a:noFill/>
                <a:ln w="9525">
                  <a:noFill/>
                  <a:miter lim="800000"/>
                  <a:headEnd/>
                  <a:tailEnd/>
                </a:ln>
              </p:spPr>
              <p:txBody>
                <a:bodyPr>
                  <a:spAutoFit/>
                </a:bodyPr>
                <a:lstStyle/>
                <a:p>
                  <a:pPr eaLnBrk="0" hangingPunct="0"/>
                  <a:r>
                    <a:rPr lang="en-US" altLang="zh-CN" sz="1600" b="1">
                      <a:solidFill>
                        <a:schemeClr val="hlink"/>
                      </a:solidFill>
                      <a:ea typeface="Gulim" pitchFamily="34" charset="-127"/>
                    </a:rPr>
                    <a:t>WR</a:t>
                  </a:r>
                </a:p>
              </p:txBody>
            </p:sp>
            <p:sp>
              <p:nvSpPr>
                <p:cNvPr id="37915" name="Line 451"/>
                <p:cNvSpPr>
                  <a:spLocks noChangeShapeType="1"/>
                </p:cNvSpPr>
                <p:nvPr/>
              </p:nvSpPr>
              <p:spPr bwMode="auto">
                <a:xfrm flipV="1">
                  <a:off x="1936" y="3579"/>
                  <a:ext cx="176" cy="0"/>
                </a:xfrm>
                <a:prstGeom prst="line">
                  <a:avLst/>
                </a:prstGeom>
                <a:noFill/>
                <a:ln w="9525">
                  <a:solidFill>
                    <a:schemeClr val="tx1"/>
                  </a:solidFill>
                  <a:round/>
                  <a:headEnd/>
                  <a:tailEnd/>
                </a:ln>
              </p:spPr>
              <p:txBody>
                <a:bodyPr/>
                <a:lstStyle/>
                <a:p>
                  <a:endParaRPr lang="zh-CN" altLang="en-US"/>
                </a:p>
              </p:txBody>
            </p:sp>
            <p:sp>
              <p:nvSpPr>
                <p:cNvPr id="37916" name="Oval 452"/>
                <p:cNvSpPr>
                  <a:spLocks noChangeArrowheads="1"/>
                </p:cNvSpPr>
                <p:nvPr/>
              </p:nvSpPr>
              <p:spPr bwMode="auto">
                <a:xfrm>
                  <a:off x="4446" y="2864"/>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grpSp>
              <p:nvGrpSpPr>
                <p:cNvPr id="37917" name="Group 453"/>
                <p:cNvGrpSpPr>
                  <a:grpSpLocks/>
                </p:cNvGrpSpPr>
                <p:nvPr/>
              </p:nvGrpSpPr>
              <p:grpSpPr bwMode="auto">
                <a:xfrm>
                  <a:off x="2650" y="1200"/>
                  <a:ext cx="2402" cy="1728"/>
                  <a:chOff x="1066" y="1440"/>
                  <a:chExt cx="2402" cy="1728"/>
                </a:xfrm>
              </p:grpSpPr>
              <p:sp>
                <p:nvSpPr>
                  <p:cNvPr id="37963" name="Line 454"/>
                  <p:cNvSpPr>
                    <a:spLocks noChangeShapeType="1"/>
                  </p:cNvSpPr>
                  <p:nvPr/>
                </p:nvSpPr>
                <p:spPr bwMode="auto">
                  <a:xfrm>
                    <a:off x="1920" y="2064"/>
                    <a:ext cx="0" cy="144"/>
                  </a:xfrm>
                  <a:prstGeom prst="line">
                    <a:avLst/>
                  </a:prstGeom>
                  <a:noFill/>
                  <a:ln w="19050">
                    <a:solidFill>
                      <a:schemeClr val="tx1"/>
                    </a:solidFill>
                    <a:round/>
                    <a:headEnd/>
                    <a:tailEnd/>
                  </a:ln>
                </p:spPr>
                <p:txBody>
                  <a:bodyPr/>
                  <a:lstStyle/>
                  <a:p>
                    <a:endParaRPr lang="zh-CN" altLang="en-US"/>
                  </a:p>
                </p:txBody>
              </p:sp>
              <p:sp>
                <p:nvSpPr>
                  <p:cNvPr id="37964" name="Line 455"/>
                  <p:cNvSpPr>
                    <a:spLocks noChangeShapeType="1"/>
                  </p:cNvSpPr>
                  <p:nvPr/>
                </p:nvSpPr>
                <p:spPr bwMode="auto">
                  <a:xfrm>
                    <a:off x="1968" y="2064"/>
                    <a:ext cx="0" cy="144"/>
                  </a:xfrm>
                  <a:prstGeom prst="line">
                    <a:avLst/>
                  </a:prstGeom>
                  <a:noFill/>
                  <a:ln w="28575">
                    <a:solidFill>
                      <a:schemeClr val="tx1"/>
                    </a:solidFill>
                    <a:round/>
                    <a:headEnd/>
                    <a:tailEnd/>
                  </a:ln>
                </p:spPr>
                <p:txBody>
                  <a:bodyPr/>
                  <a:lstStyle/>
                  <a:p>
                    <a:endParaRPr lang="zh-CN" altLang="en-US"/>
                  </a:p>
                </p:txBody>
              </p:sp>
              <p:sp>
                <p:nvSpPr>
                  <p:cNvPr id="37965" name="Line 456"/>
                  <p:cNvSpPr>
                    <a:spLocks noChangeShapeType="1"/>
                  </p:cNvSpPr>
                  <p:nvPr/>
                </p:nvSpPr>
                <p:spPr bwMode="auto">
                  <a:xfrm>
                    <a:off x="1872" y="2064"/>
                    <a:ext cx="48" cy="0"/>
                  </a:xfrm>
                  <a:prstGeom prst="line">
                    <a:avLst/>
                  </a:prstGeom>
                  <a:noFill/>
                  <a:ln w="9525">
                    <a:solidFill>
                      <a:schemeClr val="tx1"/>
                    </a:solidFill>
                    <a:round/>
                    <a:headEnd/>
                    <a:tailEnd/>
                  </a:ln>
                </p:spPr>
                <p:txBody>
                  <a:bodyPr/>
                  <a:lstStyle/>
                  <a:p>
                    <a:endParaRPr lang="zh-CN" altLang="en-US"/>
                  </a:p>
                </p:txBody>
              </p:sp>
              <p:sp>
                <p:nvSpPr>
                  <p:cNvPr id="37966" name="Line 457"/>
                  <p:cNvSpPr>
                    <a:spLocks noChangeShapeType="1"/>
                  </p:cNvSpPr>
                  <p:nvPr/>
                </p:nvSpPr>
                <p:spPr bwMode="auto">
                  <a:xfrm>
                    <a:off x="1872" y="2208"/>
                    <a:ext cx="48" cy="0"/>
                  </a:xfrm>
                  <a:prstGeom prst="line">
                    <a:avLst/>
                  </a:prstGeom>
                  <a:noFill/>
                  <a:ln w="9525">
                    <a:solidFill>
                      <a:schemeClr val="tx1"/>
                    </a:solidFill>
                    <a:round/>
                    <a:headEnd/>
                    <a:tailEnd/>
                  </a:ln>
                </p:spPr>
                <p:txBody>
                  <a:bodyPr/>
                  <a:lstStyle/>
                  <a:p>
                    <a:endParaRPr lang="zh-CN" altLang="en-US"/>
                  </a:p>
                </p:txBody>
              </p:sp>
              <p:sp>
                <p:nvSpPr>
                  <p:cNvPr id="37967" name="Line 458"/>
                  <p:cNvSpPr>
                    <a:spLocks noChangeShapeType="1"/>
                  </p:cNvSpPr>
                  <p:nvPr/>
                </p:nvSpPr>
                <p:spPr bwMode="auto">
                  <a:xfrm>
                    <a:off x="2256" y="2064"/>
                    <a:ext cx="0" cy="144"/>
                  </a:xfrm>
                  <a:prstGeom prst="line">
                    <a:avLst/>
                  </a:prstGeom>
                  <a:noFill/>
                  <a:ln w="28575">
                    <a:solidFill>
                      <a:schemeClr val="tx1"/>
                    </a:solidFill>
                    <a:round/>
                    <a:headEnd/>
                    <a:tailEnd/>
                  </a:ln>
                </p:spPr>
                <p:txBody>
                  <a:bodyPr/>
                  <a:lstStyle/>
                  <a:p>
                    <a:endParaRPr lang="zh-CN" altLang="en-US"/>
                  </a:p>
                </p:txBody>
              </p:sp>
              <p:sp>
                <p:nvSpPr>
                  <p:cNvPr id="37968" name="Line 459"/>
                  <p:cNvSpPr>
                    <a:spLocks noChangeShapeType="1"/>
                  </p:cNvSpPr>
                  <p:nvPr/>
                </p:nvSpPr>
                <p:spPr bwMode="auto">
                  <a:xfrm>
                    <a:off x="2304" y="2064"/>
                    <a:ext cx="0" cy="144"/>
                  </a:xfrm>
                  <a:prstGeom prst="line">
                    <a:avLst/>
                  </a:prstGeom>
                  <a:noFill/>
                  <a:ln w="19050">
                    <a:solidFill>
                      <a:schemeClr val="tx1"/>
                    </a:solidFill>
                    <a:round/>
                    <a:headEnd/>
                    <a:tailEnd/>
                  </a:ln>
                </p:spPr>
                <p:txBody>
                  <a:bodyPr/>
                  <a:lstStyle/>
                  <a:p>
                    <a:endParaRPr lang="zh-CN" altLang="en-US"/>
                  </a:p>
                </p:txBody>
              </p:sp>
              <p:sp>
                <p:nvSpPr>
                  <p:cNvPr id="37969" name="Line 460"/>
                  <p:cNvSpPr>
                    <a:spLocks noChangeShapeType="1"/>
                  </p:cNvSpPr>
                  <p:nvPr/>
                </p:nvSpPr>
                <p:spPr bwMode="auto">
                  <a:xfrm>
                    <a:off x="2304" y="2064"/>
                    <a:ext cx="48" cy="0"/>
                  </a:xfrm>
                  <a:prstGeom prst="line">
                    <a:avLst/>
                  </a:prstGeom>
                  <a:noFill/>
                  <a:ln w="9525">
                    <a:solidFill>
                      <a:schemeClr val="tx1"/>
                    </a:solidFill>
                    <a:round/>
                    <a:headEnd/>
                    <a:tailEnd/>
                  </a:ln>
                </p:spPr>
                <p:txBody>
                  <a:bodyPr/>
                  <a:lstStyle/>
                  <a:p>
                    <a:endParaRPr lang="zh-CN" altLang="en-US"/>
                  </a:p>
                </p:txBody>
              </p:sp>
              <p:sp>
                <p:nvSpPr>
                  <p:cNvPr id="37970" name="Line 461"/>
                  <p:cNvSpPr>
                    <a:spLocks noChangeShapeType="1"/>
                  </p:cNvSpPr>
                  <p:nvPr/>
                </p:nvSpPr>
                <p:spPr bwMode="auto">
                  <a:xfrm>
                    <a:off x="2304" y="2208"/>
                    <a:ext cx="48" cy="0"/>
                  </a:xfrm>
                  <a:prstGeom prst="line">
                    <a:avLst/>
                  </a:prstGeom>
                  <a:noFill/>
                  <a:ln w="9525">
                    <a:solidFill>
                      <a:schemeClr val="tx1"/>
                    </a:solidFill>
                    <a:round/>
                    <a:headEnd/>
                    <a:tailEnd/>
                  </a:ln>
                </p:spPr>
                <p:txBody>
                  <a:bodyPr/>
                  <a:lstStyle/>
                  <a:p>
                    <a:endParaRPr lang="zh-CN" altLang="en-US"/>
                  </a:p>
                </p:txBody>
              </p:sp>
              <p:grpSp>
                <p:nvGrpSpPr>
                  <p:cNvPr id="37971" name="Group 462"/>
                  <p:cNvGrpSpPr>
                    <a:grpSpLocks/>
                  </p:cNvGrpSpPr>
                  <p:nvPr/>
                </p:nvGrpSpPr>
                <p:grpSpPr bwMode="auto">
                  <a:xfrm>
                    <a:off x="1872" y="2352"/>
                    <a:ext cx="96" cy="144"/>
                    <a:chOff x="1872" y="2352"/>
                    <a:chExt cx="96" cy="144"/>
                  </a:xfrm>
                </p:grpSpPr>
                <p:sp>
                  <p:nvSpPr>
                    <p:cNvPr id="38057" name="Line 463"/>
                    <p:cNvSpPr>
                      <a:spLocks noChangeShapeType="1"/>
                    </p:cNvSpPr>
                    <p:nvPr/>
                  </p:nvSpPr>
                  <p:spPr bwMode="auto">
                    <a:xfrm>
                      <a:off x="1920" y="2352"/>
                      <a:ext cx="0" cy="144"/>
                    </a:xfrm>
                    <a:prstGeom prst="line">
                      <a:avLst/>
                    </a:prstGeom>
                    <a:noFill/>
                    <a:ln w="19050">
                      <a:solidFill>
                        <a:schemeClr val="tx1"/>
                      </a:solidFill>
                      <a:round/>
                      <a:headEnd/>
                      <a:tailEnd/>
                    </a:ln>
                  </p:spPr>
                  <p:txBody>
                    <a:bodyPr/>
                    <a:lstStyle/>
                    <a:p>
                      <a:endParaRPr lang="zh-CN" altLang="en-US"/>
                    </a:p>
                  </p:txBody>
                </p:sp>
                <p:sp>
                  <p:nvSpPr>
                    <p:cNvPr id="38058" name="Line 464"/>
                    <p:cNvSpPr>
                      <a:spLocks noChangeShapeType="1"/>
                    </p:cNvSpPr>
                    <p:nvPr/>
                  </p:nvSpPr>
                  <p:spPr bwMode="auto">
                    <a:xfrm>
                      <a:off x="1968" y="2352"/>
                      <a:ext cx="0" cy="144"/>
                    </a:xfrm>
                    <a:prstGeom prst="line">
                      <a:avLst/>
                    </a:prstGeom>
                    <a:noFill/>
                    <a:ln w="28575">
                      <a:solidFill>
                        <a:schemeClr val="tx1"/>
                      </a:solidFill>
                      <a:round/>
                      <a:headEnd/>
                      <a:tailEnd/>
                    </a:ln>
                  </p:spPr>
                  <p:txBody>
                    <a:bodyPr/>
                    <a:lstStyle/>
                    <a:p>
                      <a:endParaRPr lang="zh-CN" altLang="en-US"/>
                    </a:p>
                  </p:txBody>
                </p:sp>
                <p:sp>
                  <p:nvSpPr>
                    <p:cNvPr id="38059" name="Line 465"/>
                    <p:cNvSpPr>
                      <a:spLocks noChangeShapeType="1"/>
                    </p:cNvSpPr>
                    <p:nvPr/>
                  </p:nvSpPr>
                  <p:spPr bwMode="auto">
                    <a:xfrm>
                      <a:off x="1872" y="2352"/>
                      <a:ext cx="48" cy="0"/>
                    </a:xfrm>
                    <a:prstGeom prst="line">
                      <a:avLst/>
                    </a:prstGeom>
                    <a:noFill/>
                    <a:ln w="9525">
                      <a:solidFill>
                        <a:schemeClr val="tx1"/>
                      </a:solidFill>
                      <a:round/>
                      <a:headEnd/>
                      <a:tailEnd/>
                    </a:ln>
                  </p:spPr>
                  <p:txBody>
                    <a:bodyPr/>
                    <a:lstStyle/>
                    <a:p>
                      <a:endParaRPr lang="zh-CN" altLang="en-US"/>
                    </a:p>
                  </p:txBody>
                </p:sp>
                <p:sp>
                  <p:nvSpPr>
                    <p:cNvPr id="38060" name="Line 466"/>
                    <p:cNvSpPr>
                      <a:spLocks noChangeShapeType="1"/>
                    </p:cNvSpPr>
                    <p:nvPr/>
                  </p:nvSpPr>
                  <p:spPr bwMode="auto">
                    <a:xfrm>
                      <a:off x="1872" y="2496"/>
                      <a:ext cx="48" cy="0"/>
                    </a:xfrm>
                    <a:prstGeom prst="line">
                      <a:avLst/>
                    </a:prstGeom>
                    <a:noFill/>
                    <a:ln w="9525">
                      <a:solidFill>
                        <a:schemeClr val="tx1"/>
                      </a:solidFill>
                      <a:round/>
                      <a:headEnd/>
                      <a:tailEnd/>
                    </a:ln>
                  </p:spPr>
                  <p:txBody>
                    <a:bodyPr/>
                    <a:lstStyle/>
                    <a:p>
                      <a:endParaRPr lang="zh-CN" altLang="en-US"/>
                    </a:p>
                  </p:txBody>
                </p:sp>
              </p:grpSp>
              <p:grpSp>
                <p:nvGrpSpPr>
                  <p:cNvPr id="37972" name="Group 467"/>
                  <p:cNvGrpSpPr>
                    <a:grpSpLocks/>
                  </p:cNvGrpSpPr>
                  <p:nvPr/>
                </p:nvGrpSpPr>
                <p:grpSpPr bwMode="auto">
                  <a:xfrm>
                    <a:off x="2256" y="2352"/>
                    <a:ext cx="96" cy="144"/>
                    <a:chOff x="2256" y="2352"/>
                    <a:chExt cx="96" cy="144"/>
                  </a:xfrm>
                </p:grpSpPr>
                <p:sp>
                  <p:nvSpPr>
                    <p:cNvPr id="38053" name="Line 468"/>
                    <p:cNvSpPr>
                      <a:spLocks noChangeShapeType="1"/>
                    </p:cNvSpPr>
                    <p:nvPr/>
                  </p:nvSpPr>
                  <p:spPr bwMode="auto">
                    <a:xfrm>
                      <a:off x="2256" y="2352"/>
                      <a:ext cx="0" cy="144"/>
                    </a:xfrm>
                    <a:prstGeom prst="line">
                      <a:avLst/>
                    </a:prstGeom>
                    <a:noFill/>
                    <a:ln w="28575">
                      <a:solidFill>
                        <a:schemeClr val="tx1"/>
                      </a:solidFill>
                      <a:round/>
                      <a:headEnd/>
                      <a:tailEnd/>
                    </a:ln>
                  </p:spPr>
                  <p:txBody>
                    <a:bodyPr/>
                    <a:lstStyle/>
                    <a:p>
                      <a:endParaRPr lang="zh-CN" altLang="en-US"/>
                    </a:p>
                  </p:txBody>
                </p:sp>
                <p:sp>
                  <p:nvSpPr>
                    <p:cNvPr id="38054" name="Line 469"/>
                    <p:cNvSpPr>
                      <a:spLocks noChangeShapeType="1"/>
                    </p:cNvSpPr>
                    <p:nvPr/>
                  </p:nvSpPr>
                  <p:spPr bwMode="auto">
                    <a:xfrm>
                      <a:off x="2304" y="2352"/>
                      <a:ext cx="0" cy="144"/>
                    </a:xfrm>
                    <a:prstGeom prst="line">
                      <a:avLst/>
                    </a:prstGeom>
                    <a:noFill/>
                    <a:ln w="19050">
                      <a:solidFill>
                        <a:schemeClr val="tx1"/>
                      </a:solidFill>
                      <a:round/>
                      <a:headEnd/>
                      <a:tailEnd/>
                    </a:ln>
                  </p:spPr>
                  <p:txBody>
                    <a:bodyPr/>
                    <a:lstStyle/>
                    <a:p>
                      <a:endParaRPr lang="zh-CN" altLang="en-US"/>
                    </a:p>
                  </p:txBody>
                </p:sp>
                <p:sp>
                  <p:nvSpPr>
                    <p:cNvPr id="38055" name="Line 470"/>
                    <p:cNvSpPr>
                      <a:spLocks noChangeShapeType="1"/>
                    </p:cNvSpPr>
                    <p:nvPr/>
                  </p:nvSpPr>
                  <p:spPr bwMode="auto">
                    <a:xfrm>
                      <a:off x="2304" y="2352"/>
                      <a:ext cx="48" cy="0"/>
                    </a:xfrm>
                    <a:prstGeom prst="line">
                      <a:avLst/>
                    </a:prstGeom>
                    <a:noFill/>
                    <a:ln w="9525">
                      <a:solidFill>
                        <a:schemeClr val="tx1"/>
                      </a:solidFill>
                      <a:round/>
                      <a:headEnd/>
                      <a:tailEnd/>
                    </a:ln>
                  </p:spPr>
                  <p:txBody>
                    <a:bodyPr/>
                    <a:lstStyle/>
                    <a:p>
                      <a:endParaRPr lang="zh-CN" altLang="en-US"/>
                    </a:p>
                  </p:txBody>
                </p:sp>
                <p:sp>
                  <p:nvSpPr>
                    <p:cNvPr id="38056" name="Line 471"/>
                    <p:cNvSpPr>
                      <a:spLocks noChangeShapeType="1"/>
                    </p:cNvSpPr>
                    <p:nvPr/>
                  </p:nvSpPr>
                  <p:spPr bwMode="auto">
                    <a:xfrm>
                      <a:off x="2304" y="2496"/>
                      <a:ext cx="48" cy="0"/>
                    </a:xfrm>
                    <a:prstGeom prst="line">
                      <a:avLst/>
                    </a:prstGeom>
                    <a:noFill/>
                    <a:ln w="9525">
                      <a:solidFill>
                        <a:schemeClr val="tx1"/>
                      </a:solidFill>
                      <a:round/>
                      <a:headEnd/>
                      <a:tailEnd/>
                    </a:ln>
                  </p:spPr>
                  <p:txBody>
                    <a:bodyPr/>
                    <a:lstStyle/>
                    <a:p>
                      <a:endParaRPr lang="zh-CN" altLang="en-US"/>
                    </a:p>
                  </p:txBody>
                </p:sp>
              </p:grpSp>
              <p:sp>
                <p:nvSpPr>
                  <p:cNvPr id="37973" name="Line 472"/>
                  <p:cNvSpPr>
                    <a:spLocks noChangeShapeType="1"/>
                  </p:cNvSpPr>
                  <p:nvPr/>
                </p:nvSpPr>
                <p:spPr bwMode="auto">
                  <a:xfrm>
                    <a:off x="2352" y="2208"/>
                    <a:ext cx="0" cy="144"/>
                  </a:xfrm>
                  <a:prstGeom prst="line">
                    <a:avLst/>
                  </a:prstGeom>
                  <a:noFill/>
                  <a:ln w="9525">
                    <a:solidFill>
                      <a:schemeClr val="tx1"/>
                    </a:solidFill>
                    <a:round/>
                    <a:headEnd/>
                    <a:tailEnd/>
                  </a:ln>
                </p:spPr>
                <p:txBody>
                  <a:bodyPr/>
                  <a:lstStyle/>
                  <a:p>
                    <a:endParaRPr lang="zh-CN" altLang="en-US"/>
                  </a:p>
                </p:txBody>
              </p:sp>
              <p:sp>
                <p:nvSpPr>
                  <p:cNvPr id="37974" name="Line 473"/>
                  <p:cNvSpPr>
                    <a:spLocks noChangeShapeType="1"/>
                  </p:cNvSpPr>
                  <p:nvPr/>
                </p:nvSpPr>
                <p:spPr bwMode="auto">
                  <a:xfrm>
                    <a:off x="1872" y="2208"/>
                    <a:ext cx="0" cy="144"/>
                  </a:xfrm>
                  <a:prstGeom prst="line">
                    <a:avLst/>
                  </a:prstGeom>
                  <a:noFill/>
                  <a:ln w="9525">
                    <a:solidFill>
                      <a:schemeClr val="tx1"/>
                    </a:solidFill>
                    <a:round/>
                    <a:headEnd/>
                    <a:tailEnd/>
                  </a:ln>
                </p:spPr>
                <p:txBody>
                  <a:bodyPr/>
                  <a:lstStyle/>
                  <a:p>
                    <a:endParaRPr lang="zh-CN" altLang="en-US"/>
                  </a:p>
                </p:txBody>
              </p:sp>
              <p:sp>
                <p:nvSpPr>
                  <p:cNvPr id="37975" name="Line 474"/>
                  <p:cNvSpPr>
                    <a:spLocks noChangeShapeType="1"/>
                  </p:cNvSpPr>
                  <p:nvPr/>
                </p:nvSpPr>
                <p:spPr bwMode="auto">
                  <a:xfrm>
                    <a:off x="1968" y="2496"/>
                    <a:ext cx="96" cy="0"/>
                  </a:xfrm>
                  <a:prstGeom prst="line">
                    <a:avLst/>
                  </a:prstGeom>
                  <a:noFill/>
                  <a:ln w="9525">
                    <a:solidFill>
                      <a:schemeClr val="tx1"/>
                    </a:solidFill>
                    <a:round/>
                    <a:headEnd/>
                    <a:tailEnd/>
                  </a:ln>
                </p:spPr>
                <p:txBody>
                  <a:bodyPr/>
                  <a:lstStyle/>
                  <a:p>
                    <a:endParaRPr lang="zh-CN" altLang="en-US"/>
                  </a:p>
                </p:txBody>
              </p:sp>
              <p:sp>
                <p:nvSpPr>
                  <p:cNvPr id="37976" name="Line 475"/>
                  <p:cNvSpPr>
                    <a:spLocks noChangeShapeType="1"/>
                  </p:cNvSpPr>
                  <p:nvPr/>
                </p:nvSpPr>
                <p:spPr bwMode="auto">
                  <a:xfrm flipV="1">
                    <a:off x="2064" y="2304"/>
                    <a:ext cx="144" cy="192"/>
                  </a:xfrm>
                  <a:prstGeom prst="line">
                    <a:avLst/>
                  </a:prstGeom>
                  <a:noFill/>
                  <a:ln w="9525">
                    <a:solidFill>
                      <a:schemeClr val="tx1"/>
                    </a:solidFill>
                    <a:round/>
                    <a:headEnd/>
                    <a:tailEnd/>
                  </a:ln>
                </p:spPr>
                <p:txBody>
                  <a:bodyPr/>
                  <a:lstStyle/>
                  <a:p>
                    <a:endParaRPr lang="zh-CN" altLang="en-US"/>
                  </a:p>
                </p:txBody>
              </p:sp>
              <p:sp>
                <p:nvSpPr>
                  <p:cNvPr id="37977" name="Line 476"/>
                  <p:cNvSpPr>
                    <a:spLocks noChangeShapeType="1"/>
                  </p:cNvSpPr>
                  <p:nvPr/>
                </p:nvSpPr>
                <p:spPr bwMode="auto">
                  <a:xfrm>
                    <a:off x="2208" y="2304"/>
                    <a:ext cx="432" cy="0"/>
                  </a:xfrm>
                  <a:prstGeom prst="line">
                    <a:avLst/>
                  </a:prstGeom>
                  <a:noFill/>
                  <a:ln w="9525">
                    <a:solidFill>
                      <a:schemeClr val="tx1"/>
                    </a:solidFill>
                    <a:round/>
                    <a:headEnd/>
                    <a:tailEnd/>
                  </a:ln>
                </p:spPr>
                <p:txBody>
                  <a:bodyPr/>
                  <a:lstStyle/>
                  <a:p>
                    <a:endParaRPr lang="zh-CN" altLang="en-US"/>
                  </a:p>
                </p:txBody>
              </p:sp>
              <p:sp>
                <p:nvSpPr>
                  <p:cNvPr id="37978" name="Line 477"/>
                  <p:cNvSpPr>
                    <a:spLocks noChangeShapeType="1"/>
                  </p:cNvSpPr>
                  <p:nvPr/>
                </p:nvSpPr>
                <p:spPr bwMode="auto">
                  <a:xfrm>
                    <a:off x="2160" y="2496"/>
                    <a:ext cx="96" cy="0"/>
                  </a:xfrm>
                  <a:prstGeom prst="line">
                    <a:avLst/>
                  </a:prstGeom>
                  <a:noFill/>
                  <a:ln w="9525">
                    <a:solidFill>
                      <a:schemeClr val="tx1"/>
                    </a:solidFill>
                    <a:round/>
                    <a:headEnd/>
                    <a:tailEnd/>
                  </a:ln>
                </p:spPr>
                <p:txBody>
                  <a:bodyPr/>
                  <a:lstStyle/>
                  <a:p>
                    <a:endParaRPr lang="zh-CN" altLang="en-US"/>
                  </a:p>
                </p:txBody>
              </p:sp>
              <p:sp>
                <p:nvSpPr>
                  <p:cNvPr id="37979" name="Line 478"/>
                  <p:cNvSpPr>
                    <a:spLocks noChangeShapeType="1"/>
                  </p:cNvSpPr>
                  <p:nvPr/>
                </p:nvSpPr>
                <p:spPr bwMode="auto">
                  <a:xfrm flipH="1" flipV="1">
                    <a:off x="2016" y="2304"/>
                    <a:ext cx="144" cy="192"/>
                  </a:xfrm>
                  <a:prstGeom prst="line">
                    <a:avLst/>
                  </a:prstGeom>
                  <a:noFill/>
                  <a:ln w="9525">
                    <a:solidFill>
                      <a:schemeClr val="tx1"/>
                    </a:solidFill>
                    <a:round/>
                    <a:headEnd/>
                    <a:tailEnd/>
                  </a:ln>
                </p:spPr>
                <p:txBody>
                  <a:bodyPr/>
                  <a:lstStyle/>
                  <a:p>
                    <a:endParaRPr lang="zh-CN" altLang="en-US"/>
                  </a:p>
                </p:txBody>
              </p:sp>
              <p:sp>
                <p:nvSpPr>
                  <p:cNvPr id="37980" name="Line 479"/>
                  <p:cNvSpPr>
                    <a:spLocks noChangeShapeType="1"/>
                  </p:cNvSpPr>
                  <p:nvPr/>
                </p:nvSpPr>
                <p:spPr bwMode="auto">
                  <a:xfrm flipH="1">
                    <a:off x="1584" y="2304"/>
                    <a:ext cx="432" cy="0"/>
                  </a:xfrm>
                  <a:prstGeom prst="line">
                    <a:avLst/>
                  </a:prstGeom>
                  <a:noFill/>
                  <a:ln w="9525">
                    <a:solidFill>
                      <a:schemeClr val="tx1"/>
                    </a:solidFill>
                    <a:round/>
                    <a:headEnd/>
                    <a:tailEnd/>
                  </a:ln>
                </p:spPr>
                <p:txBody>
                  <a:bodyPr/>
                  <a:lstStyle/>
                  <a:p>
                    <a:endParaRPr lang="zh-CN" altLang="en-US"/>
                  </a:p>
                </p:txBody>
              </p:sp>
              <p:sp>
                <p:nvSpPr>
                  <p:cNvPr id="37981" name="Line 480"/>
                  <p:cNvSpPr>
                    <a:spLocks noChangeShapeType="1"/>
                  </p:cNvSpPr>
                  <p:nvPr/>
                </p:nvSpPr>
                <p:spPr bwMode="auto">
                  <a:xfrm>
                    <a:off x="1968" y="2208"/>
                    <a:ext cx="96" cy="0"/>
                  </a:xfrm>
                  <a:prstGeom prst="line">
                    <a:avLst/>
                  </a:prstGeom>
                  <a:noFill/>
                  <a:ln w="9525">
                    <a:solidFill>
                      <a:schemeClr val="tx1"/>
                    </a:solidFill>
                    <a:round/>
                    <a:headEnd/>
                    <a:tailEnd/>
                  </a:ln>
                </p:spPr>
                <p:txBody>
                  <a:bodyPr/>
                  <a:lstStyle/>
                  <a:p>
                    <a:endParaRPr lang="zh-CN" altLang="en-US"/>
                  </a:p>
                </p:txBody>
              </p:sp>
              <p:sp>
                <p:nvSpPr>
                  <p:cNvPr id="37982" name="Line 481"/>
                  <p:cNvSpPr>
                    <a:spLocks noChangeShapeType="1"/>
                  </p:cNvSpPr>
                  <p:nvPr/>
                </p:nvSpPr>
                <p:spPr bwMode="auto">
                  <a:xfrm>
                    <a:off x="2160" y="2208"/>
                    <a:ext cx="96" cy="0"/>
                  </a:xfrm>
                  <a:prstGeom prst="line">
                    <a:avLst/>
                  </a:prstGeom>
                  <a:noFill/>
                  <a:ln w="9525">
                    <a:solidFill>
                      <a:schemeClr val="tx1"/>
                    </a:solidFill>
                    <a:round/>
                    <a:headEnd/>
                    <a:tailEnd/>
                  </a:ln>
                </p:spPr>
                <p:txBody>
                  <a:bodyPr/>
                  <a:lstStyle/>
                  <a:p>
                    <a:endParaRPr lang="zh-CN" altLang="en-US"/>
                  </a:p>
                </p:txBody>
              </p:sp>
              <p:sp>
                <p:nvSpPr>
                  <p:cNvPr id="37983" name="Line 482"/>
                  <p:cNvSpPr>
                    <a:spLocks noChangeShapeType="1"/>
                  </p:cNvSpPr>
                  <p:nvPr/>
                </p:nvSpPr>
                <p:spPr bwMode="auto">
                  <a:xfrm flipV="1">
                    <a:off x="2352" y="1920"/>
                    <a:ext cx="0" cy="144"/>
                  </a:xfrm>
                  <a:prstGeom prst="line">
                    <a:avLst/>
                  </a:prstGeom>
                  <a:noFill/>
                  <a:ln w="9525">
                    <a:solidFill>
                      <a:schemeClr val="tx1"/>
                    </a:solidFill>
                    <a:round/>
                    <a:headEnd/>
                    <a:tailEnd/>
                  </a:ln>
                </p:spPr>
                <p:txBody>
                  <a:bodyPr/>
                  <a:lstStyle/>
                  <a:p>
                    <a:endParaRPr lang="zh-CN" altLang="en-US"/>
                  </a:p>
                </p:txBody>
              </p:sp>
              <p:sp>
                <p:nvSpPr>
                  <p:cNvPr id="37984" name="Line 483"/>
                  <p:cNvSpPr>
                    <a:spLocks noChangeShapeType="1"/>
                  </p:cNvSpPr>
                  <p:nvPr/>
                </p:nvSpPr>
                <p:spPr bwMode="auto">
                  <a:xfrm flipV="1">
                    <a:off x="1872" y="1920"/>
                    <a:ext cx="0" cy="144"/>
                  </a:xfrm>
                  <a:prstGeom prst="line">
                    <a:avLst/>
                  </a:prstGeom>
                  <a:noFill/>
                  <a:ln w="9525">
                    <a:solidFill>
                      <a:schemeClr val="tx1"/>
                    </a:solidFill>
                    <a:round/>
                    <a:headEnd/>
                    <a:tailEnd/>
                  </a:ln>
                </p:spPr>
                <p:txBody>
                  <a:bodyPr/>
                  <a:lstStyle/>
                  <a:p>
                    <a:endParaRPr lang="zh-CN" altLang="en-US"/>
                  </a:p>
                </p:txBody>
              </p:sp>
              <p:sp>
                <p:nvSpPr>
                  <p:cNvPr id="37985" name="Line 484"/>
                  <p:cNvSpPr>
                    <a:spLocks noChangeShapeType="1"/>
                  </p:cNvSpPr>
                  <p:nvPr/>
                </p:nvSpPr>
                <p:spPr bwMode="auto">
                  <a:xfrm>
                    <a:off x="1872" y="1920"/>
                    <a:ext cx="480" cy="0"/>
                  </a:xfrm>
                  <a:prstGeom prst="line">
                    <a:avLst/>
                  </a:prstGeom>
                  <a:noFill/>
                  <a:ln w="9525">
                    <a:solidFill>
                      <a:schemeClr val="tx1"/>
                    </a:solidFill>
                    <a:round/>
                    <a:headEnd/>
                    <a:tailEnd/>
                  </a:ln>
                </p:spPr>
                <p:txBody>
                  <a:bodyPr/>
                  <a:lstStyle/>
                  <a:p>
                    <a:endParaRPr lang="zh-CN" altLang="en-US"/>
                  </a:p>
                </p:txBody>
              </p:sp>
              <p:sp>
                <p:nvSpPr>
                  <p:cNvPr id="37986" name="Line 485"/>
                  <p:cNvSpPr>
                    <a:spLocks noChangeShapeType="1"/>
                  </p:cNvSpPr>
                  <p:nvPr/>
                </p:nvSpPr>
                <p:spPr bwMode="auto">
                  <a:xfrm flipV="1">
                    <a:off x="2064" y="1920"/>
                    <a:ext cx="0" cy="288"/>
                  </a:xfrm>
                  <a:prstGeom prst="line">
                    <a:avLst/>
                  </a:prstGeom>
                  <a:noFill/>
                  <a:ln w="9525">
                    <a:solidFill>
                      <a:schemeClr val="tx1"/>
                    </a:solidFill>
                    <a:round/>
                    <a:headEnd/>
                    <a:tailEnd/>
                  </a:ln>
                </p:spPr>
                <p:txBody>
                  <a:bodyPr/>
                  <a:lstStyle/>
                  <a:p>
                    <a:endParaRPr lang="zh-CN" altLang="en-US"/>
                  </a:p>
                </p:txBody>
              </p:sp>
              <p:sp>
                <p:nvSpPr>
                  <p:cNvPr id="37987" name="Line 486"/>
                  <p:cNvSpPr>
                    <a:spLocks noChangeShapeType="1"/>
                  </p:cNvSpPr>
                  <p:nvPr/>
                </p:nvSpPr>
                <p:spPr bwMode="auto">
                  <a:xfrm flipV="1">
                    <a:off x="2160" y="1920"/>
                    <a:ext cx="0" cy="288"/>
                  </a:xfrm>
                  <a:prstGeom prst="line">
                    <a:avLst/>
                  </a:prstGeom>
                  <a:noFill/>
                  <a:ln w="9525">
                    <a:solidFill>
                      <a:schemeClr val="tx1"/>
                    </a:solidFill>
                    <a:round/>
                    <a:headEnd/>
                    <a:tailEnd/>
                  </a:ln>
                </p:spPr>
                <p:txBody>
                  <a:bodyPr/>
                  <a:lstStyle/>
                  <a:p>
                    <a:endParaRPr lang="zh-CN" altLang="en-US"/>
                  </a:p>
                </p:txBody>
              </p:sp>
              <p:sp>
                <p:nvSpPr>
                  <p:cNvPr id="37988" name="Line 487"/>
                  <p:cNvSpPr>
                    <a:spLocks noChangeShapeType="1"/>
                  </p:cNvSpPr>
                  <p:nvPr/>
                </p:nvSpPr>
                <p:spPr bwMode="auto">
                  <a:xfrm flipV="1">
                    <a:off x="2112" y="1824"/>
                    <a:ext cx="0" cy="96"/>
                  </a:xfrm>
                  <a:prstGeom prst="line">
                    <a:avLst/>
                  </a:prstGeom>
                  <a:noFill/>
                  <a:ln w="9525">
                    <a:solidFill>
                      <a:schemeClr val="tx1"/>
                    </a:solidFill>
                    <a:round/>
                    <a:headEnd/>
                    <a:tailEnd/>
                  </a:ln>
                </p:spPr>
                <p:txBody>
                  <a:bodyPr/>
                  <a:lstStyle/>
                  <a:p>
                    <a:endParaRPr lang="zh-CN" altLang="en-US"/>
                  </a:p>
                </p:txBody>
              </p:sp>
              <p:sp>
                <p:nvSpPr>
                  <p:cNvPr id="37989" name="Oval 488"/>
                  <p:cNvSpPr>
                    <a:spLocks noChangeArrowheads="1"/>
                  </p:cNvSpPr>
                  <p:nvPr/>
                </p:nvSpPr>
                <p:spPr bwMode="auto">
                  <a:xfrm>
                    <a:off x="2088" y="1776"/>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7990" name="Oval 489"/>
                  <p:cNvSpPr>
                    <a:spLocks noChangeArrowheads="1"/>
                  </p:cNvSpPr>
                  <p:nvPr/>
                </p:nvSpPr>
                <p:spPr bwMode="auto">
                  <a:xfrm>
                    <a:off x="1854" y="228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7991" name="Oval 490"/>
                  <p:cNvSpPr>
                    <a:spLocks noChangeArrowheads="1"/>
                  </p:cNvSpPr>
                  <p:nvPr/>
                </p:nvSpPr>
                <p:spPr bwMode="auto">
                  <a:xfrm>
                    <a:off x="2336" y="228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7992" name="Oval 491"/>
                  <p:cNvSpPr>
                    <a:spLocks noChangeArrowheads="1"/>
                  </p:cNvSpPr>
                  <p:nvPr/>
                </p:nvSpPr>
                <p:spPr bwMode="auto">
                  <a:xfrm>
                    <a:off x="2046" y="1904"/>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7993" name="Oval 492"/>
                  <p:cNvSpPr>
                    <a:spLocks noChangeArrowheads="1"/>
                  </p:cNvSpPr>
                  <p:nvPr/>
                </p:nvSpPr>
                <p:spPr bwMode="auto">
                  <a:xfrm>
                    <a:off x="2142" y="1904"/>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7994" name="Line 493"/>
                  <p:cNvSpPr>
                    <a:spLocks noChangeShapeType="1"/>
                  </p:cNvSpPr>
                  <p:nvPr/>
                </p:nvSpPr>
                <p:spPr bwMode="auto">
                  <a:xfrm>
                    <a:off x="1872" y="2496"/>
                    <a:ext cx="0" cy="144"/>
                  </a:xfrm>
                  <a:prstGeom prst="line">
                    <a:avLst/>
                  </a:prstGeom>
                  <a:noFill/>
                  <a:ln w="9525">
                    <a:solidFill>
                      <a:schemeClr val="tx1"/>
                    </a:solidFill>
                    <a:round/>
                    <a:headEnd/>
                    <a:tailEnd/>
                  </a:ln>
                </p:spPr>
                <p:txBody>
                  <a:bodyPr/>
                  <a:lstStyle/>
                  <a:p>
                    <a:endParaRPr lang="zh-CN" altLang="en-US"/>
                  </a:p>
                </p:txBody>
              </p:sp>
              <p:sp>
                <p:nvSpPr>
                  <p:cNvPr id="37995" name="Line 494"/>
                  <p:cNvSpPr>
                    <a:spLocks noChangeShapeType="1"/>
                  </p:cNvSpPr>
                  <p:nvPr/>
                </p:nvSpPr>
                <p:spPr bwMode="auto">
                  <a:xfrm>
                    <a:off x="2352" y="2496"/>
                    <a:ext cx="0" cy="144"/>
                  </a:xfrm>
                  <a:prstGeom prst="line">
                    <a:avLst/>
                  </a:prstGeom>
                  <a:noFill/>
                  <a:ln w="9525">
                    <a:solidFill>
                      <a:schemeClr val="tx1"/>
                    </a:solidFill>
                    <a:round/>
                    <a:headEnd/>
                    <a:tailEnd/>
                  </a:ln>
                </p:spPr>
                <p:txBody>
                  <a:bodyPr/>
                  <a:lstStyle/>
                  <a:p>
                    <a:endParaRPr lang="zh-CN" altLang="en-US"/>
                  </a:p>
                </p:txBody>
              </p:sp>
              <p:sp>
                <p:nvSpPr>
                  <p:cNvPr id="37996" name="Line 495"/>
                  <p:cNvSpPr>
                    <a:spLocks noChangeShapeType="1"/>
                  </p:cNvSpPr>
                  <p:nvPr/>
                </p:nvSpPr>
                <p:spPr bwMode="auto">
                  <a:xfrm flipH="1">
                    <a:off x="1872" y="2640"/>
                    <a:ext cx="480" cy="0"/>
                  </a:xfrm>
                  <a:prstGeom prst="line">
                    <a:avLst/>
                  </a:prstGeom>
                  <a:noFill/>
                  <a:ln w="9525">
                    <a:solidFill>
                      <a:schemeClr val="tx1"/>
                    </a:solidFill>
                    <a:round/>
                    <a:headEnd/>
                    <a:tailEnd/>
                  </a:ln>
                </p:spPr>
                <p:txBody>
                  <a:bodyPr/>
                  <a:lstStyle/>
                  <a:p>
                    <a:endParaRPr lang="zh-CN" altLang="en-US"/>
                  </a:p>
                </p:txBody>
              </p:sp>
              <p:sp>
                <p:nvSpPr>
                  <p:cNvPr id="37997" name="Line 496"/>
                  <p:cNvSpPr>
                    <a:spLocks noChangeShapeType="1"/>
                  </p:cNvSpPr>
                  <p:nvPr/>
                </p:nvSpPr>
                <p:spPr bwMode="auto">
                  <a:xfrm>
                    <a:off x="2112" y="2640"/>
                    <a:ext cx="0" cy="96"/>
                  </a:xfrm>
                  <a:prstGeom prst="line">
                    <a:avLst/>
                  </a:prstGeom>
                  <a:noFill/>
                  <a:ln w="9525">
                    <a:solidFill>
                      <a:schemeClr val="tx1"/>
                    </a:solidFill>
                    <a:round/>
                    <a:headEnd/>
                    <a:tailEnd/>
                  </a:ln>
                </p:spPr>
                <p:txBody>
                  <a:bodyPr/>
                  <a:lstStyle/>
                  <a:p>
                    <a:endParaRPr lang="zh-CN" altLang="en-US"/>
                  </a:p>
                </p:txBody>
              </p:sp>
              <p:sp>
                <p:nvSpPr>
                  <p:cNvPr id="37998" name="Line 497"/>
                  <p:cNvSpPr>
                    <a:spLocks noChangeShapeType="1"/>
                  </p:cNvSpPr>
                  <p:nvPr/>
                </p:nvSpPr>
                <p:spPr bwMode="auto">
                  <a:xfrm>
                    <a:off x="2064" y="2736"/>
                    <a:ext cx="96" cy="0"/>
                  </a:xfrm>
                  <a:prstGeom prst="line">
                    <a:avLst/>
                  </a:prstGeom>
                  <a:noFill/>
                  <a:ln w="28575">
                    <a:solidFill>
                      <a:schemeClr val="tx1"/>
                    </a:solidFill>
                    <a:round/>
                    <a:headEnd/>
                    <a:tailEnd/>
                  </a:ln>
                </p:spPr>
                <p:txBody>
                  <a:bodyPr/>
                  <a:lstStyle/>
                  <a:p>
                    <a:endParaRPr lang="zh-CN" altLang="en-US"/>
                  </a:p>
                </p:txBody>
              </p:sp>
              <p:sp>
                <p:nvSpPr>
                  <p:cNvPr id="37999" name="Oval 498"/>
                  <p:cNvSpPr>
                    <a:spLocks noChangeArrowheads="1"/>
                  </p:cNvSpPr>
                  <p:nvPr/>
                </p:nvSpPr>
                <p:spPr bwMode="auto">
                  <a:xfrm>
                    <a:off x="2096" y="2624"/>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grpSp>
                <p:nvGrpSpPr>
                  <p:cNvPr id="38000" name="Group 499"/>
                  <p:cNvGrpSpPr>
                    <a:grpSpLocks/>
                  </p:cNvGrpSpPr>
                  <p:nvPr/>
                </p:nvGrpSpPr>
                <p:grpSpPr bwMode="auto">
                  <a:xfrm>
                    <a:off x="2640" y="2208"/>
                    <a:ext cx="144" cy="96"/>
                    <a:chOff x="2928" y="2448"/>
                    <a:chExt cx="144" cy="96"/>
                  </a:xfrm>
                </p:grpSpPr>
                <p:sp>
                  <p:nvSpPr>
                    <p:cNvPr id="38049" name="Line 500"/>
                    <p:cNvSpPr>
                      <a:spLocks noChangeShapeType="1"/>
                    </p:cNvSpPr>
                    <p:nvPr/>
                  </p:nvSpPr>
                  <p:spPr bwMode="auto">
                    <a:xfrm>
                      <a:off x="2928" y="2448"/>
                      <a:ext cx="144" cy="0"/>
                    </a:xfrm>
                    <a:prstGeom prst="line">
                      <a:avLst/>
                    </a:prstGeom>
                    <a:noFill/>
                    <a:ln w="28575">
                      <a:solidFill>
                        <a:schemeClr val="tx1"/>
                      </a:solidFill>
                      <a:round/>
                      <a:headEnd/>
                      <a:tailEnd/>
                    </a:ln>
                  </p:spPr>
                  <p:txBody>
                    <a:bodyPr/>
                    <a:lstStyle/>
                    <a:p>
                      <a:endParaRPr lang="zh-CN" altLang="en-US"/>
                    </a:p>
                  </p:txBody>
                </p:sp>
                <p:sp>
                  <p:nvSpPr>
                    <p:cNvPr id="38050" name="Line 501"/>
                    <p:cNvSpPr>
                      <a:spLocks noChangeShapeType="1"/>
                    </p:cNvSpPr>
                    <p:nvPr/>
                  </p:nvSpPr>
                  <p:spPr bwMode="auto">
                    <a:xfrm>
                      <a:off x="2928" y="2496"/>
                      <a:ext cx="144" cy="0"/>
                    </a:xfrm>
                    <a:prstGeom prst="line">
                      <a:avLst/>
                    </a:prstGeom>
                    <a:noFill/>
                    <a:ln w="19050">
                      <a:solidFill>
                        <a:schemeClr val="tx1"/>
                      </a:solidFill>
                      <a:round/>
                      <a:headEnd/>
                      <a:tailEnd/>
                    </a:ln>
                  </p:spPr>
                  <p:txBody>
                    <a:bodyPr/>
                    <a:lstStyle/>
                    <a:p>
                      <a:endParaRPr lang="zh-CN" altLang="en-US"/>
                    </a:p>
                  </p:txBody>
                </p:sp>
                <p:sp>
                  <p:nvSpPr>
                    <p:cNvPr id="38051" name="Line 502"/>
                    <p:cNvSpPr>
                      <a:spLocks noChangeShapeType="1"/>
                    </p:cNvSpPr>
                    <p:nvPr/>
                  </p:nvSpPr>
                  <p:spPr bwMode="auto">
                    <a:xfrm>
                      <a:off x="3072" y="2496"/>
                      <a:ext cx="0" cy="48"/>
                    </a:xfrm>
                    <a:prstGeom prst="line">
                      <a:avLst/>
                    </a:prstGeom>
                    <a:noFill/>
                    <a:ln w="9525">
                      <a:solidFill>
                        <a:schemeClr val="tx1"/>
                      </a:solidFill>
                      <a:round/>
                      <a:headEnd/>
                      <a:tailEnd/>
                    </a:ln>
                  </p:spPr>
                  <p:txBody>
                    <a:bodyPr/>
                    <a:lstStyle/>
                    <a:p>
                      <a:endParaRPr lang="zh-CN" altLang="en-US"/>
                    </a:p>
                  </p:txBody>
                </p:sp>
                <p:sp>
                  <p:nvSpPr>
                    <p:cNvPr id="38052" name="Line 503"/>
                    <p:cNvSpPr>
                      <a:spLocks noChangeShapeType="1"/>
                    </p:cNvSpPr>
                    <p:nvPr/>
                  </p:nvSpPr>
                  <p:spPr bwMode="auto">
                    <a:xfrm>
                      <a:off x="2928" y="2496"/>
                      <a:ext cx="0" cy="48"/>
                    </a:xfrm>
                    <a:prstGeom prst="line">
                      <a:avLst/>
                    </a:prstGeom>
                    <a:noFill/>
                    <a:ln w="9525">
                      <a:solidFill>
                        <a:schemeClr val="tx1"/>
                      </a:solidFill>
                      <a:round/>
                      <a:headEnd/>
                      <a:tailEnd/>
                    </a:ln>
                  </p:spPr>
                  <p:txBody>
                    <a:bodyPr/>
                    <a:lstStyle/>
                    <a:p>
                      <a:endParaRPr lang="zh-CN" altLang="en-US"/>
                    </a:p>
                  </p:txBody>
                </p:sp>
              </p:grpSp>
              <p:grpSp>
                <p:nvGrpSpPr>
                  <p:cNvPr id="38001" name="Group 504"/>
                  <p:cNvGrpSpPr>
                    <a:grpSpLocks/>
                  </p:cNvGrpSpPr>
                  <p:nvPr/>
                </p:nvGrpSpPr>
                <p:grpSpPr bwMode="auto">
                  <a:xfrm>
                    <a:off x="1440" y="2208"/>
                    <a:ext cx="144" cy="96"/>
                    <a:chOff x="2928" y="2448"/>
                    <a:chExt cx="144" cy="96"/>
                  </a:xfrm>
                </p:grpSpPr>
                <p:sp>
                  <p:nvSpPr>
                    <p:cNvPr id="38045" name="Line 505"/>
                    <p:cNvSpPr>
                      <a:spLocks noChangeShapeType="1"/>
                    </p:cNvSpPr>
                    <p:nvPr/>
                  </p:nvSpPr>
                  <p:spPr bwMode="auto">
                    <a:xfrm>
                      <a:off x="2928" y="2448"/>
                      <a:ext cx="144" cy="0"/>
                    </a:xfrm>
                    <a:prstGeom prst="line">
                      <a:avLst/>
                    </a:prstGeom>
                    <a:noFill/>
                    <a:ln w="28575">
                      <a:solidFill>
                        <a:schemeClr val="tx1"/>
                      </a:solidFill>
                      <a:round/>
                      <a:headEnd/>
                      <a:tailEnd/>
                    </a:ln>
                  </p:spPr>
                  <p:txBody>
                    <a:bodyPr/>
                    <a:lstStyle/>
                    <a:p>
                      <a:endParaRPr lang="zh-CN" altLang="en-US"/>
                    </a:p>
                  </p:txBody>
                </p:sp>
                <p:sp>
                  <p:nvSpPr>
                    <p:cNvPr id="38046" name="Line 506"/>
                    <p:cNvSpPr>
                      <a:spLocks noChangeShapeType="1"/>
                    </p:cNvSpPr>
                    <p:nvPr/>
                  </p:nvSpPr>
                  <p:spPr bwMode="auto">
                    <a:xfrm>
                      <a:off x="2928" y="2496"/>
                      <a:ext cx="144" cy="0"/>
                    </a:xfrm>
                    <a:prstGeom prst="line">
                      <a:avLst/>
                    </a:prstGeom>
                    <a:noFill/>
                    <a:ln w="19050">
                      <a:solidFill>
                        <a:schemeClr val="tx1"/>
                      </a:solidFill>
                      <a:round/>
                      <a:headEnd/>
                      <a:tailEnd/>
                    </a:ln>
                  </p:spPr>
                  <p:txBody>
                    <a:bodyPr/>
                    <a:lstStyle/>
                    <a:p>
                      <a:endParaRPr lang="zh-CN" altLang="en-US"/>
                    </a:p>
                  </p:txBody>
                </p:sp>
                <p:sp>
                  <p:nvSpPr>
                    <p:cNvPr id="38047" name="Line 507"/>
                    <p:cNvSpPr>
                      <a:spLocks noChangeShapeType="1"/>
                    </p:cNvSpPr>
                    <p:nvPr/>
                  </p:nvSpPr>
                  <p:spPr bwMode="auto">
                    <a:xfrm>
                      <a:off x="3072" y="2496"/>
                      <a:ext cx="0" cy="48"/>
                    </a:xfrm>
                    <a:prstGeom prst="line">
                      <a:avLst/>
                    </a:prstGeom>
                    <a:noFill/>
                    <a:ln w="9525">
                      <a:solidFill>
                        <a:schemeClr val="tx1"/>
                      </a:solidFill>
                      <a:round/>
                      <a:headEnd/>
                      <a:tailEnd/>
                    </a:ln>
                  </p:spPr>
                  <p:txBody>
                    <a:bodyPr/>
                    <a:lstStyle/>
                    <a:p>
                      <a:endParaRPr lang="zh-CN" altLang="en-US"/>
                    </a:p>
                  </p:txBody>
                </p:sp>
                <p:sp>
                  <p:nvSpPr>
                    <p:cNvPr id="38048" name="Line 508"/>
                    <p:cNvSpPr>
                      <a:spLocks noChangeShapeType="1"/>
                    </p:cNvSpPr>
                    <p:nvPr/>
                  </p:nvSpPr>
                  <p:spPr bwMode="auto">
                    <a:xfrm>
                      <a:off x="2928" y="2496"/>
                      <a:ext cx="0" cy="48"/>
                    </a:xfrm>
                    <a:prstGeom prst="line">
                      <a:avLst/>
                    </a:prstGeom>
                    <a:noFill/>
                    <a:ln w="9525">
                      <a:solidFill>
                        <a:schemeClr val="tx1"/>
                      </a:solidFill>
                      <a:round/>
                      <a:headEnd/>
                      <a:tailEnd/>
                    </a:ln>
                  </p:spPr>
                  <p:txBody>
                    <a:bodyPr/>
                    <a:lstStyle/>
                    <a:p>
                      <a:endParaRPr lang="zh-CN" altLang="en-US"/>
                    </a:p>
                  </p:txBody>
                </p:sp>
              </p:grpSp>
              <p:sp>
                <p:nvSpPr>
                  <p:cNvPr id="38002" name="Line 509"/>
                  <p:cNvSpPr>
                    <a:spLocks noChangeShapeType="1"/>
                  </p:cNvSpPr>
                  <p:nvPr/>
                </p:nvSpPr>
                <p:spPr bwMode="auto">
                  <a:xfrm>
                    <a:off x="2784" y="2304"/>
                    <a:ext cx="96" cy="0"/>
                  </a:xfrm>
                  <a:prstGeom prst="line">
                    <a:avLst/>
                  </a:prstGeom>
                  <a:noFill/>
                  <a:ln w="9525">
                    <a:solidFill>
                      <a:schemeClr val="tx1"/>
                    </a:solidFill>
                    <a:round/>
                    <a:headEnd/>
                    <a:tailEnd/>
                  </a:ln>
                </p:spPr>
                <p:txBody>
                  <a:bodyPr/>
                  <a:lstStyle/>
                  <a:p>
                    <a:endParaRPr lang="zh-CN" altLang="en-US"/>
                  </a:p>
                </p:txBody>
              </p:sp>
              <p:sp>
                <p:nvSpPr>
                  <p:cNvPr id="38003" name="Line 510"/>
                  <p:cNvSpPr>
                    <a:spLocks noChangeShapeType="1"/>
                  </p:cNvSpPr>
                  <p:nvPr/>
                </p:nvSpPr>
                <p:spPr bwMode="auto">
                  <a:xfrm>
                    <a:off x="1344" y="2304"/>
                    <a:ext cx="96" cy="0"/>
                  </a:xfrm>
                  <a:prstGeom prst="line">
                    <a:avLst/>
                  </a:prstGeom>
                  <a:noFill/>
                  <a:ln w="9525">
                    <a:solidFill>
                      <a:schemeClr val="tx1"/>
                    </a:solidFill>
                    <a:round/>
                    <a:headEnd/>
                    <a:tailEnd/>
                  </a:ln>
                </p:spPr>
                <p:txBody>
                  <a:bodyPr/>
                  <a:lstStyle/>
                  <a:p>
                    <a:endParaRPr lang="zh-CN" altLang="en-US"/>
                  </a:p>
                </p:txBody>
              </p:sp>
              <p:sp>
                <p:nvSpPr>
                  <p:cNvPr id="38004" name="Oval 511"/>
                  <p:cNvSpPr>
                    <a:spLocks noChangeArrowheads="1"/>
                  </p:cNvSpPr>
                  <p:nvPr/>
                </p:nvSpPr>
                <p:spPr bwMode="auto">
                  <a:xfrm>
                    <a:off x="2096" y="1904"/>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8005" name="Line 512"/>
                  <p:cNvSpPr>
                    <a:spLocks noChangeShapeType="1"/>
                  </p:cNvSpPr>
                  <p:nvPr/>
                </p:nvSpPr>
                <p:spPr bwMode="auto">
                  <a:xfrm>
                    <a:off x="1152" y="1680"/>
                    <a:ext cx="2064" cy="0"/>
                  </a:xfrm>
                  <a:prstGeom prst="line">
                    <a:avLst/>
                  </a:prstGeom>
                  <a:noFill/>
                  <a:ln w="9525">
                    <a:solidFill>
                      <a:schemeClr val="tx1"/>
                    </a:solidFill>
                    <a:round/>
                    <a:headEnd/>
                    <a:tailEnd/>
                  </a:ln>
                </p:spPr>
                <p:txBody>
                  <a:bodyPr/>
                  <a:lstStyle/>
                  <a:p>
                    <a:endParaRPr lang="zh-CN" altLang="en-US"/>
                  </a:p>
                </p:txBody>
              </p:sp>
              <p:sp>
                <p:nvSpPr>
                  <p:cNvPr id="38006" name="Line 513"/>
                  <p:cNvSpPr>
                    <a:spLocks noChangeShapeType="1"/>
                  </p:cNvSpPr>
                  <p:nvPr/>
                </p:nvSpPr>
                <p:spPr bwMode="auto">
                  <a:xfrm>
                    <a:off x="1344" y="1440"/>
                    <a:ext cx="0" cy="1440"/>
                  </a:xfrm>
                  <a:prstGeom prst="line">
                    <a:avLst/>
                  </a:prstGeom>
                  <a:noFill/>
                  <a:ln w="9525">
                    <a:solidFill>
                      <a:schemeClr val="tx1"/>
                    </a:solidFill>
                    <a:round/>
                    <a:headEnd/>
                    <a:tailEnd/>
                  </a:ln>
                </p:spPr>
                <p:txBody>
                  <a:bodyPr/>
                  <a:lstStyle/>
                  <a:p>
                    <a:endParaRPr lang="zh-CN" altLang="en-US"/>
                  </a:p>
                </p:txBody>
              </p:sp>
              <p:sp>
                <p:nvSpPr>
                  <p:cNvPr id="38007" name="Line 514"/>
                  <p:cNvSpPr>
                    <a:spLocks noChangeShapeType="1"/>
                  </p:cNvSpPr>
                  <p:nvPr/>
                </p:nvSpPr>
                <p:spPr bwMode="auto">
                  <a:xfrm>
                    <a:off x="2880" y="1440"/>
                    <a:ext cx="0" cy="1440"/>
                  </a:xfrm>
                  <a:prstGeom prst="line">
                    <a:avLst/>
                  </a:prstGeom>
                  <a:noFill/>
                  <a:ln w="9525">
                    <a:solidFill>
                      <a:schemeClr val="tx1"/>
                    </a:solidFill>
                    <a:round/>
                    <a:headEnd/>
                    <a:tailEnd/>
                  </a:ln>
                </p:spPr>
                <p:txBody>
                  <a:bodyPr/>
                  <a:lstStyle/>
                  <a:p>
                    <a:endParaRPr lang="zh-CN" altLang="en-US"/>
                  </a:p>
                </p:txBody>
              </p:sp>
              <p:sp>
                <p:nvSpPr>
                  <p:cNvPr id="38008" name="Oval 515"/>
                  <p:cNvSpPr>
                    <a:spLocks noChangeArrowheads="1"/>
                  </p:cNvSpPr>
                  <p:nvPr/>
                </p:nvSpPr>
                <p:spPr bwMode="auto">
                  <a:xfrm>
                    <a:off x="1326" y="228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8009" name="Oval 516"/>
                  <p:cNvSpPr>
                    <a:spLocks noChangeArrowheads="1"/>
                  </p:cNvSpPr>
                  <p:nvPr/>
                </p:nvSpPr>
                <p:spPr bwMode="auto">
                  <a:xfrm>
                    <a:off x="2862" y="228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8010" name="Line 517"/>
                  <p:cNvSpPr>
                    <a:spLocks noChangeShapeType="1"/>
                  </p:cNvSpPr>
                  <p:nvPr/>
                </p:nvSpPr>
                <p:spPr bwMode="auto">
                  <a:xfrm flipV="1">
                    <a:off x="1584" y="1680"/>
                    <a:ext cx="0" cy="528"/>
                  </a:xfrm>
                  <a:prstGeom prst="line">
                    <a:avLst/>
                  </a:prstGeom>
                  <a:noFill/>
                  <a:ln w="9525">
                    <a:solidFill>
                      <a:schemeClr val="tx1"/>
                    </a:solidFill>
                    <a:round/>
                    <a:headEnd/>
                    <a:tailEnd/>
                  </a:ln>
                </p:spPr>
                <p:txBody>
                  <a:bodyPr/>
                  <a:lstStyle/>
                  <a:p>
                    <a:endParaRPr lang="zh-CN" altLang="en-US"/>
                  </a:p>
                </p:txBody>
              </p:sp>
              <p:sp>
                <p:nvSpPr>
                  <p:cNvPr id="38011" name="Line 518"/>
                  <p:cNvSpPr>
                    <a:spLocks noChangeShapeType="1"/>
                  </p:cNvSpPr>
                  <p:nvPr/>
                </p:nvSpPr>
                <p:spPr bwMode="auto">
                  <a:xfrm flipV="1">
                    <a:off x="2640" y="1680"/>
                    <a:ext cx="0" cy="528"/>
                  </a:xfrm>
                  <a:prstGeom prst="line">
                    <a:avLst/>
                  </a:prstGeom>
                  <a:noFill/>
                  <a:ln w="9525">
                    <a:solidFill>
                      <a:schemeClr val="tx1"/>
                    </a:solidFill>
                    <a:round/>
                    <a:headEnd/>
                    <a:tailEnd/>
                  </a:ln>
                </p:spPr>
                <p:txBody>
                  <a:bodyPr/>
                  <a:lstStyle/>
                  <a:p>
                    <a:endParaRPr lang="zh-CN" altLang="en-US"/>
                  </a:p>
                </p:txBody>
              </p:sp>
              <p:sp>
                <p:nvSpPr>
                  <p:cNvPr id="38012" name="Oval 519"/>
                  <p:cNvSpPr>
                    <a:spLocks noChangeArrowheads="1"/>
                  </p:cNvSpPr>
                  <p:nvPr/>
                </p:nvSpPr>
                <p:spPr bwMode="auto">
                  <a:xfrm>
                    <a:off x="2624" y="1664"/>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8013" name="Oval 520"/>
                  <p:cNvSpPr>
                    <a:spLocks noChangeArrowheads="1"/>
                  </p:cNvSpPr>
                  <p:nvPr/>
                </p:nvSpPr>
                <p:spPr bwMode="auto">
                  <a:xfrm>
                    <a:off x="1568" y="1664"/>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grpSp>
                <p:nvGrpSpPr>
                  <p:cNvPr id="38014" name="Group 521"/>
                  <p:cNvGrpSpPr>
                    <a:grpSpLocks/>
                  </p:cNvGrpSpPr>
                  <p:nvPr/>
                </p:nvGrpSpPr>
                <p:grpSpPr bwMode="auto">
                  <a:xfrm>
                    <a:off x="1344" y="2880"/>
                    <a:ext cx="96" cy="144"/>
                    <a:chOff x="1872" y="2352"/>
                    <a:chExt cx="96" cy="144"/>
                  </a:xfrm>
                </p:grpSpPr>
                <p:sp>
                  <p:nvSpPr>
                    <p:cNvPr id="38041" name="Line 522"/>
                    <p:cNvSpPr>
                      <a:spLocks noChangeShapeType="1"/>
                    </p:cNvSpPr>
                    <p:nvPr/>
                  </p:nvSpPr>
                  <p:spPr bwMode="auto">
                    <a:xfrm>
                      <a:off x="1920" y="2352"/>
                      <a:ext cx="0" cy="144"/>
                    </a:xfrm>
                    <a:prstGeom prst="line">
                      <a:avLst/>
                    </a:prstGeom>
                    <a:noFill/>
                    <a:ln w="19050">
                      <a:solidFill>
                        <a:schemeClr val="tx1"/>
                      </a:solidFill>
                      <a:round/>
                      <a:headEnd/>
                      <a:tailEnd/>
                    </a:ln>
                  </p:spPr>
                  <p:txBody>
                    <a:bodyPr/>
                    <a:lstStyle/>
                    <a:p>
                      <a:endParaRPr lang="zh-CN" altLang="en-US"/>
                    </a:p>
                  </p:txBody>
                </p:sp>
                <p:sp>
                  <p:nvSpPr>
                    <p:cNvPr id="38042" name="Line 523"/>
                    <p:cNvSpPr>
                      <a:spLocks noChangeShapeType="1"/>
                    </p:cNvSpPr>
                    <p:nvPr/>
                  </p:nvSpPr>
                  <p:spPr bwMode="auto">
                    <a:xfrm>
                      <a:off x="1968" y="2352"/>
                      <a:ext cx="0" cy="144"/>
                    </a:xfrm>
                    <a:prstGeom prst="line">
                      <a:avLst/>
                    </a:prstGeom>
                    <a:noFill/>
                    <a:ln w="28575">
                      <a:solidFill>
                        <a:schemeClr val="tx1"/>
                      </a:solidFill>
                      <a:round/>
                      <a:headEnd/>
                      <a:tailEnd/>
                    </a:ln>
                  </p:spPr>
                  <p:txBody>
                    <a:bodyPr/>
                    <a:lstStyle/>
                    <a:p>
                      <a:endParaRPr lang="zh-CN" altLang="en-US"/>
                    </a:p>
                  </p:txBody>
                </p:sp>
                <p:sp>
                  <p:nvSpPr>
                    <p:cNvPr id="38043" name="Line 524"/>
                    <p:cNvSpPr>
                      <a:spLocks noChangeShapeType="1"/>
                    </p:cNvSpPr>
                    <p:nvPr/>
                  </p:nvSpPr>
                  <p:spPr bwMode="auto">
                    <a:xfrm>
                      <a:off x="1872" y="2352"/>
                      <a:ext cx="48" cy="0"/>
                    </a:xfrm>
                    <a:prstGeom prst="line">
                      <a:avLst/>
                    </a:prstGeom>
                    <a:noFill/>
                    <a:ln w="9525">
                      <a:solidFill>
                        <a:schemeClr val="tx1"/>
                      </a:solidFill>
                      <a:round/>
                      <a:headEnd/>
                      <a:tailEnd/>
                    </a:ln>
                  </p:spPr>
                  <p:txBody>
                    <a:bodyPr/>
                    <a:lstStyle/>
                    <a:p>
                      <a:endParaRPr lang="zh-CN" altLang="en-US"/>
                    </a:p>
                  </p:txBody>
                </p:sp>
                <p:sp>
                  <p:nvSpPr>
                    <p:cNvPr id="38044" name="Line 525"/>
                    <p:cNvSpPr>
                      <a:spLocks noChangeShapeType="1"/>
                    </p:cNvSpPr>
                    <p:nvPr/>
                  </p:nvSpPr>
                  <p:spPr bwMode="auto">
                    <a:xfrm>
                      <a:off x="1872" y="2496"/>
                      <a:ext cx="48" cy="0"/>
                    </a:xfrm>
                    <a:prstGeom prst="line">
                      <a:avLst/>
                    </a:prstGeom>
                    <a:noFill/>
                    <a:ln w="9525">
                      <a:solidFill>
                        <a:schemeClr val="tx1"/>
                      </a:solidFill>
                      <a:round/>
                      <a:headEnd/>
                      <a:tailEnd/>
                    </a:ln>
                  </p:spPr>
                  <p:txBody>
                    <a:bodyPr/>
                    <a:lstStyle/>
                    <a:p>
                      <a:endParaRPr lang="zh-CN" altLang="en-US"/>
                    </a:p>
                  </p:txBody>
                </p:sp>
              </p:grpSp>
              <p:grpSp>
                <p:nvGrpSpPr>
                  <p:cNvPr id="38015" name="Group 526"/>
                  <p:cNvGrpSpPr>
                    <a:grpSpLocks/>
                  </p:cNvGrpSpPr>
                  <p:nvPr/>
                </p:nvGrpSpPr>
                <p:grpSpPr bwMode="auto">
                  <a:xfrm>
                    <a:off x="2784" y="2880"/>
                    <a:ext cx="96" cy="144"/>
                    <a:chOff x="2256" y="2352"/>
                    <a:chExt cx="96" cy="144"/>
                  </a:xfrm>
                </p:grpSpPr>
                <p:sp>
                  <p:nvSpPr>
                    <p:cNvPr id="38037" name="Line 527"/>
                    <p:cNvSpPr>
                      <a:spLocks noChangeShapeType="1"/>
                    </p:cNvSpPr>
                    <p:nvPr/>
                  </p:nvSpPr>
                  <p:spPr bwMode="auto">
                    <a:xfrm>
                      <a:off x="2256" y="2352"/>
                      <a:ext cx="0" cy="144"/>
                    </a:xfrm>
                    <a:prstGeom prst="line">
                      <a:avLst/>
                    </a:prstGeom>
                    <a:noFill/>
                    <a:ln w="28575">
                      <a:solidFill>
                        <a:schemeClr val="tx1"/>
                      </a:solidFill>
                      <a:round/>
                      <a:headEnd/>
                      <a:tailEnd/>
                    </a:ln>
                  </p:spPr>
                  <p:txBody>
                    <a:bodyPr/>
                    <a:lstStyle/>
                    <a:p>
                      <a:endParaRPr lang="zh-CN" altLang="en-US"/>
                    </a:p>
                  </p:txBody>
                </p:sp>
                <p:sp>
                  <p:nvSpPr>
                    <p:cNvPr id="38038" name="Line 528"/>
                    <p:cNvSpPr>
                      <a:spLocks noChangeShapeType="1"/>
                    </p:cNvSpPr>
                    <p:nvPr/>
                  </p:nvSpPr>
                  <p:spPr bwMode="auto">
                    <a:xfrm>
                      <a:off x="2304" y="2352"/>
                      <a:ext cx="0" cy="144"/>
                    </a:xfrm>
                    <a:prstGeom prst="line">
                      <a:avLst/>
                    </a:prstGeom>
                    <a:noFill/>
                    <a:ln w="19050">
                      <a:solidFill>
                        <a:schemeClr val="tx1"/>
                      </a:solidFill>
                      <a:round/>
                      <a:headEnd/>
                      <a:tailEnd/>
                    </a:ln>
                  </p:spPr>
                  <p:txBody>
                    <a:bodyPr/>
                    <a:lstStyle/>
                    <a:p>
                      <a:endParaRPr lang="zh-CN" altLang="en-US"/>
                    </a:p>
                  </p:txBody>
                </p:sp>
                <p:sp>
                  <p:nvSpPr>
                    <p:cNvPr id="38039" name="Line 529"/>
                    <p:cNvSpPr>
                      <a:spLocks noChangeShapeType="1"/>
                    </p:cNvSpPr>
                    <p:nvPr/>
                  </p:nvSpPr>
                  <p:spPr bwMode="auto">
                    <a:xfrm>
                      <a:off x="2304" y="2352"/>
                      <a:ext cx="48" cy="0"/>
                    </a:xfrm>
                    <a:prstGeom prst="line">
                      <a:avLst/>
                    </a:prstGeom>
                    <a:noFill/>
                    <a:ln w="9525">
                      <a:solidFill>
                        <a:schemeClr val="tx1"/>
                      </a:solidFill>
                      <a:round/>
                      <a:headEnd/>
                      <a:tailEnd/>
                    </a:ln>
                  </p:spPr>
                  <p:txBody>
                    <a:bodyPr/>
                    <a:lstStyle/>
                    <a:p>
                      <a:endParaRPr lang="zh-CN" altLang="en-US"/>
                    </a:p>
                  </p:txBody>
                </p:sp>
                <p:sp>
                  <p:nvSpPr>
                    <p:cNvPr id="38040" name="Line 530"/>
                    <p:cNvSpPr>
                      <a:spLocks noChangeShapeType="1"/>
                    </p:cNvSpPr>
                    <p:nvPr/>
                  </p:nvSpPr>
                  <p:spPr bwMode="auto">
                    <a:xfrm>
                      <a:off x="2304" y="2496"/>
                      <a:ext cx="48" cy="0"/>
                    </a:xfrm>
                    <a:prstGeom prst="line">
                      <a:avLst/>
                    </a:prstGeom>
                    <a:noFill/>
                    <a:ln w="9525">
                      <a:solidFill>
                        <a:schemeClr val="tx1"/>
                      </a:solidFill>
                      <a:round/>
                      <a:headEnd/>
                      <a:tailEnd/>
                    </a:ln>
                  </p:spPr>
                  <p:txBody>
                    <a:bodyPr/>
                    <a:lstStyle/>
                    <a:p>
                      <a:endParaRPr lang="zh-CN" altLang="en-US"/>
                    </a:p>
                  </p:txBody>
                </p:sp>
              </p:grpSp>
              <p:sp>
                <p:nvSpPr>
                  <p:cNvPr id="38016" name="Line 531"/>
                  <p:cNvSpPr>
                    <a:spLocks noChangeShapeType="1"/>
                  </p:cNvSpPr>
                  <p:nvPr/>
                </p:nvSpPr>
                <p:spPr bwMode="auto">
                  <a:xfrm>
                    <a:off x="1440" y="3024"/>
                    <a:ext cx="1344" cy="0"/>
                  </a:xfrm>
                  <a:prstGeom prst="line">
                    <a:avLst/>
                  </a:prstGeom>
                  <a:noFill/>
                  <a:ln w="9525">
                    <a:solidFill>
                      <a:schemeClr val="tx1"/>
                    </a:solidFill>
                    <a:round/>
                    <a:headEnd/>
                    <a:tailEnd/>
                  </a:ln>
                </p:spPr>
                <p:txBody>
                  <a:bodyPr/>
                  <a:lstStyle/>
                  <a:p>
                    <a:endParaRPr lang="zh-CN" altLang="en-US"/>
                  </a:p>
                </p:txBody>
              </p:sp>
              <p:sp>
                <p:nvSpPr>
                  <p:cNvPr id="38017" name="Line 532"/>
                  <p:cNvSpPr>
                    <a:spLocks noChangeShapeType="1"/>
                  </p:cNvSpPr>
                  <p:nvPr/>
                </p:nvSpPr>
                <p:spPr bwMode="auto">
                  <a:xfrm flipV="1">
                    <a:off x="2112" y="2880"/>
                    <a:ext cx="0" cy="144"/>
                  </a:xfrm>
                  <a:prstGeom prst="line">
                    <a:avLst/>
                  </a:prstGeom>
                  <a:noFill/>
                  <a:ln w="9525">
                    <a:solidFill>
                      <a:schemeClr val="tx1"/>
                    </a:solidFill>
                    <a:round/>
                    <a:headEnd/>
                    <a:tailEnd/>
                  </a:ln>
                </p:spPr>
                <p:txBody>
                  <a:bodyPr/>
                  <a:lstStyle/>
                  <a:p>
                    <a:endParaRPr lang="zh-CN" altLang="en-US"/>
                  </a:p>
                </p:txBody>
              </p:sp>
              <p:sp>
                <p:nvSpPr>
                  <p:cNvPr id="38018" name="Oval 533"/>
                  <p:cNvSpPr>
                    <a:spLocks noChangeArrowheads="1"/>
                  </p:cNvSpPr>
                  <p:nvPr/>
                </p:nvSpPr>
                <p:spPr bwMode="auto">
                  <a:xfrm>
                    <a:off x="2094" y="300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8019" name="Oval 534"/>
                  <p:cNvSpPr>
                    <a:spLocks noChangeArrowheads="1"/>
                  </p:cNvSpPr>
                  <p:nvPr/>
                </p:nvSpPr>
                <p:spPr bwMode="auto">
                  <a:xfrm>
                    <a:off x="2088" y="2832"/>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8020" name="Line 535"/>
                  <p:cNvSpPr>
                    <a:spLocks noChangeShapeType="1"/>
                  </p:cNvSpPr>
                  <p:nvPr/>
                </p:nvSpPr>
                <p:spPr bwMode="auto">
                  <a:xfrm>
                    <a:off x="1344" y="3024"/>
                    <a:ext cx="0" cy="144"/>
                  </a:xfrm>
                  <a:prstGeom prst="line">
                    <a:avLst/>
                  </a:prstGeom>
                  <a:noFill/>
                  <a:ln w="9525">
                    <a:solidFill>
                      <a:schemeClr val="tx1"/>
                    </a:solidFill>
                    <a:round/>
                    <a:headEnd/>
                    <a:tailEnd/>
                  </a:ln>
                </p:spPr>
                <p:txBody>
                  <a:bodyPr/>
                  <a:lstStyle/>
                  <a:p>
                    <a:endParaRPr lang="zh-CN" altLang="en-US"/>
                  </a:p>
                </p:txBody>
              </p:sp>
              <p:sp>
                <p:nvSpPr>
                  <p:cNvPr id="38021" name="Line 536"/>
                  <p:cNvSpPr>
                    <a:spLocks noChangeShapeType="1"/>
                  </p:cNvSpPr>
                  <p:nvPr/>
                </p:nvSpPr>
                <p:spPr bwMode="auto">
                  <a:xfrm>
                    <a:off x="2880" y="3024"/>
                    <a:ext cx="0" cy="144"/>
                  </a:xfrm>
                  <a:prstGeom prst="line">
                    <a:avLst/>
                  </a:prstGeom>
                  <a:noFill/>
                  <a:ln w="9525">
                    <a:solidFill>
                      <a:schemeClr val="tx1"/>
                    </a:solidFill>
                    <a:round/>
                    <a:headEnd/>
                    <a:tailEnd/>
                  </a:ln>
                </p:spPr>
                <p:txBody>
                  <a:bodyPr/>
                  <a:lstStyle/>
                  <a:p>
                    <a:endParaRPr lang="zh-CN" altLang="en-US"/>
                  </a:p>
                </p:txBody>
              </p:sp>
              <p:sp>
                <p:nvSpPr>
                  <p:cNvPr id="38022" name="Text Box 537"/>
                  <p:cNvSpPr txBox="1">
                    <a:spLocks noChangeArrowheads="1"/>
                  </p:cNvSpPr>
                  <p:nvPr/>
                </p:nvSpPr>
                <p:spPr bwMode="auto">
                  <a:xfrm>
                    <a:off x="2304" y="2328"/>
                    <a:ext cx="288" cy="163"/>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T</a:t>
                    </a:r>
                    <a:r>
                      <a:rPr lang="en-US" altLang="zh-CN" sz="1400" b="1" baseline="-25000">
                        <a:solidFill>
                          <a:schemeClr val="hlink"/>
                        </a:solidFill>
                        <a:ea typeface="Gulim" pitchFamily="34" charset="-127"/>
                      </a:rPr>
                      <a:t>1</a:t>
                    </a:r>
                    <a:endParaRPr lang="en-US" altLang="zh-CN" sz="1400" b="1">
                      <a:solidFill>
                        <a:schemeClr val="hlink"/>
                      </a:solidFill>
                      <a:ea typeface="Gulim" pitchFamily="34" charset="-127"/>
                    </a:endParaRPr>
                  </a:p>
                </p:txBody>
              </p:sp>
              <p:sp>
                <p:nvSpPr>
                  <p:cNvPr id="38023" name="Text Box 538"/>
                  <p:cNvSpPr txBox="1">
                    <a:spLocks noChangeArrowheads="1"/>
                  </p:cNvSpPr>
                  <p:nvPr/>
                </p:nvSpPr>
                <p:spPr bwMode="auto">
                  <a:xfrm>
                    <a:off x="2304" y="2032"/>
                    <a:ext cx="288" cy="163"/>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T</a:t>
                    </a:r>
                    <a:r>
                      <a:rPr lang="en-US" altLang="zh-CN" sz="1400" b="1" baseline="-25000">
                        <a:solidFill>
                          <a:schemeClr val="hlink"/>
                        </a:solidFill>
                        <a:ea typeface="Gulim" pitchFamily="34" charset="-127"/>
                      </a:rPr>
                      <a:t>2</a:t>
                    </a:r>
                    <a:endParaRPr lang="en-US" altLang="zh-CN" sz="1400" b="1">
                      <a:solidFill>
                        <a:schemeClr val="hlink"/>
                      </a:solidFill>
                      <a:ea typeface="Gulim" pitchFamily="34" charset="-127"/>
                    </a:endParaRPr>
                  </a:p>
                </p:txBody>
              </p:sp>
              <p:sp>
                <p:nvSpPr>
                  <p:cNvPr id="38024" name="Text Box 539"/>
                  <p:cNvSpPr txBox="1">
                    <a:spLocks noChangeArrowheads="1"/>
                  </p:cNvSpPr>
                  <p:nvPr/>
                </p:nvSpPr>
                <p:spPr bwMode="auto">
                  <a:xfrm>
                    <a:off x="1680" y="2320"/>
                    <a:ext cx="288" cy="163"/>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T</a:t>
                    </a:r>
                    <a:r>
                      <a:rPr lang="en-US" altLang="zh-CN" sz="1400" b="1" baseline="-25000">
                        <a:solidFill>
                          <a:schemeClr val="hlink"/>
                        </a:solidFill>
                        <a:ea typeface="Gulim" pitchFamily="34" charset="-127"/>
                      </a:rPr>
                      <a:t>3</a:t>
                    </a:r>
                    <a:endParaRPr lang="en-US" altLang="zh-CN" sz="1400" b="1">
                      <a:solidFill>
                        <a:schemeClr val="hlink"/>
                      </a:solidFill>
                      <a:ea typeface="Gulim" pitchFamily="34" charset="-127"/>
                    </a:endParaRPr>
                  </a:p>
                </p:txBody>
              </p:sp>
              <p:sp>
                <p:nvSpPr>
                  <p:cNvPr id="38025" name="Text Box 540"/>
                  <p:cNvSpPr txBox="1">
                    <a:spLocks noChangeArrowheads="1"/>
                  </p:cNvSpPr>
                  <p:nvPr/>
                </p:nvSpPr>
                <p:spPr bwMode="auto">
                  <a:xfrm>
                    <a:off x="1680" y="2032"/>
                    <a:ext cx="288" cy="163"/>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T</a:t>
                    </a:r>
                    <a:r>
                      <a:rPr lang="en-US" altLang="zh-CN" sz="1400" b="1" baseline="-25000">
                        <a:solidFill>
                          <a:schemeClr val="hlink"/>
                        </a:solidFill>
                        <a:ea typeface="Gulim" pitchFamily="34" charset="-127"/>
                      </a:rPr>
                      <a:t>4</a:t>
                    </a:r>
                    <a:endParaRPr lang="en-US" altLang="zh-CN" sz="1400" b="1">
                      <a:solidFill>
                        <a:schemeClr val="hlink"/>
                      </a:solidFill>
                      <a:ea typeface="Gulim" pitchFamily="34" charset="-127"/>
                    </a:endParaRPr>
                  </a:p>
                </p:txBody>
              </p:sp>
              <p:sp>
                <p:nvSpPr>
                  <p:cNvPr id="38026" name="Text Box 541"/>
                  <p:cNvSpPr txBox="1">
                    <a:spLocks noChangeArrowheads="1"/>
                  </p:cNvSpPr>
                  <p:nvPr/>
                </p:nvSpPr>
                <p:spPr bwMode="auto">
                  <a:xfrm>
                    <a:off x="2592" y="2304"/>
                    <a:ext cx="288" cy="163"/>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T</a:t>
                    </a:r>
                    <a:r>
                      <a:rPr lang="en-US" altLang="zh-CN" sz="1400" b="1" baseline="-25000">
                        <a:solidFill>
                          <a:schemeClr val="hlink"/>
                        </a:solidFill>
                        <a:ea typeface="Gulim" pitchFamily="34" charset="-127"/>
                      </a:rPr>
                      <a:t>5</a:t>
                    </a:r>
                    <a:endParaRPr lang="en-US" altLang="zh-CN" sz="1400" b="1">
                      <a:solidFill>
                        <a:schemeClr val="hlink"/>
                      </a:solidFill>
                      <a:ea typeface="Gulim" pitchFamily="34" charset="-127"/>
                    </a:endParaRPr>
                  </a:p>
                </p:txBody>
              </p:sp>
              <p:sp>
                <p:nvSpPr>
                  <p:cNvPr id="38027" name="Text Box 542"/>
                  <p:cNvSpPr txBox="1">
                    <a:spLocks noChangeArrowheads="1"/>
                  </p:cNvSpPr>
                  <p:nvPr/>
                </p:nvSpPr>
                <p:spPr bwMode="auto">
                  <a:xfrm>
                    <a:off x="1392" y="2304"/>
                    <a:ext cx="288" cy="163"/>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T</a:t>
                    </a:r>
                    <a:r>
                      <a:rPr lang="en-US" altLang="zh-CN" sz="1400" b="1" baseline="-25000">
                        <a:solidFill>
                          <a:schemeClr val="hlink"/>
                        </a:solidFill>
                        <a:ea typeface="Gulim" pitchFamily="34" charset="-127"/>
                      </a:rPr>
                      <a:t>6</a:t>
                    </a:r>
                    <a:endParaRPr lang="en-US" altLang="zh-CN" sz="1400" b="1">
                      <a:solidFill>
                        <a:schemeClr val="hlink"/>
                      </a:solidFill>
                      <a:ea typeface="Gulim" pitchFamily="34" charset="-127"/>
                    </a:endParaRPr>
                  </a:p>
                </p:txBody>
              </p:sp>
              <p:sp>
                <p:nvSpPr>
                  <p:cNvPr id="38028" name="Text Box 543"/>
                  <p:cNvSpPr txBox="1">
                    <a:spLocks noChangeArrowheads="1"/>
                  </p:cNvSpPr>
                  <p:nvPr/>
                </p:nvSpPr>
                <p:spPr bwMode="auto">
                  <a:xfrm>
                    <a:off x="2112" y="1728"/>
                    <a:ext cx="336" cy="163"/>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V</a:t>
                    </a:r>
                    <a:r>
                      <a:rPr lang="en-US" altLang="zh-CN" sz="1400" b="1" baseline="-25000">
                        <a:solidFill>
                          <a:schemeClr val="hlink"/>
                        </a:solidFill>
                        <a:ea typeface="Gulim" pitchFamily="34" charset="-127"/>
                      </a:rPr>
                      <a:t>DD</a:t>
                    </a:r>
                    <a:endParaRPr lang="en-US" altLang="zh-CN" sz="1400" b="1">
                      <a:solidFill>
                        <a:schemeClr val="hlink"/>
                      </a:solidFill>
                      <a:ea typeface="Gulim" pitchFamily="34" charset="-127"/>
                    </a:endParaRPr>
                  </a:p>
                </p:txBody>
              </p:sp>
              <p:sp>
                <p:nvSpPr>
                  <p:cNvPr id="38029" name="Text Box 544"/>
                  <p:cNvSpPr txBox="1">
                    <a:spLocks noChangeArrowheads="1"/>
                  </p:cNvSpPr>
                  <p:nvPr/>
                </p:nvSpPr>
                <p:spPr bwMode="auto">
                  <a:xfrm>
                    <a:off x="2102" y="2789"/>
                    <a:ext cx="288" cy="163"/>
                  </a:xfrm>
                  <a:prstGeom prst="rect">
                    <a:avLst/>
                  </a:prstGeom>
                  <a:noFill/>
                  <a:ln w="9525">
                    <a:noFill/>
                    <a:miter lim="800000"/>
                    <a:headEnd/>
                    <a:tailEnd/>
                  </a:ln>
                </p:spPr>
                <p:txBody>
                  <a:bodyPr>
                    <a:spAutoFit/>
                  </a:bodyPr>
                  <a:lstStyle/>
                  <a:p>
                    <a:pPr eaLnBrk="0" hangingPunct="0"/>
                    <a:r>
                      <a:rPr lang="en-US" altLang="zh-CN" sz="1400" b="1">
                        <a:solidFill>
                          <a:srgbClr val="CC0066"/>
                        </a:solidFill>
                        <a:ea typeface="Gulim" pitchFamily="34" charset="-127"/>
                      </a:rPr>
                      <a:t>Y</a:t>
                    </a:r>
                    <a:r>
                      <a:rPr lang="en-US" altLang="zh-CN" sz="1400" b="1" baseline="-25000">
                        <a:solidFill>
                          <a:srgbClr val="CC0066"/>
                        </a:solidFill>
                        <a:ea typeface="Gulim" pitchFamily="34" charset="-127"/>
                      </a:rPr>
                      <a:t>j</a:t>
                    </a:r>
                    <a:endParaRPr lang="en-US" altLang="zh-CN" sz="1400" b="1">
                      <a:solidFill>
                        <a:srgbClr val="CC0066"/>
                      </a:solidFill>
                      <a:ea typeface="Gulim" pitchFamily="34" charset="-127"/>
                    </a:endParaRPr>
                  </a:p>
                </p:txBody>
              </p:sp>
              <p:sp>
                <p:nvSpPr>
                  <p:cNvPr id="38030" name="Text Box 545"/>
                  <p:cNvSpPr txBox="1">
                    <a:spLocks noChangeArrowheads="1"/>
                  </p:cNvSpPr>
                  <p:nvPr/>
                </p:nvSpPr>
                <p:spPr bwMode="auto">
                  <a:xfrm>
                    <a:off x="3180" y="1565"/>
                    <a:ext cx="288" cy="163"/>
                  </a:xfrm>
                  <a:prstGeom prst="rect">
                    <a:avLst/>
                  </a:prstGeom>
                  <a:noFill/>
                  <a:ln w="9525">
                    <a:noFill/>
                    <a:miter lim="800000"/>
                    <a:headEnd/>
                    <a:tailEnd/>
                  </a:ln>
                </p:spPr>
                <p:txBody>
                  <a:bodyPr>
                    <a:spAutoFit/>
                  </a:bodyPr>
                  <a:lstStyle/>
                  <a:p>
                    <a:pPr eaLnBrk="0" hangingPunct="0"/>
                    <a:r>
                      <a:rPr lang="en-US" altLang="zh-CN" sz="1400" b="1">
                        <a:solidFill>
                          <a:srgbClr val="FF0066"/>
                        </a:solidFill>
                        <a:ea typeface="Gulim" pitchFamily="34" charset="-127"/>
                      </a:rPr>
                      <a:t>X</a:t>
                    </a:r>
                    <a:r>
                      <a:rPr lang="en-US" altLang="zh-CN" sz="1400" b="1" baseline="-25000">
                        <a:solidFill>
                          <a:srgbClr val="FF0066"/>
                        </a:solidFill>
                        <a:ea typeface="Gulim" pitchFamily="34" charset="-127"/>
                      </a:rPr>
                      <a:t>i</a:t>
                    </a:r>
                    <a:endParaRPr lang="en-US" altLang="zh-CN" sz="1400" b="1">
                      <a:solidFill>
                        <a:srgbClr val="FF0066"/>
                      </a:solidFill>
                      <a:ea typeface="Gulim" pitchFamily="34" charset="-127"/>
                    </a:endParaRPr>
                  </a:p>
                </p:txBody>
              </p:sp>
              <p:sp>
                <p:nvSpPr>
                  <p:cNvPr id="38031" name="Text Box 546"/>
                  <p:cNvSpPr txBox="1">
                    <a:spLocks noChangeArrowheads="1"/>
                  </p:cNvSpPr>
                  <p:nvPr/>
                </p:nvSpPr>
                <p:spPr bwMode="auto">
                  <a:xfrm>
                    <a:off x="2880" y="2208"/>
                    <a:ext cx="288" cy="163"/>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B</a:t>
                    </a:r>
                    <a:r>
                      <a:rPr lang="en-US" altLang="zh-CN" sz="1400" b="1" baseline="-25000">
                        <a:solidFill>
                          <a:schemeClr val="hlink"/>
                        </a:solidFill>
                        <a:ea typeface="Gulim" pitchFamily="34" charset="-127"/>
                      </a:rPr>
                      <a:t>j</a:t>
                    </a:r>
                  </a:p>
                </p:txBody>
              </p:sp>
              <p:grpSp>
                <p:nvGrpSpPr>
                  <p:cNvPr id="38032" name="Group 547"/>
                  <p:cNvGrpSpPr>
                    <a:grpSpLocks/>
                  </p:cNvGrpSpPr>
                  <p:nvPr/>
                </p:nvGrpSpPr>
                <p:grpSpPr bwMode="auto">
                  <a:xfrm>
                    <a:off x="1066" y="2251"/>
                    <a:ext cx="288" cy="164"/>
                    <a:chOff x="1066" y="2251"/>
                    <a:chExt cx="288" cy="164"/>
                  </a:xfrm>
                </p:grpSpPr>
                <p:sp>
                  <p:nvSpPr>
                    <p:cNvPr id="38035" name="Text Box 548"/>
                    <p:cNvSpPr txBox="1">
                      <a:spLocks noChangeArrowheads="1"/>
                    </p:cNvSpPr>
                    <p:nvPr/>
                  </p:nvSpPr>
                  <p:spPr bwMode="auto">
                    <a:xfrm>
                      <a:off x="1066" y="2251"/>
                      <a:ext cx="288" cy="164"/>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B</a:t>
                      </a:r>
                      <a:r>
                        <a:rPr lang="en-US" altLang="zh-CN" sz="1400" b="1" baseline="-25000">
                          <a:solidFill>
                            <a:schemeClr val="hlink"/>
                          </a:solidFill>
                          <a:ea typeface="Gulim" pitchFamily="34" charset="-127"/>
                        </a:rPr>
                        <a:t>j</a:t>
                      </a:r>
                    </a:p>
                  </p:txBody>
                </p:sp>
                <p:sp>
                  <p:nvSpPr>
                    <p:cNvPr id="38036" name="Line 549"/>
                    <p:cNvSpPr>
                      <a:spLocks noChangeShapeType="1"/>
                    </p:cNvSpPr>
                    <p:nvPr/>
                  </p:nvSpPr>
                  <p:spPr bwMode="auto">
                    <a:xfrm>
                      <a:off x="1150" y="2258"/>
                      <a:ext cx="91" cy="0"/>
                    </a:xfrm>
                    <a:prstGeom prst="line">
                      <a:avLst/>
                    </a:prstGeom>
                    <a:noFill/>
                    <a:ln w="19050">
                      <a:solidFill>
                        <a:schemeClr val="tx1"/>
                      </a:solidFill>
                      <a:round/>
                      <a:headEnd/>
                      <a:tailEnd/>
                    </a:ln>
                  </p:spPr>
                  <p:txBody>
                    <a:bodyPr/>
                    <a:lstStyle/>
                    <a:p>
                      <a:endParaRPr lang="zh-CN" altLang="en-US"/>
                    </a:p>
                  </p:txBody>
                </p:sp>
              </p:grpSp>
              <p:sp>
                <p:nvSpPr>
                  <p:cNvPr id="38033" name="Text Box 550"/>
                  <p:cNvSpPr txBox="1">
                    <a:spLocks noChangeArrowheads="1"/>
                  </p:cNvSpPr>
                  <p:nvPr/>
                </p:nvSpPr>
                <p:spPr bwMode="auto">
                  <a:xfrm>
                    <a:off x="2544" y="2832"/>
                    <a:ext cx="288" cy="163"/>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T</a:t>
                    </a:r>
                    <a:r>
                      <a:rPr lang="en-US" altLang="zh-CN" sz="1400" b="1" baseline="-25000">
                        <a:solidFill>
                          <a:schemeClr val="hlink"/>
                        </a:solidFill>
                        <a:ea typeface="Gulim" pitchFamily="34" charset="-127"/>
                      </a:rPr>
                      <a:t>7</a:t>
                    </a:r>
                    <a:endParaRPr lang="en-US" altLang="zh-CN" sz="1400" b="1">
                      <a:solidFill>
                        <a:schemeClr val="hlink"/>
                      </a:solidFill>
                      <a:ea typeface="Gulim" pitchFamily="34" charset="-127"/>
                    </a:endParaRPr>
                  </a:p>
                </p:txBody>
              </p:sp>
              <p:sp>
                <p:nvSpPr>
                  <p:cNvPr id="38034" name="Text Box 551"/>
                  <p:cNvSpPr txBox="1">
                    <a:spLocks noChangeArrowheads="1"/>
                  </p:cNvSpPr>
                  <p:nvPr/>
                </p:nvSpPr>
                <p:spPr bwMode="auto">
                  <a:xfrm>
                    <a:off x="1392" y="2832"/>
                    <a:ext cx="288" cy="163"/>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T</a:t>
                    </a:r>
                    <a:r>
                      <a:rPr lang="en-US" altLang="zh-CN" sz="1400" b="1" baseline="-25000">
                        <a:solidFill>
                          <a:schemeClr val="hlink"/>
                        </a:solidFill>
                        <a:ea typeface="Gulim" pitchFamily="34" charset="-127"/>
                      </a:rPr>
                      <a:t>8</a:t>
                    </a:r>
                    <a:endParaRPr lang="en-US" altLang="zh-CN" sz="1400" b="1">
                      <a:solidFill>
                        <a:schemeClr val="hlink"/>
                      </a:solidFill>
                      <a:ea typeface="Gulim" pitchFamily="34" charset="-127"/>
                    </a:endParaRPr>
                  </a:p>
                </p:txBody>
              </p:sp>
            </p:grpSp>
            <p:grpSp>
              <p:nvGrpSpPr>
                <p:cNvPr id="37918" name="Group 552"/>
                <p:cNvGrpSpPr>
                  <a:grpSpLocks/>
                </p:cNvGrpSpPr>
                <p:nvPr/>
              </p:nvGrpSpPr>
              <p:grpSpPr bwMode="auto">
                <a:xfrm>
                  <a:off x="2832" y="2928"/>
                  <a:ext cx="192" cy="192"/>
                  <a:chOff x="3024" y="3408"/>
                  <a:chExt cx="192" cy="192"/>
                </a:xfrm>
              </p:grpSpPr>
              <p:sp>
                <p:nvSpPr>
                  <p:cNvPr id="37961" name="AutoShape 553"/>
                  <p:cNvSpPr>
                    <a:spLocks noChangeArrowheads="1"/>
                  </p:cNvSpPr>
                  <p:nvPr/>
                </p:nvSpPr>
                <p:spPr bwMode="auto">
                  <a:xfrm>
                    <a:off x="3024" y="3456"/>
                    <a:ext cx="192" cy="144"/>
                  </a:xfrm>
                  <a:prstGeom prst="triangle">
                    <a:avLst>
                      <a:gd name="adj" fmla="val 50000"/>
                    </a:avLst>
                  </a:prstGeom>
                  <a:noFill/>
                  <a:ln w="28575">
                    <a:solidFill>
                      <a:srgbClr val="FF0066"/>
                    </a:solidFill>
                    <a:miter lim="800000"/>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7962" name="Oval 554"/>
                  <p:cNvSpPr>
                    <a:spLocks noChangeArrowheads="1"/>
                  </p:cNvSpPr>
                  <p:nvPr/>
                </p:nvSpPr>
                <p:spPr bwMode="auto">
                  <a:xfrm>
                    <a:off x="3096" y="3408"/>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grpSp>
            <p:sp>
              <p:nvSpPr>
                <p:cNvPr id="37919" name="AutoShape 555"/>
                <p:cNvSpPr>
                  <a:spLocks noChangeArrowheads="1"/>
                </p:cNvSpPr>
                <p:nvPr/>
              </p:nvSpPr>
              <p:spPr bwMode="auto">
                <a:xfrm>
                  <a:off x="4368" y="2928"/>
                  <a:ext cx="192" cy="144"/>
                </a:xfrm>
                <a:prstGeom prst="triangle">
                  <a:avLst>
                    <a:gd name="adj" fmla="val 50000"/>
                  </a:avLst>
                </a:prstGeom>
                <a:noFill/>
                <a:ln w="28575">
                  <a:solidFill>
                    <a:srgbClr val="FF0066"/>
                  </a:solidFill>
                  <a:miter lim="800000"/>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7920" name="AutoShape 556"/>
                <p:cNvSpPr>
                  <a:spLocks noChangeArrowheads="1"/>
                </p:cNvSpPr>
                <p:nvPr/>
              </p:nvSpPr>
              <p:spPr bwMode="auto">
                <a:xfrm rot="10800000">
                  <a:off x="4032" y="2928"/>
                  <a:ext cx="192" cy="144"/>
                </a:xfrm>
                <a:prstGeom prst="triangle">
                  <a:avLst>
                    <a:gd name="adj" fmla="val 50000"/>
                  </a:avLst>
                </a:prstGeom>
                <a:noFill/>
                <a:ln w="19050">
                  <a:solidFill>
                    <a:schemeClr val="tx1"/>
                  </a:solidFill>
                  <a:miter lim="800000"/>
                  <a:headEnd/>
                  <a:tailEnd/>
                </a:ln>
              </p:spPr>
              <p:txBody>
                <a:bodyPr rot="10800000"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7921" name="Line 557"/>
                <p:cNvSpPr>
                  <a:spLocks noChangeShapeType="1"/>
                </p:cNvSpPr>
                <p:nvPr/>
              </p:nvSpPr>
              <p:spPr bwMode="auto">
                <a:xfrm>
                  <a:off x="2928" y="3120"/>
                  <a:ext cx="0" cy="144"/>
                </a:xfrm>
                <a:prstGeom prst="line">
                  <a:avLst/>
                </a:prstGeom>
                <a:noFill/>
                <a:ln w="9525">
                  <a:solidFill>
                    <a:schemeClr val="tx1"/>
                  </a:solidFill>
                  <a:round/>
                  <a:headEnd/>
                  <a:tailEnd/>
                </a:ln>
              </p:spPr>
              <p:txBody>
                <a:bodyPr/>
                <a:lstStyle/>
                <a:p>
                  <a:endParaRPr lang="zh-CN" altLang="en-US"/>
                </a:p>
              </p:txBody>
            </p:sp>
            <p:sp>
              <p:nvSpPr>
                <p:cNvPr id="37922" name="Line 558"/>
                <p:cNvSpPr>
                  <a:spLocks noChangeShapeType="1"/>
                </p:cNvSpPr>
                <p:nvPr/>
              </p:nvSpPr>
              <p:spPr bwMode="auto">
                <a:xfrm>
                  <a:off x="2928" y="3264"/>
                  <a:ext cx="1536" cy="0"/>
                </a:xfrm>
                <a:prstGeom prst="line">
                  <a:avLst/>
                </a:prstGeom>
                <a:noFill/>
                <a:ln w="9525">
                  <a:solidFill>
                    <a:schemeClr val="tx1"/>
                  </a:solidFill>
                  <a:round/>
                  <a:headEnd/>
                  <a:tailEnd/>
                </a:ln>
              </p:spPr>
              <p:txBody>
                <a:bodyPr/>
                <a:lstStyle/>
                <a:p>
                  <a:endParaRPr lang="zh-CN" altLang="en-US"/>
                </a:p>
              </p:txBody>
            </p:sp>
            <p:sp>
              <p:nvSpPr>
                <p:cNvPr id="37923" name="Line 559"/>
                <p:cNvSpPr>
                  <a:spLocks noChangeShapeType="1"/>
                </p:cNvSpPr>
                <p:nvPr/>
              </p:nvSpPr>
              <p:spPr bwMode="auto">
                <a:xfrm flipV="1">
                  <a:off x="4464" y="3072"/>
                  <a:ext cx="0" cy="192"/>
                </a:xfrm>
                <a:prstGeom prst="line">
                  <a:avLst/>
                </a:prstGeom>
                <a:noFill/>
                <a:ln w="9525">
                  <a:solidFill>
                    <a:schemeClr val="tx1"/>
                  </a:solidFill>
                  <a:round/>
                  <a:headEnd/>
                  <a:tailEnd/>
                </a:ln>
              </p:spPr>
              <p:txBody>
                <a:bodyPr/>
                <a:lstStyle/>
                <a:p>
                  <a:endParaRPr lang="zh-CN" altLang="en-US"/>
                </a:p>
              </p:txBody>
            </p:sp>
            <p:sp>
              <p:nvSpPr>
                <p:cNvPr id="37924" name="Line 560"/>
                <p:cNvSpPr>
                  <a:spLocks noChangeShapeType="1"/>
                </p:cNvSpPr>
                <p:nvPr/>
              </p:nvSpPr>
              <p:spPr bwMode="auto">
                <a:xfrm flipV="1">
                  <a:off x="4128" y="3072"/>
                  <a:ext cx="0" cy="192"/>
                </a:xfrm>
                <a:prstGeom prst="line">
                  <a:avLst/>
                </a:prstGeom>
                <a:noFill/>
                <a:ln w="9525">
                  <a:solidFill>
                    <a:schemeClr val="tx1"/>
                  </a:solidFill>
                  <a:round/>
                  <a:headEnd/>
                  <a:tailEnd/>
                </a:ln>
              </p:spPr>
              <p:txBody>
                <a:bodyPr/>
                <a:lstStyle/>
                <a:p>
                  <a:endParaRPr lang="zh-CN" altLang="en-US"/>
                </a:p>
              </p:txBody>
            </p:sp>
            <p:sp>
              <p:nvSpPr>
                <p:cNvPr id="37925" name="Line 561"/>
                <p:cNvSpPr>
                  <a:spLocks noChangeShapeType="1"/>
                </p:cNvSpPr>
                <p:nvPr/>
              </p:nvSpPr>
              <p:spPr bwMode="auto">
                <a:xfrm>
                  <a:off x="4512" y="2976"/>
                  <a:ext cx="144" cy="0"/>
                </a:xfrm>
                <a:prstGeom prst="line">
                  <a:avLst/>
                </a:prstGeom>
                <a:noFill/>
                <a:ln w="9525">
                  <a:solidFill>
                    <a:srgbClr val="FF0066"/>
                  </a:solidFill>
                  <a:round/>
                  <a:headEnd/>
                  <a:tailEnd/>
                </a:ln>
              </p:spPr>
              <p:txBody>
                <a:bodyPr/>
                <a:lstStyle/>
                <a:p>
                  <a:endParaRPr lang="zh-CN" altLang="en-US"/>
                </a:p>
              </p:txBody>
            </p:sp>
            <p:sp>
              <p:nvSpPr>
                <p:cNvPr id="37926" name="Line 562"/>
                <p:cNvSpPr>
                  <a:spLocks noChangeShapeType="1"/>
                </p:cNvSpPr>
                <p:nvPr/>
              </p:nvSpPr>
              <p:spPr bwMode="auto">
                <a:xfrm>
                  <a:off x="4656" y="2976"/>
                  <a:ext cx="0" cy="336"/>
                </a:xfrm>
                <a:prstGeom prst="line">
                  <a:avLst/>
                </a:prstGeom>
                <a:noFill/>
                <a:ln w="9525">
                  <a:solidFill>
                    <a:srgbClr val="FF0066"/>
                  </a:solidFill>
                  <a:round/>
                  <a:headEnd/>
                  <a:tailEnd/>
                </a:ln>
              </p:spPr>
              <p:txBody>
                <a:bodyPr/>
                <a:lstStyle/>
                <a:p>
                  <a:endParaRPr lang="zh-CN" altLang="en-US"/>
                </a:p>
              </p:txBody>
            </p:sp>
            <p:sp>
              <p:nvSpPr>
                <p:cNvPr id="37927" name="Line 563"/>
                <p:cNvSpPr>
                  <a:spLocks noChangeShapeType="1"/>
                </p:cNvSpPr>
                <p:nvPr/>
              </p:nvSpPr>
              <p:spPr bwMode="auto">
                <a:xfrm flipH="1">
                  <a:off x="2736" y="3312"/>
                  <a:ext cx="1920" cy="0"/>
                </a:xfrm>
                <a:prstGeom prst="line">
                  <a:avLst/>
                </a:prstGeom>
                <a:noFill/>
                <a:ln w="9525">
                  <a:solidFill>
                    <a:srgbClr val="FF0066"/>
                  </a:solidFill>
                  <a:round/>
                  <a:headEnd/>
                  <a:tailEnd/>
                </a:ln>
              </p:spPr>
              <p:txBody>
                <a:bodyPr/>
                <a:lstStyle/>
                <a:p>
                  <a:endParaRPr lang="zh-CN" altLang="en-US"/>
                </a:p>
              </p:txBody>
            </p:sp>
            <p:sp>
              <p:nvSpPr>
                <p:cNvPr id="37928" name="Rectangle 564"/>
                <p:cNvSpPr>
                  <a:spLocks noChangeArrowheads="1"/>
                </p:cNvSpPr>
                <p:nvPr/>
              </p:nvSpPr>
              <p:spPr bwMode="auto">
                <a:xfrm>
                  <a:off x="2544" y="3216"/>
                  <a:ext cx="192" cy="240"/>
                </a:xfrm>
                <a:prstGeom prst="rect">
                  <a:avLst/>
                </a:prstGeom>
                <a:noFill/>
                <a:ln w="19050">
                  <a:solidFill>
                    <a:schemeClr val="tx1"/>
                  </a:solidFill>
                  <a:miter lim="800000"/>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7929" name="Oval 565"/>
                <p:cNvSpPr>
                  <a:spLocks noChangeArrowheads="1"/>
                </p:cNvSpPr>
                <p:nvPr/>
              </p:nvSpPr>
              <p:spPr bwMode="auto">
                <a:xfrm>
                  <a:off x="2496" y="3240"/>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7930" name="Oval 566"/>
                <p:cNvSpPr>
                  <a:spLocks noChangeArrowheads="1"/>
                </p:cNvSpPr>
                <p:nvPr/>
              </p:nvSpPr>
              <p:spPr bwMode="auto">
                <a:xfrm>
                  <a:off x="2496" y="3384"/>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7931" name="Text Box 567"/>
                <p:cNvSpPr txBox="1">
                  <a:spLocks noChangeArrowheads="1"/>
                </p:cNvSpPr>
                <p:nvPr/>
              </p:nvSpPr>
              <p:spPr bwMode="auto">
                <a:xfrm>
                  <a:off x="2528" y="3216"/>
                  <a:ext cx="240" cy="179"/>
                </a:xfrm>
                <a:prstGeom prst="rect">
                  <a:avLst/>
                </a:prstGeom>
                <a:noFill/>
                <a:ln w="9525">
                  <a:noFill/>
                  <a:miter lim="800000"/>
                  <a:headEnd/>
                  <a:tailEnd/>
                </a:ln>
              </p:spPr>
              <p:txBody>
                <a:bodyPr>
                  <a:spAutoFit/>
                </a:bodyPr>
                <a:lstStyle/>
                <a:p>
                  <a:pPr eaLnBrk="0" hangingPunct="0"/>
                  <a:r>
                    <a:rPr lang="en-US" altLang="zh-CN" sz="1600" b="1">
                      <a:solidFill>
                        <a:schemeClr val="hlink"/>
                      </a:solidFill>
                      <a:ea typeface="Gulim" pitchFamily="34" charset="-127"/>
                    </a:rPr>
                    <a:t>&amp;</a:t>
                  </a:r>
                </a:p>
              </p:txBody>
            </p:sp>
            <p:sp>
              <p:nvSpPr>
                <p:cNvPr id="37932" name="Oval 568"/>
                <p:cNvSpPr>
                  <a:spLocks noChangeArrowheads="1"/>
                </p:cNvSpPr>
                <p:nvPr/>
              </p:nvSpPr>
              <p:spPr bwMode="auto">
                <a:xfrm>
                  <a:off x="2496" y="3528"/>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7933" name="Text Box 569"/>
                <p:cNvSpPr txBox="1">
                  <a:spLocks noChangeArrowheads="1"/>
                </p:cNvSpPr>
                <p:nvPr/>
              </p:nvSpPr>
              <p:spPr bwMode="auto">
                <a:xfrm>
                  <a:off x="2528" y="3504"/>
                  <a:ext cx="240" cy="179"/>
                </a:xfrm>
                <a:prstGeom prst="rect">
                  <a:avLst/>
                </a:prstGeom>
                <a:noFill/>
                <a:ln w="9525">
                  <a:noFill/>
                  <a:miter lim="800000"/>
                  <a:headEnd/>
                  <a:tailEnd/>
                </a:ln>
              </p:spPr>
              <p:txBody>
                <a:bodyPr>
                  <a:spAutoFit/>
                </a:bodyPr>
                <a:lstStyle/>
                <a:p>
                  <a:pPr eaLnBrk="0" hangingPunct="0"/>
                  <a:r>
                    <a:rPr lang="en-US" altLang="zh-CN" sz="1600" b="1">
                      <a:solidFill>
                        <a:schemeClr val="hlink"/>
                      </a:solidFill>
                      <a:ea typeface="Gulim" pitchFamily="34" charset="-127"/>
                    </a:rPr>
                    <a:t>&amp;</a:t>
                  </a:r>
                </a:p>
              </p:txBody>
            </p:sp>
            <p:sp>
              <p:nvSpPr>
                <p:cNvPr id="37934" name="Line 570"/>
                <p:cNvSpPr>
                  <a:spLocks noChangeShapeType="1"/>
                </p:cNvSpPr>
                <p:nvPr/>
              </p:nvSpPr>
              <p:spPr bwMode="auto">
                <a:xfrm>
                  <a:off x="2736" y="3600"/>
                  <a:ext cx="1488" cy="0"/>
                </a:xfrm>
                <a:prstGeom prst="line">
                  <a:avLst/>
                </a:prstGeom>
                <a:noFill/>
                <a:ln w="9525">
                  <a:solidFill>
                    <a:schemeClr val="tx1"/>
                  </a:solidFill>
                  <a:round/>
                  <a:headEnd/>
                  <a:tailEnd/>
                </a:ln>
              </p:spPr>
              <p:txBody>
                <a:bodyPr/>
                <a:lstStyle/>
                <a:p>
                  <a:endParaRPr lang="zh-CN" altLang="en-US"/>
                </a:p>
              </p:txBody>
            </p:sp>
            <p:sp>
              <p:nvSpPr>
                <p:cNvPr id="37935" name="Line 571"/>
                <p:cNvSpPr>
                  <a:spLocks noChangeShapeType="1"/>
                </p:cNvSpPr>
                <p:nvPr/>
              </p:nvSpPr>
              <p:spPr bwMode="auto">
                <a:xfrm flipV="1">
                  <a:off x="4224" y="3024"/>
                  <a:ext cx="0" cy="576"/>
                </a:xfrm>
                <a:prstGeom prst="line">
                  <a:avLst/>
                </a:prstGeom>
                <a:noFill/>
                <a:ln w="9525">
                  <a:solidFill>
                    <a:schemeClr val="tx1"/>
                  </a:solidFill>
                  <a:round/>
                  <a:headEnd/>
                  <a:tailEnd/>
                </a:ln>
              </p:spPr>
              <p:txBody>
                <a:bodyPr/>
                <a:lstStyle/>
                <a:p>
                  <a:endParaRPr lang="zh-CN" altLang="en-US"/>
                </a:p>
              </p:txBody>
            </p:sp>
            <p:sp>
              <p:nvSpPr>
                <p:cNvPr id="37936" name="Line 572"/>
                <p:cNvSpPr>
                  <a:spLocks noChangeShapeType="1"/>
                </p:cNvSpPr>
                <p:nvPr/>
              </p:nvSpPr>
              <p:spPr bwMode="auto">
                <a:xfrm flipH="1">
                  <a:off x="4176" y="3024"/>
                  <a:ext cx="48" cy="0"/>
                </a:xfrm>
                <a:prstGeom prst="line">
                  <a:avLst/>
                </a:prstGeom>
                <a:noFill/>
                <a:ln w="9525">
                  <a:solidFill>
                    <a:schemeClr val="tx1"/>
                  </a:solidFill>
                  <a:round/>
                  <a:headEnd/>
                  <a:tailEnd/>
                </a:ln>
              </p:spPr>
              <p:txBody>
                <a:bodyPr/>
                <a:lstStyle/>
                <a:p>
                  <a:endParaRPr lang="zh-CN" altLang="en-US"/>
                </a:p>
              </p:txBody>
            </p:sp>
            <p:sp>
              <p:nvSpPr>
                <p:cNvPr id="37937" name="Line 573"/>
                <p:cNvSpPr>
                  <a:spLocks noChangeShapeType="1"/>
                </p:cNvSpPr>
                <p:nvPr/>
              </p:nvSpPr>
              <p:spPr bwMode="auto">
                <a:xfrm>
                  <a:off x="2976" y="3024"/>
                  <a:ext cx="144" cy="0"/>
                </a:xfrm>
                <a:prstGeom prst="line">
                  <a:avLst/>
                </a:prstGeom>
                <a:noFill/>
                <a:ln w="9525">
                  <a:solidFill>
                    <a:srgbClr val="FF0066"/>
                  </a:solidFill>
                  <a:round/>
                  <a:headEnd/>
                  <a:tailEnd/>
                </a:ln>
              </p:spPr>
              <p:txBody>
                <a:bodyPr/>
                <a:lstStyle/>
                <a:p>
                  <a:endParaRPr lang="zh-CN" altLang="en-US"/>
                </a:p>
              </p:txBody>
            </p:sp>
            <p:sp>
              <p:nvSpPr>
                <p:cNvPr id="37938" name="Line 574"/>
                <p:cNvSpPr>
                  <a:spLocks noChangeShapeType="1"/>
                </p:cNvSpPr>
                <p:nvPr/>
              </p:nvSpPr>
              <p:spPr bwMode="auto">
                <a:xfrm>
                  <a:off x="3120" y="3024"/>
                  <a:ext cx="0" cy="288"/>
                </a:xfrm>
                <a:prstGeom prst="line">
                  <a:avLst/>
                </a:prstGeom>
                <a:noFill/>
                <a:ln w="9525">
                  <a:solidFill>
                    <a:srgbClr val="FF0066"/>
                  </a:solidFill>
                  <a:round/>
                  <a:headEnd/>
                  <a:tailEnd/>
                </a:ln>
              </p:spPr>
              <p:txBody>
                <a:bodyPr/>
                <a:lstStyle/>
                <a:p>
                  <a:endParaRPr lang="zh-CN" altLang="en-US"/>
                </a:p>
              </p:txBody>
            </p:sp>
            <p:sp>
              <p:nvSpPr>
                <p:cNvPr id="37939" name="Oval 575"/>
                <p:cNvSpPr>
                  <a:spLocks noChangeArrowheads="1"/>
                </p:cNvSpPr>
                <p:nvPr/>
              </p:nvSpPr>
              <p:spPr bwMode="auto">
                <a:xfrm>
                  <a:off x="3104" y="3296"/>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7940" name="Oval 576"/>
                <p:cNvSpPr>
                  <a:spLocks noChangeArrowheads="1"/>
                </p:cNvSpPr>
                <p:nvPr/>
              </p:nvSpPr>
              <p:spPr bwMode="auto">
                <a:xfrm>
                  <a:off x="4112" y="324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7941" name="Line 577"/>
                <p:cNvSpPr>
                  <a:spLocks noChangeShapeType="1"/>
                </p:cNvSpPr>
                <p:nvPr/>
              </p:nvSpPr>
              <p:spPr bwMode="auto">
                <a:xfrm flipH="1">
                  <a:off x="2208" y="3696"/>
                  <a:ext cx="336" cy="0"/>
                </a:xfrm>
                <a:prstGeom prst="line">
                  <a:avLst/>
                </a:prstGeom>
                <a:noFill/>
                <a:ln w="9525">
                  <a:solidFill>
                    <a:schemeClr val="tx1"/>
                  </a:solidFill>
                  <a:round/>
                  <a:headEnd/>
                  <a:tailEnd/>
                </a:ln>
              </p:spPr>
              <p:txBody>
                <a:bodyPr/>
                <a:lstStyle/>
                <a:p>
                  <a:endParaRPr lang="zh-CN" altLang="en-US"/>
                </a:p>
              </p:txBody>
            </p:sp>
            <p:sp>
              <p:nvSpPr>
                <p:cNvPr id="37942" name="Line 578"/>
                <p:cNvSpPr>
                  <a:spLocks noChangeShapeType="1"/>
                </p:cNvSpPr>
                <p:nvPr/>
              </p:nvSpPr>
              <p:spPr bwMode="auto">
                <a:xfrm flipH="1">
                  <a:off x="2400" y="3408"/>
                  <a:ext cx="96" cy="0"/>
                </a:xfrm>
                <a:prstGeom prst="line">
                  <a:avLst/>
                </a:prstGeom>
                <a:noFill/>
                <a:ln w="9525">
                  <a:solidFill>
                    <a:schemeClr val="tx1"/>
                  </a:solidFill>
                  <a:round/>
                  <a:headEnd/>
                  <a:tailEnd/>
                </a:ln>
              </p:spPr>
              <p:txBody>
                <a:bodyPr/>
                <a:lstStyle/>
                <a:p>
                  <a:endParaRPr lang="zh-CN" altLang="en-US"/>
                </a:p>
              </p:txBody>
            </p:sp>
            <p:sp>
              <p:nvSpPr>
                <p:cNvPr id="37943" name="Line 579"/>
                <p:cNvSpPr>
                  <a:spLocks noChangeShapeType="1"/>
                </p:cNvSpPr>
                <p:nvPr/>
              </p:nvSpPr>
              <p:spPr bwMode="auto">
                <a:xfrm>
                  <a:off x="2400" y="3408"/>
                  <a:ext cx="0" cy="288"/>
                </a:xfrm>
                <a:prstGeom prst="line">
                  <a:avLst/>
                </a:prstGeom>
                <a:noFill/>
                <a:ln w="9525">
                  <a:solidFill>
                    <a:schemeClr val="tx1"/>
                  </a:solidFill>
                  <a:round/>
                  <a:headEnd/>
                  <a:tailEnd/>
                </a:ln>
              </p:spPr>
              <p:txBody>
                <a:bodyPr/>
                <a:lstStyle/>
                <a:p>
                  <a:endParaRPr lang="zh-CN" altLang="en-US"/>
                </a:p>
              </p:txBody>
            </p:sp>
            <p:sp>
              <p:nvSpPr>
                <p:cNvPr id="37944" name="Line 580"/>
                <p:cNvSpPr>
                  <a:spLocks noChangeShapeType="1"/>
                </p:cNvSpPr>
                <p:nvPr/>
              </p:nvSpPr>
              <p:spPr bwMode="auto">
                <a:xfrm flipH="1">
                  <a:off x="2208" y="3264"/>
                  <a:ext cx="288" cy="0"/>
                </a:xfrm>
                <a:prstGeom prst="line">
                  <a:avLst/>
                </a:prstGeom>
                <a:noFill/>
                <a:ln w="9525">
                  <a:solidFill>
                    <a:schemeClr val="tx1"/>
                  </a:solidFill>
                  <a:round/>
                  <a:headEnd/>
                  <a:tailEnd/>
                </a:ln>
              </p:spPr>
              <p:txBody>
                <a:bodyPr/>
                <a:lstStyle/>
                <a:p>
                  <a:endParaRPr lang="zh-CN" altLang="en-US"/>
                </a:p>
              </p:txBody>
            </p:sp>
            <p:sp>
              <p:nvSpPr>
                <p:cNvPr id="37945" name="Line 581"/>
                <p:cNvSpPr>
                  <a:spLocks noChangeShapeType="1"/>
                </p:cNvSpPr>
                <p:nvPr/>
              </p:nvSpPr>
              <p:spPr bwMode="auto">
                <a:xfrm flipH="1">
                  <a:off x="2304" y="3552"/>
                  <a:ext cx="192" cy="0"/>
                </a:xfrm>
                <a:prstGeom prst="line">
                  <a:avLst/>
                </a:prstGeom>
                <a:noFill/>
                <a:ln w="9525">
                  <a:solidFill>
                    <a:schemeClr val="tx1"/>
                  </a:solidFill>
                  <a:round/>
                  <a:headEnd/>
                  <a:tailEnd/>
                </a:ln>
              </p:spPr>
              <p:txBody>
                <a:bodyPr/>
                <a:lstStyle/>
                <a:p>
                  <a:endParaRPr lang="zh-CN" altLang="en-US"/>
                </a:p>
              </p:txBody>
            </p:sp>
            <p:sp>
              <p:nvSpPr>
                <p:cNvPr id="37946" name="Line 582"/>
                <p:cNvSpPr>
                  <a:spLocks noChangeShapeType="1"/>
                </p:cNvSpPr>
                <p:nvPr/>
              </p:nvSpPr>
              <p:spPr bwMode="auto">
                <a:xfrm flipV="1">
                  <a:off x="2304" y="3264"/>
                  <a:ext cx="0" cy="288"/>
                </a:xfrm>
                <a:prstGeom prst="line">
                  <a:avLst/>
                </a:prstGeom>
                <a:noFill/>
                <a:ln w="9525">
                  <a:solidFill>
                    <a:schemeClr val="tx1"/>
                  </a:solidFill>
                  <a:round/>
                  <a:headEnd/>
                  <a:tailEnd/>
                </a:ln>
              </p:spPr>
              <p:txBody>
                <a:bodyPr/>
                <a:lstStyle/>
                <a:p>
                  <a:endParaRPr lang="zh-CN" altLang="en-US"/>
                </a:p>
              </p:txBody>
            </p:sp>
            <p:sp>
              <p:nvSpPr>
                <p:cNvPr id="37947" name="Oval 583"/>
                <p:cNvSpPr>
                  <a:spLocks noChangeArrowheads="1"/>
                </p:cNvSpPr>
                <p:nvPr/>
              </p:nvSpPr>
              <p:spPr bwMode="auto">
                <a:xfrm>
                  <a:off x="2288" y="324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7948" name="Oval 584"/>
                <p:cNvSpPr>
                  <a:spLocks noChangeArrowheads="1"/>
                </p:cNvSpPr>
                <p:nvPr/>
              </p:nvSpPr>
              <p:spPr bwMode="auto">
                <a:xfrm>
                  <a:off x="2384" y="3680"/>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grpSp>
              <p:nvGrpSpPr>
                <p:cNvPr id="37949" name="Group 585"/>
                <p:cNvGrpSpPr>
                  <a:grpSpLocks/>
                </p:cNvGrpSpPr>
                <p:nvPr/>
              </p:nvGrpSpPr>
              <p:grpSpPr bwMode="auto">
                <a:xfrm>
                  <a:off x="1920" y="3166"/>
                  <a:ext cx="288" cy="181"/>
                  <a:chOff x="2112" y="3454"/>
                  <a:chExt cx="288" cy="181"/>
                </a:xfrm>
              </p:grpSpPr>
              <p:sp>
                <p:nvSpPr>
                  <p:cNvPr id="37959" name="Text Box 586"/>
                  <p:cNvSpPr txBox="1">
                    <a:spLocks noChangeArrowheads="1"/>
                  </p:cNvSpPr>
                  <p:nvPr/>
                </p:nvSpPr>
                <p:spPr bwMode="auto">
                  <a:xfrm>
                    <a:off x="2112" y="3456"/>
                    <a:ext cx="288" cy="179"/>
                  </a:xfrm>
                  <a:prstGeom prst="rect">
                    <a:avLst/>
                  </a:prstGeom>
                  <a:noFill/>
                  <a:ln w="9525">
                    <a:noFill/>
                    <a:miter lim="800000"/>
                    <a:headEnd/>
                    <a:tailEnd/>
                  </a:ln>
                </p:spPr>
                <p:txBody>
                  <a:bodyPr>
                    <a:spAutoFit/>
                  </a:bodyPr>
                  <a:lstStyle/>
                  <a:p>
                    <a:pPr eaLnBrk="0" hangingPunct="0"/>
                    <a:r>
                      <a:rPr lang="en-US" altLang="zh-CN" sz="1600" b="1">
                        <a:solidFill>
                          <a:schemeClr val="hlink"/>
                        </a:solidFill>
                        <a:ea typeface="Gulim" pitchFamily="34" charset="-127"/>
                      </a:rPr>
                      <a:t>CS</a:t>
                    </a:r>
                  </a:p>
                </p:txBody>
              </p:sp>
              <p:sp>
                <p:nvSpPr>
                  <p:cNvPr id="37960" name="Line 587"/>
                  <p:cNvSpPr>
                    <a:spLocks noChangeShapeType="1"/>
                  </p:cNvSpPr>
                  <p:nvPr/>
                </p:nvSpPr>
                <p:spPr bwMode="auto">
                  <a:xfrm>
                    <a:off x="2176" y="3454"/>
                    <a:ext cx="144" cy="0"/>
                  </a:xfrm>
                  <a:prstGeom prst="line">
                    <a:avLst/>
                  </a:prstGeom>
                  <a:noFill/>
                  <a:ln w="9525">
                    <a:solidFill>
                      <a:schemeClr val="tx1"/>
                    </a:solidFill>
                    <a:round/>
                    <a:headEnd/>
                    <a:tailEnd/>
                  </a:ln>
                </p:spPr>
                <p:txBody>
                  <a:bodyPr/>
                  <a:lstStyle/>
                  <a:p>
                    <a:endParaRPr lang="zh-CN" altLang="en-US"/>
                  </a:p>
                </p:txBody>
              </p:sp>
            </p:grpSp>
            <p:sp>
              <p:nvSpPr>
                <p:cNvPr id="37950" name="Line 588"/>
                <p:cNvSpPr>
                  <a:spLocks noChangeShapeType="1"/>
                </p:cNvSpPr>
                <p:nvPr/>
              </p:nvSpPr>
              <p:spPr bwMode="auto">
                <a:xfrm flipV="1">
                  <a:off x="4128" y="2880"/>
                  <a:ext cx="0" cy="48"/>
                </a:xfrm>
                <a:prstGeom prst="line">
                  <a:avLst/>
                </a:prstGeom>
                <a:noFill/>
                <a:ln w="9525">
                  <a:solidFill>
                    <a:schemeClr val="tx1"/>
                  </a:solidFill>
                  <a:round/>
                  <a:headEnd/>
                  <a:tailEnd/>
                </a:ln>
              </p:spPr>
              <p:txBody>
                <a:bodyPr/>
                <a:lstStyle/>
                <a:p>
                  <a:endParaRPr lang="zh-CN" altLang="en-US"/>
                </a:p>
              </p:txBody>
            </p:sp>
            <p:sp>
              <p:nvSpPr>
                <p:cNvPr id="37951" name="Line 589"/>
                <p:cNvSpPr>
                  <a:spLocks noChangeShapeType="1"/>
                </p:cNvSpPr>
                <p:nvPr/>
              </p:nvSpPr>
              <p:spPr bwMode="auto">
                <a:xfrm>
                  <a:off x="4128" y="2880"/>
                  <a:ext cx="336" cy="0"/>
                </a:xfrm>
                <a:prstGeom prst="line">
                  <a:avLst/>
                </a:prstGeom>
                <a:noFill/>
                <a:ln w="9525">
                  <a:solidFill>
                    <a:schemeClr val="tx1"/>
                  </a:solidFill>
                  <a:round/>
                  <a:headEnd/>
                  <a:tailEnd/>
                </a:ln>
              </p:spPr>
              <p:txBody>
                <a:bodyPr/>
                <a:lstStyle/>
                <a:p>
                  <a:endParaRPr lang="zh-CN" altLang="en-US"/>
                </a:p>
              </p:txBody>
            </p:sp>
            <p:sp>
              <p:nvSpPr>
                <p:cNvPr id="37952" name="Rectangle 590"/>
                <p:cNvSpPr>
                  <a:spLocks noChangeArrowheads="1"/>
                </p:cNvSpPr>
                <p:nvPr/>
              </p:nvSpPr>
              <p:spPr bwMode="auto">
                <a:xfrm>
                  <a:off x="2976" y="1488"/>
                  <a:ext cx="1440" cy="1056"/>
                </a:xfrm>
                <a:prstGeom prst="rect">
                  <a:avLst/>
                </a:prstGeom>
                <a:noFill/>
                <a:ln w="19050">
                  <a:solidFill>
                    <a:srgbClr val="FF0000"/>
                  </a:solidFill>
                  <a:prstDash val="dash"/>
                  <a:miter lim="800000"/>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6" name="Rectangle 591"/>
                <p:cNvSpPr>
                  <a:spLocks noChangeArrowheads="1"/>
                </p:cNvSpPr>
                <p:nvPr/>
              </p:nvSpPr>
              <p:spPr bwMode="auto">
                <a:xfrm>
                  <a:off x="2784" y="2832"/>
                  <a:ext cx="1920" cy="626"/>
                </a:xfrm>
                <a:prstGeom prst="rect">
                  <a:avLst/>
                </a:prstGeom>
                <a:noFill/>
                <a:ln w="19050">
                  <a:solidFill>
                    <a:schemeClr val="accent2">
                      <a:lumMod val="75000"/>
                    </a:schemeClr>
                  </a:solidFill>
                  <a:prstDash val="dash"/>
                  <a:miter lim="800000"/>
                  <a:headEnd/>
                  <a:tailEnd/>
                </a:ln>
              </p:spPr>
              <p:txBody>
                <a:bodyPr wrap="none" anchor="ctr"/>
                <a:lstStyle/>
                <a:p>
                  <a:pPr algn="dist">
                    <a:spcBef>
                      <a:spcPct val="0"/>
                    </a:spcBef>
                    <a:defRPr/>
                  </a:pPr>
                  <a:endParaRPr lang="zh-CN" altLang="en-US" sz="4000" b="1">
                    <a:solidFill>
                      <a:schemeClr val="hlink"/>
                    </a:solidFill>
                    <a:latin typeface="Arial" charset="0"/>
                    <a:ea typeface="Gulim" pitchFamily="34" charset="-127"/>
                  </a:endParaRPr>
                </a:p>
              </p:txBody>
            </p:sp>
            <p:sp>
              <p:nvSpPr>
                <p:cNvPr id="37954" name="Text Box 592">
                  <a:hlinkClick r:id="rId4" action="ppaction://hlinkfile"/>
                </p:cNvPr>
                <p:cNvSpPr txBox="1">
                  <a:spLocks noChangeArrowheads="1"/>
                </p:cNvSpPr>
                <p:nvPr/>
              </p:nvSpPr>
              <p:spPr bwMode="auto">
                <a:xfrm>
                  <a:off x="4704" y="1687"/>
                  <a:ext cx="240" cy="625"/>
                </a:xfrm>
                <a:prstGeom prst="rect">
                  <a:avLst/>
                </a:prstGeom>
                <a:noFill/>
                <a:ln w="9525">
                  <a:noFill/>
                  <a:miter lim="800000"/>
                  <a:headEnd/>
                  <a:tailEnd/>
                </a:ln>
              </p:spPr>
              <p:txBody>
                <a:bodyPr>
                  <a:spAutoFit/>
                </a:bodyPr>
                <a:lstStyle/>
                <a:p>
                  <a:pPr eaLnBrk="0" hangingPunct="0"/>
                  <a:r>
                    <a:rPr lang="zh-CN" altLang="en-US" sz="1800" b="1">
                      <a:solidFill>
                        <a:srgbClr val="CC0066"/>
                      </a:solidFill>
                      <a:latin typeface="宋体" pitchFamily="2" charset="-122"/>
                    </a:rPr>
                    <a:t>存储单元</a:t>
                  </a:r>
                </a:p>
              </p:txBody>
            </p:sp>
            <p:sp>
              <p:nvSpPr>
                <p:cNvPr id="68" name="Text Box 593"/>
                <p:cNvSpPr txBox="1">
                  <a:spLocks noChangeArrowheads="1"/>
                </p:cNvSpPr>
                <p:nvPr/>
              </p:nvSpPr>
              <p:spPr bwMode="auto">
                <a:xfrm>
                  <a:off x="4764" y="2712"/>
                  <a:ext cx="240" cy="905"/>
                </a:xfrm>
                <a:prstGeom prst="rect">
                  <a:avLst/>
                </a:prstGeom>
                <a:noFill/>
                <a:ln w="9525">
                  <a:noFill/>
                  <a:miter lim="800000"/>
                  <a:headEnd/>
                  <a:tailEnd/>
                </a:ln>
              </p:spPr>
              <p:txBody>
                <a:bodyPr>
                  <a:spAutoFit/>
                </a:bodyPr>
                <a:lstStyle/>
                <a:p>
                  <a:pPr eaLnBrk="0" hangingPunct="0">
                    <a:defRPr/>
                  </a:pPr>
                  <a:r>
                    <a:rPr lang="zh-CN" altLang="en-US" sz="1800" b="1" dirty="0">
                      <a:solidFill>
                        <a:schemeClr val="bg2">
                          <a:lumMod val="60000"/>
                          <a:lumOff val="40000"/>
                        </a:schemeClr>
                      </a:solidFill>
                      <a:latin typeface="宋体" pitchFamily="2" charset="-122"/>
                    </a:rPr>
                    <a:t>输出控制电路</a:t>
                  </a:r>
                </a:p>
              </p:txBody>
            </p:sp>
            <p:sp>
              <p:nvSpPr>
                <p:cNvPr id="37956" name="Line 594"/>
                <p:cNvSpPr>
                  <a:spLocks noChangeShapeType="1"/>
                </p:cNvSpPr>
                <p:nvPr/>
              </p:nvSpPr>
              <p:spPr bwMode="auto">
                <a:xfrm>
                  <a:off x="3600" y="3264"/>
                  <a:ext cx="0" cy="528"/>
                </a:xfrm>
                <a:prstGeom prst="line">
                  <a:avLst/>
                </a:prstGeom>
                <a:noFill/>
                <a:ln w="9525">
                  <a:solidFill>
                    <a:schemeClr val="tx1"/>
                  </a:solidFill>
                  <a:round/>
                  <a:headEnd/>
                  <a:tailEnd/>
                </a:ln>
              </p:spPr>
              <p:txBody>
                <a:bodyPr/>
                <a:lstStyle/>
                <a:p>
                  <a:endParaRPr lang="zh-CN" altLang="en-US"/>
                </a:p>
              </p:txBody>
            </p:sp>
            <p:sp>
              <p:nvSpPr>
                <p:cNvPr id="37957" name="Oval 595"/>
                <p:cNvSpPr>
                  <a:spLocks noChangeArrowheads="1"/>
                </p:cNvSpPr>
                <p:nvPr/>
              </p:nvSpPr>
              <p:spPr bwMode="auto">
                <a:xfrm>
                  <a:off x="3582" y="3246"/>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7958" name="Text Box 596"/>
                <p:cNvSpPr txBox="1">
                  <a:spLocks noChangeArrowheads="1"/>
                </p:cNvSpPr>
                <p:nvPr/>
              </p:nvSpPr>
              <p:spPr bwMode="auto">
                <a:xfrm>
                  <a:off x="3600" y="3648"/>
                  <a:ext cx="528" cy="179"/>
                </a:xfrm>
                <a:prstGeom prst="rect">
                  <a:avLst/>
                </a:prstGeom>
                <a:noFill/>
                <a:ln w="9525">
                  <a:noFill/>
                  <a:miter lim="800000"/>
                  <a:headEnd/>
                  <a:tailEnd/>
                </a:ln>
              </p:spPr>
              <p:txBody>
                <a:bodyPr>
                  <a:spAutoFit/>
                </a:bodyPr>
                <a:lstStyle/>
                <a:p>
                  <a:pPr eaLnBrk="0" hangingPunct="0"/>
                  <a:r>
                    <a:rPr lang="en-US" altLang="zh-CN" sz="1600" b="1">
                      <a:solidFill>
                        <a:schemeClr val="hlink"/>
                      </a:solidFill>
                      <a:ea typeface="Gulim" pitchFamily="34" charset="-127"/>
                    </a:rPr>
                    <a:t>D(I/O)</a:t>
                  </a:r>
                </a:p>
              </p:txBody>
            </p:sp>
          </p:grpSp>
          <p:sp>
            <p:nvSpPr>
              <p:cNvPr id="37910" name="Text Box 546"/>
              <p:cNvSpPr txBox="1">
                <a:spLocks noChangeArrowheads="1"/>
              </p:cNvSpPr>
              <p:nvPr/>
            </p:nvSpPr>
            <p:spPr bwMode="auto">
              <a:xfrm>
                <a:off x="7229475" y="2907375"/>
                <a:ext cx="457200" cy="284176"/>
              </a:xfrm>
              <a:prstGeom prst="rect">
                <a:avLst/>
              </a:prstGeom>
              <a:noFill/>
              <a:ln w="9525">
                <a:noFill/>
                <a:miter lim="800000"/>
                <a:headEnd/>
                <a:tailEnd/>
              </a:ln>
            </p:spPr>
            <p:txBody>
              <a:bodyPr>
                <a:spAutoFit/>
              </a:bodyPr>
              <a:lstStyle/>
              <a:p>
                <a:pPr eaLnBrk="0" hangingPunct="0"/>
                <a:r>
                  <a:rPr lang="en-US" altLang="zh-CN" sz="1400" b="1">
                    <a:solidFill>
                      <a:srgbClr val="CC3300"/>
                    </a:solidFill>
                    <a:ea typeface="Gulim" pitchFamily="34" charset="-127"/>
                  </a:rPr>
                  <a:t>Q</a:t>
                </a:r>
                <a:endParaRPr lang="en-US" altLang="zh-CN" sz="1400" b="1" baseline="-25000">
                  <a:solidFill>
                    <a:srgbClr val="CC3300"/>
                  </a:solidFill>
                  <a:ea typeface="Gulim" pitchFamily="34" charset="-127"/>
                </a:endParaRPr>
              </a:p>
            </p:txBody>
          </p:sp>
          <p:sp>
            <p:nvSpPr>
              <p:cNvPr id="37911" name="Text Box 546"/>
              <p:cNvSpPr txBox="1">
                <a:spLocks noChangeArrowheads="1"/>
              </p:cNvSpPr>
              <p:nvPr/>
            </p:nvSpPr>
            <p:spPr bwMode="auto">
              <a:xfrm>
                <a:off x="5940152" y="2924944"/>
                <a:ext cx="457200" cy="284176"/>
              </a:xfrm>
              <a:prstGeom prst="rect">
                <a:avLst/>
              </a:prstGeom>
              <a:noFill/>
              <a:ln w="9525">
                <a:noFill/>
                <a:miter lim="800000"/>
                <a:headEnd/>
                <a:tailEnd/>
              </a:ln>
            </p:spPr>
            <p:txBody>
              <a:bodyPr>
                <a:spAutoFit/>
              </a:bodyPr>
              <a:lstStyle/>
              <a:p>
                <a:pPr eaLnBrk="0" hangingPunct="0"/>
                <a:r>
                  <a:rPr lang="en-US" altLang="zh-CN" sz="1400" b="1">
                    <a:solidFill>
                      <a:srgbClr val="CC3300"/>
                    </a:solidFill>
                    <a:ea typeface="Gulim" pitchFamily="34" charset="-127"/>
                  </a:rPr>
                  <a:t>Q</a:t>
                </a:r>
                <a:endParaRPr lang="en-US" altLang="zh-CN" sz="1400" b="1" baseline="-25000">
                  <a:solidFill>
                    <a:srgbClr val="CC3300"/>
                  </a:solidFill>
                  <a:ea typeface="Gulim" pitchFamily="34" charset="-127"/>
                </a:endParaRPr>
              </a:p>
            </p:txBody>
          </p:sp>
          <p:sp>
            <p:nvSpPr>
              <p:cNvPr id="37912" name="Line 587"/>
              <p:cNvSpPr>
                <a:spLocks noChangeShapeType="1"/>
              </p:cNvSpPr>
              <p:nvPr/>
            </p:nvSpPr>
            <p:spPr bwMode="auto">
              <a:xfrm>
                <a:off x="6073666" y="2950440"/>
                <a:ext cx="144000" cy="0"/>
              </a:xfrm>
              <a:prstGeom prst="line">
                <a:avLst/>
              </a:prstGeom>
              <a:noFill/>
              <a:ln w="9525">
                <a:solidFill>
                  <a:srgbClr val="CC3300"/>
                </a:solidFill>
                <a:round/>
                <a:headEnd/>
                <a:tailEnd/>
              </a:ln>
            </p:spPr>
            <p:txBody>
              <a:bodyPr/>
              <a:lstStyle/>
              <a:p>
                <a:endParaRPr lang="zh-CN" altLang="en-US"/>
              </a:p>
            </p:txBody>
          </p:sp>
        </p:grpSp>
        <p:sp>
          <p:nvSpPr>
            <p:cNvPr id="37906" name="Text Box 546"/>
            <p:cNvSpPr txBox="1">
              <a:spLocks noChangeArrowheads="1"/>
            </p:cNvSpPr>
            <p:nvPr/>
          </p:nvSpPr>
          <p:spPr bwMode="auto">
            <a:xfrm>
              <a:off x="5921375" y="4527875"/>
              <a:ext cx="457200" cy="286232"/>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A</a:t>
              </a:r>
              <a:r>
                <a:rPr lang="en-US" altLang="zh-CN" sz="1400" b="1" baseline="-25000">
                  <a:solidFill>
                    <a:schemeClr val="hlink"/>
                  </a:solidFill>
                  <a:ea typeface="Gulim" pitchFamily="34" charset="-127"/>
                </a:rPr>
                <a:t>3</a:t>
              </a:r>
            </a:p>
          </p:txBody>
        </p:sp>
        <p:sp>
          <p:nvSpPr>
            <p:cNvPr id="37907" name="Text Box 546"/>
            <p:cNvSpPr txBox="1">
              <a:spLocks noChangeArrowheads="1"/>
            </p:cNvSpPr>
            <p:nvPr/>
          </p:nvSpPr>
          <p:spPr bwMode="auto">
            <a:xfrm>
              <a:off x="7283152" y="4694214"/>
              <a:ext cx="457200" cy="286232"/>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A</a:t>
              </a:r>
              <a:r>
                <a:rPr lang="en-US" altLang="zh-CN" sz="1400" b="1" baseline="-25000">
                  <a:solidFill>
                    <a:schemeClr val="hlink"/>
                  </a:solidFill>
                  <a:ea typeface="Gulim" pitchFamily="34" charset="-127"/>
                </a:rPr>
                <a:t>1</a:t>
              </a:r>
            </a:p>
          </p:txBody>
        </p:sp>
        <p:sp>
          <p:nvSpPr>
            <p:cNvPr id="37908" name="Text Box 546"/>
            <p:cNvSpPr txBox="1">
              <a:spLocks noChangeArrowheads="1"/>
            </p:cNvSpPr>
            <p:nvPr/>
          </p:nvSpPr>
          <p:spPr bwMode="auto">
            <a:xfrm>
              <a:off x="8207375" y="4945265"/>
              <a:ext cx="457200" cy="286232"/>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A</a:t>
              </a:r>
              <a:r>
                <a:rPr lang="en-US" altLang="zh-CN" sz="1400" b="1" baseline="-25000">
                  <a:solidFill>
                    <a:schemeClr val="hlink"/>
                  </a:solidFill>
                  <a:ea typeface="Gulim" pitchFamily="34" charset="-127"/>
                </a:rPr>
                <a:t>2</a:t>
              </a:r>
            </a:p>
          </p:txBody>
        </p:sp>
      </p:grpSp>
      <p:sp>
        <p:nvSpPr>
          <p:cNvPr id="175" name="Text Box 93"/>
          <p:cNvSpPr txBox="1">
            <a:spLocks noChangeArrowheads="1"/>
          </p:cNvSpPr>
          <p:nvPr/>
        </p:nvSpPr>
        <p:spPr bwMode="auto">
          <a:xfrm>
            <a:off x="6473825" y="5813425"/>
            <a:ext cx="296863" cy="341313"/>
          </a:xfrm>
          <a:prstGeom prst="rect">
            <a:avLst/>
          </a:prstGeom>
          <a:solidFill>
            <a:srgbClr val="CC3300"/>
          </a:solidFill>
          <a:ln w="38100">
            <a:noFill/>
            <a:miter lim="800000"/>
            <a:headEnd/>
            <a:tailEnd/>
          </a:ln>
        </p:spPr>
        <p:txBody>
          <a:bodyPr>
            <a:spAutoFit/>
          </a:bodyPr>
          <a:lstStyle/>
          <a:p>
            <a:pPr algn="l"/>
            <a:r>
              <a:rPr kumimoji="1" lang="en-US" altLang="zh-CN" sz="1800" b="1">
                <a:solidFill>
                  <a:srgbClr val="FFFF00"/>
                </a:solidFill>
                <a:latin typeface="Arial" charset="0"/>
                <a:cs typeface="Arial" charset="0"/>
              </a:rPr>
              <a:t>1</a:t>
            </a:r>
          </a:p>
        </p:txBody>
      </p:sp>
      <p:sp>
        <p:nvSpPr>
          <p:cNvPr id="176" name="Text Box 93"/>
          <p:cNvSpPr txBox="1">
            <a:spLocks noChangeArrowheads="1"/>
          </p:cNvSpPr>
          <p:nvPr/>
        </p:nvSpPr>
        <p:spPr bwMode="auto">
          <a:xfrm>
            <a:off x="5364163" y="4179888"/>
            <a:ext cx="344487" cy="341312"/>
          </a:xfrm>
          <a:prstGeom prst="rect">
            <a:avLst/>
          </a:prstGeom>
          <a:solidFill>
            <a:srgbClr val="CC3300"/>
          </a:solidFill>
          <a:ln w="38100">
            <a:noFill/>
            <a:miter lim="800000"/>
            <a:headEnd/>
            <a:tailEnd/>
          </a:ln>
        </p:spPr>
        <p:txBody>
          <a:bodyPr>
            <a:spAutoFit/>
          </a:bodyPr>
          <a:lstStyle/>
          <a:p>
            <a:pPr algn="l"/>
            <a:r>
              <a:rPr kumimoji="1" lang="en-US" altLang="zh-CN" sz="1800" b="1">
                <a:solidFill>
                  <a:srgbClr val="FFFF00"/>
                </a:solidFill>
                <a:latin typeface="Arial" charset="0"/>
                <a:cs typeface="Arial" charset="0"/>
              </a:rPr>
              <a:t>0</a:t>
            </a:r>
          </a:p>
        </p:txBody>
      </p:sp>
      <p:sp>
        <p:nvSpPr>
          <p:cNvPr id="177" name="Text Box 93"/>
          <p:cNvSpPr txBox="1">
            <a:spLocks noChangeArrowheads="1"/>
          </p:cNvSpPr>
          <p:nvPr/>
        </p:nvSpPr>
        <p:spPr bwMode="auto">
          <a:xfrm>
            <a:off x="8294688" y="4217988"/>
            <a:ext cx="296862" cy="341312"/>
          </a:xfrm>
          <a:prstGeom prst="rect">
            <a:avLst/>
          </a:prstGeom>
          <a:solidFill>
            <a:srgbClr val="CC3300"/>
          </a:solidFill>
          <a:ln w="38100">
            <a:noFill/>
            <a:miter lim="800000"/>
            <a:headEnd/>
            <a:tailEnd/>
          </a:ln>
        </p:spPr>
        <p:txBody>
          <a:bodyPr>
            <a:spAutoFit/>
          </a:bodyPr>
          <a:lstStyle/>
          <a:p>
            <a:pPr algn="l"/>
            <a:r>
              <a:rPr kumimoji="1" lang="en-US" altLang="zh-CN" sz="1800" b="1">
                <a:solidFill>
                  <a:srgbClr val="FFFF00"/>
                </a:solidFill>
                <a:latin typeface="Arial" charset="0"/>
                <a:cs typeface="Arial" charset="0"/>
              </a:rPr>
              <a:t>1</a:t>
            </a:r>
          </a:p>
        </p:txBody>
      </p:sp>
      <p:sp>
        <p:nvSpPr>
          <p:cNvPr id="178" name="Text Box 93"/>
          <p:cNvSpPr txBox="1">
            <a:spLocks noChangeArrowheads="1"/>
          </p:cNvSpPr>
          <p:nvPr/>
        </p:nvSpPr>
        <p:spPr bwMode="auto">
          <a:xfrm>
            <a:off x="5364163" y="3235325"/>
            <a:ext cx="344487" cy="341313"/>
          </a:xfrm>
          <a:prstGeom prst="rect">
            <a:avLst/>
          </a:prstGeom>
          <a:solidFill>
            <a:srgbClr val="CC3300"/>
          </a:solidFill>
          <a:ln w="38100">
            <a:noFill/>
            <a:miter lim="800000"/>
            <a:headEnd/>
            <a:tailEnd/>
          </a:ln>
        </p:spPr>
        <p:txBody>
          <a:bodyPr>
            <a:spAutoFit/>
          </a:bodyPr>
          <a:lstStyle/>
          <a:p>
            <a:pPr algn="l"/>
            <a:r>
              <a:rPr kumimoji="1" lang="en-US" altLang="zh-CN" sz="1800" b="1">
                <a:solidFill>
                  <a:srgbClr val="FFFF00"/>
                </a:solidFill>
                <a:latin typeface="Arial" charset="0"/>
                <a:cs typeface="Arial" charset="0"/>
              </a:rPr>
              <a:t>0</a:t>
            </a:r>
          </a:p>
        </p:txBody>
      </p:sp>
      <p:sp>
        <p:nvSpPr>
          <p:cNvPr id="179" name="Text Box 93"/>
          <p:cNvSpPr txBox="1">
            <a:spLocks noChangeArrowheads="1"/>
          </p:cNvSpPr>
          <p:nvPr/>
        </p:nvSpPr>
        <p:spPr bwMode="auto">
          <a:xfrm>
            <a:off x="8302625" y="3132138"/>
            <a:ext cx="296863" cy="341312"/>
          </a:xfrm>
          <a:prstGeom prst="rect">
            <a:avLst/>
          </a:prstGeom>
          <a:solidFill>
            <a:srgbClr val="CC3300"/>
          </a:solidFill>
          <a:ln w="38100">
            <a:noFill/>
            <a:miter lim="800000"/>
            <a:headEnd/>
            <a:tailEnd/>
          </a:ln>
        </p:spPr>
        <p:txBody>
          <a:bodyPr>
            <a:spAutoFit/>
          </a:bodyPr>
          <a:lstStyle/>
          <a:p>
            <a:pPr algn="l"/>
            <a:r>
              <a:rPr kumimoji="1" lang="en-US" altLang="zh-CN" sz="1800" b="1">
                <a:solidFill>
                  <a:srgbClr val="FFFF00"/>
                </a:solidFill>
                <a:latin typeface="Arial" charset="0"/>
                <a:cs typeface="Arial" charset="0"/>
              </a:rPr>
              <a:t>1</a:t>
            </a:r>
          </a:p>
        </p:txBody>
      </p:sp>
      <p:sp>
        <p:nvSpPr>
          <p:cNvPr id="180" name="Text Box 93"/>
          <p:cNvSpPr txBox="1">
            <a:spLocks noChangeArrowheads="1"/>
          </p:cNvSpPr>
          <p:nvPr/>
        </p:nvSpPr>
        <p:spPr bwMode="auto">
          <a:xfrm>
            <a:off x="7640638" y="3036888"/>
            <a:ext cx="225425" cy="341312"/>
          </a:xfrm>
          <a:prstGeom prst="rect">
            <a:avLst/>
          </a:prstGeom>
          <a:solidFill>
            <a:schemeClr val="tx2"/>
          </a:solidFill>
          <a:ln w="38100">
            <a:noFill/>
            <a:miter lim="800000"/>
            <a:headEnd/>
            <a:tailEnd/>
          </a:ln>
        </p:spPr>
        <p:txBody>
          <a:bodyPr>
            <a:spAutoFit/>
          </a:bodyPr>
          <a:lstStyle/>
          <a:p>
            <a:pPr algn="l"/>
            <a:r>
              <a:rPr kumimoji="1" lang="en-US" altLang="zh-CN" sz="1800" b="1">
                <a:solidFill>
                  <a:srgbClr val="FFFF00"/>
                </a:solidFill>
                <a:latin typeface="Arial" charset="0"/>
                <a:cs typeface="Arial" charset="0"/>
              </a:rPr>
              <a:t>1</a:t>
            </a:r>
          </a:p>
        </p:txBody>
      </p:sp>
      <p:sp>
        <p:nvSpPr>
          <p:cNvPr id="181" name="Text Box 93"/>
          <p:cNvSpPr txBox="1">
            <a:spLocks noChangeArrowheads="1"/>
          </p:cNvSpPr>
          <p:nvPr/>
        </p:nvSpPr>
        <p:spPr bwMode="auto">
          <a:xfrm>
            <a:off x="6189663" y="3051175"/>
            <a:ext cx="276225" cy="341313"/>
          </a:xfrm>
          <a:prstGeom prst="rect">
            <a:avLst/>
          </a:prstGeom>
          <a:solidFill>
            <a:schemeClr val="tx2"/>
          </a:solidFill>
          <a:ln w="38100">
            <a:noFill/>
            <a:miter lim="800000"/>
            <a:headEnd/>
            <a:tailEnd/>
          </a:ln>
        </p:spPr>
        <p:txBody>
          <a:bodyPr>
            <a:spAutoFit/>
          </a:bodyPr>
          <a:lstStyle/>
          <a:p>
            <a:pPr algn="l"/>
            <a:r>
              <a:rPr kumimoji="1" lang="en-US" altLang="zh-CN" sz="1800" b="1">
                <a:solidFill>
                  <a:srgbClr val="FFFF00"/>
                </a:solidFill>
                <a:latin typeface="Arial" charset="0"/>
                <a:cs typeface="Arial" charset="0"/>
              </a:rPr>
              <a:t>0</a:t>
            </a:r>
          </a:p>
        </p:txBody>
      </p:sp>
      <p:sp>
        <p:nvSpPr>
          <p:cNvPr id="182" name="Text Box 93"/>
          <p:cNvSpPr txBox="1">
            <a:spLocks noChangeArrowheads="1"/>
          </p:cNvSpPr>
          <p:nvPr/>
        </p:nvSpPr>
        <p:spPr bwMode="auto">
          <a:xfrm>
            <a:off x="5594350" y="5211763"/>
            <a:ext cx="296863" cy="341312"/>
          </a:xfrm>
          <a:prstGeom prst="rect">
            <a:avLst/>
          </a:prstGeom>
          <a:solidFill>
            <a:schemeClr val="accent2">
              <a:lumMod val="75000"/>
            </a:schemeClr>
          </a:solidFill>
          <a:ln w="38100">
            <a:noFill/>
            <a:miter lim="800000"/>
            <a:headEnd/>
            <a:tailEnd/>
          </a:ln>
        </p:spPr>
        <p:txBody>
          <a:bodyPr>
            <a:spAutoFit/>
          </a:bodyPr>
          <a:lstStyle/>
          <a:p>
            <a:pPr algn="l">
              <a:defRPr/>
            </a:pPr>
            <a:r>
              <a:rPr kumimoji="1" lang="en-US" altLang="zh-CN" sz="1800" b="1" dirty="0">
                <a:solidFill>
                  <a:srgbClr val="FFFF00"/>
                </a:solidFill>
                <a:latin typeface="Arial" pitchFamily="34" charset="0"/>
                <a:cs typeface="Arial" pitchFamily="34" charset="0"/>
              </a:rPr>
              <a:t>1</a:t>
            </a:r>
          </a:p>
        </p:txBody>
      </p:sp>
      <p:sp>
        <p:nvSpPr>
          <p:cNvPr id="172" name="Text Box 93"/>
          <p:cNvSpPr txBox="1">
            <a:spLocks noChangeArrowheads="1"/>
          </p:cNvSpPr>
          <p:nvPr/>
        </p:nvSpPr>
        <p:spPr bwMode="auto">
          <a:xfrm>
            <a:off x="5589588" y="5741988"/>
            <a:ext cx="296862" cy="341312"/>
          </a:xfrm>
          <a:prstGeom prst="rect">
            <a:avLst/>
          </a:prstGeom>
          <a:solidFill>
            <a:schemeClr val="accent2">
              <a:lumMod val="75000"/>
            </a:schemeClr>
          </a:solidFill>
          <a:ln w="38100">
            <a:noFill/>
            <a:miter lim="800000"/>
            <a:headEnd/>
            <a:tailEnd/>
          </a:ln>
        </p:spPr>
        <p:txBody>
          <a:bodyPr>
            <a:spAutoFit/>
          </a:bodyPr>
          <a:lstStyle/>
          <a:p>
            <a:pPr algn="l">
              <a:defRPr/>
            </a:pPr>
            <a:r>
              <a:rPr kumimoji="1" lang="en-US" altLang="zh-CN" sz="1800" b="1" dirty="0">
                <a:solidFill>
                  <a:srgbClr val="FFFF00"/>
                </a:solidFill>
                <a:latin typeface="Arial" pitchFamily="34" charset="0"/>
                <a:cs typeface="Arial" pitchFamily="34" charset="0"/>
              </a:rPr>
              <a:t>0</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1034"/>
                                        </p:tgtEl>
                                        <p:attrNameLst>
                                          <p:attrName>style.visibility</p:attrName>
                                        </p:attrNameLst>
                                      </p:cBhvr>
                                      <p:to>
                                        <p:strVal val="visible"/>
                                      </p:to>
                                    </p:set>
                                    <p:animEffect transition="in" filter="dissolve">
                                      <p:cBhvr>
                                        <p:cTn id="12" dur="500"/>
                                        <p:tgtEl>
                                          <p:spTgt spid="103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 calcmode="lin" valueType="num">
                                      <p:cBhvr additive="base">
                                        <p:cTn id="17"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72"/>
                                        </p:tgtEl>
                                        <p:attrNameLst>
                                          <p:attrName>style.visibility</p:attrName>
                                        </p:attrNameLst>
                                      </p:cBhvr>
                                      <p:to>
                                        <p:strVal val="visible"/>
                                      </p:to>
                                    </p:set>
                                    <p:animEffect transition="in" filter="dissolve">
                                      <p:cBhvr>
                                        <p:cTn id="23" dur="500"/>
                                        <p:tgtEl>
                                          <p:spTgt spid="17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82"/>
                                        </p:tgtEl>
                                        <p:attrNameLst>
                                          <p:attrName>style.visibility</p:attrName>
                                        </p:attrNameLst>
                                      </p:cBhvr>
                                      <p:to>
                                        <p:strVal val="visible"/>
                                      </p:to>
                                    </p:set>
                                    <p:animEffect transition="in" filter="dissolve">
                                      <p:cBhvr>
                                        <p:cTn id="28" dur="500"/>
                                        <p:tgtEl>
                                          <p:spTgt spid="18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5">
                                            <p:txEl>
                                              <p:pRg st="1" end="1"/>
                                            </p:txEl>
                                          </p:spTgt>
                                        </p:tgtEl>
                                        <p:attrNameLst>
                                          <p:attrName>style.visibility</p:attrName>
                                        </p:attrNameLst>
                                      </p:cBhvr>
                                      <p:to>
                                        <p:strVal val="visible"/>
                                      </p:to>
                                    </p:set>
                                    <p:anim calcmode="lin" valueType="num">
                                      <p:cBhvr additive="base">
                                        <p:cTn id="33" dur="500" fill="hold"/>
                                        <p:tgtEl>
                                          <p:spTgt spid="15">
                                            <p:txEl>
                                              <p:pRg st="1" end="1"/>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5">
                                            <p:txEl>
                                              <p:pRg st="2" end="2"/>
                                            </p:txEl>
                                          </p:spTgt>
                                        </p:tgtEl>
                                        <p:attrNameLst>
                                          <p:attrName>style.visibility</p:attrName>
                                        </p:attrNameLst>
                                      </p:cBhvr>
                                      <p:to>
                                        <p:strVal val="visible"/>
                                      </p:to>
                                    </p:set>
                                    <p:anim calcmode="lin" valueType="num">
                                      <p:cBhvr additive="base">
                                        <p:cTn id="39" dur="500" fill="hold"/>
                                        <p:tgtEl>
                                          <p:spTgt spid="15">
                                            <p:txEl>
                                              <p:pRg st="2" end="2"/>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75"/>
                                        </p:tgtEl>
                                        <p:attrNameLst>
                                          <p:attrName>style.visibility</p:attrName>
                                        </p:attrNameLst>
                                      </p:cBhvr>
                                      <p:to>
                                        <p:strVal val="visible"/>
                                      </p:to>
                                    </p:set>
                                    <p:animEffect transition="in" filter="dissolve">
                                      <p:cBhvr>
                                        <p:cTn id="45" dur="500"/>
                                        <p:tgtEl>
                                          <p:spTgt spid="175"/>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177"/>
                                        </p:tgtEl>
                                        <p:attrNameLst>
                                          <p:attrName>style.visibility</p:attrName>
                                        </p:attrNameLst>
                                      </p:cBhvr>
                                      <p:to>
                                        <p:strVal val="visible"/>
                                      </p:to>
                                    </p:set>
                                    <p:animEffect transition="in" filter="dissolve">
                                      <p:cBhvr>
                                        <p:cTn id="50" dur="500"/>
                                        <p:tgtEl>
                                          <p:spTgt spid="177"/>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176"/>
                                        </p:tgtEl>
                                        <p:attrNameLst>
                                          <p:attrName>style.visibility</p:attrName>
                                        </p:attrNameLst>
                                      </p:cBhvr>
                                      <p:to>
                                        <p:strVal val="visible"/>
                                      </p:to>
                                    </p:set>
                                    <p:animEffect transition="in" filter="dissolve">
                                      <p:cBhvr>
                                        <p:cTn id="55" dur="500"/>
                                        <p:tgtEl>
                                          <p:spTgt spid="176"/>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179"/>
                                        </p:tgtEl>
                                        <p:attrNameLst>
                                          <p:attrName>style.visibility</p:attrName>
                                        </p:attrNameLst>
                                      </p:cBhvr>
                                      <p:to>
                                        <p:strVal val="visible"/>
                                      </p:to>
                                    </p:set>
                                    <p:animEffect transition="in" filter="dissolve">
                                      <p:cBhvr>
                                        <p:cTn id="60" dur="500"/>
                                        <p:tgtEl>
                                          <p:spTgt spid="179"/>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178"/>
                                        </p:tgtEl>
                                        <p:attrNameLst>
                                          <p:attrName>style.visibility</p:attrName>
                                        </p:attrNameLst>
                                      </p:cBhvr>
                                      <p:to>
                                        <p:strVal val="visible"/>
                                      </p:to>
                                    </p:set>
                                    <p:animEffect transition="in" filter="dissolve">
                                      <p:cBhvr>
                                        <p:cTn id="65" dur="500"/>
                                        <p:tgtEl>
                                          <p:spTgt spid="178"/>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180"/>
                                        </p:tgtEl>
                                        <p:attrNameLst>
                                          <p:attrName>style.visibility</p:attrName>
                                        </p:attrNameLst>
                                      </p:cBhvr>
                                      <p:to>
                                        <p:strVal val="visible"/>
                                      </p:to>
                                    </p:set>
                                    <p:animEffect transition="in" filter="dissolve">
                                      <p:cBhvr>
                                        <p:cTn id="70" dur="500"/>
                                        <p:tgtEl>
                                          <p:spTgt spid="180"/>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181"/>
                                        </p:tgtEl>
                                        <p:attrNameLst>
                                          <p:attrName>style.visibility</p:attrName>
                                        </p:attrNameLst>
                                      </p:cBhvr>
                                      <p:to>
                                        <p:strVal val="visible"/>
                                      </p:to>
                                    </p:set>
                                    <p:animEffect transition="in" filter="dissolve">
                                      <p:cBhvr>
                                        <p:cTn id="75" dur="500"/>
                                        <p:tgtEl>
                                          <p:spTgt spid="181"/>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8" fill="hold" grpId="0" nodeType="clickEffect">
                                  <p:stCondLst>
                                    <p:cond delay="0"/>
                                  </p:stCondLst>
                                  <p:childTnLst>
                                    <p:set>
                                      <p:cBhvr>
                                        <p:cTn id="79" dur="1" fill="hold">
                                          <p:stCondLst>
                                            <p:cond delay="0"/>
                                          </p:stCondLst>
                                        </p:cTn>
                                        <p:tgtEl>
                                          <p:spTgt spid="15">
                                            <p:txEl>
                                              <p:pRg st="3" end="3"/>
                                            </p:txEl>
                                          </p:spTgt>
                                        </p:tgtEl>
                                        <p:attrNameLst>
                                          <p:attrName>style.visibility</p:attrName>
                                        </p:attrNameLst>
                                      </p:cBhvr>
                                      <p:to>
                                        <p:strVal val="visible"/>
                                      </p:to>
                                    </p:set>
                                    <p:anim calcmode="lin" valueType="num">
                                      <p:cBhvr additive="base">
                                        <p:cTn id="80" dur="500" fill="hold"/>
                                        <p:tgtEl>
                                          <p:spTgt spid="15">
                                            <p:txEl>
                                              <p:pRg st="3" end="3"/>
                                            </p:txEl>
                                          </p:spTgt>
                                        </p:tgtEl>
                                        <p:attrNameLst>
                                          <p:attrName>ppt_x</p:attrName>
                                        </p:attrNameLst>
                                      </p:cBhvr>
                                      <p:tavLst>
                                        <p:tav tm="0">
                                          <p:val>
                                            <p:strVal val="0-#ppt_w/2"/>
                                          </p:val>
                                        </p:tav>
                                        <p:tav tm="100000">
                                          <p:val>
                                            <p:strVal val="#ppt_x"/>
                                          </p:val>
                                        </p:tav>
                                      </p:tavLst>
                                    </p:anim>
                                    <p:anim calcmode="lin" valueType="num">
                                      <p:cBhvr additive="base">
                                        <p:cTn id="81" dur="500" fill="hold"/>
                                        <p:tgtEl>
                                          <p:spTgt spid="1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build="p" bldLvl="2"/>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灯片编号占位符 4"/>
          <p:cNvSpPr>
            <a:spLocks noGrp="1"/>
          </p:cNvSpPr>
          <p:nvPr>
            <p:ph type="sldNum" sz="quarter" idx="10"/>
          </p:nvPr>
        </p:nvSpPr>
        <p:spPr>
          <a:noFill/>
        </p:spPr>
        <p:txBody>
          <a:bodyPr/>
          <a:lstStyle/>
          <a:p>
            <a:fld id="{1E9C25F5-F19C-4B0B-AE1E-40123A3BB122}" type="slidenum">
              <a:rPr lang="ko-KR" altLang="en-US" smtClean="0"/>
              <a:pPr/>
              <a:t>22</a:t>
            </a:fld>
            <a:endParaRPr lang="en-US" altLang="ko-KR" smtClean="0"/>
          </a:p>
        </p:txBody>
      </p:sp>
      <p:sp>
        <p:nvSpPr>
          <p:cNvPr id="38915" name="Rectangle 2"/>
          <p:cNvSpPr>
            <a:spLocks noGrp="1" noChangeArrowheads="1"/>
          </p:cNvSpPr>
          <p:nvPr>
            <p:ph type="title"/>
          </p:nvPr>
        </p:nvSpPr>
        <p:spPr>
          <a:xfrm>
            <a:off x="1752600" y="304800"/>
            <a:ext cx="7219950" cy="609600"/>
          </a:xfrm>
        </p:spPr>
        <p:txBody>
          <a:bodyPr/>
          <a:lstStyle/>
          <a:p>
            <a:r>
              <a:rPr lang="zh-CN" altLang="en-US" smtClean="0">
                <a:solidFill>
                  <a:srgbClr val="FFCC00"/>
                </a:solidFill>
                <a:latin typeface="Arial" charset="0"/>
                <a:ea typeface="黑体" pitchFamily="49" charset="-122"/>
              </a:rPr>
              <a:t>静态随机存储器</a:t>
            </a:r>
            <a:r>
              <a:rPr lang="en-US" altLang="zh-CN" smtClean="0">
                <a:solidFill>
                  <a:srgbClr val="FFCC00"/>
                </a:solidFill>
                <a:latin typeface="Arial" charset="0"/>
                <a:ea typeface="黑体" pitchFamily="49" charset="-122"/>
              </a:rPr>
              <a:t>SRAM</a:t>
            </a:r>
            <a:r>
              <a:rPr lang="zh-CN" altLang="en-US" smtClean="0">
                <a:solidFill>
                  <a:srgbClr val="FFCC00"/>
                </a:solidFill>
                <a:latin typeface="Arial" charset="0"/>
                <a:ea typeface="黑体" pitchFamily="49" charset="-122"/>
              </a:rPr>
              <a:t>工作原理（读操作</a:t>
            </a:r>
            <a:r>
              <a:rPr lang="en-US" altLang="zh-CN" smtClean="0">
                <a:solidFill>
                  <a:srgbClr val="FFCC00"/>
                </a:solidFill>
                <a:latin typeface="Arial" charset="0"/>
                <a:ea typeface="黑体" pitchFamily="49" charset="-122"/>
              </a:rPr>
              <a:t> </a:t>
            </a:r>
            <a:r>
              <a:rPr lang="zh-CN" altLang="en-US" smtClean="0">
                <a:solidFill>
                  <a:srgbClr val="FFCC00"/>
                </a:solidFill>
                <a:latin typeface="Arial" charset="0"/>
                <a:ea typeface="黑体" pitchFamily="49" charset="-122"/>
              </a:rPr>
              <a:t>）</a:t>
            </a:r>
          </a:p>
        </p:txBody>
      </p:sp>
      <p:sp>
        <p:nvSpPr>
          <p:cNvPr id="11" name="Text Box 597"/>
          <p:cNvSpPr txBox="1">
            <a:spLocks noChangeArrowheads="1"/>
          </p:cNvSpPr>
          <p:nvPr/>
        </p:nvSpPr>
        <p:spPr bwMode="auto">
          <a:xfrm>
            <a:off x="239713" y="1358900"/>
            <a:ext cx="1898650" cy="396875"/>
          </a:xfrm>
          <a:prstGeom prst="rect">
            <a:avLst/>
          </a:prstGeom>
          <a:noFill/>
          <a:ln w="9525">
            <a:noFill/>
            <a:miter lim="800000"/>
            <a:headEnd/>
            <a:tailEnd/>
          </a:ln>
        </p:spPr>
        <p:txBody>
          <a:bodyPr>
            <a:spAutoFit/>
          </a:bodyPr>
          <a:lstStyle/>
          <a:p>
            <a:pPr marL="269875" indent="-269875" algn="l" eaLnBrk="0" hangingPunct="0">
              <a:lnSpc>
                <a:spcPct val="100000"/>
              </a:lnSpc>
              <a:buClr>
                <a:schemeClr val="bg2"/>
              </a:buClr>
              <a:buSzPct val="100000"/>
              <a:buFont typeface="Wingdings" pitchFamily="2" charset="2"/>
              <a:buChar char="v"/>
            </a:pPr>
            <a:r>
              <a:rPr lang="zh-CN" altLang="en-US" sz="2000" b="1">
                <a:latin typeface="Arial" charset="0"/>
                <a:cs typeface="Arial" charset="0"/>
              </a:rPr>
              <a:t>读操作</a:t>
            </a:r>
          </a:p>
        </p:txBody>
      </p:sp>
      <p:sp>
        <p:nvSpPr>
          <p:cNvPr id="15" name="矩形 14"/>
          <p:cNvSpPr/>
          <p:nvPr/>
        </p:nvSpPr>
        <p:spPr>
          <a:xfrm>
            <a:off x="0" y="2538413"/>
            <a:ext cx="4149725" cy="2462212"/>
          </a:xfrm>
          <a:prstGeom prst="rect">
            <a:avLst/>
          </a:prstGeom>
        </p:spPr>
        <p:txBody>
          <a:bodyPr>
            <a:spAutoFit/>
          </a:bodyPr>
          <a:lstStyle/>
          <a:p>
            <a:pPr marL="360363" indent="-360363" algn="l">
              <a:lnSpc>
                <a:spcPct val="110000"/>
              </a:lnSpc>
              <a:spcBef>
                <a:spcPts val="0"/>
              </a:spcBef>
              <a:buClr>
                <a:schemeClr val="accent5">
                  <a:lumMod val="25000"/>
                </a:schemeClr>
              </a:buClr>
              <a:buSzPct val="85000"/>
              <a:buFont typeface="Wingdings" pitchFamily="2" charset="2"/>
              <a:buChar char="u"/>
              <a:defRPr/>
            </a:pPr>
            <a:r>
              <a:rPr lang="en-US" altLang="zh-CN" sz="2000" b="1" dirty="0"/>
              <a:t>T</a:t>
            </a:r>
            <a:r>
              <a:rPr lang="en-US" altLang="zh-CN" sz="2000" b="1" baseline="-25000" dirty="0"/>
              <a:t>5</a:t>
            </a:r>
            <a:r>
              <a:rPr lang="zh-CN" altLang="en-US" sz="2000" b="1" dirty="0"/>
              <a:t>、</a:t>
            </a:r>
            <a:r>
              <a:rPr lang="en-US" altLang="zh-CN" sz="2000" b="1" dirty="0"/>
              <a:t>T</a:t>
            </a:r>
            <a:r>
              <a:rPr lang="en-US" altLang="zh-CN" sz="2000" b="1" baseline="-25000" dirty="0"/>
              <a:t>6</a:t>
            </a:r>
            <a:r>
              <a:rPr lang="zh-CN" altLang="en-US" sz="2000" b="1" dirty="0"/>
              <a:t> 、</a:t>
            </a:r>
            <a:r>
              <a:rPr lang="en-US" altLang="zh-CN" sz="2000" b="1" dirty="0"/>
              <a:t>T</a:t>
            </a:r>
            <a:r>
              <a:rPr lang="en-US" altLang="zh-CN" sz="2000" b="1" baseline="-25000" dirty="0"/>
              <a:t>7</a:t>
            </a:r>
            <a:r>
              <a:rPr lang="zh-CN" altLang="en-US" sz="2000" b="1" dirty="0"/>
              <a:t> 、</a:t>
            </a:r>
            <a:r>
              <a:rPr lang="en-US" altLang="zh-CN" sz="2000" b="1" dirty="0"/>
              <a:t>T</a:t>
            </a:r>
            <a:r>
              <a:rPr lang="en-US" altLang="zh-CN" sz="2000" b="1" baseline="-25000" dirty="0"/>
              <a:t>8</a:t>
            </a:r>
            <a:r>
              <a:rPr lang="zh-CN" altLang="en-US" sz="2000" b="1" dirty="0"/>
              <a:t>均导通，</a:t>
            </a:r>
            <a:r>
              <a:rPr lang="en-US" altLang="zh-CN" sz="2000" b="1" dirty="0"/>
              <a:t> Q</a:t>
            </a:r>
            <a:r>
              <a:rPr lang="zh-CN" altLang="en-US" sz="2000" b="1" dirty="0"/>
              <a:t>和</a:t>
            </a:r>
            <a:r>
              <a:rPr lang="en-US" altLang="zh-CN" sz="2000" b="1" dirty="0"/>
              <a:t>/Q</a:t>
            </a:r>
            <a:r>
              <a:rPr lang="zh-CN" altLang="en-US" sz="2000" b="1" dirty="0"/>
              <a:t>与位线</a:t>
            </a:r>
            <a:r>
              <a:rPr lang="en-US" altLang="zh-CN" sz="2000" b="1" dirty="0" err="1"/>
              <a:t>B</a:t>
            </a:r>
            <a:r>
              <a:rPr lang="en-US" altLang="zh-CN" sz="2000" b="1" baseline="-25000" dirty="0" err="1"/>
              <a:t>j</a:t>
            </a:r>
            <a:r>
              <a:rPr lang="zh-CN" altLang="en-US" sz="2000" b="1" dirty="0"/>
              <a:t>和</a:t>
            </a:r>
            <a:r>
              <a:rPr lang="en-US" altLang="zh-CN" sz="2000" b="1" dirty="0"/>
              <a:t>/</a:t>
            </a:r>
            <a:r>
              <a:rPr lang="en-US" altLang="zh-CN" sz="2000" b="1" dirty="0" err="1"/>
              <a:t>B</a:t>
            </a:r>
            <a:r>
              <a:rPr lang="en-US" altLang="zh-CN" sz="2000" b="1" baseline="-25000" dirty="0" err="1"/>
              <a:t>j</a:t>
            </a:r>
            <a:r>
              <a:rPr lang="zh-CN" altLang="en-US" sz="2000" b="1" dirty="0"/>
              <a:t>接通</a:t>
            </a:r>
            <a:endParaRPr lang="en-US" altLang="zh-CN" sz="2000" b="1" dirty="0"/>
          </a:p>
          <a:p>
            <a:pPr marL="360363" indent="-360363" algn="l">
              <a:lnSpc>
                <a:spcPct val="110000"/>
              </a:lnSpc>
              <a:spcBef>
                <a:spcPts val="0"/>
              </a:spcBef>
              <a:buClr>
                <a:schemeClr val="accent5">
                  <a:lumMod val="25000"/>
                </a:schemeClr>
              </a:buClr>
              <a:buSzPct val="85000"/>
              <a:buFont typeface="Wingdings" pitchFamily="2" charset="2"/>
              <a:buChar char="u"/>
              <a:defRPr/>
            </a:pPr>
            <a:r>
              <a:rPr lang="en-US" altLang="zh-CN" sz="2000" b="1" dirty="0">
                <a:solidFill>
                  <a:srgbClr val="CC0066"/>
                </a:solidFill>
              </a:rPr>
              <a:t>A</a:t>
            </a:r>
            <a:r>
              <a:rPr lang="en-US" altLang="zh-CN" sz="2000" b="1" baseline="-25000" dirty="0">
                <a:solidFill>
                  <a:srgbClr val="CC0066"/>
                </a:solidFill>
              </a:rPr>
              <a:t>1</a:t>
            </a:r>
            <a:r>
              <a:rPr lang="zh-CN" altLang="en-US" sz="2000" b="1" dirty="0">
                <a:solidFill>
                  <a:srgbClr val="CC0066"/>
                </a:solidFill>
              </a:rPr>
              <a:t>导通，</a:t>
            </a:r>
            <a:r>
              <a:rPr lang="en-US" altLang="zh-CN" sz="2000" b="1" dirty="0">
                <a:solidFill>
                  <a:srgbClr val="CC0066"/>
                </a:solidFill>
              </a:rPr>
              <a:t>A</a:t>
            </a:r>
            <a:r>
              <a:rPr lang="en-US" altLang="zh-CN" sz="2000" b="1" baseline="-25000" dirty="0">
                <a:solidFill>
                  <a:srgbClr val="CC0066"/>
                </a:solidFill>
              </a:rPr>
              <a:t>2</a:t>
            </a:r>
            <a:r>
              <a:rPr lang="zh-CN" altLang="en-US" sz="2000" b="1" dirty="0">
                <a:solidFill>
                  <a:srgbClr val="CC0066"/>
                </a:solidFill>
              </a:rPr>
              <a:t> 和</a:t>
            </a:r>
            <a:r>
              <a:rPr lang="en-US" altLang="zh-CN" sz="2000" b="1" dirty="0">
                <a:solidFill>
                  <a:srgbClr val="CC0066"/>
                </a:solidFill>
              </a:rPr>
              <a:t>A</a:t>
            </a:r>
            <a:r>
              <a:rPr lang="en-US" altLang="zh-CN" sz="2000" b="1" baseline="-25000" dirty="0">
                <a:solidFill>
                  <a:srgbClr val="CC0066"/>
                </a:solidFill>
              </a:rPr>
              <a:t>3</a:t>
            </a:r>
            <a:r>
              <a:rPr lang="zh-CN" altLang="en-US" sz="2000" b="1" dirty="0">
                <a:solidFill>
                  <a:srgbClr val="CC0066"/>
                </a:solidFill>
              </a:rPr>
              <a:t>截止</a:t>
            </a:r>
            <a:r>
              <a:rPr lang="zh-CN" altLang="en-US" sz="2000" b="1" dirty="0"/>
              <a:t>，</a:t>
            </a:r>
            <a:r>
              <a:rPr lang="en-US" altLang="zh-CN" sz="2000" b="1" dirty="0"/>
              <a:t>Q</a:t>
            </a:r>
            <a:r>
              <a:rPr lang="zh-CN" altLang="en-US" sz="2000" b="1" dirty="0"/>
              <a:t>端的状态经</a:t>
            </a:r>
            <a:r>
              <a:rPr lang="en-US" altLang="zh-CN" sz="2000" b="1" dirty="0"/>
              <a:t>A</a:t>
            </a:r>
            <a:r>
              <a:rPr lang="en-US" altLang="zh-CN" sz="2000" b="1" baseline="-25000" dirty="0"/>
              <a:t>1</a:t>
            </a:r>
            <a:r>
              <a:rPr lang="zh-CN" altLang="en-US" sz="2000" b="1" dirty="0"/>
              <a:t>送到</a:t>
            </a:r>
            <a:r>
              <a:rPr lang="en-US" altLang="zh-CN" sz="2000" b="1" dirty="0"/>
              <a:t>D</a:t>
            </a:r>
            <a:r>
              <a:rPr lang="zh-CN" altLang="en-US" sz="2000" b="1" dirty="0"/>
              <a:t>端，数据被读出</a:t>
            </a:r>
            <a:endParaRPr lang="en-US" altLang="zh-CN" sz="2000" b="1" dirty="0"/>
          </a:p>
          <a:p>
            <a:pPr marL="817563" lvl="1" indent="-360363" algn="l">
              <a:lnSpc>
                <a:spcPct val="110000"/>
              </a:lnSpc>
              <a:spcBef>
                <a:spcPts val="0"/>
              </a:spcBef>
              <a:buClr>
                <a:schemeClr val="tx2"/>
              </a:buClr>
              <a:buSzPct val="85000"/>
              <a:buFont typeface="Wingdings" pitchFamily="2" charset="2"/>
              <a:buChar char="n"/>
              <a:defRPr/>
            </a:pPr>
            <a:r>
              <a:rPr lang="zh-CN" altLang="en-US" sz="2000" b="1" dirty="0"/>
              <a:t>若</a:t>
            </a:r>
            <a:r>
              <a:rPr lang="en-US" altLang="zh-CN" sz="2000" b="1" dirty="0">
                <a:solidFill>
                  <a:srgbClr val="CC0066"/>
                </a:solidFill>
              </a:rPr>
              <a:t>Q=1</a:t>
            </a:r>
            <a:r>
              <a:rPr lang="zh-CN" altLang="en-US" sz="2000" b="1" dirty="0"/>
              <a:t>，</a:t>
            </a:r>
            <a:r>
              <a:rPr lang="en-US" altLang="zh-CN" sz="2000" b="1" dirty="0">
                <a:solidFill>
                  <a:srgbClr val="CC0066"/>
                </a:solidFill>
              </a:rPr>
              <a:t> /Q=0</a:t>
            </a:r>
            <a:r>
              <a:rPr lang="zh-CN" altLang="en-US" sz="2000" b="1" dirty="0"/>
              <a:t>，则</a:t>
            </a:r>
            <a:r>
              <a:rPr lang="en-US" altLang="zh-CN" sz="2000" b="1" dirty="0" err="1"/>
              <a:t>B</a:t>
            </a:r>
            <a:r>
              <a:rPr lang="en-US" altLang="zh-CN" sz="2000" b="1" baseline="-25000" dirty="0" err="1"/>
              <a:t>j</a:t>
            </a:r>
            <a:r>
              <a:rPr lang="zh-CN" altLang="en-US" sz="2000" b="1" dirty="0"/>
              <a:t>为</a:t>
            </a:r>
            <a:r>
              <a:rPr lang="en-US" altLang="zh-CN" sz="2000" b="1" dirty="0"/>
              <a:t>1</a:t>
            </a:r>
            <a:r>
              <a:rPr lang="zh-CN" altLang="en-US" sz="2000" b="1" dirty="0"/>
              <a:t>，</a:t>
            </a:r>
            <a:r>
              <a:rPr lang="en-US" altLang="zh-CN" sz="2000" b="1" dirty="0"/>
              <a:t>A</a:t>
            </a:r>
            <a:r>
              <a:rPr lang="en-US" altLang="zh-CN" sz="2000" b="1" baseline="-25000" dirty="0"/>
              <a:t>1</a:t>
            </a:r>
            <a:r>
              <a:rPr lang="zh-CN" altLang="en-US" sz="2000" b="1" dirty="0"/>
              <a:t> 输入为</a:t>
            </a:r>
            <a:r>
              <a:rPr lang="en-US" altLang="zh-CN" sz="2000" b="1" dirty="0"/>
              <a:t>1</a:t>
            </a:r>
            <a:r>
              <a:rPr lang="zh-CN" altLang="en-US" sz="2000" b="1" dirty="0"/>
              <a:t>，</a:t>
            </a:r>
            <a:r>
              <a:rPr lang="en-US" altLang="zh-CN" sz="2000" b="1" dirty="0"/>
              <a:t> </a:t>
            </a:r>
            <a:r>
              <a:rPr lang="zh-CN" altLang="en-US" sz="2000" b="1" dirty="0"/>
              <a:t>从</a:t>
            </a:r>
            <a:r>
              <a:rPr lang="en-US" altLang="zh-CN" sz="2000" b="1" dirty="0"/>
              <a:t>D</a:t>
            </a:r>
            <a:r>
              <a:rPr lang="zh-CN" altLang="en-US" sz="2000" b="1" dirty="0"/>
              <a:t>端输出</a:t>
            </a:r>
            <a:r>
              <a:rPr lang="en-US" altLang="zh-CN" sz="2000" b="1" dirty="0">
                <a:solidFill>
                  <a:srgbClr val="CC0066"/>
                </a:solidFill>
              </a:rPr>
              <a:t>D=</a:t>
            </a:r>
            <a:r>
              <a:rPr lang="zh-CN" altLang="en-US" sz="2000" b="1" dirty="0">
                <a:solidFill>
                  <a:srgbClr val="CC0066"/>
                </a:solidFill>
              </a:rPr>
              <a:t> 1</a:t>
            </a:r>
            <a:r>
              <a:rPr lang="zh-CN" altLang="en-US" sz="2000" b="1" dirty="0"/>
              <a:t>。 </a:t>
            </a:r>
            <a:endParaRPr lang="en-US" altLang="zh-CN" sz="2000" b="1" dirty="0"/>
          </a:p>
        </p:txBody>
      </p:sp>
      <p:grpSp>
        <p:nvGrpSpPr>
          <p:cNvPr id="38918" name="组合 16"/>
          <p:cNvGrpSpPr>
            <a:grpSpLocks/>
          </p:cNvGrpSpPr>
          <p:nvPr/>
        </p:nvGrpSpPr>
        <p:grpSpPr bwMode="auto">
          <a:xfrm>
            <a:off x="4103688" y="1484313"/>
            <a:ext cx="5048250" cy="4579937"/>
            <a:chOff x="4168775" y="1657350"/>
            <a:chExt cx="5048250" cy="4579938"/>
          </a:xfrm>
        </p:grpSpPr>
        <p:grpSp>
          <p:nvGrpSpPr>
            <p:cNvPr id="38928" name="组合 165"/>
            <p:cNvGrpSpPr>
              <a:grpSpLocks/>
            </p:cNvGrpSpPr>
            <p:nvPr/>
          </p:nvGrpSpPr>
          <p:grpSpPr bwMode="auto">
            <a:xfrm>
              <a:off x="4168775" y="1657354"/>
              <a:ext cx="5048250" cy="4579948"/>
              <a:chOff x="3924300" y="1657354"/>
              <a:chExt cx="5048250" cy="4579948"/>
            </a:xfrm>
          </p:grpSpPr>
          <p:grpSp>
            <p:nvGrpSpPr>
              <p:cNvPr id="38932" name="Group 448"/>
              <p:cNvGrpSpPr>
                <a:grpSpLocks/>
              </p:cNvGrpSpPr>
              <p:nvPr/>
            </p:nvGrpSpPr>
            <p:grpSpPr bwMode="auto">
              <a:xfrm>
                <a:off x="3924300" y="1657354"/>
                <a:ext cx="5048250" cy="4579948"/>
                <a:chOff x="1872" y="1200"/>
                <a:chExt cx="3180" cy="2627"/>
              </a:xfrm>
            </p:grpSpPr>
            <p:sp>
              <p:nvSpPr>
                <p:cNvPr id="38936" name="Rectangle 449"/>
                <p:cNvSpPr>
                  <a:spLocks noChangeArrowheads="1"/>
                </p:cNvSpPr>
                <p:nvPr/>
              </p:nvSpPr>
              <p:spPr bwMode="auto">
                <a:xfrm>
                  <a:off x="2544" y="3504"/>
                  <a:ext cx="192" cy="240"/>
                </a:xfrm>
                <a:prstGeom prst="rect">
                  <a:avLst/>
                </a:prstGeom>
                <a:noFill/>
                <a:ln w="19050">
                  <a:solidFill>
                    <a:schemeClr val="tx1"/>
                  </a:solidFill>
                  <a:miter lim="800000"/>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8937" name="Text Box 450"/>
                <p:cNvSpPr txBox="1">
                  <a:spLocks noChangeArrowheads="1"/>
                </p:cNvSpPr>
                <p:nvPr/>
              </p:nvSpPr>
              <p:spPr bwMode="auto">
                <a:xfrm>
                  <a:off x="1872" y="3580"/>
                  <a:ext cx="336" cy="180"/>
                </a:xfrm>
                <a:prstGeom prst="rect">
                  <a:avLst/>
                </a:prstGeom>
                <a:noFill/>
                <a:ln w="9525">
                  <a:noFill/>
                  <a:miter lim="800000"/>
                  <a:headEnd/>
                  <a:tailEnd/>
                </a:ln>
              </p:spPr>
              <p:txBody>
                <a:bodyPr>
                  <a:spAutoFit/>
                </a:bodyPr>
                <a:lstStyle/>
                <a:p>
                  <a:pPr eaLnBrk="0" hangingPunct="0"/>
                  <a:r>
                    <a:rPr lang="en-US" altLang="zh-CN" sz="1600" b="1">
                      <a:solidFill>
                        <a:schemeClr val="hlink"/>
                      </a:solidFill>
                      <a:ea typeface="Gulim" pitchFamily="34" charset="-127"/>
                    </a:rPr>
                    <a:t>WR</a:t>
                  </a:r>
                </a:p>
              </p:txBody>
            </p:sp>
            <p:sp>
              <p:nvSpPr>
                <p:cNvPr id="38938" name="Line 451"/>
                <p:cNvSpPr>
                  <a:spLocks noChangeShapeType="1"/>
                </p:cNvSpPr>
                <p:nvPr/>
              </p:nvSpPr>
              <p:spPr bwMode="auto">
                <a:xfrm flipV="1">
                  <a:off x="1936" y="3579"/>
                  <a:ext cx="176" cy="0"/>
                </a:xfrm>
                <a:prstGeom prst="line">
                  <a:avLst/>
                </a:prstGeom>
                <a:noFill/>
                <a:ln w="9525">
                  <a:solidFill>
                    <a:schemeClr val="tx1"/>
                  </a:solidFill>
                  <a:round/>
                  <a:headEnd/>
                  <a:tailEnd/>
                </a:ln>
              </p:spPr>
              <p:txBody>
                <a:bodyPr/>
                <a:lstStyle/>
                <a:p>
                  <a:endParaRPr lang="zh-CN" altLang="en-US"/>
                </a:p>
              </p:txBody>
            </p:sp>
            <p:sp>
              <p:nvSpPr>
                <p:cNvPr id="38939" name="Oval 452"/>
                <p:cNvSpPr>
                  <a:spLocks noChangeArrowheads="1"/>
                </p:cNvSpPr>
                <p:nvPr/>
              </p:nvSpPr>
              <p:spPr bwMode="auto">
                <a:xfrm>
                  <a:off x="4446" y="2864"/>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grpSp>
              <p:nvGrpSpPr>
                <p:cNvPr id="38940" name="Group 453"/>
                <p:cNvGrpSpPr>
                  <a:grpSpLocks/>
                </p:cNvGrpSpPr>
                <p:nvPr/>
              </p:nvGrpSpPr>
              <p:grpSpPr bwMode="auto">
                <a:xfrm>
                  <a:off x="2650" y="1200"/>
                  <a:ext cx="2402" cy="1728"/>
                  <a:chOff x="1066" y="1440"/>
                  <a:chExt cx="2402" cy="1728"/>
                </a:xfrm>
              </p:grpSpPr>
              <p:sp>
                <p:nvSpPr>
                  <p:cNvPr id="38986" name="Line 454"/>
                  <p:cNvSpPr>
                    <a:spLocks noChangeShapeType="1"/>
                  </p:cNvSpPr>
                  <p:nvPr/>
                </p:nvSpPr>
                <p:spPr bwMode="auto">
                  <a:xfrm>
                    <a:off x="1920" y="2064"/>
                    <a:ext cx="0" cy="144"/>
                  </a:xfrm>
                  <a:prstGeom prst="line">
                    <a:avLst/>
                  </a:prstGeom>
                  <a:noFill/>
                  <a:ln w="19050">
                    <a:solidFill>
                      <a:schemeClr val="tx1"/>
                    </a:solidFill>
                    <a:round/>
                    <a:headEnd/>
                    <a:tailEnd/>
                  </a:ln>
                </p:spPr>
                <p:txBody>
                  <a:bodyPr/>
                  <a:lstStyle/>
                  <a:p>
                    <a:endParaRPr lang="zh-CN" altLang="en-US"/>
                  </a:p>
                </p:txBody>
              </p:sp>
              <p:sp>
                <p:nvSpPr>
                  <p:cNvPr id="38987" name="Line 455"/>
                  <p:cNvSpPr>
                    <a:spLocks noChangeShapeType="1"/>
                  </p:cNvSpPr>
                  <p:nvPr/>
                </p:nvSpPr>
                <p:spPr bwMode="auto">
                  <a:xfrm>
                    <a:off x="1968" y="2064"/>
                    <a:ext cx="0" cy="144"/>
                  </a:xfrm>
                  <a:prstGeom prst="line">
                    <a:avLst/>
                  </a:prstGeom>
                  <a:noFill/>
                  <a:ln w="28575">
                    <a:solidFill>
                      <a:schemeClr val="tx1"/>
                    </a:solidFill>
                    <a:round/>
                    <a:headEnd/>
                    <a:tailEnd/>
                  </a:ln>
                </p:spPr>
                <p:txBody>
                  <a:bodyPr/>
                  <a:lstStyle/>
                  <a:p>
                    <a:endParaRPr lang="zh-CN" altLang="en-US"/>
                  </a:p>
                </p:txBody>
              </p:sp>
              <p:sp>
                <p:nvSpPr>
                  <p:cNvPr id="38988" name="Line 456"/>
                  <p:cNvSpPr>
                    <a:spLocks noChangeShapeType="1"/>
                  </p:cNvSpPr>
                  <p:nvPr/>
                </p:nvSpPr>
                <p:spPr bwMode="auto">
                  <a:xfrm>
                    <a:off x="1872" y="2064"/>
                    <a:ext cx="48" cy="0"/>
                  </a:xfrm>
                  <a:prstGeom prst="line">
                    <a:avLst/>
                  </a:prstGeom>
                  <a:noFill/>
                  <a:ln w="9525">
                    <a:solidFill>
                      <a:schemeClr val="tx1"/>
                    </a:solidFill>
                    <a:round/>
                    <a:headEnd/>
                    <a:tailEnd/>
                  </a:ln>
                </p:spPr>
                <p:txBody>
                  <a:bodyPr/>
                  <a:lstStyle/>
                  <a:p>
                    <a:endParaRPr lang="zh-CN" altLang="en-US"/>
                  </a:p>
                </p:txBody>
              </p:sp>
              <p:sp>
                <p:nvSpPr>
                  <p:cNvPr id="38989" name="Line 457"/>
                  <p:cNvSpPr>
                    <a:spLocks noChangeShapeType="1"/>
                  </p:cNvSpPr>
                  <p:nvPr/>
                </p:nvSpPr>
                <p:spPr bwMode="auto">
                  <a:xfrm>
                    <a:off x="1872" y="2208"/>
                    <a:ext cx="48" cy="0"/>
                  </a:xfrm>
                  <a:prstGeom prst="line">
                    <a:avLst/>
                  </a:prstGeom>
                  <a:noFill/>
                  <a:ln w="9525">
                    <a:solidFill>
                      <a:schemeClr val="tx1"/>
                    </a:solidFill>
                    <a:round/>
                    <a:headEnd/>
                    <a:tailEnd/>
                  </a:ln>
                </p:spPr>
                <p:txBody>
                  <a:bodyPr/>
                  <a:lstStyle/>
                  <a:p>
                    <a:endParaRPr lang="zh-CN" altLang="en-US"/>
                  </a:p>
                </p:txBody>
              </p:sp>
              <p:sp>
                <p:nvSpPr>
                  <p:cNvPr id="38990" name="Line 458"/>
                  <p:cNvSpPr>
                    <a:spLocks noChangeShapeType="1"/>
                  </p:cNvSpPr>
                  <p:nvPr/>
                </p:nvSpPr>
                <p:spPr bwMode="auto">
                  <a:xfrm>
                    <a:off x="2256" y="2064"/>
                    <a:ext cx="0" cy="144"/>
                  </a:xfrm>
                  <a:prstGeom prst="line">
                    <a:avLst/>
                  </a:prstGeom>
                  <a:noFill/>
                  <a:ln w="28575">
                    <a:solidFill>
                      <a:schemeClr val="tx1"/>
                    </a:solidFill>
                    <a:round/>
                    <a:headEnd/>
                    <a:tailEnd/>
                  </a:ln>
                </p:spPr>
                <p:txBody>
                  <a:bodyPr/>
                  <a:lstStyle/>
                  <a:p>
                    <a:endParaRPr lang="zh-CN" altLang="en-US"/>
                  </a:p>
                </p:txBody>
              </p:sp>
              <p:sp>
                <p:nvSpPr>
                  <p:cNvPr id="38991" name="Line 459"/>
                  <p:cNvSpPr>
                    <a:spLocks noChangeShapeType="1"/>
                  </p:cNvSpPr>
                  <p:nvPr/>
                </p:nvSpPr>
                <p:spPr bwMode="auto">
                  <a:xfrm>
                    <a:off x="2304" y="2064"/>
                    <a:ext cx="0" cy="144"/>
                  </a:xfrm>
                  <a:prstGeom prst="line">
                    <a:avLst/>
                  </a:prstGeom>
                  <a:noFill/>
                  <a:ln w="19050">
                    <a:solidFill>
                      <a:schemeClr val="tx1"/>
                    </a:solidFill>
                    <a:round/>
                    <a:headEnd/>
                    <a:tailEnd/>
                  </a:ln>
                </p:spPr>
                <p:txBody>
                  <a:bodyPr/>
                  <a:lstStyle/>
                  <a:p>
                    <a:endParaRPr lang="zh-CN" altLang="en-US"/>
                  </a:p>
                </p:txBody>
              </p:sp>
              <p:sp>
                <p:nvSpPr>
                  <p:cNvPr id="38992" name="Line 460"/>
                  <p:cNvSpPr>
                    <a:spLocks noChangeShapeType="1"/>
                  </p:cNvSpPr>
                  <p:nvPr/>
                </p:nvSpPr>
                <p:spPr bwMode="auto">
                  <a:xfrm>
                    <a:off x="2304" y="2064"/>
                    <a:ext cx="48" cy="0"/>
                  </a:xfrm>
                  <a:prstGeom prst="line">
                    <a:avLst/>
                  </a:prstGeom>
                  <a:noFill/>
                  <a:ln w="9525">
                    <a:solidFill>
                      <a:schemeClr val="tx1"/>
                    </a:solidFill>
                    <a:round/>
                    <a:headEnd/>
                    <a:tailEnd/>
                  </a:ln>
                </p:spPr>
                <p:txBody>
                  <a:bodyPr/>
                  <a:lstStyle/>
                  <a:p>
                    <a:endParaRPr lang="zh-CN" altLang="en-US"/>
                  </a:p>
                </p:txBody>
              </p:sp>
              <p:sp>
                <p:nvSpPr>
                  <p:cNvPr id="38993" name="Line 461"/>
                  <p:cNvSpPr>
                    <a:spLocks noChangeShapeType="1"/>
                  </p:cNvSpPr>
                  <p:nvPr/>
                </p:nvSpPr>
                <p:spPr bwMode="auto">
                  <a:xfrm>
                    <a:off x="2304" y="2208"/>
                    <a:ext cx="48" cy="0"/>
                  </a:xfrm>
                  <a:prstGeom prst="line">
                    <a:avLst/>
                  </a:prstGeom>
                  <a:noFill/>
                  <a:ln w="9525">
                    <a:solidFill>
                      <a:schemeClr val="tx1"/>
                    </a:solidFill>
                    <a:round/>
                    <a:headEnd/>
                    <a:tailEnd/>
                  </a:ln>
                </p:spPr>
                <p:txBody>
                  <a:bodyPr/>
                  <a:lstStyle/>
                  <a:p>
                    <a:endParaRPr lang="zh-CN" altLang="en-US"/>
                  </a:p>
                </p:txBody>
              </p:sp>
              <p:grpSp>
                <p:nvGrpSpPr>
                  <p:cNvPr id="38994" name="Group 462"/>
                  <p:cNvGrpSpPr>
                    <a:grpSpLocks/>
                  </p:cNvGrpSpPr>
                  <p:nvPr/>
                </p:nvGrpSpPr>
                <p:grpSpPr bwMode="auto">
                  <a:xfrm>
                    <a:off x="1872" y="2352"/>
                    <a:ext cx="96" cy="144"/>
                    <a:chOff x="1872" y="2352"/>
                    <a:chExt cx="96" cy="144"/>
                  </a:xfrm>
                </p:grpSpPr>
                <p:sp>
                  <p:nvSpPr>
                    <p:cNvPr id="39080" name="Line 463"/>
                    <p:cNvSpPr>
                      <a:spLocks noChangeShapeType="1"/>
                    </p:cNvSpPr>
                    <p:nvPr/>
                  </p:nvSpPr>
                  <p:spPr bwMode="auto">
                    <a:xfrm>
                      <a:off x="1920" y="2352"/>
                      <a:ext cx="0" cy="144"/>
                    </a:xfrm>
                    <a:prstGeom prst="line">
                      <a:avLst/>
                    </a:prstGeom>
                    <a:noFill/>
                    <a:ln w="19050">
                      <a:solidFill>
                        <a:schemeClr val="tx1"/>
                      </a:solidFill>
                      <a:round/>
                      <a:headEnd/>
                      <a:tailEnd/>
                    </a:ln>
                  </p:spPr>
                  <p:txBody>
                    <a:bodyPr/>
                    <a:lstStyle/>
                    <a:p>
                      <a:endParaRPr lang="zh-CN" altLang="en-US"/>
                    </a:p>
                  </p:txBody>
                </p:sp>
                <p:sp>
                  <p:nvSpPr>
                    <p:cNvPr id="39081" name="Line 464"/>
                    <p:cNvSpPr>
                      <a:spLocks noChangeShapeType="1"/>
                    </p:cNvSpPr>
                    <p:nvPr/>
                  </p:nvSpPr>
                  <p:spPr bwMode="auto">
                    <a:xfrm>
                      <a:off x="1968" y="2352"/>
                      <a:ext cx="0" cy="144"/>
                    </a:xfrm>
                    <a:prstGeom prst="line">
                      <a:avLst/>
                    </a:prstGeom>
                    <a:noFill/>
                    <a:ln w="28575">
                      <a:solidFill>
                        <a:schemeClr val="tx1"/>
                      </a:solidFill>
                      <a:round/>
                      <a:headEnd/>
                      <a:tailEnd/>
                    </a:ln>
                  </p:spPr>
                  <p:txBody>
                    <a:bodyPr/>
                    <a:lstStyle/>
                    <a:p>
                      <a:endParaRPr lang="zh-CN" altLang="en-US"/>
                    </a:p>
                  </p:txBody>
                </p:sp>
                <p:sp>
                  <p:nvSpPr>
                    <p:cNvPr id="39082" name="Line 465"/>
                    <p:cNvSpPr>
                      <a:spLocks noChangeShapeType="1"/>
                    </p:cNvSpPr>
                    <p:nvPr/>
                  </p:nvSpPr>
                  <p:spPr bwMode="auto">
                    <a:xfrm>
                      <a:off x="1872" y="2352"/>
                      <a:ext cx="48" cy="0"/>
                    </a:xfrm>
                    <a:prstGeom prst="line">
                      <a:avLst/>
                    </a:prstGeom>
                    <a:noFill/>
                    <a:ln w="9525">
                      <a:solidFill>
                        <a:schemeClr val="tx1"/>
                      </a:solidFill>
                      <a:round/>
                      <a:headEnd/>
                      <a:tailEnd/>
                    </a:ln>
                  </p:spPr>
                  <p:txBody>
                    <a:bodyPr/>
                    <a:lstStyle/>
                    <a:p>
                      <a:endParaRPr lang="zh-CN" altLang="en-US"/>
                    </a:p>
                  </p:txBody>
                </p:sp>
                <p:sp>
                  <p:nvSpPr>
                    <p:cNvPr id="39083" name="Line 466"/>
                    <p:cNvSpPr>
                      <a:spLocks noChangeShapeType="1"/>
                    </p:cNvSpPr>
                    <p:nvPr/>
                  </p:nvSpPr>
                  <p:spPr bwMode="auto">
                    <a:xfrm>
                      <a:off x="1872" y="2496"/>
                      <a:ext cx="48" cy="0"/>
                    </a:xfrm>
                    <a:prstGeom prst="line">
                      <a:avLst/>
                    </a:prstGeom>
                    <a:noFill/>
                    <a:ln w="9525">
                      <a:solidFill>
                        <a:schemeClr val="tx1"/>
                      </a:solidFill>
                      <a:round/>
                      <a:headEnd/>
                      <a:tailEnd/>
                    </a:ln>
                  </p:spPr>
                  <p:txBody>
                    <a:bodyPr/>
                    <a:lstStyle/>
                    <a:p>
                      <a:endParaRPr lang="zh-CN" altLang="en-US"/>
                    </a:p>
                  </p:txBody>
                </p:sp>
              </p:grpSp>
              <p:grpSp>
                <p:nvGrpSpPr>
                  <p:cNvPr id="38995" name="Group 467"/>
                  <p:cNvGrpSpPr>
                    <a:grpSpLocks/>
                  </p:cNvGrpSpPr>
                  <p:nvPr/>
                </p:nvGrpSpPr>
                <p:grpSpPr bwMode="auto">
                  <a:xfrm>
                    <a:off x="2256" y="2352"/>
                    <a:ext cx="96" cy="144"/>
                    <a:chOff x="2256" y="2352"/>
                    <a:chExt cx="96" cy="144"/>
                  </a:xfrm>
                </p:grpSpPr>
                <p:sp>
                  <p:nvSpPr>
                    <p:cNvPr id="39076" name="Line 468"/>
                    <p:cNvSpPr>
                      <a:spLocks noChangeShapeType="1"/>
                    </p:cNvSpPr>
                    <p:nvPr/>
                  </p:nvSpPr>
                  <p:spPr bwMode="auto">
                    <a:xfrm>
                      <a:off x="2256" y="2352"/>
                      <a:ext cx="0" cy="144"/>
                    </a:xfrm>
                    <a:prstGeom prst="line">
                      <a:avLst/>
                    </a:prstGeom>
                    <a:noFill/>
                    <a:ln w="28575">
                      <a:solidFill>
                        <a:schemeClr val="tx1"/>
                      </a:solidFill>
                      <a:round/>
                      <a:headEnd/>
                      <a:tailEnd/>
                    </a:ln>
                  </p:spPr>
                  <p:txBody>
                    <a:bodyPr/>
                    <a:lstStyle/>
                    <a:p>
                      <a:endParaRPr lang="zh-CN" altLang="en-US"/>
                    </a:p>
                  </p:txBody>
                </p:sp>
                <p:sp>
                  <p:nvSpPr>
                    <p:cNvPr id="39077" name="Line 469"/>
                    <p:cNvSpPr>
                      <a:spLocks noChangeShapeType="1"/>
                    </p:cNvSpPr>
                    <p:nvPr/>
                  </p:nvSpPr>
                  <p:spPr bwMode="auto">
                    <a:xfrm>
                      <a:off x="2304" y="2352"/>
                      <a:ext cx="0" cy="144"/>
                    </a:xfrm>
                    <a:prstGeom prst="line">
                      <a:avLst/>
                    </a:prstGeom>
                    <a:noFill/>
                    <a:ln w="19050">
                      <a:solidFill>
                        <a:schemeClr val="tx1"/>
                      </a:solidFill>
                      <a:round/>
                      <a:headEnd/>
                      <a:tailEnd/>
                    </a:ln>
                  </p:spPr>
                  <p:txBody>
                    <a:bodyPr/>
                    <a:lstStyle/>
                    <a:p>
                      <a:endParaRPr lang="zh-CN" altLang="en-US"/>
                    </a:p>
                  </p:txBody>
                </p:sp>
                <p:sp>
                  <p:nvSpPr>
                    <p:cNvPr id="39078" name="Line 470"/>
                    <p:cNvSpPr>
                      <a:spLocks noChangeShapeType="1"/>
                    </p:cNvSpPr>
                    <p:nvPr/>
                  </p:nvSpPr>
                  <p:spPr bwMode="auto">
                    <a:xfrm>
                      <a:off x="2304" y="2352"/>
                      <a:ext cx="48" cy="0"/>
                    </a:xfrm>
                    <a:prstGeom prst="line">
                      <a:avLst/>
                    </a:prstGeom>
                    <a:noFill/>
                    <a:ln w="9525">
                      <a:solidFill>
                        <a:schemeClr val="tx1"/>
                      </a:solidFill>
                      <a:round/>
                      <a:headEnd/>
                      <a:tailEnd/>
                    </a:ln>
                  </p:spPr>
                  <p:txBody>
                    <a:bodyPr/>
                    <a:lstStyle/>
                    <a:p>
                      <a:endParaRPr lang="zh-CN" altLang="en-US"/>
                    </a:p>
                  </p:txBody>
                </p:sp>
                <p:sp>
                  <p:nvSpPr>
                    <p:cNvPr id="39079" name="Line 471"/>
                    <p:cNvSpPr>
                      <a:spLocks noChangeShapeType="1"/>
                    </p:cNvSpPr>
                    <p:nvPr/>
                  </p:nvSpPr>
                  <p:spPr bwMode="auto">
                    <a:xfrm>
                      <a:off x="2304" y="2496"/>
                      <a:ext cx="48" cy="0"/>
                    </a:xfrm>
                    <a:prstGeom prst="line">
                      <a:avLst/>
                    </a:prstGeom>
                    <a:noFill/>
                    <a:ln w="9525">
                      <a:solidFill>
                        <a:schemeClr val="tx1"/>
                      </a:solidFill>
                      <a:round/>
                      <a:headEnd/>
                      <a:tailEnd/>
                    </a:ln>
                  </p:spPr>
                  <p:txBody>
                    <a:bodyPr/>
                    <a:lstStyle/>
                    <a:p>
                      <a:endParaRPr lang="zh-CN" altLang="en-US"/>
                    </a:p>
                  </p:txBody>
                </p:sp>
              </p:grpSp>
              <p:sp>
                <p:nvSpPr>
                  <p:cNvPr id="38996" name="Line 472"/>
                  <p:cNvSpPr>
                    <a:spLocks noChangeShapeType="1"/>
                  </p:cNvSpPr>
                  <p:nvPr/>
                </p:nvSpPr>
                <p:spPr bwMode="auto">
                  <a:xfrm>
                    <a:off x="2352" y="2208"/>
                    <a:ext cx="0" cy="144"/>
                  </a:xfrm>
                  <a:prstGeom prst="line">
                    <a:avLst/>
                  </a:prstGeom>
                  <a:noFill/>
                  <a:ln w="9525">
                    <a:solidFill>
                      <a:schemeClr val="tx1"/>
                    </a:solidFill>
                    <a:round/>
                    <a:headEnd/>
                    <a:tailEnd/>
                  </a:ln>
                </p:spPr>
                <p:txBody>
                  <a:bodyPr/>
                  <a:lstStyle/>
                  <a:p>
                    <a:endParaRPr lang="zh-CN" altLang="en-US"/>
                  </a:p>
                </p:txBody>
              </p:sp>
              <p:sp>
                <p:nvSpPr>
                  <p:cNvPr id="38997" name="Line 473"/>
                  <p:cNvSpPr>
                    <a:spLocks noChangeShapeType="1"/>
                  </p:cNvSpPr>
                  <p:nvPr/>
                </p:nvSpPr>
                <p:spPr bwMode="auto">
                  <a:xfrm>
                    <a:off x="1872" y="2208"/>
                    <a:ext cx="0" cy="144"/>
                  </a:xfrm>
                  <a:prstGeom prst="line">
                    <a:avLst/>
                  </a:prstGeom>
                  <a:noFill/>
                  <a:ln w="9525">
                    <a:solidFill>
                      <a:schemeClr val="tx1"/>
                    </a:solidFill>
                    <a:round/>
                    <a:headEnd/>
                    <a:tailEnd/>
                  </a:ln>
                </p:spPr>
                <p:txBody>
                  <a:bodyPr/>
                  <a:lstStyle/>
                  <a:p>
                    <a:endParaRPr lang="zh-CN" altLang="en-US"/>
                  </a:p>
                </p:txBody>
              </p:sp>
              <p:sp>
                <p:nvSpPr>
                  <p:cNvPr id="38998" name="Line 474"/>
                  <p:cNvSpPr>
                    <a:spLocks noChangeShapeType="1"/>
                  </p:cNvSpPr>
                  <p:nvPr/>
                </p:nvSpPr>
                <p:spPr bwMode="auto">
                  <a:xfrm>
                    <a:off x="1968" y="2496"/>
                    <a:ext cx="96" cy="0"/>
                  </a:xfrm>
                  <a:prstGeom prst="line">
                    <a:avLst/>
                  </a:prstGeom>
                  <a:noFill/>
                  <a:ln w="9525">
                    <a:solidFill>
                      <a:schemeClr val="tx1"/>
                    </a:solidFill>
                    <a:round/>
                    <a:headEnd/>
                    <a:tailEnd/>
                  </a:ln>
                </p:spPr>
                <p:txBody>
                  <a:bodyPr/>
                  <a:lstStyle/>
                  <a:p>
                    <a:endParaRPr lang="zh-CN" altLang="en-US"/>
                  </a:p>
                </p:txBody>
              </p:sp>
              <p:sp>
                <p:nvSpPr>
                  <p:cNvPr id="38999" name="Line 475"/>
                  <p:cNvSpPr>
                    <a:spLocks noChangeShapeType="1"/>
                  </p:cNvSpPr>
                  <p:nvPr/>
                </p:nvSpPr>
                <p:spPr bwMode="auto">
                  <a:xfrm flipV="1">
                    <a:off x="2064" y="2304"/>
                    <a:ext cx="144" cy="192"/>
                  </a:xfrm>
                  <a:prstGeom prst="line">
                    <a:avLst/>
                  </a:prstGeom>
                  <a:noFill/>
                  <a:ln w="9525">
                    <a:solidFill>
                      <a:schemeClr val="tx1"/>
                    </a:solidFill>
                    <a:round/>
                    <a:headEnd/>
                    <a:tailEnd/>
                  </a:ln>
                </p:spPr>
                <p:txBody>
                  <a:bodyPr/>
                  <a:lstStyle/>
                  <a:p>
                    <a:endParaRPr lang="zh-CN" altLang="en-US"/>
                  </a:p>
                </p:txBody>
              </p:sp>
              <p:sp>
                <p:nvSpPr>
                  <p:cNvPr id="39000" name="Line 476"/>
                  <p:cNvSpPr>
                    <a:spLocks noChangeShapeType="1"/>
                  </p:cNvSpPr>
                  <p:nvPr/>
                </p:nvSpPr>
                <p:spPr bwMode="auto">
                  <a:xfrm>
                    <a:off x="2208" y="2304"/>
                    <a:ext cx="432" cy="0"/>
                  </a:xfrm>
                  <a:prstGeom prst="line">
                    <a:avLst/>
                  </a:prstGeom>
                  <a:noFill/>
                  <a:ln w="9525">
                    <a:solidFill>
                      <a:schemeClr val="tx1"/>
                    </a:solidFill>
                    <a:round/>
                    <a:headEnd/>
                    <a:tailEnd/>
                  </a:ln>
                </p:spPr>
                <p:txBody>
                  <a:bodyPr/>
                  <a:lstStyle/>
                  <a:p>
                    <a:endParaRPr lang="zh-CN" altLang="en-US"/>
                  </a:p>
                </p:txBody>
              </p:sp>
              <p:sp>
                <p:nvSpPr>
                  <p:cNvPr id="39001" name="Line 477"/>
                  <p:cNvSpPr>
                    <a:spLocks noChangeShapeType="1"/>
                  </p:cNvSpPr>
                  <p:nvPr/>
                </p:nvSpPr>
                <p:spPr bwMode="auto">
                  <a:xfrm>
                    <a:off x="2160" y="2496"/>
                    <a:ext cx="96" cy="0"/>
                  </a:xfrm>
                  <a:prstGeom prst="line">
                    <a:avLst/>
                  </a:prstGeom>
                  <a:noFill/>
                  <a:ln w="9525">
                    <a:solidFill>
                      <a:schemeClr val="tx1"/>
                    </a:solidFill>
                    <a:round/>
                    <a:headEnd/>
                    <a:tailEnd/>
                  </a:ln>
                </p:spPr>
                <p:txBody>
                  <a:bodyPr/>
                  <a:lstStyle/>
                  <a:p>
                    <a:endParaRPr lang="zh-CN" altLang="en-US"/>
                  </a:p>
                </p:txBody>
              </p:sp>
              <p:sp>
                <p:nvSpPr>
                  <p:cNvPr id="39002" name="Line 478"/>
                  <p:cNvSpPr>
                    <a:spLocks noChangeShapeType="1"/>
                  </p:cNvSpPr>
                  <p:nvPr/>
                </p:nvSpPr>
                <p:spPr bwMode="auto">
                  <a:xfrm flipH="1" flipV="1">
                    <a:off x="2016" y="2304"/>
                    <a:ext cx="144" cy="192"/>
                  </a:xfrm>
                  <a:prstGeom prst="line">
                    <a:avLst/>
                  </a:prstGeom>
                  <a:noFill/>
                  <a:ln w="9525">
                    <a:solidFill>
                      <a:schemeClr val="tx1"/>
                    </a:solidFill>
                    <a:round/>
                    <a:headEnd/>
                    <a:tailEnd/>
                  </a:ln>
                </p:spPr>
                <p:txBody>
                  <a:bodyPr/>
                  <a:lstStyle/>
                  <a:p>
                    <a:endParaRPr lang="zh-CN" altLang="en-US"/>
                  </a:p>
                </p:txBody>
              </p:sp>
              <p:sp>
                <p:nvSpPr>
                  <p:cNvPr id="39003" name="Line 479"/>
                  <p:cNvSpPr>
                    <a:spLocks noChangeShapeType="1"/>
                  </p:cNvSpPr>
                  <p:nvPr/>
                </p:nvSpPr>
                <p:spPr bwMode="auto">
                  <a:xfrm flipH="1">
                    <a:off x="1584" y="2304"/>
                    <a:ext cx="432" cy="0"/>
                  </a:xfrm>
                  <a:prstGeom prst="line">
                    <a:avLst/>
                  </a:prstGeom>
                  <a:noFill/>
                  <a:ln w="9525">
                    <a:solidFill>
                      <a:schemeClr val="tx1"/>
                    </a:solidFill>
                    <a:round/>
                    <a:headEnd/>
                    <a:tailEnd/>
                  </a:ln>
                </p:spPr>
                <p:txBody>
                  <a:bodyPr/>
                  <a:lstStyle/>
                  <a:p>
                    <a:endParaRPr lang="zh-CN" altLang="en-US"/>
                  </a:p>
                </p:txBody>
              </p:sp>
              <p:sp>
                <p:nvSpPr>
                  <p:cNvPr id="39004" name="Line 480"/>
                  <p:cNvSpPr>
                    <a:spLocks noChangeShapeType="1"/>
                  </p:cNvSpPr>
                  <p:nvPr/>
                </p:nvSpPr>
                <p:spPr bwMode="auto">
                  <a:xfrm>
                    <a:off x="1968" y="2208"/>
                    <a:ext cx="96" cy="0"/>
                  </a:xfrm>
                  <a:prstGeom prst="line">
                    <a:avLst/>
                  </a:prstGeom>
                  <a:noFill/>
                  <a:ln w="9525">
                    <a:solidFill>
                      <a:schemeClr val="tx1"/>
                    </a:solidFill>
                    <a:round/>
                    <a:headEnd/>
                    <a:tailEnd/>
                  </a:ln>
                </p:spPr>
                <p:txBody>
                  <a:bodyPr/>
                  <a:lstStyle/>
                  <a:p>
                    <a:endParaRPr lang="zh-CN" altLang="en-US"/>
                  </a:p>
                </p:txBody>
              </p:sp>
              <p:sp>
                <p:nvSpPr>
                  <p:cNvPr id="39005" name="Line 481"/>
                  <p:cNvSpPr>
                    <a:spLocks noChangeShapeType="1"/>
                  </p:cNvSpPr>
                  <p:nvPr/>
                </p:nvSpPr>
                <p:spPr bwMode="auto">
                  <a:xfrm>
                    <a:off x="2160" y="2208"/>
                    <a:ext cx="96" cy="0"/>
                  </a:xfrm>
                  <a:prstGeom prst="line">
                    <a:avLst/>
                  </a:prstGeom>
                  <a:noFill/>
                  <a:ln w="9525">
                    <a:solidFill>
                      <a:schemeClr val="tx1"/>
                    </a:solidFill>
                    <a:round/>
                    <a:headEnd/>
                    <a:tailEnd/>
                  </a:ln>
                </p:spPr>
                <p:txBody>
                  <a:bodyPr/>
                  <a:lstStyle/>
                  <a:p>
                    <a:endParaRPr lang="zh-CN" altLang="en-US"/>
                  </a:p>
                </p:txBody>
              </p:sp>
              <p:sp>
                <p:nvSpPr>
                  <p:cNvPr id="39006" name="Line 482"/>
                  <p:cNvSpPr>
                    <a:spLocks noChangeShapeType="1"/>
                  </p:cNvSpPr>
                  <p:nvPr/>
                </p:nvSpPr>
                <p:spPr bwMode="auto">
                  <a:xfrm flipV="1">
                    <a:off x="2352" y="1920"/>
                    <a:ext cx="0" cy="144"/>
                  </a:xfrm>
                  <a:prstGeom prst="line">
                    <a:avLst/>
                  </a:prstGeom>
                  <a:noFill/>
                  <a:ln w="9525">
                    <a:solidFill>
                      <a:schemeClr val="tx1"/>
                    </a:solidFill>
                    <a:round/>
                    <a:headEnd/>
                    <a:tailEnd/>
                  </a:ln>
                </p:spPr>
                <p:txBody>
                  <a:bodyPr/>
                  <a:lstStyle/>
                  <a:p>
                    <a:endParaRPr lang="zh-CN" altLang="en-US"/>
                  </a:p>
                </p:txBody>
              </p:sp>
              <p:sp>
                <p:nvSpPr>
                  <p:cNvPr id="39007" name="Line 483"/>
                  <p:cNvSpPr>
                    <a:spLocks noChangeShapeType="1"/>
                  </p:cNvSpPr>
                  <p:nvPr/>
                </p:nvSpPr>
                <p:spPr bwMode="auto">
                  <a:xfrm flipV="1">
                    <a:off x="1872" y="1920"/>
                    <a:ext cx="0" cy="144"/>
                  </a:xfrm>
                  <a:prstGeom prst="line">
                    <a:avLst/>
                  </a:prstGeom>
                  <a:noFill/>
                  <a:ln w="9525">
                    <a:solidFill>
                      <a:schemeClr val="tx1"/>
                    </a:solidFill>
                    <a:round/>
                    <a:headEnd/>
                    <a:tailEnd/>
                  </a:ln>
                </p:spPr>
                <p:txBody>
                  <a:bodyPr/>
                  <a:lstStyle/>
                  <a:p>
                    <a:endParaRPr lang="zh-CN" altLang="en-US"/>
                  </a:p>
                </p:txBody>
              </p:sp>
              <p:sp>
                <p:nvSpPr>
                  <p:cNvPr id="39008" name="Line 484"/>
                  <p:cNvSpPr>
                    <a:spLocks noChangeShapeType="1"/>
                  </p:cNvSpPr>
                  <p:nvPr/>
                </p:nvSpPr>
                <p:spPr bwMode="auto">
                  <a:xfrm>
                    <a:off x="1872" y="1920"/>
                    <a:ext cx="480" cy="0"/>
                  </a:xfrm>
                  <a:prstGeom prst="line">
                    <a:avLst/>
                  </a:prstGeom>
                  <a:noFill/>
                  <a:ln w="9525">
                    <a:solidFill>
                      <a:schemeClr val="tx1"/>
                    </a:solidFill>
                    <a:round/>
                    <a:headEnd/>
                    <a:tailEnd/>
                  </a:ln>
                </p:spPr>
                <p:txBody>
                  <a:bodyPr/>
                  <a:lstStyle/>
                  <a:p>
                    <a:endParaRPr lang="zh-CN" altLang="en-US"/>
                  </a:p>
                </p:txBody>
              </p:sp>
              <p:sp>
                <p:nvSpPr>
                  <p:cNvPr id="39009" name="Line 485"/>
                  <p:cNvSpPr>
                    <a:spLocks noChangeShapeType="1"/>
                  </p:cNvSpPr>
                  <p:nvPr/>
                </p:nvSpPr>
                <p:spPr bwMode="auto">
                  <a:xfrm flipV="1">
                    <a:off x="2064" y="1920"/>
                    <a:ext cx="0" cy="288"/>
                  </a:xfrm>
                  <a:prstGeom prst="line">
                    <a:avLst/>
                  </a:prstGeom>
                  <a:noFill/>
                  <a:ln w="9525">
                    <a:solidFill>
                      <a:schemeClr val="tx1"/>
                    </a:solidFill>
                    <a:round/>
                    <a:headEnd/>
                    <a:tailEnd/>
                  </a:ln>
                </p:spPr>
                <p:txBody>
                  <a:bodyPr/>
                  <a:lstStyle/>
                  <a:p>
                    <a:endParaRPr lang="zh-CN" altLang="en-US"/>
                  </a:p>
                </p:txBody>
              </p:sp>
              <p:sp>
                <p:nvSpPr>
                  <p:cNvPr id="39010" name="Line 486"/>
                  <p:cNvSpPr>
                    <a:spLocks noChangeShapeType="1"/>
                  </p:cNvSpPr>
                  <p:nvPr/>
                </p:nvSpPr>
                <p:spPr bwMode="auto">
                  <a:xfrm flipV="1">
                    <a:off x="2160" y="1920"/>
                    <a:ext cx="0" cy="288"/>
                  </a:xfrm>
                  <a:prstGeom prst="line">
                    <a:avLst/>
                  </a:prstGeom>
                  <a:noFill/>
                  <a:ln w="9525">
                    <a:solidFill>
                      <a:schemeClr val="tx1"/>
                    </a:solidFill>
                    <a:round/>
                    <a:headEnd/>
                    <a:tailEnd/>
                  </a:ln>
                </p:spPr>
                <p:txBody>
                  <a:bodyPr/>
                  <a:lstStyle/>
                  <a:p>
                    <a:endParaRPr lang="zh-CN" altLang="en-US"/>
                  </a:p>
                </p:txBody>
              </p:sp>
              <p:sp>
                <p:nvSpPr>
                  <p:cNvPr id="39011" name="Line 487"/>
                  <p:cNvSpPr>
                    <a:spLocks noChangeShapeType="1"/>
                  </p:cNvSpPr>
                  <p:nvPr/>
                </p:nvSpPr>
                <p:spPr bwMode="auto">
                  <a:xfrm flipV="1">
                    <a:off x="2112" y="1824"/>
                    <a:ext cx="0" cy="96"/>
                  </a:xfrm>
                  <a:prstGeom prst="line">
                    <a:avLst/>
                  </a:prstGeom>
                  <a:noFill/>
                  <a:ln w="9525">
                    <a:solidFill>
                      <a:schemeClr val="tx1"/>
                    </a:solidFill>
                    <a:round/>
                    <a:headEnd/>
                    <a:tailEnd/>
                  </a:ln>
                </p:spPr>
                <p:txBody>
                  <a:bodyPr/>
                  <a:lstStyle/>
                  <a:p>
                    <a:endParaRPr lang="zh-CN" altLang="en-US"/>
                  </a:p>
                </p:txBody>
              </p:sp>
              <p:sp>
                <p:nvSpPr>
                  <p:cNvPr id="39012" name="Oval 488"/>
                  <p:cNvSpPr>
                    <a:spLocks noChangeArrowheads="1"/>
                  </p:cNvSpPr>
                  <p:nvPr/>
                </p:nvSpPr>
                <p:spPr bwMode="auto">
                  <a:xfrm>
                    <a:off x="2088" y="1776"/>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9013" name="Oval 489"/>
                  <p:cNvSpPr>
                    <a:spLocks noChangeArrowheads="1"/>
                  </p:cNvSpPr>
                  <p:nvPr/>
                </p:nvSpPr>
                <p:spPr bwMode="auto">
                  <a:xfrm>
                    <a:off x="1854" y="228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9014" name="Oval 490"/>
                  <p:cNvSpPr>
                    <a:spLocks noChangeArrowheads="1"/>
                  </p:cNvSpPr>
                  <p:nvPr/>
                </p:nvSpPr>
                <p:spPr bwMode="auto">
                  <a:xfrm>
                    <a:off x="2336" y="228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9015" name="Oval 491"/>
                  <p:cNvSpPr>
                    <a:spLocks noChangeArrowheads="1"/>
                  </p:cNvSpPr>
                  <p:nvPr/>
                </p:nvSpPr>
                <p:spPr bwMode="auto">
                  <a:xfrm>
                    <a:off x="2046" y="1904"/>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9016" name="Oval 492"/>
                  <p:cNvSpPr>
                    <a:spLocks noChangeArrowheads="1"/>
                  </p:cNvSpPr>
                  <p:nvPr/>
                </p:nvSpPr>
                <p:spPr bwMode="auto">
                  <a:xfrm>
                    <a:off x="2142" y="1904"/>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9017" name="Line 493"/>
                  <p:cNvSpPr>
                    <a:spLocks noChangeShapeType="1"/>
                  </p:cNvSpPr>
                  <p:nvPr/>
                </p:nvSpPr>
                <p:spPr bwMode="auto">
                  <a:xfrm>
                    <a:off x="1872" y="2496"/>
                    <a:ext cx="0" cy="144"/>
                  </a:xfrm>
                  <a:prstGeom prst="line">
                    <a:avLst/>
                  </a:prstGeom>
                  <a:noFill/>
                  <a:ln w="9525">
                    <a:solidFill>
                      <a:schemeClr val="tx1"/>
                    </a:solidFill>
                    <a:round/>
                    <a:headEnd/>
                    <a:tailEnd/>
                  </a:ln>
                </p:spPr>
                <p:txBody>
                  <a:bodyPr/>
                  <a:lstStyle/>
                  <a:p>
                    <a:endParaRPr lang="zh-CN" altLang="en-US"/>
                  </a:p>
                </p:txBody>
              </p:sp>
              <p:sp>
                <p:nvSpPr>
                  <p:cNvPr id="39018" name="Line 494"/>
                  <p:cNvSpPr>
                    <a:spLocks noChangeShapeType="1"/>
                  </p:cNvSpPr>
                  <p:nvPr/>
                </p:nvSpPr>
                <p:spPr bwMode="auto">
                  <a:xfrm>
                    <a:off x="2352" y="2496"/>
                    <a:ext cx="0" cy="144"/>
                  </a:xfrm>
                  <a:prstGeom prst="line">
                    <a:avLst/>
                  </a:prstGeom>
                  <a:noFill/>
                  <a:ln w="9525">
                    <a:solidFill>
                      <a:schemeClr val="tx1"/>
                    </a:solidFill>
                    <a:round/>
                    <a:headEnd/>
                    <a:tailEnd/>
                  </a:ln>
                </p:spPr>
                <p:txBody>
                  <a:bodyPr/>
                  <a:lstStyle/>
                  <a:p>
                    <a:endParaRPr lang="zh-CN" altLang="en-US"/>
                  </a:p>
                </p:txBody>
              </p:sp>
              <p:sp>
                <p:nvSpPr>
                  <p:cNvPr id="39019" name="Line 495"/>
                  <p:cNvSpPr>
                    <a:spLocks noChangeShapeType="1"/>
                  </p:cNvSpPr>
                  <p:nvPr/>
                </p:nvSpPr>
                <p:spPr bwMode="auto">
                  <a:xfrm flipH="1">
                    <a:off x="1872" y="2640"/>
                    <a:ext cx="480" cy="0"/>
                  </a:xfrm>
                  <a:prstGeom prst="line">
                    <a:avLst/>
                  </a:prstGeom>
                  <a:noFill/>
                  <a:ln w="9525">
                    <a:solidFill>
                      <a:schemeClr val="tx1"/>
                    </a:solidFill>
                    <a:round/>
                    <a:headEnd/>
                    <a:tailEnd/>
                  </a:ln>
                </p:spPr>
                <p:txBody>
                  <a:bodyPr/>
                  <a:lstStyle/>
                  <a:p>
                    <a:endParaRPr lang="zh-CN" altLang="en-US"/>
                  </a:p>
                </p:txBody>
              </p:sp>
              <p:sp>
                <p:nvSpPr>
                  <p:cNvPr id="39020" name="Line 496"/>
                  <p:cNvSpPr>
                    <a:spLocks noChangeShapeType="1"/>
                  </p:cNvSpPr>
                  <p:nvPr/>
                </p:nvSpPr>
                <p:spPr bwMode="auto">
                  <a:xfrm>
                    <a:off x="2112" y="2640"/>
                    <a:ext cx="0" cy="96"/>
                  </a:xfrm>
                  <a:prstGeom prst="line">
                    <a:avLst/>
                  </a:prstGeom>
                  <a:noFill/>
                  <a:ln w="9525">
                    <a:solidFill>
                      <a:schemeClr val="tx1"/>
                    </a:solidFill>
                    <a:round/>
                    <a:headEnd/>
                    <a:tailEnd/>
                  </a:ln>
                </p:spPr>
                <p:txBody>
                  <a:bodyPr/>
                  <a:lstStyle/>
                  <a:p>
                    <a:endParaRPr lang="zh-CN" altLang="en-US"/>
                  </a:p>
                </p:txBody>
              </p:sp>
              <p:sp>
                <p:nvSpPr>
                  <p:cNvPr id="39021" name="Line 497"/>
                  <p:cNvSpPr>
                    <a:spLocks noChangeShapeType="1"/>
                  </p:cNvSpPr>
                  <p:nvPr/>
                </p:nvSpPr>
                <p:spPr bwMode="auto">
                  <a:xfrm>
                    <a:off x="2064" y="2736"/>
                    <a:ext cx="96" cy="0"/>
                  </a:xfrm>
                  <a:prstGeom prst="line">
                    <a:avLst/>
                  </a:prstGeom>
                  <a:noFill/>
                  <a:ln w="28575">
                    <a:solidFill>
                      <a:schemeClr val="tx1"/>
                    </a:solidFill>
                    <a:round/>
                    <a:headEnd/>
                    <a:tailEnd/>
                  </a:ln>
                </p:spPr>
                <p:txBody>
                  <a:bodyPr/>
                  <a:lstStyle/>
                  <a:p>
                    <a:endParaRPr lang="zh-CN" altLang="en-US"/>
                  </a:p>
                </p:txBody>
              </p:sp>
              <p:sp>
                <p:nvSpPr>
                  <p:cNvPr id="39022" name="Oval 498"/>
                  <p:cNvSpPr>
                    <a:spLocks noChangeArrowheads="1"/>
                  </p:cNvSpPr>
                  <p:nvPr/>
                </p:nvSpPr>
                <p:spPr bwMode="auto">
                  <a:xfrm>
                    <a:off x="2096" y="2624"/>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grpSp>
                <p:nvGrpSpPr>
                  <p:cNvPr id="39023" name="Group 499"/>
                  <p:cNvGrpSpPr>
                    <a:grpSpLocks/>
                  </p:cNvGrpSpPr>
                  <p:nvPr/>
                </p:nvGrpSpPr>
                <p:grpSpPr bwMode="auto">
                  <a:xfrm>
                    <a:off x="2640" y="2208"/>
                    <a:ext cx="144" cy="96"/>
                    <a:chOff x="2928" y="2448"/>
                    <a:chExt cx="144" cy="96"/>
                  </a:xfrm>
                </p:grpSpPr>
                <p:sp>
                  <p:nvSpPr>
                    <p:cNvPr id="39072" name="Line 500"/>
                    <p:cNvSpPr>
                      <a:spLocks noChangeShapeType="1"/>
                    </p:cNvSpPr>
                    <p:nvPr/>
                  </p:nvSpPr>
                  <p:spPr bwMode="auto">
                    <a:xfrm>
                      <a:off x="2928" y="2448"/>
                      <a:ext cx="144" cy="0"/>
                    </a:xfrm>
                    <a:prstGeom prst="line">
                      <a:avLst/>
                    </a:prstGeom>
                    <a:noFill/>
                    <a:ln w="28575">
                      <a:solidFill>
                        <a:schemeClr val="tx1"/>
                      </a:solidFill>
                      <a:round/>
                      <a:headEnd/>
                      <a:tailEnd/>
                    </a:ln>
                  </p:spPr>
                  <p:txBody>
                    <a:bodyPr/>
                    <a:lstStyle/>
                    <a:p>
                      <a:endParaRPr lang="zh-CN" altLang="en-US"/>
                    </a:p>
                  </p:txBody>
                </p:sp>
                <p:sp>
                  <p:nvSpPr>
                    <p:cNvPr id="39073" name="Line 501"/>
                    <p:cNvSpPr>
                      <a:spLocks noChangeShapeType="1"/>
                    </p:cNvSpPr>
                    <p:nvPr/>
                  </p:nvSpPr>
                  <p:spPr bwMode="auto">
                    <a:xfrm>
                      <a:off x="2928" y="2496"/>
                      <a:ext cx="144" cy="0"/>
                    </a:xfrm>
                    <a:prstGeom prst="line">
                      <a:avLst/>
                    </a:prstGeom>
                    <a:noFill/>
                    <a:ln w="19050">
                      <a:solidFill>
                        <a:schemeClr val="tx1"/>
                      </a:solidFill>
                      <a:round/>
                      <a:headEnd/>
                      <a:tailEnd/>
                    </a:ln>
                  </p:spPr>
                  <p:txBody>
                    <a:bodyPr/>
                    <a:lstStyle/>
                    <a:p>
                      <a:endParaRPr lang="zh-CN" altLang="en-US"/>
                    </a:p>
                  </p:txBody>
                </p:sp>
                <p:sp>
                  <p:nvSpPr>
                    <p:cNvPr id="39074" name="Line 502"/>
                    <p:cNvSpPr>
                      <a:spLocks noChangeShapeType="1"/>
                    </p:cNvSpPr>
                    <p:nvPr/>
                  </p:nvSpPr>
                  <p:spPr bwMode="auto">
                    <a:xfrm>
                      <a:off x="3072" y="2496"/>
                      <a:ext cx="0" cy="48"/>
                    </a:xfrm>
                    <a:prstGeom prst="line">
                      <a:avLst/>
                    </a:prstGeom>
                    <a:noFill/>
                    <a:ln w="9525">
                      <a:solidFill>
                        <a:schemeClr val="tx1"/>
                      </a:solidFill>
                      <a:round/>
                      <a:headEnd/>
                      <a:tailEnd/>
                    </a:ln>
                  </p:spPr>
                  <p:txBody>
                    <a:bodyPr/>
                    <a:lstStyle/>
                    <a:p>
                      <a:endParaRPr lang="zh-CN" altLang="en-US"/>
                    </a:p>
                  </p:txBody>
                </p:sp>
                <p:sp>
                  <p:nvSpPr>
                    <p:cNvPr id="39075" name="Line 503"/>
                    <p:cNvSpPr>
                      <a:spLocks noChangeShapeType="1"/>
                    </p:cNvSpPr>
                    <p:nvPr/>
                  </p:nvSpPr>
                  <p:spPr bwMode="auto">
                    <a:xfrm>
                      <a:off x="2928" y="2496"/>
                      <a:ext cx="0" cy="48"/>
                    </a:xfrm>
                    <a:prstGeom prst="line">
                      <a:avLst/>
                    </a:prstGeom>
                    <a:noFill/>
                    <a:ln w="9525">
                      <a:solidFill>
                        <a:schemeClr val="tx1"/>
                      </a:solidFill>
                      <a:round/>
                      <a:headEnd/>
                      <a:tailEnd/>
                    </a:ln>
                  </p:spPr>
                  <p:txBody>
                    <a:bodyPr/>
                    <a:lstStyle/>
                    <a:p>
                      <a:endParaRPr lang="zh-CN" altLang="en-US"/>
                    </a:p>
                  </p:txBody>
                </p:sp>
              </p:grpSp>
              <p:grpSp>
                <p:nvGrpSpPr>
                  <p:cNvPr id="39024" name="Group 504"/>
                  <p:cNvGrpSpPr>
                    <a:grpSpLocks/>
                  </p:cNvGrpSpPr>
                  <p:nvPr/>
                </p:nvGrpSpPr>
                <p:grpSpPr bwMode="auto">
                  <a:xfrm>
                    <a:off x="1440" y="2208"/>
                    <a:ext cx="144" cy="96"/>
                    <a:chOff x="2928" y="2448"/>
                    <a:chExt cx="144" cy="96"/>
                  </a:xfrm>
                </p:grpSpPr>
                <p:sp>
                  <p:nvSpPr>
                    <p:cNvPr id="39068" name="Line 505"/>
                    <p:cNvSpPr>
                      <a:spLocks noChangeShapeType="1"/>
                    </p:cNvSpPr>
                    <p:nvPr/>
                  </p:nvSpPr>
                  <p:spPr bwMode="auto">
                    <a:xfrm>
                      <a:off x="2928" y="2448"/>
                      <a:ext cx="144" cy="0"/>
                    </a:xfrm>
                    <a:prstGeom prst="line">
                      <a:avLst/>
                    </a:prstGeom>
                    <a:noFill/>
                    <a:ln w="28575">
                      <a:solidFill>
                        <a:schemeClr val="tx1"/>
                      </a:solidFill>
                      <a:round/>
                      <a:headEnd/>
                      <a:tailEnd/>
                    </a:ln>
                  </p:spPr>
                  <p:txBody>
                    <a:bodyPr/>
                    <a:lstStyle/>
                    <a:p>
                      <a:endParaRPr lang="zh-CN" altLang="en-US"/>
                    </a:p>
                  </p:txBody>
                </p:sp>
                <p:sp>
                  <p:nvSpPr>
                    <p:cNvPr id="39069" name="Line 506"/>
                    <p:cNvSpPr>
                      <a:spLocks noChangeShapeType="1"/>
                    </p:cNvSpPr>
                    <p:nvPr/>
                  </p:nvSpPr>
                  <p:spPr bwMode="auto">
                    <a:xfrm>
                      <a:off x="2928" y="2496"/>
                      <a:ext cx="144" cy="0"/>
                    </a:xfrm>
                    <a:prstGeom prst="line">
                      <a:avLst/>
                    </a:prstGeom>
                    <a:noFill/>
                    <a:ln w="19050">
                      <a:solidFill>
                        <a:schemeClr val="tx1"/>
                      </a:solidFill>
                      <a:round/>
                      <a:headEnd/>
                      <a:tailEnd/>
                    </a:ln>
                  </p:spPr>
                  <p:txBody>
                    <a:bodyPr/>
                    <a:lstStyle/>
                    <a:p>
                      <a:endParaRPr lang="zh-CN" altLang="en-US"/>
                    </a:p>
                  </p:txBody>
                </p:sp>
                <p:sp>
                  <p:nvSpPr>
                    <p:cNvPr id="39070" name="Line 507"/>
                    <p:cNvSpPr>
                      <a:spLocks noChangeShapeType="1"/>
                    </p:cNvSpPr>
                    <p:nvPr/>
                  </p:nvSpPr>
                  <p:spPr bwMode="auto">
                    <a:xfrm>
                      <a:off x="3072" y="2496"/>
                      <a:ext cx="0" cy="48"/>
                    </a:xfrm>
                    <a:prstGeom prst="line">
                      <a:avLst/>
                    </a:prstGeom>
                    <a:noFill/>
                    <a:ln w="9525">
                      <a:solidFill>
                        <a:schemeClr val="tx1"/>
                      </a:solidFill>
                      <a:round/>
                      <a:headEnd/>
                      <a:tailEnd/>
                    </a:ln>
                  </p:spPr>
                  <p:txBody>
                    <a:bodyPr/>
                    <a:lstStyle/>
                    <a:p>
                      <a:endParaRPr lang="zh-CN" altLang="en-US"/>
                    </a:p>
                  </p:txBody>
                </p:sp>
                <p:sp>
                  <p:nvSpPr>
                    <p:cNvPr id="39071" name="Line 508"/>
                    <p:cNvSpPr>
                      <a:spLocks noChangeShapeType="1"/>
                    </p:cNvSpPr>
                    <p:nvPr/>
                  </p:nvSpPr>
                  <p:spPr bwMode="auto">
                    <a:xfrm>
                      <a:off x="2928" y="2496"/>
                      <a:ext cx="0" cy="48"/>
                    </a:xfrm>
                    <a:prstGeom prst="line">
                      <a:avLst/>
                    </a:prstGeom>
                    <a:noFill/>
                    <a:ln w="9525">
                      <a:solidFill>
                        <a:schemeClr val="tx1"/>
                      </a:solidFill>
                      <a:round/>
                      <a:headEnd/>
                      <a:tailEnd/>
                    </a:ln>
                  </p:spPr>
                  <p:txBody>
                    <a:bodyPr/>
                    <a:lstStyle/>
                    <a:p>
                      <a:endParaRPr lang="zh-CN" altLang="en-US"/>
                    </a:p>
                  </p:txBody>
                </p:sp>
              </p:grpSp>
              <p:sp>
                <p:nvSpPr>
                  <p:cNvPr id="39025" name="Line 509"/>
                  <p:cNvSpPr>
                    <a:spLocks noChangeShapeType="1"/>
                  </p:cNvSpPr>
                  <p:nvPr/>
                </p:nvSpPr>
                <p:spPr bwMode="auto">
                  <a:xfrm>
                    <a:off x="2784" y="2304"/>
                    <a:ext cx="96" cy="0"/>
                  </a:xfrm>
                  <a:prstGeom prst="line">
                    <a:avLst/>
                  </a:prstGeom>
                  <a:noFill/>
                  <a:ln w="9525">
                    <a:solidFill>
                      <a:schemeClr val="tx1"/>
                    </a:solidFill>
                    <a:round/>
                    <a:headEnd/>
                    <a:tailEnd/>
                  </a:ln>
                </p:spPr>
                <p:txBody>
                  <a:bodyPr/>
                  <a:lstStyle/>
                  <a:p>
                    <a:endParaRPr lang="zh-CN" altLang="en-US"/>
                  </a:p>
                </p:txBody>
              </p:sp>
              <p:sp>
                <p:nvSpPr>
                  <p:cNvPr id="39026" name="Line 510"/>
                  <p:cNvSpPr>
                    <a:spLocks noChangeShapeType="1"/>
                  </p:cNvSpPr>
                  <p:nvPr/>
                </p:nvSpPr>
                <p:spPr bwMode="auto">
                  <a:xfrm>
                    <a:off x="1344" y="2304"/>
                    <a:ext cx="96" cy="0"/>
                  </a:xfrm>
                  <a:prstGeom prst="line">
                    <a:avLst/>
                  </a:prstGeom>
                  <a:noFill/>
                  <a:ln w="9525">
                    <a:solidFill>
                      <a:schemeClr val="tx1"/>
                    </a:solidFill>
                    <a:round/>
                    <a:headEnd/>
                    <a:tailEnd/>
                  </a:ln>
                </p:spPr>
                <p:txBody>
                  <a:bodyPr/>
                  <a:lstStyle/>
                  <a:p>
                    <a:endParaRPr lang="zh-CN" altLang="en-US"/>
                  </a:p>
                </p:txBody>
              </p:sp>
              <p:sp>
                <p:nvSpPr>
                  <p:cNvPr id="39027" name="Oval 511"/>
                  <p:cNvSpPr>
                    <a:spLocks noChangeArrowheads="1"/>
                  </p:cNvSpPr>
                  <p:nvPr/>
                </p:nvSpPr>
                <p:spPr bwMode="auto">
                  <a:xfrm>
                    <a:off x="2096" y="1904"/>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9028" name="Line 512"/>
                  <p:cNvSpPr>
                    <a:spLocks noChangeShapeType="1"/>
                  </p:cNvSpPr>
                  <p:nvPr/>
                </p:nvSpPr>
                <p:spPr bwMode="auto">
                  <a:xfrm>
                    <a:off x="1152" y="1680"/>
                    <a:ext cx="2064" cy="0"/>
                  </a:xfrm>
                  <a:prstGeom prst="line">
                    <a:avLst/>
                  </a:prstGeom>
                  <a:noFill/>
                  <a:ln w="9525">
                    <a:solidFill>
                      <a:schemeClr val="tx1"/>
                    </a:solidFill>
                    <a:round/>
                    <a:headEnd/>
                    <a:tailEnd/>
                  </a:ln>
                </p:spPr>
                <p:txBody>
                  <a:bodyPr/>
                  <a:lstStyle/>
                  <a:p>
                    <a:endParaRPr lang="zh-CN" altLang="en-US"/>
                  </a:p>
                </p:txBody>
              </p:sp>
              <p:sp>
                <p:nvSpPr>
                  <p:cNvPr id="39029" name="Line 513"/>
                  <p:cNvSpPr>
                    <a:spLocks noChangeShapeType="1"/>
                  </p:cNvSpPr>
                  <p:nvPr/>
                </p:nvSpPr>
                <p:spPr bwMode="auto">
                  <a:xfrm>
                    <a:off x="1344" y="1440"/>
                    <a:ext cx="0" cy="1440"/>
                  </a:xfrm>
                  <a:prstGeom prst="line">
                    <a:avLst/>
                  </a:prstGeom>
                  <a:noFill/>
                  <a:ln w="9525">
                    <a:solidFill>
                      <a:schemeClr val="tx1"/>
                    </a:solidFill>
                    <a:round/>
                    <a:headEnd/>
                    <a:tailEnd/>
                  </a:ln>
                </p:spPr>
                <p:txBody>
                  <a:bodyPr/>
                  <a:lstStyle/>
                  <a:p>
                    <a:endParaRPr lang="zh-CN" altLang="en-US"/>
                  </a:p>
                </p:txBody>
              </p:sp>
              <p:sp>
                <p:nvSpPr>
                  <p:cNvPr id="39030" name="Line 514"/>
                  <p:cNvSpPr>
                    <a:spLocks noChangeShapeType="1"/>
                  </p:cNvSpPr>
                  <p:nvPr/>
                </p:nvSpPr>
                <p:spPr bwMode="auto">
                  <a:xfrm>
                    <a:off x="2880" y="1440"/>
                    <a:ext cx="0" cy="1440"/>
                  </a:xfrm>
                  <a:prstGeom prst="line">
                    <a:avLst/>
                  </a:prstGeom>
                  <a:noFill/>
                  <a:ln w="9525">
                    <a:solidFill>
                      <a:schemeClr val="tx1"/>
                    </a:solidFill>
                    <a:round/>
                    <a:headEnd/>
                    <a:tailEnd/>
                  </a:ln>
                </p:spPr>
                <p:txBody>
                  <a:bodyPr/>
                  <a:lstStyle/>
                  <a:p>
                    <a:endParaRPr lang="zh-CN" altLang="en-US"/>
                  </a:p>
                </p:txBody>
              </p:sp>
              <p:sp>
                <p:nvSpPr>
                  <p:cNvPr id="39031" name="Oval 515"/>
                  <p:cNvSpPr>
                    <a:spLocks noChangeArrowheads="1"/>
                  </p:cNvSpPr>
                  <p:nvPr/>
                </p:nvSpPr>
                <p:spPr bwMode="auto">
                  <a:xfrm>
                    <a:off x="1326" y="228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9032" name="Oval 516"/>
                  <p:cNvSpPr>
                    <a:spLocks noChangeArrowheads="1"/>
                  </p:cNvSpPr>
                  <p:nvPr/>
                </p:nvSpPr>
                <p:spPr bwMode="auto">
                  <a:xfrm>
                    <a:off x="2862" y="228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9033" name="Line 517"/>
                  <p:cNvSpPr>
                    <a:spLocks noChangeShapeType="1"/>
                  </p:cNvSpPr>
                  <p:nvPr/>
                </p:nvSpPr>
                <p:spPr bwMode="auto">
                  <a:xfrm flipV="1">
                    <a:off x="1584" y="1680"/>
                    <a:ext cx="0" cy="528"/>
                  </a:xfrm>
                  <a:prstGeom prst="line">
                    <a:avLst/>
                  </a:prstGeom>
                  <a:noFill/>
                  <a:ln w="9525">
                    <a:solidFill>
                      <a:schemeClr val="tx1"/>
                    </a:solidFill>
                    <a:round/>
                    <a:headEnd/>
                    <a:tailEnd/>
                  </a:ln>
                </p:spPr>
                <p:txBody>
                  <a:bodyPr/>
                  <a:lstStyle/>
                  <a:p>
                    <a:endParaRPr lang="zh-CN" altLang="en-US"/>
                  </a:p>
                </p:txBody>
              </p:sp>
              <p:sp>
                <p:nvSpPr>
                  <p:cNvPr id="39034" name="Line 518"/>
                  <p:cNvSpPr>
                    <a:spLocks noChangeShapeType="1"/>
                  </p:cNvSpPr>
                  <p:nvPr/>
                </p:nvSpPr>
                <p:spPr bwMode="auto">
                  <a:xfrm flipV="1">
                    <a:off x="2640" y="1680"/>
                    <a:ext cx="0" cy="528"/>
                  </a:xfrm>
                  <a:prstGeom prst="line">
                    <a:avLst/>
                  </a:prstGeom>
                  <a:noFill/>
                  <a:ln w="9525">
                    <a:solidFill>
                      <a:schemeClr val="tx1"/>
                    </a:solidFill>
                    <a:round/>
                    <a:headEnd/>
                    <a:tailEnd/>
                  </a:ln>
                </p:spPr>
                <p:txBody>
                  <a:bodyPr/>
                  <a:lstStyle/>
                  <a:p>
                    <a:endParaRPr lang="zh-CN" altLang="en-US"/>
                  </a:p>
                </p:txBody>
              </p:sp>
              <p:sp>
                <p:nvSpPr>
                  <p:cNvPr id="39035" name="Oval 519"/>
                  <p:cNvSpPr>
                    <a:spLocks noChangeArrowheads="1"/>
                  </p:cNvSpPr>
                  <p:nvPr/>
                </p:nvSpPr>
                <p:spPr bwMode="auto">
                  <a:xfrm>
                    <a:off x="2624" y="1664"/>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9036" name="Oval 520"/>
                  <p:cNvSpPr>
                    <a:spLocks noChangeArrowheads="1"/>
                  </p:cNvSpPr>
                  <p:nvPr/>
                </p:nvSpPr>
                <p:spPr bwMode="auto">
                  <a:xfrm>
                    <a:off x="1568" y="1664"/>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grpSp>
                <p:nvGrpSpPr>
                  <p:cNvPr id="39037" name="Group 521"/>
                  <p:cNvGrpSpPr>
                    <a:grpSpLocks/>
                  </p:cNvGrpSpPr>
                  <p:nvPr/>
                </p:nvGrpSpPr>
                <p:grpSpPr bwMode="auto">
                  <a:xfrm>
                    <a:off x="1344" y="2880"/>
                    <a:ext cx="96" cy="144"/>
                    <a:chOff x="1872" y="2352"/>
                    <a:chExt cx="96" cy="144"/>
                  </a:xfrm>
                </p:grpSpPr>
                <p:sp>
                  <p:nvSpPr>
                    <p:cNvPr id="39064" name="Line 522"/>
                    <p:cNvSpPr>
                      <a:spLocks noChangeShapeType="1"/>
                    </p:cNvSpPr>
                    <p:nvPr/>
                  </p:nvSpPr>
                  <p:spPr bwMode="auto">
                    <a:xfrm>
                      <a:off x="1920" y="2352"/>
                      <a:ext cx="0" cy="144"/>
                    </a:xfrm>
                    <a:prstGeom prst="line">
                      <a:avLst/>
                    </a:prstGeom>
                    <a:noFill/>
                    <a:ln w="19050">
                      <a:solidFill>
                        <a:schemeClr val="tx1"/>
                      </a:solidFill>
                      <a:round/>
                      <a:headEnd/>
                      <a:tailEnd/>
                    </a:ln>
                  </p:spPr>
                  <p:txBody>
                    <a:bodyPr/>
                    <a:lstStyle/>
                    <a:p>
                      <a:endParaRPr lang="zh-CN" altLang="en-US"/>
                    </a:p>
                  </p:txBody>
                </p:sp>
                <p:sp>
                  <p:nvSpPr>
                    <p:cNvPr id="39065" name="Line 523"/>
                    <p:cNvSpPr>
                      <a:spLocks noChangeShapeType="1"/>
                    </p:cNvSpPr>
                    <p:nvPr/>
                  </p:nvSpPr>
                  <p:spPr bwMode="auto">
                    <a:xfrm>
                      <a:off x="1968" y="2352"/>
                      <a:ext cx="0" cy="144"/>
                    </a:xfrm>
                    <a:prstGeom prst="line">
                      <a:avLst/>
                    </a:prstGeom>
                    <a:noFill/>
                    <a:ln w="28575">
                      <a:solidFill>
                        <a:schemeClr val="tx1"/>
                      </a:solidFill>
                      <a:round/>
                      <a:headEnd/>
                      <a:tailEnd/>
                    </a:ln>
                  </p:spPr>
                  <p:txBody>
                    <a:bodyPr/>
                    <a:lstStyle/>
                    <a:p>
                      <a:endParaRPr lang="zh-CN" altLang="en-US"/>
                    </a:p>
                  </p:txBody>
                </p:sp>
                <p:sp>
                  <p:nvSpPr>
                    <p:cNvPr id="39066" name="Line 524"/>
                    <p:cNvSpPr>
                      <a:spLocks noChangeShapeType="1"/>
                    </p:cNvSpPr>
                    <p:nvPr/>
                  </p:nvSpPr>
                  <p:spPr bwMode="auto">
                    <a:xfrm>
                      <a:off x="1872" y="2352"/>
                      <a:ext cx="48" cy="0"/>
                    </a:xfrm>
                    <a:prstGeom prst="line">
                      <a:avLst/>
                    </a:prstGeom>
                    <a:noFill/>
                    <a:ln w="9525">
                      <a:solidFill>
                        <a:schemeClr val="tx1"/>
                      </a:solidFill>
                      <a:round/>
                      <a:headEnd/>
                      <a:tailEnd/>
                    </a:ln>
                  </p:spPr>
                  <p:txBody>
                    <a:bodyPr/>
                    <a:lstStyle/>
                    <a:p>
                      <a:endParaRPr lang="zh-CN" altLang="en-US"/>
                    </a:p>
                  </p:txBody>
                </p:sp>
                <p:sp>
                  <p:nvSpPr>
                    <p:cNvPr id="39067" name="Line 525"/>
                    <p:cNvSpPr>
                      <a:spLocks noChangeShapeType="1"/>
                    </p:cNvSpPr>
                    <p:nvPr/>
                  </p:nvSpPr>
                  <p:spPr bwMode="auto">
                    <a:xfrm>
                      <a:off x="1872" y="2496"/>
                      <a:ext cx="48" cy="0"/>
                    </a:xfrm>
                    <a:prstGeom prst="line">
                      <a:avLst/>
                    </a:prstGeom>
                    <a:noFill/>
                    <a:ln w="9525">
                      <a:solidFill>
                        <a:schemeClr val="tx1"/>
                      </a:solidFill>
                      <a:round/>
                      <a:headEnd/>
                      <a:tailEnd/>
                    </a:ln>
                  </p:spPr>
                  <p:txBody>
                    <a:bodyPr/>
                    <a:lstStyle/>
                    <a:p>
                      <a:endParaRPr lang="zh-CN" altLang="en-US"/>
                    </a:p>
                  </p:txBody>
                </p:sp>
              </p:grpSp>
              <p:grpSp>
                <p:nvGrpSpPr>
                  <p:cNvPr id="39038" name="Group 526"/>
                  <p:cNvGrpSpPr>
                    <a:grpSpLocks/>
                  </p:cNvGrpSpPr>
                  <p:nvPr/>
                </p:nvGrpSpPr>
                <p:grpSpPr bwMode="auto">
                  <a:xfrm>
                    <a:off x="2784" y="2880"/>
                    <a:ext cx="96" cy="144"/>
                    <a:chOff x="2256" y="2352"/>
                    <a:chExt cx="96" cy="144"/>
                  </a:xfrm>
                </p:grpSpPr>
                <p:sp>
                  <p:nvSpPr>
                    <p:cNvPr id="39060" name="Line 527"/>
                    <p:cNvSpPr>
                      <a:spLocks noChangeShapeType="1"/>
                    </p:cNvSpPr>
                    <p:nvPr/>
                  </p:nvSpPr>
                  <p:spPr bwMode="auto">
                    <a:xfrm>
                      <a:off x="2256" y="2352"/>
                      <a:ext cx="0" cy="144"/>
                    </a:xfrm>
                    <a:prstGeom prst="line">
                      <a:avLst/>
                    </a:prstGeom>
                    <a:noFill/>
                    <a:ln w="28575">
                      <a:solidFill>
                        <a:schemeClr val="tx1"/>
                      </a:solidFill>
                      <a:round/>
                      <a:headEnd/>
                      <a:tailEnd/>
                    </a:ln>
                  </p:spPr>
                  <p:txBody>
                    <a:bodyPr/>
                    <a:lstStyle/>
                    <a:p>
                      <a:endParaRPr lang="zh-CN" altLang="en-US"/>
                    </a:p>
                  </p:txBody>
                </p:sp>
                <p:sp>
                  <p:nvSpPr>
                    <p:cNvPr id="39061" name="Line 528"/>
                    <p:cNvSpPr>
                      <a:spLocks noChangeShapeType="1"/>
                    </p:cNvSpPr>
                    <p:nvPr/>
                  </p:nvSpPr>
                  <p:spPr bwMode="auto">
                    <a:xfrm>
                      <a:off x="2304" y="2352"/>
                      <a:ext cx="0" cy="144"/>
                    </a:xfrm>
                    <a:prstGeom prst="line">
                      <a:avLst/>
                    </a:prstGeom>
                    <a:noFill/>
                    <a:ln w="19050">
                      <a:solidFill>
                        <a:schemeClr val="tx1"/>
                      </a:solidFill>
                      <a:round/>
                      <a:headEnd/>
                      <a:tailEnd/>
                    </a:ln>
                  </p:spPr>
                  <p:txBody>
                    <a:bodyPr/>
                    <a:lstStyle/>
                    <a:p>
                      <a:endParaRPr lang="zh-CN" altLang="en-US"/>
                    </a:p>
                  </p:txBody>
                </p:sp>
                <p:sp>
                  <p:nvSpPr>
                    <p:cNvPr id="39062" name="Line 529"/>
                    <p:cNvSpPr>
                      <a:spLocks noChangeShapeType="1"/>
                    </p:cNvSpPr>
                    <p:nvPr/>
                  </p:nvSpPr>
                  <p:spPr bwMode="auto">
                    <a:xfrm>
                      <a:off x="2304" y="2352"/>
                      <a:ext cx="48" cy="0"/>
                    </a:xfrm>
                    <a:prstGeom prst="line">
                      <a:avLst/>
                    </a:prstGeom>
                    <a:noFill/>
                    <a:ln w="9525">
                      <a:solidFill>
                        <a:schemeClr val="tx1"/>
                      </a:solidFill>
                      <a:round/>
                      <a:headEnd/>
                      <a:tailEnd/>
                    </a:ln>
                  </p:spPr>
                  <p:txBody>
                    <a:bodyPr/>
                    <a:lstStyle/>
                    <a:p>
                      <a:endParaRPr lang="zh-CN" altLang="en-US"/>
                    </a:p>
                  </p:txBody>
                </p:sp>
                <p:sp>
                  <p:nvSpPr>
                    <p:cNvPr id="39063" name="Line 530"/>
                    <p:cNvSpPr>
                      <a:spLocks noChangeShapeType="1"/>
                    </p:cNvSpPr>
                    <p:nvPr/>
                  </p:nvSpPr>
                  <p:spPr bwMode="auto">
                    <a:xfrm>
                      <a:off x="2304" y="2496"/>
                      <a:ext cx="48" cy="0"/>
                    </a:xfrm>
                    <a:prstGeom prst="line">
                      <a:avLst/>
                    </a:prstGeom>
                    <a:noFill/>
                    <a:ln w="9525">
                      <a:solidFill>
                        <a:schemeClr val="tx1"/>
                      </a:solidFill>
                      <a:round/>
                      <a:headEnd/>
                      <a:tailEnd/>
                    </a:ln>
                  </p:spPr>
                  <p:txBody>
                    <a:bodyPr/>
                    <a:lstStyle/>
                    <a:p>
                      <a:endParaRPr lang="zh-CN" altLang="en-US"/>
                    </a:p>
                  </p:txBody>
                </p:sp>
              </p:grpSp>
              <p:sp>
                <p:nvSpPr>
                  <p:cNvPr id="39039" name="Line 531"/>
                  <p:cNvSpPr>
                    <a:spLocks noChangeShapeType="1"/>
                  </p:cNvSpPr>
                  <p:nvPr/>
                </p:nvSpPr>
                <p:spPr bwMode="auto">
                  <a:xfrm>
                    <a:off x="1440" y="3024"/>
                    <a:ext cx="1344" cy="0"/>
                  </a:xfrm>
                  <a:prstGeom prst="line">
                    <a:avLst/>
                  </a:prstGeom>
                  <a:noFill/>
                  <a:ln w="9525">
                    <a:solidFill>
                      <a:schemeClr val="tx1"/>
                    </a:solidFill>
                    <a:round/>
                    <a:headEnd/>
                    <a:tailEnd/>
                  </a:ln>
                </p:spPr>
                <p:txBody>
                  <a:bodyPr/>
                  <a:lstStyle/>
                  <a:p>
                    <a:endParaRPr lang="zh-CN" altLang="en-US"/>
                  </a:p>
                </p:txBody>
              </p:sp>
              <p:sp>
                <p:nvSpPr>
                  <p:cNvPr id="39040" name="Line 532"/>
                  <p:cNvSpPr>
                    <a:spLocks noChangeShapeType="1"/>
                  </p:cNvSpPr>
                  <p:nvPr/>
                </p:nvSpPr>
                <p:spPr bwMode="auto">
                  <a:xfrm flipV="1">
                    <a:off x="2112" y="2880"/>
                    <a:ext cx="0" cy="144"/>
                  </a:xfrm>
                  <a:prstGeom prst="line">
                    <a:avLst/>
                  </a:prstGeom>
                  <a:noFill/>
                  <a:ln w="9525">
                    <a:solidFill>
                      <a:schemeClr val="tx1"/>
                    </a:solidFill>
                    <a:round/>
                    <a:headEnd/>
                    <a:tailEnd/>
                  </a:ln>
                </p:spPr>
                <p:txBody>
                  <a:bodyPr/>
                  <a:lstStyle/>
                  <a:p>
                    <a:endParaRPr lang="zh-CN" altLang="en-US"/>
                  </a:p>
                </p:txBody>
              </p:sp>
              <p:sp>
                <p:nvSpPr>
                  <p:cNvPr id="39041" name="Oval 533"/>
                  <p:cNvSpPr>
                    <a:spLocks noChangeArrowheads="1"/>
                  </p:cNvSpPr>
                  <p:nvPr/>
                </p:nvSpPr>
                <p:spPr bwMode="auto">
                  <a:xfrm>
                    <a:off x="2094" y="300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9042" name="Oval 534"/>
                  <p:cNvSpPr>
                    <a:spLocks noChangeArrowheads="1"/>
                  </p:cNvSpPr>
                  <p:nvPr/>
                </p:nvSpPr>
                <p:spPr bwMode="auto">
                  <a:xfrm>
                    <a:off x="2088" y="2832"/>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9043" name="Line 535"/>
                  <p:cNvSpPr>
                    <a:spLocks noChangeShapeType="1"/>
                  </p:cNvSpPr>
                  <p:nvPr/>
                </p:nvSpPr>
                <p:spPr bwMode="auto">
                  <a:xfrm>
                    <a:off x="1344" y="3024"/>
                    <a:ext cx="0" cy="144"/>
                  </a:xfrm>
                  <a:prstGeom prst="line">
                    <a:avLst/>
                  </a:prstGeom>
                  <a:noFill/>
                  <a:ln w="9525">
                    <a:solidFill>
                      <a:schemeClr val="tx1"/>
                    </a:solidFill>
                    <a:round/>
                    <a:headEnd/>
                    <a:tailEnd/>
                  </a:ln>
                </p:spPr>
                <p:txBody>
                  <a:bodyPr/>
                  <a:lstStyle/>
                  <a:p>
                    <a:endParaRPr lang="zh-CN" altLang="en-US"/>
                  </a:p>
                </p:txBody>
              </p:sp>
              <p:sp>
                <p:nvSpPr>
                  <p:cNvPr id="39044" name="Line 536"/>
                  <p:cNvSpPr>
                    <a:spLocks noChangeShapeType="1"/>
                  </p:cNvSpPr>
                  <p:nvPr/>
                </p:nvSpPr>
                <p:spPr bwMode="auto">
                  <a:xfrm>
                    <a:off x="2880" y="3024"/>
                    <a:ext cx="0" cy="144"/>
                  </a:xfrm>
                  <a:prstGeom prst="line">
                    <a:avLst/>
                  </a:prstGeom>
                  <a:noFill/>
                  <a:ln w="9525">
                    <a:solidFill>
                      <a:schemeClr val="tx1"/>
                    </a:solidFill>
                    <a:round/>
                    <a:headEnd/>
                    <a:tailEnd/>
                  </a:ln>
                </p:spPr>
                <p:txBody>
                  <a:bodyPr/>
                  <a:lstStyle/>
                  <a:p>
                    <a:endParaRPr lang="zh-CN" altLang="en-US"/>
                  </a:p>
                </p:txBody>
              </p:sp>
              <p:sp>
                <p:nvSpPr>
                  <p:cNvPr id="39045" name="Text Box 537"/>
                  <p:cNvSpPr txBox="1">
                    <a:spLocks noChangeArrowheads="1"/>
                  </p:cNvSpPr>
                  <p:nvPr/>
                </p:nvSpPr>
                <p:spPr bwMode="auto">
                  <a:xfrm>
                    <a:off x="2304" y="2328"/>
                    <a:ext cx="288" cy="163"/>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T</a:t>
                    </a:r>
                    <a:r>
                      <a:rPr lang="en-US" altLang="zh-CN" sz="1400" b="1" baseline="-25000">
                        <a:solidFill>
                          <a:schemeClr val="hlink"/>
                        </a:solidFill>
                        <a:ea typeface="Gulim" pitchFamily="34" charset="-127"/>
                      </a:rPr>
                      <a:t>1</a:t>
                    </a:r>
                    <a:endParaRPr lang="en-US" altLang="zh-CN" sz="1400" b="1">
                      <a:solidFill>
                        <a:schemeClr val="hlink"/>
                      </a:solidFill>
                      <a:ea typeface="Gulim" pitchFamily="34" charset="-127"/>
                    </a:endParaRPr>
                  </a:p>
                </p:txBody>
              </p:sp>
              <p:sp>
                <p:nvSpPr>
                  <p:cNvPr id="39046" name="Text Box 538"/>
                  <p:cNvSpPr txBox="1">
                    <a:spLocks noChangeArrowheads="1"/>
                  </p:cNvSpPr>
                  <p:nvPr/>
                </p:nvSpPr>
                <p:spPr bwMode="auto">
                  <a:xfrm>
                    <a:off x="2304" y="2032"/>
                    <a:ext cx="288" cy="163"/>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T</a:t>
                    </a:r>
                    <a:r>
                      <a:rPr lang="en-US" altLang="zh-CN" sz="1400" b="1" baseline="-25000">
                        <a:solidFill>
                          <a:schemeClr val="hlink"/>
                        </a:solidFill>
                        <a:ea typeface="Gulim" pitchFamily="34" charset="-127"/>
                      </a:rPr>
                      <a:t>2</a:t>
                    </a:r>
                    <a:endParaRPr lang="en-US" altLang="zh-CN" sz="1400" b="1">
                      <a:solidFill>
                        <a:schemeClr val="hlink"/>
                      </a:solidFill>
                      <a:ea typeface="Gulim" pitchFamily="34" charset="-127"/>
                    </a:endParaRPr>
                  </a:p>
                </p:txBody>
              </p:sp>
              <p:sp>
                <p:nvSpPr>
                  <p:cNvPr id="39047" name="Text Box 539"/>
                  <p:cNvSpPr txBox="1">
                    <a:spLocks noChangeArrowheads="1"/>
                  </p:cNvSpPr>
                  <p:nvPr/>
                </p:nvSpPr>
                <p:spPr bwMode="auto">
                  <a:xfrm>
                    <a:off x="1680" y="2320"/>
                    <a:ext cx="288" cy="163"/>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T</a:t>
                    </a:r>
                    <a:r>
                      <a:rPr lang="en-US" altLang="zh-CN" sz="1400" b="1" baseline="-25000">
                        <a:solidFill>
                          <a:schemeClr val="hlink"/>
                        </a:solidFill>
                        <a:ea typeface="Gulim" pitchFamily="34" charset="-127"/>
                      </a:rPr>
                      <a:t>3</a:t>
                    </a:r>
                    <a:endParaRPr lang="en-US" altLang="zh-CN" sz="1400" b="1">
                      <a:solidFill>
                        <a:schemeClr val="hlink"/>
                      </a:solidFill>
                      <a:ea typeface="Gulim" pitchFamily="34" charset="-127"/>
                    </a:endParaRPr>
                  </a:p>
                </p:txBody>
              </p:sp>
              <p:sp>
                <p:nvSpPr>
                  <p:cNvPr id="39048" name="Text Box 540"/>
                  <p:cNvSpPr txBox="1">
                    <a:spLocks noChangeArrowheads="1"/>
                  </p:cNvSpPr>
                  <p:nvPr/>
                </p:nvSpPr>
                <p:spPr bwMode="auto">
                  <a:xfrm>
                    <a:off x="1680" y="2032"/>
                    <a:ext cx="288" cy="163"/>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T</a:t>
                    </a:r>
                    <a:r>
                      <a:rPr lang="en-US" altLang="zh-CN" sz="1400" b="1" baseline="-25000">
                        <a:solidFill>
                          <a:schemeClr val="hlink"/>
                        </a:solidFill>
                        <a:ea typeface="Gulim" pitchFamily="34" charset="-127"/>
                      </a:rPr>
                      <a:t>4</a:t>
                    </a:r>
                    <a:endParaRPr lang="en-US" altLang="zh-CN" sz="1400" b="1">
                      <a:solidFill>
                        <a:schemeClr val="hlink"/>
                      </a:solidFill>
                      <a:ea typeface="Gulim" pitchFamily="34" charset="-127"/>
                    </a:endParaRPr>
                  </a:p>
                </p:txBody>
              </p:sp>
              <p:sp>
                <p:nvSpPr>
                  <p:cNvPr id="39049" name="Text Box 541"/>
                  <p:cNvSpPr txBox="1">
                    <a:spLocks noChangeArrowheads="1"/>
                  </p:cNvSpPr>
                  <p:nvPr/>
                </p:nvSpPr>
                <p:spPr bwMode="auto">
                  <a:xfrm>
                    <a:off x="2592" y="2304"/>
                    <a:ext cx="288" cy="163"/>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T</a:t>
                    </a:r>
                    <a:r>
                      <a:rPr lang="en-US" altLang="zh-CN" sz="1400" b="1" baseline="-25000">
                        <a:solidFill>
                          <a:schemeClr val="hlink"/>
                        </a:solidFill>
                        <a:ea typeface="Gulim" pitchFamily="34" charset="-127"/>
                      </a:rPr>
                      <a:t>5</a:t>
                    </a:r>
                    <a:endParaRPr lang="en-US" altLang="zh-CN" sz="1400" b="1">
                      <a:solidFill>
                        <a:schemeClr val="hlink"/>
                      </a:solidFill>
                      <a:ea typeface="Gulim" pitchFamily="34" charset="-127"/>
                    </a:endParaRPr>
                  </a:p>
                </p:txBody>
              </p:sp>
              <p:sp>
                <p:nvSpPr>
                  <p:cNvPr id="39050" name="Text Box 542"/>
                  <p:cNvSpPr txBox="1">
                    <a:spLocks noChangeArrowheads="1"/>
                  </p:cNvSpPr>
                  <p:nvPr/>
                </p:nvSpPr>
                <p:spPr bwMode="auto">
                  <a:xfrm>
                    <a:off x="1392" y="2304"/>
                    <a:ext cx="288" cy="163"/>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T</a:t>
                    </a:r>
                    <a:r>
                      <a:rPr lang="en-US" altLang="zh-CN" sz="1400" b="1" baseline="-25000">
                        <a:solidFill>
                          <a:schemeClr val="hlink"/>
                        </a:solidFill>
                        <a:ea typeface="Gulim" pitchFamily="34" charset="-127"/>
                      </a:rPr>
                      <a:t>6</a:t>
                    </a:r>
                    <a:endParaRPr lang="en-US" altLang="zh-CN" sz="1400" b="1">
                      <a:solidFill>
                        <a:schemeClr val="hlink"/>
                      </a:solidFill>
                      <a:ea typeface="Gulim" pitchFamily="34" charset="-127"/>
                    </a:endParaRPr>
                  </a:p>
                </p:txBody>
              </p:sp>
              <p:sp>
                <p:nvSpPr>
                  <p:cNvPr id="39051" name="Text Box 543"/>
                  <p:cNvSpPr txBox="1">
                    <a:spLocks noChangeArrowheads="1"/>
                  </p:cNvSpPr>
                  <p:nvPr/>
                </p:nvSpPr>
                <p:spPr bwMode="auto">
                  <a:xfrm>
                    <a:off x="2112" y="1728"/>
                    <a:ext cx="336" cy="163"/>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V</a:t>
                    </a:r>
                    <a:r>
                      <a:rPr lang="en-US" altLang="zh-CN" sz="1400" b="1" baseline="-25000">
                        <a:solidFill>
                          <a:schemeClr val="hlink"/>
                        </a:solidFill>
                        <a:ea typeface="Gulim" pitchFamily="34" charset="-127"/>
                      </a:rPr>
                      <a:t>DD</a:t>
                    </a:r>
                    <a:endParaRPr lang="en-US" altLang="zh-CN" sz="1400" b="1">
                      <a:solidFill>
                        <a:schemeClr val="hlink"/>
                      </a:solidFill>
                      <a:ea typeface="Gulim" pitchFamily="34" charset="-127"/>
                    </a:endParaRPr>
                  </a:p>
                </p:txBody>
              </p:sp>
              <p:sp>
                <p:nvSpPr>
                  <p:cNvPr id="39052" name="Text Box 544"/>
                  <p:cNvSpPr txBox="1">
                    <a:spLocks noChangeArrowheads="1"/>
                  </p:cNvSpPr>
                  <p:nvPr/>
                </p:nvSpPr>
                <p:spPr bwMode="auto">
                  <a:xfrm>
                    <a:off x="2102" y="2789"/>
                    <a:ext cx="288" cy="163"/>
                  </a:xfrm>
                  <a:prstGeom prst="rect">
                    <a:avLst/>
                  </a:prstGeom>
                  <a:noFill/>
                  <a:ln w="9525">
                    <a:noFill/>
                    <a:miter lim="800000"/>
                    <a:headEnd/>
                    <a:tailEnd/>
                  </a:ln>
                </p:spPr>
                <p:txBody>
                  <a:bodyPr>
                    <a:spAutoFit/>
                  </a:bodyPr>
                  <a:lstStyle/>
                  <a:p>
                    <a:pPr eaLnBrk="0" hangingPunct="0"/>
                    <a:r>
                      <a:rPr lang="en-US" altLang="zh-CN" sz="1400" b="1">
                        <a:solidFill>
                          <a:srgbClr val="CC0066"/>
                        </a:solidFill>
                        <a:ea typeface="Gulim" pitchFamily="34" charset="-127"/>
                      </a:rPr>
                      <a:t>Y</a:t>
                    </a:r>
                    <a:r>
                      <a:rPr lang="en-US" altLang="zh-CN" sz="1400" b="1" baseline="-25000">
                        <a:solidFill>
                          <a:srgbClr val="CC0066"/>
                        </a:solidFill>
                        <a:ea typeface="Gulim" pitchFamily="34" charset="-127"/>
                      </a:rPr>
                      <a:t>j</a:t>
                    </a:r>
                    <a:endParaRPr lang="en-US" altLang="zh-CN" sz="1400" b="1">
                      <a:solidFill>
                        <a:srgbClr val="CC0066"/>
                      </a:solidFill>
                      <a:ea typeface="Gulim" pitchFamily="34" charset="-127"/>
                    </a:endParaRPr>
                  </a:p>
                </p:txBody>
              </p:sp>
              <p:sp>
                <p:nvSpPr>
                  <p:cNvPr id="39053" name="Text Box 545"/>
                  <p:cNvSpPr txBox="1">
                    <a:spLocks noChangeArrowheads="1"/>
                  </p:cNvSpPr>
                  <p:nvPr/>
                </p:nvSpPr>
                <p:spPr bwMode="auto">
                  <a:xfrm>
                    <a:off x="3180" y="1565"/>
                    <a:ext cx="288" cy="163"/>
                  </a:xfrm>
                  <a:prstGeom prst="rect">
                    <a:avLst/>
                  </a:prstGeom>
                  <a:noFill/>
                  <a:ln w="9525">
                    <a:noFill/>
                    <a:miter lim="800000"/>
                    <a:headEnd/>
                    <a:tailEnd/>
                  </a:ln>
                </p:spPr>
                <p:txBody>
                  <a:bodyPr>
                    <a:spAutoFit/>
                  </a:bodyPr>
                  <a:lstStyle/>
                  <a:p>
                    <a:pPr eaLnBrk="0" hangingPunct="0"/>
                    <a:r>
                      <a:rPr lang="en-US" altLang="zh-CN" sz="1400" b="1">
                        <a:solidFill>
                          <a:srgbClr val="FF0066"/>
                        </a:solidFill>
                        <a:ea typeface="Gulim" pitchFamily="34" charset="-127"/>
                      </a:rPr>
                      <a:t>X</a:t>
                    </a:r>
                    <a:r>
                      <a:rPr lang="en-US" altLang="zh-CN" sz="1400" b="1" baseline="-25000">
                        <a:solidFill>
                          <a:srgbClr val="FF0066"/>
                        </a:solidFill>
                        <a:ea typeface="Gulim" pitchFamily="34" charset="-127"/>
                      </a:rPr>
                      <a:t>i</a:t>
                    </a:r>
                    <a:endParaRPr lang="en-US" altLang="zh-CN" sz="1400" b="1">
                      <a:solidFill>
                        <a:srgbClr val="FF0066"/>
                      </a:solidFill>
                      <a:ea typeface="Gulim" pitchFamily="34" charset="-127"/>
                    </a:endParaRPr>
                  </a:p>
                </p:txBody>
              </p:sp>
              <p:sp>
                <p:nvSpPr>
                  <p:cNvPr id="39054" name="Text Box 546"/>
                  <p:cNvSpPr txBox="1">
                    <a:spLocks noChangeArrowheads="1"/>
                  </p:cNvSpPr>
                  <p:nvPr/>
                </p:nvSpPr>
                <p:spPr bwMode="auto">
                  <a:xfrm>
                    <a:off x="2880" y="2208"/>
                    <a:ext cx="288" cy="163"/>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B</a:t>
                    </a:r>
                    <a:r>
                      <a:rPr lang="en-US" altLang="zh-CN" sz="1400" b="1" baseline="-25000">
                        <a:solidFill>
                          <a:schemeClr val="hlink"/>
                        </a:solidFill>
                        <a:ea typeface="Gulim" pitchFamily="34" charset="-127"/>
                      </a:rPr>
                      <a:t>j</a:t>
                    </a:r>
                  </a:p>
                </p:txBody>
              </p:sp>
              <p:grpSp>
                <p:nvGrpSpPr>
                  <p:cNvPr id="39055" name="Group 547"/>
                  <p:cNvGrpSpPr>
                    <a:grpSpLocks/>
                  </p:cNvGrpSpPr>
                  <p:nvPr/>
                </p:nvGrpSpPr>
                <p:grpSpPr bwMode="auto">
                  <a:xfrm>
                    <a:off x="1066" y="2240"/>
                    <a:ext cx="288" cy="175"/>
                    <a:chOff x="1066" y="2240"/>
                    <a:chExt cx="288" cy="175"/>
                  </a:xfrm>
                </p:grpSpPr>
                <p:sp>
                  <p:nvSpPr>
                    <p:cNvPr id="39058" name="Text Box 548"/>
                    <p:cNvSpPr txBox="1">
                      <a:spLocks noChangeArrowheads="1"/>
                    </p:cNvSpPr>
                    <p:nvPr/>
                  </p:nvSpPr>
                  <p:spPr bwMode="auto">
                    <a:xfrm>
                      <a:off x="1066" y="2251"/>
                      <a:ext cx="288" cy="164"/>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B</a:t>
                      </a:r>
                      <a:r>
                        <a:rPr lang="en-US" altLang="zh-CN" sz="1400" b="1" baseline="-25000">
                          <a:solidFill>
                            <a:schemeClr val="hlink"/>
                          </a:solidFill>
                          <a:ea typeface="Gulim" pitchFamily="34" charset="-127"/>
                        </a:rPr>
                        <a:t>j</a:t>
                      </a:r>
                    </a:p>
                  </p:txBody>
                </p:sp>
                <p:sp>
                  <p:nvSpPr>
                    <p:cNvPr id="39059" name="Line 549"/>
                    <p:cNvSpPr>
                      <a:spLocks noChangeShapeType="1"/>
                    </p:cNvSpPr>
                    <p:nvPr/>
                  </p:nvSpPr>
                  <p:spPr bwMode="auto">
                    <a:xfrm>
                      <a:off x="1160" y="2240"/>
                      <a:ext cx="48" cy="0"/>
                    </a:xfrm>
                    <a:prstGeom prst="line">
                      <a:avLst/>
                    </a:prstGeom>
                    <a:noFill/>
                    <a:ln w="19050">
                      <a:solidFill>
                        <a:schemeClr val="tx1"/>
                      </a:solidFill>
                      <a:round/>
                      <a:headEnd/>
                      <a:tailEnd/>
                    </a:ln>
                  </p:spPr>
                  <p:txBody>
                    <a:bodyPr/>
                    <a:lstStyle/>
                    <a:p>
                      <a:endParaRPr lang="zh-CN" altLang="en-US"/>
                    </a:p>
                  </p:txBody>
                </p:sp>
              </p:grpSp>
              <p:sp>
                <p:nvSpPr>
                  <p:cNvPr id="39056" name="Text Box 550"/>
                  <p:cNvSpPr txBox="1">
                    <a:spLocks noChangeArrowheads="1"/>
                  </p:cNvSpPr>
                  <p:nvPr/>
                </p:nvSpPr>
                <p:spPr bwMode="auto">
                  <a:xfrm>
                    <a:off x="2544" y="2832"/>
                    <a:ext cx="288" cy="163"/>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T</a:t>
                    </a:r>
                    <a:r>
                      <a:rPr lang="en-US" altLang="zh-CN" sz="1400" b="1" baseline="-25000">
                        <a:solidFill>
                          <a:schemeClr val="hlink"/>
                        </a:solidFill>
                        <a:ea typeface="Gulim" pitchFamily="34" charset="-127"/>
                      </a:rPr>
                      <a:t>7</a:t>
                    </a:r>
                    <a:endParaRPr lang="en-US" altLang="zh-CN" sz="1400" b="1">
                      <a:solidFill>
                        <a:schemeClr val="hlink"/>
                      </a:solidFill>
                      <a:ea typeface="Gulim" pitchFamily="34" charset="-127"/>
                    </a:endParaRPr>
                  </a:p>
                </p:txBody>
              </p:sp>
              <p:sp>
                <p:nvSpPr>
                  <p:cNvPr id="39057" name="Text Box 551"/>
                  <p:cNvSpPr txBox="1">
                    <a:spLocks noChangeArrowheads="1"/>
                  </p:cNvSpPr>
                  <p:nvPr/>
                </p:nvSpPr>
                <p:spPr bwMode="auto">
                  <a:xfrm>
                    <a:off x="1392" y="2832"/>
                    <a:ext cx="288" cy="163"/>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T</a:t>
                    </a:r>
                    <a:r>
                      <a:rPr lang="en-US" altLang="zh-CN" sz="1400" b="1" baseline="-25000">
                        <a:solidFill>
                          <a:schemeClr val="hlink"/>
                        </a:solidFill>
                        <a:ea typeface="Gulim" pitchFamily="34" charset="-127"/>
                      </a:rPr>
                      <a:t>8</a:t>
                    </a:r>
                    <a:endParaRPr lang="en-US" altLang="zh-CN" sz="1400" b="1">
                      <a:solidFill>
                        <a:schemeClr val="hlink"/>
                      </a:solidFill>
                      <a:ea typeface="Gulim" pitchFamily="34" charset="-127"/>
                    </a:endParaRPr>
                  </a:p>
                </p:txBody>
              </p:sp>
            </p:grpSp>
            <p:grpSp>
              <p:nvGrpSpPr>
                <p:cNvPr id="38941" name="Group 552"/>
                <p:cNvGrpSpPr>
                  <a:grpSpLocks/>
                </p:cNvGrpSpPr>
                <p:nvPr/>
              </p:nvGrpSpPr>
              <p:grpSpPr bwMode="auto">
                <a:xfrm>
                  <a:off x="2832" y="2928"/>
                  <a:ext cx="192" cy="192"/>
                  <a:chOff x="3024" y="3408"/>
                  <a:chExt cx="192" cy="192"/>
                </a:xfrm>
              </p:grpSpPr>
              <p:sp>
                <p:nvSpPr>
                  <p:cNvPr id="38984" name="AutoShape 553"/>
                  <p:cNvSpPr>
                    <a:spLocks noChangeArrowheads="1"/>
                  </p:cNvSpPr>
                  <p:nvPr/>
                </p:nvSpPr>
                <p:spPr bwMode="auto">
                  <a:xfrm>
                    <a:off x="3024" y="3456"/>
                    <a:ext cx="192" cy="144"/>
                  </a:xfrm>
                  <a:prstGeom prst="triangle">
                    <a:avLst>
                      <a:gd name="adj" fmla="val 50000"/>
                    </a:avLst>
                  </a:prstGeom>
                  <a:noFill/>
                  <a:ln w="19050">
                    <a:solidFill>
                      <a:schemeClr val="tx1"/>
                    </a:solidFill>
                    <a:miter lim="800000"/>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8985" name="Oval 554"/>
                  <p:cNvSpPr>
                    <a:spLocks noChangeArrowheads="1"/>
                  </p:cNvSpPr>
                  <p:nvPr/>
                </p:nvSpPr>
                <p:spPr bwMode="auto">
                  <a:xfrm>
                    <a:off x="3096" y="3408"/>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grpSp>
            <p:sp>
              <p:nvSpPr>
                <p:cNvPr id="38942" name="AutoShape 555"/>
                <p:cNvSpPr>
                  <a:spLocks noChangeArrowheads="1"/>
                </p:cNvSpPr>
                <p:nvPr/>
              </p:nvSpPr>
              <p:spPr bwMode="auto">
                <a:xfrm>
                  <a:off x="4368" y="2928"/>
                  <a:ext cx="192" cy="144"/>
                </a:xfrm>
                <a:prstGeom prst="triangle">
                  <a:avLst>
                    <a:gd name="adj" fmla="val 50000"/>
                  </a:avLst>
                </a:prstGeom>
                <a:noFill/>
                <a:ln w="19050">
                  <a:solidFill>
                    <a:schemeClr val="tx1"/>
                  </a:solidFill>
                  <a:miter lim="800000"/>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8943" name="AutoShape 556"/>
                <p:cNvSpPr>
                  <a:spLocks noChangeArrowheads="1"/>
                </p:cNvSpPr>
                <p:nvPr/>
              </p:nvSpPr>
              <p:spPr bwMode="auto">
                <a:xfrm rot="10800000">
                  <a:off x="4032" y="2928"/>
                  <a:ext cx="192" cy="144"/>
                </a:xfrm>
                <a:prstGeom prst="triangle">
                  <a:avLst>
                    <a:gd name="adj" fmla="val 50000"/>
                  </a:avLst>
                </a:prstGeom>
                <a:noFill/>
                <a:ln w="28575">
                  <a:solidFill>
                    <a:srgbClr val="FF0066"/>
                  </a:solidFill>
                  <a:miter lim="800000"/>
                  <a:headEnd/>
                  <a:tailEnd/>
                </a:ln>
              </p:spPr>
              <p:txBody>
                <a:bodyPr rot="10800000"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8944" name="Line 557"/>
                <p:cNvSpPr>
                  <a:spLocks noChangeShapeType="1"/>
                </p:cNvSpPr>
                <p:nvPr/>
              </p:nvSpPr>
              <p:spPr bwMode="auto">
                <a:xfrm>
                  <a:off x="2928" y="3120"/>
                  <a:ext cx="0" cy="144"/>
                </a:xfrm>
                <a:prstGeom prst="line">
                  <a:avLst/>
                </a:prstGeom>
                <a:noFill/>
                <a:ln w="9525">
                  <a:solidFill>
                    <a:schemeClr val="tx1"/>
                  </a:solidFill>
                  <a:round/>
                  <a:headEnd/>
                  <a:tailEnd/>
                </a:ln>
              </p:spPr>
              <p:txBody>
                <a:bodyPr/>
                <a:lstStyle/>
                <a:p>
                  <a:endParaRPr lang="zh-CN" altLang="en-US"/>
                </a:p>
              </p:txBody>
            </p:sp>
            <p:sp>
              <p:nvSpPr>
                <p:cNvPr id="38945" name="Line 558"/>
                <p:cNvSpPr>
                  <a:spLocks noChangeShapeType="1"/>
                </p:cNvSpPr>
                <p:nvPr/>
              </p:nvSpPr>
              <p:spPr bwMode="auto">
                <a:xfrm>
                  <a:off x="2928" y="3264"/>
                  <a:ext cx="1536" cy="0"/>
                </a:xfrm>
                <a:prstGeom prst="line">
                  <a:avLst/>
                </a:prstGeom>
                <a:noFill/>
                <a:ln w="9525">
                  <a:solidFill>
                    <a:schemeClr val="tx1"/>
                  </a:solidFill>
                  <a:round/>
                  <a:headEnd/>
                  <a:tailEnd/>
                </a:ln>
              </p:spPr>
              <p:txBody>
                <a:bodyPr/>
                <a:lstStyle/>
                <a:p>
                  <a:endParaRPr lang="zh-CN" altLang="en-US"/>
                </a:p>
              </p:txBody>
            </p:sp>
            <p:sp>
              <p:nvSpPr>
                <p:cNvPr id="38946" name="Line 559"/>
                <p:cNvSpPr>
                  <a:spLocks noChangeShapeType="1"/>
                </p:cNvSpPr>
                <p:nvPr/>
              </p:nvSpPr>
              <p:spPr bwMode="auto">
                <a:xfrm flipV="1">
                  <a:off x="4464" y="3072"/>
                  <a:ext cx="0" cy="192"/>
                </a:xfrm>
                <a:prstGeom prst="line">
                  <a:avLst/>
                </a:prstGeom>
                <a:noFill/>
                <a:ln w="9525">
                  <a:solidFill>
                    <a:schemeClr val="tx1"/>
                  </a:solidFill>
                  <a:round/>
                  <a:headEnd/>
                  <a:tailEnd/>
                </a:ln>
              </p:spPr>
              <p:txBody>
                <a:bodyPr/>
                <a:lstStyle/>
                <a:p>
                  <a:endParaRPr lang="zh-CN" altLang="en-US"/>
                </a:p>
              </p:txBody>
            </p:sp>
            <p:sp>
              <p:nvSpPr>
                <p:cNvPr id="38947" name="Line 560"/>
                <p:cNvSpPr>
                  <a:spLocks noChangeShapeType="1"/>
                </p:cNvSpPr>
                <p:nvPr/>
              </p:nvSpPr>
              <p:spPr bwMode="auto">
                <a:xfrm flipV="1">
                  <a:off x="4128" y="3072"/>
                  <a:ext cx="0" cy="192"/>
                </a:xfrm>
                <a:prstGeom prst="line">
                  <a:avLst/>
                </a:prstGeom>
                <a:noFill/>
                <a:ln w="9525">
                  <a:solidFill>
                    <a:schemeClr val="tx1"/>
                  </a:solidFill>
                  <a:round/>
                  <a:headEnd/>
                  <a:tailEnd/>
                </a:ln>
              </p:spPr>
              <p:txBody>
                <a:bodyPr/>
                <a:lstStyle/>
                <a:p>
                  <a:endParaRPr lang="zh-CN" altLang="en-US"/>
                </a:p>
              </p:txBody>
            </p:sp>
            <p:sp>
              <p:nvSpPr>
                <p:cNvPr id="38948" name="Line 561"/>
                <p:cNvSpPr>
                  <a:spLocks noChangeShapeType="1"/>
                </p:cNvSpPr>
                <p:nvPr/>
              </p:nvSpPr>
              <p:spPr bwMode="auto">
                <a:xfrm>
                  <a:off x="4512" y="2976"/>
                  <a:ext cx="144" cy="0"/>
                </a:xfrm>
                <a:prstGeom prst="line">
                  <a:avLst/>
                </a:prstGeom>
                <a:noFill/>
                <a:ln w="9525">
                  <a:solidFill>
                    <a:schemeClr val="tx1"/>
                  </a:solidFill>
                  <a:round/>
                  <a:headEnd/>
                  <a:tailEnd/>
                </a:ln>
              </p:spPr>
              <p:txBody>
                <a:bodyPr/>
                <a:lstStyle/>
                <a:p>
                  <a:endParaRPr lang="zh-CN" altLang="en-US"/>
                </a:p>
              </p:txBody>
            </p:sp>
            <p:sp>
              <p:nvSpPr>
                <p:cNvPr id="38949" name="Line 562"/>
                <p:cNvSpPr>
                  <a:spLocks noChangeShapeType="1"/>
                </p:cNvSpPr>
                <p:nvPr/>
              </p:nvSpPr>
              <p:spPr bwMode="auto">
                <a:xfrm>
                  <a:off x="4656" y="2976"/>
                  <a:ext cx="0" cy="336"/>
                </a:xfrm>
                <a:prstGeom prst="line">
                  <a:avLst/>
                </a:prstGeom>
                <a:noFill/>
                <a:ln w="9525">
                  <a:solidFill>
                    <a:schemeClr val="tx1"/>
                  </a:solidFill>
                  <a:round/>
                  <a:headEnd/>
                  <a:tailEnd/>
                </a:ln>
              </p:spPr>
              <p:txBody>
                <a:bodyPr/>
                <a:lstStyle/>
                <a:p>
                  <a:endParaRPr lang="zh-CN" altLang="en-US"/>
                </a:p>
              </p:txBody>
            </p:sp>
            <p:sp>
              <p:nvSpPr>
                <p:cNvPr id="38950" name="Line 563"/>
                <p:cNvSpPr>
                  <a:spLocks noChangeShapeType="1"/>
                </p:cNvSpPr>
                <p:nvPr/>
              </p:nvSpPr>
              <p:spPr bwMode="auto">
                <a:xfrm flipH="1">
                  <a:off x="2736" y="3312"/>
                  <a:ext cx="1920" cy="0"/>
                </a:xfrm>
                <a:prstGeom prst="line">
                  <a:avLst/>
                </a:prstGeom>
                <a:noFill/>
                <a:ln w="9525">
                  <a:solidFill>
                    <a:schemeClr val="tx1"/>
                  </a:solidFill>
                  <a:round/>
                  <a:headEnd/>
                  <a:tailEnd/>
                </a:ln>
              </p:spPr>
              <p:txBody>
                <a:bodyPr/>
                <a:lstStyle/>
                <a:p>
                  <a:endParaRPr lang="zh-CN" altLang="en-US"/>
                </a:p>
              </p:txBody>
            </p:sp>
            <p:sp>
              <p:nvSpPr>
                <p:cNvPr id="38951" name="Rectangle 564"/>
                <p:cNvSpPr>
                  <a:spLocks noChangeArrowheads="1"/>
                </p:cNvSpPr>
                <p:nvPr/>
              </p:nvSpPr>
              <p:spPr bwMode="auto">
                <a:xfrm>
                  <a:off x="2544" y="3216"/>
                  <a:ext cx="192" cy="240"/>
                </a:xfrm>
                <a:prstGeom prst="rect">
                  <a:avLst/>
                </a:prstGeom>
                <a:noFill/>
                <a:ln w="19050">
                  <a:solidFill>
                    <a:schemeClr val="tx1"/>
                  </a:solidFill>
                  <a:miter lim="800000"/>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8952" name="Oval 565"/>
                <p:cNvSpPr>
                  <a:spLocks noChangeArrowheads="1"/>
                </p:cNvSpPr>
                <p:nvPr/>
              </p:nvSpPr>
              <p:spPr bwMode="auto">
                <a:xfrm>
                  <a:off x="2496" y="3240"/>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8953" name="Oval 566"/>
                <p:cNvSpPr>
                  <a:spLocks noChangeArrowheads="1"/>
                </p:cNvSpPr>
                <p:nvPr/>
              </p:nvSpPr>
              <p:spPr bwMode="auto">
                <a:xfrm>
                  <a:off x="2496" y="3384"/>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8954" name="Text Box 567"/>
                <p:cNvSpPr txBox="1">
                  <a:spLocks noChangeArrowheads="1"/>
                </p:cNvSpPr>
                <p:nvPr/>
              </p:nvSpPr>
              <p:spPr bwMode="auto">
                <a:xfrm>
                  <a:off x="2528" y="3216"/>
                  <a:ext cx="240" cy="179"/>
                </a:xfrm>
                <a:prstGeom prst="rect">
                  <a:avLst/>
                </a:prstGeom>
                <a:noFill/>
                <a:ln w="9525">
                  <a:noFill/>
                  <a:miter lim="800000"/>
                  <a:headEnd/>
                  <a:tailEnd/>
                </a:ln>
              </p:spPr>
              <p:txBody>
                <a:bodyPr>
                  <a:spAutoFit/>
                </a:bodyPr>
                <a:lstStyle/>
                <a:p>
                  <a:pPr eaLnBrk="0" hangingPunct="0"/>
                  <a:r>
                    <a:rPr lang="en-US" altLang="zh-CN" sz="1600" b="1">
                      <a:solidFill>
                        <a:schemeClr val="hlink"/>
                      </a:solidFill>
                      <a:ea typeface="Gulim" pitchFamily="34" charset="-127"/>
                    </a:rPr>
                    <a:t>&amp;</a:t>
                  </a:r>
                </a:p>
              </p:txBody>
            </p:sp>
            <p:sp>
              <p:nvSpPr>
                <p:cNvPr id="38955" name="Oval 568"/>
                <p:cNvSpPr>
                  <a:spLocks noChangeArrowheads="1"/>
                </p:cNvSpPr>
                <p:nvPr/>
              </p:nvSpPr>
              <p:spPr bwMode="auto">
                <a:xfrm>
                  <a:off x="2496" y="3528"/>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8956" name="Text Box 569"/>
                <p:cNvSpPr txBox="1">
                  <a:spLocks noChangeArrowheads="1"/>
                </p:cNvSpPr>
                <p:nvPr/>
              </p:nvSpPr>
              <p:spPr bwMode="auto">
                <a:xfrm>
                  <a:off x="2528" y="3504"/>
                  <a:ext cx="240" cy="179"/>
                </a:xfrm>
                <a:prstGeom prst="rect">
                  <a:avLst/>
                </a:prstGeom>
                <a:noFill/>
                <a:ln w="9525">
                  <a:noFill/>
                  <a:miter lim="800000"/>
                  <a:headEnd/>
                  <a:tailEnd/>
                </a:ln>
              </p:spPr>
              <p:txBody>
                <a:bodyPr>
                  <a:spAutoFit/>
                </a:bodyPr>
                <a:lstStyle/>
                <a:p>
                  <a:pPr eaLnBrk="0" hangingPunct="0"/>
                  <a:r>
                    <a:rPr lang="en-US" altLang="zh-CN" sz="1600" b="1">
                      <a:solidFill>
                        <a:schemeClr val="hlink"/>
                      </a:solidFill>
                      <a:ea typeface="Gulim" pitchFamily="34" charset="-127"/>
                    </a:rPr>
                    <a:t>&amp;</a:t>
                  </a:r>
                </a:p>
              </p:txBody>
            </p:sp>
            <p:sp>
              <p:nvSpPr>
                <p:cNvPr id="38957" name="Line 570"/>
                <p:cNvSpPr>
                  <a:spLocks noChangeShapeType="1"/>
                </p:cNvSpPr>
                <p:nvPr/>
              </p:nvSpPr>
              <p:spPr bwMode="auto">
                <a:xfrm>
                  <a:off x="2736" y="3600"/>
                  <a:ext cx="1488" cy="0"/>
                </a:xfrm>
                <a:prstGeom prst="line">
                  <a:avLst/>
                </a:prstGeom>
                <a:noFill/>
                <a:ln w="9525">
                  <a:solidFill>
                    <a:srgbClr val="FF0066"/>
                  </a:solidFill>
                  <a:round/>
                  <a:headEnd/>
                  <a:tailEnd/>
                </a:ln>
              </p:spPr>
              <p:txBody>
                <a:bodyPr/>
                <a:lstStyle/>
                <a:p>
                  <a:endParaRPr lang="zh-CN" altLang="en-US"/>
                </a:p>
              </p:txBody>
            </p:sp>
            <p:sp>
              <p:nvSpPr>
                <p:cNvPr id="38958" name="Line 571"/>
                <p:cNvSpPr>
                  <a:spLocks noChangeShapeType="1"/>
                </p:cNvSpPr>
                <p:nvPr/>
              </p:nvSpPr>
              <p:spPr bwMode="auto">
                <a:xfrm flipV="1">
                  <a:off x="4224" y="3024"/>
                  <a:ext cx="0" cy="576"/>
                </a:xfrm>
                <a:prstGeom prst="line">
                  <a:avLst/>
                </a:prstGeom>
                <a:noFill/>
                <a:ln w="9525">
                  <a:solidFill>
                    <a:srgbClr val="FF0066"/>
                  </a:solidFill>
                  <a:round/>
                  <a:headEnd/>
                  <a:tailEnd/>
                </a:ln>
              </p:spPr>
              <p:txBody>
                <a:bodyPr/>
                <a:lstStyle/>
                <a:p>
                  <a:endParaRPr lang="zh-CN" altLang="en-US"/>
                </a:p>
              </p:txBody>
            </p:sp>
            <p:sp>
              <p:nvSpPr>
                <p:cNvPr id="38959" name="Line 572"/>
                <p:cNvSpPr>
                  <a:spLocks noChangeShapeType="1"/>
                </p:cNvSpPr>
                <p:nvPr/>
              </p:nvSpPr>
              <p:spPr bwMode="auto">
                <a:xfrm flipH="1">
                  <a:off x="4176" y="3024"/>
                  <a:ext cx="48" cy="0"/>
                </a:xfrm>
                <a:prstGeom prst="line">
                  <a:avLst/>
                </a:prstGeom>
                <a:noFill/>
                <a:ln w="9525">
                  <a:solidFill>
                    <a:srgbClr val="FF0066"/>
                  </a:solidFill>
                  <a:round/>
                  <a:headEnd/>
                  <a:tailEnd/>
                </a:ln>
              </p:spPr>
              <p:txBody>
                <a:bodyPr/>
                <a:lstStyle/>
                <a:p>
                  <a:endParaRPr lang="zh-CN" altLang="en-US"/>
                </a:p>
              </p:txBody>
            </p:sp>
            <p:sp>
              <p:nvSpPr>
                <p:cNvPr id="38960" name="Line 573"/>
                <p:cNvSpPr>
                  <a:spLocks noChangeShapeType="1"/>
                </p:cNvSpPr>
                <p:nvPr/>
              </p:nvSpPr>
              <p:spPr bwMode="auto">
                <a:xfrm>
                  <a:off x="2976" y="3024"/>
                  <a:ext cx="144" cy="0"/>
                </a:xfrm>
                <a:prstGeom prst="line">
                  <a:avLst/>
                </a:prstGeom>
                <a:noFill/>
                <a:ln w="9525">
                  <a:solidFill>
                    <a:schemeClr val="tx1"/>
                  </a:solidFill>
                  <a:round/>
                  <a:headEnd/>
                  <a:tailEnd/>
                </a:ln>
              </p:spPr>
              <p:txBody>
                <a:bodyPr/>
                <a:lstStyle/>
                <a:p>
                  <a:endParaRPr lang="zh-CN" altLang="en-US"/>
                </a:p>
              </p:txBody>
            </p:sp>
            <p:sp>
              <p:nvSpPr>
                <p:cNvPr id="38961" name="Line 574"/>
                <p:cNvSpPr>
                  <a:spLocks noChangeShapeType="1"/>
                </p:cNvSpPr>
                <p:nvPr/>
              </p:nvSpPr>
              <p:spPr bwMode="auto">
                <a:xfrm>
                  <a:off x="3120" y="3024"/>
                  <a:ext cx="0" cy="288"/>
                </a:xfrm>
                <a:prstGeom prst="line">
                  <a:avLst/>
                </a:prstGeom>
                <a:noFill/>
                <a:ln w="9525">
                  <a:solidFill>
                    <a:schemeClr val="tx1"/>
                  </a:solidFill>
                  <a:round/>
                  <a:headEnd/>
                  <a:tailEnd/>
                </a:ln>
              </p:spPr>
              <p:txBody>
                <a:bodyPr/>
                <a:lstStyle/>
                <a:p>
                  <a:endParaRPr lang="zh-CN" altLang="en-US"/>
                </a:p>
              </p:txBody>
            </p:sp>
            <p:sp>
              <p:nvSpPr>
                <p:cNvPr id="38962" name="Oval 575"/>
                <p:cNvSpPr>
                  <a:spLocks noChangeArrowheads="1"/>
                </p:cNvSpPr>
                <p:nvPr/>
              </p:nvSpPr>
              <p:spPr bwMode="auto">
                <a:xfrm>
                  <a:off x="3104" y="3296"/>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8963" name="Oval 576"/>
                <p:cNvSpPr>
                  <a:spLocks noChangeArrowheads="1"/>
                </p:cNvSpPr>
                <p:nvPr/>
              </p:nvSpPr>
              <p:spPr bwMode="auto">
                <a:xfrm>
                  <a:off x="4112" y="324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8964" name="Line 577"/>
                <p:cNvSpPr>
                  <a:spLocks noChangeShapeType="1"/>
                </p:cNvSpPr>
                <p:nvPr/>
              </p:nvSpPr>
              <p:spPr bwMode="auto">
                <a:xfrm flipH="1">
                  <a:off x="2208" y="3696"/>
                  <a:ext cx="336" cy="0"/>
                </a:xfrm>
                <a:prstGeom prst="line">
                  <a:avLst/>
                </a:prstGeom>
                <a:noFill/>
                <a:ln w="9525">
                  <a:solidFill>
                    <a:schemeClr val="tx1"/>
                  </a:solidFill>
                  <a:round/>
                  <a:headEnd/>
                  <a:tailEnd/>
                </a:ln>
              </p:spPr>
              <p:txBody>
                <a:bodyPr/>
                <a:lstStyle/>
                <a:p>
                  <a:endParaRPr lang="zh-CN" altLang="en-US"/>
                </a:p>
              </p:txBody>
            </p:sp>
            <p:sp>
              <p:nvSpPr>
                <p:cNvPr id="38965" name="Line 578"/>
                <p:cNvSpPr>
                  <a:spLocks noChangeShapeType="1"/>
                </p:cNvSpPr>
                <p:nvPr/>
              </p:nvSpPr>
              <p:spPr bwMode="auto">
                <a:xfrm flipH="1">
                  <a:off x="2400" y="3408"/>
                  <a:ext cx="96" cy="0"/>
                </a:xfrm>
                <a:prstGeom prst="line">
                  <a:avLst/>
                </a:prstGeom>
                <a:noFill/>
                <a:ln w="9525">
                  <a:solidFill>
                    <a:schemeClr val="tx1"/>
                  </a:solidFill>
                  <a:round/>
                  <a:headEnd/>
                  <a:tailEnd/>
                </a:ln>
              </p:spPr>
              <p:txBody>
                <a:bodyPr/>
                <a:lstStyle/>
                <a:p>
                  <a:endParaRPr lang="zh-CN" altLang="en-US"/>
                </a:p>
              </p:txBody>
            </p:sp>
            <p:sp>
              <p:nvSpPr>
                <p:cNvPr id="38966" name="Line 579"/>
                <p:cNvSpPr>
                  <a:spLocks noChangeShapeType="1"/>
                </p:cNvSpPr>
                <p:nvPr/>
              </p:nvSpPr>
              <p:spPr bwMode="auto">
                <a:xfrm>
                  <a:off x="2400" y="3408"/>
                  <a:ext cx="0" cy="288"/>
                </a:xfrm>
                <a:prstGeom prst="line">
                  <a:avLst/>
                </a:prstGeom>
                <a:noFill/>
                <a:ln w="9525">
                  <a:solidFill>
                    <a:schemeClr val="tx1"/>
                  </a:solidFill>
                  <a:round/>
                  <a:headEnd/>
                  <a:tailEnd/>
                </a:ln>
              </p:spPr>
              <p:txBody>
                <a:bodyPr/>
                <a:lstStyle/>
                <a:p>
                  <a:endParaRPr lang="zh-CN" altLang="en-US"/>
                </a:p>
              </p:txBody>
            </p:sp>
            <p:sp>
              <p:nvSpPr>
                <p:cNvPr id="38967" name="Line 580"/>
                <p:cNvSpPr>
                  <a:spLocks noChangeShapeType="1"/>
                </p:cNvSpPr>
                <p:nvPr/>
              </p:nvSpPr>
              <p:spPr bwMode="auto">
                <a:xfrm flipH="1">
                  <a:off x="2208" y="3264"/>
                  <a:ext cx="288" cy="0"/>
                </a:xfrm>
                <a:prstGeom prst="line">
                  <a:avLst/>
                </a:prstGeom>
                <a:noFill/>
                <a:ln w="9525">
                  <a:solidFill>
                    <a:schemeClr val="tx1"/>
                  </a:solidFill>
                  <a:round/>
                  <a:headEnd/>
                  <a:tailEnd/>
                </a:ln>
              </p:spPr>
              <p:txBody>
                <a:bodyPr/>
                <a:lstStyle/>
                <a:p>
                  <a:endParaRPr lang="zh-CN" altLang="en-US"/>
                </a:p>
              </p:txBody>
            </p:sp>
            <p:sp>
              <p:nvSpPr>
                <p:cNvPr id="38968" name="Line 581"/>
                <p:cNvSpPr>
                  <a:spLocks noChangeShapeType="1"/>
                </p:cNvSpPr>
                <p:nvPr/>
              </p:nvSpPr>
              <p:spPr bwMode="auto">
                <a:xfrm flipH="1">
                  <a:off x="2304" y="3552"/>
                  <a:ext cx="192" cy="0"/>
                </a:xfrm>
                <a:prstGeom prst="line">
                  <a:avLst/>
                </a:prstGeom>
                <a:noFill/>
                <a:ln w="9525">
                  <a:solidFill>
                    <a:schemeClr val="tx1"/>
                  </a:solidFill>
                  <a:round/>
                  <a:headEnd/>
                  <a:tailEnd/>
                </a:ln>
              </p:spPr>
              <p:txBody>
                <a:bodyPr/>
                <a:lstStyle/>
                <a:p>
                  <a:endParaRPr lang="zh-CN" altLang="en-US"/>
                </a:p>
              </p:txBody>
            </p:sp>
            <p:sp>
              <p:nvSpPr>
                <p:cNvPr id="38969" name="Line 582"/>
                <p:cNvSpPr>
                  <a:spLocks noChangeShapeType="1"/>
                </p:cNvSpPr>
                <p:nvPr/>
              </p:nvSpPr>
              <p:spPr bwMode="auto">
                <a:xfrm flipV="1">
                  <a:off x="2304" y="3264"/>
                  <a:ext cx="0" cy="288"/>
                </a:xfrm>
                <a:prstGeom prst="line">
                  <a:avLst/>
                </a:prstGeom>
                <a:noFill/>
                <a:ln w="9525">
                  <a:solidFill>
                    <a:schemeClr val="tx1"/>
                  </a:solidFill>
                  <a:round/>
                  <a:headEnd/>
                  <a:tailEnd/>
                </a:ln>
              </p:spPr>
              <p:txBody>
                <a:bodyPr/>
                <a:lstStyle/>
                <a:p>
                  <a:endParaRPr lang="zh-CN" altLang="en-US"/>
                </a:p>
              </p:txBody>
            </p:sp>
            <p:sp>
              <p:nvSpPr>
                <p:cNvPr id="38970" name="Oval 583"/>
                <p:cNvSpPr>
                  <a:spLocks noChangeArrowheads="1"/>
                </p:cNvSpPr>
                <p:nvPr/>
              </p:nvSpPr>
              <p:spPr bwMode="auto">
                <a:xfrm>
                  <a:off x="2288" y="324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8971" name="Oval 584"/>
                <p:cNvSpPr>
                  <a:spLocks noChangeArrowheads="1"/>
                </p:cNvSpPr>
                <p:nvPr/>
              </p:nvSpPr>
              <p:spPr bwMode="auto">
                <a:xfrm>
                  <a:off x="2384" y="3680"/>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grpSp>
              <p:nvGrpSpPr>
                <p:cNvPr id="38972" name="Group 585"/>
                <p:cNvGrpSpPr>
                  <a:grpSpLocks/>
                </p:cNvGrpSpPr>
                <p:nvPr/>
              </p:nvGrpSpPr>
              <p:grpSpPr bwMode="auto">
                <a:xfrm>
                  <a:off x="1920" y="3166"/>
                  <a:ext cx="288" cy="181"/>
                  <a:chOff x="2112" y="3454"/>
                  <a:chExt cx="288" cy="181"/>
                </a:xfrm>
              </p:grpSpPr>
              <p:sp>
                <p:nvSpPr>
                  <p:cNvPr id="38982" name="Text Box 586"/>
                  <p:cNvSpPr txBox="1">
                    <a:spLocks noChangeArrowheads="1"/>
                  </p:cNvSpPr>
                  <p:nvPr/>
                </p:nvSpPr>
                <p:spPr bwMode="auto">
                  <a:xfrm>
                    <a:off x="2112" y="3456"/>
                    <a:ext cx="288" cy="179"/>
                  </a:xfrm>
                  <a:prstGeom prst="rect">
                    <a:avLst/>
                  </a:prstGeom>
                  <a:noFill/>
                  <a:ln w="9525">
                    <a:noFill/>
                    <a:miter lim="800000"/>
                    <a:headEnd/>
                    <a:tailEnd/>
                  </a:ln>
                </p:spPr>
                <p:txBody>
                  <a:bodyPr>
                    <a:spAutoFit/>
                  </a:bodyPr>
                  <a:lstStyle/>
                  <a:p>
                    <a:pPr eaLnBrk="0" hangingPunct="0"/>
                    <a:r>
                      <a:rPr lang="en-US" altLang="zh-CN" sz="1600" b="1">
                        <a:solidFill>
                          <a:schemeClr val="hlink"/>
                        </a:solidFill>
                        <a:ea typeface="Gulim" pitchFamily="34" charset="-127"/>
                      </a:rPr>
                      <a:t>CS</a:t>
                    </a:r>
                  </a:p>
                </p:txBody>
              </p:sp>
              <p:sp>
                <p:nvSpPr>
                  <p:cNvPr id="38983" name="Line 587"/>
                  <p:cNvSpPr>
                    <a:spLocks noChangeShapeType="1"/>
                  </p:cNvSpPr>
                  <p:nvPr/>
                </p:nvSpPr>
                <p:spPr bwMode="auto">
                  <a:xfrm>
                    <a:off x="2176" y="3454"/>
                    <a:ext cx="144" cy="0"/>
                  </a:xfrm>
                  <a:prstGeom prst="line">
                    <a:avLst/>
                  </a:prstGeom>
                  <a:noFill/>
                  <a:ln w="9525">
                    <a:solidFill>
                      <a:schemeClr val="tx1"/>
                    </a:solidFill>
                    <a:round/>
                    <a:headEnd/>
                    <a:tailEnd/>
                  </a:ln>
                </p:spPr>
                <p:txBody>
                  <a:bodyPr/>
                  <a:lstStyle/>
                  <a:p>
                    <a:endParaRPr lang="zh-CN" altLang="en-US"/>
                  </a:p>
                </p:txBody>
              </p:sp>
            </p:grpSp>
            <p:sp>
              <p:nvSpPr>
                <p:cNvPr id="38973" name="Line 588"/>
                <p:cNvSpPr>
                  <a:spLocks noChangeShapeType="1"/>
                </p:cNvSpPr>
                <p:nvPr/>
              </p:nvSpPr>
              <p:spPr bwMode="auto">
                <a:xfrm flipV="1">
                  <a:off x="4128" y="2880"/>
                  <a:ext cx="0" cy="48"/>
                </a:xfrm>
                <a:prstGeom prst="line">
                  <a:avLst/>
                </a:prstGeom>
                <a:noFill/>
                <a:ln w="9525">
                  <a:solidFill>
                    <a:schemeClr val="tx1"/>
                  </a:solidFill>
                  <a:round/>
                  <a:headEnd/>
                  <a:tailEnd/>
                </a:ln>
              </p:spPr>
              <p:txBody>
                <a:bodyPr/>
                <a:lstStyle/>
                <a:p>
                  <a:endParaRPr lang="zh-CN" altLang="en-US"/>
                </a:p>
              </p:txBody>
            </p:sp>
            <p:sp>
              <p:nvSpPr>
                <p:cNvPr id="38974" name="Line 589"/>
                <p:cNvSpPr>
                  <a:spLocks noChangeShapeType="1"/>
                </p:cNvSpPr>
                <p:nvPr/>
              </p:nvSpPr>
              <p:spPr bwMode="auto">
                <a:xfrm>
                  <a:off x="4128" y="2880"/>
                  <a:ext cx="336" cy="0"/>
                </a:xfrm>
                <a:prstGeom prst="line">
                  <a:avLst/>
                </a:prstGeom>
                <a:noFill/>
                <a:ln w="9525">
                  <a:solidFill>
                    <a:schemeClr val="tx1"/>
                  </a:solidFill>
                  <a:round/>
                  <a:headEnd/>
                  <a:tailEnd/>
                </a:ln>
              </p:spPr>
              <p:txBody>
                <a:bodyPr/>
                <a:lstStyle/>
                <a:p>
                  <a:endParaRPr lang="zh-CN" altLang="en-US"/>
                </a:p>
              </p:txBody>
            </p:sp>
            <p:sp>
              <p:nvSpPr>
                <p:cNvPr id="38975" name="Rectangle 590"/>
                <p:cNvSpPr>
                  <a:spLocks noChangeArrowheads="1"/>
                </p:cNvSpPr>
                <p:nvPr/>
              </p:nvSpPr>
              <p:spPr bwMode="auto">
                <a:xfrm>
                  <a:off x="2976" y="1488"/>
                  <a:ext cx="1440" cy="1056"/>
                </a:xfrm>
                <a:prstGeom prst="rect">
                  <a:avLst/>
                </a:prstGeom>
                <a:noFill/>
                <a:ln w="19050">
                  <a:solidFill>
                    <a:srgbClr val="FF0000"/>
                  </a:solidFill>
                  <a:prstDash val="dash"/>
                  <a:miter lim="800000"/>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6" name="Rectangle 591"/>
                <p:cNvSpPr>
                  <a:spLocks noChangeArrowheads="1"/>
                </p:cNvSpPr>
                <p:nvPr/>
              </p:nvSpPr>
              <p:spPr bwMode="auto">
                <a:xfrm>
                  <a:off x="2784" y="2832"/>
                  <a:ext cx="1920" cy="626"/>
                </a:xfrm>
                <a:prstGeom prst="rect">
                  <a:avLst/>
                </a:prstGeom>
                <a:noFill/>
                <a:ln w="19050">
                  <a:solidFill>
                    <a:schemeClr val="accent2">
                      <a:lumMod val="75000"/>
                    </a:schemeClr>
                  </a:solidFill>
                  <a:prstDash val="dash"/>
                  <a:miter lim="800000"/>
                  <a:headEnd/>
                  <a:tailEnd/>
                </a:ln>
              </p:spPr>
              <p:txBody>
                <a:bodyPr wrap="none" anchor="ctr"/>
                <a:lstStyle/>
                <a:p>
                  <a:pPr algn="dist">
                    <a:spcBef>
                      <a:spcPct val="0"/>
                    </a:spcBef>
                    <a:defRPr/>
                  </a:pPr>
                  <a:endParaRPr lang="zh-CN" altLang="en-US" sz="4000" b="1">
                    <a:solidFill>
                      <a:schemeClr val="hlink"/>
                    </a:solidFill>
                    <a:latin typeface="Arial" charset="0"/>
                    <a:ea typeface="Gulim" pitchFamily="34" charset="-127"/>
                  </a:endParaRPr>
                </a:p>
              </p:txBody>
            </p:sp>
            <p:sp>
              <p:nvSpPr>
                <p:cNvPr id="38977" name="Text Box 592">
                  <a:hlinkClick r:id="rId3" action="ppaction://hlinkfile"/>
                </p:cNvPr>
                <p:cNvSpPr txBox="1">
                  <a:spLocks noChangeArrowheads="1"/>
                </p:cNvSpPr>
                <p:nvPr/>
              </p:nvSpPr>
              <p:spPr bwMode="auto">
                <a:xfrm>
                  <a:off x="4704" y="1687"/>
                  <a:ext cx="240" cy="625"/>
                </a:xfrm>
                <a:prstGeom prst="rect">
                  <a:avLst/>
                </a:prstGeom>
                <a:noFill/>
                <a:ln w="9525">
                  <a:noFill/>
                  <a:miter lim="800000"/>
                  <a:headEnd/>
                  <a:tailEnd/>
                </a:ln>
              </p:spPr>
              <p:txBody>
                <a:bodyPr>
                  <a:spAutoFit/>
                </a:bodyPr>
                <a:lstStyle/>
                <a:p>
                  <a:pPr eaLnBrk="0" hangingPunct="0"/>
                  <a:r>
                    <a:rPr lang="zh-CN" altLang="en-US" sz="1800" b="1">
                      <a:solidFill>
                        <a:srgbClr val="CC0066"/>
                      </a:solidFill>
                      <a:latin typeface="宋体" pitchFamily="2" charset="-122"/>
                    </a:rPr>
                    <a:t>存储单元</a:t>
                  </a:r>
                </a:p>
              </p:txBody>
            </p:sp>
            <p:sp>
              <p:nvSpPr>
                <p:cNvPr id="68" name="Text Box 593"/>
                <p:cNvSpPr txBox="1">
                  <a:spLocks noChangeArrowheads="1"/>
                </p:cNvSpPr>
                <p:nvPr/>
              </p:nvSpPr>
              <p:spPr bwMode="auto">
                <a:xfrm>
                  <a:off x="4764" y="2712"/>
                  <a:ext cx="240" cy="905"/>
                </a:xfrm>
                <a:prstGeom prst="rect">
                  <a:avLst/>
                </a:prstGeom>
                <a:noFill/>
                <a:ln w="9525">
                  <a:noFill/>
                  <a:miter lim="800000"/>
                  <a:headEnd/>
                  <a:tailEnd/>
                </a:ln>
              </p:spPr>
              <p:txBody>
                <a:bodyPr>
                  <a:spAutoFit/>
                </a:bodyPr>
                <a:lstStyle/>
                <a:p>
                  <a:pPr eaLnBrk="0" hangingPunct="0">
                    <a:defRPr/>
                  </a:pPr>
                  <a:r>
                    <a:rPr lang="zh-CN" altLang="en-US" sz="1800" b="1" dirty="0">
                      <a:solidFill>
                        <a:schemeClr val="bg2">
                          <a:lumMod val="60000"/>
                          <a:lumOff val="40000"/>
                        </a:schemeClr>
                      </a:solidFill>
                      <a:latin typeface="宋体" pitchFamily="2" charset="-122"/>
                    </a:rPr>
                    <a:t>输出控制电路</a:t>
                  </a:r>
                </a:p>
              </p:txBody>
            </p:sp>
            <p:sp>
              <p:nvSpPr>
                <p:cNvPr id="38979" name="Line 594"/>
                <p:cNvSpPr>
                  <a:spLocks noChangeShapeType="1"/>
                </p:cNvSpPr>
                <p:nvPr/>
              </p:nvSpPr>
              <p:spPr bwMode="auto">
                <a:xfrm>
                  <a:off x="3600" y="3264"/>
                  <a:ext cx="0" cy="528"/>
                </a:xfrm>
                <a:prstGeom prst="line">
                  <a:avLst/>
                </a:prstGeom>
                <a:noFill/>
                <a:ln w="9525">
                  <a:solidFill>
                    <a:schemeClr val="tx1"/>
                  </a:solidFill>
                  <a:round/>
                  <a:headEnd/>
                  <a:tailEnd/>
                </a:ln>
              </p:spPr>
              <p:txBody>
                <a:bodyPr/>
                <a:lstStyle/>
                <a:p>
                  <a:endParaRPr lang="zh-CN" altLang="en-US"/>
                </a:p>
              </p:txBody>
            </p:sp>
            <p:sp>
              <p:nvSpPr>
                <p:cNvPr id="38980" name="Oval 595"/>
                <p:cNvSpPr>
                  <a:spLocks noChangeArrowheads="1"/>
                </p:cNvSpPr>
                <p:nvPr/>
              </p:nvSpPr>
              <p:spPr bwMode="auto">
                <a:xfrm>
                  <a:off x="3582" y="3246"/>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38981" name="Text Box 596"/>
                <p:cNvSpPr txBox="1">
                  <a:spLocks noChangeArrowheads="1"/>
                </p:cNvSpPr>
                <p:nvPr/>
              </p:nvSpPr>
              <p:spPr bwMode="auto">
                <a:xfrm>
                  <a:off x="3600" y="3648"/>
                  <a:ext cx="528" cy="179"/>
                </a:xfrm>
                <a:prstGeom prst="rect">
                  <a:avLst/>
                </a:prstGeom>
                <a:noFill/>
                <a:ln w="9525">
                  <a:noFill/>
                  <a:miter lim="800000"/>
                  <a:headEnd/>
                  <a:tailEnd/>
                </a:ln>
              </p:spPr>
              <p:txBody>
                <a:bodyPr>
                  <a:spAutoFit/>
                </a:bodyPr>
                <a:lstStyle/>
                <a:p>
                  <a:pPr eaLnBrk="0" hangingPunct="0"/>
                  <a:r>
                    <a:rPr lang="en-US" altLang="zh-CN" sz="1600" b="1">
                      <a:solidFill>
                        <a:schemeClr val="hlink"/>
                      </a:solidFill>
                      <a:ea typeface="Gulim" pitchFamily="34" charset="-127"/>
                    </a:rPr>
                    <a:t>D(I/O)</a:t>
                  </a:r>
                </a:p>
              </p:txBody>
            </p:sp>
          </p:grpSp>
          <p:sp>
            <p:nvSpPr>
              <p:cNvPr id="38933" name="Text Box 546"/>
              <p:cNvSpPr txBox="1">
                <a:spLocks noChangeArrowheads="1"/>
              </p:cNvSpPr>
              <p:nvPr/>
            </p:nvSpPr>
            <p:spPr bwMode="auto">
              <a:xfrm>
                <a:off x="7229475" y="2907375"/>
                <a:ext cx="457200" cy="284176"/>
              </a:xfrm>
              <a:prstGeom prst="rect">
                <a:avLst/>
              </a:prstGeom>
              <a:noFill/>
              <a:ln w="9525">
                <a:noFill/>
                <a:miter lim="800000"/>
                <a:headEnd/>
                <a:tailEnd/>
              </a:ln>
            </p:spPr>
            <p:txBody>
              <a:bodyPr>
                <a:spAutoFit/>
              </a:bodyPr>
              <a:lstStyle/>
              <a:p>
                <a:pPr eaLnBrk="0" hangingPunct="0"/>
                <a:r>
                  <a:rPr lang="en-US" altLang="zh-CN" sz="1400" b="1">
                    <a:solidFill>
                      <a:srgbClr val="CC3300"/>
                    </a:solidFill>
                    <a:ea typeface="Gulim" pitchFamily="34" charset="-127"/>
                  </a:rPr>
                  <a:t>Q</a:t>
                </a:r>
                <a:endParaRPr lang="en-US" altLang="zh-CN" sz="1400" b="1" baseline="-25000">
                  <a:solidFill>
                    <a:srgbClr val="CC3300"/>
                  </a:solidFill>
                  <a:ea typeface="Gulim" pitchFamily="34" charset="-127"/>
                </a:endParaRPr>
              </a:p>
            </p:txBody>
          </p:sp>
          <p:sp>
            <p:nvSpPr>
              <p:cNvPr id="38934" name="Text Box 546"/>
              <p:cNvSpPr txBox="1">
                <a:spLocks noChangeArrowheads="1"/>
              </p:cNvSpPr>
              <p:nvPr/>
            </p:nvSpPr>
            <p:spPr bwMode="auto">
              <a:xfrm>
                <a:off x="5940152" y="2924944"/>
                <a:ext cx="457200" cy="284176"/>
              </a:xfrm>
              <a:prstGeom prst="rect">
                <a:avLst/>
              </a:prstGeom>
              <a:noFill/>
              <a:ln w="9525">
                <a:noFill/>
                <a:miter lim="800000"/>
                <a:headEnd/>
                <a:tailEnd/>
              </a:ln>
            </p:spPr>
            <p:txBody>
              <a:bodyPr>
                <a:spAutoFit/>
              </a:bodyPr>
              <a:lstStyle/>
              <a:p>
                <a:pPr eaLnBrk="0" hangingPunct="0"/>
                <a:r>
                  <a:rPr lang="en-US" altLang="zh-CN" sz="1400" b="1">
                    <a:solidFill>
                      <a:srgbClr val="CC3300"/>
                    </a:solidFill>
                    <a:ea typeface="Gulim" pitchFamily="34" charset="-127"/>
                  </a:rPr>
                  <a:t>Q</a:t>
                </a:r>
                <a:endParaRPr lang="en-US" altLang="zh-CN" sz="1400" b="1" baseline="-25000">
                  <a:solidFill>
                    <a:srgbClr val="CC3300"/>
                  </a:solidFill>
                  <a:ea typeface="Gulim" pitchFamily="34" charset="-127"/>
                </a:endParaRPr>
              </a:p>
            </p:txBody>
          </p:sp>
          <p:sp>
            <p:nvSpPr>
              <p:cNvPr id="38935" name="Line 587"/>
              <p:cNvSpPr>
                <a:spLocks noChangeShapeType="1"/>
              </p:cNvSpPr>
              <p:nvPr/>
            </p:nvSpPr>
            <p:spPr bwMode="auto">
              <a:xfrm>
                <a:off x="6057900" y="2934674"/>
                <a:ext cx="228600" cy="0"/>
              </a:xfrm>
              <a:prstGeom prst="line">
                <a:avLst/>
              </a:prstGeom>
              <a:noFill/>
              <a:ln w="9525">
                <a:solidFill>
                  <a:srgbClr val="CC3300"/>
                </a:solidFill>
                <a:round/>
                <a:headEnd/>
                <a:tailEnd/>
              </a:ln>
            </p:spPr>
            <p:txBody>
              <a:bodyPr/>
              <a:lstStyle/>
              <a:p>
                <a:endParaRPr lang="zh-CN" altLang="en-US"/>
              </a:p>
            </p:txBody>
          </p:sp>
        </p:grpSp>
        <p:sp>
          <p:nvSpPr>
            <p:cNvPr id="38929" name="Text Box 546"/>
            <p:cNvSpPr txBox="1">
              <a:spLocks noChangeArrowheads="1"/>
            </p:cNvSpPr>
            <p:nvPr/>
          </p:nvSpPr>
          <p:spPr bwMode="auto">
            <a:xfrm>
              <a:off x="5921375" y="4527875"/>
              <a:ext cx="457200" cy="286232"/>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A</a:t>
              </a:r>
              <a:r>
                <a:rPr lang="en-US" altLang="zh-CN" sz="1400" b="1" baseline="-25000">
                  <a:solidFill>
                    <a:schemeClr val="hlink"/>
                  </a:solidFill>
                  <a:ea typeface="Gulim" pitchFamily="34" charset="-127"/>
                </a:rPr>
                <a:t>3</a:t>
              </a:r>
            </a:p>
          </p:txBody>
        </p:sp>
        <p:sp>
          <p:nvSpPr>
            <p:cNvPr id="38930" name="Text Box 546"/>
            <p:cNvSpPr txBox="1">
              <a:spLocks noChangeArrowheads="1"/>
            </p:cNvSpPr>
            <p:nvPr/>
          </p:nvSpPr>
          <p:spPr bwMode="auto">
            <a:xfrm>
              <a:off x="7283152" y="4694214"/>
              <a:ext cx="457200" cy="286232"/>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A</a:t>
              </a:r>
              <a:r>
                <a:rPr lang="en-US" altLang="zh-CN" sz="1400" b="1" baseline="-25000">
                  <a:solidFill>
                    <a:schemeClr val="hlink"/>
                  </a:solidFill>
                  <a:ea typeface="Gulim" pitchFamily="34" charset="-127"/>
                </a:rPr>
                <a:t>1</a:t>
              </a:r>
            </a:p>
          </p:txBody>
        </p:sp>
        <p:sp>
          <p:nvSpPr>
            <p:cNvPr id="38931" name="Text Box 546"/>
            <p:cNvSpPr txBox="1">
              <a:spLocks noChangeArrowheads="1"/>
            </p:cNvSpPr>
            <p:nvPr/>
          </p:nvSpPr>
          <p:spPr bwMode="auto">
            <a:xfrm>
              <a:off x="8207375" y="4945265"/>
              <a:ext cx="457200" cy="286232"/>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A</a:t>
              </a:r>
              <a:r>
                <a:rPr lang="en-US" altLang="zh-CN" sz="1400" b="1" baseline="-25000">
                  <a:solidFill>
                    <a:schemeClr val="hlink"/>
                  </a:solidFill>
                  <a:ea typeface="Gulim" pitchFamily="34" charset="-127"/>
                </a:rPr>
                <a:t>2</a:t>
              </a:r>
            </a:p>
          </p:txBody>
        </p:sp>
      </p:grpSp>
      <p:sp>
        <p:nvSpPr>
          <p:cNvPr id="175" name="Text Box 93"/>
          <p:cNvSpPr txBox="1">
            <a:spLocks noChangeArrowheads="1"/>
          </p:cNvSpPr>
          <p:nvPr/>
        </p:nvSpPr>
        <p:spPr bwMode="auto">
          <a:xfrm>
            <a:off x="6473825" y="5813425"/>
            <a:ext cx="296863" cy="341313"/>
          </a:xfrm>
          <a:prstGeom prst="rect">
            <a:avLst/>
          </a:prstGeom>
          <a:solidFill>
            <a:srgbClr val="CC3300"/>
          </a:solidFill>
          <a:ln w="38100">
            <a:noFill/>
            <a:miter lim="800000"/>
            <a:headEnd/>
            <a:tailEnd/>
          </a:ln>
        </p:spPr>
        <p:txBody>
          <a:bodyPr>
            <a:spAutoFit/>
          </a:bodyPr>
          <a:lstStyle/>
          <a:p>
            <a:pPr algn="l"/>
            <a:r>
              <a:rPr kumimoji="1" lang="en-US" altLang="zh-CN" sz="1800" b="1">
                <a:solidFill>
                  <a:srgbClr val="FFFF00"/>
                </a:solidFill>
                <a:latin typeface="Arial" charset="0"/>
                <a:cs typeface="Arial" charset="0"/>
              </a:rPr>
              <a:t>1</a:t>
            </a:r>
          </a:p>
        </p:txBody>
      </p:sp>
      <p:sp>
        <p:nvSpPr>
          <p:cNvPr id="177" name="Text Box 93"/>
          <p:cNvSpPr txBox="1">
            <a:spLocks noChangeArrowheads="1"/>
          </p:cNvSpPr>
          <p:nvPr/>
        </p:nvSpPr>
        <p:spPr bwMode="auto">
          <a:xfrm>
            <a:off x="7388225" y="4159250"/>
            <a:ext cx="296863" cy="341313"/>
          </a:xfrm>
          <a:prstGeom prst="rect">
            <a:avLst/>
          </a:prstGeom>
          <a:solidFill>
            <a:srgbClr val="CC3300"/>
          </a:solidFill>
          <a:ln w="38100">
            <a:noFill/>
            <a:miter lim="800000"/>
            <a:headEnd/>
            <a:tailEnd/>
          </a:ln>
        </p:spPr>
        <p:txBody>
          <a:bodyPr>
            <a:spAutoFit/>
          </a:bodyPr>
          <a:lstStyle/>
          <a:p>
            <a:pPr algn="l"/>
            <a:r>
              <a:rPr kumimoji="1" lang="en-US" altLang="zh-CN" sz="1800" b="1">
                <a:solidFill>
                  <a:srgbClr val="FFFF00"/>
                </a:solidFill>
                <a:latin typeface="Arial" charset="0"/>
                <a:cs typeface="Arial" charset="0"/>
              </a:rPr>
              <a:t>1</a:t>
            </a:r>
          </a:p>
        </p:txBody>
      </p:sp>
      <p:sp>
        <p:nvSpPr>
          <p:cNvPr id="179" name="Text Box 93"/>
          <p:cNvSpPr txBox="1">
            <a:spLocks noChangeArrowheads="1"/>
          </p:cNvSpPr>
          <p:nvPr/>
        </p:nvSpPr>
        <p:spPr bwMode="auto">
          <a:xfrm>
            <a:off x="8302625" y="3132138"/>
            <a:ext cx="296863" cy="341312"/>
          </a:xfrm>
          <a:prstGeom prst="rect">
            <a:avLst/>
          </a:prstGeom>
          <a:solidFill>
            <a:srgbClr val="CC3300"/>
          </a:solidFill>
          <a:ln w="38100">
            <a:noFill/>
            <a:miter lim="800000"/>
            <a:headEnd/>
            <a:tailEnd/>
          </a:ln>
        </p:spPr>
        <p:txBody>
          <a:bodyPr>
            <a:spAutoFit/>
          </a:bodyPr>
          <a:lstStyle/>
          <a:p>
            <a:pPr algn="l"/>
            <a:r>
              <a:rPr kumimoji="1" lang="en-US" altLang="zh-CN" sz="1800" b="1">
                <a:solidFill>
                  <a:srgbClr val="FFFF00"/>
                </a:solidFill>
                <a:latin typeface="Arial" charset="0"/>
                <a:cs typeface="Arial" charset="0"/>
              </a:rPr>
              <a:t>1</a:t>
            </a:r>
          </a:p>
        </p:txBody>
      </p:sp>
      <p:sp>
        <p:nvSpPr>
          <p:cNvPr id="180" name="Text Box 93"/>
          <p:cNvSpPr txBox="1">
            <a:spLocks noChangeArrowheads="1"/>
          </p:cNvSpPr>
          <p:nvPr/>
        </p:nvSpPr>
        <p:spPr bwMode="auto">
          <a:xfrm>
            <a:off x="7640638" y="3036888"/>
            <a:ext cx="225425" cy="341312"/>
          </a:xfrm>
          <a:prstGeom prst="rect">
            <a:avLst/>
          </a:prstGeom>
          <a:solidFill>
            <a:schemeClr val="tx2"/>
          </a:solidFill>
          <a:ln w="38100">
            <a:noFill/>
            <a:miter lim="800000"/>
            <a:headEnd/>
            <a:tailEnd/>
          </a:ln>
        </p:spPr>
        <p:txBody>
          <a:bodyPr>
            <a:spAutoFit/>
          </a:bodyPr>
          <a:lstStyle/>
          <a:p>
            <a:pPr algn="l"/>
            <a:r>
              <a:rPr kumimoji="1" lang="en-US" altLang="zh-CN" sz="1800" b="1">
                <a:solidFill>
                  <a:srgbClr val="FFFF00"/>
                </a:solidFill>
                <a:latin typeface="Arial" charset="0"/>
                <a:cs typeface="Arial" charset="0"/>
              </a:rPr>
              <a:t>1</a:t>
            </a:r>
          </a:p>
        </p:txBody>
      </p:sp>
      <p:sp>
        <p:nvSpPr>
          <p:cNvPr id="181" name="Text Box 93"/>
          <p:cNvSpPr txBox="1">
            <a:spLocks noChangeArrowheads="1"/>
          </p:cNvSpPr>
          <p:nvPr/>
        </p:nvSpPr>
        <p:spPr bwMode="auto">
          <a:xfrm>
            <a:off x="6189663" y="3051175"/>
            <a:ext cx="276225" cy="341313"/>
          </a:xfrm>
          <a:prstGeom prst="rect">
            <a:avLst/>
          </a:prstGeom>
          <a:solidFill>
            <a:schemeClr val="tx2"/>
          </a:solidFill>
          <a:ln w="38100">
            <a:noFill/>
            <a:miter lim="800000"/>
            <a:headEnd/>
            <a:tailEnd/>
          </a:ln>
        </p:spPr>
        <p:txBody>
          <a:bodyPr>
            <a:spAutoFit/>
          </a:bodyPr>
          <a:lstStyle/>
          <a:p>
            <a:pPr algn="l"/>
            <a:r>
              <a:rPr kumimoji="1" lang="en-US" altLang="zh-CN" sz="1800" b="1">
                <a:solidFill>
                  <a:srgbClr val="FFFF00"/>
                </a:solidFill>
                <a:latin typeface="Arial" charset="0"/>
                <a:cs typeface="Arial" charset="0"/>
              </a:rPr>
              <a:t>0</a:t>
            </a:r>
          </a:p>
        </p:txBody>
      </p:sp>
      <p:pic>
        <p:nvPicPr>
          <p:cNvPr id="182" name="Picture 11" descr="图片2"/>
          <p:cNvPicPr>
            <a:picLocks noChangeAspect="1" noChangeArrowheads="1"/>
          </p:cNvPicPr>
          <p:nvPr/>
        </p:nvPicPr>
        <p:blipFill>
          <a:blip r:embed="rId4"/>
          <a:srcRect/>
          <a:stretch>
            <a:fillRect/>
          </a:stretch>
        </p:blipFill>
        <p:spPr bwMode="auto">
          <a:xfrm>
            <a:off x="1660525" y="1341438"/>
            <a:ext cx="3019425" cy="942975"/>
          </a:xfrm>
          <a:prstGeom prst="rect">
            <a:avLst/>
          </a:prstGeom>
          <a:noFill/>
          <a:ln w="9525">
            <a:noFill/>
            <a:miter lim="800000"/>
            <a:headEnd/>
            <a:tailEnd/>
          </a:ln>
          <a:effectLst>
            <a:prstShdw prst="shdw13" dist="53882" dir="13500000">
              <a:srgbClr val="808080">
                <a:alpha val="50000"/>
              </a:srgbClr>
            </a:prstShdw>
          </a:effectLst>
        </p:spPr>
      </p:pic>
      <p:sp>
        <p:nvSpPr>
          <p:cNvPr id="183" name="矩形 182"/>
          <p:cNvSpPr>
            <a:spLocks noChangeArrowheads="1"/>
          </p:cNvSpPr>
          <p:nvPr/>
        </p:nvSpPr>
        <p:spPr bwMode="auto">
          <a:xfrm>
            <a:off x="-23813" y="5013325"/>
            <a:ext cx="3911601" cy="1108075"/>
          </a:xfrm>
          <a:prstGeom prst="rect">
            <a:avLst/>
          </a:prstGeom>
          <a:noFill/>
          <a:ln w="9525">
            <a:noFill/>
            <a:miter lim="800000"/>
            <a:headEnd/>
            <a:tailEnd/>
          </a:ln>
        </p:spPr>
        <p:txBody>
          <a:bodyPr>
            <a:spAutoFit/>
          </a:bodyPr>
          <a:lstStyle/>
          <a:p>
            <a:pPr marL="817563" lvl="1" indent="-360363" algn="l">
              <a:lnSpc>
                <a:spcPct val="110000"/>
              </a:lnSpc>
              <a:spcBef>
                <a:spcPct val="0"/>
              </a:spcBef>
              <a:buClr>
                <a:schemeClr val="tx2"/>
              </a:buClr>
              <a:buSzPct val="85000"/>
              <a:buFont typeface="Wingdings" pitchFamily="2" charset="2"/>
              <a:buChar char="n"/>
            </a:pPr>
            <a:r>
              <a:rPr lang="zh-CN" altLang="en-US" sz="2000" b="1"/>
              <a:t>若</a:t>
            </a:r>
            <a:r>
              <a:rPr lang="en-US" altLang="zh-CN" sz="2000" b="1">
                <a:solidFill>
                  <a:srgbClr val="CC0066"/>
                </a:solidFill>
              </a:rPr>
              <a:t>Q=0</a:t>
            </a:r>
            <a:r>
              <a:rPr lang="zh-CN" altLang="en-US" sz="2000" b="1"/>
              <a:t>，</a:t>
            </a:r>
            <a:r>
              <a:rPr lang="en-US" altLang="zh-CN" sz="2000" b="1">
                <a:solidFill>
                  <a:srgbClr val="CC0066"/>
                </a:solidFill>
              </a:rPr>
              <a:t> /Q=1</a:t>
            </a:r>
            <a:r>
              <a:rPr lang="zh-CN" altLang="en-US" sz="2000" b="1"/>
              <a:t>，则</a:t>
            </a:r>
            <a:r>
              <a:rPr lang="en-US" altLang="zh-CN" sz="2000" b="1"/>
              <a:t>B</a:t>
            </a:r>
            <a:r>
              <a:rPr lang="en-US" altLang="zh-CN" sz="2000" b="1" baseline="-25000"/>
              <a:t>j</a:t>
            </a:r>
            <a:r>
              <a:rPr lang="zh-CN" altLang="en-US" sz="2000" b="1"/>
              <a:t>为</a:t>
            </a:r>
            <a:r>
              <a:rPr lang="en-US" altLang="zh-CN" sz="2000" b="1"/>
              <a:t>0</a:t>
            </a:r>
            <a:r>
              <a:rPr lang="zh-CN" altLang="en-US" sz="2000" b="1"/>
              <a:t>，</a:t>
            </a:r>
            <a:r>
              <a:rPr lang="en-US" altLang="zh-CN" sz="2000" b="1"/>
              <a:t>A</a:t>
            </a:r>
            <a:r>
              <a:rPr lang="en-US" altLang="zh-CN" sz="2000" b="1" baseline="-25000"/>
              <a:t>1</a:t>
            </a:r>
            <a:r>
              <a:rPr lang="zh-CN" altLang="en-US" sz="2000" b="1"/>
              <a:t> 输入为</a:t>
            </a:r>
            <a:r>
              <a:rPr lang="en-US" altLang="zh-CN" sz="2000" b="1"/>
              <a:t>0</a:t>
            </a:r>
            <a:r>
              <a:rPr lang="zh-CN" altLang="en-US" sz="2000" b="1"/>
              <a:t>，</a:t>
            </a:r>
            <a:r>
              <a:rPr lang="en-US" altLang="zh-CN" sz="2000" b="1"/>
              <a:t> </a:t>
            </a:r>
            <a:r>
              <a:rPr lang="zh-CN" altLang="en-US" sz="2000" b="1"/>
              <a:t>从</a:t>
            </a:r>
            <a:r>
              <a:rPr lang="en-US" altLang="zh-CN" sz="2000" b="1"/>
              <a:t>D</a:t>
            </a:r>
            <a:r>
              <a:rPr lang="zh-CN" altLang="en-US" sz="2000" b="1"/>
              <a:t>端输出</a:t>
            </a:r>
            <a:r>
              <a:rPr lang="en-US" altLang="zh-CN" sz="2000" b="1">
                <a:solidFill>
                  <a:srgbClr val="CC0066"/>
                </a:solidFill>
              </a:rPr>
              <a:t>D=</a:t>
            </a:r>
            <a:r>
              <a:rPr lang="zh-CN" altLang="en-US" sz="2000" b="1">
                <a:solidFill>
                  <a:srgbClr val="CC0066"/>
                </a:solidFill>
              </a:rPr>
              <a:t> </a:t>
            </a:r>
            <a:r>
              <a:rPr lang="en-US" altLang="zh-CN" sz="2000" b="1">
                <a:solidFill>
                  <a:srgbClr val="CC0066"/>
                </a:solidFill>
              </a:rPr>
              <a:t>0</a:t>
            </a:r>
            <a:r>
              <a:rPr lang="zh-CN" altLang="en-US" sz="2000" b="1"/>
              <a:t>。 </a:t>
            </a:r>
            <a:endParaRPr lang="en-US" altLang="zh-CN" sz="2000" b="1"/>
          </a:p>
        </p:txBody>
      </p:sp>
      <p:sp>
        <p:nvSpPr>
          <p:cNvPr id="184" name="Text Box 93"/>
          <p:cNvSpPr txBox="1">
            <a:spLocks noChangeArrowheads="1"/>
          </p:cNvSpPr>
          <p:nvPr/>
        </p:nvSpPr>
        <p:spPr bwMode="auto">
          <a:xfrm>
            <a:off x="5594350" y="5643563"/>
            <a:ext cx="296863" cy="341312"/>
          </a:xfrm>
          <a:prstGeom prst="rect">
            <a:avLst/>
          </a:prstGeom>
          <a:solidFill>
            <a:srgbClr val="CC3300"/>
          </a:solidFill>
          <a:ln w="38100">
            <a:noFill/>
            <a:miter lim="800000"/>
            <a:headEnd/>
            <a:tailEnd/>
          </a:ln>
        </p:spPr>
        <p:txBody>
          <a:bodyPr>
            <a:spAutoFit/>
          </a:bodyPr>
          <a:lstStyle/>
          <a:p>
            <a:pPr algn="l"/>
            <a:r>
              <a:rPr kumimoji="1" lang="en-US" altLang="zh-CN" sz="1800" b="1">
                <a:solidFill>
                  <a:srgbClr val="FFFF00"/>
                </a:solidFill>
                <a:latin typeface="Arial" charset="0"/>
                <a:cs typeface="Arial" charset="0"/>
              </a:rPr>
              <a:t>1</a:t>
            </a:r>
          </a:p>
        </p:txBody>
      </p:sp>
      <p:sp>
        <p:nvSpPr>
          <p:cNvPr id="171" name="Text Box 93"/>
          <p:cNvSpPr txBox="1">
            <a:spLocks noChangeArrowheads="1"/>
          </p:cNvSpPr>
          <p:nvPr/>
        </p:nvSpPr>
        <p:spPr bwMode="auto">
          <a:xfrm>
            <a:off x="5526088" y="5133975"/>
            <a:ext cx="296862" cy="341313"/>
          </a:xfrm>
          <a:prstGeom prst="rect">
            <a:avLst/>
          </a:prstGeom>
          <a:solidFill>
            <a:srgbClr val="CC3300"/>
          </a:solidFill>
          <a:ln w="38100">
            <a:noFill/>
            <a:miter lim="800000"/>
            <a:headEnd/>
            <a:tailEnd/>
          </a:ln>
        </p:spPr>
        <p:txBody>
          <a:bodyPr>
            <a:spAutoFit/>
          </a:bodyPr>
          <a:lstStyle/>
          <a:p>
            <a:pPr algn="l"/>
            <a:r>
              <a:rPr kumimoji="1" lang="en-US" altLang="zh-CN" sz="1800" b="1">
                <a:solidFill>
                  <a:srgbClr val="FFFF00"/>
                </a:solidFill>
                <a:latin typeface="Arial" charset="0"/>
                <a:cs typeface="Arial" charset="0"/>
              </a:rPr>
              <a:t>0</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182"/>
                                        </p:tgtEl>
                                        <p:attrNameLst>
                                          <p:attrName>style.visibility</p:attrName>
                                        </p:attrNameLst>
                                      </p:cBhvr>
                                      <p:to>
                                        <p:strVal val="visible"/>
                                      </p:to>
                                    </p:set>
                                    <p:animEffect transition="in" filter="dissolve">
                                      <p:cBhvr>
                                        <p:cTn id="12" dur="500"/>
                                        <p:tgtEl>
                                          <p:spTgt spid="18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 calcmode="lin" valueType="num">
                                      <p:cBhvr additive="base">
                                        <p:cTn id="17"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84"/>
                                        </p:tgtEl>
                                        <p:attrNameLst>
                                          <p:attrName>style.visibility</p:attrName>
                                        </p:attrNameLst>
                                      </p:cBhvr>
                                      <p:to>
                                        <p:strVal val="visible"/>
                                      </p:to>
                                    </p:set>
                                    <p:animEffect transition="in" filter="dissolve">
                                      <p:cBhvr>
                                        <p:cTn id="23" dur="500"/>
                                        <p:tgtEl>
                                          <p:spTgt spid="18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71"/>
                                        </p:tgtEl>
                                        <p:attrNameLst>
                                          <p:attrName>style.visibility</p:attrName>
                                        </p:attrNameLst>
                                      </p:cBhvr>
                                      <p:to>
                                        <p:strVal val="visible"/>
                                      </p:to>
                                    </p:set>
                                    <p:animEffect transition="in" filter="dissolve">
                                      <p:cBhvr>
                                        <p:cTn id="28" dur="500"/>
                                        <p:tgtEl>
                                          <p:spTgt spid="17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5">
                                            <p:txEl>
                                              <p:pRg st="1" end="1"/>
                                            </p:txEl>
                                          </p:spTgt>
                                        </p:tgtEl>
                                        <p:attrNameLst>
                                          <p:attrName>style.visibility</p:attrName>
                                        </p:attrNameLst>
                                      </p:cBhvr>
                                      <p:to>
                                        <p:strVal val="visible"/>
                                      </p:to>
                                    </p:set>
                                    <p:anim calcmode="lin" valueType="num">
                                      <p:cBhvr additive="base">
                                        <p:cTn id="33" dur="500" fill="hold"/>
                                        <p:tgtEl>
                                          <p:spTgt spid="15">
                                            <p:txEl>
                                              <p:pRg st="1" end="1"/>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5">
                                            <p:txEl>
                                              <p:pRg st="2" end="2"/>
                                            </p:txEl>
                                          </p:spTgt>
                                        </p:tgtEl>
                                        <p:attrNameLst>
                                          <p:attrName>style.visibility</p:attrName>
                                        </p:attrNameLst>
                                      </p:cBhvr>
                                      <p:to>
                                        <p:strVal val="visible"/>
                                      </p:to>
                                    </p:set>
                                    <p:anim calcmode="lin" valueType="num">
                                      <p:cBhvr additive="base">
                                        <p:cTn id="39" dur="500" fill="hold"/>
                                        <p:tgtEl>
                                          <p:spTgt spid="15">
                                            <p:txEl>
                                              <p:pRg st="2" end="2"/>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80"/>
                                        </p:tgtEl>
                                        <p:attrNameLst>
                                          <p:attrName>style.visibility</p:attrName>
                                        </p:attrNameLst>
                                      </p:cBhvr>
                                      <p:to>
                                        <p:strVal val="visible"/>
                                      </p:to>
                                    </p:set>
                                    <p:animEffect transition="in" filter="dissolve">
                                      <p:cBhvr>
                                        <p:cTn id="45" dur="500"/>
                                        <p:tgtEl>
                                          <p:spTgt spid="180"/>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181"/>
                                        </p:tgtEl>
                                        <p:attrNameLst>
                                          <p:attrName>style.visibility</p:attrName>
                                        </p:attrNameLst>
                                      </p:cBhvr>
                                      <p:to>
                                        <p:strVal val="visible"/>
                                      </p:to>
                                    </p:set>
                                    <p:animEffect transition="in" filter="dissolve">
                                      <p:cBhvr>
                                        <p:cTn id="50" dur="500"/>
                                        <p:tgtEl>
                                          <p:spTgt spid="181"/>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179"/>
                                        </p:tgtEl>
                                        <p:attrNameLst>
                                          <p:attrName>style.visibility</p:attrName>
                                        </p:attrNameLst>
                                      </p:cBhvr>
                                      <p:to>
                                        <p:strVal val="visible"/>
                                      </p:to>
                                    </p:set>
                                    <p:animEffect transition="in" filter="dissolve">
                                      <p:cBhvr>
                                        <p:cTn id="55" dur="500"/>
                                        <p:tgtEl>
                                          <p:spTgt spid="179"/>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177"/>
                                        </p:tgtEl>
                                        <p:attrNameLst>
                                          <p:attrName>style.visibility</p:attrName>
                                        </p:attrNameLst>
                                      </p:cBhvr>
                                      <p:to>
                                        <p:strVal val="visible"/>
                                      </p:to>
                                    </p:set>
                                    <p:animEffect transition="in" filter="dissolve">
                                      <p:cBhvr>
                                        <p:cTn id="60" dur="500"/>
                                        <p:tgtEl>
                                          <p:spTgt spid="177"/>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175"/>
                                        </p:tgtEl>
                                        <p:attrNameLst>
                                          <p:attrName>style.visibility</p:attrName>
                                        </p:attrNameLst>
                                      </p:cBhvr>
                                      <p:to>
                                        <p:strVal val="visible"/>
                                      </p:to>
                                    </p:set>
                                    <p:animEffect transition="in" filter="dissolve">
                                      <p:cBhvr>
                                        <p:cTn id="65" dur="500"/>
                                        <p:tgtEl>
                                          <p:spTgt spid="175"/>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183"/>
                                        </p:tgtEl>
                                        <p:attrNameLst>
                                          <p:attrName>style.visibility</p:attrName>
                                        </p:attrNameLst>
                                      </p:cBhvr>
                                      <p:to>
                                        <p:strVal val="visible"/>
                                      </p:to>
                                    </p:set>
                                    <p:anim calcmode="lin" valueType="num">
                                      <p:cBhvr additive="base">
                                        <p:cTn id="70" dur="500" fill="hold"/>
                                        <p:tgtEl>
                                          <p:spTgt spid="183"/>
                                        </p:tgtEl>
                                        <p:attrNameLst>
                                          <p:attrName>ppt_x</p:attrName>
                                        </p:attrNameLst>
                                      </p:cBhvr>
                                      <p:tavLst>
                                        <p:tav tm="0">
                                          <p:val>
                                            <p:strVal val="#ppt_x"/>
                                          </p:val>
                                        </p:tav>
                                        <p:tav tm="100000">
                                          <p:val>
                                            <p:strVal val="#ppt_x"/>
                                          </p:val>
                                        </p:tav>
                                      </p:tavLst>
                                    </p:anim>
                                    <p:anim calcmode="lin" valueType="num">
                                      <p:cBhvr additive="base">
                                        <p:cTn id="71" dur="500" fill="hold"/>
                                        <p:tgtEl>
                                          <p:spTgt spid="1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build="p" bldLvl="3"/>
      <p:bldP spid="183"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灯片编号占位符 4"/>
          <p:cNvSpPr>
            <a:spLocks noGrp="1"/>
          </p:cNvSpPr>
          <p:nvPr>
            <p:ph type="sldNum" sz="quarter" idx="10"/>
          </p:nvPr>
        </p:nvSpPr>
        <p:spPr>
          <a:noFill/>
        </p:spPr>
        <p:txBody>
          <a:bodyPr/>
          <a:lstStyle/>
          <a:p>
            <a:fld id="{61ED354F-C08E-4E18-83B8-D95E0FCDD7D9}" type="slidenum">
              <a:rPr lang="ko-KR" altLang="en-US" smtClean="0"/>
              <a:pPr/>
              <a:t>23</a:t>
            </a:fld>
            <a:endParaRPr lang="en-US" altLang="ko-KR" smtClean="0"/>
          </a:p>
        </p:txBody>
      </p:sp>
      <p:sp>
        <p:nvSpPr>
          <p:cNvPr id="39939" name="Rectangle 2"/>
          <p:cNvSpPr>
            <a:spLocks noGrp="1" noChangeArrowheads="1"/>
          </p:cNvSpPr>
          <p:nvPr>
            <p:ph type="title"/>
          </p:nvPr>
        </p:nvSpPr>
        <p:spPr/>
        <p:txBody>
          <a:bodyPr/>
          <a:lstStyle/>
          <a:p>
            <a:r>
              <a:rPr lang="en-US" altLang="zh-CN" smtClean="0">
                <a:solidFill>
                  <a:srgbClr val="FFCC00"/>
                </a:solidFill>
                <a:latin typeface="Arial" charset="0"/>
                <a:ea typeface="黑体" pitchFamily="49" charset="-122"/>
              </a:rPr>
              <a:t>8.2.2  </a:t>
            </a:r>
            <a:r>
              <a:rPr lang="zh-CN" altLang="en-US" smtClean="0">
                <a:solidFill>
                  <a:srgbClr val="FFCC00"/>
                </a:solidFill>
                <a:latin typeface="Arial" charset="0"/>
                <a:ea typeface="黑体" pitchFamily="49" charset="-122"/>
              </a:rPr>
              <a:t>动态随机存储器</a:t>
            </a:r>
            <a:r>
              <a:rPr lang="en-US" altLang="zh-CN" smtClean="0">
                <a:solidFill>
                  <a:srgbClr val="FFCC00"/>
                </a:solidFill>
                <a:latin typeface="Arial" charset="0"/>
                <a:ea typeface="黑体" pitchFamily="49" charset="-122"/>
              </a:rPr>
              <a:t>DRAM </a:t>
            </a:r>
            <a:endParaRPr lang="zh-CN" altLang="en-US" smtClean="0">
              <a:solidFill>
                <a:srgbClr val="FFCC00"/>
              </a:solidFill>
              <a:latin typeface="Arial" charset="0"/>
              <a:ea typeface="黑体" pitchFamily="49" charset="-122"/>
            </a:endParaRPr>
          </a:p>
        </p:txBody>
      </p:sp>
      <p:sp>
        <p:nvSpPr>
          <p:cNvPr id="63491" name="Rectangle 3"/>
          <p:cNvSpPr>
            <a:spLocks noGrp="1" noChangeArrowheads="1"/>
          </p:cNvSpPr>
          <p:nvPr>
            <p:ph type="body" sz="half" idx="1"/>
          </p:nvPr>
        </p:nvSpPr>
        <p:spPr>
          <a:xfrm>
            <a:off x="5467350" y="5399088"/>
            <a:ext cx="3425825" cy="461962"/>
          </a:xfrm>
        </p:spPr>
        <p:txBody>
          <a:bodyPr/>
          <a:lstStyle/>
          <a:p>
            <a:pPr marL="365125" indent="-365125" algn="ctr">
              <a:lnSpc>
                <a:spcPct val="110000"/>
              </a:lnSpc>
              <a:buFont typeface="Wingdings" pitchFamily="2" charset="2"/>
              <a:buNone/>
            </a:pPr>
            <a:r>
              <a:rPr lang="zh-CN" altLang="en-US" sz="2000" smtClean="0">
                <a:solidFill>
                  <a:srgbClr val="CC3300"/>
                </a:solidFill>
                <a:latin typeface="宋体" pitchFamily="2" charset="-122"/>
                <a:ea typeface="楷体_GB2312" pitchFamily="49" charset="-122"/>
              </a:rPr>
              <a:t>四管</a:t>
            </a:r>
            <a:r>
              <a:rPr lang="en-US" altLang="zh-CN" sz="2000" smtClean="0">
                <a:solidFill>
                  <a:srgbClr val="CC3300"/>
                </a:solidFill>
                <a:ea typeface="楷体_GB2312" pitchFamily="49" charset="-122"/>
                <a:cs typeface="Arial" charset="0"/>
              </a:rPr>
              <a:t>MOS</a:t>
            </a:r>
            <a:r>
              <a:rPr lang="zh-CN" altLang="en-US" sz="2000" smtClean="0">
                <a:solidFill>
                  <a:srgbClr val="CC3300"/>
                </a:solidFill>
                <a:ea typeface="楷体_GB2312" pitchFamily="49" charset="-122"/>
                <a:cs typeface="Arial" charset="0"/>
              </a:rPr>
              <a:t>动</a:t>
            </a:r>
            <a:r>
              <a:rPr lang="zh-CN" altLang="en-US" sz="2000" smtClean="0">
                <a:solidFill>
                  <a:srgbClr val="CC3300"/>
                </a:solidFill>
                <a:latin typeface="宋体" pitchFamily="2" charset="-122"/>
                <a:ea typeface="楷体_GB2312" pitchFamily="49" charset="-122"/>
              </a:rPr>
              <a:t>态存储</a:t>
            </a:r>
            <a:r>
              <a:rPr lang="zh-CN" altLang="en-US" sz="2000" smtClean="0">
                <a:solidFill>
                  <a:srgbClr val="CC3300"/>
                </a:solidFill>
                <a:latin typeface="Times New Roman" pitchFamily="18" charset="0"/>
                <a:ea typeface="楷体_GB2312" pitchFamily="49" charset="-122"/>
              </a:rPr>
              <a:t> 单元结构</a:t>
            </a:r>
            <a:endParaRPr kumimoji="1" lang="zh-CN" altLang="en-US" sz="2400" smtClean="0">
              <a:solidFill>
                <a:srgbClr val="CC3300"/>
              </a:solidFill>
              <a:ea typeface="楷体_GB2312" pitchFamily="49" charset="-122"/>
            </a:endParaRPr>
          </a:p>
        </p:txBody>
      </p:sp>
      <p:sp>
        <p:nvSpPr>
          <p:cNvPr id="5" name="Text Box 153"/>
          <p:cNvSpPr txBox="1">
            <a:spLocks noChangeArrowheads="1"/>
          </p:cNvSpPr>
          <p:nvPr/>
        </p:nvSpPr>
        <p:spPr bwMode="auto">
          <a:xfrm>
            <a:off x="103188" y="1004888"/>
            <a:ext cx="5008562" cy="5324475"/>
          </a:xfrm>
          <a:prstGeom prst="rect">
            <a:avLst/>
          </a:prstGeom>
          <a:noFill/>
          <a:ln w="9525">
            <a:noFill/>
            <a:miter lim="800000"/>
            <a:headEnd/>
            <a:tailEnd/>
          </a:ln>
        </p:spPr>
        <p:txBody>
          <a:bodyPr>
            <a:spAutoFit/>
          </a:bodyPr>
          <a:lstStyle/>
          <a:p>
            <a:pPr marL="360363" indent="-360363" algn="l" eaLnBrk="0" hangingPunct="0">
              <a:lnSpc>
                <a:spcPct val="100000"/>
              </a:lnSpc>
              <a:spcBef>
                <a:spcPct val="0"/>
              </a:spcBef>
              <a:buClr>
                <a:srgbClr val="003366"/>
              </a:buClr>
              <a:buSzPct val="110000"/>
              <a:buFont typeface="Wingdings" pitchFamily="2" charset="2"/>
              <a:buChar char="v"/>
            </a:pPr>
            <a:r>
              <a:rPr lang="en-US" altLang="zh-CN" sz="2000" b="1"/>
              <a:t>DRAM</a:t>
            </a:r>
            <a:r>
              <a:rPr lang="zh-CN" altLang="en-US" sz="2000" b="1"/>
              <a:t>的存储单元是利用</a:t>
            </a:r>
            <a:r>
              <a:rPr lang="en-US" altLang="zh-CN" sz="2000" b="1"/>
              <a:t>MOS</a:t>
            </a:r>
            <a:r>
              <a:rPr lang="zh-CN" altLang="en-US" sz="2000" b="1"/>
              <a:t>管的栅极电容可以存储电荷的原理制成的。</a:t>
            </a:r>
            <a:endParaRPr lang="en-US" altLang="zh-CN" sz="2000" b="1"/>
          </a:p>
          <a:p>
            <a:pPr marL="360363" indent="-360363" algn="l" eaLnBrk="0" hangingPunct="0">
              <a:lnSpc>
                <a:spcPct val="100000"/>
              </a:lnSpc>
              <a:spcBef>
                <a:spcPct val="0"/>
              </a:spcBef>
              <a:buClr>
                <a:srgbClr val="003366"/>
              </a:buClr>
              <a:buSzPct val="110000"/>
              <a:buFont typeface="Wingdings" pitchFamily="2" charset="2"/>
              <a:buChar char="v"/>
            </a:pPr>
            <a:r>
              <a:rPr lang="zh-CN" altLang="en-US" sz="2000" b="1"/>
              <a:t>由于栅极电容的容量（</a:t>
            </a:r>
            <a:r>
              <a:rPr lang="en-US" altLang="zh-CN" sz="2000" b="1"/>
              <a:t>C2</a:t>
            </a:r>
            <a:r>
              <a:rPr lang="zh-CN" altLang="en-US" sz="2000" b="1"/>
              <a:t>、</a:t>
            </a:r>
            <a:r>
              <a:rPr lang="en-US" altLang="zh-CN" sz="2000" b="1"/>
              <a:t>C1</a:t>
            </a:r>
            <a:r>
              <a:rPr lang="zh-CN" altLang="en-US" sz="2000" b="1"/>
              <a:t>）很小（几</a:t>
            </a:r>
            <a:r>
              <a:rPr lang="en-US" altLang="zh-CN" sz="2000" b="1"/>
              <a:t>pF</a:t>
            </a:r>
            <a:r>
              <a:rPr lang="zh-CN" altLang="en-US" sz="2000" b="1"/>
              <a:t>），且存在漏电流，所以电荷保存的时间有限。为了及时补充漏掉的电荷，必须给栅极电容补充电荷，这种操作称为</a:t>
            </a:r>
            <a:r>
              <a:rPr lang="zh-CN" altLang="en-US" sz="2000" b="1">
                <a:solidFill>
                  <a:srgbClr val="FF0000"/>
                </a:solidFill>
              </a:rPr>
              <a:t>刷新</a:t>
            </a:r>
            <a:r>
              <a:rPr lang="zh-CN" altLang="en-US" sz="2000" b="1"/>
              <a:t>（或</a:t>
            </a:r>
            <a:r>
              <a:rPr lang="zh-CN" altLang="en-US" sz="2000" b="1">
                <a:solidFill>
                  <a:srgbClr val="FF0000"/>
                </a:solidFill>
              </a:rPr>
              <a:t>再生</a:t>
            </a:r>
            <a:r>
              <a:rPr lang="zh-CN" altLang="en-US" sz="2000" b="1"/>
              <a:t>） 。</a:t>
            </a:r>
            <a:endParaRPr lang="en-US" altLang="zh-CN" sz="2000" b="1"/>
          </a:p>
          <a:p>
            <a:pPr marL="360363" indent="-360363" algn="l" eaLnBrk="0" hangingPunct="0">
              <a:lnSpc>
                <a:spcPct val="100000"/>
              </a:lnSpc>
              <a:spcBef>
                <a:spcPct val="0"/>
              </a:spcBef>
              <a:buClr>
                <a:srgbClr val="003366"/>
              </a:buClr>
              <a:buSzPct val="110000"/>
              <a:buFont typeface="Wingdings" pitchFamily="2" charset="2"/>
              <a:buChar char="v"/>
            </a:pPr>
            <a:r>
              <a:rPr lang="en-US" altLang="zh-CN" sz="2000" b="1"/>
              <a:t>DRAM</a:t>
            </a:r>
            <a:r>
              <a:rPr lang="zh-CN" altLang="en-US" sz="2000" b="1"/>
              <a:t>必须辅以必要的刷新控制电路，操作也比较复杂。</a:t>
            </a:r>
            <a:endParaRPr lang="en-US" altLang="zh-CN" sz="2000" b="1"/>
          </a:p>
          <a:p>
            <a:pPr marL="360363" indent="-360363" algn="l" eaLnBrk="0" hangingPunct="0">
              <a:lnSpc>
                <a:spcPct val="100000"/>
              </a:lnSpc>
              <a:spcBef>
                <a:spcPct val="0"/>
              </a:spcBef>
              <a:buClr>
                <a:srgbClr val="003366"/>
              </a:buClr>
              <a:buSzPct val="110000"/>
              <a:buFont typeface="Wingdings" pitchFamily="2" charset="2"/>
              <a:buChar char="v"/>
            </a:pPr>
            <a:r>
              <a:rPr lang="zh-CN" altLang="en-US" sz="2000" b="1"/>
              <a:t>早期的动态存储单元为四管电路或三管电路</a:t>
            </a:r>
            <a:endParaRPr lang="en-US" altLang="zh-CN" sz="2000" b="1"/>
          </a:p>
          <a:p>
            <a:pPr marL="817563" lvl="2" indent="-360363" algn="l" eaLnBrk="0" hangingPunct="0">
              <a:lnSpc>
                <a:spcPct val="100000"/>
              </a:lnSpc>
              <a:spcBef>
                <a:spcPct val="0"/>
              </a:spcBef>
              <a:buClr>
                <a:srgbClr val="0F5C62"/>
              </a:buClr>
              <a:buSzPct val="85000"/>
              <a:buFont typeface="Wingdings" pitchFamily="2" charset="2"/>
              <a:buChar char="u"/>
            </a:pPr>
            <a:r>
              <a:rPr lang="en-US" altLang="zh-CN" sz="2000" b="1"/>
              <a:t>T</a:t>
            </a:r>
            <a:r>
              <a:rPr lang="en-US" altLang="zh-CN" sz="2000" b="1" baseline="-25000"/>
              <a:t>1</a:t>
            </a:r>
            <a:r>
              <a:rPr lang="zh-CN" altLang="en-US" sz="2000" b="1"/>
              <a:t>、</a:t>
            </a:r>
            <a:r>
              <a:rPr lang="en-US" altLang="zh-CN" sz="2000" b="1"/>
              <a:t>T</a:t>
            </a:r>
            <a:r>
              <a:rPr lang="en-US" altLang="zh-CN" sz="2000" b="1" baseline="-25000"/>
              <a:t>2</a:t>
            </a:r>
            <a:r>
              <a:rPr lang="zh-CN" altLang="en-US" sz="2000" b="1"/>
              <a:t>：增强型</a:t>
            </a:r>
            <a:r>
              <a:rPr lang="en-US" altLang="zh-CN" sz="2000" b="1"/>
              <a:t>NMOS</a:t>
            </a:r>
            <a:r>
              <a:rPr lang="zh-CN" altLang="en-US" sz="2000" b="1"/>
              <a:t>管，栅极和漏极交叉相连，数据以电荷的形式存储在其栅极电容</a:t>
            </a:r>
            <a:r>
              <a:rPr lang="en-US" altLang="zh-CN" sz="2000" b="1"/>
              <a:t>C</a:t>
            </a:r>
            <a:r>
              <a:rPr lang="en-US" altLang="zh-CN" sz="2000" b="1" baseline="-25000"/>
              <a:t>1</a:t>
            </a:r>
            <a:r>
              <a:rPr lang="zh-CN" altLang="en-US" sz="2000" b="1"/>
              <a:t>、</a:t>
            </a:r>
            <a:r>
              <a:rPr lang="en-US" altLang="zh-CN" sz="2000" b="1"/>
              <a:t>C</a:t>
            </a:r>
            <a:r>
              <a:rPr lang="en-US" altLang="zh-CN" sz="2000" b="1" baseline="-25000"/>
              <a:t>2</a:t>
            </a:r>
            <a:r>
              <a:rPr lang="zh-CN" altLang="en-US" sz="2000" b="1"/>
              <a:t>上，</a:t>
            </a:r>
            <a:r>
              <a:rPr lang="en-US" altLang="zh-CN" sz="2000" b="1"/>
              <a:t> C</a:t>
            </a:r>
            <a:r>
              <a:rPr lang="en-US" altLang="zh-CN" sz="2000" b="1" baseline="-25000"/>
              <a:t>1</a:t>
            </a:r>
            <a:r>
              <a:rPr lang="zh-CN" altLang="en-US" sz="2000" b="1"/>
              <a:t>、</a:t>
            </a:r>
            <a:r>
              <a:rPr lang="en-US" altLang="zh-CN" sz="2000" b="1"/>
              <a:t>C</a:t>
            </a:r>
            <a:r>
              <a:rPr lang="en-US" altLang="zh-CN" sz="2000" b="1" baseline="-25000"/>
              <a:t>2</a:t>
            </a:r>
            <a:r>
              <a:rPr lang="zh-CN" altLang="en-US" sz="2000" b="1"/>
              <a:t>上的电压控制</a:t>
            </a:r>
            <a:r>
              <a:rPr lang="en-US" altLang="zh-CN" sz="2000" b="1"/>
              <a:t>T</a:t>
            </a:r>
            <a:r>
              <a:rPr lang="en-US" altLang="zh-CN" sz="2000" b="1" baseline="-25000"/>
              <a:t>1</a:t>
            </a:r>
            <a:r>
              <a:rPr lang="zh-CN" altLang="en-US" sz="2000" b="1"/>
              <a:t>、</a:t>
            </a:r>
            <a:r>
              <a:rPr lang="en-US" altLang="zh-CN" sz="2000" b="1"/>
              <a:t>T</a:t>
            </a:r>
            <a:r>
              <a:rPr lang="en-US" altLang="zh-CN" sz="2000" b="1" baseline="-25000"/>
              <a:t>2</a:t>
            </a:r>
            <a:r>
              <a:rPr lang="zh-CN" altLang="en-US" sz="2000" b="1"/>
              <a:t>的截止或导通，产生位线</a:t>
            </a:r>
            <a:r>
              <a:rPr lang="en-US" altLang="zh-CN" sz="2000" b="1"/>
              <a:t>B</a:t>
            </a:r>
            <a:r>
              <a:rPr lang="zh-CN" altLang="en-US" sz="2000" b="1"/>
              <a:t>和</a:t>
            </a:r>
            <a:r>
              <a:rPr lang="en-US" altLang="zh-CN" sz="2000" b="1"/>
              <a:t>/B</a:t>
            </a:r>
            <a:r>
              <a:rPr lang="zh-CN" altLang="en-US" sz="2000" b="1"/>
              <a:t>上的高、低电平</a:t>
            </a:r>
            <a:endParaRPr lang="en-US" altLang="zh-CN" sz="2000" b="1"/>
          </a:p>
          <a:p>
            <a:pPr marL="817563" lvl="2" indent="-360363" algn="l" eaLnBrk="0" hangingPunct="0">
              <a:lnSpc>
                <a:spcPct val="100000"/>
              </a:lnSpc>
              <a:spcBef>
                <a:spcPct val="0"/>
              </a:spcBef>
              <a:buClr>
                <a:srgbClr val="0F5C62"/>
              </a:buClr>
              <a:buSzPct val="85000"/>
              <a:buFont typeface="Wingdings" pitchFamily="2" charset="2"/>
              <a:buChar char="u"/>
            </a:pPr>
            <a:r>
              <a:rPr lang="en-US" altLang="zh-CN" sz="2000" b="1"/>
              <a:t>T</a:t>
            </a:r>
            <a:r>
              <a:rPr lang="en-US" altLang="zh-CN" sz="2000" b="1" baseline="-25000"/>
              <a:t>5</a:t>
            </a:r>
            <a:r>
              <a:rPr lang="zh-CN" altLang="en-US" sz="2000" b="1"/>
              <a:t>、</a:t>
            </a:r>
            <a:r>
              <a:rPr lang="en-US" altLang="zh-CN" sz="2000" b="1"/>
              <a:t>T</a:t>
            </a:r>
            <a:r>
              <a:rPr lang="en-US" altLang="zh-CN" sz="2000" b="1" baseline="-25000"/>
              <a:t>6</a:t>
            </a:r>
            <a:r>
              <a:rPr lang="zh-CN" altLang="en-US" sz="2000" b="1"/>
              <a:t>：对位线的预充电电路</a:t>
            </a:r>
            <a:endParaRPr lang="en-US" altLang="zh-CN" sz="2000" b="1"/>
          </a:p>
        </p:txBody>
      </p:sp>
      <p:grpSp>
        <p:nvGrpSpPr>
          <p:cNvPr id="2" name="组合 147"/>
          <p:cNvGrpSpPr>
            <a:grpSpLocks/>
          </p:cNvGrpSpPr>
          <p:nvPr/>
        </p:nvGrpSpPr>
        <p:grpSpPr bwMode="auto">
          <a:xfrm>
            <a:off x="4827588" y="1268413"/>
            <a:ext cx="4165600" cy="4105275"/>
            <a:chOff x="4827588" y="1268413"/>
            <a:chExt cx="4165600" cy="4105275"/>
          </a:xfrm>
        </p:grpSpPr>
        <p:grpSp>
          <p:nvGrpSpPr>
            <p:cNvPr id="39943" name="Group 29"/>
            <p:cNvGrpSpPr>
              <a:grpSpLocks/>
            </p:cNvGrpSpPr>
            <p:nvPr/>
          </p:nvGrpSpPr>
          <p:grpSpPr bwMode="auto">
            <a:xfrm>
              <a:off x="4827588" y="1268413"/>
              <a:ext cx="4165600" cy="4105275"/>
              <a:chOff x="2978" y="841"/>
              <a:chExt cx="2624" cy="2586"/>
            </a:xfrm>
          </p:grpSpPr>
          <p:sp>
            <p:nvSpPr>
              <p:cNvPr id="39946" name="Text Box 20"/>
              <p:cNvSpPr txBox="1">
                <a:spLocks noChangeArrowheads="1"/>
              </p:cNvSpPr>
              <p:nvPr/>
            </p:nvSpPr>
            <p:spPr bwMode="black">
              <a:xfrm>
                <a:off x="2978" y="2634"/>
                <a:ext cx="315" cy="231"/>
              </a:xfrm>
              <a:prstGeom prst="rect">
                <a:avLst/>
              </a:prstGeom>
              <a:noFill/>
              <a:ln w="9525" algn="ctr">
                <a:noFill/>
                <a:miter lim="800000"/>
                <a:headEnd/>
                <a:tailEnd/>
              </a:ln>
            </p:spPr>
            <p:txBody>
              <a:bodyPr lIns="18000" rIns="18000">
                <a:spAutoFit/>
              </a:bodyPr>
              <a:lstStyle/>
              <a:p>
                <a:r>
                  <a:rPr lang="en-US" altLang="zh-CN" sz="2000" b="1">
                    <a:solidFill>
                      <a:srgbClr val="0000FF"/>
                    </a:solidFill>
                  </a:rPr>
                  <a:t>C</a:t>
                </a:r>
                <a:r>
                  <a:rPr lang="en-US" altLang="zh-CN" sz="2000" b="1" baseline="-25000">
                    <a:solidFill>
                      <a:srgbClr val="0000FF"/>
                    </a:solidFill>
                  </a:rPr>
                  <a:t>B</a:t>
                </a:r>
              </a:p>
            </p:txBody>
          </p:sp>
          <p:grpSp>
            <p:nvGrpSpPr>
              <p:cNvPr id="39947" name="Group 28"/>
              <p:cNvGrpSpPr>
                <a:grpSpLocks/>
              </p:cNvGrpSpPr>
              <p:nvPr/>
            </p:nvGrpSpPr>
            <p:grpSpPr bwMode="auto">
              <a:xfrm>
                <a:off x="3157" y="841"/>
                <a:ext cx="2445" cy="2586"/>
                <a:chOff x="3157" y="843"/>
                <a:chExt cx="2445" cy="2586"/>
              </a:xfrm>
            </p:grpSpPr>
            <p:grpSp>
              <p:nvGrpSpPr>
                <p:cNvPr id="39948" name="Group 205"/>
                <p:cNvGrpSpPr>
                  <a:grpSpLocks/>
                </p:cNvGrpSpPr>
                <p:nvPr/>
              </p:nvGrpSpPr>
              <p:grpSpPr bwMode="auto">
                <a:xfrm>
                  <a:off x="3250" y="843"/>
                  <a:ext cx="2352" cy="2586"/>
                  <a:chOff x="3216" y="768"/>
                  <a:chExt cx="2352" cy="2376"/>
                </a:xfrm>
              </p:grpSpPr>
              <p:grpSp>
                <p:nvGrpSpPr>
                  <p:cNvPr id="39965" name="Group 206"/>
                  <p:cNvGrpSpPr>
                    <a:grpSpLocks/>
                  </p:cNvGrpSpPr>
                  <p:nvPr/>
                </p:nvGrpSpPr>
                <p:grpSpPr bwMode="auto">
                  <a:xfrm>
                    <a:off x="4032" y="2112"/>
                    <a:ext cx="96" cy="144"/>
                    <a:chOff x="1872" y="2352"/>
                    <a:chExt cx="96" cy="144"/>
                  </a:xfrm>
                </p:grpSpPr>
                <p:sp>
                  <p:nvSpPr>
                    <p:cNvPr id="40080" name="Line 207"/>
                    <p:cNvSpPr>
                      <a:spLocks noChangeShapeType="1"/>
                    </p:cNvSpPr>
                    <p:nvPr/>
                  </p:nvSpPr>
                  <p:spPr bwMode="auto">
                    <a:xfrm>
                      <a:off x="1920" y="2352"/>
                      <a:ext cx="0" cy="144"/>
                    </a:xfrm>
                    <a:prstGeom prst="line">
                      <a:avLst/>
                    </a:prstGeom>
                    <a:noFill/>
                    <a:ln w="19050">
                      <a:solidFill>
                        <a:schemeClr val="tx1"/>
                      </a:solidFill>
                      <a:round/>
                      <a:headEnd/>
                      <a:tailEnd/>
                    </a:ln>
                  </p:spPr>
                  <p:txBody>
                    <a:bodyPr/>
                    <a:lstStyle/>
                    <a:p>
                      <a:endParaRPr lang="zh-CN" altLang="en-US"/>
                    </a:p>
                  </p:txBody>
                </p:sp>
                <p:sp>
                  <p:nvSpPr>
                    <p:cNvPr id="40081" name="Line 208"/>
                    <p:cNvSpPr>
                      <a:spLocks noChangeShapeType="1"/>
                    </p:cNvSpPr>
                    <p:nvPr/>
                  </p:nvSpPr>
                  <p:spPr bwMode="auto">
                    <a:xfrm>
                      <a:off x="1968" y="2352"/>
                      <a:ext cx="0" cy="144"/>
                    </a:xfrm>
                    <a:prstGeom prst="line">
                      <a:avLst/>
                    </a:prstGeom>
                    <a:noFill/>
                    <a:ln w="28575">
                      <a:solidFill>
                        <a:schemeClr val="tx1"/>
                      </a:solidFill>
                      <a:round/>
                      <a:headEnd/>
                      <a:tailEnd/>
                    </a:ln>
                  </p:spPr>
                  <p:txBody>
                    <a:bodyPr/>
                    <a:lstStyle/>
                    <a:p>
                      <a:endParaRPr lang="zh-CN" altLang="en-US"/>
                    </a:p>
                  </p:txBody>
                </p:sp>
                <p:sp>
                  <p:nvSpPr>
                    <p:cNvPr id="40082" name="Line 209"/>
                    <p:cNvSpPr>
                      <a:spLocks noChangeShapeType="1"/>
                    </p:cNvSpPr>
                    <p:nvPr/>
                  </p:nvSpPr>
                  <p:spPr bwMode="auto">
                    <a:xfrm>
                      <a:off x="1872" y="2352"/>
                      <a:ext cx="48" cy="0"/>
                    </a:xfrm>
                    <a:prstGeom prst="line">
                      <a:avLst/>
                    </a:prstGeom>
                    <a:noFill/>
                    <a:ln w="9525">
                      <a:solidFill>
                        <a:schemeClr val="tx1"/>
                      </a:solidFill>
                      <a:round/>
                      <a:headEnd/>
                      <a:tailEnd/>
                    </a:ln>
                  </p:spPr>
                  <p:txBody>
                    <a:bodyPr/>
                    <a:lstStyle/>
                    <a:p>
                      <a:endParaRPr lang="zh-CN" altLang="en-US"/>
                    </a:p>
                  </p:txBody>
                </p:sp>
                <p:sp>
                  <p:nvSpPr>
                    <p:cNvPr id="40083" name="Line 210"/>
                    <p:cNvSpPr>
                      <a:spLocks noChangeShapeType="1"/>
                    </p:cNvSpPr>
                    <p:nvPr/>
                  </p:nvSpPr>
                  <p:spPr bwMode="auto">
                    <a:xfrm>
                      <a:off x="1872" y="2496"/>
                      <a:ext cx="48" cy="0"/>
                    </a:xfrm>
                    <a:prstGeom prst="line">
                      <a:avLst/>
                    </a:prstGeom>
                    <a:noFill/>
                    <a:ln w="9525">
                      <a:solidFill>
                        <a:schemeClr val="tx1"/>
                      </a:solidFill>
                      <a:round/>
                      <a:headEnd/>
                      <a:tailEnd/>
                    </a:ln>
                  </p:spPr>
                  <p:txBody>
                    <a:bodyPr/>
                    <a:lstStyle/>
                    <a:p>
                      <a:endParaRPr lang="zh-CN" altLang="en-US"/>
                    </a:p>
                  </p:txBody>
                </p:sp>
              </p:grpSp>
              <p:grpSp>
                <p:nvGrpSpPr>
                  <p:cNvPr id="39966" name="Group 211"/>
                  <p:cNvGrpSpPr>
                    <a:grpSpLocks/>
                  </p:cNvGrpSpPr>
                  <p:nvPr/>
                </p:nvGrpSpPr>
                <p:grpSpPr bwMode="auto">
                  <a:xfrm>
                    <a:off x="4416" y="2112"/>
                    <a:ext cx="96" cy="144"/>
                    <a:chOff x="2256" y="2352"/>
                    <a:chExt cx="96" cy="144"/>
                  </a:xfrm>
                </p:grpSpPr>
                <p:sp>
                  <p:nvSpPr>
                    <p:cNvPr id="40076" name="Line 212"/>
                    <p:cNvSpPr>
                      <a:spLocks noChangeShapeType="1"/>
                    </p:cNvSpPr>
                    <p:nvPr/>
                  </p:nvSpPr>
                  <p:spPr bwMode="auto">
                    <a:xfrm>
                      <a:off x="2256" y="2352"/>
                      <a:ext cx="0" cy="144"/>
                    </a:xfrm>
                    <a:prstGeom prst="line">
                      <a:avLst/>
                    </a:prstGeom>
                    <a:noFill/>
                    <a:ln w="28575">
                      <a:solidFill>
                        <a:schemeClr val="tx1"/>
                      </a:solidFill>
                      <a:round/>
                      <a:headEnd/>
                      <a:tailEnd/>
                    </a:ln>
                  </p:spPr>
                  <p:txBody>
                    <a:bodyPr/>
                    <a:lstStyle/>
                    <a:p>
                      <a:endParaRPr lang="zh-CN" altLang="en-US"/>
                    </a:p>
                  </p:txBody>
                </p:sp>
                <p:sp>
                  <p:nvSpPr>
                    <p:cNvPr id="40077" name="Line 213"/>
                    <p:cNvSpPr>
                      <a:spLocks noChangeShapeType="1"/>
                    </p:cNvSpPr>
                    <p:nvPr/>
                  </p:nvSpPr>
                  <p:spPr bwMode="auto">
                    <a:xfrm>
                      <a:off x="2304" y="2352"/>
                      <a:ext cx="0" cy="144"/>
                    </a:xfrm>
                    <a:prstGeom prst="line">
                      <a:avLst/>
                    </a:prstGeom>
                    <a:noFill/>
                    <a:ln w="19050">
                      <a:solidFill>
                        <a:schemeClr val="tx1"/>
                      </a:solidFill>
                      <a:round/>
                      <a:headEnd/>
                      <a:tailEnd/>
                    </a:ln>
                  </p:spPr>
                  <p:txBody>
                    <a:bodyPr/>
                    <a:lstStyle/>
                    <a:p>
                      <a:endParaRPr lang="zh-CN" altLang="en-US"/>
                    </a:p>
                  </p:txBody>
                </p:sp>
                <p:sp>
                  <p:nvSpPr>
                    <p:cNvPr id="40078" name="Line 214"/>
                    <p:cNvSpPr>
                      <a:spLocks noChangeShapeType="1"/>
                    </p:cNvSpPr>
                    <p:nvPr/>
                  </p:nvSpPr>
                  <p:spPr bwMode="auto">
                    <a:xfrm>
                      <a:off x="2304" y="2352"/>
                      <a:ext cx="48" cy="0"/>
                    </a:xfrm>
                    <a:prstGeom prst="line">
                      <a:avLst/>
                    </a:prstGeom>
                    <a:noFill/>
                    <a:ln w="9525">
                      <a:solidFill>
                        <a:schemeClr val="tx1"/>
                      </a:solidFill>
                      <a:round/>
                      <a:headEnd/>
                      <a:tailEnd/>
                    </a:ln>
                  </p:spPr>
                  <p:txBody>
                    <a:bodyPr/>
                    <a:lstStyle/>
                    <a:p>
                      <a:endParaRPr lang="zh-CN" altLang="en-US"/>
                    </a:p>
                  </p:txBody>
                </p:sp>
                <p:sp>
                  <p:nvSpPr>
                    <p:cNvPr id="40079" name="Line 215"/>
                    <p:cNvSpPr>
                      <a:spLocks noChangeShapeType="1"/>
                    </p:cNvSpPr>
                    <p:nvPr/>
                  </p:nvSpPr>
                  <p:spPr bwMode="auto">
                    <a:xfrm>
                      <a:off x="2304" y="2496"/>
                      <a:ext cx="48" cy="0"/>
                    </a:xfrm>
                    <a:prstGeom prst="line">
                      <a:avLst/>
                    </a:prstGeom>
                    <a:noFill/>
                    <a:ln w="9525">
                      <a:solidFill>
                        <a:schemeClr val="tx1"/>
                      </a:solidFill>
                      <a:round/>
                      <a:headEnd/>
                      <a:tailEnd/>
                    </a:ln>
                  </p:spPr>
                  <p:txBody>
                    <a:bodyPr/>
                    <a:lstStyle/>
                    <a:p>
                      <a:endParaRPr lang="zh-CN" altLang="en-US"/>
                    </a:p>
                  </p:txBody>
                </p:sp>
              </p:grpSp>
              <p:sp>
                <p:nvSpPr>
                  <p:cNvPr id="39967" name="Line 216"/>
                  <p:cNvSpPr>
                    <a:spLocks noChangeShapeType="1"/>
                  </p:cNvSpPr>
                  <p:nvPr/>
                </p:nvSpPr>
                <p:spPr bwMode="auto">
                  <a:xfrm>
                    <a:off x="4128" y="2256"/>
                    <a:ext cx="96" cy="0"/>
                  </a:xfrm>
                  <a:prstGeom prst="line">
                    <a:avLst/>
                  </a:prstGeom>
                  <a:noFill/>
                  <a:ln w="9525">
                    <a:solidFill>
                      <a:schemeClr val="tx1"/>
                    </a:solidFill>
                    <a:round/>
                    <a:headEnd/>
                    <a:tailEnd/>
                  </a:ln>
                </p:spPr>
                <p:txBody>
                  <a:bodyPr/>
                  <a:lstStyle/>
                  <a:p>
                    <a:endParaRPr lang="zh-CN" altLang="en-US"/>
                  </a:p>
                </p:txBody>
              </p:sp>
              <p:sp>
                <p:nvSpPr>
                  <p:cNvPr id="39968" name="Line 217"/>
                  <p:cNvSpPr>
                    <a:spLocks noChangeShapeType="1"/>
                  </p:cNvSpPr>
                  <p:nvPr/>
                </p:nvSpPr>
                <p:spPr bwMode="auto">
                  <a:xfrm flipV="1">
                    <a:off x="4224" y="2064"/>
                    <a:ext cx="144" cy="192"/>
                  </a:xfrm>
                  <a:prstGeom prst="line">
                    <a:avLst/>
                  </a:prstGeom>
                  <a:noFill/>
                  <a:ln w="9525">
                    <a:solidFill>
                      <a:schemeClr val="tx1"/>
                    </a:solidFill>
                    <a:round/>
                    <a:headEnd/>
                    <a:tailEnd/>
                  </a:ln>
                </p:spPr>
                <p:txBody>
                  <a:bodyPr/>
                  <a:lstStyle/>
                  <a:p>
                    <a:endParaRPr lang="zh-CN" altLang="en-US"/>
                  </a:p>
                </p:txBody>
              </p:sp>
              <p:sp>
                <p:nvSpPr>
                  <p:cNvPr id="39969" name="Line 218"/>
                  <p:cNvSpPr>
                    <a:spLocks noChangeShapeType="1"/>
                  </p:cNvSpPr>
                  <p:nvPr/>
                </p:nvSpPr>
                <p:spPr bwMode="auto">
                  <a:xfrm>
                    <a:off x="4368" y="2064"/>
                    <a:ext cx="432" cy="0"/>
                  </a:xfrm>
                  <a:prstGeom prst="line">
                    <a:avLst/>
                  </a:prstGeom>
                  <a:noFill/>
                  <a:ln w="9525">
                    <a:solidFill>
                      <a:schemeClr val="tx1"/>
                    </a:solidFill>
                    <a:round/>
                    <a:headEnd/>
                    <a:tailEnd/>
                  </a:ln>
                </p:spPr>
                <p:txBody>
                  <a:bodyPr/>
                  <a:lstStyle/>
                  <a:p>
                    <a:endParaRPr lang="zh-CN" altLang="en-US"/>
                  </a:p>
                </p:txBody>
              </p:sp>
              <p:sp>
                <p:nvSpPr>
                  <p:cNvPr id="39970" name="Line 219"/>
                  <p:cNvSpPr>
                    <a:spLocks noChangeShapeType="1"/>
                  </p:cNvSpPr>
                  <p:nvPr/>
                </p:nvSpPr>
                <p:spPr bwMode="auto">
                  <a:xfrm>
                    <a:off x="4320" y="2256"/>
                    <a:ext cx="96" cy="0"/>
                  </a:xfrm>
                  <a:prstGeom prst="line">
                    <a:avLst/>
                  </a:prstGeom>
                  <a:noFill/>
                  <a:ln w="9525">
                    <a:solidFill>
                      <a:schemeClr val="tx1"/>
                    </a:solidFill>
                    <a:round/>
                    <a:headEnd/>
                    <a:tailEnd/>
                  </a:ln>
                </p:spPr>
                <p:txBody>
                  <a:bodyPr/>
                  <a:lstStyle/>
                  <a:p>
                    <a:endParaRPr lang="zh-CN" altLang="en-US"/>
                  </a:p>
                </p:txBody>
              </p:sp>
              <p:sp>
                <p:nvSpPr>
                  <p:cNvPr id="39971" name="Line 220"/>
                  <p:cNvSpPr>
                    <a:spLocks noChangeShapeType="1"/>
                  </p:cNvSpPr>
                  <p:nvPr/>
                </p:nvSpPr>
                <p:spPr bwMode="auto">
                  <a:xfrm flipH="1" flipV="1">
                    <a:off x="4176" y="2064"/>
                    <a:ext cx="144" cy="192"/>
                  </a:xfrm>
                  <a:prstGeom prst="line">
                    <a:avLst/>
                  </a:prstGeom>
                  <a:noFill/>
                  <a:ln w="9525">
                    <a:solidFill>
                      <a:schemeClr val="tx1"/>
                    </a:solidFill>
                    <a:round/>
                    <a:headEnd/>
                    <a:tailEnd/>
                  </a:ln>
                </p:spPr>
                <p:txBody>
                  <a:bodyPr/>
                  <a:lstStyle/>
                  <a:p>
                    <a:endParaRPr lang="zh-CN" altLang="en-US"/>
                  </a:p>
                </p:txBody>
              </p:sp>
              <p:sp>
                <p:nvSpPr>
                  <p:cNvPr id="39972" name="Line 221"/>
                  <p:cNvSpPr>
                    <a:spLocks noChangeShapeType="1"/>
                  </p:cNvSpPr>
                  <p:nvPr/>
                </p:nvSpPr>
                <p:spPr bwMode="auto">
                  <a:xfrm flipH="1">
                    <a:off x="3744" y="2064"/>
                    <a:ext cx="432" cy="0"/>
                  </a:xfrm>
                  <a:prstGeom prst="line">
                    <a:avLst/>
                  </a:prstGeom>
                  <a:noFill/>
                  <a:ln w="9525">
                    <a:solidFill>
                      <a:schemeClr val="tx1"/>
                    </a:solidFill>
                    <a:round/>
                    <a:headEnd/>
                    <a:tailEnd/>
                  </a:ln>
                </p:spPr>
                <p:txBody>
                  <a:bodyPr/>
                  <a:lstStyle/>
                  <a:p>
                    <a:endParaRPr lang="zh-CN" altLang="en-US"/>
                  </a:p>
                </p:txBody>
              </p:sp>
              <p:sp>
                <p:nvSpPr>
                  <p:cNvPr id="39973" name="Oval 222"/>
                  <p:cNvSpPr>
                    <a:spLocks noChangeArrowheads="1"/>
                  </p:cNvSpPr>
                  <p:nvPr/>
                </p:nvSpPr>
                <p:spPr bwMode="auto">
                  <a:xfrm>
                    <a:off x="4014" y="204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39974" name="Oval 223"/>
                  <p:cNvSpPr>
                    <a:spLocks noChangeArrowheads="1"/>
                  </p:cNvSpPr>
                  <p:nvPr/>
                </p:nvSpPr>
                <p:spPr bwMode="auto">
                  <a:xfrm>
                    <a:off x="4496" y="204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39975" name="Line 224"/>
                  <p:cNvSpPr>
                    <a:spLocks noChangeShapeType="1"/>
                  </p:cNvSpPr>
                  <p:nvPr/>
                </p:nvSpPr>
                <p:spPr bwMode="auto">
                  <a:xfrm>
                    <a:off x="4032" y="2256"/>
                    <a:ext cx="0" cy="144"/>
                  </a:xfrm>
                  <a:prstGeom prst="line">
                    <a:avLst/>
                  </a:prstGeom>
                  <a:noFill/>
                  <a:ln w="9525">
                    <a:solidFill>
                      <a:schemeClr val="tx1"/>
                    </a:solidFill>
                    <a:round/>
                    <a:headEnd/>
                    <a:tailEnd/>
                  </a:ln>
                </p:spPr>
                <p:txBody>
                  <a:bodyPr/>
                  <a:lstStyle/>
                  <a:p>
                    <a:endParaRPr lang="zh-CN" altLang="en-US"/>
                  </a:p>
                </p:txBody>
              </p:sp>
              <p:sp>
                <p:nvSpPr>
                  <p:cNvPr id="39976" name="Line 225"/>
                  <p:cNvSpPr>
                    <a:spLocks noChangeShapeType="1"/>
                  </p:cNvSpPr>
                  <p:nvPr/>
                </p:nvSpPr>
                <p:spPr bwMode="auto">
                  <a:xfrm>
                    <a:off x="4512" y="2256"/>
                    <a:ext cx="0" cy="144"/>
                  </a:xfrm>
                  <a:prstGeom prst="line">
                    <a:avLst/>
                  </a:prstGeom>
                  <a:noFill/>
                  <a:ln w="9525">
                    <a:solidFill>
                      <a:schemeClr val="tx1"/>
                    </a:solidFill>
                    <a:round/>
                    <a:headEnd/>
                    <a:tailEnd/>
                  </a:ln>
                </p:spPr>
                <p:txBody>
                  <a:bodyPr/>
                  <a:lstStyle/>
                  <a:p>
                    <a:endParaRPr lang="zh-CN" altLang="en-US"/>
                  </a:p>
                </p:txBody>
              </p:sp>
              <p:sp>
                <p:nvSpPr>
                  <p:cNvPr id="39977" name="Line 226"/>
                  <p:cNvSpPr>
                    <a:spLocks noChangeShapeType="1"/>
                  </p:cNvSpPr>
                  <p:nvPr/>
                </p:nvSpPr>
                <p:spPr bwMode="auto">
                  <a:xfrm flipH="1">
                    <a:off x="4032" y="2400"/>
                    <a:ext cx="480" cy="0"/>
                  </a:xfrm>
                  <a:prstGeom prst="line">
                    <a:avLst/>
                  </a:prstGeom>
                  <a:noFill/>
                  <a:ln w="9525">
                    <a:solidFill>
                      <a:schemeClr val="tx1"/>
                    </a:solidFill>
                    <a:round/>
                    <a:headEnd/>
                    <a:tailEnd/>
                  </a:ln>
                </p:spPr>
                <p:txBody>
                  <a:bodyPr/>
                  <a:lstStyle/>
                  <a:p>
                    <a:endParaRPr lang="zh-CN" altLang="en-US"/>
                  </a:p>
                </p:txBody>
              </p:sp>
              <p:sp>
                <p:nvSpPr>
                  <p:cNvPr id="39978" name="Line 227"/>
                  <p:cNvSpPr>
                    <a:spLocks noChangeShapeType="1"/>
                  </p:cNvSpPr>
                  <p:nvPr/>
                </p:nvSpPr>
                <p:spPr bwMode="auto">
                  <a:xfrm>
                    <a:off x="4272" y="2400"/>
                    <a:ext cx="0" cy="96"/>
                  </a:xfrm>
                  <a:prstGeom prst="line">
                    <a:avLst/>
                  </a:prstGeom>
                  <a:noFill/>
                  <a:ln w="9525">
                    <a:solidFill>
                      <a:schemeClr val="tx1"/>
                    </a:solidFill>
                    <a:round/>
                    <a:headEnd/>
                    <a:tailEnd/>
                  </a:ln>
                </p:spPr>
                <p:txBody>
                  <a:bodyPr/>
                  <a:lstStyle/>
                  <a:p>
                    <a:endParaRPr lang="zh-CN" altLang="en-US"/>
                  </a:p>
                </p:txBody>
              </p:sp>
              <p:sp>
                <p:nvSpPr>
                  <p:cNvPr id="39979" name="Line 228"/>
                  <p:cNvSpPr>
                    <a:spLocks noChangeShapeType="1"/>
                  </p:cNvSpPr>
                  <p:nvPr/>
                </p:nvSpPr>
                <p:spPr bwMode="auto">
                  <a:xfrm>
                    <a:off x="4224" y="2496"/>
                    <a:ext cx="96" cy="0"/>
                  </a:xfrm>
                  <a:prstGeom prst="line">
                    <a:avLst/>
                  </a:prstGeom>
                  <a:noFill/>
                  <a:ln w="28575">
                    <a:solidFill>
                      <a:schemeClr val="tx1"/>
                    </a:solidFill>
                    <a:round/>
                    <a:headEnd/>
                    <a:tailEnd/>
                  </a:ln>
                </p:spPr>
                <p:txBody>
                  <a:bodyPr/>
                  <a:lstStyle/>
                  <a:p>
                    <a:endParaRPr lang="zh-CN" altLang="en-US"/>
                  </a:p>
                </p:txBody>
              </p:sp>
              <p:sp>
                <p:nvSpPr>
                  <p:cNvPr id="39980" name="Oval 229"/>
                  <p:cNvSpPr>
                    <a:spLocks noChangeArrowheads="1"/>
                  </p:cNvSpPr>
                  <p:nvPr/>
                </p:nvSpPr>
                <p:spPr bwMode="auto">
                  <a:xfrm>
                    <a:off x="4256" y="2384"/>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grpSp>
                <p:nvGrpSpPr>
                  <p:cNvPr id="39981" name="Group 230"/>
                  <p:cNvGrpSpPr>
                    <a:grpSpLocks/>
                  </p:cNvGrpSpPr>
                  <p:nvPr/>
                </p:nvGrpSpPr>
                <p:grpSpPr bwMode="auto">
                  <a:xfrm>
                    <a:off x="4800" y="1968"/>
                    <a:ext cx="144" cy="96"/>
                    <a:chOff x="2928" y="2448"/>
                    <a:chExt cx="144" cy="96"/>
                  </a:xfrm>
                </p:grpSpPr>
                <p:sp>
                  <p:nvSpPr>
                    <p:cNvPr id="40072" name="Line 231"/>
                    <p:cNvSpPr>
                      <a:spLocks noChangeShapeType="1"/>
                    </p:cNvSpPr>
                    <p:nvPr/>
                  </p:nvSpPr>
                  <p:spPr bwMode="auto">
                    <a:xfrm>
                      <a:off x="2928" y="2448"/>
                      <a:ext cx="144" cy="0"/>
                    </a:xfrm>
                    <a:prstGeom prst="line">
                      <a:avLst/>
                    </a:prstGeom>
                    <a:noFill/>
                    <a:ln w="28575">
                      <a:solidFill>
                        <a:schemeClr val="tx1"/>
                      </a:solidFill>
                      <a:round/>
                      <a:headEnd/>
                      <a:tailEnd/>
                    </a:ln>
                  </p:spPr>
                  <p:txBody>
                    <a:bodyPr/>
                    <a:lstStyle/>
                    <a:p>
                      <a:endParaRPr lang="zh-CN" altLang="en-US"/>
                    </a:p>
                  </p:txBody>
                </p:sp>
                <p:sp>
                  <p:nvSpPr>
                    <p:cNvPr id="40073" name="Line 232"/>
                    <p:cNvSpPr>
                      <a:spLocks noChangeShapeType="1"/>
                    </p:cNvSpPr>
                    <p:nvPr/>
                  </p:nvSpPr>
                  <p:spPr bwMode="auto">
                    <a:xfrm>
                      <a:off x="2928" y="2496"/>
                      <a:ext cx="144" cy="0"/>
                    </a:xfrm>
                    <a:prstGeom prst="line">
                      <a:avLst/>
                    </a:prstGeom>
                    <a:noFill/>
                    <a:ln w="19050">
                      <a:solidFill>
                        <a:schemeClr val="tx1"/>
                      </a:solidFill>
                      <a:round/>
                      <a:headEnd/>
                      <a:tailEnd/>
                    </a:ln>
                  </p:spPr>
                  <p:txBody>
                    <a:bodyPr/>
                    <a:lstStyle/>
                    <a:p>
                      <a:endParaRPr lang="zh-CN" altLang="en-US"/>
                    </a:p>
                  </p:txBody>
                </p:sp>
                <p:sp>
                  <p:nvSpPr>
                    <p:cNvPr id="40074" name="Line 233"/>
                    <p:cNvSpPr>
                      <a:spLocks noChangeShapeType="1"/>
                    </p:cNvSpPr>
                    <p:nvPr/>
                  </p:nvSpPr>
                  <p:spPr bwMode="auto">
                    <a:xfrm>
                      <a:off x="3072" y="2496"/>
                      <a:ext cx="0" cy="48"/>
                    </a:xfrm>
                    <a:prstGeom prst="line">
                      <a:avLst/>
                    </a:prstGeom>
                    <a:noFill/>
                    <a:ln w="9525">
                      <a:solidFill>
                        <a:schemeClr val="tx1"/>
                      </a:solidFill>
                      <a:round/>
                      <a:headEnd/>
                      <a:tailEnd/>
                    </a:ln>
                  </p:spPr>
                  <p:txBody>
                    <a:bodyPr/>
                    <a:lstStyle/>
                    <a:p>
                      <a:endParaRPr lang="zh-CN" altLang="en-US"/>
                    </a:p>
                  </p:txBody>
                </p:sp>
                <p:sp>
                  <p:nvSpPr>
                    <p:cNvPr id="40075" name="Line 234"/>
                    <p:cNvSpPr>
                      <a:spLocks noChangeShapeType="1"/>
                    </p:cNvSpPr>
                    <p:nvPr/>
                  </p:nvSpPr>
                  <p:spPr bwMode="auto">
                    <a:xfrm>
                      <a:off x="2928" y="2496"/>
                      <a:ext cx="0" cy="48"/>
                    </a:xfrm>
                    <a:prstGeom prst="line">
                      <a:avLst/>
                    </a:prstGeom>
                    <a:noFill/>
                    <a:ln w="9525">
                      <a:solidFill>
                        <a:schemeClr val="tx1"/>
                      </a:solidFill>
                      <a:round/>
                      <a:headEnd/>
                      <a:tailEnd/>
                    </a:ln>
                  </p:spPr>
                  <p:txBody>
                    <a:bodyPr/>
                    <a:lstStyle/>
                    <a:p>
                      <a:endParaRPr lang="zh-CN" altLang="en-US"/>
                    </a:p>
                  </p:txBody>
                </p:sp>
              </p:grpSp>
              <p:grpSp>
                <p:nvGrpSpPr>
                  <p:cNvPr id="39982" name="Group 235"/>
                  <p:cNvGrpSpPr>
                    <a:grpSpLocks/>
                  </p:cNvGrpSpPr>
                  <p:nvPr/>
                </p:nvGrpSpPr>
                <p:grpSpPr bwMode="auto">
                  <a:xfrm>
                    <a:off x="3600" y="1968"/>
                    <a:ext cx="144" cy="96"/>
                    <a:chOff x="2928" y="2448"/>
                    <a:chExt cx="144" cy="96"/>
                  </a:xfrm>
                </p:grpSpPr>
                <p:sp>
                  <p:nvSpPr>
                    <p:cNvPr id="40068" name="Line 236"/>
                    <p:cNvSpPr>
                      <a:spLocks noChangeShapeType="1"/>
                    </p:cNvSpPr>
                    <p:nvPr/>
                  </p:nvSpPr>
                  <p:spPr bwMode="auto">
                    <a:xfrm>
                      <a:off x="2928" y="2448"/>
                      <a:ext cx="144" cy="0"/>
                    </a:xfrm>
                    <a:prstGeom prst="line">
                      <a:avLst/>
                    </a:prstGeom>
                    <a:noFill/>
                    <a:ln w="28575">
                      <a:solidFill>
                        <a:schemeClr val="tx1"/>
                      </a:solidFill>
                      <a:round/>
                      <a:headEnd/>
                      <a:tailEnd/>
                    </a:ln>
                  </p:spPr>
                  <p:txBody>
                    <a:bodyPr/>
                    <a:lstStyle/>
                    <a:p>
                      <a:endParaRPr lang="zh-CN" altLang="en-US"/>
                    </a:p>
                  </p:txBody>
                </p:sp>
                <p:sp>
                  <p:nvSpPr>
                    <p:cNvPr id="40069" name="Line 237"/>
                    <p:cNvSpPr>
                      <a:spLocks noChangeShapeType="1"/>
                    </p:cNvSpPr>
                    <p:nvPr/>
                  </p:nvSpPr>
                  <p:spPr bwMode="auto">
                    <a:xfrm>
                      <a:off x="2928" y="2496"/>
                      <a:ext cx="144" cy="0"/>
                    </a:xfrm>
                    <a:prstGeom prst="line">
                      <a:avLst/>
                    </a:prstGeom>
                    <a:noFill/>
                    <a:ln w="19050">
                      <a:solidFill>
                        <a:schemeClr val="tx1"/>
                      </a:solidFill>
                      <a:round/>
                      <a:headEnd/>
                      <a:tailEnd/>
                    </a:ln>
                  </p:spPr>
                  <p:txBody>
                    <a:bodyPr/>
                    <a:lstStyle/>
                    <a:p>
                      <a:endParaRPr lang="zh-CN" altLang="en-US"/>
                    </a:p>
                  </p:txBody>
                </p:sp>
                <p:sp>
                  <p:nvSpPr>
                    <p:cNvPr id="40070" name="Line 238"/>
                    <p:cNvSpPr>
                      <a:spLocks noChangeShapeType="1"/>
                    </p:cNvSpPr>
                    <p:nvPr/>
                  </p:nvSpPr>
                  <p:spPr bwMode="auto">
                    <a:xfrm>
                      <a:off x="3072" y="2496"/>
                      <a:ext cx="0" cy="48"/>
                    </a:xfrm>
                    <a:prstGeom prst="line">
                      <a:avLst/>
                    </a:prstGeom>
                    <a:noFill/>
                    <a:ln w="9525">
                      <a:solidFill>
                        <a:schemeClr val="tx1"/>
                      </a:solidFill>
                      <a:round/>
                      <a:headEnd/>
                      <a:tailEnd/>
                    </a:ln>
                  </p:spPr>
                  <p:txBody>
                    <a:bodyPr/>
                    <a:lstStyle/>
                    <a:p>
                      <a:endParaRPr lang="zh-CN" altLang="en-US"/>
                    </a:p>
                  </p:txBody>
                </p:sp>
                <p:sp>
                  <p:nvSpPr>
                    <p:cNvPr id="40071" name="Line 239"/>
                    <p:cNvSpPr>
                      <a:spLocks noChangeShapeType="1"/>
                    </p:cNvSpPr>
                    <p:nvPr/>
                  </p:nvSpPr>
                  <p:spPr bwMode="auto">
                    <a:xfrm>
                      <a:off x="2928" y="2496"/>
                      <a:ext cx="0" cy="48"/>
                    </a:xfrm>
                    <a:prstGeom prst="line">
                      <a:avLst/>
                    </a:prstGeom>
                    <a:noFill/>
                    <a:ln w="9525">
                      <a:solidFill>
                        <a:schemeClr val="tx1"/>
                      </a:solidFill>
                      <a:round/>
                      <a:headEnd/>
                      <a:tailEnd/>
                    </a:ln>
                  </p:spPr>
                  <p:txBody>
                    <a:bodyPr/>
                    <a:lstStyle/>
                    <a:p>
                      <a:endParaRPr lang="zh-CN" altLang="en-US"/>
                    </a:p>
                  </p:txBody>
                </p:sp>
              </p:grpSp>
              <p:sp>
                <p:nvSpPr>
                  <p:cNvPr id="39983" name="Line 240"/>
                  <p:cNvSpPr>
                    <a:spLocks noChangeShapeType="1"/>
                  </p:cNvSpPr>
                  <p:nvPr/>
                </p:nvSpPr>
                <p:spPr bwMode="auto">
                  <a:xfrm>
                    <a:off x="4944" y="2064"/>
                    <a:ext cx="96" cy="0"/>
                  </a:xfrm>
                  <a:prstGeom prst="line">
                    <a:avLst/>
                  </a:prstGeom>
                  <a:noFill/>
                  <a:ln w="9525">
                    <a:solidFill>
                      <a:schemeClr val="tx1"/>
                    </a:solidFill>
                    <a:round/>
                    <a:headEnd/>
                    <a:tailEnd/>
                  </a:ln>
                </p:spPr>
                <p:txBody>
                  <a:bodyPr/>
                  <a:lstStyle/>
                  <a:p>
                    <a:endParaRPr lang="zh-CN" altLang="en-US"/>
                  </a:p>
                </p:txBody>
              </p:sp>
              <p:sp>
                <p:nvSpPr>
                  <p:cNvPr id="39984" name="Line 241"/>
                  <p:cNvSpPr>
                    <a:spLocks noChangeShapeType="1"/>
                  </p:cNvSpPr>
                  <p:nvPr/>
                </p:nvSpPr>
                <p:spPr bwMode="auto">
                  <a:xfrm>
                    <a:off x="3504" y="2064"/>
                    <a:ext cx="96" cy="0"/>
                  </a:xfrm>
                  <a:prstGeom prst="line">
                    <a:avLst/>
                  </a:prstGeom>
                  <a:noFill/>
                  <a:ln w="9525">
                    <a:solidFill>
                      <a:schemeClr val="tx1"/>
                    </a:solidFill>
                    <a:round/>
                    <a:headEnd/>
                    <a:tailEnd/>
                  </a:ln>
                </p:spPr>
                <p:txBody>
                  <a:bodyPr/>
                  <a:lstStyle/>
                  <a:p>
                    <a:endParaRPr lang="zh-CN" altLang="en-US"/>
                  </a:p>
                </p:txBody>
              </p:sp>
              <p:sp>
                <p:nvSpPr>
                  <p:cNvPr id="39985" name="Line 242"/>
                  <p:cNvSpPr>
                    <a:spLocks noChangeShapeType="1"/>
                  </p:cNvSpPr>
                  <p:nvPr/>
                </p:nvSpPr>
                <p:spPr bwMode="auto">
                  <a:xfrm>
                    <a:off x="3312" y="1440"/>
                    <a:ext cx="2064" cy="0"/>
                  </a:xfrm>
                  <a:prstGeom prst="line">
                    <a:avLst/>
                  </a:prstGeom>
                  <a:noFill/>
                  <a:ln w="9525">
                    <a:solidFill>
                      <a:schemeClr val="tx1"/>
                    </a:solidFill>
                    <a:round/>
                    <a:headEnd/>
                    <a:tailEnd/>
                  </a:ln>
                </p:spPr>
                <p:txBody>
                  <a:bodyPr/>
                  <a:lstStyle/>
                  <a:p>
                    <a:endParaRPr lang="zh-CN" altLang="en-US"/>
                  </a:p>
                </p:txBody>
              </p:sp>
              <p:sp>
                <p:nvSpPr>
                  <p:cNvPr id="39986" name="Line 243"/>
                  <p:cNvSpPr>
                    <a:spLocks noChangeShapeType="1"/>
                  </p:cNvSpPr>
                  <p:nvPr/>
                </p:nvSpPr>
                <p:spPr bwMode="auto">
                  <a:xfrm>
                    <a:off x="3504" y="1200"/>
                    <a:ext cx="0" cy="1440"/>
                  </a:xfrm>
                  <a:prstGeom prst="line">
                    <a:avLst/>
                  </a:prstGeom>
                  <a:noFill/>
                  <a:ln w="9525">
                    <a:solidFill>
                      <a:schemeClr val="tx1"/>
                    </a:solidFill>
                    <a:round/>
                    <a:headEnd/>
                    <a:tailEnd/>
                  </a:ln>
                </p:spPr>
                <p:txBody>
                  <a:bodyPr/>
                  <a:lstStyle/>
                  <a:p>
                    <a:endParaRPr lang="zh-CN" altLang="en-US"/>
                  </a:p>
                </p:txBody>
              </p:sp>
              <p:sp>
                <p:nvSpPr>
                  <p:cNvPr id="39987" name="Line 244"/>
                  <p:cNvSpPr>
                    <a:spLocks noChangeShapeType="1"/>
                  </p:cNvSpPr>
                  <p:nvPr/>
                </p:nvSpPr>
                <p:spPr bwMode="auto">
                  <a:xfrm>
                    <a:off x="5040" y="1200"/>
                    <a:ext cx="0" cy="1440"/>
                  </a:xfrm>
                  <a:prstGeom prst="line">
                    <a:avLst/>
                  </a:prstGeom>
                  <a:noFill/>
                  <a:ln w="9525">
                    <a:solidFill>
                      <a:schemeClr val="tx1"/>
                    </a:solidFill>
                    <a:round/>
                    <a:headEnd/>
                    <a:tailEnd/>
                  </a:ln>
                </p:spPr>
                <p:txBody>
                  <a:bodyPr/>
                  <a:lstStyle/>
                  <a:p>
                    <a:endParaRPr lang="zh-CN" altLang="en-US"/>
                  </a:p>
                </p:txBody>
              </p:sp>
              <p:sp>
                <p:nvSpPr>
                  <p:cNvPr id="39988" name="Oval 245"/>
                  <p:cNvSpPr>
                    <a:spLocks noChangeArrowheads="1"/>
                  </p:cNvSpPr>
                  <p:nvPr/>
                </p:nvSpPr>
                <p:spPr bwMode="auto">
                  <a:xfrm>
                    <a:off x="3486" y="204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39989" name="Oval 246"/>
                  <p:cNvSpPr>
                    <a:spLocks noChangeArrowheads="1"/>
                  </p:cNvSpPr>
                  <p:nvPr/>
                </p:nvSpPr>
                <p:spPr bwMode="auto">
                  <a:xfrm>
                    <a:off x="5022" y="204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39990" name="Line 247"/>
                  <p:cNvSpPr>
                    <a:spLocks noChangeShapeType="1"/>
                  </p:cNvSpPr>
                  <p:nvPr/>
                </p:nvSpPr>
                <p:spPr bwMode="auto">
                  <a:xfrm flipV="1">
                    <a:off x="3744" y="1440"/>
                    <a:ext cx="0" cy="528"/>
                  </a:xfrm>
                  <a:prstGeom prst="line">
                    <a:avLst/>
                  </a:prstGeom>
                  <a:noFill/>
                  <a:ln w="9525">
                    <a:solidFill>
                      <a:schemeClr val="tx1"/>
                    </a:solidFill>
                    <a:round/>
                    <a:headEnd/>
                    <a:tailEnd/>
                  </a:ln>
                </p:spPr>
                <p:txBody>
                  <a:bodyPr/>
                  <a:lstStyle/>
                  <a:p>
                    <a:endParaRPr lang="zh-CN" altLang="en-US"/>
                  </a:p>
                </p:txBody>
              </p:sp>
              <p:sp>
                <p:nvSpPr>
                  <p:cNvPr id="39991" name="Line 248"/>
                  <p:cNvSpPr>
                    <a:spLocks noChangeShapeType="1"/>
                  </p:cNvSpPr>
                  <p:nvPr/>
                </p:nvSpPr>
                <p:spPr bwMode="auto">
                  <a:xfrm flipV="1">
                    <a:off x="4800" y="1440"/>
                    <a:ext cx="0" cy="528"/>
                  </a:xfrm>
                  <a:prstGeom prst="line">
                    <a:avLst/>
                  </a:prstGeom>
                  <a:noFill/>
                  <a:ln w="9525">
                    <a:solidFill>
                      <a:schemeClr val="tx1"/>
                    </a:solidFill>
                    <a:round/>
                    <a:headEnd/>
                    <a:tailEnd/>
                  </a:ln>
                </p:spPr>
                <p:txBody>
                  <a:bodyPr/>
                  <a:lstStyle/>
                  <a:p>
                    <a:endParaRPr lang="zh-CN" altLang="en-US"/>
                  </a:p>
                </p:txBody>
              </p:sp>
              <p:sp>
                <p:nvSpPr>
                  <p:cNvPr id="39992" name="Oval 249"/>
                  <p:cNvSpPr>
                    <a:spLocks noChangeArrowheads="1"/>
                  </p:cNvSpPr>
                  <p:nvPr/>
                </p:nvSpPr>
                <p:spPr bwMode="auto">
                  <a:xfrm>
                    <a:off x="4784" y="1424"/>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39993" name="Oval 250"/>
                  <p:cNvSpPr>
                    <a:spLocks noChangeArrowheads="1"/>
                  </p:cNvSpPr>
                  <p:nvPr/>
                </p:nvSpPr>
                <p:spPr bwMode="auto">
                  <a:xfrm>
                    <a:off x="3728" y="1424"/>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grpSp>
                <p:nvGrpSpPr>
                  <p:cNvPr id="39994" name="Group 251"/>
                  <p:cNvGrpSpPr>
                    <a:grpSpLocks/>
                  </p:cNvGrpSpPr>
                  <p:nvPr/>
                </p:nvGrpSpPr>
                <p:grpSpPr bwMode="auto">
                  <a:xfrm>
                    <a:off x="3504" y="2640"/>
                    <a:ext cx="96" cy="144"/>
                    <a:chOff x="1872" y="2352"/>
                    <a:chExt cx="96" cy="144"/>
                  </a:xfrm>
                </p:grpSpPr>
                <p:sp>
                  <p:nvSpPr>
                    <p:cNvPr id="40064" name="Line 252"/>
                    <p:cNvSpPr>
                      <a:spLocks noChangeShapeType="1"/>
                    </p:cNvSpPr>
                    <p:nvPr/>
                  </p:nvSpPr>
                  <p:spPr bwMode="auto">
                    <a:xfrm>
                      <a:off x="1920" y="2352"/>
                      <a:ext cx="0" cy="144"/>
                    </a:xfrm>
                    <a:prstGeom prst="line">
                      <a:avLst/>
                    </a:prstGeom>
                    <a:noFill/>
                    <a:ln w="19050">
                      <a:solidFill>
                        <a:schemeClr val="tx1"/>
                      </a:solidFill>
                      <a:round/>
                      <a:headEnd/>
                      <a:tailEnd/>
                    </a:ln>
                  </p:spPr>
                  <p:txBody>
                    <a:bodyPr/>
                    <a:lstStyle/>
                    <a:p>
                      <a:endParaRPr lang="zh-CN" altLang="en-US"/>
                    </a:p>
                  </p:txBody>
                </p:sp>
                <p:sp>
                  <p:nvSpPr>
                    <p:cNvPr id="40065" name="Line 253"/>
                    <p:cNvSpPr>
                      <a:spLocks noChangeShapeType="1"/>
                    </p:cNvSpPr>
                    <p:nvPr/>
                  </p:nvSpPr>
                  <p:spPr bwMode="auto">
                    <a:xfrm>
                      <a:off x="1968" y="2352"/>
                      <a:ext cx="0" cy="144"/>
                    </a:xfrm>
                    <a:prstGeom prst="line">
                      <a:avLst/>
                    </a:prstGeom>
                    <a:noFill/>
                    <a:ln w="28575">
                      <a:solidFill>
                        <a:schemeClr val="tx1"/>
                      </a:solidFill>
                      <a:round/>
                      <a:headEnd/>
                      <a:tailEnd/>
                    </a:ln>
                  </p:spPr>
                  <p:txBody>
                    <a:bodyPr/>
                    <a:lstStyle/>
                    <a:p>
                      <a:endParaRPr lang="zh-CN" altLang="en-US"/>
                    </a:p>
                  </p:txBody>
                </p:sp>
                <p:sp>
                  <p:nvSpPr>
                    <p:cNvPr id="40066" name="Line 254"/>
                    <p:cNvSpPr>
                      <a:spLocks noChangeShapeType="1"/>
                    </p:cNvSpPr>
                    <p:nvPr/>
                  </p:nvSpPr>
                  <p:spPr bwMode="auto">
                    <a:xfrm>
                      <a:off x="1872" y="2352"/>
                      <a:ext cx="48" cy="0"/>
                    </a:xfrm>
                    <a:prstGeom prst="line">
                      <a:avLst/>
                    </a:prstGeom>
                    <a:noFill/>
                    <a:ln w="9525">
                      <a:solidFill>
                        <a:schemeClr val="tx1"/>
                      </a:solidFill>
                      <a:round/>
                      <a:headEnd/>
                      <a:tailEnd/>
                    </a:ln>
                  </p:spPr>
                  <p:txBody>
                    <a:bodyPr/>
                    <a:lstStyle/>
                    <a:p>
                      <a:endParaRPr lang="zh-CN" altLang="en-US"/>
                    </a:p>
                  </p:txBody>
                </p:sp>
                <p:sp>
                  <p:nvSpPr>
                    <p:cNvPr id="40067" name="Line 255"/>
                    <p:cNvSpPr>
                      <a:spLocks noChangeShapeType="1"/>
                    </p:cNvSpPr>
                    <p:nvPr/>
                  </p:nvSpPr>
                  <p:spPr bwMode="auto">
                    <a:xfrm>
                      <a:off x="1872" y="2496"/>
                      <a:ext cx="48" cy="0"/>
                    </a:xfrm>
                    <a:prstGeom prst="line">
                      <a:avLst/>
                    </a:prstGeom>
                    <a:noFill/>
                    <a:ln w="9525">
                      <a:solidFill>
                        <a:schemeClr val="tx1"/>
                      </a:solidFill>
                      <a:round/>
                      <a:headEnd/>
                      <a:tailEnd/>
                    </a:ln>
                  </p:spPr>
                  <p:txBody>
                    <a:bodyPr/>
                    <a:lstStyle/>
                    <a:p>
                      <a:endParaRPr lang="zh-CN" altLang="en-US"/>
                    </a:p>
                  </p:txBody>
                </p:sp>
              </p:grpSp>
              <p:grpSp>
                <p:nvGrpSpPr>
                  <p:cNvPr id="39995" name="Group 256"/>
                  <p:cNvGrpSpPr>
                    <a:grpSpLocks/>
                  </p:cNvGrpSpPr>
                  <p:nvPr/>
                </p:nvGrpSpPr>
                <p:grpSpPr bwMode="auto">
                  <a:xfrm>
                    <a:off x="4944" y="2640"/>
                    <a:ext cx="96" cy="144"/>
                    <a:chOff x="2256" y="2352"/>
                    <a:chExt cx="96" cy="144"/>
                  </a:xfrm>
                </p:grpSpPr>
                <p:sp>
                  <p:nvSpPr>
                    <p:cNvPr id="40060" name="Line 257"/>
                    <p:cNvSpPr>
                      <a:spLocks noChangeShapeType="1"/>
                    </p:cNvSpPr>
                    <p:nvPr/>
                  </p:nvSpPr>
                  <p:spPr bwMode="auto">
                    <a:xfrm>
                      <a:off x="2256" y="2352"/>
                      <a:ext cx="0" cy="144"/>
                    </a:xfrm>
                    <a:prstGeom prst="line">
                      <a:avLst/>
                    </a:prstGeom>
                    <a:noFill/>
                    <a:ln w="28575">
                      <a:solidFill>
                        <a:schemeClr val="tx1"/>
                      </a:solidFill>
                      <a:round/>
                      <a:headEnd/>
                      <a:tailEnd/>
                    </a:ln>
                  </p:spPr>
                  <p:txBody>
                    <a:bodyPr/>
                    <a:lstStyle/>
                    <a:p>
                      <a:endParaRPr lang="zh-CN" altLang="en-US"/>
                    </a:p>
                  </p:txBody>
                </p:sp>
                <p:sp>
                  <p:nvSpPr>
                    <p:cNvPr id="40061" name="Line 258"/>
                    <p:cNvSpPr>
                      <a:spLocks noChangeShapeType="1"/>
                    </p:cNvSpPr>
                    <p:nvPr/>
                  </p:nvSpPr>
                  <p:spPr bwMode="auto">
                    <a:xfrm>
                      <a:off x="2304" y="2352"/>
                      <a:ext cx="0" cy="144"/>
                    </a:xfrm>
                    <a:prstGeom prst="line">
                      <a:avLst/>
                    </a:prstGeom>
                    <a:noFill/>
                    <a:ln w="19050">
                      <a:solidFill>
                        <a:schemeClr val="tx1"/>
                      </a:solidFill>
                      <a:round/>
                      <a:headEnd/>
                      <a:tailEnd/>
                    </a:ln>
                  </p:spPr>
                  <p:txBody>
                    <a:bodyPr/>
                    <a:lstStyle/>
                    <a:p>
                      <a:endParaRPr lang="zh-CN" altLang="en-US"/>
                    </a:p>
                  </p:txBody>
                </p:sp>
                <p:sp>
                  <p:nvSpPr>
                    <p:cNvPr id="40062" name="Line 259"/>
                    <p:cNvSpPr>
                      <a:spLocks noChangeShapeType="1"/>
                    </p:cNvSpPr>
                    <p:nvPr/>
                  </p:nvSpPr>
                  <p:spPr bwMode="auto">
                    <a:xfrm>
                      <a:off x="2304" y="2352"/>
                      <a:ext cx="48" cy="0"/>
                    </a:xfrm>
                    <a:prstGeom prst="line">
                      <a:avLst/>
                    </a:prstGeom>
                    <a:noFill/>
                    <a:ln w="9525">
                      <a:solidFill>
                        <a:schemeClr val="tx1"/>
                      </a:solidFill>
                      <a:round/>
                      <a:headEnd/>
                      <a:tailEnd/>
                    </a:ln>
                  </p:spPr>
                  <p:txBody>
                    <a:bodyPr/>
                    <a:lstStyle/>
                    <a:p>
                      <a:endParaRPr lang="zh-CN" altLang="en-US"/>
                    </a:p>
                  </p:txBody>
                </p:sp>
                <p:sp>
                  <p:nvSpPr>
                    <p:cNvPr id="40063" name="Line 260"/>
                    <p:cNvSpPr>
                      <a:spLocks noChangeShapeType="1"/>
                    </p:cNvSpPr>
                    <p:nvPr/>
                  </p:nvSpPr>
                  <p:spPr bwMode="auto">
                    <a:xfrm>
                      <a:off x="2304" y="2496"/>
                      <a:ext cx="48" cy="0"/>
                    </a:xfrm>
                    <a:prstGeom prst="line">
                      <a:avLst/>
                    </a:prstGeom>
                    <a:noFill/>
                    <a:ln w="9525">
                      <a:solidFill>
                        <a:schemeClr val="tx1"/>
                      </a:solidFill>
                      <a:round/>
                      <a:headEnd/>
                      <a:tailEnd/>
                    </a:ln>
                  </p:spPr>
                  <p:txBody>
                    <a:bodyPr/>
                    <a:lstStyle/>
                    <a:p>
                      <a:endParaRPr lang="zh-CN" altLang="en-US"/>
                    </a:p>
                  </p:txBody>
                </p:sp>
              </p:grpSp>
              <p:sp>
                <p:nvSpPr>
                  <p:cNvPr id="39996" name="Line 261"/>
                  <p:cNvSpPr>
                    <a:spLocks noChangeShapeType="1"/>
                  </p:cNvSpPr>
                  <p:nvPr/>
                </p:nvSpPr>
                <p:spPr bwMode="auto">
                  <a:xfrm>
                    <a:off x="3600" y="2784"/>
                    <a:ext cx="1344" cy="0"/>
                  </a:xfrm>
                  <a:prstGeom prst="line">
                    <a:avLst/>
                  </a:prstGeom>
                  <a:noFill/>
                  <a:ln w="9525">
                    <a:solidFill>
                      <a:schemeClr val="tx1"/>
                    </a:solidFill>
                    <a:round/>
                    <a:headEnd/>
                    <a:tailEnd/>
                  </a:ln>
                </p:spPr>
                <p:txBody>
                  <a:bodyPr/>
                  <a:lstStyle/>
                  <a:p>
                    <a:endParaRPr lang="zh-CN" altLang="en-US"/>
                  </a:p>
                </p:txBody>
              </p:sp>
              <p:sp>
                <p:nvSpPr>
                  <p:cNvPr id="39997" name="Line 262"/>
                  <p:cNvSpPr>
                    <a:spLocks noChangeShapeType="1"/>
                  </p:cNvSpPr>
                  <p:nvPr/>
                </p:nvSpPr>
                <p:spPr bwMode="auto">
                  <a:xfrm flipV="1">
                    <a:off x="4272" y="2640"/>
                    <a:ext cx="0" cy="144"/>
                  </a:xfrm>
                  <a:prstGeom prst="line">
                    <a:avLst/>
                  </a:prstGeom>
                  <a:noFill/>
                  <a:ln w="9525">
                    <a:solidFill>
                      <a:schemeClr val="tx1"/>
                    </a:solidFill>
                    <a:round/>
                    <a:headEnd/>
                    <a:tailEnd/>
                  </a:ln>
                </p:spPr>
                <p:txBody>
                  <a:bodyPr/>
                  <a:lstStyle/>
                  <a:p>
                    <a:endParaRPr lang="zh-CN" altLang="en-US"/>
                  </a:p>
                </p:txBody>
              </p:sp>
              <p:sp>
                <p:nvSpPr>
                  <p:cNvPr id="39998" name="Oval 263"/>
                  <p:cNvSpPr>
                    <a:spLocks noChangeArrowheads="1"/>
                  </p:cNvSpPr>
                  <p:nvPr/>
                </p:nvSpPr>
                <p:spPr bwMode="auto">
                  <a:xfrm>
                    <a:off x="4254" y="276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39999" name="Oval 264"/>
                  <p:cNvSpPr>
                    <a:spLocks noChangeArrowheads="1"/>
                  </p:cNvSpPr>
                  <p:nvPr/>
                </p:nvSpPr>
                <p:spPr bwMode="auto">
                  <a:xfrm>
                    <a:off x="4248" y="2592"/>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0000" name="Line 265"/>
                  <p:cNvSpPr>
                    <a:spLocks noChangeShapeType="1"/>
                  </p:cNvSpPr>
                  <p:nvPr/>
                </p:nvSpPr>
                <p:spPr bwMode="auto">
                  <a:xfrm>
                    <a:off x="3504" y="2784"/>
                    <a:ext cx="0" cy="144"/>
                  </a:xfrm>
                  <a:prstGeom prst="line">
                    <a:avLst/>
                  </a:prstGeom>
                  <a:noFill/>
                  <a:ln w="9525">
                    <a:solidFill>
                      <a:schemeClr val="tx1"/>
                    </a:solidFill>
                    <a:round/>
                    <a:headEnd/>
                    <a:tailEnd/>
                  </a:ln>
                </p:spPr>
                <p:txBody>
                  <a:bodyPr/>
                  <a:lstStyle/>
                  <a:p>
                    <a:endParaRPr lang="zh-CN" altLang="en-US"/>
                  </a:p>
                </p:txBody>
              </p:sp>
              <p:sp>
                <p:nvSpPr>
                  <p:cNvPr id="40001" name="Line 266"/>
                  <p:cNvSpPr>
                    <a:spLocks noChangeShapeType="1"/>
                  </p:cNvSpPr>
                  <p:nvPr/>
                </p:nvSpPr>
                <p:spPr bwMode="auto">
                  <a:xfrm>
                    <a:off x="5040" y="2784"/>
                    <a:ext cx="0" cy="144"/>
                  </a:xfrm>
                  <a:prstGeom prst="line">
                    <a:avLst/>
                  </a:prstGeom>
                  <a:noFill/>
                  <a:ln w="9525">
                    <a:solidFill>
                      <a:schemeClr val="tx1"/>
                    </a:solidFill>
                    <a:round/>
                    <a:headEnd/>
                    <a:tailEnd/>
                  </a:ln>
                </p:spPr>
                <p:txBody>
                  <a:bodyPr/>
                  <a:lstStyle/>
                  <a:p>
                    <a:endParaRPr lang="zh-CN" altLang="en-US"/>
                  </a:p>
                </p:txBody>
              </p:sp>
              <p:sp>
                <p:nvSpPr>
                  <p:cNvPr id="40002" name="Text Box 267"/>
                  <p:cNvSpPr txBox="1">
                    <a:spLocks noChangeArrowheads="1"/>
                  </p:cNvSpPr>
                  <p:nvPr/>
                </p:nvSpPr>
                <p:spPr bwMode="auto">
                  <a:xfrm>
                    <a:off x="4464" y="2088"/>
                    <a:ext cx="288" cy="196"/>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T</a:t>
                    </a:r>
                    <a:r>
                      <a:rPr lang="en-US" altLang="zh-CN" sz="1800" b="1" baseline="-25000">
                        <a:solidFill>
                          <a:schemeClr val="hlink"/>
                        </a:solidFill>
                        <a:latin typeface="Arial" charset="0"/>
                        <a:cs typeface="Arial" charset="0"/>
                      </a:rPr>
                      <a:t>1</a:t>
                    </a:r>
                    <a:endParaRPr lang="en-US" altLang="zh-CN" sz="1800" b="1">
                      <a:solidFill>
                        <a:schemeClr val="hlink"/>
                      </a:solidFill>
                      <a:latin typeface="Arial" charset="0"/>
                      <a:cs typeface="Arial" charset="0"/>
                    </a:endParaRPr>
                  </a:p>
                </p:txBody>
              </p:sp>
              <p:sp>
                <p:nvSpPr>
                  <p:cNvPr id="40003" name="Text Box 268"/>
                  <p:cNvSpPr txBox="1">
                    <a:spLocks noChangeArrowheads="1"/>
                  </p:cNvSpPr>
                  <p:nvPr/>
                </p:nvSpPr>
                <p:spPr bwMode="auto">
                  <a:xfrm>
                    <a:off x="3840" y="2080"/>
                    <a:ext cx="288" cy="198"/>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T</a:t>
                    </a:r>
                    <a:r>
                      <a:rPr lang="en-US" altLang="zh-CN" sz="1800" b="1" baseline="-25000">
                        <a:solidFill>
                          <a:schemeClr val="hlink"/>
                        </a:solidFill>
                        <a:latin typeface="Arial" charset="0"/>
                        <a:cs typeface="Arial" charset="0"/>
                      </a:rPr>
                      <a:t>2</a:t>
                    </a:r>
                    <a:endParaRPr lang="en-US" altLang="zh-CN" sz="1800" b="1">
                      <a:solidFill>
                        <a:schemeClr val="hlink"/>
                      </a:solidFill>
                      <a:latin typeface="Arial" charset="0"/>
                      <a:cs typeface="Arial" charset="0"/>
                    </a:endParaRPr>
                  </a:p>
                </p:txBody>
              </p:sp>
              <p:sp>
                <p:nvSpPr>
                  <p:cNvPr id="40004" name="Text Box 269"/>
                  <p:cNvSpPr txBox="1">
                    <a:spLocks noChangeArrowheads="1"/>
                  </p:cNvSpPr>
                  <p:nvPr/>
                </p:nvSpPr>
                <p:spPr bwMode="auto">
                  <a:xfrm>
                    <a:off x="4752" y="2064"/>
                    <a:ext cx="288" cy="196"/>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T</a:t>
                    </a:r>
                    <a:r>
                      <a:rPr lang="en-US" altLang="zh-CN" sz="1800" b="1" baseline="-25000">
                        <a:solidFill>
                          <a:schemeClr val="hlink"/>
                        </a:solidFill>
                        <a:latin typeface="Arial" charset="0"/>
                        <a:cs typeface="Arial" charset="0"/>
                      </a:rPr>
                      <a:t>3</a:t>
                    </a:r>
                    <a:endParaRPr lang="en-US" altLang="zh-CN" sz="1800" b="1">
                      <a:solidFill>
                        <a:schemeClr val="hlink"/>
                      </a:solidFill>
                      <a:latin typeface="Arial" charset="0"/>
                      <a:cs typeface="Arial" charset="0"/>
                    </a:endParaRPr>
                  </a:p>
                </p:txBody>
              </p:sp>
              <p:sp>
                <p:nvSpPr>
                  <p:cNvPr id="40005" name="Text Box 270"/>
                  <p:cNvSpPr txBox="1">
                    <a:spLocks noChangeArrowheads="1"/>
                  </p:cNvSpPr>
                  <p:nvPr/>
                </p:nvSpPr>
                <p:spPr bwMode="auto">
                  <a:xfrm>
                    <a:off x="3552" y="2064"/>
                    <a:ext cx="288" cy="196"/>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T</a:t>
                    </a:r>
                    <a:r>
                      <a:rPr lang="en-US" altLang="zh-CN" sz="1800" b="1" baseline="-25000">
                        <a:solidFill>
                          <a:schemeClr val="hlink"/>
                        </a:solidFill>
                        <a:latin typeface="Arial" charset="0"/>
                        <a:cs typeface="Arial" charset="0"/>
                      </a:rPr>
                      <a:t>4</a:t>
                    </a:r>
                    <a:endParaRPr lang="en-US" altLang="zh-CN" sz="1800" b="1">
                      <a:solidFill>
                        <a:schemeClr val="hlink"/>
                      </a:solidFill>
                      <a:latin typeface="Arial" charset="0"/>
                      <a:cs typeface="Arial" charset="0"/>
                    </a:endParaRPr>
                  </a:p>
                </p:txBody>
              </p:sp>
              <p:sp>
                <p:nvSpPr>
                  <p:cNvPr id="40006" name="Text Box 271"/>
                  <p:cNvSpPr txBox="1">
                    <a:spLocks noChangeArrowheads="1"/>
                  </p:cNvSpPr>
                  <p:nvPr/>
                </p:nvSpPr>
                <p:spPr bwMode="auto">
                  <a:xfrm>
                    <a:off x="4272" y="2496"/>
                    <a:ext cx="288" cy="196"/>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Y</a:t>
                    </a:r>
                    <a:r>
                      <a:rPr lang="en-US" altLang="zh-CN" sz="1800" b="1" baseline="-25000">
                        <a:solidFill>
                          <a:schemeClr val="hlink"/>
                        </a:solidFill>
                        <a:latin typeface="Arial" charset="0"/>
                        <a:cs typeface="Arial" charset="0"/>
                      </a:rPr>
                      <a:t>j</a:t>
                    </a:r>
                    <a:endParaRPr lang="en-US" altLang="zh-CN" sz="1800" b="1">
                      <a:solidFill>
                        <a:schemeClr val="hlink"/>
                      </a:solidFill>
                      <a:latin typeface="Arial" charset="0"/>
                      <a:cs typeface="Arial" charset="0"/>
                    </a:endParaRPr>
                  </a:p>
                </p:txBody>
              </p:sp>
              <p:sp>
                <p:nvSpPr>
                  <p:cNvPr id="40007" name="Text Box 272"/>
                  <p:cNvSpPr txBox="1">
                    <a:spLocks noChangeArrowheads="1"/>
                  </p:cNvSpPr>
                  <p:nvPr/>
                </p:nvSpPr>
                <p:spPr bwMode="auto">
                  <a:xfrm>
                    <a:off x="5088" y="1440"/>
                    <a:ext cx="288" cy="196"/>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X</a:t>
                    </a:r>
                    <a:r>
                      <a:rPr lang="en-US" altLang="zh-CN" sz="1800" b="1" baseline="-25000">
                        <a:solidFill>
                          <a:schemeClr val="hlink"/>
                        </a:solidFill>
                        <a:latin typeface="Arial" charset="0"/>
                        <a:cs typeface="Arial" charset="0"/>
                      </a:rPr>
                      <a:t>i</a:t>
                    </a:r>
                    <a:endParaRPr lang="en-US" altLang="zh-CN" sz="1800" b="1">
                      <a:solidFill>
                        <a:schemeClr val="hlink"/>
                      </a:solidFill>
                      <a:latin typeface="Arial" charset="0"/>
                      <a:cs typeface="Arial" charset="0"/>
                    </a:endParaRPr>
                  </a:p>
                </p:txBody>
              </p:sp>
              <p:sp>
                <p:nvSpPr>
                  <p:cNvPr id="40008" name="Text Box 273"/>
                  <p:cNvSpPr txBox="1">
                    <a:spLocks noChangeArrowheads="1"/>
                  </p:cNvSpPr>
                  <p:nvPr/>
                </p:nvSpPr>
                <p:spPr bwMode="auto">
                  <a:xfrm>
                    <a:off x="5040" y="1968"/>
                    <a:ext cx="288" cy="198"/>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B</a:t>
                    </a:r>
                  </a:p>
                </p:txBody>
              </p:sp>
              <p:grpSp>
                <p:nvGrpSpPr>
                  <p:cNvPr id="40009" name="Group 274"/>
                  <p:cNvGrpSpPr>
                    <a:grpSpLocks/>
                  </p:cNvGrpSpPr>
                  <p:nvPr/>
                </p:nvGrpSpPr>
                <p:grpSpPr bwMode="auto">
                  <a:xfrm>
                    <a:off x="3216" y="1968"/>
                    <a:ext cx="288" cy="198"/>
                    <a:chOff x="1056" y="2208"/>
                    <a:chExt cx="288" cy="198"/>
                  </a:xfrm>
                </p:grpSpPr>
                <p:sp>
                  <p:nvSpPr>
                    <p:cNvPr id="40058" name="Text Box 275"/>
                    <p:cNvSpPr txBox="1">
                      <a:spLocks noChangeArrowheads="1"/>
                    </p:cNvSpPr>
                    <p:nvPr/>
                  </p:nvSpPr>
                  <p:spPr bwMode="auto">
                    <a:xfrm>
                      <a:off x="1056" y="2208"/>
                      <a:ext cx="288" cy="198"/>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B</a:t>
                      </a:r>
                    </a:p>
                  </p:txBody>
                </p:sp>
                <p:sp>
                  <p:nvSpPr>
                    <p:cNvPr id="40059" name="Line 276"/>
                    <p:cNvSpPr>
                      <a:spLocks noChangeShapeType="1"/>
                    </p:cNvSpPr>
                    <p:nvPr/>
                  </p:nvSpPr>
                  <p:spPr bwMode="auto">
                    <a:xfrm>
                      <a:off x="1141" y="2217"/>
                      <a:ext cx="89" cy="0"/>
                    </a:xfrm>
                    <a:prstGeom prst="line">
                      <a:avLst/>
                    </a:prstGeom>
                    <a:noFill/>
                    <a:ln w="9525">
                      <a:solidFill>
                        <a:schemeClr val="tx1"/>
                      </a:solidFill>
                      <a:round/>
                      <a:headEnd/>
                      <a:tailEnd/>
                    </a:ln>
                  </p:spPr>
                  <p:txBody>
                    <a:bodyPr/>
                    <a:lstStyle/>
                    <a:p>
                      <a:endParaRPr lang="zh-CN" altLang="en-US"/>
                    </a:p>
                  </p:txBody>
                </p:sp>
              </p:grpSp>
              <p:sp>
                <p:nvSpPr>
                  <p:cNvPr id="40010" name="Text Box 277"/>
                  <p:cNvSpPr txBox="1">
                    <a:spLocks noChangeArrowheads="1"/>
                  </p:cNvSpPr>
                  <p:nvPr/>
                </p:nvSpPr>
                <p:spPr bwMode="auto">
                  <a:xfrm>
                    <a:off x="4704" y="2592"/>
                    <a:ext cx="288" cy="198"/>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T</a:t>
                    </a:r>
                    <a:r>
                      <a:rPr lang="en-US" altLang="zh-CN" sz="1800" b="1" baseline="-25000">
                        <a:solidFill>
                          <a:schemeClr val="hlink"/>
                        </a:solidFill>
                        <a:latin typeface="Arial" charset="0"/>
                        <a:cs typeface="Arial" charset="0"/>
                      </a:rPr>
                      <a:t>7</a:t>
                    </a:r>
                    <a:endParaRPr lang="en-US" altLang="zh-CN" sz="1800" b="1">
                      <a:solidFill>
                        <a:schemeClr val="hlink"/>
                      </a:solidFill>
                      <a:latin typeface="Arial" charset="0"/>
                      <a:cs typeface="Arial" charset="0"/>
                    </a:endParaRPr>
                  </a:p>
                </p:txBody>
              </p:sp>
              <p:sp>
                <p:nvSpPr>
                  <p:cNvPr id="40011" name="Text Box 278"/>
                  <p:cNvSpPr txBox="1">
                    <a:spLocks noChangeArrowheads="1"/>
                  </p:cNvSpPr>
                  <p:nvPr/>
                </p:nvSpPr>
                <p:spPr bwMode="auto">
                  <a:xfrm>
                    <a:off x="3552" y="2592"/>
                    <a:ext cx="288" cy="198"/>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T</a:t>
                    </a:r>
                    <a:r>
                      <a:rPr lang="en-US" altLang="zh-CN" sz="1800" b="1" baseline="-25000">
                        <a:solidFill>
                          <a:schemeClr val="hlink"/>
                        </a:solidFill>
                        <a:latin typeface="Arial" charset="0"/>
                        <a:cs typeface="Arial" charset="0"/>
                      </a:rPr>
                      <a:t>8</a:t>
                    </a:r>
                    <a:endParaRPr lang="en-US" altLang="zh-CN" sz="1800" b="1">
                      <a:solidFill>
                        <a:schemeClr val="hlink"/>
                      </a:solidFill>
                      <a:latin typeface="Arial" charset="0"/>
                      <a:cs typeface="Arial" charset="0"/>
                    </a:endParaRPr>
                  </a:p>
                </p:txBody>
              </p:sp>
              <p:sp>
                <p:nvSpPr>
                  <p:cNvPr id="40012" name="Rectangle 279"/>
                  <p:cNvSpPr>
                    <a:spLocks noChangeArrowheads="1"/>
                  </p:cNvSpPr>
                  <p:nvPr/>
                </p:nvSpPr>
                <p:spPr bwMode="auto">
                  <a:xfrm>
                    <a:off x="3552" y="1488"/>
                    <a:ext cx="1440" cy="1056"/>
                  </a:xfrm>
                  <a:prstGeom prst="rect">
                    <a:avLst/>
                  </a:prstGeom>
                  <a:noFill/>
                  <a:ln w="19050">
                    <a:solidFill>
                      <a:srgbClr val="FF0066"/>
                    </a:solidFill>
                    <a:prstDash val="dash"/>
                    <a:miter lim="800000"/>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0013" name="Text Box 280">
                    <a:hlinkClick r:id="rId3" action="ppaction://hlinkfile"/>
                  </p:cNvPr>
                  <p:cNvSpPr txBox="1">
                    <a:spLocks noChangeArrowheads="1"/>
                  </p:cNvSpPr>
                  <p:nvPr/>
                </p:nvSpPr>
                <p:spPr bwMode="auto">
                  <a:xfrm>
                    <a:off x="5328" y="1562"/>
                    <a:ext cx="240" cy="913"/>
                  </a:xfrm>
                  <a:prstGeom prst="rect">
                    <a:avLst/>
                  </a:prstGeom>
                  <a:noFill/>
                  <a:ln w="9525">
                    <a:noFill/>
                    <a:miter lim="800000"/>
                    <a:headEnd/>
                    <a:tailEnd/>
                  </a:ln>
                </p:spPr>
                <p:txBody>
                  <a:bodyPr>
                    <a:spAutoFit/>
                  </a:bodyPr>
                  <a:lstStyle/>
                  <a:p>
                    <a:pPr eaLnBrk="0" hangingPunct="0"/>
                    <a:r>
                      <a:rPr lang="zh-CN" altLang="en-US" sz="1800" b="1">
                        <a:solidFill>
                          <a:srgbClr val="FF0000"/>
                        </a:solidFill>
                        <a:latin typeface="Arial" charset="0"/>
                        <a:cs typeface="Arial" charset="0"/>
                      </a:rPr>
                      <a:t>四管存储单元</a:t>
                    </a:r>
                  </a:p>
                </p:txBody>
              </p:sp>
              <p:sp>
                <p:nvSpPr>
                  <p:cNvPr id="40014" name="Line 281"/>
                  <p:cNvSpPr>
                    <a:spLocks noChangeShapeType="1"/>
                  </p:cNvSpPr>
                  <p:nvPr/>
                </p:nvSpPr>
                <p:spPr bwMode="auto">
                  <a:xfrm flipV="1">
                    <a:off x="4032" y="2064"/>
                    <a:ext cx="0" cy="48"/>
                  </a:xfrm>
                  <a:prstGeom prst="line">
                    <a:avLst/>
                  </a:prstGeom>
                  <a:noFill/>
                  <a:ln w="9525">
                    <a:solidFill>
                      <a:schemeClr val="tx1"/>
                    </a:solidFill>
                    <a:round/>
                    <a:headEnd/>
                    <a:tailEnd/>
                  </a:ln>
                </p:spPr>
                <p:txBody>
                  <a:bodyPr/>
                  <a:lstStyle/>
                  <a:p>
                    <a:endParaRPr lang="zh-CN" altLang="en-US"/>
                  </a:p>
                </p:txBody>
              </p:sp>
              <p:sp>
                <p:nvSpPr>
                  <p:cNvPr id="40015" name="Line 282"/>
                  <p:cNvSpPr>
                    <a:spLocks noChangeShapeType="1"/>
                  </p:cNvSpPr>
                  <p:nvPr/>
                </p:nvSpPr>
                <p:spPr bwMode="auto">
                  <a:xfrm flipV="1">
                    <a:off x="4512" y="2064"/>
                    <a:ext cx="0" cy="48"/>
                  </a:xfrm>
                  <a:prstGeom prst="line">
                    <a:avLst/>
                  </a:prstGeom>
                  <a:noFill/>
                  <a:ln w="9525">
                    <a:solidFill>
                      <a:schemeClr val="tx1"/>
                    </a:solidFill>
                    <a:round/>
                    <a:headEnd/>
                    <a:tailEnd/>
                  </a:ln>
                </p:spPr>
                <p:txBody>
                  <a:bodyPr/>
                  <a:lstStyle/>
                  <a:p>
                    <a:endParaRPr lang="zh-CN" altLang="en-US"/>
                  </a:p>
                </p:txBody>
              </p:sp>
              <p:grpSp>
                <p:nvGrpSpPr>
                  <p:cNvPr id="40016" name="Group 283"/>
                  <p:cNvGrpSpPr>
                    <a:grpSpLocks/>
                  </p:cNvGrpSpPr>
                  <p:nvPr/>
                </p:nvGrpSpPr>
                <p:grpSpPr bwMode="auto">
                  <a:xfrm>
                    <a:off x="4176" y="2304"/>
                    <a:ext cx="48" cy="48"/>
                    <a:chOff x="4176" y="2304"/>
                    <a:chExt cx="48" cy="48"/>
                  </a:xfrm>
                </p:grpSpPr>
                <p:sp>
                  <p:nvSpPr>
                    <p:cNvPr id="40056" name="Line 284"/>
                    <p:cNvSpPr>
                      <a:spLocks noChangeShapeType="1"/>
                    </p:cNvSpPr>
                    <p:nvPr/>
                  </p:nvSpPr>
                  <p:spPr bwMode="auto">
                    <a:xfrm>
                      <a:off x="4176" y="2304"/>
                      <a:ext cx="48" cy="0"/>
                    </a:xfrm>
                    <a:prstGeom prst="line">
                      <a:avLst/>
                    </a:prstGeom>
                    <a:noFill/>
                    <a:ln w="19050">
                      <a:solidFill>
                        <a:schemeClr val="tx1"/>
                      </a:solidFill>
                      <a:round/>
                      <a:headEnd/>
                      <a:tailEnd/>
                    </a:ln>
                  </p:spPr>
                  <p:txBody>
                    <a:bodyPr/>
                    <a:lstStyle/>
                    <a:p>
                      <a:endParaRPr lang="zh-CN" altLang="en-US"/>
                    </a:p>
                  </p:txBody>
                </p:sp>
                <p:sp>
                  <p:nvSpPr>
                    <p:cNvPr id="40057" name="Line 285"/>
                    <p:cNvSpPr>
                      <a:spLocks noChangeShapeType="1"/>
                    </p:cNvSpPr>
                    <p:nvPr/>
                  </p:nvSpPr>
                  <p:spPr bwMode="auto">
                    <a:xfrm>
                      <a:off x="4176" y="2352"/>
                      <a:ext cx="48" cy="0"/>
                    </a:xfrm>
                    <a:prstGeom prst="line">
                      <a:avLst/>
                    </a:prstGeom>
                    <a:noFill/>
                    <a:ln w="19050">
                      <a:solidFill>
                        <a:schemeClr val="tx1"/>
                      </a:solidFill>
                      <a:round/>
                      <a:headEnd/>
                      <a:tailEnd/>
                    </a:ln>
                  </p:spPr>
                  <p:txBody>
                    <a:bodyPr/>
                    <a:lstStyle/>
                    <a:p>
                      <a:endParaRPr lang="zh-CN" altLang="en-US"/>
                    </a:p>
                  </p:txBody>
                </p:sp>
              </p:grpSp>
              <p:grpSp>
                <p:nvGrpSpPr>
                  <p:cNvPr id="40017" name="Group 286"/>
                  <p:cNvGrpSpPr>
                    <a:grpSpLocks/>
                  </p:cNvGrpSpPr>
                  <p:nvPr/>
                </p:nvGrpSpPr>
                <p:grpSpPr bwMode="auto">
                  <a:xfrm>
                    <a:off x="4320" y="2304"/>
                    <a:ext cx="48" cy="48"/>
                    <a:chOff x="4176" y="2304"/>
                    <a:chExt cx="48" cy="48"/>
                  </a:xfrm>
                </p:grpSpPr>
                <p:sp>
                  <p:nvSpPr>
                    <p:cNvPr id="40054" name="Line 287"/>
                    <p:cNvSpPr>
                      <a:spLocks noChangeShapeType="1"/>
                    </p:cNvSpPr>
                    <p:nvPr/>
                  </p:nvSpPr>
                  <p:spPr bwMode="auto">
                    <a:xfrm>
                      <a:off x="4176" y="2304"/>
                      <a:ext cx="48" cy="0"/>
                    </a:xfrm>
                    <a:prstGeom prst="line">
                      <a:avLst/>
                    </a:prstGeom>
                    <a:noFill/>
                    <a:ln w="19050">
                      <a:solidFill>
                        <a:schemeClr val="tx1"/>
                      </a:solidFill>
                      <a:round/>
                      <a:headEnd/>
                      <a:tailEnd/>
                    </a:ln>
                  </p:spPr>
                  <p:txBody>
                    <a:bodyPr/>
                    <a:lstStyle/>
                    <a:p>
                      <a:endParaRPr lang="zh-CN" altLang="en-US"/>
                    </a:p>
                  </p:txBody>
                </p:sp>
                <p:sp>
                  <p:nvSpPr>
                    <p:cNvPr id="40055" name="Line 288"/>
                    <p:cNvSpPr>
                      <a:spLocks noChangeShapeType="1"/>
                    </p:cNvSpPr>
                    <p:nvPr/>
                  </p:nvSpPr>
                  <p:spPr bwMode="auto">
                    <a:xfrm>
                      <a:off x="4176" y="2352"/>
                      <a:ext cx="48" cy="0"/>
                    </a:xfrm>
                    <a:prstGeom prst="line">
                      <a:avLst/>
                    </a:prstGeom>
                    <a:noFill/>
                    <a:ln w="19050">
                      <a:solidFill>
                        <a:schemeClr val="tx1"/>
                      </a:solidFill>
                      <a:round/>
                      <a:headEnd/>
                      <a:tailEnd/>
                    </a:ln>
                  </p:spPr>
                  <p:txBody>
                    <a:bodyPr/>
                    <a:lstStyle/>
                    <a:p>
                      <a:endParaRPr lang="zh-CN" altLang="en-US"/>
                    </a:p>
                  </p:txBody>
                </p:sp>
              </p:grpSp>
              <p:sp>
                <p:nvSpPr>
                  <p:cNvPr id="40018" name="Line 289"/>
                  <p:cNvSpPr>
                    <a:spLocks noChangeShapeType="1"/>
                  </p:cNvSpPr>
                  <p:nvPr/>
                </p:nvSpPr>
                <p:spPr bwMode="auto">
                  <a:xfrm>
                    <a:off x="4200" y="2256"/>
                    <a:ext cx="0" cy="48"/>
                  </a:xfrm>
                  <a:prstGeom prst="line">
                    <a:avLst/>
                  </a:prstGeom>
                  <a:noFill/>
                  <a:ln w="9525">
                    <a:solidFill>
                      <a:schemeClr val="tx1"/>
                    </a:solidFill>
                    <a:round/>
                    <a:headEnd/>
                    <a:tailEnd/>
                  </a:ln>
                </p:spPr>
                <p:txBody>
                  <a:bodyPr/>
                  <a:lstStyle/>
                  <a:p>
                    <a:endParaRPr lang="zh-CN" altLang="en-US"/>
                  </a:p>
                </p:txBody>
              </p:sp>
              <p:sp>
                <p:nvSpPr>
                  <p:cNvPr id="40019" name="Line 290"/>
                  <p:cNvSpPr>
                    <a:spLocks noChangeShapeType="1"/>
                  </p:cNvSpPr>
                  <p:nvPr/>
                </p:nvSpPr>
                <p:spPr bwMode="auto">
                  <a:xfrm>
                    <a:off x="4336" y="2256"/>
                    <a:ext cx="0" cy="48"/>
                  </a:xfrm>
                  <a:prstGeom prst="line">
                    <a:avLst/>
                  </a:prstGeom>
                  <a:noFill/>
                  <a:ln w="9525">
                    <a:solidFill>
                      <a:schemeClr val="tx1"/>
                    </a:solidFill>
                    <a:round/>
                    <a:headEnd/>
                    <a:tailEnd/>
                  </a:ln>
                </p:spPr>
                <p:txBody>
                  <a:bodyPr/>
                  <a:lstStyle/>
                  <a:p>
                    <a:endParaRPr lang="zh-CN" altLang="en-US"/>
                  </a:p>
                </p:txBody>
              </p:sp>
              <p:sp>
                <p:nvSpPr>
                  <p:cNvPr id="40020" name="Line 291"/>
                  <p:cNvSpPr>
                    <a:spLocks noChangeShapeType="1"/>
                  </p:cNvSpPr>
                  <p:nvPr/>
                </p:nvSpPr>
                <p:spPr bwMode="auto">
                  <a:xfrm>
                    <a:off x="4336" y="2352"/>
                    <a:ext cx="0" cy="48"/>
                  </a:xfrm>
                  <a:prstGeom prst="line">
                    <a:avLst/>
                  </a:prstGeom>
                  <a:noFill/>
                  <a:ln w="9525">
                    <a:solidFill>
                      <a:schemeClr val="tx1"/>
                    </a:solidFill>
                    <a:round/>
                    <a:headEnd/>
                    <a:tailEnd/>
                  </a:ln>
                </p:spPr>
                <p:txBody>
                  <a:bodyPr/>
                  <a:lstStyle/>
                  <a:p>
                    <a:endParaRPr lang="zh-CN" altLang="en-US"/>
                  </a:p>
                </p:txBody>
              </p:sp>
              <p:sp>
                <p:nvSpPr>
                  <p:cNvPr id="40021" name="Line 292"/>
                  <p:cNvSpPr>
                    <a:spLocks noChangeShapeType="1"/>
                  </p:cNvSpPr>
                  <p:nvPr/>
                </p:nvSpPr>
                <p:spPr bwMode="auto">
                  <a:xfrm>
                    <a:off x="4200" y="2352"/>
                    <a:ext cx="0" cy="48"/>
                  </a:xfrm>
                  <a:prstGeom prst="line">
                    <a:avLst/>
                  </a:prstGeom>
                  <a:noFill/>
                  <a:ln w="9525">
                    <a:solidFill>
                      <a:schemeClr val="tx1"/>
                    </a:solidFill>
                    <a:round/>
                    <a:headEnd/>
                    <a:tailEnd/>
                  </a:ln>
                </p:spPr>
                <p:txBody>
                  <a:bodyPr/>
                  <a:lstStyle/>
                  <a:p>
                    <a:endParaRPr lang="zh-CN" altLang="en-US"/>
                  </a:p>
                </p:txBody>
              </p:sp>
              <p:sp>
                <p:nvSpPr>
                  <p:cNvPr id="40022" name="Oval 293"/>
                  <p:cNvSpPr>
                    <a:spLocks noChangeArrowheads="1"/>
                  </p:cNvSpPr>
                  <p:nvPr/>
                </p:nvSpPr>
                <p:spPr bwMode="auto">
                  <a:xfrm>
                    <a:off x="4318" y="2384"/>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0023" name="Oval 294"/>
                  <p:cNvSpPr>
                    <a:spLocks noChangeArrowheads="1"/>
                  </p:cNvSpPr>
                  <p:nvPr/>
                </p:nvSpPr>
                <p:spPr bwMode="auto">
                  <a:xfrm>
                    <a:off x="4184" y="2384"/>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0024" name="Oval 295"/>
                  <p:cNvSpPr>
                    <a:spLocks noChangeArrowheads="1"/>
                  </p:cNvSpPr>
                  <p:nvPr/>
                </p:nvSpPr>
                <p:spPr bwMode="auto">
                  <a:xfrm>
                    <a:off x="4320" y="2240"/>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0025" name="Oval 296"/>
                  <p:cNvSpPr>
                    <a:spLocks noChangeArrowheads="1"/>
                  </p:cNvSpPr>
                  <p:nvPr/>
                </p:nvSpPr>
                <p:spPr bwMode="auto">
                  <a:xfrm>
                    <a:off x="4184" y="223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grpSp>
                <p:nvGrpSpPr>
                  <p:cNvPr id="40026" name="Group 297"/>
                  <p:cNvGrpSpPr>
                    <a:grpSpLocks/>
                  </p:cNvGrpSpPr>
                  <p:nvPr/>
                </p:nvGrpSpPr>
                <p:grpSpPr bwMode="auto">
                  <a:xfrm>
                    <a:off x="4944" y="1056"/>
                    <a:ext cx="96" cy="144"/>
                    <a:chOff x="2256" y="2352"/>
                    <a:chExt cx="96" cy="144"/>
                  </a:xfrm>
                </p:grpSpPr>
                <p:sp>
                  <p:nvSpPr>
                    <p:cNvPr id="40050" name="Line 298"/>
                    <p:cNvSpPr>
                      <a:spLocks noChangeShapeType="1"/>
                    </p:cNvSpPr>
                    <p:nvPr/>
                  </p:nvSpPr>
                  <p:spPr bwMode="auto">
                    <a:xfrm>
                      <a:off x="2256" y="2352"/>
                      <a:ext cx="0" cy="144"/>
                    </a:xfrm>
                    <a:prstGeom prst="line">
                      <a:avLst/>
                    </a:prstGeom>
                    <a:noFill/>
                    <a:ln w="28575">
                      <a:solidFill>
                        <a:schemeClr val="tx1"/>
                      </a:solidFill>
                      <a:round/>
                      <a:headEnd/>
                      <a:tailEnd/>
                    </a:ln>
                  </p:spPr>
                  <p:txBody>
                    <a:bodyPr/>
                    <a:lstStyle/>
                    <a:p>
                      <a:endParaRPr lang="zh-CN" altLang="en-US"/>
                    </a:p>
                  </p:txBody>
                </p:sp>
                <p:sp>
                  <p:nvSpPr>
                    <p:cNvPr id="40051" name="Line 299"/>
                    <p:cNvSpPr>
                      <a:spLocks noChangeShapeType="1"/>
                    </p:cNvSpPr>
                    <p:nvPr/>
                  </p:nvSpPr>
                  <p:spPr bwMode="auto">
                    <a:xfrm>
                      <a:off x="2304" y="2352"/>
                      <a:ext cx="0" cy="144"/>
                    </a:xfrm>
                    <a:prstGeom prst="line">
                      <a:avLst/>
                    </a:prstGeom>
                    <a:noFill/>
                    <a:ln w="19050">
                      <a:solidFill>
                        <a:schemeClr val="tx1"/>
                      </a:solidFill>
                      <a:round/>
                      <a:headEnd/>
                      <a:tailEnd/>
                    </a:ln>
                  </p:spPr>
                  <p:txBody>
                    <a:bodyPr/>
                    <a:lstStyle/>
                    <a:p>
                      <a:endParaRPr lang="zh-CN" altLang="en-US"/>
                    </a:p>
                  </p:txBody>
                </p:sp>
                <p:sp>
                  <p:nvSpPr>
                    <p:cNvPr id="40052" name="Line 300"/>
                    <p:cNvSpPr>
                      <a:spLocks noChangeShapeType="1"/>
                    </p:cNvSpPr>
                    <p:nvPr/>
                  </p:nvSpPr>
                  <p:spPr bwMode="auto">
                    <a:xfrm>
                      <a:off x="2304" y="2352"/>
                      <a:ext cx="48" cy="0"/>
                    </a:xfrm>
                    <a:prstGeom prst="line">
                      <a:avLst/>
                    </a:prstGeom>
                    <a:noFill/>
                    <a:ln w="9525">
                      <a:solidFill>
                        <a:schemeClr val="tx1"/>
                      </a:solidFill>
                      <a:round/>
                      <a:headEnd/>
                      <a:tailEnd/>
                    </a:ln>
                  </p:spPr>
                  <p:txBody>
                    <a:bodyPr/>
                    <a:lstStyle/>
                    <a:p>
                      <a:endParaRPr lang="zh-CN" altLang="en-US"/>
                    </a:p>
                  </p:txBody>
                </p:sp>
                <p:sp>
                  <p:nvSpPr>
                    <p:cNvPr id="40053" name="Line 301"/>
                    <p:cNvSpPr>
                      <a:spLocks noChangeShapeType="1"/>
                    </p:cNvSpPr>
                    <p:nvPr/>
                  </p:nvSpPr>
                  <p:spPr bwMode="auto">
                    <a:xfrm>
                      <a:off x="2304" y="2496"/>
                      <a:ext cx="48" cy="0"/>
                    </a:xfrm>
                    <a:prstGeom prst="line">
                      <a:avLst/>
                    </a:prstGeom>
                    <a:noFill/>
                    <a:ln w="9525">
                      <a:solidFill>
                        <a:schemeClr val="tx1"/>
                      </a:solidFill>
                      <a:round/>
                      <a:headEnd/>
                      <a:tailEnd/>
                    </a:ln>
                  </p:spPr>
                  <p:txBody>
                    <a:bodyPr/>
                    <a:lstStyle/>
                    <a:p>
                      <a:endParaRPr lang="zh-CN" altLang="en-US"/>
                    </a:p>
                  </p:txBody>
                </p:sp>
              </p:grpSp>
              <p:sp>
                <p:nvSpPr>
                  <p:cNvPr id="40027" name="Oval 302"/>
                  <p:cNvSpPr>
                    <a:spLocks noChangeArrowheads="1"/>
                  </p:cNvSpPr>
                  <p:nvPr/>
                </p:nvSpPr>
                <p:spPr bwMode="auto">
                  <a:xfrm>
                    <a:off x="4256" y="1182"/>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0028" name="Line 303"/>
                  <p:cNvSpPr>
                    <a:spLocks noChangeShapeType="1"/>
                  </p:cNvSpPr>
                  <p:nvPr/>
                </p:nvSpPr>
                <p:spPr bwMode="auto">
                  <a:xfrm flipV="1">
                    <a:off x="5040" y="1008"/>
                    <a:ext cx="0" cy="48"/>
                  </a:xfrm>
                  <a:prstGeom prst="line">
                    <a:avLst/>
                  </a:prstGeom>
                  <a:noFill/>
                  <a:ln w="9525">
                    <a:solidFill>
                      <a:schemeClr val="tx1"/>
                    </a:solidFill>
                    <a:round/>
                    <a:headEnd/>
                    <a:tailEnd/>
                  </a:ln>
                </p:spPr>
                <p:txBody>
                  <a:bodyPr/>
                  <a:lstStyle/>
                  <a:p>
                    <a:endParaRPr lang="zh-CN" altLang="en-US"/>
                  </a:p>
                </p:txBody>
              </p:sp>
              <p:grpSp>
                <p:nvGrpSpPr>
                  <p:cNvPr id="40029" name="Group 304"/>
                  <p:cNvGrpSpPr>
                    <a:grpSpLocks/>
                  </p:cNvGrpSpPr>
                  <p:nvPr/>
                </p:nvGrpSpPr>
                <p:grpSpPr bwMode="auto">
                  <a:xfrm>
                    <a:off x="3504" y="1056"/>
                    <a:ext cx="96" cy="144"/>
                    <a:chOff x="1872" y="2352"/>
                    <a:chExt cx="96" cy="144"/>
                  </a:xfrm>
                </p:grpSpPr>
                <p:sp>
                  <p:nvSpPr>
                    <p:cNvPr id="40046" name="Line 305"/>
                    <p:cNvSpPr>
                      <a:spLocks noChangeShapeType="1"/>
                    </p:cNvSpPr>
                    <p:nvPr/>
                  </p:nvSpPr>
                  <p:spPr bwMode="auto">
                    <a:xfrm>
                      <a:off x="1920" y="2352"/>
                      <a:ext cx="0" cy="144"/>
                    </a:xfrm>
                    <a:prstGeom prst="line">
                      <a:avLst/>
                    </a:prstGeom>
                    <a:noFill/>
                    <a:ln w="19050">
                      <a:solidFill>
                        <a:schemeClr val="tx1"/>
                      </a:solidFill>
                      <a:round/>
                      <a:headEnd/>
                      <a:tailEnd/>
                    </a:ln>
                  </p:spPr>
                  <p:txBody>
                    <a:bodyPr/>
                    <a:lstStyle/>
                    <a:p>
                      <a:endParaRPr lang="zh-CN" altLang="en-US"/>
                    </a:p>
                  </p:txBody>
                </p:sp>
                <p:sp>
                  <p:nvSpPr>
                    <p:cNvPr id="40047" name="Line 306"/>
                    <p:cNvSpPr>
                      <a:spLocks noChangeShapeType="1"/>
                    </p:cNvSpPr>
                    <p:nvPr/>
                  </p:nvSpPr>
                  <p:spPr bwMode="auto">
                    <a:xfrm>
                      <a:off x="1968" y="2352"/>
                      <a:ext cx="0" cy="144"/>
                    </a:xfrm>
                    <a:prstGeom prst="line">
                      <a:avLst/>
                    </a:prstGeom>
                    <a:noFill/>
                    <a:ln w="28575">
                      <a:solidFill>
                        <a:schemeClr val="tx1"/>
                      </a:solidFill>
                      <a:round/>
                      <a:headEnd/>
                      <a:tailEnd/>
                    </a:ln>
                  </p:spPr>
                  <p:txBody>
                    <a:bodyPr/>
                    <a:lstStyle/>
                    <a:p>
                      <a:endParaRPr lang="zh-CN" altLang="en-US"/>
                    </a:p>
                  </p:txBody>
                </p:sp>
                <p:sp>
                  <p:nvSpPr>
                    <p:cNvPr id="40048" name="Line 307"/>
                    <p:cNvSpPr>
                      <a:spLocks noChangeShapeType="1"/>
                    </p:cNvSpPr>
                    <p:nvPr/>
                  </p:nvSpPr>
                  <p:spPr bwMode="auto">
                    <a:xfrm>
                      <a:off x="1872" y="2352"/>
                      <a:ext cx="48" cy="0"/>
                    </a:xfrm>
                    <a:prstGeom prst="line">
                      <a:avLst/>
                    </a:prstGeom>
                    <a:noFill/>
                    <a:ln w="9525">
                      <a:solidFill>
                        <a:schemeClr val="tx1"/>
                      </a:solidFill>
                      <a:round/>
                      <a:headEnd/>
                      <a:tailEnd/>
                    </a:ln>
                  </p:spPr>
                  <p:txBody>
                    <a:bodyPr/>
                    <a:lstStyle/>
                    <a:p>
                      <a:endParaRPr lang="zh-CN" altLang="en-US"/>
                    </a:p>
                  </p:txBody>
                </p:sp>
                <p:sp>
                  <p:nvSpPr>
                    <p:cNvPr id="40049" name="Line 308"/>
                    <p:cNvSpPr>
                      <a:spLocks noChangeShapeType="1"/>
                    </p:cNvSpPr>
                    <p:nvPr/>
                  </p:nvSpPr>
                  <p:spPr bwMode="auto">
                    <a:xfrm>
                      <a:off x="1872" y="2496"/>
                      <a:ext cx="48" cy="0"/>
                    </a:xfrm>
                    <a:prstGeom prst="line">
                      <a:avLst/>
                    </a:prstGeom>
                    <a:noFill/>
                    <a:ln w="9525">
                      <a:solidFill>
                        <a:schemeClr val="tx1"/>
                      </a:solidFill>
                      <a:round/>
                      <a:headEnd/>
                      <a:tailEnd/>
                    </a:ln>
                  </p:spPr>
                  <p:txBody>
                    <a:bodyPr/>
                    <a:lstStyle/>
                    <a:p>
                      <a:endParaRPr lang="zh-CN" altLang="en-US"/>
                    </a:p>
                  </p:txBody>
                </p:sp>
              </p:grpSp>
              <p:sp>
                <p:nvSpPr>
                  <p:cNvPr id="40030" name="Oval 309"/>
                  <p:cNvSpPr>
                    <a:spLocks noChangeArrowheads="1"/>
                  </p:cNvSpPr>
                  <p:nvPr/>
                </p:nvSpPr>
                <p:spPr bwMode="auto">
                  <a:xfrm>
                    <a:off x="4254" y="992"/>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0031" name="Line 310"/>
                  <p:cNvSpPr>
                    <a:spLocks noChangeShapeType="1"/>
                  </p:cNvSpPr>
                  <p:nvPr/>
                </p:nvSpPr>
                <p:spPr bwMode="auto">
                  <a:xfrm flipV="1">
                    <a:off x="3504" y="1008"/>
                    <a:ext cx="0" cy="48"/>
                  </a:xfrm>
                  <a:prstGeom prst="line">
                    <a:avLst/>
                  </a:prstGeom>
                  <a:noFill/>
                  <a:ln w="9525">
                    <a:solidFill>
                      <a:schemeClr val="tx1"/>
                    </a:solidFill>
                    <a:round/>
                    <a:headEnd/>
                    <a:tailEnd/>
                  </a:ln>
                </p:spPr>
                <p:txBody>
                  <a:bodyPr/>
                  <a:lstStyle/>
                  <a:p>
                    <a:endParaRPr lang="zh-CN" altLang="en-US"/>
                  </a:p>
                </p:txBody>
              </p:sp>
              <p:sp>
                <p:nvSpPr>
                  <p:cNvPr id="40032" name="Line 311"/>
                  <p:cNvSpPr>
                    <a:spLocks noChangeShapeType="1"/>
                  </p:cNvSpPr>
                  <p:nvPr/>
                </p:nvSpPr>
                <p:spPr bwMode="auto">
                  <a:xfrm>
                    <a:off x="3600" y="1200"/>
                    <a:ext cx="1344" cy="0"/>
                  </a:xfrm>
                  <a:prstGeom prst="line">
                    <a:avLst/>
                  </a:prstGeom>
                  <a:noFill/>
                  <a:ln w="9525">
                    <a:solidFill>
                      <a:schemeClr val="tx1"/>
                    </a:solidFill>
                    <a:round/>
                    <a:headEnd/>
                    <a:tailEnd/>
                  </a:ln>
                </p:spPr>
                <p:txBody>
                  <a:bodyPr/>
                  <a:lstStyle/>
                  <a:p>
                    <a:endParaRPr lang="zh-CN" altLang="en-US"/>
                  </a:p>
                </p:txBody>
              </p:sp>
              <p:sp>
                <p:nvSpPr>
                  <p:cNvPr id="40033" name="Line 312"/>
                  <p:cNvSpPr>
                    <a:spLocks noChangeShapeType="1"/>
                  </p:cNvSpPr>
                  <p:nvPr/>
                </p:nvSpPr>
                <p:spPr bwMode="auto">
                  <a:xfrm>
                    <a:off x="3504" y="1008"/>
                    <a:ext cx="1536" cy="0"/>
                  </a:xfrm>
                  <a:prstGeom prst="line">
                    <a:avLst/>
                  </a:prstGeom>
                  <a:noFill/>
                  <a:ln w="9525">
                    <a:solidFill>
                      <a:schemeClr val="tx1"/>
                    </a:solidFill>
                    <a:round/>
                    <a:headEnd/>
                    <a:tailEnd/>
                  </a:ln>
                </p:spPr>
                <p:txBody>
                  <a:bodyPr/>
                  <a:lstStyle/>
                  <a:p>
                    <a:endParaRPr lang="zh-CN" altLang="en-US"/>
                  </a:p>
                </p:txBody>
              </p:sp>
              <p:sp>
                <p:nvSpPr>
                  <p:cNvPr id="40034" name="Line 313"/>
                  <p:cNvSpPr>
                    <a:spLocks noChangeShapeType="1"/>
                  </p:cNvSpPr>
                  <p:nvPr/>
                </p:nvSpPr>
                <p:spPr bwMode="auto">
                  <a:xfrm>
                    <a:off x="4272" y="1200"/>
                    <a:ext cx="0" cy="96"/>
                  </a:xfrm>
                  <a:prstGeom prst="line">
                    <a:avLst/>
                  </a:prstGeom>
                  <a:noFill/>
                  <a:ln w="9525">
                    <a:solidFill>
                      <a:schemeClr val="tx1"/>
                    </a:solidFill>
                    <a:round/>
                    <a:headEnd/>
                    <a:tailEnd/>
                  </a:ln>
                </p:spPr>
                <p:txBody>
                  <a:bodyPr/>
                  <a:lstStyle/>
                  <a:p>
                    <a:endParaRPr lang="zh-CN" altLang="en-US"/>
                  </a:p>
                </p:txBody>
              </p:sp>
              <p:sp>
                <p:nvSpPr>
                  <p:cNvPr id="40035" name="Oval 314"/>
                  <p:cNvSpPr>
                    <a:spLocks noChangeArrowheads="1"/>
                  </p:cNvSpPr>
                  <p:nvPr/>
                </p:nvSpPr>
                <p:spPr bwMode="auto">
                  <a:xfrm>
                    <a:off x="4248" y="1296"/>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0036" name="Line 315"/>
                  <p:cNvSpPr>
                    <a:spLocks noChangeShapeType="1"/>
                  </p:cNvSpPr>
                  <p:nvPr/>
                </p:nvSpPr>
                <p:spPr bwMode="auto">
                  <a:xfrm flipV="1">
                    <a:off x="4272" y="912"/>
                    <a:ext cx="0" cy="96"/>
                  </a:xfrm>
                  <a:prstGeom prst="line">
                    <a:avLst/>
                  </a:prstGeom>
                  <a:noFill/>
                  <a:ln w="9525">
                    <a:solidFill>
                      <a:schemeClr val="tx1"/>
                    </a:solidFill>
                    <a:round/>
                    <a:headEnd/>
                    <a:tailEnd/>
                  </a:ln>
                </p:spPr>
                <p:txBody>
                  <a:bodyPr/>
                  <a:lstStyle/>
                  <a:p>
                    <a:endParaRPr lang="zh-CN" altLang="en-US"/>
                  </a:p>
                </p:txBody>
              </p:sp>
              <p:sp>
                <p:nvSpPr>
                  <p:cNvPr id="40037" name="Oval 316"/>
                  <p:cNvSpPr>
                    <a:spLocks noChangeArrowheads="1"/>
                  </p:cNvSpPr>
                  <p:nvPr/>
                </p:nvSpPr>
                <p:spPr bwMode="auto">
                  <a:xfrm>
                    <a:off x="4248" y="864"/>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0038" name="Text Box 317"/>
                  <p:cNvSpPr txBox="1">
                    <a:spLocks noChangeArrowheads="1"/>
                  </p:cNvSpPr>
                  <p:nvPr/>
                </p:nvSpPr>
                <p:spPr bwMode="auto">
                  <a:xfrm>
                    <a:off x="4272" y="768"/>
                    <a:ext cx="432" cy="198"/>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V</a:t>
                    </a:r>
                    <a:r>
                      <a:rPr lang="en-US" altLang="zh-CN" sz="1800" b="1" baseline="-25000">
                        <a:solidFill>
                          <a:schemeClr val="hlink"/>
                        </a:solidFill>
                        <a:latin typeface="Arial" charset="0"/>
                        <a:cs typeface="Arial" charset="0"/>
                      </a:rPr>
                      <a:t>DD</a:t>
                    </a:r>
                    <a:endParaRPr lang="en-US" altLang="zh-CN" sz="1800" b="1">
                      <a:solidFill>
                        <a:schemeClr val="hlink"/>
                      </a:solidFill>
                      <a:latin typeface="Arial" charset="0"/>
                      <a:cs typeface="Arial" charset="0"/>
                    </a:endParaRPr>
                  </a:p>
                </p:txBody>
              </p:sp>
              <p:sp>
                <p:nvSpPr>
                  <p:cNvPr id="40039" name="Text Box 318"/>
                  <p:cNvSpPr txBox="1">
                    <a:spLocks noChangeArrowheads="1"/>
                  </p:cNvSpPr>
                  <p:nvPr/>
                </p:nvSpPr>
                <p:spPr bwMode="auto">
                  <a:xfrm>
                    <a:off x="4272" y="1200"/>
                    <a:ext cx="720" cy="197"/>
                  </a:xfrm>
                  <a:prstGeom prst="rect">
                    <a:avLst/>
                  </a:prstGeom>
                  <a:noFill/>
                  <a:ln w="9525">
                    <a:noFill/>
                    <a:miter lim="800000"/>
                    <a:headEnd/>
                    <a:tailEnd/>
                  </a:ln>
                </p:spPr>
                <p:txBody>
                  <a:bodyPr>
                    <a:spAutoFit/>
                  </a:bodyPr>
                  <a:lstStyle/>
                  <a:p>
                    <a:pPr eaLnBrk="0" hangingPunct="0"/>
                    <a:r>
                      <a:rPr lang="zh-CN" altLang="en-US" sz="1800" b="1">
                        <a:solidFill>
                          <a:schemeClr val="hlink"/>
                        </a:solidFill>
                        <a:latin typeface="Arial" charset="0"/>
                        <a:cs typeface="Arial" charset="0"/>
                      </a:rPr>
                      <a:t>预充脉冲</a:t>
                    </a:r>
                  </a:p>
                </p:txBody>
              </p:sp>
              <p:grpSp>
                <p:nvGrpSpPr>
                  <p:cNvPr id="40040" name="Group 319"/>
                  <p:cNvGrpSpPr>
                    <a:grpSpLocks/>
                  </p:cNvGrpSpPr>
                  <p:nvPr/>
                </p:nvGrpSpPr>
                <p:grpSpPr bwMode="auto">
                  <a:xfrm>
                    <a:off x="3360" y="2946"/>
                    <a:ext cx="288" cy="198"/>
                    <a:chOff x="1056" y="2226"/>
                    <a:chExt cx="288" cy="198"/>
                  </a:xfrm>
                </p:grpSpPr>
                <p:sp>
                  <p:nvSpPr>
                    <p:cNvPr id="40044" name="Text Box 320"/>
                    <p:cNvSpPr txBox="1">
                      <a:spLocks noChangeArrowheads="1"/>
                    </p:cNvSpPr>
                    <p:nvPr/>
                  </p:nvSpPr>
                  <p:spPr bwMode="auto">
                    <a:xfrm>
                      <a:off x="1056" y="2226"/>
                      <a:ext cx="288" cy="198"/>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D</a:t>
                      </a:r>
                    </a:p>
                  </p:txBody>
                </p:sp>
                <p:sp>
                  <p:nvSpPr>
                    <p:cNvPr id="40045" name="Line 321"/>
                    <p:cNvSpPr>
                      <a:spLocks noChangeShapeType="1"/>
                    </p:cNvSpPr>
                    <p:nvPr/>
                  </p:nvSpPr>
                  <p:spPr bwMode="auto">
                    <a:xfrm>
                      <a:off x="1160" y="2236"/>
                      <a:ext cx="48" cy="0"/>
                    </a:xfrm>
                    <a:prstGeom prst="line">
                      <a:avLst/>
                    </a:prstGeom>
                    <a:noFill/>
                    <a:ln w="9525">
                      <a:solidFill>
                        <a:schemeClr val="tx1"/>
                      </a:solidFill>
                      <a:round/>
                      <a:headEnd/>
                      <a:tailEnd/>
                    </a:ln>
                  </p:spPr>
                  <p:txBody>
                    <a:bodyPr/>
                    <a:lstStyle/>
                    <a:p>
                      <a:endParaRPr lang="zh-CN" altLang="en-US"/>
                    </a:p>
                  </p:txBody>
                </p:sp>
              </p:grpSp>
              <p:sp>
                <p:nvSpPr>
                  <p:cNvPr id="40041" name="Text Box 322"/>
                  <p:cNvSpPr txBox="1">
                    <a:spLocks noChangeArrowheads="1"/>
                  </p:cNvSpPr>
                  <p:nvPr/>
                </p:nvSpPr>
                <p:spPr bwMode="auto">
                  <a:xfrm>
                    <a:off x="4944" y="2924"/>
                    <a:ext cx="240" cy="198"/>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D</a:t>
                    </a:r>
                  </a:p>
                </p:txBody>
              </p:sp>
              <p:sp>
                <p:nvSpPr>
                  <p:cNvPr id="40042" name="Text Box 323"/>
                  <p:cNvSpPr txBox="1">
                    <a:spLocks noChangeArrowheads="1"/>
                  </p:cNvSpPr>
                  <p:nvPr/>
                </p:nvSpPr>
                <p:spPr bwMode="auto">
                  <a:xfrm>
                    <a:off x="4464" y="2256"/>
                    <a:ext cx="288" cy="196"/>
                  </a:xfrm>
                  <a:prstGeom prst="rect">
                    <a:avLst/>
                  </a:prstGeom>
                  <a:noFill/>
                  <a:ln w="9525">
                    <a:noFill/>
                    <a:miter lim="800000"/>
                    <a:headEnd/>
                    <a:tailEnd/>
                  </a:ln>
                </p:spPr>
                <p:txBody>
                  <a:bodyPr>
                    <a:spAutoFit/>
                  </a:bodyPr>
                  <a:lstStyle/>
                  <a:p>
                    <a:pPr eaLnBrk="0" hangingPunct="0"/>
                    <a:r>
                      <a:rPr lang="en-US" altLang="zh-CN" sz="1800" b="1">
                        <a:solidFill>
                          <a:srgbClr val="FF0000"/>
                        </a:solidFill>
                        <a:latin typeface="Arial" charset="0"/>
                        <a:cs typeface="Arial" charset="0"/>
                      </a:rPr>
                      <a:t>C</a:t>
                    </a:r>
                    <a:r>
                      <a:rPr lang="en-US" altLang="zh-CN" sz="1800" b="1" baseline="-25000">
                        <a:solidFill>
                          <a:srgbClr val="FF0000"/>
                        </a:solidFill>
                        <a:latin typeface="Arial" charset="0"/>
                        <a:cs typeface="Arial" charset="0"/>
                      </a:rPr>
                      <a:t>1</a:t>
                    </a:r>
                    <a:endParaRPr lang="en-US" altLang="zh-CN" sz="1800" b="1">
                      <a:solidFill>
                        <a:srgbClr val="FF0000"/>
                      </a:solidFill>
                      <a:latin typeface="Arial" charset="0"/>
                      <a:cs typeface="Arial" charset="0"/>
                    </a:endParaRPr>
                  </a:p>
                </p:txBody>
              </p:sp>
              <p:sp>
                <p:nvSpPr>
                  <p:cNvPr id="40043" name="Text Box 324"/>
                  <p:cNvSpPr txBox="1">
                    <a:spLocks noChangeArrowheads="1"/>
                  </p:cNvSpPr>
                  <p:nvPr/>
                </p:nvSpPr>
                <p:spPr bwMode="auto">
                  <a:xfrm>
                    <a:off x="3792" y="2256"/>
                    <a:ext cx="288" cy="196"/>
                  </a:xfrm>
                  <a:prstGeom prst="rect">
                    <a:avLst/>
                  </a:prstGeom>
                  <a:noFill/>
                  <a:ln w="9525">
                    <a:noFill/>
                    <a:miter lim="800000"/>
                    <a:headEnd/>
                    <a:tailEnd/>
                  </a:ln>
                </p:spPr>
                <p:txBody>
                  <a:bodyPr>
                    <a:spAutoFit/>
                  </a:bodyPr>
                  <a:lstStyle/>
                  <a:p>
                    <a:pPr eaLnBrk="0" hangingPunct="0"/>
                    <a:r>
                      <a:rPr lang="en-US" altLang="zh-CN" sz="1800" b="1">
                        <a:solidFill>
                          <a:srgbClr val="FF0000"/>
                        </a:solidFill>
                        <a:latin typeface="Arial" charset="0"/>
                        <a:cs typeface="Arial" charset="0"/>
                      </a:rPr>
                      <a:t>C</a:t>
                    </a:r>
                    <a:r>
                      <a:rPr lang="en-US" altLang="zh-CN" sz="1800" b="1" baseline="-25000">
                        <a:solidFill>
                          <a:srgbClr val="FF0000"/>
                        </a:solidFill>
                        <a:latin typeface="Arial" charset="0"/>
                        <a:cs typeface="Arial" charset="0"/>
                      </a:rPr>
                      <a:t>2</a:t>
                    </a:r>
                    <a:endParaRPr lang="en-US" altLang="zh-CN" sz="1800" b="1">
                      <a:solidFill>
                        <a:srgbClr val="FF0000"/>
                      </a:solidFill>
                      <a:latin typeface="Arial" charset="0"/>
                      <a:cs typeface="Arial" charset="0"/>
                    </a:endParaRPr>
                  </a:p>
                </p:txBody>
              </p:sp>
            </p:grpSp>
            <p:sp>
              <p:nvSpPr>
                <p:cNvPr id="39949" name="Line 2"/>
                <p:cNvSpPr>
                  <a:spLocks noChangeShapeType="1"/>
                </p:cNvSpPr>
                <p:nvPr/>
              </p:nvSpPr>
              <p:spPr bwMode="black">
                <a:xfrm>
                  <a:off x="5054" y="2567"/>
                  <a:ext cx="162" cy="0"/>
                </a:xfrm>
                <a:prstGeom prst="line">
                  <a:avLst/>
                </a:prstGeom>
                <a:noFill/>
                <a:ln w="9525">
                  <a:solidFill>
                    <a:schemeClr val="tx1"/>
                  </a:solidFill>
                  <a:round/>
                  <a:headEnd/>
                  <a:tailEnd/>
                </a:ln>
              </p:spPr>
              <p:txBody>
                <a:bodyPr wrap="none" anchor="ctr">
                  <a:spAutoFit/>
                </a:bodyPr>
                <a:lstStyle/>
                <a:p>
                  <a:endParaRPr lang="zh-CN" altLang="en-US"/>
                </a:p>
              </p:txBody>
            </p:sp>
            <p:sp>
              <p:nvSpPr>
                <p:cNvPr id="39950" name="Line 3"/>
                <p:cNvSpPr>
                  <a:spLocks noChangeShapeType="1"/>
                </p:cNvSpPr>
                <p:nvPr/>
              </p:nvSpPr>
              <p:spPr bwMode="black">
                <a:xfrm>
                  <a:off x="5216" y="2567"/>
                  <a:ext cx="0" cy="111"/>
                </a:xfrm>
                <a:prstGeom prst="line">
                  <a:avLst/>
                </a:prstGeom>
                <a:noFill/>
                <a:ln w="9525">
                  <a:solidFill>
                    <a:schemeClr val="tx1"/>
                  </a:solidFill>
                  <a:round/>
                  <a:headEnd/>
                  <a:tailEnd/>
                </a:ln>
              </p:spPr>
              <p:txBody>
                <a:bodyPr wrap="none" anchor="ctr">
                  <a:spAutoFit/>
                </a:bodyPr>
                <a:lstStyle/>
                <a:p>
                  <a:endParaRPr lang="zh-CN" altLang="en-US"/>
                </a:p>
              </p:txBody>
            </p:sp>
            <p:sp>
              <p:nvSpPr>
                <p:cNvPr id="39951" name="Line 4"/>
                <p:cNvSpPr>
                  <a:spLocks noChangeShapeType="1"/>
                </p:cNvSpPr>
                <p:nvPr/>
              </p:nvSpPr>
              <p:spPr bwMode="black">
                <a:xfrm>
                  <a:off x="5148" y="2678"/>
                  <a:ext cx="144" cy="0"/>
                </a:xfrm>
                <a:prstGeom prst="line">
                  <a:avLst/>
                </a:prstGeom>
                <a:noFill/>
                <a:ln w="9525">
                  <a:solidFill>
                    <a:schemeClr val="tx1"/>
                  </a:solidFill>
                  <a:round/>
                  <a:headEnd/>
                  <a:tailEnd/>
                </a:ln>
              </p:spPr>
              <p:txBody>
                <a:bodyPr wrap="none" anchor="ctr">
                  <a:spAutoFit/>
                </a:bodyPr>
                <a:lstStyle/>
                <a:p>
                  <a:endParaRPr lang="zh-CN" altLang="en-US"/>
                </a:p>
              </p:txBody>
            </p:sp>
            <p:sp>
              <p:nvSpPr>
                <p:cNvPr id="39952" name="Line 5"/>
                <p:cNvSpPr>
                  <a:spLocks noChangeShapeType="1"/>
                </p:cNvSpPr>
                <p:nvPr/>
              </p:nvSpPr>
              <p:spPr bwMode="black">
                <a:xfrm>
                  <a:off x="5148" y="2750"/>
                  <a:ext cx="144" cy="0"/>
                </a:xfrm>
                <a:prstGeom prst="line">
                  <a:avLst/>
                </a:prstGeom>
                <a:noFill/>
                <a:ln w="9525">
                  <a:solidFill>
                    <a:schemeClr val="tx1"/>
                  </a:solidFill>
                  <a:round/>
                  <a:headEnd/>
                  <a:tailEnd/>
                </a:ln>
              </p:spPr>
              <p:txBody>
                <a:bodyPr wrap="none" anchor="ctr">
                  <a:spAutoFit/>
                </a:bodyPr>
                <a:lstStyle/>
                <a:p>
                  <a:endParaRPr lang="zh-CN" altLang="en-US"/>
                </a:p>
              </p:txBody>
            </p:sp>
            <p:sp>
              <p:nvSpPr>
                <p:cNvPr id="39953" name="Line 6"/>
                <p:cNvSpPr>
                  <a:spLocks noChangeShapeType="1"/>
                </p:cNvSpPr>
                <p:nvPr/>
              </p:nvSpPr>
              <p:spPr bwMode="black">
                <a:xfrm>
                  <a:off x="5216" y="2750"/>
                  <a:ext cx="0" cy="130"/>
                </a:xfrm>
                <a:prstGeom prst="line">
                  <a:avLst/>
                </a:prstGeom>
                <a:noFill/>
                <a:ln w="9525">
                  <a:solidFill>
                    <a:schemeClr val="tx1"/>
                  </a:solidFill>
                  <a:round/>
                  <a:headEnd/>
                  <a:tailEnd/>
                </a:ln>
              </p:spPr>
              <p:txBody>
                <a:bodyPr wrap="none" anchor="ctr">
                  <a:spAutoFit/>
                </a:bodyPr>
                <a:lstStyle/>
                <a:p>
                  <a:endParaRPr lang="zh-CN" altLang="en-US"/>
                </a:p>
              </p:txBody>
            </p:sp>
            <p:sp>
              <p:nvSpPr>
                <p:cNvPr id="39954" name="Line 7"/>
                <p:cNvSpPr>
                  <a:spLocks noChangeShapeType="1"/>
                </p:cNvSpPr>
                <p:nvPr/>
              </p:nvSpPr>
              <p:spPr bwMode="black">
                <a:xfrm>
                  <a:off x="5148" y="2886"/>
                  <a:ext cx="144" cy="0"/>
                </a:xfrm>
                <a:prstGeom prst="line">
                  <a:avLst/>
                </a:prstGeom>
                <a:noFill/>
                <a:ln w="28575">
                  <a:solidFill>
                    <a:schemeClr val="tx1"/>
                  </a:solidFill>
                  <a:round/>
                  <a:headEnd/>
                  <a:tailEnd/>
                </a:ln>
              </p:spPr>
              <p:txBody>
                <a:bodyPr wrap="none" anchor="ctr">
                  <a:spAutoFit/>
                </a:bodyPr>
                <a:lstStyle/>
                <a:p>
                  <a:endParaRPr lang="zh-CN" altLang="en-US"/>
                </a:p>
              </p:txBody>
            </p:sp>
            <p:sp>
              <p:nvSpPr>
                <p:cNvPr id="39955" name="Line 13"/>
                <p:cNvSpPr>
                  <a:spLocks noChangeShapeType="1"/>
                </p:cNvSpPr>
                <p:nvPr/>
              </p:nvSpPr>
              <p:spPr bwMode="black">
                <a:xfrm>
                  <a:off x="3321" y="2645"/>
                  <a:ext cx="0" cy="111"/>
                </a:xfrm>
                <a:prstGeom prst="line">
                  <a:avLst/>
                </a:prstGeom>
                <a:noFill/>
                <a:ln w="9525">
                  <a:solidFill>
                    <a:schemeClr val="tx1"/>
                  </a:solidFill>
                  <a:round/>
                  <a:headEnd/>
                  <a:tailEnd/>
                </a:ln>
              </p:spPr>
              <p:txBody>
                <a:bodyPr wrap="none" anchor="ctr">
                  <a:spAutoFit/>
                </a:bodyPr>
                <a:lstStyle/>
                <a:p>
                  <a:endParaRPr lang="zh-CN" altLang="en-US"/>
                </a:p>
              </p:txBody>
            </p:sp>
            <p:sp>
              <p:nvSpPr>
                <p:cNvPr id="39956" name="Line 14"/>
                <p:cNvSpPr>
                  <a:spLocks noChangeShapeType="1"/>
                </p:cNvSpPr>
                <p:nvPr/>
              </p:nvSpPr>
              <p:spPr bwMode="black">
                <a:xfrm>
                  <a:off x="3253" y="2756"/>
                  <a:ext cx="144" cy="0"/>
                </a:xfrm>
                <a:prstGeom prst="line">
                  <a:avLst/>
                </a:prstGeom>
                <a:noFill/>
                <a:ln w="9525">
                  <a:solidFill>
                    <a:schemeClr val="tx1"/>
                  </a:solidFill>
                  <a:round/>
                  <a:headEnd/>
                  <a:tailEnd/>
                </a:ln>
              </p:spPr>
              <p:txBody>
                <a:bodyPr wrap="none" anchor="ctr">
                  <a:spAutoFit/>
                </a:bodyPr>
                <a:lstStyle/>
                <a:p>
                  <a:endParaRPr lang="zh-CN" altLang="en-US"/>
                </a:p>
              </p:txBody>
            </p:sp>
            <p:sp>
              <p:nvSpPr>
                <p:cNvPr id="39957" name="Line 15"/>
                <p:cNvSpPr>
                  <a:spLocks noChangeShapeType="1"/>
                </p:cNvSpPr>
                <p:nvPr/>
              </p:nvSpPr>
              <p:spPr bwMode="black">
                <a:xfrm>
                  <a:off x="3253" y="2828"/>
                  <a:ext cx="144" cy="0"/>
                </a:xfrm>
                <a:prstGeom prst="line">
                  <a:avLst/>
                </a:prstGeom>
                <a:noFill/>
                <a:ln w="9525">
                  <a:solidFill>
                    <a:schemeClr val="tx1"/>
                  </a:solidFill>
                  <a:round/>
                  <a:headEnd/>
                  <a:tailEnd/>
                </a:ln>
              </p:spPr>
              <p:txBody>
                <a:bodyPr wrap="none" anchor="ctr">
                  <a:spAutoFit/>
                </a:bodyPr>
                <a:lstStyle/>
                <a:p>
                  <a:endParaRPr lang="zh-CN" altLang="en-US"/>
                </a:p>
              </p:txBody>
            </p:sp>
            <p:sp>
              <p:nvSpPr>
                <p:cNvPr id="39958" name="Line 16"/>
                <p:cNvSpPr>
                  <a:spLocks noChangeShapeType="1"/>
                </p:cNvSpPr>
                <p:nvPr/>
              </p:nvSpPr>
              <p:spPr bwMode="black">
                <a:xfrm>
                  <a:off x="3321" y="2828"/>
                  <a:ext cx="0" cy="130"/>
                </a:xfrm>
                <a:prstGeom prst="line">
                  <a:avLst/>
                </a:prstGeom>
                <a:noFill/>
                <a:ln w="9525">
                  <a:solidFill>
                    <a:schemeClr val="tx1"/>
                  </a:solidFill>
                  <a:round/>
                  <a:headEnd/>
                  <a:tailEnd/>
                </a:ln>
              </p:spPr>
              <p:txBody>
                <a:bodyPr wrap="none" anchor="ctr">
                  <a:spAutoFit/>
                </a:bodyPr>
                <a:lstStyle/>
                <a:p>
                  <a:endParaRPr lang="zh-CN" altLang="en-US"/>
                </a:p>
              </p:txBody>
            </p:sp>
            <p:sp>
              <p:nvSpPr>
                <p:cNvPr id="39959" name="Line 17"/>
                <p:cNvSpPr>
                  <a:spLocks noChangeShapeType="1"/>
                </p:cNvSpPr>
                <p:nvPr/>
              </p:nvSpPr>
              <p:spPr bwMode="black">
                <a:xfrm>
                  <a:off x="3253" y="2964"/>
                  <a:ext cx="144" cy="0"/>
                </a:xfrm>
                <a:prstGeom prst="line">
                  <a:avLst/>
                </a:prstGeom>
                <a:noFill/>
                <a:ln w="28575">
                  <a:solidFill>
                    <a:schemeClr val="tx1"/>
                  </a:solidFill>
                  <a:round/>
                  <a:headEnd/>
                  <a:tailEnd/>
                </a:ln>
              </p:spPr>
              <p:txBody>
                <a:bodyPr wrap="none" anchor="ctr">
                  <a:spAutoFit/>
                </a:bodyPr>
                <a:lstStyle/>
                <a:p>
                  <a:endParaRPr lang="zh-CN" altLang="en-US"/>
                </a:p>
              </p:txBody>
            </p:sp>
            <p:sp>
              <p:nvSpPr>
                <p:cNvPr id="39960" name="Line 18"/>
                <p:cNvSpPr>
                  <a:spLocks noChangeShapeType="1"/>
                </p:cNvSpPr>
                <p:nvPr/>
              </p:nvSpPr>
              <p:spPr bwMode="black">
                <a:xfrm flipV="1">
                  <a:off x="3321" y="2639"/>
                  <a:ext cx="192" cy="0"/>
                </a:xfrm>
                <a:prstGeom prst="line">
                  <a:avLst/>
                </a:prstGeom>
                <a:noFill/>
                <a:ln w="9525">
                  <a:solidFill>
                    <a:schemeClr val="tx1"/>
                  </a:solidFill>
                  <a:round/>
                  <a:headEnd/>
                  <a:tailEnd/>
                </a:ln>
              </p:spPr>
              <p:txBody>
                <a:bodyPr wrap="none" anchor="ctr">
                  <a:spAutoFit/>
                </a:bodyPr>
                <a:lstStyle/>
                <a:p>
                  <a:endParaRPr lang="zh-CN" altLang="en-US"/>
                </a:p>
              </p:txBody>
            </p:sp>
            <p:sp>
              <p:nvSpPr>
                <p:cNvPr id="39961" name="Text Box 19"/>
                <p:cNvSpPr txBox="1">
                  <a:spLocks noChangeArrowheads="1"/>
                </p:cNvSpPr>
                <p:nvPr/>
              </p:nvSpPr>
              <p:spPr bwMode="black">
                <a:xfrm>
                  <a:off x="5244" y="2658"/>
                  <a:ext cx="315" cy="231"/>
                </a:xfrm>
                <a:prstGeom prst="rect">
                  <a:avLst/>
                </a:prstGeom>
                <a:noFill/>
                <a:ln w="9525" algn="ctr">
                  <a:noFill/>
                  <a:miter lim="800000"/>
                  <a:headEnd/>
                  <a:tailEnd/>
                </a:ln>
              </p:spPr>
              <p:txBody>
                <a:bodyPr lIns="18000" rIns="18000">
                  <a:spAutoFit/>
                </a:bodyPr>
                <a:lstStyle/>
                <a:p>
                  <a:r>
                    <a:rPr lang="en-US" altLang="zh-CN" sz="2000" b="1">
                      <a:solidFill>
                        <a:srgbClr val="0000FF"/>
                      </a:solidFill>
                    </a:rPr>
                    <a:t>C</a:t>
                  </a:r>
                  <a:r>
                    <a:rPr lang="en-US" altLang="zh-CN" sz="2000" b="1" baseline="-25000">
                      <a:solidFill>
                        <a:srgbClr val="0000FF"/>
                      </a:solidFill>
                    </a:rPr>
                    <a:t>B</a:t>
                  </a:r>
                </a:p>
              </p:txBody>
            </p:sp>
            <p:sp>
              <p:nvSpPr>
                <p:cNvPr id="39962" name="Line 24"/>
                <p:cNvSpPr>
                  <a:spLocks noChangeShapeType="1"/>
                </p:cNvSpPr>
                <p:nvPr/>
              </p:nvSpPr>
              <p:spPr bwMode="black">
                <a:xfrm>
                  <a:off x="3157" y="2725"/>
                  <a:ext cx="68" cy="0"/>
                </a:xfrm>
                <a:prstGeom prst="line">
                  <a:avLst/>
                </a:prstGeom>
                <a:noFill/>
                <a:ln w="9525">
                  <a:solidFill>
                    <a:schemeClr val="tx1"/>
                  </a:solidFill>
                  <a:round/>
                  <a:headEnd/>
                  <a:tailEnd/>
                </a:ln>
              </p:spPr>
              <p:txBody>
                <a:bodyPr anchor="ctr">
                  <a:spAutoFit/>
                </a:bodyPr>
                <a:lstStyle/>
                <a:p>
                  <a:endParaRPr lang="zh-CN" altLang="en-US"/>
                </a:p>
              </p:txBody>
            </p:sp>
            <p:sp>
              <p:nvSpPr>
                <p:cNvPr id="39963" name="Text Box 25"/>
                <p:cNvSpPr txBox="1">
                  <a:spLocks noChangeArrowheads="1"/>
                </p:cNvSpPr>
                <p:nvPr/>
              </p:nvSpPr>
              <p:spPr bwMode="black">
                <a:xfrm>
                  <a:off x="3857" y="2014"/>
                  <a:ext cx="395" cy="215"/>
                </a:xfrm>
                <a:prstGeom prst="rect">
                  <a:avLst/>
                </a:prstGeom>
                <a:noFill/>
                <a:ln w="9525" algn="ctr">
                  <a:noFill/>
                  <a:miter lim="800000"/>
                  <a:headEnd/>
                  <a:tailEnd/>
                </a:ln>
              </p:spPr>
              <p:txBody>
                <a:bodyPr>
                  <a:spAutoFit/>
                </a:bodyPr>
                <a:lstStyle/>
                <a:p>
                  <a:r>
                    <a:rPr lang="en-US" altLang="zh-CN" sz="1800" b="1">
                      <a:solidFill>
                        <a:schemeClr val="hlink"/>
                      </a:solidFill>
                      <a:latin typeface="Arial" charset="0"/>
                      <a:cs typeface="Arial" charset="0"/>
                    </a:rPr>
                    <a:t>V</a:t>
                  </a:r>
                  <a:r>
                    <a:rPr lang="en-US" altLang="zh-CN" sz="1800" b="1" baseline="-25000">
                      <a:solidFill>
                        <a:schemeClr val="hlink"/>
                      </a:solidFill>
                      <a:latin typeface="Arial" charset="0"/>
                      <a:cs typeface="Arial" charset="0"/>
                    </a:rPr>
                    <a:t>C1</a:t>
                  </a:r>
                </a:p>
              </p:txBody>
            </p:sp>
            <p:sp>
              <p:nvSpPr>
                <p:cNvPr id="39964" name="Text Box 26"/>
                <p:cNvSpPr txBox="1">
                  <a:spLocks noChangeArrowheads="1"/>
                </p:cNvSpPr>
                <p:nvPr/>
              </p:nvSpPr>
              <p:spPr bwMode="black">
                <a:xfrm>
                  <a:off x="4371" y="2014"/>
                  <a:ext cx="336" cy="215"/>
                </a:xfrm>
                <a:prstGeom prst="rect">
                  <a:avLst/>
                </a:prstGeom>
                <a:noFill/>
                <a:ln w="9525" algn="ctr">
                  <a:noFill/>
                  <a:miter lim="800000"/>
                  <a:headEnd/>
                  <a:tailEnd/>
                </a:ln>
              </p:spPr>
              <p:txBody>
                <a:bodyPr>
                  <a:spAutoFit/>
                </a:bodyPr>
                <a:lstStyle/>
                <a:p>
                  <a:r>
                    <a:rPr lang="en-US" altLang="zh-CN" sz="1800" b="1">
                      <a:solidFill>
                        <a:schemeClr val="hlink"/>
                      </a:solidFill>
                      <a:latin typeface="Arial" charset="0"/>
                      <a:cs typeface="Arial" charset="0"/>
                    </a:rPr>
                    <a:t>V</a:t>
                  </a:r>
                  <a:r>
                    <a:rPr lang="en-US" altLang="zh-CN" sz="1800" b="1" baseline="-25000">
                      <a:solidFill>
                        <a:schemeClr val="hlink"/>
                      </a:solidFill>
                      <a:latin typeface="Arial" charset="0"/>
                      <a:cs typeface="Arial" charset="0"/>
                    </a:rPr>
                    <a:t>C2</a:t>
                  </a:r>
                </a:p>
              </p:txBody>
            </p:sp>
          </p:grpSp>
        </p:grpSp>
        <p:sp>
          <p:nvSpPr>
            <p:cNvPr id="39944" name="Text Box 277"/>
            <p:cNvSpPr txBox="1">
              <a:spLocks noChangeArrowheads="1"/>
            </p:cNvSpPr>
            <p:nvPr/>
          </p:nvSpPr>
          <p:spPr bwMode="auto">
            <a:xfrm>
              <a:off x="8101013" y="1703388"/>
              <a:ext cx="457200" cy="341312"/>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T</a:t>
              </a:r>
              <a:r>
                <a:rPr lang="en-US" altLang="zh-CN" sz="1800" b="1" baseline="-25000">
                  <a:solidFill>
                    <a:schemeClr val="hlink"/>
                  </a:solidFill>
                  <a:latin typeface="Arial" charset="0"/>
                  <a:cs typeface="Arial" charset="0"/>
                </a:rPr>
                <a:t>5</a:t>
              </a:r>
              <a:endParaRPr lang="en-US" altLang="zh-CN" sz="1800" b="1">
                <a:solidFill>
                  <a:schemeClr val="hlink"/>
                </a:solidFill>
                <a:latin typeface="Arial" charset="0"/>
                <a:cs typeface="Arial" charset="0"/>
              </a:endParaRPr>
            </a:p>
          </p:txBody>
        </p:sp>
        <p:sp>
          <p:nvSpPr>
            <p:cNvPr id="39945" name="Text Box 278"/>
            <p:cNvSpPr txBox="1">
              <a:spLocks noChangeArrowheads="1"/>
            </p:cNvSpPr>
            <p:nvPr/>
          </p:nvSpPr>
          <p:spPr bwMode="auto">
            <a:xfrm>
              <a:off x="5945188" y="1689100"/>
              <a:ext cx="457200" cy="341313"/>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T</a:t>
              </a:r>
              <a:r>
                <a:rPr lang="en-US" altLang="zh-CN" sz="1800" b="1" baseline="-25000">
                  <a:solidFill>
                    <a:schemeClr val="hlink"/>
                  </a:solidFill>
                  <a:latin typeface="Arial" charset="0"/>
                  <a:cs typeface="Arial" charset="0"/>
                </a:rPr>
                <a:t>6</a:t>
              </a:r>
              <a:endParaRPr lang="en-US" altLang="zh-CN" sz="1800" b="1">
                <a:solidFill>
                  <a:schemeClr val="hlink"/>
                </a:solidFill>
                <a:latin typeface="Arial" charset="0"/>
                <a:cs typeface="Arial" charset="0"/>
              </a:endParaRPr>
            </a:p>
          </p:txBody>
        </p:sp>
      </p:gr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3491">
                                            <p:txEl>
                                              <p:pRg st="0" end="0"/>
                                            </p:txEl>
                                          </p:spTgt>
                                        </p:tgtEl>
                                        <p:attrNameLst>
                                          <p:attrName>style.visibility</p:attrName>
                                        </p:attrNameLst>
                                      </p:cBhvr>
                                      <p:to>
                                        <p:strVal val="visible"/>
                                      </p:to>
                                    </p:set>
                                    <p:anim calcmode="lin" valueType="num">
                                      <p:cBhvr additive="base">
                                        <p:cTn id="31" dur="500" fill="hold"/>
                                        <p:tgtEl>
                                          <p:spTgt spid="63491">
                                            <p:txEl>
                                              <p:pRg st="0" end="0"/>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3491">
                                            <p:txEl>
                                              <p:pRg st="0" end="0"/>
                                            </p:txEl>
                                          </p:spTgt>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3" presetClass="entr" presetSubtype="10"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blinds(horizontal)">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5">
                                            <p:txEl>
                                              <p:pRg st="4" end="4"/>
                                            </p:txEl>
                                          </p:spTgt>
                                        </p:tgtEl>
                                        <p:attrNameLst>
                                          <p:attrName>style.visibility</p:attrName>
                                        </p:attrNameLst>
                                      </p:cBhvr>
                                      <p:to>
                                        <p:strVal val="visible"/>
                                      </p:to>
                                    </p:set>
                                    <p:anim calcmode="lin" valueType="num">
                                      <p:cBhvr additive="base">
                                        <p:cTn id="41"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 calcmode="lin" valueType="num">
                                      <p:cBhvr additive="base">
                                        <p:cTn id="47"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P spid="5"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灯片编号占位符 4"/>
          <p:cNvSpPr>
            <a:spLocks noGrp="1"/>
          </p:cNvSpPr>
          <p:nvPr>
            <p:ph type="sldNum" sz="quarter" idx="10"/>
          </p:nvPr>
        </p:nvSpPr>
        <p:spPr>
          <a:noFill/>
        </p:spPr>
        <p:txBody>
          <a:bodyPr/>
          <a:lstStyle/>
          <a:p>
            <a:fld id="{3890C043-6A70-44AF-A14C-1A96DA29FB0B}" type="slidenum">
              <a:rPr lang="ko-KR" altLang="en-US" smtClean="0"/>
              <a:pPr/>
              <a:t>24</a:t>
            </a:fld>
            <a:endParaRPr lang="en-US" altLang="ko-KR" smtClean="0"/>
          </a:p>
        </p:txBody>
      </p:sp>
      <p:sp>
        <p:nvSpPr>
          <p:cNvPr id="40963" name="Rectangle 2"/>
          <p:cNvSpPr>
            <a:spLocks noGrp="1" noChangeArrowheads="1"/>
          </p:cNvSpPr>
          <p:nvPr>
            <p:ph type="title"/>
          </p:nvPr>
        </p:nvSpPr>
        <p:spPr>
          <a:xfrm>
            <a:off x="1752600" y="304800"/>
            <a:ext cx="7172325" cy="609600"/>
          </a:xfrm>
        </p:spPr>
        <p:txBody>
          <a:bodyPr/>
          <a:lstStyle/>
          <a:p>
            <a:r>
              <a:rPr lang="zh-CN" altLang="en-US" smtClean="0">
                <a:solidFill>
                  <a:srgbClr val="FFCC00"/>
                </a:solidFill>
                <a:latin typeface="Arial" charset="0"/>
                <a:ea typeface="黑体" pitchFamily="49" charset="-122"/>
              </a:rPr>
              <a:t>四管</a:t>
            </a:r>
            <a:r>
              <a:rPr lang="en-US" altLang="zh-CN" smtClean="0">
                <a:solidFill>
                  <a:srgbClr val="FFCC00"/>
                </a:solidFill>
                <a:latin typeface="Arial" charset="0"/>
                <a:ea typeface="黑体" pitchFamily="49" charset="-122"/>
              </a:rPr>
              <a:t>MOS</a:t>
            </a:r>
            <a:r>
              <a:rPr lang="zh-CN" altLang="en-US" smtClean="0">
                <a:solidFill>
                  <a:srgbClr val="FFCC00"/>
                </a:solidFill>
                <a:latin typeface="Arial" charset="0"/>
                <a:ea typeface="黑体" pitchFamily="49" charset="-122"/>
              </a:rPr>
              <a:t>动态存储单元工作原理（写操作）</a:t>
            </a:r>
          </a:p>
        </p:txBody>
      </p:sp>
      <p:sp>
        <p:nvSpPr>
          <p:cNvPr id="40964" name="Rectangle 3"/>
          <p:cNvSpPr>
            <a:spLocks noGrp="1" noChangeArrowheads="1"/>
          </p:cNvSpPr>
          <p:nvPr>
            <p:ph type="body" sz="half" idx="1"/>
          </p:nvPr>
        </p:nvSpPr>
        <p:spPr>
          <a:xfrm>
            <a:off x="5565775" y="5576888"/>
            <a:ext cx="3427413" cy="463550"/>
          </a:xfrm>
        </p:spPr>
        <p:txBody>
          <a:bodyPr/>
          <a:lstStyle/>
          <a:p>
            <a:pPr marL="365125" indent="-365125" algn="ctr">
              <a:lnSpc>
                <a:spcPct val="110000"/>
              </a:lnSpc>
              <a:buFont typeface="Wingdings" pitchFamily="2" charset="2"/>
              <a:buNone/>
            </a:pPr>
            <a:r>
              <a:rPr lang="zh-CN" altLang="en-US" sz="2000" smtClean="0">
                <a:solidFill>
                  <a:srgbClr val="CC3300"/>
                </a:solidFill>
                <a:latin typeface="宋体" pitchFamily="2" charset="-122"/>
                <a:ea typeface="楷体_GB2312" pitchFamily="49" charset="-122"/>
              </a:rPr>
              <a:t>四管动态存储</a:t>
            </a:r>
            <a:r>
              <a:rPr lang="zh-CN" altLang="en-US" sz="2000" smtClean="0">
                <a:solidFill>
                  <a:srgbClr val="CC3300"/>
                </a:solidFill>
                <a:latin typeface="Times New Roman" pitchFamily="18" charset="0"/>
                <a:ea typeface="楷体_GB2312" pitchFamily="49" charset="-122"/>
              </a:rPr>
              <a:t>单元结构</a:t>
            </a:r>
            <a:endParaRPr kumimoji="1" lang="zh-CN" altLang="en-US" sz="2400" smtClean="0">
              <a:solidFill>
                <a:srgbClr val="CC3300"/>
              </a:solidFill>
              <a:ea typeface="楷体_GB2312" pitchFamily="49" charset="-122"/>
            </a:endParaRPr>
          </a:p>
        </p:txBody>
      </p:sp>
      <p:sp>
        <p:nvSpPr>
          <p:cNvPr id="6" name="Text Box 153"/>
          <p:cNvSpPr txBox="1">
            <a:spLocks noChangeArrowheads="1"/>
          </p:cNvSpPr>
          <p:nvPr/>
        </p:nvSpPr>
        <p:spPr bwMode="auto">
          <a:xfrm>
            <a:off x="152400" y="1268413"/>
            <a:ext cx="1600200" cy="396875"/>
          </a:xfrm>
          <a:prstGeom prst="rect">
            <a:avLst/>
          </a:prstGeom>
          <a:noFill/>
          <a:ln w="9525">
            <a:noFill/>
            <a:miter lim="800000"/>
            <a:headEnd/>
            <a:tailEnd/>
          </a:ln>
        </p:spPr>
        <p:txBody>
          <a:bodyPr>
            <a:spAutoFit/>
          </a:bodyPr>
          <a:lstStyle/>
          <a:p>
            <a:pPr marL="360363" lvl="1" indent="-360363" algn="l" eaLnBrk="0" hangingPunct="0">
              <a:lnSpc>
                <a:spcPct val="100000"/>
              </a:lnSpc>
              <a:buClr>
                <a:schemeClr val="bg2"/>
              </a:buClr>
              <a:buSzPct val="100000"/>
              <a:buFont typeface="Wingdings" pitchFamily="2" charset="2"/>
              <a:buChar char="v"/>
            </a:pPr>
            <a:r>
              <a:rPr lang="zh-CN" altLang="en-US" sz="2000" b="1">
                <a:latin typeface="宋体" pitchFamily="2" charset="-122"/>
              </a:rPr>
              <a:t>写操作</a:t>
            </a:r>
          </a:p>
        </p:txBody>
      </p:sp>
      <p:pic>
        <p:nvPicPr>
          <p:cNvPr id="14341" name="Picture 5" descr="图片1"/>
          <p:cNvPicPr>
            <a:picLocks noChangeAspect="1" noChangeArrowheads="1"/>
          </p:cNvPicPr>
          <p:nvPr/>
        </p:nvPicPr>
        <p:blipFill>
          <a:blip r:embed="rId3"/>
          <a:srcRect/>
          <a:stretch>
            <a:fillRect/>
          </a:stretch>
        </p:blipFill>
        <p:spPr bwMode="auto">
          <a:xfrm>
            <a:off x="1752600" y="1225550"/>
            <a:ext cx="3019425" cy="942975"/>
          </a:xfrm>
          <a:prstGeom prst="rect">
            <a:avLst/>
          </a:prstGeom>
          <a:noFill/>
          <a:ln w="9525">
            <a:noFill/>
            <a:miter lim="800000"/>
            <a:headEnd/>
            <a:tailEnd/>
          </a:ln>
          <a:effectLst>
            <a:prstShdw prst="shdw13" dist="53882" dir="13500000">
              <a:srgbClr val="808080">
                <a:alpha val="50000"/>
              </a:srgbClr>
            </a:prstShdw>
          </a:effectLst>
        </p:spPr>
      </p:pic>
      <p:grpSp>
        <p:nvGrpSpPr>
          <p:cNvPr id="40967" name="Group 29"/>
          <p:cNvGrpSpPr>
            <a:grpSpLocks/>
          </p:cNvGrpSpPr>
          <p:nvPr/>
        </p:nvGrpSpPr>
        <p:grpSpPr bwMode="auto">
          <a:xfrm>
            <a:off x="4827588" y="1268413"/>
            <a:ext cx="4165600" cy="4105275"/>
            <a:chOff x="2978" y="841"/>
            <a:chExt cx="2624" cy="2586"/>
          </a:xfrm>
        </p:grpSpPr>
        <p:sp>
          <p:nvSpPr>
            <p:cNvPr id="40977" name="Text Box 20"/>
            <p:cNvSpPr txBox="1">
              <a:spLocks noChangeArrowheads="1"/>
            </p:cNvSpPr>
            <p:nvPr/>
          </p:nvSpPr>
          <p:spPr bwMode="black">
            <a:xfrm>
              <a:off x="2978" y="2634"/>
              <a:ext cx="315" cy="231"/>
            </a:xfrm>
            <a:prstGeom prst="rect">
              <a:avLst/>
            </a:prstGeom>
            <a:noFill/>
            <a:ln w="9525" algn="ctr">
              <a:noFill/>
              <a:miter lim="800000"/>
              <a:headEnd/>
              <a:tailEnd/>
            </a:ln>
          </p:spPr>
          <p:txBody>
            <a:bodyPr lIns="18000" rIns="18000">
              <a:spAutoFit/>
            </a:bodyPr>
            <a:lstStyle/>
            <a:p>
              <a:r>
                <a:rPr lang="en-US" altLang="zh-CN" sz="2000" b="1">
                  <a:solidFill>
                    <a:srgbClr val="0000FF"/>
                  </a:solidFill>
                </a:rPr>
                <a:t>C</a:t>
              </a:r>
              <a:r>
                <a:rPr lang="en-US" altLang="zh-CN" sz="2000" b="1" baseline="-25000">
                  <a:solidFill>
                    <a:srgbClr val="0000FF"/>
                  </a:solidFill>
                </a:rPr>
                <a:t>B</a:t>
              </a:r>
            </a:p>
          </p:txBody>
        </p:sp>
        <p:grpSp>
          <p:nvGrpSpPr>
            <p:cNvPr id="40978" name="Group 28"/>
            <p:cNvGrpSpPr>
              <a:grpSpLocks/>
            </p:cNvGrpSpPr>
            <p:nvPr/>
          </p:nvGrpSpPr>
          <p:grpSpPr bwMode="auto">
            <a:xfrm>
              <a:off x="3157" y="836"/>
              <a:ext cx="2445" cy="2573"/>
              <a:chOff x="3157" y="838"/>
              <a:chExt cx="2445" cy="2573"/>
            </a:xfrm>
          </p:grpSpPr>
          <p:grpSp>
            <p:nvGrpSpPr>
              <p:cNvPr id="40979" name="Group 205"/>
              <p:cNvGrpSpPr>
                <a:grpSpLocks/>
              </p:cNvGrpSpPr>
              <p:nvPr/>
            </p:nvGrpSpPr>
            <p:grpSpPr bwMode="auto">
              <a:xfrm>
                <a:off x="3250" y="838"/>
                <a:ext cx="2352" cy="2573"/>
                <a:chOff x="3216" y="768"/>
                <a:chExt cx="2352" cy="2376"/>
              </a:xfrm>
            </p:grpSpPr>
            <p:grpSp>
              <p:nvGrpSpPr>
                <p:cNvPr id="40996" name="Group 206"/>
                <p:cNvGrpSpPr>
                  <a:grpSpLocks/>
                </p:cNvGrpSpPr>
                <p:nvPr/>
              </p:nvGrpSpPr>
              <p:grpSpPr bwMode="auto">
                <a:xfrm>
                  <a:off x="4032" y="2112"/>
                  <a:ext cx="96" cy="144"/>
                  <a:chOff x="1872" y="2352"/>
                  <a:chExt cx="96" cy="144"/>
                </a:xfrm>
              </p:grpSpPr>
              <p:sp>
                <p:nvSpPr>
                  <p:cNvPr id="41111" name="Line 207"/>
                  <p:cNvSpPr>
                    <a:spLocks noChangeShapeType="1"/>
                  </p:cNvSpPr>
                  <p:nvPr/>
                </p:nvSpPr>
                <p:spPr bwMode="auto">
                  <a:xfrm>
                    <a:off x="1920" y="2352"/>
                    <a:ext cx="0" cy="144"/>
                  </a:xfrm>
                  <a:prstGeom prst="line">
                    <a:avLst/>
                  </a:prstGeom>
                  <a:noFill/>
                  <a:ln w="19050">
                    <a:solidFill>
                      <a:schemeClr val="tx1"/>
                    </a:solidFill>
                    <a:round/>
                    <a:headEnd/>
                    <a:tailEnd/>
                  </a:ln>
                </p:spPr>
                <p:txBody>
                  <a:bodyPr/>
                  <a:lstStyle/>
                  <a:p>
                    <a:endParaRPr lang="zh-CN" altLang="en-US"/>
                  </a:p>
                </p:txBody>
              </p:sp>
              <p:sp>
                <p:nvSpPr>
                  <p:cNvPr id="41112" name="Line 208"/>
                  <p:cNvSpPr>
                    <a:spLocks noChangeShapeType="1"/>
                  </p:cNvSpPr>
                  <p:nvPr/>
                </p:nvSpPr>
                <p:spPr bwMode="auto">
                  <a:xfrm>
                    <a:off x="1968" y="2352"/>
                    <a:ext cx="0" cy="144"/>
                  </a:xfrm>
                  <a:prstGeom prst="line">
                    <a:avLst/>
                  </a:prstGeom>
                  <a:noFill/>
                  <a:ln w="28575">
                    <a:solidFill>
                      <a:schemeClr val="tx1"/>
                    </a:solidFill>
                    <a:round/>
                    <a:headEnd/>
                    <a:tailEnd/>
                  </a:ln>
                </p:spPr>
                <p:txBody>
                  <a:bodyPr/>
                  <a:lstStyle/>
                  <a:p>
                    <a:endParaRPr lang="zh-CN" altLang="en-US"/>
                  </a:p>
                </p:txBody>
              </p:sp>
              <p:sp>
                <p:nvSpPr>
                  <p:cNvPr id="41113" name="Line 209"/>
                  <p:cNvSpPr>
                    <a:spLocks noChangeShapeType="1"/>
                  </p:cNvSpPr>
                  <p:nvPr/>
                </p:nvSpPr>
                <p:spPr bwMode="auto">
                  <a:xfrm>
                    <a:off x="1872" y="2352"/>
                    <a:ext cx="48" cy="0"/>
                  </a:xfrm>
                  <a:prstGeom prst="line">
                    <a:avLst/>
                  </a:prstGeom>
                  <a:noFill/>
                  <a:ln w="9525">
                    <a:solidFill>
                      <a:schemeClr val="tx1"/>
                    </a:solidFill>
                    <a:round/>
                    <a:headEnd/>
                    <a:tailEnd/>
                  </a:ln>
                </p:spPr>
                <p:txBody>
                  <a:bodyPr/>
                  <a:lstStyle/>
                  <a:p>
                    <a:endParaRPr lang="zh-CN" altLang="en-US"/>
                  </a:p>
                </p:txBody>
              </p:sp>
              <p:sp>
                <p:nvSpPr>
                  <p:cNvPr id="41114" name="Line 210"/>
                  <p:cNvSpPr>
                    <a:spLocks noChangeShapeType="1"/>
                  </p:cNvSpPr>
                  <p:nvPr/>
                </p:nvSpPr>
                <p:spPr bwMode="auto">
                  <a:xfrm>
                    <a:off x="1872" y="2496"/>
                    <a:ext cx="48" cy="0"/>
                  </a:xfrm>
                  <a:prstGeom prst="line">
                    <a:avLst/>
                  </a:prstGeom>
                  <a:noFill/>
                  <a:ln w="9525">
                    <a:solidFill>
                      <a:schemeClr val="tx1"/>
                    </a:solidFill>
                    <a:round/>
                    <a:headEnd/>
                    <a:tailEnd/>
                  </a:ln>
                </p:spPr>
                <p:txBody>
                  <a:bodyPr/>
                  <a:lstStyle/>
                  <a:p>
                    <a:endParaRPr lang="zh-CN" altLang="en-US"/>
                  </a:p>
                </p:txBody>
              </p:sp>
            </p:grpSp>
            <p:grpSp>
              <p:nvGrpSpPr>
                <p:cNvPr id="40997" name="Group 211"/>
                <p:cNvGrpSpPr>
                  <a:grpSpLocks/>
                </p:cNvGrpSpPr>
                <p:nvPr/>
              </p:nvGrpSpPr>
              <p:grpSpPr bwMode="auto">
                <a:xfrm>
                  <a:off x="4416" y="2112"/>
                  <a:ext cx="96" cy="144"/>
                  <a:chOff x="2256" y="2352"/>
                  <a:chExt cx="96" cy="144"/>
                </a:xfrm>
              </p:grpSpPr>
              <p:sp>
                <p:nvSpPr>
                  <p:cNvPr id="41107" name="Line 212"/>
                  <p:cNvSpPr>
                    <a:spLocks noChangeShapeType="1"/>
                  </p:cNvSpPr>
                  <p:nvPr/>
                </p:nvSpPr>
                <p:spPr bwMode="auto">
                  <a:xfrm>
                    <a:off x="2256" y="2352"/>
                    <a:ext cx="0" cy="144"/>
                  </a:xfrm>
                  <a:prstGeom prst="line">
                    <a:avLst/>
                  </a:prstGeom>
                  <a:noFill/>
                  <a:ln w="28575">
                    <a:solidFill>
                      <a:schemeClr val="tx1"/>
                    </a:solidFill>
                    <a:round/>
                    <a:headEnd/>
                    <a:tailEnd/>
                  </a:ln>
                </p:spPr>
                <p:txBody>
                  <a:bodyPr/>
                  <a:lstStyle/>
                  <a:p>
                    <a:endParaRPr lang="zh-CN" altLang="en-US"/>
                  </a:p>
                </p:txBody>
              </p:sp>
              <p:sp>
                <p:nvSpPr>
                  <p:cNvPr id="41108" name="Line 213"/>
                  <p:cNvSpPr>
                    <a:spLocks noChangeShapeType="1"/>
                  </p:cNvSpPr>
                  <p:nvPr/>
                </p:nvSpPr>
                <p:spPr bwMode="auto">
                  <a:xfrm>
                    <a:off x="2304" y="2352"/>
                    <a:ext cx="0" cy="144"/>
                  </a:xfrm>
                  <a:prstGeom prst="line">
                    <a:avLst/>
                  </a:prstGeom>
                  <a:noFill/>
                  <a:ln w="19050">
                    <a:solidFill>
                      <a:schemeClr val="tx1"/>
                    </a:solidFill>
                    <a:round/>
                    <a:headEnd/>
                    <a:tailEnd/>
                  </a:ln>
                </p:spPr>
                <p:txBody>
                  <a:bodyPr/>
                  <a:lstStyle/>
                  <a:p>
                    <a:endParaRPr lang="zh-CN" altLang="en-US"/>
                  </a:p>
                </p:txBody>
              </p:sp>
              <p:sp>
                <p:nvSpPr>
                  <p:cNvPr id="41109" name="Line 214"/>
                  <p:cNvSpPr>
                    <a:spLocks noChangeShapeType="1"/>
                  </p:cNvSpPr>
                  <p:nvPr/>
                </p:nvSpPr>
                <p:spPr bwMode="auto">
                  <a:xfrm>
                    <a:off x="2304" y="2352"/>
                    <a:ext cx="48" cy="0"/>
                  </a:xfrm>
                  <a:prstGeom prst="line">
                    <a:avLst/>
                  </a:prstGeom>
                  <a:noFill/>
                  <a:ln w="9525">
                    <a:solidFill>
                      <a:schemeClr val="tx1"/>
                    </a:solidFill>
                    <a:round/>
                    <a:headEnd/>
                    <a:tailEnd/>
                  </a:ln>
                </p:spPr>
                <p:txBody>
                  <a:bodyPr/>
                  <a:lstStyle/>
                  <a:p>
                    <a:endParaRPr lang="zh-CN" altLang="en-US"/>
                  </a:p>
                </p:txBody>
              </p:sp>
              <p:sp>
                <p:nvSpPr>
                  <p:cNvPr id="41110" name="Line 215"/>
                  <p:cNvSpPr>
                    <a:spLocks noChangeShapeType="1"/>
                  </p:cNvSpPr>
                  <p:nvPr/>
                </p:nvSpPr>
                <p:spPr bwMode="auto">
                  <a:xfrm>
                    <a:off x="2304" y="2496"/>
                    <a:ext cx="48" cy="0"/>
                  </a:xfrm>
                  <a:prstGeom prst="line">
                    <a:avLst/>
                  </a:prstGeom>
                  <a:noFill/>
                  <a:ln w="9525">
                    <a:solidFill>
                      <a:schemeClr val="tx1"/>
                    </a:solidFill>
                    <a:round/>
                    <a:headEnd/>
                    <a:tailEnd/>
                  </a:ln>
                </p:spPr>
                <p:txBody>
                  <a:bodyPr/>
                  <a:lstStyle/>
                  <a:p>
                    <a:endParaRPr lang="zh-CN" altLang="en-US"/>
                  </a:p>
                </p:txBody>
              </p:sp>
            </p:grpSp>
            <p:sp>
              <p:nvSpPr>
                <p:cNvPr id="40998" name="Line 216"/>
                <p:cNvSpPr>
                  <a:spLocks noChangeShapeType="1"/>
                </p:cNvSpPr>
                <p:nvPr/>
              </p:nvSpPr>
              <p:spPr bwMode="auto">
                <a:xfrm>
                  <a:off x="4128" y="2256"/>
                  <a:ext cx="96" cy="0"/>
                </a:xfrm>
                <a:prstGeom prst="line">
                  <a:avLst/>
                </a:prstGeom>
                <a:noFill/>
                <a:ln w="9525">
                  <a:solidFill>
                    <a:schemeClr val="tx1"/>
                  </a:solidFill>
                  <a:round/>
                  <a:headEnd/>
                  <a:tailEnd/>
                </a:ln>
              </p:spPr>
              <p:txBody>
                <a:bodyPr/>
                <a:lstStyle/>
                <a:p>
                  <a:endParaRPr lang="zh-CN" altLang="en-US"/>
                </a:p>
              </p:txBody>
            </p:sp>
            <p:sp>
              <p:nvSpPr>
                <p:cNvPr id="40999" name="Line 217"/>
                <p:cNvSpPr>
                  <a:spLocks noChangeShapeType="1"/>
                </p:cNvSpPr>
                <p:nvPr/>
              </p:nvSpPr>
              <p:spPr bwMode="auto">
                <a:xfrm flipV="1">
                  <a:off x="4224" y="2064"/>
                  <a:ext cx="144" cy="192"/>
                </a:xfrm>
                <a:prstGeom prst="line">
                  <a:avLst/>
                </a:prstGeom>
                <a:noFill/>
                <a:ln w="9525">
                  <a:solidFill>
                    <a:schemeClr val="tx1"/>
                  </a:solidFill>
                  <a:round/>
                  <a:headEnd/>
                  <a:tailEnd/>
                </a:ln>
              </p:spPr>
              <p:txBody>
                <a:bodyPr/>
                <a:lstStyle/>
                <a:p>
                  <a:endParaRPr lang="zh-CN" altLang="en-US"/>
                </a:p>
              </p:txBody>
            </p:sp>
            <p:sp>
              <p:nvSpPr>
                <p:cNvPr id="41000" name="Line 218"/>
                <p:cNvSpPr>
                  <a:spLocks noChangeShapeType="1"/>
                </p:cNvSpPr>
                <p:nvPr/>
              </p:nvSpPr>
              <p:spPr bwMode="auto">
                <a:xfrm>
                  <a:off x="4368" y="2064"/>
                  <a:ext cx="432" cy="0"/>
                </a:xfrm>
                <a:prstGeom prst="line">
                  <a:avLst/>
                </a:prstGeom>
                <a:noFill/>
                <a:ln w="9525">
                  <a:solidFill>
                    <a:schemeClr val="tx1"/>
                  </a:solidFill>
                  <a:round/>
                  <a:headEnd/>
                  <a:tailEnd/>
                </a:ln>
              </p:spPr>
              <p:txBody>
                <a:bodyPr/>
                <a:lstStyle/>
                <a:p>
                  <a:endParaRPr lang="zh-CN" altLang="en-US"/>
                </a:p>
              </p:txBody>
            </p:sp>
            <p:sp>
              <p:nvSpPr>
                <p:cNvPr id="41001" name="Line 219"/>
                <p:cNvSpPr>
                  <a:spLocks noChangeShapeType="1"/>
                </p:cNvSpPr>
                <p:nvPr/>
              </p:nvSpPr>
              <p:spPr bwMode="auto">
                <a:xfrm>
                  <a:off x="4320" y="2256"/>
                  <a:ext cx="96" cy="0"/>
                </a:xfrm>
                <a:prstGeom prst="line">
                  <a:avLst/>
                </a:prstGeom>
                <a:noFill/>
                <a:ln w="9525">
                  <a:solidFill>
                    <a:schemeClr val="tx1"/>
                  </a:solidFill>
                  <a:round/>
                  <a:headEnd/>
                  <a:tailEnd/>
                </a:ln>
              </p:spPr>
              <p:txBody>
                <a:bodyPr/>
                <a:lstStyle/>
                <a:p>
                  <a:endParaRPr lang="zh-CN" altLang="en-US"/>
                </a:p>
              </p:txBody>
            </p:sp>
            <p:sp>
              <p:nvSpPr>
                <p:cNvPr id="41002" name="Line 220"/>
                <p:cNvSpPr>
                  <a:spLocks noChangeShapeType="1"/>
                </p:cNvSpPr>
                <p:nvPr/>
              </p:nvSpPr>
              <p:spPr bwMode="auto">
                <a:xfrm flipH="1" flipV="1">
                  <a:off x="4176" y="2064"/>
                  <a:ext cx="144" cy="192"/>
                </a:xfrm>
                <a:prstGeom prst="line">
                  <a:avLst/>
                </a:prstGeom>
                <a:noFill/>
                <a:ln w="9525">
                  <a:solidFill>
                    <a:schemeClr val="tx1"/>
                  </a:solidFill>
                  <a:round/>
                  <a:headEnd/>
                  <a:tailEnd/>
                </a:ln>
              </p:spPr>
              <p:txBody>
                <a:bodyPr/>
                <a:lstStyle/>
                <a:p>
                  <a:endParaRPr lang="zh-CN" altLang="en-US"/>
                </a:p>
              </p:txBody>
            </p:sp>
            <p:sp>
              <p:nvSpPr>
                <p:cNvPr id="41003" name="Line 221"/>
                <p:cNvSpPr>
                  <a:spLocks noChangeShapeType="1"/>
                </p:cNvSpPr>
                <p:nvPr/>
              </p:nvSpPr>
              <p:spPr bwMode="auto">
                <a:xfrm flipH="1">
                  <a:off x="3744" y="2064"/>
                  <a:ext cx="432" cy="0"/>
                </a:xfrm>
                <a:prstGeom prst="line">
                  <a:avLst/>
                </a:prstGeom>
                <a:noFill/>
                <a:ln w="9525">
                  <a:solidFill>
                    <a:schemeClr val="tx1"/>
                  </a:solidFill>
                  <a:round/>
                  <a:headEnd/>
                  <a:tailEnd/>
                </a:ln>
              </p:spPr>
              <p:txBody>
                <a:bodyPr/>
                <a:lstStyle/>
                <a:p>
                  <a:endParaRPr lang="zh-CN" altLang="en-US"/>
                </a:p>
              </p:txBody>
            </p:sp>
            <p:sp>
              <p:nvSpPr>
                <p:cNvPr id="41004" name="Oval 222"/>
                <p:cNvSpPr>
                  <a:spLocks noChangeArrowheads="1"/>
                </p:cNvSpPr>
                <p:nvPr/>
              </p:nvSpPr>
              <p:spPr bwMode="auto">
                <a:xfrm>
                  <a:off x="4014" y="204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1005" name="Oval 223"/>
                <p:cNvSpPr>
                  <a:spLocks noChangeArrowheads="1"/>
                </p:cNvSpPr>
                <p:nvPr/>
              </p:nvSpPr>
              <p:spPr bwMode="auto">
                <a:xfrm>
                  <a:off x="4496" y="204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1006" name="Line 224"/>
                <p:cNvSpPr>
                  <a:spLocks noChangeShapeType="1"/>
                </p:cNvSpPr>
                <p:nvPr/>
              </p:nvSpPr>
              <p:spPr bwMode="auto">
                <a:xfrm>
                  <a:off x="4032" y="2256"/>
                  <a:ext cx="0" cy="144"/>
                </a:xfrm>
                <a:prstGeom prst="line">
                  <a:avLst/>
                </a:prstGeom>
                <a:noFill/>
                <a:ln w="9525">
                  <a:solidFill>
                    <a:schemeClr val="tx1"/>
                  </a:solidFill>
                  <a:round/>
                  <a:headEnd/>
                  <a:tailEnd/>
                </a:ln>
              </p:spPr>
              <p:txBody>
                <a:bodyPr/>
                <a:lstStyle/>
                <a:p>
                  <a:endParaRPr lang="zh-CN" altLang="en-US"/>
                </a:p>
              </p:txBody>
            </p:sp>
            <p:sp>
              <p:nvSpPr>
                <p:cNvPr id="41007" name="Line 225"/>
                <p:cNvSpPr>
                  <a:spLocks noChangeShapeType="1"/>
                </p:cNvSpPr>
                <p:nvPr/>
              </p:nvSpPr>
              <p:spPr bwMode="auto">
                <a:xfrm>
                  <a:off x="4512" y="2256"/>
                  <a:ext cx="0" cy="144"/>
                </a:xfrm>
                <a:prstGeom prst="line">
                  <a:avLst/>
                </a:prstGeom>
                <a:noFill/>
                <a:ln w="9525">
                  <a:solidFill>
                    <a:schemeClr val="tx1"/>
                  </a:solidFill>
                  <a:round/>
                  <a:headEnd/>
                  <a:tailEnd/>
                </a:ln>
              </p:spPr>
              <p:txBody>
                <a:bodyPr/>
                <a:lstStyle/>
                <a:p>
                  <a:endParaRPr lang="zh-CN" altLang="en-US"/>
                </a:p>
              </p:txBody>
            </p:sp>
            <p:sp>
              <p:nvSpPr>
                <p:cNvPr id="41008" name="Line 226"/>
                <p:cNvSpPr>
                  <a:spLocks noChangeShapeType="1"/>
                </p:cNvSpPr>
                <p:nvPr/>
              </p:nvSpPr>
              <p:spPr bwMode="auto">
                <a:xfrm flipH="1">
                  <a:off x="4032" y="2400"/>
                  <a:ext cx="480" cy="0"/>
                </a:xfrm>
                <a:prstGeom prst="line">
                  <a:avLst/>
                </a:prstGeom>
                <a:noFill/>
                <a:ln w="9525">
                  <a:solidFill>
                    <a:schemeClr val="tx1"/>
                  </a:solidFill>
                  <a:round/>
                  <a:headEnd/>
                  <a:tailEnd/>
                </a:ln>
              </p:spPr>
              <p:txBody>
                <a:bodyPr/>
                <a:lstStyle/>
                <a:p>
                  <a:endParaRPr lang="zh-CN" altLang="en-US"/>
                </a:p>
              </p:txBody>
            </p:sp>
            <p:sp>
              <p:nvSpPr>
                <p:cNvPr id="41009" name="Line 227"/>
                <p:cNvSpPr>
                  <a:spLocks noChangeShapeType="1"/>
                </p:cNvSpPr>
                <p:nvPr/>
              </p:nvSpPr>
              <p:spPr bwMode="auto">
                <a:xfrm>
                  <a:off x="4272" y="2400"/>
                  <a:ext cx="0" cy="96"/>
                </a:xfrm>
                <a:prstGeom prst="line">
                  <a:avLst/>
                </a:prstGeom>
                <a:noFill/>
                <a:ln w="9525">
                  <a:solidFill>
                    <a:schemeClr val="tx1"/>
                  </a:solidFill>
                  <a:round/>
                  <a:headEnd/>
                  <a:tailEnd/>
                </a:ln>
              </p:spPr>
              <p:txBody>
                <a:bodyPr/>
                <a:lstStyle/>
                <a:p>
                  <a:endParaRPr lang="zh-CN" altLang="en-US"/>
                </a:p>
              </p:txBody>
            </p:sp>
            <p:sp>
              <p:nvSpPr>
                <p:cNvPr id="41010" name="Line 228"/>
                <p:cNvSpPr>
                  <a:spLocks noChangeShapeType="1"/>
                </p:cNvSpPr>
                <p:nvPr/>
              </p:nvSpPr>
              <p:spPr bwMode="auto">
                <a:xfrm>
                  <a:off x="4224" y="2496"/>
                  <a:ext cx="96" cy="0"/>
                </a:xfrm>
                <a:prstGeom prst="line">
                  <a:avLst/>
                </a:prstGeom>
                <a:noFill/>
                <a:ln w="28575">
                  <a:solidFill>
                    <a:schemeClr val="tx1"/>
                  </a:solidFill>
                  <a:round/>
                  <a:headEnd/>
                  <a:tailEnd/>
                </a:ln>
              </p:spPr>
              <p:txBody>
                <a:bodyPr/>
                <a:lstStyle/>
                <a:p>
                  <a:endParaRPr lang="zh-CN" altLang="en-US"/>
                </a:p>
              </p:txBody>
            </p:sp>
            <p:sp>
              <p:nvSpPr>
                <p:cNvPr id="41011" name="Oval 229"/>
                <p:cNvSpPr>
                  <a:spLocks noChangeArrowheads="1"/>
                </p:cNvSpPr>
                <p:nvPr/>
              </p:nvSpPr>
              <p:spPr bwMode="auto">
                <a:xfrm>
                  <a:off x="4256" y="2384"/>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grpSp>
              <p:nvGrpSpPr>
                <p:cNvPr id="41012" name="Group 230"/>
                <p:cNvGrpSpPr>
                  <a:grpSpLocks/>
                </p:cNvGrpSpPr>
                <p:nvPr/>
              </p:nvGrpSpPr>
              <p:grpSpPr bwMode="auto">
                <a:xfrm>
                  <a:off x="4800" y="1968"/>
                  <a:ext cx="144" cy="96"/>
                  <a:chOff x="2928" y="2448"/>
                  <a:chExt cx="144" cy="96"/>
                </a:xfrm>
              </p:grpSpPr>
              <p:sp>
                <p:nvSpPr>
                  <p:cNvPr id="41103" name="Line 231"/>
                  <p:cNvSpPr>
                    <a:spLocks noChangeShapeType="1"/>
                  </p:cNvSpPr>
                  <p:nvPr/>
                </p:nvSpPr>
                <p:spPr bwMode="auto">
                  <a:xfrm>
                    <a:off x="2928" y="2448"/>
                    <a:ext cx="144" cy="0"/>
                  </a:xfrm>
                  <a:prstGeom prst="line">
                    <a:avLst/>
                  </a:prstGeom>
                  <a:noFill/>
                  <a:ln w="28575">
                    <a:solidFill>
                      <a:schemeClr val="tx1"/>
                    </a:solidFill>
                    <a:round/>
                    <a:headEnd/>
                    <a:tailEnd/>
                  </a:ln>
                </p:spPr>
                <p:txBody>
                  <a:bodyPr/>
                  <a:lstStyle/>
                  <a:p>
                    <a:endParaRPr lang="zh-CN" altLang="en-US"/>
                  </a:p>
                </p:txBody>
              </p:sp>
              <p:sp>
                <p:nvSpPr>
                  <p:cNvPr id="41104" name="Line 232"/>
                  <p:cNvSpPr>
                    <a:spLocks noChangeShapeType="1"/>
                  </p:cNvSpPr>
                  <p:nvPr/>
                </p:nvSpPr>
                <p:spPr bwMode="auto">
                  <a:xfrm>
                    <a:off x="2928" y="2496"/>
                    <a:ext cx="144" cy="0"/>
                  </a:xfrm>
                  <a:prstGeom prst="line">
                    <a:avLst/>
                  </a:prstGeom>
                  <a:noFill/>
                  <a:ln w="19050">
                    <a:solidFill>
                      <a:schemeClr val="tx1"/>
                    </a:solidFill>
                    <a:round/>
                    <a:headEnd/>
                    <a:tailEnd/>
                  </a:ln>
                </p:spPr>
                <p:txBody>
                  <a:bodyPr/>
                  <a:lstStyle/>
                  <a:p>
                    <a:endParaRPr lang="zh-CN" altLang="en-US"/>
                  </a:p>
                </p:txBody>
              </p:sp>
              <p:sp>
                <p:nvSpPr>
                  <p:cNvPr id="41105" name="Line 233"/>
                  <p:cNvSpPr>
                    <a:spLocks noChangeShapeType="1"/>
                  </p:cNvSpPr>
                  <p:nvPr/>
                </p:nvSpPr>
                <p:spPr bwMode="auto">
                  <a:xfrm>
                    <a:off x="3072" y="2496"/>
                    <a:ext cx="0" cy="48"/>
                  </a:xfrm>
                  <a:prstGeom prst="line">
                    <a:avLst/>
                  </a:prstGeom>
                  <a:noFill/>
                  <a:ln w="9525">
                    <a:solidFill>
                      <a:schemeClr val="tx1"/>
                    </a:solidFill>
                    <a:round/>
                    <a:headEnd/>
                    <a:tailEnd/>
                  </a:ln>
                </p:spPr>
                <p:txBody>
                  <a:bodyPr/>
                  <a:lstStyle/>
                  <a:p>
                    <a:endParaRPr lang="zh-CN" altLang="en-US"/>
                  </a:p>
                </p:txBody>
              </p:sp>
              <p:sp>
                <p:nvSpPr>
                  <p:cNvPr id="41106" name="Line 234"/>
                  <p:cNvSpPr>
                    <a:spLocks noChangeShapeType="1"/>
                  </p:cNvSpPr>
                  <p:nvPr/>
                </p:nvSpPr>
                <p:spPr bwMode="auto">
                  <a:xfrm>
                    <a:off x="2928" y="2496"/>
                    <a:ext cx="0" cy="48"/>
                  </a:xfrm>
                  <a:prstGeom prst="line">
                    <a:avLst/>
                  </a:prstGeom>
                  <a:noFill/>
                  <a:ln w="9525">
                    <a:solidFill>
                      <a:schemeClr val="tx1"/>
                    </a:solidFill>
                    <a:round/>
                    <a:headEnd/>
                    <a:tailEnd/>
                  </a:ln>
                </p:spPr>
                <p:txBody>
                  <a:bodyPr/>
                  <a:lstStyle/>
                  <a:p>
                    <a:endParaRPr lang="zh-CN" altLang="en-US"/>
                  </a:p>
                </p:txBody>
              </p:sp>
            </p:grpSp>
            <p:grpSp>
              <p:nvGrpSpPr>
                <p:cNvPr id="41013" name="Group 235"/>
                <p:cNvGrpSpPr>
                  <a:grpSpLocks/>
                </p:cNvGrpSpPr>
                <p:nvPr/>
              </p:nvGrpSpPr>
              <p:grpSpPr bwMode="auto">
                <a:xfrm>
                  <a:off x="3600" y="1968"/>
                  <a:ext cx="144" cy="96"/>
                  <a:chOff x="2928" y="2448"/>
                  <a:chExt cx="144" cy="96"/>
                </a:xfrm>
              </p:grpSpPr>
              <p:sp>
                <p:nvSpPr>
                  <p:cNvPr id="41099" name="Line 236"/>
                  <p:cNvSpPr>
                    <a:spLocks noChangeShapeType="1"/>
                  </p:cNvSpPr>
                  <p:nvPr/>
                </p:nvSpPr>
                <p:spPr bwMode="auto">
                  <a:xfrm>
                    <a:off x="2928" y="2448"/>
                    <a:ext cx="144" cy="0"/>
                  </a:xfrm>
                  <a:prstGeom prst="line">
                    <a:avLst/>
                  </a:prstGeom>
                  <a:noFill/>
                  <a:ln w="28575">
                    <a:solidFill>
                      <a:schemeClr val="tx1"/>
                    </a:solidFill>
                    <a:round/>
                    <a:headEnd/>
                    <a:tailEnd/>
                  </a:ln>
                </p:spPr>
                <p:txBody>
                  <a:bodyPr/>
                  <a:lstStyle/>
                  <a:p>
                    <a:endParaRPr lang="zh-CN" altLang="en-US"/>
                  </a:p>
                </p:txBody>
              </p:sp>
              <p:sp>
                <p:nvSpPr>
                  <p:cNvPr id="41100" name="Line 237"/>
                  <p:cNvSpPr>
                    <a:spLocks noChangeShapeType="1"/>
                  </p:cNvSpPr>
                  <p:nvPr/>
                </p:nvSpPr>
                <p:spPr bwMode="auto">
                  <a:xfrm>
                    <a:off x="2928" y="2496"/>
                    <a:ext cx="144" cy="0"/>
                  </a:xfrm>
                  <a:prstGeom prst="line">
                    <a:avLst/>
                  </a:prstGeom>
                  <a:noFill/>
                  <a:ln w="19050">
                    <a:solidFill>
                      <a:schemeClr val="tx1"/>
                    </a:solidFill>
                    <a:round/>
                    <a:headEnd/>
                    <a:tailEnd/>
                  </a:ln>
                </p:spPr>
                <p:txBody>
                  <a:bodyPr/>
                  <a:lstStyle/>
                  <a:p>
                    <a:endParaRPr lang="zh-CN" altLang="en-US"/>
                  </a:p>
                </p:txBody>
              </p:sp>
              <p:sp>
                <p:nvSpPr>
                  <p:cNvPr id="41101" name="Line 238"/>
                  <p:cNvSpPr>
                    <a:spLocks noChangeShapeType="1"/>
                  </p:cNvSpPr>
                  <p:nvPr/>
                </p:nvSpPr>
                <p:spPr bwMode="auto">
                  <a:xfrm>
                    <a:off x="3072" y="2496"/>
                    <a:ext cx="0" cy="48"/>
                  </a:xfrm>
                  <a:prstGeom prst="line">
                    <a:avLst/>
                  </a:prstGeom>
                  <a:noFill/>
                  <a:ln w="9525">
                    <a:solidFill>
                      <a:schemeClr val="tx1"/>
                    </a:solidFill>
                    <a:round/>
                    <a:headEnd/>
                    <a:tailEnd/>
                  </a:ln>
                </p:spPr>
                <p:txBody>
                  <a:bodyPr/>
                  <a:lstStyle/>
                  <a:p>
                    <a:endParaRPr lang="zh-CN" altLang="en-US"/>
                  </a:p>
                </p:txBody>
              </p:sp>
              <p:sp>
                <p:nvSpPr>
                  <p:cNvPr id="41102" name="Line 239"/>
                  <p:cNvSpPr>
                    <a:spLocks noChangeShapeType="1"/>
                  </p:cNvSpPr>
                  <p:nvPr/>
                </p:nvSpPr>
                <p:spPr bwMode="auto">
                  <a:xfrm>
                    <a:off x="2928" y="2496"/>
                    <a:ext cx="0" cy="48"/>
                  </a:xfrm>
                  <a:prstGeom prst="line">
                    <a:avLst/>
                  </a:prstGeom>
                  <a:noFill/>
                  <a:ln w="9525">
                    <a:solidFill>
                      <a:schemeClr val="tx1"/>
                    </a:solidFill>
                    <a:round/>
                    <a:headEnd/>
                    <a:tailEnd/>
                  </a:ln>
                </p:spPr>
                <p:txBody>
                  <a:bodyPr/>
                  <a:lstStyle/>
                  <a:p>
                    <a:endParaRPr lang="zh-CN" altLang="en-US"/>
                  </a:p>
                </p:txBody>
              </p:sp>
            </p:grpSp>
            <p:sp>
              <p:nvSpPr>
                <p:cNvPr id="41014" name="Line 240"/>
                <p:cNvSpPr>
                  <a:spLocks noChangeShapeType="1"/>
                </p:cNvSpPr>
                <p:nvPr/>
              </p:nvSpPr>
              <p:spPr bwMode="auto">
                <a:xfrm>
                  <a:off x="4944" y="2064"/>
                  <a:ext cx="96" cy="0"/>
                </a:xfrm>
                <a:prstGeom prst="line">
                  <a:avLst/>
                </a:prstGeom>
                <a:noFill/>
                <a:ln w="9525">
                  <a:solidFill>
                    <a:schemeClr val="tx1"/>
                  </a:solidFill>
                  <a:round/>
                  <a:headEnd/>
                  <a:tailEnd/>
                </a:ln>
              </p:spPr>
              <p:txBody>
                <a:bodyPr/>
                <a:lstStyle/>
                <a:p>
                  <a:endParaRPr lang="zh-CN" altLang="en-US"/>
                </a:p>
              </p:txBody>
            </p:sp>
            <p:sp>
              <p:nvSpPr>
                <p:cNvPr id="41015" name="Line 241"/>
                <p:cNvSpPr>
                  <a:spLocks noChangeShapeType="1"/>
                </p:cNvSpPr>
                <p:nvPr/>
              </p:nvSpPr>
              <p:spPr bwMode="auto">
                <a:xfrm>
                  <a:off x="3504" y="2064"/>
                  <a:ext cx="96" cy="0"/>
                </a:xfrm>
                <a:prstGeom prst="line">
                  <a:avLst/>
                </a:prstGeom>
                <a:noFill/>
                <a:ln w="9525">
                  <a:solidFill>
                    <a:schemeClr val="tx1"/>
                  </a:solidFill>
                  <a:round/>
                  <a:headEnd/>
                  <a:tailEnd/>
                </a:ln>
              </p:spPr>
              <p:txBody>
                <a:bodyPr/>
                <a:lstStyle/>
                <a:p>
                  <a:endParaRPr lang="zh-CN" altLang="en-US"/>
                </a:p>
              </p:txBody>
            </p:sp>
            <p:sp>
              <p:nvSpPr>
                <p:cNvPr id="41016" name="Line 242"/>
                <p:cNvSpPr>
                  <a:spLocks noChangeShapeType="1"/>
                </p:cNvSpPr>
                <p:nvPr/>
              </p:nvSpPr>
              <p:spPr bwMode="auto">
                <a:xfrm>
                  <a:off x="3312" y="1440"/>
                  <a:ext cx="2064" cy="0"/>
                </a:xfrm>
                <a:prstGeom prst="line">
                  <a:avLst/>
                </a:prstGeom>
                <a:noFill/>
                <a:ln w="9525">
                  <a:solidFill>
                    <a:schemeClr val="tx1"/>
                  </a:solidFill>
                  <a:round/>
                  <a:headEnd/>
                  <a:tailEnd/>
                </a:ln>
              </p:spPr>
              <p:txBody>
                <a:bodyPr/>
                <a:lstStyle/>
                <a:p>
                  <a:endParaRPr lang="zh-CN" altLang="en-US"/>
                </a:p>
              </p:txBody>
            </p:sp>
            <p:sp>
              <p:nvSpPr>
                <p:cNvPr id="41017" name="Line 243"/>
                <p:cNvSpPr>
                  <a:spLocks noChangeShapeType="1"/>
                </p:cNvSpPr>
                <p:nvPr/>
              </p:nvSpPr>
              <p:spPr bwMode="auto">
                <a:xfrm>
                  <a:off x="3504" y="1200"/>
                  <a:ext cx="0" cy="1440"/>
                </a:xfrm>
                <a:prstGeom prst="line">
                  <a:avLst/>
                </a:prstGeom>
                <a:noFill/>
                <a:ln w="9525">
                  <a:solidFill>
                    <a:schemeClr val="tx1"/>
                  </a:solidFill>
                  <a:round/>
                  <a:headEnd/>
                  <a:tailEnd/>
                </a:ln>
              </p:spPr>
              <p:txBody>
                <a:bodyPr/>
                <a:lstStyle/>
                <a:p>
                  <a:endParaRPr lang="zh-CN" altLang="en-US"/>
                </a:p>
              </p:txBody>
            </p:sp>
            <p:sp>
              <p:nvSpPr>
                <p:cNvPr id="41018" name="Line 244"/>
                <p:cNvSpPr>
                  <a:spLocks noChangeShapeType="1"/>
                </p:cNvSpPr>
                <p:nvPr/>
              </p:nvSpPr>
              <p:spPr bwMode="auto">
                <a:xfrm>
                  <a:off x="5040" y="1200"/>
                  <a:ext cx="0" cy="1440"/>
                </a:xfrm>
                <a:prstGeom prst="line">
                  <a:avLst/>
                </a:prstGeom>
                <a:noFill/>
                <a:ln w="9525">
                  <a:solidFill>
                    <a:schemeClr val="tx1"/>
                  </a:solidFill>
                  <a:round/>
                  <a:headEnd/>
                  <a:tailEnd/>
                </a:ln>
              </p:spPr>
              <p:txBody>
                <a:bodyPr/>
                <a:lstStyle/>
                <a:p>
                  <a:endParaRPr lang="zh-CN" altLang="en-US"/>
                </a:p>
              </p:txBody>
            </p:sp>
            <p:sp>
              <p:nvSpPr>
                <p:cNvPr id="41019" name="Oval 245"/>
                <p:cNvSpPr>
                  <a:spLocks noChangeArrowheads="1"/>
                </p:cNvSpPr>
                <p:nvPr/>
              </p:nvSpPr>
              <p:spPr bwMode="auto">
                <a:xfrm>
                  <a:off x="3486" y="204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1020" name="Oval 246"/>
                <p:cNvSpPr>
                  <a:spLocks noChangeArrowheads="1"/>
                </p:cNvSpPr>
                <p:nvPr/>
              </p:nvSpPr>
              <p:spPr bwMode="auto">
                <a:xfrm>
                  <a:off x="5022" y="204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1021" name="Line 247"/>
                <p:cNvSpPr>
                  <a:spLocks noChangeShapeType="1"/>
                </p:cNvSpPr>
                <p:nvPr/>
              </p:nvSpPr>
              <p:spPr bwMode="auto">
                <a:xfrm flipV="1">
                  <a:off x="3744" y="1440"/>
                  <a:ext cx="0" cy="528"/>
                </a:xfrm>
                <a:prstGeom prst="line">
                  <a:avLst/>
                </a:prstGeom>
                <a:noFill/>
                <a:ln w="9525">
                  <a:solidFill>
                    <a:schemeClr val="tx1"/>
                  </a:solidFill>
                  <a:round/>
                  <a:headEnd/>
                  <a:tailEnd/>
                </a:ln>
              </p:spPr>
              <p:txBody>
                <a:bodyPr/>
                <a:lstStyle/>
                <a:p>
                  <a:endParaRPr lang="zh-CN" altLang="en-US"/>
                </a:p>
              </p:txBody>
            </p:sp>
            <p:sp>
              <p:nvSpPr>
                <p:cNvPr id="41022" name="Line 248"/>
                <p:cNvSpPr>
                  <a:spLocks noChangeShapeType="1"/>
                </p:cNvSpPr>
                <p:nvPr/>
              </p:nvSpPr>
              <p:spPr bwMode="auto">
                <a:xfrm flipV="1">
                  <a:off x="4800" y="1440"/>
                  <a:ext cx="0" cy="528"/>
                </a:xfrm>
                <a:prstGeom prst="line">
                  <a:avLst/>
                </a:prstGeom>
                <a:noFill/>
                <a:ln w="9525">
                  <a:solidFill>
                    <a:schemeClr val="tx1"/>
                  </a:solidFill>
                  <a:round/>
                  <a:headEnd/>
                  <a:tailEnd/>
                </a:ln>
              </p:spPr>
              <p:txBody>
                <a:bodyPr/>
                <a:lstStyle/>
                <a:p>
                  <a:endParaRPr lang="zh-CN" altLang="en-US"/>
                </a:p>
              </p:txBody>
            </p:sp>
            <p:sp>
              <p:nvSpPr>
                <p:cNvPr id="41023" name="Oval 249"/>
                <p:cNvSpPr>
                  <a:spLocks noChangeArrowheads="1"/>
                </p:cNvSpPr>
                <p:nvPr/>
              </p:nvSpPr>
              <p:spPr bwMode="auto">
                <a:xfrm>
                  <a:off x="4784" y="1424"/>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1024" name="Oval 250"/>
                <p:cNvSpPr>
                  <a:spLocks noChangeArrowheads="1"/>
                </p:cNvSpPr>
                <p:nvPr/>
              </p:nvSpPr>
              <p:spPr bwMode="auto">
                <a:xfrm>
                  <a:off x="3728" y="1424"/>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grpSp>
              <p:nvGrpSpPr>
                <p:cNvPr id="41025" name="Group 251"/>
                <p:cNvGrpSpPr>
                  <a:grpSpLocks/>
                </p:cNvGrpSpPr>
                <p:nvPr/>
              </p:nvGrpSpPr>
              <p:grpSpPr bwMode="auto">
                <a:xfrm>
                  <a:off x="3504" y="2640"/>
                  <a:ext cx="96" cy="144"/>
                  <a:chOff x="1872" y="2352"/>
                  <a:chExt cx="96" cy="144"/>
                </a:xfrm>
              </p:grpSpPr>
              <p:sp>
                <p:nvSpPr>
                  <p:cNvPr id="41095" name="Line 252"/>
                  <p:cNvSpPr>
                    <a:spLocks noChangeShapeType="1"/>
                  </p:cNvSpPr>
                  <p:nvPr/>
                </p:nvSpPr>
                <p:spPr bwMode="auto">
                  <a:xfrm>
                    <a:off x="1920" y="2352"/>
                    <a:ext cx="0" cy="144"/>
                  </a:xfrm>
                  <a:prstGeom prst="line">
                    <a:avLst/>
                  </a:prstGeom>
                  <a:noFill/>
                  <a:ln w="19050">
                    <a:solidFill>
                      <a:schemeClr val="tx1"/>
                    </a:solidFill>
                    <a:round/>
                    <a:headEnd/>
                    <a:tailEnd/>
                  </a:ln>
                </p:spPr>
                <p:txBody>
                  <a:bodyPr/>
                  <a:lstStyle/>
                  <a:p>
                    <a:endParaRPr lang="zh-CN" altLang="en-US"/>
                  </a:p>
                </p:txBody>
              </p:sp>
              <p:sp>
                <p:nvSpPr>
                  <p:cNvPr id="41096" name="Line 253"/>
                  <p:cNvSpPr>
                    <a:spLocks noChangeShapeType="1"/>
                  </p:cNvSpPr>
                  <p:nvPr/>
                </p:nvSpPr>
                <p:spPr bwMode="auto">
                  <a:xfrm>
                    <a:off x="1968" y="2352"/>
                    <a:ext cx="0" cy="144"/>
                  </a:xfrm>
                  <a:prstGeom prst="line">
                    <a:avLst/>
                  </a:prstGeom>
                  <a:noFill/>
                  <a:ln w="28575">
                    <a:solidFill>
                      <a:schemeClr val="tx1"/>
                    </a:solidFill>
                    <a:round/>
                    <a:headEnd/>
                    <a:tailEnd/>
                  </a:ln>
                </p:spPr>
                <p:txBody>
                  <a:bodyPr/>
                  <a:lstStyle/>
                  <a:p>
                    <a:endParaRPr lang="zh-CN" altLang="en-US"/>
                  </a:p>
                </p:txBody>
              </p:sp>
              <p:sp>
                <p:nvSpPr>
                  <p:cNvPr id="41097" name="Line 254"/>
                  <p:cNvSpPr>
                    <a:spLocks noChangeShapeType="1"/>
                  </p:cNvSpPr>
                  <p:nvPr/>
                </p:nvSpPr>
                <p:spPr bwMode="auto">
                  <a:xfrm>
                    <a:off x="1872" y="2352"/>
                    <a:ext cx="48" cy="0"/>
                  </a:xfrm>
                  <a:prstGeom prst="line">
                    <a:avLst/>
                  </a:prstGeom>
                  <a:noFill/>
                  <a:ln w="9525">
                    <a:solidFill>
                      <a:schemeClr val="tx1"/>
                    </a:solidFill>
                    <a:round/>
                    <a:headEnd/>
                    <a:tailEnd/>
                  </a:ln>
                </p:spPr>
                <p:txBody>
                  <a:bodyPr/>
                  <a:lstStyle/>
                  <a:p>
                    <a:endParaRPr lang="zh-CN" altLang="en-US"/>
                  </a:p>
                </p:txBody>
              </p:sp>
              <p:sp>
                <p:nvSpPr>
                  <p:cNvPr id="41098" name="Line 255"/>
                  <p:cNvSpPr>
                    <a:spLocks noChangeShapeType="1"/>
                  </p:cNvSpPr>
                  <p:nvPr/>
                </p:nvSpPr>
                <p:spPr bwMode="auto">
                  <a:xfrm>
                    <a:off x="1872" y="2496"/>
                    <a:ext cx="48" cy="0"/>
                  </a:xfrm>
                  <a:prstGeom prst="line">
                    <a:avLst/>
                  </a:prstGeom>
                  <a:noFill/>
                  <a:ln w="9525">
                    <a:solidFill>
                      <a:schemeClr val="tx1"/>
                    </a:solidFill>
                    <a:round/>
                    <a:headEnd/>
                    <a:tailEnd/>
                  </a:ln>
                </p:spPr>
                <p:txBody>
                  <a:bodyPr/>
                  <a:lstStyle/>
                  <a:p>
                    <a:endParaRPr lang="zh-CN" altLang="en-US"/>
                  </a:p>
                </p:txBody>
              </p:sp>
            </p:grpSp>
            <p:grpSp>
              <p:nvGrpSpPr>
                <p:cNvPr id="41026" name="Group 256"/>
                <p:cNvGrpSpPr>
                  <a:grpSpLocks/>
                </p:cNvGrpSpPr>
                <p:nvPr/>
              </p:nvGrpSpPr>
              <p:grpSpPr bwMode="auto">
                <a:xfrm>
                  <a:off x="4944" y="2640"/>
                  <a:ext cx="96" cy="144"/>
                  <a:chOff x="2256" y="2352"/>
                  <a:chExt cx="96" cy="144"/>
                </a:xfrm>
              </p:grpSpPr>
              <p:sp>
                <p:nvSpPr>
                  <p:cNvPr id="41091" name="Line 257"/>
                  <p:cNvSpPr>
                    <a:spLocks noChangeShapeType="1"/>
                  </p:cNvSpPr>
                  <p:nvPr/>
                </p:nvSpPr>
                <p:spPr bwMode="auto">
                  <a:xfrm>
                    <a:off x="2256" y="2352"/>
                    <a:ext cx="0" cy="144"/>
                  </a:xfrm>
                  <a:prstGeom prst="line">
                    <a:avLst/>
                  </a:prstGeom>
                  <a:noFill/>
                  <a:ln w="28575">
                    <a:solidFill>
                      <a:schemeClr val="tx1"/>
                    </a:solidFill>
                    <a:round/>
                    <a:headEnd/>
                    <a:tailEnd/>
                  </a:ln>
                </p:spPr>
                <p:txBody>
                  <a:bodyPr/>
                  <a:lstStyle/>
                  <a:p>
                    <a:endParaRPr lang="zh-CN" altLang="en-US"/>
                  </a:p>
                </p:txBody>
              </p:sp>
              <p:sp>
                <p:nvSpPr>
                  <p:cNvPr id="41092" name="Line 258"/>
                  <p:cNvSpPr>
                    <a:spLocks noChangeShapeType="1"/>
                  </p:cNvSpPr>
                  <p:nvPr/>
                </p:nvSpPr>
                <p:spPr bwMode="auto">
                  <a:xfrm>
                    <a:off x="2304" y="2352"/>
                    <a:ext cx="0" cy="144"/>
                  </a:xfrm>
                  <a:prstGeom prst="line">
                    <a:avLst/>
                  </a:prstGeom>
                  <a:noFill/>
                  <a:ln w="19050">
                    <a:solidFill>
                      <a:schemeClr val="tx1"/>
                    </a:solidFill>
                    <a:round/>
                    <a:headEnd/>
                    <a:tailEnd/>
                  </a:ln>
                </p:spPr>
                <p:txBody>
                  <a:bodyPr/>
                  <a:lstStyle/>
                  <a:p>
                    <a:endParaRPr lang="zh-CN" altLang="en-US"/>
                  </a:p>
                </p:txBody>
              </p:sp>
              <p:sp>
                <p:nvSpPr>
                  <p:cNvPr id="41093" name="Line 259"/>
                  <p:cNvSpPr>
                    <a:spLocks noChangeShapeType="1"/>
                  </p:cNvSpPr>
                  <p:nvPr/>
                </p:nvSpPr>
                <p:spPr bwMode="auto">
                  <a:xfrm>
                    <a:off x="2304" y="2352"/>
                    <a:ext cx="48" cy="0"/>
                  </a:xfrm>
                  <a:prstGeom prst="line">
                    <a:avLst/>
                  </a:prstGeom>
                  <a:noFill/>
                  <a:ln w="9525">
                    <a:solidFill>
                      <a:schemeClr val="tx1"/>
                    </a:solidFill>
                    <a:round/>
                    <a:headEnd/>
                    <a:tailEnd/>
                  </a:ln>
                </p:spPr>
                <p:txBody>
                  <a:bodyPr/>
                  <a:lstStyle/>
                  <a:p>
                    <a:endParaRPr lang="zh-CN" altLang="en-US"/>
                  </a:p>
                </p:txBody>
              </p:sp>
              <p:sp>
                <p:nvSpPr>
                  <p:cNvPr id="41094" name="Line 260"/>
                  <p:cNvSpPr>
                    <a:spLocks noChangeShapeType="1"/>
                  </p:cNvSpPr>
                  <p:nvPr/>
                </p:nvSpPr>
                <p:spPr bwMode="auto">
                  <a:xfrm>
                    <a:off x="2304" y="2496"/>
                    <a:ext cx="48" cy="0"/>
                  </a:xfrm>
                  <a:prstGeom prst="line">
                    <a:avLst/>
                  </a:prstGeom>
                  <a:noFill/>
                  <a:ln w="9525">
                    <a:solidFill>
                      <a:schemeClr val="tx1"/>
                    </a:solidFill>
                    <a:round/>
                    <a:headEnd/>
                    <a:tailEnd/>
                  </a:ln>
                </p:spPr>
                <p:txBody>
                  <a:bodyPr/>
                  <a:lstStyle/>
                  <a:p>
                    <a:endParaRPr lang="zh-CN" altLang="en-US"/>
                  </a:p>
                </p:txBody>
              </p:sp>
            </p:grpSp>
            <p:sp>
              <p:nvSpPr>
                <p:cNvPr id="41027" name="Line 261"/>
                <p:cNvSpPr>
                  <a:spLocks noChangeShapeType="1"/>
                </p:cNvSpPr>
                <p:nvPr/>
              </p:nvSpPr>
              <p:spPr bwMode="auto">
                <a:xfrm>
                  <a:off x="3600" y="2784"/>
                  <a:ext cx="1344" cy="0"/>
                </a:xfrm>
                <a:prstGeom prst="line">
                  <a:avLst/>
                </a:prstGeom>
                <a:noFill/>
                <a:ln w="9525">
                  <a:solidFill>
                    <a:schemeClr val="tx1"/>
                  </a:solidFill>
                  <a:round/>
                  <a:headEnd/>
                  <a:tailEnd/>
                </a:ln>
              </p:spPr>
              <p:txBody>
                <a:bodyPr/>
                <a:lstStyle/>
                <a:p>
                  <a:endParaRPr lang="zh-CN" altLang="en-US"/>
                </a:p>
              </p:txBody>
            </p:sp>
            <p:sp>
              <p:nvSpPr>
                <p:cNvPr id="41028" name="Line 262"/>
                <p:cNvSpPr>
                  <a:spLocks noChangeShapeType="1"/>
                </p:cNvSpPr>
                <p:nvPr/>
              </p:nvSpPr>
              <p:spPr bwMode="auto">
                <a:xfrm flipV="1">
                  <a:off x="4272" y="2640"/>
                  <a:ext cx="0" cy="144"/>
                </a:xfrm>
                <a:prstGeom prst="line">
                  <a:avLst/>
                </a:prstGeom>
                <a:noFill/>
                <a:ln w="9525">
                  <a:solidFill>
                    <a:schemeClr val="tx1"/>
                  </a:solidFill>
                  <a:round/>
                  <a:headEnd/>
                  <a:tailEnd/>
                </a:ln>
              </p:spPr>
              <p:txBody>
                <a:bodyPr/>
                <a:lstStyle/>
                <a:p>
                  <a:endParaRPr lang="zh-CN" altLang="en-US"/>
                </a:p>
              </p:txBody>
            </p:sp>
            <p:sp>
              <p:nvSpPr>
                <p:cNvPr id="41029" name="Oval 263"/>
                <p:cNvSpPr>
                  <a:spLocks noChangeArrowheads="1"/>
                </p:cNvSpPr>
                <p:nvPr/>
              </p:nvSpPr>
              <p:spPr bwMode="auto">
                <a:xfrm>
                  <a:off x="4254" y="276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1030" name="Oval 264"/>
                <p:cNvSpPr>
                  <a:spLocks noChangeArrowheads="1"/>
                </p:cNvSpPr>
                <p:nvPr/>
              </p:nvSpPr>
              <p:spPr bwMode="auto">
                <a:xfrm>
                  <a:off x="4248" y="2592"/>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1031" name="Line 265"/>
                <p:cNvSpPr>
                  <a:spLocks noChangeShapeType="1"/>
                </p:cNvSpPr>
                <p:nvPr/>
              </p:nvSpPr>
              <p:spPr bwMode="auto">
                <a:xfrm>
                  <a:off x="3504" y="2784"/>
                  <a:ext cx="0" cy="144"/>
                </a:xfrm>
                <a:prstGeom prst="line">
                  <a:avLst/>
                </a:prstGeom>
                <a:noFill/>
                <a:ln w="9525">
                  <a:solidFill>
                    <a:schemeClr val="tx1"/>
                  </a:solidFill>
                  <a:round/>
                  <a:headEnd/>
                  <a:tailEnd/>
                </a:ln>
              </p:spPr>
              <p:txBody>
                <a:bodyPr/>
                <a:lstStyle/>
                <a:p>
                  <a:endParaRPr lang="zh-CN" altLang="en-US"/>
                </a:p>
              </p:txBody>
            </p:sp>
            <p:sp>
              <p:nvSpPr>
                <p:cNvPr id="41032" name="Line 266"/>
                <p:cNvSpPr>
                  <a:spLocks noChangeShapeType="1"/>
                </p:cNvSpPr>
                <p:nvPr/>
              </p:nvSpPr>
              <p:spPr bwMode="auto">
                <a:xfrm>
                  <a:off x="5040" y="2784"/>
                  <a:ext cx="0" cy="144"/>
                </a:xfrm>
                <a:prstGeom prst="line">
                  <a:avLst/>
                </a:prstGeom>
                <a:noFill/>
                <a:ln w="9525">
                  <a:solidFill>
                    <a:schemeClr val="tx1"/>
                  </a:solidFill>
                  <a:round/>
                  <a:headEnd/>
                  <a:tailEnd/>
                </a:ln>
              </p:spPr>
              <p:txBody>
                <a:bodyPr/>
                <a:lstStyle/>
                <a:p>
                  <a:endParaRPr lang="zh-CN" altLang="en-US"/>
                </a:p>
              </p:txBody>
            </p:sp>
            <p:sp>
              <p:nvSpPr>
                <p:cNvPr id="41033" name="Text Box 267"/>
                <p:cNvSpPr txBox="1">
                  <a:spLocks noChangeArrowheads="1"/>
                </p:cNvSpPr>
                <p:nvPr/>
              </p:nvSpPr>
              <p:spPr bwMode="auto">
                <a:xfrm>
                  <a:off x="4464" y="2088"/>
                  <a:ext cx="288" cy="196"/>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T</a:t>
                  </a:r>
                  <a:r>
                    <a:rPr lang="en-US" altLang="zh-CN" sz="1800" b="1" baseline="-25000">
                      <a:solidFill>
                        <a:schemeClr val="hlink"/>
                      </a:solidFill>
                      <a:latin typeface="Arial" charset="0"/>
                      <a:cs typeface="Arial" charset="0"/>
                    </a:rPr>
                    <a:t>1</a:t>
                  </a:r>
                  <a:endParaRPr lang="en-US" altLang="zh-CN" sz="1800" b="1">
                    <a:solidFill>
                      <a:schemeClr val="hlink"/>
                    </a:solidFill>
                    <a:latin typeface="Arial" charset="0"/>
                    <a:cs typeface="Arial" charset="0"/>
                  </a:endParaRPr>
                </a:p>
              </p:txBody>
            </p:sp>
            <p:sp>
              <p:nvSpPr>
                <p:cNvPr id="41034" name="Text Box 268"/>
                <p:cNvSpPr txBox="1">
                  <a:spLocks noChangeArrowheads="1"/>
                </p:cNvSpPr>
                <p:nvPr/>
              </p:nvSpPr>
              <p:spPr bwMode="auto">
                <a:xfrm>
                  <a:off x="3840" y="2080"/>
                  <a:ext cx="288" cy="198"/>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T</a:t>
                  </a:r>
                  <a:r>
                    <a:rPr lang="en-US" altLang="zh-CN" sz="1800" b="1" baseline="-25000">
                      <a:solidFill>
                        <a:schemeClr val="hlink"/>
                      </a:solidFill>
                      <a:latin typeface="Arial" charset="0"/>
                      <a:cs typeface="Arial" charset="0"/>
                    </a:rPr>
                    <a:t>2</a:t>
                  </a:r>
                  <a:endParaRPr lang="en-US" altLang="zh-CN" sz="1800" b="1">
                    <a:solidFill>
                      <a:schemeClr val="hlink"/>
                    </a:solidFill>
                    <a:latin typeface="Arial" charset="0"/>
                    <a:cs typeface="Arial" charset="0"/>
                  </a:endParaRPr>
                </a:p>
              </p:txBody>
            </p:sp>
            <p:sp>
              <p:nvSpPr>
                <p:cNvPr id="41035" name="Text Box 269"/>
                <p:cNvSpPr txBox="1">
                  <a:spLocks noChangeArrowheads="1"/>
                </p:cNvSpPr>
                <p:nvPr/>
              </p:nvSpPr>
              <p:spPr bwMode="auto">
                <a:xfrm>
                  <a:off x="4752" y="2064"/>
                  <a:ext cx="288" cy="196"/>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T</a:t>
                  </a:r>
                  <a:r>
                    <a:rPr lang="en-US" altLang="zh-CN" sz="1800" b="1" baseline="-25000">
                      <a:solidFill>
                        <a:schemeClr val="hlink"/>
                      </a:solidFill>
                      <a:latin typeface="Arial" charset="0"/>
                      <a:cs typeface="Arial" charset="0"/>
                    </a:rPr>
                    <a:t>3</a:t>
                  </a:r>
                  <a:endParaRPr lang="en-US" altLang="zh-CN" sz="1800" b="1">
                    <a:solidFill>
                      <a:schemeClr val="hlink"/>
                    </a:solidFill>
                    <a:latin typeface="Arial" charset="0"/>
                    <a:cs typeface="Arial" charset="0"/>
                  </a:endParaRPr>
                </a:p>
              </p:txBody>
            </p:sp>
            <p:sp>
              <p:nvSpPr>
                <p:cNvPr id="41036" name="Text Box 270"/>
                <p:cNvSpPr txBox="1">
                  <a:spLocks noChangeArrowheads="1"/>
                </p:cNvSpPr>
                <p:nvPr/>
              </p:nvSpPr>
              <p:spPr bwMode="auto">
                <a:xfrm>
                  <a:off x="3552" y="2064"/>
                  <a:ext cx="288" cy="196"/>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T</a:t>
                  </a:r>
                  <a:r>
                    <a:rPr lang="en-US" altLang="zh-CN" sz="1800" b="1" baseline="-25000">
                      <a:solidFill>
                        <a:schemeClr val="hlink"/>
                      </a:solidFill>
                      <a:latin typeface="Arial" charset="0"/>
                      <a:cs typeface="Arial" charset="0"/>
                    </a:rPr>
                    <a:t>4</a:t>
                  </a:r>
                  <a:endParaRPr lang="en-US" altLang="zh-CN" sz="1800" b="1">
                    <a:solidFill>
                      <a:schemeClr val="hlink"/>
                    </a:solidFill>
                    <a:latin typeface="Arial" charset="0"/>
                    <a:cs typeface="Arial" charset="0"/>
                  </a:endParaRPr>
                </a:p>
              </p:txBody>
            </p:sp>
            <p:sp>
              <p:nvSpPr>
                <p:cNvPr id="41037" name="Text Box 271"/>
                <p:cNvSpPr txBox="1">
                  <a:spLocks noChangeArrowheads="1"/>
                </p:cNvSpPr>
                <p:nvPr/>
              </p:nvSpPr>
              <p:spPr bwMode="auto">
                <a:xfrm>
                  <a:off x="4272" y="2496"/>
                  <a:ext cx="288" cy="196"/>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Y</a:t>
                  </a:r>
                  <a:r>
                    <a:rPr lang="en-US" altLang="zh-CN" sz="1800" b="1" baseline="-25000">
                      <a:solidFill>
                        <a:schemeClr val="hlink"/>
                      </a:solidFill>
                      <a:latin typeface="Arial" charset="0"/>
                      <a:cs typeface="Arial" charset="0"/>
                    </a:rPr>
                    <a:t>j</a:t>
                  </a:r>
                  <a:endParaRPr lang="en-US" altLang="zh-CN" sz="1800" b="1">
                    <a:solidFill>
                      <a:schemeClr val="hlink"/>
                    </a:solidFill>
                    <a:latin typeface="Arial" charset="0"/>
                    <a:cs typeface="Arial" charset="0"/>
                  </a:endParaRPr>
                </a:p>
              </p:txBody>
            </p:sp>
            <p:sp>
              <p:nvSpPr>
                <p:cNvPr id="41038" name="Text Box 272"/>
                <p:cNvSpPr txBox="1">
                  <a:spLocks noChangeArrowheads="1"/>
                </p:cNvSpPr>
                <p:nvPr/>
              </p:nvSpPr>
              <p:spPr bwMode="auto">
                <a:xfrm>
                  <a:off x="5088" y="1440"/>
                  <a:ext cx="288" cy="196"/>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X</a:t>
                  </a:r>
                  <a:r>
                    <a:rPr lang="en-US" altLang="zh-CN" sz="1800" b="1" baseline="-25000">
                      <a:solidFill>
                        <a:schemeClr val="hlink"/>
                      </a:solidFill>
                      <a:latin typeface="Arial" charset="0"/>
                      <a:cs typeface="Arial" charset="0"/>
                    </a:rPr>
                    <a:t>i</a:t>
                  </a:r>
                  <a:endParaRPr lang="en-US" altLang="zh-CN" sz="1800" b="1">
                    <a:solidFill>
                      <a:schemeClr val="hlink"/>
                    </a:solidFill>
                    <a:latin typeface="Arial" charset="0"/>
                    <a:cs typeface="Arial" charset="0"/>
                  </a:endParaRPr>
                </a:p>
              </p:txBody>
            </p:sp>
            <p:sp>
              <p:nvSpPr>
                <p:cNvPr id="41039" name="Text Box 273"/>
                <p:cNvSpPr txBox="1">
                  <a:spLocks noChangeArrowheads="1"/>
                </p:cNvSpPr>
                <p:nvPr/>
              </p:nvSpPr>
              <p:spPr bwMode="auto">
                <a:xfrm>
                  <a:off x="5040" y="1968"/>
                  <a:ext cx="288" cy="198"/>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B</a:t>
                  </a:r>
                </a:p>
              </p:txBody>
            </p:sp>
            <p:grpSp>
              <p:nvGrpSpPr>
                <p:cNvPr id="41040" name="Group 274"/>
                <p:cNvGrpSpPr>
                  <a:grpSpLocks/>
                </p:cNvGrpSpPr>
                <p:nvPr/>
              </p:nvGrpSpPr>
              <p:grpSpPr bwMode="auto">
                <a:xfrm>
                  <a:off x="3216" y="1968"/>
                  <a:ext cx="288" cy="198"/>
                  <a:chOff x="1056" y="2208"/>
                  <a:chExt cx="288" cy="198"/>
                </a:xfrm>
              </p:grpSpPr>
              <p:sp>
                <p:nvSpPr>
                  <p:cNvPr id="41089" name="Text Box 275"/>
                  <p:cNvSpPr txBox="1">
                    <a:spLocks noChangeArrowheads="1"/>
                  </p:cNvSpPr>
                  <p:nvPr/>
                </p:nvSpPr>
                <p:spPr bwMode="auto">
                  <a:xfrm>
                    <a:off x="1056" y="2208"/>
                    <a:ext cx="288" cy="198"/>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B</a:t>
                    </a:r>
                  </a:p>
                </p:txBody>
              </p:sp>
              <p:sp>
                <p:nvSpPr>
                  <p:cNvPr id="41090" name="Line 276"/>
                  <p:cNvSpPr>
                    <a:spLocks noChangeShapeType="1"/>
                  </p:cNvSpPr>
                  <p:nvPr/>
                </p:nvSpPr>
                <p:spPr bwMode="auto">
                  <a:xfrm>
                    <a:off x="1141" y="2217"/>
                    <a:ext cx="89" cy="0"/>
                  </a:xfrm>
                  <a:prstGeom prst="line">
                    <a:avLst/>
                  </a:prstGeom>
                  <a:noFill/>
                  <a:ln w="9525">
                    <a:solidFill>
                      <a:schemeClr val="tx1"/>
                    </a:solidFill>
                    <a:round/>
                    <a:headEnd/>
                    <a:tailEnd/>
                  </a:ln>
                </p:spPr>
                <p:txBody>
                  <a:bodyPr/>
                  <a:lstStyle/>
                  <a:p>
                    <a:endParaRPr lang="zh-CN" altLang="en-US"/>
                  </a:p>
                </p:txBody>
              </p:sp>
            </p:grpSp>
            <p:sp>
              <p:nvSpPr>
                <p:cNvPr id="41041" name="Text Box 277"/>
                <p:cNvSpPr txBox="1">
                  <a:spLocks noChangeArrowheads="1"/>
                </p:cNvSpPr>
                <p:nvPr/>
              </p:nvSpPr>
              <p:spPr bwMode="auto">
                <a:xfrm>
                  <a:off x="4704" y="2592"/>
                  <a:ext cx="288" cy="199"/>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T</a:t>
                  </a:r>
                  <a:r>
                    <a:rPr lang="en-US" altLang="zh-CN" sz="1800" b="1" baseline="-25000">
                      <a:solidFill>
                        <a:schemeClr val="hlink"/>
                      </a:solidFill>
                      <a:latin typeface="Arial" charset="0"/>
                      <a:cs typeface="Arial" charset="0"/>
                    </a:rPr>
                    <a:t>7</a:t>
                  </a:r>
                  <a:endParaRPr lang="en-US" altLang="zh-CN" sz="1800" b="1">
                    <a:solidFill>
                      <a:schemeClr val="hlink"/>
                    </a:solidFill>
                    <a:latin typeface="Arial" charset="0"/>
                    <a:cs typeface="Arial" charset="0"/>
                  </a:endParaRPr>
                </a:p>
              </p:txBody>
            </p:sp>
            <p:sp>
              <p:nvSpPr>
                <p:cNvPr id="41042" name="Text Box 278"/>
                <p:cNvSpPr txBox="1">
                  <a:spLocks noChangeArrowheads="1"/>
                </p:cNvSpPr>
                <p:nvPr/>
              </p:nvSpPr>
              <p:spPr bwMode="auto">
                <a:xfrm>
                  <a:off x="3552" y="2592"/>
                  <a:ext cx="288" cy="199"/>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T</a:t>
                  </a:r>
                  <a:r>
                    <a:rPr lang="en-US" altLang="zh-CN" sz="1800" b="1" baseline="-25000">
                      <a:solidFill>
                        <a:schemeClr val="hlink"/>
                      </a:solidFill>
                      <a:latin typeface="Arial" charset="0"/>
                      <a:cs typeface="Arial" charset="0"/>
                    </a:rPr>
                    <a:t>8</a:t>
                  </a:r>
                  <a:endParaRPr lang="en-US" altLang="zh-CN" sz="1800" b="1">
                    <a:solidFill>
                      <a:schemeClr val="hlink"/>
                    </a:solidFill>
                    <a:latin typeface="Arial" charset="0"/>
                    <a:cs typeface="Arial" charset="0"/>
                  </a:endParaRPr>
                </a:p>
              </p:txBody>
            </p:sp>
            <p:sp>
              <p:nvSpPr>
                <p:cNvPr id="41043" name="Rectangle 279"/>
                <p:cNvSpPr>
                  <a:spLocks noChangeArrowheads="1"/>
                </p:cNvSpPr>
                <p:nvPr/>
              </p:nvSpPr>
              <p:spPr bwMode="auto">
                <a:xfrm>
                  <a:off x="3552" y="1488"/>
                  <a:ext cx="1440" cy="1056"/>
                </a:xfrm>
                <a:prstGeom prst="rect">
                  <a:avLst/>
                </a:prstGeom>
                <a:noFill/>
                <a:ln w="19050">
                  <a:solidFill>
                    <a:srgbClr val="FF0066"/>
                  </a:solidFill>
                  <a:prstDash val="dash"/>
                  <a:miter lim="800000"/>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1044" name="Text Box 280">
                  <a:hlinkClick r:id="rId4" action="ppaction://hlinkfile"/>
                </p:cNvPr>
                <p:cNvSpPr txBox="1">
                  <a:spLocks noChangeArrowheads="1"/>
                </p:cNvSpPr>
                <p:nvPr/>
              </p:nvSpPr>
              <p:spPr bwMode="auto">
                <a:xfrm>
                  <a:off x="5328" y="1562"/>
                  <a:ext cx="240" cy="913"/>
                </a:xfrm>
                <a:prstGeom prst="rect">
                  <a:avLst/>
                </a:prstGeom>
                <a:noFill/>
                <a:ln w="9525">
                  <a:noFill/>
                  <a:miter lim="800000"/>
                  <a:headEnd/>
                  <a:tailEnd/>
                </a:ln>
              </p:spPr>
              <p:txBody>
                <a:bodyPr>
                  <a:spAutoFit/>
                </a:bodyPr>
                <a:lstStyle/>
                <a:p>
                  <a:pPr eaLnBrk="0" hangingPunct="0"/>
                  <a:r>
                    <a:rPr lang="zh-CN" altLang="en-US" sz="1800" b="1">
                      <a:solidFill>
                        <a:srgbClr val="FF0000"/>
                      </a:solidFill>
                      <a:latin typeface="Arial" charset="0"/>
                      <a:cs typeface="Arial" charset="0"/>
                    </a:rPr>
                    <a:t>四管存储单元</a:t>
                  </a:r>
                </a:p>
              </p:txBody>
            </p:sp>
            <p:sp>
              <p:nvSpPr>
                <p:cNvPr id="41045" name="Line 281"/>
                <p:cNvSpPr>
                  <a:spLocks noChangeShapeType="1"/>
                </p:cNvSpPr>
                <p:nvPr/>
              </p:nvSpPr>
              <p:spPr bwMode="auto">
                <a:xfrm flipV="1">
                  <a:off x="4032" y="2064"/>
                  <a:ext cx="0" cy="48"/>
                </a:xfrm>
                <a:prstGeom prst="line">
                  <a:avLst/>
                </a:prstGeom>
                <a:noFill/>
                <a:ln w="9525">
                  <a:solidFill>
                    <a:schemeClr val="tx1"/>
                  </a:solidFill>
                  <a:round/>
                  <a:headEnd/>
                  <a:tailEnd/>
                </a:ln>
              </p:spPr>
              <p:txBody>
                <a:bodyPr/>
                <a:lstStyle/>
                <a:p>
                  <a:endParaRPr lang="zh-CN" altLang="en-US"/>
                </a:p>
              </p:txBody>
            </p:sp>
            <p:sp>
              <p:nvSpPr>
                <p:cNvPr id="41046" name="Line 282"/>
                <p:cNvSpPr>
                  <a:spLocks noChangeShapeType="1"/>
                </p:cNvSpPr>
                <p:nvPr/>
              </p:nvSpPr>
              <p:spPr bwMode="auto">
                <a:xfrm flipV="1">
                  <a:off x="4512" y="2064"/>
                  <a:ext cx="0" cy="48"/>
                </a:xfrm>
                <a:prstGeom prst="line">
                  <a:avLst/>
                </a:prstGeom>
                <a:noFill/>
                <a:ln w="9525">
                  <a:solidFill>
                    <a:schemeClr val="tx1"/>
                  </a:solidFill>
                  <a:round/>
                  <a:headEnd/>
                  <a:tailEnd/>
                </a:ln>
              </p:spPr>
              <p:txBody>
                <a:bodyPr/>
                <a:lstStyle/>
                <a:p>
                  <a:endParaRPr lang="zh-CN" altLang="en-US"/>
                </a:p>
              </p:txBody>
            </p:sp>
            <p:grpSp>
              <p:nvGrpSpPr>
                <p:cNvPr id="41047" name="Group 283"/>
                <p:cNvGrpSpPr>
                  <a:grpSpLocks/>
                </p:cNvGrpSpPr>
                <p:nvPr/>
              </p:nvGrpSpPr>
              <p:grpSpPr bwMode="auto">
                <a:xfrm>
                  <a:off x="4176" y="2304"/>
                  <a:ext cx="48" cy="48"/>
                  <a:chOff x="4176" y="2304"/>
                  <a:chExt cx="48" cy="48"/>
                </a:xfrm>
              </p:grpSpPr>
              <p:sp>
                <p:nvSpPr>
                  <p:cNvPr id="41087" name="Line 284"/>
                  <p:cNvSpPr>
                    <a:spLocks noChangeShapeType="1"/>
                  </p:cNvSpPr>
                  <p:nvPr/>
                </p:nvSpPr>
                <p:spPr bwMode="auto">
                  <a:xfrm>
                    <a:off x="4176" y="2304"/>
                    <a:ext cx="48" cy="0"/>
                  </a:xfrm>
                  <a:prstGeom prst="line">
                    <a:avLst/>
                  </a:prstGeom>
                  <a:noFill/>
                  <a:ln w="19050">
                    <a:solidFill>
                      <a:schemeClr val="tx1"/>
                    </a:solidFill>
                    <a:round/>
                    <a:headEnd/>
                    <a:tailEnd/>
                  </a:ln>
                </p:spPr>
                <p:txBody>
                  <a:bodyPr/>
                  <a:lstStyle/>
                  <a:p>
                    <a:endParaRPr lang="zh-CN" altLang="en-US"/>
                  </a:p>
                </p:txBody>
              </p:sp>
              <p:sp>
                <p:nvSpPr>
                  <p:cNvPr id="41088" name="Line 285"/>
                  <p:cNvSpPr>
                    <a:spLocks noChangeShapeType="1"/>
                  </p:cNvSpPr>
                  <p:nvPr/>
                </p:nvSpPr>
                <p:spPr bwMode="auto">
                  <a:xfrm>
                    <a:off x="4176" y="2352"/>
                    <a:ext cx="48" cy="0"/>
                  </a:xfrm>
                  <a:prstGeom prst="line">
                    <a:avLst/>
                  </a:prstGeom>
                  <a:noFill/>
                  <a:ln w="19050">
                    <a:solidFill>
                      <a:schemeClr val="tx1"/>
                    </a:solidFill>
                    <a:round/>
                    <a:headEnd/>
                    <a:tailEnd/>
                  </a:ln>
                </p:spPr>
                <p:txBody>
                  <a:bodyPr/>
                  <a:lstStyle/>
                  <a:p>
                    <a:endParaRPr lang="zh-CN" altLang="en-US"/>
                  </a:p>
                </p:txBody>
              </p:sp>
            </p:grpSp>
            <p:grpSp>
              <p:nvGrpSpPr>
                <p:cNvPr id="41048" name="Group 286"/>
                <p:cNvGrpSpPr>
                  <a:grpSpLocks/>
                </p:cNvGrpSpPr>
                <p:nvPr/>
              </p:nvGrpSpPr>
              <p:grpSpPr bwMode="auto">
                <a:xfrm>
                  <a:off x="4320" y="2304"/>
                  <a:ext cx="48" cy="48"/>
                  <a:chOff x="4176" y="2304"/>
                  <a:chExt cx="48" cy="48"/>
                </a:xfrm>
              </p:grpSpPr>
              <p:sp>
                <p:nvSpPr>
                  <p:cNvPr id="41085" name="Line 287"/>
                  <p:cNvSpPr>
                    <a:spLocks noChangeShapeType="1"/>
                  </p:cNvSpPr>
                  <p:nvPr/>
                </p:nvSpPr>
                <p:spPr bwMode="auto">
                  <a:xfrm>
                    <a:off x="4176" y="2304"/>
                    <a:ext cx="48" cy="0"/>
                  </a:xfrm>
                  <a:prstGeom prst="line">
                    <a:avLst/>
                  </a:prstGeom>
                  <a:noFill/>
                  <a:ln w="19050">
                    <a:solidFill>
                      <a:schemeClr val="tx1"/>
                    </a:solidFill>
                    <a:round/>
                    <a:headEnd/>
                    <a:tailEnd/>
                  </a:ln>
                </p:spPr>
                <p:txBody>
                  <a:bodyPr/>
                  <a:lstStyle/>
                  <a:p>
                    <a:endParaRPr lang="zh-CN" altLang="en-US"/>
                  </a:p>
                </p:txBody>
              </p:sp>
              <p:sp>
                <p:nvSpPr>
                  <p:cNvPr id="41086" name="Line 288"/>
                  <p:cNvSpPr>
                    <a:spLocks noChangeShapeType="1"/>
                  </p:cNvSpPr>
                  <p:nvPr/>
                </p:nvSpPr>
                <p:spPr bwMode="auto">
                  <a:xfrm>
                    <a:off x="4176" y="2352"/>
                    <a:ext cx="48" cy="0"/>
                  </a:xfrm>
                  <a:prstGeom prst="line">
                    <a:avLst/>
                  </a:prstGeom>
                  <a:noFill/>
                  <a:ln w="19050">
                    <a:solidFill>
                      <a:schemeClr val="tx1"/>
                    </a:solidFill>
                    <a:round/>
                    <a:headEnd/>
                    <a:tailEnd/>
                  </a:ln>
                </p:spPr>
                <p:txBody>
                  <a:bodyPr/>
                  <a:lstStyle/>
                  <a:p>
                    <a:endParaRPr lang="zh-CN" altLang="en-US"/>
                  </a:p>
                </p:txBody>
              </p:sp>
            </p:grpSp>
            <p:sp>
              <p:nvSpPr>
                <p:cNvPr id="41049" name="Line 289"/>
                <p:cNvSpPr>
                  <a:spLocks noChangeShapeType="1"/>
                </p:cNvSpPr>
                <p:nvPr/>
              </p:nvSpPr>
              <p:spPr bwMode="auto">
                <a:xfrm>
                  <a:off x="4200" y="2256"/>
                  <a:ext cx="0" cy="48"/>
                </a:xfrm>
                <a:prstGeom prst="line">
                  <a:avLst/>
                </a:prstGeom>
                <a:noFill/>
                <a:ln w="9525">
                  <a:solidFill>
                    <a:schemeClr val="tx1"/>
                  </a:solidFill>
                  <a:round/>
                  <a:headEnd/>
                  <a:tailEnd/>
                </a:ln>
              </p:spPr>
              <p:txBody>
                <a:bodyPr/>
                <a:lstStyle/>
                <a:p>
                  <a:endParaRPr lang="zh-CN" altLang="en-US"/>
                </a:p>
              </p:txBody>
            </p:sp>
            <p:sp>
              <p:nvSpPr>
                <p:cNvPr id="41050" name="Line 290"/>
                <p:cNvSpPr>
                  <a:spLocks noChangeShapeType="1"/>
                </p:cNvSpPr>
                <p:nvPr/>
              </p:nvSpPr>
              <p:spPr bwMode="auto">
                <a:xfrm>
                  <a:off x="4336" y="2256"/>
                  <a:ext cx="0" cy="48"/>
                </a:xfrm>
                <a:prstGeom prst="line">
                  <a:avLst/>
                </a:prstGeom>
                <a:noFill/>
                <a:ln w="9525">
                  <a:solidFill>
                    <a:schemeClr val="tx1"/>
                  </a:solidFill>
                  <a:round/>
                  <a:headEnd/>
                  <a:tailEnd/>
                </a:ln>
              </p:spPr>
              <p:txBody>
                <a:bodyPr/>
                <a:lstStyle/>
                <a:p>
                  <a:endParaRPr lang="zh-CN" altLang="en-US"/>
                </a:p>
              </p:txBody>
            </p:sp>
            <p:sp>
              <p:nvSpPr>
                <p:cNvPr id="41051" name="Line 291"/>
                <p:cNvSpPr>
                  <a:spLocks noChangeShapeType="1"/>
                </p:cNvSpPr>
                <p:nvPr/>
              </p:nvSpPr>
              <p:spPr bwMode="auto">
                <a:xfrm>
                  <a:off x="4336" y="2352"/>
                  <a:ext cx="0" cy="48"/>
                </a:xfrm>
                <a:prstGeom prst="line">
                  <a:avLst/>
                </a:prstGeom>
                <a:noFill/>
                <a:ln w="9525">
                  <a:solidFill>
                    <a:schemeClr val="tx1"/>
                  </a:solidFill>
                  <a:round/>
                  <a:headEnd/>
                  <a:tailEnd/>
                </a:ln>
              </p:spPr>
              <p:txBody>
                <a:bodyPr/>
                <a:lstStyle/>
                <a:p>
                  <a:endParaRPr lang="zh-CN" altLang="en-US"/>
                </a:p>
              </p:txBody>
            </p:sp>
            <p:sp>
              <p:nvSpPr>
                <p:cNvPr id="41052" name="Line 292"/>
                <p:cNvSpPr>
                  <a:spLocks noChangeShapeType="1"/>
                </p:cNvSpPr>
                <p:nvPr/>
              </p:nvSpPr>
              <p:spPr bwMode="auto">
                <a:xfrm>
                  <a:off x="4200" y="2352"/>
                  <a:ext cx="0" cy="48"/>
                </a:xfrm>
                <a:prstGeom prst="line">
                  <a:avLst/>
                </a:prstGeom>
                <a:noFill/>
                <a:ln w="9525">
                  <a:solidFill>
                    <a:schemeClr val="tx1"/>
                  </a:solidFill>
                  <a:round/>
                  <a:headEnd/>
                  <a:tailEnd/>
                </a:ln>
              </p:spPr>
              <p:txBody>
                <a:bodyPr/>
                <a:lstStyle/>
                <a:p>
                  <a:endParaRPr lang="zh-CN" altLang="en-US"/>
                </a:p>
              </p:txBody>
            </p:sp>
            <p:sp>
              <p:nvSpPr>
                <p:cNvPr id="41053" name="Oval 293"/>
                <p:cNvSpPr>
                  <a:spLocks noChangeArrowheads="1"/>
                </p:cNvSpPr>
                <p:nvPr/>
              </p:nvSpPr>
              <p:spPr bwMode="auto">
                <a:xfrm>
                  <a:off x="4318" y="2384"/>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1054" name="Oval 294"/>
                <p:cNvSpPr>
                  <a:spLocks noChangeArrowheads="1"/>
                </p:cNvSpPr>
                <p:nvPr/>
              </p:nvSpPr>
              <p:spPr bwMode="auto">
                <a:xfrm>
                  <a:off x="4184" y="2384"/>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1055" name="Oval 295"/>
                <p:cNvSpPr>
                  <a:spLocks noChangeArrowheads="1"/>
                </p:cNvSpPr>
                <p:nvPr/>
              </p:nvSpPr>
              <p:spPr bwMode="auto">
                <a:xfrm>
                  <a:off x="4320" y="2240"/>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1056" name="Oval 296"/>
                <p:cNvSpPr>
                  <a:spLocks noChangeArrowheads="1"/>
                </p:cNvSpPr>
                <p:nvPr/>
              </p:nvSpPr>
              <p:spPr bwMode="auto">
                <a:xfrm>
                  <a:off x="4184" y="223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grpSp>
              <p:nvGrpSpPr>
                <p:cNvPr id="41057" name="Group 297"/>
                <p:cNvGrpSpPr>
                  <a:grpSpLocks/>
                </p:cNvGrpSpPr>
                <p:nvPr/>
              </p:nvGrpSpPr>
              <p:grpSpPr bwMode="auto">
                <a:xfrm>
                  <a:off x="4944" y="1056"/>
                  <a:ext cx="96" cy="144"/>
                  <a:chOff x="2256" y="2352"/>
                  <a:chExt cx="96" cy="144"/>
                </a:xfrm>
              </p:grpSpPr>
              <p:sp>
                <p:nvSpPr>
                  <p:cNvPr id="41081" name="Line 298"/>
                  <p:cNvSpPr>
                    <a:spLocks noChangeShapeType="1"/>
                  </p:cNvSpPr>
                  <p:nvPr/>
                </p:nvSpPr>
                <p:spPr bwMode="auto">
                  <a:xfrm>
                    <a:off x="2256" y="2352"/>
                    <a:ext cx="0" cy="144"/>
                  </a:xfrm>
                  <a:prstGeom prst="line">
                    <a:avLst/>
                  </a:prstGeom>
                  <a:noFill/>
                  <a:ln w="28575">
                    <a:solidFill>
                      <a:schemeClr val="tx1"/>
                    </a:solidFill>
                    <a:round/>
                    <a:headEnd/>
                    <a:tailEnd/>
                  </a:ln>
                </p:spPr>
                <p:txBody>
                  <a:bodyPr/>
                  <a:lstStyle/>
                  <a:p>
                    <a:endParaRPr lang="zh-CN" altLang="en-US"/>
                  </a:p>
                </p:txBody>
              </p:sp>
              <p:sp>
                <p:nvSpPr>
                  <p:cNvPr id="41082" name="Line 299"/>
                  <p:cNvSpPr>
                    <a:spLocks noChangeShapeType="1"/>
                  </p:cNvSpPr>
                  <p:nvPr/>
                </p:nvSpPr>
                <p:spPr bwMode="auto">
                  <a:xfrm>
                    <a:off x="2304" y="2352"/>
                    <a:ext cx="0" cy="144"/>
                  </a:xfrm>
                  <a:prstGeom prst="line">
                    <a:avLst/>
                  </a:prstGeom>
                  <a:noFill/>
                  <a:ln w="19050">
                    <a:solidFill>
                      <a:schemeClr val="tx1"/>
                    </a:solidFill>
                    <a:round/>
                    <a:headEnd/>
                    <a:tailEnd/>
                  </a:ln>
                </p:spPr>
                <p:txBody>
                  <a:bodyPr/>
                  <a:lstStyle/>
                  <a:p>
                    <a:endParaRPr lang="zh-CN" altLang="en-US"/>
                  </a:p>
                </p:txBody>
              </p:sp>
              <p:sp>
                <p:nvSpPr>
                  <p:cNvPr id="41083" name="Line 300"/>
                  <p:cNvSpPr>
                    <a:spLocks noChangeShapeType="1"/>
                  </p:cNvSpPr>
                  <p:nvPr/>
                </p:nvSpPr>
                <p:spPr bwMode="auto">
                  <a:xfrm>
                    <a:off x="2304" y="2352"/>
                    <a:ext cx="48" cy="0"/>
                  </a:xfrm>
                  <a:prstGeom prst="line">
                    <a:avLst/>
                  </a:prstGeom>
                  <a:noFill/>
                  <a:ln w="9525">
                    <a:solidFill>
                      <a:schemeClr val="tx1"/>
                    </a:solidFill>
                    <a:round/>
                    <a:headEnd/>
                    <a:tailEnd/>
                  </a:ln>
                </p:spPr>
                <p:txBody>
                  <a:bodyPr/>
                  <a:lstStyle/>
                  <a:p>
                    <a:endParaRPr lang="zh-CN" altLang="en-US"/>
                  </a:p>
                </p:txBody>
              </p:sp>
              <p:sp>
                <p:nvSpPr>
                  <p:cNvPr id="41084" name="Line 301"/>
                  <p:cNvSpPr>
                    <a:spLocks noChangeShapeType="1"/>
                  </p:cNvSpPr>
                  <p:nvPr/>
                </p:nvSpPr>
                <p:spPr bwMode="auto">
                  <a:xfrm>
                    <a:off x="2304" y="2496"/>
                    <a:ext cx="48" cy="0"/>
                  </a:xfrm>
                  <a:prstGeom prst="line">
                    <a:avLst/>
                  </a:prstGeom>
                  <a:noFill/>
                  <a:ln w="9525">
                    <a:solidFill>
                      <a:schemeClr val="tx1"/>
                    </a:solidFill>
                    <a:round/>
                    <a:headEnd/>
                    <a:tailEnd/>
                  </a:ln>
                </p:spPr>
                <p:txBody>
                  <a:bodyPr/>
                  <a:lstStyle/>
                  <a:p>
                    <a:endParaRPr lang="zh-CN" altLang="en-US"/>
                  </a:p>
                </p:txBody>
              </p:sp>
            </p:grpSp>
            <p:sp>
              <p:nvSpPr>
                <p:cNvPr id="41058" name="Oval 302"/>
                <p:cNvSpPr>
                  <a:spLocks noChangeArrowheads="1"/>
                </p:cNvSpPr>
                <p:nvPr/>
              </p:nvSpPr>
              <p:spPr bwMode="auto">
                <a:xfrm>
                  <a:off x="4256" y="1182"/>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1059" name="Line 303"/>
                <p:cNvSpPr>
                  <a:spLocks noChangeShapeType="1"/>
                </p:cNvSpPr>
                <p:nvPr/>
              </p:nvSpPr>
              <p:spPr bwMode="auto">
                <a:xfrm flipV="1">
                  <a:off x="5040" y="1008"/>
                  <a:ext cx="0" cy="48"/>
                </a:xfrm>
                <a:prstGeom prst="line">
                  <a:avLst/>
                </a:prstGeom>
                <a:noFill/>
                <a:ln w="9525">
                  <a:solidFill>
                    <a:schemeClr val="tx1"/>
                  </a:solidFill>
                  <a:round/>
                  <a:headEnd/>
                  <a:tailEnd/>
                </a:ln>
              </p:spPr>
              <p:txBody>
                <a:bodyPr/>
                <a:lstStyle/>
                <a:p>
                  <a:endParaRPr lang="zh-CN" altLang="en-US"/>
                </a:p>
              </p:txBody>
            </p:sp>
            <p:grpSp>
              <p:nvGrpSpPr>
                <p:cNvPr id="41060" name="Group 304"/>
                <p:cNvGrpSpPr>
                  <a:grpSpLocks/>
                </p:cNvGrpSpPr>
                <p:nvPr/>
              </p:nvGrpSpPr>
              <p:grpSpPr bwMode="auto">
                <a:xfrm>
                  <a:off x="3504" y="1056"/>
                  <a:ext cx="96" cy="144"/>
                  <a:chOff x="1872" y="2352"/>
                  <a:chExt cx="96" cy="144"/>
                </a:xfrm>
              </p:grpSpPr>
              <p:sp>
                <p:nvSpPr>
                  <p:cNvPr id="41077" name="Line 305"/>
                  <p:cNvSpPr>
                    <a:spLocks noChangeShapeType="1"/>
                  </p:cNvSpPr>
                  <p:nvPr/>
                </p:nvSpPr>
                <p:spPr bwMode="auto">
                  <a:xfrm>
                    <a:off x="1920" y="2352"/>
                    <a:ext cx="0" cy="144"/>
                  </a:xfrm>
                  <a:prstGeom prst="line">
                    <a:avLst/>
                  </a:prstGeom>
                  <a:noFill/>
                  <a:ln w="19050">
                    <a:solidFill>
                      <a:schemeClr val="tx1"/>
                    </a:solidFill>
                    <a:round/>
                    <a:headEnd/>
                    <a:tailEnd/>
                  </a:ln>
                </p:spPr>
                <p:txBody>
                  <a:bodyPr/>
                  <a:lstStyle/>
                  <a:p>
                    <a:endParaRPr lang="zh-CN" altLang="en-US"/>
                  </a:p>
                </p:txBody>
              </p:sp>
              <p:sp>
                <p:nvSpPr>
                  <p:cNvPr id="41078" name="Line 306"/>
                  <p:cNvSpPr>
                    <a:spLocks noChangeShapeType="1"/>
                  </p:cNvSpPr>
                  <p:nvPr/>
                </p:nvSpPr>
                <p:spPr bwMode="auto">
                  <a:xfrm>
                    <a:off x="1968" y="2352"/>
                    <a:ext cx="0" cy="144"/>
                  </a:xfrm>
                  <a:prstGeom prst="line">
                    <a:avLst/>
                  </a:prstGeom>
                  <a:noFill/>
                  <a:ln w="28575">
                    <a:solidFill>
                      <a:schemeClr val="tx1"/>
                    </a:solidFill>
                    <a:round/>
                    <a:headEnd/>
                    <a:tailEnd/>
                  </a:ln>
                </p:spPr>
                <p:txBody>
                  <a:bodyPr/>
                  <a:lstStyle/>
                  <a:p>
                    <a:endParaRPr lang="zh-CN" altLang="en-US"/>
                  </a:p>
                </p:txBody>
              </p:sp>
              <p:sp>
                <p:nvSpPr>
                  <p:cNvPr id="41079" name="Line 307"/>
                  <p:cNvSpPr>
                    <a:spLocks noChangeShapeType="1"/>
                  </p:cNvSpPr>
                  <p:nvPr/>
                </p:nvSpPr>
                <p:spPr bwMode="auto">
                  <a:xfrm>
                    <a:off x="1872" y="2352"/>
                    <a:ext cx="48" cy="0"/>
                  </a:xfrm>
                  <a:prstGeom prst="line">
                    <a:avLst/>
                  </a:prstGeom>
                  <a:noFill/>
                  <a:ln w="9525">
                    <a:solidFill>
                      <a:schemeClr val="tx1"/>
                    </a:solidFill>
                    <a:round/>
                    <a:headEnd/>
                    <a:tailEnd/>
                  </a:ln>
                </p:spPr>
                <p:txBody>
                  <a:bodyPr/>
                  <a:lstStyle/>
                  <a:p>
                    <a:endParaRPr lang="zh-CN" altLang="en-US"/>
                  </a:p>
                </p:txBody>
              </p:sp>
              <p:sp>
                <p:nvSpPr>
                  <p:cNvPr id="41080" name="Line 308"/>
                  <p:cNvSpPr>
                    <a:spLocks noChangeShapeType="1"/>
                  </p:cNvSpPr>
                  <p:nvPr/>
                </p:nvSpPr>
                <p:spPr bwMode="auto">
                  <a:xfrm>
                    <a:off x="1872" y="2496"/>
                    <a:ext cx="48" cy="0"/>
                  </a:xfrm>
                  <a:prstGeom prst="line">
                    <a:avLst/>
                  </a:prstGeom>
                  <a:noFill/>
                  <a:ln w="9525">
                    <a:solidFill>
                      <a:schemeClr val="tx1"/>
                    </a:solidFill>
                    <a:round/>
                    <a:headEnd/>
                    <a:tailEnd/>
                  </a:ln>
                </p:spPr>
                <p:txBody>
                  <a:bodyPr/>
                  <a:lstStyle/>
                  <a:p>
                    <a:endParaRPr lang="zh-CN" altLang="en-US"/>
                  </a:p>
                </p:txBody>
              </p:sp>
            </p:grpSp>
            <p:sp>
              <p:nvSpPr>
                <p:cNvPr id="41061" name="Oval 309"/>
                <p:cNvSpPr>
                  <a:spLocks noChangeArrowheads="1"/>
                </p:cNvSpPr>
                <p:nvPr/>
              </p:nvSpPr>
              <p:spPr bwMode="auto">
                <a:xfrm>
                  <a:off x="4254" y="992"/>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1062" name="Line 310"/>
                <p:cNvSpPr>
                  <a:spLocks noChangeShapeType="1"/>
                </p:cNvSpPr>
                <p:nvPr/>
              </p:nvSpPr>
              <p:spPr bwMode="auto">
                <a:xfrm flipV="1">
                  <a:off x="3504" y="1008"/>
                  <a:ext cx="0" cy="48"/>
                </a:xfrm>
                <a:prstGeom prst="line">
                  <a:avLst/>
                </a:prstGeom>
                <a:noFill/>
                <a:ln w="9525">
                  <a:solidFill>
                    <a:schemeClr val="tx1"/>
                  </a:solidFill>
                  <a:round/>
                  <a:headEnd/>
                  <a:tailEnd/>
                </a:ln>
              </p:spPr>
              <p:txBody>
                <a:bodyPr/>
                <a:lstStyle/>
                <a:p>
                  <a:endParaRPr lang="zh-CN" altLang="en-US"/>
                </a:p>
              </p:txBody>
            </p:sp>
            <p:sp>
              <p:nvSpPr>
                <p:cNvPr id="41063" name="Line 311"/>
                <p:cNvSpPr>
                  <a:spLocks noChangeShapeType="1"/>
                </p:cNvSpPr>
                <p:nvPr/>
              </p:nvSpPr>
              <p:spPr bwMode="auto">
                <a:xfrm>
                  <a:off x="3600" y="1200"/>
                  <a:ext cx="1344" cy="0"/>
                </a:xfrm>
                <a:prstGeom prst="line">
                  <a:avLst/>
                </a:prstGeom>
                <a:noFill/>
                <a:ln w="9525">
                  <a:solidFill>
                    <a:schemeClr val="tx1"/>
                  </a:solidFill>
                  <a:round/>
                  <a:headEnd/>
                  <a:tailEnd/>
                </a:ln>
              </p:spPr>
              <p:txBody>
                <a:bodyPr/>
                <a:lstStyle/>
                <a:p>
                  <a:endParaRPr lang="zh-CN" altLang="en-US"/>
                </a:p>
              </p:txBody>
            </p:sp>
            <p:sp>
              <p:nvSpPr>
                <p:cNvPr id="41064" name="Line 312"/>
                <p:cNvSpPr>
                  <a:spLocks noChangeShapeType="1"/>
                </p:cNvSpPr>
                <p:nvPr/>
              </p:nvSpPr>
              <p:spPr bwMode="auto">
                <a:xfrm>
                  <a:off x="3504" y="1008"/>
                  <a:ext cx="1536" cy="0"/>
                </a:xfrm>
                <a:prstGeom prst="line">
                  <a:avLst/>
                </a:prstGeom>
                <a:noFill/>
                <a:ln w="9525">
                  <a:solidFill>
                    <a:schemeClr val="tx1"/>
                  </a:solidFill>
                  <a:round/>
                  <a:headEnd/>
                  <a:tailEnd/>
                </a:ln>
              </p:spPr>
              <p:txBody>
                <a:bodyPr/>
                <a:lstStyle/>
                <a:p>
                  <a:endParaRPr lang="zh-CN" altLang="en-US"/>
                </a:p>
              </p:txBody>
            </p:sp>
            <p:sp>
              <p:nvSpPr>
                <p:cNvPr id="41065" name="Line 313"/>
                <p:cNvSpPr>
                  <a:spLocks noChangeShapeType="1"/>
                </p:cNvSpPr>
                <p:nvPr/>
              </p:nvSpPr>
              <p:spPr bwMode="auto">
                <a:xfrm>
                  <a:off x="4272" y="1200"/>
                  <a:ext cx="0" cy="96"/>
                </a:xfrm>
                <a:prstGeom prst="line">
                  <a:avLst/>
                </a:prstGeom>
                <a:noFill/>
                <a:ln w="9525">
                  <a:solidFill>
                    <a:schemeClr val="tx1"/>
                  </a:solidFill>
                  <a:round/>
                  <a:headEnd/>
                  <a:tailEnd/>
                </a:ln>
              </p:spPr>
              <p:txBody>
                <a:bodyPr/>
                <a:lstStyle/>
                <a:p>
                  <a:endParaRPr lang="zh-CN" altLang="en-US"/>
                </a:p>
              </p:txBody>
            </p:sp>
            <p:sp>
              <p:nvSpPr>
                <p:cNvPr id="41066" name="Oval 314"/>
                <p:cNvSpPr>
                  <a:spLocks noChangeArrowheads="1"/>
                </p:cNvSpPr>
                <p:nvPr/>
              </p:nvSpPr>
              <p:spPr bwMode="auto">
                <a:xfrm>
                  <a:off x="4248" y="1296"/>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1067" name="Line 315"/>
                <p:cNvSpPr>
                  <a:spLocks noChangeShapeType="1"/>
                </p:cNvSpPr>
                <p:nvPr/>
              </p:nvSpPr>
              <p:spPr bwMode="auto">
                <a:xfrm flipV="1">
                  <a:off x="4272" y="912"/>
                  <a:ext cx="0" cy="96"/>
                </a:xfrm>
                <a:prstGeom prst="line">
                  <a:avLst/>
                </a:prstGeom>
                <a:noFill/>
                <a:ln w="9525">
                  <a:solidFill>
                    <a:schemeClr val="tx1"/>
                  </a:solidFill>
                  <a:round/>
                  <a:headEnd/>
                  <a:tailEnd/>
                </a:ln>
              </p:spPr>
              <p:txBody>
                <a:bodyPr/>
                <a:lstStyle/>
                <a:p>
                  <a:endParaRPr lang="zh-CN" altLang="en-US"/>
                </a:p>
              </p:txBody>
            </p:sp>
            <p:sp>
              <p:nvSpPr>
                <p:cNvPr id="41068" name="Oval 316"/>
                <p:cNvSpPr>
                  <a:spLocks noChangeArrowheads="1"/>
                </p:cNvSpPr>
                <p:nvPr/>
              </p:nvSpPr>
              <p:spPr bwMode="auto">
                <a:xfrm>
                  <a:off x="4248" y="864"/>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1069" name="Text Box 317"/>
                <p:cNvSpPr txBox="1">
                  <a:spLocks noChangeArrowheads="1"/>
                </p:cNvSpPr>
                <p:nvPr/>
              </p:nvSpPr>
              <p:spPr bwMode="auto">
                <a:xfrm>
                  <a:off x="4272" y="768"/>
                  <a:ext cx="432" cy="199"/>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V</a:t>
                  </a:r>
                  <a:r>
                    <a:rPr lang="en-US" altLang="zh-CN" sz="1800" b="1" baseline="-25000">
                      <a:solidFill>
                        <a:schemeClr val="hlink"/>
                      </a:solidFill>
                      <a:latin typeface="Arial" charset="0"/>
                      <a:cs typeface="Arial" charset="0"/>
                    </a:rPr>
                    <a:t>DD</a:t>
                  </a:r>
                  <a:endParaRPr lang="en-US" altLang="zh-CN" sz="1800" b="1">
                    <a:solidFill>
                      <a:schemeClr val="hlink"/>
                    </a:solidFill>
                    <a:latin typeface="Arial" charset="0"/>
                    <a:cs typeface="Arial" charset="0"/>
                  </a:endParaRPr>
                </a:p>
              </p:txBody>
            </p:sp>
            <p:sp>
              <p:nvSpPr>
                <p:cNvPr id="41070" name="Text Box 318"/>
                <p:cNvSpPr txBox="1">
                  <a:spLocks noChangeArrowheads="1"/>
                </p:cNvSpPr>
                <p:nvPr/>
              </p:nvSpPr>
              <p:spPr bwMode="auto">
                <a:xfrm>
                  <a:off x="4272" y="1200"/>
                  <a:ext cx="720" cy="197"/>
                </a:xfrm>
                <a:prstGeom prst="rect">
                  <a:avLst/>
                </a:prstGeom>
                <a:noFill/>
                <a:ln w="9525">
                  <a:noFill/>
                  <a:miter lim="800000"/>
                  <a:headEnd/>
                  <a:tailEnd/>
                </a:ln>
              </p:spPr>
              <p:txBody>
                <a:bodyPr>
                  <a:spAutoFit/>
                </a:bodyPr>
                <a:lstStyle/>
                <a:p>
                  <a:pPr eaLnBrk="0" hangingPunct="0"/>
                  <a:r>
                    <a:rPr lang="zh-CN" altLang="en-US" sz="1800" b="1">
                      <a:solidFill>
                        <a:schemeClr val="hlink"/>
                      </a:solidFill>
                      <a:latin typeface="Arial" charset="0"/>
                      <a:cs typeface="Arial" charset="0"/>
                    </a:rPr>
                    <a:t>预充脉冲</a:t>
                  </a:r>
                </a:p>
              </p:txBody>
            </p:sp>
            <p:grpSp>
              <p:nvGrpSpPr>
                <p:cNvPr id="41071" name="Group 319"/>
                <p:cNvGrpSpPr>
                  <a:grpSpLocks/>
                </p:cNvGrpSpPr>
                <p:nvPr/>
              </p:nvGrpSpPr>
              <p:grpSpPr bwMode="auto">
                <a:xfrm>
                  <a:off x="3360" y="2946"/>
                  <a:ext cx="288" cy="198"/>
                  <a:chOff x="1056" y="2226"/>
                  <a:chExt cx="288" cy="198"/>
                </a:xfrm>
              </p:grpSpPr>
              <p:sp>
                <p:nvSpPr>
                  <p:cNvPr id="41075" name="Text Box 320"/>
                  <p:cNvSpPr txBox="1">
                    <a:spLocks noChangeArrowheads="1"/>
                  </p:cNvSpPr>
                  <p:nvPr/>
                </p:nvSpPr>
                <p:spPr bwMode="auto">
                  <a:xfrm>
                    <a:off x="1056" y="2226"/>
                    <a:ext cx="288" cy="198"/>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D</a:t>
                    </a:r>
                  </a:p>
                </p:txBody>
              </p:sp>
              <p:sp>
                <p:nvSpPr>
                  <p:cNvPr id="41076" name="Line 321"/>
                  <p:cNvSpPr>
                    <a:spLocks noChangeShapeType="1"/>
                  </p:cNvSpPr>
                  <p:nvPr/>
                </p:nvSpPr>
                <p:spPr bwMode="auto">
                  <a:xfrm>
                    <a:off x="1160" y="2236"/>
                    <a:ext cx="48" cy="0"/>
                  </a:xfrm>
                  <a:prstGeom prst="line">
                    <a:avLst/>
                  </a:prstGeom>
                  <a:noFill/>
                  <a:ln w="9525">
                    <a:solidFill>
                      <a:schemeClr val="tx1"/>
                    </a:solidFill>
                    <a:round/>
                    <a:headEnd/>
                    <a:tailEnd/>
                  </a:ln>
                </p:spPr>
                <p:txBody>
                  <a:bodyPr/>
                  <a:lstStyle/>
                  <a:p>
                    <a:endParaRPr lang="zh-CN" altLang="en-US"/>
                  </a:p>
                </p:txBody>
              </p:sp>
            </p:grpSp>
            <p:sp>
              <p:nvSpPr>
                <p:cNvPr id="41072" name="Text Box 322"/>
                <p:cNvSpPr txBox="1">
                  <a:spLocks noChangeArrowheads="1"/>
                </p:cNvSpPr>
                <p:nvPr/>
              </p:nvSpPr>
              <p:spPr bwMode="auto">
                <a:xfrm>
                  <a:off x="4944" y="2924"/>
                  <a:ext cx="240" cy="198"/>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D</a:t>
                  </a:r>
                </a:p>
              </p:txBody>
            </p:sp>
            <p:sp>
              <p:nvSpPr>
                <p:cNvPr id="41073" name="Text Box 323"/>
                <p:cNvSpPr txBox="1">
                  <a:spLocks noChangeArrowheads="1"/>
                </p:cNvSpPr>
                <p:nvPr/>
              </p:nvSpPr>
              <p:spPr bwMode="auto">
                <a:xfrm>
                  <a:off x="4464" y="2256"/>
                  <a:ext cx="288" cy="196"/>
                </a:xfrm>
                <a:prstGeom prst="rect">
                  <a:avLst/>
                </a:prstGeom>
                <a:noFill/>
                <a:ln w="9525">
                  <a:noFill/>
                  <a:miter lim="800000"/>
                  <a:headEnd/>
                  <a:tailEnd/>
                </a:ln>
              </p:spPr>
              <p:txBody>
                <a:bodyPr>
                  <a:spAutoFit/>
                </a:bodyPr>
                <a:lstStyle/>
                <a:p>
                  <a:pPr eaLnBrk="0" hangingPunct="0"/>
                  <a:r>
                    <a:rPr lang="en-US" altLang="zh-CN" sz="1800" b="1">
                      <a:solidFill>
                        <a:srgbClr val="FF0000"/>
                      </a:solidFill>
                      <a:latin typeface="Arial" charset="0"/>
                      <a:cs typeface="Arial" charset="0"/>
                    </a:rPr>
                    <a:t>C</a:t>
                  </a:r>
                  <a:r>
                    <a:rPr lang="en-US" altLang="zh-CN" sz="1800" b="1" baseline="-25000">
                      <a:solidFill>
                        <a:srgbClr val="FF0000"/>
                      </a:solidFill>
                      <a:latin typeface="Arial" charset="0"/>
                      <a:cs typeface="Arial" charset="0"/>
                    </a:rPr>
                    <a:t>1</a:t>
                  </a:r>
                  <a:endParaRPr lang="en-US" altLang="zh-CN" sz="1800" b="1">
                    <a:solidFill>
                      <a:srgbClr val="FF0000"/>
                    </a:solidFill>
                    <a:latin typeface="Arial" charset="0"/>
                    <a:cs typeface="Arial" charset="0"/>
                  </a:endParaRPr>
                </a:p>
              </p:txBody>
            </p:sp>
            <p:sp>
              <p:nvSpPr>
                <p:cNvPr id="41074" name="Text Box 324"/>
                <p:cNvSpPr txBox="1">
                  <a:spLocks noChangeArrowheads="1"/>
                </p:cNvSpPr>
                <p:nvPr/>
              </p:nvSpPr>
              <p:spPr bwMode="auto">
                <a:xfrm>
                  <a:off x="3792" y="2256"/>
                  <a:ext cx="288" cy="196"/>
                </a:xfrm>
                <a:prstGeom prst="rect">
                  <a:avLst/>
                </a:prstGeom>
                <a:noFill/>
                <a:ln w="9525">
                  <a:noFill/>
                  <a:miter lim="800000"/>
                  <a:headEnd/>
                  <a:tailEnd/>
                </a:ln>
              </p:spPr>
              <p:txBody>
                <a:bodyPr>
                  <a:spAutoFit/>
                </a:bodyPr>
                <a:lstStyle/>
                <a:p>
                  <a:pPr eaLnBrk="0" hangingPunct="0"/>
                  <a:r>
                    <a:rPr lang="en-US" altLang="zh-CN" sz="1800" b="1">
                      <a:solidFill>
                        <a:srgbClr val="FF0000"/>
                      </a:solidFill>
                      <a:latin typeface="Arial" charset="0"/>
                      <a:cs typeface="Arial" charset="0"/>
                    </a:rPr>
                    <a:t>C</a:t>
                  </a:r>
                  <a:r>
                    <a:rPr lang="en-US" altLang="zh-CN" sz="1800" b="1" baseline="-25000">
                      <a:solidFill>
                        <a:srgbClr val="FF0000"/>
                      </a:solidFill>
                      <a:latin typeface="Arial" charset="0"/>
                      <a:cs typeface="Arial" charset="0"/>
                    </a:rPr>
                    <a:t>2</a:t>
                  </a:r>
                  <a:endParaRPr lang="en-US" altLang="zh-CN" sz="1800" b="1">
                    <a:solidFill>
                      <a:srgbClr val="FF0000"/>
                    </a:solidFill>
                    <a:latin typeface="Arial" charset="0"/>
                    <a:cs typeface="Arial" charset="0"/>
                  </a:endParaRPr>
                </a:p>
              </p:txBody>
            </p:sp>
          </p:grpSp>
          <p:sp>
            <p:nvSpPr>
              <p:cNvPr id="40980" name="Line 2"/>
              <p:cNvSpPr>
                <a:spLocks noChangeShapeType="1"/>
              </p:cNvSpPr>
              <p:nvPr/>
            </p:nvSpPr>
            <p:spPr bwMode="black">
              <a:xfrm>
                <a:off x="5054" y="2567"/>
                <a:ext cx="162" cy="0"/>
              </a:xfrm>
              <a:prstGeom prst="line">
                <a:avLst/>
              </a:prstGeom>
              <a:noFill/>
              <a:ln w="9525">
                <a:solidFill>
                  <a:schemeClr val="tx1"/>
                </a:solidFill>
                <a:round/>
                <a:headEnd/>
                <a:tailEnd/>
              </a:ln>
            </p:spPr>
            <p:txBody>
              <a:bodyPr wrap="none" anchor="ctr">
                <a:spAutoFit/>
              </a:bodyPr>
              <a:lstStyle/>
              <a:p>
                <a:endParaRPr lang="zh-CN" altLang="en-US"/>
              </a:p>
            </p:txBody>
          </p:sp>
          <p:sp>
            <p:nvSpPr>
              <p:cNvPr id="40981" name="Line 3"/>
              <p:cNvSpPr>
                <a:spLocks noChangeShapeType="1"/>
              </p:cNvSpPr>
              <p:nvPr/>
            </p:nvSpPr>
            <p:spPr bwMode="black">
              <a:xfrm>
                <a:off x="5216" y="2567"/>
                <a:ext cx="0" cy="111"/>
              </a:xfrm>
              <a:prstGeom prst="line">
                <a:avLst/>
              </a:prstGeom>
              <a:noFill/>
              <a:ln w="9525">
                <a:solidFill>
                  <a:schemeClr val="tx1"/>
                </a:solidFill>
                <a:round/>
                <a:headEnd/>
                <a:tailEnd/>
              </a:ln>
            </p:spPr>
            <p:txBody>
              <a:bodyPr wrap="none" anchor="ctr">
                <a:spAutoFit/>
              </a:bodyPr>
              <a:lstStyle/>
              <a:p>
                <a:endParaRPr lang="zh-CN" altLang="en-US"/>
              </a:p>
            </p:txBody>
          </p:sp>
          <p:sp>
            <p:nvSpPr>
              <p:cNvPr id="40982" name="Line 4"/>
              <p:cNvSpPr>
                <a:spLocks noChangeShapeType="1"/>
              </p:cNvSpPr>
              <p:nvPr/>
            </p:nvSpPr>
            <p:spPr bwMode="black">
              <a:xfrm>
                <a:off x="5148" y="2678"/>
                <a:ext cx="144" cy="0"/>
              </a:xfrm>
              <a:prstGeom prst="line">
                <a:avLst/>
              </a:prstGeom>
              <a:noFill/>
              <a:ln w="9525">
                <a:solidFill>
                  <a:schemeClr val="tx1"/>
                </a:solidFill>
                <a:round/>
                <a:headEnd/>
                <a:tailEnd/>
              </a:ln>
            </p:spPr>
            <p:txBody>
              <a:bodyPr wrap="none" anchor="ctr">
                <a:spAutoFit/>
              </a:bodyPr>
              <a:lstStyle/>
              <a:p>
                <a:endParaRPr lang="zh-CN" altLang="en-US"/>
              </a:p>
            </p:txBody>
          </p:sp>
          <p:sp>
            <p:nvSpPr>
              <p:cNvPr id="40983" name="Line 5"/>
              <p:cNvSpPr>
                <a:spLocks noChangeShapeType="1"/>
              </p:cNvSpPr>
              <p:nvPr/>
            </p:nvSpPr>
            <p:spPr bwMode="black">
              <a:xfrm>
                <a:off x="5148" y="2750"/>
                <a:ext cx="144" cy="0"/>
              </a:xfrm>
              <a:prstGeom prst="line">
                <a:avLst/>
              </a:prstGeom>
              <a:noFill/>
              <a:ln w="9525">
                <a:solidFill>
                  <a:schemeClr val="tx1"/>
                </a:solidFill>
                <a:round/>
                <a:headEnd/>
                <a:tailEnd/>
              </a:ln>
            </p:spPr>
            <p:txBody>
              <a:bodyPr wrap="none" anchor="ctr">
                <a:spAutoFit/>
              </a:bodyPr>
              <a:lstStyle/>
              <a:p>
                <a:endParaRPr lang="zh-CN" altLang="en-US"/>
              </a:p>
            </p:txBody>
          </p:sp>
          <p:sp>
            <p:nvSpPr>
              <p:cNvPr id="40984" name="Line 6"/>
              <p:cNvSpPr>
                <a:spLocks noChangeShapeType="1"/>
              </p:cNvSpPr>
              <p:nvPr/>
            </p:nvSpPr>
            <p:spPr bwMode="black">
              <a:xfrm>
                <a:off x="5216" y="2750"/>
                <a:ext cx="0" cy="130"/>
              </a:xfrm>
              <a:prstGeom prst="line">
                <a:avLst/>
              </a:prstGeom>
              <a:noFill/>
              <a:ln w="9525">
                <a:solidFill>
                  <a:schemeClr val="tx1"/>
                </a:solidFill>
                <a:round/>
                <a:headEnd/>
                <a:tailEnd/>
              </a:ln>
            </p:spPr>
            <p:txBody>
              <a:bodyPr wrap="none" anchor="ctr">
                <a:spAutoFit/>
              </a:bodyPr>
              <a:lstStyle/>
              <a:p>
                <a:endParaRPr lang="zh-CN" altLang="en-US"/>
              </a:p>
            </p:txBody>
          </p:sp>
          <p:sp>
            <p:nvSpPr>
              <p:cNvPr id="40985" name="Line 7"/>
              <p:cNvSpPr>
                <a:spLocks noChangeShapeType="1"/>
              </p:cNvSpPr>
              <p:nvPr/>
            </p:nvSpPr>
            <p:spPr bwMode="black">
              <a:xfrm>
                <a:off x="5148" y="2886"/>
                <a:ext cx="144" cy="0"/>
              </a:xfrm>
              <a:prstGeom prst="line">
                <a:avLst/>
              </a:prstGeom>
              <a:noFill/>
              <a:ln w="28575">
                <a:solidFill>
                  <a:schemeClr val="tx1"/>
                </a:solidFill>
                <a:round/>
                <a:headEnd/>
                <a:tailEnd/>
              </a:ln>
            </p:spPr>
            <p:txBody>
              <a:bodyPr wrap="none" anchor="ctr">
                <a:spAutoFit/>
              </a:bodyPr>
              <a:lstStyle/>
              <a:p>
                <a:endParaRPr lang="zh-CN" altLang="en-US"/>
              </a:p>
            </p:txBody>
          </p:sp>
          <p:sp>
            <p:nvSpPr>
              <p:cNvPr id="40986" name="Line 13"/>
              <p:cNvSpPr>
                <a:spLocks noChangeShapeType="1"/>
              </p:cNvSpPr>
              <p:nvPr/>
            </p:nvSpPr>
            <p:spPr bwMode="black">
              <a:xfrm>
                <a:off x="3321" y="2645"/>
                <a:ext cx="0" cy="111"/>
              </a:xfrm>
              <a:prstGeom prst="line">
                <a:avLst/>
              </a:prstGeom>
              <a:noFill/>
              <a:ln w="9525">
                <a:solidFill>
                  <a:schemeClr val="tx1"/>
                </a:solidFill>
                <a:round/>
                <a:headEnd/>
                <a:tailEnd/>
              </a:ln>
            </p:spPr>
            <p:txBody>
              <a:bodyPr wrap="none" anchor="ctr">
                <a:spAutoFit/>
              </a:bodyPr>
              <a:lstStyle/>
              <a:p>
                <a:endParaRPr lang="zh-CN" altLang="en-US"/>
              </a:p>
            </p:txBody>
          </p:sp>
          <p:sp>
            <p:nvSpPr>
              <p:cNvPr id="40987" name="Line 14"/>
              <p:cNvSpPr>
                <a:spLocks noChangeShapeType="1"/>
              </p:cNvSpPr>
              <p:nvPr/>
            </p:nvSpPr>
            <p:spPr bwMode="black">
              <a:xfrm>
                <a:off x="3253" y="2756"/>
                <a:ext cx="144" cy="0"/>
              </a:xfrm>
              <a:prstGeom prst="line">
                <a:avLst/>
              </a:prstGeom>
              <a:noFill/>
              <a:ln w="9525">
                <a:solidFill>
                  <a:schemeClr val="tx1"/>
                </a:solidFill>
                <a:round/>
                <a:headEnd/>
                <a:tailEnd/>
              </a:ln>
            </p:spPr>
            <p:txBody>
              <a:bodyPr wrap="none" anchor="ctr">
                <a:spAutoFit/>
              </a:bodyPr>
              <a:lstStyle/>
              <a:p>
                <a:endParaRPr lang="zh-CN" altLang="en-US"/>
              </a:p>
            </p:txBody>
          </p:sp>
          <p:sp>
            <p:nvSpPr>
              <p:cNvPr id="40988" name="Line 15"/>
              <p:cNvSpPr>
                <a:spLocks noChangeShapeType="1"/>
              </p:cNvSpPr>
              <p:nvPr/>
            </p:nvSpPr>
            <p:spPr bwMode="black">
              <a:xfrm>
                <a:off x="3253" y="2828"/>
                <a:ext cx="144" cy="0"/>
              </a:xfrm>
              <a:prstGeom prst="line">
                <a:avLst/>
              </a:prstGeom>
              <a:noFill/>
              <a:ln w="9525">
                <a:solidFill>
                  <a:schemeClr val="tx1"/>
                </a:solidFill>
                <a:round/>
                <a:headEnd/>
                <a:tailEnd/>
              </a:ln>
            </p:spPr>
            <p:txBody>
              <a:bodyPr wrap="none" anchor="ctr">
                <a:spAutoFit/>
              </a:bodyPr>
              <a:lstStyle/>
              <a:p>
                <a:endParaRPr lang="zh-CN" altLang="en-US"/>
              </a:p>
            </p:txBody>
          </p:sp>
          <p:sp>
            <p:nvSpPr>
              <p:cNvPr id="40989" name="Line 16"/>
              <p:cNvSpPr>
                <a:spLocks noChangeShapeType="1"/>
              </p:cNvSpPr>
              <p:nvPr/>
            </p:nvSpPr>
            <p:spPr bwMode="black">
              <a:xfrm>
                <a:off x="3321" y="2828"/>
                <a:ext cx="0" cy="130"/>
              </a:xfrm>
              <a:prstGeom prst="line">
                <a:avLst/>
              </a:prstGeom>
              <a:noFill/>
              <a:ln w="9525">
                <a:solidFill>
                  <a:schemeClr val="tx1"/>
                </a:solidFill>
                <a:round/>
                <a:headEnd/>
                <a:tailEnd/>
              </a:ln>
            </p:spPr>
            <p:txBody>
              <a:bodyPr wrap="none" anchor="ctr">
                <a:spAutoFit/>
              </a:bodyPr>
              <a:lstStyle/>
              <a:p>
                <a:endParaRPr lang="zh-CN" altLang="en-US"/>
              </a:p>
            </p:txBody>
          </p:sp>
          <p:sp>
            <p:nvSpPr>
              <p:cNvPr id="40990" name="Line 17"/>
              <p:cNvSpPr>
                <a:spLocks noChangeShapeType="1"/>
              </p:cNvSpPr>
              <p:nvPr/>
            </p:nvSpPr>
            <p:spPr bwMode="black">
              <a:xfrm>
                <a:off x="3253" y="2964"/>
                <a:ext cx="144" cy="0"/>
              </a:xfrm>
              <a:prstGeom prst="line">
                <a:avLst/>
              </a:prstGeom>
              <a:noFill/>
              <a:ln w="28575">
                <a:solidFill>
                  <a:schemeClr val="tx1"/>
                </a:solidFill>
                <a:round/>
                <a:headEnd/>
                <a:tailEnd/>
              </a:ln>
            </p:spPr>
            <p:txBody>
              <a:bodyPr wrap="none" anchor="ctr">
                <a:spAutoFit/>
              </a:bodyPr>
              <a:lstStyle/>
              <a:p>
                <a:endParaRPr lang="zh-CN" altLang="en-US"/>
              </a:p>
            </p:txBody>
          </p:sp>
          <p:sp>
            <p:nvSpPr>
              <p:cNvPr id="40991" name="Line 18"/>
              <p:cNvSpPr>
                <a:spLocks noChangeShapeType="1"/>
              </p:cNvSpPr>
              <p:nvPr/>
            </p:nvSpPr>
            <p:spPr bwMode="black">
              <a:xfrm flipV="1">
                <a:off x="3321" y="2639"/>
                <a:ext cx="192" cy="0"/>
              </a:xfrm>
              <a:prstGeom prst="line">
                <a:avLst/>
              </a:prstGeom>
              <a:noFill/>
              <a:ln w="9525">
                <a:solidFill>
                  <a:schemeClr val="tx1"/>
                </a:solidFill>
                <a:round/>
                <a:headEnd/>
                <a:tailEnd/>
              </a:ln>
            </p:spPr>
            <p:txBody>
              <a:bodyPr wrap="none" anchor="ctr">
                <a:spAutoFit/>
              </a:bodyPr>
              <a:lstStyle/>
              <a:p>
                <a:endParaRPr lang="zh-CN" altLang="en-US"/>
              </a:p>
            </p:txBody>
          </p:sp>
          <p:sp>
            <p:nvSpPr>
              <p:cNvPr id="40992" name="Text Box 19"/>
              <p:cNvSpPr txBox="1">
                <a:spLocks noChangeArrowheads="1"/>
              </p:cNvSpPr>
              <p:nvPr/>
            </p:nvSpPr>
            <p:spPr bwMode="black">
              <a:xfrm>
                <a:off x="5244" y="2658"/>
                <a:ext cx="315" cy="231"/>
              </a:xfrm>
              <a:prstGeom prst="rect">
                <a:avLst/>
              </a:prstGeom>
              <a:noFill/>
              <a:ln w="9525" algn="ctr">
                <a:noFill/>
                <a:miter lim="800000"/>
                <a:headEnd/>
                <a:tailEnd/>
              </a:ln>
            </p:spPr>
            <p:txBody>
              <a:bodyPr lIns="18000" rIns="18000">
                <a:spAutoFit/>
              </a:bodyPr>
              <a:lstStyle/>
              <a:p>
                <a:r>
                  <a:rPr lang="en-US" altLang="zh-CN" sz="2000" b="1">
                    <a:solidFill>
                      <a:srgbClr val="0000FF"/>
                    </a:solidFill>
                  </a:rPr>
                  <a:t>C</a:t>
                </a:r>
                <a:r>
                  <a:rPr lang="en-US" altLang="zh-CN" sz="2000" b="1" baseline="-25000">
                    <a:solidFill>
                      <a:srgbClr val="0000FF"/>
                    </a:solidFill>
                  </a:rPr>
                  <a:t>B</a:t>
                </a:r>
              </a:p>
            </p:txBody>
          </p:sp>
          <p:sp>
            <p:nvSpPr>
              <p:cNvPr id="40993" name="Line 24"/>
              <p:cNvSpPr>
                <a:spLocks noChangeShapeType="1"/>
              </p:cNvSpPr>
              <p:nvPr/>
            </p:nvSpPr>
            <p:spPr bwMode="black">
              <a:xfrm>
                <a:off x="3157" y="2725"/>
                <a:ext cx="68" cy="0"/>
              </a:xfrm>
              <a:prstGeom prst="line">
                <a:avLst/>
              </a:prstGeom>
              <a:noFill/>
              <a:ln w="9525">
                <a:solidFill>
                  <a:schemeClr val="tx1"/>
                </a:solidFill>
                <a:round/>
                <a:headEnd/>
                <a:tailEnd/>
              </a:ln>
            </p:spPr>
            <p:txBody>
              <a:bodyPr anchor="ctr">
                <a:spAutoFit/>
              </a:bodyPr>
              <a:lstStyle/>
              <a:p>
                <a:endParaRPr lang="zh-CN" altLang="en-US"/>
              </a:p>
            </p:txBody>
          </p:sp>
          <p:sp>
            <p:nvSpPr>
              <p:cNvPr id="40994" name="Text Box 25"/>
              <p:cNvSpPr txBox="1">
                <a:spLocks noChangeArrowheads="1"/>
              </p:cNvSpPr>
              <p:nvPr/>
            </p:nvSpPr>
            <p:spPr bwMode="black">
              <a:xfrm>
                <a:off x="3857" y="2014"/>
                <a:ext cx="336" cy="215"/>
              </a:xfrm>
              <a:prstGeom prst="rect">
                <a:avLst/>
              </a:prstGeom>
              <a:noFill/>
              <a:ln w="9525" algn="ctr">
                <a:noFill/>
                <a:miter lim="800000"/>
                <a:headEnd/>
                <a:tailEnd/>
              </a:ln>
            </p:spPr>
            <p:txBody>
              <a:bodyPr>
                <a:spAutoFit/>
              </a:bodyPr>
              <a:lstStyle/>
              <a:p>
                <a:r>
                  <a:rPr lang="en-US" altLang="zh-CN" sz="1800" b="1">
                    <a:solidFill>
                      <a:srgbClr val="FF0000"/>
                    </a:solidFill>
                    <a:latin typeface="Arial" charset="0"/>
                    <a:cs typeface="Arial" charset="0"/>
                  </a:rPr>
                  <a:t>V</a:t>
                </a:r>
                <a:r>
                  <a:rPr lang="en-US" altLang="zh-CN" sz="1800" b="1" baseline="-25000">
                    <a:solidFill>
                      <a:srgbClr val="FF0000"/>
                    </a:solidFill>
                    <a:latin typeface="Arial" charset="0"/>
                    <a:cs typeface="Arial" charset="0"/>
                  </a:rPr>
                  <a:t>C1</a:t>
                </a:r>
              </a:p>
            </p:txBody>
          </p:sp>
          <p:sp>
            <p:nvSpPr>
              <p:cNvPr id="40995" name="Text Box 26"/>
              <p:cNvSpPr txBox="1">
                <a:spLocks noChangeArrowheads="1"/>
              </p:cNvSpPr>
              <p:nvPr/>
            </p:nvSpPr>
            <p:spPr bwMode="black">
              <a:xfrm>
                <a:off x="4359" y="2014"/>
                <a:ext cx="336" cy="215"/>
              </a:xfrm>
              <a:prstGeom prst="rect">
                <a:avLst/>
              </a:prstGeom>
              <a:noFill/>
              <a:ln w="9525" algn="ctr">
                <a:noFill/>
                <a:miter lim="800000"/>
                <a:headEnd/>
                <a:tailEnd/>
              </a:ln>
            </p:spPr>
            <p:txBody>
              <a:bodyPr>
                <a:spAutoFit/>
              </a:bodyPr>
              <a:lstStyle/>
              <a:p>
                <a:r>
                  <a:rPr lang="en-US" altLang="zh-CN" sz="1800" b="1">
                    <a:solidFill>
                      <a:srgbClr val="FF0000"/>
                    </a:solidFill>
                    <a:latin typeface="Arial" charset="0"/>
                    <a:cs typeface="Arial" charset="0"/>
                  </a:rPr>
                  <a:t>V</a:t>
                </a:r>
                <a:r>
                  <a:rPr lang="en-US" altLang="zh-CN" sz="1800" b="1" baseline="-25000">
                    <a:solidFill>
                      <a:srgbClr val="FF0000"/>
                    </a:solidFill>
                    <a:latin typeface="Arial" charset="0"/>
                    <a:cs typeface="Arial" charset="0"/>
                  </a:rPr>
                  <a:t>C2</a:t>
                </a:r>
              </a:p>
            </p:txBody>
          </p:sp>
        </p:grpSp>
      </p:grpSp>
      <p:sp>
        <p:nvSpPr>
          <p:cNvPr id="40968" name="Text Box 277"/>
          <p:cNvSpPr txBox="1">
            <a:spLocks noChangeArrowheads="1"/>
          </p:cNvSpPr>
          <p:nvPr/>
        </p:nvSpPr>
        <p:spPr bwMode="auto">
          <a:xfrm>
            <a:off x="8101013" y="1703388"/>
            <a:ext cx="457200" cy="341312"/>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T</a:t>
            </a:r>
            <a:r>
              <a:rPr lang="en-US" altLang="zh-CN" sz="1800" b="1" baseline="-25000">
                <a:solidFill>
                  <a:schemeClr val="hlink"/>
                </a:solidFill>
                <a:latin typeface="Arial" charset="0"/>
                <a:cs typeface="Arial" charset="0"/>
              </a:rPr>
              <a:t>5</a:t>
            </a:r>
            <a:endParaRPr lang="en-US" altLang="zh-CN" sz="1800" b="1">
              <a:solidFill>
                <a:schemeClr val="hlink"/>
              </a:solidFill>
              <a:latin typeface="Arial" charset="0"/>
              <a:cs typeface="Arial" charset="0"/>
            </a:endParaRPr>
          </a:p>
        </p:txBody>
      </p:sp>
      <p:sp>
        <p:nvSpPr>
          <p:cNvPr id="40969" name="Text Box 278"/>
          <p:cNvSpPr txBox="1">
            <a:spLocks noChangeArrowheads="1"/>
          </p:cNvSpPr>
          <p:nvPr/>
        </p:nvSpPr>
        <p:spPr bwMode="auto">
          <a:xfrm>
            <a:off x="5945188" y="1689100"/>
            <a:ext cx="457200" cy="341313"/>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T</a:t>
            </a:r>
            <a:r>
              <a:rPr lang="en-US" altLang="zh-CN" sz="1800" b="1" baseline="-25000">
                <a:solidFill>
                  <a:schemeClr val="hlink"/>
                </a:solidFill>
                <a:latin typeface="Arial" charset="0"/>
                <a:cs typeface="Arial" charset="0"/>
              </a:rPr>
              <a:t>6</a:t>
            </a:r>
            <a:endParaRPr lang="en-US" altLang="zh-CN" sz="1800" b="1">
              <a:solidFill>
                <a:schemeClr val="hlink"/>
              </a:solidFill>
              <a:latin typeface="Arial" charset="0"/>
              <a:cs typeface="Arial" charset="0"/>
            </a:endParaRPr>
          </a:p>
        </p:txBody>
      </p:sp>
      <p:sp>
        <p:nvSpPr>
          <p:cNvPr id="292" name="矩形 291"/>
          <p:cNvSpPr/>
          <p:nvPr/>
        </p:nvSpPr>
        <p:spPr>
          <a:xfrm>
            <a:off x="303213" y="2241550"/>
            <a:ext cx="4468812" cy="4111625"/>
          </a:xfrm>
          <a:prstGeom prst="rect">
            <a:avLst/>
          </a:prstGeom>
        </p:spPr>
        <p:txBody>
          <a:bodyPr>
            <a:spAutoFit/>
          </a:bodyPr>
          <a:lstStyle/>
          <a:p>
            <a:pPr marL="360363" indent="-360363" algn="l">
              <a:lnSpc>
                <a:spcPct val="110000"/>
              </a:lnSpc>
              <a:spcBef>
                <a:spcPts val="0"/>
              </a:spcBef>
              <a:buClr>
                <a:schemeClr val="accent5">
                  <a:lumMod val="25000"/>
                </a:schemeClr>
              </a:buClr>
              <a:buSzPct val="85000"/>
              <a:buFont typeface="Wingdings" pitchFamily="2" charset="2"/>
              <a:buChar char="u"/>
              <a:defRPr/>
            </a:pPr>
            <a:r>
              <a:rPr lang="zh-CN" altLang="en-US" sz="2000" b="1" dirty="0"/>
              <a:t>存储单元被选中。</a:t>
            </a:r>
            <a:r>
              <a:rPr lang="en-US" altLang="zh-CN" sz="2000" b="1" dirty="0"/>
              <a:t>T</a:t>
            </a:r>
            <a:r>
              <a:rPr lang="en-US" altLang="zh-CN" sz="2000" b="1" baseline="-25000" dirty="0"/>
              <a:t>3</a:t>
            </a:r>
            <a:r>
              <a:rPr lang="zh-CN" altLang="en-US" sz="2000" b="1" dirty="0"/>
              <a:t>、</a:t>
            </a:r>
            <a:r>
              <a:rPr lang="en-US" altLang="zh-CN" sz="2000" b="1" dirty="0"/>
              <a:t>T</a:t>
            </a:r>
            <a:r>
              <a:rPr lang="en-US" altLang="zh-CN" sz="2000" b="1" baseline="-25000" dirty="0"/>
              <a:t>4</a:t>
            </a:r>
            <a:r>
              <a:rPr lang="zh-CN" altLang="en-US" sz="2000" b="1" dirty="0"/>
              <a:t> 、</a:t>
            </a:r>
            <a:r>
              <a:rPr lang="en-US" altLang="zh-CN" sz="2000" b="1" dirty="0"/>
              <a:t>T</a:t>
            </a:r>
            <a:r>
              <a:rPr lang="en-US" altLang="zh-CN" sz="2000" b="1" baseline="-25000" dirty="0"/>
              <a:t>7</a:t>
            </a:r>
            <a:r>
              <a:rPr lang="zh-CN" altLang="en-US" sz="2000" b="1" dirty="0"/>
              <a:t> 、</a:t>
            </a:r>
            <a:r>
              <a:rPr lang="en-US" altLang="zh-CN" sz="2000" b="1" dirty="0"/>
              <a:t>T</a:t>
            </a:r>
            <a:r>
              <a:rPr lang="en-US" altLang="zh-CN" sz="2000" b="1" baseline="-25000" dirty="0"/>
              <a:t>8</a:t>
            </a:r>
            <a:r>
              <a:rPr lang="zh-CN" altLang="en-US" sz="2000" b="1" dirty="0"/>
              <a:t>均导通，</a:t>
            </a:r>
            <a:r>
              <a:rPr lang="en-US" altLang="zh-CN" sz="2000" b="1" dirty="0"/>
              <a:t> </a:t>
            </a:r>
            <a:r>
              <a:rPr lang="zh-CN" altLang="en-US" sz="2000" b="1" dirty="0"/>
              <a:t>数据加到</a:t>
            </a:r>
            <a:r>
              <a:rPr lang="en-US" altLang="zh-CN" sz="2000" b="1" dirty="0"/>
              <a:t>D</a:t>
            </a:r>
            <a:r>
              <a:rPr lang="zh-CN" altLang="en-US" sz="2000" b="1" dirty="0"/>
              <a:t>和</a:t>
            </a:r>
            <a:r>
              <a:rPr lang="en-US" altLang="zh-CN" sz="2000" b="1" dirty="0"/>
              <a:t>/D</a:t>
            </a:r>
            <a:r>
              <a:rPr lang="zh-CN" altLang="en-US" sz="2000" b="1" dirty="0"/>
              <a:t>上，通过</a:t>
            </a:r>
            <a:r>
              <a:rPr lang="en-US" altLang="zh-CN" sz="2000" b="1" dirty="0"/>
              <a:t>T</a:t>
            </a:r>
            <a:r>
              <a:rPr lang="en-US" altLang="zh-CN" sz="2000" b="1" baseline="-25000" dirty="0"/>
              <a:t>7</a:t>
            </a:r>
            <a:r>
              <a:rPr lang="zh-CN" altLang="en-US" sz="2000" b="1" dirty="0"/>
              <a:t> 、</a:t>
            </a:r>
            <a:r>
              <a:rPr lang="en-US" altLang="zh-CN" sz="2000" b="1" dirty="0"/>
              <a:t>T</a:t>
            </a:r>
            <a:r>
              <a:rPr lang="en-US" altLang="zh-CN" sz="2000" b="1" baseline="-25000" dirty="0"/>
              <a:t>8 </a:t>
            </a:r>
            <a:r>
              <a:rPr lang="zh-CN" altLang="en-US" sz="2000" b="1" dirty="0"/>
              <a:t>传到位线</a:t>
            </a:r>
            <a:r>
              <a:rPr lang="en-US" altLang="zh-CN" sz="2000" b="1" dirty="0"/>
              <a:t>B</a:t>
            </a:r>
            <a:r>
              <a:rPr lang="zh-CN" altLang="en-US" sz="2000" b="1" dirty="0"/>
              <a:t>和</a:t>
            </a:r>
            <a:r>
              <a:rPr lang="en-US" altLang="zh-CN" sz="2000" b="1" dirty="0"/>
              <a:t>/B</a:t>
            </a:r>
            <a:r>
              <a:rPr lang="zh-CN" altLang="en-US" sz="2000" b="1" dirty="0"/>
              <a:t>，经过</a:t>
            </a:r>
            <a:r>
              <a:rPr lang="en-US" altLang="zh-CN" sz="2000" b="1" dirty="0"/>
              <a:t>T</a:t>
            </a:r>
            <a:r>
              <a:rPr lang="en-US" altLang="zh-CN" sz="2000" b="1" baseline="-25000" dirty="0"/>
              <a:t>3</a:t>
            </a:r>
            <a:r>
              <a:rPr lang="zh-CN" altLang="en-US" sz="2000" b="1" dirty="0"/>
              <a:t>、</a:t>
            </a:r>
            <a:r>
              <a:rPr lang="en-US" altLang="zh-CN" sz="2000" b="1" dirty="0"/>
              <a:t>T</a:t>
            </a:r>
            <a:r>
              <a:rPr lang="en-US" altLang="zh-CN" sz="2000" b="1" baseline="-25000" dirty="0"/>
              <a:t>4</a:t>
            </a:r>
            <a:r>
              <a:rPr lang="zh-CN" altLang="en-US" sz="2000" b="1" dirty="0"/>
              <a:t> 写入</a:t>
            </a:r>
            <a:r>
              <a:rPr lang="en-US" altLang="zh-CN" sz="2000" b="1" dirty="0"/>
              <a:t>C</a:t>
            </a:r>
            <a:r>
              <a:rPr lang="en-US" altLang="zh-CN" sz="2000" b="1" baseline="-25000" dirty="0"/>
              <a:t>1</a:t>
            </a:r>
            <a:r>
              <a:rPr lang="zh-CN" altLang="en-US" sz="2000" b="1" dirty="0"/>
              <a:t>或</a:t>
            </a:r>
            <a:r>
              <a:rPr lang="en-US" altLang="zh-CN" sz="2000" b="1" dirty="0"/>
              <a:t>C</a:t>
            </a:r>
            <a:r>
              <a:rPr lang="en-US" altLang="zh-CN" sz="2000" b="1" baseline="-25000" dirty="0"/>
              <a:t>2</a:t>
            </a:r>
            <a:endParaRPr lang="en-US" altLang="zh-CN" sz="2000" b="1" dirty="0"/>
          </a:p>
          <a:p>
            <a:pPr marL="817563" lvl="1" indent="-360363" algn="l">
              <a:lnSpc>
                <a:spcPct val="110000"/>
              </a:lnSpc>
              <a:spcBef>
                <a:spcPts val="0"/>
              </a:spcBef>
              <a:buClr>
                <a:schemeClr val="tx2"/>
              </a:buClr>
              <a:buSzPct val="85000"/>
              <a:buFont typeface="Wingdings" pitchFamily="2" charset="2"/>
              <a:buChar char="n"/>
              <a:defRPr/>
            </a:pPr>
            <a:r>
              <a:rPr lang="zh-CN" altLang="en-US" sz="2000" b="1" dirty="0"/>
              <a:t>若</a:t>
            </a:r>
            <a:r>
              <a:rPr lang="en-US" altLang="zh-CN" sz="2000" b="1" dirty="0">
                <a:solidFill>
                  <a:srgbClr val="CC0066"/>
                </a:solidFill>
              </a:rPr>
              <a:t>D=1</a:t>
            </a:r>
            <a:r>
              <a:rPr lang="zh-CN" altLang="en-US" sz="2000" b="1" dirty="0"/>
              <a:t>，</a:t>
            </a:r>
            <a:r>
              <a:rPr lang="en-US" altLang="zh-CN" sz="2000" b="1" dirty="0">
                <a:solidFill>
                  <a:srgbClr val="CC0066"/>
                </a:solidFill>
              </a:rPr>
              <a:t>/D=0</a:t>
            </a:r>
            <a:r>
              <a:rPr lang="zh-CN" altLang="en-US" sz="2000" b="1" dirty="0">
                <a:solidFill>
                  <a:srgbClr val="CC0066"/>
                </a:solidFill>
              </a:rPr>
              <a:t>，</a:t>
            </a:r>
            <a:r>
              <a:rPr lang="zh-CN" altLang="en-US" sz="2000" b="1" dirty="0"/>
              <a:t>则</a:t>
            </a:r>
            <a:r>
              <a:rPr lang="en-US" altLang="zh-CN" sz="2000" b="1" dirty="0"/>
              <a:t>C</a:t>
            </a:r>
            <a:r>
              <a:rPr lang="en-US" altLang="zh-CN" sz="2000" b="1" baseline="-25000" dirty="0"/>
              <a:t>2</a:t>
            </a:r>
            <a:r>
              <a:rPr lang="zh-CN" altLang="en-US" sz="2000" b="1" dirty="0"/>
              <a:t>被充电，</a:t>
            </a:r>
            <a:r>
              <a:rPr lang="en-US" altLang="zh-CN" sz="2000" b="1" dirty="0"/>
              <a:t> C</a:t>
            </a:r>
            <a:r>
              <a:rPr lang="en-US" altLang="zh-CN" sz="2000" b="1" baseline="-25000" dirty="0"/>
              <a:t>1</a:t>
            </a:r>
            <a:r>
              <a:rPr lang="zh-CN" altLang="en-US" sz="2000" b="1" dirty="0"/>
              <a:t>没有被充电，</a:t>
            </a:r>
            <a:r>
              <a:rPr lang="en-US" altLang="zh-CN" sz="2000" b="1" dirty="0"/>
              <a:t>  </a:t>
            </a:r>
            <a:r>
              <a:rPr lang="zh-CN" altLang="en-US" sz="2000" b="1" dirty="0"/>
              <a:t>使</a:t>
            </a:r>
            <a:r>
              <a:rPr lang="en-US" altLang="zh-CN" sz="2000" b="1" dirty="0">
                <a:solidFill>
                  <a:srgbClr val="CC0066"/>
                </a:solidFill>
              </a:rPr>
              <a:t>T</a:t>
            </a:r>
            <a:r>
              <a:rPr lang="en-US" altLang="zh-CN" sz="2000" b="1" baseline="-25000" dirty="0">
                <a:solidFill>
                  <a:srgbClr val="CC0066"/>
                </a:solidFill>
              </a:rPr>
              <a:t>1</a:t>
            </a:r>
            <a:r>
              <a:rPr lang="zh-CN" altLang="en-US" sz="2000" b="1" dirty="0">
                <a:solidFill>
                  <a:srgbClr val="CC0066"/>
                </a:solidFill>
              </a:rPr>
              <a:t>截止</a:t>
            </a:r>
            <a:r>
              <a:rPr lang="zh-CN" altLang="en-US" sz="2000" b="1" dirty="0"/>
              <a:t>，</a:t>
            </a:r>
            <a:r>
              <a:rPr lang="en-US" altLang="zh-CN" sz="2000" b="1" dirty="0">
                <a:solidFill>
                  <a:srgbClr val="CC0066"/>
                </a:solidFill>
              </a:rPr>
              <a:t>T</a:t>
            </a:r>
            <a:r>
              <a:rPr lang="en-US" altLang="zh-CN" sz="2000" b="1" baseline="-25000" dirty="0">
                <a:solidFill>
                  <a:srgbClr val="CC0066"/>
                </a:solidFill>
              </a:rPr>
              <a:t>2</a:t>
            </a:r>
            <a:r>
              <a:rPr lang="zh-CN" altLang="en-US" sz="2000" b="1" dirty="0">
                <a:solidFill>
                  <a:srgbClr val="CC0066"/>
                </a:solidFill>
              </a:rPr>
              <a:t>导通</a:t>
            </a:r>
            <a:r>
              <a:rPr lang="zh-CN" altLang="en-US" sz="2000" b="1" dirty="0"/>
              <a:t>（接地），</a:t>
            </a:r>
            <a:r>
              <a:rPr lang="en-US" altLang="zh-CN" sz="2000" b="1" dirty="0"/>
              <a:t>V</a:t>
            </a:r>
            <a:r>
              <a:rPr lang="en-US" altLang="zh-CN" sz="2000" b="1" baseline="-25000" dirty="0"/>
              <a:t>C1</a:t>
            </a:r>
            <a:r>
              <a:rPr lang="en-US" altLang="zh-CN" sz="2000" b="1" dirty="0"/>
              <a:t>=</a:t>
            </a:r>
            <a:r>
              <a:rPr lang="zh-CN" altLang="en-US" sz="2000" b="1" dirty="0"/>
              <a:t> </a:t>
            </a:r>
            <a:r>
              <a:rPr lang="en-US" altLang="zh-CN" sz="2000" b="1" dirty="0"/>
              <a:t>0</a:t>
            </a:r>
            <a:r>
              <a:rPr lang="zh-CN" altLang="en-US" sz="2000" b="1" dirty="0"/>
              <a:t>，</a:t>
            </a:r>
            <a:r>
              <a:rPr lang="en-US" altLang="zh-CN" sz="2000" b="1" dirty="0"/>
              <a:t> </a:t>
            </a:r>
            <a:r>
              <a:rPr lang="en-US" altLang="zh-CN" sz="2000" b="1" dirty="0">
                <a:solidFill>
                  <a:srgbClr val="CC0066"/>
                </a:solidFill>
              </a:rPr>
              <a:t>V</a:t>
            </a:r>
            <a:r>
              <a:rPr lang="en-US" altLang="zh-CN" sz="2000" b="1" baseline="-25000" dirty="0">
                <a:solidFill>
                  <a:srgbClr val="CC0066"/>
                </a:solidFill>
              </a:rPr>
              <a:t>C2</a:t>
            </a:r>
            <a:r>
              <a:rPr lang="en-US" altLang="zh-CN" sz="2000" b="1" dirty="0">
                <a:solidFill>
                  <a:srgbClr val="CC0066"/>
                </a:solidFill>
              </a:rPr>
              <a:t>=</a:t>
            </a:r>
            <a:r>
              <a:rPr lang="zh-CN" altLang="en-US" sz="2000" b="1" dirty="0">
                <a:solidFill>
                  <a:srgbClr val="CC0066"/>
                </a:solidFill>
              </a:rPr>
              <a:t> </a:t>
            </a:r>
            <a:r>
              <a:rPr lang="en-US" altLang="zh-CN" sz="2000" b="1" dirty="0">
                <a:solidFill>
                  <a:srgbClr val="CC0066"/>
                </a:solidFill>
              </a:rPr>
              <a:t>1</a:t>
            </a:r>
            <a:r>
              <a:rPr lang="zh-CN" altLang="en-US" sz="2000" b="1" dirty="0"/>
              <a:t>，</a:t>
            </a:r>
            <a:r>
              <a:rPr lang="zh-CN" altLang="en-US" sz="2000" b="1" dirty="0">
                <a:solidFill>
                  <a:srgbClr val="CC0066"/>
                </a:solidFill>
              </a:rPr>
              <a:t>写入数据“</a:t>
            </a:r>
            <a:r>
              <a:rPr lang="en-US" altLang="zh-CN" sz="2000" b="1" dirty="0">
                <a:solidFill>
                  <a:srgbClr val="CC0066"/>
                </a:solidFill>
              </a:rPr>
              <a:t>1</a:t>
            </a:r>
            <a:r>
              <a:rPr lang="zh-CN" altLang="en-US" sz="2000" b="1" dirty="0">
                <a:solidFill>
                  <a:srgbClr val="CC0066"/>
                </a:solidFill>
              </a:rPr>
              <a:t>” </a:t>
            </a:r>
            <a:r>
              <a:rPr lang="zh-CN" altLang="en-US" sz="2000" b="1" dirty="0"/>
              <a:t>。 </a:t>
            </a:r>
            <a:endParaRPr lang="en-US" altLang="zh-CN" sz="2000" b="1" dirty="0"/>
          </a:p>
          <a:p>
            <a:pPr marL="817563" lvl="1" indent="-360363" algn="l">
              <a:lnSpc>
                <a:spcPct val="110000"/>
              </a:lnSpc>
              <a:spcBef>
                <a:spcPts val="0"/>
              </a:spcBef>
              <a:buClr>
                <a:schemeClr val="tx2"/>
              </a:buClr>
              <a:buSzPct val="85000"/>
              <a:buFont typeface="Wingdings" pitchFamily="2" charset="2"/>
              <a:buChar char="n"/>
              <a:defRPr/>
            </a:pPr>
            <a:r>
              <a:rPr lang="zh-CN" altLang="en-US" sz="2000" b="1" dirty="0"/>
              <a:t>若</a:t>
            </a:r>
            <a:r>
              <a:rPr lang="en-US" altLang="zh-CN" sz="2000" b="1" dirty="0">
                <a:solidFill>
                  <a:srgbClr val="CC0066"/>
                </a:solidFill>
              </a:rPr>
              <a:t>D=0</a:t>
            </a:r>
            <a:r>
              <a:rPr lang="zh-CN" altLang="en-US" sz="2000" b="1" dirty="0"/>
              <a:t>，</a:t>
            </a:r>
            <a:r>
              <a:rPr lang="en-US" altLang="zh-CN" sz="2000" b="1" dirty="0">
                <a:solidFill>
                  <a:srgbClr val="CC0066"/>
                </a:solidFill>
              </a:rPr>
              <a:t> /D=1</a:t>
            </a:r>
            <a:r>
              <a:rPr lang="zh-CN" altLang="en-US" sz="2000" b="1" dirty="0">
                <a:solidFill>
                  <a:srgbClr val="CC0066"/>
                </a:solidFill>
              </a:rPr>
              <a:t>，</a:t>
            </a:r>
            <a:r>
              <a:rPr lang="zh-CN" altLang="en-US" sz="2000" b="1" dirty="0"/>
              <a:t>则</a:t>
            </a:r>
            <a:r>
              <a:rPr lang="en-US" altLang="zh-CN" sz="2000" b="1" dirty="0"/>
              <a:t>C</a:t>
            </a:r>
            <a:r>
              <a:rPr lang="en-US" altLang="zh-CN" sz="2000" b="1" baseline="-25000" dirty="0"/>
              <a:t>1</a:t>
            </a:r>
            <a:r>
              <a:rPr lang="zh-CN" altLang="en-US" sz="2000" b="1" dirty="0"/>
              <a:t>被充电，</a:t>
            </a:r>
            <a:r>
              <a:rPr lang="en-US" altLang="zh-CN" sz="2000" b="1" dirty="0"/>
              <a:t> C</a:t>
            </a:r>
            <a:r>
              <a:rPr lang="en-US" altLang="zh-CN" sz="2000" b="1" baseline="-25000" dirty="0"/>
              <a:t>2</a:t>
            </a:r>
            <a:r>
              <a:rPr lang="zh-CN" altLang="en-US" sz="2000" b="1" dirty="0"/>
              <a:t>没有被充电，</a:t>
            </a:r>
            <a:r>
              <a:rPr lang="en-US" altLang="zh-CN" sz="2000" b="1" dirty="0"/>
              <a:t>  </a:t>
            </a:r>
            <a:r>
              <a:rPr lang="zh-CN" altLang="en-US" sz="2000" b="1" dirty="0"/>
              <a:t>使</a:t>
            </a:r>
            <a:r>
              <a:rPr lang="en-US" altLang="zh-CN" sz="2000" b="1" dirty="0">
                <a:solidFill>
                  <a:srgbClr val="CC0066"/>
                </a:solidFill>
              </a:rPr>
              <a:t>T</a:t>
            </a:r>
            <a:r>
              <a:rPr lang="en-US" altLang="zh-CN" sz="2000" b="1" baseline="-25000" dirty="0">
                <a:solidFill>
                  <a:srgbClr val="CC0066"/>
                </a:solidFill>
              </a:rPr>
              <a:t>1</a:t>
            </a:r>
            <a:r>
              <a:rPr lang="zh-CN" altLang="en-US" sz="2000" b="1" dirty="0">
                <a:solidFill>
                  <a:srgbClr val="CC0066"/>
                </a:solidFill>
              </a:rPr>
              <a:t>导通</a:t>
            </a:r>
            <a:r>
              <a:rPr lang="zh-CN" altLang="en-US" sz="2000" b="1" dirty="0"/>
              <a:t>（接地）， </a:t>
            </a:r>
            <a:r>
              <a:rPr lang="en-US" altLang="zh-CN" sz="2000" b="1" dirty="0">
                <a:solidFill>
                  <a:srgbClr val="CC0066"/>
                </a:solidFill>
              </a:rPr>
              <a:t>T</a:t>
            </a:r>
            <a:r>
              <a:rPr lang="en-US" altLang="zh-CN" sz="2000" b="1" baseline="-25000" dirty="0">
                <a:solidFill>
                  <a:srgbClr val="CC0066"/>
                </a:solidFill>
              </a:rPr>
              <a:t>2</a:t>
            </a:r>
            <a:r>
              <a:rPr lang="zh-CN" altLang="en-US" sz="2000" b="1" dirty="0">
                <a:solidFill>
                  <a:srgbClr val="CC0066"/>
                </a:solidFill>
              </a:rPr>
              <a:t>截止</a:t>
            </a:r>
            <a:r>
              <a:rPr lang="zh-CN" altLang="en-US" sz="2000" b="1" dirty="0"/>
              <a:t>，</a:t>
            </a:r>
            <a:r>
              <a:rPr lang="en-US" altLang="zh-CN" sz="2000" b="1" dirty="0"/>
              <a:t>V</a:t>
            </a:r>
            <a:r>
              <a:rPr lang="en-US" altLang="zh-CN" sz="2000" b="1" baseline="-25000" dirty="0"/>
              <a:t>C1</a:t>
            </a:r>
            <a:r>
              <a:rPr lang="en-US" altLang="zh-CN" sz="2000" b="1" dirty="0"/>
              <a:t>=</a:t>
            </a:r>
            <a:r>
              <a:rPr lang="zh-CN" altLang="en-US" sz="2000" b="1" dirty="0"/>
              <a:t> </a:t>
            </a:r>
            <a:r>
              <a:rPr lang="en-US" altLang="zh-CN" sz="2000" b="1" dirty="0"/>
              <a:t>1</a:t>
            </a:r>
            <a:r>
              <a:rPr lang="zh-CN" altLang="en-US" sz="2000" b="1" dirty="0"/>
              <a:t>，</a:t>
            </a:r>
            <a:r>
              <a:rPr lang="en-US" altLang="zh-CN" sz="2000" b="1" dirty="0"/>
              <a:t> </a:t>
            </a:r>
            <a:r>
              <a:rPr lang="en-US" altLang="zh-CN" sz="2000" b="1" dirty="0">
                <a:solidFill>
                  <a:srgbClr val="CC0066"/>
                </a:solidFill>
              </a:rPr>
              <a:t>V</a:t>
            </a:r>
            <a:r>
              <a:rPr lang="en-US" altLang="zh-CN" sz="2000" b="1" baseline="-25000" dirty="0">
                <a:solidFill>
                  <a:srgbClr val="CC0066"/>
                </a:solidFill>
              </a:rPr>
              <a:t>C2</a:t>
            </a:r>
            <a:r>
              <a:rPr lang="en-US" altLang="zh-CN" sz="2000" b="1" dirty="0">
                <a:solidFill>
                  <a:srgbClr val="CC0066"/>
                </a:solidFill>
              </a:rPr>
              <a:t>=</a:t>
            </a:r>
            <a:r>
              <a:rPr lang="zh-CN" altLang="en-US" sz="2000" b="1" dirty="0">
                <a:solidFill>
                  <a:srgbClr val="CC0066"/>
                </a:solidFill>
              </a:rPr>
              <a:t> </a:t>
            </a:r>
            <a:r>
              <a:rPr lang="en-US" altLang="zh-CN" sz="2000" b="1" dirty="0">
                <a:solidFill>
                  <a:srgbClr val="CC0066"/>
                </a:solidFill>
              </a:rPr>
              <a:t>0</a:t>
            </a:r>
            <a:r>
              <a:rPr lang="zh-CN" altLang="en-US" sz="2000" b="1" dirty="0"/>
              <a:t>，</a:t>
            </a:r>
            <a:r>
              <a:rPr lang="zh-CN" altLang="en-US" sz="2000" b="1" dirty="0">
                <a:solidFill>
                  <a:srgbClr val="CC0066"/>
                </a:solidFill>
              </a:rPr>
              <a:t>写入数据“</a:t>
            </a:r>
            <a:r>
              <a:rPr lang="en-US" altLang="zh-CN" sz="2000" b="1" dirty="0">
                <a:solidFill>
                  <a:srgbClr val="CC0066"/>
                </a:solidFill>
              </a:rPr>
              <a:t>0</a:t>
            </a:r>
            <a:r>
              <a:rPr lang="zh-CN" altLang="en-US" sz="2000" b="1" dirty="0">
                <a:solidFill>
                  <a:srgbClr val="CC0066"/>
                </a:solidFill>
              </a:rPr>
              <a:t> ”</a:t>
            </a:r>
            <a:r>
              <a:rPr lang="zh-CN" altLang="en-US" sz="2000" b="1" dirty="0"/>
              <a:t>。 </a:t>
            </a:r>
          </a:p>
        </p:txBody>
      </p:sp>
      <p:sp>
        <p:nvSpPr>
          <p:cNvPr id="293" name="Text Box 93"/>
          <p:cNvSpPr txBox="1">
            <a:spLocks noChangeArrowheads="1"/>
          </p:cNvSpPr>
          <p:nvPr/>
        </p:nvSpPr>
        <p:spPr bwMode="auto">
          <a:xfrm>
            <a:off x="8351838" y="4965700"/>
            <a:ext cx="296862" cy="341313"/>
          </a:xfrm>
          <a:prstGeom prst="rect">
            <a:avLst/>
          </a:prstGeom>
          <a:solidFill>
            <a:srgbClr val="CC3300"/>
          </a:solidFill>
          <a:ln w="38100">
            <a:noFill/>
            <a:miter lim="800000"/>
            <a:headEnd/>
            <a:tailEnd/>
          </a:ln>
        </p:spPr>
        <p:txBody>
          <a:bodyPr>
            <a:spAutoFit/>
          </a:bodyPr>
          <a:lstStyle/>
          <a:p>
            <a:pPr algn="l"/>
            <a:r>
              <a:rPr kumimoji="1" lang="en-US" altLang="zh-CN" sz="1800" b="1">
                <a:solidFill>
                  <a:srgbClr val="FFFF00"/>
                </a:solidFill>
                <a:latin typeface="Arial" charset="0"/>
                <a:cs typeface="Arial" charset="0"/>
              </a:rPr>
              <a:t>1</a:t>
            </a:r>
          </a:p>
        </p:txBody>
      </p:sp>
      <p:sp>
        <p:nvSpPr>
          <p:cNvPr id="294" name="Text Box 93"/>
          <p:cNvSpPr txBox="1">
            <a:spLocks noChangeArrowheads="1"/>
          </p:cNvSpPr>
          <p:nvPr/>
        </p:nvSpPr>
        <p:spPr bwMode="auto">
          <a:xfrm>
            <a:off x="5332413" y="2952750"/>
            <a:ext cx="344487" cy="341313"/>
          </a:xfrm>
          <a:prstGeom prst="rect">
            <a:avLst/>
          </a:prstGeom>
          <a:solidFill>
            <a:srgbClr val="CC3300"/>
          </a:solidFill>
          <a:ln w="38100">
            <a:noFill/>
            <a:miter lim="800000"/>
            <a:headEnd/>
            <a:tailEnd/>
          </a:ln>
        </p:spPr>
        <p:txBody>
          <a:bodyPr>
            <a:spAutoFit/>
          </a:bodyPr>
          <a:lstStyle/>
          <a:p>
            <a:pPr algn="l"/>
            <a:r>
              <a:rPr kumimoji="1" lang="en-US" altLang="zh-CN" sz="1800" b="1">
                <a:solidFill>
                  <a:srgbClr val="FFFF00"/>
                </a:solidFill>
                <a:latin typeface="Arial" charset="0"/>
                <a:cs typeface="Arial" charset="0"/>
              </a:rPr>
              <a:t>0</a:t>
            </a:r>
          </a:p>
        </p:txBody>
      </p:sp>
      <p:sp>
        <p:nvSpPr>
          <p:cNvPr id="295" name="Text Box 93"/>
          <p:cNvSpPr txBox="1">
            <a:spLocks noChangeArrowheads="1"/>
          </p:cNvSpPr>
          <p:nvPr/>
        </p:nvSpPr>
        <p:spPr bwMode="auto">
          <a:xfrm>
            <a:off x="8204200" y="2997200"/>
            <a:ext cx="296863" cy="341313"/>
          </a:xfrm>
          <a:prstGeom prst="rect">
            <a:avLst/>
          </a:prstGeom>
          <a:solidFill>
            <a:srgbClr val="CC3300"/>
          </a:solidFill>
          <a:ln w="38100">
            <a:noFill/>
            <a:miter lim="800000"/>
            <a:headEnd/>
            <a:tailEnd/>
          </a:ln>
        </p:spPr>
        <p:txBody>
          <a:bodyPr>
            <a:spAutoFit/>
          </a:bodyPr>
          <a:lstStyle/>
          <a:p>
            <a:pPr algn="l"/>
            <a:r>
              <a:rPr kumimoji="1" lang="en-US" altLang="zh-CN" sz="1800" b="1">
                <a:solidFill>
                  <a:srgbClr val="FFFF00"/>
                </a:solidFill>
                <a:latin typeface="Arial" charset="0"/>
                <a:cs typeface="Arial" charset="0"/>
              </a:rPr>
              <a:t>1</a:t>
            </a:r>
          </a:p>
        </p:txBody>
      </p:sp>
      <p:sp>
        <p:nvSpPr>
          <p:cNvPr id="296" name="Text Box 93"/>
          <p:cNvSpPr txBox="1">
            <a:spLocks noChangeArrowheads="1"/>
          </p:cNvSpPr>
          <p:nvPr/>
        </p:nvSpPr>
        <p:spPr bwMode="auto">
          <a:xfrm>
            <a:off x="5878513" y="4965700"/>
            <a:ext cx="344487" cy="341313"/>
          </a:xfrm>
          <a:prstGeom prst="rect">
            <a:avLst/>
          </a:prstGeom>
          <a:solidFill>
            <a:srgbClr val="CC3300"/>
          </a:solidFill>
          <a:ln w="38100">
            <a:noFill/>
            <a:miter lim="800000"/>
            <a:headEnd/>
            <a:tailEnd/>
          </a:ln>
        </p:spPr>
        <p:txBody>
          <a:bodyPr>
            <a:spAutoFit/>
          </a:bodyPr>
          <a:lstStyle/>
          <a:p>
            <a:pPr algn="l"/>
            <a:r>
              <a:rPr kumimoji="1" lang="en-US" altLang="zh-CN" sz="1800" b="1">
                <a:solidFill>
                  <a:srgbClr val="FFFF00"/>
                </a:solidFill>
                <a:latin typeface="Arial" charset="0"/>
                <a:cs typeface="Arial" charset="0"/>
              </a:rPr>
              <a:t>0</a:t>
            </a:r>
          </a:p>
        </p:txBody>
      </p:sp>
      <p:sp>
        <p:nvSpPr>
          <p:cNvPr id="299" name="Text Box 93"/>
          <p:cNvSpPr txBox="1">
            <a:spLocks noChangeArrowheads="1"/>
          </p:cNvSpPr>
          <p:nvPr/>
        </p:nvSpPr>
        <p:spPr bwMode="auto">
          <a:xfrm>
            <a:off x="7470775" y="3167063"/>
            <a:ext cx="227013" cy="342900"/>
          </a:xfrm>
          <a:prstGeom prst="rect">
            <a:avLst/>
          </a:prstGeom>
          <a:solidFill>
            <a:schemeClr val="tx2"/>
          </a:solidFill>
          <a:ln w="38100">
            <a:noFill/>
            <a:miter lim="800000"/>
            <a:headEnd/>
            <a:tailEnd/>
          </a:ln>
        </p:spPr>
        <p:txBody>
          <a:bodyPr>
            <a:spAutoFit/>
          </a:bodyPr>
          <a:lstStyle/>
          <a:p>
            <a:pPr algn="l"/>
            <a:r>
              <a:rPr kumimoji="1" lang="en-US" altLang="zh-CN" sz="1800" b="1">
                <a:solidFill>
                  <a:srgbClr val="FFFF00"/>
                </a:solidFill>
                <a:latin typeface="Arial" charset="0"/>
                <a:cs typeface="Arial" charset="0"/>
              </a:rPr>
              <a:t>1</a:t>
            </a:r>
          </a:p>
        </p:txBody>
      </p:sp>
      <p:sp>
        <p:nvSpPr>
          <p:cNvPr id="300" name="Text Box 93"/>
          <p:cNvSpPr txBox="1">
            <a:spLocks noChangeArrowheads="1"/>
          </p:cNvSpPr>
          <p:nvPr/>
        </p:nvSpPr>
        <p:spPr bwMode="auto">
          <a:xfrm>
            <a:off x="6707188" y="3122613"/>
            <a:ext cx="276225" cy="342900"/>
          </a:xfrm>
          <a:prstGeom prst="rect">
            <a:avLst/>
          </a:prstGeom>
          <a:solidFill>
            <a:schemeClr val="tx2"/>
          </a:solidFill>
          <a:ln w="38100">
            <a:noFill/>
            <a:miter lim="800000"/>
            <a:headEnd/>
            <a:tailEnd/>
          </a:ln>
        </p:spPr>
        <p:txBody>
          <a:bodyPr>
            <a:spAutoFit/>
          </a:bodyPr>
          <a:lstStyle/>
          <a:p>
            <a:pPr algn="l"/>
            <a:r>
              <a:rPr kumimoji="1" lang="en-US" altLang="zh-CN" sz="1800" b="1">
                <a:solidFill>
                  <a:srgbClr val="FFFF00"/>
                </a:solidFill>
                <a:latin typeface="Arial" charset="0"/>
                <a:cs typeface="Arial" charset="0"/>
              </a:rPr>
              <a:t>0</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14341"/>
                                        </p:tgtEl>
                                        <p:attrNameLst>
                                          <p:attrName>style.visibility</p:attrName>
                                        </p:attrNameLst>
                                      </p:cBhvr>
                                      <p:to>
                                        <p:strVal val="visible"/>
                                      </p:to>
                                    </p:set>
                                    <p:animEffect transition="in" filter="dissolve">
                                      <p:cBhvr>
                                        <p:cTn id="12" dur="500"/>
                                        <p:tgtEl>
                                          <p:spTgt spid="1434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92">
                                            <p:txEl>
                                              <p:pRg st="0" end="0"/>
                                            </p:txEl>
                                          </p:spTgt>
                                        </p:tgtEl>
                                        <p:attrNameLst>
                                          <p:attrName>style.visibility</p:attrName>
                                        </p:attrNameLst>
                                      </p:cBhvr>
                                      <p:to>
                                        <p:strVal val="visible"/>
                                      </p:to>
                                    </p:set>
                                    <p:anim calcmode="lin" valueType="num">
                                      <p:cBhvr additive="base">
                                        <p:cTn id="17" dur="500" fill="hold"/>
                                        <p:tgtEl>
                                          <p:spTgt spid="292">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9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92">
                                            <p:txEl>
                                              <p:pRg st="1" end="1"/>
                                            </p:txEl>
                                          </p:spTgt>
                                        </p:tgtEl>
                                        <p:attrNameLst>
                                          <p:attrName>style.visibility</p:attrName>
                                        </p:attrNameLst>
                                      </p:cBhvr>
                                      <p:to>
                                        <p:strVal val="visible"/>
                                      </p:to>
                                    </p:set>
                                    <p:anim calcmode="lin" valueType="num">
                                      <p:cBhvr additive="base">
                                        <p:cTn id="23" dur="500" fill="hold"/>
                                        <p:tgtEl>
                                          <p:spTgt spid="292">
                                            <p:txEl>
                                              <p:pRg st="1" end="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9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293"/>
                                        </p:tgtEl>
                                        <p:attrNameLst>
                                          <p:attrName>style.visibility</p:attrName>
                                        </p:attrNameLst>
                                      </p:cBhvr>
                                      <p:to>
                                        <p:strVal val="visible"/>
                                      </p:to>
                                    </p:set>
                                    <p:animEffect transition="in" filter="dissolve">
                                      <p:cBhvr>
                                        <p:cTn id="29" dur="500"/>
                                        <p:tgtEl>
                                          <p:spTgt spid="293"/>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96"/>
                                        </p:tgtEl>
                                        <p:attrNameLst>
                                          <p:attrName>style.visibility</p:attrName>
                                        </p:attrNameLst>
                                      </p:cBhvr>
                                      <p:to>
                                        <p:strVal val="visible"/>
                                      </p:to>
                                    </p:set>
                                    <p:animEffect transition="in" filter="dissolve">
                                      <p:cBhvr>
                                        <p:cTn id="34" dur="500"/>
                                        <p:tgtEl>
                                          <p:spTgt spid="296"/>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95"/>
                                        </p:tgtEl>
                                        <p:attrNameLst>
                                          <p:attrName>style.visibility</p:attrName>
                                        </p:attrNameLst>
                                      </p:cBhvr>
                                      <p:to>
                                        <p:strVal val="visible"/>
                                      </p:to>
                                    </p:set>
                                    <p:animEffect transition="in" filter="dissolve">
                                      <p:cBhvr>
                                        <p:cTn id="39" dur="500"/>
                                        <p:tgtEl>
                                          <p:spTgt spid="295"/>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294"/>
                                        </p:tgtEl>
                                        <p:attrNameLst>
                                          <p:attrName>style.visibility</p:attrName>
                                        </p:attrNameLst>
                                      </p:cBhvr>
                                      <p:to>
                                        <p:strVal val="visible"/>
                                      </p:to>
                                    </p:set>
                                    <p:animEffect transition="in" filter="dissolve">
                                      <p:cBhvr>
                                        <p:cTn id="44" dur="500"/>
                                        <p:tgtEl>
                                          <p:spTgt spid="294"/>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299"/>
                                        </p:tgtEl>
                                        <p:attrNameLst>
                                          <p:attrName>style.visibility</p:attrName>
                                        </p:attrNameLst>
                                      </p:cBhvr>
                                      <p:to>
                                        <p:strVal val="visible"/>
                                      </p:to>
                                    </p:set>
                                    <p:animEffect transition="in" filter="dissolve">
                                      <p:cBhvr>
                                        <p:cTn id="49" dur="500"/>
                                        <p:tgtEl>
                                          <p:spTgt spid="299"/>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300"/>
                                        </p:tgtEl>
                                        <p:attrNameLst>
                                          <p:attrName>style.visibility</p:attrName>
                                        </p:attrNameLst>
                                      </p:cBhvr>
                                      <p:to>
                                        <p:strVal val="visible"/>
                                      </p:to>
                                    </p:set>
                                    <p:animEffect transition="in" filter="dissolve">
                                      <p:cBhvr>
                                        <p:cTn id="54" dur="500"/>
                                        <p:tgtEl>
                                          <p:spTgt spid="300"/>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292">
                                            <p:txEl>
                                              <p:pRg st="2" end="2"/>
                                            </p:txEl>
                                          </p:spTgt>
                                        </p:tgtEl>
                                        <p:attrNameLst>
                                          <p:attrName>style.visibility</p:attrName>
                                        </p:attrNameLst>
                                      </p:cBhvr>
                                      <p:to>
                                        <p:strVal val="visible"/>
                                      </p:to>
                                    </p:set>
                                    <p:anim calcmode="lin" valueType="num">
                                      <p:cBhvr additive="base">
                                        <p:cTn id="59" dur="500" fill="hold"/>
                                        <p:tgtEl>
                                          <p:spTgt spid="292">
                                            <p:txEl>
                                              <p:pRg st="2" end="2"/>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9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92" grpId="0" build="p" bldLvl="2"/>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灯片编号占位符 4"/>
          <p:cNvSpPr>
            <a:spLocks noGrp="1"/>
          </p:cNvSpPr>
          <p:nvPr>
            <p:ph type="sldNum" sz="quarter" idx="10"/>
          </p:nvPr>
        </p:nvSpPr>
        <p:spPr>
          <a:noFill/>
        </p:spPr>
        <p:txBody>
          <a:bodyPr/>
          <a:lstStyle/>
          <a:p>
            <a:fld id="{8DC731B6-D88D-42C8-A498-8FBA1F8EF6D0}" type="slidenum">
              <a:rPr lang="ko-KR" altLang="en-US" smtClean="0"/>
              <a:pPr/>
              <a:t>25</a:t>
            </a:fld>
            <a:endParaRPr lang="en-US" altLang="ko-KR" smtClean="0"/>
          </a:p>
        </p:txBody>
      </p:sp>
      <p:sp>
        <p:nvSpPr>
          <p:cNvPr id="41987" name="Rectangle 2"/>
          <p:cNvSpPr>
            <a:spLocks noGrp="1" noChangeArrowheads="1"/>
          </p:cNvSpPr>
          <p:nvPr>
            <p:ph type="title"/>
          </p:nvPr>
        </p:nvSpPr>
        <p:spPr>
          <a:xfrm>
            <a:off x="1752600" y="304800"/>
            <a:ext cx="7172325" cy="609600"/>
          </a:xfrm>
        </p:spPr>
        <p:txBody>
          <a:bodyPr/>
          <a:lstStyle/>
          <a:p>
            <a:r>
              <a:rPr lang="zh-CN" altLang="en-US" smtClean="0">
                <a:solidFill>
                  <a:srgbClr val="FFCC00"/>
                </a:solidFill>
                <a:latin typeface="Arial" charset="0"/>
                <a:ea typeface="黑体" pitchFamily="49" charset="-122"/>
              </a:rPr>
              <a:t>四管</a:t>
            </a:r>
            <a:r>
              <a:rPr lang="en-US" altLang="zh-CN" smtClean="0">
                <a:solidFill>
                  <a:srgbClr val="FFCC00"/>
                </a:solidFill>
                <a:latin typeface="Arial" charset="0"/>
                <a:ea typeface="黑体" pitchFamily="49" charset="-122"/>
              </a:rPr>
              <a:t>MOS</a:t>
            </a:r>
            <a:r>
              <a:rPr lang="zh-CN" altLang="en-US" smtClean="0">
                <a:solidFill>
                  <a:srgbClr val="FFCC00"/>
                </a:solidFill>
                <a:latin typeface="Arial" charset="0"/>
                <a:ea typeface="黑体" pitchFamily="49" charset="-122"/>
              </a:rPr>
              <a:t>动态存储单元工作原理（读操作）</a:t>
            </a:r>
          </a:p>
        </p:txBody>
      </p:sp>
      <p:sp>
        <p:nvSpPr>
          <p:cNvPr id="41988" name="Rectangle 3"/>
          <p:cNvSpPr>
            <a:spLocks noGrp="1" noChangeArrowheads="1"/>
          </p:cNvSpPr>
          <p:nvPr>
            <p:ph type="body" sz="half" idx="1"/>
          </p:nvPr>
        </p:nvSpPr>
        <p:spPr>
          <a:xfrm>
            <a:off x="5588000" y="5346700"/>
            <a:ext cx="3427413" cy="461963"/>
          </a:xfrm>
        </p:spPr>
        <p:txBody>
          <a:bodyPr/>
          <a:lstStyle/>
          <a:p>
            <a:pPr marL="365125" indent="-365125" algn="ctr">
              <a:lnSpc>
                <a:spcPct val="110000"/>
              </a:lnSpc>
              <a:buFont typeface="Wingdings" pitchFamily="2" charset="2"/>
              <a:buNone/>
            </a:pPr>
            <a:r>
              <a:rPr lang="zh-CN" altLang="en-US" sz="2000" smtClean="0">
                <a:solidFill>
                  <a:srgbClr val="CC3300"/>
                </a:solidFill>
                <a:latin typeface="宋体" pitchFamily="2" charset="-122"/>
                <a:ea typeface="楷体_GB2312" pitchFamily="49" charset="-122"/>
              </a:rPr>
              <a:t>四管动态存储</a:t>
            </a:r>
            <a:r>
              <a:rPr lang="zh-CN" altLang="en-US" sz="2000" smtClean="0">
                <a:solidFill>
                  <a:srgbClr val="CC3300"/>
                </a:solidFill>
                <a:latin typeface="Times New Roman" pitchFamily="18" charset="0"/>
                <a:ea typeface="楷体_GB2312" pitchFamily="49" charset="-122"/>
              </a:rPr>
              <a:t>单元结构</a:t>
            </a:r>
            <a:endParaRPr kumimoji="1" lang="zh-CN" altLang="en-US" sz="2400" smtClean="0">
              <a:solidFill>
                <a:srgbClr val="CC3300"/>
              </a:solidFill>
              <a:ea typeface="楷体_GB2312" pitchFamily="49" charset="-122"/>
            </a:endParaRPr>
          </a:p>
        </p:txBody>
      </p:sp>
      <p:sp>
        <p:nvSpPr>
          <p:cNvPr id="6" name="Text Box 153"/>
          <p:cNvSpPr txBox="1">
            <a:spLocks noChangeArrowheads="1"/>
          </p:cNvSpPr>
          <p:nvPr/>
        </p:nvSpPr>
        <p:spPr bwMode="auto">
          <a:xfrm>
            <a:off x="179388" y="1558925"/>
            <a:ext cx="1600200" cy="461963"/>
          </a:xfrm>
          <a:prstGeom prst="rect">
            <a:avLst/>
          </a:prstGeom>
          <a:noFill/>
          <a:ln w="9525">
            <a:noFill/>
            <a:miter lim="800000"/>
            <a:headEnd/>
            <a:tailEnd/>
          </a:ln>
        </p:spPr>
        <p:txBody>
          <a:bodyPr>
            <a:spAutoFit/>
          </a:bodyPr>
          <a:lstStyle/>
          <a:p>
            <a:pPr marL="360363" lvl="1" indent="-360363" algn="l" eaLnBrk="0" hangingPunct="0">
              <a:lnSpc>
                <a:spcPct val="100000"/>
              </a:lnSpc>
              <a:buClr>
                <a:schemeClr val="bg2"/>
              </a:buClr>
              <a:buSzPct val="100000"/>
              <a:buFont typeface="Wingdings" pitchFamily="2" charset="2"/>
              <a:buChar char="v"/>
            </a:pPr>
            <a:r>
              <a:rPr lang="zh-CN" altLang="en-US" b="1">
                <a:latin typeface="宋体" pitchFamily="2" charset="-122"/>
              </a:rPr>
              <a:t>读操作</a:t>
            </a:r>
          </a:p>
        </p:txBody>
      </p:sp>
      <p:pic>
        <p:nvPicPr>
          <p:cNvPr id="149" name="Picture 6" descr="图片2"/>
          <p:cNvPicPr>
            <a:picLocks noChangeAspect="1" noChangeArrowheads="1"/>
          </p:cNvPicPr>
          <p:nvPr/>
        </p:nvPicPr>
        <p:blipFill>
          <a:blip r:embed="rId3"/>
          <a:srcRect/>
          <a:stretch>
            <a:fillRect/>
          </a:stretch>
        </p:blipFill>
        <p:spPr bwMode="auto">
          <a:xfrm>
            <a:off x="1752600" y="1484313"/>
            <a:ext cx="3019425" cy="942975"/>
          </a:xfrm>
          <a:prstGeom prst="rect">
            <a:avLst/>
          </a:prstGeom>
          <a:noFill/>
          <a:ln w="9525">
            <a:noFill/>
            <a:miter lim="800000"/>
            <a:headEnd/>
            <a:tailEnd/>
          </a:ln>
          <a:effectLst>
            <a:prstShdw prst="shdw13" dist="53882" dir="13500000">
              <a:srgbClr val="808080">
                <a:alpha val="50000"/>
              </a:srgbClr>
            </a:prstShdw>
          </a:effectLst>
        </p:spPr>
      </p:pic>
      <p:sp>
        <p:nvSpPr>
          <p:cNvPr id="153" name="矩形 152"/>
          <p:cNvSpPr/>
          <p:nvPr/>
        </p:nvSpPr>
        <p:spPr>
          <a:xfrm>
            <a:off x="152400" y="2611438"/>
            <a:ext cx="4675188" cy="3138487"/>
          </a:xfrm>
          <a:prstGeom prst="rect">
            <a:avLst/>
          </a:prstGeom>
        </p:spPr>
        <p:txBody>
          <a:bodyPr>
            <a:spAutoFit/>
          </a:bodyPr>
          <a:lstStyle/>
          <a:p>
            <a:pPr marL="360363" indent="-360363" algn="l">
              <a:lnSpc>
                <a:spcPct val="110000"/>
              </a:lnSpc>
              <a:spcBef>
                <a:spcPts val="0"/>
              </a:spcBef>
              <a:buClr>
                <a:schemeClr val="accent5">
                  <a:lumMod val="25000"/>
                </a:schemeClr>
              </a:buClr>
              <a:buSzPct val="85000"/>
              <a:buFont typeface="Wingdings" pitchFamily="2" charset="2"/>
              <a:buChar char="u"/>
              <a:defRPr/>
            </a:pPr>
            <a:r>
              <a:rPr lang="zh-CN" altLang="en-US" sz="2000" b="1" dirty="0"/>
              <a:t>存储单元被选中。 </a:t>
            </a:r>
            <a:r>
              <a:rPr lang="en-US" altLang="zh-CN" sz="2000" b="1" dirty="0"/>
              <a:t>T</a:t>
            </a:r>
            <a:r>
              <a:rPr lang="en-US" altLang="zh-CN" sz="2000" b="1" baseline="-25000" dirty="0"/>
              <a:t>3</a:t>
            </a:r>
            <a:r>
              <a:rPr lang="zh-CN" altLang="en-US" sz="2000" b="1" dirty="0"/>
              <a:t>、</a:t>
            </a:r>
            <a:r>
              <a:rPr lang="en-US" altLang="zh-CN" sz="2000" b="1" dirty="0"/>
              <a:t>T</a:t>
            </a:r>
            <a:r>
              <a:rPr lang="en-US" altLang="zh-CN" sz="2000" b="1" baseline="-25000" dirty="0"/>
              <a:t>4</a:t>
            </a:r>
            <a:r>
              <a:rPr lang="zh-CN" altLang="en-US" sz="2000" b="1" dirty="0"/>
              <a:t> 、</a:t>
            </a:r>
            <a:r>
              <a:rPr lang="en-US" altLang="zh-CN" sz="2000" b="1" dirty="0"/>
              <a:t>T</a:t>
            </a:r>
            <a:r>
              <a:rPr lang="en-US" altLang="zh-CN" sz="2000" b="1" baseline="-25000" dirty="0"/>
              <a:t>7</a:t>
            </a:r>
            <a:r>
              <a:rPr lang="zh-CN" altLang="en-US" sz="2000" b="1" dirty="0"/>
              <a:t> 、</a:t>
            </a:r>
            <a:r>
              <a:rPr lang="en-US" altLang="zh-CN" sz="2000" b="1" dirty="0"/>
              <a:t>T</a:t>
            </a:r>
            <a:r>
              <a:rPr lang="en-US" altLang="zh-CN" sz="2000" b="1" baseline="-25000" dirty="0"/>
              <a:t>8</a:t>
            </a:r>
            <a:r>
              <a:rPr lang="zh-CN" altLang="en-US" sz="2000" b="1" dirty="0"/>
              <a:t>均导通，</a:t>
            </a:r>
            <a:r>
              <a:rPr lang="en-US" altLang="zh-CN" sz="2000" b="1" dirty="0"/>
              <a:t> C</a:t>
            </a:r>
            <a:r>
              <a:rPr lang="en-US" altLang="zh-CN" sz="2000" b="1" baseline="-25000" dirty="0"/>
              <a:t>1</a:t>
            </a:r>
            <a:r>
              <a:rPr lang="zh-CN" altLang="en-US" sz="2000" b="1" dirty="0"/>
              <a:t>或</a:t>
            </a:r>
            <a:r>
              <a:rPr lang="en-US" altLang="zh-CN" sz="2000" b="1" dirty="0"/>
              <a:t>C</a:t>
            </a:r>
            <a:r>
              <a:rPr lang="en-US" altLang="zh-CN" sz="2000" b="1" baseline="-25000" dirty="0"/>
              <a:t>2</a:t>
            </a:r>
            <a:r>
              <a:rPr lang="zh-CN" altLang="en-US" sz="2000" b="1" dirty="0"/>
              <a:t>中存储的电荷以电压的形式经过</a:t>
            </a:r>
            <a:r>
              <a:rPr lang="en-US" altLang="zh-CN" sz="2000" b="1" dirty="0"/>
              <a:t>T</a:t>
            </a:r>
            <a:r>
              <a:rPr lang="en-US" altLang="zh-CN" sz="2000" b="1" baseline="-25000" dirty="0"/>
              <a:t>3</a:t>
            </a:r>
            <a:r>
              <a:rPr lang="zh-CN" altLang="en-US" sz="2000" b="1" dirty="0"/>
              <a:t>、</a:t>
            </a:r>
            <a:r>
              <a:rPr lang="en-US" altLang="zh-CN" sz="2000" b="1" dirty="0"/>
              <a:t>T</a:t>
            </a:r>
            <a:r>
              <a:rPr lang="en-US" altLang="zh-CN" sz="2000" b="1" baseline="-25000" dirty="0"/>
              <a:t>4</a:t>
            </a:r>
            <a:r>
              <a:rPr lang="zh-CN" altLang="en-US" sz="2000" b="1" dirty="0"/>
              <a:t>传到位线</a:t>
            </a:r>
            <a:r>
              <a:rPr lang="en-US" altLang="zh-CN" sz="2000" b="1" dirty="0"/>
              <a:t>B</a:t>
            </a:r>
            <a:r>
              <a:rPr lang="zh-CN" altLang="en-US" sz="2000" b="1" dirty="0"/>
              <a:t>和</a:t>
            </a:r>
            <a:r>
              <a:rPr lang="en-US" altLang="zh-CN" sz="2000" b="1" dirty="0"/>
              <a:t>/B</a:t>
            </a:r>
            <a:r>
              <a:rPr lang="zh-CN" altLang="en-US" sz="2000" b="1" dirty="0"/>
              <a:t>，再通过</a:t>
            </a:r>
            <a:r>
              <a:rPr lang="en-US" altLang="zh-CN" sz="2000" b="1" dirty="0"/>
              <a:t>T</a:t>
            </a:r>
            <a:r>
              <a:rPr lang="en-US" altLang="zh-CN" sz="2000" b="1" baseline="-25000" dirty="0"/>
              <a:t>7</a:t>
            </a:r>
            <a:r>
              <a:rPr lang="zh-CN" altLang="en-US" sz="2000" b="1" dirty="0"/>
              <a:t> 、</a:t>
            </a:r>
            <a:r>
              <a:rPr lang="en-US" altLang="zh-CN" sz="2000" b="1" dirty="0"/>
              <a:t>T</a:t>
            </a:r>
            <a:r>
              <a:rPr lang="en-US" altLang="zh-CN" sz="2000" b="1" baseline="-25000" dirty="0"/>
              <a:t>8</a:t>
            </a:r>
            <a:r>
              <a:rPr lang="zh-CN" altLang="en-US" sz="2000" b="1" dirty="0"/>
              <a:t>出现在数据线</a:t>
            </a:r>
            <a:r>
              <a:rPr lang="en-US" altLang="zh-CN" sz="2000" b="1" dirty="0"/>
              <a:t>D</a:t>
            </a:r>
            <a:r>
              <a:rPr lang="zh-CN" altLang="en-US" sz="2000" b="1" dirty="0"/>
              <a:t>和</a:t>
            </a:r>
            <a:r>
              <a:rPr lang="en-US" altLang="zh-CN" sz="2000" b="1" dirty="0"/>
              <a:t>/D</a:t>
            </a:r>
            <a:r>
              <a:rPr lang="zh-CN" altLang="en-US" sz="2000" b="1" dirty="0"/>
              <a:t>上，数据被读出</a:t>
            </a:r>
            <a:endParaRPr lang="en-US" altLang="zh-CN" sz="2000" b="1" dirty="0"/>
          </a:p>
          <a:p>
            <a:pPr marL="817563" lvl="1" indent="-360363" algn="l">
              <a:lnSpc>
                <a:spcPct val="110000"/>
              </a:lnSpc>
              <a:spcBef>
                <a:spcPts val="0"/>
              </a:spcBef>
              <a:buClr>
                <a:schemeClr val="tx2"/>
              </a:buClr>
              <a:buSzPct val="85000"/>
              <a:buFont typeface="Wingdings" pitchFamily="2" charset="2"/>
              <a:buChar char="n"/>
              <a:defRPr/>
            </a:pPr>
            <a:r>
              <a:rPr lang="zh-CN" altLang="en-US" sz="2000" b="1" dirty="0"/>
              <a:t>若</a:t>
            </a:r>
            <a:r>
              <a:rPr lang="en-US" altLang="zh-CN" sz="2000" b="1" dirty="0">
                <a:solidFill>
                  <a:srgbClr val="CC0066"/>
                </a:solidFill>
              </a:rPr>
              <a:t>V</a:t>
            </a:r>
            <a:r>
              <a:rPr lang="en-US" altLang="zh-CN" sz="2000" b="1" baseline="-25000" dirty="0">
                <a:solidFill>
                  <a:srgbClr val="CC0066"/>
                </a:solidFill>
              </a:rPr>
              <a:t>C2</a:t>
            </a:r>
            <a:r>
              <a:rPr lang="en-US" altLang="zh-CN" sz="2000" b="1" dirty="0">
                <a:solidFill>
                  <a:srgbClr val="CC0066"/>
                </a:solidFill>
              </a:rPr>
              <a:t>=</a:t>
            </a:r>
            <a:r>
              <a:rPr lang="zh-CN" altLang="en-US" sz="2000" b="1" dirty="0">
                <a:solidFill>
                  <a:srgbClr val="CC0066"/>
                </a:solidFill>
              </a:rPr>
              <a:t> </a:t>
            </a:r>
            <a:r>
              <a:rPr lang="en-US" altLang="zh-CN" sz="2000" b="1" dirty="0">
                <a:solidFill>
                  <a:srgbClr val="CC0066"/>
                </a:solidFill>
              </a:rPr>
              <a:t>1</a:t>
            </a:r>
            <a:r>
              <a:rPr lang="zh-CN" altLang="en-US" sz="2000" b="1" dirty="0">
                <a:solidFill>
                  <a:srgbClr val="CC0066"/>
                </a:solidFill>
              </a:rPr>
              <a:t>，</a:t>
            </a:r>
            <a:r>
              <a:rPr lang="en-US" altLang="zh-CN" sz="2000" b="1" dirty="0"/>
              <a:t>V</a:t>
            </a:r>
            <a:r>
              <a:rPr lang="en-US" altLang="zh-CN" sz="2000" b="1" baseline="-25000" dirty="0"/>
              <a:t>C1</a:t>
            </a:r>
            <a:r>
              <a:rPr lang="en-US" altLang="zh-CN" sz="2000" b="1" dirty="0"/>
              <a:t>=</a:t>
            </a:r>
            <a:r>
              <a:rPr lang="zh-CN" altLang="en-US" sz="2000" b="1" dirty="0"/>
              <a:t> </a:t>
            </a:r>
            <a:r>
              <a:rPr lang="en-US" altLang="zh-CN" sz="2000" b="1" dirty="0"/>
              <a:t>0</a:t>
            </a:r>
            <a:r>
              <a:rPr lang="zh-CN" altLang="en-US" sz="2000" b="1" dirty="0"/>
              <a:t>，</a:t>
            </a:r>
            <a:r>
              <a:rPr lang="en-US" altLang="zh-CN" sz="2000" b="1" dirty="0"/>
              <a:t> </a:t>
            </a:r>
            <a:r>
              <a:rPr lang="zh-CN" altLang="en-US" sz="2000" b="1" dirty="0"/>
              <a:t>则</a:t>
            </a:r>
            <a:r>
              <a:rPr lang="en-US" altLang="zh-CN" sz="2000" b="1" dirty="0"/>
              <a:t>B=1</a:t>
            </a:r>
            <a:r>
              <a:rPr lang="zh-CN" altLang="en-US" sz="2000" b="1" dirty="0"/>
              <a:t>，</a:t>
            </a:r>
            <a:r>
              <a:rPr lang="en-US" altLang="zh-CN" sz="2000" b="1" dirty="0"/>
              <a:t>/B=0</a:t>
            </a:r>
            <a:r>
              <a:rPr lang="zh-CN" altLang="en-US" sz="2000" b="1" dirty="0"/>
              <a:t>，</a:t>
            </a:r>
            <a:r>
              <a:rPr lang="en-US" altLang="zh-CN" sz="2000" b="1" dirty="0"/>
              <a:t> </a:t>
            </a:r>
            <a:r>
              <a:rPr lang="zh-CN" altLang="en-US" sz="2000" b="1" dirty="0"/>
              <a:t>使</a:t>
            </a:r>
            <a:r>
              <a:rPr lang="en-US" altLang="zh-CN" sz="2000" b="1" dirty="0">
                <a:solidFill>
                  <a:srgbClr val="CC0066"/>
                </a:solidFill>
              </a:rPr>
              <a:t>D=1</a:t>
            </a:r>
            <a:r>
              <a:rPr lang="zh-CN" altLang="en-US" sz="2000" b="1" dirty="0"/>
              <a:t>，</a:t>
            </a:r>
            <a:r>
              <a:rPr lang="en-US" altLang="zh-CN" sz="2000" b="1" dirty="0"/>
              <a:t>/D=0</a:t>
            </a:r>
          </a:p>
          <a:p>
            <a:pPr marL="817563" lvl="1" indent="-360363" algn="l">
              <a:lnSpc>
                <a:spcPct val="110000"/>
              </a:lnSpc>
              <a:spcBef>
                <a:spcPts val="0"/>
              </a:spcBef>
              <a:buClr>
                <a:schemeClr val="tx2"/>
              </a:buClr>
              <a:buSzPct val="85000"/>
              <a:buFont typeface="Wingdings" pitchFamily="2" charset="2"/>
              <a:buChar char="n"/>
              <a:defRPr/>
            </a:pPr>
            <a:r>
              <a:rPr lang="zh-CN" altLang="en-US" sz="2000" b="1" dirty="0"/>
              <a:t>若</a:t>
            </a:r>
            <a:r>
              <a:rPr lang="en-US" altLang="zh-CN" sz="2000" b="1" dirty="0">
                <a:solidFill>
                  <a:srgbClr val="CC0066"/>
                </a:solidFill>
              </a:rPr>
              <a:t>V</a:t>
            </a:r>
            <a:r>
              <a:rPr lang="en-US" altLang="zh-CN" sz="2000" b="1" baseline="-25000" dirty="0">
                <a:solidFill>
                  <a:srgbClr val="CC0066"/>
                </a:solidFill>
              </a:rPr>
              <a:t>C2</a:t>
            </a:r>
            <a:r>
              <a:rPr lang="en-US" altLang="zh-CN" sz="2000" b="1" dirty="0">
                <a:solidFill>
                  <a:srgbClr val="CC0066"/>
                </a:solidFill>
              </a:rPr>
              <a:t>=</a:t>
            </a:r>
            <a:r>
              <a:rPr lang="zh-CN" altLang="en-US" sz="2000" b="1" dirty="0">
                <a:solidFill>
                  <a:srgbClr val="CC0066"/>
                </a:solidFill>
              </a:rPr>
              <a:t> </a:t>
            </a:r>
            <a:r>
              <a:rPr lang="en-US" altLang="zh-CN" sz="2000" b="1" dirty="0">
                <a:solidFill>
                  <a:srgbClr val="CC0066"/>
                </a:solidFill>
              </a:rPr>
              <a:t>0</a:t>
            </a:r>
            <a:r>
              <a:rPr lang="zh-CN" altLang="en-US" sz="2000" b="1" dirty="0">
                <a:solidFill>
                  <a:srgbClr val="CC0066"/>
                </a:solidFill>
              </a:rPr>
              <a:t>，</a:t>
            </a:r>
            <a:r>
              <a:rPr lang="en-US" altLang="zh-CN" sz="2000" b="1" dirty="0"/>
              <a:t>V</a:t>
            </a:r>
            <a:r>
              <a:rPr lang="en-US" altLang="zh-CN" sz="2000" b="1" baseline="-25000" dirty="0"/>
              <a:t>C1</a:t>
            </a:r>
            <a:r>
              <a:rPr lang="en-US" altLang="zh-CN" sz="2000" b="1" dirty="0"/>
              <a:t>=</a:t>
            </a:r>
            <a:r>
              <a:rPr lang="zh-CN" altLang="en-US" sz="2000" b="1" dirty="0"/>
              <a:t> </a:t>
            </a:r>
            <a:r>
              <a:rPr lang="en-US" altLang="zh-CN" sz="2000" b="1" dirty="0"/>
              <a:t>1</a:t>
            </a:r>
            <a:r>
              <a:rPr lang="zh-CN" altLang="en-US" sz="2000" b="1" dirty="0"/>
              <a:t>，</a:t>
            </a:r>
            <a:r>
              <a:rPr lang="en-US" altLang="zh-CN" sz="2000" b="1" dirty="0"/>
              <a:t> </a:t>
            </a:r>
            <a:r>
              <a:rPr lang="zh-CN" altLang="en-US" sz="2000" b="1" dirty="0"/>
              <a:t>则</a:t>
            </a:r>
            <a:r>
              <a:rPr lang="en-US" altLang="zh-CN" sz="2000" b="1" dirty="0"/>
              <a:t>B=0</a:t>
            </a:r>
            <a:r>
              <a:rPr lang="zh-CN" altLang="en-US" sz="2000" b="1" dirty="0"/>
              <a:t>，</a:t>
            </a:r>
            <a:r>
              <a:rPr lang="en-US" altLang="zh-CN" sz="2000" b="1" dirty="0"/>
              <a:t>/B=1</a:t>
            </a:r>
            <a:r>
              <a:rPr lang="zh-CN" altLang="en-US" sz="2000" b="1" dirty="0"/>
              <a:t>，</a:t>
            </a:r>
            <a:r>
              <a:rPr lang="en-US" altLang="zh-CN" sz="2000" b="1" dirty="0"/>
              <a:t> </a:t>
            </a:r>
            <a:r>
              <a:rPr lang="zh-CN" altLang="en-US" sz="2000" b="1" dirty="0"/>
              <a:t>使</a:t>
            </a:r>
            <a:r>
              <a:rPr lang="en-US" altLang="zh-CN" sz="2000" b="1" dirty="0">
                <a:solidFill>
                  <a:srgbClr val="CC0066"/>
                </a:solidFill>
              </a:rPr>
              <a:t>D=0</a:t>
            </a:r>
            <a:r>
              <a:rPr lang="zh-CN" altLang="en-US" sz="2000" b="1" dirty="0"/>
              <a:t>，</a:t>
            </a:r>
            <a:r>
              <a:rPr lang="en-US" altLang="zh-CN" sz="2000" b="1" dirty="0"/>
              <a:t>/D=1</a:t>
            </a:r>
            <a:endParaRPr lang="zh-CN" altLang="en-US" sz="2000" b="1" dirty="0"/>
          </a:p>
        </p:txBody>
      </p:sp>
      <p:grpSp>
        <p:nvGrpSpPr>
          <p:cNvPr id="41992" name="Group 29"/>
          <p:cNvGrpSpPr>
            <a:grpSpLocks/>
          </p:cNvGrpSpPr>
          <p:nvPr/>
        </p:nvGrpSpPr>
        <p:grpSpPr bwMode="auto">
          <a:xfrm>
            <a:off x="4827588" y="1268413"/>
            <a:ext cx="4165600" cy="4105275"/>
            <a:chOff x="2978" y="841"/>
            <a:chExt cx="2624" cy="2586"/>
          </a:xfrm>
        </p:grpSpPr>
        <p:sp>
          <p:nvSpPr>
            <p:cNvPr id="42001" name="Text Box 20"/>
            <p:cNvSpPr txBox="1">
              <a:spLocks noChangeArrowheads="1"/>
            </p:cNvSpPr>
            <p:nvPr/>
          </p:nvSpPr>
          <p:spPr bwMode="black">
            <a:xfrm>
              <a:off x="2978" y="2634"/>
              <a:ext cx="315" cy="231"/>
            </a:xfrm>
            <a:prstGeom prst="rect">
              <a:avLst/>
            </a:prstGeom>
            <a:noFill/>
            <a:ln w="9525" algn="ctr">
              <a:noFill/>
              <a:miter lim="800000"/>
              <a:headEnd/>
              <a:tailEnd/>
            </a:ln>
          </p:spPr>
          <p:txBody>
            <a:bodyPr lIns="18000" rIns="18000">
              <a:spAutoFit/>
            </a:bodyPr>
            <a:lstStyle/>
            <a:p>
              <a:r>
                <a:rPr lang="en-US" altLang="zh-CN" sz="2000" b="1">
                  <a:solidFill>
                    <a:srgbClr val="0000FF"/>
                  </a:solidFill>
                </a:rPr>
                <a:t>C</a:t>
              </a:r>
              <a:r>
                <a:rPr lang="en-US" altLang="zh-CN" sz="2000" b="1" baseline="-25000">
                  <a:solidFill>
                    <a:srgbClr val="0000FF"/>
                  </a:solidFill>
                </a:rPr>
                <a:t>B</a:t>
              </a:r>
            </a:p>
          </p:txBody>
        </p:sp>
        <p:grpSp>
          <p:nvGrpSpPr>
            <p:cNvPr id="42002" name="Group 28"/>
            <p:cNvGrpSpPr>
              <a:grpSpLocks/>
            </p:cNvGrpSpPr>
            <p:nvPr/>
          </p:nvGrpSpPr>
          <p:grpSpPr bwMode="auto">
            <a:xfrm>
              <a:off x="3157" y="836"/>
              <a:ext cx="2445" cy="2573"/>
              <a:chOff x="3157" y="838"/>
              <a:chExt cx="2445" cy="2573"/>
            </a:xfrm>
          </p:grpSpPr>
          <p:grpSp>
            <p:nvGrpSpPr>
              <p:cNvPr id="42003" name="Group 205"/>
              <p:cNvGrpSpPr>
                <a:grpSpLocks/>
              </p:cNvGrpSpPr>
              <p:nvPr/>
            </p:nvGrpSpPr>
            <p:grpSpPr bwMode="auto">
              <a:xfrm>
                <a:off x="3250" y="838"/>
                <a:ext cx="2352" cy="2573"/>
                <a:chOff x="3216" y="768"/>
                <a:chExt cx="2352" cy="2376"/>
              </a:xfrm>
            </p:grpSpPr>
            <p:grpSp>
              <p:nvGrpSpPr>
                <p:cNvPr id="42020" name="Group 206"/>
                <p:cNvGrpSpPr>
                  <a:grpSpLocks/>
                </p:cNvGrpSpPr>
                <p:nvPr/>
              </p:nvGrpSpPr>
              <p:grpSpPr bwMode="auto">
                <a:xfrm>
                  <a:off x="4032" y="2112"/>
                  <a:ext cx="96" cy="144"/>
                  <a:chOff x="1872" y="2352"/>
                  <a:chExt cx="96" cy="144"/>
                </a:xfrm>
              </p:grpSpPr>
              <p:sp>
                <p:nvSpPr>
                  <p:cNvPr id="42135" name="Line 207"/>
                  <p:cNvSpPr>
                    <a:spLocks noChangeShapeType="1"/>
                  </p:cNvSpPr>
                  <p:nvPr/>
                </p:nvSpPr>
                <p:spPr bwMode="auto">
                  <a:xfrm>
                    <a:off x="1920" y="2352"/>
                    <a:ext cx="0" cy="144"/>
                  </a:xfrm>
                  <a:prstGeom prst="line">
                    <a:avLst/>
                  </a:prstGeom>
                  <a:noFill/>
                  <a:ln w="19050">
                    <a:solidFill>
                      <a:schemeClr val="tx1"/>
                    </a:solidFill>
                    <a:round/>
                    <a:headEnd/>
                    <a:tailEnd/>
                  </a:ln>
                </p:spPr>
                <p:txBody>
                  <a:bodyPr/>
                  <a:lstStyle/>
                  <a:p>
                    <a:endParaRPr lang="zh-CN" altLang="en-US"/>
                  </a:p>
                </p:txBody>
              </p:sp>
              <p:sp>
                <p:nvSpPr>
                  <p:cNvPr id="42136" name="Line 208"/>
                  <p:cNvSpPr>
                    <a:spLocks noChangeShapeType="1"/>
                  </p:cNvSpPr>
                  <p:nvPr/>
                </p:nvSpPr>
                <p:spPr bwMode="auto">
                  <a:xfrm>
                    <a:off x="1968" y="2352"/>
                    <a:ext cx="0" cy="144"/>
                  </a:xfrm>
                  <a:prstGeom prst="line">
                    <a:avLst/>
                  </a:prstGeom>
                  <a:noFill/>
                  <a:ln w="28575">
                    <a:solidFill>
                      <a:schemeClr val="tx1"/>
                    </a:solidFill>
                    <a:round/>
                    <a:headEnd/>
                    <a:tailEnd/>
                  </a:ln>
                </p:spPr>
                <p:txBody>
                  <a:bodyPr/>
                  <a:lstStyle/>
                  <a:p>
                    <a:endParaRPr lang="zh-CN" altLang="en-US"/>
                  </a:p>
                </p:txBody>
              </p:sp>
              <p:sp>
                <p:nvSpPr>
                  <p:cNvPr id="42137" name="Line 209"/>
                  <p:cNvSpPr>
                    <a:spLocks noChangeShapeType="1"/>
                  </p:cNvSpPr>
                  <p:nvPr/>
                </p:nvSpPr>
                <p:spPr bwMode="auto">
                  <a:xfrm>
                    <a:off x="1872" y="2352"/>
                    <a:ext cx="48" cy="0"/>
                  </a:xfrm>
                  <a:prstGeom prst="line">
                    <a:avLst/>
                  </a:prstGeom>
                  <a:noFill/>
                  <a:ln w="9525">
                    <a:solidFill>
                      <a:schemeClr val="tx1"/>
                    </a:solidFill>
                    <a:round/>
                    <a:headEnd/>
                    <a:tailEnd/>
                  </a:ln>
                </p:spPr>
                <p:txBody>
                  <a:bodyPr/>
                  <a:lstStyle/>
                  <a:p>
                    <a:endParaRPr lang="zh-CN" altLang="en-US"/>
                  </a:p>
                </p:txBody>
              </p:sp>
              <p:sp>
                <p:nvSpPr>
                  <p:cNvPr id="42138" name="Line 210"/>
                  <p:cNvSpPr>
                    <a:spLocks noChangeShapeType="1"/>
                  </p:cNvSpPr>
                  <p:nvPr/>
                </p:nvSpPr>
                <p:spPr bwMode="auto">
                  <a:xfrm>
                    <a:off x="1872" y="2496"/>
                    <a:ext cx="48" cy="0"/>
                  </a:xfrm>
                  <a:prstGeom prst="line">
                    <a:avLst/>
                  </a:prstGeom>
                  <a:noFill/>
                  <a:ln w="9525">
                    <a:solidFill>
                      <a:schemeClr val="tx1"/>
                    </a:solidFill>
                    <a:round/>
                    <a:headEnd/>
                    <a:tailEnd/>
                  </a:ln>
                </p:spPr>
                <p:txBody>
                  <a:bodyPr/>
                  <a:lstStyle/>
                  <a:p>
                    <a:endParaRPr lang="zh-CN" altLang="en-US"/>
                  </a:p>
                </p:txBody>
              </p:sp>
            </p:grpSp>
            <p:grpSp>
              <p:nvGrpSpPr>
                <p:cNvPr id="42021" name="Group 211"/>
                <p:cNvGrpSpPr>
                  <a:grpSpLocks/>
                </p:cNvGrpSpPr>
                <p:nvPr/>
              </p:nvGrpSpPr>
              <p:grpSpPr bwMode="auto">
                <a:xfrm>
                  <a:off x="4416" y="2112"/>
                  <a:ext cx="96" cy="144"/>
                  <a:chOff x="2256" y="2352"/>
                  <a:chExt cx="96" cy="144"/>
                </a:xfrm>
              </p:grpSpPr>
              <p:sp>
                <p:nvSpPr>
                  <p:cNvPr id="42131" name="Line 212"/>
                  <p:cNvSpPr>
                    <a:spLocks noChangeShapeType="1"/>
                  </p:cNvSpPr>
                  <p:nvPr/>
                </p:nvSpPr>
                <p:spPr bwMode="auto">
                  <a:xfrm>
                    <a:off x="2256" y="2352"/>
                    <a:ext cx="0" cy="144"/>
                  </a:xfrm>
                  <a:prstGeom prst="line">
                    <a:avLst/>
                  </a:prstGeom>
                  <a:noFill/>
                  <a:ln w="28575">
                    <a:solidFill>
                      <a:schemeClr val="tx1"/>
                    </a:solidFill>
                    <a:round/>
                    <a:headEnd/>
                    <a:tailEnd/>
                  </a:ln>
                </p:spPr>
                <p:txBody>
                  <a:bodyPr/>
                  <a:lstStyle/>
                  <a:p>
                    <a:endParaRPr lang="zh-CN" altLang="en-US"/>
                  </a:p>
                </p:txBody>
              </p:sp>
              <p:sp>
                <p:nvSpPr>
                  <p:cNvPr id="42132" name="Line 213"/>
                  <p:cNvSpPr>
                    <a:spLocks noChangeShapeType="1"/>
                  </p:cNvSpPr>
                  <p:nvPr/>
                </p:nvSpPr>
                <p:spPr bwMode="auto">
                  <a:xfrm>
                    <a:off x="2304" y="2352"/>
                    <a:ext cx="0" cy="144"/>
                  </a:xfrm>
                  <a:prstGeom prst="line">
                    <a:avLst/>
                  </a:prstGeom>
                  <a:noFill/>
                  <a:ln w="19050">
                    <a:solidFill>
                      <a:schemeClr val="tx1"/>
                    </a:solidFill>
                    <a:round/>
                    <a:headEnd/>
                    <a:tailEnd/>
                  </a:ln>
                </p:spPr>
                <p:txBody>
                  <a:bodyPr/>
                  <a:lstStyle/>
                  <a:p>
                    <a:endParaRPr lang="zh-CN" altLang="en-US"/>
                  </a:p>
                </p:txBody>
              </p:sp>
              <p:sp>
                <p:nvSpPr>
                  <p:cNvPr id="42133" name="Line 214"/>
                  <p:cNvSpPr>
                    <a:spLocks noChangeShapeType="1"/>
                  </p:cNvSpPr>
                  <p:nvPr/>
                </p:nvSpPr>
                <p:spPr bwMode="auto">
                  <a:xfrm>
                    <a:off x="2304" y="2352"/>
                    <a:ext cx="48" cy="0"/>
                  </a:xfrm>
                  <a:prstGeom prst="line">
                    <a:avLst/>
                  </a:prstGeom>
                  <a:noFill/>
                  <a:ln w="9525">
                    <a:solidFill>
                      <a:schemeClr val="tx1"/>
                    </a:solidFill>
                    <a:round/>
                    <a:headEnd/>
                    <a:tailEnd/>
                  </a:ln>
                </p:spPr>
                <p:txBody>
                  <a:bodyPr/>
                  <a:lstStyle/>
                  <a:p>
                    <a:endParaRPr lang="zh-CN" altLang="en-US"/>
                  </a:p>
                </p:txBody>
              </p:sp>
              <p:sp>
                <p:nvSpPr>
                  <p:cNvPr id="42134" name="Line 215"/>
                  <p:cNvSpPr>
                    <a:spLocks noChangeShapeType="1"/>
                  </p:cNvSpPr>
                  <p:nvPr/>
                </p:nvSpPr>
                <p:spPr bwMode="auto">
                  <a:xfrm>
                    <a:off x="2304" y="2496"/>
                    <a:ext cx="48" cy="0"/>
                  </a:xfrm>
                  <a:prstGeom prst="line">
                    <a:avLst/>
                  </a:prstGeom>
                  <a:noFill/>
                  <a:ln w="9525">
                    <a:solidFill>
                      <a:schemeClr val="tx1"/>
                    </a:solidFill>
                    <a:round/>
                    <a:headEnd/>
                    <a:tailEnd/>
                  </a:ln>
                </p:spPr>
                <p:txBody>
                  <a:bodyPr/>
                  <a:lstStyle/>
                  <a:p>
                    <a:endParaRPr lang="zh-CN" altLang="en-US"/>
                  </a:p>
                </p:txBody>
              </p:sp>
            </p:grpSp>
            <p:sp>
              <p:nvSpPr>
                <p:cNvPr id="42022" name="Line 216"/>
                <p:cNvSpPr>
                  <a:spLocks noChangeShapeType="1"/>
                </p:cNvSpPr>
                <p:nvPr/>
              </p:nvSpPr>
              <p:spPr bwMode="auto">
                <a:xfrm>
                  <a:off x="4128" y="2256"/>
                  <a:ext cx="96" cy="0"/>
                </a:xfrm>
                <a:prstGeom prst="line">
                  <a:avLst/>
                </a:prstGeom>
                <a:noFill/>
                <a:ln w="9525">
                  <a:solidFill>
                    <a:schemeClr val="tx1"/>
                  </a:solidFill>
                  <a:round/>
                  <a:headEnd/>
                  <a:tailEnd/>
                </a:ln>
              </p:spPr>
              <p:txBody>
                <a:bodyPr/>
                <a:lstStyle/>
                <a:p>
                  <a:endParaRPr lang="zh-CN" altLang="en-US"/>
                </a:p>
              </p:txBody>
            </p:sp>
            <p:sp>
              <p:nvSpPr>
                <p:cNvPr id="42023" name="Line 217"/>
                <p:cNvSpPr>
                  <a:spLocks noChangeShapeType="1"/>
                </p:cNvSpPr>
                <p:nvPr/>
              </p:nvSpPr>
              <p:spPr bwMode="auto">
                <a:xfrm flipV="1">
                  <a:off x="4224" y="2064"/>
                  <a:ext cx="144" cy="192"/>
                </a:xfrm>
                <a:prstGeom prst="line">
                  <a:avLst/>
                </a:prstGeom>
                <a:noFill/>
                <a:ln w="9525">
                  <a:solidFill>
                    <a:schemeClr val="tx1"/>
                  </a:solidFill>
                  <a:round/>
                  <a:headEnd/>
                  <a:tailEnd/>
                </a:ln>
              </p:spPr>
              <p:txBody>
                <a:bodyPr/>
                <a:lstStyle/>
                <a:p>
                  <a:endParaRPr lang="zh-CN" altLang="en-US"/>
                </a:p>
              </p:txBody>
            </p:sp>
            <p:sp>
              <p:nvSpPr>
                <p:cNvPr id="42024" name="Line 218"/>
                <p:cNvSpPr>
                  <a:spLocks noChangeShapeType="1"/>
                </p:cNvSpPr>
                <p:nvPr/>
              </p:nvSpPr>
              <p:spPr bwMode="auto">
                <a:xfrm>
                  <a:off x="4368" y="2064"/>
                  <a:ext cx="432" cy="0"/>
                </a:xfrm>
                <a:prstGeom prst="line">
                  <a:avLst/>
                </a:prstGeom>
                <a:noFill/>
                <a:ln w="9525">
                  <a:solidFill>
                    <a:schemeClr val="tx1"/>
                  </a:solidFill>
                  <a:round/>
                  <a:headEnd/>
                  <a:tailEnd/>
                </a:ln>
              </p:spPr>
              <p:txBody>
                <a:bodyPr/>
                <a:lstStyle/>
                <a:p>
                  <a:endParaRPr lang="zh-CN" altLang="en-US"/>
                </a:p>
              </p:txBody>
            </p:sp>
            <p:sp>
              <p:nvSpPr>
                <p:cNvPr id="42025" name="Line 219"/>
                <p:cNvSpPr>
                  <a:spLocks noChangeShapeType="1"/>
                </p:cNvSpPr>
                <p:nvPr/>
              </p:nvSpPr>
              <p:spPr bwMode="auto">
                <a:xfrm>
                  <a:off x="4320" y="2256"/>
                  <a:ext cx="96" cy="0"/>
                </a:xfrm>
                <a:prstGeom prst="line">
                  <a:avLst/>
                </a:prstGeom>
                <a:noFill/>
                <a:ln w="9525">
                  <a:solidFill>
                    <a:schemeClr val="tx1"/>
                  </a:solidFill>
                  <a:round/>
                  <a:headEnd/>
                  <a:tailEnd/>
                </a:ln>
              </p:spPr>
              <p:txBody>
                <a:bodyPr/>
                <a:lstStyle/>
                <a:p>
                  <a:endParaRPr lang="zh-CN" altLang="en-US"/>
                </a:p>
              </p:txBody>
            </p:sp>
            <p:sp>
              <p:nvSpPr>
                <p:cNvPr id="42026" name="Line 220"/>
                <p:cNvSpPr>
                  <a:spLocks noChangeShapeType="1"/>
                </p:cNvSpPr>
                <p:nvPr/>
              </p:nvSpPr>
              <p:spPr bwMode="auto">
                <a:xfrm flipH="1" flipV="1">
                  <a:off x="4176" y="2064"/>
                  <a:ext cx="144" cy="192"/>
                </a:xfrm>
                <a:prstGeom prst="line">
                  <a:avLst/>
                </a:prstGeom>
                <a:noFill/>
                <a:ln w="9525">
                  <a:solidFill>
                    <a:schemeClr val="tx1"/>
                  </a:solidFill>
                  <a:round/>
                  <a:headEnd/>
                  <a:tailEnd/>
                </a:ln>
              </p:spPr>
              <p:txBody>
                <a:bodyPr/>
                <a:lstStyle/>
                <a:p>
                  <a:endParaRPr lang="zh-CN" altLang="en-US"/>
                </a:p>
              </p:txBody>
            </p:sp>
            <p:sp>
              <p:nvSpPr>
                <p:cNvPr id="42027" name="Line 221"/>
                <p:cNvSpPr>
                  <a:spLocks noChangeShapeType="1"/>
                </p:cNvSpPr>
                <p:nvPr/>
              </p:nvSpPr>
              <p:spPr bwMode="auto">
                <a:xfrm flipH="1">
                  <a:off x="3744" y="2064"/>
                  <a:ext cx="432" cy="0"/>
                </a:xfrm>
                <a:prstGeom prst="line">
                  <a:avLst/>
                </a:prstGeom>
                <a:noFill/>
                <a:ln w="9525">
                  <a:solidFill>
                    <a:schemeClr val="tx1"/>
                  </a:solidFill>
                  <a:round/>
                  <a:headEnd/>
                  <a:tailEnd/>
                </a:ln>
              </p:spPr>
              <p:txBody>
                <a:bodyPr/>
                <a:lstStyle/>
                <a:p>
                  <a:endParaRPr lang="zh-CN" altLang="en-US"/>
                </a:p>
              </p:txBody>
            </p:sp>
            <p:sp>
              <p:nvSpPr>
                <p:cNvPr id="42028" name="Oval 222"/>
                <p:cNvSpPr>
                  <a:spLocks noChangeArrowheads="1"/>
                </p:cNvSpPr>
                <p:nvPr/>
              </p:nvSpPr>
              <p:spPr bwMode="auto">
                <a:xfrm>
                  <a:off x="4014" y="204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2029" name="Oval 223"/>
                <p:cNvSpPr>
                  <a:spLocks noChangeArrowheads="1"/>
                </p:cNvSpPr>
                <p:nvPr/>
              </p:nvSpPr>
              <p:spPr bwMode="auto">
                <a:xfrm>
                  <a:off x="4496" y="204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2030" name="Line 224"/>
                <p:cNvSpPr>
                  <a:spLocks noChangeShapeType="1"/>
                </p:cNvSpPr>
                <p:nvPr/>
              </p:nvSpPr>
              <p:spPr bwMode="auto">
                <a:xfrm>
                  <a:off x="4032" y="2256"/>
                  <a:ext cx="0" cy="144"/>
                </a:xfrm>
                <a:prstGeom prst="line">
                  <a:avLst/>
                </a:prstGeom>
                <a:noFill/>
                <a:ln w="9525">
                  <a:solidFill>
                    <a:schemeClr val="tx1"/>
                  </a:solidFill>
                  <a:round/>
                  <a:headEnd/>
                  <a:tailEnd/>
                </a:ln>
              </p:spPr>
              <p:txBody>
                <a:bodyPr/>
                <a:lstStyle/>
                <a:p>
                  <a:endParaRPr lang="zh-CN" altLang="en-US"/>
                </a:p>
              </p:txBody>
            </p:sp>
            <p:sp>
              <p:nvSpPr>
                <p:cNvPr id="42031" name="Line 225"/>
                <p:cNvSpPr>
                  <a:spLocks noChangeShapeType="1"/>
                </p:cNvSpPr>
                <p:nvPr/>
              </p:nvSpPr>
              <p:spPr bwMode="auto">
                <a:xfrm>
                  <a:off x="4512" y="2256"/>
                  <a:ext cx="0" cy="144"/>
                </a:xfrm>
                <a:prstGeom prst="line">
                  <a:avLst/>
                </a:prstGeom>
                <a:noFill/>
                <a:ln w="9525">
                  <a:solidFill>
                    <a:schemeClr val="tx1"/>
                  </a:solidFill>
                  <a:round/>
                  <a:headEnd/>
                  <a:tailEnd/>
                </a:ln>
              </p:spPr>
              <p:txBody>
                <a:bodyPr/>
                <a:lstStyle/>
                <a:p>
                  <a:endParaRPr lang="zh-CN" altLang="en-US"/>
                </a:p>
              </p:txBody>
            </p:sp>
            <p:sp>
              <p:nvSpPr>
                <p:cNvPr id="42032" name="Line 226"/>
                <p:cNvSpPr>
                  <a:spLocks noChangeShapeType="1"/>
                </p:cNvSpPr>
                <p:nvPr/>
              </p:nvSpPr>
              <p:spPr bwMode="auto">
                <a:xfrm flipH="1">
                  <a:off x="4032" y="2400"/>
                  <a:ext cx="480" cy="0"/>
                </a:xfrm>
                <a:prstGeom prst="line">
                  <a:avLst/>
                </a:prstGeom>
                <a:noFill/>
                <a:ln w="9525">
                  <a:solidFill>
                    <a:schemeClr val="tx1"/>
                  </a:solidFill>
                  <a:round/>
                  <a:headEnd/>
                  <a:tailEnd/>
                </a:ln>
              </p:spPr>
              <p:txBody>
                <a:bodyPr/>
                <a:lstStyle/>
                <a:p>
                  <a:endParaRPr lang="zh-CN" altLang="en-US"/>
                </a:p>
              </p:txBody>
            </p:sp>
            <p:sp>
              <p:nvSpPr>
                <p:cNvPr id="42033" name="Line 227"/>
                <p:cNvSpPr>
                  <a:spLocks noChangeShapeType="1"/>
                </p:cNvSpPr>
                <p:nvPr/>
              </p:nvSpPr>
              <p:spPr bwMode="auto">
                <a:xfrm>
                  <a:off x="4272" y="2400"/>
                  <a:ext cx="0" cy="96"/>
                </a:xfrm>
                <a:prstGeom prst="line">
                  <a:avLst/>
                </a:prstGeom>
                <a:noFill/>
                <a:ln w="9525">
                  <a:solidFill>
                    <a:schemeClr val="tx1"/>
                  </a:solidFill>
                  <a:round/>
                  <a:headEnd/>
                  <a:tailEnd/>
                </a:ln>
              </p:spPr>
              <p:txBody>
                <a:bodyPr/>
                <a:lstStyle/>
                <a:p>
                  <a:endParaRPr lang="zh-CN" altLang="en-US"/>
                </a:p>
              </p:txBody>
            </p:sp>
            <p:sp>
              <p:nvSpPr>
                <p:cNvPr id="42034" name="Line 228"/>
                <p:cNvSpPr>
                  <a:spLocks noChangeShapeType="1"/>
                </p:cNvSpPr>
                <p:nvPr/>
              </p:nvSpPr>
              <p:spPr bwMode="auto">
                <a:xfrm>
                  <a:off x="4224" y="2496"/>
                  <a:ext cx="96" cy="0"/>
                </a:xfrm>
                <a:prstGeom prst="line">
                  <a:avLst/>
                </a:prstGeom>
                <a:noFill/>
                <a:ln w="28575">
                  <a:solidFill>
                    <a:schemeClr val="tx1"/>
                  </a:solidFill>
                  <a:round/>
                  <a:headEnd/>
                  <a:tailEnd/>
                </a:ln>
              </p:spPr>
              <p:txBody>
                <a:bodyPr/>
                <a:lstStyle/>
                <a:p>
                  <a:endParaRPr lang="zh-CN" altLang="en-US"/>
                </a:p>
              </p:txBody>
            </p:sp>
            <p:sp>
              <p:nvSpPr>
                <p:cNvPr id="42035" name="Oval 229"/>
                <p:cNvSpPr>
                  <a:spLocks noChangeArrowheads="1"/>
                </p:cNvSpPr>
                <p:nvPr/>
              </p:nvSpPr>
              <p:spPr bwMode="auto">
                <a:xfrm>
                  <a:off x="4256" y="2384"/>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grpSp>
              <p:nvGrpSpPr>
                <p:cNvPr id="42036" name="Group 230"/>
                <p:cNvGrpSpPr>
                  <a:grpSpLocks/>
                </p:cNvGrpSpPr>
                <p:nvPr/>
              </p:nvGrpSpPr>
              <p:grpSpPr bwMode="auto">
                <a:xfrm>
                  <a:off x="4800" y="1968"/>
                  <a:ext cx="144" cy="96"/>
                  <a:chOff x="2928" y="2448"/>
                  <a:chExt cx="144" cy="96"/>
                </a:xfrm>
              </p:grpSpPr>
              <p:sp>
                <p:nvSpPr>
                  <p:cNvPr id="42127" name="Line 231"/>
                  <p:cNvSpPr>
                    <a:spLocks noChangeShapeType="1"/>
                  </p:cNvSpPr>
                  <p:nvPr/>
                </p:nvSpPr>
                <p:spPr bwMode="auto">
                  <a:xfrm>
                    <a:off x="2928" y="2448"/>
                    <a:ext cx="144" cy="0"/>
                  </a:xfrm>
                  <a:prstGeom prst="line">
                    <a:avLst/>
                  </a:prstGeom>
                  <a:noFill/>
                  <a:ln w="28575">
                    <a:solidFill>
                      <a:schemeClr val="tx1"/>
                    </a:solidFill>
                    <a:round/>
                    <a:headEnd/>
                    <a:tailEnd/>
                  </a:ln>
                </p:spPr>
                <p:txBody>
                  <a:bodyPr/>
                  <a:lstStyle/>
                  <a:p>
                    <a:endParaRPr lang="zh-CN" altLang="en-US"/>
                  </a:p>
                </p:txBody>
              </p:sp>
              <p:sp>
                <p:nvSpPr>
                  <p:cNvPr id="42128" name="Line 232"/>
                  <p:cNvSpPr>
                    <a:spLocks noChangeShapeType="1"/>
                  </p:cNvSpPr>
                  <p:nvPr/>
                </p:nvSpPr>
                <p:spPr bwMode="auto">
                  <a:xfrm>
                    <a:off x="2928" y="2496"/>
                    <a:ext cx="144" cy="0"/>
                  </a:xfrm>
                  <a:prstGeom prst="line">
                    <a:avLst/>
                  </a:prstGeom>
                  <a:noFill/>
                  <a:ln w="19050">
                    <a:solidFill>
                      <a:schemeClr val="tx1"/>
                    </a:solidFill>
                    <a:round/>
                    <a:headEnd/>
                    <a:tailEnd/>
                  </a:ln>
                </p:spPr>
                <p:txBody>
                  <a:bodyPr/>
                  <a:lstStyle/>
                  <a:p>
                    <a:endParaRPr lang="zh-CN" altLang="en-US"/>
                  </a:p>
                </p:txBody>
              </p:sp>
              <p:sp>
                <p:nvSpPr>
                  <p:cNvPr id="42129" name="Line 233"/>
                  <p:cNvSpPr>
                    <a:spLocks noChangeShapeType="1"/>
                  </p:cNvSpPr>
                  <p:nvPr/>
                </p:nvSpPr>
                <p:spPr bwMode="auto">
                  <a:xfrm>
                    <a:off x="3072" y="2496"/>
                    <a:ext cx="0" cy="48"/>
                  </a:xfrm>
                  <a:prstGeom prst="line">
                    <a:avLst/>
                  </a:prstGeom>
                  <a:noFill/>
                  <a:ln w="9525">
                    <a:solidFill>
                      <a:schemeClr val="tx1"/>
                    </a:solidFill>
                    <a:round/>
                    <a:headEnd/>
                    <a:tailEnd/>
                  </a:ln>
                </p:spPr>
                <p:txBody>
                  <a:bodyPr/>
                  <a:lstStyle/>
                  <a:p>
                    <a:endParaRPr lang="zh-CN" altLang="en-US"/>
                  </a:p>
                </p:txBody>
              </p:sp>
              <p:sp>
                <p:nvSpPr>
                  <p:cNvPr id="42130" name="Line 234"/>
                  <p:cNvSpPr>
                    <a:spLocks noChangeShapeType="1"/>
                  </p:cNvSpPr>
                  <p:nvPr/>
                </p:nvSpPr>
                <p:spPr bwMode="auto">
                  <a:xfrm>
                    <a:off x="2928" y="2496"/>
                    <a:ext cx="0" cy="48"/>
                  </a:xfrm>
                  <a:prstGeom prst="line">
                    <a:avLst/>
                  </a:prstGeom>
                  <a:noFill/>
                  <a:ln w="9525">
                    <a:solidFill>
                      <a:schemeClr val="tx1"/>
                    </a:solidFill>
                    <a:round/>
                    <a:headEnd/>
                    <a:tailEnd/>
                  </a:ln>
                </p:spPr>
                <p:txBody>
                  <a:bodyPr/>
                  <a:lstStyle/>
                  <a:p>
                    <a:endParaRPr lang="zh-CN" altLang="en-US"/>
                  </a:p>
                </p:txBody>
              </p:sp>
            </p:grpSp>
            <p:grpSp>
              <p:nvGrpSpPr>
                <p:cNvPr id="42037" name="Group 235"/>
                <p:cNvGrpSpPr>
                  <a:grpSpLocks/>
                </p:cNvGrpSpPr>
                <p:nvPr/>
              </p:nvGrpSpPr>
              <p:grpSpPr bwMode="auto">
                <a:xfrm>
                  <a:off x="3600" y="1968"/>
                  <a:ext cx="144" cy="96"/>
                  <a:chOff x="2928" y="2448"/>
                  <a:chExt cx="144" cy="96"/>
                </a:xfrm>
              </p:grpSpPr>
              <p:sp>
                <p:nvSpPr>
                  <p:cNvPr id="42123" name="Line 236"/>
                  <p:cNvSpPr>
                    <a:spLocks noChangeShapeType="1"/>
                  </p:cNvSpPr>
                  <p:nvPr/>
                </p:nvSpPr>
                <p:spPr bwMode="auto">
                  <a:xfrm>
                    <a:off x="2928" y="2448"/>
                    <a:ext cx="144" cy="0"/>
                  </a:xfrm>
                  <a:prstGeom prst="line">
                    <a:avLst/>
                  </a:prstGeom>
                  <a:noFill/>
                  <a:ln w="28575">
                    <a:solidFill>
                      <a:schemeClr val="tx1"/>
                    </a:solidFill>
                    <a:round/>
                    <a:headEnd/>
                    <a:tailEnd/>
                  </a:ln>
                </p:spPr>
                <p:txBody>
                  <a:bodyPr/>
                  <a:lstStyle/>
                  <a:p>
                    <a:endParaRPr lang="zh-CN" altLang="en-US"/>
                  </a:p>
                </p:txBody>
              </p:sp>
              <p:sp>
                <p:nvSpPr>
                  <p:cNvPr id="42124" name="Line 237"/>
                  <p:cNvSpPr>
                    <a:spLocks noChangeShapeType="1"/>
                  </p:cNvSpPr>
                  <p:nvPr/>
                </p:nvSpPr>
                <p:spPr bwMode="auto">
                  <a:xfrm>
                    <a:off x="2928" y="2496"/>
                    <a:ext cx="144" cy="0"/>
                  </a:xfrm>
                  <a:prstGeom prst="line">
                    <a:avLst/>
                  </a:prstGeom>
                  <a:noFill/>
                  <a:ln w="19050">
                    <a:solidFill>
                      <a:schemeClr val="tx1"/>
                    </a:solidFill>
                    <a:round/>
                    <a:headEnd/>
                    <a:tailEnd/>
                  </a:ln>
                </p:spPr>
                <p:txBody>
                  <a:bodyPr/>
                  <a:lstStyle/>
                  <a:p>
                    <a:endParaRPr lang="zh-CN" altLang="en-US"/>
                  </a:p>
                </p:txBody>
              </p:sp>
              <p:sp>
                <p:nvSpPr>
                  <p:cNvPr id="42125" name="Line 238"/>
                  <p:cNvSpPr>
                    <a:spLocks noChangeShapeType="1"/>
                  </p:cNvSpPr>
                  <p:nvPr/>
                </p:nvSpPr>
                <p:spPr bwMode="auto">
                  <a:xfrm>
                    <a:off x="3072" y="2496"/>
                    <a:ext cx="0" cy="48"/>
                  </a:xfrm>
                  <a:prstGeom prst="line">
                    <a:avLst/>
                  </a:prstGeom>
                  <a:noFill/>
                  <a:ln w="9525">
                    <a:solidFill>
                      <a:schemeClr val="tx1"/>
                    </a:solidFill>
                    <a:round/>
                    <a:headEnd/>
                    <a:tailEnd/>
                  </a:ln>
                </p:spPr>
                <p:txBody>
                  <a:bodyPr/>
                  <a:lstStyle/>
                  <a:p>
                    <a:endParaRPr lang="zh-CN" altLang="en-US"/>
                  </a:p>
                </p:txBody>
              </p:sp>
              <p:sp>
                <p:nvSpPr>
                  <p:cNvPr id="42126" name="Line 239"/>
                  <p:cNvSpPr>
                    <a:spLocks noChangeShapeType="1"/>
                  </p:cNvSpPr>
                  <p:nvPr/>
                </p:nvSpPr>
                <p:spPr bwMode="auto">
                  <a:xfrm>
                    <a:off x="2928" y="2496"/>
                    <a:ext cx="0" cy="48"/>
                  </a:xfrm>
                  <a:prstGeom prst="line">
                    <a:avLst/>
                  </a:prstGeom>
                  <a:noFill/>
                  <a:ln w="9525">
                    <a:solidFill>
                      <a:schemeClr val="tx1"/>
                    </a:solidFill>
                    <a:round/>
                    <a:headEnd/>
                    <a:tailEnd/>
                  </a:ln>
                </p:spPr>
                <p:txBody>
                  <a:bodyPr/>
                  <a:lstStyle/>
                  <a:p>
                    <a:endParaRPr lang="zh-CN" altLang="en-US"/>
                  </a:p>
                </p:txBody>
              </p:sp>
            </p:grpSp>
            <p:sp>
              <p:nvSpPr>
                <p:cNvPr id="42038" name="Line 240"/>
                <p:cNvSpPr>
                  <a:spLocks noChangeShapeType="1"/>
                </p:cNvSpPr>
                <p:nvPr/>
              </p:nvSpPr>
              <p:spPr bwMode="auto">
                <a:xfrm>
                  <a:off x="4944" y="2064"/>
                  <a:ext cx="96" cy="0"/>
                </a:xfrm>
                <a:prstGeom prst="line">
                  <a:avLst/>
                </a:prstGeom>
                <a:noFill/>
                <a:ln w="9525">
                  <a:solidFill>
                    <a:schemeClr val="tx1"/>
                  </a:solidFill>
                  <a:round/>
                  <a:headEnd/>
                  <a:tailEnd/>
                </a:ln>
              </p:spPr>
              <p:txBody>
                <a:bodyPr/>
                <a:lstStyle/>
                <a:p>
                  <a:endParaRPr lang="zh-CN" altLang="en-US"/>
                </a:p>
              </p:txBody>
            </p:sp>
            <p:sp>
              <p:nvSpPr>
                <p:cNvPr id="42039" name="Line 241"/>
                <p:cNvSpPr>
                  <a:spLocks noChangeShapeType="1"/>
                </p:cNvSpPr>
                <p:nvPr/>
              </p:nvSpPr>
              <p:spPr bwMode="auto">
                <a:xfrm>
                  <a:off x="3504" y="2064"/>
                  <a:ext cx="96" cy="0"/>
                </a:xfrm>
                <a:prstGeom prst="line">
                  <a:avLst/>
                </a:prstGeom>
                <a:noFill/>
                <a:ln w="9525">
                  <a:solidFill>
                    <a:schemeClr val="tx1"/>
                  </a:solidFill>
                  <a:round/>
                  <a:headEnd/>
                  <a:tailEnd/>
                </a:ln>
              </p:spPr>
              <p:txBody>
                <a:bodyPr/>
                <a:lstStyle/>
                <a:p>
                  <a:endParaRPr lang="zh-CN" altLang="en-US"/>
                </a:p>
              </p:txBody>
            </p:sp>
            <p:sp>
              <p:nvSpPr>
                <p:cNvPr id="42040" name="Line 242"/>
                <p:cNvSpPr>
                  <a:spLocks noChangeShapeType="1"/>
                </p:cNvSpPr>
                <p:nvPr/>
              </p:nvSpPr>
              <p:spPr bwMode="auto">
                <a:xfrm>
                  <a:off x="3312" y="1440"/>
                  <a:ext cx="2064" cy="0"/>
                </a:xfrm>
                <a:prstGeom prst="line">
                  <a:avLst/>
                </a:prstGeom>
                <a:noFill/>
                <a:ln w="9525">
                  <a:solidFill>
                    <a:schemeClr val="tx1"/>
                  </a:solidFill>
                  <a:round/>
                  <a:headEnd/>
                  <a:tailEnd/>
                </a:ln>
              </p:spPr>
              <p:txBody>
                <a:bodyPr/>
                <a:lstStyle/>
                <a:p>
                  <a:endParaRPr lang="zh-CN" altLang="en-US"/>
                </a:p>
              </p:txBody>
            </p:sp>
            <p:sp>
              <p:nvSpPr>
                <p:cNvPr id="42041" name="Line 243"/>
                <p:cNvSpPr>
                  <a:spLocks noChangeShapeType="1"/>
                </p:cNvSpPr>
                <p:nvPr/>
              </p:nvSpPr>
              <p:spPr bwMode="auto">
                <a:xfrm>
                  <a:off x="3504" y="1200"/>
                  <a:ext cx="0" cy="1440"/>
                </a:xfrm>
                <a:prstGeom prst="line">
                  <a:avLst/>
                </a:prstGeom>
                <a:noFill/>
                <a:ln w="9525">
                  <a:solidFill>
                    <a:schemeClr val="tx1"/>
                  </a:solidFill>
                  <a:round/>
                  <a:headEnd/>
                  <a:tailEnd/>
                </a:ln>
              </p:spPr>
              <p:txBody>
                <a:bodyPr/>
                <a:lstStyle/>
                <a:p>
                  <a:endParaRPr lang="zh-CN" altLang="en-US"/>
                </a:p>
              </p:txBody>
            </p:sp>
            <p:sp>
              <p:nvSpPr>
                <p:cNvPr id="42042" name="Line 244"/>
                <p:cNvSpPr>
                  <a:spLocks noChangeShapeType="1"/>
                </p:cNvSpPr>
                <p:nvPr/>
              </p:nvSpPr>
              <p:spPr bwMode="auto">
                <a:xfrm>
                  <a:off x="5040" y="1200"/>
                  <a:ext cx="0" cy="1440"/>
                </a:xfrm>
                <a:prstGeom prst="line">
                  <a:avLst/>
                </a:prstGeom>
                <a:noFill/>
                <a:ln w="9525">
                  <a:solidFill>
                    <a:schemeClr val="tx1"/>
                  </a:solidFill>
                  <a:round/>
                  <a:headEnd/>
                  <a:tailEnd/>
                </a:ln>
              </p:spPr>
              <p:txBody>
                <a:bodyPr/>
                <a:lstStyle/>
                <a:p>
                  <a:endParaRPr lang="zh-CN" altLang="en-US"/>
                </a:p>
              </p:txBody>
            </p:sp>
            <p:sp>
              <p:nvSpPr>
                <p:cNvPr id="42043" name="Oval 245"/>
                <p:cNvSpPr>
                  <a:spLocks noChangeArrowheads="1"/>
                </p:cNvSpPr>
                <p:nvPr/>
              </p:nvSpPr>
              <p:spPr bwMode="auto">
                <a:xfrm>
                  <a:off x="3486" y="204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2044" name="Oval 246"/>
                <p:cNvSpPr>
                  <a:spLocks noChangeArrowheads="1"/>
                </p:cNvSpPr>
                <p:nvPr/>
              </p:nvSpPr>
              <p:spPr bwMode="auto">
                <a:xfrm>
                  <a:off x="5022" y="204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2045" name="Line 247"/>
                <p:cNvSpPr>
                  <a:spLocks noChangeShapeType="1"/>
                </p:cNvSpPr>
                <p:nvPr/>
              </p:nvSpPr>
              <p:spPr bwMode="auto">
                <a:xfrm flipV="1">
                  <a:off x="3744" y="1440"/>
                  <a:ext cx="0" cy="528"/>
                </a:xfrm>
                <a:prstGeom prst="line">
                  <a:avLst/>
                </a:prstGeom>
                <a:noFill/>
                <a:ln w="9525">
                  <a:solidFill>
                    <a:schemeClr val="tx1"/>
                  </a:solidFill>
                  <a:round/>
                  <a:headEnd/>
                  <a:tailEnd/>
                </a:ln>
              </p:spPr>
              <p:txBody>
                <a:bodyPr/>
                <a:lstStyle/>
                <a:p>
                  <a:endParaRPr lang="zh-CN" altLang="en-US"/>
                </a:p>
              </p:txBody>
            </p:sp>
            <p:sp>
              <p:nvSpPr>
                <p:cNvPr id="42046" name="Line 248"/>
                <p:cNvSpPr>
                  <a:spLocks noChangeShapeType="1"/>
                </p:cNvSpPr>
                <p:nvPr/>
              </p:nvSpPr>
              <p:spPr bwMode="auto">
                <a:xfrm flipV="1">
                  <a:off x="4800" y="1440"/>
                  <a:ext cx="0" cy="528"/>
                </a:xfrm>
                <a:prstGeom prst="line">
                  <a:avLst/>
                </a:prstGeom>
                <a:noFill/>
                <a:ln w="9525">
                  <a:solidFill>
                    <a:schemeClr val="tx1"/>
                  </a:solidFill>
                  <a:round/>
                  <a:headEnd/>
                  <a:tailEnd/>
                </a:ln>
              </p:spPr>
              <p:txBody>
                <a:bodyPr/>
                <a:lstStyle/>
                <a:p>
                  <a:endParaRPr lang="zh-CN" altLang="en-US"/>
                </a:p>
              </p:txBody>
            </p:sp>
            <p:sp>
              <p:nvSpPr>
                <p:cNvPr id="42047" name="Oval 249"/>
                <p:cNvSpPr>
                  <a:spLocks noChangeArrowheads="1"/>
                </p:cNvSpPr>
                <p:nvPr/>
              </p:nvSpPr>
              <p:spPr bwMode="auto">
                <a:xfrm>
                  <a:off x="4784" y="1424"/>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2048" name="Oval 250"/>
                <p:cNvSpPr>
                  <a:spLocks noChangeArrowheads="1"/>
                </p:cNvSpPr>
                <p:nvPr/>
              </p:nvSpPr>
              <p:spPr bwMode="auto">
                <a:xfrm>
                  <a:off x="3728" y="1424"/>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grpSp>
              <p:nvGrpSpPr>
                <p:cNvPr id="42049" name="Group 251"/>
                <p:cNvGrpSpPr>
                  <a:grpSpLocks/>
                </p:cNvGrpSpPr>
                <p:nvPr/>
              </p:nvGrpSpPr>
              <p:grpSpPr bwMode="auto">
                <a:xfrm>
                  <a:off x="3504" y="2640"/>
                  <a:ext cx="96" cy="144"/>
                  <a:chOff x="1872" y="2352"/>
                  <a:chExt cx="96" cy="144"/>
                </a:xfrm>
              </p:grpSpPr>
              <p:sp>
                <p:nvSpPr>
                  <p:cNvPr id="42119" name="Line 252"/>
                  <p:cNvSpPr>
                    <a:spLocks noChangeShapeType="1"/>
                  </p:cNvSpPr>
                  <p:nvPr/>
                </p:nvSpPr>
                <p:spPr bwMode="auto">
                  <a:xfrm>
                    <a:off x="1920" y="2352"/>
                    <a:ext cx="0" cy="144"/>
                  </a:xfrm>
                  <a:prstGeom prst="line">
                    <a:avLst/>
                  </a:prstGeom>
                  <a:noFill/>
                  <a:ln w="19050">
                    <a:solidFill>
                      <a:schemeClr val="tx1"/>
                    </a:solidFill>
                    <a:round/>
                    <a:headEnd/>
                    <a:tailEnd/>
                  </a:ln>
                </p:spPr>
                <p:txBody>
                  <a:bodyPr/>
                  <a:lstStyle/>
                  <a:p>
                    <a:endParaRPr lang="zh-CN" altLang="en-US"/>
                  </a:p>
                </p:txBody>
              </p:sp>
              <p:sp>
                <p:nvSpPr>
                  <p:cNvPr id="42120" name="Line 253"/>
                  <p:cNvSpPr>
                    <a:spLocks noChangeShapeType="1"/>
                  </p:cNvSpPr>
                  <p:nvPr/>
                </p:nvSpPr>
                <p:spPr bwMode="auto">
                  <a:xfrm>
                    <a:off x="1968" y="2352"/>
                    <a:ext cx="0" cy="144"/>
                  </a:xfrm>
                  <a:prstGeom prst="line">
                    <a:avLst/>
                  </a:prstGeom>
                  <a:noFill/>
                  <a:ln w="28575">
                    <a:solidFill>
                      <a:schemeClr val="tx1"/>
                    </a:solidFill>
                    <a:round/>
                    <a:headEnd/>
                    <a:tailEnd/>
                  </a:ln>
                </p:spPr>
                <p:txBody>
                  <a:bodyPr/>
                  <a:lstStyle/>
                  <a:p>
                    <a:endParaRPr lang="zh-CN" altLang="en-US"/>
                  </a:p>
                </p:txBody>
              </p:sp>
              <p:sp>
                <p:nvSpPr>
                  <p:cNvPr id="42121" name="Line 254"/>
                  <p:cNvSpPr>
                    <a:spLocks noChangeShapeType="1"/>
                  </p:cNvSpPr>
                  <p:nvPr/>
                </p:nvSpPr>
                <p:spPr bwMode="auto">
                  <a:xfrm>
                    <a:off x="1872" y="2352"/>
                    <a:ext cx="48" cy="0"/>
                  </a:xfrm>
                  <a:prstGeom prst="line">
                    <a:avLst/>
                  </a:prstGeom>
                  <a:noFill/>
                  <a:ln w="9525">
                    <a:solidFill>
                      <a:schemeClr val="tx1"/>
                    </a:solidFill>
                    <a:round/>
                    <a:headEnd/>
                    <a:tailEnd/>
                  </a:ln>
                </p:spPr>
                <p:txBody>
                  <a:bodyPr/>
                  <a:lstStyle/>
                  <a:p>
                    <a:endParaRPr lang="zh-CN" altLang="en-US"/>
                  </a:p>
                </p:txBody>
              </p:sp>
              <p:sp>
                <p:nvSpPr>
                  <p:cNvPr id="42122" name="Line 255"/>
                  <p:cNvSpPr>
                    <a:spLocks noChangeShapeType="1"/>
                  </p:cNvSpPr>
                  <p:nvPr/>
                </p:nvSpPr>
                <p:spPr bwMode="auto">
                  <a:xfrm>
                    <a:off x="1872" y="2496"/>
                    <a:ext cx="48" cy="0"/>
                  </a:xfrm>
                  <a:prstGeom prst="line">
                    <a:avLst/>
                  </a:prstGeom>
                  <a:noFill/>
                  <a:ln w="9525">
                    <a:solidFill>
                      <a:schemeClr val="tx1"/>
                    </a:solidFill>
                    <a:round/>
                    <a:headEnd/>
                    <a:tailEnd/>
                  </a:ln>
                </p:spPr>
                <p:txBody>
                  <a:bodyPr/>
                  <a:lstStyle/>
                  <a:p>
                    <a:endParaRPr lang="zh-CN" altLang="en-US"/>
                  </a:p>
                </p:txBody>
              </p:sp>
            </p:grpSp>
            <p:grpSp>
              <p:nvGrpSpPr>
                <p:cNvPr id="42050" name="Group 256"/>
                <p:cNvGrpSpPr>
                  <a:grpSpLocks/>
                </p:cNvGrpSpPr>
                <p:nvPr/>
              </p:nvGrpSpPr>
              <p:grpSpPr bwMode="auto">
                <a:xfrm>
                  <a:off x="4944" y="2640"/>
                  <a:ext cx="96" cy="144"/>
                  <a:chOff x="2256" y="2352"/>
                  <a:chExt cx="96" cy="144"/>
                </a:xfrm>
              </p:grpSpPr>
              <p:sp>
                <p:nvSpPr>
                  <p:cNvPr id="42115" name="Line 257"/>
                  <p:cNvSpPr>
                    <a:spLocks noChangeShapeType="1"/>
                  </p:cNvSpPr>
                  <p:nvPr/>
                </p:nvSpPr>
                <p:spPr bwMode="auto">
                  <a:xfrm>
                    <a:off x="2256" y="2352"/>
                    <a:ext cx="0" cy="144"/>
                  </a:xfrm>
                  <a:prstGeom prst="line">
                    <a:avLst/>
                  </a:prstGeom>
                  <a:noFill/>
                  <a:ln w="28575">
                    <a:solidFill>
                      <a:schemeClr val="tx1"/>
                    </a:solidFill>
                    <a:round/>
                    <a:headEnd/>
                    <a:tailEnd/>
                  </a:ln>
                </p:spPr>
                <p:txBody>
                  <a:bodyPr/>
                  <a:lstStyle/>
                  <a:p>
                    <a:endParaRPr lang="zh-CN" altLang="en-US"/>
                  </a:p>
                </p:txBody>
              </p:sp>
              <p:sp>
                <p:nvSpPr>
                  <p:cNvPr id="42116" name="Line 258"/>
                  <p:cNvSpPr>
                    <a:spLocks noChangeShapeType="1"/>
                  </p:cNvSpPr>
                  <p:nvPr/>
                </p:nvSpPr>
                <p:spPr bwMode="auto">
                  <a:xfrm>
                    <a:off x="2304" y="2352"/>
                    <a:ext cx="0" cy="144"/>
                  </a:xfrm>
                  <a:prstGeom prst="line">
                    <a:avLst/>
                  </a:prstGeom>
                  <a:noFill/>
                  <a:ln w="19050">
                    <a:solidFill>
                      <a:schemeClr val="tx1"/>
                    </a:solidFill>
                    <a:round/>
                    <a:headEnd/>
                    <a:tailEnd/>
                  </a:ln>
                </p:spPr>
                <p:txBody>
                  <a:bodyPr/>
                  <a:lstStyle/>
                  <a:p>
                    <a:endParaRPr lang="zh-CN" altLang="en-US"/>
                  </a:p>
                </p:txBody>
              </p:sp>
              <p:sp>
                <p:nvSpPr>
                  <p:cNvPr id="42117" name="Line 259"/>
                  <p:cNvSpPr>
                    <a:spLocks noChangeShapeType="1"/>
                  </p:cNvSpPr>
                  <p:nvPr/>
                </p:nvSpPr>
                <p:spPr bwMode="auto">
                  <a:xfrm>
                    <a:off x="2304" y="2352"/>
                    <a:ext cx="48" cy="0"/>
                  </a:xfrm>
                  <a:prstGeom prst="line">
                    <a:avLst/>
                  </a:prstGeom>
                  <a:noFill/>
                  <a:ln w="9525">
                    <a:solidFill>
                      <a:schemeClr val="tx1"/>
                    </a:solidFill>
                    <a:round/>
                    <a:headEnd/>
                    <a:tailEnd/>
                  </a:ln>
                </p:spPr>
                <p:txBody>
                  <a:bodyPr/>
                  <a:lstStyle/>
                  <a:p>
                    <a:endParaRPr lang="zh-CN" altLang="en-US"/>
                  </a:p>
                </p:txBody>
              </p:sp>
              <p:sp>
                <p:nvSpPr>
                  <p:cNvPr id="42118" name="Line 260"/>
                  <p:cNvSpPr>
                    <a:spLocks noChangeShapeType="1"/>
                  </p:cNvSpPr>
                  <p:nvPr/>
                </p:nvSpPr>
                <p:spPr bwMode="auto">
                  <a:xfrm>
                    <a:off x="2304" y="2496"/>
                    <a:ext cx="48" cy="0"/>
                  </a:xfrm>
                  <a:prstGeom prst="line">
                    <a:avLst/>
                  </a:prstGeom>
                  <a:noFill/>
                  <a:ln w="9525">
                    <a:solidFill>
                      <a:schemeClr val="tx1"/>
                    </a:solidFill>
                    <a:round/>
                    <a:headEnd/>
                    <a:tailEnd/>
                  </a:ln>
                </p:spPr>
                <p:txBody>
                  <a:bodyPr/>
                  <a:lstStyle/>
                  <a:p>
                    <a:endParaRPr lang="zh-CN" altLang="en-US"/>
                  </a:p>
                </p:txBody>
              </p:sp>
            </p:grpSp>
            <p:sp>
              <p:nvSpPr>
                <p:cNvPr id="42051" name="Line 261"/>
                <p:cNvSpPr>
                  <a:spLocks noChangeShapeType="1"/>
                </p:cNvSpPr>
                <p:nvPr/>
              </p:nvSpPr>
              <p:spPr bwMode="auto">
                <a:xfrm>
                  <a:off x="3600" y="2784"/>
                  <a:ext cx="1344" cy="0"/>
                </a:xfrm>
                <a:prstGeom prst="line">
                  <a:avLst/>
                </a:prstGeom>
                <a:noFill/>
                <a:ln w="9525">
                  <a:solidFill>
                    <a:schemeClr val="tx1"/>
                  </a:solidFill>
                  <a:round/>
                  <a:headEnd/>
                  <a:tailEnd/>
                </a:ln>
              </p:spPr>
              <p:txBody>
                <a:bodyPr/>
                <a:lstStyle/>
                <a:p>
                  <a:endParaRPr lang="zh-CN" altLang="en-US"/>
                </a:p>
              </p:txBody>
            </p:sp>
            <p:sp>
              <p:nvSpPr>
                <p:cNvPr id="42052" name="Line 262"/>
                <p:cNvSpPr>
                  <a:spLocks noChangeShapeType="1"/>
                </p:cNvSpPr>
                <p:nvPr/>
              </p:nvSpPr>
              <p:spPr bwMode="auto">
                <a:xfrm flipV="1">
                  <a:off x="4272" y="2640"/>
                  <a:ext cx="0" cy="144"/>
                </a:xfrm>
                <a:prstGeom prst="line">
                  <a:avLst/>
                </a:prstGeom>
                <a:noFill/>
                <a:ln w="9525">
                  <a:solidFill>
                    <a:schemeClr val="tx1"/>
                  </a:solidFill>
                  <a:round/>
                  <a:headEnd/>
                  <a:tailEnd/>
                </a:ln>
              </p:spPr>
              <p:txBody>
                <a:bodyPr/>
                <a:lstStyle/>
                <a:p>
                  <a:endParaRPr lang="zh-CN" altLang="en-US"/>
                </a:p>
              </p:txBody>
            </p:sp>
            <p:sp>
              <p:nvSpPr>
                <p:cNvPr id="42053" name="Oval 263"/>
                <p:cNvSpPr>
                  <a:spLocks noChangeArrowheads="1"/>
                </p:cNvSpPr>
                <p:nvPr/>
              </p:nvSpPr>
              <p:spPr bwMode="auto">
                <a:xfrm>
                  <a:off x="4254" y="276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2054" name="Oval 264"/>
                <p:cNvSpPr>
                  <a:spLocks noChangeArrowheads="1"/>
                </p:cNvSpPr>
                <p:nvPr/>
              </p:nvSpPr>
              <p:spPr bwMode="auto">
                <a:xfrm>
                  <a:off x="4248" y="2592"/>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2055" name="Line 265"/>
                <p:cNvSpPr>
                  <a:spLocks noChangeShapeType="1"/>
                </p:cNvSpPr>
                <p:nvPr/>
              </p:nvSpPr>
              <p:spPr bwMode="auto">
                <a:xfrm>
                  <a:off x="3504" y="2784"/>
                  <a:ext cx="0" cy="144"/>
                </a:xfrm>
                <a:prstGeom prst="line">
                  <a:avLst/>
                </a:prstGeom>
                <a:noFill/>
                <a:ln w="9525">
                  <a:solidFill>
                    <a:schemeClr val="tx1"/>
                  </a:solidFill>
                  <a:round/>
                  <a:headEnd/>
                  <a:tailEnd/>
                </a:ln>
              </p:spPr>
              <p:txBody>
                <a:bodyPr/>
                <a:lstStyle/>
                <a:p>
                  <a:endParaRPr lang="zh-CN" altLang="en-US"/>
                </a:p>
              </p:txBody>
            </p:sp>
            <p:sp>
              <p:nvSpPr>
                <p:cNvPr id="42056" name="Line 266"/>
                <p:cNvSpPr>
                  <a:spLocks noChangeShapeType="1"/>
                </p:cNvSpPr>
                <p:nvPr/>
              </p:nvSpPr>
              <p:spPr bwMode="auto">
                <a:xfrm>
                  <a:off x="5040" y="2784"/>
                  <a:ext cx="0" cy="144"/>
                </a:xfrm>
                <a:prstGeom prst="line">
                  <a:avLst/>
                </a:prstGeom>
                <a:noFill/>
                <a:ln w="9525">
                  <a:solidFill>
                    <a:schemeClr val="tx1"/>
                  </a:solidFill>
                  <a:round/>
                  <a:headEnd/>
                  <a:tailEnd/>
                </a:ln>
              </p:spPr>
              <p:txBody>
                <a:bodyPr/>
                <a:lstStyle/>
                <a:p>
                  <a:endParaRPr lang="zh-CN" altLang="en-US"/>
                </a:p>
              </p:txBody>
            </p:sp>
            <p:sp>
              <p:nvSpPr>
                <p:cNvPr id="42057" name="Text Box 267"/>
                <p:cNvSpPr txBox="1">
                  <a:spLocks noChangeArrowheads="1"/>
                </p:cNvSpPr>
                <p:nvPr/>
              </p:nvSpPr>
              <p:spPr bwMode="auto">
                <a:xfrm>
                  <a:off x="4464" y="2088"/>
                  <a:ext cx="288" cy="196"/>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T</a:t>
                  </a:r>
                  <a:r>
                    <a:rPr lang="en-US" altLang="zh-CN" sz="1800" b="1" baseline="-25000">
                      <a:solidFill>
                        <a:schemeClr val="hlink"/>
                      </a:solidFill>
                      <a:latin typeface="Arial" charset="0"/>
                      <a:cs typeface="Arial" charset="0"/>
                    </a:rPr>
                    <a:t>1</a:t>
                  </a:r>
                  <a:endParaRPr lang="en-US" altLang="zh-CN" sz="1800" b="1">
                    <a:solidFill>
                      <a:schemeClr val="hlink"/>
                    </a:solidFill>
                    <a:latin typeface="Arial" charset="0"/>
                    <a:cs typeface="Arial" charset="0"/>
                  </a:endParaRPr>
                </a:p>
              </p:txBody>
            </p:sp>
            <p:sp>
              <p:nvSpPr>
                <p:cNvPr id="42058" name="Text Box 268"/>
                <p:cNvSpPr txBox="1">
                  <a:spLocks noChangeArrowheads="1"/>
                </p:cNvSpPr>
                <p:nvPr/>
              </p:nvSpPr>
              <p:spPr bwMode="auto">
                <a:xfrm>
                  <a:off x="3840" y="2080"/>
                  <a:ext cx="288" cy="198"/>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T</a:t>
                  </a:r>
                  <a:r>
                    <a:rPr lang="en-US" altLang="zh-CN" sz="1800" b="1" baseline="-25000">
                      <a:solidFill>
                        <a:schemeClr val="hlink"/>
                      </a:solidFill>
                      <a:latin typeface="Arial" charset="0"/>
                      <a:cs typeface="Arial" charset="0"/>
                    </a:rPr>
                    <a:t>2</a:t>
                  </a:r>
                  <a:endParaRPr lang="en-US" altLang="zh-CN" sz="1800" b="1">
                    <a:solidFill>
                      <a:schemeClr val="hlink"/>
                    </a:solidFill>
                    <a:latin typeface="Arial" charset="0"/>
                    <a:cs typeface="Arial" charset="0"/>
                  </a:endParaRPr>
                </a:p>
              </p:txBody>
            </p:sp>
            <p:sp>
              <p:nvSpPr>
                <p:cNvPr id="42059" name="Text Box 269"/>
                <p:cNvSpPr txBox="1">
                  <a:spLocks noChangeArrowheads="1"/>
                </p:cNvSpPr>
                <p:nvPr/>
              </p:nvSpPr>
              <p:spPr bwMode="auto">
                <a:xfrm>
                  <a:off x="4752" y="2064"/>
                  <a:ext cx="288" cy="196"/>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T</a:t>
                  </a:r>
                  <a:r>
                    <a:rPr lang="en-US" altLang="zh-CN" sz="1800" b="1" baseline="-25000">
                      <a:solidFill>
                        <a:schemeClr val="hlink"/>
                      </a:solidFill>
                      <a:latin typeface="Arial" charset="0"/>
                      <a:cs typeface="Arial" charset="0"/>
                    </a:rPr>
                    <a:t>3</a:t>
                  </a:r>
                  <a:endParaRPr lang="en-US" altLang="zh-CN" sz="1800" b="1">
                    <a:solidFill>
                      <a:schemeClr val="hlink"/>
                    </a:solidFill>
                    <a:latin typeface="Arial" charset="0"/>
                    <a:cs typeface="Arial" charset="0"/>
                  </a:endParaRPr>
                </a:p>
              </p:txBody>
            </p:sp>
            <p:sp>
              <p:nvSpPr>
                <p:cNvPr id="42060" name="Text Box 270"/>
                <p:cNvSpPr txBox="1">
                  <a:spLocks noChangeArrowheads="1"/>
                </p:cNvSpPr>
                <p:nvPr/>
              </p:nvSpPr>
              <p:spPr bwMode="auto">
                <a:xfrm>
                  <a:off x="3552" y="2064"/>
                  <a:ext cx="288" cy="196"/>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T</a:t>
                  </a:r>
                  <a:r>
                    <a:rPr lang="en-US" altLang="zh-CN" sz="1800" b="1" baseline="-25000">
                      <a:solidFill>
                        <a:schemeClr val="hlink"/>
                      </a:solidFill>
                      <a:latin typeface="Arial" charset="0"/>
                      <a:cs typeface="Arial" charset="0"/>
                    </a:rPr>
                    <a:t>4</a:t>
                  </a:r>
                  <a:endParaRPr lang="en-US" altLang="zh-CN" sz="1800" b="1">
                    <a:solidFill>
                      <a:schemeClr val="hlink"/>
                    </a:solidFill>
                    <a:latin typeface="Arial" charset="0"/>
                    <a:cs typeface="Arial" charset="0"/>
                  </a:endParaRPr>
                </a:p>
              </p:txBody>
            </p:sp>
            <p:sp>
              <p:nvSpPr>
                <p:cNvPr id="42061" name="Text Box 271"/>
                <p:cNvSpPr txBox="1">
                  <a:spLocks noChangeArrowheads="1"/>
                </p:cNvSpPr>
                <p:nvPr/>
              </p:nvSpPr>
              <p:spPr bwMode="auto">
                <a:xfrm>
                  <a:off x="4272" y="2496"/>
                  <a:ext cx="288" cy="196"/>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Y</a:t>
                  </a:r>
                  <a:r>
                    <a:rPr lang="en-US" altLang="zh-CN" sz="1800" b="1" baseline="-25000">
                      <a:solidFill>
                        <a:schemeClr val="hlink"/>
                      </a:solidFill>
                      <a:latin typeface="Arial" charset="0"/>
                      <a:cs typeface="Arial" charset="0"/>
                    </a:rPr>
                    <a:t>j</a:t>
                  </a:r>
                  <a:endParaRPr lang="en-US" altLang="zh-CN" sz="1800" b="1">
                    <a:solidFill>
                      <a:schemeClr val="hlink"/>
                    </a:solidFill>
                    <a:latin typeface="Arial" charset="0"/>
                    <a:cs typeface="Arial" charset="0"/>
                  </a:endParaRPr>
                </a:p>
              </p:txBody>
            </p:sp>
            <p:sp>
              <p:nvSpPr>
                <p:cNvPr id="42062" name="Text Box 272"/>
                <p:cNvSpPr txBox="1">
                  <a:spLocks noChangeArrowheads="1"/>
                </p:cNvSpPr>
                <p:nvPr/>
              </p:nvSpPr>
              <p:spPr bwMode="auto">
                <a:xfrm>
                  <a:off x="5088" y="1440"/>
                  <a:ext cx="288" cy="196"/>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X</a:t>
                  </a:r>
                  <a:r>
                    <a:rPr lang="en-US" altLang="zh-CN" sz="1800" b="1" baseline="-25000">
                      <a:solidFill>
                        <a:schemeClr val="hlink"/>
                      </a:solidFill>
                      <a:latin typeface="Arial" charset="0"/>
                      <a:cs typeface="Arial" charset="0"/>
                    </a:rPr>
                    <a:t>i</a:t>
                  </a:r>
                  <a:endParaRPr lang="en-US" altLang="zh-CN" sz="1800" b="1">
                    <a:solidFill>
                      <a:schemeClr val="hlink"/>
                    </a:solidFill>
                    <a:latin typeface="Arial" charset="0"/>
                    <a:cs typeface="Arial" charset="0"/>
                  </a:endParaRPr>
                </a:p>
              </p:txBody>
            </p:sp>
            <p:sp>
              <p:nvSpPr>
                <p:cNvPr id="42063" name="Text Box 273"/>
                <p:cNvSpPr txBox="1">
                  <a:spLocks noChangeArrowheads="1"/>
                </p:cNvSpPr>
                <p:nvPr/>
              </p:nvSpPr>
              <p:spPr bwMode="auto">
                <a:xfrm>
                  <a:off x="5040" y="1968"/>
                  <a:ext cx="288" cy="198"/>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B</a:t>
                  </a:r>
                </a:p>
              </p:txBody>
            </p:sp>
            <p:grpSp>
              <p:nvGrpSpPr>
                <p:cNvPr id="42064" name="Group 274"/>
                <p:cNvGrpSpPr>
                  <a:grpSpLocks/>
                </p:cNvGrpSpPr>
                <p:nvPr/>
              </p:nvGrpSpPr>
              <p:grpSpPr bwMode="auto">
                <a:xfrm>
                  <a:off x="3216" y="1968"/>
                  <a:ext cx="288" cy="198"/>
                  <a:chOff x="1056" y="2208"/>
                  <a:chExt cx="288" cy="198"/>
                </a:xfrm>
              </p:grpSpPr>
              <p:sp>
                <p:nvSpPr>
                  <p:cNvPr id="42113" name="Text Box 275"/>
                  <p:cNvSpPr txBox="1">
                    <a:spLocks noChangeArrowheads="1"/>
                  </p:cNvSpPr>
                  <p:nvPr/>
                </p:nvSpPr>
                <p:spPr bwMode="auto">
                  <a:xfrm>
                    <a:off x="1056" y="2208"/>
                    <a:ext cx="288" cy="198"/>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B</a:t>
                    </a:r>
                  </a:p>
                </p:txBody>
              </p:sp>
              <p:sp>
                <p:nvSpPr>
                  <p:cNvPr id="42114" name="Line 276"/>
                  <p:cNvSpPr>
                    <a:spLocks noChangeShapeType="1"/>
                  </p:cNvSpPr>
                  <p:nvPr/>
                </p:nvSpPr>
                <p:spPr bwMode="auto">
                  <a:xfrm>
                    <a:off x="1141" y="2217"/>
                    <a:ext cx="89" cy="0"/>
                  </a:xfrm>
                  <a:prstGeom prst="line">
                    <a:avLst/>
                  </a:prstGeom>
                  <a:noFill/>
                  <a:ln w="9525">
                    <a:solidFill>
                      <a:schemeClr val="tx1"/>
                    </a:solidFill>
                    <a:round/>
                    <a:headEnd/>
                    <a:tailEnd/>
                  </a:ln>
                </p:spPr>
                <p:txBody>
                  <a:bodyPr/>
                  <a:lstStyle/>
                  <a:p>
                    <a:endParaRPr lang="zh-CN" altLang="en-US"/>
                  </a:p>
                </p:txBody>
              </p:sp>
            </p:grpSp>
            <p:sp>
              <p:nvSpPr>
                <p:cNvPr id="42065" name="Text Box 277"/>
                <p:cNvSpPr txBox="1">
                  <a:spLocks noChangeArrowheads="1"/>
                </p:cNvSpPr>
                <p:nvPr/>
              </p:nvSpPr>
              <p:spPr bwMode="auto">
                <a:xfrm>
                  <a:off x="4704" y="2592"/>
                  <a:ext cx="288" cy="199"/>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T</a:t>
                  </a:r>
                  <a:r>
                    <a:rPr lang="en-US" altLang="zh-CN" sz="1800" b="1" baseline="-25000">
                      <a:solidFill>
                        <a:schemeClr val="hlink"/>
                      </a:solidFill>
                      <a:latin typeface="Arial" charset="0"/>
                      <a:cs typeface="Arial" charset="0"/>
                    </a:rPr>
                    <a:t>7</a:t>
                  </a:r>
                  <a:endParaRPr lang="en-US" altLang="zh-CN" sz="1800" b="1">
                    <a:solidFill>
                      <a:schemeClr val="hlink"/>
                    </a:solidFill>
                    <a:latin typeface="Arial" charset="0"/>
                    <a:cs typeface="Arial" charset="0"/>
                  </a:endParaRPr>
                </a:p>
              </p:txBody>
            </p:sp>
            <p:sp>
              <p:nvSpPr>
                <p:cNvPr id="42066" name="Text Box 278"/>
                <p:cNvSpPr txBox="1">
                  <a:spLocks noChangeArrowheads="1"/>
                </p:cNvSpPr>
                <p:nvPr/>
              </p:nvSpPr>
              <p:spPr bwMode="auto">
                <a:xfrm>
                  <a:off x="3552" y="2592"/>
                  <a:ext cx="288" cy="199"/>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T</a:t>
                  </a:r>
                  <a:r>
                    <a:rPr lang="en-US" altLang="zh-CN" sz="1800" b="1" baseline="-25000">
                      <a:solidFill>
                        <a:schemeClr val="hlink"/>
                      </a:solidFill>
                      <a:latin typeface="Arial" charset="0"/>
                      <a:cs typeface="Arial" charset="0"/>
                    </a:rPr>
                    <a:t>8</a:t>
                  </a:r>
                  <a:endParaRPr lang="en-US" altLang="zh-CN" sz="1800" b="1">
                    <a:solidFill>
                      <a:schemeClr val="hlink"/>
                    </a:solidFill>
                    <a:latin typeface="Arial" charset="0"/>
                    <a:cs typeface="Arial" charset="0"/>
                  </a:endParaRPr>
                </a:p>
              </p:txBody>
            </p:sp>
            <p:sp>
              <p:nvSpPr>
                <p:cNvPr id="42067" name="Rectangle 279"/>
                <p:cNvSpPr>
                  <a:spLocks noChangeArrowheads="1"/>
                </p:cNvSpPr>
                <p:nvPr/>
              </p:nvSpPr>
              <p:spPr bwMode="auto">
                <a:xfrm>
                  <a:off x="3552" y="1488"/>
                  <a:ext cx="1440" cy="1056"/>
                </a:xfrm>
                <a:prstGeom prst="rect">
                  <a:avLst/>
                </a:prstGeom>
                <a:noFill/>
                <a:ln w="19050">
                  <a:solidFill>
                    <a:srgbClr val="FF0066"/>
                  </a:solidFill>
                  <a:prstDash val="dash"/>
                  <a:miter lim="800000"/>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2068" name="Text Box 280">
                  <a:hlinkClick r:id="rId4" action="ppaction://hlinkfile"/>
                </p:cNvPr>
                <p:cNvSpPr txBox="1">
                  <a:spLocks noChangeArrowheads="1"/>
                </p:cNvSpPr>
                <p:nvPr/>
              </p:nvSpPr>
              <p:spPr bwMode="auto">
                <a:xfrm>
                  <a:off x="5328" y="1562"/>
                  <a:ext cx="240" cy="913"/>
                </a:xfrm>
                <a:prstGeom prst="rect">
                  <a:avLst/>
                </a:prstGeom>
                <a:noFill/>
                <a:ln w="9525">
                  <a:noFill/>
                  <a:miter lim="800000"/>
                  <a:headEnd/>
                  <a:tailEnd/>
                </a:ln>
              </p:spPr>
              <p:txBody>
                <a:bodyPr>
                  <a:spAutoFit/>
                </a:bodyPr>
                <a:lstStyle/>
                <a:p>
                  <a:pPr eaLnBrk="0" hangingPunct="0"/>
                  <a:r>
                    <a:rPr lang="zh-CN" altLang="en-US" sz="1800" b="1">
                      <a:solidFill>
                        <a:srgbClr val="FF0000"/>
                      </a:solidFill>
                      <a:latin typeface="Arial" charset="0"/>
                      <a:cs typeface="Arial" charset="0"/>
                    </a:rPr>
                    <a:t>四管存储单元</a:t>
                  </a:r>
                </a:p>
              </p:txBody>
            </p:sp>
            <p:sp>
              <p:nvSpPr>
                <p:cNvPr id="42069" name="Line 281"/>
                <p:cNvSpPr>
                  <a:spLocks noChangeShapeType="1"/>
                </p:cNvSpPr>
                <p:nvPr/>
              </p:nvSpPr>
              <p:spPr bwMode="auto">
                <a:xfrm flipV="1">
                  <a:off x="4032" y="2064"/>
                  <a:ext cx="0" cy="48"/>
                </a:xfrm>
                <a:prstGeom prst="line">
                  <a:avLst/>
                </a:prstGeom>
                <a:noFill/>
                <a:ln w="9525">
                  <a:solidFill>
                    <a:schemeClr val="tx1"/>
                  </a:solidFill>
                  <a:round/>
                  <a:headEnd/>
                  <a:tailEnd/>
                </a:ln>
              </p:spPr>
              <p:txBody>
                <a:bodyPr/>
                <a:lstStyle/>
                <a:p>
                  <a:endParaRPr lang="zh-CN" altLang="en-US"/>
                </a:p>
              </p:txBody>
            </p:sp>
            <p:sp>
              <p:nvSpPr>
                <p:cNvPr id="42070" name="Line 282"/>
                <p:cNvSpPr>
                  <a:spLocks noChangeShapeType="1"/>
                </p:cNvSpPr>
                <p:nvPr/>
              </p:nvSpPr>
              <p:spPr bwMode="auto">
                <a:xfrm flipV="1">
                  <a:off x="4512" y="2064"/>
                  <a:ext cx="0" cy="48"/>
                </a:xfrm>
                <a:prstGeom prst="line">
                  <a:avLst/>
                </a:prstGeom>
                <a:noFill/>
                <a:ln w="9525">
                  <a:solidFill>
                    <a:schemeClr val="tx1"/>
                  </a:solidFill>
                  <a:round/>
                  <a:headEnd/>
                  <a:tailEnd/>
                </a:ln>
              </p:spPr>
              <p:txBody>
                <a:bodyPr/>
                <a:lstStyle/>
                <a:p>
                  <a:endParaRPr lang="zh-CN" altLang="en-US"/>
                </a:p>
              </p:txBody>
            </p:sp>
            <p:grpSp>
              <p:nvGrpSpPr>
                <p:cNvPr id="42071" name="Group 283"/>
                <p:cNvGrpSpPr>
                  <a:grpSpLocks/>
                </p:cNvGrpSpPr>
                <p:nvPr/>
              </p:nvGrpSpPr>
              <p:grpSpPr bwMode="auto">
                <a:xfrm>
                  <a:off x="4176" y="2304"/>
                  <a:ext cx="48" cy="48"/>
                  <a:chOff x="4176" y="2304"/>
                  <a:chExt cx="48" cy="48"/>
                </a:xfrm>
              </p:grpSpPr>
              <p:sp>
                <p:nvSpPr>
                  <p:cNvPr id="42111" name="Line 284"/>
                  <p:cNvSpPr>
                    <a:spLocks noChangeShapeType="1"/>
                  </p:cNvSpPr>
                  <p:nvPr/>
                </p:nvSpPr>
                <p:spPr bwMode="auto">
                  <a:xfrm>
                    <a:off x="4176" y="2304"/>
                    <a:ext cx="48" cy="0"/>
                  </a:xfrm>
                  <a:prstGeom prst="line">
                    <a:avLst/>
                  </a:prstGeom>
                  <a:noFill/>
                  <a:ln w="19050">
                    <a:solidFill>
                      <a:schemeClr val="tx1"/>
                    </a:solidFill>
                    <a:round/>
                    <a:headEnd/>
                    <a:tailEnd/>
                  </a:ln>
                </p:spPr>
                <p:txBody>
                  <a:bodyPr/>
                  <a:lstStyle/>
                  <a:p>
                    <a:endParaRPr lang="zh-CN" altLang="en-US"/>
                  </a:p>
                </p:txBody>
              </p:sp>
              <p:sp>
                <p:nvSpPr>
                  <p:cNvPr id="42112" name="Line 285"/>
                  <p:cNvSpPr>
                    <a:spLocks noChangeShapeType="1"/>
                  </p:cNvSpPr>
                  <p:nvPr/>
                </p:nvSpPr>
                <p:spPr bwMode="auto">
                  <a:xfrm>
                    <a:off x="4176" y="2352"/>
                    <a:ext cx="48" cy="0"/>
                  </a:xfrm>
                  <a:prstGeom prst="line">
                    <a:avLst/>
                  </a:prstGeom>
                  <a:noFill/>
                  <a:ln w="19050">
                    <a:solidFill>
                      <a:schemeClr val="tx1"/>
                    </a:solidFill>
                    <a:round/>
                    <a:headEnd/>
                    <a:tailEnd/>
                  </a:ln>
                </p:spPr>
                <p:txBody>
                  <a:bodyPr/>
                  <a:lstStyle/>
                  <a:p>
                    <a:endParaRPr lang="zh-CN" altLang="en-US"/>
                  </a:p>
                </p:txBody>
              </p:sp>
            </p:grpSp>
            <p:grpSp>
              <p:nvGrpSpPr>
                <p:cNvPr id="42072" name="Group 286"/>
                <p:cNvGrpSpPr>
                  <a:grpSpLocks/>
                </p:cNvGrpSpPr>
                <p:nvPr/>
              </p:nvGrpSpPr>
              <p:grpSpPr bwMode="auto">
                <a:xfrm>
                  <a:off x="4320" y="2304"/>
                  <a:ext cx="48" cy="48"/>
                  <a:chOff x="4176" y="2304"/>
                  <a:chExt cx="48" cy="48"/>
                </a:xfrm>
              </p:grpSpPr>
              <p:sp>
                <p:nvSpPr>
                  <p:cNvPr id="42109" name="Line 287"/>
                  <p:cNvSpPr>
                    <a:spLocks noChangeShapeType="1"/>
                  </p:cNvSpPr>
                  <p:nvPr/>
                </p:nvSpPr>
                <p:spPr bwMode="auto">
                  <a:xfrm>
                    <a:off x="4176" y="2304"/>
                    <a:ext cx="48" cy="0"/>
                  </a:xfrm>
                  <a:prstGeom prst="line">
                    <a:avLst/>
                  </a:prstGeom>
                  <a:noFill/>
                  <a:ln w="19050">
                    <a:solidFill>
                      <a:schemeClr val="tx1"/>
                    </a:solidFill>
                    <a:round/>
                    <a:headEnd/>
                    <a:tailEnd/>
                  </a:ln>
                </p:spPr>
                <p:txBody>
                  <a:bodyPr/>
                  <a:lstStyle/>
                  <a:p>
                    <a:endParaRPr lang="zh-CN" altLang="en-US"/>
                  </a:p>
                </p:txBody>
              </p:sp>
              <p:sp>
                <p:nvSpPr>
                  <p:cNvPr id="42110" name="Line 288"/>
                  <p:cNvSpPr>
                    <a:spLocks noChangeShapeType="1"/>
                  </p:cNvSpPr>
                  <p:nvPr/>
                </p:nvSpPr>
                <p:spPr bwMode="auto">
                  <a:xfrm>
                    <a:off x="4176" y="2352"/>
                    <a:ext cx="48" cy="0"/>
                  </a:xfrm>
                  <a:prstGeom prst="line">
                    <a:avLst/>
                  </a:prstGeom>
                  <a:noFill/>
                  <a:ln w="19050">
                    <a:solidFill>
                      <a:schemeClr val="tx1"/>
                    </a:solidFill>
                    <a:round/>
                    <a:headEnd/>
                    <a:tailEnd/>
                  </a:ln>
                </p:spPr>
                <p:txBody>
                  <a:bodyPr/>
                  <a:lstStyle/>
                  <a:p>
                    <a:endParaRPr lang="zh-CN" altLang="en-US"/>
                  </a:p>
                </p:txBody>
              </p:sp>
            </p:grpSp>
            <p:sp>
              <p:nvSpPr>
                <p:cNvPr id="42073" name="Line 289"/>
                <p:cNvSpPr>
                  <a:spLocks noChangeShapeType="1"/>
                </p:cNvSpPr>
                <p:nvPr/>
              </p:nvSpPr>
              <p:spPr bwMode="auto">
                <a:xfrm>
                  <a:off x="4200" y="2256"/>
                  <a:ext cx="0" cy="48"/>
                </a:xfrm>
                <a:prstGeom prst="line">
                  <a:avLst/>
                </a:prstGeom>
                <a:noFill/>
                <a:ln w="9525">
                  <a:solidFill>
                    <a:schemeClr val="tx1"/>
                  </a:solidFill>
                  <a:round/>
                  <a:headEnd/>
                  <a:tailEnd/>
                </a:ln>
              </p:spPr>
              <p:txBody>
                <a:bodyPr/>
                <a:lstStyle/>
                <a:p>
                  <a:endParaRPr lang="zh-CN" altLang="en-US"/>
                </a:p>
              </p:txBody>
            </p:sp>
            <p:sp>
              <p:nvSpPr>
                <p:cNvPr id="42074" name="Line 290"/>
                <p:cNvSpPr>
                  <a:spLocks noChangeShapeType="1"/>
                </p:cNvSpPr>
                <p:nvPr/>
              </p:nvSpPr>
              <p:spPr bwMode="auto">
                <a:xfrm>
                  <a:off x="4336" y="2256"/>
                  <a:ext cx="0" cy="48"/>
                </a:xfrm>
                <a:prstGeom prst="line">
                  <a:avLst/>
                </a:prstGeom>
                <a:noFill/>
                <a:ln w="9525">
                  <a:solidFill>
                    <a:schemeClr val="tx1"/>
                  </a:solidFill>
                  <a:round/>
                  <a:headEnd/>
                  <a:tailEnd/>
                </a:ln>
              </p:spPr>
              <p:txBody>
                <a:bodyPr/>
                <a:lstStyle/>
                <a:p>
                  <a:endParaRPr lang="zh-CN" altLang="en-US"/>
                </a:p>
              </p:txBody>
            </p:sp>
            <p:sp>
              <p:nvSpPr>
                <p:cNvPr id="42075" name="Line 291"/>
                <p:cNvSpPr>
                  <a:spLocks noChangeShapeType="1"/>
                </p:cNvSpPr>
                <p:nvPr/>
              </p:nvSpPr>
              <p:spPr bwMode="auto">
                <a:xfrm>
                  <a:off x="4336" y="2352"/>
                  <a:ext cx="0" cy="48"/>
                </a:xfrm>
                <a:prstGeom prst="line">
                  <a:avLst/>
                </a:prstGeom>
                <a:noFill/>
                <a:ln w="9525">
                  <a:solidFill>
                    <a:schemeClr val="tx1"/>
                  </a:solidFill>
                  <a:round/>
                  <a:headEnd/>
                  <a:tailEnd/>
                </a:ln>
              </p:spPr>
              <p:txBody>
                <a:bodyPr/>
                <a:lstStyle/>
                <a:p>
                  <a:endParaRPr lang="zh-CN" altLang="en-US"/>
                </a:p>
              </p:txBody>
            </p:sp>
            <p:sp>
              <p:nvSpPr>
                <p:cNvPr id="42076" name="Line 292"/>
                <p:cNvSpPr>
                  <a:spLocks noChangeShapeType="1"/>
                </p:cNvSpPr>
                <p:nvPr/>
              </p:nvSpPr>
              <p:spPr bwMode="auto">
                <a:xfrm>
                  <a:off x="4200" y="2352"/>
                  <a:ext cx="0" cy="48"/>
                </a:xfrm>
                <a:prstGeom prst="line">
                  <a:avLst/>
                </a:prstGeom>
                <a:noFill/>
                <a:ln w="9525">
                  <a:solidFill>
                    <a:schemeClr val="tx1"/>
                  </a:solidFill>
                  <a:round/>
                  <a:headEnd/>
                  <a:tailEnd/>
                </a:ln>
              </p:spPr>
              <p:txBody>
                <a:bodyPr/>
                <a:lstStyle/>
                <a:p>
                  <a:endParaRPr lang="zh-CN" altLang="en-US"/>
                </a:p>
              </p:txBody>
            </p:sp>
            <p:sp>
              <p:nvSpPr>
                <p:cNvPr id="42077" name="Oval 293"/>
                <p:cNvSpPr>
                  <a:spLocks noChangeArrowheads="1"/>
                </p:cNvSpPr>
                <p:nvPr/>
              </p:nvSpPr>
              <p:spPr bwMode="auto">
                <a:xfrm>
                  <a:off x="4318" y="2384"/>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2078" name="Oval 294"/>
                <p:cNvSpPr>
                  <a:spLocks noChangeArrowheads="1"/>
                </p:cNvSpPr>
                <p:nvPr/>
              </p:nvSpPr>
              <p:spPr bwMode="auto">
                <a:xfrm>
                  <a:off x="4184" y="2384"/>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2079" name="Oval 295"/>
                <p:cNvSpPr>
                  <a:spLocks noChangeArrowheads="1"/>
                </p:cNvSpPr>
                <p:nvPr/>
              </p:nvSpPr>
              <p:spPr bwMode="auto">
                <a:xfrm>
                  <a:off x="4320" y="2240"/>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2080" name="Oval 296"/>
                <p:cNvSpPr>
                  <a:spLocks noChangeArrowheads="1"/>
                </p:cNvSpPr>
                <p:nvPr/>
              </p:nvSpPr>
              <p:spPr bwMode="auto">
                <a:xfrm>
                  <a:off x="4184" y="223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grpSp>
              <p:nvGrpSpPr>
                <p:cNvPr id="42081" name="Group 297"/>
                <p:cNvGrpSpPr>
                  <a:grpSpLocks/>
                </p:cNvGrpSpPr>
                <p:nvPr/>
              </p:nvGrpSpPr>
              <p:grpSpPr bwMode="auto">
                <a:xfrm>
                  <a:off x="4944" y="1056"/>
                  <a:ext cx="96" cy="144"/>
                  <a:chOff x="2256" y="2352"/>
                  <a:chExt cx="96" cy="144"/>
                </a:xfrm>
              </p:grpSpPr>
              <p:sp>
                <p:nvSpPr>
                  <p:cNvPr id="42105" name="Line 298"/>
                  <p:cNvSpPr>
                    <a:spLocks noChangeShapeType="1"/>
                  </p:cNvSpPr>
                  <p:nvPr/>
                </p:nvSpPr>
                <p:spPr bwMode="auto">
                  <a:xfrm>
                    <a:off x="2256" y="2352"/>
                    <a:ext cx="0" cy="144"/>
                  </a:xfrm>
                  <a:prstGeom prst="line">
                    <a:avLst/>
                  </a:prstGeom>
                  <a:noFill/>
                  <a:ln w="28575">
                    <a:solidFill>
                      <a:schemeClr val="tx1"/>
                    </a:solidFill>
                    <a:round/>
                    <a:headEnd/>
                    <a:tailEnd/>
                  </a:ln>
                </p:spPr>
                <p:txBody>
                  <a:bodyPr/>
                  <a:lstStyle/>
                  <a:p>
                    <a:endParaRPr lang="zh-CN" altLang="en-US"/>
                  </a:p>
                </p:txBody>
              </p:sp>
              <p:sp>
                <p:nvSpPr>
                  <p:cNvPr id="42106" name="Line 299"/>
                  <p:cNvSpPr>
                    <a:spLocks noChangeShapeType="1"/>
                  </p:cNvSpPr>
                  <p:nvPr/>
                </p:nvSpPr>
                <p:spPr bwMode="auto">
                  <a:xfrm>
                    <a:off x="2304" y="2352"/>
                    <a:ext cx="0" cy="144"/>
                  </a:xfrm>
                  <a:prstGeom prst="line">
                    <a:avLst/>
                  </a:prstGeom>
                  <a:noFill/>
                  <a:ln w="19050">
                    <a:solidFill>
                      <a:schemeClr val="tx1"/>
                    </a:solidFill>
                    <a:round/>
                    <a:headEnd/>
                    <a:tailEnd/>
                  </a:ln>
                </p:spPr>
                <p:txBody>
                  <a:bodyPr/>
                  <a:lstStyle/>
                  <a:p>
                    <a:endParaRPr lang="zh-CN" altLang="en-US"/>
                  </a:p>
                </p:txBody>
              </p:sp>
              <p:sp>
                <p:nvSpPr>
                  <p:cNvPr id="42107" name="Line 300"/>
                  <p:cNvSpPr>
                    <a:spLocks noChangeShapeType="1"/>
                  </p:cNvSpPr>
                  <p:nvPr/>
                </p:nvSpPr>
                <p:spPr bwMode="auto">
                  <a:xfrm>
                    <a:off x="2304" y="2352"/>
                    <a:ext cx="48" cy="0"/>
                  </a:xfrm>
                  <a:prstGeom prst="line">
                    <a:avLst/>
                  </a:prstGeom>
                  <a:noFill/>
                  <a:ln w="9525">
                    <a:solidFill>
                      <a:schemeClr val="tx1"/>
                    </a:solidFill>
                    <a:round/>
                    <a:headEnd/>
                    <a:tailEnd/>
                  </a:ln>
                </p:spPr>
                <p:txBody>
                  <a:bodyPr/>
                  <a:lstStyle/>
                  <a:p>
                    <a:endParaRPr lang="zh-CN" altLang="en-US"/>
                  </a:p>
                </p:txBody>
              </p:sp>
              <p:sp>
                <p:nvSpPr>
                  <p:cNvPr id="42108" name="Line 301"/>
                  <p:cNvSpPr>
                    <a:spLocks noChangeShapeType="1"/>
                  </p:cNvSpPr>
                  <p:nvPr/>
                </p:nvSpPr>
                <p:spPr bwMode="auto">
                  <a:xfrm>
                    <a:off x="2304" y="2496"/>
                    <a:ext cx="48" cy="0"/>
                  </a:xfrm>
                  <a:prstGeom prst="line">
                    <a:avLst/>
                  </a:prstGeom>
                  <a:noFill/>
                  <a:ln w="9525">
                    <a:solidFill>
                      <a:schemeClr val="tx1"/>
                    </a:solidFill>
                    <a:round/>
                    <a:headEnd/>
                    <a:tailEnd/>
                  </a:ln>
                </p:spPr>
                <p:txBody>
                  <a:bodyPr/>
                  <a:lstStyle/>
                  <a:p>
                    <a:endParaRPr lang="zh-CN" altLang="en-US"/>
                  </a:p>
                </p:txBody>
              </p:sp>
            </p:grpSp>
            <p:sp>
              <p:nvSpPr>
                <p:cNvPr id="42082" name="Oval 302"/>
                <p:cNvSpPr>
                  <a:spLocks noChangeArrowheads="1"/>
                </p:cNvSpPr>
                <p:nvPr/>
              </p:nvSpPr>
              <p:spPr bwMode="auto">
                <a:xfrm>
                  <a:off x="4256" y="1182"/>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2083" name="Line 303"/>
                <p:cNvSpPr>
                  <a:spLocks noChangeShapeType="1"/>
                </p:cNvSpPr>
                <p:nvPr/>
              </p:nvSpPr>
              <p:spPr bwMode="auto">
                <a:xfrm flipV="1">
                  <a:off x="5040" y="1008"/>
                  <a:ext cx="0" cy="48"/>
                </a:xfrm>
                <a:prstGeom prst="line">
                  <a:avLst/>
                </a:prstGeom>
                <a:noFill/>
                <a:ln w="9525">
                  <a:solidFill>
                    <a:schemeClr val="tx1"/>
                  </a:solidFill>
                  <a:round/>
                  <a:headEnd/>
                  <a:tailEnd/>
                </a:ln>
              </p:spPr>
              <p:txBody>
                <a:bodyPr/>
                <a:lstStyle/>
                <a:p>
                  <a:endParaRPr lang="zh-CN" altLang="en-US"/>
                </a:p>
              </p:txBody>
            </p:sp>
            <p:grpSp>
              <p:nvGrpSpPr>
                <p:cNvPr id="42084" name="Group 304"/>
                <p:cNvGrpSpPr>
                  <a:grpSpLocks/>
                </p:cNvGrpSpPr>
                <p:nvPr/>
              </p:nvGrpSpPr>
              <p:grpSpPr bwMode="auto">
                <a:xfrm>
                  <a:off x="3504" y="1056"/>
                  <a:ext cx="96" cy="144"/>
                  <a:chOff x="1872" y="2352"/>
                  <a:chExt cx="96" cy="144"/>
                </a:xfrm>
              </p:grpSpPr>
              <p:sp>
                <p:nvSpPr>
                  <p:cNvPr id="42101" name="Line 305"/>
                  <p:cNvSpPr>
                    <a:spLocks noChangeShapeType="1"/>
                  </p:cNvSpPr>
                  <p:nvPr/>
                </p:nvSpPr>
                <p:spPr bwMode="auto">
                  <a:xfrm>
                    <a:off x="1920" y="2352"/>
                    <a:ext cx="0" cy="144"/>
                  </a:xfrm>
                  <a:prstGeom prst="line">
                    <a:avLst/>
                  </a:prstGeom>
                  <a:noFill/>
                  <a:ln w="19050">
                    <a:solidFill>
                      <a:schemeClr val="tx1"/>
                    </a:solidFill>
                    <a:round/>
                    <a:headEnd/>
                    <a:tailEnd/>
                  </a:ln>
                </p:spPr>
                <p:txBody>
                  <a:bodyPr/>
                  <a:lstStyle/>
                  <a:p>
                    <a:endParaRPr lang="zh-CN" altLang="en-US"/>
                  </a:p>
                </p:txBody>
              </p:sp>
              <p:sp>
                <p:nvSpPr>
                  <p:cNvPr id="42102" name="Line 306"/>
                  <p:cNvSpPr>
                    <a:spLocks noChangeShapeType="1"/>
                  </p:cNvSpPr>
                  <p:nvPr/>
                </p:nvSpPr>
                <p:spPr bwMode="auto">
                  <a:xfrm>
                    <a:off x="1968" y="2352"/>
                    <a:ext cx="0" cy="144"/>
                  </a:xfrm>
                  <a:prstGeom prst="line">
                    <a:avLst/>
                  </a:prstGeom>
                  <a:noFill/>
                  <a:ln w="28575">
                    <a:solidFill>
                      <a:schemeClr val="tx1"/>
                    </a:solidFill>
                    <a:round/>
                    <a:headEnd/>
                    <a:tailEnd/>
                  </a:ln>
                </p:spPr>
                <p:txBody>
                  <a:bodyPr/>
                  <a:lstStyle/>
                  <a:p>
                    <a:endParaRPr lang="zh-CN" altLang="en-US"/>
                  </a:p>
                </p:txBody>
              </p:sp>
              <p:sp>
                <p:nvSpPr>
                  <p:cNvPr id="42103" name="Line 307"/>
                  <p:cNvSpPr>
                    <a:spLocks noChangeShapeType="1"/>
                  </p:cNvSpPr>
                  <p:nvPr/>
                </p:nvSpPr>
                <p:spPr bwMode="auto">
                  <a:xfrm>
                    <a:off x="1872" y="2352"/>
                    <a:ext cx="48" cy="0"/>
                  </a:xfrm>
                  <a:prstGeom prst="line">
                    <a:avLst/>
                  </a:prstGeom>
                  <a:noFill/>
                  <a:ln w="9525">
                    <a:solidFill>
                      <a:schemeClr val="tx1"/>
                    </a:solidFill>
                    <a:round/>
                    <a:headEnd/>
                    <a:tailEnd/>
                  </a:ln>
                </p:spPr>
                <p:txBody>
                  <a:bodyPr/>
                  <a:lstStyle/>
                  <a:p>
                    <a:endParaRPr lang="zh-CN" altLang="en-US"/>
                  </a:p>
                </p:txBody>
              </p:sp>
              <p:sp>
                <p:nvSpPr>
                  <p:cNvPr id="42104" name="Line 308"/>
                  <p:cNvSpPr>
                    <a:spLocks noChangeShapeType="1"/>
                  </p:cNvSpPr>
                  <p:nvPr/>
                </p:nvSpPr>
                <p:spPr bwMode="auto">
                  <a:xfrm>
                    <a:off x="1872" y="2496"/>
                    <a:ext cx="48" cy="0"/>
                  </a:xfrm>
                  <a:prstGeom prst="line">
                    <a:avLst/>
                  </a:prstGeom>
                  <a:noFill/>
                  <a:ln w="9525">
                    <a:solidFill>
                      <a:schemeClr val="tx1"/>
                    </a:solidFill>
                    <a:round/>
                    <a:headEnd/>
                    <a:tailEnd/>
                  </a:ln>
                </p:spPr>
                <p:txBody>
                  <a:bodyPr/>
                  <a:lstStyle/>
                  <a:p>
                    <a:endParaRPr lang="zh-CN" altLang="en-US"/>
                  </a:p>
                </p:txBody>
              </p:sp>
            </p:grpSp>
            <p:sp>
              <p:nvSpPr>
                <p:cNvPr id="42085" name="Oval 309"/>
                <p:cNvSpPr>
                  <a:spLocks noChangeArrowheads="1"/>
                </p:cNvSpPr>
                <p:nvPr/>
              </p:nvSpPr>
              <p:spPr bwMode="auto">
                <a:xfrm>
                  <a:off x="4254" y="992"/>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2086" name="Line 310"/>
                <p:cNvSpPr>
                  <a:spLocks noChangeShapeType="1"/>
                </p:cNvSpPr>
                <p:nvPr/>
              </p:nvSpPr>
              <p:spPr bwMode="auto">
                <a:xfrm flipV="1">
                  <a:off x="3504" y="1008"/>
                  <a:ext cx="0" cy="48"/>
                </a:xfrm>
                <a:prstGeom prst="line">
                  <a:avLst/>
                </a:prstGeom>
                <a:noFill/>
                <a:ln w="9525">
                  <a:solidFill>
                    <a:schemeClr val="tx1"/>
                  </a:solidFill>
                  <a:round/>
                  <a:headEnd/>
                  <a:tailEnd/>
                </a:ln>
              </p:spPr>
              <p:txBody>
                <a:bodyPr/>
                <a:lstStyle/>
                <a:p>
                  <a:endParaRPr lang="zh-CN" altLang="en-US"/>
                </a:p>
              </p:txBody>
            </p:sp>
            <p:sp>
              <p:nvSpPr>
                <p:cNvPr id="42087" name="Line 311"/>
                <p:cNvSpPr>
                  <a:spLocks noChangeShapeType="1"/>
                </p:cNvSpPr>
                <p:nvPr/>
              </p:nvSpPr>
              <p:spPr bwMode="auto">
                <a:xfrm>
                  <a:off x="3600" y="1200"/>
                  <a:ext cx="1344" cy="0"/>
                </a:xfrm>
                <a:prstGeom prst="line">
                  <a:avLst/>
                </a:prstGeom>
                <a:noFill/>
                <a:ln w="9525">
                  <a:solidFill>
                    <a:schemeClr val="tx1"/>
                  </a:solidFill>
                  <a:round/>
                  <a:headEnd/>
                  <a:tailEnd/>
                </a:ln>
              </p:spPr>
              <p:txBody>
                <a:bodyPr/>
                <a:lstStyle/>
                <a:p>
                  <a:endParaRPr lang="zh-CN" altLang="en-US"/>
                </a:p>
              </p:txBody>
            </p:sp>
            <p:sp>
              <p:nvSpPr>
                <p:cNvPr id="42088" name="Line 312"/>
                <p:cNvSpPr>
                  <a:spLocks noChangeShapeType="1"/>
                </p:cNvSpPr>
                <p:nvPr/>
              </p:nvSpPr>
              <p:spPr bwMode="auto">
                <a:xfrm>
                  <a:off x="3504" y="1008"/>
                  <a:ext cx="1536" cy="0"/>
                </a:xfrm>
                <a:prstGeom prst="line">
                  <a:avLst/>
                </a:prstGeom>
                <a:noFill/>
                <a:ln w="9525">
                  <a:solidFill>
                    <a:schemeClr val="tx1"/>
                  </a:solidFill>
                  <a:round/>
                  <a:headEnd/>
                  <a:tailEnd/>
                </a:ln>
              </p:spPr>
              <p:txBody>
                <a:bodyPr/>
                <a:lstStyle/>
                <a:p>
                  <a:endParaRPr lang="zh-CN" altLang="en-US"/>
                </a:p>
              </p:txBody>
            </p:sp>
            <p:sp>
              <p:nvSpPr>
                <p:cNvPr id="42089" name="Line 313"/>
                <p:cNvSpPr>
                  <a:spLocks noChangeShapeType="1"/>
                </p:cNvSpPr>
                <p:nvPr/>
              </p:nvSpPr>
              <p:spPr bwMode="auto">
                <a:xfrm>
                  <a:off x="4272" y="1200"/>
                  <a:ext cx="0" cy="96"/>
                </a:xfrm>
                <a:prstGeom prst="line">
                  <a:avLst/>
                </a:prstGeom>
                <a:noFill/>
                <a:ln w="9525">
                  <a:solidFill>
                    <a:schemeClr val="tx1"/>
                  </a:solidFill>
                  <a:round/>
                  <a:headEnd/>
                  <a:tailEnd/>
                </a:ln>
              </p:spPr>
              <p:txBody>
                <a:bodyPr/>
                <a:lstStyle/>
                <a:p>
                  <a:endParaRPr lang="zh-CN" altLang="en-US"/>
                </a:p>
              </p:txBody>
            </p:sp>
            <p:sp>
              <p:nvSpPr>
                <p:cNvPr id="42090" name="Oval 314"/>
                <p:cNvSpPr>
                  <a:spLocks noChangeArrowheads="1"/>
                </p:cNvSpPr>
                <p:nvPr/>
              </p:nvSpPr>
              <p:spPr bwMode="auto">
                <a:xfrm>
                  <a:off x="4248" y="1296"/>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2091" name="Line 315"/>
                <p:cNvSpPr>
                  <a:spLocks noChangeShapeType="1"/>
                </p:cNvSpPr>
                <p:nvPr/>
              </p:nvSpPr>
              <p:spPr bwMode="auto">
                <a:xfrm flipV="1">
                  <a:off x="4272" y="912"/>
                  <a:ext cx="0" cy="96"/>
                </a:xfrm>
                <a:prstGeom prst="line">
                  <a:avLst/>
                </a:prstGeom>
                <a:noFill/>
                <a:ln w="9525">
                  <a:solidFill>
                    <a:schemeClr val="tx1"/>
                  </a:solidFill>
                  <a:round/>
                  <a:headEnd/>
                  <a:tailEnd/>
                </a:ln>
              </p:spPr>
              <p:txBody>
                <a:bodyPr/>
                <a:lstStyle/>
                <a:p>
                  <a:endParaRPr lang="zh-CN" altLang="en-US"/>
                </a:p>
              </p:txBody>
            </p:sp>
            <p:sp>
              <p:nvSpPr>
                <p:cNvPr id="42092" name="Oval 316"/>
                <p:cNvSpPr>
                  <a:spLocks noChangeArrowheads="1"/>
                </p:cNvSpPr>
                <p:nvPr/>
              </p:nvSpPr>
              <p:spPr bwMode="auto">
                <a:xfrm>
                  <a:off x="4248" y="864"/>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2093" name="Text Box 317"/>
                <p:cNvSpPr txBox="1">
                  <a:spLocks noChangeArrowheads="1"/>
                </p:cNvSpPr>
                <p:nvPr/>
              </p:nvSpPr>
              <p:spPr bwMode="auto">
                <a:xfrm>
                  <a:off x="4272" y="768"/>
                  <a:ext cx="432" cy="199"/>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V</a:t>
                  </a:r>
                  <a:r>
                    <a:rPr lang="en-US" altLang="zh-CN" sz="1800" b="1" baseline="-25000">
                      <a:solidFill>
                        <a:schemeClr val="hlink"/>
                      </a:solidFill>
                      <a:latin typeface="Arial" charset="0"/>
                      <a:cs typeface="Arial" charset="0"/>
                    </a:rPr>
                    <a:t>DD</a:t>
                  </a:r>
                  <a:endParaRPr lang="en-US" altLang="zh-CN" sz="1800" b="1">
                    <a:solidFill>
                      <a:schemeClr val="hlink"/>
                    </a:solidFill>
                    <a:latin typeface="Arial" charset="0"/>
                    <a:cs typeface="Arial" charset="0"/>
                  </a:endParaRPr>
                </a:p>
              </p:txBody>
            </p:sp>
            <p:sp>
              <p:nvSpPr>
                <p:cNvPr id="42094" name="Text Box 318"/>
                <p:cNvSpPr txBox="1">
                  <a:spLocks noChangeArrowheads="1"/>
                </p:cNvSpPr>
                <p:nvPr/>
              </p:nvSpPr>
              <p:spPr bwMode="auto">
                <a:xfrm>
                  <a:off x="4272" y="1200"/>
                  <a:ext cx="720" cy="197"/>
                </a:xfrm>
                <a:prstGeom prst="rect">
                  <a:avLst/>
                </a:prstGeom>
                <a:noFill/>
                <a:ln w="9525">
                  <a:noFill/>
                  <a:miter lim="800000"/>
                  <a:headEnd/>
                  <a:tailEnd/>
                </a:ln>
              </p:spPr>
              <p:txBody>
                <a:bodyPr>
                  <a:spAutoFit/>
                </a:bodyPr>
                <a:lstStyle/>
                <a:p>
                  <a:pPr eaLnBrk="0" hangingPunct="0"/>
                  <a:r>
                    <a:rPr lang="zh-CN" altLang="en-US" sz="1800" b="1">
                      <a:solidFill>
                        <a:schemeClr val="hlink"/>
                      </a:solidFill>
                      <a:latin typeface="Arial" charset="0"/>
                      <a:cs typeface="Arial" charset="0"/>
                    </a:rPr>
                    <a:t>预充脉冲</a:t>
                  </a:r>
                </a:p>
              </p:txBody>
            </p:sp>
            <p:grpSp>
              <p:nvGrpSpPr>
                <p:cNvPr id="42095" name="Group 319"/>
                <p:cNvGrpSpPr>
                  <a:grpSpLocks/>
                </p:cNvGrpSpPr>
                <p:nvPr/>
              </p:nvGrpSpPr>
              <p:grpSpPr bwMode="auto">
                <a:xfrm>
                  <a:off x="3360" y="2946"/>
                  <a:ext cx="288" cy="198"/>
                  <a:chOff x="1056" y="2226"/>
                  <a:chExt cx="288" cy="198"/>
                </a:xfrm>
              </p:grpSpPr>
              <p:sp>
                <p:nvSpPr>
                  <p:cNvPr id="42099" name="Text Box 320"/>
                  <p:cNvSpPr txBox="1">
                    <a:spLocks noChangeArrowheads="1"/>
                  </p:cNvSpPr>
                  <p:nvPr/>
                </p:nvSpPr>
                <p:spPr bwMode="auto">
                  <a:xfrm>
                    <a:off x="1056" y="2226"/>
                    <a:ext cx="288" cy="198"/>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D</a:t>
                    </a:r>
                  </a:p>
                </p:txBody>
              </p:sp>
              <p:sp>
                <p:nvSpPr>
                  <p:cNvPr id="42100" name="Line 321"/>
                  <p:cNvSpPr>
                    <a:spLocks noChangeShapeType="1"/>
                  </p:cNvSpPr>
                  <p:nvPr/>
                </p:nvSpPr>
                <p:spPr bwMode="auto">
                  <a:xfrm>
                    <a:off x="1160" y="2236"/>
                    <a:ext cx="48" cy="0"/>
                  </a:xfrm>
                  <a:prstGeom prst="line">
                    <a:avLst/>
                  </a:prstGeom>
                  <a:noFill/>
                  <a:ln w="9525">
                    <a:solidFill>
                      <a:schemeClr val="tx1"/>
                    </a:solidFill>
                    <a:round/>
                    <a:headEnd/>
                    <a:tailEnd/>
                  </a:ln>
                </p:spPr>
                <p:txBody>
                  <a:bodyPr/>
                  <a:lstStyle/>
                  <a:p>
                    <a:endParaRPr lang="zh-CN" altLang="en-US"/>
                  </a:p>
                </p:txBody>
              </p:sp>
            </p:grpSp>
            <p:sp>
              <p:nvSpPr>
                <p:cNvPr id="42096" name="Text Box 322"/>
                <p:cNvSpPr txBox="1">
                  <a:spLocks noChangeArrowheads="1"/>
                </p:cNvSpPr>
                <p:nvPr/>
              </p:nvSpPr>
              <p:spPr bwMode="auto">
                <a:xfrm>
                  <a:off x="4944" y="2924"/>
                  <a:ext cx="240" cy="198"/>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D</a:t>
                  </a:r>
                </a:p>
              </p:txBody>
            </p:sp>
            <p:sp>
              <p:nvSpPr>
                <p:cNvPr id="42097" name="Text Box 323"/>
                <p:cNvSpPr txBox="1">
                  <a:spLocks noChangeArrowheads="1"/>
                </p:cNvSpPr>
                <p:nvPr/>
              </p:nvSpPr>
              <p:spPr bwMode="auto">
                <a:xfrm>
                  <a:off x="4464" y="2256"/>
                  <a:ext cx="288" cy="196"/>
                </a:xfrm>
                <a:prstGeom prst="rect">
                  <a:avLst/>
                </a:prstGeom>
                <a:noFill/>
                <a:ln w="9525">
                  <a:noFill/>
                  <a:miter lim="800000"/>
                  <a:headEnd/>
                  <a:tailEnd/>
                </a:ln>
              </p:spPr>
              <p:txBody>
                <a:bodyPr>
                  <a:spAutoFit/>
                </a:bodyPr>
                <a:lstStyle/>
                <a:p>
                  <a:pPr eaLnBrk="0" hangingPunct="0"/>
                  <a:r>
                    <a:rPr lang="en-US" altLang="zh-CN" sz="1800" b="1">
                      <a:solidFill>
                        <a:srgbClr val="FF0000"/>
                      </a:solidFill>
                      <a:latin typeface="Arial" charset="0"/>
                      <a:cs typeface="Arial" charset="0"/>
                    </a:rPr>
                    <a:t>C</a:t>
                  </a:r>
                  <a:r>
                    <a:rPr lang="en-US" altLang="zh-CN" sz="1800" b="1" baseline="-25000">
                      <a:solidFill>
                        <a:srgbClr val="FF0000"/>
                      </a:solidFill>
                      <a:latin typeface="Arial" charset="0"/>
                      <a:cs typeface="Arial" charset="0"/>
                    </a:rPr>
                    <a:t>1</a:t>
                  </a:r>
                  <a:endParaRPr lang="en-US" altLang="zh-CN" sz="1800" b="1">
                    <a:solidFill>
                      <a:srgbClr val="FF0000"/>
                    </a:solidFill>
                    <a:latin typeface="Arial" charset="0"/>
                    <a:cs typeface="Arial" charset="0"/>
                  </a:endParaRPr>
                </a:p>
              </p:txBody>
            </p:sp>
            <p:sp>
              <p:nvSpPr>
                <p:cNvPr id="42098" name="Text Box 324"/>
                <p:cNvSpPr txBox="1">
                  <a:spLocks noChangeArrowheads="1"/>
                </p:cNvSpPr>
                <p:nvPr/>
              </p:nvSpPr>
              <p:spPr bwMode="auto">
                <a:xfrm>
                  <a:off x="3792" y="2256"/>
                  <a:ext cx="288" cy="196"/>
                </a:xfrm>
                <a:prstGeom prst="rect">
                  <a:avLst/>
                </a:prstGeom>
                <a:noFill/>
                <a:ln w="9525">
                  <a:noFill/>
                  <a:miter lim="800000"/>
                  <a:headEnd/>
                  <a:tailEnd/>
                </a:ln>
              </p:spPr>
              <p:txBody>
                <a:bodyPr>
                  <a:spAutoFit/>
                </a:bodyPr>
                <a:lstStyle/>
                <a:p>
                  <a:pPr eaLnBrk="0" hangingPunct="0"/>
                  <a:r>
                    <a:rPr lang="en-US" altLang="zh-CN" sz="1800" b="1">
                      <a:solidFill>
                        <a:srgbClr val="FF0000"/>
                      </a:solidFill>
                      <a:latin typeface="Arial" charset="0"/>
                      <a:cs typeface="Arial" charset="0"/>
                    </a:rPr>
                    <a:t>C</a:t>
                  </a:r>
                  <a:r>
                    <a:rPr lang="en-US" altLang="zh-CN" sz="1800" b="1" baseline="-25000">
                      <a:solidFill>
                        <a:srgbClr val="FF0000"/>
                      </a:solidFill>
                      <a:latin typeface="Arial" charset="0"/>
                      <a:cs typeface="Arial" charset="0"/>
                    </a:rPr>
                    <a:t>2</a:t>
                  </a:r>
                  <a:endParaRPr lang="en-US" altLang="zh-CN" sz="1800" b="1">
                    <a:solidFill>
                      <a:srgbClr val="FF0000"/>
                    </a:solidFill>
                    <a:latin typeface="Arial" charset="0"/>
                    <a:cs typeface="Arial" charset="0"/>
                  </a:endParaRPr>
                </a:p>
              </p:txBody>
            </p:sp>
          </p:grpSp>
          <p:sp>
            <p:nvSpPr>
              <p:cNvPr id="42004" name="Line 2"/>
              <p:cNvSpPr>
                <a:spLocks noChangeShapeType="1"/>
              </p:cNvSpPr>
              <p:nvPr/>
            </p:nvSpPr>
            <p:spPr bwMode="black">
              <a:xfrm>
                <a:off x="5054" y="2567"/>
                <a:ext cx="162" cy="0"/>
              </a:xfrm>
              <a:prstGeom prst="line">
                <a:avLst/>
              </a:prstGeom>
              <a:noFill/>
              <a:ln w="9525">
                <a:solidFill>
                  <a:schemeClr val="tx1"/>
                </a:solidFill>
                <a:round/>
                <a:headEnd/>
                <a:tailEnd/>
              </a:ln>
            </p:spPr>
            <p:txBody>
              <a:bodyPr wrap="none" anchor="ctr">
                <a:spAutoFit/>
              </a:bodyPr>
              <a:lstStyle/>
              <a:p>
                <a:endParaRPr lang="zh-CN" altLang="en-US"/>
              </a:p>
            </p:txBody>
          </p:sp>
          <p:sp>
            <p:nvSpPr>
              <p:cNvPr id="42005" name="Line 3"/>
              <p:cNvSpPr>
                <a:spLocks noChangeShapeType="1"/>
              </p:cNvSpPr>
              <p:nvPr/>
            </p:nvSpPr>
            <p:spPr bwMode="black">
              <a:xfrm>
                <a:off x="5216" y="2567"/>
                <a:ext cx="0" cy="111"/>
              </a:xfrm>
              <a:prstGeom prst="line">
                <a:avLst/>
              </a:prstGeom>
              <a:noFill/>
              <a:ln w="9525">
                <a:solidFill>
                  <a:schemeClr val="tx1"/>
                </a:solidFill>
                <a:round/>
                <a:headEnd/>
                <a:tailEnd/>
              </a:ln>
            </p:spPr>
            <p:txBody>
              <a:bodyPr wrap="none" anchor="ctr">
                <a:spAutoFit/>
              </a:bodyPr>
              <a:lstStyle/>
              <a:p>
                <a:endParaRPr lang="zh-CN" altLang="en-US"/>
              </a:p>
            </p:txBody>
          </p:sp>
          <p:sp>
            <p:nvSpPr>
              <p:cNvPr id="42006" name="Line 4"/>
              <p:cNvSpPr>
                <a:spLocks noChangeShapeType="1"/>
              </p:cNvSpPr>
              <p:nvPr/>
            </p:nvSpPr>
            <p:spPr bwMode="black">
              <a:xfrm>
                <a:off x="5148" y="2678"/>
                <a:ext cx="144" cy="0"/>
              </a:xfrm>
              <a:prstGeom prst="line">
                <a:avLst/>
              </a:prstGeom>
              <a:noFill/>
              <a:ln w="9525">
                <a:solidFill>
                  <a:schemeClr val="tx1"/>
                </a:solidFill>
                <a:round/>
                <a:headEnd/>
                <a:tailEnd/>
              </a:ln>
            </p:spPr>
            <p:txBody>
              <a:bodyPr wrap="none" anchor="ctr">
                <a:spAutoFit/>
              </a:bodyPr>
              <a:lstStyle/>
              <a:p>
                <a:endParaRPr lang="zh-CN" altLang="en-US"/>
              </a:p>
            </p:txBody>
          </p:sp>
          <p:sp>
            <p:nvSpPr>
              <p:cNvPr id="42007" name="Line 5"/>
              <p:cNvSpPr>
                <a:spLocks noChangeShapeType="1"/>
              </p:cNvSpPr>
              <p:nvPr/>
            </p:nvSpPr>
            <p:spPr bwMode="black">
              <a:xfrm>
                <a:off x="5148" y="2750"/>
                <a:ext cx="144" cy="0"/>
              </a:xfrm>
              <a:prstGeom prst="line">
                <a:avLst/>
              </a:prstGeom>
              <a:noFill/>
              <a:ln w="9525">
                <a:solidFill>
                  <a:schemeClr val="tx1"/>
                </a:solidFill>
                <a:round/>
                <a:headEnd/>
                <a:tailEnd/>
              </a:ln>
            </p:spPr>
            <p:txBody>
              <a:bodyPr wrap="none" anchor="ctr">
                <a:spAutoFit/>
              </a:bodyPr>
              <a:lstStyle/>
              <a:p>
                <a:endParaRPr lang="zh-CN" altLang="en-US"/>
              </a:p>
            </p:txBody>
          </p:sp>
          <p:sp>
            <p:nvSpPr>
              <p:cNvPr id="42008" name="Line 6"/>
              <p:cNvSpPr>
                <a:spLocks noChangeShapeType="1"/>
              </p:cNvSpPr>
              <p:nvPr/>
            </p:nvSpPr>
            <p:spPr bwMode="black">
              <a:xfrm>
                <a:off x="5216" y="2750"/>
                <a:ext cx="0" cy="130"/>
              </a:xfrm>
              <a:prstGeom prst="line">
                <a:avLst/>
              </a:prstGeom>
              <a:noFill/>
              <a:ln w="9525">
                <a:solidFill>
                  <a:schemeClr val="tx1"/>
                </a:solidFill>
                <a:round/>
                <a:headEnd/>
                <a:tailEnd/>
              </a:ln>
            </p:spPr>
            <p:txBody>
              <a:bodyPr wrap="none" anchor="ctr">
                <a:spAutoFit/>
              </a:bodyPr>
              <a:lstStyle/>
              <a:p>
                <a:endParaRPr lang="zh-CN" altLang="en-US"/>
              </a:p>
            </p:txBody>
          </p:sp>
          <p:sp>
            <p:nvSpPr>
              <p:cNvPr id="42009" name="Line 7"/>
              <p:cNvSpPr>
                <a:spLocks noChangeShapeType="1"/>
              </p:cNvSpPr>
              <p:nvPr/>
            </p:nvSpPr>
            <p:spPr bwMode="black">
              <a:xfrm>
                <a:off x="5148" y="2886"/>
                <a:ext cx="144" cy="0"/>
              </a:xfrm>
              <a:prstGeom prst="line">
                <a:avLst/>
              </a:prstGeom>
              <a:noFill/>
              <a:ln w="28575">
                <a:solidFill>
                  <a:schemeClr val="tx1"/>
                </a:solidFill>
                <a:round/>
                <a:headEnd/>
                <a:tailEnd/>
              </a:ln>
            </p:spPr>
            <p:txBody>
              <a:bodyPr wrap="none" anchor="ctr">
                <a:spAutoFit/>
              </a:bodyPr>
              <a:lstStyle/>
              <a:p>
                <a:endParaRPr lang="zh-CN" altLang="en-US"/>
              </a:p>
            </p:txBody>
          </p:sp>
          <p:sp>
            <p:nvSpPr>
              <p:cNvPr id="42010" name="Line 13"/>
              <p:cNvSpPr>
                <a:spLocks noChangeShapeType="1"/>
              </p:cNvSpPr>
              <p:nvPr/>
            </p:nvSpPr>
            <p:spPr bwMode="black">
              <a:xfrm>
                <a:off x="3321" y="2645"/>
                <a:ext cx="0" cy="111"/>
              </a:xfrm>
              <a:prstGeom prst="line">
                <a:avLst/>
              </a:prstGeom>
              <a:noFill/>
              <a:ln w="9525">
                <a:solidFill>
                  <a:schemeClr val="tx1"/>
                </a:solidFill>
                <a:round/>
                <a:headEnd/>
                <a:tailEnd/>
              </a:ln>
            </p:spPr>
            <p:txBody>
              <a:bodyPr wrap="none" anchor="ctr">
                <a:spAutoFit/>
              </a:bodyPr>
              <a:lstStyle/>
              <a:p>
                <a:endParaRPr lang="zh-CN" altLang="en-US"/>
              </a:p>
            </p:txBody>
          </p:sp>
          <p:sp>
            <p:nvSpPr>
              <p:cNvPr id="42011" name="Line 14"/>
              <p:cNvSpPr>
                <a:spLocks noChangeShapeType="1"/>
              </p:cNvSpPr>
              <p:nvPr/>
            </p:nvSpPr>
            <p:spPr bwMode="black">
              <a:xfrm>
                <a:off x="3253" y="2756"/>
                <a:ext cx="144" cy="0"/>
              </a:xfrm>
              <a:prstGeom prst="line">
                <a:avLst/>
              </a:prstGeom>
              <a:noFill/>
              <a:ln w="9525">
                <a:solidFill>
                  <a:schemeClr val="tx1"/>
                </a:solidFill>
                <a:round/>
                <a:headEnd/>
                <a:tailEnd/>
              </a:ln>
            </p:spPr>
            <p:txBody>
              <a:bodyPr wrap="none" anchor="ctr">
                <a:spAutoFit/>
              </a:bodyPr>
              <a:lstStyle/>
              <a:p>
                <a:endParaRPr lang="zh-CN" altLang="en-US"/>
              </a:p>
            </p:txBody>
          </p:sp>
          <p:sp>
            <p:nvSpPr>
              <p:cNvPr id="42012" name="Line 15"/>
              <p:cNvSpPr>
                <a:spLocks noChangeShapeType="1"/>
              </p:cNvSpPr>
              <p:nvPr/>
            </p:nvSpPr>
            <p:spPr bwMode="black">
              <a:xfrm>
                <a:off x="3253" y="2828"/>
                <a:ext cx="144" cy="0"/>
              </a:xfrm>
              <a:prstGeom prst="line">
                <a:avLst/>
              </a:prstGeom>
              <a:noFill/>
              <a:ln w="9525">
                <a:solidFill>
                  <a:schemeClr val="tx1"/>
                </a:solidFill>
                <a:round/>
                <a:headEnd/>
                <a:tailEnd/>
              </a:ln>
            </p:spPr>
            <p:txBody>
              <a:bodyPr wrap="none" anchor="ctr">
                <a:spAutoFit/>
              </a:bodyPr>
              <a:lstStyle/>
              <a:p>
                <a:endParaRPr lang="zh-CN" altLang="en-US"/>
              </a:p>
            </p:txBody>
          </p:sp>
          <p:sp>
            <p:nvSpPr>
              <p:cNvPr id="42013" name="Line 16"/>
              <p:cNvSpPr>
                <a:spLocks noChangeShapeType="1"/>
              </p:cNvSpPr>
              <p:nvPr/>
            </p:nvSpPr>
            <p:spPr bwMode="black">
              <a:xfrm>
                <a:off x="3321" y="2828"/>
                <a:ext cx="0" cy="130"/>
              </a:xfrm>
              <a:prstGeom prst="line">
                <a:avLst/>
              </a:prstGeom>
              <a:noFill/>
              <a:ln w="9525">
                <a:solidFill>
                  <a:schemeClr val="tx1"/>
                </a:solidFill>
                <a:round/>
                <a:headEnd/>
                <a:tailEnd/>
              </a:ln>
            </p:spPr>
            <p:txBody>
              <a:bodyPr wrap="none" anchor="ctr">
                <a:spAutoFit/>
              </a:bodyPr>
              <a:lstStyle/>
              <a:p>
                <a:endParaRPr lang="zh-CN" altLang="en-US"/>
              </a:p>
            </p:txBody>
          </p:sp>
          <p:sp>
            <p:nvSpPr>
              <p:cNvPr id="42014" name="Line 17"/>
              <p:cNvSpPr>
                <a:spLocks noChangeShapeType="1"/>
              </p:cNvSpPr>
              <p:nvPr/>
            </p:nvSpPr>
            <p:spPr bwMode="black">
              <a:xfrm>
                <a:off x="3253" y="2964"/>
                <a:ext cx="144" cy="0"/>
              </a:xfrm>
              <a:prstGeom prst="line">
                <a:avLst/>
              </a:prstGeom>
              <a:noFill/>
              <a:ln w="28575">
                <a:solidFill>
                  <a:schemeClr val="tx1"/>
                </a:solidFill>
                <a:round/>
                <a:headEnd/>
                <a:tailEnd/>
              </a:ln>
            </p:spPr>
            <p:txBody>
              <a:bodyPr wrap="none" anchor="ctr">
                <a:spAutoFit/>
              </a:bodyPr>
              <a:lstStyle/>
              <a:p>
                <a:endParaRPr lang="zh-CN" altLang="en-US"/>
              </a:p>
            </p:txBody>
          </p:sp>
          <p:sp>
            <p:nvSpPr>
              <p:cNvPr id="42015" name="Line 18"/>
              <p:cNvSpPr>
                <a:spLocks noChangeShapeType="1"/>
              </p:cNvSpPr>
              <p:nvPr/>
            </p:nvSpPr>
            <p:spPr bwMode="black">
              <a:xfrm flipV="1">
                <a:off x="3321" y="2639"/>
                <a:ext cx="192" cy="0"/>
              </a:xfrm>
              <a:prstGeom prst="line">
                <a:avLst/>
              </a:prstGeom>
              <a:noFill/>
              <a:ln w="9525">
                <a:solidFill>
                  <a:schemeClr val="tx1"/>
                </a:solidFill>
                <a:round/>
                <a:headEnd/>
                <a:tailEnd/>
              </a:ln>
            </p:spPr>
            <p:txBody>
              <a:bodyPr wrap="none" anchor="ctr">
                <a:spAutoFit/>
              </a:bodyPr>
              <a:lstStyle/>
              <a:p>
                <a:endParaRPr lang="zh-CN" altLang="en-US"/>
              </a:p>
            </p:txBody>
          </p:sp>
          <p:sp>
            <p:nvSpPr>
              <p:cNvPr id="42016" name="Text Box 19"/>
              <p:cNvSpPr txBox="1">
                <a:spLocks noChangeArrowheads="1"/>
              </p:cNvSpPr>
              <p:nvPr/>
            </p:nvSpPr>
            <p:spPr bwMode="black">
              <a:xfrm>
                <a:off x="5244" y="2658"/>
                <a:ext cx="315" cy="231"/>
              </a:xfrm>
              <a:prstGeom prst="rect">
                <a:avLst/>
              </a:prstGeom>
              <a:noFill/>
              <a:ln w="9525" algn="ctr">
                <a:noFill/>
                <a:miter lim="800000"/>
                <a:headEnd/>
                <a:tailEnd/>
              </a:ln>
            </p:spPr>
            <p:txBody>
              <a:bodyPr lIns="18000" rIns="18000">
                <a:spAutoFit/>
              </a:bodyPr>
              <a:lstStyle/>
              <a:p>
                <a:r>
                  <a:rPr lang="en-US" altLang="zh-CN" sz="2000" b="1">
                    <a:solidFill>
                      <a:srgbClr val="0000FF"/>
                    </a:solidFill>
                  </a:rPr>
                  <a:t>C</a:t>
                </a:r>
                <a:r>
                  <a:rPr lang="en-US" altLang="zh-CN" sz="2000" b="1" baseline="-25000">
                    <a:solidFill>
                      <a:srgbClr val="0000FF"/>
                    </a:solidFill>
                  </a:rPr>
                  <a:t>B</a:t>
                </a:r>
              </a:p>
            </p:txBody>
          </p:sp>
          <p:sp>
            <p:nvSpPr>
              <p:cNvPr id="42017" name="Line 24"/>
              <p:cNvSpPr>
                <a:spLocks noChangeShapeType="1"/>
              </p:cNvSpPr>
              <p:nvPr/>
            </p:nvSpPr>
            <p:spPr bwMode="black">
              <a:xfrm>
                <a:off x="3157" y="2725"/>
                <a:ext cx="68" cy="0"/>
              </a:xfrm>
              <a:prstGeom prst="line">
                <a:avLst/>
              </a:prstGeom>
              <a:noFill/>
              <a:ln w="9525">
                <a:solidFill>
                  <a:schemeClr val="tx1"/>
                </a:solidFill>
                <a:round/>
                <a:headEnd/>
                <a:tailEnd/>
              </a:ln>
            </p:spPr>
            <p:txBody>
              <a:bodyPr anchor="ctr">
                <a:spAutoFit/>
              </a:bodyPr>
              <a:lstStyle/>
              <a:p>
                <a:endParaRPr lang="zh-CN" altLang="en-US"/>
              </a:p>
            </p:txBody>
          </p:sp>
          <p:sp>
            <p:nvSpPr>
              <p:cNvPr id="42018" name="Text Box 25"/>
              <p:cNvSpPr txBox="1">
                <a:spLocks noChangeArrowheads="1"/>
              </p:cNvSpPr>
              <p:nvPr/>
            </p:nvSpPr>
            <p:spPr bwMode="black">
              <a:xfrm>
                <a:off x="3857" y="2014"/>
                <a:ext cx="336" cy="215"/>
              </a:xfrm>
              <a:prstGeom prst="rect">
                <a:avLst/>
              </a:prstGeom>
              <a:noFill/>
              <a:ln w="9525" algn="ctr">
                <a:noFill/>
                <a:miter lim="800000"/>
                <a:headEnd/>
                <a:tailEnd/>
              </a:ln>
            </p:spPr>
            <p:txBody>
              <a:bodyPr>
                <a:spAutoFit/>
              </a:bodyPr>
              <a:lstStyle/>
              <a:p>
                <a:r>
                  <a:rPr lang="en-US" altLang="zh-CN" sz="1800" b="1">
                    <a:solidFill>
                      <a:srgbClr val="FF0000"/>
                    </a:solidFill>
                    <a:latin typeface="Arial" charset="0"/>
                    <a:cs typeface="Arial" charset="0"/>
                  </a:rPr>
                  <a:t>V</a:t>
                </a:r>
                <a:r>
                  <a:rPr lang="en-US" altLang="zh-CN" sz="1800" b="1" baseline="-25000">
                    <a:solidFill>
                      <a:srgbClr val="FF0000"/>
                    </a:solidFill>
                    <a:latin typeface="Arial" charset="0"/>
                    <a:cs typeface="Arial" charset="0"/>
                  </a:rPr>
                  <a:t>C1</a:t>
                </a:r>
              </a:p>
            </p:txBody>
          </p:sp>
          <p:sp>
            <p:nvSpPr>
              <p:cNvPr id="42019" name="Text Box 26"/>
              <p:cNvSpPr txBox="1">
                <a:spLocks noChangeArrowheads="1"/>
              </p:cNvSpPr>
              <p:nvPr/>
            </p:nvSpPr>
            <p:spPr bwMode="black">
              <a:xfrm>
                <a:off x="4359" y="2014"/>
                <a:ext cx="336" cy="215"/>
              </a:xfrm>
              <a:prstGeom prst="rect">
                <a:avLst/>
              </a:prstGeom>
              <a:noFill/>
              <a:ln w="9525" algn="ctr">
                <a:noFill/>
                <a:miter lim="800000"/>
                <a:headEnd/>
                <a:tailEnd/>
              </a:ln>
            </p:spPr>
            <p:txBody>
              <a:bodyPr>
                <a:spAutoFit/>
              </a:bodyPr>
              <a:lstStyle/>
              <a:p>
                <a:r>
                  <a:rPr lang="en-US" altLang="zh-CN" sz="1800" b="1">
                    <a:solidFill>
                      <a:srgbClr val="FF0000"/>
                    </a:solidFill>
                    <a:latin typeface="Arial" charset="0"/>
                    <a:cs typeface="Arial" charset="0"/>
                  </a:rPr>
                  <a:t>V</a:t>
                </a:r>
                <a:r>
                  <a:rPr lang="en-US" altLang="zh-CN" sz="1800" b="1" baseline="-25000">
                    <a:solidFill>
                      <a:srgbClr val="FF0000"/>
                    </a:solidFill>
                    <a:latin typeface="Arial" charset="0"/>
                    <a:cs typeface="Arial" charset="0"/>
                  </a:rPr>
                  <a:t>C2</a:t>
                </a:r>
              </a:p>
            </p:txBody>
          </p:sp>
        </p:grpSp>
      </p:grpSp>
      <p:sp>
        <p:nvSpPr>
          <p:cNvPr id="419" name="Text Box 93"/>
          <p:cNvSpPr txBox="1">
            <a:spLocks noChangeArrowheads="1"/>
          </p:cNvSpPr>
          <p:nvPr/>
        </p:nvSpPr>
        <p:spPr bwMode="auto">
          <a:xfrm>
            <a:off x="7470775" y="3141663"/>
            <a:ext cx="227013" cy="341312"/>
          </a:xfrm>
          <a:prstGeom prst="rect">
            <a:avLst/>
          </a:prstGeom>
          <a:solidFill>
            <a:schemeClr val="tx2"/>
          </a:solidFill>
          <a:ln w="38100">
            <a:noFill/>
            <a:miter lim="800000"/>
            <a:headEnd/>
            <a:tailEnd/>
          </a:ln>
        </p:spPr>
        <p:txBody>
          <a:bodyPr>
            <a:spAutoFit/>
          </a:bodyPr>
          <a:lstStyle/>
          <a:p>
            <a:pPr algn="l"/>
            <a:r>
              <a:rPr kumimoji="1" lang="en-US" altLang="zh-CN" sz="1800" b="1">
                <a:solidFill>
                  <a:srgbClr val="FFFF00"/>
                </a:solidFill>
                <a:latin typeface="Arial" charset="0"/>
                <a:cs typeface="Arial" charset="0"/>
              </a:rPr>
              <a:t>1</a:t>
            </a:r>
          </a:p>
        </p:txBody>
      </p:sp>
      <p:sp>
        <p:nvSpPr>
          <p:cNvPr id="420" name="Text Box 93"/>
          <p:cNvSpPr txBox="1">
            <a:spLocks noChangeArrowheads="1"/>
          </p:cNvSpPr>
          <p:nvPr/>
        </p:nvSpPr>
        <p:spPr bwMode="auto">
          <a:xfrm>
            <a:off x="6707188" y="3105150"/>
            <a:ext cx="276225" cy="341313"/>
          </a:xfrm>
          <a:prstGeom prst="rect">
            <a:avLst/>
          </a:prstGeom>
          <a:solidFill>
            <a:schemeClr val="tx2"/>
          </a:solidFill>
          <a:ln w="38100">
            <a:noFill/>
            <a:miter lim="800000"/>
            <a:headEnd/>
            <a:tailEnd/>
          </a:ln>
        </p:spPr>
        <p:txBody>
          <a:bodyPr>
            <a:spAutoFit/>
          </a:bodyPr>
          <a:lstStyle/>
          <a:p>
            <a:pPr algn="l"/>
            <a:r>
              <a:rPr kumimoji="1" lang="en-US" altLang="zh-CN" sz="1800" b="1">
                <a:solidFill>
                  <a:srgbClr val="FFFF00"/>
                </a:solidFill>
                <a:latin typeface="Arial" charset="0"/>
                <a:cs typeface="Arial" charset="0"/>
              </a:rPr>
              <a:t>0</a:t>
            </a:r>
          </a:p>
        </p:txBody>
      </p:sp>
      <p:sp>
        <p:nvSpPr>
          <p:cNvPr id="421" name="Text Box 93"/>
          <p:cNvSpPr txBox="1">
            <a:spLocks noChangeArrowheads="1"/>
          </p:cNvSpPr>
          <p:nvPr/>
        </p:nvSpPr>
        <p:spPr bwMode="auto">
          <a:xfrm>
            <a:off x="8351838" y="4965700"/>
            <a:ext cx="296862" cy="341313"/>
          </a:xfrm>
          <a:prstGeom prst="rect">
            <a:avLst/>
          </a:prstGeom>
          <a:solidFill>
            <a:srgbClr val="CC3300"/>
          </a:solidFill>
          <a:ln w="38100">
            <a:noFill/>
            <a:miter lim="800000"/>
            <a:headEnd/>
            <a:tailEnd/>
          </a:ln>
        </p:spPr>
        <p:txBody>
          <a:bodyPr>
            <a:spAutoFit/>
          </a:bodyPr>
          <a:lstStyle/>
          <a:p>
            <a:pPr algn="l"/>
            <a:r>
              <a:rPr kumimoji="1" lang="en-US" altLang="zh-CN" sz="1800" b="1">
                <a:solidFill>
                  <a:srgbClr val="FFFF00"/>
                </a:solidFill>
                <a:latin typeface="Arial" charset="0"/>
                <a:cs typeface="Arial" charset="0"/>
              </a:rPr>
              <a:t>1</a:t>
            </a:r>
          </a:p>
        </p:txBody>
      </p:sp>
      <p:sp>
        <p:nvSpPr>
          <p:cNvPr id="422" name="Text Box 93"/>
          <p:cNvSpPr txBox="1">
            <a:spLocks noChangeArrowheads="1"/>
          </p:cNvSpPr>
          <p:nvPr/>
        </p:nvSpPr>
        <p:spPr bwMode="auto">
          <a:xfrm>
            <a:off x="5343525" y="2933700"/>
            <a:ext cx="344488" cy="341313"/>
          </a:xfrm>
          <a:prstGeom prst="rect">
            <a:avLst/>
          </a:prstGeom>
          <a:solidFill>
            <a:srgbClr val="CC3300"/>
          </a:solidFill>
          <a:ln w="38100">
            <a:noFill/>
            <a:miter lim="800000"/>
            <a:headEnd/>
            <a:tailEnd/>
          </a:ln>
        </p:spPr>
        <p:txBody>
          <a:bodyPr>
            <a:spAutoFit/>
          </a:bodyPr>
          <a:lstStyle/>
          <a:p>
            <a:pPr algn="l"/>
            <a:r>
              <a:rPr kumimoji="1" lang="en-US" altLang="zh-CN" sz="1800" b="1">
                <a:solidFill>
                  <a:srgbClr val="FFFF00"/>
                </a:solidFill>
                <a:latin typeface="Arial" charset="0"/>
                <a:cs typeface="Arial" charset="0"/>
              </a:rPr>
              <a:t>0</a:t>
            </a:r>
          </a:p>
        </p:txBody>
      </p:sp>
      <p:sp>
        <p:nvSpPr>
          <p:cNvPr id="423" name="Text Box 93"/>
          <p:cNvSpPr txBox="1">
            <a:spLocks noChangeArrowheads="1"/>
          </p:cNvSpPr>
          <p:nvPr/>
        </p:nvSpPr>
        <p:spPr bwMode="auto">
          <a:xfrm>
            <a:off x="8204200" y="2997200"/>
            <a:ext cx="296863" cy="341313"/>
          </a:xfrm>
          <a:prstGeom prst="rect">
            <a:avLst/>
          </a:prstGeom>
          <a:solidFill>
            <a:srgbClr val="CC3300"/>
          </a:solidFill>
          <a:ln w="38100">
            <a:noFill/>
            <a:miter lim="800000"/>
            <a:headEnd/>
            <a:tailEnd/>
          </a:ln>
        </p:spPr>
        <p:txBody>
          <a:bodyPr>
            <a:spAutoFit/>
          </a:bodyPr>
          <a:lstStyle/>
          <a:p>
            <a:pPr algn="l"/>
            <a:r>
              <a:rPr kumimoji="1" lang="en-US" altLang="zh-CN" sz="1800" b="1">
                <a:solidFill>
                  <a:srgbClr val="FFFF00"/>
                </a:solidFill>
                <a:latin typeface="Arial" charset="0"/>
                <a:cs typeface="Arial" charset="0"/>
              </a:rPr>
              <a:t>1</a:t>
            </a:r>
          </a:p>
        </p:txBody>
      </p:sp>
      <p:sp>
        <p:nvSpPr>
          <p:cNvPr id="424" name="Text Box 93"/>
          <p:cNvSpPr txBox="1">
            <a:spLocks noChangeArrowheads="1"/>
          </p:cNvSpPr>
          <p:nvPr/>
        </p:nvSpPr>
        <p:spPr bwMode="auto">
          <a:xfrm>
            <a:off x="5878513" y="4965700"/>
            <a:ext cx="344487" cy="341313"/>
          </a:xfrm>
          <a:prstGeom prst="rect">
            <a:avLst/>
          </a:prstGeom>
          <a:solidFill>
            <a:srgbClr val="CC3300"/>
          </a:solidFill>
          <a:ln w="38100">
            <a:noFill/>
            <a:miter lim="800000"/>
            <a:headEnd/>
            <a:tailEnd/>
          </a:ln>
        </p:spPr>
        <p:txBody>
          <a:bodyPr>
            <a:spAutoFit/>
          </a:bodyPr>
          <a:lstStyle/>
          <a:p>
            <a:pPr algn="l"/>
            <a:r>
              <a:rPr kumimoji="1" lang="en-US" altLang="zh-CN" sz="1800" b="1">
                <a:solidFill>
                  <a:srgbClr val="FFFF00"/>
                </a:solidFill>
                <a:latin typeface="Arial" charset="0"/>
                <a:cs typeface="Arial" charset="0"/>
              </a:rPr>
              <a:t>0</a:t>
            </a:r>
          </a:p>
        </p:txBody>
      </p:sp>
      <p:sp>
        <p:nvSpPr>
          <p:cNvPr id="41999" name="Text Box 277"/>
          <p:cNvSpPr txBox="1">
            <a:spLocks noChangeArrowheads="1"/>
          </p:cNvSpPr>
          <p:nvPr/>
        </p:nvSpPr>
        <p:spPr bwMode="auto">
          <a:xfrm>
            <a:off x="8101013" y="1703388"/>
            <a:ext cx="457200" cy="341312"/>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T</a:t>
            </a:r>
            <a:r>
              <a:rPr lang="en-US" altLang="zh-CN" sz="1800" b="1" baseline="-25000">
                <a:solidFill>
                  <a:schemeClr val="hlink"/>
                </a:solidFill>
                <a:latin typeface="Arial" charset="0"/>
                <a:cs typeface="Arial" charset="0"/>
              </a:rPr>
              <a:t>5</a:t>
            </a:r>
            <a:endParaRPr lang="en-US" altLang="zh-CN" sz="1800" b="1">
              <a:solidFill>
                <a:schemeClr val="hlink"/>
              </a:solidFill>
              <a:latin typeface="Arial" charset="0"/>
              <a:cs typeface="Arial" charset="0"/>
            </a:endParaRPr>
          </a:p>
        </p:txBody>
      </p:sp>
      <p:sp>
        <p:nvSpPr>
          <p:cNvPr id="42000" name="Text Box 278"/>
          <p:cNvSpPr txBox="1">
            <a:spLocks noChangeArrowheads="1"/>
          </p:cNvSpPr>
          <p:nvPr/>
        </p:nvSpPr>
        <p:spPr bwMode="auto">
          <a:xfrm>
            <a:off x="5945188" y="1689100"/>
            <a:ext cx="457200" cy="341313"/>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T</a:t>
            </a:r>
            <a:r>
              <a:rPr lang="en-US" altLang="zh-CN" sz="1800" b="1" baseline="-25000">
                <a:solidFill>
                  <a:schemeClr val="hlink"/>
                </a:solidFill>
                <a:latin typeface="Arial" charset="0"/>
                <a:cs typeface="Arial" charset="0"/>
              </a:rPr>
              <a:t>6</a:t>
            </a:r>
            <a:endParaRPr lang="en-US" altLang="zh-CN" sz="1800" b="1">
              <a:solidFill>
                <a:schemeClr val="hlink"/>
              </a:solidFill>
              <a:latin typeface="Arial" charset="0"/>
              <a:cs typeface="Arial" charset="0"/>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149"/>
                                        </p:tgtEl>
                                        <p:attrNameLst>
                                          <p:attrName>style.visibility</p:attrName>
                                        </p:attrNameLst>
                                      </p:cBhvr>
                                      <p:to>
                                        <p:strVal val="visible"/>
                                      </p:to>
                                    </p:set>
                                    <p:animEffect transition="in" filter="dissolve">
                                      <p:cBhvr>
                                        <p:cTn id="12" dur="500"/>
                                        <p:tgtEl>
                                          <p:spTgt spid="14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53">
                                            <p:txEl>
                                              <p:pRg st="0" end="0"/>
                                            </p:txEl>
                                          </p:spTgt>
                                        </p:tgtEl>
                                        <p:attrNameLst>
                                          <p:attrName>style.visibility</p:attrName>
                                        </p:attrNameLst>
                                      </p:cBhvr>
                                      <p:to>
                                        <p:strVal val="visible"/>
                                      </p:to>
                                    </p:set>
                                    <p:anim calcmode="lin" valueType="num">
                                      <p:cBhvr additive="base">
                                        <p:cTn id="17" dur="500" fill="hold"/>
                                        <p:tgtEl>
                                          <p:spTgt spid="153">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5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53">
                                            <p:txEl>
                                              <p:pRg st="1" end="1"/>
                                            </p:txEl>
                                          </p:spTgt>
                                        </p:tgtEl>
                                        <p:attrNameLst>
                                          <p:attrName>style.visibility</p:attrName>
                                        </p:attrNameLst>
                                      </p:cBhvr>
                                      <p:to>
                                        <p:strVal val="visible"/>
                                      </p:to>
                                    </p:set>
                                    <p:anim calcmode="lin" valueType="num">
                                      <p:cBhvr additive="base">
                                        <p:cTn id="23" dur="500" fill="hold"/>
                                        <p:tgtEl>
                                          <p:spTgt spid="153">
                                            <p:txEl>
                                              <p:pRg st="1" end="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5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419"/>
                                        </p:tgtEl>
                                        <p:attrNameLst>
                                          <p:attrName>style.visibility</p:attrName>
                                        </p:attrNameLst>
                                      </p:cBhvr>
                                      <p:to>
                                        <p:strVal val="visible"/>
                                      </p:to>
                                    </p:set>
                                    <p:animEffect transition="in" filter="dissolve">
                                      <p:cBhvr>
                                        <p:cTn id="29" dur="500"/>
                                        <p:tgtEl>
                                          <p:spTgt spid="419"/>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420"/>
                                        </p:tgtEl>
                                        <p:attrNameLst>
                                          <p:attrName>style.visibility</p:attrName>
                                        </p:attrNameLst>
                                      </p:cBhvr>
                                      <p:to>
                                        <p:strVal val="visible"/>
                                      </p:to>
                                    </p:set>
                                    <p:animEffect transition="in" filter="dissolve">
                                      <p:cBhvr>
                                        <p:cTn id="34" dur="500"/>
                                        <p:tgtEl>
                                          <p:spTgt spid="420"/>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423"/>
                                        </p:tgtEl>
                                        <p:attrNameLst>
                                          <p:attrName>style.visibility</p:attrName>
                                        </p:attrNameLst>
                                      </p:cBhvr>
                                      <p:to>
                                        <p:strVal val="visible"/>
                                      </p:to>
                                    </p:set>
                                    <p:animEffect transition="in" filter="dissolve">
                                      <p:cBhvr>
                                        <p:cTn id="39" dur="500"/>
                                        <p:tgtEl>
                                          <p:spTgt spid="423"/>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422"/>
                                        </p:tgtEl>
                                        <p:attrNameLst>
                                          <p:attrName>style.visibility</p:attrName>
                                        </p:attrNameLst>
                                      </p:cBhvr>
                                      <p:to>
                                        <p:strVal val="visible"/>
                                      </p:to>
                                    </p:set>
                                    <p:animEffect transition="in" filter="dissolve">
                                      <p:cBhvr>
                                        <p:cTn id="44" dur="500"/>
                                        <p:tgtEl>
                                          <p:spTgt spid="422"/>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421"/>
                                        </p:tgtEl>
                                        <p:attrNameLst>
                                          <p:attrName>style.visibility</p:attrName>
                                        </p:attrNameLst>
                                      </p:cBhvr>
                                      <p:to>
                                        <p:strVal val="visible"/>
                                      </p:to>
                                    </p:set>
                                    <p:animEffect transition="in" filter="dissolve">
                                      <p:cBhvr>
                                        <p:cTn id="49" dur="500"/>
                                        <p:tgtEl>
                                          <p:spTgt spid="421"/>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424"/>
                                        </p:tgtEl>
                                        <p:attrNameLst>
                                          <p:attrName>style.visibility</p:attrName>
                                        </p:attrNameLst>
                                      </p:cBhvr>
                                      <p:to>
                                        <p:strVal val="visible"/>
                                      </p:to>
                                    </p:set>
                                    <p:animEffect transition="in" filter="dissolve">
                                      <p:cBhvr>
                                        <p:cTn id="54" dur="500"/>
                                        <p:tgtEl>
                                          <p:spTgt spid="424"/>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153">
                                            <p:txEl>
                                              <p:pRg st="2" end="2"/>
                                            </p:txEl>
                                          </p:spTgt>
                                        </p:tgtEl>
                                        <p:attrNameLst>
                                          <p:attrName>style.visibility</p:attrName>
                                        </p:attrNameLst>
                                      </p:cBhvr>
                                      <p:to>
                                        <p:strVal val="visible"/>
                                      </p:to>
                                    </p:set>
                                    <p:anim calcmode="lin" valueType="num">
                                      <p:cBhvr additive="base">
                                        <p:cTn id="59" dur="500" fill="hold"/>
                                        <p:tgtEl>
                                          <p:spTgt spid="153">
                                            <p:txEl>
                                              <p:pRg st="2" end="2"/>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5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3" grpId="0" build="p" bldLvl="2"/>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188" name="Object 164"/>
          <p:cNvGraphicFramePr>
            <a:graphicFrameLocks noChangeAspect="1"/>
          </p:cNvGraphicFramePr>
          <p:nvPr/>
        </p:nvGraphicFramePr>
        <p:xfrm>
          <a:off x="3032125" y="1106488"/>
          <a:ext cx="2836863" cy="803275"/>
        </p:xfrm>
        <a:graphic>
          <a:graphicData uri="http://schemas.openxmlformats.org/presentationml/2006/ole">
            <p:oleObj spid="_x0000_s4098" name="公式" r:id="rId4" imgW="1778000" imgH="508000" progId="Equation.3">
              <p:embed/>
            </p:oleObj>
          </a:graphicData>
        </a:graphic>
      </p:graphicFrame>
      <p:sp>
        <p:nvSpPr>
          <p:cNvPr id="4099" name="灯片编号占位符 4"/>
          <p:cNvSpPr>
            <a:spLocks noGrp="1"/>
          </p:cNvSpPr>
          <p:nvPr>
            <p:ph type="sldNum" sz="quarter" idx="10"/>
          </p:nvPr>
        </p:nvSpPr>
        <p:spPr>
          <a:noFill/>
        </p:spPr>
        <p:txBody>
          <a:bodyPr/>
          <a:lstStyle/>
          <a:p>
            <a:fld id="{CE01D5AD-AE8B-4F57-82D9-7268299F8CE1}" type="slidenum">
              <a:rPr lang="ko-KR" altLang="en-US" smtClean="0"/>
              <a:pPr/>
              <a:t>26</a:t>
            </a:fld>
            <a:endParaRPr lang="en-US" altLang="ko-KR" smtClean="0"/>
          </a:p>
        </p:txBody>
      </p:sp>
      <p:sp>
        <p:nvSpPr>
          <p:cNvPr id="4100" name="Rectangle 2"/>
          <p:cNvSpPr>
            <a:spLocks noGrp="1" noChangeArrowheads="1"/>
          </p:cNvSpPr>
          <p:nvPr>
            <p:ph type="title"/>
          </p:nvPr>
        </p:nvSpPr>
        <p:spPr>
          <a:xfrm>
            <a:off x="1695450" y="304800"/>
            <a:ext cx="7448550" cy="609600"/>
          </a:xfrm>
        </p:spPr>
        <p:txBody>
          <a:bodyPr/>
          <a:lstStyle/>
          <a:p>
            <a:r>
              <a:rPr lang="zh-CN" altLang="en-US" sz="2600" smtClean="0">
                <a:solidFill>
                  <a:srgbClr val="FFCC00"/>
                </a:solidFill>
                <a:latin typeface="Arial" charset="0"/>
                <a:ea typeface="黑体" pitchFamily="49" charset="-122"/>
              </a:rPr>
              <a:t>四管</a:t>
            </a:r>
            <a:r>
              <a:rPr lang="en-US" altLang="zh-CN" sz="2600" smtClean="0">
                <a:solidFill>
                  <a:srgbClr val="FFCC00"/>
                </a:solidFill>
                <a:latin typeface="Arial" charset="0"/>
                <a:ea typeface="黑体" pitchFamily="49" charset="-122"/>
              </a:rPr>
              <a:t>MOS</a:t>
            </a:r>
            <a:r>
              <a:rPr lang="zh-CN" altLang="en-US" sz="2600" smtClean="0">
                <a:solidFill>
                  <a:srgbClr val="FFCC00"/>
                </a:solidFill>
                <a:latin typeface="Arial" charset="0"/>
                <a:ea typeface="黑体" pitchFamily="49" charset="-122"/>
              </a:rPr>
              <a:t>动态存储单元工作原理（刷新操作）</a:t>
            </a:r>
          </a:p>
        </p:txBody>
      </p:sp>
      <p:sp>
        <p:nvSpPr>
          <p:cNvPr id="150" name="Text Box 329"/>
          <p:cNvSpPr txBox="1">
            <a:spLocks noChangeArrowheads="1"/>
          </p:cNvSpPr>
          <p:nvPr/>
        </p:nvSpPr>
        <p:spPr bwMode="auto">
          <a:xfrm>
            <a:off x="152400" y="1184275"/>
            <a:ext cx="3200400" cy="461963"/>
          </a:xfrm>
          <a:prstGeom prst="rect">
            <a:avLst/>
          </a:prstGeom>
          <a:noFill/>
          <a:ln w="9525">
            <a:noFill/>
            <a:miter lim="800000"/>
            <a:headEnd/>
            <a:tailEnd/>
          </a:ln>
        </p:spPr>
        <p:txBody>
          <a:bodyPr>
            <a:spAutoFit/>
          </a:bodyPr>
          <a:lstStyle/>
          <a:p>
            <a:pPr marL="360363" lvl="1" indent="-360363" algn="l" eaLnBrk="0" hangingPunct="0">
              <a:lnSpc>
                <a:spcPct val="100000"/>
              </a:lnSpc>
              <a:buClr>
                <a:schemeClr val="bg2"/>
              </a:buClr>
              <a:buSzPct val="100000"/>
              <a:buFont typeface="Wingdings" pitchFamily="2" charset="2"/>
              <a:buChar char="v"/>
            </a:pPr>
            <a:r>
              <a:rPr lang="zh-CN" altLang="en-US" b="1">
                <a:latin typeface="宋体" pitchFamily="2" charset="-122"/>
              </a:rPr>
              <a:t>刷新操作</a:t>
            </a:r>
            <a:r>
              <a:rPr lang="en-US" altLang="zh-CN" b="1">
                <a:latin typeface="宋体" pitchFamily="2" charset="-122"/>
              </a:rPr>
              <a:t>(</a:t>
            </a:r>
            <a:r>
              <a:rPr lang="zh-CN" altLang="en-US" b="1">
                <a:latin typeface="宋体" pitchFamily="2" charset="-122"/>
              </a:rPr>
              <a:t>读操作</a:t>
            </a:r>
            <a:r>
              <a:rPr lang="en-US" altLang="zh-CN" b="1">
                <a:latin typeface="宋体" pitchFamily="2" charset="-122"/>
              </a:rPr>
              <a:t>)</a:t>
            </a:r>
          </a:p>
        </p:txBody>
      </p:sp>
      <p:sp>
        <p:nvSpPr>
          <p:cNvPr id="153" name="矩形 152"/>
          <p:cNvSpPr/>
          <p:nvPr/>
        </p:nvSpPr>
        <p:spPr>
          <a:xfrm>
            <a:off x="152400" y="2044700"/>
            <a:ext cx="4959350" cy="3786188"/>
          </a:xfrm>
          <a:prstGeom prst="rect">
            <a:avLst/>
          </a:prstGeom>
        </p:spPr>
        <p:txBody>
          <a:bodyPr>
            <a:spAutoFit/>
          </a:bodyPr>
          <a:lstStyle/>
          <a:p>
            <a:pPr marL="360363" indent="-360363" algn="l">
              <a:lnSpc>
                <a:spcPct val="100000"/>
              </a:lnSpc>
              <a:spcBef>
                <a:spcPts val="0"/>
              </a:spcBef>
              <a:buClr>
                <a:schemeClr val="accent5">
                  <a:lumMod val="25000"/>
                </a:schemeClr>
              </a:buClr>
              <a:buSzPct val="85000"/>
              <a:buFont typeface="Wingdings" pitchFamily="2" charset="2"/>
              <a:buChar char="u"/>
              <a:defRPr/>
            </a:pPr>
            <a:r>
              <a:rPr lang="en-US" altLang="zh-CN" sz="2000" b="1" dirty="0"/>
              <a:t>T</a:t>
            </a:r>
            <a:r>
              <a:rPr lang="en-US" altLang="zh-CN" sz="2000" b="1" baseline="-25000" dirty="0"/>
              <a:t>5</a:t>
            </a:r>
            <a:r>
              <a:rPr lang="zh-CN" altLang="en-US" sz="2000" b="1" dirty="0"/>
              <a:t>、</a:t>
            </a:r>
            <a:r>
              <a:rPr lang="en-US" altLang="zh-CN" sz="2000" b="1" dirty="0"/>
              <a:t>T</a:t>
            </a:r>
            <a:r>
              <a:rPr lang="en-US" altLang="zh-CN" sz="2000" b="1" baseline="-25000" dirty="0"/>
              <a:t>6</a:t>
            </a:r>
            <a:r>
              <a:rPr lang="zh-CN" altLang="en-US" sz="2000" b="1" dirty="0"/>
              <a:t>：对位线的预充电电路</a:t>
            </a:r>
            <a:endParaRPr lang="en-US" altLang="zh-CN" sz="2000" b="1" dirty="0"/>
          </a:p>
          <a:p>
            <a:pPr marL="360363" indent="-360363" algn="l">
              <a:lnSpc>
                <a:spcPct val="100000"/>
              </a:lnSpc>
              <a:spcBef>
                <a:spcPts val="0"/>
              </a:spcBef>
              <a:buClr>
                <a:schemeClr val="accent5">
                  <a:lumMod val="25000"/>
                </a:schemeClr>
              </a:buClr>
              <a:buSzPct val="85000"/>
              <a:buFont typeface="Wingdings" pitchFamily="2" charset="2"/>
              <a:buChar char="u"/>
              <a:defRPr/>
            </a:pPr>
            <a:r>
              <a:rPr lang="zh-CN" altLang="en-US" sz="2000" b="1" dirty="0"/>
              <a:t>刷新开始时，先在</a:t>
            </a:r>
            <a:r>
              <a:rPr lang="en-US" altLang="zh-CN" sz="2000" b="1" dirty="0"/>
              <a:t>T</a:t>
            </a:r>
            <a:r>
              <a:rPr lang="en-US" altLang="zh-CN" sz="2000" b="1" baseline="-25000" dirty="0"/>
              <a:t>5</a:t>
            </a:r>
            <a:r>
              <a:rPr lang="zh-CN" altLang="en-US" sz="2000" b="1" dirty="0"/>
              <a:t>、</a:t>
            </a:r>
            <a:r>
              <a:rPr lang="en-US" altLang="zh-CN" sz="2000" b="1" dirty="0"/>
              <a:t>T</a:t>
            </a:r>
            <a:r>
              <a:rPr lang="en-US" altLang="zh-CN" sz="2000" b="1" baseline="-25000" dirty="0"/>
              <a:t>6</a:t>
            </a:r>
            <a:r>
              <a:rPr lang="zh-CN" altLang="en-US" sz="2000" b="1" dirty="0"/>
              <a:t>的栅极加预充电脉冲， 使</a:t>
            </a:r>
            <a:r>
              <a:rPr lang="en-US" altLang="zh-CN" sz="2000" b="1" dirty="0"/>
              <a:t>T</a:t>
            </a:r>
            <a:r>
              <a:rPr lang="en-US" altLang="zh-CN" sz="2000" b="1" baseline="-25000" dirty="0"/>
              <a:t>5</a:t>
            </a:r>
            <a:r>
              <a:rPr lang="zh-CN" altLang="en-US" sz="2000" b="1" dirty="0"/>
              <a:t>、</a:t>
            </a:r>
            <a:r>
              <a:rPr lang="en-US" altLang="zh-CN" sz="2000" b="1" dirty="0"/>
              <a:t>T</a:t>
            </a:r>
            <a:r>
              <a:rPr lang="en-US" altLang="zh-CN" sz="2000" b="1" baseline="-25000" dirty="0"/>
              <a:t>6</a:t>
            </a:r>
            <a:r>
              <a:rPr lang="zh-CN" altLang="en-US" sz="2000" b="1" dirty="0"/>
              <a:t> 导通，位线</a:t>
            </a:r>
            <a:r>
              <a:rPr lang="en-US" altLang="zh-CN" sz="2000" b="1" dirty="0"/>
              <a:t>B</a:t>
            </a:r>
            <a:r>
              <a:rPr lang="zh-CN" altLang="en-US" sz="2000" b="1" dirty="0"/>
              <a:t>和</a:t>
            </a:r>
            <a:r>
              <a:rPr lang="en-US" altLang="zh-CN" sz="2000" b="1" dirty="0"/>
              <a:t>/B </a:t>
            </a:r>
            <a:r>
              <a:rPr lang="zh-CN" altLang="en-US" sz="2000" b="1" dirty="0"/>
              <a:t>与</a:t>
            </a:r>
            <a:r>
              <a:rPr lang="en-US" altLang="zh-CN" sz="2000" b="1" dirty="0"/>
              <a:t>V</a:t>
            </a:r>
            <a:r>
              <a:rPr lang="en-US" altLang="zh-CN" sz="2000" b="1" baseline="-25000" dirty="0"/>
              <a:t>DD</a:t>
            </a:r>
            <a:r>
              <a:rPr lang="zh-CN" altLang="en-US" sz="2000" b="1" dirty="0"/>
              <a:t>接通，将位线上的分布电容</a:t>
            </a:r>
            <a:r>
              <a:rPr lang="en-US" altLang="zh-CN" sz="2000" b="1" dirty="0"/>
              <a:t>C</a:t>
            </a:r>
            <a:r>
              <a:rPr lang="en-US" altLang="zh-CN" sz="2000" b="1" baseline="-25000" dirty="0"/>
              <a:t>B</a:t>
            </a:r>
            <a:r>
              <a:rPr lang="zh-CN" altLang="en-US" sz="2000" b="1" dirty="0">
                <a:solidFill>
                  <a:srgbClr val="FF0000"/>
                </a:solidFill>
              </a:rPr>
              <a:t>和</a:t>
            </a:r>
            <a:r>
              <a:rPr lang="en-US" altLang="zh-CN" sz="2000" b="1" dirty="0"/>
              <a:t>C</a:t>
            </a:r>
            <a:r>
              <a:rPr lang="en-US" altLang="zh-CN" sz="2000" b="1" baseline="-25000" dirty="0"/>
              <a:t>/B</a:t>
            </a:r>
            <a:r>
              <a:rPr lang="zh-CN" altLang="en-US" sz="2000" b="1" dirty="0"/>
              <a:t>充至高电平。</a:t>
            </a:r>
            <a:endParaRPr lang="en-US" altLang="zh-CN" sz="2000" b="1" dirty="0"/>
          </a:p>
          <a:p>
            <a:pPr marL="360363" indent="-360363" algn="l">
              <a:lnSpc>
                <a:spcPct val="100000"/>
              </a:lnSpc>
              <a:spcBef>
                <a:spcPts val="0"/>
              </a:spcBef>
              <a:buClr>
                <a:schemeClr val="accent5">
                  <a:lumMod val="25000"/>
                </a:schemeClr>
              </a:buClr>
              <a:buSzPct val="85000"/>
              <a:buFont typeface="Wingdings" pitchFamily="2" charset="2"/>
              <a:buChar char="u"/>
              <a:defRPr/>
            </a:pPr>
            <a:r>
              <a:rPr lang="zh-CN" altLang="en-US" sz="2000" b="1" dirty="0"/>
              <a:t>预充电脉冲消失后，位线上的高电平短时间内由</a:t>
            </a:r>
            <a:r>
              <a:rPr lang="en-US" altLang="zh-CN" sz="2000" b="1" dirty="0"/>
              <a:t>C</a:t>
            </a:r>
            <a:r>
              <a:rPr lang="en-US" altLang="zh-CN" sz="2000" b="1" baseline="-25000" dirty="0"/>
              <a:t>B</a:t>
            </a:r>
            <a:r>
              <a:rPr lang="zh-CN" altLang="en-US" sz="2000" b="1" dirty="0"/>
              <a:t>和</a:t>
            </a:r>
            <a:r>
              <a:rPr lang="en-US" altLang="zh-CN" sz="2000" b="1" dirty="0"/>
              <a:t>C</a:t>
            </a:r>
            <a:r>
              <a:rPr lang="en-US" altLang="zh-CN" sz="2000" b="1" baseline="-25000" dirty="0"/>
              <a:t>/B</a:t>
            </a:r>
            <a:r>
              <a:rPr lang="zh-CN" altLang="en-US" sz="2000" b="1" dirty="0"/>
              <a:t>维持</a:t>
            </a:r>
            <a:endParaRPr lang="en-US" altLang="zh-CN" sz="2000" b="1" dirty="0"/>
          </a:p>
          <a:p>
            <a:pPr marL="360363" indent="-360363" algn="l">
              <a:lnSpc>
                <a:spcPct val="100000"/>
              </a:lnSpc>
              <a:spcBef>
                <a:spcPts val="0"/>
              </a:spcBef>
              <a:buClr>
                <a:schemeClr val="accent5">
                  <a:lumMod val="25000"/>
                </a:schemeClr>
              </a:buClr>
              <a:buSzPct val="85000"/>
              <a:buFont typeface="Wingdings" pitchFamily="2" charset="2"/>
              <a:buChar char="u"/>
              <a:defRPr/>
            </a:pPr>
            <a:r>
              <a:rPr lang="zh-CN" altLang="en-US" sz="2000" b="1" dirty="0"/>
              <a:t>当</a:t>
            </a:r>
            <a:r>
              <a:rPr lang="en-US" altLang="zh-CN" sz="2000" b="1" dirty="0"/>
              <a:t>X</a:t>
            </a:r>
            <a:r>
              <a:rPr lang="en-US" altLang="zh-CN" sz="2000" b="1" baseline="-25000" dirty="0"/>
              <a:t>i</a:t>
            </a:r>
            <a:r>
              <a:rPr lang="zh-CN" altLang="en-US" sz="2000" b="1" dirty="0"/>
              <a:t>、</a:t>
            </a:r>
            <a:r>
              <a:rPr lang="en-US" altLang="zh-CN" sz="2000" b="1" dirty="0" err="1"/>
              <a:t>Y</a:t>
            </a:r>
            <a:r>
              <a:rPr lang="en-US" altLang="zh-CN" sz="2000" b="1" baseline="-25000" dirty="0" err="1"/>
              <a:t>j</a:t>
            </a:r>
            <a:r>
              <a:rPr lang="zh-CN" altLang="en-US" sz="2000" b="1" dirty="0"/>
              <a:t>为高电平时，假定存储单元存储的</a:t>
            </a:r>
            <a:r>
              <a:rPr lang="zh-CN" altLang="en-US" sz="2000" b="1" dirty="0">
                <a:solidFill>
                  <a:srgbClr val="CC0066"/>
                </a:solidFill>
              </a:rPr>
              <a:t>数据为</a:t>
            </a:r>
            <a:r>
              <a:rPr lang="en-US" altLang="zh-CN" sz="2000" b="1" dirty="0">
                <a:solidFill>
                  <a:srgbClr val="CC0066"/>
                </a:solidFill>
              </a:rPr>
              <a:t>0</a:t>
            </a:r>
            <a:r>
              <a:rPr lang="zh-CN" altLang="en-US" sz="2000" b="1" dirty="0"/>
              <a:t>，则</a:t>
            </a:r>
            <a:r>
              <a:rPr lang="en-US" altLang="zh-CN" sz="2000" b="1" dirty="0">
                <a:solidFill>
                  <a:srgbClr val="CC0066"/>
                </a:solidFill>
              </a:rPr>
              <a:t>T</a:t>
            </a:r>
            <a:r>
              <a:rPr lang="en-US" altLang="zh-CN" sz="2000" b="1" baseline="-25000" dirty="0">
                <a:solidFill>
                  <a:srgbClr val="CC0066"/>
                </a:solidFill>
              </a:rPr>
              <a:t>1</a:t>
            </a:r>
            <a:r>
              <a:rPr lang="zh-CN" altLang="en-US" sz="2000" b="1" dirty="0">
                <a:solidFill>
                  <a:srgbClr val="CC0066"/>
                </a:solidFill>
              </a:rPr>
              <a:t>导通</a:t>
            </a:r>
            <a:r>
              <a:rPr lang="zh-CN" altLang="en-US" sz="2000" b="1" dirty="0"/>
              <a:t>（接地）， </a:t>
            </a:r>
            <a:r>
              <a:rPr lang="en-US" altLang="zh-CN" sz="2000" b="1" dirty="0">
                <a:solidFill>
                  <a:srgbClr val="CC0066"/>
                </a:solidFill>
              </a:rPr>
              <a:t>T</a:t>
            </a:r>
            <a:r>
              <a:rPr lang="en-US" altLang="zh-CN" sz="2000" b="1" baseline="-25000" dirty="0">
                <a:solidFill>
                  <a:srgbClr val="CC0066"/>
                </a:solidFill>
              </a:rPr>
              <a:t>2</a:t>
            </a:r>
            <a:r>
              <a:rPr lang="zh-CN" altLang="en-US" sz="2000" b="1" dirty="0">
                <a:solidFill>
                  <a:srgbClr val="CC0066"/>
                </a:solidFill>
              </a:rPr>
              <a:t>截止</a:t>
            </a:r>
            <a:r>
              <a:rPr lang="zh-CN" altLang="en-US" sz="2000" b="1" dirty="0"/>
              <a:t>，</a:t>
            </a:r>
            <a:r>
              <a:rPr lang="en-US" altLang="zh-CN" sz="2000" b="1" dirty="0">
                <a:solidFill>
                  <a:srgbClr val="CC0066"/>
                </a:solidFill>
              </a:rPr>
              <a:t>V</a:t>
            </a:r>
            <a:r>
              <a:rPr lang="en-US" altLang="zh-CN" sz="2000" b="1" baseline="-25000" dirty="0">
                <a:solidFill>
                  <a:srgbClr val="CC0066"/>
                </a:solidFill>
              </a:rPr>
              <a:t>C2</a:t>
            </a:r>
            <a:r>
              <a:rPr lang="en-US" altLang="zh-CN" sz="2000" b="1" dirty="0">
                <a:solidFill>
                  <a:srgbClr val="CC0066"/>
                </a:solidFill>
              </a:rPr>
              <a:t>=</a:t>
            </a:r>
            <a:r>
              <a:rPr lang="zh-CN" altLang="en-US" sz="2000" b="1" dirty="0">
                <a:solidFill>
                  <a:srgbClr val="CC0066"/>
                </a:solidFill>
              </a:rPr>
              <a:t> </a:t>
            </a:r>
            <a:r>
              <a:rPr lang="en-US" altLang="zh-CN" sz="2000" b="1" dirty="0">
                <a:solidFill>
                  <a:srgbClr val="CC0066"/>
                </a:solidFill>
              </a:rPr>
              <a:t>0</a:t>
            </a:r>
            <a:r>
              <a:rPr lang="zh-CN" altLang="en-US" sz="2000" b="1" dirty="0">
                <a:solidFill>
                  <a:srgbClr val="CC0066"/>
                </a:solidFill>
              </a:rPr>
              <a:t>，</a:t>
            </a:r>
            <a:r>
              <a:rPr lang="en-US" altLang="zh-CN" sz="2000" b="1" dirty="0"/>
              <a:t>V</a:t>
            </a:r>
            <a:r>
              <a:rPr lang="en-US" altLang="zh-CN" sz="2000" b="1" baseline="-25000" dirty="0"/>
              <a:t>C1</a:t>
            </a:r>
            <a:r>
              <a:rPr lang="en-US" altLang="zh-CN" sz="2000" b="1" dirty="0"/>
              <a:t>=</a:t>
            </a:r>
            <a:r>
              <a:rPr lang="zh-CN" altLang="en-US" sz="2000" b="1" dirty="0"/>
              <a:t> </a:t>
            </a:r>
            <a:r>
              <a:rPr lang="en-US" altLang="zh-CN" sz="2000" b="1" dirty="0"/>
              <a:t>1</a:t>
            </a:r>
            <a:r>
              <a:rPr lang="zh-CN" altLang="en-US" sz="2000" b="1" dirty="0"/>
              <a:t>，</a:t>
            </a:r>
            <a:r>
              <a:rPr lang="en-US" altLang="zh-CN" sz="2000" b="1" dirty="0"/>
              <a:t> </a:t>
            </a:r>
            <a:r>
              <a:rPr lang="zh-CN" altLang="en-US" sz="2000" b="1" dirty="0"/>
              <a:t>这时</a:t>
            </a:r>
            <a:r>
              <a:rPr lang="en-US" altLang="zh-CN" sz="2000" b="1" dirty="0">
                <a:solidFill>
                  <a:srgbClr val="CC0066"/>
                </a:solidFill>
              </a:rPr>
              <a:t>C</a:t>
            </a:r>
            <a:r>
              <a:rPr lang="en-US" altLang="zh-CN" sz="2000" b="1" baseline="-25000" dirty="0">
                <a:solidFill>
                  <a:srgbClr val="CC0066"/>
                </a:solidFill>
              </a:rPr>
              <a:t>B</a:t>
            </a:r>
            <a:r>
              <a:rPr lang="zh-CN" altLang="en-US" sz="2000" b="1" dirty="0"/>
              <a:t>将通过</a:t>
            </a:r>
            <a:r>
              <a:rPr lang="en-US" altLang="zh-CN" sz="2000" b="1" dirty="0"/>
              <a:t>T</a:t>
            </a:r>
            <a:r>
              <a:rPr lang="en-US" altLang="zh-CN" sz="2000" b="1" baseline="-25000" dirty="0"/>
              <a:t>3</a:t>
            </a:r>
            <a:r>
              <a:rPr lang="zh-CN" altLang="en-US" sz="2000" b="1" dirty="0"/>
              <a:t> 和</a:t>
            </a:r>
            <a:r>
              <a:rPr lang="en-US" altLang="zh-CN" sz="2000" b="1" dirty="0"/>
              <a:t>T</a:t>
            </a:r>
            <a:r>
              <a:rPr lang="en-US" altLang="zh-CN" sz="2000" b="1" baseline="-25000" dirty="0"/>
              <a:t>1</a:t>
            </a:r>
            <a:r>
              <a:rPr lang="zh-CN" altLang="en-US" sz="2000" b="1" dirty="0">
                <a:solidFill>
                  <a:srgbClr val="CC0066"/>
                </a:solidFill>
              </a:rPr>
              <a:t>放电</a:t>
            </a:r>
            <a:r>
              <a:rPr lang="zh-CN" altLang="en-US" sz="2000" b="1" dirty="0"/>
              <a:t>，使位线</a:t>
            </a:r>
            <a:r>
              <a:rPr lang="en-US" altLang="zh-CN" sz="2000" b="1" dirty="0">
                <a:solidFill>
                  <a:srgbClr val="FF0000"/>
                </a:solidFill>
              </a:rPr>
              <a:t>B</a:t>
            </a:r>
            <a:r>
              <a:rPr lang="zh-CN" altLang="en-US" sz="2000" b="1" dirty="0">
                <a:solidFill>
                  <a:srgbClr val="FF0000"/>
                </a:solidFill>
              </a:rPr>
              <a:t>变为低电平</a:t>
            </a:r>
            <a:r>
              <a:rPr lang="zh-CN" altLang="en-US" sz="2000" b="1" dirty="0"/>
              <a:t>，</a:t>
            </a:r>
            <a:r>
              <a:rPr lang="en-US" altLang="zh-CN" sz="2000" b="1" dirty="0"/>
              <a:t>C</a:t>
            </a:r>
            <a:r>
              <a:rPr lang="en-US" altLang="zh-CN" sz="2000" b="1" baseline="-25000" dirty="0"/>
              <a:t>2</a:t>
            </a:r>
            <a:r>
              <a:rPr lang="zh-CN" altLang="en-US" sz="2000" b="1" dirty="0"/>
              <a:t> 将不能充电，使</a:t>
            </a:r>
            <a:r>
              <a:rPr lang="en-US" altLang="zh-CN" sz="2000" b="1" dirty="0"/>
              <a:t>V</a:t>
            </a:r>
            <a:r>
              <a:rPr lang="en-US" altLang="zh-CN" sz="2000" b="1" baseline="-25000" dirty="0"/>
              <a:t>C2</a:t>
            </a:r>
            <a:r>
              <a:rPr lang="zh-CN" altLang="en-US" sz="2000" b="1" dirty="0"/>
              <a:t>保持</a:t>
            </a:r>
            <a:r>
              <a:rPr lang="en-US" altLang="zh-CN" sz="2000" b="1" dirty="0"/>
              <a:t>0 </a:t>
            </a:r>
            <a:r>
              <a:rPr lang="zh-CN" altLang="en-US" sz="2000" b="1" dirty="0"/>
              <a:t>；</a:t>
            </a:r>
            <a:endParaRPr lang="en-US" altLang="zh-CN" sz="2000" b="1" dirty="0"/>
          </a:p>
        </p:txBody>
      </p:sp>
      <p:grpSp>
        <p:nvGrpSpPr>
          <p:cNvPr id="4103" name="Group 29"/>
          <p:cNvGrpSpPr>
            <a:grpSpLocks/>
          </p:cNvGrpSpPr>
          <p:nvPr/>
        </p:nvGrpSpPr>
        <p:grpSpPr bwMode="auto">
          <a:xfrm>
            <a:off x="4827588" y="1268413"/>
            <a:ext cx="4165600" cy="4105275"/>
            <a:chOff x="2978" y="841"/>
            <a:chExt cx="2624" cy="2586"/>
          </a:xfrm>
        </p:grpSpPr>
        <p:sp>
          <p:nvSpPr>
            <p:cNvPr id="4123" name="Text Box 20"/>
            <p:cNvSpPr txBox="1">
              <a:spLocks noChangeArrowheads="1"/>
            </p:cNvSpPr>
            <p:nvPr/>
          </p:nvSpPr>
          <p:spPr bwMode="black">
            <a:xfrm>
              <a:off x="2978" y="2634"/>
              <a:ext cx="315" cy="231"/>
            </a:xfrm>
            <a:prstGeom prst="rect">
              <a:avLst/>
            </a:prstGeom>
            <a:noFill/>
            <a:ln w="9525" algn="ctr">
              <a:noFill/>
              <a:miter lim="800000"/>
              <a:headEnd/>
              <a:tailEnd/>
            </a:ln>
          </p:spPr>
          <p:txBody>
            <a:bodyPr lIns="18000" rIns="18000">
              <a:spAutoFit/>
            </a:bodyPr>
            <a:lstStyle/>
            <a:p>
              <a:r>
                <a:rPr lang="en-US" altLang="zh-CN" sz="2000" b="1">
                  <a:solidFill>
                    <a:srgbClr val="0000FF"/>
                  </a:solidFill>
                </a:rPr>
                <a:t>C</a:t>
              </a:r>
              <a:r>
                <a:rPr lang="en-US" altLang="zh-CN" sz="2000" b="1" baseline="-25000">
                  <a:solidFill>
                    <a:srgbClr val="0000FF"/>
                  </a:solidFill>
                </a:rPr>
                <a:t>B</a:t>
              </a:r>
            </a:p>
          </p:txBody>
        </p:sp>
        <p:grpSp>
          <p:nvGrpSpPr>
            <p:cNvPr id="4124" name="Group 28"/>
            <p:cNvGrpSpPr>
              <a:grpSpLocks/>
            </p:cNvGrpSpPr>
            <p:nvPr/>
          </p:nvGrpSpPr>
          <p:grpSpPr bwMode="auto">
            <a:xfrm>
              <a:off x="3157" y="836"/>
              <a:ext cx="2445" cy="2573"/>
              <a:chOff x="3157" y="838"/>
              <a:chExt cx="2445" cy="2573"/>
            </a:xfrm>
          </p:grpSpPr>
          <p:grpSp>
            <p:nvGrpSpPr>
              <p:cNvPr id="4125" name="Group 205"/>
              <p:cNvGrpSpPr>
                <a:grpSpLocks/>
              </p:cNvGrpSpPr>
              <p:nvPr/>
            </p:nvGrpSpPr>
            <p:grpSpPr bwMode="auto">
              <a:xfrm>
                <a:off x="3250" y="838"/>
                <a:ext cx="2352" cy="2573"/>
                <a:chOff x="3216" y="768"/>
                <a:chExt cx="2352" cy="2376"/>
              </a:xfrm>
            </p:grpSpPr>
            <p:grpSp>
              <p:nvGrpSpPr>
                <p:cNvPr id="4142" name="Group 206"/>
                <p:cNvGrpSpPr>
                  <a:grpSpLocks/>
                </p:cNvGrpSpPr>
                <p:nvPr/>
              </p:nvGrpSpPr>
              <p:grpSpPr bwMode="auto">
                <a:xfrm>
                  <a:off x="4032" y="2112"/>
                  <a:ext cx="96" cy="144"/>
                  <a:chOff x="1872" y="2352"/>
                  <a:chExt cx="96" cy="144"/>
                </a:xfrm>
              </p:grpSpPr>
              <p:sp>
                <p:nvSpPr>
                  <p:cNvPr id="4257" name="Line 207"/>
                  <p:cNvSpPr>
                    <a:spLocks noChangeShapeType="1"/>
                  </p:cNvSpPr>
                  <p:nvPr/>
                </p:nvSpPr>
                <p:spPr bwMode="auto">
                  <a:xfrm>
                    <a:off x="1920" y="2352"/>
                    <a:ext cx="0" cy="144"/>
                  </a:xfrm>
                  <a:prstGeom prst="line">
                    <a:avLst/>
                  </a:prstGeom>
                  <a:noFill/>
                  <a:ln w="19050">
                    <a:solidFill>
                      <a:schemeClr val="tx1"/>
                    </a:solidFill>
                    <a:round/>
                    <a:headEnd/>
                    <a:tailEnd/>
                  </a:ln>
                </p:spPr>
                <p:txBody>
                  <a:bodyPr/>
                  <a:lstStyle/>
                  <a:p>
                    <a:endParaRPr lang="zh-CN" altLang="en-US"/>
                  </a:p>
                </p:txBody>
              </p:sp>
              <p:sp>
                <p:nvSpPr>
                  <p:cNvPr id="4258" name="Line 208"/>
                  <p:cNvSpPr>
                    <a:spLocks noChangeShapeType="1"/>
                  </p:cNvSpPr>
                  <p:nvPr/>
                </p:nvSpPr>
                <p:spPr bwMode="auto">
                  <a:xfrm>
                    <a:off x="1968" y="2352"/>
                    <a:ext cx="0" cy="144"/>
                  </a:xfrm>
                  <a:prstGeom prst="line">
                    <a:avLst/>
                  </a:prstGeom>
                  <a:noFill/>
                  <a:ln w="28575">
                    <a:solidFill>
                      <a:schemeClr val="tx1"/>
                    </a:solidFill>
                    <a:round/>
                    <a:headEnd/>
                    <a:tailEnd/>
                  </a:ln>
                </p:spPr>
                <p:txBody>
                  <a:bodyPr/>
                  <a:lstStyle/>
                  <a:p>
                    <a:endParaRPr lang="zh-CN" altLang="en-US"/>
                  </a:p>
                </p:txBody>
              </p:sp>
              <p:sp>
                <p:nvSpPr>
                  <p:cNvPr id="4259" name="Line 209"/>
                  <p:cNvSpPr>
                    <a:spLocks noChangeShapeType="1"/>
                  </p:cNvSpPr>
                  <p:nvPr/>
                </p:nvSpPr>
                <p:spPr bwMode="auto">
                  <a:xfrm>
                    <a:off x="1872" y="2352"/>
                    <a:ext cx="48" cy="0"/>
                  </a:xfrm>
                  <a:prstGeom prst="line">
                    <a:avLst/>
                  </a:prstGeom>
                  <a:noFill/>
                  <a:ln w="9525">
                    <a:solidFill>
                      <a:schemeClr val="tx1"/>
                    </a:solidFill>
                    <a:round/>
                    <a:headEnd/>
                    <a:tailEnd/>
                  </a:ln>
                </p:spPr>
                <p:txBody>
                  <a:bodyPr/>
                  <a:lstStyle/>
                  <a:p>
                    <a:endParaRPr lang="zh-CN" altLang="en-US"/>
                  </a:p>
                </p:txBody>
              </p:sp>
              <p:sp>
                <p:nvSpPr>
                  <p:cNvPr id="4260" name="Line 210"/>
                  <p:cNvSpPr>
                    <a:spLocks noChangeShapeType="1"/>
                  </p:cNvSpPr>
                  <p:nvPr/>
                </p:nvSpPr>
                <p:spPr bwMode="auto">
                  <a:xfrm>
                    <a:off x="1872" y="2496"/>
                    <a:ext cx="48" cy="0"/>
                  </a:xfrm>
                  <a:prstGeom prst="line">
                    <a:avLst/>
                  </a:prstGeom>
                  <a:noFill/>
                  <a:ln w="9525">
                    <a:solidFill>
                      <a:schemeClr val="tx1"/>
                    </a:solidFill>
                    <a:round/>
                    <a:headEnd/>
                    <a:tailEnd/>
                  </a:ln>
                </p:spPr>
                <p:txBody>
                  <a:bodyPr/>
                  <a:lstStyle/>
                  <a:p>
                    <a:endParaRPr lang="zh-CN" altLang="en-US"/>
                  </a:p>
                </p:txBody>
              </p:sp>
            </p:grpSp>
            <p:grpSp>
              <p:nvGrpSpPr>
                <p:cNvPr id="4143" name="Group 211"/>
                <p:cNvGrpSpPr>
                  <a:grpSpLocks/>
                </p:cNvGrpSpPr>
                <p:nvPr/>
              </p:nvGrpSpPr>
              <p:grpSpPr bwMode="auto">
                <a:xfrm>
                  <a:off x="4416" y="2112"/>
                  <a:ext cx="96" cy="144"/>
                  <a:chOff x="2256" y="2352"/>
                  <a:chExt cx="96" cy="144"/>
                </a:xfrm>
              </p:grpSpPr>
              <p:sp>
                <p:nvSpPr>
                  <p:cNvPr id="4253" name="Line 212"/>
                  <p:cNvSpPr>
                    <a:spLocks noChangeShapeType="1"/>
                  </p:cNvSpPr>
                  <p:nvPr/>
                </p:nvSpPr>
                <p:spPr bwMode="auto">
                  <a:xfrm>
                    <a:off x="2256" y="2352"/>
                    <a:ext cx="0" cy="144"/>
                  </a:xfrm>
                  <a:prstGeom prst="line">
                    <a:avLst/>
                  </a:prstGeom>
                  <a:noFill/>
                  <a:ln w="28575">
                    <a:solidFill>
                      <a:schemeClr val="tx1"/>
                    </a:solidFill>
                    <a:round/>
                    <a:headEnd/>
                    <a:tailEnd/>
                  </a:ln>
                </p:spPr>
                <p:txBody>
                  <a:bodyPr/>
                  <a:lstStyle/>
                  <a:p>
                    <a:endParaRPr lang="zh-CN" altLang="en-US"/>
                  </a:p>
                </p:txBody>
              </p:sp>
              <p:sp>
                <p:nvSpPr>
                  <p:cNvPr id="4254" name="Line 213"/>
                  <p:cNvSpPr>
                    <a:spLocks noChangeShapeType="1"/>
                  </p:cNvSpPr>
                  <p:nvPr/>
                </p:nvSpPr>
                <p:spPr bwMode="auto">
                  <a:xfrm>
                    <a:off x="2304" y="2352"/>
                    <a:ext cx="0" cy="144"/>
                  </a:xfrm>
                  <a:prstGeom prst="line">
                    <a:avLst/>
                  </a:prstGeom>
                  <a:noFill/>
                  <a:ln w="19050">
                    <a:solidFill>
                      <a:schemeClr val="tx1"/>
                    </a:solidFill>
                    <a:round/>
                    <a:headEnd/>
                    <a:tailEnd/>
                  </a:ln>
                </p:spPr>
                <p:txBody>
                  <a:bodyPr/>
                  <a:lstStyle/>
                  <a:p>
                    <a:endParaRPr lang="zh-CN" altLang="en-US"/>
                  </a:p>
                </p:txBody>
              </p:sp>
              <p:sp>
                <p:nvSpPr>
                  <p:cNvPr id="4255" name="Line 214"/>
                  <p:cNvSpPr>
                    <a:spLocks noChangeShapeType="1"/>
                  </p:cNvSpPr>
                  <p:nvPr/>
                </p:nvSpPr>
                <p:spPr bwMode="auto">
                  <a:xfrm>
                    <a:off x="2304" y="2352"/>
                    <a:ext cx="48" cy="0"/>
                  </a:xfrm>
                  <a:prstGeom prst="line">
                    <a:avLst/>
                  </a:prstGeom>
                  <a:noFill/>
                  <a:ln w="9525">
                    <a:solidFill>
                      <a:schemeClr val="tx1"/>
                    </a:solidFill>
                    <a:round/>
                    <a:headEnd/>
                    <a:tailEnd/>
                  </a:ln>
                </p:spPr>
                <p:txBody>
                  <a:bodyPr/>
                  <a:lstStyle/>
                  <a:p>
                    <a:endParaRPr lang="zh-CN" altLang="en-US"/>
                  </a:p>
                </p:txBody>
              </p:sp>
              <p:sp>
                <p:nvSpPr>
                  <p:cNvPr id="4256" name="Line 215"/>
                  <p:cNvSpPr>
                    <a:spLocks noChangeShapeType="1"/>
                  </p:cNvSpPr>
                  <p:nvPr/>
                </p:nvSpPr>
                <p:spPr bwMode="auto">
                  <a:xfrm>
                    <a:off x="2304" y="2496"/>
                    <a:ext cx="48" cy="0"/>
                  </a:xfrm>
                  <a:prstGeom prst="line">
                    <a:avLst/>
                  </a:prstGeom>
                  <a:noFill/>
                  <a:ln w="9525">
                    <a:solidFill>
                      <a:schemeClr val="tx1"/>
                    </a:solidFill>
                    <a:round/>
                    <a:headEnd/>
                    <a:tailEnd/>
                  </a:ln>
                </p:spPr>
                <p:txBody>
                  <a:bodyPr/>
                  <a:lstStyle/>
                  <a:p>
                    <a:endParaRPr lang="zh-CN" altLang="en-US"/>
                  </a:p>
                </p:txBody>
              </p:sp>
            </p:grpSp>
            <p:sp>
              <p:nvSpPr>
                <p:cNvPr id="4144" name="Line 216"/>
                <p:cNvSpPr>
                  <a:spLocks noChangeShapeType="1"/>
                </p:cNvSpPr>
                <p:nvPr/>
              </p:nvSpPr>
              <p:spPr bwMode="auto">
                <a:xfrm>
                  <a:off x="4128" y="2256"/>
                  <a:ext cx="96" cy="0"/>
                </a:xfrm>
                <a:prstGeom prst="line">
                  <a:avLst/>
                </a:prstGeom>
                <a:noFill/>
                <a:ln w="9525">
                  <a:solidFill>
                    <a:schemeClr val="tx1"/>
                  </a:solidFill>
                  <a:round/>
                  <a:headEnd/>
                  <a:tailEnd/>
                </a:ln>
              </p:spPr>
              <p:txBody>
                <a:bodyPr/>
                <a:lstStyle/>
                <a:p>
                  <a:endParaRPr lang="zh-CN" altLang="en-US"/>
                </a:p>
              </p:txBody>
            </p:sp>
            <p:sp>
              <p:nvSpPr>
                <p:cNvPr id="4145" name="Line 217"/>
                <p:cNvSpPr>
                  <a:spLocks noChangeShapeType="1"/>
                </p:cNvSpPr>
                <p:nvPr/>
              </p:nvSpPr>
              <p:spPr bwMode="auto">
                <a:xfrm flipV="1">
                  <a:off x="4224" y="2064"/>
                  <a:ext cx="144" cy="192"/>
                </a:xfrm>
                <a:prstGeom prst="line">
                  <a:avLst/>
                </a:prstGeom>
                <a:noFill/>
                <a:ln w="9525">
                  <a:solidFill>
                    <a:schemeClr val="tx1"/>
                  </a:solidFill>
                  <a:round/>
                  <a:headEnd/>
                  <a:tailEnd/>
                </a:ln>
              </p:spPr>
              <p:txBody>
                <a:bodyPr/>
                <a:lstStyle/>
                <a:p>
                  <a:endParaRPr lang="zh-CN" altLang="en-US"/>
                </a:p>
              </p:txBody>
            </p:sp>
            <p:sp>
              <p:nvSpPr>
                <p:cNvPr id="4146" name="Line 218"/>
                <p:cNvSpPr>
                  <a:spLocks noChangeShapeType="1"/>
                </p:cNvSpPr>
                <p:nvPr/>
              </p:nvSpPr>
              <p:spPr bwMode="auto">
                <a:xfrm>
                  <a:off x="4368" y="2064"/>
                  <a:ext cx="432" cy="0"/>
                </a:xfrm>
                <a:prstGeom prst="line">
                  <a:avLst/>
                </a:prstGeom>
                <a:noFill/>
                <a:ln w="9525">
                  <a:solidFill>
                    <a:schemeClr val="tx1"/>
                  </a:solidFill>
                  <a:round/>
                  <a:headEnd/>
                  <a:tailEnd/>
                </a:ln>
              </p:spPr>
              <p:txBody>
                <a:bodyPr/>
                <a:lstStyle/>
                <a:p>
                  <a:endParaRPr lang="zh-CN" altLang="en-US"/>
                </a:p>
              </p:txBody>
            </p:sp>
            <p:sp>
              <p:nvSpPr>
                <p:cNvPr id="4147" name="Line 219"/>
                <p:cNvSpPr>
                  <a:spLocks noChangeShapeType="1"/>
                </p:cNvSpPr>
                <p:nvPr/>
              </p:nvSpPr>
              <p:spPr bwMode="auto">
                <a:xfrm>
                  <a:off x="4320" y="2256"/>
                  <a:ext cx="96" cy="0"/>
                </a:xfrm>
                <a:prstGeom prst="line">
                  <a:avLst/>
                </a:prstGeom>
                <a:noFill/>
                <a:ln w="9525">
                  <a:solidFill>
                    <a:schemeClr val="tx1"/>
                  </a:solidFill>
                  <a:round/>
                  <a:headEnd/>
                  <a:tailEnd/>
                </a:ln>
              </p:spPr>
              <p:txBody>
                <a:bodyPr/>
                <a:lstStyle/>
                <a:p>
                  <a:endParaRPr lang="zh-CN" altLang="en-US"/>
                </a:p>
              </p:txBody>
            </p:sp>
            <p:sp>
              <p:nvSpPr>
                <p:cNvPr id="4148" name="Line 220"/>
                <p:cNvSpPr>
                  <a:spLocks noChangeShapeType="1"/>
                </p:cNvSpPr>
                <p:nvPr/>
              </p:nvSpPr>
              <p:spPr bwMode="auto">
                <a:xfrm flipH="1" flipV="1">
                  <a:off x="4176" y="2064"/>
                  <a:ext cx="144" cy="192"/>
                </a:xfrm>
                <a:prstGeom prst="line">
                  <a:avLst/>
                </a:prstGeom>
                <a:noFill/>
                <a:ln w="9525">
                  <a:solidFill>
                    <a:schemeClr val="tx1"/>
                  </a:solidFill>
                  <a:round/>
                  <a:headEnd/>
                  <a:tailEnd/>
                </a:ln>
              </p:spPr>
              <p:txBody>
                <a:bodyPr/>
                <a:lstStyle/>
                <a:p>
                  <a:endParaRPr lang="zh-CN" altLang="en-US"/>
                </a:p>
              </p:txBody>
            </p:sp>
            <p:sp>
              <p:nvSpPr>
                <p:cNvPr id="4149" name="Line 221"/>
                <p:cNvSpPr>
                  <a:spLocks noChangeShapeType="1"/>
                </p:cNvSpPr>
                <p:nvPr/>
              </p:nvSpPr>
              <p:spPr bwMode="auto">
                <a:xfrm flipH="1">
                  <a:off x="3744" y="2064"/>
                  <a:ext cx="432" cy="0"/>
                </a:xfrm>
                <a:prstGeom prst="line">
                  <a:avLst/>
                </a:prstGeom>
                <a:noFill/>
                <a:ln w="9525">
                  <a:solidFill>
                    <a:schemeClr val="tx1"/>
                  </a:solidFill>
                  <a:round/>
                  <a:headEnd/>
                  <a:tailEnd/>
                </a:ln>
              </p:spPr>
              <p:txBody>
                <a:bodyPr/>
                <a:lstStyle/>
                <a:p>
                  <a:endParaRPr lang="zh-CN" altLang="en-US"/>
                </a:p>
              </p:txBody>
            </p:sp>
            <p:sp>
              <p:nvSpPr>
                <p:cNvPr id="4150" name="Oval 222"/>
                <p:cNvSpPr>
                  <a:spLocks noChangeArrowheads="1"/>
                </p:cNvSpPr>
                <p:nvPr/>
              </p:nvSpPr>
              <p:spPr bwMode="auto">
                <a:xfrm>
                  <a:off x="4014" y="204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151" name="Oval 223"/>
                <p:cNvSpPr>
                  <a:spLocks noChangeArrowheads="1"/>
                </p:cNvSpPr>
                <p:nvPr/>
              </p:nvSpPr>
              <p:spPr bwMode="auto">
                <a:xfrm>
                  <a:off x="4496" y="204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152" name="Line 224"/>
                <p:cNvSpPr>
                  <a:spLocks noChangeShapeType="1"/>
                </p:cNvSpPr>
                <p:nvPr/>
              </p:nvSpPr>
              <p:spPr bwMode="auto">
                <a:xfrm>
                  <a:off x="4032" y="2256"/>
                  <a:ext cx="0" cy="144"/>
                </a:xfrm>
                <a:prstGeom prst="line">
                  <a:avLst/>
                </a:prstGeom>
                <a:noFill/>
                <a:ln w="9525">
                  <a:solidFill>
                    <a:schemeClr val="tx1"/>
                  </a:solidFill>
                  <a:round/>
                  <a:headEnd/>
                  <a:tailEnd/>
                </a:ln>
              </p:spPr>
              <p:txBody>
                <a:bodyPr/>
                <a:lstStyle/>
                <a:p>
                  <a:endParaRPr lang="zh-CN" altLang="en-US"/>
                </a:p>
              </p:txBody>
            </p:sp>
            <p:sp>
              <p:nvSpPr>
                <p:cNvPr id="4153" name="Line 225"/>
                <p:cNvSpPr>
                  <a:spLocks noChangeShapeType="1"/>
                </p:cNvSpPr>
                <p:nvPr/>
              </p:nvSpPr>
              <p:spPr bwMode="auto">
                <a:xfrm>
                  <a:off x="4512" y="2256"/>
                  <a:ext cx="0" cy="144"/>
                </a:xfrm>
                <a:prstGeom prst="line">
                  <a:avLst/>
                </a:prstGeom>
                <a:noFill/>
                <a:ln w="9525">
                  <a:solidFill>
                    <a:schemeClr val="tx1"/>
                  </a:solidFill>
                  <a:round/>
                  <a:headEnd/>
                  <a:tailEnd/>
                </a:ln>
              </p:spPr>
              <p:txBody>
                <a:bodyPr/>
                <a:lstStyle/>
                <a:p>
                  <a:endParaRPr lang="zh-CN" altLang="en-US"/>
                </a:p>
              </p:txBody>
            </p:sp>
            <p:sp>
              <p:nvSpPr>
                <p:cNvPr id="4154" name="Line 226"/>
                <p:cNvSpPr>
                  <a:spLocks noChangeShapeType="1"/>
                </p:cNvSpPr>
                <p:nvPr/>
              </p:nvSpPr>
              <p:spPr bwMode="auto">
                <a:xfrm flipH="1">
                  <a:off x="4032" y="2400"/>
                  <a:ext cx="480" cy="0"/>
                </a:xfrm>
                <a:prstGeom prst="line">
                  <a:avLst/>
                </a:prstGeom>
                <a:noFill/>
                <a:ln w="9525">
                  <a:solidFill>
                    <a:schemeClr val="tx1"/>
                  </a:solidFill>
                  <a:round/>
                  <a:headEnd/>
                  <a:tailEnd/>
                </a:ln>
              </p:spPr>
              <p:txBody>
                <a:bodyPr/>
                <a:lstStyle/>
                <a:p>
                  <a:endParaRPr lang="zh-CN" altLang="en-US"/>
                </a:p>
              </p:txBody>
            </p:sp>
            <p:sp>
              <p:nvSpPr>
                <p:cNvPr id="4155" name="Line 227"/>
                <p:cNvSpPr>
                  <a:spLocks noChangeShapeType="1"/>
                </p:cNvSpPr>
                <p:nvPr/>
              </p:nvSpPr>
              <p:spPr bwMode="auto">
                <a:xfrm>
                  <a:off x="4272" y="2400"/>
                  <a:ext cx="0" cy="96"/>
                </a:xfrm>
                <a:prstGeom prst="line">
                  <a:avLst/>
                </a:prstGeom>
                <a:noFill/>
                <a:ln w="9525">
                  <a:solidFill>
                    <a:schemeClr val="tx1"/>
                  </a:solidFill>
                  <a:round/>
                  <a:headEnd/>
                  <a:tailEnd/>
                </a:ln>
              </p:spPr>
              <p:txBody>
                <a:bodyPr/>
                <a:lstStyle/>
                <a:p>
                  <a:endParaRPr lang="zh-CN" altLang="en-US"/>
                </a:p>
              </p:txBody>
            </p:sp>
            <p:sp>
              <p:nvSpPr>
                <p:cNvPr id="4156" name="Line 228"/>
                <p:cNvSpPr>
                  <a:spLocks noChangeShapeType="1"/>
                </p:cNvSpPr>
                <p:nvPr/>
              </p:nvSpPr>
              <p:spPr bwMode="auto">
                <a:xfrm>
                  <a:off x="4224" y="2496"/>
                  <a:ext cx="96" cy="0"/>
                </a:xfrm>
                <a:prstGeom prst="line">
                  <a:avLst/>
                </a:prstGeom>
                <a:noFill/>
                <a:ln w="28575">
                  <a:solidFill>
                    <a:schemeClr val="tx1"/>
                  </a:solidFill>
                  <a:round/>
                  <a:headEnd/>
                  <a:tailEnd/>
                </a:ln>
              </p:spPr>
              <p:txBody>
                <a:bodyPr/>
                <a:lstStyle/>
                <a:p>
                  <a:endParaRPr lang="zh-CN" altLang="en-US"/>
                </a:p>
              </p:txBody>
            </p:sp>
            <p:sp>
              <p:nvSpPr>
                <p:cNvPr id="4157" name="Oval 229"/>
                <p:cNvSpPr>
                  <a:spLocks noChangeArrowheads="1"/>
                </p:cNvSpPr>
                <p:nvPr/>
              </p:nvSpPr>
              <p:spPr bwMode="auto">
                <a:xfrm>
                  <a:off x="4256" y="2384"/>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grpSp>
              <p:nvGrpSpPr>
                <p:cNvPr id="4158" name="Group 230"/>
                <p:cNvGrpSpPr>
                  <a:grpSpLocks/>
                </p:cNvGrpSpPr>
                <p:nvPr/>
              </p:nvGrpSpPr>
              <p:grpSpPr bwMode="auto">
                <a:xfrm>
                  <a:off x="4800" y="1968"/>
                  <a:ext cx="144" cy="96"/>
                  <a:chOff x="2928" y="2448"/>
                  <a:chExt cx="144" cy="96"/>
                </a:xfrm>
              </p:grpSpPr>
              <p:sp>
                <p:nvSpPr>
                  <p:cNvPr id="4249" name="Line 231"/>
                  <p:cNvSpPr>
                    <a:spLocks noChangeShapeType="1"/>
                  </p:cNvSpPr>
                  <p:nvPr/>
                </p:nvSpPr>
                <p:spPr bwMode="auto">
                  <a:xfrm>
                    <a:off x="2928" y="2448"/>
                    <a:ext cx="144" cy="0"/>
                  </a:xfrm>
                  <a:prstGeom prst="line">
                    <a:avLst/>
                  </a:prstGeom>
                  <a:noFill/>
                  <a:ln w="28575">
                    <a:solidFill>
                      <a:schemeClr val="tx1"/>
                    </a:solidFill>
                    <a:round/>
                    <a:headEnd/>
                    <a:tailEnd/>
                  </a:ln>
                </p:spPr>
                <p:txBody>
                  <a:bodyPr/>
                  <a:lstStyle/>
                  <a:p>
                    <a:endParaRPr lang="zh-CN" altLang="en-US"/>
                  </a:p>
                </p:txBody>
              </p:sp>
              <p:sp>
                <p:nvSpPr>
                  <p:cNvPr id="4250" name="Line 232"/>
                  <p:cNvSpPr>
                    <a:spLocks noChangeShapeType="1"/>
                  </p:cNvSpPr>
                  <p:nvPr/>
                </p:nvSpPr>
                <p:spPr bwMode="auto">
                  <a:xfrm>
                    <a:off x="2928" y="2496"/>
                    <a:ext cx="144" cy="0"/>
                  </a:xfrm>
                  <a:prstGeom prst="line">
                    <a:avLst/>
                  </a:prstGeom>
                  <a:noFill/>
                  <a:ln w="19050">
                    <a:solidFill>
                      <a:schemeClr val="tx1"/>
                    </a:solidFill>
                    <a:round/>
                    <a:headEnd/>
                    <a:tailEnd/>
                  </a:ln>
                </p:spPr>
                <p:txBody>
                  <a:bodyPr/>
                  <a:lstStyle/>
                  <a:p>
                    <a:endParaRPr lang="zh-CN" altLang="en-US"/>
                  </a:p>
                </p:txBody>
              </p:sp>
              <p:sp>
                <p:nvSpPr>
                  <p:cNvPr id="4251" name="Line 233"/>
                  <p:cNvSpPr>
                    <a:spLocks noChangeShapeType="1"/>
                  </p:cNvSpPr>
                  <p:nvPr/>
                </p:nvSpPr>
                <p:spPr bwMode="auto">
                  <a:xfrm>
                    <a:off x="3072" y="2496"/>
                    <a:ext cx="0" cy="48"/>
                  </a:xfrm>
                  <a:prstGeom prst="line">
                    <a:avLst/>
                  </a:prstGeom>
                  <a:noFill/>
                  <a:ln w="9525">
                    <a:solidFill>
                      <a:schemeClr val="tx1"/>
                    </a:solidFill>
                    <a:round/>
                    <a:headEnd/>
                    <a:tailEnd/>
                  </a:ln>
                </p:spPr>
                <p:txBody>
                  <a:bodyPr/>
                  <a:lstStyle/>
                  <a:p>
                    <a:endParaRPr lang="zh-CN" altLang="en-US"/>
                  </a:p>
                </p:txBody>
              </p:sp>
              <p:sp>
                <p:nvSpPr>
                  <p:cNvPr id="4252" name="Line 234"/>
                  <p:cNvSpPr>
                    <a:spLocks noChangeShapeType="1"/>
                  </p:cNvSpPr>
                  <p:nvPr/>
                </p:nvSpPr>
                <p:spPr bwMode="auto">
                  <a:xfrm>
                    <a:off x="2928" y="2496"/>
                    <a:ext cx="0" cy="48"/>
                  </a:xfrm>
                  <a:prstGeom prst="line">
                    <a:avLst/>
                  </a:prstGeom>
                  <a:noFill/>
                  <a:ln w="9525">
                    <a:solidFill>
                      <a:schemeClr val="tx1"/>
                    </a:solidFill>
                    <a:round/>
                    <a:headEnd/>
                    <a:tailEnd/>
                  </a:ln>
                </p:spPr>
                <p:txBody>
                  <a:bodyPr/>
                  <a:lstStyle/>
                  <a:p>
                    <a:endParaRPr lang="zh-CN" altLang="en-US"/>
                  </a:p>
                </p:txBody>
              </p:sp>
            </p:grpSp>
            <p:grpSp>
              <p:nvGrpSpPr>
                <p:cNvPr id="4159" name="Group 235"/>
                <p:cNvGrpSpPr>
                  <a:grpSpLocks/>
                </p:cNvGrpSpPr>
                <p:nvPr/>
              </p:nvGrpSpPr>
              <p:grpSpPr bwMode="auto">
                <a:xfrm>
                  <a:off x="3600" y="1968"/>
                  <a:ext cx="144" cy="96"/>
                  <a:chOff x="2928" y="2448"/>
                  <a:chExt cx="144" cy="96"/>
                </a:xfrm>
              </p:grpSpPr>
              <p:sp>
                <p:nvSpPr>
                  <p:cNvPr id="4245" name="Line 236"/>
                  <p:cNvSpPr>
                    <a:spLocks noChangeShapeType="1"/>
                  </p:cNvSpPr>
                  <p:nvPr/>
                </p:nvSpPr>
                <p:spPr bwMode="auto">
                  <a:xfrm>
                    <a:off x="2928" y="2448"/>
                    <a:ext cx="144" cy="0"/>
                  </a:xfrm>
                  <a:prstGeom prst="line">
                    <a:avLst/>
                  </a:prstGeom>
                  <a:noFill/>
                  <a:ln w="28575">
                    <a:solidFill>
                      <a:schemeClr val="tx1"/>
                    </a:solidFill>
                    <a:round/>
                    <a:headEnd/>
                    <a:tailEnd/>
                  </a:ln>
                </p:spPr>
                <p:txBody>
                  <a:bodyPr/>
                  <a:lstStyle/>
                  <a:p>
                    <a:endParaRPr lang="zh-CN" altLang="en-US"/>
                  </a:p>
                </p:txBody>
              </p:sp>
              <p:sp>
                <p:nvSpPr>
                  <p:cNvPr id="4246" name="Line 237"/>
                  <p:cNvSpPr>
                    <a:spLocks noChangeShapeType="1"/>
                  </p:cNvSpPr>
                  <p:nvPr/>
                </p:nvSpPr>
                <p:spPr bwMode="auto">
                  <a:xfrm>
                    <a:off x="2928" y="2496"/>
                    <a:ext cx="144" cy="0"/>
                  </a:xfrm>
                  <a:prstGeom prst="line">
                    <a:avLst/>
                  </a:prstGeom>
                  <a:noFill/>
                  <a:ln w="19050">
                    <a:solidFill>
                      <a:schemeClr val="tx1"/>
                    </a:solidFill>
                    <a:round/>
                    <a:headEnd/>
                    <a:tailEnd/>
                  </a:ln>
                </p:spPr>
                <p:txBody>
                  <a:bodyPr/>
                  <a:lstStyle/>
                  <a:p>
                    <a:endParaRPr lang="zh-CN" altLang="en-US"/>
                  </a:p>
                </p:txBody>
              </p:sp>
              <p:sp>
                <p:nvSpPr>
                  <p:cNvPr id="4247" name="Line 238"/>
                  <p:cNvSpPr>
                    <a:spLocks noChangeShapeType="1"/>
                  </p:cNvSpPr>
                  <p:nvPr/>
                </p:nvSpPr>
                <p:spPr bwMode="auto">
                  <a:xfrm>
                    <a:off x="3072" y="2496"/>
                    <a:ext cx="0" cy="48"/>
                  </a:xfrm>
                  <a:prstGeom prst="line">
                    <a:avLst/>
                  </a:prstGeom>
                  <a:noFill/>
                  <a:ln w="9525">
                    <a:solidFill>
                      <a:schemeClr val="tx1"/>
                    </a:solidFill>
                    <a:round/>
                    <a:headEnd/>
                    <a:tailEnd/>
                  </a:ln>
                </p:spPr>
                <p:txBody>
                  <a:bodyPr/>
                  <a:lstStyle/>
                  <a:p>
                    <a:endParaRPr lang="zh-CN" altLang="en-US"/>
                  </a:p>
                </p:txBody>
              </p:sp>
              <p:sp>
                <p:nvSpPr>
                  <p:cNvPr id="4248" name="Line 239"/>
                  <p:cNvSpPr>
                    <a:spLocks noChangeShapeType="1"/>
                  </p:cNvSpPr>
                  <p:nvPr/>
                </p:nvSpPr>
                <p:spPr bwMode="auto">
                  <a:xfrm>
                    <a:off x="2928" y="2496"/>
                    <a:ext cx="0" cy="48"/>
                  </a:xfrm>
                  <a:prstGeom prst="line">
                    <a:avLst/>
                  </a:prstGeom>
                  <a:noFill/>
                  <a:ln w="9525">
                    <a:solidFill>
                      <a:schemeClr val="tx1"/>
                    </a:solidFill>
                    <a:round/>
                    <a:headEnd/>
                    <a:tailEnd/>
                  </a:ln>
                </p:spPr>
                <p:txBody>
                  <a:bodyPr/>
                  <a:lstStyle/>
                  <a:p>
                    <a:endParaRPr lang="zh-CN" altLang="en-US"/>
                  </a:p>
                </p:txBody>
              </p:sp>
            </p:grpSp>
            <p:sp>
              <p:nvSpPr>
                <p:cNvPr id="4160" name="Line 240"/>
                <p:cNvSpPr>
                  <a:spLocks noChangeShapeType="1"/>
                </p:cNvSpPr>
                <p:nvPr/>
              </p:nvSpPr>
              <p:spPr bwMode="auto">
                <a:xfrm>
                  <a:off x="4944" y="2064"/>
                  <a:ext cx="96" cy="0"/>
                </a:xfrm>
                <a:prstGeom prst="line">
                  <a:avLst/>
                </a:prstGeom>
                <a:noFill/>
                <a:ln w="9525">
                  <a:solidFill>
                    <a:schemeClr val="tx1"/>
                  </a:solidFill>
                  <a:round/>
                  <a:headEnd/>
                  <a:tailEnd/>
                </a:ln>
              </p:spPr>
              <p:txBody>
                <a:bodyPr/>
                <a:lstStyle/>
                <a:p>
                  <a:endParaRPr lang="zh-CN" altLang="en-US"/>
                </a:p>
              </p:txBody>
            </p:sp>
            <p:sp>
              <p:nvSpPr>
                <p:cNvPr id="4161" name="Line 241"/>
                <p:cNvSpPr>
                  <a:spLocks noChangeShapeType="1"/>
                </p:cNvSpPr>
                <p:nvPr/>
              </p:nvSpPr>
              <p:spPr bwMode="auto">
                <a:xfrm>
                  <a:off x="3504" y="2064"/>
                  <a:ext cx="96" cy="0"/>
                </a:xfrm>
                <a:prstGeom prst="line">
                  <a:avLst/>
                </a:prstGeom>
                <a:noFill/>
                <a:ln w="9525">
                  <a:solidFill>
                    <a:schemeClr val="tx1"/>
                  </a:solidFill>
                  <a:round/>
                  <a:headEnd/>
                  <a:tailEnd/>
                </a:ln>
              </p:spPr>
              <p:txBody>
                <a:bodyPr/>
                <a:lstStyle/>
                <a:p>
                  <a:endParaRPr lang="zh-CN" altLang="en-US"/>
                </a:p>
              </p:txBody>
            </p:sp>
            <p:sp>
              <p:nvSpPr>
                <p:cNvPr id="4162" name="Line 242"/>
                <p:cNvSpPr>
                  <a:spLocks noChangeShapeType="1"/>
                </p:cNvSpPr>
                <p:nvPr/>
              </p:nvSpPr>
              <p:spPr bwMode="auto">
                <a:xfrm>
                  <a:off x="3312" y="1440"/>
                  <a:ext cx="2064" cy="0"/>
                </a:xfrm>
                <a:prstGeom prst="line">
                  <a:avLst/>
                </a:prstGeom>
                <a:noFill/>
                <a:ln w="9525">
                  <a:solidFill>
                    <a:schemeClr val="tx1"/>
                  </a:solidFill>
                  <a:round/>
                  <a:headEnd/>
                  <a:tailEnd/>
                </a:ln>
              </p:spPr>
              <p:txBody>
                <a:bodyPr/>
                <a:lstStyle/>
                <a:p>
                  <a:endParaRPr lang="zh-CN" altLang="en-US"/>
                </a:p>
              </p:txBody>
            </p:sp>
            <p:sp>
              <p:nvSpPr>
                <p:cNvPr id="4163" name="Line 243"/>
                <p:cNvSpPr>
                  <a:spLocks noChangeShapeType="1"/>
                </p:cNvSpPr>
                <p:nvPr/>
              </p:nvSpPr>
              <p:spPr bwMode="auto">
                <a:xfrm>
                  <a:off x="3504" y="1200"/>
                  <a:ext cx="0" cy="1440"/>
                </a:xfrm>
                <a:prstGeom prst="line">
                  <a:avLst/>
                </a:prstGeom>
                <a:noFill/>
                <a:ln w="9525">
                  <a:solidFill>
                    <a:schemeClr val="tx1"/>
                  </a:solidFill>
                  <a:round/>
                  <a:headEnd/>
                  <a:tailEnd/>
                </a:ln>
              </p:spPr>
              <p:txBody>
                <a:bodyPr/>
                <a:lstStyle/>
                <a:p>
                  <a:endParaRPr lang="zh-CN" altLang="en-US"/>
                </a:p>
              </p:txBody>
            </p:sp>
            <p:sp>
              <p:nvSpPr>
                <p:cNvPr id="4164" name="Line 244"/>
                <p:cNvSpPr>
                  <a:spLocks noChangeShapeType="1"/>
                </p:cNvSpPr>
                <p:nvPr/>
              </p:nvSpPr>
              <p:spPr bwMode="auto">
                <a:xfrm>
                  <a:off x="5040" y="1200"/>
                  <a:ext cx="0" cy="1440"/>
                </a:xfrm>
                <a:prstGeom prst="line">
                  <a:avLst/>
                </a:prstGeom>
                <a:noFill/>
                <a:ln w="9525">
                  <a:solidFill>
                    <a:schemeClr val="tx1"/>
                  </a:solidFill>
                  <a:round/>
                  <a:headEnd/>
                  <a:tailEnd/>
                </a:ln>
              </p:spPr>
              <p:txBody>
                <a:bodyPr/>
                <a:lstStyle/>
                <a:p>
                  <a:endParaRPr lang="zh-CN" altLang="en-US"/>
                </a:p>
              </p:txBody>
            </p:sp>
            <p:sp>
              <p:nvSpPr>
                <p:cNvPr id="4165" name="Oval 245"/>
                <p:cNvSpPr>
                  <a:spLocks noChangeArrowheads="1"/>
                </p:cNvSpPr>
                <p:nvPr/>
              </p:nvSpPr>
              <p:spPr bwMode="auto">
                <a:xfrm>
                  <a:off x="3486" y="204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166" name="Oval 246"/>
                <p:cNvSpPr>
                  <a:spLocks noChangeArrowheads="1"/>
                </p:cNvSpPr>
                <p:nvPr/>
              </p:nvSpPr>
              <p:spPr bwMode="auto">
                <a:xfrm>
                  <a:off x="5022" y="204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167" name="Line 247"/>
                <p:cNvSpPr>
                  <a:spLocks noChangeShapeType="1"/>
                </p:cNvSpPr>
                <p:nvPr/>
              </p:nvSpPr>
              <p:spPr bwMode="auto">
                <a:xfrm flipV="1">
                  <a:off x="3744" y="1440"/>
                  <a:ext cx="0" cy="528"/>
                </a:xfrm>
                <a:prstGeom prst="line">
                  <a:avLst/>
                </a:prstGeom>
                <a:noFill/>
                <a:ln w="9525">
                  <a:solidFill>
                    <a:schemeClr val="tx1"/>
                  </a:solidFill>
                  <a:round/>
                  <a:headEnd/>
                  <a:tailEnd/>
                </a:ln>
              </p:spPr>
              <p:txBody>
                <a:bodyPr/>
                <a:lstStyle/>
                <a:p>
                  <a:endParaRPr lang="zh-CN" altLang="en-US"/>
                </a:p>
              </p:txBody>
            </p:sp>
            <p:sp>
              <p:nvSpPr>
                <p:cNvPr id="4168" name="Line 248"/>
                <p:cNvSpPr>
                  <a:spLocks noChangeShapeType="1"/>
                </p:cNvSpPr>
                <p:nvPr/>
              </p:nvSpPr>
              <p:spPr bwMode="auto">
                <a:xfrm flipV="1">
                  <a:off x="4800" y="1440"/>
                  <a:ext cx="0" cy="528"/>
                </a:xfrm>
                <a:prstGeom prst="line">
                  <a:avLst/>
                </a:prstGeom>
                <a:noFill/>
                <a:ln w="9525">
                  <a:solidFill>
                    <a:schemeClr val="tx1"/>
                  </a:solidFill>
                  <a:round/>
                  <a:headEnd/>
                  <a:tailEnd/>
                </a:ln>
              </p:spPr>
              <p:txBody>
                <a:bodyPr/>
                <a:lstStyle/>
                <a:p>
                  <a:endParaRPr lang="zh-CN" altLang="en-US"/>
                </a:p>
              </p:txBody>
            </p:sp>
            <p:sp>
              <p:nvSpPr>
                <p:cNvPr id="4169" name="Oval 249"/>
                <p:cNvSpPr>
                  <a:spLocks noChangeArrowheads="1"/>
                </p:cNvSpPr>
                <p:nvPr/>
              </p:nvSpPr>
              <p:spPr bwMode="auto">
                <a:xfrm>
                  <a:off x="4784" y="1424"/>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170" name="Oval 250"/>
                <p:cNvSpPr>
                  <a:spLocks noChangeArrowheads="1"/>
                </p:cNvSpPr>
                <p:nvPr/>
              </p:nvSpPr>
              <p:spPr bwMode="auto">
                <a:xfrm>
                  <a:off x="3728" y="1424"/>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grpSp>
              <p:nvGrpSpPr>
                <p:cNvPr id="4171" name="Group 251"/>
                <p:cNvGrpSpPr>
                  <a:grpSpLocks/>
                </p:cNvGrpSpPr>
                <p:nvPr/>
              </p:nvGrpSpPr>
              <p:grpSpPr bwMode="auto">
                <a:xfrm>
                  <a:off x="3504" y="2640"/>
                  <a:ext cx="96" cy="144"/>
                  <a:chOff x="1872" y="2352"/>
                  <a:chExt cx="96" cy="144"/>
                </a:xfrm>
              </p:grpSpPr>
              <p:sp>
                <p:nvSpPr>
                  <p:cNvPr id="4241" name="Line 252"/>
                  <p:cNvSpPr>
                    <a:spLocks noChangeShapeType="1"/>
                  </p:cNvSpPr>
                  <p:nvPr/>
                </p:nvSpPr>
                <p:spPr bwMode="auto">
                  <a:xfrm>
                    <a:off x="1920" y="2352"/>
                    <a:ext cx="0" cy="144"/>
                  </a:xfrm>
                  <a:prstGeom prst="line">
                    <a:avLst/>
                  </a:prstGeom>
                  <a:noFill/>
                  <a:ln w="19050">
                    <a:solidFill>
                      <a:schemeClr val="tx1"/>
                    </a:solidFill>
                    <a:round/>
                    <a:headEnd/>
                    <a:tailEnd/>
                  </a:ln>
                </p:spPr>
                <p:txBody>
                  <a:bodyPr/>
                  <a:lstStyle/>
                  <a:p>
                    <a:endParaRPr lang="zh-CN" altLang="en-US"/>
                  </a:p>
                </p:txBody>
              </p:sp>
              <p:sp>
                <p:nvSpPr>
                  <p:cNvPr id="4242" name="Line 253"/>
                  <p:cNvSpPr>
                    <a:spLocks noChangeShapeType="1"/>
                  </p:cNvSpPr>
                  <p:nvPr/>
                </p:nvSpPr>
                <p:spPr bwMode="auto">
                  <a:xfrm>
                    <a:off x="1968" y="2352"/>
                    <a:ext cx="0" cy="144"/>
                  </a:xfrm>
                  <a:prstGeom prst="line">
                    <a:avLst/>
                  </a:prstGeom>
                  <a:noFill/>
                  <a:ln w="28575">
                    <a:solidFill>
                      <a:schemeClr val="tx1"/>
                    </a:solidFill>
                    <a:round/>
                    <a:headEnd/>
                    <a:tailEnd/>
                  </a:ln>
                </p:spPr>
                <p:txBody>
                  <a:bodyPr/>
                  <a:lstStyle/>
                  <a:p>
                    <a:endParaRPr lang="zh-CN" altLang="en-US"/>
                  </a:p>
                </p:txBody>
              </p:sp>
              <p:sp>
                <p:nvSpPr>
                  <p:cNvPr id="4243" name="Line 254"/>
                  <p:cNvSpPr>
                    <a:spLocks noChangeShapeType="1"/>
                  </p:cNvSpPr>
                  <p:nvPr/>
                </p:nvSpPr>
                <p:spPr bwMode="auto">
                  <a:xfrm>
                    <a:off x="1872" y="2352"/>
                    <a:ext cx="48" cy="0"/>
                  </a:xfrm>
                  <a:prstGeom prst="line">
                    <a:avLst/>
                  </a:prstGeom>
                  <a:noFill/>
                  <a:ln w="9525">
                    <a:solidFill>
                      <a:schemeClr val="tx1"/>
                    </a:solidFill>
                    <a:round/>
                    <a:headEnd/>
                    <a:tailEnd/>
                  </a:ln>
                </p:spPr>
                <p:txBody>
                  <a:bodyPr/>
                  <a:lstStyle/>
                  <a:p>
                    <a:endParaRPr lang="zh-CN" altLang="en-US"/>
                  </a:p>
                </p:txBody>
              </p:sp>
              <p:sp>
                <p:nvSpPr>
                  <p:cNvPr id="4244" name="Line 255"/>
                  <p:cNvSpPr>
                    <a:spLocks noChangeShapeType="1"/>
                  </p:cNvSpPr>
                  <p:nvPr/>
                </p:nvSpPr>
                <p:spPr bwMode="auto">
                  <a:xfrm>
                    <a:off x="1872" y="2496"/>
                    <a:ext cx="48" cy="0"/>
                  </a:xfrm>
                  <a:prstGeom prst="line">
                    <a:avLst/>
                  </a:prstGeom>
                  <a:noFill/>
                  <a:ln w="9525">
                    <a:solidFill>
                      <a:schemeClr val="tx1"/>
                    </a:solidFill>
                    <a:round/>
                    <a:headEnd/>
                    <a:tailEnd/>
                  </a:ln>
                </p:spPr>
                <p:txBody>
                  <a:bodyPr/>
                  <a:lstStyle/>
                  <a:p>
                    <a:endParaRPr lang="zh-CN" altLang="en-US"/>
                  </a:p>
                </p:txBody>
              </p:sp>
            </p:grpSp>
            <p:grpSp>
              <p:nvGrpSpPr>
                <p:cNvPr id="4172" name="Group 256"/>
                <p:cNvGrpSpPr>
                  <a:grpSpLocks/>
                </p:cNvGrpSpPr>
                <p:nvPr/>
              </p:nvGrpSpPr>
              <p:grpSpPr bwMode="auto">
                <a:xfrm>
                  <a:off x="4944" y="2640"/>
                  <a:ext cx="96" cy="144"/>
                  <a:chOff x="2256" y="2352"/>
                  <a:chExt cx="96" cy="144"/>
                </a:xfrm>
              </p:grpSpPr>
              <p:sp>
                <p:nvSpPr>
                  <p:cNvPr id="4237" name="Line 257"/>
                  <p:cNvSpPr>
                    <a:spLocks noChangeShapeType="1"/>
                  </p:cNvSpPr>
                  <p:nvPr/>
                </p:nvSpPr>
                <p:spPr bwMode="auto">
                  <a:xfrm>
                    <a:off x="2256" y="2352"/>
                    <a:ext cx="0" cy="144"/>
                  </a:xfrm>
                  <a:prstGeom prst="line">
                    <a:avLst/>
                  </a:prstGeom>
                  <a:noFill/>
                  <a:ln w="28575">
                    <a:solidFill>
                      <a:schemeClr val="tx1"/>
                    </a:solidFill>
                    <a:round/>
                    <a:headEnd/>
                    <a:tailEnd/>
                  </a:ln>
                </p:spPr>
                <p:txBody>
                  <a:bodyPr/>
                  <a:lstStyle/>
                  <a:p>
                    <a:endParaRPr lang="zh-CN" altLang="en-US"/>
                  </a:p>
                </p:txBody>
              </p:sp>
              <p:sp>
                <p:nvSpPr>
                  <p:cNvPr id="4238" name="Line 258"/>
                  <p:cNvSpPr>
                    <a:spLocks noChangeShapeType="1"/>
                  </p:cNvSpPr>
                  <p:nvPr/>
                </p:nvSpPr>
                <p:spPr bwMode="auto">
                  <a:xfrm>
                    <a:off x="2304" y="2352"/>
                    <a:ext cx="0" cy="144"/>
                  </a:xfrm>
                  <a:prstGeom prst="line">
                    <a:avLst/>
                  </a:prstGeom>
                  <a:noFill/>
                  <a:ln w="19050">
                    <a:solidFill>
                      <a:schemeClr val="tx1"/>
                    </a:solidFill>
                    <a:round/>
                    <a:headEnd/>
                    <a:tailEnd/>
                  </a:ln>
                </p:spPr>
                <p:txBody>
                  <a:bodyPr/>
                  <a:lstStyle/>
                  <a:p>
                    <a:endParaRPr lang="zh-CN" altLang="en-US"/>
                  </a:p>
                </p:txBody>
              </p:sp>
              <p:sp>
                <p:nvSpPr>
                  <p:cNvPr id="4239" name="Line 259"/>
                  <p:cNvSpPr>
                    <a:spLocks noChangeShapeType="1"/>
                  </p:cNvSpPr>
                  <p:nvPr/>
                </p:nvSpPr>
                <p:spPr bwMode="auto">
                  <a:xfrm>
                    <a:off x="2304" y="2352"/>
                    <a:ext cx="48" cy="0"/>
                  </a:xfrm>
                  <a:prstGeom prst="line">
                    <a:avLst/>
                  </a:prstGeom>
                  <a:noFill/>
                  <a:ln w="9525">
                    <a:solidFill>
                      <a:schemeClr val="tx1"/>
                    </a:solidFill>
                    <a:round/>
                    <a:headEnd/>
                    <a:tailEnd/>
                  </a:ln>
                </p:spPr>
                <p:txBody>
                  <a:bodyPr/>
                  <a:lstStyle/>
                  <a:p>
                    <a:endParaRPr lang="zh-CN" altLang="en-US"/>
                  </a:p>
                </p:txBody>
              </p:sp>
              <p:sp>
                <p:nvSpPr>
                  <p:cNvPr id="4240" name="Line 260"/>
                  <p:cNvSpPr>
                    <a:spLocks noChangeShapeType="1"/>
                  </p:cNvSpPr>
                  <p:nvPr/>
                </p:nvSpPr>
                <p:spPr bwMode="auto">
                  <a:xfrm>
                    <a:off x="2304" y="2496"/>
                    <a:ext cx="48" cy="0"/>
                  </a:xfrm>
                  <a:prstGeom prst="line">
                    <a:avLst/>
                  </a:prstGeom>
                  <a:noFill/>
                  <a:ln w="9525">
                    <a:solidFill>
                      <a:schemeClr val="tx1"/>
                    </a:solidFill>
                    <a:round/>
                    <a:headEnd/>
                    <a:tailEnd/>
                  </a:ln>
                </p:spPr>
                <p:txBody>
                  <a:bodyPr/>
                  <a:lstStyle/>
                  <a:p>
                    <a:endParaRPr lang="zh-CN" altLang="en-US"/>
                  </a:p>
                </p:txBody>
              </p:sp>
            </p:grpSp>
            <p:sp>
              <p:nvSpPr>
                <p:cNvPr id="4173" name="Line 261"/>
                <p:cNvSpPr>
                  <a:spLocks noChangeShapeType="1"/>
                </p:cNvSpPr>
                <p:nvPr/>
              </p:nvSpPr>
              <p:spPr bwMode="auto">
                <a:xfrm>
                  <a:off x="3600" y="2784"/>
                  <a:ext cx="1344" cy="0"/>
                </a:xfrm>
                <a:prstGeom prst="line">
                  <a:avLst/>
                </a:prstGeom>
                <a:noFill/>
                <a:ln w="9525">
                  <a:solidFill>
                    <a:schemeClr val="tx1"/>
                  </a:solidFill>
                  <a:round/>
                  <a:headEnd/>
                  <a:tailEnd/>
                </a:ln>
              </p:spPr>
              <p:txBody>
                <a:bodyPr/>
                <a:lstStyle/>
                <a:p>
                  <a:endParaRPr lang="zh-CN" altLang="en-US"/>
                </a:p>
              </p:txBody>
            </p:sp>
            <p:sp>
              <p:nvSpPr>
                <p:cNvPr id="4174" name="Line 262"/>
                <p:cNvSpPr>
                  <a:spLocks noChangeShapeType="1"/>
                </p:cNvSpPr>
                <p:nvPr/>
              </p:nvSpPr>
              <p:spPr bwMode="auto">
                <a:xfrm flipV="1">
                  <a:off x="4272" y="2640"/>
                  <a:ext cx="0" cy="144"/>
                </a:xfrm>
                <a:prstGeom prst="line">
                  <a:avLst/>
                </a:prstGeom>
                <a:noFill/>
                <a:ln w="9525">
                  <a:solidFill>
                    <a:schemeClr val="tx1"/>
                  </a:solidFill>
                  <a:round/>
                  <a:headEnd/>
                  <a:tailEnd/>
                </a:ln>
              </p:spPr>
              <p:txBody>
                <a:bodyPr/>
                <a:lstStyle/>
                <a:p>
                  <a:endParaRPr lang="zh-CN" altLang="en-US"/>
                </a:p>
              </p:txBody>
            </p:sp>
            <p:sp>
              <p:nvSpPr>
                <p:cNvPr id="4175" name="Oval 263"/>
                <p:cNvSpPr>
                  <a:spLocks noChangeArrowheads="1"/>
                </p:cNvSpPr>
                <p:nvPr/>
              </p:nvSpPr>
              <p:spPr bwMode="auto">
                <a:xfrm>
                  <a:off x="4254" y="276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176" name="Oval 264"/>
                <p:cNvSpPr>
                  <a:spLocks noChangeArrowheads="1"/>
                </p:cNvSpPr>
                <p:nvPr/>
              </p:nvSpPr>
              <p:spPr bwMode="auto">
                <a:xfrm>
                  <a:off x="4248" y="2592"/>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177" name="Line 265"/>
                <p:cNvSpPr>
                  <a:spLocks noChangeShapeType="1"/>
                </p:cNvSpPr>
                <p:nvPr/>
              </p:nvSpPr>
              <p:spPr bwMode="auto">
                <a:xfrm>
                  <a:off x="3504" y="2784"/>
                  <a:ext cx="0" cy="144"/>
                </a:xfrm>
                <a:prstGeom prst="line">
                  <a:avLst/>
                </a:prstGeom>
                <a:noFill/>
                <a:ln w="9525">
                  <a:solidFill>
                    <a:schemeClr val="tx1"/>
                  </a:solidFill>
                  <a:round/>
                  <a:headEnd/>
                  <a:tailEnd/>
                </a:ln>
              </p:spPr>
              <p:txBody>
                <a:bodyPr/>
                <a:lstStyle/>
                <a:p>
                  <a:endParaRPr lang="zh-CN" altLang="en-US"/>
                </a:p>
              </p:txBody>
            </p:sp>
            <p:sp>
              <p:nvSpPr>
                <p:cNvPr id="4178" name="Line 266"/>
                <p:cNvSpPr>
                  <a:spLocks noChangeShapeType="1"/>
                </p:cNvSpPr>
                <p:nvPr/>
              </p:nvSpPr>
              <p:spPr bwMode="auto">
                <a:xfrm>
                  <a:off x="5040" y="2784"/>
                  <a:ext cx="0" cy="144"/>
                </a:xfrm>
                <a:prstGeom prst="line">
                  <a:avLst/>
                </a:prstGeom>
                <a:noFill/>
                <a:ln w="9525">
                  <a:solidFill>
                    <a:schemeClr val="tx1"/>
                  </a:solidFill>
                  <a:round/>
                  <a:headEnd/>
                  <a:tailEnd/>
                </a:ln>
              </p:spPr>
              <p:txBody>
                <a:bodyPr/>
                <a:lstStyle/>
                <a:p>
                  <a:endParaRPr lang="zh-CN" altLang="en-US"/>
                </a:p>
              </p:txBody>
            </p:sp>
            <p:sp>
              <p:nvSpPr>
                <p:cNvPr id="4179" name="Text Box 267"/>
                <p:cNvSpPr txBox="1">
                  <a:spLocks noChangeArrowheads="1"/>
                </p:cNvSpPr>
                <p:nvPr/>
              </p:nvSpPr>
              <p:spPr bwMode="auto">
                <a:xfrm>
                  <a:off x="4464" y="2088"/>
                  <a:ext cx="288" cy="196"/>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T</a:t>
                  </a:r>
                  <a:r>
                    <a:rPr lang="en-US" altLang="zh-CN" sz="1800" b="1" baseline="-25000">
                      <a:solidFill>
                        <a:schemeClr val="hlink"/>
                      </a:solidFill>
                      <a:latin typeface="Arial" charset="0"/>
                      <a:cs typeface="Arial" charset="0"/>
                    </a:rPr>
                    <a:t>1</a:t>
                  </a:r>
                  <a:endParaRPr lang="en-US" altLang="zh-CN" sz="1800" b="1">
                    <a:solidFill>
                      <a:schemeClr val="hlink"/>
                    </a:solidFill>
                    <a:latin typeface="Arial" charset="0"/>
                    <a:cs typeface="Arial" charset="0"/>
                  </a:endParaRPr>
                </a:p>
              </p:txBody>
            </p:sp>
            <p:sp>
              <p:nvSpPr>
                <p:cNvPr id="4180" name="Text Box 268"/>
                <p:cNvSpPr txBox="1">
                  <a:spLocks noChangeArrowheads="1"/>
                </p:cNvSpPr>
                <p:nvPr/>
              </p:nvSpPr>
              <p:spPr bwMode="auto">
                <a:xfrm>
                  <a:off x="3840" y="2080"/>
                  <a:ext cx="288" cy="198"/>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T</a:t>
                  </a:r>
                  <a:r>
                    <a:rPr lang="en-US" altLang="zh-CN" sz="1800" b="1" baseline="-25000">
                      <a:solidFill>
                        <a:schemeClr val="hlink"/>
                      </a:solidFill>
                      <a:latin typeface="Arial" charset="0"/>
                      <a:cs typeface="Arial" charset="0"/>
                    </a:rPr>
                    <a:t>2</a:t>
                  </a:r>
                  <a:endParaRPr lang="en-US" altLang="zh-CN" sz="1800" b="1">
                    <a:solidFill>
                      <a:schemeClr val="hlink"/>
                    </a:solidFill>
                    <a:latin typeface="Arial" charset="0"/>
                    <a:cs typeface="Arial" charset="0"/>
                  </a:endParaRPr>
                </a:p>
              </p:txBody>
            </p:sp>
            <p:sp>
              <p:nvSpPr>
                <p:cNvPr id="4181" name="Text Box 269"/>
                <p:cNvSpPr txBox="1">
                  <a:spLocks noChangeArrowheads="1"/>
                </p:cNvSpPr>
                <p:nvPr/>
              </p:nvSpPr>
              <p:spPr bwMode="auto">
                <a:xfrm>
                  <a:off x="4752" y="2064"/>
                  <a:ext cx="288" cy="196"/>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T</a:t>
                  </a:r>
                  <a:r>
                    <a:rPr lang="en-US" altLang="zh-CN" sz="1800" b="1" baseline="-25000">
                      <a:solidFill>
                        <a:schemeClr val="hlink"/>
                      </a:solidFill>
                      <a:latin typeface="Arial" charset="0"/>
                      <a:cs typeface="Arial" charset="0"/>
                    </a:rPr>
                    <a:t>3</a:t>
                  </a:r>
                  <a:endParaRPr lang="en-US" altLang="zh-CN" sz="1800" b="1">
                    <a:solidFill>
                      <a:schemeClr val="hlink"/>
                    </a:solidFill>
                    <a:latin typeface="Arial" charset="0"/>
                    <a:cs typeface="Arial" charset="0"/>
                  </a:endParaRPr>
                </a:p>
              </p:txBody>
            </p:sp>
            <p:sp>
              <p:nvSpPr>
                <p:cNvPr id="4182" name="Text Box 270"/>
                <p:cNvSpPr txBox="1">
                  <a:spLocks noChangeArrowheads="1"/>
                </p:cNvSpPr>
                <p:nvPr/>
              </p:nvSpPr>
              <p:spPr bwMode="auto">
                <a:xfrm>
                  <a:off x="3552" y="2064"/>
                  <a:ext cx="288" cy="196"/>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T</a:t>
                  </a:r>
                  <a:r>
                    <a:rPr lang="en-US" altLang="zh-CN" sz="1800" b="1" baseline="-25000">
                      <a:solidFill>
                        <a:schemeClr val="hlink"/>
                      </a:solidFill>
                      <a:latin typeface="Arial" charset="0"/>
                      <a:cs typeface="Arial" charset="0"/>
                    </a:rPr>
                    <a:t>4</a:t>
                  </a:r>
                  <a:endParaRPr lang="en-US" altLang="zh-CN" sz="1800" b="1">
                    <a:solidFill>
                      <a:schemeClr val="hlink"/>
                    </a:solidFill>
                    <a:latin typeface="Arial" charset="0"/>
                    <a:cs typeface="Arial" charset="0"/>
                  </a:endParaRPr>
                </a:p>
              </p:txBody>
            </p:sp>
            <p:sp>
              <p:nvSpPr>
                <p:cNvPr id="4183" name="Text Box 271"/>
                <p:cNvSpPr txBox="1">
                  <a:spLocks noChangeArrowheads="1"/>
                </p:cNvSpPr>
                <p:nvPr/>
              </p:nvSpPr>
              <p:spPr bwMode="auto">
                <a:xfrm>
                  <a:off x="4272" y="2496"/>
                  <a:ext cx="288" cy="196"/>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Y</a:t>
                  </a:r>
                  <a:r>
                    <a:rPr lang="en-US" altLang="zh-CN" sz="1800" b="1" baseline="-25000">
                      <a:solidFill>
                        <a:schemeClr val="hlink"/>
                      </a:solidFill>
                      <a:latin typeface="Arial" charset="0"/>
                      <a:cs typeface="Arial" charset="0"/>
                    </a:rPr>
                    <a:t>j</a:t>
                  </a:r>
                  <a:endParaRPr lang="en-US" altLang="zh-CN" sz="1800" b="1">
                    <a:solidFill>
                      <a:schemeClr val="hlink"/>
                    </a:solidFill>
                    <a:latin typeface="Arial" charset="0"/>
                    <a:cs typeface="Arial" charset="0"/>
                  </a:endParaRPr>
                </a:p>
              </p:txBody>
            </p:sp>
            <p:sp>
              <p:nvSpPr>
                <p:cNvPr id="4184" name="Text Box 272"/>
                <p:cNvSpPr txBox="1">
                  <a:spLocks noChangeArrowheads="1"/>
                </p:cNvSpPr>
                <p:nvPr/>
              </p:nvSpPr>
              <p:spPr bwMode="auto">
                <a:xfrm>
                  <a:off x="5088" y="1440"/>
                  <a:ext cx="288" cy="196"/>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X</a:t>
                  </a:r>
                  <a:r>
                    <a:rPr lang="en-US" altLang="zh-CN" sz="1800" b="1" baseline="-25000">
                      <a:solidFill>
                        <a:schemeClr val="hlink"/>
                      </a:solidFill>
                      <a:latin typeface="Arial" charset="0"/>
                      <a:cs typeface="Arial" charset="0"/>
                    </a:rPr>
                    <a:t>i</a:t>
                  </a:r>
                  <a:endParaRPr lang="en-US" altLang="zh-CN" sz="1800" b="1">
                    <a:solidFill>
                      <a:schemeClr val="hlink"/>
                    </a:solidFill>
                    <a:latin typeface="Arial" charset="0"/>
                    <a:cs typeface="Arial" charset="0"/>
                  </a:endParaRPr>
                </a:p>
              </p:txBody>
            </p:sp>
            <p:sp>
              <p:nvSpPr>
                <p:cNvPr id="4185" name="Text Box 273"/>
                <p:cNvSpPr txBox="1">
                  <a:spLocks noChangeArrowheads="1"/>
                </p:cNvSpPr>
                <p:nvPr/>
              </p:nvSpPr>
              <p:spPr bwMode="auto">
                <a:xfrm>
                  <a:off x="5040" y="1968"/>
                  <a:ext cx="288" cy="198"/>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B</a:t>
                  </a:r>
                </a:p>
              </p:txBody>
            </p:sp>
            <p:grpSp>
              <p:nvGrpSpPr>
                <p:cNvPr id="4186" name="Group 274"/>
                <p:cNvGrpSpPr>
                  <a:grpSpLocks/>
                </p:cNvGrpSpPr>
                <p:nvPr/>
              </p:nvGrpSpPr>
              <p:grpSpPr bwMode="auto">
                <a:xfrm>
                  <a:off x="3216" y="1968"/>
                  <a:ext cx="288" cy="198"/>
                  <a:chOff x="1056" y="2208"/>
                  <a:chExt cx="288" cy="198"/>
                </a:xfrm>
              </p:grpSpPr>
              <p:sp>
                <p:nvSpPr>
                  <p:cNvPr id="4235" name="Text Box 275"/>
                  <p:cNvSpPr txBox="1">
                    <a:spLocks noChangeArrowheads="1"/>
                  </p:cNvSpPr>
                  <p:nvPr/>
                </p:nvSpPr>
                <p:spPr bwMode="auto">
                  <a:xfrm>
                    <a:off x="1056" y="2208"/>
                    <a:ext cx="288" cy="198"/>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B</a:t>
                    </a:r>
                  </a:p>
                </p:txBody>
              </p:sp>
              <p:sp>
                <p:nvSpPr>
                  <p:cNvPr id="4236" name="Line 276"/>
                  <p:cNvSpPr>
                    <a:spLocks noChangeShapeType="1"/>
                  </p:cNvSpPr>
                  <p:nvPr/>
                </p:nvSpPr>
                <p:spPr bwMode="auto">
                  <a:xfrm>
                    <a:off x="1141" y="2217"/>
                    <a:ext cx="89" cy="0"/>
                  </a:xfrm>
                  <a:prstGeom prst="line">
                    <a:avLst/>
                  </a:prstGeom>
                  <a:noFill/>
                  <a:ln w="9525">
                    <a:solidFill>
                      <a:schemeClr val="tx1"/>
                    </a:solidFill>
                    <a:round/>
                    <a:headEnd/>
                    <a:tailEnd/>
                  </a:ln>
                </p:spPr>
                <p:txBody>
                  <a:bodyPr/>
                  <a:lstStyle/>
                  <a:p>
                    <a:endParaRPr lang="zh-CN" altLang="en-US"/>
                  </a:p>
                </p:txBody>
              </p:sp>
            </p:grpSp>
            <p:sp>
              <p:nvSpPr>
                <p:cNvPr id="4187" name="Text Box 277"/>
                <p:cNvSpPr txBox="1">
                  <a:spLocks noChangeArrowheads="1"/>
                </p:cNvSpPr>
                <p:nvPr/>
              </p:nvSpPr>
              <p:spPr bwMode="auto">
                <a:xfrm>
                  <a:off x="4704" y="2592"/>
                  <a:ext cx="288" cy="199"/>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T</a:t>
                  </a:r>
                  <a:r>
                    <a:rPr lang="en-US" altLang="zh-CN" sz="1800" b="1" baseline="-25000">
                      <a:solidFill>
                        <a:schemeClr val="hlink"/>
                      </a:solidFill>
                      <a:latin typeface="Arial" charset="0"/>
                      <a:cs typeface="Arial" charset="0"/>
                    </a:rPr>
                    <a:t>7</a:t>
                  </a:r>
                  <a:endParaRPr lang="en-US" altLang="zh-CN" sz="1800" b="1">
                    <a:solidFill>
                      <a:schemeClr val="hlink"/>
                    </a:solidFill>
                    <a:latin typeface="Arial" charset="0"/>
                    <a:cs typeface="Arial" charset="0"/>
                  </a:endParaRPr>
                </a:p>
              </p:txBody>
            </p:sp>
            <p:sp>
              <p:nvSpPr>
                <p:cNvPr id="4188" name="Text Box 278"/>
                <p:cNvSpPr txBox="1">
                  <a:spLocks noChangeArrowheads="1"/>
                </p:cNvSpPr>
                <p:nvPr/>
              </p:nvSpPr>
              <p:spPr bwMode="auto">
                <a:xfrm>
                  <a:off x="3552" y="2592"/>
                  <a:ext cx="288" cy="199"/>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T</a:t>
                  </a:r>
                  <a:r>
                    <a:rPr lang="en-US" altLang="zh-CN" sz="1800" b="1" baseline="-25000">
                      <a:solidFill>
                        <a:schemeClr val="hlink"/>
                      </a:solidFill>
                      <a:latin typeface="Arial" charset="0"/>
                      <a:cs typeface="Arial" charset="0"/>
                    </a:rPr>
                    <a:t>8</a:t>
                  </a:r>
                  <a:endParaRPr lang="en-US" altLang="zh-CN" sz="1800" b="1">
                    <a:solidFill>
                      <a:schemeClr val="hlink"/>
                    </a:solidFill>
                    <a:latin typeface="Arial" charset="0"/>
                    <a:cs typeface="Arial" charset="0"/>
                  </a:endParaRPr>
                </a:p>
              </p:txBody>
            </p:sp>
            <p:sp>
              <p:nvSpPr>
                <p:cNvPr id="4189" name="Rectangle 279"/>
                <p:cNvSpPr>
                  <a:spLocks noChangeArrowheads="1"/>
                </p:cNvSpPr>
                <p:nvPr/>
              </p:nvSpPr>
              <p:spPr bwMode="auto">
                <a:xfrm>
                  <a:off x="3552" y="1488"/>
                  <a:ext cx="1440" cy="1056"/>
                </a:xfrm>
                <a:prstGeom prst="rect">
                  <a:avLst/>
                </a:prstGeom>
                <a:noFill/>
                <a:ln w="19050">
                  <a:solidFill>
                    <a:srgbClr val="FF0066"/>
                  </a:solidFill>
                  <a:prstDash val="dash"/>
                  <a:miter lim="800000"/>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190" name="Text Box 280">
                  <a:hlinkClick r:id="rId5" action="ppaction://hlinkfile"/>
                </p:cNvPr>
                <p:cNvSpPr txBox="1">
                  <a:spLocks noChangeArrowheads="1"/>
                </p:cNvSpPr>
                <p:nvPr/>
              </p:nvSpPr>
              <p:spPr bwMode="auto">
                <a:xfrm>
                  <a:off x="5328" y="1562"/>
                  <a:ext cx="240" cy="913"/>
                </a:xfrm>
                <a:prstGeom prst="rect">
                  <a:avLst/>
                </a:prstGeom>
                <a:noFill/>
                <a:ln w="9525">
                  <a:noFill/>
                  <a:miter lim="800000"/>
                  <a:headEnd/>
                  <a:tailEnd/>
                </a:ln>
              </p:spPr>
              <p:txBody>
                <a:bodyPr>
                  <a:spAutoFit/>
                </a:bodyPr>
                <a:lstStyle/>
                <a:p>
                  <a:pPr eaLnBrk="0" hangingPunct="0"/>
                  <a:r>
                    <a:rPr lang="zh-CN" altLang="en-US" sz="1800" b="1">
                      <a:solidFill>
                        <a:srgbClr val="FF0000"/>
                      </a:solidFill>
                      <a:latin typeface="Arial" charset="0"/>
                      <a:cs typeface="Arial" charset="0"/>
                    </a:rPr>
                    <a:t>四管存储单元</a:t>
                  </a:r>
                </a:p>
              </p:txBody>
            </p:sp>
            <p:sp>
              <p:nvSpPr>
                <p:cNvPr id="4191" name="Line 281"/>
                <p:cNvSpPr>
                  <a:spLocks noChangeShapeType="1"/>
                </p:cNvSpPr>
                <p:nvPr/>
              </p:nvSpPr>
              <p:spPr bwMode="auto">
                <a:xfrm flipV="1">
                  <a:off x="4032" y="2064"/>
                  <a:ext cx="0" cy="48"/>
                </a:xfrm>
                <a:prstGeom prst="line">
                  <a:avLst/>
                </a:prstGeom>
                <a:noFill/>
                <a:ln w="9525">
                  <a:solidFill>
                    <a:schemeClr val="tx1"/>
                  </a:solidFill>
                  <a:round/>
                  <a:headEnd/>
                  <a:tailEnd/>
                </a:ln>
              </p:spPr>
              <p:txBody>
                <a:bodyPr/>
                <a:lstStyle/>
                <a:p>
                  <a:endParaRPr lang="zh-CN" altLang="en-US"/>
                </a:p>
              </p:txBody>
            </p:sp>
            <p:sp>
              <p:nvSpPr>
                <p:cNvPr id="4192" name="Line 282"/>
                <p:cNvSpPr>
                  <a:spLocks noChangeShapeType="1"/>
                </p:cNvSpPr>
                <p:nvPr/>
              </p:nvSpPr>
              <p:spPr bwMode="auto">
                <a:xfrm flipV="1">
                  <a:off x="4512" y="2064"/>
                  <a:ext cx="0" cy="48"/>
                </a:xfrm>
                <a:prstGeom prst="line">
                  <a:avLst/>
                </a:prstGeom>
                <a:noFill/>
                <a:ln w="9525">
                  <a:solidFill>
                    <a:schemeClr val="tx1"/>
                  </a:solidFill>
                  <a:round/>
                  <a:headEnd/>
                  <a:tailEnd/>
                </a:ln>
              </p:spPr>
              <p:txBody>
                <a:bodyPr/>
                <a:lstStyle/>
                <a:p>
                  <a:endParaRPr lang="zh-CN" altLang="en-US"/>
                </a:p>
              </p:txBody>
            </p:sp>
            <p:grpSp>
              <p:nvGrpSpPr>
                <p:cNvPr id="4193" name="Group 283"/>
                <p:cNvGrpSpPr>
                  <a:grpSpLocks/>
                </p:cNvGrpSpPr>
                <p:nvPr/>
              </p:nvGrpSpPr>
              <p:grpSpPr bwMode="auto">
                <a:xfrm>
                  <a:off x="4176" y="2304"/>
                  <a:ext cx="48" cy="48"/>
                  <a:chOff x="4176" y="2304"/>
                  <a:chExt cx="48" cy="48"/>
                </a:xfrm>
              </p:grpSpPr>
              <p:sp>
                <p:nvSpPr>
                  <p:cNvPr id="4233" name="Line 284"/>
                  <p:cNvSpPr>
                    <a:spLocks noChangeShapeType="1"/>
                  </p:cNvSpPr>
                  <p:nvPr/>
                </p:nvSpPr>
                <p:spPr bwMode="auto">
                  <a:xfrm>
                    <a:off x="4176" y="2304"/>
                    <a:ext cx="48" cy="0"/>
                  </a:xfrm>
                  <a:prstGeom prst="line">
                    <a:avLst/>
                  </a:prstGeom>
                  <a:noFill/>
                  <a:ln w="19050">
                    <a:solidFill>
                      <a:schemeClr val="tx1"/>
                    </a:solidFill>
                    <a:round/>
                    <a:headEnd/>
                    <a:tailEnd/>
                  </a:ln>
                </p:spPr>
                <p:txBody>
                  <a:bodyPr/>
                  <a:lstStyle/>
                  <a:p>
                    <a:endParaRPr lang="zh-CN" altLang="en-US"/>
                  </a:p>
                </p:txBody>
              </p:sp>
              <p:sp>
                <p:nvSpPr>
                  <p:cNvPr id="4234" name="Line 285"/>
                  <p:cNvSpPr>
                    <a:spLocks noChangeShapeType="1"/>
                  </p:cNvSpPr>
                  <p:nvPr/>
                </p:nvSpPr>
                <p:spPr bwMode="auto">
                  <a:xfrm>
                    <a:off x="4176" y="2352"/>
                    <a:ext cx="48" cy="0"/>
                  </a:xfrm>
                  <a:prstGeom prst="line">
                    <a:avLst/>
                  </a:prstGeom>
                  <a:noFill/>
                  <a:ln w="19050">
                    <a:solidFill>
                      <a:schemeClr val="tx1"/>
                    </a:solidFill>
                    <a:round/>
                    <a:headEnd/>
                    <a:tailEnd/>
                  </a:ln>
                </p:spPr>
                <p:txBody>
                  <a:bodyPr/>
                  <a:lstStyle/>
                  <a:p>
                    <a:endParaRPr lang="zh-CN" altLang="en-US"/>
                  </a:p>
                </p:txBody>
              </p:sp>
            </p:grpSp>
            <p:grpSp>
              <p:nvGrpSpPr>
                <p:cNvPr id="4194" name="Group 286"/>
                <p:cNvGrpSpPr>
                  <a:grpSpLocks/>
                </p:cNvGrpSpPr>
                <p:nvPr/>
              </p:nvGrpSpPr>
              <p:grpSpPr bwMode="auto">
                <a:xfrm>
                  <a:off x="4320" y="2304"/>
                  <a:ext cx="48" cy="48"/>
                  <a:chOff x="4176" y="2304"/>
                  <a:chExt cx="48" cy="48"/>
                </a:xfrm>
              </p:grpSpPr>
              <p:sp>
                <p:nvSpPr>
                  <p:cNvPr id="4231" name="Line 287"/>
                  <p:cNvSpPr>
                    <a:spLocks noChangeShapeType="1"/>
                  </p:cNvSpPr>
                  <p:nvPr/>
                </p:nvSpPr>
                <p:spPr bwMode="auto">
                  <a:xfrm>
                    <a:off x="4176" y="2304"/>
                    <a:ext cx="48" cy="0"/>
                  </a:xfrm>
                  <a:prstGeom prst="line">
                    <a:avLst/>
                  </a:prstGeom>
                  <a:noFill/>
                  <a:ln w="19050">
                    <a:solidFill>
                      <a:schemeClr val="tx1"/>
                    </a:solidFill>
                    <a:round/>
                    <a:headEnd/>
                    <a:tailEnd/>
                  </a:ln>
                </p:spPr>
                <p:txBody>
                  <a:bodyPr/>
                  <a:lstStyle/>
                  <a:p>
                    <a:endParaRPr lang="zh-CN" altLang="en-US"/>
                  </a:p>
                </p:txBody>
              </p:sp>
              <p:sp>
                <p:nvSpPr>
                  <p:cNvPr id="4232" name="Line 288"/>
                  <p:cNvSpPr>
                    <a:spLocks noChangeShapeType="1"/>
                  </p:cNvSpPr>
                  <p:nvPr/>
                </p:nvSpPr>
                <p:spPr bwMode="auto">
                  <a:xfrm>
                    <a:off x="4176" y="2352"/>
                    <a:ext cx="48" cy="0"/>
                  </a:xfrm>
                  <a:prstGeom prst="line">
                    <a:avLst/>
                  </a:prstGeom>
                  <a:noFill/>
                  <a:ln w="19050">
                    <a:solidFill>
                      <a:schemeClr val="tx1"/>
                    </a:solidFill>
                    <a:round/>
                    <a:headEnd/>
                    <a:tailEnd/>
                  </a:ln>
                </p:spPr>
                <p:txBody>
                  <a:bodyPr/>
                  <a:lstStyle/>
                  <a:p>
                    <a:endParaRPr lang="zh-CN" altLang="en-US"/>
                  </a:p>
                </p:txBody>
              </p:sp>
            </p:grpSp>
            <p:sp>
              <p:nvSpPr>
                <p:cNvPr id="4195" name="Line 289"/>
                <p:cNvSpPr>
                  <a:spLocks noChangeShapeType="1"/>
                </p:cNvSpPr>
                <p:nvPr/>
              </p:nvSpPr>
              <p:spPr bwMode="auto">
                <a:xfrm>
                  <a:off x="4200" y="2256"/>
                  <a:ext cx="0" cy="48"/>
                </a:xfrm>
                <a:prstGeom prst="line">
                  <a:avLst/>
                </a:prstGeom>
                <a:noFill/>
                <a:ln w="9525">
                  <a:solidFill>
                    <a:schemeClr val="tx1"/>
                  </a:solidFill>
                  <a:round/>
                  <a:headEnd/>
                  <a:tailEnd/>
                </a:ln>
              </p:spPr>
              <p:txBody>
                <a:bodyPr/>
                <a:lstStyle/>
                <a:p>
                  <a:endParaRPr lang="zh-CN" altLang="en-US"/>
                </a:p>
              </p:txBody>
            </p:sp>
            <p:sp>
              <p:nvSpPr>
                <p:cNvPr id="4196" name="Line 290"/>
                <p:cNvSpPr>
                  <a:spLocks noChangeShapeType="1"/>
                </p:cNvSpPr>
                <p:nvPr/>
              </p:nvSpPr>
              <p:spPr bwMode="auto">
                <a:xfrm>
                  <a:off x="4336" y="2256"/>
                  <a:ext cx="0" cy="48"/>
                </a:xfrm>
                <a:prstGeom prst="line">
                  <a:avLst/>
                </a:prstGeom>
                <a:noFill/>
                <a:ln w="9525">
                  <a:solidFill>
                    <a:schemeClr val="tx1"/>
                  </a:solidFill>
                  <a:round/>
                  <a:headEnd/>
                  <a:tailEnd/>
                </a:ln>
              </p:spPr>
              <p:txBody>
                <a:bodyPr/>
                <a:lstStyle/>
                <a:p>
                  <a:endParaRPr lang="zh-CN" altLang="en-US"/>
                </a:p>
              </p:txBody>
            </p:sp>
            <p:sp>
              <p:nvSpPr>
                <p:cNvPr id="4197" name="Line 291"/>
                <p:cNvSpPr>
                  <a:spLocks noChangeShapeType="1"/>
                </p:cNvSpPr>
                <p:nvPr/>
              </p:nvSpPr>
              <p:spPr bwMode="auto">
                <a:xfrm>
                  <a:off x="4336" y="2352"/>
                  <a:ext cx="0" cy="48"/>
                </a:xfrm>
                <a:prstGeom prst="line">
                  <a:avLst/>
                </a:prstGeom>
                <a:noFill/>
                <a:ln w="9525">
                  <a:solidFill>
                    <a:schemeClr val="tx1"/>
                  </a:solidFill>
                  <a:round/>
                  <a:headEnd/>
                  <a:tailEnd/>
                </a:ln>
              </p:spPr>
              <p:txBody>
                <a:bodyPr/>
                <a:lstStyle/>
                <a:p>
                  <a:endParaRPr lang="zh-CN" altLang="en-US"/>
                </a:p>
              </p:txBody>
            </p:sp>
            <p:sp>
              <p:nvSpPr>
                <p:cNvPr id="4198" name="Line 292"/>
                <p:cNvSpPr>
                  <a:spLocks noChangeShapeType="1"/>
                </p:cNvSpPr>
                <p:nvPr/>
              </p:nvSpPr>
              <p:spPr bwMode="auto">
                <a:xfrm>
                  <a:off x="4200" y="2352"/>
                  <a:ext cx="0" cy="48"/>
                </a:xfrm>
                <a:prstGeom prst="line">
                  <a:avLst/>
                </a:prstGeom>
                <a:noFill/>
                <a:ln w="9525">
                  <a:solidFill>
                    <a:schemeClr val="tx1"/>
                  </a:solidFill>
                  <a:round/>
                  <a:headEnd/>
                  <a:tailEnd/>
                </a:ln>
              </p:spPr>
              <p:txBody>
                <a:bodyPr/>
                <a:lstStyle/>
                <a:p>
                  <a:endParaRPr lang="zh-CN" altLang="en-US"/>
                </a:p>
              </p:txBody>
            </p:sp>
            <p:sp>
              <p:nvSpPr>
                <p:cNvPr id="4199" name="Oval 293"/>
                <p:cNvSpPr>
                  <a:spLocks noChangeArrowheads="1"/>
                </p:cNvSpPr>
                <p:nvPr/>
              </p:nvSpPr>
              <p:spPr bwMode="auto">
                <a:xfrm>
                  <a:off x="4318" y="2384"/>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200" name="Oval 294"/>
                <p:cNvSpPr>
                  <a:spLocks noChangeArrowheads="1"/>
                </p:cNvSpPr>
                <p:nvPr/>
              </p:nvSpPr>
              <p:spPr bwMode="auto">
                <a:xfrm>
                  <a:off x="4184" y="2384"/>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201" name="Oval 295"/>
                <p:cNvSpPr>
                  <a:spLocks noChangeArrowheads="1"/>
                </p:cNvSpPr>
                <p:nvPr/>
              </p:nvSpPr>
              <p:spPr bwMode="auto">
                <a:xfrm>
                  <a:off x="4320" y="2240"/>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202" name="Oval 296"/>
                <p:cNvSpPr>
                  <a:spLocks noChangeArrowheads="1"/>
                </p:cNvSpPr>
                <p:nvPr/>
              </p:nvSpPr>
              <p:spPr bwMode="auto">
                <a:xfrm>
                  <a:off x="4184" y="223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grpSp>
              <p:nvGrpSpPr>
                <p:cNvPr id="4203" name="Group 297"/>
                <p:cNvGrpSpPr>
                  <a:grpSpLocks/>
                </p:cNvGrpSpPr>
                <p:nvPr/>
              </p:nvGrpSpPr>
              <p:grpSpPr bwMode="auto">
                <a:xfrm>
                  <a:off x="4944" y="1056"/>
                  <a:ext cx="96" cy="144"/>
                  <a:chOff x="2256" y="2352"/>
                  <a:chExt cx="96" cy="144"/>
                </a:xfrm>
              </p:grpSpPr>
              <p:sp>
                <p:nvSpPr>
                  <p:cNvPr id="4227" name="Line 298"/>
                  <p:cNvSpPr>
                    <a:spLocks noChangeShapeType="1"/>
                  </p:cNvSpPr>
                  <p:nvPr/>
                </p:nvSpPr>
                <p:spPr bwMode="auto">
                  <a:xfrm>
                    <a:off x="2256" y="2352"/>
                    <a:ext cx="0" cy="144"/>
                  </a:xfrm>
                  <a:prstGeom prst="line">
                    <a:avLst/>
                  </a:prstGeom>
                  <a:noFill/>
                  <a:ln w="28575">
                    <a:solidFill>
                      <a:schemeClr val="tx1"/>
                    </a:solidFill>
                    <a:round/>
                    <a:headEnd/>
                    <a:tailEnd/>
                  </a:ln>
                </p:spPr>
                <p:txBody>
                  <a:bodyPr/>
                  <a:lstStyle/>
                  <a:p>
                    <a:endParaRPr lang="zh-CN" altLang="en-US"/>
                  </a:p>
                </p:txBody>
              </p:sp>
              <p:sp>
                <p:nvSpPr>
                  <p:cNvPr id="4228" name="Line 299"/>
                  <p:cNvSpPr>
                    <a:spLocks noChangeShapeType="1"/>
                  </p:cNvSpPr>
                  <p:nvPr/>
                </p:nvSpPr>
                <p:spPr bwMode="auto">
                  <a:xfrm>
                    <a:off x="2304" y="2352"/>
                    <a:ext cx="0" cy="144"/>
                  </a:xfrm>
                  <a:prstGeom prst="line">
                    <a:avLst/>
                  </a:prstGeom>
                  <a:noFill/>
                  <a:ln w="19050">
                    <a:solidFill>
                      <a:schemeClr val="tx1"/>
                    </a:solidFill>
                    <a:round/>
                    <a:headEnd/>
                    <a:tailEnd/>
                  </a:ln>
                </p:spPr>
                <p:txBody>
                  <a:bodyPr/>
                  <a:lstStyle/>
                  <a:p>
                    <a:endParaRPr lang="zh-CN" altLang="en-US"/>
                  </a:p>
                </p:txBody>
              </p:sp>
              <p:sp>
                <p:nvSpPr>
                  <p:cNvPr id="4229" name="Line 300"/>
                  <p:cNvSpPr>
                    <a:spLocks noChangeShapeType="1"/>
                  </p:cNvSpPr>
                  <p:nvPr/>
                </p:nvSpPr>
                <p:spPr bwMode="auto">
                  <a:xfrm>
                    <a:off x="2304" y="2352"/>
                    <a:ext cx="48" cy="0"/>
                  </a:xfrm>
                  <a:prstGeom prst="line">
                    <a:avLst/>
                  </a:prstGeom>
                  <a:noFill/>
                  <a:ln w="9525">
                    <a:solidFill>
                      <a:schemeClr val="tx1"/>
                    </a:solidFill>
                    <a:round/>
                    <a:headEnd/>
                    <a:tailEnd/>
                  </a:ln>
                </p:spPr>
                <p:txBody>
                  <a:bodyPr/>
                  <a:lstStyle/>
                  <a:p>
                    <a:endParaRPr lang="zh-CN" altLang="en-US"/>
                  </a:p>
                </p:txBody>
              </p:sp>
              <p:sp>
                <p:nvSpPr>
                  <p:cNvPr id="4230" name="Line 301"/>
                  <p:cNvSpPr>
                    <a:spLocks noChangeShapeType="1"/>
                  </p:cNvSpPr>
                  <p:nvPr/>
                </p:nvSpPr>
                <p:spPr bwMode="auto">
                  <a:xfrm>
                    <a:off x="2304" y="2496"/>
                    <a:ext cx="48" cy="0"/>
                  </a:xfrm>
                  <a:prstGeom prst="line">
                    <a:avLst/>
                  </a:prstGeom>
                  <a:noFill/>
                  <a:ln w="9525">
                    <a:solidFill>
                      <a:schemeClr val="tx1"/>
                    </a:solidFill>
                    <a:round/>
                    <a:headEnd/>
                    <a:tailEnd/>
                  </a:ln>
                </p:spPr>
                <p:txBody>
                  <a:bodyPr/>
                  <a:lstStyle/>
                  <a:p>
                    <a:endParaRPr lang="zh-CN" altLang="en-US"/>
                  </a:p>
                </p:txBody>
              </p:sp>
            </p:grpSp>
            <p:sp>
              <p:nvSpPr>
                <p:cNvPr id="4204" name="Oval 302"/>
                <p:cNvSpPr>
                  <a:spLocks noChangeArrowheads="1"/>
                </p:cNvSpPr>
                <p:nvPr/>
              </p:nvSpPr>
              <p:spPr bwMode="auto">
                <a:xfrm>
                  <a:off x="4256" y="1182"/>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205" name="Line 303"/>
                <p:cNvSpPr>
                  <a:spLocks noChangeShapeType="1"/>
                </p:cNvSpPr>
                <p:nvPr/>
              </p:nvSpPr>
              <p:spPr bwMode="auto">
                <a:xfrm flipV="1">
                  <a:off x="5040" y="1008"/>
                  <a:ext cx="0" cy="48"/>
                </a:xfrm>
                <a:prstGeom prst="line">
                  <a:avLst/>
                </a:prstGeom>
                <a:noFill/>
                <a:ln w="9525">
                  <a:solidFill>
                    <a:schemeClr val="tx1"/>
                  </a:solidFill>
                  <a:round/>
                  <a:headEnd/>
                  <a:tailEnd/>
                </a:ln>
              </p:spPr>
              <p:txBody>
                <a:bodyPr/>
                <a:lstStyle/>
                <a:p>
                  <a:endParaRPr lang="zh-CN" altLang="en-US"/>
                </a:p>
              </p:txBody>
            </p:sp>
            <p:grpSp>
              <p:nvGrpSpPr>
                <p:cNvPr id="4206" name="Group 304"/>
                <p:cNvGrpSpPr>
                  <a:grpSpLocks/>
                </p:cNvGrpSpPr>
                <p:nvPr/>
              </p:nvGrpSpPr>
              <p:grpSpPr bwMode="auto">
                <a:xfrm>
                  <a:off x="3504" y="1056"/>
                  <a:ext cx="96" cy="144"/>
                  <a:chOff x="1872" y="2352"/>
                  <a:chExt cx="96" cy="144"/>
                </a:xfrm>
              </p:grpSpPr>
              <p:sp>
                <p:nvSpPr>
                  <p:cNvPr id="4223" name="Line 305"/>
                  <p:cNvSpPr>
                    <a:spLocks noChangeShapeType="1"/>
                  </p:cNvSpPr>
                  <p:nvPr/>
                </p:nvSpPr>
                <p:spPr bwMode="auto">
                  <a:xfrm>
                    <a:off x="1920" y="2352"/>
                    <a:ext cx="0" cy="144"/>
                  </a:xfrm>
                  <a:prstGeom prst="line">
                    <a:avLst/>
                  </a:prstGeom>
                  <a:noFill/>
                  <a:ln w="19050">
                    <a:solidFill>
                      <a:schemeClr val="tx1"/>
                    </a:solidFill>
                    <a:round/>
                    <a:headEnd/>
                    <a:tailEnd/>
                  </a:ln>
                </p:spPr>
                <p:txBody>
                  <a:bodyPr/>
                  <a:lstStyle/>
                  <a:p>
                    <a:endParaRPr lang="zh-CN" altLang="en-US"/>
                  </a:p>
                </p:txBody>
              </p:sp>
              <p:sp>
                <p:nvSpPr>
                  <p:cNvPr id="4224" name="Line 306"/>
                  <p:cNvSpPr>
                    <a:spLocks noChangeShapeType="1"/>
                  </p:cNvSpPr>
                  <p:nvPr/>
                </p:nvSpPr>
                <p:spPr bwMode="auto">
                  <a:xfrm>
                    <a:off x="1968" y="2352"/>
                    <a:ext cx="0" cy="144"/>
                  </a:xfrm>
                  <a:prstGeom prst="line">
                    <a:avLst/>
                  </a:prstGeom>
                  <a:noFill/>
                  <a:ln w="28575">
                    <a:solidFill>
                      <a:schemeClr val="tx1"/>
                    </a:solidFill>
                    <a:round/>
                    <a:headEnd/>
                    <a:tailEnd/>
                  </a:ln>
                </p:spPr>
                <p:txBody>
                  <a:bodyPr/>
                  <a:lstStyle/>
                  <a:p>
                    <a:endParaRPr lang="zh-CN" altLang="en-US"/>
                  </a:p>
                </p:txBody>
              </p:sp>
              <p:sp>
                <p:nvSpPr>
                  <p:cNvPr id="4225" name="Line 307"/>
                  <p:cNvSpPr>
                    <a:spLocks noChangeShapeType="1"/>
                  </p:cNvSpPr>
                  <p:nvPr/>
                </p:nvSpPr>
                <p:spPr bwMode="auto">
                  <a:xfrm>
                    <a:off x="1872" y="2352"/>
                    <a:ext cx="48" cy="0"/>
                  </a:xfrm>
                  <a:prstGeom prst="line">
                    <a:avLst/>
                  </a:prstGeom>
                  <a:noFill/>
                  <a:ln w="9525">
                    <a:solidFill>
                      <a:schemeClr val="tx1"/>
                    </a:solidFill>
                    <a:round/>
                    <a:headEnd/>
                    <a:tailEnd/>
                  </a:ln>
                </p:spPr>
                <p:txBody>
                  <a:bodyPr/>
                  <a:lstStyle/>
                  <a:p>
                    <a:endParaRPr lang="zh-CN" altLang="en-US"/>
                  </a:p>
                </p:txBody>
              </p:sp>
              <p:sp>
                <p:nvSpPr>
                  <p:cNvPr id="4226" name="Line 308"/>
                  <p:cNvSpPr>
                    <a:spLocks noChangeShapeType="1"/>
                  </p:cNvSpPr>
                  <p:nvPr/>
                </p:nvSpPr>
                <p:spPr bwMode="auto">
                  <a:xfrm>
                    <a:off x="1872" y="2496"/>
                    <a:ext cx="48" cy="0"/>
                  </a:xfrm>
                  <a:prstGeom prst="line">
                    <a:avLst/>
                  </a:prstGeom>
                  <a:noFill/>
                  <a:ln w="9525">
                    <a:solidFill>
                      <a:schemeClr val="tx1"/>
                    </a:solidFill>
                    <a:round/>
                    <a:headEnd/>
                    <a:tailEnd/>
                  </a:ln>
                </p:spPr>
                <p:txBody>
                  <a:bodyPr/>
                  <a:lstStyle/>
                  <a:p>
                    <a:endParaRPr lang="zh-CN" altLang="en-US"/>
                  </a:p>
                </p:txBody>
              </p:sp>
            </p:grpSp>
            <p:sp>
              <p:nvSpPr>
                <p:cNvPr id="4207" name="Oval 309"/>
                <p:cNvSpPr>
                  <a:spLocks noChangeArrowheads="1"/>
                </p:cNvSpPr>
                <p:nvPr/>
              </p:nvSpPr>
              <p:spPr bwMode="auto">
                <a:xfrm>
                  <a:off x="4254" y="992"/>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208" name="Line 310"/>
                <p:cNvSpPr>
                  <a:spLocks noChangeShapeType="1"/>
                </p:cNvSpPr>
                <p:nvPr/>
              </p:nvSpPr>
              <p:spPr bwMode="auto">
                <a:xfrm flipV="1">
                  <a:off x="3504" y="1008"/>
                  <a:ext cx="0" cy="48"/>
                </a:xfrm>
                <a:prstGeom prst="line">
                  <a:avLst/>
                </a:prstGeom>
                <a:noFill/>
                <a:ln w="9525">
                  <a:solidFill>
                    <a:schemeClr val="tx1"/>
                  </a:solidFill>
                  <a:round/>
                  <a:headEnd/>
                  <a:tailEnd/>
                </a:ln>
              </p:spPr>
              <p:txBody>
                <a:bodyPr/>
                <a:lstStyle/>
                <a:p>
                  <a:endParaRPr lang="zh-CN" altLang="en-US"/>
                </a:p>
              </p:txBody>
            </p:sp>
            <p:sp>
              <p:nvSpPr>
                <p:cNvPr id="4209" name="Line 311"/>
                <p:cNvSpPr>
                  <a:spLocks noChangeShapeType="1"/>
                </p:cNvSpPr>
                <p:nvPr/>
              </p:nvSpPr>
              <p:spPr bwMode="auto">
                <a:xfrm>
                  <a:off x="3600" y="1200"/>
                  <a:ext cx="1344" cy="0"/>
                </a:xfrm>
                <a:prstGeom prst="line">
                  <a:avLst/>
                </a:prstGeom>
                <a:noFill/>
                <a:ln w="9525">
                  <a:solidFill>
                    <a:schemeClr val="tx1"/>
                  </a:solidFill>
                  <a:round/>
                  <a:headEnd/>
                  <a:tailEnd/>
                </a:ln>
              </p:spPr>
              <p:txBody>
                <a:bodyPr/>
                <a:lstStyle/>
                <a:p>
                  <a:endParaRPr lang="zh-CN" altLang="en-US"/>
                </a:p>
              </p:txBody>
            </p:sp>
            <p:sp>
              <p:nvSpPr>
                <p:cNvPr id="4210" name="Line 312"/>
                <p:cNvSpPr>
                  <a:spLocks noChangeShapeType="1"/>
                </p:cNvSpPr>
                <p:nvPr/>
              </p:nvSpPr>
              <p:spPr bwMode="auto">
                <a:xfrm>
                  <a:off x="3504" y="1008"/>
                  <a:ext cx="1536" cy="0"/>
                </a:xfrm>
                <a:prstGeom prst="line">
                  <a:avLst/>
                </a:prstGeom>
                <a:noFill/>
                <a:ln w="9525">
                  <a:solidFill>
                    <a:schemeClr val="tx1"/>
                  </a:solidFill>
                  <a:round/>
                  <a:headEnd/>
                  <a:tailEnd/>
                </a:ln>
              </p:spPr>
              <p:txBody>
                <a:bodyPr/>
                <a:lstStyle/>
                <a:p>
                  <a:endParaRPr lang="zh-CN" altLang="en-US"/>
                </a:p>
              </p:txBody>
            </p:sp>
            <p:sp>
              <p:nvSpPr>
                <p:cNvPr id="4211" name="Line 313"/>
                <p:cNvSpPr>
                  <a:spLocks noChangeShapeType="1"/>
                </p:cNvSpPr>
                <p:nvPr/>
              </p:nvSpPr>
              <p:spPr bwMode="auto">
                <a:xfrm>
                  <a:off x="4272" y="1200"/>
                  <a:ext cx="0" cy="96"/>
                </a:xfrm>
                <a:prstGeom prst="line">
                  <a:avLst/>
                </a:prstGeom>
                <a:noFill/>
                <a:ln w="9525">
                  <a:solidFill>
                    <a:schemeClr val="tx1"/>
                  </a:solidFill>
                  <a:round/>
                  <a:headEnd/>
                  <a:tailEnd/>
                </a:ln>
              </p:spPr>
              <p:txBody>
                <a:bodyPr/>
                <a:lstStyle/>
                <a:p>
                  <a:endParaRPr lang="zh-CN" altLang="en-US"/>
                </a:p>
              </p:txBody>
            </p:sp>
            <p:sp>
              <p:nvSpPr>
                <p:cNvPr id="4212" name="Oval 314"/>
                <p:cNvSpPr>
                  <a:spLocks noChangeArrowheads="1"/>
                </p:cNvSpPr>
                <p:nvPr/>
              </p:nvSpPr>
              <p:spPr bwMode="auto">
                <a:xfrm>
                  <a:off x="4248" y="1296"/>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213" name="Line 315"/>
                <p:cNvSpPr>
                  <a:spLocks noChangeShapeType="1"/>
                </p:cNvSpPr>
                <p:nvPr/>
              </p:nvSpPr>
              <p:spPr bwMode="auto">
                <a:xfrm flipV="1">
                  <a:off x="4272" y="912"/>
                  <a:ext cx="0" cy="96"/>
                </a:xfrm>
                <a:prstGeom prst="line">
                  <a:avLst/>
                </a:prstGeom>
                <a:noFill/>
                <a:ln w="9525">
                  <a:solidFill>
                    <a:schemeClr val="tx1"/>
                  </a:solidFill>
                  <a:round/>
                  <a:headEnd/>
                  <a:tailEnd/>
                </a:ln>
              </p:spPr>
              <p:txBody>
                <a:bodyPr/>
                <a:lstStyle/>
                <a:p>
                  <a:endParaRPr lang="zh-CN" altLang="en-US"/>
                </a:p>
              </p:txBody>
            </p:sp>
            <p:sp>
              <p:nvSpPr>
                <p:cNvPr id="4214" name="Oval 316"/>
                <p:cNvSpPr>
                  <a:spLocks noChangeArrowheads="1"/>
                </p:cNvSpPr>
                <p:nvPr/>
              </p:nvSpPr>
              <p:spPr bwMode="auto">
                <a:xfrm>
                  <a:off x="4248" y="864"/>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4215" name="Text Box 317"/>
                <p:cNvSpPr txBox="1">
                  <a:spLocks noChangeArrowheads="1"/>
                </p:cNvSpPr>
                <p:nvPr/>
              </p:nvSpPr>
              <p:spPr bwMode="auto">
                <a:xfrm>
                  <a:off x="4272" y="768"/>
                  <a:ext cx="432" cy="199"/>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V</a:t>
                  </a:r>
                  <a:r>
                    <a:rPr lang="en-US" altLang="zh-CN" sz="1800" b="1" baseline="-25000">
                      <a:solidFill>
                        <a:schemeClr val="hlink"/>
                      </a:solidFill>
                      <a:latin typeface="Arial" charset="0"/>
                      <a:cs typeface="Arial" charset="0"/>
                    </a:rPr>
                    <a:t>DD</a:t>
                  </a:r>
                  <a:endParaRPr lang="en-US" altLang="zh-CN" sz="1800" b="1">
                    <a:solidFill>
                      <a:schemeClr val="hlink"/>
                    </a:solidFill>
                    <a:latin typeface="Arial" charset="0"/>
                    <a:cs typeface="Arial" charset="0"/>
                  </a:endParaRPr>
                </a:p>
              </p:txBody>
            </p:sp>
            <p:sp>
              <p:nvSpPr>
                <p:cNvPr id="4216" name="Text Box 318"/>
                <p:cNvSpPr txBox="1">
                  <a:spLocks noChangeArrowheads="1"/>
                </p:cNvSpPr>
                <p:nvPr/>
              </p:nvSpPr>
              <p:spPr bwMode="auto">
                <a:xfrm>
                  <a:off x="4272" y="1200"/>
                  <a:ext cx="720" cy="197"/>
                </a:xfrm>
                <a:prstGeom prst="rect">
                  <a:avLst/>
                </a:prstGeom>
                <a:noFill/>
                <a:ln w="9525">
                  <a:noFill/>
                  <a:miter lim="800000"/>
                  <a:headEnd/>
                  <a:tailEnd/>
                </a:ln>
              </p:spPr>
              <p:txBody>
                <a:bodyPr>
                  <a:spAutoFit/>
                </a:bodyPr>
                <a:lstStyle/>
                <a:p>
                  <a:pPr eaLnBrk="0" hangingPunct="0"/>
                  <a:r>
                    <a:rPr lang="zh-CN" altLang="en-US" sz="1800" b="1">
                      <a:solidFill>
                        <a:schemeClr val="hlink"/>
                      </a:solidFill>
                      <a:latin typeface="Arial" charset="0"/>
                      <a:cs typeface="Arial" charset="0"/>
                    </a:rPr>
                    <a:t>预充脉冲</a:t>
                  </a:r>
                </a:p>
              </p:txBody>
            </p:sp>
            <p:grpSp>
              <p:nvGrpSpPr>
                <p:cNvPr id="4217" name="Group 319"/>
                <p:cNvGrpSpPr>
                  <a:grpSpLocks/>
                </p:cNvGrpSpPr>
                <p:nvPr/>
              </p:nvGrpSpPr>
              <p:grpSpPr bwMode="auto">
                <a:xfrm>
                  <a:off x="3360" y="2946"/>
                  <a:ext cx="288" cy="198"/>
                  <a:chOff x="1056" y="2226"/>
                  <a:chExt cx="288" cy="198"/>
                </a:xfrm>
              </p:grpSpPr>
              <p:sp>
                <p:nvSpPr>
                  <p:cNvPr id="4221" name="Text Box 320"/>
                  <p:cNvSpPr txBox="1">
                    <a:spLocks noChangeArrowheads="1"/>
                  </p:cNvSpPr>
                  <p:nvPr/>
                </p:nvSpPr>
                <p:spPr bwMode="auto">
                  <a:xfrm>
                    <a:off x="1056" y="2226"/>
                    <a:ext cx="288" cy="198"/>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D</a:t>
                    </a:r>
                  </a:p>
                </p:txBody>
              </p:sp>
              <p:sp>
                <p:nvSpPr>
                  <p:cNvPr id="4222" name="Line 321"/>
                  <p:cNvSpPr>
                    <a:spLocks noChangeShapeType="1"/>
                  </p:cNvSpPr>
                  <p:nvPr/>
                </p:nvSpPr>
                <p:spPr bwMode="auto">
                  <a:xfrm>
                    <a:off x="1160" y="2236"/>
                    <a:ext cx="48" cy="0"/>
                  </a:xfrm>
                  <a:prstGeom prst="line">
                    <a:avLst/>
                  </a:prstGeom>
                  <a:noFill/>
                  <a:ln w="9525">
                    <a:solidFill>
                      <a:schemeClr val="tx1"/>
                    </a:solidFill>
                    <a:round/>
                    <a:headEnd/>
                    <a:tailEnd/>
                  </a:ln>
                </p:spPr>
                <p:txBody>
                  <a:bodyPr/>
                  <a:lstStyle/>
                  <a:p>
                    <a:endParaRPr lang="zh-CN" altLang="en-US"/>
                  </a:p>
                </p:txBody>
              </p:sp>
            </p:grpSp>
            <p:sp>
              <p:nvSpPr>
                <p:cNvPr id="4218" name="Text Box 322"/>
                <p:cNvSpPr txBox="1">
                  <a:spLocks noChangeArrowheads="1"/>
                </p:cNvSpPr>
                <p:nvPr/>
              </p:nvSpPr>
              <p:spPr bwMode="auto">
                <a:xfrm>
                  <a:off x="4944" y="2924"/>
                  <a:ext cx="240" cy="198"/>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D</a:t>
                  </a:r>
                </a:p>
              </p:txBody>
            </p:sp>
            <p:sp>
              <p:nvSpPr>
                <p:cNvPr id="4219" name="Text Box 323"/>
                <p:cNvSpPr txBox="1">
                  <a:spLocks noChangeArrowheads="1"/>
                </p:cNvSpPr>
                <p:nvPr/>
              </p:nvSpPr>
              <p:spPr bwMode="auto">
                <a:xfrm>
                  <a:off x="4464" y="2256"/>
                  <a:ext cx="288" cy="196"/>
                </a:xfrm>
                <a:prstGeom prst="rect">
                  <a:avLst/>
                </a:prstGeom>
                <a:noFill/>
                <a:ln w="9525">
                  <a:noFill/>
                  <a:miter lim="800000"/>
                  <a:headEnd/>
                  <a:tailEnd/>
                </a:ln>
              </p:spPr>
              <p:txBody>
                <a:bodyPr>
                  <a:spAutoFit/>
                </a:bodyPr>
                <a:lstStyle/>
                <a:p>
                  <a:pPr eaLnBrk="0" hangingPunct="0"/>
                  <a:r>
                    <a:rPr lang="en-US" altLang="zh-CN" sz="1800" b="1">
                      <a:solidFill>
                        <a:srgbClr val="FF0000"/>
                      </a:solidFill>
                      <a:latin typeface="Arial" charset="0"/>
                      <a:cs typeface="Arial" charset="0"/>
                    </a:rPr>
                    <a:t>C</a:t>
                  </a:r>
                  <a:r>
                    <a:rPr lang="en-US" altLang="zh-CN" sz="1800" b="1" baseline="-25000">
                      <a:solidFill>
                        <a:srgbClr val="FF0000"/>
                      </a:solidFill>
                      <a:latin typeface="Arial" charset="0"/>
                      <a:cs typeface="Arial" charset="0"/>
                    </a:rPr>
                    <a:t>1</a:t>
                  </a:r>
                  <a:endParaRPr lang="en-US" altLang="zh-CN" sz="1800" b="1">
                    <a:solidFill>
                      <a:srgbClr val="FF0000"/>
                    </a:solidFill>
                    <a:latin typeface="Arial" charset="0"/>
                    <a:cs typeface="Arial" charset="0"/>
                  </a:endParaRPr>
                </a:p>
              </p:txBody>
            </p:sp>
            <p:sp>
              <p:nvSpPr>
                <p:cNvPr id="4220" name="Text Box 324"/>
                <p:cNvSpPr txBox="1">
                  <a:spLocks noChangeArrowheads="1"/>
                </p:cNvSpPr>
                <p:nvPr/>
              </p:nvSpPr>
              <p:spPr bwMode="auto">
                <a:xfrm>
                  <a:off x="3792" y="2256"/>
                  <a:ext cx="288" cy="196"/>
                </a:xfrm>
                <a:prstGeom prst="rect">
                  <a:avLst/>
                </a:prstGeom>
                <a:noFill/>
                <a:ln w="9525">
                  <a:noFill/>
                  <a:miter lim="800000"/>
                  <a:headEnd/>
                  <a:tailEnd/>
                </a:ln>
              </p:spPr>
              <p:txBody>
                <a:bodyPr>
                  <a:spAutoFit/>
                </a:bodyPr>
                <a:lstStyle/>
                <a:p>
                  <a:pPr eaLnBrk="0" hangingPunct="0"/>
                  <a:r>
                    <a:rPr lang="en-US" altLang="zh-CN" sz="1800" b="1">
                      <a:solidFill>
                        <a:srgbClr val="FF0000"/>
                      </a:solidFill>
                      <a:latin typeface="Arial" charset="0"/>
                      <a:cs typeface="Arial" charset="0"/>
                    </a:rPr>
                    <a:t>C</a:t>
                  </a:r>
                  <a:r>
                    <a:rPr lang="en-US" altLang="zh-CN" sz="1800" b="1" baseline="-25000">
                      <a:solidFill>
                        <a:srgbClr val="FF0000"/>
                      </a:solidFill>
                      <a:latin typeface="Arial" charset="0"/>
                      <a:cs typeface="Arial" charset="0"/>
                    </a:rPr>
                    <a:t>2</a:t>
                  </a:r>
                  <a:endParaRPr lang="en-US" altLang="zh-CN" sz="1800" b="1">
                    <a:solidFill>
                      <a:srgbClr val="FF0000"/>
                    </a:solidFill>
                    <a:latin typeface="Arial" charset="0"/>
                    <a:cs typeface="Arial" charset="0"/>
                  </a:endParaRPr>
                </a:p>
              </p:txBody>
            </p:sp>
          </p:grpSp>
          <p:sp>
            <p:nvSpPr>
              <p:cNvPr id="4126" name="Line 2"/>
              <p:cNvSpPr>
                <a:spLocks noChangeShapeType="1"/>
              </p:cNvSpPr>
              <p:nvPr/>
            </p:nvSpPr>
            <p:spPr bwMode="black">
              <a:xfrm>
                <a:off x="5054" y="2567"/>
                <a:ext cx="162" cy="0"/>
              </a:xfrm>
              <a:prstGeom prst="line">
                <a:avLst/>
              </a:prstGeom>
              <a:noFill/>
              <a:ln w="9525">
                <a:solidFill>
                  <a:schemeClr val="tx1"/>
                </a:solidFill>
                <a:round/>
                <a:headEnd/>
                <a:tailEnd/>
              </a:ln>
            </p:spPr>
            <p:txBody>
              <a:bodyPr wrap="none" anchor="ctr">
                <a:spAutoFit/>
              </a:bodyPr>
              <a:lstStyle/>
              <a:p>
                <a:endParaRPr lang="zh-CN" altLang="en-US"/>
              </a:p>
            </p:txBody>
          </p:sp>
          <p:sp>
            <p:nvSpPr>
              <p:cNvPr id="4127" name="Line 3"/>
              <p:cNvSpPr>
                <a:spLocks noChangeShapeType="1"/>
              </p:cNvSpPr>
              <p:nvPr/>
            </p:nvSpPr>
            <p:spPr bwMode="black">
              <a:xfrm>
                <a:off x="5216" y="2567"/>
                <a:ext cx="0" cy="111"/>
              </a:xfrm>
              <a:prstGeom prst="line">
                <a:avLst/>
              </a:prstGeom>
              <a:noFill/>
              <a:ln w="9525">
                <a:solidFill>
                  <a:schemeClr val="tx1"/>
                </a:solidFill>
                <a:round/>
                <a:headEnd/>
                <a:tailEnd/>
              </a:ln>
            </p:spPr>
            <p:txBody>
              <a:bodyPr wrap="none" anchor="ctr">
                <a:spAutoFit/>
              </a:bodyPr>
              <a:lstStyle/>
              <a:p>
                <a:endParaRPr lang="zh-CN" altLang="en-US"/>
              </a:p>
            </p:txBody>
          </p:sp>
          <p:sp>
            <p:nvSpPr>
              <p:cNvPr id="4128" name="Line 4"/>
              <p:cNvSpPr>
                <a:spLocks noChangeShapeType="1"/>
              </p:cNvSpPr>
              <p:nvPr/>
            </p:nvSpPr>
            <p:spPr bwMode="black">
              <a:xfrm>
                <a:off x="5148" y="2678"/>
                <a:ext cx="144" cy="0"/>
              </a:xfrm>
              <a:prstGeom prst="line">
                <a:avLst/>
              </a:prstGeom>
              <a:noFill/>
              <a:ln w="9525">
                <a:solidFill>
                  <a:schemeClr val="tx1"/>
                </a:solidFill>
                <a:round/>
                <a:headEnd/>
                <a:tailEnd/>
              </a:ln>
            </p:spPr>
            <p:txBody>
              <a:bodyPr wrap="none" anchor="ctr">
                <a:spAutoFit/>
              </a:bodyPr>
              <a:lstStyle/>
              <a:p>
                <a:endParaRPr lang="zh-CN" altLang="en-US"/>
              </a:p>
            </p:txBody>
          </p:sp>
          <p:sp>
            <p:nvSpPr>
              <p:cNvPr id="4129" name="Line 5"/>
              <p:cNvSpPr>
                <a:spLocks noChangeShapeType="1"/>
              </p:cNvSpPr>
              <p:nvPr/>
            </p:nvSpPr>
            <p:spPr bwMode="black">
              <a:xfrm>
                <a:off x="5148" y="2750"/>
                <a:ext cx="144" cy="0"/>
              </a:xfrm>
              <a:prstGeom prst="line">
                <a:avLst/>
              </a:prstGeom>
              <a:noFill/>
              <a:ln w="9525">
                <a:solidFill>
                  <a:schemeClr val="tx1"/>
                </a:solidFill>
                <a:round/>
                <a:headEnd/>
                <a:tailEnd/>
              </a:ln>
            </p:spPr>
            <p:txBody>
              <a:bodyPr wrap="none" anchor="ctr">
                <a:spAutoFit/>
              </a:bodyPr>
              <a:lstStyle/>
              <a:p>
                <a:endParaRPr lang="zh-CN" altLang="en-US"/>
              </a:p>
            </p:txBody>
          </p:sp>
          <p:sp>
            <p:nvSpPr>
              <p:cNvPr id="4130" name="Line 6"/>
              <p:cNvSpPr>
                <a:spLocks noChangeShapeType="1"/>
              </p:cNvSpPr>
              <p:nvPr/>
            </p:nvSpPr>
            <p:spPr bwMode="black">
              <a:xfrm>
                <a:off x="5216" y="2750"/>
                <a:ext cx="0" cy="130"/>
              </a:xfrm>
              <a:prstGeom prst="line">
                <a:avLst/>
              </a:prstGeom>
              <a:noFill/>
              <a:ln w="9525">
                <a:solidFill>
                  <a:schemeClr val="tx1"/>
                </a:solidFill>
                <a:round/>
                <a:headEnd/>
                <a:tailEnd/>
              </a:ln>
            </p:spPr>
            <p:txBody>
              <a:bodyPr wrap="none" anchor="ctr">
                <a:spAutoFit/>
              </a:bodyPr>
              <a:lstStyle/>
              <a:p>
                <a:endParaRPr lang="zh-CN" altLang="en-US"/>
              </a:p>
            </p:txBody>
          </p:sp>
          <p:sp>
            <p:nvSpPr>
              <p:cNvPr id="4131" name="Line 7"/>
              <p:cNvSpPr>
                <a:spLocks noChangeShapeType="1"/>
              </p:cNvSpPr>
              <p:nvPr/>
            </p:nvSpPr>
            <p:spPr bwMode="black">
              <a:xfrm>
                <a:off x="5148" y="2886"/>
                <a:ext cx="144" cy="0"/>
              </a:xfrm>
              <a:prstGeom prst="line">
                <a:avLst/>
              </a:prstGeom>
              <a:noFill/>
              <a:ln w="28575">
                <a:solidFill>
                  <a:schemeClr val="tx1"/>
                </a:solidFill>
                <a:round/>
                <a:headEnd/>
                <a:tailEnd/>
              </a:ln>
            </p:spPr>
            <p:txBody>
              <a:bodyPr wrap="none" anchor="ctr">
                <a:spAutoFit/>
              </a:bodyPr>
              <a:lstStyle/>
              <a:p>
                <a:endParaRPr lang="zh-CN" altLang="en-US"/>
              </a:p>
            </p:txBody>
          </p:sp>
          <p:sp>
            <p:nvSpPr>
              <p:cNvPr id="4132" name="Line 13"/>
              <p:cNvSpPr>
                <a:spLocks noChangeShapeType="1"/>
              </p:cNvSpPr>
              <p:nvPr/>
            </p:nvSpPr>
            <p:spPr bwMode="black">
              <a:xfrm>
                <a:off x="3339" y="2645"/>
                <a:ext cx="0" cy="111"/>
              </a:xfrm>
              <a:prstGeom prst="line">
                <a:avLst/>
              </a:prstGeom>
              <a:noFill/>
              <a:ln w="9525">
                <a:solidFill>
                  <a:schemeClr val="tx1"/>
                </a:solidFill>
                <a:round/>
                <a:headEnd/>
                <a:tailEnd/>
              </a:ln>
            </p:spPr>
            <p:txBody>
              <a:bodyPr wrap="none" anchor="ctr">
                <a:spAutoFit/>
              </a:bodyPr>
              <a:lstStyle/>
              <a:p>
                <a:endParaRPr lang="zh-CN" altLang="en-US"/>
              </a:p>
            </p:txBody>
          </p:sp>
          <p:sp>
            <p:nvSpPr>
              <p:cNvPr id="4133" name="Line 14"/>
              <p:cNvSpPr>
                <a:spLocks noChangeShapeType="1"/>
              </p:cNvSpPr>
              <p:nvPr/>
            </p:nvSpPr>
            <p:spPr bwMode="black">
              <a:xfrm>
                <a:off x="3253" y="2756"/>
                <a:ext cx="144" cy="0"/>
              </a:xfrm>
              <a:prstGeom prst="line">
                <a:avLst/>
              </a:prstGeom>
              <a:noFill/>
              <a:ln w="9525">
                <a:solidFill>
                  <a:schemeClr val="tx1"/>
                </a:solidFill>
                <a:round/>
                <a:headEnd/>
                <a:tailEnd/>
              </a:ln>
            </p:spPr>
            <p:txBody>
              <a:bodyPr wrap="none" anchor="ctr">
                <a:spAutoFit/>
              </a:bodyPr>
              <a:lstStyle/>
              <a:p>
                <a:endParaRPr lang="zh-CN" altLang="en-US"/>
              </a:p>
            </p:txBody>
          </p:sp>
          <p:sp>
            <p:nvSpPr>
              <p:cNvPr id="4134" name="Line 15"/>
              <p:cNvSpPr>
                <a:spLocks noChangeShapeType="1"/>
              </p:cNvSpPr>
              <p:nvPr/>
            </p:nvSpPr>
            <p:spPr bwMode="black">
              <a:xfrm>
                <a:off x="3253" y="2828"/>
                <a:ext cx="144" cy="0"/>
              </a:xfrm>
              <a:prstGeom prst="line">
                <a:avLst/>
              </a:prstGeom>
              <a:noFill/>
              <a:ln w="9525">
                <a:solidFill>
                  <a:schemeClr val="tx1"/>
                </a:solidFill>
                <a:round/>
                <a:headEnd/>
                <a:tailEnd/>
              </a:ln>
            </p:spPr>
            <p:txBody>
              <a:bodyPr wrap="none" anchor="ctr">
                <a:spAutoFit/>
              </a:bodyPr>
              <a:lstStyle/>
              <a:p>
                <a:endParaRPr lang="zh-CN" altLang="en-US"/>
              </a:p>
            </p:txBody>
          </p:sp>
          <p:sp>
            <p:nvSpPr>
              <p:cNvPr id="4135" name="Line 16"/>
              <p:cNvSpPr>
                <a:spLocks noChangeShapeType="1"/>
              </p:cNvSpPr>
              <p:nvPr/>
            </p:nvSpPr>
            <p:spPr bwMode="black">
              <a:xfrm>
                <a:off x="3321" y="2828"/>
                <a:ext cx="0" cy="130"/>
              </a:xfrm>
              <a:prstGeom prst="line">
                <a:avLst/>
              </a:prstGeom>
              <a:noFill/>
              <a:ln w="9525">
                <a:solidFill>
                  <a:schemeClr val="tx1"/>
                </a:solidFill>
                <a:round/>
                <a:headEnd/>
                <a:tailEnd/>
              </a:ln>
            </p:spPr>
            <p:txBody>
              <a:bodyPr wrap="none" anchor="ctr">
                <a:spAutoFit/>
              </a:bodyPr>
              <a:lstStyle/>
              <a:p>
                <a:endParaRPr lang="zh-CN" altLang="en-US"/>
              </a:p>
            </p:txBody>
          </p:sp>
          <p:sp>
            <p:nvSpPr>
              <p:cNvPr id="4136" name="Line 17"/>
              <p:cNvSpPr>
                <a:spLocks noChangeShapeType="1"/>
              </p:cNvSpPr>
              <p:nvPr/>
            </p:nvSpPr>
            <p:spPr bwMode="black">
              <a:xfrm>
                <a:off x="3253" y="2964"/>
                <a:ext cx="144" cy="0"/>
              </a:xfrm>
              <a:prstGeom prst="line">
                <a:avLst/>
              </a:prstGeom>
              <a:noFill/>
              <a:ln w="28575">
                <a:solidFill>
                  <a:schemeClr val="tx1"/>
                </a:solidFill>
                <a:round/>
                <a:headEnd/>
                <a:tailEnd/>
              </a:ln>
            </p:spPr>
            <p:txBody>
              <a:bodyPr wrap="none" anchor="ctr">
                <a:spAutoFit/>
              </a:bodyPr>
              <a:lstStyle/>
              <a:p>
                <a:endParaRPr lang="zh-CN" altLang="en-US"/>
              </a:p>
            </p:txBody>
          </p:sp>
          <p:sp>
            <p:nvSpPr>
              <p:cNvPr id="4137" name="Line 18"/>
              <p:cNvSpPr>
                <a:spLocks noChangeShapeType="1"/>
              </p:cNvSpPr>
              <p:nvPr/>
            </p:nvSpPr>
            <p:spPr bwMode="black">
              <a:xfrm flipV="1">
                <a:off x="3339" y="2639"/>
                <a:ext cx="192" cy="0"/>
              </a:xfrm>
              <a:prstGeom prst="line">
                <a:avLst/>
              </a:prstGeom>
              <a:noFill/>
              <a:ln w="9525">
                <a:solidFill>
                  <a:schemeClr val="tx1"/>
                </a:solidFill>
                <a:round/>
                <a:headEnd/>
                <a:tailEnd/>
              </a:ln>
            </p:spPr>
            <p:txBody>
              <a:bodyPr wrap="none" anchor="ctr">
                <a:spAutoFit/>
              </a:bodyPr>
              <a:lstStyle/>
              <a:p>
                <a:endParaRPr lang="zh-CN" altLang="en-US"/>
              </a:p>
            </p:txBody>
          </p:sp>
          <p:sp>
            <p:nvSpPr>
              <p:cNvPr id="4138" name="Text Box 19"/>
              <p:cNvSpPr txBox="1">
                <a:spLocks noChangeArrowheads="1"/>
              </p:cNvSpPr>
              <p:nvPr/>
            </p:nvSpPr>
            <p:spPr bwMode="black">
              <a:xfrm>
                <a:off x="5244" y="2658"/>
                <a:ext cx="315" cy="231"/>
              </a:xfrm>
              <a:prstGeom prst="rect">
                <a:avLst/>
              </a:prstGeom>
              <a:noFill/>
              <a:ln w="9525" algn="ctr">
                <a:noFill/>
                <a:miter lim="800000"/>
                <a:headEnd/>
                <a:tailEnd/>
              </a:ln>
            </p:spPr>
            <p:txBody>
              <a:bodyPr lIns="18000" rIns="18000">
                <a:spAutoFit/>
              </a:bodyPr>
              <a:lstStyle/>
              <a:p>
                <a:r>
                  <a:rPr lang="en-US" altLang="zh-CN" sz="2000" b="1">
                    <a:solidFill>
                      <a:srgbClr val="0000FF"/>
                    </a:solidFill>
                  </a:rPr>
                  <a:t>C</a:t>
                </a:r>
                <a:r>
                  <a:rPr lang="en-US" altLang="zh-CN" sz="2000" b="1" baseline="-25000">
                    <a:solidFill>
                      <a:srgbClr val="0000FF"/>
                    </a:solidFill>
                  </a:rPr>
                  <a:t>B</a:t>
                </a:r>
              </a:p>
            </p:txBody>
          </p:sp>
          <p:sp>
            <p:nvSpPr>
              <p:cNvPr id="4139" name="Line 24"/>
              <p:cNvSpPr>
                <a:spLocks noChangeShapeType="1"/>
              </p:cNvSpPr>
              <p:nvPr/>
            </p:nvSpPr>
            <p:spPr bwMode="black">
              <a:xfrm>
                <a:off x="3157" y="2725"/>
                <a:ext cx="68" cy="0"/>
              </a:xfrm>
              <a:prstGeom prst="line">
                <a:avLst/>
              </a:prstGeom>
              <a:noFill/>
              <a:ln w="9525">
                <a:solidFill>
                  <a:schemeClr val="tx1"/>
                </a:solidFill>
                <a:round/>
                <a:headEnd/>
                <a:tailEnd/>
              </a:ln>
            </p:spPr>
            <p:txBody>
              <a:bodyPr anchor="ctr">
                <a:spAutoFit/>
              </a:bodyPr>
              <a:lstStyle/>
              <a:p>
                <a:endParaRPr lang="zh-CN" altLang="en-US"/>
              </a:p>
            </p:txBody>
          </p:sp>
          <p:sp>
            <p:nvSpPr>
              <p:cNvPr id="4140" name="Text Box 25"/>
              <p:cNvSpPr txBox="1">
                <a:spLocks noChangeArrowheads="1"/>
              </p:cNvSpPr>
              <p:nvPr/>
            </p:nvSpPr>
            <p:spPr bwMode="black">
              <a:xfrm>
                <a:off x="3857" y="2014"/>
                <a:ext cx="336" cy="215"/>
              </a:xfrm>
              <a:prstGeom prst="rect">
                <a:avLst/>
              </a:prstGeom>
              <a:noFill/>
              <a:ln w="9525" algn="ctr">
                <a:noFill/>
                <a:miter lim="800000"/>
                <a:headEnd/>
                <a:tailEnd/>
              </a:ln>
            </p:spPr>
            <p:txBody>
              <a:bodyPr>
                <a:spAutoFit/>
              </a:bodyPr>
              <a:lstStyle/>
              <a:p>
                <a:r>
                  <a:rPr lang="en-US" altLang="zh-CN" sz="1800" b="1">
                    <a:solidFill>
                      <a:srgbClr val="FF0000"/>
                    </a:solidFill>
                    <a:latin typeface="Arial" charset="0"/>
                    <a:cs typeface="Arial" charset="0"/>
                  </a:rPr>
                  <a:t>V</a:t>
                </a:r>
                <a:r>
                  <a:rPr lang="en-US" altLang="zh-CN" sz="1800" b="1" baseline="-25000">
                    <a:solidFill>
                      <a:srgbClr val="FF0000"/>
                    </a:solidFill>
                    <a:latin typeface="Arial" charset="0"/>
                    <a:cs typeface="Arial" charset="0"/>
                  </a:rPr>
                  <a:t>C1</a:t>
                </a:r>
              </a:p>
            </p:txBody>
          </p:sp>
          <p:sp>
            <p:nvSpPr>
              <p:cNvPr id="4141" name="Text Box 26"/>
              <p:cNvSpPr txBox="1">
                <a:spLocks noChangeArrowheads="1"/>
              </p:cNvSpPr>
              <p:nvPr/>
            </p:nvSpPr>
            <p:spPr bwMode="black">
              <a:xfrm>
                <a:off x="4359" y="2014"/>
                <a:ext cx="336" cy="215"/>
              </a:xfrm>
              <a:prstGeom prst="rect">
                <a:avLst/>
              </a:prstGeom>
              <a:noFill/>
              <a:ln w="9525" algn="ctr">
                <a:noFill/>
                <a:miter lim="800000"/>
                <a:headEnd/>
                <a:tailEnd/>
              </a:ln>
            </p:spPr>
            <p:txBody>
              <a:bodyPr>
                <a:spAutoFit/>
              </a:bodyPr>
              <a:lstStyle/>
              <a:p>
                <a:r>
                  <a:rPr lang="en-US" altLang="zh-CN" sz="1800" b="1">
                    <a:solidFill>
                      <a:srgbClr val="FF0000"/>
                    </a:solidFill>
                    <a:latin typeface="Arial" charset="0"/>
                    <a:cs typeface="Arial" charset="0"/>
                  </a:rPr>
                  <a:t>V</a:t>
                </a:r>
                <a:r>
                  <a:rPr lang="en-US" altLang="zh-CN" sz="1800" b="1" baseline="-25000">
                    <a:solidFill>
                      <a:srgbClr val="FF0000"/>
                    </a:solidFill>
                    <a:latin typeface="Arial" charset="0"/>
                    <a:cs typeface="Arial" charset="0"/>
                  </a:rPr>
                  <a:t>C2</a:t>
                </a:r>
              </a:p>
            </p:txBody>
          </p:sp>
        </p:grpSp>
      </p:grpSp>
      <p:sp>
        <p:nvSpPr>
          <p:cNvPr id="419" name="Text Box 93"/>
          <p:cNvSpPr txBox="1">
            <a:spLocks noChangeArrowheads="1"/>
          </p:cNvSpPr>
          <p:nvPr/>
        </p:nvSpPr>
        <p:spPr bwMode="auto">
          <a:xfrm>
            <a:off x="7470775" y="3141663"/>
            <a:ext cx="227013" cy="341312"/>
          </a:xfrm>
          <a:prstGeom prst="rect">
            <a:avLst/>
          </a:prstGeom>
          <a:solidFill>
            <a:schemeClr val="tx2"/>
          </a:solidFill>
          <a:ln w="38100">
            <a:noFill/>
            <a:miter lim="800000"/>
            <a:headEnd/>
            <a:tailEnd/>
          </a:ln>
        </p:spPr>
        <p:txBody>
          <a:bodyPr>
            <a:spAutoFit/>
          </a:bodyPr>
          <a:lstStyle/>
          <a:p>
            <a:pPr algn="l"/>
            <a:r>
              <a:rPr kumimoji="1" lang="en-US" altLang="zh-CN" sz="1800" b="1">
                <a:solidFill>
                  <a:srgbClr val="FFFF00"/>
                </a:solidFill>
                <a:latin typeface="Arial" charset="0"/>
                <a:cs typeface="Arial" charset="0"/>
              </a:rPr>
              <a:t>0</a:t>
            </a:r>
          </a:p>
        </p:txBody>
      </p:sp>
      <p:sp>
        <p:nvSpPr>
          <p:cNvPr id="420" name="Text Box 93"/>
          <p:cNvSpPr txBox="1">
            <a:spLocks noChangeArrowheads="1"/>
          </p:cNvSpPr>
          <p:nvPr/>
        </p:nvSpPr>
        <p:spPr bwMode="auto">
          <a:xfrm>
            <a:off x="6707188" y="3105150"/>
            <a:ext cx="276225" cy="341313"/>
          </a:xfrm>
          <a:prstGeom prst="rect">
            <a:avLst/>
          </a:prstGeom>
          <a:solidFill>
            <a:schemeClr val="tx2"/>
          </a:solidFill>
          <a:ln w="38100">
            <a:noFill/>
            <a:miter lim="800000"/>
            <a:headEnd/>
            <a:tailEnd/>
          </a:ln>
        </p:spPr>
        <p:txBody>
          <a:bodyPr>
            <a:spAutoFit/>
          </a:bodyPr>
          <a:lstStyle/>
          <a:p>
            <a:pPr algn="l"/>
            <a:r>
              <a:rPr kumimoji="1" lang="en-US" altLang="zh-CN" sz="1800" b="1">
                <a:solidFill>
                  <a:srgbClr val="FFFF00"/>
                </a:solidFill>
                <a:latin typeface="Arial" charset="0"/>
                <a:cs typeface="Arial" charset="0"/>
              </a:rPr>
              <a:t>1</a:t>
            </a:r>
          </a:p>
        </p:txBody>
      </p:sp>
      <p:sp>
        <p:nvSpPr>
          <p:cNvPr id="422" name="Text Box 93"/>
          <p:cNvSpPr txBox="1">
            <a:spLocks noChangeArrowheads="1"/>
          </p:cNvSpPr>
          <p:nvPr/>
        </p:nvSpPr>
        <p:spPr bwMode="auto">
          <a:xfrm>
            <a:off x="5343525" y="2933700"/>
            <a:ext cx="344488" cy="341313"/>
          </a:xfrm>
          <a:prstGeom prst="rect">
            <a:avLst/>
          </a:prstGeom>
          <a:solidFill>
            <a:srgbClr val="CC3300"/>
          </a:solidFill>
          <a:ln w="38100">
            <a:noFill/>
            <a:miter lim="800000"/>
            <a:headEnd/>
            <a:tailEnd/>
          </a:ln>
        </p:spPr>
        <p:txBody>
          <a:bodyPr>
            <a:spAutoFit/>
          </a:bodyPr>
          <a:lstStyle/>
          <a:p>
            <a:pPr algn="l"/>
            <a:r>
              <a:rPr kumimoji="1" lang="en-US" altLang="zh-CN" sz="1800" b="1">
                <a:solidFill>
                  <a:srgbClr val="FFFF00"/>
                </a:solidFill>
                <a:latin typeface="Arial" charset="0"/>
                <a:cs typeface="Arial" charset="0"/>
              </a:rPr>
              <a:t>1</a:t>
            </a:r>
          </a:p>
        </p:txBody>
      </p:sp>
      <p:sp>
        <p:nvSpPr>
          <p:cNvPr id="423" name="Text Box 93"/>
          <p:cNvSpPr txBox="1">
            <a:spLocks noChangeArrowheads="1"/>
          </p:cNvSpPr>
          <p:nvPr/>
        </p:nvSpPr>
        <p:spPr bwMode="auto">
          <a:xfrm>
            <a:off x="8204200" y="2997200"/>
            <a:ext cx="296863" cy="341313"/>
          </a:xfrm>
          <a:prstGeom prst="rect">
            <a:avLst/>
          </a:prstGeom>
          <a:solidFill>
            <a:srgbClr val="CC3300"/>
          </a:solidFill>
          <a:ln w="38100">
            <a:noFill/>
            <a:miter lim="800000"/>
            <a:headEnd/>
            <a:tailEnd/>
          </a:ln>
        </p:spPr>
        <p:txBody>
          <a:bodyPr>
            <a:spAutoFit/>
          </a:bodyPr>
          <a:lstStyle/>
          <a:p>
            <a:pPr algn="l"/>
            <a:r>
              <a:rPr kumimoji="1" lang="en-US" altLang="zh-CN" sz="1800" b="1">
                <a:solidFill>
                  <a:srgbClr val="FFFF00"/>
                </a:solidFill>
                <a:latin typeface="Arial" charset="0"/>
                <a:cs typeface="Arial" charset="0"/>
              </a:rPr>
              <a:t>1</a:t>
            </a:r>
          </a:p>
        </p:txBody>
      </p:sp>
      <p:sp>
        <p:nvSpPr>
          <p:cNvPr id="4108" name="Rectangle 4"/>
          <p:cNvSpPr>
            <a:spLocks noChangeArrowheads="1"/>
          </p:cNvSpPr>
          <p:nvPr/>
        </p:nvSpPr>
        <p:spPr bwMode="black">
          <a:xfrm>
            <a:off x="0" y="0"/>
            <a:ext cx="9144000" cy="0"/>
          </a:xfrm>
          <a:prstGeom prst="rect">
            <a:avLst/>
          </a:prstGeom>
          <a:noFill/>
          <a:ln w="9525" algn="ctr">
            <a:noFill/>
            <a:miter lim="800000"/>
            <a:headEnd/>
            <a:tailEnd/>
          </a:ln>
          <a:effectLst>
            <a:prstShdw prst="shdw13" dist="53882" dir="13500000">
              <a:srgbClr val="808080">
                <a:alpha val="50000"/>
              </a:srgbClr>
            </a:prstShdw>
          </a:effectLst>
        </p:spPr>
        <p:txBody>
          <a:bodyPr wrap="none" anchor="ctr">
            <a:spAutoFit/>
          </a:bodyPr>
          <a:lstStyle/>
          <a:p>
            <a:endParaRPr lang="zh-CN" altLang="en-US"/>
          </a:p>
        </p:txBody>
      </p:sp>
      <p:sp>
        <p:nvSpPr>
          <p:cNvPr id="4109" name="Text Box 277"/>
          <p:cNvSpPr txBox="1">
            <a:spLocks noChangeArrowheads="1"/>
          </p:cNvSpPr>
          <p:nvPr/>
        </p:nvSpPr>
        <p:spPr bwMode="auto">
          <a:xfrm>
            <a:off x="8101013" y="1703388"/>
            <a:ext cx="457200" cy="341312"/>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T</a:t>
            </a:r>
            <a:r>
              <a:rPr lang="en-US" altLang="zh-CN" sz="1800" b="1" baseline="-25000">
                <a:solidFill>
                  <a:schemeClr val="hlink"/>
                </a:solidFill>
                <a:latin typeface="Arial" charset="0"/>
                <a:cs typeface="Arial" charset="0"/>
              </a:rPr>
              <a:t>5</a:t>
            </a:r>
            <a:endParaRPr lang="en-US" altLang="zh-CN" sz="1800" b="1">
              <a:solidFill>
                <a:schemeClr val="hlink"/>
              </a:solidFill>
              <a:latin typeface="Arial" charset="0"/>
              <a:cs typeface="Arial" charset="0"/>
            </a:endParaRPr>
          </a:p>
        </p:txBody>
      </p:sp>
      <p:sp>
        <p:nvSpPr>
          <p:cNvPr id="4110" name="Text Box 278"/>
          <p:cNvSpPr txBox="1">
            <a:spLocks noChangeArrowheads="1"/>
          </p:cNvSpPr>
          <p:nvPr/>
        </p:nvSpPr>
        <p:spPr bwMode="auto">
          <a:xfrm>
            <a:off x="5945188" y="1689100"/>
            <a:ext cx="457200" cy="341313"/>
          </a:xfrm>
          <a:prstGeom prst="rect">
            <a:avLst/>
          </a:prstGeom>
          <a:noFill/>
          <a:ln w="9525">
            <a:noFill/>
            <a:miter lim="800000"/>
            <a:headEnd/>
            <a:tailEnd/>
          </a:ln>
        </p:spPr>
        <p:txBody>
          <a:bodyPr>
            <a:spAutoFit/>
          </a:bodyPr>
          <a:lstStyle/>
          <a:p>
            <a:pPr eaLnBrk="0" hangingPunct="0"/>
            <a:r>
              <a:rPr lang="en-US" altLang="zh-CN" sz="1800" b="1">
                <a:solidFill>
                  <a:schemeClr val="hlink"/>
                </a:solidFill>
                <a:latin typeface="Arial" charset="0"/>
                <a:cs typeface="Arial" charset="0"/>
              </a:rPr>
              <a:t>T</a:t>
            </a:r>
            <a:r>
              <a:rPr lang="en-US" altLang="zh-CN" sz="1800" b="1" baseline="-25000">
                <a:solidFill>
                  <a:schemeClr val="hlink"/>
                </a:solidFill>
                <a:latin typeface="Arial" charset="0"/>
                <a:cs typeface="Arial" charset="0"/>
              </a:rPr>
              <a:t>6</a:t>
            </a:r>
            <a:endParaRPr lang="en-US" altLang="zh-CN" sz="1800" b="1">
              <a:solidFill>
                <a:schemeClr val="hlink"/>
              </a:solidFill>
              <a:latin typeface="Arial" charset="0"/>
              <a:cs typeface="Arial" charset="0"/>
            </a:endParaRPr>
          </a:p>
        </p:txBody>
      </p:sp>
      <p:sp>
        <p:nvSpPr>
          <p:cNvPr id="157" name="Text Box 93"/>
          <p:cNvSpPr txBox="1">
            <a:spLocks noChangeArrowheads="1"/>
          </p:cNvSpPr>
          <p:nvPr/>
        </p:nvSpPr>
        <p:spPr bwMode="auto">
          <a:xfrm>
            <a:off x="8232775" y="2997200"/>
            <a:ext cx="296863" cy="341313"/>
          </a:xfrm>
          <a:prstGeom prst="rect">
            <a:avLst/>
          </a:prstGeom>
          <a:solidFill>
            <a:srgbClr val="CC3300"/>
          </a:solidFill>
          <a:ln w="38100">
            <a:noFill/>
            <a:miter lim="800000"/>
            <a:headEnd/>
            <a:tailEnd/>
          </a:ln>
        </p:spPr>
        <p:txBody>
          <a:bodyPr>
            <a:spAutoFit/>
          </a:bodyPr>
          <a:lstStyle/>
          <a:p>
            <a:pPr algn="l"/>
            <a:r>
              <a:rPr kumimoji="1" lang="en-US" altLang="zh-CN" sz="1800" b="1">
                <a:solidFill>
                  <a:srgbClr val="FFFF00"/>
                </a:solidFill>
                <a:latin typeface="Arial" charset="0"/>
                <a:cs typeface="Arial" charset="0"/>
              </a:rPr>
              <a:t>0</a:t>
            </a:r>
          </a:p>
        </p:txBody>
      </p:sp>
      <p:sp>
        <p:nvSpPr>
          <p:cNvPr id="158" name="AutoShape 7"/>
          <p:cNvSpPr>
            <a:spLocks noChangeArrowheads="1"/>
          </p:cNvSpPr>
          <p:nvPr/>
        </p:nvSpPr>
        <p:spPr bwMode="auto">
          <a:xfrm>
            <a:off x="7240588" y="4071938"/>
            <a:ext cx="788987" cy="368300"/>
          </a:xfrm>
          <a:prstGeom prst="wedgeRoundRectCallout">
            <a:avLst>
              <a:gd name="adj1" fmla="val -66722"/>
              <a:gd name="adj2" fmla="val -84560"/>
              <a:gd name="adj3" fmla="val 16667"/>
            </a:avLst>
          </a:prstGeom>
          <a:solidFill>
            <a:srgbClr val="FFFF99"/>
          </a:solidFill>
          <a:ln w="9525">
            <a:solidFill>
              <a:srgbClr val="FF9966"/>
            </a:solidFill>
            <a:miter lim="800000"/>
            <a:headEnd/>
            <a:tailEnd/>
          </a:ln>
          <a:effectLst>
            <a:prstShdw prst="shdw17" dist="17961" dir="2700000">
              <a:srgbClr val="99995C"/>
            </a:prstShdw>
          </a:effectLst>
        </p:spPr>
        <p:txBody>
          <a:bodyPr anchor="b"/>
          <a:lstStyle/>
          <a:p>
            <a:pPr algn="l">
              <a:lnSpc>
                <a:spcPct val="100000"/>
              </a:lnSpc>
              <a:spcBef>
                <a:spcPct val="0"/>
              </a:spcBef>
            </a:pPr>
            <a:r>
              <a:rPr lang="zh-CN" altLang="en-US" sz="1800" b="1">
                <a:solidFill>
                  <a:srgbClr val="FF0066"/>
                </a:solidFill>
                <a:latin typeface="Arial" charset="0"/>
                <a:ea typeface="楷体_GB2312" pitchFamily="49" charset="-122"/>
              </a:rPr>
              <a:t>充电</a:t>
            </a:r>
          </a:p>
        </p:txBody>
      </p:sp>
      <p:sp>
        <p:nvSpPr>
          <p:cNvPr id="160" name="矩形 159"/>
          <p:cNvSpPr/>
          <p:nvPr/>
        </p:nvSpPr>
        <p:spPr>
          <a:xfrm>
            <a:off x="1762125" y="5735638"/>
            <a:ext cx="7145338" cy="646112"/>
          </a:xfrm>
          <a:prstGeom prst="rect">
            <a:avLst/>
          </a:prstGeom>
        </p:spPr>
        <p:txBody>
          <a:bodyPr>
            <a:spAutoFit/>
          </a:bodyPr>
          <a:lstStyle/>
          <a:p>
            <a:pPr marL="269875" indent="-269875" algn="l">
              <a:buClr>
                <a:schemeClr val="accent5">
                  <a:lumMod val="25000"/>
                </a:schemeClr>
              </a:buClr>
              <a:buSzPct val="85000"/>
              <a:buFont typeface="Wingdings" pitchFamily="2" charset="2"/>
              <a:buChar char="u"/>
              <a:defRPr/>
            </a:pPr>
            <a:r>
              <a:rPr lang="zh-CN" altLang="en-US" sz="2000" b="1" dirty="0"/>
              <a:t>因 </a:t>
            </a:r>
            <a:r>
              <a:rPr lang="en-US" altLang="zh-CN" sz="2000" b="1" dirty="0">
                <a:solidFill>
                  <a:srgbClr val="CC0066"/>
                </a:solidFill>
              </a:rPr>
              <a:t>T</a:t>
            </a:r>
            <a:r>
              <a:rPr lang="en-US" altLang="zh-CN" sz="2000" b="1" baseline="-25000" dirty="0">
                <a:solidFill>
                  <a:srgbClr val="CC0066"/>
                </a:solidFill>
              </a:rPr>
              <a:t>2</a:t>
            </a:r>
            <a:r>
              <a:rPr lang="zh-CN" altLang="en-US" sz="2000" b="1" dirty="0">
                <a:solidFill>
                  <a:srgbClr val="CC0066"/>
                </a:solidFill>
              </a:rPr>
              <a:t>截止</a:t>
            </a:r>
            <a:r>
              <a:rPr lang="zh-CN" altLang="en-US" sz="2000" b="1" dirty="0"/>
              <a:t>，</a:t>
            </a:r>
            <a:r>
              <a:rPr lang="en-US" altLang="zh-CN" sz="2000" b="1" dirty="0"/>
              <a:t>/B</a:t>
            </a:r>
            <a:r>
              <a:rPr lang="zh-CN" altLang="en-US" sz="2000" b="1" dirty="0"/>
              <a:t>上保持的高电平可以</a:t>
            </a:r>
            <a:r>
              <a:rPr lang="zh-CN" altLang="en-US" sz="2000" b="1" dirty="0">
                <a:solidFill>
                  <a:srgbClr val="CC0066"/>
                </a:solidFill>
              </a:rPr>
              <a:t>对</a:t>
            </a:r>
            <a:r>
              <a:rPr lang="en-US" altLang="zh-CN" sz="2000" b="1" dirty="0">
                <a:solidFill>
                  <a:srgbClr val="CC0066"/>
                </a:solidFill>
              </a:rPr>
              <a:t>C1</a:t>
            </a:r>
            <a:r>
              <a:rPr lang="zh-CN" altLang="en-US" sz="2000" b="1" dirty="0">
                <a:solidFill>
                  <a:srgbClr val="CC0066"/>
                </a:solidFill>
              </a:rPr>
              <a:t> 充电</a:t>
            </a:r>
            <a:r>
              <a:rPr lang="zh-CN" altLang="en-US" sz="2000" b="1" dirty="0"/>
              <a:t>，</a:t>
            </a:r>
            <a:r>
              <a:rPr lang="en-US" altLang="zh-CN" sz="2000" b="1" dirty="0"/>
              <a:t> </a:t>
            </a:r>
            <a:r>
              <a:rPr lang="zh-CN" altLang="en-US" sz="2000" b="1" dirty="0"/>
              <a:t>使</a:t>
            </a:r>
            <a:r>
              <a:rPr lang="en-US" altLang="zh-CN" sz="2000" b="1" dirty="0"/>
              <a:t>C</a:t>
            </a:r>
            <a:r>
              <a:rPr lang="en-US" altLang="zh-CN" sz="2000" b="1" baseline="-25000" dirty="0"/>
              <a:t>1</a:t>
            </a:r>
            <a:r>
              <a:rPr lang="zh-CN" altLang="en-US" sz="2000" b="1" dirty="0"/>
              <a:t>上的电荷不仅不会丢失，反而得到补充，即刷新，使</a:t>
            </a:r>
            <a:r>
              <a:rPr lang="en-US" altLang="zh-CN" sz="2000" b="1" dirty="0"/>
              <a:t>V</a:t>
            </a:r>
            <a:r>
              <a:rPr lang="en-US" altLang="zh-CN" sz="2000" b="1" baseline="-25000" dirty="0"/>
              <a:t>C1</a:t>
            </a:r>
            <a:r>
              <a:rPr lang="zh-CN" altLang="en-US" sz="2000" b="1" dirty="0"/>
              <a:t>保持</a:t>
            </a:r>
            <a:r>
              <a:rPr lang="en-US" altLang="zh-CN" sz="2000" b="1" dirty="0"/>
              <a:t>1 </a:t>
            </a:r>
            <a:endParaRPr lang="zh-CN" altLang="en-US" sz="2000" dirty="0"/>
          </a:p>
        </p:txBody>
      </p:sp>
      <p:cxnSp>
        <p:nvCxnSpPr>
          <p:cNvPr id="4114" name="直接连接符 170"/>
          <p:cNvCxnSpPr>
            <a:cxnSpLocks noChangeShapeType="1"/>
          </p:cNvCxnSpPr>
          <p:nvPr/>
        </p:nvCxnSpPr>
        <p:spPr bwMode="auto">
          <a:xfrm>
            <a:off x="5741988" y="6858000"/>
            <a:ext cx="914400" cy="914400"/>
          </a:xfrm>
          <a:prstGeom prst="line">
            <a:avLst/>
          </a:prstGeom>
          <a:noFill/>
          <a:ln w="9525" algn="ctr">
            <a:noFill/>
            <a:round/>
            <a:headEnd/>
            <a:tailEnd/>
          </a:ln>
        </p:spPr>
      </p:cxnSp>
      <p:grpSp>
        <p:nvGrpSpPr>
          <p:cNvPr id="17" name="Group 129"/>
          <p:cNvGrpSpPr>
            <a:grpSpLocks/>
          </p:cNvGrpSpPr>
          <p:nvPr/>
        </p:nvGrpSpPr>
        <p:grpSpPr bwMode="auto">
          <a:xfrm>
            <a:off x="6223000" y="2093913"/>
            <a:ext cx="709613" cy="247650"/>
            <a:chOff x="2781" y="2792"/>
            <a:chExt cx="447" cy="156"/>
          </a:xfrm>
        </p:grpSpPr>
        <p:sp>
          <p:nvSpPr>
            <p:cNvPr id="4118" name="Line 124"/>
            <p:cNvSpPr>
              <a:spLocks noChangeShapeType="1"/>
            </p:cNvSpPr>
            <p:nvPr/>
          </p:nvSpPr>
          <p:spPr bwMode="black">
            <a:xfrm>
              <a:off x="2781" y="2936"/>
              <a:ext cx="144" cy="0"/>
            </a:xfrm>
            <a:prstGeom prst="line">
              <a:avLst/>
            </a:prstGeom>
            <a:noFill/>
            <a:ln w="9525">
              <a:solidFill>
                <a:schemeClr val="tx1"/>
              </a:solidFill>
              <a:round/>
              <a:headEnd/>
              <a:tailEnd/>
            </a:ln>
          </p:spPr>
          <p:txBody>
            <a:bodyPr>
              <a:spAutoFit/>
            </a:bodyPr>
            <a:lstStyle/>
            <a:p>
              <a:endParaRPr lang="zh-CN" altLang="en-US"/>
            </a:p>
          </p:txBody>
        </p:sp>
        <p:sp>
          <p:nvSpPr>
            <p:cNvPr id="4119" name="Line 125"/>
            <p:cNvSpPr>
              <a:spLocks noChangeShapeType="1"/>
            </p:cNvSpPr>
            <p:nvPr/>
          </p:nvSpPr>
          <p:spPr bwMode="black">
            <a:xfrm>
              <a:off x="2940" y="2792"/>
              <a:ext cx="144" cy="0"/>
            </a:xfrm>
            <a:prstGeom prst="line">
              <a:avLst/>
            </a:prstGeom>
            <a:noFill/>
            <a:ln w="9525">
              <a:solidFill>
                <a:schemeClr val="tx1"/>
              </a:solidFill>
              <a:round/>
              <a:headEnd/>
              <a:tailEnd/>
            </a:ln>
          </p:spPr>
          <p:txBody>
            <a:bodyPr>
              <a:spAutoFit/>
            </a:bodyPr>
            <a:lstStyle/>
            <a:p>
              <a:endParaRPr lang="zh-CN" altLang="en-US"/>
            </a:p>
          </p:txBody>
        </p:sp>
        <p:sp>
          <p:nvSpPr>
            <p:cNvPr id="4120" name="Line 126"/>
            <p:cNvSpPr>
              <a:spLocks noChangeShapeType="1"/>
            </p:cNvSpPr>
            <p:nvPr/>
          </p:nvSpPr>
          <p:spPr bwMode="black">
            <a:xfrm>
              <a:off x="3084" y="2942"/>
              <a:ext cx="144" cy="0"/>
            </a:xfrm>
            <a:prstGeom prst="line">
              <a:avLst/>
            </a:prstGeom>
            <a:noFill/>
            <a:ln w="9525">
              <a:solidFill>
                <a:schemeClr val="tx1"/>
              </a:solidFill>
              <a:round/>
              <a:headEnd/>
              <a:tailEnd/>
            </a:ln>
          </p:spPr>
          <p:txBody>
            <a:bodyPr>
              <a:spAutoFit/>
            </a:bodyPr>
            <a:lstStyle/>
            <a:p>
              <a:endParaRPr lang="zh-CN" altLang="en-US"/>
            </a:p>
          </p:txBody>
        </p:sp>
        <p:sp>
          <p:nvSpPr>
            <p:cNvPr id="4121" name="Line 127"/>
            <p:cNvSpPr>
              <a:spLocks noChangeShapeType="1"/>
            </p:cNvSpPr>
            <p:nvPr/>
          </p:nvSpPr>
          <p:spPr bwMode="black">
            <a:xfrm>
              <a:off x="2925" y="2792"/>
              <a:ext cx="0" cy="144"/>
            </a:xfrm>
            <a:prstGeom prst="line">
              <a:avLst/>
            </a:prstGeom>
            <a:noFill/>
            <a:ln w="9525">
              <a:solidFill>
                <a:schemeClr val="tx1"/>
              </a:solidFill>
              <a:round/>
              <a:headEnd/>
              <a:tailEnd/>
            </a:ln>
          </p:spPr>
          <p:txBody>
            <a:bodyPr>
              <a:spAutoFit/>
            </a:bodyPr>
            <a:lstStyle/>
            <a:p>
              <a:endParaRPr lang="zh-CN" altLang="en-US"/>
            </a:p>
          </p:txBody>
        </p:sp>
        <p:sp>
          <p:nvSpPr>
            <p:cNvPr id="4122" name="Line 128"/>
            <p:cNvSpPr>
              <a:spLocks noChangeShapeType="1"/>
            </p:cNvSpPr>
            <p:nvPr/>
          </p:nvSpPr>
          <p:spPr bwMode="black">
            <a:xfrm>
              <a:off x="3084" y="2804"/>
              <a:ext cx="0" cy="144"/>
            </a:xfrm>
            <a:prstGeom prst="line">
              <a:avLst/>
            </a:prstGeom>
            <a:noFill/>
            <a:ln w="9525">
              <a:solidFill>
                <a:schemeClr val="tx1"/>
              </a:solidFill>
              <a:round/>
              <a:headEnd/>
              <a:tailEnd/>
            </a:ln>
          </p:spPr>
          <p:txBody>
            <a:bodyPr>
              <a:spAutoFit/>
            </a:bodyPr>
            <a:lstStyle/>
            <a:p>
              <a:endParaRPr lang="zh-CN" altLang="en-US"/>
            </a:p>
          </p:txBody>
        </p:sp>
      </p:grpSp>
      <p:sp>
        <p:nvSpPr>
          <p:cNvPr id="178" name="任意多边形 177"/>
          <p:cNvSpPr>
            <a:spLocks/>
          </p:cNvSpPr>
          <p:nvPr/>
        </p:nvSpPr>
        <p:spPr bwMode="auto">
          <a:xfrm>
            <a:off x="7218363" y="3500438"/>
            <a:ext cx="771525" cy="606425"/>
          </a:xfrm>
          <a:custGeom>
            <a:avLst/>
            <a:gdLst>
              <a:gd name="T0" fmla="*/ 763280 w 772163"/>
              <a:gd name="T1" fmla="*/ 36917 h 607272"/>
              <a:gd name="T2" fmla="*/ 674373 w 772163"/>
              <a:gd name="T3" fmla="*/ 7512 h 607272"/>
              <a:gd name="T4" fmla="*/ 452107 w 772163"/>
              <a:gd name="T5" fmla="*/ 36917 h 607272"/>
              <a:gd name="T6" fmla="*/ 333566 w 772163"/>
              <a:gd name="T7" fmla="*/ 22219 h 607272"/>
              <a:gd name="T8" fmla="*/ 185389 w 772163"/>
              <a:gd name="T9" fmla="*/ 51618 h 607272"/>
              <a:gd name="T10" fmla="*/ 140935 w 772163"/>
              <a:gd name="T11" fmla="*/ 125118 h 607272"/>
              <a:gd name="T12" fmla="*/ 126119 w 772163"/>
              <a:gd name="T13" fmla="*/ 169218 h 607272"/>
              <a:gd name="T14" fmla="*/ 96483 w 772163"/>
              <a:gd name="T15" fmla="*/ 213319 h 607272"/>
              <a:gd name="T16" fmla="*/ 81664 w 772163"/>
              <a:gd name="T17" fmla="*/ 257416 h 607272"/>
              <a:gd name="T18" fmla="*/ 37211 w 772163"/>
              <a:gd name="T19" fmla="*/ 301520 h 607272"/>
              <a:gd name="T20" fmla="*/ 7581 w 772163"/>
              <a:gd name="T21" fmla="*/ 389720 h 607272"/>
              <a:gd name="T22" fmla="*/ 37211 w 772163"/>
              <a:gd name="T23" fmla="*/ 536720 h 607272"/>
              <a:gd name="T24" fmla="*/ 37211 w 772163"/>
              <a:gd name="T25" fmla="*/ 595521 h 6072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72163"/>
              <a:gd name="T40" fmla="*/ 0 h 607272"/>
              <a:gd name="T41" fmla="*/ 772163 w 772163"/>
              <a:gd name="T42" fmla="*/ 607272 h 6072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72163" h="607272">
                <a:moveTo>
                  <a:pt x="772163" y="37646"/>
                </a:moveTo>
                <a:cubicBezTo>
                  <a:pt x="742183" y="27652"/>
                  <a:pt x="712880" y="0"/>
                  <a:pt x="682222" y="7665"/>
                </a:cubicBezTo>
                <a:cubicBezTo>
                  <a:pt x="568719" y="36043"/>
                  <a:pt x="642779" y="20791"/>
                  <a:pt x="457370" y="37646"/>
                </a:cubicBezTo>
                <a:cubicBezTo>
                  <a:pt x="417396" y="32649"/>
                  <a:pt x="377734" y="22656"/>
                  <a:pt x="337449" y="22656"/>
                </a:cubicBezTo>
                <a:cubicBezTo>
                  <a:pt x="268549" y="22656"/>
                  <a:pt x="242928" y="34176"/>
                  <a:pt x="187547" y="52636"/>
                </a:cubicBezTo>
                <a:cubicBezTo>
                  <a:pt x="145084" y="180026"/>
                  <a:pt x="204306" y="24704"/>
                  <a:pt x="142576" y="127587"/>
                </a:cubicBezTo>
                <a:cubicBezTo>
                  <a:pt x="134446" y="141136"/>
                  <a:pt x="134652" y="158424"/>
                  <a:pt x="127586" y="172557"/>
                </a:cubicBezTo>
                <a:cubicBezTo>
                  <a:pt x="119529" y="188671"/>
                  <a:pt x="105663" y="201414"/>
                  <a:pt x="97606" y="217528"/>
                </a:cubicBezTo>
                <a:cubicBezTo>
                  <a:pt x="90540" y="231661"/>
                  <a:pt x="91381" y="249351"/>
                  <a:pt x="82616" y="262498"/>
                </a:cubicBezTo>
                <a:cubicBezTo>
                  <a:pt x="70857" y="280137"/>
                  <a:pt x="52635" y="292479"/>
                  <a:pt x="37645" y="307469"/>
                </a:cubicBezTo>
                <a:cubicBezTo>
                  <a:pt x="27652" y="337449"/>
                  <a:pt x="0" y="366752"/>
                  <a:pt x="7665" y="397410"/>
                </a:cubicBezTo>
                <a:cubicBezTo>
                  <a:pt x="21722" y="453640"/>
                  <a:pt x="31519" y="486053"/>
                  <a:pt x="37645" y="547311"/>
                </a:cubicBezTo>
                <a:cubicBezTo>
                  <a:pt x="39634" y="567199"/>
                  <a:pt x="37645" y="587285"/>
                  <a:pt x="37645" y="607272"/>
                </a:cubicBezTo>
              </a:path>
            </a:pathLst>
          </a:custGeom>
          <a:noFill/>
          <a:ln w="9525" algn="ctr">
            <a:solidFill>
              <a:srgbClr val="FF0066"/>
            </a:solidFill>
            <a:round/>
            <a:headEnd/>
            <a:tailEnd/>
          </a:ln>
        </p:spPr>
        <p:txBody>
          <a:bodyPr>
            <a:spAutoFit/>
          </a:bodyPr>
          <a:lstStyle/>
          <a:p>
            <a:endParaRPr lang="zh-CN" altLang="en-US"/>
          </a:p>
        </p:txBody>
      </p:sp>
      <p:sp>
        <p:nvSpPr>
          <p:cNvPr id="4117" name="Rectangle 165"/>
          <p:cNvSpPr>
            <a:spLocks noChangeArrowheads="1"/>
          </p:cNvSpPr>
          <p:nvPr/>
        </p:nvSpPr>
        <p:spPr bwMode="black">
          <a:xfrm>
            <a:off x="0" y="3176588"/>
            <a:ext cx="9144000" cy="0"/>
          </a:xfrm>
          <a:prstGeom prst="rect">
            <a:avLst/>
          </a:prstGeom>
          <a:noFill/>
          <a:ln w="9525" algn="ctr">
            <a:noFill/>
            <a:miter lim="800000"/>
            <a:headEnd/>
            <a:tailEnd/>
          </a:ln>
          <a:effectLst>
            <a:prstShdw prst="shdw13" dist="53882" dir="13500000">
              <a:srgbClr val="999999">
                <a:alpha val="50000"/>
              </a:srgbClr>
            </a:prstShdw>
          </a:effectLst>
        </p:spPr>
        <p:txBody>
          <a:bodyPr wrap="none" anchor="ctr">
            <a:spAutoFit/>
          </a:bodyPr>
          <a:lstStyle/>
          <a:p>
            <a:endParaRPr lang="zh-CN" altLang="en-US"/>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0"/>
                                        </p:tgtEl>
                                        <p:attrNameLst>
                                          <p:attrName>style.visibility</p:attrName>
                                        </p:attrNameLst>
                                      </p:cBhvr>
                                      <p:to>
                                        <p:strVal val="visible"/>
                                      </p:to>
                                    </p:set>
                                    <p:anim calcmode="lin" valueType="num">
                                      <p:cBhvr additive="base">
                                        <p:cTn id="7" dur="500" fill="hold"/>
                                        <p:tgtEl>
                                          <p:spTgt spid="150"/>
                                        </p:tgtEl>
                                        <p:attrNameLst>
                                          <p:attrName>ppt_x</p:attrName>
                                        </p:attrNameLst>
                                      </p:cBhvr>
                                      <p:tavLst>
                                        <p:tav tm="0">
                                          <p:val>
                                            <p:strVal val="0-#ppt_w/2"/>
                                          </p:val>
                                        </p:tav>
                                        <p:tav tm="100000">
                                          <p:val>
                                            <p:strVal val="#ppt_x"/>
                                          </p:val>
                                        </p:tav>
                                      </p:tavLst>
                                    </p:anim>
                                    <p:anim calcmode="lin" valueType="num">
                                      <p:cBhvr additive="base">
                                        <p:cTn id="8" dur="500" fill="hold"/>
                                        <p:tgtEl>
                                          <p:spTgt spid="1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188"/>
                                        </p:tgtEl>
                                        <p:attrNameLst>
                                          <p:attrName>style.visibility</p:attrName>
                                        </p:attrNameLst>
                                      </p:cBhvr>
                                      <p:to>
                                        <p:strVal val="visible"/>
                                      </p:to>
                                    </p:set>
                                    <p:animEffect transition="in" filter="blinds(horizontal)">
                                      <p:cBhvr>
                                        <p:cTn id="13" dur="500"/>
                                        <p:tgtEl>
                                          <p:spTgt spid="118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53">
                                            <p:txEl>
                                              <p:pRg st="0" end="0"/>
                                            </p:txEl>
                                          </p:spTgt>
                                        </p:tgtEl>
                                        <p:attrNameLst>
                                          <p:attrName>style.visibility</p:attrName>
                                        </p:attrNameLst>
                                      </p:cBhvr>
                                      <p:to>
                                        <p:strVal val="visible"/>
                                      </p:to>
                                    </p:set>
                                    <p:anim calcmode="lin" valueType="num">
                                      <p:cBhvr additive="base">
                                        <p:cTn id="18" dur="500" fill="hold"/>
                                        <p:tgtEl>
                                          <p:spTgt spid="153">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5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53">
                                            <p:txEl>
                                              <p:pRg st="1" end="1"/>
                                            </p:txEl>
                                          </p:spTgt>
                                        </p:tgtEl>
                                        <p:attrNameLst>
                                          <p:attrName>style.visibility</p:attrName>
                                        </p:attrNameLst>
                                      </p:cBhvr>
                                      <p:to>
                                        <p:strVal val="visible"/>
                                      </p:to>
                                    </p:set>
                                    <p:anim calcmode="lin" valueType="num">
                                      <p:cBhvr additive="base">
                                        <p:cTn id="24" dur="500" fill="hold"/>
                                        <p:tgtEl>
                                          <p:spTgt spid="153">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5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p:cTn id="30" dur="500" fill="hold"/>
                                        <p:tgtEl>
                                          <p:spTgt spid="17"/>
                                        </p:tgtEl>
                                        <p:attrNameLst>
                                          <p:attrName>ppt_w</p:attrName>
                                        </p:attrNameLst>
                                      </p:cBhvr>
                                      <p:tavLst>
                                        <p:tav tm="0">
                                          <p:val>
                                            <p:fltVal val="0"/>
                                          </p:val>
                                        </p:tav>
                                        <p:tav tm="100000">
                                          <p:val>
                                            <p:strVal val="#ppt_w"/>
                                          </p:val>
                                        </p:tav>
                                      </p:tavLst>
                                    </p:anim>
                                    <p:anim calcmode="lin" valueType="num">
                                      <p:cBhvr>
                                        <p:cTn id="31"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423"/>
                                        </p:tgtEl>
                                        <p:attrNameLst>
                                          <p:attrName>style.visibility</p:attrName>
                                        </p:attrNameLst>
                                      </p:cBhvr>
                                      <p:to>
                                        <p:strVal val="visible"/>
                                      </p:to>
                                    </p:set>
                                    <p:animEffect transition="in" filter="dissolve">
                                      <p:cBhvr>
                                        <p:cTn id="36" dur="500"/>
                                        <p:tgtEl>
                                          <p:spTgt spid="423"/>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422"/>
                                        </p:tgtEl>
                                        <p:attrNameLst>
                                          <p:attrName>style.visibility</p:attrName>
                                        </p:attrNameLst>
                                      </p:cBhvr>
                                      <p:to>
                                        <p:strVal val="visible"/>
                                      </p:to>
                                    </p:set>
                                    <p:animEffect transition="in" filter="dissolve">
                                      <p:cBhvr>
                                        <p:cTn id="41" dur="500"/>
                                        <p:tgtEl>
                                          <p:spTgt spid="422"/>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153">
                                            <p:txEl>
                                              <p:pRg st="2" end="2"/>
                                            </p:txEl>
                                          </p:spTgt>
                                        </p:tgtEl>
                                        <p:attrNameLst>
                                          <p:attrName>style.visibility</p:attrName>
                                        </p:attrNameLst>
                                      </p:cBhvr>
                                      <p:to>
                                        <p:strVal val="visible"/>
                                      </p:to>
                                    </p:set>
                                    <p:anim calcmode="lin" valueType="num">
                                      <p:cBhvr additive="base">
                                        <p:cTn id="46" dur="500" fill="hold"/>
                                        <p:tgtEl>
                                          <p:spTgt spid="153">
                                            <p:txEl>
                                              <p:pRg st="2" end="2"/>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5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153">
                                            <p:txEl>
                                              <p:pRg st="3" end="3"/>
                                            </p:txEl>
                                          </p:spTgt>
                                        </p:tgtEl>
                                        <p:attrNameLst>
                                          <p:attrName>style.visibility</p:attrName>
                                        </p:attrNameLst>
                                      </p:cBhvr>
                                      <p:to>
                                        <p:strVal val="visible"/>
                                      </p:to>
                                    </p:set>
                                    <p:anim calcmode="lin" valueType="num">
                                      <p:cBhvr additive="base">
                                        <p:cTn id="52" dur="500" fill="hold"/>
                                        <p:tgtEl>
                                          <p:spTgt spid="153">
                                            <p:txEl>
                                              <p:pRg st="3" end="3"/>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15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419"/>
                                        </p:tgtEl>
                                        <p:attrNameLst>
                                          <p:attrName>style.visibility</p:attrName>
                                        </p:attrNameLst>
                                      </p:cBhvr>
                                      <p:to>
                                        <p:strVal val="visible"/>
                                      </p:to>
                                    </p:set>
                                    <p:animEffect transition="in" filter="dissolve">
                                      <p:cBhvr>
                                        <p:cTn id="58" dur="500"/>
                                        <p:tgtEl>
                                          <p:spTgt spid="419"/>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420"/>
                                        </p:tgtEl>
                                        <p:attrNameLst>
                                          <p:attrName>style.visibility</p:attrName>
                                        </p:attrNameLst>
                                      </p:cBhvr>
                                      <p:to>
                                        <p:strVal val="visible"/>
                                      </p:to>
                                    </p:set>
                                    <p:animEffect transition="in" filter="dissolve">
                                      <p:cBhvr>
                                        <p:cTn id="63" dur="500"/>
                                        <p:tgtEl>
                                          <p:spTgt spid="42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178"/>
                                        </p:tgtEl>
                                        <p:attrNameLst>
                                          <p:attrName>style.visibility</p:attrName>
                                        </p:attrNameLst>
                                      </p:cBhvr>
                                      <p:to>
                                        <p:strVal val="visible"/>
                                      </p:to>
                                    </p:set>
                                    <p:animEffect transition="in" filter="wipe(up)">
                                      <p:cBhvr>
                                        <p:cTn id="68" dur="500"/>
                                        <p:tgtEl>
                                          <p:spTgt spid="178"/>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157"/>
                                        </p:tgtEl>
                                        <p:attrNameLst>
                                          <p:attrName>style.visibility</p:attrName>
                                        </p:attrNameLst>
                                      </p:cBhvr>
                                      <p:to>
                                        <p:strVal val="visible"/>
                                      </p:to>
                                    </p:set>
                                    <p:animEffect transition="in" filter="dissolve">
                                      <p:cBhvr>
                                        <p:cTn id="73" dur="500"/>
                                        <p:tgtEl>
                                          <p:spTgt spid="157"/>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160"/>
                                        </p:tgtEl>
                                        <p:attrNameLst>
                                          <p:attrName>style.visibility</p:attrName>
                                        </p:attrNameLst>
                                      </p:cBhvr>
                                      <p:to>
                                        <p:strVal val="visible"/>
                                      </p:to>
                                    </p:set>
                                    <p:anim calcmode="lin" valueType="num">
                                      <p:cBhvr additive="base">
                                        <p:cTn id="78" dur="500" fill="hold"/>
                                        <p:tgtEl>
                                          <p:spTgt spid="160"/>
                                        </p:tgtEl>
                                        <p:attrNameLst>
                                          <p:attrName>ppt_x</p:attrName>
                                        </p:attrNameLst>
                                      </p:cBhvr>
                                      <p:tavLst>
                                        <p:tav tm="0">
                                          <p:val>
                                            <p:strVal val="#ppt_x"/>
                                          </p:val>
                                        </p:tav>
                                        <p:tav tm="100000">
                                          <p:val>
                                            <p:strVal val="#ppt_x"/>
                                          </p:val>
                                        </p:tav>
                                      </p:tavLst>
                                    </p:anim>
                                    <p:anim calcmode="lin" valueType="num">
                                      <p:cBhvr additive="base">
                                        <p:cTn id="79" dur="500" fill="hold"/>
                                        <p:tgtEl>
                                          <p:spTgt spid="160"/>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158"/>
                                        </p:tgtEl>
                                        <p:attrNameLst>
                                          <p:attrName>style.visibility</p:attrName>
                                        </p:attrNameLst>
                                      </p:cBhvr>
                                      <p:to>
                                        <p:strVal val="visible"/>
                                      </p:to>
                                    </p:set>
                                    <p:animEffect transition="in" filter="dissolve">
                                      <p:cBhvr>
                                        <p:cTn id="84" dur="5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autoUpdateAnimBg="0"/>
      <p:bldP spid="153" grpId="0" build="p" bldLvl="2" autoUpdateAnimBg="0"/>
      <p:bldP spid="419" grpId="0" animBg="1" autoUpdateAnimBg="0"/>
      <p:bldP spid="420" grpId="0" animBg="1" autoUpdateAnimBg="0"/>
      <p:bldP spid="422" grpId="0" animBg="1" autoUpdateAnimBg="0"/>
      <p:bldP spid="423" grpId="0" animBg="1" autoUpdateAnimBg="0"/>
      <p:bldP spid="157" grpId="0" animBg="1" autoUpdateAnimBg="0"/>
      <p:bldP spid="158" grpId="0" animBg="1" autoUpdateAnimBg="0"/>
      <p:bldP spid="160" grpId="0"/>
      <p:bldP spid="178"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灯片编号占位符 4"/>
          <p:cNvSpPr txBox="1">
            <a:spLocks noGrp="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spcBef>
                <a:spcPct val="0"/>
              </a:spcBef>
            </a:pPr>
            <a:fld id="{46FDBD7A-0853-414A-BF82-501FB9624A11}" type="slidenum">
              <a:rPr lang="ko-KR" altLang="en-US" sz="1600" b="1">
                <a:solidFill>
                  <a:schemeClr val="accent2"/>
                </a:solidFill>
                <a:latin typeface="Verdana" pitchFamily="34" charset="0"/>
                <a:ea typeface="Gulim" pitchFamily="34" charset="-127"/>
              </a:rPr>
              <a:pPr algn="r">
                <a:lnSpc>
                  <a:spcPct val="100000"/>
                </a:lnSpc>
                <a:spcBef>
                  <a:spcPct val="0"/>
                </a:spcBef>
              </a:pPr>
              <a:t>27</a:t>
            </a:fld>
            <a:endParaRPr lang="en-US" altLang="ko-KR" sz="1600" b="1">
              <a:solidFill>
                <a:schemeClr val="accent2"/>
              </a:solidFill>
              <a:latin typeface="Verdana" pitchFamily="34" charset="0"/>
              <a:ea typeface="Gulim" pitchFamily="34" charset="-127"/>
            </a:endParaRPr>
          </a:p>
        </p:txBody>
      </p:sp>
      <p:sp>
        <p:nvSpPr>
          <p:cNvPr id="5124" name="Rectangle 2"/>
          <p:cNvSpPr>
            <a:spLocks noGrp="1" noChangeArrowheads="1"/>
          </p:cNvSpPr>
          <p:nvPr>
            <p:ph type="title" idx="4294967295"/>
          </p:nvPr>
        </p:nvSpPr>
        <p:spPr/>
        <p:txBody>
          <a:bodyPr/>
          <a:lstStyle/>
          <a:p>
            <a:r>
              <a:rPr lang="zh-CN" altLang="en-US" smtClean="0">
                <a:solidFill>
                  <a:srgbClr val="FFCC00"/>
                </a:solidFill>
                <a:latin typeface="Arial" charset="0"/>
                <a:ea typeface="黑体" pitchFamily="49" charset="-122"/>
              </a:rPr>
              <a:t>单管</a:t>
            </a:r>
            <a:r>
              <a:rPr lang="en-US" altLang="zh-CN" smtClean="0">
                <a:solidFill>
                  <a:srgbClr val="FFCC00"/>
                </a:solidFill>
                <a:latin typeface="Arial" charset="0"/>
                <a:ea typeface="黑体" pitchFamily="49" charset="-122"/>
              </a:rPr>
              <a:t>MOS</a:t>
            </a:r>
            <a:r>
              <a:rPr lang="zh-CN" altLang="en-US" smtClean="0">
                <a:solidFill>
                  <a:srgbClr val="FFCC00"/>
                </a:solidFill>
                <a:latin typeface="Arial" charset="0"/>
                <a:ea typeface="黑体" pitchFamily="49" charset="-122"/>
              </a:rPr>
              <a:t>动态存储单元</a:t>
            </a:r>
          </a:p>
        </p:txBody>
      </p:sp>
      <p:sp>
        <p:nvSpPr>
          <p:cNvPr id="115861" name="Rectangle 149"/>
          <p:cNvSpPr>
            <a:spLocks noChangeArrowheads="1"/>
          </p:cNvSpPr>
          <p:nvPr/>
        </p:nvSpPr>
        <p:spPr bwMode="black">
          <a:xfrm>
            <a:off x="5629275" y="3444875"/>
            <a:ext cx="2806700" cy="366713"/>
          </a:xfrm>
          <a:prstGeom prst="rect">
            <a:avLst/>
          </a:prstGeom>
          <a:noFill/>
          <a:ln w="9525" algn="ctr">
            <a:noFill/>
            <a:miter lim="800000"/>
            <a:headEnd/>
            <a:tailEnd/>
          </a:ln>
        </p:spPr>
        <p:txBody>
          <a:bodyPr wrap="none">
            <a:spAutoFit/>
          </a:bodyPr>
          <a:lstStyle/>
          <a:p>
            <a:r>
              <a:rPr kumimoji="1" lang="zh-CN" altLang="en-US" sz="2000" b="1">
                <a:solidFill>
                  <a:srgbClr val="CC3300"/>
                </a:solidFill>
                <a:latin typeface="Arial" charset="0"/>
                <a:ea typeface="楷体_GB2312" pitchFamily="49" charset="-122"/>
                <a:cs typeface="Arial" charset="0"/>
              </a:rPr>
              <a:t>单管</a:t>
            </a:r>
            <a:r>
              <a:rPr lang="en-US" altLang="zh-CN" sz="2000" b="1">
                <a:solidFill>
                  <a:srgbClr val="CC3300"/>
                </a:solidFill>
                <a:latin typeface="Arial" charset="0"/>
                <a:ea typeface="楷体_GB2312" pitchFamily="49" charset="-122"/>
                <a:cs typeface="Arial" charset="0"/>
              </a:rPr>
              <a:t>MOS</a:t>
            </a:r>
            <a:r>
              <a:rPr lang="zh-CN" altLang="en-US" sz="2000" b="1">
                <a:solidFill>
                  <a:srgbClr val="CC3300"/>
                </a:solidFill>
                <a:latin typeface="Arial" charset="0"/>
                <a:ea typeface="楷体_GB2312" pitchFamily="49" charset="-122"/>
                <a:cs typeface="Arial" charset="0"/>
              </a:rPr>
              <a:t>动态存储单元</a:t>
            </a:r>
            <a:endParaRPr kumimoji="1" lang="zh-CN" altLang="en-US" sz="2000" b="1">
              <a:solidFill>
                <a:srgbClr val="CC3300"/>
              </a:solidFill>
              <a:latin typeface="Arial" charset="0"/>
              <a:ea typeface="楷体_GB2312" pitchFamily="49" charset="-122"/>
              <a:cs typeface="Arial" charset="0"/>
            </a:endParaRPr>
          </a:p>
        </p:txBody>
      </p:sp>
      <p:sp>
        <p:nvSpPr>
          <p:cNvPr id="115864" name="Rectangle 152"/>
          <p:cNvSpPr>
            <a:spLocks noChangeArrowheads="1"/>
          </p:cNvSpPr>
          <p:nvPr/>
        </p:nvSpPr>
        <p:spPr bwMode="black">
          <a:xfrm>
            <a:off x="328613" y="1039813"/>
            <a:ext cx="4872037" cy="4968875"/>
          </a:xfrm>
          <a:prstGeom prst="rect">
            <a:avLst/>
          </a:prstGeom>
          <a:noFill/>
          <a:ln w="9525" algn="ctr">
            <a:noFill/>
            <a:miter lim="800000"/>
            <a:headEnd/>
            <a:tailEnd/>
          </a:ln>
        </p:spPr>
        <p:txBody>
          <a:bodyPr anchor="ctr">
            <a:spAutoFit/>
          </a:bodyPr>
          <a:lstStyle/>
          <a:p>
            <a:pPr marL="269875" indent="-269875" algn="l">
              <a:lnSpc>
                <a:spcPts val="3200"/>
              </a:lnSpc>
              <a:spcBef>
                <a:spcPct val="0"/>
              </a:spcBef>
              <a:buClr>
                <a:srgbClr val="003366"/>
              </a:buClr>
              <a:buSzPct val="110000"/>
              <a:buFont typeface="Wingdings" pitchFamily="2" charset="2"/>
              <a:buChar char="v"/>
            </a:pPr>
            <a:r>
              <a:rPr lang="zh-CN" altLang="en-US" sz="2200" b="1"/>
              <a:t>四管存储单元的</a:t>
            </a:r>
            <a:r>
              <a:rPr lang="zh-CN" altLang="en-US" sz="2200" b="1">
                <a:solidFill>
                  <a:srgbClr val="CC3300"/>
                </a:solidFill>
              </a:rPr>
              <a:t>优点</a:t>
            </a:r>
            <a:r>
              <a:rPr lang="zh-CN" altLang="en-US" sz="2200" b="1"/>
              <a:t>是外围电路比较简单，刷新时不需要另加外部逻辑； 读出信号也较大</a:t>
            </a:r>
            <a:endParaRPr lang="en-US" altLang="zh-CN" sz="2200" b="1"/>
          </a:p>
          <a:p>
            <a:pPr marL="269875" indent="-269875" algn="l">
              <a:lnSpc>
                <a:spcPts val="3200"/>
              </a:lnSpc>
              <a:spcBef>
                <a:spcPct val="0"/>
              </a:spcBef>
              <a:buClr>
                <a:srgbClr val="003366"/>
              </a:buClr>
              <a:buSzPct val="110000"/>
              <a:buFont typeface="Wingdings" pitchFamily="2" charset="2"/>
              <a:buChar char="v"/>
            </a:pPr>
            <a:r>
              <a:rPr lang="zh-CN" altLang="en-US" sz="2200" b="1"/>
              <a:t> </a:t>
            </a:r>
            <a:r>
              <a:rPr lang="zh-CN" altLang="en-US" sz="2200" b="1">
                <a:solidFill>
                  <a:srgbClr val="CC3300"/>
                </a:solidFill>
              </a:rPr>
              <a:t>缺点</a:t>
            </a:r>
            <a:r>
              <a:rPr lang="zh-CN" altLang="en-US" sz="2200" b="1"/>
              <a:t>：管子多，占用的芯片面积大</a:t>
            </a:r>
            <a:r>
              <a:rPr lang="zh-CN" altLang="en-US" sz="2200"/>
              <a:t> </a:t>
            </a:r>
            <a:endParaRPr lang="en-US" altLang="zh-CN" sz="2200" b="1"/>
          </a:p>
          <a:p>
            <a:pPr marL="269875" indent="-269875" algn="l">
              <a:lnSpc>
                <a:spcPts val="3200"/>
              </a:lnSpc>
              <a:spcBef>
                <a:spcPct val="0"/>
              </a:spcBef>
              <a:buClr>
                <a:srgbClr val="003366"/>
              </a:buClr>
              <a:buSzPct val="110000"/>
              <a:buFont typeface="Wingdings" pitchFamily="2" charset="2"/>
              <a:buChar char="v"/>
            </a:pPr>
            <a:r>
              <a:rPr lang="zh-CN" altLang="en-US" sz="2200" b="1"/>
              <a:t>单管</a:t>
            </a:r>
            <a:r>
              <a:rPr lang="en-US" altLang="zh-CN" sz="2200" b="1"/>
              <a:t>MOS</a:t>
            </a:r>
            <a:r>
              <a:rPr lang="zh-CN" altLang="en-US" sz="2200" b="1"/>
              <a:t>动态存储单元由一只</a:t>
            </a:r>
            <a:r>
              <a:rPr lang="en-US" altLang="zh-CN" sz="2200" b="1"/>
              <a:t>N</a:t>
            </a:r>
            <a:r>
              <a:rPr lang="zh-CN" altLang="en-US" sz="2200" b="1"/>
              <a:t>沟道增强型</a:t>
            </a:r>
            <a:r>
              <a:rPr lang="en-US" altLang="zh-CN" sz="2200" b="1">
                <a:solidFill>
                  <a:srgbClr val="CC0066"/>
                </a:solidFill>
              </a:rPr>
              <a:t>MOS</a:t>
            </a:r>
            <a:r>
              <a:rPr lang="zh-CN" altLang="en-US" sz="2200" b="1">
                <a:solidFill>
                  <a:srgbClr val="CC0066"/>
                </a:solidFill>
              </a:rPr>
              <a:t>管</a:t>
            </a:r>
            <a:r>
              <a:rPr lang="en-US" altLang="zh-CN" sz="2200" b="1">
                <a:solidFill>
                  <a:srgbClr val="CC0066"/>
                </a:solidFill>
              </a:rPr>
              <a:t>T</a:t>
            </a:r>
            <a:r>
              <a:rPr lang="zh-CN" altLang="en-US" sz="2200" b="1"/>
              <a:t>和一个电容</a:t>
            </a:r>
            <a:r>
              <a:rPr lang="en-US" altLang="zh-CN" sz="2200" b="1">
                <a:solidFill>
                  <a:srgbClr val="CC0066"/>
                </a:solidFill>
              </a:rPr>
              <a:t>C</a:t>
            </a:r>
            <a:r>
              <a:rPr lang="en-US" altLang="zh-CN" sz="2200" b="1" baseline="-25000">
                <a:solidFill>
                  <a:srgbClr val="CC0066"/>
                </a:solidFill>
                <a:cs typeface="Times New Roman" pitchFamily="18" charset="0"/>
              </a:rPr>
              <a:t>S</a:t>
            </a:r>
            <a:r>
              <a:rPr lang="zh-CN" altLang="en-US" sz="2200" b="1"/>
              <a:t>构成。其电路结构最简单，是所有大容量</a:t>
            </a:r>
            <a:r>
              <a:rPr lang="en-US" altLang="zh-CN" sz="2200" b="1"/>
              <a:t>DRAM</a:t>
            </a:r>
            <a:r>
              <a:rPr lang="zh-CN" altLang="en-US" sz="2200" b="1"/>
              <a:t>首选的存储单元</a:t>
            </a:r>
            <a:endParaRPr lang="en-US" altLang="zh-CN" sz="2200" b="1"/>
          </a:p>
          <a:p>
            <a:pPr marL="809625" lvl="1" indent="-352425" algn="l">
              <a:lnSpc>
                <a:spcPts val="3200"/>
              </a:lnSpc>
              <a:spcBef>
                <a:spcPct val="0"/>
              </a:spcBef>
              <a:buClr>
                <a:srgbClr val="006666"/>
              </a:buClr>
              <a:buSzPct val="110000"/>
              <a:buFont typeface="Wingdings" pitchFamily="2" charset="2"/>
              <a:buChar char="w"/>
            </a:pPr>
            <a:r>
              <a:rPr lang="zh-CN" altLang="en-US" sz="2200" b="1">
                <a:solidFill>
                  <a:srgbClr val="CC3300"/>
                </a:solidFill>
              </a:rPr>
              <a:t>优点</a:t>
            </a:r>
            <a:r>
              <a:rPr lang="zh-CN" altLang="en-US" sz="2200" b="1"/>
              <a:t>：元件数量少，集成度高</a:t>
            </a:r>
            <a:endParaRPr lang="en-US" altLang="zh-CN" sz="2200" b="1"/>
          </a:p>
          <a:p>
            <a:pPr marL="809625" lvl="1" indent="-352425" algn="l">
              <a:lnSpc>
                <a:spcPts val="3200"/>
              </a:lnSpc>
              <a:spcBef>
                <a:spcPct val="0"/>
              </a:spcBef>
              <a:buClr>
                <a:srgbClr val="006666"/>
              </a:buClr>
              <a:buSzPct val="110000"/>
              <a:buFont typeface="Wingdings" pitchFamily="2" charset="2"/>
              <a:buChar char="w"/>
            </a:pPr>
            <a:r>
              <a:rPr lang="zh-CN" altLang="en-US" sz="2200" b="1">
                <a:solidFill>
                  <a:srgbClr val="CC3300"/>
                </a:solidFill>
              </a:rPr>
              <a:t>缺点</a:t>
            </a:r>
            <a:r>
              <a:rPr lang="zh-CN" altLang="en-US" sz="2200" b="1"/>
              <a:t>：需要有高鉴别能力的</a:t>
            </a:r>
            <a:r>
              <a:rPr lang="zh-CN" altLang="en-US" sz="2200" b="1">
                <a:solidFill>
                  <a:srgbClr val="CC0066"/>
                </a:solidFill>
              </a:rPr>
              <a:t>读出放大器</a:t>
            </a:r>
            <a:r>
              <a:rPr lang="zh-CN" altLang="en-US" sz="2200" b="1"/>
              <a:t>配合工作，外围电路比较复杂。</a:t>
            </a:r>
            <a:endParaRPr lang="zh-CN" altLang="en-US" sz="2200"/>
          </a:p>
        </p:txBody>
      </p:sp>
      <p:graphicFrame>
        <p:nvGraphicFramePr>
          <p:cNvPr id="11" name="Object 11"/>
          <p:cNvGraphicFramePr>
            <a:graphicFrameLocks noChangeAspect="1"/>
          </p:cNvGraphicFramePr>
          <p:nvPr/>
        </p:nvGraphicFramePr>
        <p:xfrm>
          <a:off x="5327650" y="962025"/>
          <a:ext cx="3409950" cy="2482850"/>
        </p:xfrm>
        <a:graphic>
          <a:graphicData uri="http://schemas.openxmlformats.org/presentationml/2006/ole">
            <p:oleObj spid="_x0000_s5122" name="Visio" r:id="rId4" imgW="2057130" imgH="1499109" progId="Visio.Drawing.11">
              <p:embed/>
            </p:oleObj>
          </a:graphicData>
        </a:graphic>
      </p:graphicFrame>
      <p:sp>
        <p:nvSpPr>
          <p:cNvPr id="14" name="Rectangle 4"/>
          <p:cNvSpPr>
            <a:spLocks noChangeArrowheads="1"/>
          </p:cNvSpPr>
          <p:nvPr/>
        </p:nvSpPr>
        <p:spPr bwMode="auto">
          <a:xfrm>
            <a:off x="5370513" y="3933825"/>
            <a:ext cx="3240087" cy="2246313"/>
          </a:xfrm>
          <a:prstGeom prst="rect">
            <a:avLst/>
          </a:prstGeom>
          <a:noFill/>
          <a:ln w="12700">
            <a:solidFill>
              <a:srgbClr val="FC0128"/>
            </a:solidFill>
            <a:miter lim="800000"/>
            <a:headEnd/>
            <a:tailEnd/>
          </a:ln>
          <a:effectLst/>
        </p:spPr>
        <p:txBody>
          <a:bodyPr lIns="18000" rIns="18000">
            <a:spAutoFit/>
          </a:bodyPr>
          <a:lstStyle/>
          <a:p>
            <a:pPr marL="476250" indent="-476250" algn="l" fontAlgn="auto">
              <a:lnSpc>
                <a:spcPts val="2800"/>
              </a:lnSpc>
              <a:spcBef>
                <a:spcPts val="0"/>
              </a:spcBef>
              <a:spcAft>
                <a:spcPts val="0"/>
              </a:spcAft>
              <a:buClr>
                <a:schemeClr val="accent5">
                  <a:lumMod val="25000"/>
                </a:schemeClr>
              </a:buClr>
              <a:buSzPct val="85000"/>
              <a:buFont typeface="Wingdings" pitchFamily="2" charset="2"/>
              <a:buChar char="u"/>
              <a:defRPr/>
            </a:pPr>
            <a:r>
              <a:rPr lang="en-US" altLang="zh-CN" sz="2000" b="1" kern="0" dirty="0">
                <a:solidFill>
                  <a:sysClr val="windowText" lastClr="000000"/>
                </a:solidFill>
                <a:cs typeface="Times New Roman" pitchFamily="18" charset="0"/>
              </a:rPr>
              <a:t>C</a:t>
            </a:r>
            <a:r>
              <a:rPr lang="en-US" altLang="zh-CN" sz="2000" b="1" kern="0" baseline="-25000" dirty="0">
                <a:solidFill>
                  <a:sysClr val="windowText" lastClr="000000"/>
                </a:solidFill>
                <a:cs typeface="Times New Roman" pitchFamily="18" charset="0"/>
              </a:rPr>
              <a:t>S</a:t>
            </a:r>
            <a:r>
              <a:rPr lang="zh-CN" altLang="en-US" sz="2000" b="1" kern="0" dirty="0">
                <a:solidFill>
                  <a:sysClr val="windowText" lastClr="000000"/>
                </a:solidFill>
                <a:cs typeface="Times New Roman" pitchFamily="18" charset="0"/>
              </a:rPr>
              <a:t>电容 &lt;&lt;</a:t>
            </a:r>
            <a:r>
              <a:rPr lang="en-US" altLang="zh-CN" sz="2000" b="1" kern="0" dirty="0">
                <a:solidFill>
                  <a:sysClr val="windowText" lastClr="000000"/>
                </a:solidFill>
                <a:cs typeface="Times New Roman" pitchFamily="18" charset="0"/>
              </a:rPr>
              <a:t>C</a:t>
            </a:r>
            <a:r>
              <a:rPr lang="en-US" altLang="zh-CN" sz="2000" b="1" kern="0" baseline="-25000" dirty="0">
                <a:solidFill>
                  <a:sysClr val="windowText" lastClr="000000"/>
                </a:solidFill>
                <a:cs typeface="Times New Roman" pitchFamily="18" charset="0"/>
              </a:rPr>
              <a:t>B</a:t>
            </a:r>
            <a:r>
              <a:rPr lang="zh-CN" altLang="en-US" sz="2000" b="1" kern="0" dirty="0">
                <a:solidFill>
                  <a:sysClr val="windowText" lastClr="000000"/>
                </a:solidFill>
                <a:cs typeface="Times New Roman" pitchFamily="18" charset="0"/>
              </a:rPr>
              <a:t>电容</a:t>
            </a:r>
          </a:p>
          <a:p>
            <a:pPr marL="476250" indent="-476250" algn="l" fontAlgn="auto">
              <a:lnSpc>
                <a:spcPts val="2800"/>
              </a:lnSpc>
              <a:spcBef>
                <a:spcPts val="0"/>
              </a:spcBef>
              <a:spcAft>
                <a:spcPts val="0"/>
              </a:spcAft>
              <a:buClr>
                <a:schemeClr val="accent5">
                  <a:lumMod val="25000"/>
                </a:schemeClr>
              </a:buClr>
              <a:buSzPct val="85000"/>
              <a:buFont typeface="Wingdings" pitchFamily="2" charset="2"/>
              <a:buChar char="u"/>
              <a:defRPr/>
            </a:pPr>
            <a:r>
              <a:rPr lang="en-US" altLang="zh-CN" sz="2000" b="1" kern="0" dirty="0">
                <a:solidFill>
                  <a:sysClr val="windowText" lastClr="000000"/>
                </a:solidFill>
                <a:cs typeface="Times New Roman" pitchFamily="18" charset="0"/>
              </a:rPr>
              <a:t>Cs</a:t>
            </a:r>
            <a:r>
              <a:rPr lang="zh-CN" altLang="en-US" sz="2000" b="1" kern="0" dirty="0">
                <a:solidFill>
                  <a:sysClr val="windowText" lastClr="000000"/>
                </a:solidFill>
                <a:latin typeface="宋体" pitchFamily="2" charset="-122"/>
                <a:cs typeface="Times New Roman" pitchFamily="18" charset="0"/>
              </a:rPr>
              <a:t>上有电荷表示 “</a:t>
            </a:r>
            <a:r>
              <a:rPr lang="zh-CN" altLang="en-US" sz="2000" b="1" kern="0" dirty="0">
                <a:solidFill>
                  <a:srgbClr val="FC0128"/>
                </a:solidFill>
                <a:cs typeface="Times New Roman" pitchFamily="18" charset="0"/>
              </a:rPr>
              <a:t>1</a:t>
            </a:r>
            <a:r>
              <a:rPr lang="zh-CN" altLang="en-US" sz="2000" b="1" kern="0" dirty="0">
                <a:solidFill>
                  <a:sysClr val="windowText" lastClr="000000"/>
                </a:solidFill>
                <a:cs typeface="Times New Roman" pitchFamily="18" charset="0"/>
              </a:rPr>
              <a:t>”</a:t>
            </a:r>
          </a:p>
          <a:p>
            <a:pPr marL="476250" indent="-476250" algn="l" fontAlgn="auto">
              <a:lnSpc>
                <a:spcPts val="2800"/>
              </a:lnSpc>
              <a:spcBef>
                <a:spcPts val="0"/>
              </a:spcBef>
              <a:spcAft>
                <a:spcPts val="0"/>
              </a:spcAft>
              <a:buClr>
                <a:schemeClr val="accent5">
                  <a:lumMod val="25000"/>
                </a:schemeClr>
              </a:buClr>
              <a:buSzPct val="85000"/>
              <a:buFont typeface="Wingdings" pitchFamily="2" charset="2"/>
              <a:buChar char="u"/>
              <a:defRPr/>
            </a:pPr>
            <a:r>
              <a:rPr lang="en-US" altLang="zh-CN" sz="2000" b="1" kern="0" dirty="0">
                <a:solidFill>
                  <a:sysClr val="windowText" lastClr="000000"/>
                </a:solidFill>
                <a:cs typeface="Times New Roman" pitchFamily="18" charset="0"/>
              </a:rPr>
              <a:t>Cs</a:t>
            </a:r>
            <a:r>
              <a:rPr lang="zh-CN" altLang="en-US" sz="2000" b="1" kern="0" dirty="0">
                <a:solidFill>
                  <a:sysClr val="windowText" lastClr="000000"/>
                </a:solidFill>
                <a:latin typeface="宋体" pitchFamily="2" charset="-122"/>
                <a:cs typeface="Times New Roman" pitchFamily="18" charset="0"/>
              </a:rPr>
              <a:t>上无电荷表示 “</a:t>
            </a:r>
            <a:r>
              <a:rPr lang="zh-CN" altLang="en-US" sz="2000" b="1" kern="0" dirty="0">
                <a:solidFill>
                  <a:srgbClr val="FC0128"/>
                </a:solidFill>
                <a:cs typeface="Times New Roman" pitchFamily="18" charset="0"/>
              </a:rPr>
              <a:t>0</a:t>
            </a:r>
            <a:r>
              <a:rPr lang="zh-CN" altLang="en-US" sz="2000" b="1" kern="0" dirty="0">
                <a:solidFill>
                  <a:sysClr val="windowText" lastClr="000000"/>
                </a:solidFill>
                <a:cs typeface="Times New Roman" pitchFamily="18" charset="0"/>
              </a:rPr>
              <a:t>”</a:t>
            </a:r>
          </a:p>
          <a:p>
            <a:pPr marL="476250" indent="-476250" algn="l" fontAlgn="auto">
              <a:lnSpc>
                <a:spcPts val="2800"/>
              </a:lnSpc>
              <a:spcBef>
                <a:spcPts val="0"/>
              </a:spcBef>
              <a:spcAft>
                <a:spcPts val="0"/>
              </a:spcAft>
              <a:buClr>
                <a:schemeClr val="accent5">
                  <a:lumMod val="25000"/>
                </a:schemeClr>
              </a:buClr>
              <a:buSzPct val="85000"/>
              <a:buFont typeface="Wingdings" pitchFamily="2" charset="2"/>
              <a:buChar char="u"/>
              <a:defRPr/>
            </a:pPr>
            <a:r>
              <a:rPr lang="zh-CN" altLang="en-US" sz="2000" b="1" kern="0" dirty="0">
                <a:solidFill>
                  <a:sysClr val="windowText" lastClr="000000"/>
                </a:solidFill>
                <a:cs typeface="Times New Roman" pitchFamily="18" charset="0"/>
              </a:rPr>
              <a:t>保持状态：字线低电平，</a:t>
            </a:r>
            <a:r>
              <a:rPr lang="en-US" altLang="zh-CN" sz="2000" b="1" kern="0" dirty="0">
                <a:solidFill>
                  <a:sysClr val="windowText" lastClr="000000"/>
                </a:solidFill>
                <a:cs typeface="Times New Roman" pitchFamily="18" charset="0"/>
              </a:rPr>
              <a:t>T</a:t>
            </a:r>
            <a:r>
              <a:rPr lang="zh-CN" altLang="en-US" sz="2000" b="1" kern="0" dirty="0">
                <a:solidFill>
                  <a:sysClr val="windowText" lastClr="000000"/>
                </a:solidFill>
                <a:cs typeface="Times New Roman" pitchFamily="18" charset="0"/>
              </a:rPr>
              <a:t>截止，理论上内部保持稳定状态。</a:t>
            </a:r>
            <a:r>
              <a:rPr lang="zh-CN" altLang="en-US" sz="2000" kern="0" dirty="0">
                <a:solidFill>
                  <a:sysClr val="windowText" lastClr="000000"/>
                </a:solidFill>
                <a:cs typeface="Times New Roman" pitchFamily="18" charset="0"/>
              </a:rPr>
              <a:t>      </a:t>
            </a:r>
            <a:endParaRPr lang="zh-CN" altLang="en-US" sz="2000" kern="0" dirty="0">
              <a:solidFill>
                <a:srgbClr val="FC0128"/>
              </a:solidFill>
              <a:cs typeface="Times New Roman" pitchFamily="18" charset="0"/>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5864">
                                            <p:txEl>
                                              <p:pRg st="0" end="0"/>
                                            </p:txEl>
                                          </p:spTgt>
                                        </p:tgtEl>
                                        <p:attrNameLst>
                                          <p:attrName>style.visibility</p:attrName>
                                        </p:attrNameLst>
                                      </p:cBhvr>
                                      <p:to>
                                        <p:strVal val="visible"/>
                                      </p:to>
                                    </p:set>
                                    <p:anim calcmode="lin" valueType="num">
                                      <p:cBhvr additive="base">
                                        <p:cTn id="7" dur="500" fill="hold"/>
                                        <p:tgtEl>
                                          <p:spTgt spid="11586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586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5864">
                                            <p:txEl>
                                              <p:pRg st="1" end="1"/>
                                            </p:txEl>
                                          </p:spTgt>
                                        </p:tgtEl>
                                        <p:attrNameLst>
                                          <p:attrName>style.visibility</p:attrName>
                                        </p:attrNameLst>
                                      </p:cBhvr>
                                      <p:to>
                                        <p:strVal val="visible"/>
                                      </p:to>
                                    </p:set>
                                    <p:anim calcmode="lin" valueType="num">
                                      <p:cBhvr additive="base">
                                        <p:cTn id="13" dur="500" fill="hold"/>
                                        <p:tgtEl>
                                          <p:spTgt spid="11586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586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5864">
                                            <p:txEl>
                                              <p:pRg st="2" end="2"/>
                                            </p:txEl>
                                          </p:spTgt>
                                        </p:tgtEl>
                                        <p:attrNameLst>
                                          <p:attrName>style.visibility</p:attrName>
                                        </p:attrNameLst>
                                      </p:cBhvr>
                                      <p:to>
                                        <p:strVal val="visible"/>
                                      </p:to>
                                    </p:set>
                                    <p:anim calcmode="lin" valueType="num">
                                      <p:cBhvr additive="base">
                                        <p:cTn id="19" dur="500" fill="hold"/>
                                        <p:tgtEl>
                                          <p:spTgt spid="11586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5864">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15864">
                                            <p:txEl>
                                              <p:pRg st="3" end="3"/>
                                            </p:txEl>
                                          </p:spTgt>
                                        </p:tgtEl>
                                        <p:attrNameLst>
                                          <p:attrName>style.visibility</p:attrName>
                                        </p:attrNameLst>
                                      </p:cBhvr>
                                      <p:to>
                                        <p:strVal val="visible"/>
                                      </p:to>
                                    </p:set>
                                    <p:anim calcmode="lin" valueType="num">
                                      <p:cBhvr additive="base">
                                        <p:cTn id="23" dur="500" fill="hold"/>
                                        <p:tgtEl>
                                          <p:spTgt spid="115864">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15864">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15864">
                                            <p:txEl>
                                              <p:pRg st="4" end="4"/>
                                            </p:txEl>
                                          </p:spTgt>
                                        </p:tgtEl>
                                        <p:attrNameLst>
                                          <p:attrName>style.visibility</p:attrName>
                                        </p:attrNameLst>
                                      </p:cBhvr>
                                      <p:to>
                                        <p:strVal val="visible"/>
                                      </p:to>
                                    </p:set>
                                    <p:anim calcmode="lin" valueType="num">
                                      <p:cBhvr additive="base">
                                        <p:cTn id="27" dur="500" fill="hold"/>
                                        <p:tgtEl>
                                          <p:spTgt spid="115864">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586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15861"/>
                                        </p:tgtEl>
                                        <p:attrNameLst>
                                          <p:attrName>style.visibility</p:attrName>
                                        </p:attrNameLst>
                                      </p:cBhvr>
                                      <p:to>
                                        <p:strVal val="visible"/>
                                      </p:to>
                                    </p:set>
                                    <p:anim calcmode="lin" valueType="num">
                                      <p:cBhvr additive="base">
                                        <p:cTn id="33" dur="500" fill="hold"/>
                                        <p:tgtEl>
                                          <p:spTgt spid="115861"/>
                                        </p:tgtEl>
                                        <p:attrNameLst>
                                          <p:attrName>ppt_x</p:attrName>
                                        </p:attrNameLst>
                                      </p:cBhvr>
                                      <p:tavLst>
                                        <p:tav tm="0">
                                          <p:val>
                                            <p:strVal val="1+#ppt_w/2"/>
                                          </p:val>
                                        </p:tav>
                                        <p:tav tm="100000">
                                          <p:val>
                                            <p:strVal val="#ppt_x"/>
                                          </p:val>
                                        </p:tav>
                                      </p:tavLst>
                                    </p:anim>
                                    <p:anim calcmode="lin" valueType="num">
                                      <p:cBhvr additive="base">
                                        <p:cTn id="34" dur="500" fill="hold"/>
                                        <p:tgtEl>
                                          <p:spTgt spid="115861"/>
                                        </p:tgtEl>
                                        <p:attrNameLst>
                                          <p:attrName>ppt_y</p:attrName>
                                        </p:attrNameLst>
                                      </p:cBhvr>
                                      <p:tavLst>
                                        <p:tav tm="0">
                                          <p:val>
                                            <p:strVal val="#ppt_y"/>
                                          </p:val>
                                        </p:tav>
                                        <p:tav tm="100000">
                                          <p:val>
                                            <p:strVal val="#ppt_y"/>
                                          </p:val>
                                        </p:tav>
                                      </p:tavLst>
                                    </p:anim>
                                  </p:childTnLst>
                                </p:cTn>
                              </p:par>
                            </p:childTnLst>
                          </p:cTn>
                        </p:par>
                        <p:par>
                          <p:cTn id="35" fill="hold">
                            <p:stCondLst>
                              <p:cond delay="500"/>
                            </p:stCondLst>
                            <p:childTnLst>
                              <p:par>
                                <p:cTn id="36" presetID="9" presetClass="entr" presetSubtype="0"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dissolve">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1+#ppt_w/2"/>
                                          </p:val>
                                        </p:tav>
                                        <p:tav tm="100000">
                                          <p:val>
                                            <p:strVal val="#ppt_x"/>
                                          </p:val>
                                        </p:tav>
                                      </p:tavLst>
                                    </p:anim>
                                    <p:anim calcmode="lin" valueType="num">
                                      <p:cBhvr additive="base">
                                        <p:cTn id="44"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861" grpId="0"/>
      <p:bldP spid="115864" grpId="0" build="p"/>
      <p:bldP spid="14"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灯片编号占位符 4"/>
          <p:cNvSpPr txBox="1">
            <a:spLocks noGrp="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spcBef>
                <a:spcPct val="0"/>
              </a:spcBef>
            </a:pPr>
            <a:fld id="{A1A10DF7-375C-4AD8-8DF5-3F80732061C0}" type="slidenum">
              <a:rPr lang="ko-KR" altLang="en-US" sz="1600" b="1">
                <a:solidFill>
                  <a:schemeClr val="accent2"/>
                </a:solidFill>
                <a:latin typeface="Verdana" pitchFamily="34" charset="0"/>
                <a:ea typeface="Gulim" pitchFamily="34" charset="-127"/>
              </a:rPr>
              <a:pPr algn="r">
                <a:lnSpc>
                  <a:spcPct val="100000"/>
                </a:lnSpc>
                <a:spcBef>
                  <a:spcPct val="0"/>
                </a:spcBef>
              </a:pPr>
              <a:t>28</a:t>
            </a:fld>
            <a:endParaRPr lang="en-US" altLang="ko-KR" sz="1600" b="1">
              <a:solidFill>
                <a:schemeClr val="accent2"/>
              </a:solidFill>
              <a:latin typeface="Verdana" pitchFamily="34" charset="0"/>
              <a:ea typeface="Gulim" pitchFamily="34" charset="-127"/>
            </a:endParaRPr>
          </a:p>
        </p:txBody>
      </p:sp>
      <p:sp>
        <p:nvSpPr>
          <p:cNvPr id="6148" name="Rectangle 2"/>
          <p:cNvSpPr>
            <a:spLocks noGrp="1" noChangeArrowheads="1"/>
          </p:cNvSpPr>
          <p:nvPr>
            <p:ph type="title" idx="4294967295"/>
          </p:nvPr>
        </p:nvSpPr>
        <p:spPr/>
        <p:txBody>
          <a:bodyPr/>
          <a:lstStyle/>
          <a:p>
            <a:r>
              <a:rPr lang="zh-CN" altLang="en-US" smtClean="0">
                <a:solidFill>
                  <a:srgbClr val="FFCC00"/>
                </a:solidFill>
                <a:latin typeface="Arial" charset="0"/>
                <a:ea typeface="黑体" pitchFamily="49" charset="-122"/>
              </a:rPr>
              <a:t>单管</a:t>
            </a:r>
            <a:r>
              <a:rPr lang="en-US" altLang="zh-CN" smtClean="0">
                <a:solidFill>
                  <a:srgbClr val="FFCC00"/>
                </a:solidFill>
                <a:latin typeface="Arial" charset="0"/>
                <a:ea typeface="黑体" pitchFamily="49" charset="-122"/>
              </a:rPr>
              <a:t>MOS</a:t>
            </a:r>
            <a:r>
              <a:rPr lang="zh-CN" altLang="en-US" smtClean="0">
                <a:solidFill>
                  <a:srgbClr val="FFCC00"/>
                </a:solidFill>
                <a:latin typeface="Arial" charset="0"/>
                <a:ea typeface="黑体" pitchFamily="49" charset="-122"/>
              </a:rPr>
              <a:t>动态存储单元工作原理（写入） </a:t>
            </a:r>
          </a:p>
        </p:txBody>
      </p:sp>
      <p:sp>
        <p:nvSpPr>
          <p:cNvPr id="115864" name="Rectangle 152"/>
          <p:cNvSpPr>
            <a:spLocks noChangeArrowheads="1"/>
          </p:cNvSpPr>
          <p:nvPr/>
        </p:nvSpPr>
        <p:spPr bwMode="black">
          <a:xfrm>
            <a:off x="468313" y="1092200"/>
            <a:ext cx="5943600" cy="2732088"/>
          </a:xfrm>
          <a:prstGeom prst="rect">
            <a:avLst/>
          </a:prstGeom>
          <a:noFill/>
          <a:ln w="9525" algn="ctr">
            <a:noFill/>
            <a:miter lim="800000"/>
            <a:headEnd/>
            <a:tailEnd/>
          </a:ln>
        </p:spPr>
        <p:txBody>
          <a:bodyPr anchor="ctr">
            <a:spAutoFit/>
          </a:bodyPr>
          <a:lstStyle/>
          <a:p>
            <a:pPr marL="269875" indent="-269875" algn="l">
              <a:lnSpc>
                <a:spcPct val="110000"/>
              </a:lnSpc>
              <a:spcBef>
                <a:spcPct val="0"/>
              </a:spcBef>
              <a:buClr>
                <a:srgbClr val="003366"/>
              </a:buClr>
              <a:buSzPct val="110000"/>
              <a:buFont typeface="Wingdings" pitchFamily="2" charset="2"/>
              <a:buChar char="v"/>
            </a:pPr>
            <a:r>
              <a:rPr lang="zh-CN" altLang="en-US" b="1"/>
              <a:t>写入：</a:t>
            </a:r>
          </a:p>
          <a:p>
            <a:pPr marL="809625" lvl="1" indent="-352425" algn="l">
              <a:lnSpc>
                <a:spcPct val="110000"/>
              </a:lnSpc>
              <a:spcBef>
                <a:spcPct val="0"/>
              </a:spcBef>
              <a:buClr>
                <a:srgbClr val="006666"/>
              </a:buClr>
              <a:buSzPct val="85000"/>
              <a:buFont typeface="Wingdings" pitchFamily="2" charset="2"/>
              <a:buChar char="u"/>
            </a:pPr>
            <a:r>
              <a:rPr lang="en-US" altLang="zh-CN" sz="2200" b="1">
                <a:latin typeface="Arial" charset="0"/>
                <a:cs typeface="Arial" charset="0"/>
              </a:rPr>
              <a:t>D</a:t>
            </a:r>
            <a:r>
              <a:rPr lang="zh-CN" altLang="en-US" sz="2200" b="1">
                <a:ea typeface="楷体_GB2312" pitchFamily="49" charset="-122"/>
              </a:rPr>
              <a:t> （数据）</a:t>
            </a:r>
            <a:r>
              <a:rPr lang="en-US" altLang="zh-CN" sz="2200" b="1">
                <a:latin typeface="Arial" charset="0"/>
                <a:cs typeface="Arial" charset="0"/>
              </a:rPr>
              <a:t> </a:t>
            </a:r>
            <a:r>
              <a:rPr lang="zh-CN" altLang="en-US" sz="2200" b="1">
                <a:latin typeface="Arial" charset="0"/>
                <a:cs typeface="Arial" charset="0"/>
              </a:rPr>
              <a:t>线加高电平（1）或低电平（0），所写数据加到</a:t>
            </a:r>
            <a:r>
              <a:rPr lang="en-US" altLang="zh-CN" sz="2200" b="1">
                <a:latin typeface="Arial" charset="0"/>
                <a:cs typeface="Arial" charset="0"/>
              </a:rPr>
              <a:t>C</a:t>
            </a:r>
            <a:r>
              <a:rPr lang="en-US" altLang="zh-CN" sz="2200" b="1" baseline="-25000">
                <a:latin typeface="Arial" charset="0"/>
                <a:cs typeface="Arial" charset="0"/>
              </a:rPr>
              <a:t>B</a:t>
            </a:r>
            <a:r>
              <a:rPr lang="zh-CN" altLang="en-US" sz="2200" b="1">
                <a:latin typeface="Arial" charset="0"/>
                <a:cs typeface="Arial" charset="0"/>
              </a:rPr>
              <a:t>上，若字线</a:t>
            </a:r>
            <a:r>
              <a:rPr lang="en-US" altLang="zh-CN" sz="2200" b="1">
                <a:solidFill>
                  <a:srgbClr val="CC0066"/>
                </a:solidFill>
                <a:latin typeface="Arial" charset="0"/>
                <a:cs typeface="Arial" charset="0"/>
              </a:rPr>
              <a:t>X=1</a:t>
            </a:r>
            <a:r>
              <a:rPr lang="zh-CN" altLang="en-US" sz="2200" b="1">
                <a:latin typeface="Arial" charset="0"/>
                <a:cs typeface="Arial" charset="0"/>
              </a:rPr>
              <a:t>，</a:t>
            </a:r>
            <a:r>
              <a:rPr lang="en-US" altLang="zh-CN" sz="2200" b="1">
                <a:solidFill>
                  <a:srgbClr val="CC0066"/>
                </a:solidFill>
                <a:latin typeface="Arial" charset="0"/>
                <a:cs typeface="Arial" charset="0"/>
              </a:rPr>
              <a:t>T</a:t>
            </a:r>
            <a:r>
              <a:rPr lang="zh-CN" altLang="en-US" sz="2200" b="1">
                <a:solidFill>
                  <a:srgbClr val="CC0066"/>
                </a:solidFill>
                <a:latin typeface="Arial" charset="0"/>
                <a:cs typeface="Arial" charset="0"/>
              </a:rPr>
              <a:t>导通</a:t>
            </a:r>
            <a:r>
              <a:rPr lang="en-US" altLang="zh-CN" sz="2200" b="1">
                <a:latin typeface="Arial" charset="0"/>
                <a:cs typeface="Arial" charset="0"/>
              </a:rPr>
              <a:t>→</a:t>
            </a:r>
            <a:r>
              <a:rPr lang="zh-CN" altLang="en-US" sz="2200" b="1">
                <a:latin typeface="Arial" charset="0"/>
                <a:cs typeface="Arial" charset="0"/>
              </a:rPr>
              <a:t>对</a:t>
            </a:r>
            <a:r>
              <a:rPr lang="en-US" altLang="zh-CN" sz="2200" b="1">
                <a:latin typeface="Arial" charset="0"/>
                <a:cs typeface="Arial" charset="0"/>
              </a:rPr>
              <a:t>C</a:t>
            </a:r>
            <a:r>
              <a:rPr lang="en-US" altLang="zh-CN" sz="2200" b="1" baseline="-25000">
                <a:latin typeface="Arial" charset="0"/>
                <a:cs typeface="Arial" charset="0"/>
              </a:rPr>
              <a:t>S</a:t>
            </a:r>
            <a:r>
              <a:rPr lang="zh-CN" altLang="en-US" sz="2200" b="1">
                <a:latin typeface="Arial" charset="0"/>
                <a:cs typeface="Arial" charset="0"/>
              </a:rPr>
              <a:t>充电或放电</a:t>
            </a:r>
            <a:r>
              <a:rPr lang="en-US" altLang="zh-CN" sz="2200" b="1">
                <a:latin typeface="Arial" charset="0"/>
                <a:cs typeface="Arial" charset="0"/>
              </a:rPr>
              <a:t>→</a:t>
            </a:r>
            <a:r>
              <a:rPr lang="zh-CN" altLang="en-US" sz="2200" b="1">
                <a:latin typeface="Arial" charset="0"/>
                <a:cs typeface="Arial" charset="0"/>
              </a:rPr>
              <a:t>位线上的数据经过</a:t>
            </a:r>
            <a:r>
              <a:rPr lang="en-US" altLang="zh-CN" sz="2200" b="1">
                <a:latin typeface="Arial" charset="0"/>
                <a:cs typeface="Arial" charset="0"/>
              </a:rPr>
              <a:t>T</a:t>
            </a:r>
            <a:r>
              <a:rPr lang="zh-CN" altLang="en-US" sz="2200" b="1">
                <a:latin typeface="Arial" charset="0"/>
                <a:cs typeface="Arial" charset="0"/>
              </a:rPr>
              <a:t>被存入</a:t>
            </a:r>
            <a:r>
              <a:rPr lang="en-US" altLang="zh-CN" sz="2200" b="1">
                <a:latin typeface="Arial" charset="0"/>
                <a:cs typeface="Arial" charset="0"/>
              </a:rPr>
              <a:t>C</a:t>
            </a:r>
            <a:r>
              <a:rPr lang="en-US" altLang="zh-CN" sz="2200" b="1" baseline="-25000">
                <a:latin typeface="Arial" charset="0"/>
                <a:cs typeface="Arial" charset="0"/>
              </a:rPr>
              <a:t>S</a:t>
            </a:r>
            <a:r>
              <a:rPr lang="zh-CN" altLang="en-US" sz="2200" b="1">
                <a:latin typeface="Arial" charset="0"/>
                <a:cs typeface="Arial" charset="0"/>
              </a:rPr>
              <a:t>中；</a:t>
            </a:r>
          </a:p>
          <a:p>
            <a:pPr marL="1169988" lvl="2" indent="-360363" algn="l">
              <a:lnSpc>
                <a:spcPct val="110000"/>
              </a:lnSpc>
              <a:spcBef>
                <a:spcPct val="0"/>
              </a:spcBef>
              <a:buClr>
                <a:schemeClr val="tx2"/>
              </a:buClr>
              <a:buSzPct val="85000"/>
              <a:buFont typeface="Wingdings" pitchFamily="2" charset="2"/>
              <a:buChar char="n"/>
            </a:pPr>
            <a:r>
              <a:rPr lang="zh-CN" altLang="en-US" sz="2200" b="1">
                <a:latin typeface="Arial" charset="0"/>
                <a:cs typeface="Arial" charset="0"/>
              </a:rPr>
              <a:t>写</a:t>
            </a:r>
            <a:r>
              <a:rPr lang="en-US" altLang="zh-CN" sz="2200" b="1">
                <a:solidFill>
                  <a:srgbClr val="CC0066"/>
                </a:solidFill>
                <a:latin typeface="Arial" charset="0"/>
                <a:cs typeface="Arial" charset="0"/>
              </a:rPr>
              <a:t>1</a:t>
            </a:r>
            <a:r>
              <a:rPr lang="zh-CN" altLang="en-US" sz="2200" b="1">
                <a:latin typeface="Arial" charset="0"/>
                <a:cs typeface="Arial" charset="0"/>
              </a:rPr>
              <a:t>时，</a:t>
            </a:r>
            <a:r>
              <a:rPr lang="en-US" altLang="zh-CN" sz="2200" b="1">
                <a:latin typeface="Arial" charset="0"/>
                <a:cs typeface="Arial" charset="0"/>
              </a:rPr>
              <a:t>D</a:t>
            </a:r>
            <a:r>
              <a:rPr lang="zh-CN" altLang="en-US" sz="2200" b="1">
                <a:latin typeface="Arial" charset="0"/>
                <a:cs typeface="Arial" charset="0"/>
              </a:rPr>
              <a:t>线高电平，对</a:t>
            </a:r>
            <a:r>
              <a:rPr lang="en-US" altLang="zh-CN" sz="2200" b="1">
                <a:latin typeface="Arial" charset="0"/>
                <a:cs typeface="Arial" charset="0"/>
              </a:rPr>
              <a:t>C</a:t>
            </a:r>
            <a:r>
              <a:rPr lang="en-US" altLang="zh-CN" sz="2200" b="1" baseline="-25000">
                <a:latin typeface="Arial" charset="0"/>
                <a:cs typeface="Arial" charset="0"/>
              </a:rPr>
              <a:t>S</a:t>
            </a:r>
            <a:r>
              <a:rPr lang="zh-CN" altLang="en-US" sz="2200" b="1">
                <a:solidFill>
                  <a:srgbClr val="CC0066"/>
                </a:solidFill>
                <a:latin typeface="Arial" charset="0"/>
                <a:cs typeface="Arial" charset="0"/>
              </a:rPr>
              <a:t>充电</a:t>
            </a:r>
            <a:r>
              <a:rPr lang="zh-CN" altLang="en-US" sz="2200" b="1">
                <a:latin typeface="Arial" charset="0"/>
                <a:cs typeface="Arial" charset="0"/>
              </a:rPr>
              <a:t>；</a:t>
            </a:r>
            <a:endParaRPr lang="en-US" altLang="zh-CN" sz="2200" b="1">
              <a:latin typeface="Arial" charset="0"/>
              <a:cs typeface="Arial" charset="0"/>
            </a:endParaRPr>
          </a:p>
          <a:p>
            <a:pPr marL="1169988" lvl="2" indent="-360363" algn="l">
              <a:lnSpc>
                <a:spcPct val="110000"/>
              </a:lnSpc>
              <a:spcBef>
                <a:spcPct val="0"/>
              </a:spcBef>
              <a:buClr>
                <a:schemeClr val="tx2"/>
              </a:buClr>
              <a:buSzPct val="85000"/>
              <a:buFont typeface="Wingdings" pitchFamily="2" charset="2"/>
              <a:buChar char="n"/>
            </a:pPr>
            <a:r>
              <a:rPr lang="zh-CN" altLang="en-US" sz="2200" b="1">
                <a:latin typeface="Arial" charset="0"/>
                <a:cs typeface="Arial" charset="0"/>
              </a:rPr>
              <a:t>写</a:t>
            </a:r>
            <a:r>
              <a:rPr lang="en-US" altLang="zh-CN" sz="2200" b="1">
                <a:solidFill>
                  <a:srgbClr val="CC0066"/>
                </a:solidFill>
                <a:latin typeface="Arial" charset="0"/>
                <a:cs typeface="Arial" charset="0"/>
              </a:rPr>
              <a:t>0</a:t>
            </a:r>
            <a:r>
              <a:rPr lang="zh-CN" altLang="en-US" sz="2200" b="1">
                <a:latin typeface="Arial" charset="0"/>
                <a:cs typeface="Arial" charset="0"/>
              </a:rPr>
              <a:t>时，</a:t>
            </a:r>
            <a:r>
              <a:rPr lang="en-US" altLang="zh-CN" sz="2200" b="1">
                <a:latin typeface="Arial" charset="0"/>
                <a:cs typeface="Arial" charset="0"/>
              </a:rPr>
              <a:t>D</a:t>
            </a:r>
            <a:r>
              <a:rPr lang="zh-CN" altLang="en-US" sz="2200" b="1">
                <a:latin typeface="Arial" charset="0"/>
                <a:cs typeface="Arial" charset="0"/>
              </a:rPr>
              <a:t>线低电平，</a:t>
            </a:r>
            <a:r>
              <a:rPr lang="en-US" altLang="zh-CN" sz="2200" b="1">
                <a:latin typeface="Arial" charset="0"/>
                <a:cs typeface="Arial" charset="0"/>
              </a:rPr>
              <a:t>C</a:t>
            </a:r>
            <a:r>
              <a:rPr lang="en-US" altLang="zh-CN" sz="2200" b="1" baseline="-25000">
                <a:latin typeface="Arial" charset="0"/>
                <a:cs typeface="Arial" charset="0"/>
              </a:rPr>
              <a:t>S</a:t>
            </a:r>
            <a:r>
              <a:rPr lang="zh-CN" altLang="en-US" sz="2200" b="1">
                <a:solidFill>
                  <a:srgbClr val="CC0066"/>
                </a:solidFill>
                <a:latin typeface="Arial" charset="0"/>
                <a:cs typeface="Arial" charset="0"/>
              </a:rPr>
              <a:t>放电</a:t>
            </a:r>
          </a:p>
        </p:txBody>
      </p:sp>
      <p:graphicFrame>
        <p:nvGraphicFramePr>
          <p:cNvPr id="120835" name="Object 3"/>
          <p:cNvGraphicFramePr>
            <a:graphicFrameLocks noChangeAspect="1"/>
          </p:cNvGraphicFramePr>
          <p:nvPr/>
        </p:nvGraphicFramePr>
        <p:xfrm>
          <a:off x="5903913" y="2384425"/>
          <a:ext cx="3409950" cy="2484438"/>
        </p:xfrm>
        <a:graphic>
          <a:graphicData uri="http://schemas.openxmlformats.org/presentationml/2006/ole">
            <p:oleObj spid="_x0000_s6146" name="Visio" r:id="rId4" imgW="2057130" imgH="1499109" progId="Visio.Drawing.11">
              <p:embed/>
            </p:oleObj>
          </a:graphicData>
        </a:graphic>
      </p:graphicFrame>
      <p:sp>
        <p:nvSpPr>
          <p:cNvPr id="9" name="Rectangle 152"/>
          <p:cNvSpPr>
            <a:spLocks noChangeArrowheads="1"/>
          </p:cNvSpPr>
          <p:nvPr/>
        </p:nvSpPr>
        <p:spPr bwMode="black">
          <a:xfrm>
            <a:off x="468313" y="3751263"/>
            <a:ext cx="5256212" cy="1203325"/>
          </a:xfrm>
          <a:prstGeom prst="rect">
            <a:avLst/>
          </a:prstGeom>
          <a:noFill/>
          <a:ln w="9525" algn="ctr">
            <a:noFill/>
            <a:miter lim="800000"/>
            <a:headEnd/>
            <a:tailEnd/>
          </a:ln>
        </p:spPr>
        <p:txBody>
          <a:bodyPr anchor="ctr">
            <a:spAutoFit/>
          </a:bodyPr>
          <a:lstStyle/>
          <a:p>
            <a:pPr marL="269875" indent="-269875" algn="l">
              <a:buClr>
                <a:srgbClr val="003366"/>
              </a:buClr>
              <a:buSzPct val="110000"/>
              <a:buFont typeface="Wingdings" pitchFamily="2" charset="2"/>
              <a:buChar char="v"/>
              <a:defRPr/>
            </a:pPr>
            <a:r>
              <a:rPr lang="zh-CN" altLang="en-US" b="1" dirty="0">
                <a:latin typeface="Arial" pitchFamily="34" charset="0"/>
                <a:cs typeface="Arial" pitchFamily="34" charset="0"/>
              </a:rPr>
              <a:t>保持</a:t>
            </a:r>
            <a:endParaRPr lang="en-US" altLang="zh-CN" b="1" dirty="0">
              <a:latin typeface="Arial" pitchFamily="34" charset="0"/>
              <a:cs typeface="Arial" pitchFamily="34" charset="0"/>
            </a:endParaRPr>
          </a:p>
          <a:p>
            <a:pPr marL="727075" lvl="1" indent="-269875" algn="l">
              <a:lnSpc>
                <a:spcPct val="110000"/>
              </a:lnSpc>
              <a:spcBef>
                <a:spcPts val="0"/>
              </a:spcBef>
              <a:buClr>
                <a:schemeClr val="accent5">
                  <a:lumMod val="25000"/>
                </a:schemeClr>
              </a:buClr>
              <a:buSzPct val="85000"/>
              <a:buFont typeface="Wingdings" pitchFamily="2" charset="2"/>
              <a:buChar char="u"/>
              <a:defRPr/>
            </a:pPr>
            <a:r>
              <a:rPr lang="zh-CN" altLang="en-US" sz="2200" b="1" dirty="0">
                <a:latin typeface="Arial" pitchFamily="34" charset="0"/>
                <a:cs typeface="Arial" pitchFamily="34" charset="0"/>
              </a:rPr>
              <a:t>若字线</a:t>
            </a:r>
            <a:r>
              <a:rPr lang="en-US" altLang="zh-CN" sz="2200" b="1" dirty="0">
                <a:solidFill>
                  <a:srgbClr val="CC0066"/>
                </a:solidFill>
                <a:latin typeface="Arial" pitchFamily="34" charset="0"/>
                <a:cs typeface="Arial" pitchFamily="34" charset="0"/>
              </a:rPr>
              <a:t>X=0</a:t>
            </a:r>
            <a:r>
              <a:rPr lang="zh-CN" altLang="en-US" sz="2200" b="1" dirty="0">
                <a:latin typeface="Arial" pitchFamily="34" charset="0"/>
                <a:cs typeface="Arial" pitchFamily="34" charset="0"/>
              </a:rPr>
              <a:t>，</a:t>
            </a:r>
            <a:r>
              <a:rPr lang="en-US" altLang="zh-CN" sz="2200" b="1" dirty="0">
                <a:solidFill>
                  <a:srgbClr val="CC0066"/>
                </a:solidFill>
                <a:latin typeface="Arial" pitchFamily="34" charset="0"/>
                <a:cs typeface="Arial" pitchFamily="34" charset="0"/>
              </a:rPr>
              <a:t>T</a:t>
            </a:r>
            <a:r>
              <a:rPr lang="zh-CN" altLang="en-US" sz="2200" b="1" dirty="0">
                <a:solidFill>
                  <a:srgbClr val="CC0066"/>
                </a:solidFill>
                <a:latin typeface="Arial" pitchFamily="34" charset="0"/>
                <a:cs typeface="Arial" pitchFamily="34" charset="0"/>
              </a:rPr>
              <a:t>截止</a:t>
            </a:r>
            <a:r>
              <a:rPr lang="en-US" altLang="zh-CN" sz="2200" b="1" dirty="0">
                <a:latin typeface="Arial" pitchFamily="34" charset="0"/>
                <a:cs typeface="Arial" pitchFamily="34" charset="0"/>
              </a:rPr>
              <a:t>→</a:t>
            </a:r>
            <a:r>
              <a:rPr lang="zh-CN" altLang="en-US" sz="2200" b="1" dirty="0">
                <a:latin typeface="Arial" pitchFamily="34" charset="0"/>
                <a:cs typeface="Arial" pitchFamily="34" charset="0"/>
              </a:rPr>
              <a:t>无放电回路</a:t>
            </a:r>
            <a:r>
              <a:rPr lang="en-US" altLang="zh-CN" sz="2200" b="1" dirty="0">
                <a:latin typeface="Arial" pitchFamily="34" charset="0"/>
                <a:cs typeface="Arial" pitchFamily="34" charset="0"/>
              </a:rPr>
              <a:t>→</a:t>
            </a:r>
            <a:r>
              <a:rPr lang="zh-CN" altLang="en-US" sz="2200" b="1" dirty="0">
                <a:latin typeface="Arial" pitchFamily="34" charset="0"/>
                <a:cs typeface="Arial" pitchFamily="34" charset="0"/>
              </a:rPr>
              <a:t>信息存储在</a:t>
            </a:r>
            <a:r>
              <a:rPr lang="en-US" altLang="zh-CN" sz="2200" b="1" dirty="0">
                <a:latin typeface="Arial" pitchFamily="34" charset="0"/>
                <a:cs typeface="Arial" pitchFamily="34" charset="0"/>
              </a:rPr>
              <a:t>C</a:t>
            </a:r>
            <a:r>
              <a:rPr lang="en-US" altLang="zh-CN" sz="2200" b="1" baseline="-25000" dirty="0">
                <a:latin typeface="Arial" pitchFamily="34" charset="0"/>
                <a:cs typeface="Arial" pitchFamily="34" charset="0"/>
              </a:rPr>
              <a:t>S</a:t>
            </a:r>
            <a:r>
              <a:rPr lang="zh-CN" altLang="en-US" sz="2200" b="1" dirty="0">
                <a:latin typeface="Arial" pitchFamily="34" charset="0"/>
                <a:cs typeface="Arial" pitchFamily="34" charset="0"/>
              </a:rPr>
              <a:t>中</a:t>
            </a:r>
            <a:r>
              <a:rPr lang="en-US" altLang="zh-CN" sz="2200" b="1" dirty="0">
                <a:latin typeface="Arial" pitchFamily="34" charset="0"/>
                <a:cs typeface="Arial" pitchFamily="34" charset="0"/>
              </a:rPr>
              <a:t>(</a:t>
            </a:r>
            <a:r>
              <a:rPr lang="zh-CN" altLang="en-US" sz="2200" b="1" dirty="0">
                <a:latin typeface="Arial" pitchFamily="34" charset="0"/>
                <a:cs typeface="Arial" pitchFamily="34" charset="0"/>
              </a:rPr>
              <a:t>会缓慢泄漏</a:t>
            </a:r>
            <a:r>
              <a:rPr lang="en-US" altLang="zh-CN" sz="2200" b="1" dirty="0">
                <a:latin typeface="Arial" pitchFamily="34" charset="0"/>
                <a:cs typeface="Arial" pitchFamily="34" charset="0"/>
              </a:rPr>
              <a:t>)</a:t>
            </a:r>
            <a:endParaRPr lang="zh-CN" altLang="en-US" sz="2200" b="1" dirty="0">
              <a:latin typeface="Arial" pitchFamily="34" charset="0"/>
              <a:cs typeface="Arial" pitchFamily="34" charset="0"/>
            </a:endParaRPr>
          </a:p>
        </p:txBody>
      </p:sp>
      <p:sp>
        <p:nvSpPr>
          <p:cNvPr id="10" name="AutoShape 129"/>
          <p:cNvSpPr>
            <a:spLocks noChangeArrowheads="1"/>
          </p:cNvSpPr>
          <p:nvPr/>
        </p:nvSpPr>
        <p:spPr bwMode="auto">
          <a:xfrm>
            <a:off x="176213" y="4681538"/>
            <a:ext cx="8434387" cy="2168525"/>
          </a:xfrm>
          <a:prstGeom prst="horizontalScroll">
            <a:avLst>
              <a:gd name="adj" fmla="val 12500"/>
            </a:avLst>
          </a:prstGeom>
          <a:solidFill>
            <a:srgbClr val="FFFFCC"/>
          </a:solidFill>
          <a:ln w="9525">
            <a:solidFill>
              <a:srgbClr val="CC6600"/>
            </a:solidFill>
            <a:round/>
            <a:headEnd/>
            <a:tailEnd/>
          </a:ln>
        </p:spPr>
        <p:txBody>
          <a:bodyPr anchor="ctr">
            <a:spAutoFit/>
          </a:bodyPr>
          <a:lstStyle/>
          <a:p>
            <a:pPr marL="354013" indent="-354013" algn="l">
              <a:lnSpc>
                <a:spcPts val="3000"/>
              </a:lnSpc>
              <a:spcBef>
                <a:spcPct val="0"/>
              </a:spcBef>
              <a:buClr>
                <a:schemeClr val="bg2"/>
              </a:buClr>
              <a:buFont typeface="Wingdings" pitchFamily="2" charset="2"/>
              <a:buChar char="v"/>
            </a:pPr>
            <a:r>
              <a:rPr lang="zh-CN" altLang="en-US" sz="2000" b="1">
                <a:latin typeface="Arial" charset="0"/>
                <a:ea typeface="楷体_GB2312" pitchFamily="49" charset="-122"/>
              </a:rPr>
              <a:t>在保存二进制信息“ </a:t>
            </a:r>
            <a:r>
              <a:rPr lang="en-US" altLang="zh-CN" sz="2000" b="1">
                <a:latin typeface="Arial" charset="0"/>
                <a:ea typeface="楷体_GB2312" pitchFamily="49" charset="-122"/>
              </a:rPr>
              <a:t>1 ”</a:t>
            </a:r>
            <a:r>
              <a:rPr lang="zh-CN" altLang="en-US" sz="2000" b="1">
                <a:latin typeface="Arial" charset="0"/>
                <a:ea typeface="楷体_GB2312" pitchFamily="49" charset="-122"/>
              </a:rPr>
              <a:t>的状态下，</a:t>
            </a:r>
            <a:r>
              <a:rPr lang="en-US" altLang="zh-CN" sz="2000" b="1">
                <a:latin typeface="Arial" charset="0"/>
                <a:ea typeface="楷体_GB2312" pitchFamily="49" charset="-122"/>
              </a:rPr>
              <a:t>Cs</a:t>
            </a:r>
            <a:r>
              <a:rPr lang="zh-CN" altLang="en-US" sz="2000" b="1">
                <a:latin typeface="Arial" charset="0"/>
                <a:ea typeface="楷体_GB2312" pitchFamily="49" charset="-122"/>
              </a:rPr>
              <a:t>有电荷，但</a:t>
            </a:r>
            <a:r>
              <a:rPr lang="en-US" altLang="zh-CN" sz="2000" b="1">
                <a:latin typeface="Arial" charset="0"/>
                <a:ea typeface="楷体_GB2312" pitchFamily="49" charset="-122"/>
              </a:rPr>
              <a:t>Cs</a:t>
            </a:r>
            <a:r>
              <a:rPr lang="zh-CN" altLang="en-US" sz="2000" b="1">
                <a:latin typeface="Arial" charset="0"/>
                <a:ea typeface="楷体_GB2312" pitchFamily="49" charset="-122"/>
              </a:rPr>
              <a:t>存在漏电流，</a:t>
            </a:r>
            <a:r>
              <a:rPr lang="en-US" altLang="zh-CN" sz="2000" b="1">
                <a:latin typeface="Arial" charset="0"/>
                <a:ea typeface="楷体_GB2312" pitchFamily="49" charset="-122"/>
              </a:rPr>
              <a:t>Cs</a:t>
            </a:r>
            <a:r>
              <a:rPr lang="zh-CN" altLang="en-US" sz="2000" b="1">
                <a:latin typeface="Arial" charset="0"/>
                <a:ea typeface="楷体_GB2312" pitchFamily="49" charset="-122"/>
              </a:rPr>
              <a:t>上的电荷会逐渐消失，状态不能长久保持。在电荷泄漏到威胁所保存的数据性质之前，需要补充所泄漏的电荷，以保持数据性质不变。这种电荷的补充称之为</a:t>
            </a:r>
            <a:r>
              <a:rPr lang="zh-CN" altLang="en-US" sz="2000" b="1">
                <a:solidFill>
                  <a:srgbClr val="FF0000"/>
                </a:solidFill>
                <a:latin typeface="Arial" charset="0"/>
                <a:ea typeface="楷体_GB2312" pitchFamily="49" charset="-122"/>
              </a:rPr>
              <a:t>刷新</a:t>
            </a:r>
            <a:r>
              <a:rPr lang="zh-CN" altLang="en-US" sz="2000" b="1">
                <a:latin typeface="Arial" charset="0"/>
                <a:ea typeface="楷体_GB2312" pitchFamily="49" charset="-122"/>
              </a:rPr>
              <a:t>（或</a:t>
            </a:r>
            <a:r>
              <a:rPr lang="zh-CN" altLang="en-US" sz="2000" b="1">
                <a:solidFill>
                  <a:srgbClr val="FF0000"/>
                </a:solidFill>
                <a:latin typeface="Arial" charset="0"/>
                <a:ea typeface="楷体_GB2312" pitchFamily="49" charset="-122"/>
              </a:rPr>
              <a:t>再生</a:t>
            </a:r>
            <a:r>
              <a:rPr lang="zh-CN" altLang="en-US" sz="2000" b="1">
                <a:latin typeface="Arial" charset="0"/>
                <a:ea typeface="楷体_GB2312" pitchFamily="49" charset="-122"/>
              </a:rPr>
              <a:t>）。</a:t>
            </a:r>
            <a:endParaRPr lang="zh-CN" altLang="en-US" sz="2200">
              <a:latin typeface="Arial" charset="0"/>
              <a:ea typeface="楷体_GB2312" pitchFamily="49" charset="-122"/>
              <a:sym typeface="Wingdings" pitchFamily="2" charset="2"/>
            </a:endParaRPr>
          </a:p>
        </p:txBody>
      </p:sp>
      <p:sp>
        <p:nvSpPr>
          <p:cNvPr id="8" name="Text Box 93"/>
          <p:cNvSpPr txBox="1">
            <a:spLocks noChangeArrowheads="1"/>
          </p:cNvSpPr>
          <p:nvPr/>
        </p:nvSpPr>
        <p:spPr bwMode="auto">
          <a:xfrm>
            <a:off x="7881938" y="4037013"/>
            <a:ext cx="344487" cy="341312"/>
          </a:xfrm>
          <a:prstGeom prst="rect">
            <a:avLst/>
          </a:prstGeom>
          <a:solidFill>
            <a:srgbClr val="CC3300"/>
          </a:solidFill>
          <a:ln w="38100">
            <a:noFill/>
            <a:miter lim="800000"/>
            <a:headEnd/>
            <a:tailEnd/>
          </a:ln>
        </p:spPr>
        <p:txBody>
          <a:bodyPr>
            <a:spAutoFit/>
          </a:bodyPr>
          <a:lstStyle/>
          <a:p>
            <a:pPr algn="l"/>
            <a:r>
              <a:rPr kumimoji="1" lang="en-US" altLang="zh-CN" sz="1800" b="1">
                <a:solidFill>
                  <a:srgbClr val="FFFF00"/>
                </a:solidFill>
                <a:latin typeface="Arial" charset="0"/>
                <a:cs typeface="Arial" charset="0"/>
              </a:rPr>
              <a:t>1</a:t>
            </a:r>
          </a:p>
        </p:txBody>
      </p:sp>
      <p:sp>
        <p:nvSpPr>
          <p:cNvPr id="11" name="AutoShape 7"/>
          <p:cNvSpPr>
            <a:spLocks noChangeArrowheads="1"/>
          </p:cNvSpPr>
          <p:nvPr/>
        </p:nvSpPr>
        <p:spPr bwMode="auto">
          <a:xfrm>
            <a:off x="7004050" y="4229100"/>
            <a:ext cx="788988" cy="368300"/>
          </a:xfrm>
          <a:prstGeom prst="wedgeRoundRectCallout">
            <a:avLst>
              <a:gd name="adj1" fmla="val -66722"/>
              <a:gd name="adj2" fmla="val -84560"/>
              <a:gd name="adj3" fmla="val 16667"/>
            </a:avLst>
          </a:prstGeom>
          <a:solidFill>
            <a:srgbClr val="FFFF99"/>
          </a:solidFill>
          <a:ln w="9525">
            <a:solidFill>
              <a:srgbClr val="FF9966"/>
            </a:solidFill>
            <a:miter lim="800000"/>
            <a:headEnd/>
            <a:tailEnd/>
          </a:ln>
          <a:effectLst>
            <a:prstShdw prst="shdw17" dist="17961" dir="2700000">
              <a:srgbClr val="99995C"/>
            </a:prstShdw>
          </a:effectLst>
        </p:spPr>
        <p:txBody>
          <a:bodyPr anchor="b"/>
          <a:lstStyle/>
          <a:p>
            <a:pPr algn="l">
              <a:lnSpc>
                <a:spcPct val="100000"/>
              </a:lnSpc>
              <a:spcBef>
                <a:spcPct val="0"/>
              </a:spcBef>
            </a:pPr>
            <a:r>
              <a:rPr lang="zh-CN" altLang="en-US" sz="1800" b="1">
                <a:solidFill>
                  <a:srgbClr val="FF0066"/>
                </a:solidFill>
                <a:latin typeface="Arial" charset="0"/>
                <a:ea typeface="楷体_GB2312" pitchFamily="49" charset="-122"/>
              </a:rPr>
              <a:t>充电</a:t>
            </a:r>
          </a:p>
        </p:txBody>
      </p:sp>
      <p:sp>
        <p:nvSpPr>
          <p:cNvPr id="13" name="Text Box 93"/>
          <p:cNvSpPr txBox="1">
            <a:spLocks noChangeArrowheads="1"/>
          </p:cNvSpPr>
          <p:nvPr/>
        </p:nvSpPr>
        <p:spPr bwMode="auto">
          <a:xfrm>
            <a:off x="5856288" y="2820988"/>
            <a:ext cx="276225" cy="341312"/>
          </a:xfrm>
          <a:prstGeom prst="rect">
            <a:avLst/>
          </a:prstGeom>
          <a:solidFill>
            <a:schemeClr val="tx2"/>
          </a:solidFill>
          <a:ln w="38100">
            <a:noFill/>
            <a:miter lim="800000"/>
            <a:headEnd/>
            <a:tailEnd/>
          </a:ln>
        </p:spPr>
        <p:txBody>
          <a:bodyPr>
            <a:spAutoFit/>
          </a:bodyPr>
          <a:lstStyle/>
          <a:p>
            <a:pPr algn="l"/>
            <a:r>
              <a:rPr kumimoji="1" lang="en-US" altLang="zh-CN" sz="1800" b="1">
                <a:solidFill>
                  <a:srgbClr val="FFFF00"/>
                </a:solidFill>
                <a:latin typeface="Arial" charset="0"/>
                <a:cs typeface="Arial" charset="0"/>
              </a:rPr>
              <a:t>1</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5864"/>
                                        </p:tgtEl>
                                        <p:attrNameLst>
                                          <p:attrName>style.visibility</p:attrName>
                                        </p:attrNameLst>
                                      </p:cBhvr>
                                      <p:to>
                                        <p:strVal val="visible"/>
                                      </p:to>
                                    </p:set>
                                    <p:anim calcmode="lin" valueType="num">
                                      <p:cBhvr additive="base">
                                        <p:cTn id="7" dur="500" fill="hold"/>
                                        <p:tgtEl>
                                          <p:spTgt spid="115864"/>
                                        </p:tgtEl>
                                        <p:attrNameLst>
                                          <p:attrName>ppt_x</p:attrName>
                                        </p:attrNameLst>
                                      </p:cBhvr>
                                      <p:tavLst>
                                        <p:tav tm="0">
                                          <p:val>
                                            <p:strVal val="#ppt_x"/>
                                          </p:val>
                                        </p:tav>
                                        <p:tav tm="100000">
                                          <p:val>
                                            <p:strVal val="#ppt_x"/>
                                          </p:val>
                                        </p:tav>
                                      </p:tavLst>
                                    </p:anim>
                                    <p:anim calcmode="lin" valueType="num">
                                      <p:cBhvr additive="base">
                                        <p:cTn id="8" dur="500" fill="hold"/>
                                        <p:tgtEl>
                                          <p:spTgt spid="1158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dissolv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dissolv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37"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barn(outVertical)">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864" grpId="0"/>
      <p:bldP spid="9" grpId="0"/>
      <p:bldP spid="10" grpId="0" animBg="1"/>
      <p:bldP spid="8" grpId="0" animBg="1" autoUpdateAnimBg="0"/>
      <p:bldP spid="11" grpId="0" animBg="1" autoUpdateAnimBg="0"/>
      <p:bldP spid="13"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灯片编号占位符 4"/>
          <p:cNvSpPr txBox="1">
            <a:spLocks noGrp="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spcBef>
                <a:spcPct val="0"/>
              </a:spcBef>
            </a:pPr>
            <a:fld id="{81407CF0-7800-43EC-8E83-713C98996713}" type="slidenum">
              <a:rPr lang="ko-KR" altLang="en-US" sz="1600" b="1">
                <a:solidFill>
                  <a:schemeClr val="accent2"/>
                </a:solidFill>
                <a:latin typeface="Verdana" pitchFamily="34" charset="0"/>
                <a:ea typeface="Gulim" pitchFamily="34" charset="-127"/>
              </a:rPr>
              <a:pPr algn="r">
                <a:lnSpc>
                  <a:spcPct val="100000"/>
                </a:lnSpc>
                <a:spcBef>
                  <a:spcPct val="0"/>
                </a:spcBef>
              </a:pPr>
              <a:t>29</a:t>
            </a:fld>
            <a:endParaRPr lang="en-US" altLang="ko-KR" sz="1600" b="1">
              <a:solidFill>
                <a:schemeClr val="accent2"/>
              </a:solidFill>
              <a:latin typeface="Verdana" pitchFamily="34" charset="0"/>
              <a:ea typeface="Gulim" pitchFamily="34" charset="-127"/>
            </a:endParaRPr>
          </a:p>
        </p:txBody>
      </p:sp>
      <p:sp>
        <p:nvSpPr>
          <p:cNvPr id="7172" name="Rectangle 2"/>
          <p:cNvSpPr>
            <a:spLocks noGrp="1" noChangeArrowheads="1"/>
          </p:cNvSpPr>
          <p:nvPr>
            <p:ph type="title" idx="4294967295"/>
          </p:nvPr>
        </p:nvSpPr>
        <p:spPr/>
        <p:txBody>
          <a:bodyPr/>
          <a:lstStyle/>
          <a:p>
            <a:r>
              <a:rPr lang="zh-CN" altLang="en-US" smtClean="0">
                <a:solidFill>
                  <a:srgbClr val="FFCC00"/>
                </a:solidFill>
                <a:latin typeface="Arial" charset="0"/>
                <a:ea typeface="黑体" pitchFamily="49" charset="-122"/>
              </a:rPr>
              <a:t>单管</a:t>
            </a:r>
            <a:r>
              <a:rPr lang="en-US" altLang="zh-CN" smtClean="0">
                <a:solidFill>
                  <a:srgbClr val="FFCC00"/>
                </a:solidFill>
                <a:latin typeface="Arial" charset="0"/>
                <a:ea typeface="黑体" pitchFamily="49" charset="-122"/>
              </a:rPr>
              <a:t>MOS</a:t>
            </a:r>
            <a:r>
              <a:rPr lang="zh-CN" altLang="en-US" smtClean="0">
                <a:solidFill>
                  <a:srgbClr val="FFCC00"/>
                </a:solidFill>
                <a:latin typeface="Arial" charset="0"/>
                <a:ea typeface="黑体" pitchFamily="49" charset="-122"/>
              </a:rPr>
              <a:t>动态存储单元工作原理（读出） </a:t>
            </a:r>
          </a:p>
        </p:txBody>
      </p:sp>
      <p:sp>
        <p:nvSpPr>
          <p:cNvPr id="115865" name="Rectangle 153"/>
          <p:cNvSpPr>
            <a:spLocks noChangeArrowheads="1"/>
          </p:cNvSpPr>
          <p:nvPr/>
        </p:nvSpPr>
        <p:spPr bwMode="black">
          <a:xfrm>
            <a:off x="176213" y="1235075"/>
            <a:ext cx="6016625" cy="2863850"/>
          </a:xfrm>
          <a:prstGeom prst="rect">
            <a:avLst/>
          </a:prstGeom>
          <a:noFill/>
          <a:ln w="9525" algn="ctr">
            <a:noFill/>
            <a:miter lim="800000"/>
            <a:headEnd/>
            <a:tailEnd/>
          </a:ln>
        </p:spPr>
        <p:txBody>
          <a:bodyPr anchor="ctr">
            <a:spAutoFit/>
          </a:bodyPr>
          <a:lstStyle/>
          <a:p>
            <a:pPr algn="l">
              <a:buClr>
                <a:srgbClr val="003366"/>
              </a:buClr>
              <a:buSzPct val="110000"/>
              <a:buFont typeface="Wingdings" pitchFamily="2" charset="2"/>
              <a:buChar char="v"/>
            </a:pPr>
            <a:r>
              <a:rPr lang="zh-CN" altLang="en-US" b="1"/>
              <a:t>读出：</a:t>
            </a:r>
          </a:p>
          <a:p>
            <a:pPr lvl="1" algn="l">
              <a:lnSpc>
                <a:spcPct val="110000"/>
              </a:lnSpc>
              <a:spcBef>
                <a:spcPct val="0"/>
              </a:spcBef>
              <a:buClr>
                <a:srgbClr val="006666"/>
              </a:buClr>
              <a:buSzPct val="85000"/>
              <a:buFont typeface="Wingdings" pitchFamily="2" charset="2"/>
              <a:buChar char="u"/>
            </a:pPr>
            <a:r>
              <a:rPr lang="zh-CN" altLang="en-US" sz="2000" b="1">
                <a:latin typeface="Arial" charset="0"/>
                <a:cs typeface="Arial" charset="0"/>
              </a:rPr>
              <a:t>先在</a:t>
            </a:r>
            <a:r>
              <a:rPr lang="en-US" altLang="zh-CN" sz="2000" b="1">
                <a:latin typeface="Arial" charset="0"/>
                <a:cs typeface="Arial" charset="0"/>
              </a:rPr>
              <a:t>C</a:t>
            </a:r>
            <a:r>
              <a:rPr lang="en-US" altLang="zh-CN" sz="2000" b="1" baseline="-25000">
                <a:latin typeface="Arial" charset="0"/>
                <a:cs typeface="Arial" charset="0"/>
              </a:rPr>
              <a:t>B</a:t>
            </a:r>
            <a:r>
              <a:rPr lang="zh-CN" altLang="en-US" sz="2000" b="1">
                <a:latin typeface="Arial" charset="0"/>
                <a:cs typeface="Arial" charset="0"/>
              </a:rPr>
              <a:t>上加正脉冲</a:t>
            </a:r>
            <a:r>
              <a:rPr lang="en-US" altLang="zh-CN" sz="2000" b="1">
                <a:latin typeface="Arial" charset="0"/>
                <a:cs typeface="Arial" charset="0"/>
              </a:rPr>
              <a:t>Vpre=2.5V</a:t>
            </a:r>
            <a:r>
              <a:rPr lang="en-US" altLang="zh-CN" sz="2200" b="1">
                <a:solidFill>
                  <a:srgbClr val="000000"/>
                </a:solidFill>
                <a:latin typeface="Arial" charset="0"/>
                <a:cs typeface="Arial" charset="0"/>
              </a:rPr>
              <a:t> →</a:t>
            </a:r>
            <a:r>
              <a:rPr lang="zh-CN" altLang="en-US" sz="2000" b="1">
                <a:latin typeface="Arial" charset="0"/>
                <a:cs typeface="Arial" charset="0"/>
              </a:rPr>
              <a:t>对</a:t>
            </a:r>
            <a:r>
              <a:rPr lang="en-US" altLang="zh-CN" sz="2000" b="1">
                <a:latin typeface="Arial" charset="0"/>
                <a:cs typeface="Arial" charset="0"/>
              </a:rPr>
              <a:t>C</a:t>
            </a:r>
            <a:r>
              <a:rPr lang="en-US" altLang="zh-CN" sz="2000" b="1" baseline="-25000">
                <a:latin typeface="Arial" charset="0"/>
                <a:cs typeface="Arial" charset="0"/>
              </a:rPr>
              <a:t>B</a:t>
            </a:r>
            <a:r>
              <a:rPr lang="zh-CN" altLang="en-US" sz="2000" b="1">
                <a:latin typeface="Arial" charset="0"/>
                <a:cs typeface="Arial" charset="0"/>
              </a:rPr>
              <a:t>预充电</a:t>
            </a:r>
          </a:p>
          <a:p>
            <a:pPr lvl="1" algn="l">
              <a:lnSpc>
                <a:spcPct val="110000"/>
              </a:lnSpc>
              <a:spcBef>
                <a:spcPct val="0"/>
              </a:spcBef>
              <a:buClr>
                <a:srgbClr val="006666"/>
              </a:buClr>
              <a:buSzPct val="85000"/>
              <a:buFont typeface="Wingdings" pitchFamily="2" charset="2"/>
              <a:buChar char="u"/>
            </a:pPr>
            <a:r>
              <a:rPr lang="zh-CN" altLang="en-US" sz="2000" b="1">
                <a:latin typeface="Arial" charset="0"/>
                <a:cs typeface="Arial" charset="0"/>
              </a:rPr>
              <a:t>然后</a:t>
            </a:r>
            <a:r>
              <a:rPr lang="en-US" altLang="zh-CN" sz="2000" b="1">
                <a:solidFill>
                  <a:srgbClr val="CC0066"/>
                </a:solidFill>
                <a:latin typeface="Arial" charset="0"/>
                <a:cs typeface="Arial" charset="0"/>
              </a:rPr>
              <a:t>X=1</a:t>
            </a:r>
            <a:r>
              <a:rPr lang="zh-CN" altLang="en-US" sz="2000" b="1">
                <a:latin typeface="Arial" charset="0"/>
                <a:cs typeface="Arial" charset="0"/>
              </a:rPr>
              <a:t>，</a:t>
            </a:r>
            <a:r>
              <a:rPr lang="en-US" altLang="zh-CN" sz="2000" b="1">
                <a:solidFill>
                  <a:srgbClr val="CC0066"/>
                </a:solidFill>
                <a:latin typeface="Arial" charset="0"/>
                <a:cs typeface="Arial" charset="0"/>
              </a:rPr>
              <a:t>T</a:t>
            </a:r>
            <a:r>
              <a:rPr lang="zh-CN" altLang="en-US" sz="2000" b="1">
                <a:solidFill>
                  <a:srgbClr val="CC0066"/>
                </a:solidFill>
                <a:latin typeface="Arial" charset="0"/>
                <a:cs typeface="Arial" charset="0"/>
              </a:rPr>
              <a:t>导通</a:t>
            </a:r>
            <a:r>
              <a:rPr lang="en-US" altLang="zh-CN" sz="2200" b="1">
                <a:solidFill>
                  <a:srgbClr val="000000"/>
                </a:solidFill>
                <a:latin typeface="Arial" charset="0"/>
                <a:cs typeface="Arial" charset="0"/>
              </a:rPr>
              <a:t>→</a:t>
            </a:r>
            <a:r>
              <a:rPr lang="en-US" altLang="zh-CN" sz="2000" b="1">
                <a:latin typeface="Arial" charset="0"/>
                <a:cs typeface="Arial" charset="0"/>
              </a:rPr>
              <a:t> C</a:t>
            </a:r>
            <a:r>
              <a:rPr lang="en-US" altLang="zh-CN" sz="2000" b="1" baseline="-25000">
                <a:latin typeface="Arial" charset="0"/>
                <a:cs typeface="Arial" charset="0"/>
              </a:rPr>
              <a:t>S</a:t>
            </a:r>
            <a:r>
              <a:rPr lang="zh-CN" altLang="en-US" sz="2000" b="1">
                <a:latin typeface="Arial" charset="0"/>
                <a:cs typeface="Arial" charset="0"/>
              </a:rPr>
              <a:t>经</a:t>
            </a:r>
            <a:r>
              <a:rPr lang="en-US" altLang="zh-CN" sz="2000" b="1">
                <a:latin typeface="Arial" charset="0"/>
                <a:cs typeface="Arial" charset="0"/>
              </a:rPr>
              <a:t>T</a:t>
            </a:r>
            <a:r>
              <a:rPr lang="zh-CN" altLang="en-US" sz="2000" b="1">
                <a:latin typeface="Arial" charset="0"/>
                <a:cs typeface="Arial" charset="0"/>
              </a:rPr>
              <a:t>向</a:t>
            </a:r>
            <a:r>
              <a:rPr lang="en-US" altLang="zh-CN" sz="2000" b="1">
                <a:latin typeface="Arial" charset="0"/>
                <a:cs typeface="Arial" charset="0"/>
              </a:rPr>
              <a:t>C</a:t>
            </a:r>
            <a:r>
              <a:rPr lang="en-US" altLang="zh-CN" sz="2000" b="1" baseline="-25000">
                <a:latin typeface="Arial" charset="0"/>
                <a:cs typeface="Arial" charset="0"/>
              </a:rPr>
              <a:t>B</a:t>
            </a:r>
            <a:r>
              <a:rPr lang="zh-CN" altLang="en-US" sz="2000" b="1">
                <a:latin typeface="Arial" charset="0"/>
                <a:cs typeface="Arial" charset="0"/>
              </a:rPr>
              <a:t>提供电荷</a:t>
            </a:r>
            <a:r>
              <a:rPr lang="zh-CN" altLang="en-US" sz="2000" b="1" baseline="-25000">
                <a:latin typeface="Arial" charset="0"/>
                <a:cs typeface="Arial" charset="0"/>
              </a:rPr>
              <a:t>，</a:t>
            </a:r>
            <a:r>
              <a:rPr lang="zh-CN" altLang="en-US" sz="2000" b="1">
                <a:latin typeface="Arial" charset="0"/>
                <a:cs typeface="Arial" charset="0"/>
              </a:rPr>
              <a:t>使位线获得读出的信号电平</a:t>
            </a:r>
            <a:endParaRPr lang="en-US" altLang="zh-CN" sz="2000" b="1">
              <a:latin typeface="Arial" charset="0"/>
              <a:cs typeface="Arial" charset="0"/>
            </a:endParaRPr>
          </a:p>
          <a:p>
            <a:pPr lvl="2" algn="l">
              <a:lnSpc>
                <a:spcPct val="110000"/>
              </a:lnSpc>
              <a:spcBef>
                <a:spcPct val="0"/>
              </a:spcBef>
              <a:buClr>
                <a:schemeClr val="tx2"/>
              </a:buClr>
              <a:buSzPct val="85000"/>
              <a:buFont typeface="Wingdings" pitchFamily="2" charset="2"/>
              <a:buChar char="n"/>
            </a:pPr>
            <a:r>
              <a:rPr lang="zh-CN" altLang="en-US" sz="2000" b="1">
                <a:latin typeface="Arial" charset="0"/>
                <a:cs typeface="Arial" charset="0"/>
              </a:rPr>
              <a:t>若电路保存信息</a:t>
            </a:r>
            <a:r>
              <a:rPr lang="zh-CN" altLang="en-US" sz="2000" b="1">
                <a:solidFill>
                  <a:srgbClr val="CC0066"/>
                </a:solidFill>
                <a:latin typeface="Arial" charset="0"/>
                <a:cs typeface="Arial" charset="0"/>
              </a:rPr>
              <a:t>1</a:t>
            </a:r>
            <a:r>
              <a:rPr lang="zh-CN" altLang="en-US" sz="2000" b="1">
                <a:latin typeface="Arial" charset="0"/>
                <a:cs typeface="Arial" charset="0"/>
              </a:rPr>
              <a:t>，</a:t>
            </a:r>
            <a:r>
              <a:rPr lang="en-US" altLang="zh-CN" sz="2000" b="1">
                <a:latin typeface="Arial" charset="0"/>
                <a:cs typeface="Arial" charset="0"/>
              </a:rPr>
              <a:t>Vcs=3.5V，</a:t>
            </a:r>
            <a:r>
              <a:rPr lang="zh-CN" altLang="en-US" sz="2000" b="1">
                <a:solidFill>
                  <a:srgbClr val="CC0066"/>
                </a:solidFill>
                <a:latin typeface="Arial" charset="0"/>
                <a:cs typeface="Arial" charset="0"/>
              </a:rPr>
              <a:t>电流</a:t>
            </a:r>
            <a:r>
              <a:rPr lang="zh-CN" altLang="en-US" sz="2000" b="1">
                <a:latin typeface="Arial" charset="0"/>
                <a:cs typeface="Arial" charset="0"/>
              </a:rPr>
              <a:t>方向从单元电路内部指</a:t>
            </a:r>
            <a:r>
              <a:rPr lang="zh-CN" altLang="en-US" sz="2000" b="1">
                <a:solidFill>
                  <a:srgbClr val="CC0066"/>
                </a:solidFill>
                <a:latin typeface="Arial" charset="0"/>
                <a:cs typeface="Arial" charset="0"/>
              </a:rPr>
              <a:t>向外，</a:t>
            </a:r>
            <a:r>
              <a:rPr lang="en-US" altLang="zh-CN" sz="2000" b="1">
                <a:latin typeface="Arial" charset="0"/>
                <a:cs typeface="Arial" charset="0"/>
              </a:rPr>
              <a:t>Cs</a:t>
            </a:r>
            <a:r>
              <a:rPr lang="zh-CN" altLang="en-US" sz="2000" b="1">
                <a:latin typeface="Arial" charset="0"/>
                <a:cs typeface="Arial" charset="0"/>
              </a:rPr>
              <a:t>在放电</a:t>
            </a:r>
            <a:endParaRPr lang="en-US" altLang="zh-CN" sz="2000" b="1">
              <a:latin typeface="Arial" charset="0"/>
              <a:cs typeface="Arial" charset="0"/>
            </a:endParaRPr>
          </a:p>
          <a:p>
            <a:pPr lvl="2" algn="l">
              <a:lnSpc>
                <a:spcPct val="110000"/>
              </a:lnSpc>
              <a:spcBef>
                <a:spcPct val="0"/>
              </a:spcBef>
              <a:buClr>
                <a:schemeClr val="tx2"/>
              </a:buClr>
              <a:buSzPct val="85000"/>
              <a:buFont typeface="Wingdings" pitchFamily="2" charset="2"/>
              <a:buChar char="n"/>
            </a:pPr>
            <a:r>
              <a:rPr lang="zh-CN" altLang="en-US" sz="2000" b="1">
                <a:latin typeface="Arial" charset="0"/>
                <a:cs typeface="Arial" charset="0"/>
              </a:rPr>
              <a:t>若电路保存信息 </a:t>
            </a:r>
            <a:r>
              <a:rPr lang="zh-CN" altLang="en-US" sz="2000" b="1">
                <a:solidFill>
                  <a:srgbClr val="CC0066"/>
                </a:solidFill>
                <a:latin typeface="Arial" charset="0"/>
                <a:cs typeface="Arial" charset="0"/>
              </a:rPr>
              <a:t>0</a:t>
            </a:r>
            <a:r>
              <a:rPr lang="zh-CN" altLang="en-US" sz="2000" b="1">
                <a:latin typeface="Arial" charset="0"/>
                <a:cs typeface="Arial" charset="0"/>
              </a:rPr>
              <a:t>，</a:t>
            </a:r>
            <a:r>
              <a:rPr lang="en-US" altLang="zh-CN" sz="2000" b="1">
                <a:latin typeface="Arial" charset="0"/>
                <a:cs typeface="Arial" charset="0"/>
              </a:rPr>
              <a:t>Vcs=0.0V，</a:t>
            </a:r>
            <a:r>
              <a:rPr lang="zh-CN" altLang="en-US" sz="2000" b="1">
                <a:solidFill>
                  <a:srgbClr val="CC0066"/>
                </a:solidFill>
                <a:latin typeface="Arial" charset="0"/>
                <a:cs typeface="Arial" charset="0"/>
              </a:rPr>
              <a:t>电流</a:t>
            </a:r>
            <a:r>
              <a:rPr lang="zh-CN" altLang="en-US" sz="2000" b="1">
                <a:latin typeface="Arial" charset="0"/>
                <a:cs typeface="Arial" charset="0"/>
              </a:rPr>
              <a:t>方向从外指向单元电路</a:t>
            </a:r>
            <a:r>
              <a:rPr lang="zh-CN" altLang="en-US" sz="2000" b="1">
                <a:solidFill>
                  <a:srgbClr val="CC0066"/>
                </a:solidFill>
                <a:latin typeface="Arial" charset="0"/>
                <a:cs typeface="Arial" charset="0"/>
              </a:rPr>
              <a:t>内部，</a:t>
            </a:r>
            <a:r>
              <a:rPr lang="en-US" altLang="zh-CN" sz="2000">
                <a:solidFill>
                  <a:srgbClr val="0000FF"/>
                </a:solidFill>
                <a:latin typeface="Arial" charset="0"/>
                <a:cs typeface="Arial" charset="0"/>
              </a:rPr>
              <a:t> </a:t>
            </a:r>
            <a:r>
              <a:rPr lang="en-US" altLang="zh-CN" sz="2000" b="1">
                <a:latin typeface="Arial" charset="0"/>
                <a:cs typeface="Arial" charset="0"/>
              </a:rPr>
              <a:t>Cs</a:t>
            </a:r>
            <a:r>
              <a:rPr lang="zh-CN" altLang="en-US" sz="2000" b="1">
                <a:latin typeface="Arial" charset="0"/>
                <a:cs typeface="Arial" charset="0"/>
              </a:rPr>
              <a:t>在充电</a:t>
            </a:r>
          </a:p>
        </p:txBody>
      </p:sp>
      <p:graphicFrame>
        <p:nvGraphicFramePr>
          <p:cNvPr id="120835" name="Object 2"/>
          <p:cNvGraphicFramePr>
            <a:graphicFrameLocks noChangeAspect="1"/>
          </p:cNvGraphicFramePr>
          <p:nvPr/>
        </p:nvGraphicFramePr>
        <p:xfrm>
          <a:off x="5903913" y="1376363"/>
          <a:ext cx="3409950" cy="2484437"/>
        </p:xfrm>
        <a:graphic>
          <a:graphicData uri="http://schemas.openxmlformats.org/presentationml/2006/ole">
            <p:oleObj spid="_x0000_s7170" name="Visio" r:id="rId4" imgW="2057130" imgH="1499109" progId="Visio.Drawing.11">
              <p:embed/>
            </p:oleObj>
          </a:graphicData>
        </a:graphic>
      </p:graphicFrame>
      <p:sp>
        <p:nvSpPr>
          <p:cNvPr id="8" name="AutoShape 129"/>
          <p:cNvSpPr>
            <a:spLocks noChangeArrowheads="1"/>
          </p:cNvSpPr>
          <p:nvPr/>
        </p:nvSpPr>
        <p:spPr bwMode="auto">
          <a:xfrm>
            <a:off x="708025" y="3841750"/>
            <a:ext cx="7392988" cy="2679700"/>
          </a:xfrm>
          <a:prstGeom prst="horizontalScroll">
            <a:avLst>
              <a:gd name="adj" fmla="val 12500"/>
            </a:avLst>
          </a:prstGeom>
          <a:solidFill>
            <a:srgbClr val="FFCC99"/>
          </a:solidFill>
          <a:ln w="9525">
            <a:solidFill>
              <a:srgbClr val="CC6600"/>
            </a:solidFill>
            <a:round/>
            <a:headEnd/>
            <a:tailEnd/>
          </a:ln>
        </p:spPr>
        <p:txBody>
          <a:bodyPr anchor="ctr">
            <a:spAutoFit/>
          </a:bodyPr>
          <a:lstStyle/>
          <a:p>
            <a:pPr marL="354013" indent="-354013" algn="l">
              <a:lnSpc>
                <a:spcPts val="3000"/>
              </a:lnSpc>
              <a:spcBef>
                <a:spcPct val="0"/>
              </a:spcBef>
              <a:buClr>
                <a:schemeClr val="bg2"/>
              </a:buClr>
              <a:buFont typeface="Wingdings" pitchFamily="2" charset="2"/>
              <a:buChar char="v"/>
            </a:pPr>
            <a:r>
              <a:rPr lang="zh-CN" altLang="en-US" sz="2200" b="1">
                <a:ea typeface="楷体_GB2312" pitchFamily="49" charset="-122"/>
              </a:rPr>
              <a:t>根据数据线上电流的方向可判断单元电路保存的是 1还是 0。</a:t>
            </a:r>
            <a:endParaRPr lang="en-US" altLang="zh-CN" sz="2200" b="1">
              <a:ea typeface="楷体_GB2312" pitchFamily="49" charset="-122"/>
            </a:endParaRPr>
          </a:p>
          <a:p>
            <a:pPr marL="354013" indent="-354013" algn="l">
              <a:lnSpc>
                <a:spcPts val="3000"/>
              </a:lnSpc>
              <a:spcBef>
                <a:spcPct val="0"/>
              </a:spcBef>
              <a:buClr>
                <a:schemeClr val="bg2"/>
              </a:buClr>
              <a:buFont typeface="Wingdings" pitchFamily="2" charset="2"/>
              <a:buChar char="v"/>
            </a:pPr>
            <a:r>
              <a:rPr lang="zh-CN" altLang="en-US" sz="2200" b="1">
                <a:ea typeface="楷体_GB2312" pitchFamily="49" charset="-122"/>
              </a:rPr>
              <a:t>读出过程实际上是</a:t>
            </a:r>
            <a:r>
              <a:rPr lang="en-US" altLang="zh-CN" sz="2200" b="1">
                <a:ea typeface="楷体_GB2312" pitchFamily="49" charset="-122"/>
              </a:rPr>
              <a:t>C</a:t>
            </a:r>
            <a:r>
              <a:rPr lang="en-US" altLang="zh-CN" sz="2200" b="1" baseline="-25000">
                <a:ea typeface="楷体_GB2312" pitchFamily="49" charset="-122"/>
              </a:rPr>
              <a:t>S</a:t>
            </a:r>
            <a:r>
              <a:rPr lang="zh-CN" altLang="en-US" sz="2200" b="1">
                <a:ea typeface="楷体_GB2312" pitchFamily="49" charset="-122"/>
              </a:rPr>
              <a:t>与</a:t>
            </a:r>
            <a:r>
              <a:rPr lang="en-US" altLang="zh-CN" sz="2200" b="1">
                <a:ea typeface="楷体_GB2312" pitchFamily="49" charset="-122"/>
              </a:rPr>
              <a:t>C</a:t>
            </a:r>
            <a:r>
              <a:rPr lang="en-US" altLang="zh-CN" sz="2200" b="1" baseline="-25000">
                <a:ea typeface="楷体_GB2312" pitchFamily="49" charset="-122"/>
              </a:rPr>
              <a:t>B</a:t>
            </a:r>
            <a:r>
              <a:rPr lang="zh-CN" altLang="en-US" sz="2200" b="1">
                <a:ea typeface="楷体_GB2312" pitchFamily="49" charset="-122"/>
              </a:rPr>
              <a:t>上的电荷重新分配的过程，也是</a:t>
            </a:r>
            <a:r>
              <a:rPr lang="en-US" altLang="zh-CN" sz="2200" b="1">
                <a:ea typeface="楷体_GB2312" pitchFamily="49" charset="-122"/>
              </a:rPr>
              <a:t>Cs</a:t>
            </a:r>
            <a:r>
              <a:rPr lang="zh-CN" altLang="en-US" sz="2200" b="1">
                <a:ea typeface="楷体_GB2312" pitchFamily="49" charset="-122"/>
              </a:rPr>
              <a:t>与</a:t>
            </a:r>
            <a:r>
              <a:rPr lang="en-US" altLang="zh-CN" sz="2200" b="1">
                <a:ea typeface="楷体_GB2312" pitchFamily="49" charset="-122"/>
              </a:rPr>
              <a:t>C</a:t>
            </a:r>
            <a:r>
              <a:rPr lang="en-US" altLang="zh-CN" sz="2200" b="1" baseline="-25000">
                <a:ea typeface="楷体_GB2312" pitchFamily="49" charset="-122"/>
              </a:rPr>
              <a:t>B</a:t>
            </a:r>
            <a:r>
              <a:rPr lang="zh-CN" altLang="en-US" sz="2200" b="1">
                <a:ea typeface="楷体_GB2312" pitchFamily="49" charset="-122"/>
              </a:rPr>
              <a:t>上的电压重新调整的过程。</a:t>
            </a:r>
            <a:r>
              <a:rPr lang="en-US" altLang="zh-CN" sz="2200" b="1">
                <a:ea typeface="楷体_GB2312" pitchFamily="49" charset="-122"/>
              </a:rPr>
              <a:t>C</a:t>
            </a:r>
            <a:r>
              <a:rPr lang="en-US" altLang="zh-CN" sz="2200" b="1" baseline="-25000">
                <a:ea typeface="楷体_GB2312" pitchFamily="49" charset="-122"/>
              </a:rPr>
              <a:t>B</a:t>
            </a:r>
            <a:r>
              <a:rPr lang="zh-CN" altLang="en-US" sz="2200" b="1">
                <a:ea typeface="楷体_GB2312" pitchFamily="49" charset="-122"/>
              </a:rPr>
              <a:t>上的电压，即是</a:t>
            </a:r>
            <a:r>
              <a:rPr lang="en-US" altLang="zh-CN" sz="2200" b="1">
                <a:ea typeface="楷体_GB2312" pitchFamily="49" charset="-122"/>
              </a:rPr>
              <a:t>D</a:t>
            </a:r>
            <a:r>
              <a:rPr lang="zh-CN" altLang="en-US" sz="2200" b="1">
                <a:ea typeface="楷体_GB2312" pitchFamily="49" charset="-122"/>
              </a:rPr>
              <a:t>（数据）线上的电压。</a:t>
            </a:r>
            <a:endParaRPr lang="zh-CN" altLang="en-US" sz="2200">
              <a:latin typeface="Arial" charset="0"/>
              <a:ea typeface="楷体_GB2312" pitchFamily="49" charset="-122"/>
              <a:sym typeface="Wingdings" pitchFamily="2" charset="2"/>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5865"/>
                                        </p:tgtEl>
                                        <p:attrNameLst>
                                          <p:attrName>style.visibility</p:attrName>
                                        </p:attrNameLst>
                                      </p:cBhvr>
                                      <p:to>
                                        <p:strVal val="visible"/>
                                      </p:to>
                                    </p:set>
                                    <p:anim calcmode="lin" valueType="num">
                                      <p:cBhvr additive="base">
                                        <p:cTn id="7" dur="500" fill="hold"/>
                                        <p:tgtEl>
                                          <p:spTgt spid="115865"/>
                                        </p:tgtEl>
                                        <p:attrNameLst>
                                          <p:attrName>ppt_x</p:attrName>
                                        </p:attrNameLst>
                                      </p:cBhvr>
                                      <p:tavLst>
                                        <p:tav tm="0">
                                          <p:val>
                                            <p:strVal val="#ppt_x"/>
                                          </p:val>
                                        </p:tav>
                                        <p:tav tm="100000">
                                          <p:val>
                                            <p:strVal val="#ppt_x"/>
                                          </p:val>
                                        </p:tav>
                                      </p:tavLst>
                                    </p:anim>
                                    <p:anim calcmode="lin" valueType="num">
                                      <p:cBhvr additive="base">
                                        <p:cTn id="8" dur="500" fill="hold"/>
                                        <p:tgtEl>
                                          <p:spTgt spid="11586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120835"/>
                                        </p:tgtEl>
                                        <p:attrNameLst>
                                          <p:attrName>style.visibility</p:attrName>
                                        </p:attrNameLst>
                                      </p:cBhvr>
                                      <p:to>
                                        <p:strVal val="visible"/>
                                      </p:to>
                                    </p:set>
                                    <p:animEffect transition="in" filter="dissolve">
                                      <p:cBhvr>
                                        <p:cTn id="12" dur="500"/>
                                        <p:tgtEl>
                                          <p:spTgt spid="12083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out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865" grpId="0"/>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5"/>
          <p:cNvSpPr>
            <a:spLocks noGrp="1" noChangeArrowheads="1"/>
          </p:cNvSpPr>
          <p:nvPr>
            <p:ph type="sldNum" sz="quarter" idx="10"/>
          </p:nvPr>
        </p:nvSpPr>
        <p:spPr>
          <a:noFill/>
        </p:spPr>
        <p:txBody>
          <a:bodyPr/>
          <a:lstStyle/>
          <a:p>
            <a:fld id="{F7C5F5B9-4D83-46A4-9D89-E60537A9CDD2}" type="slidenum">
              <a:rPr lang="ko-KR" altLang="en-US" smtClean="0"/>
              <a:pPr/>
              <a:t>3</a:t>
            </a:fld>
            <a:endParaRPr lang="en-US" altLang="ko-KR" smtClean="0"/>
          </a:p>
        </p:txBody>
      </p:sp>
      <p:sp>
        <p:nvSpPr>
          <p:cNvPr id="67586" name="Rectangle 2"/>
          <p:cNvSpPr>
            <a:spLocks noGrp="1" noChangeArrowheads="1"/>
          </p:cNvSpPr>
          <p:nvPr>
            <p:ph type="title"/>
          </p:nvPr>
        </p:nvSpPr>
        <p:spPr>
          <a:xfrm>
            <a:off x="1835150" y="296863"/>
            <a:ext cx="7115175" cy="609600"/>
          </a:xfrm>
        </p:spPr>
        <p:txBody>
          <a:bodyPr/>
          <a:lstStyle/>
          <a:p>
            <a:r>
              <a:rPr lang="zh-CN" altLang="en-US" sz="3200" dirty="0" smtClean="0">
                <a:latin typeface="Arial" charset="0"/>
                <a:ea typeface="黑体" pitchFamily="49" charset="-122"/>
              </a:rPr>
              <a:t>本　章　重　点</a:t>
            </a:r>
            <a:endParaRPr lang="en-US" altLang="zh-CN" sz="3200" dirty="0" smtClean="0">
              <a:latin typeface="Arial" charset="0"/>
              <a:ea typeface="黑体" pitchFamily="49" charset="-122"/>
            </a:endParaRPr>
          </a:p>
        </p:txBody>
      </p:sp>
      <p:sp>
        <p:nvSpPr>
          <p:cNvPr id="67587" name="Rectangle 3"/>
          <p:cNvSpPr>
            <a:spLocks noGrp="1" noChangeArrowheads="1"/>
          </p:cNvSpPr>
          <p:nvPr>
            <p:ph type="body" idx="1"/>
          </p:nvPr>
        </p:nvSpPr>
        <p:spPr>
          <a:xfrm>
            <a:off x="647700" y="2024063"/>
            <a:ext cx="7867650" cy="3024187"/>
          </a:xfrm>
          <a:solidFill>
            <a:srgbClr val="CCECFF"/>
          </a:solidFill>
          <a:effectLst>
            <a:prstShdw prst="shdw13" dist="53882" dir="13500000">
              <a:srgbClr val="808080"/>
            </a:prstShdw>
          </a:effectLst>
        </p:spPr>
        <p:txBody>
          <a:bodyPr/>
          <a:lstStyle/>
          <a:p>
            <a:pPr marL="442913" indent="-442913">
              <a:buFont typeface="Wingdings" pitchFamily="2" charset="2"/>
              <a:buNone/>
            </a:pPr>
            <a:r>
              <a:rPr lang="zh-CN" altLang="en-US" sz="1000" dirty="0" smtClean="0">
                <a:ea typeface="黑体" pitchFamily="49" charset="-122"/>
              </a:rPr>
              <a:t> </a:t>
            </a:r>
          </a:p>
          <a:p>
            <a:pPr marL="442913" indent="-442913"/>
            <a:r>
              <a:rPr lang="zh-CN" altLang="en-US" dirty="0" smtClean="0">
                <a:solidFill>
                  <a:srgbClr val="996600"/>
                </a:solidFill>
                <a:ea typeface="黑体" pitchFamily="49" charset="-122"/>
              </a:rPr>
              <a:t>半导体存储器的工作原理；</a:t>
            </a:r>
            <a:endParaRPr lang="en-US" altLang="zh-CN" dirty="0" smtClean="0">
              <a:solidFill>
                <a:srgbClr val="996600"/>
              </a:solidFill>
              <a:ea typeface="黑体" pitchFamily="49" charset="-122"/>
            </a:endParaRPr>
          </a:p>
          <a:p>
            <a:pPr marL="442913" indent="-442913"/>
            <a:r>
              <a:rPr lang="zh-CN" altLang="en-US" dirty="0" smtClean="0">
                <a:solidFill>
                  <a:srgbClr val="996600"/>
                </a:solidFill>
                <a:ea typeface="黑体" pitchFamily="49" charset="-122"/>
              </a:rPr>
              <a:t>扩展存储容量的方法</a:t>
            </a:r>
            <a:r>
              <a:rPr lang="en-US" altLang="zh-CN" dirty="0" smtClean="0">
                <a:solidFill>
                  <a:srgbClr val="996600"/>
                </a:solidFill>
                <a:ea typeface="黑体" pitchFamily="49" charset="-122"/>
              </a:rPr>
              <a:t>;</a:t>
            </a:r>
            <a:endParaRPr lang="zh-CN" altLang="en-US" dirty="0" smtClean="0">
              <a:solidFill>
                <a:srgbClr val="996600"/>
              </a:solidFill>
              <a:ea typeface="黑体" pitchFamily="49" charset="-122"/>
            </a:endParaRPr>
          </a:p>
          <a:p>
            <a:pPr marL="442913" indent="-442913"/>
            <a:r>
              <a:rPr lang="zh-CN" altLang="en-US" dirty="0" smtClean="0">
                <a:solidFill>
                  <a:srgbClr val="996600"/>
                </a:solidFill>
                <a:ea typeface="黑体" pitchFamily="49" charset="-122"/>
              </a:rPr>
              <a:t>基于</a:t>
            </a:r>
            <a:r>
              <a:rPr lang="en-US" altLang="en-US" dirty="0" err="1" smtClean="0">
                <a:solidFill>
                  <a:srgbClr val="996600"/>
                </a:solidFill>
                <a:ea typeface="黑体" pitchFamily="49" charset="-122"/>
              </a:rPr>
              <a:t>Verilog</a:t>
            </a:r>
            <a:r>
              <a:rPr lang="en-US" altLang="en-US" dirty="0" smtClean="0">
                <a:solidFill>
                  <a:srgbClr val="996600"/>
                </a:solidFill>
                <a:ea typeface="黑体" pitchFamily="49" charset="-122"/>
              </a:rPr>
              <a:t> HDL</a:t>
            </a:r>
            <a:r>
              <a:rPr lang="zh-CN" altLang="en-US" dirty="0" smtClean="0">
                <a:solidFill>
                  <a:srgbClr val="996600"/>
                </a:solidFill>
                <a:ea typeface="黑体" pitchFamily="49" charset="-122"/>
              </a:rPr>
              <a:t>的存储器设计</a:t>
            </a:r>
            <a:r>
              <a:rPr lang="zh-CN" altLang="en-US" dirty="0" smtClean="0">
                <a:solidFill>
                  <a:srgbClr val="996600"/>
                </a:solidFill>
                <a:ea typeface="黑体" pitchFamily="49" charset="-122"/>
              </a:rPr>
              <a:t>方法；</a:t>
            </a:r>
            <a:endParaRPr lang="en-US" altLang="zh-CN" dirty="0" smtClean="0">
              <a:solidFill>
                <a:srgbClr val="996600"/>
              </a:solidFill>
              <a:ea typeface="黑体" pitchFamily="49" charset="-122"/>
            </a:endParaRPr>
          </a:p>
          <a:p>
            <a:pPr marL="442913" indent="-442913"/>
            <a:r>
              <a:rPr lang="zh-CN" altLang="en-US" dirty="0" smtClean="0">
                <a:solidFill>
                  <a:srgbClr val="996600"/>
                </a:solidFill>
                <a:ea typeface="黑体" pitchFamily="49" charset="-122"/>
              </a:rPr>
              <a:t>阵列型</a:t>
            </a:r>
            <a:r>
              <a:rPr lang="en-US" altLang="en-US" dirty="0" smtClean="0">
                <a:solidFill>
                  <a:srgbClr val="996600"/>
                </a:solidFill>
                <a:ea typeface="黑体" pitchFamily="49" charset="-122"/>
              </a:rPr>
              <a:t>PLD</a:t>
            </a:r>
            <a:r>
              <a:rPr lang="zh-CN" altLang="en-US" dirty="0" smtClean="0">
                <a:solidFill>
                  <a:srgbClr val="996600"/>
                </a:solidFill>
                <a:ea typeface="黑体" pitchFamily="49" charset="-122"/>
              </a:rPr>
              <a:t>和单元型</a:t>
            </a:r>
            <a:r>
              <a:rPr lang="en-US" altLang="en-US" dirty="0" smtClean="0">
                <a:solidFill>
                  <a:srgbClr val="996600"/>
                </a:solidFill>
                <a:ea typeface="黑体" pitchFamily="49" charset="-122"/>
              </a:rPr>
              <a:t>PLD</a:t>
            </a:r>
            <a:r>
              <a:rPr lang="zh-CN" altLang="en-US" dirty="0" smtClean="0">
                <a:solidFill>
                  <a:srgbClr val="996600"/>
                </a:solidFill>
                <a:ea typeface="黑体" pitchFamily="49" charset="-122"/>
              </a:rPr>
              <a:t>的基本结构和特点；</a:t>
            </a:r>
            <a:endParaRPr lang="en-US" altLang="zh-CN" dirty="0" smtClean="0">
              <a:solidFill>
                <a:srgbClr val="996600"/>
              </a:solidFill>
              <a:ea typeface="黑体" pitchFamily="49" charset="-122"/>
            </a:endParaRPr>
          </a:p>
          <a:p>
            <a:pPr marL="442913" indent="-442913"/>
            <a:r>
              <a:rPr lang="en-US" altLang="en-US" dirty="0" smtClean="0">
                <a:solidFill>
                  <a:srgbClr val="996600"/>
                </a:solidFill>
                <a:ea typeface="黑体" pitchFamily="49" charset="-122"/>
              </a:rPr>
              <a:t>PLD</a:t>
            </a:r>
            <a:r>
              <a:rPr lang="zh-CN" altLang="en-US" dirty="0" smtClean="0">
                <a:solidFill>
                  <a:srgbClr val="996600"/>
                </a:solidFill>
                <a:ea typeface="黑体" pitchFamily="49" charset="-122"/>
              </a:rPr>
              <a:t>的设计</a:t>
            </a:r>
            <a:r>
              <a:rPr lang="zh-CN" altLang="en-US" dirty="0" smtClean="0">
                <a:solidFill>
                  <a:srgbClr val="996600"/>
                </a:solidFill>
                <a:ea typeface="黑体" pitchFamily="49" charset="-122"/>
              </a:rPr>
              <a:t>方法和设计</a:t>
            </a:r>
            <a:r>
              <a:rPr lang="zh-CN" altLang="en-US" dirty="0" smtClean="0">
                <a:solidFill>
                  <a:srgbClr val="996600"/>
                </a:solidFill>
                <a:ea typeface="黑体" pitchFamily="49" charset="-122"/>
              </a:rPr>
              <a:t>流程</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7586"/>
                                        </p:tgtEl>
                                        <p:attrNameLst>
                                          <p:attrName>style.visibility</p:attrName>
                                        </p:attrNameLst>
                                      </p:cBhvr>
                                      <p:to>
                                        <p:strVal val="visible"/>
                                      </p:to>
                                    </p:set>
                                    <p:anim calcmode="lin" valueType="num">
                                      <p:cBhvr additive="base">
                                        <p:cTn id="7" dur="500" fill="hold"/>
                                        <p:tgtEl>
                                          <p:spTgt spid="67586"/>
                                        </p:tgtEl>
                                        <p:attrNameLst>
                                          <p:attrName>ppt_x</p:attrName>
                                        </p:attrNameLst>
                                      </p:cBhvr>
                                      <p:tavLst>
                                        <p:tav tm="0">
                                          <p:val>
                                            <p:strVal val="#ppt_x"/>
                                          </p:val>
                                        </p:tav>
                                        <p:tav tm="100000">
                                          <p:val>
                                            <p:strVal val="#ppt_x"/>
                                          </p:val>
                                        </p:tav>
                                      </p:tavLst>
                                    </p:anim>
                                    <p:anim calcmode="lin" valueType="num">
                                      <p:cBhvr additive="base">
                                        <p:cTn id="8" dur="500" fill="hold"/>
                                        <p:tgtEl>
                                          <p:spTgt spid="6758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67587"/>
                                        </p:tgtEl>
                                        <p:attrNameLst>
                                          <p:attrName>style.visibility</p:attrName>
                                        </p:attrNameLst>
                                      </p:cBhvr>
                                      <p:to>
                                        <p:strVal val="visible"/>
                                      </p:to>
                                    </p:set>
                                    <p:animEffect transition="in" filter="dissolve">
                                      <p:cBhvr>
                                        <p:cTn id="12" dur="500"/>
                                        <p:tgtEl>
                                          <p:spTgt spid="67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P spid="67587"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 name="灯片编号占位符 4"/>
          <p:cNvSpPr txBox="1">
            <a:spLocks noGrp="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spcBef>
                <a:spcPct val="0"/>
              </a:spcBef>
            </a:pPr>
            <a:fld id="{430F875D-20D6-4A8B-9BCF-12D06EE9C9D9}" type="slidenum">
              <a:rPr lang="ko-KR" altLang="en-US" sz="1600" b="1">
                <a:solidFill>
                  <a:schemeClr val="accent2"/>
                </a:solidFill>
                <a:latin typeface="Verdana" pitchFamily="34" charset="0"/>
                <a:ea typeface="Gulim" pitchFamily="34" charset="-127"/>
              </a:rPr>
              <a:pPr algn="r">
                <a:lnSpc>
                  <a:spcPct val="100000"/>
                </a:lnSpc>
                <a:spcBef>
                  <a:spcPct val="0"/>
                </a:spcBef>
              </a:pPr>
              <a:t>30</a:t>
            </a:fld>
            <a:endParaRPr lang="en-US" altLang="ko-KR" sz="1600" b="1">
              <a:solidFill>
                <a:schemeClr val="accent2"/>
              </a:solidFill>
              <a:latin typeface="Verdana" pitchFamily="34" charset="0"/>
              <a:ea typeface="Gulim" pitchFamily="34" charset="-127"/>
            </a:endParaRPr>
          </a:p>
        </p:txBody>
      </p:sp>
      <p:sp>
        <p:nvSpPr>
          <p:cNvPr id="8197" name="Rectangle 2"/>
          <p:cNvSpPr>
            <a:spLocks noGrp="1" noChangeArrowheads="1"/>
          </p:cNvSpPr>
          <p:nvPr>
            <p:ph type="title" idx="4294967295"/>
          </p:nvPr>
        </p:nvSpPr>
        <p:spPr>
          <a:xfrm>
            <a:off x="1752600" y="334963"/>
            <a:ext cx="6858000" cy="609600"/>
          </a:xfrm>
        </p:spPr>
        <p:txBody>
          <a:bodyPr/>
          <a:lstStyle/>
          <a:p>
            <a:r>
              <a:rPr lang="zh-CN" altLang="en-US" smtClean="0">
                <a:solidFill>
                  <a:srgbClr val="FFCC00"/>
                </a:solidFill>
                <a:latin typeface="Arial" charset="0"/>
                <a:ea typeface="黑体" pitchFamily="49" charset="-122"/>
              </a:rPr>
              <a:t>单管</a:t>
            </a:r>
            <a:r>
              <a:rPr lang="en-US" altLang="zh-CN" smtClean="0">
                <a:solidFill>
                  <a:srgbClr val="FFCC00"/>
                </a:solidFill>
                <a:latin typeface="Arial" charset="0"/>
                <a:ea typeface="黑体" pitchFamily="49" charset="-122"/>
              </a:rPr>
              <a:t>MOS</a:t>
            </a:r>
            <a:r>
              <a:rPr lang="zh-CN" altLang="en-US" smtClean="0">
                <a:solidFill>
                  <a:srgbClr val="FFCC00"/>
                </a:solidFill>
                <a:latin typeface="Arial" charset="0"/>
                <a:ea typeface="黑体" pitchFamily="49" charset="-122"/>
              </a:rPr>
              <a:t>动态存储单元的工作特征</a:t>
            </a:r>
          </a:p>
        </p:txBody>
      </p:sp>
      <p:sp>
        <p:nvSpPr>
          <p:cNvPr id="115865" name="Rectangle 153"/>
          <p:cNvSpPr>
            <a:spLocks noChangeArrowheads="1"/>
          </p:cNvSpPr>
          <p:nvPr/>
        </p:nvSpPr>
        <p:spPr bwMode="black">
          <a:xfrm>
            <a:off x="176213" y="1287463"/>
            <a:ext cx="5008562" cy="1077912"/>
          </a:xfrm>
          <a:prstGeom prst="rect">
            <a:avLst/>
          </a:prstGeom>
          <a:noFill/>
          <a:ln w="9525" algn="ctr">
            <a:noFill/>
            <a:miter lim="800000"/>
            <a:headEnd/>
            <a:tailEnd/>
          </a:ln>
        </p:spPr>
        <p:txBody>
          <a:bodyPr anchor="ctr">
            <a:spAutoFit/>
          </a:bodyPr>
          <a:lstStyle/>
          <a:p>
            <a:pPr marL="360363" lvl="1" indent="-360363" algn="l">
              <a:lnSpc>
                <a:spcPct val="110000"/>
              </a:lnSpc>
              <a:spcBef>
                <a:spcPct val="0"/>
              </a:spcBef>
              <a:buClr>
                <a:schemeClr val="bg2"/>
              </a:buClr>
              <a:buSzPct val="100000"/>
              <a:buFont typeface="Wingdings" pitchFamily="2" charset="2"/>
              <a:buChar char="v"/>
            </a:pPr>
            <a:r>
              <a:rPr lang="zh-CN" altLang="en-US" sz="2000" b="1">
                <a:latin typeface="Arial" charset="0"/>
                <a:cs typeface="Arial" charset="0"/>
              </a:rPr>
              <a:t>设</a:t>
            </a:r>
            <a:r>
              <a:rPr lang="en-US" altLang="zh-CN" sz="2000" b="1">
                <a:latin typeface="Arial" charset="0"/>
                <a:cs typeface="Arial" charset="0"/>
              </a:rPr>
              <a:t>C</a:t>
            </a:r>
            <a:r>
              <a:rPr lang="en-US" altLang="zh-CN" sz="2000" b="1" baseline="-25000">
                <a:latin typeface="Arial" charset="0"/>
                <a:cs typeface="Arial" charset="0"/>
              </a:rPr>
              <a:t>S</a:t>
            </a:r>
            <a:r>
              <a:rPr lang="zh-CN" altLang="en-US" sz="2000" b="1">
                <a:latin typeface="Arial" charset="0"/>
                <a:cs typeface="Arial" charset="0"/>
              </a:rPr>
              <a:t>上原来有正电荷，电压</a:t>
            </a:r>
            <a:r>
              <a:rPr lang="zh-CN" altLang="en-US" sz="2000" b="1">
                <a:latin typeface="Arial" charset="0"/>
                <a:cs typeface="Arial" charset="0"/>
                <a:sym typeface="Symbol" pitchFamily="18" charset="2"/>
              </a:rPr>
              <a:t></a:t>
            </a:r>
            <a:r>
              <a:rPr lang="en-US" altLang="zh-CN" sz="2000" b="1" baseline="-25000">
                <a:cs typeface="Times New Roman" pitchFamily="18" charset="0"/>
              </a:rPr>
              <a:t>cs</a:t>
            </a:r>
            <a:r>
              <a:rPr lang="zh-CN" altLang="en-US" sz="2000" b="1">
                <a:latin typeface="Arial" charset="0"/>
                <a:cs typeface="Arial" charset="0"/>
              </a:rPr>
              <a:t>为高电平，而位线电位</a:t>
            </a:r>
            <a:r>
              <a:rPr lang="zh-CN" altLang="en-US" sz="2000" b="1">
                <a:latin typeface="Arial" charset="0"/>
                <a:cs typeface="Arial" charset="0"/>
                <a:sym typeface="Symbol" pitchFamily="18" charset="2"/>
              </a:rPr>
              <a:t> </a:t>
            </a:r>
            <a:r>
              <a:rPr lang="en-US" altLang="zh-CN" sz="2000" b="1" baseline="-25000">
                <a:latin typeface="Arial" charset="0"/>
                <a:cs typeface="Arial" charset="0"/>
              </a:rPr>
              <a:t>B</a:t>
            </a:r>
            <a:r>
              <a:rPr lang="en-US" altLang="zh-CN" sz="2000" b="1">
                <a:latin typeface="Arial" charset="0"/>
                <a:cs typeface="Arial" charset="0"/>
              </a:rPr>
              <a:t>=0</a:t>
            </a:r>
            <a:r>
              <a:rPr lang="zh-CN" altLang="en-US" sz="2000" b="1">
                <a:latin typeface="Arial" charset="0"/>
                <a:cs typeface="Arial" charset="0"/>
              </a:rPr>
              <a:t>，则执行读操作后位线电平将上升为</a:t>
            </a:r>
            <a:endParaRPr lang="zh-CN" altLang="en-US" b="1">
              <a:latin typeface="Arial" charset="0"/>
              <a:cs typeface="Arial" charset="0"/>
            </a:endParaRPr>
          </a:p>
        </p:txBody>
      </p:sp>
      <p:graphicFrame>
        <p:nvGraphicFramePr>
          <p:cNvPr id="8194" name="Object 2"/>
          <p:cNvGraphicFramePr>
            <a:graphicFrameLocks noChangeAspect="1"/>
          </p:cNvGraphicFramePr>
          <p:nvPr/>
        </p:nvGraphicFramePr>
        <p:xfrm>
          <a:off x="5903913" y="1123950"/>
          <a:ext cx="3409950" cy="2484438"/>
        </p:xfrm>
        <a:graphic>
          <a:graphicData uri="http://schemas.openxmlformats.org/presentationml/2006/ole">
            <p:oleObj spid="_x0000_s8194" name="Visio" r:id="rId4" imgW="2057130" imgH="1499109" progId="Visio.Drawing.11">
              <p:embed/>
            </p:oleObj>
          </a:graphicData>
        </a:graphic>
      </p:graphicFrame>
      <p:sp>
        <p:nvSpPr>
          <p:cNvPr id="8199" name="Rectangle 4"/>
          <p:cNvSpPr>
            <a:spLocks noChangeArrowheads="1"/>
          </p:cNvSpPr>
          <p:nvPr/>
        </p:nvSpPr>
        <p:spPr bwMode="black">
          <a:xfrm>
            <a:off x="0" y="0"/>
            <a:ext cx="9144000" cy="0"/>
          </a:xfrm>
          <a:prstGeom prst="rect">
            <a:avLst/>
          </a:prstGeom>
          <a:noFill/>
          <a:ln w="9525" algn="ctr">
            <a:noFill/>
            <a:miter lim="800000"/>
            <a:headEnd/>
            <a:tailEnd/>
          </a:ln>
          <a:effectLst>
            <a:prstShdw prst="shdw13" dist="53882" dir="13500000">
              <a:srgbClr val="808080">
                <a:alpha val="50000"/>
              </a:srgbClr>
            </a:prstShdw>
          </a:effectLst>
        </p:spPr>
        <p:txBody>
          <a:bodyPr wrap="none" anchor="ctr">
            <a:spAutoFit/>
          </a:bodyPr>
          <a:lstStyle/>
          <a:p>
            <a:endParaRPr lang="zh-CN" altLang="en-US"/>
          </a:p>
        </p:txBody>
      </p:sp>
      <p:graphicFrame>
        <p:nvGraphicFramePr>
          <p:cNvPr id="5123" name="Object 3"/>
          <p:cNvGraphicFramePr>
            <a:graphicFrameLocks noChangeAspect="1"/>
          </p:cNvGraphicFramePr>
          <p:nvPr/>
        </p:nvGraphicFramePr>
        <p:xfrm>
          <a:off x="2735263" y="2168525"/>
          <a:ext cx="2160587" cy="882650"/>
        </p:xfrm>
        <a:graphic>
          <a:graphicData uri="http://schemas.openxmlformats.org/presentationml/2006/ole">
            <p:oleObj spid="_x0000_s8195" name="公式" r:id="rId5" imgW="1091726" imgH="444307" progId="Equation.3">
              <p:embed/>
            </p:oleObj>
          </a:graphicData>
        </a:graphic>
      </p:graphicFrame>
      <p:sp>
        <p:nvSpPr>
          <p:cNvPr id="9" name="Rectangle 153"/>
          <p:cNvSpPr>
            <a:spLocks noChangeArrowheads="1"/>
          </p:cNvSpPr>
          <p:nvPr/>
        </p:nvSpPr>
        <p:spPr bwMode="black">
          <a:xfrm>
            <a:off x="176213" y="3249613"/>
            <a:ext cx="7924800" cy="2122487"/>
          </a:xfrm>
          <a:prstGeom prst="rect">
            <a:avLst/>
          </a:prstGeom>
          <a:noFill/>
          <a:ln w="9525" algn="ctr">
            <a:noFill/>
            <a:miter lim="800000"/>
            <a:headEnd/>
            <a:tailEnd/>
          </a:ln>
        </p:spPr>
        <p:txBody>
          <a:bodyPr anchor="ctr">
            <a:spAutoFit/>
          </a:bodyPr>
          <a:lstStyle/>
          <a:p>
            <a:pPr marL="360363" lvl="1" indent="-360363" algn="l">
              <a:lnSpc>
                <a:spcPct val="110000"/>
              </a:lnSpc>
              <a:spcBef>
                <a:spcPct val="0"/>
              </a:spcBef>
              <a:buClr>
                <a:schemeClr val="bg2"/>
              </a:buClr>
              <a:buSzPct val="100000"/>
              <a:buFont typeface="Wingdings" pitchFamily="2" charset="2"/>
              <a:buChar char="v"/>
            </a:pPr>
            <a:r>
              <a:rPr lang="zh-CN" altLang="en-US" sz="2000" b="1">
                <a:latin typeface="Arial" charset="0"/>
                <a:cs typeface="Arial" charset="0"/>
              </a:rPr>
              <a:t>由于实际的存储电路位线上总是同时接有很多存储单元，使</a:t>
            </a:r>
            <a:r>
              <a:rPr lang="en-US" altLang="zh-CN" sz="2000" b="1">
                <a:solidFill>
                  <a:srgbClr val="CC0066"/>
                </a:solidFill>
                <a:latin typeface="Arial" charset="0"/>
                <a:cs typeface="Arial" charset="0"/>
              </a:rPr>
              <a:t>C</a:t>
            </a:r>
            <a:r>
              <a:rPr lang="en-US" altLang="zh-CN" sz="2000" b="1" baseline="-25000">
                <a:solidFill>
                  <a:srgbClr val="CC0066"/>
                </a:solidFill>
                <a:latin typeface="Arial" charset="0"/>
                <a:cs typeface="Arial" charset="0"/>
              </a:rPr>
              <a:t>B</a:t>
            </a:r>
            <a:r>
              <a:rPr lang="zh-CN" altLang="en-US" sz="2000" b="1">
                <a:solidFill>
                  <a:srgbClr val="CC0066"/>
                </a:solidFill>
                <a:latin typeface="Arial" charset="0"/>
                <a:cs typeface="Arial" charset="0"/>
                <a:sym typeface="Symbol" pitchFamily="18" charset="2"/>
              </a:rPr>
              <a:t></a:t>
            </a:r>
            <a:r>
              <a:rPr lang="en-US" altLang="zh-CN" sz="2000" b="1">
                <a:solidFill>
                  <a:srgbClr val="CC0066"/>
                </a:solidFill>
                <a:latin typeface="Arial" charset="0"/>
                <a:cs typeface="Arial" charset="0"/>
              </a:rPr>
              <a:t>C</a:t>
            </a:r>
            <a:r>
              <a:rPr lang="en-US" altLang="zh-CN" sz="2000" b="1" baseline="-25000">
                <a:solidFill>
                  <a:srgbClr val="CC0066"/>
                </a:solidFill>
                <a:latin typeface="Arial" charset="0"/>
                <a:cs typeface="Arial" charset="0"/>
              </a:rPr>
              <a:t>S</a:t>
            </a:r>
            <a:r>
              <a:rPr lang="zh-CN" altLang="en-US" sz="2000" b="1">
                <a:latin typeface="Arial" charset="0"/>
                <a:cs typeface="Arial" charset="0"/>
              </a:rPr>
              <a:t>，所以位线上读出的电压信号很小</a:t>
            </a:r>
            <a:endParaRPr lang="en-US" altLang="zh-CN" sz="2000" b="1">
              <a:latin typeface="Arial" charset="0"/>
              <a:cs typeface="Arial" charset="0"/>
            </a:endParaRPr>
          </a:p>
          <a:p>
            <a:pPr marL="360363" lvl="1" indent="-360363" algn="l">
              <a:lnSpc>
                <a:spcPct val="110000"/>
              </a:lnSpc>
              <a:spcBef>
                <a:spcPct val="0"/>
              </a:spcBef>
              <a:buClr>
                <a:schemeClr val="bg2"/>
              </a:buClr>
              <a:buSzPct val="100000"/>
              <a:buFont typeface="Wingdings" pitchFamily="2" charset="2"/>
              <a:buChar char="v"/>
            </a:pPr>
            <a:r>
              <a:rPr lang="zh-CN" altLang="en-US" sz="2000" b="1">
                <a:latin typeface="Arial" charset="0"/>
                <a:cs typeface="Arial" charset="0"/>
              </a:rPr>
              <a:t>例如读操作之前</a:t>
            </a:r>
            <a:r>
              <a:rPr lang="zh-CN" altLang="en-US" sz="2000" b="1">
                <a:latin typeface="Arial" charset="0"/>
                <a:cs typeface="Arial" charset="0"/>
                <a:sym typeface="Symbol" pitchFamily="18" charset="2"/>
              </a:rPr>
              <a:t></a:t>
            </a:r>
            <a:r>
              <a:rPr lang="en-US" altLang="zh-CN" sz="2000" b="1" baseline="-25000">
                <a:cs typeface="Times New Roman" pitchFamily="18" charset="0"/>
              </a:rPr>
              <a:t>cs</a:t>
            </a:r>
            <a:r>
              <a:rPr lang="en-US" altLang="zh-CN" sz="2000" b="1">
                <a:latin typeface="Arial" charset="0"/>
                <a:cs typeface="Arial" charset="0"/>
              </a:rPr>
              <a:t>=5V</a:t>
            </a:r>
            <a:r>
              <a:rPr lang="zh-CN" altLang="en-US" sz="2000" b="1">
                <a:latin typeface="Arial" charset="0"/>
                <a:cs typeface="Arial" charset="0"/>
              </a:rPr>
              <a:t>，</a:t>
            </a:r>
            <a:r>
              <a:rPr lang="en-US" altLang="zh-CN" sz="2000" b="1">
                <a:latin typeface="Arial" charset="0"/>
                <a:cs typeface="Arial" charset="0"/>
              </a:rPr>
              <a:t> C</a:t>
            </a:r>
            <a:r>
              <a:rPr lang="en-US" altLang="zh-CN" sz="2000" b="1" baseline="-25000">
                <a:latin typeface="Arial" charset="0"/>
                <a:cs typeface="Arial" charset="0"/>
              </a:rPr>
              <a:t>S</a:t>
            </a:r>
            <a:r>
              <a:rPr lang="en-US" altLang="zh-CN" sz="2000" b="1">
                <a:latin typeface="Arial" charset="0"/>
                <a:cs typeface="Arial" charset="0"/>
              </a:rPr>
              <a:t>/C</a:t>
            </a:r>
            <a:r>
              <a:rPr lang="en-US" altLang="zh-CN" sz="2000" b="1" baseline="-25000">
                <a:latin typeface="Arial" charset="0"/>
                <a:cs typeface="Arial" charset="0"/>
              </a:rPr>
              <a:t>B</a:t>
            </a:r>
            <a:r>
              <a:rPr lang="en-US" altLang="zh-CN" sz="2000" b="1">
                <a:latin typeface="Arial" charset="0"/>
                <a:cs typeface="Arial" charset="0"/>
                <a:sym typeface="Symbol" pitchFamily="18" charset="2"/>
              </a:rPr>
              <a:t>=1/50</a:t>
            </a:r>
            <a:r>
              <a:rPr lang="zh-CN" altLang="en-US" sz="2000" b="1">
                <a:latin typeface="Arial" charset="0"/>
                <a:cs typeface="Arial" charset="0"/>
                <a:sym typeface="Symbol" pitchFamily="18" charset="2"/>
              </a:rPr>
              <a:t>，则</a:t>
            </a:r>
            <a:r>
              <a:rPr lang="zh-CN" altLang="en-US" sz="2000" b="1">
                <a:latin typeface="Arial" charset="0"/>
                <a:cs typeface="Arial" charset="0"/>
              </a:rPr>
              <a:t>读操作之后位线上电平仅有</a:t>
            </a:r>
            <a:r>
              <a:rPr lang="en-US" altLang="zh-CN" sz="2000" b="1">
                <a:latin typeface="Arial" charset="0"/>
                <a:cs typeface="Arial" charset="0"/>
              </a:rPr>
              <a:t>0.1V</a:t>
            </a:r>
            <a:r>
              <a:rPr lang="zh-CN" altLang="en-US" sz="2000" b="1">
                <a:latin typeface="Arial" charset="0"/>
                <a:cs typeface="Arial" charset="0"/>
              </a:rPr>
              <a:t>；而且读出以后</a:t>
            </a:r>
            <a:r>
              <a:rPr lang="en-US" altLang="zh-CN" sz="2000" b="1">
                <a:latin typeface="Arial" charset="0"/>
                <a:cs typeface="Arial" charset="0"/>
              </a:rPr>
              <a:t>C</a:t>
            </a:r>
            <a:r>
              <a:rPr lang="en-US" altLang="zh-CN" sz="2000" b="1" baseline="-25000">
                <a:latin typeface="Arial" charset="0"/>
                <a:cs typeface="Arial" charset="0"/>
              </a:rPr>
              <a:t>S</a:t>
            </a:r>
            <a:r>
              <a:rPr lang="zh-CN" altLang="en-US" sz="2000" b="1">
                <a:latin typeface="Arial" charset="0"/>
                <a:cs typeface="Arial" charset="0"/>
              </a:rPr>
              <a:t>上电压也只剩下</a:t>
            </a:r>
            <a:r>
              <a:rPr lang="en-US" altLang="zh-CN" sz="2000" b="1">
                <a:latin typeface="Arial" charset="0"/>
                <a:cs typeface="Arial" charset="0"/>
              </a:rPr>
              <a:t>0.1V ——</a:t>
            </a:r>
            <a:r>
              <a:rPr lang="zh-CN" altLang="en-US" sz="2000" b="1">
                <a:solidFill>
                  <a:srgbClr val="FF0000"/>
                </a:solidFill>
                <a:latin typeface="Arial" charset="0"/>
                <a:cs typeface="Arial" charset="0"/>
              </a:rPr>
              <a:t>破坏性读出</a:t>
            </a:r>
            <a:endParaRPr lang="en-US" altLang="zh-CN" sz="2000" b="1">
              <a:solidFill>
                <a:srgbClr val="FF0000"/>
              </a:solidFill>
              <a:latin typeface="Arial" charset="0"/>
              <a:cs typeface="Arial" charset="0"/>
            </a:endParaRPr>
          </a:p>
          <a:p>
            <a:pPr marL="360363" lvl="1" indent="-360363" algn="l">
              <a:lnSpc>
                <a:spcPct val="110000"/>
              </a:lnSpc>
              <a:spcBef>
                <a:spcPct val="0"/>
              </a:spcBef>
              <a:buClr>
                <a:schemeClr val="bg2"/>
              </a:buClr>
              <a:buSzPct val="100000"/>
              <a:buFont typeface="Wingdings" pitchFamily="2" charset="2"/>
              <a:buChar char="v"/>
            </a:pPr>
            <a:r>
              <a:rPr lang="zh-CN" altLang="en-US" sz="2000" b="1">
                <a:latin typeface="Arial" charset="0"/>
                <a:cs typeface="Arial" charset="0"/>
              </a:rPr>
              <a:t>需要在</a:t>
            </a:r>
            <a:r>
              <a:rPr lang="en-US" altLang="zh-CN" sz="2000" b="1">
                <a:latin typeface="Arial" charset="0"/>
                <a:cs typeface="Arial" charset="0"/>
              </a:rPr>
              <a:t>DRAM</a:t>
            </a:r>
            <a:r>
              <a:rPr lang="zh-CN" altLang="en-US" sz="2000" b="1">
                <a:latin typeface="Arial" charset="0"/>
                <a:cs typeface="Arial" charset="0"/>
              </a:rPr>
              <a:t>中设置</a:t>
            </a:r>
            <a:r>
              <a:rPr lang="zh-CN" altLang="en-US" sz="2000" b="1">
                <a:solidFill>
                  <a:srgbClr val="CC0066"/>
                </a:solidFill>
                <a:latin typeface="Arial" charset="0"/>
                <a:cs typeface="Arial" charset="0"/>
              </a:rPr>
              <a:t>灵敏的读出放大器</a:t>
            </a:r>
            <a:r>
              <a:rPr lang="zh-CN" altLang="en-US" sz="2000" b="1">
                <a:latin typeface="Arial" charset="0"/>
                <a:cs typeface="Arial" charset="0"/>
              </a:rPr>
              <a:t>，将读出信号</a:t>
            </a:r>
            <a:r>
              <a:rPr lang="zh-CN" altLang="en-US" sz="2000" b="1">
                <a:solidFill>
                  <a:srgbClr val="CC0066"/>
                </a:solidFill>
                <a:latin typeface="Arial" charset="0"/>
                <a:cs typeface="Arial" charset="0"/>
              </a:rPr>
              <a:t>放大</a:t>
            </a:r>
            <a:r>
              <a:rPr lang="zh-CN" altLang="en-US" sz="2000" b="1">
                <a:latin typeface="Arial" charset="0"/>
                <a:cs typeface="Arial" charset="0"/>
              </a:rPr>
              <a:t>，并将存储单元中原来存储的信号</a:t>
            </a:r>
            <a:r>
              <a:rPr lang="zh-CN" altLang="en-US" sz="2000" b="1">
                <a:solidFill>
                  <a:srgbClr val="CC0066"/>
                </a:solidFill>
                <a:latin typeface="Arial" charset="0"/>
                <a:cs typeface="Arial" charset="0"/>
              </a:rPr>
              <a:t>恢复</a:t>
            </a:r>
          </a:p>
        </p:txBody>
      </p:sp>
      <p:sp>
        <p:nvSpPr>
          <p:cNvPr id="10" name="矩形 9"/>
          <p:cNvSpPr>
            <a:spLocks noChangeArrowheads="1"/>
          </p:cNvSpPr>
          <p:nvPr/>
        </p:nvSpPr>
        <p:spPr bwMode="auto">
          <a:xfrm>
            <a:off x="176213" y="5372100"/>
            <a:ext cx="8434387" cy="701675"/>
          </a:xfrm>
          <a:prstGeom prst="rect">
            <a:avLst/>
          </a:prstGeom>
          <a:noFill/>
          <a:ln w="9525">
            <a:noFill/>
            <a:miter lim="800000"/>
            <a:headEnd/>
            <a:tailEnd/>
          </a:ln>
        </p:spPr>
        <p:txBody>
          <a:bodyPr>
            <a:spAutoFit/>
          </a:bodyPr>
          <a:lstStyle/>
          <a:p>
            <a:pPr marL="449263" indent="-449263" algn="l">
              <a:buClr>
                <a:schemeClr val="hlink"/>
              </a:buClr>
              <a:buFont typeface="Wingdings" pitchFamily="2" charset="2"/>
              <a:buChar char="v"/>
            </a:pPr>
            <a:r>
              <a:rPr lang="zh-CN" altLang="en-US" b="1">
                <a:latin typeface="Arial" charset="0"/>
                <a:cs typeface="Arial" charset="0"/>
              </a:rPr>
              <a:t>刷新：</a:t>
            </a:r>
            <a:r>
              <a:rPr lang="zh-CN" altLang="en-US" sz="2000" b="1">
                <a:latin typeface="Arial" charset="0"/>
                <a:cs typeface="Arial" charset="0"/>
              </a:rPr>
              <a:t>由</a:t>
            </a:r>
            <a:r>
              <a:rPr lang="zh-CN" altLang="en-US" sz="2000" b="1">
                <a:solidFill>
                  <a:srgbClr val="FF0000"/>
                </a:solidFill>
                <a:latin typeface="Arial" charset="0"/>
                <a:cs typeface="Arial" charset="0"/>
              </a:rPr>
              <a:t>灵敏恢复</a:t>
            </a:r>
            <a:r>
              <a:rPr lang="en-US" altLang="zh-CN" sz="2000" b="1">
                <a:solidFill>
                  <a:srgbClr val="FF0000"/>
                </a:solidFill>
                <a:latin typeface="Arial" charset="0"/>
                <a:cs typeface="Arial" charset="0"/>
              </a:rPr>
              <a:t>/</a:t>
            </a:r>
            <a:r>
              <a:rPr lang="zh-CN" altLang="en-US" sz="2000" b="1">
                <a:solidFill>
                  <a:srgbClr val="FF0000"/>
                </a:solidFill>
                <a:latin typeface="Arial" charset="0"/>
                <a:cs typeface="Arial" charset="0"/>
              </a:rPr>
              <a:t>读出放大器</a:t>
            </a:r>
            <a:r>
              <a:rPr lang="zh-CN" altLang="en-US" sz="2000" b="1">
                <a:latin typeface="Arial" charset="0"/>
                <a:cs typeface="Arial" charset="0"/>
              </a:rPr>
              <a:t>在读出过程中同时完成</a:t>
            </a:r>
            <a:r>
              <a:rPr lang="en-US" altLang="zh-CN" sz="2000" b="1">
                <a:latin typeface="Arial" charset="0"/>
                <a:cs typeface="Arial" charset="0"/>
              </a:rPr>
              <a:t>。</a:t>
            </a:r>
            <a:r>
              <a:rPr lang="zh-CN" altLang="en-US" sz="2000" b="1">
                <a:latin typeface="Arial" charset="0"/>
                <a:cs typeface="Arial" charset="0"/>
              </a:rPr>
              <a:t>在</a:t>
            </a:r>
            <a:r>
              <a:rPr lang="en-US" altLang="zh-CN" sz="2000" b="1">
                <a:latin typeface="Arial" charset="0"/>
                <a:cs typeface="Arial" charset="0"/>
              </a:rPr>
              <a:t>D</a:t>
            </a:r>
            <a:r>
              <a:rPr lang="zh-CN" altLang="en-US" sz="2000" b="1">
                <a:latin typeface="Arial" charset="0"/>
                <a:cs typeface="Arial" charset="0"/>
              </a:rPr>
              <a:t>线上增加了灵敏恢复</a:t>
            </a:r>
            <a:r>
              <a:rPr lang="en-US" altLang="zh-CN" sz="2000" b="1">
                <a:latin typeface="Arial" charset="0"/>
                <a:cs typeface="Arial" charset="0"/>
              </a:rPr>
              <a:t>/</a:t>
            </a:r>
            <a:r>
              <a:rPr lang="zh-CN" altLang="en-US" sz="2000" b="1">
                <a:latin typeface="Arial" charset="0"/>
                <a:cs typeface="Arial" charset="0"/>
              </a:rPr>
              <a:t>读出放大器后读出过程实际上就是一次刷新过程</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5865"/>
                                        </p:tgtEl>
                                        <p:attrNameLst>
                                          <p:attrName>style.visibility</p:attrName>
                                        </p:attrNameLst>
                                      </p:cBhvr>
                                      <p:to>
                                        <p:strVal val="visible"/>
                                      </p:to>
                                    </p:set>
                                    <p:anim calcmode="lin" valueType="num">
                                      <p:cBhvr additive="base">
                                        <p:cTn id="7" dur="500" fill="hold"/>
                                        <p:tgtEl>
                                          <p:spTgt spid="115865"/>
                                        </p:tgtEl>
                                        <p:attrNameLst>
                                          <p:attrName>ppt_x</p:attrName>
                                        </p:attrNameLst>
                                      </p:cBhvr>
                                      <p:tavLst>
                                        <p:tav tm="0">
                                          <p:val>
                                            <p:strVal val="#ppt_x"/>
                                          </p:val>
                                        </p:tav>
                                        <p:tav tm="100000">
                                          <p:val>
                                            <p:strVal val="#ppt_x"/>
                                          </p:val>
                                        </p:tav>
                                      </p:tavLst>
                                    </p:anim>
                                    <p:anim calcmode="lin" valueType="num">
                                      <p:cBhvr additive="base">
                                        <p:cTn id="8" dur="500" fill="hold"/>
                                        <p:tgtEl>
                                          <p:spTgt spid="11586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5123"/>
                                        </p:tgtEl>
                                        <p:attrNameLst>
                                          <p:attrName>style.visibility</p:attrName>
                                        </p:attrNameLst>
                                      </p:cBhvr>
                                      <p:to>
                                        <p:strVal val="visible"/>
                                      </p:to>
                                    </p:set>
                                    <p:anim calcmode="lin" valueType="num">
                                      <p:cBhvr>
                                        <p:cTn id="13" dur="500" fill="hold"/>
                                        <p:tgtEl>
                                          <p:spTgt spid="5123"/>
                                        </p:tgtEl>
                                        <p:attrNameLst>
                                          <p:attrName>ppt_w</p:attrName>
                                        </p:attrNameLst>
                                      </p:cBhvr>
                                      <p:tavLst>
                                        <p:tav tm="0">
                                          <p:val>
                                            <p:fltVal val="0"/>
                                          </p:val>
                                        </p:tav>
                                        <p:tav tm="100000">
                                          <p:val>
                                            <p:strVal val="#ppt_w"/>
                                          </p:val>
                                        </p:tav>
                                      </p:tavLst>
                                    </p:anim>
                                    <p:anim calcmode="lin" valueType="num">
                                      <p:cBhvr>
                                        <p:cTn id="14" dur="500" fill="hold"/>
                                        <p:tgtEl>
                                          <p:spTgt spid="5123"/>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 calcmode="lin" valueType="num">
                                      <p:cBhvr additive="base">
                                        <p:cTn id="23"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9">
                                            <p:txEl>
                                              <p:pRg st="1" end="1"/>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 calcmode="lin" valueType="num">
                                      <p:cBhvr additive="base">
                                        <p:cTn id="27"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865" grpId="0"/>
      <p:bldP spid="9" grpId="0" build="p"/>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752600" y="334963"/>
            <a:ext cx="6858000" cy="609600"/>
          </a:xfrm>
        </p:spPr>
        <p:txBody>
          <a:bodyPr/>
          <a:lstStyle/>
          <a:p>
            <a:r>
              <a:rPr lang="en-US" altLang="zh-CN" smtClean="0">
                <a:solidFill>
                  <a:srgbClr val="FFCC00"/>
                </a:solidFill>
                <a:latin typeface="Arial" charset="0"/>
                <a:ea typeface="黑体" pitchFamily="49" charset="-122"/>
              </a:rPr>
              <a:t>8.2.3  RAM</a:t>
            </a:r>
            <a:r>
              <a:rPr lang="zh-CN" altLang="en-US" smtClean="0">
                <a:solidFill>
                  <a:srgbClr val="FFCC00"/>
                </a:solidFill>
                <a:latin typeface="Arial" charset="0"/>
                <a:ea typeface="黑体" pitchFamily="49" charset="-122"/>
              </a:rPr>
              <a:t>典型芯片 </a:t>
            </a:r>
          </a:p>
        </p:txBody>
      </p:sp>
      <p:sp>
        <p:nvSpPr>
          <p:cNvPr id="63491" name="Rectangle 3"/>
          <p:cNvSpPr>
            <a:spLocks noGrp="1" noChangeArrowheads="1"/>
          </p:cNvSpPr>
          <p:nvPr>
            <p:ph type="body" sz="half" idx="1"/>
          </p:nvPr>
        </p:nvSpPr>
        <p:spPr>
          <a:xfrm>
            <a:off x="50800" y="1125538"/>
            <a:ext cx="7329488" cy="477837"/>
          </a:xfrm>
        </p:spPr>
        <p:txBody>
          <a:bodyPr/>
          <a:lstStyle/>
          <a:p>
            <a:pPr>
              <a:spcBef>
                <a:spcPct val="50000"/>
              </a:spcBef>
            </a:pPr>
            <a:r>
              <a:rPr lang="en-US" altLang="zh-CN" sz="2400" smtClean="0">
                <a:solidFill>
                  <a:srgbClr val="CC3300"/>
                </a:solidFill>
                <a:cs typeface="Arial" charset="0"/>
              </a:rPr>
              <a:t>Intel 2114 </a:t>
            </a:r>
            <a:r>
              <a:rPr lang="zh-CN" altLang="en-US" sz="2400" smtClean="0">
                <a:solidFill>
                  <a:srgbClr val="CC3300"/>
                </a:solidFill>
                <a:cs typeface="Arial" charset="0"/>
              </a:rPr>
              <a:t>（</a:t>
            </a:r>
            <a:r>
              <a:rPr lang="en-US" altLang="zh-CN" sz="2400" smtClean="0">
                <a:solidFill>
                  <a:srgbClr val="CC3300"/>
                </a:solidFill>
                <a:cs typeface="Arial" charset="0"/>
              </a:rPr>
              <a:t>1K×4</a:t>
            </a:r>
            <a:r>
              <a:rPr lang="zh-CN" altLang="en-US" sz="2400" smtClean="0">
                <a:solidFill>
                  <a:srgbClr val="CC3300"/>
                </a:solidFill>
                <a:cs typeface="Arial" charset="0"/>
              </a:rPr>
              <a:t>位）</a:t>
            </a:r>
            <a:r>
              <a:rPr lang="en-US" altLang="zh-CN" sz="2400" smtClean="0">
                <a:solidFill>
                  <a:srgbClr val="CC3300"/>
                </a:solidFill>
                <a:cs typeface="Arial" charset="0"/>
              </a:rPr>
              <a:t>SRAM </a:t>
            </a:r>
          </a:p>
        </p:txBody>
      </p:sp>
      <p:grpSp>
        <p:nvGrpSpPr>
          <p:cNvPr id="2" name="Group 4"/>
          <p:cNvGrpSpPr>
            <a:grpSpLocks/>
          </p:cNvGrpSpPr>
          <p:nvPr/>
        </p:nvGrpSpPr>
        <p:grpSpPr bwMode="auto">
          <a:xfrm>
            <a:off x="431800" y="1528763"/>
            <a:ext cx="4608513" cy="2678112"/>
            <a:chOff x="217" y="1010"/>
            <a:chExt cx="2618" cy="1687"/>
          </a:xfrm>
        </p:grpSpPr>
        <p:sp>
          <p:nvSpPr>
            <p:cNvPr id="43017" name="Text Box 86"/>
            <p:cNvSpPr txBox="1">
              <a:spLocks noChangeArrowheads="1"/>
            </p:cNvSpPr>
            <p:nvPr/>
          </p:nvSpPr>
          <p:spPr bwMode="auto">
            <a:xfrm>
              <a:off x="217" y="1010"/>
              <a:ext cx="2618" cy="1687"/>
            </a:xfrm>
            <a:prstGeom prst="rect">
              <a:avLst/>
            </a:prstGeom>
            <a:noFill/>
            <a:ln w="9525">
              <a:noFill/>
              <a:miter lim="800000"/>
              <a:headEnd/>
              <a:tailEnd/>
            </a:ln>
          </p:spPr>
          <p:txBody>
            <a:bodyPr>
              <a:spAutoFit/>
            </a:bodyPr>
            <a:lstStyle/>
            <a:p>
              <a:pPr marL="360363" indent="-360363" algn="l">
                <a:lnSpc>
                  <a:spcPct val="100000"/>
                </a:lnSpc>
                <a:spcBef>
                  <a:spcPct val="20000"/>
                </a:spcBef>
                <a:buClr>
                  <a:srgbClr val="006666"/>
                </a:buClr>
                <a:buSzPct val="85000"/>
                <a:buFont typeface="Wingdings" pitchFamily="2" charset="2"/>
                <a:buChar char="u"/>
              </a:pPr>
              <a:r>
                <a:rPr kumimoji="1" lang="zh-CN" altLang="en-US" b="1">
                  <a:latin typeface="Arial" charset="0"/>
                  <a:cs typeface="Arial" charset="0"/>
                </a:rPr>
                <a:t>地址线</a:t>
              </a:r>
              <a:r>
                <a:rPr kumimoji="1" lang="en-US" altLang="zh-CN" b="1">
                  <a:latin typeface="Arial" charset="0"/>
                  <a:cs typeface="Arial" charset="0"/>
                </a:rPr>
                <a:t>10</a:t>
              </a:r>
              <a:r>
                <a:rPr kumimoji="1" lang="zh-CN" altLang="en-US" b="1">
                  <a:latin typeface="Arial" charset="0"/>
                  <a:cs typeface="Arial" charset="0"/>
                </a:rPr>
                <a:t>条</a:t>
              </a:r>
              <a:r>
                <a:rPr kumimoji="1" lang="en-US" altLang="zh-CN" b="1">
                  <a:latin typeface="Arial" charset="0"/>
                  <a:cs typeface="Arial" charset="0"/>
                </a:rPr>
                <a:t>A</a:t>
              </a:r>
              <a:r>
                <a:rPr kumimoji="1" lang="en-US" altLang="zh-CN" b="1" baseline="-25000">
                  <a:latin typeface="Arial" charset="0"/>
                  <a:cs typeface="Arial" charset="0"/>
                </a:rPr>
                <a:t>0</a:t>
              </a:r>
              <a:r>
                <a:rPr kumimoji="1" lang="zh-CN" altLang="en-US" b="1">
                  <a:latin typeface="Arial" charset="0"/>
                  <a:cs typeface="Arial" charset="0"/>
                </a:rPr>
                <a:t>～</a:t>
              </a:r>
              <a:r>
                <a:rPr kumimoji="1" lang="en-US" altLang="zh-CN" b="1">
                  <a:latin typeface="Arial" charset="0"/>
                  <a:cs typeface="Arial" charset="0"/>
                </a:rPr>
                <a:t>A</a:t>
              </a:r>
              <a:r>
                <a:rPr kumimoji="1" lang="en-US" altLang="zh-CN" b="1" baseline="-25000">
                  <a:latin typeface="Arial" charset="0"/>
                  <a:cs typeface="Arial" charset="0"/>
                </a:rPr>
                <a:t>9</a:t>
              </a:r>
            </a:p>
            <a:p>
              <a:pPr marL="360363" indent="-360363" algn="l">
                <a:lnSpc>
                  <a:spcPct val="100000"/>
                </a:lnSpc>
                <a:spcBef>
                  <a:spcPct val="20000"/>
                </a:spcBef>
                <a:buClr>
                  <a:srgbClr val="006666"/>
                </a:buClr>
                <a:buSzPct val="85000"/>
                <a:buFont typeface="Wingdings" pitchFamily="2" charset="2"/>
                <a:buChar char="u"/>
              </a:pPr>
              <a:r>
                <a:rPr kumimoji="1" lang="zh-CN" altLang="en-US" b="1">
                  <a:latin typeface="Arial" charset="0"/>
                  <a:cs typeface="Arial" charset="0"/>
                </a:rPr>
                <a:t>数据线</a:t>
              </a:r>
              <a:r>
                <a:rPr kumimoji="1" lang="en-US" altLang="zh-CN" b="1">
                  <a:latin typeface="Arial" charset="0"/>
                  <a:cs typeface="Arial" charset="0"/>
                </a:rPr>
                <a:t>4</a:t>
              </a:r>
              <a:r>
                <a:rPr kumimoji="1" lang="zh-CN" altLang="en-US" b="1">
                  <a:latin typeface="Arial" charset="0"/>
                  <a:cs typeface="Arial" charset="0"/>
                </a:rPr>
                <a:t>条</a:t>
              </a:r>
              <a:r>
                <a:rPr kumimoji="1" lang="en-US" altLang="zh-CN" b="1">
                  <a:latin typeface="Arial" charset="0"/>
                  <a:cs typeface="Arial" charset="0"/>
                </a:rPr>
                <a:t>I/O</a:t>
              </a:r>
              <a:r>
                <a:rPr kumimoji="1" lang="en-US" altLang="zh-CN" b="1" baseline="-25000">
                  <a:latin typeface="Arial" charset="0"/>
                  <a:cs typeface="Arial" charset="0"/>
                </a:rPr>
                <a:t>0</a:t>
              </a:r>
              <a:r>
                <a:rPr kumimoji="1" lang="en-US" altLang="zh-CN" b="1">
                  <a:latin typeface="Arial" charset="0"/>
                  <a:cs typeface="Arial" charset="0"/>
                </a:rPr>
                <a:t> </a:t>
              </a:r>
              <a:r>
                <a:rPr kumimoji="1" lang="zh-CN" altLang="en-US" b="1">
                  <a:latin typeface="Arial" charset="0"/>
                  <a:cs typeface="Arial" charset="0"/>
                </a:rPr>
                <a:t>～ </a:t>
              </a:r>
              <a:r>
                <a:rPr kumimoji="1" lang="en-US" altLang="zh-CN" b="1">
                  <a:latin typeface="Arial" charset="0"/>
                  <a:cs typeface="Arial" charset="0"/>
                </a:rPr>
                <a:t>I/O</a:t>
              </a:r>
              <a:r>
                <a:rPr kumimoji="1" lang="en-US" altLang="zh-CN" b="1" baseline="-25000">
                  <a:latin typeface="Arial" charset="0"/>
                  <a:cs typeface="Arial" charset="0"/>
                </a:rPr>
                <a:t>3</a:t>
              </a:r>
            </a:p>
            <a:p>
              <a:pPr marL="360363" indent="-360363" algn="l">
                <a:lnSpc>
                  <a:spcPct val="100000"/>
                </a:lnSpc>
                <a:spcBef>
                  <a:spcPct val="20000"/>
                </a:spcBef>
                <a:buClr>
                  <a:srgbClr val="006666"/>
                </a:buClr>
                <a:buSzPct val="85000"/>
                <a:buFont typeface="Wingdings" pitchFamily="2" charset="2"/>
                <a:buChar char="u"/>
              </a:pPr>
              <a:r>
                <a:rPr kumimoji="1" lang="zh-CN" altLang="en-US" b="1">
                  <a:latin typeface="Arial" charset="0"/>
                  <a:cs typeface="Arial" charset="0"/>
                </a:rPr>
                <a:t>片选</a:t>
              </a:r>
              <a:r>
                <a:rPr kumimoji="1" lang="en-US" altLang="zh-CN" b="1">
                  <a:latin typeface="Arial" charset="0"/>
                  <a:cs typeface="Arial" charset="0"/>
                </a:rPr>
                <a:t>CS</a:t>
              </a:r>
            </a:p>
            <a:p>
              <a:pPr marL="360363" indent="-360363" algn="l">
                <a:lnSpc>
                  <a:spcPct val="100000"/>
                </a:lnSpc>
                <a:spcBef>
                  <a:spcPct val="20000"/>
                </a:spcBef>
                <a:buClr>
                  <a:srgbClr val="006666"/>
                </a:buClr>
                <a:buSzPct val="85000"/>
                <a:buFont typeface="Wingdings" pitchFamily="2" charset="2"/>
                <a:buChar char="u"/>
              </a:pPr>
              <a:r>
                <a:rPr kumimoji="1" lang="zh-CN" altLang="en-US" b="1">
                  <a:latin typeface="Arial" charset="0"/>
                  <a:cs typeface="Arial" charset="0"/>
                </a:rPr>
                <a:t>写控制</a:t>
              </a:r>
              <a:r>
                <a:rPr kumimoji="1" lang="en-US" altLang="zh-CN" b="1">
                  <a:latin typeface="Arial" charset="0"/>
                  <a:cs typeface="Arial" charset="0"/>
                </a:rPr>
                <a:t>WE</a:t>
              </a:r>
              <a:r>
                <a:rPr kumimoji="1" lang="zh-CN" altLang="en-US" b="1">
                  <a:latin typeface="Arial" charset="0"/>
                  <a:cs typeface="Arial" charset="0"/>
                </a:rPr>
                <a:t>，为</a:t>
              </a:r>
              <a:r>
                <a:rPr kumimoji="1" lang="en-US" altLang="zh-CN" b="1">
                  <a:latin typeface="Arial" charset="0"/>
                  <a:cs typeface="Arial" charset="0"/>
                </a:rPr>
                <a:t>0</a:t>
              </a:r>
              <a:r>
                <a:rPr kumimoji="1" lang="zh-CN" altLang="en-US" b="1">
                  <a:latin typeface="Arial" charset="0"/>
                  <a:cs typeface="Arial" charset="0"/>
                </a:rPr>
                <a:t>时写操作；</a:t>
              </a:r>
              <a:endParaRPr kumimoji="1" lang="en-US" altLang="zh-CN" b="1">
                <a:latin typeface="Arial" charset="0"/>
                <a:cs typeface="Arial" charset="0"/>
              </a:endParaRPr>
            </a:p>
            <a:p>
              <a:pPr marL="360363" indent="-360363" algn="l">
                <a:lnSpc>
                  <a:spcPct val="100000"/>
                </a:lnSpc>
                <a:spcBef>
                  <a:spcPct val="20000"/>
                </a:spcBef>
                <a:buClr>
                  <a:srgbClr val="006666"/>
                </a:buClr>
                <a:buSzPct val="85000"/>
              </a:pPr>
              <a:r>
                <a:rPr kumimoji="1" lang="zh-CN" altLang="en-US" b="1">
                  <a:latin typeface="Arial" charset="0"/>
                  <a:cs typeface="Arial" charset="0"/>
                </a:rPr>
                <a:t>     为</a:t>
              </a:r>
              <a:r>
                <a:rPr kumimoji="1" lang="en-US" altLang="zh-CN" b="1">
                  <a:latin typeface="Arial" charset="0"/>
                  <a:cs typeface="Arial" charset="0"/>
                </a:rPr>
                <a:t>1</a:t>
              </a:r>
              <a:r>
                <a:rPr kumimoji="1" lang="zh-CN" altLang="en-US" b="1">
                  <a:latin typeface="Arial" charset="0"/>
                  <a:cs typeface="Arial" charset="0"/>
                </a:rPr>
                <a:t>时读操作</a:t>
              </a:r>
              <a:endParaRPr kumimoji="1" lang="en-US" altLang="zh-CN" b="1">
                <a:latin typeface="Arial" charset="0"/>
                <a:cs typeface="Arial" charset="0"/>
              </a:endParaRPr>
            </a:p>
            <a:p>
              <a:pPr marL="360363" indent="-360363" algn="l">
                <a:lnSpc>
                  <a:spcPct val="100000"/>
                </a:lnSpc>
                <a:spcBef>
                  <a:spcPct val="20000"/>
                </a:spcBef>
                <a:buClr>
                  <a:srgbClr val="006666"/>
                </a:buClr>
                <a:buSzPct val="85000"/>
                <a:buFont typeface="Wingdings" pitchFamily="2" charset="2"/>
                <a:buChar char="u"/>
              </a:pPr>
              <a:r>
                <a:rPr kumimoji="1" lang="zh-CN" altLang="en-US" b="1">
                  <a:latin typeface="Arial" charset="0"/>
                  <a:cs typeface="Arial" charset="0"/>
                </a:rPr>
                <a:t>存储容量为</a:t>
              </a:r>
              <a:r>
                <a:rPr kumimoji="1" lang="en-US" altLang="zh-CN" b="1">
                  <a:latin typeface="Arial" charset="0"/>
                  <a:cs typeface="Arial" charset="0"/>
                </a:rPr>
                <a:t>2</a:t>
              </a:r>
              <a:r>
                <a:rPr kumimoji="1" lang="en-US" altLang="zh-CN" b="1" baseline="30000">
                  <a:latin typeface="Arial" charset="0"/>
                  <a:cs typeface="Arial" charset="0"/>
                </a:rPr>
                <a:t>10</a:t>
              </a:r>
              <a:r>
                <a:rPr kumimoji="1" lang="en-US" altLang="zh-CN" b="1">
                  <a:latin typeface="Arial" charset="0"/>
                  <a:cs typeface="Arial" charset="0"/>
                  <a:sym typeface="Symbol" pitchFamily="18" charset="2"/>
                </a:rPr>
                <a:t>4=</a:t>
              </a:r>
              <a:r>
                <a:rPr kumimoji="1" lang="en-US" altLang="zh-CN" b="1">
                  <a:solidFill>
                    <a:srgbClr val="CC0066"/>
                  </a:solidFill>
                  <a:latin typeface="Arial" charset="0"/>
                  <a:cs typeface="Arial" charset="0"/>
                  <a:sym typeface="Symbol" pitchFamily="18" charset="2"/>
                </a:rPr>
                <a:t>10244</a:t>
              </a:r>
              <a:r>
                <a:rPr kumimoji="1" lang="zh-CN" altLang="en-US" b="1">
                  <a:solidFill>
                    <a:srgbClr val="CC0066"/>
                  </a:solidFill>
                  <a:latin typeface="Arial" charset="0"/>
                  <a:cs typeface="Arial" charset="0"/>
                  <a:sym typeface="Symbol" pitchFamily="18" charset="2"/>
                </a:rPr>
                <a:t>位</a:t>
              </a:r>
              <a:endParaRPr kumimoji="1" lang="en-US" altLang="zh-CN" b="1">
                <a:solidFill>
                  <a:srgbClr val="CC0066"/>
                </a:solidFill>
                <a:latin typeface="Arial" charset="0"/>
                <a:cs typeface="Arial" charset="0"/>
              </a:endParaRPr>
            </a:p>
          </p:txBody>
        </p:sp>
        <p:sp>
          <p:nvSpPr>
            <p:cNvPr id="43018" name="Line 87"/>
            <p:cNvSpPr>
              <a:spLocks noChangeShapeType="1"/>
            </p:cNvSpPr>
            <p:nvPr/>
          </p:nvSpPr>
          <p:spPr bwMode="auto">
            <a:xfrm>
              <a:off x="830" y="1597"/>
              <a:ext cx="243" cy="0"/>
            </a:xfrm>
            <a:prstGeom prst="line">
              <a:avLst/>
            </a:prstGeom>
            <a:noFill/>
            <a:ln w="19050">
              <a:solidFill>
                <a:schemeClr val="tx1"/>
              </a:solidFill>
              <a:round/>
              <a:headEnd/>
              <a:tailEnd/>
            </a:ln>
          </p:spPr>
          <p:txBody>
            <a:bodyPr/>
            <a:lstStyle/>
            <a:p>
              <a:endParaRPr lang="zh-CN" altLang="en-US"/>
            </a:p>
          </p:txBody>
        </p:sp>
        <p:sp>
          <p:nvSpPr>
            <p:cNvPr id="43019" name="Line 88"/>
            <p:cNvSpPr>
              <a:spLocks noChangeShapeType="1"/>
            </p:cNvSpPr>
            <p:nvPr/>
          </p:nvSpPr>
          <p:spPr bwMode="auto">
            <a:xfrm>
              <a:off x="1035" y="1873"/>
              <a:ext cx="239" cy="0"/>
            </a:xfrm>
            <a:prstGeom prst="line">
              <a:avLst/>
            </a:prstGeom>
            <a:noFill/>
            <a:ln w="19050">
              <a:solidFill>
                <a:schemeClr val="tx1"/>
              </a:solidFill>
              <a:round/>
              <a:headEnd/>
              <a:tailEnd/>
            </a:ln>
          </p:spPr>
          <p:txBody>
            <a:bodyPr/>
            <a:lstStyle/>
            <a:p>
              <a:endParaRPr lang="zh-CN" altLang="en-US"/>
            </a:p>
          </p:txBody>
        </p:sp>
      </p:grpSp>
      <p:sp>
        <p:nvSpPr>
          <p:cNvPr id="16464" name="Text Box 80"/>
          <p:cNvSpPr txBox="1">
            <a:spLocks noChangeArrowheads="1"/>
          </p:cNvSpPr>
          <p:nvPr/>
        </p:nvSpPr>
        <p:spPr bwMode="black">
          <a:xfrm>
            <a:off x="6624638" y="4281488"/>
            <a:ext cx="1476375" cy="366712"/>
          </a:xfrm>
          <a:prstGeom prst="rect">
            <a:avLst/>
          </a:prstGeom>
          <a:noFill/>
          <a:ln w="9525" algn="ctr">
            <a:noFill/>
            <a:miter lim="800000"/>
            <a:headEnd/>
            <a:tailEnd/>
          </a:ln>
        </p:spPr>
        <p:txBody>
          <a:bodyPr>
            <a:spAutoFit/>
          </a:bodyPr>
          <a:lstStyle/>
          <a:p>
            <a:r>
              <a:rPr lang="zh-CN" altLang="en-US" sz="2000" b="1">
                <a:solidFill>
                  <a:srgbClr val="CC3300"/>
                </a:solidFill>
                <a:ea typeface="楷体_GB2312" pitchFamily="49" charset="-122"/>
              </a:rPr>
              <a:t>引脚图</a:t>
            </a:r>
          </a:p>
        </p:txBody>
      </p:sp>
      <p:sp>
        <p:nvSpPr>
          <p:cNvPr id="43014" name="灯片编号占位符 4"/>
          <p:cNvSpPr txBox="1">
            <a:spLocks noGrp="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spcBef>
                <a:spcPct val="0"/>
              </a:spcBef>
            </a:pPr>
            <a:fld id="{35E3AD23-5F07-4D4D-8E1F-F677EDF0E597}" type="slidenum">
              <a:rPr lang="ko-KR" altLang="en-US" sz="1600" b="1">
                <a:solidFill>
                  <a:schemeClr val="accent2"/>
                </a:solidFill>
                <a:latin typeface="Verdana" pitchFamily="34" charset="0"/>
                <a:ea typeface="Gulim" pitchFamily="34" charset="-127"/>
              </a:rPr>
              <a:pPr algn="r">
                <a:lnSpc>
                  <a:spcPct val="100000"/>
                </a:lnSpc>
                <a:spcBef>
                  <a:spcPct val="0"/>
                </a:spcBef>
              </a:pPr>
              <a:t>31</a:t>
            </a:fld>
            <a:endParaRPr lang="en-US" altLang="ko-KR" sz="1600" b="1">
              <a:solidFill>
                <a:schemeClr val="accent2"/>
              </a:solidFill>
              <a:latin typeface="Verdana" pitchFamily="34" charset="0"/>
              <a:ea typeface="Gulim" pitchFamily="34" charset="-127"/>
            </a:endParaRPr>
          </a:p>
        </p:txBody>
      </p:sp>
      <p:sp>
        <p:nvSpPr>
          <p:cNvPr id="14" name="Rectangle 3"/>
          <p:cNvSpPr>
            <a:spLocks noChangeArrowheads="1"/>
          </p:cNvSpPr>
          <p:nvPr/>
        </p:nvSpPr>
        <p:spPr bwMode="auto">
          <a:xfrm>
            <a:off x="222250" y="4206875"/>
            <a:ext cx="6654800" cy="1604963"/>
          </a:xfrm>
          <a:prstGeom prst="rect">
            <a:avLst/>
          </a:prstGeom>
          <a:noFill/>
          <a:ln w="12700">
            <a:noFill/>
            <a:miter lim="800000"/>
            <a:headEnd/>
            <a:tailEnd/>
          </a:ln>
        </p:spPr>
        <p:txBody>
          <a:bodyPr lIns="63500" tIns="25400" rIns="63500" bIns="25400">
            <a:spAutoFit/>
          </a:bodyPr>
          <a:lstStyle/>
          <a:p>
            <a:pPr marL="284163" indent="-284163" algn="l">
              <a:lnSpc>
                <a:spcPct val="100000"/>
              </a:lnSpc>
              <a:spcBef>
                <a:spcPct val="0"/>
              </a:spcBef>
              <a:buClr>
                <a:schemeClr val="bg2"/>
              </a:buClr>
              <a:buFont typeface="Wingdings" pitchFamily="2" charset="2"/>
              <a:buChar char="v"/>
            </a:pPr>
            <a:r>
              <a:rPr lang="zh-CN" altLang="en-US" sz="2200" b="1">
                <a:solidFill>
                  <a:srgbClr val="000000"/>
                </a:solidFill>
                <a:latin typeface="Arial" charset="0"/>
                <a:cs typeface="Arial" charset="0"/>
              </a:rPr>
              <a:t>存储芯片容量的基本描述（字数</a:t>
            </a:r>
            <a:r>
              <a:rPr lang="en-US" altLang="zh-CN" sz="2200" b="1">
                <a:solidFill>
                  <a:srgbClr val="000000"/>
                </a:solidFill>
                <a:latin typeface="Arial" charset="0"/>
                <a:cs typeface="Arial" charset="0"/>
              </a:rPr>
              <a:t>×</a:t>
            </a:r>
            <a:r>
              <a:rPr lang="zh-CN" altLang="en-US" sz="2200" b="1">
                <a:solidFill>
                  <a:srgbClr val="000000"/>
                </a:solidFill>
                <a:latin typeface="Arial" charset="0"/>
                <a:cs typeface="Arial" charset="0"/>
              </a:rPr>
              <a:t>每个字的位数）</a:t>
            </a:r>
            <a:endParaRPr lang="en-US" altLang="zh-CN" sz="2200" b="1">
              <a:solidFill>
                <a:srgbClr val="000000"/>
              </a:solidFill>
              <a:latin typeface="Arial" charset="0"/>
              <a:cs typeface="Arial" charset="0"/>
            </a:endParaRPr>
          </a:p>
          <a:p>
            <a:pPr marL="741363" lvl="1" indent="-284163" algn="l">
              <a:lnSpc>
                <a:spcPct val="100000"/>
              </a:lnSpc>
              <a:spcBef>
                <a:spcPct val="0"/>
              </a:spcBef>
              <a:buClr>
                <a:srgbClr val="0F5C62"/>
              </a:buClr>
              <a:buSzPct val="85000"/>
              <a:buFont typeface="Wingdings" pitchFamily="2" charset="2"/>
              <a:buChar char="u"/>
            </a:pPr>
            <a:r>
              <a:rPr lang="en-US" altLang="zh-CN" sz="2000" b="1">
                <a:solidFill>
                  <a:srgbClr val="000000"/>
                </a:solidFill>
                <a:latin typeface="Arial" charset="0"/>
                <a:cs typeface="Arial" charset="0"/>
              </a:rPr>
              <a:t>1K × 4 </a:t>
            </a:r>
            <a:r>
              <a:rPr lang="zh-CN" altLang="en-US" sz="2000" b="1">
                <a:solidFill>
                  <a:srgbClr val="000000"/>
                </a:solidFill>
                <a:latin typeface="Arial" charset="0"/>
                <a:cs typeface="Arial" charset="0"/>
              </a:rPr>
              <a:t>：1024 个字，每个字 </a:t>
            </a:r>
            <a:r>
              <a:rPr lang="en-US" altLang="zh-CN" sz="2000" b="1">
                <a:solidFill>
                  <a:srgbClr val="000000"/>
                </a:solidFill>
                <a:latin typeface="Arial" charset="0"/>
                <a:cs typeface="Arial" charset="0"/>
              </a:rPr>
              <a:t>4 </a:t>
            </a:r>
            <a:r>
              <a:rPr lang="zh-CN" altLang="en-US" sz="2000" b="1">
                <a:solidFill>
                  <a:srgbClr val="000000"/>
                </a:solidFill>
                <a:latin typeface="Arial" charset="0"/>
                <a:cs typeface="Arial" charset="0"/>
              </a:rPr>
              <a:t>位（二进制位）。</a:t>
            </a:r>
            <a:endParaRPr lang="en-US" altLang="zh-CN" sz="2000" b="1">
              <a:solidFill>
                <a:srgbClr val="000000"/>
              </a:solidFill>
              <a:latin typeface="Arial" charset="0"/>
              <a:cs typeface="Arial" charset="0"/>
            </a:endParaRPr>
          </a:p>
          <a:p>
            <a:pPr marL="741363" lvl="1" indent="-284163" algn="l">
              <a:lnSpc>
                <a:spcPct val="100000"/>
              </a:lnSpc>
              <a:spcBef>
                <a:spcPct val="0"/>
              </a:spcBef>
              <a:buClr>
                <a:srgbClr val="0F5C62"/>
              </a:buClr>
              <a:buSzPct val="85000"/>
              <a:buFont typeface="Wingdings" pitchFamily="2" charset="2"/>
              <a:buChar char="u"/>
            </a:pPr>
            <a:r>
              <a:rPr lang="zh-CN" altLang="en-US" sz="2000" b="1">
                <a:solidFill>
                  <a:srgbClr val="FC0128"/>
                </a:solidFill>
                <a:latin typeface="Arial" charset="0"/>
                <a:cs typeface="Arial" charset="0"/>
              </a:rPr>
              <a:t>意味着任一时刻可以（也只能）访问</a:t>
            </a:r>
            <a:r>
              <a:rPr lang="en-US" altLang="zh-CN" sz="2000" b="1">
                <a:solidFill>
                  <a:srgbClr val="FC0128"/>
                </a:solidFill>
                <a:latin typeface="Arial" charset="0"/>
                <a:cs typeface="Arial" charset="0"/>
              </a:rPr>
              <a:t>1024</a:t>
            </a:r>
            <a:r>
              <a:rPr lang="zh-CN" altLang="en-US" sz="2000" b="1">
                <a:solidFill>
                  <a:srgbClr val="FC0128"/>
                </a:solidFill>
                <a:latin typeface="Arial" charset="0"/>
                <a:cs typeface="Arial" charset="0"/>
              </a:rPr>
              <a:t>个独立字中的任意一个字，每次读写的数据位数是一个字的容量（</a:t>
            </a:r>
            <a:r>
              <a:rPr lang="en-US" altLang="zh-CN" sz="2000" b="1">
                <a:solidFill>
                  <a:srgbClr val="FC0128"/>
                </a:solidFill>
                <a:latin typeface="Arial" charset="0"/>
                <a:cs typeface="Arial" charset="0"/>
              </a:rPr>
              <a:t>4</a:t>
            </a:r>
            <a:r>
              <a:rPr lang="zh-CN" altLang="en-US" sz="2000" b="1">
                <a:solidFill>
                  <a:srgbClr val="FC0128"/>
                </a:solidFill>
                <a:latin typeface="Arial" charset="0"/>
                <a:cs typeface="Arial" charset="0"/>
              </a:rPr>
              <a:t>位）。</a:t>
            </a:r>
          </a:p>
        </p:txBody>
      </p:sp>
      <p:pic>
        <p:nvPicPr>
          <p:cNvPr id="29708" name="Picture 12"/>
          <p:cNvPicPr>
            <a:picLocks noChangeAspect="1" noChangeArrowheads="1"/>
          </p:cNvPicPr>
          <p:nvPr/>
        </p:nvPicPr>
        <p:blipFill>
          <a:blip r:embed="rId3"/>
          <a:srcRect/>
          <a:stretch>
            <a:fillRect/>
          </a:stretch>
        </p:blipFill>
        <p:spPr bwMode="black">
          <a:xfrm>
            <a:off x="6402388" y="1125538"/>
            <a:ext cx="1955800" cy="2925762"/>
          </a:xfrm>
          <a:prstGeom prst="rect">
            <a:avLst/>
          </a:prstGeom>
          <a:noFill/>
          <a:ln w="9525" algn="ctr">
            <a:noFill/>
            <a:miter lim="800000"/>
            <a:headEnd/>
            <a:tailEnd/>
          </a:ln>
        </p:spPr>
      </p:pic>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additive="base">
                                        <p:cTn id="7" dur="500" fill="hold"/>
                                        <p:tgtEl>
                                          <p:spTgt spid="634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34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6464"/>
                                        </p:tgtEl>
                                        <p:attrNameLst>
                                          <p:attrName>style.visibility</p:attrName>
                                        </p:attrNameLst>
                                      </p:cBhvr>
                                      <p:to>
                                        <p:strVal val="visible"/>
                                      </p:to>
                                    </p:set>
                                    <p:animEffect transition="in" filter="blinds(horizontal)">
                                      <p:cBhvr>
                                        <p:cTn id="18" dur="500"/>
                                        <p:tgtEl>
                                          <p:spTgt spid="16464"/>
                                        </p:tgtEl>
                                      </p:cBhvr>
                                    </p:animEffect>
                                  </p:childTnLst>
                                </p:cTn>
                              </p:par>
                            </p:childTnLst>
                          </p:cTn>
                        </p:par>
                        <p:par>
                          <p:cTn id="19" fill="hold">
                            <p:stCondLst>
                              <p:cond delay="500"/>
                            </p:stCondLst>
                            <p:childTnLst>
                              <p:par>
                                <p:cTn id="20" presetID="9" presetClass="entr" presetSubtype="0" fill="hold" nodeType="afterEffect">
                                  <p:stCondLst>
                                    <p:cond delay="0"/>
                                  </p:stCondLst>
                                  <p:childTnLst>
                                    <p:set>
                                      <p:cBhvr>
                                        <p:cTn id="21" dur="1" fill="hold">
                                          <p:stCondLst>
                                            <p:cond delay="0"/>
                                          </p:stCondLst>
                                        </p:cTn>
                                        <p:tgtEl>
                                          <p:spTgt spid="29708"/>
                                        </p:tgtEl>
                                        <p:attrNameLst>
                                          <p:attrName>style.visibility</p:attrName>
                                        </p:attrNameLst>
                                      </p:cBhvr>
                                      <p:to>
                                        <p:strVal val="visible"/>
                                      </p:to>
                                    </p:set>
                                    <p:animEffect transition="in" filter="dissolve">
                                      <p:cBhvr>
                                        <p:cTn id="22" dur="500"/>
                                        <p:tgtEl>
                                          <p:spTgt spid="2970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P spid="16464" grpId="0"/>
      <p:bldP spid="14"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1752600" y="334963"/>
            <a:ext cx="6858000" cy="609600"/>
          </a:xfrm>
        </p:spPr>
        <p:txBody>
          <a:bodyPr/>
          <a:lstStyle/>
          <a:p>
            <a:r>
              <a:rPr lang="en-US" altLang="zh-CN" smtClean="0">
                <a:solidFill>
                  <a:srgbClr val="FFCC00"/>
                </a:solidFill>
                <a:latin typeface="Arial" charset="0"/>
                <a:ea typeface="黑体" pitchFamily="49" charset="-122"/>
              </a:rPr>
              <a:t>SRAM</a:t>
            </a:r>
            <a:r>
              <a:rPr lang="zh-CN" altLang="en-US" smtClean="0">
                <a:solidFill>
                  <a:srgbClr val="FFCC00"/>
                </a:solidFill>
                <a:latin typeface="Arial" charset="0"/>
                <a:ea typeface="黑体" pitchFamily="49" charset="-122"/>
              </a:rPr>
              <a:t>读周期时序图 </a:t>
            </a:r>
          </a:p>
        </p:txBody>
      </p:sp>
      <p:sp>
        <p:nvSpPr>
          <p:cNvPr id="117802" name="Text Box 42"/>
          <p:cNvSpPr txBox="1">
            <a:spLocks noChangeArrowheads="1"/>
          </p:cNvSpPr>
          <p:nvPr/>
        </p:nvSpPr>
        <p:spPr bwMode="black">
          <a:xfrm>
            <a:off x="395288" y="1082675"/>
            <a:ext cx="7921625" cy="762000"/>
          </a:xfrm>
          <a:prstGeom prst="rect">
            <a:avLst/>
          </a:prstGeom>
          <a:noFill/>
          <a:ln w="9525" algn="ctr">
            <a:noFill/>
            <a:miter lim="800000"/>
            <a:headEnd/>
            <a:tailEnd/>
          </a:ln>
        </p:spPr>
        <p:txBody>
          <a:bodyPr>
            <a:spAutoFit/>
          </a:bodyPr>
          <a:lstStyle/>
          <a:p>
            <a:pPr algn="l">
              <a:lnSpc>
                <a:spcPct val="110000"/>
              </a:lnSpc>
              <a:spcBef>
                <a:spcPct val="0"/>
              </a:spcBef>
              <a:buClr>
                <a:srgbClr val="003366"/>
              </a:buClr>
              <a:buFont typeface="Wingdings" pitchFamily="2" charset="2"/>
              <a:buChar char="v"/>
            </a:pPr>
            <a:r>
              <a:rPr lang="zh-CN" altLang="en-US" sz="2000" b="1"/>
              <a:t>存储器读周期时间</a:t>
            </a:r>
            <a:r>
              <a:rPr lang="en-US" altLang="zh-CN" sz="2000" b="1"/>
              <a:t>t</a:t>
            </a:r>
            <a:r>
              <a:rPr lang="en-US" altLang="zh-CN" sz="2000" b="1" baseline="-25000"/>
              <a:t>RC</a:t>
            </a:r>
            <a:r>
              <a:rPr lang="zh-CN" altLang="en-US" sz="2000" b="1"/>
              <a:t>＝读取时间</a:t>
            </a:r>
            <a:r>
              <a:rPr lang="en-US" altLang="zh-CN" sz="2000" b="1"/>
              <a:t>t</a:t>
            </a:r>
            <a:r>
              <a:rPr lang="en-US" altLang="zh-CN" sz="2000" b="1" baseline="-25000"/>
              <a:t>AA</a:t>
            </a:r>
            <a:r>
              <a:rPr lang="en-US" altLang="zh-CN" sz="2000" b="1"/>
              <a:t>+</a:t>
            </a:r>
            <a:r>
              <a:rPr lang="zh-CN" altLang="en-US" sz="2000" b="1"/>
              <a:t>读恢复时间</a:t>
            </a:r>
            <a:r>
              <a:rPr lang="en-US" altLang="zh-CN" sz="2000" b="1"/>
              <a:t>t</a:t>
            </a:r>
            <a:r>
              <a:rPr lang="en-US" altLang="zh-CN" sz="2000" b="1" baseline="-25000"/>
              <a:t>RS</a:t>
            </a:r>
            <a:r>
              <a:rPr lang="zh-CN" altLang="en-US" sz="2000" b="1"/>
              <a:t>。</a:t>
            </a:r>
            <a:endParaRPr lang="en-US" altLang="zh-CN" sz="2000" b="1"/>
          </a:p>
          <a:p>
            <a:pPr algn="l">
              <a:lnSpc>
                <a:spcPct val="110000"/>
              </a:lnSpc>
              <a:spcBef>
                <a:spcPct val="0"/>
              </a:spcBef>
              <a:buClr>
                <a:srgbClr val="003366"/>
              </a:buClr>
              <a:buFont typeface="Wingdings" pitchFamily="2" charset="2"/>
              <a:buChar char="v"/>
            </a:pPr>
            <a:r>
              <a:rPr lang="zh-CN" altLang="en-US" sz="2000" b="1"/>
              <a:t>两次读操作之间的时间间隔不应小于存储器读周期时间。</a:t>
            </a:r>
          </a:p>
        </p:txBody>
      </p:sp>
      <p:sp>
        <p:nvSpPr>
          <p:cNvPr id="9221" name="灯片编号占位符 4"/>
          <p:cNvSpPr txBox="1">
            <a:spLocks noGrp="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spcBef>
                <a:spcPct val="0"/>
              </a:spcBef>
            </a:pPr>
            <a:fld id="{72B35EA6-A1D6-492C-B694-B8C0BA5E79BF}" type="slidenum">
              <a:rPr lang="ko-KR" altLang="en-US" sz="1600" b="1">
                <a:solidFill>
                  <a:schemeClr val="accent2"/>
                </a:solidFill>
                <a:latin typeface="Verdana" pitchFamily="34" charset="0"/>
                <a:ea typeface="Gulim" pitchFamily="34" charset="-127"/>
              </a:rPr>
              <a:pPr algn="r">
                <a:lnSpc>
                  <a:spcPct val="100000"/>
                </a:lnSpc>
                <a:spcBef>
                  <a:spcPct val="0"/>
                </a:spcBef>
              </a:pPr>
              <a:t>32</a:t>
            </a:fld>
            <a:endParaRPr lang="en-US" altLang="ko-KR" sz="1600" b="1">
              <a:solidFill>
                <a:schemeClr val="accent2"/>
              </a:solidFill>
              <a:latin typeface="Verdana" pitchFamily="34" charset="0"/>
              <a:ea typeface="Gulim" pitchFamily="34" charset="-127"/>
            </a:endParaRPr>
          </a:p>
        </p:txBody>
      </p:sp>
      <p:grpSp>
        <p:nvGrpSpPr>
          <p:cNvPr id="2" name="组合 7"/>
          <p:cNvGrpSpPr>
            <a:grpSpLocks/>
          </p:cNvGrpSpPr>
          <p:nvPr/>
        </p:nvGrpSpPr>
        <p:grpSpPr bwMode="auto">
          <a:xfrm>
            <a:off x="946150" y="1844675"/>
            <a:ext cx="7664450" cy="3878263"/>
            <a:chOff x="945868" y="2132856"/>
            <a:chExt cx="7664732" cy="3878428"/>
          </a:xfrm>
        </p:grpSpPr>
        <p:graphicFrame>
          <p:nvGraphicFramePr>
            <p:cNvPr id="117803" name="Object 43"/>
            <p:cNvGraphicFramePr>
              <a:graphicFrameLocks noChangeAspect="1"/>
            </p:cNvGraphicFramePr>
            <p:nvPr/>
          </p:nvGraphicFramePr>
          <p:xfrm>
            <a:off x="945868" y="2132856"/>
            <a:ext cx="7664732" cy="3878428"/>
          </p:xfrm>
          <a:graphic>
            <a:graphicData uri="http://schemas.openxmlformats.org/presentationml/2006/ole">
              <p:oleObj spid="_x0000_s9218" name="图像文档" r:id="rId4" imgW="6943680" imgH="4010040" progId="Imaging.Document">
                <p:embed/>
              </p:oleObj>
            </a:graphicData>
          </a:graphic>
        </p:graphicFrame>
        <p:cxnSp>
          <p:nvCxnSpPr>
            <p:cNvPr id="9230" name="直接连接符 6"/>
            <p:cNvCxnSpPr>
              <a:cxnSpLocks noChangeShapeType="1"/>
            </p:cNvCxnSpPr>
            <p:nvPr/>
          </p:nvCxnSpPr>
          <p:spPr bwMode="auto">
            <a:xfrm>
              <a:off x="3635896" y="6011284"/>
              <a:ext cx="3312368" cy="0"/>
            </a:xfrm>
            <a:prstGeom prst="line">
              <a:avLst/>
            </a:prstGeom>
            <a:noFill/>
            <a:ln w="28575" algn="ctr">
              <a:solidFill>
                <a:schemeClr val="tx1"/>
              </a:solidFill>
              <a:round/>
              <a:headEnd/>
              <a:tailEnd/>
            </a:ln>
          </p:spPr>
        </p:cxnSp>
      </p:grpSp>
      <p:sp>
        <p:nvSpPr>
          <p:cNvPr id="33799" name="Line 7"/>
          <p:cNvSpPr>
            <a:spLocks noChangeShapeType="1"/>
          </p:cNvSpPr>
          <p:nvPr/>
        </p:nvSpPr>
        <p:spPr bwMode="black">
          <a:xfrm>
            <a:off x="3024188" y="2597150"/>
            <a:ext cx="0" cy="1908175"/>
          </a:xfrm>
          <a:prstGeom prst="line">
            <a:avLst/>
          </a:prstGeom>
          <a:noFill/>
          <a:ln w="19050">
            <a:solidFill>
              <a:srgbClr val="FF0066"/>
            </a:solidFill>
            <a:prstDash val="dash"/>
            <a:round/>
            <a:headEnd/>
            <a:tailEnd/>
          </a:ln>
        </p:spPr>
        <p:txBody>
          <a:bodyPr anchor="ctr">
            <a:spAutoFit/>
          </a:bodyPr>
          <a:lstStyle/>
          <a:p>
            <a:endParaRPr lang="zh-CN" altLang="en-US"/>
          </a:p>
        </p:txBody>
      </p:sp>
      <p:sp>
        <p:nvSpPr>
          <p:cNvPr id="33800" name="Line 8"/>
          <p:cNvSpPr>
            <a:spLocks noChangeShapeType="1"/>
          </p:cNvSpPr>
          <p:nvPr/>
        </p:nvSpPr>
        <p:spPr bwMode="black">
          <a:xfrm>
            <a:off x="3635375" y="3932238"/>
            <a:ext cx="0" cy="1908175"/>
          </a:xfrm>
          <a:prstGeom prst="line">
            <a:avLst/>
          </a:prstGeom>
          <a:noFill/>
          <a:ln w="19050">
            <a:solidFill>
              <a:srgbClr val="0000FF"/>
            </a:solidFill>
            <a:prstDash val="dash"/>
            <a:round/>
            <a:headEnd/>
            <a:tailEnd/>
          </a:ln>
        </p:spPr>
        <p:txBody>
          <a:bodyPr anchor="ctr">
            <a:spAutoFit/>
          </a:bodyPr>
          <a:lstStyle/>
          <a:p>
            <a:endParaRPr lang="zh-CN" altLang="en-US"/>
          </a:p>
        </p:txBody>
      </p:sp>
      <p:sp>
        <p:nvSpPr>
          <p:cNvPr id="33801" name="Oval 9"/>
          <p:cNvSpPr>
            <a:spLocks noChangeArrowheads="1"/>
          </p:cNvSpPr>
          <p:nvPr/>
        </p:nvSpPr>
        <p:spPr bwMode="black">
          <a:xfrm>
            <a:off x="1149350" y="2784475"/>
            <a:ext cx="685800" cy="576263"/>
          </a:xfrm>
          <a:prstGeom prst="ellipse">
            <a:avLst/>
          </a:prstGeom>
          <a:noFill/>
          <a:ln w="19050" algn="ctr">
            <a:solidFill>
              <a:srgbClr val="FF0066"/>
            </a:solidFill>
            <a:round/>
            <a:headEnd/>
            <a:tailEnd/>
          </a:ln>
        </p:spPr>
        <p:txBody>
          <a:bodyPr anchor="ctr">
            <a:spAutoFit/>
          </a:bodyPr>
          <a:lstStyle/>
          <a:p>
            <a:endParaRPr lang="zh-CN" altLang="en-US"/>
          </a:p>
        </p:txBody>
      </p:sp>
      <p:sp>
        <p:nvSpPr>
          <p:cNvPr id="33802" name="Oval 10"/>
          <p:cNvSpPr>
            <a:spLocks noChangeArrowheads="1"/>
          </p:cNvSpPr>
          <p:nvPr/>
        </p:nvSpPr>
        <p:spPr bwMode="black">
          <a:xfrm>
            <a:off x="947738" y="5043488"/>
            <a:ext cx="1147762" cy="576262"/>
          </a:xfrm>
          <a:prstGeom prst="ellipse">
            <a:avLst/>
          </a:prstGeom>
          <a:noFill/>
          <a:ln w="19050" algn="ctr">
            <a:solidFill>
              <a:srgbClr val="0000FF"/>
            </a:solidFill>
            <a:round/>
            <a:headEnd/>
            <a:tailEnd/>
          </a:ln>
        </p:spPr>
        <p:txBody>
          <a:bodyPr anchor="ctr">
            <a:spAutoFit/>
          </a:bodyPr>
          <a:lstStyle/>
          <a:p>
            <a:endParaRPr lang="zh-CN" altLang="en-US"/>
          </a:p>
        </p:txBody>
      </p:sp>
      <p:sp>
        <p:nvSpPr>
          <p:cNvPr id="3" name="Line 8"/>
          <p:cNvSpPr>
            <a:spLocks noChangeShapeType="1"/>
          </p:cNvSpPr>
          <p:nvPr/>
        </p:nvSpPr>
        <p:spPr bwMode="black">
          <a:xfrm>
            <a:off x="4967288" y="4003675"/>
            <a:ext cx="0" cy="1908175"/>
          </a:xfrm>
          <a:prstGeom prst="line">
            <a:avLst/>
          </a:prstGeom>
          <a:noFill/>
          <a:ln w="19050">
            <a:solidFill>
              <a:srgbClr val="FF0000"/>
            </a:solidFill>
            <a:prstDash val="dash"/>
            <a:round/>
            <a:headEnd/>
            <a:tailEnd/>
          </a:ln>
        </p:spPr>
        <p:txBody>
          <a:bodyPr anchor="ctr">
            <a:spAutoFit/>
          </a:bodyPr>
          <a:lstStyle/>
          <a:p>
            <a:endParaRPr lang="zh-CN" altLang="en-US"/>
          </a:p>
        </p:txBody>
      </p:sp>
      <p:sp>
        <p:nvSpPr>
          <p:cNvPr id="4" name="Oval 9"/>
          <p:cNvSpPr>
            <a:spLocks noChangeArrowheads="1"/>
          </p:cNvSpPr>
          <p:nvPr/>
        </p:nvSpPr>
        <p:spPr bwMode="black">
          <a:xfrm>
            <a:off x="806450" y="4387850"/>
            <a:ext cx="1289050" cy="576263"/>
          </a:xfrm>
          <a:prstGeom prst="ellipse">
            <a:avLst/>
          </a:prstGeom>
          <a:noFill/>
          <a:ln w="19050" algn="ctr">
            <a:solidFill>
              <a:srgbClr val="FF0000"/>
            </a:solidFill>
            <a:round/>
            <a:headEnd/>
            <a:tailEnd/>
          </a:ln>
        </p:spPr>
        <p:txBody>
          <a:bodyPr anchor="ctr">
            <a:spAutoFit/>
          </a:bodyPr>
          <a:lstStyle/>
          <a:p>
            <a:endParaRPr lang="zh-CN" altLang="en-US"/>
          </a:p>
        </p:txBody>
      </p:sp>
      <p:sp>
        <p:nvSpPr>
          <p:cNvPr id="151" name="矩形 150"/>
          <p:cNvSpPr/>
          <p:nvPr/>
        </p:nvSpPr>
        <p:spPr>
          <a:xfrm>
            <a:off x="1335088" y="5842000"/>
            <a:ext cx="6332537" cy="701675"/>
          </a:xfrm>
          <a:prstGeom prst="rect">
            <a:avLst/>
          </a:prstGeom>
          <a:solidFill>
            <a:srgbClr val="FFE3D5"/>
          </a:solidFill>
          <a:effectLst>
            <a:outerShdw blurRad="50800" dist="38100" dir="18900000" algn="bl" rotWithShape="0">
              <a:prstClr val="black">
                <a:alpha val="40000"/>
              </a:prstClr>
            </a:outerShdw>
          </a:effectLst>
        </p:spPr>
        <p:txBody>
          <a:bodyPr>
            <a:spAutoFit/>
          </a:bodyPr>
          <a:lstStyle/>
          <a:p>
            <a:pPr marL="342900" indent="-342900" algn="l" eaLnBrk="0" hangingPunct="0">
              <a:lnSpc>
                <a:spcPct val="100000"/>
              </a:lnSpc>
              <a:spcBef>
                <a:spcPct val="0"/>
              </a:spcBef>
              <a:buClr>
                <a:srgbClr val="0F5C62"/>
              </a:buClr>
              <a:buSzPct val="85000"/>
              <a:buFont typeface="Wingdings" pitchFamily="2" charset="2"/>
              <a:buChar char="u"/>
              <a:defRPr/>
            </a:pPr>
            <a:r>
              <a:rPr lang="en-US" altLang="zh-CN" sz="2000" b="1">
                <a:latin typeface="Arial" charset="0"/>
                <a:ea typeface="楷体_GB2312" pitchFamily="49" charset="-122"/>
              </a:rPr>
              <a:t>CPU</a:t>
            </a:r>
            <a:r>
              <a:rPr lang="zh-CN" altLang="en-US" sz="2000" b="1">
                <a:latin typeface="Arial" charset="0"/>
                <a:ea typeface="楷体_GB2312" pitchFamily="49" charset="-122"/>
              </a:rPr>
              <a:t>首先由地址总线给出地址信号，然后发出读操作控制信号，最后在数据总线上进行信息交流</a:t>
            </a:r>
            <a:endParaRPr lang="en-US" altLang="zh-CN" sz="2000" b="1">
              <a:latin typeface="Arial" charset="0"/>
              <a:ea typeface="楷体_GB2312" pitchFamily="49" charset="-122"/>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7802"/>
                                        </p:tgtEl>
                                        <p:attrNameLst>
                                          <p:attrName>style.visibility</p:attrName>
                                        </p:attrNameLst>
                                      </p:cBhvr>
                                      <p:to>
                                        <p:strVal val="visible"/>
                                      </p:to>
                                    </p:set>
                                    <p:anim calcmode="lin" valueType="num">
                                      <p:cBhvr additive="base">
                                        <p:cTn id="7" dur="500" fill="hold"/>
                                        <p:tgtEl>
                                          <p:spTgt spid="117802"/>
                                        </p:tgtEl>
                                        <p:attrNameLst>
                                          <p:attrName>ppt_x</p:attrName>
                                        </p:attrNameLst>
                                      </p:cBhvr>
                                      <p:tavLst>
                                        <p:tav tm="0">
                                          <p:val>
                                            <p:strVal val="0-#ppt_w/2"/>
                                          </p:val>
                                        </p:tav>
                                        <p:tav tm="100000">
                                          <p:val>
                                            <p:strVal val="#ppt_x"/>
                                          </p:val>
                                        </p:tav>
                                      </p:tavLst>
                                    </p:anim>
                                    <p:anim calcmode="lin" valueType="num">
                                      <p:cBhvr additive="base">
                                        <p:cTn id="8" dur="500" fill="hold"/>
                                        <p:tgtEl>
                                          <p:spTgt spid="1178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51"/>
                                        </p:tgtEl>
                                        <p:attrNameLst>
                                          <p:attrName>style.visibility</p:attrName>
                                        </p:attrNameLst>
                                      </p:cBhvr>
                                      <p:to>
                                        <p:strVal val="visible"/>
                                      </p:to>
                                    </p:set>
                                    <p:anim calcmode="lin" valueType="num">
                                      <p:cBhvr additive="base">
                                        <p:cTn id="18" dur="500" fill="hold"/>
                                        <p:tgtEl>
                                          <p:spTgt spid="151"/>
                                        </p:tgtEl>
                                        <p:attrNameLst>
                                          <p:attrName>ppt_x</p:attrName>
                                        </p:attrNameLst>
                                      </p:cBhvr>
                                      <p:tavLst>
                                        <p:tav tm="0">
                                          <p:val>
                                            <p:strVal val="#ppt_x"/>
                                          </p:val>
                                        </p:tav>
                                        <p:tav tm="100000">
                                          <p:val>
                                            <p:strVal val="#ppt_x"/>
                                          </p:val>
                                        </p:tav>
                                      </p:tavLst>
                                    </p:anim>
                                    <p:anim calcmode="lin" valueType="num">
                                      <p:cBhvr additive="base">
                                        <p:cTn id="19" dur="500" fill="hold"/>
                                        <p:tgtEl>
                                          <p:spTgt spid="15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3799"/>
                                        </p:tgtEl>
                                        <p:attrNameLst>
                                          <p:attrName>style.visibility</p:attrName>
                                        </p:attrNameLst>
                                      </p:cBhvr>
                                      <p:to>
                                        <p:strVal val="visible"/>
                                      </p:to>
                                    </p:set>
                                    <p:animEffect transition="in" filter="wipe(down)">
                                      <p:cBhvr>
                                        <p:cTn id="24" dur="500"/>
                                        <p:tgtEl>
                                          <p:spTgt spid="33799"/>
                                        </p:tgtEl>
                                      </p:cBhvr>
                                    </p:animEffect>
                                  </p:childTnLst>
                                </p:cTn>
                              </p:par>
                            </p:childTnLst>
                          </p:cTn>
                        </p:par>
                        <p:par>
                          <p:cTn id="25" fill="hold">
                            <p:stCondLst>
                              <p:cond delay="500"/>
                            </p:stCondLst>
                            <p:childTnLst>
                              <p:par>
                                <p:cTn id="26" presetID="23" presetClass="entr" presetSubtype="16" fill="hold" grpId="0" nodeType="afterEffect">
                                  <p:stCondLst>
                                    <p:cond delay="0"/>
                                  </p:stCondLst>
                                  <p:childTnLst>
                                    <p:set>
                                      <p:cBhvr>
                                        <p:cTn id="27" dur="1" fill="hold">
                                          <p:stCondLst>
                                            <p:cond delay="0"/>
                                          </p:stCondLst>
                                        </p:cTn>
                                        <p:tgtEl>
                                          <p:spTgt spid="33801"/>
                                        </p:tgtEl>
                                        <p:attrNameLst>
                                          <p:attrName>style.visibility</p:attrName>
                                        </p:attrNameLst>
                                      </p:cBhvr>
                                      <p:to>
                                        <p:strVal val="visible"/>
                                      </p:to>
                                    </p:set>
                                    <p:anim calcmode="lin" valueType="num">
                                      <p:cBhvr>
                                        <p:cTn id="28" dur="500" fill="hold"/>
                                        <p:tgtEl>
                                          <p:spTgt spid="33801"/>
                                        </p:tgtEl>
                                        <p:attrNameLst>
                                          <p:attrName>ppt_w</p:attrName>
                                        </p:attrNameLst>
                                      </p:cBhvr>
                                      <p:tavLst>
                                        <p:tav tm="0">
                                          <p:val>
                                            <p:fltVal val="0"/>
                                          </p:val>
                                        </p:tav>
                                        <p:tav tm="100000">
                                          <p:val>
                                            <p:strVal val="#ppt_w"/>
                                          </p:val>
                                        </p:tav>
                                      </p:tavLst>
                                    </p:anim>
                                    <p:anim calcmode="lin" valueType="num">
                                      <p:cBhvr>
                                        <p:cTn id="29" dur="500" fill="hold"/>
                                        <p:tgtEl>
                                          <p:spTgt spid="33801"/>
                                        </p:tgtEl>
                                        <p:attrNameLst>
                                          <p:attrName>ppt_h</p:attrName>
                                        </p:attrNameLst>
                                      </p:cBhvr>
                                      <p:tavLst>
                                        <p:tav tm="0">
                                          <p:val>
                                            <p:fltVal val="0"/>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3800"/>
                                        </p:tgtEl>
                                        <p:attrNameLst>
                                          <p:attrName>style.visibility</p:attrName>
                                        </p:attrNameLst>
                                      </p:cBhvr>
                                      <p:to>
                                        <p:strVal val="visible"/>
                                      </p:to>
                                    </p:set>
                                    <p:animEffect transition="in" filter="wipe(down)">
                                      <p:cBhvr>
                                        <p:cTn id="34" dur="500"/>
                                        <p:tgtEl>
                                          <p:spTgt spid="33800"/>
                                        </p:tgtEl>
                                      </p:cBhvr>
                                    </p:animEffect>
                                  </p:childTnLst>
                                </p:cTn>
                              </p:par>
                            </p:childTnLst>
                          </p:cTn>
                        </p:par>
                        <p:par>
                          <p:cTn id="35" fill="hold">
                            <p:stCondLst>
                              <p:cond delay="500"/>
                            </p:stCondLst>
                            <p:childTnLst>
                              <p:par>
                                <p:cTn id="36" presetID="23" presetClass="entr" presetSubtype="16" fill="hold" grpId="0" nodeType="afterEffect">
                                  <p:stCondLst>
                                    <p:cond delay="0"/>
                                  </p:stCondLst>
                                  <p:childTnLst>
                                    <p:set>
                                      <p:cBhvr>
                                        <p:cTn id="37" dur="1" fill="hold">
                                          <p:stCondLst>
                                            <p:cond delay="0"/>
                                          </p:stCondLst>
                                        </p:cTn>
                                        <p:tgtEl>
                                          <p:spTgt spid="33802"/>
                                        </p:tgtEl>
                                        <p:attrNameLst>
                                          <p:attrName>style.visibility</p:attrName>
                                        </p:attrNameLst>
                                      </p:cBhvr>
                                      <p:to>
                                        <p:strVal val="visible"/>
                                      </p:to>
                                    </p:set>
                                    <p:anim calcmode="lin" valueType="num">
                                      <p:cBhvr>
                                        <p:cTn id="38" dur="500" fill="hold"/>
                                        <p:tgtEl>
                                          <p:spTgt spid="33802"/>
                                        </p:tgtEl>
                                        <p:attrNameLst>
                                          <p:attrName>ppt_w</p:attrName>
                                        </p:attrNameLst>
                                      </p:cBhvr>
                                      <p:tavLst>
                                        <p:tav tm="0">
                                          <p:val>
                                            <p:fltVal val="0"/>
                                          </p:val>
                                        </p:tav>
                                        <p:tav tm="100000">
                                          <p:val>
                                            <p:strVal val="#ppt_w"/>
                                          </p:val>
                                        </p:tav>
                                      </p:tavLst>
                                    </p:anim>
                                    <p:anim calcmode="lin" valueType="num">
                                      <p:cBhvr>
                                        <p:cTn id="39" dur="500" fill="hold"/>
                                        <p:tgtEl>
                                          <p:spTgt spid="33802"/>
                                        </p:tgtEl>
                                        <p:attrNameLst>
                                          <p:attrName>ppt_h</p:attrName>
                                        </p:attrNameLst>
                                      </p:cBhvr>
                                      <p:tavLst>
                                        <p:tav tm="0">
                                          <p:val>
                                            <p:flt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wipe(down)">
                                      <p:cBhvr>
                                        <p:cTn id="44" dur="500"/>
                                        <p:tgtEl>
                                          <p:spTgt spid="3"/>
                                        </p:tgtEl>
                                      </p:cBhvr>
                                    </p:animEffect>
                                  </p:childTnLst>
                                </p:cTn>
                              </p:par>
                            </p:childTnLst>
                          </p:cTn>
                        </p:par>
                        <p:par>
                          <p:cTn id="45" fill="hold">
                            <p:stCondLst>
                              <p:cond delay="500"/>
                            </p:stCondLst>
                            <p:childTnLst>
                              <p:par>
                                <p:cTn id="46" presetID="23" presetClass="entr" presetSubtype="16" fill="hold" grpId="0" nodeType="afterEffect">
                                  <p:stCondLst>
                                    <p:cond delay="0"/>
                                  </p:stCondLst>
                                  <p:childTnLst>
                                    <p:set>
                                      <p:cBhvr>
                                        <p:cTn id="47" dur="1" fill="hold">
                                          <p:stCondLst>
                                            <p:cond delay="0"/>
                                          </p:stCondLst>
                                        </p:cTn>
                                        <p:tgtEl>
                                          <p:spTgt spid="4"/>
                                        </p:tgtEl>
                                        <p:attrNameLst>
                                          <p:attrName>style.visibility</p:attrName>
                                        </p:attrNameLst>
                                      </p:cBhvr>
                                      <p:to>
                                        <p:strVal val="visible"/>
                                      </p:to>
                                    </p:set>
                                    <p:anim calcmode="lin" valueType="num">
                                      <p:cBhvr>
                                        <p:cTn id="48" dur="500" fill="hold"/>
                                        <p:tgtEl>
                                          <p:spTgt spid="4"/>
                                        </p:tgtEl>
                                        <p:attrNameLst>
                                          <p:attrName>ppt_w</p:attrName>
                                        </p:attrNameLst>
                                      </p:cBhvr>
                                      <p:tavLst>
                                        <p:tav tm="0">
                                          <p:val>
                                            <p:fltVal val="0"/>
                                          </p:val>
                                        </p:tav>
                                        <p:tav tm="100000">
                                          <p:val>
                                            <p:strVal val="#ppt_w"/>
                                          </p:val>
                                        </p:tav>
                                      </p:tavLst>
                                    </p:anim>
                                    <p:anim calcmode="lin" valueType="num">
                                      <p:cBhvr>
                                        <p:cTn id="49"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802" grpId="0"/>
      <p:bldP spid="33799" grpId="0" animBg="1"/>
      <p:bldP spid="33800" grpId="0" animBg="1"/>
      <p:bldP spid="33801" grpId="0" animBg="1"/>
      <p:bldP spid="33802" grpId="0" animBg="1"/>
      <p:bldP spid="3" grpId="0" animBg="1"/>
      <p:bldP spid="4" grpId="0" animBg="1"/>
      <p:bldP spid="151"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1752600" y="334963"/>
            <a:ext cx="6858000" cy="609600"/>
          </a:xfrm>
        </p:spPr>
        <p:txBody>
          <a:bodyPr/>
          <a:lstStyle/>
          <a:p>
            <a:r>
              <a:rPr lang="en-US" altLang="zh-CN" smtClean="0">
                <a:solidFill>
                  <a:srgbClr val="FFCC00"/>
                </a:solidFill>
                <a:latin typeface="Arial" charset="0"/>
                <a:ea typeface="黑体" pitchFamily="49" charset="-122"/>
              </a:rPr>
              <a:t>SRAM</a:t>
            </a:r>
            <a:r>
              <a:rPr lang="zh-CN" altLang="en-US" smtClean="0">
                <a:solidFill>
                  <a:srgbClr val="FFCC00"/>
                </a:solidFill>
                <a:latin typeface="Arial" charset="0"/>
                <a:ea typeface="黑体" pitchFamily="49" charset="-122"/>
              </a:rPr>
              <a:t>写周期时序图</a:t>
            </a:r>
          </a:p>
        </p:txBody>
      </p:sp>
      <p:sp>
        <p:nvSpPr>
          <p:cNvPr id="133123" name="Text Box 3"/>
          <p:cNvSpPr txBox="1">
            <a:spLocks noChangeArrowheads="1"/>
          </p:cNvSpPr>
          <p:nvPr/>
        </p:nvSpPr>
        <p:spPr bwMode="black">
          <a:xfrm>
            <a:off x="179388" y="1274763"/>
            <a:ext cx="8964612" cy="369887"/>
          </a:xfrm>
          <a:prstGeom prst="rect">
            <a:avLst/>
          </a:prstGeom>
          <a:noFill/>
          <a:ln w="9525" algn="ctr">
            <a:noFill/>
            <a:miter lim="800000"/>
            <a:headEnd/>
            <a:tailEnd/>
          </a:ln>
        </p:spPr>
        <p:txBody>
          <a:bodyPr>
            <a:spAutoFit/>
          </a:bodyPr>
          <a:lstStyle/>
          <a:p>
            <a:pPr algn="l">
              <a:buClr>
                <a:srgbClr val="003366"/>
              </a:buClr>
              <a:buFont typeface="Wingdings" pitchFamily="2" charset="2"/>
              <a:buChar char="v"/>
            </a:pPr>
            <a:r>
              <a:rPr lang="zh-CN" altLang="en-US" sz="2000" b="1"/>
              <a:t>写周期时间</a:t>
            </a:r>
            <a:r>
              <a:rPr lang="en-US" altLang="zh-CN" sz="2000" b="1"/>
              <a:t>t</a:t>
            </a:r>
            <a:r>
              <a:rPr lang="en-US" altLang="zh-CN" sz="2000" b="1" baseline="-25000"/>
              <a:t>WC</a:t>
            </a:r>
            <a:r>
              <a:rPr lang="zh-CN" altLang="en-US" sz="2000" b="1"/>
              <a:t>＝地址建立时间</a:t>
            </a:r>
            <a:r>
              <a:rPr lang="en-US" altLang="zh-CN" sz="2000" b="1"/>
              <a:t>t</a:t>
            </a:r>
            <a:r>
              <a:rPr lang="en-US" altLang="zh-CN" sz="2000" b="1" baseline="-25000"/>
              <a:t>AW</a:t>
            </a:r>
            <a:r>
              <a:rPr lang="en-US" altLang="zh-CN" sz="2000" b="1"/>
              <a:t>+</a:t>
            </a:r>
            <a:r>
              <a:rPr lang="zh-CN" altLang="en-US" sz="2000" b="1"/>
              <a:t>写入脉冲宽度</a:t>
            </a:r>
            <a:r>
              <a:rPr lang="en-US" altLang="zh-CN" sz="2000" b="1"/>
              <a:t>t</a:t>
            </a:r>
            <a:r>
              <a:rPr lang="en-US" altLang="zh-CN" sz="2000" b="1" baseline="-25000"/>
              <a:t>WP</a:t>
            </a:r>
            <a:r>
              <a:rPr lang="en-US" altLang="zh-CN" sz="2000" b="1"/>
              <a:t>+</a:t>
            </a:r>
            <a:r>
              <a:rPr lang="zh-CN" altLang="en-US" sz="2000" b="1"/>
              <a:t>恢复时间</a:t>
            </a:r>
            <a:r>
              <a:rPr lang="en-US" altLang="zh-CN" sz="2000" b="1"/>
              <a:t>t</a:t>
            </a:r>
            <a:r>
              <a:rPr lang="en-US" altLang="zh-CN" sz="2000" b="1" baseline="-25000"/>
              <a:t>RS</a:t>
            </a:r>
            <a:r>
              <a:rPr lang="zh-CN" altLang="en-US" sz="2000"/>
              <a:t> </a:t>
            </a:r>
            <a:endParaRPr lang="zh-CN" altLang="en-US" sz="2000" b="1"/>
          </a:p>
        </p:txBody>
      </p:sp>
      <p:sp>
        <p:nvSpPr>
          <p:cNvPr id="10245" name="灯片编号占位符 4"/>
          <p:cNvSpPr txBox="1">
            <a:spLocks noGrp="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spcBef>
                <a:spcPct val="0"/>
              </a:spcBef>
            </a:pPr>
            <a:fld id="{FA97CF5E-6887-43A2-88AD-9BC1AFAD7B1A}" type="slidenum">
              <a:rPr lang="ko-KR" altLang="en-US" sz="1600" b="1">
                <a:solidFill>
                  <a:schemeClr val="accent2"/>
                </a:solidFill>
                <a:latin typeface="Verdana" pitchFamily="34" charset="0"/>
                <a:ea typeface="Gulim" pitchFamily="34" charset="-127"/>
              </a:rPr>
              <a:pPr algn="r">
                <a:lnSpc>
                  <a:spcPct val="100000"/>
                </a:lnSpc>
                <a:spcBef>
                  <a:spcPct val="0"/>
                </a:spcBef>
              </a:pPr>
              <a:t>33</a:t>
            </a:fld>
            <a:endParaRPr lang="en-US" altLang="ko-KR" sz="1600" b="1">
              <a:solidFill>
                <a:schemeClr val="accent2"/>
              </a:solidFill>
              <a:latin typeface="Verdana" pitchFamily="34" charset="0"/>
              <a:ea typeface="Gulim" pitchFamily="34" charset="-127"/>
            </a:endParaRPr>
          </a:p>
        </p:txBody>
      </p:sp>
      <p:grpSp>
        <p:nvGrpSpPr>
          <p:cNvPr id="2" name="组合 9"/>
          <p:cNvGrpSpPr>
            <a:grpSpLocks/>
          </p:cNvGrpSpPr>
          <p:nvPr/>
        </p:nvGrpSpPr>
        <p:grpSpPr bwMode="auto">
          <a:xfrm>
            <a:off x="900113" y="1717675"/>
            <a:ext cx="7451725" cy="4051300"/>
            <a:chOff x="899592" y="1717553"/>
            <a:chExt cx="7452246" cy="4051707"/>
          </a:xfrm>
        </p:grpSpPr>
        <p:graphicFrame>
          <p:nvGraphicFramePr>
            <p:cNvPr id="133125" name="Object 5"/>
            <p:cNvGraphicFramePr>
              <a:graphicFrameLocks noChangeAspect="1"/>
            </p:cNvGraphicFramePr>
            <p:nvPr/>
          </p:nvGraphicFramePr>
          <p:xfrm>
            <a:off x="899592" y="1717553"/>
            <a:ext cx="7452246" cy="4051707"/>
          </p:xfrm>
          <a:graphic>
            <a:graphicData uri="http://schemas.openxmlformats.org/presentationml/2006/ole">
              <p:oleObj spid="_x0000_s10242" name="图像文档" r:id="rId4" imgW="7515360" imgH="3381480" progId="Imaging.Document">
                <p:embed/>
              </p:oleObj>
            </a:graphicData>
          </a:graphic>
        </p:graphicFrame>
        <p:cxnSp>
          <p:nvCxnSpPr>
            <p:cNvPr id="10252" name="直接连接符 6"/>
            <p:cNvCxnSpPr>
              <a:cxnSpLocks noChangeShapeType="1"/>
            </p:cNvCxnSpPr>
            <p:nvPr/>
          </p:nvCxnSpPr>
          <p:spPr bwMode="auto">
            <a:xfrm>
              <a:off x="4427984" y="5769260"/>
              <a:ext cx="1980220" cy="0"/>
            </a:xfrm>
            <a:prstGeom prst="line">
              <a:avLst/>
            </a:prstGeom>
            <a:noFill/>
            <a:ln w="28575" algn="ctr">
              <a:solidFill>
                <a:schemeClr val="tx1"/>
              </a:solidFill>
              <a:round/>
              <a:headEnd/>
              <a:tailEnd/>
            </a:ln>
          </p:spPr>
        </p:cxnSp>
      </p:grpSp>
      <p:sp>
        <p:nvSpPr>
          <p:cNvPr id="33799" name="Line 7"/>
          <p:cNvSpPr>
            <a:spLocks noChangeShapeType="1"/>
          </p:cNvSpPr>
          <p:nvPr/>
        </p:nvSpPr>
        <p:spPr bwMode="black">
          <a:xfrm>
            <a:off x="2808288" y="2925763"/>
            <a:ext cx="0" cy="2159000"/>
          </a:xfrm>
          <a:prstGeom prst="line">
            <a:avLst/>
          </a:prstGeom>
          <a:noFill/>
          <a:ln w="19050">
            <a:solidFill>
              <a:srgbClr val="FF0066"/>
            </a:solidFill>
            <a:prstDash val="dash"/>
            <a:round/>
            <a:headEnd/>
            <a:tailEnd/>
          </a:ln>
        </p:spPr>
        <p:txBody>
          <a:bodyPr anchor="ctr">
            <a:spAutoFit/>
          </a:bodyPr>
          <a:lstStyle/>
          <a:p>
            <a:endParaRPr lang="zh-CN" altLang="en-US"/>
          </a:p>
        </p:txBody>
      </p:sp>
      <p:sp>
        <p:nvSpPr>
          <p:cNvPr id="33801" name="Oval 9"/>
          <p:cNvSpPr>
            <a:spLocks noChangeArrowheads="1"/>
          </p:cNvSpPr>
          <p:nvPr/>
        </p:nvSpPr>
        <p:spPr bwMode="black">
          <a:xfrm>
            <a:off x="1295400" y="2752725"/>
            <a:ext cx="685800" cy="576263"/>
          </a:xfrm>
          <a:prstGeom prst="ellipse">
            <a:avLst/>
          </a:prstGeom>
          <a:noFill/>
          <a:ln w="19050" algn="ctr">
            <a:solidFill>
              <a:srgbClr val="FF0066"/>
            </a:solidFill>
            <a:round/>
            <a:headEnd/>
            <a:tailEnd/>
          </a:ln>
        </p:spPr>
        <p:txBody>
          <a:bodyPr anchor="ctr">
            <a:spAutoFit/>
          </a:bodyPr>
          <a:lstStyle/>
          <a:p>
            <a:endParaRPr lang="zh-CN" altLang="en-US"/>
          </a:p>
        </p:txBody>
      </p:sp>
      <p:sp>
        <p:nvSpPr>
          <p:cNvPr id="33800" name="Line 8"/>
          <p:cNvSpPr>
            <a:spLocks noChangeShapeType="1"/>
          </p:cNvSpPr>
          <p:nvPr/>
        </p:nvSpPr>
        <p:spPr bwMode="black">
          <a:xfrm>
            <a:off x="3348038" y="3176588"/>
            <a:ext cx="0" cy="1908175"/>
          </a:xfrm>
          <a:prstGeom prst="line">
            <a:avLst/>
          </a:prstGeom>
          <a:noFill/>
          <a:ln w="19050">
            <a:solidFill>
              <a:srgbClr val="0000FF"/>
            </a:solidFill>
            <a:prstDash val="dash"/>
            <a:round/>
            <a:headEnd/>
            <a:tailEnd/>
          </a:ln>
        </p:spPr>
        <p:txBody>
          <a:bodyPr anchor="ctr">
            <a:spAutoFit/>
          </a:bodyPr>
          <a:lstStyle/>
          <a:p>
            <a:endParaRPr lang="zh-CN" altLang="en-US"/>
          </a:p>
        </p:txBody>
      </p:sp>
      <p:sp>
        <p:nvSpPr>
          <p:cNvPr id="33802" name="Oval 10"/>
          <p:cNvSpPr>
            <a:spLocks noChangeArrowheads="1"/>
          </p:cNvSpPr>
          <p:nvPr/>
        </p:nvSpPr>
        <p:spPr bwMode="black">
          <a:xfrm>
            <a:off x="833438" y="4216400"/>
            <a:ext cx="1147762" cy="576263"/>
          </a:xfrm>
          <a:prstGeom prst="ellipse">
            <a:avLst/>
          </a:prstGeom>
          <a:noFill/>
          <a:ln w="19050" algn="ctr">
            <a:solidFill>
              <a:srgbClr val="0000FF"/>
            </a:solidFill>
            <a:round/>
            <a:headEnd/>
            <a:tailEnd/>
          </a:ln>
        </p:spPr>
        <p:txBody>
          <a:bodyPr anchor="ctr">
            <a:spAutoFit/>
          </a:bodyPr>
          <a:lstStyle/>
          <a:p>
            <a:endParaRPr lang="zh-CN" altLang="en-US"/>
          </a:p>
        </p:txBody>
      </p:sp>
      <p:sp>
        <p:nvSpPr>
          <p:cNvPr id="151" name="矩形 150"/>
          <p:cNvSpPr/>
          <p:nvPr/>
        </p:nvSpPr>
        <p:spPr>
          <a:xfrm>
            <a:off x="157163" y="5842000"/>
            <a:ext cx="8450262" cy="923925"/>
          </a:xfrm>
          <a:prstGeom prst="rect">
            <a:avLst/>
          </a:prstGeom>
          <a:solidFill>
            <a:srgbClr val="FFE3D5"/>
          </a:solidFill>
          <a:effectLst>
            <a:outerShdw blurRad="50800" dist="38100" dir="18900000" algn="bl" rotWithShape="0">
              <a:prstClr val="black">
                <a:alpha val="40000"/>
              </a:prstClr>
            </a:outerShdw>
          </a:effectLst>
        </p:spPr>
        <p:txBody>
          <a:bodyPr>
            <a:spAutoFit/>
          </a:bodyPr>
          <a:lstStyle/>
          <a:p>
            <a:pPr marL="342900" indent="-342900" algn="l" eaLnBrk="0" hangingPunct="0">
              <a:lnSpc>
                <a:spcPct val="100000"/>
              </a:lnSpc>
              <a:spcBef>
                <a:spcPct val="0"/>
              </a:spcBef>
              <a:buClr>
                <a:srgbClr val="0F5C62"/>
              </a:buClr>
              <a:buSzPct val="85000"/>
              <a:buFont typeface="Wingdings" pitchFamily="2" charset="2"/>
              <a:buChar char="u"/>
              <a:defRPr/>
            </a:pPr>
            <a:r>
              <a:rPr lang="zh-CN" altLang="en-US" sz="1800" b="1" dirty="0">
                <a:latin typeface="Arial" charset="0"/>
                <a:ea typeface="楷体_GB2312" pitchFamily="49" charset="-122"/>
              </a:rPr>
              <a:t>为保证在地址变化期间不会发生错误的写入而破坏存储器的内容， </a:t>
            </a:r>
            <a:r>
              <a:rPr lang="en-US" altLang="zh-CN" sz="1800" b="1" dirty="0">
                <a:latin typeface="Arial" charset="0"/>
                <a:ea typeface="楷体_GB2312" pitchFamily="49" charset="-122"/>
              </a:rPr>
              <a:t>/WR</a:t>
            </a:r>
            <a:r>
              <a:rPr lang="zh-CN" altLang="en-US" sz="1800" b="1" dirty="0">
                <a:latin typeface="Arial" charset="0"/>
                <a:ea typeface="楷体_GB2312" pitchFamily="49" charset="-122"/>
              </a:rPr>
              <a:t>在地址变化期间必须为高。只有在地址有效后再经过一段时间</a:t>
            </a:r>
            <a:r>
              <a:rPr lang="en-US" altLang="zh-CN" sz="1800" b="1" dirty="0" err="1">
                <a:latin typeface="Arial" charset="0"/>
                <a:ea typeface="楷体_GB2312" pitchFamily="49" charset="-122"/>
              </a:rPr>
              <a:t>t</a:t>
            </a:r>
            <a:r>
              <a:rPr lang="en-US" altLang="zh-CN" sz="1800" b="1" baseline="-25000" dirty="0" err="1">
                <a:latin typeface="Arial" charset="0"/>
                <a:ea typeface="楷体_GB2312" pitchFamily="49" charset="-122"/>
              </a:rPr>
              <a:t>AW</a:t>
            </a:r>
            <a:r>
              <a:rPr lang="zh-CN" altLang="en-US" sz="1800" b="1" dirty="0">
                <a:latin typeface="Arial" charset="0"/>
                <a:ea typeface="楷体_GB2312" pitchFamily="49" charset="-122"/>
              </a:rPr>
              <a:t>后，</a:t>
            </a:r>
            <a:r>
              <a:rPr lang="en-US" altLang="zh-CN" sz="1800" b="1" dirty="0">
                <a:latin typeface="Arial" charset="0"/>
                <a:ea typeface="楷体_GB2312" pitchFamily="49" charset="-122"/>
              </a:rPr>
              <a:t>/WR</a:t>
            </a:r>
            <a:r>
              <a:rPr lang="zh-CN" altLang="en-US" sz="1800" b="1" dirty="0">
                <a:latin typeface="Arial" charset="0"/>
                <a:ea typeface="楷体_GB2312" pitchFamily="49" charset="-122"/>
              </a:rPr>
              <a:t>才能有效。并且只有</a:t>
            </a:r>
            <a:r>
              <a:rPr lang="en-US" altLang="zh-CN" sz="1800" b="1" dirty="0">
                <a:latin typeface="Arial" charset="0"/>
                <a:ea typeface="楷体_GB2312" pitchFamily="49" charset="-122"/>
              </a:rPr>
              <a:t>/WR</a:t>
            </a:r>
            <a:r>
              <a:rPr lang="zh-CN" altLang="en-US" sz="1800" b="1" dirty="0">
                <a:latin typeface="Arial" charset="0"/>
                <a:ea typeface="楷体_GB2312" pitchFamily="49" charset="-122"/>
              </a:rPr>
              <a:t>变为高电平后再经过</a:t>
            </a:r>
            <a:r>
              <a:rPr lang="en-US" altLang="zh-CN" sz="1800" b="1" dirty="0" err="1">
                <a:latin typeface="Arial" charset="0"/>
                <a:ea typeface="楷体_GB2312" pitchFamily="49" charset="-122"/>
              </a:rPr>
              <a:t>t</a:t>
            </a:r>
            <a:r>
              <a:rPr lang="en-US" altLang="zh-CN" sz="1800" b="1" baseline="-25000" dirty="0" err="1">
                <a:latin typeface="Arial" charset="0"/>
                <a:ea typeface="楷体_GB2312" pitchFamily="49" charset="-122"/>
              </a:rPr>
              <a:t>RS</a:t>
            </a:r>
            <a:r>
              <a:rPr lang="zh-CN" altLang="en-US" sz="1800" b="1" dirty="0">
                <a:latin typeface="Arial" charset="0"/>
                <a:ea typeface="楷体_GB2312" pitchFamily="49" charset="-122"/>
              </a:rPr>
              <a:t>时间</a:t>
            </a:r>
            <a:r>
              <a:rPr lang="en-US" altLang="zh-CN" sz="1800" b="1" dirty="0">
                <a:latin typeface="Arial" charset="0"/>
                <a:ea typeface="楷体_GB2312" pitchFamily="49" charset="-122"/>
              </a:rPr>
              <a:t>(</a:t>
            </a:r>
            <a:r>
              <a:rPr lang="zh-CN" altLang="zh-CN" sz="1800" b="1" dirty="0">
                <a:latin typeface="Arial" charset="0"/>
                <a:ea typeface="楷体_GB2312" pitchFamily="49" charset="-122"/>
              </a:rPr>
              <a:t>恢复时间</a:t>
            </a:r>
            <a:r>
              <a:rPr lang="en-US" altLang="zh-CN" sz="1800" b="1" dirty="0">
                <a:latin typeface="Arial" charset="0"/>
                <a:ea typeface="楷体_GB2312" pitchFamily="49" charset="-122"/>
              </a:rPr>
              <a:t>)</a:t>
            </a:r>
            <a:r>
              <a:rPr lang="zh-CN" altLang="en-US" sz="1800" b="1" dirty="0">
                <a:latin typeface="Arial" charset="0"/>
                <a:ea typeface="楷体_GB2312" pitchFamily="49" charset="-122"/>
              </a:rPr>
              <a:t>，地址信号才能无效。</a:t>
            </a:r>
            <a:endParaRPr lang="en-US" altLang="zh-CN" sz="1800" b="1" dirty="0">
              <a:latin typeface="Arial" charset="0"/>
              <a:ea typeface="楷体_GB2312" pitchFamily="49" charset="-122"/>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3123"/>
                                        </p:tgtEl>
                                        <p:attrNameLst>
                                          <p:attrName>style.visibility</p:attrName>
                                        </p:attrNameLst>
                                      </p:cBhvr>
                                      <p:to>
                                        <p:strVal val="visible"/>
                                      </p:to>
                                    </p:set>
                                    <p:anim calcmode="lin" valueType="num">
                                      <p:cBhvr additive="base">
                                        <p:cTn id="7" dur="500" fill="hold"/>
                                        <p:tgtEl>
                                          <p:spTgt spid="133123"/>
                                        </p:tgtEl>
                                        <p:attrNameLst>
                                          <p:attrName>ppt_x</p:attrName>
                                        </p:attrNameLst>
                                      </p:cBhvr>
                                      <p:tavLst>
                                        <p:tav tm="0">
                                          <p:val>
                                            <p:strVal val="0-#ppt_w/2"/>
                                          </p:val>
                                        </p:tav>
                                        <p:tav tm="100000">
                                          <p:val>
                                            <p:strVal val="#ppt_x"/>
                                          </p:val>
                                        </p:tav>
                                      </p:tavLst>
                                    </p:anim>
                                    <p:anim calcmode="lin" valueType="num">
                                      <p:cBhvr additive="base">
                                        <p:cTn id="8" dur="500" fill="hold"/>
                                        <p:tgtEl>
                                          <p:spTgt spid="1331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51"/>
                                        </p:tgtEl>
                                        <p:attrNameLst>
                                          <p:attrName>style.visibility</p:attrName>
                                        </p:attrNameLst>
                                      </p:cBhvr>
                                      <p:to>
                                        <p:strVal val="visible"/>
                                      </p:to>
                                    </p:set>
                                    <p:anim calcmode="lin" valueType="num">
                                      <p:cBhvr additive="base">
                                        <p:cTn id="18" dur="500" fill="hold"/>
                                        <p:tgtEl>
                                          <p:spTgt spid="151"/>
                                        </p:tgtEl>
                                        <p:attrNameLst>
                                          <p:attrName>ppt_x</p:attrName>
                                        </p:attrNameLst>
                                      </p:cBhvr>
                                      <p:tavLst>
                                        <p:tav tm="0">
                                          <p:val>
                                            <p:strVal val="#ppt_x"/>
                                          </p:val>
                                        </p:tav>
                                        <p:tav tm="100000">
                                          <p:val>
                                            <p:strVal val="#ppt_x"/>
                                          </p:val>
                                        </p:tav>
                                      </p:tavLst>
                                    </p:anim>
                                    <p:anim calcmode="lin" valueType="num">
                                      <p:cBhvr additive="base">
                                        <p:cTn id="19" dur="500" fill="hold"/>
                                        <p:tgtEl>
                                          <p:spTgt spid="15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3799"/>
                                        </p:tgtEl>
                                        <p:attrNameLst>
                                          <p:attrName>style.visibility</p:attrName>
                                        </p:attrNameLst>
                                      </p:cBhvr>
                                      <p:to>
                                        <p:strVal val="visible"/>
                                      </p:to>
                                    </p:set>
                                    <p:animEffect transition="in" filter="wipe(down)">
                                      <p:cBhvr>
                                        <p:cTn id="24" dur="500"/>
                                        <p:tgtEl>
                                          <p:spTgt spid="33799"/>
                                        </p:tgtEl>
                                      </p:cBhvr>
                                    </p:animEffect>
                                  </p:childTnLst>
                                </p:cTn>
                              </p:par>
                            </p:childTnLst>
                          </p:cTn>
                        </p:par>
                        <p:par>
                          <p:cTn id="25" fill="hold">
                            <p:stCondLst>
                              <p:cond delay="500"/>
                            </p:stCondLst>
                            <p:childTnLst>
                              <p:par>
                                <p:cTn id="26" presetID="23" presetClass="entr" presetSubtype="16" fill="hold" grpId="0" nodeType="afterEffect">
                                  <p:stCondLst>
                                    <p:cond delay="0"/>
                                  </p:stCondLst>
                                  <p:childTnLst>
                                    <p:set>
                                      <p:cBhvr>
                                        <p:cTn id="27" dur="1" fill="hold">
                                          <p:stCondLst>
                                            <p:cond delay="0"/>
                                          </p:stCondLst>
                                        </p:cTn>
                                        <p:tgtEl>
                                          <p:spTgt spid="33801"/>
                                        </p:tgtEl>
                                        <p:attrNameLst>
                                          <p:attrName>style.visibility</p:attrName>
                                        </p:attrNameLst>
                                      </p:cBhvr>
                                      <p:to>
                                        <p:strVal val="visible"/>
                                      </p:to>
                                    </p:set>
                                    <p:anim calcmode="lin" valueType="num">
                                      <p:cBhvr>
                                        <p:cTn id="28" dur="500" fill="hold"/>
                                        <p:tgtEl>
                                          <p:spTgt spid="33801"/>
                                        </p:tgtEl>
                                        <p:attrNameLst>
                                          <p:attrName>ppt_w</p:attrName>
                                        </p:attrNameLst>
                                      </p:cBhvr>
                                      <p:tavLst>
                                        <p:tav tm="0">
                                          <p:val>
                                            <p:fltVal val="0"/>
                                          </p:val>
                                        </p:tav>
                                        <p:tav tm="100000">
                                          <p:val>
                                            <p:strVal val="#ppt_w"/>
                                          </p:val>
                                        </p:tav>
                                      </p:tavLst>
                                    </p:anim>
                                    <p:anim calcmode="lin" valueType="num">
                                      <p:cBhvr>
                                        <p:cTn id="29" dur="500" fill="hold"/>
                                        <p:tgtEl>
                                          <p:spTgt spid="33801"/>
                                        </p:tgtEl>
                                        <p:attrNameLst>
                                          <p:attrName>ppt_h</p:attrName>
                                        </p:attrNameLst>
                                      </p:cBhvr>
                                      <p:tavLst>
                                        <p:tav tm="0">
                                          <p:val>
                                            <p:fltVal val="0"/>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3800"/>
                                        </p:tgtEl>
                                        <p:attrNameLst>
                                          <p:attrName>style.visibility</p:attrName>
                                        </p:attrNameLst>
                                      </p:cBhvr>
                                      <p:to>
                                        <p:strVal val="visible"/>
                                      </p:to>
                                    </p:set>
                                    <p:animEffect transition="in" filter="wipe(down)">
                                      <p:cBhvr>
                                        <p:cTn id="34" dur="500"/>
                                        <p:tgtEl>
                                          <p:spTgt spid="33800"/>
                                        </p:tgtEl>
                                      </p:cBhvr>
                                    </p:animEffect>
                                  </p:childTnLst>
                                </p:cTn>
                              </p:par>
                            </p:childTnLst>
                          </p:cTn>
                        </p:par>
                        <p:par>
                          <p:cTn id="35" fill="hold">
                            <p:stCondLst>
                              <p:cond delay="500"/>
                            </p:stCondLst>
                            <p:childTnLst>
                              <p:par>
                                <p:cTn id="36" presetID="23" presetClass="entr" presetSubtype="16" fill="hold" grpId="0" nodeType="afterEffect">
                                  <p:stCondLst>
                                    <p:cond delay="0"/>
                                  </p:stCondLst>
                                  <p:childTnLst>
                                    <p:set>
                                      <p:cBhvr>
                                        <p:cTn id="37" dur="1" fill="hold">
                                          <p:stCondLst>
                                            <p:cond delay="0"/>
                                          </p:stCondLst>
                                        </p:cTn>
                                        <p:tgtEl>
                                          <p:spTgt spid="33802"/>
                                        </p:tgtEl>
                                        <p:attrNameLst>
                                          <p:attrName>style.visibility</p:attrName>
                                        </p:attrNameLst>
                                      </p:cBhvr>
                                      <p:to>
                                        <p:strVal val="visible"/>
                                      </p:to>
                                    </p:set>
                                    <p:anim calcmode="lin" valueType="num">
                                      <p:cBhvr>
                                        <p:cTn id="38" dur="500" fill="hold"/>
                                        <p:tgtEl>
                                          <p:spTgt spid="33802"/>
                                        </p:tgtEl>
                                        <p:attrNameLst>
                                          <p:attrName>ppt_w</p:attrName>
                                        </p:attrNameLst>
                                      </p:cBhvr>
                                      <p:tavLst>
                                        <p:tav tm="0">
                                          <p:val>
                                            <p:fltVal val="0"/>
                                          </p:val>
                                        </p:tav>
                                        <p:tav tm="100000">
                                          <p:val>
                                            <p:strVal val="#ppt_w"/>
                                          </p:val>
                                        </p:tav>
                                      </p:tavLst>
                                    </p:anim>
                                    <p:anim calcmode="lin" valueType="num">
                                      <p:cBhvr>
                                        <p:cTn id="39" dur="500" fill="hold"/>
                                        <p:tgtEl>
                                          <p:spTgt spid="3380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p:bldP spid="33799" grpId="0" animBg="1"/>
      <p:bldP spid="33801" grpId="0" animBg="1"/>
      <p:bldP spid="33800" grpId="0" animBg="1"/>
      <p:bldP spid="33802" grpId="0" animBg="1"/>
      <p:bldP spid="151"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p:txBody>
          <a:bodyPr/>
          <a:lstStyle/>
          <a:p>
            <a:r>
              <a:rPr lang="en-US" altLang="zh-CN" smtClean="0">
                <a:solidFill>
                  <a:srgbClr val="FFCC00"/>
                </a:solidFill>
                <a:latin typeface="Arial" charset="0"/>
                <a:ea typeface="黑体" pitchFamily="49" charset="-122"/>
              </a:rPr>
              <a:t>HM6116 SRAM</a:t>
            </a:r>
            <a:r>
              <a:rPr lang="zh-CN" altLang="en-US" smtClean="0">
                <a:solidFill>
                  <a:srgbClr val="FFCC00"/>
                </a:solidFill>
                <a:latin typeface="Arial" charset="0"/>
                <a:ea typeface="黑体" pitchFamily="49" charset="-122"/>
              </a:rPr>
              <a:t>芯片</a:t>
            </a:r>
          </a:p>
        </p:txBody>
      </p:sp>
      <p:sp>
        <p:nvSpPr>
          <p:cNvPr id="49" name="Text Box 112"/>
          <p:cNvSpPr txBox="1">
            <a:spLocks noChangeArrowheads="1"/>
          </p:cNvSpPr>
          <p:nvPr/>
        </p:nvSpPr>
        <p:spPr bwMode="auto">
          <a:xfrm>
            <a:off x="603250" y="1204913"/>
            <a:ext cx="4756150" cy="457200"/>
          </a:xfrm>
          <a:prstGeom prst="rect">
            <a:avLst/>
          </a:prstGeom>
          <a:noFill/>
          <a:ln w="9525">
            <a:noFill/>
            <a:miter lim="800000"/>
            <a:headEnd/>
            <a:tailEnd/>
          </a:ln>
        </p:spPr>
        <p:txBody>
          <a:bodyPr>
            <a:spAutoFit/>
          </a:bodyPr>
          <a:lstStyle/>
          <a:p>
            <a:pPr algn="l">
              <a:lnSpc>
                <a:spcPct val="100000"/>
              </a:lnSpc>
              <a:spcBef>
                <a:spcPct val="20000"/>
              </a:spcBef>
              <a:buClr>
                <a:srgbClr val="003366"/>
              </a:buClr>
              <a:buFont typeface="Wingdings" pitchFamily="2" charset="2"/>
              <a:buChar char="v"/>
            </a:pPr>
            <a:r>
              <a:rPr kumimoji="1" lang="en-US" altLang="zh-CN" b="1">
                <a:solidFill>
                  <a:srgbClr val="CC3300"/>
                </a:solidFill>
                <a:latin typeface="Arial" charset="0"/>
                <a:cs typeface="Arial" charset="0"/>
              </a:rPr>
              <a:t>HM6116</a:t>
            </a:r>
            <a:r>
              <a:rPr kumimoji="1" lang="zh-CN" altLang="en-US" b="1">
                <a:solidFill>
                  <a:srgbClr val="CC3300"/>
                </a:solidFill>
                <a:latin typeface="Arial" charset="0"/>
                <a:cs typeface="Arial" charset="0"/>
              </a:rPr>
              <a:t>（</a:t>
            </a:r>
            <a:r>
              <a:rPr kumimoji="1" lang="en-US" altLang="zh-CN" b="1">
                <a:solidFill>
                  <a:srgbClr val="CC3300"/>
                </a:solidFill>
                <a:latin typeface="Arial" charset="0"/>
                <a:cs typeface="Arial" charset="0"/>
              </a:rPr>
              <a:t>2K×8</a:t>
            </a:r>
            <a:r>
              <a:rPr kumimoji="1" lang="zh-CN" altLang="en-US" b="1">
                <a:solidFill>
                  <a:srgbClr val="CC3300"/>
                </a:solidFill>
                <a:latin typeface="Arial" charset="0"/>
                <a:cs typeface="Arial" charset="0"/>
              </a:rPr>
              <a:t>位）</a:t>
            </a:r>
            <a:r>
              <a:rPr kumimoji="1" lang="en-US" altLang="zh-CN" b="1">
                <a:solidFill>
                  <a:srgbClr val="CC3300"/>
                </a:solidFill>
                <a:latin typeface="Arial" charset="0"/>
                <a:cs typeface="Arial" charset="0"/>
              </a:rPr>
              <a:t>SRAM</a:t>
            </a:r>
            <a:endParaRPr lang="en-US" altLang="zh-CN" sz="1600" b="1">
              <a:solidFill>
                <a:srgbClr val="CC3300"/>
              </a:solidFill>
              <a:latin typeface="Arial" charset="0"/>
              <a:cs typeface="Arial" charset="0"/>
            </a:endParaRPr>
          </a:p>
        </p:txBody>
      </p:sp>
      <p:pic>
        <p:nvPicPr>
          <p:cNvPr id="57397" name="Picture 53" descr="HM6116"/>
          <p:cNvPicPr>
            <a:picLocks noChangeAspect="1" noChangeArrowheads="1"/>
          </p:cNvPicPr>
          <p:nvPr/>
        </p:nvPicPr>
        <p:blipFill>
          <a:blip r:embed="rId3"/>
          <a:srcRect/>
          <a:stretch>
            <a:fillRect/>
          </a:stretch>
        </p:blipFill>
        <p:spPr bwMode="auto">
          <a:xfrm>
            <a:off x="6264275" y="1987550"/>
            <a:ext cx="2617788" cy="3889375"/>
          </a:xfrm>
          <a:prstGeom prst="rect">
            <a:avLst/>
          </a:prstGeom>
          <a:noFill/>
          <a:ln w="9525">
            <a:noFill/>
            <a:miter lim="800000"/>
            <a:headEnd/>
            <a:tailEnd/>
          </a:ln>
        </p:spPr>
      </p:pic>
      <p:sp>
        <p:nvSpPr>
          <p:cNvPr id="57398" name="Text Box 54"/>
          <p:cNvSpPr txBox="1">
            <a:spLocks noChangeArrowheads="1"/>
          </p:cNvSpPr>
          <p:nvPr/>
        </p:nvSpPr>
        <p:spPr bwMode="black">
          <a:xfrm>
            <a:off x="6535738" y="5907088"/>
            <a:ext cx="2346325" cy="366712"/>
          </a:xfrm>
          <a:prstGeom prst="rect">
            <a:avLst/>
          </a:prstGeom>
          <a:noFill/>
          <a:ln w="9525" algn="ctr">
            <a:noFill/>
            <a:miter lim="800000"/>
            <a:headEnd/>
            <a:tailEnd/>
          </a:ln>
        </p:spPr>
        <p:txBody>
          <a:bodyPr>
            <a:spAutoFit/>
          </a:bodyPr>
          <a:lstStyle/>
          <a:p>
            <a:r>
              <a:rPr lang="en-US" altLang="zh-CN" sz="2000" b="1">
                <a:solidFill>
                  <a:srgbClr val="CC3300"/>
                </a:solidFill>
                <a:ea typeface="楷体_GB2312" pitchFamily="49" charset="-122"/>
              </a:rPr>
              <a:t>HM6116</a:t>
            </a:r>
            <a:r>
              <a:rPr lang="zh-CN" altLang="en-US" sz="2000" b="1">
                <a:solidFill>
                  <a:srgbClr val="CC3300"/>
                </a:solidFill>
                <a:ea typeface="楷体_GB2312" pitchFamily="49" charset="-122"/>
              </a:rPr>
              <a:t>引脚图</a:t>
            </a:r>
          </a:p>
        </p:txBody>
      </p:sp>
      <p:grpSp>
        <p:nvGrpSpPr>
          <p:cNvPr id="2" name="Group 85"/>
          <p:cNvGrpSpPr>
            <a:grpSpLocks/>
          </p:cNvGrpSpPr>
          <p:nvPr/>
        </p:nvGrpSpPr>
        <p:grpSpPr bwMode="auto">
          <a:xfrm>
            <a:off x="3095625" y="2344738"/>
            <a:ext cx="4068763" cy="3902075"/>
            <a:chOff x="380" y="1344"/>
            <a:chExt cx="2563" cy="2458"/>
          </a:xfrm>
        </p:grpSpPr>
        <p:sp>
          <p:nvSpPr>
            <p:cNvPr id="44051" name="Rectangle 95"/>
            <p:cNvSpPr>
              <a:spLocks noChangeArrowheads="1"/>
            </p:cNvSpPr>
            <p:nvPr/>
          </p:nvSpPr>
          <p:spPr bwMode="auto">
            <a:xfrm>
              <a:off x="1159" y="1344"/>
              <a:ext cx="866" cy="2177"/>
            </a:xfrm>
            <a:prstGeom prst="rect">
              <a:avLst/>
            </a:prstGeom>
            <a:noFill/>
            <a:ln w="19050">
              <a:solidFill>
                <a:schemeClr val="tx1"/>
              </a:solidFill>
              <a:miter lim="800000"/>
              <a:headEnd/>
              <a:tailEnd/>
            </a:ln>
          </p:spPr>
          <p:txBody>
            <a:bodyPr wrap="none" anchor="ctr"/>
            <a:lstStyle/>
            <a:p>
              <a:pPr algn="l">
                <a:spcBef>
                  <a:spcPct val="0"/>
                </a:spcBef>
              </a:pPr>
              <a:r>
                <a:rPr kumimoji="1" lang="en-US" altLang="zh-CN" sz="1800" b="1">
                  <a:solidFill>
                    <a:schemeClr val="hlink"/>
                  </a:solidFill>
                  <a:ea typeface="Gulim" pitchFamily="34" charset="-127"/>
                </a:rPr>
                <a:t>A</a:t>
              </a:r>
              <a:r>
                <a:rPr kumimoji="1" lang="en-US" altLang="zh-CN" sz="1800" b="1" baseline="-25000">
                  <a:solidFill>
                    <a:schemeClr val="hlink"/>
                  </a:solidFill>
                  <a:ea typeface="Gulim" pitchFamily="34" charset="-127"/>
                </a:rPr>
                <a:t>0                  </a:t>
              </a:r>
              <a:r>
                <a:rPr kumimoji="1" lang="en-US" altLang="zh-CN" sz="1800" b="1">
                  <a:solidFill>
                    <a:schemeClr val="hlink"/>
                  </a:solidFill>
                  <a:ea typeface="Gulim" pitchFamily="34" charset="-127"/>
                </a:rPr>
                <a:t>D</a:t>
              </a:r>
              <a:r>
                <a:rPr kumimoji="1" lang="en-US" altLang="zh-CN" sz="1800" b="1" baseline="-25000">
                  <a:solidFill>
                    <a:schemeClr val="hlink"/>
                  </a:solidFill>
                  <a:ea typeface="Gulim" pitchFamily="34" charset="-127"/>
                </a:rPr>
                <a:t>7</a:t>
              </a:r>
            </a:p>
            <a:p>
              <a:pPr algn="l">
                <a:spcBef>
                  <a:spcPct val="0"/>
                </a:spcBef>
              </a:pPr>
              <a:r>
                <a:rPr kumimoji="1" lang="en-US" altLang="zh-CN" sz="1800" b="1">
                  <a:solidFill>
                    <a:schemeClr val="hlink"/>
                  </a:solidFill>
                  <a:ea typeface="Gulim" pitchFamily="34" charset="-127"/>
                </a:rPr>
                <a:t>A</a:t>
              </a:r>
              <a:r>
                <a:rPr kumimoji="1" lang="en-US" altLang="zh-CN" sz="1800" b="1" baseline="-25000">
                  <a:solidFill>
                    <a:schemeClr val="hlink"/>
                  </a:solidFill>
                  <a:ea typeface="Gulim" pitchFamily="34" charset="-127"/>
                </a:rPr>
                <a:t>1</a:t>
              </a:r>
            </a:p>
            <a:p>
              <a:pPr algn="l">
                <a:spcBef>
                  <a:spcPct val="0"/>
                </a:spcBef>
              </a:pPr>
              <a:r>
                <a:rPr kumimoji="1" lang="en-US" altLang="zh-CN" sz="1800" b="1">
                  <a:solidFill>
                    <a:schemeClr val="hlink"/>
                  </a:solidFill>
                  <a:ea typeface="Gulim" pitchFamily="34" charset="-127"/>
                </a:rPr>
                <a:t>A</a:t>
              </a:r>
              <a:r>
                <a:rPr kumimoji="1" lang="en-US" altLang="zh-CN" sz="1800" b="1" baseline="-25000">
                  <a:solidFill>
                    <a:schemeClr val="hlink"/>
                  </a:solidFill>
                  <a:ea typeface="Gulim" pitchFamily="34" charset="-127"/>
                </a:rPr>
                <a:t>2  </a:t>
              </a:r>
              <a:r>
                <a:rPr kumimoji="1" lang="en-US" altLang="zh-CN" sz="1800" b="1">
                  <a:solidFill>
                    <a:schemeClr val="hlink"/>
                  </a:solidFill>
                  <a:ea typeface="Gulim" pitchFamily="34" charset="-127"/>
                </a:rPr>
                <a:t>           D</a:t>
              </a:r>
              <a:r>
                <a:rPr kumimoji="1" lang="en-US" altLang="zh-CN" sz="1800" b="1" baseline="-25000">
                  <a:solidFill>
                    <a:schemeClr val="hlink"/>
                  </a:solidFill>
                  <a:ea typeface="Gulim" pitchFamily="34" charset="-127"/>
                </a:rPr>
                <a:t>6</a:t>
              </a:r>
              <a:endParaRPr kumimoji="1" lang="en-US" altLang="zh-CN" sz="1800" b="1">
                <a:solidFill>
                  <a:schemeClr val="hlink"/>
                </a:solidFill>
                <a:ea typeface="Gulim" pitchFamily="34" charset="-127"/>
              </a:endParaRPr>
            </a:p>
            <a:p>
              <a:pPr algn="l">
                <a:spcBef>
                  <a:spcPct val="0"/>
                </a:spcBef>
              </a:pPr>
              <a:r>
                <a:rPr kumimoji="1" lang="en-US" altLang="zh-CN" sz="1800" b="1">
                  <a:solidFill>
                    <a:schemeClr val="hlink"/>
                  </a:solidFill>
                  <a:ea typeface="Gulim" pitchFamily="34" charset="-127"/>
                </a:rPr>
                <a:t>A</a:t>
              </a:r>
              <a:r>
                <a:rPr kumimoji="1" lang="en-US" altLang="zh-CN" sz="1800" b="1" baseline="-25000">
                  <a:solidFill>
                    <a:schemeClr val="hlink"/>
                  </a:solidFill>
                  <a:ea typeface="Gulim" pitchFamily="34" charset="-127"/>
                </a:rPr>
                <a:t>3 </a:t>
              </a:r>
              <a:r>
                <a:rPr kumimoji="1" lang="en-US" altLang="zh-CN" sz="1800" b="1">
                  <a:solidFill>
                    <a:schemeClr val="hlink"/>
                  </a:solidFill>
                  <a:ea typeface="Gulim" pitchFamily="34" charset="-127"/>
                </a:rPr>
                <a:t>            </a:t>
              </a:r>
              <a:endParaRPr kumimoji="1" lang="en-US" altLang="zh-CN" sz="1800" b="1" baseline="-25000">
                <a:solidFill>
                  <a:schemeClr val="hlink"/>
                </a:solidFill>
                <a:ea typeface="Gulim" pitchFamily="34" charset="-127"/>
              </a:endParaRPr>
            </a:p>
            <a:p>
              <a:pPr algn="l">
                <a:spcBef>
                  <a:spcPct val="0"/>
                </a:spcBef>
              </a:pPr>
              <a:r>
                <a:rPr kumimoji="1" lang="en-US" altLang="zh-CN" sz="1800" b="1">
                  <a:solidFill>
                    <a:schemeClr val="hlink"/>
                  </a:solidFill>
                  <a:ea typeface="Gulim" pitchFamily="34" charset="-127"/>
                </a:rPr>
                <a:t>A</a:t>
              </a:r>
              <a:r>
                <a:rPr kumimoji="1" lang="en-US" altLang="zh-CN" sz="1800" b="1" baseline="-25000">
                  <a:solidFill>
                    <a:schemeClr val="hlink"/>
                  </a:solidFill>
                  <a:ea typeface="Gulim" pitchFamily="34" charset="-127"/>
                </a:rPr>
                <a:t>4                  </a:t>
              </a:r>
              <a:r>
                <a:rPr kumimoji="1" lang="en-US" altLang="zh-CN" sz="1800" b="1">
                  <a:solidFill>
                    <a:schemeClr val="hlink"/>
                  </a:solidFill>
                  <a:ea typeface="Gulim" pitchFamily="34" charset="-127"/>
                </a:rPr>
                <a:t>D</a:t>
              </a:r>
              <a:r>
                <a:rPr kumimoji="1" lang="en-US" altLang="zh-CN" sz="1800" b="1" baseline="-25000">
                  <a:solidFill>
                    <a:schemeClr val="hlink"/>
                  </a:solidFill>
                  <a:ea typeface="Gulim" pitchFamily="34" charset="-127"/>
                </a:rPr>
                <a:t>5</a:t>
              </a:r>
            </a:p>
            <a:p>
              <a:pPr algn="l">
                <a:spcBef>
                  <a:spcPct val="0"/>
                </a:spcBef>
              </a:pPr>
              <a:r>
                <a:rPr kumimoji="1" lang="en-US" altLang="zh-CN" sz="1800" b="1">
                  <a:solidFill>
                    <a:schemeClr val="hlink"/>
                  </a:solidFill>
                  <a:ea typeface="Gulim" pitchFamily="34" charset="-127"/>
                </a:rPr>
                <a:t>A</a:t>
              </a:r>
              <a:r>
                <a:rPr kumimoji="1" lang="en-US" altLang="zh-CN" sz="1800" b="1" baseline="-25000">
                  <a:solidFill>
                    <a:schemeClr val="hlink"/>
                  </a:solidFill>
                  <a:ea typeface="Gulim" pitchFamily="34" charset="-127"/>
                </a:rPr>
                <a:t>5</a:t>
              </a:r>
            </a:p>
            <a:p>
              <a:pPr algn="l">
                <a:spcBef>
                  <a:spcPct val="0"/>
                </a:spcBef>
              </a:pPr>
              <a:r>
                <a:rPr kumimoji="1" lang="en-US" altLang="zh-CN" sz="1800" b="1">
                  <a:solidFill>
                    <a:schemeClr val="hlink"/>
                  </a:solidFill>
                  <a:ea typeface="Gulim" pitchFamily="34" charset="-127"/>
                </a:rPr>
                <a:t>A</a:t>
              </a:r>
              <a:r>
                <a:rPr kumimoji="1" lang="en-US" altLang="zh-CN" sz="1800" b="1" baseline="-25000">
                  <a:solidFill>
                    <a:schemeClr val="hlink"/>
                  </a:solidFill>
                  <a:ea typeface="Gulim" pitchFamily="34" charset="-127"/>
                </a:rPr>
                <a:t>6</a:t>
              </a:r>
            </a:p>
            <a:p>
              <a:pPr algn="l">
                <a:spcBef>
                  <a:spcPct val="0"/>
                </a:spcBef>
              </a:pPr>
              <a:r>
                <a:rPr kumimoji="1" lang="en-US" altLang="zh-CN" sz="1800" b="1">
                  <a:solidFill>
                    <a:schemeClr val="hlink"/>
                  </a:solidFill>
                  <a:ea typeface="Gulim" pitchFamily="34" charset="-127"/>
                </a:rPr>
                <a:t>A</a:t>
              </a:r>
              <a:r>
                <a:rPr kumimoji="1" lang="en-US" altLang="zh-CN" sz="1800" b="1" baseline="-25000">
                  <a:solidFill>
                    <a:schemeClr val="hlink"/>
                  </a:solidFill>
                  <a:ea typeface="Gulim" pitchFamily="34" charset="-127"/>
                </a:rPr>
                <a:t>7</a:t>
              </a:r>
            </a:p>
            <a:p>
              <a:pPr algn="l">
                <a:spcBef>
                  <a:spcPct val="0"/>
                </a:spcBef>
              </a:pPr>
              <a:r>
                <a:rPr kumimoji="1" lang="en-US" altLang="zh-CN" sz="1800" b="1">
                  <a:solidFill>
                    <a:schemeClr val="hlink"/>
                  </a:solidFill>
                  <a:ea typeface="Gulim" pitchFamily="34" charset="-127"/>
                </a:rPr>
                <a:t>A</a:t>
              </a:r>
              <a:r>
                <a:rPr kumimoji="1" lang="en-US" altLang="zh-CN" sz="1800" b="1" baseline="-25000">
                  <a:solidFill>
                    <a:schemeClr val="hlink"/>
                  </a:solidFill>
                  <a:ea typeface="Gulim" pitchFamily="34" charset="-127"/>
                </a:rPr>
                <a:t>8</a:t>
              </a:r>
            </a:p>
            <a:p>
              <a:pPr algn="l">
                <a:spcBef>
                  <a:spcPct val="0"/>
                </a:spcBef>
              </a:pPr>
              <a:r>
                <a:rPr kumimoji="1" lang="en-US" altLang="zh-CN" sz="1800" b="1">
                  <a:solidFill>
                    <a:schemeClr val="hlink"/>
                  </a:solidFill>
                  <a:ea typeface="Gulim" pitchFamily="34" charset="-127"/>
                </a:rPr>
                <a:t>A</a:t>
              </a:r>
              <a:r>
                <a:rPr kumimoji="1" lang="en-US" altLang="zh-CN" sz="1800" b="1" baseline="-25000">
                  <a:solidFill>
                    <a:schemeClr val="hlink"/>
                  </a:solidFill>
                  <a:ea typeface="Gulim" pitchFamily="34" charset="-127"/>
                </a:rPr>
                <a:t>9                  </a:t>
              </a:r>
              <a:r>
                <a:rPr kumimoji="1" lang="en-US" altLang="zh-CN" sz="1800" b="1">
                  <a:solidFill>
                    <a:schemeClr val="hlink"/>
                  </a:solidFill>
                  <a:ea typeface="Gulim" pitchFamily="34" charset="-127"/>
                </a:rPr>
                <a:t>D</a:t>
              </a:r>
              <a:r>
                <a:rPr kumimoji="1" lang="en-US" altLang="zh-CN" sz="1800" b="1" baseline="-25000">
                  <a:solidFill>
                    <a:schemeClr val="hlink"/>
                  </a:solidFill>
                  <a:ea typeface="Gulim" pitchFamily="34" charset="-127"/>
                </a:rPr>
                <a:t>2</a:t>
              </a:r>
            </a:p>
            <a:p>
              <a:pPr algn="l">
                <a:spcBef>
                  <a:spcPct val="0"/>
                </a:spcBef>
              </a:pPr>
              <a:r>
                <a:rPr kumimoji="1" lang="en-US" altLang="zh-CN" sz="1800" b="1">
                  <a:solidFill>
                    <a:schemeClr val="hlink"/>
                  </a:solidFill>
                  <a:ea typeface="Gulim" pitchFamily="34" charset="-127"/>
                </a:rPr>
                <a:t>A</a:t>
              </a:r>
              <a:r>
                <a:rPr kumimoji="1" lang="en-US" altLang="zh-CN" sz="1800" b="1" baseline="-25000">
                  <a:solidFill>
                    <a:schemeClr val="hlink"/>
                  </a:solidFill>
                  <a:ea typeface="Gulim" pitchFamily="34" charset="-127"/>
                </a:rPr>
                <a:t>10</a:t>
              </a:r>
              <a:endParaRPr kumimoji="1" lang="en-US" altLang="zh-CN" sz="1800" b="1">
                <a:solidFill>
                  <a:schemeClr val="hlink"/>
                </a:solidFill>
                <a:ea typeface="Gulim" pitchFamily="34" charset="-127"/>
              </a:endParaRPr>
            </a:p>
            <a:p>
              <a:pPr algn="l">
                <a:spcBef>
                  <a:spcPct val="0"/>
                </a:spcBef>
              </a:pPr>
              <a:r>
                <a:rPr kumimoji="1" lang="en-US" altLang="zh-CN" sz="1800" b="1">
                  <a:solidFill>
                    <a:schemeClr val="hlink"/>
                  </a:solidFill>
                  <a:ea typeface="Gulim" pitchFamily="34" charset="-127"/>
                </a:rPr>
                <a:t>WE          D</a:t>
              </a:r>
              <a:r>
                <a:rPr kumimoji="1" lang="en-US" altLang="zh-CN" sz="1800" b="1" baseline="-25000">
                  <a:solidFill>
                    <a:schemeClr val="hlink"/>
                  </a:solidFill>
                  <a:ea typeface="Gulim" pitchFamily="34" charset="-127"/>
                </a:rPr>
                <a:t>1</a:t>
              </a:r>
              <a:endParaRPr kumimoji="1" lang="en-US" altLang="zh-CN" sz="1800" b="1">
                <a:solidFill>
                  <a:schemeClr val="hlink"/>
                </a:solidFill>
                <a:ea typeface="Gulim" pitchFamily="34" charset="-127"/>
              </a:endParaRPr>
            </a:p>
            <a:p>
              <a:pPr algn="l">
                <a:spcBef>
                  <a:spcPct val="0"/>
                </a:spcBef>
              </a:pPr>
              <a:r>
                <a:rPr kumimoji="1" lang="en-US" altLang="zh-CN" sz="1800" b="1">
                  <a:solidFill>
                    <a:schemeClr val="hlink"/>
                  </a:solidFill>
                  <a:ea typeface="Gulim" pitchFamily="34" charset="-127"/>
                </a:rPr>
                <a:t>CS</a:t>
              </a:r>
            </a:p>
            <a:p>
              <a:pPr algn="l">
                <a:spcBef>
                  <a:spcPct val="0"/>
                </a:spcBef>
              </a:pPr>
              <a:r>
                <a:rPr kumimoji="1" lang="en-US" altLang="zh-CN" sz="1800" b="1">
                  <a:solidFill>
                    <a:schemeClr val="hlink"/>
                  </a:solidFill>
                  <a:ea typeface="Gulim" pitchFamily="34" charset="-127"/>
                </a:rPr>
                <a:t>OE           D</a:t>
              </a:r>
              <a:r>
                <a:rPr kumimoji="1" lang="en-US" altLang="zh-CN" sz="1800" b="1" baseline="-25000">
                  <a:solidFill>
                    <a:schemeClr val="hlink"/>
                  </a:solidFill>
                  <a:ea typeface="Gulim" pitchFamily="34" charset="-127"/>
                </a:rPr>
                <a:t>0</a:t>
              </a:r>
            </a:p>
          </p:txBody>
        </p:sp>
        <p:sp>
          <p:nvSpPr>
            <p:cNvPr id="44052" name="Line 96"/>
            <p:cNvSpPr>
              <a:spLocks noChangeShapeType="1"/>
            </p:cNvSpPr>
            <p:nvPr/>
          </p:nvSpPr>
          <p:spPr bwMode="auto">
            <a:xfrm>
              <a:off x="1232" y="3351"/>
              <a:ext cx="174" cy="0"/>
            </a:xfrm>
            <a:prstGeom prst="line">
              <a:avLst/>
            </a:prstGeom>
            <a:noFill/>
            <a:ln w="9525">
              <a:solidFill>
                <a:schemeClr val="tx1"/>
              </a:solidFill>
              <a:round/>
              <a:headEnd/>
              <a:tailEnd/>
            </a:ln>
          </p:spPr>
          <p:txBody>
            <a:bodyPr/>
            <a:lstStyle/>
            <a:p>
              <a:endParaRPr lang="zh-CN" altLang="en-US"/>
            </a:p>
          </p:txBody>
        </p:sp>
        <p:sp>
          <p:nvSpPr>
            <p:cNvPr id="44053" name="Line 97"/>
            <p:cNvSpPr>
              <a:spLocks noChangeShapeType="1"/>
            </p:cNvSpPr>
            <p:nvPr/>
          </p:nvSpPr>
          <p:spPr bwMode="auto">
            <a:xfrm>
              <a:off x="942" y="1905"/>
              <a:ext cx="217" cy="0"/>
            </a:xfrm>
            <a:prstGeom prst="line">
              <a:avLst/>
            </a:prstGeom>
            <a:noFill/>
            <a:ln w="9525">
              <a:solidFill>
                <a:schemeClr val="tx1"/>
              </a:solidFill>
              <a:round/>
              <a:headEnd/>
              <a:tailEnd/>
            </a:ln>
          </p:spPr>
          <p:txBody>
            <a:bodyPr/>
            <a:lstStyle/>
            <a:p>
              <a:endParaRPr lang="zh-CN" altLang="en-US"/>
            </a:p>
          </p:txBody>
        </p:sp>
        <p:sp>
          <p:nvSpPr>
            <p:cNvPr id="44054" name="Line 98"/>
            <p:cNvSpPr>
              <a:spLocks noChangeShapeType="1"/>
            </p:cNvSpPr>
            <p:nvPr/>
          </p:nvSpPr>
          <p:spPr bwMode="auto">
            <a:xfrm>
              <a:off x="942" y="2032"/>
              <a:ext cx="217" cy="0"/>
            </a:xfrm>
            <a:prstGeom prst="line">
              <a:avLst/>
            </a:prstGeom>
            <a:noFill/>
            <a:ln w="9525">
              <a:solidFill>
                <a:schemeClr val="tx1"/>
              </a:solidFill>
              <a:round/>
              <a:headEnd/>
              <a:tailEnd/>
            </a:ln>
          </p:spPr>
          <p:txBody>
            <a:bodyPr/>
            <a:lstStyle/>
            <a:p>
              <a:endParaRPr lang="zh-CN" altLang="en-US"/>
            </a:p>
          </p:txBody>
        </p:sp>
        <p:sp>
          <p:nvSpPr>
            <p:cNvPr id="44055" name="Line 99"/>
            <p:cNvSpPr>
              <a:spLocks noChangeShapeType="1"/>
            </p:cNvSpPr>
            <p:nvPr/>
          </p:nvSpPr>
          <p:spPr bwMode="auto">
            <a:xfrm>
              <a:off x="942" y="2202"/>
              <a:ext cx="217" cy="0"/>
            </a:xfrm>
            <a:prstGeom prst="line">
              <a:avLst/>
            </a:prstGeom>
            <a:noFill/>
            <a:ln w="9525">
              <a:solidFill>
                <a:schemeClr val="tx1"/>
              </a:solidFill>
              <a:round/>
              <a:headEnd/>
              <a:tailEnd/>
            </a:ln>
          </p:spPr>
          <p:txBody>
            <a:bodyPr/>
            <a:lstStyle/>
            <a:p>
              <a:endParaRPr lang="zh-CN" altLang="en-US"/>
            </a:p>
          </p:txBody>
        </p:sp>
        <p:sp>
          <p:nvSpPr>
            <p:cNvPr id="44056" name="Line 100"/>
            <p:cNvSpPr>
              <a:spLocks noChangeShapeType="1"/>
            </p:cNvSpPr>
            <p:nvPr/>
          </p:nvSpPr>
          <p:spPr bwMode="auto">
            <a:xfrm>
              <a:off x="942" y="2360"/>
              <a:ext cx="217" cy="0"/>
            </a:xfrm>
            <a:prstGeom prst="line">
              <a:avLst/>
            </a:prstGeom>
            <a:noFill/>
            <a:ln w="9525">
              <a:solidFill>
                <a:schemeClr val="tx1"/>
              </a:solidFill>
              <a:round/>
              <a:headEnd/>
              <a:tailEnd/>
            </a:ln>
          </p:spPr>
          <p:txBody>
            <a:bodyPr/>
            <a:lstStyle/>
            <a:p>
              <a:endParaRPr lang="zh-CN" altLang="en-US"/>
            </a:p>
          </p:txBody>
        </p:sp>
        <p:sp>
          <p:nvSpPr>
            <p:cNvPr id="44057" name="Line 101"/>
            <p:cNvSpPr>
              <a:spLocks noChangeShapeType="1"/>
            </p:cNvSpPr>
            <p:nvPr/>
          </p:nvSpPr>
          <p:spPr bwMode="auto">
            <a:xfrm>
              <a:off x="942" y="2500"/>
              <a:ext cx="217" cy="0"/>
            </a:xfrm>
            <a:prstGeom prst="line">
              <a:avLst/>
            </a:prstGeom>
            <a:noFill/>
            <a:ln w="9525">
              <a:solidFill>
                <a:schemeClr val="tx1"/>
              </a:solidFill>
              <a:round/>
              <a:headEnd/>
              <a:tailEnd/>
            </a:ln>
          </p:spPr>
          <p:txBody>
            <a:bodyPr/>
            <a:lstStyle/>
            <a:p>
              <a:endParaRPr lang="zh-CN" altLang="en-US"/>
            </a:p>
          </p:txBody>
        </p:sp>
        <p:sp>
          <p:nvSpPr>
            <p:cNvPr id="44058" name="Line 102"/>
            <p:cNvSpPr>
              <a:spLocks noChangeShapeType="1"/>
            </p:cNvSpPr>
            <p:nvPr/>
          </p:nvSpPr>
          <p:spPr bwMode="auto">
            <a:xfrm>
              <a:off x="942" y="2658"/>
              <a:ext cx="217" cy="0"/>
            </a:xfrm>
            <a:prstGeom prst="line">
              <a:avLst/>
            </a:prstGeom>
            <a:noFill/>
            <a:ln w="9525">
              <a:solidFill>
                <a:schemeClr val="tx1"/>
              </a:solidFill>
              <a:round/>
              <a:headEnd/>
              <a:tailEnd/>
            </a:ln>
          </p:spPr>
          <p:txBody>
            <a:bodyPr/>
            <a:lstStyle/>
            <a:p>
              <a:endParaRPr lang="zh-CN" altLang="en-US"/>
            </a:p>
          </p:txBody>
        </p:sp>
        <p:sp>
          <p:nvSpPr>
            <p:cNvPr id="44059" name="Line 103"/>
            <p:cNvSpPr>
              <a:spLocks noChangeShapeType="1"/>
            </p:cNvSpPr>
            <p:nvPr/>
          </p:nvSpPr>
          <p:spPr bwMode="auto">
            <a:xfrm>
              <a:off x="942" y="2798"/>
              <a:ext cx="217" cy="0"/>
            </a:xfrm>
            <a:prstGeom prst="line">
              <a:avLst/>
            </a:prstGeom>
            <a:noFill/>
            <a:ln w="9525">
              <a:solidFill>
                <a:schemeClr val="tx1"/>
              </a:solidFill>
              <a:round/>
              <a:headEnd/>
              <a:tailEnd/>
            </a:ln>
          </p:spPr>
          <p:txBody>
            <a:bodyPr/>
            <a:lstStyle/>
            <a:p>
              <a:endParaRPr lang="zh-CN" altLang="en-US"/>
            </a:p>
          </p:txBody>
        </p:sp>
        <p:sp>
          <p:nvSpPr>
            <p:cNvPr id="44060" name="Line 104"/>
            <p:cNvSpPr>
              <a:spLocks noChangeShapeType="1"/>
            </p:cNvSpPr>
            <p:nvPr/>
          </p:nvSpPr>
          <p:spPr bwMode="auto">
            <a:xfrm>
              <a:off x="942" y="2956"/>
              <a:ext cx="217" cy="0"/>
            </a:xfrm>
            <a:prstGeom prst="line">
              <a:avLst/>
            </a:prstGeom>
            <a:noFill/>
            <a:ln w="9525">
              <a:solidFill>
                <a:schemeClr val="tx1"/>
              </a:solidFill>
              <a:round/>
              <a:headEnd/>
              <a:tailEnd/>
            </a:ln>
          </p:spPr>
          <p:txBody>
            <a:bodyPr/>
            <a:lstStyle/>
            <a:p>
              <a:endParaRPr lang="zh-CN" altLang="en-US"/>
            </a:p>
          </p:txBody>
        </p:sp>
        <p:sp>
          <p:nvSpPr>
            <p:cNvPr id="44061" name="Line 105"/>
            <p:cNvSpPr>
              <a:spLocks noChangeShapeType="1"/>
            </p:cNvSpPr>
            <p:nvPr/>
          </p:nvSpPr>
          <p:spPr bwMode="auto">
            <a:xfrm>
              <a:off x="942" y="3096"/>
              <a:ext cx="217" cy="0"/>
            </a:xfrm>
            <a:prstGeom prst="line">
              <a:avLst/>
            </a:prstGeom>
            <a:noFill/>
            <a:ln w="9525">
              <a:solidFill>
                <a:schemeClr val="tx1"/>
              </a:solidFill>
              <a:round/>
              <a:headEnd/>
              <a:tailEnd/>
            </a:ln>
          </p:spPr>
          <p:txBody>
            <a:bodyPr/>
            <a:lstStyle/>
            <a:p>
              <a:endParaRPr lang="zh-CN" altLang="en-US"/>
            </a:p>
          </p:txBody>
        </p:sp>
        <p:sp>
          <p:nvSpPr>
            <p:cNvPr id="44062" name="Line 106"/>
            <p:cNvSpPr>
              <a:spLocks noChangeShapeType="1"/>
            </p:cNvSpPr>
            <p:nvPr/>
          </p:nvSpPr>
          <p:spPr bwMode="auto">
            <a:xfrm>
              <a:off x="942" y="3266"/>
              <a:ext cx="217" cy="0"/>
            </a:xfrm>
            <a:prstGeom prst="line">
              <a:avLst/>
            </a:prstGeom>
            <a:noFill/>
            <a:ln w="9525">
              <a:solidFill>
                <a:schemeClr val="tx1"/>
              </a:solidFill>
              <a:round/>
              <a:headEnd/>
              <a:tailEnd/>
            </a:ln>
          </p:spPr>
          <p:txBody>
            <a:bodyPr/>
            <a:lstStyle/>
            <a:p>
              <a:endParaRPr lang="zh-CN" altLang="en-US"/>
            </a:p>
          </p:txBody>
        </p:sp>
        <p:sp>
          <p:nvSpPr>
            <p:cNvPr id="44063" name="Line 107"/>
            <p:cNvSpPr>
              <a:spLocks noChangeShapeType="1"/>
            </p:cNvSpPr>
            <p:nvPr/>
          </p:nvSpPr>
          <p:spPr bwMode="auto">
            <a:xfrm>
              <a:off x="2025" y="1457"/>
              <a:ext cx="216" cy="0"/>
            </a:xfrm>
            <a:prstGeom prst="line">
              <a:avLst/>
            </a:prstGeom>
            <a:noFill/>
            <a:ln w="9525">
              <a:solidFill>
                <a:schemeClr val="tx1"/>
              </a:solidFill>
              <a:round/>
              <a:headEnd/>
              <a:tailEnd/>
            </a:ln>
          </p:spPr>
          <p:txBody>
            <a:bodyPr/>
            <a:lstStyle/>
            <a:p>
              <a:endParaRPr lang="zh-CN" altLang="en-US"/>
            </a:p>
          </p:txBody>
        </p:sp>
        <p:sp>
          <p:nvSpPr>
            <p:cNvPr id="44064" name="Line 108"/>
            <p:cNvSpPr>
              <a:spLocks noChangeShapeType="1"/>
            </p:cNvSpPr>
            <p:nvPr/>
          </p:nvSpPr>
          <p:spPr bwMode="auto">
            <a:xfrm>
              <a:off x="2025" y="1721"/>
              <a:ext cx="216" cy="0"/>
            </a:xfrm>
            <a:prstGeom prst="line">
              <a:avLst/>
            </a:prstGeom>
            <a:noFill/>
            <a:ln w="9525">
              <a:solidFill>
                <a:schemeClr val="tx1"/>
              </a:solidFill>
              <a:round/>
              <a:headEnd/>
              <a:tailEnd/>
            </a:ln>
          </p:spPr>
          <p:txBody>
            <a:bodyPr/>
            <a:lstStyle/>
            <a:p>
              <a:endParaRPr lang="zh-CN" altLang="en-US"/>
            </a:p>
          </p:txBody>
        </p:sp>
        <p:sp>
          <p:nvSpPr>
            <p:cNvPr id="44065" name="Line 109"/>
            <p:cNvSpPr>
              <a:spLocks noChangeShapeType="1"/>
            </p:cNvSpPr>
            <p:nvPr/>
          </p:nvSpPr>
          <p:spPr bwMode="auto">
            <a:xfrm>
              <a:off x="1232" y="3055"/>
              <a:ext cx="217" cy="0"/>
            </a:xfrm>
            <a:prstGeom prst="line">
              <a:avLst/>
            </a:prstGeom>
            <a:noFill/>
            <a:ln w="9525">
              <a:solidFill>
                <a:schemeClr val="tx1"/>
              </a:solidFill>
              <a:round/>
              <a:headEnd/>
              <a:tailEnd/>
            </a:ln>
          </p:spPr>
          <p:txBody>
            <a:bodyPr/>
            <a:lstStyle/>
            <a:p>
              <a:endParaRPr lang="zh-CN" altLang="en-US"/>
            </a:p>
          </p:txBody>
        </p:sp>
        <p:sp>
          <p:nvSpPr>
            <p:cNvPr id="44066" name="Line 110"/>
            <p:cNvSpPr>
              <a:spLocks noChangeShapeType="1"/>
            </p:cNvSpPr>
            <p:nvPr/>
          </p:nvSpPr>
          <p:spPr bwMode="auto">
            <a:xfrm>
              <a:off x="1222" y="3202"/>
              <a:ext cx="216" cy="0"/>
            </a:xfrm>
            <a:prstGeom prst="line">
              <a:avLst/>
            </a:prstGeom>
            <a:noFill/>
            <a:ln w="9525">
              <a:solidFill>
                <a:schemeClr val="tx1"/>
              </a:solidFill>
              <a:round/>
              <a:headEnd/>
              <a:tailEnd/>
            </a:ln>
          </p:spPr>
          <p:txBody>
            <a:bodyPr/>
            <a:lstStyle/>
            <a:p>
              <a:endParaRPr lang="zh-CN" altLang="en-US"/>
            </a:p>
          </p:txBody>
        </p:sp>
        <p:sp>
          <p:nvSpPr>
            <p:cNvPr id="44067" name="Line 111"/>
            <p:cNvSpPr>
              <a:spLocks noChangeShapeType="1"/>
            </p:cNvSpPr>
            <p:nvPr/>
          </p:nvSpPr>
          <p:spPr bwMode="auto">
            <a:xfrm>
              <a:off x="942" y="3393"/>
              <a:ext cx="217" cy="0"/>
            </a:xfrm>
            <a:prstGeom prst="line">
              <a:avLst/>
            </a:prstGeom>
            <a:noFill/>
            <a:ln w="9525">
              <a:solidFill>
                <a:schemeClr val="tx1"/>
              </a:solidFill>
              <a:round/>
              <a:headEnd/>
              <a:tailEnd/>
            </a:ln>
          </p:spPr>
          <p:txBody>
            <a:bodyPr/>
            <a:lstStyle/>
            <a:p>
              <a:endParaRPr lang="zh-CN" altLang="en-US"/>
            </a:p>
          </p:txBody>
        </p:sp>
        <p:sp>
          <p:nvSpPr>
            <p:cNvPr id="44068" name="Line 97"/>
            <p:cNvSpPr>
              <a:spLocks noChangeShapeType="1"/>
            </p:cNvSpPr>
            <p:nvPr/>
          </p:nvSpPr>
          <p:spPr bwMode="auto">
            <a:xfrm>
              <a:off x="952" y="1477"/>
              <a:ext cx="217" cy="0"/>
            </a:xfrm>
            <a:prstGeom prst="line">
              <a:avLst/>
            </a:prstGeom>
            <a:noFill/>
            <a:ln w="9525">
              <a:solidFill>
                <a:schemeClr val="tx1"/>
              </a:solidFill>
              <a:round/>
              <a:headEnd/>
              <a:tailEnd/>
            </a:ln>
          </p:spPr>
          <p:txBody>
            <a:bodyPr/>
            <a:lstStyle/>
            <a:p>
              <a:endParaRPr lang="zh-CN" altLang="en-US"/>
            </a:p>
          </p:txBody>
        </p:sp>
        <p:sp>
          <p:nvSpPr>
            <p:cNvPr id="44069" name="Line 98"/>
            <p:cNvSpPr>
              <a:spLocks noChangeShapeType="1"/>
            </p:cNvSpPr>
            <p:nvPr/>
          </p:nvSpPr>
          <p:spPr bwMode="auto">
            <a:xfrm>
              <a:off x="952" y="1604"/>
              <a:ext cx="217" cy="0"/>
            </a:xfrm>
            <a:prstGeom prst="line">
              <a:avLst/>
            </a:prstGeom>
            <a:noFill/>
            <a:ln w="9525">
              <a:solidFill>
                <a:schemeClr val="tx1"/>
              </a:solidFill>
              <a:round/>
              <a:headEnd/>
              <a:tailEnd/>
            </a:ln>
          </p:spPr>
          <p:txBody>
            <a:bodyPr/>
            <a:lstStyle/>
            <a:p>
              <a:endParaRPr lang="zh-CN" altLang="en-US"/>
            </a:p>
          </p:txBody>
        </p:sp>
        <p:sp>
          <p:nvSpPr>
            <p:cNvPr id="44070" name="Line 99"/>
            <p:cNvSpPr>
              <a:spLocks noChangeShapeType="1"/>
            </p:cNvSpPr>
            <p:nvPr/>
          </p:nvSpPr>
          <p:spPr bwMode="auto">
            <a:xfrm>
              <a:off x="952" y="1774"/>
              <a:ext cx="217" cy="0"/>
            </a:xfrm>
            <a:prstGeom prst="line">
              <a:avLst/>
            </a:prstGeom>
            <a:noFill/>
            <a:ln w="9525">
              <a:solidFill>
                <a:schemeClr val="tx1"/>
              </a:solidFill>
              <a:round/>
              <a:headEnd/>
              <a:tailEnd/>
            </a:ln>
          </p:spPr>
          <p:txBody>
            <a:bodyPr/>
            <a:lstStyle/>
            <a:p>
              <a:endParaRPr lang="zh-CN" altLang="en-US"/>
            </a:p>
          </p:txBody>
        </p:sp>
        <p:sp>
          <p:nvSpPr>
            <p:cNvPr id="44071" name="Line 107"/>
            <p:cNvSpPr>
              <a:spLocks noChangeShapeType="1"/>
            </p:cNvSpPr>
            <p:nvPr/>
          </p:nvSpPr>
          <p:spPr bwMode="auto">
            <a:xfrm>
              <a:off x="2018" y="2024"/>
              <a:ext cx="216" cy="0"/>
            </a:xfrm>
            <a:prstGeom prst="line">
              <a:avLst/>
            </a:prstGeom>
            <a:noFill/>
            <a:ln w="9525">
              <a:solidFill>
                <a:schemeClr val="tx1"/>
              </a:solidFill>
              <a:round/>
              <a:headEnd/>
              <a:tailEnd/>
            </a:ln>
          </p:spPr>
          <p:txBody>
            <a:bodyPr/>
            <a:lstStyle/>
            <a:p>
              <a:endParaRPr lang="zh-CN" altLang="en-US"/>
            </a:p>
          </p:txBody>
        </p:sp>
        <p:sp>
          <p:nvSpPr>
            <p:cNvPr id="44072" name="Line 108"/>
            <p:cNvSpPr>
              <a:spLocks noChangeShapeType="1"/>
            </p:cNvSpPr>
            <p:nvPr/>
          </p:nvSpPr>
          <p:spPr bwMode="auto">
            <a:xfrm>
              <a:off x="2018" y="2288"/>
              <a:ext cx="216" cy="0"/>
            </a:xfrm>
            <a:prstGeom prst="line">
              <a:avLst/>
            </a:prstGeom>
            <a:noFill/>
            <a:ln w="9525">
              <a:solidFill>
                <a:schemeClr val="tx1"/>
              </a:solidFill>
              <a:round/>
              <a:headEnd/>
              <a:tailEnd/>
            </a:ln>
          </p:spPr>
          <p:txBody>
            <a:bodyPr/>
            <a:lstStyle/>
            <a:p>
              <a:endParaRPr lang="zh-CN" altLang="en-US"/>
            </a:p>
          </p:txBody>
        </p:sp>
        <p:sp>
          <p:nvSpPr>
            <p:cNvPr id="44073" name="Line 107"/>
            <p:cNvSpPr>
              <a:spLocks noChangeShapeType="1"/>
            </p:cNvSpPr>
            <p:nvPr/>
          </p:nvSpPr>
          <p:spPr bwMode="auto">
            <a:xfrm>
              <a:off x="2025" y="2545"/>
              <a:ext cx="216" cy="0"/>
            </a:xfrm>
            <a:prstGeom prst="line">
              <a:avLst/>
            </a:prstGeom>
            <a:noFill/>
            <a:ln w="9525">
              <a:solidFill>
                <a:schemeClr val="tx1"/>
              </a:solidFill>
              <a:round/>
              <a:headEnd/>
              <a:tailEnd/>
            </a:ln>
          </p:spPr>
          <p:txBody>
            <a:bodyPr/>
            <a:lstStyle/>
            <a:p>
              <a:endParaRPr lang="zh-CN" altLang="en-US"/>
            </a:p>
          </p:txBody>
        </p:sp>
        <p:sp>
          <p:nvSpPr>
            <p:cNvPr id="44074" name="Line 108"/>
            <p:cNvSpPr>
              <a:spLocks noChangeShapeType="1"/>
            </p:cNvSpPr>
            <p:nvPr/>
          </p:nvSpPr>
          <p:spPr bwMode="auto">
            <a:xfrm>
              <a:off x="2025" y="2809"/>
              <a:ext cx="216" cy="0"/>
            </a:xfrm>
            <a:prstGeom prst="line">
              <a:avLst/>
            </a:prstGeom>
            <a:noFill/>
            <a:ln w="9525">
              <a:solidFill>
                <a:schemeClr val="tx1"/>
              </a:solidFill>
              <a:round/>
              <a:headEnd/>
              <a:tailEnd/>
            </a:ln>
          </p:spPr>
          <p:txBody>
            <a:bodyPr/>
            <a:lstStyle/>
            <a:p>
              <a:endParaRPr lang="zh-CN" altLang="en-US"/>
            </a:p>
          </p:txBody>
        </p:sp>
        <p:sp>
          <p:nvSpPr>
            <p:cNvPr id="44075" name="Line 107"/>
            <p:cNvSpPr>
              <a:spLocks noChangeShapeType="1"/>
            </p:cNvSpPr>
            <p:nvPr/>
          </p:nvSpPr>
          <p:spPr bwMode="auto">
            <a:xfrm>
              <a:off x="2018" y="3112"/>
              <a:ext cx="216" cy="0"/>
            </a:xfrm>
            <a:prstGeom prst="line">
              <a:avLst/>
            </a:prstGeom>
            <a:noFill/>
            <a:ln w="9525">
              <a:solidFill>
                <a:schemeClr val="tx1"/>
              </a:solidFill>
              <a:round/>
              <a:headEnd/>
              <a:tailEnd/>
            </a:ln>
          </p:spPr>
          <p:txBody>
            <a:bodyPr/>
            <a:lstStyle/>
            <a:p>
              <a:endParaRPr lang="zh-CN" altLang="en-US"/>
            </a:p>
          </p:txBody>
        </p:sp>
        <p:sp>
          <p:nvSpPr>
            <p:cNvPr id="44076" name="Line 108"/>
            <p:cNvSpPr>
              <a:spLocks noChangeShapeType="1"/>
            </p:cNvSpPr>
            <p:nvPr/>
          </p:nvSpPr>
          <p:spPr bwMode="auto">
            <a:xfrm>
              <a:off x="2018" y="3376"/>
              <a:ext cx="216" cy="0"/>
            </a:xfrm>
            <a:prstGeom prst="line">
              <a:avLst/>
            </a:prstGeom>
            <a:noFill/>
            <a:ln w="9525">
              <a:solidFill>
                <a:schemeClr val="tx1"/>
              </a:solidFill>
              <a:round/>
              <a:headEnd/>
              <a:tailEnd/>
            </a:ln>
          </p:spPr>
          <p:txBody>
            <a:bodyPr/>
            <a:lstStyle/>
            <a:p>
              <a:endParaRPr lang="zh-CN" altLang="en-US"/>
            </a:p>
          </p:txBody>
        </p:sp>
        <p:sp>
          <p:nvSpPr>
            <p:cNvPr id="44077" name="Text Box 82"/>
            <p:cNvSpPr txBox="1">
              <a:spLocks noChangeArrowheads="1"/>
            </p:cNvSpPr>
            <p:nvPr/>
          </p:nvSpPr>
          <p:spPr bwMode="black">
            <a:xfrm>
              <a:off x="1701" y="2432"/>
              <a:ext cx="408" cy="214"/>
            </a:xfrm>
            <a:prstGeom prst="rect">
              <a:avLst/>
            </a:prstGeom>
            <a:noFill/>
            <a:ln w="9525" algn="ctr">
              <a:noFill/>
              <a:miter lim="800000"/>
              <a:headEnd/>
              <a:tailEnd/>
            </a:ln>
          </p:spPr>
          <p:txBody>
            <a:bodyPr>
              <a:spAutoFit/>
            </a:bodyPr>
            <a:lstStyle/>
            <a:p>
              <a:r>
                <a:rPr kumimoji="1" lang="en-US" altLang="zh-CN" sz="1800" b="1">
                  <a:solidFill>
                    <a:schemeClr val="hlink"/>
                  </a:solidFill>
                  <a:ea typeface="Gulim" pitchFamily="34" charset="-127"/>
                </a:rPr>
                <a:t>D</a:t>
              </a:r>
              <a:r>
                <a:rPr kumimoji="1" lang="en-US" altLang="zh-CN" sz="1800" b="1" baseline="-25000">
                  <a:solidFill>
                    <a:schemeClr val="hlink"/>
                  </a:solidFill>
                  <a:ea typeface="Gulim" pitchFamily="34" charset="-127"/>
                </a:rPr>
                <a:t>3</a:t>
              </a:r>
              <a:endParaRPr kumimoji="1" lang="zh-CN" altLang="en-US" sz="1800" b="1" baseline="-25000">
                <a:solidFill>
                  <a:schemeClr val="hlink"/>
                </a:solidFill>
                <a:ea typeface="Gulim" pitchFamily="34" charset="-127"/>
              </a:endParaRPr>
            </a:p>
          </p:txBody>
        </p:sp>
        <p:sp>
          <p:nvSpPr>
            <p:cNvPr id="44078" name="Text Box 83"/>
            <p:cNvSpPr txBox="1">
              <a:spLocks noChangeArrowheads="1"/>
            </p:cNvSpPr>
            <p:nvPr/>
          </p:nvSpPr>
          <p:spPr bwMode="black">
            <a:xfrm>
              <a:off x="1701" y="2202"/>
              <a:ext cx="408" cy="214"/>
            </a:xfrm>
            <a:prstGeom prst="rect">
              <a:avLst/>
            </a:prstGeom>
            <a:noFill/>
            <a:ln w="9525" algn="ctr">
              <a:noFill/>
              <a:miter lim="800000"/>
              <a:headEnd/>
              <a:tailEnd/>
            </a:ln>
          </p:spPr>
          <p:txBody>
            <a:bodyPr>
              <a:spAutoFit/>
            </a:bodyPr>
            <a:lstStyle/>
            <a:p>
              <a:r>
                <a:rPr kumimoji="1" lang="en-US" altLang="zh-CN" sz="1800" b="1">
                  <a:solidFill>
                    <a:schemeClr val="hlink"/>
                  </a:solidFill>
                  <a:ea typeface="Gulim" pitchFamily="34" charset="-127"/>
                </a:rPr>
                <a:t>D</a:t>
              </a:r>
              <a:r>
                <a:rPr kumimoji="1" lang="en-US" altLang="zh-CN" sz="1800" b="1" baseline="-25000">
                  <a:solidFill>
                    <a:schemeClr val="hlink"/>
                  </a:solidFill>
                  <a:ea typeface="Gulim" pitchFamily="34" charset="-127"/>
                </a:rPr>
                <a:t>4</a:t>
              </a:r>
              <a:endParaRPr kumimoji="1" lang="zh-CN" altLang="en-US" sz="1800" b="1" baseline="-25000">
                <a:solidFill>
                  <a:schemeClr val="hlink"/>
                </a:solidFill>
                <a:ea typeface="Gulim" pitchFamily="34" charset="-127"/>
              </a:endParaRPr>
            </a:p>
          </p:txBody>
        </p:sp>
        <p:sp>
          <p:nvSpPr>
            <p:cNvPr id="44079" name="Text Box 84"/>
            <p:cNvSpPr txBox="1">
              <a:spLocks noChangeArrowheads="1"/>
            </p:cNvSpPr>
            <p:nvPr/>
          </p:nvSpPr>
          <p:spPr bwMode="black">
            <a:xfrm>
              <a:off x="380" y="3569"/>
              <a:ext cx="2563" cy="233"/>
            </a:xfrm>
            <a:prstGeom prst="rect">
              <a:avLst/>
            </a:prstGeom>
            <a:noFill/>
            <a:ln w="9525" algn="ctr">
              <a:noFill/>
              <a:miter lim="800000"/>
              <a:headEnd/>
              <a:tailEnd/>
            </a:ln>
          </p:spPr>
          <p:txBody>
            <a:bodyPr>
              <a:spAutoFit/>
            </a:bodyPr>
            <a:lstStyle/>
            <a:p>
              <a:r>
                <a:rPr lang="en-US" altLang="zh-CN" sz="2000" b="1">
                  <a:solidFill>
                    <a:srgbClr val="CC3300"/>
                  </a:solidFill>
                  <a:ea typeface="楷体_GB2312" pitchFamily="49" charset="-122"/>
                </a:rPr>
                <a:t>HM6116</a:t>
              </a:r>
              <a:r>
                <a:rPr lang="zh-CN" altLang="en-US" sz="2000" b="1">
                  <a:solidFill>
                    <a:srgbClr val="CC3300"/>
                  </a:solidFill>
                  <a:ea typeface="楷体_GB2312" pitchFamily="49" charset="-122"/>
                </a:rPr>
                <a:t>逻辑符号图</a:t>
              </a:r>
            </a:p>
          </p:txBody>
        </p:sp>
      </p:grpSp>
      <p:sp>
        <p:nvSpPr>
          <p:cNvPr id="57430" name="Text Box 86"/>
          <p:cNvSpPr txBox="1">
            <a:spLocks noChangeArrowheads="1"/>
          </p:cNvSpPr>
          <p:nvPr/>
        </p:nvSpPr>
        <p:spPr bwMode="black">
          <a:xfrm>
            <a:off x="603250" y="1662113"/>
            <a:ext cx="3384550" cy="2271712"/>
          </a:xfrm>
          <a:prstGeom prst="rect">
            <a:avLst/>
          </a:prstGeom>
          <a:noFill/>
          <a:ln w="9525" algn="ctr">
            <a:noFill/>
            <a:miter lim="800000"/>
            <a:headEnd/>
            <a:tailEnd/>
          </a:ln>
        </p:spPr>
        <p:txBody>
          <a:bodyPr>
            <a:spAutoFit/>
          </a:bodyPr>
          <a:lstStyle/>
          <a:p>
            <a:pPr marL="630238" lvl="1" indent="-269875" algn="l">
              <a:buClr>
                <a:srgbClr val="006666"/>
              </a:buClr>
              <a:buSzPct val="85000"/>
              <a:buFont typeface="Wingdings" pitchFamily="2" charset="2"/>
              <a:buChar char="u"/>
            </a:pPr>
            <a:r>
              <a:rPr lang="zh-CN" altLang="en-US" sz="2000" b="1">
                <a:latin typeface="Arial" charset="0"/>
                <a:cs typeface="Arial" charset="0"/>
              </a:rPr>
              <a:t>存储容量：</a:t>
            </a:r>
            <a:r>
              <a:rPr lang="en-US" altLang="zh-CN" sz="2000" b="1">
                <a:latin typeface="Arial" charset="0"/>
                <a:cs typeface="Arial" charset="0"/>
              </a:rPr>
              <a:t>2</a:t>
            </a:r>
            <a:r>
              <a:rPr lang="en-US" altLang="zh-CN" sz="2000" b="1" baseline="30000">
                <a:latin typeface="Arial" charset="0"/>
                <a:cs typeface="Arial" charset="0"/>
              </a:rPr>
              <a:t>11</a:t>
            </a:r>
            <a:r>
              <a:rPr lang="en-US" altLang="zh-CN" sz="2000" b="1">
                <a:latin typeface="Arial" charset="0"/>
                <a:cs typeface="Arial" charset="0"/>
              </a:rPr>
              <a:t>×8 bit</a:t>
            </a:r>
            <a:r>
              <a:rPr kumimoji="1" lang="en-US" altLang="zh-CN" sz="2000" b="1">
                <a:latin typeface="Arial" charset="0"/>
                <a:cs typeface="Arial" charset="0"/>
                <a:sym typeface="Symbol" pitchFamily="18" charset="2"/>
              </a:rPr>
              <a:t> =</a:t>
            </a:r>
            <a:r>
              <a:rPr kumimoji="1" lang="en-US" altLang="zh-CN" sz="2000" b="1">
                <a:solidFill>
                  <a:srgbClr val="CC0066"/>
                </a:solidFill>
                <a:latin typeface="Arial" charset="0"/>
                <a:cs typeface="Arial" charset="0"/>
                <a:sym typeface="Symbol" pitchFamily="18" charset="2"/>
              </a:rPr>
              <a:t>2048</a:t>
            </a:r>
            <a:r>
              <a:rPr kumimoji="1" lang="zh-CN" altLang="en-US" sz="2000" b="1">
                <a:solidFill>
                  <a:srgbClr val="CC0066"/>
                </a:solidFill>
                <a:latin typeface="Arial" charset="0"/>
                <a:cs typeface="Arial" charset="0"/>
                <a:sym typeface="Symbol" pitchFamily="18" charset="2"/>
              </a:rPr>
              <a:t>字</a:t>
            </a:r>
            <a:r>
              <a:rPr kumimoji="1" lang="en-US" altLang="zh-CN" sz="2000" b="1">
                <a:solidFill>
                  <a:srgbClr val="CC0066"/>
                </a:solidFill>
                <a:latin typeface="Arial" charset="0"/>
                <a:cs typeface="Arial" charset="0"/>
                <a:sym typeface="Symbol" pitchFamily="18" charset="2"/>
              </a:rPr>
              <a:t>8</a:t>
            </a:r>
            <a:r>
              <a:rPr kumimoji="1" lang="zh-CN" altLang="en-US" sz="2000" b="1">
                <a:solidFill>
                  <a:srgbClr val="CC0066"/>
                </a:solidFill>
                <a:latin typeface="Arial" charset="0"/>
                <a:cs typeface="Arial" charset="0"/>
                <a:sym typeface="Symbol" pitchFamily="18" charset="2"/>
              </a:rPr>
              <a:t>位</a:t>
            </a:r>
            <a:endParaRPr lang="en-US" altLang="zh-CN" sz="2000" b="1">
              <a:solidFill>
                <a:srgbClr val="CC0066"/>
              </a:solidFill>
              <a:latin typeface="Arial" charset="0"/>
              <a:cs typeface="Arial" charset="0"/>
            </a:endParaRPr>
          </a:p>
          <a:p>
            <a:pPr marL="630238" lvl="1" indent="-269875" algn="l">
              <a:buClr>
                <a:srgbClr val="006666"/>
              </a:buClr>
              <a:buSzPct val="85000"/>
              <a:buFont typeface="Wingdings" pitchFamily="2" charset="2"/>
              <a:buChar char="u"/>
            </a:pPr>
            <a:r>
              <a:rPr lang="en-US" altLang="zh-CN" sz="2000" b="1"/>
              <a:t>WE</a:t>
            </a:r>
          </a:p>
          <a:p>
            <a:pPr marL="630238" lvl="1" indent="-269875" algn="l">
              <a:buClr>
                <a:srgbClr val="006666"/>
              </a:buClr>
              <a:buSzPct val="85000"/>
              <a:buFont typeface="Wingdings" pitchFamily="2" charset="2"/>
              <a:buChar char="u"/>
            </a:pPr>
            <a:r>
              <a:rPr lang="en-US" altLang="zh-CN" sz="2000" b="1"/>
              <a:t>CS</a:t>
            </a:r>
          </a:p>
          <a:p>
            <a:pPr marL="630238" lvl="1" indent="-269875" algn="l">
              <a:buClr>
                <a:srgbClr val="006666"/>
              </a:buClr>
              <a:buSzPct val="85000"/>
              <a:buFont typeface="Wingdings" pitchFamily="2" charset="2"/>
              <a:buChar char="u"/>
            </a:pPr>
            <a:r>
              <a:rPr lang="en-US" altLang="zh-CN" sz="2000" b="1"/>
              <a:t>OE: Output Enable</a:t>
            </a:r>
            <a:r>
              <a:rPr lang="zh-CN" altLang="en-US" sz="2000" b="1"/>
              <a:t>，</a:t>
            </a:r>
            <a:r>
              <a:rPr kumimoji="1" lang="zh-CN" altLang="en-US" sz="2000" b="1">
                <a:latin typeface="Arial" charset="0"/>
                <a:cs typeface="Arial" charset="0"/>
              </a:rPr>
              <a:t>为</a:t>
            </a:r>
            <a:r>
              <a:rPr kumimoji="1" lang="en-US" altLang="zh-CN" sz="2000" b="1">
                <a:latin typeface="Arial" charset="0"/>
                <a:cs typeface="Arial" charset="0"/>
              </a:rPr>
              <a:t>0</a:t>
            </a:r>
            <a:r>
              <a:rPr kumimoji="1" lang="zh-CN" altLang="en-US" sz="2000" b="1">
                <a:latin typeface="Arial" charset="0"/>
                <a:cs typeface="Arial" charset="0"/>
              </a:rPr>
              <a:t>时读操作</a:t>
            </a:r>
            <a:endParaRPr lang="en-US" altLang="zh-CN" sz="2000" b="1"/>
          </a:p>
        </p:txBody>
      </p:sp>
      <p:sp>
        <p:nvSpPr>
          <p:cNvPr id="57431" name="Line 87"/>
          <p:cNvSpPr>
            <a:spLocks noChangeShapeType="1"/>
          </p:cNvSpPr>
          <p:nvPr/>
        </p:nvSpPr>
        <p:spPr bwMode="black">
          <a:xfrm>
            <a:off x="1331913" y="3235325"/>
            <a:ext cx="331787" cy="0"/>
          </a:xfrm>
          <a:prstGeom prst="line">
            <a:avLst/>
          </a:prstGeom>
          <a:noFill/>
          <a:ln w="9525">
            <a:solidFill>
              <a:schemeClr val="tx1"/>
            </a:solidFill>
            <a:round/>
            <a:headEnd/>
            <a:tailEnd/>
          </a:ln>
        </p:spPr>
        <p:txBody>
          <a:bodyPr wrap="none" anchor="ctr">
            <a:spAutoFit/>
          </a:bodyPr>
          <a:lstStyle/>
          <a:p>
            <a:endParaRPr lang="zh-CN" altLang="en-US"/>
          </a:p>
        </p:txBody>
      </p:sp>
      <p:sp>
        <p:nvSpPr>
          <p:cNvPr id="57432" name="Line 88"/>
          <p:cNvSpPr>
            <a:spLocks noChangeShapeType="1"/>
          </p:cNvSpPr>
          <p:nvPr/>
        </p:nvSpPr>
        <p:spPr bwMode="black">
          <a:xfrm>
            <a:off x="1368425" y="2386013"/>
            <a:ext cx="331788" cy="0"/>
          </a:xfrm>
          <a:prstGeom prst="line">
            <a:avLst/>
          </a:prstGeom>
          <a:noFill/>
          <a:ln w="9525">
            <a:solidFill>
              <a:schemeClr val="tx1"/>
            </a:solidFill>
            <a:round/>
            <a:headEnd/>
            <a:tailEnd/>
          </a:ln>
        </p:spPr>
        <p:txBody>
          <a:bodyPr wrap="none" anchor="ctr">
            <a:spAutoFit/>
          </a:bodyPr>
          <a:lstStyle/>
          <a:p>
            <a:endParaRPr lang="zh-CN" altLang="en-US"/>
          </a:p>
        </p:txBody>
      </p:sp>
      <p:sp>
        <p:nvSpPr>
          <p:cNvPr id="57433" name="Line 89"/>
          <p:cNvSpPr>
            <a:spLocks noChangeShapeType="1"/>
          </p:cNvSpPr>
          <p:nvPr/>
        </p:nvSpPr>
        <p:spPr bwMode="black">
          <a:xfrm>
            <a:off x="1323975" y="2814638"/>
            <a:ext cx="331788" cy="0"/>
          </a:xfrm>
          <a:prstGeom prst="line">
            <a:avLst/>
          </a:prstGeom>
          <a:noFill/>
          <a:ln w="9525">
            <a:solidFill>
              <a:schemeClr val="tx1"/>
            </a:solidFill>
            <a:round/>
            <a:headEnd/>
            <a:tailEnd/>
          </a:ln>
        </p:spPr>
        <p:txBody>
          <a:bodyPr wrap="none" anchor="ctr">
            <a:spAutoFit/>
          </a:bodyPr>
          <a:lstStyle/>
          <a:p>
            <a:endParaRPr lang="zh-CN" altLang="en-US"/>
          </a:p>
        </p:txBody>
      </p:sp>
      <p:grpSp>
        <p:nvGrpSpPr>
          <p:cNvPr id="3" name="组合 46"/>
          <p:cNvGrpSpPr>
            <a:grpSpLocks/>
          </p:cNvGrpSpPr>
          <p:nvPr/>
        </p:nvGrpSpPr>
        <p:grpSpPr bwMode="auto">
          <a:xfrm>
            <a:off x="452438" y="4178300"/>
            <a:ext cx="3289300" cy="1765300"/>
            <a:chOff x="95250" y="3706813"/>
            <a:chExt cx="3288618" cy="1764907"/>
          </a:xfrm>
        </p:grpSpPr>
        <p:sp>
          <p:nvSpPr>
            <p:cNvPr id="44045" name="Text Box 2"/>
            <p:cNvSpPr txBox="1">
              <a:spLocks noChangeArrowheads="1"/>
            </p:cNvSpPr>
            <p:nvPr/>
          </p:nvSpPr>
          <p:spPr bwMode="black">
            <a:xfrm>
              <a:off x="95250" y="3706813"/>
              <a:ext cx="3288618" cy="1764907"/>
            </a:xfrm>
            <a:prstGeom prst="rect">
              <a:avLst/>
            </a:prstGeom>
            <a:noFill/>
            <a:ln w="9525" algn="ctr">
              <a:noFill/>
              <a:miter lim="800000"/>
              <a:headEnd/>
              <a:tailEnd/>
            </a:ln>
          </p:spPr>
          <p:txBody>
            <a:bodyPr>
              <a:spAutoFit/>
            </a:bodyPr>
            <a:lstStyle/>
            <a:p>
              <a:pPr lvl="1" indent="-457200" algn="l">
                <a:lnSpc>
                  <a:spcPct val="110000"/>
                </a:lnSpc>
                <a:spcBef>
                  <a:spcPts val="600"/>
                </a:spcBef>
                <a:buClr>
                  <a:srgbClr val="003366"/>
                </a:buClr>
                <a:buFont typeface="Wingdings" pitchFamily="2" charset="2"/>
                <a:buChar char="v"/>
              </a:pPr>
              <a:r>
                <a:rPr lang="zh-CN" altLang="en-US" b="1"/>
                <a:t>写操作：</a:t>
              </a:r>
              <a:r>
                <a:rPr lang="en-US" altLang="zh-CN" b="1"/>
                <a:t>CS=0,</a:t>
              </a:r>
              <a:r>
                <a:rPr lang="zh-CN" altLang="en-US" b="1"/>
                <a:t>  </a:t>
              </a:r>
              <a:r>
                <a:rPr lang="en-US" altLang="zh-CN" b="1"/>
                <a:t>WE=0</a:t>
              </a:r>
            </a:p>
            <a:p>
              <a:pPr lvl="1" indent="-457200" algn="l">
                <a:lnSpc>
                  <a:spcPct val="110000"/>
                </a:lnSpc>
                <a:spcBef>
                  <a:spcPts val="600"/>
                </a:spcBef>
                <a:buClr>
                  <a:srgbClr val="003366"/>
                </a:buClr>
                <a:buFont typeface="Wingdings" pitchFamily="2" charset="2"/>
                <a:buChar char="v"/>
              </a:pPr>
              <a:r>
                <a:rPr lang="zh-CN" altLang="en-US" b="1"/>
                <a:t>读操作：</a:t>
              </a:r>
              <a:r>
                <a:rPr lang="en-US" altLang="zh-CN" b="1"/>
                <a:t>CS=0, WE=1,</a:t>
              </a:r>
              <a:r>
                <a:rPr lang="en-US" altLang="zh-CN" b="1">
                  <a:solidFill>
                    <a:srgbClr val="FF0000"/>
                  </a:solidFill>
                </a:rPr>
                <a:t>OE=0</a:t>
              </a:r>
            </a:p>
          </p:txBody>
        </p:sp>
        <p:sp>
          <p:nvSpPr>
            <p:cNvPr id="44046" name="Line 3"/>
            <p:cNvSpPr>
              <a:spLocks noChangeShapeType="1"/>
            </p:cNvSpPr>
            <p:nvPr/>
          </p:nvSpPr>
          <p:spPr bwMode="black">
            <a:xfrm>
              <a:off x="1928813" y="4653136"/>
              <a:ext cx="384175" cy="0"/>
            </a:xfrm>
            <a:prstGeom prst="line">
              <a:avLst/>
            </a:prstGeom>
            <a:noFill/>
            <a:ln w="9525">
              <a:solidFill>
                <a:schemeClr val="tx1"/>
              </a:solidFill>
              <a:round/>
              <a:headEnd/>
              <a:tailEnd/>
            </a:ln>
          </p:spPr>
          <p:txBody>
            <a:bodyPr wrap="none" anchor="ctr">
              <a:spAutoFit/>
            </a:bodyPr>
            <a:lstStyle/>
            <a:p>
              <a:endParaRPr lang="zh-CN" altLang="en-US"/>
            </a:p>
          </p:txBody>
        </p:sp>
        <p:sp>
          <p:nvSpPr>
            <p:cNvPr id="44047" name="Line 4"/>
            <p:cNvSpPr>
              <a:spLocks noChangeShapeType="1"/>
            </p:cNvSpPr>
            <p:nvPr/>
          </p:nvSpPr>
          <p:spPr bwMode="black">
            <a:xfrm>
              <a:off x="695437" y="5085184"/>
              <a:ext cx="384175" cy="0"/>
            </a:xfrm>
            <a:prstGeom prst="line">
              <a:avLst/>
            </a:prstGeom>
            <a:noFill/>
            <a:ln w="9525">
              <a:solidFill>
                <a:schemeClr val="tx1"/>
              </a:solidFill>
              <a:round/>
              <a:headEnd/>
              <a:tailEnd/>
            </a:ln>
          </p:spPr>
          <p:txBody>
            <a:bodyPr wrap="none" anchor="ctr">
              <a:spAutoFit/>
            </a:bodyPr>
            <a:lstStyle/>
            <a:p>
              <a:endParaRPr lang="zh-CN" altLang="en-US"/>
            </a:p>
          </p:txBody>
        </p:sp>
        <p:sp>
          <p:nvSpPr>
            <p:cNvPr id="44048" name="Line 5"/>
            <p:cNvSpPr>
              <a:spLocks noChangeShapeType="1"/>
            </p:cNvSpPr>
            <p:nvPr/>
          </p:nvSpPr>
          <p:spPr bwMode="black">
            <a:xfrm>
              <a:off x="1544638" y="5085184"/>
              <a:ext cx="384175" cy="0"/>
            </a:xfrm>
            <a:prstGeom prst="line">
              <a:avLst/>
            </a:prstGeom>
            <a:noFill/>
            <a:ln w="9525">
              <a:solidFill>
                <a:srgbClr val="FF0000"/>
              </a:solidFill>
              <a:round/>
              <a:headEnd/>
              <a:tailEnd/>
            </a:ln>
          </p:spPr>
          <p:txBody>
            <a:bodyPr wrap="none" anchor="ctr">
              <a:spAutoFit/>
            </a:bodyPr>
            <a:lstStyle/>
            <a:p>
              <a:endParaRPr lang="zh-CN" altLang="en-US"/>
            </a:p>
          </p:txBody>
        </p:sp>
        <p:sp>
          <p:nvSpPr>
            <p:cNvPr id="44049" name="Line 6"/>
            <p:cNvSpPr>
              <a:spLocks noChangeShapeType="1"/>
            </p:cNvSpPr>
            <p:nvPr/>
          </p:nvSpPr>
          <p:spPr bwMode="black">
            <a:xfrm>
              <a:off x="1907704" y="3789040"/>
              <a:ext cx="384175" cy="0"/>
            </a:xfrm>
            <a:prstGeom prst="line">
              <a:avLst/>
            </a:prstGeom>
            <a:noFill/>
            <a:ln w="9525">
              <a:solidFill>
                <a:schemeClr val="tx1"/>
              </a:solidFill>
              <a:round/>
              <a:headEnd/>
              <a:tailEnd/>
            </a:ln>
          </p:spPr>
          <p:txBody>
            <a:bodyPr wrap="none" anchor="ctr">
              <a:spAutoFit/>
            </a:bodyPr>
            <a:lstStyle/>
            <a:p>
              <a:endParaRPr lang="zh-CN" altLang="en-US"/>
            </a:p>
          </p:txBody>
        </p:sp>
        <p:sp>
          <p:nvSpPr>
            <p:cNvPr id="44050" name="Line 7"/>
            <p:cNvSpPr>
              <a:spLocks noChangeShapeType="1"/>
            </p:cNvSpPr>
            <p:nvPr/>
          </p:nvSpPr>
          <p:spPr bwMode="black">
            <a:xfrm>
              <a:off x="683568" y="4185084"/>
              <a:ext cx="384175" cy="0"/>
            </a:xfrm>
            <a:prstGeom prst="line">
              <a:avLst/>
            </a:prstGeom>
            <a:noFill/>
            <a:ln w="9525">
              <a:solidFill>
                <a:schemeClr val="tx1"/>
              </a:solidFill>
              <a:round/>
              <a:headEnd/>
              <a:tailEnd/>
            </a:ln>
          </p:spPr>
          <p:txBody>
            <a:bodyPr wrap="none" anchor="ctr">
              <a:spAutoFit/>
            </a:bodyPr>
            <a:lstStyle/>
            <a:p>
              <a:endParaRPr lang="zh-CN" altLang="en-US"/>
            </a:p>
          </p:txBody>
        </p:sp>
      </p:grpSp>
      <p:sp>
        <p:nvSpPr>
          <p:cNvPr id="44044" name="灯片编号占位符 4"/>
          <p:cNvSpPr txBox="1">
            <a:spLocks noGrp="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spcBef>
                <a:spcPct val="0"/>
              </a:spcBef>
            </a:pPr>
            <a:fld id="{74E09FD0-3B76-48E7-886D-EC0FD033C2CE}" type="slidenum">
              <a:rPr lang="ko-KR" altLang="en-US" sz="1600" b="1">
                <a:solidFill>
                  <a:schemeClr val="accent2"/>
                </a:solidFill>
                <a:latin typeface="Verdana" pitchFamily="34" charset="0"/>
                <a:ea typeface="Gulim" pitchFamily="34" charset="-127"/>
              </a:rPr>
              <a:pPr algn="r">
                <a:lnSpc>
                  <a:spcPct val="100000"/>
                </a:lnSpc>
                <a:spcBef>
                  <a:spcPct val="0"/>
                </a:spcBef>
              </a:pPr>
              <a:t>34</a:t>
            </a:fld>
            <a:endParaRPr lang="en-US" altLang="ko-KR" sz="1600" b="1">
              <a:solidFill>
                <a:schemeClr val="accent2"/>
              </a:solidFill>
              <a:latin typeface="Verdana" pitchFamily="34" charset="0"/>
              <a:ea typeface="Gulim" pitchFamily="34" charset="-127"/>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7430"/>
                                        </p:tgtEl>
                                        <p:attrNameLst>
                                          <p:attrName>style.visibility</p:attrName>
                                        </p:attrNameLst>
                                      </p:cBhvr>
                                      <p:to>
                                        <p:strVal val="visible"/>
                                      </p:to>
                                    </p:set>
                                    <p:anim calcmode="lin" valueType="num">
                                      <p:cBhvr additive="base">
                                        <p:cTn id="12" dur="500" fill="hold"/>
                                        <p:tgtEl>
                                          <p:spTgt spid="57430"/>
                                        </p:tgtEl>
                                        <p:attrNameLst>
                                          <p:attrName>ppt_x</p:attrName>
                                        </p:attrNameLst>
                                      </p:cBhvr>
                                      <p:tavLst>
                                        <p:tav tm="0">
                                          <p:val>
                                            <p:strVal val="#ppt_x"/>
                                          </p:val>
                                        </p:tav>
                                        <p:tav tm="100000">
                                          <p:val>
                                            <p:strVal val="#ppt_x"/>
                                          </p:val>
                                        </p:tav>
                                      </p:tavLst>
                                    </p:anim>
                                    <p:anim calcmode="lin" valueType="num">
                                      <p:cBhvr additive="base">
                                        <p:cTn id="13" dur="500" fill="hold"/>
                                        <p:tgtEl>
                                          <p:spTgt spid="57430"/>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7432"/>
                                        </p:tgtEl>
                                        <p:attrNameLst>
                                          <p:attrName>style.visibility</p:attrName>
                                        </p:attrNameLst>
                                      </p:cBhvr>
                                      <p:to>
                                        <p:strVal val="visible"/>
                                      </p:to>
                                    </p:set>
                                    <p:anim calcmode="lin" valueType="num">
                                      <p:cBhvr additive="base">
                                        <p:cTn id="16" dur="500" fill="hold"/>
                                        <p:tgtEl>
                                          <p:spTgt spid="57432"/>
                                        </p:tgtEl>
                                        <p:attrNameLst>
                                          <p:attrName>ppt_x</p:attrName>
                                        </p:attrNameLst>
                                      </p:cBhvr>
                                      <p:tavLst>
                                        <p:tav tm="0">
                                          <p:val>
                                            <p:strVal val="#ppt_x"/>
                                          </p:val>
                                        </p:tav>
                                        <p:tav tm="100000">
                                          <p:val>
                                            <p:strVal val="#ppt_x"/>
                                          </p:val>
                                        </p:tav>
                                      </p:tavLst>
                                    </p:anim>
                                    <p:anim calcmode="lin" valueType="num">
                                      <p:cBhvr additive="base">
                                        <p:cTn id="17" dur="500" fill="hold"/>
                                        <p:tgtEl>
                                          <p:spTgt spid="57432"/>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57433"/>
                                        </p:tgtEl>
                                        <p:attrNameLst>
                                          <p:attrName>style.visibility</p:attrName>
                                        </p:attrNameLst>
                                      </p:cBhvr>
                                      <p:to>
                                        <p:strVal val="visible"/>
                                      </p:to>
                                    </p:set>
                                    <p:anim calcmode="lin" valueType="num">
                                      <p:cBhvr additive="base">
                                        <p:cTn id="20" dur="500" fill="hold"/>
                                        <p:tgtEl>
                                          <p:spTgt spid="57433"/>
                                        </p:tgtEl>
                                        <p:attrNameLst>
                                          <p:attrName>ppt_x</p:attrName>
                                        </p:attrNameLst>
                                      </p:cBhvr>
                                      <p:tavLst>
                                        <p:tav tm="0">
                                          <p:val>
                                            <p:strVal val="#ppt_x"/>
                                          </p:val>
                                        </p:tav>
                                        <p:tav tm="100000">
                                          <p:val>
                                            <p:strVal val="#ppt_x"/>
                                          </p:val>
                                        </p:tav>
                                      </p:tavLst>
                                    </p:anim>
                                    <p:anim calcmode="lin" valueType="num">
                                      <p:cBhvr additive="base">
                                        <p:cTn id="21" dur="500" fill="hold"/>
                                        <p:tgtEl>
                                          <p:spTgt spid="57433"/>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57431"/>
                                        </p:tgtEl>
                                        <p:attrNameLst>
                                          <p:attrName>style.visibility</p:attrName>
                                        </p:attrNameLst>
                                      </p:cBhvr>
                                      <p:to>
                                        <p:strVal val="visible"/>
                                      </p:to>
                                    </p:set>
                                    <p:anim calcmode="lin" valueType="num">
                                      <p:cBhvr additive="base">
                                        <p:cTn id="24" dur="500" fill="hold"/>
                                        <p:tgtEl>
                                          <p:spTgt spid="57431"/>
                                        </p:tgtEl>
                                        <p:attrNameLst>
                                          <p:attrName>ppt_x</p:attrName>
                                        </p:attrNameLst>
                                      </p:cBhvr>
                                      <p:tavLst>
                                        <p:tav tm="0">
                                          <p:val>
                                            <p:strVal val="#ppt_x"/>
                                          </p:val>
                                        </p:tav>
                                        <p:tav tm="100000">
                                          <p:val>
                                            <p:strVal val="#ppt_x"/>
                                          </p:val>
                                        </p:tav>
                                      </p:tavLst>
                                    </p:anim>
                                    <p:anim calcmode="lin" valueType="num">
                                      <p:cBhvr additive="base">
                                        <p:cTn id="25" dur="500" fill="hold"/>
                                        <p:tgtEl>
                                          <p:spTgt spid="5743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linds(horizontal)">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ppt_x"/>
                                          </p:val>
                                        </p:tav>
                                        <p:tav tm="100000">
                                          <p:val>
                                            <p:strVal val="#ppt_x"/>
                                          </p:val>
                                        </p:tav>
                                      </p:tavLst>
                                    </p:anim>
                                    <p:anim calcmode="lin" valueType="num">
                                      <p:cBhvr additive="base">
                                        <p:cTn id="3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57398"/>
                                        </p:tgtEl>
                                        <p:attrNameLst>
                                          <p:attrName>style.visibility</p:attrName>
                                        </p:attrNameLst>
                                      </p:cBhvr>
                                      <p:to>
                                        <p:strVal val="visible"/>
                                      </p:to>
                                    </p:set>
                                    <p:animEffect transition="in" filter="blinds(horizontal)">
                                      <p:cBhvr>
                                        <p:cTn id="41" dur="500"/>
                                        <p:tgtEl>
                                          <p:spTgt spid="57398"/>
                                        </p:tgtEl>
                                      </p:cBhvr>
                                    </p:animEffect>
                                  </p:childTnLst>
                                </p:cTn>
                              </p:par>
                            </p:childTnLst>
                          </p:cTn>
                        </p:par>
                        <p:par>
                          <p:cTn id="42" fill="hold">
                            <p:stCondLst>
                              <p:cond delay="500"/>
                            </p:stCondLst>
                            <p:childTnLst>
                              <p:par>
                                <p:cTn id="43" presetID="3" presetClass="entr" presetSubtype="10" fill="hold" nodeType="afterEffect">
                                  <p:stCondLst>
                                    <p:cond delay="0"/>
                                  </p:stCondLst>
                                  <p:childTnLst>
                                    <p:set>
                                      <p:cBhvr>
                                        <p:cTn id="44" dur="1" fill="hold">
                                          <p:stCondLst>
                                            <p:cond delay="0"/>
                                          </p:stCondLst>
                                        </p:cTn>
                                        <p:tgtEl>
                                          <p:spTgt spid="57397"/>
                                        </p:tgtEl>
                                        <p:attrNameLst>
                                          <p:attrName>style.visibility</p:attrName>
                                        </p:attrNameLst>
                                      </p:cBhvr>
                                      <p:to>
                                        <p:strVal val="visible"/>
                                      </p:to>
                                    </p:set>
                                    <p:animEffect transition="in" filter="blinds(horizontal)">
                                      <p:cBhvr>
                                        <p:cTn id="45" dur="500"/>
                                        <p:tgtEl>
                                          <p:spTgt spid="57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7398" grpId="0"/>
      <p:bldP spid="57430" grpId="0"/>
      <p:bldP spid="57431" grpId="0" animBg="1"/>
      <p:bldP spid="57432" grpId="0" animBg="1"/>
      <p:bldP spid="57433"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p:txBody>
          <a:bodyPr/>
          <a:lstStyle/>
          <a:p>
            <a:r>
              <a:rPr lang="en-US" altLang="zh-CN" smtClean="0">
                <a:solidFill>
                  <a:srgbClr val="FFCC00"/>
                </a:solidFill>
                <a:latin typeface="Arial" charset="0"/>
                <a:ea typeface="黑体" pitchFamily="49" charset="-122"/>
              </a:rPr>
              <a:t>DRAM</a:t>
            </a:r>
            <a:r>
              <a:rPr lang="zh-CN" altLang="en-US" smtClean="0">
                <a:solidFill>
                  <a:srgbClr val="FFCC00"/>
                </a:solidFill>
                <a:latin typeface="Arial" charset="0"/>
                <a:ea typeface="黑体" pitchFamily="49" charset="-122"/>
              </a:rPr>
              <a:t>典型芯片</a:t>
            </a:r>
            <a:r>
              <a:rPr lang="en-US" altLang="zh-CN" smtClean="0">
                <a:solidFill>
                  <a:srgbClr val="FFCC00"/>
                </a:solidFill>
                <a:latin typeface="Arial" charset="0"/>
                <a:ea typeface="黑体" pitchFamily="49" charset="-122"/>
              </a:rPr>
              <a:t>Intel </a:t>
            </a:r>
            <a:r>
              <a:rPr lang="zh-CN" altLang="en-US" smtClean="0">
                <a:solidFill>
                  <a:srgbClr val="FFCC00"/>
                </a:solidFill>
                <a:latin typeface="Arial" charset="0"/>
                <a:ea typeface="黑体" pitchFamily="49" charset="-122"/>
              </a:rPr>
              <a:t> </a:t>
            </a:r>
            <a:r>
              <a:rPr lang="en-US" altLang="zh-CN" smtClean="0">
                <a:solidFill>
                  <a:srgbClr val="FFCC00"/>
                </a:solidFill>
                <a:latin typeface="Arial" charset="0"/>
                <a:ea typeface="黑体" pitchFamily="49" charset="-122"/>
              </a:rPr>
              <a:t>2164</a:t>
            </a:r>
          </a:p>
        </p:txBody>
      </p:sp>
      <p:grpSp>
        <p:nvGrpSpPr>
          <p:cNvPr id="2" name="Group 94"/>
          <p:cNvGrpSpPr>
            <a:grpSpLocks/>
          </p:cNvGrpSpPr>
          <p:nvPr/>
        </p:nvGrpSpPr>
        <p:grpSpPr bwMode="auto">
          <a:xfrm>
            <a:off x="6253163" y="1244600"/>
            <a:ext cx="2062162" cy="2768600"/>
            <a:chOff x="3936" y="2256"/>
            <a:chExt cx="1440" cy="1968"/>
          </a:xfrm>
        </p:grpSpPr>
        <p:sp>
          <p:nvSpPr>
            <p:cNvPr id="45070" name="Rectangle 95"/>
            <p:cNvSpPr>
              <a:spLocks noChangeArrowheads="1"/>
            </p:cNvSpPr>
            <p:nvPr/>
          </p:nvSpPr>
          <p:spPr bwMode="auto">
            <a:xfrm>
              <a:off x="4176" y="2256"/>
              <a:ext cx="960" cy="1968"/>
            </a:xfrm>
            <a:prstGeom prst="rect">
              <a:avLst/>
            </a:prstGeom>
            <a:noFill/>
            <a:ln w="19050">
              <a:solidFill>
                <a:schemeClr val="tx1"/>
              </a:solidFill>
              <a:miter lim="800000"/>
              <a:headEnd/>
              <a:tailEnd/>
            </a:ln>
          </p:spPr>
          <p:txBody>
            <a:bodyPr wrap="none" anchor="ctr"/>
            <a:lstStyle/>
            <a:p>
              <a:pPr algn="dist">
                <a:spcBef>
                  <a:spcPct val="0"/>
                </a:spcBef>
              </a:pPr>
              <a:r>
                <a:rPr kumimoji="1" lang="en-US" altLang="zh-CN" sz="1800" b="1">
                  <a:solidFill>
                    <a:schemeClr val="hlink"/>
                  </a:solidFill>
                  <a:ea typeface="Gulim" pitchFamily="34" charset="-127"/>
                </a:rPr>
                <a:t>A</a:t>
              </a:r>
              <a:r>
                <a:rPr kumimoji="1" lang="en-US" altLang="zh-CN" sz="1800" b="1" baseline="-25000">
                  <a:solidFill>
                    <a:schemeClr val="hlink"/>
                  </a:solidFill>
                  <a:ea typeface="Gulim" pitchFamily="34" charset="-127"/>
                </a:rPr>
                <a:t>0</a:t>
              </a:r>
            </a:p>
            <a:p>
              <a:pPr algn="dist">
                <a:spcBef>
                  <a:spcPct val="0"/>
                </a:spcBef>
              </a:pPr>
              <a:r>
                <a:rPr kumimoji="1" lang="en-US" altLang="zh-CN" sz="1800" b="1">
                  <a:solidFill>
                    <a:schemeClr val="hlink"/>
                  </a:solidFill>
                  <a:ea typeface="Gulim" pitchFamily="34" charset="-127"/>
                </a:rPr>
                <a:t>A</a:t>
              </a:r>
              <a:r>
                <a:rPr kumimoji="1" lang="en-US" altLang="zh-CN" sz="1800" b="1" baseline="-25000">
                  <a:solidFill>
                    <a:schemeClr val="hlink"/>
                  </a:solidFill>
                  <a:ea typeface="Gulim" pitchFamily="34" charset="-127"/>
                </a:rPr>
                <a:t>1</a:t>
              </a:r>
            </a:p>
            <a:p>
              <a:pPr algn="dist">
                <a:spcBef>
                  <a:spcPct val="0"/>
                </a:spcBef>
              </a:pPr>
              <a:r>
                <a:rPr kumimoji="1" lang="en-US" altLang="zh-CN" sz="1800" b="1">
                  <a:solidFill>
                    <a:schemeClr val="hlink"/>
                  </a:solidFill>
                  <a:ea typeface="Gulim" pitchFamily="34" charset="-127"/>
                </a:rPr>
                <a:t>A</a:t>
              </a:r>
              <a:r>
                <a:rPr kumimoji="1" lang="en-US" altLang="zh-CN" sz="1800" b="1" baseline="-25000">
                  <a:solidFill>
                    <a:schemeClr val="hlink"/>
                  </a:solidFill>
                  <a:ea typeface="Gulim" pitchFamily="34" charset="-127"/>
                </a:rPr>
                <a:t>2  </a:t>
              </a:r>
              <a:r>
                <a:rPr kumimoji="1" lang="en-US" altLang="zh-CN" sz="1800" b="1">
                  <a:solidFill>
                    <a:schemeClr val="hlink"/>
                  </a:solidFill>
                  <a:ea typeface="Gulim" pitchFamily="34" charset="-127"/>
                </a:rPr>
                <a:t>          D</a:t>
              </a:r>
              <a:r>
                <a:rPr kumimoji="1" lang="en-US" altLang="zh-CN" sz="1800" b="1" baseline="-25000">
                  <a:solidFill>
                    <a:schemeClr val="hlink"/>
                  </a:solidFill>
                  <a:ea typeface="Gulim" pitchFamily="34" charset="-127"/>
                </a:rPr>
                <a:t>IN</a:t>
              </a:r>
              <a:r>
                <a:rPr kumimoji="1" lang="en-US" altLang="zh-CN" sz="1800" b="1">
                  <a:solidFill>
                    <a:schemeClr val="hlink"/>
                  </a:solidFill>
                  <a:ea typeface="Gulim" pitchFamily="34" charset="-127"/>
                </a:rPr>
                <a:t>  </a:t>
              </a:r>
            </a:p>
            <a:p>
              <a:pPr algn="dist">
                <a:spcBef>
                  <a:spcPct val="0"/>
                </a:spcBef>
              </a:pPr>
              <a:r>
                <a:rPr kumimoji="1" lang="en-US" altLang="zh-CN" sz="1800" b="1">
                  <a:solidFill>
                    <a:schemeClr val="hlink"/>
                  </a:solidFill>
                  <a:ea typeface="Gulim" pitchFamily="34" charset="-127"/>
                </a:rPr>
                <a:t>A</a:t>
              </a:r>
              <a:r>
                <a:rPr kumimoji="1" lang="en-US" altLang="zh-CN" sz="1800" b="1" baseline="-25000">
                  <a:solidFill>
                    <a:schemeClr val="hlink"/>
                  </a:solidFill>
                  <a:ea typeface="Gulim" pitchFamily="34" charset="-127"/>
                </a:rPr>
                <a:t>3 </a:t>
              </a:r>
              <a:r>
                <a:rPr kumimoji="1" lang="en-US" altLang="zh-CN" sz="1800" b="1">
                  <a:solidFill>
                    <a:schemeClr val="hlink"/>
                  </a:solidFill>
                  <a:ea typeface="Gulim" pitchFamily="34" charset="-127"/>
                </a:rPr>
                <a:t>            </a:t>
              </a:r>
              <a:endParaRPr kumimoji="1" lang="en-US" altLang="zh-CN" sz="1800" b="1" baseline="-25000">
                <a:solidFill>
                  <a:schemeClr val="hlink"/>
                </a:solidFill>
                <a:ea typeface="Gulim" pitchFamily="34" charset="-127"/>
              </a:endParaRPr>
            </a:p>
            <a:p>
              <a:pPr algn="dist">
                <a:spcBef>
                  <a:spcPct val="0"/>
                </a:spcBef>
              </a:pPr>
              <a:r>
                <a:rPr kumimoji="1" lang="en-US" altLang="zh-CN" sz="1800" b="1">
                  <a:solidFill>
                    <a:schemeClr val="hlink"/>
                  </a:solidFill>
                  <a:ea typeface="Gulim" pitchFamily="34" charset="-127"/>
                </a:rPr>
                <a:t>A</a:t>
              </a:r>
              <a:r>
                <a:rPr kumimoji="1" lang="en-US" altLang="zh-CN" sz="1800" b="1" baseline="-25000">
                  <a:solidFill>
                    <a:schemeClr val="hlink"/>
                  </a:solidFill>
                  <a:ea typeface="Gulim" pitchFamily="34" charset="-127"/>
                </a:rPr>
                <a:t>4 </a:t>
              </a:r>
              <a:r>
                <a:rPr kumimoji="1" lang="en-US" altLang="zh-CN" sz="1800" b="1">
                  <a:solidFill>
                    <a:schemeClr val="hlink"/>
                  </a:solidFill>
                  <a:ea typeface="Gulim" pitchFamily="34" charset="-127"/>
                </a:rPr>
                <a:t>            </a:t>
              </a:r>
              <a:endParaRPr kumimoji="1" lang="en-US" altLang="zh-CN" sz="1800" b="1" baseline="-25000">
                <a:solidFill>
                  <a:schemeClr val="hlink"/>
                </a:solidFill>
                <a:ea typeface="Gulim" pitchFamily="34" charset="-127"/>
              </a:endParaRPr>
            </a:p>
            <a:p>
              <a:pPr algn="dist">
                <a:spcBef>
                  <a:spcPct val="0"/>
                </a:spcBef>
              </a:pPr>
              <a:r>
                <a:rPr kumimoji="1" lang="en-US" altLang="zh-CN" sz="1800" b="1">
                  <a:solidFill>
                    <a:schemeClr val="hlink"/>
                  </a:solidFill>
                  <a:ea typeface="Gulim" pitchFamily="34" charset="-127"/>
                </a:rPr>
                <a:t>A</a:t>
              </a:r>
              <a:r>
                <a:rPr kumimoji="1" lang="en-US" altLang="zh-CN" sz="1800" b="1" baseline="-25000">
                  <a:solidFill>
                    <a:schemeClr val="hlink"/>
                  </a:solidFill>
                  <a:ea typeface="Gulim" pitchFamily="34" charset="-127"/>
                </a:rPr>
                <a:t>5 </a:t>
              </a:r>
              <a:r>
                <a:rPr kumimoji="1" lang="en-US" altLang="zh-CN" sz="1800" b="1">
                  <a:solidFill>
                    <a:schemeClr val="hlink"/>
                  </a:solidFill>
                  <a:ea typeface="Gulim" pitchFamily="34" charset="-127"/>
                </a:rPr>
                <a:t>         D</a:t>
              </a:r>
              <a:r>
                <a:rPr kumimoji="1" lang="en-US" altLang="zh-CN" sz="1800" b="1" baseline="-25000">
                  <a:solidFill>
                    <a:schemeClr val="hlink"/>
                  </a:solidFill>
                  <a:ea typeface="Gulim" pitchFamily="34" charset="-127"/>
                </a:rPr>
                <a:t>OUT</a:t>
              </a:r>
            </a:p>
            <a:p>
              <a:pPr algn="dist">
                <a:spcBef>
                  <a:spcPct val="0"/>
                </a:spcBef>
              </a:pPr>
              <a:r>
                <a:rPr kumimoji="1" lang="en-US" altLang="zh-CN" sz="1800" b="1">
                  <a:solidFill>
                    <a:schemeClr val="hlink"/>
                  </a:solidFill>
                  <a:ea typeface="Gulim" pitchFamily="34" charset="-127"/>
                </a:rPr>
                <a:t>A</a:t>
              </a:r>
              <a:r>
                <a:rPr kumimoji="1" lang="en-US" altLang="zh-CN" sz="1800" b="1" baseline="-25000">
                  <a:solidFill>
                    <a:schemeClr val="hlink"/>
                  </a:solidFill>
                  <a:ea typeface="Gulim" pitchFamily="34" charset="-127"/>
                </a:rPr>
                <a:t>6</a:t>
              </a:r>
            </a:p>
            <a:p>
              <a:pPr algn="dist">
                <a:spcBef>
                  <a:spcPct val="0"/>
                </a:spcBef>
              </a:pPr>
              <a:r>
                <a:rPr kumimoji="1" lang="en-US" altLang="zh-CN" sz="1800" b="1">
                  <a:solidFill>
                    <a:schemeClr val="hlink"/>
                  </a:solidFill>
                  <a:ea typeface="Gulim" pitchFamily="34" charset="-127"/>
                </a:rPr>
                <a:t>A</a:t>
              </a:r>
              <a:r>
                <a:rPr kumimoji="1" lang="en-US" altLang="zh-CN" sz="1800" b="1" baseline="-25000">
                  <a:solidFill>
                    <a:schemeClr val="hlink"/>
                  </a:solidFill>
                  <a:ea typeface="Gulim" pitchFamily="34" charset="-127"/>
                </a:rPr>
                <a:t>7</a:t>
              </a:r>
            </a:p>
            <a:p>
              <a:pPr algn="dist">
                <a:spcBef>
                  <a:spcPct val="0"/>
                </a:spcBef>
              </a:pPr>
              <a:r>
                <a:rPr kumimoji="1" lang="en-US" altLang="zh-CN" sz="1800" b="1">
                  <a:solidFill>
                    <a:schemeClr val="hlink"/>
                  </a:solidFill>
                  <a:ea typeface="Gulim" pitchFamily="34" charset="-127"/>
                </a:rPr>
                <a:t>RAS</a:t>
              </a:r>
              <a:r>
                <a:rPr kumimoji="1" lang="en-US" altLang="zh-CN" sz="1800" b="1" baseline="-25000">
                  <a:solidFill>
                    <a:schemeClr val="hlink"/>
                  </a:solidFill>
                  <a:ea typeface="Gulim" pitchFamily="34" charset="-127"/>
                </a:rPr>
                <a:t>     </a:t>
              </a:r>
              <a:r>
                <a:rPr kumimoji="1" lang="en-US" altLang="zh-CN" sz="1800" b="1">
                  <a:solidFill>
                    <a:schemeClr val="hlink"/>
                  </a:solidFill>
                  <a:ea typeface="Gulim" pitchFamily="34" charset="-127"/>
                </a:rPr>
                <a:t>2164</a:t>
              </a:r>
            </a:p>
            <a:p>
              <a:pPr algn="dist">
                <a:spcBef>
                  <a:spcPct val="0"/>
                </a:spcBef>
              </a:pPr>
              <a:r>
                <a:rPr kumimoji="1" lang="en-US" altLang="zh-CN" sz="1800" b="1">
                  <a:solidFill>
                    <a:schemeClr val="hlink"/>
                  </a:solidFill>
                  <a:ea typeface="Gulim" pitchFamily="34" charset="-127"/>
                </a:rPr>
                <a:t>CAS</a:t>
              </a:r>
            </a:p>
            <a:p>
              <a:pPr algn="dist">
                <a:spcBef>
                  <a:spcPct val="0"/>
                </a:spcBef>
              </a:pPr>
              <a:r>
                <a:rPr kumimoji="1" lang="en-US" altLang="zh-CN" sz="1800" b="1">
                  <a:solidFill>
                    <a:schemeClr val="hlink"/>
                  </a:solidFill>
                  <a:ea typeface="Gulim" pitchFamily="34" charset="-127"/>
                </a:rPr>
                <a:t>WE</a:t>
              </a:r>
            </a:p>
          </p:txBody>
        </p:sp>
        <p:sp>
          <p:nvSpPr>
            <p:cNvPr id="45071" name="Line 96"/>
            <p:cNvSpPr>
              <a:spLocks noChangeShapeType="1"/>
            </p:cNvSpPr>
            <p:nvPr/>
          </p:nvSpPr>
          <p:spPr bwMode="auto">
            <a:xfrm>
              <a:off x="4258" y="4032"/>
              <a:ext cx="192" cy="0"/>
            </a:xfrm>
            <a:prstGeom prst="line">
              <a:avLst/>
            </a:prstGeom>
            <a:noFill/>
            <a:ln w="9525">
              <a:solidFill>
                <a:schemeClr val="tx1"/>
              </a:solidFill>
              <a:round/>
              <a:headEnd/>
              <a:tailEnd/>
            </a:ln>
          </p:spPr>
          <p:txBody>
            <a:bodyPr/>
            <a:lstStyle/>
            <a:p>
              <a:endParaRPr lang="zh-CN" altLang="en-US"/>
            </a:p>
          </p:txBody>
        </p:sp>
        <p:sp>
          <p:nvSpPr>
            <p:cNvPr id="45072" name="Line 97"/>
            <p:cNvSpPr>
              <a:spLocks noChangeShapeType="1"/>
            </p:cNvSpPr>
            <p:nvPr/>
          </p:nvSpPr>
          <p:spPr bwMode="auto">
            <a:xfrm>
              <a:off x="3936" y="2400"/>
              <a:ext cx="240" cy="0"/>
            </a:xfrm>
            <a:prstGeom prst="line">
              <a:avLst/>
            </a:prstGeom>
            <a:noFill/>
            <a:ln w="9525">
              <a:solidFill>
                <a:schemeClr val="tx1"/>
              </a:solidFill>
              <a:round/>
              <a:headEnd/>
              <a:tailEnd/>
            </a:ln>
          </p:spPr>
          <p:txBody>
            <a:bodyPr/>
            <a:lstStyle/>
            <a:p>
              <a:endParaRPr lang="zh-CN" altLang="en-US"/>
            </a:p>
          </p:txBody>
        </p:sp>
        <p:sp>
          <p:nvSpPr>
            <p:cNvPr id="45073" name="Line 98"/>
            <p:cNvSpPr>
              <a:spLocks noChangeShapeType="1"/>
            </p:cNvSpPr>
            <p:nvPr/>
          </p:nvSpPr>
          <p:spPr bwMode="auto">
            <a:xfrm>
              <a:off x="3936" y="2544"/>
              <a:ext cx="240" cy="0"/>
            </a:xfrm>
            <a:prstGeom prst="line">
              <a:avLst/>
            </a:prstGeom>
            <a:noFill/>
            <a:ln w="9525">
              <a:solidFill>
                <a:schemeClr val="tx1"/>
              </a:solidFill>
              <a:round/>
              <a:headEnd/>
              <a:tailEnd/>
            </a:ln>
          </p:spPr>
          <p:txBody>
            <a:bodyPr/>
            <a:lstStyle/>
            <a:p>
              <a:endParaRPr lang="zh-CN" altLang="en-US"/>
            </a:p>
          </p:txBody>
        </p:sp>
        <p:sp>
          <p:nvSpPr>
            <p:cNvPr id="45074" name="Line 99"/>
            <p:cNvSpPr>
              <a:spLocks noChangeShapeType="1"/>
            </p:cNvSpPr>
            <p:nvPr/>
          </p:nvSpPr>
          <p:spPr bwMode="auto">
            <a:xfrm>
              <a:off x="3936" y="2736"/>
              <a:ext cx="240" cy="0"/>
            </a:xfrm>
            <a:prstGeom prst="line">
              <a:avLst/>
            </a:prstGeom>
            <a:noFill/>
            <a:ln w="9525">
              <a:solidFill>
                <a:schemeClr val="tx1"/>
              </a:solidFill>
              <a:round/>
              <a:headEnd/>
              <a:tailEnd/>
            </a:ln>
          </p:spPr>
          <p:txBody>
            <a:bodyPr/>
            <a:lstStyle/>
            <a:p>
              <a:endParaRPr lang="zh-CN" altLang="en-US"/>
            </a:p>
          </p:txBody>
        </p:sp>
        <p:sp>
          <p:nvSpPr>
            <p:cNvPr id="45075" name="Line 100"/>
            <p:cNvSpPr>
              <a:spLocks noChangeShapeType="1"/>
            </p:cNvSpPr>
            <p:nvPr/>
          </p:nvSpPr>
          <p:spPr bwMode="auto">
            <a:xfrm>
              <a:off x="3936" y="2914"/>
              <a:ext cx="240" cy="0"/>
            </a:xfrm>
            <a:prstGeom prst="line">
              <a:avLst/>
            </a:prstGeom>
            <a:noFill/>
            <a:ln w="9525">
              <a:solidFill>
                <a:schemeClr val="tx1"/>
              </a:solidFill>
              <a:round/>
              <a:headEnd/>
              <a:tailEnd/>
            </a:ln>
          </p:spPr>
          <p:txBody>
            <a:bodyPr/>
            <a:lstStyle/>
            <a:p>
              <a:endParaRPr lang="zh-CN" altLang="en-US"/>
            </a:p>
          </p:txBody>
        </p:sp>
        <p:sp>
          <p:nvSpPr>
            <p:cNvPr id="45076" name="Line 101"/>
            <p:cNvSpPr>
              <a:spLocks noChangeShapeType="1"/>
            </p:cNvSpPr>
            <p:nvPr/>
          </p:nvSpPr>
          <p:spPr bwMode="auto">
            <a:xfrm>
              <a:off x="3936" y="3072"/>
              <a:ext cx="240" cy="0"/>
            </a:xfrm>
            <a:prstGeom prst="line">
              <a:avLst/>
            </a:prstGeom>
            <a:noFill/>
            <a:ln w="9525">
              <a:solidFill>
                <a:schemeClr val="tx1"/>
              </a:solidFill>
              <a:round/>
              <a:headEnd/>
              <a:tailEnd/>
            </a:ln>
          </p:spPr>
          <p:txBody>
            <a:bodyPr/>
            <a:lstStyle/>
            <a:p>
              <a:endParaRPr lang="zh-CN" altLang="en-US"/>
            </a:p>
          </p:txBody>
        </p:sp>
        <p:sp>
          <p:nvSpPr>
            <p:cNvPr id="45077" name="Line 102"/>
            <p:cNvSpPr>
              <a:spLocks noChangeShapeType="1"/>
            </p:cNvSpPr>
            <p:nvPr/>
          </p:nvSpPr>
          <p:spPr bwMode="auto">
            <a:xfrm>
              <a:off x="3936" y="3250"/>
              <a:ext cx="240" cy="0"/>
            </a:xfrm>
            <a:prstGeom prst="line">
              <a:avLst/>
            </a:prstGeom>
            <a:noFill/>
            <a:ln w="9525">
              <a:solidFill>
                <a:schemeClr val="tx1"/>
              </a:solidFill>
              <a:round/>
              <a:headEnd/>
              <a:tailEnd/>
            </a:ln>
          </p:spPr>
          <p:txBody>
            <a:bodyPr/>
            <a:lstStyle/>
            <a:p>
              <a:endParaRPr lang="zh-CN" altLang="en-US"/>
            </a:p>
          </p:txBody>
        </p:sp>
        <p:sp>
          <p:nvSpPr>
            <p:cNvPr id="45078" name="Line 103"/>
            <p:cNvSpPr>
              <a:spLocks noChangeShapeType="1"/>
            </p:cNvSpPr>
            <p:nvPr/>
          </p:nvSpPr>
          <p:spPr bwMode="auto">
            <a:xfrm>
              <a:off x="3936" y="3408"/>
              <a:ext cx="240" cy="0"/>
            </a:xfrm>
            <a:prstGeom prst="line">
              <a:avLst/>
            </a:prstGeom>
            <a:noFill/>
            <a:ln w="9525">
              <a:solidFill>
                <a:schemeClr val="tx1"/>
              </a:solidFill>
              <a:round/>
              <a:headEnd/>
              <a:tailEnd/>
            </a:ln>
          </p:spPr>
          <p:txBody>
            <a:bodyPr/>
            <a:lstStyle/>
            <a:p>
              <a:endParaRPr lang="zh-CN" altLang="en-US"/>
            </a:p>
          </p:txBody>
        </p:sp>
        <p:sp>
          <p:nvSpPr>
            <p:cNvPr id="45079" name="Line 104"/>
            <p:cNvSpPr>
              <a:spLocks noChangeShapeType="1"/>
            </p:cNvSpPr>
            <p:nvPr/>
          </p:nvSpPr>
          <p:spPr bwMode="auto">
            <a:xfrm>
              <a:off x="3936" y="3586"/>
              <a:ext cx="240" cy="0"/>
            </a:xfrm>
            <a:prstGeom prst="line">
              <a:avLst/>
            </a:prstGeom>
            <a:noFill/>
            <a:ln w="9525">
              <a:solidFill>
                <a:schemeClr val="tx1"/>
              </a:solidFill>
              <a:round/>
              <a:headEnd/>
              <a:tailEnd/>
            </a:ln>
          </p:spPr>
          <p:txBody>
            <a:bodyPr/>
            <a:lstStyle/>
            <a:p>
              <a:endParaRPr lang="zh-CN" altLang="en-US"/>
            </a:p>
          </p:txBody>
        </p:sp>
        <p:sp>
          <p:nvSpPr>
            <p:cNvPr id="45080" name="Line 105"/>
            <p:cNvSpPr>
              <a:spLocks noChangeShapeType="1"/>
            </p:cNvSpPr>
            <p:nvPr/>
          </p:nvSpPr>
          <p:spPr bwMode="auto">
            <a:xfrm>
              <a:off x="3936" y="3744"/>
              <a:ext cx="240" cy="0"/>
            </a:xfrm>
            <a:prstGeom prst="line">
              <a:avLst/>
            </a:prstGeom>
            <a:noFill/>
            <a:ln w="9525">
              <a:solidFill>
                <a:schemeClr val="tx1"/>
              </a:solidFill>
              <a:round/>
              <a:headEnd/>
              <a:tailEnd/>
            </a:ln>
          </p:spPr>
          <p:txBody>
            <a:bodyPr/>
            <a:lstStyle/>
            <a:p>
              <a:endParaRPr lang="zh-CN" altLang="en-US"/>
            </a:p>
          </p:txBody>
        </p:sp>
        <p:sp>
          <p:nvSpPr>
            <p:cNvPr id="45081" name="Line 106"/>
            <p:cNvSpPr>
              <a:spLocks noChangeShapeType="1"/>
            </p:cNvSpPr>
            <p:nvPr/>
          </p:nvSpPr>
          <p:spPr bwMode="auto">
            <a:xfrm>
              <a:off x="3936" y="3936"/>
              <a:ext cx="240" cy="0"/>
            </a:xfrm>
            <a:prstGeom prst="line">
              <a:avLst/>
            </a:prstGeom>
            <a:noFill/>
            <a:ln w="9525">
              <a:solidFill>
                <a:schemeClr val="tx1"/>
              </a:solidFill>
              <a:round/>
              <a:headEnd/>
              <a:tailEnd/>
            </a:ln>
          </p:spPr>
          <p:txBody>
            <a:bodyPr/>
            <a:lstStyle/>
            <a:p>
              <a:endParaRPr lang="zh-CN" altLang="en-US"/>
            </a:p>
          </p:txBody>
        </p:sp>
        <p:sp>
          <p:nvSpPr>
            <p:cNvPr id="45082" name="Line 107"/>
            <p:cNvSpPr>
              <a:spLocks noChangeShapeType="1"/>
            </p:cNvSpPr>
            <p:nvPr/>
          </p:nvSpPr>
          <p:spPr bwMode="auto">
            <a:xfrm>
              <a:off x="5136" y="2736"/>
              <a:ext cx="240" cy="0"/>
            </a:xfrm>
            <a:prstGeom prst="line">
              <a:avLst/>
            </a:prstGeom>
            <a:noFill/>
            <a:ln w="9525">
              <a:solidFill>
                <a:schemeClr val="tx1"/>
              </a:solidFill>
              <a:round/>
              <a:headEnd/>
              <a:tailEnd/>
            </a:ln>
          </p:spPr>
          <p:txBody>
            <a:bodyPr/>
            <a:lstStyle/>
            <a:p>
              <a:endParaRPr lang="zh-CN" altLang="en-US"/>
            </a:p>
          </p:txBody>
        </p:sp>
        <p:sp>
          <p:nvSpPr>
            <p:cNvPr id="45083" name="Line 108"/>
            <p:cNvSpPr>
              <a:spLocks noChangeShapeType="1"/>
            </p:cNvSpPr>
            <p:nvPr/>
          </p:nvSpPr>
          <p:spPr bwMode="auto">
            <a:xfrm>
              <a:off x="5136" y="3250"/>
              <a:ext cx="240" cy="0"/>
            </a:xfrm>
            <a:prstGeom prst="line">
              <a:avLst/>
            </a:prstGeom>
            <a:noFill/>
            <a:ln w="9525">
              <a:solidFill>
                <a:schemeClr val="tx1"/>
              </a:solidFill>
              <a:round/>
              <a:headEnd/>
              <a:tailEnd/>
            </a:ln>
          </p:spPr>
          <p:txBody>
            <a:bodyPr/>
            <a:lstStyle/>
            <a:p>
              <a:endParaRPr lang="zh-CN" altLang="en-US"/>
            </a:p>
          </p:txBody>
        </p:sp>
        <p:sp>
          <p:nvSpPr>
            <p:cNvPr id="45084" name="Line 109"/>
            <p:cNvSpPr>
              <a:spLocks noChangeShapeType="1"/>
            </p:cNvSpPr>
            <p:nvPr/>
          </p:nvSpPr>
          <p:spPr bwMode="auto">
            <a:xfrm>
              <a:off x="4258" y="3698"/>
              <a:ext cx="240" cy="0"/>
            </a:xfrm>
            <a:prstGeom prst="line">
              <a:avLst/>
            </a:prstGeom>
            <a:noFill/>
            <a:ln w="9525">
              <a:solidFill>
                <a:schemeClr val="tx1"/>
              </a:solidFill>
              <a:round/>
              <a:headEnd/>
              <a:tailEnd/>
            </a:ln>
          </p:spPr>
          <p:txBody>
            <a:bodyPr/>
            <a:lstStyle/>
            <a:p>
              <a:endParaRPr lang="zh-CN" altLang="en-US"/>
            </a:p>
          </p:txBody>
        </p:sp>
        <p:sp>
          <p:nvSpPr>
            <p:cNvPr id="45085" name="Line 110"/>
            <p:cNvSpPr>
              <a:spLocks noChangeShapeType="1"/>
            </p:cNvSpPr>
            <p:nvPr/>
          </p:nvSpPr>
          <p:spPr bwMode="auto">
            <a:xfrm>
              <a:off x="4246" y="3864"/>
              <a:ext cx="240" cy="0"/>
            </a:xfrm>
            <a:prstGeom prst="line">
              <a:avLst/>
            </a:prstGeom>
            <a:noFill/>
            <a:ln w="9525">
              <a:solidFill>
                <a:schemeClr val="tx1"/>
              </a:solidFill>
              <a:round/>
              <a:headEnd/>
              <a:tailEnd/>
            </a:ln>
          </p:spPr>
          <p:txBody>
            <a:bodyPr/>
            <a:lstStyle/>
            <a:p>
              <a:endParaRPr lang="zh-CN" altLang="en-US"/>
            </a:p>
          </p:txBody>
        </p:sp>
        <p:sp>
          <p:nvSpPr>
            <p:cNvPr id="45086" name="Line 111"/>
            <p:cNvSpPr>
              <a:spLocks noChangeShapeType="1"/>
            </p:cNvSpPr>
            <p:nvPr/>
          </p:nvSpPr>
          <p:spPr bwMode="auto">
            <a:xfrm>
              <a:off x="3936" y="4080"/>
              <a:ext cx="240" cy="0"/>
            </a:xfrm>
            <a:prstGeom prst="line">
              <a:avLst/>
            </a:prstGeom>
            <a:noFill/>
            <a:ln w="9525">
              <a:solidFill>
                <a:schemeClr val="tx1"/>
              </a:solidFill>
              <a:round/>
              <a:headEnd/>
              <a:tailEnd/>
            </a:ln>
          </p:spPr>
          <p:txBody>
            <a:bodyPr/>
            <a:lstStyle/>
            <a:p>
              <a:endParaRPr lang="zh-CN" altLang="en-US"/>
            </a:p>
          </p:txBody>
        </p:sp>
      </p:grpSp>
      <p:sp>
        <p:nvSpPr>
          <p:cNvPr id="50" name="Text Box 90"/>
          <p:cNvSpPr txBox="1">
            <a:spLocks noChangeArrowheads="1"/>
          </p:cNvSpPr>
          <p:nvPr/>
        </p:nvSpPr>
        <p:spPr bwMode="auto">
          <a:xfrm>
            <a:off x="468313" y="1165225"/>
            <a:ext cx="6516687" cy="461963"/>
          </a:xfrm>
          <a:prstGeom prst="rect">
            <a:avLst/>
          </a:prstGeom>
          <a:noFill/>
          <a:ln w="38100">
            <a:noFill/>
            <a:miter lim="800000"/>
            <a:headEnd/>
            <a:tailEnd/>
          </a:ln>
        </p:spPr>
        <p:txBody>
          <a:bodyPr>
            <a:spAutoFit/>
          </a:bodyPr>
          <a:lstStyle/>
          <a:p>
            <a:pPr algn="l">
              <a:lnSpc>
                <a:spcPct val="100000"/>
              </a:lnSpc>
              <a:spcBef>
                <a:spcPct val="20000"/>
              </a:spcBef>
              <a:buClr>
                <a:srgbClr val="003366"/>
              </a:buClr>
              <a:buFont typeface="Wingdings" pitchFamily="2" charset="2"/>
              <a:buChar char="v"/>
            </a:pPr>
            <a:r>
              <a:rPr kumimoji="1" lang="en-US" altLang="zh-CN" b="1">
                <a:solidFill>
                  <a:srgbClr val="CC3300"/>
                </a:solidFill>
                <a:latin typeface="Arial" charset="0"/>
                <a:cs typeface="Arial" charset="0"/>
              </a:rPr>
              <a:t>Intel 2164</a:t>
            </a:r>
            <a:r>
              <a:rPr kumimoji="1" lang="zh-CN" altLang="en-US" b="1">
                <a:solidFill>
                  <a:srgbClr val="CC3300"/>
                </a:solidFill>
                <a:latin typeface="Arial" charset="0"/>
                <a:cs typeface="Arial" charset="0"/>
              </a:rPr>
              <a:t>（ </a:t>
            </a:r>
            <a:r>
              <a:rPr kumimoji="1" lang="en-US" altLang="zh-CN" b="1">
                <a:solidFill>
                  <a:srgbClr val="CC3300"/>
                </a:solidFill>
                <a:latin typeface="Arial" charset="0"/>
                <a:cs typeface="Arial" charset="0"/>
              </a:rPr>
              <a:t>64K×1</a:t>
            </a:r>
            <a:r>
              <a:rPr kumimoji="1" lang="zh-CN" altLang="en-US" b="1">
                <a:solidFill>
                  <a:srgbClr val="CC3300"/>
                </a:solidFill>
                <a:latin typeface="Arial" charset="0"/>
                <a:cs typeface="Arial" charset="0"/>
              </a:rPr>
              <a:t>位）</a:t>
            </a:r>
            <a:r>
              <a:rPr kumimoji="1" lang="en-US" altLang="zh-CN" b="1">
                <a:solidFill>
                  <a:srgbClr val="CC3300"/>
                </a:solidFill>
                <a:latin typeface="Arial" charset="0"/>
                <a:cs typeface="Arial" charset="0"/>
              </a:rPr>
              <a:t>DRAM</a:t>
            </a:r>
            <a:endParaRPr kumimoji="1" lang="en-US" altLang="zh-CN" b="1">
              <a:latin typeface="Arial" charset="0"/>
              <a:cs typeface="Arial" charset="0"/>
            </a:endParaRPr>
          </a:p>
        </p:txBody>
      </p:sp>
      <p:grpSp>
        <p:nvGrpSpPr>
          <p:cNvPr id="3" name="组合 30"/>
          <p:cNvGrpSpPr>
            <a:grpSpLocks/>
          </p:cNvGrpSpPr>
          <p:nvPr/>
        </p:nvGrpSpPr>
        <p:grpSpPr bwMode="auto">
          <a:xfrm>
            <a:off x="468313" y="1592263"/>
            <a:ext cx="5435600" cy="2678112"/>
            <a:chOff x="468313" y="1736725"/>
            <a:chExt cx="5435600" cy="2677199"/>
          </a:xfrm>
        </p:grpSpPr>
        <p:sp>
          <p:nvSpPr>
            <p:cNvPr id="45066" name="Text Box 90"/>
            <p:cNvSpPr txBox="1">
              <a:spLocks noChangeArrowheads="1"/>
            </p:cNvSpPr>
            <p:nvPr/>
          </p:nvSpPr>
          <p:spPr bwMode="auto">
            <a:xfrm>
              <a:off x="468313" y="1736725"/>
              <a:ext cx="5435600" cy="2677199"/>
            </a:xfrm>
            <a:prstGeom prst="rect">
              <a:avLst/>
            </a:prstGeom>
            <a:noFill/>
            <a:ln w="38100">
              <a:noFill/>
              <a:miter lim="800000"/>
              <a:headEnd/>
              <a:tailEnd/>
            </a:ln>
          </p:spPr>
          <p:txBody>
            <a:bodyPr>
              <a:spAutoFit/>
            </a:bodyPr>
            <a:lstStyle/>
            <a:p>
              <a:pPr algn="l">
                <a:lnSpc>
                  <a:spcPct val="100000"/>
                </a:lnSpc>
                <a:spcBef>
                  <a:spcPct val="20000"/>
                </a:spcBef>
                <a:buClr>
                  <a:srgbClr val="003366"/>
                </a:buClr>
                <a:buFont typeface="Wingdings" pitchFamily="2" charset="2"/>
                <a:buChar char="v"/>
              </a:pPr>
              <a:r>
                <a:rPr kumimoji="1" lang="zh-CN" altLang="en-US" b="1">
                  <a:latin typeface="Arial" charset="0"/>
                  <a:cs typeface="Arial" charset="0"/>
                </a:rPr>
                <a:t>引脚名称</a:t>
              </a:r>
            </a:p>
            <a:p>
              <a:pPr marL="742950" lvl="1" indent="-285750" algn="l">
                <a:lnSpc>
                  <a:spcPct val="100000"/>
                </a:lnSpc>
                <a:spcBef>
                  <a:spcPct val="0"/>
                </a:spcBef>
                <a:buClr>
                  <a:srgbClr val="006666"/>
                </a:buClr>
                <a:buSzPct val="110000"/>
                <a:buFont typeface="Wingdings" pitchFamily="2" charset="2"/>
                <a:buChar char="w"/>
              </a:pPr>
              <a:r>
                <a:rPr kumimoji="1" lang="en-US" altLang="zh-CN" sz="2000" b="1">
                  <a:latin typeface="Arial" charset="0"/>
                  <a:cs typeface="Arial" charset="0"/>
                </a:rPr>
                <a:t>A</a:t>
              </a:r>
              <a:r>
                <a:rPr kumimoji="1" lang="en-US" altLang="zh-CN" sz="2000" b="1" baseline="-25000">
                  <a:latin typeface="Arial" charset="0"/>
                  <a:cs typeface="Arial" charset="0"/>
                </a:rPr>
                <a:t>0</a:t>
              </a:r>
              <a:r>
                <a:rPr kumimoji="1" lang="zh-CN" altLang="en-US" sz="2000" b="1">
                  <a:latin typeface="Arial" charset="0"/>
                  <a:cs typeface="Arial" charset="0"/>
                </a:rPr>
                <a:t>～</a:t>
              </a:r>
              <a:r>
                <a:rPr kumimoji="1" lang="en-US" altLang="zh-CN" sz="2000" b="1">
                  <a:latin typeface="Arial" charset="0"/>
                  <a:cs typeface="Arial" charset="0"/>
                </a:rPr>
                <a:t>A</a:t>
              </a:r>
              <a:r>
                <a:rPr kumimoji="1" lang="en-US" altLang="zh-CN" sz="2000" b="1" baseline="-25000">
                  <a:latin typeface="Arial" charset="0"/>
                  <a:cs typeface="Arial" charset="0"/>
                </a:rPr>
                <a:t>7       </a:t>
              </a:r>
              <a:r>
                <a:rPr kumimoji="1" lang="zh-CN" altLang="en-US" sz="2000" b="1">
                  <a:latin typeface="Arial" charset="0"/>
                  <a:cs typeface="Arial" charset="0"/>
                </a:rPr>
                <a:t>地址输入</a:t>
              </a:r>
              <a:r>
                <a:rPr kumimoji="1" lang="en-US" altLang="zh-CN" sz="2000" b="1">
                  <a:latin typeface="Arial" charset="0"/>
                  <a:cs typeface="Arial" charset="0"/>
                </a:rPr>
                <a:t>, 2</a:t>
              </a:r>
              <a:r>
                <a:rPr kumimoji="1" lang="en-US" altLang="zh-CN" sz="2000" b="1" baseline="30000">
                  <a:latin typeface="Arial" charset="0"/>
                  <a:cs typeface="Arial" charset="0"/>
                </a:rPr>
                <a:t>16</a:t>
              </a:r>
              <a:r>
                <a:rPr kumimoji="1" lang="en-US" altLang="zh-CN" sz="2000" b="1">
                  <a:latin typeface="Arial" charset="0"/>
                  <a:cs typeface="Arial" charset="0"/>
                </a:rPr>
                <a:t>=64K</a:t>
              </a:r>
              <a:r>
                <a:rPr kumimoji="1" lang="zh-CN" altLang="en-US" sz="2000" b="1">
                  <a:latin typeface="Arial" charset="0"/>
                  <a:cs typeface="Arial" charset="0"/>
                </a:rPr>
                <a:t>个字</a:t>
              </a:r>
              <a:endParaRPr kumimoji="1" lang="en-US" altLang="zh-CN" sz="2000" b="1">
                <a:latin typeface="Arial" charset="0"/>
                <a:cs typeface="Arial" charset="0"/>
              </a:endParaRPr>
            </a:p>
            <a:p>
              <a:pPr marL="742950" lvl="1" indent="-285750" algn="l">
                <a:lnSpc>
                  <a:spcPct val="100000"/>
                </a:lnSpc>
                <a:spcBef>
                  <a:spcPct val="0"/>
                </a:spcBef>
                <a:buClr>
                  <a:srgbClr val="006666"/>
                </a:buClr>
                <a:buSzPct val="110000"/>
                <a:buFont typeface="Wingdings" pitchFamily="2" charset="2"/>
                <a:buChar char="w"/>
              </a:pPr>
              <a:r>
                <a:rPr kumimoji="1" lang="en-US" altLang="zh-CN" sz="2000" b="1">
                  <a:latin typeface="Arial" charset="0"/>
                  <a:cs typeface="Arial" charset="0"/>
                </a:rPr>
                <a:t>CAS        </a:t>
              </a:r>
              <a:r>
                <a:rPr kumimoji="1" lang="zh-CN" altLang="en-US" sz="2000" b="1">
                  <a:latin typeface="Arial" charset="0"/>
                  <a:cs typeface="Arial" charset="0"/>
                </a:rPr>
                <a:t>列地址选通（</a:t>
              </a:r>
              <a:r>
                <a:rPr kumimoji="1" lang="en-US" altLang="zh-CN" sz="2000" b="1">
                  <a:latin typeface="Arial" charset="0"/>
                  <a:cs typeface="Arial" charset="0"/>
                </a:rPr>
                <a:t>C</a:t>
              </a:r>
              <a:r>
                <a:rPr lang="en-US" altLang="zh-CN" sz="2000" b="1">
                  <a:latin typeface="Arial" charset="0"/>
                  <a:cs typeface="Arial" charset="0"/>
                </a:rPr>
                <a:t>olumn Address Select</a:t>
              </a:r>
              <a:r>
                <a:rPr lang="zh-CN" altLang="en-US" sz="2000" b="1">
                  <a:latin typeface="Arial" charset="0"/>
                  <a:cs typeface="Arial" charset="0"/>
                </a:rPr>
                <a:t>）</a:t>
              </a:r>
              <a:endParaRPr kumimoji="1" lang="zh-CN" altLang="en-US" sz="2000" b="1">
                <a:latin typeface="Arial" charset="0"/>
                <a:cs typeface="Arial" charset="0"/>
              </a:endParaRPr>
            </a:p>
            <a:p>
              <a:pPr marL="742950" lvl="1" indent="-285750" algn="l">
                <a:lnSpc>
                  <a:spcPct val="100000"/>
                </a:lnSpc>
                <a:spcBef>
                  <a:spcPct val="0"/>
                </a:spcBef>
                <a:buClr>
                  <a:srgbClr val="006666"/>
                </a:buClr>
                <a:buSzPct val="110000"/>
                <a:buFont typeface="Wingdings" pitchFamily="2" charset="2"/>
                <a:buChar char="w"/>
              </a:pPr>
              <a:r>
                <a:rPr kumimoji="1" lang="en-US" altLang="zh-CN" sz="2000" b="1">
                  <a:latin typeface="Arial" charset="0"/>
                  <a:cs typeface="Arial" charset="0"/>
                </a:rPr>
                <a:t>RAS        </a:t>
              </a:r>
              <a:r>
                <a:rPr kumimoji="1" lang="zh-CN" altLang="en-US" sz="2000" b="1">
                  <a:latin typeface="Arial" charset="0"/>
                  <a:cs typeface="Arial" charset="0"/>
                </a:rPr>
                <a:t>行地址选通（</a:t>
              </a:r>
              <a:r>
                <a:rPr kumimoji="1" lang="en-US" altLang="zh-CN" sz="2000" b="1">
                  <a:latin typeface="Arial" charset="0"/>
                  <a:cs typeface="Arial" charset="0"/>
                </a:rPr>
                <a:t>Row Address Select</a:t>
              </a:r>
              <a:r>
                <a:rPr kumimoji="1" lang="zh-CN" altLang="en-US" sz="2000" b="1">
                  <a:latin typeface="Arial" charset="0"/>
                  <a:cs typeface="Arial" charset="0"/>
                </a:rPr>
                <a:t>）</a:t>
              </a:r>
            </a:p>
            <a:p>
              <a:pPr marL="742950" lvl="1" indent="-285750" algn="l">
                <a:lnSpc>
                  <a:spcPct val="100000"/>
                </a:lnSpc>
                <a:spcBef>
                  <a:spcPct val="0"/>
                </a:spcBef>
                <a:buClr>
                  <a:srgbClr val="006666"/>
                </a:buClr>
                <a:buSzPct val="110000"/>
                <a:buFont typeface="Wingdings" pitchFamily="2" charset="2"/>
                <a:buChar char="w"/>
              </a:pPr>
              <a:r>
                <a:rPr kumimoji="1" lang="en-US" altLang="zh-CN" sz="2000" b="1">
                  <a:latin typeface="Arial" charset="0"/>
                  <a:cs typeface="Arial" charset="0"/>
                </a:rPr>
                <a:t>WE          </a:t>
              </a:r>
              <a:r>
                <a:rPr kumimoji="1" lang="zh-CN" altLang="en-US" sz="2000" b="1">
                  <a:latin typeface="Arial" charset="0"/>
                  <a:cs typeface="Arial" charset="0"/>
                </a:rPr>
                <a:t>写允许（为</a:t>
              </a:r>
              <a:r>
                <a:rPr kumimoji="1" lang="en-US" altLang="zh-CN" sz="2000" b="1">
                  <a:latin typeface="Arial" charset="0"/>
                  <a:cs typeface="Arial" charset="0"/>
                </a:rPr>
                <a:t>0</a:t>
              </a:r>
              <a:r>
                <a:rPr kumimoji="1" lang="zh-CN" altLang="en-US" sz="2000" b="1">
                  <a:latin typeface="Arial" charset="0"/>
                  <a:cs typeface="Arial" charset="0"/>
                </a:rPr>
                <a:t>时写操作）</a:t>
              </a:r>
            </a:p>
            <a:p>
              <a:pPr algn="l">
                <a:lnSpc>
                  <a:spcPct val="100000"/>
                </a:lnSpc>
                <a:spcBef>
                  <a:spcPct val="0"/>
                </a:spcBef>
              </a:pPr>
              <a:endParaRPr kumimoji="1" lang="zh-CN" altLang="en-US" b="1">
                <a:latin typeface="Arial" charset="0"/>
                <a:cs typeface="Arial" charset="0"/>
              </a:endParaRPr>
            </a:p>
          </p:txBody>
        </p:sp>
        <p:sp>
          <p:nvSpPr>
            <p:cNvPr id="45067" name="Line 25"/>
            <p:cNvSpPr>
              <a:spLocks noChangeShapeType="1"/>
            </p:cNvSpPr>
            <p:nvPr/>
          </p:nvSpPr>
          <p:spPr bwMode="black">
            <a:xfrm>
              <a:off x="1331640" y="3068960"/>
              <a:ext cx="468052" cy="0"/>
            </a:xfrm>
            <a:prstGeom prst="line">
              <a:avLst/>
            </a:prstGeom>
            <a:noFill/>
            <a:ln w="9525">
              <a:solidFill>
                <a:schemeClr val="tx1"/>
              </a:solidFill>
              <a:round/>
              <a:headEnd/>
              <a:tailEnd/>
            </a:ln>
          </p:spPr>
          <p:txBody>
            <a:bodyPr anchor="ctr">
              <a:spAutoFit/>
            </a:bodyPr>
            <a:lstStyle/>
            <a:p>
              <a:endParaRPr lang="zh-CN" altLang="en-US"/>
            </a:p>
          </p:txBody>
        </p:sp>
        <p:sp>
          <p:nvSpPr>
            <p:cNvPr id="45068" name="Line 26"/>
            <p:cNvSpPr>
              <a:spLocks noChangeShapeType="1"/>
            </p:cNvSpPr>
            <p:nvPr/>
          </p:nvSpPr>
          <p:spPr bwMode="black">
            <a:xfrm>
              <a:off x="1295400" y="3681028"/>
              <a:ext cx="457200" cy="0"/>
            </a:xfrm>
            <a:prstGeom prst="line">
              <a:avLst/>
            </a:prstGeom>
            <a:noFill/>
            <a:ln w="9525">
              <a:solidFill>
                <a:schemeClr val="tx1"/>
              </a:solidFill>
              <a:round/>
              <a:headEnd/>
              <a:tailEnd/>
            </a:ln>
          </p:spPr>
          <p:txBody>
            <a:bodyPr anchor="ctr">
              <a:spAutoFit/>
            </a:bodyPr>
            <a:lstStyle/>
            <a:p>
              <a:endParaRPr lang="zh-CN" altLang="en-US"/>
            </a:p>
          </p:txBody>
        </p:sp>
        <p:sp>
          <p:nvSpPr>
            <p:cNvPr id="45069" name="Line 27"/>
            <p:cNvSpPr>
              <a:spLocks noChangeShapeType="1"/>
            </p:cNvSpPr>
            <p:nvPr/>
          </p:nvSpPr>
          <p:spPr bwMode="black">
            <a:xfrm>
              <a:off x="1321855" y="2492896"/>
              <a:ext cx="477837" cy="0"/>
            </a:xfrm>
            <a:prstGeom prst="line">
              <a:avLst/>
            </a:prstGeom>
            <a:noFill/>
            <a:ln w="9525">
              <a:solidFill>
                <a:schemeClr val="tx1"/>
              </a:solidFill>
              <a:round/>
              <a:headEnd/>
              <a:tailEnd/>
            </a:ln>
          </p:spPr>
          <p:txBody>
            <a:bodyPr anchor="ctr">
              <a:spAutoFit/>
            </a:bodyPr>
            <a:lstStyle/>
            <a:p>
              <a:endParaRPr lang="zh-CN" altLang="en-US"/>
            </a:p>
          </p:txBody>
        </p:sp>
      </p:grpSp>
      <p:sp>
        <p:nvSpPr>
          <p:cNvPr id="93216" name="Text Box 32"/>
          <p:cNvSpPr txBox="1">
            <a:spLocks noChangeArrowheads="1"/>
          </p:cNvSpPr>
          <p:nvPr/>
        </p:nvSpPr>
        <p:spPr bwMode="black">
          <a:xfrm>
            <a:off x="5911850" y="4184650"/>
            <a:ext cx="3060700" cy="366713"/>
          </a:xfrm>
          <a:prstGeom prst="rect">
            <a:avLst/>
          </a:prstGeom>
          <a:noFill/>
          <a:ln w="9525" algn="ctr">
            <a:noFill/>
            <a:miter lim="800000"/>
            <a:headEnd/>
            <a:tailEnd/>
          </a:ln>
        </p:spPr>
        <p:txBody>
          <a:bodyPr>
            <a:spAutoFit/>
          </a:bodyPr>
          <a:lstStyle/>
          <a:p>
            <a:r>
              <a:rPr lang="en-US" altLang="zh-CN" sz="2000" b="1">
                <a:solidFill>
                  <a:srgbClr val="CC3300"/>
                </a:solidFill>
                <a:latin typeface="Arial" charset="0"/>
                <a:ea typeface="楷体_GB2312" pitchFamily="49" charset="-122"/>
              </a:rPr>
              <a:t>2164DRAM</a:t>
            </a:r>
            <a:r>
              <a:rPr lang="zh-CN" altLang="en-US" sz="2000" b="1">
                <a:solidFill>
                  <a:srgbClr val="CC3300"/>
                </a:solidFill>
                <a:ea typeface="楷体_GB2312" pitchFamily="49" charset="-122"/>
              </a:rPr>
              <a:t>逻辑符号图</a:t>
            </a:r>
          </a:p>
        </p:txBody>
      </p:sp>
      <p:sp>
        <p:nvSpPr>
          <p:cNvPr id="45063" name="灯片编号占位符 4"/>
          <p:cNvSpPr txBox="1">
            <a:spLocks noGrp="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spcBef>
                <a:spcPct val="0"/>
              </a:spcBef>
            </a:pPr>
            <a:fld id="{00302758-81FB-45EF-A9BD-E781BDE0F51C}" type="slidenum">
              <a:rPr lang="ko-KR" altLang="en-US" sz="1600" b="1">
                <a:solidFill>
                  <a:schemeClr val="accent2"/>
                </a:solidFill>
                <a:latin typeface="Verdana" pitchFamily="34" charset="0"/>
                <a:ea typeface="Gulim" pitchFamily="34" charset="-127"/>
              </a:rPr>
              <a:pPr algn="r">
                <a:lnSpc>
                  <a:spcPct val="100000"/>
                </a:lnSpc>
                <a:spcBef>
                  <a:spcPct val="0"/>
                </a:spcBef>
              </a:pPr>
              <a:t>35</a:t>
            </a:fld>
            <a:endParaRPr lang="en-US" altLang="ko-KR" sz="1600" b="1">
              <a:solidFill>
                <a:schemeClr val="accent2"/>
              </a:solidFill>
              <a:latin typeface="Verdana" pitchFamily="34" charset="0"/>
              <a:ea typeface="Gulim" pitchFamily="34" charset="-127"/>
            </a:endParaRPr>
          </a:p>
        </p:txBody>
      </p:sp>
      <p:sp>
        <p:nvSpPr>
          <p:cNvPr id="29" name="矩形 28"/>
          <p:cNvSpPr>
            <a:spLocks noChangeArrowheads="1"/>
          </p:cNvSpPr>
          <p:nvPr/>
        </p:nvSpPr>
        <p:spPr bwMode="auto">
          <a:xfrm>
            <a:off x="5743575" y="4797425"/>
            <a:ext cx="3228975" cy="1322388"/>
          </a:xfrm>
          <a:prstGeom prst="rect">
            <a:avLst/>
          </a:prstGeom>
          <a:noFill/>
          <a:ln w="9525">
            <a:noFill/>
            <a:miter lim="800000"/>
            <a:headEnd/>
            <a:tailEnd/>
          </a:ln>
        </p:spPr>
        <p:txBody>
          <a:bodyPr>
            <a:spAutoFit/>
          </a:bodyPr>
          <a:lstStyle/>
          <a:p>
            <a:pPr algn="l">
              <a:lnSpc>
                <a:spcPct val="100000"/>
              </a:lnSpc>
              <a:spcBef>
                <a:spcPct val="0"/>
              </a:spcBef>
            </a:pPr>
            <a:r>
              <a:rPr kumimoji="1" lang="en-US" altLang="zh-CN" sz="2000" b="1">
                <a:latin typeface="Arial" charset="0"/>
                <a:cs typeface="Arial" charset="0"/>
              </a:rPr>
              <a:t>2164</a:t>
            </a:r>
            <a:r>
              <a:rPr kumimoji="1" lang="zh-CN" altLang="en-US" sz="2000" b="1">
                <a:latin typeface="Arial" charset="0"/>
                <a:cs typeface="Arial" charset="0"/>
              </a:rPr>
              <a:t>每</a:t>
            </a:r>
            <a:r>
              <a:rPr kumimoji="1" lang="en-US" altLang="zh-CN" sz="2000" b="1">
                <a:solidFill>
                  <a:srgbClr val="CC0066"/>
                </a:solidFill>
                <a:latin typeface="Arial" charset="0"/>
                <a:cs typeface="Arial" charset="0"/>
              </a:rPr>
              <a:t>2ms</a:t>
            </a:r>
            <a:r>
              <a:rPr kumimoji="1" lang="zh-CN" altLang="en-US" sz="2000" b="1">
                <a:latin typeface="Arial" charset="0"/>
                <a:cs typeface="Arial" charset="0"/>
              </a:rPr>
              <a:t>需刷新一遍；每次刷新</a:t>
            </a:r>
            <a:r>
              <a:rPr kumimoji="1" lang="en-US" altLang="zh-CN" sz="2000" b="1">
                <a:latin typeface="Arial" charset="0"/>
                <a:cs typeface="Arial" charset="0"/>
              </a:rPr>
              <a:t>512</a:t>
            </a:r>
            <a:r>
              <a:rPr kumimoji="1" lang="zh-CN" altLang="en-US" sz="2000" b="1">
                <a:latin typeface="Arial" charset="0"/>
                <a:cs typeface="Arial" charset="0"/>
              </a:rPr>
              <a:t>单元，</a:t>
            </a:r>
            <a:r>
              <a:rPr kumimoji="1" lang="en-US" altLang="zh-CN" sz="2000" b="1">
                <a:latin typeface="Arial" charset="0"/>
                <a:cs typeface="Arial" charset="0"/>
              </a:rPr>
              <a:t>64K</a:t>
            </a:r>
            <a:r>
              <a:rPr kumimoji="1" lang="zh-CN" altLang="en-US" sz="2000" b="1">
                <a:latin typeface="Arial" charset="0"/>
                <a:cs typeface="Arial" charset="0"/>
              </a:rPr>
              <a:t>单元需</a:t>
            </a:r>
            <a:r>
              <a:rPr kumimoji="1" lang="en-US" altLang="zh-CN" sz="2000" b="1">
                <a:latin typeface="Arial" charset="0"/>
                <a:cs typeface="Arial" charset="0"/>
              </a:rPr>
              <a:t>128</a:t>
            </a:r>
            <a:r>
              <a:rPr kumimoji="1" lang="zh-CN" altLang="en-US" sz="2000" b="1">
                <a:latin typeface="Arial" charset="0"/>
                <a:cs typeface="Arial" charset="0"/>
              </a:rPr>
              <a:t>个刷新周期，每个刷新周期为</a:t>
            </a:r>
            <a:r>
              <a:rPr kumimoji="1" lang="en-US" altLang="zh-CN" sz="2000" b="1">
                <a:solidFill>
                  <a:srgbClr val="CC0066"/>
                </a:solidFill>
                <a:latin typeface="Arial" charset="0"/>
                <a:cs typeface="Arial" charset="0"/>
              </a:rPr>
              <a:t>15.625us</a:t>
            </a:r>
            <a:endParaRPr kumimoji="1" lang="en-US" altLang="zh-CN" sz="2000" b="1" baseline="-25000">
              <a:solidFill>
                <a:srgbClr val="CC0066"/>
              </a:solidFill>
              <a:latin typeface="Arial" charset="0"/>
              <a:cs typeface="Arial" charset="0"/>
            </a:endParaRPr>
          </a:p>
        </p:txBody>
      </p:sp>
      <p:sp>
        <p:nvSpPr>
          <p:cNvPr id="30" name="Text Box 3"/>
          <p:cNvSpPr txBox="1">
            <a:spLocks noChangeArrowheads="1"/>
          </p:cNvSpPr>
          <p:nvPr/>
        </p:nvSpPr>
        <p:spPr bwMode="black">
          <a:xfrm>
            <a:off x="144463" y="3968750"/>
            <a:ext cx="5327650" cy="2436813"/>
          </a:xfrm>
          <a:prstGeom prst="rect">
            <a:avLst/>
          </a:prstGeom>
          <a:noFill/>
          <a:ln w="9525" algn="ctr">
            <a:noFill/>
            <a:miter lim="800000"/>
            <a:headEnd/>
            <a:tailEnd/>
          </a:ln>
        </p:spPr>
        <p:txBody>
          <a:bodyPr>
            <a:spAutoFit/>
          </a:bodyPr>
          <a:lstStyle/>
          <a:p>
            <a:pPr marL="269875" indent="-269875" algn="l">
              <a:lnSpc>
                <a:spcPct val="110000"/>
              </a:lnSpc>
              <a:spcBef>
                <a:spcPct val="0"/>
              </a:spcBef>
              <a:buClr>
                <a:srgbClr val="003366"/>
              </a:buClr>
              <a:buFont typeface="Wingdings" pitchFamily="2" charset="2"/>
              <a:buChar char="v"/>
            </a:pPr>
            <a:r>
              <a:rPr lang="zh-CN" altLang="en-US" sz="2000" b="1"/>
              <a:t>为了减少器件引脚，仅将</a:t>
            </a:r>
            <a:r>
              <a:rPr lang="en-US" altLang="zh-CN" sz="2000" b="1"/>
              <a:t>8</a:t>
            </a:r>
            <a:r>
              <a:rPr lang="zh-CN" altLang="en-US" sz="2000" b="1"/>
              <a:t>条地址线引到芯片外部。采用</a:t>
            </a:r>
            <a:r>
              <a:rPr lang="zh-CN" altLang="en-US" sz="2000" b="1">
                <a:solidFill>
                  <a:srgbClr val="FF0000"/>
                </a:solidFill>
              </a:rPr>
              <a:t>地址分时输入</a:t>
            </a:r>
            <a:r>
              <a:rPr lang="zh-CN" altLang="en-US" sz="2000" b="1"/>
              <a:t>的方式，即地址代码分两次从同一组引脚输入。</a:t>
            </a:r>
            <a:endParaRPr lang="en-US" altLang="zh-CN" sz="2000" b="1"/>
          </a:p>
          <a:p>
            <a:pPr marL="630238" lvl="1" indent="-269875" algn="l">
              <a:lnSpc>
                <a:spcPct val="110000"/>
              </a:lnSpc>
              <a:spcBef>
                <a:spcPct val="0"/>
              </a:spcBef>
              <a:buClr>
                <a:srgbClr val="0F5C62"/>
              </a:buClr>
              <a:buSzPct val="85000"/>
              <a:buFont typeface="Wingdings" pitchFamily="2" charset="2"/>
              <a:buChar char="u"/>
            </a:pPr>
            <a:r>
              <a:rPr lang="zh-CN" altLang="en-US" sz="2000" b="1"/>
              <a:t>首先令</a:t>
            </a:r>
            <a:r>
              <a:rPr lang="en-US" altLang="zh-CN" sz="2000" b="1"/>
              <a:t>/RAS=0</a:t>
            </a:r>
            <a:r>
              <a:rPr lang="zh-CN" altLang="en-US" sz="2000" b="1"/>
              <a:t>，输入地址代码</a:t>
            </a:r>
            <a:r>
              <a:rPr lang="en-US" altLang="zh-CN" sz="2000" b="1"/>
              <a:t>A</a:t>
            </a:r>
            <a:r>
              <a:rPr kumimoji="1" lang="en-US" altLang="zh-CN" sz="2000" b="1" baseline="-25000">
                <a:latin typeface="Arial" charset="0"/>
                <a:cs typeface="Arial" charset="0"/>
              </a:rPr>
              <a:t>0</a:t>
            </a:r>
            <a:r>
              <a:rPr lang="en-US" altLang="zh-CN" sz="2000" b="1"/>
              <a:t>~A</a:t>
            </a:r>
            <a:r>
              <a:rPr kumimoji="1" lang="en-US" altLang="zh-CN" sz="2000" b="1" baseline="-25000">
                <a:latin typeface="Arial" charset="0"/>
                <a:cs typeface="Arial" charset="0"/>
              </a:rPr>
              <a:t>7</a:t>
            </a:r>
            <a:r>
              <a:rPr lang="zh-CN" altLang="en-US" sz="2000" b="1"/>
              <a:t>，并锁存于行地址锁存器中</a:t>
            </a:r>
            <a:endParaRPr lang="en-US" altLang="zh-CN" sz="2000" b="1"/>
          </a:p>
          <a:p>
            <a:pPr marL="630238" lvl="1" indent="-269875" algn="l">
              <a:lnSpc>
                <a:spcPct val="110000"/>
              </a:lnSpc>
              <a:spcBef>
                <a:spcPct val="0"/>
              </a:spcBef>
              <a:buClr>
                <a:srgbClr val="003366"/>
              </a:buClr>
              <a:buFont typeface="Wingdings" pitchFamily="2" charset="2"/>
              <a:buChar char="v"/>
            </a:pPr>
            <a:r>
              <a:rPr lang="zh-CN" altLang="en-US" sz="2000" b="1"/>
              <a:t>然后令</a:t>
            </a:r>
            <a:r>
              <a:rPr lang="en-US" altLang="zh-CN" sz="2000" b="1"/>
              <a:t>/CAS=0</a:t>
            </a:r>
            <a:r>
              <a:rPr lang="zh-CN" altLang="en-US" sz="2000" b="1"/>
              <a:t>，输入地址代码</a:t>
            </a:r>
            <a:r>
              <a:rPr lang="en-US" altLang="zh-CN" sz="2000" b="1"/>
              <a:t>A</a:t>
            </a:r>
            <a:r>
              <a:rPr kumimoji="1" lang="en-US" altLang="zh-CN" sz="2000" b="1" baseline="-25000">
                <a:latin typeface="Arial" charset="0"/>
                <a:cs typeface="Arial" charset="0"/>
              </a:rPr>
              <a:t>8</a:t>
            </a:r>
            <a:r>
              <a:rPr lang="en-US" altLang="zh-CN" sz="2000" b="1"/>
              <a:t>~A</a:t>
            </a:r>
            <a:r>
              <a:rPr kumimoji="1" lang="en-US" altLang="zh-CN" sz="2000" b="1" baseline="-25000">
                <a:latin typeface="Arial" charset="0"/>
                <a:cs typeface="Arial" charset="0"/>
              </a:rPr>
              <a:t>15</a:t>
            </a:r>
            <a:r>
              <a:rPr lang="zh-CN" altLang="en-US" sz="2000" b="1"/>
              <a:t>，并锁存于列地址锁存器中</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0-#ppt_w/2"/>
                                          </p:val>
                                        </p:tav>
                                        <p:tav tm="100000">
                                          <p:val>
                                            <p:strVal val="#ppt_x"/>
                                          </p:val>
                                        </p:tav>
                                      </p:tavLst>
                                    </p:anim>
                                    <p:anim calcmode="lin" valueType="num">
                                      <p:cBhvr additive="base">
                                        <p:cTn id="8"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par>
                          <p:cTn id="14" fill="hold">
                            <p:stCondLst>
                              <p:cond delay="500"/>
                            </p:stCondLst>
                            <p:childTnLst>
                              <p:par>
                                <p:cTn id="15" presetID="3" presetClass="entr" presetSubtype="10" fill="hold" grpId="0" nodeType="afterEffect">
                                  <p:stCondLst>
                                    <p:cond delay="0"/>
                                  </p:stCondLst>
                                  <p:childTnLst>
                                    <p:set>
                                      <p:cBhvr>
                                        <p:cTn id="16" dur="1" fill="hold">
                                          <p:stCondLst>
                                            <p:cond delay="0"/>
                                          </p:stCondLst>
                                        </p:cTn>
                                        <p:tgtEl>
                                          <p:spTgt spid="93216"/>
                                        </p:tgtEl>
                                        <p:attrNameLst>
                                          <p:attrName>style.visibility</p:attrName>
                                        </p:attrNameLst>
                                      </p:cBhvr>
                                      <p:to>
                                        <p:strVal val="visible"/>
                                      </p:to>
                                    </p:set>
                                    <p:animEffect transition="in" filter="blinds(horizontal)">
                                      <p:cBhvr>
                                        <p:cTn id="17" dur="500"/>
                                        <p:tgtEl>
                                          <p:spTgt spid="93216"/>
                                        </p:tgtEl>
                                      </p:cBhvr>
                                    </p:animEffect>
                                  </p:childTnLst>
                                </p:cTn>
                              </p:par>
                              <p:par>
                                <p:cTn id="18" presetID="3" presetClass="entr" presetSubtype="10"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0-#ppt_w/2"/>
                                          </p:val>
                                        </p:tav>
                                        <p:tav tm="100000">
                                          <p:val>
                                            <p:strVal val="#ppt_x"/>
                                          </p:val>
                                        </p:tav>
                                      </p:tavLst>
                                    </p:anim>
                                    <p:anim calcmode="lin" valueType="num">
                                      <p:cBhvr additive="base">
                                        <p:cTn id="26"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ppt_x"/>
                                          </p:val>
                                        </p:tav>
                                        <p:tav tm="100000">
                                          <p:val>
                                            <p:strVal val="#ppt_x"/>
                                          </p:val>
                                        </p:tav>
                                      </p:tavLst>
                                    </p:anim>
                                    <p:anim calcmode="lin" valueType="num">
                                      <p:cBhvr additive="base">
                                        <p:cTn id="3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93216" grpId="0"/>
      <p:bldP spid="29" grpId="0"/>
      <p:bldP spid="3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6"/>
          <p:cNvSpPr>
            <a:spLocks noGrp="1" noChangeArrowheads="1"/>
          </p:cNvSpPr>
          <p:nvPr>
            <p:ph type="title"/>
          </p:nvPr>
        </p:nvSpPr>
        <p:spPr/>
        <p:txBody>
          <a:bodyPr/>
          <a:lstStyle/>
          <a:p>
            <a:r>
              <a:rPr lang="en-US" altLang="zh-CN" smtClean="0">
                <a:solidFill>
                  <a:srgbClr val="FFCC00"/>
                </a:solidFill>
                <a:latin typeface="Arial" charset="0"/>
                <a:ea typeface="黑体" pitchFamily="49" charset="-122"/>
              </a:rPr>
              <a:t>DRAM</a:t>
            </a:r>
            <a:r>
              <a:rPr lang="zh-CN" altLang="en-US" smtClean="0">
                <a:solidFill>
                  <a:srgbClr val="FFCC00"/>
                </a:solidFill>
                <a:latin typeface="Arial" charset="0"/>
                <a:ea typeface="黑体" pitchFamily="49" charset="-122"/>
              </a:rPr>
              <a:t>的读写时序控制（读周期）</a:t>
            </a:r>
            <a:endParaRPr lang="en-US" altLang="zh-CN" smtClean="0">
              <a:solidFill>
                <a:srgbClr val="FFCC00"/>
              </a:solidFill>
              <a:latin typeface="Arial" charset="0"/>
              <a:ea typeface="黑体" pitchFamily="49" charset="-122"/>
            </a:endParaRPr>
          </a:p>
        </p:txBody>
      </p:sp>
      <p:sp>
        <p:nvSpPr>
          <p:cNvPr id="33795" name="Rectangle 2"/>
          <p:cNvSpPr>
            <a:spLocks noGrp="1" noChangeArrowheads="1"/>
          </p:cNvSpPr>
          <p:nvPr>
            <p:ph type="body" idx="1"/>
          </p:nvPr>
        </p:nvSpPr>
        <p:spPr>
          <a:xfrm>
            <a:off x="644525" y="4265613"/>
            <a:ext cx="7966075" cy="2071687"/>
          </a:xfrm>
        </p:spPr>
        <p:txBody>
          <a:bodyPr/>
          <a:lstStyle/>
          <a:p>
            <a:r>
              <a:rPr lang="zh-CN" altLang="en-US" sz="2400" smtClean="0">
                <a:ea typeface="楷体_GB2312" pitchFamily="49" charset="-122"/>
              </a:rPr>
              <a:t>读周期（</a:t>
            </a:r>
            <a:r>
              <a:rPr lang="en-US" altLang="zh-CN" sz="2400" smtClean="0">
                <a:solidFill>
                  <a:srgbClr val="CC0066"/>
                </a:solidFill>
                <a:ea typeface="楷体_GB2312" pitchFamily="49" charset="-122"/>
              </a:rPr>
              <a:t>/WE=1</a:t>
            </a:r>
            <a:r>
              <a:rPr lang="zh-CN" altLang="en-US" sz="2400" smtClean="0">
                <a:ea typeface="楷体_GB2312" pitchFamily="49" charset="-122"/>
              </a:rPr>
              <a:t>时读操作）</a:t>
            </a:r>
          </a:p>
          <a:p>
            <a:pPr lvl="1"/>
            <a:r>
              <a:rPr lang="zh-CN" altLang="en-US" sz="2200" smtClean="0">
                <a:ea typeface="楷体_GB2312" pitchFamily="49" charset="-122"/>
              </a:rPr>
              <a:t>行地址必须在</a:t>
            </a:r>
            <a:r>
              <a:rPr lang="en-US" altLang="zh-CN" sz="2200" smtClean="0">
                <a:ea typeface="楷体_GB2312" pitchFamily="49" charset="-122"/>
              </a:rPr>
              <a:t>/RAS</a:t>
            </a:r>
            <a:r>
              <a:rPr lang="zh-CN" altLang="en-US" sz="2200" smtClean="0">
                <a:ea typeface="楷体_GB2312" pitchFamily="49" charset="-122"/>
              </a:rPr>
              <a:t>有效之前有效</a:t>
            </a:r>
          </a:p>
          <a:p>
            <a:pPr lvl="1"/>
            <a:r>
              <a:rPr lang="zh-CN" altLang="en-US" sz="2200" smtClean="0">
                <a:ea typeface="楷体_GB2312" pitchFamily="49" charset="-122"/>
              </a:rPr>
              <a:t>列地址也必须在</a:t>
            </a:r>
            <a:r>
              <a:rPr lang="en-US" altLang="zh-CN" sz="2200" smtClean="0">
                <a:ea typeface="楷体_GB2312" pitchFamily="49" charset="-122"/>
              </a:rPr>
              <a:t>/CAS</a:t>
            </a:r>
            <a:r>
              <a:rPr lang="zh-CN" altLang="en-US" sz="2200" smtClean="0">
                <a:ea typeface="楷体_GB2312" pitchFamily="49" charset="-122"/>
              </a:rPr>
              <a:t>有效之前有效</a:t>
            </a:r>
          </a:p>
          <a:p>
            <a:pPr lvl="1"/>
            <a:r>
              <a:rPr lang="zh-CN" altLang="en-US" sz="2200" smtClean="0">
                <a:ea typeface="楷体_GB2312" pitchFamily="49" charset="-122"/>
              </a:rPr>
              <a:t>且在</a:t>
            </a:r>
            <a:r>
              <a:rPr lang="en-US" altLang="zh-CN" sz="2200" smtClean="0">
                <a:ea typeface="楷体_GB2312" pitchFamily="49" charset="-122"/>
              </a:rPr>
              <a:t>/WE</a:t>
            </a:r>
            <a:r>
              <a:rPr lang="zh-CN" altLang="en-US" sz="2200" smtClean="0">
                <a:ea typeface="楷体_GB2312" pitchFamily="49" charset="-122"/>
              </a:rPr>
              <a:t>（为</a:t>
            </a:r>
            <a:r>
              <a:rPr lang="en-US" altLang="zh-CN" sz="2200" smtClean="0">
                <a:ea typeface="楷体_GB2312" pitchFamily="49" charset="-122"/>
              </a:rPr>
              <a:t>1</a:t>
            </a:r>
            <a:r>
              <a:rPr lang="zh-CN" altLang="en-US" sz="2200" smtClean="0">
                <a:ea typeface="楷体_GB2312" pitchFamily="49" charset="-122"/>
              </a:rPr>
              <a:t>）到来之前，</a:t>
            </a:r>
            <a:r>
              <a:rPr lang="en-US" altLang="zh-CN" sz="2200" smtClean="0">
                <a:ea typeface="楷体_GB2312" pitchFamily="49" charset="-122"/>
              </a:rPr>
              <a:t> /CAS</a:t>
            </a:r>
            <a:r>
              <a:rPr lang="zh-CN" altLang="en-US" sz="2200" smtClean="0">
                <a:ea typeface="楷体_GB2312" pitchFamily="49" charset="-122"/>
              </a:rPr>
              <a:t>必须为高电平</a:t>
            </a:r>
            <a:r>
              <a:rPr lang="en-US" altLang="zh-CN" sz="2200" smtClean="0">
                <a:ea typeface="楷体_GB2312" pitchFamily="49" charset="-122"/>
              </a:rPr>
              <a:t>——</a:t>
            </a:r>
            <a:r>
              <a:rPr lang="zh-CN" altLang="en-US" sz="2200" smtClean="0">
                <a:ea typeface="楷体_GB2312" pitchFamily="49" charset="-122"/>
              </a:rPr>
              <a:t>否则很可能对选中的存储单元进行的是写操作。</a:t>
            </a:r>
            <a:endParaRPr lang="en-US" altLang="zh-CN" sz="2200" smtClean="0">
              <a:ea typeface="楷体_GB2312" pitchFamily="49" charset="-122"/>
            </a:endParaRPr>
          </a:p>
        </p:txBody>
      </p:sp>
      <p:sp>
        <p:nvSpPr>
          <p:cNvPr id="11269" name="灯片编号占位符 4"/>
          <p:cNvSpPr txBox="1">
            <a:spLocks noGrp="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spcBef>
                <a:spcPct val="0"/>
              </a:spcBef>
            </a:pPr>
            <a:fld id="{184EE1A7-4C43-4367-B1B8-8D04358DFB8D}" type="slidenum">
              <a:rPr lang="ko-KR" altLang="en-US" sz="1600" b="1">
                <a:solidFill>
                  <a:schemeClr val="accent2"/>
                </a:solidFill>
                <a:latin typeface="Verdana" pitchFamily="34" charset="0"/>
                <a:ea typeface="Gulim" pitchFamily="34" charset="-127"/>
              </a:rPr>
              <a:pPr algn="r">
                <a:lnSpc>
                  <a:spcPct val="100000"/>
                </a:lnSpc>
                <a:spcBef>
                  <a:spcPct val="0"/>
                </a:spcBef>
              </a:pPr>
              <a:t>36</a:t>
            </a:fld>
            <a:endParaRPr lang="en-US" altLang="ko-KR" sz="1600" b="1">
              <a:solidFill>
                <a:schemeClr val="accent2"/>
              </a:solidFill>
              <a:latin typeface="Verdana" pitchFamily="34" charset="0"/>
              <a:ea typeface="Gulim" pitchFamily="34" charset="-127"/>
            </a:endParaRPr>
          </a:p>
        </p:txBody>
      </p:sp>
      <p:graphicFrame>
        <p:nvGraphicFramePr>
          <p:cNvPr id="11266" name="Object 6"/>
          <p:cNvGraphicFramePr>
            <a:graphicFrameLocks noChangeAspect="1"/>
          </p:cNvGraphicFramePr>
          <p:nvPr/>
        </p:nvGraphicFramePr>
        <p:xfrm>
          <a:off x="766763" y="1184275"/>
          <a:ext cx="4500562" cy="2881313"/>
        </p:xfrm>
        <a:graphic>
          <a:graphicData uri="http://schemas.openxmlformats.org/presentationml/2006/ole">
            <p:oleObj spid="_x0000_s11266" name="Visio" r:id="rId4" imgW="3295800" imgH="2110320" progId="Visio.Drawing.11">
              <p:embed/>
            </p:oleObj>
          </a:graphicData>
        </a:graphic>
      </p:graphicFrame>
      <p:sp>
        <p:nvSpPr>
          <p:cNvPr id="33799" name="Line 7"/>
          <p:cNvSpPr>
            <a:spLocks noChangeShapeType="1"/>
          </p:cNvSpPr>
          <p:nvPr/>
        </p:nvSpPr>
        <p:spPr bwMode="black">
          <a:xfrm>
            <a:off x="1919288" y="1363663"/>
            <a:ext cx="0" cy="1908175"/>
          </a:xfrm>
          <a:prstGeom prst="line">
            <a:avLst/>
          </a:prstGeom>
          <a:noFill/>
          <a:ln w="19050">
            <a:solidFill>
              <a:srgbClr val="FF0066"/>
            </a:solidFill>
            <a:prstDash val="dash"/>
            <a:round/>
            <a:headEnd/>
            <a:tailEnd/>
          </a:ln>
        </p:spPr>
        <p:txBody>
          <a:bodyPr anchor="ctr">
            <a:spAutoFit/>
          </a:bodyPr>
          <a:lstStyle/>
          <a:p>
            <a:endParaRPr lang="zh-CN" altLang="en-US"/>
          </a:p>
        </p:txBody>
      </p:sp>
      <p:sp>
        <p:nvSpPr>
          <p:cNvPr id="33800" name="Line 8"/>
          <p:cNvSpPr>
            <a:spLocks noChangeShapeType="1"/>
          </p:cNvSpPr>
          <p:nvPr/>
        </p:nvSpPr>
        <p:spPr bwMode="black">
          <a:xfrm>
            <a:off x="2782888" y="1363663"/>
            <a:ext cx="0" cy="1908175"/>
          </a:xfrm>
          <a:prstGeom prst="line">
            <a:avLst/>
          </a:prstGeom>
          <a:noFill/>
          <a:ln w="19050">
            <a:solidFill>
              <a:srgbClr val="0000FF"/>
            </a:solidFill>
            <a:prstDash val="dash"/>
            <a:round/>
            <a:headEnd/>
            <a:tailEnd/>
          </a:ln>
        </p:spPr>
        <p:txBody>
          <a:bodyPr anchor="ctr">
            <a:spAutoFit/>
          </a:bodyPr>
          <a:lstStyle/>
          <a:p>
            <a:endParaRPr lang="zh-CN" altLang="en-US"/>
          </a:p>
        </p:txBody>
      </p:sp>
      <p:sp>
        <p:nvSpPr>
          <p:cNvPr id="33801" name="Oval 9"/>
          <p:cNvSpPr>
            <a:spLocks noChangeArrowheads="1"/>
          </p:cNvSpPr>
          <p:nvPr/>
        </p:nvSpPr>
        <p:spPr bwMode="black">
          <a:xfrm>
            <a:off x="766763" y="1220788"/>
            <a:ext cx="792162" cy="576262"/>
          </a:xfrm>
          <a:prstGeom prst="ellipse">
            <a:avLst/>
          </a:prstGeom>
          <a:noFill/>
          <a:ln w="19050" algn="ctr">
            <a:solidFill>
              <a:srgbClr val="FF0066"/>
            </a:solidFill>
            <a:round/>
            <a:headEnd/>
            <a:tailEnd/>
          </a:ln>
        </p:spPr>
        <p:txBody>
          <a:bodyPr anchor="ctr">
            <a:spAutoFit/>
          </a:bodyPr>
          <a:lstStyle/>
          <a:p>
            <a:endParaRPr lang="zh-CN" altLang="en-US"/>
          </a:p>
        </p:txBody>
      </p:sp>
      <p:sp>
        <p:nvSpPr>
          <p:cNvPr id="33802" name="Oval 10"/>
          <p:cNvSpPr>
            <a:spLocks noChangeArrowheads="1"/>
          </p:cNvSpPr>
          <p:nvPr/>
        </p:nvSpPr>
        <p:spPr bwMode="black">
          <a:xfrm>
            <a:off x="803275" y="1782763"/>
            <a:ext cx="755650" cy="576262"/>
          </a:xfrm>
          <a:prstGeom prst="ellipse">
            <a:avLst/>
          </a:prstGeom>
          <a:noFill/>
          <a:ln w="19050" algn="ctr">
            <a:solidFill>
              <a:srgbClr val="0000FF"/>
            </a:solidFill>
            <a:round/>
            <a:headEnd/>
            <a:tailEnd/>
          </a:ln>
        </p:spPr>
        <p:txBody>
          <a:bodyPr anchor="ctr">
            <a:spAutoFit/>
          </a:bodyPr>
          <a:lstStyle/>
          <a:p>
            <a:endParaRPr lang="zh-CN" altLang="en-US"/>
          </a:p>
        </p:txBody>
      </p:sp>
      <p:grpSp>
        <p:nvGrpSpPr>
          <p:cNvPr id="2" name="Group 21"/>
          <p:cNvGrpSpPr>
            <a:grpSpLocks/>
          </p:cNvGrpSpPr>
          <p:nvPr/>
        </p:nvGrpSpPr>
        <p:grpSpPr bwMode="auto">
          <a:xfrm>
            <a:off x="5965825" y="1725613"/>
            <a:ext cx="3200400" cy="487362"/>
            <a:chOff x="3744" y="911"/>
            <a:chExt cx="2016" cy="307"/>
          </a:xfrm>
        </p:grpSpPr>
        <p:sp>
          <p:nvSpPr>
            <p:cNvPr id="11284" name="Text Box 12"/>
            <p:cNvSpPr txBox="1">
              <a:spLocks noChangeArrowheads="1"/>
            </p:cNvSpPr>
            <p:nvPr/>
          </p:nvSpPr>
          <p:spPr bwMode="auto">
            <a:xfrm>
              <a:off x="3744" y="930"/>
              <a:ext cx="2016" cy="288"/>
            </a:xfrm>
            <a:prstGeom prst="rect">
              <a:avLst/>
            </a:prstGeom>
            <a:noFill/>
            <a:ln w="9525">
              <a:noFill/>
              <a:miter lim="800000"/>
              <a:headEnd/>
              <a:tailEnd/>
            </a:ln>
          </p:spPr>
          <p:txBody>
            <a:bodyPr>
              <a:spAutoFit/>
            </a:bodyPr>
            <a:lstStyle/>
            <a:p>
              <a:pPr algn="l">
                <a:lnSpc>
                  <a:spcPct val="100000"/>
                </a:lnSpc>
              </a:pPr>
              <a:r>
                <a:rPr kumimoji="1" lang="zh-CN" altLang="en-US" b="1">
                  <a:latin typeface="Arial" charset="0"/>
                  <a:ea typeface="楷体_GB2312" pitchFamily="49" charset="-122"/>
                </a:rPr>
                <a:t>行地址、</a:t>
              </a:r>
              <a:r>
                <a:rPr kumimoji="1" lang="en-US" altLang="zh-CN" b="1">
                  <a:latin typeface="Arial" charset="0"/>
                  <a:ea typeface="楷体_GB2312" pitchFamily="49" charset="-122"/>
                </a:rPr>
                <a:t>RAS</a:t>
              </a:r>
              <a:r>
                <a:rPr kumimoji="1" lang="zh-CN" altLang="en-US" b="1">
                  <a:latin typeface="Arial" charset="0"/>
                  <a:ea typeface="楷体_GB2312" pitchFamily="49" charset="-122"/>
                </a:rPr>
                <a:t>有效</a:t>
              </a:r>
            </a:p>
          </p:txBody>
        </p:sp>
        <p:sp>
          <p:nvSpPr>
            <p:cNvPr id="11285" name="Freeform 13"/>
            <p:cNvSpPr>
              <a:spLocks/>
            </p:cNvSpPr>
            <p:nvPr/>
          </p:nvSpPr>
          <p:spPr bwMode="auto">
            <a:xfrm flipV="1">
              <a:off x="4559" y="911"/>
              <a:ext cx="405" cy="39"/>
            </a:xfrm>
            <a:custGeom>
              <a:avLst/>
              <a:gdLst>
                <a:gd name="T0" fmla="*/ 0 w 501"/>
                <a:gd name="T1" fmla="*/ 0 h 1"/>
                <a:gd name="T2" fmla="*/ 40 w 501"/>
                <a:gd name="T3" fmla="*/ 0 h 1"/>
                <a:gd name="T4" fmla="*/ 0 60000 65536"/>
                <a:gd name="T5" fmla="*/ 0 60000 65536"/>
                <a:gd name="T6" fmla="*/ 0 w 501"/>
                <a:gd name="T7" fmla="*/ 0 h 1"/>
                <a:gd name="T8" fmla="*/ 501 w 501"/>
                <a:gd name="T9" fmla="*/ 1 h 1"/>
              </a:gdLst>
              <a:ahLst/>
              <a:cxnLst>
                <a:cxn ang="T4">
                  <a:pos x="T0" y="T1"/>
                </a:cxn>
                <a:cxn ang="T5">
                  <a:pos x="T2" y="T3"/>
                </a:cxn>
              </a:cxnLst>
              <a:rect l="T6" t="T7" r="T8" b="T9"/>
              <a:pathLst>
                <a:path w="501" h="1">
                  <a:moveTo>
                    <a:pt x="0" y="0"/>
                  </a:moveTo>
                  <a:lnTo>
                    <a:pt x="501" y="0"/>
                  </a:lnTo>
                </a:path>
              </a:pathLst>
            </a:custGeom>
            <a:noFill/>
            <a:ln w="19050">
              <a:solidFill>
                <a:schemeClr val="tx1"/>
              </a:solidFill>
              <a:round/>
              <a:headEnd/>
              <a:tailEnd/>
            </a:ln>
          </p:spPr>
          <p:txBody>
            <a:bodyPr>
              <a:spAutoFit/>
            </a:bodyPr>
            <a:lstStyle/>
            <a:p>
              <a:endParaRPr lang="zh-CN" altLang="en-US"/>
            </a:p>
          </p:txBody>
        </p:sp>
      </p:grpSp>
      <p:grpSp>
        <p:nvGrpSpPr>
          <p:cNvPr id="3" name="Group 22"/>
          <p:cNvGrpSpPr>
            <a:grpSpLocks/>
          </p:cNvGrpSpPr>
          <p:nvPr/>
        </p:nvGrpSpPr>
        <p:grpSpPr bwMode="auto">
          <a:xfrm>
            <a:off x="5965825" y="2344738"/>
            <a:ext cx="3035300" cy="457200"/>
            <a:chOff x="3744" y="1426"/>
            <a:chExt cx="1912" cy="288"/>
          </a:xfrm>
        </p:grpSpPr>
        <p:sp>
          <p:nvSpPr>
            <p:cNvPr id="11282" name="Text Box 15"/>
            <p:cNvSpPr txBox="1">
              <a:spLocks noChangeArrowheads="1"/>
            </p:cNvSpPr>
            <p:nvPr/>
          </p:nvSpPr>
          <p:spPr bwMode="auto">
            <a:xfrm>
              <a:off x="3744" y="1426"/>
              <a:ext cx="1912" cy="288"/>
            </a:xfrm>
            <a:prstGeom prst="rect">
              <a:avLst/>
            </a:prstGeom>
            <a:noFill/>
            <a:ln w="9525">
              <a:noFill/>
              <a:miter lim="800000"/>
              <a:headEnd/>
              <a:tailEnd/>
            </a:ln>
          </p:spPr>
          <p:txBody>
            <a:bodyPr>
              <a:spAutoFit/>
            </a:bodyPr>
            <a:lstStyle/>
            <a:p>
              <a:pPr algn="l">
                <a:lnSpc>
                  <a:spcPct val="100000"/>
                </a:lnSpc>
              </a:pPr>
              <a:r>
                <a:rPr kumimoji="1" lang="zh-CN" altLang="en-US" b="1">
                  <a:latin typeface="Arial" charset="0"/>
                  <a:ea typeface="楷体_GB2312" pitchFamily="49" charset="-122"/>
                </a:rPr>
                <a:t>写允许</a:t>
              </a:r>
              <a:r>
                <a:rPr kumimoji="1" lang="en-US" altLang="zh-CN" b="1">
                  <a:latin typeface="Arial" charset="0"/>
                  <a:ea typeface="楷体_GB2312" pitchFamily="49" charset="-122"/>
                </a:rPr>
                <a:t>WE</a:t>
              </a:r>
              <a:r>
                <a:rPr kumimoji="1" lang="zh-CN" altLang="en-US" b="1">
                  <a:solidFill>
                    <a:srgbClr val="FF0000"/>
                  </a:solidFill>
                  <a:latin typeface="Arial" charset="0"/>
                  <a:ea typeface="楷体_GB2312" pitchFamily="49" charset="-122"/>
                </a:rPr>
                <a:t>无</a:t>
              </a:r>
              <a:r>
                <a:rPr kumimoji="1" lang="zh-CN" altLang="en-US" b="1">
                  <a:latin typeface="Arial" charset="0"/>
                  <a:ea typeface="楷体_GB2312" pitchFamily="49" charset="-122"/>
                </a:rPr>
                <a:t>效(高)</a:t>
              </a:r>
            </a:p>
          </p:txBody>
        </p:sp>
        <p:sp>
          <p:nvSpPr>
            <p:cNvPr id="11283" name="Line 16"/>
            <p:cNvSpPr>
              <a:spLocks noChangeShapeType="1"/>
            </p:cNvSpPr>
            <p:nvPr/>
          </p:nvSpPr>
          <p:spPr bwMode="auto">
            <a:xfrm>
              <a:off x="4376" y="1448"/>
              <a:ext cx="312" cy="0"/>
            </a:xfrm>
            <a:prstGeom prst="line">
              <a:avLst/>
            </a:prstGeom>
            <a:noFill/>
            <a:ln w="19050">
              <a:solidFill>
                <a:schemeClr val="tx1"/>
              </a:solidFill>
              <a:round/>
              <a:headEnd/>
              <a:tailEnd/>
            </a:ln>
          </p:spPr>
          <p:txBody>
            <a:bodyPr>
              <a:spAutoFit/>
            </a:bodyPr>
            <a:lstStyle/>
            <a:p>
              <a:endParaRPr lang="zh-CN" altLang="en-US"/>
            </a:p>
          </p:txBody>
        </p:sp>
      </p:grpSp>
      <p:sp>
        <p:nvSpPr>
          <p:cNvPr id="8209" name="Text Box 17"/>
          <p:cNvSpPr txBox="1">
            <a:spLocks noChangeArrowheads="1"/>
          </p:cNvSpPr>
          <p:nvPr/>
        </p:nvSpPr>
        <p:spPr bwMode="auto">
          <a:xfrm>
            <a:off x="5954713" y="3519488"/>
            <a:ext cx="2565400" cy="457200"/>
          </a:xfrm>
          <a:prstGeom prst="rect">
            <a:avLst/>
          </a:prstGeom>
          <a:noFill/>
          <a:ln w="9525">
            <a:noFill/>
            <a:miter lim="800000"/>
            <a:headEnd/>
            <a:tailEnd/>
          </a:ln>
        </p:spPr>
        <p:txBody>
          <a:bodyPr>
            <a:spAutoFit/>
          </a:bodyPr>
          <a:lstStyle/>
          <a:p>
            <a:pPr algn="l">
              <a:lnSpc>
                <a:spcPct val="100000"/>
              </a:lnSpc>
            </a:pPr>
            <a:r>
              <a:rPr kumimoji="1" lang="zh-CN" altLang="en-US" b="1">
                <a:latin typeface="Arial" charset="0"/>
                <a:ea typeface="楷体_GB2312" pitchFamily="49" charset="-122"/>
              </a:rPr>
              <a:t>数据</a:t>
            </a:r>
            <a:r>
              <a:rPr kumimoji="1" lang="en-US" altLang="zh-CN" b="1">
                <a:latin typeface="Arial" charset="0"/>
              </a:rPr>
              <a:t>D</a:t>
            </a:r>
            <a:r>
              <a:rPr kumimoji="1" lang="en-US" altLang="zh-CN" b="1" baseline="-25000">
                <a:latin typeface="Arial" charset="0"/>
              </a:rPr>
              <a:t>OUT</a:t>
            </a:r>
            <a:r>
              <a:rPr kumimoji="1" lang="zh-CN" altLang="en-US" b="1">
                <a:latin typeface="Arial" charset="0"/>
                <a:ea typeface="楷体_GB2312" pitchFamily="49" charset="-122"/>
              </a:rPr>
              <a:t>有效</a:t>
            </a:r>
          </a:p>
        </p:txBody>
      </p:sp>
      <p:grpSp>
        <p:nvGrpSpPr>
          <p:cNvPr id="4" name="Group 23"/>
          <p:cNvGrpSpPr>
            <a:grpSpLocks/>
          </p:cNvGrpSpPr>
          <p:nvPr/>
        </p:nvGrpSpPr>
        <p:grpSpPr bwMode="auto">
          <a:xfrm>
            <a:off x="5938838" y="2955925"/>
            <a:ext cx="2755900" cy="457200"/>
            <a:chOff x="3744" y="1882"/>
            <a:chExt cx="1736" cy="288"/>
          </a:xfrm>
        </p:grpSpPr>
        <p:sp>
          <p:nvSpPr>
            <p:cNvPr id="11280" name="Text Box 19"/>
            <p:cNvSpPr txBox="1">
              <a:spLocks noChangeArrowheads="1"/>
            </p:cNvSpPr>
            <p:nvPr/>
          </p:nvSpPr>
          <p:spPr bwMode="auto">
            <a:xfrm>
              <a:off x="3744" y="1882"/>
              <a:ext cx="1736" cy="288"/>
            </a:xfrm>
            <a:prstGeom prst="rect">
              <a:avLst/>
            </a:prstGeom>
            <a:noFill/>
            <a:ln w="9525">
              <a:noFill/>
              <a:miter lim="800000"/>
              <a:headEnd/>
              <a:tailEnd/>
            </a:ln>
          </p:spPr>
          <p:txBody>
            <a:bodyPr>
              <a:spAutoFit/>
            </a:bodyPr>
            <a:lstStyle/>
            <a:p>
              <a:pPr algn="l">
                <a:lnSpc>
                  <a:spcPct val="100000"/>
                </a:lnSpc>
              </a:pPr>
              <a:r>
                <a:rPr kumimoji="1" lang="zh-CN" altLang="en-US" b="1">
                  <a:latin typeface="Arial" charset="0"/>
                  <a:ea typeface="楷体_GB2312" pitchFamily="49" charset="-122"/>
                </a:rPr>
                <a:t>列地址、</a:t>
              </a:r>
              <a:r>
                <a:rPr kumimoji="1" lang="en-US" altLang="zh-CN" b="1">
                  <a:latin typeface="Arial" charset="0"/>
                  <a:ea typeface="楷体_GB2312" pitchFamily="49" charset="-122"/>
                </a:rPr>
                <a:t>CAS</a:t>
              </a:r>
              <a:r>
                <a:rPr kumimoji="1" lang="zh-CN" altLang="en-US" b="1">
                  <a:latin typeface="Arial" charset="0"/>
                  <a:ea typeface="楷体_GB2312" pitchFamily="49" charset="-122"/>
                </a:rPr>
                <a:t>有效</a:t>
              </a:r>
            </a:p>
          </p:txBody>
        </p:sp>
        <p:sp>
          <p:nvSpPr>
            <p:cNvPr id="11281" name="Freeform 20"/>
            <p:cNvSpPr>
              <a:spLocks/>
            </p:cNvSpPr>
            <p:nvPr/>
          </p:nvSpPr>
          <p:spPr bwMode="auto">
            <a:xfrm flipV="1">
              <a:off x="4607" y="1892"/>
              <a:ext cx="373" cy="27"/>
            </a:xfrm>
            <a:custGeom>
              <a:avLst/>
              <a:gdLst>
                <a:gd name="T0" fmla="*/ 0 w 501"/>
                <a:gd name="T1" fmla="*/ 0 h 1"/>
                <a:gd name="T2" fmla="*/ 15 w 501"/>
                <a:gd name="T3" fmla="*/ 0 h 1"/>
                <a:gd name="T4" fmla="*/ 0 60000 65536"/>
                <a:gd name="T5" fmla="*/ 0 60000 65536"/>
                <a:gd name="T6" fmla="*/ 0 w 501"/>
                <a:gd name="T7" fmla="*/ 0 h 1"/>
                <a:gd name="T8" fmla="*/ 501 w 501"/>
                <a:gd name="T9" fmla="*/ 1 h 1"/>
              </a:gdLst>
              <a:ahLst/>
              <a:cxnLst>
                <a:cxn ang="T4">
                  <a:pos x="T0" y="T1"/>
                </a:cxn>
                <a:cxn ang="T5">
                  <a:pos x="T2" y="T3"/>
                </a:cxn>
              </a:cxnLst>
              <a:rect l="T6" t="T7" r="T8" b="T9"/>
              <a:pathLst>
                <a:path w="501" h="1">
                  <a:moveTo>
                    <a:pt x="0" y="0"/>
                  </a:moveTo>
                  <a:lnTo>
                    <a:pt x="501" y="0"/>
                  </a:lnTo>
                </a:path>
              </a:pathLst>
            </a:custGeom>
            <a:noFill/>
            <a:ln w="19050">
              <a:solidFill>
                <a:schemeClr val="tx1"/>
              </a:solidFill>
              <a:round/>
              <a:headEnd/>
              <a:tailEnd/>
            </a:ln>
          </p:spPr>
          <p:txBody>
            <a:bodyPr>
              <a:spAutoFit/>
            </a:bodyPr>
            <a:lstStyle/>
            <a:p>
              <a:endParaRPr lang="zh-CN" altLang="en-US"/>
            </a:p>
          </p:txBody>
        </p:sp>
      </p:grpSp>
      <p:sp>
        <p:nvSpPr>
          <p:cNvPr id="8216" name="Text Box 24"/>
          <p:cNvSpPr txBox="1">
            <a:spLocks noChangeArrowheads="1"/>
          </p:cNvSpPr>
          <p:nvPr/>
        </p:nvSpPr>
        <p:spPr bwMode="auto">
          <a:xfrm>
            <a:off x="5643563" y="1211263"/>
            <a:ext cx="1752600" cy="457200"/>
          </a:xfrm>
          <a:prstGeom prst="rect">
            <a:avLst/>
          </a:prstGeom>
          <a:noFill/>
          <a:ln w="9525">
            <a:noFill/>
            <a:miter lim="800000"/>
            <a:headEnd/>
            <a:tailEnd/>
          </a:ln>
        </p:spPr>
        <p:txBody>
          <a:bodyPr>
            <a:spAutoFit/>
          </a:bodyPr>
          <a:lstStyle/>
          <a:p>
            <a:pPr marL="358775" indent="-358775" algn="l">
              <a:lnSpc>
                <a:spcPct val="100000"/>
              </a:lnSpc>
              <a:buClr>
                <a:schemeClr val="bg2"/>
              </a:buClr>
              <a:buFont typeface="Wingdings" pitchFamily="2" charset="2"/>
              <a:buChar char="v"/>
            </a:pPr>
            <a:r>
              <a:rPr kumimoji="1" lang="zh-CN" altLang="en-US" b="1">
                <a:ea typeface="楷体_GB2312" pitchFamily="49" charset="-122"/>
              </a:rPr>
              <a:t>读时序</a:t>
            </a:r>
          </a:p>
        </p:txBody>
      </p:sp>
      <p:sp>
        <p:nvSpPr>
          <p:cNvPr id="21" name="椭圆 20"/>
          <p:cNvSpPr>
            <a:spLocks noChangeArrowheads="1"/>
          </p:cNvSpPr>
          <p:nvPr/>
        </p:nvSpPr>
        <p:spPr bwMode="auto">
          <a:xfrm>
            <a:off x="2459038" y="2979738"/>
            <a:ext cx="2160587" cy="252412"/>
          </a:xfrm>
          <a:prstGeom prst="ellipse">
            <a:avLst/>
          </a:prstGeom>
          <a:noFill/>
          <a:ln w="9525" algn="ctr">
            <a:solidFill>
              <a:srgbClr val="FF0000"/>
            </a:solidFill>
            <a:round/>
            <a:headEnd/>
            <a:tailEnd/>
          </a:ln>
        </p:spPr>
        <p:txBody>
          <a:bodyPr>
            <a:spAutoFit/>
          </a:bodyPr>
          <a:lstStyle/>
          <a:p>
            <a:pPr algn="r" eaLnBrk="0" hangingPunct="0">
              <a:lnSpc>
                <a:spcPct val="100000"/>
              </a:lnSpc>
              <a:spcBef>
                <a:spcPct val="0"/>
              </a:spcBef>
            </a:pPr>
            <a:endParaRPr lang="zh-CN" altLang="en-US" sz="2000" b="1" u="sng">
              <a:solidFill>
                <a:schemeClr val="accent1"/>
              </a:solidFill>
              <a:latin typeface="Lucida Sans Unicode" pitchFamily="34" charset="0"/>
              <a:ea typeface="Gulim" pitchFamily="34" charset="-127"/>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 calcmode="lin" valueType="num">
                                      <p:cBhvr additive="base">
                                        <p:cTn id="7" dur="500" fill="hold"/>
                                        <p:tgtEl>
                                          <p:spTgt spid="337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ppt_w</p:attrName>
                                        </p:attrNameLst>
                                      </p:cBhvr>
                                      <p:tavLst>
                                        <p:tav tm="0">
                                          <p:val>
                                            <p:fltVal val="0"/>
                                          </p:val>
                                        </p:tav>
                                        <p:tav tm="100000">
                                          <p:val>
                                            <p:strVal val="#ppt_w"/>
                                          </p:val>
                                        </p:tav>
                                      </p:tavLst>
                                    </p:anim>
                                    <p:anim calcmode="lin" valueType="num">
                                      <p:cBhvr>
                                        <p:cTn id="14" dur="500" fill="hold"/>
                                        <p:tgtEl>
                                          <p:spTgt spid="21"/>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3795">
                                            <p:txEl>
                                              <p:pRg st="1" end="1"/>
                                            </p:txEl>
                                          </p:spTgt>
                                        </p:tgtEl>
                                        <p:attrNameLst>
                                          <p:attrName>style.visibility</p:attrName>
                                        </p:attrNameLst>
                                      </p:cBhvr>
                                      <p:to>
                                        <p:strVal val="visible"/>
                                      </p:to>
                                    </p:set>
                                    <p:anim calcmode="lin" valueType="num">
                                      <p:cBhvr additive="base">
                                        <p:cTn id="19" dur="500" fill="hold"/>
                                        <p:tgtEl>
                                          <p:spTgt spid="3379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3799"/>
                                        </p:tgtEl>
                                        <p:attrNameLst>
                                          <p:attrName>style.visibility</p:attrName>
                                        </p:attrNameLst>
                                      </p:cBhvr>
                                      <p:to>
                                        <p:strVal val="visible"/>
                                      </p:to>
                                    </p:set>
                                    <p:animEffect transition="in" filter="wipe(down)">
                                      <p:cBhvr>
                                        <p:cTn id="25" dur="500"/>
                                        <p:tgtEl>
                                          <p:spTgt spid="33799"/>
                                        </p:tgtEl>
                                      </p:cBhvr>
                                    </p:animEffect>
                                  </p:childTnLst>
                                </p:cTn>
                              </p:par>
                            </p:childTnLst>
                          </p:cTn>
                        </p:par>
                        <p:par>
                          <p:cTn id="26" fill="hold">
                            <p:stCondLst>
                              <p:cond delay="500"/>
                            </p:stCondLst>
                            <p:childTnLst>
                              <p:par>
                                <p:cTn id="27" presetID="23" presetClass="entr" presetSubtype="16" fill="hold" grpId="0" nodeType="afterEffect">
                                  <p:stCondLst>
                                    <p:cond delay="0"/>
                                  </p:stCondLst>
                                  <p:childTnLst>
                                    <p:set>
                                      <p:cBhvr>
                                        <p:cTn id="28" dur="1" fill="hold">
                                          <p:stCondLst>
                                            <p:cond delay="0"/>
                                          </p:stCondLst>
                                        </p:cTn>
                                        <p:tgtEl>
                                          <p:spTgt spid="33801"/>
                                        </p:tgtEl>
                                        <p:attrNameLst>
                                          <p:attrName>style.visibility</p:attrName>
                                        </p:attrNameLst>
                                      </p:cBhvr>
                                      <p:to>
                                        <p:strVal val="visible"/>
                                      </p:to>
                                    </p:set>
                                    <p:anim calcmode="lin" valueType="num">
                                      <p:cBhvr>
                                        <p:cTn id="29" dur="500" fill="hold"/>
                                        <p:tgtEl>
                                          <p:spTgt spid="33801"/>
                                        </p:tgtEl>
                                        <p:attrNameLst>
                                          <p:attrName>ppt_w</p:attrName>
                                        </p:attrNameLst>
                                      </p:cBhvr>
                                      <p:tavLst>
                                        <p:tav tm="0">
                                          <p:val>
                                            <p:fltVal val="0"/>
                                          </p:val>
                                        </p:tav>
                                        <p:tav tm="100000">
                                          <p:val>
                                            <p:strVal val="#ppt_w"/>
                                          </p:val>
                                        </p:tav>
                                      </p:tavLst>
                                    </p:anim>
                                    <p:anim calcmode="lin" valueType="num">
                                      <p:cBhvr>
                                        <p:cTn id="30" dur="500" fill="hold"/>
                                        <p:tgtEl>
                                          <p:spTgt spid="33801"/>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3795">
                                            <p:txEl>
                                              <p:pRg st="2" end="2"/>
                                            </p:txEl>
                                          </p:spTgt>
                                        </p:tgtEl>
                                        <p:attrNameLst>
                                          <p:attrName>style.visibility</p:attrName>
                                        </p:attrNameLst>
                                      </p:cBhvr>
                                      <p:to>
                                        <p:strVal val="visible"/>
                                      </p:to>
                                    </p:set>
                                    <p:anim calcmode="lin" valueType="num">
                                      <p:cBhvr additive="base">
                                        <p:cTn id="35" dur="500" fill="hold"/>
                                        <p:tgtEl>
                                          <p:spTgt spid="33795">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37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33800"/>
                                        </p:tgtEl>
                                        <p:attrNameLst>
                                          <p:attrName>style.visibility</p:attrName>
                                        </p:attrNameLst>
                                      </p:cBhvr>
                                      <p:to>
                                        <p:strVal val="visible"/>
                                      </p:to>
                                    </p:set>
                                    <p:animEffect transition="in" filter="wipe(down)">
                                      <p:cBhvr>
                                        <p:cTn id="41" dur="500"/>
                                        <p:tgtEl>
                                          <p:spTgt spid="33800"/>
                                        </p:tgtEl>
                                      </p:cBhvr>
                                    </p:animEffect>
                                  </p:childTnLst>
                                </p:cTn>
                              </p:par>
                            </p:childTnLst>
                          </p:cTn>
                        </p:par>
                        <p:par>
                          <p:cTn id="42" fill="hold">
                            <p:stCondLst>
                              <p:cond delay="500"/>
                            </p:stCondLst>
                            <p:childTnLst>
                              <p:par>
                                <p:cTn id="43" presetID="23" presetClass="entr" presetSubtype="16" fill="hold" grpId="0" nodeType="afterEffect">
                                  <p:stCondLst>
                                    <p:cond delay="0"/>
                                  </p:stCondLst>
                                  <p:childTnLst>
                                    <p:set>
                                      <p:cBhvr>
                                        <p:cTn id="44" dur="1" fill="hold">
                                          <p:stCondLst>
                                            <p:cond delay="0"/>
                                          </p:stCondLst>
                                        </p:cTn>
                                        <p:tgtEl>
                                          <p:spTgt spid="33802"/>
                                        </p:tgtEl>
                                        <p:attrNameLst>
                                          <p:attrName>style.visibility</p:attrName>
                                        </p:attrNameLst>
                                      </p:cBhvr>
                                      <p:to>
                                        <p:strVal val="visible"/>
                                      </p:to>
                                    </p:set>
                                    <p:anim calcmode="lin" valueType="num">
                                      <p:cBhvr>
                                        <p:cTn id="45" dur="500" fill="hold"/>
                                        <p:tgtEl>
                                          <p:spTgt spid="33802"/>
                                        </p:tgtEl>
                                        <p:attrNameLst>
                                          <p:attrName>ppt_w</p:attrName>
                                        </p:attrNameLst>
                                      </p:cBhvr>
                                      <p:tavLst>
                                        <p:tav tm="0">
                                          <p:val>
                                            <p:fltVal val="0"/>
                                          </p:val>
                                        </p:tav>
                                        <p:tav tm="100000">
                                          <p:val>
                                            <p:strVal val="#ppt_w"/>
                                          </p:val>
                                        </p:tav>
                                      </p:tavLst>
                                    </p:anim>
                                    <p:anim calcmode="lin" valueType="num">
                                      <p:cBhvr>
                                        <p:cTn id="46" dur="500" fill="hold"/>
                                        <p:tgtEl>
                                          <p:spTgt spid="33802"/>
                                        </p:tgtEl>
                                        <p:attrNameLst>
                                          <p:attrName>ppt_h</p:attrName>
                                        </p:attrNameLst>
                                      </p:cBhvr>
                                      <p:tavLst>
                                        <p:tav tm="0">
                                          <p:val>
                                            <p:fltVal val="0"/>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3795">
                                            <p:txEl>
                                              <p:pRg st="3" end="3"/>
                                            </p:txEl>
                                          </p:spTgt>
                                        </p:tgtEl>
                                        <p:attrNameLst>
                                          <p:attrName>style.visibility</p:attrName>
                                        </p:attrNameLst>
                                      </p:cBhvr>
                                      <p:to>
                                        <p:strVal val="visible"/>
                                      </p:to>
                                    </p:set>
                                    <p:anim calcmode="lin" valueType="num">
                                      <p:cBhvr additive="base">
                                        <p:cTn id="51" dur="500" fill="hold"/>
                                        <p:tgtEl>
                                          <p:spTgt spid="33795">
                                            <p:txEl>
                                              <p:pRg st="3" end="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37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216"/>
                                        </p:tgtEl>
                                        <p:attrNameLst>
                                          <p:attrName>style.visibility</p:attrName>
                                        </p:attrNameLst>
                                      </p:cBhvr>
                                      <p:to>
                                        <p:strVal val="visible"/>
                                      </p:to>
                                    </p:set>
                                    <p:animEffect transition="in" filter="blinds(horizontal)">
                                      <p:cBhvr>
                                        <p:cTn id="57" dur="500"/>
                                        <p:tgtEl>
                                          <p:spTgt spid="8216"/>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 calcmode="lin" valueType="num">
                                      <p:cBhvr additive="base">
                                        <p:cTn id="62" dur="500" fill="hold"/>
                                        <p:tgtEl>
                                          <p:spTgt spid="2"/>
                                        </p:tgtEl>
                                        <p:attrNameLst>
                                          <p:attrName>ppt_x</p:attrName>
                                        </p:attrNameLst>
                                      </p:cBhvr>
                                      <p:tavLst>
                                        <p:tav tm="0">
                                          <p:val>
                                            <p:strVal val="1+#ppt_w/2"/>
                                          </p:val>
                                        </p:tav>
                                        <p:tav tm="100000">
                                          <p:val>
                                            <p:strVal val="#ppt_x"/>
                                          </p:val>
                                        </p:tav>
                                      </p:tavLst>
                                    </p:anim>
                                    <p:anim calcmode="lin" valueType="num">
                                      <p:cBhvr additive="base">
                                        <p:cTn id="6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2" fill="hold" nodeType="clickEffect">
                                  <p:stCondLst>
                                    <p:cond delay="0"/>
                                  </p:stCondLst>
                                  <p:childTnLst>
                                    <p:set>
                                      <p:cBhvr>
                                        <p:cTn id="67" dur="1" fill="hold">
                                          <p:stCondLst>
                                            <p:cond delay="0"/>
                                          </p:stCondLst>
                                        </p:cTn>
                                        <p:tgtEl>
                                          <p:spTgt spid="3"/>
                                        </p:tgtEl>
                                        <p:attrNameLst>
                                          <p:attrName>style.visibility</p:attrName>
                                        </p:attrNameLst>
                                      </p:cBhvr>
                                      <p:to>
                                        <p:strVal val="visible"/>
                                      </p:to>
                                    </p:set>
                                    <p:anim calcmode="lin" valueType="num">
                                      <p:cBhvr additive="base">
                                        <p:cTn id="68" dur="500" fill="hold"/>
                                        <p:tgtEl>
                                          <p:spTgt spid="3"/>
                                        </p:tgtEl>
                                        <p:attrNameLst>
                                          <p:attrName>ppt_x</p:attrName>
                                        </p:attrNameLst>
                                      </p:cBhvr>
                                      <p:tavLst>
                                        <p:tav tm="0">
                                          <p:val>
                                            <p:strVal val="1+#ppt_w/2"/>
                                          </p:val>
                                        </p:tav>
                                        <p:tav tm="100000">
                                          <p:val>
                                            <p:strVal val="#ppt_x"/>
                                          </p:val>
                                        </p:tav>
                                      </p:tavLst>
                                    </p:anim>
                                    <p:anim calcmode="lin" valueType="num">
                                      <p:cBhvr additive="base">
                                        <p:cTn id="6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2" fill="hold" nodeType="clickEffect">
                                  <p:stCondLst>
                                    <p:cond delay="0"/>
                                  </p:stCondLst>
                                  <p:childTnLst>
                                    <p:set>
                                      <p:cBhvr>
                                        <p:cTn id="73" dur="1" fill="hold">
                                          <p:stCondLst>
                                            <p:cond delay="0"/>
                                          </p:stCondLst>
                                        </p:cTn>
                                        <p:tgtEl>
                                          <p:spTgt spid="4"/>
                                        </p:tgtEl>
                                        <p:attrNameLst>
                                          <p:attrName>style.visibility</p:attrName>
                                        </p:attrNameLst>
                                      </p:cBhvr>
                                      <p:to>
                                        <p:strVal val="visible"/>
                                      </p:to>
                                    </p:set>
                                    <p:anim calcmode="lin" valueType="num">
                                      <p:cBhvr additive="base">
                                        <p:cTn id="74" dur="500" fill="hold"/>
                                        <p:tgtEl>
                                          <p:spTgt spid="4"/>
                                        </p:tgtEl>
                                        <p:attrNameLst>
                                          <p:attrName>ppt_x</p:attrName>
                                        </p:attrNameLst>
                                      </p:cBhvr>
                                      <p:tavLst>
                                        <p:tav tm="0">
                                          <p:val>
                                            <p:strVal val="1+#ppt_w/2"/>
                                          </p:val>
                                        </p:tav>
                                        <p:tav tm="100000">
                                          <p:val>
                                            <p:strVal val="#ppt_x"/>
                                          </p:val>
                                        </p:tav>
                                      </p:tavLst>
                                    </p:anim>
                                    <p:anim calcmode="lin" valueType="num">
                                      <p:cBhvr additive="base">
                                        <p:cTn id="75"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8209"/>
                                        </p:tgtEl>
                                        <p:attrNameLst>
                                          <p:attrName>style.visibility</p:attrName>
                                        </p:attrNameLst>
                                      </p:cBhvr>
                                      <p:to>
                                        <p:strVal val="visible"/>
                                      </p:to>
                                    </p:set>
                                    <p:animEffect transition="in" filter="blinds(horizontal)">
                                      <p:cBhvr>
                                        <p:cTn id="80" dur="500"/>
                                        <p:tgtEl>
                                          <p:spTgt spid="8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bldLvl="2"/>
      <p:bldP spid="33799" grpId="0" animBg="1"/>
      <p:bldP spid="33800" grpId="0" animBg="1"/>
      <p:bldP spid="33801" grpId="0" animBg="1"/>
      <p:bldP spid="33802" grpId="0" animBg="1"/>
      <p:bldP spid="8209" grpId="0" autoUpdateAnimBg="0"/>
      <p:bldP spid="8216" grpId="0" autoUpdateAnimBg="0"/>
      <p:bldP spid="2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6"/>
          <p:cNvSpPr>
            <a:spLocks noGrp="1" noChangeArrowheads="1"/>
          </p:cNvSpPr>
          <p:nvPr>
            <p:ph type="title"/>
          </p:nvPr>
        </p:nvSpPr>
        <p:spPr/>
        <p:txBody>
          <a:bodyPr/>
          <a:lstStyle/>
          <a:p>
            <a:r>
              <a:rPr lang="en-US" altLang="zh-CN" smtClean="0">
                <a:solidFill>
                  <a:srgbClr val="FFCC00"/>
                </a:solidFill>
                <a:latin typeface="Arial" charset="0"/>
                <a:ea typeface="黑体" pitchFamily="49" charset="-122"/>
              </a:rPr>
              <a:t>DRAM</a:t>
            </a:r>
            <a:r>
              <a:rPr lang="zh-CN" altLang="en-US" smtClean="0">
                <a:solidFill>
                  <a:srgbClr val="FFCC00"/>
                </a:solidFill>
                <a:latin typeface="Arial" charset="0"/>
                <a:ea typeface="黑体" pitchFamily="49" charset="-122"/>
              </a:rPr>
              <a:t>的读写时序控制（写周期）</a:t>
            </a:r>
          </a:p>
        </p:txBody>
      </p:sp>
      <p:sp>
        <p:nvSpPr>
          <p:cNvPr id="12292" name="灯片编号占位符 4"/>
          <p:cNvSpPr txBox="1">
            <a:spLocks noGrp="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spcBef>
                <a:spcPct val="0"/>
              </a:spcBef>
            </a:pPr>
            <a:fld id="{272F09F9-D1E3-4513-9AF9-1C05B1DCE871}" type="slidenum">
              <a:rPr lang="ko-KR" altLang="en-US" sz="1600" b="1">
                <a:solidFill>
                  <a:schemeClr val="accent2"/>
                </a:solidFill>
                <a:latin typeface="Verdana" pitchFamily="34" charset="0"/>
                <a:ea typeface="Gulim" pitchFamily="34" charset="-127"/>
              </a:rPr>
              <a:pPr algn="r">
                <a:lnSpc>
                  <a:spcPct val="100000"/>
                </a:lnSpc>
                <a:spcBef>
                  <a:spcPct val="0"/>
                </a:spcBef>
              </a:pPr>
              <a:t>37</a:t>
            </a:fld>
            <a:endParaRPr lang="en-US" altLang="ko-KR" sz="1600" b="1">
              <a:solidFill>
                <a:schemeClr val="accent2"/>
              </a:solidFill>
              <a:latin typeface="Verdana" pitchFamily="34" charset="0"/>
              <a:ea typeface="Gulim" pitchFamily="34" charset="-127"/>
            </a:endParaRPr>
          </a:p>
        </p:txBody>
      </p:sp>
      <p:sp>
        <p:nvSpPr>
          <p:cNvPr id="34822" name="Rectangle 2"/>
          <p:cNvSpPr>
            <a:spLocks noChangeArrowheads="1"/>
          </p:cNvSpPr>
          <p:nvPr/>
        </p:nvSpPr>
        <p:spPr bwMode="auto">
          <a:xfrm>
            <a:off x="287338" y="4391025"/>
            <a:ext cx="8685212" cy="2046288"/>
          </a:xfrm>
          <a:prstGeom prst="rect">
            <a:avLst/>
          </a:prstGeom>
          <a:noFill/>
          <a:ln w="9525">
            <a:noFill/>
            <a:miter lim="800000"/>
            <a:headEnd/>
            <a:tailEnd/>
          </a:ln>
        </p:spPr>
        <p:txBody>
          <a:bodyPr/>
          <a:lstStyle/>
          <a:p>
            <a:pPr marL="342900" indent="-342900" algn="l" eaLnBrk="0" hangingPunct="0">
              <a:lnSpc>
                <a:spcPct val="100000"/>
              </a:lnSpc>
              <a:spcBef>
                <a:spcPct val="20000"/>
              </a:spcBef>
              <a:buClr>
                <a:schemeClr val="bg2"/>
              </a:buClr>
              <a:buFont typeface="Wingdings" pitchFamily="2" charset="2"/>
              <a:buChar char="v"/>
            </a:pPr>
            <a:r>
              <a:rPr lang="zh-CN" altLang="en-US" b="1">
                <a:latin typeface="Arial" charset="0"/>
                <a:ea typeface="楷体_GB2312" pitchFamily="49" charset="-122"/>
              </a:rPr>
              <a:t>写周期（</a:t>
            </a:r>
            <a:r>
              <a:rPr lang="en-US" altLang="zh-CN" b="1">
                <a:solidFill>
                  <a:srgbClr val="CC0066"/>
                </a:solidFill>
                <a:latin typeface="Arial" charset="0"/>
                <a:ea typeface="楷体_GB2312" pitchFamily="49" charset="-122"/>
              </a:rPr>
              <a:t>/WE=0</a:t>
            </a:r>
            <a:r>
              <a:rPr lang="zh-CN" altLang="en-US" b="1">
                <a:latin typeface="Arial" charset="0"/>
                <a:ea typeface="楷体_GB2312" pitchFamily="49" charset="-122"/>
              </a:rPr>
              <a:t>时写操作）</a:t>
            </a:r>
          </a:p>
          <a:p>
            <a:pPr marL="742950" lvl="1" indent="-285750" algn="l" eaLnBrk="0" hangingPunct="0">
              <a:lnSpc>
                <a:spcPct val="100000"/>
              </a:lnSpc>
              <a:spcBef>
                <a:spcPct val="20000"/>
              </a:spcBef>
              <a:buClr>
                <a:srgbClr val="006666"/>
              </a:buClr>
              <a:buSzPct val="110000"/>
              <a:buFont typeface="Wingdings" pitchFamily="2" charset="2"/>
              <a:buChar char="w"/>
            </a:pPr>
            <a:r>
              <a:rPr lang="zh-CN" altLang="en-US" b="1">
                <a:latin typeface="Arial" charset="0"/>
                <a:ea typeface="楷体_GB2312" pitchFamily="49" charset="-122"/>
              </a:rPr>
              <a:t>当</a:t>
            </a:r>
            <a:r>
              <a:rPr lang="en-US" altLang="zh-CN" b="1">
                <a:latin typeface="Arial" charset="0"/>
                <a:ea typeface="楷体_GB2312" pitchFamily="49" charset="-122"/>
              </a:rPr>
              <a:t>/WE</a:t>
            </a:r>
            <a:r>
              <a:rPr lang="zh-CN" altLang="en-US" b="1">
                <a:latin typeface="Arial" charset="0"/>
                <a:ea typeface="楷体_GB2312" pitchFamily="49" charset="-122"/>
              </a:rPr>
              <a:t>有效（为</a:t>
            </a:r>
            <a:r>
              <a:rPr lang="en-US" altLang="zh-CN" b="1">
                <a:latin typeface="Arial" charset="0"/>
                <a:ea typeface="楷体_GB2312" pitchFamily="49" charset="-122"/>
              </a:rPr>
              <a:t>0</a:t>
            </a:r>
            <a:r>
              <a:rPr lang="zh-CN" altLang="en-US" b="1">
                <a:latin typeface="Arial" charset="0"/>
                <a:ea typeface="楷体_GB2312" pitchFamily="49" charset="-122"/>
              </a:rPr>
              <a:t>）之后，输入的数据必须保持到 </a:t>
            </a:r>
            <a:r>
              <a:rPr lang="en-US" altLang="zh-CN" b="1">
                <a:latin typeface="Arial" charset="0"/>
                <a:ea typeface="楷体_GB2312" pitchFamily="49" charset="-122"/>
              </a:rPr>
              <a:t>/CAS</a:t>
            </a:r>
            <a:r>
              <a:rPr lang="zh-CN" altLang="en-US" b="1">
                <a:latin typeface="Arial" charset="0"/>
                <a:ea typeface="楷体_GB2312" pitchFamily="49" charset="-122"/>
              </a:rPr>
              <a:t>变为低电平之后</a:t>
            </a:r>
            <a:r>
              <a:rPr lang="en-US" altLang="zh-CN" b="1">
                <a:latin typeface="Arial" charset="0"/>
                <a:ea typeface="楷体_GB2312" pitchFamily="49" charset="-122"/>
              </a:rPr>
              <a:t>——</a:t>
            </a:r>
            <a:r>
              <a:rPr lang="zh-CN" altLang="en-US" b="1">
                <a:latin typeface="Arial" charset="0"/>
                <a:ea typeface="楷体_GB2312" pitchFamily="49" charset="-122"/>
              </a:rPr>
              <a:t>数据提前有效</a:t>
            </a:r>
          </a:p>
          <a:p>
            <a:pPr marL="742950" lvl="1" indent="-285750" algn="l" eaLnBrk="0" hangingPunct="0">
              <a:lnSpc>
                <a:spcPct val="100000"/>
              </a:lnSpc>
              <a:spcBef>
                <a:spcPct val="20000"/>
              </a:spcBef>
              <a:buClr>
                <a:srgbClr val="006666"/>
              </a:buClr>
              <a:buSzPct val="110000"/>
              <a:buFont typeface="Wingdings" pitchFamily="2" charset="2"/>
              <a:buChar char="w"/>
            </a:pPr>
            <a:r>
              <a:rPr lang="zh-CN" altLang="en-US" b="1">
                <a:latin typeface="Arial" charset="0"/>
                <a:ea typeface="楷体_GB2312" pitchFamily="49" charset="-122"/>
              </a:rPr>
              <a:t>在 </a:t>
            </a:r>
            <a:r>
              <a:rPr lang="en-US" altLang="zh-CN" b="1">
                <a:latin typeface="Arial" charset="0"/>
                <a:ea typeface="楷体_GB2312" pitchFamily="49" charset="-122"/>
              </a:rPr>
              <a:t>/WE</a:t>
            </a:r>
            <a:r>
              <a:rPr lang="zh-CN" altLang="en-US" b="1">
                <a:latin typeface="Arial" charset="0"/>
                <a:ea typeface="楷体_GB2312" pitchFamily="49" charset="-122"/>
              </a:rPr>
              <a:t>、</a:t>
            </a:r>
            <a:r>
              <a:rPr lang="en-US" altLang="zh-CN" b="1">
                <a:latin typeface="Arial" charset="0"/>
                <a:ea typeface="楷体_GB2312" pitchFamily="49" charset="-122"/>
              </a:rPr>
              <a:t> /RAS</a:t>
            </a:r>
            <a:r>
              <a:rPr lang="zh-CN" altLang="en-US" b="1">
                <a:latin typeface="Arial" charset="0"/>
                <a:ea typeface="楷体_GB2312" pitchFamily="49" charset="-122"/>
              </a:rPr>
              <a:t>和</a:t>
            </a:r>
            <a:r>
              <a:rPr lang="en-US" altLang="zh-CN" b="1">
                <a:latin typeface="Arial" charset="0"/>
                <a:ea typeface="楷体_GB2312" pitchFamily="49" charset="-122"/>
              </a:rPr>
              <a:t>/CAS</a:t>
            </a:r>
            <a:r>
              <a:rPr lang="zh-CN" altLang="en-US" b="1">
                <a:latin typeface="Arial" charset="0"/>
                <a:ea typeface="楷体_GB2312" pitchFamily="49" charset="-122"/>
              </a:rPr>
              <a:t>全部有效时，数据被写入存储器 </a:t>
            </a:r>
          </a:p>
        </p:txBody>
      </p:sp>
      <p:graphicFrame>
        <p:nvGraphicFramePr>
          <p:cNvPr id="12290" name="Object 7"/>
          <p:cNvGraphicFramePr>
            <a:graphicFrameLocks noChangeAspect="1"/>
          </p:cNvGraphicFramePr>
          <p:nvPr/>
        </p:nvGraphicFramePr>
        <p:xfrm>
          <a:off x="498475" y="981075"/>
          <a:ext cx="4752975" cy="3043238"/>
        </p:xfrm>
        <a:graphic>
          <a:graphicData uri="http://schemas.openxmlformats.org/presentationml/2006/ole">
            <p:oleObj spid="_x0000_s12290" name="Visio" r:id="rId4" imgW="3295800" imgH="2110320" progId="Visio.Drawing.11">
              <p:embed/>
            </p:oleObj>
          </a:graphicData>
        </a:graphic>
      </p:graphicFrame>
      <p:sp>
        <p:nvSpPr>
          <p:cNvPr id="34824" name="Line 8"/>
          <p:cNvSpPr>
            <a:spLocks noChangeShapeType="1"/>
          </p:cNvSpPr>
          <p:nvPr/>
        </p:nvSpPr>
        <p:spPr bwMode="black">
          <a:xfrm>
            <a:off x="2406650" y="1785938"/>
            <a:ext cx="0" cy="2605087"/>
          </a:xfrm>
          <a:prstGeom prst="line">
            <a:avLst/>
          </a:prstGeom>
          <a:noFill/>
          <a:ln w="19050">
            <a:solidFill>
              <a:srgbClr val="FF0066"/>
            </a:solidFill>
            <a:prstDash val="dash"/>
            <a:round/>
            <a:headEnd/>
            <a:tailEnd/>
          </a:ln>
        </p:spPr>
        <p:txBody>
          <a:bodyPr anchor="ctr">
            <a:spAutoFit/>
          </a:bodyPr>
          <a:lstStyle/>
          <a:p>
            <a:endParaRPr lang="zh-CN" altLang="en-US"/>
          </a:p>
        </p:txBody>
      </p:sp>
      <p:sp>
        <p:nvSpPr>
          <p:cNvPr id="34825" name="Line 9"/>
          <p:cNvSpPr>
            <a:spLocks noChangeShapeType="1"/>
          </p:cNvSpPr>
          <p:nvPr/>
        </p:nvSpPr>
        <p:spPr bwMode="black">
          <a:xfrm>
            <a:off x="2406650" y="4024313"/>
            <a:ext cx="576263" cy="0"/>
          </a:xfrm>
          <a:prstGeom prst="line">
            <a:avLst/>
          </a:prstGeom>
          <a:noFill/>
          <a:ln w="19050">
            <a:solidFill>
              <a:srgbClr val="FF0066"/>
            </a:solidFill>
            <a:round/>
            <a:headEnd/>
            <a:tailEnd type="triangle" w="med" len="med"/>
          </a:ln>
        </p:spPr>
        <p:txBody>
          <a:bodyPr wrap="none" anchor="ctr">
            <a:spAutoFit/>
          </a:bodyPr>
          <a:lstStyle/>
          <a:p>
            <a:endParaRPr lang="zh-CN" altLang="en-US"/>
          </a:p>
        </p:txBody>
      </p:sp>
      <p:sp>
        <p:nvSpPr>
          <p:cNvPr id="57398" name="Text Box 54"/>
          <p:cNvSpPr txBox="1">
            <a:spLocks noChangeArrowheads="1"/>
          </p:cNvSpPr>
          <p:nvPr/>
        </p:nvSpPr>
        <p:spPr bwMode="black">
          <a:xfrm>
            <a:off x="2219325" y="4056063"/>
            <a:ext cx="958850" cy="341312"/>
          </a:xfrm>
          <a:prstGeom prst="rect">
            <a:avLst/>
          </a:prstGeom>
          <a:noFill/>
          <a:ln w="9525" algn="ctr">
            <a:noFill/>
            <a:miter lim="800000"/>
            <a:headEnd/>
            <a:tailEnd/>
          </a:ln>
        </p:spPr>
        <p:txBody>
          <a:bodyPr>
            <a:spAutoFit/>
          </a:bodyPr>
          <a:lstStyle/>
          <a:p>
            <a:r>
              <a:rPr lang="zh-CN" altLang="en-US" sz="1800" b="1">
                <a:solidFill>
                  <a:srgbClr val="CC3300"/>
                </a:solidFill>
                <a:ea typeface="楷体_GB2312" pitchFamily="49" charset="-122"/>
              </a:rPr>
              <a:t>保持</a:t>
            </a:r>
          </a:p>
        </p:txBody>
      </p:sp>
      <p:sp>
        <p:nvSpPr>
          <p:cNvPr id="34827" name="Line 11"/>
          <p:cNvSpPr>
            <a:spLocks noChangeShapeType="1"/>
          </p:cNvSpPr>
          <p:nvPr/>
        </p:nvSpPr>
        <p:spPr bwMode="black">
          <a:xfrm>
            <a:off x="2946400" y="1808163"/>
            <a:ext cx="0" cy="2582862"/>
          </a:xfrm>
          <a:prstGeom prst="line">
            <a:avLst/>
          </a:prstGeom>
          <a:noFill/>
          <a:ln w="19050">
            <a:solidFill>
              <a:srgbClr val="0000FF"/>
            </a:solidFill>
            <a:prstDash val="dash"/>
            <a:round/>
            <a:headEnd/>
            <a:tailEnd/>
          </a:ln>
        </p:spPr>
        <p:txBody>
          <a:bodyPr anchor="ctr">
            <a:spAutoFit/>
          </a:bodyPr>
          <a:lstStyle/>
          <a:p>
            <a:endParaRPr lang="zh-CN" altLang="en-US"/>
          </a:p>
        </p:txBody>
      </p:sp>
      <p:grpSp>
        <p:nvGrpSpPr>
          <p:cNvPr id="2" name="Group 11"/>
          <p:cNvGrpSpPr>
            <a:grpSpLocks/>
          </p:cNvGrpSpPr>
          <p:nvPr/>
        </p:nvGrpSpPr>
        <p:grpSpPr bwMode="auto">
          <a:xfrm>
            <a:off x="5967413" y="2489200"/>
            <a:ext cx="3035300" cy="457200"/>
            <a:chOff x="3744" y="1426"/>
            <a:chExt cx="1912" cy="288"/>
          </a:xfrm>
        </p:grpSpPr>
        <p:sp>
          <p:nvSpPr>
            <p:cNvPr id="12311" name="Text Box 12"/>
            <p:cNvSpPr txBox="1">
              <a:spLocks noChangeArrowheads="1"/>
            </p:cNvSpPr>
            <p:nvPr/>
          </p:nvSpPr>
          <p:spPr bwMode="auto">
            <a:xfrm>
              <a:off x="3744" y="1426"/>
              <a:ext cx="1912" cy="288"/>
            </a:xfrm>
            <a:prstGeom prst="rect">
              <a:avLst/>
            </a:prstGeom>
            <a:noFill/>
            <a:ln w="9525">
              <a:noFill/>
              <a:miter lim="800000"/>
              <a:headEnd/>
              <a:tailEnd/>
            </a:ln>
          </p:spPr>
          <p:txBody>
            <a:bodyPr>
              <a:spAutoFit/>
            </a:bodyPr>
            <a:lstStyle/>
            <a:p>
              <a:pPr algn="l">
                <a:lnSpc>
                  <a:spcPct val="100000"/>
                </a:lnSpc>
              </a:pPr>
              <a:r>
                <a:rPr kumimoji="1" lang="zh-CN" altLang="en-US" b="1">
                  <a:latin typeface="Arial" charset="0"/>
                  <a:ea typeface="楷体_GB2312" pitchFamily="49" charset="-122"/>
                </a:rPr>
                <a:t>写允许</a:t>
              </a:r>
              <a:r>
                <a:rPr kumimoji="1" lang="en-US" altLang="zh-CN" b="1">
                  <a:latin typeface="Arial" charset="0"/>
                  <a:ea typeface="楷体_GB2312" pitchFamily="49" charset="-122"/>
                </a:rPr>
                <a:t>WE</a:t>
              </a:r>
              <a:r>
                <a:rPr kumimoji="1" lang="zh-CN" altLang="en-US" b="1">
                  <a:latin typeface="Arial" charset="0"/>
                  <a:ea typeface="楷体_GB2312" pitchFamily="49" charset="-122"/>
                </a:rPr>
                <a:t>有效(</a:t>
              </a:r>
              <a:r>
                <a:rPr kumimoji="1" lang="zh-CN" altLang="en-US" b="1">
                  <a:solidFill>
                    <a:srgbClr val="CC0066"/>
                  </a:solidFill>
                  <a:latin typeface="Arial" charset="0"/>
                  <a:ea typeface="楷体_GB2312" pitchFamily="49" charset="-122"/>
                </a:rPr>
                <a:t>低</a:t>
              </a:r>
              <a:r>
                <a:rPr kumimoji="1" lang="en-US" altLang="zh-CN" b="1">
                  <a:latin typeface="Arial" charset="0"/>
                  <a:ea typeface="楷体_GB2312" pitchFamily="49" charset="-122"/>
                </a:rPr>
                <a:t>)</a:t>
              </a:r>
            </a:p>
          </p:txBody>
        </p:sp>
        <p:sp>
          <p:nvSpPr>
            <p:cNvPr id="12312" name="Line 13"/>
            <p:cNvSpPr>
              <a:spLocks noChangeShapeType="1"/>
            </p:cNvSpPr>
            <p:nvPr/>
          </p:nvSpPr>
          <p:spPr bwMode="auto">
            <a:xfrm>
              <a:off x="4376" y="1448"/>
              <a:ext cx="312" cy="0"/>
            </a:xfrm>
            <a:prstGeom prst="line">
              <a:avLst/>
            </a:prstGeom>
            <a:noFill/>
            <a:ln w="19050">
              <a:solidFill>
                <a:schemeClr val="tx1"/>
              </a:solidFill>
              <a:round/>
              <a:headEnd/>
              <a:tailEnd/>
            </a:ln>
          </p:spPr>
          <p:txBody>
            <a:bodyPr>
              <a:spAutoFit/>
            </a:bodyPr>
            <a:lstStyle/>
            <a:p>
              <a:endParaRPr lang="zh-CN" altLang="en-US"/>
            </a:p>
          </p:txBody>
        </p:sp>
      </p:grpSp>
      <p:sp>
        <p:nvSpPr>
          <p:cNvPr id="9230" name="Text Box 14"/>
          <p:cNvSpPr txBox="1">
            <a:spLocks noChangeArrowheads="1"/>
          </p:cNvSpPr>
          <p:nvPr/>
        </p:nvSpPr>
        <p:spPr bwMode="auto">
          <a:xfrm>
            <a:off x="5967413" y="2979738"/>
            <a:ext cx="2565400" cy="457200"/>
          </a:xfrm>
          <a:prstGeom prst="rect">
            <a:avLst/>
          </a:prstGeom>
          <a:noFill/>
          <a:ln w="9525">
            <a:noFill/>
            <a:miter lim="800000"/>
            <a:headEnd/>
            <a:tailEnd/>
          </a:ln>
        </p:spPr>
        <p:txBody>
          <a:bodyPr>
            <a:spAutoFit/>
          </a:bodyPr>
          <a:lstStyle/>
          <a:p>
            <a:pPr algn="l">
              <a:lnSpc>
                <a:spcPct val="100000"/>
              </a:lnSpc>
            </a:pPr>
            <a:r>
              <a:rPr kumimoji="1" lang="zh-CN" altLang="en-US" b="1">
                <a:solidFill>
                  <a:srgbClr val="CC0066"/>
                </a:solidFill>
                <a:latin typeface="Arial" charset="0"/>
                <a:ea typeface="楷体_GB2312" pitchFamily="49" charset="-122"/>
              </a:rPr>
              <a:t>数据</a:t>
            </a:r>
            <a:r>
              <a:rPr kumimoji="1" lang="en-US" altLang="zh-CN" b="1">
                <a:solidFill>
                  <a:srgbClr val="CC0066"/>
                </a:solidFill>
                <a:latin typeface="Arial" charset="0"/>
              </a:rPr>
              <a:t>D</a:t>
            </a:r>
            <a:r>
              <a:rPr kumimoji="1" lang="en-US" altLang="zh-CN" b="1" baseline="-25000">
                <a:solidFill>
                  <a:srgbClr val="CC0066"/>
                </a:solidFill>
                <a:latin typeface="Arial" charset="0"/>
              </a:rPr>
              <a:t>IN</a:t>
            </a:r>
            <a:r>
              <a:rPr kumimoji="1" lang="zh-CN" altLang="en-US" b="1">
                <a:solidFill>
                  <a:srgbClr val="CC0066"/>
                </a:solidFill>
                <a:latin typeface="Arial" charset="0"/>
                <a:ea typeface="楷体_GB2312" pitchFamily="49" charset="-122"/>
              </a:rPr>
              <a:t>有效</a:t>
            </a:r>
          </a:p>
        </p:txBody>
      </p:sp>
      <p:grpSp>
        <p:nvGrpSpPr>
          <p:cNvPr id="3" name="Group 15"/>
          <p:cNvGrpSpPr>
            <a:grpSpLocks/>
          </p:cNvGrpSpPr>
          <p:nvPr/>
        </p:nvGrpSpPr>
        <p:grpSpPr bwMode="auto">
          <a:xfrm>
            <a:off x="5949950" y="3468688"/>
            <a:ext cx="2755900" cy="457200"/>
            <a:chOff x="3744" y="1882"/>
            <a:chExt cx="1736" cy="288"/>
          </a:xfrm>
        </p:grpSpPr>
        <p:sp>
          <p:nvSpPr>
            <p:cNvPr id="12309" name="Text Box 16"/>
            <p:cNvSpPr txBox="1">
              <a:spLocks noChangeArrowheads="1"/>
            </p:cNvSpPr>
            <p:nvPr/>
          </p:nvSpPr>
          <p:spPr bwMode="auto">
            <a:xfrm>
              <a:off x="3744" y="1882"/>
              <a:ext cx="1736" cy="288"/>
            </a:xfrm>
            <a:prstGeom prst="rect">
              <a:avLst/>
            </a:prstGeom>
            <a:noFill/>
            <a:ln w="9525">
              <a:noFill/>
              <a:miter lim="800000"/>
              <a:headEnd/>
              <a:tailEnd/>
            </a:ln>
          </p:spPr>
          <p:txBody>
            <a:bodyPr>
              <a:spAutoFit/>
            </a:bodyPr>
            <a:lstStyle/>
            <a:p>
              <a:pPr algn="l">
                <a:lnSpc>
                  <a:spcPct val="100000"/>
                </a:lnSpc>
              </a:pPr>
              <a:r>
                <a:rPr kumimoji="1" lang="zh-CN" altLang="en-US" b="1">
                  <a:latin typeface="Arial" charset="0"/>
                  <a:ea typeface="楷体_GB2312" pitchFamily="49" charset="-122"/>
                </a:rPr>
                <a:t>列地址、</a:t>
              </a:r>
              <a:r>
                <a:rPr kumimoji="1" lang="en-US" altLang="zh-CN" b="1">
                  <a:latin typeface="Arial" charset="0"/>
                  <a:ea typeface="楷体_GB2312" pitchFamily="49" charset="-122"/>
                </a:rPr>
                <a:t>CAS</a:t>
              </a:r>
              <a:r>
                <a:rPr kumimoji="1" lang="zh-CN" altLang="en-US" b="1">
                  <a:latin typeface="Arial" charset="0"/>
                  <a:ea typeface="楷体_GB2312" pitchFamily="49" charset="-122"/>
                </a:rPr>
                <a:t>有效</a:t>
              </a:r>
            </a:p>
          </p:txBody>
        </p:sp>
        <p:sp>
          <p:nvSpPr>
            <p:cNvPr id="12310" name="Freeform 17"/>
            <p:cNvSpPr>
              <a:spLocks/>
            </p:cNvSpPr>
            <p:nvPr/>
          </p:nvSpPr>
          <p:spPr bwMode="auto">
            <a:xfrm flipV="1">
              <a:off x="4607" y="1892"/>
              <a:ext cx="373" cy="27"/>
            </a:xfrm>
            <a:custGeom>
              <a:avLst/>
              <a:gdLst>
                <a:gd name="T0" fmla="*/ 0 w 501"/>
                <a:gd name="T1" fmla="*/ 0 h 1"/>
                <a:gd name="T2" fmla="*/ 15 w 501"/>
                <a:gd name="T3" fmla="*/ 0 h 1"/>
                <a:gd name="T4" fmla="*/ 0 60000 65536"/>
                <a:gd name="T5" fmla="*/ 0 60000 65536"/>
                <a:gd name="T6" fmla="*/ 0 w 501"/>
                <a:gd name="T7" fmla="*/ 0 h 1"/>
                <a:gd name="T8" fmla="*/ 501 w 501"/>
                <a:gd name="T9" fmla="*/ 1 h 1"/>
              </a:gdLst>
              <a:ahLst/>
              <a:cxnLst>
                <a:cxn ang="T4">
                  <a:pos x="T0" y="T1"/>
                </a:cxn>
                <a:cxn ang="T5">
                  <a:pos x="T2" y="T3"/>
                </a:cxn>
              </a:cxnLst>
              <a:rect l="T6" t="T7" r="T8" b="T9"/>
              <a:pathLst>
                <a:path w="501" h="1">
                  <a:moveTo>
                    <a:pt x="0" y="0"/>
                  </a:moveTo>
                  <a:lnTo>
                    <a:pt x="501" y="0"/>
                  </a:lnTo>
                </a:path>
              </a:pathLst>
            </a:custGeom>
            <a:noFill/>
            <a:ln w="19050">
              <a:solidFill>
                <a:schemeClr val="tx1"/>
              </a:solidFill>
              <a:round/>
              <a:headEnd/>
              <a:tailEnd/>
            </a:ln>
          </p:spPr>
          <p:txBody>
            <a:bodyPr>
              <a:spAutoFit/>
            </a:bodyPr>
            <a:lstStyle/>
            <a:p>
              <a:endParaRPr lang="zh-CN" altLang="en-US"/>
            </a:p>
          </p:txBody>
        </p:sp>
      </p:grpSp>
      <p:grpSp>
        <p:nvGrpSpPr>
          <p:cNvPr id="4" name="Group 18"/>
          <p:cNvGrpSpPr>
            <a:grpSpLocks/>
          </p:cNvGrpSpPr>
          <p:nvPr/>
        </p:nvGrpSpPr>
        <p:grpSpPr bwMode="auto">
          <a:xfrm>
            <a:off x="5943600" y="1951038"/>
            <a:ext cx="3200400" cy="487362"/>
            <a:chOff x="3744" y="911"/>
            <a:chExt cx="2016" cy="307"/>
          </a:xfrm>
        </p:grpSpPr>
        <p:sp>
          <p:nvSpPr>
            <p:cNvPr id="12307" name="Text Box 19"/>
            <p:cNvSpPr txBox="1">
              <a:spLocks noChangeArrowheads="1"/>
            </p:cNvSpPr>
            <p:nvPr/>
          </p:nvSpPr>
          <p:spPr bwMode="auto">
            <a:xfrm>
              <a:off x="3744" y="930"/>
              <a:ext cx="2016" cy="288"/>
            </a:xfrm>
            <a:prstGeom prst="rect">
              <a:avLst/>
            </a:prstGeom>
            <a:noFill/>
            <a:ln w="9525">
              <a:noFill/>
              <a:miter lim="800000"/>
              <a:headEnd/>
              <a:tailEnd/>
            </a:ln>
          </p:spPr>
          <p:txBody>
            <a:bodyPr>
              <a:spAutoFit/>
            </a:bodyPr>
            <a:lstStyle/>
            <a:p>
              <a:pPr algn="l">
                <a:lnSpc>
                  <a:spcPct val="100000"/>
                </a:lnSpc>
              </a:pPr>
              <a:r>
                <a:rPr kumimoji="1" lang="zh-CN" altLang="en-US" b="1">
                  <a:latin typeface="Arial" charset="0"/>
                  <a:ea typeface="楷体_GB2312" pitchFamily="49" charset="-122"/>
                </a:rPr>
                <a:t>行地址、</a:t>
              </a:r>
              <a:r>
                <a:rPr kumimoji="1" lang="en-US" altLang="zh-CN" b="1">
                  <a:latin typeface="Arial" charset="0"/>
                  <a:ea typeface="楷体_GB2312" pitchFamily="49" charset="-122"/>
                </a:rPr>
                <a:t>RAS</a:t>
              </a:r>
              <a:r>
                <a:rPr kumimoji="1" lang="zh-CN" altLang="en-US" b="1">
                  <a:latin typeface="Arial" charset="0"/>
                  <a:ea typeface="楷体_GB2312" pitchFamily="49" charset="-122"/>
                </a:rPr>
                <a:t>有效</a:t>
              </a:r>
            </a:p>
          </p:txBody>
        </p:sp>
        <p:sp>
          <p:nvSpPr>
            <p:cNvPr id="12308" name="Freeform 20"/>
            <p:cNvSpPr>
              <a:spLocks/>
            </p:cNvSpPr>
            <p:nvPr/>
          </p:nvSpPr>
          <p:spPr bwMode="auto">
            <a:xfrm flipV="1">
              <a:off x="4559" y="911"/>
              <a:ext cx="405" cy="39"/>
            </a:xfrm>
            <a:custGeom>
              <a:avLst/>
              <a:gdLst>
                <a:gd name="T0" fmla="*/ 0 w 501"/>
                <a:gd name="T1" fmla="*/ 0 h 1"/>
                <a:gd name="T2" fmla="*/ 40 w 501"/>
                <a:gd name="T3" fmla="*/ 0 h 1"/>
                <a:gd name="T4" fmla="*/ 0 60000 65536"/>
                <a:gd name="T5" fmla="*/ 0 60000 65536"/>
                <a:gd name="T6" fmla="*/ 0 w 501"/>
                <a:gd name="T7" fmla="*/ 0 h 1"/>
                <a:gd name="T8" fmla="*/ 501 w 501"/>
                <a:gd name="T9" fmla="*/ 1 h 1"/>
              </a:gdLst>
              <a:ahLst/>
              <a:cxnLst>
                <a:cxn ang="T4">
                  <a:pos x="T0" y="T1"/>
                </a:cxn>
                <a:cxn ang="T5">
                  <a:pos x="T2" y="T3"/>
                </a:cxn>
              </a:cxnLst>
              <a:rect l="T6" t="T7" r="T8" b="T9"/>
              <a:pathLst>
                <a:path w="501" h="1">
                  <a:moveTo>
                    <a:pt x="0" y="0"/>
                  </a:moveTo>
                  <a:lnTo>
                    <a:pt x="501" y="0"/>
                  </a:lnTo>
                </a:path>
              </a:pathLst>
            </a:custGeom>
            <a:noFill/>
            <a:ln w="19050">
              <a:solidFill>
                <a:schemeClr val="tx1"/>
              </a:solidFill>
              <a:round/>
              <a:headEnd/>
              <a:tailEnd/>
            </a:ln>
          </p:spPr>
          <p:txBody>
            <a:bodyPr>
              <a:spAutoFit/>
            </a:bodyPr>
            <a:lstStyle/>
            <a:p>
              <a:endParaRPr lang="zh-CN" altLang="en-US"/>
            </a:p>
          </p:txBody>
        </p:sp>
      </p:grpSp>
      <p:sp>
        <p:nvSpPr>
          <p:cNvPr id="9237" name="Text Box 21"/>
          <p:cNvSpPr txBox="1">
            <a:spLocks noChangeArrowheads="1"/>
          </p:cNvSpPr>
          <p:nvPr/>
        </p:nvSpPr>
        <p:spPr bwMode="auto">
          <a:xfrm>
            <a:off x="5619750" y="1497013"/>
            <a:ext cx="1752600" cy="457200"/>
          </a:xfrm>
          <a:prstGeom prst="rect">
            <a:avLst/>
          </a:prstGeom>
          <a:noFill/>
          <a:ln w="9525">
            <a:noFill/>
            <a:miter lim="800000"/>
            <a:headEnd/>
            <a:tailEnd/>
          </a:ln>
        </p:spPr>
        <p:txBody>
          <a:bodyPr>
            <a:spAutoFit/>
          </a:bodyPr>
          <a:lstStyle/>
          <a:p>
            <a:pPr marL="358775" indent="-358775" algn="l">
              <a:lnSpc>
                <a:spcPct val="100000"/>
              </a:lnSpc>
              <a:buClr>
                <a:schemeClr val="bg2"/>
              </a:buClr>
              <a:buFont typeface="Wingdings" pitchFamily="2" charset="2"/>
              <a:buChar char="v"/>
            </a:pPr>
            <a:r>
              <a:rPr kumimoji="1" lang="zh-CN" altLang="en-US" b="1">
                <a:ea typeface="楷体_GB2312" pitchFamily="49" charset="-122"/>
              </a:rPr>
              <a:t>写时序</a:t>
            </a:r>
          </a:p>
        </p:txBody>
      </p:sp>
      <p:sp>
        <p:nvSpPr>
          <p:cNvPr id="21" name="Text Box 14"/>
          <p:cNvSpPr txBox="1">
            <a:spLocks noChangeArrowheads="1"/>
          </p:cNvSpPr>
          <p:nvPr/>
        </p:nvSpPr>
        <p:spPr bwMode="auto">
          <a:xfrm>
            <a:off x="5978525" y="3998913"/>
            <a:ext cx="2565400" cy="457200"/>
          </a:xfrm>
          <a:prstGeom prst="rect">
            <a:avLst/>
          </a:prstGeom>
          <a:noFill/>
          <a:ln w="9525">
            <a:noFill/>
            <a:miter lim="800000"/>
            <a:headEnd/>
            <a:tailEnd/>
          </a:ln>
        </p:spPr>
        <p:txBody>
          <a:bodyPr>
            <a:spAutoFit/>
          </a:bodyPr>
          <a:lstStyle/>
          <a:p>
            <a:pPr algn="l">
              <a:lnSpc>
                <a:spcPct val="100000"/>
              </a:lnSpc>
            </a:pPr>
            <a:r>
              <a:rPr kumimoji="1" lang="zh-CN" altLang="en-US" b="1">
                <a:latin typeface="Arial" charset="0"/>
                <a:ea typeface="楷体_GB2312" pitchFamily="49" charset="-122"/>
              </a:rPr>
              <a:t>数据被写入</a:t>
            </a:r>
          </a:p>
        </p:txBody>
      </p:sp>
      <p:sp>
        <p:nvSpPr>
          <p:cNvPr id="22" name="椭圆 21"/>
          <p:cNvSpPr>
            <a:spLocks noChangeArrowheads="1"/>
          </p:cNvSpPr>
          <p:nvPr/>
        </p:nvSpPr>
        <p:spPr bwMode="auto">
          <a:xfrm>
            <a:off x="2459038" y="3263900"/>
            <a:ext cx="1008062" cy="179388"/>
          </a:xfrm>
          <a:prstGeom prst="ellipse">
            <a:avLst/>
          </a:prstGeom>
          <a:noFill/>
          <a:ln w="9525" algn="ctr">
            <a:solidFill>
              <a:srgbClr val="FF0000"/>
            </a:solidFill>
            <a:round/>
            <a:headEnd/>
            <a:tailEnd/>
          </a:ln>
        </p:spPr>
        <p:txBody>
          <a:bodyPr>
            <a:spAutoFit/>
          </a:bodyPr>
          <a:lstStyle/>
          <a:p>
            <a:pPr algn="r" eaLnBrk="0" hangingPunct="0">
              <a:lnSpc>
                <a:spcPct val="100000"/>
              </a:lnSpc>
              <a:spcBef>
                <a:spcPct val="0"/>
              </a:spcBef>
            </a:pPr>
            <a:endParaRPr lang="zh-CN" altLang="en-US" sz="2000" b="1" u="sng">
              <a:solidFill>
                <a:schemeClr val="accent1"/>
              </a:solidFill>
              <a:latin typeface="Lucida Sans Unicode" pitchFamily="34" charset="0"/>
              <a:ea typeface="Gulim" pitchFamily="34" charset="-127"/>
            </a:endParaRPr>
          </a:p>
        </p:txBody>
      </p:sp>
      <p:sp>
        <p:nvSpPr>
          <p:cNvPr id="23" name="Line 9"/>
          <p:cNvSpPr>
            <a:spLocks noChangeShapeType="1"/>
          </p:cNvSpPr>
          <p:nvPr/>
        </p:nvSpPr>
        <p:spPr bwMode="black">
          <a:xfrm>
            <a:off x="2936875" y="4019550"/>
            <a:ext cx="576263" cy="0"/>
          </a:xfrm>
          <a:prstGeom prst="line">
            <a:avLst/>
          </a:prstGeom>
          <a:noFill/>
          <a:ln w="19050">
            <a:solidFill>
              <a:srgbClr val="103BB4"/>
            </a:solidFill>
            <a:round/>
            <a:headEnd/>
            <a:tailEnd type="triangle" w="med" len="med"/>
          </a:ln>
        </p:spPr>
        <p:txBody>
          <a:bodyPr wrap="none" anchor="ctr">
            <a:spAutoFit/>
          </a:bodyPr>
          <a:lstStyle/>
          <a:p>
            <a:endParaRPr lang="zh-CN" altLang="en-US"/>
          </a:p>
        </p:txBody>
      </p:sp>
      <p:sp>
        <p:nvSpPr>
          <p:cNvPr id="24" name="Text Box 54"/>
          <p:cNvSpPr txBox="1">
            <a:spLocks noChangeArrowheads="1"/>
          </p:cNvSpPr>
          <p:nvPr/>
        </p:nvSpPr>
        <p:spPr bwMode="black">
          <a:xfrm>
            <a:off x="2749550" y="4081463"/>
            <a:ext cx="958850" cy="342900"/>
          </a:xfrm>
          <a:prstGeom prst="rect">
            <a:avLst/>
          </a:prstGeom>
          <a:noFill/>
          <a:ln w="9525" algn="ctr">
            <a:noFill/>
            <a:miter lim="800000"/>
            <a:headEnd/>
            <a:tailEnd/>
          </a:ln>
        </p:spPr>
        <p:txBody>
          <a:bodyPr>
            <a:spAutoFit/>
          </a:bodyPr>
          <a:lstStyle/>
          <a:p>
            <a:r>
              <a:rPr lang="zh-CN" altLang="en-US" sz="1800" b="1">
                <a:solidFill>
                  <a:srgbClr val="103BB4"/>
                </a:solidFill>
                <a:ea typeface="楷体_GB2312" pitchFamily="49" charset="-122"/>
              </a:rPr>
              <a:t>写入</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22">
                                            <p:txEl>
                                              <p:pRg st="0" end="0"/>
                                            </p:txEl>
                                          </p:spTgt>
                                        </p:tgtEl>
                                        <p:attrNameLst>
                                          <p:attrName>style.visibility</p:attrName>
                                        </p:attrNameLst>
                                      </p:cBhvr>
                                      <p:to>
                                        <p:strVal val="visible"/>
                                      </p:to>
                                    </p:set>
                                    <p:anim calcmode="lin" valueType="num">
                                      <p:cBhvr additive="base">
                                        <p:cTn id="7" dur="500" fill="hold"/>
                                        <p:tgtEl>
                                          <p:spTgt spid="3482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p:cTn id="13" dur="500" fill="hold"/>
                                        <p:tgtEl>
                                          <p:spTgt spid="22"/>
                                        </p:tgtEl>
                                        <p:attrNameLst>
                                          <p:attrName>ppt_w</p:attrName>
                                        </p:attrNameLst>
                                      </p:cBhvr>
                                      <p:tavLst>
                                        <p:tav tm="0">
                                          <p:val>
                                            <p:fltVal val="0"/>
                                          </p:val>
                                        </p:tav>
                                        <p:tav tm="100000">
                                          <p:val>
                                            <p:strVal val="#ppt_w"/>
                                          </p:val>
                                        </p:tav>
                                      </p:tavLst>
                                    </p:anim>
                                    <p:anim calcmode="lin" valueType="num">
                                      <p:cBhvr>
                                        <p:cTn id="14" dur="500" fill="hold"/>
                                        <p:tgtEl>
                                          <p:spTgt spid="22"/>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4822">
                                            <p:txEl>
                                              <p:pRg st="1" end="1"/>
                                            </p:txEl>
                                          </p:spTgt>
                                        </p:tgtEl>
                                        <p:attrNameLst>
                                          <p:attrName>style.visibility</p:attrName>
                                        </p:attrNameLst>
                                      </p:cBhvr>
                                      <p:to>
                                        <p:strVal val="visible"/>
                                      </p:to>
                                    </p:set>
                                    <p:anim calcmode="lin" valueType="num">
                                      <p:cBhvr additive="base">
                                        <p:cTn id="19" dur="500" fill="hold"/>
                                        <p:tgtEl>
                                          <p:spTgt spid="3482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2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4824"/>
                                        </p:tgtEl>
                                        <p:attrNameLst>
                                          <p:attrName>style.visibility</p:attrName>
                                        </p:attrNameLst>
                                      </p:cBhvr>
                                      <p:to>
                                        <p:strVal val="visible"/>
                                      </p:to>
                                    </p:set>
                                    <p:animEffect transition="in" filter="wipe(down)">
                                      <p:cBhvr>
                                        <p:cTn id="25" dur="500"/>
                                        <p:tgtEl>
                                          <p:spTgt spid="3482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4827"/>
                                        </p:tgtEl>
                                        <p:attrNameLst>
                                          <p:attrName>style.visibility</p:attrName>
                                        </p:attrNameLst>
                                      </p:cBhvr>
                                      <p:to>
                                        <p:strVal val="visible"/>
                                      </p:to>
                                    </p:set>
                                    <p:animEffect transition="in" filter="wipe(down)">
                                      <p:cBhvr>
                                        <p:cTn id="30" dur="500"/>
                                        <p:tgtEl>
                                          <p:spTgt spid="3482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4825"/>
                                        </p:tgtEl>
                                        <p:attrNameLst>
                                          <p:attrName>style.visibility</p:attrName>
                                        </p:attrNameLst>
                                      </p:cBhvr>
                                      <p:to>
                                        <p:strVal val="visible"/>
                                      </p:to>
                                    </p:set>
                                    <p:animEffect transition="in" filter="wipe(left)">
                                      <p:cBhvr>
                                        <p:cTn id="35" dur="500"/>
                                        <p:tgtEl>
                                          <p:spTgt spid="34825"/>
                                        </p:tgtEl>
                                      </p:cBhvr>
                                    </p:animEffect>
                                  </p:childTnLst>
                                </p:cTn>
                              </p:par>
                            </p:childTnLst>
                          </p:cTn>
                        </p:par>
                        <p:par>
                          <p:cTn id="36" fill="hold">
                            <p:stCondLst>
                              <p:cond delay="500"/>
                            </p:stCondLst>
                            <p:childTnLst>
                              <p:par>
                                <p:cTn id="37" presetID="3" presetClass="entr" presetSubtype="10" fill="hold" grpId="0" nodeType="afterEffect">
                                  <p:stCondLst>
                                    <p:cond delay="0"/>
                                  </p:stCondLst>
                                  <p:childTnLst>
                                    <p:set>
                                      <p:cBhvr>
                                        <p:cTn id="38" dur="1" fill="hold">
                                          <p:stCondLst>
                                            <p:cond delay="0"/>
                                          </p:stCondLst>
                                        </p:cTn>
                                        <p:tgtEl>
                                          <p:spTgt spid="57398"/>
                                        </p:tgtEl>
                                        <p:attrNameLst>
                                          <p:attrName>style.visibility</p:attrName>
                                        </p:attrNameLst>
                                      </p:cBhvr>
                                      <p:to>
                                        <p:strVal val="visible"/>
                                      </p:to>
                                    </p:set>
                                    <p:animEffect transition="in" filter="blinds(horizontal)">
                                      <p:cBhvr>
                                        <p:cTn id="39" dur="500"/>
                                        <p:tgtEl>
                                          <p:spTgt spid="57398"/>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4822">
                                            <p:txEl>
                                              <p:pRg st="2" end="2"/>
                                            </p:txEl>
                                          </p:spTgt>
                                        </p:tgtEl>
                                        <p:attrNameLst>
                                          <p:attrName>style.visibility</p:attrName>
                                        </p:attrNameLst>
                                      </p:cBhvr>
                                      <p:to>
                                        <p:strVal val="visible"/>
                                      </p:to>
                                    </p:set>
                                    <p:anim calcmode="lin" valueType="num">
                                      <p:cBhvr additive="base">
                                        <p:cTn id="44" dur="500" fill="hold"/>
                                        <p:tgtEl>
                                          <p:spTgt spid="34822">
                                            <p:txEl>
                                              <p:pRg st="2" end="2"/>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482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childTnLst>
                          </p:cTn>
                        </p:par>
                        <p:par>
                          <p:cTn id="51" fill="hold">
                            <p:stCondLst>
                              <p:cond delay="500"/>
                            </p:stCondLst>
                            <p:childTnLst>
                              <p:par>
                                <p:cTn id="52" presetID="3" presetClass="entr" presetSubtype="10" fill="hold" grpId="0" nodeType="after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blinds(horizontal)">
                                      <p:cBhvr>
                                        <p:cTn id="54" dur="500"/>
                                        <p:tgtEl>
                                          <p:spTgt spid="24"/>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9237"/>
                                        </p:tgtEl>
                                        <p:attrNameLst>
                                          <p:attrName>style.visibility</p:attrName>
                                        </p:attrNameLst>
                                      </p:cBhvr>
                                      <p:to>
                                        <p:strVal val="visible"/>
                                      </p:to>
                                    </p:set>
                                    <p:animEffect transition="in" filter="blinds(horizontal)">
                                      <p:cBhvr>
                                        <p:cTn id="59" dur="500"/>
                                        <p:tgtEl>
                                          <p:spTgt spid="9237"/>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2" fill="hold" nodeType="clickEffect">
                                  <p:stCondLst>
                                    <p:cond delay="0"/>
                                  </p:stCondLst>
                                  <p:childTnLst>
                                    <p:set>
                                      <p:cBhvr>
                                        <p:cTn id="63" dur="1" fill="hold">
                                          <p:stCondLst>
                                            <p:cond delay="0"/>
                                          </p:stCondLst>
                                        </p:cTn>
                                        <p:tgtEl>
                                          <p:spTgt spid="4"/>
                                        </p:tgtEl>
                                        <p:attrNameLst>
                                          <p:attrName>style.visibility</p:attrName>
                                        </p:attrNameLst>
                                      </p:cBhvr>
                                      <p:to>
                                        <p:strVal val="visible"/>
                                      </p:to>
                                    </p:set>
                                    <p:anim calcmode="lin" valueType="num">
                                      <p:cBhvr additive="base">
                                        <p:cTn id="64" dur="500" fill="hold"/>
                                        <p:tgtEl>
                                          <p:spTgt spid="4"/>
                                        </p:tgtEl>
                                        <p:attrNameLst>
                                          <p:attrName>ppt_x</p:attrName>
                                        </p:attrNameLst>
                                      </p:cBhvr>
                                      <p:tavLst>
                                        <p:tav tm="0">
                                          <p:val>
                                            <p:strVal val="1+#ppt_w/2"/>
                                          </p:val>
                                        </p:tav>
                                        <p:tav tm="100000">
                                          <p:val>
                                            <p:strVal val="#ppt_x"/>
                                          </p:val>
                                        </p:tav>
                                      </p:tavLst>
                                    </p:anim>
                                    <p:anim calcmode="lin" valueType="num">
                                      <p:cBhvr additive="base">
                                        <p:cTn id="65"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2" fill="hold" nodeType="clickEffect">
                                  <p:stCondLst>
                                    <p:cond delay="0"/>
                                  </p:stCondLst>
                                  <p:childTnLst>
                                    <p:set>
                                      <p:cBhvr>
                                        <p:cTn id="69" dur="1" fill="hold">
                                          <p:stCondLst>
                                            <p:cond delay="0"/>
                                          </p:stCondLst>
                                        </p:cTn>
                                        <p:tgtEl>
                                          <p:spTgt spid="2"/>
                                        </p:tgtEl>
                                        <p:attrNameLst>
                                          <p:attrName>style.visibility</p:attrName>
                                        </p:attrNameLst>
                                      </p:cBhvr>
                                      <p:to>
                                        <p:strVal val="visible"/>
                                      </p:to>
                                    </p:set>
                                    <p:anim calcmode="lin" valueType="num">
                                      <p:cBhvr additive="base">
                                        <p:cTn id="70" dur="500" fill="hold"/>
                                        <p:tgtEl>
                                          <p:spTgt spid="2"/>
                                        </p:tgtEl>
                                        <p:attrNameLst>
                                          <p:attrName>ppt_x</p:attrName>
                                        </p:attrNameLst>
                                      </p:cBhvr>
                                      <p:tavLst>
                                        <p:tav tm="0">
                                          <p:val>
                                            <p:strVal val="1+#ppt_w/2"/>
                                          </p:val>
                                        </p:tav>
                                        <p:tav tm="100000">
                                          <p:val>
                                            <p:strVal val="#ppt_x"/>
                                          </p:val>
                                        </p:tav>
                                      </p:tavLst>
                                    </p:anim>
                                    <p:anim calcmode="lin" valueType="num">
                                      <p:cBhvr additive="base">
                                        <p:cTn id="71"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9230"/>
                                        </p:tgtEl>
                                        <p:attrNameLst>
                                          <p:attrName>style.visibility</p:attrName>
                                        </p:attrNameLst>
                                      </p:cBhvr>
                                      <p:to>
                                        <p:strVal val="visible"/>
                                      </p:to>
                                    </p:set>
                                    <p:animEffect transition="in" filter="blinds(horizontal)">
                                      <p:cBhvr>
                                        <p:cTn id="76" dur="500"/>
                                        <p:tgtEl>
                                          <p:spTgt spid="9230"/>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2" fill="hold" nodeType="click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additive="base">
                                        <p:cTn id="81" dur="500" fill="hold"/>
                                        <p:tgtEl>
                                          <p:spTgt spid="3"/>
                                        </p:tgtEl>
                                        <p:attrNameLst>
                                          <p:attrName>ppt_x</p:attrName>
                                        </p:attrNameLst>
                                      </p:cBhvr>
                                      <p:tavLst>
                                        <p:tav tm="0">
                                          <p:val>
                                            <p:strVal val="1+#ppt_w/2"/>
                                          </p:val>
                                        </p:tav>
                                        <p:tav tm="100000">
                                          <p:val>
                                            <p:strVal val="#ppt_x"/>
                                          </p:val>
                                        </p:tav>
                                      </p:tavLst>
                                    </p:anim>
                                    <p:anim calcmode="lin" valueType="num">
                                      <p:cBhvr additive="base">
                                        <p:cTn id="8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blinds(horizontal)">
                                      <p:cBhvr>
                                        <p:cTn id="8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2" grpId="0" build="p" bldLvl="2"/>
      <p:bldP spid="34824" grpId="0" animBg="1"/>
      <p:bldP spid="34825" grpId="0" animBg="1"/>
      <p:bldP spid="57398" grpId="0"/>
      <p:bldP spid="34827" grpId="0" animBg="1"/>
      <p:bldP spid="9230" grpId="0" autoUpdateAnimBg="0"/>
      <p:bldP spid="9237" grpId="0" autoUpdateAnimBg="0"/>
      <p:bldP spid="21" grpId="0" autoUpdateAnimBg="0"/>
      <p:bldP spid="22" grpId="0" animBg="1"/>
      <p:bldP spid="23" grpId="0" animBg="1"/>
      <p:bldP spid="24"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灯片编号占位符 4"/>
          <p:cNvSpPr>
            <a:spLocks noGrp="1"/>
          </p:cNvSpPr>
          <p:nvPr>
            <p:ph type="sldNum" sz="quarter" idx="10"/>
          </p:nvPr>
        </p:nvSpPr>
        <p:spPr>
          <a:noFill/>
        </p:spPr>
        <p:txBody>
          <a:bodyPr/>
          <a:lstStyle/>
          <a:p>
            <a:fld id="{31DBBE8E-E805-4754-848C-2F1533F2757E}" type="slidenum">
              <a:rPr lang="ko-KR" altLang="en-US" smtClean="0"/>
              <a:pPr/>
              <a:t>38</a:t>
            </a:fld>
            <a:endParaRPr lang="en-US" altLang="ko-KR" smtClean="0"/>
          </a:p>
        </p:txBody>
      </p:sp>
      <p:sp>
        <p:nvSpPr>
          <p:cNvPr id="46083" name="Rectangle 2"/>
          <p:cNvSpPr>
            <a:spLocks noGrp="1" noChangeArrowheads="1"/>
          </p:cNvSpPr>
          <p:nvPr>
            <p:ph type="title"/>
          </p:nvPr>
        </p:nvSpPr>
        <p:spPr/>
        <p:txBody>
          <a:bodyPr/>
          <a:lstStyle/>
          <a:p>
            <a:r>
              <a:rPr lang="en-US" altLang="zh-CN" smtClean="0">
                <a:solidFill>
                  <a:srgbClr val="FFCC00"/>
                </a:solidFill>
                <a:latin typeface="Arial" charset="0"/>
                <a:ea typeface="黑体" pitchFamily="49" charset="-122"/>
              </a:rPr>
              <a:t>8.2.4  RAM</a:t>
            </a:r>
            <a:r>
              <a:rPr lang="zh-CN" altLang="en-US" smtClean="0">
                <a:solidFill>
                  <a:srgbClr val="FFCC00"/>
                </a:solidFill>
                <a:latin typeface="Arial" charset="0"/>
                <a:ea typeface="黑体" pitchFamily="49" charset="-122"/>
              </a:rPr>
              <a:t>芯片扩展</a:t>
            </a:r>
          </a:p>
        </p:txBody>
      </p:sp>
      <p:sp>
        <p:nvSpPr>
          <p:cNvPr id="63491" name="Rectangle 3"/>
          <p:cNvSpPr>
            <a:spLocks noGrp="1" noChangeArrowheads="1"/>
          </p:cNvSpPr>
          <p:nvPr>
            <p:ph type="body" sz="half" idx="1"/>
          </p:nvPr>
        </p:nvSpPr>
        <p:spPr>
          <a:xfrm>
            <a:off x="287338" y="1412875"/>
            <a:ext cx="8540750" cy="4537075"/>
          </a:xfrm>
        </p:spPr>
        <p:txBody>
          <a:bodyPr/>
          <a:lstStyle/>
          <a:p>
            <a:pPr marL="457200" indent="-457200">
              <a:lnSpc>
                <a:spcPct val="110000"/>
              </a:lnSpc>
              <a:spcBef>
                <a:spcPct val="10000"/>
              </a:spcBef>
            </a:pPr>
            <a:r>
              <a:rPr lang="zh-CN" altLang="en-US" sz="2400" smtClean="0"/>
              <a:t>存储器芯片的容量有限，当一片</a:t>
            </a:r>
            <a:r>
              <a:rPr lang="en-US" altLang="zh-CN" sz="2400" smtClean="0"/>
              <a:t>RAM</a:t>
            </a:r>
            <a:r>
              <a:rPr lang="zh-CN" altLang="en-US" sz="2400" smtClean="0"/>
              <a:t>或</a:t>
            </a:r>
            <a:r>
              <a:rPr lang="en-US" altLang="zh-CN" sz="2400" smtClean="0"/>
              <a:t>ROM</a:t>
            </a:r>
            <a:r>
              <a:rPr lang="zh-CN" altLang="en-US" sz="2400" smtClean="0"/>
              <a:t>不能满足对存储容量的要求时，需要对存储器进行扩展，即将若干片</a:t>
            </a:r>
            <a:r>
              <a:rPr lang="en-US" altLang="zh-CN" sz="2400" smtClean="0"/>
              <a:t>RAM</a:t>
            </a:r>
            <a:r>
              <a:rPr lang="zh-CN" altLang="en-US" sz="2400" smtClean="0"/>
              <a:t>或</a:t>
            </a:r>
            <a:r>
              <a:rPr lang="en-US" altLang="zh-CN" sz="2400" smtClean="0"/>
              <a:t>ROM</a:t>
            </a:r>
            <a:r>
              <a:rPr lang="zh-CN" altLang="en-US" sz="2400" smtClean="0"/>
              <a:t>组合起来，形成容量更大的存储器。</a:t>
            </a:r>
          </a:p>
          <a:p>
            <a:pPr marL="457200" indent="-457200">
              <a:lnSpc>
                <a:spcPct val="110000"/>
              </a:lnSpc>
              <a:spcBef>
                <a:spcPct val="10000"/>
              </a:spcBef>
            </a:pPr>
            <a:r>
              <a:rPr lang="zh-CN" altLang="en-US" sz="2400" smtClean="0"/>
              <a:t>主要方法</a:t>
            </a:r>
          </a:p>
          <a:p>
            <a:pPr lvl="1">
              <a:lnSpc>
                <a:spcPct val="110000"/>
              </a:lnSpc>
              <a:spcBef>
                <a:spcPct val="10000"/>
              </a:spcBef>
              <a:buSzPct val="85000"/>
              <a:buFont typeface="Wingdings" pitchFamily="2" charset="2"/>
              <a:buChar char="u"/>
            </a:pPr>
            <a:r>
              <a:rPr lang="zh-CN" altLang="en-US" sz="1600" smtClean="0"/>
              <a:t> </a:t>
            </a:r>
            <a:r>
              <a:rPr lang="zh-CN" altLang="en-US" sz="2000" smtClean="0">
                <a:solidFill>
                  <a:srgbClr val="FF0000"/>
                </a:solidFill>
              </a:rPr>
              <a:t>位扩展</a:t>
            </a:r>
            <a:r>
              <a:rPr lang="zh-CN" altLang="en-US" sz="2000" smtClean="0"/>
              <a:t>（增加字长） ：若每一片存储器中的字数够用但每个字的</a:t>
            </a:r>
            <a:r>
              <a:rPr lang="zh-CN" altLang="en-US" sz="2000" smtClean="0">
                <a:solidFill>
                  <a:srgbClr val="CC0066"/>
                </a:solidFill>
              </a:rPr>
              <a:t>位数不够用</a:t>
            </a:r>
            <a:r>
              <a:rPr lang="zh-CN" altLang="en-US" sz="2000" smtClean="0"/>
              <a:t>，应采用位扩展方式，增加存储器中每个字的位数</a:t>
            </a:r>
          </a:p>
          <a:p>
            <a:pPr lvl="1">
              <a:lnSpc>
                <a:spcPct val="110000"/>
              </a:lnSpc>
              <a:spcBef>
                <a:spcPct val="10000"/>
              </a:spcBef>
              <a:buSzPct val="85000"/>
              <a:buFont typeface="Wingdings" pitchFamily="2" charset="2"/>
              <a:buChar char="u"/>
            </a:pPr>
            <a:r>
              <a:rPr lang="zh-CN" altLang="en-US" sz="2000" smtClean="0">
                <a:solidFill>
                  <a:srgbClr val="FF0000"/>
                </a:solidFill>
              </a:rPr>
              <a:t>字扩展</a:t>
            </a:r>
            <a:r>
              <a:rPr lang="zh-CN" altLang="en-US" sz="2000" smtClean="0"/>
              <a:t>（增加字数）：若每一片存储器中的数据位数够用但</a:t>
            </a:r>
            <a:r>
              <a:rPr lang="zh-CN" altLang="en-US" sz="2000" smtClean="0">
                <a:solidFill>
                  <a:srgbClr val="CC0066"/>
                </a:solidFill>
              </a:rPr>
              <a:t>字数不够用</a:t>
            </a:r>
            <a:r>
              <a:rPr lang="zh-CN" altLang="en-US" sz="2000" smtClean="0"/>
              <a:t>，应采用字扩展方式，增加存储器字数</a:t>
            </a:r>
          </a:p>
          <a:p>
            <a:pPr lvl="1">
              <a:lnSpc>
                <a:spcPct val="110000"/>
              </a:lnSpc>
              <a:spcBef>
                <a:spcPct val="10000"/>
              </a:spcBef>
              <a:buSzPct val="85000"/>
              <a:buFont typeface="Wingdings" pitchFamily="2" charset="2"/>
              <a:buChar char="u"/>
            </a:pPr>
            <a:r>
              <a:rPr lang="zh-CN" altLang="en-US" sz="2000" smtClean="0">
                <a:solidFill>
                  <a:srgbClr val="FF0000"/>
                </a:solidFill>
              </a:rPr>
              <a:t>字位扩展</a:t>
            </a:r>
            <a:r>
              <a:rPr lang="zh-CN" altLang="en-US" sz="2000" smtClean="0"/>
              <a:t>（扩展容量）：若一片存储器中的</a:t>
            </a:r>
            <a:r>
              <a:rPr lang="zh-CN" altLang="en-US" sz="2000" smtClean="0">
                <a:solidFill>
                  <a:srgbClr val="CC0066"/>
                </a:solidFill>
              </a:rPr>
              <a:t>位数和字数都不够用</a:t>
            </a:r>
            <a:r>
              <a:rPr lang="zh-CN" altLang="en-US" sz="2000" smtClean="0"/>
              <a:t>，则应同时采用位扩展和字扩展方式，增加存储器的容量（位数和字数）</a:t>
            </a:r>
            <a:r>
              <a:rPr lang="zh-CN" altLang="en-US" sz="1600" b="0" smtClean="0">
                <a:latin typeface="宋体" pitchFamily="2" charset="-122"/>
              </a:rPr>
              <a:t>  </a:t>
            </a:r>
          </a:p>
        </p:txBody>
      </p:sp>
      <p:sp>
        <p:nvSpPr>
          <p:cNvPr id="5" name="AutoShape 5"/>
          <p:cNvSpPr>
            <a:spLocks noChangeArrowheads="1"/>
          </p:cNvSpPr>
          <p:nvPr/>
        </p:nvSpPr>
        <p:spPr bwMode="auto">
          <a:xfrm>
            <a:off x="5819775" y="228600"/>
            <a:ext cx="2955925" cy="1219200"/>
          </a:xfrm>
          <a:prstGeom prst="irregularSeal1">
            <a:avLst/>
          </a:prstGeom>
          <a:solidFill>
            <a:srgbClr val="F0C200"/>
          </a:solidFill>
          <a:ln w="9525">
            <a:noFill/>
            <a:miter lim="800000"/>
            <a:headEnd/>
            <a:tailEnd/>
          </a:ln>
        </p:spPr>
        <p:txBody>
          <a:bodyPr anchor="ctr">
            <a:spAutoFit/>
          </a:bodyPr>
          <a:lstStyle/>
          <a:p>
            <a:pPr>
              <a:spcBef>
                <a:spcPct val="30000"/>
              </a:spcBef>
              <a:buClr>
                <a:schemeClr val="tx2"/>
              </a:buClr>
              <a:buSzPct val="85000"/>
              <a:buFont typeface="Wingdings" pitchFamily="2" charset="2"/>
              <a:buNone/>
            </a:pPr>
            <a:r>
              <a:rPr lang="zh-CN" altLang="en-US">
                <a:solidFill>
                  <a:srgbClr val="CC0000"/>
                </a:solidFill>
                <a:ea typeface="华文行楷" pitchFamily="2" charset="-122"/>
              </a:rPr>
              <a:t>重点掌握！</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additive="base">
                                        <p:cTn id="7" dur="500" fill="hold"/>
                                        <p:tgtEl>
                                          <p:spTgt spid="634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34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491">
                                            <p:txEl>
                                              <p:pRg st="1" end="1"/>
                                            </p:txEl>
                                          </p:spTgt>
                                        </p:tgtEl>
                                        <p:attrNameLst>
                                          <p:attrName>style.visibility</p:attrName>
                                        </p:attrNameLst>
                                      </p:cBhvr>
                                      <p:to>
                                        <p:strVal val="visible"/>
                                      </p:to>
                                    </p:set>
                                    <p:anim calcmode="lin" valueType="num">
                                      <p:cBhvr additive="base">
                                        <p:cTn id="13" dur="500" fill="hold"/>
                                        <p:tgtEl>
                                          <p:spTgt spid="634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34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3491">
                                            <p:txEl>
                                              <p:pRg st="2" end="2"/>
                                            </p:txEl>
                                          </p:spTgt>
                                        </p:tgtEl>
                                        <p:attrNameLst>
                                          <p:attrName>style.visibility</p:attrName>
                                        </p:attrNameLst>
                                      </p:cBhvr>
                                      <p:to>
                                        <p:strVal val="visible"/>
                                      </p:to>
                                    </p:set>
                                    <p:anim calcmode="lin" valueType="num">
                                      <p:cBhvr additive="base">
                                        <p:cTn id="19" dur="500" fill="hold"/>
                                        <p:tgtEl>
                                          <p:spTgt spid="634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34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3491">
                                            <p:txEl>
                                              <p:pRg st="3" end="3"/>
                                            </p:txEl>
                                          </p:spTgt>
                                        </p:tgtEl>
                                        <p:attrNameLst>
                                          <p:attrName>style.visibility</p:attrName>
                                        </p:attrNameLst>
                                      </p:cBhvr>
                                      <p:to>
                                        <p:strVal val="visible"/>
                                      </p:to>
                                    </p:set>
                                    <p:anim calcmode="lin" valueType="num">
                                      <p:cBhvr additive="base">
                                        <p:cTn id="25" dur="500" fill="hold"/>
                                        <p:tgtEl>
                                          <p:spTgt spid="6349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34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3491">
                                            <p:txEl>
                                              <p:pRg st="4" end="4"/>
                                            </p:txEl>
                                          </p:spTgt>
                                        </p:tgtEl>
                                        <p:attrNameLst>
                                          <p:attrName>style.visibility</p:attrName>
                                        </p:attrNameLst>
                                      </p:cBhvr>
                                      <p:to>
                                        <p:strVal val="visible"/>
                                      </p:to>
                                    </p:set>
                                    <p:anim calcmode="lin" valueType="num">
                                      <p:cBhvr additive="base">
                                        <p:cTn id="31" dur="500" fill="hold"/>
                                        <p:tgtEl>
                                          <p:spTgt spid="6349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34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500" fill="hold"/>
                                        <p:tgtEl>
                                          <p:spTgt spid="5"/>
                                        </p:tgtEl>
                                        <p:attrNameLst>
                                          <p:attrName>ppt_w</p:attrName>
                                        </p:attrNameLst>
                                      </p:cBhvr>
                                      <p:tavLst>
                                        <p:tav tm="0">
                                          <p:val>
                                            <p:fltVal val="0"/>
                                          </p:val>
                                        </p:tav>
                                        <p:tav tm="100000">
                                          <p:val>
                                            <p:strVal val="#ppt_w"/>
                                          </p:val>
                                        </p:tav>
                                      </p:tavLst>
                                    </p:anim>
                                    <p:anim calcmode="lin" valueType="num">
                                      <p:cBhvr>
                                        <p:cTn id="3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bldLvl="2"/>
      <p:bldP spid="5"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灯片编号占位符 4"/>
          <p:cNvSpPr txBox="1">
            <a:spLocks noGrp="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spcBef>
                <a:spcPct val="0"/>
              </a:spcBef>
            </a:pPr>
            <a:fld id="{655D4DC5-D6A3-42AE-A181-9945B9BA846D}" type="slidenum">
              <a:rPr lang="ko-KR" altLang="en-US" sz="1600" b="1">
                <a:solidFill>
                  <a:schemeClr val="accent2"/>
                </a:solidFill>
                <a:latin typeface="Verdana" pitchFamily="34" charset="0"/>
                <a:ea typeface="Gulim" pitchFamily="34" charset="-127"/>
              </a:rPr>
              <a:pPr algn="r">
                <a:lnSpc>
                  <a:spcPct val="100000"/>
                </a:lnSpc>
                <a:spcBef>
                  <a:spcPct val="0"/>
                </a:spcBef>
              </a:pPr>
              <a:t>39</a:t>
            </a:fld>
            <a:endParaRPr lang="en-US" altLang="ko-KR" sz="1600" b="1">
              <a:solidFill>
                <a:schemeClr val="accent2"/>
              </a:solidFill>
              <a:latin typeface="Verdana" pitchFamily="34" charset="0"/>
              <a:ea typeface="Gulim" pitchFamily="34" charset="-127"/>
            </a:endParaRPr>
          </a:p>
        </p:txBody>
      </p:sp>
      <p:sp>
        <p:nvSpPr>
          <p:cNvPr id="47107" name="Rectangle 2"/>
          <p:cNvSpPr>
            <a:spLocks noGrp="1" noChangeArrowheads="1"/>
          </p:cNvSpPr>
          <p:nvPr>
            <p:ph type="title" idx="4294967295"/>
          </p:nvPr>
        </p:nvSpPr>
        <p:spPr/>
        <p:txBody>
          <a:bodyPr/>
          <a:lstStyle/>
          <a:p>
            <a:r>
              <a:rPr lang="en-US" altLang="zh-CN" smtClean="0">
                <a:solidFill>
                  <a:srgbClr val="FFCC00"/>
                </a:solidFill>
                <a:latin typeface="Arial" charset="0"/>
                <a:ea typeface="黑体" pitchFamily="49" charset="-122"/>
              </a:rPr>
              <a:t>RAM</a:t>
            </a:r>
            <a:r>
              <a:rPr lang="zh-CN" altLang="en-US" smtClean="0">
                <a:solidFill>
                  <a:srgbClr val="FFCC00"/>
                </a:solidFill>
                <a:latin typeface="Arial" charset="0"/>
                <a:ea typeface="黑体" pitchFamily="49" charset="-122"/>
              </a:rPr>
              <a:t>芯片扩展（位扩展）</a:t>
            </a:r>
            <a:endParaRPr lang="en-US" altLang="zh-CN" smtClean="0">
              <a:solidFill>
                <a:srgbClr val="FFCC00"/>
              </a:solidFill>
              <a:latin typeface="Arial" charset="0"/>
              <a:ea typeface="黑体" pitchFamily="49" charset="-122"/>
            </a:endParaRPr>
          </a:p>
        </p:txBody>
      </p:sp>
      <p:sp>
        <p:nvSpPr>
          <p:cNvPr id="63491" name="Rectangle 3"/>
          <p:cNvSpPr>
            <a:spLocks noGrp="1" noChangeArrowheads="1"/>
          </p:cNvSpPr>
          <p:nvPr>
            <p:ph type="body" sz="half" idx="4294967295"/>
          </p:nvPr>
        </p:nvSpPr>
        <p:spPr>
          <a:xfrm>
            <a:off x="396875" y="1270000"/>
            <a:ext cx="8575675" cy="611188"/>
          </a:xfrm>
        </p:spPr>
        <p:txBody>
          <a:bodyPr/>
          <a:lstStyle/>
          <a:p>
            <a:pPr marL="457200" indent="-457200">
              <a:spcBef>
                <a:spcPts val="600"/>
              </a:spcBef>
              <a:buSzPct val="110000"/>
              <a:buFont typeface="Wingdings" pitchFamily="2" charset="2"/>
              <a:buNone/>
            </a:pPr>
            <a:r>
              <a:rPr lang="en-US" altLang="zh-CN" sz="2200" smtClean="0">
                <a:solidFill>
                  <a:srgbClr val="FF3399"/>
                </a:solidFill>
              </a:rPr>
              <a:t>【</a:t>
            </a:r>
            <a:r>
              <a:rPr lang="zh-CN" altLang="en-US" sz="2200" smtClean="0">
                <a:solidFill>
                  <a:srgbClr val="FF3399"/>
                </a:solidFill>
              </a:rPr>
              <a:t>例</a:t>
            </a:r>
            <a:r>
              <a:rPr lang="en-US" altLang="zh-CN" sz="2200" smtClean="0">
                <a:solidFill>
                  <a:srgbClr val="FF3399"/>
                </a:solidFill>
              </a:rPr>
              <a:t>8.1】</a:t>
            </a:r>
            <a:r>
              <a:rPr lang="zh-CN" altLang="en-US" sz="2200" smtClean="0"/>
              <a:t>用</a:t>
            </a:r>
            <a:r>
              <a:rPr lang="en-US" altLang="zh-CN" sz="2200" smtClean="0"/>
              <a:t>2</a:t>
            </a:r>
            <a:r>
              <a:rPr lang="zh-CN" altLang="en-US" sz="2200" smtClean="0"/>
              <a:t>片</a:t>
            </a:r>
            <a:r>
              <a:rPr lang="en-US" altLang="zh-CN" sz="2200" smtClean="0"/>
              <a:t>Intel 2114</a:t>
            </a:r>
            <a:r>
              <a:rPr lang="zh-CN" altLang="en-US" sz="2200" smtClean="0"/>
              <a:t>（</a:t>
            </a:r>
            <a:r>
              <a:rPr lang="en-US" altLang="zh-CN" sz="2200" smtClean="0"/>
              <a:t>1K×4</a:t>
            </a:r>
            <a:r>
              <a:rPr lang="zh-CN" altLang="en-US" sz="2200" smtClean="0"/>
              <a:t>位）</a:t>
            </a:r>
            <a:r>
              <a:rPr lang="en-US" altLang="zh-CN" sz="2200" smtClean="0"/>
              <a:t>SRAM </a:t>
            </a:r>
            <a:r>
              <a:rPr lang="zh-CN" altLang="en-US" sz="2200" smtClean="0"/>
              <a:t>扩展为</a:t>
            </a:r>
            <a:r>
              <a:rPr lang="en-US" altLang="zh-CN" sz="2200" smtClean="0"/>
              <a:t>1K×8</a:t>
            </a:r>
            <a:r>
              <a:rPr lang="zh-CN" altLang="en-US" sz="2200" smtClean="0"/>
              <a:t>位</a:t>
            </a:r>
          </a:p>
        </p:txBody>
      </p:sp>
      <p:grpSp>
        <p:nvGrpSpPr>
          <p:cNvPr id="2" name="Group 107"/>
          <p:cNvGrpSpPr>
            <a:grpSpLocks/>
          </p:cNvGrpSpPr>
          <p:nvPr/>
        </p:nvGrpSpPr>
        <p:grpSpPr bwMode="auto">
          <a:xfrm>
            <a:off x="920750" y="1881188"/>
            <a:ext cx="7010400" cy="2514600"/>
            <a:chOff x="576" y="1296"/>
            <a:chExt cx="4416" cy="1709"/>
          </a:xfrm>
        </p:grpSpPr>
        <p:grpSp>
          <p:nvGrpSpPr>
            <p:cNvPr id="47115" name="Group 84"/>
            <p:cNvGrpSpPr>
              <a:grpSpLocks/>
            </p:cNvGrpSpPr>
            <p:nvPr/>
          </p:nvGrpSpPr>
          <p:grpSpPr bwMode="auto">
            <a:xfrm>
              <a:off x="666" y="1296"/>
              <a:ext cx="4296" cy="1614"/>
              <a:chOff x="666" y="1296"/>
              <a:chExt cx="4296" cy="1614"/>
            </a:xfrm>
          </p:grpSpPr>
          <p:sp>
            <p:nvSpPr>
              <p:cNvPr id="47134" name="Oval 7"/>
              <p:cNvSpPr>
                <a:spLocks noChangeArrowheads="1"/>
              </p:cNvSpPr>
              <p:nvPr/>
            </p:nvSpPr>
            <p:spPr bwMode="auto">
              <a:xfrm>
                <a:off x="2798" y="2195"/>
                <a:ext cx="40" cy="35"/>
              </a:xfrm>
              <a:prstGeom prst="ellipse">
                <a:avLst/>
              </a:prstGeom>
              <a:noFill/>
              <a:ln w="9525">
                <a:solidFill>
                  <a:schemeClr val="tx1"/>
                </a:solidFill>
                <a:round/>
                <a:headEnd/>
                <a:tailEnd/>
              </a:ln>
            </p:spPr>
            <p:txBody>
              <a:bodyPr/>
              <a:lstStyle/>
              <a:p>
                <a:pPr algn="dist">
                  <a:spcBef>
                    <a:spcPct val="0"/>
                  </a:spcBef>
                </a:pPr>
                <a:endParaRPr lang="zh-CN" altLang="en-US" sz="1400" b="1">
                  <a:solidFill>
                    <a:schemeClr val="hlink"/>
                  </a:solidFill>
                  <a:latin typeface="Arial" charset="0"/>
                  <a:ea typeface="Gulim" pitchFamily="34" charset="-127"/>
                </a:endParaRPr>
              </a:p>
            </p:txBody>
          </p:sp>
          <p:sp>
            <p:nvSpPr>
              <p:cNvPr id="47135" name="Oval 8"/>
              <p:cNvSpPr>
                <a:spLocks noChangeArrowheads="1"/>
              </p:cNvSpPr>
              <p:nvPr/>
            </p:nvSpPr>
            <p:spPr bwMode="auto">
              <a:xfrm>
                <a:off x="2599" y="2195"/>
                <a:ext cx="40" cy="35"/>
              </a:xfrm>
              <a:prstGeom prst="ellipse">
                <a:avLst/>
              </a:prstGeom>
              <a:noFill/>
              <a:ln w="9525">
                <a:solidFill>
                  <a:schemeClr val="tx1"/>
                </a:solidFill>
                <a:round/>
                <a:headEnd/>
                <a:tailEnd/>
              </a:ln>
            </p:spPr>
            <p:txBody>
              <a:bodyPr/>
              <a:lstStyle/>
              <a:p>
                <a:pPr algn="dist">
                  <a:spcBef>
                    <a:spcPct val="0"/>
                  </a:spcBef>
                </a:pPr>
                <a:endParaRPr lang="zh-CN" altLang="en-US" sz="1400" b="1">
                  <a:solidFill>
                    <a:schemeClr val="hlink"/>
                  </a:solidFill>
                  <a:latin typeface="Arial" charset="0"/>
                  <a:ea typeface="Gulim" pitchFamily="34" charset="-127"/>
                </a:endParaRPr>
              </a:p>
            </p:txBody>
          </p:sp>
          <p:sp>
            <p:nvSpPr>
              <p:cNvPr id="47136" name="Rectangle 15">
                <a:hlinkClick r:id="rId3" action="ppaction://hlinkfile"/>
              </p:cNvPr>
              <p:cNvSpPr>
                <a:spLocks noChangeArrowheads="1"/>
              </p:cNvSpPr>
              <p:nvPr/>
            </p:nvSpPr>
            <p:spPr bwMode="auto">
              <a:xfrm>
                <a:off x="1181" y="1607"/>
                <a:ext cx="1764" cy="583"/>
              </a:xfrm>
              <a:prstGeom prst="rect">
                <a:avLst/>
              </a:prstGeom>
              <a:noFill/>
              <a:ln w="19050">
                <a:solidFill>
                  <a:schemeClr val="tx1"/>
                </a:solidFill>
                <a:miter lim="800000"/>
                <a:headEnd/>
                <a:tailEnd/>
              </a:ln>
            </p:spPr>
            <p:txBody>
              <a:bodyPr/>
              <a:lstStyle/>
              <a:p>
                <a:pPr algn="dist">
                  <a:spcBef>
                    <a:spcPct val="0"/>
                  </a:spcBef>
                </a:pPr>
                <a:endParaRPr lang="zh-CN" altLang="en-US" sz="1400" b="1">
                  <a:solidFill>
                    <a:schemeClr val="hlink"/>
                  </a:solidFill>
                  <a:latin typeface="Arial" charset="0"/>
                  <a:ea typeface="Gulim" pitchFamily="34" charset="-127"/>
                </a:endParaRPr>
              </a:p>
            </p:txBody>
          </p:sp>
          <p:sp>
            <p:nvSpPr>
              <p:cNvPr id="47137" name="Oval 23"/>
              <p:cNvSpPr>
                <a:spLocks noChangeArrowheads="1"/>
              </p:cNvSpPr>
              <p:nvPr/>
            </p:nvSpPr>
            <p:spPr bwMode="auto">
              <a:xfrm>
                <a:off x="4815" y="2195"/>
                <a:ext cx="40" cy="35"/>
              </a:xfrm>
              <a:prstGeom prst="ellipse">
                <a:avLst/>
              </a:prstGeom>
              <a:noFill/>
              <a:ln w="9525">
                <a:solidFill>
                  <a:schemeClr val="tx1"/>
                </a:solidFill>
                <a:round/>
                <a:headEnd/>
                <a:tailEnd/>
              </a:ln>
            </p:spPr>
            <p:txBody>
              <a:bodyPr/>
              <a:lstStyle/>
              <a:p>
                <a:pPr algn="dist">
                  <a:spcBef>
                    <a:spcPct val="0"/>
                  </a:spcBef>
                </a:pPr>
                <a:endParaRPr lang="zh-CN" altLang="en-US" sz="1400" b="1">
                  <a:solidFill>
                    <a:schemeClr val="hlink"/>
                  </a:solidFill>
                  <a:latin typeface="Arial" charset="0"/>
                  <a:ea typeface="Gulim" pitchFamily="34" charset="-127"/>
                </a:endParaRPr>
              </a:p>
            </p:txBody>
          </p:sp>
          <p:sp>
            <p:nvSpPr>
              <p:cNvPr id="47138" name="Oval 24"/>
              <p:cNvSpPr>
                <a:spLocks noChangeArrowheads="1"/>
              </p:cNvSpPr>
              <p:nvPr/>
            </p:nvSpPr>
            <p:spPr bwMode="auto">
              <a:xfrm>
                <a:off x="4615" y="2195"/>
                <a:ext cx="40" cy="35"/>
              </a:xfrm>
              <a:prstGeom prst="ellipse">
                <a:avLst/>
              </a:prstGeom>
              <a:noFill/>
              <a:ln w="9525">
                <a:solidFill>
                  <a:schemeClr val="tx1"/>
                </a:solidFill>
                <a:round/>
                <a:headEnd/>
                <a:tailEnd/>
              </a:ln>
            </p:spPr>
            <p:txBody>
              <a:bodyPr/>
              <a:lstStyle/>
              <a:p>
                <a:pPr algn="dist">
                  <a:spcBef>
                    <a:spcPct val="0"/>
                  </a:spcBef>
                </a:pPr>
                <a:endParaRPr lang="zh-CN" altLang="en-US" sz="1400" b="1">
                  <a:solidFill>
                    <a:schemeClr val="hlink"/>
                  </a:solidFill>
                  <a:latin typeface="Arial" charset="0"/>
                  <a:ea typeface="Gulim" pitchFamily="34" charset="-127"/>
                </a:endParaRPr>
              </a:p>
            </p:txBody>
          </p:sp>
          <p:sp>
            <p:nvSpPr>
              <p:cNvPr id="47139" name="Rectangle 31"/>
              <p:cNvSpPr>
                <a:spLocks noChangeArrowheads="1"/>
              </p:cNvSpPr>
              <p:nvPr/>
            </p:nvSpPr>
            <p:spPr bwMode="auto">
              <a:xfrm>
                <a:off x="3197" y="1607"/>
                <a:ext cx="1765" cy="583"/>
              </a:xfrm>
              <a:prstGeom prst="rect">
                <a:avLst/>
              </a:prstGeom>
              <a:noFill/>
              <a:ln w="19050">
                <a:solidFill>
                  <a:schemeClr val="tx1"/>
                </a:solidFill>
                <a:miter lim="800000"/>
                <a:headEnd/>
                <a:tailEnd/>
              </a:ln>
            </p:spPr>
            <p:txBody>
              <a:bodyPr/>
              <a:lstStyle/>
              <a:p>
                <a:pPr algn="dist">
                  <a:spcBef>
                    <a:spcPct val="0"/>
                  </a:spcBef>
                </a:pPr>
                <a:endParaRPr lang="zh-CN" altLang="en-US" sz="1400" b="1">
                  <a:solidFill>
                    <a:schemeClr val="hlink"/>
                  </a:solidFill>
                  <a:latin typeface="Arial" charset="0"/>
                  <a:ea typeface="Gulim" pitchFamily="34" charset="-127"/>
                </a:endParaRPr>
              </a:p>
            </p:txBody>
          </p:sp>
          <p:sp>
            <p:nvSpPr>
              <p:cNvPr id="47140" name="Text Box 42"/>
              <p:cNvSpPr txBox="1">
                <a:spLocks noChangeArrowheads="1"/>
              </p:cNvSpPr>
              <p:nvPr/>
            </p:nvSpPr>
            <p:spPr bwMode="auto">
              <a:xfrm>
                <a:off x="677" y="2205"/>
                <a:ext cx="378" cy="291"/>
              </a:xfrm>
              <a:prstGeom prst="rect">
                <a:avLst/>
              </a:prstGeom>
              <a:noFill/>
              <a:ln w="9525">
                <a:noFill/>
                <a:miter lim="800000"/>
                <a:headEnd/>
                <a:tailEnd/>
              </a:ln>
            </p:spPr>
            <p:txBody>
              <a:bodyPr/>
              <a:lstStyle/>
              <a:p>
                <a:pPr algn="just" eaLnBrk="0" hangingPunct="0">
                  <a:lnSpc>
                    <a:spcPct val="96000"/>
                  </a:lnSpc>
                  <a:spcBef>
                    <a:spcPct val="0"/>
                  </a:spcBef>
                </a:pPr>
                <a:r>
                  <a:rPr lang="en-US" altLang="zh-CN" sz="1400" b="1" i="1">
                    <a:solidFill>
                      <a:schemeClr val="hlink"/>
                    </a:solidFill>
                    <a:ea typeface="Gulim" pitchFamily="34" charset="-127"/>
                  </a:rPr>
                  <a:t>A</a:t>
                </a:r>
                <a:r>
                  <a:rPr lang="en-US" altLang="zh-CN" sz="1400" b="1" baseline="-25000">
                    <a:solidFill>
                      <a:schemeClr val="hlink"/>
                    </a:solidFill>
                    <a:ea typeface="Gulim" pitchFamily="34" charset="-127"/>
                  </a:rPr>
                  <a:t>0</a:t>
                </a:r>
              </a:p>
            </p:txBody>
          </p:sp>
          <p:sp>
            <p:nvSpPr>
              <p:cNvPr id="47141" name="Text Box 43"/>
              <p:cNvSpPr txBox="1">
                <a:spLocks noChangeArrowheads="1"/>
              </p:cNvSpPr>
              <p:nvPr/>
            </p:nvSpPr>
            <p:spPr bwMode="auto">
              <a:xfrm>
                <a:off x="666" y="2468"/>
                <a:ext cx="378" cy="291"/>
              </a:xfrm>
              <a:prstGeom prst="rect">
                <a:avLst/>
              </a:prstGeom>
              <a:noFill/>
              <a:ln w="9525">
                <a:noFill/>
                <a:miter lim="800000"/>
                <a:headEnd/>
                <a:tailEnd/>
              </a:ln>
            </p:spPr>
            <p:txBody>
              <a:bodyPr/>
              <a:lstStyle/>
              <a:p>
                <a:pPr algn="just" eaLnBrk="0" hangingPunct="0">
                  <a:lnSpc>
                    <a:spcPct val="96000"/>
                  </a:lnSpc>
                  <a:spcBef>
                    <a:spcPct val="0"/>
                  </a:spcBef>
                </a:pPr>
                <a:r>
                  <a:rPr lang="en-US" altLang="zh-CN" sz="1400" b="1" i="1">
                    <a:solidFill>
                      <a:schemeClr val="hlink"/>
                    </a:solidFill>
                    <a:ea typeface="Gulim" pitchFamily="34" charset="-127"/>
                  </a:rPr>
                  <a:t>A</a:t>
                </a:r>
                <a:r>
                  <a:rPr lang="en-US" altLang="zh-CN" sz="1400" b="1" baseline="-25000">
                    <a:solidFill>
                      <a:schemeClr val="hlink"/>
                    </a:solidFill>
                    <a:ea typeface="Gulim" pitchFamily="34" charset="-127"/>
                  </a:rPr>
                  <a:t>9</a:t>
                </a:r>
              </a:p>
            </p:txBody>
          </p:sp>
          <p:sp>
            <p:nvSpPr>
              <p:cNvPr id="47142" name="Text Box 45"/>
              <p:cNvSpPr txBox="1">
                <a:spLocks noChangeArrowheads="1"/>
              </p:cNvSpPr>
              <p:nvPr/>
            </p:nvSpPr>
            <p:spPr bwMode="auto">
              <a:xfrm>
                <a:off x="677" y="2317"/>
                <a:ext cx="378" cy="291"/>
              </a:xfrm>
              <a:prstGeom prst="rect">
                <a:avLst/>
              </a:prstGeom>
              <a:noFill/>
              <a:ln w="9525">
                <a:noFill/>
                <a:miter lim="800000"/>
                <a:headEnd/>
                <a:tailEnd/>
              </a:ln>
            </p:spPr>
            <p:txBody>
              <a:bodyPr/>
              <a:lstStyle/>
              <a:p>
                <a:pPr algn="just" eaLnBrk="0" hangingPunct="0">
                  <a:lnSpc>
                    <a:spcPct val="96000"/>
                  </a:lnSpc>
                  <a:spcBef>
                    <a:spcPct val="0"/>
                  </a:spcBef>
                </a:pPr>
                <a:r>
                  <a:rPr lang="en-US" altLang="zh-CN" sz="1400" b="1" i="1">
                    <a:solidFill>
                      <a:schemeClr val="hlink"/>
                    </a:solidFill>
                    <a:ea typeface="Gulim" pitchFamily="34" charset="-127"/>
                  </a:rPr>
                  <a:t>A</a:t>
                </a:r>
                <a:r>
                  <a:rPr lang="en-US" altLang="zh-CN" sz="1400" b="1" baseline="-25000">
                    <a:solidFill>
                      <a:schemeClr val="hlink"/>
                    </a:solidFill>
                    <a:ea typeface="Gulim" pitchFamily="34" charset="-127"/>
                  </a:rPr>
                  <a:t>1</a:t>
                </a:r>
              </a:p>
            </p:txBody>
          </p:sp>
          <p:sp>
            <p:nvSpPr>
              <p:cNvPr id="47143" name="Line 10"/>
              <p:cNvSpPr>
                <a:spLocks noChangeShapeType="1"/>
              </p:cNvSpPr>
              <p:nvPr/>
            </p:nvSpPr>
            <p:spPr bwMode="auto">
              <a:xfrm>
                <a:off x="1622" y="1499"/>
                <a:ext cx="0" cy="97"/>
              </a:xfrm>
              <a:prstGeom prst="line">
                <a:avLst/>
              </a:prstGeom>
              <a:noFill/>
              <a:ln w="9525">
                <a:solidFill>
                  <a:schemeClr val="tx1"/>
                </a:solidFill>
                <a:round/>
                <a:headEnd/>
                <a:tailEnd/>
              </a:ln>
            </p:spPr>
            <p:txBody>
              <a:bodyPr/>
              <a:lstStyle/>
              <a:p>
                <a:endParaRPr lang="zh-CN" altLang="en-US"/>
              </a:p>
            </p:txBody>
          </p:sp>
          <p:sp>
            <p:nvSpPr>
              <p:cNvPr id="47144" name="Line 11"/>
              <p:cNvSpPr>
                <a:spLocks noChangeShapeType="1"/>
              </p:cNvSpPr>
              <p:nvPr/>
            </p:nvSpPr>
            <p:spPr bwMode="auto">
              <a:xfrm>
                <a:off x="1874" y="1499"/>
                <a:ext cx="0" cy="97"/>
              </a:xfrm>
              <a:prstGeom prst="line">
                <a:avLst/>
              </a:prstGeom>
              <a:noFill/>
              <a:ln w="9525">
                <a:solidFill>
                  <a:schemeClr val="tx1"/>
                </a:solidFill>
                <a:round/>
                <a:headEnd/>
                <a:tailEnd/>
              </a:ln>
            </p:spPr>
            <p:txBody>
              <a:bodyPr/>
              <a:lstStyle/>
              <a:p>
                <a:endParaRPr lang="zh-CN" altLang="en-US"/>
              </a:p>
            </p:txBody>
          </p:sp>
          <p:sp>
            <p:nvSpPr>
              <p:cNvPr id="47145" name="Line 12"/>
              <p:cNvSpPr>
                <a:spLocks noChangeShapeType="1"/>
              </p:cNvSpPr>
              <p:nvPr/>
            </p:nvSpPr>
            <p:spPr bwMode="auto">
              <a:xfrm>
                <a:off x="2126" y="1499"/>
                <a:ext cx="0" cy="97"/>
              </a:xfrm>
              <a:prstGeom prst="line">
                <a:avLst/>
              </a:prstGeom>
              <a:noFill/>
              <a:ln w="9525">
                <a:solidFill>
                  <a:schemeClr val="tx1"/>
                </a:solidFill>
                <a:round/>
                <a:headEnd/>
                <a:tailEnd/>
              </a:ln>
            </p:spPr>
            <p:txBody>
              <a:bodyPr/>
              <a:lstStyle/>
              <a:p>
                <a:endParaRPr lang="zh-CN" altLang="en-US"/>
              </a:p>
            </p:txBody>
          </p:sp>
          <p:sp>
            <p:nvSpPr>
              <p:cNvPr id="47146" name="Line 13"/>
              <p:cNvSpPr>
                <a:spLocks noChangeShapeType="1"/>
              </p:cNvSpPr>
              <p:nvPr/>
            </p:nvSpPr>
            <p:spPr bwMode="auto">
              <a:xfrm>
                <a:off x="2378" y="1499"/>
                <a:ext cx="0" cy="97"/>
              </a:xfrm>
              <a:prstGeom prst="line">
                <a:avLst/>
              </a:prstGeom>
              <a:noFill/>
              <a:ln w="9525">
                <a:solidFill>
                  <a:schemeClr val="tx1"/>
                </a:solidFill>
                <a:round/>
                <a:headEnd/>
                <a:tailEnd/>
              </a:ln>
            </p:spPr>
            <p:txBody>
              <a:bodyPr/>
              <a:lstStyle/>
              <a:p>
                <a:endParaRPr lang="zh-CN" altLang="en-US"/>
              </a:p>
            </p:txBody>
          </p:sp>
          <p:sp>
            <p:nvSpPr>
              <p:cNvPr id="47147" name="Text Box 17"/>
              <p:cNvSpPr txBox="1">
                <a:spLocks noChangeArrowheads="1"/>
              </p:cNvSpPr>
              <p:nvPr/>
            </p:nvSpPr>
            <p:spPr bwMode="auto">
              <a:xfrm>
                <a:off x="1454" y="1603"/>
                <a:ext cx="1260" cy="221"/>
              </a:xfrm>
              <a:prstGeom prst="rect">
                <a:avLst/>
              </a:prstGeom>
              <a:noFill/>
              <a:ln w="9525">
                <a:noFill/>
                <a:miter lim="800000"/>
                <a:headEnd/>
                <a:tailEnd/>
              </a:ln>
            </p:spPr>
            <p:txBody>
              <a:bodyPr/>
              <a:lstStyle/>
              <a:p>
                <a:pPr algn="just" eaLnBrk="0" hangingPunct="0">
                  <a:lnSpc>
                    <a:spcPct val="96000"/>
                  </a:lnSpc>
                  <a:spcBef>
                    <a:spcPct val="0"/>
                  </a:spcBef>
                </a:pPr>
                <a:r>
                  <a:rPr lang="en-US" altLang="zh-CN" sz="1400" b="1">
                    <a:solidFill>
                      <a:schemeClr val="hlink"/>
                    </a:solidFill>
                    <a:ea typeface="Gulim" pitchFamily="34" charset="-127"/>
                  </a:rPr>
                  <a:t>I/O</a:t>
                </a:r>
                <a:r>
                  <a:rPr lang="en-US" altLang="zh-CN" sz="1400" b="1" baseline="-25000">
                    <a:solidFill>
                      <a:schemeClr val="hlink"/>
                    </a:solidFill>
                    <a:ea typeface="Gulim" pitchFamily="34" charset="-127"/>
                  </a:rPr>
                  <a:t>0  </a:t>
                </a:r>
                <a:r>
                  <a:rPr lang="en-US" altLang="zh-CN" sz="1400" b="1">
                    <a:solidFill>
                      <a:schemeClr val="hlink"/>
                    </a:solidFill>
                    <a:ea typeface="Gulim" pitchFamily="34" charset="-127"/>
                  </a:rPr>
                  <a:t>I/O</a:t>
                </a:r>
                <a:r>
                  <a:rPr lang="en-US" altLang="zh-CN" sz="1400" b="1" baseline="-25000">
                    <a:solidFill>
                      <a:schemeClr val="hlink"/>
                    </a:solidFill>
                    <a:ea typeface="Gulim" pitchFamily="34" charset="-127"/>
                  </a:rPr>
                  <a:t>1  </a:t>
                </a:r>
                <a:r>
                  <a:rPr lang="en-US" altLang="zh-CN" sz="1400" b="1">
                    <a:solidFill>
                      <a:schemeClr val="hlink"/>
                    </a:solidFill>
                    <a:ea typeface="Gulim" pitchFamily="34" charset="-127"/>
                  </a:rPr>
                  <a:t>I/O</a:t>
                </a:r>
                <a:r>
                  <a:rPr lang="en-US" altLang="zh-CN" sz="1400" b="1" baseline="-25000">
                    <a:solidFill>
                      <a:schemeClr val="hlink"/>
                    </a:solidFill>
                    <a:ea typeface="Gulim" pitchFamily="34" charset="-127"/>
                  </a:rPr>
                  <a:t>2  </a:t>
                </a:r>
                <a:r>
                  <a:rPr lang="en-US" altLang="zh-CN" sz="1400" b="1">
                    <a:solidFill>
                      <a:schemeClr val="hlink"/>
                    </a:solidFill>
                    <a:ea typeface="Gulim" pitchFamily="34" charset="-127"/>
                  </a:rPr>
                  <a:t>I/O</a:t>
                </a:r>
                <a:r>
                  <a:rPr lang="en-US" altLang="zh-CN" sz="1400" b="1" baseline="-25000">
                    <a:solidFill>
                      <a:schemeClr val="hlink"/>
                    </a:solidFill>
                    <a:ea typeface="Gulim" pitchFamily="34" charset="-127"/>
                  </a:rPr>
                  <a:t>3</a:t>
                </a:r>
                <a:endParaRPr lang="en-US" altLang="zh-CN" sz="1400" b="1">
                  <a:solidFill>
                    <a:schemeClr val="hlink"/>
                  </a:solidFill>
                  <a:ea typeface="Gulim" pitchFamily="34" charset="-127"/>
                </a:endParaRPr>
              </a:p>
            </p:txBody>
          </p:sp>
          <p:sp>
            <p:nvSpPr>
              <p:cNvPr id="47148" name="Text Box 19"/>
              <p:cNvSpPr txBox="1">
                <a:spLocks noChangeArrowheads="1"/>
              </p:cNvSpPr>
              <p:nvPr/>
            </p:nvSpPr>
            <p:spPr bwMode="auto">
              <a:xfrm>
                <a:off x="1134" y="1991"/>
                <a:ext cx="1474" cy="241"/>
              </a:xfrm>
              <a:prstGeom prst="rect">
                <a:avLst/>
              </a:prstGeom>
              <a:noFill/>
              <a:ln w="9525">
                <a:noFill/>
                <a:miter lim="800000"/>
                <a:headEnd/>
                <a:tailEnd/>
              </a:ln>
            </p:spPr>
            <p:txBody>
              <a:bodyPr/>
              <a:lstStyle/>
              <a:p>
                <a:pPr eaLnBrk="0" hangingPunct="0">
                  <a:spcBef>
                    <a:spcPct val="0"/>
                  </a:spcBef>
                </a:pPr>
                <a:r>
                  <a:rPr lang="en-US" altLang="zh-CN" sz="1400" b="1">
                    <a:solidFill>
                      <a:schemeClr val="hlink"/>
                    </a:solidFill>
                    <a:ea typeface="Gulim" pitchFamily="34" charset="-127"/>
                  </a:rPr>
                  <a:t>A</a:t>
                </a:r>
                <a:r>
                  <a:rPr lang="en-US" altLang="zh-CN" sz="1400" b="1" baseline="-25000">
                    <a:solidFill>
                      <a:schemeClr val="hlink"/>
                    </a:solidFill>
                    <a:ea typeface="Gulim" pitchFamily="34" charset="-127"/>
                  </a:rPr>
                  <a:t>0 </a:t>
                </a:r>
                <a:r>
                  <a:rPr lang="en-US" altLang="zh-CN" sz="1400" b="1">
                    <a:solidFill>
                      <a:schemeClr val="hlink"/>
                    </a:solidFill>
                    <a:ea typeface="Gulim" pitchFamily="34" charset="-127"/>
                  </a:rPr>
                  <a:t>A</a:t>
                </a:r>
                <a:r>
                  <a:rPr lang="en-US" altLang="zh-CN" sz="1400" b="1" baseline="-25000">
                    <a:solidFill>
                      <a:schemeClr val="hlink"/>
                    </a:solidFill>
                    <a:ea typeface="Gulim" pitchFamily="34" charset="-127"/>
                  </a:rPr>
                  <a:t>1 </a:t>
                </a:r>
                <a:r>
                  <a:rPr lang="en-US" altLang="zh-CN" sz="1400" b="1">
                    <a:solidFill>
                      <a:schemeClr val="hlink"/>
                    </a:solidFill>
                    <a:ea typeface="Gulim" pitchFamily="34" charset="-127"/>
                  </a:rPr>
                  <a:t>A</a:t>
                </a:r>
                <a:r>
                  <a:rPr lang="en-US" altLang="zh-CN" sz="1400" b="1" baseline="-25000">
                    <a:solidFill>
                      <a:schemeClr val="hlink"/>
                    </a:solidFill>
                    <a:ea typeface="Gulim" pitchFamily="34" charset="-127"/>
                  </a:rPr>
                  <a:t>2 </a:t>
                </a:r>
                <a:r>
                  <a:rPr lang="en-US" altLang="zh-CN" sz="1400" b="1">
                    <a:solidFill>
                      <a:schemeClr val="hlink"/>
                    </a:solidFill>
                    <a:ea typeface="Gulim" pitchFamily="34" charset="-127"/>
                  </a:rPr>
                  <a:t>A</a:t>
                </a:r>
                <a:r>
                  <a:rPr lang="en-US" altLang="zh-CN" sz="1400" b="1" baseline="-25000">
                    <a:solidFill>
                      <a:schemeClr val="hlink"/>
                    </a:solidFill>
                    <a:ea typeface="Gulim" pitchFamily="34" charset="-127"/>
                  </a:rPr>
                  <a:t>3 </a:t>
                </a:r>
                <a:r>
                  <a:rPr lang="en-US" altLang="zh-CN" sz="1400" b="1">
                    <a:solidFill>
                      <a:schemeClr val="hlink"/>
                    </a:solidFill>
                    <a:ea typeface="Gulim" pitchFamily="34" charset="-127"/>
                  </a:rPr>
                  <a:t>A</a:t>
                </a:r>
                <a:r>
                  <a:rPr lang="en-US" altLang="zh-CN" sz="1400" b="1" baseline="-25000">
                    <a:solidFill>
                      <a:schemeClr val="hlink"/>
                    </a:solidFill>
                    <a:ea typeface="Gulim" pitchFamily="34" charset="-127"/>
                  </a:rPr>
                  <a:t>4 </a:t>
                </a:r>
                <a:r>
                  <a:rPr lang="en-US" altLang="zh-CN" sz="1400" b="1">
                    <a:solidFill>
                      <a:schemeClr val="hlink"/>
                    </a:solidFill>
                    <a:ea typeface="Gulim" pitchFamily="34" charset="-127"/>
                  </a:rPr>
                  <a:t>A</a:t>
                </a:r>
                <a:r>
                  <a:rPr lang="en-US" altLang="zh-CN" sz="1400" b="1" baseline="-25000">
                    <a:solidFill>
                      <a:schemeClr val="hlink"/>
                    </a:solidFill>
                    <a:ea typeface="Gulim" pitchFamily="34" charset="-127"/>
                  </a:rPr>
                  <a:t>5 </a:t>
                </a:r>
                <a:r>
                  <a:rPr lang="en-US" altLang="zh-CN" sz="1400" b="1">
                    <a:solidFill>
                      <a:schemeClr val="hlink"/>
                    </a:solidFill>
                    <a:ea typeface="Gulim" pitchFamily="34" charset="-127"/>
                  </a:rPr>
                  <a:t>A</a:t>
                </a:r>
                <a:r>
                  <a:rPr lang="en-US" altLang="zh-CN" sz="1400" b="1" baseline="-25000">
                    <a:solidFill>
                      <a:schemeClr val="hlink"/>
                    </a:solidFill>
                    <a:ea typeface="Gulim" pitchFamily="34" charset="-127"/>
                  </a:rPr>
                  <a:t>6 </a:t>
                </a:r>
                <a:r>
                  <a:rPr lang="en-US" altLang="zh-CN" sz="1400" b="1">
                    <a:solidFill>
                      <a:schemeClr val="hlink"/>
                    </a:solidFill>
                    <a:ea typeface="Gulim" pitchFamily="34" charset="-127"/>
                  </a:rPr>
                  <a:t>A</a:t>
                </a:r>
                <a:r>
                  <a:rPr lang="en-US" altLang="zh-CN" sz="1400" b="1" baseline="-25000">
                    <a:solidFill>
                      <a:schemeClr val="hlink"/>
                    </a:solidFill>
                    <a:ea typeface="Gulim" pitchFamily="34" charset="-127"/>
                  </a:rPr>
                  <a:t>7 </a:t>
                </a:r>
                <a:r>
                  <a:rPr lang="en-US" altLang="zh-CN" sz="1400" b="1">
                    <a:solidFill>
                      <a:schemeClr val="hlink"/>
                    </a:solidFill>
                    <a:ea typeface="Gulim" pitchFamily="34" charset="-127"/>
                  </a:rPr>
                  <a:t>A</a:t>
                </a:r>
                <a:r>
                  <a:rPr lang="en-US" altLang="zh-CN" sz="1400" b="1" baseline="-25000">
                    <a:solidFill>
                      <a:schemeClr val="hlink"/>
                    </a:solidFill>
                    <a:ea typeface="Gulim" pitchFamily="34" charset="-127"/>
                  </a:rPr>
                  <a:t>8 </a:t>
                </a:r>
                <a:r>
                  <a:rPr lang="en-US" altLang="zh-CN" sz="1400" b="1">
                    <a:solidFill>
                      <a:schemeClr val="hlink"/>
                    </a:solidFill>
                    <a:ea typeface="Gulim" pitchFamily="34" charset="-127"/>
                  </a:rPr>
                  <a:t>A</a:t>
                </a:r>
                <a:r>
                  <a:rPr lang="en-US" altLang="zh-CN" sz="1400" b="1" baseline="-25000">
                    <a:solidFill>
                      <a:schemeClr val="hlink"/>
                    </a:solidFill>
                    <a:ea typeface="Gulim" pitchFamily="34" charset="-127"/>
                  </a:rPr>
                  <a:t>9 </a:t>
                </a:r>
                <a:endParaRPr lang="en-US" altLang="zh-CN" sz="1400" b="1">
                  <a:solidFill>
                    <a:schemeClr val="hlink"/>
                  </a:solidFill>
                  <a:ea typeface="Gulim" pitchFamily="34" charset="-127"/>
                </a:endParaRPr>
              </a:p>
            </p:txBody>
          </p:sp>
          <p:sp>
            <p:nvSpPr>
              <p:cNvPr id="47149" name="Text Box 20"/>
              <p:cNvSpPr txBox="1">
                <a:spLocks noChangeArrowheads="1"/>
              </p:cNvSpPr>
              <p:nvPr/>
            </p:nvSpPr>
            <p:spPr bwMode="auto">
              <a:xfrm>
                <a:off x="1517" y="1797"/>
                <a:ext cx="1050" cy="171"/>
              </a:xfrm>
              <a:prstGeom prst="rect">
                <a:avLst/>
              </a:prstGeom>
              <a:noFill/>
              <a:ln w="9525">
                <a:noFill/>
                <a:miter lim="800000"/>
                <a:headEnd/>
                <a:tailEnd/>
              </a:ln>
            </p:spPr>
            <p:txBody>
              <a:bodyPr/>
              <a:lstStyle/>
              <a:p>
                <a:pPr eaLnBrk="0" hangingPunct="0">
                  <a:spcBef>
                    <a:spcPct val="0"/>
                  </a:spcBef>
                </a:pPr>
                <a:r>
                  <a:rPr lang="en-US" altLang="zh-CN" sz="1400" b="1">
                    <a:solidFill>
                      <a:schemeClr val="hlink"/>
                    </a:solidFill>
                    <a:ea typeface="Gulim" pitchFamily="34" charset="-127"/>
                  </a:rPr>
                  <a:t>Intel 2114 (1)</a:t>
                </a:r>
              </a:p>
            </p:txBody>
          </p:sp>
          <p:sp>
            <p:nvSpPr>
              <p:cNvPr id="47150" name="Text Box 37"/>
              <p:cNvSpPr txBox="1">
                <a:spLocks noChangeArrowheads="1"/>
              </p:cNvSpPr>
              <p:nvPr/>
            </p:nvSpPr>
            <p:spPr bwMode="auto">
              <a:xfrm>
                <a:off x="1485" y="1302"/>
                <a:ext cx="1103" cy="234"/>
              </a:xfrm>
              <a:prstGeom prst="rect">
                <a:avLst/>
              </a:prstGeom>
              <a:noFill/>
              <a:ln w="9525">
                <a:noFill/>
                <a:miter lim="800000"/>
                <a:headEnd/>
                <a:tailEnd/>
              </a:ln>
            </p:spPr>
            <p:txBody>
              <a:bodyPr/>
              <a:lstStyle/>
              <a:p>
                <a:pPr algn="just" eaLnBrk="0" hangingPunct="0">
                  <a:lnSpc>
                    <a:spcPct val="96000"/>
                  </a:lnSpc>
                  <a:spcBef>
                    <a:spcPct val="0"/>
                  </a:spcBef>
                </a:pPr>
                <a:r>
                  <a:rPr lang="en-US" altLang="zh-CN" sz="1400" b="1" i="1">
                    <a:solidFill>
                      <a:schemeClr val="hlink"/>
                    </a:solidFill>
                    <a:ea typeface="Gulim" pitchFamily="34" charset="-127"/>
                  </a:rPr>
                  <a:t>D</a:t>
                </a:r>
                <a:r>
                  <a:rPr lang="en-US" altLang="zh-CN" sz="1400" b="1" baseline="-25000">
                    <a:solidFill>
                      <a:schemeClr val="hlink"/>
                    </a:solidFill>
                    <a:ea typeface="Gulim" pitchFamily="34" charset="-127"/>
                  </a:rPr>
                  <a:t>0  </a:t>
                </a:r>
                <a:r>
                  <a:rPr lang="en-US" altLang="zh-CN" sz="1400" b="1">
                    <a:solidFill>
                      <a:schemeClr val="hlink"/>
                    </a:solidFill>
                    <a:ea typeface="Gulim" pitchFamily="34" charset="-127"/>
                  </a:rPr>
                  <a:t>   </a:t>
                </a:r>
                <a:r>
                  <a:rPr lang="en-US" altLang="zh-CN" sz="1400" b="1" i="1">
                    <a:solidFill>
                      <a:schemeClr val="hlink"/>
                    </a:solidFill>
                    <a:ea typeface="Gulim" pitchFamily="34" charset="-127"/>
                  </a:rPr>
                  <a:t>D</a:t>
                </a:r>
                <a:r>
                  <a:rPr lang="en-US" altLang="zh-CN" sz="1400" b="1" baseline="-25000">
                    <a:solidFill>
                      <a:schemeClr val="hlink"/>
                    </a:solidFill>
                    <a:ea typeface="Gulim" pitchFamily="34" charset="-127"/>
                  </a:rPr>
                  <a:t>1 </a:t>
                </a:r>
                <a:r>
                  <a:rPr lang="en-US" altLang="zh-CN" sz="1400" b="1">
                    <a:solidFill>
                      <a:schemeClr val="hlink"/>
                    </a:solidFill>
                    <a:ea typeface="Gulim" pitchFamily="34" charset="-127"/>
                  </a:rPr>
                  <a:t>   </a:t>
                </a:r>
                <a:r>
                  <a:rPr lang="en-US" altLang="zh-CN" sz="1400" b="1" i="1">
                    <a:solidFill>
                      <a:schemeClr val="hlink"/>
                    </a:solidFill>
                    <a:ea typeface="Gulim" pitchFamily="34" charset="-127"/>
                  </a:rPr>
                  <a:t>D</a:t>
                </a:r>
                <a:r>
                  <a:rPr lang="en-US" altLang="zh-CN" sz="1400" b="1" baseline="-25000">
                    <a:solidFill>
                      <a:schemeClr val="hlink"/>
                    </a:solidFill>
                    <a:ea typeface="Gulim" pitchFamily="34" charset="-127"/>
                  </a:rPr>
                  <a:t>2 </a:t>
                </a:r>
                <a:r>
                  <a:rPr lang="en-US" altLang="zh-CN" sz="1400" b="1">
                    <a:solidFill>
                      <a:schemeClr val="hlink"/>
                    </a:solidFill>
                    <a:ea typeface="Gulim" pitchFamily="34" charset="-127"/>
                  </a:rPr>
                  <a:t>   </a:t>
                </a:r>
                <a:r>
                  <a:rPr lang="en-US" altLang="zh-CN" sz="1400" b="1" i="1">
                    <a:solidFill>
                      <a:schemeClr val="hlink"/>
                    </a:solidFill>
                    <a:ea typeface="Gulim" pitchFamily="34" charset="-127"/>
                  </a:rPr>
                  <a:t>D</a:t>
                </a:r>
                <a:r>
                  <a:rPr lang="en-US" altLang="zh-CN" sz="1400" b="1" baseline="-25000">
                    <a:solidFill>
                      <a:schemeClr val="hlink"/>
                    </a:solidFill>
                    <a:ea typeface="Gulim" pitchFamily="34" charset="-127"/>
                  </a:rPr>
                  <a:t>3</a:t>
                </a:r>
                <a:endParaRPr lang="en-US" altLang="zh-CN" sz="1400" b="1">
                  <a:solidFill>
                    <a:schemeClr val="hlink"/>
                  </a:solidFill>
                  <a:ea typeface="Gulim" pitchFamily="34" charset="-127"/>
                </a:endParaRPr>
              </a:p>
            </p:txBody>
          </p:sp>
          <p:sp>
            <p:nvSpPr>
              <p:cNvPr id="47151" name="Line 26"/>
              <p:cNvSpPr>
                <a:spLocks noChangeShapeType="1"/>
              </p:cNvSpPr>
              <p:nvPr/>
            </p:nvSpPr>
            <p:spPr bwMode="auto">
              <a:xfrm>
                <a:off x="3638" y="1499"/>
                <a:ext cx="0" cy="97"/>
              </a:xfrm>
              <a:prstGeom prst="line">
                <a:avLst/>
              </a:prstGeom>
              <a:noFill/>
              <a:ln w="9525">
                <a:solidFill>
                  <a:schemeClr val="tx1"/>
                </a:solidFill>
                <a:round/>
                <a:headEnd/>
                <a:tailEnd/>
              </a:ln>
            </p:spPr>
            <p:txBody>
              <a:bodyPr/>
              <a:lstStyle/>
              <a:p>
                <a:endParaRPr lang="zh-CN" altLang="en-US"/>
              </a:p>
            </p:txBody>
          </p:sp>
          <p:sp>
            <p:nvSpPr>
              <p:cNvPr id="47152" name="Line 27"/>
              <p:cNvSpPr>
                <a:spLocks noChangeShapeType="1"/>
              </p:cNvSpPr>
              <p:nvPr/>
            </p:nvSpPr>
            <p:spPr bwMode="auto">
              <a:xfrm>
                <a:off x="3890" y="1499"/>
                <a:ext cx="0" cy="97"/>
              </a:xfrm>
              <a:prstGeom prst="line">
                <a:avLst/>
              </a:prstGeom>
              <a:noFill/>
              <a:ln w="9525">
                <a:solidFill>
                  <a:schemeClr val="tx1"/>
                </a:solidFill>
                <a:round/>
                <a:headEnd/>
                <a:tailEnd/>
              </a:ln>
            </p:spPr>
            <p:txBody>
              <a:bodyPr/>
              <a:lstStyle/>
              <a:p>
                <a:endParaRPr lang="zh-CN" altLang="en-US"/>
              </a:p>
            </p:txBody>
          </p:sp>
          <p:sp>
            <p:nvSpPr>
              <p:cNvPr id="47153" name="Line 28"/>
              <p:cNvSpPr>
                <a:spLocks noChangeShapeType="1"/>
              </p:cNvSpPr>
              <p:nvPr/>
            </p:nvSpPr>
            <p:spPr bwMode="auto">
              <a:xfrm>
                <a:off x="4143" y="1499"/>
                <a:ext cx="0" cy="97"/>
              </a:xfrm>
              <a:prstGeom prst="line">
                <a:avLst/>
              </a:prstGeom>
              <a:noFill/>
              <a:ln w="9525">
                <a:solidFill>
                  <a:schemeClr val="tx1"/>
                </a:solidFill>
                <a:round/>
                <a:headEnd/>
                <a:tailEnd/>
              </a:ln>
            </p:spPr>
            <p:txBody>
              <a:bodyPr/>
              <a:lstStyle/>
              <a:p>
                <a:endParaRPr lang="zh-CN" altLang="en-US"/>
              </a:p>
            </p:txBody>
          </p:sp>
          <p:sp>
            <p:nvSpPr>
              <p:cNvPr id="47154" name="Line 29"/>
              <p:cNvSpPr>
                <a:spLocks noChangeShapeType="1"/>
              </p:cNvSpPr>
              <p:nvPr/>
            </p:nvSpPr>
            <p:spPr bwMode="auto">
              <a:xfrm>
                <a:off x="4395" y="1499"/>
                <a:ext cx="0" cy="97"/>
              </a:xfrm>
              <a:prstGeom prst="line">
                <a:avLst/>
              </a:prstGeom>
              <a:noFill/>
              <a:ln w="9525">
                <a:solidFill>
                  <a:schemeClr val="tx1"/>
                </a:solidFill>
                <a:round/>
                <a:headEnd/>
                <a:tailEnd/>
              </a:ln>
            </p:spPr>
            <p:txBody>
              <a:bodyPr/>
              <a:lstStyle/>
              <a:p>
                <a:endParaRPr lang="zh-CN" altLang="en-US"/>
              </a:p>
            </p:txBody>
          </p:sp>
          <p:sp>
            <p:nvSpPr>
              <p:cNvPr id="47155" name="Text Box 33"/>
              <p:cNvSpPr txBox="1">
                <a:spLocks noChangeArrowheads="1"/>
              </p:cNvSpPr>
              <p:nvPr/>
            </p:nvSpPr>
            <p:spPr bwMode="auto">
              <a:xfrm>
                <a:off x="3470" y="1603"/>
                <a:ext cx="1261" cy="221"/>
              </a:xfrm>
              <a:prstGeom prst="rect">
                <a:avLst/>
              </a:prstGeom>
              <a:noFill/>
              <a:ln w="9525">
                <a:noFill/>
                <a:miter lim="800000"/>
                <a:headEnd/>
                <a:tailEnd/>
              </a:ln>
            </p:spPr>
            <p:txBody>
              <a:bodyPr/>
              <a:lstStyle/>
              <a:p>
                <a:pPr algn="just" eaLnBrk="0" hangingPunct="0">
                  <a:lnSpc>
                    <a:spcPct val="96000"/>
                  </a:lnSpc>
                  <a:spcBef>
                    <a:spcPct val="0"/>
                  </a:spcBef>
                </a:pPr>
                <a:r>
                  <a:rPr lang="en-US" altLang="zh-CN" sz="1400" b="1">
                    <a:solidFill>
                      <a:schemeClr val="hlink"/>
                    </a:solidFill>
                    <a:ea typeface="Gulim" pitchFamily="34" charset="-127"/>
                  </a:rPr>
                  <a:t>I/O</a:t>
                </a:r>
                <a:r>
                  <a:rPr lang="en-US" altLang="zh-CN" sz="1400" b="1" baseline="-25000">
                    <a:solidFill>
                      <a:schemeClr val="hlink"/>
                    </a:solidFill>
                    <a:ea typeface="Gulim" pitchFamily="34" charset="-127"/>
                  </a:rPr>
                  <a:t>0  </a:t>
                </a:r>
                <a:r>
                  <a:rPr lang="en-US" altLang="zh-CN" sz="1400" b="1">
                    <a:solidFill>
                      <a:schemeClr val="hlink"/>
                    </a:solidFill>
                    <a:ea typeface="Gulim" pitchFamily="34" charset="-127"/>
                  </a:rPr>
                  <a:t>I/O</a:t>
                </a:r>
                <a:r>
                  <a:rPr lang="en-US" altLang="zh-CN" sz="1400" b="1" baseline="-25000">
                    <a:solidFill>
                      <a:schemeClr val="hlink"/>
                    </a:solidFill>
                    <a:ea typeface="Gulim" pitchFamily="34" charset="-127"/>
                  </a:rPr>
                  <a:t>1  </a:t>
                </a:r>
                <a:r>
                  <a:rPr lang="en-US" altLang="zh-CN" sz="1400" b="1">
                    <a:solidFill>
                      <a:schemeClr val="hlink"/>
                    </a:solidFill>
                    <a:ea typeface="Gulim" pitchFamily="34" charset="-127"/>
                  </a:rPr>
                  <a:t>I/O</a:t>
                </a:r>
                <a:r>
                  <a:rPr lang="en-US" altLang="zh-CN" sz="1400" b="1" baseline="-25000">
                    <a:solidFill>
                      <a:schemeClr val="hlink"/>
                    </a:solidFill>
                    <a:ea typeface="Gulim" pitchFamily="34" charset="-127"/>
                  </a:rPr>
                  <a:t>2  </a:t>
                </a:r>
                <a:r>
                  <a:rPr lang="en-US" altLang="zh-CN" sz="1400" b="1">
                    <a:solidFill>
                      <a:schemeClr val="hlink"/>
                    </a:solidFill>
                    <a:ea typeface="Gulim" pitchFamily="34" charset="-127"/>
                  </a:rPr>
                  <a:t>I/O</a:t>
                </a:r>
                <a:r>
                  <a:rPr lang="en-US" altLang="zh-CN" sz="1400" b="1" baseline="-25000">
                    <a:solidFill>
                      <a:schemeClr val="hlink"/>
                    </a:solidFill>
                    <a:ea typeface="Gulim" pitchFamily="34" charset="-127"/>
                  </a:rPr>
                  <a:t>3</a:t>
                </a:r>
                <a:endParaRPr lang="en-US" altLang="zh-CN" sz="1400" b="1">
                  <a:solidFill>
                    <a:schemeClr val="hlink"/>
                  </a:solidFill>
                  <a:ea typeface="Gulim" pitchFamily="34" charset="-127"/>
                </a:endParaRPr>
              </a:p>
            </p:txBody>
          </p:sp>
          <p:sp>
            <p:nvSpPr>
              <p:cNvPr id="47156" name="Text Box 35"/>
              <p:cNvSpPr txBox="1">
                <a:spLocks noChangeArrowheads="1"/>
              </p:cNvSpPr>
              <p:nvPr/>
            </p:nvSpPr>
            <p:spPr bwMode="auto">
              <a:xfrm>
                <a:off x="3134" y="1968"/>
                <a:ext cx="1522" cy="241"/>
              </a:xfrm>
              <a:prstGeom prst="rect">
                <a:avLst/>
              </a:prstGeom>
              <a:noFill/>
              <a:ln w="9525">
                <a:noFill/>
                <a:miter lim="800000"/>
                <a:headEnd/>
                <a:tailEnd/>
              </a:ln>
            </p:spPr>
            <p:txBody>
              <a:bodyPr/>
              <a:lstStyle/>
              <a:p>
                <a:pPr eaLnBrk="0" hangingPunct="0">
                  <a:spcBef>
                    <a:spcPct val="0"/>
                  </a:spcBef>
                </a:pPr>
                <a:r>
                  <a:rPr lang="en-US" altLang="zh-CN" sz="1400" b="1">
                    <a:solidFill>
                      <a:schemeClr val="hlink"/>
                    </a:solidFill>
                    <a:ea typeface="Gulim" pitchFamily="34" charset="-127"/>
                  </a:rPr>
                  <a:t>A</a:t>
                </a:r>
                <a:r>
                  <a:rPr lang="en-US" altLang="zh-CN" sz="1400" b="1" baseline="-25000">
                    <a:solidFill>
                      <a:schemeClr val="hlink"/>
                    </a:solidFill>
                    <a:ea typeface="Gulim" pitchFamily="34" charset="-127"/>
                  </a:rPr>
                  <a:t>0 </a:t>
                </a:r>
                <a:r>
                  <a:rPr lang="en-US" altLang="zh-CN" sz="1400" b="1">
                    <a:solidFill>
                      <a:schemeClr val="hlink"/>
                    </a:solidFill>
                    <a:ea typeface="Gulim" pitchFamily="34" charset="-127"/>
                  </a:rPr>
                  <a:t>A</a:t>
                </a:r>
                <a:r>
                  <a:rPr lang="en-US" altLang="zh-CN" sz="1400" b="1" baseline="-25000">
                    <a:solidFill>
                      <a:schemeClr val="hlink"/>
                    </a:solidFill>
                    <a:ea typeface="Gulim" pitchFamily="34" charset="-127"/>
                  </a:rPr>
                  <a:t>1 </a:t>
                </a:r>
                <a:r>
                  <a:rPr lang="en-US" altLang="zh-CN" sz="1400" b="1">
                    <a:solidFill>
                      <a:schemeClr val="hlink"/>
                    </a:solidFill>
                    <a:ea typeface="Gulim" pitchFamily="34" charset="-127"/>
                  </a:rPr>
                  <a:t>A</a:t>
                </a:r>
                <a:r>
                  <a:rPr lang="en-US" altLang="zh-CN" sz="1400" b="1" baseline="-25000">
                    <a:solidFill>
                      <a:schemeClr val="hlink"/>
                    </a:solidFill>
                    <a:ea typeface="Gulim" pitchFamily="34" charset="-127"/>
                  </a:rPr>
                  <a:t>2 </a:t>
                </a:r>
                <a:r>
                  <a:rPr lang="en-US" altLang="zh-CN" sz="1400" b="1">
                    <a:solidFill>
                      <a:schemeClr val="hlink"/>
                    </a:solidFill>
                    <a:ea typeface="Gulim" pitchFamily="34" charset="-127"/>
                  </a:rPr>
                  <a:t>A</a:t>
                </a:r>
                <a:r>
                  <a:rPr lang="en-US" altLang="zh-CN" sz="1400" b="1" baseline="-25000">
                    <a:solidFill>
                      <a:schemeClr val="hlink"/>
                    </a:solidFill>
                    <a:ea typeface="Gulim" pitchFamily="34" charset="-127"/>
                  </a:rPr>
                  <a:t>3 </a:t>
                </a:r>
                <a:r>
                  <a:rPr lang="en-US" altLang="zh-CN" sz="1400" b="1">
                    <a:solidFill>
                      <a:schemeClr val="hlink"/>
                    </a:solidFill>
                    <a:ea typeface="Gulim" pitchFamily="34" charset="-127"/>
                  </a:rPr>
                  <a:t>A</a:t>
                </a:r>
                <a:r>
                  <a:rPr lang="en-US" altLang="zh-CN" sz="1400" b="1" baseline="-25000">
                    <a:solidFill>
                      <a:schemeClr val="hlink"/>
                    </a:solidFill>
                    <a:ea typeface="Gulim" pitchFamily="34" charset="-127"/>
                  </a:rPr>
                  <a:t>4 </a:t>
                </a:r>
                <a:r>
                  <a:rPr lang="en-US" altLang="zh-CN" sz="1400" b="1">
                    <a:solidFill>
                      <a:schemeClr val="hlink"/>
                    </a:solidFill>
                    <a:ea typeface="Gulim" pitchFamily="34" charset="-127"/>
                  </a:rPr>
                  <a:t>A</a:t>
                </a:r>
                <a:r>
                  <a:rPr lang="en-US" altLang="zh-CN" sz="1400" b="1" baseline="-25000">
                    <a:solidFill>
                      <a:schemeClr val="hlink"/>
                    </a:solidFill>
                    <a:ea typeface="Gulim" pitchFamily="34" charset="-127"/>
                  </a:rPr>
                  <a:t>5 </a:t>
                </a:r>
                <a:r>
                  <a:rPr lang="en-US" altLang="zh-CN" sz="1400" b="1">
                    <a:solidFill>
                      <a:schemeClr val="hlink"/>
                    </a:solidFill>
                    <a:ea typeface="Gulim" pitchFamily="34" charset="-127"/>
                  </a:rPr>
                  <a:t>A</a:t>
                </a:r>
                <a:r>
                  <a:rPr lang="en-US" altLang="zh-CN" sz="1400" b="1" baseline="-25000">
                    <a:solidFill>
                      <a:schemeClr val="hlink"/>
                    </a:solidFill>
                    <a:ea typeface="Gulim" pitchFamily="34" charset="-127"/>
                  </a:rPr>
                  <a:t>6 </a:t>
                </a:r>
                <a:r>
                  <a:rPr lang="en-US" altLang="zh-CN" sz="1400" b="1">
                    <a:solidFill>
                      <a:schemeClr val="hlink"/>
                    </a:solidFill>
                    <a:ea typeface="Gulim" pitchFamily="34" charset="-127"/>
                  </a:rPr>
                  <a:t>A</a:t>
                </a:r>
                <a:r>
                  <a:rPr lang="en-US" altLang="zh-CN" sz="1400" b="1" baseline="-25000">
                    <a:solidFill>
                      <a:schemeClr val="hlink"/>
                    </a:solidFill>
                    <a:ea typeface="Gulim" pitchFamily="34" charset="-127"/>
                  </a:rPr>
                  <a:t>7 </a:t>
                </a:r>
                <a:r>
                  <a:rPr lang="en-US" altLang="zh-CN" sz="1400" b="1">
                    <a:solidFill>
                      <a:schemeClr val="hlink"/>
                    </a:solidFill>
                    <a:ea typeface="Gulim" pitchFamily="34" charset="-127"/>
                  </a:rPr>
                  <a:t>A</a:t>
                </a:r>
                <a:r>
                  <a:rPr lang="en-US" altLang="zh-CN" sz="1400" b="1" baseline="-25000">
                    <a:solidFill>
                      <a:schemeClr val="hlink"/>
                    </a:solidFill>
                    <a:ea typeface="Gulim" pitchFamily="34" charset="-127"/>
                  </a:rPr>
                  <a:t>8 </a:t>
                </a:r>
                <a:r>
                  <a:rPr lang="en-US" altLang="zh-CN" sz="1400" b="1">
                    <a:solidFill>
                      <a:schemeClr val="hlink"/>
                    </a:solidFill>
                    <a:ea typeface="Gulim" pitchFamily="34" charset="-127"/>
                  </a:rPr>
                  <a:t>A</a:t>
                </a:r>
                <a:r>
                  <a:rPr lang="en-US" altLang="zh-CN" sz="1400" b="1" baseline="-25000">
                    <a:solidFill>
                      <a:schemeClr val="hlink"/>
                    </a:solidFill>
                    <a:ea typeface="Gulim" pitchFamily="34" charset="-127"/>
                  </a:rPr>
                  <a:t>9 </a:t>
                </a:r>
                <a:endParaRPr lang="en-US" altLang="zh-CN" sz="1400" b="1">
                  <a:solidFill>
                    <a:schemeClr val="hlink"/>
                  </a:solidFill>
                  <a:ea typeface="Gulim" pitchFamily="34" charset="-127"/>
                </a:endParaRPr>
              </a:p>
            </p:txBody>
          </p:sp>
          <p:sp>
            <p:nvSpPr>
              <p:cNvPr id="47157" name="Text Box 36"/>
              <p:cNvSpPr txBox="1">
                <a:spLocks noChangeArrowheads="1"/>
              </p:cNvSpPr>
              <p:nvPr/>
            </p:nvSpPr>
            <p:spPr bwMode="auto">
              <a:xfrm>
                <a:off x="3533" y="1797"/>
                <a:ext cx="1051" cy="219"/>
              </a:xfrm>
              <a:prstGeom prst="rect">
                <a:avLst/>
              </a:prstGeom>
              <a:noFill/>
              <a:ln w="9525">
                <a:noFill/>
                <a:miter lim="800000"/>
                <a:headEnd/>
                <a:tailEnd/>
              </a:ln>
            </p:spPr>
            <p:txBody>
              <a:bodyPr/>
              <a:lstStyle/>
              <a:p>
                <a:pPr eaLnBrk="0" hangingPunct="0">
                  <a:spcBef>
                    <a:spcPct val="0"/>
                  </a:spcBef>
                </a:pPr>
                <a:r>
                  <a:rPr lang="en-US" altLang="zh-CN" sz="1400" b="1">
                    <a:solidFill>
                      <a:schemeClr val="hlink"/>
                    </a:solidFill>
                    <a:ea typeface="Gulim" pitchFamily="34" charset="-127"/>
                  </a:rPr>
                  <a:t>Intel 2114 (2)</a:t>
                </a:r>
              </a:p>
            </p:txBody>
          </p:sp>
          <p:sp>
            <p:nvSpPr>
              <p:cNvPr id="47158" name="Text Box 38"/>
              <p:cNvSpPr txBox="1">
                <a:spLocks noChangeArrowheads="1"/>
              </p:cNvSpPr>
              <p:nvPr/>
            </p:nvSpPr>
            <p:spPr bwMode="auto">
              <a:xfrm>
                <a:off x="3481" y="1296"/>
                <a:ext cx="1103" cy="192"/>
              </a:xfrm>
              <a:prstGeom prst="rect">
                <a:avLst/>
              </a:prstGeom>
              <a:noFill/>
              <a:ln w="9525">
                <a:noFill/>
                <a:miter lim="800000"/>
                <a:headEnd/>
                <a:tailEnd/>
              </a:ln>
            </p:spPr>
            <p:txBody>
              <a:bodyPr/>
              <a:lstStyle/>
              <a:p>
                <a:pPr algn="just" eaLnBrk="0" hangingPunct="0">
                  <a:lnSpc>
                    <a:spcPct val="96000"/>
                  </a:lnSpc>
                  <a:spcBef>
                    <a:spcPct val="0"/>
                  </a:spcBef>
                </a:pPr>
                <a:r>
                  <a:rPr lang="en-US" altLang="zh-CN" sz="1400" b="1" i="1">
                    <a:solidFill>
                      <a:schemeClr val="hlink"/>
                    </a:solidFill>
                    <a:ea typeface="Gulim" pitchFamily="34" charset="-127"/>
                  </a:rPr>
                  <a:t>D</a:t>
                </a:r>
                <a:r>
                  <a:rPr lang="en-US" altLang="zh-CN" sz="1400" b="1" baseline="-25000">
                    <a:solidFill>
                      <a:schemeClr val="hlink"/>
                    </a:solidFill>
                    <a:ea typeface="Gulim" pitchFamily="34" charset="-127"/>
                  </a:rPr>
                  <a:t>4 </a:t>
                </a:r>
                <a:r>
                  <a:rPr lang="en-US" altLang="zh-CN" sz="1400" b="1">
                    <a:solidFill>
                      <a:schemeClr val="hlink"/>
                    </a:solidFill>
                    <a:ea typeface="Gulim" pitchFamily="34" charset="-127"/>
                  </a:rPr>
                  <a:t>   </a:t>
                </a:r>
                <a:r>
                  <a:rPr lang="en-US" altLang="zh-CN" sz="1400" b="1" i="1">
                    <a:solidFill>
                      <a:schemeClr val="hlink"/>
                    </a:solidFill>
                    <a:ea typeface="Gulim" pitchFamily="34" charset="-127"/>
                  </a:rPr>
                  <a:t>D</a:t>
                </a:r>
                <a:r>
                  <a:rPr lang="en-US" altLang="zh-CN" sz="1400" b="1" baseline="-25000">
                    <a:solidFill>
                      <a:schemeClr val="hlink"/>
                    </a:solidFill>
                    <a:ea typeface="Gulim" pitchFamily="34" charset="-127"/>
                  </a:rPr>
                  <a:t>5 </a:t>
                </a:r>
                <a:r>
                  <a:rPr lang="en-US" altLang="zh-CN" sz="1400" b="1">
                    <a:solidFill>
                      <a:schemeClr val="hlink"/>
                    </a:solidFill>
                    <a:ea typeface="Gulim" pitchFamily="34" charset="-127"/>
                  </a:rPr>
                  <a:t>    </a:t>
                </a:r>
                <a:r>
                  <a:rPr lang="en-US" altLang="zh-CN" sz="1400" b="1" i="1">
                    <a:solidFill>
                      <a:schemeClr val="hlink"/>
                    </a:solidFill>
                    <a:ea typeface="Gulim" pitchFamily="34" charset="-127"/>
                  </a:rPr>
                  <a:t>D</a:t>
                </a:r>
                <a:r>
                  <a:rPr lang="en-US" altLang="zh-CN" sz="1400" b="1" baseline="-25000">
                    <a:solidFill>
                      <a:schemeClr val="hlink"/>
                    </a:solidFill>
                    <a:ea typeface="Gulim" pitchFamily="34" charset="-127"/>
                  </a:rPr>
                  <a:t>6 </a:t>
                </a:r>
                <a:r>
                  <a:rPr lang="en-US" altLang="zh-CN" sz="1400" b="1">
                    <a:solidFill>
                      <a:schemeClr val="hlink"/>
                    </a:solidFill>
                    <a:ea typeface="Gulim" pitchFamily="34" charset="-127"/>
                  </a:rPr>
                  <a:t>    </a:t>
                </a:r>
                <a:r>
                  <a:rPr lang="en-US" altLang="zh-CN" sz="1400" b="1" i="1">
                    <a:solidFill>
                      <a:schemeClr val="hlink"/>
                    </a:solidFill>
                    <a:ea typeface="Gulim" pitchFamily="34" charset="-127"/>
                  </a:rPr>
                  <a:t>D</a:t>
                </a:r>
                <a:r>
                  <a:rPr lang="en-US" altLang="zh-CN" sz="1400" b="1" baseline="-25000">
                    <a:solidFill>
                      <a:schemeClr val="hlink"/>
                    </a:solidFill>
                    <a:ea typeface="Gulim" pitchFamily="34" charset="-127"/>
                  </a:rPr>
                  <a:t>7</a:t>
                </a:r>
                <a:endParaRPr lang="en-US" altLang="zh-CN" sz="1400" b="1">
                  <a:solidFill>
                    <a:schemeClr val="hlink"/>
                  </a:solidFill>
                  <a:ea typeface="Gulim" pitchFamily="34" charset="-127"/>
                </a:endParaRPr>
              </a:p>
            </p:txBody>
          </p:sp>
          <p:sp>
            <p:nvSpPr>
              <p:cNvPr id="47159" name="Text Box 47"/>
              <p:cNvSpPr txBox="1">
                <a:spLocks noChangeArrowheads="1"/>
              </p:cNvSpPr>
              <p:nvPr/>
            </p:nvSpPr>
            <p:spPr bwMode="auto">
              <a:xfrm>
                <a:off x="1790" y="2144"/>
                <a:ext cx="226" cy="208"/>
              </a:xfrm>
              <a:prstGeom prst="rect">
                <a:avLst/>
              </a:prstGeom>
              <a:noFill/>
              <a:ln w="9525">
                <a:noFill/>
                <a:miter lim="800000"/>
                <a:headEnd/>
                <a:tailEnd/>
              </a:ln>
            </p:spPr>
            <p:txBody>
              <a:bodyPr/>
              <a:lstStyle/>
              <a:p>
                <a:pPr algn="just" eaLnBrk="0" hangingPunct="0">
                  <a:spcBef>
                    <a:spcPct val="0"/>
                  </a:spcBef>
                </a:pPr>
                <a:r>
                  <a:rPr lang="en-US" altLang="zh-CN" sz="1400" b="1">
                    <a:solidFill>
                      <a:schemeClr val="hlink"/>
                    </a:solidFill>
                    <a:ea typeface="Gulim" pitchFamily="34" charset="-127"/>
                  </a:rPr>
                  <a:t>···</a:t>
                </a:r>
              </a:p>
            </p:txBody>
          </p:sp>
          <p:sp>
            <p:nvSpPr>
              <p:cNvPr id="47160" name="Text Box 48"/>
              <p:cNvSpPr txBox="1">
                <a:spLocks noChangeArrowheads="1"/>
              </p:cNvSpPr>
              <p:nvPr/>
            </p:nvSpPr>
            <p:spPr bwMode="auto">
              <a:xfrm>
                <a:off x="3828" y="2150"/>
                <a:ext cx="252" cy="154"/>
              </a:xfrm>
              <a:prstGeom prst="rect">
                <a:avLst/>
              </a:prstGeom>
              <a:noFill/>
              <a:ln w="9525">
                <a:noFill/>
                <a:miter lim="800000"/>
                <a:headEnd/>
                <a:tailEnd/>
              </a:ln>
            </p:spPr>
            <p:txBody>
              <a:bodyPr/>
              <a:lstStyle/>
              <a:p>
                <a:pPr algn="just" eaLnBrk="0" hangingPunct="0">
                  <a:spcBef>
                    <a:spcPct val="0"/>
                  </a:spcBef>
                </a:pPr>
                <a:r>
                  <a:rPr lang="en-US" altLang="zh-CN" sz="1400" b="1">
                    <a:solidFill>
                      <a:schemeClr val="hlink"/>
                    </a:solidFill>
                    <a:ea typeface="Gulim" pitchFamily="34" charset="-127"/>
                  </a:rPr>
                  <a:t>···</a:t>
                </a:r>
              </a:p>
            </p:txBody>
          </p:sp>
          <p:sp>
            <p:nvSpPr>
              <p:cNvPr id="47161" name="Line 51"/>
              <p:cNvSpPr>
                <a:spLocks noChangeShapeType="1"/>
              </p:cNvSpPr>
              <p:nvPr/>
            </p:nvSpPr>
            <p:spPr bwMode="auto">
              <a:xfrm>
                <a:off x="897" y="2800"/>
                <a:ext cx="3743" cy="0"/>
              </a:xfrm>
              <a:prstGeom prst="line">
                <a:avLst/>
              </a:prstGeom>
              <a:noFill/>
              <a:ln w="9525">
                <a:solidFill>
                  <a:schemeClr val="tx1"/>
                </a:solidFill>
                <a:round/>
                <a:headEnd/>
                <a:tailEnd/>
              </a:ln>
            </p:spPr>
            <p:txBody>
              <a:bodyPr/>
              <a:lstStyle/>
              <a:p>
                <a:endParaRPr lang="zh-CN" altLang="en-US"/>
              </a:p>
            </p:txBody>
          </p:sp>
          <p:sp>
            <p:nvSpPr>
              <p:cNvPr id="47162" name="Line 52"/>
              <p:cNvSpPr>
                <a:spLocks noChangeShapeType="1"/>
              </p:cNvSpPr>
              <p:nvPr/>
            </p:nvSpPr>
            <p:spPr bwMode="auto">
              <a:xfrm flipV="1">
                <a:off x="4636" y="2219"/>
                <a:ext cx="0" cy="581"/>
              </a:xfrm>
              <a:prstGeom prst="line">
                <a:avLst/>
              </a:prstGeom>
              <a:noFill/>
              <a:ln w="9525">
                <a:solidFill>
                  <a:schemeClr val="tx1"/>
                </a:solidFill>
                <a:round/>
                <a:headEnd/>
                <a:tailEnd/>
              </a:ln>
            </p:spPr>
            <p:txBody>
              <a:bodyPr/>
              <a:lstStyle/>
              <a:p>
                <a:endParaRPr lang="zh-CN" altLang="en-US"/>
              </a:p>
            </p:txBody>
          </p:sp>
          <p:sp>
            <p:nvSpPr>
              <p:cNvPr id="47163" name="Line 53"/>
              <p:cNvSpPr>
                <a:spLocks noChangeShapeType="1"/>
              </p:cNvSpPr>
              <p:nvPr/>
            </p:nvSpPr>
            <p:spPr bwMode="auto">
              <a:xfrm flipV="1">
                <a:off x="2619" y="2219"/>
                <a:ext cx="0" cy="581"/>
              </a:xfrm>
              <a:prstGeom prst="line">
                <a:avLst/>
              </a:prstGeom>
              <a:noFill/>
              <a:ln w="9525">
                <a:solidFill>
                  <a:schemeClr val="tx1"/>
                </a:solidFill>
                <a:round/>
                <a:headEnd/>
                <a:tailEnd/>
              </a:ln>
            </p:spPr>
            <p:txBody>
              <a:bodyPr/>
              <a:lstStyle/>
              <a:p>
                <a:endParaRPr lang="zh-CN" altLang="en-US"/>
              </a:p>
            </p:txBody>
          </p:sp>
          <p:sp>
            <p:nvSpPr>
              <p:cNvPr id="47164" name="Oval 54"/>
              <p:cNvSpPr>
                <a:spLocks noChangeArrowheads="1"/>
              </p:cNvSpPr>
              <p:nvPr/>
            </p:nvSpPr>
            <p:spPr bwMode="auto">
              <a:xfrm>
                <a:off x="2598" y="2784"/>
                <a:ext cx="40" cy="35"/>
              </a:xfrm>
              <a:prstGeom prst="ellipse">
                <a:avLst/>
              </a:prstGeom>
              <a:solidFill>
                <a:schemeClr val="tx1"/>
              </a:solidFill>
              <a:ln w="9525">
                <a:solidFill>
                  <a:schemeClr val="tx1"/>
                </a:solidFill>
                <a:round/>
                <a:headEnd/>
                <a:tailEnd/>
              </a:ln>
            </p:spPr>
            <p:txBody>
              <a:bodyPr/>
              <a:lstStyle/>
              <a:p>
                <a:pPr algn="dist">
                  <a:spcBef>
                    <a:spcPct val="0"/>
                  </a:spcBef>
                </a:pPr>
                <a:endParaRPr lang="zh-CN" altLang="en-US" sz="1400" b="1">
                  <a:solidFill>
                    <a:schemeClr val="hlink"/>
                  </a:solidFill>
                  <a:latin typeface="Arial" charset="0"/>
                  <a:ea typeface="Gulim" pitchFamily="34" charset="-127"/>
                </a:endParaRPr>
              </a:p>
            </p:txBody>
          </p:sp>
          <p:sp>
            <p:nvSpPr>
              <p:cNvPr id="47165" name="Oval 56"/>
              <p:cNvSpPr>
                <a:spLocks noChangeArrowheads="1"/>
              </p:cNvSpPr>
              <p:nvPr/>
            </p:nvSpPr>
            <p:spPr bwMode="auto">
              <a:xfrm>
                <a:off x="2798" y="2875"/>
                <a:ext cx="40" cy="35"/>
              </a:xfrm>
              <a:prstGeom prst="ellipse">
                <a:avLst/>
              </a:prstGeom>
              <a:solidFill>
                <a:schemeClr val="tx1"/>
              </a:solidFill>
              <a:ln w="9525">
                <a:solidFill>
                  <a:schemeClr val="tx1"/>
                </a:solidFill>
                <a:round/>
                <a:headEnd/>
                <a:tailEnd/>
              </a:ln>
            </p:spPr>
            <p:txBody>
              <a:bodyPr/>
              <a:lstStyle/>
              <a:p>
                <a:pPr algn="dist">
                  <a:spcBef>
                    <a:spcPct val="0"/>
                  </a:spcBef>
                </a:pPr>
                <a:endParaRPr lang="zh-CN" altLang="en-US" sz="1400" b="1">
                  <a:solidFill>
                    <a:schemeClr val="hlink"/>
                  </a:solidFill>
                  <a:latin typeface="Arial" charset="0"/>
                  <a:ea typeface="Gulim" pitchFamily="34" charset="-127"/>
                </a:endParaRPr>
              </a:p>
            </p:txBody>
          </p:sp>
          <p:sp>
            <p:nvSpPr>
              <p:cNvPr id="47166" name="Line 58"/>
              <p:cNvSpPr>
                <a:spLocks noChangeShapeType="1"/>
              </p:cNvSpPr>
              <p:nvPr/>
            </p:nvSpPr>
            <p:spPr bwMode="auto">
              <a:xfrm>
                <a:off x="895" y="2891"/>
                <a:ext cx="3954" cy="0"/>
              </a:xfrm>
              <a:prstGeom prst="line">
                <a:avLst/>
              </a:prstGeom>
              <a:noFill/>
              <a:ln w="9525">
                <a:solidFill>
                  <a:schemeClr val="tx1"/>
                </a:solidFill>
                <a:round/>
                <a:headEnd/>
                <a:tailEnd/>
              </a:ln>
            </p:spPr>
            <p:txBody>
              <a:bodyPr/>
              <a:lstStyle/>
              <a:p>
                <a:endParaRPr lang="zh-CN" altLang="en-US"/>
              </a:p>
            </p:txBody>
          </p:sp>
          <p:sp>
            <p:nvSpPr>
              <p:cNvPr id="47167" name="Line 59"/>
              <p:cNvSpPr>
                <a:spLocks noChangeShapeType="1"/>
              </p:cNvSpPr>
              <p:nvPr/>
            </p:nvSpPr>
            <p:spPr bwMode="auto">
              <a:xfrm flipV="1">
                <a:off x="4836" y="2213"/>
                <a:ext cx="0" cy="678"/>
              </a:xfrm>
              <a:prstGeom prst="line">
                <a:avLst/>
              </a:prstGeom>
              <a:noFill/>
              <a:ln w="9525">
                <a:solidFill>
                  <a:schemeClr val="tx1"/>
                </a:solidFill>
                <a:round/>
                <a:headEnd/>
                <a:tailEnd/>
              </a:ln>
            </p:spPr>
            <p:txBody>
              <a:bodyPr/>
              <a:lstStyle/>
              <a:p>
                <a:endParaRPr lang="zh-CN" altLang="en-US"/>
              </a:p>
            </p:txBody>
          </p:sp>
          <p:sp>
            <p:nvSpPr>
              <p:cNvPr id="47168" name="Line 60"/>
              <p:cNvSpPr>
                <a:spLocks noChangeShapeType="1"/>
              </p:cNvSpPr>
              <p:nvPr/>
            </p:nvSpPr>
            <p:spPr bwMode="auto">
              <a:xfrm flipV="1">
                <a:off x="2819" y="2213"/>
                <a:ext cx="0" cy="678"/>
              </a:xfrm>
              <a:prstGeom prst="line">
                <a:avLst/>
              </a:prstGeom>
              <a:noFill/>
              <a:ln w="9525">
                <a:solidFill>
                  <a:schemeClr val="tx1"/>
                </a:solidFill>
                <a:round/>
                <a:headEnd/>
                <a:tailEnd/>
              </a:ln>
            </p:spPr>
            <p:txBody>
              <a:bodyPr/>
              <a:lstStyle/>
              <a:p>
                <a:endParaRPr lang="zh-CN" altLang="en-US"/>
              </a:p>
            </p:txBody>
          </p:sp>
          <p:sp>
            <p:nvSpPr>
              <p:cNvPr id="47169" name="Line 63"/>
              <p:cNvSpPr>
                <a:spLocks noChangeShapeType="1"/>
              </p:cNvSpPr>
              <p:nvPr/>
            </p:nvSpPr>
            <p:spPr bwMode="auto">
              <a:xfrm>
                <a:off x="908" y="2385"/>
                <a:ext cx="2394" cy="0"/>
              </a:xfrm>
              <a:prstGeom prst="line">
                <a:avLst/>
              </a:prstGeom>
              <a:noFill/>
              <a:ln w="9525">
                <a:solidFill>
                  <a:schemeClr val="tx1"/>
                </a:solidFill>
                <a:round/>
                <a:headEnd/>
                <a:tailEnd/>
              </a:ln>
            </p:spPr>
            <p:txBody>
              <a:bodyPr/>
              <a:lstStyle/>
              <a:p>
                <a:endParaRPr lang="zh-CN" altLang="en-US"/>
              </a:p>
            </p:txBody>
          </p:sp>
          <p:sp>
            <p:nvSpPr>
              <p:cNvPr id="47170" name="Line 64"/>
              <p:cNvSpPr>
                <a:spLocks noChangeShapeType="1"/>
              </p:cNvSpPr>
              <p:nvPr/>
            </p:nvSpPr>
            <p:spPr bwMode="auto">
              <a:xfrm flipV="1">
                <a:off x="3302" y="2191"/>
                <a:ext cx="0" cy="194"/>
              </a:xfrm>
              <a:prstGeom prst="line">
                <a:avLst/>
              </a:prstGeom>
              <a:noFill/>
              <a:ln w="9525">
                <a:solidFill>
                  <a:schemeClr val="tx1"/>
                </a:solidFill>
                <a:round/>
                <a:headEnd/>
                <a:tailEnd/>
              </a:ln>
            </p:spPr>
            <p:txBody>
              <a:bodyPr/>
              <a:lstStyle/>
              <a:p>
                <a:endParaRPr lang="zh-CN" altLang="en-US"/>
              </a:p>
            </p:txBody>
          </p:sp>
          <p:sp>
            <p:nvSpPr>
              <p:cNvPr id="47171" name="Line 65"/>
              <p:cNvSpPr>
                <a:spLocks noChangeShapeType="1"/>
              </p:cNvSpPr>
              <p:nvPr/>
            </p:nvSpPr>
            <p:spPr bwMode="auto">
              <a:xfrm flipV="1">
                <a:off x="1286" y="2191"/>
                <a:ext cx="0" cy="194"/>
              </a:xfrm>
              <a:prstGeom prst="line">
                <a:avLst/>
              </a:prstGeom>
              <a:noFill/>
              <a:ln w="9525">
                <a:solidFill>
                  <a:schemeClr val="tx1"/>
                </a:solidFill>
                <a:round/>
                <a:headEnd/>
                <a:tailEnd/>
              </a:ln>
            </p:spPr>
            <p:txBody>
              <a:bodyPr/>
              <a:lstStyle/>
              <a:p>
                <a:endParaRPr lang="zh-CN" altLang="en-US"/>
              </a:p>
            </p:txBody>
          </p:sp>
          <p:sp>
            <p:nvSpPr>
              <p:cNvPr id="47172" name="Oval 66"/>
              <p:cNvSpPr>
                <a:spLocks noChangeArrowheads="1"/>
              </p:cNvSpPr>
              <p:nvPr/>
            </p:nvSpPr>
            <p:spPr bwMode="auto">
              <a:xfrm>
                <a:off x="1265" y="2372"/>
                <a:ext cx="40" cy="35"/>
              </a:xfrm>
              <a:prstGeom prst="ellipse">
                <a:avLst/>
              </a:prstGeom>
              <a:solidFill>
                <a:schemeClr val="tx1"/>
              </a:solidFill>
              <a:ln w="9525">
                <a:solidFill>
                  <a:schemeClr val="tx1"/>
                </a:solidFill>
                <a:round/>
                <a:headEnd/>
                <a:tailEnd/>
              </a:ln>
            </p:spPr>
            <p:txBody>
              <a:bodyPr/>
              <a:lstStyle/>
              <a:p>
                <a:pPr algn="dist">
                  <a:spcBef>
                    <a:spcPct val="0"/>
                  </a:spcBef>
                </a:pPr>
                <a:endParaRPr lang="zh-CN" altLang="en-US" sz="1400" b="1">
                  <a:solidFill>
                    <a:schemeClr val="hlink"/>
                  </a:solidFill>
                  <a:latin typeface="Arial" charset="0"/>
                  <a:ea typeface="Gulim" pitchFamily="34" charset="-127"/>
                </a:endParaRPr>
              </a:p>
            </p:txBody>
          </p:sp>
          <p:sp>
            <p:nvSpPr>
              <p:cNvPr id="47173" name="Line 69"/>
              <p:cNvSpPr>
                <a:spLocks noChangeShapeType="1"/>
              </p:cNvSpPr>
              <p:nvPr/>
            </p:nvSpPr>
            <p:spPr bwMode="auto">
              <a:xfrm>
                <a:off x="918" y="2441"/>
                <a:ext cx="2521" cy="0"/>
              </a:xfrm>
              <a:prstGeom prst="line">
                <a:avLst/>
              </a:prstGeom>
              <a:noFill/>
              <a:ln w="9525">
                <a:solidFill>
                  <a:schemeClr val="tx1"/>
                </a:solidFill>
                <a:round/>
                <a:headEnd/>
                <a:tailEnd/>
              </a:ln>
            </p:spPr>
            <p:txBody>
              <a:bodyPr/>
              <a:lstStyle/>
              <a:p>
                <a:endParaRPr lang="zh-CN" altLang="en-US"/>
              </a:p>
            </p:txBody>
          </p:sp>
          <p:sp>
            <p:nvSpPr>
              <p:cNvPr id="47174" name="Line 70"/>
              <p:cNvSpPr>
                <a:spLocks noChangeShapeType="1"/>
              </p:cNvSpPr>
              <p:nvPr/>
            </p:nvSpPr>
            <p:spPr bwMode="auto">
              <a:xfrm flipV="1">
                <a:off x="3433" y="2187"/>
                <a:ext cx="0" cy="256"/>
              </a:xfrm>
              <a:prstGeom prst="line">
                <a:avLst/>
              </a:prstGeom>
              <a:noFill/>
              <a:ln w="9525">
                <a:solidFill>
                  <a:schemeClr val="tx1"/>
                </a:solidFill>
                <a:round/>
                <a:headEnd/>
                <a:tailEnd/>
              </a:ln>
            </p:spPr>
            <p:txBody>
              <a:bodyPr/>
              <a:lstStyle/>
              <a:p>
                <a:endParaRPr lang="zh-CN" altLang="en-US"/>
              </a:p>
            </p:txBody>
          </p:sp>
          <p:sp>
            <p:nvSpPr>
              <p:cNvPr id="47175" name="Line 71"/>
              <p:cNvSpPr>
                <a:spLocks noChangeShapeType="1"/>
              </p:cNvSpPr>
              <p:nvPr/>
            </p:nvSpPr>
            <p:spPr bwMode="auto">
              <a:xfrm flipV="1">
                <a:off x="1414" y="2187"/>
                <a:ext cx="0" cy="256"/>
              </a:xfrm>
              <a:prstGeom prst="line">
                <a:avLst/>
              </a:prstGeom>
              <a:noFill/>
              <a:ln w="9525">
                <a:solidFill>
                  <a:schemeClr val="tx1"/>
                </a:solidFill>
                <a:round/>
                <a:headEnd/>
                <a:tailEnd/>
              </a:ln>
            </p:spPr>
            <p:txBody>
              <a:bodyPr/>
              <a:lstStyle/>
              <a:p>
                <a:endParaRPr lang="zh-CN" altLang="en-US"/>
              </a:p>
            </p:txBody>
          </p:sp>
          <p:sp>
            <p:nvSpPr>
              <p:cNvPr id="47176" name="Oval 72"/>
              <p:cNvSpPr>
                <a:spLocks noChangeArrowheads="1"/>
              </p:cNvSpPr>
              <p:nvPr/>
            </p:nvSpPr>
            <p:spPr bwMode="auto">
              <a:xfrm>
                <a:off x="1390" y="2426"/>
                <a:ext cx="40" cy="35"/>
              </a:xfrm>
              <a:prstGeom prst="ellipse">
                <a:avLst/>
              </a:prstGeom>
              <a:solidFill>
                <a:schemeClr val="tx1"/>
              </a:solidFill>
              <a:ln w="9525">
                <a:solidFill>
                  <a:schemeClr val="tx1"/>
                </a:solidFill>
                <a:round/>
                <a:headEnd/>
                <a:tailEnd/>
              </a:ln>
            </p:spPr>
            <p:txBody>
              <a:bodyPr/>
              <a:lstStyle/>
              <a:p>
                <a:pPr algn="dist">
                  <a:spcBef>
                    <a:spcPct val="0"/>
                  </a:spcBef>
                </a:pPr>
                <a:endParaRPr lang="zh-CN" altLang="en-US" sz="1400" b="1">
                  <a:solidFill>
                    <a:schemeClr val="hlink"/>
                  </a:solidFill>
                  <a:latin typeface="Arial" charset="0"/>
                  <a:ea typeface="Gulim" pitchFamily="34" charset="-127"/>
                </a:endParaRPr>
              </a:p>
            </p:txBody>
          </p:sp>
          <p:sp>
            <p:nvSpPr>
              <p:cNvPr id="47177" name="Oval 74"/>
              <p:cNvSpPr>
                <a:spLocks noChangeArrowheads="1"/>
              </p:cNvSpPr>
              <p:nvPr/>
            </p:nvSpPr>
            <p:spPr bwMode="auto">
              <a:xfrm>
                <a:off x="2421" y="2597"/>
                <a:ext cx="41" cy="35"/>
              </a:xfrm>
              <a:prstGeom prst="ellipse">
                <a:avLst/>
              </a:prstGeom>
              <a:solidFill>
                <a:schemeClr val="tx1"/>
              </a:solidFill>
              <a:ln w="9525">
                <a:solidFill>
                  <a:schemeClr val="tx1"/>
                </a:solidFill>
                <a:round/>
                <a:headEnd/>
                <a:tailEnd/>
              </a:ln>
            </p:spPr>
            <p:txBody>
              <a:bodyPr/>
              <a:lstStyle/>
              <a:p>
                <a:pPr algn="dist">
                  <a:spcBef>
                    <a:spcPct val="0"/>
                  </a:spcBef>
                </a:pPr>
                <a:endParaRPr lang="zh-CN" altLang="en-US" sz="1400" b="1">
                  <a:solidFill>
                    <a:schemeClr val="hlink"/>
                  </a:solidFill>
                  <a:latin typeface="Arial" charset="0"/>
                  <a:ea typeface="Gulim" pitchFamily="34" charset="-127"/>
                </a:endParaRPr>
              </a:p>
            </p:txBody>
          </p:sp>
          <p:sp>
            <p:nvSpPr>
              <p:cNvPr id="47178" name="Line 77"/>
              <p:cNvSpPr>
                <a:spLocks noChangeShapeType="1"/>
              </p:cNvSpPr>
              <p:nvPr/>
            </p:nvSpPr>
            <p:spPr bwMode="auto">
              <a:xfrm flipV="1">
                <a:off x="4458" y="2191"/>
                <a:ext cx="0" cy="424"/>
              </a:xfrm>
              <a:prstGeom prst="line">
                <a:avLst/>
              </a:prstGeom>
              <a:noFill/>
              <a:ln w="9525">
                <a:solidFill>
                  <a:schemeClr val="tx1"/>
                </a:solidFill>
                <a:round/>
                <a:headEnd/>
                <a:tailEnd/>
              </a:ln>
            </p:spPr>
            <p:txBody>
              <a:bodyPr/>
              <a:lstStyle/>
              <a:p>
                <a:endParaRPr lang="zh-CN" altLang="en-US"/>
              </a:p>
            </p:txBody>
          </p:sp>
          <p:sp>
            <p:nvSpPr>
              <p:cNvPr id="47179" name="Line 78"/>
              <p:cNvSpPr>
                <a:spLocks noChangeShapeType="1"/>
              </p:cNvSpPr>
              <p:nvPr/>
            </p:nvSpPr>
            <p:spPr bwMode="auto">
              <a:xfrm flipV="1">
                <a:off x="2439" y="2191"/>
                <a:ext cx="0" cy="424"/>
              </a:xfrm>
              <a:prstGeom prst="line">
                <a:avLst/>
              </a:prstGeom>
              <a:noFill/>
              <a:ln w="9525">
                <a:solidFill>
                  <a:schemeClr val="tx1"/>
                </a:solidFill>
                <a:round/>
                <a:headEnd/>
                <a:tailEnd/>
              </a:ln>
            </p:spPr>
            <p:txBody>
              <a:bodyPr/>
              <a:lstStyle/>
              <a:p>
                <a:endParaRPr lang="zh-CN" altLang="en-US"/>
              </a:p>
            </p:txBody>
          </p:sp>
          <p:sp>
            <p:nvSpPr>
              <p:cNvPr id="47180" name="Line 79"/>
              <p:cNvSpPr>
                <a:spLocks noChangeShapeType="1"/>
              </p:cNvSpPr>
              <p:nvPr/>
            </p:nvSpPr>
            <p:spPr bwMode="auto">
              <a:xfrm flipH="1">
                <a:off x="887" y="2616"/>
                <a:ext cx="3569" cy="0"/>
              </a:xfrm>
              <a:prstGeom prst="line">
                <a:avLst/>
              </a:prstGeom>
              <a:noFill/>
              <a:ln w="9525">
                <a:solidFill>
                  <a:schemeClr val="tx1"/>
                </a:solidFill>
                <a:round/>
                <a:headEnd/>
                <a:tailEnd/>
              </a:ln>
            </p:spPr>
            <p:txBody>
              <a:bodyPr/>
              <a:lstStyle/>
              <a:p>
                <a:endParaRPr lang="zh-CN" altLang="en-US"/>
              </a:p>
            </p:txBody>
          </p:sp>
        </p:grpSp>
        <p:grpSp>
          <p:nvGrpSpPr>
            <p:cNvPr id="47116" name="Group 87"/>
            <p:cNvGrpSpPr>
              <a:grpSpLocks/>
            </p:cNvGrpSpPr>
            <p:nvPr/>
          </p:nvGrpSpPr>
          <p:grpSpPr bwMode="auto">
            <a:xfrm>
              <a:off x="576" y="2668"/>
              <a:ext cx="384" cy="194"/>
              <a:chOff x="192" y="2736"/>
              <a:chExt cx="384" cy="194"/>
            </a:xfrm>
          </p:grpSpPr>
          <p:sp>
            <p:nvSpPr>
              <p:cNvPr id="47132" name="Text Box 85"/>
              <p:cNvSpPr txBox="1">
                <a:spLocks noChangeArrowheads="1"/>
              </p:cNvSpPr>
              <p:nvPr/>
            </p:nvSpPr>
            <p:spPr bwMode="auto">
              <a:xfrm>
                <a:off x="192" y="2736"/>
                <a:ext cx="384" cy="194"/>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WE</a:t>
                </a:r>
              </a:p>
            </p:txBody>
          </p:sp>
          <p:sp>
            <p:nvSpPr>
              <p:cNvPr id="47133" name="Line 86"/>
              <p:cNvSpPr>
                <a:spLocks noChangeShapeType="1"/>
              </p:cNvSpPr>
              <p:nvPr/>
            </p:nvSpPr>
            <p:spPr bwMode="auto">
              <a:xfrm>
                <a:off x="288" y="2784"/>
                <a:ext cx="192" cy="0"/>
              </a:xfrm>
              <a:prstGeom prst="line">
                <a:avLst/>
              </a:prstGeom>
              <a:noFill/>
              <a:ln w="9525">
                <a:solidFill>
                  <a:schemeClr val="tx1"/>
                </a:solidFill>
                <a:round/>
                <a:headEnd/>
                <a:tailEnd/>
              </a:ln>
            </p:spPr>
            <p:txBody>
              <a:bodyPr/>
              <a:lstStyle/>
              <a:p>
                <a:endParaRPr lang="zh-CN" altLang="en-US"/>
              </a:p>
            </p:txBody>
          </p:sp>
        </p:grpSp>
        <p:grpSp>
          <p:nvGrpSpPr>
            <p:cNvPr id="47117" name="Group 88"/>
            <p:cNvGrpSpPr>
              <a:grpSpLocks/>
            </p:cNvGrpSpPr>
            <p:nvPr/>
          </p:nvGrpSpPr>
          <p:grpSpPr bwMode="auto">
            <a:xfrm>
              <a:off x="576" y="2812"/>
              <a:ext cx="384" cy="193"/>
              <a:chOff x="192" y="2736"/>
              <a:chExt cx="384" cy="193"/>
            </a:xfrm>
          </p:grpSpPr>
          <p:sp>
            <p:nvSpPr>
              <p:cNvPr id="47130" name="Text Box 89"/>
              <p:cNvSpPr txBox="1">
                <a:spLocks noChangeArrowheads="1"/>
              </p:cNvSpPr>
              <p:nvPr/>
            </p:nvSpPr>
            <p:spPr bwMode="auto">
              <a:xfrm>
                <a:off x="192" y="2736"/>
                <a:ext cx="384" cy="193"/>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CS</a:t>
                </a:r>
              </a:p>
            </p:txBody>
          </p:sp>
          <p:sp>
            <p:nvSpPr>
              <p:cNvPr id="47131" name="Line 90"/>
              <p:cNvSpPr>
                <a:spLocks noChangeShapeType="1"/>
              </p:cNvSpPr>
              <p:nvPr/>
            </p:nvSpPr>
            <p:spPr bwMode="auto">
              <a:xfrm>
                <a:off x="288" y="2784"/>
                <a:ext cx="192" cy="0"/>
              </a:xfrm>
              <a:prstGeom prst="line">
                <a:avLst/>
              </a:prstGeom>
              <a:noFill/>
              <a:ln w="9525">
                <a:solidFill>
                  <a:schemeClr val="tx1"/>
                </a:solidFill>
                <a:round/>
                <a:headEnd/>
                <a:tailEnd/>
              </a:ln>
            </p:spPr>
            <p:txBody>
              <a:bodyPr/>
              <a:lstStyle/>
              <a:p>
                <a:endParaRPr lang="zh-CN" altLang="en-US"/>
              </a:p>
            </p:txBody>
          </p:sp>
        </p:grpSp>
        <p:grpSp>
          <p:nvGrpSpPr>
            <p:cNvPr id="47118" name="Group 97"/>
            <p:cNvGrpSpPr>
              <a:grpSpLocks/>
            </p:cNvGrpSpPr>
            <p:nvPr/>
          </p:nvGrpSpPr>
          <p:grpSpPr bwMode="auto">
            <a:xfrm>
              <a:off x="2672" y="2016"/>
              <a:ext cx="336" cy="193"/>
              <a:chOff x="2672" y="2016"/>
              <a:chExt cx="336" cy="193"/>
            </a:xfrm>
          </p:grpSpPr>
          <p:sp>
            <p:nvSpPr>
              <p:cNvPr id="47128" name="Text Box 95"/>
              <p:cNvSpPr txBox="1">
                <a:spLocks noChangeArrowheads="1"/>
              </p:cNvSpPr>
              <p:nvPr/>
            </p:nvSpPr>
            <p:spPr bwMode="auto">
              <a:xfrm>
                <a:off x="2672" y="2016"/>
                <a:ext cx="336" cy="193"/>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CS</a:t>
                </a:r>
              </a:p>
            </p:txBody>
          </p:sp>
          <p:sp>
            <p:nvSpPr>
              <p:cNvPr id="47129" name="Line 96"/>
              <p:cNvSpPr>
                <a:spLocks noChangeShapeType="1"/>
              </p:cNvSpPr>
              <p:nvPr/>
            </p:nvSpPr>
            <p:spPr bwMode="auto">
              <a:xfrm>
                <a:off x="2760" y="2056"/>
                <a:ext cx="144" cy="0"/>
              </a:xfrm>
              <a:prstGeom prst="line">
                <a:avLst/>
              </a:prstGeom>
              <a:noFill/>
              <a:ln w="9525">
                <a:solidFill>
                  <a:schemeClr val="tx1"/>
                </a:solidFill>
                <a:round/>
                <a:headEnd/>
                <a:tailEnd/>
              </a:ln>
            </p:spPr>
            <p:txBody>
              <a:bodyPr/>
              <a:lstStyle/>
              <a:p>
                <a:endParaRPr lang="zh-CN" altLang="en-US"/>
              </a:p>
            </p:txBody>
          </p:sp>
        </p:grpSp>
        <p:grpSp>
          <p:nvGrpSpPr>
            <p:cNvPr id="47119" name="Group 98"/>
            <p:cNvGrpSpPr>
              <a:grpSpLocks/>
            </p:cNvGrpSpPr>
            <p:nvPr/>
          </p:nvGrpSpPr>
          <p:grpSpPr bwMode="auto">
            <a:xfrm>
              <a:off x="4656" y="2016"/>
              <a:ext cx="336" cy="193"/>
              <a:chOff x="2672" y="2016"/>
              <a:chExt cx="336" cy="193"/>
            </a:xfrm>
          </p:grpSpPr>
          <p:sp>
            <p:nvSpPr>
              <p:cNvPr id="47126" name="Text Box 99"/>
              <p:cNvSpPr txBox="1">
                <a:spLocks noChangeArrowheads="1"/>
              </p:cNvSpPr>
              <p:nvPr/>
            </p:nvSpPr>
            <p:spPr bwMode="auto">
              <a:xfrm>
                <a:off x="2672" y="2016"/>
                <a:ext cx="336" cy="193"/>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CS</a:t>
                </a:r>
              </a:p>
            </p:txBody>
          </p:sp>
          <p:sp>
            <p:nvSpPr>
              <p:cNvPr id="47127" name="Line 100"/>
              <p:cNvSpPr>
                <a:spLocks noChangeShapeType="1"/>
              </p:cNvSpPr>
              <p:nvPr/>
            </p:nvSpPr>
            <p:spPr bwMode="auto">
              <a:xfrm>
                <a:off x="2760" y="2056"/>
                <a:ext cx="144" cy="0"/>
              </a:xfrm>
              <a:prstGeom prst="line">
                <a:avLst/>
              </a:prstGeom>
              <a:noFill/>
              <a:ln w="9525">
                <a:solidFill>
                  <a:schemeClr val="tx1"/>
                </a:solidFill>
                <a:round/>
                <a:headEnd/>
                <a:tailEnd/>
              </a:ln>
            </p:spPr>
            <p:txBody>
              <a:bodyPr/>
              <a:lstStyle/>
              <a:p>
                <a:endParaRPr lang="zh-CN" altLang="en-US"/>
              </a:p>
            </p:txBody>
          </p:sp>
        </p:grpSp>
        <p:grpSp>
          <p:nvGrpSpPr>
            <p:cNvPr id="47120" name="Group 101"/>
            <p:cNvGrpSpPr>
              <a:grpSpLocks/>
            </p:cNvGrpSpPr>
            <p:nvPr/>
          </p:nvGrpSpPr>
          <p:grpSpPr bwMode="auto">
            <a:xfrm>
              <a:off x="4488" y="2016"/>
              <a:ext cx="336" cy="193"/>
              <a:chOff x="2672" y="2016"/>
              <a:chExt cx="336" cy="193"/>
            </a:xfrm>
          </p:grpSpPr>
          <p:sp>
            <p:nvSpPr>
              <p:cNvPr id="47124" name="Text Box 102"/>
              <p:cNvSpPr txBox="1">
                <a:spLocks noChangeArrowheads="1"/>
              </p:cNvSpPr>
              <p:nvPr/>
            </p:nvSpPr>
            <p:spPr bwMode="auto">
              <a:xfrm>
                <a:off x="2672" y="2016"/>
                <a:ext cx="336" cy="193"/>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WE</a:t>
                </a:r>
              </a:p>
            </p:txBody>
          </p:sp>
          <p:sp>
            <p:nvSpPr>
              <p:cNvPr id="47125" name="Line 103"/>
              <p:cNvSpPr>
                <a:spLocks noChangeShapeType="1"/>
              </p:cNvSpPr>
              <p:nvPr/>
            </p:nvSpPr>
            <p:spPr bwMode="auto">
              <a:xfrm>
                <a:off x="2760" y="2056"/>
                <a:ext cx="144" cy="0"/>
              </a:xfrm>
              <a:prstGeom prst="line">
                <a:avLst/>
              </a:prstGeom>
              <a:noFill/>
              <a:ln w="9525">
                <a:solidFill>
                  <a:schemeClr val="tx1"/>
                </a:solidFill>
                <a:round/>
                <a:headEnd/>
                <a:tailEnd/>
              </a:ln>
            </p:spPr>
            <p:txBody>
              <a:bodyPr/>
              <a:lstStyle/>
              <a:p>
                <a:endParaRPr lang="zh-CN" altLang="en-US"/>
              </a:p>
            </p:txBody>
          </p:sp>
        </p:grpSp>
        <p:grpSp>
          <p:nvGrpSpPr>
            <p:cNvPr id="47121" name="Group 104"/>
            <p:cNvGrpSpPr>
              <a:grpSpLocks/>
            </p:cNvGrpSpPr>
            <p:nvPr/>
          </p:nvGrpSpPr>
          <p:grpSpPr bwMode="auto">
            <a:xfrm>
              <a:off x="2464" y="2016"/>
              <a:ext cx="336" cy="193"/>
              <a:chOff x="2672" y="2016"/>
              <a:chExt cx="336" cy="193"/>
            </a:xfrm>
          </p:grpSpPr>
          <p:sp>
            <p:nvSpPr>
              <p:cNvPr id="47122" name="Text Box 105"/>
              <p:cNvSpPr txBox="1">
                <a:spLocks noChangeArrowheads="1"/>
              </p:cNvSpPr>
              <p:nvPr/>
            </p:nvSpPr>
            <p:spPr bwMode="auto">
              <a:xfrm>
                <a:off x="2672" y="2016"/>
                <a:ext cx="336" cy="193"/>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WE</a:t>
                </a:r>
              </a:p>
            </p:txBody>
          </p:sp>
          <p:sp>
            <p:nvSpPr>
              <p:cNvPr id="47123" name="Line 106"/>
              <p:cNvSpPr>
                <a:spLocks noChangeShapeType="1"/>
              </p:cNvSpPr>
              <p:nvPr/>
            </p:nvSpPr>
            <p:spPr bwMode="auto">
              <a:xfrm>
                <a:off x="2760" y="2056"/>
                <a:ext cx="144" cy="0"/>
              </a:xfrm>
              <a:prstGeom prst="line">
                <a:avLst/>
              </a:prstGeom>
              <a:noFill/>
              <a:ln w="9525">
                <a:solidFill>
                  <a:schemeClr val="tx1"/>
                </a:solidFill>
                <a:round/>
                <a:headEnd/>
                <a:tailEnd/>
              </a:ln>
            </p:spPr>
            <p:txBody>
              <a:bodyPr/>
              <a:lstStyle/>
              <a:p>
                <a:endParaRPr lang="zh-CN" altLang="en-US"/>
              </a:p>
            </p:txBody>
          </p:sp>
        </p:grpSp>
      </p:grpSp>
      <p:sp>
        <p:nvSpPr>
          <p:cNvPr id="72" name="Text Box 109"/>
          <p:cNvSpPr txBox="1">
            <a:spLocks noChangeArrowheads="1"/>
          </p:cNvSpPr>
          <p:nvPr/>
        </p:nvSpPr>
        <p:spPr bwMode="auto">
          <a:xfrm>
            <a:off x="519113" y="4473575"/>
            <a:ext cx="7924800" cy="457200"/>
          </a:xfrm>
          <a:prstGeom prst="rect">
            <a:avLst/>
          </a:prstGeom>
          <a:noFill/>
          <a:ln w="9525">
            <a:noFill/>
            <a:miter lim="800000"/>
            <a:headEnd/>
            <a:tailEnd/>
          </a:ln>
        </p:spPr>
        <p:txBody>
          <a:bodyPr>
            <a:spAutoFit/>
          </a:bodyPr>
          <a:lstStyle/>
          <a:p>
            <a:pPr algn="l" eaLnBrk="0" hangingPunct="0">
              <a:lnSpc>
                <a:spcPct val="100000"/>
              </a:lnSpc>
              <a:buClr>
                <a:srgbClr val="003366"/>
              </a:buClr>
              <a:buSzPct val="110000"/>
              <a:buFont typeface="Wingdings" pitchFamily="2" charset="2"/>
              <a:buChar char="v"/>
            </a:pPr>
            <a:r>
              <a:rPr lang="zh-CN" altLang="en-US" b="1">
                <a:latin typeface="宋体" pitchFamily="2" charset="-122"/>
                <a:cs typeface="Arial" charset="0"/>
              </a:rPr>
              <a:t>基本方法：</a:t>
            </a:r>
          </a:p>
        </p:txBody>
      </p:sp>
      <p:sp>
        <p:nvSpPr>
          <p:cNvPr id="17415" name="Text Box 109"/>
          <p:cNvSpPr txBox="1">
            <a:spLocks noChangeArrowheads="1"/>
          </p:cNvSpPr>
          <p:nvPr/>
        </p:nvSpPr>
        <p:spPr bwMode="auto">
          <a:xfrm>
            <a:off x="358775" y="4889500"/>
            <a:ext cx="8613775" cy="396875"/>
          </a:xfrm>
          <a:prstGeom prst="rect">
            <a:avLst/>
          </a:prstGeom>
          <a:noFill/>
          <a:ln w="9525">
            <a:noFill/>
            <a:miter lim="800000"/>
            <a:headEnd/>
            <a:tailEnd/>
          </a:ln>
        </p:spPr>
        <p:txBody>
          <a:bodyPr>
            <a:spAutoFit/>
          </a:bodyPr>
          <a:lstStyle/>
          <a:p>
            <a:pPr marL="742950" lvl="1" indent="-285750" algn="l" eaLnBrk="0" hangingPunct="0">
              <a:lnSpc>
                <a:spcPct val="100000"/>
              </a:lnSpc>
              <a:buClr>
                <a:srgbClr val="006666"/>
              </a:buClr>
              <a:buSzPct val="110000"/>
              <a:buFont typeface="Wingdings" pitchFamily="2" charset="2"/>
              <a:buChar char="w"/>
            </a:pPr>
            <a:r>
              <a:rPr lang="zh-CN" altLang="en-US" sz="2000" b="1">
                <a:latin typeface="Arial" charset="0"/>
                <a:cs typeface="Arial" charset="0"/>
              </a:rPr>
              <a:t>参与扩展的全部芯片的</a:t>
            </a:r>
            <a:r>
              <a:rPr lang="zh-CN" altLang="en-US" sz="2000" b="1">
                <a:solidFill>
                  <a:srgbClr val="CC0066"/>
                </a:solidFill>
                <a:latin typeface="Arial" charset="0"/>
                <a:cs typeface="Arial" charset="0"/>
              </a:rPr>
              <a:t>地址线</a:t>
            </a:r>
            <a:r>
              <a:rPr lang="zh-CN" altLang="en-US" sz="2000" b="1">
                <a:latin typeface="Arial" charset="0"/>
                <a:cs typeface="Arial" charset="0"/>
              </a:rPr>
              <a:t>、片选控制线</a:t>
            </a:r>
            <a:r>
              <a:rPr lang="en-US" altLang="zh-CN" sz="2000" b="1">
                <a:solidFill>
                  <a:srgbClr val="CC0066"/>
                </a:solidFill>
                <a:latin typeface="Arial" charset="0"/>
                <a:cs typeface="Arial" charset="0"/>
              </a:rPr>
              <a:t>CS</a:t>
            </a:r>
            <a:r>
              <a:rPr lang="zh-CN" altLang="en-US" sz="2000" b="1">
                <a:latin typeface="Arial" charset="0"/>
                <a:cs typeface="Arial" charset="0"/>
              </a:rPr>
              <a:t>和写控制线</a:t>
            </a:r>
            <a:r>
              <a:rPr lang="en-US" altLang="zh-CN" sz="2000" b="1">
                <a:solidFill>
                  <a:srgbClr val="CC0066"/>
                </a:solidFill>
                <a:latin typeface="Arial" charset="0"/>
                <a:cs typeface="Arial" charset="0"/>
              </a:rPr>
              <a:t>WE</a:t>
            </a:r>
            <a:r>
              <a:rPr lang="zh-CN" altLang="en-US" sz="2000" b="1">
                <a:latin typeface="Arial" charset="0"/>
                <a:cs typeface="Arial" charset="0"/>
              </a:rPr>
              <a:t>并接</a:t>
            </a:r>
            <a:r>
              <a:rPr lang="en-US" altLang="zh-CN" sz="2000" b="1">
                <a:latin typeface="Arial" charset="0"/>
                <a:cs typeface="Arial" charset="0"/>
              </a:rPr>
              <a:t>;</a:t>
            </a:r>
          </a:p>
        </p:txBody>
      </p:sp>
      <p:sp>
        <p:nvSpPr>
          <p:cNvPr id="75" name="Text Box 110"/>
          <p:cNvSpPr txBox="1">
            <a:spLocks noChangeArrowheads="1"/>
          </p:cNvSpPr>
          <p:nvPr/>
        </p:nvSpPr>
        <p:spPr bwMode="auto">
          <a:xfrm>
            <a:off x="358775" y="5364163"/>
            <a:ext cx="8251825" cy="641350"/>
          </a:xfrm>
          <a:prstGeom prst="rect">
            <a:avLst/>
          </a:prstGeom>
          <a:noFill/>
          <a:ln w="9525">
            <a:noFill/>
            <a:miter lim="800000"/>
            <a:headEnd/>
            <a:tailEnd/>
          </a:ln>
        </p:spPr>
        <p:txBody>
          <a:bodyPr>
            <a:spAutoFit/>
          </a:bodyPr>
          <a:lstStyle/>
          <a:p>
            <a:pPr marL="742950" lvl="1" indent="-285750" algn="l" eaLnBrk="0" hangingPunct="0">
              <a:buClr>
                <a:srgbClr val="006666"/>
              </a:buClr>
              <a:buSzPct val="110000"/>
              <a:buFont typeface="Wingdings" pitchFamily="2" charset="2"/>
              <a:buChar char="w"/>
            </a:pPr>
            <a:r>
              <a:rPr lang="zh-CN" altLang="en-US" sz="2000" b="1">
                <a:latin typeface="Arial" charset="0"/>
              </a:rPr>
              <a:t>把低位芯片的数据线作为低位数据，高位芯片的数据线作为高位数据，数据位同时有效，实现</a:t>
            </a:r>
            <a:r>
              <a:rPr lang="en-US" altLang="zh-CN" sz="2000" b="1">
                <a:latin typeface="Arial" charset="0"/>
              </a:rPr>
              <a:t>I/O</a:t>
            </a:r>
            <a:r>
              <a:rPr lang="zh-CN" altLang="en-US" sz="2000" b="1">
                <a:latin typeface="Arial" charset="0"/>
              </a:rPr>
              <a:t>数据位数的增加。</a:t>
            </a:r>
          </a:p>
        </p:txBody>
      </p:sp>
      <p:sp>
        <p:nvSpPr>
          <p:cNvPr id="92162" name="Line 2"/>
          <p:cNvSpPr>
            <a:spLocks noChangeShapeType="1"/>
          </p:cNvSpPr>
          <p:nvPr/>
        </p:nvSpPr>
        <p:spPr bwMode="black">
          <a:xfrm>
            <a:off x="6084888" y="4941888"/>
            <a:ext cx="301625" cy="0"/>
          </a:xfrm>
          <a:prstGeom prst="line">
            <a:avLst/>
          </a:prstGeom>
          <a:noFill/>
          <a:ln w="9525">
            <a:solidFill>
              <a:schemeClr val="tx1"/>
            </a:solidFill>
            <a:round/>
            <a:headEnd/>
            <a:tailEnd/>
          </a:ln>
        </p:spPr>
        <p:txBody>
          <a:bodyPr wrap="none" anchor="ctr">
            <a:spAutoFit/>
          </a:bodyPr>
          <a:lstStyle/>
          <a:p>
            <a:endParaRPr lang="zh-CN" altLang="en-US"/>
          </a:p>
        </p:txBody>
      </p:sp>
      <p:sp>
        <p:nvSpPr>
          <p:cNvPr id="92163" name="Line 3"/>
          <p:cNvSpPr>
            <a:spLocks noChangeShapeType="1"/>
          </p:cNvSpPr>
          <p:nvPr/>
        </p:nvSpPr>
        <p:spPr bwMode="black">
          <a:xfrm>
            <a:off x="7740650" y="4941888"/>
            <a:ext cx="301625" cy="0"/>
          </a:xfrm>
          <a:prstGeom prst="line">
            <a:avLst/>
          </a:prstGeom>
          <a:noFill/>
          <a:ln w="9525">
            <a:solidFill>
              <a:schemeClr val="tx1"/>
            </a:solidFill>
            <a:round/>
            <a:headEnd/>
            <a:tailEnd/>
          </a:ln>
        </p:spPr>
        <p:txBody>
          <a:bodyPr wrap="none" anchor="ctr">
            <a:spAutoFit/>
          </a:bodyPr>
          <a:lstStyle/>
          <a:p>
            <a:endParaRPr lang="zh-CN" altLang="en-US"/>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additive="base">
                                        <p:cTn id="7" dur="500" fill="hold"/>
                                        <p:tgtEl>
                                          <p:spTgt spid="634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3491">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2">
                                            <p:txEl>
                                              <p:pRg st="0" end="0"/>
                                            </p:txEl>
                                          </p:spTgt>
                                        </p:tgtEl>
                                        <p:attrNameLst>
                                          <p:attrName>style.visibility</p:attrName>
                                        </p:attrNameLst>
                                      </p:cBhvr>
                                      <p:to>
                                        <p:strVal val="visible"/>
                                      </p:to>
                                    </p:set>
                                    <p:anim calcmode="lin" valueType="num">
                                      <p:cBhvr additive="base">
                                        <p:cTn id="17" dur="500" fill="hold"/>
                                        <p:tgtEl>
                                          <p:spTgt spid="72">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2">
                                            <p:txEl>
                                              <p:pRg st="0" end="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17415"/>
                                        </p:tgtEl>
                                        <p:attrNameLst>
                                          <p:attrName>style.visibility</p:attrName>
                                        </p:attrNameLst>
                                      </p:cBhvr>
                                      <p:to>
                                        <p:strVal val="visible"/>
                                      </p:to>
                                    </p:set>
                                    <p:anim calcmode="lin" valueType="num">
                                      <p:cBhvr additive="base">
                                        <p:cTn id="22" dur="500" fill="hold"/>
                                        <p:tgtEl>
                                          <p:spTgt spid="17415"/>
                                        </p:tgtEl>
                                        <p:attrNameLst>
                                          <p:attrName>ppt_x</p:attrName>
                                        </p:attrNameLst>
                                      </p:cBhvr>
                                      <p:tavLst>
                                        <p:tav tm="0">
                                          <p:val>
                                            <p:strVal val="#ppt_x"/>
                                          </p:val>
                                        </p:tav>
                                        <p:tav tm="100000">
                                          <p:val>
                                            <p:strVal val="#ppt_x"/>
                                          </p:val>
                                        </p:tav>
                                      </p:tavLst>
                                    </p:anim>
                                    <p:anim calcmode="lin" valueType="num">
                                      <p:cBhvr additive="base">
                                        <p:cTn id="23" dur="500" fill="hold"/>
                                        <p:tgtEl>
                                          <p:spTgt spid="17415"/>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92162"/>
                                        </p:tgtEl>
                                        <p:attrNameLst>
                                          <p:attrName>style.visibility</p:attrName>
                                        </p:attrNameLst>
                                      </p:cBhvr>
                                      <p:to>
                                        <p:strVal val="visible"/>
                                      </p:to>
                                    </p:set>
                                    <p:anim calcmode="lin" valueType="num">
                                      <p:cBhvr additive="base">
                                        <p:cTn id="26" dur="500" fill="hold"/>
                                        <p:tgtEl>
                                          <p:spTgt spid="92162"/>
                                        </p:tgtEl>
                                        <p:attrNameLst>
                                          <p:attrName>ppt_x</p:attrName>
                                        </p:attrNameLst>
                                      </p:cBhvr>
                                      <p:tavLst>
                                        <p:tav tm="0">
                                          <p:val>
                                            <p:strVal val="#ppt_x"/>
                                          </p:val>
                                        </p:tav>
                                        <p:tav tm="100000">
                                          <p:val>
                                            <p:strVal val="#ppt_x"/>
                                          </p:val>
                                        </p:tav>
                                      </p:tavLst>
                                    </p:anim>
                                    <p:anim calcmode="lin" valueType="num">
                                      <p:cBhvr additive="base">
                                        <p:cTn id="27" dur="500" fill="hold"/>
                                        <p:tgtEl>
                                          <p:spTgt spid="92162"/>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92163"/>
                                        </p:tgtEl>
                                        <p:attrNameLst>
                                          <p:attrName>style.visibility</p:attrName>
                                        </p:attrNameLst>
                                      </p:cBhvr>
                                      <p:to>
                                        <p:strVal val="visible"/>
                                      </p:to>
                                    </p:set>
                                    <p:anim calcmode="lin" valueType="num">
                                      <p:cBhvr additive="base">
                                        <p:cTn id="30" dur="500" fill="hold"/>
                                        <p:tgtEl>
                                          <p:spTgt spid="92163"/>
                                        </p:tgtEl>
                                        <p:attrNameLst>
                                          <p:attrName>ppt_x</p:attrName>
                                        </p:attrNameLst>
                                      </p:cBhvr>
                                      <p:tavLst>
                                        <p:tav tm="0">
                                          <p:val>
                                            <p:strVal val="#ppt_x"/>
                                          </p:val>
                                        </p:tav>
                                        <p:tav tm="100000">
                                          <p:val>
                                            <p:strVal val="#ppt_x"/>
                                          </p:val>
                                        </p:tav>
                                      </p:tavLst>
                                    </p:anim>
                                    <p:anim calcmode="lin" valueType="num">
                                      <p:cBhvr additive="base">
                                        <p:cTn id="31" dur="500" fill="hold"/>
                                        <p:tgtEl>
                                          <p:spTgt spid="92163"/>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75"/>
                                        </p:tgtEl>
                                        <p:attrNameLst>
                                          <p:attrName>style.visibility</p:attrName>
                                        </p:attrNameLst>
                                      </p:cBhvr>
                                      <p:to>
                                        <p:strVal val="visible"/>
                                      </p:to>
                                    </p:set>
                                    <p:anim calcmode="lin" valueType="num">
                                      <p:cBhvr additive="base">
                                        <p:cTn id="36" dur="500" fill="hold"/>
                                        <p:tgtEl>
                                          <p:spTgt spid="75"/>
                                        </p:tgtEl>
                                        <p:attrNameLst>
                                          <p:attrName>ppt_x</p:attrName>
                                        </p:attrNameLst>
                                      </p:cBhvr>
                                      <p:tavLst>
                                        <p:tav tm="0">
                                          <p:val>
                                            <p:strVal val="#ppt_x"/>
                                          </p:val>
                                        </p:tav>
                                        <p:tav tm="100000">
                                          <p:val>
                                            <p:strVal val="#ppt_x"/>
                                          </p:val>
                                        </p:tav>
                                      </p:tavLst>
                                    </p:anim>
                                    <p:anim calcmode="lin" valueType="num">
                                      <p:cBhvr additive="base">
                                        <p:cTn id="37"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P spid="17415" grpId="0"/>
      <p:bldP spid="75" grpId="0"/>
      <p:bldP spid="92162" grpId="0" animBg="1"/>
      <p:bldP spid="92163"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5"/>
          <p:cNvSpPr>
            <a:spLocks noGrp="1" noChangeArrowheads="1"/>
          </p:cNvSpPr>
          <p:nvPr>
            <p:ph type="sldNum" sz="quarter" idx="10"/>
          </p:nvPr>
        </p:nvSpPr>
        <p:spPr>
          <a:noFill/>
        </p:spPr>
        <p:txBody>
          <a:bodyPr/>
          <a:lstStyle/>
          <a:p>
            <a:fld id="{397545EA-CE36-4A01-8AFB-7996193D905E}" type="slidenum">
              <a:rPr lang="ko-KR" altLang="en-US" smtClean="0"/>
              <a:pPr/>
              <a:t>4</a:t>
            </a:fld>
            <a:endParaRPr lang="en-US" altLang="ko-KR" smtClean="0"/>
          </a:p>
        </p:txBody>
      </p:sp>
      <p:sp>
        <p:nvSpPr>
          <p:cNvPr id="55298" name="Rectangle 2"/>
          <p:cNvSpPr>
            <a:spLocks noGrp="1" noChangeArrowheads="1"/>
          </p:cNvSpPr>
          <p:nvPr>
            <p:ph type="title"/>
          </p:nvPr>
        </p:nvSpPr>
        <p:spPr>
          <a:xfrm>
            <a:off x="1763713" y="298450"/>
            <a:ext cx="4600575" cy="609600"/>
          </a:xfrm>
        </p:spPr>
        <p:txBody>
          <a:bodyPr/>
          <a:lstStyle/>
          <a:p>
            <a:r>
              <a:rPr lang="en-US" altLang="zh-CN" sz="3200" smtClean="0">
                <a:latin typeface="Arial" charset="0"/>
                <a:ea typeface="华文楷体" pitchFamily="2" charset="-122"/>
              </a:rPr>
              <a:t>8.1</a:t>
            </a:r>
            <a:r>
              <a:rPr lang="en-US" altLang="zh-CN" sz="3200" smtClean="0">
                <a:latin typeface="华文楷体" pitchFamily="2" charset="-122"/>
                <a:ea typeface="华文楷体" pitchFamily="2" charset="-122"/>
              </a:rPr>
              <a:t>  </a:t>
            </a:r>
            <a:r>
              <a:rPr lang="zh-CN" altLang="en-US" sz="3200" smtClean="0">
                <a:latin typeface="黑体" pitchFamily="49" charset="-122"/>
                <a:ea typeface="黑体" pitchFamily="49" charset="-122"/>
              </a:rPr>
              <a:t>概述</a:t>
            </a:r>
            <a:r>
              <a:rPr lang="zh-CN" altLang="en-US" smtClean="0">
                <a:latin typeface="黑体" pitchFamily="49" charset="-122"/>
                <a:ea typeface="黑体" pitchFamily="49" charset="-122"/>
              </a:rPr>
              <a:t> </a:t>
            </a:r>
          </a:p>
        </p:txBody>
      </p:sp>
      <p:sp>
        <p:nvSpPr>
          <p:cNvPr id="55299" name="Rectangle 3"/>
          <p:cNvSpPr>
            <a:spLocks noGrp="1" noChangeArrowheads="1"/>
          </p:cNvSpPr>
          <p:nvPr>
            <p:ph type="body" idx="1"/>
          </p:nvPr>
        </p:nvSpPr>
        <p:spPr>
          <a:xfrm>
            <a:off x="2124075" y="2998788"/>
            <a:ext cx="5903913" cy="2068512"/>
          </a:xfrm>
        </p:spPr>
        <p:txBody>
          <a:bodyPr/>
          <a:lstStyle/>
          <a:p>
            <a:pPr marL="722313" indent="-722313">
              <a:buFont typeface="Wingdings" pitchFamily="2" charset="2"/>
              <a:buNone/>
            </a:pPr>
            <a:r>
              <a:rPr lang="en-US" altLang="zh-CN" smtClean="0">
                <a:solidFill>
                  <a:srgbClr val="A50021"/>
                </a:solidFill>
                <a:ea typeface="黑体" pitchFamily="49" charset="-122"/>
              </a:rPr>
              <a:t>8.1.1  </a:t>
            </a:r>
            <a:r>
              <a:rPr lang="zh-CN" altLang="en-US" smtClean="0">
                <a:solidFill>
                  <a:srgbClr val="A50021"/>
                </a:solidFill>
                <a:ea typeface="黑体" pitchFamily="49" charset="-122"/>
              </a:rPr>
              <a:t>程序逻辑电路的结构及特点 </a:t>
            </a:r>
          </a:p>
          <a:p>
            <a:pPr marL="722313" indent="-722313">
              <a:buFont typeface="Wingdings" pitchFamily="2" charset="2"/>
              <a:buNone/>
            </a:pPr>
            <a:r>
              <a:rPr lang="en-US" altLang="zh-CN" smtClean="0">
                <a:solidFill>
                  <a:srgbClr val="A50021"/>
                </a:solidFill>
                <a:ea typeface="黑体" pitchFamily="49" charset="-122"/>
              </a:rPr>
              <a:t>8.1.2  </a:t>
            </a:r>
            <a:r>
              <a:rPr lang="zh-CN" altLang="en-US" smtClean="0">
                <a:solidFill>
                  <a:srgbClr val="A50021"/>
                </a:solidFill>
                <a:ea typeface="黑体" pitchFamily="49" charset="-122"/>
              </a:rPr>
              <a:t>半导体存储器的结构 </a:t>
            </a:r>
          </a:p>
          <a:p>
            <a:pPr marL="722313" indent="-722313">
              <a:buFont typeface="Wingdings" pitchFamily="2" charset="2"/>
              <a:buNone/>
            </a:pPr>
            <a:r>
              <a:rPr lang="en-US" altLang="zh-CN" smtClean="0">
                <a:solidFill>
                  <a:srgbClr val="A50021"/>
                </a:solidFill>
                <a:ea typeface="黑体" pitchFamily="49" charset="-122"/>
              </a:rPr>
              <a:t>8.1.3  </a:t>
            </a:r>
            <a:r>
              <a:rPr lang="zh-CN" altLang="en-US" smtClean="0">
                <a:solidFill>
                  <a:srgbClr val="A50021"/>
                </a:solidFill>
                <a:ea typeface="黑体" pitchFamily="49" charset="-122"/>
              </a:rPr>
              <a:t>半导体存储器的分类</a:t>
            </a:r>
          </a:p>
        </p:txBody>
      </p:sp>
      <p:sp>
        <p:nvSpPr>
          <p:cNvPr id="55300" name="Oval 4"/>
          <p:cNvSpPr>
            <a:spLocks noChangeArrowheads="1"/>
          </p:cNvSpPr>
          <p:nvPr/>
        </p:nvSpPr>
        <p:spPr bwMode="auto">
          <a:xfrm>
            <a:off x="2124075" y="1716088"/>
            <a:ext cx="5418138" cy="722312"/>
          </a:xfrm>
          <a:prstGeom prst="ellipse">
            <a:avLst/>
          </a:prstGeom>
          <a:gradFill rotWithShape="0">
            <a:gsLst>
              <a:gs pos="0">
                <a:srgbClr val="66FFFF"/>
              </a:gs>
              <a:gs pos="100000">
                <a:srgbClr val="66FFFF">
                  <a:gamma/>
                  <a:shade val="46275"/>
                  <a:invGamma/>
                </a:srgbClr>
              </a:gs>
            </a:gsLst>
            <a:lin ang="5400000" scaled="1"/>
          </a:gradFill>
          <a:ln w="9525">
            <a:noFill/>
            <a:round/>
            <a:headEnd/>
            <a:tailEnd/>
          </a:ln>
          <a:effectLst/>
        </p:spPr>
        <p:txBody>
          <a:bodyPr wrap="none" anchor="ctr"/>
          <a:lstStyle/>
          <a:p>
            <a:pPr>
              <a:lnSpc>
                <a:spcPct val="100000"/>
              </a:lnSpc>
              <a:spcBef>
                <a:spcPct val="0"/>
              </a:spcBef>
              <a:defRPr/>
            </a:pPr>
            <a:r>
              <a:rPr lang="zh-CN" altLang="en-US" sz="4400" b="1">
                <a:solidFill>
                  <a:srgbClr val="FFCC00"/>
                </a:solidFill>
                <a:effectLst>
                  <a:outerShdw blurRad="38100" dist="38100" dir="2700000" algn="tl">
                    <a:srgbClr val="000000"/>
                  </a:outerShdw>
                </a:effectLst>
                <a:latin typeface="Arial" charset="0"/>
                <a:ea typeface="隶书" pitchFamily="49" charset="-122"/>
              </a:rPr>
              <a:t>内容概要</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5298"/>
                                        </p:tgtEl>
                                        <p:attrNameLst>
                                          <p:attrName>style.visibility</p:attrName>
                                        </p:attrNameLst>
                                      </p:cBhvr>
                                      <p:to>
                                        <p:strVal val="visible"/>
                                      </p:to>
                                    </p:set>
                                    <p:anim calcmode="lin" valueType="num">
                                      <p:cBhvr additive="base">
                                        <p:cTn id="7" dur="500" fill="hold"/>
                                        <p:tgtEl>
                                          <p:spTgt spid="55298"/>
                                        </p:tgtEl>
                                        <p:attrNameLst>
                                          <p:attrName>ppt_x</p:attrName>
                                        </p:attrNameLst>
                                      </p:cBhvr>
                                      <p:tavLst>
                                        <p:tav tm="0">
                                          <p:val>
                                            <p:strVal val="#ppt_x"/>
                                          </p:val>
                                        </p:tav>
                                        <p:tav tm="100000">
                                          <p:val>
                                            <p:strVal val="#ppt_x"/>
                                          </p:val>
                                        </p:tav>
                                      </p:tavLst>
                                    </p:anim>
                                    <p:anim calcmode="lin" valueType="num">
                                      <p:cBhvr additive="base">
                                        <p:cTn id="8" dur="500" fill="hold"/>
                                        <p:tgtEl>
                                          <p:spTgt spid="5529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55300"/>
                                        </p:tgtEl>
                                        <p:attrNameLst>
                                          <p:attrName>style.visibility</p:attrName>
                                        </p:attrNameLst>
                                      </p:cBhvr>
                                      <p:to>
                                        <p:strVal val="visible"/>
                                      </p:to>
                                    </p:set>
                                    <p:animEffect transition="in" filter="dissolve">
                                      <p:cBhvr>
                                        <p:cTn id="12" dur="500"/>
                                        <p:tgtEl>
                                          <p:spTgt spid="55300"/>
                                        </p:tgtEl>
                                      </p:cBhvr>
                                    </p:animEffect>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55299"/>
                                        </p:tgtEl>
                                        <p:attrNameLst>
                                          <p:attrName>style.visibility</p:attrName>
                                        </p:attrNameLst>
                                      </p:cBhvr>
                                      <p:to>
                                        <p:strVal val="visible"/>
                                      </p:to>
                                    </p:set>
                                    <p:anim calcmode="lin" valueType="num">
                                      <p:cBhvr additive="base">
                                        <p:cTn id="16" dur="500" fill="hold"/>
                                        <p:tgtEl>
                                          <p:spTgt spid="55299"/>
                                        </p:tgtEl>
                                        <p:attrNameLst>
                                          <p:attrName>ppt_x</p:attrName>
                                        </p:attrNameLst>
                                      </p:cBhvr>
                                      <p:tavLst>
                                        <p:tav tm="0">
                                          <p:val>
                                            <p:strVal val="#ppt_x"/>
                                          </p:val>
                                        </p:tav>
                                        <p:tav tm="100000">
                                          <p:val>
                                            <p:strVal val="#ppt_x"/>
                                          </p:val>
                                        </p:tav>
                                      </p:tavLst>
                                    </p:anim>
                                    <p:anim calcmode="lin" valueType="num">
                                      <p:cBhvr additive="base">
                                        <p:cTn id="17" dur="500" fill="hold"/>
                                        <p:tgtEl>
                                          <p:spTgt spid="55299"/>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utoUpdateAnimBg="0"/>
      <p:bldP spid="55299" grpId="0" autoUpdateAnimBg="0"/>
      <p:bldP spid="55300"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CN" smtClean="0">
                <a:solidFill>
                  <a:srgbClr val="FFCC00"/>
                </a:solidFill>
                <a:latin typeface="Arial" charset="0"/>
                <a:ea typeface="黑体" pitchFamily="49" charset="-122"/>
              </a:rPr>
              <a:t>RAM</a:t>
            </a:r>
            <a:r>
              <a:rPr lang="zh-CN" altLang="en-US" smtClean="0">
                <a:solidFill>
                  <a:srgbClr val="FFCC00"/>
                </a:solidFill>
                <a:latin typeface="Arial" charset="0"/>
                <a:ea typeface="黑体" pitchFamily="49" charset="-122"/>
              </a:rPr>
              <a:t>芯片扩展（字扩展）</a:t>
            </a:r>
          </a:p>
        </p:txBody>
      </p:sp>
      <p:sp>
        <p:nvSpPr>
          <p:cNvPr id="63491" name="Rectangle 3"/>
          <p:cNvSpPr>
            <a:spLocks noGrp="1" noChangeArrowheads="1"/>
          </p:cNvSpPr>
          <p:nvPr>
            <p:ph type="body" sz="half" idx="1"/>
          </p:nvPr>
        </p:nvSpPr>
        <p:spPr>
          <a:xfrm>
            <a:off x="763588" y="1125538"/>
            <a:ext cx="7983537" cy="660400"/>
          </a:xfrm>
        </p:spPr>
        <p:txBody>
          <a:bodyPr/>
          <a:lstStyle/>
          <a:p>
            <a:pPr>
              <a:spcBef>
                <a:spcPts val="600"/>
              </a:spcBef>
              <a:buSzPct val="110000"/>
              <a:buFont typeface="Wingdings" pitchFamily="2" charset="2"/>
              <a:buNone/>
            </a:pPr>
            <a:r>
              <a:rPr lang="en-US" altLang="zh-CN" sz="2200" smtClean="0">
                <a:solidFill>
                  <a:srgbClr val="FF3399"/>
                </a:solidFill>
              </a:rPr>
              <a:t>【</a:t>
            </a:r>
            <a:r>
              <a:rPr lang="zh-CN" altLang="en-US" sz="2200" smtClean="0">
                <a:solidFill>
                  <a:srgbClr val="FF3399"/>
                </a:solidFill>
              </a:rPr>
              <a:t>例</a:t>
            </a:r>
            <a:r>
              <a:rPr lang="en-US" altLang="zh-CN" sz="2200" smtClean="0">
                <a:solidFill>
                  <a:srgbClr val="FF3399"/>
                </a:solidFill>
              </a:rPr>
              <a:t>8.2</a:t>
            </a:r>
            <a:r>
              <a:rPr lang="en-US" altLang="zh-CN" sz="2200" smtClean="0">
                <a:solidFill>
                  <a:srgbClr val="FF3399"/>
                </a:solidFill>
                <a:latin typeface="宋体" pitchFamily="2" charset="-122"/>
              </a:rPr>
              <a:t>】</a:t>
            </a:r>
            <a:r>
              <a:rPr lang="zh-CN" altLang="en-US" sz="2200" smtClean="0">
                <a:cs typeface="Arial" charset="0"/>
              </a:rPr>
              <a:t>用</a:t>
            </a:r>
            <a:r>
              <a:rPr lang="en-US" altLang="zh-CN" sz="2200" smtClean="0">
                <a:cs typeface="Arial" charset="0"/>
              </a:rPr>
              <a:t>Intel 2114</a:t>
            </a:r>
            <a:r>
              <a:rPr lang="zh-CN" altLang="en-US" sz="2200" smtClean="0">
                <a:cs typeface="Arial" charset="0"/>
              </a:rPr>
              <a:t>（</a:t>
            </a:r>
            <a:r>
              <a:rPr lang="en-US" altLang="zh-CN" sz="2200" smtClean="0">
                <a:cs typeface="Arial" charset="0"/>
              </a:rPr>
              <a:t>1K×4</a:t>
            </a:r>
            <a:r>
              <a:rPr lang="zh-CN" altLang="en-US" sz="2200" smtClean="0">
                <a:cs typeface="Arial" charset="0"/>
              </a:rPr>
              <a:t>位）</a:t>
            </a:r>
            <a:r>
              <a:rPr lang="en-US" altLang="zh-CN" sz="2200" smtClean="0">
                <a:cs typeface="Arial" charset="0"/>
              </a:rPr>
              <a:t>SRAM </a:t>
            </a:r>
            <a:r>
              <a:rPr lang="zh-CN" altLang="en-US" sz="2200" smtClean="0">
                <a:cs typeface="Arial" charset="0"/>
              </a:rPr>
              <a:t>扩展为</a:t>
            </a:r>
            <a:r>
              <a:rPr lang="en-US" altLang="zh-CN" sz="2200" smtClean="0">
                <a:cs typeface="Arial" charset="0"/>
              </a:rPr>
              <a:t>4K×4</a:t>
            </a:r>
            <a:r>
              <a:rPr lang="zh-CN" altLang="en-US" sz="2200" smtClean="0">
                <a:cs typeface="Arial" charset="0"/>
              </a:rPr>
              <a:t>位</a:t>
            </a:r>
          </a:p>
        </p:txBody>
      </p:sp>
      <p:grpSp>
        <p:nvGrpSpPr>
          <p:cNvPr id="2" name="Group 217"/>
          <p:cNvGrpSpPr>
            <a:grpSpLocks/>
          </p:cNvGrpSpPr>
          <p:nvPr/>
        </p:nvGrpSpPr>
        <p:grpSpPr bwMode="auto">
          <a:xfrm>
            <a:off x="152400" y="1644650"/>
            <a:ext cx="8820150" cy="2944813"/>
            <a:chOff x="96" y="672"/>
            <a:chExt cx="5376" cy="2160"/>
          </a:xfrm>
        </p:grpSpPr>
        <p:grpSp>
          <p:nvGrpSpPr>
            <p:cNvPr id="48139" name="Group 218"/>
            <p:cNvGrpSpPr>
              <a:grpSpLocks/>
            </p:cNvGrpSpPr>
            <p:nvPr/>
          </p:nvGrpSpPr>
          <p:grpSpPr bwMode="auto">
            <a:xfrm>
              <a:off x="96" y="672"/>
              <a:ext cx="5331" cy="2160"/>
              <a:chOff x="96" y="672"/>
              <a:chExt cx="5331" cy="2160"/>
            </a:xfrm>
          </p:grpSpPr>
          <p:sp>
            <p:nvSpPr>
              <p:cNvPr id="48152" name="Text Box 219"/>
              <p:cNvSpPr txBox="1">
                <a:spLocks noChangeArrowheads="1"/>
              </p:cNvSpPr>
              <p:nvPr/>
            </p:nvSpPr>
            <p:spPr bwMode="auto">
              <a:xfrm>
                <a:off x="96" y="2160"/>
                <a:ext cx="288" cy="528"/>
              </a:xfrm>
              <a:prstGeom prst="rect">
                <a:avLst/>
              </a:prstGeom>
              <a:noFill/>
              <a:ln w="9525">
                <a:noFill/>
                <a:miter lim="800000"/>
                <a:headEnd/>
                <a:tailEnd/>
              </a:ln>
            </p:spPr>
            <p:txBody>
              <a:bodyPr/>
              <a:lstStyle/>
              <a:p>
                <a:pPr eaLnBrk="0" hangingPunct="0">
                  <a:lnSpc>
                    <a:spcPct val="104000"/>
                  </a:lnSpc>
                  <a:spcBef>
                    <a:spcPct val="0"/>
                  </a:spcBef>
                </a:pPr>
                <a:endParaRPr lang="zh-CN" altLang="en-US" sz="1600" b="1">
                  <a:solidFill>
                    <a:schemeClr val="hlink"/>
                  </a:solidFill>
                  <a:ea typeface="Gulim" pitchFamily="34" charset="-127"/>
                </a:endParaRPr>
              </a:p>
            </p:txBody>
          </p:sp>
          <p:grpSp>
            <p:nvGrpSpPr>
              <p:cNvPr id="48153" name="Group 220"/>
              <p:cNvGrpSpPr>
                <a:grpSpLocks/>
              </p:cNvGrpSpPr>
              <p:nvPr/>
            </p:nvGrpSpPr>
            <p:grpSpPr bwMode="auto">
              <a:xfrm>
                <a:off x="384" y="672"/>
                <a:ext cx="5043" cy="2160"/>
                <a:chOff x="384" y="1488"/>
                <a:chExt cx="5043" cy="2160"/>
              </a:xfrm>
            </p:grpSpPr>
            <p:sp>
              <p:nvSpPr>
                <p:cNvPr id="48154" name="Line 221"/>
                <p:cNvSpPr>
                  <a:spLocks noChangeShapeType="1"/>
                </p:cNvSpPr>
                <p:nvPr/>
              </p:nvSpPr>
              <p:spPr bwMode="auto">
                <a:xfrm>
                  <a:off x="604" y="1832"/>
                  <a:ext cx="4165" cy="0"/>
                </a:xfrm>
                <a:prstGeom prst="line">
                  <a:avLst/>
                </a:prstGeom>
                <a:noFill/>
                <a:ln w="9525">
                  <a:solidFill>
                    <a:schemeClr val="tx1"/>
                  </a:solidFill>
                  <a:round/>
                  <a:headEnd/>
                  <a:tailEnd/>
                </a:ln>
              </p:spPr>
              <p:txBody>
                <a:bodyPr/>
                <a:lstStyle/>
                <a:p>
                  <a:endParaRPr lang="zh-CN" altLang="en-US"/>
                </a:p>
              </p:txBody>
            </p:sp>
            <p:sp>
              <p:nvSpPr>
                <p:cNvPr id="48155" name="Line 222"/>
                <p:cNvSpPr>
                  <a:spLocks noChangeShapeType="1"/>
                </p:cNvSpPr>
                <p:nvPr/>
              </p:nvSpPr>
              <p:spPr bwMode="auto">
                <a:xfrm>
                  <a:off x="4769" y="1832"/>
                  <a:ext cx="0" cy="238"/>
                </a:xfrm>
                <a:prstGeom prst="line">
                  <a:avLst/>
                </a:prstGeom>
                <a:noFill/>
                <a:ln w="9525">
                  <a:solidFill>
                    <a:schemeClr val="tx1"/>
                  </a:solidFill>
                  <a:round/>
                  <a:headEnd/>
                  <a:tailEnd/>
                </a:ln>
              </p:spPr>
              <p:txBody>
                <a:bodyPr/>
                <a:lstStyle/>
                <a:p>
                  <a:endParaRPr lang="zh-CN" altLang="en-US"/>
                </a:p>
              </p:txBody>
            </p:sp>
            <p:sp>
              <p:nvSpPr>
                <p:cNvPr id="48156" name="Line 223"/>
                <p:cNvSpPr>
                  <a:spLocks noChangeShapeType="1"/>
                </p:cNvSpPr>
                <p:nvPr/>
              </p:nvSpPr>
              <p:spPr bwMode="auto">
                <a:xfrm>
                  <a:off x="3581" y="1832"/>
                  <a:ext cx="0" cy="238"/>
                </a:xfrm>
                <a:prstGeom prst="line">
                  <a:avLst/>
                </a:prstGeom>
                <a:noFill/>
                <a:ln w="9525">
                  <a:solidFill>
                    <a:schemeClr val="tx1"/>
                  </a:solidFill>
                  <a:round/>
                  <a:headEnd/>
                  <a:tailEnd/>
                </a:ln>
              </p:spPr>
              <p:txBody>
                <a:bodyPr/>
                <a:lstStyle/>
                <a:p>
                  <a:endParaRPr lang="zh-CN" altLang="en-US"/>
                </a:p>
              </p:txBody>
            </p:sp>
            <p:sp>
              <p:nvSpPr>
                <p:cNvPr id="48157" name="Line 224"/>
                <p:cNvSpPr>
                  <a:spLocks noChangeShapeType="1"/>
                </p:cNvSpPr>
                <p:nvPr/>
              </p:nvSpPr>
              <p:spPr bwMode="auto">
                <a:xfrm>
                  <a:off x="2386" y="1832"/>
                  <a:ext cx="0" cy="238"/>
                </a:xfrm>
                <a:prstGeom prst="line">
                  <a:avLst/>
                </a:prstGeom>
                <a:noFill/>
                <a:ln w="9525">
                  <a:solidFill>
                    <a:schemeClr val="tx1"/>
                  </a:solidFill>
                  <a:round/>
                  <a:headEnd/>
                  <a:tailEnd/>
                </a:ln>
              </p:spPr>
              <p:txBody>
                <a:bodyPr/>
                <a:lstStyle/>
                <a:p>
                  <a:endParaRPr lang="zh-CN" altLang="en-US"/>
                </a:p>
              </p:txBody>
            </p:sp>
            <p:sp>
              <p:nvSpPr>
                <p:cNvPr id="48158" name="Line 225"/>
                <p:cNvSpPr>
                  <a:spLocks noChangeShapeType="1"/>
                </p:cNvSpPr>
                <p:nvPr/>
              </p:nvSpPr>
              <p:spPr bwMode="auto">
                <a:xfrm>
                  <a:off x="1201" y="1837"/>
                  <a:ext cx="0" cy="238"/>
                </a:xfrm>
                <a:prstGeom prst="line">
                  <a:avLst/>
                </a:prstGeom>
                <a:noFill/>
                <a:ln w="9525">
                  <a:solidFill>
                    <a:schemeClr val="tx1"/>
                  </a:solidFill>
                  <a:round/>
                  <a:headEnd/>
                  <a:tailEnd/>
                </a:ln>
              </p:spPr>
              <p:txBody>
                <a:bodyPr/>
                <a:lstStyle/>
                <a:p>
                  <a:endParaRPr lang="zh-CN" altLang="en-US"/>
                </a:p>
              </p:txBody>
            </p:sp>
            <p:sp>
              <p:nvSpPr>
                <p:cNvPr id="48159" name="Oval 226"/>
                <p:cNvSpPr>
                  <a:spLocks noChangeArrowheads="1"/>
                </p:cNvSpPr>
                <p:nvPr/>
              </p:nvSpPr>
              <p:spPr bwMode="auto">
                <a:xfrm>
                  <a:off x="2368" y="1818"/>
                  <a:ext cx="35" cy="29"/>
                </a:xfrm>
                <a:prstGeom prst="ellipse">
                  <a:avLst/>
                </a:prstGeom>
                <a:solidFill>
                  <a:schemeClr val="tx1"/>
                </a:solidFill>
                <a:ln w="9525">
                  <a:solidFill>
                    <a:schemeClr val="tx1"/>
                  </a:solidFill>
                  <a:round/>
                  <a:headEnd/>
                  <a:tailEnd/>
                </a:ln>
              </p:spPr>
              <p:txBody>
                <a:bodyPr/>
                <a:lstStyle/>
                <a:p>
                  <a:pPr algn="dist">
                    <a:spcBef>
                      <a:spcPct val="0"/>
                    </a:spcBef>
                  </a:pPr>
                  <a:endParaRPr lang="zh-CN" altLang="en-US" sz="4000" b="1">
                    <a:solidFill>
                      <a:schemeClr val="hlink"/>
                    </a:solidFill>
                    <a:latin typeface="Arial" charset="0"/>
                    <a:ea typeface="Gulim" pitchFamily="34" charset="-127"/>
                  </a:endParaRPr>
                </a:p>
              </p:txBody>
            </p:sp>
            <p:sp>
              <p:nvSpPr>
                <p:cNvPr id="48160" name="Oval 227"/>
                <p:cNvSpPr>
                  <a:spLocks noChangeArrowheads="1"/>
                </p:cNvSpPr>
                <p:nvPr/>
              </p:nvSpPr>
              <p:spPr bwMode="auto">
                <a:xfrm>
                  <a:off x="3564" y="1818"/>
                  <a:ext cx="35" cy="29"/>
                </a:xfrm>
                <a:prstGeom prst="ellipse">
                  <a:avLst/>
                </a:prstGeom>
                <a:solidFill>
                  <a:schemeClr val="tx1"/>
                </a:solidFill>
                <a:ln w="9525">
                  <a:solidFill>
                    <a:schemeClr val="tx1"/>
                  </a:solidFill>
                  <a:round/>
                  <a:headEnd/>
                  <a:tailEnd/>
                </a:ln>
              </p:spPr>
              <p:txBody>
                <a:bodyPr/>
                <a:lstStyle/>
                <a:p>
                  <a:pPr algn="dist">
                    <a:spcBef>
                      <a:spcPct val="0"/>
                    </a:spcBef>
                  </a:pPr>
                  <a:endParaRPr lang="zh-CN" altLang="en-US" sz="4000" b="1">
                    <a:solidFill>
                      <a:schemeClr val="hlink"/>
                    </a:solidFill>
                    <a:latin typeface="Arial" charset="0"/>
                    <a:ea typeface="Gulim" pitchFamily="34" charset="-127"/>
                  </a:endParaRPr>
                </a:p>
              </p:txBody>
            </p:sp>
            <p:sp>
              <p:nvSpPr>
                <p:cNvPr id="48161" name="Oval 228"/>
                <p:cNvSpPr>
                  <a:spLocks noChangeArrowheads="1"/>
                </p:cNvSpPr>
                <p:nvPr/>
              </p:nvSpPr>
              <p:spPr bwMode="auto">
                <a:xfrm>
                  <a:off x="1183" y="1818"/>
                  <a:ext cx="34" cy="29"/>
                </a:xfrm>
                <a:prstGeom prst="ellipse">
                  <a:avLst/>
                </a:prstGeom>
                <a:solidFill>
                  <a:schemeClr val="tx1"/>
                </a:solidFill>
                <a:ln w="9525">
                  <a:solidFill>
                    <a:schemeClr val="tx1"/>
                  </a:solidFill>
                  <a:round/>
                  <a:headEnd/>
                  <a:tailEnd/>
                </a:ln>
              </p:spPr>
              <p:txBody>
                <a:bodyPr/>
                <a:lstStyle/>
                <a:p>
                  <a:pPr algn="dist">
                    <a:spcBef>
                      <a:spcPct val="0"/>
                    </a:spcBef>
                  </a:pPr>
                  <a:endParaRPr lang="zh-CN" altLang="en-US" sz="4000" b="1">
                    <a:solidFill>
                      <a:schemeClr val="hlink"/>
                    </a:solidFill>
                    <a:latin typeface="Arial" charset="0"/>
                    <a:ea typeface="Gulim" pitchFamily="34" charset="-127"/>
                  </a:endParaRPr>
                </a:p>
              </p:txBody>
            </p:sp>
            <p:sp>
              <p:nvSpPr>
                <p:cNvPr id="48162" name="Oval 229"/>
                <p:cNvSpPr>
                  <a:spLocks noChangeArrowheads="1"/>
                </p:cNvSpPr>
                <p:nvPr/>
              </p:nvSpPr>
              <p:spPr bwMode="auto">
                <a:xfrm>
                  <a:off x="2151" y="1905"/>
                  <a:ext cx="35" cy="29"/>
                </a:xfrm>
                <a:prstGeom prst="ellipse">
                  <a:avLst/>
                </a:prstGeom>
                <a:solidFill>
                  <a:schemeClr val="tx1"/>
                </a:solidFill>
                <a:ln w="9525">
                  <a:solidFill>
                    <a:schemeClr val="tx1"/>
                  </a:solidFill>
                  <a:round/>
                  <a:headEnd/>
                  <a:tailEnd/>
                </a:ln>
              </p:spPr>
              <p:txBody>
                <a:bodyPr/>
                <a:lstStyle/>
                <a:p>
                  <a:pPr algn="dist">
                    <a:spcBef>
                      <a:spcPct val="0"/>
                    </a:spcBef>
                  </a:pPr>
                  <a:endParaRPr lang="zh-CN" altLang="en-US" sz="4000" b="1">
                    <a:solidFill>
                      <a:schemeClr val="hlink"/>
                    </a:solidFill>
                    <a:latin typeface="Arial" charset="0"/>
                    <a:ea typeface="Gulim" pitchFamily="34" charset="-127"/>
                  </a:endParaRPr>
                </a:p>
              </p:txBody>
            </p:sp>
            <p:sp>
              <p:nvSpPr>
                <p:cNvPr id="48163" name="Line 230"/>
                <p:cNvSpPr>
                  <a:spLocks noChangeShapeType="1"/>
                </p:cNvSpPr>
                <p:nvPr/>
              </p:nvSpPr>
              <p:spPr bwMode="auto">
                <a:xfrm>
                  <a:off x="602" y="1918"/>
                  <a:ext cx="3944" cy="0"/>
                </a:xfrm>
                <a:prstGeom prst="line">
                  <a:avLst/>
                </a:prstGeom>
                <a:noFill/>
                <a:ln w="9525">
                  <a:solidFill>
                    <a:schemeClr val="tx1"/>
                  </a:solidFill>
                  <a:round/>
                  <a:headEnd/>
                  <a:tailEnd/>
                </a:ln>
              </p:spPr>
              <p:txBody>
                <a:bodyPr/>
                <a:lstStyle/>
                <a:p>
                  <a:endParaRPr lang="zh-CN" altLang="en-US"/>
                </a:p>
              </p:txBody>
            </p:sp>
            <p:sp>
              <p:nvSpPr>
                <p:cNvPr id="48164" name="Line 231"/>
                <p:cNvSpPr>
                  <a:spLocks noChangeShapeType="1"/>
                </p:cNvSpPr>
                <p:nvPr/>
              </p:nvSpPr>
              <p:spPr bwMode="auto">
                <a:xfrm>
                  <a:off x="4546" y="1918"/>
                  <a:ext cx="0" cy="145"/>
                </a:xfrm>
                <a:prstGeom prst="line">
                  <a:avLst/>
                </a:prstGeom>
                <a:noFill/>
                <a:ln w="9525">
                  <a:solidFill>
                    <a:schemeClr val="tx1"/>
                  </a:solidFill>
                  <a:round/>
                  <a:headEnd/>
                  <a:tailEnd/>
                </a:ln>
              </p:spPr>
              <p:txBody>
                <a:bodyPr/>
                <a:lstStyle/>
                <a:p>
                  <a:endParaRPr lang="zh-CN" altLang="en-US"/>
                </a:p>
              </p:txBody>
            </p:sp>
            <p:sp>
              <p:nvSpPr>
                <p:cNvPr id="48165" name="Line 232"/>
                <p:cNvSpPr>
                  <a:spLocks noChangeShapeType="1"/>
                </p:cNvSpPr>
                <p:nvPr/>
              </p:nvSpPr>
              <p:spPr bwMode="auto">
                <a:xfrm>
                  <a:off x="3364" y="1919"/>
                  <a:ext cx="0" cy="145"/>
                </a:xfrm>
                <a:prstGeom prst="line">
                  <a:avLst/>
                </a:prstGeom>
                <a:noFill/>
                <a:ln w="9525">
                  <a:solidFill>
                    <a:schemeClr val="tx1"/>
                  </a:solidFill>
                  <a:round/>
                  <a:headEnd/>
                  <a:tailEnd/>
                </a:ln>
              </p:spPr>
              <p:txBody>
                <a:bodyPr/>
                <a:lstStyle/>
                <a:p>
                  <a:endParaRPr lang="zh-CN" altLang="en-US"/>
                </a:p>
              </p:txBody>
            </p:sp>
            <p:sp>
              <p:nvSpPr>
                <p:cNvPr id="48166" name="Line 233"/>
                <p:cNvSpPr>
                  <a:spLocks noChangeShapeType="1"/>
                </p:cNvSpPr>
                <p:nvPr/>
              </p:nvSpPr>
              <p:spPr bwMode="auto">
                <a:xfrm>
                  <a:off x="2169" y="1919"/>
                  <a:ext cx="0" cy="145"/>
                </a:xfrm>
                <a:prstGeom prst="line">
                  <a:avLst/>
                </a:prstGeom>
                <a:noFill/>
                <a:ln w="9525">
                  <a:solidFill>
                    <a:schemeClr val="tx1"/>
                  </a:solidFill>
                  <a:round/>
                  <a:headEnd/>
                  <a:tailEnd/>
                </a:ln>
              </p:spPr>
              <p:txBody>
                <a:bodyPr/>
                <a:lstStyle/>
                <a:p>
                  <a:endParaRPr lang="zh-CN" altLang="en-US"/>
                </a:p>
              </p:txBody>
            </p:sp>
            <p:sp>
              <p:nvSpPr>
                <p:cNvPr id="48167" name="Line 234"/>
                <p:cNvSpPr>
                  <a:spLocks noChangeShapeType="1"/>
                </p:cNvSpPr>
                <p:nvPr/>
              </p:nvSpPr>
              <p:spPr bwMode="auto">
                <a:xfrm>
                  <a:off x="975" y="1919"/>
                  <a:ext cx="0" cy="145"/>
                </a:xfrm>
                <a:prstGeom prst="line">
                  <a:avLst/>
                </a:prstGeom>
                <a:noFill/>
                <a:ln w="9525">
                  <a:solidFill>
                    <a:schemeClr val="tx1"/>
                  </a:solidFill>
                  <a:round/>
                  <a:headEnd/>
                  <a:tailEnd/>
                </a:ln>
              </p:spPr>
              <p:txBody>
                <a:bodyPr/>
                <a:lstStyle/>
                <a:p>
                  <a:endParaRPr lang="zh-CN" altLang="en-US"/>
                </a:p>
              </p:txBody>
            </p:sp>
            <p:sp>
              <p:nvSpPr>
                <p:cNvPr id="48168" name="Oval 235"/>
                <p:cNvSpPr>
                  <a:spLocks noChangeArrowheads="1"/>
                </p:cNvSpPr>
                <p:nvPr/>
              </p:nvSpPr>
              <p:spPr bwMode="auto">
                <a:xfrm>
                  <a:off x="3348" y="1905"/>
                  <a:ext cx="34" cy="29"/>
                </a:xfrm>
                <a:prstGeom prst="ellipse">
                  <a:avLst/>
                </a:prstGeom>
                <a:solidFill>
                  <a:schemeClr val="tx1"/>
                </a:solidFill>
                <a:ln w="9525">
                  <a:solidFill>
                    <a:schemeClr val="tx1"/>
                  </a:solidFill>
                  <a:round/>
                  <a:headEnd/>
                  <a:tailEnd/>
                </a:ln>
              </p:spPr>
              <p:txBody>
                <a:bodyPr/>
                <a:lstStyle/>
                <a:p>
                  <a:pPr algn="dist">
                    <a:spcBef>
                      <a:spcPct val="0"/>
                    </a:spcBef>
                  </a:pPr>
                  <a:endParaRPr lang="zh-CN" altLang="en-US" sz="4000" b="1">
                    <a:solidFill>
                      <a:schemeClr val="hlink"/>
                    </a:solidFill>
                    <a:latin typeface="Arial" charset="0"/>
                    <a:ea typeface="Gulim" pitchFamily="34" charset="-127"/>
                  </a:endParaRPr>
                </a:p>
              </p:txBody>
            </p:sp>
            <p:sp>
              <p:nvSpPr>
                <p:cNvPr id="48169" name="Oval 236"/>
                <p:cNvSpPr>
                  <a:spLocks noChangeArrowheads="1"/>
                </p:cNvSpPr>
                <p:nvPr/>
              </p:nvSpPr>
              <p:spPr bwMode="auto">
                <a:xfrm>
                  <a:off x="948" y="1905"/>
                  <a:ext cx="34" cy="29"/>
                </a:xfrm>
                <a:prstGeom prst="ellipse">
                  <a:avLst/>
                </a:prstGeom>
                <a:solidFill>
                  <a:schemeClr val="tx1"/>
                </a:solidFill>
                <a:ln w="9525">
                  <a:solidFill>
                    <a:schemeClr val="tx1"/>
                  </a:solidFill>
                  <a:round/>
                  <a:headEnd/>
                  <a:tailEnd/>
                </a:ln>
              </p:spPr>
              <p:txBody>
                <a:bodyPr/>
                <a:lstStyle/>
                <a:p>
                  <a:pPr algn="dist">
                    <a:spcBef>
                      <a:spcPct val="0"/>
                    </a:spcBef>
                  </a:pPr>
                  <a:endParaRPr lang="zh-CN" altLang="en-US" sz="4000" b="1">
                    <a:solidFill>
                      <a:schemeClr val="hlink"/>
                    </a:solidFill>
                    <a:latin typeface="Arial" charset="0"/>
                    <a:ea typeface="Gulim" pitchFamily="34" charset="-127"/>
                  </a:endParaRPr>
                </a:p>
              </p:txBody>
            </p:sp>
            <p:sp>
              <p:nvSpPr>
                <p:cNvPr id="48170" name="Line 237"/>
                <p:cNvSpPr>
                  <a:spLocks noChangeShapeType="1"/>
                </p:cNvSpPr>
                <p:nvPr/>
              </p:nvSpPr>
              <p:spPr bwMode="auto">
                <a:xfrm>
                  <a:off x="686" y="2572"/>
                  <a:ext cx="3800" cy="0"/>
                </a:xfrm>
                <a:prstGeom prst="line">
                  <a:avLst/>
                </a:prstGeom>
                <a:noFill/>
                <a:ln w="9525">
                  <a:solidFill>
                    <a:schemeClr val="tx1"/>
                  </a:solidFill>
                  <a:round/>
                  <a:headEnd/>
                  <a:tailEnd/>
                </a:ln>
              </p:spPr>
              <p:txBody>
                <a:bodyPr/>
                <a:lstStyle/>
                <a:p>
                  <a:endParaRPr lang="zh-CN" altLang="en-US"/>
                </a:p>
              </p:txBody>
            </p:sp>
            <p:sp>
              <p:nvSpPr>
                <p:cNvPr id="48171" name="Line 238"/>
                <p:cNvSpPr>
                  <a:spLocks noChangeShapeType="1"/>
                </p:cNvSpPr>
                <p:nvPr/>
              </p:nvSpPr>
              <p:spPr bwMode="auto">
                <a:xfrm flipV="1">
                  <a:off x="4486" y="2456"/>
                  <a:ext cx="0" cy="116"/>
                </a:xfrm>
                <a:prstGeom prst="line">
                  <a:avLst/>
                </a:prstGeom>
                <a:noFill/>
                <a:ln w="9525">
                  <a:solidFill>
                    <a:schemeClr val="tx1"/>
                  </a:solidFill>
                  <a:round/>
                  <a:headEnd/>
                  <a:tailEnd/>
                </a:ln>
              </p:spPr>
              <p:txBody>
                <a:bodyPr/>
                <a:lstStyle/>
                <a:p>
                  <a:endParaRPr lang="zh-CN" altLang="en-US"/>
                </a:p>
              </p:txBody>
            </p:sp>
            <p:sp>
              <p:nvSpPr>
                <p:cNvPr id="48172" name="Line 239"/>
                <p:cNvSpPr>
                  <a:spLocks noChangeShapeType="1"/>
                </p:cNvSpPr>
                <p:nvPr/>
              </p:nvSpPr>
              <p:spPr bwMode="auto">
                <a:xfrm flipV="1">
                  <a:off x="3274" y="2456"/>
                  <a:ext cx="0" cy="116"/>
                </a:xfrm>
                <a:prstGeom prst="line">
                  <a:avLst/>
                </a:prstGeom>
                <a:noFill/>
                <a:ln w="9525">
                  <a:solidFill>
                    <a:schemeClr val="tx1"/>
                  </a:solidFill>
                  <a:round/>
                  <a:headEnd/>
                  <a:tailEnd/>
                </a:ln>
              </p:spPr>
              <p:txBody>
                <a:bodyPr/>
                <a:lstStyle/>
                <a:p>
                  <a:endParaRPr lang="zh-CN" altLang="en-US"/>
                </a:p>
              </p:txBody>
            </p:sp>
            <p:sp>
              <p:nvSpPr>
                <p:cNvPr id="48173" name="Line 240"/>
                <p:cNvSpPr>
                  <a:spLocks noChangeShapeType="1"/>
                </p:cNvSpPr>
                <p:nvPr/>
              </p:nvSpPr>
              <p:spPr bwMode="auto">
                <a:xfrm flipV="1">
                  <a:off x="2061" y="2456"/>
                  <a:ext cx="0" cy="116"/>
                </a:xfrm>
                <a:prstGeom prst="line">
                  <a:avLst/>
                </a:prstGeom>
                <a:noFill/>
                <a:ln w="9525">
                  <a:solidFill>
                    <a:schemeClr val="tx1"/>
                  </a:solidFill>
                  <a:round/>
                  <a:headEnd/>
                  <a:tailEnd/>
                </a:ln>
              </p:spPr>
              <p:txBody>
                <a:bodyPr/>
                <a:lstStyle/>
                <a:p>
                  <a:endParaRPr lang="zh-CN" altLang="en-US"/>
                </a:p>
              </p:txBody>
            </p:sp>
            <p:sp>
              <p:nvSpPr>
                <p:cNvPr id="48174" name="Line 241"/>
                <p:cNvSpPr>
                  <a:spLocks noChangeShapeType="1"/>
                </p:cNvSpPr>
                <p:nvPr/>
              </p:nvSpPr>
              <p:spPr bwMode="auto">
                <a:xfrm flipV="1">
                  <a:off x="876" y="2456"/>
                  <a:ext cx="0" cy="116"/>
                </a:xfrm>
                <a:prstGeom prst="line">
                  <a:avLst/>
                </a:prstGeom>
                <a:noFill/>
                <a:ln w="9525">
                  <a:solidFill>
                    <a:schemeClr val="tx1"/>
                  </a:solidFill>
                  <a:round/>
                  <a:headEnd/>
                  <a:tailEnd/>
                </a:ln>
              </p:spPr>
              <p:txBody>
                <a:bodyPr/>
                <a:lstStyle/>
                <a:p>
                  <a:endParaRPr lang="zh-CN" altLang="en-US"/>
                </a:p>
              </p:txBody>
            </p:sp>
            <p:sp>
              <p:nvSpPr>
                <p:cNvPr id="48175" name="Oval 242"/>
                <p:cNvSpPr>
                  <a:spLocks noChangeArrowheads="1"/>
                </p:cNvSpPr>
                <p:nvPr/>
              </p:nvSpPr>
              <p:spPr bwMode="auto">
                <a:xfrm>
                  <a:off x="3257" y="2557"/>
                  <a:ext cx="35" cy="29"/>
                </a:xfrm>
                <a:prstGeom prst="ellipse">
                  <a:avLst/>
                </a:prstGeom>
                <a:solidFill>
                  <a:schemeClr val="tx1"/>
                </a:solidFill>
                <a:ln w="9525">
                  <a:solidFill>
                    <a:schemeClr val="tx1"/>
                  </a:solidFill>
                  <a:round/>
                  <a:headEnd/>
                  <a:tailEnd/>
                </a:ln>
              </p:spPr>
              <p:txBody>
                <a:bodyPr/>
                <a:lstStyle/>
                <a:p>
                  <a:pPr algn="dist">
                    <a:spcBef>
                      <a:spcPct val="0"/>
                    </a:spcBef>
                  </a:pPr>
                  <a:endParaRPr lang="zh-CN" altLang="en-US" sz="4000" b="1">
                    <a:solidFill>
                      <a:schemeClr val="hlink"/>
                    </a:solidFill>
                    <a:latin typeface="Arial" charset="0"/>
                    <a:ea typeface="Gulim" pitchFamily="34" charset="-127"/>
                  </a:endParaRPr>
                </a:p>
              </p:txBody>
            </p:sp>
            <p:sp>
              <p:nvSpPr>
                <p:cNvPr id="48176" name="Oval 243"/>
                <p:cNvSpPr>
                  <a:spLocks noChangeArrowheads="1"/>
                </p:cNvSpPr>
                <p:nvPr/>
              </p:nvSpPr>
              <p:spPr bwMode="auto">
                <a:xfrm>
                  <a:off x="858" y="2557"/>
                  <a:ext cx="34" cy="29"/>
                </a:xfrm>
                <a:prstGeom prst="ellipse">
                  <a:avLst/>
                </a:prstGeom>
                <a:solidFill>
                  <a:schemeClr val="tx1"/>
                </a:solidFill>
                <a:ln w="9525">
                  <a:solidFill>
                    <a:schemeClr val="tx1"/>
                  </a:solidFill>
                  <a:round/>
                  <a:headEnd/>
                  <a:tailEnd/>
                </a:ln>
              </p:spPr>
              <p:txBody>
                <a:bodyPr/>
                <a:lstStyle/>
                <a:p>
                  <a:pPr algn="dist">
                    <a:spcBef>
                      <a:spcPct val="0"/>
                    </a:spcBef>
                  </a:pPr>
                  <a:endParaRPr lang="zh-CN" altLang="en-US" sz="4000" b="1">
                    <a:solidFill>
                      <a:schemeClr val="hlink"/>
                    </a:solidFill>
                    <a:latin typeface="Arial" charset="0"/>
                    <a:ea typeface="Gulim" pitchFamily="34" charset="-127"/>
                  </a:endParaRPr>
                </a:p>
              </p:txBody>
            </p:sp>
            <p:sp>
              <p:nvSpPr>
                <p:cNvPr id="48177" name="Oval 244"/>
                <p:cNvSpPr>
                  <a:spLocks noChangeArrowheads="1"/>
                </p:cNvSpPr>
                <p:nvPr/>
              </p:nvSpPr>
              <p:spPr bwMode="auto">
                <a:xfrm>
                  <a:off x="2043" y="2557"/>
                  <a:ext cx="35" cy="29"/>
                </a:xfrm>
                <a:prstGeom prst="ellipse">
                  <a:avLst/>
                </a:prstGeom>
                <a:solidFill>
                  <a:schemeClr val="tx1"/>
                </a:solidFill>
                <a:ln w="9525">
                  <a:solidFill>
                    <a:schemeClr val="tx1"/>
                  </a:solidFill>
                  <a:round/>
                  <a:headEnd/>
                  <a:tailEnd/>
                </a:ln>
              </p:spPr>
              <p:txBody>
                <a:bodyPr/>
                <a:lstStyle/>
                <a:p>
                  <a:pPr algn="dist">
                    <a:spcBef>
                      <a:spcPct val="0"/>
                    </a:spcBef>
                  </a:pPr>
                  <a:endParaRPr lang="zh-CN" altLang="en-US" sz="4000" b="1">
                    <a:solidFill>
                      <a:schemeClr val="hlink"/>
                    </a:solidFill>
                    <a:latin typeface="Arial" charset="0"/>
                    <a:ea typeface="Gulim" pitchFamily="34" charset="-127"/>
                  </a:endParaRPr>
                </a:p>
              </p:txBody>
            </p:sp>
            <p:sp>
              <p:nvSpPr>
                <p:cNvPr id="48178" name="Line 245"/>
                <p:cNvSpPr>
                  <a:spLocks noChangeShapeType="1"/>
                </p:cNvSpPr>
                <p:nvPr/>
              </p:nvSpPr>
              <p:spPr bwMode="auto">
                <a:xfrm flipV="1">
                  <a:off x="4594" y="2454"/>
                  <a:ext cx="0" cy="211"/>
                </a:xfrm>
                <a:prstGeom prst="line">
                  <a:avLst/>
                </a:prstGeom>
                <a:noFill/>
                <a:ln w="9525">
                  <a:solidFill>
                    <a:schemeClr val="tx1"/>
                  </a:solidFill>
                  <a:round/>
                  <a:headEnd/>
                  <a:tailEnd/>
                </a:ln>
              </p:spPr>
              <p:txBody>
                <a:bodyPr/>
                <a:lstStyle/>
                <a:p>
                  <a:endParaRPr lang="zh-CN" altLang="en-US"/>
                </a:p>
              </p:txBody>
            </p:sp>
            <p:sp>
              <p:nvSpPr>
                <p:cNvPr id="48179" name="Line 246"/>
                <p:cNvSpPr>
                  <a:spLocks noChangeShapeType="1"/>
                </p:cNvSpPr>
                <p:nvPr/>
              </p:nvSpPr>
              <p:spPr bwMode="auto">
                <a:xfrm>
                  <a:off x="686" y="2667"/>
                  <a:ext cx="3908" cy="0"/>
                </a:xfrm>
                <a:prstGeom prst="line">
                  <a:avLst/>
                </a:prstGeom>
                <a:noFill/>
                <a:ln w="9525">
                  <a:solidFill>
                    <a:schemeClr val="tx1"/>
                  </a:solidFill>
                  <a:round/>
                  <a:headEnd/>
                  <a:tailEnd/>
                </a:ln>
              </p:spPr>
              <p:txBody>
                <a:bodyPr/>
                <a:lstStyle/>
                <a:p>
                  <a:endParaRPr lang="zh-CN" altLang="en-US"/>
                </a:p>
              </p:txBody>
            </p:sp>
            <p:sp>
              <p:nvSpPr>
                <p:cNvPr id="48180" name="Line 247"/>
                <p:cNvSpPr>
                  <a:spLocks noChangeShapeType="1"/>
                </p:cNvSpPr>
                <p:nvPr/>
              </p:nvSpPr>
              <p:spPr bwMode="auto">
                <a:xfrm flipV="1">
                  <a:off x="3373" y="2456"/>
                  <a:ext cx="0" cy="211"/>
                </a:xfrm>
                <a:prstGeom prst="line">
                  <a:avLst/>
                </a:prstGeom>
                <a:noFill/>
                <a:ln w="9525">
                  <a:solidFill>
                    <a:schemeClr val="tx1"/>
                  </a:solidFill>
                  <a:round/>
                  <a:headEnd/>
                  <a:tailEnd/>
                </a:ln>
              </p:spPr>
              <p:txBody>
                <a:bodyPr/>
                <a:lstStyle/>
                <a:p>
                  <a:endParaRPr lang="zh-CN" altLang="en-US"/>
                </a:p>
              </p:txBody>
            </p:sp>
            <p:sp>
              <p:nvSpPr>
                <p:cNvPr id="48181" name="Line 248"/>
                <p:cNvSpPr>
                  <a:spLocks noChangeShapeType="1"/>
                </p:cNvSpPr>
                <p:nvPr/>
              </p:nvSpPr>
              <p:spPr bwMode="auto">
                <a:xfrm flipV="1">
                  <a:off x="2170" y="2456"/>
                  <a:ext cx="0" cy="211"/>
                </a:xfrm>
                <a:prstGeom prst="line">
                  <a:avLst/>
                </a:prstGeom>
                <a:noFill/>
                <a:ln w="9525">
                  <a:solidFill>
                    <a:schemeClr val="tx1"/>
                  </a:solidFill>
                  <a:round/>
                  <a:headEnd/>
                  <a:tailEnd/>
                </a:ln>
              </p:spPr>
              <p:txBody>
                <a:bodyPr/>
                <a:lstStyle/>
                <a:p>
                  <a:endParaRPr lang="zh-CN" altLang="en-US"/>
                </a:p>
              </p:txBody>
            </p:sp>
            <p:sp>
              <p:nvSpPr>
                <p:cNvPr id="48182" name="Line 249"/>
                <p:cNvSpPr>
                  <a:spLocks noChangeShapeType="1"/>
                </p:cNvSpPr>
                <p:nvPr/>
              </p:nvSpPr>
              <p:spPr bwMode="auto">
                <a:xfrm flipV="1">
                  <a:off x="975" y="2456"/>
                  <a:ext cx="0" cy="211"/>
                </a:xfrm>
                <a:prstGeom prst="line">
                  <a:avLst/>
                </a:prstGeom>
                <a:noFill/>
                <a:ln w="9525">
                  <a:solidFill>
                    <a:schemeClr val="tx1"/>
                  </a:solidFill>
                  <a:round/>
                  <a:headEnd/>
                  <a:tailEnd/>
                </a:ln>
              </p:spPr>
              <p:txBody>
                <a:bodyPr/>
                <a:lstStyle/>
                <a:p>
                  <a:endParaRPr lang="zh-CN" altLang="en-US"/>
                </a:p>
              </p:txBody>
            </p:sp>
            <p:sp>
              <p:nvSpPr>
                <p:cNvPr id="48183" name="Oval 250"/>
                <p:cNvSpPr>
                  <a:spLocks noChangeArrowheads="1"/>
                </p:cNvSpPr>
                <p:nvPr/>
              </p:nvSpPr>
              <p:spPr bwMode="auto">
                <a:xfrm>
                  <a:off x="3357" y="2652"/>
                  <a:ext cx="34" cy="29"/>
                </a:xfrm>
                <a:prstGeom prst="ellipse">
                  <a:avLst/>
                </a:prstGeom>
                <a:solidFill>
                  <a:schemeClr val="tx1"/>
                </a:solidFill>
                <a:ln w="9525">
                  <a:solidFill>
                    <a:schemeClr val="tx1"/>
                  </a:solidFill>
                  <a:round/>
                  <a:headEnd/>
                  <a:tailEnd/>
                </a:ln>
              </p:spPr>
              <p:txBody>
                <a:bodyPr/>
                <a:lstStyle/>
                <a:p>
                  <a:pPr algn="dist">
                    <a:spcBef>
                      <a:spcPct val="0"/>
                    </a:spcBef>
                  </a:pPr>
                  <a:endParaRPr lang="zh-CN" altLang="en-US" sz="4000" b="1">
                    <a:solidFill>
                      <a:schemeClr val="hlink"/>
                    </a:solidFill>
                    <a:latin typeface="Arial" charset="0"/>
                    <a:ea typeface="Gulim" pitchFamily="34" charset="-127"/>
                  </a:endParaRPr>
                </a:p>
              </p:txBody>
            </p:sp>
            <p:sp>
              <p:nvSpPr>
                <p:cNvPr id="48184" name="Oval 251"/>
                <p:cNvSpPr>
                  <a:spLocks noChangeArrowheads="1"/>
                </p:cNvSpPr>
                <p:nvPr/>
              </p:nvSpPr>
              <p:spPr bwMode="auto">
                <a:xfrm>
                  <a:off x="2153" y="2652"/>
                  <a:ext cx="35" cy="29"/>
                </a:xfrm>
                <a:prstGeom prst="ellipse">
                  <a:avLst/>
                </a:prstGeom>
                <a:solidFill>
                  <a:schemeClr val="tx1"/>
                </a:solidFill>
                <a:ln w="9525">
                  <a:solidFill>
                    <a:schemeClr val="tx1"/>
                  </a:solidFill>
                  <a:round/>
                  <a:headEnd/>
                  <a:tailEnd/>
                </a:ln>
              </p:spPr>
              <p:txBody>
                <a:bodyPr/>
                <a:lstStyle/>
                <a:p>
                  <a:pPr algn="dist">
                    <a:spcBef>
                      <a:spcPct val="0"/>
                    </a:spcBef>
                  </a:pPr>
                  <a:endParaRPr lang="zh-CN" altLang="en-US" sz="4000" b="1">
                    <a:solidFill>
                      <a:schemeClr val="hlink"/>
                    </a:solidFill>
                    <a:latin typeface="Arial" charset="0"/>
                    <a:ea typeface="Gulim" pitchFamily="34" charset="-127"/>
                  </a:endParaRPr>
                </a:p>
              </p:txBody>
            </p:sp>
            <p:sp>
              <p:nvSpPr>
                <p:cNvPr id="48185" name="Oval 252"/>
                <p:cNvSpPr>
                  <a:spLocks noChangeArrowheads="1"/>
                </p:cNvSpPr>
                <p:nvPr/>
              </p:nvSpPr>
              <p:spPr bwMode="auto">
                <a:xfrm>
                  <a:off x="959" y="2652"/>
                  <a:ext cx="34" cy="29"/>
                </a:xfrm>
                <a:prstGeom prst="ellipse">
                  <a:avLst/>
                </a:prstGeom>
                <a:solidFill>
                  <a:schemeClr val="tx1"/>
                </a:solidFill>
                <a:ln w="9525">
                  <a:solidFill>
                    <a:schemeClr val="tx1"/>
                  </a:solidFill>
                  <a:round/>
                  <a:headEnd/>
                  <a:tailEnd/>
                </a:ln>
              </p:spPr>
              <p:txBody>
                <a:bodyPr/>
                <a:lstStyle/>
                <a:p>
                  <a:pPr algn="dist">
                    <a:spcBef>
                      <a:spcPct val="0"/>
                    </a:spcBef>
                  </a:pPr>
                  <a:endParaRPr lang="zh-CN" altLang="en-US" sz="4000" b="1">
                    <a:solidFill>
                      <a:schemeClr val="hlink"/>
                    </a:solidFill>
                    <a:latin typeface="Arial" charset="0"/>
                    <a:ea typeface="Gulim" pitchFamily="34" charset="-127"/>
                  </a:endParaRPr>
                </a:p>
              </p:txBody>
            </p:sp>
            <p:sp>
              <p:nvSpPr>
                <p:cNvPr id="48186" name="Oval 253"/>
                <p:cNvSpPr>
                  <a:spLocks noChangeArrowheads="1"/>
                </p:cNvSpPr>
                <p:nvPr/>
              </p:nvSpPr>
              <p:spPr bwMode="auto">
                <a:xfrm>
                  <a:off x="2569" y="2788"/>
                  <a:ext cx="35" cy="29"/>
                </a:xfrm>
                <a:prstGeom prst="ellipse">
                  <a:avLst/>
                </a:prstGeom>
                <a:solidFill>
                  <a:schemeClr val="tx1"/>
                </a:solidFill>
                <a:ln w="9525">
                  <a:solidFill>
                    <a:schemeClr val="tx1"/>
                  </a:solidFill>
                  <a:round/>
                  <a:headEnd/>
                  <a:tailEnd/>
                </a:ln>
              </p:spPr>
              <p:txBody>
                <a:bodyPr/>
                <a:lstStyle/>
                <a:p>
                  <a:pPr algn="dist">
                    <a:spcBef>
                      <a:spcPct val="0"/>
                    </a:spcBef>
                  </a:pPr>
                  <a:endParaRPr lang="zh-CN" altLang="en-US" sz="4000" b="1">
                    <a:solidFill>
                      <a:schemeClr val="hlink"/>
                    </a:solidFill>
                    <a:latin typeface="Arial" charset="0"/>
                    <a:ea typeface="Gulim" pitchFamily="34" charset="-127"/>
                  </a:endParaRPr>
                </a:p>
              </p:txBody>
            </p:sp>
            <p:sp>
              <p:nvSpPr>
                <p:cNvPr id="48187" name="Line 254"/>
                <p:cNvSpPr>
                  <a:spLocks noChangeShapeType="1"/>
                </p:cNvSpPr>
                <p:nvPr/>
              </p:nvSpPr>
              <p:spPr bwMode="auto">
                <a:xfrm>
                  <a:off x="684" y="2803"/>
                  <a:ext cx="4308" cy="0"/>
                </a:xfrm>
                <a:prstGeom prst="line">
                  <a:avLst/>
                </a:prstGeom>
                <a:noFill/>
                <a:ln w="9525">
                  <a:solidFill>
                    <a:schemeClr val="tx1"/>
                  </a:solidFill>
                  <a:round/>
                  <a:headEnd/>
                  <a:tailEnd/>
                </a:ln>
              </p:spPr>
              <p:txBody>
                <a:bodyPr/>
                <a:lstStyle/>
                <a:p>
                  <a:endParaRPr lang="zh-CN" altLang="en-US"/>
                </a:p>
              </p:txBody>
            </p:sp>
            <p:sp>
              <p:nvSpPr>
                <p:cNvPr id="48188" name="Line 255"/>
                <p:cNvSpPr>
                  <a:spLocks noChangeShapeType="1"/>
                </p:cNvSpPr>
                <p:nvPr/>
              </p:nvSpPr>
              <p:spPr bwMode="auto">
                <a:xfrm flipV="1">
                  <a:off x="4992" y="2454"/>
                  <a:ext cx="0" cy="347"/>
                </a:xfrm>
                <a:prstGeom prst="line">
                  <a:avLst/>
                </a:prstGeom>
                <a:noFill/>
                <a:ln w="9525">
                  <a:solidFill>
                    <a:schemeClr val="tx1"/>
                  </a:solidFill>
                  <a:round/>
                  <a:headEnd/>
                  <a:tailEnd/>
                </a:ln>
              </p:spPr>
              <p:txBody>
                <a:bodyPr/>
                <a:lstStyle/>
                <a:p>
                  <a:endParaRPr lang="zh-CN" altLang="en-US"/>
                </a:p>
              </p:txBody>
            </p:sp>
            <p:sp>
              <p:nvSpPr>
                <p:cNvPr id="48189" name="Line 256"/>
                <p:cNvSpPr>
                  <a:spLocks noChangeShapeType="1"/>
                </p:cNvSpPr>
                <p:nvPr/>
              </p:nvSpPr>
              <p:spPr bwMode="auto">
                <a:xfrm flipV="1">
                  <a:off x="3789" y="2456"/>
                  <a:ext cx="0" cy="347"/>
                </a:xfrm>
                <a:prstGeom prst="line">
                  <a:avLst/>
                </a:prstGeom>
                <a:noFill/>
                <a:ln w="9525">
                  <a:solidFill>
                    <a:schemeClr val="tx1"/>
                  </a:solidFill>
                  <a:round/>
                  <a:headEnd/>
                  <a:tailEnd/>
                </a:ln>
              </p:spPr>
              <p:txBody>
                <a:bodyPr/>
                <a:lstStyle/>
                <a:p>
                  <a:endParaRPr lang="zh-CN" altLang="en-US"/>
                </a:p>
              </p:txBody>
            </p:sp>
            <p:sp>
              <p:nvSpPr>
                <p:cNvPr id="48190" name="Line 257"/>
                <p:cNvSpPr>
                  <a:spLocks noChangeShapeType="1"/>
                </p:cNvSpPr>
                <p:nvPr/>
              </p:nvSpPr>
              <p:spPr bwMode="auto">
                <a:xfrm flipV="1">
                  <a:off x="2586" y="2456"/>
                  <a:ext cx="0" cy="347"/>
                </a:xfrm>
                <a:prstGeom prst="line">
                  <a:avLst/>
                </a:prstGeom>
                <a:noFill/>
                <a:ln w="9525">
                  <a:solidFill>
                    <a:schemeClr val="tx1"/>
                  </a:solidFill>
                  <a:round/>
                  <a:headEnd/>
                  <a:tailEnd/>
                </a:ln>
              </p:spPr>
              <p:txBody>
                <a:bodyPr/>
                <a:lstStyle/>
                <a:p>
                  <a:endParaRPr lang="zh-CN" altLang="en-US"/>
                </a:p>
              </p:txBody>
            </p:sp>
            <p:sp>
              <p:nvSpPr>
                <p:cNvPr id="48191" name="Line 258"/>
                <p:cNvSpPr>
                  <a:spLocks noChangeShapeType="1"/>
                </p:cNvSpPr>
                <p:nvPr/>
              </p:nvSpPr>
              <p:spPr bwMode="auto">
                <a:xfrm flipV="1">
                  <a:off x="1400" y="2456"/>
                  <a:ext cx="0" cy="347"/>
                </a:xfrm>
                <a:prstGeom prst="line">
                  <a:avLst/>
                </a:prstGeom>
                <a:noFill/>
                <a:ln w="9525">
                  <a:solidFill>
                    <a:schemeClr val="tx1"/>
                  </a:solidFill>
                  <a:round/>
                  <a:headEnd/>
                  <a:tailEnd/>
                </a:ln>
              </p:spPr>
              <p:txBody>
                <a:bodyPr/>
                <a:lstStyle/>
                <a:p>
                  <a:endParaRPr lang="zh-CN" altLang="en-US"/>
                </a:p>
              </p:txBody>
            </p:sp>
            <p:sp>
              <p:nvSpPr>
                <p:cNvPr id="48192" name="Oval 259"/>
                <p:cNvSpPr>
                  <a:spLocks noChangeArrowheads="1"/>
                </p:cNvSpPr>
                <p:nvPr/>
              </p:nvSpPr>
              <p:spPr bwMode="auto">
                <a:xfrm>
                  <a:off x="1382" y="2788"/>
                  <a:ext cx="35" cy="29"/>
                </a:xfrm>
                <a:prstGeom prst="ellipse">
                  <a:avLst/>
                </a:prstGeom>
                <a:solidFill>
                  <a:schemeClr val="tx1"/>
                </a:solidFill>
                <a:ln w="9525">
                  <a:solidFill>
                    <a:schemeClr val="tx1"/>
                  </a:solidFill>
                  <a:round/>
                  <a:headEnd/>
                  <a:tailEnd/>
                </a:ln>
              </p:spPr>
              <p:txBody>
                <a:bodyPr/>
                <a:lstStyle/>
                <a:p>
                  <a:pPr algn="dist">
                    <a:spcBef>
                      <a:spcPct val="0"/>
                    </a:spcBef>
                  </a:pPr>
                  <a:endParaRPr lang="zh-CN" altLang="en-US" sz="4000" b="1">
                    <a:solidFill>
                      <a:schemeClr val="hlink"/>
                    </a:solidFill>
                    <a:latin typeface="Arial" charset="0"/>
                    <a:ea typeface="Gulim" pitchFamily="34" charset="-127"/>
                  </a:endParaRPr>
                </a:p>
              </p:txBody>
            </p:sp>
            <p:sp>
              <p:nvSpPr>
                <p:cNvPr id="48193" name="Oval 260"/>
                <p:cNvSpPr>
                  <a:spLocks noChangeArrowheads="1"/>
                </p:cNvSpPr>
                <p:nvPr/>
              </p:nvSpPr>
              <p:spPr bwMode="auto">
                <a:xfrm>
                  <a:off x="3773" y="2788"/>
                  <a:ext cx="34" cy="29"/>
                </a:xfrm>
                <a:prstGeom prst="ellipse">
                  <a:avLst/>
                </a:prstGeom>
                <a:noFill/>
                <a:ln w="9525">
                  <a:solidFill>
                    <a:schemeClr val="tx1"/>
                  </a:solidFill>
                  <a:round/>
                  <a:headEnd/>
                  <a:tailEnd/>
                </a:ln>
              </p:spPr>
              <p:txBody>
                <a:bodyPr/>
                <a:lstStyle/>
                <a:p>
                  <a:pPr algn="dist">
                    <a:spcBef>
                      <a:spcPct val="0"/>
                    </a:spcBef>
                  </a:pPr>
                  <a:endParaRPr lang="zh-CN" altLang="en-US" sz="4000" b="1">
                    <a:solidFill>
                      <a:schemeClr val="hlink"/>
                    </a:solidFill>
                    <a:latin typeface="Arial" charset="0"/>
                    <a:ea typeface="Gulim" pitchFamily="34" charset="-127"/>
                  </a:endParaRPr>
                </a:p>
              </p:txBody>
            </p:sp>
            <p:sp>
              <p:nvSpPr>
                <p:cNvPr id="48194" name="Line 261"/>
                <p:cNvSpPr>
                  <a:spLocks noChangeShapeType="1"/>
                </p:cNvSpPr>
                <p:nvPr/>
              </p:nvSpPr>
              <p:spPr bwMode="auto">
                <a:xfrm>
                  <a:off x="686" y="2906"/>
                  <a:ext cx="4451" cy="0"/>
                </a:xfrm>
                <a:prstGeom prst="line">
                  <a:avLst/>
                </a:prstGeom>
                <a:noFill/>
                <a:ln w="9525">
                  <a:solidFill>
                    <a:schemeClr val="tx1"/>
                  </a:solidFill>
                  <a:round/>
                  <a:headEnd/>
                  <a:tailEnd/>
                </a:ln>
              </p:spPr>
              <p:txBody>
                <a:bodyPr/>
                <a:lstStyle/>
                <a:p>
                  <a:endParaRPr lang="zh-CN" altLang="en-US"/>
                </a:p>
              </p:txBody>
            </p:sp>
            <p:sp>
              <p:nvSpPr>
                <p:cNvPr id="48195" name="Line 262"/>
                <p:cNvSpPr>
                  <a:spLocks noChangeShapeType="1"/>
                </p:cNvSpPr>
                <p:nvPr/>
              </p:nvSpPr>
              <p:spPr bwMode="auto">
                <a:xfrm flipV="1">
                  <a:off x="5137" y="2477"/>
                  <a:ext cx="0" cy="428"/>
                </a:xfrm>
                <a:prstGeom prst="line">
                  <a:avLst/>
                </a:prstGeom>
                <a:noFill/>
                <a:ln w="9525">
                  <a:solidFill>
                    <a:schemeClr val="tx1"/>
                  </a:solidFill>
                  <a:round/>
                  <a:headEnd/>
                  <a:tailEnd/>
                </a:ln>
              </p:spPr>
              <p:txBody>
                <a:bodyPr/>
                <a:lstStyle/>
                <a:p>
                  <a:endParaRPr lang="zh-CN" altLang="en-US"/>
                </a:p>
              </p:txBody>
            </p:sp>
            <p:sp>
              <p:nvSpPr>
                <p:cNvPr id="48196" name="Line 263"/>
                <p:cNvSpPr>
                  <a:spLocks noChangeShapeType="1"/>
                </p:cNvSpPr>
                <p:nvPr/>
              </p:nvSpPr>
              <p:spPr bwMode="auto">
                <a:xfrm flipV="1">
                  <a:off x="3943" y="2478"/>
                  <a:ext cx="0" cy="428"/>
                </a:xfrm>
                <a:prstGeom prst="line">
                  <a:avLst/>
                </a:prstGeom>
                <a:noFill/>
                <a:ln w="9525">
                  <a:solidFill>
                    <a:schemeClr val="tx1"/>
                  </a:solidFill>
                  <a:round/>
                  <a:headEnd/>
                  <a:tailEnd/>
                </a:ln>
              </p:spPr>
              <p:txBody>
                <a:bodyPr/>
                <a:lstStyle/>
                <a:p>
                  <a:endParaRPr lang="zh-CN" altLang="en-US"/>
                </a:p>
              </p:txBody>
            </p:sp>
            <p:sp>
              <p:nvSpPr>
                <p:cNvPr id="48197" name="Line 264"/>
                <p:cNvSpPr>
                  <a:spLocks noChangeShapeType="1"/>
                </p:cNvSpPr>
                <p:nvPr/>
              </p:nvSpPr>
              <p:spPr bwMode="auto">
                <a:xfrm flipV="1">
                  <a:off x="2749" y="2478"/>
                  <a:ext cx="0" cy="428"/>
                </a:xfrm>
                <a:prstGeom prst="line">
                  <a:avLst/>
                </a:prstGeom>
                <a:noFill/>
                <a:ln w="9525">
                  <a:solidFill>
                    <a:schemeClr val="tx1"/>
                  </a:solidFill>
                  <a:round/>
                  <a:headEnd/>
                  <a:tailEnd/>
                </a:ln>
              </p:spPr>
              <p:txBody>
                <a:bodyPr/>
                <a:lstStyle/>
                <a:p>
                  <a:endParaRPr lang="zh-CN" altLang="en-US"/>
                </a:p>
              </p:txBody>
            </p:sp>
            <p:sp>
              <p:nvSpPr>
                <p:cNvPr id="48198" name="Line 265"/>
                <p:cNvSpPr>
                  <a:spLocks noChangeShapeType="1"/>
                </p:cNvSpPr>
                <p:nvPr/>
              </p:nvSpPr>
              <p:spPr bwMode="auto">
                <a:xfrm flipV="1">
                  <a:off x="1554" y="2478"/>
                  <a:ext cx="0" cy="428"/>
                </a:xfrm>
                <a:prstGeom prst="line">
                  <a:avLst/>
                </a:prstGeom>
                <a:noFill/>
                <a:ln w="9525">
                  <a:solidFill>
                    <a:schemeClr val="tx1"/>
                  </a:solidFill>
                  <a:round/>
                  <a:headEnd/>
                  <a:tailEnd/>
                </a:ln>
              </p:spPr>
              <p:txBody>
                <a:bodyPr/>
                <a:lstStyle/>
                <a:p>
                  <a:endParaRPr lang="zh-CN" altLang="en-US"/>
                </a:p>
              </p:txBody>
            </p:sp>
            <p:sp>
              <p:nvSpPr>
                <p:cNvPr id="48199" name="Oval 266"/>
                <p:cNvSpPr>
                  <a:spLocks noChangeArrowheads="1"/>
                </p:cNvSpPr>
                <p:nvPr/>
              </p:nvSpPr>
              <p:spPr bwMode="auto">
                <a:xfrm>
                  <a:off x="2732" y="2891"/>
                  <a:ext cx="35" cy="29"/>
                </a:xfrm>
                <a:prstGeom prst="ellipse">
                  <a:avLst/>
                </a:prstGeom>
                <a:solidFill>
                  <a:schemeClr val="tx1"/>
                </a:solidFill>
                <a:ln w="9525">
                  <a:solidFill>
                    <a:schemeClr val="tx1"/>
                  </a:solidFill>
                  <a:round/>
                  <a:headEnd/>
                  <a:tailEnd/>
                </a:ln>
              </p:spPr>
              <p:txBody>
                <a:bodyPr/>
                <a:lstStyle/>
                <a:p>
                  <a:pPr algn="dist">
                    <a:spcBef>
                      <a:spcPct val="0"/>
                    </a:spcBef>
                  </a:pPr>
                  <a:endParaRPr lang="zh-CN" altLang="en-US" sz="4000" b="1">
                    <a:solidFill>
                      <a:schemeClr val="hlink"/>
                    </a:solidFill>
                    <a:latin typeface="Arial" charset="0"/>
                    <a:ea typeface="Gulim" pitchFamily="34" charset="-127"/>
                  </a:endParaRPr>
                </a:p>
              </p:txBody>
            </p:sp>
            <p:sp>
              <p:nvSpPr>
                <p:cNvPr id="48200" name="Oval 267"/>
                <p:cNvSpPr>
                  <a:spLocks noChangeArrowheads="1"/>
                </p:cNvSpPr>
                <p:nvPr/>
              </p:nvSpPr>
              <p:spPr bwMode="auto">
                <a:xfrm>
                  <a:off x="3927" y="2891"/>
                  <a:ext cx="34" cy="29"/>
                </a:xfrm>
                <a:prstGeom prst="ellipse">
                  <a:avLst/>
                </a:prstGeom>
                <a:solidFill>
                  <a:schemeClr val="tx1"/>
                </a:solidFill>
                <a:ln w="9525">
                  <a:solidFill>
                    <a:schemeClr val="tx1"/>
                  </a:solidFill>
                  <a:round/>
                  <a:headEnd/>
                  <a:tailEnd/>
                </a:ln>
              </p:spPr>
              <p:txBody>
                <a:bodyPr/>
                <a:lstStyle/>
                <a:p>
                  <a:pPr algn="dist">
                    <a:spcBef>
                      <a:spcPct val="0"/>
                    </a:spcBef>
                  </a:pPr>
                  <a:endParaRPr lang="zh-CN" altLang="en-US" sz="4000" b="1">
                    <a:solidFill>
                      <a:schemeClr val="hlink"/>
                    </a:solidFill>
                    <a:latin typeface="Arial" charset="0"/>
                    <a:ea typeface="Gulim" pitchFamily="34" charset="-127"/>
                  </a:endParaRPr>
                </a:p>
              </p:txBody>
            </p:sp>
            <p:sp>
              <p:nvSpPr>
                <p:cNvPr id="48201" name="Oval 268"/>
                <p:cNvSpPr>
                  <a:spLocks noChangeArrowheads="1"/>
                </p:cNvSpPr>
                <p:nvPr/>
              </p:nvSpPr>
              <p:spPr bwMode="auto">
                <a:xfrm>
                  <a:off x="1536" y="2891"/>
                  <a:ext cx="35" cy="29"/>
                </a:xfrm>
                <a:prstGeom prst="ellipse">
                  <a:avLst/>
                </a:prstGeom>
                <a:solidFill>
                  <a:schemeClr val="tx1"/>
                </a:solidFill>
                <a:ln w="9525">
                  <a:solidFill>
                    <a:schemeClr val="tx1"/>
                  </a:solidFill>
                  <a:round/>
                  <a:headEnd/>
                  <a:tailEnd/>
                </a:ln>
              </p:spPr>
              <p:txBody>
                <a:bodyPr/>
                <a:lstStyle/>
                <a:p>
                  <a:pPr algn="dist">
                    <a:spcBef>
                      <a:spcPct val="0"/>
                    </a:spcBef>
                  </a:pPr>
                  <a:endParaRPr lang="zh-CN" altLang="en-US" sz="4000" b="1">
                    <a:solidFill>
                      <a:schemeClr val="hlink"/>
                    </a:solidFill>
                    <a:latin typeface="Arial" charset="0"/>
                    <a:ea typeface="Gulim" pitchFamily="34" charset="-127"/>
                  </a:endParaRPr>
                </a:p>
              </p:txBody>
            </p:sp>
            <p:sp>
              <p:nvSpPr>
                <p:cNvPr id="48202" name="Line 269"/>
                <p:cNvSpPr>
                  <a:spLocks noChangeShapeType="1"/>
                </p:cNvSpPr>
                <p:nvPr/>
              </p:nvSpPr>
              <p:spPr bwMode="auto">
                <a:xfrm>
                  <a:off x="613" y="1670"/>
                  <a:ext cx="4560" cy="0"/>
                </a:xfrm>
                <a:prstGeom prst="line">
                  <a:avLst/>
                </a:prstGeom>
                <a:noFill/>
                <a:ln w="9525">
                  <a:solidFill>
                    <a:schemeClr val="tx1"/>
                  </a:solidFill>
                  <a:round/>
                  <a:headEnd/>
                  <a:tailEnd/>
                </a:ln>
              </p:spPr>
              <p:txBody>
                <a:bodyPr/>
                <a:lstStyle/>
                <a:p>
                  <a:endParaRPr lang="zh-CN" altLang="en-US"/>
                </a:p>
              </p:txBody>
            </p:sp>
            <p:sp>
              <p:nvSpPr>
                <p:cNvPr id="48203" name="Line 270"/>
                <p:cNvSpPr>
                  <a:spLocks noChangeShapeType="1"/>
                </p:cNvSpPr>
                <p:nvPr/>
              </p:nvSpPr>
              <p:spPr bwMode="auto">
                <a:xfrm>
                  <a:off x="5173" y="1670"/>
                  <a:ext cx="0" cy="397"/>
                </a:xfrm>
                <a:prstGeom prst="line">
                  <a:avLst/>
                </a:prstGeom>
                <a:noFill/>
                <a:ln w="9525">
                  <a:solidFill>
                    <a:schemeClr val="tx1"/>
                  </a:solidFill>
                  <a:round/>
                  <a:headEnd/>
                  <a:tailEnd/>
                </a:ln>
              </p:spPr>
              <p:txBody>
                <a:bodyPr/>
                <a:lstStyle/>
                <a:p>
                  <a:endParaRPr lang="zh-CN" altLang="en-US"/>
                </a:p>
              </p:txBody>
            </p:sp>
            <p:sp>
              <p:nvSpPr>
                <p:cNvPr id="48204" name="Line 271"/>
                <p:cNvSpPr>
                  <a:spLocks noChangeShapeType="1"/>
                </p:cNvSpPr>
                <p:nvPr/>
              </p:nvSpPr>
              <p:spPr bwMode="auto">
                <a:xfrm>
                  <a:off x="3988" y="1665"/>
                  <a:ext cx="0" cy="398"/>
                </a:xfrm>
                <a:prstGeom prst="line">
                  <a:avLst/>
                </a:prstGeom>
                <a:noFill/>
                <a:ln w="9525">
                  <a:solidFill>
                    <a:schemeClr val="tx1"/>
                  </a:solidFill>
                  <a:round/>
                  <a:headEnd/>
                  <a:tailEnd/>
                </a:ln>
              </p:spPr>
              <p:txBody>
                <a:bodyPr/>
                <a:lstStyle/>
                <a:p>
                  <a:endParaRPr lang="zh-CN" altLang="en-US"/>
                </a:p>
              </p:txBody>
            </p:sp>
            <p:sp>
              <p:nvSpPr>
                <p:cNvPr id="48205" name="Line 272"/>
                <p:cNvSpPr>
                  <a:spLocks noChangeShapeType="1"/>
                </p:cNvSpPr>
                <p:nvPr/>
              </p:nvSpPr>
              <p:spPr bwMode="auto">
                <a:xfrm>
                  <a:off x="2803" y="1677"/>
                  <a:ext cx="0" cy="398"/>
                </a:xfrm>
                <a:prstGeom prst="line">
                  <a:avLst/>
                </a:prstGeom>
                <a:noFill/>
                <a:ln w="9525">
                  <a:solidFill>
                    <a:schemeClr val="tx1"/>
                  </a:solidFill>
                  <a:round/>
                  <a:headEnd/>
                  <a:tailEnd/>
                </a:ln>
              </p:spPr>
              <p:txBody>
                <a:bodyPr/>
                <a:lstStyle/>
                <a:p>
                  <a:endParaRPr lang="zh-CN" altLang="en-US"/>
                </a:p>
              </p:txBody>
            </p:sp>
            <p:sp>
              <p:nvSpPr>
                <p:cNvPr id="48206" name="Line 273"/>
                <p:cNvSpPr>
                  <a:spLocks noChangeShapeType="1"/>
                </p:cNvSpPr>
                <p:nvPr/>
              </p:nvSpPr>
              <p:spPr bwMode="auto">
                <a:xfrm>
                  <a:off x="1608" y="1673"/>
                  <a:ext cx="0" cy="397"/>
                </a:xfrm>
                <a:prstGeom prst="line">
                  <a:avLst/>
                </a:prstGeom>
                <a:noFill/>
                <a:ln w="9525">
                  <a:solidFill>
                    <a:schemeClr val="tx1"/>
                  </a:solidFill>
                  <a:round/>
                  <a:headEnd/>
                  <a:tailEnd/>
                </a:ln>
              </p:spPr>
              <p:txBody>
                <a:bodyPr/>
                <a:lstStyle/>
                <a:p>
                  <a:endParaRPr lang="zh-CN" altLang="en-US"/>
                </a:p>
              </p:txBody>
            </p:sp>
            <p:sp>
              <p:nvSpPr>
                <p:cNvPr id="48207" name="Oval 274"/>
                <p:cNvSpPr>
                  <a:spLocks noChangeArrowheads="1"/>
                </p:cNvSpPr>
                <p:nvPr/>
              </p:nvSpPr>
              <p:spPr bwMode="auto">
                <a:xfrm>
                  <a:off x="2786" y="1654"/>
                  <a:ext cx="35" cy="29"/>
                </a:xfrm>
                <a:prstGeom prst="ellipse">
                  <a:avLst/>
                </a:prstGeom>
                <a:solidFill>
                  <a:schemeClr val="tx1"/>
                </a:solidFill>
                <a:ln w="9525">
                  <a:solidFill>
                    <a:schemeClr val="tx1"/>
                  </a:solidFill>
                  <a:round/>
                  <a:headEnd/>
                  <a:tailEnd/>
                </a:ln>
              </p:spPr>
              <p:txBody>
                <a:bodyPr/>
                <a:lstStyle/>
                <a:p>
                  <a:pPr algn="dist">
                    <a:spcBef>
                      <a:spcPct val="0"/>
                    </a:spcBef>
                  </a:pPr>
                  <a:endParaRPr lang="zh-CN" altLang="en-US" sz="4000" b="1">
                    <a:solidFill>
                      <a:schemeClr val="hlink"/>
                    </a:solidFill>
                    <a:latin typeface="Arial" charset="0"/>
                    <a:ea typeface="Gulim" pitchFamily="34" charset="-127"/>
                  </a:endParaRPr>
                </a:p>
              </p:txBody>
            </p:sp>
            <p:sp>
              <p:nvSpPr>
                <p:cNvPr id="48208" name="Oval 275"/>
                <p:cNvSpPr>
                  <a:spLocks noChangeArrowheads="1"/>
                </p:cNvSpPr>
                <p:nvPr/>
              </p:nvSpPr>
              <p:spPr bwMode="auto">
                <a:xfrm>
                  <a:off x="3970" y="1654"/>
                  <a:ext cx="34" cy="29"/>
                </a:xfrm>
                <a:prstGeom prst="ellipse">
                  <a:avLst/>
                </a:prstGeom>
                <a:solidFill>
                  <a:schemeClr val="tx1"/>
                </a:solidFill>
                <a:ln w="9525">
                  <a:solidFill>
                    <a:schemeClr val="tx1"/>
                  </a:solidFill>
                  <a:round/>
                  <a:headEnd/>
                  <a:tailEnd/>
                </a:ln>
              </p:spPr>
              <p:txBody>
                <a:bodyPr/>
                <a:lstStyle/>
                <a:p>
                  <a:pPr algn="dist">
                    <a:spcBef>
                      <a:spcPct val="0"/>
                    </a:spcBef>
                  </a:pPr>
                  <a:endParaRPr lang="zh-CN" altLang="en-US" sz="4000" b="1">
                    <a:solidFill>
                      <a:schemeClr val="hlink"/>
                    </a:solidFill>
                    <a:latin typeface="Arial" charset="0"/>
                    <a:ea typeface="Gulim" pitchFamily="34" charset="-127"/>
                  </a:endParaRPr>
                </a:p>
              </p:txBody>
            </p:sp>
            <p:sp>
              <p:nvSpPr>
                <p:cNvPr id="48209" name="Oval 276"/>
                <p:cNvSpPr>
                  <a:spLocks noChangeArrowheads="1"/>
                </p:cNvSpPr>
                <p:nvPr/>
              </p:nvSpPr>
              <p:spPr bwMode="auto">
                <a:xfrm>
                  <a:off x="1590" y="1654"/>
                  <a:ext cx="35" cy="29"/>
                </a:xfrm>
                <a:prstGeom prst="ellipse">
                  <a:avLst/>
                </a:prstGeom>
                <a:solidFill>
                  <a:schemeClr val="tx1"/>
                </a:solidFill>
                <a:ln w="9525">
                  <a:solidFill>
                    <a:schemeClr val="tx1"/>
                  </a:solidFill>
                  <a:round/>
                  <a:headEnd/>
                  <a:tailEnd/>
                </a:ln>
              </p:spPr>
              <p:txBody>
                <a:bodyPr/>
                <a:lstStyle/>
                <a:p>
                  <a:pPr algn="dist">
                    <a:spcBef>
                      <a:spcPct val="0"/>
                    </a:spcBef>
                  </a:pPr>
                  <a:endParaRPr lang="zh-CN" altLang="en-US" sz="4000" b="1">
                    <a:solidFill>
                      <a:schemeClr val="hlink"/>
                    </a:solidFill>
                    <a:latin typeface="Arial" charset="0"/>
                    <a:ea typeface="Gulim" pitchFamily="34" charset="-127"/>
                  </a:endParaRPr>
                </a:p>
              </p:txBody>
            </p:sp>
            <p:sp>
              <p:nvSpPr>
                <p:cNvPr id="48210" name="Oval 277"/>
                <p:cNvSpPr>
                  <a:spLocks noChangeArrowheads="1"/>
                </p:cNvSpPr>
                <p:nvPr/>
              </p:nvSpPr>
              <p:spPr bwMode="auto">
                <a:xfrm>
                  <a:off x="2576" y="1731"/>
                  <a:ext cx="35" cy="29"/>
                </a:xfrm>
                <a:prstGeom prst="ellipse">
                  <a:avLst/>
                </a:prstGeom>
                <a:solidFill>
                  <a:schemeClr val="tx1"/>
                </a:solidFill>
                <a:ln w="9525">
                  <a:solidFill>
                    <a:schemeClr val="tx1"/>
                  </a:solidFill>
                  <a:round/>
                  <a:headEnd/>
                  <a:tailEnd/>
                </a:ln>
              </p:spPr>
              <p:txBody>
                <a:bodyPr/>
                <a:lstStyle/>
                <a:p>
                  <a:pPr algn="dist">
                    <a:spcBef>
                      <a:spcPct val="0"/>
                    </a:spcBef>
                  </a:pPr>
                  <a:endParaRPr lang="zh-CN" altLang="en-US" sz="4000" b="1">
                    <a:solidFill>
                      <a:schemeClr val="hlink"/>
                    </a:solidFill>
                    <a:latin typeface="Arial" charset="0"/>
                    <a:ea typeface="Gulim" pitchFamily="34" charset="-127"/>
                  </a:endParaRPr>
                </a:p>
              </p:txBody>
            </p:sp>
            <p:sp>
              <p:nvSpPr>
                <p:cNvPr id="48211" name="Line 278"/>
                <p:cNvSpPr>
                  <a:spLocks noChangeShapeType="1"/>
                </p:cNvSpPr>
                <p:nvPr/>
              </p:nvSpPr>
              <p:spPr bwMode="auto">
                <a:xfrm>
                  <a:off x="613" y="1745"/>
                  <a:ext cx="4343" cy="0"/>
                </a:xfrm>
                <a:prstGeom prst="line">
                  <a:avLst/>
                </a:prstGeom>
                <a:noFill/>
                <a:ln w="9525">
                  <a:solidFill>
                    <a:schemeClr val="tx1"/>
                  </a:solidFill>
                  <a:round/>
                  <a:headEnd/>
                  <a:tailEnd/>
                </a:ln>
              </p:spPr>
              <p:txBody>
                <a:bodyPr/>
                <a:lstStyle/>
                <a:p>
                  <a:endParaRPr lang="zh-CN" altLang="en-US"/>
                </a:p>
              </p:txBody>
            </p:sp>
            <p:sp>
              <p:nvSpPr>
                <p:cNvPr id="48212" name="Line 279"/>
                <p:cNvSpPr>
                  <a:spLocks noChangeShapeType="1"/>
                </p:cNvSpPr>
                <p:nvPr/>
              </p:nvSpPr>
              <p:spPr bwMode="auto">
                <a:xfrm>
                  <a:off x="4956" y="1745"/>
                  <a:ext cx="0" cy="318"/>
                </a:xfrm>
                <a:prstGeom prst="line">
                  <a:avLst/>
                </a:prstGeom>
                <a:noFill/>
                <a:ln w="9525">
                  <a:solidFill>
                    <a:schemeClr val="tx1"/>
                  </a:solidFill>
                  <a:round/>
                  <a:headEnd/>
                  <a:tailEnd/>
                </a:ln>
              </p:spPr>
              <p:txBody>
                <a:bodyPr/>
                <a:lstStyle/>
                <a:p>
                  <a:endParaRPr lang="zh-CN" altLang="en-US"/>
                </a:p>
              </p:txBody>
            </p:sp>
            <p:sp>
              <p:nvSpPr>
                <p:cNvPr id="48213" name="Line 280"/>
                <p:cNvSpPr>
                  <a:spLocks noChangeShapeType="1"/>
                </p:cNvSpPr>
                <p:nvPr/>
              </p:nvSpPr>
              <p:spPr bwMode="auto">
                <a:xfrm>
                  <a:off x="3780" y="1752"/>
                  <a:ext cx="0" cy="319"/>
                </a:xfrm>
                <a:prstGeom prst="line">
                  <a:avLst/>
                </a:prstGeom>
                <a:noFill/>
                <a:ln w="9525">
                  <a:solidFill>
                    <a:schemeClr val="tx1"/>
                  </a:solidFill>
                  <a:round/>
                  <a:headEnd/>
                  <a:tailEnd/>
                </a:ln>
              </p:spPr>
              <p:txBody>
                <a:bodyPr/>
                <a:lstStyle/>
                <a:p>
                  <a:endParaRPr lang="zh-CN" altLang="en-US"/>
                </a:p>
              </p:txBody>
            </p:sp>
            <p:sp>
              <p:nvSpPr>
                <p:cNvPr id="48214" name="Line 281"/>
                <p:cNvSpPr>
                  <a:spLocks noChangeShapeType="1"/>
                </p:cNvSpPr>
                <p:nvPr/>
              </p:nvSpPr>
              <p:spPr bwMode="auto">
                <a:xfrm>
                  <a:off x="2594" y="1752"/>
                  <a:ext cx="0" cy="319"/>
                </a:xfrm>
                <a:prstGeom prst="line">
                  <a:avLst/>
                </a:prstGeom>
                <a:noFill/>
                <a:ln w="9525">
                  <a:solidFill>
                    <a:schemeClr val="tx1"/>
                  </a:solidFill>
                  <a:round/>
                  <a:headEnd/>
                  <a:tailEnd/>
                </a:ln>
              </p:spPr>
              <p:txBody>
                <a:bodyPr/>
                <a:lstStyle/>
                <a:p>
                  <a:endParaRPr lang="zh-CN" altLang="en-US"/>
                </a:p>
              </p:txBody>
            </p:sp>
            <p:sp>
              <p:nvSpPr>
                <p:cNvPr id="48215" name="Line 282"/>
                <p:cNvSpPr>
                  <a:spLocks noChangeShapeType="1"/>
                </p:cNvSpPr>
                <p:nvPr/>
              </p:nvSpPr>
              <p:spPr bwMode="auto">
                <a:xfrm>
                  <a:off x="1409" y="1749"/>
                  <a:ext cx="0" cy="319"/>
                </a:xfrm>
                <a:prstGeom prst="line">
                  <a:avLst/>
                </a:prstGeom>
                <a:noFill/>
                <a:ln w="9525">
                  <a:solidFill>
                    <a:schemeClr val="tx1"/>
                  </a:solidFill>
                  <a:round/>
                  <a:headEnd/>
                  <a:tailEnd/>
                </a:ln>
              </p:spPr>
              <p:txBody>
                <a:bodyPr/>
                <a:lstStyle/>
                <a:p>
                  <a:endParaRPr lang="zh-CN" altLang="en-US"/>
                </a:p>
              </p:txBody>
            </p:sp>
            <p:sp>
              <p:nvSpPr>
                <p:cNvPr id="48216" name="Oval 283"/>
                <p:cNvSpPr>
                  <a:spLocks noChangeArrowheads="1"/>
                </p:cNvSpPr>
                <p:nvPr/>
              </p:nvSpPr>
              <p:spPr bwMode="auto">
                <a:xfrm>
                  <a:off x="1391" y="1731"/>
                  <a:ext cx="35" cy="29"/>
                </a:xfrm>
                <a:prstGeom prst="ellipse">
                  <a:avLst/>
                </a:prstGeom>
                <a:solidFill>
                  <a:schemeClr val="tx1"/>
                </a:solidFill>
                <a:ln w="9525">
                  <a:solidFill>
                    <a:schemeClr val="tx1"/>
                  </a:solidFill>
                  <a:round/>
                  <a:headEnd/>
                  <a:tailEnd/>
                </a:ln>
              </p:spPr>
              <p:txBody>
                <a:bodyPr/>
                <a:lstStyle/>
                <a:p>
                  <a:pPr algn="dist">
                    <a:spcBef>
                      <a:spcPct val="0"/>
                    </a:spcBef>
                  </a:pPr>
                  <a:endParaRPr lang="zh-CN" altLang="en-US" sz="4000" b="1">
                    <a:solidFill>
                      <a:schemeClr val="hlink"/>
                    </a:solidFill>
                    <a:latin typeface="Arial" charset="0"/>
                    <a:ea typeface="Gulim" pitchFamily="34" charset="-127"/>
                  </a:endParaRPr>
                </a:p>
              </p:txBody>
            </p:sp>
            <p:sp>
              <p:nvSpPr>
                <p:cNvPr id="48217" name="Oval 284"/>
                <p:cNvSpPr>
                  <a:spLocks noChangeArrowheads="1"/>
                </p:cNvSpPr>
                <p:nvPr/>
              </p:nvSpPr>
              <p:spPr bwMode="auto">
                <a:xfrm>
                  <a:off x="3763" y="1731"/>
                  <a:ext cx="35" cy="29"/>
                </a:xfrm>
                <a:prstGeom prst="ellipse">
                  <a:avLst/>
                </a:prstGeom>
                <a:solidFill>
                  <a:schemeClr val="tx1"/>
                </a:solidFill>
                <a:ln w="9525">
                  <a:solidFill>
                    <a:schemeClr val="tx1"/>
                  </a:solidFill>
                  <a:round/>
                  <a:headEnd/>
                  <a:tailEnd/>
                </a:ln>
              </p:spPr>
              <p:txBody>
                <a:bodyPr/>
                <a:lstStyle/>
                <a:p>
                  <a:pPr algn="dist">
                    <a:spcBef>
                      <a:spcPct val="0"/>
                    </a:spcBef>
                  </a:pPr>
                  <a:endParaRPr lang="zh-CN" altLang="en-US" sz="4000" b="1">
                    <a:solidFill>
                      <a:schemeClr val="hlink"/>
                    </a:solidFill>
                    <a:latin typeface="Arial" charset="0"/>
                    <a:ea typeface="Gulim" pitchFamily="34" charset="-127"/>
                  </a:endParaRPr>
                </a:p>
              </p:txBody>
            </p:sp>
            <p:sp>
              <p:nvSpPr>
                <p:cNvPr id="48218" name="Text Box 285"/>
                <p:cNvSpPr txBox="1">
                  <a:spLocks noChangeArrowheads="1"/>
                </p:cNvSpPr>
                <p:nvPr/>
              </p:nvSpPr>
              <p:spPr bwMode="auto">
                <a:xfrm>
                  <a:off x="384" y="1711"/>
                  <a:ext cx="326" cy="239"/>
                </a:xfrm>
                <a:prstGeom prst="rect">
                  <a:avLst/>
                </a:prstGeom>
                <a:noFill/>
                <a:ln w="9525">
                  <a:noFill/>
                  <a:miter lim="800000"/>
                  <a:headEnd/>
                  <a:tailEnd/>
                </a:ln>
              </p:spPr>
              <p:txBody>
                <a:bodyPr/>
                <a:lstStyle/>
                <a:p>
                  <a:pPr algn="just" eaLnBrk="0" hangingPunct="0">
                    <a:lnSpc>
                      <a:spcPct val="96000"/>
                    </a:lnSpc>
                    <a:spcBef>
                      <a:spcPct val="0"/>
                    </a:spcBef>
                  </a:pPr>
                  <a:r>
                    <a:rPr lang="en-US" altLang="zh-CN" sz="1600" b="1" i="1">
                      <a:solidFill>
                        <a:schemeClr val="hlink"/>
                      </a:solidFill>
                      <a:ea typeface="Gulim" pitchFamily="34" charset="-127"/>
                    </a:rPr>
                    <a:t>D</a:t>
                  </a:r>
                  <a:r>
                    <a:rPr lang="en-US" altLang="zh-CN" sz="1600" b="1" baseline="-25000">
                      <a:solidFill>
                        <a:schemeClr val="hlink"/>
                      </a:solidFill>
                      <a:ea typeface="Gulim" pitchFamily="34" charset="-127"/>
                    </a:rPr>
                    <a:t>1</a:t>
                  </a:r>
                  <a:endParaRPr lang="en-US" altLang="zh-CN" sz="1600" b="1">
                    <a:solidFill>
                      <a:schemeClr val="hlink"/>
                    </a:solidFill>
                    <a:ea typeface="Gulim" pitchFamily="34" charset="-127"/>
                  </a:endParaRPr>
                </a:p>
              </p:txBody>
            </p:sp>
            <p:sp>
              <p:nvSpPr>
                <p:cNvPr id="48219" name="Text Box 286"/>
                <p:cNvSpPr txBox="1">
                  <a:spLocks noChangeArrowheads="1"/>
                </p:cNvSpPr>
                <p:nvPr/>
              </p:nvSpPr>
              <p:spPr bwMode="auto">
                <a:xfrm>
                  <a:off x="384" y="1488"/>
                  <a:ext cx="326" cy="239"/>
                </a:xfrm>
                <a:prstGeom prst="rect">
                  <a:avLst/>
                </a:prstGeom>
                <a:noFill/>
                <a:ln w="9525">
                  <a:noFill/>
                  <a:miter lim="800000"/>
                  <a:headEnd/>
                  <a:tailEnd/>
                </a:ln>
              </p:spPr>
              <p:txBody>
                <a:bodyPr/>
                <a:lstStyle/>
                <a:p>
                  <a:pPr algn="just" eaLnBrk="0" hangingPunct="0">
                    <a:lnSpc>
                      <a:spcPct val="96000"/>
                    </a:lnSpc>
                    <a:spcBef>
                      <a:spcPct val="0"/>
                    </a:spcBef>
                  </a:pPr>
                  <a:r>
                    <a:rPr lang="en-US" altLang="zh-CN" sz="1600" b="1" i="1">
                      <a:solidFill>
                        <a:schemeClr val="hlink"/>
                      </a:solidFill>
                      <a:ea typeface="Gulim" pitchFamily="34" charset="-127"/>
                    </a:rPr>
                    <a:t>D</a:t>
                  </a:r>
                  <a:r>
                    <a:rPr lang="en-US" altLang="zh-CN" sz="1600" b="1" baseline="-25000">
                      <a:solidFill>
                        <a:schemeClr val="hlink"/>
                      </a:solidFill>
                      <a:ea typeface="Gulim" pitchFamily="34" charset="-127"/>
                    </a:rPr>
                    <a:t>3</a:t>
                  </a:r>
                  <a:endParaRPr lang="en-US" altLang="zh-CN" sz="1600" b="1">
                    <a:solidFill>
                      <a:schemeClr val="hlink"/>
                    </a:solidFill>
                    <a:ea typeface="Gulim" pitchFamily="34" charset="-127"/>
                  </a:endParaRPr>
                </a:p>
              </p:txBody>
            </p:sp>
            <p:sp>
              <p:nvSpPr>
                <p:cNvPr id="48220" name="Text Box 287"/>
                <p:cNvSpPr txBox="1">
                  <a:spLocks noChangeArrowheads="1"/>
                </p:cNvSpPr>
                <p:nvPr/>
              </p:nvSpPr>
              <p:spPr bwMode="auto">
                <a:xfrm>
                  <a:off x="384" y="1601"/>
                  <a:ext cx="326" cy="239"/>
                </a:xfrm>
                <a:prstGeom prst="rect">
                  <a:avLst/>
                </a:prstGeom>
                <a:noFill/>
                <a:ln w="9525">
                  <a:noFill/>
                  <a:miter lim="800000"/>
                  <a:headEnd/>
                  <a:tailEnd/>
                </a:ln>
              </p:spPr>
              <p:txBody>
                <a:bodyPr/>
                <a:lstStyle/>
                <a:p>
                  <a:pPr algn="just" eaLnBrk="0" hangingPunct="0">
                    <a:lnSpc>
                      <a:spcPct val="96000"/>
                    </a:lnSpc>
                    <a:spcBef>
                      <a:spcPct val="0"/>
                    </a:spcBef>
                  </a:pPr>
                  <a:r>
                    <a:rPr lang="en-US" altLang="zh-CN" sz="1600" b="1" i="1">
                      <a:solidFill>
                        <a:schemeClr val="hlink"/>
                      </a:solidFill>
                      <a:ea typeface="Gulim" pitchFamily="34" charset="-127"/>
                    </a:rPr>
                    <a:t>D</a:t>
                  </a:r>
                  <a:r>
                    <a:rPr lang="en-US" altLang="zh-CN" sz="1600" b="1" baseline="-25000">
                      <a:solidFill>
                        <a:schemeClr val="hlink"/>
                      </a:solidFill>
                      <a:ea typeface="Gulim" pitchFamily="34" charset="-127"/>
                    </a:rPr>
                    <a:t>2</a:t>
                  </a:r>
                  <a:endParaRPr lang="en-US" altLang="zh-CN" sz="1600" b="1">
                    <a:solidFill>
                      <a:schemeClr val="hlink"/>
                    </a:solidFill>
                    <a:ea typeface="Gulim" pitchFamily="34" charset="-127"/>
                  </a:endParaRPr>
                </a:p>
              </p:txBody>
            </p:sp>
            <p:sp>
              <p:nvSpPr>
                <p:cNvPr id="48221" name="Text Box 288"/>
                <p:cNvSpPr txBox="1">
                  <a:spLocks noChangeArrowheads="1"/>
                </p:cNvSpPr>
                <p:nvPr/>
              </p:nvSpPr>
              <p:spPr bwMode="auto">
                <a:xfrm>
                  <a:off x="384" y="1825"/>
                  <a:ext cx="326" cy="239"/>
                </a:xfrm>
                <a:prstGeom prst="rect">
                  <a:avLst/>
                </a:prstGeom>
                <a:noFill/>
                <a:ln w="9525">
                  <a:noFill/>
                  <a:miter lim="800000"/>
                  <a:headEnd/>
                  <a:tailEnd/>
                </a:ln>
              </p:spPr>
              <p:txBody>
                <a:bodyPr/>
                <a:lstStyle/>
                <a:p>
                  <a:pPr algn="just" eaLnBrk="0" hangingPunct="0">
                    <a:lnSpc>
                      <a:spcPct val="96000"/>
                    </a:lnSpc>
                    <a:spcBef>
                      <a:spcPct val="0"/>
                    </a:spcBef>
                  </a:pPr>
                  <a:r>
                    <a:rPr lang="en-US" altLang="zh-CN" sz="1600" b="1" i="1">
                      <a:solidFill>
                        <a:schemeClr val="hlink"/>
                      </a:solidFill>
                      <a:ea typeface="Gulim" pitchFamily="34" charset="-127"/>
                    </a:rPr>
                    <a:t>D</a:t>
                  </a:r>
                  <a:r>
                    <a:rPr lang="en-US" altLang="zh-CN" sz="1600" b="1" baseline="-25000">
                      <a:solidFill>
                        <a:schemeClr val="hlink"/>
                      </a:solidFill>
                      <a:ea typeface="Gulim" pitchFamily="34" charset="-127"/>
                    </a:rPr>
                    <a:t>0</a:t>
                  </a:r>
                  <a:endParaRPr lang="en-US" altLang="zh-CN" sz="1600" b="1">
                    <a:solidFill>
                      <a:schemeClr val="hlink"/>
                    </a:solidFill>
                    <a:ea typeface="Gulim" pitchFamily="34" charset="-127"/>
                  </a:endParaRPr>
                </a:p>
              </p:txBody>
            </p:sp>
            <p:sp>
              <p:nvSpPr>
                <p:cNvPr id="48222" name="Text Box 289"/>
                <p:cNvSpPr txBox="1">
                  <a:spLocks noChangeArrowheads="1"/>
                </p:cNvSpPr>
                <p:nvPr/>
              </p:nvSpPr>
              <p:spPr bwMode="auto">
                <a:xfrm>
                  <a:off x="396" y="2971"/>
                  <a:ext cx="326" cy="239"/>
                </a:xfrm>
                <a:prstGeom prst="rect">
                  <a:avLst/>
                </a:prstGeom>
                <a:noFill/>
                <a:ln w="9525">
                  <a:noFill/>
                  <a:miter lim="800000"/>
                  <a:headEnd/>
                  <a:tailEnd/>
                </a:ln>
              </p:spPr>
              <p:txBody>
                <a:bodyPr/>
                <a:lstStyle/>
                <a:p>
                  <a:pPr algn="just" eaLnBrk="0" hangingPunct="0">
                    <a:lnSpc>
                      <a:spcPct val="96000"/>
                    </a:lnSpc>
                    <a:spcBef>
                      <a:spcPct val="0"/>
                    </a:spcBef>
                  </a:pPr>
                  <a:r>
                    <a:rPr lang="en-US" altLang="zh-CN" sz="1600" b="1" i="1">
                      <a:solidFill>
                        <a:schemeClr val="hlink"/>
                      </a:solidFill>
                      <a:ea typeface="Gulim" pitchFamily="34" charset="-127"/>
                    </a:rPr>
                    <a:t>A</a:t>
                  </a:r>
                  <a:r>
                    <a:rPr lang="en-US" altLang="zh-CN" sz="1600" b="1" baseline="-25000">
                      <a:solidFill>
                        <a:schemeClr val="hlink"/>
                      </a:solidFill>
                      <a:ea typeface="Gulim" pitchFamily="34" charset="-127"/>
                    </a:rPr>
                    <a:t>10</a:t>
                  </a:r>
                </a:p>
              </p:txBody>
            </p:sp>
            <p:sp>
              <p:nvSpPr>
                <p:cNvPr id="48223" name="Text Box 290"/>
                <p:cNvSpPr txBox="1">
                  <a:spLocks noChangeArrowheads="1"/>
                </p:cNvSpPr>
                <p:nvPr/>
              </p:nvSpPr>
              <p:spPr bwMode="auto">
                <a:xfrm>
                  <a:off x="441" y="2659"/>
                  <a:ext cx="326" cy="240"/>
                </a:xfrm>
                <a:prstGeom prst="rect">
                  <a:avLst/>
                </a:prstGeom>
                <a:noFill/>
                <a:ln w="9525">
                  <a:noFill/>
                  <a:miter lim="800000"/>
                  <a:headEnd/>
                  <a:tailEnd/>
                </a:ln>
              </p:spPr>
              <p:txBody>
                <a:bodyPr/>
                <a:lstStyle/>
                <a:p>
                  <a:pPr algn="just" eaLnBrk="0" hangingPunct="0">
                    <a:lnSpc>
                      <a:spcPct val="96000"/>
                    </a:lnSpc>
                    <a:spcBef>
                      <a:spcPct val="0"/>
                    </a:spcBef>
                  </a:pPr>
                  <a:r>
                    <a:rPr lang="en-US" altLang="zh-CN" sz="1600" b="1" i="1">
                      <a:solidFill>
                        <a:schemeClr val="hlink"/>
                      </a:solidFill>
                      <a:ea typeface="Gulim" pitchFamily="34" charset="-127"/>
                    </a:rPr>
                    <a:t>A</a:t>
                  </a:r>
                  <a:r>
                    <a:rPr lang="en-US" altLang="zh-CN" sz="1600" b="1" baseline="-25000">
                      <a:solidFill>
                        <a:schemeClr val="hlink"/>
                      </a:solidFill>
                      <a:ea typeface="Gulim" pitchFamily="34" charset="-127"/>
                    </a:rPr>
                    <a:t>9</a:t>
                  </a:r>
                </a:p>
              </p:txBody>
            </p:sp>
            <p:sp>
              <p:nvSpPr>
                <p:cNvPr id="48224" name="Text Box 291"/>
                <p:cNvSpPr txBox="1">
                  <a:spLocks noChangeArrowheads="1"/>
                </p:cNvSpPr>
                <p:nvPr/>
              </p:nvSpPr>
              <p:spPr bwMode="auto">
                <a:xfrm>
                  <a:off x="441" y="2401"/>
                  <a:ext cx="326" cy="239"/>
                </a:xfrm>
                <a:prstGeom prst="rect">
                  <a:avLst/>
                </a:prstGeom>
                <a:noFill/>
                <a:ln w="9525">
                  <a:noFill/>
                  <a:miter lim="800000"/>
                  <a:headEnd/>
                  <a:tailEnd/>
                </a:ln>
              </p:spPr>
              <p:txBody>
                <a:bodyPr/>
                <a:lstStyle/>
                <a:p>
                  <a:pPr algn="just" eaLnBrk="0" hangingPunct="0">
                    <a:lnSpc>
                      <a:spcPct val="96000"/>
                    </a:lnSpc>
                    <a:spcBef>
                      <a:spcPct val="0"/>
                    </a:spcBef>
                  </a:pPr>
                  <a:r>
                    <a:rPr lang="en-US" altLang="zh-CN" sz="1600" b="1" i="1">
                      <a:solidFill>
                        <a:schemeClr val="hlink"/>
                      </a:solidFill>
                      <a:ea typeface="Gulim" pitchFamily="34" charset="-127"/>
                    </a:rPr>
                    <a:t>A</a:t>
                  </a:r>
                  <a:r>
                    <a:rPr lang="en-US" altLang="zh-CN" sz="1600" b="1" baseline="-25000">
                      <a:solidFill>
                        <a:schemeClr val="hlink"/>
                      </a:solidFill>
                      <a:ea typeface="Gulim" pitchFamily="34" charset="-127"/>
                    </a:rPr>
                    <a:t>0</a:t>
                  </a:r>
                </a:p>
              </p:txBody>
            </p:sp>
            <p:sp>
              <p:nvSpPr>
                <p:cNvPr id="48225" name="Text Box 292"/>
                <p:cNvSpPr txBox="1">
                  <a:spLocks noChangeArrowheads="1"/>
                </p:cNvSpPr>
                <p:nvPr/>
              </p:nvSpPr>
              <p:spPr bwMode="auto">
                <a:xfrm>
                  <a:off x="408" y="2833"/>
                  <a:ext cx="456" cy="239"/>
                </a:xfrm>
                <a:prstGeom prst="rect">
                  <a:avLst/>
                </a:prstGeom>
                <a:noFill/>
                <a:ln w="9525">
                  <a:noFill/>
                  <a:miter lim="800000"/>
                  <a:headEnd/>
                  <a:tailEnd/>
                </a:ln>
              </p:spPr>
              <p:txBody>
                <a:bodyPr/>
                <a:lstStyle/>
                <a:p>
                  <a:pPr algn="just" eaLnBrk="0" hangingPunct="0">
                    <a:lnSpc>
                      <a:spcPct val="96000"/>
                    </a:lnSpc>
                    <a:spcBef>
                      <a:spcPct val="0"/>
                    </a:spcBef>
                  </a:pPr>
                  <a:r>
                    <a:rPr lang="en-US" altLang="zh-CN" sz="1600" b="1">
                      <a:solidFill>
                        <a:schemeClr val="hlink"/>
                      </a:solidFill>
                      <a:ea typeface="Gulim" pitchFamily="34" charset="-127"/>
                    </a:rPr>
                    <a:t>WE</a:t>
                  </a:r>
                  <a:endParaRPr lang="en-US" altLang="zh-CN" sz="1600" b="1" baseline="-25000">
                    <a:solidFill>
                      <a:schemeClr val="hlink"/>
                    </a:solidFill>
                    <a:ea typeface="Gulim" pitchFamily="34" charset="-127"/>
                  </a:endParaRPr>
                </a:p>
              </p:txBody>
            </p:sp>
            <p:sp>
              <p:nvSpPr>
                <p:cNvPr id="48226" name="Text Box 293"/>
                <p:cNvSpPr txBox="1">
                  <a:spLocks noChangeArrowheads="1"/>
                </p:cNvSpPr>
                <p:nvPr/>
              </p:nvSpPr>
              <p:spPr bwMode="auto">
                <a:xfrm>
                  <a:off x="441" y="2543"/>
                  <a:ext cx="326" cy="239"/>
                </a:xfrm>
                <a:prstGeom prst="rect">
                  <a:avLst/>
                </a:prstGeom>
                <a:noFill/>
                <a:ln w="9525">
                  <a:noFill/>
                  <a:miter lim="800000"/>
                  <a:headEnd/>
                  <a:tailEnd/>
                </a:ln>
              </p:spPr>
              <p:txBody>
                <a:bodyPr/>
                <a:lstStyle/>
                <a:p>
                  <a:pPr algn="just" eaLnBrk="0" hangingPunct="0">
                    <a:lnSpc>
                      <a:spcPct val="96000"/>
                    </a:lnSpc>
                    <a:spcBef>
                      <a:spcPct val="0"/>
                    </a:spcBef>
                  </a:pPr>
                  <a:r>
                    <a:rPr lang="en-US" altLang="zh-CN" sz="1600" b="1" i="1">
                      <a:solidFill>
                        <a:schemeClr val="hlink"/>
                      </a:solidFill>
                      <a:ea typeface="Gulim" pitchFamily="34" charset="-127"/>
                    </a:rPr>
                    <a:t>A</a:t>
                  </a:r>
                  <a:r>
                    <a:rPr lang="en-US" altLang="zh-CN" sz="1600" b="1" baseline="-25000">
                      <a:solidFill>
                        <a:schemeClr val="hlink"/>
                      </a:solidFill>
                      <a:ea typeface="Gulim" pitchFamily="34" charset="-127"/>
                    </a:rPr>
                    <a:t>1</a:t>
                  </a:r>
                </a:p>
              </p:txBody>
            </p:sp>
            <p:sp>
              <p:nvSpPr>
                <p:cNvPr id="48227" name="Text Box 294"/>
                <p:cNvSpPr txBox="1">
                  <a:spLocks noChangeArrowheads="1"/>
                </p:cNvSpPr>
                <p:nvPr/>
              </p:nvSpPr>
              <p:spPr bwMode="auto">
                <a:xfrm>
                  <a:off x="396" y="3265"/>
                  <a:ext cx="326" cy="239"/>
                </a:xfrm>
                <a:prstGeom prst="rect">
                  <a:avLst/>
                </a:prstGeom>
                <a:noFill/>
                <a:ln w="9525">
                  <a:noFill/>
                  <a:miter lim="800000"/>
                  <a:headEnd/>
                  <a:tailEnd/>
                </a:ln>
              </p:spPr>
              <p:txBody>
                <a:bodyPr/>
                <a:lstStyle/>
                <a:p>
                  <a:pPr algn="just" eaLnBrk="0" hangingPunct="0">
                    <a:lnSpc>
                      <a:spcPct val="96000"/>
                    </a:lnSpc>
                    <a:spcBef>
                      <a:spcPct val="0"/>
                    </a:spcBef>
                  </a:pPr>
                  <a:r>
                    <a:rPr lang="en-US" altLang="zh-CN" sz="1600" b="1" i="1">
                      <a:solidFill>
                        <a:schemeClr val="hlink"/>
                      </a:solidFill>
                      <a:ea typeface="Gulim" pitchFamily="34" charset="-127"/>
                    </a:rPr>
                    <a:t>A</a:t>
                  </a:r>
                  <a:r>
                    <a:rPr lang="en-US" altLang="zh-CN" sz="1600" b="1" baseline="-25000">
                      <a:solidFill>
                        <a:schemeClr val="hlink"/>
                      </a:solidFill>
                      <a:ea typeface="Gulim" pitchFamily="34" charset="-127"/>
                    </a:rPr>
                    <a:t>11</a:t>
                  </a:r>
                </a:p>
              </p:txBody>
            </p:sp>
            <p:grpSp>
              <p:nvGrpSpPr>
                <p:cNvPr id="48228" name="Group 295"/>
                <p:cNvGrpSpPr>
                  <a:grpSpLocks/>
                </p:cNvGrpSpPr>
                <p:nvPr/>
              </p:nvGrpSpPr>
              <p:grpSpPr bwMode="auto">
                <a:xfrm>
                  <a:off x="912" y="3409"/>
                  <a:ext cx="306" cy="239"/>
                  <a:chOff x="1374" y="3649"/>
                  <a:chExt cx="306" cy="239"/>
                </a:xfrm>
              </p:grpSpPr>
              <p:sp>
                <p:nvSpPr>
                  <p:cNvPr id="48282" name="Text Box 296"/>
                  <p:cNvSpPr txBox="1">
                    <a:spLocks noChangeArrowheads="1"/>
                  </p:cNvSpPr>
                  <p:nvPr/>
                </p:nvSpPr>
                <p:spPr bwMode="auto">
                  <a:xfrm>
                    <a:off x="1374" y="3649"/>
                    <a:ext cx="306" cy="239"/>
                  </a:xfrm>
                  <a:prstGeom prst="rect">
                    <a:avLst/>
                  </a:prstGeom>
                  <a:noFill/>
                  <a:ln w="9525">
                    <a:noFill/>
                    <a:miter lim="800000"/>
                    <a:headEnd/>
                    <a:tailEnd/>
                  </a:ln>
                </p:spPr>
                <p:txBody>
                  <a:bodyPr/>
                  <a:lstStyle/>
                  <a:p>
                    <a:pPr algn="just" eaLnBrk="0" hangingPunct="0">
                      <a:lnSpc>
                        <a:spcPct val="96000"/>
                      </a:lnSpc>
                      <a:spcBef>
                        <a:spcPct val="0"/>
                      </a:spcBef>
                    </a:pPr>
                    <a:r>
                      <a:rPr lang="en-US" altLang="zh-CN" sz="1600" b="1" i="1">
                        <a:solidFill>
                          <a:schemeClr val="hlink"/>
                        </a:solidFill>
                        <a:ea typeface="Gulim" pitchFamily="34" charset="-127"/>
                      </a:rPr>
                      <a:t>Y</a:t>
                    </a:r>
                    <a:r>
                      <a:rPr lang="en-US" altLang="zh-CN" sz="1600" b="1" baseline="-25000">
                        <a:solidFill>
                          <a:schemeClr val="hlink"/>
                        </a:solidFill>
                        <a:ea typeface="Gulim" pitchFamily="34" charset="-127"/>
                      </a:rPr>
                      <a:t>3</a:t>
                    </a:r>
                  </a:p>
                </p:txBody>
              </p:sp>
              <p:sp>
                <p:nvSpPr>
                  <p:cNvPr id="48283" name="Line 297"/>
                  <p:cNvSpPr>
                    <a:spLocks noChangeShapeType="1"/>
                  </p:cNvSpPr>
                  <p:nvPr/>
                </p:nvSpPr>
                <p:spPr bwMode="auto">
                  <a:xfrm>
                    <a:off x="1452" y="3680"/>
                    <a:ext cx="68" cy="0"/>
                  </a:xfrm>
                  <a:prstGeom prst="line">
                    <a:avLst/>
                  </a:prstGeom>
                  <a:noFill/>
                  <a:ln w="9525">
                    <a:solidFill>
                      <a:schemeClr val="tx1"/>
                    </a:solidFill>
                    <a:round/>
                    <a:headEnd/>
                    <a:tailEnd/>
                  </a:ln>
                </p:spPr>
                <p:txBody>
                  <a:bodyPr/>
                  <a:lstStyle/>
                  <a:p>
                    <a:endParaRPr lang="zh-CN" altLang="en-US"/>
                  </a:p>
                </p:txBody>
              </p:sp>
            </p:grpSp>
            <p:sp>
              <p:nvSpPr>
                <p:cNvPr id="48229" name="Rectangle 298"/>
                <p:cNvSpPr>
                  <a:spLocks noChangeArrowheads="1"/>
                </p:cNvSpPr>
                <p:nvPr/>
              </p:nvSpPr>
              <p:spPr bwMode="auto">
                <a:xfrm>
                  <a:off x="795" y="2952"/>
                  <a:ext cx="326" cy="648"/>
                </a:xfrm>
                <a:prstGeom prst="rect">
                  <a:avLst/>
                </a:prstGeom>
                <a:noFill/>
                <a:ln w="19050">
                  <a:solidFill>
                    <a:schemeClr val="tx1"/>
                  </a:solidFill>
                  <a:miter lim="800000"/>
                  <a:headEnd/>
                  <a:tailEnd/>
                </a:ln>
              </p:spPr>
              <p:txBody>
                <a:bodyPr/>
                <a:lstStyle/>
                <a:p>
                  <a:pPr algn="dist">
                    <a:spcBef>
                      <a:spcPct val="0"/>
                    </a:spcBef>
                  </a:pPr>
                  <a:endParaRPr lang="zh-CN" altLang="en-US" sz="4000" b="1">
                    <a:solidFill>
                      <a:schemeClr val="hlink"/>
                    </a:solidFill>
                    <a:latin typeface="Arial" charset="0"/>
                    <a:ea typeface="Gulim" pitchFamily="34" charset="-127"/>
                  </a:endParaRPr>
                </a:p>
              </p:txBody>
            </p:sp>
            <p:sp>
              <p:nvSpPr>
                <p:cNvPr id="48230" name="Oval 299"/>
                <p:cNvSpPr>
                  <a:spLocks noChangeArrowheads="1"/>
                </p:cNvSpPr>
                <p:nvPr/>
              </p:nvSpPr>
              <p:spPr bwMode="auto">
                <a:xfrm>
                  <a:off x="1121" y="3026"/>
                  <a:ext cx="34" cy="29"/>
                </a:xfrm>
                <a:prstGeom prst="ellipse">
                  <a:avLst/>
                </a:prstGeom>
                <a:noFill/>
                <a:ln w="9525">
                  <a:solidFill>
                    <a:schemeClr val="tx1"/>
                  </a:solidFill>
                  <a:round/>
                  <a:headEnd/>
                  <a:tailEnd/>
                </a:ln>
              </p:spPr>
              <p:txBody>
                <a:bodyPr/>
                <a:lstStyle/>
                <a:p>
                  <a:pPr algn="dist">
                    <a:spcBef>
                      <a:spcPct val="0"/>
                    </a:spcBef>
                  </a:pPr>
                  <a:endParaRPr lang="zh-CN" altLang="en-US" sz="4000" b="1">
                    <a:solidFill>
                      <a:schemeClr val="hlink"/>
                    </a:solidFill>
                    <a:latin typeface="Arial" charset="0"/>
                    <a:ea typeface="Gulim" pitchFamily="34" charset="-127"/>
                  </a:endParaRPr>
                </a:p>
              </p:txBody>
            </p:sp>
            <p:sp>
              <p:nvSpPr>
                <p:cNvPr id="48231" name="Oval 300"/>
                <p:cNvSpPr>
                  <a:spLocks noChangeArrowheads="1"/>
                </p:cNvSpPr>
                <p:nvPr/>
              </p:nvSpPr>
              <p:spPr bwMode="auto">
                <a:xfrm>
                  <a:off x="1121" y="3192"/>
                  <a:ext cx="34" cy="30"/>
                </a:xfrm>
                <a:prstGeom prst="ellipse">
                  <a:avLst/>
                </a:prstGeom>
                <a:noFill/>
                <a:ln w="9525">
                  <a:solidFill>
                    <a:schemeClr val="tx1"/>
                  </a:solidFill>
                  <a:round/>
                  <a:headEnd/>
                  <a:tailEnd/>
                </a:ln>
              </p:spPr>
              <p:txBody>
                <a:bodyPr/>
                <a:lstStyle/>
                <a:p>
                  <a:pPr algn="dist">
                    <a:spcBef>
                      <a:spcPct val="0"/>
                    </a:spcBef>
                  </a:pPr>
                  <a:endParaRPr lang="zh-CN" altLang="en-US" sz="4000" b="1">
                    <a:solidFill>
                      <a:schemeClr val="hlink"/>
                    </a:solidFill>
                    <a:latin typeface="Arial" charset="0"/>
                    <a:ea typeface="Gulim" pitchFamily="34" charset="-127"/>
                  </a:endParaRPr>
                </a:p>
              </p:txBody>
            </p:sp>
            <p:sp>
              <p:nvSpPr>
                <p:cNvPr id="48232" name="Oval 301"/>
                <p:cNvSpPr>
                  <a:spLocks noChangeArrowheads="1"/>
                </p:cNvSpPr>
                <p:nvPr/>
              </p:nvSpPr>
              <p:spPr bwMode="auto">
                <a:xfrm>
                  <a:off x="1121" y="3347"/>
                  <a:ext cx="34" cy="29"/>
                </a:xfrm>
                <a:prstGeom prst="ellipse">
                  <a:avLst/>
                </a:prstGeom>
                <a:noFill/>
                <a:ln w="9525">
                  <a:solidFill>
                    <a:schemeClr val="tx1"/>
                  </a:solidFill>
                  <a:round/>
                  <a:headEnd/>
                  <a:tailEnd/>
                </a:ln>
              </p:spPr>
              <p:txBody>
                <a:bodyPr/>
                <a:lstStyle/>
                <a:p>
                  <a:pPr algn="dist">
                    <a:spcBef>
                      <a:spcPct val="0"/>
                    </a:spcBef>
                  </a:pPr>
                  <a:endParaRPr lang="zh-CN" altLang="en-US" sz="4000" b="1">
                    <a:solidFill>
                      <a:schemeClr val="hlink"/>
                    </a:solidFill>
                    <a:latin typeface="Arial" charset="0"/>
                    <a:ea typeface="Gulim" pitchFamily="34" charset="-127"/>
                  </a:endParaRPr>
                </a:p>
              </p:txBody>
            </p:sp>
            <p:sp>
              <p:nvSpPr>
                <p:cNvPr id="48233" name="Oval 302"/>
                <p:cNvSpPr>
                  <a:spLocks noChangeArrowheads="1"/>
                </p:cNvSpPr>
                <p:nvPr/>
              </p:nvSpPr>
              <p:spPr bwMode="auto">
                <a:xfrm>
                  <a:off x="1121" y="3491"/>
                  <a:ext cx="34" cy="29"/>
                </a:xfrm>
                <a:prstGeom prst="ellipse">
                  <a:avLst/>
                </a:prstGeom>
                <a:noFill/>
                <a:ln w="9525">
                  <a:solidFill>
                    <a:schemeClr val="tx1"/>
                  </a:solidFill>
                  <a:round/>
                  <a:headEnd/>
                  <a:tailEnd/>
                </a:ln>
              </p:spPr>
              <p:txBody>
                <a:bodyPr/>
                <a:lstStyle/>
                <a:p>
                  <a:pPr algn="dist">
                    <a:spcBef>
                      <a:spcPct val="0"/>
                    </a:spcBef>
                  </a:pPr>
                  <a:endParaRPr lang="zh-CN" altLang="en-US" sz="4000" b="1">
                    <a:solidFill>
                      <a:schemeClr val="hlink"/>
                    </a:solidFill>
                    <a:latin typeface="Arial" charset="0"/>
                    <a:ea typeface="Gulim" pitchFamily="34" charset="-127"/>
                  </a:endParaRPr>
                </a:p>
              </p:txBody>
            </p:sp>
            <p:sp>
              <p:nvSpPr>
                <p:cNvPr id="48234" name="Line 303"/>
                <p:cNvSpPr>
                  <a:spLocks noChangeShapeType="1"/>
                </p:cNvSpPr>
                <p:nvPr/>
              </p:nvSpPr>
              <p:spPr bwMode="auto">
                <a:xfrm>
                  <a:off x="686" y="3104"/>
                  <a:ext cx="109" cy="0"/>
                </a:xfrm>
                <a:prstGeom prst="line">
                  <a:avLst/>
                </a:prstGeom>
                <a:noFill/>
                <a:ln w="9525">
                  <a:solidFill>
                    <a:schemeClr val="tx1"/>
                  </a:solidFill>
                  <a:round/>
                  <a:headEnd/>
                  <a:tailEnd/>
                </a:ln>
              </p:spPr>
              <p:txBody>
                <a:bodyPr/>
                <a:lstStyle/>
                <a:p>
                  <a:endParaRPr lang="zh-CN" altLang="en-US"/>
                </a:p>
              </p:txBody>
            </p:sp>
            <p:sp>
              <p:nvSpPr>
                <p:cNvPr id="48235" name="Line 304"/>
                <p:cNvSpPr>
                  <a:spLocks noChangeShapeType="1"/>
                </p:cNvSpPr>
                <p:nvPr/>
              </p:nvSpPr>
              <p:spPr bwMode="auto">
                <a:xfrm>
                  <a:off x="686" y="3408"/>
                  <a:ext cx="109" cy="0"/>
                </a:xfrm>
                <a:prstGeom prst="line">
                  <a:avLst/>
                </a:prstGeom>
                <a:noFill/>
                <a:ln w="9525">
                  <a:solidFill>
                    <a:schemeClr val="tx1"/>
                  </a:solidFill>
                  <a:round/>
                  <a:headEnd/>
                  <a:tailEnd/>
                </a:ln>
              </p:spPr>
              <p:txBody>
                <a:bodyPr/>
                <a:lstStyle/>
                <a:p>
                  <a:endParaRPr lang="zh-CN" altLang="en-US"/>
                </a:p>
              </p:txBody>
            </p:sp>
            <p:sp>
              <p:nvSpPr>
                <p:cNvPr id="48236" name="Line 305"/>
                <p:cNvSpPr>
                  <a:spLocks noChangeShapeType="1"/>
                </p:cNvSpPr>
                <p:nvPr/>
              </p:nvSpPr>
              <p:spPr bwMode="auto">
                <a:xfrm>
                  <a:off x="1165" y="3039"/>
                  <a:ext cx="564" cy="0"/>
                </a:xfrm>
                <a:prstGeom prst="line">
                  <a:avLst/>
                </a:prstGeom>
                <a:noFill/>
                <a:ln w="9525">
                  <a:solidFill>
                    <a:srgbClr val="FF0000"/>
                  </a:solidFill>
                  <a:round/>
                  <a:headEnd/>
                  <a:tailEnd/>
                </a:ln>
              </p:spPr>
              <p:txBody>
                <a:bodyPr/>
                <a:lstStyle/>
                <a:p>
                  <a:endParaRPr lang="zh-CN" altLang="en-US"/>
                </a:p>
              </p:txBody>
            </p:sp>
            <p:sp>
              <p:nvSpPr>
                <p:cNvPr id="48237" name="Line 306"/>
                <p:cNvSpPr>
                  <a:spLocks noChangeShapeType="1"/>
                </p:cNvSpPr>
                <p:nvPr/>
              </p:nvSpPr>
              <p:spPr bwMode="auto">
                <a:xfrm flipV="1">
                  <a:off x="1729" y="2474"/>
                  <a:ext cx="0" cy="565"/>
                </a:xfrm>
                <a:prstGeom prst="line">
                  <a:avLst/>
                </a:prstGeom>
                <a:noFill/>
                <a:ln w="9525">
                  <a:solidFill>
                    <a:srgbClr val="FF0000"/>
                  </a:solidFill>
                  <a:round/>
                  <a:headEnd/>
                  <a:tailEnd/>
                </a:ln>
              </p:spPr>
              <p:txBody>
                <a:bodyPr/>
                <a:lstStyle/>
                <a:p>
                  <a:endParaRPr lang="zh-CN" altLang="en-US"/>
                </a:p>
              </p:txBody>
            </p:sp>
            <p:grpSp>
              <p:nvGrpSpPr>
                <p:cNvPr id="48238" name="Group 307"/>
                <p:cNvGrpSpPr>
                  <a:grpSpLocks/>
                </p:cNvGrpSpPr>
                <p:nvPr/>
              </p:nvGrpSpPr>
              <p:grpSpPr bwMode="auto">
                <a:xfrm>
                  <a:off x="1162" y="2474"/>
                  <a:ext cx="1761" cy="710"/>
                  <a:chOff x="1162" y="2756"/>
                  <a:chExt cx="1761" cy="710"/>
                </a:xfrm>
              </p:grpSpPr>
              <p:sp>
                <p:nvSpPr>
                  <p:cNvPr id="48280" name="Line 308"/>
                  <p:cNvSpPr>
                    <a:spLocks noChangeShapeType="1"/>
                  </p:cNvSpPr>
                  <p:nvPr/>
                </p:nvSpPr>
                <p:spPr bwMode="auto">
                  <a:xfrm>
                    <a:off x="1162" y="3466"/>
                    <a:ext cx="1761" cy="0"/>
                  </a:xfrm>
                  <a:prstGeom prst="line">
                    <a:avLst/>
                  </a:prstGeom>
                  <a:noFill/>
                  <a:ln w="9525">
                    <a:solidFill>
                      <a:srgbClr val="FF0000"/>
                    </a:solidFill>
                    <a:round/>
                    <a:headEnd/>
                    <a:tailEnd/>
                  </a:ln>
                </p:spPr>
                <p:txBody>
                  <a:bodyPr/>
                  <a:lstStyle/>
                  <a:p>
                    <a:endParaRPr lang="zh-CN" altLang="en-US"/>
                  </a:p>
                </p:txBody>
              </p:sp>
              <p:sp>
                <p:nvSpPr>
                  <p:cNvPr id="48281" name="Line 309"/>
                  <p:cNvSpPr>
                    <a:spLocks noChangeShapeType="1"/>
                  </p:cNvSpPr>
                  <p:nvPr/>
                </p:nvSpPr>
                <p:spPr bwMode="auto">
                  <a:xfrm flipV="1">
                    <a:off x="2923" y="2756"/>
                    <a:ext cx="0" cy="703"/>
                  </a:xfrm>
                  <a:prstGeom prst="line">
                    <a:avLst/>
                  </a:prstGeom>
                  <a:noFill/>
                  <a:ln w="9525">
                    <a:solidFill>
                      <a:srgbClr val="FF0000"/>
                    </a:solidFill>
                    <a:round/>
                    <a:headEnd/>
                    <a:tailEnd/>
                  </a:ln>
                </p:spPr>
                <p:txBody>
                  <a:bodyPr/>
                  <a:lstStyle/>
                  <a:p>
                    <a:endParaRPr lang="zh-CN" altLang="en-US"/>
                  </a:p>
                </p:txBody>
              </p:sp>
            </p:grpSp>
            <p:grpSp>
              <p:nvGrpSpPr>
                <p:cNvPr id="48239" name="Group 310"/>
                <p:cNvGrpSpPr>
                  <a:grpSpLocks/>
                </p:cNvGrpSpPr>
                <p:nvPr/>
              </p:nvGrpSpPr>
              <p:grpSpPr bwMode="auto">
                <a:xfrm>
                  <a:off x="1156" y="2458"/>
                  <a:ext cx="2958" cy="912"/>
                  <a:chOff x="1156" y="2893"/>
                  <a:chExt cx="2958" cy="912"/>
                </a:xfrm>
              </p:grpSpPr>
              <p:sp>
                <p:nvSpPr>
                  <p:cNvPr id="48278" name="Line 311"/>
                  <p:cNvSpPr>
                    <a:spLocks noChangeShapeType="1"/>
                  </p:cNvSpPr>
                  <p:nvPr/>
                </p:nvSpPr>
                <p:spPr bwMode="auto">
                  <a:xfrm>
                    <a:off x="1156" y="3805"/>
                    <a:ext cx="2958" cy="0"/>
                  </a:xfrm>
                  <a:prstGeom prst="line">
                    <a:avLst/>
                  </a:prstGeom>
                  <a:noFill/>
                  <a:ln w="9525">
                    <a:solidFill>
                      <a:srgbClr val="FF0000"/>
                    </a:solidFill>
                    <a:round/>
                    <a:headEnd/>
                    <a:tailEnd/>
                  </a:ln>
                </p:spPr>
                <p:txBody>
                  <a:bodyPr/>
                  <a:lstStyle/>
                  <a:p>
                    <a:endParaRPr lang="zh-CN" altLang="en-US"/>
                  </a:p>
                </p:txBody>
              </p:sp>
              <p:sp>
                <p:nvSpPr>
                  <p:cNvPr id="48279" name="Line 312"/>
                  <p:cNvSpPr>
                    <a:spLocks noChangeShapeType="1"/>
                  </p:cNvSpPr>
                  <p:nvPr/>
                </p:nvSpPr>
                <p:spPr bwMode="auto">
                  <a:xfrm flipV="1">
                    <a:off x="4114" y="2893"/>
                    <a:ext cx="0" cy="912"/>
                  </a:xfrm>
                  <a:prstGeom prst="line">
                    <a:avLst/>
                  </a:prstGeom>
                  <a:noFill/>
                  <a:ln w="9525">
                    <a:solidFill>
                      <a:srgbClr val="FF0000"/>
                    </a:solidFill>
                    <a:round/>
                    <a:headEnd/>
                    <a:tailEnd/>
                  </a:ln>
                </p:spPr>
                <p:txBody>
                  <a:bodyPr/>
                  <a:lstStyle/>
                  <a:p>
                    <a:endParaRPr lang="zh-CN" altLang="en-US"/>
                  </a:p>
                </p:txBody>
              </p:sp>
            </p:grpSp>
            <p:grpSp>
              <p:nvGrpSpPr>
                <p:cNvPr id="48240" name="Group 313"/>
                <p:cNvGrpSpPr>
                  <a:grpSpLocks/>
                </p:cNvGrpSpPr>
                <p:nvPr/>
              </p:nvGrpSpPr>
              <p:grpSpPr bwMode="auto">
                <a:xfrm>
                  <a:off x="1156" y="2490"/>
                  <a:ext cx="4155" cy="1030"/>
                  <a:chOff x="1156" y="2951"/>
                  <a:chExt cx="4155" cy="1030"/>
                </a:xfrm>
              </p:grpSpPr>
              <p:sp>
                <p:nvSpPr>
                  <p:cNvPr id="48276" name="Line 314"/>
                  <p:cNvSpPr>
                    <a:spLocks noChangeShapeType="1"/>
                  </p:cNvSpPr>
                  <p:nvPr/>
                </p:nvSpPr>
                <p:spPr bwMode="auto">
                  <a:xfrm>
                    <a:off x="1156" y="3972"/>
                    <a:ext cx="4155" cy="0"/>
                  </a:xfrm>
                  <a:prstGeom prst="line">
                    <a:avLst/>
                  </a:prstGeom>
                  <a:noFill/>
                  <a:ln w="9525">
                    <a:solidFill>
                      <a:srgbClr val="FF0000"/>
                    </a:solidFill>
                    <a:round/>
                    <a:headEnd/>
                    <a:tailEnd/>
                  </a:ln>
                </p:spPr>
                <p:txBody>
                  <a:bodyPr/>
                  <a:lstStyle/>
                  <a:p>
                    <a:endParaRPr lang="zh-CN" altLang="en-US"/>
                  </a:p>
                </p:txBody>
              </p:sp>
              <p:sp>
                <p:nvSpPr>
                  <p:cNvPr id="48277" name="Line 315"/>
                  <p:cNvSpPr>
                    <a:spLocks noChangeShapeType="1"/>
                  </p:cNvSpPr>
                  <p:nvPr/>
                </p:nvSpPr>
                <p:spPr bwMode="auto">
                  <a:xfrm flipV="1">
                    <a:off x="5311" y="2951"/>
                    <a:ext cx="0" cy="1030"/>
                  </a:xfrm>
                  <a:prstGeom prst="line">
                    <a:avLst/>
                  </a:prstGeom>
                  <a:noFill/>
                  <a:ln w="9525">
                    <a:solidFill>
                      <a:srgbClr val="FF0000"/>
                    </a:solidFill>
                    <a:round/>
                    <a:headEnd/>
                    <a:tailEnd/>
                  </a:ln>
                </p:spPr>
                <p:txBody>
                  <a:bodyPr/>
                  <a:lstStyle/>
                  <a:p>
                    <a:endParaRPr lang="zh-CN" altLang="en-US"/>
                  </a:p>
                </p:txBody>
              </p:sp>
            </p:grpSp>
            <p:grpSp>
              <p:nvGrpSpPr>
                <p:cNvPr id="48241" name="Group 316"/>
                <p:cNvGrpSpPr>
                  <a:grpSpLocks/>
                </p:cNvGrpSpPr>
                <p:nvPr/>
              </p:nvGrpSpPr>
              <p:grpSpPr bwMode="auto">
                <a:xfrm>
                  <a:off x="758" y="2065"/>
                  <a:ext cx="4669" cy="431"/>
                  <a:chOff x="758" y="2064"/>
                  <a:chExt cx="4669" cy="431"/>
                </a:xfrm>
              </p:grpSpPr>
              <p:sp>
                <p:nvSpPr>
                  <p:cNvPr id="48252" name="Text Box 317"/>
                  <p:cNvSpPr txBox="1">
                    <a:spLocks noChangeArrowheads="1"/>
                  </p:cNvSpPr>
                  <p:nvPr/>
                </p:nvSpPr>
                <p:spPr bwMode="auto">
                  <a:xfrm>
                    <a:off x="4465" y="2064"/>
                    <a:ext cx="959" cy="239"/>
                  </a:xfrm>
                  <a:prstGeom prst="rect">
                    <a:avLst/>
                  </a:prstGeom>
                  <a:noFill/>
                  <a:ln w="9525">
                    <a:noFill/>
                    <a:miter lim="800000"/>
                    <a:headEnd/>
                    <a:tailEnd/>
                  </a:ln>
                </p:spPr>
                <p:txBody>
                  <a:bodyPr/>
                  <a:lstStyle/>
                  <a:p>
                    <a:pPr algn="just" eaLnBrk="0" hangingPunct="0">
                      <a:lnSpc>
                        <a:spcPct val="96000"/>
                      </a:lnSpc>
                      <a:spcBef>
                        <a:spcPct val="0"/>
                      </a:spcBef>
                    </a:pPr>
                    <a:r>
                      <a:rPr lang="en-US" altLang="zh-CN" sz="1200" b="1">
                        <a:solidFill>
                          <a:schemeClr val="hlink"/>
                        </a:solidFill>
                        <a:ea typeface="Gulim" pitchFamily="34" charset="-127"/>
                      </a:rPr>
                      <a:t>I/O</a:t>
                    </a:r>
                    <a:r>
                      <a:rPr lang="en-US" altLang="zh-CN" sz="1200" b="1" baseline="-25000">
                        <a:solidFill>
                          <a:schemeClr val="hlink"/>
                        </a:solidFill>
                        <a:ea typeface="Gulim" pitchFamily="34" charset="-127"/>
                      </a:rPr>
                      <a:t>0  </a:t>
                    </a:r>
                    <a:r>
                      <a:rPr lang="en-US" altLang="zh-CN" sz="1200" b="1">
                        <a:solidFill>
                          <a:schemeClr val="hlink"/>
                        </a:solidFill>
                        <a:ea typeface="Gulim" pitchFamily="34" charset="-127"/>
                      </a:rPr>
                      <a:t>I/O</a:t>
                    </a:r>
                    <a:r>
                      <a:rPr lang="en-US" altLang="zh-CN" sz="1200" b="1" baseline="-25000">
                        <a:solidFill>
                          <a:schemeClr val="hlink"/>
                        </a:solidFill>
                        <a:ea typeface="Gulim" pitchFamily="34" charset="-127"/>
                      </a:rPr>
                      <a:t>1  </a:t>
                    </a:r>
                    <a:r>
                      <a:rPr lang="en-US" altLang="zh-CN" sz="1200" b="1">
                        <a:solidFill>
                          <a:schemeClr val="hlink"/>
                        </a:solidFill>
                        <a:ea typeface="Gulim" pitchFamily="34" charset="-127"/>
                      </a:rPr>
                      <a:t>I/O</a:t>
                    </a:r>
                    <a:r>
                      <a:rPr lang="en-US" altLang="zh-CN" sz="1200" b="1" baseline="-25000">
                        <a:solidFill>
                          <a:schemeClr val="hlink"/>
                        </a:solidFill>
                        <a:ea typeface="Gulim" pitchFamily="34" charset="-127"/>
                      </a:rPr>
                      <a:t>2  </a:t>
                    </a:r>
                    <a:r>
                      <a:rPr lang="en-US" altLang="zh-CN" sz="1200" b="1">
                        <a:solidFill>
                          <a:schemeClr val="hlink"/>
                        </a:solidFill>
                        <a:ea typeface="Gulim" pitchFamily="34" charset="-127"/>
                      </a:rPr>
                      <a:t>I/O</a:t>
                    </a:r>
                    <a:r>
                      <a:rPr lang="en-US" altLang="zh-CN" sz="1200" b="1" baseline="-25000">
                        <a:solidFill>
                          <a:schemeClr val="hlink"/>
                        </a:solidFill>
                        <a:ea typeface="Gulim" pitchFamily="34" charset="-127"/>
                      </a:rPr>
                      <a:t>3</a:t>
                    </a:r>
                    <a:endParaRPr lang="en-US" altLang="zh-CN" sz="1200" b="1">
                      <a:solidFill>
                        <a:schemeClr val="hlink"/>
                      </a:solidFill>
                      <a:ea typeface="Gulim" pitchFamily="34" charset="-127"/>
                    </a:endParaRPr>
                  </a:p>
                </p:txBody>
              </p:sp>
              <p:sp>
                <p:nvSpPr>
                  <p:cNvPr id="48253" name="Text Box 318"/>
                  <p:cNvSpPr txBox="1">
                    <a:spLocks noChangeArrowheads="1"/>
                  </p:cNvSpPr>
                  <p:nvPr/>
                </p:nvSpPr>
                <p:spPr bwMode="auto">
                  <a:xfrm>
                    <a:off x="4368" y="2256"/>
                    <a:ext cx="804" cy="239"/>
                  </a:xfrm>
                  <a:prstGeom prst="rect">
                    <a:avLst/>
                  </a:prstGeom>
                  <a:noFill/>
                  <a:ln w="9525">
                    <a:noFill/>
                    <a:miter lim="800000"/>
                    <a:headEnd/>
                    <a:tailEnd/>
                  </a:ln>
                </p:spPr>
                <p:txBody>
                  <a:bodyPr/>
                  <a:lstStyle/>
                  <a:p>
                    <a:pPr algn="just" eaLnBrk="0" hangingPunct="0">
                      <a:lnSpc>
                        <a:spcPct val="96000"/>
                      </a:lnSpc>
                      <a:spcBef>
                        <a:spcPct val="0"/>
                      </a:spcBef>
                    </a:pPr>
                    <a:r>
                      <a:rPr lang="en-US" altLang="zh-CN" sz="1600" b="1">
                        <a:solidFill>
                          <a:schemeClr val="hlink"/>
                        </a:solidFill>
                        <a:ea typeface="Gulim" pitchFamily="34" charset="-127"/>
                      </a:rPr>
                      <a:t>A</a:t>
                    </a:r>
                    <a:r>
                      <a:rPr lang="en-US" altLang="zh-CN" sz="1600" b="1" baseline="-25000">
                        <a:solidFill>
                          <a:schemeClr val="hlink"/>
                        </a:solidFill>
                        <a:ea typeface="Gulim" pitchFamily="34" charset="-127"/>
                      </a:rPr>
                      <a:t>0 </a:t>
                    </a:r>
                    <a:r>
                      <a:rPr lang="en-US" altLang="zh-CN" sz="1600" b="1">
                        <a:solidFill>
                          <a:schemeClr val="hlink"/>
                        </a:solidFill>
                        <a:ea typeface="Gulim" pitchFamily="34" charset="-127"/>
                      </a:rPr>
                      <a:t>A</a:t>
                    </a:r>
                    <a:r>
                      <a:rPr lang="en-US" altLang="zh-CN" sz="1600" b="1" baseline="-25000">
                        <a:solidFill>
                          <a:schemeClr val="hlink"/>
                        </a:solidFill>
                        <a:ea typeface="Gulim" pitchFamily="34" charset="-127"/>
                      </a:rPr>
                      <a:t>1  </a:t>
                    </a:r>
                    <a:r>
                      <a:rPr lang="en-US" altLang="zh-CN" sz="1600" b="1">
                        <a:solidFill>
                          <a:schemeClr val="hlink"/>
                        </a:solidFill>
                        <a:ea typeface="Gulim" pitchFamily="34" charset="-127"/>
                      </a:rPr>
                      <a:t>··· </a:t>
                    </a:r>
                    <a:r>
                      <a:rPr lang="en-US" altLang="zh-CN" sz="1600" b="1" baseline="-25000">
                        <a:solidFill>
                          <a:schemeClr val="hlink"/>
                        </a:solidFill>
                        <a:ea typeface="Gulim" pitchFamily="34" charset="-127"/>
                      </a:rPr>
                      <a:t>  </a:t>
                    </a:r>
                    <a:r>
                      <a:rPr lang="en-US" altLang="zh-CN" sz="1600" b="1">
                        <a:solidFill>
                          <a:schemeClr val="hlink"/>
                        </a:solidFill>
                        <a:ea typeface="Gulim" pitchFamily="34" charset="-127"/>
                      </a:rPr>
                      <a:t>A</a:t>
                    </a:r>
                    <a:r>
                      <a:rPr lang="en-US" altLang="zh-CN" sz="1600" b="1" baseline="-25000">
                        <a:solidFill>
                          <a:schemeClr val="hlink"/>
                        </a:solidFill>
                        <a:ea typeface="Gulim" pitchFamily="34" charset="-127"/>
                      </a:rPr>
                      <a:t>9 </a:t>
                    </a:r>
                    <a:endParaRPr lang="en-US" altLang="zh-CN" sz="1600" b="1">
                      <a:solidFill>
                        <a:schemeClr val="hlink"/>
                      </a:solidFill>
                      <a:ea typeface="Gulim" pitchFamily="34" charset="-127"/>
                    </a:endParaRPr>
                  </a:p>
                </p:txBody>
              </p:sp>
              <p:sp>
                <p:nvSpPr>
                  <p:cNvPr id="48254" name="Text Box 319"/>
                  <p:cNvSpPr txBox="1">
                    <a:spLocks noChangeArrowheads="1"/>
                  </p:cNvSpPr>
                  <p:nvPr/>
                </p:nvSpPr>
                <p:spPr bwMode="auto">
                  <a:xfrm>
                    <a:off x="4422" y="2160"/>
                    <a:ext cx="905" cy="239"/>
                  </a:xfrm>
                  <a:prstGeom prst="rect">
                    <a:avLst/>
                  </a:prstGeom>
                  <a:noFill/>
                  <a:ln w="9525">
                    <a:noFill/>
                    <a:miter lim="800000"/>
                    <a:headEnd/>
                    <a:tailEnd/>
                  </a:ln>
                </p:spPr>
                <p:txBody>
                  <a:bodyPr/>
                  <a:lstStyle/>
                  <a:p>
                    <a:pPr eaLnBrk="0" hangingPunct="0">
                      <a:spcBef>
                        <a:spcPct val="0"/>
                      </a:spcBef>
                    </a:pPr>
                    <a:r>
                      <a:rPr lang="en-US" altLang="zh-CN" sz="1200" b="1">
                        <a:solidFill>
                          <a:schemeClr val="hlink"/>
                        </a:solidFill>
                        <a:ea typeface="Gulim" pitchFamily="34" charset="-127"/>
                      </a:rPr>
                      <a:t>Intel 2114 (4)</a:t>
                    </a:r>
                  </a:p>
                </p:txBody>
              </p:sp>
              <p:sp>
                <p:nvSpPr>
                  <p:cNvPr id="48255" name="Rectangle 320"/>
                  <p:cNvSpPr>
                    <a:spLocks noChangeArrowheads="1"/>
                  </p:cNvSpPr>
                  <p:nvPr/>
                </p:nvSpPr>
                <p:spPr bwMode="auto">
                  <a:xfrm>
                    <a:off x="4341" y="2070"/>
                    <a:ext cx="1086" cy="384"/>
                  </a:xfrm>
                  <a:prstGeom prst="rect">
                    <a:avLst/>
                  </a:prstGeom>
                  <a:noFill/>
                  <a:ln w="19050">
                    <a:solidFill>
                      <a:schemeClr val="tx1"/>
                    </a:solidFill>
                    <a:miter lim="800000"/>
                    <a:headEnd/>
                    <a:tailEnd/>
                  </a:ln>
                </p:spPr>
                <p:txBody>
                  <a:bodyPr/>
                  <a:lstStyle/>
                  <a:p>
                    <a:pPr algn="dist">
                      <a:spcBef>
                        <a:spcPct val="0"/>
                      </a:spcBef>
                    </a:pPr>
                    <a:endParaRPr lang="zh-CN" altLang="en-US" sz="4000" b="1">
                      <a:solidFill>
                        <a:schemeClr val="hlink"/>
                      </a:solidFill>
                      <a:latin typeface="Arial" charset="0"/>
                      <a:ea typeface="Gulim" pitchFamily="34" charset="-127"/>
                    </a:endParaRPr>
                  </a:p>
                </p:txBody>
              </p:sp>
              <p:sp>
                <p:nvSpPr>
                  <p:cNvPr id="48256" name="Oval 321"/>
                  <p:cNvSpPr>
                    <a:spLocks noChangeArrowheads="1"/>
                  </p:cNvSpPr>
                  <p:nvPr/>
                </p:nvSpPr>
                <p:spPr bwMode="auto">
                  <a:xfrm>
                    <a:off x="5291" y="2454"/>
                    <a:ext cx="35" cy="29"/>
                  </a:xfrm>
                  <a:prstGeom prst="ellipse">
                    <a:avLst/>
                  </a:prstGeom>
                  <a:noFill/>
                  <a:ln w="9525">
                    <a:solidFill>
                      <a:schemeClr val="tx1"/>
                    </a:solidFill>
                    <a:round/>
                    <a:headEnd/>
                    <a:tailEnd/>
                  </a:ln>
                </p:spPr>
                <p:txBody>
                  <a:bodyPr/>
                  <a:lstStyle/>
                  <a:p>
                    <a:pPr algn="dist">
                      <a:spcBef>
                        <a:spcPct val="0"/>
                      </a:spcBef>
                    </a:pPr>
                    <a:endParaRPr lang="zh-CN" altLang="en-US" sz="4000" b="1">
                      <a:solidFill>
                        <a:schemeClr val="hlink"/>
                      </a:solidFill>
                      <a:latin typeface="Arial" charset="0"/>
                      <a:ea typeface="Gulim" pitchFamily="34" charset="-127"/>
                    </a:endParaRPr>
                  </a:p>
                </p:txBody>
              </p:sp>
              <p:sp>
                <p:nvSpPr>
                  <p:cNvPr id="48257" name="Oval 322"/>
                  <p:cNvSpPr>
                    <a:spLocks noChangeArrowheads="1"/>
                  </p:cNvSpPr>
                  <p:nvPr/>
                </p:nvSpPr>
                <p:spPr bwMode="auto">
                  <a:xfrm>
                    <a:off x="5119" y="2454"/>
                    <a:ext cx="35" cy="29"/>
                  </a:xfrm>
                  <a:prstGeom prst="ellipse">
                    <a:avLst/>
                  </a:prstGeom>
                  <a:noFill/>
                  <a:ln w="9525">
                    <a:solidFill>
                      <a:schemeClr val="tx1"/>
                    </a:solidFill>
                    <a:round/>
                    <a:headEnd/>
                    <a:tailEnd/>
                  </a:ln>
                </p:spPr>
                <p:txBody>
                  <a:bodyPr/>
                  <a:lstStyle/>
                  <a:p>
                    <a:pPr algn="dist">
                      <a:spcBef>
                        <a:spcPct val="0"/>
                      </a:spcBef>
                    </a:pPr>
                    <a:endParaRPr lang="zh-CN" altLang="en-US" sz="4000" b="1">
                      <a:solidFill>
                        <a:schemeClr val="hlink"/>
                      </a:solidFill>
                      <a:latin typeface="Arial" charset="0"/>
                      <a:ea typeface="Gulim" pitchFamily="34" charset="-127"/>
                    </a:endParaRPr>
                  </a:p>
                </p:txBody>
              </p:sp>
              <p:sp>
                <p:nvSpPr>
                  <p:cNvPr id="48258" name="Text Box 323">
                    <a:hlinkClick r:id="rId3" action="ppaction://hlinkfile"/>
                  </p:cNvPr>
                  <p:cNvSpPr txBox="1">
                    <a:spLocks noChangeArrowheads="1"/>
                  </p:cNvSpPr>
                  <p:nvPr/>
                </p:nvSpPr>
                <p:spPr bwMode="auto">
                  <a:xfrm>
                    <a:off x="865" y="2064"/>
                    <a:ext cx="959" cy="131"/>
                  </a:xfrm>
                  <a:prstGeom prst="rect">
                    <a:avLst/>
                  </a:prstGeom>
                  <a:noFill/>
                  <a:ln w="9525">
                    <a:noFill/>
                    <a:miter lim="800000"/>
                    <a:headEnd/>
                    <a:tailEnd/>
                  </a:ln>
                </p:spPr>
                <p:txBody>
                  <a:bodyPr/>
                  <a:lstStyle/>
                  <a:p>
                    <a:pPr algn="just" eaLnBrk="0" hangingPunct="0">
                      <a:lnSpc>
                        <a:spcPct val="96000"/>
                      </a:lnSpc>
                      <a:spcBef>
                        <a:spcPct val="0"/>
                      </a:spcBef>
                    </a:pPr>
                    <a:r>
                      <a:rPr lang="en-US" altLang="zh-CN" sz="1200" b="1">
                        <a:solidFill>
                          <a:schemeClr val="hlink"/>
                        </a:solidFill>
                        <a:ea typeface="Gulim" pitchFamily="34" charset="-127"/>
                      </a:rPr>
                      <a:t>I/O</a:t>
                    </a:r>
                    <a:r>
                      <a:rPr lang="en-US" altLang="zh-CN" sz="1200" b="1" baseline="-25000">
                        <a:solidFill>
                          <a:schemeClr val="hlink"/>
                        </a:solidFill>
                        <a:ea typeface="Gulim" pitchFamily="34" charset="-127"/>
                      </a:rPr>
                      <a:t>0  </a:t>
                    </a:r>
                    <a:r>
                      <a:rPr lang="en-US" altLang="zh-CN" sz="1200" b="1">
                        <a:solidFill>
                          <a:schemeClr val="hlink"/>
                        </a:solidFill>
                        <a:ea typeface="Gulim" pitchFamily="34" charset="-127"/>
                      </a:rPr>
                      <a:t>I/O</a:t>
                    </a:r>
                    <a:r>
                      <a:rPr lang="en-US" altLang="zh-CN" sz="1200" b="1" baseline="-25000">
                        <a:solidFill>
                          <a:schemeClr val="hlink"/>
                        </a:solidFill>
                        <a:ea typeface="Gulim" pitchFamily="34" charset="-127"/>
                      </a:rPr>
                      <a:t>1  </a:t>
                    </a:r>
                    <a:r>
                      <a:rPr lang="en-US" altLang="zh-CN" sz="1200" b="1">
                        <a:solidFill>
                          <a:schemeClr val="hlink"/>
                        </a:solidFill>
                        <a:ea typeface="Gulim" pitchFamily="34" charset="-127"/>
                      </a:rPr>
                      <a:t>I/O</a:t>
                    </a:r>
                    <a:r>
                      <a:rPr lang="en-US" altLang="zh-CN" sz="1200" b="1" baseline="-25000">
                        <a:solidFill>
                          <a:schemeClr val="hlink"/>
                        </a:solidFill>
                        <a:ea typeface="Gulim" pitchFamily="34" charset="-127"/>
                      </a:rPr>
                      <a:t>2  </a:t>
                    </a:r>
                    <a:r>
                      <a:rPr lang="en-US" altLang="zh-CN" sz="1200" b="1">
                        <a:solidFill>
                          <a:schemeClr val="hlink"/>
                        </a:solidFill>
                        <a:ea typeface="Gulim" pitchFamily="34" charset="-127"/>
                      </a:rPr>
                      <a:t>I/O</a:t>
                    </a:r>
                    <a:r>
                      <a:rPr lang="en-US" altLang="zh-CN" sz="1200" b="1" baseline="-25000">
                        <a:solidFill>
                          <a:schemeClr val="hlink"/>
                        </a:solidFill>
                        <a:ea typeface="Gulim" pitchFamily="34" charset="-127"/>
                      </a:rPr>
                      <a:t>3</a:t>
                    </a:r>
                    <a:endParaRPr lang="en-US" altLang="zh-CN" sz="1200" b="1">
                      <a:solidFill>
                        <a:schemeClr val="hlink"/>
                      </a:solidFill>
                      <a:ea typeface="Gulim" pitchFamily="34" charset="-127"/>
                    </a:endParaRPr>
                  </a:p>
                </p:txBody>
              </p:sp>
              <p:sp>
                <p:nvSpPr>
                  <p:cNvPr id="48259" name="Text Box 324"/>
                  <p:cNvSpPr txBox="1">
                    <a:spLocks noChangeArrowheads="1"/>
                  </p:cNvSpPr>
                  <p:nvPr/>
                </p:nvSpPr>
                <p:spPr bwMode="auto">
                  <a:xfrm>
                    <a:off x="871" y="2160"/>
                    <a:ext cx="905" cy="160"/>
                  </a:xfrm>
                  <a:prstGeom prst="rect">
                    <a:avLst/>
                  </a:prstGeom>
                  <a:noFill/>
                  <a:ln w="9525">
                    <a:noFill/>
                    <a:miter lim="800000"/>
                    <a:headEnd/>
                    <a:tailEnd/>
                  </a:ln>
                </p:spPr>
                <p:txBody>
                  <a:bodyPr/>
                  <a:lstStyle/>
                  <a:p>
                    <a:pPr eaLnBrk="0" hangingPunct="0">
                      <a:spcBef>
                        <a:spcPct val="0"/>
                      </a:spcBef>
                    </a:pPr>
                    <a:r>
                      <a:rPr lang="en-US" altLang="zh-CN" sz="1200" b="1">
                        <a:solidFill>
                          <a:schemeClr val="hlink"/>
                        </a:solidFill>
                        <a:ea typeface="Gulim" pitchFamily="34" charset="-127"/>
                      </a:rPr>
                      <a:t>Intel 2114 (1)</a:t>
                    </a:r>
                  </a:p>
                </p:txBody>
              </p:sp>
              <p:sp>
                <p:nvSpPr>
                  <p:cNvPr id="48260" name="Rectangle 325"/>
                  <p:cNvSpPr>
                    <a:spLocks noChangeArrowheads="1"/>
                  </p:cNvSpPr>
                  <p:nvPr/>
                </p:nvSpPr>
                <p:spPr bwMode="auto">
                  <a:xfrm>
                    <a:off x="758" y="2070"/>
                    <a:ext cx="1086" cy="384"/>
                  </a:xfrm>
                  <a:prstGeom prst="rect">
                    <a:avLst/>
                  </a:prstGeom>
                  <a:noFill/>
                  <a:ln w="19050">
                    <a:solidFill>
                      <a:schemeClr val="tx1"/>
                    </a:solidFill>
                    <a:miter lim="800000"/>
                    <a:headEnd/>
                    <a:tailEnd/>
                  </a:ln>
                </p:spPr>
                <p:txBody>
                  <a:bodyPr/>
                  <a:lstStyle/>
                  <a:p>
                    <a:pPr algn="dist">
                      <a:spcBef>
                        <a:spcPct val="0"/>
                      </a:spcBef>
                    </a:pPr>
                    <a:endParaRPr lang="zh-CN" altLang="en-US" sz="4000" b="1">
                      <a:solidFill>
                        <a:schemeClr val="hlink"/>
                      </a:solidFill>
                      <a:latin typeface="Arial" charset="0"/>
                      <a:ea typeface="Gulim" pitchFamily="34" charset="-127"/>
                    </a:endParaRPr>
                  </a:p>
                </p:txBody>
              </p:sp>
              <p:sp>
                <p:nvSpPr>
                  <p:cNvPr id="48261" name="Oval 326"/>
                  <p:cNvSpPr>
                    <a:spLocks noChangeArrowheads="1"/>
                  </p:cNvSpPr>
                  <p:nvPr/>
                </p:nvSpPr>
                <p:spPr bwMode="auto">
                  <a:xfrm>
                    <a:off x="1708" y="2454"/>
                    <a:ext cx="35" cy="29"/>
                  </a:xfrm>
                  <a:prstGeom prst="ellipse">
                    <a:avLst/>
                  </a:prstGeom>
                  <a:noFill/>
                  <a:ln w="9525">
                    <a:solidFill>
                      <a:schemeClr val="tx1"/>
                    </a:solidFill>
                    <a:round/>
                    <a:headEnd/>
                    <a:tailEnd/>
                  </a:ln>
                </p:spPr>
                <p:txBody>
                  <a:bodyPr/>
                  <a:lstStyle/>
                  <a:p>
                    <a:pPr algn="dist">
                      <a:spcBef>
                        <a:spcPct val="0"/>
                      </a:spcBef>
                    </a:pPr>
                    <a:endParaRPr lang="zh-CN" altLang="en-US" sz="4000" b="1">
                      <a:solidFill>
                        <a:schemeClr val="hlink"/>
                      </a:solidFill>
                      <a:latin typeface="Arial" charset="0"/>
                      <a:ea typeface="Gulim" pitchFamily="34" charset="-127"/>
                    </a:endParaRPr>
                  </a:p>
                </p:txBody>
              </p:sp>
              <p:sp>
                <p:nvSpPr>
                  <p:cNvPr id="48262" name="Oval 327"/>
                  <p:cNvSpPr>
                    <a:spLocks noChangeArrowheads="1"/>
                  </p:cNvSpPr>
                  <p:nvPr/>
                </p:nvSpPr>
                <p:spPr bwMode="auto">
                  <a:xfrm>
                    <a:off x="1536" y="2454"/>
                    <a:ext cx="35" cy="29"/>
                  </a:xfrm>
                  <a:prstGeom prst="ellipse">
                    <a:avLst/>
                  </a:prstGeom>
                  <a:noFill/>
                  <a:ln w="9525">
                    <a:solidFill>
                      <a:schemeClr val="tx1"/>
                    </a:solidFill>
                    <a:round/>
                    <a:headEnd/>
                    <a:tailEnd/>
                  </a:ln>
                </p:spPr>
                <p:txBody>
                  <a:bodyPr/>
                  <a:lstStyle/>
                  <a:p>
                    <a:pPr algn="dist">
                      <a:spcBef>
                        <a:spcPct val="0"/>
                      </a:spcBef>
                    </a:pPr>
                    <a:endParaRPr lang="zh-CN" altLang="en-US" sz="4000" b="1">
                      <a:solidFill>
                        <a:schemeClr val="hlink"/>
                      </a:solidFill>
                      <a:latin typeface="Arial" charset="0"/>
                      <a:ea typeface="Gulim" pitchFamily="34" charset="-127"/>
                    </a:endParaRPr>
                  </a:p>
                </p:txBody>
              </p:sp>
              <p:sp>
                <p:nvSpPr>
                  <p:cNvPr id="48263" name="Text Box 328"/>
                  <p:cNvSpPr txBox="1">
                    <a:spLocks noChangeArrowheads="1"/>
                  </p:cNvSpPr>
                  <p:nvPr/>
                </p:nvSpPr>
                <p:spPr bwMode="auto">
                  <a:xfrm>
                    <a:off x="2065" y="2064"/>
                    <a:ext cx="959" cy="128"/>
                  </a:xfrm>
                  <a:prstGeom prst="rect">
                    <a:avLst/>
                  </a:prstGeom>
                  <a:noFill/>
                  <a:ln w="9525">
                    <a:noFill/>
                    <a:miter lim="800000"/>
                    <a:headEnd/>
                    <a:tailEnd/>
                  </a:ln>
                </p:spPr>
                <p:txBody>
                  <a:bodyPr/>
                  <a:lstStyle/>
                  <a:p>
                    <a:pPr algn="just" eaLnBrk="0" hangingPunct="0">
                      <a:lnSpc>
                        <a:spcPct val="96000"/>
                      </a:lnSpc>
                      <a:spcBef>
                        <a:spcPct val="0"/>
                      </a:spcBef>
                    </a:pPr>
                    <a:r>
                      <a:rPr lang="en-US" altLang="zh-CN" sz="1200" b="1">
                        <a:solidFill>
                          <a:schemeClr val="hlink"/>
                        </a:solidFill>
                        <a:ea typeface="Gulim" pitchFamily="34" charset="-127"/>
                      </a:rPr>
                      <a:t>I/O</a:t>
                    </a:r>
                    <a:r>
                      <a:rPr lang="en-US" altLang="zh-CN" sz="1200" b="1" baseline="-25000">
                        <a:solidFill>
                          <a:schemeClr val="hlink"/>
                        </a:solidFill>
                        <a:ea typeface="Gulim" pitchFamily="34" charset="-127"/>
                      </a:rPr>
                      <a:t>0  </a:t>
                    </a:r>
                    <a:r>
                      <a:rPr lang="en-US" altLang="zh-CN" sz="1200" b="1">
                        <a:solidFill>
                          <a:schemeClr val="hlink"/>
                        </a:solidFill>
                        <a:ea typeface="Gulim" pitchFamily="34" charset="-127"/>
                      </a:rPr>
                      <a:t>I/O</a:t>
                    </a:r>
                    <a:r>
                      <a:rPr lang="en-US" altLang="zh-CN" sz="1200" b="1" baseline="-25000">
                        <a:solidFill>
                          <a:schemeClr val="hlink"/>
                        </a:solidFill>
                        <a:ea typeface="Gulim" pitchFamily="34" charset="-127"/>
                      </a:rPr>
                      <a:t>1  </a:t>
                    </a:r>
                    <a:r>
                      <a:rPr lang="en-US" altLang="zh-CN" sz="1200" b="1">
                        <a:solidFill>
                          <a:schemeClr val="hlink"/>
                        </a:solidFill>
                        <a:ea typeface="Gulim" pitchFamily="34" charset="-127"/>
                      </a:rPr>
                      <a:t>I/O</a:t>
                    </a:r>
                    <a:r>
                      <a:rPr lang="en-US" altLang="zh-CN" sz="1200" b="1" baseline="-25000">
                        <a:solidFill>
                          <a:schemeClr val="hlink"/>
                        </a:solidFill>
                        <a:ea typeface="Gulim" pitchFamily="34" charset="-127"/>
                      </a:rPr>
                      <a:t>2  </a:t>
                    </a:r>
                    <a:r>
                      <a:rPr lang="en-US" altLang="zh-CN" sz="1200" b="1">
                        <a:solidFill>
                          <a:schemeClr val="hlink"/>
                        </a:solidFill>
                        <a:ea typeface="Gulim" pitchFamily="34" charset="-127"/>
                      </a:rPr>
                      <a:t>I/O</a:t>
                    </a:r>
                    <a:r>
                      <a:rPr lang="en-US" altLang="zh-CN" sz="1200" b="1" baseline="-25000">
                        <a:solidFill>
                          <a:schemeClr val="hlink"/>
                        </a:solidFill>
                        <a:ea typeface="Gulim" pitchFamily="34" charset="-127"/>
                      </a:rPr>
                      <a:t>3</a:t>
                    </a:r>
                    <a:endParaRPr lang="en-US" altLang="zh-CN" sz="1200" b="1">
                      <a:solidFill>
                        <a:schemeClr val="hlink"/>
                      </a:solidFill>
                      <a:ea typeface="Gulim" pitchFamily="34" charset="-127"/>
                    </a:endParaRPr>
                  </a:p>
                </p:txBody>
              </p:sp>
              <p:sp>
                <p:nvSpPr>
                  <p:cNvPr id="48264" name="Text Box 329"/>
                  <p:cNvSpPr txBox="1">
                    <a:spLocks noChangeArrowheads="1"/>
                  </p:cNvSpPr>
                  <p:nvPr/>
                </p:nvSpPr>
                <p:spPr bwMode="auto">
                  <a:xfrm>
                    <a:off x="1943" y="2256"/>
                    <a:ext cx="1140" cy="239"/>
                  </a:xfrm>
                  <a:prstGeom prst="rect">
                    <a:avLst/>
                  </a:prstGeom>
                  <a:noFill/>
                  <a:ln w="9525">
                    <a:noFill/>
                    <a:miter lim="800000"/>
                    <a:headEnd/>
                    <a:tailEnd/>
                  </a:ln>
                </p:spPr>
                <p:txBody>
                  <a:bodyPr/>
                  <a:lstStyle/>
                  <a:p>
                    <a:pPr algn="just" eaLnBrk="0" hangingPunct="0">
                      <a:lnSpc>
                        <a:spcPct val="96000"/>
                      </a:lnSpc>
                      <a:spcBef>
                        <a:spcPct val="0"/>
                      </a:spcBef>
                    </a:pPr>
                    <a:r>
                      <a:rPr lang="en-US" altLang="zh-CN" sz="1600" b="1">
                        <a:solidFill>
                          <a:schemeClr val="hlink"/>
                        </a:solidFill>
                        <a:ea typeface="Gulim" pitchFamily="34" charset="-127"/>
                      </a:rPr>
                      <a:t>A</a:t>
                    </a:r>
                    <a:r>
                      <a:rPr lang="en-US" altLang="zh-CN" sz="1600" b="1" baseline="-25000">
                        <a:solidFill>
                          <a:schemeClr val="hlink"/>
                        </a:solidFill>
                        <a:ea typeface="Gulim" pitchFamily="34" charset="-127"/>
                      </a:rPr>
                      <a:t>0 </a:t>
                    </a:r>
                    <a:r>
                      <a:rPr lang="en-US" altLang="zh-CN" sz="1600" b="1">
                        <a:solidFill>
                          <a:schemeClr val="hlink"/>
                        </a:solidFill>
                        <a:ea typeface="Gulim" pitchFamily="34" charset="-127"/>
                      </a:rPr>
                      <a:t>A</a:t>
                    </a:r>
                    <a:r>
                      <a:rPr lang="en-US" altLang="zh-CN" sz="1600" b="1" baseline="-25000">
                        <a:solidFill>
                          <a:schemeClr val="hlink"/>
                        </a:solidFill>
                        <a:ea typeface="Gulim" pitchFamily="34" charset="-127"/>
                      </a:rPr>
                      <a:t>1  </a:t>
                    </a:r>
                    <a:r>
                      <a:rPr lang="en-US" altLang="zh-CN" sz="1600" b="1">
                        <a:solidFill>
                          <a:schemeClr val="hlink"/>
                        </a:solidFill>
                        <a:ea typeface="Gulim" pitchFamily="34" charset="-127"/>
                      </a:rPr>
                      <a:t>··· </a:t>
                    </a:r>
                    <a:r>
                      <a:rPr lang="en-US" altLang="zh-CN" sz="1600" b="1" baseline="-25000">
                        <a:solidFill>
                          <a:schemeClr val="hlink"/>
                        </a:solidFill>
                        <a:ea typeface="Gulim" pitchFamily="34" charset="-127"/>
                      </a:rPr>
                      <a:t>   </a:t>
                    </a:r>
                    <a:r>
                      <a:rPr lang="en-US" altLang="zh-CN" sz="1600" b="1">
                        <a:solidFill>
                          <a:schemeClr val="hlink"/>
                        </a:solidFill>
                        <a:ea typeface="Gulim" pitchFamily="34" charset="-127"/>
                      </a:rPr>
                      <a:t>A</a:t>
                    </a:r>
                    <a:r>
                      <a:rPr lang="en-US" altLang="zh-CN" sz="1600" b="1" baseline="-25000">
                        <a:solidFill>
                          <a:schemeClr val="hlink"/>
                        </a:solidFill>
                        <a:ea typeface="Gulim" pitchFamily="34" charset="-127"/>
                      </a:rPr>
                      <a:t>9 </a:t>
                    </a:r>
                    <a:endParaRPr lang="en-US" altLang="zh-CN" sz="1600" b="1">
                      <a:solidFill>
                        <a:schemeClr val="hlink"/>
                      </a:solidFill>
                      <a:ea typeface="Gulim" pitchFamily="34" charset="-127"/>
                    </a:endParaRPr>
                  </a:p>
                </p:txBody>
              </p:sp>
              <p:sp>
                <p:nvSpPr>
                  <p:cNvPr id="48265" name="Text Box 330"/>
                  <p:cNvSpPr txBox="1">
                    <a:spLocks noChangeArrowheads="1"/>
                  </p:cNvSpPr>
                  <p:nvPr/>
                </p:nvSpPr>
                <p:spPr bwMode="auto">
                  <a:xfrm>
                    <a:off x="2033" y="2160"/>
                    <a:ext cx="905" cy="157"/>
                  </a:xfrm>
                  <a:prstGeom prst="rect">
                    <a:avLst/>
                  </a:prstGeom>
                  <a:noFill/>
                  <a:ln w="9525">
                    <a:noFill/>
                    <a:miter lim="800000"/>
                    <a:headEnd/>
                    <a:tailEnd/>
                  </a:ln>
                </p:spPr>
                <p:txBody>
                  <a:bodyPr/>
                  <a:lstStyle/>
                  <a:p>
                    <a:pPr eaLnBrk="0" hangingPunct="0">
                      <a:spcBef>
                        <a:spcPct val="0"/>
                      </a:spcBef>
                    </a:pPr>
                    <a:r>
                      <a:rPr lang="en-US" altLang="zh-CN" sz="1200" b="1">
                        <a:solidFill>
                          <a:schemeClr val="hlink"/>
                        </a:solidFill>
                        <a:ea typeface="Gulim" pitchFamily="34" charset="-127"/>
                      </a:rPr>
                      <a:t>Intel 2114 (2)</a:t>
                    </a:r>
                  </a:p>
                </p:txBody>
              </p:sp>
              <p:sp>
                <p:nvSpPr>
                  <p:cNvPr id="48266" name="Rectangle 331"/>
                  <p:cNvSpPr>
                    <a:spLocks noChangeArrowheads="1"/>
                  </p:cNvSpPr>
                  <p:nvPr/>
                </p:nvSpPr>
                <p:spPr bwMode="auto">
                  <a:xfrm>
                    <a:off x="1952" y="2073"/>
                    <a:ext cx="1086" cy="384"/>
                  </a:xfrm>
                  <a:prstGeom prst="rect">
                    <a:avLst/>
                  </a:prstGeom>
                  <a:noFill/>
                  <a:ln w="19050">
                    <a:solidFill>
                      <a:schemeClr val="tx1"/>
                    </a:solidFill>
                    <a:miter lim="800000"/>
                    <a:headEnd/>
                    <a:tailEnd/>
                  </a:ln>
                </p:spPr>
                <p:txBody>
                  <a:bodyPr/>
                  <a:lstStyle/>
                  <a:p>
                    <a:pPr algn="dist">
                      <a:spcBef>
                        <a:spcPct val="0"/>
                      </a:spcBef>
                    </a:pPr>
                    <a:endParaRPr lang="zh-CN" altLang="en-US" sz="4000" b="1">
                      <a:solidFill>
                        <a:schemeClr val="hlink"/>
                      </a:solidFill>
                      <a:latin typeface="Arial" charset="0"/>
                      <a:ea typeface="Gulim" pitchFamily="34" charset="-127"/>
                    </a:endParaRPr>
                  </a:p>
                </p:txBody>
              </p:sp>
              <p:sp>
                <p:nvSpPr>
                  <p:cNvPr id="48267" name="Oval 332"/>
                  <p:cNvSpPr>
                    <a:spLocks noChangeArrowheads="1"/>
                  </p:cNvSpPr>
                  <p:nvPr/>
                </p:nvSpPr>
                <p:spPr bwMode="auto">
                  <a:xfrm>
                    <a:off x="2902" y="2457"/>
                    <a:ext cx="35" cy="29"/>
                  </a:xfrm>
                  <a:prstGeom prst="ellipse">
                    <a:avLst/>
                  </a:prstGeom>
                  <a:noFill/>
                  <a:ln w="9525">
                    <a:solidFill>
                      <a:schemeClr val="tx1"/>
                    </a:solidFill>
                    <a:round/>
                    <a:headEnd/>
                    <a:tailEnd/>
                  </a:ln>
                </p:spPr>
                <p:txBody>
                  <a:bodyPr/>
                  <a:lstStyle/>
                  <a:p>
                    <a:pPr algn="dist">
                      <a:spcBef>
                        <a:spcPct val="0"/>
                      </a:spcBef>
                    </a:pPr>
                    <a:endParaRPr lang="zh-CN" altLang="en-US" sz="4000" b="1">
                      <a:solidFill>
                        <a:schemeClr val="hlink"/>
                      </a:solidFill>
                      <a:latin typeface="Arial" charset="0"/>
                      <a:ea typeface="Gulim" pitchFamily="34" charset="-127"/>
                    </a:endParaRPr>
                  </a:p>
                </p:txBody>
              </p:sp>
              <p:sp>
                <p:nvSpPr>
                  <p:cNvPr id="48268" name="Oval 333"/>
                  <p:cNvSpPr>
                    <a:spLocks noChangeArrowheads="1"/>
                  </p:cNvSpPr>
                  <p:nvPr/>
                </p:nvSpPr>
                <p:spPr bwMode="auto">
                  <a:xfrm>
                    <a:off x="2730" y="2457"/>
                    <a:ext cx="35" cy="29"/>
                  </a:xfrm>
                  <a:prstGeom prst="ellipse">
                    <a:avLst/>
                  </a:prstGeom>
                  <a:noFill/>
                  <a:ln w="9525">
                    <a:solidFill>
                      <a:schemeClr val="tx1"/>
                    </a:solidFill>
                    <a:round/>
                    <a:headEnd/>
                    <a:tailEnd/>
                  </a:ln>
                </p:spPr>
                <p:txBody>
                  <a:bodyPr/>
                  <a:lstStyle/>
                  <a:p>
                    <a:pPr algn="dist">
                      <a:spcBef>
                        <a:spcPct val="0"/>
                      </a:spcBef>
                    </a:pPr>
                    <a:endParaRPr lang="zh-CN" altLang="en-US" sz="4000" b="1">
                      <a:solidFill>
                        <a:schemeClr val="hlink"/>
                      </a:solidFill>
                      <a:latin typeface="Arial" charset="0"/>
                      <a:ea typeface="Gulim" pitchFamily="34" charset="-127"/>
                    </a:endParaRPr>
                  </a:p>
                </p:txBody>
              </p:sp>
              <p:sp>
                <p:nvSpPr>
                  <p:cNvPr id="48269" name="Text Box 334"/>
                  <p:cNvSpPr txBox="1">
                    <a:spLocks noChangeArrowheads="1"/>
                  </p:cNvSpPr>
                  <p:nvPr/>
                </p:nvSpPr>
                <p:spPr bwMode="auto">
                  <a:xfrm>
                    <a:off x="3265" y="2064"/>
                    <a:ext cx="959" cy="176"/>
                  </a:xfrm>
                  <a:prstGeom prst="rect">
                    <a:avLst/>
                  </a:prstGeom>
                  <a:noFill/>
                  <a:ln w="9525">
                    <a:noFill/>
                    <a:miter lim="800000"/>
                    <a:headEnd/>
                    <a:tailEnd/>
                  </a:ln>
                </p:spPr>
                <p:txBody>
                  <a:bodyPr/>
                  <a:lstStyle/>
                  <a:p>
                    <a:pPr algn="just" eaLnBrk="0" hangingPunct="0">
                      <a:lnSpc>
                        <a:spcPct val="96000"/>
                      </a:lnSpc>
                      <a:spcBef>
                        <a:spcPct val="0"/>
                      </a:spcBef>
                    </a:pPr>
                    <a:r>
                      <a:rPr lang="en-US" altLang="zh-CN" sz="1200" b="1">
                        <a:solidFill>
                          <a:schemeClr val="hlink"/>
                        </a:solidFill>
                        <a:ea typeface="Gulim" pitchFamily="34" charset="-127"/>
                      </a:rPr>
                      <a:t>I/O</a:t>
                    </a:r>
                    <a:r>
                      <a:rPr lang="en-US" altLang="zh-CN" sz="1200" b="1" baseline="-25000">
                        <a:solidFill>
                          <a:schemeClr val="hlink"/>
                        </a:solidFill>
                        <a:ea typeface="Gulim" pitchFamily="34" charset="-127"/>
                      </a:rPr>
                      <a:t>0  </a:t>
                    </a:r>
                    <a:r>
                      <a:rPr lang="en-US" altLang="zh-CN" sz="1200" b="1">
                        <a:solidFill>
                          <a:schemeClr val="hlink"/>
                        </a:solidFill>
                        <a:ea typeface="Gulim" pitchFamily="34" charset="-127"/>
                      </a:rPr>
                      <a:t>I/O</a:t>
                    </a:r>
                    <a:r>
                      <a:rPr lang="en-US" altLang="zh-CN" sz="1200" b="1" baseline="-25000">
                        <a:solidFill>
                          <a:schemeClr val="hlink"/>
                        </a:solidFill>
                        <a:ea typeface="Gulim" pitchFamily="34" charset="-127"/>
                      </a:rPr>
                      <a:t>1  </a:t>
                    </a:r>
                    <a:r>
                      <a:rPr lang="en-US" altLang="zh-CN" sz="1200" b="1">
                        <a:solidFill>
                          <a:schemeClr val="hlink"/>
                        </a:solidFill>
                        <a:ea typeface="Gulim" pitchFamily="34" charset="-127"/>
                      </a:rPr>
                      <a:t>I/O</a:t>
                    </a:r>
                    <a:r>
                      <a:rPr lang="en-US" altLang="zh-CN" sz="1200" b="1" baseline="-25000">
                        <a:solidFill>
                          <a:schemeClr val="hlink"/>
                        </a:solidFill>
                        <a:ea typeface="Gulim" pitchFamily="34" charset="-127"/>
                      </a:rPr>
                      <a:t>2  </a:t>
                    </a:r>
                    <a:r>
                      <a:rPr lang="en-US" altLang="zh-CN" sz="1200" b="1">
                        <a:solidFill>
                          <a:schemeClr val="hlink"/>
                        </a:solidFill>
                        <a:ea typeface="Gulim" pitchFamily="34" charset="-127"/>
                      </a:rPr>
                      <a:t>I/O</a:t>
                    </a:r>
                    <a:r>
                      <a:rPr lang="en-US" altLang="zh-CN" sz="1200" b="1" baseline="-25000">
                        <a:solidFill>
                          <a:schemeClr val="hlink"/>
                        </a:solidFill>
                        <a:ea typeface="Gulim" pitchFamily="34" charset="-127"/>
                      </a:rPr>
                      <a:t>3</a:t>
                    </a:r>
                    <a:endParaRPr lang="en-US" altLang="zh-CN" sz="1200" b="1">
                      <a:solidFill>
                        <a:schemeClr val="hlink"/>
                      </a:solidFill>
                      <a:ea typeface="Gulim" pitchFamily="34" charset="-127"/>
                    </a:endParaRPr>
                  </a:p>
                </p:txBody>
              </p:sp>
              <p:sp>
                <p:nvSpPr>
                  <p:cNvPr id="48270" name="Text Box 335"/>
                  <p:cNvSpPr txBox="1">
                    <a:spLocks noChangeArrowheads="1"/>
                  </p:cNvSpPr>
                  <p:nvPr/>
                </p:nvSpPr>
                <p:spPr bwMode="auto">
                  <a:xfrm>
                    <a:off x="3138" y="2256"/>
                    <a:ext cx="798" cy="239"/>
                  </a:xfrm>
                  <a:prstGeom prst="rect">
                    <a:avLst/>
                  </a:prstGeom>
                  <a:noFill/>
                  <a:ln w="9525">
                    <a:noFill/>
                    <a:miter lim="800000"/>
                    <a:headEnd/>
                    <a:tailEnd/>
                  </a:ln>
                </p:spPr>
                <p:txBody>
                  <a:bodyPr/>
                  <a:lstStyle/>
                  <a:p>
                    <a:pPr algn="just" eaLnBrk="0" hangingPunct="0">
                      <a:lnSpc>
                        <a:spcPct val="96000"/>
                      </a:lnSpc>
                      <a:spcBef>
                        <a:spcPct val="0"/>
                      </a:spcBef>
                    </a:pPr>
                    <a:r>
                      <a:rPr lang="en-US" altLang="zh-CN" sz="1600" b="1">
                        <a:solidFill>
                          <a:schemeClr val="hlink"/>
                        </a:solidFill>
                        <a:ea typeface="Gulim" pitchFamily="34" charset="-127"/>
                      </a:rPr>
                      <a:t>A</a:t>
                    </a:r>
                    <a:r>
                      <a:rPr lang="en-US" altLang="zh-CN" sz="1600" b="1" baseline="-25000">
                        <a:solidFill>
                          <a:schemeClr val="hlink"/>
                        </a:solidFill>
                        <a:ea typeface="Gulim" pitchFamily="34" charset="-127"/>
                      </a:rPr>
                      <a:t>0 </a:t>
                    </a:r>
                    <a:r>
                      <a:rPr lang="en-US" altLang="zh-CN" sz="1600" b="1">
                        <a:solidFill>
                          <a:schemeClr val="hlink"/>
                        </a:solidFill>
                        <a:ea typeface="Gulim" pitchFamily="34" charset="-127"/>
                      </a:rPr>
                      <a:t>A</a:t>
                    </a:r>
                    <a:r>
                      <a:rPr lang="en-US" altLang="zh-CN" sz="1600" b="1" baseline="-25000">
                        <a:solidFill>
                          <a:schemeClr val="hlink"/>
                        </a:solidFill>
                        <a:ea typeface="Gulim" pitchFamily="34" charset="-127"/>
                      </a:rPr>
                      <a:t>1  </a:t>
                    </a:r>
                    <a:r>
                      <a:rPr lang="en-US" altLang="zh-CN" sz="1600" b="1">
                        <a:solidFill>
                          <a:schemeClr val="hlink"/>
                        </a:solidFill>
                        <a:ea typeface="Gulim" pitchFamily="34" charset="-127"/>
                      </a:rPr>
                      <a:t>··· </a:t>
                    </a:r>
                    <a:r>
                      <a:rPr lang="en-US" altLang="zh-CN" sz="1600" b="1" baseline="-25000">
                        <a:solidFill>
                          <a:schemeClr val="hlink"/>
                        </a:solidFill>
                        <a:ea typeface="Gulim" pitchFamily="34" charset="-127"/>
                      </a:rPr>
                      <a:t>  </a:t>
                    </a:r>
                    <a:r>
                      <a:rPr lang="en-US" altLang="zh-CN" sz="1600" b="1">
                        <a:solidFill>
                          <a:schemeClr val="hlink"/>
                        </a:solidFill>
                        <a:ea typeface="Gulim" pitchFamily="34" charset="-127"/>
                      </a:rPr>
                      <a:t>A</a:t>
                    </a:r>
                    <a:r>
                      <a:rPr lang="en-US" altLang="zh-CN" sz="1600" b="1" baseline="-25000">
                        <a:solidFill>
                          <a:schemeClr val="hlink"/>
                        </a:solidFill>
                        <a:ea typeface="Gulim" pitchFamily="34" charset="-127"/>
                      </a:rPr>
                      <a:t>9 </a:t>
                    </a:r>
                    <a:endParaRPr lang="en-US" altLang="zh-CN" sz="1600" b="1">
                      <a:solidFill>
                        <a:schemeClr val="hlink"/>
                      </a:solidFill>
                      <a:ea typeface="Gulim" pitchFamily="34" charset="-127"/>
                    </a:endParaRPr>
                  </a:p>
                </p:txBody>
              </p:sp>
              <p:sp>
                <p:nvSpPr>
                  <p:cNvPr id="48271" name="Text Box 336"/>
                  <p:cNvSpPr txBox="1">
                    <a:spLocks noChangeArrowheads="1"/>
                  </p:cNvSpPr>
                  <p:nvPr/>
                </p:nvSpPr>
                <p:spPr bwMode="auto">
                  <a:xfrm>
                    <a:off x="3228" y="2160"/>
                    <a:ext cx="905" cy="157"/>
                  </a:xfrm>
                  <a:prstGeom prst="rect">
                    <a:avLst/>
                  </a:prstGeom>
                  <a:noFill/>
                  <a:ln w="9525">
                    <a:noFill/>
                    <a:miter lim="800000"/>
                    <a:headEnd/>
                    <a:tailEnd/>
                  </a:ln>
                </p:spPr>
                <p:txBody>
                  <a:bodyPr/>
                  <a:lstStyle/>
                  <a:p>
                    <a:pPr eaLnBrk="0" hangingPunct="0">
                      <a:spcBef>
                        <a:spcPct val="0"/>
                      </a:spcBef>
                    </a:pPr>
                    <a:r>
                      <a:rPr lang="en-US" altLang="zh-CN" sz="1200" b="1">
                        <a:solidFill>
                          <a:schemeClr val="hlink"/>
                        </a:solidFill>
                        <a:ea typeface="Gulim" pitchFamily="34" charset="-127"/>
                      </a:rPr>
                      <a:t>Intel 2114 (3)</a:t>
                    </a:r>
                  </a:p>
                </p:txBody>
              </p:sp>
              <p:sp>
                <p:nvSpPr>
                  <p:cNvPr id="48272" name="Rectangle 337"/>
                  <p:cNvSpPr>
                    <a:spLocks noChangeArrowheads="1"/>
                  </p:cNvSpPr>
                  <p:nvPr/>
                </p:nvSpPr>
                <p:spPr bwMode="auto">
                  <a:xfrm>
                    <a:off x="3147" y="2073"/>
                    <a:ext cx="1086" cy="384"/>
                  </a:xfrm>
                  <a:prstGeom prst="rect">
                    <a:avLst/>
                  </a:prstGeom>
                  <a:noFill/>
                  <a:ln w="19050">
                    <a:solidFill>
                      <a:schemeClr val="tx1"/>
                    </a:solidFill>
                    <a:miter lim="800000"/>
                    <a:headEnd/>
                    <a:tailEnd/>
                  </a:ln>
                </p:spPr>
                <p:txBody>
                  <a:bodyPr/>
                  <a:lstStyle/>
                  <a:p>
                    <a:pPr algn="dist">
                      <a:spcBef>
                        <a:spcPct val="0"/>
                      </a:spcBef>
                    </a:pPr>
                    <a:endParaRPr lang="zh-CN" altLang="en-US" sz="4000" b="1">
                      <a:solidFill>
                        <a:schemeClr val="hlink"/>
                      </a:solidFill>
                      <a:latin typeface="Arial" charset="0"/>
                      <a:ea typeface="Gulim" pitchFamily="34" charset="-127"/>
                    </a:endParaRPr>
                  </a:p>
                </p:txBody>
              </p:sp>
              <p:sp>
                <p:nvSpPr>
                  <p:cNvPr id="48273" name="Oval 338"/>
                  <p:cNvSpPr>
                    <a:spLocks noChangeArrowheads="1"/>
                  </p:cNvSpPr>
                  <p:nvPr/>
                </p:nvSpPr>
                <p:spPr bwMode="auto">
                  <a:xfrm>
                    <a:off x="4097" y="2457"/>
                    <a:ext cx="35" cy="29"/>
                  </a:xfrm>
                  <a:prstGeom prst="ellipse">
                    <a:avLst/>
                  </a:prstGeom>
                  <a:noFill/>
                  <a:ln w="9525">
                    <a:solidFill>
                      <a:schemeClr val="tx1"/>
                    </a:solidFill>
                    <a:round/>
                    <a:headEnd/>
                    <a:tailEnd/>
                  </a:ln>
                </p:spPr>
                <p:txBody>
                  <a:bodyPr/>
                  <a:lstStyle/>
                  <a:p>
                    <a:pPr algn="dist">
                      <a:spcBef>
                        <a:spcPct val="0"/>
                      </a:spcBef>
                    </a:pPr>
                    <a:endParaRPr lang="zh-CN" altLang="en-US" sz="4000" b="1">
                      <a:solidFill>
                        <a:schemeClr val="hlink"/>
                      </a:solidFill>
                      <a:latin typeface="Arial" charset="0"/>
                      <a:ea typeface="Gulim" pitchFamily="34" charset="-127"/>
                    </a:endParaRPr>
                  </a:p>
                </p:txBody>
              </p:sp>
              <p:sp>
                <p:nvSpPr>
                  <p:cNvPr id="48274" name="Oval 339"/>
                  <p:cNvSpPr>
                    <a:spLocks noChangeArrowheads="1"/>
                  </p:cNvSpPr>
                  <p:nvPr/>
                </p:nvSpPr>
                <p:spPr bwMode="auto">
                  <a:xfrm>
                    <a:off x="3925" y="2457"/>
                    <a:ext cx="35" cy="29"/>
                  </a:xfrm>
                  <a:prstGeom prst="ellipse">
                    <a:avLst/>
                  </a:prstGeom>
                  <a:noFill/>
                  <a:ln w="9525">
                    <a:solidFill>
                      <a:schemeClr val="tx1"/>
                    </a:solidFill>
                    <a:round/>
                    <a:headEnd/>
                    <a:tailEnd/>
                  </a:ln>
                </p:spPr>
                <p:txBody>
                  <a:bodyPr/>
                  <a:lstStyle/>
                  <a:p>
                    <a:pPr algn="dist">
                      <a:spcBef>
                        <a:spcPct val="0"/>
                      </a:spcBef>
                    </a:pPr>
                    <a:endParaRPr lang="zh-CN" altLang="en-US" sz="4000" b="1">
                      <a:solidFill>
                        <a:schemeClr val="hlink"/>
                      </a:solidFill>
                      <a:latin typeface="Arial" charset="0"/>
                      <a:ea typeface="Gulim" pitchFamily="34" charset="-127"/>
                    </a:endParaRPr>
                  </a:p>
                </p:txBody>
              </p:sp>
              <p:sp>
                <p:nvSpPr>
                  <p:cNvPr id="48275" name="Text Box 340"/>
                  <p:cNvSpPr txBox="1">
                    <a:spLocks noChangeArrowheads="1"/>
                  </p:cNvSpPr>
                  <p:nvPr/>
                </p:nvSpPr>
                <p:spPr bwMode="auto">
                  <a:xfrm>
                    <a:off x="768" y="2256"/>
                    <a:ext cx="864" cy="192"/>
                  </a:xfrm>
                  <a:prstGeom prst="rect">
                    <a:avLst/>
                  </a:prstGeom>
                  <a:noFill/>
                  <a:ln w="9525">
                    <a:noFill/>
                    <a:miter lim="800000"/>
                    <a:headEnd/>
                    <a:tailEnd/>
                  </a:ln>
                </p:spPr>
                <p:txBody>
                  <a:bodyPr/>
                  <a:lstStyle/>
                  <a:p>
                    <a:pPr algn="just" eaLnBrk="0" hangingPunct="0">
                      <a:lnSpc>
                        <a:spcPct val="96000"/>
                      </a:lnSpc>
                      <a:spcBef>
                        <a:spcPct val="0"/>
                      </a:spcBef>
                    </a:pPr>
                    <a:r>
                      <a:rPr lang="en-US" altLang="zh-CN" sz="1600" b="1">
                        <a:solidFill>
                          <a:schemeClr val="hlink"/>
                        </a:solidFill>
                        <a:ea typeface="Gulim" pitchFamily="34" charset="-127"/>
                      </a:rPr>
                      <a:t>A</a:t>
                    </a:r>
                    <a:r>
                      <a:rPr lang="en-US" altLang="zh-CN" sz="1600" b="1" baseline="-25000">
                        <a:solidFill>
                          <a:schemeClr val="hlink"/>
                        </a:solidFill>
                        <a:ea typeface="Gulim" pitchFamily="34" charset="-127"/>
                      </a:rPr>
                      <a:t>0 </a:t>
                    </a:r>
                    <a:r>
                      <a:rPr lang="en-US" altLang="zh-CN" sz="1600" b="1">
                        <a:solidFill>
                          <a:schemeClr val="hlink"/>
                        </a:solidFill>
                        <a:ea typeface="Gulim" pitchFamily="34" charset="-127"/>
                      </a:rPr>
                      <a:t>A</a:t>
                    </a:r>
                    <a:r>
                      <a:rPr lang="en-US" altLang="zh-CN" sz="1600" b="1" baseline="-25000">
                        <a:solidFill>
                          <a:schemeClr val="hlink"/>
                        </a:solidFill>
                        <a:ea typeface="Gulim" pitchFamily="34" charset="-127"/>
                      </a:rPr>
                      <a:t>1  </a:t>
                    </a:r>
                    <a:r>
                      <a:rPr lang="en-US" altLang="zh-CN" sz="1600" b="1">
                        <a:solidFill>
                          <a:schemeClr val="hlink"/>
                        </a:solidFill>
                        <a:ea typeface="Gulim" pitchFamily="34" charset="-127"/>
                      </a:rPr>
                      <a:t>··· </a:t>
                    </a:r>
                    <a:r>
                      <a:rPr lang="en-US" altLang="zh-CN" sz="1600" b="1" baseline="-25000">
                        <a:solidFill>
                          <a:schemeClr val="hlink"/>
                        </a:solidFill>
                        <a:ea typeface="Gulim" pitchFamily="34" charset="-127"/>
                      </a:rPr>
                      <a:t>     </a:t>
                    </a:r>
                    <a:r>
                      <a:rPr lang="en-US" altLang="zh-CN" sz="1600" b="1">
                        <a:solidFill>
                          <a:schemeClr val="hlink"/>
                        </a:solidFill>
                        <a:ea typeface="Gulim" pitchFamily="34" charset="-127"/>
                      </a:rPr>
                      <a:t>A</a:t>
                    </a:r>
                    <a:r>
                      <a:rPr lang="en-US" altLang="zh-CN" sz="1600" b="1" baseline="-25000">
                        <a:solidFill>
                          <a:schemeClr val="hlink"/>
                        </a:solidFill>
                        <a:ea typeface="Gulim" pitchFamily="34" charset="-127"/>
                      </a:rPr>
                      <a:t>9 </a:t>
                    </a:r>
                    <a:endParaRPr lang="en-US" altLang="zh-CN" sz="1600" b="1">
                      <a:solidFill>
                        <a:schemeClr val="hlink"/>
                      </a:solidFill>
                      <a:ea typeface="Gulim" pitchFamily="34" charset="-127"/>
                    </a:endParaRPr>
                  </a:p>
                </p:txBody>
              </p:sp>
            </p:grpSp>
            <p:grpSp>
              <p:nvGrpSpPr>
                <p:cNvPr id="48242" name="Group 341"/>
                <p:cNvGrpSpPr>
                  <a:grpSpLocks/>
                </p:cNvGrpSpPr>
                <p:nvPr/>
              </p:nvGrpSpPr>
              <p:grpSpPr bwMode="auto">
                <a:xfrm>
                  <a:off x="912" y="3265"/>
                  <a:ext cx="306" cy="239"/>
                  <a:chOff x="1374" y="3649"/>
                  <a:chExt cx="306" cy="239"/>
                </a:xfrm>
              </p:grpSpPr>
              <p:sp>
                <p:nvSpPr>
                  <p:cNvPr id="48250" name="Text Box 342"/>
                  <p:cNvSpPr txBox="1">
                    <a:spLocks noChangeArrowheads="1"/>
                  </p:cNvSpPr>
                  <p:nvPr/>
                </p:nvSpPr>
                <p:spPr bwMode="auto">
                  <a:xfrm>
                    <a:off x="1374" y="3649"/>
                    <a:ext cx="306" cy="239"/>
                  </a:xfrm>
                  <a:prstGeom prst="rect">
                    <a:avLst/>
                  </a:prstGeom>
                  <a:noFill/>
                  <a:ln w="9525">
                    <a:noFill/>
                    <a:miter lim="800000"/>
                    <a:headEnd/>
                    <a:tailEnd/>
                  </a:ln>
                </p:spPr>
                <p:txBody>
                  <a:bodyPr/>
                  <a:lstStyle/>
                  <a:p>
                    <a:pPr algn="just" eaLnBrk="0" hangingPunct="0">
                      <a:lnSpc>
                        <a:spcPct val="96000"/>
                      </a:lnSpc>
                      <a:spcBef>
                        <a:spcPct val="0"/>
                      </a:spcBef>
                    </a:pPr>
                    <a:r>
                      <a:rPr lang="en-US" altLang="zh-CN" sz="1600" b="1" i="1">
                        <a:solidFill>
                          <a:schemeClr val="hlink"/>
                        </a:solidFill>
                        <a:ea typeface="Gulim" pitchFamily="34" charset="-127"/>
                      </a:rPr>
                      <a:t>Y</a:t>
                    </a:r>
                    <a:r>
                      <a:rPr lang="en-US" altLang="zh-CN" sz="1600" b="1" baseline="-25000">
                        <a:solidFill>
                          <a:schemeClr val="hlink"/>
                        </a:solidFill>
                        <a:ea typeface="Gulim" pitchFamily="34" charset="-127"/>
                      </a:rPr>
                      <a:t>2</a:t>
                    </a:r>
                  </a:p>
                </p:txBody>
              </p:sp>
              <p:sp>
                <p:nvSpPr>
                  <p:cNvPr id="48251" name="Line 343"/>
                  <p:cNvSpPr>
                    <a:spLocks noChangeShapeType="1"/>
                  </p:cNvSpPr>
                  <p:nvPr/>
                </p:nvSpPr>
                <p:spPr bwMode="auto">
                  <a:xfrm>
                    <a:off x="1452" y="3680"/>
                    <a:ext cx="68" cy="0"/>
                  </a:xfrm>
                  <a:prstGeom prst="line">
                    <a:avLst/>
                  </a:prstGeom>
                  <a:noFill/>
                  <a:ln w="9525">
                    <a:solidFill>
                      <a:schemeClr val="tx1"/>
                    </a:solidFill>
                    <a:round/>
                    <a:headEnd/>
                    <a:tailEnd/>
                  </a:ln>
                </p:spPr>
                <p:txBody>
                  <a:bodyPr/>
                  <a:lstStyle/>
                  <a:p>
                    <a:endParaRPr lang="zh-CN" altLang="en-US"/>
                  </a:p>
                </p:txBody>
              </p:sp>
            </p:grpSp>
            <p:grpSp>
              <p:nvGrpSpPr>
                <p:cNvPr id="48243" name="Group 344"/>
                <p:cNvGrpSpPr>
                  <a:grpSpLocks/>
                </p:cNvGrpSpPr>
                <p:nvPr/>
              </p:nvGrpSpPr>
              <p:grpSpPr bwMode="auto">
                <a:xfrm>
                  <a:off x="912" y="2976"/>
                  <a:ext cx="306" cy="239"/>
                  <a:chOff x="1374" y="3649"/>
                  <a:chExt cx="306" cy="239"/>
                </a:xfrm>
              </p:grpSpPr>
              <p:sp>
                <p:nvSpPr>
                  <p:cNvPr id="48248" name="Text Box 345"/>
                  <p:cNvSpPr txBox="1">
                    <a:spLocks noChangeArrowheads="1"/>
                  </p:cNvSpPr>
                  <p:nvPr/>
                </p:nvSpPr>
                <p:spPr bwMode="auto">
                  <a:xfrm>
                    <a:off x="1374" y="3649"/>
                    <a:ext cx="306" cy="239"/>
                  </a:xfrm>
                  <a:prstGeom prst="rect">
                    <a:avLst/>
                  </a:prstGeom>
                  <a:noFill/>
                  <a:ln w="9525">
                    <a:noFill/>
                    <a:miter lim="800000"/>
                    <a:headEnd/>
                    <a:tailEnd/>
                  </a:ln>
                </p:spPr>
                <p:txBody>
                  <a:bodyPr/>
                  <a:lstStyle/>
                  <a:p>
                    <a:pPr algn="just" eaLnBrk="0" hangingPunct="0">
                      <a:lnSpc>
                        <a:spcPct val="96000"/>
                      </a:lnSpc>
                      <a:spcBef>
                        <a:spcPct val="0"/>
                      </a:spcBef>
                    </a:pPr>
                    <a:r>
                      <a:rPr lang="en-US" altLang="zh-CN" sz="1600" b="1" i="1">
                        <a:solidFill>
                          <a:schemeClr val="hlink"/>
                        </a:solidFill>
                        <a:ea typeface="Gulim" pitchFamily="34" charset="-127"/>
                      </a:rPr>
                      <a:t>Y</a:t>
                    </a:r>
                    <a:r>
                      <a:rPr lang="en-US" altLang="zh-CN" sz="1600" b="1" baseline="-25000">
                        <a:solidFill>
                          <a:schemeClr val="hlink"/>
                        </a:solidFill>
                        <a:ea typeface="Gulim" pitchFamily="34" charset="-127"/>
                      </a:rPr>
                      <a:t>0</a:t>
                    </a:r>
                  </a:p>
                </p:txBody>
              </p:sp>
              <p:sp>
                <p:nvSpPr>
                  <p:cNvPr id="48249" name="Line 346"/>
                  <p:cNvSpPr>
                    <a:spLocks noChangeShapeType="1"/>
                  </p:cNvSpPr>
                  <p:nvPr/>
                </p:nvSpPr>
                <p:spPr bwMode="auto">
                  <a:xfrm>
                    <a:off x="1452" y="3680"/>
                    <a:ext cx="68" cy="0"/>
                  </a:xfrm>
                  <a:prstGeom prst="line">
                    <a:avLst/>
                  </a:prstGeom>
                  <a:noFill/>
                  <a:ln w="9525">
                    <a:solidFill>
                      <a:schemeClr val="tx1"/>
                    </a:solidFill>
                    <a:round/>
                    <a:headEnd/>
                    <a:tailEnd/>
                  </a:ln>
                </p:spPr>
                <p:txBody>
                  <a:bodyPr/>
                  <a:lstStyle/>
                  <a:p>
                    <a:endParaRPr lang="zh-CN" altLang="en-US"/>
                  </a:p>
                </p:txBody>
              </p:sp>
            </p:grpSp>
            <p:grpSp>
              <p:nvGrpSpPr>
                <p:cNvPr id="48244" name="Group 347"/>
                <p:cNvGrpSpPr>
                  <a:grpSpLocks/>
                </p:cNvGrpSpPr>
                <p:nvPr/>
              </p:nvGrpSpPr>
              <p:grpSpPr bwMode="auto">
                <a:xfrm>
                  <a:off x="912" y="3120"/>
                  <a:ext cx="306" cy="239"/>
                  <a:chOff x="1374" y="3649"/>
                  <a:chExt cx="306" cy="239"/>
                </a:xfrm>
              </p:grpSpPr>
              <p:sp>
                <p:nvSpPr>
                  <p:cNvPr id="48246" name="Text Box 348"/>
                  <p:cNvSpPr txBox="1">
                    <a:spLocks noChangeArrowheads="1"/>
                  </p:cNvSpPr>
                  <p:nvPr/>
                </p:nvSpPr>
                <p:spPr bwMode="auto">
                  <a:xfrm>
                    <a:off x="1374" y="3649"/>
                    <a:ext cx="306" cy="239"/>
                  </a:xfrm>
                  <a:prstGeom prst="rect">
                    <a:avLst/>
                  </a:prstGeom>
                  <a:noFill/>
                  <a:ln w="9525">
                    <a:noFill/>
                    <a:miter lim="800000"/>
                    <a:headEnd/>
                    <a:tailEnd/>
                  </a:ln>
                </p:spPr>
                <p:txBody>
                  <a:bodyPr/>
                  <a:lstStyle/>
                  <a:p>
                    <a:pPr algn="just" eaLnBrk="0" hangingPunct="0">
                      <a:lnSpc>
                        <a:spcPct val="96000"/>
                      </a:lnSpc>
                      <a:spcBef>
                        <a:spcPct val="0"/>
                      </a:spcBef>
                    </a:pPr>
                    <a:r>
                      <a:rPr lang="en-US" altLang="zh-CN" sz="1600" b="1" i="1">
                        <a:solidFill>
                          <a:schemeClr val="hlink"/>
                        </a:solidFill>
                        <a:ea typeface="Gulim" pitchFamily="34" charset="-127"/>
                      </a:rPr>
                      <a:t>Y</a:t>
                    </a:r>
                    <a:r>
                      <a:rPr lang="en-US" altLang="zh-CN" sz="1600" b="1" baseline="-25000">
                        <a:solidFill>
                          <a:schemeClr val="hlink"/>
                        </a:solidFill>
                        <a:ea typeface="Gulim" pitchFamily="34" charset="-127"/>
                      </a:rPr>
                      <a:t>1</a:t>
                    </a:r>
                  </a:p>
                </p:txBody>
              </p:sp>
              <p:sp>
                <p:nvSpPr>
                  <p:cNvPr id="48247" name="Line 349"/>
                  <p:cNvSpPr>
                    <a:spLocks noChangeShapeType="1"/>
                  </p:cNvSpPr>
                  <p:nvPr/>
                </p:nvSpPr>
                <p:spPr bwMode="auto">
                  <a:xfrm>
                    <a:off x="1452" y="3680"/>
                    <a:ext cx="68" cy="0"/>
                  </a:xfrm>
                  <a:prstGeom prst="line">
                    <a:avLst/>
                  </a:prstGeom>
                  <a:noFill/>
                  <a:ln w="9525">
                    <a:solidFill>
                      <a:schemeClr val="tx1"/>
                    </a:solidFill>
                    <a:round/>
                    <a:headEnd/>
                    <a:tailEnd/>
                  </a:ln>
                </p:spPr>
                <p:txBody>
                  <a:bodyPr/>
                  <a:lstStyle/>
                  <a:p>
                    <a:endParaRPr lang="zh-CN" altLang="en-US"/>
                  </a:p>
                </p:txBody>
              </p:sp>
            </p:grpSp>
            <p:sp>
              <p:nvSpPr>
                <p:cNvPr id="48245" name="Line 350"/>
                <p:cNvSpPr>
                  <a:spLocks noChangeShapeType="1"/>
                </p:cNvSpPr>
                <p:nvPr/>
              </p:nvSpPr>
              <p:spPr bwMode="auto">
                <a:xfrm>
                  <a:off x="464" y="2864"/>
                  <a:ext cx="192" cy="0"/>
                </a:xfrm>
                <a:prstGeom prst="line">
                  <a:avLst/>
                </a:prstGeom>
                <a:noFill/>
                <a:ln w="9525">
                  <a:solidFill>
                    <a:schemeClr val="tx1"/>
                  </a:solidFill>
                  <a:round/>
                  <a:headEnd/>
                  <a:tailEnd/>
                </a:ln>
              </p:spPr>
              <p:txBody>
                <a:bodyPr/>
                <a:lstStyle/>
                <a:p>
                  <a:endParaRPr lang="zh-CN" altLang="en-US"/>
                </a:p>
              </p:txBody>
            </p:sp>
          </p:grpSp>
        </p:grpSp>
        <p:grpSp>
          <p:nvGrpSpPr>
            <p:cNvPr id="48140" name="Group 351"/>
            <p:cNvGrpSpPr>
              <a:grpSpLocks/>
            </p:cNvGrpSpPr>
            <p:nvPr/>
          </p:nvGrpSpPr>
          <p:grpSpPr bwMode="auto">
            <a:xfrm>
              <a:off x="5136" y="1472"/>
              <a:ext cx="336" cy="208"/>
              <a:chOff x="2016" y="2928"/>
              <a:chExt cx="336" cy="208"/>
            </a:xfrm>
          </p:grpSpPr>
          <p:sp>
            <p:nvSpPr>
              <p:cNvPr id="48150" name="Text Box 352"/>
              <p:cNvSpPr txBox="1">
                <a:spLocks noChangeArrowheads="1"/>
              </p:cNvSpPr>
              <p:nvPr/>
            </p:nvSpPr>
            <p:spPr bwMode="auto">
              <a:xfrm>
                <a:off x="2016" y="2928"/>
                <a:ext cx="336" cy="208"/>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CS</a:t>
                </a:r>
              </a:p>
            </p:txBody>
          </p:sp>
          <p:sp>
            <p:nvSpPr>
              <p:cNvPr id="48151" name="Line 353"/>
              <p:cNvSpPr>
                <a:spLocks noChangeShapeType="1"/>
              </p:cNvSpPr>
              <p:nvPr/>
            </p:nvSpPr>
            <p:spPr bwMode="auto">
              <a:xfrm>
                <a:off x="2112" y="2952"/>
                <a:ext cx="144" cy="0"/>
              </a:xfrm>
              <a:prstGeom prst="line">
                <a:avLst/>
              </a:prstGeom>
              <a:noFill/>
              <a:ln w="9525">
                <a:solidFill>
                  <a:schemeClr val="tx1"/>
                </a:solidFill>
                <a:round/>
                <a:headEnd/>
                <a:tailEnd/>
              </a:ln>
            </p:spPr>
            <p:txBody>
              <a:bodyPr/>
              <a:lstStyle/>
              <a:p>
                <a:endParaRPr lang="zh-CN" altLang="en-US"/>
              </a:p>
            </p:txBody>
          </p:sp>
        </p:grpSp>
        <p:grpSp>
          <p:nvGrpSpPr>
            <p:cNvPr id="48141" name="Group 354"/>
            <p:cNvGrpSpPr>
              <a:grpSpLocks/>
            </p:cNvGrpSpPr>
            <p:nvPr/>
          </p:nvGrpSpPr>
          <p:grpSpPr bwMode="auto">
            <a:xfrm>
              <a:off x="3952" y="1480"/>
              <a:ext cx="336" cy="208"/>
              <a:chOff x="2016" y="2928"/>
              <a:chExt cx="336" cy="208"/>
            </a:xfrm>
          </p:grpSpPr>
          <p:sp>
            <p:nvSpPr>
              <p:cNvPr id="48148" name="Text Box 355"/>
              <p:cNvSpPr txBox="1">
                <a:spLocks noChangeArrowheads="1"/>
              </p:cNvSpPr>
              <p:nvPr/>
            </p:nvSpPr>
            <p:spPr bwMode="auto">
              <a:xfrm>
                <a:off x="2016" y="2928"/>
                <a:ext cx="336" cy="208"/>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CS</a:t>
                </a:r>
              </a:p>
            </p:txBody>
          </p:sp>
          <p:sp>
            <p:nvSpPr>
              <p:cNvPr id="48149" name="Line 356"/>
              <p:cNvSpPr>
                <a:spLocks noChangeShapeType="1"/>
              </p:cNvSpPr>
              <p:nvPr/>
            </p:nvSpPr>
            <p:spPr bwMode="auto">
              <a:xfrm>
                <a:off x="2112" y="2952"/>
                <a:ext cx="144" cy="0"/>
              </a:xfrm>
              <a:prstGeom prst="line">
                <a:avLst/>
              </a:prstGeom>
              <a:noFill/>
              <a:ln w="9525">
                <a:solidFill>
                  <a:schemeClr val="tx1"/>
                </a:solidFill>
                <a:round/>
                <a:headEnd/>
                <a:tailEnd/>
              </a:ln>
            </p:spPr>
            <p:txBody>
              <a:bodyPr/>
              <a:lstStyle/>
              <a:p>
                <a:endParaRPr lang="zh-CN" altLang="en-US"/>
              </a:p>
            </p:txBody>
          </p:sp>
        </p:grpSp>
        <p:grpSp>
          <p:nvGrpSpPr>
            <p:cNvPr id="48142" name="Group 357"/>
            <p:cNvGrpSpPr>
              <a:grpSpLocks/>
            </p:cNvGrpSpPr>
            <p:nvPr/>
          </p:nvGrpSpPr>
          <p:grpSpPr bwMode="auto">
            <a:xfrm>
              <a:off x="2768" y="1472"/>
              <a:ext cx="336" cy="208"/>
              <a:chOff x="2016" y="2928"/>
              <a:chExt cx="336" cy="208"/>
            </a:xfrm>
          </p:grpSpPr>
          <p:sp>
            <p:nvSpPr>
              <p:cNvPr id="48146" name="Text Box 358"/>
              <p:cNvSpPr txBox="1">
                <a:spLocks noChangeArrowheads="1"/>
              </p:cNvSpPr>
              <p:nvPr/>
            </p:nvSpPr>
            <p:spPr bwMode="auto">
              <a:xfrm>
                <a:off x="2016" y="2928"/>
                <a:ext cx="336" cy="208"/>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CS</a:t>
                </a:r>
              </a:p>
            </p:txBody>
          </p:sp>
          <p:sp>
            <p:nvSpPr>
              <p:cNvPr id="48147" name="Line 359"/>
              <p:cNvSpPr>
                <a:spLocks noChangeShapeType="1"/>
              </p:cNvSpPr>
              <p:nvPr/>
            </p:nvSpPr>
            <p:spPr bwMode="auto">
              <a:xfrm>
                <a:off x="2112" y="2952"/>
                <a:ext cx="144" cy="0"/>
              </a:xfrm>
              <a:prstGeom prst="line">
                <a:avLst/>
              </a:prstGeom>
              <a:noFill/>
              <a:ln w="9525">
                <a:solidFill>
                  <a:schemeClr val="tx1"/>
                </a:solidFill>
                <a:round/>
                <a:headEnd/>
                <a:tailEnd/>
              </a:ln>
            </p:spPr>
            <p:txBody>
              <a:bodyPr/>
              <a:lstStyle/>
              <a:p>
                <a:endParaRPr lang="zh-CN" altLang="en-US"/>
              </a:p>
            </p:txBody>
          </p:sp>
        </p:grpSp>
        <p:grpSp>
          <p:nvGrpSpPr>
            <p:cNvPr id="48143" name="Group 360"/>
            <p:cNvGrpSpPr>
              <a:grpSpLocks/>
            </p:cNvGrpSpPr>
            <p:nvPr/>
          </p:nvGrpSpPr>
          <p:grpSpPr bwMode="auto">
            <a:xfrm>
              <a:off x="1568" y="1472"/>
              <a:ext cx="336" cy="208"/>
              <a:chOff x="2016" y="2928"/>
              <a:chExt cx="336" cy="208"/>
            </a:xfrm>
          </p:grpSpPr>
          <p:sp>
            <p:nvSpPr>
              <p:cNvPr id="48144" name="Text Box 361"/>
              <p:cNvSpPr txBox="1">
                <a:spLocks noChangeArrowheads="1"/>
              </p:cNvSpPr>
              <p:nvPr/>
            </p:nvSpPr>
            <p:spPr bwMode="auto">
              <a:xfrm>
                <a:off x="2016" y="2928"/>
                <a:ext cx="336" cy="208"/>
              </a:xfrm>
              <a:prstGeom prst="rect">
                <a:avLst/>
              </a:prstGeom>
              <a:noFill/>
              <a:ln w="9525">
                <a:noFill/>
                <a:miter lim="800000"/>
                <a:headEnd/>
                <a:tailEnd/>
              </a:ln>
            </p:spPr>
            <p:txBody>
              <a:bodyPr>
                <a:spAutoFit/>
              </a:bodyPr>
              <a:lstStyle/>
              <a:p>
                <a:pPr eaLnBrk="0" hangingPunct="0"/>
                <a:r>
                  <a:rPr lang="en-US" altLang="zh-CN" sz="1400" b="1">
                    <a:solidFill>
                      <a:schemeClr val="hlink"/>
                    </a:solidFill>
                    <a:ea typeface="Gulim" pitchFamily="34" charset="-127"/>
                  </a:rPr>
                  <a:t>CS</a:t>
                </a:r>
              </a:p>
            </p:txBody>
          </p:sp>
          <p:sp>
            <p:nvSpPr>
              <p:cNvPr id="48145" name="Line 362"/>
              <p:cNvSpPr>
                <a:spLocks noChangeShapeType="1"/>
              </p:cNvSpPr>
              <p:nvPr/>
            </p:nvSpPr>
            <p:spPr bwMode="auto">
              <a:xfrm>
                <a:off x="2112" y="2952"/>
                <a:ext cx="144" cy="0"/>
              </a:xfrm>
              <a:prstGeom prst="line">
                <a:avLst/>
              </a:prstGeom>
              <a:noFill/>
              <a:ln w="9525">
                <a:solidFill>
                  <a:schemeClr val="tx1"/>
                </a:solidFill>
                <a:round/>
                <a:headEnd/>
                <a:tailEnd/>
              </a:ln>
            </p:spPr>
            <p:txBody>
              <a:bodyPr/>
              <a:lstStyle/>
              <a:p>
                <a:endParaRPr lang="zh-CN" altLang="en-US"/>
              </a:p>
            </p:txBody>
          </p:sp>
        </p:grpSp>
      </p:grpSp>
      <p:sp>
        <p:nvSpPr>
          <p:cNvPr id="151" name="Text Box 197"/>
          <p:cNvSpPr txBox="1">
            <a:spLocks noChangeArrowheads="1"/>
          </p:cNvSpPr>
          <p:nvPr/>
        </p:nvSpPr>
        <p:spPr bwMode="auto">
          <a:xfrm>
            <a:off x="468313" y="4772025"/>
            <a:ext cx="7924800" cy="420688"/>
          </a:xfrm>
          <a:prstGeom prst="rect">
            <a:avLst/>
          </a:prstGeom>
          <a:noFill/>
          <a:ln w="9525">
            <a:noFill/>
            <a:miter lim="800000"/>
            <a:headEnd/>
            <a:tailEnd/>
          </a:ln>
        </p:spPr>
        <p:txBody>
          <a:bodyPr>
            <a:spAutoFit/>
          </a:bodyPr>
          <a:lstStyle/>
          <a:p>
            <a:pPr algn="l" eaLnBrk="0" hangingPunct="0">
              <a:buClr>
                <a:srgbClr val="003366"/>
              </a:buClr>
              <a:buSzPct val="110000"/>
              <a:buFont typeface="Wingdings" pitchFamily="2" charset="2"/>
              <a:buChar char="v"/>
            </a:pPr>
            <a:r>
              <a:rPr lang="zh-CN" altLang="en-US" b="1">
                <a:latin typeface="宋体" pitchFamily="2" charset="-122"/>
              </a:rPr>
              <a:t>基本方法：</a:t>
            </a:r>
          </a:p>
        </p:txBody>
      </p:sp>
      <p:sp>
        <p:nvSpPr>
          <p:cNvPr id="152" name="Text Box 197"/>
          <p:cNvSpPr txBox="1">
            <a:spLocks noChangeArrowheads="1"/>
          </p:cNvSpPr>
          <p:nvPr/>
        </p:nvSpPr>
        <p:spPr bwMode="auto">
          <a:xfrm>
            <a:off x="519113" y="5192713"/>
            <a:ext cx="8378825" cy="366712"/>
          </a:xfrm>
          <a:prstGeom prst="rect">
            <a:avLst/>
          </a:prstGeom>
          <a:noFill/>
          <a:ln w="9525">
            <a:noFill/>
            <a:miter lim="800000"/>
            <a:headEnd/>
            <a:tailEnd/>
          </a:ln>
        </p:spPr>
        <p:txBody>
          <a:bodyPr>
            <a:spAutoFit/>
          </a:bodyPr>
          <a:lstStyle/>
          <a:p>
            <a:pPr marL="742950" lvl="1" indent="-285750" algn="l" eaLnBrk="0" hangingPunct="0">
              <a:buClr>
                <a:srgbClr val="006666"/>
              </a:buClr>
              <a:buSzPct val="110000"/>
              <a:buFont typeface="Wingdings" pitchFamily="2" charset="2"/>
              <a:buChar char="w"/>
            </a:pPr>
            <a:r>
              <a:rPr lang="zh-CN" altLang="en-US" sz="2000" b="1">
                <a:latin typeface="宋体" pitchFamily="2" charset="-122"/>
              </a:rPr>
              <a:t>参与扩展的全部芯片的</a:t>
            </a:r>
            <a:r>
              <a:rPr lang="zh-CN" altLang="en-US" sz="2000" b="1">
                <a:solidFill>
                  <a:srgbClr val="CC0066"/>
                </a:solidFill>
                <a:latin typeface="宋体" pitchFamily="2" charset="-122"/>
              </a:rPr>
              <a:t>地址线</a:t>
            </a:r>
            <a:r>
              <a:rPr lang="zh-CN" altLang="en-US" sz="2000" b="1">
                <a:latin typeface="宋体" pitchFamily="2" charset="-122"/>
              </a:rPr>
              <a:t>、写控制线</a:t>
            </a:r>
            <a:r>
              <a:rPr lang="en-US" altLang="zh-CN" sz="2000" b="1">
                <a:solidFill>
                  <a:srgbClr val="CC0066"/>
                </a:solidFill>
              </a:rPr>
              <a:t>/WE</a:t>
            </a:r>
            <a:r>
              <a:rPr lang="zh-CN" altLang="en-US" sz="2000" b="1">
                <a:latin typeface="宋体" pitchFamily="2" charset="-122"/>
              </a:rPr>
              <a:t>和</a:t>
            </a:r>
            <a:r>
              <a:rPr lang="zh-CN" altLang="en-US" sz="2000" b="1">
                <a:solidFill>
                  <a:srgbClr val="CC0066"/>
                </a:solidFill>
                <a:latin typeface="宋体" pitchFamily="2" charset="-122"/>
              </a:rPr>
              <a:t>数据线</a:t>
            </a:r>
            <a:r>
              <a:rPr lang="zh-CN" altLang="en-US" sz="2000" b="1">
                <a:latin typeface="宋体" pitchFamily="2" charset="-122"/>
              </a:rPr>
              <a:t>分别并接</a:t>
            </a:r>
            <a:r>
              <a:rPr lang="en-US" altLang="zh-CN" sz="2000" b="1">
                <a:latin typeface="宋体" pitchFamily="2" charset="-122"/>
              </a:rPr>
              <a:t>;</a:t>
            </a:r>
          </a:p>
        </p:txBody>
      </p:sp>
      <p:sp>
        <p:nvSpPr>
          <p:cNvPr id="153" name="Text Box 198"/>
          <p:cNvSpPr txBox="1">
            <a:spLocks noChangeArrowheads="1"/>
          </p:cNvSpPr>
          <p:nvPr/>
        </p:nvSpPr>
        <p:spPr bwMode="auto">
          <a:xfrm>
            <a:off x="519113" y="5589588"/>
            <a:ext cx="8378825" cy="641350"/>
          </a:xfrm>
          <a:prstGeom prst="rect">
            <a:avLst/>
          </a:prstGeom>
          <a:noFill/>
          <a:ln w="9525">
            <a:noFill/>
            <a:miter lim="800000"/>
            <a:headEnd/>
            <a:tailEnd/>
          </a:ln>
        </p:spPr>
        <p:txBody>
          <a:bodyPr>
            <a:spAutoFit/>
          </a:bodyPr>
          <a:lstStyle/>
          <a:p>
            <a:pPr marL="742950" lvl="1" indent="-285750" algn="l" eaLnBrk="0" hangingPunct="0">
              <a:spcBef>
                <a:spcPct val="0"/>
              </a:spcBef>
              <a:buClr>
                <a:srgbClr val="006666"/>
              </a:buClr>
              <a:buSzPct val="110000"/>
              <a:buFont typeface="Wingdings" pitchFamily="2" charset="2"/>
              <a:buChar char="w"/>
            </a:pPr>
            <a:r>
              <a:rPr lang="zh-CN" altLang="en-US" sz="2000" b="1">
                <a:latin typeface="宋体" pitchFamily="2" charset="-122"/>
              </a:rPr>
              <a:t>把增加的</a:t>
            </a:r>
            <a:r>
              <a:rPr lang="zh-CN" altLang="en-US" sz="2000" b="1">
                <a:solidFill>
                  <a:srgbClr val="CC0066"/>
                </a:solidFill>
                <a:latin typeface="宋体" pitchFamily="2" charset="-122"/>
              </a:rPr>
              <a:t>高位地址线</a:t>
            </a:r>
            <a:r>
              <a:rPr lang="zh-CN" altLang="en-US" sz="2000" b="1">
                <a:latin typeface="宋体" pitchFamily="2" charset="-122"/>
              </a:rPr>
              <a:t>通过译码器产生</a:t>
            </a:r>
            <a:r>
              <a:rPr lang="zh-CN" altLang="en-US" sz="2000" b="1">
                <a:solidFill>
                  <a:srgbClr val="CC0066"/>
                </a:solidFill>
                <a:latin typeface="宋体" pitchFamily="2" charset="-122"/>
              </a:rPr>
              <a:t>译码</a:t>
            </a:r>
            <a:r>
              <a:rPr lang="zh-CN" altLang="en-US" sz="2000" b="1">
                <a:latin typeface="宋体" pitchFamily="2" charset="-122"/>
              </a:rPr>
              <a:t>信号来控制各芯片的片选</a:t>
            </a:r>
            <a:endParaRPr lang="en-US" altLang="zh-CN" sz="2000" b="1">
              <a:latin typeface="宋体" pitchFamily="2" charset="-122"/>
            </a:endParaRPr>
          </a:p>
          <a:p>
            <a:pPr algn="l" eaLnBrk="0" hangingPunct="0">
              <a:spcBef>
                <a:spcPct val="0"/>
              </a:spcBef>
            </a:pPr>
            <a:r>
              <a:rPr lang="zh-CN" altLang="en-US" sz="2000" b="1">
                <a:latin typeface="宋体" pitchFamily="2" charset="-122"/>
              </a:rPr>
              <a:t>     控制</a:t>
            </a:r>
            <a:r>
              <a:rPr lang="en-US" altLang="zh-CN" sz="2000" b="1">
                <a:solidFill>
                  <a:srgbClr val="CC0066"/>
                </a:solidFill>
              </a:rPr>
              <a:t>/CS</a:t>
            </a:r>
            <a:r>
              <a:rPr lang="zh-CN" altLang="en-US" sz="2000" b="1">
                <a:latin typeface="宋体" pitchFamily="2" charset="-122"/>
              </a:rPr>
              <a:t>。</a:t>
            </a:r>
          </a:p>
        </p:txBody>
      </p:sp>
      <p:sp>
        <p:nvSpPr>
          <p:cNvPr id="48136" name="灯片编号占位符 4"/>
          <p:cNvSpPr txBox="1">
            <a:spLocks noGrp="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spcBef>
                <a:spcPct val="0"/>
              </a:spcBef>
            </a:pPr>
            <a:fld id="{5EB38522-D18D-4A7E-B68F-5AAFB6D1DF29}" type="slidenum">
              <a:rPr lang="ko-KR" altLang="en-US" sz="1600" b="1">
                <a:solidFill>
                  <a:schemeClr val="accent2"/>
                </a:solidFill>
                <a:latin typeface="Verdana" pitchFamily="34" charset="0"/>
                <a:ea typeface="Gulim" pitchFamily="34" charset="-127"/>
              </a:rPr>
              <a:pPr algn="r">
                <a:lnSpc>
                  <a:spcPct val="100000"/>
                </a:lnSpc>
                <a:spcBef>
                  <a:spcPct val="0"/>
                </a:spcBef>
              </a:pPr>
              <a:t>40</a:t>
            </a:fld>
            <a:endParaRPr lang="en-US" altLang="ko-KR" sz="1600" b="1">
              <a:solidFill>
                <a:schemeClr val="accent2"/>
              </a:solidFill>
              <a:latin typeface="Verdana" pitchFamily="34" charset="0"/>
              <a:ea typeface="Gulim" pitchFamily="34" charset="-127"/>
            </a:endParaRPr>
          </a:p>
        </p:txBody>
      </p:sp>
      <p:sp>
        <p:nvSpPr>
          <p:cNvPr id="37021" name="Oval 157"/>
          <p:cNvSpPr>
            <a:spLocks noChangeArrowheads="1"/>
          </p:cNvSpPr>
          <p:nvPr/>
        </p:nvSpPr>
        <p:spPr bwMode="black">
          <a:xfrm>
            <a:off x="519113" y="3597275"/>
            <a:ext cx="1743075" cy="992188"/>
          </a:xfrm>
          <a:prstGeom prst="ellipse">
            <a:avLst/>
          </a:prstGeom>
          <a:noFill/>
          <a:ln w="9525" algn="ctr">
            <a:solidFill>
              <a:srgbClr val="FF0066"/>
            </a:solidFill>
            <a:round/>
            <a:headEnd/>
            <a:tailEnd/>
          </a:ln>
        </p:spPr>
        <p:txBody>
          <a:bodyPr anchor="ctr">
            <a:spAutoFit/>
          </a:bodyPr>
          <a:lstStyle/>
          <a:p>
            <a:endParaRPr lang="zh-CN" altLang="en-US"/>
          </a:p>
        </p:txBody>
      </p:sp>
      <p:sp>
        <p:nvSpPr>
          <p:cNvPr id="37022" name="Rectangle 158"/>
          <p:cNvSpPr>
            <a:spLocks noChangeArrowheads="1"/>
          </p:cNvSpPr>
          <p:nvPr/>
        </p:nvSpPr>
        <p:spPr bwMode="black">
          <a:xfrm>
            <a:off x="1014413" y="4502150"/>
            <a:ext cx="950912" cy="366713"/>
          </a:xfrm>
          <a:prstGeom prst="rect">
            <a:avLst/>
          </a:prstGeom>
          <a:noFill/>
          <a:ln w="9525" algn="ctr">
            <a:noFill/>
            <a:miter lim="800000"/>
            <a:headEnd/>
            <a:tailEnd/>
          </a:ln>
          <a:effectLst>
            <a:prstShdw prst="shdw13" dist="53882" dir="13500000">
              <a:srgbClr val="999999">
                <a:alpha val="50000"/>
              </a:srgbClr>
            </a:prstShdw>
          </a:effectLst>
        </p:spPr>
        <p:txBody>
          <a:bodyPr wrap="none">
            <a:spAutoFit/>
          </a:bodyPr>
          <a:lstStyle/>
          <a:p>
            <a:r>
              <a:rPr lang="zh-CN" altLang="en-US" sz="2000" b="1">
                <a:solidFill>
                  <a:srgbClr val="CC3300"/>
                </a:solidFill>
                <a:ea typeface="楷体_GB2312" pitchFamily="49" charset="-122"/>
              </a:rPr>
              <a:t>译码器</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additive="base">
                                        <p:cTn id="7" dur="500" fill="hold"/>
                                        <p:tgtEl>
                                          <p:spTgt spid="634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3491">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1"/>
                                        </p:tgtEl>
                                        <p:attrNameLst>
                                          <p:attrName>style.visibility</p:attrName>
                                        </p:attrNameLst>
                                      </p:cBhvr>
                                      <p:to>
                                        <p:strVal val="visible"/>
                                      </p:to>
                                    </p:set>
                                    <p:anim calcmode="lin" valueType="num">
                                      <p:cBhvr additive="base">
                                        <p:cTn id="17" dur="500" fill="hold"/>
                                        <p:tgtEl>
                                          <p:spTgt spid="151"/>
                                        </p:tgtEl>
                                        <p:attrNameLst>
                                          <p:attrName>ppt_x</p:attrName>
                                        </p:attrNameLst>
                                      </p:cBhvr>
                                      <p:tavLst>
                                        <p:tav tm="0">
                                          <p:val>
                                            <p:strVal val="#ppt_x"/>
                                          </p:val>
                                        </p:tav>
                                        <p:tav tm="100000">
                                          <p:val>
                                            <p:strVal val="#ppt_x"/>
                                          </p:val>
                                        </p:tav>
                                      </p:tavLst>
                                    </p:anim>
                                    <p:anim calcmode="lin" valueType="num">
                                      <p:cBhvr additive="base">
                                        <p:cTn id="18" dur="500" fill="hold"/>
                                        <p:tgtEl>
                                          <p:spTgt spid="151"/>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152"/>
                                        </p:tgtEl>
                                        <p:attrNameLst>
                                          <p:attrName>style.visibility</p:attrName>
                                        </p:attrNameLst>
                                      </p:cBhvr>
                                      <p:to>
                                        <p:strVal val="visible"/>
                                      </p:to>
                                    </p:set>
                                    <p:anim calcmode="lin" valueType="num">
                                      <p:cBhvr additive="base">
                                        <p:cTn id="22" dur="500" fill="hold"/>
                                        <p:tgtEl>
                                          <p:spTgt spid="152"/>
                                        </p:tgtEl>
                                        <p:attrNameLst>
                                          <p:attrName>ppt_x</p:attrName>
                                        </p:attrNameLst>
                                      </p:cBhvr>
                                      <p:tavLst>
                                        <p:tav tm="0">
                                          <p:val>
                                            <p:strVal val="#ppt_x"/>
                                          </p:val>
                                        </p:tav>
                                        <p:tav tm="100000">
                                          <p:val>
                                            <p:strVal val="#ppt_x"/>
                                          </p:val>
                                        </p:tav>
                                      </p:tavLst>
                                    </p:anim>
                                    <p:anim calcmode="lin" valueType="num">
                                      <p:cBhvr additive="base">
                                        <p:cTn id="23" dur="500" fill="hold"/>
                                        <p:tgtEl>
                                          <p:spTgt spid="15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53"/>
                                        </p:tgtEl>
                                        <p:attrNameLst>
                                          <p:attrName>style.visibility</p:attrName>
                                        </p:attrNameLst>
                                      </p:cBhvr>
                                      <p:to>
                                        <p:strVal val="visible"/>
                                      </p:to>
                                    </p:set>
                                    <p:anim calcmode="lin" valueType="num">
                                      <p:cBhvr additive="base">
                                        <p:cTn id="28" dur="500" fill="hold"/>
                                        <p:tgtEl>
                                          <p:spTgt spid="153"/>
                                        </p:tgtEl>
                                        <p:attrNameLst>
                                          <p:attrName>ppt_x</p:attrName>
                                        </p:attrNameLst>
                                      </p:cBhvr>
                                      <p:tavLst>
                                        <p:tav tm="0">
                                          <p:val>
                                            <p:strVal val="#ppt_x"/>
                                          </p:val>
                                        </p:tav>
                                        <p:tav tm="100000">
                                          <p:val>
                                            <p:strVal val="#ppt_x"/>
                                          </p:val>
                                        </p:tav>
                                      </p:tavLst>
                                    </p:anim>
                                    <p:anim calcmode="lin" valueType="num">
                                      <p:cBhvr additive="base">
                                        <p:cTn id="29" dur="500" fill="hold"/>
                                        <p:tgtEl>
                                          <p:spTgt spid="15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37022"/>
                                        </p:tgtEl>
                                        <p:attrNameLst>
                                          <p:attrName>style.visibility</p:attrName>
                                        </p:attrNameLst>
                                      </p:cBhvr>
                                      <p:to>
                                        <p:strVal val="visible"/>
                                      </p:to>
                                    </p:set>
                                    <p:animEffect transition="in" filter="dissolve">
                                      <p:cBhvr>
                                        <p:cTn id="34" dur="500"/>
                                        <p:tgtEl>
                                          <p:spTgt spid="37022"/>
                                        </p:tgtEl>
                                      </p:cBhvr>
                                    </p:animEffect>
                                  </p:childTnLst>
                                </p:cTn>
                              </p:par>
                            </p:childTnLst>
                          </p:cTn>
                        </p:par>
                        <p:par>
                          <p:cTn id="35" fill="hold">
                            <p:stCondLst>
                              <p:cond delay="500"/>
                            </p:stCondLst>
                            <p:childTnLst>
                              <p:par>
                                <p:cTn id="36" presetID="23" presetClass="entr" presetSubtype="16" fill="hold" grpId="0" nodeType="afterEffect">
                                  <p:stCondLst>
                                    <p:cond delay="0"/>
                                  </p:stCondLst>
                                  <p:childTnLst>
                                    <p:set>
                                      <p:cBhvr>
                                        <p:cTn id="37" dur="1" fill="hold">
                                          <p:stCondLst>
                                            <p:cond delay="0"/>
                                          </p:stCondLst>
                                        </p:cTn>
                                        <p:tgtEl>
                                          <p:spTgt spid="37021"/>
                                        </p:tgtEl>
                                        <p:attrNameLst>
                                          <p:attrName>style.visibility</p:attrName>
                                        </p:attrNameLst>
                                      </p:cBhvr>
                                      <p:to>
                                        <p:strVal val="visible"/>
                                      </p:to>
                                    </p:set>
                                    <p:anim calcmode="lin" valueType="num">
                                      <p:cBhvr>
                                        <p:cTn id="38" dur="500" fill="hold"/>
                                        <p:tgtEl>
                                          <p:spTgt spid="37021"/>
                                        </p:tgtEl>
                                        <p:attrNameLst>
                                          <p:attrName>ppt_w</p:attrName>
                                        </p:attrNameLst>
                                      </p:cBhvr>
                                      <p:tavLst>
                                        <p:tav tm="0">
                                          <p:val>
                                            <p:fltVal val="0"/>
                                          </p:val>
                                        </p:tav>
                                        <p:tav tm="100000">
                                          <p:val>
                                            <p:strVal val="#ppt_w"/>
                                          </p:val>
                                        </p:tav>
                                      </p:tavLst>
                                    </p:anim>
                                    <p:anim calcmode="lin" valueType="num">
                                      <p:cBhvr>
                                        <p:cTn id="39" dur="500" fill="hold"/>
                                        <p:tgtEl>
                                          <p:spTgt spid="370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P spid="151" grpId="0"/>
      <p:bldP spid="152" grpId="0"/>
      <p:bldP spid="153" grpId="0"/>
      <p:bldP spid="37021" grpId="0" animBg="1"/>
      <p:bldP spid="37022"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p:txBody>
          <a:bodyPr/>
          <a:lstStyle/>
          <a:p>
            <a:r>
              <a:rPr lang="zh-CN" altLang="en-US" smtClean="0">
                <a:solidFill>
                  <a:srgbClr val="FFCC00"/>
                </a:solidFill>
                <a:latin typeface="Arial" charset="0"/>
                <a:ea typeface="黑体" pitchFamily="49" charset="-122"/>
              </a:rPr>
              <a:t>字扩展与</a:t>
            </a:r>
            <a:r>
              <a:rPr lang="en-US" altLang="zh-CN" smtClean="0">
                <a:solidFill>
                  <a:srgbClr val="FFCC00"/>
                </a:solidFill>
                <a:latin typeface="Arial" charset="0"/>
                <a:ea typeface="黑体" pitchFamily="49" charset="-122"/>
              </a:rPr>
              <a:t>CPU</a:t>
            </a:r>
            <a:r>
              <a:rPr lang="zh-CN" altLang="en-US" smtClean="0">
                <a:solidFill>
                  <a:srgbClr val="FFCC00"/>
                </a:solidFill>
                <a:latin typeface="Arial" charset="0"/>
                <a:ea typeface="黑体" pitchFamily="49" charset="-122"/>
              </a:rPr>
              <a:t>连接</a:t>
            </a:r>
          </a:p>
        </p:txBody>
      </p:sp>
      <p:sp>
        <p:nvSpPr>
          <p:cNvPr id="63491" name="Rectangle 3"/>
          <p:cNvSpPr>
            <a:spLocks noGrp="1" noChangeArrowheads="1"/>
          </p:cNvSpPr>
          <p:nvPr>
            <p:ph type="body" sz="half" idx="4294967295"/>
          </p:nvPr>
        </p:nvSpPr>
        <p:spPr>
          <a:xfrm>
            <a:off x="431800" y="1125538"/>
            <a:ext cx="8540750" cy="1547812"/>
          </a:xfrm>
        </p:spPr>
        <p:txBody>
          <a:bodyPr/>
          <a:lstStyle/>
          <a:p>
            <a:pPr>
              <a:lnSpc>
                <a:spcPct val="90000"/>
              </a:lnSpc>
              <a:spcBef>
                <a:spcPts val="600"/>
              </a:spcBef>
              <a:buSzPct val="110000"/>
              <a:buFont typeface="Wingdings" pitchFamily="2" charset="2"/>
              <a:buNone/>
            </a:pPr>
            <a:r>
              <a:rPr lang="en-US" altLang="zh-CN" sz="2000" smtClean="0">
                <a:solidFill>
                  <a:srgbClr val="FF3399"/>
                </a:solidFill>
              </a:rPr>
              <a:t>【</a:t>
            </a:r>
            <a:r>
              <a:rPr lang="zh-CN" altLang="en-US" sz="2000" smtClean="0">
                <a:solidFill>
                  <a:srgbClr val="FF3399"/>
                </a:solidFill>
              </a:rPr>
              <a:t>例</a:t>
            </a:r>
            <a:r>
              <a:rPr lang="en-US" altLang="zh-CN" sz="2000" smtClean="0">
                <a:solidFill>
                  <a:srgbClr val="FF3399"/>
                </a:solidFill>
              </a:rPr>
              <a:t>8.3】</a:t>
            </a:r>
            <a:r>
              <a:rPr lang="zh-CN" altLang="en-US" sz="2000" smtClean="0">
                <a:cs typeface="Arial" charset="0"/>
              </a:rPr>
              <a:t>用多片 </a:t>
            </a:r>
            <a:r>
              <a:rPr lang="en-US" altLang="zh-CN" sz="2000" smtClean="0">
                <a:cs typeface="Arial" charset="0"/>
              </a:rPr>
              <a:t>SRAM </a:t>
            </a:r>
            <a:r>
              <a:rPr lang="zh-CN" altLang="en-US" sz="2000" smtClean="0">
                <a:cs typeface="Arial" charset="0"/>
              </a:rPr>
              <a:t>（</a:t>
            </a:r>
            <a:r>
              <a:rPr lang="en-US" altLang="zh-CN" sz="2000" smtClean="0">
                <a:cs typeface="Arial" charset="0"/>
              </a:rPr>
              <a:t>16K×8</a:t>
            </a:r>
            <a:r>
              <a:rPr lang="zh-CN" altLang="en-US" sz="2000" smtClean="0">
                <a:cs typeface="Arial" charset="0"/>
              </a:rPr>
              <a:t>位）扩展为</a:t>
            </a:r>
            <a:r>
              <a:rPr lang="en-US" altLang="zh-CN" sz="2000" smtClean="0">
                <a:cs typeface="Arial" charset="0"/>
              </a:rPr>
              <a:t>64K×8</a:t>
            </a:r>
            <a:r>
              <a:rPr lang="zh-CN" altLang="en-US" sz="2000" smtClean="0">
                <a:cs typeface="Arial" charset="0"/>
              </a:rPr>
              <a:t>位，</a:t>
            </a:r>
            <a:r>
              <a:rPr lang="zh-CN" altLang="en-US" sz="1800" smtClean="0">
                <a:solidFill>
                  <a:schemeClr val="tx2"/>
                </a:solidFill>
              </a:rPr>
              <a:t>并</a:t>
            </a:r>
            <a:r>
              <a:rPr lang="zh-CN" altLang="en-US" sz="1800" smtClean="0"/>
              <a:t>与</a:t>
            </a:r>
            <a:r>
              <a:rPr lang="en-US" altLang="zh-CN" sz="1800" smtClean="0"/>
              <a:t>CPU</a:t>
            </a:r>
            <a:r>
              <a:rPr lang="zh-CN" altLang="en-US" sz="1800" smtClean="0"/>
              <a:t>相连接</a:t>
            </a:r>
          </a:p>
          <a:p>
            <a:pPr>
              <a:lnSpc>
                <a:spcPct val="90000"/>
              </a:lnSpc>
              <a:spcBef>
                <a:spcPts val="600"/>
              </a:spcBef>
              <a:buSzPct val="110000"/>
            </a:pPr>
            <a:r>
              <a:rPr lang="zh-CN" altLang="en-US" sz="2000" smtClean="0">
                <a:cs typeface="Arial" charset="0"/>
              </a:rPr>
              <a:t>分析：由于</a:t>
            </a:r>
            <a:r>
              <a:rPr lang="en-US" altLang="zh-CN" sz="2000" smtClean="0">
                <a:cs typeface="Arial" charset="0"/>
              </a:rPr>
              <a:t>16K=2</a:t>
            </a:r>
            <a:r>
              <a:rPr lang="en-US" altLang="zh-CN" sz="2000" baseline="30000" smtClean="0">
                <a:cs typeface="Arial" charset="0"/>
              </a:rPr>
              <a:t>4</a:t>
            </a:r>
            <a:r>
              <a:rPr lang="en-US" altLang="zh-CN" sz="2000" smtClean="0">
                <a:cs typeface="Arial" charset="0"/>
                <a:sym typeface="Symbol" pitchFamily="18" charset="2"/>
              </a:rPr>
              <a:t>2</a:t>
            </a:r>
            <a:r>
              <a:rPr lang="en-US" altLang="zh-CN" sz="2000" baseline="30000" smtClean="0">
                <a:cs typeface="Arial" charset="0"/>
                <a:sym typeface="Symbol" pitchFamily="18" charset="2"/>
              </a:rPr>
              <a:t>10</a:t>
            </a:r>
            <a:r>
              <a:rPr lang="en-US" altLang="zh-CN" sz="2000" smtClean="0">
                <a:cs typeface="Arial" charset="0"/>
                <a:sym typeface="Symbol" pitchFamily="18" charset="2"/>
              </a:rPr>
              <a:t>=2</a:t>
            </a:r>
            <a:r>
              <a:rPr lang="en-US" altLang="zh-CN" sz="2000" baseline="30000" smtClean="0">
                <a:cs typeface="Arial" charset="0"/>
                <a:sym typeface="Symbol" pitchFamily="18" charset="2"/>
              </a:rPr>
              <a:t>14</a:t>
            </a:r>
            <a:r>
              <a:rPr lang="zh-CN" altLang="en-US" sz="2000" smtClean="0">
                <a:cs typeface="Arial" charset="0"/>
                <a:sym typeface="Symbol" pitchFamily="18" charset="2"/>
              </a:rPr>
              <a:t>，有</a:t>
            </a:r>
            <a:r>
              <a:rPr lang="en-US" altLang="zh-CN" sz="2000" smtClean="0">
                <a:cs typeface="Arial" charset="0"/>
                <a:sym typeface="Symbol" pitchFamily="18" charset="2"/>
              </a:rPr>
              <a:t>14</a:t>
            </a:r>
            <a:r>
              <a:rPr lang="zh-CN" altLang="en-US" sz="2000" smtClean="0">
                <a:cs typeface="Arial" charset="0"/>
                <a:sym typeface="Symbol" pitchFamily="18" charset="2"/>
              </a:rPr>
              <a:t>根地址线；</a:t>
            </a:r>
            <a:r>
              <a:rPr lang="en-US" altLang="zh-CN" sz="2000" smtClean="0">
                <a:cs typeface="Arial" charset="0"/>
              </a:rPr>
              <a:t>64K=2</a:t>
            </a:r>
            <a:r>
              <a:rPr lang="en-US" altLang="zh-CN" sz="2000" baseline="30000" smtClean="0">
                <a:cs typeface="Arial" charset="0"/>
              </a:rPr>
              <a:t>6</a:t>
            </a:r>
            <a:r>
              <a:rPr lang="en-US" altLang="zh-CN" sz="2000" smtClean="0">
                <a:cs typeface="Arial" charset="0"/>
                <a:sym typeface="Symbol" pitchFamily="18" charset="2"/>
              </a:rPr>
              <a:t>2</a:t>
            </a:r>
            <a:r>
              <a:rPr lang="en-US" altLang="zh-CN" sz="2000" baseline="30000" smtClean="0">
                <a:cs typeface="Arial" charset="0"/>
                <a:sym typeface="Symbol" pitchFamily="18" charset="2"/>
              </a:rPr>
              <a:t>10</a:t>
            </a:r>
            <a:r>
              <a:rPr lang="en-US" altLang="zh-CN" sz="2000" smtClean="0">
                <a:cs typeface="Arial" charset="0"/>
                <a:sym typeface="Symbol" pitchFamily="18" charset="2"/>
              </a:rPr>
              <a:t>=2</a:t>
            </a:r>
            <a:r>
              <a:rPr lang="en-US" altLang="zh-CN" sz="2000" baseline="30000" smtClean="0">
                <a:cs typeface="Arial" charset="0"/>
                <a:sym typeface="Symbol" pitchFamily="18" charset="2"/>
              </a:rPr>
              <a:t>16</a:t>
            </a:r>
            <a:r>
              <a:rPr lang="zh-CN" altLang="en-US" sz="2000" smtClean="0">
                <a:cs typeface="Arial" charset="0"/>
                <a:sym typeface="Symbol" pitchFamily="18" charset="2"/>
              </a:rPr>
              <a:t>，有</a:t>
            </a:r>
            <a:r>
              <a:rPr lang="en-US" altLang="zh-CN" sz="2000" smtClean="0">
                <a:cs typeface="Arial" charset="0"/>
                <a:sym typeface="Symbol" pitchFamily="18" charset="2"/>
              </a:rPr>
              <a:t>16</a:t>
            </a:r>
            <a:r>
              <a:rPr lang="zh-CN" altLang="en-US" sz="2000" smtClean="0">
                <a:cs typeface="Arial" charset="0"/>
                <a:sym typeface="Symbol" pitchFamily="18" charset="2"/>
              </a:rPr>
              <a:t>根地址线，所以需要增加</a:t>
            </a:r>
            <a:r>
              <a:rPr lang="en-US" altLang="zh-CN" sz="2000" smtClean="0">
                <a:solidFill>
                  <a:srgbClr val="CC0066"/>
                </a:solidFill>
                <a:cs typeface="Arial" charset="0"/>
                <a:sym typeface="Symbol" pitchFamily="18" charset="2"/>
              </a:rPr>
              <a:t>2</a:t>
            </a:r>
            <a:r>
              <a:rPr lang="zh-CN" altLang="en-US" sz="2000" smtClean="0">
                <a:solidFill>
                  <a:srgbClr val="CC0066"/>
                </a:solidFill>
                <a:cs typeface="Arial" charset="0"/>
                <a:sym typeface="Symbol" pitchFamily="18" charset="2"/>
              </a:rPr>
              <a:t>根地址线</a:t>
            </a:r>
            <a:r>
              <a:rPr lang="zh-CN" altLang="en-US" sz="2000" smtClean="0">
                <a:cs typeface="Arial" charset="0"/>
                <a:sym typeface="Symbol" pitchFamily="18" charset="2"/>
              </a:rPr>
              <a:t>；字数从</a:t>
            </a:r>
            <a:r>
              <a:rPr lang="en-US" altLang="zh-CN" sz="2000" smtClean="0">
                <a:cs typeface="Arial" charset="0"/>
                <a:sym typeface="Symbol" pitchFamily="18" charset="2"/>
              </a:rPr>
              <a:t>16K</a:t>
            </a:r>
            <a:r>
              <a:rPr lang="zh-CN" altLang="en-US" sz="2000" smtClean="0">
                <a:cs typeface="Arial" charset="0"/>
                <a:sym typeface="Symbol" pitchFamily="18" charset="2"/>
              </a:rPr>
              <a:t>扩展为</a:t>
            </a:r>
            <a:r>
              <a:rPr lang="en-US" altLang="zh-CN" sz="2000" smtClean="0">
                <a:cs typeface="Arial" charset="0"/>
                <a:sym typeface="Symbol" pitchFamily="18" charset="2"/>
              </a:rPr>
              <a:t>64K</a:t>
            </a:r>
            <a:r>
              <a:rPr lang="zh-CN" altLang="en-US" sz="2000" smtClean="0">
                <a:cs typeface="Arial" charset="0"/>
                <a:sym typeface="Symbol" pitchFamily="18" charset="2"/>
              </a:rPr>
              <a:t>，一片的字数为</a:t>
            </a:r>
            <a:r>
              <a:rPr lang="en-US" altLang="zh-CN" sz="2000" smtClean="0">
                <a:cs typeface="Arial" charset="0"/>
                <a:sym typeface="Symbol" pitchFamily="18" charset="2"/>
              </a:rPr>
              <a:t>16K</a:t>
            </a:r>
            <a:r>
              <a:rPr lang="zh-CN" altLang="en-US" sz="2000" smtClean="0">
                <a:cs typeface="Arial" charset="0"/>
                <a:sym typeface="Symbol" pitchFamily="18" charset="2"/>
              </a:rPr>
              <a:t>，则需要</a:t>
            </a:r>
            <a:r>
              <a:rPr lang="en-US" altLang="zh-CN" sz="2000" smtClean="0">
                <a:cs typeface="Arial" charset="0"/>
                <a:sym typeface="Symbol" pitchFamily="18" charset="2"/>
              </a:rPr>
              <a:t>64K/16K=</a:t>
            </a:r>
            <a:r>
              <a:rPr lang="en-US" altLang="zh-CN" sz="2000" smtClean="0">
                <a:solidFill>
                  <a:srgbClr val="CC0066"/>
                </a:solidFill>
                <a:cs typeface="Arial" charset="0"/>
                <a:sym typeface="Symbol" pitchFamily="18" charset="2"/>
              </a:rPr>
              <a:t>4</a:t>
            </a:r>
            <a:r>
              <a:rPr lang="zh-CN" altLang="en-US" sz="2000" smtClean="0">
                <a:solidFill>
                  <a:srgbClr val="CC0066"/>
                </a:solidFill>
                <a:cs typeface="Arial" charset="0"/>
                <a:sym typeface="Symbol" pitchFamily="18" charset="2"/>
              </a:rPr>
              <a:t>片</a:t>
            </a:r>
            <a:r>
              <a:rPr lang="en-US" altLang="zh-CN" sz="2000" smtClean="0">
                <a:cs typeface="Arial" charset="0"/>
              </a:rPr>
              <a:t>SRAM</a:t>
            </a:r>
            <a:r>
              <a:rPr lang="zh-CN" altLang="en-US" sz="2000" smtClean="0">
                <a:cs typeface="Arial" charset="0"/>
              </a:rPr>
              <a:t>；需要一个</a:t>
            </a:r>
            <a:r>
              <a:rPr lang="en-US" altLang="zh-CN" sz="2000" smtClean="0">
                <a:solidFill>
                  <a:srgbClr val="CC0066"/>
                </a:solidFill>
                <a:cs typeface="Arial" charset="0"/>
              </a:rPr>
              <a:t>2</a:t>
            </a:r>
            <a:r>
              <a:rPr lang="zh-CN" altLang="en-US" sz="2000" smtClean="0">
                <a:solidFill>
                  <a:srgbClr val="CC0066"/>
                </a:solidFill>
                <a:cs typeface="Arial" charset="0"/>
              </a:rPr>
              <a:t>线</a:t>
            </a:r>
            <a:r>
              <a:rPr lang="en-US" altLang="zh-CN" sz="2000" smtClean="0">
                <a:solidFill>
                  <a:srgbClr val="CC0066"/>
                </a:solidFill>
                <a:cs typeface="Arial" charset="0"/>
              </a:rPr>
              <a:t>-4</a:t>
            </a:r>
            <a:r>
              <a:rPr lang="zh-CN" altLang="en-US" sz="2000" smtClean="0">
                <a:solidFill>
                  <a:srgbClr val="CC0066"/>
                </a:solidFill>
                <a:cs typeface="Arial" charset="0"/>
              </a:rPr>
              <a:t>线译码器</a:t>
            </a:r>
            <a:r>
              <a:rPr lang="zh-CN" altLang="en-US" sz="2000" smtClean="0">
                <a:cs typeface="Arial" charset="0"/>
              </a:rPr>
              <a:t>将增加的高位地址信号译码后，输出分别接</a:t>
            </a:r>
            <a:r>
              <a:rPr lang="en-US" altLang="zh-CN" sz="2000" smtClean="0">
                <a:cs typeface="Arial" charset="0"/>
              </a:rPr>
              <a:t>4</a:t>
            </a:r>
            <a:r>
              <a:rPr lang="zh-CN" altLang="en-US" sz="2000" smtClean="0">
                <a:cs typeface="Arial" charset="0"/>
              </a:rPr>
              <a:t>片</a:t>
            </a:r>
            <a:r>
              <a:rPr lang="en-US" altLang="zh-CN" sz="2000" smtClean="0">
                <a:cs typeface="Arial" charset="0"/>
              </a:rPr>
              <a:t>SRAM</a:t>
            </a:r>
            <a:r>
              <a:rPr lang="zh-CN" altLang="en-US" sz="2000" smtClean="0">
                <a:cs typeface="Arial" charset="0"/>
              </a:rPr>
              <a:t>的</a:t>
            </a:r>
            <a:r>
              <a:rPr lang="en-US" altLang="zh-CN" sz="2000" smtClean="0">
                <a:cs typeface="Arial" charset="0"/>
              </a:rPr>
              <a:t>/CS</a:t>
            </a:r>
            <a:r>
              <a:rPr lang="zh-CN" altLang="en-US" sz="2000" smtClean="0">
                <a:cs typeface="Arial" charset="0"/>
              </a:rPr>
              <a:t>端。</a:t>
            </a:r>
          </a:p>
        </p:txBody>
      </p:sp>
      <p:sp>
        <p:nvSpPr>
          <p:cNvPr id="13317" name="灯片编号占位符 4"/>
          <p:cNvSpPr txBox="1">
            <a:spLocks noGrp="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spcBef>
                <a:spcPct val="0"/>
              </a:spcBef>
            </a:pPr>
            <a:fld id="{9E86555A-4E9C-45F2-A08E-2323333D600E}" type="slidenum">
              <a:rPr lang="ko-KR" altLang="en-US" sz="1600" b="1">
                <a:solidFill>
                  <a:schemeClr val="accent2"/>
                </a:solidFill>
                <a:latin typeface="Verdana" pitchFamily="34" charset="0"/>
                <a:ea typeface="Gulim" pitchFamily="34" charset="-127"/>
              </a:rPr>
              <a:pPr algn="r">
                <a:lnSpc>
                  <a:spcPct val="100000"/>
                </a:lnSpc>
                <a:spcBef>
                  <a:spcPct val="0"/>
                </a:spcBef>
              </a:pPr>
              <a:t>41</a:t>
            </a:fld>
            <a:endParaRPr lang="en-US" altLang="ko-KR" sz="1600" b="1">
              <a:solidFill>
                <a:schemeClr val="accent2"/>
              </a:solidFill>
              <a:latin typeface="Verdana" pitchFamily="34" charset="0"/>
              <a:ea typeface="Gulim" pitchFamily="34" charset="-127"/>
            </a:endParaRPr>
          </a:p>
        </p:txBody>
      </p:sp>
      <p:grpSp>
        <p:nvGrpSpPr>
          <p:cNvPr id="2" name="组合 9"/>
          <p:cNvGrpSpPr>
            <a:grpSpLocks/>
          </p:cNvGrpSpPr>
          <p:nvPr/>
        </p:nvGrpSpPr>
        <p:grpSpPr bwMode="auto">
          <a:xfrm>
            <a:off x="863600" y="2636838"/>
            <a:ext cx="7343775" cy="4198937"/>
            <a:chOff x="863600" y="2636838"/>
            <a:chExt cx="7343775" cy="4198937"/>
          </a:xfrm>
        </p:grpSpPr>
        <p:graphicFrame>
          <p:nvGraphicFramePr>
            <p:cNvPr id="125085" name="Object 157">
              <a:hlinkClick r:id="rId4" action="ppaction://hlinkfile"/>
            </p:cNvPr>
            <p:cNvGraphicFramePr>
              <a:graphicFrameLocks noChangeAspect="1"/>
            </p:cNvGraphicFramePr>
            <p:nvPr/>
          </p:nvGraphicFramePr>
          <p:xfrm>
            <a:off x="863600" y="2636838"/>
            <a:ext cx="7343775" cy="4198937"/>
          </p:xfrm>
          <a:graphic>
            <a:graphicData uri="http://schemas.openxmlformats.org/presentationml/2006/ole">
              <p:oleObj spid="_x0000_s13314" name="位图图像" r:id="rId5" imgW="7314286" imgH="4180952" progId="Paint.Picture">
                <p:embed/>
              </p:oleObj>
            </a:graphicData>
          </a:graphic>
        </p:graphicFrame>
        <p:sp>
          <p:nvSpPr>
            <p:cNvPr id="13319" name="TextBox 5"/>
            <p:cNvSpPr txBox="1">
              <a:spLocks noChangeArrowheads="1"/>
            </p:cNvSpPr>
            <p:nvPr/>
          </p:nvSpPr>
          <p:spPr bwMode="auto">
            <a:xfrm>
              <a:off x="2952750" y="5143500"/>
              <a:ext cx="685800" cy="313932"/>
            </a:xfrm>
            <a:prstGeom prst="rect">
              <a:avLst/>
            </a:prstGeom>
            <a:noFill/>
            <a:ln w="9525">
              <a:noFill/>
              <a:miter lim="800000"/>
              <a:headEnd/>
              <a:tailEnd/>
            </a:ln>
          </p:spPr>
          <p:txBody>
            <a:bodyPr>
              <a:spAutoFit/>
            </a:bodyPr>
            <a:lstStyle/>
            <a:p>
              <a:r>
                <a:rPr lang="zh-CN" altLang="en-US" sz="1600" b="1"/>
                <a:t>①</a:t>
              </a:r>
            </a:p>
          </p:txBody>
        </p:sp>
        <p:sp>
          <p:nvSpPr>
            <p:cNvPr id="13320" name="TextBox 6"/>
            <p:cNvSpPr txBox="1">
              <a:spLocks noChangeArrowheads="1"/>
            </p:cNvSpPr>
            <p:nvPr/>
          </p:nvSpPr>
          <p:spPr bwMode="auto">
            <a:xfrm>
              <a:off x="4419600" y="5181600"/>
              <a:ext cx="685800" cy="313932"/>
            </a:xfrm>
            <a:prstGeom prst="rect">
              <a:avLst/>
            </a:prstGeom>
            <a:noFill/>
            <a:ln w="9525">
              <a:noFill/>
              <a:miter lim="800000"/>
              <a:headEnd/>
              <a:tailEnd/>
            </a:ln>
          </p:spPr>
          <p:txBody>
            <a:bodyPr>
              <a:spAutoFit/>
            </a:bodyPr>
            <a:lstStyle/>
            <a:p>
              <a:r>
                <a:rPr lang="zh-CN" altLang="en-US" sz="1600" b="1"/>
                <a:t> ②</a:t>
              </a:r>
            </a:p>
          </p:txBody>
        </p:sp>
        <p:sp>
          <p:nvSpPr>
            <p:cNvPr id="13321" name="TextBox 7"/>
            <p:cNvSpPr txBox="1">
              <a:spLocks noChangeArrowheads="1"/>
            </p:cNvSpPr>
            <p:nvPr/>
          </p:nvSpPr>
          <p:spPr bwMode="auto">
            <a:xfrm>
              <a:off x="5905500" y="5181600"/>
              <a:ext cx="685800" cy="313932"/>
            </a:xfrm>
            <a:prstGeom prst="rect">
              <a:avLst/>
            </a:prstGeom>
            <a:noFill/>
            <a:ln w="9525">
              <a:noFill/>
              <a:miter lim="800000"/>
              <a:headEnd/>
              <a:tailEnd/>
            </a:ln>
          </p:spPr>
          <p:txBody>
            <a:bodyPr>
              <a:spAutoFit/>
            </a:bodyPr>
            <a:lstStyle/>
            <a:p>
              <a:r>
                <a:rPr lang="zh-CN" altLang="en-US" sz="1600" b="1"/>
                <a:t> ③</a:t>
              </a:r>
            </a:p>
          </p:txBody>
        </p:sp>
        <p:sp>
          <p:nvSpPr>
            <p:cNvPr id="13322" name="TextBox 8"/>
            <p:cNvSpPr txBox="1">
              <a:spLocks noChangeArrowheads="1"/>
            </p:cNvSpPr>
            <p:nvPr/>
          </p:nvSpPr>
          <p:spPr bwMode="auto">
            <a:xfrm>
              <a:off x="7372350" y="5200650"/>
              <a:ext cx="685800" cy="313932"/>
            </a:xfrm>
            <a:prstGeom prst="rect">
              <a:avLst/>
            </a:prstGeom>
            <a:noFill/>
            <a:ln w="9525">
              <a:noFill/>
              <a:miter lim="800000"/>
              <a:headEnd/>
              <a:tailEnd/>
            </a:ln>
          </p:spPr>
          <p:txBody>
            <a:bodyPr>
              <a:spAutoFit/>
            </a:bodyPr>
            <a:lstStyle/>
            <a:p>
              <a:r>
                <a:rPr lang="zh-CN" altLang="en-US" sz="1600" b="1"/>
                <a:t>  ④</a:t>
              </a:r>
            </a:p>
          </p:txBody>
        </p:sp>
      </p:gr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additive="base">
                                        <p:cTn id="7" dur="500" fill="hold"/>
                                        <p:tgtEl>
                                          <p:spTgt spid="634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34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491">
                                            <p:txEl>
                                              <p:pRg st="1" end="1"/>
                                            </p:txEl>
                                          </p:spTgt>
                                        </p:tgtEl>
                                        <p:attrNameLst>
                                          <p:attrName>style.visibility</p:attrName>
                                        </p:attrNameLst>
                                      </p:cBhvr>
                                      <p:to>
                                        <p:strVal val="visible"/>
                                      </p:to>
                                    </p:set>
                                    <p:anim calcmode="lin" valueType="num">
                                      <p:cBhvr additive="base">
                                        <p:cTn id="13" dur="500" fill="hold"/>
                                        <p:tgtEl>
                                          <p:spTgt spid="634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34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灯片编号占位符 4"/>
          <p:cNvSpPr>
            <a:spLocks noGrp="1"/>
          </p:cNvSpPr>
          <p:nvPr>
            <p:ph type="sldNum" sz="quarter" idx="10"/>
          </p:nvPr>
        </p:nvSpPr>
        <p:spPr>
          <a:noFill/>
        </p:spPr>
        <p:txBody>
          <a:bodyPr/>
          <a:lstStyle/>
          <a:p>
            <a:fld id="{26060BB9-3BEC-470C-935F-C3CB64CB1BCC}" type="slidenum">
              <a:rPr lang="ko-KR" altLang="en-US" smtClean="0"/>
              <a:pPr/>
              <a:t>42</a:t>
            </a:fld>
            <a:endParaRPr lang="en-US" altLang="ko-KR" smtClean="0"/>
          </a:p>
        </p:txBody>
      </p:sp>
      <p:sp>
        <p:nvSpPr>
          <p:cNvPr id="49155" name="Rectangle 2"/>
          <p:cNvSpPr>
            <a:spLocks noGrp="1" noChangeArrowheads="1"/>
          </p:cNvSpPr>
          <p:nvPr>
            <p:ph type="title"/>
          </p:nvPr>
        </p:nvSpPr>
        <p:spPr/>
        <p:txBody>
          <a:bodyPr/>
          <a:lstStyle/>
          <a:p>
            <a:r>
              <a:rPr lang="en-US" altLang="zh-CN" smtClean="0">
                <a:solidFill>
                  <a:srgbClr val="FFCC00"/>
                </a:solidFill>
                <a:latin typeface="Arial" charset="0"/>
                <a:ea typeface="黑体" pitchFamily="49" charset="-122"/>
              </a:rPr>
              <a:t>RAM</a:t>
            </a:r>
            <a:r>
              <a:rPr lang="zh-CN" altLang="en-US" smtClean="0">
                <a:solidFill>
                  <a:srgbClr val="FFCC00"/>
                </a:solidFill>
                <a:latin typeface="Arial" charset="0"/>
                <a:ea typeface="黑体" pitchFamily="49" charset="-122"/>
              </a:rPr>
              <a:t>芯片扩展（字位扩展）</a:t>
            </a:r>
          </a:p>
        </p:txBody>
      </p:sp>
      <p:sp>
        <p:nvSpPr>
          <p:cNvPr id="63491" name="Rectangle 3"/>
          <p:cNvSpPr>
            <a:spLocks noGrp="1" noChangeArrowheads="1"/>
          </p:cNvSpPr>
          <p:nvPr>
            <p:ph type="body" sz="half" idx="1"/>
          </p:nvPr>
        </p:nvSpPr>
        <p:spPr>
          <a:xfrm>
            <a:off x="711200" y="1125538"/>
            <a:ext cx="7899400" cy="1295400"/>
          </a:xfrm>
        </p:spPr>
        <p:txBody>
          <a:bodyPr/>
          <a:lstStyle/>
          <a:p>
            <a:pPr>
              <a:spcBef>
                <a:spcPts val="600"/>
              </a:spcBef>
              <a:buSzPct val="110000"/>
            </a:pPr>
            <a:r>
              <a:rPr lang="zh-CN" altLang="en-US" sz="2400" smtClean="0">
                <a:solidFill>
                  <a:schemeClr val="tx2"/>
                </a:solidFill>
                <a:latin typeface="宋体" pitchFamily="2" charset="-122"/>
              </a:rPr>
              <a:t>字位扩展</a:t>
            </a:r>
            <a:r>
              <a:rPr lang="zh-CN" altLang="en-US" sz="2400" smtClean="0">
                <a:latin typeface="宋体" pitchFamily="2" charset="-122"/>
              </a:rPr>
              <a:t>（扩展容量）</a:t>
            </a:r>
            <a:endParaRPr lang="en-US" altLang="zh-CN" sz="2400" smtClean="0">
              <a:latin typeface="宋体" pitchFamily="2" charset="-122"/>
            </a:endParaRPr>
          </a:p>
          <a:p>
            <a:pPr>
              <a:spcBef>
                <a:spcPts val="600"/>
              </a:spcBef>
              <a:buFont typeface="Wingdings" pitchFamily="2" charset="2"/>
              <a:buNone/>
            </a:pPr>
            <a:r>
              <a:rPr lang="zh-CN" altLang="en-US" sz="2400" b="0" smtClean="0">
                <a:cs typeface="Arial" charset="0"/>
              </a:rPr>
              <a:t> </a:t>
            </a:r>
            <a:r>
              <a:rPr lang="en-US" altLang="zh-CN" sz="2400" smtClean="0">
                <a:solidFill>
                  <a:srgbClr val="FF3399"/>
                </a:solidFill>
              </a:rPr>
              <a:t>【</a:t>
            </a:r>
            <a:r>
              <a:rPr lang="zh-CN" altLang="en-US" sz="2400" smtClean="0">
                <a:solidFill>
                  <a:srgbClr val="FF3399"/>
                </a:solidFill>
              </a:rPr>
              <a:t>例</a:t>
            </a:r>
            <a:r>
              <a:rPr lang="en-US" altLang="zh-CN" sz="2400" smtClean="0">
                <a:solidFill>
                  <a:srgbClr val="FF3399"/>
                </a:solidFill>
              </a:rPr>
              <a:t>8.4】</a:t>
            </a:r>
            <a:r>
              <a:rPr lang="zh-CN" altLang="en-US" sz="2400" smtClean="0">
                <a:cs typeface="Arial" charset="0"/>
              </a:rPr>
              <a:t>用多片</a:t>
            </a:r>
            <a:r>
              <a:rPr lang="en-US" altLang="zh-CN" sz="2400" smtClean="0">
                <a:cs typeface="Arial" charset="0"/>
              </a:rPr>
              <a:t>Intel 2114 </a:t>
            </a:r>
            <a:r>
              <a:rPr lang="zh-CN" altLang="en-US" sz="2400" smtClean="0">
                <a:cs typeface="Arial" charset="0"/>
              </a:rPr>
              <a:t>（</a:t>
            </a:r>
            <a:r>
              <a:rPr lang="en-US" altLang="zh-CN" sz="2400" smtClean="0">
                <a:cs typeface="Arial" charset="0"/>
              </a:rPr>
              <a:t>1K×4</a:t>
            </a:r>
            <a:r>
              <a:rPr lang="zh-CN" altLang="en-US" sz="2400" smtClean="0">
                <a:cs typeface="Arial" charset="0"/>
              </a:rPr>
              <a:t>位）</a:t>
            </a:r>
            <a:r>
              <a:rPr lang="en-US" altLang="zh-CN" sz="2400" smtClean="0">
                <a:cs typeface="Arial" charset="0"/>
              </a:rPr>
              <a:t>SRAM </a:t>
            </a:r>
            <a:r>
              <a:rPr lang="zh-CN" altLang="en-US" sz="2400" smtClean="0">
                <a:cs typeface="Arial" charset="0"/>
              </a:rPr>
              <a:t>扩展为</a:t>
            </a:r>
            <a:r>
              <a:rPr lang="en-US" altLang="zh-CN" sz="2400" smtClean="0">
                <a:cs typeface="Arial" charset="0"/>
              </a:rPr>
              <a:t>4K×8</a:t>
            </a:r>
            <a:r>
              <a:rPr lang="zh-CN" altLang="en-US" sz="2400" smtClean="0">
                <a:cs typeface="Arial" charset="0"/>
              </a:rPr>
              <a:t>位存储器</a:t>
            </a:r>
          </a:p>
        </p:txBody>
      </p:sp>
      <p:sp>
        <p:nvSpPr>
          <p:cNvPr id="105480" name="Text Box 8"/>
          <p:cNvSpPr txBox="1">
            <a:spLocks noChangeArrowheads="1"/>
          </p:cNvSpPr>
          <p:nvPr/>
        </p:nvSpPr>
        <p:spPr bwMode="black">
          <a:xfrm>
            <a:off x="1719263" y="5634038"/>
            <a:ext cx="6381750" cy="828675"/>
          </a:xfrm>
          <a:prstGeom prst="rect">
            <a:avLst/>
          </a:prstGeom>
          <a:noFill/>
          <a:ln w="9525" algn="ctr">
            <a:noFill/>
            <a:miter lim="800000"/>
            <a:headEnd/>
            <a:tailEnd/>
          </a:ln>
        </p:spPr>
        <p:txBody>
          <a:bodyPr>
            <a:spAutoFit/>
          </a:bodyPr>
          <a:lstStyle/>
          <a:p>
            <a:pPr marL="361950" indent="-361950" algn="l">
              <a:lnSpc>
                <a:spcPct val="110000"/>
              </a:lnSpc>
              <a:spcBef>
                <a:spcPct val="0"/>
              </a:spcBef>
              <a:buClr>
                <a:schemeClr val="bg2"/>
              </a:buClr>
              <a:buFont typeface="Wingdings" pitchFamily="2" charset="2"/>
              <a:buChar char="v"/>
            </a:pPr>
            <a:r>
              <a:rPr lang="zh-CN" altLang="en-US" sz="2200" b="1">
                <a:solidFill>
                  <a:srgbClr val="CC3300"/>
                </a:solidFill>
                <a:latin typeface="Arial" charset="0"/>
                <a:ea typeface="楷体_GB2312" pitchFamily="49" charset="-122"/>
              </a:rPr>
              <a:t>如何用</a:t>
            </a:r>
            <a:r>
              <a:rPr lang="en-US" altLang="zh-CN" sz="2200" b="1">
                <a:solidFill>
                  <a:srgbClr val="CC3300"/>
                </a:solidFill>
                <a:latin typeface="Arial" charset="0"/>
                <a:ea typeface="楷体_GB2312" pitchFamily="49" charset="-122"/>
              </a:rPr>
              <a:t>Intel 2114 </a:t>
            </a:r>
            <a:r>
              <a:rPr lang="zh-CN" altLang="en-US" sz="2200" b="1">
                <a:solidFill>
                  <a:srgbClr val="CC3300"/>
                </a:solidFill>
                <a:latin typeface="Arial" charset="0"/>
                <a:ea typeface="楷体_GB2312" pitchFamily="49" charset="-122"/>
              </a:rPr>
              <a:t>（</a:t>
            </a:r>
            <a:r>
              <a:rPr lang="en-US" altLang="zh-CN" sz="2200" b="1">
                <a:solidFill>
                  <a:srgbClr val="CC3300"/>
                </a:solidFill>
                <a:latin typeface="Arial" charset="0"/>
                <a:ea typeface="楷体_GB2312" pitchFamily="49" charset="-122"/>
              </a:rPr>
              <a:t>1K×4</a:t>
            </a:r>
            <a:r>
              <a:rPr lang="zh-CN" altLang="en-US" sz="2200" b="1">
                <a:solidFill>
                  <a:srgbClr val="CC3300"/>
                </a:solidFill>
                <a:latin typeface="Arial" charset="0"/>
                <a:ea typeface="楷体_GB2312" pitchFamily="49" charset="-122"/>
              </a:rPr>
              <a:t>位）</a:t>
            </a:r>
            <a:r>
              <a:rPr lang="en-US" altLang="zh-CN" sz="2200" b="1">
                <a:solidFill>
                  <a:srgbClr val="CC3300"/>
                </a:solidFill>
                <a:latin typeface="Arial" charset="0"/>
                <a:ea typeface="楷体_GB2312" pitchFamily="49" charset="-122"/>
              </a:rPr>
              <a:t>SRAM </a:t>
            </a:r>
            <a:r>
              <a:rPr lang="zh-CN" altLang="en-US" sz="2200" b="1">
                <a:solidFill>
                  <a:srgbClr val="CC3300"/>
                </a:solidFill>
                <a:latin typeface="Arial" charset="0"/>
                <a:ea typeface="楷体_GB2312" pitchFamily="49" charset="-122"/>
              </a:rPr>
              <a:t>扩展为</a:t>
            </a:r>
            <a:r>
              <a:rPr lang="en-US" altLang="zh-CN" sz="2200" b="1">
                <a:solidFill>
                  <a:srgbClr val="CC3300"/>
                </a:solidFill>
                <a:latin typeface="Arial" charset="0"/>
                <a:ea typeface="楷体_GB2312" pitchFamily="49" charset="-122"/>
              </a:rPr>
              <a:t>8K×8</a:t>
            </a:r>
            <a:r>
              <a:rPr lang="zh-CN" altLang="en-US" sz="2200" b="1">
                <a:solidFill>
                  <a:srgbClr val="CC3300"/>
                </a:solidFill>
                <a:latin typeface="Arial" charset="0"/>
                <a:ea typeface="楷体_GB2312" pitchFamily="49" charset="-122"/>
              </a:rPr>
              <a:t>位的存储器？</a:t>
            </a:r>
          </a:p>
        </p:txBody>
      </p:sp>
      <p:sp>
        <p:nvSpPr>
          <p:cNvPr id="118" name="TextBox 117"/>
          <p:cNvSpPr txBox="1">
            <a:spLocks noChangeArrowheads="1"/>
          </p:cNvSpPr>
          <p:nvPr/>
        </p:nvSpPr>
        <p:spPr bwMode="auto">
          <a:xfrm>
            <a:off x="711200" y="5634038"/>
            <a:ext cx="1308100" cy="998537"/>
          </a:xfrm>
          <a:prstGeom prst="rect">
            <a:avLst/>
          </a:prstGeom>
          <a:noFill/>
          <a:ln w="9525">
            <a:noFill/>
            <a:miter lim="800000"/>
            <a:headEnd/>
            <a:tailEnd/>
          </a:ln>
        </p:spPr>
        <p:txBody>
          <a:bodyPr>
            <a:spAutoFit/>
          </a:bodyPr>
          <a:lstStyle/>
          <a:p>
            <a:r>
              <a:rPr lang="zh-CN" altLang="en-US" sz="6600" b="1">
                <a:solidFill>
                  <a:srgbClr val="FF0000"/>
                </a:solidFill>
                <a:latin typeface="华文行楷" pitchFamily="2" charset="-122"/>
                <a:ea typeface="华文行楷" pitchFamily="2" charset="-122"/>
              </a:rPr>
              <a:t>？</a:t>
            </a:r>
          </a:p>
        </p:txBody>
      </p:sp>
      <p:sp>
        <p:nvSpPr>
          <p:cNvPr id="2" name="Rectangle 3"/>
          <p:cNvSpPr>
            <a:spLocks noChangeArrowheads="1"/>
          </p:cNvSpPr>
          <p:nvPr/>
        </p:nvSpPr>
        <p:spPr bwMode="auto">
          <a:xfrm>
            <a:off x="711200" y="2420938"/>
            <a:ext cx="7899400" cy="1079500"/>
          </a:xfrm>
          <a:prstGeom prst="rect">
            <a:avLst/>
          </a:prstGeom>
          <a:noFill/>
          <a:ln w="9525">
            <a:noFill/>
            <a:miter lim="800000"/>
            <a:headEnd/>
            <a:tailEnd/>
          </a:ln>
        </p:spPr>
        <p:txBody>
          <a:bodyPr/>
          <a:lstStyle/>
          <a:p>
            <a:pPr marL="342900" indent="-342900" algn="l" eaLnBrk="0" hangingPunct="0">
              <a:spcBef>
                <a:spcPts val="600"/>
              </a:spcBef>
              <a:buClr>
                <a:schemeClr val="bg2"/>
              </a:buClr>
              <a:buFont typeface="Wingdings" pitchFamily="2" charset="2"/>
              <a:buNone/>
            </a:pPr>
            <a:r>
              <a:rPr lang="zh-CN" altLang="en-US" sz="2000" b="1">
                <a:latin typeface="Arial" charset="0"/>
                <a:cs typeface="Arial" charset="0"/>
              </a:rPr>
              <a:t>（</a:t>
            </a:r>
            <a:r>
              <a:rPr lang="en-US" altLang="zh-CN" sz="2000" b="1">
                <a:latin typeface="Arial" charset="0"/>
                <a:cs typeface="Arial" charset="0"/>
              </a:rPr>
              <a:t>1</a:t>
            </a:r>
            <a:r>
              <a:rPr lang="zh-CN" altLang="en-US" sz="2000" b="1">
                <a:latin typeface="Arial" charset="0"/>
                <a:cs typeface="Arial" charset="0"/>
              </a:rPr>
              <a:t>）计算</a:t>
            </a:r>
            <a:r>
              <a:rPr lang="zh-CN" altLang="en-US" sz="2000" b="1">
                <a:solidFill>
                  <a:srgbClr val="FF0000"/>
                </a:solidFill>
                <a:latin typeface="Arial" charset="0"/>
                <a:cs typeface="Arial" charset="0"/>
              </a:rPr>
              <a:t>扩展需要的芯片数 </a:t>
            </a:r>
            <a:r>
              <a:rPr lang="en-US" altLang="zh-CN" sz="2000" b="1">
                <a:solidFill>
                  <a:srgbClr val="FF0000"/>
                </a:solidFill>
                <a:latin typeface="Arial" charset="0"/>
                <a:cs typeface="Arial" charset="0"/>
              </a:rPr>
              <a:t>= </a:t>
            </a:r>
            <a:r>
              <a:rPr lang="zh-CN" altLang="en-US" sz="2000" b="1">
                <a:solidFill>
                  <a:srgbClr val="FF0000"/>
                </a:solidFill>
                <a:latin typeface="Arial" charset="0"/>
                <a:cs typeface="Arial" charset="0"/>
              </a:rPr>
              <a:t>扩展后的存储器容量</a:t>
            </a:r>
            <a:r>
              <a:rPr lang="en-US" altLang="zh-CN" sz="2000" b="1">
                <a:solidFill>
                  <a:srgbClr val="FF0000"/>
                </a:solidFill>
                <a:latin typeface="Arial" charset="0"/>
                <a:cs typeface="Arial" charset="0"/>
              </a:rPr>
              <a:t>/</a:t>
            </a:r>
            <a:r>
              <a:rPr lang="zh-CN" altLang="en-US" sz="2000" b="1">
                <a:solidFill>
                  <a:srgbClr val="FF0000"/>
                </a:solidFill>
                <a:latin typeface="Arial" charset="0"/>
                <a:cs typeface="Arial" charset="0"/>
              </a:rPr>
              <a:t>芯片的容量</a:t>
            </a:r>
          </a:p>
          <a:p>
            <a:pPr marL="342900" indent="-342900" algn="l" eaLnBrk="0" hangingPunct="0">
              <a:spcBef>
                <a:spcPts val="600"/>
              </a:spcBef>
              <a:buClr>
                <a:schemeClr val="bg2"/>
              </a:buClr>
              <a:buFont typeface="Wingdings" pitchFamily="2" charset="2"/>
              <a:buNone/>
            </a:pPr>
            <a:r>
              <a:rPr lang="zh-CN" altLang="en-US" sz="2000" b="1">
                <a:latin typeface="Arial" charset="0"/>
                <a:cs typeface="Arial" charset="0"/>
              </a:rPr>
              <a:t>                 </a:t>
            </a:r>
            <a:r>
              <a:rPr lang="en-US" altLang="zh-CN" sz="2000" b="1">
                <a:latin typeface="Arial" charset="0"/>
                <a:cs typeface="Arial" charset="0"/>
              </a:rPr>
              <a:t>=</a:t>
            </a:r>
            <a:r>
              <a:rPr lang="zh-CN" altLang="en-US" sz="2000" b="1">
                <a:latin typeface="Arial" charset="0"/>
                <a:cs typeface="Arial" charset="0"/>
              </a:rPr>
              <a:t>（要求的字数</a:t>
            </a:r>
            <a:r>
              <a:rPr lang="zh-CN" altLang="en-US" sz="2000" b="1">
                <a:latin typeface="Arial" charset="0"/>
                <a:cs typeface="Arial" charset="0"/>
                <a:sym typeface="Symbol" pitchFamily="18" charset="2"/>
              </a:rPr>
              <a:t>字长）</a:t>
            </a:r>
            <a:r>
              <a:rPr lang="en-US" altLang="zh-CN" sz="2000" b="1">
                <a:latin typeface="Arial" charset="0"/>
                <a:cs typeface="Arial" charset="0"/>
                <a:sym typeface="Symbol" pitchFamily="18" charset="2"/>
              </a:rPr>
              <a:t>/</a:t>
            </a:r>
            <a:r>
              <a:rPr lang="zh-CN" altLang="en-US" sz="2000" b="1">
                <a:latin typeface="Arial" charset="0"/>
                <a:cs typeface="Arial" charset="0"/>
                <a:sym typeface="Symbol" pitchFamily="18" charset="2"/>
              </a:rPr>
              <a:t>（芯片的</a:t>
            </a:r>
            <a:r>
              <a:rPr lang="zh-CN" altLang="en-US" sz="2000" b="1">
                <a:latin typeface="Arial" charset="0"/>
                <a:cs typeface="Arial" charset="0"/>
              </a:rPr>
              <a:t>字数</a:t>
            </a:r>
            <a:r>
              <a:rPr lang="zh-CN" altLang="en-US" sz="2000" b="1">
                <a:latin typeface="Arial" charset="0"/>
                <a:cs typeface="Arial" charset="0"/>
                <a:sym typeface="Symbol" pitchFamily="18" charset="2"/>
              </a:rPr>
              <a:t>字长）</a:t>
            </a:r>
          </a:p>
          <a:p>
            <a:pPr marL="342900" indent="-342900" algn="l" eaLnBrk="0" hangingPunct="0">
              <a:spcBef>
                <a:spcPts val="600"/>
              </a:spcBef>
              <a:buClr>
                <a:schemeClr val="bg2"/>
              </a:buClr>
              <a:buFont typeface="Wingdings" pitchFamily="2" charset="2"/>
              <a:buNone/>
            </a:pPr>
            <a:r>
              <a:rPr lang="en-US" altLang="zh-CN" sz="2000" b="1">
                <a:latin typeface="Arial" charset="0"/>
                <a:cs typeface="Arial" charset="0"/>
                <a:sym typeface="Symbol" pitchFamily="18" charset="2"/>
              </a:rPr>
              <a:t>                 = (</a:t>
            </a:r>
            <a:r>
              <a:rPr lang="en-US" altLang="zh-CN" sz="2000" b="1">
                <a:latin typeface="Arial" charset="0"/>
                <a:cs typeface="Arial" charset="0"/>
              </a:rPr>
              <a:t>4K×8)/ (1K×4)=8</a:t>
            </a:r>
            <a:r>
              <a:rPr lang="zh-CN" altLang="en-US" sz="2000" b="1">
                <a:latin typeface="Arial" charset="0"/>
                <a:cs typeface="Arial" charset="0"/>
              </a:rPr>
              <a:t>（片）</a:t>
            </a:r>
          </a:p>
        </p:txBody>
      </p:sp>
      <p:sp>
        <p:nvSpPr>
          <p:cNvPr id="3" name="Rectangle 3"/>
          <p:cNvSpPr>
            <a:spLocks noChangeArrowheads="1"/>
          </p:cNvSpPr>
          <p:nvPr/>
        </p:nvSpPr>
        <p:spPr bwMode="auto">
          <a:xfrm>
            <a:off x="711200" y="3500438"/>
            <a:ext cx="7899400" cy="1292225"/>
          </a:xfrm>
          <a:prstGeom prst="rect">
            <a:avLst/>
          </a:prstGeom>
          <a:noFill/>
          <a:ln w="9525">
            <a:noFill/>
            <a:miter lim="800000"/>
            <a:headEnd/>
            <a:tailEnd/>
          </a:ln>
        </p:spPr>
        <p:txBody>
          <a:bodyPr/>
          <a:lstStyle/>
          <a:p>
            <a:pPr marL="342900" indent="-342900" algn="l" eaLnBrk="0" hangingPunct="0">
              <a:spcBef>
                <a:spcPts val="600"/>
              </a:spcBef>
              <a:buClr>
                <a:schemeClr val="bg2"/>
              </a:buClr>
              <a:buFont typeface="Wingdings" pitchFamily="2" charset="2"/>
              <a:buNone/>
            </a:pPr>
            <a:r>
              <a:rPr lang="zh-CN" altLang="en-US" sz="2000" b="1">
                <a:latin typeface="Arial" charset="0"/>
                <a:cs typeface="Arial" charset="0"/>
              </a:rPr>
              <a:t>（</a:t>
            </a:r>
            <a:r>
              <a:rPr lang="en-US" altLang="zh-CN" sz="2000" b="1">
                <a:latin typeface="Arial" charset="0"/>
                <a:cs typeface="Arial" charset="0"/>
              </a:rPr>
              <a:t>2</a:t>
            </a:r>
            <a:r>
              <a:rPr lang="zh-CN" altLang="en-US" sz="2000" b="1">
                <a:latin typeface="Arial" charset="0"/>
                <a:cs typeface="Arial" charset="0"/>
              </a:rPr>
              <a:t>）计算</a:t>
            </a:r>
            <a:r>
              <a:rPr lang="zh-CN" altLang="en-US" sz="2000" b="1">
                <a:solidFill>
                  <a:srgbClr val="FF0000"/>
                </a:solidFill>
                <a:latin typeface="Arial" charset="0"/>
                <a:cs typeface="Arial" charset="0"/>
              </a:rPr>
              <a:t>扩展需要增加的地址数</a:t>
            </a:r>
          </a:p>
          <a:p>
            <a:pPr marL="342900" indent="-342900" algn="l" eaLnBrk="0" hangingPunct="0">
              <a:spcBef>
                <a:spcPts val="600"/>
              </a:spcBef>
              <a:buClr>
                <a:schemeClr val="bg2"/>
              </a:buClr>
              <a:buFont typeface="Wingdings" pitchFamily="2" charset="2"/>
              <a:buNone/>
            </a:pPr>
            <a:r>
              <a:rPr lang="en-US" altLang="zh-CN" sz="2000" b="1">
                <a:latin typeface="Arial" charset="0"/>
                <a:cs typeface="Arial" charset="0"/>
              </a:rPr>
              <a:t>                 </a:t>
            </a:r>
            <a:r>
              <a:rPr lang="en-US" altLang="zh-CN" sz="2000" b="1">
                <a:solidFill>
                  <a:srgbClr val="FF0000"/>
                </a:solidFill>
                <a:latin typeface="Arial" charset="0"/>
                <a:cs typeface="Arial" charset="0"/>
              </a:rPr>
              <a:t>=</a:t>
            </a:r>
            <a:r>
              <a:rPr lang="zh-CN" altLang="en-US" sz="2000" b="1">
                <a:solidFill>
                  <a:srgbClr val="FF0000"/>
                </a:solidFill>
                <a:latin typeface="Arial" charset="0"/>
                <a:cs typeface="Arial" charset="0"/>
              </a:rPr>
              <a:t>扩展后的存储器地址线数 </a:t>
            </a:r>
            <a:r>
              <a:rPr lang="en-US" altLang="zh-CN" sz="2000" b="1">
                <a:solidFill>
                  <a:srgbClr val="FF0000"/>
                </a:solidFill>
                <a:latin typeface="Arial" charset="0"/>
                <a:cs typeface="Arial" charset="0"/>
              </a:rPr>
              <a:t>- </a:t>
            </a:r>
            <a:r>
              <a:rPr lang="zh-CN" altLang="en-US" sz="2000" b="1">
                <a:solidFill>
                  <a:srgbClr val="FF0000"/>
                </a:solidFill>
                <a:latin typeface="Arial" charset="0"/>
                <a:cs typeface="Arial" charset="0"/>
              </a:rPr>
              <a:t>芯片的地址线数</a:t>
            </a:r>
            <a:r>
              <a:rPr lang="zh-CN" altLang="en-US" sz="2000" b="1">
                <a:latin typeface="Arial" charset="0"/>
                <a:cs typeface="Arial" charset="0"/>
              </a:rPr>
              <a:t> </a:t>
            </a:r>
          </a:p>
          <a:p>
            <a:pPr marL="342900" indent="-342900" algn="l" eaLnBrk="0" hangingPunct="0">
              <a:spcBef>
                <a:spcPts val="600"/>
              </a:spcBef>
              <a:buClr>
                <a:schemeClr val="bg2"/>
              </a:buClr>
              <a:buFont typeface="Wingdings" pitchFamily="2" charset="2"/>
              <a:buNone/>
            </a:pPr>
            <a:r>
              <a:rPr lang="zh-CN" altLang="en-US" sz="2000" b="1">
                <a:latin typeface="Arial" charset="0"/>
                <a:cs typeface="Arial" charset="0"/>
              </a:rPr>
              <a:t>                 </a:t>
            </a:r>
            <a:r>
              <a:rPr lang="en-US" altLang="zh-CN" sz="2000" b="1">
                <a:latin typeface="Arial" charset="0"/>
                <a:cs typeface="Arial" charset="0"/>
              </a:rPr>
              <a:t>=12-10=2</a:t>
            </a:r>
            <a:r>
              <a:rPr lang="zh-CN" altLang="en-US" sz="2000" b="1">
                <a:latin typeface="Arial" charset="0"/>
                <a:cs typeface="Arial" charset="0"/>
              </a:rPr>
              <a:t>（条）</a:t>
            </a:r>
            <a:r>
              <a:rPr lang="en-US" altLang="zh-CN" sz="2000" b="1">
                <a:latin typeface="Arial" charset="0"/>
                <a:cs typeface="Arial" charset="0"/>
              </a:rPr>
              <a:t>——</a:t>
            </a:r>
            <a:r>
              <a:rPr lang="zh-CN" altLang="en-US" sz="2000" b="1">
                <a:latin typeface="Arial" charset="0"/>
                <a:cs typeface="Arial" charset="0"/>
              </a:rPr>
              <a:t>送译码器产生</a:t>
            </a:r>
            <a:r>
              <a:rPr lang="en-US" altLang="zh-CN" sz="2000" b="1">
                <a:latin typeface="Arial" charset="0"/>
                <a:cs typeface="Arial" charset="0"/>
              </a:rPr>
              <a:t>2</a:t>
            </a:r>
            <a:r>
              <a:rPr lang="en-US" altLang="zh-CN" sz="2000" b="1" baseline="30000">
                <a:latin typeface="Arial" charset="0"/>
                <a:cs typeface="Arial" charset="0"/>
              </a:rPr>
              <a:t>2</a:t>
            </a:r>
            <a:r>
              <a:rPr lang="en-US" altLang="zh-CN" sz="2000" b="1">
                <a:latin typeface="Arial" charset="0"/>
                <a:cs typeface="Arial" charset="0"/>
              </a:rPr>
              <a:t>=</a:t>
            </a:r>
            <a:r>
              <a:rPr lang="en-US" altLang="zh-CN" sz="2000" b="1">
                <a:solidFill>
                  <a:srgbClr val="CC0066"/>
                </a:solidFill>
                <a:latin typeface="Arial" charset="0"/>
                <a:cs typeface="Arial" charset="0"/>
              </a:rPr>
              <a:t>4</a:t>
            </a:r>
            <a:r>
              <a:rPr lang="zh-CN" altLang="en-US" sz="2000" b="1">
                <a:latin typeface="Arial" charset="0"/>
                <a:cs typeface="Arial" charset="0"/>
              </a:rPr>
              <a:t>个片选</a:t>
            </a:r>
            <a:r>
              <a:rPr lang="en-US" altLang="zh-CN" sz="2000" b="1">
                <a:latin typeface="Arial" charset="0"/>
                <a:cs typeface="Arial" charset="0"/>
              </a:rPr>
              <a:t>/CS</a:t>
            </a:r>
            <a:r>
              <a:rPr lang="zh-CN" altLang="en-US" sz="2000" b="1">
                <a:latin typeface="Arial" charset="0"/>
                <a:cs typeface="Arial" charset="0"/>
              </a:rPr>
              <a:t>信号</a:t>
            </a:r>
            <a:r>
              <a:rPr lang="en-US" altLang="zh-CN" sz="2000" b="1">
                <a:latin typeface="Arial" charset="0"/>
                <a:cs typeface="Arial" charset="0"/>
                <a:sym typeface="Symbol" pitchFamily="18" charset="2"/>
              </a:rPr>
              <a:t>         </a:t>
            </a:r>
            <a:endParaRPr lang="zh-CN" altLang="en-US" sz="2000" b="1">
              <a:latin typeface="Arial" charset="0"/>
              <a:cs typeface="Arial" charset="0"/>
            </a:endParaRPr>
          </a:p>
        </p:txBody>
      </p:sp>
      <p:sp>
        <p:nvSpPr>
          <p:cNvPr id="4" name="Rectangle 3"/>
          <p:cNvSpPr>
            <a:spLocks noChangeArrowheads="1"/>
          </p:cNvSpPr>
          <p:nvPr/>
        </p:nvSpPr>
        <p:spPr bwMode="auto">
          <a:xfrm>
            <a:off x="711200" y="4545013"/>
            <a:ext cx="8261350" cy="1089025"/>
          </a:xfrm>
          <a:prstGeom prst="rect">
            <a:avLst/>
          </a:prstGeom>
          <a:noFill/>
          <a:ln w="9525">
            <a:noFill/>
            <a:miter lim="800000"/>
            <a:headEnd/>
            <a:tailEnd/>
          </a:ln>
        </p:spPr>
        <p:txBody>
          <a:bodyPr/>
          <a:lstStyle/>
          <a:p>
            <a:pPr marL="342900" indent="-342900" algn="l" eaLnBrk="0" hangingPunct="0">
              <a:lnSpc>
                <a:spcPct val="110000"/>
              </a:lnSpc>
              <a:spcBef>
                <a:spcPct val="0"/>
              </a:spcBef>
              <a:buClr>
                <a:schemeClr val="bg2"/>
              </a:buClr>
              <a:buSzPct val="110000"/>
              <a:buFont typeface="Wingdings" pitchFamily="2" charset="2"/>
              <a:buNone/>
            </a:pPr>
            <a:r>
              <a:rPr lang="zh-CN" altLang="en-US" sz="2000" b="1">
                <a:latin typeface="Arial" charset="0"/>
                <a:cs typeface="Arial" charset="0"/>
              </a:rPr>
              <a:t>（</a:t>
            </a:r>
            <a:r>
              <a:rPr lang="en-US" altLang="zh-CN" sz="2000" b="1">
                <a:latin typeface="Arial" charset="0"/>
                <a:cs typeface="Arial" charset="0"/>
              </a:rPr>
              <a:t>3</a:t>
            </a:r>
            <a:r>
              <a:rPr lang="zh-CN" altLang="en-US" sz="2000" b="1">
                <a:latin typeface="Arial" charset="0"/>
                <a:cs typeface="Arial" charset="0"/>
              </a:rPr>
              <a:t>）地址线、写控制线的连线</a:t>
            </a:r>
          </a:p>
          <a:p>
            <a:pPr marL="342900" indent="-342900" algn="l" eaLnBrk="0" hangingPunct="0">
              <a:lnSpc>
                <a:spcPct val="110000"/>
              </a:lnSpc>
              <a:spcBef>
                <a:spcPct val="0"/>
              </a:spcBef>
              <a:buClr>
                <a:schemeClr val="bg2"/>
              </a:buClr>
              <a:buSzPct val="110000"/>
              <a:buFont typeface="Wingdings" pitchFamily="2" charset="2"/>
              <a:buNone/>
            </a:pPr>
            <a:r>
              <a:rPr lang="zh-CN" altLang="en-US" sz="2000" b="1">
                <a:latin typeface="Arial" charset="0"/>
                <a:cs typeface="Arial" charset="0"/>
              </a:rPr>
              <a:t>（</a:t>
            </a:r>
            <a:r>
              <a:rPr lang="en-US" altLang="zh-CN" sz="2000" b="1">
                <a:latin typeface="Arial" charset="0"/>
                <a:cs typeface="Arial" charset="0"/>
              </a:rPr>
              <a:t>4</a:t>
            </a:r>
            <a:r>
              <a:rPr lang="zh-CN" altLang="en-US" sz="2000" b="1">
                <a:latin typeface="Arial" charset="0"/>
                <a:cs typeface="Arial" charset="0"/>
              </a:rPr>
              <a:t>）画出与数据线的连线：分析芯片每几片为一组，进行</a:t>
            </a:r>
            <a:r>
              <a:rPr lang="zh-CN" altLang="en-US" sz="2000" b="1">
                <a:solidFill>
                  <a:srgbClr val="CC0066"/>
                </a:solidFill>
                <a:latin typeface="Arial" charset="0"/>
                <a:cs typeface="Arial" charset="0"/>
              </a:rPr>
              <a:t>位扩展</a:t>
            </a:r>
            <a:r>
              <a:rPr lang="zh-CN" altLang="en-US" sz="2000" b="1">
                <a:latin typeface="Arial" charset="0"/>
                <a:cs typeface="Arial" charset="0"/>
              </a:rPr>
              <a:t>？</a:t>
            </a:r>
          </a:p>
          <a:p>
            <a:pPr marL="342900" indent="-342900" algn="l" eaLnBrk="0" hangingPunct="0">
              <a:lnSpc>
                <a:spcPct val="110000"/>
              </a:lnSpc>
              <a:spcBef>
                <a:spcPct val="0"/>
              </a:spcBef>
              <a:buClr>
                <a:schemeClr val="bg2"/>
              </a:buClr>
              <a:buSzPct val="110000"/>
              <a:buFont typeface="Wingdings" pitchFamily="2" charset="2"/>
              <a:buNone/>
            </a:pPr>
            <a:r>
              <a:rPr lang="zh-CN" altLang="en-US" sz="2000" b="1">
                <a:latin typeface="Arial" charset="0"/>
                <a:cs typeface="Arial" charset="0"/>
              </a:rPr>
              <a:t>（</a:t>
            </a:r>
            <a:r>
              <a:rPr lang="en-US" altLang="zh-CN" sz="2000" b="1">
                <a:latin typeface="Arial" charset="0"/>
                <a:cs typeface="Arial" charset="0"/>
              </a:rPr>
              <a:t>5</a:t>
            </a:r>
            <a:r>
              <a:rPr lang="zh-CN" altLang="en-US" sz="2000" b="1">
                <a:latin typeface="Arial" charset="0"/>
                <a:cs typeface="Arial" charset="0"/>
              </a:rPr>
              <a:t>）将译码器的输出信号分别与这几组芯片的片选端相连，进行</a:t>
            </a:r>
            <a:r>
              <a:rPr lang="zh-CN" altLang="en-US" sz="2000" b="1">
                <a:solidFill>
                  <a:srgbClr val="CC0066"/>
                </a:solidFill>
                <a:latin typeface="Arial" charset="0"/>
                <a:cs typeface="Arial" charset="0"/>
              </a:rPr>
              <a:t>字扩展</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additive="base">
                                        <p:cTn id="7" dur="500" fill="hold"/>
                                        <p:tgtEl>
                                          <p:spTgt spid="634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3491">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3491">
                                            <p:txEl>
                                              <p:pRg st="1" end="1"/>
                                            </p:txEl>
                                          </p:spTgt>
                                        </p:tgtEl>
                                        <p:attrNameLst>
                                          <p:attrName>style.visibility</p:attrName>
                                        </p:attrNameLst>
                                      </p:cBhvr>
                                      <p:to>
                                        <p:strVal val="visible"/>
                                      </p:to>
                                    </p:set>
                                    <p:anim calcmode="lin" valueType="num">
                                      <p:cBhvr additive="base">
                                        <p:cTn id="12" dur="500" fill="hold"/>
                                        <p:tgtEl>
                                          <p:spTgt spid="63491">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34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 calcmode="lin" valueType="num">
                                      <p:cBhvr additive="base">
                                        <p:cTn id="18"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
                                            <p:txEl>
                                              <p:pRg st="1" end="1"/>
                                            </p:txEl>
                                          </p:spTgt>
                                        </p:tgtEl>
                                        <p:attrNameLst>
                                          <p:attrName>style.visibility</p:attrName>
                                        </p:attrNameLst>
                                      </p:cBhvr>
                                      <p:to>
                                        <p:strVal val="visible"/>
                                      </p:to>
                                    </p:set>
                                    <p:anim calcmode="lin" valueType="num">
                                      <p:cBhvr additive="base">
                                        <p:cTn id="24"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
                                            <p:txEl>
                                              <p:pRg st="2" end="2"/>
                                            </p:txEl>
                                          </p:spTgt>
                                        </p:tgtEl>
                                        <p:attrNameLst>
                                          <p:attrName>style.visibility</p:attrName>
                                        </p:attrNameLst>
                                      </p:cBhvr>
                                      <p:to>
                                        <p:strVal val="visible"/>
                                      </p:to>
                                    </p:set>
                                    <p:anim calcmode="lin" valueType="num">
                                      <p:cBhvr additive="base">
                                        <p:cTn id="30"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3">
                                            <p:txEl>
                                              <p:pRg st="0" end="0"/>
                                            </p:txEl>
                                          </p:spTgt>
                                        </p:tgtEl>
                                        <p:attrNameLst>
                                          <p:attrName>style.visibility</p:attrName>
                                        </p:attrNameLst>
                                      </p:cBhvr>
                                      <p:to>
                                        <p:strVal val="visible"/>
                                      </p:to>
                                    </p:set>
                                    <p:anim calcmode="lin" valueType="num">
                                      <p:cBhvr additive="base">
                                        <p:cTn id="36"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3">
                                            <p:txEl>
                                              <p:pRg st="1" end="1"/>
                                            </p:txEl>
                                          </p:spTgt>
                                        </p:tgtEl>
                                        <p:attrNameLst>
                                          <p:attrName>style.visibility</p:attrName>
                                        </p:attrNameLst>
                                      </p:cBhvr>
                                      <p:to>
                                        <p:strVal val="visible"/>
                                      </p:to>
                                    </p:set>
                                    <p:anim calcmode="lin" valueType="num">
                                      <p:cBhvr additive="base">
                                        <p:cTn id="42"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3">
                                            <p:txEl>
                                              <p:pRg st="2" end="2"/>
                                            </p:txEl>
                                          </p:spTgt>
                                        </p:tgtEl>
                                        <p:attrNameLst>
                                          <p:attrName>style.visibility</p:attrName>
                                        </p:attrNameLst>
                                      </p:cBhvr>
                                      <p:to>
                                        <p:strVal val="visible"/>
                                      </p:to>
                                    </p:set>
                                    <p:anim calcmode="lin" valueType="num">
                                      <p:cBhvr additive="base">
                                        <p:cTn id="48"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4">
                                            <p:txEl>
                                              <p:pRg st="0" end="0"/>
                                            </p:txEl>
                                          </p:spTgt>
                                        </p:tgtEl>
                                        <p:attrNameLst>
                                          <p:attrName>style.visibility</p:attrName>
                                        </p:attrNameLst>
                                      </p:cBhvr>
                                      <p:to>
                                        <p:strVal val="visible"/>
                                      </p:to>
                                    </p:set>
                                    <p:anim calcmode="lin" valueType="num">
                                      <p:cBhvr additive="base">
                                        <p:cTn id="54"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4">
                                            <p:txEl>
                                              <p:pRg st="1" end="1"/>
                                            </p:txEl>
                                          </p:spTgt>
                                        </p:tgtEl>
                                        <p:attrNameLst>
                                          <p:attrName>style.visibility</p:attrName>
                                        </p:attrNameLst>
                                      </p:cBhvr>
                                      <p:to>
                                        <p:strVal val="visible"/>
                                      </p:to>
                                    </p:set>
                                    <p:anim calcmode="lin" valueType="num">
                                      <p:cBhvr additive="base">
                                        <p:cTn id="60"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4">
                                            <p:txEl>
                                              <p:pRg st="2" end="2"/>
                                            </p:txEl>
                                          </p:spTgt>
                                        </p:tgtEl>
                                        <p:attrNameLst>
                                          <p:attrName>style.visibility</p:attrName>
                                        </p:attrNameLst>
                                      </p:cBhvr>
                                      <p:to>
                                        <p:strVal val="visible"/>
                                      </p:to>
                                    </p:set>
                                    <p:anim calcmode="lin" valueType="num">
                                      <p:cBhvr additive="base">
                                        <p:cTn id="66"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67"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3" presetClass="entr" presetSubtype="16" fill="hold" grpId="0" nodeType="clickEffect">
                                  <p:stCondLst>
                                    <p:cond delay="0"/>
                                  </p:stCondLst>
                                  <p:childTnLst>
                                    <p:set>
                                      <p:cBhvr>
                                        <p:cTn id="71" dur="1" fill="hold">
                                          <p:stCondLst>
                                            <p:cond delay="0"/>
                                          </p:stCondLst>
                                        </p:cTn>
                                        <p:tgtEl>
                                          <p:spTgt spid="118"/>
                                        </p:tgtEl>
                                        <p:attrNameLst>
                                          <p:attrName>style.visibility</p:attrName>
                                        </p:attrNameLst>
                                      </p:cBhvr>
                                      <p:to>
                                        <p:strVal val="visible"/>
                                      </p:to>
                                    </p:set>
                                    <p:anim calcmode="lin" valueType="num">
                                      <p:cBhvr>
                                        <p:cTn id="72" dur="500" fill="hold"/>
                                        <p:tgtEl>
                                          <p:spTgt spid="118"/>
                                        </p:tgtEl>
                                        <p:attrNameLst>
                                          <p:attrName>ppt_w</p:attrName>
                                        </p:attrNameLst>
                                      </p:cBhvr>
                                      <p:tavLst>
                                        <p:tav tm="0">
                                          <p:val>
                                            <p:fltVal val="0"/>
                                          </p:val>
                                        </p:tav>
                                        <p:tav tm="100000">
                                          <p:val>
                                            <p:strVal val="#ppt_w"/>
                                          </p:val>
                                        </p:tav>
                                      </p:tavLst>
                                    </p:anim>
                                    <p:anim calcmode="lin" valueType="num">
                                      <p:cBhvr>
                                        <p:cTn id="73" dur="500" fill="hold"/>
                                        <p:tgtEl>
                                          <p:spTgt spid="118"/>
                                        </p:tgtEl>
                                        <p:attrNameLst>
                                          <p:attrName>ppt_h</p:attrName>
                                        </p:attrNameLst>
                                      </p:cBhvr>
                                      <p:tavLst>
                                        <p:tav tm="0">
                                          <p:val>
                                            <p:fltVal val="0"/>
                                          </p:val>
                                        </p:tav>
                                        <p:tav tm="100000">
                                          <p:val>
                                            <p:strVal val="#ppt_h"/>
                                          </p:val>
                                        </p:tav>
                                      </p:tavLst>
                                    </p:anim>
                                  </p:childTnLst>
                                </p:cTn>
                              </p:par>
                            </p:childTnLst>
                          </p:cTn>
                        </p:par>
                        <p:par>
                          <p:cTn id="74" fill="hold">
                            <p:stCondLst>
                              <p:cond delay="500"/>
                            </p:stCondLst>
                            <p:childTnLst>
                              <p:par>
                                <p:cTn id="75" presetID="3" presetClass="entr" presetSubtype="10" fill="hold" grpId="0" nodeType="afterEffect">
                                  <p:stCondLst>
                                    <p:cond delay="0"/>
                                  </p:stCondLst>
                                  <p:childTnLst>
                                    <p:set>
                                      <p:cBhvr>
                                        <p:cTn id="76" dur="1" fill="hold">
                                          <p:stCondLst>
                                            <p:cond delay="0"/>
                                          </p:stCondLst>
                                        </p:cTn>
                                        <p:tgtEl>
                                          <p:spTgt spid="105480">
                                            <p:txEl>
                                              <p:pRg st="0" end="0"/>
                                            </p:txEl>
                                          </p:spTgt>
                                        </p:tgtEl>
                                        <p:attrNameLst>
                                          <p:attrName>style.visibility</p:attrName>
                                        </p:attrNameLst>
                                      </p:cBhvr>
                                      <p:to>
                                        <p:strVal val="visible"/>
                                      </p:to>
                                    </p:set>
                                    <p:animEffect transition="in" filter="blinds(horizontal)">
                                      <p:cBhvr>
                                        <p:cTn id="77" dur="500"/>
                                        <p:tgtEl>
                                          <p:spTgt spid="10548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P spid="105480" grpId="0" build="p"/>
      <p:bldP spid="118" grpId="0"/>
      <p:bldP spid="2" grpId="0" build="p"/>
      <p:bldP spid="3" grpId="0" build="p"/>
      <p:bldP spid="4"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1847850" y="3851275"/>
            <a:ext cx="6505575" cy="1662113"/>
            <a:chOff x="1218" y="2948"/>
            <a:chExt cx="4098" cy="1047"/>
          </a:xfrm>
        </p:grpSpPr>
        <p:sp>
          <p:nvSpPr>
            <p:cNvPr id="50374" name="Line 3"/>
            <p:cNvSpPr>
              <a:spLocks noChangeShapeType="1"/>
            </p:cNvSpPr>
            <p:nvPr/>
          </p:nvSpPr>
          <p:spPr bwMode="auto">
            <a:xfrm>
              <a:off x="1218" y="2952"/>
              <a:ext cx="1" cy="1043"/>
            </a:xfrm>
            <a:prstGeom prst="line">
              <a:avLst/>
            </a:prstGeom>
            <a:noFill/>
            <a:ln w="38100">
              <a:solidFill>
                <a:schemeClr val="tx1"/>
              </a:solidFill>
              <a:round/>
              <a:headEnd/>
              <a:tailEnd type="oval" w="sm" len="sm"/>
            </a:ln>
          </p:spPr>
          <p:txBody>
            <a:bodyPr/>
            <a:lstStyle/>
            <a:p>
              <a:endParaRPr lang="zh-CN" altLang="en-US"/>
            </a:p>
          </p:txBody>
        </p:sp>
        <p:sp>
          <p:nvSpPr>
            <p:cNvPr id="50375" name="Line 4"/>
            <p:cNvSpPr>
              <a:spLocks noChangeShapeType="1"/>
            </p:cNvSpPr>
            <p:nvPr/>
          </p:nvSpPr>
          <p:spPr bwMode="auto">
            <a:xfrm>
              <a:off x="1798" y="2952"/>
              <a:ext cx="1" cy="1043"/>
            </a:xfrm>
            <a:prstGeom prst="line">
              <a:avLst/>
            </a:prstGeom>
            <a:noFill/>
            <a:ln w="38100">
              <a:solidFill>
                <a:schemeClr val="tx1"/>
              </a:solidFill>
              <a:round/>
              <a:headEnd/>
              <a:tailEnd type="oval" w="sm" len="sm"/>
            </a:ln>
          </p:spPr>
          <p:txBody>
            <a:bodyPr/>
            <a:lstStyle/>
            <a:p>
              <a:endParaRPr lang="zh-CN" altLang="en-US"/>
            </a:p>
          </p:txBody>
        </p:sp>
        <p:sp>
          <p:nvSpPr>
            <p:cNvPr id="50376" name="Line 5"/>
            <p:cNvSpPr>
              <a:spLocks noChangeShapeType="1"/>
            </p:cNvSpPr>
            <p:nvPr/>
          </p:nvSpPr>
          <p:spPr bwMode="auto">
            <a:xfrm>
              <a:off x="2368" y="2952"/>
              <a:ext cx="1" cy="1043"/>
            </a:xfrm>
            <a:prstGeom prst="line">
              <a:avLst/>
            </a:prstGeom>
            <a:noFill/>
            <a:ln w="38100">
              <a:solidFill>
                <a:schemeClr val="tx1"/>
              </a:solidFill>
              <a:round/>
              <a:headEnd/>
              <a:tailEnd type="oval" w="sm" len="sm"/>
            </a:ln>
          </p:spPr>
          <p:txBody>
            <a:bodyPr/>
            <a:lstStyle/>
            <a:p>
              <a:endParaRPr lang="zh-CN" altLang="en-US"/>
            </a:p>
          </p:txBody>
        </p:sp>
        <p:sp>
          <p:nvSpPr>
            <p:cNvPr id="50377" name="Line 6"/>
            <p:cNvSpPr>
              <a:spLocks noChangeShapeType="1"/>
            </p:cNvSpPr>
            <p:nvPr/>
          </p:nvSpPr>
          <p:spPr bwMode="auto">
            <a:xfrm>
              <a:off x="2951" y="2952"/>
              <a:ext cx="1" cy="1043"/>
            </a:xfrm>
            <a:prstGeom prst="line">
              <a:avLst/>
            </a:prstGeom>
            <a:noFill/>
            <a:ln w="38100">
              <a:solidFill>
                <a:schemeClr val="tx1"/>
              </a:solidFill>
              <a:round/>
              <a:headEnd/>
              <a:tailEnd type="oval" w="sm" len="sm"/>
            </a:ln>
          </p:spPr>
          <p:txBody>
            <a:bodyPr/>
            <a:lstStyle/>
            <a:p>
              <a:endParaRPr lang="zh-CN" altLang="en-US"/>
            </a:p>
          </p:txBody>
        </p:sp>
        <p:sp>
          <p:nvSpPr>
            <p:cNvPr id="50378" name="Line 7"/>
            <p:cNvSpPr>
              <a:spLocks noChangeShapeType="1"/>
            </p:cNvSpPr>
            <p:nvPr/>
          </p:nvSpPr>
          <p:spPr bwMode="auto">
            <a:xfrm>
              <a:off x="3567" y="2952"/>
              <a:ext cx="1" cy="1043"/>
            </a:xfrm>
            <a:prstGeom prst="line">
              <a:avLst/>
            </a:prstGeom>
            <a:noFill/>
            <a:ln w="38100">
              <a:solidFill>
                <a:schemeClr val="tx1"/>
              </a:solidFill>
              <a:round/>
              <a:headEnd/>
              <a:tailEnd type="oval" w="sm" len="sm"/>
            </a:ln>
          </p:spPr>
          <p:txBody>
            <a:bodyPr/>
            <a:lstStyle/>
            <a:p>
              <a:endParaRPr lang="zh-CN" altLang="en-US"/>
            </a:p>
          </p:txBody>
        </p:sp>
        <p:sp>
          <p:nvSpPr>
            <p:cNvPr id="50379" name="Line 8"/>
            <p:cNvSpPr>
              <a:spLocks noChangeShapeType="1"/>
            </p:cNvSpPr>
            <p:nvPr/>
          </p:nvSpPr>
          <p:spPr bwMode="auto">
            <a:xfrm>
              <a:off x="4162" y="2952"/>
              <a:ext cx="1" cy="1043"/>
            </a:xfrm>
            <a:prstGeom prst="line">
              <a:avLst/>
            </a:prstGeom>
            <a:noFill/>
            <a:ln w="38100">
              <a:solidFill>
                <a:schemeClr val="tx1"/>
              </a:solidFill>
              <a:round/>
              <a:headEnd/>
              <a:tailEnd type="oval" w="sm" len="sm"/>
            </a:ln>
          </p:spPr>
          <p:txBody>
            <a:bodyPr/>
            <a:lstStyle/>
            <a:p>
              <a:endParaRPr lang="zh-CN" altLang="en-US"/>
            </a:p>
          </p:txBody>
        </p:sp>
        <p:sp>
          <p:nvSpPr>
            <p:cNvPr id="50380" name="Line 9"/>
            <p:cNvSpPr>
              <a:spLocks noChangeShapeType="1"/>
            </p:cNvSpPr>
            <p:nvPr/>
          </p:nvSpPr>
          <p:spPr bwMode="auto">
            <a:xfrm>
              <a:off x="4732" y="2952"/>
              <a:ext cx="1" cy="1043"/>
            </a:xfrm>
            <a:prstGeom prst="line">
              <a:avLst/>
            </a:prstGeom>
            <a:noFill/>
            <a:ln w="38100">
              <a:solidFill>
                <a:schemeClr val="tx1"/>
              </a:solidFill>
              <a:round/>
              <a:headEnd/>
              <a:tailEnd type="oval" w="sm" len="sm"/>
            </a:ln>
          </p:spPr>
          <p:txBody>
            <a:bodyPr/>
            <a:lstStyle/>
            <a:p>
              <a:endParaRPr lang="zh-CN" altLang="en-US"/>
            </a:p>
          </p:txBody>
        </p:sp>
        <p:sp>
          <p:nvSpPr>
            <p:cNvPr id="50381" name="Line 10"/>
            <p:cNvSpPr>
              <a:spLocks noChangeShapeType="1"/>
            </p:cNvSpPr>
            <p:nvPr/>
          </p:nvSpPr>
          <p:spPr bwMode="auto">
            <a:xfrm>
              <a:off x="5315" y="2948"/>
              <a:ext cx="1" cy="1047"/>
            </a:xfrm>
            <a:prstGeom prst="line">
              <a:avLst/>
            </a:prstGeom>
            <a:noFill/>
            <a:ln w="38100">
              <a:solidFill>
                <a:schemeClr val="tx1"/>
              </a:solidFill>
              <a:round/>
              <a:headEnd/>
              <a:tailEnd type="oval" w="sm" len="sm"/>
            </a:ln>
          </p:spPr>
          <p:txBody>
            <a:bodyPr/>
            <a:lstStyle/>
            <a:p>
              <a:endParaRPr lang="zh-CN" altLang="en-US"/>
            </a:p>
          </p:txBody>
        </p:sp>
      </p:grpSp>
      <p:sp>
        <p:nvSpPr>
          <p:cNvPr id="50179" name="Text Box 12"/>
          <p:cNvSpPr txBox="1">
            <a:spLocks noChangeArrowheads="1"/>
          </p:cNvSpPr>
          <p:nvPr/>
        </p:nvSpPr>
        <p:spPr bwMode="auto">
          <a:xfrm>
            <a:off x="1079500" y="944563"/>
            <a:ext cx="8229600" cy="457200"/>
          </a:xfrm>
          <a:prstGeom prst="rect">
            <a:avLst/>
          </a:prstGeom>
          <a:noFill/>
          <a:ln w="9525">
            <a:noFill/>
            <a:miter lim="800000"/>
            <a:headEnd/>
            <a:tailEnd/>
          </a:ln>
        </p:spPr>
        <p:txBody>
          <a:bodyPr>
            <a:spAutoFit/>
          </a:bodyPr>
          <a:lstStyle/>
          <a:p>
            <a:pPr algn="l">
              <a:lnSpc>
                <a:spcPct val="100000"/>
              </a:lnSpc>
            </a:pPr>
            <a:r>
              <a:rPr kumimoji="1" lang="zh-CN" altLang="en-US" b="1">
                <a:latin typeface="Arial" charset="0"/>
              </a:rPr>
              <a:t>用8片</a:t>
            </a:r>
            <a:r>
              <a:rPr lang="en-US" altLang="zh-CN" b="1">
                <a:latin typeface="Arial" charset="0"/>
              </a:rPr>
              <a:t>Intel 2114</a:t>
            </a:r>
            <a:r>
              <a:rPr lang="zh-CN" altLang="en-US">
                <a:latin typeface="Arial" charset="0"/>
              </a:rPr>
              <a:t>（</a:t>
            </a:r>
            <a:r>
              <a:rPr kumimoji="1" lang="en-US" altLang="zh-CN" b="1">
                <a:latin typeface="Arial" charset="0"/>
              </a:rPr>
              <a:t>1K</a:t>
            </a:r>
            <a:r>
              <a:rPr kumimoji="1" lang="en-US" altLang="zh-CN" b="1">
                <a:latin typeface="Arial" charset="0"/>
                <a:cs typeface="Times New Roman" pitchFamily="18" charset="0"/>
              </a:rPr>
              <a:t>×</a:t>
            </a:r>
            <a:r>
              <a:rPr kumimoji="1" lang="zh-CN" altLang="en-US" b="1">
                <a:latin typeface="Arial" charset="0"/>
              </a:rPr>
              <a:t>4）组成4</a:t>
            </a:r>
            <a:r>
              <a:rPr kumimoji="1" lang="en-US" altLang="zh-CN" b="1">
                <a:latin typeface="Arial" charset="0"/>
              </a:rPr>
              <a:t>K</a:t>
            </a:r>
            <a:r>
              <a:rPr kumimoji="1" lang="en-US" altLang="zh-CN" b="1">
                <a:latin typeface="Arial" charset="0"/>
                <a:cs typeface="Times New Roman" pitchFamily="18" charset="0"/>
              </a:rPr>
              <a:t>×</a:t>
            </a:r>
            <a:r>
              <a:rPr kumimoji="1" lang="en-US" altLang="zh-CN" b="1">
                <a:latin typeface="Arial" charset="0"/>
              </a:rPr>
              <a:t>8</a:t>
            </a:r>
            <a:r>
              <a:rPr kumimoji="1" lang="zh-CN" altLang="en-US" b="1">
                <a:latin typeface="Arial" charset="0"/>
              </a:rPr>
              <a:t>位的存储器</a:t>
            </a:r>
          </a:p>
        </p:txBody>
      </p:sp>
      <p:sp>
        <p:nvSpPr>
          <p:cNvPr id="50180" name="Rectangle 19"/>
          <p:cNvSpPr>
            <a:spLocks noChangeArrowheads="1"/>
          </p:cNvSpPr>
          <p:nvPr/>
        </p:nvSpPr>
        <p:spPr bwMode="auto">
          <a:xfrm>
            <a:off x="8339138" y="1868488"/>
            <a:ext cx="320675" cy="307975"/>
          </a:xfrm>
          <a:prstGeom prst="rect">
            <a:avLst/>
          </a:prstGeom>
          <a:noFill/>
          <a:ln w="38100">
            <a:noFill/>
            <a:miter lim="800000"/>
            <a:headEnd/>
            <a:tailEnd/>
          </a:ln>
        </p:spPr>
        <p:txBody>
          <a:bodyPr/>
          <a:lstStyle/>
          <a:p>
            <a:endParaRPr lang="zh-CN" altLang="en-US"/>
          </a:p>
        </p:txBody>
      </p:sp>
      <p:grpSp>
        <p:nvGrpSpPr>
          <p:cNvPr id="4" name="Group 20"/>
          <p:cNvGrpSpPr>
            <a:grpSpLocks/>
          </p:cNvGrpSpPr>
          <p:nvPr/>
        </p:nvGrpSpPr>
        <p:grpSpPr bwMode="auto">
          <a:xfrm>
            <a:off x="503238" y="5508625"/>
            <a:ext cx="8115300" cy="274638"/>
            <a:chOff x="371" y="3992"/>
            <a:chExt cx="5112" cy="173"/>
          </a:xfrm>
        </p:grpSpPr>
        <p:sp>
          <p:nvSpPr>
            <p:cNvPr id="50371" name="Rectangle 21"/>
            <p:cNvSpPr>
              <a:spLocks noChangeArrowheads="1"/>
            </p:cNvSpPr>
            <p:nvPr/>
          </p:nvSpPr>
          <p:spPr bwMode="auto">
            <a:xfrm>
              <a:off x="395" y="3992"/>
              <a:ext cx="240" cy="173"/>
            </a:xfrm>
            <a:prstGeom prst="rect">
              <a:avLst/>
            </a:prstGeom>
            <a:noFill/>
            <a:ln w="38100">
              <a:noFill/>
              <a:miter lim="800000"/>
              <a:headEnd/>
              <a:tailEnd/>
            </a:ln>
          </p:spPr>
          <p:txBody>
            <a:bodyPr wrap="none" lIns="0" tIns="0" rIns="0" bIns="0">
              <a:spAutoFit/>
            </a:bodyPr>
            <a:lstStyle/>
            <a:p>
              <a:pPr>
                <a:lnSpc>
                  <a:spcPct val="100000"/>
                </a:lnSpc>
                <a:spcBef>
                  <a:spcPct val="0"/>
                </a:spcBef>
              </a:pPr>
              <a:r>
                <a:rPr kumimoji="1" lang="en-US" altLang="zh-CN" sz="1800" b="1"/>
                <a:t>WE</a:t>
              </a:r>
            </a:p>
          </p:txBody>
        </p:sp>
        <p:sp>
          <p:nvSpPr>
            <p:cNvPr id="50372" name="Line 22"/>
            <p:cNvSpPr>
              <a:spLocks noChangeShapeType="1"/>
            </p:cNvSpPr>
            <p:nvPr/>
          </p:nvSpPr>
          <p:spPr bwMode="auto">
            <a:xfrm>
              <a:off x="677" y="3998"/>
              <a:ext cx="4806" cy="1"/>
            </a:xfrm>
            <a:prstGeom prst="line">
              <a:avLst/>
            </a:prstGeom>
            <a:noFill/>
            <a:ln w="38100">
              <a:solidFill>
                <a:schemeClr val="tx1"/>
              </a:solidFill>
              <a:round/>
              <a:headEnd/>
              <a:tailEnd/>
            </a:ln>
          </p:spPr>
          <p:txBody>
            <a:bodyPr/>
            <a:lstStyle/>
            <a:p>
              <a:endParaRPr lang="zh-CN" altLang="en-US"/>
            </a:p>
          </p:txBody>
        </p:sp>
        <p:sp>
          <p:nvSpPr>
            <p:cNvPr id="50373" name="Line 23"/>
            <p:cNvSpPr>
              <a:spLocks noChangeShapeType="1"/>
            </p:cNvSpPr>
            <p:nvPr/>
          </p:nvSpPr>
          <p:spPr bwMode="auto">
            <a:xfrm>
              <a:off x="371" y="3996"/>
              <a:ext cx="249" cy="0"/>
            </a:xfrm>
            <a:prstGeom prst="line">
              <a:avLst/>
            </a:prstGeom>
            <a:noFill/>
            <a:ln w="38100">
              <a:solidFill>
                <a:schemeClr val="tx1"/>
              </a:solidFill>
              <a:round/>
              <a:headEnd/>
              <a:tailEnd/>
            </a:ln>
          </p:spPr>
          <p:txBody>
            <a:bodyPr/>
            <a:lstStyle/>
            <a:p>
              <a:endParaRPr lang="zh-CN" altLang="en-US"/>
            </a:p>
          </p:txBody>
        </p:sp>
      </p:grpSp>
      <p:grpSp>
        <p:nvGrpSpPr>
          <p:cNvPr id="5" name="Group 24"/>
          <p:cNvGrpSpPr>
            <a:grpSpLocks/>
          </p:cNvGrpSpPr>
          <p:nvPr/>
        </p:nvGrpSpPr>
        <p:grpSpPr bwMode="auto">
          <a:xfrm>
            <a:off x="523875" y="2384425"/>
            <a:ext cx="8094663" cy="1236663"/>
            <a:chOff x="384" y="2024"/>
            <a:chExt cx="5099" cy="779"/>
          </a:xfrm>
        </p:grpSpPr>
        <p:sp>
          <p:nvSpPr>
            <p:cNvPr id="50363" name="Rectangle 25"/>
            <p:cNvSpPr>
              <a:spLocks noChangeArrowheads="1"/>
            </p:cNvSpPr>
            <p:nvPr/>
          </p:nvSpPr>
          <p:spPr bwMode="auto">
            <a:xfrm>
              <a:off x="395" y="2146"/>
              <a:ext cx="152" cy="173"/>
            </a:xfrm>
            <a:prstGeom prst="rect">
              <a:avLst/>
            </a:prstGeom>
            <a:noFill/>
            <a:ln w="38100">
              <a:noFill/>
              <a:miter lim="800000"/>
              <a:headEnd/>
              <a:tailEnd/>
            </a:ln>
          </p:spPr>
          <p:txBody>
            <a:bodyPr wrap="none" lIns="0" tIns="0" rIns="0" bIns="0">
              <a:spAutoFit/>
            </a:bodyPr>
            <a:lstStyle/>
            <a:p>
              <a:pPr>
                <a:lnSpc>
                  <a:spcPct val="100000"/>
                </a:lnSpc>
                <a:spcBef>
                  <a:spcPct val="0"/>
                </a:spcBef>
              </a:pPr>
              <a:r>
                <a:rPr kumimoji="1" lang="en-US" altLang="zh-CN" sz="1800" b="1"/>
                <a:t>A</a:t>
              </a:r>
              <a:r>
                <a:rPr kumimoji="1" lang="en-US" altLang="zh-CN" sz="1800" b="1" baseline="-25000"/>
                <a:t>8</a:t>
              </a:r>
              <a:endParaRPr kumimoji="1" lang="en-US" altLang="zh-CN" sz="1800" b="1"/>
            </a:p>
          </p:txBody>
        </p:sp>
        <p:grpSp>
          <p:nvGrpSpPr>
            <p:cNvPr id="50364" name="Group 26"/>
            <p:cNvGrpSpPr>
              <a:grpSpLocks/>
            </p:cNvGrpSpPr>
            <p:nvPr/>
          </p:nvGrpSpPr>
          <p:grpSpPr bwMode="auto">
            <a:xfrm>
              <a:off x="384" y="2024"/>
              <a:ext cx="5099" cy="779"/>
              <a:chOff x="384" y="2024"/>
              <a:chExt cx="5099" cy="779"/>
            </a:xfrm>
          </p:grpSpPr>
          <p:sp>
            <p:nvSpPr>
              <p:cNvPr id="50365" name="Line 27"/>
              <p:cNvSpPr>
                <a:spLocks noChangeShapeType="1"/>
              </p:cNvSpPr>
              <p:nvPr/>
            </p:nvSpPr>
            <p:spPr bwMode="auto">
              <a:xfrm>
                <a:off x="677" y="2174"/>
                <a:ext cx="4806" cy="1"/>
              </a:xfrm>
              <a:prstGeom prst="line">
                <a:avLst/>
              </a:prstGeom>
              <a:noFill/>
              <a:ln w="38100">
                <a:solidFill>
                  <a:schemeClr val="tx1"/>
                </a:solidFill>
                <a:round/>
                <a:headEnd/>
                <a:tailEnd/>
              </a:ln>
            </p:spPr>
            <p:txBody>
              <a:bodyPr/>
              <a:lstStyle/>
              <a:p>
                <a:endParaRPr lang="zh-CN" altLang="en-US"/>
              </a:p>
            </p:txBody>
          </p:sp>
          <p:sp>
            <p:nvSpPr>
              <p:cNvPr id="50366" name="Line 28"/>
              <p:cNvSpPr>
                <a:spLocks noChangeShapeType="1"/>
              </p:cNvSpPr>
              <p:nvPr/>
            </p:nvSpPr>
            <p:spPr bwMode="auto">
              <a:xfrm>
                <a:off x="677" y="2268"/>
                <a:ext cx="4806" cy="1"/>
              </a:xfrm>
              <a:prstGeom prst="line">
                <a:avLst/>
              </a:prstGeom>
              <a:noFill/>
              <a:ln w="38100">
                <a:solidFill>
                  <a:schemeClr val="tx1"/>
                </a:solidFill>
                <a:round/>
                <a:headEnd/>
                <a:tailEnd/>
              </a:ln>
            </p:spPr>
            <p:txBody>
              <a:bodyPr/>
              <a:lstStyle/>
              <a:p>
                <a:endParaRPr lang="zh-CN" altLang="en-US"/>
              </a:p>
            </p:txBody>
          </p:sp>
          <p:sp>
            <p:nvSpPr>
              <p:cNvPr id="50367" name="Freeform 29"/>
              <p:cNvSpPr>
                <a:spLocks/>
              </p:cNvSpPr>
              <p:nvPr/>
            </p:nvSpPr>
            <p:spPr bwMode="auto">
              <a:xfrm>
                <a:off x="677" y="2553"/>
                <a:ext cx="4806" cy="1"/>
              </a:xfrm>
              <a:custGeom>
                <a:avLst/>
                <a:gdLst>
                  <a:gd name="T0" fmla="*/ 0 w 4649"/>
                  <a:gd name="T1" fmla="*/ 0 h 1"/>
                  <a:gd name="T2" fmla="*/ 7159 w 4649"/>
                  <a:gd name="T3" fmla="*/ 0 h 1"/>
                  <a:gd name="T4" fmla="*/ 0 60000 65536"/>
                  <a:gd name="T5" fmla="*/ 0 60000 65536"/>
                  <a:gd name="T6" fmla="*/ 0 w 4649"/>
                  <a:gd name="T7" fmla="*/ 0 h 1"/>
                  <a:gd name="T8" fmla="*/ 4649 w 4649"/>
                  <a:gd name="T9" fmla="*/ 1 h 1"/>
                </a:gdLst>
                <a:ahLst/>
                <a:cxnLst>
                  <a:cxn ang="T4">
                    <a:pos x="T0" y="T1"/>
                  </a:cxn>
                  <a:cxn ang="T5">
                    <a:pos x="T2" y="T3"/>
                  </a:cxn>
                </a:cxnLst>
                <a:rect l="T6" t="T7" r="T8" b="T9"/>
                <a:pathLst>
                  <a:path w="4649" h="1">
                    <a:moveTo>
                      <a:pt x="0" y="0"/>
                    </a:moveTo>
                    <a:lnTo>
                      <a:pt x="4649" y="0"/>
                    </a:lnTo>
                  </a:path>
                </a:pathLst>
              </a:custGeom>
              <a:solidFill>
                <a:srgbClr val="FFFFFF"/>
              </a:solidFill>
              <a:ln w="38100">
                <a:solidFill>
                  <a:schemeClr val="tx1"/>
                </a:solidFill>
                <a:round/>
                <a:headEnd/>
                <a:tailEnd/>
              </a:ln>
            </p:spPr>
            <p:txBody>
              <a:bodyPr/>
              <a:lstStyle/>
              <a:p>
                <a:endParaRPr lang="zh-CN" altLang="en-US"/>
              </a:p>
            </p:txBody>
          </p:sp>
          <p:sp>
            <p:nvSpPr>
              <p:cNvPr id="50368" name="Rectangle 30"/>
              <p:cNvSpPr>
                <a:spLocks noChangeArrowheads="1"/>
              </p:cNvSpPr>
              <p:nvPr/>
            </p:nvSpPr>
            <p:spPr bwMode="auto">
              <a:xfrm>
                <a:off x="395" y="2024"/>
                <a:ext cx="152" cy="173"/>
              </a:xfrm>
              <a:prstGeom prst="rect">
                <a:avLst/>
              </a:prstGeom>
              <a:noFill/>
              <a:ln w="38100">
                <a:noFill/>
                <a:miter lim="800000"/>
                <a:headEnd/>
                <a:tailEnd/>
              </a:ln>
            </p:spPr>
            <p:txBody>
              <a:bodyPr wrap="none" lIns="0" tIns="0" rIns="0" bIns="0">
                <a:spAutoFit/>
              </a:bodyPr>
              <a:lstStyle/>
              <a:p>
                <a:pPr>
                  <a:lnSpc>
                    <a:spcPct val="100000"/>
                  </a:lnSpc>
                  <a:spcBef>
                    <a:spcPct val="0"/>
                  </a:spcBef>
                </a:pPr>
                <a:r>
                  <a:rPr kumimoji="1" lang="en-US" altLang="zh-CN" sz="1800" b="1"/>
                  <a:t>A</a:t>
                </a:r>
                <a:r>
                  <a:rPr kumimoji="1" lang="en-US" altLang="zh-CN" sz="1800" b="1" baseline="-25000"/>
                  <a:t>9</a:t>
                </a:r>
                <a:endParaRPr kumimoji="1" lang="en-US" altLang="zh-CN" sz="1800" b="1"/>
              </a:p>
            </p:txBody>
          </p:sp>
          <p:sp>
            <p:nvSpPr>
              <p:cNvPr id="50369" name="Rectangle 31"/>
              <p:cNvSpPr>
                <a:spLocks noChangeArrowheads="1"/>
              </p:cNvSpPr>
              <p:nvPr/>
            </p:nvSpPr>
            <p:spPr bwMode="auto">
              <a:xfrm>
                <a:off x="395" y="2457"/>
                <a:ext cx="152" cy="346"/>
              </a:xfrm>
              <a:prstGeom prst="rect">
                <a:avLst/>
              </a:prstGeom>
              <a:noFill/>
              <a:ln w="38100">
                <a:noFill/>
                <a:miter lim="800000"/>
                <a:headEnd/>
                <a:tailEnd/>
              </a:ln>
            </p:spPr>
            <p:txBody>
              <a:bodyPr wrap="none" lIns="0" tIns="0" rIns="0" bIns="0">
                <a:spAutoFit/>
              </a:bodyPr>
              <a:lstStyle/>
              <a:p>
                <a:pPr>
                  <a:lnSpc>
                    <a:spcPct val="100000"/>
                  </a:lnSpc>
                  <a:spcBef>
                    <a:spcPct val="0"/>
                  </a:spcBef>
                </a:pPr>
                <a:r>
                  <a:rPr kumimoji="1" lang="en-US" altLang="zh-CN" sz="1800" b="1"/>
                  <a:t>A</a:t>
                </a:r>
                <a:r>
                  <a:rPr kumimoji="1" lang="en-US" altLang="zh-CN" sz="1800" b="1" baseline="-25000"/>
                  <a:t>0</a:t>
                </a:r>
              </a:p>
              <a:p>
                <a:pPr>
                  <a:lnSpc>
                    <a:spcPct val="100000"/>
                  </a:lnSpc>
                  <a:spcBef>
                    <a:spcPct val="0"/>
                  </a:spcBef>
                </a:pPr>
                <a:endParaRPr kumimoji="1" lang="en-US" altLang="zh-CN" sz="1800" b="1"/>
              </a:p>
            </p:txBody>
          </p:sp>
          <p:sp>
            <p:nvSpPr>
              <p:cNvPr id="50370" name="Text Box 32"/>
              <p:cNvSpPr txBox="1">
                <a:spLocks noChangeArrowheads="1"/>
              </p:cNvSpPr>
              <p:nvPr/>
            </p:nvSpPr>
            <p:spPr bwMode="auto">
              <a:xfrm>
                <a:off x="384" y="2286"/>
                <a:ext cx="252" cy="239"/>
              </a:xfrm>
              <a:prstGeom prst="rect">
                <a:avLst/>
              </a:prstGeom>
              <a:noFill/>
              <a:ln w="38100">
                <a:noFill/>
                <a:miter lim="800000"/>
                <a:headEnd/>
                <a:tailEnd/>
              </a:ln>
            </p:spPr>
            <p:txBody>
              <a:bodyPr vert="eaVert" lIns="18000" rIns="18000">
                <a:spAutoFit/>
              </a:bodyPr>
              <a:lstStyle/>
              <a:p>
                <a:pPr>
                  <a:lnSpc>
                    <a:spcPct val="100000"/>
                  </a:lnSpc>
                </a:pPr>
                <a:r>
                  <a:rPr kumimoji="1" lang="zh-CN" altLang="en-US" b="1">
                    <a:cs typeface="Times New Roman" pitchFamily="18" charset="0"/>
                  </a:rPr>
                  <a:t>...</a:t>
                </a:r>
                <a:endParaRPr kumimoji="1" lang="zh-CN" altLang="en-US" b="1"/>
              </a:p>
            </p:txBody>
          </p:sp>
        </p:grpSp>
      </p:grpSp>
      <p:grpSp>
        <p:nvGrpSpPr>
          <p:cNvPr id="7" name="Group 33"/>
          <p:cNvGrpSpPr>
            <a:grpSpLocks/>
          </p:cNvGrpSpPr>
          <p:nvPr/>
        </p:nvGrpSpPr>
        <p:grpSpPr bwMode="auto">
          <a:xfrm>
            <a:off x="504825" y="4219575"/>
            <a:ext cx="8120063" cy="1533525"/>
            <a:chOff x="372" y="3180"/>
            <a:chExt cx="5115" cy="966"/>
          </a:xfrm>
        </p:grpSpPr>
        <p:grpSp>
          <p:nvGrpSpPr>
            <p:cNvPr id="50350" name="Group 34"/>
            <p:cNvGrpSpPr>
              <a:grpSpLocks/>
            </p:cNvGrpSpPr>
            <p:nvPr/>
          </p:nvGrpSpPr>
          <p:grpSpPr bwMode="auto">
            <a:xfrm>
              <a:off x="672" y="3335"/>
              <a:ext cx="4815" cy="567"/>
              <a:chOff x="672" y="3335"/>
              <a:chExt cx="4815" cy="567"/>
            </a:xfrm>
          </p:grpSpPr>
          <p:sp>
            <p:nvSpPr>
              <p:cNvPr id="50355" name="Freeform 35"/>
              <p:cNvSpPr>
                <a:spLocks/>
              </p:cNvSpPr>
              <p:nvPr/>
            </p:nvSpPr>
            <p:spPr bwMode="auto">
              <a:xfrm>
                <a:off x="677" y="3335"/>
                <a:ext cx="4806" cy="1"/>
              </a:xfrm>
              <a:custGeom>
                <a:avLst/>
                <a:gdLst>
                  <a:gd name="T0" fmla="*/ 0 w 4659"/>
                  <a:gd name="T1" fmla="*/ 1 h 1"/>
                  <a:gd name="T2" fmla="*/ 6976 w 4659"/>
                  <a:gd name="T3" fmla="*/ 0 h 1"/>
                  <a:gd name="T4" fmla="*/ 0 60000 65536"/>
                  <a:gd name="T5" fmla="*/ 0 60000 65536"/>
                  <a:gd name="T6" fmla="*/ 0 w 4659"/>
                  <a:gd name="T7" fmla="*/ 0 h 1"/>
                  <a:gd name="T8" fmla="*/ 4659 w 4659"/>
                  <a:gd name="T9" fmla="*/ 1 h 1"/>
                </a:gdLst>
                <a:ahLst/>
                <a:cxnLst>
                  <a:cxn ang="T4">
                    <a:pos x="T0" y="T1"/>
                  </a:cxn>
                  <a:cxn ang="T5">
                    <a:pos x="T2" y="T3"/>
                  </a:cxn>
                </a:cxnLst>
                <a:rect l="T6" t="T7" r="T8" b="T9"/>
                <a:pathLst>
                  <a:path w="4659" h="1">
                    <a:moveTo>
                      <a:pt x="0" y="1"/>
                    </a:moveTo>
                    <a:lnTo>
                      <a:pt x="4659" y="0"/>
                    </a:lnTo>
                  </a:path>
                </a:pathLst>
              </a:custGeom>
              <a:solidFill>
                <a:srgbClr val="FFFFFF"/>
              </a:solidFill>
              <a:ln w="38100">
                <a:solidFill>
                  <a:schemeClr val="tx1"/>
                </a:solidFill>
                <a:round/>
                <a:headEnd/>
                <a:tailEnd/>
              </a:ln>
            </p:spPr>
            <p:txBody>
              <a:bodyPr/>
              <a:lstStyle/>
              <a:p>
                <a:endParaRPr lang="zh-CN" altLang="en-US"/>
              </a:p>
            </p:txBody>
          </p:sp>
          <p:sp>
            <p:nvSpPr>
              <p:cNvPr id="50356" name="Freeform 36"/>
              <p:cNvSpPr>
                <a:spLocks/>
              </p:cNvSpPr>
              <p:nvPr/>
            </p:nvSpPr>
            <p:spPr bwMode="auto">
              <a:xfrm>
                <a:off x="672" y="3411"/>
                <a:ext cx="4815" cy="3"/>
              </a:xfrm>
              <a:custGeom>
                <a:avLst/>
                <a:gdLst>
                  <a:gd name="T0" fmla="*/ 0 w 4815"/>
                  <a:gd name="T1" fmla="*/ 3 h 3"/>
                  <a:gd name="T2" fmla="*/ 4815 w 4815"/>
                  <a:gd name="T3" fmla="*/ 0 h 3"/>
                  <a:gd name="T4" fmla="*/ 0 60000 65536"/>
                  <a:gd name="T5" fmla="*/ 0 60000 65536"/>
                  <a:gd name="T6" fmla="*/ 0 w 4815"/>
                  <a:gd name="T7" fmla="*/ 0 h 3"/>
                  <a:gd name="T8" fmla="*/ 4815 w 4815"/>
                  <a:gd name="T9" fmla="*/ 3 h 3"/>
                </a:gdLst>
                <a:ahLst/>
                <a:cxnLst>
                  <a:cxn ang="T4">
                    <a:pos x="T0" y="T1"/>
                  </a:cxn>
                  <a:cxn ang="T5">
                    <a:pos x="T2" y="T3"/>
                  </a:cxn>
                </a:cxnLst>
                <a:rect l="T6" t="T7" r="T8" b="T9"/>
                <a:pathLst>
                  <a:path w="4815" h="3">
                    <a:moveTo>
                      <a:pt x="0" y="3"/>
                    </a:moveTo>
                    <a:lnTo>
                      <a:pt x="4815" y="0"/>
                    </a:lnTo>
                  </a:path>
                </a:pathLst>
              </a:custGeom>
              <a:solidFill>
                <a:srgbClr val="FFFFFF"/>
              </a:solidFill>
              <a:ln w="38100">
                <a:solidFill>
                  <a:schemeClr val="tx1"/>
                </a:solidFill>
                <a:round/>
                <a:headEnd/>
                <a:tailEnd/>
              </a:ln>
            </p:spPr>
            <p:txBody>
              <a:bodyPr/>
              <a:lstStyle/>
              <a:p>
                <a:endParaRPr lang="zh-CN" altLang="en-US"/>
              </a:p>
            </p:txBody>
          </p:sp>
          <p:sp>
            <p:nvSpPr>
              <p:cNvPr id="50357" name="Line 37"/>
              <p:cNvSpPr>
                <a:spLocks noChangeShapeType="1"/>
              </p:cNvSpPr>
              <p:nvPr/>
            </p:nvSpPr>
            <p:spPr bwMode="auto">
              <a:xfrm>
                <a:off x="677" y="3492"/>
                <a:ext cx="4806" cy="1"/>
              </a:xfrm>
              <a:prstGeom prst="line">
                <a:avLst/>
              </a:prstGeom>
              <a:noFill/>
              <a:ln w="38100">
                <a:solidFill>
                  <a:schemeClr val="tx1"/>
                </a:solidFill>
                <a:round/>
                <a:headEnd/>
                <a:tailEnd/>
              </a:ln>
            </p:spPr>
            <p:txBody>
              <a:bodyPr/>
              <a:lstStyle/>
              <a:p>
                <a:endParaRPr lang="zh-CN" altLang="en-US"/>
              </a:p>
            </p:txBody>
          </p:sp>
          <p:sp>
            <p:nvSpPr>
              <p:cNvPr id="50358" name="Line 38"/>
              <p:cNvSpPr>
                <a:spLocks noChangeShapeType="1"/>
              </p:cNvSpPr>
              <p:nvPr/>
            </p:nvSpPr>
            <p:spPr bwMode="auto">
              <a:xfrm>
                <a:off x="677" y="3575"/>
                <a:ext cx="4806" cy="1"/>
              </a:xfrm>
              <a:prstGeom prst="line">
                <a:avLst/>
              </a:prstGeom>
              <a:noFill/>
              <a:ln w="38100">
                <a:solidFill>
                  <a:schemeClr val="tx1"/>
                </a:solidFill>
                <a:round/>
                <a:headEnd/>
                <a:tailEnd/>
              </a:ln>
            </p:spPr>
            <p:txBody>
              <a:bodyPr/>
              <a:lstStyle/>
              <a:p>
                <a:endParaRPr lang="zh-CN" altLang="en-US"/>
              </a:p>
            </p:txBody>
          </p:sp>
          <p:sp>
            <p:nvSpPr>
              <p:cNvPr id="50359" name="Line 39"/>
              <p:cNvSpPr>
                <a:spLocks noChangeShapeType="1"/>
              </p:cNvSpPr>
              <p:nvPr/>
            </p:nvSpPr>
            <p:spPr bwMode="auto">
              <a:xfrm>
                <a:off x="677" y="3655"/>
                <a:ext cx="4806" cy="1"/>
              </a:xfrm>
              <a:prstGeom prst="line">
                <a:avLst/>
              </a:prstGeom>
              <a:noFill/>
              <a:ln w="38100">
                <a:solidFill>
                  <a:schemeClr val="tx1"/>
                </a:solidFill>
                <a:round/>
                <a:headEnd/>
                <a:tailEnd/>
              </a:ln>
            </p:spPr>
            <p:txBody>
              <a:bodyPr/>
              <a:lstStyle/>
              <a:p>
                <a:endParaRPr lang="zh-CN" altLang="en-US"/>
              </a:p>
            </p:txBody>
          </p:sp>
          <p:sp>
            <p:nvSpPr>
              <p:cNvPr id="50360" name="Freeform 40"/>
              <p:cNvSpPr>
                <a:spLocks/>
              </p:cNvSpPr>
              <p:nvPr/>
            </p:nvSpPr>
            <p:spPr bwMode="auto">
              <a:xfrm>
                <a:off x="672" y="3735"/>
                <a:ext cx="4811" cy="4"/>
              </a:xfrm>
              <a:custGeom>
                <a:avLst/>
                <a:gdLst>
                  <a:gd name="T0" fmla="*/ 0 w 4811"/>
                  <a:gd name="T1" fmla="*/ 0 h 4"/>
                  <a:gd name="T2" fmla="*/ 4811 w 4811"/>
                  <a:gd name="T3" fmla="*/ 4 h 4"/>
                  <a:gd name="T4" fmla="*/ 0 60000 65536"/>
                  <a:gd name="T5" fmla="*/ 0 60000 65536"/>
                  <a:gd name="T6" fmla="*/ 0 w 4811"/>
                  <a:gd name="T7" fmla="*/ 0 h 4"/>
                  <a:gd name="T8" fmla="*/ 4811 w 4811"/>
                  <a:gd name="T9" fmla="*/ 4 h 4"/>
                </a:gdLst>
                <a:ahLst/>
                <a:cxnLst>
                  <a:cxn ang="T4">
                    <a:pos x="T0" y="T1"/>
                  </a:cxn>
                  <a:cxn ang="T5">
                    <a:pos x="T2" y="T3"/>
                  </a:cxn>
                </a:cxnLst>
                <a:rect l="T6" t="T7" r="T8" b="T9"/>
                <a:pathLst>
                  <a:path w="4811" h="4">
                    <a:moveTo>
                      <a:pt x="0" y="0"/>
                    </a:moveTo>
                    <a:lnTo>
                      <a:pt x="4811" y="4"/>
                    </a:lnTo>
                  </a:path>
                </a:pathLst>
              </a:custGeom>
              <a:solidFill>
                <a:srgbClr val="FFFFFF"/>
              </a:solidFill>
              <a:ln w="38100">
                <a:solidFill>
                  <a:schemeClr val="tx1"/>
                </a:solidFill>
                <a:round/>
                <a:headEnd/>
                <a:tailEnd/>
              </a:ln>
            </p:spPr>
            <p:txBody>
              <a:bodyPr/>
              <a:lstStyle/>
              <a:p>
                <a:endParaRPr lang="zh-CN" altLang="en-US"/>
              </a:p>
            </p:txBody>
          </p:sp>
          <p:sp>
            <p:nvSpPr>
              <p:cNvPr id="50361" name="Line 41"/>
              <p:cNvSpPr>
                <a:spLocks noChangeShapeType="1"/>
              </p:cNvSpPr>
              <p:nvPr/>
            </p:nvSpPr>
            <p:spPr bwMode="auto">
              <a:xfrm>
                <a:off x="677" y="3818"/>
                <a:ext cx="4806" cy="1"/>
              </a:xfrm>
              <a:prstGeom prst="line">
                <a:avLst/>
              </a:prstGeom>
              <a:noFill/>
              <a:ln w="38100">
                <a:solidFill>
                  <a:schemeClr val="tx1"/>
                </a:solidFill>
                <a:round/>
                <a:headEnd/>
                <a:tailEnd/>
              </a:ln>
            </p:spPr>
            <p:txBody>
              <a:bodyPr/>
              <a:lstStyle/>
              <a:p>
                <a:endParaRPr lang="zh-CN" altLang="en-US"/>
              </a:p>
            </p:txBody>
          </p:sp>
          <p:sp>
            <p:nvSpPr>
              <p:cNvPr id="50362" name="Line 42"/>
              <p:cNvSpPr>
                <a:spLocks noChangeShapeType="1"/>
              </p:cNvSpPr>
              <p:nvPr/>
            </p:nvSpPr>
            <p:spPr bwMode="auto">
              <a:xfrm>
                <a:off x="677" y="3901"/>
                <a:ext cx="4806" cy="1"/>
              </a:xfrm>
              <a:prstGeom prst="line">
                <a:avLst/>
              </a:prstGeom>
              <a:noFill/>
              <a:ln w="38100">
                <a:solidFill>
                  <a:schemeClr val="tx1"/>
                </a:solidFill>
                <a:round/>
                <a:headEnd/>
                <a:tailEnd/>
              </a:ln>
            </p:spPr>
            <p:txBody>
              <a:bodyPr/>
              <a:lstStyle/>
              <a:p>
                <a:endParaRPr lang="zh-CN" altLang="en-US"/>
              </a:p>
            </p:txBody>
          </p:sp>
        </p:grpSp>
        <p:grpSp>
          <p:nvGrpSpPr>
            <p:cNvPr id="50351" name="Group 43"/>
            <p:cNvGrpSpPr>
              <a:grpSpLocks/>
            </p:cNvGrpSpPr>
            <p:nvPr/>
          </p:nvGrpSpPr>
          <p:grpSpPr bwMode="auto">
            <a:xfrm>
              <a:off x="372" y="3180"/>
              <a:ext cx="252" cy="966"/>
              <a:chOff x="372" y="3180"/>
              <a:chExt cx="252" cy="966"/>
            </a:xfrm>
          </p:grpSpPr>
          <p:sp>
            <p:nvSpPr>
              <p:cNvPr id="50352" name="Rectangle 44"/>
              <p:cNvSpPr>
                <a:spLocks noChangeArrowheads="1"/>
              </p:cNvSpPr>
              <p:nvPr/>
            </p:nvSpPr>
            <p:spPr bwMode="auto">
              <a:xfrm>
                <a:off x="395" y="3180"/>
                <a:ext cx="152" cy="173"/>
              </a:xfrm>
              <a:prstGeom prst="rect">
                <a:avLst/>
              </a:prstGeom>
              <a:noFill/>
              <a:ln w="38100">
                <a:noFill/>
                <a:miter lim="800000"/>
                <a:headEnd/>
                <a:tailEnd/>
              </a:ln>
            </p:spPr>
            <p:txBody>
              <a:bodyPr wrap="none" lIns="0" tIns="0" rIns="0" bIns="0">
                <a:spAutoFit/>
              </a:bodyPr>
              <a:lstStyle/>
              <a:p>
                <a:pPr>
                  <a:lnSpc>
                    <a:spcPct val="100000"/>
                  </a:lnSpc>
                  <a:spcBef>
                    <a:spcPct val="0"/>
                  </a:spcBef>
                </a:pPr>
                <a:r>
                  <a:rPr kumimoji="1" lang="en-US" altLang="zh-CN" sz="1800" b="1"/>
                  <a:t>D</a:t>
                </a:r>
                <a:r>
                  <a:rPr kumimoji="1" lang="en-US" altLang="zh-CN" sz="1800" b="1" baseline="-25000"/>
                  <a:t>7</a:t>
                </a:r>
                <a:endParaRPr kumimoji="1" lang="en-US" altLang="zh-CN" sz="1800" b="1"/>
              </a:p>
            </p:txBody>
          </p:sp>
          <p:sp>
            <p:nvSpPr>
              <p:cNvPr id="50353" name="Rectangle 45"/>
              <p:cNvSpPr>
                <a:spLocks noChangeArrowheads="1"/>
              </p:cNvSpPr>
              <p:nvPr/>
            </p:nvSpPr>
            <p:spPr bwMode="auto">
              <a:xfrm>
                <a:off x="395" y="3800"/>
                <a:ext cx="152" cy="346"/>
              </a:xfrm>
              <a:prstGeom prst="rect">
                <a:avLst/>
              </a:prstGeom>
              <a:noFill/>
              <a:ln w="38100">
                <a:noFill/>
                <a:miter lim="800000"/>
                <a:headEnd/>
                <a:tailEnd/>
              </a:ln>
            </p:spPr>
            <p:txBody>
              <a:bodyPr wrap="none" lIns="0" tIns="0" rIns="0" bIns="0">
                <a:spAutoFit/>
              </a:bodyPr>
              <a:lstStyle/>
              <a:p>
                <a:pPr>
                  <a:lnSpc>
                    <a:spcPct val="100000"/>
                  </a:lnSpc>
                  <a:spcBef>
                    <a:spcPct val="0"/>
                  </a:spcBef>
                </a:pPr>
                <a:r>
                  <a:rPr kumimoji="1" lang="en-US" altLang="zh-CN" sz="1800" b="1"/>
                  <a:t>D</a:t>
                </a:r>
                <a:r>
                  <a:rPr kumimoji="1" lang="en-US" altLang="zh-CN" sz="1800" b="1" baseline="-25000"/>
                  <a:t>0</a:t>
                </a:r>
              </a:p>
              <a:p>
                <a:pPr>
                  <a:lnSpc>
                    <a:spcPct val="100000"/>
                  </a:lnSpc>
                  <a:spcBef>
                    <a:spcPct val="0"/>
                  </a:spcBef>
                </a:pPr>
                <a:endParaRPr kumimoji="1" lang="en-US" altLang="zh-CN" sz="1800" b="1"/>
              </a:p>
            </p:txBody>
          </p:sp>
          <p:sp>
            <p:nvSpPr>
              <p:cNvPr id="50354" name="Text Box 46"/>
              <p:cNvSpPr txBox="1">
                <a:spLocks noChangeArrowheads="1"/>
              </p:cNvSpPr>
              <p:nvPr/>
            </p:nvSpPr>
            <p:spPr bwMode="auto">
              <a:xfrm>
                <a:off x="372" y="3359"/>
                <a:ext cx="252" cy="489"/>
              </a:xfrm>
              <a:prstGeom prst="rect">
                <a:avLst/>
              </a:prstGeom>
              <a:noFill/>
              <a:ln w="38100">
                <a:noFill/>
                <a:miter lim="800000"/>
                <a:headEnd/>
                <a:tailEnd/>
              </a:ln>
            </p:spPr>
            <p:txBody>
              <a:bodyPr vert="eaVert" lIns="18000" rIns="18000">
                <a:spAutoFit/>
              </a:bodyPr>
              <a:lstStyle/>
              <a:p>
                <a:pPr>
                  <a:lnSpc>
                    <a:spcPct val="100000"/>
                  </a:lnSpc>
                </a:pPr>
                <a:r>
                  <a:rPr kumimoji="1" lang="zh-CN" altLang="en-US" b="1">
                    <a:cs typeface="Times New Roman" pitchFamily="18" charset="0"/>
                  </a:rPr>
                  <a:t>……</a:t>
                </a:r>
              </a:p>
            </p:txBody>
          </p:sp>
        </p:grpSp>
      </p:grpSp>
      <p:grpSp>
        <p:nvGrpSpPr>
          <p:cNvPr id="10" name="Group 47"/>
          <p:cNvGrpSpPr>
            <a:grpSpLocks/>
          </p:cNvGrpSpPr>
          <p:nvPr/>
        </p:nvGrpSpPr>
        <p:grpSpPr bwMode="auto">
          <a:xfrm>
            <a:off x="1074738" y="3929063"/>
            <a:ext cx="6991350" cy="1457325"/>
            <a:chOff x="731" y="2997"/>
            <a:chExt cx="4404" cy="918"/>
          </a:xfrm>
        </p:grpSpPr>
        <p:sp>
          <p:nvSpPr>
            <p:cNvPr id="50318" name="Line 48"/>
            <p:cNvSpPr>
              <a:spLocks noChangeShapeType="1"/>
            </p:cNvSpPr>
            <p:nvPr/>
          </p:nvSpPr>
          <p:spPr bwMode="auto">
            <a:xfrm>
              <a:off x="859" y="3006"/>
              <a:ext cx="1" cy="410"/>
            </a:xfrm>
            <a:prstGeom prst="line">
              <a:avLst/>
            </a:prstGeom>
            <a:noFill/>
            <a:ln w="38100">
              <a:solidFill>
                <a:schemeClr val="tx1"/>
              </a:solidFill>
              <a:round/>
              <a:headEnd/>
              <a:tailEnd type="oval" w="sm" len="sm"/>
            </a:ln>
          </p:spPr>
          <p:txBody>
            <a:bodyPr/>
            <a:lstStyle/>
            <a:p>
              <a:endParaRPr lang="zh-CN" altLang="en-US"/>
            </a:p>
          </p:txBody>
        </p:sp>
        <p:sp>
          <p:nvSpPr>
            <p:cNvPr id="50319" name="Line 49"/>
            <p:cNvSpPr>
              <a:spLocks noChangeShapeType="1"/>
            </p:cNvSpPr>
            <p:nvPr/>
          </p:nvSpPr>
          <p:spPr bwMode="auto">
            <a:xfrm>
              <a:off x="951" y="3006"/>
              <a:ext cx="1" cy="489"/>
            </a:xfrm>
            <a:prstGeom prst="line">
              <a:avLst/>
            </a:prstGeom>
            <a:noFill/>
            <a:ln w="38100">
              <a:solidFill>
                <a:schemeClr val="tx1"/>
              </a:solidFill>
              <a:round/>
              <a:headEnd/>
              <a:tailEnd type="oval" w="sm" len="sm"/>
            </a:ln>
          </p:spPr>
          <p:txBody>
            <a:bodyPr/>
            <a:lstStyle/>
            <a:p>
              <a:endParaRPr lang="zh-CN" altLang="en-US"/>
            </a:p>
          </p:txBody>
        </p:sp>
        <p:sp>
          <p:nvSpPr>
            <p:cNvPr id="50320" name="Freeform 50"/>
            <p:cNvSpPr>
              <a:spLocks/>
            </p:cNvSpPr>
            <p:nvPr/>
          </p:nvSpPr>
          <p:spPr bwMode="auto">
            <a:xfrm>
              <a:off x="1041" y="3000"/>
              <a:ext cx="6" cy="582"/>
            </a:xfrm>
            <a:custGeom>
              <a:avLst/>
              <a:gdLst>
                <a:gd name="T0" fmla="*/ 6 w 6"/>
                <a:gd name="T1" fmla="*/ 0 h 582"/>
                <a:gd name="T2" fmla="*/ 0 w 6"/>
                <a:gd name="T3" fmla="*/ 582 h 582"/>
                <a:gd name="T4" fmla="*/ 0 60000 65536"/>
                <a:gd name="T5" fmla="*/ 0 60000 65536"/>
                <a:gd name="T6" fmla="*/ 0 w 6"/>
                <a:gd name="T7" fmla="*/ 0 h 582"/>
                <a:gd name="T8" fmla="*/ 6 w 6"/>
                <a:gd name="T9" fmla="*/ 582 h 582"/>
              </a:gdLst>
              <a:ahLst/>
              <a:cxnLst>
                <a:cxn ang="T4">
                  <a:pos x="T0" y="T1"/>
                </a:cxn>
                <a:cxn ang="T5">
                  <a:pos x="T2" y="T3"/>
                </a:cxn>
              </a:cxnLst>
              <a:rect l="T6" t="T7" r="T8" b="T9"/>
              <a:pathLst>
                <a:path w="6" h="582">
                  <a:moveTo>
                    <a:pt x="6" y="0"/>
                  </a:moveTo>
                  <a:lnTo>
                    <a:pt x="0" y="582"/>
                  </a:lnTo>
                </a:path>
              </a:pathLst>
            </a:custGeom>
            <a:solidFill>
              <a:srgbClr val="FFFFFF"/>
            </a:solidFill>
            <a:ln w="38100">
              <a:solidFill>
                <a:schemeClr val="tx1"/>
              </a:solidFill>
              <a:round/>
              <a:headEnd/>
              <a:tailEnd type="oval" w="sm" len="sm"/>
            </a:ln>
          </p:spPr>
          <p:txBody>
            <a:bodyPr/>
            <a:lstStyle/>
            <a:p>
              <a:endParaRPr lang="zh-CN" altLang="en-US"/>
            </a:p>
          </p:txBody>
        </p:sp>
        <p:sp>
          <p:nvSpPr>
            <p:cNvPr id="50321" name="Line 51"/>
            <p:cNvSpPr>
              <a:spLocks noChangeShapeType="1"/>
            </p:cNvSpPr>
            <p:nvPr/>
          </p:nvSpPr>
          <p:spPr bwMode="auto">
            <a:xfrm>
              <a:off x="1344" y="3003"/>
              <a:ext cx="1" cy="655"/>
            </a:xfrm>
            <a:prstGeom prst="line">
              <a:avLst/>
            </a:prstGeom>
            <a:noFill/>
            <a:ln w="38100">
              <a:solidFill>
                <a:schemeClr val="tx1"/>
              </a:solidFill>
              <a:round/>
              <a:headEnd/>
              <a:tailEnd type="oval" w="sm" len="sm"/>
            </a:ln>
          </p:spPr>
          <p:txBody>
            <a:bodyPr/>
            <a:lstStyle/>
            <a:p>
              <a:endParaRPr lang="zh-CN" altLang="en-US"/>
            </a:p>
          </p:txBody>
        </p:sp>
        <p:sp>
          <p:nvSpPr>
            <p:cNvPr id="50322" name="Freeform 52"/>
            <p:cNvSpPr>
              <a:spLocks/>
            </p:cNvSpPr>
            <p:nvPr/>
          </p:nvSpPr>
          <p:spPr bwMode="auto">
            <a:xfrm>
              <a:off x="1437" y="2997"/>
              <a:ext cx="1" cy="745"/>
            </a:xfrm>
            <a:custGeom>
              <a:avLst/>
              <a:gdLst>
                <a:gd name="T0" fmla="*/ 0 w 1"/>
                <a:gd name="T1" fmla="*/ 0 h 745"/>
                <a:gd name="T2" fmla="*/ 0 w 1"/>
                <a:gd name="T3" fmla="*/ 745 h 745"/>
                <a:gd name="T4" fmla="*/ 0 60000 65536"/>
                <a:gd name="T5" fmla="*/ 0 60000 65536"/>
                <a:gd name="T6" fmla="*/ 0 w 1"/>
                <a:gd name="T7" fmla="*/ 0 h 745"/>
                <a:gd name="T8" fmla="*/ 1 w 1"/>
                <a:gd name="T9" fmla="*/ 745 h 745"/>
              </a:gdLst>
              <a:ahLst/>
              <a:cxnLst>
                <a:cxn ang="T4">
                  <a:pos x="T0" y="T1"/>
                </a:cxn>
                <a:cxn ang="T5">
                  <a:pos x="T2" y="T3"/>
                </a:cxn>
              </a:cxnLst>
              <a:rect l="T6" t="T7" r="T8" b="T9"/>
              <a:pathLst>
                <a:path w="1" h="745">
                  <a:moveTo>
                    <a:pt x="0" y="0"/>
                  </a:moveTo>
                  <a:lnTo>
                    <a:pt x="0" y="745"/>
                  </a:lnTo>
                </a:path>
              </a:pathLst>
            </a:custGeom>
            <a:solidFill>
              <a:srgbClr val="FFFFFF"/>
            </a:solidFill>
            <a:ln w="38100">
              <a:solidFill>
                <a:schemeClr val="tx1"/>
              </a:solidFill>
              <a:round/>
              <a:headEnd/>
              <a:tailEnd type="oval" w="sm" len="sm"/>
            </a:ln>
          </p:spPr>
          <p:txBody>
            <a:bodyPr/>
            <a:lstStyle/>
            <a:p>
              <a:endParaRPr lang="zh-CN" altLang="en-US"/>
            </a:p>
          </p:txBody>
        </p:sp>
        <p:sp>
          <p:nvSpPr>
            <p:cNvPr id="50323" name="Line 53"/>
            <p:cNvSpPr>
              <a:spLocks noChangeShapeType="1"/>
            </p:cNvSpPr>
            <p:nvPr/>
          </p:nvSpPr>
          <p:spPr bwMode="auto">
            <a:xfrm>
              <a:off x="1528" y="3003"/>
              <a:ext cx="1" cy="822"/>
            </a:xfrm>
            <a:prstGeom prst="line">
              <a:avLst/>
            </a:prstGeom>
            <a:noFill/>
            <a:ln w="38100">
              <a:solidFill>
                <a:schemeClr val="tx1"/>
              </a:solidFill>
              <a:round/>
              <a:headEnd/>
              <a:tailEnd type="oval" w="sm" len="sm"/>
            </a:ln>
          </p:spPr>
          <p:txBody>
            <a:bodyPr/>
            <a:lstStyle/>
            <a:p>
              <a:endParaRPr lang="zh-CN" altLang="en-US"/>
            </a:p>
          </p:txBody>
        </p:sp>
        <p:sp>
          <p:nvSpPr>
            <p:cNvPr id="50324" name="Line 54"/>
            <p:cNvSpPr>
              <a:spLocks noChangeShapeType="1"/>
            </p:cNvSpPr>
            <p:nvPr/>
          </p:nvSpPr>
          <p:spPr bwMode="auto">
            <a:xfrm>
              <a:off x="1620" y="3003"/>
              <a:ext cx="1" cy="912"/>
            </a:xfrm>
            <a:prstGeom prst="line">
              <a:avLst/>
            </a:prstGeom>
            <a:noFill/>
            <a:ln w="38100">
              <a:solidFill>
                <a:schemeClr val="tx1"/>
              </a:solidFill>
              <a:round/>
              <a:headEnd/>
              <a:tailEnd type="oval" w="sm" len="sm"/>
            </a:ln>
          </p:spPr>
          <p:txBody>
            <a:bodyPr/>
            <a:lstStyle/>
            <a:p>
              <a:endParaRPr lang="zh-CN" altLang="en-US"/>
            </a:p>
          </p:txBody>
        </p:sp>
        <p:sp>
          <p:nvSpPr>
            <p:cNvPr id="50325" name="Line 55"/>
            <p:cNvSpPr>
              <a:spLocks noChangeShapeType="1"/>
            </p:cNvSpPr>
            <p:nvPr/>
          </p:nvSpPr>
          <p:spPr bwMode="auto">
            <a:xfrm>
              <a:off x="1917" y="3004"/>
              <a:ext cx="1" cy="333"/>
            </a:xfrm>
            <a:prstGeom prst="line">
              <a:avLst/>
            </a:prstGeom>
            <a:noFill/>
            <a:ln w="38100">
              <a:solidFill>
                <a:schemeClr val="tx1"/>
              </a:solidFill>
              <a:round/>
              <a:headEnd/>
              <a:tailEnd type="oval" w="sm" len="sm"/>
            </a:ln>
          </p:spPr>
          <p:txBody>
            <a:bodyPr/>
            <a:lstStyle/>
            <a:p>
              <a:endParaRPr lang="zh-CN" altLang="en-US"/>
            </a:p>
          </p:txBody>
        </p:sp>
        <p:sp>
          <p:nvSpPr>
            <p:cNvPr id="50326" name="Line 56"/>
            <p:cNvSpPr>
              <a:spLocks noChangeShapeType="1"/>
            </p:cNvSpPr>
            <p:nvPr/>
          </p:nvSpPr>
          <p:spPr bwMode="auto">
            <a:xfrm>
              <a:off x="2009" y="3006"/>
              <a:ext cx="1" cy="410"/>
            </a:xfrm>
            <a:prstGeom prst="line">
              <a:avLst/>
            </a:prstGeom>
            <a:noFill/>
            <a:ln w="38100">
              <a:solidFill>
                <a:schemeClr val="tx1"/>
              </a:solidFill>
              <a:round/>
              <a:headEnd/>
              <a:tailEnd type="oval" w="sm" len="sm"/>
            </a:ln>
          </p:spPr>
          <p:txBody>
            <a:bodyPr/>
            <a:lstStyle/>
            <a:p>
              <a:endParaRPr lang="zh-CN" altLang="en-US"/>
            </a:p>
          </p:txBody>
        </p:sp>
        <p:sp>
          <p:nvSpPr>
            <p:cNvPr id="50327" name="Line 57"/>
            <p:cNvSpPr>
              <a:spLocks noChangeShapeType="1"/>
            </p:cNvSpPr>
            <p:nvPr/>
          </p:nvSpPr>
          <p:spPr bwMode="auto">
            <a:xfrm flipH="1">
              <a:off x="2101" y="3006"/>
              <a:ext cx="4" cy="489"/>
            </a:xfrm>
            <a:prstGeom prst="line">
              <a:avLst/>
            </a:prstGeom>
            <a:noFill/>
            <a:ln w="38100">
              <a:solidFill>
                <a:schemeClr val="tx1"/>
              </a:solidFill>
              <a:round/>
              <a:headEnd/>
              <a:tailEnd type="oval" w="sm" len="sm"/>
            </a:ln>
          </p:spPr>
          <p:txBody>
            <a:bodyPr/>
            <a:lstStyle/>
            <a:p>
              <a:endParaRPr lang="zh-CN" altLang="en-US"/>
            </a:p>
          </p:txBody>
        </p:sp>
        <p:sp>
          <p:nvSpPr>
            <p:cNvPr id="50328" name="Line 58"/>
            <p:cNvSpPr>
              <a:spLocks noChangeShapeType="1"/>
            </p:cNvSpPr>
            <p:nvPr/>
          </p:nvSpPr>
          <p:spPr bwMode="auto">
            <a:xfrm>
              <a:off x="2197" y="3006"/>
              <a:ext cx="1" cy="580"/>
            </a:xfrm>
            <a:prstGeom prst="line">
              <a:avLst/>
            </a:prstGeom>
            <a:noFill/>
            <a:ln w="38100">
              <a:solidFill>
                <a:schemeClr val="tx1"/>
              </a:solidFill>
              <a:round/>
              <a:headEnd/>
              <a:tailEnd type="oval" w="sm" len="sm"/>
            </a:ln>
          </p:spPr>
          <p:txBody>
            <a:bodyPr/>
            <a:lstStyle/>
            <a:p>
              <a:endParaRPr lang="zh-CN" altLang="en-US"/>
            </a:p>
          </p:txBody>
        </p:sp>
        <p:sp>
          <p:nvSpPr>
            <p:cNvPr id="50329" name="Line 59"/>
            <p:cNvSpPr>
              <a:spLocks noChangeShapeType="1"/>
            </p:cNvSpPr>
            <p:nvPr/>
          </p:nvSpPr>
          <p:spPr bwMode="auto">
            <a:xfrm>
              <a:off x="2494" y="3003"/>
              <a:ext cx="1" cy="655"/>
            </a:xfrm>
            <a:prstGeom prst="line">
              <a:avLst/>
            </a:prstGeom>
            <a:noFill/>
            <a:ln w="38100">
              <a:solidFill>
                <a:schemeClr val="tx1"/>
              </a:solidFill>
              <a:round/>
              <a:headEnd/>
              <a:tailEnd type="oval" w="sm" len="sm"/>
            </a:ln>
          </p:spPr>
          <p:txBody>
            <a:bodyPr/>
            <a:lstStyle/>
            <a:p>
              <a:endParaRPr lang="zh-CN" altLang="en-US"/>
            </a:p>
          </p:txBody>
        </p:sp>
        <p:sp>
          <p:nvSpPr>
            <p:cNvPr id="50330" name="Line 60"/>
            <p:cNvSpPr>
              <a:spLocks noChangeShapeType="1"/>
            </p:cNvSpPr>
            <p:nvPr/>
          </p:nvSpPr>
          <p:spPr bwMode="auto">
            <a:xfrm>
              <a:off x="2586" y="3003"/>
              <a:ext cx="1" cy="739"/>
            </a:xfrm>
            <a:prstGeom prst="line">
              <a:avLst/>
            </a:prstGeom>
            <a:noFill/>
            <a:ln w="38100">
              <a:solidFill>
                <a:schemeClr val="tx1"/>
              </a:solidFill>
              <a:round/>
              <a:headEnd/>
              <a:tailEnd type="oval" w="sm" len="sm"/>
            </a:ln>
          </p:spPr>
          <p:txBody>
            <a:bodyPr/>
            <a:lstStyle/>
            <a:p>
              <a:endParaRPr lang="zh-CN" altLang="en-US"/>
            </a:p>
          </p:txBody>
        </p:sp>
        <p:sp>
          <p:nvSpPr>
            <p:cNvPr id="50331" name="Line 61"/>
            <p:cNvSpPr>
              <a:spLocks noChangeShapeType="1"/>
            </p:cNvSpPr>
            <p:nvPr/>
          </p:nvSpPr>
          <p:spPr bwMode="auto">
            <a:xfrm>
              <a:off x="2678" y="3003"/>
              <a:ext cx="1" cy="822"/>
            </a:xfrm>
            <a:prstGeom prst="line">
              <a:avLst/>
            </a:prstGeom>
            <a:noFill/>
            <a:ln w="38100">
              <a:solidFill>
                <a:schemeClr val="tx1"/>
              </a:solidFill>
              <a:round/>
              <a:headEnd/>
              <a:tailEnd type="oval" w="sm" len="sm"/>
            </a:ln>
          </p:spPr>
          <p:txBody>
            <a:bodyPr/>
            <a:lstStyle/>
            <a:p>
              <a:endParaRPr lang="zh-CN" altLang="en-US"/>
            </a:p>
          </p:txBody>
        </p:sp>
        <p:sp>
          <p:nvSpPr>
            <p:cNvPr id="50332" name="Freeform 62"/>
            <p:cNvSpPr>
              <a:spLocks/>
            </p:cNvSpPr>
            <p:nvPr/>
          </p:nvSpPr>
          <p:spPr bwMode="auto">
            <a:xfrm>
              <a:off x="2771" y="3000"/>
              <a:ext cx="3" cy="915"/>
            </a:xfrm>
            <a:custGeom>
              <a:avLst/>
              <a:gdLst>
                <a:gd name="T0" fmla="*/ 3 w 3"/>
                <a:gd name="T1" fmla="*/ 0 h 915"/>
                <a:gd name="T2" fmla="*/ 0 w 3"/>
                <a:gd name="T3" fmla="*/ 915 h 915"/>
                <a:gd name="T4" fmla="*/ 0 60000 65536"/>
                <a:gd name="T5" fmla="*/ 0 60000 65536"/>
                <a:gd name="T6" fmla="*/ 0 w 3"/>
                <a:gd name="T7" fmla="*/ 0 h 915"/>
                <a:gd name="T8" fmla="*/ 3 w 3"/>
                <a:gd name="T9" fmla="*/ 915 h 915"/>
              </a:gdLst>
              <a:ahLst/>
              <a:cxnLst>
                <a:cxn ang="T4">
                  <a:pos x="T0" y="T1"/>
                </a:cxn>
                <a:cxn ang="T5">
                  <a:pos x="T2" y="T3"/>
                </a:cxn>
              </a:cxnLst>
              <a:rect l="T6" t="T7" r="T8" b="T9"/>
              <a:pathLst>
                <a:path w="3" h="915">
                  <a:moveTo>
                    <a:pt x="3" y="0"/>
                  </a:moveTo>
                  <a:lnTo>
                    <a:pt x="0" y="915"/>
                  </a:lnTo>
                </a:path>
              </a:pathLst>
            </a:custGeom>
            <a:solidFill>
              <a:srgbClr val="FFFFFF"/>
            </a:solidFill>
            <a:ln w="38100">
              <a:solidFill>
                <a:schemeClr val="tx1"/>
              </a:solidFill>
              <a:round/>
              <a:headEnd/>
              <a:tailEnd type="oval" w="sm" len="sm"/>
            </a:ln>
          </p:spPr>
          <p:txBody>
            <a:bodyPr/>
            <a:lstStyle/>
            <a:p>
              <a:endParaRPr lang="zh-CN" altLang="en-US"/>
            </a:p>
          </p:txBody>
        </p:sp>
        <p:sp>
          <p:nvSpPr>
            <p:cNvPr id="50333" name="Freeform 63"/>
            <p:cNvSpPr>
              <a:spLocks/>
            </p:cNvSpPr>
            <p:nvPr/>
          </p:nvSpPr>
          <p:spPr bwMode="auto">
            <a:xfrm>
              <a:off x="3131" y="3006"/>
              <a:ext cx="1" cy="318"/>
            </a:xfrm>
            <a:custGeom>
              <a:avLst/>
              <a:gdLst>
                <a:gd name="T0" fmla="*/ 0 w 1"/>
                <a:gd name="T1" fmla="*/ 0 h 318"/>
                <a:gd name="T2" fmla="*/ 1 w 1"/>
                <a:gd name="T3" fmla="*/ 318 h 318"/>
                <a:gd name="T4" fmla="*/ 0 60000 65536"/>
                <a:gd name="T5" fmla="*/ 0 60000 65536"/>
                <a:gd name="T6" fmla="*/ 0 w 1"/>
                <a:gd name="T7" fmla="*/ 0 h 318"/>
                <a:gd name="T8" fmla="*/ 1 w 1"/>
                <a:gd name="T9" fmla="*/ 318 h 318"/>
              </a:gdLst>
              <a:ahLst/>
              <a:cxnLst>
                <a:cxn ang="T4">
                  <a:pos x="T0" y="T1"/>
                </a:cxn>
                <a:cxn ang="T5">
                  <a:pos x="T2" y="T3"/>
                </a:cxn>
              </a:cxnLst>
              <a:rect l="T6" t="T7" r="T8" b="T9"/>
              <a:pathLst>
                <a:path w="1" h="318">
                  <a:moveTo>
                    <a:pt x="0" y="0"/>
                  </a:moveTo>
                  <a:lnTo>
                    <a:pt x="1" y="318"/>
                  </a:lnTo>
                </a:path>
              </a:pathLst>
            </a:custGeom>
            <a:solidFill>
              <a:srgbClr val="FFFFFF"/>
            </a:solidFill>
            <a:ln w="38100">
              <a:solidFill>
                <a:schemeClr val="tx1"/>
              </a:solidFill>
              <a:round/>
              <a:headEnd/>
              <a:tailEnd type="oval" w="sm" len="sm"/>
            </a:ln>
          </p:spPr>
          <p:txBody>
            <a:bodyPr/>
            <a:lstStyle/>
            <a:p>
              <a:endParaRPr lang="zh-CN" altLang="en-US"/>
            </a:p>
          </p:txBody>
        </p:sp>
        <p:sp>
          <p:nvSpPr>
            <p:cNvPr id="50334" name="Line 64"/>
            <p:cNvSpPr>
              <a:spLocks noChangeShapeType="1"/>
            </p:cNvSpPr>
            <p:nvPr/>
          </p:nvSpPr>
          <p:spPr bwMode="auto">
            <a:xfrm>
              <a:off x="3223" y="3003"/>
              <a:ext cx="1" cy="413"/>
            </a:xfrm>
            <a:prstGeom prst="line">
              <a:avLst/>
            </a:prstGeom>
            <a:noFill/>
            <a:ln w="38100">
              <a:solidFill>
                <a:schemeClr val="tx1"/>
              </a:solidFill>
              <a:round/>
              <a:headEnd/>
              <a:tailEnd type="oval" w="sm" len="sm"/>
            </a:ln>
          </p:spPr>
          <p:txBody>
            <a:bodyPr/>
            <a:lstStyle/>
            <a:p>
              <a:endParaRPr lang="zh-CN" altLang="en-US"/>
            </a:p>
          </p:txBody>
        </p:sp>
        <p:sp>
          <p:nvSpPr>
            <p:cNvPr id="50335" name="Freeform 65"/>
            <p:cNvSpPr>
              <a:spLocks/>
            </p:cNvSpPr>
            <p:nvPr/>
          </p:nvSpPr>
          <p:spPr bwMode="auto">
            <a:xfrm>
              <a:off x="3309" y="2997"/>
              <a:ext cx="6" cy="504"/>
            </a:xfrm>
            <a:custGeom>
              <a:avLst/>
              <a:gdLst>
                <a:gd name="T0" fmla="*/ 6 w 6"/>
                <a:gd name="T1" fmla="*/ 0 h 504"/>
                <a:gd name="T2" fmla="*/ 0 w 6"/>
                <a:gd name="T3" fmla="*/ 504 h 504"/>
                <a:gd name="T4" fmla="*/ 0 60000 65536"/>
                <a:gd name="T5" fmla="*/ 0 60000 65536"/>
                <a:gd name="T6" fmla="*/ 0 w 6"/>
                <a:gd name="T7" fmla="*/ 0 h 504"/>
                <a:gd name="T8" fmla="*/ 6 w 6"/>
                <a:gd name="T9" fmla="*/ 504 h 504"/>
              </a:gdLst>
              <a:ahLst/>
              <a:cxnLst>
                <a:cxn ang="T4">
                  <a:pos x="T0" y="T1"/>
                </a:cxn>
                <a:cxn ang="T5">
                  <a:pos x="T2" y="T3"/>
                </a:cxn>
              </a:cxnLst>
              <a:rect l="T6" t="T7" r="T8" b="T9"/>
              <a:pathLst>
                <a:path w="6" h="504">
                  <a:moveTo>
                    <a:pt x="6" y="0"/>
                  </a:moveTo>
                  <a:lnTo>
                    <a:pt x="0" y="504"/>
                  </a:lnTo>
                </a:path>
              </a:pathLst>
            </a:custGeom>
            <a:solidFill>
              <a:srgbClr val="FFFFFF"/>
            </a:solidFill>
            <a:ln w="38100">
              <a:solidFill>
                <a:schemeClr val="tx1"/>
              </a:solidFill>
              <a:round/>
              <a:headEnd/>
              <a:tailEnd type="oval" w="sm" len="sm"/>
            </a:ln>
          </p:spPr>
          <p:txBody>
            <a:bodyPr/>
            <a:lstStyle/>
            <a:p>
              <a:endParaRPr lang="zh-CN" altLang="en-US"/>
            </a:p>
          </p:txBody>
        </p:sp>
        <p:sp>
          <p:nvSpPr>
            <p:cNvPr id="50336" name="Line 66"/>
            <p:cNvSpPr>
              <a:spLocks noChangeShapeType="1"/>
            </p:cNvSpPr>
            <p:nvPr/>
          </p:nvSpPr>
          <p:spPr bwMode="auto">
            <a:xfrm>
              <a:off x="3407" y="3003"/>
              <a:ext cx="1" cy="583"/>
            </a:xfrm>
            <a:prstGeom prst="line">
              <a:avLst/>
            </a:prstGeom>
            <a:noFill/>
            <a:ln w="38100">
              <a:solidFill>
                <a:schemeClr val="tx1"/>
              </a:solidFill>
              <a:round/>
              <a:headEnd/>
              <a:tailEnd type="oval" w="sm" len="sm"/>
            </a:ln>
          </p:spPr>
          <p:txBody>
            <a:bodyPr/>
            <a:lstStyle/>
            <a:p>
              <a:endParaRPr lang="zh-CN" altLang="en-US"/>
            </a:p>
          </p:txBody>
        </p:sp>
        <p:sp>
          <p:nvSpPr>
            <p:cNvPr id="50337" name="Line 67"/>
            <p:cNvSpPr>
              <a:spLocks noChangeShapeType="1"/>
            </p:cNvSpPr>
            <p:nvPr/>
          </p:nvSpPr>
          <p:spPr bwMode="auto">
            <a:xfrm>
              <a:off x="3704" y="3000"/>
              <a:ext cx="1" cy="658"/>
            </a:xfrm>
            <a:prstGeom prst="line">
              <a:avLst/>
            </a:prstGeom>
            <a:noFill/>
            <a:ln w="38100">
              <a:solidFill>
                <a:schemeClr val="tx1"/>
              </a:solidFill>
              <a:round/>
              <a:headEnd/>
              <a:tailEnd type="oval" w="sm" len="sm"/>
            </a:ln>
          </p:spPr>
          <p:txBody>
            <a:bodyPr/>
            <a:lstStyle/>
            <a:p>
              <a:endParaRPr lang="zh-CN" altLang="en-US"/>
            </a:p>
          </p:txBody>
        </p:sp>
        <p:sp>
          <p:nvSpPr>
            <p:cNvPr id="50338" name="Line 68"/>
            <p:cNvSpPr>
              <a:spLocks noChangeShapeType="1"/>
            </p:cNvSpPr>
            <p:nvPr/>
          </p:nvSpPr>
          <p:spPr bwMode="auto">
            <a:xfrm>
              <a:off x="3796" y="3004"/>
              <a:ext cx="1" cy="738"/>
            </a:xfrm>
            <a:prstGeom prst="line">
              <a:avLst/>
            </a:prstGeom>
            <a:noFill/>
            <a:ln w="38100">
              <a:solidFill>
                <a:schemeClr val="tx1"/>
              </a:solidFill>
              <a:round/>
              <a:headEnd/>
              <a:tailEnd type="oval" w="sm" len="sm"/>
            </a:ln>
          </p:spPr>
          <p:txBody>
            <a:bodyPr/>
            <a:lstStyle/>
            <a:p>
              <a:endParaRPr lang="zh-CN" altLang="en-US"/>
            </a:p>
          </p:txBody>
        </p:sp>
        <p:sp>
          <p:nvSpPr>
            <p:cNvPr id="50339" name="Line 69"/>
            <p:cNvSpPr>
              <a:spLocks noChangeShapeType="1"/>
            </p:cNvSpPr>
            <p:nvPr/>
          </p:nvSpPr>
          <p:spPr bwMode="auto">
            <a:xfrm flipH="1">
              <a:off x="3888" y="3004"/>
              <a:ext cx="4" cy="821"/>
            </a:xfrm>
            <a:prstGeom prst="line">
              <a:avLst/>
            </a:prstGeom>
            <a:noFill/>
            <a:ln w="38100">
              <a:solidFill>
                <a:schemeClr val="tx1"/>
              </a:solidFill>
              <a:round/>
              <a:headEnd/>
              <a:tailEnd type="oval" w="sm" len="sm"/>
            </a:ln>
          </p:spPr>
          <p:txBody>
            <a:bodyPr/>
            <a:lstStyle/>
            <a:p>
              <a:endParaRPr lang="zh-CN" altLang="en-US"/>
            </a:p>
          </p:txBody>
        </p:sp>
        <p:sp>
          <p:nvSpPr>
            <p:cNvPr id="50340" name="Line 70"/>
            <p:cNvSpPr>
              <a:spLocks noChangeShapeType="1"/>
            </p:cNvSpPr>
            <p:nvPr/>
          </p:nvSpPr>
          <p:spPr bwMode="auto">
            <a:xfrm>
              <a:off x="3984" y="3000"/>
              <a:ext cx="1" cy="915"/>
            </a:xfrm>
            <a:prstGeom prst="line">
              <a:avLst/>
            </a:prstGeom>
            <a:noFill/>
            <a:ln w="38100">
              <a:solidFill>
                <a:schemeClr val="tx1"/>
              </a:solidFill>
              <a:round/>
              <a:headEnd/>
              <a:tailEnd type="oval" w="sm" len="sm"/>
            </a:ln>
          </p:spPr>
          <p:txBody>
            <a:bodyPr/>
            <a:lstStyle/>
            <a:p>
              <a:endParaRPr lang="zh-CN" altLang="en-US"/>
            </a:p>
          </p:txBody>
        </p:sp>
        <p:sp>
          <p:nvSpPr>
            <p:cNvPr id="50341" name="Freeform 71"/>
            <p:cNvSpPr>
              <a:spLocks/>
            </p:cNvSpPr>
            <p:nvPr/>
          </p:nvSpPr>
          <p:spPr bwMode="auto">
            <a:xfrm>
              <a:off x="4281" y="3009"/>
              <a:ext cx="1" cy="324"/>
            </a:xfrm>
            <a:custGeom>
              <a:avLst/>
              <a:gdLst>
                <a:gd name="T0" fmla="*/ 0 w 1"/>
                <a:gd name="T1" fmla="*/ 0 h 324"/>
                <a:gd name="T2" fmla="*/ 0 w 1"/>
                <a:gd name="T3" fmla="*/ 324 h 324"/>
                <a:gd name="T4" fmla="*/ 0 60000 65536"/>
                <a:gd name="T5" fmla="*/ 0 60000 65536"/>
                <a:gd name="T6" fmla="*/ 0 w 1"/>
                <a:gd name="T7" fmla="*/ 0 h 324"/>
                <a:gd name="T8" fmla="*/ 1 w 1"/>
                <a:gd name="T9" fmla="*/ 324 h 324"/>
              </a:gdLst>
              <a:ahLst/>
              <a:cxnLst>
                <a:cxn ang="T4">
                  <a:pos x="T0" y="T1"/>
                </a:cxn>
                <a:cxn ang="T5">
                  <a:pos x="T2" y="T3"/>
                </a:cxn>
              </a:cxnLst>
              <a:rect l="T6" t="T7" r="T8" b="T9"/>
              <a:pathLst>
                <a:path w="1" h="324">
                  <a:moveTo>
                    <a:pt x="0" y="0"/>
                  </a:moveTo>
                  <a:lnTo>
                    <a:pt x="0" y="324"/>
                  </a:lnTo>
                </a:path>
              </a:pathLst>
            </a:custGeom>
            <a:solidFill>
              <a:srgbClr val="FFFFFF"/>
            </a:solidFill>
            <a:ln w="38100">
              <a:solidFill>
                <a:schemeClr val="tx1"/>
              </a:solidFill>
              <a:round/>
              <a:headEnd/>
              <a:tailEnd type="oval" w="sm" len="sm"/>
            </a:ln>
          </p:spPr>
          <p:txBody>
            <a:bodyPr/>
            <a:lstStyle/>
            <a:p>
              <a:endParaRPr lang="zh-CN" altLang="en-US"/>
            </a:p>
          </p:txBody>
        </p:sp>
        <p:sp>
          <p:nvSpPr>
            <p:cNvPr id="50342" name="Line 72"/>
            <p:cNvSpPr>
              <a:spLocks noChangeShapeType="1"/>
            </p:cNvSpPr>
            <p:nvPr/>
          </p:nvSpPr>
          <p:spPr bwMode="auto">
            <a:xfrm>
              <a:off x="4373" y="3003"/>
              <a:ext cx="1" cy="413"/>
            </a:xfrm>
            <a:prstGeom prst="line">
              <a:avLst/>
            </a:prstGeom>
            <a:noFill/>
            <a:ln w="38100">
              <a:solidFill>
                <a:schemeClr val="tx1"/>
              </a:solidFill>
              <a:round/>
              <a:headEnd/>
              <a:tailEnd type="oval" w="sm" len="sm"/>
            </a:ln>
          </p:spPr>
          <p:txBody>
            <a:bodyPr/>
            <a:lstStyle/>
            <a:p>
              <a:endParaRPr lang="zh-CN" altLang="en-US"/>
            </a:p>
          </p:txBody>
        </p:sp>
        <p:sp>
          <p:nvSpPr>
            <p:cNvPr id="50343" name="Line 73"/>
            <p:cNvSpPr>
              <a:spLocks noChangeShapeType="1"/>
            </p:cNvSpPr>
            <p:nvPr/>
          </p:nvSpPr>
          <p:spPr bwMode="auto">
            <a:xfrm>
              <a:off x="4465" y="3003"/>
              <a:ext cx="1" cy="492"/>
            </a:xfrm>
            <a:prstGeom prst="line">
              <a:avLst/>
            </a:prstGeom>
            <a:noFill/>
            <a:ln w="38100">
              <a:solidFill>
                <a:schemeClr val="tx1"/>
              </a:solidFill>
              <a:round/>
              <a:headEnd/>
              <a:tailEnd type="oval" w="sm" len="sm"/>
            </a:ln>
          </p:spPr>
          <p:txBody>
            <a:bodyPr/>
            <a:lstStyle/>
            <a:p>
              <a:endParaRPr lang="zh-CN" altLang="en-US"/>
            </a:p>
          </p:txBody>
        </p:sp>
        <p:sp>
          <p:nvSpPr>
            <p:cNvPr id="50344" name="Line 74"/>
            <p:cNvSpPr>
              <a:spLocks noChangeShapeType="1"/>
            </p:cNvSpPr>
            <p:nvPr/>
          </p:nvSpPr>
          <p:spPr bwMode="auto">
            <a:xfrm>
              <a:off x="4557" y="3003"/>
              <a:ext cx="1" cy="583"/>
            </a:xfrm>
            <a:prstGeom prst="line">
              <a:avLst/>
            </a:prstGeom>
            <a:noFill/>
            <a:ln w="38100">
              <a:solidFill>
                <a:schemeClr val="tx1"/>
              </a:solidFill>
              <a:round/>
              <a:headEnd/>
              <a:tailEnd type="oval" w="sm" len="sm"/>
            </a:ln>
          </p:spPr>
          <p:txBody>
            <a:bodyPr/>
            <a:lstStyle/>
            <a:p>
              <a:endParaRPr lang="zh-CN" altLang="en-US"/>
            </a:p>
          </p:txBody>
        </p:sp>
        <p:sp>
          <p:nvSpPr>
            <p:cNvPr id="50345" name="Line 75"/>
            <p:cNvSpPr>
              <a:spLocks noChangeShapeType="1"/>
            </p:cNvSpPr>
            <p:nvPr/>
          </p:nvSpPr>
          <p:spPr bwMode="auto">
            <a:xfrm>
              <a:off x="4854" y="3000"/>
              <a:ext cx="1" cy="658"/>
            </a:xfrm>
            <a:prstGeom prst="line">
              <a:avLst/>
            </a:prstGeom>
            <a:noFill/>
            <a:ln w="38100">
              <a:solidFill>
                <a:schemeClr val="tx1"/>
              </a:solidFill>
              <a:round/>
              <a:headEnd/>
              <a:tailEnd type="oval" w="sm" len="sm"/>
            </a:ln>
          </p:spPr>
          <p:txBody>
            <a:bodyPr/>
            <a:lstStyle/>
            <a:p>
              <a:endParaRPr lang="zh-CN" altLang="en-US"/>
            </a:p>
          </p:txBody>
        </p:sp>
        <p:sp>
          <p:nvSpPr>
            <p:cNvPr id="50346" name="Line 76"/>
            <p:cNvSpPr>
              <a:spLocks noChangeShapeType="1"/>
            </p:cNvSpPr>
            <p:nvPr/>
          </p:nvSpPr>
          <p:spPr bwMode="auto">
            <a:xfrm>
              <a:off x="4946" y="3004"/>
              <a:ext cx="1" cy="738"/>
            </a:xfrm>
            <a:prstGeom prst="line">
              <a:avLst/>
            </a:prstGeom>
            <a:noFill/>
            <a:ln w="38100">
              <a:solidFill>
                <a:schemeClr val="tx1"/>
              </a:solidFill>
              <a:round/>
              <a:headEnd/>
              <a:tailEnd type="oval" w="sm" len="sm"/>
            </a:ln>
          </p:spPr>
          <p:txBody>
            <a:bodyPr/>
            <a:lstStyle/>
            <a:p>
              <a:endParaRPr lang="zh-CN" altLang="en-US"/>
            </a:p>
          </p:txBody>
        </p:sp>
        <p:sp>
          <p:nvSpPr>
            <p:cNvPr id="50347" name="Line 77"/>
            <p:cNvSpPr>
              <a:spLocks noChangeShapeType="1"/>
            </p:cNvSpPr>
            <p:nvPr/>
          </p:nvSpPr>
          <p:spPr bwMode="auto">
            <a:xfrm flipH="1">
              <a:off x="5038" y="3004"/>
              <a:ext cx="4" cy="821"/>
            </a:xfrm>
            <a:prstGeom prst="line">
              <a:avLst/>
            </a:prstGeom>
            <a:noFill/>
            <a:ln w="38100">
              <a:solidFill>
                <a:schemeClr val="tx1"/>
              </a:solidFill>
              <a:round/>
              <a:headEnd/>
              <a:tailEnd type="oval" w="sm" len="sm"/>
            </a:ln>
          </p:spPr>
          <p:txBody>
            <a:bodyPr/>
            <a:lstStyle/>
            <a:p>
              <a:endParaRPr lang="zh-CN" altLang="en-US"/>
            </a:p>
          </p:txBody>
        </p:sp>
        <p:sp>
          <p:nvSpPr>
            <p:cNvPr id="50348" name="Line 78"/>
            <p:cNvSpPr>
              <a:spLocks noChangeShapeType="1"/>
            </p:cNvSpPr>
            <p:nvPr/>
          </p:nvSpPr>
          <p:spPr bwMode="auto">
            <a:xfrm>
              <a:off x="5134" y="3000"/>
              <a:ext cx="1" cy="915"/>
            </a:xfrm>
            <a:prstGeom prst="line">
              <a:avLst/>
            </a:prstGeom>
            <a:noFill/>
            <a:ln w="38100">
              <a:solidFill>
                <a:schemeClr val="tx1"/>
              </a:solidFill>
              <a:round/>
              <a:headEnd/>
              <a:tailEnd type="oval" w="sm" len="sm"/>
            </a:ln>
          </p:spPr>
          <p:txBody>
            <a:bodyPr/>
            <a:lstStyle/>
            <a:p>
              <a:endParaRPr lang="zh-CN" altLang="en-US"/>
            </a:p>
          </p:txBody>
        </p:sp>
        <p:sp>
          <p:nvSpPr>
            <p:cNvPr id="50349" name="Line 79"/>
            <p:cNvSpPr>
              <a:spLocks noChangeShapeType="1"/>
            </p:cNvSpPr>
            <p:nvPr/>
          </p:nvSpPr>
          <p:spPr bwMode="auto">
            <a:xfrm>
              <a:off x="731" y="3004"/>
              <a:ext cx="1" cy="333"/>
            </a:xfrm>
            <a:prstGeom prst="line">
              <a:avLst/>
            </a:prstGeom>
            <a:noFill/>
            <a:ln w="38100">
              <a:solidFill>
                <a:schemeClr val="tx1"/>
              </a:solidFill>
              <a:round/>
              <a:headEnd/>
              <a:tailEnd type="oval" w="sm" len="sm"/>
            </a:ln>
          </p:spPr>
          <p:txBody>
            <a:bodyPr/>
            <a:lstStyle/>
            <a:p>
              <a:endParaRPr lang="zh-CN" altLang="en-US"/>
            </a:p>
          </p:txBody>
        </p:sp>
      </p:grpSp>
      <p:grpSp>
        <p:nvGrpSpPr>
          <p:cNvPr id="11" name="Group 80"/>
          <p:cNvGrpSpPr>
            <a:grpSpLocks/>
          </p:cNvGrpSpPr>
          <p:nvPr/>
        </p:nvGrpSpPr>
        <p:grpSpPr bwMode="auto">
          <a:xfrm>
            <a:off x="541338" y="1779588"/>
            <a:ext cx="1119187" cy="817562"/>
            <a:chOff x="395" y="1643"/>
            <a:chExt cx="705" cy="515"/>
          </a:xfrm>
        </p:grpSpPr>
        <p:sp>
          <p:nvSpPr>
            <p:cNvPr id="50314" name="Rectangle 81"/>
            <p:cNvSpPr>
              <a:spLocks noChangeArrowheads="1"/>
            </p:cNvSpPr>
            <p:nvPr/>
          </p:nvSpPr>
          <p:spPr bwMode="auto">
            <a:xfrm>
              <a:off x="395" y="1643"/>
              <a:ext cx="200" cy="173"/>
            </a:xfrm>
            <a:prstGeom prst="rect">
              <a:avLst/>
            </a:prstGeom>
            <a:noFill/>
            <a:ln w="38100">
              <a:noFill/>
              <a:miter lim="800000"/>
              <a:headEnd/>
              <a:tailEnd/>
            </a:ln>
          </p:spPr>
          <p:txBody>
            <a:bodyPr wrap="none" lIns="0" tIns="0" rIns="0" bIns="0">
              <a:spAutoFit/>
            </a:bodyPr>
            <a:lstStyle/>
            <a:p>
              <a:pPr>
                <a:lnSpc>
                  <a:spcPct val="100000"/>
                </a:lnSpc>
                <a:spcBef>
                  <a:spcPct val="0"/>
                </a:spcBef>
              </a:pPr>
              <a:r>
                <a:rPr kumimoji="1" lang="en-US" altLang="zh-CN" sz="1800" b="1">
                  <a:solidFill>
                    <a:srgbClr val="FF0000"/>
                  </a:solidFill>
                </a:rPr>
                <a:t>A</a:t>
              </a:r>
              <a:r>
                <a:rPr kumimoji="1" lang="en-US" altLang="zh-CN" sz="1800" b="1" baseline="-25000">
                  <a:solidFill>
                    <a:srgbClr val="FF0000"/>
                  </a:solidFill>
                </a:rPr>
                <a:t>11</a:t>
              </a:r>
              <a:endParaRPr kumimoji="1" lang="en-US" altLang="zh-CN" sz="1800" b="1">
                <a:solidFill>
                  <a:srgbClr val="FF0000"/>
                </a:solidFill>
              </a:endParaRPr>
            </a:p>
          </p:txBody>
        </p:sp>
        <p:sp>
          <p:nvSpPr>
            <p:cNvPr id="50315" name="Rectangle 82"/>
            <p:cNvSpPr>
              <a:spLocks noChangeArrowheads="1"/>
            </p:cNvSpPr>
            <p:nvPr/>
          </p:nvSpPr>
          <p:spPr bwMode="auto">
            <a:xfrm>
              <a:off x="395" y="1812"/>
              <a:ext cx="325" cy="346"/>
            </a:xfrm>
            <a:prstGeom prst="rect">
              <a:avLst/>
            </a:prstGeom>
            <a:noFill/>
            <a:ln w="38100">
              <a:noFill/>
              <a:miter lim="800000"/>
              <a:headEnd/>
              <a:tailEnd/>
            </a:ln>
          </p:spPr>
          <p:txBody>
            <a:bodyPr lIns="0" tIns="0" rIns="0" bIns="0">
              <a:spAutoFit/>
            </a:bodyPr>
            <a:lstStyle/>
            <a:p>
              <a:pPr algn="l">
                <a:lnSpc>
                  <a:spcPct val="100000"/>
                </a:lnSpc>
                <a:spcBef>
                  <a:spcPct val="0"/>
                </a:spcBef>
              </a:pPr>
              <a:r>
                <a:rPr kumimoji="1" lang="en-US" altLang="zh-CN" sz="1800" b="1">
                  <a:solidFill>
                    <a:srgbClr val="FF0000"/>
                  </a:solidFill>
                </a:rPr>
                <a:t>A</a:t>
              </a:r>
              <a:r>
                <a:rPr kumimoji="1" lang="en-US" altLang="zh-CN" sz="1800" b="1" baseline="-25000">
                  <a:solidFill>
                    <a:srgbClr val="FF0000"/>
                  </a:solidFill>
                </a:rPr>
                <a:t>10</a:t>
              </a:r>
            </a:p>
            <a:p>
              <a:pPr algn="l">
                <a:lnSpc>
                  <a:spcPct val="100000"/>
                </a:lnSpc>
                <a:spcBef>
                  <a:spcPct val="0"/>
                </a:spcBef>
              </a:pPr>
              <a:endParaRPr kumimoji="1" lang="en-US" altLang="zh-CN" sz="1800" b="1"/>
            </a:p>
          </p:txBody>
        </p:sp>
        <p:sp>
          <p:nvSpPr>
            <p:cNvPr id="50316" name="Freeform 83"/>
            <p:cNvSpPr>
              <a:spLocks/>
            </p:cNvSpPr>
            <p:nvPr/>
          </p:nvSpPr>
          <p:spPr bwMode="auto">
            <a:xfrm>
              <a:off x="679" y="1742"/>
              <a:ext cx="421" cy="1"/>
            </a:xfrm>
            <a:custGeom>
              <a:avLst/>
              <a:gdLst>
                <a:gd name="T0" fmla="*/ 421 w 421"/>
                <a:gd name="T1" fmla="*/ 0 h 1"/>
                <a:gd name="T2" fmla="*/ 0 w 421"/>
                <a:gd name="T3" fmla="*/ 1 h 1"/>
                <a:gd name="T4" fmla="*/ 0 60000 65536"/>
                <a:gd name="T5" fmla="*/ 0 60000 65536"/>
                <a:gd name="T6" fmla="*/ 0 w 421"/>
                <a:gd name="T7" fmla="*/ 0 h 1"/>
                <a:gd name="T8" fmla="*/ 421 w 421"/>
                <a:gd name="T9" fmla="*/ 1 h 1"/>
              </a:gdLst>
              <a:ahLst/>
              <a:cxnLst>
                <a:cxn ang="T4">
                  <a:pos x="T0" y="T1"/>
                </a:cxn>
                <a:cxn ang="T5">
                  <a:pos x="T2" y="T3"/>
                </a:cxn>
              </a:cxnLst>
              <a:rect l="T6" t="T7" r="T8" b="T9"/>
              <a:pathLst>
                <a:path w="421" h="1">
                  <a:moveTo>
                    <a:pt x="421" y="0"/>
                  </a:moveTo>
                  <a:lnTo>
                    <a:pt x="0" y="1"/>
                  </a:lnTo>
                </a:path>
              </a:pathLst>
            </a:custGeom>
            <a:solidFill>
              <a:srgbClr val="FFFFFF"/>
            </a:solidFill>
            <a:ln w="38100">
              <a:solidFill>
                <a:schemeClr val="tx1"/>
              </a:solidFill>
              <a:round/>
              <a:headEnd/>
              <a:tailEnd/>
            </a:ln>
          </p:spPr>
          <p:txBody>
            <a:bodyPr/>
            <a:lstStyle/>
            <a:p>
              <a:endParaRPr lang="zh-CN" altLang="en-US"/>
            </a:p>
          </p:txBody>
        </p:sp>
        <p:sp>
          <p:nvSpPr>
            <p:cNvPr id="50317" name="Freeform 84"/>
            <p:cNvSpPr>
              <a:spLocks/>
            </p:cNvSpPr>
            <p:nvPr/>
          </p:nvSpPr>
          <p:spPr bwMode="auto">
            <a:xfrm>
              <a:off x="681" y="1899"/>
              <a:ext cx="411" cy="4"/>
            </a:xfrm>
            <a:custGeom>
              <a:avLst/>
              <a:gdLst>
                <a:gd name="T0" fmla="*/ 411 w 411"/>
                <a:gd name="T1" fmla="*/ 4 h 4"/>
                <a:gd name="T2" fmla="*/ 0 w 411"/>
                <a:gd name="T3" fmla="*/ 0 h 4"/>
                <a:gd name="T4" fmla="*/ 0 60000 65536"/>
                <a:gd name="T5" fmla="*/ 0 60000 65536"/>
                <a:gd name="T6" fmla="*/ 0 w 411"/>
                <a:gd name="T7" fmla="*/ 0 h 4"/>
                <a:gd name="T8" fmla="*/ 411 w 411"/>
                <a:gd name="T9" fmla="*/ 4 h 4"/>
              </a:gdLst>
              <a:ahLst/>
              <a:cxnLst>
                <a:cxn ang="T4">
                  <a:pos x="T0" y="T1"/>
                </a:cxn>
                <a:cxn ang="T5">
                  <a:pos x="T2" y="T3"/>
                </a:cxn>
              </a:cxnLst>
              <a:rect l="T6" t="T7" r="T8" b="T9"/>
              <a:pathLst>
                <a:path w="411" h="4">
                  <a:moveTo>
                    <a:pt x="411" y="4"/>
                  </a:moveTo>
                  <a:lnTo>
                    <a:pt x="0" y="0"/>
                  </a:lnTo>
                </a:path>
              </a:pathLst>
            </a:custGeom>
            <a:solidFill>
              <a:srgbClr val="FFFFFF"/>
            </a:solidFill>
            <a:ln w="38100">
              <a:solidFill>
                <a:schemeClr val="tx1"/>
              </a:solidFill>
              <a:round/>
              <a:headEnd/>
              <a:tailEnd/>
            </a:ln>
          </p:spPr>
          <p:txBody>
            <a:bodyPr/>
            <a:lstStyle/>
            <a:p>
              <a:endParaRPr lang="zh-CN" altLang="en-US"/>
            </a:p>
          </p:txBody>
        </p:sp>
      </p:grpSp>
      <p:grpSp>
        <p:nvGrpSpPr>
          <p:cNvPr id="12" name="Group 85"/>
          <p:cNvGrpSpPr>
            <a:grpSpLocks/>
          </p:cNvGrpSpPr>
          <p:nvPr/>
        </p:nvGrpSpPr>
        <p:grpSpPr bwMode="auto">
          <a:xfrm>
            <a:off x="1704975" y="2266950"/>
            <a:ext cx="1497013" cy="1403350"/>
            <a:chOff x="1128" y="1950"/>
            <a:chExt cx="943" cy="884"/>
          </a:xfrm>
        </p:grpSpPr>
        <p:sp>
          <p:nvSpPr>
            <p:cNvPr id="50305" name="Line 86"/>
            <p:cNvSpPr>
              <a:spLocks noChangeShapeType="1"/>
            </p:cNvSpPr>
            <p:nvPr/>
          </p:nvSpPr>
          <p:spPr bwMode="auto">
            <a:xfrm flipV="1">
              <a:off x="1705" y="2821"/>
              <a:ext cx="104" cy="2"/>
            </a:xfrm>
            <a:prstGeom prst="line">
              <a:avLst/>
            </a:prstGeom>
            <a:noFill/>
            <a:ln w="38100">
              <a:solidFill>
                <a:schemeClr val="tx1"/>
              </a:solidFill>
              <a:round/>
              <a:headEnd/>
              <a:tailEnd/>
            </a:ln>
          </p:spPr>
          <p:txBody>
            <a:bodyPr/>
            <a:lstStyle/>
            <a:p>
              <a:endParaRPr lang="zh-CN" altLang="en-US"/>
            </a:p>
          </p:txBody>
        </p:sp>
        <p:grpSp>
          <p:nvGrpSpPr>
            <p:cNvPr id="50306" name="Group 87"/>
            <p:cNvGrpSpPr>
              <a:grpSpLocks/>
            </p:cNvGrpSpPr>
            <p:nvPr/>
          </p:nvGrpSpPr>
          <p:grpSpPr bwMode="auto">
            <a:xfrm>
              <a:off x="1128" y="1950"/>
              <a:ext cx="943" cy="884"/>
              <a:chOff x="1128" y="1950"/>
              <a:chExt cx="943" cy="884"/>
            </a:xfrm>
          </p:grpSpPr>
          <p:sp>
            <p:nvSpPr>
              <p:cNvPr id="50307" name="Freeform 88"/>
              <p:cNvSpPr>
                <a:spLocks/>
              </p:cNvSpPr>
              <p:nvPr/>
            </p:nvSpPr>
            <p:spPr bwMode="auto">
              <a:xfrm>
                <a:off x="1467" y="1950"/>
                <a:ext cx="339" cy="6"/>
              </a:xfrm>
              <a:custGeom>
                <a:avLst/>
                <a:gdLst>
                  <a:gd name="T0" fmla="*/ 0 w 339"/>
                  <a:gd name="T1" fmla="*/ 6 h 6"/>
                  <a:gd name="T2" fmla="*/ 0 w 339"/>
                  <a:gd name="T3" fmla="*/ 0 h 6"/>
                  <a:gd name="T4" fmla="*/ 339 w 339"/>
                  <a:gd name="T5" fmla="*/ 0 h 6"/>
                  <a:gd name="T6" fmla="*/ 0 60000 65536"/>
                  <a:gd name="T7" fmla="*/ 0 60000 65536"/>
                  <a:gd name="T8" fmla="*/ 0 60000 65536"/>
                  <a:gd name="T9" fmla="*/ 0 w 339"/>
                  <a:gd name="T10" fmla="*/ 0 h 6"/>
                  <a:gd name="T11" fmla="*/ 339 w 339"/>
                  <a:gd name="T12" fmla="*/ 6 h 6"/>
                </a:gdLst>
                <a:ahLst/>
                <a:cxnLst>
                  <a:cxn ang="T6">
                    <a:pos x="T0" y="T1"/>
                  </a:cxn>
                  <a:cxn ang="T7">
                    <a:pos x="T2" y="T3"/>
                  </a:cxn>
                  <a:cxn ang="T8">
                    <a:pos x="T4" y="T5"/>
                  </a:cxn>
                </a:cxnLst>
                <a:rect l="T9" t="T10" r="T11" b="T12"/>
                <a:pathLst>
                  <a:path w="339" h="6">
                    <a:moveTo>
                      <a:pt x="0" y="6"/>
                    </a:moveTo>
                    <a:lnTo>
                      <a:pt x="0" y="0"/>
                    </a:lnTo>
                    <a:lnTo>
                      <a:pt x="339" y="0"/>
                    </a:lnTo>
                  </a:path>
                </a:pathLst>
              </a:custGeom>
              <a:solidFill>
                <a:srgbClr val="FFFFFF"/>
              </a:solidFill>
              <a:ln w="38100">
                <a:solidFill>
                  <a:srgbClr val="0000FF"/>
                </a:solidFill>
                <a:round/>
                <a:headEnd/>
                <a:tailEnd/>
              </a:ln>
            </p:spPr>
            <p:txBody>
              <a:bodyPr/>
              <a:lstStyle/>
              <a:p>
                <a:endParaRPr lang="zh-CN" altLang="en-US"/>
              </a:p>
            </p:txBody>
          </p:sp>
          <p:sp>
            <p:nvSpPr>
              <p:cNvPr id="50308" name="Freeform 89"/>
              <p:cNvSpPr>
                <a:spLocks/>
              </p:cNvSpPr>
              <p:nvPr/>
            </p:nvSpPr>
            <p:spPr bwMode="auto">
              <a:xfrm>
                <a:off x="1795" y="1950"/>
                <a:ext cx="1" cy="884"/>
              </a:xfrm>
              <a:custGeom>
                <a:avLst/>
                <a:gdLst>
                  <a:gd name="T0" fmla="*/ 1 w 1"/>
                  <a:gd name="T1" fmla="*/ 0 h 861"/>
                  <a:gd name="T2" fmla="*/ 0 w 1"/>
                  <a:gd name="T3" fmla="*/ 1214 h 861"/>
                  <a:gd name="T4" fmla="*/ 0 60000 65536"/>
                  <a:gd name="T5" fmla="*/ 0 60000 65536"/>
                  <a:gd name="T6" fmla="*/ 0 w 1"/>
                  <a:gd name="T7" fmla="*/ 0 h 861"/>
                  <a:gd name="T8" fmla="*/ 1 w 1"/>
                  <a:gd name="T9" fmla="*/ 861 h 861"/>
                </a:gdLst>
                <a:ahLst/>
                <a:cxnLst>
                  <a:cxn ang="T4">
                    <a:pos x="T0" y="T1"/>
                  </a:cxn>
                  <a:cxn ang="T5">
                    <a:pos x="T2" y="T3"/>
                  </a:cxn>
                </a:cxnLst>
                <a:rect l="T6" t="T7" r="T8" b="T9"/>
                <a:pathLst>
                  <a:path w="1" h="861">
                    <a:moveTo>
                      <a:pt x="1" y="0"/>
                    </a:moveTo>
                    <a:lnTo>
                      <a:pt x="0" y="861"/>
                    </a:lnTo>
                  </a:path>
                </a:pathLst>
              </a:custGeom>
              <a:solidFill>
                <a:srgbClr val="FFFFFF"/>
              </a:solidFill>
              <a:ln w="38100">
                <a:solidFill>
                  <a:srgbClr val="0000FF"/>
                </a:solidFill>
                <a:round/>
                <a:headEnd/>
                <a:tailEnd/>
              </a:ln>
            </p:spPr>
            <p:txBody>
              <a:bodyPr/>
              <a:lstStyle/>
              <a:p>
                <a:endParaRPr lang="zh-CN" altLang="en-US"/>
              </a:p>
            </p:txBody>
          </p:sp>
          <p:sp>
            <p:nvSpPr>
              <p:cNvPr id="50309" name="Line 90"/>
              <p:cNvSpPr>
                <a:spLocks noChangeShapeType="1"/>
              </p:cNvSpPr>
              <p:nvPr/>
            </p:nvSpPr>
            <p:spPr bwMode="auto">
              <a:xfrm>
                <a:off x="1128" y="2823"/>
                <a:ext cx="104" cy="0"/>
              </a:xfrm>
              <a:prstGeom prst="line">
                <a:avLst/>
              </a:prstGeom>
              <a:noFill/>
              <a:ln w="38100">
                <a:solidFill>
                  <a:srgbClr val="0000FF"/>
                </a:solidFill>
                <a:round/>
                <a:headEnd/>
                <a:tailEnd/>
              </a:ln>
            </p:spPr>
            <p:txBody>
              <a:bodyPr/>
              <a:lstStyle/>
              <a:p>
                <a:endParaRPr lang="zh-CN" altLang="en-US"/>
              </a:p>
            </p:txBody>
          </p:sp>
          <p:sp>
            <p:nvSpPr>
              <p:cNvPr id="50310" name="Line 91"/>
              <p:cNvSpPr>
                <a:spLocks noChangeShapeType="1"/>
              </p:cNvSpPr>
              <p:nvPr/>
            </p:nvSpPr>
            <p:spPr bwMode="auto">
              <a:xfrm flipV="1">
                <a:off x="1218" y="2639"/>
                <a:ext cx="1" cy="184"/>
              </a:xfrm>
              <a:prstGeom prst="line">
                <a:avLst/>
              </a:prstGeom>
              <a:noFill/>
              <a:ln w="38100">
                <a:solidFill>
                  <a:srgbClr val="0000FF"/>
                </a:solidFill>
                <a:round/>
                <a:headEnd/>
                <a:tailEnd/>
              </a:ln>
            </p:spPr>
            <p:txBody>
              <a:bodyPr/>
              <a:lstStyle/>
              <a:p>
                <a:endParaRPr lang="zh-CN" altLang="en-US"/>
              </a:p>
            </p:txBody>
          </p:sp>
          <p:sp>
            <p:nvSpPr>
              <p:cNvPr id="50311" name="Line 92"/>
              <p:cNvSpPr>
                <a:spLocks noChangeShapeType="1"/>
              </p:cNvSpPr>
              <p:nvPr/>
            </p:nvSpPr>
            <p:spPr bwMode="auto">
              <a:xfrm>
                <a:off x="1209" y="2639"/>
                <a:ext cx="577" cy="1"/>
              </a:xfrm>
              <a:prstGeom prst="line">
                <a:avLst/>
              </a:prstGeom>
              <a:noFill/>
              <a:ln w="38100">
                <a:solidFill>
                  <a:srgbClr val="0000FF"/>
                </a:solidFill>
                <a:round/>
                <a:headEnd/>
                <a:tailEnd type="oval" w="sm" len="sm"/>
              </a:ln>
            </p:spPr>
            <p:txBody>
              <a:bodyPr/>
              <a:lstStyle/>
              <a:p>
                <a:endParaRPr lang="zh-CN" altLang="en-US"/>
              </a:p>
            </p:txBody>
          </p:sp>
          <p:sp>
            <p:nvSpPr>
              <p:cNvPr id="50312" name="Rectangle 93"/>
              <p:cNvSpPr>
                <a:spLocks noChangeArrowheads="1"/>
              </p:cNvSpPr>
              <p:nvPr/>
            </p:nvSpPr>
            <p:spPr bwMode="auto">
              <a:xfrm>
                <a:off x="1839" y="1954"/>
                <a:ext cx="232" cy="173"/>
              </a:xfrm>
              <a:prstGeom prst="rect">
                <a:avLst/>
              </a:prstGeom>
              <a:noFill/>
              <a:ln w="38100">
                <a:noFill/>
                <a:miter lim="800000"/>
                <a:headEnd/>
                <a:tailEnd/>
              </a:ln>
            </p:spPr>
            <p:txBody>
              <a:bodyPr wrap="none" lIns="0" tIns="0" rIns="0" bIns="0">
                <a:spAutoFit/>
              </a:bodyPr>
              <a:lstStyle/>
              <a:p>
                <a:pPr>
                  <a:lnSpc>
                    <a:spcPct val="100000"/>
                  </a:lnSpc>
                  <a:spcBef>
                    <a:spcPct val="0"/>
                  </a:spcBef>
                </a:pPr>
                <a:r>
                  <a:rPr kumimoji="1" lang="en-US" altLang="zh-CN" sz="1800" b="1"/>
                  <a:t>CS</a:t>
                </a:r>
                <a:r>
                  <a:rPr kumimoji="1" lang="en-US" altLang="zh-CN" sz="1800" b="1" baseline="-25000"/>
                  <a:t>0</a:t>
                </a:r>
                <a:endParaRPr kumimoji="1" lang="en-US" altLang="zh-CN" sz="1800" b="1"/>
              </a:p>
            </p:txBody>
          </p:sp>
          <p:sp>
            <p:nvSpPr>
              <p:cNvPr id="50313" name="Freeform 94"/>
              <p:cNvSpPr>
                <a:spLocks/>
              </p:cNvSpPr>
              <p:nvPr/>
            </p:nvSpPr>
            <p:spPr bwMode="auto">
              <a:xfrm>
                <a:off x="1842" y="1962"/>
                <a:ext cx="195" cy="1"/>
              </a:xfrm>
              <a:custGeom>
                <a:avLst/>
                <a:gdLst>
                  <a:gd name="T0" fmla="*/ 0 w 195"/>
                  <a:gd name="T1" fmla="*/ 0 h 1"/>
                  <a:gd name="T2" fmla="*/ 195 w 195"/>
                  <a:gd name="T3" fmla="*/ 0 h 1"/>
                  <a:gd name="T4" fmla="*/ 0 60000 65536"/>
                  <a:gd name="T5" fmla="*/ 0 60000 65536"/>
                  <a:gd name="T6" fmla="*/ 0 w 195"/>
                  <a:gd name="T7" fmla="*/ 0 h 1"/>
                  <a:gd name="T8" fmla="*/ 195 w 195"/>
                  <a:gd name="T9" fmla="*/ 1 h 1"/>
                </a:gdLst>
                <a:ahLst/>
                <a:cxnLst>
                  <a:cxn ang="T4">
                    <a:pos x="T0" y="T1"/>
                  </a:cxn>
                  <a:cxn ang="T5">
                    <a:pos x="T2" y="T3"/>
                  </a:cxn>
                </a:cxnLst>
                <a:rect l="T6" t="T7" r="T8" b="T9"/>
                <a:pathLst>
                  <a:path w="195" h="1">
                    <a:moveTo>
                      <a:pt x="0" y="0"/>
                    </a:moveTo>
                    <a:lnTo>
                      <a:pt x="195" y="0"/>
                    </a:lnTo>
                  </a:path>
                </a:pathLst>
              </a:custGeom>
              <a:noFill/>
              <a:ln w="19050">
                <a:solidFill>
                  <a:schemeClr val="tx1"/>
                </a:solidFill>
                <a:round/>
                <a:headEnd/>
                <a:tailEnd/>
              </a:ln>
            </p:spPr>
            <p:txBody>
              <a:bodyPr/>
              <a:lstStyle/>
              <a:p>
                <a:endParaRPr lang="zh-CN" altLang="en-US"/>
              </a:p>
            </p:txBody>
          </p:sp>
        </p:grpSp>
      </p:grpSp>
      <p:grpSp>
        <p:nvGrpSpPr>
          <p:cNvPr id="14" name="Group 95"/>
          <p:cNvGrpSpPr>
            <a:grpSpLocks/>
          </p:cNvGrpSpPr>
          <p:nvPr/>
        </p:nvGrpSpPr>
        <p:grpSpPr bwMode="auto">
          <a:xfrm>
            <a:off x="2243138" y="2143125"/>
            <a:ext cx="2787650" cy="1509713"/>
            <a:chOff x="1467" y="1872"/>
            <a:chExt cx="1756" cy="951"/>
          </a:xfrm>
        </p:grpSpPr>
        <p:sp>
          <p:nvSpPr>
            <p:cNvPr id="50295" name="Line 96"/>
            <p:cNvSpPr>
              <a:spLocks noChangeShapeType="1"/>
            </p:cNvSpPr>
            <p:nvPr/>
          </p:nvSpPr>
          <p:spPr bwMode="auto">
            <a:xfrm flipV="1">
              <a:off x="2855" y="2821"/>
              <a:ext cx="104" cy="2"/>
            </a:xfrm>
            <a:prstGeom prst="line">
              <a:avLst/>
            </a:prstGeom>
            <a:noFill/>
            <a:ln w="38100">
              <a:solidFill>
                <a:srgbClr val="FF0066"/>
              </a:solidFill>
              <a:round/>
              <a:headEnd/>
              <a:tailEnd/>
            </a:ln>
          </p:spPr>
          <p:txBody>
            <a:bodyPr/>
            <a:lstStyle/>
            <a:p>
              <a:endParaRPr lang="zh-CN" altLang="en-US"/>
            </a:p>
          </p:txBody>
        </p:sp>
        <p:grpSp>
          <p:nvGrpSpPr>
            <p:cNvPr id="50296" name="Group 97"/>
            <p:cNvGrpSpPr>
              <a:grpSpLocks/>
            </p:cNvGrpSpPr>
            <p:nvPr/>
          </p:nvGrpSpPr>
          <p:grpSpPr bwMode="auto">
            <a:xfrm>
              <a:off x="1467" y="1872"/>
              <a:ext cx="1756" cy="951"/>
              <a:chOff x="1467" y="1872"/>
              <a:chExt cx="1756" cy="951"/>
            </a:xfrm>
          </p:grpSpPr>
          <p:sp>
            <p:nvSpPr>
              <p:cNvPr id="50297" name="Freeform 98"/>
              <p:cNvSpPr>
                <a:spLocks/>
              </p:cNvSpPr>
              <p:nvPr/>
            </p:nvSpPr>
            <p:spPr bwMode="auto">
              <a:xfrm>
                <a:off x="2948" y="1872"/>
                <a:ext cx="1" cy="948"/>
              </a:xfrm>
              <a:custGeom>
                <a:avLst/>
                <a:gdLst>
                  <a:gd name="T0" fmla="*/ 0 w 1"/>
                  <a:gd name="T1" fmla="*/ 948 h 948"/>
                  <a:gd name="T2" fmla="*/ 0 w 1"/>
                  <a:gd name="T3" fmla="*/ 0 h 948"/>
                  <a:gd name="T4" fmla="*/ 0 60000 65536"/>
                  <a:gd name="T5" fmla="*/ 0 60000 65536"/>
                  <a:gd name="T6" fmla="*/ 0 w 1"/>
                  <a:gd name="T7" fmla="*/ 0 h 948"/>
                  <a:gd name="T8" fmla="*/ 1 w 1"/>
                  <a:gd name="T9" fmla="*/ 948 h 948"/>
                </a:gdLst>
                <a:ahLst/>
                <a:cxnLst>
                  <a:cxn ang="T4">
                    <a:pos x="T0" y="T1"/>
                  </a:cxn>
                  <a:cxn ang="T5">
                    <a:pos x="T2" y="T3"/>
                  </a:cxn>
                </a:cxnLst>
                <a:rect l="T6" t="T7" r="T8" b="T9"/>
                <a:pathLst>
                  <a:path w="1" h="948">
                    <a:moveTo>
                      <a:pt x="0" y="948"/>
                    </a:moveTo>
                    <a:lnTo>
                      <a:pt x="0" y="0"/>
                    </a:lnTo>
                  </a:path>
                </a:pathLst>
              </a:custGeom>
              <a:solidFill>
                <a:srgbClr val="FFFFFF"/>
              </a:solidFill>
              <a:ln w="38100">
                <a:solidFill>
                  <a:srgbClr val="FF0066"/>
                </a:solidFill>
                <a:round/>
                <a:headEnd/>
                <a:tailEnd/>
              </a:ln>
            </p:spPr>
            <p:txBody>
              <a:bodyPr/>
              <a:lstStyle/>
              <a:p>
                <a:endParaRPr lang="zh-CN" altLang="en-US"/>
              </a:p>
            </p:txBody>
          </p:sp>
          <p:sp>
            <p:nvSpPr>
              <p:cNvPr id="50298" name="Line 99"/>
              <p:cNvSpPr>
                <a:spLocks noChangeShapeType="1"/>
              </p:cNvSpPr>
              <p:nvPr/>
            </p:nvSpPr>
            <p:spPr bwMode="auto">
              <a:xfrm flipV="1">
                <a:off x="2278" y="2820"/>
                <a:ext cx="104" cy="3"/>
              </a:xfrm>
              <a:prstGeom prst="line">
                <a:avLst/>
              </a:prstGeom>
              <a:noFill/>
              <a:ln w="38100">
                <a:solidFill>
                  <a:schemeClr val="tx1"/>
                </a:solidFill>
                <a:round/>
                <a:headEnd/>
                <a:tailEnd/>
              </a:ln>
            </p:spPr>
            <p:txBody>
              <a:bodyPr/>
              <a:lstStyle/>
              <a:p>
                <a:endParaRPr lang="zh-CN" altLang="en-US"/>
              </a:p>
            </p:txBody>
          </p:sp>
          <p:sp>
            <p:nvSpPr>
              <p:cNvPr id="50299" name="Line 100"/>
              <p:cNvSpPr>
                <a:spLocks noChangeShapeType="1"/>
              </p:cNvSpPr>
              <p:nvPr/>
            </p:nvSpPr>
            <p:spPr bwMode="auto">
              <a:xfrm flipV="1">
                <a:off x="2371" y="2639"/>
                <a:ext cx="1" cy="184"/>
              </a:xfrm>
              <a:prstGeom prst="line">
                <a:avLst/>
              </a:prstGeom>
              <a:noFill/>
              <a:ln w="38100">
                <a:solidFill>
                  <a:srgbClr val="FF0066"/>
                </a:solidFill>
                <a:round/>
                <a:headEnd/>
                <a:tailEnd/>
              </a:ln>
            </p:spPr>
            <p:txBody>
              <a:bodyPr/>
              <a:lstStyle/>
              <a:p>
                <a:endParaRPr lang="zh-CN" altLang="en-US"/>
              </a:p>
            </p:txBody>
          </p:sp>
          <p:sp>
            <p:nvSpPr>
              <p:cNvPr id="50300" name="Line 101"/>
              <p:cNvSpPr>
                <a:spLocks noChangeShapeType="1"/>
              </p:cNvSpPr>
              <p:nvPr/>
            </p:nvSpPr>
            <p:spPr bwMode="auto">
              <a:xfrm>
                <a:off x="2365" y="2639"/>
                <a:ext cx="578" cy="1"/>
              </a:xfrm>
              <a:prstGeom prst="line">
                <a:avLst/>
              </a:prstGeom>
              <a:noFill/>
              <a:ln w="38100">
                <a:solidFill>
                  <a:srgbClr val="FF0066"/>
                </a:solidFill>
                <a:round/>
                <a:headEnd/>
                <a:tailEnd type="oval" w="sm" len="sm"/>
              </a:ln>
            </p:spPr>
            <p:txBody>
              <a:bodyPr/>
              <a:lstStyle/>
              <a:p>
                <a:endParaRPr lang="zh-CN" altLang="en-US"/>
              </a:p>
            </p:txBody>
          </p:sp>
          <p:grpSp>
            <p:nvGrpSpPr>
              <p:cNvPr id="50301" name="Group 102"/>
              <p:cNvGrpSpPr>
                <a:grpSpLocks/>
              </p:cNvGrpSpPr>
              <p:nvPr/>
            </p:nvGrpSpPr>
            <p:grpSpPr bwMode="auto">
              <a:xfrm>
                <a:off x="1467" y="1878"/>
                <a:ext cx="1756" cy="249"/>
                <a:chOff x="1467" y="1878"/>
                <a:chExt cx="1756" cy="249"/>
              </a:xfrm>
            </p:grpSpPr>
            <p:sp>
              <p:nvSpPr>
                <p:cNvPr id="50302" name="Rectangle 103"/>
                <p:cNvSpPr>
                  <a:spLocks noChangeArrowheads="1"/>
                </p:cNvSpPr>
                <p:nvPr/>
              </p:nvSpPr>
              <p:spPr bwMode="auto">
                <a:xfrm>
                  <a:off x="2991" y="1954"/>
                  <a:ext cx="232" cy="173"/>
                </a:xfrm>
                <a:prstGeom prst="rect">
                  <a:avLst/>
                </a:prstGeom>
                <a:noFill/>
                <a:ln w="38100">
                  <a:noFill/>
                  <a:miter lim="800000"/>
                  <a:headEnd/>
                  <a:tailEnd/>
                </a:ln>
              </p:spPr>
              <p:txBody>
                <a:bodyPr wrap="none" lIns="0" tIns="0" rIns="0" bIns="0">
                  <a:spAutoFit/>
                </a:bodyPr>
                <a:lstStyle/>
                <a:p>
                  <a:pPr>
                    <a:lnSpc>
                      <a:spcPct val="100000"/>
                    </a:lnSpc>
                    <a:spcBef>
                      <a:spcPct val="0"/>
                    </a:spcBef>
                  </a:pPr>
                  <a:r>
                    <a:rPr kumimoji="1" lang="en-US" altLang="zh-CN" sz="1800" b="1"/>
                    <a:t>CS</a:t>
                  </a:r>
                  <a:r>
                    <a:rPr kumimoji="1" lang="en-US" altLang="zh-CN" sz="1800" b="1" baseline="-25000"/>
                    <a:t>1</a:t>
                  </a:r>
                  <a:endParaRPr kumimoji="1" lang="en-US" altLang="zh-CN" sz="1800" b="1"/>
                </a:p>
              </p:txBody>
            </p:sp>
            <p:sp>
              <p:nvSpPr>
                <p:cNvPr id="50303" name="Freeform 104"/>
                <p:cNvSpPr>
                  <a:spLocks/>
                </p:cNvSpPr>
                <p:nvPr/>
              </p:nvSpPr>
              <p:spPr bwMode="auto">
                <a:xfrm>
                  <a:off x="1467" y="1878"/>
                  <a:ext cx="1485" cy="1"/>
                </a:xfrm>
                <a:custGeom>
                  <a:avLst/>
                  <a:gdLst>
                    <a:gd name="T0" fmla="*/ 0 w 1485"/>
                    <a:gd name="T1" fmla="*/ 0 h 1"/>
                    <a:gd name="T2" fmla="*/ 1485 w 1485"/>
                    <a:gd name="T3" fmla="*/ 0 h 1"/>
                    <a:gd name="T4" fmla="*/ 0 60000 65536"/>
                    <a:gd name="T5" fmla="*/ 0 60000 65536"/>
                    <a:gd name="T6" fmla="*/ 0 w 1485"/>
                    <a:gd name="T7" fmla="*/ 0 h 1"/>
                    <a:gd name="T8" fmla="*/ 1485 w 1485"/>
                    <a:gd name="T9" fmla="*/ 1 h 1"/>
                  </a:gdLst>
                  <a:ahLst/>
                  <a:cxnLst>
                    <a:cxn ang="T4">
                      <a:pos x="T0" y="T1"/>
                    </a:cxn>
                    <a:cxn ang="T5">
                      <a:pos x="T2" y="T3"/>
                    </a:cxn>
                  </a:cxnLst>
                  <a:rect l="T6" t="T7" r="T8" b="T9"/>
                  <a:pathLst>
                    <a:path w="1485" h="1">
                      <a:moveTo>
                        <a:pt x="0" y="0"/>
                      </a:moveTo>
                      <a:lnTo>
                        <a:pt x="1485" y="0"/>
                      </a:lnTo>
                    </a:path>
                  </a:pathLst>
                </a:custGeom>
                <a:solidFill>
                  <a:srgbClr val="FFFFFF"/>
                </a:solidFill>
                <a:ln w="38100">
                  <a:solidFill>
                    <a:srgbClr val="FF0066"/>
                  </a:solidFill>
                  <a:round/>
                  <a:headEnd/>
                  <a:tailEnd/>
                </a:ln>
              </p:spPr>
              <p:txBody>
                <a:bodyPr/>
                <a:lstStyle/>
                <a:p>
                  <a:endParaRPr lang="zh-CN" altLang="en-US"/>
                </a:p>
              </p:txBody>
            </p:sp>
            <p:sp>
              <p:nvSpPr>
                <p:cNvPr id="50304" name="Freeform 105"/>
                <p:cNvSpPr>
                  <a:spLocks/>
                </p:cNvSpPr>
                <p:nvPr/>
              </p:nvSpPr>
              <p:spPr bwMode="auto">
                <a:xfrm flipV="1">
                  <a:off x="2994" y="1936"/>
                  <a:ext cx="195" cy="27"/>
                </a:xfrm>
                <a:custGeom>
                  <a:avLst/>
                  <a:gdLst>
                    <a:gd name="T0" fmla="*/ 0 w 195"/>
                    <a:gd name="T1" fmla="*/ 0 h 1"/>
                    <a:gd name="T2" fmla="*/ 195 w 195"/>
                    <a:gd name="T3" fmla="*/ 0 h 1"/>
                    <a:gd name="T4" fmla="*/ 0 60000 65536"/>
                    <a:gd name="T5" fmla="*/ 0 60000 65536"/>
                    <a:gd name="T6" fmla="*/ 0 w 195"/>
                    <a:gd name="T7" fmla="*/ 0 h 1"/>
                    <a:gd name="T8" fmla="*/ 195 w 195"/>
                    <a:gd name="T9" fmla="*/ 1 h 1"/>
                  </a:gdLst>
                  <a:ahLst/>
                  <a:cxnLst>
                    <a:cxn ang="T4">
                      <a:pos x="T0" y="T1"/>
                    </a:cxn>
                    <a:cxn ang="T5">
                      <a:pos x="T2" y="T3"/>
                    </a:cxn>
                  </a:cxnLst>
                  <a:rect l="T6" t="T7" r="T8" b="T9"/>
                  <a:pathLst>
                    <a:path w="195" h="1">
                      <a:moveTo>
                        <a:pt x="0" y="0"/>
                      </a:moveTo>
                      <a:lnTo>
                        <a:pt x="195" y="0"/>
                      </a:lnTo>
                    </a:path>
                  </a:pathLst>
                </a:custGeom>
                <a:noFill/>
                <a:ln w="19050">
                  <a:solidFill>
                    <a:schemeClr val="tx1"/>
                  </a:solidFill>
                  <a:round/>
                  <a:headEnd/>
                  <a:tailEnd/>
                </a:ln>
              </p:spPr>
              <p:txBody>
                <a:bodyPr/>
                <a:lstStyle/>
                <a:p>
                  <a:endParaRPr lang="zh-CN" altLang="en-US"/>
                </a:p>
              </p:txBody>
            </p:sp>
          </p:grpSp>
        </p:grpSp>
      </p:grpSp>
      <p:grpSp>
        <p:nvGrpSpPr>
          <p:cNvPr id="17" name="Group 106"/>
          <p:cNvGrpSpPr>
            <a:grpSpLocks/>
          </p:cNvGrpSpPr>
          <p:nvPr/>
        </p:nvGrpSpPr>
        <p:grpSpPr bwMode="auto">
          <a:xfrm>
            <a:off x="2224088" y="1990725"/>
            <a:ext cx="4725987" cy="1662113"/>
            <a:chOff x="1455" y="1776"/>
            <a:chExt cx="2977" cy="1047"/>
          </a:xfrm>
        </p:grpSpPr>
        <p:sp>
          <p:nvSpPr>
            <p:cNvPr id="50286" name="Freeform 107"/>
            <p:cNvSpPr>
              <a:spLocks/>
            </p:cNvSpPr>
            <p:nvPr/>
          </p:nvSpPr>
          <p:spPr bwMode="auto">
            <a:xfrm>
              <a:off x="4154" y="1776"/>
              <a:ext cx="6" cy="1044"/>
            </a:xfrm>
            <a:custGeom>
              <a:avLst/>
              <a:gdLst>
                <a:gd name="T0" fmla="*/ 6 w 6"/>
                <a:gd name="T1" fmla="*/ 1044 h 1044"/>
                <a:gd name="T2" fmla="*/ 0 w 6"/>
                <a:gd name="T3" fmla="*/ 0 h 1044"/>
                <a:gd name="T4" fmla="*/ 0 60000 65536"/>
                <a:gd name="T5" fmla="*/ 0 60000 65536"/>
                <a:gd name="T6" fmla="*/ 0 w 6"/>
                <a:gd name="T7" fmla="*/ 0 h 1044"/>
                <a:gd name="T8" fmla="*/ 6 w 6"/>
                <a:gd name="T9" fmla="*/ 1044 h 1044"/>
              </a:gdLst>
              <a:ahLst/>
              <a:cxnLst>
                <a:cxn ang="T4">
                  <a:pos x="T0" y="T1"/>
                </a:cxn>
                <a:cxn ang="T5">
                  <a:pos x="T2" y="T3"/>
                </a:cxn>
              </a:cxnLst>
              <a:rect l="T6" t="T7" r="T8" b="T9"/>
              <a:pathLst>
                <a:path w="6" h="1044">
                  <a:moveTo>
                    <a:pt x="6" y="1044"/>
                  </a:moveTo>
                  <a:lnTo>
                    <a:pt x="0" y="0"/>
                  </a:lnTo>
                </a:path>
              </a:pathLst>
            </a:custGeom>
            <a:solidFill>
              <a:srgbClr val="FFFFFF"/>
            </a:solidFill>
            <a:ln w="38100">
              <a:solidFill>
                <a:srgbClr val="008000"/>
              </a:solidFill>
              <a:round/>
              <a:headEnd/>
              <a:tailEnd/>
            </a:ln>
          </p:spPr>
          <p:txBody>
            <a:bodyPr/>
            <a:lstStyle/>
            <a:p>
              <a:endParaRPr lang="zh-CN" altLang="en-US"/>
            </a:p>
          </p:txBody>
        </p:sp>
        <p:sp>
          <p:nvSpPr>
            <p:cNvPr id="50287" name="Line 108"/>
            <p:cNvSpPr>
              <a:spLocks noChangeShapeType="1"/>
            </p:cNvSpPr>
            <p:nvPr/>
          </p:nvSpPr>
          <p:spPr bwMode="auto">
            <a:xfrm flipV="1">
              <a:off x="3474" y="2814"/>
              <a:ext cx="110" cy="2"/>
            </a:xfrm>
            <a:prstGeom prst="line">
              <a:avLst/>
            </a:prstGeom>
            <a:noFill/>
            <a:ln w="38100">
              <a:solidFill>
                <a:srgbClr val="008000"/>
              </a:solidFill>
              <a:round/>
              <a:headEnd/>
              <a:tailEnd/>
            </a:ln>
          </p:spPr>
          <p:txBody>
            <a:bodyPr/>
            <a:lstStyle/>
            <a:p>
              <a:endParaRPr lang="zh-CN" altLang="en-US"/>
            </a:p>
          </p:txBody>
        </p:sp>
        <p:sp>
          <p:nvSpPr>
            <p:cNvPr id="50288" name="Line 109"/>
            <p:cNvSpPr>
              <a:spLocks noChangeShapeType="1"/>
            </p:cNvSpPr>
            <p:nvPr/>
          </p:nvSpPr>
          <p:spPr bwMode="auto">
            <a:xfrm flipV="1">
              <a:off x="4069" y="2814"/>
              <a:ext cx="104" cy="2"/>
            </a:xfrm>
            <a:prstGeom prst="line">
              <a:avLst/>
            </a:prstGeom>
            <a:noFill/>
            <a:ln w="38100">
              <a:solidFill>
                <a:srgbClr val="008000"/>
              </a:solidFill>
              <a:round/>
              <a:headEnd/>
              <a:tailEnd/>
            </a:ln>
          </p:spPr>
          <p:txBody>
            <a:bodyPr/>
            <a:lstStyle/>
            <a:p>
              <a:endParaRPr lang="zh-CN" altLang="en-US"/>
            </a:p>
          </p:txBody>
        </p:sp>
        <p:sp>
          <p:nvSpPr>
            <p:cNvPr id="50289" name="Freeform 110"/>
            <p:cNvSpPr>
              <a:spLocks/>
            </p:cNvSpPr>
            <p:nvPr/>
          </p:nvSpPr>
          <p:spPr bwMode="auto">
            <a:xfrm>
              <a:off x="3573" y="2641"/>
              <a:ext cx="1" cy="182"/>
            </a:xfrm>
            <a:custGeom>
              <a:avLst/>
              <a:gdLst>
                <a:gd name="T0" fmla="*/ 0 w 1"/>
                <a:gd name="T1" fmla="*/ 182 h 182"/>
                <a:gd name="T2" fmla="*/ 1 w 1"/>
                <a:gd name="T3" fmla="*/ 0 h 182"/>
                <a:gd name="T4" fmla="*/ 0 60000 65536"/>
                <a:gd name="T5" fmla="*/ 0 60000 65536"/>
                <a:gd name="T6" fmla="*/ 0 w 1"/>
                <a:gd name="T7" fmla="*/ 0 h 182"/>
                <a:gd name="T8" fmla="*/ 1 w 1"/>
                <a:gd name="T9" fmla="*/ 182 h 182"/>
              </a:gdLst>
              <a:ahLst/>
              <a:cxnLst>
                <a:cxn ang="T4">
                  <a:pos x="T0" y="T1"/>
                </a:cxn>
                <a:cxn ang="T5">
                  <a:pos x="T2" y="T3"/>
                </a:cxn>
              </a:cxnLst>
              <a:rect l="T6" t="T7" r="T8" b="T9"/>
              <a:pathLst>
                <a:path w="1" h="182">
                  <a:moveTo>
                    <a:pt x="0" y="182"/>
                  </a:moveTo>
                  <a:lnTo>
                    <a:pt x="1" y="0"/>
                  </a:lnTo>
                </a:path>
              </a:pathLst>
            </a:custGeom>
            <a:solidFill>
              <a:srgbClr val="FFFFFF"/>
            </a:solidFill>
            <a:ln w="38100">
              <a:solidFill>
                <a:srgbClr val="008000"/>
              </a:solidFill>
              <a:round/>
              <a:headEnd/>
              <a:tailEnd/>
            </a:ln>
          </p:spPr>
          <p:txBody>
            <a:bodyPr/>
            <a:lstStyle/>
            <a:p>
              <a:endParaRPr lang="zh-CN" altLang="en-US"/>
            </a:p>
          </p:txBody>
        </p:sp>
        <p:sp>
          <p:nvSpPr>
            <p:cNvPr id="50290" name="Line 111"/>
            <p:cNvSpPr>
              <a:spLocks noChangeShapeType="1"/>
            </p:cNvSpPr>
            <p:nvPr/>
          </p:nvSpPr>
          <p:spPr bwMode="auto">
            <a:xfrm>
              <a:off x="3564" y="2628"/>
              <a:ext cx="589" cy="1"/>
            </a:xfrm>
            <a:prstGeom prst="line">
              <a:avLst/>
            </a:prstGeom>
            <a:noFill/>
            <a:ln w="38100">
              <a:solidFill>
                <a:srgbClr val="008000"/>
              </a:solidFill>
              <a:round/>
              <a:headEnd/>
              <a:tailEnd type="oval" w="sm" len="sm"/>
            </a:ln>
          </p:spPr>
          <p:txBody>
            <a:bodyPr/>
            <a:lstStyle/>
            <a:p>
              <a:endParaRPr lang="zh-CN" altLang="en-US"/>
            </a:p>
          </p:txBody>
        </p:sp>
        <p:grpSp>
          <p:nvGrpSpPr>
            <p:cNvPr id="50291" name="Group 112"/>
            <p:cNvGrpSpPr>
              <a:grpSpLocks/>
            </p:cNvGrpSpPr>
            <p:nvPr/>
          </p:nvGrpSpPr>
          <p:grpSpPr bwMode="auto">
            <a:xfrm>
              <a:off x="1455" y="1779"/>
              <a:ext cx="2977" cy="348"/>
              <a:chOff x="1455" y="1779"/>
              <a:chExt cx="2977" cy="348"/>
            </a:xfrm>
          </p:grpSpPr>
          <p:sp>
            <p:nvSpPr>
              <p:cNvPr id="50292" name="Freeform 113"/>
              <p:cNvSpPr>
                <a:spLocks/>
              </p:cNvSpPr>
              <p:nvPr/>
            </p:nvSpPr>
            <p:spPr bwMode="auto">
              <a:xfrm>
                <a:off x="1455" y="1779"/>
                <a:ext cx="2712" cy="3"/>
              </a:xfrm>
              <a:custGeom>
                <a:avLst/>
                <a:gdLst>
                  <a:gd name="T0" fmla="*/ 0 w 2712"/>
                  <a:gd name="T1" fmla="*/ 0 h 3"/>
                  <a:gd name="T2" fmla="*/ 2712 w 2712"/>
                  <a:gd name="T3" fmla="*/ 3 h 3"/>
                  <a:gd name="T4" fmla="*/ 0 60000 65536"/>
                  <a:gd name="T5" fmla="*/ 0 60000 65536"/>
                  <a:gd name="T6" fmla="*/ 0 w 2712"/>
                  <a:gd name="T7" fmla="*/ 0 h 3"/>
                  <a:gd name="T8" fmla="*/ 2712 w 2712"/>
                  <a:gd name="T9" fmla="*/ 3 h 3"/>
                </a:gdLst>
                <a:ahLst/>
                <a:cxnLst>
                  <a:cxn ang="T4">
                    <a:pos x="T0" y="T1"/>
                  </a:cxn>
                  <a:cxn ang="T5">
                    <a:pos x="T2" y="T3"/>
                  </a:cxn>
                </a:cxnLst>
                <a:rect l="T6" t="T7" r="T8" b="T9"/>
                <a:pathLst>
                  <a:path w="2712" h="3">
                    <a:moveTo>
                      <a:pt x="0" y="0"/>
                    </a:moveTo>
                    <a:lnTo>
                      <a:pt x="2712" y="3"/>
                    </a:lnTo>
                  </a:path>
                </a:pathLst>
              </a:custGeom>
              <a:solidFill>
                <a:srgbClr val="FFFFFF"/>
              </a:solidFill>
              <a:ln w="38100">
                <a:solidFill>
                  <a:srgbClr val="008000"/>
                </a:solidFill>
                <a:round/>
                <a:headEnd/>
                <a:tailEnd/>
              </a:ln>
            </p:spPr>
            <p:txBody>
              <a:bodyPr/>
              <a:lstStyle/>
              <a:p>
                <a:endParaRPr lang="zh-CN" altLang="en-US"/>
              </a:p>
            </p:txBody>
          </p:sp>
          <p:sp>
            <p:nvSpPr>
              <p:cNvPr id="50293" name="Rectangle 114"/>
              <p:cNvSpPr>
                <a:spLocks noChangeArrowheads="1"/>
              </p:cNvSpPr>
              <p:nvPr/>
            </p:nvSpPr>
            <p:spPr bwMode="auto">
              <a:xfrm>
                <a:off x="4200" y="1954"/>
                <a:ext cx="232" cy="173"/>
              </a:xfrm>
              <a:prstGeom prst="rect">
                <a:avLst/>
              </a:prstGeom>
              <a:noFill/>
              <a:ln w="38100">
                <a:noFill/>
                <a:miter lim="800000"/>
                <a:headEnd/>
                <a:tailEnd/>
              </a:ln>
            </p:spPr>
            <p:txBody>
              <a:bodyPr wrap="none" lIns="0" tIns="0" rIns="0" bIns="0">
                <a:spAutoFit/>
              </a:bodyPr>
              <a:lstStyle/>
              <a:p>
                <a:pPr>
                  <a:lnSpc>
                    <a:spcPct val="100000"/>
                  </a:lnSpc>
                  <a:spcBef>
                    <a:spcPct val="0"/>
                  </a:spcBef>
                </a:pPr>
                <a:r>
                  <a:rPr kumimoji="1" lang="en-US" altLang="zh-CN" sz="1800" b="1"/>
                  <a:t>CS</a:t>
                </a:r>
                <a:r>
                  <a:rPr kumimoji="1" lang="en-US" altLang="zh-CN" sz="1800" b="1" baseline="-25000"/>
                  <a:t>2</a:t>
                </a:r>
                <a:endParaRPr kumimoji="1" lang="en-US" altLang="zh-CN" sz="1800" b="1"/>
              </a:p>
            </p:txBody>
          </p:sp>
          <p:sp>
            <p:nvSpPr>
              <p:cNvPr id="50294" name="Freeform 115"/>
              <p:cNvSpPr>
                <a:spLocks/>
              </p:cNvSpPr>
              <p:nvPr/>
            </p:nvSpPr>
            <p:spPr bwMode="auto">
              <a:xfrm flipV="1">
                <a:off x="4200" y="1936"/>
                <a:ext cx="195" cy="27"/>
              </a:xfrm>
              <a:custGeom>
                <a:avLst/>
                <a:gdLst>
                  <a:gd name="T0" fmla="*/ 0 w 195"/>
                  <a:gd name="T1" fmla="*/ 0 h 1"/>
                  <a:gd name="T2" fmla="*/ 195 w 195"/>
                  <a:gd name="T3" fmla="*/ 0 h 1"/>
                  <a:gd name="T4" fmla="*/ 0 60000 65536"/>
                  <a:gd name="T5" fmla="*/ 0 60000 65536"/>
                  <a:gd name="T6" fmla="*/ 0 w 195"/>
                  <a:gd name="T7" fmla="*/ 0 h 1"/>
                  <a:gd name="T8" fmla="*/ 195 w 195"/>
                  <a:gd name="T9" fmla="*/ 1 h 1"/>
                </a:gdLst>
                <a:ahLst/>
                <a:cxnLst>
                  <a:cxn ang="T4">
                    <a:pos x="T0" y="T1"/>
                  </a:cxn>
                  <a:cxn ang="T5">
                    <a:pos x="T2" y="T3"/>
                  </a:cxn>
                </a:cxnLst>
                <a:rect l="T6" t="T7" r="T8" b="T9"/>
                <a:pathLst>
                  <a:path w="195" h="1">
                    <a:moveTo>
                      <a:pt x="0" y="0"/>
                    </a:moveTo>
                    <a:lnTo>
                      <a:pt x="195" y="0"/>
                    </a:lnTo>
                  </a:path>
                </a:pathLst>
              </a:custGeom>
              <a:noFill/>
              <a:ln w="19050">
                <a:solidFill>
                  <a:schemeClr val="tx1"/>
                </a:solidFill>
                <a:round/>
                <a:headEnd/>
                <a:tailEnd/>
              </a:ln>
            </p:spPr>
            <p:txBody>
              <a:bodyPr/>
              <a:lstStyle/>
              <a:p>
                <a:endParaRPr lang="zh-CN" altLang="en-US"/>
              </a:p>
            </p:txBody>
          </p:sp>
        </p:grpSp>
      </p:grpSp>
      <p:grpSp>
        <p:nvGrpSpPr>
          <p:cNvPr id="19" name="Group 116"/>
          <p:cNvGrpSpPr>
            <a:grpSpLocks/>
          </p:cNvGrpSpPr>
          <p:nvPr/>
        </p:nvGrpSpPr>
        <p:grpSpPr bwMode="auto">
          <a:xfrm>
            <a:off x="2219325" y="1863725"/>
            <a:ext cx="6554788" cy="1778000"/>
            <a:chOff x="1452" y="1696"/>
            <a:chExt cx="4129" cy="1120"/>
          </a:xfrm>
        </p:grpSpPr>
        <p:sp>
          <p:nvSpPr>
            <p:cNvPr id="50277" name="Line 117"/>
            <p:cNvSpPr>
              <a:spLocks noChangeShapeType="1"/>
            </p:cNvSpPr>
            <p:nvPr/>
          </p:nvSpPr>
          <p:spPr bwMode="auto">
            <a:xfrm flipV="1">
              <a:off x="4642" y="2814"/>
              <a:ext cx="104" cy="2"/>
            </a:xfrm>
            <a:prstGeom prst="line">
              <a:avLst/>
            </a:prstGeom>
            <a:noFill/>
            <a:ln w="38100">
              <a:solidFill>
                <a:schemeClr val="tx1"/>
              </a:solidFill>
              <a:round/>
              <a:headEnd/>
              <a:tailEnd/>
            </a:ln>
          </p:spPr>
          <p:txBody>
            <a:bodyPr/>
            <a:lstStyle/>
            <a:p>
              <a:endParaRPr lang="zh-CN" altLang="en-US"/>
            </a:p>
          </p:txBody>
        </p:sp>
        <p:sp>
          <p:nvSpPr>
            <p:cNvPr id="50278" name="Line 118"/>
            <p:cNvSpPr>
              <a:spLocks noChangeShapeType="1"/>
            </p:cNvSpPr>
            <p:nvPr/>
          </p:nvSpPr>
          <p:spPr bwMode="auto">
            <a:xfrm flipV="1">
              <a:off x="5219" y="2814"/>
              <a:ext cx="104" cy="2"/>
            </a:xfrm>
            <a:prstGeom prst="line">
              <a:avLst/>
            </a:prstGeom>
            <a:noFill/>
            <a:ln w="38100">
              <a:solidFill>
                <a:srgbClr val="FF0000"/>
              </a:solidFill>
              <a:round/>
              <a:headEnd/>
              <a:tailEnd/>
            </a:ln>
          </p:spPr>
          <p:txBody>
            <a:bodyPr/>
            <a:lstStyle/>
            <a:p>
              <a:endParaRPr lang="zh-CN" altLang="en-US"/>
            </a:p>
          </p:txBody>
        </p:sp>
        <p:sp>
          <p:nvSpPr>
            <p:cNvPr id="50279" name="Line 119"/>
            <p:cNvSpPr>
              <a:spLocks noChangeShapeType="1"/>
            </p:cNvSpPr>
            <p:nvPr/>
          </p:nvSpPr>
          <p:spPr bwMode="auto">
            <a:xfrm flipV="1">
              <a:off x="4732" y="2628"/>
              <a:ext cx="1" cy="188"/>
            </a:xfrm>
            <a:prstGeom prst="line">
              <a:avLst/>
            </a:prstGeom>
            <a:noFill/>
            <a:ln w="38100">
              <a:solidFill>
                <a:srgbClr val="FF0000"/>
              </a:solidFill>
              <a:round/>
              <a:headEnd/>
              <a:tailEnd/>
            </a:ln>
          </p:spPr>
          <p:txBody>
            <a:bodyPr/>
            <a:lstStyle/>
            <a:p>
              <a:endParaRPr lang="zh-CN" altLang="en-US"/>
            </a:p>
          </p:txBody>
        </p:sp>
        <p:sp>
          <p:nvSpPr>
            <p:cNvPr id="50280" name="Line 120"/>
            <p:cNvSpPr>
              <a:spLocks noChangeShapeType="1"/>
            </p:cNvSpPr>
            <p:nvPr/>
          </p:nvSpPr>
          <p:spPr bwMode="auto">
            <a:xfrm>
              <a:off x="4726" y="2628"/>
              <a:ext cx="578" cy="1"/>
            </a:xfrm>
            <a:prstGeom prst="line">
              <a:avLst/>
            </a:prstGeom>
            <a:noFill/>
            <a:ln w="38100">
              <a:solidFill>
                <a:srgbClr val="FF0000"/>
              </a:solidFill>
              <a:round/>
              <a:headEnd/>
              <a:tailEnd type="oval" w="sm" len="sm"/>
            </a:ln>
          </p:spPr>
          <p:txBody>
            <a:bodyPr/>
            <a:lstStyle/>
            <a:p>
              <a:endParaRPr lang="zh-CN" altLang="en-US"/>
            </a:p>
          </p:txBody>
        </p:sp>
        <p:sp>
          <p:nvSpPr>
            <p:cNvPr id="50281" name="Line 121"/>
            <p:cNvSpPr>
              <a:spLocks noChangeShapeType="1"/>
            </p:cNvSpPr>
            <p:nvPr/>
          </p:nvSpPr>
          <p:spPr bwMode="auto">
            <a:xfrm flipH="1" flipV="1">
              <a:off x="5308" y="1696"/>
              <a:ext cx="4" cy="1120"/>
            </a:xfrm>
            <a:prstGeom prst="line">
              <a:avLst/>
            </a:prstGeom>
            <a:noFill/>
            <a:ln w="38100">
              <a:solidFill>
                <a:srgbClr val="FF0000"/>
              </a:solidFill>
              <a:round/>
              <a:headEnd/>
              <a:tailEnd/>
            </a:ln>
          </p:spPr>
          <p:txBody>
            <a:bodyPr/>
            <a:lstStyle/>
            <a:p>
              <a:endParaRPr lang="zh-CN" altLang="en-US"/>
            </a:p>
          </p:txBody>
        </p:sp>
        <p:grpSp>
          <p:nvGrpSpPr>
            <p:cNvPr id="50282" name="Group 122"/>
            <p:cNvGrpSpPr>
              <a:grpSpLocks/>
            </p:cNvGrpSpPr>
            <p:nvPr/>
          </p:nvGrpSpPr>
          <p:grpSpPr bwMode="auto">
            <a:xfrm>
              <a:off x="1452" y="1698"/>
              <a:ext cx="4129" cy="429"/>
              <a:chOff x="1452" y="1698"/>
              <a:chExt cx="4129" cy="429"/>
            </a:xfrm>
          </p:grpSpPr>
          <p:sp>
            <p:nvSpPr>
              <p:cNvPr id="50283" name="Freeform 123"/>
              <p:cNvSpPr>
                <a:spLocks/>
              </p:cNvSpPr>
              <p:nvPr/>
            </p:nvSpPr>
            <p:spPr bwMode="auto">
              <a:xfrm>
                <a:off x="1452" y="1698"/>
                <a:ext cx="3870" cy="1"/>
              </a:xfrm>
              <a:custGeom>
                <a:avLst/>
                <a:gdLst>
                  <a:gd name="T0" fmla="*/ 0 w 3870"/>
                  <a:gd name="T1" fmla="*/ 0 h 1"/>
                  <a:gd name="T2" fmla="*/ 3870 w 3870"/>
                  <a:gd name="T3" fmla="*/ 0 h 1"/>
                  <a:gd name="T4" fmla="*/ 0 60000 65536"/>
                  <a:gd name="T5" fmla="*/ 0 60000 65536"/>
                  <a:gd name="T6" fmla="*/ 0 w 3870"/>
                  <a:gd name="T7" fmla="*/ 0 h 1"/>
                  <a:gd name="T8" fmla="*/ 3870 w 3870"/>
                  <a:gd name="T9" fmla="*/ 1 h 1"/>
                </a:gdLst>
                <a:ahLst/>
                <a:cxnLst>
                  <a:cxn ang="T4">
                    <a:pos x="T0" y="T1"/>
                  </a:cxn>
                  <a:cxn ang="T5">
                    <a:pos x="T2" y="T3"/>
                  </a:cxn>
                </a:cxnLst>
                <a:rect l="T6" t="T7" r="T8" b="T9"/>
                <a:pathLst>
                  <a:path w="3870" h="1">
                    <a:moveTo>
                      <a:pt x="0" y="0"/>
                    </a:moveTo>
                    <a:lnTo>
                      <a:pt x="3870" y="0"/>
                    </a:lnTo>
                  </a:path>
                </a:pathLst>
              </a:custGeom>
              <a:solidFill>
                <a:srgbClr val="FFFFFF"/>
              </a:solidFill>
              <a:ln w="38100">
                <a:solidFill>
                  <a:srgbClr val="FF0000"/>
                </a:solidFill>
                <a:round/>
                <a:headEnd/>
                <a:tailEnd/>
              </a:ln>
            </p:spPr>
            <p:txBody>
              <a:bodyPr/>
              <a:lstStyle/>
              <a:p>
                <a:endParaRPr lang="zh-CN" altLang="en-US"/>
              </a:p>
            </p:txBody>
          </p:sp>
          <p:sp>
            <p:nvSpPr>
              <p:cNvPr id="50284" name="Rectangle 124"/>
              <p:cNvSpPr>
                <a:spLocks noChangeArrowheads="1"/>
              </p:cNvSpPr>
              <p:nvPr/>
            </p:nvSpPr>
            <p:spPr bwMode="auto">
              <a:xfrm>
                <a:off x="5349" y="1954"/>
                <a:ext cx="232" cy="173"/>
              </a:xfrm>
              <a:prstGeom prst="rect">
                <a:avLst/>
              </a:prstGeom>
              <a:noFill/>
              <a:ln w="38100">
                <a:noFill/>
                <a:miter lim="800000"/>
                <a:headEnd/>
                <a:tailEnd/>
              </a:ln>
            </p:spPr>
            <p:txBody>
              <a:bodyPr wrap="none" lIns="0" tIns="0" rIns="0" bIns="0">
                <a:spAutoFit/>
              </a:bodyPr>
              <a:lstStyle/>
              <a:p>
                <a:pPr>
                  <a:lnSpc>
                    <a:spcPct val="100000"/>
                  </a:lnSpc>
                  <a:spcBef>
                    <a:spcPct val="0"/>
                  </a:spcBef>
                </a:pPr>
                <a:r>
                  <a:rPr kumimoji="1" lang="en-US" altLang="zh-CN" sz="1800" b="1"/>
                  <a:t>CS</a:t>
                </a:r>
                <a:r>
                  <a:rPr kumimoji="1" lang="en-US" altLang="zh-CN" sz="1800" b="1" baseline="-25000"/>
                  <a:t>3</a:t>
                </a:r>
                <a:endParaRPr kumimoji="1" lang="en-US" altLang="zh-CN" sz="1800" b="1"/>
              </a:p>
            </p:txBody>
          </p:sp>
          <p:sp>
            <p:nvSpPr>
              <p:cNvPr id="50285" name="Freeform 125"/>
              <p:cNvSpPr>
                <a:spLocks/>
              </p:cNvSpPr>
              <p:nvPr/>
            </p:nvSpPr>
            <p:spPr bwMode="auto">
              <a:xfrm flipV="1">
                <a:off x="5343" y="1936"/>
                <a:ext cx="195" cy="27"/>
              </a:xfrm>
              <a:custGeom>
                <a:avLst/>
                <a:gdLst>
                  <a:gd name="T0" fmla="*/ 0 w 195"/>
                  <a:gd name="T1" fmla="*/ 0 h 1"/>
                  <a:gd name="T2" fmla="*/ 195 w 195"/>
                  <a:gd name="T3" fmla="*/ 0 h 1"/>
                  <a:gd name="T4" fmla="*/ 0 60000 65536"/>
                  <a:gd name="T5" fmla="*/ 0 60000 65536"/>
                  <a:gd name="T6" fmla="*/ 0 w 195"/>
                  <a:gd name="T7" fmla="*/ 0 h 1"/>
                  <a:gd name="T8" fmla="*/ 195 w 195"/>
                  <a:gd name="T9" fmla="*/ 1 h 1"/>
                </a:gdLst>
                <a:ahLst/>
                <a:cxnLst>
                  <a:cxn ang="T4">
                    <a:pos x="T0" y="T1"/>
                  </a:cxn>
                  <a:cxn ang="T5">
                    <a:pos x="T2" y="T3"/>
                  </a:cxn>
                </a:cxnLst>
                <a:rect l="T6" t="T7" r="T8" b="T9"/>
                <a:pathLst>
                  <a:path w="195" h="1">
                    <a:moveTo>
                      <a:pt x="0" y="0"/>
                    </a:moveTo>
                    <a:lnTo>
                      <a:pt x="195" y="0"/>
                    </a:lnTo>
                  </a:path>
                </a:pathLst>
              </a:custGeom>
              <a:noFill/>
              <a:ln w="19050">
                <a:solidFill>
                  <a:schemeClr val="tx1"/>
                </a:solidFill>
                <a:round/>
                <a:headEnd/>
                <a:tailEnd/>
              </a:ln>
            </p:spPr>
            <p:txBody>
              <a:bodyPr/>
              <a:lstStyle/>
              <a:p>
                <a:endParaRPr lang="zh-CN" altLang="en-US"/>
              </a:p>
            </p:txBody>
          </p:sp>
        </p:grpSp>
      </p:grpSp>
      <p:grpSp>
        <p:nvGrpSpPr>
          <p:cNvPr id="21" name="Group 213"/>
          <p:cNvGrpSpPr>
            <a:grpSpLocks/>
          </p:cNvGrpSpPr>
          <p:nvPr/>
        </p:nvGrpSpPr>
        <p:grpSpPr bwMode="auto">
          <a:xfrm>
            <a:off x="1660525" y="1792288"/>
            <a:ext cx="574675" cy="615950"/>
            <a:chOff x="1046" y="1465"/>
            <a:chExt cx="362" cy="388"/>
          </a:xfrm>
        </p:grpSpPr>
        <p:sp>
          <p:nvSpPr>
            <p:cNvPr id="50270" name="Rectangle 127"/>
            <p:cNvSpPr>
              <a:spLocks noChangeArrowheads="1"/>
            </p:cNvSpPr>
            <p:nvPr/>
          </p:nvSpPr>
          <p:spPr bwMode="auto">
            <a:xfrm>
              <a:off x="1046" y="1465"/>
              <a:ext cx="298" cy="388"/>
            </a:xfrm>
            <a:prstGeom prst="rect">
              <a:avLst/>
            </a:prstGeom>
            <a:noFill/>
            <a:ln w="38100">
              <a:solidFill>
                <a:srgbClr val="CC3300"/>
              </a:solidFill>
              <a:miter lim="800000"/>
              <a:headEnd/>
              <a:tailEnd/>
            </a:ln>
          </p:spPr>
          <p:txBody>
            <a:bodyPr/>
            <a:lstStyle/>
            <a:p>
              <a:endParaRPr lang="zh-CN" altLang="en-US"/>
            </a:p>
          </p:txBody>
        </p:sp>
        <p:sp>
          <p:nvSpPr>
            <p:cNvPr id="50271" name="Rectangle 128"/>
            <p:cNvSpPr>
              <a:spLocks noChangeArrowheads="1"/>
            </p:cNvSpPr>
            <p:nvPr/>
          </p:nvSpPr>
          <p:spPr bwMode="auto">
            <a:xfrm>
              <a:off x="1051" y="1469"/>
              <a:ext cx="274" cy="173"/>
            </a:xfrm>
            <a:prstGeom prst="rect">
              <a:avLst/>
            </a:prstGeom>
            <a:noFill/>
            <a:ln w="38100">
              <a:noFill/>
              <a:miter lim="800000"/>
              <a:headEnd/>
              <a:tailEnd/>
            </a:ln>
          </p:spPr>
          <p:txBody>
            <a:bodyPr wrap="none" lIns="0" tIns="0" rIns="0" bIns="0">
              <a:spAutoFit/>
            </a:bodyPr>
            <a:lstStyle/>
            <a:p>
              <a:pPr>
                <a:lnSpc>
                  <a:spcPct val="100000"/>
                </a:lnSpc>
                <a:spcBef>
                  <a:spcPct val="0"/>
                </a:spcBef>
              </a:pPr>
              <a:r>
                <a:rPr kumimoji="1" lang="zh-CN" altLang="en-US" sz="1800" b="1">
                  <a:solidFill>
                    <a:srgbClr val="FF0000"/>
                  </a:solidFill>
                  <a:latin typeface="宋体" pitchFamily="2" charset="-122"/>
                </a:rPr>
                <a:t>片</a:t>
              </a:r>
              <a:r>
                <a:rPr kumimoji="1" lang="zh-CN" altLang="en-US" sz="1600" b="1">
                  <a:solidFill>
                    <a:srgbClr val="FF0000"/>
                  </a:solidFill>
                  <a:latin typeface="宋体" pitchFamily="2" charset="-122"/>
                </a:rPr>
                <a:t>选</a:t>
              </a:r>
            </a:p>
          </p:txBody>
        </p:sp>
        <p:sp>
          <p:nvSpPr>
            <p:cNvPr id="50272" name="Rectangle 129"/>
            <p:cNvSpPr>
              <a:spLocks noChangeArrowheads="1"/>
            </p:cNvSpPr>
            <p:nvPr/>
          </p:nvSpPr>
          <p:spPr bwMode="auto">
            <a:xfrm>
              <a:off x="1046" y="1658"/>
              <a:ext cx="274" cy="173"/>
            </a:xfrm>
            <a:prstGeom prst="rect">
              <a:avLst/>
            </a:prstGeom>
            <a:noFill/>
            <a:ln w="38100">
              <a:noFill/>
              <a:miter lim="800000"/>
              <a:headEnd/>
              <a:tailEnd/>
            </a:ln>
          </p:spPr>
          <p:txBody>
            <a:bodyPr wrap="none" lIns="0" tIns="0" rIns="0" bIns="0">
              <a:spAutoFit/>
            </a:bodyPr>
            <a:lstStyle/>
            <a:p>
              <a:pPr>
                <a:lnSpc>
                  <a:spcPct val="100000"/>
                </a:lnSpc>
                <a:spcBef>
                  <a:spcPct val="0"/>
                </a:spcBef>
              </a:pPr>
              <a:r>
                <a:rPr kumimoji="1" lang="zh-CN" altLang="en-US" sz="1800" b="1">
                  <a:solidFill>
                    <a:srgbClr val="FF0000"/>
                  </a:solidFill>
                  <a:latin typeface="宋体" pitchFamily="2" charset="-122"/>
                </a:rPr>
                <a:t>译</a:t>
              </a:r>
              <a:r>
                <a:rPr kumimoji="1" lang="zh-CN" altLang="en-US" sz="1600" b="1">
                  <a:solidFill>
                    <a:srgbClr val="FF0000"/>
                  </a:solidFill>
                  <a:latin typeface="宋体" pitchFamily="2" charset="-122"/>
                </a:rPr>
                <a:t>码</a:t>
              </a:r>
            </a:p>
          </p:txBody>
        </p:sp>
        <p:sp>
          <p:nvSpPr>
            <p:cNvPr id="50273" name="Oval 130"/>
            <p:cNvSpPr>
              <a:spLocks noChangeArrowheads="1"/>
            </p:cNvSpPr>
            <p:nvPr/>
          </p:nvSpPr>
          <p:spPr bwMode="auto">
            <a:xfrm>
              <a:off x="1343" y="1487"/>
              <a:ext cx="56" cy="56"/>
            </a:xfrm>
            <a:prstGeom prst="ellipse">
              <a:avLst/>
            </a:prstGeom>
            <a:noFill/>
            <a:ln w="19050">
              <a:solidFill>
                <a:srgbClr val="CC3300"/>
              </a:solidFill>
              <a:round/>
              <a:headEnd/>
              <a:tailEnd/>
            </a:ln>
          </p:spPr>
          <p:txBody>
            <a:bodyPr wrap="none" anchor="ctr"/>
            <a:lstStyle/>
            <a:p>
              <a:endParaRPr lang="zh-CN" altLang="en-US"/>
            </a:p>
          </p:txBody>
        </p:sp>
        <p:sp>
          <p:nvSpPr>
            <p:cNvPr id="50274" name="Oval 131"/>
            <p:cNvSpPr>
              <a:spLocks noChangeArrowheads="1"/>
            </p:cNvSpPr>
            <p:nvPr/>
          </p:nvSpPr>
          <p:spPr bwMode="auto">
            <a:xfrm>
              <a:off x="1349" y="1568"/>
              <a:ext cx="56" cy="56"/>
            </a:xfrm>
            <a:prstGeom prst="ellipse">
              <a:avLst/>
            </a:prstGeom>
            <a:noFill/>
            <a:ln w="19050">
              <a:solidFill>
                <a:srgbClr val="CC3300"/>
              </a:solidFill>
              <a:round/>
              <a:headEnd/>
              <a:tailEnd/>
            </a:ln>
          </p:spPr>
          <p:txBody>
            <a:bodyPr wrap="none" anchor="ctr"/>
            <a:lstStyle/>
            <a:p>
              <a:endParaRPr lang="zh-CN" altLang="en-US"/>
            </a:p>
          </p:txBody>
        </p:sp>
        <p:sp>
          <p:nvSpPr>
            <p:cNvPr id="50275" name="Oval 132"/>
            <p:cNvSpPr>
              <a:spLocks noChangeArrowheads="1"/>
            </p:cNvSpPr>
            <p:nvPr/>
          </p:nvSpPr>
          <p:spPr bwMode="auto">
            <a:xfrm>
              <a:off x="1349" y="1661"/>
              <a:ext cx="56" cy="56"/>
            </a:xfrm>
            <a:prstGeom prst="ellipse">
              <a:avLst/>
            </a:prstGeom>
            <a:noFill/>
            <a:ln w="19050">
              <a:solidFill>
                <a:srgbClr val="CC3300"/>
              </a:solidFill>
              <a:round/>
              <a:headEnd/>
              <a:tailEnd/>
            </a:ln>
          </p:spPr>
          <p:txBody>
            <a:bodyPr wrap="none" anchor="ctr"/>
            <a:lstStyle/>
            <a:p>
              <a:endParaRPr lang="zh-CN" altLang="en-US"/>
            </a:p>
          </p:txBody>
        </p:sp>
        <p:sp>
          <p:nvSpPr>
            <p:cNvPr id="50276" name="Oval 133"/>
            <p:cNvSpPr>
              <a:spLocks noChangeArrowheads="1"/>
            </p:cNvSpPr>
            <p:nvPr/>
          </p:nvSpPr>
          <p:spPr bwMode="auto">
            <a:xfrm>
              <a:off x="1352" y="1745"/>
              <a:ext cx="56" cy="56"/>
            </a:xfrm>
            <a:prstGeom prst="ellipse">
              <a:avLst/>
            </a:prstGeom>
            <a:noFill/>
            <a:ln w="19050">
              <a:solidFill>
                <a:srgbClr val="CC3300"/>
              </a:solidFill>
              <a:round/>
              <a:headEnd/>
              <a:tailEnd/>
            </a:ln>
          </p:spPr>
          <p:txBody>
            <a:bodyPr wrap="none" anchor="ctr"/>
            <a:lstStyle/>
            <a:p>
              <a:endParaRPr lang="zh-CN" altLang="en-US"/>
            </a:p>
          </p:txBody>
        </p:sp>
      </p:grpSp>
      <p:grpSp>
        <p:nvGrpSpPr>
          <p:cNvPr id="22" name="Group 134"/>
          <p:cNvGrpSpPr>
            <a:grpSpLocks/>
          </p:cNvGrpSpPr>
          <p:nvPr/>
        </p:nvGrpSpPr>
        <p:grpSpPr bwMode="auto">
          <a:xfrm>
            <a:off x="1104900" y="2605088"/>
            <a:ext cx="6994525" cy="985837"/>
            <a:chOff x="750" y="2163"/>
            <a:chExt cx="4406" cy="621"/>
          </a:xfrm>
        </p:grpSpPr>
        <p:grpSp>
          <p:nvGrpSpPr>
            <p:cNvPr id="50230" name="Group 135"/>
            <p:cNvGrpSpPr>
              <a:grpSpLocks/>
            </p:cNvGrpSpPr>
            <p:nvPr/>
          </p:nvGrpSpPr>
          <p:grpSpPr bwMode="auto">
            <a:xfrm>
              <a:off x="750" y="2169"/>
              <a:ext cx="307" cy="615"/>
              <a:chOff x="750" y="2169"/>
              <a:chExt cx="307" cy="615"/>
            </a:xfrm>
          </p:grpSpPr>
          <p:sp>
            <p:nvSpPr>
              <p:cNvPr id="50266" name="Line 136"/>
              <p:cNvSpPr>
                <a:spLocks noChangeShapeType="1"/>
              </p:cNvSpPr>
              <p:nvPr/>
            </p:nvSpPr>
            <p:spPr bwMode="auto">
              <a:xfrm flipV="1">
                <a:off x="834" y="2254"/>
                <a:ext cx="1" cy="493"/>
              </a:xfrm>
              <a:prstGeom prst="line">
                <a:avLst/>
              </a:prstGeom>
              <a:noFill/>
              <a:ln w="38100">
                <a:solidFill>
                  <a:schemeClr val="tx1"/>
                </a:solidFill>
                <a:round/>
                <a:headEnd/>
                <a:tailEnd type="oval" w="sm" len="sm"/>
              </a:ln>
            </p:spPr>
            <p:txBody>
              <a:bodyPr/>
              <a:lstStyle/>
              <a:p>
                <a:endParaRPr lang="zh-CN" altLang="en-US"/>
              </a:p>
            </p:txBody>
          </p:sp>
          <p:sp>
            <p:nvSpPr>
              <p:cNvPr id="50267" name="Line 137"/>
              <p:cNvSpPr>
                <a:spLocks noChangeShapeType="1"/>
              </p:cNvSpPr>
              <p:nvPr/>
            </p:nvSpPr>
            <p:spPr bwMode="auto">
              <a:xfrm flipV="1">
                <a:off x="750" y="2169"/>
                <a:ext cx="1" cy="572"/>
              </a:xfrm>
              <a:prstGeom prst="line">
                <a:avLst/>
              </a:prstGeom>
              <a:noFill/>
              <a:ln w="38100">
                <a:solidFill>
                  <a:schemeClr val="tx1"/>
                </a:solidFill>
                <a:round/>
                <a:headEnd/>
                <a:tailEnd type="oval" w="sm" len="sm"/>
              </a:ln>
            </p:spPr>
            <p:txBody>
              <a:bodyPr/>
              <a:lstStyle/>
              <a:p>
                <a:endParaRPr lang="zh-CN" altLang="en-US"/>
              </a:p>
            </p:txBody>
          </p:sp>
          <p:sp>
            <p:nvSpPr>
              <p:cNvPr id="50268" name="Line 138"/>
              <p:cNvSpPr>
                <a:spLocks noChangeShapeType="1"/>
              </p:cNvSpPr>
              <p:nvPr/>
            </p:nvSpPr>
            <p:spPr bwMode="auto">
              <a:xfrm flipV="1">
                <a:off x="1056" y="2546"/>
                <a:ext cx="1" cy="209"/>
              </a:xfrm>
              <a:prstGeom prst="line">
                <a:avLst/>
              </a:prstGeom>
              <a:noFill/>
              <a:ln w="38100">
                <a:solidFill>
                  <a:schemeClr val="tx1"/>
                </a:solidFill>
                <a:round/>
                <a:headEnd/>
                <a:tailEnd type="oval" w="sm" len="sm"/>
              </a:ln>
            </p:spPr>
            <p:txBody>
              <a:bodyPr/>
              <a:lstStyle/>
              <a:p>
                <a:endParaRPr lang="zh-CN" altLang="en-US"/>
              </a:p>
            </p:txBody>
          </p:sp>
          <p:sp>
            <p:nvSpPr>
              <p:cNvPr id="50269" name="Text Box 139"/>
              <p:cNvSpPr txBox="1">
                <a:spLocks noChangeArrowheads="1"/>
              </p:cNvSpPr>
              <p:nvPr/>
            </p:nvSpPr>
            <p:spPr bwMode="auto">
              <a:xfrm>
                <a:off x="832" y="2496"/>
                <a:ext cx="212" cy="288"/>
              </a:xfrm>
              <a:prstGeom prst="rect">
                <a:avLst/>
              </a:prstGeom>
              <a:noFill/>
              <a:ln w="9525">
                <a:noFill/>
                <a:miter lim="800000"/>
                <a:headEnd/>
                <a:tailEnd/>
              </a:ln>
            </p:spPr>
            <p:txBody>
              <a:bodyPr wrap="none">
                <a:spAutoFit/>
              </a:bodyPr>
              <a:lstStyle/>
              <a:p>
                <a:pPr algn="l">
                  <a:lnSpc>
                    <a:spcPct val="100000"/>
                  </a:lnSpc>
                  <a:spcBef>
                    <a:spcPct val="0"/>
                  </a:spcBef>
                </a:pPr>
                <a:r>
                  <a:rPr kumimoji="1" lang="zh-CN" altLang="en-US" b="1"/>
                  <a:t>..</a:t>
                </a:r>
              </a:p>
            </p:txBody>
          </p:sp>
        </p:grpSp>
        <p:grpSp>
          <p:nvGrpSpPr>
            <p:cNvPr id="50231" name="Group 140"/>
            <p:cNvGrpSpPr>
              <a:grpSpLocks/>
            </p:cNvGrpSpPr>
            <p:nvPr/>
          </p:nvGrpSpPr>
          <p:grpSpPr bwMode="auto">
            <a:xfrm>
              <a:off x="1340" y="2174"/>
              <a:ext cx="307" cy="610"/>
              <a:chOff x="1340" y="2174"/>
              <a:chExt cx="307" cy="610"/>
            </a:xfrm>
          </p:grpSpPr>
          <p:sp>
            <p:nvSpPr>
              <p:cNvPr id="50262" name="Line 141"/>
              <p:cNvSpPr>
                <a:spLocks noChangeShapeType="1"/>
              </p:cNvSpPr>
              <p:nvPr/>
            </p:nvSpPr>
            <p:spPr bwMode="auto">
              <a:xfrm flipV="1">
                <a:off x="1424" y="2259"/>
                <a:ext cx="1" cy="493"/>
              </a:xfrm>
              <a:prstGeom prst="line">
                <a:avLst/>
              </a:prstGeom>
              <a:noFill/>
              <a:ln w="38100">
                <a:solidFill>
                  <a:schemeClr val="tx1"/>
                </a:solidFill>
                <a:round/>
                <a:headEnd/>
                <a:tailEnd type="oval" w="sm" len="sm"/>
              </a:ln>
            </p:spPr>
            <p:txBody>
              <a:bodyPr/>
              <a:lstStyle/>
              <a:p>
                <a:endParaRPr lang="zh-CN" altLang="en-US"/>
              </a:p>
            </p:txBody>
          </p:sp>
          <p:sp>
            <p:nvSpPr>
              <p:cNvPr id="50263" name="Line 142"/>
              <p:cNvSpPr>
                <a:spLocks noChangeShapeType="1"/>
              </p:cNvSpPr>
              <p:nvPr/>
            </p:nvSpPr>
            <p:spPr bwMode="auto">
              <a:xfrm flipV="1">
                <a:off x="1340" y="2174"/>
                <a:ext cx="1" cy="572"/>
              </a:xfrm>
              <a:prstGeom prst="line">
                <a:avLst/>
              </a:prstGeom>
              <a:noFill/>
              <a:ln w="38100">
                <a:solidFill>
                  <a:schemeClr val="tx1"/>
                </a:solidFill>
                <a:round/>
                <a:headEnd/>
                <a:tailEnd type="oval" w="sm" len="sm"/>
              </a:ln>
            </p:spPr>
            <p:txBody>
              <a:bodyPr/>
              <a:lstStyle/>
              <a:p>
                <a:endParaRPr lang="zh-CN" altLang="en-US"/>
              </a:p>
            </p:txBody>
          </p:sp>
          <p:sp>
            <p:nvSpPr>
              <p:cNvPr id="50264" name="Line 143"/>
              <p:cNvSpPr>
                <a:spLocks noChangeShapeType="1"/>
              </p:cNvSpPr>
              <p:nvPr/>
            </p:nvSpPr>
            <p:spPr bwMode="auto">
              <a:xfrm flipV="1">
                <a:off x="1646" y="2551"/>
                <a:ext cx="1" cy="209"/>
              </a:xfrm>
              <a:prstGeom prst="line">
                <a:avLst/>
              </a:prstGeom>
              <a:noFill/>
              <a:ln w="38100">
                <a:solidFill>
                  <a:schemeClr val="tx1"/>
                </a:solidFill>
                <a:round/>
                <a:headEnd/>
                <a:tailEnd type="oval" w="sm" len="sm"/>
              </a:ln>
            </p:spPr>
            <p:txBody>
              <a:bodyPr/>
              <a:lstStyle/>
              <a:p>
                <a:endParaRPr lang="zh-CN" altLang="en-US"/>
              </a:p>
            </p:txBody>
          </p:sp>
          <p:sp>
            <p:nvSpPr>
              <p:cNvPr id="50265" name="Text Box 144"/>
              <p:cNvSpPr txBox="1">
                <a:spLocks noChangeArrowheads="1"/>
              </p:cNvSpPr>
              <p:nvPr/>
            </p:nvSpPr>
            <p:spPr bwMode="auto">
              <a:xfrm>
                <a:off x="1420" y="2496"/>
                <a:ext cx="212" cy="288"/>
              </a:xfrm>
              <a:prstGeom prst="rect">
                <a:avLst/>
              </a:prstGeom>
              <a:noFill/>
              <a:ln w="9525">
                <a:noFill/>
                <a:miter lim="800000"/>
                <a:headEnd/>
                <a:tailEnd/>
              </a:ln>
            </p:spPr>
            <p:txBody>
              <a:bodyPr wrap="none">
                <a:spAutoFit/>
              </a:bodyPr>
              <a:lstStyle/>
              <a:p>
                <a:pPr algn="l">
                  <a:lnSpc>
                    <a:spcPct val="100000"/>
                  </a:lnSpc>
                  <a:spcBef>
                    <a:spcPct val="0"/>
                  </a:spcBef>
                </a:pPr>
                <a:r>
                  <a:rPr kumimoji="1" lang="zh-CN" altLang="en-US" b="1"/>
                  <a:t>..</a:t>
                </a:r>
              </a:p>
            </p:txBody>
          </p:sp>
        </p:grpSp>
        <p:grpSp>
          <p:nvGrpSpPr>
            <p:cNvPr id="50232" name="Group 145"/>
            <p:cNvGrpSpPr>
              <a:grpSpLocks/>
            </p:cNvGrpSpPr>
            <p:nvPr/>
          </p:nvGrpSpPr>
          <p:grpSpPr bwMode="auto">
            <a:xfrm>
              <a:off x="1917" y="2166"/>
              <a:ext cx="307" cy="618"/>
              <a:chOff x="1917" y="2166"/>
              <a:chExt cx="307" cy="618"/>
            </a:xfrm>
          </p:grpSpPr>
          <p:sp>
            <p:nvSpPr>
              <p:cNvPr id="50258" name="Line 146"/>
              <p:cNvSpPr>
                <a:spLocks noChangeShapeType="1"/>
              </p:cNvSpPr>
              <p:nvPr/>
            </p:nvSpPr>
            <p:spPr bwMode="auto">
              <a:xfrm flipV="1">
                <a:off x="2001" y="2251"/>
                <a:ext cx="1" cy="493"/>
              </a:xfrm>
              <a:prstGeom prst="line">
                <a:avLst/>
              </a:prstGeom>
              <a:noFill/>
              <a:ln w="38100">
                <a:solidFill>
                  <a:schemeClr val="tx1"/>
                </a:solidFill>
                <a:round/>
                <a:headEnd/>
                <a:tailEnd type="oval" w="sm" len="sm"/>
              </a:ln>
            </p:spPr>
            <p:txBody>
              <a:bodyPr/>
              <a:lstStyle/>
              <a:p>
                <a:endParaRPr lang="zh-CN" altLang="en-US"/>
              </a:p>
            </p:txBody>
          </p:sp>
          <p:sp>
            <p:nvSpPr>
              <p:cNvPr id="50259" name="Line 147"/>
              <p:cNvSpPr>
                <a:spLocks noChangeShapeType="1"/>
              </p:cNvSpPr>
              <p:nvPr/>
            </p:nvSpPr>
            <p:spPr bwMode="auto">
              <a:xfrm flipV="1">
                <a:off x="1917" y="2166"/>
                <a:ext cx="1" cy="572"/>
              </a:xfrm>
              <a:prstGeom prst="line">
                <a:avLst/>
              </a:prstGeom>
              <a:noFill/>
              <a:ln w="38100">
                <a:solidFill>
                  <a:schemeClr val="tx1"/>
                </a:solidFill>
                <a:round/>
                <a:headEnd/>
                <a:tailEnd type="oval" w="sm" len="sm"/>
              </a:ln>
            </p:spPr>
            <p:txBody>
              <a:bodyPr/>
              <a:lstStyle/>
              <a:p>
                <a:endParaRPr lang="zh-CN" altLang="en-US"/>
              </a:p>
            </p:txBody>
          </p:sp>
          <p:sp>
            <p:nvSpPr>
              <p:cNvPr id="50260" name="Line 148"/>
              <p:cNvSpPr>
                <a:spLocks noChangeShapeType="1"/>
              </p:cNvSpPr>
              <p:nvPr/>
            </p:nvSpPr>
            <p:spPr bwMode="auto">
              <a:xfrm flipV="1">
                <a:off x="2223" y="2543"/>
                <a:ext cx="1" cy="209"/>
              </a:xfrm>
              <a:prstGeom prst="line">
                <a:avLst/>
              </a:prstGeom>
              <a:noFill/>
              <a:ln w="38100">
                <a:solidFill>
                  <a:schemeClr val="tx1"/>
                </a:solidFill>
                <a:round/>
                <a:headEnd/>
                <a:tailEnd type="oval" w="sm" len="sm"/>
              </a:ln>
            </p:spPr>
            <p:txBody>
              <a:bodyPr/>
              <a:lstStyle/>
              <a:p>
                <a:endParaRPr lang="zh-CN" altLang="en-US"/>
              </a:p>
            </p:txBody>
          </p:sp>
          <p:sp>
            <p:nvSpPr>
              <p:cNvPr id="50261" name="Text Box 149"/>
              <p:cNvSpPr txBox="1">
                <a:spLocks noChangeArrowheads="1"/>
              </p:cNvSpPr>
              <p:nvPr/>
            </p:nvSpPr>
            <p:spPr bwMode="auto">
              <a:xfrm>
                <a:off x="1996" y="2496"/>
                <a:ext cx="212" cy="288"/>
              </a:xfrm>
              <a:prstGeom prst="rect">
                <a:avLst/>
              </a:prstGeom>
              <a:noFill/>
              <a:ln w="9525">
                <a:noFill/>
                <a:miter lim="800000"/>
                <a:headEnd/>
                <a:tailEnd/>
              </a:ln>
            </p:spPr>
            <p:txBody>
              <a:bodyPr wrap="none">
                <a:spAutoFit/>
              </a:bodyPr>
              <a:lstStyle/>
              <a:p>
                <a:pPr algn="l">
                  <a:lnSpc>
                    <a:spcPct val="100000"/>
                  </a:lnSpc>
                  <a:spcBef>
                    <a:spcPct val="0"/>
                  </a:spcBef>
                </a:pPr>
                <a:r>
                  <a:rPr kumimoji="1" lang="zh-CN" altLang="en-US" b="1"/>
                  <a:t>..</a:t>
                </a:r>
              </a:p>
            </p:txBody>
          </p:sp>
        </p:grpSp>
        <p:grpSp>
          <p:nvGrpSpPr>
            <p:cNvPr id="50233" name="Group 150"/>
            <p:cNvGrpSpPr>
              <a:grpSpLocks/>
            </p:cNvGrpSpPr>
            <p:nvPr/>
          </p:nvGrpSpPr>
          <p:grpSpPr bwMode="auto">
            <a:xfrm>
              <a:off x="2481" y="2171"/>
              <a:ext cx="307" cy="613"/>
              <a:chOff x="2481" y="2171"/>
              <a:chExt cx="307" cy="613"/>
            </a:xfrm>
          </p:grpSpPr>
          <p:sp>
            <p:nvSpPr>
              <p:cNvPr id="50254" name="Line 151"/>
              <p:cNvSpPr>
                <a:spLocks noChangeShapeType="1"/>
              </p:cNvSpPr>
              <p:nvPr/>
            </p:nvSpPr>
            <p:spPr bwMode="auto">
              <a:xfrm flipV="1">
                <a:off x="2565" y="2256"/>
                <a:ext cx="1" cy="493"/>
              </a:xfrm>
              <a:prstGeom prst="line">
                <a:avLst/>
              </a:prstGeom>
              <a:noFill/>
              <a:ln w="38100">
                <a:solidFill>
                  <a:schemeClr val="tx1"/>
                </a:solidFill>
                <a:round/>
                <a:headEnd/>
                <a:tailEnd type="oval" w="sm" len="sm"/>
              </a:ln>
            </p:spPr>
            <p:txBody>
              <a:bodyPr/>
              <a:lstStyle/>
              <a:p>
                <a:endParaRPr lang="zh-CN" altLang="en-US"/>
              </a:p>
            </p:txBody>
          </p:sp>
          <p:sp>
            <p:nvSpPr>
              <p:cNvPr id="50255" name="Line 152"/>
              <p:cNvSpPr>
                <a:spLocks noChangeShapeType="1"/>
              </p:cNvSpPr>
              <p:nvPr/>
            </p:nvSpPr>
            <p:spPr bwMode="auto">
              <a:xfrm flipV="1">
                <a:off x="2481" y="2171"/>
                <a:ext cx="1" cy="572"/>
              </a:xfrm>
              <a:prstGeom prst="line">
                <a:avLst/>
              </a:prstGeom>
              <a:noFill/>
              <a:ln w="38100">
                <a:solidFill>
                  <a:schemeClr val="tx1"/>
                </a:solidFill>
                <a:round/>
                <a:headEnd/>
                <a:tailEnd type="oval" w="sm" len="sm"/>
              </a:ln>
            </p:spPr>
            <p:txBody>
              <a:bodyPr/>
              <a:lstStyle/>
              <a:p>
                <a:endParaRPr lang="zh-CN" altLang="en-US"/>
              </a:p>
            </p:txBody>
          </p:sp>
          <p:sp>
            <p:nvSpPr>
              <p:cNvPr id="50256" name="Line 153"/>
              <p:cNvSpPr>
                <a:spLocks noChangeShapeType="1"/>
              </p:cNvSpPr>
              <p:nvPr/>
            </p:nvSpPr>
            <p:spPr bwMode="auto">
              <a:xfrm flipV="1">
                <a:off x="2787" y="2548"/>
                <a:ext cx="1" cy="209"/>
              </a:xfrm>
              <a:prstGeom prst="line">
                <a:avLst/>
              </a:prstGeom>
              <a:noFill/>
              <a:ln w="38100">
                <a:solidFill>
                  <a:schemeClr val="tx1"/>
                </a:solidFill>
                <a:round/>
                <a:headEnd/>
                <a:tailEnd type="oval" w="sm" len="sm"/>
              </a:ln>
            </p:spPr>
            <p:txBody>
              <a:bodyPr/>
              <a:lstStyle/>
              <a:p>
                <a:endParaRPr lang="zh-CN" altLang="en-US"/>
              </a:p>
            </p:txBody>
          </p:sp>
          <p:sp>
            <p:nvSpPr>
              <p:cNvPr id="50257" name="Text Box 154"/>
              <p:cNvSpPr txBox="1">
                <a:spLocks noChangeArrowheads="1"/>
              </p:cNvSpPr>
              <p:nvPr/>
            </p:nvSpPr>
            <p:spPr bwMode="auto">
              <a:xfrm>
                <a:off x="2568" y="2496"/>
                <a:ext cx="212" cy="288"/>
              </a:xfrm>
              <a:prstGeom prst="rect">
                <a:avLst/>
              </a:prstGeom>
              <a:noFill/>
              <a:ln w="9525">
                <a:noFill/>
                <a:miter lim="800000"/>
                <a:headEnd/>
                <a:tailEnd/>
              </a:ln>
            </p:spPr>
            <p:txBody>
              <a:bodyPr wrap="none">
                <a:spAutoFit/>
              </a:bodyPr>
              <a:lstStyle/>
              <a:p>
                <a:pPr algn="l">
                  <a:lnSpc>
                    <a:spcPct val="100000"/>
                  </a:lnSpc>
                  <a:spcBef>
                    <a:spcPct val="0"/>
                  </a:spcBef>
                </a:pPr>
                <a:r>
                  <a:rPr kumimoji="1" lang="zh-CN" altLang="en-US" b="1"/>
                  <a:t>..</a:t>
                </a:r>
              </a:p>
            </p:txBody>
          </p:sp>
        </p:grpSp>
        <p:grpSp>
          <p:nvGrpSpPr>
            <p:cNvPr id="50234" name="Group 155"/>
            <p:cNvGrpSpPr>
              <a:grpSpLocks/>
            </p:cNvGrpSpPr>
            <p:nvPr/>
          </p:nvGrpSpPr>
          <p:grpSpPr bwMode="auto">
            <a:xfrm>
              <a:off x="3093" y="2178"/>
              <a:ext cx="306" cy="606"/>
              <a:chOff x="3093" y="2178"/>
              <a:chExt cx="306" cy="606"/>
            </a:xfrm>
          </p:grpSpPr>
          <p:sp>
            <p:nvSpPr>
              <p:cNvPr id="50250" name="Line 156"/>
              <p:cNvSpPr>
                <a:spLocks noChangeShapeType="1"/>
              </p:cNvSpPr>
              <p:nvPr/>
            </p:nvSpPr>
            <p:spPr bwMode="auto">
              <a:xfrm flipV="1">
                <a:off x="3176" y="2256"/>
                <a:ext cx="1" cy="493"/>
              </a:xfrm>
              <a:prstGeom prst="line">
                <a:avLst/>
              </a:prstGeom>
              <a:noFill/>
              <a:ln w="38100">
                <a:solidFill>
                  <a:schemeClr val="tx1"/>
                </a:solidFill>
                <a:round/>
                <a:headEnd/>
                <a:tailEnd type="oval" w="sm" len="sm"/>
              </a:ln>
            </p:spPr>
            <p:txBody>
              <a:bodyPr/>
              <a:lstStyle/>
              <a:p>
                <a:endParaRPr lang="zh-CN" altLang="en-US"/>
              </a:p>
            </p:txBody>
          </p:sp>
          <p:sp>
            <p:nvSpPr>
              <p:cNvPr id="50251" name="Freeform 157"/>
              <p:cNvSpPr>
                <a:spLocks/>
              </p:cNvSpPr>
              <p:nvPr/>
            </p:nvSpPr>
            <p:spPr bwMode="auto">
              <a:xfrm>
                <a:off x="3093" y="2178"/>
                <a:ext cx="1" cy="561"/>
              </a:xfrm>
              <a:custGeom>
                <a:avLst/>
                <a:gdLst>
                  <a:gd name="T0" fmla="*/ 0 w 1"/>
                  <a:gd name="T1" fmla="*/ 561 h 561"/>
                  <a:gd name="T2" fmla="*/ 0 w 1"/>
                  <a:gd name="T3" fmla="*/ 0 h 561"/>
                  <a:gd name="T4" fmla="*/ 0 60000 65536"/>
                  <a:gd name="T5" fmla="*/ 0 60000 65536"/>
                  <a:gd name="T6" fmla="*/ 0 w 1"/>
                  <a:gd name="T7" fmla="*/ 0 h 561"/>
                  <a:gd name="T8" fmla="*/ 1 w 1"/>
                  <a:gd name="T9" fmla="*/ 561 h 561"/>
                </a:gdLst>
                <a:ahLst/>
                <a:cxnLst>
                  <a:cxn ang="T4">
                    <a:pos x="T0" y="T1"/>
                  </a:cxn>
                  <a:cxn ang="T5">
                    <a:pos x="T2" y="T3"/>
                  </a:cxn>
                </a:cxnLst>
                <a:rect l="T6" t="T7" r="T8" b="T9"/>
                <a:pathLst>
                  <a:path w="1" h="561">
                    <a:moveTo>
                      <a:pt x="0" y="561"/>
                    </a:moveTo>
                    <a:lnTo>
                      <a:pt x="0" y="0"/>
                    </a:lnTo>
                  </a:path>
                </a:pathLst>
              </a:custGeom>
              <a:solidFill>
                <a:srgbClr val="FFFFFF"/>
              </a:solidFill>
              <a:ln w="38100">
                <a:solidFill>
                  <a:schemeClr val="tx1"/>
                </a:solidFill>
                <a:round/>
                <a:headEnd/>
                <a:tailEnd type="oval" w="sm" len="sm"/>
              </a:ln>
            </p:spPr>
            <p:txBody>
              <a:bodyPr/>
              <a:lstStyle/>
              <a:p>
                <a:endParaRPr lang="zh-CN" altLang="en-US"/>
              </a:p>
            </p:txBody>
          </p:sp>
          <p:sp>
            <p:nvSpPr>
              <p:cNvPr id="50252" name="Line 158"/>
              <p:cNvSpPr>
                <a:spLocks noChangeShapeType="1"/>
              </p:cNvSpPr>
              <p:nvPr/>
            </p:nvSpPr>
            <p:spPr bwMode="auto">
              <a:xfrm flipV="1">
                <a:off x="3398" y="2548"/>
                <a:ext cx="1" cy="209"/>
              </a:xfrm>
              <a:prstGeom prst="line">
                <a:avLst/>
              </a:prstGeom>
              <a:noFill/>
              <a:ln w="38100">
                <a:solidFill>
                  <a:schemeClr val="tx1"/>
                </a:solidFill>
                <a:round/>
                <a:headEnd/>
                <a:tailEnd type="oval" w="sm" len="sm"/>
              </a:ln>
            </p:spPr>
            <p:txBody>
              <a:bodyPr/>
              <a:lstStyle/>
              <a:p>
                <a:endParaRPr lang="zh-CN" altLang="en-US"/>
              </a:p>
            </p:txBody>
          </p:sp>
          <p:sp>
            <p:nvSpPr>
              <p:cNvPr id="50253" name="Text Box 159"/>
              <p:cNvSpPr txBox="1">
                <a:spLocks noChangeArrowheads="1"/>
              </p:cNvSpPr>
              <p:nvPr/>
            </p:nvSpPr>
            <p:spPr bwMode="auto">
              <a:xfrm>
                <a:off x="3168" y="2496"/>
                <a:ext cx="212" cy="288"/>
              </a:xfrm>
              <a:prstGeom prst="rect">
                <a:avLst/>
              </a:prstGeom>
              <a:noFill/>
              <a:ln w="9525">
                <a:noFill/>
                <a:miter lim="800000"/>
                <a:headEnd/>
                <a:tailEnd/>
              </a:ln>
            </p:spPr>
            <p:txBody>
              <a:bodyPr wrap="none">
                <a:spAutoFit/>
              </a:bodyPr>
              <a:lstStyle/>
              <a:p>
                <a:pPr algn="l">
                  <a:lnSpc>
                    <a:spcPct val="100000"/>
                  </a:lnSpc>
                  <a:spcBef>
                    <a:spcPct val="0"/>
                  </a:spcBef>
                </a:pPr>
                <a:r>
                  <a:rPr kumimoji="1" lang="zh-CN" altLang="en-US" b="1"/>
                  <a:t>..</a:t>
                </a:r>
              </a:p>
            </p:txBody>
          </p:sp>
        </p:grpSp>
        <p:grpSp>
          <p:nvGrpSpPr>
            <p:cNvPr id="50235" name="Group 160"/>
            <p:cNvGrpSpPr>
              <a:grpSpLocks/>
            </p:cNvGrpSpPr>
            <p:nvPr/>
          </p:nvGrpSpPr>
          <p:grpSpPr bwMode="auto">
            <a:xfrm>
              <a:off x="3695" y="2163"/>
              <a:ext cx="307" cy="621"/>
              <a:chOff x="3695" y="2163"/>
              <a:chExt cx="307" cy="621"/>
            </a:xfrm>
          </p:grpSpPr>
          <p:sp>
            <p:nvSpPr>
              <p:cNvPr id="50246" name="Line 161"/>
              <p:cNvSpPr>
                <a:spLocks noChangeShapeType="1"/>
              </p:cNvSpPr>
              <p:nvPr/>
            </p:nvSpPr>
            <p:spPr bwMode="auto">
              <a:xfrm flipV="1">
                <a:off x="3779" y="2248"/>
                <a:ext cx="1" cy="493"/>
              </a:xfrm>
              <a:prstGeom prst="line">
                <a:avLst/>
              </a:prstGeom>
              <a:noFill/>
              <a:ln w="38100">
                <a:solidFill>
                  <a:schemeClr val="tx1"/>
                </a:solidFill>
                <a:round/>
                <a:headEnd/>
                <a:tailEnd type="oval" w="sm" len="sm"/>
              </a:ln>
            </p:spPr>
            <p:txBody>
              <a:bodyPr/>
              <a:lstStyle/>
              <a:p>
                <a:endParaRPr lang="zh-CN" altLang="en-US"/>
              </a:p>
            </p:txBody>
          </p:sp>
          <p:sp>
            <p:nvSpPr>
              <p:cNvPr id="50247" name="Line 162"/>
              <p:cNvSpPr>
                <a:spLocks noChangeShapeType="1"/>
              </p:cNvSpPr>
              <p:nvPr/>
            </p:nvSpPr>
            <p:spPr bwMode="auto">
              <a:xfrm flipV="1">
                <a:off x="3695" y="2163"/>
                <a:ext cx="1" cy="572"/>
              </a:xfrm>
              <a:prstGeom prst="line">
                <a:avLst/>
              </a:prstGeom>
              <a:noFill/>
              <a:ln w="38100">
                <a:solidFill>
                  <a:schemeClr val="tx1"/>
                </a:solidFill>
                <a:round/>
                <a:headEnd/>
                <a:tailEnd type="oval" w="sm" len="sm"/>
              </a:ln>
            </p:spPr>
            <p:txBody>
              <a:bodyPr/>
              <a:lstStyle/>
              <a:p>
                <a:endParaRPr lang="zh-CN" altLang="en-US"/>
              </a:p>
            </p:txBody>
          </p:sp>
          <p:sp>
            <p:nvSpPr>
              <p:cNvPr id="50248" name="Line 163"/>
              <p:cNvSpPr>
                <a:spLocks noChangeShapeType="1"/>
              </p:cNvSpPr>
              <p:nvPr/>
            </p:nvSpPr>
            <p:spPr bwMode="auto">
              <a:xfrm flipV="1">
                <a:off x="4001" y="2540"/>
                <a:ext cx="1" cy="209"/>
              </a:xfrm>
              <a:prstGeom prst="line">
                <a:avLst/>
              </a:prstGeom>
              <a:noFill/>
              <a:ln w="38100">
                <a:solidFill>
                  <a:schemeClr val="tx1"/>
                </a:solidFill>
                <a:round/>
                <a:headEnd/>
                <a:tailEnd type="oval" w="sm" len="sm"/>
              </a:ln>
            </p:spPr>
            <p:txBody>
              <a:bodyPr/>
              <a:lstStyle/>
              <a:p>
                <a:endParaRPr lang="zh-CN" altLang="en-US"/>
              </a:p>
            </p:txBody>
          </p:sp>
          <p:sp>
            <p:nvSpPr>
              <p:cNvPr id="50249" name="Text Box 164"/>
              <p:cNvSpPr txBox="1">
                <a:spLocks noChangeArrowheads="1"/>
              </p:cNvSpPr>
              <p:nvPr/>
            </p:nvSpPr>
            <p:spPr bwMode="auto">
              <a:xfrm>
                <a:off x="3772" y="2496"/>
                <a:ext cx="212" cy="288"/>
              </a:xfrm>
              <a:prstGeom prst="rect">
                <a:avLst/>
              </a:prstGeom>
              <a:noFill/>
              <a:ln w="9525">
                <a:noFill/>
                <a:miter lim="800000"/>
                <a:headEnd/>
                <a:tailEnd/>
              </a:ln>
            </p:spPr>
            <p:txBody>
              <a:bodyPr wrap="none">
                <a:spAutoFit/>
              </a:bodyPr>
              <a:lstStyle/>
              <a:p>
                <a:pPr algn="l">
                  <a:lnSpc>
                    <a:spcPct val="100000"/>
                  </a:lnSpc>
                  <a:spcBef>
                    <a:spcPct val="0"/>
                  </a:spcBef>
                </a:pPr>
                <a:r>
                  <a:rPr kumimoji="1" lang="zh-CN" altLang="en-US" b="1"/>
                  <a:t>..</a:t>
                </a:r>
              </a:p>
            </p:txBody>
          </p:sp>
        </p:grpSp>
        <p:grpSp>
          <p:nvGrpSpPr>
            <p:cNvPr id="50236" name="Group 165"/>
            <p:cNvGrpSpPr>
              <a:grpSpLocks/>
            </p:cNvGrpSpPr>
            <p:nvPr/>
          </p:nvGrpSpPr>
          <p:grpSpPr bwMode="auto">
            <a:xfrm>
              <a:off x="4246" y="2168"/>
              <a:ext cx="307" cy="616"/>
              <a:chOff x="4246" y="2168"/>
              <a:chExt cx="307" cy="616"/>
            </a:xfrm>
          </p:grpSpPr>
          <p:sp>
            <p:nvSpPr>
              <p:cNvPr id="50242" name="Freeform 166"/>
              <p:cNvSpPr>
                <a:spLocks/>
              </p:cNvSpPr>
              <p:nvPr/>
            </p:nvSpPr>
            <p:spPr bwMode="auto">
              <a:xfrm>
                <a:off x="4326" y="2250"/>
                <a:ext cx="4" cy="497"/>
              </a:xfrm>
              <a:custGeom>
                <a:avLst/>
                <a:gdLst>
                  <a:gd name="T0" fmla="*/ 4 w 4"/>
                  <a:gd name="T1" fmla="*/ 497 h 497"/>
                  <a:gd name="T2" fmla="*/ 0 w 4"/>
                  <a:gd name="T3" fmla="*/ 0 h 497"/>
                  <a:gd name="T4" fmla="*/ 0 60000 65536"/>
                  <a:gd name="T5" fmla="*/ 0 60000 65536"/>
                  <a:gd name="T6" fmla="*/ 0 w 4"/>
                  <a:gd name="T7" fmla="*/ 0 h 497"/>
                  <a:gd name="T8" fmla="*/ 4 w 4"/>
                  <a:gd name="T9" fmla="*/ 497 h 497"/>
                </a:gdLst>
                <a:ahLst/>
                <a:cxnLst>
                  <a:cxn ang="T4">
                    <a:pos x="T0" y="T1"/>
                  </a:cxn>
                  <a:cxn ang="T5">
                    <a:pos x="T2" y="T3"/>
                  </a:cxn>
                </a:cxnLst>
                <a:rect l="T6" t="T7" r="T8" b="T9"/>
                <a:pathLst>
                  <a:path w="4" h="497">
                    <a:moveTo>
                      <a:pt x="4" y="497"/>
                    </a:moveTo>
                    <a:lnTo>
                      <a:pt x="0" y="0"/>
                    </a:lnTo>
                  </a:path>
                </a:pathLst>
              </a:custGeom>
              <a:solidFill>
                <a:srgbClr val="FFFFFF"/>
              </a:solidFill>
              <a:ln w="38100">
                <a:solidFill>
                  <a:schemeClr val="tx1"/>
                </a:solidFill>
                <a:round/>
                <a:headEnd/>
                <a:tailEnd type="oval" w="sm" len="sm"/>
              </a:ln>
            </p:spPr>
            <p:txBody>
              <a:bodyPr/>
              <a:lstStyle/>
              <a:p>
                <a:endParaRPr lang="zh-CN" altLang="en-US"/>
              </a:p>
            </p:txBody>
          </p:sp>
          <p:sp>
            <p:nvSpPr>
              <p:cNvPr id="50243" name="Line 167"/>
              <p:cNvSpPr>
                <a:spLocks noChangeShapeType="1"/>
              </p:cNvSpPr>
              <p:nvPr/>
            </p:nvSpPr>
            <p:spPr bwMode="auto">
              <a:xfrm flipV="1">
                <a:off x="4246" y="2168"/>
                <a:ext cx="1" cy="572"/>
              </a:xfrm>
              <a:prstGeom prst="line">
                <a:avLst/>
              </a:prstGeom>
              <a:noFill/>
              <a:ln w="38100">
                <a:solidFill>
                  <a:schemeClr val="tx1"/>
                </a:solidFill>
                <a:round/>
                <a:headEnd/>
                <a:tailEnd type="oval" w="sm" len="sm"/>
              </a:ln>
            </p:spPr>
            <p:txBody>
              <a:bodyPr/>
              <a:lstStyle/>
              <a:p>
                <a:endParaRPr lang="zh-CN" altLang="en-US"/>
              </a:p>
            </p:txBody>
          </p:sp>
          <p:sp>
            <p:nvSpPr>
              <p:cNvPr id="50244" name="Line 168"/>
              <p:cNvSpPr>
                <a:spLocks noChangeShapeType="1"/>
              </p:cNvSpPr>
              <p:nvPr/>
            </p:nvSpPr>
            <p:spPr bwMode="auto">
              <a:xfrm flipV="1">
                <a:off x="4552" y="2545"/>
                <a:ext cx="1" cy="209"/>
              </a:xfrm>
              <a:prstGeom prst="line">
                <a:avLst/>
              </a:prstGeom>
              <a:noFill/>
              <a:ln w="38100">
                <a:solidFill>
                  <a:schemeClr val="tx1"/>
                </a:solidFill>
                <a:round/>
                <a:headEnd/>
                <a:tailEnd type="oval" w="sm" len="sm"/>
              </a:ln>
            </p:spPr>
            <p:txBody>
              <a:bodyPr/>
              <a:lstStyle/>
              <a:p>
                <a:endParaRPr lang="zh-CN" altLang="en-US"/>
              </a:p>
            </p:txBody>
          </p:sp>
          <p:sp>
            <p:nvSpPr>
              <p:cNvPr id="50245" name="Text Box 169"/>
              <p:cNvSpPr txBox="1">
                <a:spLocks noChangeArrowheads="1"/>
              </p:cNvSpPr>
              <p:nvPr/>
            </p:nvSpPr>
            <p:spPr bwMode="auto">
              <a:xfrm>
                <a:off x="4320" y="2496"/>
                <a:ext cx="212" cy="288"/>
              </a:xfrm>
              <a:prstGeom prst="rect">
                <a:avLst/>
              </a:prstGeom>
              <a:noFill/>
              <a:ln w="9525">
                <a:noFill/>
                <a:miter lim="800000"/>
                <a:headEnd/>
                <a:tailEnd/>
              </a:ln>
            </p:spPr>
            <p:txBody>
              <a:bodyPr wrap="none">
                <a:spAutoFit/>
              </a:bodyPr>
              <a:lstStyle/>
              <a:p>
                <a:pPr algn="l">
                  <a:lnSpc>
                    <a:spcPct val="100000"/>
                  </a:lnSpc>
                  <a:spcBef>
                    <a:spcPct val="0"/>
                  </a:spcBef>
                </a:pPr>
                <a:r>
                  <a:rPr kumimoji="1" lang="zh-CN" altLang="en-US" b="1"/>
                  <a:t>..</a:t>
                </a:r>
              </a:p>
            </p:txBody>
          </p:sp>
        </p:grpSp>
        <p:grpSp>
          <p:nvGrpSpPr>
            <p:cNvPr id="50237" name="Group 170"/>
            <p:cNvGrpSpPr>
              <a:grpSpLocks/>
            </p:cNvGrpSpPr>
            <p:nvPr/>
          </p:nvGrpSpPr>
          <p:grpSpPr bwMode="auto">
            <a:xfrm>
              <a:off x="4845" y="2175"/>
              <a:ext cx="311" cy="609"/>
              <a:chOff x="4845" y="2175"/>
              <a:chExt cx="311" cy="609"/>
            </a:xfrm>
          </p:grpSpPr>
          <p:sp>
            <p:nvSpPr>
              <p:cNvPr id="50238" name="Line 171"/>
              <p:cNvSpPr>
                <a:spLocks noChangeShapeType="1"/>
              </p:cNvSpPr>
              <p:nvPr/>
            </p:nvSpPr>
            <p:spPr bwMode="auto">
              <a:xfrm flipV="1">
                <a:off x="4933" y="2258"/>
                <a:ext cx="1" cy="493"/>
              </a:xfrm>
              <a:prstGeom prst="line">
                <a:avLst/>
              </a:prstGeom>
              <a:noFill/>
              <a:ln w="38100">
                <a:solidFill>
                  <a:schemeClr val="tx1"/>
                </a:solidFill>
                <a:round/>
                <a:headEnd/>
                <a:tailEnd type="oval" w="sm" len="sm"/>
              </a:ln>
            </p:spPr>
            <p:txBody>
              <a:bodyPr/>
              <a:lstStyle/>
              <a:p>
                <a:endParaRPr lang="zh-CN" altLang="en-US"/>
              </a:p>
            </p:txBody>
          </p:sp>
          <p:sp>
            <p:nvSpPr>
              <p:cNvPr id="50239" name="Freeform 172"/>
              <p:cNvSpPr>
                <a:spLocks/>
              </p:cNvSpPr>
              <p:nvPr/>
            </p:nvSpPr>
            <p:spPr bwMode="auto">
              <a:xfrm>
                <a:off x="4845" y="2175"/>
                <a:ext cx="4" cy="570"/>
              </a:xfrm>
              <a:custGeom>
                <a:avLst/>
                <a:gdLst>
                  <a:gd name="T0" fmla="*/ 4 w 4"/>
                  <a:gd name="T1" fmla="*/ 570 h 570"/>
                  <a:gd name="T2" fmla="*/ 0 w 4"/>
                  <a:gd name="T3" fmla="*/ 0 h 570"/>
                  <a:gd name="T4" fmla="*/ 0 60000 65536"/>
                  <a:gd name="T5" fmla="*/ 0 60000 65536"/>
                  <a:gd name="T6" fmla="*/ 0 w 4"/>
                  <a:gd name="T7" fmla="*/ 0 h 570"/>
                  <a:gd name="T8" fmla="*/ 4 w 4"/>
                  <a:gd name="T9" fmla="*/ 570 h 570"/>
                </a:gdLst>
                <a:ahLst/>
                <a:cxnLst>
                  <a:cxn ang="T4">
                    <a:pos x="T0" y="T1"/>
                  </a:cxn>
                  <a:cxn ang="T5">
                    <a:pos x="T2" y="T3"/>
                  </a:cxn>
                </a:cxnLst>
                <a:rect l="T6" t="T7" r="T8" b="T9"/>
                <a:pathLst>
                  <a:path w="4" h="570">
                    <a:moveTo>
                      <a:pt x="4" y="570"/>
                    </a:moveTo>
                    <a:lnTo>
                      <a:pt x="0" y="0"/>
                    </a:lnTo>
                  </a:path>
                </a:pathLst>
              </a:custGeom>
              <a:solidFill>
                <a:srgbClr val="FFFFFF"/>
              </a:solidFill>
              <a:ln w="38100">
                <a:solidFill>
                  <a:schemeClr val="tx1"/>
                </a:solidFill>
                <a:round/>
                <a:headEnd/>
                <a:tailEnd type="oval" w="sm" len="sm"/>
              </a:ln>
            </p:spPr>
            <p:txBody>
              <a:bodyPr/>
              <a:lstStyle/>
              <a:p>
                <a:endParaRPr lang="zh-CN" altLang="en-US"/>
              </a:p>
            </p:txBody>
          </p:sp>
          <p:sp>
            <p:nvSpPr>
              <p:cNvPr id="50240" name="Line 173"/>
              <p:cNvSpPr>
                <a:spLocks noChangeShapeType="1"/>
              </p:cNvSpPr>
              <p:nvPr/>
            </p:nvSpPr>
            <p:spPr bwMode="auto">
              <a:xfrm flipV="1">
                <a:off x="5155" y="2550"/>
                <a:ext cx="1" cy="209"/>
              </a:xfrm>
              <a:prstGeom prst="line">
                <a:avLst/>
              </a:prstGeom>
              <a:noFill/>
              <a:ln w="38100">
                <a:solidFill>
                  <a:schemeClr val="tx1"/>
                </a:solidFill>
                <a:round/>
                <a:headEnd/>
                <a:tailEnd type="oval" w="sm" len="sm"/>
              </a:ln>
            </p:spPr>
            <p:txBody>
              <a:bodyPr/>
              <a:lstStyle/>
              <a:p>
                <a:endParaRPr lang="zh-CN" altLang="en-US"/>
              </a:p>
            </p:txBody>
          </p:sp>
          <p:sp>
            <p:nvSpPr>
              <p:cNvPr id="50241" name="Text Box 174"/>
              <p:cNvSpPr txBox="1">
                <a:spLocks noChangeArrowheads="1"/>
              </p:cNvSpPr>
              <p:nvPr/>
            </p:nvSpPr>
            <p:spPr bwMode="auto">
              <a:xfrm>
                <a:off x="4944" y="2496"/>
                <a:ext cx="212" cy="288"/>
              </a:xfrm>
              <a:prstGeom prst="rect">
                <a:avLst/>
              </a:prstGeom>
              <a:noFill/>
              <a:ln w="9525">
                <a:noFill/>
                <a:miter lim="800000"/>
                <a:headEnd/>
                <a:tailEnd/>
              </a:ln>
            </p:spPr>
            <p:txBody>
              <a:bodyPr wrap="none">
                <a:spAutoFit/>
              </a:bodyPr>
              <a:lstStyle/>
              <a:p>
                <a:pPr algn="l">
                  <a:lnSpc>
                    <a:spcPct val="100000"/>
                  </a:lnSpc>
                  <a:spcBef>
                    <a:spcPct val="0"/>
                  </a:spcBef>
                </a:pPr>
                <a:r>
                  <a:rPr kumimoji="1" lang="zh-CN" altLang="en-US" b="1"/>
                  <a:t>..</a:t>
                </a:r>
              </a:p>
            </p:txBody>
          </p:sp>
        </p:grpSp>
      </p:grpSp>
      <p:grpSp>
        <p:nvGrpSpPr>
          <p:cNvPr id="31" name="Group 176"/>
          <p:cNvGrpSpPr>
            <a:grpSpLocks/>
          </p:cNvGrpSpPr>
          <p:nvPr/>
        </p:nvGrpSpPr>
        <p:grpSpPr bwMode="auto">
          <a:xfrm>
            <a:off x="1704975" y="3849688"/>
            <a:ext cx="6664325" cy="19050"/>
            <a:chOff x="1128" y="2947"/>
            <a:chExt cx="4198" cy="12"/>
          </a:xfrm>
        </p:grpSpPr>
        <p:grpSp>
          <p:nvGrpSpPr>
            <p:cNvPr id="50217" name="Group 177"/>
            <p:cNvGrpSpPr>
              <a:grpSpLocks/>
            </p:cNvGrpSpPr>
            <p:nvPr/>
          </p:nvGrpSpPr>
          <p:grpSpPr bwMode="auto">
            <a:xfrm>
              <a:off x="1128" y="2947"/>
              <a:ext cx="4198" cy="12"/>
              <a:chOff x="1128" y="2947"/>
              <a:chExt cx="4198" cy="12"/>
            </a:xfrm>
          </p:grpSpPr>
          <p:grpSp>
            <p:nvGrpSpPr>
              <p:cNvPr id="50219" name="Group 178"/>
              <p:cNvGrpSpPr>
                <a:grpSpLocks/>
              </p:cNvGrpSpPr>
              <p:nvPr/>
            </p:nvGrpSpPr>
            <p:grpSpPr bwMode="auto">
              <a:xfrm>
                <a:off x="2858" y="2947"/>
                <a:ext cx="1318" cy="12"/>
                <a:chOff x="2858" y="2947"/>
                <a:chExt cx="1318" cy="12"/>
              </a:xfrm>
            </p:grpSpPr>
            <p:sp>
              <p:nvSpPr>
                <p:cNvPr id="50227" name="Line 179"/>
                <p:cNvSpPr>
                  <a:spLocks noChangeShapeType="1"/>
                </p:cNvSpPr>
                <p:nvPr/>
              </p:nvSpPr>
              <p:spPr bwMode="auto">
                <a:xfrm>
                  <a:off x="2858" y="2958"/>
                  <a:ext cx="104" cy="1"/>
                </a:xfrm>
                <a:prstGeom prst="line">
                  <a:avLst/>
                </a:prstGeom>
                <a:noFill/>
                <a:ln w="38100">
                  <a:solidFill>
                    <a:schemeClr val="tx1"/>
                  </a:solidFill>
                  <a:round/>
                  <a:headEnd/>
                  <a:tailEnd/>
                </a:ln>
              </p:spPr>
              <p:txBody>
                <a:bodyPr/>
                <a:lstStyle/>
                <a:p>
                  <a:endParaRPr lang="zh-CN" altLang="en-US"/>
                </a:p>
              </p:txBody>
            </p:sp>
            <p:sp>
              <p:nvSpPr>
                <p:cNvPr id="50228" name="Line 180"/>
                <p:cNvSpPr>
                  <a:spLocks noChangeShapeType="1"/>
                </p:cNvSpPr>
                <p:nvPr/>
              </p:nvSpPr>
              <p:spPr bwMode="auto">
                <a:xfrm>
                  <a:off x="3477" y="2947"/>
                  <a:ext cx="104" cy="1"/>
                </a:xfrm>
                <a:prstGeom prst="line">
                  <a:avLst/>
                </a:prstGeom>
                <a:noFill/>
                <a:ln w="38100">
                  <a:solidFill>
                    <a:schemeClr val="tx1"/>
                  </a:solidFill>
                  <a:round/>
                  <a:headEnd/>
                  <a:tailEnd/>
                </a:ln>
              </p:spPr>
              <p:txBody>
                <a:bodyPr/>
                <a:lstStyle/>
                <a:p>
                  <a:endParaRPr lang="zh-CN" altLang="en-US"/>
                </a:p>
              </p:txBody>
            </p:sp>
            <p:sp>
              <p:nvSpPr>
                <p:cNvPr id="50229" name="Line 181"/>
                <p:cNvSpPr>
                  <a:spLocks noChangeShapeType="1"/>
                </p:cNvSpPr>
                <p:nvPr/>
              </p:nvSpPr>
              <p:spPr bwMode="auto">
                <a:xfrm>
                  <a:off x="4072" y="2947"/>
                  <a:ext cx="104" cy="1"/>
                </a:xfrm>
                <a:prstGeom prst="line">
                  <a:avLst/>
                </a:prstGeom>
                <a:noFill/>
                <a:ln w="38100">
                  <a:solidFill>
                    <a:schemeClr val="tx1"/>
                  </a:solidFill>
                  <a:round/>
                  <a:headEnd/>
                  <a:tailEnd/>
                </a:ln>
              </p:spPr>
              <p:txBody>
                <a:bodyPr/>
                <a:lstStyle/>
                <a:p>
                  <a:endParaRPr lang="zh-CN" altLang="en-US"/>
                </a:p>
              </p:txBody>
            </p:sp>
          </p:grpSp>
          <p:grpSp>
            <p:nvGrpSpPr>
              <p:cNvPr id="50220" name="Group 182"/>
              <p:cNvGrpSpPr>
                <a:grpSpLocks/>
              </p:cNvGrpSpPr>
              <p:nvPr/>
            </p:nvGrpSpPr>
            <p:grpSpPr bwMode="auto">
              <a:xfrm>
                <a:off x="1128" y="2947"/>
                <a:ext cx="4198" cy="12"/>
                <a:chOff x="1128" y="2947"/>
                <a:chExt cx="4198" cy="12"/>
              </a:xfrm>
            </p:grpSpPr>
            <p:sp>
              <p:nvSpPr>
                <p:cNvPr id="50221" name="Line 183"/>
                <p:cNvSpPr>
                  <a:spLocks noChangeShapeType="1"/>
                </p:cNvSpPr>
                <p:nvPr/>
              </p:nvSpPr>
              <p:spPr bwMode="auto">
                <a:xfrm>
                  <a:off x="2278" y="2958"/>
                  <a:ext cx="104" cy="1"/>
                </a:xfrm>
                <a:prstGeom prst="line">
                  <a:avLst/>
                </a:prstGeom>
                <a:noFill/>
                <a:ln w="38100">
                  <a:solidFill>
                    <a:schemeClr val="tx1"/>
                  </a:solidFill>
                  <a:round/>
                  <a:headEnd/>
                  <a:tailEnd/>
                </a:ln>
              </p:spPr>
              <p:txBody>
                <a:bodyPr/>
                <a:lstStyle/>
                <a:p>
                  <a:endParaRPr lang="zh-CN" altLang="en-US"/>
                </a:p>
              </p:txBody>
            </p:sp>
            <p:grpSp>
              <p:nvGrpSpPr>
                <p:cNvPr id="50222" name="Group 184"/>
                <p:cNvGrpSpPr>
                  <a:grpSpLocks/>
                </p:cNvGrpSpPr>
                <p:nvPr/>
              </p:nvGrpSpPr>
              <p:grpSpPr bwMode="auto">
                <a:xfrm>
                  <a:off x="1128" y="2947"/>
                  <a:ext cx="4198" cy="12"/>
                  <a:chOff x="1128" y="2947"/>
                  <a:chExt cx="4198" cy="12"/>
                </a:xfrm>
              </p:grpSpPr>
              <p:sp>
                <p:nvSpPr>
                  <p:cNvPr id="50223" name="Line 185"/>
                  <p:cNvSpPr>
                    <a:spLocks noChangeShapeType="1"/>
                  </p:cNvSpPr>
                  <p:nvPr/>
                </p:nvSpPr>
                <p:spPr bwMode="auto">
                  <a:xfrm>
                    <a:off x="1708" y="2958"/>
                    <a:ext cx="104" cy="1"/>
                  </a:xfrm>
                  <a:prstGeom prst="line">
                    <a:avLst/>
                  </a:prstGeom>
                  <a:noFill/>
                  <a:ln w="38100">
                    <a:solidFill>
                      <a:schemeClr val="tx1"/>
                    </a:solidFill>
                    <a:round/>
                    <a:headEnd/>
                    <a:tailEnd/>
                  </a:ln>
                </p:spPr>
                <p:txBody>
                  <a:bodyPr/>
                  <a:lstStyle/>
                  <a:p>
                    <a:endParaRPr lang="zh-CN" altLang="en-US"/>
                  </a:p>
                </p:txBody>
              </p:sp>
              <p:grpSp>
                <p:nvGrpSpPr>
                  <p:cNvPr id="50224" name="Group 186"/>
                  <p:cNvGrpSpPr>
                    <a:grpSpLocks/>
                  </p:cNvGrpSpPr>
                  <p:nvPr/>
                </p:nvGrpSpPr>
                <p:grpSpPr bwMode="auto">
                  <a:xfrm>
                    <a:off x="1128" y="2947"/>
                    <a:ext cx="4198" cy="12"/>
                    <a:chOff x="1128" y="2947"/>
                    <a:chExt cx="4198" cy="12"/>
                  </a:xfrm>
                </p:grpSpPr>
                <p:sp>
                  <p:nvSpPr>
                    <p:cNvPr id="50225" name="Line 187"/>
                    <p:cNvSpPr>
                      <a:spLocks noChangeShapeType="1"/>
                    </p:cNvSpPr>
                    <p:nvPr/>
                  </p:nvSpPr>
                  <p:spPr bwMode="auto">
                    <a:xfrm>
                      <a:off x="1128" y="2958"/>
                      <a:ext cx="104" cy="1"/>
                    </a:xfrm>
                    <a:prstGeom prst="line">
                      <a:avLst/>
                    </a:prstGeom>
                    <a:noFill/>
                    <a:ln w="38100">
                      <a:solidFill>
                        <a:schemeClr val="tx1"/>
                      </a:solidFill>
                      <a:round/>
                      <a:headEnd/>
                      <a:tailEnd/>
                    </a:ln>
                  </p:spPr>
                  <p:txBody>
                    <a:bodyPr/>
                    <a:lstStyle/>
                    <a:p>
                      <a:endParaRPr lang="zh-CN" altLang="en-US"/>
                    </a:p>
                  </p:txBody>
                </p:sp>
                <p:sp>
                  <p:nvSpPr>
                    <p:cNvPr id="50226" name="Line 188"/>
                    <p:cNvSpPr>
                      <a:spLocks noChangeShapeType="1"/>
                    </p:cNvSpPr>
                    <p:nvPr/>
                  </p:nvSpPr>
                  <p:spPr bwMode="auto">
                    <a:xfrm>
                      <a:off x="5222" y="2947"/>
                      <a:ext cx="104" cy="1"/>
                    </a:xfrm>
                    <a:prstGeom prst="line">
                      <a:avLst/>
                    </a:prstGeom>
                    <a:noFill/>
                    <a:ln w="38100">
                      <a:solidFill>
                        <a:schemeClr val="tx1"/>
                      </a:solidFill>
                      <a:round/>
                      <a:headEnd/>
                      <a:tailEnd/>
                    </a:ln>
                  </p:spPr>
                  <p:txBody>
                    <a:bodyPr/>
                    <a:lstStyle/>
                    <a:p>
                      <a:endParaRPr lang="zh-CN" altLang="en-US"/>
                    </a:p>
                  </p:txBody>
                </p:sp>
              </p:grpSp>
            </p:grpSp>
          </p:grpSp>
        </p:grpSp>
        <p:sp>
          <p:nvSpPr>
            <p:cNvPr id="50218" name="Line 189"/>
            <p:cNvSpPr>
              <a:spLocks noChangeShapeType="1"/>
            </p:cNvSpPr>
            <p:nvPr/>
          </p:nvSpPr>
          <p:spPr bwMode="auto">
            <a:xfrm>
              <a:off x="4642" y="2947"/>
              <a:ext cx="104" cy="1"/>
            </a:xfrm>
            <a:prstGeom prst="line">
              <a:avLst/>
            </a:prstGeom>
            <a:noFill/>
            <a:ln w="38100">
              <a:solidFill>
                <a:schemeClr val="tx1"/>
              </a:solidFill>
              <a:round/>
              <a:headEnd/>
              <a:tailEnd/>
            </a:ln>
          </p:spPr>
          <p:txBody>
            <a:bodyPr/>
            <a:lstStyle/>
            <a:p>
              <a:endParaRPr lang="zh-CN" altLang="en-US"/>
            </a:p>
          </p:txBody>
        </p:sp>
      </p:grpSp>
      <p:grpSp>
        <p:nvGrpSpPr>
          <p:cNvPr id="69" name="Group 190"/>
          <p:cNvGrpSpPr>
            <a:grpSpLocks/>
          </p:cNvGrpSpPr>
          <p:nvPr/>
        </p:nvGrpSpPr>
        <p:grpSpPr bwMode="auto">
          <a:xfrm>
            <a:off x="963613" y="3530600"/>
            <a:ext cx="7224712" cy="407988"/>
            <a:chOff x="661" y="2746"/>
            <a:chExt cx="4551" cy="257"/>
          </a:xfrm>
        </p:grpSpPr>
        <p:grpSp>
          <p:nvGrpSpPr>
            <p:cNvPr id="50199" name="Group 191"/>
            <p:cNvGrpSpPr>
              <a:grpSpLocks/>
            </p:cNvGrpSpPr>
            <p:nvPr/>
          </p:nvGrpSpPr>
          <p:grpSpPr bwMode="auto">
            <a:xfrm>
              <a:off x="661" y="2746"/>
              <a:ext cx="4551" cy="257"/>
              <a:chOff x="661" y="2746"/>
              <a:chExt cx="4551" cy="257"/>
            </a:xfrm>
          </p:grpSpPr>
          <p:sp>
            <p:nvSpPr>
              <p:cNvPr id="50201" name="Rectangle 192"/>
              <p:cNvSpPr>
                <a:spLocks noChangeArrowheads="1"/>
              </p:cNvSpPr>
              <p:nvPr/>
            </p:nvSpPr>
            <p:spPr bwMode="auto">
              <a:xfrm>
                <a:off x="690" y="2794"/>
                <a:ext cx="407" cy="173"/>
              </a:xfrm>
              <a:prstGeom prst="rect">
                <a:avLst/>
              </a:prstGeom>
              <a:noFill/>
              <a:ln w="6350">
                <a:noFill/>
                <a:miter lim="800000"/>
                <a:headEnd/>
                <a:tailEnd/>
              </a:ln>
            </p:spPr>
            <p:txBody>
              <a:bodyPr lIns="0" tIns="0" rIns="0" bIns="0">
                <a:spAutoFit/>
              </a:bodyPr>
              <a:lstStyle/>
              <a:p>
                <a:pPr>
                  <a:lnSpc>
                    <a:spcPct val="100000"/>
                  </a:lnSpc>
                  <a:spcBef>
                    <a:spcPct val="0"/>
                  </a:spcBef>
                </a:pPr>
                <a:r>
                  <a:rPr kumimoji="1" lang="zh-CN" altLang="en-US" sz="1800" b="1">
                    <a:solidFill>
                      <a:srgbClr val="CC3300"/>
                    </a:solidFill>
                  </a:rPr>
                  <a:t>1</a:t>
                </a:r>
                <a:r>
                  <a:rPr kumimoji="1" lang="en-US" altLang="zh-CN" sz="1800" b="1">
                    <a:solidFill>
                      <a:srgbClr val="CC3300"/>
                    </a:solidFill>
                  </a:rPr>
                  <a:t>K</a:t>
                </a:r>
                <a:r>
                  <a:rPr kumimoji="1" lang="en-US" altLang="zh-CN" sz="1600" b="1">
                    <a:solidFill>
                      <a:srgbClr val="CC3300"/>
                    </a:solidFill>
                  </a:rPr>
                  <a:t>×</a:t>
                </a:r>
                <a:r>
                  <a:rPr kumimoji="1" lang="en-US" altLang="zh-CN" sz="1800" b="1">
                    <a:solidFill>
                      <a:srgbClr val="CC3300"/>
                    </a:solidFill>
                  </a:rPr>
                  <a:t>4</a:t>
                </a:r>
              </a:p>
            </p:txBody>
          </p:sp>
          <p:grpSp>
            <p:nvGrpSpPr>
              <p:cNvPr id="50202" name="Group 193"/>
              <p:cNvGrpSpPr>
                <a:grpSpLocks/>
              </p:cNvGrpSpPr>
              <p:nvPr/>
            </p:nvGrpSpPr>
            <p:grpSpPr bwMode="auto">
              <a:xfrm>
                <a:off x="661" y="2746"/>
                <a:ext cx="4551" cy="257"/>
                <a:chOff x="661" y="2746"/>
                <a:chExt cx="4551" cy="257"/>
              </a:xfrm>
            </p:grpSpPr>
            <p:sp>
              <p:nvSpPr>
                <p:cNvPr id="50209" name="Rectangle 194"/>
                <p:cNvSpPr>
                  <a:spLocks noChangeArrowheads="1"/>
                </p:cNvSpPr>
                <p:nvPr/>
              </p:nvSpPr>
              <p:spPr bwMode="auto">
                <a:xfrm>
                  <a:off x="661" y="2746"/>
                  <a:ext cx="463" cy="253"/>
                </a:xfrm>
                <a:prstGeom prst="rect">
                  <a:avLst/>
                </a:prstGeom>
                <a:noFill/>
                <a:ln w="38100">
                  <a:solidFill>
                    <a:srgbClr val="CC3300"/>
                  </a:solidFill>
                  <a:miter lim="800000"/>
                  <a:headEnd/>
                  <a:tailEnd/>
                </a:ln>
              </p:spPr>
              <p:txBody>
                <a:bodyPr/>
                <a:lstStyle/>
                <a:p>
                  <a:endParaRPr lang="zh-CN" altLang="en-US"/>
                </a:p>
              </p:txBody>
            </p:sp>
            <p:sp>
              <p:nvSpPr>
                <p:cNvPr id="50210" name="Rectangle 195"/>
                <p:cNvSpPr>
                  <a:spLocks noChangeArrowheads="1"/>
                </p:cNvSpPr>
                <p:nvPr/>
              </p:nvSpPr>
              <p:spPr bwMode="auto">
                <a:xfrm>
                  <a:off x="1853" y="2746"/>
                  <a:ext cx="421" cy="253"/>
                </a:xfrm>
                <a:prstGeom prst="rect">
                  <a:avLst/>
                </a:prstGeom>
                <a:noFill/>
                <a:ln w="38100">
                  <a:solidFill>
                    <a:srgbClr val="CC3300"/>
                  </a:solidFill>
                  <a:miter lim="800000"/>
                  <a:headEnd/>
                  <a:tailEnd/>
                </a:ln>
              </p:spPr>
              <p:txBody>
                <a:bodyPr/>
                <a:lstStyle/>
                <a:p>
                  <a:endParaRPr lang="zh-CN" altLang="en-US"/>
                </a:p>
              </p:txBody>
            </p:sp>
            <p:sp>
              <p:nvSpPr>
                <p:cNvPr id="50211" name="Rectangle 196"/>
                <p:cNvSpPr>
                  <a:spLocks noChangeArrowheads="1"/>
                </p:cNvSpPr>
                <p:nvPr/>
              </p:nvSpPr>
              <p:spPr bwMode="auto">
                <a:xfrm>
                  <a:off x="2427" y="2746"/>
                  <a:ext cx="421" cy="253"/>
                </a:xfrm>
                <a:prstGeom prst="rect">
                  <a:avLst/>
                </a:prstGeom>
                <a:noFill/>
                <a:ln w="38100">
                  <a:solidFill>
                    <a:srgbClr val="CC3300"/>
                  </a:solidFill>
                  <a:miter lim="800000"/>
                  <a:headEnd/>
                  <a:tailEnd/>
                </a:ln>
              </p:spPr>
              <p:txBody>
                <a:bodyPr/>
                <a:lstStyle/>
                <a:p>
                  <a:endParaRPr lang="zh-CN" altLang="en-US"/>
                </a:p>
              </p:txBody>
            </p:sp>
            <p:sp>
              <p:nvSpPr>
                <p:cNvPr id="50212" name="Rectangle 197"/>
                <p:cNvSpPr>
                  <a:spLocks noChangeArrowheads="1"/>
                </p:cNvSpPr>
                <p:nvPr/>
              </p:nvSpPr>
              <p:spPr bwMode="auto">
                <a:xfrm>
                  <a:off x="3043" y="2746"/>
                  <a:ext cx="421" cy="257"/>
                </a:xfrm>
                <a:prstGeom prst="rect">
                  <a:avLst/>
                </a:prstGeom>
                <a:noFill/>
                <a:ln w="38100">
                  <a:solidFill>
                    <a:srgbClr val="CC3300"/>
                  </a:solidFill>
                  <a:miter lim="800000"/>
                  <a:headEnd/>
                  <a:tailEnd/>
                </a:ln>
              </p:spPr>
              <p:txBody>
                <a:bodyPr/>
                <a:lstStyle/>
                <a:p>
                  <a:endParaRPr lang="zh-CN" altLang="en-US"/>
                </a:p>
              </p:txBody>
            </p:sp>
            <p:sp>
              <p:nvSpPr>
                <p:cNvPr id="50213" name="Rectangle 198"/>
                <p:cNvSpPr>
                  <a:spLocks noChangeArrowheads="1"/>
                </p:cNvSpPr>
                <p:nvPr/>
              </p:nvSpPr>
              <p:spPr bwMode="auto">
                <a:xfrm>
                  <a:off x="3640" y="2746"/>
                  <a:ext cx="422" cy="254"/>
                </a:xfrm>
                <a:prstGeom prst="rect">
                  <a:avLst/>
                </a:prstGeom>
                <a:noFill/>
                <a:ln w="38100">
                  <a:solidFill>
                    <a:srgbClr val="CC3300"/>
                  </a:solidFill>
                  <a:miter lim="800000"/>
                  <a:headEnd/>
                  <a:tailEnd/>
                </a:ln>
              </p:spPr>
              <p:txBody>
                <a:bodyPr/>
                <a:lstStyle/>
                <a:p>
                  <a:endParaRPr lang="zh-CN" altLang="en-US"/>
                </a:p>
              </p:txBody>
            </p:sp>
            <p:sp>
              <p:nvSpPr>
                <p:cNvPr id="50214" name="Rectangle 199"/>
                <p:cNvSpPr>
                  <a:spLocks noChangeArrowheads="1"/>
                </p:cNvSpPr>
                <p:nvPr/>
              </p:nvSpPr>
              <p:spPr bwMode="auto">
                <a:xfrm>
                  <a:off x="4214" y="2746"/>
                  <a:ext cx="421" cy="257"/>
                </a:xfrm>
                <a:prstGeom prst="rect">
                  <a:avLst/>
                </a:prstGeom>
                <a:noFill/>
                <a:ln w="38100">
                  <a:solidFill>
                    <a:srgbClr val="CC3300"/>
                  </a:solidFill>
                  <a:miter lim="800000"/>
                  <a:headEnd/>
                  <a:tailEnd/>
                </a:ln>
              </p:spPr>
              <p:txBody>
                <a:bodyPr/>
                <a:lstStyle/>
                <a:p>
                  <a:endParaRPr lang="zh-CN" altLang="en-US"/>
                </a:p>
              </p:txBody>
            </p:sp>
            <p:sp>
              <p:nvSpPr>
                <p:cNvPr id="50215" name="Rectangle 200"/>
                <p:cNvSpPr>
                  <a:spLocks noChangeArrowheads="1"/>
                </p:cNvSpPr>
                <p:nvPr/>
              </p:nvSpPr>
              <p:spPr bwMode="auto">
                <a:xfrm>
                  <a:off x="4791" y="2746"/>
                  <a:ext cx="421" cy="254"/>
                </a:xfrm>
                <a:prstGeom prst="rect">
                  <a:avLst/>
                </a:prstGeom>
                <a:noFill/>
                <a:ln w="38100">
                  <a:solidFill>
                    <a:srgbClr val="CC3300"/>
                  </a:solidFill>
                  <a:miter lim="800000"/>
                  <a:headEnd/>
                  <a:tailEnd/>
                </a:ln>
              </p:spPr>
              <p:txBody>
                <a:bodyPr/>
                <a:lstStyle/>
                <a:p>
                  <a:endParaRPr lang="zh-CN" altLang="en-US"/>
                </a:p>
              </p:txBody>
            </p:sp>
            <p:sp>
              <p:nvSpPr>
                <p:cNvPr id="50216" name="Rectangle 201"/>
                <p:cNvSpPr>
                  <a:spLocks noChangeArrowheads="1"/>
                </p:cNvSpPr>
                <p:nvPr/>
              </p:nvSpPr>
              <p:spPr bwMode="auto">
                <a:xfrm>
                  <a:off x="1277" y="2746"/>
                  <a:ext cx="421" cy="253"/>
                </a:xfrm>
                <a:prstGeom prst="rect">
                  <a:avLst/>
                </a:prstGeom>
                <a:noFill/>
                <a:ln w="38100">
                  <a:solidFill>
                    <a:srgbClr val="CC3300"/>
                  </a:solidFill>
                  <a:miter lim="800000"/>
                  <a:headEnd/>
                  <a:tailEnd/>
                </a:ln>
              </p:spPr>
              <p:txBody>
                <a:bodyPr/>
                <a:lstStyle/>
                <a:p>
                  <a:endParaRPr lang="zh-CN" altLang="en-US"/>
                </a:p>
              </p:txBody>
            </p:sp>
          </p:grpSp>
          <p:sp>
            <p:nvSpPr>
              <p:cNvPr id="50203" name="Rectangle 202"/>
              <p:cNvSpPr>
                <a:spLocks noChangeArrowheads="1"/>
              </p:cNvSpPr>
              <p:nvPr/>
            </p:nvSpPr>
            <p:spPr bwMode="auto">
              <a:xfrm>
                <a:off x="1858" y="2794"/>
                <a:ext cx="407" cy="173"/>
              </a:xfrm>
              <a:prstGeom prst="rect">
                <a:avLst/>
              </a:prstGeom>
              <a:noFill/>
              <a:ln w="6350">
                <a:noFill/>
                <a:miter lim="800000"/>
                <a:headEnd/>
                <a:tailEnd/>
              </a:ln>
            </p:spPr>
            <p:txBody>
              <a:bodyPr lIns="0" tIns="0" rIns="0" bIns="0">
                <a:spAutoFit/>
              </a:bodyPr>
              <a:lstStyle/>
              <a:p>
                <a:pPr>
                  <a:lnSpc>
                    <a:spcPct val="100000"/>
                  </a:lnSpc>
                  <a:spcBef>
                    <a:spcPct val="0"/>
                  </a:spcBef>
                </a:pPr>
                <a:r>
                  <a:rPr kumimoji="1" lang="zh-CN" altLang="en-US" sz="1800" b="1">
                    <a:solidFill>
                      <a:srgbClr val="CC3300"/>
                    </a:solidFill>
                  </a:rPr>
                  <a:t>1</a:t>
                </a:r>
                <a:r>
                  <a:rPr kumimoji="1" lang="en-US" altLang="zh-CN" sz="1800" b="1">
                    <a:solidFill>
                      <a:srgbClr val="CC3300"/>
                    </a:solidFill>
                  </a:rPr>
                  <a:t>K×4</a:t>
                </a:r>
              </a:p>
            </p:txBody>
          </p:sp>
          <p:sp>
            <p:nvSpPr>
              <p:cNvPr id="50204" name="Rectangle 203"/>
              <p:cNvSpPr>
                <a:spLocks noChangeArrowheads="1"/>
              </p:cNvSpPr>
              <p:nvPr/>
            </p:nvSpPr>
            <p:spPr bwMode="auto">
              <a:xfrm>
                <a:off x="2432" y="2794"/>
                <a:ext cx="407" cy="173"/>
              </a:xfrm>
              <a:prstGeom prst="rect">
                <a:avLst/>
              </a:prstGeom>
              <a:noFill/>
              <a:ln w="6350">
                <a:noFill/>
                <a:miter lim="800000"/>
                <a:headEnd/>
                <a:tailEnd/>
              </a:ln>
            </p:spPr>
            <p:txBody>
              <a:bodyPr lIns="0" tIns="0" rIns="0" bIns="0">
                <a:spAutoFit/>
              </a:bodyPr>
              <a:lstStyle/>
              <a:p>
                <a:pPr>
                  <a:lnSpc>
                    <a:spcPct val="100000"/>
                  </a:lnSpc>
                  <a:spcBef>
                    <a:spcPct val="0"/>
                  </a:spcBef>
                </a:pPr>
                <a:r>
                  <a:rPr kumimoji="1" lang="zh-CN" altLang="en-US" sz="1800" b="1">
                    <a:solidFill>
                      <a:srgbClr val="CC3300"/>
                    </a:solidFill>
                  </a:rPr>
                  <a:t>1</a:t>
                </a:r>
                <a:r>
                  <a:rPr kumimoji="1" lang="en-US" altLang="zh-CN" sz="1800" b="1">
                    <a:solidFill>
                      <a:srgbClr val="CC3300"/>
                    </a:solidFill>
                  </a:rPr>
                  <a:t>K×4</a:t>
                </a:r>
              </a:p>
            </p:txBody>
          </p:sp>
          <p:sp>
            <p:nvSpPr>
              <p:cNvPr id="50205" name="Rectangle 204"/>
              <p:cNvSpPr>
                <a:spLocks noChangeArrowheads="1"/>
              </p:cNvSpPr>
              <p:nvPr/>
            </p:nvSpPr>
            <p:spPr bwMode="auto">
              <a:xfrm>
                <a:off x="3051" y="2794"/>
                <a:ext cx="407" cy="173"/>
              </a:xfrm>
              <a:prstGeom prst="rect">
                <a:avLst/>
              </a:prstGeom>
              <a:noFill/>
              <a:ln w="6350">
                <a:noFill/>
                <a:miter lim="800000"/>
                <a:headEnd/>
                <a:tailEnd/>
              </a:ln>
            </p:spPr>
            <p:txBody>
              <a:bodyPr lIns="0" tIns="0" rIns="0" bIns="0">
                <a:spAutoFit/>
              </a:bodyPr>
              <a:lstStyle/>
              <a:p>
                <a:pPr>
                  <a:lnSpc>
                    <a:spcPct val="100000"/>
                  </a:lnSpc>
                  <a:spcBef>
                    <a:spcPct val="0"/>
                  </a:spcBef>
                </a:pPr>
                <a:r>
                  <a:rPr kumimoji="1" lang="zh-CN" altLang="en-US" sz="1800" b="1">
                    <a:solidFill>
                      <a:srgbClr val="CC3300"/>
                    </a:solidFill>
                  </a:rPr>
                  <a:t>1</a:t>
                </a:r>
                <a:r>
                  <a:rPr kumimoji="1" lang="en-US" altLang="zh-CN" sz="1800" b="1">
                    <a:solidFill>
                      <a:srgbClr val="CC3300"/>
                    </a:solidFill>
                  </a:rPr>
                  <a:t>K×4</a:t>
                </a:r>
              </a:p>
            </p:txBody>
          </p:sp>
          <p:sp>
            <p:nvSpPr>
              <p:cNvPr id="50206" name="Rectangle 205"/>
              <p:cNvSpPr>
                <a:spLocks noChangeArrowheads="1"/>
              </p:cNvSpPr>
              <p:nvPr/>
            </p:nvSpPr>
            <p:spPr bwMode="auto">
              <a:xfrm>
                <a:off x="3645" y="2794"/>
                <a:ext cx="407" cy="173"/>
              </a:xfrm>
              <a:prstGeom prst="rect">
                <a:avLst/>
              </a:prstGeom>
              <a:noFill/>
              <a:ln w="6350">
                <a:noFill/>
                <a:miter lim="800000"/>
                <a:headEnd/>
                <a:tailEnd/>
              </a:ln>
            </p:spPr>
            <p:txBody>
              <a:bodyPr lIns="0" tIns="0" rIns="0" bIns="0">
                <a:spAutoFit/>
              </a:bodyPr>
              <a:lstStyle/>
              <a:p>
                <a:pPr>
                  <a:lnSpc>
                    <a:spcPct val="100000"/>
                  </a:lnSpc>
                  <a:spcBef>
                    <a:spcPct val="0"/>
                  </a:spcBef>
                </a:pPr>
                <a:r>
                  <a:rPr kumimoji="1" lang="zh-CN" altLang="en-US" sz="1800" b="1">
                    <a:solidFill>
                      <a:srgbClr val="CC3300"/>
                    </a:solidFill>
                  </a:rPr>
                  <a:t>1</a:t>
                </a:r>
                <a:r>
                  <a:rPr kumimoji="1" lang="en-US" altLang="zh-CN" sz="1800" b="1">
                    <a:solidFill>
                      <a:srgbClr val="CC3300"/>
                    </a:solidFill>
                  </a:rPr>
                  <a:t>K×4</a:t>
                </a:r>
              </a:p>
            </p:txBody>
          </p:sp>
          <p:sp>
            <p:nvSpPr>
              <p:cNvPr id="50207" name="Rectangle 206"/>
              <p:cNvSpPr>
                <a:spLocks noChangeArrowheads="1"/>
              </p:cNvSpPr>
              <p:nvPr/>
            </p:nvSpPr>
            <p:spPr bwMode="auto">
              <a:xfrm>
                <a:off x="4221" y="2794"/>
                <a:ext cx="407" cy="173"/>
              </a:xfrm>
              <a:prstGeom prst="rect">
                <a:avLst/>
              </a:prstGeom>
              <a:noFill/>
              <a:ln w="6350">
                <a:noFill/>
                <a:miter lim="800000"/>
                <a:headEnd/>
                <a:tailEnd/>
              </a:ln>
            </p:spPr>
            <p:txBody>
              <a:bodyPr lIns="0" tIns="0" rIns="0" bIns="0">
                <a:spAutoFit/>
              </a:bodyPr>
              <a:lstStyle/>
              <a:p>
                <a:pPr>
                  <a:lnSpc>
                    <a:spcPct val="100000"/>
                  </a:lnSpc>
                  <a:spcBef>
                    <a:spcPct val="0"/>
                  </a:spcBef>
                </a:pPr>
                <a:r>
                  <a:rPr kumimoji="1" lang="zh-CN" altLang="en-US" sz="1800" b="1">
                    <a:solidFill>
                      <a:srgbClr val="CC3300"/>
                    </a:solidFill>
                  </a:rPr>
                  <a:t>1</a:t>
                </a:r>
                <a:r>
                  <a:rPr kumimoji="1" lang="en-US" altLang="zh-CN" sz="1800" b="1">
                    <a:solidFill>
                      <a:srgbClr val="CC3300"/>
                    </a:solidFill>
                  </a:rPr>
                  <a:t>K×4</a:t>
                </a:r>
              </a:p>
            </p:txBody>
          </p:sp>
          <p:sp>
            <p:nvSpPr>
              <p:cNvPr id="50208" name="Rectangle 207"/>
              <p:cNvSpPr>
                <a:spLocks noChangeArrowheads="1"/>
              </p:cNvSpPr>
              <p:nvPr/>
            </p:nvSpPr>
            <p:spPr bwMode="auto">
              <a:xfrm>
                <a:off x="4797" y="2794"/>
                <a:ext cx="407" cy="173"/>
              </a:xfrm>
              <a:prstGeom prst="rect">
                <a:avLst/>
              </a:prstGeom>
              <a:noFill/>
              <a:ln w="6350">
                <a:noFill/>
                <a:miter lim="800000"/>
                <a:headEnd/>
                <a:tailEnd/>
              </a:ln>
            </p:spPr>
            <p:txBody>
              <a:bodyPr lIns="0" tIns="0" rIns="0" bIns="0">
                <a:spAutoFit/>
              </a:bodyPr>
              <a:lstStyle/>
              <a:p>
                <a:pPr>
                  <a:lnSpc>
                    <a:spcPct val="100000"/>
                  </a:lnSpc>
                  <a:spcBef>
                    <a:spcPct val="0"/>
                  </a:spcBef>
                </a:pPr>
                <a:r>
                  <a:rPr kumimoji="1" lang="zh-CN" altLang="en-US" sz="1800" b="1">
                    <a:solidFill>
                      <a:srgbClr val="CC3300"/>
                    </a:solidFill>
                  </a:rPr>
                  <a:t>1</a:t>
                </a:r>
                <a:r>
                  <a:rPr kumimoji="1" lang="en-US" altLang="zh-CN" sz="1800" b="1">
                    <a:solidFill>
                      <a:srgbClr val="CC3300"/>
                    </a:solidFill>
                  </a:rPr>
                  <a:t>K×4</a:t>
                </a:r>
              </a:p>
            </p:txBody>
          </p:sp>
        </p:grpSp>
        <p:sp>
          <p:nvSpPr>
            <p:cNvPr id="50200" name="Rectangle 208"/>
            <p:cNvSpPr>
              <a:spLocks noChangeArrowheads="1"/>
            </p:cNvSpPr>
            <p:nvPr/>
          </p:nvSpPr>
          <p:spPr bwMode="auto">
            <a:xfrm>
              <a:off x="1278" y="2794"/>
              <a:ext cx="407" cy="173"/>
            </a:xfrm>
            <a:prstGeom prst="rect">
              <a:avLst/>
            </a:prstGeom>
            <a:noFill/>
            <a:ln w="6350">
              <a:noFill/>
              <a:miter lim="800000"/>
              <a:headEnd/>
              <a:tailEnd/>
            </a:ln>
          </p:spPr>
          <p:txBody>
            <a:bodyPr lIns="0" tIns="0" rIns="0" bIns="0">
              <a:spAutoFit/>
            </a:bodyPr>
            <a:lstStyle/>
            <a:p>
              <a:pPr>
                <a:lnSpc>
                  <a:spcPct val="100000"/>
                </a:lnSpc>
                <a:spcBef>
                  <a:spcPct val="0"/>
                </a:spcBef>
              </a:pPr>
              <a:r>
                <a:rPr kumimoji="1" lang="zh-CN" altLang="en-US" sz="1800" b="1">
                  <a:solidFill>
                    <a:srgbClr val="CC3300"/>
                  </a:solidFill>
                </a:rPr>
                <a:t>1</a:t>
              </a:r>
              <a:r>
                <a:rPr kumimoji="1" lang="en-US" altLang="zh-CN" sz="1800" b="1">
                  <a:solidFill>
                    <a:srgbClr val="CC3300"/>
                  </a:solidFill>
                </a:rPr>
                <a:t>K×4</a:t>
              </a:r>
            </a:p>
          </p:txBody>
        </p:sp>
      </p:grpSp>
      <p:sp>
        <p:nvSpPr>
          <p:cNvPr id="50194" name="Rectangle 209"/>
          <p:cNvSpPr>
            <a:spLocks noGrp="1" noChangeArrowheads="1"/>
          </p:cNvSpPr>
          <p:nvPr>
            <p:ph type="title"/>
          </p:nvPr>
        </p:nvSpPr>
        <p:spPr>
          <a:xfrm>
            <a:off x="1425575" y="304800"/>
            <a:ext cx="7718425" cy="609600"/>
          </a:xfrm>
        </p:spPr>
        <p:txBody>
          <a:bodyPr/>
          <a:lstStyle/>
          <a:p>
            <a:r>
              <a:rPr lang="en-US" altLang="zh-CN" sz="2600" smtClean="0">
                <a:solidFill>
                  <a:srgbClr val="FFCC00"/>
                </a:solidFill>
                <a:latin typeface="Arial" charset="0"/>
                <a:ea typeface="黑体" pitchFamily="49" charset="-122"/>
                <a:cs typeface="Arial" charset="0"/>
              </a:rPr>
              <a:t>【</a:t>
            </a:r>
            <a:r>
              <a:rPr lang="zh-CN" altLang="en-US" sz="2600" smtClean="0">
                <a:solidFill>
                  <a:srgbClr val="FFCC00"/>
                </a:solidFill>
                <a:latin typeface="Arial" charset="0"/>
                <a:ea typeface="黑体" pitchFamily="49" charset="-122"/>
                <a:cs typeface="Arial" charset="0"/>
              </a:rPr>
              <a:t>例</a:t>
            </a:r>
            <a:r>
              <a:rPr lang="en-US" altLang="zh-CN" sz="2600" smtClean="0">
                <a:solidFill>
                  <a:srgbClr val="FFCC00"/>
                </a:solidFill>
                <a:latin typeface="Arial" charset="0"/>
                <a:ea typeface="黑体" pitchFamily="49" charset="-122"/>
                <a:cs typeface="Arial" charset="0"/>
              </a:rPr>
              <a:t>8.4】</a:t>
            </a:r>
            <a:r>
              <a:rPr lang="zh-CN" altLang="en-US" sz="2600" smtClean="0">
                <a:solidFill>
                  <a:srgbClr val="FFCC00"/>
                </a:solidFill>
                <a:latin typeface="Arial" charset="0"/>
                <a:ea typeface="黑体" pitchFamily="49" charset="-122"/>
                <a:cs typeface="Arial" charset="0"/>
              </a:rPr>
              <a:t> </a:t>
            </a:r>
            <a:r>
              <a:rPr lang="en-US" altLang="zh-CN" sz="2600" smtClean="0">
                <a:solidFill>
                  <a:srgbClr val="FFCC00"/>
                </a:solidFill>
                <a:latin typeface="Arial" charset="0"/>
                <a:ea typeface="黑体" pitchFamily="49" charset="-122"/>
                <a:cs typeface="Arial" charset="0"/>
              </a:rPr>
              <a:t>1K×4</a:t>
            </a:r>
            <a:r>
              <a:rPr lang="zh-CN" altLang="en-US" sz="2600" smtClean="0">
                <a:solidFill>
                  <a:srgbClr val="FFCC00"/>
                </a:solidFill>
                <a:latin typeface="Arial" charset="0"/>
                <a:ea typeface="黑体" pitchFamily="49" charset="-122"/>
                <a:cs typeface="Arial" charset="0"/>
              </a:rPr>
              <a:t>位 </a:t>
            </a:r>
            <a:r>
              <a:rPr lang="en-US" altLang="zh-CN" sz="2600" smtClean="0">
                <a:solidFill>
                  <a:srgbClr val="FFCC00"/>
                </a:solidFill>
                <a:latin typeface="Arial" charset="0"/>
                <a:ea typeface="黑体" pitchFamily="49" charset="-122"/>
                <a:cs typeface="Arial" charset="0"/>
              </a:rPr>
              <a:t>SRAM </a:t>
            </a:r>
            <a:r>
              <a:rPr lang="zh-CN" altLang="en-US" sz="2600" smtClean="0">
                <a:solidFill>
                  <a:srgbClr val="FFCC00"/>
                </a:solidFill>
                <a:latin typeface="Arial" charset="0"/>
                <a:ea typeface="黑体" pitchFamily="49" charset="-122"/>
                <a:cs typeface="Arial" charset="0"/>
              </a:rPr>
              <a:t>扩展为</a:t>
            </a:r>
            <a:r>
              <a:rPr lang="en-US" altLang="zh-CN" sz="2600" smtClean="0">
                <a:solidFill>
                  <a:srgbClr val="FFCC00"/>
                </a:solidFill>
                <a:latin typeface="Arial" charset="0"/>
                <a:ea typeface="黑体" pitchFamily="49" charset="-122"/>
                <a:cs typeface="Arial" charset="0"/>
              </a:rPr>
              <a:t>4K×8</a:t>
            </a:r>
            <a:r>
              <a:rPr lang="zh-CN" altLang="en-US" sz="2600" smtClean="0">
                <a:solidFill>
                  <a:srgbClr val="FFCC00"/>
                </a:solidFill>
                <a:latin typeface="Arial" charset="0"/>
                <a:ea typeface="黑体" pitchFamily="49" charset="-122"/>
                <a:cs typeface="Arial" charset="0"/>
              </a:rPr>
              <a:t>位存储器</a:t>
            </a:r>
          </a:p>
        </p:txBody>
      </p:sp>
      <p:sp>
        <p:nvSpPr>
          <p:cNvPr id="75" name="AutoShape 59"/>
          <p:cNvSpPr>
            <a:spLocks noChangeArrowheads="1"/>
          </p:cNvSpPr>
          <p:nvPr/>
        </p:nvSpPr>
        <p:spPr bwMode="auto">
          <a:xfrm>
            <a:off x="4052888" y="1431925"/>
            <a:ext cx="1635125" cy="357188"/>
          </a:xfrm>
          <a:prstGeom prst="wedgeRoundRectCallout">
            <a:avLst>
              <a:gd name="adj1" fmla="val 45532"/>
              <a:gd name="adj2" fmla="val -81111"/>
              <a:gd name="adj3" fmla="val 16667"/>
            </a:avLst>
          </a:prstGeom>
          <a:solidFill>
            <a:srgbClr val="FFFFBD"/>
          </a:solidFill>
          <a:ln w="9525">
            <a:solidFill>
              <a:srgbClr val="CC6600"/>
            </a:solidFill>
            <a:miter lim="800000"/>
            <a:headEnd/>
            <a:tailEnd/>
          </a:ln>
          <a:effectLst>
            <a:prstShdw prst="shdw17" dist="17961" dir="2700000">
              <a:srgbClr val="7A3D00"/>
            </a:prstShdw>
          </a:effectLst>
        </p:spPr>
        <p:txBody>
          <a:bodyPr anchor="b"/>
          <a:lstStyle/>
          <a:p>
            <a:pPr algn="l">
              <a:lnSpc>
                <a:spcPct val="100000"/>
              </a:lnSpc>
              <a:spcBef>
                <a:spcPct val="0"/>
              </a:spcBef>
            </a:pPr>
            <a:r>
              <a:rPr lang="zh-CN" altLang="en-US" sz="1800" b="1">
                <a:solidFill>
                  <a:srgbClr val="CC3300"/>
                </a:solidFill>
                <a:latin typeface="Arial" charset="0"/>
                <a:ea typeface="楷体_GB2312" pitchFamily="49" charset="-122"/>
              </a:rPr>
              <a:t>12根地址线</a:t>
            </a:r>
            <a:endParaRPr lang="en-US" altLang="zh-CN" sz="1800" b="1">
              <a:solidFill>
                <a:srgbClr val="CC3300"/>
              </a:solidFill>
              <a:latin typeface="Arial" charset="0"/>
              <a:ea typeface="楷体_GB2312" pitchFamily="49" charset="-122"/>
            </a:endParaRPr>
          </a:p>
        </p:txBody>
      </p:sp>
      <p:sp>
        <p:nvSpPr>
          <p:cNvPr id="2" name="AutoShape 59"/>
          <p:cNvSpPr>
            <a:spLocks noChangeArrowheads="1"/>
          </p:cNvSpPr>
          <p:nvPr/>
        </p:nvSpPr>
        <p:spPr bwMode="auto">
          <a:xfrm>
            <a:off x="6362700" y="1446213"/>
            <a:ext cx="1525588" cy="288925"/>
          </a:xfrm>
          <a:prstGeom prst="wedgeRoundRectCallout">
            <a:avLst>
              <a:gd name="adj1" fmla="val -58014"/>
              <a:gd name="adj2" fmla="val -106593"/>
              <a:gd name="adj3" fmla="val 16667"/>
            </a:avLst>
          </a:prstGeom>
          <a:solidFill>
            <a:srgbClr val="FFCC99"/>
          </a:solidFill>
          <a:ln w="9525">
            <a:solidFill>
              <a:srgbClr val="CC6600"/>
            </a:solidFill>
            <a:miter lim="800000"/>
            <a:headEnd/>
            <a:tailEnd/>
          </a:ln>
          <a:effectLst>
            <a:prstShdw prst="shdw17" dist="17961" dir="2700000">
              <a:srgbClr val="7A3D00"/>
            </a:prstShdw>
          </a:effectLst>
        </p:spPr>
        <p:txBody>
          <a:bodyPr anchor="b"/>
          <a:lstStyle/>
          <a:p>
            <a:pPr algn="l">
              <a:lnSpc>
                <a:spcPct val="100000"/>
              </a:lnSpc>
              <a:spcBef>
                <a:spcPct val="0"/>
              </a:spcBef>
            </a:pPr>
            <a:r>
              <a:rPr lang="zh-CN" altLang="en-US" sz="1800" b="1">
                <a:solidFill>
                  <a:srgbClr val="CC3300"/>
                </a:solidFill>
                <a:latin typeface="Arial" charset="0"/>
                <a:ea typeface="楷体_GB2312" pitchFamily="49" charset="-122"/>
              </a:rPr>
              <a:t>8根数据线</a:t>
            </a:r>
          </a:p>
        </p:txBody>
      </p:sp>
      <p:sp>
        <p:nvSpPr>
          <p:cNvPr id="59397" name="Text Box 7"/>
          <p:cNvSpPr txBox="1">
            <a:spLocks noChangeArrowheads="1"/>
          </p:cNvSpPr>
          <p:nvPr/>
        </p:nvSpPr>
        <p:spPr bwMode="auto">
          <a:xfrm>
            <a:off x="73025" y="5775325"/>
            <a:ext cx="8956675" cy="1082675"/>
          </a:xfrm>
          <a:prstGeom prst="rect">
            <a:avLst/>
          </a:prstGeom>
          <a:solidFill>
            <a:srgbClr val="FFFFCC"/>
          </a:solidFill>
          <a:ln w="9525">
            <a:noFill/>
            <a:miter lim="800000"/>
            <a:headEnd/>
            <a:tailEnd/>
          </a:ln>
          <a:effectLst>
            <a:outerShdw blurRad="50800" dist="38100" dir="16200000" rotWithShape="0">
              <a:prstClr val="black">
                <a:alpha val="40000"/>
              </a:prstClr>
            </a:outerShdw>
          </a:effectLst>
        </p:spPr>
        <p:txBody>
          <a:bodyPr lIns="90000" tIns="46800" rIns="90000" bIns="46800">
            <a:spAutoFit/>
          </a:bodyPr>
          <a:lstStyle/>
          <a:p>
            <a:pPr marL="361950" indent="-361950" algn="l">
              <a:lnSpc>
                <a:spcPts val="2600"/>
              </a:lnSpc>
              <a:spcBef>
                <a:spcPct val="0"/>
              </a:spcBef>
              <a:buClr>
                <a:schemeClr val="bg2"/>
              </a:buClr>
              <a:buFont typeface="Wingdings" pitchFamily="2" charset="2"/>
              <a:buChar char="v"/>
              <a:defRPr/>
            </a:pPr>
            <a:r>
              <a:rPr lang="zh-CN" altLang="en-US" sz="2000" b="1">
                <a:solidFill>
                  <a:srgbClr val="CC0066"/>
                </a:solidFill>
                <a:ea typeface="楷体_GB2312" pitchFamily="49" charset="-122"/>
                <a:cs typeface="Arial" charset="0"/>
              </a:rPr>
              <a:t>位扩展</a:t>
            </a:r>
            <a:r>
              <a:rPr lang="zh-CN" altLang="en-US" sz="2000" b="1">
                <a:ea typeface="楷体_GB2312" pitchFamily="49" charset="-122"/>
                <a:cs typeface="Arial" charset="0"/>
              </a:rPr>
              <a:t>：每</a:t>
            </a:r>
            <a:r>
              <a:rPr lang="en-US" altLang="zh-CN" sz="2000" b="1">
                <a:ea typeface="楷体_GB2312" pitchFamily="49" charset="-122"/>
                <a:cs typeface="Arial" charset="0"/>
              </a:rPr>
              <a:t>2</a:t>
            </a:r>
            <a:r>
              <a:rPr lang="zh-CN" altLang="en-US" sz="2000" b="1">
                <a:ea typeface="楷体_GB2312" pitchFamily="49" charset="-122"/>
                <a:cs typeface="Arial" charset="0"/>
              </a:rPr>
              <a:t>片为一组，公用一个片选信号，高位片的数据端接</a:t>
            </a:r>
            <a:r>
              <a:rPr lang="en-US" altLang="zh-CN" sz="2000" b="1">
                <a:ea typeface="楷体_GB2312" pitchFamily="49" charset="-122"/>
                <a:cs typeface="Arial" charset="0"/>
              </a:rPr>
              <a:t>D7~D4</a:t>
            </a:r>
            <a:r>
              <a:rPr lang="zh-CN" altLang="en-US" sz="2000" b="1">
                <a:ea typeface="楷体_GB2312" pitchFamily="49" charset="-122"/>
                <a:cs typeface="Arial" charset="0"/>
              </a:rPr>
              <a:t>，低位片的数据端接</a:t>
            </a:r>
            <a:r>
              <a:rPr lang="en-US" altLang="zh-CN" sz="2000" b="1">
                <a:ea typeface="楷体_GB2312" pitchFamily="49" charset="-122"/>
                <a:cs typeface="Arial" charset="0"/>
              </a:rPr>
              <a:t>D3~D0</a:t>
            </a:r>
            <a:r>
              <a:rPr lang="zh-CN" altLang="en-US" sz="2000" b="1">
                <a:ea typeface="楷体_GB2312" pitchFamily="49" charset="-122"/>
                <a:cs typeface="Arial" charset="0"/>
              </a:rPr>
              <a:t>，构成1</a:t>
            </a:r>
            <a:r>
              <a:rPr lang="en-US" altLang="zh-CN" sz="2000" b="1">
                <a:ea typeface="楷体_GB2312" pitchFamily="49" charset="-122"/>
                <a:cs typeface="Arial" charset="0"/>
              </a:rPr>
              <a:t>K×</a:t>
            </a:r>
            <a:r>
              <a:rPr lang="en-US" altLang="zh-CN" sz="2000" b="1">
                <a:solidFill>
                  <a:srgbClr val="CC0066"/>
                </a:solidFill>
                <a:ea typeface="楷体_GB2312" pitchFamily="49" charset="-122"/>
                <a:cs typeface="Arial" charset="0"/>
              </a:rPr>
              <a:t>8</a:t>
            </a:r>
            <a:r>
              <a:rPr lang="zh-CN" altLang="en-US" sz="2000" b="1">
                <a:ea typeface="楷体_GB2312" pitchFamily="49" charset="-122"/>
                <a:cs typeface="Arial" charset="0"/>
              </a:rPr>
              <a:t>位存储器</a:t>
            </a:r>
            <a:endParaRPr lang="en-US" altLang="zh-CN" sz="2000" b="1">
              <a:ea typeface="楷体_GB2312" pitchFamily="49" charset="-122"/>
              <a:cs typeface="Arial" charset="0"/>
            </a:endParaRPr>
          </a:p>
          <a:p>
            <a:pPr marL="361950" indent="-361950" algn="l">
              <a:lnSpc>
                <a:spcPts val="2600"/>
              </a:lnSpc>
              <a:spcBef>
                <a:spcPct val="0"/>
              </a:spcBef>
              <a:buClr>
                <a:schemeClr val="bg2"/>
              </a:buClr>
              <a:buFont typeface="Wingdings" pitchFamily="2" charset="2"/>
              <a:buChar char="v"/>
              <a:defRPr/>
            </a:pPr>
            <a:r>
              <a:rPr lang="zh-CN" altLang="en-US" sz="2000" b="1">
                <a:solidFill>
                  <a:srgbClr val="CC0066"/>
                </a:solidFill>
                <a:ea typeface="楷体_GB2312" pitchFamily="49" charset="-122"/>
                <a:cs typeface="Arial" charset="0"/>
              </a:rPr>
              <a:t>字扩展：</a:t>
            </a:r>
            <a:r>
              <a:rPr lang="zh-CN" altLang="en-US" sz="2000" b="1">
                <a:ea typeface="楷体_GB2312" pitchFamily="49" charset="-122"/>
                <a:cs typeface="Arial" charset="0"/>
              </a:rPr>
              <a:t>译码器产生</a:t>
            </a:r>
            <a:r>
              <a:rPr lang="en-US" altLang="zh-CN" sz="2000" b="1">
                <a:ea typeface="楷体_GB2312" pitchFamily="49" charset="-122"/>
                <a:cs typeface="Arial" charset="0"/>
              </a:rPr>
              <a:t>4</a:t>
            </a:r>
            <a:r>
              <a:rPr lang="zh-CN" altLang="en-US" sz="2000" b="1">
                <a:ea typeface="楷体_GB2312" pitchFamily="49" charset="-122"/>
                <a:cs typeface="Arial" charset="0"/>
              </a:rPr>
              <a:t>个片选信号分别控制</a:t>
            </a:r>
            <a:r>
              <a:rPr lang="en-US" altLang="zh-CN" sz="2000" b="1">
                <a:ea typeface="楷体_GB2312" pitchFamily="49" charset="-122"/>
                <a:cs typeface="Arial" charset="0"/>
              </a:rPr>
              <a:t>4</a:t>
            </a:r>
            <a:r>
              <a:rPr lang="zh-CN" altLang="en-US" sz="2000" b="1">
                <a:ea typeface="楷体_GB2312" pitchFamily="49" charset="-122"/>
                <a:cs typeface="Arial" charset="0"/>
              </a:rPr>
              <a:t>组芯片，构成</a:t>
            </a:r>
            <a:r>
              <a:rPr lang="en-US" altLang="zh-CN" sz="2000" b="1">
                <a:solidFill>
                  <a:srgbClr val="CC0066"/>
                </a:solidFill>
                <a:ea typeface="楷体_GB2312" pitchFamily="49" charset="-122"/>
                <a:cs typeface="Arial" charset="0"/>
              </a:rPr>
              <a:t>4</a:t>
            </a:r>
            <a:r>
              <a:rPr lang="en-US" altLang="zh-CN" sz="2000" b="1">
                <a:ea typeface="楷体_GB2312" pitchFamily="49" charset="-122"/>
                <a:cs typeface="Arial" charset="0"/>
              </a:rPr>
              <a:t>K×8</a:t>
            </a:r>
            <a:r>
              <a:rPr lang="zh-CN" altLang="en-US" sz="2000" b="1">
                <a:ea typeface="楷体_GB2312" pitchFamily="49" charset="-122"/>
                <a:cs typeface="Arial" charset="0"/>
              </a:rPr>
              <a:t>位存储器</a:t>
            </a:r>
          </a:p>
        </p:txBody>
      </p:sp>
      <p:sp>
        <p:nvSpPr>
          <p:cNvPr id="50198" name="灯片编号占位符 4"/>
          <p:cNvSpPr txBox="1">
            <a:spLocks noGrp="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spcBef>
                <a:spcPct val="0"/>
              </a:spcBef>
            </a:pPr>
            <a:fld id="{5B743A30-27B6-46B2-8888-71DC6F44C1A9}" type="slidenum">
              <a:rPr lang="ko-KR" altLang="en-US" sz="1600" b="1">
                <a:solidFill>
                  <a:schemeClr val="accent2"/>
                </a:solidFill>
                <a:latin typeface="Verdana" pitchFamily="34" charset="0"/>
                <a:ea typeface="Gulim" pitchFamily="34" charset="-127"/>
              </a:rPr>
              <a:pPr algn="r">
                <a:lnSpc>
                  <a:spcPct val="100000"/>
                </a:lnSpc>
                <a:spcBef>
                  <a:spcPct val="0"/>
                </a:spcBef>
              </a:pPr>
              <a:t>43</a:t>
            </a:fld>
            <a:endParaRPr lang="en-US" altLang="ko-KR" sz="1600" b="1">
              <a:solidFill>
                <a:schemeClr val="accent2"/>
              </a:solidFill>
              <a:latin typeface="Verdana" pitchFamily="34" charset="0"/>
              <a:ea typeface="Gulim" pitchFamily="34" charset="-127"/>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dissolve">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barn(outVertical)">
                                      <p:cBhvr>
                                        <p:cTn id="17" dur="500"/>
                                        <p:tgtEl>
                                          <p:spTgt spid="69"/>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strips(downRigh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strips(downRight)">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strips(downRigh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9397"/>
                                        </p:tgtEl>
                                        <p:attrNameLst>
                                          <p:attrName>style.visibility</p:attrName>
                                        </p:attrNameLst>
                                      </p:cBhvr>
                                      <p:to>
                                        <p:strVal val="visible"/>
                                      </p:to>
                                    </p:set>
                                    <p:anim calcmode="lin" valueType="num">
                                      <p:cBhvr additive="base">
                                        <p:cTn id="37" dur="500" fill="hold"/>
                                        <p:tgtEl>
                                          <p:spTgt spid="59397"/>
                                        </p:tgtEl>
                                        <p:attrNameLst>
                                          <p:attrName>ppt_x</p:attrName>
                                        </p:attrNameLst>
                                      </p:cBhvr>
                                      <p:tavLst>
                                        <p:tav tm="0">
                                          <p:val>
                                            <p:strVal val="#ppt_x"/>
                                          </p:val>
                                        </p:tav>
                                        <p:tav tm="100000">
                                          <p:val>
                                            <p:strVal val="#ppt_x"/>
                                          </p:val>
                                        </p:tav>
                                      </p:tavLst>
                                    </p:anim>
                                    <p:anim calcmode="lin" valueType="num">
                                      <p:cBhvr additive="base">
                                        <p:cTn id="38" dur="500" fill="hold"/>
                                        <p:tgtEl>
                                          <p:spTgt spid="5939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8" presetClass="entr" presetSubtype="3"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strips(upRight)">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8"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slide(fromLeft)">
                                      <p:cBhvr>
                                        <p:cTn id="48" dur="500"/>
                                        <p:tgtEl>
                                          <p:spTgt spid="4"/>
                                        </p:tgtEl>
                                      </p:cBhvr>
                                    </p:animEffect>
                                  </p:childTnLst>
                                </p:cTn>
                              </p:par>
                            </p:childTnLst>
                          </p:cTn>
                        </p:par>
                        <p:par>
                          <p:cTn id="49" fill="hold">
                            <p:stCondLst>
                              <p:cond delay="500"/>
                            </p:stCondLst>
                            <p:childTnLst>
                              <p:par>
                                <p:cTn id="50" presetID="22" presetClass="entr" presetSubtype="4" fill="hold" nodeType="after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wipe(down)">
                                      <p:cBhvr>
                                        <p:cTn id="52" dur="500"/>
                                        <p:tgtEl>
                                          <p:spTgt spid="3"/>
                                        </p:tgtEl>
                                      </p:cBhvr>
                                    </p:animEffect>
                                  </p:childTnLst>
                                </p:cTn>
                              </p:par>
                            </p:childTnLst>
                          </p:cTn>
                        </p:par>
                        <p:par>
                          <p:cTn id="53" fill="hold">
                            <p:stCondLst>
                              <p:cond delay="1000"/>
                            </p:stCondLst>
                            <p:childTnLst>
                              <p:par>
                                <p:cTn id="54" presetID="18" presetClass="entr" presetSubtype="9" fill="hold"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strips(upLeft)">
                                      <p:cBhvr>
                                        <p:cTn id="56" dur="500"/>
                                        <p:tgtEl>
                                          <p:spTgt spid="31"/>
                                        </p:tgtEl>
                                      </p:cBhvr>
                                    </p:animEffect>
                                  </p:childTnLst>
                                </p:cTn>
                              </p:par>
                            </p:childTnLst>
                          </p:cTn>
                        </p:par>
                      </p:childTnLst>
                    </p:cTn>
                  </p:par>
                  <p:par>
                    <p:cTn id="57" fill="hold">
                      <p:stCondLst>
                        <p:cond delay="indefinite"/>
                      </p:stCondLst>
                      <p:childTnLst>
                        <p:par>
                          <p:cTn id="58" fill="hold">
                            <p:stCondLst>
                              <p:cond delay="0"/>
                            </p:stCondLst>
                            <p:childTnLst>
                              <p:par>
                                <p:cTn id="59" presetID="18" presetClass="entr" presetSubtype="6" fill="hold"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strips(downRight)">
                                      <p:cBhvr>
                                        <p:cTn id="61" dur="500"/>
                                        <p:tgtEl>
                                          <p:spTgt spid="11"/>
                                        </p:tgtEl>
                                      </p:cBhvr>
                                    </p:animEffect>
                                  </p:childTnLst>
                                </p:cTn>
                              </p:par>
                            </p:childTnLst>
                          </p:cTn>
                        </p:par>
                        <p:par>
                          <p:cTn id="62" fill="hold">
                            <p:stCondLst>
                              <p:cond delay="500"/>
                            </p:stCondLst>
                            <p:childTnLst>
                              <p:par>
                                <p:cTn id="63" presetID="18" presetClass="entr" presetSubtype="6" fill="hold" nodeType="after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strips(downRight)">
                                      <p:cBhvr>
                                        <p:cTn id="65" dur="500"/>
                                        <p:tgtEl>
                                          <p:spTgt spid="21"/>
                                        </p:tgtEl>
                                      </p:cBhvr>
                                    </p:animEffect>
                                  </p:childTnLst>
                                </p:cTn>
                              </p:par>
                            </p:childTnLst>
                          </p:cTn>
                        </p:par>
                      </p:childTnLst>
                    </p:cTn>
                  </p:par>
                  <p:par>
                    <p:cTn id="66" fill="hold">
                      <p:stCondLst>
                        <p:cond delay="indefinite"/>
                      </p:stCondLst>
                      <p:childTnLst>
                        <p:par>
                          <p:cTn id="67" fill="hold">
                            <p:stCondLst>
                              <p:cond delay="0"/>
                            </p:stCondLst>
                            <p:childTnLst>
                              <p:par>
                                <p:cTn id="68" presetID="18" presetClass="entr" presetSubtype="6" fill="hold" nodeType="clickEffect">
                                  <p:stCondLst>
                                    <p:cond delay="0"/>
                                  </p:stCondLst>
                                  <p:childTnLst>
                                    <p:set>
                                      <p:cBhvr>
                                        <p:cTn id="69" dur="1" fill="hold">
                                          <p:stCondLst>
                                            <p:cond delay="0"/>
                                          </p:stCondLst>
                                        </p:cTn>
                                        <p:tgtEl>
                                          <p:spTgt spid="12"/>
                                        </p:tgtEl>
                                        <p:attrNameLst>
                                          <p:attrName>style.visibility</p:attrName>
                                        </p:attrNameLst>
                                      </p:cBhvr>
                                      <p:to>
                                        <p:strVal val="visible"/>
                                      </p:to>
                                    </p:set>
                                    <p:animEffect transition="in" filter="strips(downRight)">
                                      <p:cBhvr>
                                        <p:cTn id="70" dur="500"/>
                                        <p:tgtEl>
                                          <p:spTgt spid="12"/>
                                        </p:tgtEl>
                                      </p:cBhvr>
                                    </p:animEffect>
                                  </p:childTnLst>
                                </p:cTn>
                              </p:par>
                            </p:childTnLst>
                          </p:cTn>
                        </p:par>
                      </p:childTnLst>
                    </p:cTn>
                  </p:par>
                  <p:par>
                    <p:cTn id="71" fill="hold">
                      <p:stCondLst>
                        <p:cond delay="indefinite"/>
                      </p:stCondLst>
                      <p:childTnLst>
                        <p:par>
                          <p:cTn id="72" fill="hold">
                            <p:stCondLst>
                              <p:cond delay="0"/>
                            </p:stCondLst>
                            <p:childTnLst>
                              <p:par>
                                <p:cTn id="73" presetID="18" presetClass="entr" presetSubtype="6" fill="hold" nodeType="click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strips(downRight)">
                                      <p:cBhvr>
                                        <p:cTn id="75" dur="500"/>
                                        <p:tgtEl>
                                          <p:spTgt spid="14"/>
                                        </p:tgtEl>
                                      </p:cBhvr>
                                    </p:animEffect>
                                  </p:childTnLst>
                                </p:cTn>
                              </p:par>
                            </p:childTnLst>
                          </p:cTn>
                        </p:par>
                      </p:childTnLst>
                    </p:cTn>
                  </p:par>
                  <p:par>
                    <p:cTn id="76" fill="hold">
                      <p:stCondLst>
                        <p:cond delay="indefinite"/>
                      </p:stCondLst>
                      <p:childTnLst>
                        <p:par>
                          <p:cTn id="77" fill="hold">
                            <p:stCondLst>
                              <p:cond delay="0"/>
                            </p:stCondLst>
                            <p:childTnLst>
                              <p:par>
                                <p:cTn id="78" presetID="18" presetClass="entr" presetSubtype="6" fill="hold" nodeType="click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strips(downRight)">
                                      <p:cBhvr>
                                        <p:cTn id="80" dur="500"/>
                                        <p:tgtEl>
                                          <p:spTgt spid="17"/>
                                        </p:tgtEl>
                                      </p:cBhvr>
                                    </p:animEffect>
                                  </p:childTnLst>
                                </p:cTn>
                              </p:par>
                            </p:childTnLst>
                          </p:cTn>
                        </p:par>
                      </p:childTnLst>
                    </p:cTn>
                  </p:par>
                  <p:par>
                    <p:cTn id="81" fill="hold">
                      <p:stCondLst>
                        <p:cond delay="indefinite"/>
                      </p:stCondLst>
                      <p:childTnLst>
                        <p:par>
                          <p:cTn id="82" fill="hold">
                            <p:stCondLst>
                              <p:cond delay="0"/>
                            </p:stCondLst>
                            <p:childTnLst>
                              <p:par>
                                <p:cTn id="83" presetID="18" presetClass="entr" presetSubtype="6" fill="hold" nodeType="click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strips(downRight)">
                                      <p:cBhvr>
                                        <p:cTn id="8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autoUpdateAnimBg="0"/>
      <p:bldP spid="2" grpId="0" animBg="1" autoUpdateAnimBg="0"/>
      <p:bldP spid="59397"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5"/>
          <p:cNvSpPr>
            <a:spLocks noGrp="1" noChangeArrowheads="1"/>
          </p:cNvSpPr>
          <p:nvPr>
            <p:ph type="sldNum" sz="quarter" idx="10"/>
          </p:nvPr>
        </p:nvSpPr>
        <p:spPr>
          <a:noFill/>
        </p:spPr>
        <p:txBody>
          <a:bodyPr/>
          <a:lstStyle/>
          <a:p>
            <a:fld id="{D6517831-2F58-453C-ACC7-F079CED5F3C5}" type="slidenum">
              <a:rPr lang="ko-KR" altLang="en-US" smtClean="0"/>
              <a:pPr/>
              <a:t>44</a:t>
            </a:fld>
            <a:endParaRPr lang="en-US" altLang="ko-KR" smtClean="0"/>
          </a:p>
        </p:txBody>
      </p:sp>
      <p:sp>
        <p:nvSpPr>
          <p:cNvPr id="62466" name="Rectangle 2"/>
          <p:cNvSpPr>
            <a:spLocks noGrp="1" noChangeArrowheads="1"/>
          </p:cNvSpPr>
          <p:nvPr>
            <p:ph type="title"/>
          </p:nvPr>
        </p:nvSpPr>
        <p:spPr>
          <a:xfrm>
            <a:off x="1763713" y="298450"/>
            <a:ext cx="5875337" cy="609600"/>
          </a:xfrm>
        </p:spPr>
        <p:txBody>
          <a:bodyPr/>
          <a:lstStyle/>
          <a:p>
            <a:r>
              <a:rPr lang="en-US" altLang="zh-CN" sz="3200" smtClean="0">
                <a:latin typeface="Arial" charset="0"/>
                <a:ea typeface="黑体" pitchFamily="49" charset="-122"/>
              </a:rPr>
              <a:t>8.3    </a:t>
            </a:r>
            <a:r>
              <a:rPr lang="zh-CN" altLang="en-US" sz="3200" smtClean="0">
                <a:latin typeface="Arial" charset="0"/>
                <a:ea typeface="黑体" pitchFamily="49" charset="-122"/>
              </a:rPr>
              <a:t>只读存储器</a:t>
            </a:r>
          </a:p>
        </p:txBody>
      </p:sp>
      <p:sp>
        <p:nvSpPr>
          <p:cNvPr id="62467" name="Rectangle 3"/>
          <p:cNvSpPr>
            <a:spLocks noGrp="1" noChangeArrowheads="1"/>
          </p:cNvSpPr>
          <p:nvPr>
            <p:ph type="body" idx="1"/>
          </p:nvPr>
        </p:nvSpPr>
        <p:spPr>
          <a:xfrm>
            <a:off x="2003425" y="3176588"/>
            <a:ext cx="6216650" cy="1773237"/>
          </a:xfrm>
        </p:spPr>
        <p:txBody>
          <a:bodyPr/>
          <a:lstStyle/>
          <a:p>
            <a:pPr marL="722313" indent="-722313">
              <a:buFont typeface="Wingdings" pitchFamily="2" charset="2"/>
              <a:buNone/>
            </a:pPr>
            <a:r>
              <a:rPr lang="en-US" altLang="zh-CN" smtClean="0">
                <a:solidFill>
                  <a:srgbClr val="A50021"/>
                </a:solidFill>
                <a:ea typeface="黑体" pitchFamily="49" charset="-122"/>
              </a:rPr>
              <a:t>8.3.1  ROM</a:t>
            </a:r>
            <a:r>
              <a:rPr lang="zh-CN" altLang="en-US" smtClean="0">
                <a:solidFill>
                  <a:srgbClr val="A50021"/>
                </a:solidFill>
                <a:ea typeface="黑体" pitchFamily="49" charset="-122"/>
              </a:rPr>
              <a:t>的结构</a:t>
            </a:r>
          </a:p>
          <a:p>
            <a:pPr marL="722313" indent="-722313">
              <a:buFont typeface="Wingdings" pitchFamily="2" charset="2"/>
              <a:buNone/>
            </a:pPr>
            <a:r>
              <a:rPr lang="en-US" altLang="zh-CN" smtClean="0">
                <a:solidFill>
                  <a:srgbClr val="A50021"/>
                </a:solidFill>
                <a:ea typeface="黑体" pitchFamily="49" charset="-122"/>
              </a:rPr>
              <a:t>8.3.2  ROM</a:t>
            </a:r>
            <a:r>
              <a:rPr lang="zh-CN" altLang="en-US" smtClean="0">
                <a:solidFill>
                  <a:srgbClr val="A50021"/>
                </a:solidFill>
                <a:ea typeface="黑体" pitchFamily="49" charset="-122"/>
              </a:rPr>
              <a:t>的扩展（同</a:t>
            </a:r>
            <a:r>
              <a:rPr lang="en-US" altLang="zh-CN" smtClean="0">
                <a:solidFill>
                  <a:srgbClr val="A50021"/>
                </a:solidFill>
                <a:ea typeface="黑体" pitchFamily="49" charset="-122"/>
              </a:rPr>
              <a:t>RAM</a:t>
            </a:r>
            <a:r>
              <a:rPr lang="zh-CN" altLang="en-US" smtClean="0">
                <a:solidFill>
                  <a:srgbClr val="A50021"/>
                </a:solidFill>
                <a:ea typeface="黑体" pitchFamily="49" charset="-122"/>
              </a:rPr>
              <a:t>的扩展）</a:t>
            </a:r>
          </a:p>
          <a:p>
            <a:pPr marL="722313" indent="-722313">
              <a:buFont typeface="Wingdings" pitchFamily="2" charset="2"/>
              <a:buNone/>
            </a:pPr>
            <a:r>
              <a:rPr lang="en-US" altLang="zh-CN" smtClean="0">
                <a:solidFill>
                  <a:srgbClr val="A50021"/>
                </a:solidFill>
                <a:ea typeface="黑体" pitchFamily="49" charset="-122"/>
              </a:rPr>
              <a:t>8.3.3  ROM</a:t>
            </a:r>
            <a:r>
              <a:rPr lang="zh-CN" altLang="en-US" smtClean="0">
                <a:solidFill>
                  <a:srgbClr val="A50021"/>
                </a:solidFill>
                <a:ea typeface="黑体" pitchFamily="49" charset="-122"/>
              </a:rPr>
              <a:t>的应用 </a:t>
            </a:r>
          </a:p>
          <a:p>
            <a:pPr marL="722313" indent="-722313">
              <a:buFont typeface="Wingdings" pitchFamily="2" charset="2"/>
              <a:buNone/>
            </a:pPr>
            <a:endParaRPr lang="zh-CN" altLang="en-US" smtClean="0">
              <a:solidFill>
                <a:srgbClr val="A50021"/>
              </a:solidFill>
              <a:ea typeface="黑体" pitchFamily="49" charset="-122"/>
            </a:endParaRPr>
          </a:p>
          <a:p>
            <a:pPr marL="722313" indent="-722313">
              <a:buFont typeface="Wingdings" pitchFamily="2" charset="2"/>
              <a:buNone/>
            </a:pPr>
            <a:endParaRPr lang="zh-CN" altLang="en-US" smtClean="0">
              <a:solidFill>
                <a:srgbClr val="A50021"/>
              </a:solidFill>
              <a:ea typeface="黑体" pitchFamily="49" charset="-122"/>
            </a:endParaRPr>
          </a:p>
        </p:txBody>
      </p:sp>
      <p:sp>
        <p:nvSpPr>
          <p:cNvPr id="62468" name="Oval 4"/>
          <p:cNvSpPr>
            <a:spLocks noChangeArrowheads="1"/>
          </p:cNvSpPr>
          <p:nvPr/>
        </p:nvSpPr>
        <p:spPr bwMode="auto">
          <a:xfrm>
            <a:off x="1800225" y="1716088"/>
            <a:ext cx="5795963" cy="722312"/>
          </a:xfrm>
          <a:prstGeom prst="ellipse">
            <a:avLst/>
          </a:prstGeom>
          <a:gradFill rotWithShape="0">
            <a:gsLst>
              <a:gs pos="0">
                <a:srgbClr val="66FFFF"/>
              </a:gs>
              <a:gs pos="100000">
                <a:srgbClr val="66FFFF">
                  <a:gamma/>
                  <a:shade val="46275"/>
                  <a:invGamma/>
                </a:srgbClr>
              </a:gs>
            </a:gsLst>
            <a:lin ang="5400000" scaled="1"/>
          </a:gradFill>
          <a:ln w="9525">
            <a:noFill/>
            <a:round/>
            <a:headEnd/>
            <a:tailEnd/>
          </a:ln>
          <a:effectLst/>
        </p:spPr>
        <p:txBody>
          <a:bodyPr wrap="none" anchor="ctr"/>
          <a:lstStyle/>
          <a:p>
            <a:pPr>
              <a:lnSpc>
                <a:spcPct val="100000"/>
              </a:lnSpc>
              <a:spcBef>
                <a:spcPct val="0"/>
              </a:spcBef>
              <a:defRPr/>
            </a:pPr>
            <a:r>
              <a:rPr lang="zh-CN" altLang="en-US" sz="4400" b="1">
                <a:solidFill>
                  <a:srgbClr val="FFCC00"/>
                </a:solidFill>
                <a:effectLst>
                  <a:outerShdw blurRad="38100" dist="38100" dir="2700000" algn="tl">
                    <a:srgbClr val="000000"/>
                  </a:outerShdw>
                </a:effectLst>
                <a:latin typeface="Arial" charset="0"/>
                <a:ea typeface="隶书" pitchFamily="49" charset="-122"/>
              </a:rPr>
              <a:t>内容概要</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2466"/>
                                        </p:tgtEl>
                                        <p:attrNameLst>
                                          <p:attrName>style.visibility</p:attrName>
                                        </p:attrNameLst>
                                      </p:cBhvr>
                                      <p:to>
                                        <p:strVal val="visible"/>
                                      </p:to>
                                    </p:set>
                                    <p:anim calcmode="lin" valueType="num">
                                      <p:cBhvr additive="base">
                                        <p:cTn id="7" dur="500" fill="hold"/>
                                        <p:tgtEl>
                                          <p:spTgt spid="62466"/>
                                        </p:tgtEl>
                                        <p:attrNameLst>
                                          <p:attrName>ppt_x</p:attrName>
                                        </p:attrNameLst>
                                      </p:cBhvr>
                                      <p:tavLst>
                                        <p:tav tm="0">
                                          <p:val>
                                            <p:strVal val="#ppt_x"/>
                                          </p:val>
                                        </p:tav>
                                        <p:tav tm="100000">
                                          <p:val>
                                            <p:strVal val="#ppt_x"/>
                                          </p:val>
                                        </p:tav>
                                      </p:tavLst>
                                    </p:anim>
                                    <p:anim calcmode="lin" valueType="num">
                                      <p:cBhvr additive="base">
                                        <p:cTn id="8" dur="500" fill="hold"/>
                                        <p:tgtEl>
                                          <p:spTgt spid="6246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62468"/>
                                        </p:tgtEl>
                                        <p:attrNameLst>
                                          <p:attrName>style.visibility</p:attrName>
                                        </p:attrNameLst>
                                      </p:cBhvr>
                                      <p:to>
                                        <p:strVal val="visible"/>
                                      </p:to>
                                    </p:set>
                                    <p:animEffect transition="in" filter="dissolve">
                                      <p:cBhvr>
                                        <p:cTn id="12" dur="500"/>
                                        <p:tgtEl>
                                          <p:spTgt spid="62468"/>
                                        </p:tgtEl>
                                      </p:cBhvr>
                                    </p:animEffect>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62467"/>
                                        </p:tgtEl>
                                        <p:attrNameLst>
                                          <p:attrName>style.visibility</p:attrName>
                                        </p:attrNameLst>
                                      </p:cBhvr>
                                      <p:to>
                                        <p:strVal val="visible"/>
                                      </p:to>
                                    </p:set>
                                    <p:anim calcmode="lin" valueType="num">
                                      <p:cBhvr additive="base">
                                        <p:cTn id="16" dur="500" fill="hold"/>
                                        <p:tgtEl>
                                          <p:spTgt spid="62467"/>
                                        </p:tgtEl>
                                        <p:attrNameLst>
                                          <p:attrName>ppt_x</p:attrName>
                                        </p:attrNameLst>
                                      </p:cBhvr>
                                      <p:tavLst>
                                        <p:tav tm="0">
                                          <p:val>
                                            <p:strVal val="#ppt_x"/>
                                          </p:val>
                                        </p:tav>
                                        <p:tav tm="100000">
                                          <p:val>
                                            <p:strVal val="#ppt_x"/>
                                          </p:val>
                                        </p:tav>
                                      </p:tavLst>
                                    </p:anim>
                                    <p:anim calcmode="lin" valueType="num">
                                      <p:cBhvr additive="base">
                                        <p:cTn id="17" dur="500" fill="hold"/>
                                        <p:tgtEl>
                                          <p:spTgt spid="62467"/>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utoUpdateAnimBg="0"/>
      <p:bldP spid="62467" grpId="0" autoUpdateAnimBg="0"/>
      <p:bldP spid="62468"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灯片编号占位符 4"/>
          <p:cNvSpPr>
            <a:spLocks noGrp="1"/>
          </p:cNvSpPr>
          <p:nvPr>
            <p:ph type="sldNum" sz="quarter" idx="10"/>
          </p:nvPr>
        </p:nvSpPr>
        <p:spPr>
          <a:noFill/>
        </p:spPr>
        <p:txBody>
          <a:bodyPr/>
          <a:lstStyle/>
          <a:p>
            <a:fld id="{8D8EA082-59F1-4283-9A77-8619FD6732FA}" type="slidenum">
              <a:rPr lang="ko-KR" altLang="en-US" smtClean="0"/>
              <a:pPr/>
              <a:t>45</a:t>
            </a:fld>
            <a:endParaRPr lang="en-US" altLang="ko-KR" smtClean="0"/>
          </a:p>
        </p:txBody>
      </p:sp>
      <p:sp>
        <p:nvSpPr>
          <p:cNvPr id="52227" name="Rectangle 2"/>
          <p:cNvSpPr>
            <a:spLocks noGrp="1" noChangeArrowheads="1"/>
          </p:cNvSpPr>
          <p:nvPr>
            <p:ph type="title"/>
          </p:nvPr>
        </p:nvSpPr>
        <p:spPr/>
        <p:txBody>
          <a:bodyPr/>
          <a:lstStyle/>
          <a:p>
            <a:r>
              <a:rPr lang="en-US" altLang="zh-CN" smtClean="0">
                <a:solidFill>
                  <a:srgbClr val="FFCC00"/>
                </a:solidFill>
                <a:latin typeface="Arial" charset="0"/>
                <a:ea typeface="黑体" pitchFamily="49" charset="-122"/>
              </a:rPr>
              <a:t>8.3.1  ROM</a:t>
            </a:r>
            <a:r>
              <a:rPr lang="zh-CN" altLang="en-US" smtClean="0">
                <a:solidFill>
                  <a:srgbClr val="FFCC00"/>
                </a:solidFill>
                <a:latin typeface="Arial" charset="0"/>
                <a:ea typeface="黑体" pitchFamily="49" charset="-122"/>
              </a:rPr>
              <a:t>的结构</a:t>
            </a:r>
          </a:p>
        </p:txBody>
      </p:sp>
      <p:sp>
        <p:nvSpPr>
          <p:cNvPr id="63491" name="Rectangle 3"/>
          <p:cNvSpPr>
            <a:spLocks noGrp="1" noChangeArrowheads="1"/>
          </p:cNvSpPr>
          <p:nvPr>
            <p:ph type="body" sz="half" idx="1"/>
          </p:nvPr>
        </p:nvSpPr>
        <p:spPr>
          <a:xfrm>
            <a:off x="984250" y="981075"/>
            <a:ext cx="5403850" cy="719138"/>
          </a:xfrm>
        </p:spPr>
        <p:txBody>
          <a:bodyPr/>
          <a:lstStyle/>
          <a:p>
            <a:pPr marL="365125" indent="-365125">
              <a:lnSpc>
                <a:spcPct val="110000"/>
              </a:lnSpc>
              <a:spcBef>
                <a:spcPct val="0"/>
              </a:spcBef>
              <a:buSzPct val="110000"/>
              <a:buFont typeface="Wingdings" pitchFamily="2" charset="2"/>
              <a:buNone/>
            </a:pPr>
            <a:r>
              <a:rPr lang="en-US" altLang="zh-CN" sz="2200" smtClean="0">
                <a:solidFill>
                  <a:srgbClr val="CC3300"/>
                </a:solidFill>
                <a:ea typeface="楷体_GB2312" pitchFamily="49" charset="-122"/>
              </a:rPr>
              <a:t>1</a:t>
            </a:r>
            <a:r>
              <a:rPr lang="zh-CN" altLang="en-US" sz="2200" smtClean="0">
                <a:solidFill>
                  <a:srgbClr val="CC3300"/>
                </a:solidFill>
                <a:ea typeface="楷体_GB2312" pitchFamily="49" charset="-122"/>
              </a:rPr>
              <a:t>、固定</a:t>
            </a:r>
            <a:r>
              <a:rPr lang="en-US" altLang="zh-CN" sz="2200" smtClean="0">
                <a:solidFill>
                  <a:srgbClr val="CC3300"/>
                </a:solidFill>
                <a:ea typeface="楷体_GB2312" pitchFamily="49" charset="-122"/>
              </a:rPr>
              <a:t>ROM</a:t>
            </a:r>
            <a:r>
              <a:rPr lang="en-US" altLang="zh-CN" sz="2000" smtClean="0">
                <a:solidFill>
                  <a:schemeClr val="tx2"/>
                </a:solidFill>
                <a:latin typeface="Times New Roman" pitchFamily="18" charset="0"/>
              </a:rPr>
              <a:t> </a:t>
            </a:r>
            <a:endParaRPr lang="en-US" altLang="zh-CN" sz="2000" smtClean="0">
              <a:latin typeface="Times New Roman" pitchFamily="18" charset="0"/>
            </a:endParaRPr>
          </a:p>
          <a:p>
            <a:pPr marL="365125" indent="-365125">
              <a:lnSpc>
                <a:spcPct val="105000"/>
              </a:lnSpc>
              <a:spcBef>
                <a:spcPct val="0"/>
              </a:spcBef>
              <a:buSzPct val="110000"/>
              <a:buFont typeface="Wingdings" pitchFamily="2" charset="2"/>
              <a:buNone/>
            </a:pPr>
            <a:r>
              <a:rPr lang="zh-CN" altLang="en-US" sz="2000" smtClean="0">
                <a:latin typeface="宋体" pitchFamily="2" charset="-122"/>
              </a:rPr>
              <a:t>  数据在</a:t>
            </a:r>
            <a:r>
              <a:rPr lang="zh-CN" altLang="en-US" sz="2000" smtClean="0">
                <a:solidFill>
                  <a:srgbClr val="CC0066"/>
                </a:solidFill>
                <a:latin typeface="宋体" pitchFamily="2" charset="-122"/>
              </a:rPr>
              <a:t>工厂制作</a:t>
            </a:r>
            <a:r>
              <a:rPr lang="zh-CN" altLang="en-US" sz="2000" smtClean="0">
                <a:latin typeface="宋体" pitchFamily="2" charset="-122"/>
              </a:rPr>
              <a:t>时写入，使用时不能更改。</a:t>
            </a:r>
            <a:endParaRPr lang="zh-CN" altLang="en-US" sz="2000" smtClean="0"/>
          </a:p>
        </p:txBody>
      </p:sp>
      <p:sp>
        <p:nvSpPr>
          <p:cNvPr id="5" name="矩形 4"/>
          <p:cNvSpPr>
            <a:spLocks noChangeArrowheads="1"/>
          </p:cNvSpPr>
          <p:nvPr/>
        </p:nvSpPr>
        <p:spPr bwMode="auto">
          <a:xfrm>
            <a:off x="1847850" y="5984875"/>
            <a:ext cx="4237038" cy="396875"/>
          </a:xfrm>
          <a:prstGeom prst="rect">
            <a:avLst/>
          </a:prstGeom>
          <a:noFill/>
          <a:ln w="9525">
            <a:noFill/>
            <a:miter lim="800000"/>
            <a:headEnd/>
            <a:tailEnd/>
          </a:ln>
        </p:spPr>
        <p:txBody>
          <a:bodyPr>
            <a:spAutoFit/>
          </a:bodyPr>
          <a:lstStyle/>
          <a:p>
            <a:pPr eaLnBrk="0" hangingPunct="0">
              <a:lnSpc>
                <a:spcPct val="100000"/>
              </a:lnSpc>
            </a:pPr>
            <a:r>
              <a:rPr lang="en-US" altLang="zh-CN" sz="2000" b="1">
                <a:solidFill>
                  <a:srgbClr val="CC3300"/>
                </a:solidFill>
                <a:latin typeface="Arial" charset="0"/>
                <a:ea typeface="楷体_GB2312" pitchFamily="49" charset="-122"/>
              </a:rPr>
              <a:t>4</a:t>
            </a:r>
            <a:r>
              <a:rPr lang="en-US" altLang="zh-CN" sz="2000" b="1">
                <a:solidFill>
                  <a:srgbClr val="CC3300"/>
                </a:solidFill>
                <a:latin typeface="Arial" charset="0"/>
                <a:ea typeface="楷体_GB2312" pitchFamily="49" charset="-122"/>
                <a:sym typeface="Symbol" pitchFamily="18" charset="2"/>
              </a:rPr>
              <a:t>4</a:t>
            </a:r>
            <a:r>
              <a:rPr lang="zh-CN" altLang="en-US" sz="2000" b="1">
                <a:solidFill>
                  <a:srgbClr val="CC3300"/>
                </a:solidFill>
                <a:latin typeface="Arial" charset="0"/>
                <a:ea typeface="楷体_GB2312" pitchFamily="49" charset="-122"/>
                <a:sym typeface="Symbol" pitchFamily="18" charset="2"/>
              </a:rPr>
              <a:t>位</a:t>
            </a:r>
            <a:r>
              <a:rPr lang="zh-CN" altLang="en-US" sz="2000" b="1">
                <a:solidFill>
                  <a:srgbClr val="CC3300"/>
                </a:solidFill>
                <a:latin typeface="Arial" charset="0"/>
                <a:ea typeface="楷体_GB2312" pitchFamily="49" charset="-122"/>
              </a:rPr>
              <a:t>二极管固定</a:t>
            </a:r>
            <a:r>
              <a:rPr lang="en-US" altLang="zh-CN" sz="2000" b="1">
                <a:solidFill>
                  <a:srgbClr val="CC3300"/>
                </a:solidFill>
                <a:latin typeface="Arial" charset="0"/>
                <a:ea typeface="楷体_GB2312" pitchFamily="49" charset="-122"/>
              </a:rPr>
              <a:t>ROM</a:t>
            </a:r>
            <a:r>
              <a:rPr lang="zh-CN" altLang="en-US" sz="2000" b="1">
                <a:solidFill>
                  <a:srgbClr val="CC3300"/>
                </a:solidFill>
                <a:latin typeface="Arial" charset="0"/>
                <a:ea typeface="楷体_GB2312" pitchFamily="49" charset="-122"/>
              </a:rPr>
              <a:t>的结构</a:t>
            </a:r>
            <a:r>
              <a:rPr lang="zh-CN" altLang="en-US" sz="2000">
                <a:latin typeface="宋体" pitchFamily="2" charset="-122"/>
              </a:rPr>
              <a:t> </a:t>
            </a:r>
          </a:p>
        </p:txBody>
      </p:sp>
      <p:grpSp>
        <p:nvGrpSpPr>
          <p:cNvPr id="2" name="Group 6"/>
          <p:cNvGrpSpPr>
            <a:grpSpLocks/>
          </p:cNvGrpSpPr>
          <p:nvPr/>
        </p:nvGrpSpPr>
        <p:grpSpPr bwMode="auto">
          <a:xfrm>
            <a:off x="998538" y="1925638"/>
            <a:ext cx="5265737" cy="4105275"/>
            <a:chOff x="304" y="1441"/>
            <a:chExt cx="3317" cy="2586"/>
          </a:xfrm>
        </p:grpSpPr>
        <p:grpSp>
          <p:nvGrpSpPr>
            <p:cNvPr id="52272" name="Group 5"/>
            <p:cNvGrpSpPr>
              <a:grpSpLocks/>
            </p:cNvGrpSpPr>
            <p:nvPr/>
          </p:nvGrpSpPr>
          <p:grpSpPr bwMode="auto">
            <a:xfrm>
              <a:off x="304" y="1441"/>
              <a:ext cx="2738" cy="2586"/>
              <a:chOff x="304" y="1441"/>
              <a:chExt cx="2738" cy="2586"/>
            </a:xfrm>
          </p:grpSpPr>
          <p:grpSp>
            <p:nvGrpSpPr>
              <p:cNvPr id="52291" name="Group 462"/>
              <p:cNvGrpSpPr>
                <a:grpSpLocks/>
              </p:cNvGrpSpPr>
              <p:nvPr/>
            </p:nvGrpSpPr>
            <p:grpSpPr bwMode="auto">
              <a:xfrm>
                <a:off x="1568" y="1735"/>
                <a:ext cx="316" cy="2292"/>
                <a:chOff x="528" y="1920"/>
                <a:chExt cx="288" cy="2030"/>
              </a:xfrm>
            </p:grpSpPr>
            <p:sp>
              <p:nvSpPr>
                <p:cNvPr id="52437" name="Rectangle 463"/>
                <p:cNvSpPr>
                  <a:spLocks noChangeArrowheads="1"/>
                </p:cNvSpPr>
                <p:nvPr/>
              </p:nvSpPr>
              <p:spPr bwMode="auto">
                <a:xfrm>
                  <a:off x="648" y="2064"/>
                  <a:ext cx="48" cy="192"/>
                </a:xfrm>
                <a:prstGeom prst="rect">
                  <a:avLst/>
                </a:prstGeom>
                <a:noFill/>
                <a:ln w="19050">
                  <a:solidFill>
                    <a:schemeClr val="tx1"/>
                  </a:solidFill>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2438" name="Line 464"/>
                <p:cNvSpPr>
                  <a:spLocks noChangeShapeType="1"/>
                </p:cNvSpPr>
                <p:nvPr/>
              </p:nvSpPr>
              <p:spPr bwMode="auto">
                <a:xfrm>
                  <a:off x="672" y="1920"/>
                  <a:ext cx="0" cy="144"/>
                </a:xfrm>
                <a:prstGeom prst="line">
                  <a:avLst/>
                </a:prstGeom>
                <a:noFill/>
                <a:ln w="9525">
                  <a:solidFill>
                    <a:schemeClr val="tx1"/>
                  </a:solidFill>
                  <a:round/>
                  <a:headEnd/>
                  <a:tailEnd/>
                </a:ln>
              </p:spPr>
              <p:txBody>
                <a:bodyPr/>
                <a:lstStyle/>
                <a:p>
                  <a:endParaRPr lang="zh-CN" altLang="en-US"/>
                </a:p>
              </p:txBody>
            </p:sp>
            <p:sp>
              <p:nvSpPr>
                <p:cNvPr id="52439" name="Line 465"/>
                <p:cNvSpPr>
                  <a:spLocks noChangeShapeType="1"/>
                </p:cNvSpPr>
                <p:nvPr/>
              </p:nvSpPr>
              <p:spPr bwMode="auto">
                <a:xfrm>
                  <a:off x="672" y="2256"/>
                  <a:ext cx="0" cy="1104"/>
                </a:xfrm>
                <a:prstGeom prst="line">
                  <a:avLst/>
                </a:prstGeom>
                <a:noFill/>
                <a:ln w="9525">
                  <a:solidFill>
                    <a:schemeClr val="tx1"/>
                  </a:solidFill>
                  <a:round/>
                  <a:headEnd/>
                  <a:tailEnd/>
                </a:ln>
              </p:spPr>
              <p:txBody>
                <a:bodyPr/>
                <a:lstStyle/>
                <a:p>
                  <a:endParaRPr lang="zh-CN" altLang="en-US"/>
                </a:p>
              </p:txBody>
            </p:sp>
            <p:sp>
              <p:nvSpPr>
                <p:cNvPr id="52440" name="AutoShape 466"/>
                <p:cNvSpPr>
                  <a:spLocks noChangeArrowheads="1"/>
                </p:cNvSpPr>
                <p:nvPr/>
              </p:nvSpPr>
              <p:spPr bwMode="auto">
                <a:xfrm rot="10800000">
                  <a:off x="576" y="3360"/>
                  <a:ext cx="192" cy="192"/>
                </a:xfrm>
                <a:prstGeom prst="triangle">
                  <a:avLst>
                    <a:gd name="adj" fmla="val 50000"/>
                  </a:avLst>
                </a:prstGeom>
                <a:noFill/>
                <a:ln w="19050">
                  <a:solidFill>
                    <a:schemeClr val="tx1"/>
                  </a:solidFill>
                  <a:miter lim="800000"/>
                  <a:headEnd/>
                  <a:tailEnd/>
                </a:ln>
              </p:spPr>
              <p:txBody>
                <a:bodyPr rot="10800000" wrap="none" anchor="ctr"/>
                <a:lstStyle/>
                <a:p>
                  <a:pPr algn="dist">
                    <a:spcBef>
                      <a:spcPct val="0"/>
                    </a:spcBef>
                  </a:pPr>
                  <a:endParaRPr lang="zh-CN" altLang="en-US" sz="1400" b="1">
                    <a:solidFill>
                      <a:schemeClr val="hlink"/>
                    </a:solidFill>
                    <a:latin typeface="Arial" charset="0"/>
                    <a:cs typeface="Arial" charset="0"/>
                  </a:endParaRPr>
                </a:p>
              </p:txBody>
            </p:sp>
            <p:sp>
              <p:nvSpPr>
                <p:cNvPr id="52441" name="Oval 467"/>
                <p:cNvSpPr>
                  <a:spLocks noChangeArrowheads="1"/>
                </p:cNvSpPr>
                <p:nvPr/>
              </p:nvSpPr>
              <p:spPr bwMode="auto">
                <a:xfrm>
                  <a:off x="648" y="3552"/>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2442" name="Line 468"/>
                <p:cNvSpPr>
                  <a:spLocks noChangeShapeType="1"/>
                </p:cNvSpPr>
                <p:nvPr/>
              </p:nvSpPr>
              <p:spPr bwMode="auto">
                <a:xfrm>
                  <a:off x="672" y="3600"/>
                  <a:ext cx="0" cy="144"/>
                </a:xfrm>
                <a:prstGeom prst="line">
                  <a:avLst/>
                </a:prstGeom>
                <a:noFill/>
                <a:ln w="9525">
                  <a:solidFill>
                    <a:schemeClr val="tx1"/>
                  </a:solidFill>
                  <a:round/>
                  <a:headEnd/>
                  <a:tailEnd/>
                </a:ln>
              </p:spPr>
              <p:txBody>
                <a:bodyPr/>
                <a:lstStyle/>
                <a:p>
                  <a:endParaRPr lang="zh-CN" altLang="en-US"/>
                </a:p>
              </p:txBody>
            </p:sp>
            <p:sp>
              <p:nvSpPr>
                <p:cNvPr id="52443" name="Text Box 469"/>
                <p:cNvSpPr txBox="1">
                  <a:spLocks noChangeArrowheads="1"/>
                </p:cNvSpPr>
                <p:nvPr/>
              </p:nvSpPr>
              <p:spPr bwMode="auto">
                <a:xfrm>
                  <a:off x="528" y="3792"/>
                  <a:ext cx="288" cy="158"/>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D</a:t>
                  </a:r>
                  <a:r>
                    <a:rPr lang="en-US" altLang="zh-CN" sz="1400" b="1" baseline="-25000">
                      <a:solidFill>
                        <a:schemeClr val="hlink"/>
                      </a:solidFill>
                      <a:latin typeface="Arial" charset="0"/>
                      <a:cs typeface="Arial" charset="0"/>
                    </a:rPr>
                    <a:t>3</a:t>
                  </a:r>
                  <a:endParaRPr lang="en-US" altLang="zh-CN" sz="1400" b="1">
                    <a:solidFill>
                      <a:schemeClr val="hlink"/>
                    </a:solidFill>
                    <a:latin typeface="Arial" charset="0"/>
                    <a:cs typeface="Arial" charset="0"/>
                  </a:endParaRPr>
                </a:p>
              </p:txBody>
            </p:sp>
          </p:grpSp>
          <p:grpSp>
            <p:nvGrpSpPr>
              <p:cNvPr id="52292" name="Group 470"/>
              <p:cNvGrpSpPr>
                <a:grpSpLocks/>
              </p:cNvGrpSpPr>
              <p:nvPr/>
            </p:nvGrpSpPr>
            <p:grpSpPr bwMode="auto">
              <a:xfrm>
                <a:off x="1936" y="1735"/>
                <a:ext cx="316" cy="2292"/>
                <a:chOff x="528" y="1920"/>
                <a:chExt cx="288" cy="2030"/>
              </a:xfrm>
            </p:grpSpPr>
            <p:sp>
              <p:nvSpPr>
                <p:cNvPr id="52430" name="Rectangle 471"/>
                <p:cNvSpPr>
                  <a:spLocks noChangeArrowheads="1"/>
                </p:cNvSpPr>
                <p:nvPr/>
              </p:nvSpPr>
              <p:spPr bwMode="auto">
                <a:xfrm>
                  <a:off x="648" y="2064"/>
                  <a:ext cx="48" cy="192"/>
                </a:xfrm>
                <a:prstGeom prst="rect">
                  <a:avLst/>
                </a:prstGeom>
                <a:noFill/>
                <a:ln w="19050">
                  <a:solidFill>
                    <a:schemeClr val="tx1"/>
                  </a:solidFill>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2431" name="Line 472"/>
                <p:cNvSpPr>
                  <a:spLocks noChangeShapeType="1"/>
                </p:cNvSpPr>
                <p:nvPr/>
              </p:nvSpPr>
              <p:spPr bwMode="auto">
                <a:xfrm>
                  <a:off x="672" y="1920"/>
                  <a:ext cx="0" cy="144"/>
                </a:xfrm>
                <a:prstGeom prst="line">
                  <a:avLst/>
                </a:prstGeom>
                <a:noFill/>
                <a:ln w="9525">
                  <a:solidFill>
                    <a:schemeClr val="tx1"/>
                  </a:solidFill>
                  <a:round/>
                  <a:headEnd/>
                  <a:tailEnd/>
                </a:ln>
              </p:spPr>
              <p:txBody>
                <a:bodyPr/>
                <a:lstStyle/>
                <a:p>
                  <a:endParaRPr lang="zh-CN" altLang="en-US"/>
                </a:p>
              </p:txBody>
            </p:sp>
            <p:sp>
              <p:nvSpPr>
                <p:cNvPr id="52432" name="Line 473"/>
                <p:cNvSpPr>
                  <a:spLocks noChangeShapeType="1"/>
                </p:cNvSpPr>
                <p:nvPr/>
              </p:nvSpPr>
              <p:spPr bwMode="auto">
                <a:xfrm>
                  <a:off x="672" y="2256"/>
                  <a:ext cx="0" cy="1104"/>
                </a:xfrm>
                <a:prstGeom prst="line">
                  <a:avLst/>
                </a:prstGeom>
                <a:noFill/>
                <a:ln w="9525">
                  <a:solidFill>
                    <a:schemeClr val="tx1"/>
                  </a:solidFill>
                  <a:round/>
                  <a:headEnd/>
                  <a:tailEnd/>
                </a:ln>
              </p:spPr>
              <p:txBody>
                <a:bodyPr/>
                <a:lstStyle/>
                <a:p>
                  <a:endParaRPr lang="zh-CN" altLang="en-US"/>
                </a:p>
              </p:txBody>
            </p:sp>
            <p:sp>
              <p:nvSpPr>
                <p:cNvPr id="52433" name="AutoShape 474"/>
                <p:cNvSpPr>
                  <a:spLocks noChangeArrowheads="1"/>
                </p:cNvSpPr>
                <p:nvPr/>
              </p:nvSpPr>
              <p:spPr bwMode="auto">
                <a:xfrm rot="10800000">
                  <a:off x="576" y="3360"/>
                  <a:ext cx="192" cy="192"/>
                </a:xfrm>
                <a:prstGeom prst="triangle">
                  <a:avLst>
                    <a:gd name="adj" fmla="val 50000"/>
                  </a:avLst>
                </a:prstGeom>
                <a:noFill/>
                <a:ln w="19050">
                  <a:solidFill>
                    <a:schemeClr val="tx1"/>
                  </a:solidFill>
                  <a:miter lim="800000"/>
                  <a:headEnd/>
                  <a:tailEnd/>
                </a:ln>
              </p:spPr>
              <p:txBody>
                <a:bodyPr rot="10800000" wrap="none" anchor="ctr"/>
                <a:lstStyle/>
                <a:p>
                  <a:pPr algn="dist">
                    <a:spcBef>
                      <a:spcPct val="0"/>
                    </a:spcBef>
                  </a:pPr>
                  <a:endParaRPr lang="zh-CN" altLang="en-US" sz="1400" b="1">
                    <a:solidFill>
                      <a:schemeClr val="hlink"/>
                    </a:solidFill>
                    <a:latin typeface="Arial" charset="0"/>
                    <a:cs typeface="Arial" charset="0"/>
                  </a:endParaRPr>
                </a:p>
              </p:txBody>
            </p:sp>
            <p:sp>
              <p:nvSpPr>
                <p:cNvPr id="52434" name="Oval 475"/>
                <p:cNvSpPr>
                  <a:spLocks noChangeArrowheads="1"/>
                </p:cNvSpPr>
                <p:nvPr/>
              </p:nvSpPr>
              <p:spPr bwMode="auto">
                <a:xfrm>
                  <a:off x="648" y="3552"/>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2435" name="Line 476"/>
                <p:cNvSpPr>
                  <a:spLocks noChangeShapeType="1"/>
                </p:cNvSpPr>
                <p:nvPr/>
              </p:nvSpPr>
              <p:spPr bwMode="auto">
                <a:xfrm>
                  <a:off x="672" y="3600"/>
                  <a:ext cx="0" cy="144"/>
                </a:xfrm>
                <a:prstGeom prst="line">
                  <a:avLst/>
                </a:prstGeom>
                <a:noFill/>
                <a:ln w="9525">
                  <a:solidFill>
                    <a:schemeClr val="tx1"/>
                  </a:solidFill>
                  <a:round/>
                  <a:headEnd/>
                  <a:tailEnd/>
                </a:ln>
              </p:spPr>
              <p:txBody>
                <a:bodyPr/>
                <a:lstStyle/>
                <a:p>
                  <a:endParaRPr lang="zh-CN" altLang="en-US"/>
                </a:p>
              </p:txBody>
            </p:sp>
            <p:sp>
              <p:nvSpPr>
                <p:cNvPr id="52436" name="Text Box 477"/>
                <p:cNvSpPr txBox="1">
                  <a:spLocks noChangeArrowheads="1"/>
                </p:cNvSpPr>
                <p:nvPr/>
              </p:nvSpPr>
              <p:spPr bwMode="auto">
                <a:xfrm>
                  <a:off x="528" y="3792"/>
                  <a:ext cx="288" cy="158"/>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D</a:t>
                  </a:r>
                  <a:r>
                    <a:rPr lang="en-US" altLang="zh-CN" sz="1400" b="1" baseline="-25000">
                      <a:solidFill>
                        <a:schemeClr val="hlink"/>
                      </a:solidFill>
                      <a:latin typeface="Arial" charset="0"/>
                      <a:cs typeface="Arial" charset="0"/>
                    </a:rPr>
                    <a:t>2</a:t>
                  </a:r>
                  <a:endParaRPr lang="en-US" altLang="zh-CN" sz="1400" b="1">
                    <a:solidFill>
                      <a:schemeClr val="hlink"/>
                    </a:solidFill>
                    <a:latin typeface="Arial" charset="0"/>
                    <a:cs typeface="Arial" charset="0"/>
                  </a:endParaRPr>
                </a:p>
              </p:txBody>
            </p:sp>
          </p:grpSp>
          <p:grpSp>
            <p:nvGrpSpPr>
              <p:cNvPr id="52293" name="Group 478"/>
              <p:cNvGrpSpPr>
                <a:grpSpLocks/>
              </p:cNvGrpSpPr>
              <p:nvPr/>
            </p:nvGrpSpPr>
            <p:grpSpPr bwMode="auto">
              <a:xfrm>
                <a:off x="2305" y="1735"/>
                <a:ext cx="316" cy="2292"/>
                <a:chOff x="528" y="1920"/>
                <a:chExt cx="288" cy="2030"/>
              </a:xfrm>
            </p:grpSpPr>
            <p:sp>
              <p:nvSpPr>
                <p:cNvPr id="52423" name="Rectangle 479"/>
                <p:cNvSpPr>
                  <a:spLocks noChangeArrowheads="1"/>
                </p:cNvSpPr>
                <p:nvPr/>
              </p:nvSpPr>
              <p:spPr bwMode="auto">
                <a:xfrm>
                  <a:off x="648" y="2064"/>
                  <a:ext cx="48" cy="192"/>
                </a:xfrm>
                <a:prstGeom prst="rect">
                  <a:avLst/>
                </a:prstGeom>
                <a:noFill/>
                <a:ln w="19050">
                  <a:solidFill>
                    <a:schemeClr val="tx1"/>
                  </a:solidFill>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2424" name="Line 480"/>
                <p:cNvSpPr>
                  <a:spLocks noChangeShapeType="1"/>
                </p:cNvSpPr>
                <p:nvPr/>
              </p:nvSpPr>
              <p:spPr bwMode="auto">
                <a:xfrm>
                  <a:off x="672" y="1920"/>
                  <a:ext cx="0" cy="144"/>
                </a:xfrm>
                <a:prstGeom prst="line">
                  <a:avLst/>
                </a:prstGeom>
                <a:noFill/>
                <a:ln w="9525">
                  <a:solidFill>
                    <a:schemeClr val="tx1"/>
                  </a:solidFill>
                  <a:round/>
                  <a:headEnd/>
                  <a:tailEnd/>
                </a:ln>
              </p:spPr>
              <p:txBody>
                <a:bodyPr/>
                <a:lstStyle/>
                <a:p>
                  <a:endParaRPr lang="zh-CN" altLang="en-US"/>
                </a:p>
              </p:txBody>
            </p:sp>
            <p:sp>
              <p:nvSpPr>
                <p:cNvPr id="52425" name="Line 481"/>
                <p:cNvSpPr>
                  <a:spLocks noChangeShapeType="1"/>
                </p:cNvSpPr>
                <p:nvPr/>
              </p:nvSpPr>
              <p:spPr bwMode="auto">
                <a:xfrm>
                  <a:off x="672" y="2256"/>
                  <a:ext cx="0" cy="1104"/>
                </a:xfrm>
                <a:prstGeom prst="line">
                  <a:avLst/>
                </a:prstGeom>
                <a:noFill/>
                <a:ln w="9525">
                  <a:solidFill>
                    <a:schemeClr val="tx1"/>
                  </a:solidFill>
                  <a:round/>
                  <a:headEnd/>
                  <a:tailEnd/>
                </a:ln>
              </p:spPr>
              <p:txBody>
                <a:bodyPr/>
                <a:lstStyle/>
                <a:p>
                  <a:endParaRPr lang="zh-CN" altLang="en-US"/>
                </a:p>
              </p:txBody>
            </p:sp>
            <p:sp>
              <p:nvSpPr>
                <p:cNvPr id="52426" name="AutoShape 482"/>
                <p:cNvSpPr>
                  <a:spLocks noChangeArrowheads="1"/>
                </p:cNvSpPr>
                <p:nvPr/>
              </p:nvSpPr>
              <p:spPr bwMode="auto">
                <a:xfrm rot="10800000">
                  <a:off x="576" y="3360"/>
                  <a:ext cx="192" cy="192"/>
                </a:xfrm>
                <a:prstGeom prst="triangle">
                  <a:avLst>
                    <a:gd name="adj" fmla="val 50000"/>
                  </a:avLst>
                </a:prstGeom>
                <a:noFill/>
                <a:ln w="19050">
                  <a:solidFill>
                    <a:schemeClr val="tx1"/>
                  </a:solidFill>
                  <a:miter lim="800000"/>
                  <a:headEnd/>
                  <a:tailEnd/>
                </a:ln>
              </p:spPr>
              <p:txBody>
                <a:bodyPr rot="10800000" wrap="none" anchor="ctr"/>
                <a:lstStyle/>
                <a:p>
                  <a:pPr algn="dist">
                    <a:spcBef>
                      <a:spcPct val="0"/>
                    </a:spcBef>
                  </a:pPr>
                  <a:endParaRPr lang="zh-CN" altLang="en-US" sz="1400" b="1">
                    <a:solidFill>
                      <a:schemeClr val="hlink"/>
                    </a:solidFill>
                    <a:latin typeface="Arial" charset="0"/>
                    <a:cs typeface="Arial" charset="0"/>
                  </a:endParaRPr>
                </a:p>
              </p:txBody>
            </p:sp>
            <p:sp>
              <p:nvSpPr>
                <p:cNvPr id="52427" name="Oval 483"/>
                <p:cNvSpPr>
                  <a:spLocks noChangeArrowheads="1"/>
                </p:cNvSpPr>
                <p:nvPr/>
              </p:nvSpPr>
              <p:spPr bwMode="auto">
                <a:xfrm>
                  <a:off x="648" y="3552"/>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2428" name="Line 484"/>
                <p:cNvSpPr>
                  <a:spLocks noChangeShapeType="1"/>
                </p:cNvSpPr>
                <p:nvPr/>
              </p:nvSpPr>
              <p:spPr bwMode="auto">
                <a:xfrm>
                  <a:off x="672" y="3600"/>
                  <a:ext cx="0" cy="144"/>
                </a:xfrm>
                <a:prstGeom prst="line">
                  <a:avLst/>
                </a:prstGeom>
                <a:noFill/>
                <a:ln w="9525">
                  <a:solidFill>
                    <a:schemeClr val="tx1"/>
                  </a:solidFill>
                  <a:round/>
                  <a:headEnd/>
                  <a:tailEnd/>
                </a:ln>
              </p:spPr>
              <p:txBody>
                <a:bodyPr/>
                <a:lstStyle/>
                <a:p>
                  <a:endParaRPr lang="zh-CN" altLang="en-US"/>
                </a:p>
              </p:txBody>
            </p:sp>
            <p:sp>
              <p:nvSpPr>
                <p:cNvPr id="52429" name="Text Box 485"/>
                <p:cNvSpPr txBox="1">
                  <a:spLocks noChangeArrowheads="1"/>
                </p:cNvSpPr>
                <p:nvPr/>
              </p:nvSpPr>
              <p:spPr bwMode="auto">
                <a:xfrm>
                  <a:off x="528" y="3792"/>
                  <a:ext cx="288" cy="158"/>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D</a:t>
                  </a:r>
                  <a:r>
                    <a:rPr lang="en-US" altLang="zh-CN" sz="1400" b="1" baseline="-25000">
                      <a:solidFill>
                        <a:schemeClr val="hlink"/>
                      </a:solidFill>
                      <a:latin typeface="Arial" charset="0"/>
                      <a:cs typeface="Arial" charset="0"/>
                    </a:rPr>
                    <a:t>1</a:t>
                  </a:r>
                  <a:endParaRPr lang="en-US" altLang="zh-CN" sz="1400" b="1">
                    <a:solidFill>
                      <a:schemeClr val="hlink"/>
                    </a:solidFill>
                    <a:latin typeface="Arial" charset="0"/>
                    <a:cs typeface="Arial" charset="0"/>
                  </a:endParaRPr>
                </a:p>
              </p:txBody>
            </p:sp>
          </p:grpSp>
          <p:grpSp>
            <p:nvGrpSpPr>
              <p:cNvPr id="52294" name="Group 486"/>
              <p:cNvGrpSpPr>
                <a:grpSpLocks/>
              </p:cNvGrpSpPr>
              <p:nvPr/>
            </p:nvGrpSpPr>
            <p:grpSpPr bwMode="auto">
              <a:xfrm>
                <a:off x="2673" y="1735"/>
                <a:ext cx="316" cy="2292"/>
                <a:chOff x="528" y="1920"/>
                <a:chExt cx="288" cy="2030"/>
              </a:xfrm>
            </p:grpSpPr>
            <p:sp>
              <p:nvSpPr>
                <p:cNvPr id="52416" name="Rectangle 487"/>
                <p:cNvSpPr>
                  <a:spLocks noChangeArrowheads="1"/>
                </p:cNvSpPr>
                <p:nvPr/>
              </p:nvSpPr>
              <p:spPr bwMode="auto">
                <a:xfrm>
                  <a:off x="648" y="2064"/>
                  <a:ext cx="48" cy="192"/>
                </a:xfrm>
                <a:prstGeom prst="rect">
                  <a:avLst/>
                </a:prstGeom>
                <a:noFill/>
                <a:ln w="19050">
                  <a:solidFill>
                    <a:schemeClr val="tx1"/>
                  </a:solidFill>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2417" name="Line 488"/>
                <p:cNvSpPr>
                  <a:spLocks noChangeShapeType="1"/>
                </p:cNvSpPr>
                <p:nvPr/>
              </p:nvSpPr>
              <p:spPr bwMode="auto">
                <a:xfrm>
                  <a:off x="672" y="1920"/>
                  <a:ext cx="0" cy="144"/>
                </a:xfrm>
                <a:prstGeom prst="line">
                  <a:avLst/>
                </a:prstGeom>
                <a:noFill/>
                <a:ln w="9525">
                  <a:solidFill>
                    <a:schemeClr val="tx1"/>
                  </a:solidFill>
                  <a:round/>
                  <a:headEnd/>
                  <a:tailEnd/>
                </a:ln>
              </p:spPr>
              <p:txBody>
                <a:bodyPr/>
                <a:lstStyle/>
                <a:p>
                  <a:endParaRPr lang="zh-CN" altLang="en-US"/>
                </a:p>
              </p:txBody>
            </p:sp>
            <p:sp>
              <p:nvSpPr>
                <p:cNvPr id="52418" name="Line 489"/>
                <p:cNvSpPr>
                  <a:spLocks noChangeShapeType="1"/>
                </p:cNvSpPr>
                <p:nvPr/>
              </p:nvSpPr>
              <p:spPr bwMode="auto">
                <a:xfrm>
                  <a:off x="672" y="2256"/>
                  <a:ext cx="0" cy="1104"/>
                </a:xfrm>
                <a:prstGeom prst="line">
                  <a:avLst/>
                </a:prstGeom>
                <a:noFill/>
                <a:ln w="9525">
                  <a:solidFill>
                    <a:schemeClr val="tx1"/>
                  </a:solidFill>
                  <a:round/>
                  <a:headEnd/>
                  <a:tailEnd/>
                </a:ln>
              </p:spPr>
              <p:txBody>
                <a:bodyPr/>
                <a:lstStyle/>
                <a:p>
                  <a:endParaRPr lang="zh-CN" altLang="en-US"/>
                </a:p>
              </p:txBody>
            </p:sp>
            <p:sp>
              <p:nvSpPr>
                <p:cNvPr id="52419" name="AutoShape 490"/>
                <p:cNvSpPr>
                  <a:spLocks noChangeArrowheads="1"/>
                </p:cNvSpPr>
                <p:nvPr/>
              </p:nvSpPr>
              <p:spPr bwMode="auto">
                <a:xfrm rot="10800000">
                  <a:off x="576" y="3360"/>
                  <a:ext cx="192" cy="192"/>
                </a:xfrm>
                <a:prstGeom prst="triangle">
                  <a:avLst>
                    <a:gd name="adj" fmla="val 50000"/>
                  </a:avLst>
                </a:prstGeom>
                <a:noFill/>
                <a:ln w="19050">
                  <a:solidFill>
                    <a:schemeClr val="tx1"/>
                  </a:solidFill>
                  <a:miter lim="800000"/>
                  <a:headEnd/>
                  <a:tailEnd/>
                </a:ln>
              </p:spPr>
              <p:txBody>
                <a:bodyPr rot="10800000" wrap="none" anchor="ctr"/>
                <a:lstStyle/>
                <a:p>
                  <a:pPr algn="dist">
                    <a:spcBef>
                      <a:spcPct val="0"/>
                    </a:spcBef>
                  </a:pPr>
                  <a:endParaRPr lang="zh-CN" altLang="en-US" sz="1400" b="1">
                    <a:solidFill>
                      <a:schemeClr val="hlink"/>
                    </a:solidFill>
                    <a:latin typeface="Arial" charset="0"/>
                    <a:cs typeface="Arial" charset="0"/>
                  </a:endParaRPr>
                </a:p>
              </p:txBody>
            </p:sp>
            <p:sp>
              <p:nvSpPr>
                <p:cNvPr id="52420" name="Oval 491"/>
                <p:cNvSpPr>
                  <a:spLocks noChangeArrowheads="1"/>
                </p:cNvSpPr>
                <p:nvPr/>
              </p:nvSpPr>
              <p:spPr bwMode="auto">
                <a:xfrm>
                  <a:off x="648" y="3552"/>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2421" name="Line 492"/>
                <p:cNvSpPr>
                  <a:spLocks noChangeShapeType="1"/>
                </p:cNvSpPr>
                <p:nvPr/>
              </p:nvSpPr>
              <p:spPr bwMode="auto">
                <a:xfrm>
                  <a:off x="672" y="3600"/>
                  <a:ext cx="0" cy="144"/>
                </a:xfrm>
                <a:prstGeom prst="line">
                  <a:avLst/>
                </a:prstGeom>
                <a:noFill/>
                <a:ln w="9525">
                  <a:solidFill>
                    <a:schemeClr val="tx1"/>
                  </a:solidFill>
                  <a:round/>
                  <a:headEnd/>
                  <a:tailEnd/>
                </a:ln>
              </p:spPr>
              <p:txBody>
                <a:bodyPr/>
                <a:lstStyle/>
                <a:p>
                  <a:endParaRPr lang="zh-CN" altLang="en-US"/>
                </a:p>
              </p:txBody>
            </p:sp>
            <p:sp>
              <p:nvSpPr>
                <p:cNvPr id="52422" name="Text Box 493"/>
                <p:cNvSpPr txBox="1">
                  <a:spLocks noChangeArrowheads="1"/>
                </p:cNvSpPr>
                <p:nvPr/>
              </p:nvSpPr>
              <p:spPr bwMode="auto">
                <a:xfrm>
                  <a:off x="528" y="3792"/>
                  <a:ext cx="288" cy="158"/>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D</a:t>
                  </a:r>
                  <a:r>
                    <a:rPr lang="en-US" altLang="zh-CN" sz="1400" b="1" baseline="-25000">
                      <a:solidFill>
                        <a:schemeClr val="hlink"/>
                      </a:solidFill>
                      <a:latin typeface="Arial" charset="0"/>
                      <a:cs typeface="Arial" charset="0"/>
                    </a:rPr>
                    <a:t>0</a:t>
                  </a:r>
                  <a:endParaRPr lang="en-US" altLang="zh-CN" sz="1400" b="1">
                    <a:solidFill>
                      <a:schemeClr val="hlink"/>
                    </a:solidFill>
                    <a:latin typeface="Arial" charset="0"/>
                    <a:cs typeface="Arial" charset="0"/>
                  </a:endParaRPr>
                </a:p>
              </p:txBody>
            </p:sp>
          </p:grpSp>
          <p:grpSp>
            <p:nvGrpSpPr>
              <p:cNvPr id="52295" name="Group 494"/>
              <p:cNvGrpSpPr>
                <a:grpSpLocks/>
              </p:cNvGrpSpPr>
              <p:nvPr/>
            </p:nvGrpSpPr>
            <p:grpSpPr bwMode="auto">
              <a:xfrm>
                <a:off x="1252" y="2277"/>
                <a:ext cx="1737" cy="54"/>
                <a:chOff x="336" y="2088"/>
                <a:chExt cx="1584" cy="48"/>
              </a:xfrm>
            </p:grpSpPr>
            <p:sp>
              <p:nvSpPr>
                <p:cNvPr id="52414" name="Line 495"/>
                <p:cNvSpPr>
                  <a:spLocks noChangeShapeType="1"/>
                </p:cNvSpPr>
                <p:nvPr/>
              </p:nvSpPr>
              <p:spPr bwMode="auto">
                <a:xfrm flipH="1">
                  <a:off x="384" y="2112"/>
                  <a:ext cx="1536" cy="0"/>
                </a:xfrm>
                <a:prstGeom prst="line">
                  <a:avLst/>
                </a:prstGeom>
                <a:noFill/>
                <a:ln w="9525">
                  <a:solidFill>
                    <a:schemeClr val="tx1"/>
                  </a:solidFill>
                  <a:round/>
                  <a:headEnd/>
                  <a:tailEnd/>
                </a:ln>
              </p:spPr>
              <p:txBody>
                <a:bodyPr/>
                <a:lstStyle/>
                <a:p>
                  <a:endParaRPr lang="zh-CN" altLang="en-US"/>
                </a:p>
              </p:txBody>
            </p:sp>
            <p:sp>
              <p:nvSpPr>
                <p:cNvPr id="52415" name="Oval 496"/>
                <p:cNvSpPr>
                  <a:spLocks noChangeArrowheads="1"/>
                </p:cNvSpPr>
                <p:nvPr/>
              </p:nvSpPr>
              <p:spPr bwMode="auto">
                <a:xfrm>
                  <a:off x="336" y="2088"/>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grpSp>
          <p:grpSp>
            <p:nvGrpSpPr>
              <p:cNvPr id="52296" name="Group 497"/>
              <p:cNvGrpSpPr>
                <a:grpSpLocks/>
              </p:cNvGrpSpPr>
              <p:nvPr/>
            </p:nvGrpSpPr>
            <p:grpSpPr bwMode="auto">
              <a:xfrm>
                <a:off x="1252" y="3090"/>
                <a:ext cx="1737" cy="54"/>
                <a:chOff x="336" y="2088"/>
                <a:chExt cx="1584" cy="48"/>
              </a:xfrm>
            </p:grpSpPr>
            <p:sp>
              <p:nvSpPr>
                <p:cNvPr id="52412" name="Line 498"/>
                <p:cNvSpPr>
                  <a:spLocks noChangeShapeType="1"/>
                </p:cNvSpPr>
                <p:nvPr/>
              </p:nvSpPr>
              <p:spPr bwMode="auto">
                <a:xfrm flipH="1">
                  <a:off x="384" y="2112"/>
                  <a:ext cx="1536" cy="0"/>
                </a:xfrm>
                <a:prstGeom prst="line">
                  <a:avLst/>
                </a:prstGeom>
                <a:noFill/>
                <a:ln w="9525">
                  <a:solidFill>
                    <a:schemeClr val="tx1"/>
                  </a:solidFill>
                  <a:round/>
                  <a:headEnd/>
                  <a:tailEnd/>
                </a:ln>
              </p:spPr>
              <p:txBody>
                <a:bodyPr/>
                <a:lstStyle/>
                <a:p>
                  <a:endParaRPr lang="zh-CN" altLang="en-US"/>
                </a:p>
              </p:txBody>
            </p:sp>
            <p:sp>
              <p:nvSpPr>
                <p:cNvPr id="52413" name="Oval 499"/>
                <p:cNvSpPr>
                  <a:spLocks noChangeArrowheads="1"/>
                </p:cNvSpPr>
                <p:nvPr/>
              </p:nvSpPr>
              <p:spPr bwMode="auto">
                <a:xfrm>
                  <a:off x="336" y="2088"/>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grpSp>
          <p:grpSp>
            <p:nvGrpSpPr>
              <p:cNvPr id="52297" name="Group 500"/>
              <p:cNvGrpSpPr>
                <a:grpSpLocks/>
              </p:cNvGrpSpPr>
              <p:nvPr/>
            </p:nvGrpSpPr>
            <p:grpSpPr bwMode="auto">
              <a:xfrm>
                <a:off x="1252" y="2819"/>
                <a:ext cx="1737" cy="54"/>
                <a:chOff x="336" y="2088"/>
                <a:chExt cx="1584" cy="48"/>
              </a:xfrm>
            </p:grpSpPr>
            <p:sp>
              <p:nvSpPr>
                <p:cNvPr id="52410" name="Line 501"/>
                <p:cNvSpPr>
                  <a:spLocks noChangeShapeType="1"/>
                </p:cNvSpPr>
                <p:nvPr/>
              </p:nvSpPr>
              <p:spPr bwMode="auto">
                <a:xfrm flipH="1">
                  <a:off x="384" y="2112"/>
                  <a:ext cx="1536" cy="0"/>
                </a:xfrm>
                <a:prstGeom prst="line">
                  <a:avLst/>
                </a:prstGeom>
                <a:noFill/>
                <a:ln w="9525">
                  <a:solidFill>
                    <a:schemeClr val="tx1"/>
                  </a:solidFill>
                  <a:round/>
                  <a:headEnd/>
                  <a:tailEnd/>
                </a:ln>
              </p:spPr>
              <p:txBody>
                <a:bodyPr/>
                <a:lstStyle/>
                <a:p>
                  <a:endParaRPr lang="zh-CN" altLang="en-US"/>
                </a:p>
              </p:txBody>
            </p:sp>
            <p:sp>
              <p:nvSpPr>
                <p:cNvPr id="52411" name="Oval 502"/>
                <p:cNvSpPr>
                  <a:spLocks noChangeArrowheads="1"/>
                </p:cNvSpPr>
                <p:nvPr/>
              </p:nvSpPr>
              <p:spPr bwMode="auto">
                <a:xfrm>
                  <a:off x="336" y="2088"/>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grpSp>
          <p:grpSp>
            <p:nvGrpSpPr>
              <p:cNvPr id="52298" name="Group 503"/>
              <p:cNvGrpSpPr>
                <a:grpSpLocks/>
              </p:cNvGrpSpPr>
              <p:nvPr/>
            </p:nvGrpSpPr>
            <p:grpSpPr bwMode="auto">
              <a:xfrm>
                <a:off x="1252" y="2548"/>
                <a:ext cx="1737" cy="54"/>
                <a:chOff x="336" y="2088"/>
                <a:chExt cx="1584" cy="48"/>
              </a:xfrm>
            </p:grpSpPr>
            <p:sp>
              <p:nvSpPr>
                <p:cNvPr id="52408" name="Line 504"/>
                <p:cNvSpPr>
                  <a:spLocks noChangeShapeType="1"/>
                </p:cNvSpPr>
                <p:nvPr/>
              </p:nvSpPr>
              <p:spPr bwMode="auto">
                <a:xfrm flipH="1">
                  <a:off x="384" y="2112"/>
                  <a:ext cx="1536" cy="0"/>
                </a:xfrm>
                <a:prstGeom prst="line">
                  <a:avLst/>
                </a:prstGeom>
                <a:noFill/>
                <a:ln w="9525">
                  <a:solidFill>
                    <a:schemeClr val="tx1"/>
                  </a:solidFill>
                  <a:round/>
                  <a:headEnd/>
                  <a:tailEnd/>
                </a:ln>
              </p:spPr>
              <p:txBody>
                <a:bodyPr/>
                <a:lstStyle/>
                <a:p>
                  <a:endParaRPr lang="zh-CN" altLang="en-US"/>
                </a:p>
              </p:txBody>
            </p:sp>
            <p:sp>
              <p:nvSpPr>
                <p:cNvPr id="52409" name="Oval 505"/>
                <p:cNvSpPr>
                  <a:spLocks noChangeArrowheads="1"/>
                </p:cNvSpPr>
                <p:nvPr/>
              </p:nvSpPr>
              <p:spPr bwMode="auto">
                <a:xfrm>
                  <a:off x="336" y="2088"/>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grpSp>
          <p:grpSp>
            <p:nvGrpSpPr>
              <p:cNvPr id="52299" name="Group 506"/>
              <p:cNvGrpSpPr>
                <a:grpSpLocks/>
              </p:cNvGrpSpPr>
              <p:nvPr/>
            </p:nvGrpSpPr>
            <p:grpSpPr bwMode="auto">
              <a:xfrm>
                <a:off x="2656" y="2125"/>
                <a:ext cx="194" cy="200"/>
                <a:chOff x="1936" y="1944"/>
                <a:chExt cx="200" cy="200"/>
              </a:xfrm>
            </p:grpSpPr>
            <p:grpSp>
              <p:nvGrpSpPr>
                <p:cNvPr id="52402" name="Group 507"/>
                <p:cNvGrpSpPr>
                  <a:grpSpLocks/>
                </p:cNvGrpSpPr>
                <p:nvPr/>
              </p:nvGrpSpPr>
              <p:grpSpPr bwMode="auto">
                <a:xfrm>
                  <a:off x="1953" y="1968"/>
                  <a:ext cx="159" cy="159"/>
                  <a:chOff x="2344" y="3465"/>
                  <a:chExt cx="159" cy="159"/>
                </a:xfrm>
              </p:grpSpPr>
              <p:sp>
                <p:nvSpPr>
                  <p:cNvPr id="52405" name="AutoShape 508"/>
                  <p:cNvSpPr>
                    <a:spLocks noChangeArrowheads="1"/>
                  </p:cNvSpPr>
                  <p:nvPr/>
                </p:nvSpPr>
                <p:spPr bwMode="auto">
                  <a:xfrm>
                    <a:off x="2400" y="3472"/>
                    <a:ext cx="96" cy="96"/>
                  </a:xfrm>
                  <a:prstGeom prst="rtTriangle">
                    <a:avLst/>
                  </a:prstGeom>
                  <a:solidFill>
                    <a:schemeClr val="bg2"/>
                  </a:solidFill>
                  <a:ln w="19050">
                    <a:solidFill>
                      <a:schemeClr val="tx1"/>
                    </a:solidFill>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2406" name="Line 509"/>
                  <p:cNvSpPr>
                    <a:spLocks noChangeShapeType="1"/>
                  </p:cNvSpPr>
                  <p:nvPr/>
                </p:nvSpPr>
                <p:spPr bwMode="auto">
                  <a:xfrm>
                    <a:off x="2352" y="3520"/>
                    <a:ext cx="96" cy="96"/>
                  </a:xfrm>
                  <a:prstGeom prst="line">
                    <a:avLst/>
                  </a:prstGeom>
                  <a:noFill/>
                  <a:ln w="9525">
                    <a:solidFill>
                      <a:schemeClr val="tx1"/>
                    </a:solidFill>
                    <a:round/>
                    <a:headEnd/>
                    <a:tailEnd/>
                  </a:ln>
                </p:spPr>
                <p:txBody>
                  <a:bodyPr/>
                  <a:lstStyle/>
                  <a:p>
                    <a:endParaRPr lang="zh-CN" altLang="en-US"/>
                  </a:p>
                </p:txBody>
              </p:sp>
              <p:sp>
                <p:nvSpPr>
                  <p:cNvPr id="52407" name="Line 510"/>
                  <p:cNvSpPr>
                    <a:spLocks noChangeShapeType="1"/>
                  </p:cNvSpPr>
                  <p:nvPr/>
                </p:nvSpPr>
                <p:spPr bwMode="auto">
                  <a:xfrm flipH="1">
                    <a:off x="2344" y="3465"/>
                    <a:ext cx="159" cy="159"/>
                  </a:xfrm>
                  <a:prstGeom prst="line">
                    <a:avLst/>
                  </a:prstGeom>
                  <a:noFill/>
                  <a:ln w="9525">
                    <a:solidFill>
                      <a:schemeClr val="tx1"/>
                    </a:solidFill>
                    <a:round/>
                    <a:headEnd/>
                    <a:tailEnd/>
                  </a:ln>
                </p:spPr>
                <p:txBody>
                  <a:bodyPr/>
                  <a:lstStyle/>
                  <a:p>
                    <a:endParaRPr lang="zh-CN" altLang="en-US"/>
                  </a:p>
                </p:txBody>
              </p:sp>
            </p:grpSp>
            <p:sp>
              <p:nvSpPr>
                <p:cNvPr id="52403" name="Oval 511"/>
                <p:cNvSpPr>
                  <a:spLocks noChangeArrowheads="1"/>
                </p:cNvSpPr>
                <p:nvPr/>
              </p:nvSpPr>
              <p:spPr bwMode="auto">
                <a:xfrm>
                  <a:off x="2111" y="1944"/>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2404" name="Oval 512"/>
                <p:cNvSpPr>
                  <a:spLocks noChangeArrowheads="1"/>
                </p:cNvSpPr>
                <p:nvPr/>
              </p:nvSpPr>
              <p:spPr bwMode="auto">
                <a:xfrm>
                  <a:off x="1936" y="2119"/>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grpSp>
          <p:grpSp>
            <p:nvGrpSpPr>
              <p:cNvPr id="52300" name="Group 513"/>
              <p:cNvGrpSpPr>
                <a:grpSpLocks/>
              </p:cNvGrpSpPr>
              <p:nvPr/>
            </p:nvGrpSpPr>
            <p:grpSpPr bwMode="auto">
              <a:xfrm>
                <a:off x="2287" y="2125"/>
                <a:ext cx="194" cy="200"/>
                <a:chOff x="1936" y="1944"/>
                <a:chExt cx="200" cy="200"/>
              </a:xfrm>
            </p:grpSpPr>
            <p:grpSp>
              <p:nvGrpSpPr>
                <p:cNvPr id="52396" name="Group 514"/>
                <p:cNvGrpSpPr>
                  <a:grpSpLocks/>
                </p:cNvGrpSpPr>
                <p:nvPr/>
              </p:nvGrpSpPr>
              <p:grpSpPr bwMode="auto">
                <a:xfrm>
                  <a:off x="1953" y="1968"/>
                  <a:ext cx="159" cy="159"/>
                  <a:chOff x="2344" y="3465"/>
                  <a:chExt cx="159" cy="159"/>
                </a:xfrm>
              </p:grpSpPr>
              <p:sp>
                <p:nvSpPr>
                  <p:cNvPr id="52399" name="AutoShape 515"/>
                  <p:cNvSpPr>
                    <a:spLocks noChangeArrowheads="1"/>
                  </p:cNvSpPr>
                  <p:nvPr/>
                </p:nvSpPr>
                <p:spPr bwMode="auto">
                  <a:xfrm>
                    <a:off x="2400" y="3472"/>
                    <a:ext cx="96" cy="96"/>
                  </a:xfrm>
                  <a:prstGeom prst="rtTriangle">
                    <a:avLst/>
                  </a:prstGeom>
                  <a:solidFill>
                    <a:schemeClr val="bg2"/>
                  </a:solidFill>
                  <a:ln w="19050">
                    <a:solidFill>
                      <a:schemeClr val="tx1"/>
                    </a:solidFill>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2400" name="Line 516"/>
                  <p:cNvSpPr>
                    <a:spLocks noChangeShapeType="1"/>
                  </p:cNvSpPr>
                  <p:nvPr/>
                </p:nvSpPr>
                <p:spPr bwMode="auto">
                  <a:xfrm>
                    <a:off x="2352" y="3520"/>
                    <a:ext cx="96" cy="96"/>
                  </a:xfrm>
                  <a:prstGeom prst="line">
                    <a:avLst/>
                  </a:prstGeom>
                  <a:noFill/>
                  <a:ln w="9525">
                    <a:solidFill>
                      <a:schemeClr val="tx1"/>
                    </a:solidFill>
                    <a:round/>
                    <a:headEnd/>
                    <a:tailEnd/>
                  </a:ln>
                </p:spPr>
                <p:txBody>
                  <a:bodyPr/>
                  <a:lstStyle/>
                  <a:p>
                    <a:endParaRPr lang="zh-CN" altLang="en-US"/>
                  </a:p>
                </p:txBody>
              </p:sp>
              <p:sp>
                <p:nvSpPr>
                  <p:cNvPr id="52401" name="Line 517"/>
                  <p:cNvSpPr>
                    <a:spLocks noChangeShapeType="1"/>
                  </p:cNvSpPr>
                  <p:nvPr/>
                </p:nvSpPr>
                <p:spPr bwMode="auto">
                  <a:xfrm flipH="1">
                    <a:off x="2344" y="3465"/>
                    <a:ext cx="159" cy="159"/>
                  </a:xfrm>
                  <a:prstGeom prst="line">
                    <a:avLst/>
                  </a:prstGeom>
                  <a:noFill/>
                  <a:ln w="9525">
                    <a:solidFill>
                      <a:schemeClr val="tx1"/>
                    </a:solidFill>
                    <a:round/>
                    <a:headEnd/>
                    <a:tailEnd/>
                  </a:ln>
                </p:spPr>
                <p:txBody>
                  <a:bodyPr/>
                  <a:lstStyle/>
                  <a:p>
                    <a:endParaRPr lang="zh-CN" altLang="en-US"/>
                  </a:p>
                </p:txBody>
              </p:sp>
            </p:grpSp>
            <p:sp>
              <p:nvSpPr>
                <p:cNvPr id="52397" name="Oval 518"/>
                <p:cNvSpPr>
                  <a:spLocks noChangeArrowheads="1"/>
                </p:cNvSpPr>
                <p:nvPr/>
              </p:nvSpPr>
              <p:spPr bwMode="auto">
                <a:xfrm>
                  <a:off x="2111" y="1944"/>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2398" name="Oval 519"/>
                <p:cNvSpPr>
                  <a:spLocks noChangeArrowheads="1"/>
                </p:cNvSpPr>
                <p:nvPr/>
              </p:nvSpPr>
              <p:spPr bwMode="auto">
                <a:xfrm>
                  <a:off x="1936" y="2119"/>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grpSp>
          <p:grpSp>
            <p:nvGrpSpPr>
              <p:cNvPr id="52301" name="Group 520"/>
              <p:cNvGrpSpPr>
                <a:grpSpLocks/>
              </p:cNvGrpSpPr>
              <p:nvPr/>
            </p:nvGrpSpPr>
            <p:grpSpPr bwMode="auto">
              <a:xfrm>
                <a:off x="1550" y="2125"/>
                <a:ext cx="194" cy="200"/>
                <a:chOff x="1936" y="1944"/>
                <a:chExt cx="200" cy="200"/>
              </a:xfrm>
            </p:grpSpPr>
            <p:grpSp>
              <p:nvGrpSpPr>
                <p:cNvPr id="52390" name="Group 521"/>
                <p:cNvGrpSpPr>
                  <a:grpSpLocks/>
                </p:cNvGrpSpPr>
                <p:nvPr/>
              </p:nvGrpSpPr>
              <p:grpSpPr bwMode="auto">
                <a:xfrm>
                  <a:off x="1953" y="1968"/>
                  <a:ext cx="159" cy="159"/>
                  <a:chOff x="2344" y="3465"/>
                  <a:chExt cx="159" cy="159"/>
                </a:xfrm>
              </p:grpSpPr>
              <p:sp>
                <p:nvSpPr>
                  <p:cNvPr id="52393" name="AutoShape 522"/>
                  <p:cNvSpPr>
                    <a:spLocks noChangeArrowheads="1"/>
                  </p:cNvSpPr>
                  <p:nvPr/>
                </p:nvSpPr>
                <p:spPr bwMode="auto">
                  <a:xfrm>
                    <a:off x="2400" y="3472"/>
                    <a:ext cx="96" cy="96"/>
                  </a:xfrm>
                  <a:prstGeom prst="rtTriangle">
                    <a:avLst/>
                  </a:prstGeom>
                  <a:solidFill>
                    <a:schemeClr val="bg2"/>
                  </a:solidFill>
                  <a:ln w="19050">
                    <a:solidFill>
                      <a:schemeClr val="tx1"/>
                    </a:solidFill>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2394" name="Line 523"/>
                  <p:cNvSpPr>
                    <a:spLocks noChangeShapeType="1"/>
                  </p:cNvSpPr>
                  <p:nvPr/>
                </p:nvSpPr>
                <p:spPr bwMode="auto">
                  <a:xfrm>
                    <a:off x="2352" y="3520"/>
                    <a:ext cx="96" cy="96"/>
                  </a:xfrm>
                  <a:prstGeom prst="line">
                    <a:avLst/>
                  </a:prstGeom>
                  <a:noFill/>
                  <a:ln w="9525">
                    <a:solidFill>
                      <a:schemeClr val="tx1"/>
                    </a:solidFill>
                    <a:round/>
                    <a:headEnd/>
                    <a:tailEnd/>
                  </a:ln>
                </p:spPr>
                <p:txBody>
                  <a:bodyPr/>
                  <a:lstStyle/>
                  <a:p>
                    <a:endParaRPr lang="zh-CN" altLang="en-US"/>
                  </a:p>
                </p:txBody>
              </p:sp>
              <p:sp>
                <p:nvSpPr>
                  <p:cNvPr id="52395" name="Line 524"/>
                  <p:cNvSpPr>
                    <a:spLocks noChangeShapeType="1"/>
                  </p:cNvSpPr>
                  <p:nvPr/>
                </p:nvSpPr>
                <p:spPr bwMode="auto">
                  <a:xfrm flipH="1">
                    <a:off x="2344" y="3465"/>
                    <a:ext cx="159" cy="159"/>
                  </a:xfrm>
                  <a:prstGeom prst="line">
                    <a:avLst/>
                  </a:prstGeom>
                  <a:noFill/>
                  <a:ln w="9525">
                    <a:solidFill>
                      <a:schemeClr val="tx1"/>
                    </a:solidFill>
                    <a:round/>
                    <a:headEnd/>
                    <a:tailEnd/>
                  </a:ln>
                </p:spPr>
                <p:txBody>
                  <a:bodyPr/>
                  <a:lstStyle/>
                  <a:p>
                    <a:endParaRPr lang="zh-CN" altLang="en-US"/>
                  </a:p>
                </p:txBody>
              </p:sp>
            </p:grpSp>
            <p:sp>
              <p:nvSpPr>
                <p:cNvPr id="52391" name="Oval 525"/>
                <p:cNvSpPr>
                  <a:spLocks noChangeArrowheads="1"/>
                </p:cNvSpPr>
                <p:nvPr/>
              </p:nvSpPr>
              <p:spPr bwMode="auto">
                <a:xfrm>
                  <a:off x="2111" y="1944"/>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2392" name="Oval 526"/>
                <p:cNvSpPr>
                  <a:spLocks noChangeArrowheads="1"/>
                </p:cNvSpPr>
                <p:nvPr/>
              </p:nvSpPr>
              <p:spPr bwMode="auto">
                <a:xfrm>
                  <a:off x="1936" y="2119"/>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grpSp>
          <p:grpSp>
            <p:nvGrpSpPr>
              <p:cNvPr id="52302" name="Group 527"/>
              <p:cNvGrpSpPr>
                <a:grpSpLocks/>
              </p:cNvGrpSpPr>
              <p:nvPr/>
            </p:nvGrpSpPr>
            <p:grpSpPr bwMode="auto">
              <a:xfrm>
                <a:off x="2647" y="2395"/>
                <a:ext cx="194" cy="200"/>
                <a:chOff x="1936" y="1944"/>
                <a:chExt cx="200" cy="200"/>
              </a:xfrm>
            </p:grpSpPr>
            <p:grpSp>
              <p:nvGrpSpPr>
                <p:cNvPr id="52384" name="Group 528"/>
                <p:cNvGrpSpPr>
                  <a:grpSpLocks/>
                </p:cNvGrpSpPr>
                <p:nvPr/>
              </p:nvGrpSpPr>
              <p:grpSpPr bwMode="auto">
                <a:xfrm>
                  <a:off x="1953" y="1968"/>
                  <a:ext cx="159" cy="159"/>
                  <a:chOff x="2344" y="3465"/>
                  <a:chExt cx="159" cy="159"/>
                </a:xfrm>
              </p:grpSpPr>
              <p:sp>
                <p:nvSpPr>
                  <p:cNvPr id="52387" name="AutoShape 529"/>
                  <p:cNvSpPr>
                    <a:spLocks noChangeArrowheads="1"/>
                  </p:cNvSpPr>
                  <p:nvPr/>
                </p:nvSpPr>
                <p:spPr bwMode="auto">
                  <a:xfrm>
                    <a:off x="2400" y="3472"/>
                    <a:ext cx="96" cy="96"/>
                  </a:xfrm>
                  <a:prstGeom prst="rtTriangle">
                    <a:avLst/>
                  </a:prstGeom>
                  <a:solidFill>
                    <a:schemeClr val="bg2"/>
                  </a:solidFill>
                  <a:ln w="19050">
                    <a:solidFill>
                      <a:schemeClr val="tx1"/>
                    </a:solidFill>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2388" name="Line 530"/>
                  <p:cNvSpPr>
                    <a:spLocks noChangeShapeType="1"/>
                  </p:cNvSpPr>
                  <p:nvPr/>
                </p:nvSpPr>
                <p:spPr bwMode="auto">
                  <a:xfrm>
                    <a:off x="2352" y="3520"/>
                    <a:ext cx="96" cy="96"/>
                  </a:xfrm>
                  <a:prstGeom prst="line">
                    <a:avLst/>
                  </a:prstGeom>
                  <a:noFill/>
                  <a:ln w="9525">
                    <a:solidFill>
                      <a:schemeClr val="tx1"/>
                    </a:solidFill>
                    <a:round/>
                    <a:headEnd/>
                    <a:tailEnd/>
                  </a:ln>
                </p:spPr>
                <p:txBody>
                  <a:bodyPr/>
                  <a:lstStyle/>
                  <a:p>
                    <a:endParaRPr lang="zh-CN" altLang="en-US"/>
                  </a:p>
                </p:txBody>
              </p:sp>
              <p:sp>
                <p:nvSpPr>
                  <p:cNvPr id="52389" name="Line 531"/>
                  <p:cNvSpPr>
                    <a:spLocks noChangeShapeType="1"/>
                  </p:cNvSpPr>
                  <p:nvPr/>
                </p:nvSpPr>
                <p:spPr bwMode="auto">
                  <a:xfrm flipH="1">
                    <a:off x="2344" y="3465"/>
                    <a:ext cx="159" cy="159"/>
                  </a:xfrm>
                  <a:prstGeom prst="line">
                    <a:avLst/>
                  </a:prstGeom>
                  <a:noFill/>
                  <a:ln w="9525">
                    <a:solidFill>
                      <a:schemeClr val="tx1"/>
                    </a:solidFill>
                    <a:round/>
                    <a:headEnd/>
                    <a:tailEnd/>
                  </a:ln>
                </p:spPr>
                <p:txBody>
                  <a:bodyPr/>
                  <a:lstStyle/>
                  <a:p>
                    <a:endParaRPr lang="zh-CN" altLang="en-US"/>
                  </a:p>
                </p:txBody>
              </p:sp>
            </p:grpSp>
            <p:sp>
              <p:nvSpPr>
                <p:cNvPr id="52385" name="Oval 532"/>
                <p:cNvSpPr>
                  <a:spLocks noChangeArrowheads="1"/>
                </p:cNvSpPr>
                <p:nvPr/>
              </p:nvSpPr>
              <p:spPr bwMode="auto">
                <a:xfrm>
                  <a:off x="2111" y="1944"/>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2386" name="Oval 533"/>
                <p:cNvSpPr>
                  <a:spLocks noChangeArrowheads="1"/>
                </p:cNvSpPr>
                <p:nvPr/>
              </p:nvSpPr>
              <p:spPr bwMode="auto">
                <a:xfrm>
                  <a:off x="1936" y="2119"/>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grpSp>
          <p:grpSp>
            <p:nvGrpSpPr>
              <p:cNvPr id="52303" name="Group 534"/>
              <p:cNvGrpSpPr>
                <a:grpSpLocks/>
              </p:cNvGrpSpPr>
              <p:nvPr/>
            </p:nvGrpSpPr>
            <p:grpSpPr bwMode="auto">
              <a:xfrm>
                <a:off x="2279" y="2386"/>
                <a:ext cx="194" cy="200"/>
                <a:chOff x="1936" y="1944"/>
                <a:chExt cx="200" cy="200"/>
              </a:xfrm>
            </p:grpSpPr>
            <p:grpSp>
              <p:nvGrpSpPr>
                <p:cNvPr id="52378" name="Group 535"/>
                <p:cNvGrpSpPr>
                  <a:grpSpLocks/>
                </p:cNvGrpSpPr>
                <p:nvPr/>
              </p:nvGrpSpPr>
              <p:grpSpPr bwMode="auto">
                <a:xfrm>
                  <a:off x="1953" y="1968"/>
                  <a:ext cx="159" cy="159"/>
                  <a:chOff x="2344" y="3465"/>
                  <a:chExt cx="159" cy="159"/>
                </a:xfrm>
              </p:grpSpPr>
              <p:sp>
                <p:nvSpPr>
                  <p:cNvPr id="52381" name="AutoShape 536"/>
                  <p:cNvSpPr>
                    <a:spLocks noChangeArrowheads="1"/>
                  </p:cNvSpPr>
                  <p:nvPr/>
                </p:nvSpPr>
                <p:spPr bwMode="auto">
                  <a:xfrm>
                    <a:off x="2400" y="3472"/>
                    <a:ext cx="96" cy="96"/>
                  </a:xfrm>
                  <a:prstGeom prst="rtTriangle">
                    <a:avLst/>
                  </a:prstGeom>
                  <a:solidFill>
                    <a:schemeClr val="bg2"/>
                  </a:solidFill>
                  <a:ln w="19050">
                    <a:solidFill>
                      <a:schemeClr val="tx1"/>
                    </a:solidFill>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2382" name="Line 537"/>
                  <p:cNvSpPr>
                    <a:spLocks noChangeShapeType="1"/>
                  </p:cNvSpPr>
                  <p:nvPr/>
                </p:nvSpPr>
                <p:spPr bwMode="auto">
                  <a:xfrm>
                    <a:off x="2352" y="3520"/>
                    <a:ext cx="96" cy="96"/>
                  </a:xfrm>
                  <a:prstGeom prst="line">
                    <a:avLst/>
                  </a:prstGeom>
                  <a:noFill/>
                  <a:ln w="9525">
                    <a:solidFill>
                      <a:schemeClr val="tx1"/>
                    </a:solidFill>
                    <a:round/>
                    <a:headEnd/>
                    <a:tailEnd/>
                  </a:ln>
                </p:spPr>
                <p:txBody>
                  <a:bodyPr/>
                  <a:lstStyle/>
                  <a:p>
                    <a:endParaRPr lang="zh-CN" altLang="en-US"/>
                  </a:p>
                </p:txBody>
              </p:sp>
              <p:sp>
                <p:nvSpPr>
                  <p:cNvPr id="52383" name="Line 538"/>
                  <p:cNvSpPr>
                    <a:spLocks noChangeShapeType="1"/>
                  </p:cNvSpPr>
                  <p:nvPr/>
                </p:nvSpPr>
                <p:spPr bwMode="auto">
                  <a:xfrm flipH="1">
                    <a:off x="2344" y="3465"/>
                    <a:ext cx="159" cy="159"/>
                  </a:xfrm>
                  <a:prstGeom prst="line">
                    <a:avLst/>
                  </a:prstGeom>
                  <a:noFill/>
                  <a:ln w="9525">
                    <a:solidFill>
                      <a:schemeClr val="tx1"/>
                    </a:solidFill>
                    <a:round/>
                    <a:headEnd/>
                    <a:tailEnd/>
                  </a:ln>
                </p:spPr>
                <p:txBody>
                  <a:bodyPr/>
                  <a:lstStyle/>
                  <a:p>
                    <a:endParaRPr lang="zh-CN" altLang="en-US"/>
                  </a:p>
                </p:txBody>
              </p:sp>
            </p:grpSp>
            <p:sp>
              <p:nvSpPr>
                <p:cNvPr id="52379" name="Oval 539"/>
                <p:cNvSpPr>
                  <a:spLocks noChangeArrowheads="1"/>
                </p:cNvSpPr>
                <p:nvPr/>
              </p:nvSpPr>
              <p:spPr bwMode="auto">
                <a:xfrm>
                  <a:off x="2111" y="1944"/>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2380" name="Oval 540"/>
                <p:cNvSpPr>
                  <a:spLocks noChangeArrowheads="1"/>
                </p:cNvSpPr>
                <p:nvPr/>
              </p:nvSpPr>
              <p:spPr bwMode="auto">
                <a:xfrm>
                  <a:off x="1936" y="2119"/>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grpSp>
          <p:grpSp>
            <p:nvGrpSpPr>
              <p:cNvPr id="52304" name="Group 541"/>
              <p:cNvGrpSpPr>
                <a:grpSpLocks/>
              </p:cNvGrpSpPr>
              <p:nvPr/>
            </p:nvGrpSpPr>
            <p:grpSpPr bwMode="auto">
              <a:xfrm>
                <a:off x="1910" y="2386"/>
                <a:ext cx="194" cy="200"/>
                <a:chOff x="1936" y="1944"/>
                <a:chExt cx="200" cy="200"/>
              </a:xfrm>
            </p:grpSpPr>
            <p:grpSp>
              <p:nvGrpSpPr>
                <p:cNvPr id="52372" name="Group 542"/>
                <p:cNvGrpSpPr>
                  <a:grpSpLocks/>
                </p:cNvGrpSpPr>
                <p:nvPr/>
              </p:nvGrpSpPr>
              <p:grpSpPr bwMode="auto">
                <a:xfrm>
                  <a:off x="1953" y="1968"/>
                  <a:ext cx="159" cy="159"/>
                  <a:chOff x="2344" y="3465"/>
                  <a:chExt cx="159" cy="159"/>
                </a:xfrm>
              </p:grpSpPr>
              <p:sp>
                <p:nvSpPr>
                  <p:cNvPr id="52375" name="AutoShape 543"/>
                  <p:cNvSpPr>
                    <a:spLocks noChangeArrowheads="1"/>
                  </p:cNvSpPr>
                  <p:nvPr/>
                </p:nvSpPr>
                <p:spPr bwMode="auto">
                  <a:xfrm>
                    <a:off x="2400" y="3472"/>
                    <a:ext cx="96" cy="96"/>
                  </a:xfrm>
                  <a:prstGeom prst="rtTriangle">
                    <a:avLst/>
                  </a:prstGeom>
                  <a:solidFill>
                    <a:schemeClr val="bg2"/>
                  </a:solidFill>
                  <a:ln w="19050">
                    <a:solidFill>
                      <a:schemeClr val="tx1"/>
                    </a:solidFill>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2376" name="Line 544"/>
                  <p:cNvSpPr>
                    <a:spLocks noChangeShapeType="1"/>
                  </p:cNvSpPr>
                  <p:nvPr/>
                </p:nvSpPr>
                <p:spPr bwMode="auto">
                  <a:xfrm>
                    <a:off x="2352" y="3520"/>
                    <a:ext cx="96" cy="96"/>
                  </a:xfrm>
                  <a:prstGeom prst="line">
                    <a:avLst/>
                  </a:prstGeom>
                  <a:noFill/>
                  <a:ln w="9525">
                    <a:solidFill>
                      <a:schemeClr val="tx1"/>
                    </a:solidFill>
                    <a:round/>
                    <a:headEnd/>
                    <a:tailEnd/>
                  </a:ln>
                </p:spPr>
                <p:txBody>
                  <a:bodyPr/>
                  <a:lstStyle/>
                  <a:p>
                    <a:endParaRPr lang="zh-CN" altLang="en-US"/>
                  </a:p>
                </p:txBody>
              </p:sp>
              <p:sp>
                <p:nvSpPr>
                  <p:cNvPr id="52377" name="Line 545"/>
                  <p:cNvSpPr>
                    <a:spLocks noChangeShapeType="1"/>
                  </p:cNvSpPr>
                  <p:nvPr/>
                </p:nvSpPr>
                <p:spPr bwMode="auto">
                  <a:xfrm flipH="1">
                    <a:off x="2344" y="3465"/>
                    <a:ext cx="159" cy="159"/>
                  </a:xfrm>
                  <a:prstGeom prst="line">
                    <a:avLst/>
                  </a:prstGeom>
                  <a:noFill/>
                  <a:ln w="9525">
                    <a:solidFill>
                      <a:schemeClr val="tx1"/>
                    </a:solidFill>
                    <a:round/>
                    <a:headEnd/>
                    <a:tailEnd/>
                  </a:ln>
                </p:spPr>
                <p:txBody>
                  <a:bodyPr/>
                  <a:lstStyle/>
                  <a:p>
                    <a:endParaRPr lang="zh-CN" altLang="en-US"/>
                  </a:p>
                </p:txBody>
              </p:sp>
            </p:grpSp>
            <p:sp>
              <p:nvSpPr>
                <p:cNvPr id="52373" name="Oval 546"/>
                <p:cNvSpPr>
                  <a:spLocks noChangeArrowheads="1"/>
                </p:cNvSpPr>
                <p:nvPr/>
              </p:nvSpPr>
              <p:spPr bwMode="auto">
                <a:xfrm>
                  <a:off x="2111" y="1944"/>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2374" name="Oval 547"/>
                <p:cNvSpPr>
                  <a:spLocks noChangeArrowheads="1"/>
                </p:cNvSpPr>
                <p:nvPr/>
              </p:nvSpPr>
              <p:spPr bwMode="auto">
                <a:xfrm>
                  <a:off x="1936" y="2119"/>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grpSp>
          <p:grpSp>
            <p:nvGrpSpPr>
              <p:cNvPr id="52305" name="Group 548"/>
              <p:cNvGrpSpPr>
                <a:grpSpLocks/>
              </p:cNvGrpSpPr>
              <p:nvPr/>
            </p:nvGrpSpPr>
            <p:grpSpPr bwMode="auto">
              <a:xfrm>
                <a:off x="2647" y="2657"/>
                <a:ext cx="194" cy="200"/>
                <a:chOff x="1936" y="1944"/>
                <a:chExt cx="200" cy="200"/>
              </a:xfrm>
            </p:grpSpPr>
            <p:grpSp>
              <p:nvGrpSpPr>
                <p:cNvPr id="52366" name="Group 549"/>
                <p:cNvGrpSpPr>
                  <a:grpSpLocks/>
                </p:cNvGrpSpPr>
                <p:nvPr/>
              </p:nvGrpSpPr>
              <p:grpSpPr bwMode="auto">
                <a:xfrm>
                  <a:off x="1953" y="1968"/>
                  <a:ext cx="159" cy="159"/>
                  <a:chOff x="2344" y="3465"/>
                  <a:chExt cx="159" cy="159"/>
                </a:xfrm>
              </p:grpSpPr>
              <p:sp>
                <p:nvSpPr>
                  <p:cNvPr id="52369" name="AutoShape 550"/>
                  <p:cNvSpPr>
                    <a:spLocks noChangeArrowheads="1"/>
                  </p:cNvSpPr>
                  <p:nvPr/>
                </p:nvSpPr>
                <p:spPr bwMode="auto">
                  <a:xfrm>
                    <a:off x="2400" y="3472"/>
                    <a:ext cx="96" cy="96"/>
                  </a:xfrm>
                  <a:prstGeom prst="rtTriangle">
                    <a:avLst/>
                  </a:prstGeom>
                  <a:solidFill>
                    <a:schemeClr val="bg2"/>
                  </a:solidFill>
                  <a:ln w="19050">
                    <a:solidFill>
                      <a:schemeClr val="tx1"/>
                    </a:solidFill>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2370" name="Line 551"/>
                  <p:cNvSpPr>
                    <a:spLocks noChangeShapeType="1"/>
                  </p:cNvSpPr>
                  <p:nvPr/>
                </p:nvSpPr>
                <p:spPr bwMode="auto">
                  <a:xfrm>
                    <a:off x="2352" y="3520"/>
                    <a:ext cx="96" cy="96"/>
                  </a:xfrm>
                  <a:prstGeom prst="line">
                    <a:avLst/>
                  </a:prstGeom>
                  <a:noFill/>
                  <a:ln w="9525">
                    <a:solidFill>
                      <a:schemeClr val="tx1"/>
                    </a:solidFill>
                    <a:round/>
                    <a:headEnd/>
                    <a:tailEnd/>
                  </a:ln>
                </p:spPr>
                <p:txBody>
                  <a:bodyPr/>
                  <a:lstStyle/>
                  <a:p>
                    <a:endParaRPr lang="zh-CN" altLang="en-US"/>
                  </a:p>
                </p:txBody>
              </p:sp>
              <p:sp>
                <p:nvSpPr>
                  <p:cNvPr id="52371" name="Line 552"/>
                  <p:cNvSpPr>
                    <a:spLocks noChangeShapeType="1"/>
                  </p:cNvSpPr>
                  <p:nvPr/>
                </p:nvSpPr>
                <p:spPr bwMode="auto">
                  <a:xfrm flipH="1">
                    <a:off x="2344" y="3465"/>
                    <a:ext cx="159" cy="159"/>
                  </a:xfrm>
                  <a:prstGeom prst="line">
                    <a:avLst/>
                  </a:prstGeom>
                  <a:noFill/>
                  <a:ln w="9525">
                    <a:solidFill>
                      <a:schemeClr val="tx1"/>
                    </a:solidFill>
                    <a:round/>
                    <a:headEnd/>
                    <a:tailEnd/>
                  </a:ln>
                </p:spPr>
                <p:txBody>
                  <a:bodyPr/>
                  <a:lstStyle/>
                  <a:p>
                    <a:endParaRPr lang="zh-CN" altLang="en-US"/>
                  </a:p>
                </p:txBody>
              </p:sp>
            </p:grpSp>
            <p:sp>
              <p:nvSpPr>
                <p:cNvPr id="52367" name="Oval 553"/>
                <p:cNvSpPr>
                  <a:spLocks noChangeArrowheads="1"/>
                </p:cNvSpPr>
                <p:nvPr/>
              </p:nvSpPr>
              <p:spPr bwMode="auto">
                <a:xfrm>
                  <a:off x="2111" y="1944"/>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2368" name="Oval 554"/>
                <p:cNvSpPr>
                  <a:spLocks noChangeArrowheads="1"/>
                </p:cNvSpPr>
                <p:nvPr/>
              </p:nvSpPr>
              <p:spPr bwMode="auto">
                <a:xfrm>
                  <a:off x="1936" y="2119"/>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grpSp>
          <p:grpSp>
            <p:nvGrpSpPr>
              <p:cNvPr id="15" name="Group 555"/>
              <p:cNvGrpSpPr>
                <a:grpSpLocks/>
              </p:cNvGrpSpPr>
              <p:nvPr/>
            </p:nvGrpSpPr>
            <p:grpSpPr bwMode="auto">
              <a:xfrm>
                <a:off x="1541" y="2658"/>
                <a:ext cx="195" cy="200"/>
                <a:chOff x="1936" y="1944"/>
                <a:chExt cx="200" cy="200"/>
              </a:xfrm>
            </p:grpSpPr>
            <p:grpSp>
              <p:nvGrpSpPr>
                <p:cNvPr id="52360" name="Group 556"/>
                <p:cNvGrpSpPr>
                  <a:grpSpLocks/>
                </p:cNvGrpSpPr>
                <p:nvPr/>
              </p:nvGrpSpPr>
              <p:grpSpPr bwMode="auto">
                <a:xfrm>
                  <a:off x="1953" y="1968"/>
                  <a:ext cx="159" cy="159"/>
                  <a:chOff x="2344" y="3465"/>
                  <a:chExt cx="159" cy="159"/>
                </a:xfrm>
              </p:grpSpPr>
              <p:sp>
                <p:nvSpPr>
                  <p:cNvPr id="52363" name="AutoShape 557"/>
                  <p:cNvSpPr>
                    <a:spLocks noChangeArrowheads="1"/>
                  </p:cNvSpPr>
                  <p:nvPr/>
                </p:nvSpPr>
                <p:spPr bwMode="auto">
                  <a:xfrm>
                    <a:off x="2400" y="3472"/>
                    <a:ext cx="96" cy="96"/>
                  </a:xfrm>
                  <a:prstGeom prst="rtTriangle">
                    <a:avLst/>
                  </a:prstGeom>
                  <a:solidFill>
                    <a:schemeClr val="bg2"/>
                  </a:solidFill>
                  <a:ln w="19050">
                    <a:solidFill>
                      <a:schemeClr val="tx1"/>
                    </a:solidFill>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2364" name="Line 558"/>
                  <p:cNvSpPr>
                    <a:spLocks noChangeShapeType="1"/>
                  </p:cNvSpPr>
                  <p:nvPr/>
                </p:nvSpPr>
                <p:spPr bwMode="auto">
                  <a:xfrm>
                    <a:off x="2352" y="3520"/>
                    <a:ext cx="96" cy="96"/>
                  </a:xfrm>
                  <a:prstGeom prst="line">
                    <a:avLst/>
                  </a:prstGeom>
                  <a:noFill/>
                  <a:ln w="9525">
                    <a:solidFill>
                      <a:schemeClr val="tx1"/>
                    </a:solidFill>
                    <a:round/>
                    <a:headEnd/>
                    <a:tailEnd/>
                  </a:ln>
                </p:spPr>
                <p:txBody>
                  <a:bodyPr/>
                  <a:lstStyle/>
                  <a:p>
                    <a:endParaRPr lang="zh-CN" altLang="en-US"/>
                  </a:p>
                </p:txBody>
              </p:sp>
              <p:sp>
                <p:nvSpPr>
                  <p:cNvPr id="52365" name="Line 559"/>
                  <p:cNvSpPr>
                    <a:spLocks noChangeShapeType="1"/>
                  </p:cNvSpPr>
                  <p:nvPr/>
                </p:nvSpPr>
                <p:spPr bwMode="auto">
                  <a:xfrm flipH="1">
                    <a:off x="2344" y="3465"/>
                    <a:ext cx="159" cy="159"/>
                  </a:xfrm>
                  <a:prstGeom prst="line">
                    <a:avLst/>
                  </a:prstGeom>
                  <a:noFill/>
                  <a:ln w="9525">
                    <a:solidFill>
                      <a:schemeClr val="tx1"/>
                    </a:solidFill>
                    <a:round/>
                    <a:headEnd/>
                    <a:tailEnd/>
                  </a:ln>
                </p:spPr>
                <p:txBody>
                  <a:bodyPr/>
                  <a:lstStyle/>
                  <a:p>
                    <a:endParaRPr lang="zh-CN" altLang="en-US"/>
                  </a:p>
                </p:txBody>
              </p:sp>
            </p:grpSp>
            <p:sp>
              <p:nvSpPr>
                <p:cNvPr id="52361" name="Oval 560"/>
                <p:cNvSpPr>
                  <a:spLocks noChangeArrowheads="1"/>
                </p:cNvSpPr>
                <p:nvPr/>
              </p:nvSpPr>
              <p:spPr bwMode="auto">
                <a:xfrm>
                  <a:off x="2111" y="1944"/>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2362" name="Oval 561"/>
                <p:cNvSpPr>
                  <a:spLocks noChangeArrowheads="1"/>
                </p:cNvSpPr>
                <p:nvPr/>
              </p:nvSpPr>
              <p:spPr bwMode="auto">
                <a:xfrm>
                  <a:off x="1936" y="2119"/>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grpSp>
          <p:grpSp>
            <p:nvGrpSpPr>
              <p:cNvPr id="52307" name="Group 562"/>
              <p:cNvGrpSpPr>
                <a:grpSpLocks/>
              </p:cNvGrpSpPr>
              <p:nvPr/>
            </p:nvGrpSpPr>
            <p:grpSpPr bwMode="auto">
              <a:xfrm>
                <a:off x="1909" y="2658"/>
                <a:ext cx="194" cy="200"/>
                <a:chOff x="1936" y="1944"/>
                <a:chExt cx="200" cy="200"/>
              </a:xfrm>
            </p:grpSpPr>
            <p:grpSp>
              <p:nvGrpSpPr>
                <p:cNvPr id="52354" name="Group 563"/>
                <p:cNvGrpSpPr>
                  <a:grpSpLocks/>
                </p:cNvGrpSpPr>
                <p:nvPr/>
              </p:nvGrpSpPr>
              <p:grpSpPr bwMode="auto">
                <a:xfrm>
                  <a:off x="1953" y="1968"/>
                  <a:ext cx="159" cy="159"/>
                  <a:chOff x="2344" y="3465"/>
                  <a:chExt cx="159" cy="159"/>
                </a:xfrm>
              </p:grpSpPr>
              <p:sp>
                <p:nvSpPr>
                  <p:cNvPr id="52357" name="AutoShape 564"/>
                  <p:cNvSpPr>
                    <a:spLocks noChangeArrowheads="1"/>
                  </p:cNvSpPr>
                  <p:nvPr/>
                </p:nvSpPr>
                <p:spPr bwMode="auto">
                  <a:xfrm>
                    <a:off x="2400" y="3472"/>
                    <a:ext cx="96" cy="96"/>
                  </a:xfrm>
                  <a:prstGeom prst="rtTriangle">
                    <a:avLst/>
                  </a:prstGeom>
                  <a:solidFill>
                    <a:schemeClr val="bg2"/>
                  </a:solidFill>
                  <a:ln w="19050">
                    <a:solidFill>
                      <a:schemeClr val="tx1"/>
                    </a:solidFill>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2358" name="Line 565"/>
                  <p:cNvSpPr>
                    <a:spLocks noChangeShapeType="1"/>
                  </p:cNvSpPr>
                  <p:nvPr/>
                </p:nvSpPr>
                <p:spPr bwMode="auto">
                  <a:xfrm>
                    <a:off x="2352" y="3520"/>
                    <a:ext cx="96" cy="96"/>
                  </a:xfrm>
                  <a:prstGeom prst="line">
                    <a:avLst/>
                  </a:prstGeom>
                  <a:noFill/>
                  <a:ln w="9525">
                    <a:solidFill>
                      <a:schemeClr val="tx1"/>
                    </a:solidFill>
                    <a:round/>
                    <a:headEnd/>
                    <a:tailEnd/>
                  </a:ln>
                </p:spPr>
                <p:txBody>
                  <a:bodyPr/>
                  <a:lstStyle/>
                  <a:p>
                    <a:endParaRPr lang="zh-CN" altLang="en-US"/>
                  </a:p>
                </p:txBody>
              </p:sp>
              <p:sp>
                <p:nvSpPr>
                  <p:cNvPr id="52359" name="Line 566"/>
                  <p:cNvSpPr>
                    <a:spLocks noChangeShapeType="1"/>
                  </p:cNvSpPr>
                  <p:nvPr/>
                </p:nvSpPr>
                <p:spPr bwMode="auto">
                  <a:xfrm flipH="1">
                    <a:off x="2344" y="3465"/>
                    <a:ext cx="159" cy="159"/>
                  </a:xfrm>
                  <a:prstGeom prst="line">
                    <a:avLst/>
                  </a:prstGeom>
                  <a:noFill/>
                  <a:ln w="9525">
                    <a:solidFill>
                      <a:schemeClr val="tx1"/>
                    </a:solidFill>
                    <a:round/>
                    <a:headEnd/>
                    <a:tailEnd/>
                  </a:ln>
                </p:spPr>
                <p:txBody>
                  <a:bodyPr/>
                  <a:lstStyle/>
                  <a:p>
                    <a:endParaRPr lang="zh-CN" altLang="en-US"/>
                  </a:p>
                </p:txBody>
              </p:sp>
            </p:grpSp>
            <p:sp>
              <p:nvSpPr>
                <p:cNvPr id="52355" name="Oval 567"/>
                <p:cNvSpPr>
                  <a:spLocks noChangeArrowheads="1"/>
                </p:cNvSpPr>
                <p:nvPr/>
              </p:nvSpPr>
              <p:spPr bwMode="auto">
                <a:xfrm>
                  <a:off x="2111" y="1944"/>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2356" name="Oval 568"/>
                <p:cNvSpPr>
                  <a:spLocks noChangeArrowheads="1"/>
                </p:cNvSpPr>
                <p:nvPr/>
              </p:nvSpPr>
              <p:spPr bwMode="auto">
                <a:xfrm>
                  <a:off x="1936" y="2119"/>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grpSp>
          <p:grpSp>
            <p:nvGrpSpPr>
              <p:cNvPr id="52308" name="Group 569"/>
              <p:cNvGrpSpPr>
                <a:grpSpLocks/>
              </p:cNvGrpSpPr>
              <p:nvPr/>
            </p:nvGrpSpPr>
            <p:grpSpPr bwMode="auto">
              <a:xfrm>
                <a:off x="2279" y="2929"/>
                <a:ext cx="194" cy="200"/>
                <a:chOff x="1936" y="1944"/>
                <a:chExt cx="200" cy="200"/>
              </a:xfrm>
            </p:grpSpPr>
            <p:grpSp>
              <p:nvGrpSpPr>
                <p:cNvPr id="52348" name="Group 570"/>
                <p:cNvGrpSpPr>
                  <a:grpSpLocks/>
                </p:cNvGrpSpPr>
                <p:nvPr/>
              </p:nvGrpSpPr>
              <p:grpSpPr bwMode="auto">
                <a:xfrm>
                  <a:off x="1953" y="1968"/>
                  <a:ext cx="159" cy="159"/>
                  <a:chOff x="2344" y="3465"/>
                  <a:chExt cx="159" cy="159"/>
                </a:xfrm>
              </p:grpSpPr>
              <p:sp>
                <p:nvSpPr>
                  <p:cNvPr id="52351" name="AutoShape 571"/>
                  <p:cNvSpPr>
                    <a:spLocks noChangeArrowheads="1"/>
                  </p:cNvSpPr>
                  <p:nvPr/>
                </p:nvSpPr>
                <p:spPr bwMode="auto">
                  <a:xfrm>
                    <a:off x="2400" y="3472"/>
                    <a:ext cx="96" cy="96"/>
                  </a:xfrm>
                  <a:prstGeom prst="rtTriangle">
                    <a:avLst/>
                  </a:prstGeom>
                  <a:solidFill>
                    <a:schemeClr val="bg2"/>
                  </a:solidFill>
                  <a:ln w="19050">
                    <a:solidFill>
                      <a:schemeClr val="tx1"/>
                    </a:solidFill>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2352" name="Line 572"/>
                  <p:cNvSpPr>
                    <a:spLocks noChangeShapeType="1"/>
                  </p:cNvSpPr>
                  <p:nvPr/>
                </p:nvSpPr>
                <p:spPr bwMode="auto">
                  <a:xfrm>
                    <a:off x="2352" y="3520"/>
                    <a:ext cx="96" cy="96"/>
                  </a:xfrm>
                  <a:prstGeom prst="line">
                    <a:avLst/>
                  </a:prstGeom>
                  <a:noFill/>
                  <a:ln w="9525">
                    <a:solidFill>
                      <a:schemeClr val="tx1"/>
                    </a:solidFill>
                    <a:round/>
                    <a:headEnd/>
                    <a:tailEnd/>
                  </a:ln>
                </p:spPr>
                <p:txBody>
                  <a:bodyPr/>
                  <a:lstStyle/>
                  <a:p>
                    <a:endParaRPr lang="zh-CN" altLang="en-US"/>
                  </a:p>
                </p:txBody>
              </p:sp>
              <p:sp>
                <p:nvSpPr>
                  <p:cNvPr id="52353" name="Line 573"/>
                  <p:cNvSpPr>
                    <a:spLocks noChangeShapeType="1"/>
                  </p:cNvSpPr>
                  <p:nvPr/>
                </p:nvSpPr>
                <p:spPr bwMode="auto">
                  <a:xfrm flipH="1">
                    <a:off x="2344" y="3465"/>
                    <a:ext cx="159" cy="159"/>
                  </a:xfrm>
                  <a:prstGeom prst="line">
                    <a:avLst/>
                  </a:prstGeom>
                  <a:noFill/>
                  <a:ln w="9525">
                    <a:solidFill>
                      <a:schemeClr val="tx1"/>
                    </a:solidFill>
                    <a:round/>
                    <a:headEnd/>
                    <a:tailEnd/>
                  </a:ln>
                </p:spPr>
                <p:txBody>
                  <a:bodyPr/>
                  <a:lstStyle/>
                  <a:p>
                    <a:endParaRPr lang="zh-CN" altLang="en-US"/>
                  </a:p>
                </p:txBody>
              </p:sp>
            </p:grpSp>
            <p:sp>
              <p:nvSpPr>
                <p:cNvPr id="52349" name="Oval 574"/>
                <p:cNvSpPr>
                  <a:spLocks noChangeArrowheads="1"/>
                </p:cNvSpPr>
                <p:nvPr/>
              </p:nvSpPr>
              <p:spPr bwMode="auto">
                <a:xfrm>
                  <a:off x="2111" y="1944"/>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2350" name="Oval 575"/>
                <p:cNvSpPr>
                  <a:spLocks noChangeArrowheads="1"/>
                </p:cNvSpPr>
                <p:nvPr/>
              </p:nvSpPr>
              <p:spPr bwMode="auto">
                <a:xfrm>
                  <a:off x="1936" y="2119"/>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grpSp>
          <p:sp>
            <p:nvSpPr>
              <p:cNvPr id="52309" name="Text Box 576"/>
              <p:cNvSpPr txBox="1">
                <a:spLocks noChangeArrowheads="1"/>
              </p:cNvSpPr>
              <p:nvPr/>
            </p:nvSpPr>
            <p:spPr bwMode="auto">
              <a:xfrm>
                <a:off x="936" y="2222"/>
                <a:ext cx="316" cy="1246"/>
              </a:xfrm>
              <a:prstGeom prst="rect">
                <a:avLst/>
              </a:prstGeom>
              <a:noFill/>
              <a:ln w="19050">
                <a:solidFill>
                  <a:schemeClr val="tx1"/>
                </a:solidFill>
                <a:miter lim="800000"/>
                <a:headEnd/>
                <a:tailEnd/>
              </a:ln>
            </p:spPr>
            <p:txBody>
              <a:bodyPr>
                <a:spAutoFit/>
              </a:bodyPr>
              <a:lstStyle/>
              <a:p>
                <a:pPr eaLnBrk="0" hangingPunct="0"/>
                <a:endParaRPr lang="zh-CN" altLang="en-US" sz="1400" b="1">
                  <a:solidFill>
                    <a:schemeClr val="hlink"/>
                  </a:solidFill>
                  <a:latin typeface="Arial" charset="0"/>
                  <a:cs typeface="Arial" charset="0"/>
                </a:endParaRPr>
              </a:p>
              <a:p>
                <a:pPr eaLnBrk="0" hangingPunct="0"/>
                <a:r>
                  <a:rPr lang="zh-CN" altLang="en-US" sz="1800" b="1">
                    <a:solidFill>
                      <a:srgbClr val="FF0066"/>
                    </a:solidFill>
                    <a:latin typeface="Arial" charset="0"/>
                    <a:ea typeface="楷体_GB2312" pitchFamily="49" charset="-122"/>
                    <a:cs typeface="Arial" charset="0"/>
                  </a:rPr>
                  <a:t>地址译码器</a:t>
                </a:r>
              </a:p>
              <a:p>
                <a:pPr eaLnBrk="0" hangingPunct="0"/>
                <a:endParaRPr lang="zh-CN" altLang="en-US" sz="1400" b="1">
                  <a:solidFill>
                    <a:schemeClr val="hlink"/>
                  </a:solidFill>
                  <a:latin typeface="Arial" charset="0"/>
                  <a:cs typeface="Arial" charset="0"/>
                </a:endParaRPr>
              </a:p>
            </p:txBody>
          </p:sp>
          <p:sp>
            <p:nvSpPr>
              <p:cNvPr id="52310" name="Line 577"/>
              <p:cNvSpPr>
                <a:spLocks noChangeShapeType="1"/>
              </p:cNvSpPr>
              <p:nvPr/>
            </p:nvSpPr>
            <p:spPr bwMode="auto">
              <a:xfrm>
                <a:off x="1726" y="1735"/>
                <a:ext cx="1105" cy="0"/>
              </a:xfrm>
              <a:prstGeom prst="line">
                <a:avLst/>
              </a:prstGeom>
              <a:noFill/>
              <a:ln w="9525">
                <a:solidFill>
                  <a:schemeClr val="tx1"/>
                </a:solidFill>
                <a:round/>
                <a:headEnd/>
                <a:tailEnd/>
              </a:ln>
            </p:spPr>
            <p:txBody>
              <a:bodyPr/>
              <a:lstStyle/>
              <a:p>
                <a:endParaRPr lang="zh-CN" altLang="en-US"/>
              </a:p>
            </p:txBody>
          </p:sp>
          <p:sp>
            <p:nvSpPr>
              <p:cNvPr id="52311" name="Line 578"/>
              <p:cNvSpPr>
                <a:spLocks noChangeShapeType="1"/>
              </p:cNvSpPr>
              <p:nvPr/>
            </p:nvSpPr>
            <p:spPr bwMode="auto">
              <a:xfrm>
                <a:off x="2305" y="1572"/>
                <a:ext cx="0" cy="163"/>
              </a:xfrm>
              <a:prstGeom prst="line">
                <a:avLst/>
              </a:prstGeom>
              <a:noFill/>
              <a:ln w="9525">
                <a:solidFill>
                  <a:schemeClr val="tx1"/>
                </a:solidFill>
                <a:round/>
                <a:headEnd/>
                <a:tailEnd/>
              </a:ln>
            </p:spPr>
            <p:txBody>
              <a:bodyPr/>
              <a:lstStyle/>
              <a:p>
                <a:endParaRPr lang="zh-CN" altLang="en-US"/>
              </a:p>
            </p:txBody>
          </p:sp>
          <p:sp>
            <p:nvSpPr>
              <p:cNvPr id="52312" name="Oval 579"/>
              <p:cNvSpPr>
                <a:spLocks noChangeArrowheads="1"/>
              </p:cNvSpPr>
              <p:nvPr/>
            </p:nvSpPr>
            <p:spPr bwMode="auto">
              <a:xfrm>
                <a:off x="2287" y="1715"/>
                <a:ext cx="28" cy="29"/>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2313" name="Oval 580"/>
              <p:cNvSpPr>
                <a:spLocks noChangeArrowheads="1"/>
              </p:cNvSpPr>
              <p:nvPr/>
            </p:nvSpPr>
            <p:spPr bwMode="auto">
              <a:xfrm>
                <a:off x="2453" y="1717"/>
                <a:ext cx="27" cy="28"/>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2314" name="Oval 581"/>
              <p:cNvSpPr>
                <a:spLocks noChangeArrowheads="1"/>
              </p:cNvSpPr>
              <p:nvPr/>
            </p:nvSpPr>
            <p:spPr bwMode="auto">
              <a:xfrm>
                <a:off x="2085" y="1726"/>
                <a:ext cx="28" cy="28"/>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2315" name="Oval 582"/>
              <p:cNvSpPr>
                <a:spLocks noChangeArrowheads="1"/>
              </p:cNvSpPr>
              <p:nvPr/>
            </p:nvSpPr>
            <p:spPr bwMode="auto">
              <a:xfrm>
                <a:off x="2279" y="1518"/>
                <a:ext cx="52" cy="54"/>
              </a:xfrm>
              <a:prstGeom prst="ellipse">
                <a:avLst/>
              </a:prstGeom>
              <a:no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2316" name="Text Box 583"/>
              <p:cNvSpPr txBox="1">
                <a:spLocks noChangeArrowheads="1"/>
              </p:cNvSpPr>
              <p:nvPr/>
            </p:nvSpPr>
            <p:spPr bwMode="auto">
              <a:xfrm>
                <a:off x="2305" y="1441"/>
                <a:ext cx="421" cy="180"/>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+E</a:t>
                </a:r>
                <a:r>
                  <a:rPr lang="en-US" altLang="zh-CN" sz="1400" b="1" baseline="-25000">
                    <a:solidFill>
                      <a:schemeClr val="hlink"/>
                    </a:solidFill>
                    <a:latin typeface="Arial" charset="0"/>
                    <a:cs typeface="Arial" charset="0"/>
                  </a:rPr>
                  <a:t>C</a:t>
                </a:r>
                <a:endParaRPr lang="en-US" altLang="zh-CN" sz="1400" b="1">
                  <a:solidFill>
                    <a:schemeClr val="hlink"/>
                  </a:solidFill>
                  <a:latin typeface="Arial" charset="0"/>
                  <a:cs typeface="Arial" charset="0"/>
                </a:endParaRPr>
              </a:p>
            </p:txBody>
          </p:sp>
          <p:grpSp>
            <p:nvGrpSpPr>
              <p:cNvPr id="52317" name="Group 584"/>
              <p:cNvGrpSpPr>
                <a:grpSpLocks/>
              </p:cNvGrpSpPr>
              <p:nvPr/>
            </p:nvGrpSpPr>
            <p:grpSpPr bwMode="auto">
              <a:xfrm>
                <a:off x="2884" y="3442"/>
                <a:ext cx="158" cy="244"/>
                <a:chOff x="2064" y="3144"/>
                <a:chExt cx="144" cy="216"/>
              </a:xfrm>
            </p:grpSpPr>
            <p:sp>
              <p:nvSpPr>
                <p:cNvPr id="52345" name="Oval 585"/>
                <p:cNvSpPr>
                  <a:spLocks noChangeArrowheads="1"/>
                </p:cNvSpPr>
                <p:nvPr/>
              </p:nvSpPr>
              <p:spPr bwMode="auto">
                <a:xfrm>
                  <a:off x="2064" y="3144"/>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2346" name="Line 586"/>
                <p:cNvSpPr>
                  <a:spLocks noChangeShapeType="1"/>
                </p:cNvSpPr>
                <p:nvPr/>
              </p:nvSpPr>
              <p:spPr bwMode="auto">
                <a:xfrm>
                  <a:off x="2112" y="3168"/>
                  <a:ext cx="96" cy="0"/>
                </a:xfrm>
                <a:prstGeom prst="line">
                  <a:avLst/>
                </a:prstGeom>
                <a:noFill/>
                <a:ln w="9525">
                  <a:solidFill>
                    <a:schemeClr val="tx1"/>
                  </a:solidFill>
                  <a:round/>
                  <a:headEnd/>
                  <a:tailEnd/>
                </a:ln>
              </p:spPr>
              <p:txBody>
                <a:bodyPr/>
                <a:lstStyle/>
                <a:p>
                  <a:endParaRPr lang="zh-CN" altLang="en-US"/>
                </a:p>
              </p:txBody>
            </p:sp>
            <p:sp>
              <p:nvSpPr>
                <p:cNvPr id="52347" name="Line 587"/>
                <p:cNvSpPr>
                  <a:spLocks noChangeShapeType="1"/>
                </p:cNvSpPr>
                <p:nvPr/>
              </p:nvSpPr>
              <p:spPr bwMode="auto">
                <a:xfrm>
                  <a:off x="2208" y="3168"/>
                  <a:ext cx="0" cy="192"/>
                </a:xfrm>
                <a:prstGeom prst="line">
                  <a:avLst/>
                </a:prstGeom>
                <a:noFill/>
                <a:ln w="9525">
                  <a:solidFill>
                    <a:schemeClr val="tx1"/>
                  </a:solidFill>
                  <a:round/>
                  <a:headEnd/>
                  <a:tailEnd/>
                </a:ln>
              </p:spPr>
              <p:txBody>
                <a:bodyPr/>
                <a:lstStyle/>
                <a:p>
                  <a:endParaRPr lang="zh-CN" altLang="en-US"/>
                </a:p>
              </p:txBody>
            </p:sp>
          </p:grpSp>
          <p:grpSp>
            <p:nvGrpSpPr>
              <p:cNvPr id="52318" name="Group 588"/>
              <p:cNvGrpSpPr>
                <a:grpSpLocks/>
              </p:cNvGrpSpPr>
              <p:nvPr/>
            </p:nvGrpSpPr>
            <p:grpSpPr bwMode="auto">
              <a:xfrm>
                <a:off x="2515" y="3442"/>
                <a:ext cx="158" cy="244"/>
                <a:chOff x="2064" y="3144"/>
                <a:chExt cx="144" cy="216"/>
              </a:xfrm>
            </p:grpSpPr>
            <p:sp>
              <p:nvSpPr>
                <p:cNvPr id="52342" name="Oval 589"/>
                <p:cNvSpPr>
                  <a:spLocks noChangeArrowheads="1"/>
                </p:cNvSpPr>
                <p:nvPr/>
              </p:nvSpPr>
              <p:spPr bwMode="auto">
                <a:xfrm>
                  <a:off x="2064" y="3144"/>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2343" name="Line 590"/>
                <p:cNvSpPr>
                  <a:spLocks noChangeShapeType="1"/>
                </p:cNvSpPr>
                <p:nvPr/>
              </p:nvSpPr>
              <p:spPr bwMode="auto">
                <a:xfrm>
                  <a:off x="2112" y="3168"/>
                  <a:ext cx="96" cy="0"/>
                </a:xfrm>
                <a:prstGeom prst="line">
                  <a:avLst/>
                </a:prstGeom>
                <a:noFill/>
                <a:ln w="9525">
                  <a:solidFill>
                    <a:schemeClr val="tx1"/>
                  </a:solidFill>
                  <a:round/>
                  <a:headEnd/>
                  <a:tailEnd/>
                </a:ln>
              </p:spPr>
              <p:txBody>
                <a:bodyPr/>
                <a:lstStyle/>
                <a:p>
                  <a:endParaRPr lang="zh-CN" altLang="en-US"/>
                </a:p>
              </p:txBody>
            </p:sp>
            <p:sp>
              <p:nvSpPr>
                <p:cNvPr id="52344" name="Line 591"/>
                <p:cNvSpPr>
                  <a:spLocks noChangeShapeType="1"/>
                </p:cNvSpPr>
                <p:nvPr/>
              </p:nvSpPr>
              <p:spPr bwMode="auto">
                <a:xfrm>
                  <a:off x="2208" y="3168"/>
                  <a:ext cx="0" cy="192"/>
                </a:xfrm>
                <a:prstGeom prst="line">
                  <a:avLst/>
                </a:prstGeom>
                <a:noFill/>
                <a:ln w="9525">
                  <a:solidFill>
                    <a:schemeClr val="tx1"/>
                  </a:solidFill>
                  <a:round/>
                  <a:headEnd/>
                  <a:tailEnd/>
                </a:ln>
              </p:spPr>
              <p:txBody>
                <a:bodyPr/>
                <a:lstStyle/>
                <a:p>
                  <a:endParaRPr lang="zh-CN" altLang="en-US"/>
                </a:p>
              </p:txBody>
            </p:sp>
          </p:grpSp>
          <p:grpSp>
            <p:nvGrpSpPr>
              <p:cNvPr id="52319" name="Group 592"/>
              <p:cNvGrpSpPr>
                <a:grpSpLocks/>
              </p:cNvGrpSpPr>
              <p:nvPr/>
            </p:nvGrpSpPr>
            <p:grpSpPr bwMode="auto">
              <a:xfrm>
                <a:off x="2147" y="3442"/>
                <a:ext cx="158" cy="244"/>
                <a:chOff x="2064" y="3144"/>
                <a:chExt cx="144" cy="216"/>
              </a:xfrm>
            </p:grpSpPr>
            <p:sp>
              <p:nvSpPr>
                <p:cNvPr id="52339" name="Oval 593"/>
                <p:cNvSpPr>
                  <a:spLocks noChangeArrowheads="1"/>
                </p:cNvSpPr>
                <p:nvPr/>
              </p:nvSpPr>
              <p:spPr bwMode="auto">
                <a:xfrm>
                  <a:off x="2064" y="3144"/>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2340" name="Line 594"/>
                <p:cNvSpPr>
                  <a:spLocks noChangeShapeType="1"/>
                </p:cNvSpPr>
                <p:nvPr/>
              </p:nvSpPr>
              <p:spPr bwMode="auto">
                <a:xfrm>
                  <a:off x="2112" y="3168"/>
                  <a:ext cx="96" cy="0"/>
                </a:xfrm>
                <a:prstGeom prst="line">
                  <a:avLst/>
                </a:prstGeom>
                <a:noFill/>
                <a:ln w="9525">
                  <a:solidFill>
                    <a:schemeClr val="tx1"/>
                  </a:solidFill>
                  <a:round/>
                  <a:headEnd/>
                  <a:tailEnd/>
                </a:ln>
              </p:spPr>
              <p:txBody>
                <a:bodyPr/>
                <a:lstStyle/>
                <a:p>
                  <a:endParaRPr lang="zh-CN" altLang="en-US"/>
                </a:p>
              </p:txBody>
            </p:sp>
            <p:sp>
              <p:nvSpPr>
                <p:cNvPr id="52341" name="Line 595"/>
                <p:cNvSpPr>
                  <a:spLocks noChangeShapeType="1"/>
                </p:cNvSpPr>
                <p:nvPr/>
              </p:nvSpPr>
              <p:spPr bwMode="auto">
                <a:xfrm>
                  <a:off x="2208" y="3168"/>
                  <a:ext cx="0" cy="192"/>
                </a:xfrm>
                <a:prstGeom prst="line">
                  <a:avLst/>
                </a:prstGeom>
                <a:noFill/>
                <a:ln w="9525">
                  <a:solidFill>
                    <a:schemeClr val="tx1"/>
                  </a:solidFill>
                  <a:round/>
                  <a:headEnd/>
                  <a:tailEnd/>
                </a:ln>
              </p:spPr>
              <p:txBody>
                <a:bodyPr/>
                <a:lstStyle/>
                <a:p>
                  <a:endParaRPr lang="zh-CN" altLang="en-US"/>
                </a:p>
              </p:txBody>
            </p:sp>
          </p:grpSp>
          <p:grpSp>
            <p:nvGrpSpPr>
              <p:cNvPr id="52320" name="Group 596"/>
              <p:cNvGrpSpPr>
                <a:grpSpLocks/>
              </p:cNvGrpSpPr>
              <p:nvPr/>
            </p:nvGrpSpPr>
            <p:grpSpPr bwMode="auto">
              <a:xfrm>
                <a:off x="1778" y="3442"/>
                <a:ext cx="158" cy="244"/>
                <a:chOff x="2064" y="3144"/>
                <a:chExt cx="144" cy="216"/>
              </a:xfrm>
            </p:grpSpPr>
            <p:sp>
              <p:nvSpPr>
                <p:cNvPr id="52336" name="Oval 597"/>
                <p:cNvSpPr>
                  <a:spLocks noChangeArrowheads="1"/>
                </p:cNvSpPr>
                <p:nvPr/>
              </p:nvSpPr>
              <p:spPr bwMode="auto">
                <a:xfrm>
                  <a:off x="2064" y="3144"/>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2337" name="Line 598"/>
                <p:cNvSpPr>
                  <a:spLocks noChangeShapeType="1"/>
                </p:cNvSpPr>
                <p:nvPr/>
              </p:nvSpPr>
              <p:spPr bwMode="auto">
                <a:xfrm>
                  <a:off x="2112" y="3168"/>
                  <a:ext cx="96" cy="0"/>
                </a:xfrm>
                <a:prstGeom prst="line">
                  <a:avLst/>
                </a:prstGeom>
                <a:noFill/>
                <a:ln w="9525">
                  <a:solidFill>
                    <a:schemeClr val="tx1"/>
                  </a:solidFill>
                  <a:round/>
                  <a:headEnd/>
                  <a:tailEnd/>
                </a:ln>
              </p:spPr>
              <p:txBody>
                <a:bodyPr/>
                <a:lstStyle/>
                <a:p>
                  <a:endParaRPr lang="zh-CN" altLang="en-US"/>
                </a:p>
              </p:txBody>
            </p:sp>
            <p:sp>
              <p:nvSpPr>
                <p:cNvPr id="52338" name="Line 599"/>
                <p:cNvSpPr>
                  <a:spLocks noChangeShapeType="1"/>
                </p:cNvSpPr>
                <p:nvPr/>
              </p:nvSpPr>
              <p:spPr bwMode="auto">
                <a:xfrm>
                  <a:off x="2208" y="3168"/>
                  <a:ext cx="0" cy="192"/>
                </a:xfrm>
                <a:prstGeom prst="line">
                  <a:avLst/>
                </a:prstGeom>
                <a:noFill/>
                <a:ln w="9525">
                  <a:solidFill>
                    <a:schemeClr val="tx1"/>
                  </a:solidFill>
                  <a:round/>
                  <a:headEnd/>
                  <a:tailEnd/>
                </a:ln>
              </p:spPr>
              <p:txBody>
                <a:bodyPr/>
                <a:lstStyle/>
                <a:p>
                  <a:endParaRPr lang="zh-CN" altLang="en-US"/>
                </a:p>
              </p:txBody>
            </p:sp>
          </p:grpSp>
          <p:sp>
            <p:nvSpPr>
              <p:cNvPr id="52321" name="Line 600"/>
              <p:cNvSpPr>
                <a:spLocks noChangeShapeType="1"/>
              </p:cNvSpPr>
              <p:nvPr/>
            </p:nvSpPr>
            <p:spPr bwMode="auto">
              <a:xfrm flipH="1">
                <a:off x="620" y="3686"/>
                <a:ext cx="2422" cy="0"/>
              </a:xfrm>
              <a:prstGeom prst="line">
                <a:avLst/>
              </a:prstGeom>
              <a:noFill/>
              <a:ln w="9525">
                <a:solidFill>
                  <a:schemeClr val="tx1"/>
                </a:solidFill>
                <a:round/>
                <a:headEnd/>
                <a:tailEnd/>
              </a:ln>
            </p:spPr>
            <p:txBody>
              <a:bodyPr/>
              <a:lstStyle/>
              <a:p>
                <a:endParaRPr lang="zh-CN" altLang="en-US"/>
              </a:p>
            </p:txBody>
          </p:sp>
          <p:sp>
            <p:nvSpPr>
              <p:cNvPr id="52322" name="Oval 601"/>
              <p:cNvSpPr>
                <a:spLocks noChangeArrowheads="1"/>
              </p:cNvSpPr>
              <p:nvPr/>
            </p:nvSpPr>
            <p:spPr bwMode="auto">
              <a:xfrm>
                <a:off x="1919" y="3668"/>
                <a:ext cx="27" cy="28"/>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2323" name="Oval 602"/>
              <p:cNvSpPr>
                <a:spLocks noChangeArrowheads="1"/>
              </p:cNvSpPr>
              <p:nvPr/>
            </p:nvSpPr>
            <p:spPr bwMode="auto">
              <a:xfrm>
                <a:off x="2286" y="3668"/>
                <a:ext cx="28" cy="28"/>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2324" name="Oval 603"/>
              <p:cNvSpPr>
                <a:spLocks noChangeArrowheads="1"/>
              </p:cNvSpPr>
              <p:nvPr/>
            </p:nvSpPr>
            <p:spPr bwMode="auto">
              <a:xfrm>
                <a:off x="2655" y="3676"/>
                <a:ext cx="27" cy="28"/>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2325" name="Text Box 604"/>
              <p:cNvSpPr txBox="1">
                <a:spLocks noChangeArrowheads="1"/>
              </p:cNvSpPr>
              <p:nvPr/>
            </p:nvSpPr>
            <p:spPr bwMode="auto">
              <a:xfrm>
                <a:off x="1462" y="3121"/>
                <a:ext cx="316" cy="179"/>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B</a:t>
                </a:r>
                <a:r>
                  <a:rPr lang="en-US" altLang="zh-CN" sz="1400" b="1" baseline="-25000">
                    <a:solidFill>
                      <a:schemeClr val="hlink"/>
                    </a:solidFill>
                    <a:latin typeface="Arial" charset="0"/>
                    <a:cs typeface="Arial" charset="0"/>
                  </a:rPr>
                  <a:t>3</a:t>
                </a:r>
                <a:endParaRPr lang="en-US" altLang="zh-CN" sz="1400" b="1">
                  <a:solidFill>
                    <a:schemeClr val="hlink"/>
                  </a:solidFill>
                  <a:latin typeface="Arial" charset="0"/>
                  <a:cs typeface="Arial" charset="0"/>
                </a:endParaRPr>
              </a:p>
            </p:txBody>
          </p:sp>
          <p:sp>
            <p:nvSpPr>
              <p:cNvPr id="52326" name="Text Box 605"/>
              <p:cNvSpPr txBox="1">
                <a:spLocks noChangeArrowheads="1"/>
              </p:cNvSpPr>
              <p:nvPr/>
            </p:nvSpPr>
            <p:spPr bwMode="auto">
              <a:xfrm>
                <a:off x="1831" y="3121"/>
                <a:ext cx="316" cy="179"/>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B</a:t>
                </a:r>
                <a:r>
                  <a:rPr lang="en-US" altLang="zh-CN" sz="1400" b="1" baseline="-25000">
                    <a:solidFill>
                      <a:schemeClr val="hlink"/>
                    </a:solidFill>
                    <a:latin typeface="Arial" charset="0"/>
                    <a:cs typeface="Arial" charset="0"/>
                  </a:rPr>
                  <a:t>2</a:t>
                </a:r>
                <a:endParaRPr lang="en-US" altLang="zh-CN" sz="1400" b="1">
                  <a:solidFill>
                    <a:schemeClr val="hlink"/>
                  </a:solidFill>
                  <a:latin typeface="Arial" charset="0"/>
                  <a:cs typeface="Arial" charset="0"/>
                </a:endParaRPr>
              </a:p>
            </p:txBody>
          </p:sp>
          <p:sp>
            <p:nvSpPr>
              <p:cNvPr id="52327" name="Text Box 606"/>
              <p:cNvSpPr txBox="1">
                <a:spLocks noChangeArrowheads="1"/>
              </p:cNvSpPr>
              <p:nvPr/>
            </p:nvSpPr>
            <p:spPr bwMode="auto">
              <a:xfrm>
                <a:off x="2200" y="3121"/>
                <a:ext cx="315" cy="179"/>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B</a:t>
                </a:r>
                <a:r>
                  <a:rPr lang="en-US" altLang="zh-CN" sz="1400" b="1" baseline="-25000">
                    <a:solidFill>
                      <a:schemeClr val="hlink"/>
                    </a:solidFill>
                    <a:latin typeface="Arial" charset="0"/>
                    <a:cs typeface="Arial" charset="0"/>
                  </a:rPr>
                  <a:t>1</a:t>
                </a:r>
                <a:endParaRPr lang="en-US" altLang="zh-CN" sz="1400" b="1">
                  <a:solidFill>
                    <a:schemeClr val="hlink"/>
                  </a:solidFill>
                  <a:latin typeface="Arial" charset="0"/>
                  <a:cs typeface="Arial" charset="0"/>
                </a:endParaRPr>
              </a:p>
            </p:txBody>
          </p:sp>
          <p:sp>
            <p:nvSpPr>
              <p:cNvPr id="52328" name="Text Box 607"/>
              <p:cNvSpPr txBox="1">
                <a:spLocks noChangeArrowheads="1"/>
              </p:cNvSpPr>
              <p:nvPr/>
            </p:nvSpPr>
            <p:spPr bwMode="auto">
              <a:xfrm>
                <a:off x="2568" y="3121"/>
                <a:ext cx="316" cy="179"/>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B</a:t>
                </a:r>
                <a:r>
                  <a:rPr lang="en-US" altLang="zh-CN" sz="1400" b="1" baseline="-25000">
                    <a:solidFill>
                      <a:schemeClr val="hlink"/>
                    </a:solidFill>
                    <a:latin typeface="Arial" charset="0"/>
                    <a:cs typeface="Arial" charset="0"/>
                  </a:rPr>
                  <a:t>0</a:t>
                </a:r>
                <a:endParaRPr lang="en-US" altLang="zh-CN" sz="1400" b="1">
                  <a:solidFill>
                    <a:schemeClr val="hlink"/>
                  </a:solidFill>
                  <a:latin typeface="Arial" charset="0"/>
                  <a:cs typeface="Arial" charset="0"/>
                </a:endParaRPr>
              </a:p>
            </p:txBody>
          </p:sp>
          <p:sp>
            <p:nvSpPr>
              <p:cNvPr id="52329" name="Line 608"/>
              <p:cNvSpPr>
                <a:spLocks noChangeShapeType="1"/>
              </p:cNvSpPr>
              <p:nvPr/>
            </p:nvSpPr>
            <p:spPr bwMode="auto">
              <a:xfrm>
                <a:off x="620" y="2439"/>
                <a:ext cx="316" cy="0"/>
              </a:xfrm>
              <a:prstGeom prst="line">
                <a:avLst/>
              </a:prstGeom>
              <a:noFill/>
              <a:ln w="9525">
                <a:solidFill>
                  <a:schemeClr val="tx1"/>
                </a:solidFill>
                <a:round/>
                <a:headEnd/>
                <a:tailEnd/>
              </a:ln>
            </p:spPr>
            <p:txBody>
              <a:bodyPr/>
              <a:lstStyle/>
              <a:p>
                <a:endParaRPr lang="zh-CN" altLang="en-US"/>
              </a:p>
            </p:txBody>
          </p:sp>
          <p:sp>
            <p:nvSpPr>
              <p:cNvPr id="52330" name="Line 609"/>
              <p:cNvSpPr>
                <a:spLocks noChangeShapeType="1"/>
              </p:cNvSpPr>
              <p:nvPr/>
            </p:nvSpPr>
            <p:spPr bwMode="auto">
              <a:xfrm>
                <a:off x="620" y="2819"/>
                <a:ext cx="316" cy="0"/>
              </a:xfrm>
              <a:prstGeom prst="line">
                <a:avLst/>
              </a:prstGeom>
              <a:noFill/>
              <a:ln w="9525">
                <a:solidFill>
                  <a:schemeClr val="tx1"/>
                </a:solidFill>
                <a:round/>
                <a:headEnd/>
                <a:tailEnd/>
              </a:ln>
            </p:spPr>
            <p:txBody>
              <a:bodyPr/>
              <a:lstStyle/>
              <a:p>
                <a:endParaRPr lang="zh-CN" altLang="en-US"/>
              </a:p>
            </p:txBody>
          </p:sp>
          <p:sp>
            <p:nvSpPr>
              <p:cNvPr id="52331" name="Text Box 610"/>
              <p:cNvSpPr txBox="1">
                <a:spLocks noChangeArrowheads="1"/>
              </p:cNvSpPr>
              <p:nvPr/>
            </p:nvSpPr>
            <p:spPr bwMode="auto">
              <a:xfrm>
                <a:off x="304" y="2331"/>
                <a:ext cx="316" cy="179"/>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A</a:t>
                </a:r>
                <a:r>
                  <a:rPr lang="en-US" altLang="zh-CN" sz="1400" b="1" baseline="-25000">
                    <a:solidFill>
                      <a:schemeClr val="hlink"/>
                    </a:solidFill>
                    <a:latin typeface="Arial" charset="0"/>
                    <a:cs typeface="Arial" charset="0"/>
                  </a:rPr>
                  <a:t>1</a:t>
                </a:r>
                <a:endParaRPr lang="en-US" altLang="zh-CN" sz="1400" b="1">
                  <a:solidFill>
                    <a:schemeClr val="hlink"/>
                  </a:solidFill>
                  <a:latin typeface="Arial" charset="0"/>
                  <a:cs typeface="Arial" charset="0"/>
                </a:endParaRPr>
              </a:p>
            </p:txBody>
          </p:sp>
          <p:sp>
            <p:nvSpPr>
              <p:cNvPr id="52332" name="Text Box 611"/>
              <p:cNvSpPr txBox="1">
                <a:spLocks noChangeArrowheads="1"/>
              </p:cNvSpPr>
              <p:nvPr/>
            </p:nvSpPr>
            <p:spPr bwMode="auto">
              <a:xfrm>
                <a:off x="304" y="2656"/>
                <a:ext cx="316" cy="179"/>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A</a:t>
                </a:r>
                <a:r>
                  <a:rPr lang="en-US" altLang="zh-CN" sz="1400" b="1" baseline="-25000">
                    <a:solidFill>
                      <a:schemeClr val="hlink"/>
                    </a:solidFill>
                    <a:latin typeface="Arial" charset="0"/>
                    <a:cs typeface="Arial" charset="0"/>
                  </a:rPr>
                  <a:t>0</a:t>
                </a:r>
                <a:endParaRPr lang="en-US" altLang="zh-CN" sz="1400" b="1">
                  <a:solidFill>
                    <a:schemeClr val="hlink"/>
                  </a:solidFill>
                  <a:latin typeface="Arial" charset="0"/>
                  <a:cs typeface="Arial" charset="0"/>
                </a:endParaRPr>
              </a:p>
            </p:txBody>
          </p:sp>
          <p:grpSp>
            <p:nvGrpSpPr>
              <p:cNvPr id="52333" name="Group 615"/>
              <p:cNvGrpSpPr>
                <a:grpSpLocks/>
              </p:cNvGrpSpPr>
              <p:nvPr/>
            </p:nvGrpSpPr>
            <p:grpSpPr bwMode="auto">
              <a:xfrm>
                <a:off x="304" y="3576"/>
                <a:ext cx="316" cy="180"/>
                <a:chOff x="624" y="3195"/>
                <a:chExt cx="288" cy="159"/>
              </a:xfrm>
            </p:grpSpPr>
            <p:sp>
              <p:nvSpPr>
                <p:cNvPr id="52334" name="Text Box 612"/>
                <p:cNvSpPr txBox="1">
                  <a:spLocks noChangeArrowheads="1"/>
                </p:cNvSpPr>
                <p:nvPr/>
              </p:nvSpPr>
              <p:spPr bwMode="auto">
                <a:xfrm>
                  <a:off x="624" y="3195"/>
                  <a:ext cx="288" cy="159"/>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CS</a:t>
                  </a:r>
                </a:p>
              </p:txBody>
            </p:sp>
            <p:sp>
              <p:nvSpPr>
                <p:cNvPr id="52335" name="Line 614"/>
                <p:cNvSpPr>
                  <a:spLocks noChangeShapeType="1"/>
                </p:cNvSpPr>
                <p:nvPr/>
              </p:nvSpPr>
              <p:spPr bwMode="auto">
                <a:xfrm>
                  <a:off x="696" y="3232"/>
                  <a:ext cx="144" cy="0"/>
                </a:xfrm>
                <a:prstGeom prst="line">
                  <a:avLst/>
                </a:prstGeom>
                <a:noFill/>
                <a:ln w="9525">
                  <a:solidFill>
                    <a:schemeClr val="tx1"/>
                  </a:solidFill>
                  <a:round/>
                  <a:headEnd/>
                  <a:tailEnd/>
                </a:ln>
              </p:spPr>
              <p:txBody>
                <a:bodyPr/>
                <a:lstStyle/>
                <a:p>
                  <a:endParaRPr lang="zh-CN" altLang="en-US"/>
                </a:p>
              </p:txBody>
            </p:sp>
          </p:grpSp>
        </p:grpSp>
        <p:sp>
          <p:nvSpPr>
            <p:cNvPr id="52273" name="Rectangle 617"/>
            <p:cNvSpPr>
              <a:spLocks noChangeArrowheads="1"/>
            </p:cNvSpPr>
            <p:nvPr/>
          </p:nvSpPr>
          <p:spPr bwMode="auto">
            <a:xfrm>
              <a:off x="1462" y="1843"/>
              <a:ext cx="1580" cy="1301"/>
            </a:xfrm>
            <a:prstGeom prst="rect">
              <a:avLst/>
            </a:prstGeom>
            <a:noFill/>
            <a:ln w="9525">
              <a:solidFill>
                <a:schemeClr val="tx1"/>
              </a:solidFill>
              <a:prstDash val="dash"/>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2274" name="Rectangle 618"/>
            <p:cNvSpPr>
              <a:spLocks noChangeArrowheads="1"/>
            </p:cNvSpPr>
            <p:nvPr/>
          </p:nvSpPr>
          <p:spPr bwMode="auto">
            <a:xfrm>
              <a:off x="1462" y="3307"/>
              <a:ext cx="1685" cy="433"/>
            </a:xfrm>
            <a:prstGeom prst="rect">
              <a:avLst/>
            </a:prstGeom>
            <a:noFill/>
            <a:ln w="9525">
              <a:solidFill>
                <a:schemeClr val="tx1"/>
              </a:solidFill>
              <a:prstDash val="dash"/>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2275" name="Text Box 619"/>
            <p:cNvSpPr txBox="1">
              <a:spLocks noChangeArrowheads="1"/>
            </p:cNvSpPr>
            <p:nvPr/>
          </p:nvSpPr>
          <p:spPr bwMode="auto">
            <a:xfrm>
              <a:off x="3042" y="2112"/>
              <a:ext cx="263" cy="682"/>
            </a:xfrm>
            <a:prstGeom prst="rect">
              <a:avLst/>
            </a:prstGeom>
            <a:noFill/>
            <a:ln w="9525">
              <a:noFill/>
              <a:miter lim="800000"/>
              <a:headEnd/>
              <a:tailEnd/>
            </a:ln>
          </p:spPr>
          <p:txBody>
            <a:bodyPr>
              <a:spAutoFit/>
            </a:bodyPr>
            <a:lstStyle/>
            <a:p>
              <a:pPr eaLnBrk="0" hangingPunct="0"/>
              <a:r>
                <a:rPr lang="zh-CN" altLang="en-US" sz="1800" b="1">
                  <a:solidFill>
                    <a:srgbClr val="FF0066"/>
                  </a:solidFill>
                  <a:latin typeface="Arial" charset="0"/>
                  <a:ea typeface="楷体_GB2312" pitchFamily="49" charset="-122"/>
                  <a:cs typeface="Arial" charset="0"/>
                </a:rPr>
                <a:t>存储矩阵</a:t>
              </a:r>
            </a:p>
          </p:txBody>
        </p:sp>
        <p:sp>
          <p:nvSpPr>
            <p:cNvPr id="52276" name="Text Box 620"/>
            <p:cNvSpPr txBox="1">
              <a:spLocks noChangeArrowheads="1"/>
            </p:cNvSpPr>
            <p:nvPr/>
          </p:nvSpPr>
          <p:spPr bwMode="auto">
            <a:xfrm>
              <a:off x="3200" y="3207"/>
              <a:ext cx="421" cy="526"/>
            </a:xfrm>
            <a:prstGeom prst="rect">
              <a:avLst/>
            </a:prstGeom>
            <a:noFill/>
            <a:ln w="9525">
              <a:noFill/>
              <a:miter lim="800000"/>
              <a:headEnd/>
              <a:tailEnd/>
            </a:ln>
          </p:spPr>
          <p:txBody>
            <a:bodyPr>
              <a:spAutoFit/>
            </a:bodyPr>
            <a:lstStyle/>
            <a:p>
              <a:pPr eaLnBrk="0" hangingPunct="0"/>
              <a:r>
                <a:rPr lang="zh-CN" altLang="en-US" sz="1800" b="1">
                  <a:solidFill>
                    <a:srgbClr val="FF0066"/>
                  </a:solidFill>
                  <a:latin typeface="Arial" charset="0"/>
                  <a:ea typeface="楷体_GB2312" pitchFamily="49" charset="-122"/>
                  <a:cs typeface="Arial" charset="0"/>
                </a:rPr>
                <a:t>输出控制电路</a:t>
              </a:r>
            </a:p>
          </p:txBody>
        </p:sp>
        <p:sp>
          <p:nvSpPr>
            <p:cNvPr id="52277" name="Text Box 621"/>
            <p:cNvSpPr txBox="1">
              <a:spLocks noChangeArrowheads="1"/>
            </p:cNvSpPr>
            <p:nvPr/>
          </p:nvSpPr>
          <p:spPr bwMode="auto">
            <a:xfrm>
              <a:off x="1094" y="1789"/>
              <a:ext cx="421" cy="197"/>
            </a:xfrm>
            <a:prstGeom prst="rect">
              <a:avLst/>
            </a:prstGeom>
            <a:noFill/>
            <a:ln w="9525">
              <a:noFill/>
              <a:miter lim="800000"/>
              <a:headEnd/>
              <a:tailEnd/>
            </a:ln>
          </p:spPr>
          <p:txBody>
            <a:bodyPr>
              <a:spAutoFit/>
            </a:bodyPr>
            <a:lstStyle/>
            <a:p>
              <a:pPr eaLnBrk="0" hangingPunct="0"/>
              <a:r>
                <a:rPr lang="zh-CN" altLang="en-US" sz="1600" b="1">
                  <a:solidFill>
                    <a:schemeClr val="hlink"/>
                  </a:solidFill>
                  <a:latin typeface="Arial" charset="0"/>
                  <a:ea typeface="楷体_GB2312" pitchFamily="49" charset="-122"/>
                  <a:cs typeface="Arial" charset="0"/>
                </a:rPr>
                <a:t>字线</a:t>
              </a:r>
            </a:p>
          </p:txBody>
        </p:sp>
        <p:grpSp>
          <p:nvGrpSpPr>
            <p:cNvPr id="52278" name="Group 627"/>
            <p:cNvGrpSpPr>
              <a:grpSpLocks/>
            </p:cNvGrpSpPr>
            <p:nvPr/>
          </p:nvGrpSpPr>
          <p:grpSpPr bwMode="auto">
            <a:xfrm>
              <a:off x="1173" y="2060"/>
              <a:ext cx="368" cy="178"/>
              <a:chOff x="1416" y="1920"/>
              <a:chExt cx="336" cy="158"/>
            </a:xfrm>
          </p:grpSpPr>
          <p:sp>
            <p:nvSpPr>
              <p:cNvPr id="52289" name="Text Box 622"/>
              <p:cNvSpPr txBox="1">
                <a:spLocks noChangeArrowheads="1"/>
              </p:cNvSpPr>
              <p:nvPr/>
            </p:nvSpPr>
            <p:spPr bwMode="auto">
              <a:xfrm>
                <a:off x="1416" y="1920"/>
                <a:ext cx="336" cy="158"/>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W</a:t>
                </a:r>
                <a:r>
                  <a:rPr lang="en-US" altLang="zh-CN" sz="1400" b="1" baseline="-25000">
                    <a:solidFill>
                      <a:schemeClr val="hlink"/>
                    </a:solidFill>
                    <a:latin typeface="Arial" charset="0"/>
                    <a:cs typeface="Arial" charset="0"/>
                  </a:rPr>
                  <a:t>0</a:t>
                </a:r>
                <a:endParaRPr lang="en-US" altLang="zh-CN" sz="1400" b="1">
                  <a:solidFill>
                    <a:schemeClr val="hlink"/>
                  </a:solidFill>
                  <a:latin typeface="Arial" charset="0"/>
                  <a:cs typeface="Arial" charset="0"/>
                </a:endParaRPr>
              </a:p>
            </p:txBody>
          </p:sp>
          <p:sp>
            <p:nvSpPr>
              <p:cNvPr id="52290" name="Line 626"/>
              <p:cNvSpPr>
                <a:spLocks noChangeShapeType="1"/>
              </p:cNvSpPr>
              <p:nvPr/>
            </p:nvSpPr>
            <p:spPr bwMode="auto">
              <a:xfrm>
                <a:off x="1512" y="1937"/>
                <a:ext cx="96" cy="0"/>
              </a:xfrm>
              <a:prstGeom prst="line">
                <a:avLst/>
              </a:prstGeom>
              <a:noFill/>
              <a:ln w="9525">
                <a:solidFill>
                  <a:schemeClr val="tx1"/>
                </a:solidFill>
                <a:round/>
                <a:headEnd/>
                <a:tailEnd/>
              </a:ln>
            </p:spPr>
            <p:txBody>
              <a:bodyPr/>
              <a:lstStyle/>
              <a:p>
                <a:endParaRPr lang="zh-CN" altLang="en-US"/>
              </a:p>
            </p:txBody>
          </p:sp>
        </p:grpSp>
        <p:grpSp>
          <p:nvGrpSpPr>
            <p:cNvPr id="52279" name="Group 628"/>
            <p:cNvGrpSpPr>
              <a:grpSpLocks/>
            </p:cNvGrpSpPr>
            <p:nvPr/>
          </p:nvGrpSpPr>
          <p:grpSpPr bwMode="auto">
            <a:xfrm>
              <a:off x="1173" y="2873"/>
              <a:ext cx="368" cy="178"/>
              <a:chOff x="1416" y="1920"/>
              <a:chExt cx="336" cy="158"/>
            </a:xfrm>
          </p:grpSpPr>
          <p:sp>
            <p:nvSpPr>
              <p:cNvPr id="52287" name="Text Box 629"/>
              <p:cNvSpPr txBox="1">
                <a:spLocks noChangeArrowheads="1"/>
              </p:cNvSpPr>
              <p:nvPr/>
            </p:nvSpPr>
            <p:spPr bwMode="auto">
              <a:xfrm>
                <a:off x="1416" y="1920"/>
                <a:ext cx="336" cy="158"/>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W</a:t>
                </a:r>
                <a:r>
                  <a:rPr lang="en-US" altLang="zh-CN" sz="1400" b="1" baseline="-25000">
                    <a:solidFill>
                      <a:schemeClr val="hlink"/>
                    </a:solidFill>
                    <a:latin typeface="Arial" charset="0"/>
                    <a:cs typeface="Arial" charset="0"/>
                  </a:rPr>
                  <a:t>3</a:t>
                </a:r>
                <a:endParaRPr lang="en-US" altLang="zh-CN" sz="1400" b="1">
                  <a:solidFill>
                    <a:schemeClr val="hlink"/>
                  </a:solidFill>
                  <a:latin typeface="Arial" charset="0"/>
                  <a:cs typeface="Arial" charset="0"/>
                </a:endParaRPr>
              </a:p>
            </p:txBody>
          </p:sp>
          <p:sp>
            <p:nvSpPr>
              <p:cNvPr id="52288" name="Line 630"/>
              <p:cNvSpPr>
                <a:spLocks noChangeShapeType="1"/>
              </p:cNvSpPr>
              <p:nvPr/>
            </p:nvSpPr>
            <p:spPr bwMode="auto">
              <a:xfrm>
                <a:off x="1512" y="1937"/>
                <a:ext cx="96" cy="0"/>
              </a:xfrm>
              <a:prstGeom prst="line">
                <a:avLst/>
              </a:prstGeom>
              <a:noFill/>
              <a:ln w="9525">
                <a:solidFill>
                  <a:schemeClr val="tx1"/>
                </a:solidFill>
                <a:round/>
                <a:headEnd/>
                <a:tailEnd/>
              </a:ln>
            </p:spPr>
            <p:txBody>
              <a:bodyPr/>
              <a:lstStyle/>
              <a:p>
                <a:endParaRPr lang="zh-CN" altLang="en-US"/>
              </a:p>
            </p:txBody>
          </p:sp>
        </p:grpSp>
        <p:grpSp>
          <p:nvGrpSpPr>
            <p:cNvPr id="52280" name="Group 631"/>
            <p:cNvGrpSpPr>
              <a:grpSpLocks/>
            </p:cNvGrpSpPr>
            <p:nvPr/>
          </p:nvGrpSpPr>
          <p:grpSpPr bwMode="auto">
            <a:xfrm>
              <a:off x="1173" y="2602"/>
              <a:ext cx="368" cy="178"/>
              <a:chOff x="1416" y="1920"/>
              <a:chExt cx="336" cy="158"/>
            </a:xfrm>
          </p:grpSpPr>
          <p:sp>
            <p:nvSpPr>
              <p:cNvPr id="52285" name="Text Box 632"/>
              <p:cNvSpPr txBox="1">
                <a:spLocks noChangeArrowheads="1"/>
              </p:cNvSpPr>
              <p:nvPr/>
            </p:nvSpPr>
            <p:spPr bwMode="auto">
              <a:xfrm>
                <a:off x="1416" y="1920"/>
                <a:ext cx="336" cy="158"/>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W</a:t>
                </a:r>
                <a:r>
                  <a:rPr lang="en-US" altLang="zh-CN" sz="1400" b="1" baseline="-25000">
                    <a:solidFill>
                      <a:schemeClr val="hlink"/>
                    </a:solidFill>
                    <a:latin typeface="Arial" charset="0"/>
                    <a:cs typeface="Arial" charset="0"/>
                  </a:rPr>
                  <a:t>2</a:t>
                </a:r>
                <a:endParaRPr lang="en-US" altLang="zh-CN" sz="1400" b="1">
                  <a:solidFill>
                    <a:schemeClr val="hlink"/>
                  </a:solidFill>
                  <a:latin typeface="Arial" charset="0"/>
                  <a:cs typeface="Arial" charset="0"/>
                </a:endParaRPr>
              </a:p>
            </p:txBody>
          </p:sp>
          <p:sp>
            <p:nvSpPr>
              <p:cNvPr id="52286" name="Line 633"/>
              <p:cNvSpPr>
                <a:spLocks noChangeShapeType="1"/>
              </p:cNvSpPr>
              <p:nvPr/>
            </p:nvSpPr>
            <p:spPr bwMode="auto">
              <a:xfrm>
                <a:off x="1512" y="1937"/>
                <a:ext cx="96" cy="0"/>
              </a:xfrm>
              <a:prstGeom prst="line">
                <a:avLst/>
              </a:prstGeom>
              <a:noFill/>
              <a:ln w="9525">
                <a:solidFill>
                  <a:schemeClr val="tx1"/>
                </a:solidFill>
                <a:round/>
                <a:headEnd/>
                <a:tailEnd/>
              </a:ln>
            </p:spPr>
            <p:txBody>
              <a:bodyPr/>
              <a:lstStyle/>
              <a:p>
                <a:endParaRPr lang="zh-CN" altLang="en-US"/>
              </a:p>
            </p:txBody>
          </p:sp>
        </p:grpSp>
        <p:grpSp>
          <p:nvGrpSpPr>
            <p:cNvPr id="52281" name="Group 634"/>
            <p:cNvGrpSpPr>
              <a:grpSpLocks/>
            </p:cNvGrpSpPr>
            <p:nvPr/>
          </p:nvGrpSpPr>
          <p:grpSpPr bwMode="auto">
            <a:xfrm>
              <a:off x="1173" y="2331"/>
              <a:ext cx="368" cy="178"/>
              <a:chOff x="1416" y="1920"/>
              <a:chExt cx="336" cy="158"/>
            </a:xfrm>
          </p:grpSpPr>
          <p:sp>
            <p:nvSpPr>
              <p:cNvPr id="52283" name="Text Box 635"/>
              <p:cNvSpPr txBox="1">
                <a:spLocks noChangeArrowheads="1"/>
              </p:cNvSpPr>
              <p:nvPr/>
            </p:nvSpPr>
            <p:spPr bwMode="auto">
              <a:xfrm>
                <a:off x="1416" y="1920"/>
                <a:ext cx="336" cy="158"/>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W</a:t>
                </a:r>
                <a:r>
                  <a:rPr lang="en-US" altLang="zh-CN" sz="1400" b="1" baseline="-25000">
                    <a:solidFill>
                      <a:schemeClr val="hlink"/>
                    </a:solidFill>
                    <a:latin typeface="Arial" charset="0"/>
                    <a:cs typeface="Arial" charset="0"/>
                  </a:rPr>
                  <a:t>1</a:t>
                </a:r>
                <a:endParaRPr lang="en-US" altLang="zh-CN" sz="1400" b="1">
                  <a:solidFill>
                    <a:schemeClr val="hlink"/>
                  </a:solidFill>
                  <a:latin typeface="Arial" charset="0"/>
                  <a:cs typeface="Arial" charset="0"/>
                </a:endParaRPr>
              </a:p>
            </p:txBody>
          </p:sp>
          <p:sp>
            <p:nvSpPr>
              <p:cNvPr id="52284" name="Line 636"/>
              <p:cNvSpPr>
                <a:spLocks noChangeShapeType="1"/>
              </p:cNvSpPr>
              <p:nvPr/>
            </p:nvSpPr>
            <p:spPr bwMode="auto">
              <a:xfrm>
                <a:off x="1512" y="1937"/>
                <a:ext cx="96" cy="0"/>
              </a:xfrm>
              <a:prstGeom prst="line">
                <a:avLst/>
              </a:prstGeom>
              <a:noFill/>
              <a:ln w="9525">
                <a:solidFill>
                  <a:schemeClr val="tx1"/>
                </a:solidFill>
                <a:round/>
                <a:headEnd/>
                <a:tailEnd/>
              </a:ln>
            </p:spPr>
            <p:txBody>
              <a:bodyPr/>
              <a:lstStyle/>
              <a:p>
                <a:endParaRPr lang="zh-CN" altLang="en-US"/>
              </a:p>
            </p:txBody>
          </p:sp>
        </p:grpSp>
        <p:sp>
          <p:nvSpPr>
            <p:cNvPr id="52282" name="Text Box 637"/>
            <p:cNvSpPr txBox="1">
              <a:spLocks noChangeArrowheads="1"/>
            </p:cNvSpPr>
            <p:nvPr/>
          </p:nvSpPr>
          <p:spPr bwMode="auto">
            <a:xfrm>
              <a:off x="2831" y="3090"/>
              <a:ext cx="474" cy="197"/>
            </a:xfrm>
            <a:prstGeom prst="rect">
              <a:avLst/>
            </a:prstGeom>
            <a:noFill/>
            <a:ln w="9525">
              <a:noFill/>
              <a:miter lim="800000"/>
              <a:headEnd/>
              <a:tailEnd/>
            </a:ln>
          </p:spPr>
          <p:txBody>
            <a:bodyPr>
              <a:spAutoFit/>
            </a:bodyPr>
            <a:lstStyle/>
            <a:p>
              <a:pPr eaLnBrk="0" hangingPunct="0"/>
              <a:r>
                <a:rPr lang="zh-CN" altLang="en-US" sz="1600" b="1">
                  <a:solidFill>
                    <a:schemeClr val="hlink"/>
                  </a:solidFill>
                  <a:latin typeface="Arial" charset="0"/>
                  <a:ea typeface="楷体_GB2312" pitchFamily="49" charset="-122"/>
                  <a:cs typeface="Arial" charset="0"/>
                </a:rPr>
                <a:t>位线</a:t>
              </a:r>
            </a:p>
          </p:txBody>
        </p:sp>
      </p:grpSp>
      <p:sp>
        <p:nvSpPr>
          <p:cNvPr id="180" name="Text Box 639"/>
          <p:cNvSpPr txBox="1">
            <a:spLocks noChangeArrowheads="1"/>
          </p:cNvSpPr>
          <p:nvPr/>
        </p:nvSpPr>
        <p:spPr bwMode="auto">
          <a:xfrm>
            <a:off x="5943600" y="5505450"/>
            <a:ext cx="3200400" cy="396875"/>
          </a:xfrm>
          <a:prstGeom prst="rect">
            <a:avLst/>
          </a:prstGeom>
          <a:noFill/>
          <a:ln w="9525">
            <a:noFill/>
            <a:miter lim="800000"/>
            <a:headEnd/>
            <a:tailEnd/>
          </a:ln>
        </p:spPr>
        <p:txBody>
          <a:bodyPr>
            <a:spAutoFit/>
          </a:bodyPr>
          <a:lstStyle/>
          <a:p>
            <a:pPr eaLnBrk="0" hangingPunct="0">
              <a:lnSpc>
                <a:spcPct val="100000"/>
              </a:lnSpc>
            </a:pPr>
            <a:r>
              <a:rPr lang="en-US" altLang="zh-CN" sz="2000" b="1">
                <a:solidFill>
                  <a:srgbClr val="CC3300"/>
                </a:solidFill>
                <a:latin typeface="Arial" charset="0"/>
                <a:ea typeface="楷体_GB2312" pitchFamily="49" charset="-122"/>
              </a:rPr>
              <a:t>MOS</a:t>
            </a:r>
            <a:r>
              <a:rPr lang="zh-CN" altLang="en-US" sz="2000" b="1">
                <a:solidFill>
                  <a:srgbClr val="CC3300"/>
                </a:solidFill>
                <a:latin typeface="Arial" charset="0"/>
                <a:ea typeface="楷体_GB2312" pitchFamily="49" charset="-122"/>
              </a:rPr>
              <a:t>管固定</a:t>
            </a:r>
            <a:r>
              <a:rPr lang="en-US" altLang="zh-CN" sz="2000" b="1">
                <a:solidFill>
                  <a:srgbClr val="CC3300"/>
                </a:solidFill>
                <a:latin typeface="Arial" charset="0"/>
                <a:ea typeface="楷体_GB2312" pitchFamily="49" charset="-122"/>
              </a:rPr>
              <a:t>ROM</a:t>
            </a:r>
            <a:r>
              <a:rPr lang="zh-CN" altLang="en-US" sz="2000" b="1">
                <a:solidFill>
                  <a:srgbClr val="CC3300"/>
                </a:solidFill>
                <a:latin typeface="Arial" charset="0"/>
                <a:ea typeface="楷体_GB2312" pitchFamily="49" charset="-122"/>
              </a:rPr>
              <a:t>存储单元</a:t>
            </a:r>
          </a:p>
        </p:txBody>
      </p:sp>
      <p:sp>
        <p:nvSpPr>
          <p:cNvPr id="3" name="Rectangle 3"/>
          <p:cNvSpPr>
            <a:spLocks noChangeArrowheads="1"/>
          </p:cNvSpPr>
          <p:nvPr/>
        </p:nvSpPr>
        <p:spPr bwMode="auto">
          <a:xfrm>
            <a:off x="196850" y="1679575"/>
            <a:ext cx="2181225" cy="1533525"/>
          </a:xfrm>
          <a:prstGeom prst="rect">
            <a:avLst/>
          </a:prstGeom>
          <a:noFill/>
          <a:ln w="9525">
            <a:noFill/>
            <a:miter lim="800000"/>
            <a:headEnd/>
            <a:tailEnd/>
          </a:ln>
        </p:spPr>
        <p:txBody>
          <a:bodyPr/>
          <a:lstStyle/>
          <a:p>
            <a:pPr algn="l" eaLnBrk="0" hangingPunct="0">
              <a:lnSpc>
                <a:spcPct val="110000"/>
              </a:lnSpc>
              <a:spcBef>
                <a:spcPct val="0"/>
              </a:spcBef>
              <a:buClr>
                <a:schemeClr val="bg2"/>
              </a:buClr>
              <a:buSzPct val="110000"/>
              <a:buFont typeface="Wingdings" pitchFamily="2" charset="2"/>
              <a:buNone/>
            </a:pPr>
            <a:r>
              <a:rPr lang="zh-CN" altLang="en-US" sz="1800" b="1">
                <a:latin typeface="Arial" charset="0"/>
                <a:ea typeface="楷体_GB2312" pitchFamily="49" charset="-122"/>
              </a:rPr>
              <a:t>需要写入“</a:t>
            </a:r>
            <a:r>
              <a:rPr lang="en-US" altLang="zh-CN" sz="1800" b="1">
                <a:solidFill>
                  <a:srgbClr val="CC0066"/>
                </a:solidFill>
                <a:latin typeface="Arial" charset="0"/>
                <a:ea typeface="楷体_GB2312" pitchFamily="49" charset="-122"/>
              </a:rPr>
              <a:t>1</a:t>
            </a:r>
            <a:r>
              <a:rPr lang="en-US" altLang="zh-CN" sz="1800" b="1">
                <a:latin typeface="Arial" charset="0"/>
                <a:ea typeface="楷体_GB2312" pitchFamily="49" charset="-122"/>
              </a:rPr>
              <a:t>”</a:t>
            </a:r>
            <a:r>
              <a:rPr lang="zh-CN" altLang="en-US" sz="1800" b="1">
                <a:latin typeface="Arial" charset="0"/>
                <a:ea typeface="楷体_GB2312" pitchFamily="49" charset="-122"/>
              </a:rPr>
              <a:t>时，在字线和位线的交叉处连接</a:t>
            </a:r>
            <a:r>
              <a:rPr lang="zh-CN" altLang="en-US" sz="1800" b="1">
                <a:solidFill>
                  <a:srgbClr val="CC0066"/>
                </a:solidFill>
                <a:latin typeface="Arial" charset="0"/>
                <a:ea typeface="楷体_GB2312" pitchFamily="49" charset="-122"/>
              </a:rPr>
              <a:t>二极管</a:t>
            </a:r>
            <a:r>
              <a:rPr lang="zh-CN" altLang="en-US" sz="1800" b="1">
                <a:latin typeface="Arial" charset="0"/>
                <a:ea typeface="楷体_GB2312" pitchFamily="49" charset="-122"/>
              </a:rPr>
              <a:t>，不接二极管的交叉点表示数据“</a:t>
            </a:r>
            <a:r>
              <a:rPr lang="en-US" altLang="zh-CN" sz="1800" b="1">
                <a:latin typeface="Arial" charset="0"/>
                <a:ea typeface="楷体_GB2312" pitchFamily="49" charset="-122"/>
              </a:rPr>
              <a:t>0”</a:t>
            </a:r>
            <a:r>
              <a:rPr lang="zh-CN" altLang="en-US" sz="1800" b="1">
                <a:latin typeface="Arial" charset="0"/>
                <a:ea typeface="楷体_GB2312" pitchFamily="49" charset="-122"/>
              </a:rPr>
              <a:t>。 </a:t>
            </a:r>
          </a:p>
        </p:txBody>
      </p:sp>
      <p:sp>
        <p:nvSpPr>
          <p:cNvPr id="273" name="Text Box 268"/>
          <p:cNvSpPr txBox="1">
            <a:spLocks noChangeArrowheads="1"/>
          </p:cNvSpPr>
          <p:nvPr/>
        </p:nvSpPr>
        <p:spPr bwMode="black">
          <a:xfrm>
            <a:off x="1500188" y="3813175"/>
            <a:ext cx="454025" cy="339725"/>
          </a:xfrm>
          <a:prstGeom prst="rect">
            <a:avLst/>
          </a:prstGeom>
          <a:noFill/>
          <a:ln w="9525" algn="ctr">
            <a:noFill/>
            <a:miter lim="800000"/>
            <a:headEnd/>
            <a:tailEnd/>
          </a:ln>
        </p:spPr>
        <p:txBody>
          <a:bodyPr>
            <a:spAutoFit/>
          </a:bodyPr>
          <a:lstStyle/>
          <a:p>
            <a:r>
              <a:rPr lang="en-US" altLang="zh-CN" sz="1800" b="1">
                <a:solidFill>
                  <a:srgbClr val="FF0000"/>
                </a:solidFill>
                <a:latin typeface="Arial" charset="0"/>
              </a:rPr>
              <a:t>0</a:t>
            </a:r>
          </a:p>
        </p:txBody>
      </p:sp>
      <p:sp>
        <p:nvSpPr>
          <p:cNvPr id="274" name="Text Box 268"/>
          <p:cNvSpPr txBox="1">
            <a:spLocks noChangeArrowheads="1"/>
          </p:cNvSpPr>
          <p:nvPr/>
        </p:nvSpPr>
        <p:spPr bwMode="black">
          <a:xfrm>
            <a:off x="1500188" y="3213100"/>
            <a:ext cx="454025" cy="339725"/>
          </a:xfrm>
          <a:prstGeom prst="rect">
            <a:avLst/>
          </a:prstGeom>
          <a:noFill/>
          <a:ln w="9525" algn="ctr">
            <a:noFill/>
            <a:miter lim="800000"/>
            <a:headEnd/>
            <a:tailEnd/>
          </a:ln>
        </p:spPr>
        <p:txBody>
          <a:bodyPr>
            <a:spAutoFit/>
          </a:bodyPr>
          <a:lstStyle/>
          <a:p>
            <a:r>
              <a:rPr lang="en-US" altLang="zh-CN" sz="1800" b="1">
                <a:solidFill>
                  <a:srgbClr val="FF0000"/>
                </a:solidFill>
                <a:latin typeface="Arial" charset="0"/>
              </a:rPr>
              <a:t>0</a:t>
            </a:r>
          </a:p>
        </p:txBody>
      </p:sp>
      <p:sp>
        <p:nvSpPr>
          <p:cNvPr id="4" name="Text Box 268"/>
          <p:cNvSpPr txBox="1">
            <a:spLocks noChangeArrowheads="1"/>
          </p:cNvSpPr>
          <p:nvPr/>
        </p:nvSpPr>
        <p:spPr bwMode="black">
          <a:xfrm>
            <a:off x="2663825" y="3017838"/>
            <a:ext cx="454025" cy="339725"/>
          </a:xfrm>
          <a:prstGeom prst="rect">
            <a:avLst/>
          </a:prstGeom>
          <a:noFill/>
          <a:ln w="9525" algn="ctr">
            <a:noFill/>
            <a:miter lim="800000"/>
            <a:headEnd/>
            <a:tailEnd/>
          </a:ln>
        </p:spPr>
        <p:txBody>
          <a:bodyPr>
            <a:spAutoFit/>
          </a:bodyPr>
          <a:lstStyle/>
          <a:p>
            <a:r>
              <a:rPr lang="en-US" altLang="zh-CN" sz="1800" b="1">
                <a:solidFill>
                  <a:srgbClr val="FF0000"/>
                </a:solidFill>
                <a:latin typeface="Arial" charset="0"/>
              </a:rPr>
              <a:t>0</a:t>
            </a:r>
          </a:p>
        </p:txBody>
      </p:sp>
      <p:sp>
        <p:nvSpPr>
          <p:cNvPr id="6" name="Text Box 268"/>
          <p:cNvSpPr txBox="1">
            <a:spLocks noChangeArrowheads="1"/>
          </p:cNvSpPr>
          <p:nvPr/>
        </p:nvSpPr>
        <p:spPr bwMode="black">
          <a:xfrm>
            <a:off x="3167063" y="4602163"/>
            <a:ext cx="454025" cy="339725"/>
          </a:xfrm>
          <a:prstGeom prst="rect">
            <a:avLst/>
          </a:prstGeom>
          <a:noFill/>
          <a:ln w="9525" algn="ctr">
            <a:noFill/>
            <a:miter lim="800000"/>
            <a:headEnd/>
            <a:tailEnd/>
          </a:ln>
        </p:spPr>
        <p:txBody>
          <a:bodyPr>
            <a:spAutoFit/>
          </a:bodyPr>
          <a:lstStyle/>
          <a:p>
            <a:r>
              <a:rPr lang="en-US" altLang="zh-CN" sz="1800" b="1">
                <a:solidFill>
                  <a:srgbClr val="FF0000"/>
                </a:solidFill>
                <a:latin typeface="Arial" charset="0"/>
              </a:rPr>
              <a:t>0</a:t>
            </a:r>
          </a:p>
        </p:txBody>
      </p:sp>
      <p:sp>
        <p:nvSpPr>
          <p:cNvPr id="7" name="Text Box 268"/>
          <p:cNvSpPr txBox="1">
            <a:spLocks noChangeArrowheads="1"/>
          </p:cNvSpPr>
          <p:nvPr/>
        </p:nvSpPr>
        <p:spPr bwMode="black">
          <a:xfrm>
            <a:off x="4319588" y="4602163"/>
            <a:ext cx="454025" cy="339725"/>
          </a:xfrm>
          <a:prstGeom prst="rect">
            <a:avLst/>
          </a:prstGeom>
          <a:noFill/>
          <a:ln w="9525" algn="ctr">
            <a:noFill/>
            <a:miter lim="800000"/>
            <a:headEnd/>
            <a:tailEnd/>
          </a:ln>
        </p:spPr>
        <p:txBody>
          <a:bodyPr>
            <a:spAutoFit/>
          </a:bodyPr>
          <a:lstStyle/>
          <a:p>
            <a:r>
              <a:rPr lang="en-US" altLang="zh-CN" sz="1800" b="1">
                <a:solidFill>
                  <a:srgbClr val="FF0000"/>
                </a:solidFill>
                <a:latin typeface="Arial" charset="0"/>
              </a:rPr>
              <a:t>0</a:t>
            </a:r>
          </a:p>
        </p:txBody>
      </p:sp>
      <p:sp>
        <p:nvSpPr>
          <p:cNvPr id="8" name="Text Box 268"/>
          <p:cNvSpPr txBox="1">
            <a:spLocks noChangeArrowheads="1"/>
          </p:cNvSpPr>
          <p:nvPr/>
        </p:nvSpPr>
        <p:spPr bwMode="black">
          <a:xfrm>
            <a:off x="4895850" y="4605338"/>
            <a:ext cx="454025" cy="339725"/>
          </a:xfrm>
          <a:prstGeom prst="rect">
            <a:avLst/>
          </a:prstGeom>
          <a:noFill/>
          <a:ln w="9525" algn="ctr">
            <a:noFill/>
            <a:miter lim="800000"/>
            <a:headEnd/>
            <a:tailEnd/>
          </a:ln>
        </p:spPr>
        <p:txBody>
          <a:bodyPr>
            <a:spAutoFit/>
          </a:bodyPr>
          <a:lstStyle/>
          <a:p>
            <a:r>
              <a:rPr lang="en-US" altLang="zh-CN" sz="1800" b="1">
                <a:solidFill>
                  <a:srgbClr val="FF0000"/>
                </a:solidFill>
                <a:latin typeface="Arial" charset="0"/>
              </a:rPr>
              <a:t>0</a:t>
            </a:r>
          </a:p>
        </p:txBody>
      </p:sp>
      <p:sp>
        <p:nvSpPr>
          <p:cNvPr id="9" name="Text Box 268"/>
          <p:cNvSpPr txBox="1">
            <a:spLocks noChangeArrowheads="1"/>
          </p:cNvSpPr>
          <p:nvPr/>
        </p:nvSpPr>
        <p:spPr bwMode="black">
          <a:xfrm>
            <a:off x="3181350" y="5589588"/>
            <a:ext cx="454025" cy="339725"/>
          </a:xfrm>
          <a:prstGeom prst="rect">
            <a:avLst/>
          </a:prstGeom>
          <a:noFill/>
          <a:ln w="9525" algn="ctr">
            <a:noFill/>
            <a:miter lim="800000"/>
            <a:headEnd/>
            <a:tailEnd/>
          </a:ln>
        </p:spPr>
        <p:txBody>
          <a:bodyPr>
            <a:spAutoFit/>
          </a:bodyPr>
          <a:lstStyle/>
          <a:p>
            <a:r>
              <a:rPr lang="en-US" altLang="zh-CN" sz="1800" b="1">
                <a:solidFill>
                  <a:srgbClr val="FF0000"/>
                </a:solidFill>
                <a:latin typeface="Arial" charset="0"/>
              </a:rPr>
              <a:t>1</a:t>
            </a:r>
          </a:p>
        </p:txBody>
      </p:sp>
      <p:sp>
        <p:nvSpPr>
          <p:cNvPr id="10" name="Text Box 268"/>
          <p:cNvSpPr txBox="1">
            <a:spLocks noChangeArrowheads="1"/>
          </p:cNvSpPr>
          <p:nvPr/>
        </p:nvSpPr>
        <p:spPr bwMode="black">
          <a:xfrm>
            <a:off x="4333875" y="5589588"/>
            <a:ext cx="454025" cy="339725"/>
          </a:xfrm>
          <a:prstGeom prst="rect">
            <a:avLst/>
          </a:prstGeom>
          <a:noFill/>
          <a:ln w="9525" algn="ctr">
            <a:noFill/>
            <a:miter lim="800000"/>
            <a:headEnd/>
            <a:tailEnd/>
          </a:ln>
        </p:spPr>
        <p:txBody>
          <a:bodyPr>
            <a:spAutoFit/>
          </a:bodyPr>
          <a:lstStyle/>
          <a:p>
            <a:r>
              <a:rPr lang="en-US" altLang="zh-CN" sz="1800" b="1">
                <a:solidFill>
                  <a:srgbClr val="FF0000"/>
                </a:solidFill>
                <a:latin typeface="Arial" charset="0"/>
              </a:rPr>
              <a:t>1</a:t>
            </a:r>
          </a:p>
        </p:txBody>
      </p:sp>
      <p:sp>
        <p:nvSpPr>
          <p:cNvPr id="11" name="Text Box 268"/>
          <p:cNvSpPr txBox="1">
            <a:spLocks noChangeArrowheads="1"/>
          </p:cNvSpPr>
          <p:nvPr/>
        </p:nvSpPr>
        <p:spPr bwMode="black">
          <a:xfrm>
            <a:off x="4910138" y="5592763"/>
            <a:ext cx="454025" cy="339725"/>
          </a:xfrm>
          <a:prstGeom prst="rect">
            <a:avLst/>
          </a:prstGeom>
          <a:noFill/>
          <a:ln w="9525" algn="ctr">
            <a:noFill/>
            <a:miter lim="800000"/>
            <a:headEnd/>
            <a:tailEnd/>
          </a:ln>
        </p:spPr>
        <p:txBody>
          <a:bodyPr>
            <a:spAutoFit/>
          </a:bodyPr>
          <a:lstStyle/>
          <a:p>
            <a:r>
              <a:rPr lang="en-US" altLang="zh-CN" sz="1800" b="1">
                <a:solidFill>
                  <a:srgbClr val="FF0000"/>
                </a:solidFill>
                <a:latin typeface="Arial" charset="0"/>
              </a:rPr>
              <a:t>1</a:t>
            </a:r>
          </a:p>
        </p:txBody>
      </p:sp>
      <p:sp>
        <p:nvSpPr>
          <p:cNvPr id="12" name="Text Box 268"/>
          <p:cNvSpPr txBox="1">
            <a:spLocks noChangeArrowheads="1"/>
          </p:cNvSpPr>
          <p:nvPr/>
        </p:nvSpPr>
        <p:spPr bwMode="black">
          <a:xfrm>
            <a:off x="3816350" y="4605338"/>
            <a:ext cx="227013" cy="339725"/>
          </a:xfrm>
          <a:prstGeom prst="rect">
            <a:avLst/>
          </a:prstGeom>
          <a:noFill/>
          <a:ln w="9525" algn="ctr">
            <a:noFill/>
            <a:miter lim="800000"/>
            <a:headEnd/>
            <a:tailEnd/>
          </a:ln>
        </p:spPr>
        <p:txBody>
          <a:bodyPr>
            <a:spAutoFit/>
          </a:bodyPr>
          <a:lstStyle/>
          <a:p>
            <a:r>
              <a:rPr lang="en-US" altLang="zh-CN" sz="1800" b="1">
                <a:solidFill>
                  <a:srgbClr val="008000"/>
                </a:solidFill>
                <a:latin typeface="Arial" charset="0"/>
              </a:rPr>
              <a:t>1</a:t>
            </a:r>
          </a:p>
        </p:txBody>
      </p:sp>
      <p:sp>
        <p:nvSpPr>
          <p:cNvPr id="13" name="Text Box 268"/>
          <p:cNvSpPr txBox="1">
            <a:spLocks noChangeArrowheads="1"/>
          </p:cNvSpPr>
          <p:nvPr/>
        </p:nvSpPr>
        <p:spPr bwMode="black">
          <a:xfrm>
            <a:off x="3816350" y="5589588"/>
            <a:ext cx="258763" cy="339725"/>
          </a:xfrm>
          <a:prstGeom prst="rect">
            <a:avLst/>
          </a:prstGeom>
          <a:noFill/>
          <a:ln w="9525" algn="ctr">
            <a:noFill/>
            <a:miter lim="800000"/>
            <a:headEnd/>
            <a:tailEnd/>
          </a:ln>
        </p:spPr>
        <p:txBody>
          <a:bodyPr>
            <a:spAutoFit/>
          </a:bodyPr>
          <a:lstStyle/>
          <a:p>
            <a:r>
              <a:rPr lang="en-US" altLang="zh-CN" sz="1800" b="1">
                <a:solidFill>
                  <a:srgbClr val="008000"/>
                </a:solidFill>
                <a:latin typeface="Arial" charset="0"/>
              </a:rPr>
              <a:t>0</a:t>
            </a:r>
          </a:p>
        </p:txBody>
      </p:sp>
      <p:sp>
        <p:nvSpPr>
          <p:cNvPr id="42210" name="Oval 226"/>
          <p:cNvSpPr>
            <a:spLocks noChangeArrowheads="1"/>
          </p:cNvSpPr>
          <p:nvPr/>
        </p:nvSpPr>
        <p:spPr bwMode="black">
          <a:xfrm>
            <a:off x="2987675" y="2994025"/>
            <a:ext cx="2298700" cy="398463"/>
          </a:xfrm>
          <a:prstGeom prst="ellipse">
            <a:avLst/>
          </a:prstGeom>
          <a:noFill/>
          <a:ln w="19050" algn="ctr">
            <a:solidFill>
              <a:srgbClr val="FF0000"/>
            </a:solidFill>
            <a:round/>
            <a:headEnd/>
            <a:tailEnd/>
          </a:ln>
        </p:spPr>
        <p:txBody>
          <a:bodyPr anchor="ctr">
            <a:spAutoFit/>
          </a:bodyPr>
          <a:lstStyle/>
          <a:p>
            <a:endParaRPr lang="zh-CN" altLang="en-US"/>
          </a:p>
        </p:txBody>
      </p:sp>
      <p:grpSp>
        <p:nvGrpSpPr>
          <p:cNvPr id="52306" name="Group 245"/>
          <p:cNvGrpSpPr>
            <a:grpSpLocks/>
          </p:cNvGrpSpPr>
          <p:nvPr/>
        </p:nvGrpSpPr>
        <p:grpSpPr bwMode="auto">
          <a:xfrm>
            <a:off x="6311900" y="2546350"/>
            <a:ext cx="2438400" cy="2854325"/>
            <a:chOff x="3976" y="1604"/>
            <a:chExt cx="1536" cy="1798"/>
          </a:xfrm>
        </p:grpSpPr>
        <p:grpSp>
          <p:nvGrpSpPr>
            <p:cNvPr id="52247" name="Group 656"/>
            <p:cNvGrpSpPr>
              <a:grpSpLocks/>
            </p:cNvGrpSpPr>
            <p:nvPr/>
          </p:nvGrpSpPr>
          <p:grpSpPr bwMode="auto">
            <a:xfrm>
              <a:off x="3976" y="2149"/>
              <a:ext cx="1536" cy="916"/>
              <a:chOff x="3840" y="1584"/>
              <a:chExt cx="1536" cy="916"/>
            </a:xfrm>
          </p:grpSpPr>
          <p:grpSp>
            <p:nvGrpSpPr>
              <p:cNvPr id="52256" name="Group 653"/>
              <p:cNvGrpSpPr>
                <a:grpSpLocks/>
              </p:cNvGrpSpPr>
              <p:nvPr/>
            </p:nvGrpSpPr>
            <p:grpSpPr bwMode="auto">
              <a:xfrm>
                <a:off x="3840" y="1584"/>
                <a:ext cx="1104" cy="768"/>
                <a:chOff x="3840" y="1968"/>
                <a:chExt cx="1104" cy="768"/>
              </a:xfrm>
            </p:grpSpPr>
            <p:sp>
              <p:nvSpPr>
                <p:cNvPr id="52259" name="Line 640"/>
                <p:cNvSpPr>
                  <a:spLocks noChangeShapeType="1"/>
                </p:cNvSpPr>
                <p:nvPr/>
              </p:nvSpPr>
              <p:spPr bwMode="auto">
                <a:xfrm>
                  <a:off x="3840" y="2160"/>
                  <a:ext cx="1104" cy="0"/>
                </a:xfrm>
                <a:prstGeom prst="line">
                  <a:avLst/>
                </a:prstGeom>
                <a:noFill/>
                <a:ln w="9525">
                  <a:solidFill>
                    <a:schemeClr val="tx1"/>
                  </a:solidFill>
                  <a:round/>
                  <a:headEnd/>
                  <a:tailEnd/>
                </a:ln>
              </p:spPr>
              <p:txBody>
                <a:bodyPr/>
                <a:lstStyle/>
                <a:p>
                  <a:endParaRPr lang="zh-CN" altLang="en-US"/>
                </a:p>
              </p:txBody>
            </p:sp>
            <p:sp>
              <p:nvSpPr>
                <p:cNvPr id="52260" name="Line 641"/>
                <p:cNvSpPr>
                  <a:spLocks noChangeShapeType="1"/>
                </p:cNvSpPr>
                <p:nvPr/>
              </p:nvSpPr>
              <p:spPr bwMode="auto">
                <a:xfrm>
                  <a:off x="4656" y="1968"/>
                  <a:ext cx="0" cy="768"/>
                </a:xfrm>
                <a:prstGeom prst="line">
                  <a:avLst/>
                </a:prstGeom>
                <a:noFill/>
                <a:ln w="9525">
                  <a:solidFill>
                    <a:schemeClr val="tx1"/>
                  </a:solidFill>
                  <a:round/>
                  <a:headEnd/>
                  <a:tailEnd/>
                </a:ln>
              </p:spPr>
              <p:txBody>
                <a:bodyPr/>
                <a:lstStyle/>
                <a:p>
                  <a:endParaRPr lang="zh-CN" altLang="en-US"/>
                </a:p>
              </p:txBody>
            </p:sp>
            <p:sp>
              <p:nvSpPr>
                <p:cNvPr id="52261" name="Line 642"/>
                <p:cNvSpPr>
                  <a:spLocks noChangeShapeType="1"/>
                </p:cNvSpPr>
                <p:nvPr/>
              </p:nvSpPr>
              <p:spPr bwMode="auto">
                <a:xfrm>
                  <a:off x="4080" y="2352"/>
                  <a:ext cx="144" cy="0"/>
                </a:xfrm>
                <a:prstGeom prst="line">
                  <a:avLst/>
                </a:prstGeom>
                <a:noFill/>
                <a:ln w="19050">
                  <a:solidFill>
                    <a:schemeClr val="tx1"/>
                  </a:solidFill>
                  <a:round/>
                  <a:headEnd/>
                  <a:tailEnd/>
                </a:ln>
              </p:spPr>
              <p:txBody>
                <a:bodyPr/>
                <a:lstStyle/>
                <a:p>
                  <a:endParaRPr lang="zh-CN" altLang="en-US"/>
                </a:p>
              </p:txBody>
            </p:sp>
            <p:sp>
              <p:nvSpPr>
                <p:cNvPr id="52262" name="Line 643"/>
                <p:cNvSpPr>
                  <a:spLocks noChangeShapeType="1"/>
                </p:cNvSpPr>
                <p:nvPr/>
              </p:nvSpPr>
              <p:spPr bwMode="auto">
                <a:xfrm>
                  <a:off x="4080" y="2352"/>
                  <a:ext cx="0" cy="96"/>
                </a:xfrm>
                <a:prstGeom prst="line">
                  <a:avLst/>
                </a:prstGeom>
                <a:noFill/>
                <a:ln w="9525">
                  <a:solidFill>
                    <a:schemeClr val="tx1"/>
                  </a:solidFill>
                  <a:round/>
                  <a:headEnd/>
                  <a:tailEnd/>
                </a:ln>
              </p:spPr>
              <p:txBody>
                <a:bodyPr/>
                <a:lstStyle/>
                <a:p>
                  <a:endParaRPr lang="zh-CN" altLang="en-US"/>
                </a:p>
              </p:txBody>
            </p:sp>
            <p:sp>
              <p:nvSpPr>
                <p:cNvPr id="52263" name="Line 644"/>
                <p:cNvSpPr>
                  <a:spLocks noChangeShapeType="1"/>
                </p:cNvSpPr>
                <p:nvPr/>
              </p:nvSpPr>
              <p:spPr bwMode="auto">
                <a:xfrm>
                  <a:off x="3936" y="2448"/>
                  <a:ext cx="144" cy="0"/>
                </a:xfrm>
                <a:prstGeom prst="line">
                  <a:avLst/>
                </a:prstGeom>
                <a:noFill/>
                <a:ln w="9525">
                  <a:solidFill>
                    <a:schemeClr val="tx1"/>
                  </a:solidFill>
                  <a:round/>
                  <a:headEnd/>
                  <a:tailEnd/>
                </a:ln>
              </p:spPr>
              <p:txBody>
                <a:bodyPr/>
                <a:lstStyle/>
                <a:p>
                  <a:endParaRPr lang="zh-CN" altLang="en-US"/>
                </a:p>
              </p:txBody>
            </p:sp>
            <p:sp>
              <p:nvSpPr>
                <p:cNvPr id="52264" name="Line 645"/>
                <p:cNvSpPr>
                  <a:spLocks noChangeShapeType="1"/>
                </p:cNvSpPr>
                <p:nvPr/>
              </p:nvSpPr>
              <p:spPr bwMode="auto">
                <a:xfrm>
                  <a:off x="3936" y="2448"/>
                  <a:ext cx="0" cy="192"/>
                </a:xfrm>
                <a:prstGeom prst="line">
                  <a:avLst/>
                </a:prstGeom>
                <a:noFill/>
                <a:ln w="9525">
                  <a:solidFill>
                    <a:schemeClr val="tx1"/>
                  </a:solidFill>
                  <a:round/>
                  <a:headEnd/>
                  <a:tailEnd/>
                </a:ln>
              </p:spPr>
              <p:txBody>
                <a:bodyPr/>
                <a:lstStyle/>
                <a:p>
                  <a:endParaRPr lang="zh-CN" altLang="en-US"/>
                </a:p>
              </p:txBody>
            </p:sp>
            <p:sp>
              <p:nvSpPr>
                <p:cNvPr id="52265" name="Line 646"/>
                <p:cNvSpPr>
                  <a:spLocks noChangeShapeType="1"/>
                </p:cNvSpPr>
                <p:nvPr/>
              </p:nvSpPr>
              <p:spPr bwMode="auto">
                <a:xfrm>
                  <a:off x="3888" y="2640"/>
                  <a:ext cx="96" cy="0"/>
                </a:xfrm>
                <a:prstGeom prst="line">
                  <a:avLst/>
                </a:prstGeom>
                <a:noFill/>
                <a:ln w="28575">
                  <a:solidFill>
                    <a:schemeClr val="tx1"/>
                  </a:solidFill>
                  <a:round/>
                  <a:headEnd/>
                  <a:tailEnd/>
                </a:ln>
              </p:spPr>
              <p:txBody>
                <a:bodyPr/>
                <a:lstStyle/>
                <a:p>
                  <a:endParaRPr lang="zh-CN" altLang="en-US"/>
                </a:p>
              </p:txBody>
            </p:sp>
            <p:sp>
              <p:nvSpPr>
                <p:cNvPr id="52266" name="Line 647"/>
                <p:cNvSpPr>
                  <a:spLocks noChangeShapeType="1"/>
                </p:cNvSpPr>
                <p:nvPr/>
              </p:nvSpPr>
              <p:spPr bwMode="auto">
                <a:xfrm>
                  <a:off x="4080" y="2304"/>
                  <a:ext cx="144" cy="0"/>
                </a:xfrm>
                <a:prstGeom prst="line">
                  <a:avLst/>
                </a:prstGeom>
                <a:noFill/>
                <a:ln w="19050">
                  <a:solidFill>
                    <a:schemeClr val="tx1"/>
                  </a:solidFill>
                  <a:round/>
                  <a:headEnd/>
                  <a:tailEnd/>
                </a:ln>
              </p:spPr>
              <p:txBody>
                <a:bodyPr/>
                <a:lstStyle/>
                <a:p>
                  <a:endParaRPr lang="zh-CN" altLang="en-US"/>
                </a:p>
              </p:txBody>
            </p:sp>
            <p:sp>
              <p:nvSpPr>
                <p:cNvPr id="52267" name="Line 648"/>
                <p:cNvSpPr>
                  <a:spLocks noChangeShapeType="1"/>
                </p:cNvSpPr>
                <p:nvPr/>
              </p:nvSpPr>
              <p:spPr bwMode="auto">
                <a:xfrm flipV="1">
                  <a:off x="4224" y="2160"/>
                  <a:ext cx="0" cy="144"/>
                </a:xfrm>
                <a:prstGeom prst="line">
                  <a:avLst/>
                </a:prstGeom>
                <a:noFill/>
                <a:ln w="9525">
                  <a:solidFill>
                    <a:schemeClr val="tx1"/>
                  </a:solidFill>
                  <a:round/>
                  <a:headEnd/>
                  <a:tailEnd/>
                </a:ln>
              </p:spPr>
              <p:txBody>
                <a:bodyPr/>
                <a:lstStyle/>
                <a:p>
                  <a:endParaRPr lang="zh-CN" altLang="en-US"/>
                </a:p>
              </p:txBody>
            </p:sp>
            <p:sp>
              <p:nvSpPr>
                <p:cNvPr id="52268" name="Line 649"/>
                <p:cNvSpPr>
                  <a:spLocks noChangeShapeType="1"/>
                </p:cNvSpPr>
                <p:nvPr/>
              </p:nvSpPr>
              <p:spPr bwMode="auto">
                <a:xfrm>
                  <a:off x="4224" y="2352"/>
                  <a:ext cx="0" cy="96"/>
                </a:xfrm>
                <a:prstGeom prst="line">
                  <a:avLst/>
                </a:prstGeom>
                <a:noFill/>
                <a:ln w="9525">
                  <a:solidFill>
                    <a:schemeClr val="tx1"/>
                  </a:solidFill>
                  <a:round/>
                  <a:headEnd/>
                  <a:tailEnd/>
                </a:ln>
              </p:spPr>
              <p:txBody>
                <a:bodyPr/>
                <a:lstStyle/>
                <a:p>
                  <a:endParaRPr lang="zh-CN" altLang="en-US"/>
                </a:p>
              </p:txBody>
            </p:sp>
            <p:sp>
              <p:nvSpPr>
                <p:cNvPr id="52269" name="Line 650"/>
                <p:cNvSpPr>
                  <a:spLocks noChangeShapeType="1"/>
                </p:cNvSpPr>
                <p:nvPr/>
              </p:nvSpPr>
              <p:spPr bwMode="auto">
                <a:xfrm>
                  <a:off x="4224" y="2448"/>
                  <a:ext cx="432" cy="0"/>
                </a:xfrm>
                <a:prstGeom prst="line">
                  <a:avLst/>
                </a:prstGeom>
                <a:noFill/>
                <a:ln w="9525">
                  <a:solidFill>
                    <a:schemeClr val="tx1"/>
                  </a:solidFill>
                  <a:round/>
                  <a:headEnd/>
                  <a:tailEnd/>
                </a:ln>
              </p:spPr>
              <p:txBody>
                <a:bodyPr/>
                <a:lstStyle/>
                <a:p>
                  <a:endParaRPr lang="zh-CN" altLang="en-US"/>
                </a:p>
              </p:txBody>
            </p:sp>
            <p:sp>
              <p:nvSpPr>
                <p:cNvPr id="52270" name="Oval 651"/>
                <p:cNvSpPr>
                  <a:spLocks noChangeArrowheads="1"/>
                </p:cNvSpPr>
                <p:nvPr/>
              </p:nvSpPr>
              <p:spPr bwMode="auto">
                <a:xfrm>
                  <a:off x="4206" y="2144"/>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宋体" pitchFamily="2" charset="-122"/>
                  </a:endParaRPr>
                </a:p>
              </p:txBody>
            </p:sp>
            <p:sp>
              <p:nvSpPr>
                <p:cNvPr id="52271" name="Oval 652"/>
                <p:cNvSpPr>
                  <a:spLocks noChangeArrowheads="1"/>
                </p:cNvSpPr>
                <p:nvPr/>
              </p:nvSpPr>
              <p:spPr bwMode="auto">
                <a:xfrm>
                  <a:off x="4640" y="2432"/>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宋体" pitchFamily="2" charset="-122"/>
                  </a:endParaRPr>
                </a:p>
              </p:txBody>
            </p:sp>
          </p:grpSp>
          <p:sp>
            <p:nvSpPr>
              <p:cNvPr id="52257" name="Text Box 654"/>
              <p:cNvSpPr txBox="1">
                <a:spLocks noChangeArrowheads="1"/>
              </p:cNvSpPr>
              <p:nvPr/>
            </p:nvSpPr>
            <p:spPr bwMode="auto">
              <a:xfrm>
                <a:off x="4944" y="1680"/>
                <a:ext cx="432" cy="215"/>
              </a:xfrm>
              <a:prstGeom prst="rect">
                <a:avLst/>
              </a:prstGeom>
              <a:noFill/>
              <a:ln w="9525">
                <a:noFill/>
                <a:miter lim="800000"/>
                <a:headEnd/>
                <a:tailEnd/>
              </a:ln>
            </p:spPr>
            <p:txBody>
              <a:bodyPr>
                <a:spAutoFit/>
              </a:bodyPr>
              <a:lstStyle/>
              <a:p>
                <a:pPr eaLnBrk="0" hangingPunct="0"/>
                <a:r>
                  <a:rPr lang="zh-CN" altLang="en-US" sz="1800" b="1">
                    <a:solidFill>
                      <a:schemeClr val="hlink"/>
                    </a:solidFill>
                    <a:latin typeface="楷体_GB2312" pitchFamily="49" charset="-122"/>
                    <a:ea typeface="楷体_GB2312" pitchFamily="49" charset="-122"/>
                  </a:rPr>
                  <a:t>字线</a:t>
                </a:r>
              </a:p>
            </p:txBody>
          </p:sp>
          <p:sp>
            <p:nvSpPr>
              <p:cNvPr id="52258" name="Text Box 655"/>
              <p:cNvSpPr txBox="1">
                <a:spLocks noChangeArrowheads="1"/>
              </p:cNvSpPr>
              <p:nvPr/>
            </p:nvSpPr>
            <p:spPr bwMode="auto">
              <a:xfrm>
                <a:off x="4704" y="2130"/>
                <a:ext cx="240" cy="370"/>
              </a:xfrm>
              <a:prstGeom prst="rect">
                <a:avLst/>
              </a:prstGeom>
              <a:noFill/>
              <a:ln w="9525">
                <a:noFill/>
                <a:miter lim="800000"/>
                <a:headEnd/>
                <a:tailEnd/>
              </a:ln>
            </p:spPr>
            <p:txBody>
              <a:bodyPr>
                <a:spAutoFit/>
              </a:bodyPr>
              <a:lstStyle/>
              <a:p>
                <a:pPr eaLnBrk="0" hangingPunct="0"/>
                <a:r>
                  <a:rPr lang="zh-CN" altLang="en-US" sz="1800" b="1">
                    <a:solidFill>
                      <a:schemeClr val="hlink"/>
                    </a:solidFill>
                    <a:latin typeface="楷体_GB2312" pitchFamily="49" charset="-122"/>
                    <a:ea typeface="楷体_GB2312" pitchFamily="49" charset="-122"/>
                  </a:rPr>
                  <a:t>位线</a:t>
                </a:r>
              </a:p>
            </p:txBody>
          </p:sp>
        </p:grpSp>
        <p:sp>
          <p:nvSpPr>
            <p:cNvPr id="52248" name="Rectangle 2"/>
            <p:cNvSpPr>
              <a:spLocks noChangeArrowheads="1"/>
            </p:cNvSpPr>
            <p:nvPr/>
          </p:nvSpPr>
          <p:spPr bwMode="black">
            <a:xfrm>
              <a:off x="4694" y="2929"/>
              <a:ext cx="181" cy="157"/>
            </a:xfrm>
            <a:prstGeom prst="rect">
              <a:avLst/>
            </a:prstGeom>
            <a:noFill/>
            <a:ln w="9525" algn="ctr">
              <a:solidFill>
                <a:schemeClr val="tx1"/>
              </a:solidFill>
              <a:miter lim="800000"/>
              <a:headEnd/>
              <a:tailEnd/>
            </a:ln>
          </p:spPr>
          <p:txBody>
            <a:bodyPr wrap="none" anchor="ctr">
              <a:spAutoFit/>
            </a:bodyPr>
            <a:lstStyle/>
            <a:p>
              <a:endParaRPr lang="zh-CN" altLang="en-US"/>
            </a:p>
          </p:txBody>
        </p:sp>
        <p:sp>
          <p:nvSpPr>
            <p:cNvPr id="52249" name="Oval 3"/>
            <p:cNvSpPr>
              <a:spLocks noChangeArrowheads="1"/>
            </p:cNvSpPr>
            <p:nvPr/>
          </p:nvSpPr>
          <p:spPr bwMode="black">
            <a:xfrm>
              <a:off x="4762" y="3086"/>
              <a:ext cx="64" cy="50"/>
            </a:xfrm>
            <a:prstGeom prst="ellipse">
              <a:avLst/>
            </a:prstGeom>
            <a:noFill/>
            <a:ln w="9525" algn="ctr">
              <a:solidFill>
                <a:schemeClr val="tx1"/>
              </a:solidFill>
              <a:round/>
              <a:headEnd/>
              <a:tailEnd/>
            </a:ln>
          </p:spPr>
          <p:txBody>
            <a:bodyPr wrap="none" anchor="ctr">
              <a:spAutoFit/>
            </a:bodyPr>
            <a:lstStyle/>
            <a:p>
              <a:endParaRPr lang="zh-CN" altLang="en-US"/>
            </a:p>
          </p:txBody>
        </p:sp>
        <p:sp>
          <p:nvSpPr>
            <p:cNvPr id="52250" name="Line 4"/>
            <p:cNvSpPr>
              <a:spLocks noChangeShapeType="1"/>
            </p:cNvSpPr>
            <p:nvPr/>
          </p:nvSpPr>
          <p:spPr bwMode="black">
            <a:xfrm>
              <a:off x="4796" y="3136"/>
              <a:ext cx="0" cy="266"/>
            </a:xfrm>
            <a:prstGeom prst="line">
              <a:avLst/>
            </a:prstGeom>
            <a:noFill/>
            <a:ln w="9525">
              <a:solidFill>
                <a:schemeClr val="tx1"/>
              </a:solidFill>
              <a:round/>
              <a:headEnd/>
              <a:tailEnd/>
            </a:ln>
          </p:spPr>
          <p:txBody>
            <a:bodyPr wrap="none" anchor="ctr">
              <a:spAutoFit/>
            </a:bodyPr>
            <a:lstStyle/>
            <a:p>
              <a:endParaRPr lang="zh-CN" altLang="en-US"/>
            </a:p>
          </p:txBody>
        </p:sp>
        <p:sp>
          <p:nvSpPr>
            <p:cNvPr id="52251" name="Rectangle 24"/>
            <p:cNvSpPr>
              <a:spLocks noChangeArrowheads="1"/>
            </p:cNvSpPr>
            <p:nvPr/>
          </p:nvSpPr>
          <p:spPr bwMode="black">
            <a:xfrm>
              <a:off x="4757" y="1866"/>
              <a:ext cx="83" cy="271"/>
            </a:xfrm>
            <a:prstGeom prst="rect">
              <a:avLst/>
            </a:prstGeom>
            <a:noFill/>
            <a:ln w="9525" algn="ctr">
              <a:solidFill>
                <a:schemeClr val="tx1"/>
              </a:solidFill>
              <a:miter lim="800000"/>
              <a:headEnd/>
              <a:tailEnd/>
            </a:ln>
          </p:spPr>
          <p:txBody>
            <a:bodyPr anchor="ctr">
              <a:spAutoFit/>
            </a:bodyPr>
            <a:lstStyle/>
            <a:p>
              <a:endParaRPr lang="zh-CN" altLang="en-US"/>
            </a:p>
          </p:txBody>
        </p:sp>
        <p:sp>
          <p:nvSpPr>
            <p:cNvPr id="52252" name="Line 25"/>
            <p:cNvSpPr>
              <a:spLocks noChangeShapeType="1"/>
            </p:cNvSpPr>
            <p:nvPr/>
          </p:nvSpPr>
          <p:spPr bwMode="black">
            <a:xfrm flipV="1">
              <a:off x="4792" y="1631"/>
              <a:ext cx="0" cy="234"/>
            </a:xfrm>
            <a:prstGeom prst="line">
              <a:avLst/>
            </a:prstGeom>
            <a:noFill/>
            <a:ln w="9525">
              <a:solidFill>
                <a:schemeClr val="tx1"/>
              </a:solidFill>
              <a:round/>
              <a:headEnd/>
              <a:tailEnd/>
            </a:ln>
          </p:spPr>
          <p:txBody>
            <a:bodyPr wrap="none" anchor="ctr">
              <a:spAutoFit/>
            </a:bodyPr>
            <a:lstStyle/>
            <a:p>
              <a:endParaRPr lang="zh-CN" altLang="en-US"/>
            </a:p>
          </p:txBody>
        </p:sp>
        <p:sp>
          <p:nvSpPr>
            <p:cNvPr id="52253" name="Line 26"/>
            <p:cNvSpPr>
              <a:spLocks noChangeShapeType="1"/>
            </p:cNvSpPr>
            <p:nvPr/>
          </p:nvSpPr>
          <p:spPr bwMode="black">
            <a:xfrm>
              <a:off x="4536" y="1616"/>
              <a:ext cx="567" cy="0"/>
            </a:xfrm>
            <a:prstGeom prst="line">
              <a:avLst/>
            </a:prstGeom>
            <a:noFill/>
            <a:ln w="9525">
              <a:solidFill>
                <a:schemeClr val="tx1"/>
              </a:solidFill>
              <a:round/>
              <a:headEnd/>
              <a:tailEnd/>
            </a:ln>
          </p:spPr>
          <p:txBody>
            <a:bodyPr wrap="none" anchor="ctr">
              <a:spAutoFit/>
            </a:bodyPr>
            <a:lstStyle/>
            <a:p>
              <a:endParaRPr lang="zh-CN" altLang="en-US"/>
            </a:p>
          </p:txBody>
        </p:sp>
        <p:sp>
          <p:nvSpPr>
            <p:cNvPr id="52254" name="Text Box 27"/>
            <p:cNvSpPr txBox="1">
              <a:spLocks noChangeArrowheads="1"/>
            </p:cNvSpPr>
            <p:nvPr/>
          </p:nvSpPr>
          <p:spPr bwMode="black">
            <a:xfrm>
              <a:off x="4963" y="1628"/>
              <a:ext cx="549" cy="231"/>
            </a:xfrm>
            <a:prstGeom prst="rect">
              <a:avLst/>
            </a:prstGeom>
            <a:noFill/>
            <a:ln w="9525" algn="ctr">
              <a:noFill/>
              <a:miter lim="800000"/>
              <a:headEnd/>
              <a:tailEnd/>
            </a:ln>
          </p:spPr>
          <p:txBody>
            <a:bodyPr>
              <a:spAutoFit/>
            </a:bodyPr>
            <a:lstStyle/>
            <a:p>
              <a:r>
                <a:rPr lang="en-US" altLang="zh-CN" sz="2000" b="1"/>
                <a:t>V</a:t>
              </a:r>
              <a:r>
                <a:rPr lang="en-US" altLang="zh-CN" sz="2000" b="1" baseline="-25000"/>
                <a:t>CC</a:t>
              </a:r>
            </a:p>
          </p:txBody>
        </p:sp>
        <p:sp>
          <p:nvSpPr>
            <p:cNvPr id="52255" name="Oval 652"/>
            <p:cNvSpPr>
              <a:spLocks noChangeArrowheads="1"/>
            </p:cNvSpPr>
            <p:nvPr/>
          </p:nvSpPr>
          <p:spPr bwMode="auto">
            <a:xfrm>
              <a:off x="4774" y="1604"/>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宋体" pitchFamily="2" charset="-122"/>
              </a:endParaRPr>
            </a:p>
          </p:txBody>
        </p:sp>
      </p:grpSp>
      <p:sp>
        <p:nvSpPr>
          <p:cNvPr id="14" name="Rectangle 3"/>
          <p:cNvSpPr>
            <a:spLocks noChangeArrowheads="1"/>
          </p:cNvSpPr>
          <p:nvPr/>
        </p:nvSpPr>
        <p:spPr bwMode="auto">
          <a:xfrm>
            <a:off x="6264275" y="1117600"/>
            <a:ext cx="2879725" cy="1533525"/>
          </a:xfrm>
          <a:prstGeom prst="rect">
            <a:avLst/>
          </a:prstGeom>
          <a:noFill/>
          <a:ln w="9525">
            <a:noFill/>
            <a:miter lim="800000"/>
            <a:headEnd/>
            <a:tailEnd/>
          </a:ln>
        </p:spPr>
        <p:txBody>
          <a:bodyPr/>
          <a:lstStyle/>
          <a:p>
            <a:pPr algn="l" eaLnBrk="0" hangingPunct="0">
              <a:lnSpc>
                <a:spcPct val="110000"/>
              </a:lnSpc>
              <a:spcBef>
                <a:spcPct val="0"/>
              </a:spcBef>
              <a:buClr>
                <a:schemeClr val="bg2"/>
              </a:buClr>
              <a:buSzPct val="110000"/>
              <a:buFont typeface="Wingdings" pitchFamily="2" charset="2"/>
              <a:buNone/>
            </a:pPr>
            <a:r>
              <a:rPr lang="zh-CN" altLang="en-US" sz="1800" b="1">
                <a:latin typeface="Arial" charset="0"/>
                <a:ea typeface="楷体_GB2312" pitchFamily="49" charset="-122"/>
              </a:rPr>
              <a:t>字线和位线的交叉处连接</a:t>
            </a:r>
            <a:r>
              <a:rPr lang="en-US" altLang="zh-CN" sz="1800" b="1">
                <a:solidFill>
                  <a:srgbClr val="CC0066"/>
                </a:solidFill>
                <a:latin typeface="Arial" charset="0"/>
                <a:ea typeface="楷体_GB2312" pitchFamily="49" charset="-122"/>
              </a:rPr>
              <a:t>MOS</a:t>
            </a:r>
            <a:r>
              <a:rPr lang="zh-CN" altLang="en-US" sz="1800" b="1">
                <a:solidFill>
                  <a:srgbClr val="CC0066"/>
                </a:solidFill>
                <a:latin typeface="Arial" charset="0"/>
                <a:ea typeface="楷体_GB2312" pitchFamily="49" charset="-122"/>
              </a:rPr>
              <a:t>管</a:t>
            </a:r>
            <a:r>
              <a:rPr lang="zh-CN" altLang="en-US" sz="1800" b="1">
                <a:latin typeface="Arial" charset="0"/>
                <a:ea typeface="楷体_GB2312" pitchFamily="49" charset="-122"/>
              </a:rPr>
              <a:t>，表示存储的数据为“</a:t>
            </a:r>
            <a:r>
              <a:rPr lang="en-US" altLang="zh-CN" sz="1800" b="1">
                <a:latin typeface="Arial" charset="0"/>
                <a:ea typeface="楷体_GB2312" pitchFamily="49" charset="-122"/>
              </a:rPr>
              <a:t>1”</a:t>
            </a:r>
            <a:r>
              <a:rPr lang="zh-CN" altLang="en-US" sz="1800" b="1">
                <a:latin typeface="Arial" charset="0"/>
                <a:ea typeface="楷体_GB2312" pitchFamily="49" charset="-122"/>
              </a:rPr>
              <a:t>，不接</a:t>
            </a:r>
            <a:r>
              <a:rPr lang="en-US" altLang="zh-CN" sz="1800" b="1">
                <a:solidFill>
                  <a:srgbClr val="CC0066"/>
                </a:solidFill>
                <a:latin typeface="Arial" charset="0"/>
                <a:ea typeface="楷体_GB2312" pitchFamily="49" charset="-122"/>
              </a:rPr>
              <a:t>MOS</a:t>
            </a:r>
            <a:r>
              <a:rPr lang="zh-CN" altLang="en-US" sz="1800" b="1">
                <a:latin typeface="Arial" charset="0"/>
                <a:ea typeface="楷体_GB2312" pitchFamily="49" charset="-122"/>
              </a:rPr>
              <a:t>管的交叉点表示数据“</a:t>
            </a:r>
            <a:r>
              <a:rPr lang="en-US" altLang="zh-CN" sz="1800" b="1">
                <a:latin typeface="Arial" charset="0"/>
                <a:ea typeface="楷体_GB2312" pitchFamily="49" charset="-122"/>
              </a:rPr>
              <a:t>0”</a:t>
            </a:r>
            <a:r>
              <a:rPr lang="zh-CN" altLang="en-US" sz="1800" b="1">
                <a:latin typeface="Arial" charset="0"/>
                <a:ea typeface="楷体_GB2312" pitchFamily="49" charset="-122"/>
              </a:rPr>
              <a:t>。 </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additive="base">
                                        <p:cTn id="7" dur="500" fill="hold"/>
                                        <p:tgtEl>
                                          <p:spTgt spid="634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3491">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3491">
                                            <p:txEl>
                                              <p:pRg st="1" end="1"/>
                                            </p:txEl>
                                          </p:spTgt>
                                        </p:tgtEl>
                                        <p:attrNameLst>
                                          <p:attrName>style.visibility</p:attrName>
                                        </p:attrNameLst>
                                      </p:cBhvr>
                                      <p:to>
                                        <p:strVal val="visible"/>
                                      </p:to>
                                    </p:set>
                                    <p:anim calcmode="lin" valueType="num">
                                      <p:cBhvr additive="base">
                                        <p:cTn id="12" dur="500" fill="hold"/>
                                        <p:tgtEl>
                                          <p:spTgt spid="63491">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34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3" presetClass="entr" presetSubtype="1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 calcmode="lin" valueType="num">
                                      <p:cBhvr additive="base">
                                        <p:cTn id="28"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grpId="0" nodeType="clickEffect">
                                  <p:stCondLst>
                                    <p:cond delay="0"/>
                                  </p:stCondLst>
                                  <p:childTnLst>
                                    <p:set>
                                      <p:cBhvr>
                                        <p:cTn id="33" dur="1" fill="hold">
                                          <p:stCondLst>
                                            <p:cond delay="0"/>
                                          </p:stCondLst>
                                        </p:cTn>
                                        <p:tgtEl>
                                          <p:spTgt spid="274"/>
                                        </p:tgtEl>
                                        <p:attrNameLst>
                                          <p:attrName>style.visibility</p:attrName>
                                        </p:attrNameLst>
                                      </p:cBhvr>
                                      <p:to>
                                        <p:strVal val="visible"/>
                                      </p:to>
                                    </p:set>
                                    <p:anim calcmode="lin" valueType="num">
                                      <p:cBhvr>
                                        <p:cTn id="34" dur="500" fill="hold"/>
                                        <p:tgtEl>
                                          <p:spTgt spid="274"/>
                                        </p:tgtEl>
                                        <p:attrNameLst>
                                          <p:attrName>ppt_w</p:attrName>
                                        </p:attrNameLst>
                                      </p:cBhvr>
                                      <p:tavLst>
                                        <p:tav tm="0">
                                          <p:val>
                                            <p:fltVal val="0"/>
                                          </p:val>
                                        </p:tav>
                                        <p:tav tm="100000">
                                          <p:val>
                                            <p:strVal val="#ppt_w"/>
                                          </p:val>
                                        </p:tav>
                                      </p:tavLst>
                                    </p:anim>
                                    <p:anim calcmode="lin" valueType="num">
                                      <p:cBhvr>
                                        <p:cTn id="35" dur="500" fill="hold"/>
                                        <p:tgtEl>
                                          <p:spTgt spid="274"/>
                                        </p:tgtEl>
                                        <p:attrNameLst>
                                          <p:attrName>ppt_h</p:attrName>
                                        </p:attrNameLst>
                                      </p:cBhvr>
                                      <p:tavLst>
                                        <p:tav tm="0">
                                          <p:val>
                                            <p:fltVal val="0"/>
                                          </p:val>
                                        </p:tav>
                                        <p:tav tm="100000">
                                          <p:val>
                                            <p:strVal val="#ppt_h"/>
                                          </p:val>
                                        </p:tav>
                                      </p:tavLst>
                                    </p:anim>
                                  </p:childTnLst>
                                </p:cTn>
                              </p:par>
                            </p:childTnLst>
                          </p:cTn>
                        </p:par>
                        <p:par>
                          <p:cTn id="36" fill="hold">
                            <p:stCondLst>
                              <p:cond delay="500"/>
                            </p:stCondLst>
                            <p:childTnLst>
                              <p:par>
                                <p:cTn id="37" presetID="23" presetClass="entr" presetSubtype="16" fill="hold" grpId="0" nodeType="afterEffect">
                                  <p:stCondLst>
                                    <p:cond delay="0"/>
                                  </p:stCondLst>
                                  <p:childTnLst>
                                    <p:set>
                                      <p:cBhvr>
                                        <p:cTn id="38" dur="1" fill="hold">
                                          <p:stCondLst>
                                            <p:cond delay="0"/>
                                          </p:stCondLst>
                                        </p:cTn>
                                        <p:tgtEl>
                                          <p:spTgt spid="273"/>
                                        </p:tgtEl>
                                        <p:attrNameLst>
                                          <p:attrName>style.visibility</p:attrName>
                                        </p:attrNameLst>
                                      </p:cBhvr>
                                      <p:to>
                                        <p:strVal val="visible"/>
                                      </p:to>
                                    </p:set>
                                    <p:anim calcmode="lin" valueType="num">
                                      <p:cBhvr>
                                        <p:cTn id="39" dur="500" fill="hold"/>
                                        <p:tgtEl>
                                          <p:spTgt spid="273"/>
                                        </p:tgtEl>
                                        <p:attrNameLst>
                                          <p:attrName>ppt_w</p:attrName>
                                        </p:attrNameLst>
                                      </p:cBhvr>
                                      <p:tavLst>
                                        <p:tav tm="0">
                                          <p:val>
                                            <p:fltVal val="0"/>
                                          </p:val>
                                        </p:tav>
                                        <p:tav tm="100000">
                                          <p:val>
                                            <p:strVal val="#ppt_w"/>
                                          </p:val>
                                        </p:tav>
                                      </p:tavLst>
                                    </p:anim>
                                    <p:anim calcmode="lin" valueType="num">
                                      <p:cBhvr>
                                        <p:cTn id="40" dur="500" fill="hold"/>
                                        <p:tgtEl>
                                          <p:spTgt spid="273"/>
                                        </p:tgtEl>
                                        <p:attrNameLst>
                                          <p:attrName>ppt_h</p:attrName>
                                        </p:attrNameLst>
                                      </p:cBhvr>
                                      <p:tavLst>
                                        <p:tav tm="0">
                                          <p:val>
                                            <p:fltVal val="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3" presetClass="entr" presetSubtype="16"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p:cTn id="45" dur="500" fill="hold"/>
                                        <p:tgtEl>
                                          <p:spTgt spid="4"/>
                                        </p:tgtEl>
                                        <p:attrNameLst>
                                          <p:attrName>ppt_w</p:attrName>
                                        </p:attrNameLst>
                                      </p:cBhvr>
                                      <p:tavLst>
                                        <p:tav tm="0">
                                          <p:val>
                                            <p:fltVal val="0"/>
                                          </p:val>
                                        </p:tav>
                                        <p:tav tm="100000">
                                          <p:val>
                                            <p:strVal val="#ppt_w"/>
                                          </p:val>
                                        </p:tav>
                                      </p:tavLst>
                                    </p:anim>
                                    <p:anim calcmode="lin" valueType="num">
                                      <p:cBhvr>
                                        <p:cTn id="46"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23" presetClass="entr" presetSubtype="16" fill="hold" grpId="0" nodeType="clickEffect">
                                  <p:stCondLst>
                                    <p:cond delay="0"/>
                                  </p:stCondLst>
                                  <p:childTnLst>
                                    <p:set>
                                      <p:cBhvr>
                                        <p:cTn id="50" dur="1" fill="hold">
                                          <p:stCondLst>
                                            <p:cond delay="0"/>
                                          </p:stCondLst>
                                        </p:cTn>
                                        <p:tgtEl>
                                          <p:spTgt spid="42210"/>
                                        </p:tgtEl>
                                        <p:attrNameLst>
                                          <p:attrName>style.visibility</p:attrName>
                                        </p:attrNameLst>
                                      </p:cBhvr>
                                      <p:to>
                                        <p:strVal val="visible"/>
                                      </p:to>
                                    </p:set>
                                    <p:anim calcmode="lin" valueType="num">
                                      <p:cBhvr>
                                        <p:cTn id="51" dur="500" fill="hold"/>
                                        <p:tgtEl>
                                          <p:spTgt spid="42210"/>
                                        </p:tgtEl>
                                        <p:attrNameLst>
                                          <p:attrName>ppt_w</p:attrName>
                                        </p:attrNameLst>
                                      </p:cBhvr>
                                      <p:tavLst>
                                        <p:tav tm="0">
                                          <p:val>
                                            <p:fltVal val="0"/>
                                          </p:val>
                                        </p:tav>
                                        <p:tav tm="100000">
                                          <p:val>
                                            <p:strVal val="#ppt_w"/>
                                          </p:val>
                                        </p:tav>
                                      </p:tavLst>
                                    </p:anim>
                                    <p:anim calcmode="lin" valueType="num">
                                      <p:cBhvr>
                                        <p:cTn id="52" dur="500" fill="hold"/>
                                        <p:tgtEl>
                                          <p:spTgt spid="42210"/>
                                        </p:tgtEl>
                                        <p:attrNameLst>
                                          <p:attrName>ppt_h</p:attrName>
                                        </p:attrNameLst>
                                      </p:cBhvr>
                                      <p:tavLst>
                                        <p:tav tm="0">
                                          <p:val>
                                            <p:fltVal val="0"/>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3" presetClass="entr" presetSubtype="16"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fill="hold"/>
                                        <p:tgtEl>
                                          <p:spTgt spid="6"/>
                                        </p:tgtEl>
                                        <p:attrNameLst>
                                          <p:attrName>ppt_w</p:attrName>
                                        </p:attrNameLst>
                                      </p:cBhvr>
                                      <p:tavLst>
                                        <p:tav tm="0">
                                          <p:val>
                                            <p:fltVal val="0"/>
                                          </p:val>
                                        </p:tav>
                                        <p:tav tm="100000">
                                          <p:val>
                                            <p:strVal val="#ppt_w"/>
                                          </p:val>
                                        </p:tav>
                                      </p:tavLst>
                                    </p:anim>
                                    <p:anim calcmode="lin" valueType="num">
                                      <p:cBhvr>
                                        <p:cTn id="58" dur="500" fill="hold"/>
                                        <p:tgtEl>
                                          <p:spTgt spid="6"/>
                                        </p:tgtEl>
                                        <p:attrNameLst>
                                          <p:attrName>ppt_h</p:attrName>
                                        </p:attrNameLst>
                                      </p:cBhvr>
                                      <p:tavLst>
                                        <p:tav tm="0">
                                          <p:val>
                                            <p:fltVal val="0"/>
                                          </p:val>
                                        </p:tav>
                                        <p:tav tm="100000">
                                          <p:val>
                                            <p:strVal val="#ppt_h"/>
                                          </p:val>
                                        </p:tav>
                                      </p:tavLst>
                                    </p:anim>
                                  </p:childTnLst>
                                </p:cTn>
                              </p:par>
                            </p:childTnLst>
                          </p:cTn>
                        </p:par>
                        <p:par>
                          <p:cTn id="59" fill="hold">
                            <p:stCondLst>
                              <p:cond delay="500"/>
                            </p:stCondLst>
                            <p:childTnLst>
                              <p:par>
                                <p:cTn id="60" presetID="23" presetClass="entr" presetSubtype="16" fill="hold" grpId="0" nodeType="afterEffect">
                                  <p:stCondLst>
                                    <p:cond delay="0"/>
                                  </p:stCondLst>
                                  <p:childTnLst>
                                    <p:set>
                                      <p:cBhvr>
                                        <p:cTn id="61" dur="1" fill="hold">
                                          <p:stCondLst>
                                            <p:cond delay="0"/>
                                          </p:stCondLst>
                                        </p:cTn>
                                        <p:tgtEl>
                                          <p:spTgt spid="7"/>
                                        </p:tgtEl>
                                        <p:attrNameLst>
                                          <p:attrName>style.visibility</p:attrName>
                                        </p:attrNameLst>
                                      </p:cBhvr>
                                      <p:to>
                                        <p:strVal val="visible"/>
                                      </p:to>
                                    </p:set>
                                    <p:anim calcmode="lin" valueType="num">
                                      <p:cBhvr>
                                        <p:cTn id="62" dur="500" fill="hold"/>
                                        <p:tgtEl>
                                          <p:spTgt spid="7"/>
                                        </p:tgtEl>
                                        <p:attrNameLst>
                                          <p:attrName>ppt_w</p:attrName>
                                        </p:attrNameLst>
                                      </p:cBhvr>
                                      <p:tavLst>
                                        <p:tav tm="0">
                                          <p:val>
                                            <p:fltVal val="0"/>
                                          </p:val>
                                        </p:tav>
                                        <p:tav tm="100000">
                                          <p:val>
                                            <p:strVal val="#ppt_w"/>
                                          </p:val>
                                        </p:tav>
                                      </p:tavLst>
                                    </p:anim>
                                    <p:anim calcmode="lin" valueType="num">
                                      <p:cBhvr>
                                        <p:cTn id="63" dur="500" fill="hold"/>
                                        <p:tgtEl>
                                          <p:spTgt spid="7"/>
                                        </p:tgtEl>
                                        <p:attrNameLst>
                                          <p:attrName>ppt_h</p:attrName>
                                        </p:attrNameLst>
                                      </p:cBhvr>
                                      <p:tavLst>
                                        <p:tav tm="0">
                                          <p:val>
                                            <p:fltVal val="0"/>
                                          </p:val>
                                        </p:tav>
                                        <p:tav tm="100000">
                                          <p:val>
                                            <p:strVal val="#ppt_h"/>
                                          </p:val>
                                        </p:tav>
                                      </p:tavLst>
                                    </p:anim>
                                  </p:childTnLst>
                                </p:cTn>
                              </p:par>
                            </p:childTnLst>
                          </p:cTn>
                        </p:par>
                        <p:par>
                          <p:cTn id="64" fill="hold">
                            <p:stCondLst>
                              <p:cond delay="1000"/>
                            </p:stCondLst>
                            <p:childTnLst>
                              <p:par>
                                <p:cTn id="65" presetID="23" presetClass="entr" presetSubtype="16" fill="hold" grpId="0" nodeType="after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p:cTn id="67" dur="500" fill="hold"/>
                                        <p:tgtEl>
                                          <p:spTgt spid="8"/>
                                        </p:tgtEl>
                                        <p:attrNameLst>
                                          <p:attrName>ppt_w</p:attrName>
                                        </p:attrNameLst>
                                      </p:cBhvr>
                                      <p:tavLst>
                                        <p:tav tm="0">
                                          <p:val>
                                            <p:fltVal val="0"/>
                                          </p:val>
                                        </p:tav>
                                        <p:tav tm="100000">
                                          <p:val>
                                            <p:strVal val="#ppt_w"/>
                                          </p:val>
                                        </p:tav>
                                      </p:tavLst>
                                    </p:anim>
                                    <p:anim calcmode="lin" valueType="num">
                                      <p:cBhvr>
                                        <p:cTn id="68"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23" presetClass="entr" presetSubtype="16" fill="hold" grpId="0" nodeType="clickEffect">
                                  <p:stCondLst>
                                    <p:cond delay="0"/>
                                  </p:stCondLst>
                                  <p:childTnLst>
                                    <p:set>
                                      <p:cBhvr>
                                        <p:cTn id="72" dur="1" fill="hold">
                                          <p:stCondLst>
                                            <p:cond delay="0"/>
                                          </p:stCondLst>
                                        </p:cTn>
                                        <p:tgtEl>
                                          <p:spTgt spid="12"/>
                                        </p:tgtEl>
                                        <p:attrNameLst>
                                          <p:attrName>style.visibility</p:attrName>
                                        </p:attrNameLst>
                                      </p:cBhvr>
                                      <p:to>
                                        <p:strVal val="visible"/>
                                      </p:to>
                                    </p:set>
                                    <p:anim calcmode="lin" valueType="num">
                                      <p:cBhvr>
                                        <p:cTn id="73" dur="500" fill="hold"/>
                                        <p:tgtEl>
                                          <p:spTgt spid="12"/>
                                        </p:tgtEl>
                                        <p:attrNameLst>
                                          <p:attrName>ppt_w</p:attrName>
                                        </p:attrNameLst>
                                      </p:cBhvr>
                                      <p:tavLst>
                                        <p:tav tm="0">
                                          <p:val>
                                            <p:fltVal val="0"/>
                                          </p:val>
                                        </p:tav>
                                        <p:tav tm="100000">
                                          <p:val>
                                            <p:strVal val="#ppt_w"/>
                                          </p:val>
                                        </p:tav>
                                      </p:tavLst>
                                    </p:anim>
                                    <p:anim calcmode="lin" valueType="num">
                                      <p:cBhvr>
                                        <p:cTn id="74"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23" presetClass="entr" presetSubtype="16" fill="hold" grpId="0" nodeType="click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p:cTn id="79" dur="500" fill="hold"/>
                                        <p:tgtEl>
                                          <p:spTgt spid="9"/>
                                        </p:tgtEl>
                                        <p:attrNameLst>
                                          <p:attrName>ppt_w</p:attrName>
                                        </p:attrNameLst>
                                      </p:cBhvr>
                                      <p:tavLst>
                                        <p:tav tm="0">
                                          <p:val>
                                            <p:fltVal val="0"/>
                                          </p:val>
                                        </p:tav>
                                        <p:tav tm="100000">
                                          <p:val>
                                            <p:strVal val="#ppt_w"/>
                                          </p:val>
                                        </p:tav>
                                      </p:tavLst>
                                    </p:anim>
                                    <p:anim calcmode="lin" valueType="num">
                                      <p:cBhvr>
                                        <p:cTn id="80" dur="500" fill="hold"/>
                                        <p:tgtEl>
                                          <p:spTgt spid="9"/>
                                        </p:tgtEl>
                                        <p:attrNameLst>
                                          <p:attrName>ppt_h</p:attrName>
                                        </p:attrNameLst>
                                      </p:cBhvr>
                                      <p:tavLst>
                                        <p:tav tm="0">
                                          <p:val>
                                            <p:fltVal val="0"/>
                                          </p:val>
                                        </p:tav>
                                        <p:tav tm="100000">
                                          <p:val>
                                            <p:strVal val="#ppt_h"/>
                                          </p:val>
                                        </p:tav>
                                      </p:tavLst>
                                    </p:anim>
                                  </p:childTnLst>
                                </p:cTn>
                              </p:par>
                            </p:childTnLst>
                          </p:cTn>
                        </p:par>
                        <p:par>
                          <p:cTn id="81" fill="hold">
                            <p:stCondLst>
                              <p:cond delay="500"/>
                            </p:stCondLst>
                            <p:childTnLst>
                              <p:par>
                                <p:cTn id="82" presetID="23" presetClass="entr" presetSubtype="16" fill="hold" grpId="0" nodeType="afterEffect">
                                  <p:stCondLst>
                                    <p:cond delay="0"/>
                                  </p:stCondLst>
                                  <p:childTnLst>
                                    <p:set>
                                      <p:cBhvr>
                                        <p:cTn id="83" dur="1" fill="hold">
                                          <p:stCondLst>
                                            <p:cond delay="0"/>
                                          </p:stCondLst>
                                        </p:cTn>
                                        <p:tgtEl>
                                          <p:spTgt spid="10"/>
                                        </p:tgtEl>
                                        <p:attrNameLst>
                                          <p:attrName>style.visibility</p:attrName>
                                        </p:attrNameLst>
                                      </p:cBhvr>
                                      <p:to>
                                        <p:strVal val="visible"/>
                                      </p:to>
                                    </p:set>
                                    <p:anim calcmode="lin" valueType="num">
                                      <p:cBhvr>
                                        <p:cTn id="84" dur="500" fill="hold"/>
                                        <p:tgtEl>
                                          <p:spTgt spid="10"/>
                                        </p:tgtEl>
                                        <p:attrNameLst>
                                          <p:attrName>ppt_w</p:attrName>
                                        </p:attrNameLst>
                                      </p:cBhvr>
                                      <p:tavLst>
                                        <p:tav tm="0">
                                          <p:val>
                                            <p:fltVal val="0"/>
                                          </p:val>
                                        </p:tav>
                                        <p:tav tm="100000">
                                          <p:val>
                                            <p:strVal val="#ppt_w"/>
                                          </p:val>
                                        </p:tav>
                                      </p:tavLst>
                                    </p:anim>
                                    <p:anim calcmode="lin" valueType="num">
                                      <p:cBhvr>
                                        <p:cTn id="85" dur="500" fill="hold"/>
                                        <p:tgtEl>
                                          <p:spTgt spid="10"/>
                                        </p:tgtEl>
                                        <p:attrNameLst>
                                          <p:attrName>ppt_h</p:attrName>
                                        </p:attrNameLst>
                                      </p:cBhvr>
                                      <p:tavLst>
                                        <p:tav tm="0">
                                          <p:val>
                                            <p:fltVal val="0"/>
                                          </p:val>
                                        </p:tav>
                                        <p:tav tm="100000">
                                          <p:val>
                                            <p:strVal val="#ppt_h"/>
                                          </p:val>
                                        </p:tav>
                                      </p:tavLst>
                                    </p:anim>
                                  </p:childTnLst>
                                </p:cTn>
                              </p:par>
                            </p:childTnLst>
                          </p:cTn>
                        </p:par>
                        <p:par>
                          <p:cTn id="86" fill="hold">
                            <p:stCondLst>
                              <p:cond delay="1000"/>
                            </p:stCondLst>
                            <p:childTnLst>
                              <p:par>
                                <p:cTn id="87" presetID="23" presetClass="entr" presetSubtype="16" fill="hold" grpId="0" nodeType="afterEffect">
                                  <p:stCondLst>
                                    <p:cond delay="0"/>
                                  </p:stCondLst>
                                  <p:childTnLst>
                                    <p:set>
                                      <p:cBhvr>
                                        <p:cTn id="88" dur="1" fill="hold">
                                          <p:stCondLst>
                                            <p:cond delay="0"/>
                                          </p:stCondLst>
                                        </p:cTn>
                                        <p:tgtEl>
                                          <p:spTgt spid="11"/>
                                        </p:tgtEl>
                                        <p:attrNameLst>
                                          <p:attrName>style.visibility</p:attrName>
                                        </p:attrNameLst>
                                      </p:cBhvr>
                                      <p:to>
                                        <p:strVal val="visible"/>
                                      </p:to>
                                    </p:set>
                                    <p:anim calcmode="lin" valueType="num">
                                      <p:cBhvr>
                                        <p:cTn id="89" dur="500" fill="hold"/>
                                        <p:tgtEl>
                                          <p:spTgt spid="11"/>
                                        </p:tgtEl>
                                        <p:attrNameLst>
                                          <p:attrName>ppt_w</p:attrName>
                                        </p:attrNameLst>
                                      </p:cBhvr>
                                      <p:tavLst>
                                        <p:tav tm="0">
                                          <p:val>
                                            <p:fltVal val="0"/>
                                          </p:val>
                                        </p:tav>
                                        <p:tav tm="100000">
                                          <p:val>
                                            <p:strVal val="#ppt_w"/>
                                          </p:val>
                                        </p:tav>
                                      </p:tavLst>
                                    </p:anim>
                                    <p:anim calcmode="lin" valueType="num">
                                      <p:cBhvr>
                                        <p:cTn id="90"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23" presetClass="entr" presetSubtype="16" fill="hold" grpId="0" nodeType="clickEffect">
                                  <p:stCondLst>
                                    <p:cond delay="0"/>
                                  </p:stCondLst>
                                  <p:childTnLst>
                                    <p:set>
                                      <p:cBhvr>
                                        <p:cTn id="94" dur="1" fill="hold">
                                          <p:stCondLst>
                                            <p:cond delay="0"/>
                                          </p:stCondLst>
                                        </p:cTn>
                                        <p:tgtEl>
                                          <p:spTgt spid="13"/>
                                        </p:tgtEl>
                                        <p:attrNameLst>
                                          <p:attrName>style.visibility</p:attrName>
                                        </p:attrNameLst>
                                      </p:cBhvr>
                                      <p:to>
                                        <p:strVal val="visible"/>
                                      </p:to>
                                    </p:set>
                                    <p:anim calcmode="lin" valueType="num">
                                      <p:cBhvr>
                                        <p:cTn id="95" dur="500" fill="hold"/>
                                        <p:tgtEl>
                                          <p:spTgt spid="13"/>
                                        </p:tgtEl>
                                        <p:attrNameLst>
                                          <p:attrName>ppt_w</p:attrName>
                                        </p:attrNameLst>
                                      </p:cBhvr>
                                      <p:tavLst>
                                        <p:tav tm="0">
                                          <p:val>
                                            <p:fltVal val="0"/>
                                          </p:val>
                                        </p:tav>
                                        <p:tav tm="100000">
                                          <p:val>
                                            <p:strVal val="#ppt_w"/>
                                          </p:val>
                                        </p:tav>
                                      </p:tavLst>
                                    </p:anim>
                                    <p:anim calcmode="lin" valueType="num">
                                      <p:cBhvr>
                                        <p:cTn id="96"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80"/>
                                        </p:tgtEl>
                                        <p:attrNameLst>
                                          <p:attrName>style.visibility</p:attrName>
                                        </p:attrNameLst>
                                      </p:cBhvr>
                                      <p:to>
                                        <p:strVal val="visible"/>
                                      </p:to>
                                    </p:set>
                                    <p:anim calcmode="lin" valueType="num">
                                      <p:cBhvr additive="base">
                                        <p:cTn id="101" dur="500" fill="hold"/>
                                        <p:tgtEl>
                                          <p:spTgt spid="180"/>
                                        </p:tgtEl>
                                        <p:attrNameLst>
                                          <p:attrName>ppt_x</p:attrName>
                                        </p:attrNameLst>
                                      </p:cBhvr>
                                      <p:tavLst>
                                        <p:tav tm="0">
                                          <p:val>
                                            <p:strVal val="#ppt_x"/>
                                          </p:val>
                                        </p:tav>
                                        <p:tav tm="100000">
                                          <p:val>
                                            <p:strVal val="#ppt_x"/>
                                          </p:val>
                                        </p:tav>
                                      </p:tavLst>
                                    </p:anim>
                                    <p:anim calcmode="lin" valueType="num">
                                      <p:cBhvr additive="base">
                                        <p:cTn id="102" dur="500" fill="hold"/>
                                        <p:tgtEl>
                                          <p:spTgt spid="180"/>
                                        </p:tgtEl>
                                        <p:attrNameLst>
                                          <p:attrName>ppt_y</p:attrName>
                                        </p:attrNameLst>
                                      </p:cBhvr>
                                      <p:tavLst>
                                        <p:tav tm="0">
                                          <p:val>
                                            <p:strVal val="1+#ppt_h/2"/>
                                          </p:val>
                                        </p:tav>
                                        <p:tav tm="100000">
                                          <p:val>
                                            <p:strVal val="#ppt_y"/>
                                          </p:val>
                                        </p:tav>
                                      </p:tavLst>
                                    </p:anim>
                                  </p:childTnLst>
                                </p:cTn>
                              </p:par>
                            </p:childTnLst>
                          </p:cTn>
                        </p:par>
                        <p:par>
                          <p:cTn id="103" fill="hold">
                            <p:stCondLst>
                              <p:cond delay="500"/>
                            </p:stCondLst>
                            <p:childTnLst>
                              <p:par>
                                <p:cTn id="104" presetID="23" presetClass="entr" presetSubtype="16" fill="hold" nodeType="afterEffect">
                                  <p:stCondLst>
                                    <p:cond delay="0"/>
                                  </p:stCondLst>
                                  <p:childTnLst>
                                    <p:set>
                                      <p:cBhvr>
                                        <p:cTn id="105" dur="1" fill="hold">
                                          <p:stCondLst>
                                            <p:cond delay="0"/>
                                          </p:stCondLst>
                                        </p:cTn>
                                        <p:tgtEl>
                                          <p:spTgt spid="52306"/>
                                        </p:tgtEl>
                                        <p:attrNameLst>
                                          <p:attrName>style.visibility</p:attrName>
                                        </p:attrNameLst>
                                      </p:cBhvr>
                                      <p:to>
                                        <p:strVal val="visible"/>
                                      </p:to>
                                    </p:set>
                                    <p:anim calcmode="lin" valueType="num">
                                      <p:cBhvr>
                                        <p:cTn id="106" dur="500" fill="hold"/>
                                        <p:tgtEl>
                                          <p:spTgt spid="52306"/>
                                        </p:tgtEl>
                                        <p:attrNameLst>
                                          <p:attrName>ppt_w</p:attrName>
                                        </p:attrNameLst>
                                      </p:cBhvr>
                                      <p:tavLst>
                                        <p:tav tm="0">
                                          <p:val>
                                            <p:fltVal val="0"/>
                                          </p:val>
                                        </p:tav>
                                        <p:tav tm="100000">
                                          <p:val>
                                            <p:strVal val="#ppt_w"/>
                                          </p:val>
                                        </p:tav>
                                      </p:tavLst>
                                    </p:anim>
                                    <p:anim calcmode="lin" valueType="num">
                                      <p:cBhvr>
                                        <p:cTn id="107" dur="500" fill="hold"/>
                                        <p:tgtEl>
                                          <p:spTgt spid="52306"/>
                                        </p:tgtEl>
                                        <p:attrNameLst>
                                          <p:attrName>ppt_h</p:attrName>
                                        </p:attrNameLst>
                                      </p:cBhvr>
                                      <p:tavLst>
                                        <p:tav tm="0">
                                          <p:val>
                                            <p:fltVal val="0"/>
                                          </p:val>
                                        </p:tav>
                                        <p:tav tm="100000">
                                          <p:val>
                                            <p:strVal val="#ppt_h"/>
                                          </p:val>
                                        </p:tav>
                                      </p:tavLst>
                                    </p:anim>
                                  </p:childTnLst>
                                </p:cTn>
                              </p:par>
                            </p:childTnLst>
                          </p:cTn>
                        </p:par>
                      </p:childTnLst>
                    </p:cTn>
                  </p:par>
                  <p:par>
                    <p:cTn id="108" fill="hold">
                      <p:stCondLst>
                        <p:cond delay="indefinite"/>
                      </p:stCondLst>
                      <p:childTnLst>
                        <p:par>
                          <p:cTn id="109" fill="hold">
                            <p:stCondLst>
                              <p:cond delay="0"/>
                            </p:stCondLst>
                            <p:childTnLst>
                              <p:par>
                                <p:cTn id="110" presetID="2" presetClass="entr" presetSubtype="2" fill="hold" grpId="0" nodeType="clickEffect">
                                  <p:stCondLst>
                                    <p:cond delay="0"/>
                                  </p:stCondLst>
                                  <p:childTnLst>
                                    <p:set>
                                      <p:cBhvr>
                                        <p:cTn id="111" dur="1" fill="hold">
                                          <p:stCondLst>
                                            <p:cond delay="0"/>
                                          </p:stCondLst>
                                        </p:cTn>
                                        <p:tgtEl>
                                          <p:spTgt spid="14">
                                            <p:txEl>
                                              <p:pRg st="0" end="0"/>
                                            </p:txEl>
                                          </p:spTgt>
                                        </p:tgtEl>
                                        <p:attrNameLst>
                                          <p:attrName>style.visibility</p:attrName>
                                        </p:attrNameLst>
                                      </p:cBhvr>
                                      <p:to>
                                        <p:strVal val="visible"/>
                                      </p:to>
                                    </p:set>
                                    <p:anim calcmode="lin" valueType="num">
                                      <p:cBhvr additive="base">
                                        <p:cTn id="112"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113"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P spid="5" grpId="0"/>
      <p:bldP spid="180" grpId="0"/>
      <p:bldP spid="3" grpId="0" build="p"/>
      <p:bldP spid="273" grpId="0"/>
      <p:bldP spid="274" grpId="0"/>
      <p:bldP spid="4" grpId="0"/>
      <p:bldP spid="6" grpId="0"/>
      <p:bldP spid="7" grpId="0"/>
      <p:bldP spid="8" grpId="0"/>
      <p:bldP spid="9" grpId="0"/>
      <p:bldP spid="10" grpId="0"/>
      <p:bldP spid="11" grpId="0"/>
      <p:bldP spid="12" grpId="0"/>
      <p:bldP spid="13" grpId="0"/>
      <p:bldP spid="42210" grpId="0" animBg="1"/>
      <p:bldP spid="14"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灯片编号占位符 4"/>
          <p:cNvSpPr>
            <a:spLocks noGrp="1"/>
          </p:cNvSpPr>
          <p:nvPr>
            <p:ph type="sldNum" sz="quarter" idx="10"/>
          </p:nvPr>
        </p:nvSpPr>
        <p:spPr>
          <a:noFill/>
        </p:spPr>
        <p:txBody>
          <a:bodyPr/>
          <a:lstStyle/>
          <a:p>
            <a:fld id="{CD3DABC6-842F-48C8-96C1-9352AD2422D3}" type="slidenum">
              <a:rPr lang="ko-KR" altLang="en-US" smtClean="0"/>
              <a:pPr/>
              <a:t>46</a:t>
            </a:fld>
            <a:endParaRPr lang="en-US" altLang="ko-KR" smtClean="0"/>
          </a:p>
        </p:txBody>
      </p:sp>
      <p:sp>
        <p:nvSpPr>
          <p:cNvPr id="53251" name="Rectangle 2"/>
          <p:cNvSpPr>
            <a:spLocks noGrp="1" noChangeArrowheads="1"/>
          </p:cNvSpPr>
          <p:nvPr>
            <p:ph type="title"/>
          </p:nvPr>
        </p:nvSpPr>
        <p:spPr/>
        <p:txBody>
          <a:bodyPr/>
          <a:lstStyle/>
          <a:p>
            <a:r>
              <a:rPr lang="en-US" altLang="zh-CN" smtClean="0">
                <a:solidFill>
                  <a:srgbClr val="FFCC00"/>
                </a:solidFill>
                <a:latin typeface="Arial" charset="0"/>
                <a:ea typeface="黑体" pitchFamily="49" charset="-122"/>
              </a:rPr>
              <a:t>2</a:t>
            </a:r>
            <a:r>
              <a:rPr lang="zh-CN" altLang="en-US" smtClean="0">
                <a:solidFill>
                  <a:srgbClr val="FFCC00"/>
                </a:solidFill>
                <a:latin typeface="Arial" charset="0"/>
                <a:ea typeface="黑体" pitchFamily="49" charset="-122"/>
              </a:rPr>
              <a:t>、可编程</a:t>
            </a:r>
            <a:r>
              <a:rPr lang="en-US" altLang="zh-CN" smtClean="0">
                <a:solidFill>
                  <a:srgbClr val="FFCC00"/>
                </a:solidFill>
                <a:latin typeface="Arial" charset="0"/>
                <a:ea typeface="黑体" pitchFamily="49" charset="-122"/>
              </a:rPr>
              <a:t>ROM</a:t>
            </a:r>
            <a:r>
              <a:rPr lang="zh-CN" altLang="en-US" smtClean="0">
                <a:solidFill>
                  <a:srgbClr val="FFCC00"/>
                </a:solidFill>
                <a:latin typeface="Arial" charset="0"/>
                <a:ea typeface="黑体" pitchFamily="49" charset="-122"/>
              </a:rPr>
              <a:t>（</a:t>
            </a:r>
            <a:r>
              <a:rPr lang="en-US" altLang="zh-CN" smtClean="0">
                <a:solidFill>
                  <a:srgbClr val="FFCC00"/>
                </a:solidFill>
                <a:latin typeface="Arial" charset="0"/>
                <a:ea typeface="黑体" pitchFamily="49" charset="-122"/>
              </a:rPr>
              <a:t>PROM</a:t>
            </a:r>
            <a:r>
              <a:rPr lang="zh-CN" altLang="en-US" smtClean="0">
                <a:solidFill>
                  <a:srgbClr val="FFCC00"/>
                </a:solidFill>
                <a:latin typeface="Arial" charset="0"/>
                <a:ea typeface="黑体" pitchFamily="49" charset="-122"/>
              </a:rPr>
              <a:t>）</a:t>
            </a:r>
          </a:p>
        </p:txBody>
      </p:sp>
      <p:sp>
        <p:nvSpPr>
          <p:cNvPr id="63491" name="Rectangle 3"/>
          <p:cNvSpPr>
            <a:spLocks noGrp="1" noChangeArrowheads="1"/>
          </p:cNvSpPr>
          <p:nvPr>
            <p:ph type="body" sz="half" idx="1"/>
          </p:nvPr>
        </p:nvSpPr>
        <p:spPr>
          <a:xfrm>
            <a:off x="711200" y="1235075"/>
            <a:ext cx="7412038" cy="3324225"/>
          </a:xfrm>
        </p:spPr>
        <p:txBody>
          <a:bodyPr/>
          <a:lstStyle/>
          <a:p>
            <a:pPr marL="0" indent="0">
              <a:lnSpc>
                <a:spcPct val="90000"/>
              </a:lnSpc>
              <a:spcBef>
                <a:spcPts val="600"/>
              </a:spcBef>
              <a:buSzPct val="110000"/>
              <a:buFont typeface="Wingdings" pitchFamily="2" charset="2"/>
              <a:buNone/>
            </a:pPr>
            <a:r>
              <a:rPr lang="en-US" altLang="zh-CN" sz="2400" smtClean="0">
                <a:solidFill>
                  <a:srgbClr val="CC3300"/>
                </a:solidFill>
              </a:rPr>
              <a:t>2</a:t>
            </a:r>
            <a:r>
              <a:rPr lang="zh-CN" altLang="en-US" sz="2400" smtClean="0">
                <a:solidFill>
                  <a:srgbClr val="CC3300"/>
                </a:solidFill>
              </a:rPr>
              <a:t>、可编程</a:t>
            </a:r>
            <a:r>
              <a:rPr lang="en-US" altLang="zh-CN" sz="2400" smtClean="0">
                <a:solidFill>
                  <a:srgbClr val="CC3300"/>
                </a:solidFill>
              </a:rPr>
              <a:t>ROM</a:t>
            </a:r>
            <a:r>
              <a:rPr lang="zh-CN" altLang="en-US" sz="2400" smtClean="0">
                <a:solidFill>
                  <a:srgbClr val="CC3300"/>
                </a:solidFill>
              </a:rPr>
              <a:t>（</a:t>
            </a:r>
            <a:r>
              <a:rPr lang="en-US" altLang="zh-CN" sz="2400" smtClean="0">
                <a:solidFill>
                  <a:srgbClr val="CC3300"/>
                </a:solidFill>
              </a:rPr>
              <a:t>Programmable ROM</a:t>
            </a:r>
            <a:r>
              <a:rPr lang="zh-CN" altLang="en-US" sz="2400" smtClean="0">
                <a:solidFill>
                  <a:srgbClr val="CC3300"/>
                </a:solidFill>
              </a:rPr>
              <a:t>，</a:t>
            </a:r>
            <a:r>
              <a:rPr lang="en-US" altLang="zh-CN" sz="2400" smtClean="0">
                <a:solidFill>
                  <a:srgbClr val="CC3300"/>
                </a:solidFill>
              </a:rPr>
              <a:t>PROM</a:t>
            </a:r>
            <a:r>
              <a:rPr lang="zh-CN" altLang="en-US" sz="2400" smtClean="0">
                <a:solidFill>
                  <a:srgbClr val="CC3300"/>
                </a:solidFill>
              </a:rPr>
              <a:t>）</a:t>
            </a:r>
            <a:endParaRPr lang="en-US" altLang="zh-CN" sz="2400" smtClean="0">
              <a:solidFill>
                <a:srgbClr val="CC3300"/>
              </a:solidFill>
            </a:endParaRPr>
          </a:p>
          <a:p>
            <a:pPr marL="823913" lvl="1">
              <a:lnSpc>
                <a:spcPct val="110000"/>
              </a:lnSpc>
              <a:spcBef>
                <a:spcPct val="0"/>
              </a:spcBef>
              <a:buSzPct val="85000"/>
              <a:buFont typeface="Wingdings" pitchFamily="2" charset="2"/>
              <a:buChar char="u"/>
            </a:pPr>
            <a:r>
              <a:rPr lang="zh-CN" altLang="en-US" sz="2000" smtClean="0"/>
              <a:t>结构与固定</a:t>
            </a:r>
            <a:r>
              <a:rPr lang="en-US" altLang="zh-CN" sz="2000" smtClean="0"/>
              <a:t>ROM</a:t>
            </a:r>
            <a:r>
              <a:rPr lang="zh-CN" altLang="en-US" sz="2000" smtClean="0"/>
              <a:t>基本相同，区别在于</a:t>
            </a:r>
            <a:r>
              <a:rPr lang="en-US" altLang="zh-CN" sz="2000" smtClean="0"/>
              <a:t>PROM</a:t>
            </a:r>
            <a:r>
              <a:rPr lang="zh-CN" altLang="en-US" sz="2000" smtClean="0"/>
              <a:t>制造时，在</a:t>
            </a:r>
            <a:r>
              <a:rPr lang="zh-CN" altLang="en-US" sz="2000" smtClean="0">
                <a:solidFill>
                  <a:srgbClr val="CC0066"/>
                </a:solidFill>
              </a:rPr>
              <a:t>每个</a:t>
            </a:r>
            <a:r>
              <a:rPr lang="zh-CN" altLang="en-US" sz="2000" smtClean="0"/>
              <a:t>字线和位线的交叉处都连接一个</a:t>
            </a:r>
            <a:r>
              <a:rPr lang="en-US" altLang="zh-CN" sz="2000" smtClean="0">
                <a:solidFill>
                  <a:srgbClr val="CC0066"/>
                </a:solidFill>
              </a:rPr>
              <a:t>MOS</a:t>
            </a:r>
            <a:r>
              <a:rPr lang="zh-CN" altLang="en-US" sz="2000" smtClean="0">
                <a:solidFill>
                  <a:srgbClr val="CC0066"/>
                </a:solidFill>
              </a:rPr>
              <a:t>管</a:t>
            </a:r>
            <a:r>
              <a:rPr lang="zh-CN" altLang="en-US" sz="2000" smtClean="0"/>
              <a:t>和一根</a:t>
            </a:r>
            <a:r>
              <a:rPr lang="zh-CN" altLang="en-US" sz="2000" smtClean="0">
                <a:solidFill>
                  <a:srgbClr val="CC0066"/>
                </a:solidFill>
              </a:rPr>
              <a:t>熔丝</a:t>
            </a:r>
            <a:r>
              <a:rPr lang="zh-CN" altLang="en-US" sz="2000" smtClean="0"/>
              <a:t>，出厂时所有位均为“</a:t>
            </a:r>
            <a:r>
              <a:rPr lang="en-US" altLang="zh-CN" sz="2000" smtClean="0"/>
              <a:t>1”</a:t>
            </a:r>
            <a:r>
              <a:rPr lang="zh-CN" altLang="en-US" sz="2000" smtClean="0"/>
              <a:t>。</a:t>
            </a:r>
          </a:p>
          <a:p>
            <a:pPr marL="823913" lvl="1">
              <a:lnSpc>
                <a:spcPct val="110000"/>
              </a:lnSpc>
              <a:spcBef>
                <a:spcPct val="0"/>
              </a:spcBef>
              <a:buSzPct val="85000"/>
              <a:buFont typeface="Wingdings" pitchFamily="2" charset="2"/>
              <a:buChar char="u"/>
            </a:pPr>
            <a:r>
              <a:rPr lang="zh-CN" altLang="en-US" sz="2000" smtClean="0"/>
              <a:t>用户编程时（写入数据），对于要写0的单元加入特定的大电流，熔丝被烧断，数据为“</a:t>
            </a:r>
            <a:r>
              <a:rPr lang="en-US" altLang="zh-CN" sz="2000" smtClean="0"/>
              <a:t>0”</a:t>
            </a:r>
            <a:r>
              <a:rPr lang="zh-CN" altLang="en-US" sz="2000" smtClean="0"/>
              <a:t>；若保留熔丝，则数据仍为“</a:t>
            </a:r>
            <a:r>
              <a:rPr lang="en-US" altLang="zh-CN" sz="2000" smtClean="0"/>
              <a:t>1”</a:t>
            </a:r>
            <a:r>
              <a:rPr lang="zh-CN" altLang="en-US" sz="2000" smtClean="0"/>
              <a:t> 。</a:t>
            </a:r>
          </a:p>
          <a:p>
            <a:pPr marL="823913" lvl="1">
              <a:lnSpc>
                <a:spcPct val="110000"/>
              </a:lnSpc>
              <a:spcBef>
                <a:spcPct val="0"/>
              </a:spcBef>
              <a:buSzPct val="85000"/>
              <a:buFont typeface="Wingdings" pitchFamily="2" charset="2"/>
              <a:buChar char="u"/>
            </a:pPr>
            <a:r>
              <a:rPr lang="zh-CN" altLang="en-US" sz="2000" smtClean="0"/>
              <a:t>由于熔丝不可恢复，所以数据由用户编程</a:t>
            </a:r>
            <a:r>
              <a:rPr lang="zh-CN" altLang="en-US" sz="2000" smtClean="0">
                <a:solidFill>
                  <a:srgbClr val="CC0066"/>
                </a:solidFill>
              </a:rPr>
              <a:t>一次性</a:t>
            </a:r>
            <a:r>
              <a:rPr lang="zh-CN" altLang="en-US" sz="2000" smtClean="0"/>
              <a:t>写入，写入后的数据不能再更改。</a:t>
            </a:r>
          </a:p>
        </p:txBody>
      </p:sp>
      <p:grpSp>
        <p:nvGrpSpPr>
          <p:cNvPr id="2" name="Group 29"/>
          <p:cNvGrpSpPr>
            <a:grpSpLocks/>
          </p:cNvGrpSpPr>
          <p:nvPr/>
        </p:nvGrpSpPr>
        <p:grpSpPr bwMode="auto">
          <a:xfrm>
            <a:off x="4722813" y="4257675"/>
            <a:ext cx="2438400" cy="1371600"/>
            <a:chOff x="720" y="1104"/>
            <a:chExt cx="1536" cy="956"/>
          </a:xfrm>
        </p:grpSpPr>
        <p:grpSp>
          <p:nvGrpSpPr>
            <p:cNvPr id="53255" name="Group 27"/>
            <p:cNvGrpSpPr>
              <a:grpSpLocks/>
            </p:cNvGrpSpPr>
            <p:nvPr/>
          </p:nvGrpSpPr>
          <p:grpSpPr bwMode="auto">
            <a:xfrm>
              <a:off x="720" y="1104"/>
              <a:ext cx="1536" cy="956"/>
              <a:chOff x="720" y="1104"/>
              <a:chExt cx="1536" cy="956"/>
            </a:xfrm>
          </p:grpSpPr>
          <p:sp>
            <p:nvSpPr>
              <p:cNvPr id="53257" name="Line 4"/>
              <p:cNvSpPr>
                <a:spLocks noChangeShapeType="1"/>
              </p:cNvSpPr>
              <p:nvPr/>
            </p:nvSpPr>
            <p:spPr bwMode="auto">
              <a:xfrm>
                <a:off x="720" y="1296"/>
                <a:ext cx="1104" cy="0"/>
              </a:xfrm>
              <a:prstGeom prst="line">
                <a:avLst/>
              </a:prstGeom>
              <a:noFill/>
              <a:ln w="9525">
                <a:solidFill>
                  <a:schemeClr val="tx1"/>
                </a:solidFill>
                <a:round/>
                <a:headEnd/>
                <a:tailEnd/>
              </a:ln>
            </p:spPr>
            <p:txBody>
              <a:bodyPr/>
              <a:lstStyle/>
              <a:p>
                <a:endParaRPr lang="zh-CN" altLang="en-US"/>
              </a:p>
            </p:txBody>
          </p:sp>
          <p:sp>
            <p:nvSpPr>
              <p:cNvPr id="53258" name="Line 5"/>
              <p:cNvSpPr>
                <a:spLocks noChangeShapeType="1"/>
              </p:cNvSpPr>
              <p:nvPr/>
            </p:nvSpPr>
            <p:spPr bwMode="auto">
              <a:xfrm>
                <a:off x="1536" y="1104"/>
                <a:ext cx="0" cy="768"/>
              </a:xfrm>
              <a:prstGeom prst="line">
                <a:avLst/>
              </a:prstGeom>
              <a:noFill/>
              <a:ln w="9525">
                <a:solidFill>
                  <a:schemeClr val="tx1"/>
                </a:solidFill>
                <a:round/>
                <a:headEnd/>
                <a:tailEnd/>
              </a:ln>
            </p:spPr>
            <p:txBody>
              <a:bodyPr/>
              <a:lstStyle/>
              <a:p>
                <a:endParaRPr lang="zh-CN" altLang="en-US"/>
              </a:p>
            </p:txBody>
          </p:sp>
          <p:sp>
            <p:nvSpPr>
              <p:cNvPr id="53259" name="Line 6"/>
              <p:cNvSpPr>
                <a:spLocks noChangeShapeType="1"/>
              </p:cNvSpPr>
              <p:nvPr/>
            </p:nvSpPr>
            <p:spPr bwMode="auto">
              <a:xfrm>
                <a:off x="960" y="1488"/>
                <a:ext cx="144" cy="0"/>
              </a:xfrm>
              <a:prstGeom prst="line">
                <a:avLst/>
              </a:prstGeom>
              <a:noFill/>
              <a:ln w="19050">
                <a:solidFill>
                  <a:schemeClr val="tx1"/>
                </a:solidFill>
                <a:round/>
                <a:headEnd/>
                <a:tailEnd/>
              </a:ln>
            </p:spPr>
            <p:txBody>
              <a:bodyPr/>
              <a:lstStyle/>
              <a:p>
                <a:endParaRPr lang="zh-CN" altLang="en-US"/>
              </a:p>
            </p:txBody>
          </p:sp>
          <p:sp>
            <p:nvSpPr>
              <p:cNvPr id="53260" name="Line 7"/>
              <p:cNvSpPr>
                <a:spLocks noChangeShapeType="1"/>
              </p:cNvSpPr>
              <p:nvPr/>
            </p:nvSpPr>
            <p:spPr bwMode="auto">
              <a:xfrm>
                <a:off x="960" y="1488"/>
                <a:ext cx="0" cy="96"/>
              </a:xfrm>
              <a:prstGeom prst="line">
                <a:avLst/>
              </a:prstGeom>
              <a:noFill/>
              <a:ln w="9525">
                <a:solidFill>
                  <a:schemeClr val="tx1"/>
                </a:solidFill>
                <a:round/>
                <a:headEnd/>
                <a:tailEnd/>
              </a:ln>
            </p:spPr>
            <p:txBody>
              <a:bodyPr/>
              <a:lstStyle/>
              <a:p>
                <a:endParaRPr lang="zh-CN" altLang="en-US"/>
              </a:p>
            </p:txBody>
          </p:sp>
          <p:sp>
            <p:nvSpPr>
              <p:cNvPr id="53261" name="Line 8"/>
              <p:cNvSpPr>
                <a:spLocks noChangeShapeType="1"/>
              </p:cNvSpPr>
              <p:nvPr/>
            </p:nvSpPr>
            <p:spPr bwMode="auto">
              <a:xfrm>
                <a:off x="816" y="1584"/>
                <a:ext cx="144" cy="0"/>
              </a:xfrm>
              <a:prstGeom prst="line">
                <a:avLst/>
              </a:prstGeom>
              <a:noFill/>
              <a:ln w="9525">
                <a:solidFill>
                  <a:schemeClr val="tx1"/>
                </a:solidFill>
                <a:round/>
                <a:headEnd/>
                <a:tailEnd/>
              </a:ln>
            </p:spPr>
            <p:txBody>
              <a:bodyPr/>
              <a:lstStyle/>
              <a:p>
                <a:endParaRPr lang="zh-CN" altLang="en-US"/>
              </a:p>
            </p:txBody>
          </p:sp>
          <p:sp>
            <p:nvSpPr>
              <p:cNvPr id="53262" name="Line 9"/>
              <p:cNvSpPr>
                <a:spLocks noChangeShapeType="1"/>
              </p:cNvSpPr>
              <p:nvPr/>
            </p:nvSpPr>
            <p:spPr bwMode="auto">
              <a:xfrm>
                <a:off x="816" y="1584"/>
                <a:ext cx="0" cy="192"/>
              </a:xfrm>
              <a:prstGeom prst="line">
                <a:avLst/>
              </a:prstGeom>
              <a:noFill/>
              <a:ln w="9525">
                <a:solidFill>
                  <a:schemeClr val="tx1"/>
                </a:solidFill>
                <a:round/>
                <a:headEnd/>
                <a:tailEnd/>
              </a:ln>
            </p:spPr>
            <p:txBody>
              <a:bodyPr/>
              <a:lstStyle/>
              <a:p>
                <a:endParaRPr lang="zh-CN" altLang="en-US"/>
              </a:p>
            </p:txBody>
          </p:sp>
          <p:sp>
            <p:nvSpPr>
              <p:cNvPr id="53263" name="Line 10"/>
              <p:cNvSpPr>
                <a:spLocks noChangeShapeType="1"/>
              </p:cNvSpPr>
              <p:nvPr/>
            </p:nvSpPr>
            <p:spPr bwMode="auto">
              <a:xfrm>
                <a:off x="768" y="1776"/>
                <a:ext cx="96" cy="0"/>
              </a:xfrm>
              <a:prstGeom prst="line">
                <a:avLst/>
              </a:prstGeom>
              <a:noFill/>
              <a:ln w="28575">
                <a:solidFill>
                  <a:schemeClr val="tx1"/>
                </a:solidFill>
                <a:round/>
                <a:headEnd/>
                <a:tailEnd/>
              </a:ln>
            </p:spPr>
            <p:txBody>
              <a:bodyPr/>
              <a:lstStyle/>
              <a:p>
                <a:endParaRPr lang="zh-CN" altLang="en-US"/>
              </a:p>
            </p:txBody>
          </p:sp>
          <p:sp>
            <p:nvSpPr>
              <p:cNvPr id="53264" name="Line 11"/>
              <p:cNvSpPr>
                <a:spLocks noChangeShapeType="1"/>
              </p:cNvSpPr>
              <p:nvPr/>
            </p:nvSpPr>
            <p:spPr bwMode="auto">
              <a:xfrm>
                <a:off x="960" y="1440"/>
                <a:ext cx="144" cy="0"/>
              </a:xfrm>
              <a:prstGeom prst="line">
                <a:avLst/>
              </a:prstGeom>
              <a:noFill/>
              <a:ln w="19050">
                <a:solidFill>
                  <a:schemeClr val="tx1"/>
                </a:solidFill>
                <a:round/>
                <a:headEnd/>
                <a:tailEnd/>
              </a:ln>
            </p:spPr>
            <p:txBody>
              <a:bodyPr/>
              <a:lstStyle/>
              <a:p>
                <a:endParaRPr lang="zh-CN" altLang="en-US"/>
              </a:p>
            </p:txBody>
          </p:sp>
          <p:sp>
            <p:nvSpPr>
              <p:cNvPr id="53265" name="Line 12"/>
              <p:cNvSpPr>
                <a:spLocks noChangeShapeType="1"/>
              </p:cNvSpPr>
              <p:nvPr/>
            </p:nvSpPr>
            <p:spPr bwMode="auto">
              <a:xfrm flipV="1">
                <a:off x="1104" y="1296"/>
                <a:ext cx="0" cy="144"/>
              </a:xfrm>
              <a:prstGeom prst="line">
                <a:avLst/>
              </a:prstGeom>
              <a:noFill/>
              <a:ln w="9525">
                <a:solidFill>
                  <a:schemeClr val="tx1"/>
                </a:solidFill>
                <a:round/>
                <a:headEnd/>
                <a:tailEnd/>
              </a:ln>
            </p:spPr>
            <p:txBody>
              <a:bodyPr/>
              <a:lstStyle/>
              <a:p>
                <a:endParaRPr lang="zh-CN" altLang="en-US"/>
              </a:p>
            </p:txBody>
          </p:sp>
          <p:sp>
            <p:nvSpPr>
              <p:cNvPr id="53266" name="Line 13"/>
              <p:cNvSpPr>
                <a:spLocks noChangeShapeType="1"/>
              </p:cNvSpPr>
              <p:nvPr/>
            </p:nvSpPr>
            <p:spPr bwMode="auto">
              <a:xfrm>
                <a:off x="1104" y="1488"/>
                <a:ext cx="0" cy="96"/>
              </a:xfrm>
              <a:prstGeom prst="line">
                <a:avLst/>
              </a:prstGeom>
              <a:noFill/>
              <a:ln w="9525">
                <a:solidFill>
                  <a:schemeClr val="tx1"/>
                </a:solidFill>
                <a:round/>
                <a:headEnd/>
                <a:tailEnd/>
              </a:ln>
            </p:spPr>
            <p:txBody>
              <a:bodyPr/>
              <a:lstStyle/>
              <a:p>
                <a:endParaRPr lang="zh-CN" altLang="en-US"/>
              </a:p>
            </p:txBody>
          </p:sp>
          <p:sp>
            <p:nvSpPr>
              <p:cNvPr id="53267" name="Oval 15"/>
              <p:cNvSpPr>
                <a:spLocks noChangeArrowheads="1"/>
              </p:cNvSpPr>
              <p:nvPr/>
            </p:nvSpPr>
            <p:spPr bwMode="auto">
              <a:xfrm>
                <a:off x="1086" y="1280"/>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宋体" pitchFamily="2" charset="-122"/>
                </a:endParaRPr>
              </a:p>
            </p:txBody>
          </p:sp>
          <p:sp>
            <p:nvSpPr>
              <p:cNvPr id="53268" name="Oval 16"/>
              <p:cNvSpPr>
                <a:spLocks noChangeArrowheads="1"/>
              </p:cNvSpPr>
              <p:nvPr/>
            </p:nvSpPr>
            <p:spPr bwMode="auto">
              <a:xfrm>
                <a:off x="1520" y="156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宋体" pitchFamily="2" charset="-122"/>
                </a:endParaRPr>
              </a:p>
            </p:txBody>
          </p:sp>
          <p:sp>
            <p:nvSpPr>
              <p:cNvPr id="53269" name="Text Box 17"/>
              <p:cNvSpPr txBox="1">
                <a:spLocks noChangeArrowheads="1"/>
              </p:cNvSpPr>
              <p:nvPr/>
            </p:nvSpPr>
            <p:spPr bwMode="auto">
              <a:xfrm>
                <a:off x="1824" y="1200"/>
                <a:ext cx="432" cy="238"/>
              </a:xfrm>
              <a:prstGeom prst="rect">
                <a:avLst/>
              </a:prstGeom>
              <a:noFill/>
              <a:ln w="9525">
                <a:noFill/>
                <a:miter lim="800000"/>
                <a:headEnd/>
                <a:tailEnd/>
              </a:ln>
            </p:spPr>
            <p:txBody>
              <a:bodyPr>
                <a:spAutoFit/>
              </a:bodyPr>
              <a:lstStyle/>
              <a:p>
                <a:pPr eaLnBrk="0" hangingPunct="0"/>
                <a:r>
                  <a:rPr lang="zh-CN" altLang="en-US" sz="1800" b="1">
                    <a:solidFill>
                      <a:schemeClr val="hlink"/>
                    </a:solidFill>
                    <a:latin typeface="楷体_GB2312" pitchFamily="49" charset="-122"/>
                    <a:ea typeface="楷体_GB2312" pitchFamily="49" charset="-122"/>
                  </a:rPr>
                  <a:t>字线</a:t>
                </a:r>
              </a:p>
            </p:txBody>
          </p:sp>
          <p:sp>
            <p:nvSpPr>
              <p:cNvPr id="53270" name="Text Box 18"/>
              <p:cNvSpPr txBox="1">
                <a:spLocks noChangeArrowheads="1"/>
              </p:cNvSpPr>
              <p:nvPr/>
            </p:nvSpPr>
            <p:spPr bwMode="auto">
              <a:xfrm>
                <a:off x="1584" y="1650"/>
                <a:ext cx="240" cy="410"/>
              </a:xfrm>
              <a:prstGeom prst="rect">
                <a:avLst/>
              </a:prstGeom>
              <a:noFill/>
              <a:ln w="9525">
                <a:noFill/>
                <a:miter lim="800000"/>
                <a:headEnd/>
                <a:tailEnd/>
              </a:ln>
            </p:spPr>
            <p:txBody>
              <a:bodyPr>
                <a:spAutoFit/>
              </a:bodyPr>
              <a:lstStyle/>
              <a:p>
                <a:pPr eaLnBrk="0" hangingPunct="0"/>
                <a:r>
                  <a:rPr lang="zh-CN" altLang="en-US" sz="1800" b="1">
                    <a:solidFill>
                      <a:schemeClr val="hlink"/>
                    </a:solidFill>
                    <a:latin typeface="楷体_GB2312" pitchFamily="49" charset="-122"/>
                    <a:ea typeface="楷体_GB2312" pitchFamily="49" charset="-122"/>
                  </a:rPr>
                  <a:t>位线</a:t>
                </a:r>
              </a:p>
            </p:txBody>
          </p:sp>
          <p:sp>
            <p:nvSpPr>
              <p:cNvPr id="53271" name="Line 20"/>
              <p:cNvSpPr>
                <a:spLocks noChangeShapeType="1"/>
              </p:cNvSpPr>
              <p:nvPr/>
            </p:nvSpPr>
            <p:spPr bwMode="auto">
              <a:xfrm>
                <a:off x="1104" y="1584"/>
                <a:ext cx="144" cy="0"/>
              </a:xfrm>
              <a:prstGeom prst="line">
                <a:avLst/>
              </a:prstGeom>
              <a:noFill/>
              <a:ln w="9525">
                <a:solidFill>
                  <a:schemeClr val="tx1"/>
                </a:solidFill>
                <a:round/>
                <a:headEnd/>
                <a:tailEnd/>
              </a:ln>
            </p:spPr>
            <p:txBody>
              <a:bodyPr/>
              <a:lstStyle/>
              <a:p>
                <a:endParaRPr lang="zh-CN" altLang="en-US"/>
              </a:p>
            </p:txBody>
          </p:sp>
          <p:sp>
            <p:nvSpPr>
              <p:cNvPr id="53272" name="Oval 23"/>
              <p:cNvSpPr>
                <a:spLocks noChangeArrowheads="1"/>
              </p:cNvSpPr>
              <p:nvPr/>
            </p:nvSpPr>
            <p:spPr bwMode="auto">
              <a:xfrm>
                <a:off x="1248" y="1566"/>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宋体" pitchFamily="2" charset="-122"/>
                </a:endParaRPr>
              </a:p>
            </p:txBody>
          </p:sp>
          <p:sp>
            <p:nvSpPr>
              <p:cNvPr id="53273" name="Oval 24"/>
              <p:cNvSpPr>
                <a:spLocks noChangeArrowheads="1"/>
              </p:cNvSpPr>
              <p:nvPr/>
            </p:nvSpPr>
            <p:spPr bwMode="auto">
              <a:xfrm>
                <a:off x="1382" y="156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宋体" pitchFamily="2" charset="-122"/>
                </a:endParaRPr>
              </a:p>
            </p:txBody>
          </p:sp>
          <p:sp>
            <p:nvSpPr>
              <p:cNvPr id="53274" name="Text Box 25"/>
              <p:cNvSpPr txBox="1">
                <a:spLocks noChangeArrowheads="1"/>
              </p:cNvSpPr>
              <p:nvPr/>
            </p:nvSpPr>
            <p:spPr bwMode="auto">
              <a:xfrm>
                <a:off x="1216" y="1480"/>
                <a:ext cx="240" cy="238"/>
              </a:xfrm>
              <a:prstGeom prst="rect">
                <a:avLst/>
              </a:prstGeom>
              <a:noFill/>
              <a:ln w="9525">
                <a:noFill/>
                <a:miter lim="800000"/>
                <a:headEnd/>
                <a:tailEnd/>
              </a:ln>
            </p:spPr>
            <p:txBody>
              <a:bodyPr>
                <a:spAutoFit/>
              </a:bodyPr>
              <a:lstStyle/>
              <a:p>
                <a:pPr eaLnBrk="0" hangingPunct="0"/>
                <a:r>
                  <a:rPr lang="zh-CN" altLang="en-US" sz="1800" b="1">
                    <a:solidFill>
                      <a:srgbClr val="FF0000"/>
                    </a:solidFill>
                    <a:latin typeface="宋体" pitchFamily="2" charset="-122"/>
                  </a:rPr>
                  <a:t>～</a:t>
                </a:r>
              </a:p>
            </p:txBody>
          </p:sp>
          <p:sp>
            <p:nvSpPr>
              <p:cNvPr id="53275" name="Line 26"/>
              <p:cNvSpPr>
                <a:spLocks noChangeShapeType="1"/>
              </p:cNvSpPr>
              <p:nvPr/>
            </p:nvSpPr>
            <p:spPr bwMode="auto">
              <a:xfrm>
                <a:off x="1392" y="1584"/>
                <a:ext cx="144" cy="0"/>
              </a:xfrm>
              <a:prstGeom prst="line">
                <a:avLst/>
              </a:prstGeom>
              <a:noFill/>
              <a:ln w="9525">
                <a:solidFill>
                  <a:schemeClr val="tx1"/>
                </a:solidFill>
                <a:round/>
                <a:headEnd/>
                <a:tailEnd/>
              </a:ln>
            </p:spPr>
            <p:txBody>
              <a:bodyPr/>
              <a:lstStyle/>
              <a:p>
                <a:endParaRPr lang="zh-CN" altLang="en-US"/>
              </a:p>
            </p:txBody>
          </p:sp>
        </p:grpSp>
        <p:sp>
          <p:nvSpPr>
            <p:cNvPr id="53256" name="Text Box 28"/>
            <p:cNvSpPr txBox="1">
              <a:spLocks noChangeArrowheads="1"/>
            </p:cNvSpPr>
            <p:nvPr/>
          </p:nvSpPr>
          <p:spPr bwMode="auto">
            <a:xfrm>
              <a:off x="1200" y="1584"/>
              <a:ext cx="240" cy="409"/>
            </a:xfrm>
            <a:prstGeom prst="rect">
              <a:avLst/>
            </a:prstGeom>
            <a:noFill/>
            <a:ln w="9525">
              <a:noFill/>
              <a:miter lim="800000"/>
              <a:headEnd/>
              <a:tailEnd/>
            </a:ln>
          </p:spPr>
          <p:txBody>
            <a:bodyPr>
              <a:spAutoFit/>
            </a:bodyPr>
            <a:lstStyle/>
            <a:p>
              <a:pPr eaLnBrk="0" hangingPunct="0"/>
              <a:r>
                <a:rPr lang="zh-CN" altLang="en-US" sz="1800" b="1">
                  <a:solidFill>
                    <a:srgbClr val="FF0066"/>
                  </a:solidFill>
                  <a:latin typeface="楷体_GB2312" pitchFamily="49" charset="-122"/>
                  <a:ea typeface="楷体_GB2312" pitchFamily="49" charset="-122"/>
                </a:rPr>
                <a:t>熔丝</a:t>
              </a:r>
            </a:p>
          </p:txBody>
        </p:sp>
      </p:grpSp>
      <p:sp>
        <p:nvSpPr>
          <p:cNvPr id="180" name="Text Box 639"/>
          <p:cNvSpPr txBox="1">
            <a:spLocks noChangeArrowheads="1"/>
          </p:cNvSpPr>
          <p:nvPr/>
        </p:nvSpPr>
        <p:spPr bwMode="auto">
          <a:xfrm>
            <a:off x="4456113" y="5703888"/>
            <a:ext cx="2743200" cy="396875"/>
          </a:xfrm>
          <a:prstGeom prst="rect">
            <a:avLst/>
          </a:prstGeom>
          <a:noFill/>
          <a:ln w="9525">
            <a:noFill/>
            <a:miter lim="800000"/>
            <a:headEnd/>
            <a:tailEnd/>
          </a:ln>
        </p:spPr>
        <p:txBody>
          <a:bodyPr>
            <a:spAutoFit/>
          </a:bodyPr>
          <a:lstStyle/>
          <a:p>
            <a:pPr eaLnBrk="0" hangingPunct="0">
              <a:lnSpc>
                <a:spcPct val="100000"/>
              </a:lnSpc>
            </a:pPr>
            <a:r>
              <a:rPr lang="en-US" altLang="zh-CN" sz="2000" b="1">
                <a:solidFill>
                  <a:srgbClr val="CC3300"/>
                </a:solidFill>
                <a:latin typeface="Arial" charset="0"/>
                <a:ea typeface="楷体_GB2312" pitchFamily="49" charset="-122"/>
              </a:rPr>
              <a:t>PROM</a:t>
            </a:r>
            <a:r>
              <a:rPr lang="zh-CN" altLang="en-US" sz="2000" b="1">
                <a:solidFill>
                  <a:srgbClr val="CC3300"/>
                </a:solidFill>
                <a:latin typeface="Arial" charset="0"/>
                <a:ea typeface="楷体_GB2312" pitchFamily="49" charset="-122"/>
              </a:rPr>
              <a:t>存储单元</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additive="base">
                                        <p:cTn id="7" dur="500" fill="hold"/>
                                        <p:tgtEl>
                                          <p:spTgt spid="634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34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491">
                                            <p:txEl>
                                              <p:pRg st="1" end="1"/>
                                            </p:txEl>
                                          </p:spTgt>
                                        </p:tgtEl>
                                        <p:attrNameLst>
                                          <p:attrName>style.visibility</p:attrName>
                                        </p:attrNameLst>
                                      </p:cBhvr>
                                      <p:to>
                                        <p:strVal val="visible"/>
                                      </p:to>
                                    </p:set>
                                    <p:anim calcmode="lin" valueType="num">
                                      <p:cBhvr additive="base">
                                        <p:cTn id="13" dur="500" fill="hold"/>
                                        <p:tgtEl>
                                          <p:spTgt spid="634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34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0"/>
                                        </p:tgtEl>
                                        <p:attrNameLst>
                                          <p:attrName>style.visibility</p:attrName>
                                        </p:attrNameLst>
                                      </p:cBhvr>
                                      <p:to>
                                        <p:strVal val="visible"/>
                                      </p:to>
                                    </p:set>
                                    <p:anim calcmode="lin" valueType="num">
                                      <p:cBhvr additive="base">
                                        <p:cTn id="19" dur="500" fill="hold"/>
                                        <p:tgtEl>
                                          <p:spTgt spid="180"/>
                                        </p:tgtEl>
                                        <p:attrNameLst>
                                          <p:attrName>ppt_x</p:attrName>
                                        </p:attrNameLst>
                                      </p:cBhvr>
                                      <p:tavLst>
                                        <p:tav tm="0">
                                          <p:val>
                                            <p:strVal val="#ppt_x"/>
                                          </p:val>
                                        </p:tav>
                                        <p:tav tm="100000">
                                          <p:val>
                                            <p:strVal val="#ppt_x"/>
                                          </p:val>
                                        </p:tav>
                                      </p:tavLst>
                                    </p:anim>
                                    <p:anim calcmode="lin" valueType="num">
                                      <p:cBhvr additive="base">
                                        <p:cTn id="20" dur="500" fill="hold"/>
                                        <p:tgtEl>
                                          <p:spTgt spid="18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3" presetClass="entr" presetSubtype="1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linds(horizontal)">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63491">
                                            <p:txEl>
                                              <p:pRg st="2" end="2"/>
                                            </p:txEl>
                                          </p:spTgt>
                                        </p:tgtEl>
                                        <p:attrNameLst>
                                          <p:attrName>style.visibility</p:attrName>
                                        </p:attrNameLst>
                                      </p:cBhvr>
                                      <p:to>
                                        <p:strVal val="visible"/>
                                      </p:to>
                                    </p:set>
                                    <p:anim calcmode="lin" valueType="num">
                                      <p:cBhvr additive="base">
                                        <p:cTn id="29" dur="500" fill="hold"/>
                                        <p:tgtEl>
                                          <p:spTgt spid="63491">
                                            <p:txEl>
                                              <p:pRg st="2" end="2"/>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634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63491">
                                            <p:txEl>
                                              <p:pRg st="3" end="3"/>
                                            </p:txEl>
                                          </p:spTgt>
                                        </p:tgtEl>
                                        <p:attrNameLst>
                                          <p:attrName>style.visibility</p:attrName>
                                        </p:attrNameLst>
                                      </p:cBhvr>
                                      <p:to>
                                        <p:strVal val="visible"/>
                                      </p:to>
                                    </p:set>
                                    <p:anim calcmode="lin" valueType="num">
                                      <p:cBhvr additive="base">
                                        <p:cTn id="35" dur="500" fill="hold"/>
                                        <p:tgtEl>
                                          <p:spTgt spid="63491">
                                            <p:txEl>
                                              <p:pRg st="3" end="3"/>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6349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P spid="180" grpId="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灯片编号占位符 4"/>
          <p:cNvSpPr txBox="1">
            <a:spLocks noGrp="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spcBef>
                <a:spcPct val="0"/>
              </a:spcBef>
            </a:pPr>
            <a:fld id="{DD214C49-41BF-4AE5-A584-50C66BEF0A08}" type="slidenum">
              <a:rPr lang="ko-KR" altLang="en-US" sz="1600" b="1">
                <a:solidFill>
                  <a:schemeClr val="accent2"/>
                </a:solidFill>
                <a:latin typeface="Verdana" pitchFamily="34" charset="0"/>
                <a:ea typeface="Gulim" pitchFamily="34" charset="-127"/>
              </a:rPr>
              <a:pPr algn="r">
                <a:lnSpc>
                  <a:spcPct val="100000"/>
                </a:lnSpc>
                <a:spcBef>
                  <a:spcPct val="0"/>
                </a:spcBef>
              </a:pPr>
              <a:t>47</a:t>
            </a:fld>
            <a:endParaRPr lang="en-US" altLang="ko-KR" sz="1600" b="1">
              <a:solidFill>
                <a:schemeClr val="accent2"/>
              </a:solidFill>
              <a:latin typeface="Verdana" pitchFamily="34" charset="0"/>
              <a:ea typeface="Gulim" pitchFamily="34" charset="-127"/>
            </a:endParaRPr>
          </a:p>
        </p:txBody>
      </p:sp>
      <p:sp>
        <p:nvSpPr>
          <p:cNvPr id="54275" name="Rectangle 2"/>
          <p:cNvSpPr>
            <a:spLocks noGrp="1" noChangeArrowheads="1"/>
          </p:cNvSpPr>
          <p:nvPr>
            <p:ph type="title" idx="4294967295"/>
          </p:nvPr>
        </p:nvSpPr>
        <p:spPr/>
        <p:txBody>
          <a:bodyPr/>
          <a:lstStyle/>
          <a:p>
            <a:r>
              <a:rPr lang="en-US" altLang="zh-CN" smtClean="0">
                <a:solidFill>
                  <a:srgbClr val="FFCC00"/>
                </a:solidFill>
                <a:latin typeface="Arial" charset="0"/>
                <a:ea typeface="黑体" pitchFamily="49" charset="-122"/>
              </a:rPr>
              <a:t>3</a:t>
            </a:r>
            <a:r>
              <a:rPr lang="zh-CN" altLang="en-US" smtClean="0">
                <a:solidFill>
                  <a:srgbClr val="FFCC00"/>
                </a:solidFill>
                <a:latin typeface="Arial" charset="0"/>
                <a:ea typeface="黑体" pitchFamily="49" charset="-122"/>
              </a:rPr>
              <a:t>、光可擦可编程</a:t>
            </a:r>
            <a:r>
              <a:rPr lang="en-US" altLang="zh-CN" smtClean="0">
                <a:solidFill>
                  <a:srgbClr val="FFCC00"/>
                </a:solidFill>
                <a:latin typeface="Arial" charset="0"/>
                <a:ea typeface="黑体" pitchFamily="49" charset="-122"/>
              </a:rPr>
              <a:t>ROM</a:t>
            </a:r>
            <a:r>
              <a:rPr lang="zh-CN" altLang="en-US" smtClean="0">
                <a:solidFill>
                  <a:srgbClr val="FFCC00"/>
                </a:solidFill>
                <a:latin typeface="Arial" charset="0"/>
                <a:ea typeface="黑体" pitchFamily="49" charset="-122"/>
              </a:rPr>
              <a:t>（</a:t>
            </a:r>
            <a:r>
              <a:rPr lang="en-US" altLang="zh-CN" smtClean="0">
                <a:solidFill>
                  <a:srgbClr val="FFCC00"/>
                </a:solidFill>
                <a:latin typeface="Arial" charset="0"/>
                <a:ea typeface="黑体" pitchFamily="49" charset="-122"/>
              </a:rPr>
              <a:t>EPROM</a:t>
            </a:r>
            <a:r>
              <a:rPr lang="zh-CN" altLang="en-US" smtClean="0">
                <a:solidFill>
                  <a:srgbClr val="FFCC00"/>
                </a:solidFill>
                <a:latin typeface="Arial" charset="0"/>
                <a:ea typeface="黑体" pitchFamily="49" charset="-122"/>
              </a:rPr>
              <a:t>）</a:t>
            </a:r>
          </a:p>
        </p:txBody>
      </p:sp>
      <p:sp>
        <p:nvSpPr>
          <p:cNvPr id="27" name="Text Box 30"/>
          <p:cNvSpPr txBox="1">
            <a:spLocks noChangeArrowheads="1"/>
          </p:cNvSpPr>
          <p:nvPr/>
        </p:nvSpPr>
        <p:spPr bwMode="auto">
          <a:xfrm>
            <a:off x="361950" y="1120775"/>
            <a:ext cx="8062913" cy="4148138"/>
          </a:xfrm>
          <a:prstGeom prst="rect">
            <a:avLst/>
          </a:prstGeom>
          <a:noFill/>
          <a:ln w="9525">
            <a:noFill/>
            <a:miter lim="800000"/>
            <a:headEnd/>
            <a:tailEnd/>
          </a:ln>
        </p:spPr>
        <p:txBody>
          <a:bodyPr>
            <a:spAutoFit/>
          </a:bodyPr>
          <a:lstStyle/>
          <a:p>
            <a:pPr marL="266700" indent="-266700" algn="l" eaLnBrk="0" hangingPunct="0">
              <a:spcBef>
                <a:spcPts val="600"/>
              </a:spcBef>
              <a:buClr>
                <a:schemeClr val="bg2"/>
              </a:buClr>
              <a:buSzPct val="110000"/>
              <a:buFont typeface="Wingdings" pitchFamily="2" charset="2"/>
              <a:buNone/>
            </a:pPr>
            <a:r>
              <a:rPr lang="en-US" altLang="zh-CN" b="1">
                <a:solidFill>
                  <a:srgbClr val="CC3300"/>
                </a:solidFill>
                <a:latin typeface="Arial" charset="0"/>
              </a:rPr>
              <a:t>3</a:t>
            </a:r>
            <a:r>
              <a:rPr lang="zh-CN" altLang="en-US" b="1">
                <a:solidFill>
                  <a:srgbClr val="CC3300"/>
                </a:solidFill>
                <a:latin typeface="Arial" charset="0"/>
              </a:rPr>
              <a:t>、光可擦可编程</a:t>
            </a:r>
            <a:r>
              <a:rPr lang="en-US" altLang="zh-CN" b="1">
                <a:solidFill>
                  <a:srgbClr val="CC3300"/>
                </a:solidFill>
                <a:latin typeface="Arial" charset="0"/>
              </a:rPr>
              <a:t>ROM</a:t>
            </a:r>
            <a:r>
              <a:rPr lang="zh-CN" altLang="en-US" b="1">
                <a:solidFill>
                  <a:srgbClr val="CC3300"/>
                </a:solidFill>
                <a:latin typeface="Arial" charset="0"/>
              </a:rPr>
              <a:t>（ </a:t>
            </a:r>
            <a:r>
              <a:rPr lang="en-US" altLang="zh-CN" b="1">
                <a:solidFill>
                  <a:srgbClr val="CC3300"/>
                </a:solidFill>
                <a:latin typeface="Arial" charset="0"/>
              </a:rPr>
              <a:t>Erasable PROM</a:t>
            </a:r>
            <a:r>
              <a:rPr lang="zh-CN" altLang="en-US" b="1">
                <a:solidFill>
                  <a:srgbClr val="CC3300"/>
                </a:solidFill>
                <a:latin typeface="Arial" charset="0"/>
              </a:rPr>
              <a:t>，</a:t>
            </a:r>
            <a:r>
              <a:rPr lang="en-US" altLang="zh-CN" b="1">
                <a:solidFill>
                  <a:srgbClr val="CC3300"/>
                </a:solidFill>
                <a:latin typeface="Arial" charset="0"/>
              </a:rPr>
              <a:t>EPROM</a:t>
            </a:r>
            <a:r>
              <a:rPr lang="zh-CN" altLang="en-US" b="1">
                <a:solidFill>
                  <a:srgbClr val="CC3300"/>
                </a:solidFill>
                <a:latin typeface="Arial" charset="0"/>
              </a:rPr>
              <a:t>）</a:t>
            </a:r>
            <a:endParaRPr lang="zh-CN" altLang="en-US" sz="2000" b="1">
              <a:latin typeface="Arial" charset="0"/>
            </a:endParaRPr>
          </a:p>
          <a:p>
            <a:pPr marL="742950" lvl="1" indent="-285750" algn="l" eaLnBrk="0" hangingPunct="0">
              <a:lnSpc>
                <a:spcPct val="110000"/>
              </a:lnSpc>
              <a:spcBef>
                <a:spcPct val="0"/>
              </a:spcBef>
              <a:buClr>
                <a:srgbClr val="006666"/>
              </a:buClr>
              <a:buSzPct val="85000"/>
              <a:buFont typeface="Wingdings" pitchFamily="2" charset="2"/>
              <a:buChar char="u"/>
            </a:pPr>
            <a:r>
              <a:rPr lang="en-US" altLang="zh-CN" sz="2000" b="1">
                <a:latin typeface="Arial" charset="0"/>
              </a:rPr>
              <a:t>EPROM</a:t>
            </a:r>
            <a:r>
              <a:rPr lang="zh-CN" altLang="en-US" sz="2000" b="1">
                <a:latin typeface="Arial" charset="0"/>
              </a:rPr>
              <a:t>一般指紫外线擦除的可编程</a:t>
            </a:r>
            <a:r>
              <a:rPr lang="en-US" altLang="zh-CN" sz="2000" b="1">
                <a:latin typeface="Arial" charset="0"/>
              </a:rPr>
              <a:t>ROM</a:t>
            </a:r>
            <a:r>
              <a:rPr lang="zh-CN" altLang="en-US" sz="2000" b="1">
                <a:latin typeface="Arial" charset="0"/>
              </a:rPr>
              <a:t>（</a:t>
            </a:r>
            <a:r>
              <a:rPr lang="en-US" altLang="zh-CN" sz="2000" b="1">
                <a:latin typeface="Arial" charset="0"/>
              </a:rPr>
              <a:t>Ultra-Violet Erasable Programmable Read-Only Memory</a:t>
            </a:r>
            <a:r>
              <a:rPr lang="zh-CN" altLang="en-US" sz="2000" b="1">
                <a:latin typeface="Arial" charset="0"/>
              </a:rPr>
              <a:t>，简称</a:t>
            </a:r>
            <a:r>
              <a:rPr lang="en-US" altLang="zh-CN" sz="2000" b="1">
                <a:latin typeface="Arial" charset="0"/>
              </a:rPr>
              <a:t>UVE-PROM</a:t>
            </a:r>
            <a:r>
              <a:rPr lang="zh-CN" altLang="en-US" sz="2000" b="1">
                <a:latin typeface="Arial" charset="0"/>
              </a:rPr>
              <a:t>）</a:t>
            </a:r>
            <a:endParaRPr lang="en-US" altLang="zh-CN" sz="2000" b="1">
              <a:latin typeface="Arial" charset="0"/>
            </a:endParaRPr>
          </a:p>
          <a:p>
            <a:pPr marL="742950" lvl="1" indent="-285750" algn="l" eaLnBrk="0" hangingPunct="0">
              <a:lnSpc>
                <a:spcPct val="110000"/>
              </a:lnSpc>
              <a:spcBef>
                <a:spcPct val="0"/>
              </a:spcBef>
              <a:buClr>
                <a:srgbClr val="006666"/>
              </a:buClr>
              <a:buSzPct val="85000"/>
              <a:buFont typeface="Wingdings" pitchFamily="2" charset="2"/>
              <a:buChar char="u"/>
            </a:pPr>
            <a:r>
              <a:rPr lang="zh-CN" altLang="en-US" sz="2000" b="1">
                <a:latin typeface="Arial" charset="0"/>
              </a:rPr>
              <a:t>可以由用户通过专用的编程器</a:t>
            </a:r>
            <a:r>
              <a:rPr lang="zh-CN" altLang="en-US" sz="2000" b="1">
                <a:solidFill>
                  <a:srgbClr val="CC0066"/>
                </a:solidFill>
                <a:latin typeface="Arial" charset="0"/>
              </a:rPr>
              <a:t>多次编程</a:t>
            </a:r>
            <a:r>
              <a:rPr lang="zh-CN" altLang="en-US" sz="2000" b="1">
                <a:latin typeface="Arial" charset="0"/>
              </a:rPr>
              <a:t>写入数据，且可以用</a:t>
            </a:r>
            <a:r>
              <a:rPr lang="zh-CN" altLang="en-US" sz="2000" b="1">
                <a:solidFill>
                  <a:srgbClr val="CC0066"/>
                </a:solidFill>
                <a:latin typeface="Arial" charset="0"/>
              </a:rPr>
              <a:t>紫外光擦除</a:t>
            </a:r>
            <a:r>
              <a:rPr lang="zh-CN" altLang="en-US" sz="2000" b="1">
                <a:latin typeface="Arial" charset="0"/>
              </a:rPr>
              <a:t>后再改写，适于需要经常修改</a:t>
            </a:r>
            <a:r>
              <a:rPr lang="en-US" altLang="zh-CN" sz="2000" b="1">
                <a:latin typeface="Arial" charset="0"/>
              </a:rPr>
              <a:t>ROM</a:t>
            </a:r>
            <a:r>
              <a:rPr lang="zh-CN" altLang="en-US" sz="2000" b="1">
                <a:latin typeface="Arial" charset="0"/>
              </a:rPr>
              <a:t>中内容的场合。</a:t>
            </a:r>
          </a:p>
          <a:p>
            <a:pPr marL="742950" lvl="1" indent="-285750" algn="l" eaLnBrk="0" hangingPunct="0">
              <a:lnSpc>
                <a:spcPct val="110000"/>
              </a:lnSpc>
              <a:spcBef>
                <a:spcPct val="0"/>
              </a:spcBef>
              <a:buClr>
                <a:srgbClr val="006666"/>
              </a:buClr>
              <a:buSzPct val="85000"/>
              <a:buFont typeface="Wingdings" pitchFamily="2" charset="2"/>
              <a:buChar char="u"/>
            </a:pPr>
            <a:r>
              <a:rPr lang="en-US" altLang="zh-CN" sz="2000" b="1">
                <a:latin typeface="Arial" charset="0"/>
              </a:rPr>
              <a:t>EPROM</a:t>
            </a:r>
            <a:r>
              <a:rPr lang="zh-CN" altLang="en-US" sz="2000" b="1">
                <a:latin typeface="Arial" charset="0"/>
              </a:rPr>
              <a:t>存储单元在</a:t>
            </a:r>
            <a:r>
              <a:rPr lang="zh-CN" altLang="en-US" sz="2000" b="1">
                <a:solidFill>
                  <a:srgbClr val="CC0066"/>
                </a:solidFill>
                <a:latin typeface="Arial" charset="0"/>
              </a:rPr>
              <a:t>每个</a:t>
            </a:r>
            <a:r>
              <a:rPr lang="zh-CN" altLang="en-US" sz="2000" b="1">
                <a:latin typeface="Arial" charset="0"/>
              </a:rPr>
              <a:t>字线和位线的交叉处都连接一个</a:t>
            </a:r>
            <a:r>
              <a:rPr lang="en-US" altLang="zh-CN" sz="2000" b="1">
                <a:solidFill>
                  <a:srgbClr val="CC0066"/>
                </a:solidFill>
                <a:latin typeface="Arial" charset="0"/>
              </a:rPr>
              <a:t>MOS</a:t>
            </a:r>
            <a:r>
              <a:rPr lang="zh-CN" altLang="en-US" sz="2000" b="1">
                <a:solidFill>
                  <a:srgbClr val="CC0066"/>
                </a:solidFill>
                <a:latin typeface="Arial" charset="0"/>
              </a:rPr>
              <a:t>管</a:t>
            </a:r>
            <a:r>
              <a:rPr lang="zh-CN" altLang="en-US" sz="2000" b="1">
                <a:latin typeface="Arial" charset="0"/>
              </a:rPr>
              <a:t>和一个</a:t>
            </a:r>
            <a:r>
              <a:rPr lang="en-US" altLang="zh-CN" sz="2000" b="1">
                <a:solidFill>
                  <a:srgbClr val="CC0066"/>
                </a:solidFill>
                <a:latin typeface="Arial" charset="0"/>
              </a:rPr>
              <a:t>FAMOS</a:t>
            </a:r>
            <a:r>
              <a:rPr lang="zh-CN" altLang="en-US" sz="2000" b="1">
                <a:solidFill>
                  <a:srgbClr val="CC0066"/>
                </a:solidFill>
                <a:latin typeface="Arial" charset="0"/>
              </a:rPr>
              <a:t> 管</a:t>
            </a:r>
          </a:p>
          <a:p>
            <a:pPr marL="742950" lvl="1" indent="-285750" algn="l" eaLnBrk="0" hangingPunct="0">
              <a:lnSpc>
                <a:spcPct val="110000"/>
              </a:lnSpc>
              <a:spcBef>
                <a:spcPct val="0"/>
              </a:spcBef>
              <a:buClr>
                <a:srgbClr val="006666"/>
              </a:buClr>
              <a:buSzPct val="85000"/>
              <a:buFont typeface="Wingdings" pitchFamily="2" charset="2"/>
              <a:buChar char="u"/>
            </a:pPr>
            <a:r>
              <a:rPr lang="en-US" altLang="zh-CN" sz="2000" b="1">
                <a:solidFill>
                  <a:srgbClr val="FF0000"/>
                </a:solidFill>
                <a:latin typeface="Arial" charset="0"/>
              </a:rPr>
              <a:t>FAMOS</a:t>
            </a:r>
            <a:r>
              <a:rPr lang="zh-CN" altLang="en-US" sz="2000" b="1">
                <a:latin typeface="Arial" charset="0"/>
              </a:rPr>
              <a:t>：</a:t>
            </a:r>
            <a:r>
              <a:rPr lang="en-US" altLang="zh-CN" sz="2000" b="1">
                <a:latin typeface="Arial" charset="0"/>
              </a:rPr>
              <a:t>Floating-gate Avalanche-injection MOS</a:t>
            </a:r>
            <a:r>
              <a:rPr lang="zh-CN" altLang="en-US" sz="2000" b="1">
                <a:latin typeface="Arial" charset="0"/>
              </a:rPr>
              <a:t>，浮栅雪崩注入式</a:t>
            </a:r>
            <a:r>
              <a:rPr lang="en-US" altLang="zh-CN" sz="2000" b="1">
                <a:latin typeface="Arial" charset="0"/>
              </a:rPr>
              <a:t>MOS</a:t>
            </a:r>
            <a:r>
              <a:rPr lang="zh-CN" altLang="en-US" sz="2000" b="1">
                <a:latin typeface="Arial" charset="0"/>
              </a:rPr>
              <a:t>，为</a:t>
            </a:r>
            <a:r>
              <a:rPr lang="en-US" altLang="zh-CN" sz="2000" b="1">
                <a:solidFill>
                  <a:srgbClr val="CC0066"/>
                </a:solidFill>
                <a:latin typeface="Arial" charset="0"/>
              </a:rPr>
              <a:t>P</a:t>
            </a:r>
            <a:r>
              <a:rPr lang="zh-CN" altLang="en-US" sz="2000" b="1">
                <a:solidFill>
                  <a:srgbClr val="CC0066"/>
                </a:solidFill>
                <a:latin typeface="Arial" charset="0"/>
              </a:rPr>
              <a:t>沟道</a:t>
            </a:r>
            <a:r>
              <a:rPr lang="en-US" altLang="zh-CN" sz="2000" b="1">
                <a:solidFill>
                  <a:srgbClr val="CC0066"/>
                </a:solidFill>
                <a:latin typeface="Arial" charset="0"/>
              </a:rPr>
              <a:t>MOS</a:t>
            </a:r>
            <a:r>
              <a:rPr lang="zh-CN" altLang="en-US" sz="2000" b="1">
                <a:solidFill>
                  <a:srgbClr val="CC0066"/>
                </a:solidFill>
                <a:latin typeface="Arial" charset="0"/>
              </a:rPr>
              <a:t>管</a:t>
            </a:r>
          </a:p>
          <a:p>
            <a:pPr marL="742950" lvl="1" indent="-285750" algn="l" eaLnBrk="0" hangingPunct="0">
              <a:lnSpc>
                <a:spcPct val="110000"/>
              </a:lnSpc>
              <a:spcBef>
                <a:spcPct val="0"/>
              </a:spcBef>
              <a:buClr>
                <a:srgbClr val="006666"/>
              </a:buClr>
              <a:buSzPct val="85000"/>
              <a:buFont typeface="Wingdings" pitchFamily="2" charset="2"/>
              <a:buChar char="u"/>
            </a:pPr>
            <a:r>
              <a:rPr lang="zh-CN" altLang="en-US" sz="2000" b="1">
                <a:latin typeface="Arial" charset="0"/>
              </a:rPr>
              <a:t>擦除数据时，需要把</a:t>
            </a:r>
            <a:r>
              <a:rPr lang="en-US" altLang="zh-CN" sz="2000" b="1">
                <a:latin typeface="Arial" charset="0"/>
              </a:rPr>
              <a:t>EPROM</a:t>
            </a:r>
            <a:r>
              <a:rPr lang="zh-CN" altLang="en-US" sz="2000" b="1">
                <a:latin typeface="Arial" charset="0"/>
              </a:rPr>
              <a:t>芯片放在专门的擦除器中，紫外光下照射</a:t>
            </a:r>
            <a:r>
              <a:rPr lang="en-US" altLang="zh-CN" sz="2000" b="1">
                <a:solidFill>
                  <a:srgbClr val="CC0066"/>
                </a:solidFill>
                <a:latin typeface="Arial" charset="0"/>
              </a:rPr>
              <a:t>15~30</a:t>
            </a:r>
            <a:r>
              <a:rPr lang="zh-CN" altLang="en-US" sz="2000" b="1">
                <a:latin typeface="Arial" charset="0"/>
              </a:rPr>
              <a:t>分钟</a:t>
            </a:r>
          </a:p>
        </p:txBody>
      </p:sp>
      <p:grpSp>
        <p:nvGrpSpPr>
          <p:cNvPr id="2" name="Group 121"/>
          <p:cNvGrpSpPr>
            <a:grpSpLocks/>
          </p:cNvGrpSpPr>
          <p:nvPr/>
        </p:nvGrpSpPr>
        <p:grpSpPr bwMode="auto">
          <a:xfrm>
            <a:off x="6381750" y="4921250"/>
            <a:ext cx="2438400" cy="1454150"/>
            <a:chOff x="720" y="2784"/>
            <a:chExt cx="1536" cy="916"/>
          </a:xfrm>
        </p:grpSpPr>
        <p:sp>
          <p:nvSpPr>
            <p:cNvPr id="54279" name="Line 81"/>
            <p:cNvSpPr>
              <a:spLocks noChangeShapeType="1"/>
            </p:cNvSpPr>
            <p:nvPr/>
          </p:nvSpPr>
          <p:spPr bwMode="auto">
            <a:xfrm>
              <a:off x="720" y="2976"/>
              <a:ext cx="1104" cy="0"/>
            </a:xfrm>
            <a:prstGeom prst="line">
              <a:avLst/>
            </a:prstGeom>
            <a:noFill/>
            <a:ln w="9525">
              <a:solidFill>
                <a:schemeClr val="tx1"/>
              </a:solidFill>
              <a:round/>
              <a:headEnd/>
              <a:tailEnd/>
            </a:ln>
          </p:spPr>
          <p:txBody>
            <a:bodyPr/>
            <a:lstStyle/>
            <a:p>
              <a:endParaRPr lang="zh-CN" altLang="en-US"/>
            </a:p>
          </p:txBody>
        </p:sp>
        <p:sp>
          <p:nvSpPr>
            <p:cNvPr id="54280" name="Line 82"/>
            <p:cNvSpPr>
              <a:spLocks noChangeShapeType="1"/>
            </p:cNvSpPr>
            <p:nvPr/>
          </p:nvSpPr>
          <p:spPr bwMode="auto">
            <a:xfrm>
              <a:off x="1536" y="2784"/>
              <a:ext cx="0" cy="768"/>
            </a:xfrm>
            <a:prstGeom prst="line">
              <a:avLst/>
            </a:prstGeom>
            <a:noFill/>
            <a:ln w="9525">
              <a:solidFill>
                <a:schemeClr val="tx1"/>
              </a:solidFill>
              <a:round/>
              <a:headEnd/>
              <a:tailEnd/>
            </a:ln>
          </p:spPr>
          <p:txBody>
            <a:bodyPr/>
            <a:lstStyle/>
            <a:p>
              <a:endParaRPr lang="zh-CN" altLang="en-US"/>
            </a:p>
          </p:txBody>
        </p:sp>
        <p:sp>
          <p:nvSpPr>
            <p:cNvPr id="54281" name="Line 83"/>
            <p:cNvSpPr>
              <a:spLocks noChangeShapeType="1"/>
            </p:cNvSpPr>
            <p:nvPr/>
          </p:nvSpPr>
          <p:spPr bwMode="auto">
            <a:xfrm>
              <a:off x="960" y="3168"/>
              <a:ext cx="144" cy="0"/>
            </a:xfrm>
            <a:prstGeom prst="line">
              <a:avLst/>
            </a:prstGeom>
            <a:noFill/>
            <a:ln w="19050">
              <a:solidFill>
                <a:schemeClr val="tx1"/>
              </a:solidFill>
              <a:round/>
              <a:headEnd/>
              <a:tailEnd/>
            </a:ln>
          </p:spPr>
          <p:txBody>
            <a:bodyPr/>
            <a:lstStyle/>
            <a:p>
              <a:endParaRPr lang="zh-CN" altLang="en-US"/>
            </a:p>
          </p:txBody>
        </p:sp>
        <p:sp>
          <p:nvSpPr>
            <p:cNvPr id="54282" name="Line 84"/>
            <p:cNvSpPr>
              <a:spLocks noChangeShapeType="1"/>
            </p:cNvSpPr>
            <p:nvPr/>
          </p:nvSpPr>
          <p:spPr bwMode="auto">
            <a:xfrm>
              <a:off x="960" y="3168"/>
              <a:ext cx="0" cy="96"/>
            </a:xfrm>
            <a:prstGeom prst="line">
              <a:avLst/>
            </a:prstGeom>
            <a:noFill/>
            <a:ln w="9525">
              <a:solidFill>
                <a:schemeClr val="tx1"/>
              </a:solidFill>
              <a:round/>
              <a:headEnd/>
              <a:tailEnd/>
            </a:ln>
          </p:spPr>
          <p:txBody>
            <a:bodyPr/>
            <a:lstStyle/>
            <a:p>
              <a:endParaRPr lang="zh-CN" altLang="en-US"/>
            </a:p>
          </p:txBody>
        </p:sp>
        <p:sp>
          <p:nvSpPr>
            <p:cNvPr id="54283" name="Line 85"/>
            <p:cNvSpPr>
              <a:spLocks noChangeShapeType="1"/>
            </p:cNvSpPr>
            <p:nvPr/>
          </p:nvSpPr>
          <p:spPr bwMode="auto">
            <a:xfrm>
              <a:off x="816" y="3264"/>
              <a:ext cx="144" cy="0"/>
            </a:xfrm>
            <a:prstGeom prst="line">
              <a:avLst/>
            </a:prstGeom>
            <a:noFill/>
            <a:ln w="9525">
              <a:solidFill>
                <a:schemeClr val="tx1"/>
              </a:solidFill>
              <a:round/>
              <a:headEnd/>
              <a:tailEnd/>
            </a:ln>
          </p:spPr>
          <p:txBody>
            <a:bodyPr/>
            <a:lstStyle/>
            <a:p>
              <a:endParaRPr lang="zh-CN" altLang="en-US"/>
            </a:p>
          </p:txBody>
        </p:sp>
        <p:sp>
          <p:nvSpPr>
            <p:cNvPr id="54284" name="Line 86"/>
            <p:cNvSpPr>
              <a:spLocks noChangeShapeType="1"/>
            </p:cNvSpPr>
            <p:nvPr/>
          </p:nvSpPr>
          <p:spPr bwMode="auto">
            <a:xfrm>
              <a:off x="816" y="3264"/>
              <a:ext cx="0" cy="192"/>
            </a:xfrm>
            <a:prstGeom prst="line">
              <a:avLst/>
            </a:prstGeom>
            <a:noFill/>
            <a:ln w="9525">
              <a:solidFill>
                <a:schemeClr val="tx1"/>
              </a:solidFill>
              <a:round/>
              <a:headEnd/>
              <a:tailEnd/>
            </a:ln>
          </p:spPr>
          <p:txBody>
            <a:bodyPr/>
            <a:lstStyle/>
            <a:p>
              <a:endParaRPr lang="zh-CN" altLang="en-US"/>
            </a:p>
          </p:txBody>
        </p:sp>
        <p:sp>
          <p:nvSpPr>
            <p:cNvPr id="54285" name="Line 87"/>
            <p:cNvSpPr>
              <a:spLocks noChangeShapeType="1"/>
            </p:cNvSpPr>
            <p:nvPr/>
          </p:nvSpPr>
          <p:spPr bwMode="auto">
            <a:xfrm>
              <a:off x="768" y="3456"/>
              <a:ext cx="96" cy="0"/>
            </a:xfrm>
            <a:prstGeom prst="line">
              <a:avLst/>
            </a:prstGeom>
            <a:noFill/>
            <a:ln w="28575">
              <a:solidFill>
                <a:schemeClr val="tx1"/>
              </a:solidFill>
              <a:round/>
              <a:headEnd/>
              <a:tailEnd/>
            </a:ln>
          </p:spPr>
          <p:txBody>
            <a:bodyPr/>
            <a:lstStyle/>
            <a:p>
              <a:endParaRPr lang="zh-CN" altLang="en-US"/>
            </a:p>
          </p:txBody>
        </p:sp>
        <p:sp>
          <p:nvSpPr>
            <p:cNvPr id="54286" name="Line 88"/>
            <p:cNvSpPr>
              <a:spLocks noChangeShapeType="1"/>
            </p:cNvSpPr>
            <p:nvPr/>
          </p:nvSpPr>
          <p:spPr bwMode="auto">
            <a:xfrm>
              <a:off x="960" y="3120"/>
              <a:ext cx="144" cy="0"/>
            </a:xfrm>
            <a:prstGeom prst="line">
              <a:avLst/>
            </a:prstGeom>
            <a:noFill/>
            <a:ln w="19050">
              <a:solidFill>
                <a:schemeClr val="tx1"/>
              </a:solidFill>
              <a:round/>
              <a:headEnd/>
              <a:tailEnd/>
            </a:ln>
          </p:spPr>
          <p:txBody>
            <a:bodyPr/>
            <a:lstStyle/>
            <a:p>
              <a:endParaRPr lang="zh-CN" altLang="en-US"/>
            </a:p>
          </p:txBody>
        </p:sp>
        <p:sp>
          <p:nvSpPr>
            <p:cNvPr id="54287" name="Line 89"/>
            <p:cNvSpPr>
              <a:spLocks noChangeShapeType="1"/>
            </p:cNvSpPr>
            <p:nvPr/>
          </p:nvSpPr>
          <p:spPr bwMode="auto">
            <a:xfrm flipV="1">
              <a:off x="1104" y="2976"/>
              <a:ext cx="0" cy="144"/>
            </a:xfrm>
            <a:prstGeom prst="line">
              <a:avLst/>
            </a:prstGeom>
            <a:noFill/>
            <a:ln w="9525">
              <a:solidFill>
                <a:schemeClr val="tx1"/>
              </a:solidFill>
              <a:round/>
              <a:headEnd/>
              <a:tailEnd/>
            </a:ln>
          </p:spPr>
          <p:txBody>
            <a:bodyPr/>
            <a:lstStyle/>
            <a:p>
              <a:endParaRPr lang="zh-CN" altLang="en-US"/>
            </a:p>
          </p:txBody>
        </p:sp>
        <p:sp>
          <p:nvSpPr>
            <p:cNvPr id="54288" name="Line 90"/>
            <p:cNvSpPr>
              <a:spLocks noChangeShapeType="1"/>
            </p:cNvSpPr>
            <p:nvPr/>
          </p:nvSpPr>
          <p:spPr bwMode="auto">
            <a:xfrm>
              <a:off x="1104" y="3168"/>
              <a:ext cx="0" cy="96"/>
            </a:xfrm>
            <a:prstGeom prst="line">
              <a:avLst/>
            </a:prstGeom>
            <a:noFill/>
            <a:ln w="9525">
              <a:solidFill>
                <a:schemeClr val="tx1"/>
              </a:solidFill>
              <a:round/>
              <a:headEnd/>
              <a:tailEnd/>
            </a:ln>
          </p:spPr>
          <p:txBody>
            <a:bodyPr/>
            <a:lstStyle/>
            <a:p>
              <a:endParaRPr lang="zh-CN" altLang="en-US"/>
            </a:p>
          </p:txBody>
        </p:sp>
        <p:sp>
          <p:nvSpPr>
            <p:cNvPr id="54289" name="Oval 91"/>
            <p:cNvSpPr>
              <a:spLocks noChangeArrowheads="1"/>
            </p:cNvSpPr>
            <p:nvPr/>
          </p:nvSpPr>
          <p:spPr bwMode="auto">
            <a:xfrm>
              <a:off x="1086" y="2960"/>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54290" name="Oval 92"/>
            <p:cNvSpPr>
              <a:spLocks noChangeArrowheads="1"/>
            </p:cNvSpPr>
            <p:nvPr/>
          </p:nvSpPr>
          <p:spPr bwMode="auto">
            <a:xfrm>
              <a:off x="1520" y="3248"/>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800" b="1">
                <a:solidFill>
                  <a:schemeClr val="hlink"/>
                </a:solidFill>
                <a:latin typeface="Arial" charset="0"/>
                <a:cs typeface="Arial" charset="0"/>
              </a:endParaRPr>
            </a:p>
          </p:txBody>
        </p:sp>
        <p:sp>
          <p:nvSpPr>
            <p:cNvPr id="54291" name="Text Box 93"/>
            <p:cNvSpPr txBox="1">
              <a:spLocks noChangeArrowheads="1"/>
            </p:cNvSpPr>
            <p:nvPr/>
          </p:nvSpPr>
          <p:spPr bwMode="auto">
            <a:xfrm>
              <a:off x="1824" y="2880"/>
              <a:ext cx="432" cy="215"/>
            </a:xfrm>
            <a:prstGeom prst="rect">
              <a:avLst/>
            </a:prstGeom>
            <a:noFill/>
            <a:ln w="9525">
              <a:noFill/>
              <a:miter lim="800000"/>
              <a:headEnd/>
              <a:tailEnd/>
            </a:ln>
          </p:spPr>
          <p:txBody>
            <a:bodyPr>
              <a:spAutoFit/>
            </a:bodyPr>
            <a:lstStyle/>
            <a:p>
              <a:pPr eaLnBrk="0" hangingPunct="0"/>
              <a:r>
                <a:rPr lang="zh-CN" altLang="en-US" sz="1800" b="1">
                  <a:solidFill>
                    <a:schemeClr val="hlink"/>
                  </a:solidFill>
                  <a:latin typeface="Arial" charset="0"/>
                  <a:ea typeface="楷体_GB2312" pitchFamily="49" charset="-122"/>
                  <a:cs typeface="Arial" charset="0"/>
                </a:rPr>
                <a:t>字线</a:t>
              </a:r>
            </a:p>
          </p:txBody>
        </p:sp>
        <p:sp>
          <p:nvSpPr>
            <p:cNvPr id="54292" name="Text Box 94"/>
            <p:cNvSpPr txBox="1">
              <a:spLocks noChangeArrowheads="1"/>
            </p:cNvSpPr>
            <p:nvPr/>
          </p:nvSpPr>
          <p:spPr bwMode="auto">
            <a:xfrm>
              <a:off x="1584" y="3330"/>
              <a:ext cx="240" cy="370"/>
            </a:xfrm>
            <a:prstGeom prst="rect">
              <a:avLst/>
            </a:prstGeom>
            <a:noFill/>
            <a:ln w="9525">
              <a:noFill/>
              <a:miter lim="800000"/>
              <a:headEnd/>
              <a:tailEnd/>
            </a:ln>
          </p:spPr>
          <p:txBody>
            <a:bodyPr>
              <a:spAutoFit/>
            </a:bodyPr>
            <a:lstStyle/>
            <a:p>
              <a:pPr eaLnBrk="0" hangingPunct="0"/>
              <a:r>
                <a:rPr lang="zh-CN" altLang="en-US" sz="1800" b="1">
                  <a:solidFill>
                    <a:schemeClr val="hlink"/>
                  </a:solidFill>
                  <a:latin typeface="Arial" charset="0"/>
                  <a:ea typeface="楷体_GB2312" pitchFamily="49" charset="-122"/>
                  <a:cs typeface="Arial" charset="0"/>
                </a:rPr>
                <a:t>位线</a:t>
              </a:r>
            </a:p>
          </p:txBody>
        </p:sp>
        <p:sp>
          <p:nvSpPr>
            <p:cNvPr id="54293" name="Line 95"/>
            <p:cNvSpPr>
              <a:spLocks noChangeShapeType="1"/>
            </p:cNvSpPr>
            <p:nvPr/>
          </p:nvSpPr>
          <p:spPr bwMode="auto">
            <a:xfrm>
              <a:off x="1104" y="3264"/>
              <a:ext cx="144" cy="0"/>
            </a:xfrm>
            <a:prstGeom prst="line">
              <a:avLst/>
            </a:prstGeom>
            <a:noFill/>
            <a:ln w="9525">
              <a:solidFill>
                <a:schemeClr val="tx1"/>
              </a:solidFill>
              <a:round/>
              <a:headEnd/>
              <a:tailEnd/>
            </a:ln>
          </p:spPr>
          <p:txBody>
            <a:bodyPr/>
            <a:lstStyle/>
            <a:p>
              <a:endParaRPr lang="zh-CN" altLang="en-US"/>
            </a:p>
          </p:txBody>
        </p:sp>
        <p:sp>
          <p:nvSpPr>
            <p:cNvPr id="54294" name="Line 99"/>
            <p:cNvSpPr>
              <a:spLocks noChangeShapeType="1"/>
            </p:cNvSpPr>
            <p:nvPr/>
          </p:nvSpPr>
          <p:spPr bwMode="auto">
            <a:xfrm>
              <a:off x="1392" y="3264"/>
              <a:ext cx="144" cy="0"/>
            </a:xfrm>
            <a:prstGeom prst="line">
              <a:avLst/>
            </a:prstGeom>
            <a:noFill/>
            <a:ln w="9525">
              <a:solidFill>
                <a:schemeClr val="tx1"/>
              </a:solidFill>
              <a:round/>
              <a:headEnd/>
              <a:tailEnd/>
            </a:ln>
          </p:spPr>
          <p:txBody>
            <a:bodyPr/>
            <a:lstStyle/>
            <a:p>
              <a:endParaRPr lang="zh-CN" altLang="en-US"/>
            </a:p>
          </p:txBody>
        </p:sp>
        <p:grpSp>
          <p:nvGrpSpPr>
            <p:cNvPr id="54295" name="Group 109"/>
            <p:cNvGrpSpPr>
              <a:grpSpLocks/>
            </p:cNvGrpSpPr>
            <p:nvPr/>
          </p:nvGrpSpPr>
          <p:grpSpPr bwMode="auto">
            <a:xfrm>
              <a:off x="1248" y="3056"/>
              <a:ext cx="144" cy="208"/>
              <a:chOff x="1296" y="3776"/>
              <a:chExt cx="144" cy="208"/>
            </a:xfrm>
          </p:grpSpPr>
          <p:grpSp>
            <p:nvGrpSpPr>
              <p:cNvPr id="54297" name="Group 104"/>
              <p:cNvGrpSpPr>
                <a:grpSpLocks/>
              </p:cNvGrpSpPr>
              <p:nvPr/>
            </p:nvGrpSpPr>
            <p:grpSpPr bwMode="auto">
              <a:xfrm>
                <a:off x="1296" y="3776"/>
                <a:ext cx="144" cy="112"/>
                <a:chOff x="1296" y="3776"/>
                <a:chExt cx="144" cy="112"/>
              </a:xfrm>
            </p:grpSpPr>
            <p:sp>
              <p:nvSpPr>
                <p:cNvPr id="54300" name="Line 101"/>
                <p:cNvSpPr>
                  <a:spLocks noChangeShapeType="1"/>
                </p:cNvSpPr>
                <p:nvPr/>
              </p:nvSpPr>
              <p:spPr bwMode="auto">
                <a:xfrm>
                  <a:off x="1296" y="3888"/>
                  <a:ext cx="144" cy="0"/>
                </a:xfrm>
                <a:prstGeom prst="line">
                  <a:avLst/>
                </a:prstGeom>
                <a:noFill/>
                <a:ln w="19050">
                  <a:solidFill>
                    <a:srgbClr val="FF0000"/>
                  </a:solidFill>
                  <a:round/>
                  <a:headEnd/>
                  <a:tailEnd/>
                </a:ln>
              </p:spPr>
              <p:txBody>
                <a:bodyPr/>
                <a:lstStyle/>
                <a:p>
                  <a:endParaRPr lang="zh-CN" altLang="en-US"/>
                </a:p>
              </p:txBody>
            </p:sp>
            <p:sp>
              <p:nvSpPr>
                <p:cNvPr id="54301" name="Line 102"/>
                <p:cNvSpPr>
                  <a:spLocks noChangeShapeType="1"/>
                </p:cNvSpPr>
                <p:nvPr/>
              </p:nvSpPr>
              <p:spPr bwMode="auto">
                <a:xfrm>
                  <a:off x="1320" y="3776"/>
                  <a:ext cx="96" cy="0"/>
                </a:xfrm>
                <a:prstGeom prst="line">
                  <a:avLst/>
                </a:prstGeom>
                <a:noFill/>
                <a:ln w="19050">
                  <a:solidFill>
                    <a:srgbClr val="FF0000"/>
                  </a:solidFill>
                  <a:round/>
                  <a:headEnd/>
                  <a:tailEnd/>
                </a:ln>
              </p:spPr>
              <p:txBody>
                <a:bodyPr/>
                <a:lstStyle/>
                <a:p>
                  <a:endParaRPr lang="zh-CN" altLang="en-US"/>
                </a:p>
              </p:txBody>
            </p:sp>
            <p:sp>
              <p:nvSpPr>
                <p:cNvPr id="54302" name="Line 103"/>
                <p:cNvSpPr>
                  <a:spLocks noChangeShapeType="1"/>
                </p:cNvSpPr>
                <p:nvPr/>
              </p:nvSpPr>
              <p:spPr bwMode="auto">
                <a:xfrm>
                  <a:off x="1336" y="3784"/>
                  <a:ext cx="96" cy="93"/>
                </a:xfrm>
                <a:prstGeom prst="line">
                  <a:avLst/>
                </a:prstGeom>
                <a:noFill/>
                <a:ln w="9525">
                  <a:solidFill>
                    <a:srgbClr val="FF0000"/>
                  </a:solidFill>
                  <a:round/>
                  <a:headEnd/>
                  <a:tailEnd type="triangle" w="sm" len="sm"/>
                </a:ln>
              </p:spPr>
              <p:txBody>
                <a:bodyPr/>
                <a:lstStyle/>
                <a:p>
                  <a:endParaRPr lang="zh-CN" altLang="en-US"/>
                </a:p>
              </p:txBody>
            </p:sp>
          </p:grpSp>
          <p:sp>
            <p:nvSpPr>
              <p:cNvPr id="54298" name="Line 105"/>
              <p:cNvSpPr>
                <a:spLocks noChangeShapeType="1"/>
              </p:cNvSpPr>
              <p:nvPr/>
            </p:nvSpPr>
            <p:spPr bwMode="auto">
              <a:xfrm>
                <a:off x="1296" y="3888"/>
                <a:ext cx="0" cy="96"/>
              </a:xfrm>
              <a:prstGeom prst="line">
                <a:avLst/>
              </a:prstGeom>
              <a:noFill/>
              <a:ln w="9525">
                <a:solidFill>
                  <a:srgbClr val="FF0000"/>
                </a:solidFill>
                <a:round/>
                <a:headEnd/>
                <a:tailEnd/>
              </a:ln>
            </p:spPr>
            <p:txBody>
              <a:bodyPr/>
              <a:lstStyle/>
              <a:p>
                <a:endParaRPr lang="zh-CN" altLang="en-US"/>
              </a:p>
            </p:txBody>
          </p:sp>
          <p:sp>
            <p:nvSpPr>
              <p:cNvPr id="54299" name="Line 108"/>
              <p:cNvSpPr>
                <a:spLocks noChangeShapeType="1"/>
              </p:cNvSpPr>
              <p:nvPr/>
            </p:nvSpPr>
            <p:spPr bwMode="auto">
              <a:xfrm>
                <a:off x="1440" y="3888"/>
                <a:ext cx="0" cy="96"/>
              </a:xfrm>
              <a:prstGeom prst="line">
                <a:avLst/>
              </a:prstGeom>
              <a:noFill/>
              <a:ln w="9525">
                <a:solidFill>
                  <a:srgbClr val="FF0000"/>
                </a:solidFill>
                <a:round/>
                <a:headEnd/>
                <a:tailEnd/>
              </a:ln>
            </p:spPr>
            <p:txBody>
              <a:bodyPr/>
              <a:lstStyle/>
              <a:p>
                <a:endParaRPr lang="zh-CN" altLang="en-US"/>
              </a:p>
            </p:txBody>
          </p:sp>
        </p:grpSp>
        <p:sp>
          <p:nvSpPr>
            <p:cNvPr id="54296" name="Text Box 110"/>
            <p:cNvSpPr txBox="1">
              <a:spLocks noChangeArrowheads="1"/>
            </p:cNvSpPr>
            <p:nvPr/>
          </p:nvSpPr>
          <p:spPr bwMode="auto">
            <a:xfrm>
              <a:off x="960" y="3264"/>
              <a:ext cx="624" cy="214"/>
            </a:xfrm>
            <a:prstGeom prst="rect">
              <a:avLst/>
            </a:prstGeom>
            <a:noFill/>
            <a:ln w="9525">
              <a:noFill/>
              <a:miter lim="800000"/>
              <a:headEnd/>
              <a:tailEnd/>
            </a:ln>
          </p:spPr>
          <p:txBody>
            <a:bodyPr lIns="0" rIns="0">
              <a:spAutoFit/>
            </a:bodyPr>
            <a:lstStyle/>
            <a:p>
              <a:pPr eaLnBrk="0" hangingPunct="0"/>
              <a:r>
                <a:rPr lang="en-US" altLang="zh-CN" sz="1800" b="1">
                  <a:solidFill>
                    <a:srgbClr val="FF0066"/>
                  </a:solidFill>
                  <a:latin typeface="Arial" charset="0"/>
                  <a:cs typeface="Arial" charset="0"/>
                </a:rPr>
                <a:t>FAMOS</a:t>
              </a:r>
            </a:p>
          </p:txBody>
        </p:sp>
      </p:grpSp>
      <p:sp>
        <p:nvSpPr>
          <p:cNvPr id="180" name="Text Box 639"/>
          <p:cNvSpPr txBox="1">
            <a:spLocks noChangeArrowheads="1"/>
          </p:cNvSpPr>
          <p:nvPr/>
        </p:nvSpPr>
        <p:spPr bwMode="auto">
          <a:xfrm>
            <a:off x="3790950" y="5556250"/>
            <a:ext cx="2743200" cy="396875"/>
          </a:xfrm>
          <a:prstGeom prst="rect">
            <a:avLst/>
          </a:prstGeom>
          <a:noFill/>
          <a:ln w="9525">
            <a:noFill/>
            <a:miter lim="800000"/>
            <a:headEnd/>
            <a:tailEnd/>
          </a:ln>
        </p:spPr>
        <p:txBody>
          <a:bodyPr>
            <a:spAutoFit/>
          </a:bodyPr>
          <a:lstStyle/>
          <a:p>
            <a:pPr eaLnBrk="0" hangingPunct="0">
              <a:lnSpc>
                <a:spcPct val="100000"/>
              </a:lnSpc>
            </a:pPr>
            <a:r>
              <a:rPr lang="en-US" altLang="zh-CN" sz="2000" b="1">
                <a:solidFill>
                  <a:srgbClr val="CC3300"/>
                </a:solidFill>
                <a:latin typeface="Arial" charset="0"/>
                <a:ea typeface="楷体_GB2312" pitchFamily="49" charset="-122"/>
              </a:rPr>
              <a:t>EPROM</a:t>
            </a:r>
            <a:r>
              <a:rPr lang="zh-CN" altLang="en-US" sz="2000" b="1">
                <a:solidFill>
                  <a:srgbClr val="CC3300"/>
                </a:solidFill>
                <a:latin typeface="Arial" charset="0"/>
                <a:ea typeface="楷体_GB2312" pitchFamily="49" charset="-122"/>
              </a:rPr>
              <a:t>存储单元</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 calcmode="lin" valueType="num">
                                      <p:cBhvr additive="base">
                                        <p:cTn id="7"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
                                            <p:txEl>
                                              <p:pRg st="1" end="1"/>
                                            </p:txEl>
                                          </p:spTgt>
                                        </p:tgtEl>
                                        <p:attrNameLst>
                                          <p:attrName>style.visibility</p:attrName>
                                        </p:attrNameLst>
                                      </p:cBhvr>
                                      <p:to>
                                        <p:strVal val="visible"/>
                                      </p:to>
                                    </p:set>
                                    <p:anim calcmode="lin" valueType="num">
                                      <p:cBhvr additive="base">
                                        <p:cTn id="13" dur="500" fill="hold"/>
                                        <p:tgtEl>
                                          <p:spTgt spid="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
                                            <p:txEl>
                                              <p:pRg st="2" end="2"/>
                                            </p:txEl>
                                          </p:spTgt>
                                        </p:tgtEl>
                                        <p:attrNameLst>
                                          <p:attrName>style.visibility</p:attrName>
                                        </p:attrNameLst>
                                      </p:cBhvr>
                                      <p:to>
                                        <p:strVal val="visible"/>
                                      </p:to>
                                    </p:set>
                                    <p:anim calcmode="lin" valueType="num">
                                      <p:cBhvr additive="base">
                                        <p:cTn id="19" dur="500" fill="hold"/>
                                        <p:tgtEl>
                                          <p:spTgt spid="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
                                            <p:txEl>
                                              <p:pRg st="3" end="3"/>
                                            </p:txEl>
                                          </p:spTgt>
                                        </p:tgtEl>
                                        <p:attrNameLst>
                                          <p:attrName>style.visibility</p:attrName>
                                        </p:attrNameLst>
                                      </p:cBhvr>
                                      <p:to>
                                        <p:strVal val="visible"/>
                                      </p:to>
                                    </p:set>
                                    <p:anim calcmode="lin" valueType="num">
                                      <p:cBhvr additive="base">
                                        <p:cTn id="25" dur="500" fill="hold"/>
                                        <p:tgtEl>
                                          <p:spTgt spid="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0"/>
                                        </p:tgtEl>
                                        <p:attrNameLst>
                                          <p:attrName>style.visibility</p:attrName>
                                        </p:attrNameLst>
                                      </p:cBhvr>
                                      <p:to>
                                        <p:strVal val="visible"/>
                                      </p:to>
                                    </p:set>
                                    <p:anim calcmode="lin" valueType="num">
                                      <p:cBhvr additive="base">
                                        <p:cTn id="31" dur="500" fill="hold"/>
                                        <p:tgtEl>
                                          <p:spTgt spid="180"/>
                                        </p:tgtEl>
                                        <p:attrNameLst>
                                          <p:attrName>ppt_x</p:attrName>
                                        </p:attrNameLst>
                                      </p:cBhvr>
                                      <p:tavLst>
                                        <p:tav tm="0">
                                          <p:val>
                                            <p:strVal val="#ppt_x"/>
                                          </p:val>
                                        </p:tav>
                                        <p:tav tm="100000">
                                          <p:val>
                                            <p:strVal val="#ppt_x"/>
                                          </p:val>
                                        </p:tav>
                                      </p:tavLst>
                                    </p:anim>
                                    <p:anim calcmode="lin" valueType="num">
                                      <p:cBhvr additive="base">
                                        <p:cTn id="32" dur="500" fill="hold"/>
                                        <p:tgtEl>
                                          <p:spTgt spid="180"/>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3" presetClass="entr" presetSubtype="10"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blinds(horizontal)">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7">
                                            <p:txEl>
                                              <p:pRg st="4" end="4"/>
                                            </p:txEl>
                                          </p:spTgt>
                                        </p:tgtEl>
                                        <p:attrNameLst>
                                          <p:attrName>style.visibility</p:attrName>
                                        </p:attrNameLst>
                                      </p:cBhvr>
                                      <p:to>
                                        <p:strVal val="visible"/>
                                      </p:to>
                                    </p:set>
                                    <p:anim calcmode="lin" valueType="num">
                                      <p:cBhvr additive="base">
                                        <p:cTn id="41" dur="500" fill="hold"/>
                                        <p:tgtEl>
                                          <p:spTgt spid="27">
                                            <p:txEl>
                                              <p:pRg st="4" end="4"/>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27">
                                            <p:txEl>
                                              <p:pRg st="5" end="5"/>
                                            </p:txEl>
                                          </p:spTgt>
                                        </p:tgtEl>
                                        <p:attrNameLst>
                                          <p:attrName>style.visibility</p:attrName>
                                        </p:attrNameLst>
                                      </p:cBhvr>
                                      <p:to>
                                        <p:strVal val="visible"/>
                                      </p:to>
                                    </p:set>
                                    <p:anim calcmode="lin" valueType="num">
                                      <p:cBhvr additive="base">
                                        <p:cTn id="47" dur="500" fill="hold"/>
                                        <p:tgtEl>
                                          <p:spTgt spid="27">
                                            <p:txEl>
                                              <p:pRg st="5" end="5"/>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2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bldLvl="2"/>
      <p:bldP spid="180" grpId="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灯片编号占位符 4"/>
          <p:cNvSpPr txBox="1">
            <a:spLocks noGrp="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spcBef>
                <a:spcPct val="0"/>
              </a:spcBef>
            </a:pPr>
            <a:fld id="{B0D2070D-0BB7-4B4B-91EB-AB2C26290A4F}" type="slidenum">
              <a:rPr lang="ko-KR" altLang="en-US" sz="1600" b="1">
                <a:solidFill>
                  <a:schemeClr val="accent2"/>
                </a:solidFill>
                <a:latin typeface="Verdana" pitchFamily="34" charset="0"/>
                <a:ea typeface="Gulim" pitchFamily="34" charset="-127"/>
              </a:rPr>
              <a:pPr algn="r">
                <a:lnSpc>
                  <a:spcPct val="100000"/>
                </a:lnSpc>
                <a:spcBef>
                  <a:spcPct val="0"/>
                </a:spcBef>
              </a:pPr>
              <a:t>48</a:t>
            </a:fld>
            <a:endParaRPr lang="en-US" altLang="ko-KR" sz="1600" b="1">
              <a:solidFill>
                <a:schemeClr val="accent2"/>
              </a:solidFill>
              <a:latin typeface="Verdana" pitchFamily="34" charset="0"/>
              <a:ea typeface="Gulim" pitchFamily="34" charset="-127"/>
            </a:endParaRPr>
          </a:p>
        </p:txBody>
      </p:sp>
      <p:sp>
        <p:nvSpPr>
          <p:cNvPr id="55299" name="Rectangle 2"/>
          <p:cNvSpPr>
            <a:spLocks noGrp="1" noChangeArrowheads="1"/>
          </p:cNvSpPr>
          <p:nvPr>
            <p:ph type="title" idx="4294967295"/>
          </p:nvPr>
        </p:nvSpPr>
        <p:spPr/>
        <p:txBody>
          <a:bodyPr/>
          <a:lstStyle/>
          <a:p>
            <a:r>
              <a:rPr lang="en-US" altLang="zh-CN" smtClean="0">
                <a:solidFill>
                  <a:srgbClr val="FFCC00"/>
                </a:solidFill>
                <a:latin typeface="Arial" charset="0"/>
                <a:ea typeface="黑体" pitchFamily="49" charset="-122"/>
              </a:rPr>
              <a:t>EPROM</a:t>
            </a:r>
            <a:r>
              <a:rPr lang="zh-CN" altLang="en-US" smtClean="0">
                <a:solidFill>
                  <a:srgbClr val="FFCC00"/>
                </a:solidFill>
                <a:latin typeface="Arial" charset="0"/>
                <a:ea typeface="黑体" pitchFamily="49" charset="-122"/>
              </a:rPr>
              <a:t>的工作原理</a:t>
            </a:r>
          </a:p>
        </p:txBody>
      </p:sp>
      <p:grpSp>
        <p:nvGrpSpPr>
          <p:cNvPr id="3" name="Group 78"/>
          <p:cNvGrpSpPr>
            <a:grpSpLocks/>
          </p:cNvGrpSpPr>
          <p:nvPr/>
        </p:nvGrpSpPr>
        <p:grpSpPr bwMode="auto">
          <a:xfrm>
            <a:off x="5611813" y="4048125"/>
            <a:ext cx="3641725" cy="1973263"/>
            <a:chOff x="2592" y="2855"/>
            <a:chExt cx="2160" cy="1092"/>
          </a:xfrm>
        </p:grpSpPr>
        <p:grpSp>
          <p:nvGrpSpPr>
            <p:cNvPr id="55326" name="Group 76"/>
            <p:cNvGrpSpPr>
              <a:grpSpLocks/>
            </p:cNvGrpSpPr>
            <p:nvPr/>
          </p:nvGrpSpPr>
          <p:grpSpPr bwMode="auto">
            <a:xfrm>
              <a:off x="2928" y="2855"/>
              <a:ext cx="1532" cy="816"/>
              <a:chOff x="2928" y="2855"/>
              <a:chExt cx="1532" cy="816"/>
            </a:xfrm>
          </p:grpSpPr>
          <p:sp>
            <p:nvSpPr>
              <p:cNvPr id="55328" name="Text Box 32"/>
              <p:cNvSpPr txBox="1">
                <a:spLocks noChangeArrowheads="1"/>
              </p:cNvSpPr>
              <p:nvPr/>
            </p:nvSpPr>
            <p:spPr bwMode="auto">
              <a:xfrm>
                <a:off x="3120" y="3316"/>
                <a:ext cx="328" cy="257"/>
              </a:xfrm>
              <a:prstGeom prst="rect">
                <a:avLst/>
              </a:prstGeom>
              <a:noFill/>
              <a:ln w="9525">
                <a:noFill/>
                <a:miter lim="800000"/>
                <a:headEnd/>
                <a:tailEnd/>
              </a:ln>
            </p:spPr>
            <p:txBody>
              <a:bodyPr/>
              <a:lstStyle/>
              <a:p>
                <a:pPr algn="just" eaLnBrk="0" hangingPunct="0">
                  <a:spcBef>
                    <a:spcPct val="0"/>
                  </a:spcBef>
                </a:pPr>
                <a:r>
                  <a:rPr lang="en-US" altLang="zh-CN" sz="1600" b="1">
                    <a:solidFill>
                      <a:schemeClr val="hlink"/>
                    </a:solidFill>
                    <a:latin typeface="Arial" charset="0"/>
                    <a:cs typeface="Arial" charset="0"/>
                  </a:rPr>
                  <a:t>P+</a:t>
                </a:r>
              </a:p>
            </p:txBody>
          </p:sp>
          <p:sp>
            <p:nvSpPr>
              <p:cNvPr id="55329" name="Text Box 33"/>
              <p:cNvSpPr txBox="1">
                <a:spLocks noChangeArrowheads="1"/>
              </p:cNvSpPr>
              <p:nvPr/>
            </p:nvSpPr>
            <p:spPr bwMode="auto">
              <a:xfrm>
                <a:off x="4004" y="3318"/>
                <a:ext cx="328" cy="257"/>
              </a:xfrm>
              <a:prstGeom prst="rect">
                <a:avLst/>
              </a:prstGeom>
              <a:noFill/>
              <a:ln w="9525">
                <a:noFill/>
                <a:miter lim="800000"/>
                <a:headEnd/>
                <a:tailEnd/>
              </a:ln>
            </p:spPr>
            <p:txBody>
              <a:bodyPr/>
              <a:lstStyle/>
              <a:p>
                <a:pPr algn="just" eaLnBrk="0" hangingPunct="0">
                  <a:spcBef>
                    <a:spcPct val="0"/>
                  </a:spcBef>
                </a:pPr>
                <a:r>
                  <a:rPr lang="en-US" altLang="zh-CN" sz="1600" b="1">
                    <a:solidFill>
                      <a:schemeClr val="hlink"/>
                    </a:solidFill>
                    <a:latin typeface="Arial" charset="0"/>
                    <a:cs typeface="Arial" charset="0"/>
                  </a:rPr>
                  <a:t>P+</a:t>
                </a:r>
              </a:p>
            </p:txBody>
          </p:sp>
          <p:sp>
            <p:nvSpPr>
              <p:cNvPr id="55330" name="Line 35"/>
              <p:cNvSpPr>
                <a:spLocks noChangeShapeType="1"/>
              </p:cNvSpPr>
              <p:nvPr/>
            </p:nvSpPr>
            <p:spPr bwMode="auto">
              <a:xfrm flipV="1">
                <a:off x="4122" y="2885"/>
                <a:ext cx="0" cy="398"/>
              </a:xfrm>
              <a:prstGeom prst="line">
                <a:avLst/>
              </a:prstGeom>
              <a:noFill/>
              <a:ln w="19050">
                <a:solidFill>
                  <a:schemeClr val="tx1"/>
                </a:solidFill>
                <a:round/>
                <a:headEnd/>
                <a:tailEnd/>
              </a:ln>
            </p:spPr>
            <p:txBody>
              <a:bodyPr/>
              <a:lstStyle/>
              <a:p>
                <a:endParaRPr lang="zh-CN" altLang="en-US"/>
              </a:p>
            </p:txBody>
          </p:sp>
          <p:sp>
            <p:nvSpPr>
              <p:cNvPr id="55331" name="Line 36"/>
              <p:cNvSpPr>
                <a:spLocks noChangeShapeType="1"/>
              </p:cNvSpPr>
              <p:nvPr/>
            </p:nvSpPr>
            <p:spPr bwMode="auto">
              <a:xfrm flipV="1">
                <a:off x="3265" y="2885"/>
                <a:ext cx="0" cy="398"/>
              </a:xfrm>
              <a:prstGeom prst="line">
                <a:avLst/>
              </a:prstGeom>
              <a:noFill/>
              <a:ln w="19050">
                <a:solidFill>
                  <a:schemeClr val="tx1"/>
                </a:solidFill>
                <a:round/>
                <a:headEnd/>
                <a:tailEnd/>
              </a:ln>
            </p:spPr>
            <p:txBody>
              <a:bodyPr/>
              <a:lstStyle/>
              <a:p>
                <a:endParaRPr lang="zh-CN" altLang="en-US"/>
              </a:p>
            </p:txBody>
          </p:sp>
          <p:sp>
            <p:nvSpPr>
              <p:cNvPr id="55332" name="Line 41"/>
              <p:cNvSpPr>
                <a:spLocks noChangeShapeType="1"/>
              </p:cNvSpPr>
              <p:nvPr/>
            </p:nvSpPr>
            <p:spPr bwMode="auto">
              <a:xfrm>
                <a:off x="3311" y="3512"/>
                <a:ext cx="766" cy="0"/>
              </a:xfrm>
              <a:prstGeom prst="line">
                <a:avLst/>
              </a:prstGeom>
              <a:noFill/>
              <a:ln w="19050">
                <a:solidFill>
                  <a:schemeClr val="tx1"/>
                </a:solidFill>
                <a:prstDash val="dash"/>
                <a:round/>
                <a:headEnd/>
                <a:tailEnd/>
              </a:ln>
            </p:spPr>
            <p:txBody>
              <a:bodyPr/>
              <a:lstStyle/>
              <a:p>
                <a:endParaRPr lang="zh-CN" altLang="en-US"/>
              </a:p>
            </p:txBody>
          </p:sp>
          <p:sp>
            <p:nvSpPr>
              <p:cNvPr id="55333" name="AutoShape 42"/>
              <p:cNvSpPr>
                <a:spLocks noChangeArrowheads="1"/>
              </p:cNvSpPr>
              <p:nvPr/>
            </p:nvSpPr>
            <p:spPr bwMode="auto">
              <a:xfrm>
                <a:off x="3147" y="3343"/>
                <a:ext cx="218" cy="17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59 w 21600"/>
                  <a:gd name="T13" fmla="*/ 4521 h 21600"/>
                  <a:gd name="T14" fmla="*/ 17141 w 21600"/>
                  <a:gd name="T15" fmla="*/ 17079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9050">
                <a:solidFill>
                  <a:schemeClr val="tx1"/>
                </a:solidFill>
                <a:miter lim="800000"/>
                <a:headEnd/>
                <a:tailEnd/>
              </a:ln>
            </p:spPr>
            <p:txBody>
              <a:bodyPr/>
              <a:lstStyle/>
              <a:p>
                <a:endParaRPr lang="zh-CN" altLang="en-US"/>
              </a:p>
            </p:txBody>
          </p:sp>
          <p:sp>
            <p:nvSpPr>
              <p:cNvPr id="55334" name="AutoShape 43"/>
              <p:cNvSpPr>
                <a:spLocks noChangeArrowheads="1"/>
              </p:cNvSpPr>
              <p:nvPr/>
            </p:nvSpPr>
            <p:spPr bwMode="auto">
              <a:xfrm>
                <a:off x="4022" y="3340"/>
                <a:ext cx="218" cy="17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59 w 21600"/>
                  <a:gd name="T13" fmla="*/ 4547 h 21600"/>
                  <a:gd name="T14" fmla="*/ 17141 w 21600"/>
                  <a:gd name="T15" fmla="*/ 170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9050">
                <a:solidFill>
                  <a:schemeClr val="tx1"/>
                </a:solidFill>
                <a:miter lim="800000"/>
                <a:headEnd/>
                <a:tailEnd/>
              </a:ln>
            </p:spPr>
            <p:txBody>
              <a:bodyPr/>
              <a:lstStyle/>
              <a:p>
                <a:endParaRPr lang="zh-CN" altLang="en-US"/>
              </a:p>
            </p:txBody>
          </p:sp>
          <p:sp>
            <p:nvSpPr>
              <p:cNvPr id="55335" name="Rectangle 44"/>
              <p:cNvSpPr>
                <a:spLocks noChangeArrowheads="1"/>
              </p:cNvSpPr>
              <p:nvPr/>
            </p:nvSpPr>
            <p:spPr bwMode="auto">
              <a:xfrm>
                <a:off x="2928" y="3343"/>
                <a:ext cx="1532" cy="328"/>
              </a:xfrm>
              <a:prstGeom prst="rect">
                <a:avLst/>
              </a:prstGeom>
              <a:noFill/>
              <a:ln w="19050">
                <a:solidFill>
                  <a:schemeClr val="tx1"/>
                </a:solidFill>
                <a:miter lim="800000"/>
                <a:headEnd/>
                <a:tailEnd/>
              </a:ln>
            </p:spPr>
            <p:txBody>
              <a:bodyPr/>
              <a:lstStyle/>
              <a:p>
                <a:pPr algn="dist">
                  <a:spcBef>
                    <a:spcPct val="0"/>
                  </a:spcBef>
                </a:pPr>
                <a:endParaRPr lang="zh-CN" altLang="en-US" sz="1600" b="1">
                  <a:solidFill>
                    <a:schemeClr val="hlink"/>
                  </a:solidFill>
                  <a:latin typeface="Arial" charset="0"/>
                  <a:cs typeface="Arial" charset="0"/>
                </a:endParaRPr>
              </a:p>
            </p:txBody>
          </p:sp>
          <p:sp>
            <p:nvSpPr>
              <p:cNvPr id="55336" name="AutoShape 45"/>
              <p:cNvSpPr>
                <a:spLocks noChangeArrowheads="1"/>
              </p:cNvSpPr>
              <p:nvPr/>
            </p:nvSpPr>
            <p:spPr bwMode="auto">
              <a:xfrm rot="10800000">
                <a:off x="3365" y="3173"/>
                <a:ext cx="657" cy="17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564 w 21600"/>
                  <a:gd name="T13" fmla="*/ 2512 h 21600"/>
                  <a:gd name="T14" fmla="*/ 19036 w 21600"/>
                  <a:gd name="T15" fmla="*/ 19088 h 21600"/>
                </a:gdLst>
                <a:ahLst/>
                <a:cxnLst>
                  <a:cxn ang="T8">
                    <a:pos x="T0" y="T1"/>
                  </a:cxn>
                  <a:cxn ang="T9">
                    <a:pos x="T2" y="T3"/>
                  </a:cxn>
                  <a:cxn ang="T10">
                    <a:pos x="T4" y="T5"/>
                  </a:cxn>
                  <a:cxn ang="T11">
                    <a:pos x="T6" y="T7"/>
                  </a:cxn>
                </a:cxnLst>
                <a:rect l="T12" t="T13" r="T14" b="T15"/>
                <a:pathLst>
                  <a:path w="21600" h="21600">
                    <a:moveTo>
                      <a:pt x="0" y="0"/>
                    </a:moveTo>
                    <a:lnTo>
                      <a:pt x="1520" y="21600"/>
                    </a:lnTo>
                    <a:lnTo>
                      <a:pt x="20080" y="21600"/>
                    </a:lnTo>
                    <a:lnTo>
                      <a:pt x="21600" y="0"/>
                    </a:lnTo>
                    <a:close/>
                  </a:path>
                </a:pathLst>
              </a:custGeom>
              <a:solidFill>
                <a:srgbClr val="003399"/>
              </a:solidFill>
              <a:ln w="19050">
                <a:solidFill>
                  <a:schemeClr val="tx1"/>
                </a:solidFill>
                <a:miter lim="800000"/>
                <a:headEnd/>
                <a:tailEnd/>
              </a:ln>
            </p:spPr>
            <p:txBody>
              <a:bodyPr rot="10800000"/>
              <a:lstStyle/>
              <a:p>
                <a:endParaRPr lang="zh-CN" altLang="en-US"/>
              </a:p>
            </p:txBody>
          </p:sp>
          <p:sp>
            <p:nvSpPr>
              <p:cNvPr id="55337" name="AutoShape 46"/>
              <p:cNvSpPr>
                <a:spLocks noChangeArrowheads="1"/>
              </p:cNvSpPr>
              <p:nvPr/>
            </p:nvSpPr>
            <p:spPr bwMode="auto">
              <a:xfrm rot="10800000">
                <a:off x="4240" y="3171"/>
                <a:ext cx="220" cy="17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16 w 21600"/>
                  <a:gd name="T13" fmla="*/ 4521 h 21600"/>
                  <a:gd name="T14" fmla="*/ 17084 w 21600"/>
                  <a:gd name="T15" fmla="*/ 17079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003399"/>
              </a:solidFill>
              <a:ln w="19050">
                <a:solidFill>
                  <a:schemeClr val="tx1"/>
                </a:solidFill>
                <a:miter lim="800000"/>
                <a:headEnd/>
                <a:tailEnd/>
              </a:ln>
            </p:spPr>
            <p:txBody>
              <a:bodyPr rot="10800000"/>
              <a:lstStyle/>
              <a:p>
                <a:endParaRPr lang="zh-CN" altLang="en-US"/>
              </a:p>
            </p:txBody>
          </p:sp>
          <p:sp>
            <p:nvSpPr>
              <p:cNvPr id="55338" name="AutoShape 47"/>
              <p:cNvSpPr>
                <a:spLocks noChangeArrowheads="1"/>
              </p:cNvSpPr>
              <p:nvPr/>
            </p:nvSpPr>
            <p:spPr bwMode="auto">
              <a:xfrm rot="10800000">
                <a:off x="2928" y="3171"/>
                <a:ext cx="219" cy="17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37 w 21600"/>
                  <a:gd name="T13" fmla="*/ 4521 h 21600"/>
                  <a:gd name="T14" fmla="*/ 17063 w 21600"/>
                  <a:gd name="T15" fmla="*/ 17079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003399"/>
              </a:solidFill>
              <a:ln w="19050">
                <a:solidFill>
                  <a:schemeClr val="tx1"/>
                </a:solidFill>
                <a:miter lim="800000"/>
                <a:headEnd/>
                <a:tailEnd/>
              </a:ln>
            </p:spPr>
            <p:txBody>
              <a:bodyPr rot="10800000"/>
              <a:lstStyle/>
              <a:p>
                <a:endParaRPr lang="zh-CN" altLang="en-US"/>
              </a:p>
            </p:txBody>
          </p:sp>
          <p:sp>
            <p:nvSpPr>
              <p:cNvPr id="55339" name="Rectangle 48" descr="浅色竖线"/>
              <p:cNvSpPr>
                <a:spLocks noChangeArrowheads="1"/>
              </p:cNvSpPr>
              <p:nvPr/>
            </p:nvSpPr>
            <p:spPr bwMode="auto">
              <a:xfrm>
                <a:off x="3211" y="3278"/>
                <a:ext cx="109" cy="62"/>
              </a:xfrm>
              <a:prstGeom prst="rect">
                <a:avLst/>
              </a:prstGeom>
              <a:pattFill prst="ltVert">
                <a:fgClr>
                  <a:srgbClr val="000000"/>
                </a:fgClr>
                <a:bgClr>
                  <a:srgbClr val="FFFFFF"/>
                </a:bgClr>
              </a:pattFill>
              <a:ln w="19050">
                <a:solidFill>
                  <a:schemeClr val="tx1"/>
                </a:solidFill>
                <a:miter lim="800000"/>
                <a:headEnd/>
                <a:tailEnd/>
              </a:ln>
            </p:spPr>
            <p:txBody>
              <a:bodyPr/>
              <a:lstStyle/>
              <a:p>
                <a:pPr algn="dist">
                  <a:spcBef>
                    <a:spcPct val="0"/>
                  </a:spcBef>
                </a:pPr>
                <a:endParaRPr lang="zh-CN" altLang="en-US" sz="1600" b="1">
                  <a:solidFill>
                    <a:schemeClr val="hlink"/>
                  </a:solidFill>
                  <a:latin typeface="Arial" charset="0"/>
                  <a:cs typeface="Arial" charset="0"/>
                </a:endParaRPr>
              </a:p>
            </p:txBody>
          </p:sp>
          <p:sp>
            <p:nvSpPr>
              <p:cNvPr id="55340" name="Rectangle 49" descr="浅色竖线"/>
              <p:cNvSpPr>
                <a:spLocks noChangeArrowheads="1"/>
              </p:cNvSpPr>
              <p:nvPr/>
            </p:nvSpPr>
            <p:spPr bwMode="auto">
              <a:xfrm>
                <a:off x="4067" y="3278"/>
                <a:ext cx="110" cy="62"/>
              </a:xfrm>
              <a:prstGeom prst="rect">
                <a:avLst/>
              </a:prstGeom>
              <a:pattFill prst="ltVert">
                <a:fgClr>
                  <a:srgbClr val="000000"/>
                </a:fgClr>
                <a:bgClr>
                  <a:srgbClr val="FFFFFF"/>
                </a:bgClr>
              </a:pattFill>
              <a:ln w="19050">
                <a:solidFill>
                  <a:schemeClr val="tx1"/>
                </a:solidFill>
                <a:miter lim="800000"/>
                <a:headEnd/>
                <a:tailEnd/>
              </a:ln>
            </p:spPr>
            <p:txBody>
              <a:bodyPr/>
              <a:lstStyle/>
              <a:p>
                <a:pPr algn="dist">
                  <a:spcBef>
                    <a:spcPct val="0"/>
                  </a:spcBef>
                </a:pPr>
                <a:endParaRPr lang="zh-CN" altLang="en-US" sz="1600" b="1">
                  <a:solidFill>
                    <a:schemeClr val="hlink"/>
                  </a:solidFill>
                  <a:latin typeface="Arial" charset="0"/>
                  <a:cs typeface="Arial" charset="0"/>
                </a:endParaRPr>
              </a:p>
            </p:txBody>
          </p:sp>
          <p:sp>
            <p:nvSpPr>
              <p:cNvPr id="55341" name="Rectangle 50"/>
              <p:cNvSpPr>
                <a:spLocks noChangeArrowheads="1"/>
              </p:cNvSpPr>
              <p:nvPr/>
            </p:nvSpPr>
            <p:spPr bwMode="auto">
              <a:xfrm>
                <a:off x="3438" y="3221"/>
                <a:ext cx="517" cy="63"/>
              </a:xfrm>
              <a:prstGeom prst="rect">
                <a:avLst/>
              </a:prstGeom>
              <a:solidFill>
                <a:srgbClr val="000000"/>
              </a:solidFill>
              <a:ln w="19050">
                <a:solidFill>
                  <a:schemeClr val="tx1"/>
                </a:solidFill>
                <a:miter lim="800000"/>
                <a:headEnd/>
                <a:tailEnd/>
              </a:ln>
            </p:spPr>
            <p:txBody>
              <a:bodyPr/>
              <a:lstStyle/>
              <a:p>
                <a:pPr algn="dist">
                  <a:spcBef>
                    <a:spcPct val="0"/>
                  </a:spcBef>
                </a:pPr>
                <a:endParaRPr lang="zh-CN" altLang="en-US" sz="1600" b="1">
                  <a:solidFill>
                    <a:schemeClr val="hlink"/>
                  </a:solidFill>
                  <a:latin typeface="Arial" charset="0"/>
                  <a:cs typeface="Arial" charset="0"/>
                </a:endParaRPr>
              </a:p>
            </p:txBody>
          </p:sp>
          <p:sp>
            <p:nvSpPr>
              <p:cNvPr id="55342" name="Text Box 71"/>
              <p:cNvSpPr txBox="1">
                <a:spLocks noChangeArrowheads="1"/>
              </p:cNvSpPr>
              <p:nvPr/>
            </p:nvSpPr>
            <p:spPr bwMode="auto">
              <a:xfrm>
                <a:off x="3456" y="3484"/>
                <a:ext cx="528" cy="174"/>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Arial" charset="0"/>
                    <a:cs typeface="Arial" charset="0"/>
                  </a:rPr>
                  <a:t>N</a:t>
                </a:r>
                <a:r>
                  <a:rPr lang="zh-CN" altLang="en-US" sz="1600" b="1">
                    <a:solidFill>
                      <a:schemeClr val="hlink"/>
                    </a:solidFill>
                    <a:latin typeface="Arial" charset="0"/>
                    <a:cs typeface="Arial" charset="0"/>
                  </a:rPr>
                  <a:t>衬底</a:t>
                </a:r>
              </a:p>
            </p:txBody>
          </p:sp>
          <p:sp>
            <p:nvSpPr>
              <p:cNvPr id="55343" name="Text Box 72"/>
              <p:cNvSpPr txBox="1">
                <a:spLocks noChangeArrowheads="1"/>
              </p:cNvSpPr>
              <p:nvPr/>
            </p:nvSpPr>
            <p:spPr bwMode="auto">
              <a:xfrm>
                <a:off x="3264" y="2855"/>
                <a:ext cx="240" cy="174"/>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Arial" charset="0"/>
                    <a:cs typeface="Arial" charset="0"/>
                  </a:rPr>
                  <a:t>S</a:t>
                </a:r>
              </a:p>
            </p:txBody>
          </p:sp>
          <p:sp>
            <p:nvSpPr>
              <p:cNvPr id="55344" name="Text Box 73"/>
              <p:cNvSpPr txBox="1">
                <a:spLocks noChangeArrowheads="1"/>
              </p:cNvSpPr>
              <p:nvPr/>
            </p:nvSpPr>
            <p:spPr bwMode="auto">
              <a:xfrm>
                <a:off x="4080" y="2875"/>
                <a:ext cx="288" cy="174"/>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Arial" charset="0"/>
                    <a:cs typeface="Arial" charset="0"/>
                  </a:rPr>
                  <a:t>D</a:t>
                </a:r>
              </a:p>
            </p:txBody>
          </p:sp>
          <p:sp>
            <p:nvSpPr>
              <p:cNvPr id="55345" name="Line 74"/>
              <p:cNvSpPr>
                <a:spLocks noChangeShapeType="1"/>
              </p:cNvSpPr>
              <p:nvPr/>
            </p:nvSpPr>
            <p:spPr bwMode="auto">
              <a:xfrm flipH="1">
                <a:off x="3696" y="2976"/>
                <a:ext cx="144" cy="288"/>
              </a:xfrm>
              <a:prstGeom prst="line">
                <a:avLst/>
              </a:prstGeom>
              <a:noFill/>
              <a:ln w="9525">
                <a:solidFill>
                  <a:schemeClr val="tx1"/>
                </a:solidFill>
                <a:round/>
                <a:headEnd/>
                <a:tailEnd type="triangle" w="med" len="med"/>
              </a:ln>
            </p:spPr>
            <p:txBody>
              <a:bodyPr/>
              <a:lstStyle/>
              <a:p>
                <a:endParaRPr lang="zh-CN" altLang="en-US"/>
              </a:p>
            </p:txBody>
          </p:sp>
          <p:sp>
            <p:nvSpPr>
              <p:cNvPr id="55346" name="Text Box 75"/>
              <p:cNvSpPr txBox="1">
                <a:spLocks noChangeArrowheads="1"/>
              </p:cNvSpPr>
              <p:nvPr/>
            </p:nvSpPr>
            <p:spPr bwMode="auto">
              <a:xfrm>
                <a:off x="3552" y="2855"/>
                <a:ext cx="480" cy="174"/>
              </a:xfrm>
              <a:prstGeom prst="rect">
                <a:avLst/>
              </a:prstGeom>
              <a:noFill/>
              <a:ln w="9525">
                <a:noFill/>
                <a:miter lim="800000"/>
                <a:headEnd/>
                <a:tailEnd/>
              </a:ln>
            </p:spPr>
            <p:txBody>
              <a:bodyPr>
                <a:spAutoFit/>
              </a:bodyPr>
              <a:lstStyle/>
              <a:p>
                <a:pPr eaLnBrk="0" hangingPunct="0"/>
                <a:r>
                  <a:rPr lang="zh-CN" altLang="en-US" sz="1600" b="1">
                    <a:solidFill>
                      <a:srgbClr val="FF0066"/>
                    </a:solidFill>
                    <a:latin typeface="Arial" charset="0"/>
                    <a:cs typeface="Arial" charset="0"/>
                  </a:rPr>
                  <a:t>浮栅</a:t>
                </a:r>
              </a:p>
            </p:txBody>
          </p:sp>
        </p:grpSp>
        <p:sp>
          <p:nvSpPr>
            <p:cNvPr id="55327" name="Text Box 77"/>
            <p:cNvSpPr txBox="1">
              <a:spLocks noChangeArrowheads="1"/>
            </p:cNvSpPr>
            <p:nvPr/>
          </p:nvSpPr>
          <p:spPr bwMode="auto">
            <a:xfrm>
              <a:off x="2592" y="3744"/>
              <a:ext cx="2160" cy="203"/>
            </a:xfrm>
            <a:prstGeom prst="rect">
              <a:avLst/>
            </a:prstGeom>
            <a:noFill/>
            <a:ln w="9525">
              <a:noFill/>
              <a:miter lim="800000"/>
              <a:headEnd/>
              <a:tailEnd/>
            </a:ln>
          </p:spPr>
          <p:txBody>
            <a:bodyPr>
              <a:spAutoFit/>
            </a:bodyPr>
            <a:lstStyle/>
            <a:p>
              <a:pPr eaLnBrk="0" hangingPunct="0"/>
              <a:endParaRPr lang="zh-CN" altLang="en-US" sz="2000" b="1">
                <a:solidFill>
                  <a:srgbClr val="CC3300"/>
                </a:solidFill>
                <a:latin typeface="Arial" charset="0"/>
                <a:ea typeface="楷体_GB2312" pitchFamily="49" charset="-122"/>
                <a:cs typeface="Arial" charset="0"/>
              </a:endParaRPr>
            </a:p>
          </p:txBody>
        </p:sp>
      </p:grpSp>
      <p:sp>
        <p:nvSpPr>
          <p:cNvPr id="27" name="Text Box 30"/>
          <p:cNvSpPr txBox="1">
            <a:spLocks noChangeArrowheads="1"/>
          </p:cNvSpPr>
          <p:nvPr/>
        </p:nvSpPr>
        <p:spPr bwMode="auto">
          <a:xfrm>
            <a:off x="533400" y="1247775"/>
            <a:ext cx="8610600" cy="2759075"/>
          </a:xfrm>
          <a:prstGeom prst="rect">
            <a:avLst/>
          </a:prstGeom>
          <a:noFill/>
          <a:ln w="9525">
            <a:noFill/>
            <a:miter lim="800000"/>
            <a:headEnd/>
            <a:tailEnd/>
          </a:ln>
        </p:spPr>
        <p:txBody>
          <a:bodyPr>
            <a:spAutoFit/>
          </a:bodyPr>
          <a:lstStyle/>
          <a:p>
            <a:pPr marL="355600" indent="-355600" algn="l" eaLnBrk="0" hangingPunct="0">
              <a:lnSpc>
                <a:spcPct val="100000"/>
              </a:lnSpc>
              <a:spcBef>
                <a:spcPts val="600"/>
              </a:spcBef>
              <a:buClr>
                <a:srgbClr val="006666"/>
              </a:buClr>
              <a:buSzPct val="85000"/>
              <a:buFont typeface="Wingdings" pitchFamily="2" charset="2"/>
              <a:buChar char="u"/>
            </a:pPr>
            <a:r>
              <a:rPr lang="en-US" altLang="zh-CN" sz="2000" b="1">
                <a:latin typeface="Arial" charset="0"/>
              </a:rPr>
              <a:t>FAMOS</a:t>
            </a:r>
            <a:r>
              <a:rPr lang="zh-CN" altLang="en-US" sz="2000" b="1">
                <a:latin typeface="Arial" charset="0"/>
              </a:rPr>
              <a:t>与普通</a:t>
            </a:r>
            <a:r>
              <a:rPr lang="en-US" altLang="zh-CN" sz="2000" b="1">
                <a:latin typeface="Arial" charset="0"/>
              </a:rPr>
              <a:t>PMOS</a:t>
            </a:r>
            <a:r>
              <a:rPr lang="zh-CN" altLang="en-US" sz="2000" b="1">
                <a:latin typeface="Arial" charset="0"/>
              </a:rPr>
              <a:t>结构相似，但栅极没有被引出，被二氧化硅绝缘层包围，称为</a:t>
            </a:r>
            <a:r>
              <a:rPr lang="zh-CN" altLang="en-US" sz="2000" b="1">
                <a:solidFill>
                  <a:srgbClr val="FF0000"/>
                </a:solidFill>
                <a:latin typeface="Arial" charset="0"/>
              </a:rPr>
              <a:t>浮栅</a:t>
            </a:r>
            <a:r>
              <a:rPr lang="zh-CN" altLang="en-US" sz="2000" b="1">
                <a:latin typeface="Arial" charset="0"/>
              </a:rPr>
              <a:t>。</a:t>
            </a:r>
          </a:p>
          <a:p>
            <a:pPr marL="355600" indent="-355600" algn="l" eaLnBrk="0" hangingPunct="0">
              <a:lnSpc>
                <a:spcPct val="100000"/>
              </a:lnSpc>
              <a:spcBef>
                <a:spcPts val="600"/>
              </a:spcBef>
              <a:buClr>
                <a:srgbClr val="006666"/>
              </a:buClr>
              <a:buSzPct val="85000"/>
              <a:buFont typeface="Wingdings" pitchFamily="2" charset="2"/>
              <a:buChar char="u"/>
            </a:pPr>
            <a:r>
              <a:rPr lang="zh-CN" altLang="en-US" sz="2000" b="1">
                <a:latin typeface="Arial" charset="0"/>
              </a:rPr>
              <a:t>当浮栅</a:t>
            </a:r>
            <a:r>
              <a:rPr lang="zh-CN" altLang="en-US" sz="2000" b="1">
                <a:solidFill>
                  <a:srgbClr val="CC0066"/>
                </a:solidFill>
                <a:latin typeface="Arial" charset="0"/>
              </a:rPr>
              <a:t>没有电荷</a:t>
            </a:r>
            <a:r>
              <a:rPr lang="zh-CN" altLang="en-US" sz="2000" b="1">
                <a:latin typeface="Arial" charset="0"/>
              </a:rPr>
              <a:t>时，沟道不能形成，</a:t>
            </a:r>
            <a:r>
              <a:rPr lang="en-US" altLang="zh-CN" sz="2000" b="1">
                <a:latin typeface="Arial" charset="0"/>
              </a:rPr>
              <a:t>FAMOS</a:t>
            </a:r>
            <a:r>
              <a:rPr lang="zh-CN" altLang="en-US" sz="2000" b="1">
                <a:solidFill>
                  <a:srgbClr val="CC0066"/>
                </a:solidFill>
                <a:latin typeface="Arial" charset="0"/>
              </a:rPr>
              <a:t>截止</a:t>
            </a:r>
            <a:r>
              <a:rPr lang="zh-CN" altLang="en-US" sz="2000" b="1">
                <a:latin typeface="Arial" charset="0"/>
              </a:rPr>
              <a:t>，表示写入“</a:t>
            </a:r>
            <a:r>
              <a:rPr lang="en-US" altLang="zh-CN" sz="2000" b="1">
                <a:solidFill>
                  <a:srgbClr val="CC0066"/>
                </a:solidFill>
                <a:latin typeface="Arial" charset="0"/>
              </a:rPr>
              <a:t>0</a:t>
            </a:r>
            <a:r>
              <a:rPr lang="en-US" altLang="zh-CN" sz="2000" b="1">
                <a:latin typeface="Arial" charset="0"/>
              </a:rPr>
              <a:t>”</a:t>
            </a:r>
            <a:r>
              <a:rPr lang="zh-CN" altLang="en-US" sz="2000" b="1">
                <a:latin typeface="Arial" charset="0"/>
              </a:rPr>
              <a:t>。</a:t>
            </a:r>
          </a:p>
          <a:p>
            <a:pPr marL="355600" indent="-355600" algn="l" eaLnBrk="0" hangingPunct="0">
              <a:lnSpc>
                <a:spcPct val="100000"/>
              </a:lnSpc>
              <a:spcBef>
                <a:spcPts val="600"/>
              </a:spcBef>
              <a:buClr>
                <a:srgbClr val="006666"/>
              </a:buClr>
              <a:buSzPct val="85000"/>
              <a:buFont typeface="Wingdings" pitchFamily="2" charset="2"/>
              <a:buChar char="u"/>
            </a:pPr>
            <a:r>
              <a:rPr lang="zh-CN" altLang="en-US" sz="2000" b="1">
                <a:latin typeface="Arial" charset="0"/>
              </a:rPr>
              <a:t>当要写入“</a:t>
            </a:r>
            <a:r>
              <a:rPr lang="en-US" altLang="zh-CN" sz="2000" b="1">
                <a:solidFill>
                  <a:srgbClr val="CC0066"/>
                </a:solidFill>
                <a:latin typeface="Arial" charset="0"/>
              </a:rPr>
              <a:t>1</a:t>
            </a:r>
            <a:r>
              <a:rPr lang="en-US" altLang="zh-CN" sz="2000" b="1">
                <a:latin typeface="Arial" charset="0"/>
              </a:rPr>
              <a:t>”</a:t>
            </a:r>
            <a:r>
              <a:rPr lang="zh-CN" altLang="en-US" sz="2000" b="1">
                <a:latin typeface="Arial" charset="0"/>
              </a:rPr>
              <a:t>（注入电荷）时</a:t>
            </a:r>
          </a:p>
          <a:p>
            <a:pPr marL="820738" lvl="1" indent="-285750" algn="l" eaLnBrk="0" hangingPunct="0">
              <a:lnSpc>
                <a:spcPct val="100000"/>
              </a:lnSpc>
              <a:spcBef>
                <a:spcPts val="600"/>
              </a:spcBef>
              <a:buClr>
                <a:schemeClr val="tx2"/>
              </a:buClr>
              <a:buSzPct val="85000"/>
              <a:buFont typeface="Wingdings" pitchFamily="2" charset="2"/>
              <a:buChar char="n"/>
            </a:pPr>
            <a:r>
              <a:rPr lang="zh-CN" altLang="en-US" sz="2000" b="1">
                <a:latin typeface="Arial" charset="0"/>
              </a:rPr>
              <a:t>首先在漏极接上足够大的负电压（－</a:t>
            </a:r>
            <a:r>
              <a:rPr lang="en-US" altLang="zh-CN" sz="2000" b="1">
                <a:latin typeface="Arial" charset="0"/>
              </a:rPr>
              <a:t>30V</a:t>
            </a:r>
            <a:r>
              <a:rPr lang="zh-CN" altLang="en-US" sz="2000" b="1">
                <a:latin typeface="Arial" charset="0"/>
              </a:rPr>
              <a:t>左右），使部分自由电子获得高能量，以高速撞击其它电子，使高能自由电子数量越来越多，产生</a:t>
            </a:r>
            <a:r>
              <a:rPr lang="zh-CN" altLang="en-US" sz="2000" b="1">
                <a:solidFill>
                  <a:srgbClr val="FF0000"/>
                </a:solidFill>
                <a:latin typeface="Arial" charset="0"/>
              </a:rPr>
              <a:t>雪崩效应</a:t>
            </a:r>
            <a:r>
              <a:rPr lang="zh-CN" altLang="en-US" sz="2000" b="1">
                <a:latin typeface="Arial" charset="0"/>
              </a:rPr>
              <a:t>。一部分高能自由电子越过二氧化硅绝缘层，注入到浮栅中；同时在衬底留下大量的空穴，形成</a:t>
            </a:r>
            <a:r>
              <a:rPr lang="en-US" altLang="zh-CN" sz="2000" b="1">
                <a:latin typeface="Arial" charset="0"/>
              </a:rPr>
              <a:t>P</a:t>
            </a:r>
            <a:r>
              <a:rPr lang="zh-CN" altLang="en-US" sz="2000" b="1">
                <a:latin typeface="Arial" charset="0"/>
              </a:rPr>
              <a:t>沟道。</a:t>
            </a:r>
          </a:p>
        </p:txBody>
      </p:sp>
      <p:sp>
        <p:nvSpPr>
          <p:cNvPr id="2" name="Text Box 30"/>
          <p:cNvSpPr txBox="1">
            <a:spLocks noChangeArrowheads="1"/>
          </p:cNvSpPr>
          <p:nvPr/>
        </p:nvSpPr>
        <p:spPr bwMode="auto">
          <a:xfrm>
            <a:off x="461963" y="4121150"/>
            <a:ext cx="4911725" cy="1616075"/>
          </a:xfrm>
          <a:prstGeom prst="rect">
            <a:avLst/>
          </a:prstGeom>
          <a:noFill/>
          <a:ln w="9525">
            <a:noFill/>
            <a:miter lim="800000"/>
            <a:headEnd/>
            <a:tailEnd/>
          </a:ln>
        </p:spPr>
        <p:txBody>
          <a:bodyPr>
            <a:spAutoFit/>
          </a:bodyPr>
          <a:lstStyle/>
          <a:p>
            <a:pPr marL="820738" lvl="1" indent="-285750" algn="l" eaLnBrk="0" hangingPunct="0">
              <a:lnSpc>
                <a:spcPct val="100000"/>
              </a:lnSpc>
              <a:spcBef>
                <a:spcPts val="600"/>
              </a:spcBef>
              <a:buClr>
                <a:schemeClr val="tx2"/>
              </a:buClr>
              <a:buSzPct val="85000"/>
              <a:buFont typeface="Wingdings" pitchFamily="2" charset="2"/>
              <a:buChar char="n"/>
            </a:pPr>
            <a:r>
              <a:rPr lang="zh-CN" altLang="en-US" sz="2000" b="1">
                <a:latin typeface="Arial" charset="0"/>
              </a:rPr>
              <a:t>当漏极电压消失后，由于浮栅周围都是绝缘层，注入浮栅的电荷基本不能泄漏，可以长期保存下来；电荷产生的电场，使</a:t>
            </a:r>
            <a:r>
              <a:rPr lang="en-US" altLang="zh-CN" sz="2000" b="1">
                <a:latin typeface="Arial" charset="0"/>
              </a:rPr>
              <a:t>P</a:t>
            </a:r>
            <a:r>
              <a:rPr lang="zh-CN" altLang="en-US" sz="2000" b="1">
                <a:latin typeface="Arial" charset="0"/>
              </a:rPr>
              <a:t>沟道形成，</a:t>
            </a:r>
            <a:r>
              <a:rPr lang="en-US" altLang="zh-CN" sz="2000" b="1">
                <a:latin typeface="Arial" charset="0"/>
              </a:rPr>
              <a:t>FAMOS</a:t>
            </a:r>
            <a:r>
              <a:rPr lang="zh-CN" altLang="en-US" sz="2000" b="1">
                <a:solidFill>
                  <a:srgbClr val="CC0066"/>
                </a:solidFill>
                <a:latin typeface="Arial" charset="0"/>
              </a:rPr>
              <a:t>导通</a:t>
            </a:r>
            <a:r>
              <a:rPr lang="zh-CN" altLang="en-US" sz="2000" b="1">
                <a:latin typeface="Arial" charset="0"/>
              </a:rPr>
              <a:t>。</a:t>
            </a:r>
          </a:p>
        </p:txBody>
      </p:sp>
      <p:sp>
        <p:nvSpPr>
          <p:cNvPr id="160839" name="Rectangle 71"/>
          <p:cNvSpPr>
            <a:spLocks noChangeArrowheads="1"/>
          </p:cNvSpPr>
          <p:nvPr/>
        </p:nvSpPr>
        <p:spPr bwMode="black">
          <a:xfrm>
            <a:off x="6307138" y="5697538"/>
            <a:ext cx="2379662" cy="366712"/>
          </a:xfrm>
          <a:prstGeom prst="rect">
            <a:avLst/>
          </a:prstGeom>
          <a:noFill/>
          <a:ln w="9525" algn="ctr">
            <a:noFill/>
            <a:miter lim="800000"/>
            <a:headEnd/>
            <a:tailEnd/>
          </a:ln>
          <a:effectLst>
            <a:prstShdw prst="shdw13" dist="53882" dir="13500000">
              <a:srgbClr val="999999">
                <a:alpha val="50000"/>
              </a:srgbClr>
            </a:prstShdw>
          </a:effectLst>
        </p:spPr>
        <p:txBody>
          <a:bodyPr wrap="none">
            <a:spAutoFit/>
          </a:bodyPr>
          <a:lstStyle/>
          <a:p>
            <a:r>
              <a:rPr lang="en-US" altLang="zh-CN" sz="2000" b="1">
                <a:solidFill>
                  <a:srgbClr val="CC3300"/>
                </a:solidFill>
                <a:latin typeface="Arial" charset="0"/>
                <a:ea typeface="楷体_GB2312" pitchFamily="49" charset="-122"/>
                <a:cs typeface="Arial" charset="0"/>
              </a:rPr>
              <a:t>FAMOS</a:t>
            </a:r>
            <a:r>
              <a:rPr lang="zh-CN" altLang="en-US" sz="2000" b="1">
                <a:solidFill>
                  <a:srgbClr val="CC3300"/>
                </a:solidFill>
                <a:latin typeface="Arial" charset="0"/>
                <a:ea typeface="楷体_GB2312" pitchFamily="49" charset="-122"/>
                <a:cs typeface="Arial" charset="0"/>
              </a:rPr>
              <a:t>结构示意图</a:t>
            </a:r>
          </a:p>
        </p:txBody>
      </p:sp>
      <p:grpSp>
        <p:nvGrpSpPr>
          <p:cNvPr id="5" name="Group 160"/>
          <p:cNvGrpSpPr>
            <a:grpSpLocks/>
          </p:cNvGrpSpPr>
          <p:nvPr/>
        </p:nvGrpSpPr>
        <p:grpSpPr bwMode="auto">
          <a:xfrm>
            <a:off x="6799263" y="4846638"/>
            <a:ext cx="1304925" cy="492125"/>
            <a:chOff x="2563" y="3513"/>
            <a:chExt cx="822" cy="310"/>
          </a:xfrm>
        </p:grpSpPr>
        <p:sp>
          <p:nvSpPr>
            <p:cNvPr id="55319" name="Text Box 153"/>
            <p:cNvSpPr txBox="1">
              <a:spLocks noChangeArrowheads="1"/>
            </p:cNvSpPr>
            <p:nvPr/>
          </p:nvSpPr>
          <p:spPr bwMode="black">
            <a:xfrm>
              <a:off x="2563" y="3611"/>
              <a:ext cx="209" cy="197"/>
            </a:xfrm>
            <a:prstGeom prst="rect">
              <a:avLst/>
            </a:prstGeom>
            <a:noFill/>
            <a:ln w="9525" algn="ctr">
              <a:noFill/>
              <a:miter lim="800000"/>
              <a:headEnd/>
              <a:tailEnd/>
            </a:ln>
            <a:effectLst>
              <a:prstShdw prst="shdw13" dist="53882" dir="13500000">
                <a:srgbClr val="808080">
                  <a:alpha val="50000"/>
                </a:srgbClr>
              </a:prstShdw>
            </a:effectLst>
          </p:spPr>
          <p:txBody>
            <a:bodyPr>
              <a:spAutoFit/>
            </a:bodyPr>
            <a:lstStyle/>
            <a:p>
              <a:r>
                <a:rPr lang="en-US" altLang="zh-CN" sz="1600">
                  <a:solidFill>
                    <a:srgbClr val="FF0066"/>
                  </a:solidFill>
                </a:rPr>
                <a:t>+</a:t>
              </a:r>
            </a:p>
          </p:txBody>
        </p:sp>
        <p:sp>
          <p:nvSpPr>
            <p:cNvPr id="55320" name="Text Box 154"/>
            <p:cNvSpPr txBox="1">
              <a:spLocks noChangeArrowheads="1"/>
            </p:cNvSpPr>
            <p:nvPr/>
          </p:nvSpPr>
          <p:spPr bwMode="black">
            <a:xfrm>
              <a:off x="2732" y="3606"/>
              <a:ext cx="209" cy="197"/>
            </a:xfrm>
            <a:prstGeom prst="rect">
              <a:avLst/>
            </a:prstGeom>
            <a:noFill/>
            <a:ln w="9525" algn="ctr">
              <a:noFill/>
              <a:miter lim="800000"/>
              <a:headEnd/>
              <a:tailEnd/>
            </a:ln>
            <a:effectLst>
              <a:prstShdw prst="shdw13" dist="53882" dir="13500000">
                <a:srgbClr val="808080">
                  <a:alpha val="50000"/>
                </a:srgbClr>
              </a:prstShdw>
            </a:effectLst>
          </p:spPr>
          <p:txBody>
            <a:bodyPr>
              <a:spAutoFit/>
            </a:bodyPr>
            <a:lstStyle/>
            <a:p>
              <a:r>
                <a:rPr lang="en-US" altLang="zh-CN" sz="1600">
                  <a:solidFill>
                    <a:srgbClr val="FF0066"/>
                  </a:solidFill>
                </a:rPr>
                <a:t>+</a:t>
              </a:r>
            </a:p>
          </p:txBody>
        </p:sp>
        <p:sp>
          <p:nvSpPr>
            <p:cNvPr id="55321" name="Text Box 155"/>
            <p:cNvSpPr txBox="1">
              <a:spLocks noChangeArrowheads="1"/>
            </p:cNvSpPr>
            <p:nvPr/>
          </p:nvSpPr>
          <p:spPr bwMode="black">
            <a:xfrm>
              <a:off x="2658" y="3513"/>
              <a:ext cx="209" cy="197"/>
            </a:xfrm>
            <a:prstGeom prst="rect">
              <a:avLst/>
            </a:prstGeom>
            <a:noFill/>
            <a:ln w="9525" algn="ctr">
              <a:noFill/>
              <a:miter lim="800000"/>
              <a:headEnd/>
              <a:tailEnd/>
            </a:ln>
            <a:effectLst>
              <a:prstShdw prst="shdw13" dist="53882" dir="13500000">
                <a:srgbClr val="808080">
                  <a:alpha val="50000"/>
                </a:srgbClr>
              </a:prstShdw>
            </a:effectLst>
          </p:spPr>
          <p:txBody>
            <a:bodyPr>
              <a:spAutoFit/>
            </a:bodyPr>
            <a:lstStyle/>
            <a:p>
              <a:r>
                <a:rPr lang="en-US" altLang="zh-CN" sz="1600">
                  <a:solidFill>
                    <a:srgbClr val="FF0066"/>
                  </a:solidFill>
                </a:rPr>
                <a:t>+</a:t>
              </a:r>
            </a:p>
          </p:txBody>
        </p:sp>
        <p:sp>
          <p:nvSpPr>
            <p:cNvPr id="55322" name="Text Box 156"/>
            <p:cNvSpPr txBox="1">
              <a:spLocks noChangeArrowheads="1"/>
            </p:cNvSpPr>
            <p:nvPr/>
          </p:nvSpPr>
          <p:spPr bwMode="black">
            <a:xfrm>
              <a:off x="3176" y="3605"/>
              <a:ext cx="209" cy="197"/>
            </a:xfrm>
            <a:prstGeom prst="rect">
              <a:avLst/>
            </a:prstGeom>
            <a:noFill/>
            <a:ln w="9525" algn="ctr">
              <a:noFill/>
              <a:miter lim="800000"/>
              <a:headEnd/>
              <a:tailEnd/>
            </a:ln>
            <a:effectLst>
              <a:prstShdw prst="shdw13" dist="53882" dir="13500000">
                <a:srgbClr val="808080">
                  <a:alpha val="50000"/>
                </a:srgbClr>
              </a:prstShdw>
            </a:effectLst>
          </p:spPr>
          <p:txBody>
            <a:bodyPr>
              <a:spAutoFit/>
            </a:bodyPr>
            <a:lstStyle/>
            <a:p>
              <a:r>
                <a:rPr lang="en-US" altLang="zh-CN" sz="1600">
                  <a:solidFill>
                    <a:srgbClr val="FF0066"/>
                  </a:solidFill>
                </a:rPr>
                <a:t>+</a:t>
              </a:r>
            </a:p>
          </p:txBody>
        </p:sp>
        <p:sp>
          <p:nvSpPr>
            <p:cNvPr id="55323" name="Text Box 157"/>
            <p:cNvSpPr txBox="1">
              <a:spLocks noChangeArrowheads="1"/>
            </p:cNvSpPr>
            <p:nvPr/>
          </p:nvSpPr>
          <p:spPr bwMode="black">
            <a:xfrm>
              <a:off x="3076" y="3513"/>
              <a:ext cx="209" cy="197"/>
            </a:xfrm>
            <a:prstGeom prst="rect">
              <a:avLst/>
            </a:prstGeom>
            <a:noFill/>
            <a:ln w="9525" algn="ctr">
              <a:noFill/>
              <a:miter lim="800000"/>
              <a:headEnd/>
              <a:tailEnd/>
            </a:ln>
            <a:effectLst>
              <a:prstShdw prst="shdw13" dist="53882" dir="13500000">
                <a:srgbClr val="808080">
                  <a:alpha val="50000"/>
                </a:srgbClr>
              </a:prstShdw>
            </a:effectLst>
          </p:spPr>
          <p:txBody>
            <a:bodyPr>
              <a:spAutoFit/>
            </a:bodyPr>
            <a:lstStyle/>
            <a:p>
              <a:r>
                <a:rPr lang="en-US" altLang="zh-CN" sz="1600">
                  <a:solidFill>
                    <a:srgbClr val="FF0066"/>
                  </a:solidFill>
                </a:rPr>
                <a:t>+</a:t>
              </a:r>
            </a:p>
          </p:txBody>
        </p:sp>
        <p:sp>
          <p:nvSpPr>
            <p:cNvPr id="55324" name="Text Box 158"/>
            <p:cNvSpPr txBox="1">
              <a:spLocks noChangeArrowheads="1"/>
            </p:cNvSpPr>
            <p:nvPr/>
          </p:nvSpPr>
          <p:spPr bwMode="black">
            <a:xfrm>
              <a:off x="2941" y="3626"/>
              <a:ext cx="209" cy="197"/>
            </a:xfrm>
            <a:prstGeom prst="rect">
              <a:avLst/>
            </a:prstGeom>
            <a:noFill/>
            <a:ln w="9525" algn="ctr">
              <a:noFill/>
              <a:miter lim="800000"/>
              <a:headEnd/>
              <a:tailEnd/>
            </a:ln>
            <a:effectLst>
              <a:prstShdw prst="shdw13" dist="53882" dir="13500000">
                <a:srgbClr val="808080">
                  <a:alpha val="50000"/>
                </a:srgbClr>
              </a:prstShdw>
            </a:effectLst>
          </p:spPr>
          <p:txBody>
            <a:bodyPr>
              <a:spAutoFit/>
            </a:bodyPr>
            <a:lstStyle/>
            <a:p>
              <a:r>
                <a:rPr lang="en-US" altLang="zh-CN" sz="1600">
                  <a:solidFill>
                    <a:srgbClr val="FF0066"/>
                  </a:solidFill>
                </a:rPr>
                <a:t>+</a:t>
              </a:r>
            </a:p>
          </p:txBody>
        </p:sp>
        <p:sp>
          <p:nvSpPr>
            <p:cNvPr id="55325" name="Text Box 159"/>
            <p:cNvSpPr txBox="1">
              <a:spLocks noChangeArrowheads="1"/>
            </p:cNvSpPr>
            <p:nvPr/>
          </p:nvSpPr>
          <p:spPr bwMode="black">
            <a:xfrm>
              <a:off x="2852" y="3521"/>
              <a:ext cx="209" cy="197"/>
            </a:xfrm>
            <a:prstGeom prst="rect">
              <a:avLst/>
            </a:prstGeom>
            <a:noFill/>
            <a:ln w="9525" algn="ctr">
              <a:noFill/>
              <a:miter lim="800000"/>
              <a:headEnd/>
              <a:tailEnd/>
            </a:ln>
            <a:effectLst>
              <a:prstShdw prst="shdw13" dist="53882" dir="13500000">
                <a:srgbClr val="808080">
                  <a:alpha val="50000"/>
                </a:srgbClr>
              </a:prstShdw>
            </a:effectLst>
          </p:spPr>
          <p:txBody>
            <a:bodyPr>
              <a:spAutoFit/>
            </a:bodyPr>
            <a:lstStyle/>
            <a:p>
              <a:r>
                <a:rPr lang="en-US" altLang="zh-CN" sz="1600">
                  <a:solidFill>
                    <a:srgbClr val="FF0066"/>
                  </a:solidFill>
                </a:rPr>
                <a:t>+</a:t>
              </a:r>
            </a:p>
          </p:txBody>
        </p:sp>
      </p:grpSp>
      <p:grpSp>
        <p:nvGrpSpPr>
          <p:cNvPr id="6" name="Group 196"/>
          <p:cNvGrpSpPr>
            <a:grpSpLocks/>
          </p:cNvGrpSpPr>
          <p:nvPr/>
        </p:nvGrpSpPr>
        <p:grpSpPr bwMode="auto">
          <a:xfrm>
            <a:off x="5165725" y="5313363"/>
            <a:ext cx="771525" cy="703262"/>
            <a:chOff x="3206" y="3419"/>
            <a:chExt cx="486" cy="443"/>
          </a:xfrm>
        </p:grpSpPr>
        <p:grpSp>
          <p:nvGrpSpPr>
            <p:cNvPr id="55307" name="Group 120"/>
            <p:cNvGrpSpPr>
              <a:grpSpLocks/>
            </p:cNvGrpSpPr>
            <p:nvPr/>
          </p:nvGrpSpPr>
          <p:grpSpPr bwMode="auto">
            <a:xfrm>
              <a:off x="3264" y="3419"/>
              <a:ext cx="357" cy="237"/>
              <a:chOff x="2976" y="3200"/>
              <a:chExt cx="336" cy="208"/>
            </a:xfrm>
          </p:grpSpPr>
          <p:grpSp>
            <p:nvGrpSpPr>
              <p:cNvPr id="55310" name="Group 111"/>
              <p:cNvGrpSpPr>
                <a:grpSpLocks/>
              </p:cNvGrpSpPr>
              <p:nvPr/>
            </p:nvGrpSpPr>
            <p:grpSpPr bwMode="auto">
              <a:xfrm>
                <a:off x="3072" y="3200"/>
                <a:ext cx="144" cy="208"/>
                <a:chOff x="1296" y="3776"/>
                <a:chExt cx="144" cy="208"/>
              </a:xfrm>
            </p:grpSpPr>
            <p:grpSp>
              <p:nvGrpSpPr>
                <p:cNvPr id="55313" name="Group 112"/>
                <p:cNvGrpSpPr>
                  <a:grpSpLocks/>
                </p:cNvGrpSpPr>
                <p:nvPr/>
              </p:nvGrpSpPr>
              <p:grpSpPr bwMode="auto">
                <a:xfrm>
                  <a:off x="1296" y="3776"/>
                  <a:ext cx="144" cy="112"/>
                  <a:chOff x="1296" y="3776"/>
                  <a:chExt cx="144" cy="112"/>
                </a:xfrm>
              </p:grpSpPr>
              <p:sp>
                <p:nvSpPr>
                  <p:cNvPr id="55316" name="Line 113"/>
                  <p:cNvSpPr>
                    <a:spLocks noChangeShapeType="1"/>
                  </p:cNvSpPr>
                  <p:nvPr/>
                </p:nvSpPr>
                <p:spPr bwMode="auto">
                  <a:xfrm>
                    <a:off x="1296" y="3888"/>
                    <a:ext cx="144" cy="0"/>
                  </a:xfrm>
                  <a:prstGeom prst="line">
                    <a:avLst/>
                  </a:prstGeom>
                  <a:noFill/>
                  <a:ln w="19050">
                    <a:solidFill>
                      <a:schemeClr val="tx1"/>
                    </a:solidFill>
                    <a:round/>
                    <a:headEnd/>
                    <a:tailEnd/>
                  </a:ln>
                </p:spPr>
                <p:txBody>
                  <a:bodyPr/>
                  <a:lstStyle/>
                  <a:p>
                    <a:endParaRPr lang="zh-CN" altLang="en-US"/>
                  </a:p>
                </p:txBody>
              </p:sp>
              <p:sp>
                <p:nvSpPr>
                  <p:cNvPr id="55317" name="Line 114"/>
                  <p:cNvSpPr>
                    <a:spLocks noChangeShapeType="1"/>
                  </p:cNvSpPr>
                  <p:nvPr/>
                </p:nvSpPr>
                <p:spPr bwMode="auto">
                  <a:xfrm>
                    <a:off x="1320" y="3776"/>
                    <a:ext cx="96" cy="0"/>
                  </a:xfrm>
                  <a:prstGeom prst="line">
                    <a:avLst/>
                  </a:prstGeom>
                  <a:noFill/>
                  <a:ln w="19050">
                    <a:solidFill>
                      <a:schemeClr val="tx1"/>
                    </a:solidFill>
                    <a:round/>
                    <a:headEnd/>
                    <a:tailEnd/>
                  </a:ln>
                </p:spPr>
                <p:txBody>
                  <a:bodyPr/>
                  <a:lstStyle/>
                  <a:p>
                    <a:endParaRPr lang="zh-CN" altLang="en-US"/>
                  </a:p>
                </p:txBody>
              </p:sp>
              <p:sp>
                <p:nvSpPr>
                  <p:cNvPr id="55318" name="Line 115"/>
                  <p:cNvSpPr>
                    <a:spLocks noChangeShapeType="1"/>
                  </p:cNvSpPr>
                  <p:nvPr/>
                </p:nvSpPr>
                <p:spPr bwMode="auto">
                  <a:xfrm>
                    <a:off x="1336" y="3784"/>
                    <a:ext cx="96" cy="93"/>
                  </a:xfrm>
                  <a:prstGeom prst="line">
                    <a:avLst/>
                  </a:prstGeom>
                  <a:noFill/>
                  <a:ln w="9525">
                    <a:solidFill>
                      <a:schemeClr val="tx1"/>
                    </a:solidFill>
                    <a:round/>
                    <a:headEnd/>
                    <a:tailEnd type="triangle" w="sm" len="sm"/>
                  </a:ln>
                </p:spPr>
                <p:txBody>
                  <a:bodyPr/>
                  <a:lstStyle/>
                  <a:p>
                    <a:endParaRPr lang="zh-CN" altLang="en-US"/>
                  </a:p>
                </p:txBody>
              </p:sp>
            </p:grpSp>
            <p:sp>
              <p:nvSpPr>
                <p:cNvPr id="55314" name="Line 116"/>
                <p:cNvSpPr>
                  <a:spLocks noChangeShapeType="1"/>
                </p:cNvSpPr>
                <p:nvPr/>
              </p:nvSpPr>
              <p:spPr bwMode="auto">
                <a:xfrm>
                  <a:off x="1296" y="3888"/>
                  <a:ext cx="0" cy="96"/>
                </a:xfrm>
                <a:prstGeom prst="line">
                  <a:avLst/>
                </a:prstGeom>
                <a:noFill/>
                <a:ln w="9525">
                  <a:solidFill>
                    <a:schemeClr val="tx1"/>
                  </a:solidFill>
                  <a:round/>
                  <a:headEnd/>
                  <a:tailEnd/>
                </a:ln>
              </p:spPr>
              <p:txBody>
                <a:bodyPr/>
                <a:lstStyle/>
                <a:p>
                  <a:endParaRPr lang="zh-CN" altLang="en-US"/>
                </a:p>
              </p:txBody>
            </p:sp>
            <p:sp>
              <p:nvSpPr>
                <p:cNvPr id="55315" name="Line 117"/>
                <p:cNvSpPr>
                  <a:spLocks noChangeShapeType="1"/>
                </p:cNvSpPr>
                <p:nvPr/>
              </p:nvSpPr>
              <p:spPr bwMode="auto">
                <a:xfrm>
                  <a:off x="1440" y="3888"/>
                  <a:ext cx="0" cy="96"/>
                </a:xfrm>
                <a:prstGeom prst="line">
                  <a:avLst/>
                </a:prstGeom>
                <a:noFill/>
                <a:ln w="9525">
                  <a:solidFill>
                    <a:schemeClr val="tx1"/>
                  </a:solidFill>
                  <a:round/>
                  <a:headEnd/>
                  <a:tailEnd/>
                </a:ln>
              </p:spPr>
              <p:txBody>
                <a:bodyPr/>
                <a:lstStyle/>
                <a:p>
                  <a:endParaRPr lang="zh-CN" altLang="en-US"/>
                </a:p>
              </p:txBody>
            </p:sp>
          </p:grpSp>
          <p:sp>
            <p:nvSpPr>
              <p:cNvPr id="55311" name="Line 118"/>
              <p:cNvSpPr>
                <a:spLocks noChangeShapeType="1"/>
              </p:cNvSpPr>
              <p:nvPr/>
            </p:nvSpPr>
            <p:spPr bwMode="auto">
              <a:xfrm>
                <a:off x="3216" y="3408"/>
                <a:ext cx="96" cy="0"/>
              </a:xfrm>
              <a:prstGeom prst="line">
                <a:avLst/>
              </a:prstGeom>
              <a:noFill/>
              <a:ln w="9525">
                <a:solidFill>
                  <a:schemeClr val="tx1"/>
                </a:solidFill>
                <a:round/>
                <a:headEnd/>
                <a:tailEnd/>
              </a:ln>
            </p:spPr>
            <p:txBody>
              <a:bodyPr/>
              <a:lstStyle/>
              <a:p>
                <a:endParaRPr lang="zh-CN" altLang="en-US"/>
              </a:p>
            </p:txBody>
          </p:sp>
          <p:sp>
            <p:nvSpPr>
              <p:cNvPr id="55312" name="Line 119"/>
              <p:cNvSpPr>
                <a:spLocks noChangeShapeType="1"/>
              </p:cNvSpPr>
              <p:nvPr/>
            </p:nvSpPr>
            <p:spPr bwMode="auto">
              <a:xfrm flipH="1">
                <a:off x="2976" y="3408"/>
                <a:ext cx="96" cy="0"/>
              </a:xfrm>
              <a:prstGeom prst="line">
                <a:avLst/>
              </a:prstGeom>
              <a:noFill/>
              <a:ln w="9525">
                <a:solidFill>
                  <a:schemeClr val="tx1"/>
                </a:solidFill>
                <a:round/>
                <a:headEnd/>
                <a:tailEnd/>
              </a:ln>
            </p:spPr>
            <p:txBody>
              <a:bodyPr/>
              <a:lstStyle/>
              <a:p>
                <a:endParaRPr lang="zh-CN" altLang="en-US"/>
              </a:p>
            </p:txBody>
          </p:sp>
        </p:grpSp>
        <p:sp>
          <p:nvSpPr>
            <p:cNvPr id="55308" name="Rectangle 194"/>
            <p:cNvSpPr>
              <a:spLocks noChangeArrowheads="1"/>
            </p:cNvSpPr>
            <p:nvPr/>
          </p:nvSpPr>
          <p:spPr bwMode="black">
            <a:xfrm>
              <a:off x="3206" y="3665"/>
              <a:ext cx="208" cy="197"/>
            </a:xfrm>
            <a:prstGeom prst="rect">
              <a:avLst/>
            </a:prstGeom>
            <a:noFill/>
            <a:ln w="9525" algn="ctr">
              <a:noFill/>
              <a:miter lim="800000"/>
              <a:headEnd/>
              <a:tailEnd/>
            </a:ln>
            <a:effectLst>
              <a:prstShdw prst="shdw13" dist="53882" dir="13500000">
                <a:srgbClr val="999999">
                  <a:alpha val="50000"/>
                </a:srgbClr>
              </a:prstShdw>
            </a:effectLst>
          </p:spPr>
          <p:txBody>
            <a:bodyPr wrap="none">
              <a:spAutoFit/>
            </a:bodyPr>
            <a:lstStyle/>
            <a:p>
              <a:r>
                <a:rPr lang="en-US" altLang="zh-CN" sz="1600" b="1">
                  <a:solidFill>
                    <a:schemeClr val="hlink"/>
                  </a:solidFill>
                </a:rPr>
                <a:t>D</a:t>
              </a:r>
              <a:endParaRPr lang="zh-CN" altLang="en-US" sz="1600" b="1">
                <a:solidFill>
                  <a:schemeClr val="hlink"/>
                </a:solidFill>
              </a:endParaRPr>
            </a:p>
          </p:txBody>
        </p:sp>
        <p:sp>
          <p:nvSpPr>
            <p:cNvPr id="55309" name="Rectangle 195"/>
            <p:cNvSpPr>
              <a:spLocks noChangeArrowheads="1"/>
            </p:cNvSpPr>
            <p:nvPr/>
          </p:nvSpPr>
          <p:spPr bwMode="black">
            <a:xfrm>
              <a:off x="3505" y="3664"/>
              <a:ext cx="187" cy="197"/>
            </a:xfrm>
            <a:prstGeom prst="rect">
              <a:avLst/>
            </a:prstGeom>
            <a:noFill/>
            <a:ln w="9525" algn="ctr">
              <a:noFill/>
              <a:miter lim="800000"/>
              <a:headEnd/>
              <a:tailEnd/>
            </a:ln>
            <a:effectLst>
              <a:prstShdw prst="shdw13" dist="53882" dir="13500000">
                <a:srgbClr val="999999">
                  <a:alpha val="50000"/>
                </a:srgbClr>
              </a:prstShdw>
            </a:effectLst>
          </p:spPr>
          <p:txBody>
            <a:bodyPr wrap="none">
              <a:spAutoFit/>
            </a:bodyPr>
            <a:lstStyle/>
            <a:p>
              <a:r>
                <a:rPr lang="en-US" altLang="zh-CN" sz="1600" b="1">
                  <a:solidFill>
                    <a:schemeClr val="hlink"/>
                  </a:solidFill>
                </a:rPr>
                <a:t>S</a:t>
              </a:r>
              <a:endParaRPr lang="zh-CN" altLang="en-US" sz="1600" b="1">
                <a:solidFill>
                  <a:schemeClr val="hlink"/>
                </a:solidFill>
              </a:endParaRPr>
            </a:p>
          </p:txBody>
        </p:sp>
      </p:grpSp>
      <p:sp>
        <p:nvSpPr>
          <p:cNvPr id="151" name="矩形 150"/>
          <p:cNvSpPr/>
          <p:nvPr/>
        </p:nvSpPr>
        <p:spPr>
          <a:xfrm>
            <a:off x="623888" y="5727700"/>
            <a:ext cx="4097337" cy="701675"/>
          </a:xfrm>
          <a:prstGeom prst="rect">
            <a:avLst/>
          </a:prstGeom>
          <a:solidFill>
            <a:srgbClr val="FFE3D5"/>
          </a:solidFill>
          <a:effectLst>
            <a:outerShdw blurRad="50800" dist="38100" dir="18900000" algn="bl" rotWithShape="0">
              <a:prstClr val="black">
                <a:alpha val="40000"/>
              </a:prstClr>
            </a:outerShdw>
          </a:effectLst>
        </p:spPr>
        <p:txBody>
          <a:bodyPr>
            <a:spAutoFit/>
          </a:bodyPr>
          <a:lstStyle/>
          <a:p>
            <a:pPr marL="342900" indent="-342900" algn="l" eaLnBrk="0" hangingPunct="0">
              <a:lnSpc>
                <a:spcPct val="100000"/>
              </a:lnSpc>
              <a:spcBef>
                <a:spcPct val="0"/>
              </a:spcBef>
              <a:buClr>
                <a:schemeClr val="bg2"/>
              </a:buClr>
              <a:buFont typeface="Wingdings" pitchFamily="2" charset="2"/>
              <a:buChar char="v"/>
              <a:defRPr/>
            </a:pPr>
            <a:r>
              <a:rPr lang="zh-CN" altLang="en-US" sz="2000" b="1">
                <a:latin typeface="Arial" charset="0"/>
                <a:ea typeface="楷体_GB2312" pitchFamily="49" charset="-122"/>
              </a:rPr>
              <a:t>浮栅</a:t>
            </a:r>
            <a:r>
              <a:rPr lang="zh-CN" altLang="en-US" sz="2000" b="1">
                <a:solidFill>
                  <a:srgbClr val="CC0066"/>
                </a:solidFill>
                <a:latin typeface="Arial" charset="0"/>
                <a:ea typeface="楷体_GB2312" pitchFamily="49" charset="-122"/>
              </a:rPr>
              <a:t>不注入电荷</a:t>
            </a:r>
            <a:r>
              <a:rPr lang="zh-CN" altLang="en-US" sz="2000" b="1">
                <a:latin typeface="Arial" charset="0"/>
                <a:ea typeface="楷体_GB2312" pitchFamily="49" charset="-122"/>
              </a:rPr>
              <a:t>时，表示写入“</a:t>
            </a:r>
            <a:r>
              <a:rPr lang="en-US" altLang="zh-CN" sz="2000" b="1">
                <a:solidFill>
                  <a:srgbClr val="CC0066"/>
                </a:solidFill>
                <a:latin typeface="Arial" charset="0"/>
                <a:ea typeface="楷体_GB2312" pitchFamily="49" charset="-122"/>
              </a:rPr>
              <a:t>0</a:t>
            </a:r>
            <a:r>
              <a:rPr lang="en-US" altLang="zh-CN" sz="2000" b="1">
                <a:latin typeface="Arial" charset="0"/>
                <a:ea typeface="楷体_GB2312" pitchFamily="49" charset="-122"/>
              </a:rPr>
              <a:t>”</a:t>
            </a:r>
            <a:r>
              <a:rPr lang="zh-CN" altLang="en-US" sz="2000" b="1">
                <a:latin typeface="Arial" charset="0"/>
                <a:ea typeface="楷体_GB2312" pitchFamily="49" charset="-122"/>
              </a:rPr>
              <a:t>；</a:t>
            </a:r>
            <a:r>
              <a:rPr lang="zh-CN" altLang="en-US" sz="2000" b="1">
                <a:solidFill>
                  <a:srgbClr val="CC0066"/>
                </a:solidFill>
                <a:latin typeface="Arial" charset="0"/>
                <a:ea typeface="楷体_GB2312" pitchFamily="49" charset="-122"/>
              </a:rPr>
              <a:t>注入电荷</a:t>
            </a:r>
            <a:r>
              <a:rPr lang="zh-CN" altLang="en-US" sz="2000" b="1">
                <a:latin typeface="Arial" charset="0"/>
                <a:ea typeface="楷体_GB2312" pitchFamily="49" charset="-122"/>
              </a:rPr>
              <a:t>表示写入“</a:t>
            </a:r>
            <a:r>
              <a:rPr lang="en-US" altLang="zh-CN" sz="2000" b="1">
                <a:solidFill>
                  <a:srgbClr val="CC0066"/>
                </a:solidFill>
                <a:latin typeface="Arial" charset="0"/>
                <a:ea typeface="楷体_GB2312" pitchFamily="49" charset="-122"/>
              </a:rPr>
              <a:t>1</a:t>
            </a:r>
            <a:r>
              <a:rPr lang="en-US" altLang="zh-CN" sz="2000" b="1">
                <a:latin typeface="Arial" charset="0"/>
                <a:ea typeface="楷体_GB2312" pitchFamily="49" charset="-122"/>
              </a:rPr>
              <a:t>”</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60839"/>
                                        </p:tgtEl>
                                        <p:attrNameLst>
                                          <p:attrName>style.visibility</p:attrName>
                                        </p:attrNameLst>
                                      </p:cBhvr>
                                      <p:to>
                                        <p:strVal val="visible"/>
                                      </p:to>
                                    </p:set>
                                    <p:anim calcmode="lin" valueType="num">
                                      <p:cBhvr>
                                        <p:cTn id="7" dur="1000" fill="hold"/>
                                        <p:tgtEl>
                                          <p:spTgt spid="160839"/>
                                        </p:tgtEl>
                                        <p:attrNameLst>
                                          <p:attrName>ppt_w</p:attrName>
                                        </p:attrNameLst>
                                      </p:cBhvr>
                                      <p:tavLst>
                                        <p:tav tm="0">
                                          <p:val>
                                            <p:strVal val="#ppt_w*0.70"/>
                                          </p:val>
                                        </p:tav>
                                        <p:tav tm="100000">
                                          <p:val>
                                            <p:strVal val="#ppt_w"/>
                                          </p:val>
                                        </p:tav>
                                      </p:tavLst>
                                    </p:anim>
                                    <p:anim calcmode="lin" valueType="num">
                                      <p:cBhvr>
                                        <p:cTn id="8" dur="1000" fill="hold"/>
                                        <p:tgtEl>
                                          <p:spTgt spid="160839"/>
                                        </p:tgtEl>
                                        <p:attrNameLst>
                                          <p:attrName>ppt_h</p:attrName>
                                        </p:attrNameLst>
                                      </p:cBhvr>
                                      <p:tavLst>
                                        <p:tav tm="0">
                                          <p:val>
                                            <p:strVal val="#ppt_h"/>
                                          </p:val>
                                        </p:tav>
                                        <p:tav tm="100000">
                                          <p:val>
                                            <p:strVal val="#ppt_h"/>
                                          </p:val>
                                        </p:tav>
                                      </p:tavLst>
                                    </p:anim>
                                    <p:animEffect transition="in" filter="fade">
                                      <p:cBhvr>
                                        <p:cTn id="9" dur="1000"/>
                                        <p:tgtEl>
                                          <p:spTgt spid="160839"/>
                                        </p:tgtEl>
                                      </p:cBhvr>
                                    </p:animEffect>
                                  </p:childTnLst>
                                </p:cTn>
                              </p:par>
                            </p:childTnLst>
                          </p:cTn>
                        </p:par>
                        <p:par>
                          <p:cTn id="10" fill="hold">
                            <p:stCondLst>
                              <p:cond delay="1000"/>
                            </p:stCondLst>
                            <p:childTnLst>
                              <p:par>
                                <p:cTn id="11" presetID="9"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7">
                                            <p:txEl>
                                              <p:pRg st="0" end="0"/>
                                            </p:txEl>
                                          </p:spTgt>
                                        </p:tgtEl>
                                        <p:attrNameLst>
                                          <p:attrName>style.visibility</p:attrName>
                                        </p:attrNameLst>
                                      </p:cBhvr>
                                      <p:to>
                                        <p:strVal val="visible"/>
                                      </p:to>
                                    </p:set>
                                    <p:anim calcmode="lin" valueType="num">
                                      <p:cBhvr additive="base">
                                        <p:cTn id="24"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7">
                                            <p:txEl>
                                              <p:pRg st="1" end="1"/>
                                            </p:txEl>
                                          </p:spTgt>
                                        </p:tgtEl>
                                        <p:attrNameLst>
                                          <p:attrName>style.visibility</p:attrName>
                                        </p:attrNameLst>
                                      </p:cBhvr>
                                      <p:to>
                                        <p:strVal val="visible"/>
                                      </p:to>
                                    </p:set>
                                    <p:anim calcmode="lin" valueType="num">
                                      <p:cBhvr additive="base">
                                        <p:cTn id="30" dur="500" fill="hold"/>
                                        <p:tgtEl>
                                          <p:spTgt spid="27">
                                            <p:txEl>
                                              <p:pRg st="1" end="1"/>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27">
                                            <p:txEl>
                                              <p:pRg st="2" end="2"/>
                                            </p:txEl>
                                          </p:spTgt>
                                        </p:tgtEl>
                                        <p:attrNameLst>
                                          <p:attrName>style.visibility</p:attrName>
                                        </p:attrNameLst>
                                      </p:cBhvr>
                                      <p:to>
                                        <p:strVal val="visible"/>
                                      </p:to>
                                    </p:set>
                                    <p:anim calcmode="lin" valueType="num">
                                      <p:cBhvr additive="base">
                                        <p:cTn id="36" dur="500" fill="hold"/>
                                        <p:tgtEl>
                                          <p:spTgt spid="27">
                                            <p:txEl>
                                              <p:pRg st="2" end="2"/>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27">
                                            <p:txEl>
                                              <p:pRg st="3" end="3"/>
                                            </p:txEl>
                                          </p:spTgt>
                                        </p:tgtEl>
                                        <p:attrNameLst>
                                          <p:attrName>style.visibility</p:attrName>
                                        </p:attrNameLst>
                                      </p:cBhvr>
                                      <p:to>
                                        <p:strVal val="visible"/>
                                      </p:to>
                                    </p:set>
                                    <p:anim calcmode="lin" valueType="num">
                                      <p:cBhvr additive="base">
                                        <p:cTn id="42" dur="500" fill="hold"/>
                                        <p:tgtEl>
                                          <p:spTgt spid="27">
                                            <p:txEl>
                                              <p:pRg st="3" end="3"/>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2">
                                            <p:txEl>
                                              <p:pRg st="0" end="0"/>
                                            </p:txEl>
                                          </p:spTgt>
                                        </p:tgtEl>
                                        <p:attrNameLst>
                                          <p:attrName>style.visibility</p:attrName>
                                        </p:attrNameLst>
                                      </p:cBhvr>
                                      <p:to>
                                        <p:strVal val="visible"/>
                                      </p:to>
                                    </p:set>
                                    <p:anim calcmode="lin" valueType="num">
                                      <p:cBhvr additive="base">
                                        <p:cTn id="48"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3" presetClass="entr" presetSubtype="16" fill="hold" nodeType="clickEffect">
                                  <p:stCondLst>
                                    <p:cond delay="0"/>
                                  </p:stCondLst>
                                  <p:childTnLst>
                                    <p:set>
                                      <p:cBhvr>
                                        <p:cTn id="53" dur="1" fill="hold">
                                          <p:stCondLst>
                                            <p:cond delay="0"/>
                                          </p:stCondLst>
                                        </p:cTn>
                                        <p:tgtEl>
                                          <p:spTgt spid="5"/>
                                        </p:tgtEl>
                                        <p:attrNameLst>
                                          <p:attrName>style.visibility</p:attrName>
                                        </p:attrNameLst>
                                      </p:cBhvr>
                                      <p:to>
                                        <p:strVal val="visible"/>
                                      </p:to>
                                    </p:set>
                                    <p:anim calcmode="lin" valueType="num">
                                      <p:cBhvr>
                                        <p:cTn id="54" dur="500" fill="hold"/>
                                        <p:tgtEl>
                                          <p:spTgt spid="5"/>
                                        </p:tgtEl>
                                        <p:attrNameLst>
                                          <p:attrName>ppt_w</p:attrName>
                                        </p:attrNameLst>
                                      </p:cBhvr>
                                      <p:tavLst>
                                        <p:tav tm="0">
                                          <p:val>
                                            <p:fltVal val="0"/>
                                          </p:val>
                                        </p:tav>
                                        <p:tav tm="100000">
                                          <p:val>
                                            <p:strVal val="#ppt_w"/>
                                          </p:val>
                                        </p:tav>
                                      </p:tavLst>
                                    </p:anim>
                                    <p:anim calcmode="lin" valueType="num">
                                      <p:cBhvr>
                                        <p:cTn id="55"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51"/>
                                        </p:tgtEl>
                                        <p:attrNameLst>
                                          <p:attrName>style.visibility</p:attrName>
                                        </p:attrNameLst>
                                      </p:cBhvr>
                                      <p:to>
                                        <p:strVal val="visible"/>
                                      </p:to>
                                    </p:set>
                                    <p:anim calcmode="lin" valueType="num">
                                      <p:cBhvr additive="base">
                                        <p:cTn id="60" dur="500" fill="hold"/>
                                        <p:tgtEl>
                                          <p:spTgt spid="151"/>
                                        </p:tgtEl>
                                        <p:attrNameLst>
                                          <p:attrName>ppt_x</p:attrName>
                                        </p:attrNameLst>
                                      </p:cBhvr>
                                      <p:tavLst>
                                        <p:tav tm="0">
                                          <p:val>
                                            <p:strVal val="#ppt_x"/>
                                          </p:val>
                                        </p:tav>
                                        <p:tav tm="100000">
                                          <p:val>
                                            <p:strVal val="#ppt_x"/>
                                          </p:val>
                                        </p:tav>
                                      </p:tavLst>
                                    </p:anim>
                                    <p:anim calcmode="lin" valueType="num">
                                      <p:cBhvr additive="base">
                                        <p:cTn id="61" dur="500" fill="hold"/>
                                        <p:tgtEl>
                                          <p:spTgt spid="1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bldLvl="2"/>
      <p:bldP spid="2" grpId="0" build="p" bldLvl="2"/>
      <p:bldP spid="160839" grpId="0"/>
      <p:bldP spid="151"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灯片编号占位符 4"/>
          <p:cNvSpPr>
            <a:spLocks noGrp="1"/>
          </p:cNvSpPr>
          <p:nvPr>
            <p:ph type="sldNum" sz="quarter" idx="10"/>
          </p:nvPr>
        </p:nvSpPr>
        <p:spPr>
          <a:noFill/>
        </p:spPr>
        <p:txBody>
          <a:bodyPr/>
          <a:lstStyle/>
          <a:p>
            <a:fld id="{F781CF8A-1BD3-4ADE-906B-37A930871A3D}" type="slidenum">
              <a:rPr lang="ko-KR" altLang="en-US" smtClean="0"/>
              <a:pPr/>
              <a:t>49</a:t>
            </a:fld>
            <a:endParaRPr lang="en-US" altLang="ko-KR" smtClean="0"/>
          </a:p>
        </p:txBody>
      </p:sp>
      <p:sp>
        <p:nvSpPr>
          <p:cNvPr id="56323" name="Rectangle 2"/>
          <p:cNvSpPr>
            <a:spLocks noGrp="1" noChangeArrowheads="1"/>
          </p:cNvSpPr>
          <p:nvPr>
            <p:ph type="title"/>
          </p:nvPr>
        </p:nvSpPr>
        <p:spPr/>
        <p:txBody>
          <a:bodyPr/>
          <a:lstStyle/>
          <a:p>
            <a:r>
              <a:rPr lang="en-US" altLang="zh-CN" smtClean="0">
                <a:solidFill>
                  <a:srgbClr val="FFCC00"/>
                </a:solidFill>
                <a:latin typeface="Arial" charset="0"/>
                <a:ea typeface="黑体" pitchFamily="49" charset="-122"/>
              </a:rPr>
              <a:t>4</a:t>
            </a:r>
            <a:r>
              <a:rPr lang="zh-CN" altLang="en-US" smtClean="0">
                <a:solidFill>
                  <a:srgbClr val="FFCC00"/>
                </a:solidFill>
                <a:latin typeface="Arial" charset="0"/>
                <a:ea typeface="黑体" pitchFamily="49" charset="-122"/>
              </a:rPr>
              <a:t>、电可擦可编程</a:t>
            </a:r>
            <a:r>
              <a:rPr lang="en-US" altLang="zh-CN" smtClean="0">
                <a:solidFill>
                  <a:srgbClr val="FFCC00"/>
                </a:solidFill>
                <a:latin typeface="Arial" charset="0"/>
                <a:ea typeface="黑体" pitchFamily="49" charset="-122"/>
              </a:rPr>
              <a:t>ROM</a:t>
            </a:r>
            <a:endParaRPr lang="zh-CN" altLang="en-US" smtClean="0">
              <a:solidFill>
                <a:srgbClr val="FFCC00"/>
              </a:solidFill>
              <a:latin typeface="Arial" charset="0"/>
              <a:ea typeface="黑体" pitchFamily="49" charset="-122"/>
            </a:endParaRPr>
          </a:p>
        </p:txBody>
      </p:sp>
      <p:sp>
        <p:nvSpPr>
          <p:cNvPr id="44036" name="Rectangle 3"/>
          <p:cNvSpPr>
            <a:spLocks noGrp="1" noChangeArrowheads="1"/>
          </p:cNvSpPr>
          <p:nvPr>
            <p:ph type="body" sz="half" idx="1"/>
          </p:nvPr>
        </p:nvSpPr>
        <p:spPr>
          <a:xfrm>
            <a:off x="461963" y="1185863"/>
            <a:ext cx="8404225" cy="3257550"/>
          </a:xfrm>
        </p:spPr>
        <p:txBody>
          <a:bodyPr/>
          <a:lstStyle/>
          <a:p>
            <a:pPr marL="177800" indent="-177800">
              <a:spcBef>
                <a:spcPct val="50000"/>
              </a:spcBef>
              <a:buSzPct val="110000"/>
              <a:buFont typeface="Wingdings" pitchFamily="2" charset="2"/>
              <a:buNone/>
            </a:pPr>
            <a:r>
              <a:rPr lang="en-US" altLang="zh-CN" sz="2400" smtClean="0">
                <a:solidFill>
                  <a:srgbClr val="CC3300"/>
                </a:solidFill>
              </a:rPr>
              <a:t>4</a:t>
            </a:r>
            <a:r>
              <a:rPr lang="zh-CN" altLang="en-US" sz="2400" smtClean="0">
                <a:solidFill>
                  <a:srgbClr val="CC3300"/>
                </a:solidFill>
              </a:rPr>
              <a:t>、电可擦可编程</a:t>
            </a:r>
            <a:r>
              <a:rPr lang="en-US" altLang="zh-CN" sz="2400" smtClean="0">
                <a:solidFill>
                  <a:srgbClr val="CC3300"/>
                </a:solidFill>
              </a:rPr>
              <a:t>ROM</a:t>
            </a:r>
            <a:r>
              <a:rPr lang="zh-CN" altLang="en-US" sz="2400" smtClean="0">
                <a:solidFill>
                  <a:srgbClr val="CC3300"/>
                </a:solidFill>
              </a:rPr>
              <a:t>（</a:t>
            </a:r>
            <a:r>
              <a:rPr lang="en-US" altLang="zh-CN" sz="2400" smtClean="0">
                <a:solidFill>
                  <a:srgbClr val="CC3300"/>
                </a:solidFill>
              </a:rPr>
              <a:t> EEPROM, EAROM</a:t>
            </a:r>
            <a:r>
              <a:rPr lang="zh-CN" altLang="en-US" sz="2400" smtClean="0">
                <a:solidFill>
                  <a:srgbClr val="CC3300"/>
                </a:solidFill>
              </a:rPr>
              <a:t>）</a:t>
            </a:r>
          </a:p>
          <a:p>
            <a:pPr marL="622300" lvl="1" indent="-265113">
              <a:lnSpc>
                <a:spcPct val="110000"/>
              </a:lnSpc>
              <a:spcBef>
                <a:spcPct val="0"/>
              </a:spcBef>
              <a:buSzPct val="85000"/>
              <a:buFont typeface="Wingdings" pitchFamily="2" charset="2"/>
              <a:buChar char="u"/>
            </a:pPr>
            <a:r>
              <a:rPr lang="zh-CN" altLang="en-US" sz="1800" smtClean="0">
                <a:latin typeface="Times New Roman" pitchFamily="18" charset="0"/>
              </a:rPr>
              <a:t>虽然</a:t>
            </a:r>
            <a:r>
              <a:rPr lang="zh-CN" altLang="en-US" sz="1800" smtClean="0"/>
              <a:t>紫外线擦除的</a:t>
            </a:r>
            <a:r>
              <a:rPr lang="en-US" altLang="zh-CN" sz="1800" smtClean="0"/>
              <a:t>EPROM</a:t>
            </a:r>
            <a:r>
              <a:rPr lang="zh-CN" altLang="en-US" sz="1800" smtClean="0"/>
              <a:t>具备可擦除重写的功能，但擦除操作复杂，擦除速度很慢（需</a:t>
            </a:r>
            <a:r>
              <a:rPr lang="en-US" altLang="zh-CN" sz="1800" smtClean="0">
                <a:solidFill>
                  <a:srgbClr val="CC0066"/>
                </a:solidFill>
              </a:rPr>
              <a:t>15~30</a:t>
            </a:r>
            <a:r>
              <a:rPr lang="zh-CN" altLang="en-US" sz="1800" smtClean="0"/>
              <a:t>分钟）</a:t>
            </a:r>
          </a:p>
          <a:p>
            <a:pPr marL="622300" lvl="1" indent="-265113">
              <a:lnSpc>
                <a:spcPct val="110000"/>
              </a:lnSpc>
              <a:spcBef>
                <a:spcPct val="0"/>
              </a:spcBef>
              <a:buSzPct val="85000"/>
              <a:buFont typeface="Wingdings" pitchFamily="2" charset="2"/>
              <a:buChar char="u"/>
            </a:pPr>
            <a:r>
              <a:rPr lang="en-US" altLang="zh-CN" sz="1800" smtClean="0"/>
              <a:t>EEPROM</a:t>
            </a:r>
            <a:r>
              <a:rPr lang="zh-CN" altLang="en-US" sz="1800" smtClean="0"/>
              <a:t>（ </a:t>
            </a:r>
            <a:r>
              <a:rPr kumimoji="1" lang="en-US" altLang="zh-CN" sz="1800" smtClean="0"/>
              <a:t>Electricity  Erasable Programmable </a:t>
            </a:r>
            <a:r>
              <a:rPr lang="en-US" altLang="zh-CN" sz="1800" smtClean="0"/>
              <a:t>Read Only Memory</a:t>
            </a:r>
            <a:r>
              <a:rPr lang="zh-CN" altLang="en-US" sz="1800" smtClean="0"/>
              <a:t>）的数据</a:t>
            </a:r>
            <a:r>
              <a:rPr lang="zh-CN" altLang="en-US" sz="1800" smtClean="0">
                <a:latin typeface="宋体" pitchFamily="2" charset="-122"/>
              </a:rPr>
              <a:t>可以用电擦除，并由用户多次编程写入。</a:t>
            </a:r>
            <a:r>
              <a:rPr lang="zh-CN" altLang="en-US" sz="1800" b="0" smtClean="0">
                <a:solidFill>
                  <a:schemeClr val="tx2"/>
                </a:solidFill>
                <a:latin typeface="Times New Roman" pitchFamily="18" charset="0"/>
              </a:rPr>
              <a:t> </a:t>
            </a:r>
          </a:p>
          <a:p>
            <a:pPr marL="622300" lvl="1" indent="-265113">
              <a:lnSpc>
                <a:spcPct val="110000"/>
              </a:lnSpc>
              <a:spcBef>
                <a:spcPct val="0"/>
              </a:spcBef>
              <a:buSzPct val="85000"/>
              <a:buFont typeface="Wingdings" pitchFamily="2" charset="2"/>
              <a:buChar char="u"/>
            </a:pPr>
            <a:r>
              <a:rPr lang="en-US" altLang="zh-CN" sz="1800" smtClean="0"/>
              <a:t>EAROM</a:t>
            </a:r>
            <a:r>
              <a:rPr lang="zh-CN" altLang="en-US" sz="1800" smtClean="0"/>
              <a:t>：</a:t>
            </a:r>
            <a:r>
              <a:rPr lang="en-US" altLang="zh-CN" sz="1800" smtClean="0"/>
              <a:t>Electrically Elterable ROM</a:t>
            </a:r>
            <a:r>
              <a:rPr lang="zh-CN" altLang="en-US" sz="1800" smtClean="0"/>
              <a:t>，电可修改</a:t>
            </a:r>
            <a:r>
              <a:rPr lang="en-US" altLang="zh-CN" sz="1800" smtClean="0"/>
              <a:t>ROM</a:t>
            </a:r>
          </a:p>
          <a:p>
            <a:pPr marL="622300" lvl="1" indent="-265113">
              <a:lnSpc>
                <a:spcPct val="110000"/>
              </a:lnSpc>
              <a:spcBef>
                <a:spcPct val="0"/>
              </a:spcBef>
              <a:buSzPct val="85000"/>
              <a:buFont typeface="Wingdings" pitchFamily="2" charset="2"/>
              <a:buChar char="u"/>
            </a:pPr>
            <a:r>
              <a:rPr lang="en-US" altLang="zh-CN" sz="1800" smtClean="0"/>
              <a:t> EEPROM</a:t>
            </a:r>
            <a:r>
              <a:rPr lang="zh-CN" altLang="en-US" sz="1800" smtClean="0"/>
              <a:t>存储单元在</a:t>
            </a:r>
            <a:r>
              <a:rPr lang="zh-CN" altLang="en-US" sz="1800" smtClean="0">
                <a:solidFill>
                  <a:srgbClr val="CC0066"/>
                </a:solidFill>
              </a:rPr>
              <a:t>每个</a:t>
            </a:r>
            <a:r>
              <a:rPr lang="zh-CN" altLang="en-US" sz="1800" smtClean="0"/>
              <a:t>字线和位线的交叉处都连接一个</a:t>
            </a:r>
            <a:r>
              <a:rPr lang="en-US" altLang="zh-CN" sz="1800" smtClean="0">
                <a:solidFill>
                  <a:srgbClr val="CC0066"/>
                </a:solidFill>
              </a:rPr>
              <a:t>MOS</a:t>
            </a:r>
            <a:r>
              <a:rPr lang="zh-CN" altLang="en-US" sz="1800" smtClean="0">
                <a:solidFill>
                  <a:srgbClr val="CC0066"/>
                </a:solidFill>
              </a:rPr>
              <a:t>管</a:t>
            </a:r>
            <a:r>
              <a:rPr lang="zh-CN" altLang="en-US" sz="1800" smtClean="0"/>
              <a:t>和一个</a:t>
            </a:r>
            <a:r>
              <a:rPr lang="en-US" altLang="zh-CN" sz="1800" smtClean="0">
                <a:solidFill>
                  <a:srgbClr val="CC0066"/>
                </a:solidFill>
              </a:rPr>
              <a:t>SIMOS</a:t>
            </a:r>
            <a:r>
              <a:rPr lang="zh-CN" altLang="en-US" sz="1800" smtClean="0">
                <a:solidFill>
                  <a:srgbClr val="CC0066"/>
                </a:solidFill>
              </a:rPr>
              <a:t> 管</a:t>
            </a:r>
          </a:p>
          <a:p>
            <a:pPr marL="622300" lvl="1" indent="-265113">
              <a:lnSpc>
                <a:spcPct val="110000"/>
              </a:lnSpc>
              <a:spcBef>
                <a:spcPct val="0"/>
              </a:spcBef>
              <a:buSzPct val="85000"/>
              <a:buFont typeface="Wingdings" pitchFamily="2" charset="2"/>
              <a:buChar char="u"/>
            </a:pPr>
            <a:r>
              <a:rPr lang="en-US" altLang="zh-CN" sz="1800" smtClean="0">
                <a:solidFill>
                  <a:srgbClr val="FF0000"/>
                </a:solidFill>
              </a:rPr>
              <a:t>SIMOS</a:t>
            </a:r>
            <a:r>
              <a:rPr lang="en-US" altLang="zh-CN" sz="1800" smtClean="0"/>
              <a:t>: Stacked-gate Injection MOS</a:t>
            </a:r>
            <a:r>
              <a:rPr lang="zh-CN" altLang="en-US" sz="1800" smtClean="0"/>
              <a:t>，重叠栅注入式</a:t>
            </a:r>
            <a:r>
              <a:rPr lang="en-US" altLang="zh-CN" sz="1800" smtClean="0"/>
              <a:t>MOS</a:t>
            </a:r>
            <a:r>
              <a:rPr lang="zh-CN" altLang="en-US" sz="1800" smtClean="0"/>
              <a:t>，为</a:t>
            </a:r>
            <a:r>
              <a:rPr lang="en-US" altLang="zh-CN" sz="1800" smtClean="0">
                <a:solidFill>
                  <a:srgbClr val="CC0066"/>
                </a:solidFill>
              </a:rPr>
              <a:t>N</a:t>
            </a:r>
            <a:r>
              <a:rPr lang="zh-CN" altLang="en-US" sz="1800" smtClean="0">
                <a:solidFill>
                  <a:srgbClr val="CC0066"/>
                </a:solidFill>
              </a:rPr>
              <a:t>沟道增强型</a:t>
            </a:r>
            <a:r>
              <a:rPr lang="en-US" altLang="zh-CN" sz="1800" smtClean="0">
                <a:solidFill>
                  <a:srgbClr val="CC0066"/>
                </a:solidFill>
              </a:rPr>
              <a:t>MOS</a:t>
            </a:r>
            <a:r>
              <a:rPr lang="zh-CN" altLang="en-US" sz="1800" smtClean="0">
                <a:solidFill>
                  <a:srgbClr val="CC0066"/>
                </a:solidFill>
              </a:rPr>
              <a:t>管</a:t>
            </a:r>
            <a:endParaRPr lang="en-US" altLang="zh-CN" sz="1800" smtClean="0">
              <a:solidFill>
                <a:srgbClr val="CC0066"/>
              </a:solidFill>
            </a:endParaRPr>
          </a:p>
        </p:txBody>
      </p:sp>
      <p:grpSp>
        <p:nvGrpSpPr>
          <p:cNvPr id="2" name="Group 69"/>
          <p:cNvGrpSpPr>
            <a:grpSpLocks/>
          </p:cNvGrpSpPr>
          <p:nvPr/>
        </p:nvGrpSpPr>
        <p:grpSpPr bwMode="auto">
          <a:xfrm>
            <a:off x="6534150" y="4154488"/>
            <a:ext cx="2438400" cy="1454150"/>
            <a:chOff x="4116" y="2617"/>
            <a:chExt cx="1536" cy="916"/>
          </a:xfrm>
        </p:grpSpPr>
        <p:sp>
          <p:nvSpPr>
            <p:cNvPr id="56328" name="Line 4"/>
            <p:cNvSpPr>
              <a:spLocks noChangeShapeType="1"/>
            </p:cNvSpPr>
            <p:nvPr/>
          </p:nvSpPr>
          <p:spPr bwMode="auto">
            <a:xfrm>
              <a:off x="4116" y="2809"/>
              <a:ext cx="1104" cy="0"/>
            </a:xfrm>
            <a:prstGeom prst="line">
              <a:avLst/>
            </a:prstGeom>
            <a:noFill/>
            <a:ln w="9525">
              <a:solidFill>
                <a:schemeClr val="tx1"/>
              </a:solidFill>
              <a:round/>
              <a:headEnd/>
              <a:tailEnd/>
            </a:ln>
          </p:spPr>
          <p:txBody>
            <a:bodyPr/>
            <a:lstStyle/>
            <a:p>
              <a:endParaRPr lang="zh-CN" altLang="en-US"/>
            </a:p>
          </p:txBody>
        </p:sp>
        <p:sp>
          <p:nvSpPr>
            <p:cNvPr id="56329" name="Line 5"/>
            <p:cNvSpPr>
              <a:spLocks noChangeShapeType="1"/>
            </p:cNvSpPr>
            <p:nvPr/>
          </p:nvSpPr>
          <p:spPr bwMode="auto">
            <a:xfrm>
              <a:off x="4932" y="2617"/>
              <a:ext cx="0" cy="768"/>
            </a:xfrm>
            <a:prstGeom prst="line">
              <a:avLst/>
            </a:prstGeom>
            <a:noFill/>
            <a:ln w="9525">
              <a:solidFill>
                <a:schemeClr val="tx1"/>
              </a:solidFill>
              <a:round/>
              <a:headEnd/>
              <a:tailEnd/>
            </a:ln>
          </p:spPr>
          <p:txBody>
            <a:bodyPr/>
            <a:lstStyle/>
            <a:p>
              <a:endParaRPr lang="zh-CN" altLang="en-US"/>
            </a:p>
          </p:txBody>
        </p:sp>
        <p:sp>
          <p:nvSpPr>
            <p:cNvPr id="56330" name="Line 6"/>
            <p:cNvSpPr>
              <a:spLocks noChangeShapeType="1"/>
            </p:cNvSpPr>
            <p:nvPr/>
          </p:nvSpPr>
          <p:spPr bwMode="auto">
            <a:xfrm>
              <a:off x="4356" y="3001"/>
              <a:ext cx="144" cy="0"/>
            </a:xfrm>
            <a:prstGeom prst="line">
              <a:avLst/>
            </a:prstGeom>
            <a:noFill/>
            <a:ln w="28575">
              <a:solidFill>
                <a:schemeClr val="tx1"/>
              </a:solidFill>
              <a:round/>
              <a:headEnd/>
              <a:tailEnd/>
            </a:ln>
          </p:spPr>
          <p:txBody>
            <a:bodyPr/>
            <a:lstStyle/>
            <a:p>
              <a:endParaRPr lang="zh-CN" altLang="en-US"/>
            </a:p>
          </p:txBody>
        </p:sp>
        <p:sp>
          <p:nvSpPr>
            <p:cNvPr id="56331" name="Line 7"/>
            <p:cNvSpPr>
              <a:spLocks noChangeShapeType="1"/>
            </p:cNvSpPr>
            <p:nvPr/>
          </p:nvSpPr>
          <p:spPr bwMode="auto">
            <a:xfrm>
              <a:off x="4356" y="3001"/>
              <a:ext cx="0" cy="96"/>
            </a:xfrm>
            <a:prstGeom prst="line">
              <a:avLst/>
            </a:prstGeom>
            <a:noFill/>
            <a:ln w="9525">
              <a:solidFill>
                <a:schemeClr val="tx1"/>
              </a:solidFill>
              <a:round/>
              <a:headEnd/>
              <a:tailEnd/>
            </a:ln>
          </p:spPr>
          <p:txBody>
            <a:bodyPr/>
            <a:lstStyle/>
            <a:p>
              <a:endParaRPr lang="zh-CN" altLang="en-US"/>
            </a:p>
          </p:txBody>
        </p:sp>
        <p:sp>
          <p:nvSpPr>
            <p:cNvPr id="56332" name="Line 8"/>
            <p:cNvSpPr>
              <a:spLocks noChangeShapeType="1"/>
            </p:cNvSpPr>
            <p:nvPr/>
          </p:nvSpPr>
          <p:spPr bwMode="auto">
            <a:xfrm>
              <a:off x="4212" y="3097"/>
              <a:ext cx="144" cy="0"/>
            </a:xfrm>
            <a:prstGeom prst="line">
              <a:avLst/>
            </a:prstGeom>
            <a:noFill/>
            <a:ln w="9525">
              <a:solidFill>
                <a:schemeClr val="tx1"/>
              </a:solidFill>
              <a:round/>
              <a:headEnd/>
              <a:tailEnd/>
            </a:ln>
          </p:spPr>
          <p:txBody>
            <a:bodyPr/>
            <a:lstStyle/>
            <a:p>
              <a:endParaRPr lang="zh-CN" altLang="en-US"/>
            </a:p>
          </p:txBody>
        </p:sp>
        <p:sp>
          <p:nvSpPr>
            <p:cNvPr id="56333" name="Line 9"/>
            <p:cNvSpPr>
              <a:spLocks noChangeShapeType="1"/>
            </p:cNvSpPr>
            <p:nvPr/>
          </p:nvSpPr>
          <p:spPr bwMode="auto">
            <a:xfrm>
              <a:off x="4212" y="3097"/>
              <a:ext cx="0" cy="192"/>
            </a:xfrm>
            <a:prstGeom prst="line">
              <a:avLst/>
            </a:prstGeom>
            <a:noFill/>
            <a:ln w="9525">
              <a:solidFill>
                <a:schemeClr val="tx1"/>
              </a:solidFill>
              <a:round/>
              <a:headEnd/>
              <a:tailEnd/>
            </a:ln>
          </p:spPr>
          <p:txBody>
            <a:bodyPr/>
            <a:lstStyle/>
            <a:p>
              <a:endParaRPr lang="zh-CN" altLang="en-US"/>
            </a:p>
          </p:txBody>
        </p:sp>
        <p:sp>
          <p:nvSpPr>
            <p:cNvPr id="56334" name="Line 10"/>
            <p:cNvSpPr>
              <a:spLocks noChangeShapeType="1"/>
            </p:cNvSpPr>
            <p:nvPr/>
          </p:nvSpPr>
          <p:spPr bwMode="auto">
            <a:xfrm>
              <a:off x="4164" y="3289"/>
              <a:ext cx="96" cy="0"/>
            </a:xfrm>
            <a:prstGeom prst="line">
              <a:avLst/>
            </a:prstGeom>
            <a:noFill/>
            <a:ln w="28575">
              <a:solidFill>
                <a:schemeClr val="tx1"/>
              </a:solidFill>
              <a:round/>
              <a:headEnd/>
              <a:tailEnd/>
            </a:ln>
          </p:spPr>
          <p:txBody>
            <a:bodyPr/>
            <a:lstStyle/>
            <a:p>
              <a:endParaRPr lang="zh-CN" altLang="en-US"/>
            </a:p>
          </p:txBody>
        </p:sp>
        <p:sp>
          <p:nvSpPr>
            <p:cNvPr id="56335" name="Line 11"/>
            <p:cNvSpPr>
              <a:spLocks noChangeShapeType="1"/>
            </p:cNvSpPr>
            <p:nvPr/>
          </p:nvSpPr>
          <p:spPr bwMode="auto">
            <a:xfrm>
              <a:off x="4356" y="2953"/>
              <a:ext cx="144" cy="0"/>
            </a:xfrm>
            <a:prstGeom prst="line">
              <a:avLst/>
            </a:prstGeom>
            <a:noFill/>
            <a:ln w="28575">
              <a:solidFill>
                <a:schemeClr val="tx1"/>
              </a:solidFill>
              <a:round/>
              <a:headEnd/>
              <a:tailEnd/>
            </a:ln>
          </p:spPr>
          <p:txBody>
            <a:bodyPr/>
            <a:lstStyle/>
            <a:p>
              <a:endParaRPr lang="zh-CN" altLang="en-US"/>
            </a:p>
          </p:txBody>
        </p:sp>
        <p:sp>
          <p:nvSpPr>
            <p:cNvPr id="56336" name="Line 12"/>
            <p:cNvSpPr>
              <a:spLocks noChangeShapeType="1"/>
            </p:cNvSpPr>
            <p:nvPr/>
          </p:nvSpPr>
          <p:spPr bwMode="auto">
            <a:xfrm flipV="1">
              <a:off x="4500" y="2809"/>
              <a:ext cx="0" cy="144"/>
            </a:xfrm>
            <a:prstGeom prst="line">
              <a:avLst/>
            </a:prstGeom>
            <a:noFill/>
            <a:ln w="9525">
              <a:solidFill>
                <a:schemeClr val="tx1"/>
              </a:solidFill>
              <a:round/>
              <a:headEnd/>
              <a:tailEnd/>
            </a:ln>
          </p:spPr>
          <p:txBody>
            <a:bodyPr/>
            <a:lstStyle/>
            <a:p>
              <a:endParaRPr lang="zh-CN" altLang="en-US"/>
            </a:p>
          </p:txBody>
        </p:sp>
        <p:sp>
          <p:nvSpPr>
            <p:cNvPr id="56337" name="Line 13"/>
            <p:cNvSpPr>
              <a:spLocks noChangeShapeType="1"/>
            </p:cNvSpPr>
            <p:nvPr/>
          </p:nvSpPr>
          <p:spPr bwMode="auto">
            <a:xfrm>
              <a:off x="4500" y="3001"/>
              <a:ext cx="0" cy="96"/>
            </a:xfrm>
            <a:prstGeom prst="line">
              <a:avLst/>
            </a:prstGeom>
            <a:noFill/>
            <a:ln w="9525">
              <a:solidFill>
                <a:schemeClr val="tx1"/>
              </a:solidFill>
              <a:round/>
              <a:headEnd/>
              <a:tailEnd/>
            </a:ln>
          </p:spPr>
          <p:txBody>
            <a:bodyPr/>
            <a:lstStyle/>
            <a:p>
              <a:endParaRPr lang="zh-CN" altLang="en-US"/>
            </a:p>
          </p:txBody>
        </p:sp>
        <p:sp>
          <p:nvSpPr>
            <p:cNvPr id="56338" name="Oval 14"/>
            <p:cNvSpPr>
              <a:spLocks noChangeArrowheads="1"/>
            </p:cNvSpPr>
            <p:nvPr/>
          </p:nvSpPr>
          <p:spPr bwMode="auto">
            <a:xfrm>
              <a:off x="4482" y="2793"/>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cs typeface="Arial" charset="0"/>
              </a:endParaRPr>
            </a:p>
          </p:txBody>
        </p:sp>
        <p:sp>
          <p:nvSpPr>
            <p:cNvPr id="56339" name="Oval 15"/>
            <p:cNvSpPr>
              <a:spLocks noChangeArrowheads="1"/>
            </p:cNvSpPr>
            <p:nvPr/>
          </p:nvSpPr>
          <p:spPr bwMode="auto">
            <a:xfrm>
              <a:off x="4916" y="3081"/>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cs typeface="Arial" charset="0"/>
              </a:endParaRPr>
            </a:p>
          </p:txBody>
        </p:sp>
        <p:sp>
          <p:nvSpPr>
            <p:cNvPr id="56340" name="Text Box 16"/>
            <p:cNvSpPr txBox="1">
              <a:spLocks noChangeArrowheads="1"/>
            </p:cNvSpPr>
            <p:nvPr/>
          </p:nvSpPr>
          <p:spPr bwMode="auto">
            <a:xfrm>
              <a:off x="5220" y="2713"/>
              <a:ext cx="432" cy="214"/>
            </a:xfrm>
            <a:prstGeom prst="rect">
              <a:avLst/>
            </a:prstGeom>
            <a:noFill/>
            <a:ln w="9525">
              <a:noFill/>
              <a:miter lim="800000"/>
              <a:headEnd/>
              <a:tailEnd/>
            </a:ln>
          </p:spPr>
          <p:txBody>
            <a:bodyPr>
              <a:spAutoFit/>
            </a:bodyPr>
            <a:lstStyle/>
            <a:p>
              <a:pPr eaLnBrk="0" hangingPunct="0"/>
              <a:r>
                <a:rPr lang="zh-CN" altLang="en-US" sz="1800" b="1">
                  <a:solidFill>
                    <a:schemeClr val="hlink"/>
                  </a:solidFill>
                  <a:latin typeface="Arial" charset="0"/>
                  <a:ea typeface="楷体_GB2312" pitchFamily="49" charset="-122"/>
                  <a:cs typeface="Arial" charset="0"/>
                </a:rPr>
                <a:t>字线</a:t>
              </a:r>
            </a:p>
          </p:txBody>
        </p:sp>
        <p:sp>
          <p:nvSpPr>
            <p:cNvPr id="56341" name="Text Box 17"/>
            <p:cNvSpPr txBox="1">
              <a:spLocks noChangeArrowheads="1"/>
            </p:cNvSpPr>
            <p:nvPr/>
          </p:nvSpPr>
          <p:spPr bwMode="auto">
            <a:xfrm>
              <a:off x="4980" y="3163"/>
              <a:ext cx="240" cy="370"/>
            </a:xfrm>
            <a:prstGeom prst="rect">
              <a:avLst/>
            </a:prstGeom>
            <a:noFill/>
            <a:ln w="9525">
              <a:noFill/>
              <a:miter lim="800000"/>
              <a:headEnd/>
              <a:tailEnd/>
            </a:ln>
          </p:spPr>
          <p:txBody>
            <a:bodyPr>
              <a:spAutoFit/>
            </a:bodyPr>
            <a:lstStyle/>
            <a:p>
              <a:pPr eaLnBrk="0" hangingPunct="0"/>
              <a:r>
                <a:rPr lang="zh-CN" altLang="en-US" sz="1800" b="1">
                  <a:solidFill>
                    <a:schemeClr val="hlink"/>
                  </a:solidFill>
                  <a:latin typeface="Arial" charset="0"/>
                  <a:ea typeface="楷体_GB2312" pitchFamily="49" charset="-122"/>
                  <a:cs typeface="Arial" charset="0"/>
                </a:rPr>
                <a:t>位线</a:t>
              </a:r>
            </a:p>
          </p:txBody>
        </p:sp>
        <p:sp>
          <p:nvSpPr>
            <p:cNvPr id="56342" name="Line 18"/>
            <p:cNvSpPr>
              <a:spLocks noChangeShapeType="1"/>
            </p:cNvSpPr>
            <p:nvPr/>
          </p:nvSpPr>
          <p:spPr bwMode="auto">
            <a:xfrm>
              <a:off x="4500" y="3097"/>
              <a:ext cx="144" cy="0"/>
            </a:xfrm>
            <a:prstGeom prst="line">
              <a:avLst/>
            </a:prstGeom>
            <a:noFill/>
            <a:ln w="9525">
              <a:solidFill>
                <a:schemeClr val="tx1"/>
              </a:solidFill>
              <a:round/>
              <a:headEnd/>
              <a:tailEnd/>
            </a:ln>
          </p:spPr>
          <p:txBody>
            <a:bodyPr/>
            <a:lstStyle/>
            <a:p>
              <a:endParaRPr lang="zh-CN" altLang="en-US"/>
            </a:p>
          </p:txBody>
        </p:sp>
        <p:sp>
          <p:nvSpPr>
            <p:cNvPr id="56343" name="Line 19"/>
            <p:cNvSpPr>
              <a:spLocks noChangeShapeType="1"/>
            </p:cNvSpPr>
            <p:nvPr/>
          </p:nvSpPr>
          <p:spPr bwMode="auto">
            <a:xfrm>
              <a:off x="4788" y="3097"/>
              <a:ext cx="144" cy="0"/>
            </a:xfrm>
            <a:prstGeom prst="line">
              <a:avLst/>
            </a:prstGeom>
            <a:noFill/>
            <a:ln w="9525">
              <a:solidFill>
                <a:schemeClr val="tx1"/>
              </a:solidFill>
              <a:round/>
              <a:headEnd/>
              <a:tailEnd/>
            </a:ln>
          </p:spPr>
          <p:txBody>
            <a:bodyPr/>
            <a:lstStyle/>
            <a:p>
              <a:endParaRPr lang="zh-CN" altLang="en-US"/>
            </a:p>
          </p:txBody>
        </p:sp>
        <p:sp>
          <p:nvSpPr>
            <p:cNvPr id="56344" name="Text Box 27"/>
            <p:cNvSpPr txBox="1">
              <a:spLocks noChangeArrowheads="1"/>
            </p:cNvSpPr>
            <p:nvPr/>
          </p:nvSpPr>
          <p:spPr bwMode="auto">
            <a:xfrm>
              <a:off x="4356" y="3097"/>
              <a:ext cx="624" cy="198"/>
            </a:xfrm>
            <a:prstGeom prst="rect">
              <a:avLst/>
            </a:prstGeom>
            <a:noFill/>
            <a:ln w="9525">
              <a:noFill/>
              <a:miter lim="800000"/>
              <a:headEnd/>
              <a:tailEnd/>
            </a:ln>
          </p:spPr>
          <p:txBody>
            <a:bodyPr>
              <a:spAutoFit/>
            </a:bodyPr>
            <a:lstStyle/>
            <a:p>
              <a:pPr eaLnBrk="0" hangingPunct="0"/>
              <a:r>
                <a:rPr lang="en-US" altLang="zh-CN" sz="1600" b="1">
                  <a:solidFill>
                    <a:srgbClr val="FF0066"/>
                  </a:solidFill>
                  <a:latin typeface="Arial" charset="0"/>
                  <a:cs typeface="Arial" charset="0"/>
                </a:rPr>
                <a:t>SIMOS</a:t>
              </a:r>
            </a:p>
          </p:txBody>
        </p:sp>
        <p:sp>
          <p:nvSpPr>
            <p:cNvPr id="56345" name="Line 65"/>
            <p:cNvSpPr>
              <a:spLocks noChangeShapeType="1"/>
            </p:cNvSpPr>
            <p:nvPr/>
          </p:nvSpPr>
          <p:spPr bwMode="auto">
            <a:xfrm>
              <a:off x="4644" y="3001"/>
              <a:ext cx="144" cy="0"/>
            </a:xfrm>
            <a:prstGeom prst="line">
              <a:avLst/>
            </a:prstGeom>
            <a:noFill/>
            <a:ln w="28575">
              <a:solidFill>
                <a:srgbClr val="FF0000"/>
              </a:solidFill>
              <a:round/>
              <a:headEnd/>
              <a:tailEnd/>
            </a:ln>
          </p:spPr>
          <p:txBody>
            <a:bodyPr/>
            <a:lstStyle/>
            <a:p>
              <a:endParaRPr lang="zh-CN" altLang="en-US"/>
            </a:p>
          </p:txBody>
        </p:sp>
        <p:sp>
          <p:nvSpPr>
            <p:cNvPr id="56346" name="Line 66"/>
            <p:cNvSpPr>
              <a:spLocks noChangeShapeType="1"/>
            </p:cNvSpPr>
            <p:nvPr/>
          </p:nvSpPr>
          <p:spPr bwMode="auto">
            <a:xfrm>
              <a:off x="4649" y="2953"/>
              <a:ext cx="120" cy="0"/>
            </a:xfrm>
            <a:prstGeom prst="line">
              <a:avLst/>
            </a:prstGeom>
            <a:noFill/>
            <a:ln w="19050">
              <a:solidFill>
                <a:srgbClr val="FF0000"/>
              </a:solidFill>
              <a:prstDash val="dash"/>
              <a:round/>
              <a:headEnd/>
              <a:tailEnd/>
            </a:ln>
          </p:spPr>
          <p:txBody>
            <a:bodyPr/>
            <a:lstStyle/>
            <a:p>
              <a:endParaRPr lang="zh-CN" altLang="en-US"/>
            </a:p>
          </p:txBody>
        </p:sp>
        <p:sp>
          <p:nvSpPr>
            <p:cNvPr id="56347" name="Line 67"/>
            <p:cNvSpPr>
              <a:spLocks noChangeShapeType="1"/>
            </p:cNvSpPr>
            <p:nvPr/>
          </p:nvSpPr>
          <p:spPr bwMode="auto">
            <a:xfrm>
              <a:off x="4644" y="3001"/>
              <a:ext cx="0" cy="96"/>
            </a:xfrm>
            <a:prstGeom prst="line">
              <a:avLst/>
            </a:prstGeom>
            <a:noFill/>
            <a:ln w="9525">
              <a:solidFill>
                <a:srgbClr val="FF0000"/>
              </a:solidFill>
              <a:round/>
              <a:headEnd/>
              <a:tailEnd/>
            </a:ln>
          </p:spPr>
          <p:txBody>
            <a:bodyPr/>
            <a:lstStyle/>
            <a:p>
              <a:endParaRPr lang="zh-CN" altLang="en-US"/>
            </a:p>
          </p:txBody>
        </p:sp>
        <p:sp>
          <p:nvSpPr>
            <p:cNvPr id="56348" name="Line 68"/>
            <p:cNvSpPr>
              <a:spLocks noChangeShapeType="1"/>
            </p:cNvSpPr>
            <p:nvPr/>
          </p:nvSpPr>
          <p:spPr bwMode="auto">
            <a:xfrm>
              <a:off x="4788" y="3001"/>
              <a:ext cx="0" cy="96"/>
            </a:xfrm>
            <a:prstGeom prst="line">
              <a:avLst/>
            </a:prstGeom>
            <a:noFill/>
            <a:ln w="9525">
              <a:solidFill>
                <a:srgbClr val="FF0000"/>
              </a:solidFill>
              <a:round/>
              <a:headEnd/>
              <a:tailEnd/>
            </a:ln>
          </p:spPr>
          <p:txBody>
            <a:bodyPr/>
            <a:lstStyle/>
            <a:p>
              <a:endParaRPr lang="zh-CN" altLang="en-US"/>
            </a:p>
          </p:txBody>
        </p:sp>
        <p:sp>
          <p:nvSpPr>
            <p:cNvPr id="56349" name="Line 69"/>
            <p:cNvSpPr>
              <a:spLocks noChangeShapeType="1"/>
            </p:cNvSpPr>
            <p:nvPr/>
          </p:nvSpPr>
          <p:spPr bwMode="auto">
            <a:xfrm>
              <a:off x="4788" y="3097"/>
              <a:ext cx="96" cy="0"/>
            </a:xfrm>
            <a:prstGeom prst="line">
              <a:avLst/>
            </a:prstGeom>
            <a:noFill/>
            <a:ln w="9525">
              <a:solidFill>
                <a:srgbClr val="FF0000"/>
              </a:solidFill>
              <a:round/>
              <a:headEnd/>
              <a:tailEnd/>
            </a:ln>
          </p:spPr>
          <p:txBody>
            <a:bodyPr/>
            <a:lstStyle/>
            <a:p>
              <a:endParaRPr lang="zh-CN" altLang="en-US"/>
            </a:p>
          </p:txBody>
        </p:sp>
        <p:sp>
          <p:nvSpPr>
            <p:cNvPr id="56350" name="Line 70"/>
            <p:cNvSpPr>
              <a:spLocks noChangeShapeType="1"/>
            </p:cNvSpPr>
            <p:nvPr/>
          </p:nvSpPr>
          <p:spPr bwMode="auto">
            <a:xfrm flipH="1">
              <a:off x="4548" y="3097"/>
              <a:ext cx="96" cy="0"/>
            </a:xfrm>
            <a:prstGeom prst="line">
              <a:avLst/>
            </a:prstGeom>
            <a:noFill/>
            <a:ln w="9525">
              <a:solidFill>
                <a:srgbClr val="FF0000"/>
              </a:solidFill>
              <a:round/>
              <a:headEnd/>
              <a:tailEnd/>
            </a:ln>
          </p:spPr>
          <p:txBody>
            <a:bodyPr/>
            <a:lstStyle/>
            <a:p>
              <a:endParaRPr lang="zh-CN" altLang="en-US"/>
            </a:p>
          </p:txBody>
        </p:sp>
        <p:sp>
          <p:nvSpPr>
            <p:cNvPr id="56351" name="Line 71"/>
            <p:cNvSpPr>
              <a:spLocks noChangeShapeType="1"/>
            </p:cNvSpPr>
            <p:nvPr/>
          </p:nvSpPr>
          <p:spPr bwMode="auto">
            <a:xfrm>
              <a:off x="4644" y="2905"/>
              <a:ext cx="144" cy="0"/>
            </a:xfrm>
            <a:prstGeom prst="line">
              <a:avLst/>
            </a:prstGeom>
            <a:noFill/>
            <a:ln w="28575">
              <a:solidFill>
                <a:srgbClr val="FF0000"/>
              </a:solidFill>
              <a:round/>
              <a:headEnd/>
              <a:tailEnd/>
            </a:ln>
          </p:spPr>
          <p:txBody>
            <a:bodyPr/>
            <a:lstStyle/>
            <a:p>
              <a:endParaRPr lang="zh-CN" altLang="en-US"/>
            </a:p>
          </p:txBody>
        </p:sp>
        <p:sp>
          <p:nvSpPr>
            <p:cNvPr id="56352" name="Line 72"/>
            <p:cNvSpPr>
              <a:spLocks noChangeShapeType="1"/>
            </p:cNvSpPr>
            <p:nvPr/>
          </p:nvSpPr>
          <p:spPr bwMode="auto">
            <a:xfrm flipV="1">
              <a:off x="4788" y="2665"/>
              <a:ext cx="0" cy="240"/>
            </a:xfrm>
            <a:prstGeom prst="line">
              <a:avLst/>
            </a:prstGeom>
            <a:noFill/>
            <a:ln w="9525">
              <a:solidFill>
                <a:srgbClr val="FF0000"/>
              </a:solidFill>
              <a:round/>
              <a:headEnd/>
              <a:tailEnd/>
            </a:ln>
          </p:spPr>
          <p:txBody>
            <a:bodyPr/>
            <a:lstStyle/>
            <a:p>
              <a:endParaRPr lang="zh-CN" altLang="en-US"/>
            </a:p>
          </p:txBody>
        </p:sp>
      </p:grpSp>
      <p:sp>
        <p:nvSpPr>
          <p:cNvPr id="44039" name="Text Box 80"/>
          <p:cNvSpPr txBox="1">
            <a:spLocks noChangeArrowheads="1"/>
          </p:cNvSpPr>
          <p:nvPr/>
        </p:nvSpPr>
        <p:spPr bwMode="auto">
          <a:xfrm>
            <a:off x="495300" y="4506913"/>
            <a:ext cx="5029200" cy="1833562"/>
          </a:xfrm>
          <a:prstGeom prst="rect">
            <a:avLst/>
          </a:prstGeom>
          <a:noFill/>
          <a:ln w="9525">
            <a:noFill/>
            <a:miter lim="800000"/>
            <a:headEnd/>
            <a:tailEnd/>
          </a:ln>
        </p:spPr>
        <p:txBody>
          <a:bodyPr>
            <a:spAutoFit/>
          </a:bodyPr>
          <a:lstStyle/>
          <a:p>
            <a:pPr algn="l" eaLnBrk="0" hangingPunct="0">
              <a:lnSpc>
                <a:spcPct val="110000"/>
              </a:lnSpc>
              <a:spcBef>
                <a:spcPct val="0"/>
              </a:spcBef>
              <a:buClr>
                <a:srgbClr val="003366"/>
              </a:buClr>
              <a:buSzPct val="110000"/>
              <a:buFont typeface="Wingdings" pitchFamily="2" charset="2"/>
              <a:buChar char="v"/>
            </a:pPr>
            <a:r>
              <a:rPr lang="zh-CN" altLang="en-US" b="1">
                <a:solidFill>
                  <a:srgbClr val="CC3300"/>
                </a:solidFill>
              </a:rPr>
              <a:t>可擦除可编程</a:t>
            </a:r>
            <a:r>
              <a:rPr lang="en-US" altLang="zh-CN" b="1">
                <a:solidFill>
                  <a:srgbClr val="CC3300"/>
                </a:solidFill>
              </a:rPr>
              <a:t>ROM</a:t>
            </a:r>
            <a:r>
              <a:rPr lang="zh-CN" altLang="en-US" b="1">
                <a:solidFill>
                  <a:srgbClr val="CC3300"/>
                </a:solidFill>
              </a:rPr>
              <a:t>芯片</a:t>
            </a:r>
          </a:p>
          <a:p>
            <a:pPr algn="l" eaLnBrk="0" hangingPunct="0">
              <a:lnSpc>
                <a:spcPct val="110000"/>
              </a:lnSpc>
              <a:spcBef>
                <a:spcPct val="0"/>
              </a:spcBef>
            </a:pPr>
            <a:r>
              <a:rPr lang="en-US" altLang="zh-CN" sz="2000" b="1">
                <a:latin typeface="Arial" charset="0"/>
              </a:rPr>
              <a:t>    EPROM</a:t>
            </a:r>
            <a:r>
              <a:rPr lang="en-US" altLang="zh-CN" sz="2000" b="1">
                <a:latin typeface="宋体" pitchFamily="2" charset="-122"/>
              </a:rPr>
              <a:t>	</a:t>
            </a:r>
            <a:r>
              <a:rPr lang="en-US" altLang="zh-CN" sz="2000" b="1">
                <a:latin typeface="Arial" charset="0"/>
              </a:rPr>
              <a:t>EEPROM</a:t>
            </a:r>
            <a:r>
              <a:rPr lang="en-US" altLang="zh-CN" sz="2000" b="1">
                <a:latin typeface="宋体" pitchFamily="2" charset="-122"/>
              </a:rPr>
              <a:t>	</a:t>
            </a:r>
            <a:r>
              <a:rPr lang="zh-CN" altLang="en-US" sz="2000" b="1">
                <a:latin typeface="宋体" pitchFamily="2" charset="-122"/>
              </a:rPr>
              <a:t>容量</a:t>
            </a:r>
          </a:p>
          <a:p>
            <a:pPr algn="l" eaLnBrk="0" hangingPunct="0">
              <a:lnSpc>
                <a:spcPct val="110000"/>
              </a:lnSpc>
              <a:spcBef>
                <a:spcPct val="0"/>
              </a:spcBef>
            </a:pPr>
            <a:r>
              <a:rPr lang="en-US" altLang="zh-CN" sz="2000" b="1">
                <a:latin typeface="Arial" charset="0"/>
              </a:rPr>
              <a:t>    2716		27C16		2K</a:t>
            </a:r>
            <a:r>
              <a:rPr lang="en-US" altLang="zh-CN" sz="2000" b="1">
                <a:latin typeface="Arial" charset="0"/>
                <a:sym typeface="Symbol" pitchFamily="18" charset="2"/>
              </a:rPr>
              <a:t>8</a:t>
            </a:r>
            <a:endParaRPr lang="en-US" altLang="zh-CN" sz="2000" b="1">
              <a:latin typeface="Arial" charset="0"/>
            </a:endParaRPr>
          </a:p>
          <a:p>
            <a:pPr algn="l" eaLnBrk="0" hangingPunct="0">
              <a:lnSpc>
                <a:spcPct val="110000"/>
              </a:lnSpc>
              <a:spcBef>
                <a:spcPct val="0"/>
              </a:spcBef>
            </a:pPr>
            <a:r>
              <a:rPr lang="en-US" altLang="zh-CN" sz="2000" b="1">
                <a:latin typeface="Arial" charset="0"/>
              </a:rPr>
              <a:t>    2732		27C32		4K</a:t>
            </a:r>
            <a:r>
              <a:rPr lang="en-US" altLang="zh-CN" sz="2000" b="1">
                <a:latin typeface="Arial" charset="0"/>
                <a:sym typeface="Symbol" pitchFamily="18" charset="2"/>
              </a:rPr>
              <a:t>8</a:t>
            </a:r>
            <a:endParaRPr lang="en-US" altLang="zh-CN" sz="2000" b="1">
              <a:latin typeface="Arial" charset="0"/>
            </a:endParaRPr>
          </a:p>
          <a:p>
            <a:pPr algn="l" eaLnBrk="0" hangingPunct="0">
              <a:lnSpc>
                <a:spcPct val="110000"/>
              </a:lnSpc>
              <a:spcBef>
                <a:spcPct val="0"/>
              </a:spcBef>
            </a:pPr>
            <a:r>
              <a:rPr lang="en-US" altLang="zh-CN" sz="2000" b="1">
                <a:latin typeface="Arial" charset="0"/>
              </a:rPr>
              <a:t>    2764</a:t>
            </a:r>
            <a:r>
              <a:rPr lang="en-US" altLang="zh-CN" sz="2000" b="1">
                <a:latin typeface="宋体" pitchFamily="2" charset="-122"/>
              </a:rPr>
              <a:t>		</a:t>
            </a:r>
            <a:r>
              <a:rPr lang="en-US" altLang="zh-CN" sz="2000" b="1">
                <a:latin typeface="Arial" charset="0"/>
              </a:rPr>
              <a:t>27C64		8K</a:t>
            </a:r>
            <a:r>
              <a:rPr lang="en-US" altLang="zh-CN" sz="2000" b="1">
                <a:latin typeface="Arial" charset="0"/>
                <a:sym typeface="Symbol" pitchFamily="18" charset="2"/>
              </a:rPr>
              <a:t>8</a:t>
            </a:r>
          </a:p>
        </p:txBody>
      </p:sp>
      <p:sp>
        <p:nvSpPr>
          <p:cNvPr id="180" name="Text Box 639"/>
          <p:cNvSpPr txBox="1">
            <a:spLocks noChangeArrowheads="1"/>
          </p:cNvSpPr>
          <p:nvPr/>
        </p:nvSpPr>
        <p:spPr bwMode="auto">
          <a:xfrm>
            <a:off x="6215063" y="5748338"/>
            <a:ext cx="2743200" cy="396875"/>
          </a:xfrm>
          <a:prstGeom prst="rect">
            <a:avLst/>
          </a:prstGeom>
          <a:noFill/>
          <a:ln w="9525">
            <a:noFill/>
            <a:miter lim="800000"/>
            <a:headEnd/>
            <a:tailEnd/>
          </a:ln>
        </p:spPr>
        <p:txBody>
          <a:bodyPr>
            <a:spAutoFit/>
          </a:bodyPr>
          <a:lstStyle/>
          <a:p>
            <a:pPr eaLnBrk="0" hangingPunct="0">
              <a:lnSpc>
                <a:spcPct val="100000"/>
              </a:lnSpc>
            </a:pPr>
            <a:r>
              <a:rPr lang="en-US" altLang="zh-CN" sz="2000" b="1">
                <a:solidFill>
                  <a:srgbClr val="CC3300"/>
                </a:solidFill>
                <a:latin typeface="Arial" charset="0"/>
                <a:ea typeface="楷体_GB2312" pitchFamily="49" charset="-122"/>
              </a:rPr>
              <a:t>EEPROM</a:t>
            </a:r>
            <a:r>
              <a:rPr lang="zh-CN" altLang="en-US" sz="2000" b="1">
                <a:solidFill>
                  <a:srgbClr val="CC3300"/>
                </a:solidFill>
                <a:latin typeface="Arial" charset="0"/>
                <a:ea typeface="楷体_GB2312" pitchFamily="49" charset="-122"/>
              </a:rPr>
              <a:t>存储单元</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6">
                                            <p:txEl>
                                              <p:pRg st="0" end="0"/>
                                            </p:txEl>
                                          </p:spTgt>
                                        </p:tgtEl>
                                        <p:attrNameLst>
                                          <p:attrName>style.visibility</p:attrName>
                                        </p:attrNameLst>
                                      </p:cBhvr>
                                      <p:to>
                                        <p:strVal val="visible"/>
                                      </p:to>
                                    </p:set>
                                    <p:anim calcmode="lin" valueType="num">
                                      <p:cBhvr additive="base">
                                        <p:cTn id="7" dur="500" fill="hold"/>
                                        <p:tgtEl>
                                          <p:spTgt spid="4403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403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036">
                                            <p:txEl>
                                              <p:pRg st="1" end="1"/>
                                            </p:txEl>
                                          </p:spTgt>
                                        </p:tgtEl>
                                        <p:attrNameLst>
                                          <p:attrName>style.visibility</p:attrName>
                                        </p:attrNameLst>
                                      </p:cBhvr>
                                      <p:to>
                                        <p:strVal val="visible"/>
                                      </p:to>
                                    </p:set>
                                    <p:anim calcmode="lin" valueType="num">
                                      <p:cBhvr additive="base">
                                        <p:cTn id="13" dur="500" fill="hold"/>
                                        <p:tgtEl>
                                          <p:spTgt spid="4403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403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4036">
                                            <p:txEl>
                                              <p:pRg st="2" end="2"/>
                                            </p:txEl>
                                          </p:spTgt>
                                        </p:tgtEl>
                                        <p:attrNameLst>
                                          <p:attrName>style.visibility</p:attrName>
                                        </p:attrNameLst>
                                      </p:cBhvr>
                                      <p:to>
                                        <p:strVal val="visible"/>
                                      </p:to>
                                    </p:set>
                                    <p:anim calcmode="lin" valueType="num">
                                      <p:cBhvr additive="base">
                                        <p:cTn id="19" dur="500" fill="hold"/>
                                        <p:tgtEl>
                                          <p:spTgt spid="4403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403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4036">
                                            <p:txEl>
                                              <p:pRg st="3" end="3"/>
                                            </p:txEl>
                                          </p:spTgt>
                                        </p:tgtEl>
                                        <p:attrNameLst>
                                          <p:attrName>style.visibility</p:attrName>
                                        </p:attrNameLst>
                                      </p:cBhvr>
                                      <p:to>
                                        <p:strVal val="visible"/>
                                      </p:to>
                                    </p:set>
                                    <p:anim calcmode="lin" valueType="num">
                                      <p:cBhvr additive="base">
                                        <p:cTn id="25" dur="500" fill="hold"/>
                                        <p:tgtEl>
                                          <p:spTgt spid="4403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403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4036">
                                            <p:txEl>
                                              <p:pRg st="4" end="4"/>
                                            </p:txEl>
                                          </p:spTgt>
                                        </p:tgtEl>
                                        <p:attrNameLst>
                                          <p:attrName>style.visibility</p:attrName>
                                        </p:attrNameLst>
                                      </p:cBhvr>
                                      <p:to>
                                        <p:strVal val="visible"/>
                                      </p:to>
                                    </p:set>
                                    <p:anim calcmode="lin" valueType="num">
                                      <p:cBhvr additive="base">
                                        <p:cTn id="31" dur="500" fill="hold"/>
                                        <p:tgtEl>
                                          <p:spTgt spid="4403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403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0"/>
                                        </p:tgtEl>
                                        <p:attrNameLst>
                                          <p:attrName>style.visibility</p:attrName>
                                        </p:attrNameLst>
                                      </p:cBhvr>
                                      <p:to>
                                        <p:strVal val="visible"/>
                                      </p:to>
                                    </p:set>
                                    <p:anim calcmode="lin" valueType="num">
                                      <p:cBhvr additive="base">
                                        <p:cTn id="37" dur="500" fill="hold"/>
                                        <p:tgtEl>
                                          <p:spTgt spid="180"/>
                                        </p:tgtEl>
                                        <p:attrNameLst>
                                          <p:attrName>ppt_x</p:attrName>
                                        </p:attrNameLst>
                                      </p:cBhvr>
                                      <p:tavLst>
                                        <p:tav tm="0">
                                          <p:val>
                                            <p:strVal val="#ppt_x"/>
                                          </p:val>
                                        </p:tav>
                                        <p:tav tm="100000">
                                          <p:val>
                                            <p:strVal val="#ppt_x"/>
                                          </p:val>
                                        </p:tav>
                                      </p:tavLst>
                                    </p:anim>
                                    <p:anim calcmode="lin" valueType="num">
                                      <p:cBhvr additive="base">
                                        <p:cTn id="38" dur="500" fill="hold"/>
                                        <p:tgtEl>
                                          <p:spTgt spid="180"/>
                                        </p:tgtEl>
                                        <p:attrNameLst>
                                          <p:attrName>ppt_y</p:attrName>
                                        </p:attrNameLst>
                                      </p:cBhvr>
                                      <p:tavLst>
                                        <p:tav tm="0">
                                          <p:val>
                                            <p:strVal val="1+#ppt_h/2"/>
                                          </p:val>
                                        </p:tav>
                                        <p:tav tm="100000">
                                          <p:val>
                                            <p:strVal val="#ppt_y"/>
                                          </p:val>
                                        </p:tav>
                                      </p:tavLst>
                                    </p:anim>
                                  </p:childTnLst>
                                </p:cTn>
                              </p:par>
                            </p:childTnLst>
                          </p:cTn>
                        </p:par>
                        <p:par>
                          <p:cTn id="39" fill="hold">
                            <p:stCondLst>
                              <p:cond delay="500"/>
                            </p:stCondLst>
                            <p:childTnLst>
                              <p:par>
                                <p:cTn id="40" presetID="23" presetClass="entr" presetSubtype="16" fill="hold" nodeType="after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p:cTn id="42" dur="500" fill="hold"/>
                                        <p:tgtEl>
                                          <p:spTgt spid="2"/>
                                        </p:tgtEl>
                                        <p:attrNameLst>
                                          <p:attrName>ppt_w</p:attrName>
                                        </p:attrNameLst>
                                      </p:cBhvr>
                                      <p:tavLst>
                                        <p:tav tm="0">
                                          <p:val>
                                            <p:fltVal val="0"/>
                                          </p:val>
                                        </p:tav>
                                        <p:tav tm="100000">
                                          <p:val>
                                            <p:strVal val="#ppt_w"/>
                                          </p:val>
                                        </p:tav>
                                      </p:tavLst>
                                    </p:anim>
                                    <p:anim calcmode="lin" valueType="num">
                                      <p:cBhvr>
                                        <p:cTn id="43"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44036">
                                            <p:txEl>
                                              <p:pRg st="5" end="5"/>
                                            </p:txEl>
                                          </p:spTgt>
                                        </p:tgtEl>
                                        <p:attrNameLst>
                                          <p:attrName>style.visibility</p:attrName>
                                        </p:attrNameLst>
                                      </p:cBhvr>
                                      <p:to>
                                        <p:strVal val="visible"/>
                                      </p:to>
                                    </p:set>
                                    <p:anim calcmode="lin" valueType="num">
                                      <p:cBhvr additive="base">
                                        <p:cTn id="48" dur="500" fill="hold"/>
                                        <p:tgtEl>
                                          <p:spTgt spid="44036">
                                            <p:txEl>
                                              <p:pRg st="5" end="5"/>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4403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44039"/>
                                        </p:tgtEl>
                                        <p:attrNameLst>
                                          <p:attrName>style.visibility</p:attrName>
                                        </p:attrNameLst>
                                      </p:cBhvr>
                                      <p:to>
                                        <p:strVal val="visible"/>
                                      </p:to>
                                    </p:set>
                                    <p:animEffect transition="in" filter="blinds(horizontal)">
                                      <p:cBhvr>
                                        <p:cTn id="54" dur="500"/>
                                        <p:tgtEl>
                                          <p:spTgt spid="44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build="p" bldLvl="2"/>
      <p:bldP spid="44039" grpId="0"/>
      <p:bldP spid="180"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5"/>
          <p:cNvSpPr>
            <a:spLocks noGrp="1" noChangeArrowheads="1"/>
          </p:cNvSpPr>
          <p:nvPr>
            <p:ph type="sldNum" sz="quarter" idx="10"/>
          </p:nvPr>
        </p:nvSpPr>
        <p:spPr>
          <a:xfrm>
            <a:off x="8101013" y="6580188"/>
            <a:ext cx="871537" cy="304800"/>
          </a:xfrm>
          <a:noFill/>
        </p:spPr>
        <p:txBody>
          <a:bodyPr/>
          <a:lstStyle/>
          <a:p>
            <a:fld id="{5F43E298-B7C3-48C4-9AC1-72012A65D91E}" type="slidenum">
              <a:rPr lang="ko-KR" altLang="en-US" smtClean="0"/>
              <a:pPr/>
              <a:t>5</a:t>
            </a:fld>
            <a:endParaRPr lang="en-US" altLang="ko-KR" smtClean="0"/>
          </a:p>
        </p:txBody>
      </p:sp>
      <p:sp>
        <p:nvSpPr>
          <p:cNvPr id="24579" name="Rectangle 2"/>
          <p:cNvSpPr>
            <a:spLocks noGrp="1" noChangeArrowheads="1"/>
          </p:cNvSpPr>
          <p:nvPr>
            <p:ph type="title"/>
          </p:nvPr>
        </p:nvSpPr>
        <p:spPr>
          <a:xfrm>
            <a:off x="1763713" y="298450"/>
            <a:ext cx="6408737" cy="609600"/>
          </a:xfrm>
        </p:spPr>
        <p:txBody>
          <a:bodyPr/>
          <a:lstStyle/>
          <a:p>
            <a:r>
              <a:rPr lang="en-US" altLang="zh-CN" smtClean="0">
                <a:solidFill>
                  <a:srgbClr val="FFCC00"/>
                </a:solidFill>
                <a:latin typeface="Arial" charset="0"/>
                <a:ea typeface="黑体" pitchFamily="49" charset="-122"/>
              </a:rPr>
              <a:t>8.1.1  </a:t>
            </a:r>
            <a:r>
              <a:rPr lang="zh-CN" altLang="en-US" smtClean="0">
                <a:solidFill>
                  <a:srgbClr val="FFCC00"/>
                </a:solidFill>
                <a:latin typeface="Arial" charset="0"/>
                <a:ea typeface="黑体" pitchFamily="49" charset="-122"/>
              </a:rPr>
              <a:t>程序逻辑电路的结构及特点 </a:t>
            </a:r>
          </a:p>
        </p:txBody>
      </p:sp>
      <p:sp>
        <p:nvSpPr>
          <p:cNvPr id="58371" name="Rectangle 3"/>
          <p:cNvSpPr>
            <a:spLocks noGrp="1" noChangeArrowheads="1"/>
          </p:cNvSpPr>
          <p:nvPr>
            <p:ph type="body" idx="1"/>
          </p:nvPr>
        </p:nvSpPr>
        <p:spPr>
          <a:xfrm>
            <a:off x="719138" y="1376363"/>
            <a:ext cx="1620837" cy="657225"/>
          </a:xfrm>
        </p:spPr>
        <p:txBody>
          <a:bodyPr/>
          <a:lstStyle/>
          <a:p>
            <a:pPr marL="365125" indent="-365125" eaLnBrk="1" hangingPunct="1">
              <a:lnSpc>
                <a:spcPct val="110000"/>
              </a:lnSpc>
              <a:spcBef>
                <a:spcPct val="0"/>
              </a:spcBef>
            </a:pPr>
            <a:r>
              <a:rPr lang="zh-CN" altLang="en-US" sz="2200" smtClean="0"/>
              <a:t>结构</a:t>
            </a:r>
            <a:endParaRPr lang="en-US" altLang="zh-CN" sz="2200" smtClean="0"/>
          </a:p>
          <a:p>
            <a:pPr marL="365125" indent="-365125" eaLnBrk="1" hangingPunct="1">
              <a:lnSpc>
                <a:spcPct val="110000"/>
              </a:lnSpc>
              <a:spcBef>
                <a:spcPct val="0"/>
              </a:spcBef>
              <a:buFont typeface="Wingdings" pitchFamily="2" charset="2"/>
              <a:buNone/>
            </a:pPr>
            <a:endParaRPr lang="zh-CN" altLang="en-US" sz="2200" smtClean="0"/>
          </a:p>
        </p:txBody>
      </p:sp>
      <p:sp>
        <p:nvSpPr>
          <p:cNvPr id="24581" name="Rectangle 3"/>
          <p:cNvSpPr>
            <a:spLocks noChangeArrowheads="1"/>
          </p:cNvSpPr>
          <p:nvPr/>
        </p:nvSpPr>
        <p:spPr bwMode="auto">
          <a:xfrm>
            <a:off x="3640138" y="1233488"/>
            <a:ext cx="2236787" cy="609600"/>
          </a:xfrm>
          <a:prstGeom prst="rect">
            <a:avLst/>
          </a:prstGeom>
          <a:noFill/>
          <a:ln w="19050">
            <a:solidFill>
              <a:schemeClr val="tx1"/>
            </a:solidFill>
            <a:miter lim="800000"/>
            <a:headEnd/>
            <a:tailEnd/>
          </a:ln>
        </p:spPr>
        <p:txBody>
          <a:bodyPr wrap="none" anchor="ctr"/>
          <a:lstStyle/>
          <a:p>
            <a:pPr>
              <a:spcBef>
                <a:spcPct val="0"/>
              </a:spcBef>
            </a:pPr>
            <a:r>
              <a:rPr lang="zh-CN" altLang="en-US" b="1">
                <a:solidFill>
                  <a:schemeClr val="hlink"/>
                </a:solidFill>
                <a:ea typeface="楷体_GB2312" pitchFamily="49" charset="-122"/>
              </a:rPr>
              <a:t>控制电路</a:t>
            </a:r>
          </a:p>
        </p:txBody>
      </p:sp>
      <p:grpSp>
        <p:nvGrpSpPr>
          <p:cNvPr id="24582" name="Group 7"/>
          <p:cNvGrpSpPr>
            <a:grpSpLocks/>
          </p:cNvGrpSpPr>
          <p:nvPr/>
        </p:nvGrpSpPr>
        <p:grpSpPr bwMode="auto">
          <a:xfrm>
            <a:off x="3640138" y="2147888"/>
            <a:ext cx="2236787" cy="609600"/>
            <a:chOff x="1776" y="1344"/>
            <a:chExt cx="1200" cy="384"/>
          </a:xfrm>
        </p:grpSpPr>
        <p:sp>
          <p:nvSpPr>
            <p:cNvPr id="24594" name="Rectangle 8"/>
            <p:cNvSpPr>
              <a:spLocks noChangeArrowheads="1"/>
            </p:cNvSpPr>
            <p:nvPr/>
          </p:nvSpPr>
          <p:spPr bwMode="auto">
            <a:xfrm>
              <a:off x="1776" y="1344"/>
              <a:ext cx="1200" cy="384"/>
            </a:xfrm>
            <a:prstGeom prst="rect">
              <a:avLst/>
            </a:prstGeom>
            <a:noFill/>
            <a:ln w="19050">
              <a:solidFill>
                <a:schemeClr val="tx1"/>
              </a:solidFill>
              <a:miter lim="800000"/>
              <a:headEnd/>
              <a:tailEnd/>
            </a:ln>
          </p:spPr>
          <p:txBody>
            <a:bodyPr wrap="none" anchor="ctr"/>
            <a:lstStyle/>
            <a:p>
              <a:pPr algn="dist">
                <a:spcBef>
                  <a:spcPct val="0"/>
                </a:spcBef>
              </a:pPr>
              <a:endParaRPr lang="zh-CN" altLang="en-US" sz="4000" b="1">
                <a:solidFill>
                  <a:schemeClr val="hlink"/>
                </a:solidFill>
                <a:latin typeface="宋体" pitchFamily="2" charset="-122"/>
              </a:endParaRPr>
            </a:p>
          </p:txBody>
        </p:sp>
        <p:sp>
          <p:nvSpPr>
            <p:cNvPr id="24595" name="Text Box 9"/>
            <p:cNvSpPr txBox="1">
              <a:spLocks noChangeArrowheads="1"/>
            </p:cNvSpPr>
            <p:nvPr/>
          </p:nvSpPr>
          <p:spPr bwMode="auto">
            <a:xfrm>
              <a:off x="1880" y="1406"/>
              <a:ext cx="960" cy="268"/>
            </a:xfrm>
            <a:prstGeom prst="rect">
              <a:avLst/>
            </a:prstGeom>
            <a:noFill/>
            <a:ln w="9525">
              <a:noFill/>
              <a:miter lim="800000"/>
              <a:headEnd/>
              <a:tailEnd/>
            </a:ln>
          </p:spPr>
          <p:txBody>
            <a:bodyPr>
              <a:spAutoFit/>
            </a:bodyPr>
            <a:lstStyle/>
            <a:p>
              <a:pPr eaLnBrk="0" hangingPunct="0">
                <a:spcBef>
                  <a:spcPct val="0"/>
                </a:spcBef>
              </a:pPr>
              <a:r>
                <a:rPr lang="zh-CN" altLang="en-US" b="1">
                  <a:solidFill>
                    <a:schemeClr val="hlink"/>
                  </a:solidFill>
                  <a:ea typeface="楷体_GB2312" pitchFamily="49" charset="-122"/>
                </a:rPr>
                <a:t>存储器</a:t>
              </a:r>
            </a:p>
          </p:txBody>
        </p:sp>
      </p:grpSp>
      <p:sp>
        <p:nvSpPr>
          <p:cNvPr id="24583" name="Text Box 10"/>
          <p:cNvSpPr txBox="1">
            <a:spLocks noChangeArrowheads="1"/>
          </p:cNvSpPr>
          <p:nvPr/>
        </p:nvSpPr>
        <p:spPr bwMode="auto">
          <a:xfrm>
            <a:off x="2497138" y="1274763"/>
            <a:ext cx="685800" cy="1209675"/>
          </a:xfrm>
          <a:prstGeom prst="rect">
            <a:avLst/>
          </a:prstGeom>
          <a:noFill/>
          <a:ln w="19050">
            <a:solidFill>
              <a:schemeClr val="tx1"/>
            </a:solidFill>
            <a:miter lim="800000"/>
            <a:headEnd/>
            <a:tailEnd/>
          </a:ln>
        </p:spPr>
        <p:txBody>
          <a:bodyPr>
            <a:spAutoFit/>
          </a:bodyPr>
          <a:lstStyle/>
          <a:p>
            <a:pPr eaLnBrk="0" hangingPunct="0"/>
            <a:r>
              <a:rPr lang="zh-CN" altLang="en-US" sz="2000" b="1">
                <a:solidFill>
                  <a:schemeClr val="hlink"/>
                </a:solidFill>
                <a:latin typeface="宋体" pitchFamily="2" charset="-122"/>
                <a:ea typeface="楷体_GB2312" pitchFamily="49" charset="-122"/>
              </a:rPr>
              <a:t>输入电路</a:t>
            </a:r>
          </a:p>
        </p:txBody>
      </p:sp>
      <p:sp>
        <p:nvSpPr>
          <p:cNvPr id="24584" name="Text Box 11"/>
          <p:cNvSpPr txBox="1">
            <a:spLocks noChangeArrowheads="1"/>
          </p:cNvSpPr>
          <p:nvPr/>
        </p:nvSpPr>
        <p:spPr bwMode="auto">
          <a:xfrm>
            <a:off x="6334125" y="1274763"/>
            <a:ext cx="685800" cy="1209675"/>
          </a:xfrm>
          <a:prstGeom prst="rect">
            <a:avLst/>
          </a:prstGeom>
          <a:noFill/>
          <a:ln w="19050">
            <a:solidFill>
              <a:schemeClr val="tx1"/>
            </a:solidFill>
            <a:miter lim="800000"/>
            <a:headEnd/>
            <a:tailEnd/>
          </a:ln>
        </p:spPr>
        <p:txBody>
          <a:bodyPr>
            <a:spAutoFit/>
          </a:bodyPr>
          <a:lstStyle/>
          <a:p>
            <a:pPr eaLnBrk="0" hangingPunct="0"/>
            <a:r>
              <a:rPr lang="zh-CN" altLang="en-US" sz="2000" b="1">
                <a:solidFill>
                  <a:schemeClr val="hlink"/>
                </a:solidFill>
                <a:latin typeface="宋体" pitchFamily="2" charset="-122"/>
                <a:ea typeface="楷体_GB2312" pitchFamily="49" charset="-122"/>
              </a:rPr>
              <a:t>输出电路</a:t>
            </a:r>
          </a:p>
        </p:txBody>
      </p:sp>
      <p:sp>
        <p:nvSpPr>
          <p:cNvPr id="24585" name="AutoShape 12"/>
          <p:cNvSpPr>
            <a:spLocks noChangeArrowheads="1"/>
          </p:cNvSpPr>
          <p:nvPr/>
        </p:nvSpPr>
        <p:spPr bwMode="auto">
          <a:xfrm>
            <a:off x="4630738" y="1843088"/>
            <a:ext cx="152400" cy="304800"/>
          </a:xfrm>
          <a:prstGeom prst="upDownArrow">
            <a:avLst>
              <a:gd name="adj1" fmla="val 50000"/>
              <a:gd name="adj2" fmla="val 40000"/>
            </a:avLst>
          </a:prstGeom>
          <a:noFill/>
          <a:ln w="9525">
            <a:solidFill>
              <a:schemeClr val="tx1"/>
            </a:solidFill>
            <a:miter lim="800000"/>
            <a:headEnd/>
            <a:tailEnd/>
          </a:ln>
        </p:spPr>
        <p:txBody>
          <a:bodyPr vert="eaVert" wrap="none" anchor="ctr"/>
          <a:lstStyle/>
          <a:p>
            <a:pPr algn="dist">
              <a:spcBef>
                <a:spcPct val="0"/>
              </a:spcBef>
            </a:pPr>
            <a:endParaRPr lang="zh-CN" altLang="en-US" sz="4000" b="1">
              <a:solidFill>
                <a:schemeClr val="hlink"/>
              </a:solidFill>
              <a:latin typeface="宋体" pitchFamily="2" charset="-122"/>
            </a:endParaRPr>
          </a:p>
        </p:txBody>
      </p:sp>
      <p:sp>
        <p:nvSpPr>
          <p:cNvPr id="24586" name="AutoShape 13"/>
          <p:cNvSpPr>
            <a:spLocks noChangeArrowheads="1"/>
          </p:cNvSpPr>
          <p:nvPr/>
        </p:nvSpPr>
        <p:spPr bwMode="auto">
          <a:xfrm>
            <a:off x="3182938" y="1462088"/>
            <a:ext cx="457200" cy="152400"/>
          </a:xfrm>
          <a:prstGeom prst="leftRightArrow">
            <a:avLst>
              <a:gd name="adj1" fmla="val 50000"/>
              <a:gd name="adj2" fmla="val 60000"/>
            </a:avLst>
          </a:prstGeom>
          <a:noFill/>
          <a:ln w="9525">
            <a:solidFill>
              <a:schemeClr val="tx1"/>
            </a:solidFill>
            <a:miter lim="800000"/>
            <a:headEnd/>
            <a:tailEnd/>
          </a:ln>
        </p:spPr>
        <p:txBody>
          <a:bodyPr wrap="none" anchor="ctr"/>
          <a:lstStyle/>
          <a:p>
            <a:pPr algn="dist">
              <a:spcBef>
                <a:spcPct val="0"/>
              </a:spcBef>
            </a:pPr>
            <a:endParaRPr lang="zh-CN" altLang="en-US" sz="4000" b="1">
              <a:solidFill>
                <a:schemeClr val="hlink"/>
              </a:solidFill>
              <a:latin typeface="宋体" pitchFamily="2" charset="-122"/>
            </a:endParaRPr>
          </a:p>
        </p:txBody>
      </p:sp>
      <p:sp>
        <p:nvSpPr>
          <p:cNvPr id="24587" name="AutoShape 14"/>
          <p:cNvSpPr>
            <a:spLocks noChangeArrowheads="1"/>
          </p:cNvSpPr>
          <p:nvPr/>
        </p:nvSpPr>
        <p:spPr bwMode="auto">
          <a:xfrm>
            <a:off x="5876925" y="1462088"/>
            <a:ext cx="457200" cy="152400"/>
          </a:xfrm>
          <a:prstGeom prst="leftRightArrow">
            <a:avLst>
              <a:gd name="adj1" fmla="val 50000"/>
              <a:gd name="adj2" fmla="val 60000"/>
            </a:avLst>
          </a:prstGeom>
          <a:noFill/>
          <a:ln w="9525">
            <a:solidFill>
              <a:schemeClr val="tx1"/>
            </a:solidFill>
            <a:miter lim="800000"/>
            <a:headEnd/>
            <a:tailEnd/>
          </a:ln>
        </p:spPr>
        <p:txBody>
          <a:bodyPr wrap="none" anchor="ctr"/>
          <a:lstStyle/>
          <a:p>
            <a:pPr algn="dist">
              <a:spcBef>
                <a:spcPct val="0"/>
              </a:spcBef>
            </a:pPr>
            <a:endParaRPr lang="zh-CN" altLang="en-US" sz="4000" b="1">
              <a:solidFill>
                <a:schemeClr val="hlink"/>
              </a:solidFill>
              <a:latin typeface="宋体" pitchFamily="2" charset="-122"/>
            </a:endParaRPr>
          </a:p>
        </p:txBody>
      </p:sp>
      <p:sp>
        <p:nvSpPr>
          <p:cNvPr id="18" name="Text Box 16"/>
          <p:cNvSpPr txBox="1">
            <a:spLocks noChangeArrowheads="1"/>
          </p:cNvSpPr>
          <p:nvPr/>
        </p:nvSpPr>
        <p:spPr bwMode="auto">
          <a:xfrm>
            <a:off x="0" y="2876550"/>
            <a:ext cx="8197850" cy="1108075"/>
          </a:xfrm>
          <a:prstGeom prst="rect">
            <a:avLst/>
          </a:prstGeom>
          <a:noFill/>
          <a:ln w="9525">
            <a:noFill/>
            <a:miter lim="800000"/>
            <a:headEnd/>
            <a:tailEnd/>
          </a:ln>
        </p:spPr>
        <p:txBody>
          <a:bodyPr>
            <a:spAutoFit/>
          </a:bodyPr>
          <a:lstStyle/>
          <a:p>
            <a:pPr marL="742950" lvl="1" indent="-285750" algn="l" eaLnBrk="0" hangingPunct="0">
              <a:lnSpc>
                <a:spcPct val="110000"/>
              </a:lnSpc>
              <a:spcBef>
                <a:spcPct val="0"/>
              </a:spcBef>
              <a:buClr>
                <a:srgbClr val="006666"/>
              </a:buClr>
              <a:buSzPct val="85000"/>
              <a:buFont typeface="Wingdings" pitchFamily="2" charset="2"/>
              <a:buChar char="u"/>
            </a:pPr>
            <a:r>
              <a:rPr lang="zh-CN" altLang="en-US" sz="2000" b="1">
                <a:solidFill>
                  <a:srgbClr val="CC0066"/>
                </a:solidFill>
                <a:latin typeface="Arial" charset="0"/>
                <a:cs typeface="Arial" charset="0"/>
              </a:rPr>
              <a:t>控制电路</a:t>
            </a:r>
            <a:r>
              <a:rPr lang="en-US" altLang="zh-CN" sz="2000" b="1">
                <a:latin typeface="Arial" charset="0"/>
                <a:cs typeface="Arial" charset="0"/>
              </a:rPr>
              <a:t>——</a:t>
            </a:r>
            <a:r>
              <a:rPr lang="zh-CN" altLang="en-US" sz="2000" b="1">
                <a:latin typeface="Arial" charset="0"/>
                <a:cs typeface="Arial" charset="0"/>
              </a:rPr>
              <a:t>包括计数器、寄存器等时序逻辑电路和译码器、运算器等组合逻辑电路。从存储器中取出程序或数据，译码后使电路完成相应的操作。</a:t>
            </a:r>
          </a:p>
        </p:txBody>
      </p:sp>
      <p:sp>
        <p:nvSpPr>
          <p:cNvPr id="19" name="Text Box 17"/>
          <p:cNvSpPr txBox="1">
            <a:spLocks noChangeArrowheads="1"/>
          </p:cNvSpPr>
          <p:nvPr/>
        </p:nvSpPr>
        <p:spPr bwMode="auto">
          <a:xfrm>
            <a:off x="0" y="3902075"/>
            <a:ext cx="7162800" cy="768350"/>
          </a:xfrm>
          <a:prstGeom prst="rect">
            <a:avLst/>
          </a:prstGeom>
          <a:noFill/>
          <a:ln w="9525">
            <a:noFill/>
            <a:miter lim="800000"/>
            <a:headEnd/>
            <a:tailEnd/>
          </a:ln>
        </p:spPr>
        <p:txBody>
          <a:bodyPr>
            <a:spAutoFit/>
          </a:bodyPr>
          <a:lstStyle/>
          <a:p>
            <a:pPr marL="742950" lvl="1" indent="-285750" algn="l" eaLnBrk="0" hangingPunct="0">
              <a:lnSpc>
                <a:spcPct val="110000"/>
              </a:lnSpc>
              <a:spcBef>
                <a:spcPct val="0"/>
              </a:spcBef>
              <a:buClr>
                <a:srgbClr val="006666"/>
              </a:buClr>
              <a:buSzPct val="85000"/>
              <a:buFont typeface="Wingdings" pitchFamily="2" charset="2"/>
              <a:buChar char="u"/>
            </a:pPr>
            <a:r>
              <a:rPr lang="zh-CN" altLang="en-US" sz="2000" b="1">
                <a:solidFill>
                  <a:srgbClr val="CC0066"/>
                </a:solidFill>
                <a:latin typeface="Arial" charset="0"/>
                <a:cs typeface="Arial" charset="0"/>
              </a:rPr>
              <a:t>半导体存储器</a:t>
            </a:r>
            <a:r>
              <a:rPr lang="en-US" altLang="zh-CN" sz="2000" b="1">
                <a:latin typeface="Arial" charset="0"/>
                <a:cs typeface="Arial" charset="0"/>
              </a:rPr>
              <a:t>——</a:t>
            </a:r>
            <a:r>
              <a:rPr lang="zh-CN" altLang="en-US" sz="2000" b="1">
                <a:latin typeface="Arial" charset="0"/>
                <a:cs typeface="Arial" charset="0"/>
              </a:rPr>
              <a:t>能存储大量二值信息的半导体器件，可以存放程序和数据。 </a:t>
            </a:r>
          </a:p>
        </p:txBody>
      </p:sp>
      <p:sp>
        <p:nvSpPr>
          <p:cNvPr id="20" name="Text Box 18"/>
          <p:cNvSpPr txBox="1">
            <a:spLocks noChangeArrowheads="1"/>
          </p:cNvSpPr>
          <p:nvPr/>
        </p:nvSpPr>
        <p:spPr bwMode="auto">
          <a:xfrm>
            <a:off x="719138" y="4541838"/>
            <a:ext cx="7162800" cy="425450"/>
          </a:xfrm>
          <a:prstGeom prst="rect">
            <a:avLst/>
          </a:prstGeom>
          <a:noFill/>
          <a:ln w="9525">
            <a:noFill/>
            <a:miter lim="800000"/>
            <a:headEnd/>
            <a:tailEnd/>
          </a:ln>
        </p:spPr>
        <p:txBody>
          <a:bodyPr>
            <a:spAutoFit/>
          </a:bodyPr>
          <a:lstStyle/>
          <a:p>
            <a:pPr marL="742950" lvl="1" indent="-285750" algn="l" eaLnBrk="0" hangingPunct="0">
              <a:lnSpc>
                <a:spcPct val="120000"/>
              </a:lnSpc>
              <a:spcBef>
                <a:spcPct val="0"/>
              </a:spcBef>
              <a:buClr>
                <a:srgbClr val="006666"/>
              </a:buClr>
              <a:buSzPct val="85000"/>
              <a:buFont typeface="Wingdings" pitchFamily="2" charset="2"/>
              <a:buChar char="u"/>
            </a:pPr>
            <a:r>
              <a:rPr lang="zh-CN" altLang="en-US" sz="2000" b="1">
                <a:solidFill>
                  <a:srgbClr val="CC0066"/>
                </a:solidFill>
                <a:latin typeface="Arial" charset="0"/>
                <a:cs typeface="Arial" charset="0"/>
              </a:rPr>
              <a:t>输入电路</a:t>
            </a:r>
            <a:r>
              <a:rPr lang="en-US" altLang="zh-CN" sz="2000" b="1">
                <a:latin typeface="Arial" charset="0"/>
                <a:cs typeface="Arial" charset="0"/>
              </a:rPr>
              <a:t>——</a:t>
            </a:r>
            <a:r>
              <a:rPr lang="zh-CN" altLang="en-US" sz="2000" b="1">
                <a:latin typeface="Arial" charset="0"/>
                <a:cs typeface="Arial" charset="0"/>
              </a:rPr>
              <a:t>完成外部信息和指令、程序的输入。 </a:t>
            </a:r>
          </a:p>
        </p:txBody>
      </p:sp>
      <p:sp>
        <p:nvSpPr>
          <p:cNvPr id="21" name="Text Box 19"/>
          <p:cNvSpPr txBox="1">
            <a:spLocks noChangeArrowheads="1"/>
          </p:cNvSpPr>
          <p:nvPr/>
        </p:nvSpPr>
        <p:spPr bwMode="auto">
          <a:xfrm>
            <a:off x="719138" y="4937125"/>
            <a:ext cx="7162800" cy="460375"/>
          </a:xfrm>
          <a:prstGeom prst="rect">
            <a:avLst/>
          </a:prstGeom>
          <a:noFill/>
          <a:ln w="9525">
            <a:noFill/>
            <a:miter lim="800000"/>
            <a:headEnd/>
            <a:tailEnd/>
          </a:ln>
        </p:spPr>
        <p:txBody>
          <a:bodyPr>
            <a:spAutoFit/>
          </a:bodyPr>
          <a:lstStyle/>
          <a:p>
            <a:pPr marL="742950" lvl="1" indent="-285750" algn="l" eaLnBrk="0" hangingPunct="0">
              <a:lnSpc>
                <a:spcPct val="120000"/>
              </a:lnSpc>
              <a:spcBef>
                <a:spcPct val="0"/>
              </a:spcBef>
              <a:buClr>
                <a:srgbClr val="006666"/>
              </a:buClr>
              <a:buSzPct val="85000"/>
              <a:buFont typeface="Wingdings" pitchFamily="2" charset="2"/>
              <a:buChar char="u"/>
            </a:pPr>
            <a:r>
              <a:rPr lang="zh-CN" altLang="en-US" sz="2000" b="1">
                <a:solidFill>
                  <a:srgbClr val="CC0066"/>
                </a:solidFill>
                <a:latin typeface="Arial" charset="0"/>
                <a:cs typeface="Arial" charset="0"/>
              </a:rPr>
              <a:t>输出电路</a:t>
            </a:r>
            <a:r>
              <a:rPr lang="en-US" altLang="zh-CN" sz="2000" b="1">
                <a:latin typeface="Arial" charset="0"/>
                <a:cs typeface="Arial" charset="0"/>
              </a:rPr>
              <a:t>——</a:t>
            </a:r>
            <a:r>
              <a:rPr lang="zh-CN" altLang="en-US" sz="2000" b="1">
                <a:latin typeface="Arial" charset="0"/>
                <a:cs typeface="Arial" charset="0"/>
              </a:rPr>
              <a:t>完成处理结果信息及数据的输出。 </a:t>
            </a:r>
          </a:p>
        </p:txBody>
      </p:sp>
      <p:sp>
        <p:nvSpPr>
          <p:cNvPr id="22" name="Text Box 20"/>
          <p:cNvSpPr txBox="1">
            <a:spLocks noChangeArrowheads="1"/>
          </p:cNvSpPr>
          <p:nvPr/>
        </p:nvSpPr>
        <p:spPr bwMode="auto">
          <a:xfrm>
            <a:off x="719138" y="5324475"/>
            <a:ext cx="7162800" cy="836613"/>
          </a:xfrm>
          <a:prstGeom prst="rect">
            <a:avLst/>
          </a:prstGeom>
          <a:noFill/>
          <a:ln w="9525">
            <a:noFill/>
            <a:miter lim="800000"/>
            <a:headEnd/>
            <a:tailEnd/>
          </a:ln>
        </p:spPr>
        <p:txBody>
          <a:bodyPr>
            <a:spAutoFit/>
          </a:bodyPr>
          <a:lstStyle/>
          <a:p>
            <a:pPr marL="365125" lvl="1" indent="-365125" algn="l">
              <a:lnSpc>
                <a:spcPct val="110000"/>
              </a:lnSpc>
              <a:spcBef>
                <a:spcPct val="0"/>
              </a:spcBef>
              <a:buClr>
                <a:schemeClr val="bg2"/>
              </a:buClr>
              <a:buSzPct val="110000"/>
              <a:buFont typeface="Wingdings" pitchFamily="2" charset="2"/>
              <a:buChar char="v"/>
            </a:pPr>
            <a:r>
              <a:rPr lang="zh-CN" altLang="en-US" sz="2200" b="1">
                <a:solidFill>
                  <a:srgbClr val="CC3300"/>
                </a:solidFill>
                <a:latin typeface="Arial" charset="0"/>
              </a:rPr>
              <a:t>特点</a:t>
            </a:r>
            <a:r>
              <a:rPr lang="zh-CN" altLang="en-US" sz="2200" b="1">
                <a:latin typeface="Arial" charset="0"/>
              </a:rPr>
              <a:t>：软硬结合，用一块相同的硬件电路，通过改变存储器中的程序或数据，完成多种功能的操作。 </a:t>
            </a:r>
          </a:p>
        </p:txBody>
      </p:sp>
      <p:sp>
        <p:nvSpPr>
          <p:cNvPr id="23" name="椭圆 22"/>
          <p:cNvSpPr>
            <a:spLocks noChangeArrowheads="1"/>
          </p:cNvSpPr>
          <p:nvPr/>
        </p:nvSpPr>
        <p:spPr bwMode="auto">
          <a:xfrm>
            <a:off x="3640138" y="1016000"/>
            <a:ext cx="2236787" cy="1800225"/>
          </a:xfrm>
          <a:prstGeom prst="ellipse">
            <a:avLst/>
          </a:prstGeom>
          <a:noFill/>
          <a:ln w="9525" algn="ctr">
            <a:solidFill>
              <a:srgbClr val="FF0000"/>
            </a:solidFill>
            <a:round/>
            <a:headEnd/>
            <a:tailEnd/>
          </a:ln>
        </p:spPr>
        <p:txBody>
          <a:bodyPr>
            <a:spAutoFit/>
          </a:bodyPr>
          <a:lstStyle/>
          <a:p>
            <a:pPr algn="r" eaLnBrk="0" hangingPunct="0">
              <a:lnSpc>
                <a:spcPct val="100000"/>
              </a:lnSpc>
              <a:spcBef>
                <a:spcPct val="0"/>
              </a:spcBef>
            </a:pPr>
            <a:endParaRPr lang="zh-CN" altLang="en-US" u="sng">
              <a:solidFill>
                <a:schemeClr val="accent1"/>
              </a:solidFill>
              <a:latin typeface="Lucida Sans Unicode" pitchFamily="34" charset="0"/>
              <a:ea typeface="Gulim" pitchFamily="34" charset="-127"/>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8371"/>
                                        </p:tgtEl>
                                        <p:attrNameLst>
                                          <p:attrName>style.visibility</p:attrName>
                                        </p:attrNameLst>
                                      </p:cBhvr>
                                      <p:to>
                                        <p:strVal val="visible"/>
                                      </p:to>
                                    </p:set>
                                    <p:anim calcmode="lin" valueType="num">
                                      <p:cBhvr additive="base">
                                        <p:cTn id="7" dur="500" fill="hold"/>
                                        <p:tgtEl>
                                          <p:spTgt spid="58371"/>
                                        </p:tgtEl>
                                        <p:attrNameLst>
                                          <p:attrName>ppt_x</p:attrName>
                                        </p:attrNameLst>
                                      </p:cBhvr>
                                      <p:tavLst>
                                        <p:tav tm="0">
                                          <p:val>
                                            <p:strVal val="0-#ppt_w/2"/>
                                          </p:val>
                                        </p:tav>
                                        <p:tav tm="100000">
                                          <p:val>
                                            <p:strVal val="#ppt_x"/>
                                          </p:val>
                                        </p:tav>
                                      </p:tavLst>
                                    </p:anim>
                                    <p:anim calcmode="lin" valueType="num">
                                      <p:cBhvr additive="base">
                                        <p:cTn id="8" dur="500" fill="hold"/>
                                        <p:tgtEl>
                                          <p:spTgt spid="5837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p:cTn id="13" dur="500" fill="hold"/>
                                        <p:tgtEl>
                                          <p:spTgt spid="23"/>
                                        </p:tgtEl>
                                        <p:attrNameLst>
                                          <p:attrName>ppt_w</p:attrName>
                                        </p:attrNameLst>
                                      </p:cBhvr>
                                      <p:tavLst>
                                        <p:tav tm="0">
                                          <p:val>
                                            <p:fltVal val="0"/>
                                          </p:val>
                                        </p:tav>
                                        <p:tav tm="100000">
                                          <p:val>
                                            <p:strVal val="#ppt_w"/>
                                          </p:val>
                                        </p:tav>
                                      </p:tavLst>
                                    </p:anim>
                                    <p:anim calcmode="lin" valueType="num">
                                      <p:cBhvr>
                                        <p:cTn id="14" dur="500" fill="hold"/>
                                        <p:tgtEl>
                                          <p:spTgt spid="23"/>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blinds(horizontal)">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blinds(horizontal)">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blinds(horizontal)">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blinds(horizontal)">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blinds(horizontal)">
                                      <p:cBhvr>
                                        <p:cTn id="3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autoUpdateAnimBg="0"/>
      <p:bldP spid="18" grpId="0" autoUpdateAnimBg="0"/>
      <p:bldP spid="19" grpId="0" autoUpdateAnimBg="0"/>
      <p:bldP spid="20" grpId="0" autoUpdateAnimBg="0"/>
      <p:bldP spid="21" grpId="0" autoUpdateAnimBg="0"/>
      <p:bldP spid="22" grpId="0" autoUpdateAnimBg="0"/>
      <p:bldP spid="23"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灯片编号占位符 4"/>
          <p:cNvSpPr txBox="1">
            <a:spLocks noGrp="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spcBef>
                <a:spcPct val="0"/>
              </a:spcBef>
            </a:pPr>
            <a:fld id="{D4150B3E-02CC-4994-A180-665D01E39514}" type="slidenum">
              <a:rPr lang="ko-KR" altLang="en-US" sz="1600" b="1">
                <a:solidFill>
                  <a:schemeClr val="accent2"/>
                </a:solidFill>
                <a:latin typeface="Verdana" pitchFamily="34" charset="0"/>
                <a:ea typeface="Gulim" pitchFamily="34" charset="-127"/>
              </a:rPr>
              <a:pPr algn="r">
                <a:lnSpc>
                  <a:spcPct val="100000"/>
                </a:lnSpc>
                <a:spcBef>
                  <a:spcPct val="0"/>
                </a:spcBef>
              </a:pPr>
              <a:t>50</a:t>
            </a:fld>
            <a:endParaRPr lang="en-US" altLang="ko-KR" sz="1600" b="1">
              <a:solidFill>
                <a:schemeClr val="accent2"/>
              </a:solidFill>
              <a:latin typeface="Verdana" pitchFamily="34" charset="0"/>
              <a:ea typeface="Gulim" pitchFamily="34" charset="-127"/>
            </a:endParaRPr>
          </a:p>
        </p:txBody>
      </p:sp>
      <p:sp>
        <p:nvSpPr>
          <p:cNvPr id="57347" name="Rectangle 2"/>
          <p:cNvSpPr>
            <a:spLocks noGrp="1" noChangeArrowheads="1"/>
          </p:cNvSpPr>
          <p:nvPr>
            <p:ph type="title" idx="4294967295"/>
          </p:nvPr>
        </p:nvSpPr>
        <p:spPr/>
        <p:txBody>
          <a:bodyPr/>
          <a:lstStyle/>
          <a:p>
            <a:r>
              <a:rPr lang="en-US" altLang="zh-CN" smtClean="0">
                <a:solidFill>
                  <a:srgbClr val="FFCC00"/>
                </a:solidFill>
                <a:latin typeface="Arial" charset="0"/>
                <a:ea typeface="黑体" pitchFamily="49" charset="-122"/>
              </a:rPr>
              <a:t>EEPROM</a:t>
            </a:r>
            <a:r>
              <a:rPr lang="zh-CN" altLang="en-US" smtClean="0">
                <a:solidFill>
                  <a:srgbClr val="FFCC00"/>
                </a:solidFill>
                <a:latin typeface="Arial" charset="0"/>
                <a:ea typeface="黑体" pitchFamily="49" charset="-122"/>
              </a:rPr>
              <a:t>的工作原理</a:t>
            </a:r>
          </a:p>
        </p:txBody>
      </p:sp>
      <p:sp>
        <p:nvSpPr>
          <p:cNvPr id="27" name="Text Box 30"/>
          <p:cNvSpPr txBox="1">
            <a:spLocks noChangeArrowheads="1"/>
          </p:cNvSpPr>
          <p:nvPr/>
        </p:nvSpPr>
        <p:spPr bwMode="auto">
          <a:xfrm>
            <a:off x="201613" y="1060450"/>
            <a:ext cx="8610600" cy="3173413"/>
          </a:xfrm>
          <a:prstGeom prst="rect">
            <a:avLst/>
          </a:prstGeom>
          <a:noFill/>
          <a:ln w="9525">
            <a:noFill/>
            <a:miter lim="800000"/>
            <a:headEnd/>
            <a:tailEnd/>
          </a:ln>
        </p:spPr>
        <p:txBody>
          <a:bodyPr>
            <a:spAutoFit/>
          </a:bodyPr>
          <a:lstStyle/>
          <a:p>
            <a:pPr marL="355600" indent="-355600" algn="l" eaLnBrk="0" hangingPunct="0">
              <a:lnSpc>
                <a:spcPct val="110000"/>
              </a:lnSpc>
              <a:spcBef>
                <a:spcPct val="0"/>
              </a:spcBef>
              <a:buClr>
                <a:srgbClr val="006666"/>
              </a:buClr>
              <a:buSzPct val="85000"/>
              <a:buFont typeface="Wingdings" pitchFamily="2" charset="2"/>
              <a:buChar char="u"/>
            </a:pPr>
            <a:r>
              <a:rPr lang="en-US" altLang="zh-CN" sz="2000" b="1">
                <a:latin typeface="Arial" charset="0"/>
              </a:rPr>
              <a:t>SIMOS</a:t>
            </a:r>
            <a:r>
              <a:rPr lang="zh-CN" altLang="en-US" sz="2000" b="1">
                <a:latin typeface="Arial" charset="0"/>
              </a:rPr>
              <a:t>有</a:t>
            </a:r>
            <a:r>
              <a:rPr lang="en-US" altLang="zh-CN" sz="2000" b="1">
                <a:latin typeface="Arial" charset="0"/>
              </a:rPr>
              <a:t>2</a:t>
            </a:r>
            <a:r>
              <a:rPr lang="zh-CN" altLang="en-US" sz="2000" b="1">
                <a:latin typeface="Arial" charset="0"/>
              </a:rPr>
              <a:t>个栅极：</a:t>
            </a:r>
            <a:r>
              <a:rPr lang="zh-CN" altLang="en-US" sz="2000" b="1">
                <a:solidFill>
                  <a:srgbClr val="FF0066"/>
                </a:solidFill>
                <a:latin typeface="Arial" charset="0"/>
              </a:rPr>
              <a:t>控制栅</a:t>
            </a:r>
            <a:r>
              <a:rPr lang="en-US" altLang="zh-CN" sz="2000" b="1">
                <a:solidFill>
                  <a:srgbClr val="FF0066"/>
                </a:solidFill>
                <a:latin typeface="Arial" charset="0"/>
              </a:rPr>
              <a:t>G</a:t>
            </a:r>
            <a:r>
              <a:rPr lang="en-US" altLang="zh-CN" sz="2000" b="1" baseline="-25000">
                <a:solidFill>
                  <a:srgbClr val="FF0066"/>
                </a:solidFill>
                <a:latin typeface="Arial" charset="0"/>
              </a:rPr>
              <a:t>e </a:t>
            </a:r>
            <a:r>
              <a:rPr lang="zh-CN" altLang="en-US" sz="2000" b="1">
                <a:latin typeface="Arial" charset="0"/>
              </a:rPr>
              <a:t>（用于控制数据读出和写入）和</a:t>
            </a:r>
            <a:r>
              <a:rPr lang="zh-CN" altLang="en-US" sz="2000" b="1">
                <a:solidFill>
                  <a:srgbClr val="FF0066"/>
                </a:solidFill>
                <a:latin typeface="Arial" charset="0"/>
              </a:rPr>
              <a:t>浮栅</a:t>
            </a:r>
            <a:r>
              <a:rPr lang="en-US" altLang="zh-CN" sz="2000" b="1">
                <a:solidFill>
                  <a:srgbClr val="FF0066"/>
                </a:solidFill>
                <a:latin typeface="Arial" charset="0"/>
              </a:rPr>
              <a:t>G</a:t>
            </a:r>
            <a:r>
              <a:rPr lang="en-US" altLang="zh-CN" sz="2000" b="1" baseline="-25000">
                <a:solidFill>
                  <a:srgbClr val="FF0066"/>
                </a:solidFill>
                <a:latin typeface="Arial" charset="0"/>
              </a:rPr>
              <a:t>f</a:t>
            </a:r>
            <a:r>
              <a:rPr lang="zh-CN" altLang="en-US" sz="2000" b="1">
                <a:latin typeface="Arial" charset="0"/>
              </a:rPr>
              <a:t>（用于长期保存注入电荷）</a:t>
            </a:r>
            <a:endParaRPr lang="en-US" altLang="zh-CN" sz="2000" b="1">
              <a:latin typeface="Arial" charset="0"/>
            </a:endParaRPr>
          </a:p>
          <a:p>
            <a:pPr marL="355600" indent="-355600" algn="l" eaLnBrk="0" hangingPunct="0">
              <a:lnSpc>
                <a:spcPct val="110000"/>
              </a:lnSpc>
              <a:spcBef>
                <a:spcPct val="0"/>
              </a:spcBef>
              <a:buClr>
                <a:srgbClr val="006666"/>
              </a:buClr>
              <a:buSzPct val="85000"/>
              <a:buFont typeface="Wingdings" pitchFamily="2" charset="2"/>
              <a:buChar char="u"/>
            </a:pPr>
            <a:r>
              <a:rPr lang="zh-CN" altLang="en-US" sz="2000" b="1">
                <a:latin typeface="Arial" charset="0"/>
              </a:rPr>
              <a:t>写入数据前，浮栅</a:t>
            </a:r>
            <a:r>
              <a:rPr lang="zh-CN" altLang="en-US" sz="2000" b="1">
                <a:solidFill>
                  <a:srgbClr val="CC0066"/>
                </a:solidFill>
                <a:latin typeface="Arial" charset="0"/>
              </a:rPr>
              <a:t>不带电</a:t>
            </a:r>
            <a:r>
              <a:rPr lang="zh-CN" altLang="en-US" sz="2000" b="1">
                <a:latin typeface="Arial" charset="0"/>
              </a:rPr>
              <a:t>，表示数据“</a:t>
            </a:r>
            <a:r>
              <a:rPr lang="en-US" altLang="zh-CN" sz="2000" b="1">
                <a:solidFill>
                  <a:srgbClr val="CC0066"/>
                </a:solidFill>
                <a:latin typeface="Arial" charset="0"/>
              </a:rPr>
              <a:t>0</a:t>
            </a:r>
            <a:r>
              <a:rPr lang="en-US" altLang="zh-CN" sz="2000" b="1"/>
              <a:t>”</a:t>
            </a:r>
            <a:r>
              <a:rPr lang="zh-CN" altLang="en-US" sz="2000" b="1"/>
              <a:t>。</a:t>
            </a:r>
            <a:endParaRPr lang="zh-CN" altLang="en-US" sz="2000" b="1">
              <a:latin typeface="Arial" charset="0"/>
            </a:endParaRPr>
          </a:p>
          <a:p>
            <a:pPr marL="355600" indent="-355600" algn="l" eaLnBrk="0" hangingPunct="0">
              <a:lnSpc>
                <a:spcPct val="110000"/>
              </a:lnSpc>
              <a:spcBef>
                <a:spcPct val="0"/>
              </a:spcBef>
              <a:buClr>
                <a:srgbClr val="006666"/>
              </a:buClr>
              <a:buSzPct val="85000"/>
              <a:buFont typeface="Wingdings" pitchFamily="2" charset="2"/>
              <a:buChar char="u"/>
            </a:pPr>
            <a:r>
              <a:rPr lang="zh-CN" altLang="en-US" sz="2000" b="1">
                <a:latin typeface="Arial" charset="0"/>
              </a:rPr>
              <a:t>在控制栅</a:t>
            </a:r>
            <a:r>
              <a:rPr lang="en-US" altLang="zh-CN" sz="2000" b="1">
                <a:latin typeface="Arial" charset="0"/>
              </a:rPr>
              <a:t>Ge</a:t>
            </a:r>
            <a:r>
              <a:rPr lang="zh-CN" altLang="en-US" sz="2000" b="1">
                <a:latin typeface="Arial" charset="0"/>
              </a:rPr>
              <a:t>加上正常高电平电压时，能够在漏、源极之间形成导电沟道，使</a:t>
            </a:r>
            <a:r>
              <a:rPr lang="en-US" altLang="zh-CN" sz="2000" b="1">
                <a:latin typeface="Arial" charset="0"/>
              </a:rPr>
              <a:t>SIMOS</a:t>
            </a:r>
            <a:r>
              <a:rPr lang="zh-CN" altLang="en-US" sz="2000" b="1">
                <a:latin typeface="Arial" charset="0"/>
              </a:rPr>
              <a:t>导通。</a:t>
            </a:r>
          </a:p>
          <a:p>
            <a:pPr marL="355600" indent="-355600" algn="l" eaLnBrk="0" hangingPunct="0">
              <a:lnSpc>
                <a:spcPct val="110000"/>
              </a:lnSpc>
              <a:spcBef>
                <a:spcPct val="0"/>
              </a:spcBef>
              <a:buClr>
                <a:srgbClr val="006666"/>
              </a:buClr>
              <a:buSzPct val="85000"/>
              <a:buFont typeface="Wingdings" pitchFamily="2" charset="2"/>
              <a:buChar char="u"/>
            </a:pPr>
            <a:r>
              <a:rPr lang="zh-CN" altLang="en-US" sz="2000" b="1">
                <a:latin typeface="Arial" charset="0"/>
              </a:rPr>
              <a:t>当要写入“</a:t>
            </a:r>
            <a:r>
              <a:rPr lang="en-US" altLang="zh-CN" sz="2000" b="1">
                <a:solidFill>
                  <a:srgbClr val="CC0066"/>
                </a:solidFill>
                <a:latin typeface="Arial" charset="0"/>
              </a:rPr>
              <a:t>1</a:t>
            </a:r>
            <a:r>
              <a:rPr lang="en-US" altLang="zh-CN" sz="2000" b="1">
                <a:latin typeface="Arial" charset="0"/>
              </a:rPr>
              <a:t>”</a:t>
            </a:r>
            <a:r>
              <a:rPr lang="zh-CN" altLang="en-US" sz="2000" b="1">
                <a:latin typeface="Arial" charset="0"/>
              </a:rPr>
              <a:t>（注入电荷）时</a:t>
            </a:r>
          </a:p>
          <a:p>
            <a:pPr marL="820738" lvl="1" indent="-285750" algn="l" eaLnBrk="0" hangingPunct="0">
              <a:lnSpc>
                <a:spcPct val="110000"/>
              </a:lnSpc>
              <a:spcBef>
                <a:spcPct val="0"/>
              </a:spcBef>
              <a:buClr>
                <a:schemeClr val="tx2"/>
              </a:buClr>
              <a:buSzPct val="85000"/>
              <a:buFont typeface="Wingdings" pitchFamily="2" charset="2"/>
              <a:buChar char="n"/>
            </a:pPr>
            <a:r>
              <a:rPr lang="zh-CN" altLang="en-US" sz="2000" b="1">
                <a:latin typeface="Arial" charset="0"/>
              </a:rPr>
              <a:t>在漏、源极间加上高电压（</a:t>
            </a:r>
            <a:r>
              <a:rPr lang="en-US" altLang="zh-CN" sz="2000" b="1">
                <a:latin typeface="Arial" charset="0"/>
              </a:rPr>
              <a:t>25V</a:t>
            </a:r>
            <a:r>
              <a:rPr lang="zh-CN" altLang="en-US" sz="2000" b="1">
                <a:latin typeface="Arial" charset="0"/>
              </a:rPr>
              <a:t>），同时在控制栅加上高压</a:t>
            </a:r>
            <a:r>
              <a:rPr lang="zh-CN" altLang="en-US" sz="2000" b="1">
                <a:solidFill>
                  <a:srgbClr val="CC0066"/>
                </a:solidFill>
                <a:latin typeface="Arial" charset="0"/>
              </a:rPr>
              <a:t>正</a:t>
            </a:r>
            <a:r>
              <a:rPr lang="zh-CN" altLang="en-US" sz="2000" b="1">
                <a:latin typeface="Arial" charset="0"/>
              </a:rPr>
              <a:t>脉冲（</a:t>
            </a:r>
            <a:r>
              <a:rPr lang="en-US" altLang="zh-CN" sz="2000" b="1">
                <a:latin typeface="Arial" charset="0"/>
              </a:rPr>
              <a:t>25V</a:t>
            </a:r>
            <a:r>
              <a:rPr lang="zh-CN" altLang="en-US" sz="2000" b="1">
                <a:latin typeface="Arial" charset="0"/>
              </a:rPr>
              <a:t>，</a:t>
            </a:r>
            <a:r>
              <a:rPr lang="en-US" altLang="zh-CN" sz="2000" b="1">
                <a:latin typeface="Arial" charset="0"/>
              </a:rPr>
              <a:t>25ms</a:t>
            </a:r>
            <a:r>
              <a:rPr lang="zh-CN" altLang="en-US" sz="2000" b="1">
                <a:latin typeface="Arial" charset="0"/>
              </a:rPr>
              <a:t>），在栅极电压作用下，自由电子穿过</a:t>
            </a:r>
            <a:r>
              <a:rPr lang="en-US" altLang="zh-CN" sz="2000" b="1">
                <a:latin typeface="Arial" charset="0"/>
              </a:rPr>
              <a:t>SiO</a:t>
            </a:r>
            <a:r>
              <a:rPr lang="en-US" altLang="zh-CN" sz="2000" b="1" baseline="-25000">
                <a:latin typeface="Arial" charset="0"/>
              </a:rPr>
              <a:t>2</a:t>
            </a:r>
            <a:r>
              <a:rPr lang="zh-CN" altLang="en-US" sz="2000" b="1">
                <a:latin typeface="Arial" charset="0"/>
              </a:rPr>
              <a:t>绝缘层到达浮栅，被浮栅截获形成</a:t>
            </a:r>
            <a:r>
              <a:rPr lang="zh-CN" altLang="en-US" sz="2000" b="1">
                <a:solidFill>
                  <a:srgbClr val="CC0066"/>
                </a:solidFill>
                <a:latin typeface="Arial" charset="0"/>
              </a:rPr>
              <a:t>注入电子</a:t>
            </a:r>
            <a:r>
              <a:rPr lang="zh-CN" altLang="en-US" sz="2000" b="1">
                <a:latin typeface="Arial" charset="0"/>
              </a:rPr>
              <a:t>，相当于写入“</a:t>
            </a:r>
            <a:r>
              <a:rPr lang="en-US" altLang="zh-CN" sz="2000" b="1">
                <a:solidFill>
                  <a:srgbClr val="CC0066"/>
                </a:solidFill>
                <a:latin typeface="Arial" charset="0"/>
              </a:rPr>
              <a:t>1</a:t>
            </a:r>
            <a:r>
              <a:rPr lang="en-US" altLang="zh-CN" sz="2000" b="1">
                <a:latin typeface="Arial" charset="0"/>
              </a:rPr>
              <a:t>”</a:t>
            </a:r>
            <a:r>
              <a:rPr lang="zh-CN" altLang="en-US" sz="2000" b="1">
                <a:latin typeface="Arial" charset="0"/>
              </a:rPr>
              <a:t>。</a:t>
            </a:r>
            <a:r>
              <a:rPr lang="zh-CN" altLang="en-US"/>
              <a:t> </a:t>
            </a:r>
          </a:p>
        </p:txBody>
      </p:sp>
      <p:sp>
        <p:nvSpPr>
          <p:cNvPr id="2" name="Text Box 30"/>
          <p:cNvSpPr txBox="1">
            <a:spLocks noChangeArrowheads="1"/>
          </p:cNvSpPr>
          <p:nvPr/>
        </p:nvSpPr>
        <p:spPr bwMode="auto">
          <a:xfrm>
            <a:off x="296863" y="4273550"/>
            <a:ext cx="5032375" cy="2073275"/>
          </a:xfrm>
          <a:prstGeom prst="rect">
            <a:avLst/>
          </a:prstGeom>
          <a:noFill/>
          <a:ln w="9525">
            <a:noFill/>
            <a:miter lim="800000"/>
            <a:headEnd/>
            <a:tailEnd/>
          </a:ln>
        </p:spPr>
        <p:txBody>
          <a:bodyPr>
            <a:spAutoFit/>
          </a:bodyPr>
          <a:lstStyle/>
          <a:p>
            <a:pPr marL="355600" indent="-355600" algn="l" eaLnBrk="0" hangingPunct="0">
              <a:lnSpc>
                <a:spcPct val="100000"/>
              </a:lnSpc>
              <a:spcBef>
                <a:spcPts val="600"/>
              </a:spcBef>
              <a:buClr>
                <a:srgbClr val="006666"/>
              </a:buClr>
              <a:buSzPct val="85000"/>
              <a:buFont typeface="Wingdings" pitchFamily="2" charset="2"/>
              <a:buChar char="u"/>
            </a:pPr>
            <a:r>
              <a:rPr lang="zh-CN" altLang="en-US" sz="2000" b="1">
                <a:latin typeface="Arial" charset="0"/>
              </a:rPr>
              <a:t>写入的数据可以用</a:t>
            </a:r>
            <a:r>
              <a:rPr lang="zh-CN" altLang="en-US" sz="2000" b="1">
                <a:solidFill>
                  <a:srgbClr val="CC0066"/>
                </a:solidFill>
                <a:latin typeface="Arial" charset="0"/>
              </a:rPr>
              <a:t>紫外线</a:t>
            </a:r>
            <a:r>
              <a:rPr lang="zh-CN" altLang="en-US" sz="2000" b="1">
                <a:latin typeface="Arial" charset="0"/>
              </a:rPr>
              <a:t>或</a:t>
            </a:r>
            <a:r>
              <a:rPr lang="en-US" altLang="zh-CN" sz="2000" b="1">
                <a:solidFill>
                  <a:srgbClr val="CC0066"/>
                </a:solidFill>
                <a:latin typeface="Arial" charset="0"/>
              </a:rPr>
              <a:t>X</a:t>
            </a:r>
            <a:r>
              <a:rPr lang="zh-CN" altLang="en-US" sz="2000" b="1">
                <a:solidFill>
                  <a:srgbClr val="CC0066"/>
                </a:solidFill>
                <a:latin typeface="Arial" charset="0"/>
              </a:rPr>
              <a:t>射线</a:t>
            </a:r>
            <a:r>
              <a:rPr lang="zh-CN" altLang="en-US" sz="2000" b="1">
                <a:latin typeface="Arial" charset="0"/>
              </a:rPr>
              <a:t>擦除</a:t>
            </a:r>
          </a:p>
          <a:p>
            <a:pPr marL="355600" indent="-355600" algn="l" eaLnBrk="0" hangingPunct="0">
              <a:lnSpc>
                <a:spcPct val="100000"/>
              </a:lnSpc>
              <a:spcBef>
                <a:spcPts val="600"/>
              </a:spcBef>
              <a:buClr>
                <a:srgbClr val="006666"/>
              </a:buClr>
              <a:buSzPct val="85000"/>
              <a:buFont typeface="Wingdings" pitchFamily="2" charset="2"/>
              <a:buChar char="u"/>
            </a:pPr>
            <a:r>
              <a:rPr lang="zh-CN" altLang="en-US" sz="2000" b="1">
                <a:latin typeface="Arial" charset="0"/>
              </a:rPr>
              <a:t>也可以用</a:t>
            </a:r>
            <a:r>
              <a:rPr lang="zh-CN" altLang="en-US" sz="2000" b="1">
                <a:solidFill>
                  <a:srgbClr val="CC0066"/>
                </a:solidFill>
                <a:latin typeface="Arial" charset="0"/>
              </a:rPr>
              <a:t>电</a:t>
            </a:r>
            <a:r>
              <a:rPr lang="zh-CN" altLang="en-US" sz="2000" b="1">
                <a:latin typeface="Arial" charset="0"/>
              </a:rPr>
              <a:t>快速擦除</a:t>
            </a:r>
          </a:p>
          <a:p>
            <a:pPr marL="820738" lvl="1" indent="-285750" algn="l" eaLnBrk="0" hangingPunct="0">
              <a:lnSpc>
                <a:spcPct val="100000"/>
              </a:lnSpc>
              <a:spcBef>
                <a:spcPts val="600"/>
              </a:spcBef>
              <a:buClr>
                <a:schemeClr val="tx2"/>
              </a:buClr>
              <a:buSzPct val="85000"/>
              <a:buFont typeface="Wingdings" pitchFamily="2" charset="2"/>
              <a:buChar char="n"/>
            </a:pPr>
            <a:r>
              <a:rPr lang="zh-CN" altLang="en-US" sz="2000" b="1">
                <a:latin typeface="Arial" charset="0"/>
              </a:rPr>
              <a:t>在控制栅</a:t>
            </a:r>
            <a:r>
              <a:rPr lang="en-US" altLang="zh-CN" sz="2000" b="1">
                <a:latin typeface="Arial" charset="0"/>
              </a:rPr>
              <a:t>Ge</a:t>
            </a:r>
            <a:r>
              <a:rPr lang="zh-CN" altLang="en-US" sz="2000" b="1">
                <a:latin typeface="Arial" charset="0"/>
              </a:rPr>
              <a:t>上加一个高压</a:t>
            </a:r>
            <a:r>
              <a:rPr lang="zh-CN" altLang="en-US" sz="2000" b="1">
                <a:solidFill>
                  <a:srgbClr val="CC0066"/>
                </a:solidFill>
                <a:latin typeface="Arial" charset="0"/>
              </a:rPr>
              <a:t>负</a:t>
            </a:r>
            <a:r>
              <a:rPr lang="zh-CN" altLang="en-US" sz="2000" b="1">
                <a:latin typeface="Arial" charset="0"/>
              </a:rPr>
              <a:t>脉冲，可以在</a:t>
            </a:r>
            <a:r>
              <a:rPr lang="en-US" altLang="zh-CN" sz="2000" b="1">
                <a:latin typeface="Arial" charset="0"/>
              </a:rPr>
              <a:t>SiO</a:t>
            </a:r>
            <a:r>
              <a:rPr lang="en-US" altLang="zh-CN" sz="2000" b="1" baseline="-25000">
                <a:latin typeface="Arial" charset="0"/>
              </a:rPr>
              <a:t>2</a:t>
            </a:r>
            <a:r>
              <a:rPr lang="zh-CN" altLang="en-US" sz="2000" b="1">
                <a:latin typeface="Arial" charset="0"/>
              </a:rPr>
              <a:t>层中感应出足够量的正电荷与浮栅中的负电荷中和，将原来存储的“</a:t>
            </a:r>
            <a:r>
              <a:rPr lang="en-US" altLang="zh-CN" sz="2000" b="1">
                <a:latin typeface="Arial" charset="0"/>
              </a:rPr>
              <a:t>1”</a:t>
            </a:r>
            <a:r>
              <a:rPr lang="zh-CN" altLang="en-US" sz="2000" b="1">
                <a:latin typeface="Arial" charset="0"/>
              </a:rPr>
              <a:t>擦除。</a:t>
            </a:r>
          </a:p>
        </p:txBody>
      </p:sp>
      <p:sp>
        <p:nvSpPr>
          <p:cNvPr id="162844" name="Rectangle 28"/>
          <p:cNvSpPr>
            <a:spLocks noChangeArrowheads="1"/>
          </p:cNvSpPr>
          <p:nvPr/>
        </p:nvSpPr>
        <p:spPr bwMode="black">
          <a:xfrm>
            <a:off x="6280150" y="5976938"/>
            <a:ext cx="2279650" cy="366712"/>
          </a:xfrm>
          <a:prstGeom prst="rect">
            <a:avLst/>
          </a:prstGeom>
          <a:noFill/>
          <a:ln w="9525" algn="ctr">
            <a:noFill/>
            <a:miter lim="800000"/>
            <a:headEnd/>
            <a:tailEnd/>
          </a:ln>
          <a:effectLst>
            <a:prstShdw prst="shdw13" dist="53882" dir="13500000">
              <a:srgbClr val="999999">
                <a:alpha val="50000"/>
              </a:srgbClr>
            </a:prstShdw>
          </a:effectLst>
        </p:spPr>
        <p:txBody>
          <a:bodyPr wrap="none">
            <a:spAutoFit/>
          </a:bodyPr>
          <a:lstStyle/>
          <a:p>
            <a:r>
              <a:rPr lang="en-US" altLang="zh-CN" sz="2000" b="1">
                <a:solidFill>
                  <a:srgbClr val="CC3300"/>
                </a:solidFill>
                <a:latin typeface="Arial" charset="0"/>
                <a:ea typeface="楷体_GB2312" pitchFamily="49" charset="-122"/>
                <a:cs typeface="Arial" charset="0"/>
              </a:rPr>
              <a:t>SIMOS</a:t>
            </a:r>
            <a:r>
              <a:rPr lang="zh-CN" altLang="en-US" sz="2000" b="1">
                <a:solidFill>
                  <a:srgbClr val="CC3300"/>
                </a:solidFill>
                <a:latin typeface="Arial" charset="0"/>
                <a:ea typeface="楷体_GB2312" pitchFamily="49" charset="-122"/>
                <a:cs typeface="Arial" charset="0"/>
              </a:rPr>
              <a:t>结构示意图</a:t>
            </a:r>
          </a:p>
        </p:txBody>
      </p:sp>
      <p:grpSp>
        <p:nvGrpSpPr>
          <p:cNvPr id="3" name="Group 77"/>
          <p:cNvGrpSpPr>
            <a:grpSpLocks/>
          </p:cNvGrpSpPr>
          <p:nvPr/>
        </p:nvGrpSpPr>
        <p:grpSpPr bwMode="auto">
          <a:xfrm>
            <a:off x="6202363" y="4046538"/>
            <a:ext cx="2432050" cy="1730375"/>
            <a:chOff x="3907" y="2445"/>
            <a:chExt cx="1532" cy="1090"/>
          </a:xfrm>
        </p:grpSpPr>
        <p:sp>
          <p:nvSpPr>
            <p:cNvPr id="57364" name="Text Box 31"/>
            <p:cNvSpPr txBox="1">
              <a:spLocks noChangeArrowheads="1"/>
            </p:cNvSpPr>
            <p:nvPr/>
          </p:nvSpPr>
          <p:spPr bwMode="auto">
            <a:xfrm>
              <a:off x="4099" y="3169"/>
              <a:ext cx="328" cy="257"/>
            </a:xfrm>
            <a:prstGeom prst="rect">
              <a:avLst/>
            </a:prstGeom>
            <a:noFill/>
            <a:ln w="9525">
              <a:noFill/>
              <a:miter lim="800000"/>
              <a:headEnd/>
              <a:tailEnd/>
            </a:ln>
          </p:spPr>
          <p:txBody>
            <a:bodyPr/>
            <a:lstStyle/>
            <a:p>
              <a:pPr algn="just" eaLnBrk="0" hangingPunct="0">
                <a:spcBef>
                  <a:spcPct val="0"/>
                </a:spcBef>
              </a:pPr>
              <a:r>
                <a:rPr lang="en-US" altLang="zh-CN" sz="1400" b="1">
                  <a:solidFill>
                    <a:schemeClr val="hlink"/>
                  </a:solidFill>
                  <a:latin typeface="Arial" charset="0"/>
                  <a:cs typeface="Arial" charset="0"/>
                </a:rPr>
                <a:t>N+</a:t>
              </a:r>
            </a:p>
          </p:txBody>
        </p:sp>
        <p:sp>
          <p:nvSpPr>
            <p:cNvPr id="57365" name="Text Box 32"/>
            <p:cNvSpPr txBox="1">
              <a:spLocks noChangeArrowheads="1"/>
            </p:cNvSpPr>
            <p:nvPr/>
          </p:nvSpPr>
          <p:spPr bwMode="auto">
            <a:xfrm>
              <a:off x="4983" y="3171"/>
              <a:ext cx="328" cy="257"/>
            </a:xfrm>
            <a:prstGeom prst="rect">
              <a:avLst/>
            </a:prstGeom>
            <a:noFill/>
            <a:ln w="9525">
              <a:noFill/>
              <a:miter lim="800000"/>
              <a:headEnd/>
              <a:tailEnd/>
            </a:ln>
          </p:spPr>
          <p:txBody>
            <a:bodyPr/>
            <a:lstStyle/>
            <a:p>
              <a:pPr algn="just" eaLnBrk="0" hangingPunct="0">
                <a:spcBef>
                  <a:spcPct val="0"/>
                </a:spcBef>
              </a:pPr>
              <a:r>
                <a:rPr lang="en-US" altLang="zh-CN" sz="1400" b="1">
                  <a:solidFill>
                    <a:schemeClr val="hlink"/>
                  </a:solidFill>
                  <a:latin typeface="Arial" charset="0"/>
                  <a:cs typeface="Arial" charset="0"/>
                </a:rPr>
                <a:t>N+</a:t>
              </a:r>
            </a:p>
          </p:txBody>
        </p:sp>
        <p:sp>
          <p:nvSpPr>
            <p:cNvPr id="57366" name="Line 33"/>
            <p:cNvSpPr>
              <a:spLocks noChangeShapeType="1"/>
            </p:cNvSpPr>
            <p:nvPr/>
          </p:nvSpPr>
          <p:spPr bwMode="auto">
            <a:xfrm flipV="1">
              <a:off x="5101" y="2738"/>
              <a:ext cx="0" cy="398"/>
            </a:xfrm>
            <a:prstGeom prst="line">
              <a:avLst/>
            </a:prstGeom>
            <a:noFill/>
            <a:ln w="19050">
              <a:solidFill>
                <a:schemeClr val="tx1"/>
              </a:solidFill>
              <a:round/>
              <a:headEnd/>
              <a:tailEnd/>
            </a:ln>
          </p:spPr>
          <p:txBody>
            <a:bodyPr/>
            <a:lstStyle/>
            <a:p>
              <a:endParaRPr lang="zh-CN" altLang="en-US"/>
            </a:p>
          </p:txBody>
        </p:sp>
        <p:sp>
          <p:nvSpPr>
            <p:cNvPr id="57367" name="Line 34"/>
            <p:cNvSpPr>
              <a:spLocks noChangeShapeType="1"/>
            </p:cNvSpPr>
            <p:nvPr/>
          </p:nvSpPr>
          <p:spPr bwMode="auto">
            <a:xfrm flipV="1">
              <a:off x="4244" y="2738"/>
              <a:ext cx="0" cy="398"/>
            </a:xfrm>
            <a:prstGeom prst="line">
              <a:avLst/>
            </a:prstGeom>
            <a:noFill/>
            <a:ln w="19050">
              <a:solidFill>
                <a:schemeClr val="tx1"/>
              </a:solidFill>
              <a:round/>
              <a:headEnd/>
              <a:tailEnd/>
            </a:ln>
          </p:spPr>
          <p:txBody>
            <a:bodyPr/>
            <a:lstStyle/>
            <a:p>
              <a:endParaRPr lang="zh-CN" altLang="en-US"/>
            </a:p>
          </p:txBody>
        </p:sp>
        <p:sp>
          <p:nvSpPr>
            <p:cNvPr id="57368" name="Line 35"/>
            <p:cNvSpPr>
              <a:spLocks noChangeShapeType="1"/>
            </p:cNvSpPr>
            <p:nvPr/>
          </p:nvSpPr>
          <p:spPr bwMode="auto">
            <a:xfrm>
              <a:off x="4290" y="3365"/>
              <a:ext cx="766" cy="0"/>
            </a:xfrm>
            <a:prstGeom prst="line">
              <a:avLst/>
            </a:prstGeom>
            <a:noFill/>
            <a:ln w="19050">
              <a:solidFill>
                <a:schemeClr val="tx1"/>
              </a:solidFill>
              <a:prstDash val="dash"/>
              <a:round/>
              <a:headEnd/>
              <a:tailEnd/>
            </a:ln>
          </p:spPr>
          <p:txBody>
            <a:bodyPr/>
            <a:lstStyle/>
            <a:p>
              <a:endParaRPr lang="zh-CN" altLang="en-US"/>
            </a:p>
          </p:txBody>
        </p:sp>
        <p:sp>
          <p:nvSpPr>
            <p:cNvPr id="57369" name="AutoShape 36"/>
            <p:cNvSpPr>
              <a:spLocks noChangeArrowheads="1"/>
            </p:cNvSpPr>
            <p:nvPr/>
          </p:nvSpPr>
          <p:spPr bwMode="auto">
            <a:xfrm>
              <a:off x="4126" y="3196"/>
              <a:ext cx="218" cy="17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59 w 21600"/>
                <a:gd name="T13" fmla="*/ 4521 h 21600"/>
                <a:gd name="T14" fmla="*/ 17141 w 21600"/>
                <a:gd name="T15" fmla="*/ 17079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9050">
              <a:solidFill>
                <a:schemeClr val="tx1"/>
              </a:solidFill>
              <a:miter lim="800000"/>
              <a:headEnd/>
              <a:tailEnd/>
            </a:ln>
          </p:spPr>
          <p:txBody>
            <a:bodyPr/>
            <a:lstStyle/>
            <a:p>
              <a:endParaRPr lang="zh-CN" altLang="en-US"/>
            </a:p>
          </p:txBody>
        </p:sp>
        <p:sp>
          <p:nvSpPr>
            <p:cNvPr id="57370" name="AutoShape 37"/>
            <p:cNvSpPr>
              <a:spLocks noChangeArrowheads="1"/>
            </p:cNvSpPr>
            <p:nvPr/>
          </p:nvSpPr>
          <p:spPr bwMode="auto">
            <a:xfrm>
              <a:off x="5001" y="3193"/>
              <a:ext cx="218" cy="17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59 w 21600"/>
                <a:gd name="T13" fmla="*/ 4547 h 21600"/>
                <a:gd name="T14" fmla="*/ 17141 w 21600"/>
                <a:gd name="T15" fmla="*/ 170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9050">
              <a:solidFill>
                <a:schemeClr val="tx1"/>
              </a:solidFill>
              <a:miter lim="800000"/>
              <a:headEnd/>
              <a:tailEnd/>
            </a:ln>
          </p:spPr>
          <p:txBody>
            <a:bodyPr/>
            <a:lstStyle/>
            <a:p>
              <a:endParaRPr lang="zh-CN" altLang="en-US"/>
            </a:p>
          </p:txBody>
        </p:sp>
        <p:sp>
          <p:nvSpPr>
            <p:cNvPr id="57371" name="Rectangle 38"/>
            <p:cNvSpPr>
              <a:spLocks noChangeArrowheads="1"/>
            </p:cNvSpPr>
            <p:nvPr/>
          </p:nvSpPr>
          <p:spPr bwMode="auto">
            <a:xfrm>
              <a:off x="3907" y="3196"/>
              <a:ext cx="1532" cy="328"/>
            </a:xfrm>
            <a:prstGeom prst="rect">
              <a:avLst/>
            </a:prstGeom>
            <a:noFill/>
            <a:ln w="19050">
              <a:solidFill>
                <a:schemeClr val="tx1"/>
              </a:solidFill>
              <a:miter lim="800000"/>
              <a:headEnd/>
              <a:tailEnd/>
            </a:ln>
          </p:spPr>
          <p:txBody>
            <a:bodyPr/>
            <a:lstStyle/>
            <a:p>
              <a:pPr algn="dist">
                <a:spcBef>
                  <a:spcPct val="0"/>
                </a:spcBef>
              </a:pPr>
              <a:endParaRPr lang="zh-CN" altLang="en-US" sz="4000" b="1">
                <a:solidFill>
                  <a:schemeClr val="hlink"/>
                </a:solidFill>
                <a:latin typeface="Arial" charset="0"/>
                <a:cs typeface="Arial" charset="0"/>
              </a:endParaRPr>
            </a:p>
          </p:txBody>
        </p:sp>
        <p:sp>
          <p:nvSpPr>
            <p:cNvPr id="57372" name="AutoShape 39"/>
            <p:cNvSpPr>
              <a:spLocks noChangeArrowheads="1"/>
            </p:cNvSpPr>
            <p:nvPr/>
          </p:nvSpPr>
          <p:spPr bwMode="auto">
            <a:xfrm rot="10800000">
              <a:off x="4344" y="2945"/>
              <a:ext cx="657" cy="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564 w 21600"/>
                <a:gd name="T13" fmla="*/ 2561 h 21600"/>
                <a:gd name="T14" fmla="*/ 19036 w 21600"/>
                <a:gd name="T15" fmla="*/ 19039 h 21600"/>
              </a:gdLst>
              <a:ahLst/>
              <a:cxnLst>
                <a:cxn ang="T8">
                  <a:pos x="T0" y="T1"/>
                </a:cxn>
                <a:cxn ang="T9">
                  <a:pos x="T2" y="T3"/>
                </a:cxn>
                <a:cxn ang="T10">
                  <a:pos x="T4" y="T5"/>
                </a:cxn>
                <a:cxn ang="T11">
                  <a:pos x="T6" y="T7"/>
                </a:cxn>
              </a:cxnLst>
              <a:rect l="T12" t="T13" r="T14" b="T15"/>
              <a:pathLst>
                <a:path w="21600" h="21600">
                  <a:moveTo>
                    <a:pt x="0" y="0"/>
                  </a:moveTo>
                  <a:lnTo>
                    <a:pt x="1520" y="21600"/>
                  </a:lnTo>
                  <a:lnTo>
                    <a:pt x="20080" y="21600"/>
                  </a:lnTo>
                  <a:lnTo>
                    <a:pt x="21600" y="0"/>
                  </a:lnTo>
                  <a:close/>
                </a:path>
              </a:pathLst>
            </a:custGeom>
            <a:solidFill>
              <a:schemeClr val="bg2"/>
            </a:solidFill>
            <a:ln w="19050">
              <a:solidFill>
                <a:schemeClr val="tx1"/>
              </a:solidFill>
              <a:miter lim="800000"/>
              <a:headEnd/>
              <a:tailEnd/>
            </a:ln>
          </p:spPr>
          <p:txBody>
            <a:bodyPr/>
            <a:lstStyle/>
            <a:p>
              <a:endParaRPr lang="zh-CN" altLang="en-US"/>
            </a:p>
          </p:txBody>
        </p:sp>
        <p:sp>
          <p:nvSpPr>
            <p:cNvPr id="57373" name="AutoShape 40"/>
            <p:cNvSpPr>
              <a:spLocks noChangeArrowheads="1"/>
            </p:cNvSpPr>
            <p:nvPr/>
          </p:nvSpPr>
          <p:spPr bwMode="auto">
            <a:xfrm rot="10800000">
              <a:off x="5219" y="3024"/>
              <a:ext cx="220" cy="17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16 w 21600"/>
                <a:gd name="T13" fmla="*/ 4521 h 21600"/>
                <a:gd name="T14" fmla="*/ 17084 w 21600"/>
                <a:gd name="T15" fmla="*/ 17079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2"/>
            </a:solidFill>
            <a:ln w="19050">
              <a:solidFill>
                <a:schemeClr val="tx1"/>
              </a:solidFill>
              <a:miter lim="800000"/>
              <a:headEnd/>
              <a:tailEnd/>
            </a:ln>
          </p:spPr>
          <p:txBody>
            <a:bodyPr/>
            <a:lstStyle/>
            <a:p>
              <a:endParaRPr lang="zh-CN" altLang="en-US"/>
            </a:p>
          </p:txBody>
        </p:sp>
        <p:sp>
          <p:nvSpPr>
            <p:cNvPr id="57374" name="AutoShape 41"/>
            <p:cNvSpPr>
              <a:spLocks noChangeArrowheads="1"/>
            </p:cNvSpPr>
            <p:nvPr/>
          </p:nvSpPr>
          <p:spPr bwMode="auto">
            <a:xfrm rot="10800000">
              <a:off x="3907" y="3024"/>
              <a:ext cx="219" cy="17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37 w 21600"/>
                <a:gd name="T13" fmla="*/ 4521 h 21600"/>
                <a:gd name="T14" fmla="*/ 17063 w 21600"/>
                <a:gd name="T15" fmla="*/ 17079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2"/>
            </a:solidFill>
            <a:ln w="19050">
              <a:solidFill>
                <a:schemeClr val="tx1"/>
              </a:solidFill>
              <a:miter lim="800000"/>
              <a:headEnd/>
              <a:tailEnd/>
            </a:ln>
          </p:spPr>
          <p:txBody>
            <a:bodyPr/>
            <a:lstStyle/>
            <a:p>
              <a:endParaRPr lang="zh-CN" altLang="en-US"/>
            </a:p>
          </p:txBody>
        </p:sp>
        <p:sp>
          <p:nvSpPr>
            <p:cNvPr id="57375" name="Rectangle 42" descr="浅色竖线"/>
            <p:cNvSpPr>
              <a:spLocks noChangeArrowheads="1"/>
            </p:cNvSpPr>
            <p:nvPr/>
          </p:nvSpPr>
          <p:spPr bwMode="auto">
            <a:xfrm>
              <a:off x="4190" y="3131"/>
              <a:ext cx="109" cy="62"/>
            </a:xfrm>
            <a:prstGeom prst="rect">
              <a:avLst/>
            </a:prstGeom>
            <a:pattFill prst="ltVert">
              <a:fgClr>
                <a:srgbClr val="000000"/>
              </a:fgClr>
              <a:bgClr>
                <a:srgbClr val="FFFFFF"/>
              </a:bgClr>
            </a:pattFill>
            <a:ln w="19050">
              <a:solidFill>
                <a:schemeClr val="tx1"/>
              </a:solidFill>
              <a:miter lim="800000"/>
              <a:headEnd/>
              <a:tailEnd/>
            </a:ln>
          </p:spPr>
          <p:txBody>
            <a:bodyPr/>
            <a:lstStyle/>
            <a:p>
              <a:pPr algn="dist">
                <a:spcBef>
                  <a:spcPct val="0"/>
                </a:spcBef>
              </a:pPr>
              <a:endParaRPr lang="zh-CN" altLang="en-US" sz="4000" b="1">
                <a:solidFill>
                  <a:schemeClr val="hlink"/>
                </a:solidFill>
                <a:latin typeface="Arial" charset="0"/>
                <a:cs typeface="Arial" charset="0"/>
              </a:endParaRPr>
            </a:p>
          </p:txBody>
        </p:sp>
        <p:sp>
          <p:nvSpPr>
            <p:cNvPr id="57376" name="Rectangle 43" descr="浅色竖线"/>
            <p:cNvSpPr>
              <a:spLocks noChangeArrowheads="1"/>
            </p:cNvSpPr>
            <p:nvPr/>
          </p:nvSpPr>
          <p:spPr bwMode="auto">
            <a:xfrm>
              <a:off x="5046" y="3131"/>
              <a:ext cx="110" cy="62"/>
            </a:xfrm>
            <a:prstGeom prst="rect">
              <a:avLst/>
            </a:prstGeom>
            <a:pattFill prst="ltVert">
              <a:fgClr>
                <a:srgbClr val="000000"/>
              </a:fgClr>
              <a:bgClr>
                <a:srgbClr val="FFFFFF"/>
              </a:bgClr>
            </a:pattFill>
            <a:ln w="19050">
              <a:solidFill>
                <a:schemeClr val="tx1"/>
              </a:solidFill>
              <a:miter lim="800000"/>
              <a:headEnd/>
              <a:tailEnd/>
            </a:ln>
          </p:spPr>
          <p:txBody>
            <a:bodyPr/>
            <a:lstStyle/>
            <a:p>
              <a:pPr algn="dist">
                <a:spcBef>
                  <a:spcPct val="0"/>
                </a:spcBef>
              </a:pPr>
              <a:endParaRPr lang="zh-CN" altLang="en-US" sz="4000" b="1">
                <a:solidFill>
                  <a:schemeClr val="hlink"/>
                </a:solidFill>
                <a:latin typeface="Arial" charset="0"/>
                <a:cs typeface="Arial" charset="0"/>
              </a:endParaRPr>
            </a:p>
          </p:txBody>
        </p:sp>
        <p:sp>
          <p:nvSpPr>
            <p:cNvPr id="57377" name="Rectangle 44"/>
            <p:cNvSpPr>
              <a:spLocks noChangeArrowheads="1"/>
            </p:cNvSpPr>
            <p:nvPr/>
          </p:nvSpPr>
          <p:spPr bwMode="auto">
            <a:xfrm>
              <a:off x="4417" y="3074"/>
              <a:ext cx="517" cy="63"/>
            </a:xfrm>
            <a:prstGeom prst="rect">
              <a:avLst/>
            </a:prstGeom>
            <a:solidFill>
              <a:srgbClr val="000000"/>
            </a:solidFill>
            <a:ln w="19050">
              <a:solidFill>
                <a:schemeClr val="tx1"/>
              </a:solidFill>
              <a:miter lim="800000"/>
              <a:headEnd/>
              <a:tailEnd/>
            </a:ln>
          </p:spPr>
          <p:txBody>
            <a:bodyPr/>
            <a:lstStyle/>
            <a:p>
              <a:pPr algn="dist">
                <a:spcBef>
                  <a:spcPct val="0"/>
                </a:spcBef>
              </a:pPr>
              <a:endParaRPr lang="zh-CN" altLang="en-US" sz="4000" b="1">
                <a:solidFill>
                  <a:schemeClr val="hlink"/>
                </a:solidFill>
                <a:latin typeface="Arial" charset="0"/>
                <a:cs typeface="Arial" charset="0"/>
              </a:endParaRPr>
            </a:p>
          </p:txBody>
        </p:sp>
        <p:sp>
          <p:nvSpPr>
            <p:cNvPr id="57378" name="Text Box 45"/>
            <p:cNvSpPr txBox="1">
              <a:spLocks noChangeArrowheads="1"/>
            </p:cNvSpPr>
            <p:nvPr/>
          </p:nvSpPr>
          <p:spPr bwMode="auto">
            <a:xfrm>
              <a:off x="4435" y="3337"/>
              <a:ext cx="528" cy="198"/>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Arial" charset="0"/>
                  <a:ea typeface="楷体_GB2312" pitchFamily="49" charset="-122"/>
                  <a:cs typeface="Arial" charset="0"/>
                </a:rPr>
                <a:t>P</a:t>
              </a:r>
              <a:r>
                <a:rPr lang="zh-CN" altLang="en-US" sz="1600" b="1">
                  <a:solidFill>
                    <a:schemeClr val="hlink"/>
                  </a:solidFill>
                  <a:latin typeface="Arial" charset="0"/>
                  <a:ea typeface="楷体_GB2312" pitchFamily="49" charset="-122"/>
                  <a:cs typeface="Arial" charset="0"/>
                </a:rPr>
                <a:t>衬底</a:t>
              </a:r>
            </a:p>
          </p:txBody>
        </p:sp>
        <p:sp>
          <p:nvSpPr>
            <p:cNvPr id="57379" name="Text Box 46"/>
            <p:cNvSpPr txBox="1">
              <a:spLocks noChangeArrowheads="1"/>
            </p:cNvSpPr>
            <p:nvPr/>
          </p:nvSpPr>
          <p:spPr bwMode="auto">
            <a:xfrm>
              <a:off x="4243" y="2685"/>
              <a:ext cx="240" cy="198"/>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Arial" charset="0"/>
                  <a:cs typeface="Arial" charset="0"/>
                </a:rPr>
                <a:t>S</a:t>
              </a:r>
            </a:p>
          </p:txBody>
        </p:sp>
        <p:sp>
          <p:nvSpPr>
            <p:cNvPr id="57380" name="Text Box 47"/>
            <p:cNvSpPr txBox="1">
              <a:spLocks noChangeArrowheads="1"/>
            </p:cNvSpPr>
            <p:nvPr/>
          </p:nvSpPr>
          <p:spPr bwMode="auto">
            <a:xfrm>
              <a:off x="5059" y="2685"/>
              <a:ext cx="288" cy="198"/>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Arial" charset="0"/>
                  <a:cs typeface="Arial" charset="0"/>
                </a:rPr>
                <a:t>D</a:t>
              </a:r>
            </a:p>
          </p:txBody>
        </p:sp>
        <p:sp>
          <p:nvSpPr>
            <p:cNvPr id="57381" name="Line 48"/>
            <p:cNvSpPr>
              <a:spLocks noChangeShapeType="1"/>
            </p:cNvSpPr>
            <p:nvPr/>
          </p:nvSpPr>
          <p:spPr bwMode="auto">
            <a:xfrm flipH="1">
              <a:off x="4675" y="2829"/>
              <a:ext cx="144" cy="288"/>
            </a:xfrm>
            <a:prstGeom prst="line">
              <a:avLst/>
            </a:prstGeom>
            <a:noFill/>
            <a:ln w="9525">
              <a:solidFill>
                <a:schemeClr val="tx1"/>
              </a:solidFill>
              <a:round/>
              <a:headEnd/>
              <a:tailEnd type="triangle" w="med" len="med"/>
            </a:ln>
          </p:spPr>
          <p:txBody>
            <a:bodyPr/>
            <a:lstStyle/>
            <a:p>
              <a:endParaRPr lang="zh-CN" altLang="en-US"/>
            </a:p>
          </p:txBody>
        </p:sp>
        <p:sp>
          <p:nvSpPr>
            <p:cNvPr id="57382" name="Text Box 49"/>
            <p:cNvSpPr txBox="1">
              <a:spLocks noChangeArrowheads="1"/>
            </p:cNvSpPr>
            <p:nvPr/>
          </p:nvSpPr>
          <p:spPr bwMode="auto">
            <a:xfrm>
              <a:off x="4675" y="2637"/>
              <a:ext cx="480" cy="198"/>
            </a:xfrm>
            <a:prstGeom prst="rect">
              <a:avLst/>
            </a:prstGeom>
            <a:noFill/>
            <a:ln w="9525">
              <a:noFill/>
              <a:miter lim="800000"/>
              <a:headEnd/>
              <a:tailEnd/>
            </a:ln>
          </p:spPr>
          <p:txBody>
            <a:bodyPr>
              <a:spAutoFit/>
            </a:bodyPr>
            <a:lstStyle/>
            <a:p>
              <a:pPr eaLnBrk="0" hangingPunct="0"/>
              <a:r>
                <a:rPr lang="zh-CN" altLang="en-US" sz="1600" b="1">
                  <a:solidFill>
                    <a:srgbClr val="FF0066"/>
                  </a:solidFill>
                  <a:latin typeface="Arial" charset="0"/>
                  <a:ea typeface="楷体_GB2312" pitchFamily="49" charset="-122"/>
                  <a:cs typeface="Arial" charset="0"/>
                </a:rPr>
                <a:t>浮栅</a:t>
              </a:r>
            </a:p>
          </p:txBody>
        </p:sp>
        <p:sp>
          <p:nvSpPr>
            <p:cNvPr id="57383" name="AutoShape 73"/>
            <p:cNvSpPr>
              <a:spLocks noChangeArrowheads="1"/>
            </p:cNvSpPr>
            <p:nvPr/>
          </p:nvSpPr>
          <p:spPr bwMode="auto">
            <a:xfrm>
              <a:off x="4435" y="2993"/>
              <a:ext cx="480" cy="9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650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00"/>
            </a:solidFill>
            <a:ln w="9525">
              <a:solidFill>
                <a:schemeClr val="tx1"/>
              </a:solidFill>
              <a:miter lim="800000"/>
              <a:headEnd/>
              <a:tailEnd/>
            </a:ln>
          </p:spPr>
          <p:txBody>
            <a:bodyPr wrap="none" anchor="ctr"/>
            <a:lstStyle/>
            <a:p>
              <a:endParaRPr lang="zh-CN" altLang="en-US"/>
            </a:p>
          </p:txBody>
        </p:sp>
        <p:sp>
          <p:nvSpPr>
            <p:cNvPr id="57384" name="Line 74"/>
            <p:cNvSpPr>
              <a:spLocks noChangeShapeType="1"/>
            </p:cNvSpPr>
            <p:nvPr/>
          </p:nvSpPr>
          <p:spPr bwMode="auto">
            <a:xfrm>
              <a:off x="4675" y="2753"/>
              <a:ext cx="0" cy="240"/>
            </a:xfrm>
            <a:prstGeom prst="line">
              <a:avLst/>
            </a:prstGeom>
            <a:noFill/>
            <a:ln w="9525">
              <a:solidFill>
                <a:schemeClr val="tx1"/>
              </a:solidFill>
              <a:round/>
              <a:headEnd/>
              <a:tailEnd/>
            </a:ln>
          </p:spPr>
          <p:txBody>
            <a:bodyPr/>
            <a:lstStyle/>
            <a:p>
              <a:endParaRPr lang="zh-CN" altLang="en-US"/>
            </a:p>
          </p:txBody>
        </p:sp>
        <p:sp>
          <p:nvSpPr>
            <p:cNvPr id="57385" name="Text Box 75"/>
            <p:cNvSpPr txBox="1">
              <a:spLocks noChangeArrowheads="1"/>
            </p:cNvSpPr>
            <p:nvPr/>
          </p:nvSpPr>
          <p:spPr bwMode="auto">
            <a:xfrm>
              <a:off x="4507" y="2577"/>
              <a:ext cx="336" cy="198"/>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Arial" charset="0"/>
                  <a:cs typeface="Arial" charset="0"/>
                </a:rPr>
                <a:t>G</a:t>
              </a:r>
              <a:r>
                <a:rPr lang="en-US" altLang="zh-CN" sz="1600" b="1" baseline="-25000">
                  <a:solidFill>
                    <a:schemeClr val="hlink"/>
                  </a:solidFill>
                  <a:latin typeface="Arial" charset="0"/>
                  <a:cs typeface="Arial" charset="0"/>
                </a:rPr>
                <a:t>e</a:t>
              </a:r>
              <a:endParaRPr lang="en-US" altLang="zh-CN" sz="1600" b="1">
                <a:solidFill>
                  <a:schemeClr val="hlink"/>
                </a:solidFill>
                <a:latin typeface="Arial" charset="0"/>
                <a:cs typeface="Arial" charset="0"/>
              </a:endParaRPr>
            </a:p>
          </p:txBody>
        </p:sp>
        <p:sp>
          <p:nvSpPr>
            <p:cNvPr id="57386" name="Text Box 77"/>
            <p:cNvSpPr txBox="1">
              <a:spLocks noChangeArrowheads="1"/>
            </p:cNvSpPr>
            <p:nvPr/>
          </p:nvSpPr>
          <p:spPr bwMode="auto">
            <a:xfrm>
              <a:off x="4339" y="2445"/>
              <a:ext cx="672" cy="198"/>
            </a:xfrm>
            <a:prstGeom prst="rect">
              <a:avLst/>
            </a:prstGeom>
            <a:noFill/>
            <a:ln w="9525">
              <a:noFill/>
              <a:miter lim="800000"/>
              <a:headEnd/>
              <a:tailEnd/>
            </a:ln>
          </p:spPr>
          <p:txBody>
            <a:bodyPr>
              <a:spAutoFit/>
            </a:bodyPr>
            <a:lstStyle/>
            <a:p>
              <a:pPr eaLnBrk="0" hangingPunct="0"/>
              <a:r>
                <a:rPr lang="zh-CN" altLang="en-US" sz="1600" b="1">
                  <a:solidFill>
                    <a:srgbClr val="FF0066"/>
                  </a:solidFill>
                  <a:latin typeface="Arial" charset="0"/>
                  <a:ea typeface="楷体_GB2312" pitchFamily="49" charset="-122"/>
                  <a:cs typeface="Arial" charset="0"/>
                </a:rPr>
                <a:t>控制栅</a:t>
              </a:r>
            </a:p>
          </p:txBody>
        </p:sp>
      </p:grpSp>
      <p:grpSp>
        <p:nvGrpSpPr>
          <p:cNvPr id="4" name="Group 76"/>
          <p:cNvGrpSpPr>
            <a:grpSpLocks/>
          </p:cNvGrpSpPr>
          <p:nvPr/>
        </p:nvGrpSpPr>
        <p:grpSpPr bwMode="auto">
          <a:xfrm>
            <a:off x="5187950" y="4511675"/>
            <a:ext cx="889000" cy="1387475"/>
            <a:chOff x="3268" y="2738"/>
            <a:chExt cx="560" cy="874"/>
          </a:xfrm>
        </p:grpSpPr>
        <p:sp>
          <p:nvSpPr>
            <p:cNvPr id="57353" name="Line 54"/>
            <p:cNvSpPr>
              <a:spLocks noChangeShapeType="1"/>
            </p:cNvSpPr>
            <p:nvPr/>
          </p:nvSpPr>
          <p:spPr bwMode="auto">
            <a:xfrm>
              <a:off x="3475" y="3281"/>
              <a:ext cx="144" cy="0"/>
            </a:xfrm>
            <a:prstGeom prst="line">
              <a:avLst/>
            </a:prstGeom>
            <a:noFill/>
            <a:ln w="28575">
              <a:solidFill>
                <a:schemeClr val="tx1"/>
              </a:solidFill>
              <a:round/>
              <a:headEnd/>
              <a:tailEnd/>
            </a:ln>
          </p:spPr>
          <p:txBody>
            <a:bodyPr/>
            <a:lstStyle/>
            <a:p>
              <a:endParaRPr lang="zh-CN" altLang="en-US"/>
            </a:p>
          </p:txBody>
        </p:sp>
        <p:sp>
          <p:nvSpPr>
            <p:cNvPr id="57354" name="Line 57"/>
            <p:cNvSpPr>
              <a:spLocks noChangeShapeType="1"/>
            </p:cNvSpPr>
            <p:nvPr/>
          </p:nvSpPr>
          <p:spPr bwMode="auto">
            <a:xfrm>
              <a:off x="3475" y="3281"/>
              <a:ext cx="0" cy="96"/>
            </a:xfrm>
            <a:prstGeom prst="line">
              <a:avLst/>
            </a:prstGeom>
            <a:noFill/>
            <a:ln w="9525">
              <a:solidFill>
                <a:schemeClr val="tx1"/>
              </a:solidFill>
              <a:round/>
              <a:headEnd/>
              <a:tailEnd/>
            </a:ln>
          </p:spPr>
          <p:txBody>
            <a:bodyPr/>
            <a:lstStyle/>
            <a:p>
              <a:endParaRPr lang="zh-CN" altLang="en-US"/>
            </a:p>
          </p:txBody>
        </p:sp>
        <p:sp>
          <p:nvSpPr>
            <p:cNvPr id="57355" name="Line 58"/>
            <p:cNvSpPr>
              <a:spLocks noChangeShapeType="1"/>
            </p:cNvSpPr>
            <p:nvPr/>
          </p:nvSpPr>
          <p:spPr bwMode="auto">
            <a:xfrm>
              <a:off x="3619" y="3281"/>
              <a:ext cx="0" cy="96"/>
            </a:xfrm>
            <a:prstGeom prst="line">
              <a:avLst/>
            </a:prstGeom>
            <a:noFill/>
            <a:ln w="9525">
              <a:solidFill>
                <a:schemeClr val="tx1"/>
              </a:solidFill>
              <a:round/>
              <a:headEnd/>
              <a:tailEnd/>
            </a:ln>
          </p:spPr>
          <p:txBody>
            <a:bodyPr/>
            <a:lstStyle/>
            <a:p>
              <a:endParaRPr lang="zh-CN" altLang="en-US"/>
            </a:p>
          </p:txBody>
        </p:sp>
        <p:sp>
          <p:nvSpPr>
            <p:cNvPr id="57356" name="Line 59"/>
            <p:cNvSpPr>
              <a:spLocks noChangeShapeType="1"/>
            </p:cNvSpPr>
            <p:nvPr/>
          </p:nvSpPr>
          <p:spPr bwMode="auto">
            <a:xfrm>
              <a:off x="3619" y="3377"/>
              <a:ext cx="96" cy="0"/>
            </a:xfrm>
            <a:prstGeom prst="line">
              <a:avLst/>
            </a:prstGeom>
            <a:noFill/>
            <a:ln w="9525">
              <a:solidFill>
                <a:schemeClr val="tx1"/>
              </a:solidFill>
              <a:round/>
              <a:headEnd/>
              <a:tailEnd/>
            </a:ln>
          </p:spPr>
          <p:txBody>
            <a:bodyPr/>
            <a:lstStyle/>
            <a:p>
              <a:endParaRPr lang="zh-CN" altLang="en-US"/>
            </a:p>
          </p:txBody>
        </p:sp>
        <p:sp>
          <p:nvSpPr>
            <p:cNvPr id="57357" name="Line 60"/>
            <p:cNvSpPr>
              <a:spLocks noChangeShapeType="1"/>
            </p:cNvSpPr>
            <p:nvPr/>
          </p:nvSpPr>
          <p:spPr bwMode="auto">
            <a:xfrm flipH="1">
              <a:off x="3379" y="3377"/>
              <a:ext cx="96" cy="0"/>
            </a:xfrm>
            <a:prstGeom prst="line">
              <a:avLst/>
            </a:prstGeom>
            <a:noFill/>
            <a:ln w="9525">
              <a:solidFill>
                <a:schemeClr val="tx1"/>
              </a:solidFill>
              <a:round/>
              <a:headEnd/>
              <a:tailEnd/>
            </a:ln>
          </p:spPr>
          <p:txBody>
            <a:bodyPr/>
            <a:lstStyle/>
            <a:p>
              <a:endParaRPr lang="zh-CN" altLang="en-US"/>
            </a:p>
          </p:txBody>
        </p:sp>
        <p:sp>
          <p:nvSpPr>
            <p:cNvPr id="57358" name="Line 61"/>
            <p:cNvSpPr>
              <a:spLocks noChangeShapeType="1"/>
            </p:cNvSpPr>
            <p:nvPr/>
          </p:nvSpPr>
          <p:spPr bwMode="auto">
            <a:xfrm>
              <a:off x="3475" y="3185"/>
              <a:ext cx="144" cy="0"/>
            </a:xfrm>
            <a:prstGeom prst="line">
              <a:avLst/>
            </a:prstGeom>
            <a:noFill/>
            <a:ln w="28575">
              <a:solidFill>
                <a:schemeClr val="tx1"/>
              </a:solidFill>
              <a:round/>
              <a:headEnd/>
              <a:tailEnd/>
            </a:ln>
          </p:spPr>
          <p:txBody>
            <a:bodyPr/>
            <a:lstStyle/>
            <a:p>
              <a:endParaRPr lang="zh-CN" altLang="en-US"/>
            </a:p>
          </p:txBody>
        </p:sp>
        <p:sp>
          <p:nvSpPr>
            <p:cNvPr id="57359" name="Line 62"/>
            <p:cNvSpPr>
              <a:spLocks noChangeShapeType="1"/>
            </p:cNvSpPr>
            <p:nvPr/>
          </p:nvSpPr>
          <p:spPr bwMode="auto">
            <a:xfrm flipV="1">
              <a:off x="3619" y="2945"/>
              <a:ext cx="0" cy="240"/>
            </a:xfrm>
            <a:prstGeom prst="line">
              <a:avLst/>
            </a:prstGeom>
            <a:noFill/>
            <a:ln w="9525">
              <a:solidFill>
                <a:schemeClr val="tx1"/>
              </a:solidFill>
              <a:round/>
              <a:headEnd/>
              <a:tailEnd/>
            </a:ln>
          </p:spPr>
          <p:txBody>
            <a:bodyPr/>
            <a:lstStyle/>
            <a:p>
              <a:endParaRPr lang="zh-CN" altLang="en-US"/>
            </a:p>
          </p:txBody>
        </p:sp>
        <p:sp>
          <p:nvSpPr>
            <p:cNvPr id="57360" name="Line 66"/>
            <p:cNvSpPr>
              <a:spLocks noChangeShapeType="1"/>
            </p:cNvSpPr>
            <p:nvPr/>
          </p:nvSpPr>
          <p:spPr bwMode="auto">
            <a:xfrm>
              <a:off x="3486" y="3233"/>
              <a:ext cx="120" cy="0"/>
            </a:xfrm>
            <a:prstGeom prst="line">
              <a:avLst/>
            </a:prstGeom>
            <a:noFill/>
            <a:ln w="19050">
              <a:solidFill>
                <a:schemeClr val="tx1"/>
              </a:solidFill>
              <a:prstDash val="dash"/>
              <a:round/>
              <a:headEnd/>
              <a:tailEnd/>
            </a:ln>
          </p:spPr>
          <p:txBody>
            <a:bodyPr/>
            <a:lstStyle/>
            <a:p>
              <a:endParaRPr lang="zh-CN" altLang="en-US"/>
            </a:p>
          </p:txBody>
        </p:sp>
        <p:sp>
          <p:nvSpPr>
            <p:cNvPr id="57361" name="Text Box 75"/>
            <p:cNvSpPr txBox="1">
              <a:spLocks noChangeArrowheads="1"/>
            </p:cNvSpPr>
            <p:nvPr/>
          </p:nvSpPr>
          <p:spPr bwMode="auto">
            <a:xfrm>
              <a:off x="3388" y="2738"/>
              <a:ext cx="336" cy="198"/>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Arial" charset="0"/>
                  <a:cs typeface="Arial" charset="0"/>
                </a:rPr>
                <a:t>G</a:t>
              </a:r>
              <a:r>
                <a:rPr lang="en-US" altLang="zh-CN" sz="1600" b="1" baseline="-25000">
                  <a:solidFill>
                    <a:schemeClr val="hlink"/>
                  </a:solidFill>
                  <a:latin typeface="Arial" charset="0"/>
                  <a:cs typeface="Arial" charset="0"/>
                </a:rPr>
                <a:t>e</a:t>
              </a:r>
              <a:endParaRPr lang="en-US" altLang="zh-CN" sz="1600" b="1">
                <a:solidFill>
                  <a:schemeClr val="hlink"/>
                </a:solidFill>
                <a:latin typeface="Arial" charset="0"/>
                <a:cs typeface="Arial" charset="0"/>
              </a:endParaRPr>
            </a:p>
          </p:txBody>
        </p:sp>
        <p:sp>
          <p:nvSpPr>
            <p:cNvPr id="57362" name="Text Box 46"/>
            <p:cNvSpPr txBox="1">
              <a:spLocks noChangeArrowheads="1"/>
            </p:cNvSpPr>
            <p:nvPr/>
          </p:nvSpPr>
          <p:spPr bwMode="auto">
            <a:xfrm>
              <a:off x="3588" y="3406"/>
              <a:ext cx="240" cy="198"/>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Arial" charset="0"/>
                  <a:cs typeface="Arial" charset="0"/>
                </a:rPr>
                <a:t>S</a:t>
              </a:r>
            </a:p>
          </p:txBody>
        </p:sp>
        <p:sp>
          <p:nvSpPr>
            <p:cNvPr id="57363" name="Text Box 47"/>
            <p:cNvSpPr txBox="1">
              <a:spLocks noChangeArrowheads="1"/>
            </p:cNvSpPr>
            <p:nvPr/>
          </p:nvSpPr>
          <p:spPr bwMode="auto">
            <a:xfrm>
              <a:off x="3268" y="3414"/>
              <a:ext cx="288" cy="198"/>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Arial" charset="0"/>
                  <a:cs typeface="Arial" charset="0"/>
                </a:rPr>
                <a:t>D</a:t>
              </a:r>
            </a:p>
          </p:txBody>
        </p:sp>
      </p:gr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62844"/>
                                        </p:tgtEl>
                                        <p:attrNameLst>
                                          <p:attrName>style.visibility</p:attrName>
                                        </p:attrNameLst>
                                      </p:cBhvr>
                                      <p:to>
                                        <p:strVal val="visible"/>
                                      </p:to>
                                    </p:set>
                                    <p:anim calcmode="lin" valueType="num">
                                      <p:cBhvr>
                                        <p:cTn id="7" dur="1000" fill="hold"/>
                                        <p:tgtEl>
                                          <p:spTgt spid="162844"/>
                                        </p:tgtEl>
                                        <p:attrNameLst>
                                          <p:attrName>ppt_w</p:attrName>
                                        </p:attrNameLst>
                                      </p:cBhvr>
                                      <p:tavLst>
                                        <p:tav tm="0">
                                          <p:val>
                                            <p:strVal val="#ppt_w*0.70"/>
                                          </p:val>
                                        </p:tav>
                                        <p:tav tm="100000">
                                          <p:val>
                                            <p:strVal val="#ppt_w"/>
                                          </p:val>
                                        </p:tav>
                                      </p:tavLst>
                                    </p:anim>
                                    <p:anim calcmode="lin" valueType="num">
                                      <p:cBhvr>
                                        <p:cTn id="8" dur="1000" fill="hold"/>
                                        <p:tgtEl>
                                          <p:spTgt spid="162844"/>
                                        </p:tgtEl>
                                        <p:attrNameLst>
                                          <p:attrName>ppt_h</p:attrName>
                                        </p:attrNameLst>
                                      </p:cBhvr>
                                      <p:tavLst>
                                        <p:tav tm="0">
                                          <p:val>
                                            <p:strVal val="#ppt_h"/>
                                          </p:val>
                                        </p:tav>
                                        <p:tav tm="100000">
                                          <p:val>
                                            <p:strVal val="#ppt_h"/>
                                          </p:val>
                                        </p:tav>
                                      </p:tavLst>
                                    </p:anim>
                                    <p:animEffect transition="in" filter="fade">
                                      <p:cBhvr>
                                        <p:cTn id="9" dur="1000"/>
                                        <p:tgtEl>
                                          <p:spTgt spid="162844"/>
                                        </p:tgtEl>
                                      </p:cBhvr>
                                    </p:animEffect>
                                  </p:childTnLst>
                                </p:cTn>
                              </p:par>
                            </p:childTnLst>
                          </p:cTn>
                        </p:par>
                        <p:par>
                          <p:cTn id="10" fill="hold">
                            <p:stCondLst>
                              <p:cond delay="1000"/>
                            </p:stCondLst>
                            <p:childTnLst>
                              <p:par>
                                <p:cTn id="11" presetID="9"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fltVal val="0"/>
                                          </p:val>
                                        </p:tav>
                                        <p:tav tm="100000">
                                          <p:val>
                                            <p:strVal val="#ppt_w"/>
                                          </p:val>
                                        </p:tav>
                                      </p:tavLst>
                                    </p:anim>
                                    <p:anim calcmode="lin" valueType="num">
                                      <p:cBhvr>
                                        <p:cTn id="19"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7">
                                            <p:txEl>
                                              <p:pRg st="0" end="0"/>
                                            </p:txEl>
                                          </p:spTgt>
                                        </p:tgtEl>
                                        <p:attrNameLst>
                                          <p:attrName>style.visibility</p:attrName>
                                        </p:attrNameLst>
                                      </p:cBhvr>
                                      <p:to>
                                        <p:strVal val="visible"/>
                                      </p:to>
                                    </p:set>
                                    <p:anim calcmode="lin" valueType="num">
                                      <p:cBhvr additive="base">
                                        <p:cTn id="24"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7">
                                            <p:txEl>
                                              <p:pRg st="1" end="1"/>
                                            </p:txEl>
                                          </p:spTgt>
                                        </p:tgtEl>
                                        <p:attrNameLst>
                                          <p:attrName>style.visibility</p:attrName>
                                        </p:attrNameLst>
                                      </p:cBhvr>
                                      <p:to>
                                        <p:strVal val="visible"/>
                                      </p:to>
                                    </p:set>
                                    <p:anim calcmode="lin" valueType="num">
                                      <p:cBhvr additive="base">
                                        <p:cTn id="30" dur="500" fill="hold"/>
                                        <p:tgtEl>
                                          <p:spTgt spid="27">
                                            <p:txEl>
                                              <p:pRg st="1" end="1"/>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27">
                                            <p:txEl>
                                              <p:pRg st="2" end="2"/>
                                            </p:txEl>
                                          </p:spTgt>
                                        </p:tgtEl>
                                        <p:attrNameLst>
                                          <p:attrName>style.visibility</p:attrName>
                                        </p:attrNameLst>
                                      </p:cBhvr>
                                      <p:to>
                                        <p:strVal val="visible"/>
                                      </p:to>
                                    </p:set>
                                    <p:anim calcmode="lin" valueType="num">
                                      <p:cBhvr additive="base">
                                        <p:cTn id="36" dur="500" fill="hold"/>
                                        <p:tgtEl>
                                          <p:spTgt spid="27">
                                            <p:txEl>
                                              <p:pRg st="2" end="2"/>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27">
                                            <p:txEl>
                                              <p:pRg st="3" end="3"/>
                                            </p:txEl>
                                          </p:spTgt>
                                        </p:tgtEl>
                                        <p:attrNameLst>
                                          <p:attrName>style.visibility</p:attrName>
                                        </p:attrNameLst>
                                      </p:cBhvr>
                                      <p:to>
                                        <p:strVal val="visible"/>
                                      </p:to>
                                    </p:set>
                                    <p:anim calcmode="lin" valueType="num">
                                      <p:cBhvr additive="base">
                                        <p:cTn id="42" dur="500" fill="hold"/>
                                        <p:tgtEl>
                                          <p:spTgt spid="27">
                                            <p:txEl>
                                              <p:pRg st="3" end="3"/>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27">
                                            <p:txEl>
                                              <p:pRg st="4" end="4"/>
                                            </p:txEl>
                                          </p:spTgt>
                                        </p:tgtEl>
                                        <p:attrNameLst>
                                          <p:attrName>style.visibility</p:attrName>
                                        </p:attrNameLst>
                                      </p:cBhvr>
                                      <p:to>
                                        <p:strVal val="visible"/>
                                      </p:to>
                                    </p:set>
                                    <p:anim calcmode="lin" valueType="num">
                                      <p:cBhvr additive="base">
                                        <p:cTn id="48" dur="500" fill="hold"/>
                                        <p:tgtEl>
                                          <p:spTgt spid="27">
                                            <p:txEl>
                                              <p:pRg st="4" end="4"/>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2">
                                            <p:txEl>
                                              <p:pRg st="0" end="0"/>
                                            </p:txEl>
                                          </p:spTgt>
                                        </p:tgtEl>
                                        <p:attrNameLst>
                                          <p:attrName>style.visibility</p:attrName>
                                        </p:attrNameLst>
                                      </p:cBhvr>
                                      <p:to>
                                        <p:strVal val="visible"/>
                                      </p:to>
                                    </p:set>
                                    <p:anim calcmode="lin" valueType="num">
                                      <p:cBhvr additive="base">
                                        <p:cTn id="54"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2">
                                            <p:txEl>
                                              <p:pRg st="1" end="1"/>
                                            </p:txEl>
                                          </p:spTgt>
                                        </p:tgtEl>
                                        <p:attrNameLst>
                                          <p:attrName>style.visibility</p:attrName>
                                        </p:attrNameLst>
                                      </p:cBhvr>
                                      <p:to>
                                        <p:strVal val="visible"/>
                                      </p:to>
                                    </p:set>
                                    <p:anim calcmode="lin" valueType="num">
                                      <p:cBhvr additive="base">
                                        <p:cTn id="60"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2">
                                            <p:txEl>
                                              <p:pRg st="2" end="2"/>
                                            </p:txEl>
                                          </p:spTgt>
                                        </p:tgtEl>
                                        <p:attrNameLst>
                                          <p:attrName>style.visibility</p:attrName>
                                        </p:attrNameLst>
                                      </p:cBhvr>
                                      <p:to>
                                        <p:strVal val="visible"/>
                                      </p:to>
                                    </p:set>
                                    <p:anim calcmode="lin" valueType="num">
                                      <p:cBhvr additive="base">
                                        <p:cTn id="66"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67"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bldLvl="2"/>
      <p:bldP spid="2" grpId="0" build="p" bldLvl="2"/>
      <p:bldP spid="162844" grpId="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灯片编号占位符 4"/>
          <p:cNvSpPr>
            <a:spLocks noGrp="1"/>
          </p:cNvSpPr>
          <p:nvPr>
            <p:ph type="sldNum" sz="quarter" idx="10"/>
          </p:nvPr>
        </p:nvSpPr>
        <p:spPr>
          <a:noFill/>
        </p:spPr>
        <p:txBody>
          <a:bodyPr/>
          <a:lstStyle/>
          <a:p>
            <a:fld id="{17574D7E-E86D-41BE-8E6D-653FA1FFA28A}" type="slidenum">
              <a:rPr lang="ko-KR" altLang="en-US" smtClean="0"/>
              <a:pPr/>
              <a:t>51</a:t>
            </a:fld>
            <a:endParaRPr lang="en-US" altLang="ko-KR" smtClean="0"/>
          </a:p>
        </p:txBody>
      </p:sp>
      <p:sp>
        <p:nvSpPr>
          <p:cNvPr id="14341" name="Rectangle 2"/>
          <p:cNvSpPr>
            <a:spLocks noGrp="1" noChangeArrowheads="1"/>
          </p:cNvSpPr>
          <p:nvPr>
            <p:ph type="title"/>
          </p:nvPr>
        </p:nvSpPr>
        <p:spPr/>
        <p:txBody>
          <a:bodyPr/>
          <a:lstStyle/>
          <a:p>
            <a:r>
              <a:rPr lang="en-US" altLang="zh-CN" smtClean="0">
                <a:solidFill>
                  <a:srgbClr val="FFCC00"/>
                </a:solidFill>
                <a:latin typeface="Arial" charset="0"/>
                <a:ea typeface="黑体" pitchFamily="49" charset="-122"/>
              </a:rPr>
              <a:t>8.3.3  ROM</a:t>
            </a:r>
            <a:r>
              <a:rPr lang="zh-CN" altLang="en-US" smtClean="0">
                <a:solidFill>
                  <a:srgbClr val="FFCC00"/>
                </a:solidFill>
                <a:latin typeface="Arial" charset="0"/>
                <a:ea typeface="黑体" pitchFamily="49" charset="-122"/>
              </a:rPr>
              <a:t>的应用 </a:t>
            </a:r>
          </a:p>
        </p:txBody>
      </p:sp>
      <p:sp>
        <p:nvSpPr>
          <p:cNvPr id="14342" name="Rectangle 3"/>
          <p:cNvSpPr>
            <a:spLocks noGrp="1" noChangeArrowheads="1"/>
          </p:cNvSpPr>
          <p:nvPr>
            <p:ph type="body" sz="half" idx="1"/>
          </p:nvPr>
        </p:nvSpPr>
        <p:spPr>
          <a:xfrm>
            <a:off x="314325" y="1084263"/>
            <a:ext cx="4117975" cy="660400"/>
          </a:xfrm>
        </p:spPr>
        <p:txBody>
          <a:bodyPr/>
          <a:lstStyle/>
          <a:p>
            <a:pPr marL="365125" indent="-365125">
              <a:lnSpc>
                <a:spcPct val="110000"/>
              </a:lnSpc>
            </a:pPr>
            <a:r>
              <a:rPr lang="zh-CN" altLang="en-US" sz="2000" smtClean="0"/>
              <a:t>主要用途是存放数据和程序，也可实现组合逻辑电路</a:t>
            </a:r>
          </a:p>
        </p:txBody>
      </p:sp>
      <p:sp>
        <p:nvSpPr>
          <p:cNvPr id="5" name="矩形 4"/>
          <p:cNvSpPr>
            <a:spLocks noChangeArrowheads="1"/>
          </p:cNvSpPr>
          <p:nvPr/>
        </p:nvSpPr>
        <p:spPr bwMode="auto">
          <a:xfrm>
            <a:off x="315913" y="1830388"/>
            <a:ext cx="3711575" cy="641350"/>
          </a:xfrm>
          <a:prstGeom prst="rect">
            <a:avLst/>
          </a:prstGeom>
          <a:noFill/>
          <a:ln w="9525">
            <a:noFill/>
            <a:miter lim="800000"/>
            <a:headEnd/>
            <a:tailEnd/>
          </a:ln>
        </p:spPr>
        <p:txBody>
          <a:bodyPr>
            <a:spAutoFit/>
          </a:bodyPr>
          <a:lstStyle/>
          <a:p>
            <a:pPr algn="l" eaLnBrk="0" hangingPunct="0">
              <a:buClr>
                <a:srgbClr val="006666"/>
              </a:buClr>
              <a:buSzPct val="85000"/>
              <a:buFont typeface="Wingdings" pitchFamily="2" charset="2"/>
              <a:buNone/>
            </a:pPr>
            <a:r>
              <a:rPr lang="en-US" altLang="zh-CN" sz="2000" b="1">
                <a:solidFill>
                  <a:srgbClr val="FF0066"/>
                </a:solidFill>
              </a:rPr>
              <a:t>【</a:t>
            </a:r>
            <a:r>
              <a:rPr lang="zh-CN" altLang="en-US" sz="2000" b="1">
                <a:solidFill>
                  <a:srgbClr val="FF0066"/>
                </a:solidFill>
              </a:rPr>
              <a:t>例</a:t>
            </a:r>
            <a:r>
              <a:rPr lang="en-US" altLang="zh-CN" sz="2000" b="1">
                <a:solidFill>
                  <a:srgbClr val="FF0066"/>
                </a:solidFill>
                <a:latin typeface="Arial" charset="0"/>
              </a:rPr>
              <a:t>8.5 </a:t>
            </a:r>
            <a:r>
              <a:rPr lang="en-US" altLang="zh-CN" sz="2000" b="1">
                <a:solidFill>
                  <a:srgbClr val="FF0066"/>
                </a:solidFill>
              </a:rPr>
              <a:t>】</a:t>
            </a:r>
            <a:r>
              <a:rPr lang="zh-CN" altLang="en-US" sz="2000" b="1">
                <a:latin typeface="Arial" charset="0"/>
                <a:cs typeface="Arial" charset="0"/>
              </a:rPr>
              <a:t>分析右图数据输出与地址输入的逻辑关系</a:t>
            </a:r>
          </a:p>
        </p:txBody>
      </p:sp>
      <p:grpSp>
        <p:nvGrpSpPr>
          <p:cNvPr id="3" name="Group 3"/>
          <p:cNvGrpSpPr>
            <a:grpSpLocks/>
          </p:cNvGrpSpPr>
          <p:nvPr/>
        </p:nvGrpSpPr>
        <p:grpSpPr bwMode="auto">
          <a:xfrm>
            <a:off x="263525" y="3559175"/>
            <a:ext cx="2362200" cy="1600200"/>
            <a:chOff x="3409" y="2946"/>
            <a:chExt cx="1488" cy="1008"/>
          </a:xfrm>
        </p:grpSpPr>
        <p:grpSp>
          <p:nvGrpSpPr>
            <p:cNvPr id="14517" name="Group 2"/>
            <p:cNvGrpSpPr>
              <a:grpSpLocks/>
            </p:cNvGrpSpPr>
            <p:nvPr/>
          </p:nvGrpSpPr>
          <p:grpSpPr bwMode="auto">
            <a:xfrm>
              <a:off x="3409" y="3022"/>
              <a:ext cx="1488" cy="932"/>
              <a:chOff x="3409" y="3022"/>
              <a:chExt cx="1488" cy="932"/>
            </a:xfrm>
          </p:grpSpPr>
          <p:sp>
            <p:nvSpPr>
              <p:cNvPr id="14520" name="Rectangle 384"/>
              <p:cNvSpPr>
                <a:spLocks noChangeArrowheads="1"/>
              </p:cNvSpPr>
              <p:nvPr/>
            </p:nvSpPr>
            <p:spPr bwMode="auto">
              <a:xfrm>
                <a:off x="4105" y="3166"/>
                <a:ext cx="48" cy="192"/>
              </a:xfrm>
              <a:prstGeom prst="rect">
                <a:avLst/>
              </a:prstGeom>
              <a:noFill/>
              <a:ln w="19050">
                <a:solidFill>
                  <a:schemeClr val="tx1"/>
                </a:solidFill>
                <a:miter lim="800000"/>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14521" name="Line 385"/>
              <p:cNvSpPr>
                <a:spLocks noChangeShapeType="1"/>
              </p:cNvSpPr>
              <p:nvPr/>
            </p:nvSpPr>
            <p:spPr bwMode="auto">
              <a:xfrm>
                <a:off x="4129" y="3022"/>
                <a:ext cx="0" cy="144"/>
              </a:xfrm>
              <a:prstGeom prst="line">
                <a:avLst/>
              </a:prstGeom>
              <a:noFill/>
              <a:ln w="9525">
                <a:solidFill>
                  <a:schemeClr val="tx1"/>
                </a:solidFill>
                <a:round/>
                <a:headEnd/>
                <a:tailEnd/>
              </a:ln>
            </p:spPr>
            <p:txBody>
              <a:bodyPr/>
              <a:lstStyle/>
              <a:p>
                <a:endParaRPr lang="zh-CN" altLang="en-US"/>
              </a:p>
            </p:txBody>
          </p:sp>
          <p:grpSp>
            <p:nvGrpSpPr>
              <p:cNvPr id="14522" name="Group 386"/>
              <p:cNvGrpSpPr>
                <a:grpSpLocks/>
              </p:cNvGrpSpPr>
              <p:nvPr/>
            </p:nvGrpSpPr>
            <p:grpSpPr bwMode="auto">
              <a:xfrm rot="-5400000">
                <a:off x="4297" y="3738"/>
                <a:ext cx="192" cy="240"/>
                <a:chOff x="1920" y="3148"/>
                <a:chExt cx="192" cy="240"/>
              </a:xfrm>
            </p:grpSpPr>
            <p:sp>
              <p:nvSpPr>
                <p:cNvPr id="14542" name="AutoShape 387"/>
                <p:cNvSpPr>
                  <a:spLocks noChangeArrowheads="1"/>
                </p:cNvSpPr>
                <p:nvPr/>
              </p:nvSpPr>
              <p:spPr bwMode="auto">
                <a:xfrm rot="10800000">
                  <a:off x="1920" y="3148"/>
                  <a:ext cx="192" cy="192"/>
                </a:xfrm>
                <a:prstGeom prst="triangle">
                  <a:avLst>
                    <a:gd name="adj" fmla="val 50000"/>
                  </a:avLst>
                </a:prstGeom>
                <a:noFill/>
                <a:ln w="19050">
                  <a:solidFill>
                    <a:schemeClr val="tx1"/>
                  </a:solidFill>
                  <a:miter lim="800000"/>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14543" name="Oval 388"/>
                <p:cNvSpPr>
                  <a:spLocks noChangeArrowheads="1"/>
                </p:cNvSpPr>
                <p:nvPr/>
              </p:nvSpPr>
              <p:spPr bwMode="auto">
                <a:xfrm>
                  <a:off x="1992" y="3340"/>
                  <a:ext cx="48" cy="48"/>
                </a:xfrm>
                <a:prstGeom prst="ellipse">
                  <a:avLst/>
                </a:prstGeom>
                <a:noFill/>
                <a:ln w="9525">
                  <a:solidFill>
                    <a:schemeClr val="tx1"/>
                  </a:solidFill>
                  <a:round/>
                  <a:headEnd/>
                  <a:tailEnd/>
                </a:ln>
              </p:spPr>
              <p:txBody>
                <a:bodyPr rot="10800000" wrap="none" anchor="ctr"/>
                <a:lstStyle/>
                <a:p>
                  <a:pPr algn="dist">
                    <a:spcBef>
                      <a:spcPct val="0"/>
                    </a:spcBef>
                  </a:pPr>
                  <a:endParaRPr lang="zh-CN" altLang="en-US" sz="4000" b="1">
                    <a:solidFill>
                      <a:schemeClr val="hlink"/>
                    </a:solidFill>
                    <a:latin typeface="Arial" charset="0"/>
                    <a:ea typeface="Gulim" pitchFamily="34" charset="-127"/>
                  </a:endParaRPr>
                </a:p>
              </p:txBody>
            </p:sp>
          </p:grpSp>
          <p:sp>
            <p:nvSpPr>
              <p:cNvPr id="14523" name="Text Box 389"/>
              <p:cNvSpPr txBox="1">
                <a:spLocks noChangeArrowheads="1"/>
              </p:cNvSpPr>
              <p:nvPr/>
            </p:nvSpPr>
            <p:spPr bwMode="auto">
              <a:xfrm>
                <a:off x="4609" y="3742"/>
                <a:ext cx="288" cy="197"/>
              </a:xfrm>
              <a:prstGeom prst="rect">
                <a:avLst/>
              </a:prstGeom>
              <a:noFill/>
              <a:ln w="9525">
                <a:noFill/>
                <a:miter lim="800000"/>
                <a:headEnd/>
                <a:tailEnd/>
              </a:ln>
            </p:spPr>
            <p:txBody>
              <a:bodyPr>
                <a:spAutoFit/>
              </a:bodyPr>
              <a:lstStyle/>
              <a:p>
                <a:pPr eaLnBrk="0" hangingPunct="0"/>
                <a:r>
                  <a:rPr lang="en-US" altLang="zh-CN" sz="1600" b="1">
                    <a:solidFill>
                      <a:schemeClr val="hlink"/>
                    </a:solidFill>
                    <a:ea typeface="Gulim" pitchFamily="34" charset="-127"/>
                  </a:rPr>
                  <a:t>D</a:t>
                </a:r>
                <a:r>
                  <a:rPr lang="en-US" altLang="zh-CN" sz="1600" b="1" baseline="-25000">
                    <a:solidFill>
                      <a:schemeClr val="hlink"/>
                    </a:solidFill>
                    <a:ea typeface="Gulim" pitchFamily="34" charset="-127"/>
                  </a:rPr>
                  <a:t>3</a:t>
                </a:r>
                <a:endParaRPr lang="en-US" altLang="zh-CN" sz="1600" b="1">
                  <a:solidFill>
                    <a:schemeClr val="hlink"/>
                  </a:solidFill>
                  <a:ea typeface="Gulim" pitchFamily="34" charset="-127"/>
                </a:endParaRPr>
              </a:p>
            </p:txBody>
          </p:sp>
          <p:sp>
            <p:nvSpPr>
              <p:cNvPr id="14524" name="Line 390"/>
              <p:cNvSpPr>
                <a:spLocks noChangeShapeType="1"/>
              </p:cNvSpPr>
              <p:nvPr/>
            </p:nvSpPr>
            <p:spPr bwMode="auto">
              <a:xfrm>
                <a:off x="4129" y="3378"/>
                <a:ext cx="0" cy="480"/>
              </a:xfrm>
              <a:prstGeom prst="line">
                <a:avLst/>
              </a:prstGeom>
              <a:noFill/>
              <a:ln w="9525">
                <a:solidFill>
                  <a:schemeClr val="tx1"/>
                </a:solidFill>
                <a:round/>
                <a:headEnd/>
                <a:tailEnd/>
              </a:ln>
            </p:spPr>
            <p:txBody>
              <a:bodyPr/>
              <a:lstStyle/>
              <a:p>
                <a:endParaRPr lang="zh-CN" altLang="en-US"/>
              </a:p>
            </p:txBody>
          </p:sp>
          <p:sp>
            <p:nvSpPr>
              <p:cNvPr id="14525" name="Line 391"/>
              <p:cNvSpPr>
                <a:spLocks noChangeShapeType="1"/>
              </p:cNvSpPr>
              <p:nvPr/>
            </p:nvSpPr>
            <p:spPr bwMode="auto">
              <a:xfrm flipH="1">
                <a:off x="3745" y="3858"/>
                <a:ext cx="528" cy="0"/>
              </a:xfrm>
              <a:prstGeom prst="line">
                <a:avLst/>
              </a:prstGeom>
              <a:noFill/>
              <a:ln w="9525">
                <a:solidFill>
                  <a:schemeClr val="tx1"/>
                </a:solidFill>
                <a:round/>
                <a:headEnd/>
                <a:tailEnd/>
              </a:ln>
            </p:spPr>
            <p:txBody>
              <a:bodyPr/>
              <a:lstStyle/>
              <a:p>
                <a:endParaRPr lang="zh-CN" altLang="en-US"/>
              </a:p>
            </p:txBody>
          </p:sp>
          <p:sp>
            <p:nvSpPr>
              <p:cNvPr id="14526" name="Line 392"/>
              <p:cNvSpPr>
                <a:spLocks noChangeShapeType="1"/>
              </p:cNvSpPr>
              <p:nvPr/>
            </p:nvSpPr>
            <p:spPr bwMode="auto">
              <a:xfrm flipH="1">
                <a:off x="3745" y="3618"/>
                <a:ext cx="384" cy="0"/>
              </a:xfrm>
              <a:prstGeom prst="line">
                <a:avLst/>
              </a:prstGeom>
              <a:noFill/>
              <a:ln w="9525">
                <a:solidFill>
                  <a:schemeClr val="tx1"/>
                </a:solidFill>
                <a:round/>
                <a:headEnd/>
                <a:tailEnd/>
              </a:ln>
            </p:spPr>
            <p:txBody>
              <a:bodyPr/>
              <a:lstStyle/>
              <a:p>
                <a:endParaRPr lang="zh-CN" altLang="en-US"/>
              </a:p>
            </p:txBody>
          </p:sp>
          <p:sp>
            <p:nvSpPr>
              <p:cNvPr id="14527" name="Line 393"/>
              <p:cNvSpPr>
                <a:spLocks noChangeShapeType="1"/>
              </p:cNvSpPr>
              <p:nvPr/>
            </p:nvSpPr>
            <p:spPr bwMode="auto">
              <a:xfrm>
                <a:off x="4513" y="3858"/>
                <a:ext cx="144" cy="0"/>
              </a:xfrm>
              <a:prstGeom prst="line">
                <a:avLst/>
              </a:prstGeom>
              <a:noFill/>
              <a:ln w="9525">
                <a:solidFill>
                  <a:schemeClr val="tx1"/>
                </a:solidFill>
                <a:round/>
                <a:headEnd/>
                <a:tailEnd/>
              </a:ln>
            </p:spPr>
            <p:txBody>
              <a:bodyPr/>
              <a:lstStyle/>
              <a:p>
                <a:endParaRPr lang="zh-CN" altLang="en-US"/>
              </a:p>
            </p:txBody>
          </p:sp>
          <p:grpSp>
            <p:nvGrpSpPr>
              <p:cNvPr id="14528" name="Group 394"/>
              <p:cNvGrpSpPr>
                <a:grpSpLocks/>
              </p:cNvGrpSpPr>
              <p:nvPr/>
            </p:nvGrpSpPr>
            <p:grpSpPr bwMode="auto">
              <a:xfrm>
                <a:off x="3937" y="3570"/>
                <a:ext cx="96" cy="96"/>
                <a:chOff x="1824" y="2256"/>
                <a:chExt cx="96" cy="96"/>
              </a:xfrm>
            </p:grpSpPr>
            <p:sp>
              <p:nvSpPr>
                <p:cNvPr id="14540" name="AutoShape 395"/>
                <p:cNvSpPr>
                  <a:spLocks noChangeArrowheads="1"/>
                </p:cNvSpPr>
                <p:nvPr/>
              </p:nvSpPr>
              <p:spPr bwMode="auto">
                <a:xfrm rot="-5400000">
                  <a:off x="1824" y="2256"/>
                  <a:ext cx="96" cy="96"/>
                </a:xfrm>
                <a:prstGeom prst="triangle">
                  <a:avLst>
                    <a:gd name="adj" fmla="val 50000"/>
                  </a:avLst>
                </a:prstGeom>
                <a:solidFill>
                  <a:srgbClr val="FFFFFF"/>
                </a:solidFill>
                <a:ln w="9525">
                  <a:solidFill>
                    <a:schemeClr val="tx1"/>
                  </a:solidFill>
                  <a:miter lim="800000"/>
                  <a:headEnd/>
                  <a:tailEnd/>
                </a:ln>
              </p:spPr>
              <p:txBody>
                <a:bodyPr rot="10800000"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14541" name="Line 396"/>
                <p:cNvSpPr>
                  <a:spLocks noChangeShapeType="1"/>
                </p:cNvSpPr>
                <p:nvPr/>
              </p:nvSpPr>
              <p:spPr bwMode="auto">
                <a:xfrm>
                  <a:off x="1824" y="2256"/>
                  <a:ext cx="0" cy="96"/>
                </a:xfrm>
                <a:prstGeom prst="line">
                  <a:avLst/>
                </a:prstGeom>
                <a:noFill/>
                <a:ln w="9525">
                  <a:solidFill>
                    <a:schemeClr val="tx1"/>
                  </a:solidFill>
                  <a:round/>
                  <a:headEnd/>
                  <a:tailEnd/>
                </a:ln>
              </p:spPr>
              <p:txBody>
                <a:bodyPr/>
                <a:lstStyle/>
                <a:p>
                  <a:endParaRPr lang="zh-CN" altLang="en-US"/>
                </a:p>
              </p:txBody>
            </p:sp>
          </p:grpSp>
          <p:grpSp>
            <p:nvGrpSpPr>
              <p:cNvPr id="14529" name="Group 397"/>
              <p:cNvGrpSpPr>
                <a:grpSpLocks/>
              </p:cNvGrpSpPr>
              <p:nvPr/>
            </p:nvGrpSpPr>
            <p:grpSpPr bwMode="auto">
              <a:xfrm>
                <a:off x="3937" y="3810"/>
                <a:ext cx="96" cy="96"/>
                <a:chOff x="1824" y="2256"/>
                <a:chExt cx="96" cy="96"/>
              </a:xfrm>
            </p:grpSpPr>
            <p:sp>
              <p:nvSpPr>
                <p:cNvPr id="14538" name="AutoShape 398"/>
                <p:cNvSpPr>
                  <a:spLocks noChangeArrowheads="1"/>
                </p:cNvSpPr>
                <p:nvPr/>
              </p:nvSpPr>
              <p:spPr bwMode="auto">
                <a:xfrm rot="-5400000">
                  <a:off x="1824" y="2256"/>
                  <a:ext cx="96" cy="96"/>
                </a:xfrm>
                <a:prstGeom prst="triangle">
                  <a:avLst>
                    <a:gd name="adj" fmla="val 50000"/>
                  </a:avLst>
                </a:prstGeom>
                <a:solidFill>
                  <a:srgbClr val="FFFFFF"/>
                </a:solidFill>
                <a:ln w="9525">
                  <a:solidFill>
                    <a:schemeClr val="tx1"/>
                  </a:solidFill>
                  <a:miter lim="800000"/>
                  <a:headEnd/>
                  <a:tailEnd/>
                </a:ln>
              </p:spPr>
              <p:txBody>
                <a:bodyPr rot="10800000"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14539" name="Line 399"/>
                <p:cNvSpPr>
                  <a:spLocks noChangeShapeType="1"/>
                </p:cNvSpPr>
                <p:nvPr/>
              </p:nvSpPr>
              <p:spPr bwMode="auto">
                <a:xfrm>
                  <a:off x="1824" y="2256"/>
                  <a:ext cx="0" cy="96"/>
                </a:xfrm>
                <a:prstGeom prst="line">
                  <a:avLst/>
                </a:prstGeom>
                <a:noFill/>
                <a:ln w="9525">
                  <a:solidFill>
                    <a:schemeClr val="tx1"/>
                  </a:solidFill>
                  <a:round/>
                  <a:headEnd/>
                  <a:tailEnd/>
                </a:ln>
              </p:spPr>
              <p:txBody>
                <a:bodyPr/>
                <a:lstStyle/>
                <a:p>
                  <a:endParaRPr lang="zh-CN" altLang="en-US"/>
                </a:p>
              </p:txBody>
            </p:sp>
          </p:grpSp>
          <p:sp>
            <p:nvSpPr>
              <p:cNvPr id="14530" name="Oval 400"/>
              <p:cNvSpPr>
                <a:spLocks noChangeArrowheads="1"/>
              </p:cNvSpPr>
              <p:nvPr/>
            </p:nvSpPr>
            <p:spPr bwMode="auto">
              <a:xfrm>
                <a:off x="4113" y="3602"/>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14531" name="Oval 401"/>
              <p:cNvSpPr>
                <a:spLocks noChangeArrowheads="1"/>
              </p:cNvSpPr>
              <p:nvPr/>
            </p:nvSpPr>
            <p:spPr bwMode="auto">
              <a:xfrm>
                <a:off x="4111" y="3840"/>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grpSp>
            <p:nvGrpSpPr>
              <p:cNvPr id="14532" name="Group 402"/>
              <p:cNvGrpSpPr>
                <a:grpSpLocks/>
              </p:cNvGrpSpPr>
              <p:nvPr/>
            </p:nvGrpSpPr>
            <p:grpSpPr bwMode="auto">
              <a:xfrm>
                <a:off x="3409" y="3474"/>
                <a:ext cx="384" cy="197"/>
                <a:chOff x="1296" y="2160"/>
                <a:chExt cx="384" cy="197"/>
              </a:xfrm>
            </p:grpSpPr>
            <p:sp>
              <p:nvSpPr>
                <p:cNvPr id="14536" name="Text Box 403"/>
                <p:cNvSpPr txBox="1">
                  <a:spLocks noChangeArrowheads="1"/>
                </p:cNvSpPr>
                <p:nvPr/>
              </p:nvSpPr>
              <p:spPr bwMode="auto">
                <a:xfrm>
                  <a:off x="1296" y="2160"/>
                  <a:ext cx="384" cy="197"/>
                </a:xfrm>
                <a:prstGeom prst="rect">
                  <a:avLst/>
                </a:prstGeom>
                <a:noFill/>
                <a:ln w="9525">
                  <a:noFill/>
                  <a:miter lim="800000"/>
                  <a:headEnd/>
                  <a:tailEnd/>
                </a:ln>
              </p:spPr>
              <p:txBody>
                <a:bodyPr>
                  <a:spAutoFit/>
                </a:bodyPr>
                <a:lstStyle/>
                <a:p>
                  <a:pPr eaLnBrk="0" hangingPunct="0"/>
                  <a:r>
                    <a:rPr lang="en-US" altLang="zh-CN" sz="1600" b="1">
                      <a:solidFill>
                        <a:schemeClr val="hlink"/>
                      </a:solidFill>
                      <a:ea typeface="Gulim" pitchFamily="34" charset="-127"/>
                    </a:rPr>
                    <a:t>W</a:t>
                  </a:r>
                  <a:r>
                    <a:rPr lang="en-US" altLang="zh-CN" sz="1600" b="1" baseline="-25000">
                      <a:solidFill>
                        <a:schemeClr val="hlink"/>
                      </a:solidFill>
                      <a:ea typeface="Gulim" pitchFamily="34" charset="-127"/>
                    </a:rPr>
                    <a:t>0</a:t>
                  </a:r>
                  <a:endParaRPr lang="en-US" altLang="zh-CN" sz="1600" b="1">
                    <a:solidFill>
                      <a:schemeClr val="hlink"/>
                    </a:solidFill>
                    <a:ea typeface="Gulim" pitchFamily="34" charset="-127"/>
                  </a:endParaRPr>
                </a:p>
              </p:txBody>
            </p:sp>
            <p:sp>
              <p:nvSpPr>
                <p:cNvPr id="14537" name="Line 404"/>
                <p:cNvSpPr>
                  <a:spLocks noChangeShapeType="1"/>
                </p:cNvSpPr>
                <p:nvPr/>
              </p:nvSpPr>
              <p:spPr bwMode="auto">
                <a:xfrm>
                  <a:off x="1408" y="2192"/>
                  <a:ext cx="96" cy="0"/>
                </a:xfrm>
                <a:prstGeom prst="line">
                  <a:avLst/>
                </a:prstGeom>
                <a:noFill/>
                <a:ln w="9525">
                  <a:solidFill>
                    <a:schemeClr val="tx1"/>
                  </a:solidFill>
                  <a:round/>
                  <a:headEnd/>
                  <a:tailEnd/>
                </a:ln>
              </p:spPr>
              <p:txBody>
                <a:bodyPr/>
                <a:lstStyle/>
                <a:p>
                  <a:endParaRPr lang="zh-CN" altLang="en-US"/>
                </a:p>
              </p:txBody>
            </p:sp>
          </p:grpSp>
          <p:grpSp>
            <p:nvGrpSpPr>
              <p:cNvPr id="14533" name="Group 405"/>
              <p:cNvGrpSpPr>
                <a:grpSpLocks/>
              </p:cNvGrpSpPr>
              <p:nvPr/>
            </p:nvGrpSpPr>
            <p:grpSpPr bwMode="auto">
              <a:xfrm>
                <a:off x="3409" y="3714"/>
                <a:ext cx="384" cy="197"/>
                <a:chOff x="1296" y="2160"/>
                <a:chExt cx="384" cy="197"/>
              </a:xfrm>
            </p:grpSpPr>
            <p:sp>
              <p:nvSpPr>
                <p:cNvPr id="14534" name="Text Box 406"/>
                <p:cNvSpPr txBox="1">
                  <a:spLocks noChangeArrowheads="1"/>
                </p:cNvSpPr>
                <p:nvPr/>
              </p:nvSpPr>
              <p:spPr bwMode="auto">
                <a:xfrm>
                  <a:off x="1296" y="2160"/>
                  <a:ext cx="384" cy="197"/>
                </a:xfrm>
                <a:prstGeom prst="rect">
                  <a:avLst/>
                </a:prstGeom>
                <a:noFill/>
                <a:ln w="9525">
                  <a:noFill/>
                  <a:miter lim="800000"/>
                  <a:headEnd/>
                  <a:tailEnd/>
                </a:ln>
              </p:spPr>
              <p:txBody>
                <a:bodyPr>
                  <a:spAutoFit/>
                </a:bodyPr>
                <a:lstStyle/>
                <a:p>
                  <a:pPr eaLnBrk="0" hangingPunct="0"/>
                  <a:r>
                    <a:rPr lang="en-US" altLang="zh-CN" sz="1600" b="1">
                      <a:solidFill>
                        <a:schemeClr val="hlink"/>
                      </a:solidFill>
                      <a:ea typeface="Gulim" pitchFamily="34" charset="-127"/>
                    </a:rPr>
                    <a:t>W</a:t>
                  </a:r>
                  <a:r>
                    <a:rPr lang="en-US" altLang="zh-CN" sz="1600" b="1" baseline="-25000">
                      <a:solidFill>
                        <a:schemeClr val="hlink"/>
                      </a:solidFill>
                      <a:ea typeface="Gulim" pitchFamily="34" charset="-127"/>
                    </a:rPr>
                    <a:t>2</a:t>
                  </a:r>
                  <a:endParaRPr lang="en-US" altLang="zh-CN" sz="1600" b="1">
                    <a:solidFill>
                      <a:schemeClr val="hlink"/>
                    </a:solidFill>
                    <a:ea typeface="Gulim" pitchFamily="34" charset="-127"/>
                  </a:endParaRPr>
                </a:p>
              </p:txBody>
            </p:sp>
            <p:sp>
              <p:nvSpPr>
                <p:cNvPr id="14535" name="Line 407"/>
                <p:cNvSpPr>
                  <a:spLocks noChangeShapeType="1"/>
                </p:cNvSpPr>
                <p:nvPr/>
              </p:nvSpPr>
              <p:spPr bwMode="auto">
                <a:xfrm>
                  <a:off x="1408" y="2192"/>
                  <a:ext cx="96" cy="0"/>
                </a:xfrm>
                <a:prstGeom prst="line">
                  <a:avLst/>
                </a:prstGeom>
                <a:noFill/>
                <a:ln w="9525">
                  <a:solidFill>
                    <a:schemeClr val="tx1"/>
                  </a:solidFill>
                  <a:round/>
                  <a:headEnd/>
                  <a:tailEnd/>
                </a:ln>
              </p:spPr>
              <p:txBody>
                <a:bodyPr/>
                <a:lstStyle/>
                <a:p>
                  <a:endParaRPr lang="zh-CN" altLang="en-US"/>
                </a:p>
              </p:txBody>
            </p:sp>
          </p:grpSp>
        </p:grpSp>
        <p:sp>
          <p:nvSpPr>
            <p:cNvPr id="14518" name="Text Box 408"/>
            <p:cNvSpPr txBox="1">
              <a:spLocks noChangeArrowheads="1"/>
            </p:cNvSpPr>
            <p:nvPr/>
          </p:nvSpPr>
          <p:spPr bwMode="auto">
            <a:xfrm>
              <a:off x="4081" y="2946"/>
              <a:ext cx="480" cy="197"/>
            </a:xfrm>
            <a:prstGeom prst="rect">
              <a:avLst/>
            </a:prstGeom>
            <a:noFill/>
            <a:ln w="9525">
              <a:noFill/>
              <a:miter lim="800000"/>
              <a:headEnd/>
              <a:tailEnd/>
            </a:ln>
          </p:spPr>
          <p:txBody>
            <a:bodyPr>
              <a:spAutoFit/>
            </a:bodyPr>
            <a:lstStyle/>
            <a:p>
              <a:pPr eaLnBrk="0" hangingPunct="0"/>
              <a:r>
                <a:rPr lang="en-US" altLang="zh-CN" sz="1600" b="1">
                  <a:solidFill>
                    <a:schemeClr val="hlink"/>
                  </a:solidFill>
                  <a:ea typeface="Gulim" pitchFamily="34" charset="-127"/>
                </a:rPr>
                <a:t>+E</a:t>
              </a:r>
              <a:r>
                <a:rPr lang="en-US" altLang="zh-CN" sz="1600" b="1" baseline="-25000">
                  <a:solidFill>
                    <a:schemeClr val="hlink"/>
                  </a:solidFill>
                  <a:ea typeface="Gulim" pitchFamily="34" charset="-127"/>
                </a:rPr>
                <a:t>C</a:t>
              </a:r>
              <a:endParaRPr lang="en-US" altLang="zh-CN" sz="1600" b="1">
                <a:solidFill>
                  <a:schemeClr val="hlink"/>
                </a:solidFill>
                <a:ea typeface="Gulim" pitchFamily="34" charset="-127"/>
              </a:endParaRPr>
            </a:p>
          </p:txBody>
        </p:sp>
        <p:sp>
          <p:nvSpPr>
            <p:cNvPr id="14519" name="Oval 409"/>
            <p:cNvSpPr>
              <a:spLocks noChangeArrowheads="1"/>
            </p:cNvSpPr>
            <p:nvPr/>
          </p:nvSpPr>
          <p:spPr bwMode="auto">
            <a:xfrm>
              <a:off x="4105" y="2970"/>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grpSp>
      <p:pic>
        <p:nvPicPr>
          <p:cNvPr id="23557" name="Picture 5" descr="图片1"/>
          <p:cNvPicPr>
            <a:picLocks noChangeAspect="1" noChangeArrowheads="1"/>
          </p:cNvPicPr>
          <p:nvPr/>
        </p:nvPicPr>
        <p:blipFill>
          <a:blip r:embed="rId4"/>
          <a:srcRect/>
          <a:stretch>
            <a:fillRect/>
          </a:stretch>
        </p:blipFill>
        <p:spPr bwMode="auto">
          <a:xfrm>
            <a:off x="3022600" y="4013200"/>
            <a:ext cx="1174750" cy="431800"/>
          </a:xfrm>
          <a:prstGeom prst="rect">
            <a:avLst/>
          </a:prstGeom>
          <a:noFill/>
          <a:ln w="9525">
            <a:noFill/>
            <a:miter lim="800000"/>
            <a:headEnd/>
            <a:tailEnd/>
          </a:ln>
          <a:effectLst>
            <a:prstShdw prst="shdw13" dist="53882" dir="13500000">
              <a:srgbClr val="808080">
                <a:alpha val="50000"/>
              </a:srgbClr>
            </a:prstShdw>
          </a:effectLst>
        </p:spPr>
      </p:pic>
      <p:pic>
        <p:nvPicPr>
          <p:cNvPr id="23559" name="Picture 7" descr="图片3"/>
          <p:cNvPicPr>
            <a:picLocks noChangeAspect="1" noChangeArrowheads="1"/>
          </p:cNvPicPr>
          <p:nvPr/>
        </p:nvPicPr>
        <p:blipFill>
          <a:blip r:embed="rId5"/>
          <a:srcRect/>
          <a:stretch>
            <a:fillRect/>
          </a:stretch>
        </p:blipFill>
        <p:spPr bwMode="auto">
          <a:xfrm>
            <a:off x="4503738" y="5775325"/>
            <a:ext cx="4159250" cy="431800"/>
          </a:xfrm>
          <a:prstGeom prst="rect">
            <a:avLst/>
          </a:prstGeom>
          <a:noFill/>
          <a:ln w="9525">
            <a:noFill/>
            <a:miter lim="800000"/>
            <a:headEnd/>
            <a:tailEnd/>
          </a:ln>
          <a:effectLst>
            <a:prstShdw prst="shdw13" dist="53882" dir="13500000">
              <a:srgbClr val="808080">
                <a:alpha val="50000"/>
              </a:srgbClr>
            </a:prstShdw>
          </a:effectLst>
        </p:spPr>
      </p:pic>
      <p:sp>
        <p:nvSpPr>
          <p:cNvPr id="2" name="矩形 4"/>
          <p:cNvSpPr>
            <a:spLocks noChangeArrowheads="1"/>
          </p:cNvSpPr>
          <p:nvPr/>
        </p:nvSpPr>
        <p:spPr bwMode="auto">
          <a:xfrm>
            <a:off x="468313" y="2459038"/>
            <a:ext cx="3662362" cy="923925"/>
          </a:xfrm>
          <a:prstGeom prst="rect">
            <a:avLst/>
          </a:prstGeom>
          <a:noFill/>
          <a:ln w="9525">
            <a:noFill/>
            <a:miter lim="800000"/>
            <a:headEnd/>
            <a:tailEnd/>
          </a:ln>
        </p:spPr>
        <p:txBody>
          <a:bodyPr>
            <a:spAutoFit/>
          </a:bodyPr>
          <a:lstStyle/>
          <a:p>
            <a:pPr marL="361950" indent="-361950" algn="l" eaLnBrk="0" hangingPunct="0">
              <a:buClr>
                <a:srgbClr val="006666"/>
              </a:buClr>
              <a:buSzPct val="85000"/>
              <a:buFont typeface="Wingdings" pitchFamily="2" charset="2"/>
              <a:buChar char="u"/>
            </a:pPr>
            <a:r>
              <a:rPr lang="zh-CN" altLang="en-US" sz="2000" b="1">
                <a:latin typeface="Arial" charset="0"/>
                <a:cs typeface="Arial" charset="0"/>
              </a:rPr>
              <a:t>解：（</a:t>
            </a:r>
            <a:r>
              <a:rPr lang="en-US" altLang="zh-CN" sz="2000" b="1">
                <a:latin typeface="Arial" charset="0"/>
                <a:cs typeface="Arial" charset="0"/>
              </a:rPr>
              <a:t>1</a:t>
            </a:r>
            <a:r>
              <a:rPr lang="zh-CN" altLang="en-US" sz="2000" b="1">
                <a:latin typeface="Arial" charset="0"/>
                <a:cs typeface="Arial" charset="0"/>
              </a:rPr>
              <a:t>）单独画出</a:t>
            </a:r>
            <a:r>
              <a:rPr lang="en-US" altLang="zh-CN" sz="2000" b="1">
                <a:latin typeface="Arial" charset="0"/>
                <a:cs typeface="Arial" charset="0"/>
              </a:rPr>
              <a:t>D</a:t>
            </a:r>
            <a:r>
              <a:rPr lang="en-US" altLang="zh-CN" sz="2000" b="1" baseline="-25000">
                <a:latin typeface="Arial" charset="0"/>
                <a:cs typeface="Arial" charset="0"/>
              </a:rPr>
              <a:t>3</a:t>
            </a:r>
            <a:r>
              <a:rPr lang="en-US" altLang="zh-CN" sz="2000" b="1">
                <a:latin typeface="Arial" charset="0"/>
                <a:cs typeface="Arial" charset="0"/>
              </a:rPr>
              <a:t> </a:t>
            </a:r>
            <a:r>
              <a:rPr lang="zh-CN" altLang="en-US" sz="2000" b="1">
                <a:latin typeface="Arial" charset="0"/>
                <a:cs typeface="Arial" charset="0"/>
              </a:rPr>
              <a:t>输出的结构图，写出输出的逻辑表达式</a:t>
            </a:r>
          </a:p>
        </p:txBody>
      </p:sp>
      <p:sp>
        <p:nvSpPr>
          <p:cNvPr id="14348" name="Rectangle 210"/>
          <p:cNvSpPr>
            <a:spLocks noChangeArrowheads="1"/>
          </p:cNvSpPr>
          <p:nvPr/>
        </p:nvSpPr>
        <p:spPr bwMode="black">
          <a:xfrm>
            <a:off x="0" y="3309938"/>
            <a:ext cx="9144000" cy="0"/>
          </a:xfrm>
          <a:prstGeom prst="rect">
            <a:avLst/>
          </a:prstGeom>
          <a:noFill/>
          <a:ln w="9525" algn="ctr">
            <a:noFill/>
            <a:miter lim="800000"/>
            <a:headEnd/>
            <a:tailEnd/>
          </a:ln>
          <a:effectLst>
            <a:prstShdw prst="shdw13" dist="53882" dir="13500000">
              <a:srgbClr val="999999">
                <a:alpha val="50000"/>
              </a:srgbClr>
            </a:prstShdw>
          </a:effectLst>
        </p:spPr>
        <p:txBody>
          <a:bodyPr wrap="none" anchor="ctr">
            <a:spAutoFit/>
          </a:bodyPr>
          <a:lstStyle/>
          <a:p>
            <a:endParaRPr lang="zh-CN" altLang="en-US"/>
          </a:p>
        </p:txBody>
      </p:sp>
      <p:graphicFrame>
        <p:nvGraphicFramePr>
          <p:cNvPr id="45265" name="Object 209"/>
          <p:cNvGraphicFramePr>
            <a:graphicFrameLocks noChangeAspect="1"/>
          </p:cNvGraphicFramePr>
          <p:nvPr/>
        </p:nvGraphicFramePr>
        <p:xfrm>
          <a:off x="382588" y="5818188"/>
          <a:ext cx="1579562" cy="358775"/>
        </p:xfrm>
        <a:graphic>
          <a:graphicData uri="http://schemas.openxmlformats.org/presentationml/2006/ole">
            <p:oleObj spid="_x0000_s14338" name="公式" r:id="rId6" imgW="1054080" imgH="241200" progId="Equation.3">
              <p:embed/>
            </p:oleObj>
          </a:graphicData>
        </a:graphic>
      </p:graphicFrame>
      <p:sp>
        <p:nvSpPr>
          <p:cNvPr id="14349" name="Rectangle 212"/>
          <p:cNvSpPr>
            <a:spLocks noChangeArrowheads="1"/>
          </p:cNvSpPr>
          <p:nvPr/>
        </p:nvSpPr>
        <p:spPr bwMode="black">
          <a:xfrm>
            <a:off x="0" y="3295650"/>
            <a:ext cx="9144000" cy="0"/>
          </a:xfrm>
          <a:prstGeom prst="rect">
            <a:avLst/>
          </a:prstGeom>
          <a:noFill/>
          <a:ln w="9525" algn="ctr">
            <a:noFill/>
            <a:miter lim="800000"/>
            <a:headEnd/>
            <a:tailEnd/>
          </a:ln>
          <a:effectLst>
            <a:prstShdw prst="shdw13" dist="53882" dir="13500000">
              <a:srgbClr val="999999">
                <a:alpha val="50000"/>
              </a:srgbClr>
            </a:prstShdw>
          </a:effectLst>
        </p:spPr>
        <p:txBody>
          <a:bodyPr wrap="none" anchor="ctr">
            <a:spAutoFit/>
          </a:bodyPr>
          <a:lstStyle/>
          <a:p>
            <a:endParaRPr lang="zh-CN" altLang="en-US"/>
          </a:p>
        </p:txBody>
      </p:sp>
      <p:graphicFrame>
        <p:nvGraphicFramePr>
          <p:cNvPr id="45267" name="Object 211"/>
          <p:cNvGraphicFramePr>
            <a:graphicFrameLocks noChangeAspect="1"/>
          </p:cNvGraphicFramePr>
          <p:nvPr/>
        </p:nvGraphicFramePr>
        <p:xfrm>
          <a:off x="2233613" y="5813425"/>
          <a:ext cx="1517650" cy="366713"/>
        </p:xfrm>
        <a:graphic>
          <a:graphicData uri="http://schemas.openxmlformats.org/presentationml/2006/ole">
            <p:oleObj spid="_x0000_s14339" name="公式" r:id="rId7" imgW="1104421" imgH="266584" progId="Equation.3">
              <p:embed/>
            </p:oleObj>
          </a:graphicData>
        </a:graphic>
      </p:graphicFrame>
      <p:grpSp>
        <p:nvGrpSpPr>
          <p:cNvPr id="11" name="Group 387"/>
          <p:cNvGrpSpPr>
            <a:grpSpLocks/>
          </p:cNvGrpSpPr>
          <p:nvPr/>
        </p:nvGrpSpPr>
        <p:grpSpPr bwMode="auto">
          <a:xfrm>
            <a:off x="4184650" y="984250"/>
            <a:ext cx="4984750" cy="4067175"/>
            <a:chOff x="2620" y="628"/>
            <a:chExt cx="3140" cy="2562"/>
          </a:xfrm>
        </p:grpSpPr>
        <p:sp>
          <p:nvSpPr>
            <p:cNvPr id="14355" name="Rectangle 463"/>
            <p:cNvSpPr>
              <a:spLocks noChangeArrowheads="1"/>
            </p:cNvSpPr>
            <p:nvPr/>
          </p:nvSpPr>
          <p:spPr bwMode="auto">
            <a:xfrm>
              <a:off x="3839" y="1069"/>
              <a:ext cx="52" cy="216"/>
            </a:xfrm>
            <a:prstGeom prst="rect">
              <a:avLst/>
            </a:prstGeom>
            <a:noFill/>
            <a:ln w="19050">
              <a:solidFill>
                <a:schemeClr val="tx1"/>
              </a:solidFill>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14356" name="Line 464"/>
            <p:cNvSpPr>
              <a:spLocks noChangeShapeType="1"/>
            </p:cNvSpPr>
            <p:nvPr/>
          </p:nvSpPr>
          <p:spPr bwMode="auto">
            <a:xfrm>
              <a:off x="3865" y="906"/>
              <a:ext cx="0" cy="163"/>
            </a:xfrm>
            <a:prstGeom prst="line">
              <a:avLst/>
            </a:prstGeom>
            <a:noFill/>
            <a:ln w="9525">
              <a:solidFill>
                <a:schemeClr val="tx1"/>
              </a:solidFill>
              <a:round/>
              <a:headEnd/>
              <a:tailEnd/>
            </a:ln>
          </p:spPr>
          <p:txBody>
            <a:bodyPr/>
            <a:lstStyle/>
            <a:p>
              <a:endParaRPr lang="zh-CN" altLang="en-US"/>
            </a:p>
          </p:txBody>
        </p:sp>
        <p:sp>
          <p:nvSpPr>
            <p:cNvPr id="14357" name="Line 465"/>
            <p:cNvSpPr>
              <a:spLocks noChangeShapeType="1"/>
            </p:cNvSpPr>
            <p:nvPr/>
          </p:nvSpPr>
          <p:spPr bwMode="auto">
            <a:xfrm>
              <a:off x="3865" y="1285"/>
              <a:ext cx="0" cy="1247"/>
            </a:xfrm>
            <a:prstGeom prst="line">
              <a:avLst/>
            </a:prstGeom>
            <a:noFill/>
            <a:ln w="9525">
              <a:solidFill>
                <a:schemeClr val="tx1"/>
              </a:solidFill>
              <a:round/>
              <a:headEnd/>
              <a:tailEnd/>
            </a:ln>
          </p:spPr>
          <p:txBody>
            <a:bodyPr/>
            <a:lstStyle/>
            <a:p>
              <a:endParaRPr lang="zh-CN" altLang="en-US"/>
            </a:p>
          </p:txBody>
        </p:sp>
        <p:sp>
          <p:nvSpPr>
            <p:cNvPr id="14358" name="AutoShape 466"/>
            <p:cNvSpPr>
              <a:spLocks noChangeArrowheads="1"/>
            </p:cNvSpPr>
            <p:nvPr/>
          </p:nvSpPr>
          <p:spPr bwMode="auto">
            <a:xfrm rot="10800000">
              <a:off x="3760" y="2532"/>
              <a:ext cx="210" cy="217"/>
            </a:xfrm>
            <a:prstGeom prst="triangle">
              <a:avLst>
                <a:gd name="adj" fmla="val 50000"/>
              </a:avLst>
            </a:prstGeom>
            <a:noFill/>
            <a:ln w="19050">
              <a:solidFill>
                <a:schemeClr val="tx1"/>
              </a:solidFill>
              <a:miter lim="800000"/>
              <a:headEnd/>
              <a:tailEnd/>
            </a:ln>
          </p:spPr>
          <p:txBody>
            <a:bodyPr rot="10800000" wrap="none" anchor="ctr"/>
            <a:lstStyle/>
            <a:p>
              <a:pPr algn="dist">
                <a:spcBef>
                  <a:spcPct val="0"/>
                </a:spcBef>
              </a:pPr>
              <a:endParaRPr lang="zh-CN" altLang="en-US" sz="1400" b="1">
                <a:solidFill>
                  <a:schemeClr val="hlink"/>
                </a:solidFill>
                <a:latin typeface="Arial" charset="0"/>
                <a:cs typeface="Arial" charset="0"/>
              </a:endParaRPr>
            </a:p>
          </p:txBody>
        </p:sp>
        <p:sp>
          <p:nvSpPr>
            <p:cNvPr id="14359" name="Oval 467"/>
            <p:cNvSpPr>
              <a:spLocks noChangeArrowheads="1"/>
            </p:cNvSpPr>
            <p:nvPr/>
          </p:nvSpPr>
          <p:spPr bwMode="auto">
            <a:xfrm>
              <a:off x="3839" y="2749"/>
              <a:ext cx="52" cy="54"/>
            </a:xfrm>
            <a:prstGeom prst="ellipse">
              <a:avLst/>
            </a:prstGeom>
            <a:no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14360" name="Line 468"/>
            <p:cNvSpPr>
              <a:spLocks noChangeShapeType="1"/>
            </p:cNvSpPr>
            <p:nvPr/>
          </p:nvSpPr>
          <p:spPr bwMode="auto">
            <a:xfrm>
              <a:off x="3865" y="2803"/>
              <a:ext cx="0" cy="162"/>
            </a:xfrm>
            <a:prstGeom prst="line">
              <a:avLst/>
            </a:prstGeom>
            <a:noFill/>
            <a:ln w="9525">
              <a:solidFill>
                <a:schemeClr val="tx1"/>
              </a:solidFill>
              <a:round/>
              <a:headEnd/>
              <a:tailEnd/>
            </a:ln>
          </p:spPr>
          <p:txBody>
            <a:bodyPr/>
            <a:lstStyle/>
            <a:p>
              <a:endParaRPr lang="zh-CN" altLang="en-US"/>
            </a:p>
          </p:txBody>
        </p:sp>
        <p:sp>
          <p:nvSpPr>
            <p:cNvPr id="14361" name="Text Box 469"/>
            <p:cNvSpPr txBox="1">
              <a:spLocks noChangeArrowheads="1"/>
            </p:cNvSpPr>
            <p:nvPr/>
          </p:nvSpPr>
          <p:spPr bwMode="auto">
            <a:xfrm>
              <a:off x="3731" y="2996"/>
              <a:ext cx="316" cy="178"/>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D</a:t>
              </a:r>
              <a:r>
                <a:rPr lang="en-US" altLang="zh-CN" sz="1400" b="1" baseline="-25000">
                  <a:solidFill>
                    <a:schemeClr val="hlink"/>
                  </a:solidFill>
                  <a:latin typeface="Arial" charset="0"/>
                  <a:cs typeface="Arial" charset="0"/>
                </a:rPr>
                <a:t>3</a:t>
              </a:r>
              <a:endParaRPr lang="en-US" altLang="zh-CN" sz="1400" b="1">
                <a:solidFill>
                  <a:schemeClr val="hlink"/>
                </a:solidFill>
                <a:latin typeface="Arial" charset="0"/>
                <a:cs typeface="Arial" charset="0"/>
              </a:endParaRPr>
            </a:p>
          </p:txBody>
        </p:sp>
        <p:sp>
          <p:nvSpPr>
            <p:cNvPr id="14362" name="Rectangle 471"/>
            <p:cNvSpPr>
              <a:spLocks noChangeArrowheads="1"/>
            </p:cNvSpPr>
            <p:nvPr/>
          </p:nvSpPr>
          <p:spPr bwMode="auto">
            <a:xfrm>
              <a:off x="4207" y="1069"/>
              <a:ext cx="52" cy="216"/>
            </a:xfrm>
            <a:prstGeom prst="rect">
              <a:avLst/>
            </a:prstGeom>
            <a:noFill/>
            <a:ln w="19050">
              <a:solidFill>
                <a:schemeClr val="tx1"/>
              </a:solidFill>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14363" name="Line 472"/>
            <p:cNvSpPr>
              <a:spLocks noChangeShapeType="1"/>
            </p:cNvSpPr>
            <p:nvPr/>
          </p:nvSpPr>
          <p:spPr bwMode="auto">
            <a:xfrm>
              <a:off x="4233" y="906"/>
              <a:ext cx="0" cy="163"/>
            </a:xfrm>
            <a:prstGeom prst="line">
              <a:avLst/>
            </a:prstGeom>
            <a:noFill/>
            <a:ln w="9525">
              <a:solidFill>
                <a:schemeClr val="tx1"/>
              </a:solidFill>
              <a:round/>
              <a:headEnd/>
              <a:tailEnd/>
            </a:ln>
          </p:spPr>
          <p:txBody>
            <a:bodyPr/>
            <a:lstStyle/>
            <a:p>
              <a:endParaRPr lang="zh-CN" altLang="en-US"/>
            </a:p>
          </p:txBody>
        </p:sp>
        <p:sp>
          <p:nvSpPr>
            <p:cNvPr id="14364" name="Line 473"/>
            <p:cNvSpPr>
              <a:spLocks noChangeShapeType="1"/>
            </p:cNvSpPr>
            <p:nvPr/>
          </p:nvSpPr>
          <p:spPr bwMode="auto">
            <a:xfrm>
              <a:off x="4233" y="1285"/>
              <a:ext cx="0" cy="1247"/>
            </a:xfrm>
            <a:prstGeom prst="line">
              <a:avLst/>
            </a:prstGeom>
            <a:noFill/>
            <a:ln w="9525">
              <a:solidFill>
                <a:schemeClr val="tx1"/>
              </a:solidFill>
              <a:round/>
              <a:headEnd/>
              <a:tailEnd/>
            </a:ln>
          </p:spPr>
          <p:txBody>
            <a:bodyPr/>
            <a:lstStyle/>
            <a:p>
              <a:endParaRPr lang="zh-CN" altLang="en-US"/>
            </a:p>
          </p:txBody>
        </p:sp>
        <p:sp>
          <p:nvSpPr>
            <p:cNvPr id="14365" name="AutoShape 474"/>
            <p:cNvSpPr>
              <a:spLocks noChangeArrowheads="1"/>
            </p:cNvSpPr>
            <p:nvPr/>
          </p:nvSpPr>
          <p:spPr bwMode="auto">
            <a:xfrm rot="10800000">
              <a:off x="4128" y="2532"/>
              <a:ext cx="210" cy="217"/>
            </a:xfrm>
            <a:prstGeom prst="triangle">
              <a:avLst>
                <a:gd name="adj" fmla="val 50000"/>
              </a:avLst>
            </a:prstGeom>
            <a:noFill/>
            <a:ln w="19050">
              <a:solidFill>
                <a:schemeClr val="tx1"/>
              </a:solidFill>
              <a:miter lim="800000"/>
              <a:headEnd/>
              <a:tailEnd/>
            </a:ln>
          </p:spPr>
          <p:txBody>
            <a:bodyPr rot="10800000" wrap="none" anchor="ctr"/>
            <a:lstStyle/>
            <a:p>
              <a:pPr algn="dist">
                <a:spcBef>
                  <a:spcPct val="0"/>
                </a:spcBef>
              </a:pPr>
              <a:endParaRPr lang="zh-CN" altLang="en-US" sz="1400" b="1">
                <a:solidFill>
                  <a:schemeClr val="hlink"/>
                </a:solidFill>
                <a:latin typeface="Arial" charset="0"/>
                <a:cs typeface="Arial" charset="0"/>
              </a:endParaRPr>
            </a:p>
          </p:txBody>
        </p:sp>
        <p:sp>
          <p:nvSpPr>
            <p:cNvPr id="14366" name="Oval 475"/>
            <p:cNvSpPr>
              <a:spLocks noChangeArrowheads="1"/>
            </p:cNvSpPr>
            <p:nvPr/>
          </p:nvSpPr>
          <p:spPr bwMode="auto">
            <a:xfrm>
              <a:off x="4207" y="2749"/>
              <a:ext cx="52" cy="54"/>
            </a:xfrm>
            <a:prstGeom prst="ellipse">
              <a:avLst/>
            </a:prstGeom>
            <a:no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14367" name="Line 476"/>
            <p:cNvSpPr>
              <a:spLocks noChangeShapeType="1"/>
            </p:cNvSpPr>
            <p:nvPr/>
          </p:nvSpPr>
          <p:spPr bwMode="auto">
            <a:xfrm>
              <a:off x="4233" y="2803"/>
              <a:ext cx="0" cy="162"/>
            </a:xfrm>
            <a:prstGeom prst="line">
              <a:avLst/>
            </a:prstGeom>
            <a:noFill/>
            <a:ln w="9525">
              <a:solidFill>
                <a:schemeClr val="tx1"/>
              </a:solidFill>
              <a:round/>
              <a:headEnd/>
              <a:tailEnd/>
            </a:ln>
          </p:spPr>
          <p:txBody>
            <a:bodyPr/>
            <a:lstStyle/>
            <a:p>
              <a:endParaRPr lang="zh-CN" altLang="en-US"/>
            </a:p>
          </p:txBody>
        </p:sp>
        <p:sp>
          <p:nvSpPr>
            <p:cNvPr id="14368" name="Text Box 477"/>
            <p:cNvSpPr txBox="1">
              <a:spLocks noChangeArrowheads="1"/>
            </p:cNvSpPr>
            <p:nvPr/>
          </p:nvSpPr>
          <p:spPr bwMode="auto">
            <a:xfrm>
              <a:off x="4091" y="2996"/>
              <a:ext cx="316" cy="178"/>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D</a:t>
              </a:r>
              <a:r>
                <a:rPr lang="en-US" altLang="zh-CN" sz="1400" b="1" baseline="-25000">
                  <a:solidFill>
                    <a:schemeClr val="hlink"/>
                  </a:solidFill>
                  <a:latin typeface="Arial" charset="0"/>
                  <a:cs typeface="Arial" charset="0"/>
                </a:rPr>
                <a:t>2</a:t>
              </a:r>
              <a:endParaRPr lang="en-US" altLang="zh-CN" sz="1400" b="1">
                <a:solidFill>
                  <a:schemeClr val="hlink"/>
                </a:solidFill>
                <a:latin typeface="Arial" charset="0"/>
                <a:cs typeface="Arial" charset="0"/>
              </a:endParaRPr>
            </a:p>
          </p:txBody>
        </p:sp>
        <p:sp>
          <p:nvSpPr>
            <p:cNvPr id="14369" name="Rectangle 479"/>
            <p:cNvSpPr>
              <a:spLocks noChangeArrowheads="1"/>
            </p:cNvSpPr>
            <p:nvPr/>
          </p:nvSpPr>
          <p:spPr bwMode="auto">
            <a:xfrm>
              <a:off x="4576" y="1069"/>
              <a:ext cx="52" cy="216"/>
            </a:xfrm>
            <a:prstGeom prst="rect">
              <a:avLst/>
            </a:prstGeom>
            <a:noFill/>
            <a:ln w="19050">
              <a:solidFill>
                <a:schemeClr val="tx1"/>
              </a:solidFill>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14370" name="Line 480"/>
            <p:cNvSpPr>
              <a:spLocks noChangeShapeType="1"/>
            </p:cNvSpPr>
            <p:nvPr/>
          </p:nvSpPr>
          <p:spPr bwMode="auto">
            <a:xfrm>
              <a:off x="4602" y="906"/>
              <a:ext cx="0" cy="163"/>
            </a:xfrm>
            <a:prstGeom prst="line">
              <a:avLst/>
            </a:prstGeom>
            <a:noFill/>
            <a:ln w="9525">
              <a:solidFill>
                <a:schemeClr val="tx1"/>
              </a:solidFill>
              <a:round/>
              <a:headEnd/>
              <a:tailEnd/>
            </a:ln>
          </p:spPr>
          <p:txBody>
            <a:bodyPr/>
            <a:lstStyle/>
            <a:p>
              <a:endParaRPr lang="zh-CN" altLang="en-US"/>
            </a:p>
          </p:txBody>
        </p:sp>
        <p:sp>
          <p:nvSpPr>
            <p:cNvPr id="14371" name="Line 481"/>
            <p:cNvSpPr>
              <a:spLocks noChangeShapeType="1"/>
            </p:cNvSpPr>
            <p:nvPr/>
          </p:nvSpPr>
          <p:spPr bwMode="auto">
            <a:xfrm>
              <a:off x="4602" y="1285"/>
              <a:ext cx="0" cy="1247"/>
            </a:xfrm>
            <a:prstGeom prst="line">
              <a:avLst/>
            </a:prstGeom>
            <a:noFill/>
            <a:ln w="9525">
              <a:solidFill>
                <a:schemeClr val="tx1"/>
              </a:solidFill>
              <a:round/>
              <a:headEnd/>
              <a:tailEnd/>
            </a:ln>
          </p:spPr>
          <p:txBody>
            <a:bodyPr/>
            <a:lstStyle/>
            <a:p>
              <a:endParaRPr lang="zh-CN" altLang="en-US"/>
            </a:p>
          </p:txBody>
        </p:sp>
        <p:sp>
          <p:nvSpPr>
            <p:cNvPr id="14372" name="AutoShape 482"/>
            <p:cNvSpPr>
              <a:spLocks noChangeArrowheads="1"/>
            </p:cNvSpPr>
            <p:nvPr/>
          </p:nvSpPr>
          <p:spPr bwMode="auto">
            <a:xfrm rot="10800000">
              <a:off x="4497" y="2532"/>
              <a:ext cx="210" cy="217"/>
            </a:xfrm>
            <a:prstGeom prst="triangle">
              <a:avLst>
                <a:gd name="adj" fmla="val 50000"/>
              </a:avLst>
            </a:prstGeom>
            <a:noFill/>
            <a:ln w="19050">
              <a:solidFill>
                <a:schemeClr val="tx1"/>
              </a:solidFill>
              <a:miter lim="800000"/>
              <a:headEnd/>
              <a:tailEnd/>
            </a:ln>
          </p:spPr>
          <p:txBody>
            <a:bodyPr rot="10800000" wrap="none" anchor="ctr"/>
            <a:lstStyle/>
            <a:p>
              <a:pPr algn="dist">
                <a:spcBef>
                  <a:spcPct val="0"/>
                </a:spcBef>
              </a:pPr>
              <a:endParaRPr lang="zh-CN" altLang="en-US" sz="1400" b="1">
                <a:solidFill>
                  <a:schemeClr val="hlink"/>
                </a:solidFill>
                <a:latin typeface="Arial" charset="0"/>
                <a:cs typeface="Arial" charset="0"/>
              </a:endParaRPr>
            </a:p>
          </p:txBody>
        </p:sp>
        <p:sp>
          <p:nvSpPr>
            <p:cNvPr id="14373" name="Oval 483"/>
            <p:cNvSpPr>
              <a:spLocks noChangeArrowheads="1"/>
            </p:cNvSpPr>
            <p:nvPr/>
          </p:nvSpPr>
          <p:spPr bwMode="auto">
            <a:xfrm>
              <a:off x="4576" y="2749"/>
              <a:ext cx="52" cy="54"/>
            </a:xfrm>
            <a:prstGeom prst="ellipse">
              <a:avLst/>
            </a:prstGeom>
            <a:no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14374" name="Line 484"/>
            <p:cNvSpPr>
              <a:spLocks noChangeShapeType="1"/>
            </p:cNvSpPr>
            <p:nvPr/>
          </p:nvSpPr>
          <p:spPr bwMode="auto">
            <a:xfrm>
              <a:off x="4602" y="2803"/>
              <a:ext cx="0" cy="162"/>
            </a:xfrm>
            <a:prstGeom prst="line">
              <a:avLst/>
            </a:prstGeom>
            <a:noFill/>
            <a:ln w="9525">
              <a:solidFill>
                <a:schemeClr val="tx1"/>
              </a:solidFill>
              <a:round/>
              <a:headEnd/>
              <a:tailEnd/>
            </a:ln>
          </p:spPr>
          <p:txBody>
            <a:bodyPr/>
            <a:lstStyle/>
            <a:p>
              <a:endParaRPr lang="zh-CN" altLang="en-US"/>
            </a:p>
          </p:txBody>
        </p:sp>
        <p:sp>
          <p:nvSpPr>
            <p:cNvPr id="14375" name="Text Box 485"/>
            <p:cNvSpPr txBox="1">
              <a:spLocks noChangeArrowheads="1"/>
            </p:cNvSpPr>
            <p:nvPr/>
          </p:nvSpPr>
          <p:spPr bwMode="auto">
            <a:xfrm>
              <a:off x="4468" y="3004"/>
              <a:ext cx="316" cy="178"/>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D</a:t>
              </a:r>
              <a:r>
                <a:rPr lang="en-US" altLang="zh-CN" sz="1400" b="1" baseline="-25000">
                  <a:solidFill>
                    <a:schemeClr val="hlink"/>
                  </a:solidFill>
                  <a:latin typeface="Arial" charset="0"/>
                  <a:cs typeface="Arial" charset="0"/>
                </a:rPr>
                <a:t>1</a:t>
              </a:r>
              <a:endParaRPr lang="en-US" altLang="zh-CN" sz="1400" b="1">
                <a:solidFill>
                  <a:schemeClr val="hlink"/>
                </a:solidFill>
                <a:latin typeface="Arial" charset="0"/>
                <a:cs typeface="Arial" charset="0"/>
              </a:endParaRPr>
            </a:p>
          </p:txBody>
        </p:sp>
        <p:sp>
          <p:nvSpPr>
            <p:cNvPr id="14376" name="Rectangle 487"/>
            <p:cNvSpPr>
              <a:spLocks noChangeArrowheads="1"/>
            </p:cNvSpPr>
            <p:nvPr/>
          </p:nvSpPr>
          <p:spPr bwMode="auto">
            <a:xfrm>
              <a:off x="4944" y="1069"/>
              <a:ext cx="52" cy="216"/>
            </a:xfrm>
            <a:prstGeom prst="rect">
              <a:avLst/>
            </a:prstGeom>
            <a:noFill/>
            <a:ln w="19050">
              <a:solidFill>
                <a:schemeClr val="tx1"/>
              </a:solidFill>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14377" name="Line 488"/>
            <p:cNvSpPr>
              <a:spLocks noChangeShapeType="1"/>
            </p:cNvSpPr>
            <p:nvPr/>
          </p:nvSpPr>
          <p:spPr bwMode="auto">
            <a:xfrm>
              <a:off x="4970" y="906"/>
              <a:ext cx="0" cy="163"/>
            </a:xfrm>
            <a:prstGeom prst="line">
              <a:avLst/>
            </a:prstGeom>
            <a:noFill/>
            <a:ln w="9525">
              <a:solidFill>
                <a:schemeClr val="tx1"/>
              </a:solidFill>
              <a:round/>
              <a:headEnd/>
              <a:tailEnd/>
            </a:ln>
          </p:spPr>
          <p:txBody>
            <a:bodyPr/>
            <a:lstStyle/>
            <a:p>
              <a:endParaRPr lang="zh-CN" altLang="en-US"/>
            </a:p>
          </p:txBody>
        </p:sp>
        <p:sp>
          <p:nvSpPr>
            <p:cNvPr id="14378" name="Line 489"/>
            <p:cNvSpPr>
              <a:spLocks noChangeShapeType="1"/>
            </p:cNvSpPr>
            <p:nvPr/>
          </p:nvSpPr>
          <p:spPr bwMode="auto">
            <a:xfrm>
              <a:off x="4970" y="1285"/>
              <a:ext cx="0" cy="1247"/>
            </a:xfrm>
            <a:prstGeom prst="line">
              <a:avLst/>
            </a:prstGeom>
            <a:noFill/>
            <a:ln w="9525">
              <a:solidFill>
                <a:schemeClr val="tx1"/>
              </a:solidFill>
              <a:round/>
              <a:headEnd/>
              <a:tailEnd/>
            </a:ln>
          </p:spPr>
          <p:txBody>
            <a:bodyPr/>
            <a:lstStyle/>
            <a:p>
              <a:endParaRPr lang="zh-CN" altLang="en-US"/>
            </a:p>
          </p:txBody>
        </p:sp>
        <p:sp>
          <p:nvSpPr>
            <p:cNvPr id="14379" name="AutoShape 490"/>
            <p:cNvSpPr>
              <a:spLocks noChangeArrowheads="1"/>
            </p:cNvSpPr>
            <p:nvPr/>
          </p:nvSpPr>
          <p:spPr bwMode="auto">
            <a:xfrm rot="10800000">
              <a:off x="4865" y="2532"/>
              <a:ext cx="210" cy="217"/>
            </a:xfrm>
            <a:prstGeom prst="triangle">
              <a:avLst>
                <a:gd name="adj" fmla="val 50000"/>
              </a:avLst>
            </a:prstGeom>
            <a:noFill/>
            <a:ln w="19050">
              <a:solidFill>
                <a:schemeClr val="tx1"/>
              </a:solidFill>
              <a:miter lim="800000"/>
              <a:headEnd/>
              <a:tailEnd/>
            </a:ln>
          </p:spPr>
          <p:txBody>
            <a:bodyPr rot="10800000" wrap="none" anchor="ctr"/>
            <a:lstStyle/>
            <a:p>
              <a:pPr algn="dist">
                <a:spcBef>
                  <a:spcPct val="0"/>
                </a:spcBef>
              </a:pPr>
              <a:endParaRPr lang="zh-CN" altLang="en-US" sz="1400" b="1">
                <a:solidFill>
                  <a:schemeClr val="hlink"/>
                </a:solidFill>
                <a:latin typeface="Arial" charset="0"/>
                <a:cs typeface="Arial" charset="0"/>
              </a:endParaRPr>
            </a:p>
          </p:txBody>
        </p:sp>
        <p:sp>
          <p:nvSpPr>
            <p:cNvPr id="14380" name="Oval 491"/>
            <p:cNvSpPr>
              <a:spLocks noChangeArrowheads="1"/>
            </p:cNvSpPr>
            <p:nvPr/>
          </p:nvSpPr>
          <p:spPr bwMode="auto">
            <a:xfrm>
              <a:off x="4944" y="2749"/>
              <a:ext cx="52" cy="54"/>
            </a:xfrm>
            <a:prstGeom prst="ellipse">
              <a:avLst/>
            </a:prstGeom>
            <a:no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14381" name="Line 492"/>
            <p:cNvSpPr>
              <a:spLocks noChangeShapeType="1"/>
            </p:cNvSpPr>
            <p:nvPr/>
          </p:nvSpPr>
          <p:spPr bwMode="auto">
            <a:xfrm>
              <a:off x="4970" y="2803"/>
              <a:ext cx="0" cy="162"/>
            </a:xfrm>
            <a:prstGeom prst="line">
              <a:avLst/>
            </a:prstGeom>
            <a:noFill/>
            <a:ln w="9525">
              <a:solidFill>
                <a:schemeClr val="tx1"/>
              </a:solidFill>
              <a:round/>
              <a:headEnd/>
              <a:tailEnd/>
            </a:ln>
          </p:spPr>
          <p:txBody>
            <a:bodyPr/>
            <a:lstStyle/>
            <a:p>
              <a:endParaRPr lang="zh-CN" altLang="en-US"/>
            </a:p>
          </p:txBody>
        </p:sp>
        <p:sp>
          <p:nvSpPr>
            <p:cNvPr id="14382" name="Text Box 493"/>
            <p:cNvSpPr txBox="1">
              <a:spLocks noChangeArrowheads="1"/>
            </p:cNvSpPr>
            <p:nvPr/>
          </p:nvSpPr>
          <p:spPr bwMode="auto">
            <a:xfrm>
              <a:off x="4836" y="3012"/>
              <a:ext cx="316" cy="178"/>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D</a:t>
              </a:r>
              <a:r>
                <a:rPr lang="en-US" altLang="zh-CN" sz="1400" b="1" baseline="-25000">
                  <a:solidFill>
                    <a:schemeClr val="hlink"/>
                  </a:solidFill>
                  <a:latin typeface="Arial" charset="0"/>
                  <a:cs typeface="Arial" charset="0"/>
                </a:rPr>
                <a:t>0</a:t>
              </a:r>
              <a:endParaRPr lang="en-US" altLang="zh-CN" sz="1400" b="1">
                <a:solidFill>
                  <a:schemeClr val="hlink"/>
                </a:solidFill>
                <a:latin typeface="Arial" charset="0"/>
                <a:cs typeface="Arial" charset="0"/>
              </a:endParaRPr>
            </a:p>
          </p:txBody>
        </p:sp>
        <p:grpSp>
          <p:nvGrpSpPr>
            <p:cNvPr id="14383" name="Group 494"/>
            <p:cNvGrpSpPr>
              <a:grpSpLocks/>
            </p:cNvGrpSpPr>
            <p:nvPr/>
          </p:nvGrpSpPr>
          <p:grpSpPr bwMode="auto">
            <a:xfrm>
              <a:off x="3391" y="1448"/>
              <a:ext cx="1737" cy="54"/>
              <a:chOff x="336" y="2088"/>
              <a:chExt cx="1584" cy="48"/>
            </a:xfrm>
          </p:grpSpPr>
          <p:sp>
            <p:nvSpPr>
              <p:cNvPr id="14515" name="Line 495"/>
              <p:cNvSpPr>
                <a:spLocks noChangeShapeType="1"/>
              </p:cNvSpPr>
              <p:nvPr/>
            </p:nvSpPr>
            <p:spPr bwMode="auto">
              <a:xfrm flipH="1">
                <a:off x="384" y="2112"/>
                <a:ext cx="1536" cy="0"/>
              </a:xfrm>
              <a:prstGeom prst="line">
                <a:avLst/>
              </a:prstGeom>
              <a:noFill/>
              <a:ln w="9525">
                <a:solidFill>
                  <a:schemeClr val="tx1"/>
                </a:solidFill>
                <a:round/>
                <a:headEnd/>
                <a:tailEnd/>
              </a:ln>
            </p:spPr>
            <p:txBody>
              <a:bodyPr/>
              <a:lstStyle/>
              <a:p>
                <a:endParaRPr lang="zh-CN" altLang="en-US"/>
              </a:p>
            </p:txBody>
          </p:sp>
          <p:sp>
            <p:nvSpPr>
              <p:cNvPr id="14516" name="Oval 496"/>
              <p:cNvSpPr>
                <a:spLocks noChangeArrowheads="1"/>
              </p:cNvSpPr>
              <p:nvPr/>
            </p:nvSpPr>
            <p:spPr bwMode="auto">
              <a:xfrm>
                <a:off x="336" y="2088"/>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grpSp>
        <p:grpSp>
          <p:nvGrpSpPr>
            <p:cNvPr id="14384" name="Group 497"/>
            <p:cNvGrpSpPr>
              <a:grpSpLocks/>
            </p:cNvGrpSpPr>
            <p:nvPr/>
          </p:nvGrpSpPr>
          <p:grpSpPr bwMode="auto">
            <a:xfrm>
              <a:off x="3391" y="2261"/>
              <a:ext cx="1737" cy="54"/>
              <a:chOff x="336" y="2088"/>
              <a:chExt cx="1584" cy="48"/>
            </a:xfrm>
          </p:grpSpPr>
          <p:sp>
            <p:nvSpPr>
              <p:cNvPr id="14513" name="Line 498"/>
              <p:cNvSpPr>
                <a:spLocks noChangeShapeType="1"/>
              </p:cNvSpPr>
              <p:nvPr/>
            </p:nvSpPr>
            <p:spPr bwMode="auto">
              <a:xfrm flipH="1">
                <a:off x="384" y="2112"/>
                <a:ext cx="1536" cy="0"/>
              </a:xfrm>
              <a:prstGeom prst="line">
                <a:avLst/>
              </a:prstGeom>
              <a:noFill/>
              <a:ln w="9525">
                <a:solidFill>
                  <a:schemeClr val="tx1"/>
                </a:solidFill>
                <a:round/>
                <a:headEnd/>
                <a:tailEnd/>
              </a:ln>
            </p:spPr>
            <p:txBody>
              <a:bodyPr/>
              <a:lstStyle/>
              <a:p>
                <a:endParaRPr lang="zh-CN" altLang="en-US"/>
              </a:p>
            </p:txBody>
          </p:sp>
          <p:sp>
            <p:nvSpPr>
              <p:cNvPr id="14514" name="Oval 499"/>
              <p:cNvSpPr>
                <a:spLocks noChangeArrowheads="1"/>
              </p:cNvSpPr>
              <p:nvPr/>
            </p:nvSpPr>
            <p:spPr bwMode="auto">
              <a:xfrm>
                <a:off x="336" y="2088"/>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grpSp>
        <p:grpSp>
          <p:nvGrpSpPr>
            <p:cNvPr id="14385" name="Group 500"/>
            <p:cNvGrpSpPr>
              <a:grpSpLocks/>
            </p:cNvGrpSpPr>
            <p:nvPr/>
          </p:nvGrpSpPr>
          <p:grpSpPr bwMode="auto">
            <a:xfrm>
              <a:off x="3391" y="1990"/>
              <a:ext cx="1737" cy="54"/>
              <a:chOff x="336" y="2088"/>
              <a:chExt cx="1584" cy="48"/>
            </a:xfrm>
          </p:grpSpPr>
          <p:sp>
            <p:nvSpPr>
              <p:cNvPr id="14511" name="Line 501"/>
              <p:cNvSpPr>
                <a:spLocks noChangeShapeType="1"/>
              </p:cNvSpPr>
              <p:nvPr/>
            </p:nvSpPr>
            <p:spPr bwMode="auto">
              <a:xfrm flipH="1">
                <a:off x="384" y="2112"/>
                <a:ext cx="1536" cy="0"/>
              </a:xfrm>
              <a:prstGeom prst="line">
                <a:avLst/>
              </a:prstGeom>
              <a:noFill/>
              <a:ln w="9525">
                <a:solidFill>
                  <a:schemeClr val="tx1"/>
                </a:solidFill>
                <a:round/>
                <a:headEnd/>
                <a:tailEnd/>
              </a:ln>
            </p:spPr>
            <p:txBody>
              <a:bodyPr/>
              <a:lstStyle/>
              <a:p>
                <a:endParaRPr lang="zh-CN" altLang="en-US"/>
              </a:p>
            </p:txBody>
          </p:sp>
          <p:sp>
            <p:nvSpPr>
              <p:cNvPr id="14512" name="Oval 502"/>
              <p:cNvSpPr>
                <a:spLocks noChangeArrowheads="1"/>
              </p:cNvSpPr>
              <p:nvPr/>
            </p:nvSpPr>
            <p:spPr bwMode="auto">
              <a:xfrm>
                <a:off x="336" y="2088"/>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grpSp>
        <p:grpSp>
          <p:nvGrpSpPr>
            <p:cNvPr id="14386" name="Group 503"/>
            <p:cNvGrpSpPr>
              <a:grpSpLocks/>
            </p:cNvGrpSpPr>
            <p:nvPr/>
          </p:nvGrpSpPr>
          <p:grpSpPr bwMode="auto">
            <a:xfrm>
              <a:off x="3391" y="1719"/>
              <a:ext cx="1737" cy="54"/>
              <a:chOff x="336" y="2088"/>
              <a:chExt cx="1584" cy="48"/>
            </a:xfrm>
          </p:grpSpPr>
          <p:sp>
            <p:nvSpPr>
              <p:cNvPr id="14509" name="Line 504"/>
              <p:cNvSpPr>
                <a:spLocks noChangeShapeType="1"/>
              </p:cNvSpPr>
              <p:nvPr/>
            </p:nvSpPr>
            <p:spPr bwMode="auto">
              <a:xfrm flipH="1">
                <a:off x="384" y="2112"/>
                <a:ext cx="1536" cy="0"/>
              </a:xfrm>
              <a:prstGeom prst="line">
                <a:avLst/>
              </a:prstGeom>
              <a:noFill/>
              <a:ln w="9525">
                <a:solidFill>
                  <a:schemeClr val="tx1"/>
                </a:solidFill>
                <a:round/>
                <a:headEnd/>
                <a:tailEnd/>
              </a:ln>
            </p:spPr>
            <p:txBody>
              <a:bodyPr/>
              <a:lstStyle/>
              <a:p>
                <a:endParaRPr lang="zh-CN" altLang="en-US"/>
              </a:p>
            </p:txBody>
          </p:sp>
          <p:sp>
            <p:nvSpPr>
              <p:cNvPr id="14510" name="Oval 505"/>
              <p:cNvSpPr>
                <a:spLocks noChangeArrowheads="1"/>
              </p:cNvSpPr>
              <p:nvPr/>
            </p:nvSpPr>
            <p:spPr bwMode="auto">
              <a:xfrm>
                <a:off x="336" y="2088"/>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grpSp>
        <p:grpSp>
          <p:nvGrpSpPr>
            <p:cNvPr id="14387" name="Group 506"/>
            <p:cNvGrpSpPr>
              <a:grpSpLocks/>
            </p:cNvGrpSpPr>
            <p:nvPr/>
          </p:nvGrpSpPr>
          <p:grpSpPr bwMode="auto">
            <a:xfrm>
              <a:off x="4795" y="1296"/>
              <a:ext cx="194" cy="200"/>
              <a:chOff x="1936" y="1944"/>
              <a:chExt cx="200" cy="200"/>
            </a:xfrm>
          </p:grpSpPr>
          <p:grpSp>
            <p:nvGrpSpPr>
              <p:cNvPr id="14503" name="Group 507"/>
              <p:cNvGrpSpPr>
                <a:grpSpLocks/>
              </p:cNvGrpSpPr>
              <p:nvPr/>
            </p:nvGrpSpPr>
            <p:grpSpPr bwMode="auto">
              <a:xfrm>
                <a:off x="1953" y="1968"/>
                <a:ext cx="159" cy="159"/>
                <a:chOff x="2344" y="3465"/>
                <a:chExt cx="159" cy="159"/>
              </a:xfrm>
            </p:grpSpPr>
            <p:sp>
              <p:nvSpPr>
                <p:cNvPr id="14506" name="AutoShape 508"/>
                <p:cNvSpPr>
                  <a:spLocks noChangeArrowheads="1"/>
                </p:cNvSpPr>
                <p:nvPr/>
              </p:nvSpPr>
              <p:spPr bwMode="auto">
                <a:xfrm>
                  <a:off x="2400" y="3472"/>
                  <a:ext cx="96" cy="96"/>
                </a:xfrm>
                <a:prstGeom prst="rtTriangle">
                  <a:avLst/>
                </a:prstGeom>
                <a:solidFill>
                  <a:schemeClr val="bg2"/>
                </a:solidFill>
                <a:ln w="19050">
                  <a:solidFill>
                    <a:schemeClr val="tx1"/>
                  </a:solidFill>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14507" name="Line 509"/>
                <p:cNvSpPr>
                  <a:spLocks noChangeShapeType="1"/>
                </p:cNvSpPr>
                <p:nvPr/>
              </p:nvSpPr>
              <p:spPr bwMode="auto">
                <a:xfrm>
                  <a:off x="2352" y="3520"/>
                  <a:ext cx="96" cy="96"/>
                </a:xfrm>
                <a:prstGeom prst="line">
                  <a:avLst/>
                </a:prstGeom>
                <a:noFill/>
                <a:ln w="9525">
                  <a:solidFill>
                    <a:schemeClr val="tx1"/>
                  </a:solidFill>
                  <a:round/>
                  <a:headEnd/>
                  <a:tailEnd/>
                </a:ln>
              </p:spPr>
              <p:txBody>
                <a:bodyPr/>
                <a:lstStyle/>
                <a:p>
                  <a:endParaRPr lang="zh-CN" altLang="en-US"/>
                </a:p>
              </p:txBody>
            </p:sp>
            <p:sp>
              <p:nvSpPr>
                <p:cNvPr id="14508" name="Line 510"/>
                <p:cNvSpPr>
                  <a:spLocks noChangeShapeType="1"/>
                </p:cNvSpPr>
                <p:nvPr/>
              </p:nvSpPr>
              <p:spPr bwMode="auto">
                <a:xfrm flipH="1">
                  <a:off x="2344" y="3465"/>
                  <a:ext cx="159" cy="159"/>
                </a:xfrm>
                <a:prstGeom prst="line">
                  <a:avLst/>
                </a:prstGeom>
                <a:noFill/>
                <a:ln w="9525">
                  <a:solidFill>
                    <a:schemeClr val="tx1"/>
                  </a:solidFill>
                  <a:round/>
                  <a:headEnd/>
                  <a:tailEnd/>
                </a:ln>
              </p:spPr>
              <p:txBody>
                <a:bodyPr/>
                <a:lstStyle/>
                <a:p>
                  <a:endParaRPr lang="zh-CN" altLang="en-US"/>
                </a:p>
              </p:txBody>
            </p:sp>
          </p:grpSp>
          <p:sp>
            <p:nvSpPr>
              <p:cNvPr id="14504" name="Oval 511"/>
              <p:cNvSpPr>
                <a:spLocks noChangeArrowheads="1"/>
              </p:cNvSpPr>
              <p:nvPr/>
            </p:nvSpPr>
            <p:spPr bwMode="auto">
              <a:xfrm>
                <a:off x="2111" y="1944"/>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14505" name="Oval 512"/>
              <p:cNvSpPr>
                <a:spLocks noChangeArrowheads="1"/>
              </p:cNvSpPr>
              <p:nvPr/>
            </p:nvSpPr>
            <p:spPr bwMode="auto">
              <a:xfrm>
                <a:off x="1936" y="2119"/>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grpSp>
        <p:grpSp>
          <p:nvGrpSpPr>
            <p:cNvPr id="14388" name="Group 513"/>
            <p:cNvGrpSpPr>
              <a:grpSpLocks/>
            </p:cNvGrpSpPr>
            <p:nvPr/>
          </p:nvGrpSpPr>
          <p:grpSpPr bwMode="auto">
            <a:xfrm>
              <a:off x="4426" y="1296"/>
              <a:ext cx="194" cy="200"/>
              <a:chOff x="1936" y="1944"/>
              <a:chExt cx="200" cy="200"/>
            </a:xfrm>
          </p:grpSpPr>
          <p:grpSp>
            <p:nvGrpSpPr>
              <p:cNvPr id="14497" name="Group 514"/>
              <p:cNvGrpSpPr>
                <a:grpSpLocks/>
              </p:cNvGrpSpPr>
              <p:nvPr/>
            </p:nvGrpSpPr>
            <p:grpSpPr bwMode="auto">
              <a:xfrm>
                <a:off x="1953" y="1968"/>
                <a:ext cx="159" cy="159"/>
                <a:chOff x="2344" y="3465"/>
                <a:chExt cx="159" cy="159"/>
              </a:xfrm>
            </p:grpSpPr>
            <p:sp>
              <p:nvSpPr>
                <p:cNvPr id="14500" name="AutoShape 515"/>
                <p:cNvSpPr>
                  <a:spLocks noChangeArrowheads="1"/>
                </p:cNvSpPr>
                <p:nvPr/>
              </p:nvSpPr>
              <p:spPr bwMode="auto">
                <a:xfrm>
                  <a:off x="2400" y="3472"/>
                  <a:ext cx="96" cy="96"/>
                </a:xfrm>
                <a:prstGeom prst="rtTriangle">
                  <a:avLst/>
                </a:prstGeom>
                <a:solidFill>
                  <a:schemeClr val="bg2"/>
                </a:solidFill>
                <a:ln w="19050">
                  <a:solidFill>
                    <a:schemeClr val="tx1"/>
                  </a:solidFill>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14501" name="Line 516"/>
                <p:cNvSpPr>
                  <a:spLocks noChangeShapeType="1"/>
                </p:cNvSpPr>
                <p:nvPr/>
              </p:nvSpPr>
              <p:spPr bwMode="auto">
                <a:xfrm>
                  <a:off x="2352" y="3520"/>
                  <a:ext cx="96" cy="96"/>
                </a:xfrm>
                <a:prstGeom prst="line">
                  <a:avLst/>
                </a:prstGeom>
                <a:noFill/>
                <a:ln w="9525">
                  <a:solidFill>
                    <a:schemeClr val="tx1"/>
                  </a:solidFill>
                  <a:round/>
                  <a:headEnd/>
                  <a:tailEnd/>
                </a:ln>
              </p:spPr>
              <p:txBody>
                <a:bodyPr/>
                <a:lstStyle/>
                <a:p>
                  <a:endParaRPr lang="zh-CN" altLang="en-US"/>
                </a:p>
              </p:txBody>
            </p:sp>
            <p:sp>
              <p:nvSpPr>
                <p:cNvPr id="14502" name="Line 517"/>
                <p:cNvSpPr>
                  <a:spLocks noChangeShapeType="1"/>
                </p:cNvSpPr>
                <p:nvPr/>
              </p:nvSpPr>
              <p:spPr bwMode="auto">
                <a:xfrm flipH="1">
                  <a:off x="2344" y="3465"/>
                  <a:ext cx="159" cy="159"/>
                </a:xfrm>
                <a:prstGeom prst="line">
                  <a:avLst/>
                </a:prstGeom>
                <a:noFill/>
                <a:ln w="9525">
                  <a:solidFill>
                    <a:schemeClr val="tx1"/>
                  </a:solidFill>
                  <a:round/>
                  <a:headEnd/>
                  <a:tailEnd/>
                </a:ln>
              </p:spPr>
              <p:txBody>
                <a:bodyPr/>
                <a:lstStyle/>
                <a:p>
                  <a:endParaRPr lang="zh-CN" altLang="en-US"/>
                </a:p>
              </p:txBody>
            </p:sp>
          </p:grpSp>
          <p:sp>
            <p:nvSpPr>
              <p:cNvPr id="14498" name="Oval 518"/>
              <p:cNvSpPr>
                <a:spLocks noChangeArrowheads="1"/>
              </p:cNvSpPr>
              <p:nvPr/>
            </p:nvSpPr>
            <p:spPr bwMode="auto">
              <a:xfrm>
                <a:off x="2111" y="1944"/>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14499" name="Oval 519"/>
              <p:cNvSpPr>
                <a:spLocks noChangeArrowheads="1"/>
              </p:cNvSpPr>
              <p:nvPr/>
            </p:nvSpPr>
            <p:spPr bwMode="auto">
              <a:xfrm>
                <a:off x="1936" y="2119"/>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grpSp>
        <p:grpSp>
          <p:nvGrpSpPr>
            <p:cNvPr id="14389" name="Group 520"/>
            <p:cNvGrpSpPr>
              <a:grpSpLocks/>
            </p:cNvGrpSpPr>
            <p:nvPr/>
          </p:nvGrpSpPr>
          <p:grpSpPr bwMode="auto">
            <a:xfrm>
              <a:off x="3689" y="1296"/>
              <a:ext cx="194" cy="200"/>
              <a:chOff x="1936" y="1944"/>
              <a:chExt cx="200" cy="200"/>
            </a:xfrm>
          </p:grpSpPr>
          <p:grpSp>
            <p:nvGrpSpPr>
              <p:cNvPr id="14491" name="Group 521"/>
              <p:cNvGrpSpPr>
                <a:grpSpLocks/>
              </p:cNvGrpSpPr>
              <p:nvPr/>
            </p:nvGrpSpPr>
            <p:grpSpPr bwMode="auto">
              <a:xfrm>
                <a:off x="1953" y="1968"/>
                <a:ext cx="159" cy="159"/>
                <a:chOff x="2344" y="3465"/>
                <a:chExt cx="159" cy="159"/>
              </a:xfrm>
            </p:grpSpPr>
            <p:sp>
              <p:nvSpPr>
                <p:cNvPr id="14494" name="AutoShape 522"/>
                <p:cNvSpPr>
                  <a:spLocks noChangeArrowheads="1"/>
                </p:cNvSpPr>
                <p:nvPr/>
              </p:nvSpPr>
              <p:spPr bwMode="auto">
                <a:xfrm>
                  <a:off x="2400" y="3472"/>
                  <a:ext cx="96" cy="96"/>
                </a:xfrm>
                <a:prstGeom prst="rtTriangle">
                  <a:avLst/>
                </a:prstGeom>
                <a:solidFill>
                  <a:schemeClr val="bg2"/>
                </a:solidFill>
                <a:ln w="19050">
                  <a:solidFill>
                    <a:schemeClr val="tx1"/>
                  </a:solidFill>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14495" name="Line 523"/>
                <p:cNvSpPr>
                  <a:spLocks noChangeShapeType="1"/>
                </p:cNvSpPr>
                <p:nvPr/>
              </p:nvSpPr>
              <p:spPr bwMode="auto">
                <a:xfrm>
                  <a:off x="2352" y="3520"/>
                  <a:ext cx="96" cy="96"/>
                </a:xfrm>
                <a:prstGeom prst="line">
                  <a:avLst/>
                </a:prstGeom>
                <a:noFill/>
                <a:ln w="9525">
                  <a:solidFill>
                    <a:schemeClr val="tx1"/>
                  </a:solidFill>
                  <a:round/>
                  <a:headEnd/>
                  <a:tailEnd/>
                </a:ln>
              </p:spPr>
              <p:txBody>
                <a:bodyPr/>
                <a:lstStyle/>
                <a:p>
                  <a:endParaRPr lang="zh-CN" altLang="en-US"/>
                </a:p>
              </p:txBody>
            </p:sp>
            <p:sp>
              <p:nvSpPr>
                <p:cNvPr id="14496" name="Line 524"/>
                <p:cNvSpPr>
                  <a:spLocks noChangeShapeType="1"/>
                </p:cNvSpPr>
                <p:nvPr/>
              </p:nvSpPr>
              <p:spPr bwMode="auto">
                <a:xfrm flipH="1">
                  <a:off x="2344" y="3465"/>
                  <a:ext cx="159" cy="159"/>
                </a:xfrm>
                <a:prstGeom prst="line">
                  <a:avLst/>
                </a:prstGeom>
                <a:noFill/>
                <a:ln w="9525">
                  <a:solidFill>
                    <a:schemeClr val="tx1"/>
                  </a:solidFill>
                  <a:round/>
                  <a:headEnd/>
                  <a:tailEnd/>
                </a:ln>
              </p:spPr>
              <p:txBody>
                <a:bodyPr/>
                <a:lstStyle/>
                <a:p>
                  <a:endParaRPr lang="zh-CN" altLang="en-US"/>
                </a:p>
              </p:txBody>
            </p:sp>
          </p:grpSp>
          <p:sp>
            <p:nvSpPr>
              <p:cNvPr id="14492" name="Oval 525"/>
              <p:cNvSpPr>
                <a:spLocks noChangeArrowheads="1"/>
              </p:cNvSpPr>
              <p:nvPr/>
            </p:nvSpPr>
            <p:spPr bwMode="auto">
              <a:xfrm>
                <a:off x="2111" y="1944"/>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14493" name="Oval 526"/>
              <p:cNvSpPr>
                <a:spLocks noChangeArrowheads="1"/>
              </p:cNvSpPr>
              <p:nvPr/>
            </p:nvSpPr>
            <p:spPr bwMode="auto">
              <a:xfrm>
                <a:off x="1936" y="2119"/>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grpSp>
        <p:grpSp>
          <p:nvGrpSpPr>
            <p:cNvPr id="14390" name="Group 527"/>
            <p:cNvGrpSpPr>
              <a:grpSpLocks/>
            </p:cNvGrpSpPr>
            <p:nvPr/>
          </p:nvGrpSpPr>
          <p:grpSpPr bwMode="auto">
            <a:xfrm>
              <a:off x="4786" y="1566"/>
              <a:ext cx="194" cy="200"/>
              <a:chOff x="1936" y="1944"/>
              <a:chExt cx="200" cy="200"/>
            </a:xfrm>
          </p:grpSpPr>
          <p:grpSp>
            <p:nvGrpSpPr>
              <p:cNvPr id="14485" name="Group 528"/>
              <p:cNvGrpSpPr>
                <a:grpSpLocks/>
              </p:cNvGrpSpPr>
              <p:nvPr/>
            </p:nvGrpSpPr>
            <p:grpSpPr bwMode="auto">
              <a:xfrm>
                <a:off x="1953" y="1968"/>
                <a:ext cx="159" cy="159"/>
                <a:chOff x="2344" y="3465"/>
                <a:chExt cx="159" cy="159"/>
              </a:xfrm>
            </p:grpSpPr>
            <p:sp>
              <p:nvSpPr>
                <p:cNvPr id="14488" name="AutoShape 529"/>
                <p:cNvSpPr>
                  <a:spLocks noChangeArrowheads="1"/>
                </p:cNvSpPr>
                <p:nvPr/>
              </p:nvSpPr>
              <p:spPr bwMode="auto">
                <a:xfrm>
                  <a:off x="2400" y="3472"/>
                  <a:ext cx="96" cy="96"/>
                </a:xfrm>
                <a:prstGeom prst="rtTriangle">
                  <a:avLst/>
                </a:prstGeom>
                <a:solidFill>
                  <a:schemeClr val="bg2"/>
                </a:solidFill>
                <a:ln w="19050">
                  <a:solidFill>
                    <a:schemeClr val="tx1"/>
                  </a:solidFill>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14489" name="Line 530"/>
                <p:cNvSpPr>
                  <a:spLocks noChangeShapeType="1"/>
                </p:cNvSpPr>
                <p:nvPr/>
              </p:nvSpPr>
              <p:spPr bwMode="auto">
                <a:xfrm>
                  <a:off x="2352" y="3520"/>
                  <a:ext cx="96" cy="96"/>
                </a:xfrm>
                <a:prstGeom prst="line">
                  <a:avLst/>
                </a:prstGeom>
                <a:noFill/>
                <a:ln w="9525">
                  <a:solidFill>
                    <a:schemeClr val="tx1"/>
                  </a:solidFill>
                  <a:round/>
                  <a:headEnd/>
                  <a:tailEnd/>
                </a:ln>
              </p:spPr>
              <p:txBody>
                <a:bodyPr/>
                <a:lstStyle/>
                <a:p>
                  <a:endParaRPr lang="zh-CN" altLang="en-US"/>
                </a:p>
              </p:txBody>
            </p:sp>
            <p:sp>
              <p:nvSpPr>
                <p:cNvPr id="14490" name="Line 531"/>
                <p:cNvSpPr>
                  <a:spLocks noChangeShapeType="1"/>
                </p:cNvSpPr>
                <p:nvPr/>
              </p:nvSpPr>
              <p:spPr bwMode="auto">
                <a:xfrm flipH="1">
                  <a:off x="2344" y="3465"/>
                  <a:ext cx="159" cy="159"/>
                </a:xfrm>
                <a:prstGeom prst="line">
                  <a:avLst/>
                </a:prstGeom>
                <a:noFill/>
                <a:ln w="9525">
                  <a:solidFill>
                    <a:schemeClr val="tx1"/>
                  </a:solidFill>
                  <a:round/>
                  <a:headEnd/>
                  <a:tailEnd/>
                </a:ln>
              </p:spPr>
              <p:txBody>
                <a:bodyPr/>
                <a:lstStyle/>
                <a:p>
                  <a:endParaRPr lang="zh-CN" altLang="en-US"/>
                </a:p>
              </p:txBody>
            </p:sp>
          </p:grpSp>
          <p:sp>
            <p:nvSpPr>
              <p:cNvPr id="14486" name="Oval 532"/>
              <p:cNvSpPr>
                <a:spLocks noChangeArrowheads="1"/>
              </p:cNvSpPr>
              <p:nvPr/>
            </p:nvSpPr>
            <p:spPr bwMode="auto">
              <a:xfrm>
                <a:off x="2111" y="1944"/>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14487" name="Oval 533"/>
              <p:cNvSpPr>
                <a:spLocks noChangeArrowheads="1"/>
              </p:cNvSpPr>
              <p:nvPr/>
            </p:nvSpPr>
            <p:spPr bwMode="auto">
              <a:xfrm>
                <a:off x="1936" y="2119"/>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grpSp>
        <p:grpSp>
          <p:nvGrpSpPr>
            <p:cNvPr id="14391" name="Group 534"/>
            <p:cNvGrpSpPr>
              <a:grpSpLocks/>
            </p:cNvGrpSpPr>
            <p:nvPr/>
          </p:nvGrpSpPr>
          <p:grpSpPr bwMode="auto">
            <a:xfrm>
              <a:off x="4418" y="1557"/>
              <a:ext cx="194" cy="200"/>
              <a:chOff x="1936" y="1944"/>
              <a:chExt cx="200" cy="200"/>
            </a:xfrm>
          </p:grpSpPr>
          <p:grpSp>
            <p:nvGrpSpPr>
              <p:cNvPr id="14479" name="Group 535"/>
              <p:cNvGrpSpPr>
                <a:grpSpLocks/>
              </p:cNvGrpSpPr>
              <p:nvPr/>
            </p:nvGrpSpPr>
            <p:grpSpPr bwMode="auto">
              <a:xfrm>
                <a:off x="1953" y="1968"/>
                <a:ext cx="159" cy="159"/>
                <a:chOff x="2344" y="3465"/>
                <a:chExt cx="159" cy="159"/>
              </a:xfrm>
            </p:grpSpPr>
            <p:sp>
              <p:nvSpPr>
                <p:cNvPr id="14482" name="AutoShape 536"/>
                <p:cNvSpPr>
                  <a:spLocks noChangeArrowheads="1"/>
                </p:cNvSpPr>
                <p:nvPr/>
              </p:nvSpPr>
              <p:spPr bwMode="auto">
                <a:xfrm>
                  <a:off x="2400" y="3472"/>
                  <a:ext cx="96" cy="96"/>
                </a:xfrm>
                <a:prstGeom prst="rtTriangle">
                  <a:avLst/>
                </a:prstGeom>
                <a:solidFill>
                  <a:schemeClr val="bg2"/>
                </a:solidFill>
                <a:ln w="19050">
                  <a:solidFill>
                    <a:schemeClr val="tx1"/>
                  </a:solidFill>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14483" name="Line 537"/>
                <p:cNvSpPr>
                  <a:spLocks noChangeShapeType="1"/>
                </p:cNvSpPr>
                <p:nvPr/>
              </p:nvSpPr>
              <p:spPr bwMode="auto">
                <a:xfrm>
                  <a:off x="2352" y="3520"/>
                  <a:ext cx="96" cy="96"/>
                </a:xfrm>
                <a:prstGeom prst="line">
                  <a:avLst/>
                </a:prstGeom>
                <a:noFill/>
                <a:ln w="9525">
                  <a:solidFill>
                    <a:schemeClr val="tx1"/>
                  </a:solidFill>
                  <a:round/>
                  <a:headEnd/>
                  <a:tailEnd/>
                </a:ln>
              </p:spPr>
              <p:txBody>
                <a:bodyPr/>
                <a:lstStyle/>
                <a:p>
                  <a:endParaRPr lang="zh-CN" altLang="en-US"/>
                </a:p>
              </p:txBody>
            </p:sp>
            <p:sp>
              <p:nvSpPr>
                <p:cNvPr id="14484" name="Line 538"/>
                <p:cNvSpPr>
                  <a:spLocks noChangeShapeType="1"/>
                </p:cNvSpPr>
                <p:nvPr/>
              </p:nvSpPr>
              <p:spPr bwMode="auto">
                <a:xfrm flipH="1">
                  <a:off x="2344" y="3465"/>
                  <a:ext cx="159" cy="159"/>
                </a:xfrm>
                <a:prstGeom prst="line">
                  <a:avLst/>
                </a:prstGeom>
                <a:noFill/>
                <a:ln w="9525">
                  <a:solidFill>
                    <a:schemeClr val="tx1"/>
                  </a:solidFill>
                  <a:round/>
                  <a:headEnd/>
                  <a:tailEnd/>
                </a:ln>
              </p:spPr>
              <p:txBody>
                <a:bodyPr/>
                <a:lstStyle/>
                <a:p>
                  <a:endParaRPr lang="zh-CN" altLang="en-US"/>
                </a:p>
              </p:txBody>
            </p:sp>
          </p:grpSp>
          <p:sp>
            <p:nvSpPr>
              <p:cNvPr id="14480" name="Oval 539"/>
              <p:cNvSpPr>
                <a:spLocks noChangeArrowheads="1"/>
              </p:cNvSpPr>
              <p:nvPr/>
            </p:nvSpPr>
            <p:spPr bwMode="auto">
              <a:xfrm>
                <a:off x="2111" y="1944"/>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14481" name="Oval 540"/>
              <p:cNvSpPr>
                <a:spLocks noChangeArrowheads="1"/>
              </p:cNvSpPr>
              <p:nvPr/>
            </p:nvSpPr>
            <p:spPr bwMode="auto">
              <a:xfrm>
                <a:off x="1936" y="2119"/>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grpSp>
        <p:grpSp>
          <p:nvGrpSpPr>
            <p:cNvPr id="14392" name="Group 541"/>
            <p:cNvGrpSpPr>
              <a:grpSpLocks/>
            </p:cNvGrpSpPr>
            <p:nvPr/>
          </p:nvGrpSpPr>
          <p:grpSpPr bwMode="auto">
            <a:xfrm>
              <a:off x="4049" y="1557"/>
              <a:ext cx="194" cy="200"/>
              <a:chOff x="1936" y="1944"/>
              <a:chExt cx="200" cy="200"/>
            </a:xfrm>
          </p:grpSpPr>
          <p:grpSp>
            <p:nvGrpSpPr>
              <p:cNvPr id="14473" name="Group 542"/>
              <p:cNvGrpSpPr>
                <a:grpSpLocks/>
              </p:cNvGrpSpPr>
              <p:nvPr/>
            </p:nvGrpSpPr>
            <p:grpSpPr bwMode="auto">
              <a:xfrm>
                <a:off x="1953" y="1968"/>
                <a:ext cx="159" cy="159"/>
                <a:chOff x="2344" y="3465"/>
                <a:chExt cx="159" cy="159"/>
              </a:xfrm>
            </p:grpSpPr>
            <p:sp>
              <p:nvSpPr>
                <p:cNvPr id="14476" name="AutoShape 543"/>
                <p:cNvSpPr>
                  <a:spLocks noChangeArrowheads="1"/>
                </p:cNvSpPr>
                <p:nvPr/>
              </p:nvSpPr>
              <p:spPr bwMode="auto">
                <a:xfrm>
                  <a:off x="2400" y="3472"/>
                  <a:ext cx="96" cy="96"/>
                </a:xfrm>
                <a:prstGeom prst="rtTriangle">
                  <a:avLst/>
                </a:prstGeom>
                <a:solidFill>
                  <a:schemeClr val="bg2"/>
                </a:solidFill>
                <a:ln w="19050">
                  <a:solidFill>
                    <a:schemeClr val="tx1"/>
                  </a:solidFill>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14477" name="Line 544"/>
                <p:cNvSpPr>
                  <a:spLocks noChangeShapeType="1"/>
                </p:cNvSpPr>
                <p:nvPr/>
              </p:nvSpPr>
              <p:spPr bwMode="auto">
                <a:xfrm>
                  <a:off x="2352" y="3520"/>
                  <a:ext cx="96" cy="96"/>
                </a:xfrm>
                <a:prstGeom prst="line">
                  <a:avLst/>
                </a:prstGeom>
                <a:noFill/>
                <a:ln w="9525">
                  <a:solidFill>
                    <a:schemeClr val="tx1"/>
                  </a:solidFill>
                  <a:round/>
                  <a:headEnd/>
                  <a:tailEnd/>
                </a:ln>
              </p:spPr>
              <p:txBody>
                <a:bodyPr/>
                <a:lstStyle/>
                <a:p>
                  <a:endParaRPr lang="zh-CN" altLang="en-US"/>
                </a:p>
              </p:txBody>
            </p:sp>
            <p:sp>
              <p:nvSpPr>
                <p:cNvPr id="14478" name="Line 545"/>
                <p:cNvSpPr>
                  <a:spLocks noChangeShapeType="1"/>
                </p:cNvSpPr>
                <p:nvPr/>
              </p:nvSpPr>
              <p:spPr bwMode="auto">
                <a:xfrm flipH="1">
                  <a:off x="2344" y="3465"/>
                  <a:ext cx="159" cy="159"/>
                </a:xfrm>
                <a:prstGeom prst="line">
                  <a:avLst/>
                </a:prstGeom>
                <a:noFill/>
                <a:ln w="9525">
                  <a:solidFill>
                    <a:schemeClr val="tx1"/>
                  </a:solidFill>
                  <a:round/>
                  <a:headEnd/>
                  <a:tailEnd/>
                </a:ln>
              </p:spPr>
              <p:txBody>
                <a:bodyPr/>
                <a:lstStyle/>
                <a:p>
                  <a:endParaRPr lang="zh-CN" altLang="en-US"/>
                </a:p>
              </p:txBody>
            </p:sp>
          </p:grpSp>
          <p:sp>
            <p:nvSpPr>
              <p:cNvPr id="14474" name="Oval 546"/>
              <p:cNvSpPr>
                <a:spLocks noChangeArrowheads="1"/>
              </p:cNvSpPr>
              <p:nvPr/>
            </p:nvSpPr>
            <p:spPr bwMode="auto">
              <a:xfrm>
                <a:off x="2111" y="1944"/>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14475" name="Oval 547"/>
              <p:cNvSpPr>
                <a:spLocks noChangeArrowheads="1"/>
              </p:cNvSpPr>
              <p:nvPr/>
            </p:nvSpPr>
            <p:spPr bwMode="auto">
              <a:xfrm>
                <a:off x="1936" y="2119"/>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grpSp>
        <p:grpSp>
          <p:nvGrpSpPr>
            <p:cNvPr id="14393" name="Group 548"/>
            <p:cNvGrpSpPr>
              <a:grpSpLocks/>
            </p:cNvGrpSpPr>
            <p:nvPr/>
          </p:nvGrpSpPr>
          <p:grpSpPr bwMode="auto">
            <a:xfrm>
              <a:off x="4786" y="1828"/>
              <a:ext cx="194" cy="200"/>
              <a:chOff x="1936" y="1944"/>
              <a:chExt cx="200" cy="200"/>
            </a:xfrm>
          </p:grpSpPr>
          <p:grpSp>
            <p:nvGrpSpPr>
              <p:cNvPr id="14467" name="Group 549"/>
              <p:cNvGrpSpPr>
                <a:grpSpLocks/>
              </p:cNvGrpSpPr>
              <p:nvPr/>
            </p:nvGrpSpPr>
            <p:grpSpPr bwMode="auto">
              <a:xfrm>
                <a:off x="1953" y="1968"/>
                <a:ext cx="159" cy="159"/>
                <a:chOff x="2344" y="3465"/>
                <a:chExt cx="159" cy="159"/>
              </a:xfrm>
            </p:grpSpPr>
            <p:sp>
              <p:nvSpPr>
                <p:cNvPr id="14470" name="AutoShape 550"/>
                <p:cNvSpPr>
                  <a:spLocks noChangeArrowheads="1"/>
                </p:cNvSpPr>
                <p:nvPr/>
              </p:nvSpPr>
              <p:spPr bwMode="auto">
                <a:xfrm>
                  <a:off x="2400" y="3472"/>
                  <a:ext cx="96" cy="96"/>
                </a:xfrm>
                <a:prstGeom prst="rtTriangle">
                  <a:avLst/>
                </a:prstGeom>
                <a:solidFill>
                  <a:schemeClr val="bg2"/>
                </a:solidFill>
                <a:ln w="19050">
                  <a:solidFill>
                    <a:schemeClr val="tx1"/>
                  </a:solidFill>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14471" name="Line 551"/>
                <p:cNvSpPr>
                  <a:spLocks noChangeShapeType="1"/>
                </p:cNvSpPr>
                <p:nvPr/>
              </p:nvSpPr>
              <p:spPr bwMode="auto">
                <a:xfrm>
                  <a:off x="2352" y="3520"/>
                  <a:ext cx="96" cy="96"/>
                </a:xfrm>
                <a:prstGeom prst="line">
                  <a:avLst/>
                </a:prstGeom>
                <a:noFill/>
                <a:ln w="9525">
                  <a:solidFill>
                    <a:schemeClr val="tx1"/>
                  </a:solidFill>
                  <a:round/>
                  <a:headEnd/>
                  <a:tailEnd/>
                </a:ln>
              </p:spPr>
              <p:txBody>
                <a:bodyPr/>
                <a:lstStyle/>
                <a:p>
                  <a:endParaRPr lang="zh-CN" altLang="en-US"/>
                </a:p>
              </p:txBody>
            </p:sp>
            <p:sp>
              <p:nvSpPr>
                <p:cNvPr id="14472" name="Line 552"/>
                <p:cNvSpPr>
                  <a:spLocks noChangeShapeType="1"/>
                </p:cNvSpPr>
                <p:nvPr/>
              </p:nvSpPr>
              <p:spPr bwMode="auto">
                <a:xfrm flipH="1">
                  <a:off x="2344" y="3465"/>
                  <a:ext cx="159" cy="159"/>
                </a:xfrm>
                <a:prstGeom prst="line">
                  <a:avLst/>
                </a:prstGeom>
                <a:noFill/>
                <a:ln w="9525">
                  <a:solidFill>
                    <a:schemeClr val="tx1"/>
                  </a:solidFill>
                  <a:round/>
                  <a:headEnd/>
                  <a:tailEnd/>
                </a:ln>
              </p:spPr>
              <p:txBody>
                <a:bodyPr/>
                <a:lstStyle/>
                <a:p>
                  <a:endParaRPr lang="zh-CN" altLang="en-US"/>
                </a:p>
              </p:txBody>
            </p:sp>
          </p:grpSp>
          <p:sp>
            <p:nvSpPr>
              <p:cNvPr id="14468" name="Oval 553"/>
              <p:cNvSpPr>
                <a:spLocks noChangeArrowheads="1"/>
              </p:cNvSpPr>
              <p:nvPr/>
            </p:nvSpPr>
            <p:spPr bwMode="auto">
              <a:xfrm>
                <a:off x="2111" y="1944"/>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14469" name="Oval 554"/>
              <p:cNvSpPr>
                <a:spLocks noChangeArrowheads="1"/>
              </p:cNvSpPr>
              <p:nvPr/>
            </p:nvSpPr>
            <p:spPr bwMode="auto">
              <a:xfrm>
                <a:off x="1936" y="2119"/>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grpSp>
        <p:grpSp>
          <p:nvGrpSpPr>
            <p:cNvPr id="14394" name="Group 555"/>
            <p:cNvGrpSpPr>
              <a:grpSpLocks/>
            </p:cNvGrpSpPr>
            <p:nvPr/>
          </p:nvGrpSpPr>
          <p:grpSpPr bwMode="auto">
            <a:xfrm>
              <a:off x="3680" y="1829"/>
              <a:ext cx="195" cy="200"/>
              <a:chOff x="1936" y="1944"/>
              <a:chExt cx="200" cy="200"/>
            </a:xfrm>
          </p:grpSpPr>
          <p:grpSp>
            <p:nvGrpSpPr>
              <p:cNvPr id="14461" name="Group 556"/>
              <p:cNvGrpSpPr>
                <a:grpSpLocks/>
              </p:cNvGrpSpPr>
              <p:nvPr/>
            </p:nvGrpSpPr>
            <p:grpSpPr bwMode="auto">
              <a:xfrm>
                <a:off x="1953" y="1968"/>
                <a:ext cx="159" cy="159"/>
                <a:chOff x="2344" y="3465"/>
                <a:chExt cx="159" cy="159"/>
              </a:xfrm>
            </p:grpSpPr>
            <p:sp>
              <p:nvSpPr>
                <p:cNvPr id="14464" name="AutoShape 557"/>
                <p:cNvSpPr>
                  <a:spLocks noChangeArrowheads="1"/>
                </p:cNvSpPr>
                <p:nvPr/>
              </p:nvSpPr>
              <p:spPr bwMode="auto">
                <a:xfrm>
                  <a:off x="2400" y="3472"/>
                  <a:ext cx="96" cy="96"/>
                </a:xfrm>
                <a:prstGeom prst="rtTriangle">
                  <a:avLst/>
                </a:prstGeom>
                <a:solidFill>
                  <a:schemeClr val="bg2"/>
                </a:solidFill>
                <a:ln w="19050">
                  <a:solidFill>
                    <a:schemeClr val="tx1"/>
                  </a:solidFill>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14465" name="Line 558"/>
                <p:cNvSpPr>
                  <a:spLocks noChangeShapeType="1"/>
                </p:cNvSpPr>
                <p:nvPr/>
              </p:nvSpPr>
              <p:spPr bwMode="auto">
                <a:xfrm>
                  <a:off x="2352" y="3520"/>
                  <a:ext cx="96" cy="96"/>
                </a:xfrm>
                <a:prstGeom prst="line">
                  <a:avLst/>
                </a:prstGeom>
                <a:noFill/>
                <a:ln w="9525">
                  <a:solidFill>
                    <a:schemeClr val="tx1"/>
                  </a:solidFill>
                  <a:round/>
                  <a:headEnd/>
                  <a:tailEnd/>
                </a:ln>
              </p:spPr>
              <p:txBody>
                <a:bodyPr/>
                <a:lstStyle/>
                <a:p>
                  <a:endParaRPr lang="zh-CN" altLang="en-US"/>
                </a:p>
              </p:txBody>
            </p:sp>
            <p:sp>
              <p:nvSpPr>
                <p:cNvPr id="14466" name="Line 559"/>
                <p:cNvSpPr>
                  <a:spLocks noChangeShapeType="1"/>
                </p:cNvSpPr>
                <p:nvPr/>
              </p:nvSpPr>
              <p:spPr bwMode="auto">
                <a:xfrm flipH="1">
                  <a:off x="2344" y="3465"/>
                  <a:ext cx="159" cy="159"/>
                </a:xfrm>
                <a:prstGeom prst="line">
                  <a:avLst/>
                </a:prstGeom>
                <a:noFill/>
                <a:ln w="9525">
                  <a:solidFill>
                    <a:schemeClr val="tx1"/>
                  </a:solidFill>
                  <a:round/>
                  <a:headEnd/>
                  <a:tailEnd/>
                </a:ln>
              </p:spPr>
              <p:txBody>
                <a:bodyPr/>
                <a:lstStyle/>
                <a:p>
                  <a:endParaRPr lang="zh-CN" altLang="en-US"/>
                </a:p>
              </p:txBody>
            </p:sp>
          </p:grpSp>
          <p:sp>
            <p:nvSpPr>
              <p:cNvPr id="14462" name="Oval 560"/>
              <p:cNvSpPr>
                <a:spLocks noChangeArrowheads="1"/>
              </p:cNvSpPr>
              <p:nvPr/>
            </p:nvSpPr>
            <p:spPr bwMode="auto">
              <a:xfrm>
                <a:off x="2111" y="1944"/>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14463" name="Oval 561"/>
              <p:cNvSpPr>
                <a:spLocks noChangeArrowheads="1"/>
              </p:cNvSpPr>
              <p:nvPr/>
            </p:nvSpPr>
            <p:spPr bwMode="auto">
              <a:xfrm>
                <a:off x="1936" y="2119"/>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grpSp>
        <p:grpSp>
          <p:nvGrpSpPr>
            <p:cNvPr id="14395" name="Group 562"/>
            <p:cNvGrpSpPr>
              <a:grpSpLocks/>
            </p:cNvGrpSpPr>
            <p:nvPr/>
          </p:nvGrpSpPr>
          <p:grpSpPr bwMode="auto">
            <a:xfrm>
              <a:off x="4048" y="1829"/>
              <a:ext cx="194" cy="200"/>
              <a:chOff x="1936" y="1944"/>
              <a:chExt cx="200" cy="200"/>
            </a:xfrm>
          </p:grpSpPr>
          <p:grpSp>
            <p:nvGrpSpPr>
              <p:cNvPr id="14455" name="Group 563"/>
              <p:cNvGrpSpPr>
                <a:grpSpLocks/>
              </p:cNvGrpSpPr>
              <p:nvPr/>
            </p:nvGrpSpPr>
            <p:grpSpPr bwMode="auto">
              <a:xfrm>
                <a:off x="1953" y="1968"/>
                <a:ext cx="159" cy="159"/>
                <a:chOff x="2344" y="3465"/>
                <a:chExt cx="159" cy="159"/>
              </a:xfrm>
            </p:grpSpPr>
            <p:sp>
              <p:nvSpPr>
                <p:cNvPr id="14458" name="AutoShape 564"/>
                <p:cNvSpPr>
                  <a:spLocks noChangeArrowheads="1"/>
                </p:cNvSpPr>
                <p:nvPr/>
              </p:nvSpPr>
              <p:spPr bwMode="auto">
                <a:xfrm>
                  <a:off x="2400" y="3472"/>
                  <a:ext cx="96" cy="96"/>
                </a:xfrm>
                <a:prstGeom prst="rtTriangle">
                  <a:avLst/>
                </a:prstGeom>
                <a:solidFill>
                  <a:schemeClr val="bg2"/>
                </a:solidFill>
                <a:ln w="19050">
                  <a:solidFill>
                    <a:schemeClr val="tx1"/>
                  </a:solidFill>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14459" name="Line 565"/>
                <p:cNvSpPr>
                  <a:spLocks noChangeShapeType="1"/>
                </p:cNvSpPr>
                <p:nvPr/>
              </p:nvSpPr>
              <p:spPr bwMode="auto">
                <a:xfrm>
                  <a:off x="2352" y="3520"/>
                  <a:ext cx="96" cy="96"/>
                </a:xfrm>
                <a:prstGeom prst="line">
                  <a:avLst/>
                </a:prstGeom>
                <a:noFill/>
                <a:ln w="9525">
                  <a:solidFill>
                    <a:schemeClr val="tx1"/>
                  </a:solidFill>
                  <a:round/>
                  <a:headEnd/>
                  <a:tailEnd/>
                </a:ln>
              </p:spPr>
              <p:txBody>
                <a:bodyPr/>
                <a:lstStyle/>
                <a:p>
                  <a:endParaRPr lang="zh-CN" altLang="en-US"/>
                </a:p>
              </p:txBody>
            </p:sp>
            <p:sp>
              <p:nvSpPr>
                <p:cNvPr id="14460" name="Line 566"/>
                <p:cNvSpPr>
                  <a:spLocks noChangeShapeType="1"/>
                </p:cNvSpPr>
                <p:nvPr/>
              </p:nvSpPr>
              <p:spPr bwMode="auto">
                <a:xfrm flipH="1">
                  <a:off x="2344" y="3465"/>
                  <a:ext cx="159" cy="159"/>
                </a:xfrm>
                <a:prstGeom prst="line">
                  <a:avLst/>
                </a:prstGeom>
                <a:noFill/>
                <a:ln w="9525">
                  <a:solidFill>
                    <a:schemeClr val="tx1"/>
                  </a:solidFill>
                  <a:round/>
                  <a:headEnd/>
                  <a:tailEnd/>
                </a:ln>
              </p:spPr>
              <p:txBody>
                <a:bodyPr/>
                <a:lstStyle/>
                <a:p>
                  <a:endParaRPr lang="zh-CN" altLang="en-US"/>
                </a:p>
              </p:txBody>
            </p:sp>
          </p:grpSp>
          <p:sp>
            <p:nvSpPr>
              <p:cNvPr id="14456" name="Oval 567"/>
              <p:cNvSpPr>
                <a:spLocks noChangeArrowheads="1"/>
              </p:cNvSpPr>
              <p:nvPr/>
            </p:nvSpPr>
            <p:spPr bwMode="auto">
              <a:xfrm>
                <a:off x="2111" y="1944"/>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14457" name="Oval 568"/>
              <p:cNvSpPr>
                <a:spLocks noChangeArrowheads="1"/>
              </p:cNvSpPr>
              <p:nvPr/>
            </p:nvSpPr>
            <p:spPr bwMode="auto">
              <a:xfrm>
                <a:off x="1936" y="2119"/>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grpSp>
        <p:grpSp>
          <p:nvGrpSpPr>
            <p:cNvPr id="14396" name="Group 569"/>
            <p:cNvGrpSpPr>
              <a:grpSpLocks/>
            </p:cNvGrpSpPr>
            <p:nvPr/>
          </p:nvGrpSpPr>
          <p:grpSpPr bwMode="auto">
            <a:xfrm>
              <a:off x="4418" y="2100"/>
              <a:ext cx="194" cy="200"/>
              <a:chOff x="1936" y="1944"/>
              <a:chExt cx="200" cy="200"/>
            </a:xfrm>
          </p:grpSpPr>
          <p:grpSp>
            <p:nvGrpSpPr>
              <p:cNvPr id="14449" name="Group 570"/>
              <p:cNvGrpSpPr>
                <a:grpSpLocks/>
              </p:cNvGrpSpPr>
              <p:nvPr/>
            </p:nvGrpSpPr>
            <p:grpSpPr bwMode="auto">
              <a:xfrm>
                <a:off x="1953" y="1968"/>
                <a:ext cx="159" cy="159"/>
                <a:chOff x="2344" y="3465"/>
                <a:chExt cx="159" cy="159"/>
              </a:xfrm>
            </p:grpSpPr>
            <p:sp>
              <p:nvSpPr>
                <p:cNvPr id="14452" name="AutoShape 571"/>
                <p:cNvSpPr>
                  <a:spLocks noChangeArrowheads="1"/>
                </p:cNvSpPr>
                <p:nvPr/>
              </p:nvSpPr>
              <p:spPr bwMode="auto">
                <a:xfrm>
                  <a:off x="2400" y="3472"/>
                  <a:ext cx="96" cy="96"/>
                </a:xfrm>
                <a:prstGeom prst="rtTriangle">
                  <a:avLst/>
                </a:prstGeom>
                <a:solidFill>
                  <a:schemeClr val="bg2"/>
                </a:solidFill>
                <a:ln w="19050">
                  <a:solidFill>
                    <a:schemeClr val="tx1"/>
                  </a:solidFill>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14453" name="Line 572"/>
                <p:cNvSpPr>
                  <a:spLocks noChangeShapeType="1"/>
                </p:cNvSpPr>
                <p:nvPr/>
              </p:nvSpPr>
              <p:spPr bwMode="auto">
                <a:xfrm>
                  <a:off x="2352" y="3520"/>
                  <a:ext cx="96" cy="96"/>
                </a:xfrm>
                <a:prstGeom prst="line">
                  <a:avLst/>
                </a:prstGeom>
                <a:noFill/>
                <a:ln w="9525">
                  <a:solidFill>
                    <a:schemeClr val="tx1"/>
                  </a:solidFill>
                  <a:round/>
                  <a:headEnd/>
                  <a:tailEnd/>
                </a:ln>
              </p:spPr>
              <p:txBody>
                <a:bodyPr/>
                <a:lstStyle/>
                <a:p>
                  <a:endParaRPr lang="zh-CN" altLang="en-US"/>
                </a:p>
              </p:txBody>
            </p:sp>
            <p:sp>
              <p:nvSpPr>
                <p:cNvPr id="14454" name="Line 573"/>
                <p:cNvSpPr>
                  <a:spLocks noChangeShapeType="1"/>
                </p:cNvSpPr>
                <p:nvPr/>
              </p:nvSpPr>
              <p:spPr bwMode="auto">
                <a:xfrm flipH="1">
                  <a:off x="2344" y="3465"/>
                  <a:ext cx="159" cy="159"/>
                </a:xfrm>
                <a:prstGeom prst="line">
                  <a:avLst/>
                </a:prstGeom>
                <a:noFill/>
                <a:ln w="9525">
                  <a:solidFill>
                    <a:schemeClr val="tx1"/>
                  </a:solidFill>
                  <a:round/>
                  <a:headEnd/>
                  <a:tailEnd/>
                </a:ln>
              </p:spPr>
              <p:txBody>
                <a:bodyPr/>
                <a:lstStyle/>
                <a:p>
                  <a:endParaRPr lang="zh-CN" altLang="en-US"/>
                </a:p>
              </p:txBody>
            </p:sp>
          </p:grpSp>
          <p:sp>
            <p:nvSpPr>
              <p:cNvPr id="14450" name="Oval 574"/>
              <p:cNvSpPr>
                <a:spLocks noChangeArrowheads="1"/>
              </p:cNvSpPr>
              <p:nvPr/>
            </p:nvSpPr>
            <p:spPr bwMode="auto">
              <a:xfrm>
                <a:off x="2111" y="1944"/>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14451" name="Oval 575"/>
              <p:cNvSpPr>
                <a:spLocks noChangeArrowheads="1"/>
              </p:cNvSpPr>
              <p:nvPr/>
            </p:nvSpPr>
            <p:spPr bwMode="auto">
              <a:xfrm>
                <a:off x="1936" y="2119"/>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grpSp>
        <p:sp>
          <p:nvSpPr>
            <p:cNvPr id="14397" name="Text Box 576"/>
            <p:cNvSpPr txBox="1">
              <a:spLocks noChangeArrowheads="1"/>
            </p:cNvSpPr>
            <p:nvPr/>
          </p:nvSpPr>
          <p:spPr bwMode="auto">
            <a:xfrm>
              <a:off x="3075" y="1393"/>
              <a:ext cx="316" cy="1246"/>
            </a:xfrm>
            <a:prstGeom prst="rect">
              <a:avLst/>
            </a:prstGeom>
            <a:noFill/>
            <a:ln w="19050">
              <a:solidFill>
                <a:schemeClr val="tx1"/>
              </a:solidFill>
              <a:miter lim="800000"/>
              <a:headEnd/>
              <a:tailEnd/>
            </a:ln>
          </p:spPr>
          <p:txBody>
            <a:bodyPr>
              <a:spAutoFit/>
            </a:bodyPr>
            <a:lstStyle/>
            <a:p>
              <a:pPr eaLnBrk="0" hangingPunct="0"/>
              <a:endParaRPr lang="zh-CN" altLang="en-US" sz="1400" b="1">
                <a:solidFill>
                  <a:schemeClr val="hlink"/>
                </a:solidFill>
                <a:latin typeface="Arial" charset="0"/>
                <a:cs typeface="Arial" charset="0"/>
              </a:endParaRPr>
            </a:p>
            <a:p>
              <a:pPr eaLnBrk="0" hangingPunct="0"/>
              <a:r>
                <a:rPr lang="zh-CN" altLang="en-US" sz="1800" b="1">
                  <a:solidFill>
                    <a:srgbClr val="FF0066"/>
                  </a:solidFill>
                  <a:latin typeface="Arial" charset="0"/>
                  <a:ea typeface="楷体_GB2312" pitchFamily="49" charset="-122"/>
                  <a:cs typeface="Arial" charset="0"/>
                </a:rPr>
                <a:t>地址译码器</a:t>
              </a:r>
            </a:p>
            <a:p>
              <a:pPr eaLnBrk="0" hangingPunct="0"/>
              <a:endParaRPr lang="zh-CN" altLang="en-US" sz="1400" b="1">
                <a:solidFill>
                  <a:schemeClr val="hlink"/>
                </a:solidFill>
                <a:latin typeface="Arial" charset="0"/>
                <a:cs typeface="Arial" charset="0"/>
              </a:endParaRPr>
            </a:p>
          </p:txBody>
        </p:sp>
        <p:sp>
          <p:nvSpPr>
            <p:cNvPr id="14398" name="Line 577"/>
            <p:cNvSpPr>
              <a:spLocks noChangeShapeType="1"/>
            </p:cNvSpPr>
            <p:nvPr/>
          </p:nvSpPr>
          <p:spPr bwMode="auto">
            <a:xfrm>
              <a:off x="3865" y="906"/>
              <a:ext cx="1105" cy="0"/>
            </a:xfrm>
            <a:prstGeom prst="line">
              <a:avLst/>
            </a:prstGeom>
            <a:noFill/>
            <a:ln w="9525">
              <a:solidFill>
                <a:schemeClr val="tx1"/>
              </a:solidFill>
              <a:round/>
              <a:headEnd/>
              <a:tailEnd/>
            </a:ln>
          </p:spPr>
          <p:txBody>
            <a:bodyPr/>
            <a:lstStyle/>
            <a:p>
              <a:endParaRPr lang="zh-CN" altLang="en-US"/>
            </a:p>
          </p:txBody>
        </p:sp>
        <p:sp>
          <p:nvSpPr>
            <p:cNvPr id="14399" name="Line 578"/>
            <p:cNvSpPr>
              <a:spLocks noChangeShapeType="1"/>
            </p:cNvSpPr>
            <p:nvPr/>
          </p:nvSpPr>
          <p:spPr bwMode="auto">
            <a:xfrm>
              <a:off x="4444" y="743"/>
              <a:ext cx="0" cy="163"/>
            </a:xfrm>
            <a:prstGeom prst="line">
              <a:avLst/>
            </a:prstGeom>
            <a:noFill/>
            <a:ln w="9525">
              <a:solidFill>
                <a:schemeClr val="tx1"/>
              </a:solidFill>
              <a:round/>
              <a:headEnd/>
              <a:tailEnd/>
            </a:ln>
          </p:spPr>
          <p:txBody>
            <a:bodyPr/>
            <a:lstStyle/>
            <a:p>
              <a:endParaRPr lang="zh-CN" altLang="en-US"/>
            </a:p>
          </p:txBody>
        </p:sp>
        <p:sp>
          <p:nvSpPr>
            <p:cNvPr id="14400" name="Oval 579"/>
            <p:cNvSpPr>
              <a:spLocks noChangeArrowheads="1"/>
            </p:cNvSpPr>
            <p:nvPr/>
          </p:nvSpPr>
          <p:spPr bwMode="auto">
            <a:xfrm>
              <a:off x="4426" y="886"/>
              <a:ext cx="28" cy="29"/>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14401" name="Oval 580"/>
            <p:cNvSpPr>
              <a:spLocks noChangeArrowheads="1"/>
            </p:cNvSpPr>
            <p:nvPr/>
          </p:nvSpPr>
          <p:spPr bwMode="auto">
            <a:xfrm>
              <a:off x="4592" y="888"/>
              <a:ext cx="27" cy="28"/>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14402" name="Oval 581"/>
            <p:cNvSpPr>
              <a:spLocks noChangeArrowheads="1"/>
            </p:cNvSpPr>
            <p:nvPr/>
          </p:nvSpPr>
          <p:spPr bwMode="auto">
            <a:xfrm>
              <a:off x="4224" y="897"/>
              <a:ext cx="28" cy="28"/>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14403" name="Oval 582"/>
            <p:cNvSpPr>
              <a:spLocks noChangeArrowheads="1"/>
            </p:cNvSpPr>
            <p:nvPr/>
          </p:nvSpPr>
          <p:spPr bwMode="auto">
            <a:xfrm>
              <a:off x="4418" y="689"/>
              <a:ext cx="52" cy="54"/>
            </a:xfrm>
            <a:prstGeom prst="ellipse">
              <a:avLst/>
            </a:prstGeom>
            <a:no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14404" name="Text Box 583"/>
            <p:cNvSpPr txBox="1">
              <a:spLocks noChangeArrowheads="1"/>
            </p:cNvSpPr>
            <p:nvPr/>
          </p:nvSpPr>
          <p:spPr bwMode="auto">
            <a:xfrm>
              <a:off x="4428" y="628"/>
              <a:ext cx="421" cy="180"/>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+E</a:t>
              </a:r>
              <a:r>
                <a:rPr lang="en-US" altLang="zh-CN" sz="1400" b="1" baseline="-25000">
                  <a:solidFill>
                    <a:schemeClr val="hlink"/>
                  </a:solidFill>
                  <a:latin typeface="Arial" charset="0"/>
                  <a:cs typeface="Arial" charset="0"/>
                </a:rPr>
                <a:t>C</a:t>
              </a:r>
              <a:endParaRPr lang="en-US" altLang="zh-CN" sz="1400" b="1">
                <a:solidFill>
                  <a:schemeClr val="hlink"/>
                </a:solidFill>
                <a:latin typeface="Arial" charset="0"/>
                <a:cs typeface="Arial" charset="0"/>
              </a:endParaRPr>
            </a:p>
          </p:txBody>
        </p:sp>
        <p:grpSp>
          <p:nvGrpSpPr>
            <p:cNvPr id="14405" name="Group 584"/>
            <p:cNvGrpSpPr>
              <a:grpSpLocks/>
            </p:cNvGrpSpPr>
            <p:nvPr/>
          </p:nvGrpSpPr>
          <p:grpSpPr bwMode="auto">
            <a:xfrm>
              <a:off x="5023" y="2613"/>
              <a:ext cx="158" cy="244"/>
              <a:chOff x="2064" y="3144"/>
              <a:chExt cx="144" cy="216"/>
            </a:xfrm>
          </p:grpSpPr>
          <p:sp>
            <p:nvSpPr>
              <p:cNvPr id="14446" name="Oval 585"/>
              <p:cNvSpPr>
                <a:spLocks noChangeArrowheads="1"/>
              </p:cNvSpPr>
              <p:nvPr/>
            </p:nvSpPr>
            <p:spPr bwMode="auto">
              <a:xfrm>
                <a:off x="2064" y="3144"/>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14447" name="Line 586"/>
              <p:cNvSpPr>
                <a:spLocks noChangeShapeType="1"/>
              </p:cNvSpPr>
              <p:nvPr/>
            </p:nvSpPr>
            <p:spPr bwMode="auto">
              <a:xfrm>
                <a:off x="2112" y="3168"/>
                <a:ext cx="96" cy="0"/>
              </a:xfrm>
              <a:prstGeom prst="line">
                <a:avLst/>
              </a:prstGeom>
              <a:noFill/>
              <a:ln w="9525">
                <a:solidFill>
                  <a:schemeClr val="tx1"/>
                </a:solidFill>
                <a:round/>
                <a:headEnd/>
                <a:tailEnd/>
              </a:ln>
            </p:spPr>
            <p:txBody>
              <a:bodyPr/>
              <a:lstStyle/>
              <a:p>
                <a:endParaRPr lang="zh-CN" altLang="en-US"/>
              </a:p>
            </p:txBody>
          </p:sp>
          <p:sp>
            <p:nvSpPr>
              <p:cNvPr id="14448" name="Line 587"/>
              <p:cNvSpPr>
                <a:spLocks noChangeShapeType="1"/>
              </p:cNvSpPr>
              <p:nvPr/>
            </p:nvSpPr>
            <p:spPr bwMode="auto">
              <a:xfrm>
                <a:off x="2208" y="3168"/>
                <a:ext cx="0" cy="192"/>
              </a:xfrm>
              <a:prstGeom prst="line">
                <a:avLst/>
              </a:prstGeom>
              <a:noFill/>
              <a:ln w="9525">
                <a:solidFill>
                  <a:schemeClr val="tx1"/>
                </a:solidFill>
                <a:round/>
                <a:headEnd/>
                <a:tailEnd/>
              </a:ln>
            </p:spPr>
            <p:txBody>
              <a:bodyPr/>
              <a:lstStyle/>
              <a:p>
                <a:endParaRPr lang="zh-CN" altLang="en-US"/>
              </a:p>
            </p:txBody>
          </p:sp>
        </p:grpSp>
        <p:grpSp>
          <p:nvGrpSpPr>
            <p:cNvPr id="14406" name="Group 588"/>
            <p:cNvGrpSpPr>
              <a:grpSpLocks/>
            </p:cNvGrpSpPr>
            <p:nvPr/>
          </p:nvGrpSpPr>
          <p:grpSpPr bwMode="auto">
            <a:xfrm>
              <a:off x="4654" y="2613"/>
              <a:ext cx="158" cy="244"/>
              <a:chOff x="2064" y="3144"/>
              <a:chExt cx="144" cy="216"/>
            </a:xfrm>
          </p:grpSpPr>
          <p:sp>
            <p:nvSpPr>
              <p:cNvPr id="14443" name="Oval 589"/>
              <p:cNvSpPr>
                <a:spLocks noChangeArrowheads="1"/>
              </p:cNvSpPr>
              <p:nvPr/>
            </p:nvSpPr>
            <p:spPr bwMode="auto">
              <a:xfrm>
                <a:off x="2064" y="3144"/>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14444" name="Line 590"/>
              <p:cNvSpPr>
                <a:spLocks noChangeShapeType="1"/>
              </p:cNvSpPr>
              <p:nvPr/>
            </p:nvSpPr>
            <p:spPr bwMode="auto">
              <a:xfrm>
                <a:off x="2112" y="3168"/>
                <a:ext cx="96" cy="0"/>
              </a:xfrm>
              <a:prstGeom prst="line">
                <a:avLst/>
              </a:prstGeom>
              <a:noFill/>
              <a:ln w="9525">
                <a:solidFill>
                  <a:schemeClr val="tx1"/>
                </a:solidFill>
                <a:round/>
                <a:headEnd/>
                <a:tailEnd/>
              </a:ln>
            </p:spPr>
            <p:txBody>
              <a:bodyPr/>
              <a:lstStyle/>
              <a:p>
                <a:endParaRPr lang="zh-CN" altLang="en-US"/>
              </a:p>
            </p:txBody>
          </p:sp>
          <p:sp>
            <p:nvSpPr>
              <p:cNvPr id="14445" name="Line 591"/>
              <p:cNvSpPr>
                <a:spLocks noChangeShapeType="1"/>
              </p:cNvSpPr>
              <p:nvPr/>
            </p:nvSpPr>
            <p:spPr bwMode="auto">
              <a:xfrm>
                <a:off x="2208" y="3168"/>
                <a:ext cx="0" cy="192"/>
              </a:xfrm>
              <a:prstGeom prst="line">
                <a:avLst/>
              </a:prstGeom>
              <a:noFill/>
              <a:ln w="9525">
                <a:solidFill>
                  <a:schemeClr val="tx1"/>
                </a:solidFill>
                <a:round/>
                <a:headEnd/>
                <a:tailEnd/>
              </a:ln>
            </p:spPr>
            <p:txBody>
              <a:bodyPr/>
              <a:lstStyle/>
              <a:p>
                <a:endParaRPr lang="zh-CN" altLang="en-US"/>
              </a:p>
            </p:txBody>
          </p:sp>
        </p:grpSp>
        <p:grpSp>
          <p:nvGrpSpPr>
            <p:cNvPr id="14407" name="Group 592"/>
            <p:cNvGrpSpPr>
              <a:grpSpLocks/>
            </p:cNvGrpSpPr>
            <p:nvPr/>
          </p:nvGrpSpPr>
          <p:grpSpPr bwMode="auto">
            <a:xfrm>
              <a:off x="4286" y="2613"/>
              <a:ext cx="158" cy="244"/>
              <a:chOff x="2064" y="3144"/>
              <a:chExt cx="144" cy="216"/>
            </a:xfrm>
          </p:grpSpPr>
          <p:sp>
            <p:nvSpPr>
              <p:cNvPr id="14440" name="Oval 593"/>
              <p:cNvSpPr>
                <a:spLocks noChangeArrowheads="1"/>
              </p:cNvSpPr>
              <p:nvPr/>
            </p:nvSpPr>
            <p:spPr bwMode="auto">
              <a:xfrm>
                <a:off x="2064" y="3144"/>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14441" name="Line 594"/>
              <p:cNvSpPr>
                <a:spLocks noChangeShapeType="1"/>
              </p:cNvSpPr>
              <p:nvPr/>
            </p:nvSpPr>
            <p:spPr bwMode="auto">
              <a:xfrm>
                <a:off x="2112" y="3168"/>
                <a:ext cx="96" cy="0"/>
              </a:xfrm>
              <a:prstGeom prst="line">
                <a:avLst/>
              </a:prstGeom>
              <a:noFill/>
              <a:ln w="9525">
                <a:solidFill>
                  <a:schemeClr val="tx1"/>
                </a:solidFill>
                <a:round/>
                <a:headEnd/>
                <a:tailEnd/>
              </a:ln>
            </p:spPr>
            <p:txBody>
              <a:bodyPr/>
              <a:lstStyle/>
              <a:p>
                <a:endParaRPr lang="zh-CN" altLang="en-US"/>
              </a:p>
            </p:txBody>
          </p:sp>
          <p:sp>
            <p:nvSpPr>
              <p:cNvPr id="14442" name="Line 595"/>
              <p:cNvSpPr>
                <a:spLocks noChangeShapeType="1"/>
              </p:cNvSpPr>
              <p:nvPr/>
            </p:nvSpPr>
            <p:spPr bwMode="auto">
              <a:xfrm>
                <a:off x="2208" y="3168"/>
                <a:ext cx="0" cy="192"/>
              </a:xfrm>
              <a:prstGeom prst="line">
                <a:avLst/>
              </a:prstGeom>
              <a:noFill/>
              <a:ln w="9525">
                <a:solidFill>
                  <a:schemeClr val="tx1"/>
                </a:solidFill>
                <a:round/>
                <a:headEnd/>
                <a:tailEnd/>
              </a:ln>
            </p:spPr>
            <p:txBody>
              <a:bodyPr/>
              <a:lstStyle/>
              <a:p>
                <a:endParaRPr lang="zh-CN" altLang="en-US"/>
              </a:p>
            </p:txBody>
          </p:sp>
        </p:grpSp>
        <p:grpSp>
          <p:nvGrpSpPr>
            <p:cNvPr id="14408" name="Group 596"/>
            <p:cNvGrpSpPr>
              <a:grpSpLocks/>
            </p:cNvGrpSpPr>
            <p:nvPr/>
          </p:nvGrpSpPr>
          <p:grpSpPr bwMode="auto">
            <a:xfrm>
              <a:off x="3917" y="2613"/>
              <a:ext cx="158" cy="244"/>
              <a:chOff x="2064" y="3144"/>
              <a:chExt cx="144" cy="216"/>
            </a:xfrm>
          </p:grpSpPr>
          <p:sp>
            <p:nvSpPr>
              <p:cNvPr id="14437" name="Oval 597"/>
              <p:cNvSpPr>
                <a:spLocks noChangeArrowheads="1"/>
              </p:cNvSpPr>
              <p:nvPr/>
            </p:nvSpPr>
            <p:spPr bwMode="auto">
              <a:xfrm>
                <a:off x="2064" y="3144"/>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14438" name="Line 598"/>
              <p:cNvSpPr>
                <a:spLocks noChangeShapeType="1"/>
              </p:cNvSpPr>
              <p:nvPr/>
            </p:nvSpPr>
            <p:spPr bwMode="auto">
              <a:xfrm>
                <a:off x="2112" y="3168"/>
                <a:ext cx="96" cy="0"/>
              </a:xfrm>
              <a:prstGeom prst="line">
                <a:avLst/>
              </a:prstGeom>
              <a:noFill/>
              <a:ln w="9525">
                <a:solidFill>
                  <a:schemeClr val="tx1"/>
                </a:solidFill>
                <a:round/>
                <a:headEnd/>
                <a:tailEnd/>
              </a:ln>
            </p:spPr>
            <p:txBody>
              <a:bodyPr/>
              <a:lstStyle/>
              <a:p>
                <a:endParaRPr lang="zh-CN" altLang="en-US"/>
              </a:p>
            </p:txBody>
          </p:sp>
          <p:sp>
            <p:nvSpPr>
              <p:cNvPr id="14439" name="Line 599"/>
              <p:cNvSpPr>
                <a:spLocks noChangeShapeType="1"/>
              </p:cNvSpPr>
              <p:nvPr/>
            </p:nvSpPr>
            <p:spPr bwMode="auto">
              <a:xfrm>
                <a:off x="2208" y="3168"/>
                <a:ext cx="0" cy="192"/>
              </a:xfrm>
              <a:prstGeom prst="line">
                <a:avLst/>
              </a:prstGeom>
              <a:noFill/>
              <a:ln w="9525">
                <a:solidFill>
                  <a:schemeClr val="tx1"/>
                </a:solidFill>
                <a:round/>
                <a:headEnd/>
                <a:tailEnd/>
              </a:ln>
            </p:spPr>
            <p:txBody>
              <a:bodyPr/>
              <a:lstStyle/>
              <a:p>
                <a:endParaRPr lang="zh-CN" altLang="en-US"/>
              </a:p>
            </p:txBody>
          </p:sp>
        </p:grpSp>
        <p:sp>
          <p:nvSpPr>
            <p:cNvPr id="14409" name="Line 600"/>
            <p:cNvSpPr>
              <a:spLocks noChangeShapeType="1"/>
            </p:cNvSpPr>
            <p:nvPr/>
          </p:nvSpPr>
          <p:spPr bwMode="auto">
            <a:xfrm flipH="1">
              <a:off x="3051" y="2857"/>
              <a:ext cx="2130" cy="0"/>
            </a:xfrm>
            <a:prstGeom prst="line">
              <a:avLst/>
            </a:prstGeom>
            <a:noFill/>
            <a:ln w="9525">
              <a:solidFill>
                <a:schemeClr val="tx1"/>
              </a:solidFill>
              <a:round/>
              <a:headEnd/>
              <a:tailEnd/>
            </a:ln>
          </p:spPr>
          <p:txBody>
            <a:bodyPr/>
            <a:lstStyle/>
            <a:p>
              <a:endParaRPr lang="zh-CN" altLang="en-US"/>
            </a:p>
          </p:txBody>
        </p:sp>
        <p:sp>
          <p:nvSpPr>
            <p:cNvPr id="14410" name="Oval 601"/>
            <p:cNvSpPr>
              <a:spLocks noChangeArrowheads="1"/>
            </p:cNvSpPr>
            <p:nvPr/>
          </p:nvSpPr>
          <p:spPr bwMode="auto">
            <a:xfrm>
              <a:off x="4058" y="2839"/>
              <a:ext cx="27" cy="28"/>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14411" name="Oval 602"/>
            <p:cNvSpPr>
              <a:spLocks noChangeArrowheads="1"/>
            </p:cNvSpPr>
            <p:nvPr/>
          </p:nvSpPr>
          <p:spPr bwMode="auto">
            <a:xfrm>
              <a:off x="4425" y="2839"/>
              <a:ext cx="28" cy="28"/>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14412" name="Oval 603"/>
            <p:cNvSpPr>
              <a:spLocks noChangeArrowheads="1"/>
            </p:cNvSpPr>
            <p:nvPr/>
          </p:nvSpPr>
          <p:spPr bwMode="auto">
            <a:xfrm>
              <a:off x="4794" y="2847"/>
              <a:ext cx="27" cy="28"/>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14413" name="Text Box 604"/>
            <p:cNvSpPr txBox="1">
              <a:spLocks noChangeArrowheads="1"/>
            </p:cNvSpPr>
            <p:nvPr/>
          </p:nvSpPr>
          <p:spPr bwMode="auto">
            <a:xfrm>
              <a:off x="3601" y="2292"/>
              <a:ext cx="316" cy="179"/>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B</a:t>
              </a:r>
              <a:r>
                <a:rPr lang="en-US" altLang="zh-CN" sz="1400" b="1" baseline="-25000">
                  <a:solidFill>
                    <a:schemeClr val="hlink"/>
                  </a:solidFill>
                  <a:latin typeface="Arial" charset="0"/>
                  <a:cs typeface="Arial" charset="0"/>
                </a:rPr>
                <a:t>3</a:t>
              </a:r>
              <a:endParaRPr lang="en-US" altLang="zh-CN" sz="1400" b="1">
                <a:solidFill>
                  <a:schemeClr val="hlink"/>
                </a:solidFill>
                <a:latin typeface="Arial" charset="0"/>
                <a:cs typeface="Arial" charset="0"/>
              </a:endParaRPr>
            </a:p>
          </p:txBody>
        </p:sp>
        <p:sp>
          <p:nvSpPr>
            <p:cNvPr id="14414" name="Text Box 605"/>
            <p:cNvSpPr txBox="1">
              <a:spLocks noChangeArrowheads="1"/>
            </p:cNvSpPr>
            <p:nvPr/>
          </p:nvSpPr>
          <p:spPr bwMode="auto">
            <a:xfrm>
              <a:off x="3970" y="2292"/>
              <a:ext cx="316" cy="179"/>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B</a:t>
              </a:r>
              <a:r>
                <a:rPr lang="en-US" altLang="zh-CN" sz="1400" b="1" baseline="-25000">
                  <a:solidFill>
                    <a:schemeClr val="hlink"/>
                  </a:solidFill>
                  <a:latin typeface="Arial" charset="0"/>
                  <a:cs typeface="Arial" charset="0"/>
                </a:rPr>
                <a:t>2</a:t>
              </a:r>
              <a:endParaRPr lang="en-US" altLang="zh-CN" sz="1400" b="1">
                <a:solidFill>
                  <a:schemeClr val="hlink"/>
                </a:solidFill>
                <a:latin typeface="Arial" charset="0"/>
                <a:cs typeface="Arial" charset="0"/>
              </a:endParaRPr>
            </a:p>
          </p:txBody>
        </p:sp>
        <p:sp>
          <p:nvSpPr>
            <p:cNvPr id="14415" name="Text Box 606"/>
            <p:cNvSpPr txBox="1">
              <a:spLocks noChangeArrowheads="1"/>
            </p:cNvSpPr>
            <p:nvPr/>
          </p:nvSpPr>
          <p:spPr bwMode="auto">
            <a:xfrm>
              <a:off x="4339" y="2292"/>
              <a:ext cx="315" cy="179"/>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B</a:t>
              </a:r>
              <a:r>
                <a:rPr lang="en-US" altLang="zh-CN" sz="1400" b="1" baseline="-25000">
                  <a:solidFill>
                    <a:schemeClr val="hlink"/>
                  </a:solidFill>
                  <a:latin typeface="Arial" charset="0"/>
                  <a:cs typeface="Arial" charset="0"/>
                </a:rPr>
                <a:t>1</a:t>
              </a:r>
              <a:endParaRPr lang="en-US" altLang="zh-CN" sz="1400" b="1">
                <a:solidFill>
                  <a:schemeClr val="hlink"/>
                </a:solidFill>
                <a:latin typeface="Arial" charset="0"/>
                <a:cs typeface="Arial" charset="0"/>
              </a:endParaRPr>
            </a:p>
          </p:txBody>
        </p:sp>
        <p:sp>
          <p:nvSpPr>
            <p:cNvPr id="14416" name="Text Box 607"/>
            <p:cNvSpPr txBox="1">
              <a:spLocks noChangeArrowheads="1"/>
            </p:cNvSpPr>
            <p:nvPr/>
          </p:nvSpPr>
          <p:spPr bwMode="auto">
            <a:xfrm>
              <a:off x="4707" y="2292"/>
              <a:ext cx="316" cy="179"/>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B</a:t>
              </a:r>
              <a:r>
                <a:rPr lang="en-US" altLang="zh-CN" sz="1400" b="1" baseline="-25000">
                  <a:solidFill>
                    <a:schemeClr val="hlink"/>
                  </a:solidFill>
                  <a:latin typeface="Arial" charset="0"/>
                  <a:cs typeface="Arial" charset="0"/>
                </a:rPr>
                <a:t>0</a:t>
              </a:r>
              <a:endParaRPr lang="en-US" altLang="zh-CN" sz="1400" b="1">
                <a:solidFill>
                  <a:schemeClr val="hlink"/>
                </a:solidFill>
                <a:latin typeface="Arial" charset="0"/>
                <a:cs typeface="Arial" charset="0"/>
              </a:endParaRPr>
            </a:p>
          </p:txBody>
        </p:sp>
        <p:sp>
          <p:nvSpPr>
            <p:cNvPr id="14417" name="Line 608"/>
            <p:cNvSpPr>
              <a:spLocks noChangeShapeType="1"/>
            </p:cNvSpPr>
            <p:nvPr/>
          </p:nvSpPr>
          <p:spPr bwMode="auto">
            <a:xfrm>
              <a:off x="2881" y="1610"/>
              <a:ext cx="194" cy="0"/>
            </a:xfrm>
            <a:prstGeom prst="line">
              <a:avLst/>
            </a:prstGeom>
            <a:noFill/>
            <a:ln w="9525">
              <a:solidFill>
                <a:schemeClr val="tx1"/>
              </a:solidFill>
              <a:round/>
              <a:headEnd/>
              <a:tailEnd/>
            </a:ln>
          </p:spPr>
          <p:txBody>
            <a:bodyPr/>
            <a:lstStyle/>
            <a:p>
              <a:endParaRPr lang="zh-CN" altLang="en-US"/>
            </a:p>
          </p:txBody>
        </p:sp>
        <p:sp>
          <p:nvSpPr>
            <p:cNvPr id="14418" name="Line 609"/>
            <p:cNvSpPr>
              <a:spLocks noChangeShapeType="1"/>
            </p:cNvSpPr>
            <p:nvPr/>
          </p:nvSpPr>
          <p:spPr bwMode="auto">
            <a:xfrm>
              <a:off x="2857" y="1990"/>
              <a:ext cx="218" cy="0"/>
            </a:xfrm>
            <a:prstGeom prst="line">
              <a:avLst/>
            </a:prstGeom>
            <a:noFill/>
            <a:ln w="9525">
              <a:solidFill>
                <a:schemeClr val="tx1"/>
              </a:solidFill>
              <a:round/>
              <a:headEnd/>
              <a:tailEnd/>
            </a:ln>
          </p:spPr>
          <p:txBody>
            <a:bodyPr/>
            <a:lstStyle/>
            <a:p>
              <a:endParaRPr lang="zh-CN" altLang="en-US"/>
            </a:p>
          </p:txBody>
        </p:sp>
        <p:sp>
          <p:nvSpPr>
            <p:cNvPr id="14419" name="Text Box 610"/>
            <p:cNvSpPr txBox="1">
              <a:spLocks noChangeArrowheads="1"/>
            </p:cNvSpPr>
            <p:nvPr/>
          </p:nvSpPr>
          <p:spPr bwMode="auto">
            <a:xfrm>
              <a:off x="2620" y="1502"/>
              <a:ext cx="316" cy="179"/>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A</a:t>
              </a:r>
              <a:r>
                <a:rPr lang="en-US" altLang="zh-CN" sz="1400" b="1" baseline="-25000">
                  <a:solidFill>
                    <a:schemeClr val="hlink"/>
                  </a:solidFill>
                  <a:latin typeface="Arial" charset="0"/>
                  <a:cs typeface="Arial" charset="0"/>
                </a:rPr>
                <a:t>1</a:t>
              </a:r>
              <a:endParaRPr lang="en-US" altLang="zh-CN" sz="1400" b="1">
                <a:solidFill>
                  <a:schemeClr val="hlink"/>
                </a:solidFill>
                <a:latin typeface="Arial" charset="0"/>
                <a:cs typeface="Arial" charset="0"/>
              </a:endParaRPr>
            </a:p>
          </p:txBody>
        </p:sp>
        <p:sp>
          <p:nvSpPr>
            <p:cNvPr id="14420" name="Text Box 611"/>
            <p:cNvSpPr txBox="1">
              <a:spLocks noChangeArrowheads="1"/>
            </p:cNvSpPr>
            <p:nvPr/>
          </p:nvSpPr>
          <p:spPr bwMode="auto">
            <a:xfrm>
              <a:off x="2629" y="1900"/>
              <a:ext cx="316" cy="179"/>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A</a:t>
              </a:r>
              <a:r>
                <a:rPr lang="en-US" altLang="zh-CN" sz="1400" b="1" baseline="-25000">
                  <a:solidFill>
                    <a:schemeClr val="hlink"/>
                  </a:solidFill>
                  <a:latin typeface="Arial" charset="0"/>
                  <a:cs typeface="Arial" charset="0"/>
                </a:rPr>
                <a:t>0</a:t>
              </a:r>
              <a:endParaRPr lang="en-US" altLang="zh-CN" sz="1400" b="1">
                <a:solidFill>
                  <a:schemeClr val="hlink"/>
                </a:solidFill>
                <a:latin typeface="Arial" charset="0"/>
                <a:cs typeface="Arial" charset="0"/>
              </a:endParaRPr>
            </a:p>
          </p:txBody>
        </p:sp>
        <p:sp>
          <p:nvSpPr>
            <p:cNvPr id="14421" name="Text Box 612"/>
            <p:cNvSpPr txBox="1">
              <a:spLocks noChangeArrowheads="1"/>
            </p:cNvSpPr>
            <p:nvPr/>
          </p:nvSpPr>
          <p:spPr bwMode="auto">
            <a:xfrm>
              <a:off x="2759" y="2771"/>
              <a:ext cx="316" cy="180"/>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CS</a:t>
              </a:r>
            </a:p>
          </p:txBody>
        </p:sp>
        <p:sp>
          <p:nvSpPr>
            <p:cNvPr id="14422" name="Line 614"/>
            <p:cNvSpPr>
              <a:spLocks noChangeShapeType="1"/>
            </p:cNvSpPr>
            <p:nvPr/>
          </p:nvSpPr>
          <p:spPr bwMode="auto">
            <a:xfrm>
              <a:off x="2838" y="2797"/>
              <a:ext cx="158" cy="0"/>
            </a:xfrm>
            <a:prstGeom prst="line">
              <a:avLst/>
            </a:prstGeom>
            <a:noFill/>
            <a:ln w="9525">
              <a:solidFill>
                <a:schemeClr val="tx1"/>
              </a:solidFill>
              <a:round/>
              <a:headEnd/>
              <a:tailEnd/>
            </a:ln>
          </p:spPr>
          <p:txBody>
            <a:bodyPr/>
            <a:lstStyle/>
            <a:p>
              <a:endParaRPr lang="zh-CN" altLang="en-US"/>
            </a:p>
          </p:txBody>
        </p:sp>
        <p:sp>
          <p:nvSpPr>
            <p:cNvPr id="14423" name="Rectangle 617"/>
            <p:cNvSpPr>
              <a:spLocks noChangeArrowheads="1"/>
            </p:cNvSpPr>
            <p:nvPr/>
          </p:nvSpPr>
          <p:spPr bwMode="auto">
            <a:xfrm>
              <a:off x="3601" y="1014"/>
              <a:ext cx="1580" cy="1301"/>
            </a:xfrm>
            <a:prstGeom prst="rect">
              <a:avLst/>
            </a:prstGeom>
            <a:noFill/>
            <a:ln w="9525">
              <a:solidFill>
                <a:schemeClr val="tx1"/>
              </a:solidFill>
              <a:prstDash val="dash"/>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14424" name="Rectangle 618"/>
            <p:cNvSpPr>
              <a:spLocks noChangeArrowheads="1"/>
            </p:cNvSpPr>
            <p:nvPr/>
          </p:nvSpPr>
          <p:spPr bwMode="auto">
            <a:xfrm>
              <a:off x="3601" y="2478"/>
              <a:ext cx="1685" cy="433"/>
            </a:xfrm>
            <a:prstGeom prst="rect">
              <a:avLst/>
            </a:prstGeom>
            <a:noFill/>
            <a:ln w="9525">
              <a:solidFill>
                <a:schemeClr val="tx1"/>
              </a:solidFill>
              <a:prstDash val="dash"/>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14425" name="Text Box 619"/>
            <p:cNvSpPr txBox="1">
              <a:spLocks noChangeArrowheads="1"/>
            </p:cNvSpPr>
            <p:nvPr/>
          </p:nvSpPr>
          <p:spPr bwMode="auto">
            <a:xfrm>
              <a:off x="5181" y="1283"/>
              <a:ext cx="263" cy="682"/>
            </a:xfrm>
            <a:prstGeom prst="rect">
              <a:avLst/>
            </a:prstGeom>
            <a:noFill/>
            <a:ln w="9525">
              <a:noFill/>
              <a:miter lim="800000"/>
              <a:headEnd/>
              <a:tailEnd/>
            </a:ln>
          </p:spPr>
          <p:txBody>
            <a:bodyPr>
              <a:spAutoFit/>
            </a:bodyPr>
            <a:lstStyle/>
            <a:p>
              <a:pPr eaLnBrk="0" hangingPunct="0"/>
              <a:r>
                <a:rPr lang="zh-CN" altLang="en-US" sz="1800" b="1">
                  <a:solidFill>
                    <a:srgbClr val="FF0066"/>
                  </a:solidFill>
                  <a:latin typeface="Arial" charset="0"/>
                  <a:ea typeface="楷体_GB2312" pitchFamily="49" charset="-122"/>
                  <a:cs typeface="Arial" charset="0"/>
                </a:rPr>
                <a:t>存储矩阵</a:t>
              </a:r>
            </a:p>
          </p:txBody>
        </p:sp>
        <p:sp>
          <p:nvSpPr>
            <p:cNvPr id="14426" name="Text Box 620"/>
            <p:cNvSpPr txBox="1">
              <a:spLocks noChangeArrowheads="1"/>
            </p:cNvSpPr>
            <p:nvPr/>
          </p:nvSpPr>
          <p:spPr bwMode="auto">
            <a:xfrm>
              <a:off x="5339" y="2378"/>
              <a:ext cx="421" cy="526"/>
            </a:xfrm>
            <a:prstGeom prst="rect">
              <a:avLst/>
            </a:prstGeom>
            <a:noFill/>
            <a:ln w="9525">
              <a:noFill/>
              <a:miter lim="800000"/>
              <a:headEnd/>
              <a:tailEnd/>
            </a:ln>
          </p:spPr>
          <p:txBody>
            <a:bodyPr>
              <a:spAutoFit/>
            </a:bodyPr>
            <a:lstStyle/>
            <a:p>
              <a:pPr eaLnBrk="0" hangingPunct="0"/>
              <a:r>
                <a:rPr lang="zh-CN" altLang="en-US" sz="1800" b="1">
                  <a:solidFill>
                    <a:srgbClr val="FF0066"/>
                  </a:solidFill>
                  <a:latin typeface="Arial" charset="0"/>
                  <a:ea typeface="楷体_GB2312" pitchFamily="49" charset="-122"/>
                  <a:cs typeface="Arial" charset="0"/>
                </a:rPr>
                <a:t>输出控制电路</a:t>
              </a:r>
            </a:p>
          </p:txBody>
        </p:sp>
        <p:sp>
          <p:nvSpPr>
            <p:cNvPr id="14427" name="Text Box 621"/>
            <p:cNvSpPr txBox="1">
              <a:spLocks noChangeArrowheads="1"/>
            </p:cNvSpPr>
            <p:nvPr/>
          </p:nvSpPr>
          <p:spPr bwMode="auto">
            <a:xfrm>
              <a:off x="3233" y="960"/>
              <a:ext cx="421" cy="197"/>
            </a:xfrm>
            <a:prstGeom prst="rect">
              <a:avLst/>
            </a:prstGeom>
            <a:noFill/>
            <a:ln w="9525">
              <a:noFill/>
              <a:miter lim="800000"/>
              <a:headEnd/>
              <a:tailEnd/>
            </a:ln>
          </p:spPr>
          <p:txBody>
            <a:bodyPr>
              <a:spAutoFit/>
            </a:bodyPr>
            <a:lstStyle/>
            <a:p>
              <a:pPr eaLnBrk="0" hangingPunct="0"/>
              <a:r>
                <a:rPr lang="zh-CN" altLang="en-US" sz="1600" b="1">
                  <a:solidFill>
                    <a:schemeClr val="hlink"/>
                  </a:solidFill>
                  <a:latin typeface="Arial" charset="0"/>
                  <a:ea typeface="楷体_GB2312" pitchFamily="49" charset="-122"/>
                  <a:cs typeface="Arial" charset="0"/>
                </a:rPr>
                <a:t>字线</a:t>
              </a:r>
            </a:p>
          </p:txBody>
        </p:sp>
        <p:sp>
          <p:nvSpPr>
            <p:cNvPr id="14428" name="Text Box 622"/>
            <p:cNvSpPr txBox="1">
              <a:spLocks noChangeArrowheads="1"/>
            </p:cNvSpPr>
            <p:nvPr/>
          </p:nvSpPr>
          <p:spPr bwMode="auto">
            <a:xfrm>
              <a:off x="3312" y="1231"/>
              <a:ext cx="368" cy="178"/>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W</a:t>
              </a:r>
              <a:r>
                <a:rPr lang="en-US" altLang="zh-CN" sz="1400" b="1" baseline="-25000">
                  <a:solidFill>
                    <a:schemeClr val="hlink"/>
                  </a:solidFill>
                  <a:latin typeface="Arial" charset="0"/>
                  <a:cs typeface="Arial" charset="0"/>
                </a:rPr>
                <a:t>0</a:t>
              </a:r>
              <a:endParaRPr lang="en-US" altLang="zh-CN" sz="1400" b="1">
                <a:solidFill>
                  <a:schemeClr val="hlink"/>
                </a:solidFill>
                <a:latin typeface="Arial" charset="0"/>
                <a:cs typeface="Arial" charset="0"/>
              </a:endParaRPr>
            </a:p>
          </p:txBody>
        </p:sp>
        <p:sp>
          <p:nvSpPr>
            <p:cNvPr id="14429" name="Line 626"/>
            <p:cNvSpPr>
              <a:spLocks noChangeShapeType="1"/>
            </p:cNvSpPr>
            <p:nvPr/>
          </p:nvSpPr>
          <p:spPr bwMode="auto">
            <a:xfrm>
              <a:off x="3408" y="1252"/>
              <a:ext cx="106" cy="0"/>
            </a:xfrm>
            <a:prstGeom prst="line">
              <a:avLst/>
            </a:prstGeom>
            <a:noFill/>
            <a:ln w="9525">
              <a:solidFill>
                <a:schemeClr val="tx1"/>
              </a:solidFill>
              <a:round/>
              <a:headEnd/>
              <a:tailEnd/>
            </a:ln>
          </p:spPr>
          <p:txBody>
            <a:bodyPr/>
            <a:lstStyle/>
            <a:p>
              <a:endParaRPr lang="zh-CN" altLang="en-US"/>
            </a:p>
          </p:txBody>
        </p:sp>
        <p:sp>
          <p:nvSpPr>
            <p:cNvPr id="14430" name="Text Box 629"/>
            <p:cNvSpPr txBox="1">
              <a:spLocks noChangeArrowheads="1"/>
            </p:cNvSpPr>
            <p:nvPr/>
          </p:nvSpPr>
          <p:spPr bwMode="auto">
            <a:xfrm>
              <a:off x="3312" y="2076"/>
              <a:ext cx="368" cy="178"/>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W</a:t>
              </a:r>
              <a:r>
                <a:rPr lang="en-US" altLang="zh-CN" sz="1400" b="1" baseline="-25000">
                  <a:solidFill>
                    <a:schemeClr val="hlink"/>
                  </a:solidFill>
                  <a:latin typeface="Arial" charset="0"/>
                  <a:cs typeface="Arial" charset="0"/>
                </a:rPr>
                <a:t>3</a:t>
              </a:r>
              <a:endParaRPr lang="en-US" altLang="zh-CN" sz="1400" b="1">
                <a:solidFill>
                  <a:schemeClr val="hlink"/>
                </a:solidFill>
                <a:latin typeface="Arial" charset="0"/>
                <a:cs typeface="Arial" charset="0"/>
              </a:endParaRPr>
            </a:p>
          </p:txBody>
        </p:sp>
        <p:sp>
          <p:nvSpPr>
            <p:cNvPr id="14431" name="Line 630"/>
            <p:cNvSpPr>
              <a:spLocks noChangeShapeType="1"/>
            </p:cNvSpPr>
            <p:nvPr/>
          </p:nvSpPr>
          <p:spPr bwMode="auto">
            <a:xfrm>
              <a:off x="3408" y="2089"/>
              <a:ext cx="106" cy="0"/>
            </a:xfrm>
            <a:prstGeom prst="line">
              <a:avLst/>
            </a:prstGeom>
            <a:noFill/>
            <a:ln w="9525">
              <a:solidFill>
                <a:schemeClr val="tx1"/>
              </a:solidFill>
              <a:round/>
              <a:headEnd/>
              <a:tailEnd/>
            </a:ln>
          </p:spPr>
          <p:txBody>
            <a:bodyPr/>
            <a:lstStyle/>
            <a:p>
              <a:endParaRPr lang="zh-CN" altLang="en-US"/>
            </a:p>
          </p:txBody>
        </p:sp>
        <p:sp>
          <p:nvSpPr>
            <p:cNvPr id="14432" name="Text Box 632"/>
            <p:cNvSpPr txBox="1">
              <a:spLocks noChangeArrowheads="1"/>
            </p:cNvSpPr>
            <p:nvPr/>
          </p:nvSpPr>
          <p:spPr bwMode="auto">
            <a:xfrm>
              <a:off x="3312" y="1797"/>
              <a:ext cx="368" cy="178"/>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W</a:t>
              </a:r>
              <a:r>
                <a:rPr lang="en-US" altLang="zh-CN" sz="1400" b="1" baseline="-25000">
                  <a:solidFill>
                    <a:schemeClr val="hlink"/>
                  </a:solidFill>
                  <a:latin typeface="Arial" charset="0"/>
                  <a:cs typeface="Arial" charset="0"/>
                </a:rPr>
                <a:t>2</a:t>
              </a:r>
              <a:endParaRPr lang="en-US" altLang="zh-CN" sz="1400" b="1">
                <a:solidFill>
                  <a:schemeClr val="hlink"/>
                </a:solidFill>
                <a:latin typeface="Arial" charset="0"/>
                <a:cs typeface="Arial" charset="0"/>
              </a:endParaRPr>
            </a:p>
          </p:txBody>
        </p:sp>
        <p:sp>
          <p:nvSpPr>
            <p:cNvPr id="14433" name="Line 633"/>
            <p:cNvSpPr>
              <a:spLocks noChangeShapeType="1"/>
            </p:cNvSpPr>
            <p:nvPr/>
          </p:nvSpPr>
          <p:spPr bwMode="auto">
            <a:xfrm>
              <a:off x="3408" y="1818"/>
              <a:ext cx="106" cy="0"/>
            </a:xfrm>
            <a:prstGeom prst="line">
              <a:avLst/>
            </a:prstGeom>
            <a:noFill/>
            <a:ln w="9525">
              <a:solidFill>
                <a:schemeClr val="tx1"/>
              </a:solidFill>
              <a:round/>
              <a:headEnd/>
              <a:tailEnd/>
            </a:ln>
          </p:spPr>
          <p:txBody>
            <a:bodyPr/>
            <a:lstStyle/>
            <a:p>
              <a:endParaRPr lang="zh-CN" altLang="en-US"/>
            </a:p>
          </p:txBody>
        </p:sp>
        <p:sp>
          <p:nvSpPr>
            <p:cNvPr id="14434" name="Text Box 635"/>
            <p:cNvSpPr txBox="1">
              <a:spLocks noChangeArrowheads="1"/>
            </p:cNvSpPr>
            <p:nvPr/>
          </p:nvSpPr>
          <p:spPr bwMode="auto">
            <a:xfrm>
              <a:off x="3312" y="1502"/>
              <a:ext cx="368" cy="178"/>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W</a:t>
              </a:r>
              <a:r>
                <a:rPr lang="en-US" altLang="zh-CN" sz="1400" b="1" baseline="-25000">
                  <a:solidFill>
                    <a:schemeClr val="hlink"/>
                  </a:solidFill>
                  <a:latin typeface="Arial" charset="0"/>
                  <a:cs typeface="Arial" charset="0"/>
                </a:rPr>
                <a:t>1</a:t>
              </a:r>
              <a:endParaRPr lang="en-US" altLang="zh-CN" sz="1400" b="1">
                <a:solidFill>
                  <a:schemeClr val="hlink"/>
                </a:solidFill>
                <a:latin typeface="Arial" charset="0"/>
                <a:cs typeface="Arial" charset="0"/>
              </a:endParaRPr>
            </a:p>
          </p:txBody>
        </p:sp>
        <p:sp>
          <p:nvSpPr>
            <p:cNvPr id="14435" name="Line 636"/>
            <p:cNvSpPr>
              <a:spLocks noChangeShapeType="1"/>
            </p:cNvSpPr>
            <p:nvPr/>
          </p:nvSpPr>
          <p:spPr bwMode="auto">
            <a:xfrm>
              <a:off x="3408" y="1531"/>
              <a:ext cx="106" cy="0"/>
            </a:xfrm>
            <a:prstGeom prst="line">
              <a:avLst/>
            </a:prstGeom>
            <a:noFill/>
            <a:ln w="9525">
              <a:solidFill>
                <a:schemeClr val="tx1"/>
              </a:solidFill>
              <a:round/>
              <a:headEnd/>
              <a:tailEnd/>
            </a:ln>
          </p:spPr>
          <p:txBody>
            <a:bodyPr/>
            <a:lstStyle/>
            <a:p>
              <a:endParaRPr lang="zh-CN" altLang="en-US"/>
            </a:p>
          </p:txBody>
        </p:sp>
        <p:sp>
          <p:nvSpPr>
            <p:cNvPr id="14436" name="Text Box 637"/>
            <p:cNvSpPr txBox="1">
              <a:spLocks noChangeArrowheads="1"/>
            </p:cNvSpPr>
            <p:nvPr/>
          </p:nvSpPr>
          <p:spPr bwMode="auto">
            <a:xfrm>
              <a:off x="4970" y="2261"/>
              <a:ext cx="474" cy="197"/>
            </a:xfrm>
            <a:prstGeom prst="rect">
              <a:avLst/>
            </a:prstGeom>
            <a:noFill/>
            <a:ln w="9525">
              <a:noFill/>
              <a:miter lim="800000"/>
              <a:headEnd/>
              <a:tailEnd/>
            </a:ln>
          </p:spPr>
          <p:txBody>
            <a:bodyPr>
              <a:spAutoFit/>
            </a:bodyPr>
            <a:lstStyle/>
            <a:p>
              <a:pPr eaLnBrk="0" hangingPunct="0"/>
              <a:r>
                <a:rPr lang="zh-CN" altLang="en-US" sz="1600" b="1">
                  <a:solidFill>
                    <a:schemeClr val="hlink"/>
                  </a:solidFill>
                  <a:latin typeface="Arial" charset="0"/>
                  <a:ea typeface="楷体_GB2312" pitchFamily="49" charset="-122"/>
                  <a:cs typeface="Arial" charset="0"/>
                </a:rPr>
                <a:t>位线</a:t>
              </a:r>
            </a:p>
          </p:txBody>
        </p:sp>
      </p:grpSp>
      <p:sp>
        <p:nvSpPr>
          <p:cNvPr id="45444" name="Oval 388"/>
          <p:cNvSpPr>
            <a:spLocks noChangeArrowheads="1"/>
          </p:cNvSpPr>
          <p:nvPr/>
        </p:nvSpPr>
        <p:spPr bwMode="black">
          <a:xfrm rot="1243160">
            <a:off x="298450" y="3346450"/>
            <a:ext cx="1538288" cy="1968500"/>
          </a:xfrm>
          <a:prstGeom prst="ellipse">
            <a:avLst/>
          </a:prstGeom>
          <a:noFill/>
          <a:ln w="19050" algn="ctr">
            <a:solidFill>
              <a:srgbClr val="FF0000"/>
            </a:solidFill>
            <a:round/>
            <a:headEnd/>
            <a:tailEnd/>
          </a:ln>
        </p:spPr>
        <p:txBody>
          <a:bodyPr anchor="ctr">
            <a:spAutoFit/>
          </a:bodyPr>
          <a:lstStyle/>
          <a:p>
            <a:endParaRPr lang="zh-CN" altLang="en-US"/>
          </a:p>
        </p:txBody>
      </p:sp>
      <p:sp>
        <p:nvSpPr>
          <p:cNvPr id="45446" name="Rectangle 390"/>
          <p:cNvSpPr>
            <a:spLocks noChangeArrowheads="1"/>
          </p:cNvSpPr>
          <p:nvPr/>
        </p:nvSpPr>
        <p:spPr bwMode="black">
          <a:xfrm>
            <a:off x="1806575" y="4054475"/>
            <a:ext cx="974725" cy="587375"/>
          </a:xfrm>
          <a:prstGeom prst="rect">
            <a:avLst/>
          </a:prstGeom>
          <a:noFill/>
          <a:ln w="9525" algn="ctr">
            <a:noFill/>
            <a:miter lim="800000"/>
            <a:headEnd/>
            <a:tailEnd/>
          </a:ln>
          <a:effectLst>
            <a:prstShdw prst="shdw13" dist="53882" dir="13500000">
              <a:srgbClr val="999999">
                <a:alpha val="50000"/>
              </a:srgbClr>
            </a:prstShdw>
          </a:effectLst>
        </p:spPr>
        <p:txBody>
          <a:bodyPr>
            <a:spAutoFit/>
          </a:bodyPr>
          <a:lstStyle/>
          <a:p>
            <a:r>
              <a:rPr lang="zh-CN" altLang="en-US" sz="1800" b="1">
                <a:solidFill>
                  <a:srgbClr val="FF0066"/>
                </a:solidFill>
                <a:latin typeface="Arial" charset="0"/>
                <a:ea typeface="楷体_GB2312" pitchFamily="49" charset="-122"/>
                <a:cs typeface="Arial" charset="0"/>
              </a:rPr>
              <a:t>二极管与门</a:t>
            </a:r>
          </a:p>
        </p:txBody>
      </p:sp>
      <p:sp>
        <p:nvSpPr>
          <p:cNvPr id="208" name="矩形 4"/>
          <p:cNvSpPr>
            <a:spLocks noChangeArrowheads="1"/>
          </p:cNvSpPr>
          <p:nvPr/>
        </p:nvSpPr>
        <p:spPr bwMode="auto">
          <a:xfrm>
            <a:off x="227013" y="5386388"/>
            <a:ext cx="4786312" cy="369887"/>
          </a:xfrm>
          <a:prstGeom prst="rect">
            <a:avLst/>
          </a:prstGeom>
          <a:noFill/>
          <a:ln w="9525">
            <a:noFill/>
            <a:miter lim="800000"/>
            <a:headEnd/>
            <a:tailEnd/>
          </a:ln>
        </p:spPr>
        <p:txBody>
          <a:bodyPr>
            <a:spAutoFit/>
          </a:bodyPr>
          <a:lstStyle/>
          <a:p>
            <a:pPr marL="361950" indent="-361950" algn="l" eaLnBrk="0" hangingPunct="0">
              <a:buClr>
                <a:srgbClr val="006666"/>
              </a:buClr>
              <a:buSzPct val="85000"/>
            </a:pPr>
            <a:r>
              <a:rPr lang="zh-CN" altLang="en-US" sz="2000" b="1">
                <a:latin typeface="Arial" charset="0"/>
                <a:cs typeface="Arial" charset="0"/>
              </a:rPr>
              <a:t>（</a:t>
            </a:r>
            <a:r>
              <a:rPr lang="en-US" altLang="zh-CN" sz="2000" b="1">
                <a:latin typeface="Arial" charset="0"/>
                <a:cs typeface="Arial" charset="0"/>
              </a:rPr>
              <a:t>2</a:t>
            </a:r>
            <a:r>
              <a:rPr lang="zh-CN" altLang="en-US" sz="2000" b="1">
                <a:latin typeface="Arial" charset="0"/>
                <a:cs typeface="Arial" charset="0"/>
              </a:rPr>
              <a:t>）写出译码器输出的逻辑表达式</a:t>
            </a:r>
          </a:p>
        </p:txBody>
      </p:sp>
      <p:sp>
        <p:nvSpPr>
          <p:cNvPr id="209" name="矩形 4"/>
          <p:cNvSpPr>
            <a:spLocks noChangeArrowheads="1"/>
          </p:cNvSpPr>
          <p:nvPr/>
        </p:nvSpPr>
        <p:spPr bwMode="auto">
          <a:xfrm>
            <a:off x="4651375" y="5129213"/>
            <a:ext cx="4019550" cy="646112"/>
          </a:xfrm>
          <a:prstGeom prst="rect">
            <a:avLst/>
          </a:prstGeom>
          <a:noFill/>
          <a:ln w="9525">
            <a:noFill/>
            <a:miter lim="800000"/>
            <a:headEnd/>
            <a:tailEnd/>
          </a:ln>
        </p:spPr>
        <p:txBody>
          <a:bodyPr>
            <a:spAutoFit/>
          </a:bodyPr>
          <a:lstStyle/>
          <a:p>
            <a:pPr marL="361950" indent="-361950" algn="l" eaLnBrk="0" hangingPunct="0">
              <a:buClr>
                <a:srgbClr val="006666"/>
              </a:buClr>
              <a:buSzPct val="85000"/>
            </a:pPr>
            <a:r>
              <a:rPr lang="zh-CN" altLang="en-US" sz="2000" b="1">
                <a:latin typeface="Arial" charset="0"/>
                <a:cs typeface="Arial" charset="0"/>
              </a:rPr>
              <a:t>（</a:t>
            </a:r>
            <a:r>
              <a:rPr lang="en-US" altLang="zh-CN" sz="2000" b="1">
                <a:latin typeface="Arial" charset="0"/>
                <a:cs typeface="Arial" charset="0"/>
              </a:rPr>
              <a:t>3</a:t>
            </a:r>
            <a:r>
              <a:rPr lang="zh-CN" altLang="en-US" sz="2000" b="1">
                <a:latin typeface="Arial" charset="0"/>
                <a:cs typeface="Arial" charset="0"/>
              </a:rPr>
              <a:t>）推导出数据输出与地址输入的逻辑关系</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3" presetClass="entr" presetSubtype="1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45444"/>
                                        </p:tgtEl>
                                        <p:attrNameLst>
                                          <p:attrName>style.visibility</p:attrName>
                                        </p:attrNameLst>
                                      </p:cBhvr>
                                      <p:to>
                                        <p:strVal val="visible"/>
                                      </p:to>
                                    </p:set>
                                    <p:anim calcmode="lin" valueType="num">
                                      <p:cBhvr>
                                        <p:cTn id="27" dur="500" fill="hold"/>
                                        <p:tgtEl>
                                          <p:spTgt spid="45444"/>
                                        </p:tgtEl>
                                        <p:attrNameLst>
                                          <p:attrName>ppt_w</p:attrName>
                                        </p:attrNameLst>
                                      </p:cBhvr>
                                      <p:tavLst>
                                        <p:tav tm="0">
                                          <p:val>
                                            <p:fltVal val="0"/>
                                          </p:val>
                                        </p:tav>
                                        <p:tav tm="100000">
                                          <p:val>
                                            <p:strVal val="#ppt_w"/>
                                          </p:val>
                                        </p:tav>
                                      </p:tavLst>
                                    </p:anim>
                                    <p:anim calcmode="lin" valueType="num">
                                      <p:cBhvr>
                                        <p:cTn id="28" dur="500" fill="hold"/>
                                        <p:tgtEl>
                                          <p:spTgt spid="45444"/>
                                        </p:tgtEl>
                                        <p:attrNameLst>
                                          <p:attrName>ppt_h</p:attrName>
                                        </p:attrNameLst>
                                      </p:cBhvr>
                                      <p:tavLst>
                                        <p:tav tm="0">
                                          <p:val>
                                            <p:fltVal val="0"/>
                                          </p:val>
                                        </p:tav>
                                        <p:tav tm="100000">
                                          <p:val>
                                            <p:strVal val="#ppt_h"/>
                                          </p:val>
                                        </p:tav>
                                      </p:tavLst>
                                    </p:anim>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45446"/>
                                        </p:tgtEl>
                                        <p:attrNameLst>
                                          <p:attrName>style.visibility</p:attrName>
                                        </p:attrNameLst>
                                      </p:cBhvr>
                                      <p:to>
                                        <p:strVal val="visible"/>
                                      </p:to>
                                    </p:set>
                                    <p:animEffect transition="in" filter="dissolve">
                                      <p:cBhvr>
                                        <p:cTn id="32" dur="500"/>
                                        <p:tgtEl>
                                          <p:spTgt spid="4544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3557"/>
                                        </p:tgtEl>
                                        <p:attrNameLst>
                                          <p:attrName>style.visibility</p:attrName>
                                        </p:attrNameLst>
                                      </p:cBhvr>
                                      <p:to>
                                        <p:strVal val="visible"/>
                                      </p:to>
                                    </p:set>
                                    <p:animEffect transition="in" filter="dissolve">
                                      <p:cBhvr>
                                        <p:cTn id="37" dur="500"/>
                                        <p:tgtEl>
                                          <p:spTgt spid="23557"/>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208"/>
                                        </p:tgtEl>
                                        <p:attrNameLst>
                                          <p:attrName>style.visibility</p:attrName>
                                        </p:attrNameLst>
                                      </p:cBhvr>
                                      <p:to>
                                        <p:strVal val="visible"/>
                                      </p:to>
                                    </p:set>
                                    <p:anim calcmode="lin" valueType="num">
                                      <p:cBhvr additive="base">
                                        <p:cTn id="42" dur="500" fill="hold"/>
                                        <p:tgtEl>
                                          <p:spTgt spid="208"/>
                                        </p:tgtEl>
                                        <p:attrNameLst>
                                          <p:attrName>ppt_x</p:attrName>
                                        </p:attrNameLst>
                                      </p:cBhvr>
                                      <p:tavLst>
                                        <p:tav tm="0">
                                          <p:val>
                                            <p:strVal val="0-#ppt_w/2"/>
                                          </p:val>
                                        </p:tav>
                                        <p:tav tm="100000">
                                          <p:val>
                                            <p:strVal val="#ppt_x"/>
                                          </p:val>
                                        </p:tav>
                                      </p:tavLst>
                                    </p:anim>
                                    <p:anim calcmode="lin" valueType="num">
                                      <p:cBhvr additive="base">
                                        <p:cTn id="43" dur="500" fill="hold"/>
                                        <p:tgtEl>
                                          <p:spTgt spid="208"/>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45265"/>
                                        </p:tgtEl>
                                        <p:attrNameLst>
                                          <p:attrName>style.visibility</p:attrName>
                                        </p:attrNameLst>
                                      </p:cBhvr>
                                      <p:to>
                                        <p:strVal val="visible"/>
                                      </p:to>
                                    </p:set>
                                    <p:animEffect transition="in" filter="blinds(horizontal)">
                                      <p:cBhvr>
                                        <p:cTn id="48" dur="500"/>
                                        <p:tgtEl>
                                          <p:spTgt spid="45265"/>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45267"/>
                                        </p:tgtEl>
                                        <p:attrNameLst>
                                          <p:attrName>style.visibility</p:attrName>
                                        </p:attrNameLst>
                                      </p:cBhvr>
                                      <p:to>
                                        <p:strVal val="visible"/>
                                      </p:to>
                                    </p:set>
                                    <p:animEffect transition="in" filter="blinds(horizontal)">
                                      <p:cBhvr>
                                        <p:cTn id="53" dur="500"/>
                                        <p:tgtEl>
                                          <p:spTgt spid="45267"/>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209"/>
                                        </p:tgtEl>
                                        <p:attrNameLst>
                                          <p:attrName>style.visibility</p:attrName>
                                        </p:attrNameLst>
                                      </p:cBhvr>
                                      <p:to>
                                        <p:strVal val="visible"/>
                                      </p:to>
                                    </p:set>
                                    <p:anim calcmode="lin" valueType="num">
                                      <p:cBhvr additive="base">
                                        <p:cTn id="58" dur="500" fill="hold"/>
                                        <p:tgtEl>
                                          <p:spTgt spid="209"/>
                                        </p:tgtEl>
                                        <p:attrNameLst>
                                          <p:attrName>ppt_x</p:attrName>
                                        </p:attrNameLst>
                                      </p:cBhvr>
                                      <p:tavLst>
                                        <p:tav tm="0">
                                          <p:val>
                                            <p:strVal val="#ppt_x"/>
                                          </p:val>
                                        </p:tav>
                                        <p:tav tm="100000">
                                          <p:val>
                                            <p:strVal val="#ppt_x"/>
                                          </p:val>
                                        </p:tav>
                                      </p:tavLst>
                                    </p:anim>
                                    <p:anim calcmode="lin" valueType="num">
                                      <p:cBhvr additive="base">
                                        <p:cTn id="59" dur="500" fill="hold"/>
                                        <p:tgtEl>
                                          <p:spTgt spid="209"/>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23559"/>
                                        </p:tgtEl>
                                        <p:attrNameLst>
                                          <p:attrName>style.visibility</p:attrName>
                                        </p:attrNameLst>
                                      </p:cBhvr>
                                      <p:to>
                                        <p:strVal val="visible"/>
                                      </p:to>
                                    </p:set>
                                    <p:animEffect transition="in" filter="dissolve">
                                      <p:cBhvr>
                                        <p:cTn id="64"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45444" grpId="0" animBg="1"/>
      <p:bldP spid="45446" grpId="0"/>
      <p:bldP spid="208" grpId="0"/>
      <p:bldP spid="209" grpId="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灯片编号占位符 4"/>
          <p:cNvSpPr>
            <a:spLocks noGrp="1"/>
          </p:cNvSpPr>
          <p:nvPr>
            <p:ph type="sldNum" sz="quarter" idx="10"/>
          </p:nvPr>
        </p:nvSpPr>
        <p:spPr>
          <a:noFill/>
        </p:spPr>
        <p:txBody>
          <a:bodyPr/>
          <a:lstStyle/>
          <a:p>
            <a:fld id="{665A52C6-41FA-4F18-91E5-6B7B25473A6E}" type="slidenum">
              <a:rPr lang="ko-KR" altLang="en-US" smtClean="0"/>
              <a:pPr/>
              <a:t>52</a:t>
            </a:fld>
            <a:endParaRPr lang="en-US" altLang="ko-KR" smtClean="0"/>
          </a:p>
        </p:txBody>
      </p:sp>
      <p:sp>
        <p:nvSpPr>
          <p:cNvPr id="58371" name="Rectangle 2"/>
          <p:cNvSpPr>
            <a:spLocks noGrp="1" noChangeArrowheads="1"/>
          </p:cNvSpPr>
          <p:nvPr>
            <p:ph type="title"/>
          </p:nvPr>
        </p:nvSpPr>
        <p:spPr/>
        <p:txBody>
          <a:bodyPr/>
          <a:lstStyle/>
          <a:p>
            <a:r>
              <a:rPr lang="en-US" altLang="zh-CN" smtClean="0">
                <a:solidFill>
                  <a:srgbClr val="FFCC00"/>
                </a:solidFill>
                <a:latin typeface="Arial" charset="0"/>
                <a:ea typeface="黑体" pitchFamily="49" charset="-122"/>
              </a:rPr>
              <a:t>【</a:t>
            </a:r>
            <a:r>
              <a:rPr lang="zh-CN" altLang="en-US" smtClean="0">
                <a:solidFill>
                  <a:srgbClr val="FFCC00"/>
                </a:solidFill>
                <a:latin typeface="Arial" charset="0"/>
                <a:ea typeface="黑体" pitchFamily="49" charset="-122"/>
              </a:rPr>
              <a:t>例</a:t>
            </a:r>
            <a:r>
              <a:rPr lang="en-US" altLang="zh-CN" smtClean="0">
                <a:solidFill>
                  <a:srgbClr val="FFCC00"/>
                </a:solidFill>
                <a:latin typeface="Arial" charset="0"/>
                <a:ea typeface="黑体" pitchFamily="49" charset="-122"/>
              </a:rPr>
              <a:t>8.5 】</a:t>
            </a:r>
            <a:r>
              <a:rPr lang="zh-CN" altLang="en-US" smtClean="0">
                <a:solidFill>
                  <a:srgbClr val="FFCC00"/>
                </a:solidFill>
                <a:latin typeface="Arial" charset="0"/>
                <a:ea typeface="黑体" pitchFamily="49" charset="-122"/>
              </a:rPr>
              <a:t>数据输出与地址输入的逻辑关系</a:t>
            </a:r>
          </a:p>
        </p:txBody>
      </p:sp>
      <p:pic>
        <p:nvPicPr>
          <p:cNvPr id="23558" name="Picture 6" descr="图片2"/>
          <p:cNvPicPr>
            <a:picLocks noChangeAspect="1" noChangeArrowheads="1"/>
          </p:cNvPicPr>
          <p:nvPr/>
        </p:nvPicPr>
        <p:blipFill>
          <a:blip r:embed="rId3"/>
          <a:srcRect/>
          <a:stretch>
            <a:fillRect/>
          </a:stretch>
        </p:blipFill>
        <p:spPr bwMode="auto">
          <a:xfrm>
            <a:off x="6027738" y="2578100"/>
            <a:ext cx="1582737" cy="1619250"/>
          </a:xfrm>
          <a:prstGeom prst="rect">
            <a:avLst/>
          </a:prstGeom>
          <a:solidFill>
            <a:srgbClr val="FFCCFF"/>
          </a:solidFill>
          <a:ln w="9525">
            <a:noFill/>
            <a:miter lim="800000"/>
            <a:headEnd/>
            <a:tailEnd/>
          </a:ln>
          <a:effectLst>
            <a:prstShdw prst="shdw13" dist="53882" dir="13500000">
              <a:srgbClr val="808080">
                <a:alpha val="50000"/>
              </a:srgbClr>
            </a:prstShdw>
          </a:effectLst>
        </p:spPr>
      </p:pic>
      <p:pic>
        <p:nvPicPr>
          <p:cNvPr id="23560" name="Picture 8" descr="图片4"/>
          <p:cNvPicPr>
            <a:picLocks noChangeAspect="1" noChangeArrowheads="1"/>
          </p:cNvPicPr>
          <p:nvPr/>
        </p:nvPicPr>
        <p:blipFill>
          <a:blip r:embed="rId4"/>
          <a:srcRect/>
          <a:stretch>
            <a:fillRect/>
          </a:stretch>
        </p:blipFill>
        <p:spPr bwMode="auto">
          <a:xfrm>
            <a:off x="5238750" y="4759325"/>
            <a:ext cx="3549650" cy="1187450"/>
          </a:xfrm>
          <a:prstGeom prst="rect">
            <a:avLst/>
          </a:prstGeom>
          <a:noFill/>
          <a:ln w="9525">
            <a:noFill/>
            <a:miter lim="800000"/>
            <a:headEnd/>
            <a:tailEnd/>
          </a:ln>
          <a:effectLst>
            <a:prstShdw prst="shdw13" dist="53882" dir="13500000">
              <a:srgbClr val="808080">
                <a:alpha val="50000"/>
              </a:srgbClr>
            </a:prstShdw>
          </a:effectLst>
        </p:spPr>
      </p:pic>
      <p:sp>
        <p:nvSpPr>
          <p:cNvPr id="58374" name="Rectangle 210"/>
          <p:cNvSpPr>
            <a:spLocks noChangeArrowheads="1"/>
          </p:cNvSpPr>
          <p:nvPr/>
        </p:nvSpPr>
        <p:spPr bwMode="black">
          <a:xfrm>
            <a:off x="0" y="3309938"/>
            <a:ext cx="9144000" cy="0"/>
          </a:xfrm>
          <a:prstGeom prst="rect">
            <a:avLst/>
          </a:prstGeom>
          <a:noFill/>
          <a:ln w="9525" algn="ctr">
            <a:noFill/>
            <a:miter lim="800000"/>
            <a:headEnd/>
            <a:tailEnd/>
          </a:ln>
          <a:effectLst>
            <a:prstShdw prst="shdw13" dist="53882" dir="13500000">
              <a:srgbClr val="999999">
                <a:alpha val="50000"/>
              </a:srgbClr>
            </a:prstShdw>
          </a:effectLst>
        </p:spPr>
        <p:txBody>
          <a:bodyPr wrap="none" anchor="ctr">
            <a:spAutoFit/>
          </a:bodyPr>
          <a:lstStyle/>
          <a:p>
            <a:endParaRPr lang="zh-CN" altLang="en-US"/>
          </a:p>
        </p:txBody>
      </p:sp>
      <p:sp>
        <p:nvSpPr>
          <p:cNvPr id="58375" name="Rectangle 212"/>
          <p:cNvSpPr>
            <a:spLocks noChangeArrowheads="1"/>
          </p:cNvSpPr>
          <p:nvPr/>
        </p:nvSpPr>
        <p:spPr bwMode="black">
          <a:xfrm>
            <a:off x="0" y="3295650"/>
            <a:ext cx="9144000" cy="0"/>
          </a:xfrm>
          <a:prstGeom prst="rect">
            <a:avLst/>
          </a:prstGeom>
          <a:noFill/>
          <a:ln w="9525" algn="ctr">
            <a:noFill/>
            <a:miter lim="800000"/>
            <a:headEnd/>
            <a:tailEnd/>
          </a:ln>
          <a:effectLst>
            <a:prstShdw prst="shdw13" dist="53882" dir="13500000">
              <a:srgbClr val="999999">
                <a:alpha val="50000"/>
              </a:srgbClr>
            </a:prstShdw>
          </a:effectLst>
        </p:spPr>
        <p:txBody>
          <a:bodyPr wrap="none" anchor="ctr">
            <a:spAutoFit/>
          </a:bodyPr>
          <a:lstStyle/>
          <a:p>
            <a:endParaRPr lang="zh-CN" altLang="en-US"/>
          </a:p>
        </p:txBody>
      </p:sp>
      <p:grpSp>
        <p:nvGrpSpPr>
          <p:cNvPr id="58376" name="Group 387"/>
          <p:cNvGrpSpPr>
            <a:grpSpLocks/>
          </p:cNvGrpSpPr>
          <p:nvPr/>
        </p:nvGrpSpPr>
        <p:grpSpPr bwMode="auto">
          <a:xfrm>
            <a:off x="117475" y="1063625"/>
            <a:ext cx="4984750" cy="4067175"/>
            <a:chOff x="2620" y="628"/>
            <a:chExt cx="3140" cy="2562"/>
          </a:xfrm>
        </p:grpSpPr>
        <p:sp>
          <p:nvSpPr>
            <p:cNvPr id="58379" name="Rectangle 463"/>
            <p:cNvSpPr>
              <a:spLocks noChangeArrowheads="1"/>
            </p:cNvSpPr>
            <p:nvPr/>
          </p:nvSpPr>
          <p:spPr bwMode="auto">
            <a:xfrm>
              <a:off x="3839" y="1069"/>
              <a:ext cx="52" cy="216"/>
            </a:xfrm>
            <a:prstGeom prst="rect">
              <a:avLst/>
            </a:prstGeom>
            <a:noFill/>
            <a:ln w="19050">
              <a:solidFill>
                <a:schemeClr val="tx1"/>
              </a:solidFill>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8380" name="Line 464"/>
            <p:cNvSpPr>
              <a:spLocks noChangeShapeType="1"/>
            </p:cNvSpPr>
            <p:nvPr/>
          </p:nvSpPr>
          <p:spPr bwMode="auto">
            <a:xfrm>
              <a:off x="3865" y="906"/>
              <a:ext cx="0" cy="163"/>
            </a:xfrm>
            <a:prstGeom prst="line">
              <a:avLst/>
            </a:prstGeom>
            <a:noFill/>
            <a:ln w="9525">
              <a:solidFill>
                <a:schemeClr val="tx1"/>
              </a:solidFill>
              <a:round/>
              <a:headEnd/>
              <a:tailEnd/>
            </a:ln>
          </p:spPr>
          <p:txBody>
            <a:bodyPr/>
            <a:lstStyle/>
            <a:p>
              <a:endParaRPr lang="zh-CN" altLang="en-US"/>
            </a:p>
          </p:txBody>
        </p:sp>
        <p:sp>
          <p:nvSpPr>
            <p:cNvPr id="58381" name="Line 465"/>
            <p:cNvSpPr>
              <a:spLocks noChangeShapeType="1"/>
            </p:cNvSpPr>
            <p:nvPr/>
          </p:nvSpPr>
          <p:spPr bwMode="auto">
            <a:xfrm>
              <a:off x="3865" y="1285"/>
              <a:ext cx="0" cy="1247"/>
            </a:xfrm>
            <a:prstGeom prst="line">
              <a:avLst/>
            </a:prstGeom>
            <a:noFill/>
            <a:ln w="9525">
              <a:solidFill>
                <a:schemeClr val="tx1"/>
              </a:solidFill>
              <a:round/>
              <a:headEnd/>
              <a:tailEnd/>
            </a:ln>
          </p:spPr>
          <p:txBody>
            <a:bodyPr/>
            <a:lstStyle/>
            <a:p>
              <a:endParaRPr lang="zh-CN" altLang="en-US"/>
            </a:p>
          </p:txBody>
        </p:sp>
        <p:sp>
          <p:nvSpPr>
            <p:cNvPr id="58382" name="AutoShape 466"/>
            <p:cNvSpPr>
              <a:spLocks noChangeArrowheads="1"/>
            </p:cNvSpPr>
            <p:nvPr/>
          </p:nvSpPr>
          <p:spPr bwMode="auto">
            <a:xfrm rot="10800000">
              <a:off x="3760" y="2532"/>
              <a:ext cx="210" cy="217"/>
            </a:xfrm>
            <a:prstGeom prst="triangle">
              <a:avLst>
                <a:gd name="adj" fmla="val 50000"/>
              </a:avLst>
            </a:prstGeom>
            <a:noFill/>
            <a:ln w="19050">
              <a:solidFill>
                <a:schemeClr val="tx1"/>
              </a:solidFill>
              <a:miter lim="800000"/>
              <a:headEnd/>
              <a:tailEnd/>
            </a:ln>
          </p:spPr>
          <p:txBody>
            <a:bodyPr rot="10800000" wrap="none" anchor="ctr"/>
            <a:lstStyle/>
            <a:p>
              <a:pPr algn="dist">
                <a:spcBef>
                  <a:spcPct val="0"/>
                </a:spcBef>
              </a:pPr>
              <a:endParaRPr lang="zh-CN" altLang="en-US" sz="1400" b="1">
                <a:solidFill>
                  <a:schemeClr val="hlink"/>
                </a:solidFill>
                <a:latin typeface="Arial" charset="0"/>
                <a:cs typeface="Arial" charset="0"/>
              </a:endParaRPr>
            </a:p>
          </p:txBody>
        </p:sp>
        <p:sp>
          <p:nvSpPr>
            <p:cNvPr id="58383" name="Oval 467"/>
            <p:cNvSpPr>
              <a:spLocks noChangeArrowheads="1"/>
            </p:cNvSpPr>
            <p:nvPr/>
          </p:nvSpPr>
          <p:spPr bwMode="auto">
            <a:xfrm>
              <a:off x="3839" y="2749"/>
              <a:ext cx="52" cy="54"/>
            </a:xfrm>
            <a:prstGeom prst="ellipse">
              <a:avLst/>
            </a:prstGeom>
            <a:no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8384" name="Line 468"/>
            <p:cNvSpPr>
              <a:spLocks noChangeShapeType="1"/>
            </p:cNvSpPr>
            <p:nvPr/>
          </p:nvSpPr>
          <p:spPr bwMode="auto">
            <a:xfrm>
              <a:off x="3865" y="2803"/>
              <a:ext cx="0" cy="162"/>
            </a:xfrm>
            <a:prstGeom prst="line">
              <a:avLst/>
            </a:prstGeom>
            <a:noFill/>
            <a:ln w="9525">
              <a:solidFill>
                <a:schemeClr val="tx1"/>
              </a:solidFill>
              <a:round/>
              <a:headEnd/>
              <a:tailEnd/>
            </a:ln>
          </p:spPr>
          <p:txBody>
            <a:bodyPr/>
            <a:lstStyle/>
            <a:p>
              <a:endParaRPr lang="zh-CN" altLang="en-US"/>
            </a:p>
          </p:txBody>
        </p:sp>
        <p:sp>
          <p:nvSpPr>
            <p:cNvPr id="58385" name="Text Box 469"/>
            <p:cNvSpPr txBox="1">
              <a:spLocks noChangeArrowheads="1"/>
            </p:cNvSpPr>
            <p:nvPr/>
          </p:nvSpPr>
          <p:spPr bwMode="auto">
            <a:xfrm>
              <a:off x="3731" y="2996"/>
              <a:ext cx="316" cy="178"/>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D</a:t>
              </a:r>
              <a:r>
                <a:rPr lang="en-US" altLang="zh-CN" sz="1400" b="1" baseline="-25000">
                  <a:solidFill>
                    <a:schemeClr val="hlink"/>
                  </a:solidFill>
                  <a:latin typeface="Arial" charset="0"/>
                  <a:cs typeface="Arial" charset="0"/>
                </a:rPr>
                <a:t>3</a:t>
              </a:r>
              <a:endParaRPr lang="en-US" altLang="zh-CN" sz="1400" b="1">
                <a:solidFill>
                  <a:schemeClr val="hlink"/>
                </a:solidFill>
                <a:latin typeface="Arial" charset="0"/>
                <a:cs typeface="Arial" charset="0"/>
              </a:endParaRPr>
            </a:p>
          </p:txBody>
        </p:sp>
        <p:sp>
          <p:nvSpPr>
            <p:cNvPr id="58386" name="Rectangle 471"/>
            <p:cNvSpPr>
              <a:spLocks noChangeArrowheads="1"/>
            </p:cNvSpPr>
            <p:nvPr/>
          </p:nvSpPr>
          <p:spPr bwMode="auto">
            <a:xfrm>
              <a:off x="4207" y="1069"/>
              <a:ext cx="52" cy="216"/>
            </a:xfrm>
            <a:prstGeom prst="rect">
              <a:avLst/>
            </a:prstGeom>
            <a:noFill/>
            <a:ln w="19050">
              <a:solidFill>
                <a:schemeClr val="tx1"/>
              </a:solidFill>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8387" name="Line 472"/>
            <p:cNvSpPr>
              <a:spLocks noChangeShapeType="1"/>
            </p:cNvSpPr>
            <p:nvPr/>
          </p:nvSpPr>
          <p:spPr bwMode="auto">
            <a:xfrm>
              <a:off x="4233" y="906"/>
              <a:ext cx="0" cy="163"/>
            </a:xfrm>
            <a:prstGeom prst="line">
              <a:avLst/>
            </a:prstGeom>
            <a:noFill/>
            <a:ln w="9525">
              <a:solidFill>
                <a:schemeClr val="tx1"/>
              </a:solidFill>
              <a:round/>
              <a:headEnd/>
              <a:tailEnd/>
            </a:ln>
          </p:spPr>
          <p:txBody>
            <a:bodyPr/>
            <a:lstStyle/>
            <a:p>
              <a:endParaRPr lang="zh-CN" altLang="en-US"/>
            </a:p>
          </p:txBody>
        </p:sp>
        <p:sp>
          <p:nvSpPr>
            <p:cNvPr id="58388" name="Line 473"/>
            <p:cNvSpPr>
              <a:spLocks noChangeShapeType="1"/>
            </p:cNvSpPr>
            <p:nvPr/>
          </p:nvSpPr>
          <p:spPr bwMode="auto">
            <a:xfrm>
              <a:off x="4233" y="1285"/>
              <a:ext cx="0" cy="1247"/>
            </a:xfrm>
            <a:prstGeom prst="line">
              <a:avLst/>
            </a:prstGeom>
            <a:noFill/>
            <a:ln w="9525">
              <a:solidFill>
                <a:schemeClr val="tx1"/>
              </a:solidFill>
              <a:round/>
              <a:headEnd/>
              <a:tailEnd/>
            </a:ln>
          </p:spPr>
          <p:txBody>
            <a:bodyPr/>
            <a:lstStyle/>
            <a:p>
              <a:endParaRPr lang="zh-CN" altLang="en-US"/>
            </a:p>
          </p:txBody>
        </p:sp>
        <p:sp>
          <p:nvSpPr>
            <p:cNvPr id="58389" name="AutoShape 474"/>
            <p:cNvSpPr>
              <a:spLocks noChangeArrowheads="1"/>
            </p:cNvSpPr>
            <p:nvPr/>
          </p:nvSpPr>
          <p:spPr bwMode="auto">
            <a:xfrm rot="10800000">
              <a:off x="4128" y="2532"/>
              <a:ext cx="210" cy="217"/>
            </a:xfrm>
            <a:prstGeom prst="triangle">
              <a:avLst>
                <a:gd name="adj" fmla="val 50000"/>
              </a:avLst>
            </a:prstGeom>
            <a:noFill/>
            <a:ln w="19050">
              <a:solidFill>
                <a:schemeClr val="tx1"/>
              </a:solidFill>
              <a:miter lim="800000"/>
              <a:headEnd/>
              <a:tailEnd/>
            </a:ln>
          </p:spPr>
          <p:txBody>
            <a:bodyPr rot="10800000" wrap="none" anchor="ctr"/>
            <a:lstStyle/>
            <a:p>
              <a:pPr algn="dist">
                <a:spcBef>
                  <a:spcPct val="0"/>
                </a:spcBef>
              </a:pPr>
              <a:endParaRPr lang="zh-CN" altLang="en-US" sz="1400" b="1">
                <a:solidFill>
                  <a:schemeClr val="hlink"/>
                </a:solidFill>
                <a:latin typeface="Arial" charset="0"/>
                <a:cs typeface="Arial" charset="0"/>
              </a:endParaRPr>
            </a:p>
          </p:txBody>
        </p:sp>
        <p:sp>
          <p:nvSpPr>
            <p:cNvPr id="58390" name="Oval 475"/>
            <p:cNvSpPr>
              <a:spLocks noChangeArrowheads="1"/>
            </p:cNvSpPr>
            <p:nvPr/>
          </p:nvSpPr>
          <p:spPr bwMode="auto">
            <a:xfrm>
              <a:off x="4207" y="2749"/>
              <a:ext cx="52" cy="54"/>
            </a:xfrm>
            <a:prstGeom prst="ellipse">
              <a:avLst/>
            </a:prstGeom>
            <a:no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8391" name="Line 476"/>
            <p:cNvSpPr>
              <a:spLocks noChangeShapeType="1"/>
            </p:cNvSpPr>
            <p:nvPr/>
          </p:nvSpPr>
          <p:spPr bwMode="auto">
            <a:xfrm>
              <a:off x="4233" y="2803"/>
              <a:ext cx="0" cy="162"/>
            </a:xfrm>
            <a:prstGeom prst="line">
              <a:avLst/>
            </a:prstGeom>
            <a:noFill/>
            <a:ln w="9525">
              <a:solidFill>
                <a:schemeClr val="tx1"/>
              </a:solidFill>
              <a:round/>
              <a:headEnd/>
              <a:tailEnd/>
            </a:ln>
          </p:spPr>
          <p:txBody>
            <a:bodyPr/>
            <a:lstStyle/>
            <a:p>
              <a:endParaRPr lang="zh-CN" altLang="en-US"/>
            </a:p>
          </p:txBody>
        </p:sp>
        <p:sp>
          <p:nvSpPr>
            <p:cNvPr id="58392" name="Text Box 477"/>
            <p:cNvSpPr txBox="1">
              <a:spLocks noChangeArrowheads="1"/>
            </p:cNvSpPr>
            <p:nvPr/>
          </p:nvSpPr>
          <p:spPr bwMode="auto">
            <a:xfrm>
              <a:off x="4091" y="2996"/>
              <a:ext cx="316" cy="178"/>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D</a:t>
              </a:r>
              <a:r>
                <a:rPr lang="en-US" altLang="zh-CN" sz="1400" b="1" baseline="-25000">
                  <a:solidFill>
                    <a:schemeClr val="hlink"/>
                  </a:solidFill>
                  <a:latin typeface="Arial" charset="0"/>
                  <a:cs typeface="Arial" charset="0"/>
                </a:rPr>
                <a:t>2</a:t>
              </a:r>
              <a:endParaRPr lang="en-US" altLang="zh-CN" sz="1400" b="1">
                <a:solidFill>
                  <a:schemeClr val="hlink"/>
                </a:solidFill>
                <a:latin typeface="Arial" charset="0"/>
                <a:cs typeface="Arial" charset="0"/>
              </a:endParaRPr>
            </a:p>
          </p:txBody>
        </p:sp>
        <p:sp>
          <p:nvSpPr>
            <p:cNvPr id="58393" name="Rectangle 479"/>
            <p:cNvSpPr>
              <a:spLocks noChangeArrowheads="1"/>
            </p:cNvSpPr>
            <p:nvPr/>
          </p:nvSpPr>
          <p:spPr bwMode="auto">
            <a:xfrm>
              <a:off x="4576" y="1069"/>
              <a:ext cx="52" cy="216"/>
            </a:xfrm>
            <a:prstGeom prst="rect">
              <a:avLst/>
            </a:prstGeom>
            <a:noFill/>
            <a:ln w="19050">
              <a:solidFill>
                <a:schemeClr val="tx1"/>
              </a:solidFill>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8394" name="Line 480"/>
            <p:cNvSpPr>
              <a:spLocks noChangeShapeType="1"/>
            </p:cNvSpPr>
            <p:nvPr/>
          </p:nvSpPr>
          <p:spPr bwMode="auto">
            <a:xfrm>
              <a:off x="4602" y="906"/>
              <a:ext cx="0" cy="163"/>
            </a:xfrm>
            <a:prstGeom prst="line">
              <a:avLst/>
            </a:prstGeom>
            <a:noFill/>
            <a:ln w="9525">
              <a:solidFill>
                <a:schemeClr val="tx1"/>
              </a:solidFill>
              <a:round/>
              <a:headEnd/>
              <a:tailEnd/>
            </a:ln>
          </p:spPr>
          <p:txBody>
            <a:bodyPr/>
            <a:lstStyle/>
            <a:p>
              <a:endParaRPr lang="zh-CN" altLang="en-US"/>
            </a:p>
          </p:txBody>
        </p:sp>
        <p:sp>
          <p:nvSpPr>
            <p:cNvPr id="58395" name="Line 481"/>
            <p:cNvSpPr>
              <a:spLocks noChangeShapeType="1"/>
            </p:cNvSpPr>
            <p:nvPr/>
          </p:nvSpPr>
          <p:spPr bwMode="auto">
            <a:xfrm>
              <a:off x="4602" y="1285"/>
              <a:ext cx="0" cy="1247"/>
            </a:xfrm>
            <a:prstGeom prst="line">
              <a:avLst/>
            </a:prstGeom>
            <a:noFill/>
            <a:ln w="9525">
              <a:solidFill>
                <a:schemeClr val="tx1"/>
              </a:solidFill>
              <a:round/>
              <a:headEnd/>
              <a:tailEnd/>
            </a:ln>
          </p:spPr>
          <p:txBody>
            <a:bodyPr/>
            <a:lstStyle/>
            <a:p>
              <a:endParaRPr lang="zh-CN" altLang="en-US"/>
            </a:p>
          </p:txBody>
        </p:sp>
        <p:sp>
          <p:nvSpPr>
            <p:cNvPr id="58396" name="AutoShape 482"/>
            <p:cNvSpPr>
              <a:spLocks noChangeArrowheads="1"/>
            </p:cNvSpPr>
            <p:nvPr/>
          </p:nvSpPr>
          <p:spPr bwMode="auto">
            <a:xfrm rot="10800000">
              <a:off x="4497" y="2532"/>
              <a:ext cx="210" cy="217"/>
            </a:xfrm>
            <a:prstGeom prst="triangle">
              <a:avLst>
                <a:gd name="adj" fmla="val 50000"/>
              </a:avLst>
            </a:prstGeom>
            <a:noFill/>
            <a:ln w="19050">
              <a:solidFill>
                <a:schemeClr val="tx1"/>
              </a:solidFill>
              <a:miter lim="800000"/>
              <a:headEnd/>
              <a:tailEnd/>
            </a:ln>
          </p:spPr>
          <p:txBody>
            <a:bodyPr rot="10800000" wrap="none" anchor="ctr"/>
            <a:lstStyle/>
            <a:p>
              <a:pPr algn="dist">
                <a:spcBef>
                  <a:spcPct val="0"/>
                </a:spcBef>
              </a:pPr>
              <a:endParaRPr lang="zh-CN" altLang="en-US" sz="1400" b="1">
                <a:solidFill>
                  <a:schemeClr val="hlink"/>
                </a:solidFill>
                <a:latin typeface="Arial" charset="0"/>
                <a:cs typeface="Arial" charset="0"/>
              </a:endParaRPr>
            </a:p>
          </p:txBody>
        </p:sp>
        <p:sp>
          <p:nvSpPr>
            <p:cNvPr id="58397" name="Oval 483"/>
            <p:cNvSpPr>
              <a:spLocks noChangeArrowheads="1"/>
            </p:cNvSpPr>
            <p:nvPr/>
          </p:nvSpPr>
          <p:spPr bwMode="auto">
            <a:xfrm>
              <a:off x="4576" y="2749"/>
              <a:ext cx="52" cy="54"/>
            </a:xfrm>
            <a:prstGeom prst="ellipse">
              <a:avLst/>
            </a:prstGeom>
            <a:no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8398" name="Line 484"/>
            <p:cNvSpPr>
              <a:spLocks noChangeShapeType="1"/>
            </p:cNvSpPr>
            <p:nvPr/>
          </p:nvSpPr>
          <p:spPr bwMode="auto">
            <a:xfrm>
              <a:off x="4602" y="2803"/>
              <a:ext cx="0" cy="162"/>
            </a:xfrm>
            <a:prstGeom prst="line">
              <a:avLst/>
            </a:prstGeom>
            <a:noFill/>
            <a:ln w="9525">
              <a:solidFill>
                <a:schemeClr val="tx1"/>
              </a:solidFill>
              <a:round/>
              <a:headEnd/>
              <a:tailEnd/>
            </a:ln>
          </p:spPr>
          <p:txBody>
            <a:bodyPr/>
            <a:lstStyle/>
            <a:p>
              <a:endParaRPr lang="zh-CN" altLang="en-US"/>
            </a:p>
          </p:txBody>
        </p:sp>
        <p:sp>
          <p:nvSpPr>
            <p:cNvPr id="58399" name="Text Box 485"/>
            <p:cNvSpPr txBox="1">
              <a:spLocks noChangeArrowheads="1"/>
            </p:cNvSpPr>
            <p:nvPr/>
          </p:nvSpPr>
          <p:spPr bwMode="auto">
            <a:xfrm>
              <a:off x="4468" y="3004"/>
              <a:ext cx="316" cy="178"/>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D</a:t>
              </a:r>
              <a:r>
                <a:rPr lang="en-US" altLang="zh-CN" sz="1400" b="1" baseline="-25000">
                  <a:solidFill>
                    <a:schemeClr val="hlink"/>
                  </a:solidFill>
                  <a:latin typeface="Arial" charset="0"/>
                  <a:cs typeface="Arial" charset="0"/>
                </a:rPr>
                <a:t>1</a:t>
              </a:r>
              <a:endParaRPr lang="en-US" altLang="zh-CN" sz="1400" b="1">
                <a:solidFill>
                  <a:schemeClr val="hlink"/>
                </a:solidFill>
                <a:latin typeface="Arial" charset="0"/>
                <a:cs typeface="Arial" charset="0"/>
              </a:endParaRPr>
            </a:p>
          </p:txBody>
        </p:sp>
        <p:sp>
          <p:nvSpPr>
            <p:cNvPr id="58400" name="Rectangle 487"/>
            <p:cNvSpPr>
              <a:spLocks noChangeArrowheads="1"/>
            </p:cNvSpPr>
            <p:nvPr/>
          </p:nvSpPr>
          <p:spPr bwMode="auto">
            <a:xfrm>
              <a:off x="4944" y="1069"/>
              <a:ext cx="52" cy="216"/>
            </a:xfrm>
            <a:prstGeom prst="rect">
              <a:avLst/>
            </a:prstGeom>
            <a:noFill/>
            <a:ln w="19050">
              <a:solidFill>
                <a:schemeClr val="tx1"/>
              </a:solidFill>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8401" name="Line 488"/>
            <p:cNvSpPr>
              <a:spLocks noChangeShapeType="1"/>
            </p:cNvSpPr>
            <p:nvPr/>
          </p:nvSpPr>
          <p:spPr bwMode="auto">
            <a:xfrm>
              <a:off x="4970" y="906"/>
              <a:ext cx="0" cy="163"/>
            </a:xfrm>
            <a:prstGeom prst="line">
              <a:avLst/>
            </a:prstGeom>
            <a:noFill/>
            <a:ln w="9525">
              <a:solidFill>
                <a:schemeClr val="tx1"/>
              </a:solidFill>
              <a:round/>
              <a:headEnd/>
              <a:tailEnd/>
            </a:ln>
          </p:spPr>
          <p:txBody>
            <a:bodyPr/>
            <a:lstStyle/>
            <a:p>
              <a:endParaRPr lang="zh-CN" altLang="en-US"/>
            </a:p>
          </p:txBody>
        </p:sp>
        <p:sp>
          <p:nvSpPr>
            <p:cNvPr id="58402" name="Line 489"/>
            <p:cNvSpPr>
              <a:spLocks noChangeShapeType="1"/>
            </p:cNvSpPr>
            <p:nvPr/>
          </p:nvSpPr>
          <p:spPr bwMode="auto">
            <a:xfrm>
              <a:off x="4970" y="1285"/>
              <a:ext cx="0" cy="1247"/>
            </a:xfrm>
            <a:prstGeom prst="line">
              <a:avLst/>
            </a:prstGeom>
            <a:noFill/>
            <a:ln w="9525">
              <a:solidFill>
                <a:schemeClr val="tx1"/>
              </a:solidFill>
              <a:round/>
              <a:headEnd/>
              <a:tailEnd/>
            </a:ln>
          </p:spPr>
          <p:txBody>
            <a:bodyPr/>
            <a:lstStyle/>
            <a:p>
              <a:endParaRPr lang="zh-CN" altLang="en-US"/>
            </a:p>
          </p:txBody>
        </p:sp>
        <p:sp>
          <p:nvSpPr>
            <p:cNvPr id="58403" name="AutoShape 490"/>
            <p:cNvSpPr>
              <a:spLocks noChangeArrowheads="1"/>
            </p:cNvSpPr>
            <p:nvPr/>
          </p:nvSpPr>
          <p:spPr bwMode="auto">
            <a:xfrm rot="10800000">
              <a:off x="4865" y="2532"/>
              <a:ext cx="210" cy="217"/>
            </a:xfrm>
            <a:prstGeom prst="triangle">
              <a:avLst>
                <a:gd name="adj" fmla="val 50000"/>
              </a:avLst>
            </a:prstGeom>
            <a:noFill/>
            <a:ln w="19050">
              <a:solidFill>
                <a:schemeClr val="tx1"/>
              </a:solidFill>
              <a:miter lim="800000"/>
              <a:headEnd/>
              <a:tailEnd/>
            </a:ln>
          </p:spPr>
          <p:txBody>
            <a:bodyPr rot="10800000" wrap="none" anchor="ctr"/>
            <a:lstStyle/>
            <a:p>
              <a:pPr algn="dist">
                <a:spcBef>
                  <a:spcPct val="0"/>
                </a:spcBef>
              </a:pPr>
              <a:endParaRPr lang="zh-CN" altLang="en-US" sz="1400" b="1">
                <a:solidFill>
                  <a:schemeClr val="hlink"/>
                </a:solidFill>
                <a:latin typeface="Arial" charset="0"/>
                <a:cs typeface="Arial" charset="0"/>
              </a:endParaRPr>
            </a:p>
          </p:txBody>
        </p:sp>
        <p:sp>
          <p:nvSpPr>
            <p:cNvPr id="58404" name="Oval 491"/>
            <p:cNvSpPr>
              <a:spLocks noChangeArrowheads="1"/>
            </p:cNvSpPr>
            <p:nvPr/>
          </p:nvSpPr>
          <p:spPr bwMode="auto">
            <a:xfrm>
              <a:off x="4944" y="2749"/>
              <a:ext cx="52" cy="54"/>
            </a:xfrm>
            <a:prstGeom prst="ellipse">
              <a:avLst/>
            </a:prstGeom>
            <a:no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8405" name="Line 492"/>
            <p:cNvSpPr>
              <a:spLocks noChangeShapeType="1"/>
            </p:cNvSpPr>
            <p:nvPr/>
          </p:nvSpPr>
          <p:spPr bwMode="auto">
            <a:xfrm>
              <a:off x="4970" y="2803"/>
              <a:ext cx="0" cy="162"/>
            </a:xfrm>
            <a:prstGeom prst="line">
              <a:avLst/>
            </a:prstGeom>
            <a:noFill/>
            <a:ln w="9525">
              <a:solidFill>
                <a:schemeClr val="tx1"/>
              </a:solidFill>
              <a:round/>
              <a:headEnd/>
              <a:tailEnd/>
            </a:ln>
          </p:spPr>
          <p:txBody>
            <a:bodyPr/>
            <a:lstStyle/>
            <a:p>
              <a:endParaRPr lang="zh-CN" altLang="en-US"/>
            </a:p>
          </p:txBody>
        </p:sp>
        <p:sp>
          <p:nvSpPr>
            <p:cNvPr id="58406" name="Text Box 493"/>
            <p:cNvSpPr txBox="1">
              <a:spLocks noChangeArrowheads="1"/>
            </p:cNvSpPr>
            <p:nvPr/>
          </p:nvSpPr>
          <p:spPr bwMode="auto">
            <a:xfrm>
              <a:off x="4836" y="3012"/>
              <a:ext cx="316" cy="178"/>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D</a:t>
              </a:r>
              <a:r>
                <a:rPr lang="en-US" altLang="zh-CN" sz="1400" b="1" baseline="-25000">
                  <a:solidFill>
                    <a:schemeClr val="hlink"/>
                  </a:solidFill>
                  <a:latin typeface="Arial" charset="0"/>
                  <a:cs typeface="Arial" charset="0"/>
                </a:rPr>
                <a:t>0</a:t>
              </a:r>
              <a:endParaRPr lang="en-US" altLang="zh-CN" sz="1400" b="1">
                <a:solidFill>
                  <a:schemeClr val="hlink"/>
                </a:solidFill>
                <a:latin typeface="Arial" charset="0"/>
                <a:cs typeface="Arial" charset="0"/>
              </a:endParaRPr>
            </a:p>
          </p:txBody>
        </p:sp>
        <p:grpSp>
          <p:nvGrpSpPr>
            <p:cNvPr id="58407" name="Group 494"/>
            <p:cNvGrpSpPr>
              <a:grpSpLocks/>
            </p:cNvGrpSpPr>
            <p:nvPr/>
          </p:nvGrpSpPr>
          <p:grpSpPr bwMode="auto">
            <a:xfrm>
              <a:off x="3391" y="1448"/>
              <a:ext cx="1737" cy="54"/>
              <a:chOff x="336" y="2088"/>
              <a:chExt cx="1584" cy="48"/>
            </a:xfrm>
          </p:grpSpPr>
          <p:sp>
            <p:nvSpPr>
              <p:cNvPr id="58539" name="Line 495"/>
              <p:cNvSpPr>
                <a:spLocks noChangeShapeType="1"/>
              </p:cNvSpPr>
              <p:nvPr/>
            </p:nvSpPr>
            <p:spPr bwMode="auto">
              <a:xfrm flipH="1">
                <a:off x="384" y="2112"/>
                <a:ext cx="1536" cy="0"/>
              </a:xfrm>
              <a:prstGeom prst="line">
                <a:avLst/>
              </a:prstGeom>
              <a:noFill/>
              <a:ln w="9525">
                <a:solidFill>
                  <a:schemeClr val="tx1"/>
                </a:solidFill>
                <a:round/>
                <a:headEnd/>
                <a:tailEnd/>
              </a:ln>
            </p:spPr>
            <p:txBody>
              <a:bodyPr/>
              <a:lstStyle/>
              <a:p>
                <a:endParaRPr lang="zh-CN" altLang="en-US"/>
              </a:p>
            </p:txBody>
          </p:sp>
          <p:sp>
            <p:nvSpPr>
              <p:cNvPr id="58540" name="Oval 496"/>
              <p:cNvSpPr>
                <a:spLocks noChangeArrowheads="1"/>
              </p:cNvSpPr>
              <p:nvPr/>
            </p:nvSpPr>
            <p:spPr bwMode="auto">
              <a:xfrm>
                <a:off x="336" y="2088"/>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grpSp>
        <p:grpSp>
          <p:nvGrpSpPr>
            <p:cNvPr id="58408" name="Group 497"/>
            <p:cNvGrpSpPr>
              <a:grpSpLocks/>
            </p:cNvGrpSpPr>
            <p:nvPr/>
          </p:nvGrpSpPr>
          <p:grpSpPr bwMode="auto">
            <a:xfrm>
              <a:off x="3391" y="2261"/>
              <a:ext cx="1737" cy="54"/>
              <a:chOff x="336" y="2088"/>
              <a:chExt cx="1584" cy="48"/>
            </a:xfrm>
          </p:grpSpPr>
          <p:sp>
            <p:nvSpPr>
              <p:cNvPr id="58537" name="Line 498"/>
              <p:cNvSpPr>
                <a:spLocks noChangeShapeType="1"/>
              </p:cNvSpPr>
              <p:nvPr/>
            </p:nvSpPr>
            <p:spPr bwMode="auto">
              <a:xfrm flipH="1">
                <a:off x="384" y="2112"/>
                <a:ext cx="1536" cy="0"/>
              </a:xfrm>
              <a:prstGeom prst="line">
                <a:avLst/>
              </a:prstGeom>
              <a:noFill/>
              <a:ln w="9525">
                <a:solidFill>
                  <a:schemeClr val="tx1"/>
                </a:solidFill>
                <a:round/>
                <a:headEnd/>
                <a:tailEnd/>
              </a:ln>
            </p:spPr>
            <p:txBody>
              <a:bodyPr/>
              <a:lstStyle/>
              <a:p>
                <a:endParaRPr lang="zh-CN" altLang="en-US"/>
              </a:p>
            </p:txBody>
          </p:sp>
          <p:sp>
            <p:nvSpPr>
              <p:cNvPr id="58538" name="Oval 499"/>
              <p:cNvSpPr>
                <a:spLocks noChangeArrowheads="1"/>
              </p:cNvSpPr>
              <p:nvPr/>
            </p:nvSpPr>
            <p:spPr bwMode="auto">
              <a:xfrm>
                <a:off x="336" y="2088"/>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grpSp>
        <p:grpSp>
          <p:nvGrpSpPr>
            <p:cNvPr id="58409" name="Group 500"/>
            <p:cNvGrpSpPr>
              <a:grpSpLocks/>
            </p:cNvGrpSpPr>
            <p:nvPr/>
          </p:nvGrpSpPr>
          <p:grpSpPr bwMode="auto">
            <a:xfrm>
              <a:off x="3391" y="1990"/>
              <a:ext cx="1737" cy="54"/>
              <a:chOff x="336" y="2088"/>
              <a:chExt cx="1584" cy="48"/>
            </a:xfrm>
          </p:grpSpPr>
          <p:sp>
            <p:nvSpPr>
              <p:cNvPr id="58535" name="Line 501"/>
              <p:cNvSpPr>
                <a:spLocks noChangeShapeType="1"/>
              </p:cNvSpPr>
              <p:nvPr/>
            </p:nvSpPr>
            <p:spPr bwMode="auto">
              <a:xfrm flipH="1">
                <a:off x="384" y="2112"/>
                <a:ext cx="1536" cy="0"/>
              </a:xfrm>
              <a:prstGeom prst="line">
                <a:avLst/>
              </a:prstGeom>
              <a:noFill/>
              <a:ln w="9525">
                <a:solidFill>
                  <a:schemeClr val="tx1"/>
                </a:solidFill>
                <a:round/>
                <a:headEnd/>
                <a:tailEnd/>
              </a:ln>
            </p:spPr>
            <p:txBody>
              <a:bodyPr/>
              <a:lstStyle/>
              <a:p>
                <a:endParaRPr lang="zh-CN" altLang="en-US"/>
              </a:p>
            </p:txBody>
          </p:sp>
          <p:sp>
            <p:nvSpPr>
              <p:cNvPr id="58536" name="Oval 502"/>
              <p:cNvSpPr>
                <a:spLocks noChangeArrowheads="1"/>
              </p:cNvSpPr>
              <p:nvPr/>
            </p:nvSpPr>
            <p:spPr bwMode="auto">
              <a:xfrm>
                <a:off x="336" y="2088"/>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grpSp>
        <p:grpSp>
          <p:nvGrpSpPr>
            <p:cNvPr id="58410" name="Group 503"/>
            <p:cNvGrpSpPr>
              <a:grpSpLocks/>
            </p:cNvGrpSpPr>
            <p:nvPr/>
          </p:nvGrpSpPr>
          <p:grpSpPr bwMode="auto">
            <a:xfrm>
              <a:off x="3391" y="1719"/>
              <a:ext cx="1737" cy="54"/>
              <a:chOff x="336" y="2088"/>
              <a:chExt cx="1584" cy="48"/>
            </a:xfrm>
          </p:grpSpPr>
          <p:sp>
            <p:nvSpPr>
              <p:cNvPr id="58533" name="Line 504"/>
              <p:cNvSpPr>
                <a:spLocks noChangeShapeType="1"/>
              </p:cNvSpPr>
              <p:nvPr/>
            </p:nvSpPr>
            <p:spPr bwMode="auto">
              <a:xfrm flipH="1">
                <a:off x="384" y="2112"/>
                <a:ext cx="1536" cy="0"/>
              </a:xfrm>
              <a:prstGeom prst="line">
                <a:avLst/>
              </a:prstGeom>
              <a:noFill/>
              <a:ln w="9525">
                <a:solidFill>
                  <a:schemeClr val="tx1"/>
                </a:solidFill>
                <a:round/>
                <a:headEnd/>
                <a:tailEnd/>
              </a:ln>
            </p:spPr>
            <p:txBody>
              <a:bodyPr/>
              <a:lstStyle/>
              <a:p>
                <a:endParaRPr lang="zh-CN" altLang="en-US"/>
              </a:p>
            </p:txBody>
          </p:sp>
          <p:sp>
            <p:nvSpPr>
              <p:cNvPr id="58534" name="Oval 505"/>
              <p:cNvSpPr>
                <a:spLocks noChangeArrowheads="1"/>
              </p:cNvSpPr>
              <p:nvPr/>
            </p:nvSpPr>
            <p:spPr bwMode="auto">
              <a:xfrm>
                <a:off x="336" y="2088"/>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grpSp>
        <p:grpSp>
          <p:nvGrpSpPr>
            <p:cNvPr id="58411" name="Group 506"/>
            <p:cNvGrpSpPr>
              <a:grpSpLocks/>
            </p:cNvGrpSpPr>
            <p:nvPr/>
          </p:nvGrpSpPr>
          <p:grpSpPr bwMode="auto">
            <a:xfrm>
              <a:off x="4795" y="1296"/>
              <a:ext cx="194" cy="200"/>
              <a:chOff x="1936" y="1944"/>
              <a:chExt cx="200" cy="200"/>
            </a:xfrm>
          </p:grpSpPr>
          <p:grpSp>
            <p:nvGrpSpPr>
              <p:cNvPr id="58527" name="Group 507"/>
              <p:cNvGrpSpPr>
                <a:grpSpLocks/>
              </p:cNvGrpSpPr>
              <p:nvPr/>
            </p:nvGrpSpPr>
            <p:grpSpPr bwMode="auto">
              <a:xfrm>
                <a:off x="1953" y="1968"/>
                <a:ext cx="159" cy="159"/>
                <a:chOff x="2344" y="3465"/>
                <a:chExt cx="159" cy="159"/>
              </a:xfrm>
            </p:grpSpPr>
            <p:sp>
              <p:nvSpPr>
                <p:cNvPr id="58530" name="AutoShape 508"/>
                <p:cNvSpPr>
                  <a:spLocks noChangeArrowheads="1"/>
                </p:cNvSpPr>
                <p:nvPr/>
              </p:nvSpPr>
              <p:spPr bwMode="auto">
                <a:xfrm>
                  <a:off x="2400" y="3472"/>
                  <a:ext cx="96" cy="96"/>
                </a:xfrm>
                <a:prstGeom prst="rtTriangle">
                  <a:avLst/>
                </a:prstGeom>
                <a:solidFill>
                  <a:schemeClr val="bg2"/>
                </a:solidFill>
                <a:ln w="19050">
                  <a:solidFill>
                    <a:schemeClr val="tx1"/>
                  </a:solidFill>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8531" name="Line 509"/>
                <p:cNvSpPr>
                  <a:spLocks noChangeShapeType="1"/>
                </p:cNvSpPr>
                <p:nvPr/>
              </p:nvSpPr>
              <p:spPr bwMode="auto">
                <a:xfrm>
                  <a:off x="2352" y="3520"/>
                  <a:ext cx="96" cy="96"/>
                </a:xfrm>
                <a:prstGeom prst="line">
                  <a:avLst/>
                </a:prstGeom>
                <a:noFill/>
                <a:ln w="9525">
                  <a:solidFill>
                    <a:schemeClr val="tx1"/>
                  </a:solidFill>
                  <a:round/>
                  <a:headEnd/>
                  <a:tailEnd/>
                </a:ln>
              </p:spPr>
              <p:txBody>
                <a:bodyPr/>
                <a:lstStyle/>
                <a:p>
                  <a:endParaRPr lang="zh-CN" altLang="en-US"/>
                </a:p>
              </p:txBody>
            </p:sp>
            <p:sp>
              <p:nvSpPr>
                <p:cNvPr id="58532" name="Line 510"/>
                <p:cNvSpPr>
                  <a:spLocks noChangeShapeType="1"/>
                </p:cNvSpPr>
                <p:nvPr/>
              </p:nvSpPr>
              <p:spPr bwMode="auto">
                <a:xfrm flipH="1">
                  <a:off x="2344" y="3465"/>
                  <a:ext cx="159" cy="159"/>
                </a:xfrm>
                <a:prstGeom prst="line">
                  <a:avLst/>
                </a:prstGeom>
                <a:noFill/>
                <a:ln w="9525">
                  <a:solidFill>
                    <a:schemeClr val="tx1"/>
                  </a:solidFill>
                  <a:round/>
                  <a:headEnd/>
                  <a:tailEnd/>
                </a:ln>
              </p:spPr>
              <p:txBody>
                <a:bodyPr/>
                <a:lstStyle/>
                <a:p>
                  <a:endParaRPr lang="zh-CN" altLang="en-US"/>
                </a:p>
              </p:txBody>
            </p:sp>
          </p:grpSp>
          <p:sp>
            <p:nvSpPr>
              <p:cNvPr id="58528" name="Oval 511"/>
              <p:cNvSpPr>
                <a:spLocks noChangeArrowheads="1"/>
              </p:cNvSpPr>
              <p:nvPr/>
            </p:nvSpPr>
            <p:spPr bwMode="auto">
              <a:xfrm>
                <a:off x="2111" y="1944"/>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8529" name="Oval 512"/>
              <p:cNvSpPr>
                <a:spLocks noChangeArrowheads="1"/>
              </p:cNvSpPr>
              <p:nvPr/>
            </p:nvSpPr>
            <p:spPr bwMode="auto">
              <a:xfrm>
                <a:off x="1936" y="2119"/>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grpSp>
        <p:grpSp>
          <p:nvGrpSpPr>
            <p:cNvPr id="58412" name="Group 513"/>
            <p:cNvGrpSpPr>
              <a:grpSpLocks/>
            </p:cNvGrpSpPr>
            <p:nvPr/>
          </p:nvGrpSpPr>
          <p:grpSpPr bwMode="auto">
            <a:xfrm>
              <a:off x="4426" y="1296"/>
              <a:ext cx="194" cy="200"/>
              <a:chOff x="1936" y="1944"/>
              <a:chExt cx="200" cy="200"/>
            </a:xfrm>
          </p:grpSpPr>
          <p:grpSp>
            <p:nvGrpSpPr>
              <p:cNvPr id="58521" name="Group 514"/>
              <p:cNvGrpSpPr>
                <a:grpSpLocks/>
              </p:cNvGrpSpPr>
              <p:nvPr/>
            </p:nvGrpSpPr>
            <p:grpSpPr bwMode="auto">
              <a:xfrm>
                <a:off x="1953" y="1968"/>
                <a:ext cx="159" cy="159"/>
                <a:chOff x="2344" y="3465"/>
                <a:chExt cx="159" cy="159"/>
              </a:xfrm>
            </p:grpSpPr>
            <p:sp>
              <p:nvSpPr>
                <p:cNvPr id="58524" name="AutoShape 515"/>
                <p:cNvSpPr>
                  <a:spLocks noChangeArrowheads="1"/>
                </p:cNvSpPr>
                <p:nvPr/>
              </p:nvSpPr>
              <p:spPr bwMode="auto">
                <a:xfrm>
                  <a:off x="2400" y="3472"/>
                  <a:ext cx="96" cy="96"/>
                </a:xfrm>
                <a:prstGeom prst="rtTriangle">
                  <a:avLst/>
                </a:prstGeom>
                <a:solidFill>
                  <a:schemeClr val="bg2"/>
                </a:solidFill>
                <a:ln w="19050">
                  <a:solidFill>
                    <a:schemeClr val="tx1"/>
                  </a:solidFill>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8525" name="Line 516"/>
                <p:cNvSpPr>
                  <a:spLocks noChangeShapeType="1"/>
                </p:cNvSpPr>
                <p:nvPr/>
              </p:nvSpPr>
              <p:spPr bwMode="auto">
                <a:xfrm>
                  <a:off x="2352" y="3520"/>
                  <a:ext cx="96" cy="96"/>
                </a:xfrm>
                <a:prstGeom prst="line">
                  <a:avLst/>
                </a:prstGeom>
                <a:noFill/>
                <a:ln w="9525">
                  <a:solidFill>
                    <a:schemeClr val="tx1"/>
                  </a:solidFill>
                  <a:round/>
                  <a:headEnd/>
                  <a:tailEnd/>
                </a:ln>
              </p:spPr>
              <p:txBody>
                <a:bodyPr/>
                <a:lstStyle/>
                <a:p>
                  <a:endParaRPr lang="zh-CN" altLang="en-US"/>
                </a:p>
              </p:txBody>
            </p:sp>
            <p:sp>
              <p:nvSpPr>
                <p:cNvPr id="58526" name="Line 517"/>
                <p:cNvSpPr>
                  <a:spLocks noChangeShapeType="1"/>
                </p:cNvSpPr>
                <p:nvPr/>
              </p:nvSpPr>
              <p:spPr bwMode="auto">
                <a:xfrm flipH="1">
                  <a:off x="2344" y="3465"/>
                  <a:ext cx="159" cy="159"/>
                </a:xfrm>
                <a:prstGeom prst="line">
                  <a:avLst/>
                </a:prstGeom>
                <a:noFill/>
                <a:ln w="9525">
                  <a:solidFill>
                    <a:schemeClr val="tx1"/>
                  </a:solidFill>
                  <a:round/>
                  <a:headEnd/>
                  <a:tailEnd/>
                </a:ln>
              </p:spPr>
              <p:txBody>
                <a:bodyPr/>
                <a:lstStyle/>
                <a:p>
                  <a:endParaRPr lang="zh-CN" altLang="en-US"/>
                </a:p>
              </p:txBody>
            </p:sp>
          </p:grpSp>
          <p:sp>
            <p:nvSpPr>
              <p:cNvPr id="58522" name="Oval 518"/>
              <p:cNvSpPr>
                <a:spLocks noChangeArrowheads="1"/>
              </p:cNvSpPr>
              <p:nvPr/>
            </p:nvSpPr>
            <p:spPr bwMode="auto">
              <a:xfrm>
                <a:off x="2111" y="1944"/>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8523" name="Oval 519"/>
              <p:cNvSpPr>
                <a:spLocks noChangeArrowheads="1"/>
              </p:cNvSpPr>
              <p:nvPr/>
            </p:nvSpPr>
            <p:spPr bwMode="auto">
              <a:xfrm>
                <a:off x="1936" y="2119"/>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grpSp>
        <p:grpSp>
          <p:nvGrpSpPr>
            <p:cNvPr id="58413" name="Group 520"/>
            <p:cNvGrpSpPr>
              <a:grpSpLocks/>
            </p:cNvGrpSpPr>
            <p:nvPr/>
          </p:nvGrpSpPr>
          <p:grpSpPr bwMode="auto">
            <a:xfrm>
              <a:off x="3689" y="1296"/>
              <a:ext cx="194" cy="200"/>
              <a:chOff x="1936" y="1944"/>
              <a:chExt cx="200" cy="200"/>
            </a:xfrm>
          </p:grpSpPr>
          <p:grpSp>
            <p:nvGrpSpPr>
              <p:cNvPr id="58515" name="Group 521"/>
              <p:cNvGrpSpPr>
                <a:grpSpLocks/>
              </p:cNvGrpSpPr>
              <p:nvPr/>
            </p:nvGrpSpPr>
            <p:grpSpPr bwMode="auto">
              <a:xfrm>
                <a:off x="1953" y="1968"/>
                <a:ext cx="159" cy="159"/>
                <a:chOff x="2344" y="3465"/>
                <a:chExt cx="159" cy="159"/>
              </a:xfrm>
            </p:grpSpPr>
            <p:sp>
              <p:nvSpPr>
                <p:cNvPr id="58518" name="AutoShape 522"/>
                <p:cNvSpPr>
                  <a:spLocks noChangeArrowheads="1"/>
                </p:cNvSpPr>
                <p:nvPr/>
              </p:nvSpPr>
              <p:spPr bwMode="auto">
                <a:xfrm>
                  <a:off x="2400" y="3472"/>
                  <a:ext cx="96" cy="96"/>
                </a:xfrm>
                <a:prstGeom prst="rtTriangle">
                  <a:avLst/>
                </a:prstGeom>
                <a:solidFill>
                  <a:schemeClr val="bg2"/>
                </a:solidFill>
                <a:ln w="19050">
                  <a:solidFill>
                    <a:schemeClr val="tx1"/>
                  </a:solidFill>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8519" name="Line 523"/>
                <p:cNvSpPr>
                  <a:spLocks noChangeShapeType="1"/>
                </p:cNvSpPr>
                <p:nvPr/>
              </p:nvSpPr>
              <p:spPr bwMode="auto">
                <a:xfrm>
                  <a:off x="2352" y="3520"/>
                  <a:ext cx="96" cy="96"/>
                </a:xfrm>
                <a:prstGeom prst="line">
                  <a:avLst/>
                </a:prstGeom>
                <a:noFill/>
                <a:ln w="9525">
                  <a:solidFill>
                    <a:schemeClr val="tx1"/>
                  </a:solidFill>
                  <a:round/>
                  <a:headEnd/>
                  <a:tailEnd/>
                </a:ln>
              </p:spPr>
              <p:txBody>
                <a:bodyPr/>
                <a:lstStyle/>
                <a:p>
                  <a:endParaRPr lang="zh-CN" altLang="en-US"/>
                </a:p>
              </p:txBody>
            </p:sp>
            <p:sp>
              <p:nvSpPr>
                <p:cNvPr id="58520" name="Line 524"/>
                <p:cNvSpPr>
                  <a:spLocks noChangeShapeType="1"/>
                </p:cNvSpPr>
                <p:nvPr/>
              </p:nvSpPr>
              <p:spPr bwMode="auto">
                <a:xfrm flipH="1">
                  <a:off x="2344" y="3465"/>
                  <a:ext cx="159" cy="159"/>
                </a:xfrm>
                <a:prstGeom prst="line">
                  <a:avLst/>
                </a:prstGeom>
                <a:noFill/>
                <a:ln w="9525">
                  <a:solidFill>
                    <a:schemeClr val="tx1"/>
                  </a:solidFill>
                  <a:round/>
                  <a:headEnd/>
                  <a:tailEnd/>
                </a:ln>
              </p:spPr>
              <p:txBody>
                <a:bodyPr/>
                <a:lstStyle/>
                <a:p>
                  <a:endParaRPr lang="zh-CN" altLang="en-US"/>
                </a:p>
              </p:txBody>
            </p:sp>
          </p:grpSp>
          <p:sp>
            <p:nvSpPr>
              <p:cNvPr id="58516" name="Oval 525"/>
              <p:cNvSpPr>
                <a:spLocks noChangeArrowheads="1"/>
              </p:cNvSpPr>
              <p:nvPr/>
            </p:nvSpPr>
            <p:spPr bwMode="auto">
              <a:xfrm>
                <a:off x="2111" y="1944"/>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8517" name="Oval 526"/>
              <p:cNvSpPr>
                <a:spLocks noChangeArrowheads="1"/>
              </p:cNvSpPr>
              <p:nvPr/>
            </p:nvSpPr>
            <p:spPr bwMode="auto">
              <a:xfrm>
                <a:off x="1936" y="2119"/>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grpSp>
        <p:grpSp>
          <p:nvGrpSpPr>
            <p:cNvPr id="58414" name="Group 527"/>
            <p:cNvGrpSpPr>
              <a:grpSpLocks/>
            </p:cNvGrpSpPr>
            <p:nvPr/>
          </p:nvGrpSpPr>
          <p:grpSpPr bwMode="auto">
            <a:xfrm>
              <a:off x="4786" y="1566"/>
              <a:ext cx="194" cy="200"/>
              <a:chOff x="1936" y="1944"/>
              <a:chExt cx="200" cy="200"/>
            </a:xfrm>
          </p:grpSpPr>
          <p:grpSp>
            <p:nvGrpSpPr>
              <p:cNvPr id="58509" name="Group 528"/>
              <p:cNvGrpSpPr>
                <a:grpSpLocks/>
              </p:cNvGrpSpPr>
              <p:nvPr/>
            </p:nvGrpSpPr>
            <p:grpSpPr bwMode="auto">
              <a:xfrm>
                <a:off x="1953" y="1968"/>
                <a:ext cx="159" cy="159"/>
                <a:chOff x="2344" y="3465"/>
                <a:chExt cx="159" cy="159"/>
              </a:xfrm>
            </p:grpSpPr>
            <p:sp>
              <p:nvSpPr>
                <p:cNvPr id="58512" name="AutoShape 529"/>
                <p:cNvSpPr>
                  <a:spLocks noChangeArrowheads="1"/>
                </p:cNvSpPr>
                <p:nvPr/>
              </p:nvSpPr>
              <p:spPr bwMode="auto">
                <a:xfrm>
                  <a:off x="2400" y="3472"/>
                  <a:ext cx="96" cy="96"/>
                </a:xfrm>
                <a:prstGeom prst="rtTriangle">
                  <a:avLst/>
                </a:prstGeom>
                <a:solidFill>
                  <a:schemeClr val="bg2"/>
                </a:solidFill>
                <a:ln w="19050">
                  <a:solidFill>
                    <a:schemeClr val="tx1"/>
                  </a:solidFill>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8513" name="Line 530"/>
                <p:cNvSpPr>
                  <a:spLocks noChangeShapeType="1"/>
                </p:cNvSpPr>
                <p:nvPr/>
              </p:nvSpPr>
              <p:spPr bwMode="auto">
                <a:xfrm>
                  <a:off x="2352" y="3520"/>
                  <a:ext cx="96" cy="96"/>
                </a:xfrm>
                <a:prstGeom prst="line">
                  <a:avLst/>
                </a:prstGeom>
                <a:noFill/>
                <a:ln w="9525">
                  <a:solidFill>
                    <a:schemeClr val="tx1"/>
                  </a:solidFill>
                  <a:round/>
                  <a:headEnd/>
                  <a:tailEnd/>
                </a:ln>
              </p:spPr>
              <p:txBody>
                <a:bodyPr/>
                <a:lstStyle/>
                <a:p>
                  <a:endParaRPr lang="zh-CN" altLang="en-US"/>
                </a:p>
              </p:txBody>
            </p:sp>
            <p:sp>
              <p:nvSpPr>
                <p:cNvPr id="58514" name="Line 531"/>
                <p:cNvSpPr>
                  <a:spLocks noChangeShapeType="1"/>
                </p:cNvSpPr>
                <p:nvPr/>
              </p:nvSpPr>
              <p:spPr bwMode="auto">
                <a:xfrm flipH="1">
                  <a:off x="2344" y="3465"/>
                  <a:ext cx="159" cy="159"/>
                </a:xfrm>
                <a:prstGeom prst="line">
                  <a:avLst/>
                </a:prstGeom>
                <a:noFill/>
                <a:ln w="9525">
                  <a:solidFill>
                    <a:schemeClr val="tx1"/>
                  </a:solidFill>
                  <a:round/>
                  <a:headEnd/>
                  <a:tailEnd/>
                </a:ln>
              </p:spPr>
              <p:txBody>
                <a:bodyPr/>
                <a:lstStyle/>
                <a:p>
                  <a:endParaRPr lang="zh-CN" altLang="en-US"/>
                </a:p>
              </p:txBody>
            </p:sp>
          </p:grpSp>
          <p:sp>
            <p:nvSpPr>
              <p:cNvPr id="58510" name="Oval 532"/>
              <p:cNvSpPr>
                <a:spLocks noChangeArrowheads="1"/>
              </p:cNvSpPr>
              <p:nvPr/>
            </p:nvSpPr>
            <p:spPr bwMode="auto">
              <a:xfrm>
                <a:off x="2111" y="1944"/>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8511" name="Oval 533"/>
              <p:cNvSpPr>
                <a:spLocks noChangeArrowheads="1"/>
              </p:cNvSpPr>
              <p:nvPr/>
            </p:nvSpPr>
            <p:spPr bwMode="auto">
              <a:xfrm>
                <a:off x="1936" y="2119"/>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grpSp>
        <p:grpSp>
          <p:nvGrpSpPr>
            <p:cNvPr id="58415" name="Group 534"/>
            <p:cNvGrpSpPr>
              <a:grpSpLocks/>
            </p:cNvGrpSpPr>
            <p:nvPr/>
          </p:nvGrpSpPr>
          <p:grpSpPr bwMode="auto">
            <a:xfrm>
              <a:off x="4418" y="1557"/>
              <a:ext cx="194" cy="200"/>
              <a:chOff x="1936" y="1944"/>
              <a:chExt cx="200" cy="200"/>
            </a:xfrm>
          </p:grpSpPr>
          <p:grpSp>
            <p:nvGrpSpPr>
              <p:cNvPr id="58503" name="Group 535"/>
              <p:cNvGrpSpPr>
                <a:grpSpLocks/>
              </p:cNvGrpSpPr>
              <p:nvPr/>
            </p:nvGrpSpPr>
            <p:grpSpPr bwMode="auto">
              <a:xfrm>
                <a:off x="1953" y="1968"/>
                <a:ext cx="159" cy="159"/>
                <a:chOff x="2344" y="3465"/>
                <a:chExt cx="159" cy="159"/>
              </a:xfrm>
            </p:grpSpPr>
            <p:sp>
              <p:nvSpPr>
                <p:cNvPr id="58506" name="AutoShape 536"/>
                <p:cNvSpPr>
                  <a:spLocks noChangeArrowheads="1"/>
                </p:cNvSpPr>
                <p:nvPr/>
              </p:nvSpPr>
              <p:spPr bwMode="auto">
                <a:xfrm>
                  <a:off x="2400" y="3472"/>
                  <a:ext cx="96" cy="96"/>
                </a:xfrm>
                <a:prstGeom prst="rtTriangle">
                  <a:avLst/>
                </a:prstGeom>
                <a:solidFill>
                  <a:schemeClr val="bg2"/>
                </a:solidFill>
                <a:ln w="19050">
                  <a:solidFill>
                    <a:schemeClr val="tx1"/>
                  </a:solidFill>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8507" name="Line 537"/>
                <p:cNvSpPr>
                  <a:spLocks noChangeShapeType="1"/>
                </p:cNvSpPr>
                <p:nvPr/>
              </p:nvSpPr>
              <p:spPr bwMode="auto">
                <a:xfrm>
                  <a:off x="2352" y="3520"/>
                  <a:ext cx="96" cy="96"/>
                </a:xfrm>
                <a:prstGeom prst="line">
                  <a:avLst/>
                </a:prstGeom>
                <a:noFill/>
                <a:ln w="9525">
                  <a:solidFill>
                    <a:schemeClr val="tx1"/>
                  </a:solidFill>
                  <a:round/>
                  <a:headEnd/>
                  <a:tailEnd/>
                </a:ln>
              </p:spPr>
              <p:txBody>
                <a:bodyPr/>
                <a:lstStyle/>
                <a:p>
                  <a:endParaRPr lang="zh-CN" altLang="en-US"/>
                </a:p>
              </p:txBody>
            </p:sp>
            <p:sp>
              <p:nvSpPr>
                <p:cNvPr id="58508" name="Line 538"/>
                <p:cNvSpPr>
                  <a:spLocks noChangeShapeType="1"/>
                </p:cNvSpPr>
                <p:nvPr/>
              </p:nvSpPr>
              <p:spPr bwMode="auto">
                <a:xfrm flipH="1">
                  <a:off x="2344" y="3465"/>
                  <a:ext cx="159" cy="159"/>
                </a:xfrm>
                <a:prstGeom prst="line">
                  <a:avLst/>
                </a:prstGeom>
                <a:noFill/>
                <a:ln w="9525">
                  <a:solidFill>
                    <a:schemeClr val="tx1"/>
                  </a:solidFill>
                  <a:round/>
                  <a:headEnd/>
                  <a:tailEnd/>
                </a:ln>
              </p:spPr>
              <p:txBody>
                <a:bodyPr/>
                <a:lstStyle/>
                <a:p>
                  <a:endParaRPr lang="zh-CN" altLang="en-US"/>
                </a:p>
              </p:txBody>
            </p:sp>
          </p:grpSp>
          <p:sp>
            <p:nvSpPr>
              <p:cNvPr id="58504" name="Oval 539"/>
              <p:cNvSpPr>
                <a:spLocks noChangeArrowheads="1"/>
              </p:cNvSpPr>
              <p:nvPr/>
            </p:nvSpPr>
            <p:spPr bwMode="auto">
              <a:xfrm>
                <a:off x="2111" y="1944"/>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8505" name="Oval 540"/>
              <p:cNvSpPr>
                <a:spLocks noChangeArrowheads="1"/>
              </p:cNvSpPr>
              <p:nvPr/>
            </p:nvSpPr>
            <p:spPr bwMode="auto">
              <a:xfrm>
                <a:off x="1936" y="2119"/>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grpSp>
        <p:grpSp>
          <p:nvGrpSpPr>
            <p:cNvPr id="58416" name="Group 541"/>
            <p:cNvGrpSpPr>
              <a:grpSpLocks/>
            </p:cNvGrpSpPr>
            <p:nvPr/>
          </p:nvGrpSpPr>
          <p:grpSpPr bwMode="auto">
            <a:xfrm>
              <a:off x="4049" y="1557"/>
              <a:ext cx="194" cy="200"/>
              <a:chOff x="1936" y="1944"/>
              <a:chExt cx="200" cy="200"/>
            </a:xfrm>
          </p:grpSpPr>
          <p:grpSp>
            <p:nvGrpSpPr>
              <p:cNvPr id="58497" name="Group 542"/>
              <p:cNvGrpSpPr>
                <a:grpSpLocks/>
              </p:cNvGrpSpPr>
              <p:nvPr/>
            </p:nvGrpSpPr>
            <p:grpSpPr bwMode="auto">
              <a:xfrm>
                <a:off x="1953" y="1968"/>
                <a:ext cx="159" cy="159"/>
                <a:chOff x="2344" y="3465"/>
                <a:chExt cx="159" cy="159"/>
              </a:xfrm>
            </p:grpSpPr>
            <p:sp>
              <p:nvSpPr>
                <p:cNvPr id="58500" name="AutoShape 543"/>
                <p:cNvSpPr>
                  <a:spLocks noChangeArrowheads="1"/>
                </p:cNvSpPr>
                <p:nvPr/>
              </p:nvSpPr>
              <p:spPr bwMode="auto">
                <a:xfrm>
                  <a:off x="2400" y="3472"/>
                  <a:ext cx="96" cy="96"/>
                </a:xfrm>
                <a:prstGeom prst="rtTriangle">
                  <a:avLst/>
                </a:prstGeom>
                <a:solidFill>
                  <a:schemeClr val="bg2"/>
                </a:solidFill>
                <a:ln w="19050">
                  <a:solidFill>
                    <a:schemeClr val="tx1"/>
                  </a:solidFill>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8501" name="Line 544"/>
                <p:cNvSpPr>
                  <a:spLocks noChangeShapeType="1"/>
                </p:cNvSpPr>
                <p:nvPr/>
              </p:nvSpPr>
              <p:spPr bwMode="auto">
                <a:xfrm>
                  <a:off x="2352" y="3520"/>
                  <a:ext cx="96" cy="96"/>
                </a:xfrm>
                <a:prstGeom prst="line">
                  <a:avLst/>
                </a:prstGeom>
                <a:noFill/>
                <a:ln w="9525">
                  <a:solidFill>
                    <a:schemeClr val="tx1"/>
                  </a:solidFill>
                  <a:round/>
                  <a:headEnd/>
                  <a:tailEnd/>
                </a:ln>
              </p:spPr>
              <p:txBody>
                <a:bodyPr/>
                <a:lstStyle/>
                <a:p>
                  <a:endParaRPr lang="zh-CN" altLang="en-US"/>
                </a:p>
              </p:txBody>
            </p:sp>
            <p:sp>
              <p:nvSpPr>
                <p:cNvPr id="58502" name="Line 545"/>
                <p:cNvSpPr>
                  <a:spLocks noChangeShapeType="1"/>
                </p:cNvSpPr>
                <p:nvPr/>
              </p:nvSpPr>
              <p:spPr bwMode="auto">
                <a:xfrm flipH="1">
                  <a:off x="2344" y="3465"/>
                  <a:ext cx="159" cy="159"/>
                </a:xfrm>
                <a:prstGeom prst="line">
                  <a:avLst/>
                </a:prstGeom>
                <a:noFill/>
                <a:ln w="9525">
                  <a:solidFill>
                    <a:schemeClr val="tx1"/>
                  </a:solidFill>
                  <a:round/>
                  <a:headEnd/>
                  <a:tailEnd/>
                </a:ln>
              </p:spPr>
              <p:txBody>
                <a:bodyPr/>
                <a:lstStyle/>
                <a:p>
                  <a:endParaRPr lang="zh-CN" altLang="en-US"/>
                </a:p>
              </p:txBody>
            </p:sp>
          </p:grpSp>
          <p:sp>
            <p:nvSpPr>
              <p:cNvPr id="58498" name="Oval 546"/>
              <p:cNvSpPr>
                <a:spLocks noChangeArrowheads="1"/>
              </p:cNvSpPr>
              <p:nvPr/>
            </p:nvSpPr>
            <p:spPr bwMode="auto">
              <a:xfrm>
                <a:off x="2111" y="1944"/>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8499" name="Oval 547"/>
              <p:cNvSpPr>
                <a:spLocks noChangeArrowheads="1"/>
              </p:cNvSpPr>
              <p:nvPr/>
            </p:nvSpPr>
            <p:spPr bwMode="auto">
              <a:xfrm>
                <a:off x="1936" y="2119"/>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grpSp>
        <p:grpSp>
          <p:nvGrpSpPr>
            <p:cNvPr id="58417" name="Group 548"/>
            <p:cNvGrpSpPr>
              <a:grpSpLocks/>
            </p:cNvGrpSpPr>
            <p:nvPr/>
          </p:nvGrpSpPr>
          <p:grpSpPr bwMode="auto">
            <a:xfrm>
              <a:off x="4786" y="1828"/>
              <a:ext cx="194" cy="200"/>
              <a:chOff x="1936" y="1944"/>
              <a:chExt cx="200" cy="200"/>
            </a:xfrm>
          </p:grpSpPr>
          <p:grpSp>
            <p:nvGrpSpPr>
              <p:cNvPr id="58491" name="Group 549"/>
              <p:cNvGrpSpPr>
                <a:grpSpLocks/>
              </p:cNvGrpSpPr>
              <p:nvPr/>
            </p:nvGrpSpPr>
            <p:grpSpPr bwMode="auto">
              <a:xfrm>
                <a:off x="1953" y="1968"/>
                <a:ext cx="159" cy="159"/>
                <a:chOff x="2344" y="3465"/>
                <a:chExt cx="159" cy="159"/>
              </a:xfrm>
            </p:grpSpPr>
            <p:sp>
              <p:nvSpPr>
                <p:cNvPr id="58494" name="AutoShape 550"/>
                <p:cNvSpPr>
                  <a:spLocks noChangeArrowheads="1"/>
                </p:cNvSpPr>
                <p:nvPr/>
              </p:nvSpPr>
              <p:spPr bwMode="auto">
                <a:xfrm>
                  <a:off x="2400" y="3472"/>
                  <a:ext cx="96" cy="96"/>
                </a:xfrm>
                <a:prstGeom prst="rtTriangle">
                  <a:avLst/>
                </a:prstGeom>
                <a:solidFill>
                  <a:schemeClr val="bg2"/>
                </a:solidFill>
                <a:ln w="19050">
                  <a:solidFill>
                    <a:schemeClr val="tx1"/>
                  </a:solidFill>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8495" name="Line 551"/>
                <p:cNvSpPr>
                  <a:spLocks noChangeShapeType="1"/>
                </p:cNvSpPr>
                <p:nvPr/>
              </p:nvSpPr>
              <p:spPr bwMode="auto">
                <a:xfrm>
                  <a:off x="2352" y="3520"/>
                  <a:ext cx="96" cy="96"/>
                </a:xfrm>
                <a:prstGeom prst="line">
                  <a:avLst/>
                </a:prstGeom>
                <a:noFill/>
                <a:ln w="9525">
                  <a:solidFill>
                    <a:schemeClr val="tx1"/>
                  </a:solidFill>
                  <a:round/>
                  <a:headEnd/>
                  <a:tailEnd/>
                </a:ln>
              </p:spPr>
              <p:txBody>
                <a:bodyPr/>
                <a:lstStyle/>
                <a:p>
                  <a:endParaRPr lang="zh-CN" altLang="en-US"/>
                </a:p>
              </p:txBody>
            </p:sp>
            <p:sp>
              <p:nvSpPr>
                <p:cNvPr id="58496" name="Line 552"/>
                <p:cNvSpPr>
                  <a:spLocks noChangeShapeType="1"/>
                </p:cNvSpPr>
                <p:nvPr/>
              </p:nvSpPr>
              <p:spPr bwMode="auto">
                <a:xfrm flipH="1">
                  <a:off x="2344" y="3465"/>
                  <a:ext cx="159" cy="159"/>
                </a:xfrm>
                <a:prstGeom prst="line">
                  <a:avLst/>
                </a:prstGeom>
                <a:noFill/>
                <a:ln w="9525">
                  <a:solidFill>
                    <a:schemeClr val="tx1"/>
                  </a:solidFill>
                  <a:round/>
                  <a:headEnd/>
                  <a:tailEnd/>
                </a:ln>
              </p:spPr>
              <p:txBody>
                <a:bodyPr/>
                <a:lstStyle/>
                <a:p>
                  <a:endParaRPr lang="zh-CN" altLang="en-US"/>
                </a:p>
              </p:txBody>
            </p:sp>
          </p:grpSp>
          <p:sp>
            <p:nvSpPr>
              <p:cNvPr id="58492" name="Oval 553"/>
              <p:cNvSpPr>
                <a:spLocks noChangeArrowheads="1"/>
              </p:cNvSpPr>
              <p:nvPr/>
            </p:nvSpPr>
            <p:spPr bwMode="auto">
              <a:xfrm>
                <a:off x="2111" y="1944"/>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8493" name="Oval 554"/>
              <p:cNvSpPr>
                <a:spLocks noChangeArrowheads="1"/>
              </p:cNvSpPr>
              <p:nvPr/>
            </p:nvSpPr>
            <p:spPr bwMode="auto">
              <a:xfrm>
                <a:off x="1936" y="2119"/>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grpSp>
        <p:grpSp>
          <p:nvGrpSpPr>
            <p:cNvPr id="58418" name="Group 555"/>
            <p:cNvGrpSpPr>
              <a:grpSpLocks/>
            </p:cNvGrpSpPr>
            <p:nvPr/>
          </p:nvGrpSpPr>
          <p:grpSpPr bwMode="auto">
            <a:xfrm>
              <a:off x="3680" y="1829"/>
              <a:ext cx="195" cy="200"/>
              <a:chOff x="1936" y="1944"/>
              <a:chExt cx="200" cy="200"/>
            </a:xfrm>
          </p:grpSpPr>
          <p:grpSp>
            <p:nvGrpSpPr>
              <p:cNvPr id="58485" name="Group 556"/>
              <p:cNvGrpSpPr>
                <a:grpSpLocks/>
              </p:cNvGrpSpPr>
              <p:nvPr/>
            </p:nvGrpSpPr>
            <p:grpSpPr bwMode="auto">
              <a:xfrm>
                <a:off x="1953" y="1968"/>
                <a:ext cx="159" cy="159"/>
                <a:chOff x="2344" y="3465"/>
                <a:chExt cx="159" cy="159"/>
              </a:xfrm>
            </p:grpSpPr>
            <p:sp>
              <p:nvSpPr>
                <p:cNvPr id="58488" name="AutoShape 557"/>
                <p:cNvSpPr>
                  <a:spLocks noChangeArrowheads="1"/>
                </p:cNvSpPr>
                <p:nvPr/>
              </p:nvSpPr>
              <p:spPr bwMode="auto">
                <a:xfrm>
                  <a:off x="2400" y="3472"/>
                  <a:ext cx="96" cy="96"/>
                </a:xfrm>
                <a:prstGeom prst="rtTriangle">
                  <a:avLst/>
                </a:prstGeom>
                <a:solidFill>
                  <a:schemeClr val="bg2"/>
                </a:solidFill>
                <a:ln w="19050">
                  <a:solidFill>
                    <a:schemeClr val="tx1"/>
                  </a:solidFill>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8489" name="Line 558"/>
                <p:cNvSpPr>
                  <a:spLocks noChangeShapeType="1"/>
                </p:cNvSpPr>
                <p:nvPr/>
              </p:nvSpPr>
              <p:spPr bwMode="auto">
                <a:xfrm>
                  <a:off x="2352" y="3520"/>
                  <a:ext cx="96" cy="96"/>
                </a:xfrm>
                <a:prstGeom prst="line">
                  <a:avLst/>
                </a:prstGeom>
                <a:noFill/>
                <a:ln w="9525">
                  <a:solidFill>
                    <a:schemeClr val="tx1"/>
                  </a:solidFill>
                  <a:round/>
                  <a:headEnd/>
                  <a:tailEnd/>
                </a:ln>
              </p:spPr>
              <p:txBody>
                <a:bodyPr/>
                <a:lstStyle/>
                <a:p>
                  <a:endParaRPr lang="zh-CN" altLang="en-US"/>
                </a:p>
              </p:txBody>
            </p:sp>
            <p:sp>
              <p:nvSpPr>
                <p:cNvPr id="58490" name="Line 559"/>
                <p:cNvSpPr>
                  <a:spLocks noChangeShapeType="1"/>
                </p:cNvSpPr>
                <p:nvPr/>
              </p:nvSpPr>
              <p:spPr bwMode="auto">
                <a:xfrm flipH="1">
                  <a:off x="2344" y="3465"/>
                  <a:ext cx="159" cy="159"/>
                </a:xfrm>
                <a:prstGeom prst="line">
                  <a:avLst/>
                </a:prstGeom>
                <a:noFill/>
                <a:ln w="9525">
                  <a:solidFill>
                    <a:schemeClr val="tx1"/>
                  </a:solidFill>
                  <a:round/>
                  <a:headEnd/>
                  <a:tailEnd/>
                </a:ln>
              </p:spPr>
              <p:txBody>
                <a:bodyPr/>
                <a:lstStyle/>
                <a:p>
                  <a:endParaRPr lang="zh-CN" altLang="en-US"/>
                </a:p>
              </p:txBody>
            </p:sp>
          </p:grpSp>
          <p:sp>
            <p:nvSpPr>
              <p:cNvPr id="58486" name="Oval 560"/>
              <p:cNvSpPr>
                <a:spLocks noChangeArrowheads="1"/>
              </p:cNvSpPr>
              <p:nvPr/>
            </p:nvSpPr>
            <p:spPr bwMode="auto">
              <a:xfrm>
                <a:off x="2111" y="1944"/>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8487" name="Oval 561"/>
              <p:cNvSpPr>
                <a:spLocks noChangeArrowheads="1"/>
              </p:cNvSpPr>
              <p:nvPr/>
            </p:nvSpPr>
            <p:spPr bwMode="auto">
              <a:xfrm>
                <a:off x="1936" y="2119"/>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grpSp>
        <p:grpSp>
          <p:nvGrpSpPr>
            <p:cNvPr id="58419" name="Group 562"/>
            <p:cNvGrpSpPr>
              <a:grpSpLocks/>
            </p:cNvGrpSpPr>
            <p:nvPr/>
          </p:nvGrpSpPr>
          <p:grpSpPr bwMode="auto">
            <a:xfrm>
              <a:off x="4048" y="1829"/>
              <a:ext cx="194" cy="200"/>
              <a:chOff x="1936" y="1944"/>
              <a:chExt cx="200" cy="200"/>
            </a:xfrm>
          </p:grpSpPr>
          <p:grpSp>
            <p:nvGrpSpPr>
              <p:cNvPr id="58479" name="Group 563"/>
              <p:cNvGrpSpPr>
                <a:grpSpLocks/>
              </p:cNvGrpSpPr>
              <p:nvPr/>
            </p:nvGrpSpPr>
            <p:grpSpPr bwMode="auto">
              <a:xfrm>
                <a:off x="1953" y="1968"/>
                <a:ext cx="159" cy="159"/>
                <a:chOff x="2344" y="3465"/>
                <a:chExt cx="159" cy="159"/>
              </a:xfrm>
            </p:grpSpPr>
            <p:sp>
              <p:nvSpPr>
                <p:cNvPr id="58482" name="AutoShape 564"/>
                <p:cNvSpPr>
                  <a:spLocks noChangeArrowheads="1"/>
                </p:cNvSpPr>
                <p:nvPr/>
              </p:nvSpPr>
              <p:spPr bwMode="auto">
                <a:xfrm>
                  <a:off x="2400" y="3472"/>
                  <a:ext cx="96" cy="96"/>
                </a:xfrm>
                <a:prstGeom prst="rtTriangle">
                  <a:avLst/>
                </a:prstGeom>
                <a:solidFill>
                  <a:schemeClr val="bg2"/>
                </a:solidFill>
                <a:ln w="19050">
                  <a:solidFill>
                    <a:schemeClr val="tx1"/>
                  </a:solidFill>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8483" name="Line 565"/>
                <p:cNvSpPr>
                  <a:spLocks noChangeShapeType="1"/>
                </p:cNvSpPr>
                <p:nvPr/>
              </p:nvSpPr>
              <p:spPr bwMode="auto">
                <a:xfrm>
                  <a:off x="2352" y="3520"/>
                  <a:ext cx="96" cy="96"/>
                </a:xfrm>
                <a:prstGeom prst="line">
                  <a:avLst/>
                </a:prstGeom>
                <a:noFill/>
                <a:ln w="9525">
                  <a:solidFill>
                    <a:schemeClr val="tx1"/>
                  </a:solidFill>
                  <a:round/>
                  <a:headEnd/>
                  <a:tailEnd/>
                </a:ln>
              </p:spPr>
              <p:txBody>
                <a:bodyPr/>
                <a:lstStyle/>
                <a:p>
                  <a:endParaRPr lang="zh-CN" altLang="en-US"/>
                </a:p>
              </p:txBody>
            </p:sp>
            <p:sp>
              <p:nvSpPr>
                <p:cNvPr id="58484" name="Line 566"/>
                <p:cNvSpPr>
                  <a:spLocks noChangeShapeType="1"/>
                </p:cNvSpPr>
                <p:nvPr/>
              </p:nvSpPr>
              <p:spPr bwMode="auto">
                <a:xfrm flipH="1">
                  <a:off x="2344" y="3465"/>
                  <a:ext cx="159" cy="159"/>
                </a:xfrm>
                <a:prstGeom prst="line">
                  <a:avLst/>
                </a:prstGeom>
                <a:noFill/>
                <a:ln w="9525">
                  <a:solidFill>
                    <a:schemeClr val="tx1"/>
                  </a:solidFill>
                  <a:round/>
                  <a:headEnd/>
                  <a:tailEnd/>
                </a:ln>
              </p:spPr>
              <p:txBody>
                <a:bodyPr/>
                <a:lstStyle/>
                <a:p>
                  <a:endParaRPr lang="zh-CN" altLang="en-US"/>
                </a:p>
              </p:txBody>
            </p:sp>
          </p:grpSp>
          <p:sp>
            <p:nvSpPr>
              <p:cNvPr id="58480" name="Oval 567"/>
              <p:cNvSpPr>
                <a:spLocks noChangeArrowheads="1"/>
              </p:cNvSpPr>
              <p:nvPr/>
            </p:nvSpPr>
            <p:spPr bwMode="auto">
              <a:xfrm>
                <a:off x="2111" y="1944"/>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8481" name="Oval 568"/>
              <p:cNvSpPr>
                <a:spLocks noChangeArrowheads="1"/>
              </p:cNvSpPr>
              <p:nvPr/>
            </p:nvSpPr>
            <p:spPr bwMode="auto">
              <a:xfrm>
                <a:off x="1936" y="2119"/>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grpSp>
        <p:grpSp>
          <p:nvGrpSpPr>
            <p:cNvPr id="58420" name="Group 569"/>
            <p:cNvGrpSpPr>
              <a:grpSpLocks/>
            </p:cNvGrpSpPr>
            <p:nvPr/>
          </p:nvGrpSpPr>
          <p:grpSpPr bwMode="auto">
            <a:xfrm>
              <a:off x="4418" y="2100"/>
              <a:ext cx="194" cy="200"/>
              <a:chOff x="1936" y="1944"/>
              <a:chExt cx="200" cy="200"/>
            </a:xfrm>
          </p:grpSpPr>
          <p:grpSp>
            <p:nvGrpSpPr>
              <p:cNvPr id="58473" name="Group 570"/>
              <p:cNvGrpSpPr>
                <a:grpSpLocks/>
              </p:cNvGrpSpPr>
              <p:nvPr/>
            </p:nvGrpSpPr>
            <p:grpSpPr bwMode="auto">
              <a:xfrm>
                <a:off x="1953" y="1968"/>
                <a:ext cx="159" cy="159"/>
                <a:chOff x="2344" y="3465"/>
                <a:chExt cx="159" cy="159"/>
              </a:xfrm>
            </p:grpSpPr>
            <p:sp>
              <p:nvSpPr>
                <p:cNvPr id="58476" name="AutoShape 571"/>
                <p:cNvSpPr>
                  <a:spLocks noChangeArrowheads="1"/>
                </p:cNvSpPr>
                <p:nvPr/>
              </p:nvSpPr>
              <p:spPr bwMode="auto">
                <a:xfrm>
                  <a:off x="2400" y="3472"/>
                  <a:ext cx="96" cy="96"/>
                </a:xfrm>
                <a:prstGeom prst="rtTriangle">
                  <a:avLst/>
                </a:prstGeom>
                <a:solidFill>
                  <a:schemeClr val="bg2"/>
                </a:solidFill>
                <a:ln w="19050">
                  <a:solidFill>
                    <a:schemeClr val="tx1"/>
                  </a:solidFill>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8477" name="Line 572"/>
                <p:cNvSpPr>
                  <a:spLocks noChangeShapeType="1"/>
                </p:cNvSpPr>
                <p:nvPr/>
              </p:nvSpPr>
              <p:spPr bwMode="auto">
                <a:xfrm>
                  <a:off x="2352" y="3520"/>
                  <a:ext cx="96" cy="96"/>
                </a:xfrm>
                <a:prstGeom prst="line">
                  <a:avLst/>
                </a:prstGeom>
                <a:noFill/>
                <a:ln w="9525">
                  <a:solidFill>
                    <a:schemeClr val="tx1"/>
                  </a:solidFill>
                  <a:round/>
                  <a:headEnd/>
                  <a:tailEnd/>
                </a:ln>
              </p:spPr>
              <p:txBody>
                <a:bodyPr/>
                <a:lstStyle/>
                <a:p>
                  <a:endParaRPr lang="zh-CN" altLang="en-US"/>
                </a:p>
              </p:txBody>
            </p:sp>
            <p:sp>
              <p:nvSpPr>
                <p:cNvPr id="58478" name="Line 573"/>
                <p:cNvSpPr>
                  <a:spLocks noChangeShapeType="1"/>
                </p:cNvSpPr>
                <p:nvPr/>
              </p:nvSpPr>
              <p:spPr bwMode="auto">
                <a:xfrm flipH="1">
                  <a:off x="2344" y="3465"/>
                  <a:ext cx="159" cy="159"/>
                </a:xfrm>
                <a:prstGeom prst="line">
                  <a:avLst/>
                </a:prstGeom>
                <a:noFill/>
                <a:ln w="9525">
                  <a:solidFill>
                    <a:schemeClr val="tx1"/>
                  </a:solidFill>
                  <a:round/>
                  <a:headEnd/>
                  <a:tailEnd/>
                </a:ln>
              </p:spPr>
              <p:txBody>
                <a:bodyPr/>
                <a:lstStyle/>
                <a:p>
                  <a:endParaRPr lang="zh-CN" altLang="en-US"/>
                </a:p>
              </p:txBody>
            </p:sp>
          </p:grpSp>
          <p:sp>
            <p:nvSpPr>
              <p:cNvPr id="58474" name="Oval 574"/>
              <p:cNvSpPr>
                <a:spLocks noChangeArrowheads="1"/>
              </p:cNvSpPr>
              <p:nvPr/>
            </p:nvSpPr>
            <p:spPr bwMode="auto">
              <a:xfrm>
                <a:off x="2111" y="1944"/>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8475" name="Oval 575"/>
              <p:cNvSpPr>
                <a:spLocks noChangeArrowheads="1"/>
              </p:cNvSpPr>
              <p:nvPr/>
            </p:nvSpPr>
            <p:spPr bwMode="auto">
              <a:xfrm>
                <a:off x="1936" y="2119"/>
                <a:ext cx="25" cy="2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grpSp>
        <p:sp>
          <p:nvSpPr>
            <p:cNvPr id="58421" name="Text Box 576"/>
            <p:cNvSpPr txBox="1">
              <a:spLocks noChangeArrowheads="1"/>
            </p:cNvSpPr>
            <p:nvPr/>
          </p:nvSpPr>
          <p:spPr bwMode="auto">
            <a:xfrm>
              <a:off x="3075" y="1393"/>
              <a:ext cx="316" cy="1246"/>
            </a:xfrm>
            <a:prstGeom prst="rect">
              <a:avLst/>
            </a:prstGeom>
            <a:noFill/>
            <a:ln w="19050">
              <a:solidFill>
                <a:schemeClr val="tx1"/>
              </a:solidFill>
              <a:miter lim="800000"/>
              <a:headEnd/>
              <a:tailEnd/>
            </a:ln>
          </p:spPr>
          <p:txBody>
            <a:bodyPr>
              <a:spAutoFit/>
            </a:bodyPr>
            <a:lstStyle/>
            <a:p>
              <a:pPr eaLnBrk="0" hangingPunct="0"/>
              <a:endParaRPr lang="zh-CN" altLang="en-US" sz="1400" b="1">
                <a:solidFill>
                  <a:schemeClr val="hlink"/>
                </a:solidFill>
                <a:latin typeface="Arial" charset="0"/>
                <a:cs typeface="Arial" charset="0"/>
              </a:endParaRPr>
            </a:p>
            <a:p>
              <a:pPr eaLnBrk="0" hangingPunct="0"/>
              <a:r>
                <a:rPr lang="zh-CN" altLang="en-US" sz="1800" b="1">
                  <a:solidFill>
                    <a:srgbClr val="FF0066"/>
                  </a:solidFill>
                  <a:latin typeface="Arial" charset="0"/>
                  <a:ea typeface="楷体_GB2312" pitchFamily="49" charset="-122"/>
                  <a:cs typeface="Arial" charset="0"/>
                </a:rPr>
                <a:t>地址译码器</a:t>
              </a:r>
            </a:p>
            <a:p>
              <a:pPr eaLnBrk="0" hangingPunct="0"/>
              <a:endParaRPr lang="zh-CN" altLang="en-US" sz="1400" b="1">
                <a:solidFill>
                  <a:schemeClr val="hlink"/>
                </a:solidFill>
                <a:latin typeface="Arial" charset="0"/>
                <a:cs typeface="Arial" charset="0"/>
              </a:endParaRPr>
            </a:p>
          </p:txBody>
        </p:sp>
        <p:sp>
          <p:nvSpPr>
            <p:cNvPr id="58422" name="Line 577"/>
            <p:cNvSpPr>
              <a:spLocks noChangeShapeType="1"/>
            </p:cNvSpPr>
            <p:nvPr/>
          </p:nvSpPr>
          <p:spPr bwMode="auto">
            <a:xfrm>
              <a:off x="3865" y="906"/>
              <a:ext cx="1105" cy="0"/>
            </a:xfrm>
            <a:prstGeom prst="line">
              <a:avLst/>
            </a:prstGeom>
            <a:noFill/>
            <a:ln w="9525">
              <a:solidFill>
                <a:schemeClr val="tx1"/>
              </a:solidFill>
              <a:round/>
              <a:headEnd/>
              <a:tailEnd/>
            </a:ln>
          </p:spPr>
          <p:txBody>
            <a:bodyPr/>
            <a:lstStyle/>
            <a:p>
              <a:endParaRPr lang="zh-CN" altLang="en-US"/>
            </a:p>
          </p:txBody>
        </p:sp>
        <p:sp>
          <p:nvSpPr>
            <p:cNvPr id="58423" name="Line 578"/>
            <p:cNvSpPr>
              <a:spLocks noChangeShapeType="1"/>
            </p:cNvSpPr>
            <p:nvPr/>
          </p:nvSpPr>
          <p:spPr bwMode="auto">
            <a:xfrm>
              <a:off x="4444" y="743"/>
              <a:ext cx="0" cy="163"/>
            </a:xfrm>
            <a:prstGeom prst="line">
              <a:avLst/>
            </a:prstGeom>
            <a:noFill/>
            <a:ln w="9525">
              <a:solidFill>
                <a:schemeClr val="tx1"/>
              </a:solidFill>
              <a:round/>
              <a:headEnd/>
              <a:tailEnd/>
            </a:ln>
          </p:spPr>
          <p:txBody>
            <a:bodyPr/>
            <a:lstStyle/>
            <a:p>
              <a:endParaRPr lang="zh-CN" altLang="en-US"/>
            </a:p>
          </p:txBody>
        </p:sp>
        <p:sp>
          <p:nvSpPr>
            <p:cNvPr id="58424" name="Oval 579"/>
            <p:cNvSpPr>
              <a:spLocks noChangeArrowheads="1"/>
            </p:cNvSpPr>
            <p:nvPr/>
          </p:nvSpPr>
          <p:spPr bwMode="auto">
            <a:xfrm>
              <a:off x="4426" y="886"/>
              <a:ext cx="28" cy="29"/>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8425" name="Oval 580"/>
            <p:cNvSpPr>
              <a:spLocks noChangeArrowheads="1"/>
            </p:cNvSpPr>
            <p:nvPr/>
          </p:nvSpPr>
          <p:spPr bwMode="auto">
            <a:xfrm>
              <a:off x="4592" y="888"/>
              <a:ext cx="27" cy="28"/>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8426" name="Oval 581"/>
            <p:cNvSpPr>
              <a:spLocks noChangeArrowheads="1"/>
            </p:cNvSpPr>
            <p:nvPr/>
          </p:nvSpPr>
          <p:spPr bwMode="auto">
            <a:xfrm>
              <a:off x="4224" y="897"/>
              <a:ext cx="28" cy="28"/>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8427" name="Oval 582"/>
            <p:cNvSpPr>
              <a:spLocks noChangeArrowheads="1"/>
            </p:cNvSpPr>
            <p:nvPr/>
          </p:nvSpPr>
          <p:spPr bwMode="auto">
            <a:xfrm>
              <a:off x="4418" y="689"/>
              <a:ext cx="52" cy="54"/>
            </a:xfrm>
            <a:prstGeom prst="ellipse">
              <a:avLst/>
            </a:prstGeom>
            <a:no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8428" name="Text Box 583"/>
            <p:cNvSpPr txBox="1">
              <a:spLocks noChangeArrowheads="1"/>
            </p:cNvSpPr>
            <p:nvPr/>
          </p:nvSpPr>
          <p:spPr bwMode="auto">
            <a:xfrm>
              <a:off x="4428" y="628"/>
              <a:ext cx="421" cy="180"/>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+E</a:t>
              </a:r>
              <a:r>
                <a:rPr lang="en-US" altLang="zh-CN" sz="1400" b="1" baseline="-25000">
                  <a:solidFill>
                    <a:schemeClr val="hlink"/>
                  </a:solidFill>
                  <a:latin typeface="Arial" charset="0"/>
                  <a:cs typeface="Arial" charset="0"/>
                </a:rPr>
                <a:t>C</a:t>
              </a:r>
              <a:endParaRPr lang="en-US" altLang="zh-CN" sz="1400" b="1">
                <a:solidFill>
                  <a:schemeClr val="hlink"/>
                </a:solidFill>
                <a:latin typeface="Arial" charset="0"/>
                <a:cs typeface="Arial" charset="0"/>
              </a:endParaRPr>
            </a:p>
          </p:txBody>
        </p:sp>
        <p:grpSp>
          <p:nvGrpSpPr>
            <p:cNvPr id="58429" name="Group 584"/>
            <p:cNvGrpSpPr>
              <a:grpSpLocks/>
            </p:cNvGrpSpPr>
            <p:nvPr/>
          </p:nvGrpSpPr>
          <p:grpSpPr bwMode="auto">
            <a:xfrm>
              <a:off x="5023" y="2613"/>
              <a:ext cx="158" cy="244"/>
              <a:chOff x="2064" y="3144"/>
              <a:chExt cx="144" cy="216"/>
            </a:xfrm>
          </p:grpSpPr>
          <p:sp>
            <p:nvSpPr>
              <p:cNvPr id="58470" name="Oval 585"/>
              <p:cNvSpPr>
                <a:spLocks noChangeArrowheads="1"/>
              </p:cNvSpPr>
              <p:nvPr/>
            </p:nvSpPr>
            <p:spPr bwMode="auto">
              <a:xfrm>
                <a:off x="2064" y="3144"/>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8471" name="Line 586"/>
              <p:cNvSpPr>
                <a:spLocks noChangeShapeType="1"/>
              </p:cNvSpPr>
              <p:nvPr/>
            </p:nvSpPr>
            <p:spPr bwMode="auto">
              <a:xfrm>
                <a:off x="2112" y="3168"/>
                <a:ext cx="96" cy="0"/>
              </a:xfrm>
              <a:prstGeom prst="line">
                <a:avLst/>
              </a:prstGeom>
              <a:noFill/>
              <a:ln w="9525">
                <a:solidFill>
                  <a:schemeClr val="tx1"/>
                </a:solidFill>
                <a:round/>
                <a:headEnd/>
                <a:tailEnd/>
              </a:ln>
            </p:spPr>
            <p:txBody>
              <a:bodyPr/>
              <a:lstStyle/>
              <a:p>
                <a:endParaRPr lang="zh-CN" altLang="en-US"/>
              </a:p>
            </p:txBody>
          </p:sp>
          <p:sp>
            <p:nvSpPr>
              <p:cNvPr id="58472" name="Line 587"/>
              <p:cNvSpPr>
                <a:spLocks noChangeShapeType="1"/>
              </p:cNvSpPr>
              <p:nvPr/>
            </p:nvSpPr>
            <p:spPr bwMode="auto">
              <a:xfrm>
                <a:off x="2208" y="3168"/>
                <a:ext cx="0" cy="192"/>
              </a:xfrm>
              <a:prstGeom prst="line">
                <a:avLst/>
              </a:prstGeom>
              <a:noFill/>
              <a:ln w="9525">
                <a:solidFill>
                  <a:schemeClr val="tx1"/>
                </a:solidFill>
                <a:round/>
                <a:headEnd/>
                <a:tailEnd/>
              </a:ln>
            </p:spPr>
            <p:txBody>
              <a:bodyPr/>
              <a:lstStyle/>
              <a:p>
                <a:endParaRPr lang="zh-CN" altLang="en-US"/>
              </a:p>
            </p:txBody>
          </p:sp>
        </p:grpSp>
        <p:grpSp>
          <p:nvGrpSpPr>
            <p:cNvPr id="58430" name="Group 588"/>
            <p:cNvGrpSpPr>
              <a:grpSpLocks/>
            </p:cNvGrpSpPr>
            <p:nvPr/>
          </p:nvGrpSpPr>
          <p:grpSpPr bwMode="auto">
            <a:xfrm>
              <a:off x="4654" y="2613"/>
              <a:ext cx="158" cy="244"/>
              <a:chOff x="2064" y="3144"/>
              <a:chExt cx="144" cy="216"/>
            </a:xfrm>
          </p:grpSpPr>
          <p:sp>
            <p:nvSpPr>
              <p:cNvPr id="58467" name="Oval 589"/>
              <p:cNvSpPr>
                <a:spLocks noChangeArrowheads="1"/>
              </p:cNvSpPr>
              <p:nvPr/>
            </p:nvSpPr>
            <p:spPr bwMode="auto">
              <a:xfrm>
                <a:off x="2064" y="3144"/>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8468" name="Line 590"/>
              <p:cNvSpPr>
                <a:spLocks noChangeShapeType="1"/>
              </p:cNvSpPr>
              <p:nvPr/>
            </p:nvSpPr>
            <p:spPr bwMode="auto">
              <a:xfrm>
                <a:off x="2112" y="3168"/>
                <a:ext cx="96" cy="0"/>
              </a:xfrm>
              <a:prstGeom prst="line">
                <a:avLst/>
              </a:prstGeom>
              <a:noFill/>
              <a:ln w="9525">
                <a:solidFill>
                  <a:schemeClr val="tx1"/>
                </a:solidFill>
                <a:round/>
                <a:headEnd/>
                <a:tailEnd/>
              </a:ln>
            </p:spPr>
            <p:txBody>
              <a:bodyPr/>
              <a:lstStyle/>
              <a:p>
                <a:endParaRPr lang="zh-CN" altLang="en-US"/>
              </a:p>
            </p:txBody>
          </p:sp>
          <p:sp>
            <p:nvSpPr>
              <p:cNvPr id="58469" name="Line 591"/>
              <p:cNvSpPr>
                <a:spLocks noChangeShapeType="1"/>
              </p:cNvSpPr>
              <p:nvPr/>
            </p:nvSpPr>
            <p:spPr bwMode="auto">
              <a:xfrm>
                <a:off x="2208" y="3168"/>
                <a:ext cx="0" cy="192"/>
              </a:xfrm>
              <a:prstGeom prst="line">
                <a:avLst/>
              </a:prstGeom>
              <a:noFill/>
              <a:ln w="9525">
                <a:solidFill>
                  <a:schemeClr val="tx1"/>
                </a:solidFill>
                <a:round/>
                <a:headEnd/>
                <a:tailEnd/>
              </a:ln>
            </p:spPr>
            <p:txBody>
              <a:bodyPr/>
              <a:lstStyle/>
              <a:p>
                <a:endParaRPr lang="zh-CN" altLang="en-US"/>
              </a:p>
            </p:txBody>
          </p:sp>
        </p:grpSp>
        <p:grpSp>
          <p:nvGrpSpPr>
            <p:cNvPr id="58431" name="Group 592"/>
            <p:cNvGrpSpPr>
              <a:grpSpLocks/>
            </p:cNvGrpSpPr>
            <p:nvPr/>
          </p:nvGrpSpPr>
          <p:grpSpPr bwMode="auto">
            <a:xfrm>
              <a:off x="4286" y="2613"/>
              <a:ext cx="158" cy="244"/>
              <a:chOff x="2064" y="3144"/>
              <a:chExt cx="144" cy="216"/>
            </a:xfrm>
          </p:grpSpPr>
          <p:sp>
            <p:nvSpPr>
              <p:cNvPr id="58464" name="Oval 593"/>
              <p:cNvSpPr>
                <a:spLocks noChangeArrowheads="1"/>
              </p:cNvSpPr>
              <p:nvPr/>
            </p:nvSpPr>
            <p:spPr bwMode="auto">
              <a:xfrm>
                <a:off x="2064" y="3144"/>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8465" name="Line 594"/>
              <p:cNvSpPr>
                <a:spLocks noChangeShapeType="1"/>
              </p:cNvSpPr>
              <p:nvPr/>
            </p:nvSpPr>
            <p:spPr bwMode="auto">
              <a:xfrm>
                <a:off x="2112" y="3168"/>
                <a:ext cx="96" cy="0"/>
              </a:xfrm>
              <a:prstGeom prst="line">
                <a:avLst/>
              </a:prstGeom>
              <a:noFill/>
              <a:ln w="9525">
                <a:solidFill>
                  <a:schemeClr val="tx1"/>
                </a:solidFill>
                <a:round/>
                <a:headEnd/>
                <a:tailEnd/>
              </a:ln>
            </p:spPr>
            <p:txBody>
              <a:bodyPr/>
              <a:lstStyle/>
              <a:p>
                <a:endParaRPr lang="zh-CN" altLang="en-US"/>
              </a:p>
            </p:txBody>
          </p:sp>
          <p:sp>
            <p:nvSpPr>
              <p:cNvPr id="58466" name="Line 595"/>
              <p:cNvSpPr>
                <a:spLocks noChangeShapeType="1"/>
              </p:cNvSpPr>
              <p:nvPr/>
            </p:nvSpPr>
            <p:spPr bwMode="auto">
              <a:xfrm>
                <a:off x="2208" y="3168"/>
                <a:ext cx="0" cy="192"/>
              </a:xfrm>
              <a:prstGeom prst="line">
                <a:avLst/>
              </a:prstGeom>
              <a:noFill/>
              <a:ln w="9525">
                <a:solidFill>
                  <a:schemeClr val="tx1"/>
                </a:solidFill>
                <a:round/>
                <a:headEnd/>
                <a:tailEnd/>
              </a:ln>
            </p:spPr>
            <p:txBody>
              <a:bodyPr/>
              <a:lstStyle/>
              <a:p>
                <a:endParaRPr lang="zh-CN" altLang="en-US"/>
              </a:p>
            </p:txBody>
          </p:sp>
        </p:grpSp>
        <p:grpSp>
          <p:nvGrpSpPr>
            <p:cNvPr id="58432" name="Group 596"/>
            <p:cNvGrpSpPr>
              <a:grpSpLocks/>
            </p:cNvGrpSpPr>
            <p:nvPr/>
          </p:nvGrpSpPr>
          <p:grpSpPr bwMode="auto">
            <a:xfrm>
              <a:off x="3917" y="2613"/>
              <a:ext cx="158" cy="244"/>
              <a:chOff x="2064" y="3144"/>
              <a:chExt cx="144" cy="216"/>
            </a:xfrm>
          </p:grpSpPr>
          <p:sp>
            <p:nvSpPr>
              <p:cNvPr id="58461" name="Oval 597"/>
              <p:cNvSpPr>
                <a:spLocks noChangeArrowheads="1"/>
              </p:cNvSpPr>
              <p:nvPr/>
            </p:nvSpPr>
            <p:spPr bwMode="auto">
              <a:xfrm>
                <a:off x="2064" y="3144"/>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8462" name="Line 598"/>
              <p:cNvSpPr>
                <a:spLocks noChangeShapeType="1"/>
              </p:cNvSpPr>
              <p:nvPr/>
            </p:nvSpPr>
            <p:spPr bwMode="auto">
              <a:xfrm>
                <a:off x="2112" y="3168"/>
                <a:ext cx="96" cy="0"/>
              </a:xfrm>
              <a:prstGeom prst="line">
                <a:avLst/>
              </a:prstGeom>
              <a:noFill/>
              <a:ln w="9525">
                <a:solidFill>
                  <a:schemeClr val="tx1"/>
                </a:solidFill>
                <a:round/>
                <a:headEnd/>
                <a:tailEnd/>
              </a:ln>
            </p:spPr>
            <p:txBody>
              <a:bodyPr/>
              <a:lstStyle/>
              <a:p>
                <a:endParaRPr lang="zh-CN" altLang="en-US"/>
              </a:p>
            </p:txBody>
          </p:sp>
          <p:sp>
            <p:nvSpPr>
              <p:cNvPr id="58463" name="Line 599"/>
              <p:cNvSpPr>
                <a:spLocks noChangeShapeType="1"/>
              </p:cNvSpPr>
              <p:nvPr/>
            </p:nvSpPr>
            <p:spPr bwMode="auto">
              <a:xfrm>
                <a:off x="2208" y="3168"/>
                <a:ext cx="0" cy="192"/>
              </a:xfrm>
              <a:prstGeom prst="line">
                <a:avLst/>
              </a:prstGeom>
              <a:noFill/>
              <a:ln w="9525">
                <a:solidFill>
                  <a:schemeClr val="tx1"/>
                </a:solidFill>
                <a:round/>
                <a:headEnd/>
                <a:tailEnd/>
              </a:ln>
            </p:spPr>
            <p:txBody>
              <a:bodyPr/>
              <a:lstStyle/>
              <a:p>
                <a:endParaRPr lang="zh-CN" altLang="en-US"/>
              </a:p>
            </p:txBody>
          </p:sp>
        </p:grpSp>
        <p:sp>
          <p:nvSpPr>
            <p:cNvPr id="58433" name="Line 600"/>
            <p:cNvSpPr>
              <a:spLocks noChangeShapeType="1"/>
            </p:cNvSpPr>
            <p:nvPr/>
          </p:nvSpPr>
          <p:spPr bwMode="auto">
            <a:xfrm flipH="1">
              <a:off x="3051" y="2857"/>
              <a:ext cx="2130" cy="0"/>
            </a:xfrm>
            <a:prstGeom prst="line">
              <a:avLst/>
            </a:prstGeom>
            <a:noFill/>
            <a:ln w="9525">
              <a:solidFill>
                <a:schemeClr val="tx1"/>
              </a:solidFill>
              <a:round/>
              <a:headEnd/>
              <a:tailEnd/>
            </a:ln>
          </p:spPr>
          <p:txBody>
            <a:bodyPr/>
            <a:lstStyle/>
            <a:p>
              <a:endParaRPr lang="zh-CN" altLang="en-US"/>
            </a:p>
          </p:txBody>
        </p:sp>
        <p:sp>
          <p:nvSpPr>
            <p:cNvPr id="58434" name="Oval 601"/>
            <p:cNvSpPr>
              <a:spLocks noChangeArrowheads="1"/>
            </p:cNvSpPr>
            <p:nvPr/>
          </p:nvSpPr>
          <p:spPr bwMode="auto">
            <a:xfrm>
              <a:off x="4058" y="2839"/>
              <a:ext cx="27" cy="28"/>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8435" name="Oval 602"/>
            <p:cNvSpPr>
              <a:spLocks noChangeArrowheads="1"/>
            </p:cNvSpPr>
            <p:nvPr/>
          </p:nvSpPr>
          <p:spPr bwMode="auto">
            <a:xfrm>
              <a:off x="4425" y="2839"/>
              <a:ext cx="28" cy="28"/>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8436" name="Oval 603"/>
            <p:cNvSpPr>
              <a:spLocks noChangeArrowheads="1"/>
            </p:cNvSpPr>
            <p:nvPr/>
          </p:nvSpPr>
          <p:spPr bwMode="auto">
            <a:xfrm>
              <a:off x="4794" y="2847"/>
              <a:ext cx="27" cy="28"/>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8437" name="Text Box 604"/>
            <p:cNvSpPr txBox="1">
              <a:spLocks noChangeArrowheads="1"/>
            </p:cNvSpPr>
            <p:nvPr/>
          </p:nvSpPr>
          <p:spPr bwMode="auto">
            <a:xfrm>
              <a:off x="3601" y="2292"/>
              <a:ext cx="316" cy="179"/>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B</a:t>
              </a:r>
              <a:r>
                <a:rPr lang="en-US" altLang="zh-CN" sz="1400" b="1" baseline="-25000">
                  <a:solidFill>
                    <a:schemeClr val="hlink"/>
                  </a:solidFill>
                  <a:latin typeface="Arial" charset="0"/>
                  <a:cs typeface="Arial" charset="0"/>
                </a:rPr>
                <a:t>3</a:t>
              </a:r>
              <a:endParaRPr lang="en-US" altLang="zh-CN" sz="1400" b="1">
                <a:solidFill>
                  <a:schemeClr val="hlink"/>
                </a:solidFill>
                <a:latin typeface="Arial" charset="0"/>
                <a:cs typeface="Arial" charset="0"/>
              </a:endParaRPr>
            </a:p>
          </p:txBody>
        </p:sp>
        <p:sp>
          <p:nvSpPr>
            <p:cNvPr id="58438" name="Text Box 605"/>
            <p:cNvSpPr txBox="1">
              <a:spLocks noChangeArrowheads="1"/>
            </p:cNvSpPr>
            <p:nvPr/>
          </p:nvSpPr>
          <p:spPr bwMode="auto">
            <a:xfrm>
              <a:off x="3970" y="2292"/>
              <a:ext cx="316" cy="179"/>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B</a:t>
              </a:r>
              <a:r>
                <a:rPr lang="en-US" altLang="zh-CN" sz="1400" b="1" baseline="-25000">
                  <a:solidFill>
                    <a:schemeClr val="hlink"/>
                  </a:solidFill>
                  <a:latin typeface="Arial" charset="0"/>
                  <a:cs typeface="Arial" charset="0"/>
                </a:rPr>
                <a:t>2</a:t>
              </a:r>
              <a:endParaRPr lang="en-US" altLang="zh-CN" sz="1400" b="1">
                <a:solidFill>
                  <a:schemeClr val="hlink"/>
                </a:solidFill>
                <a:latin typeface="Arial" charset="0"/>
                <a:cs typeface="Arial" charset="0"/>
              </a:endParaRPr>
            </a:p>
          </p:txBody>
        </p:sp>
        <p:sp>
          <p:nvSpPr>
            <p:cNvPr id="58439" name="Text Box 606"/>
            <p:cNvSpPr txBox="1">
              <a:spLocks noChangeArrowheads="1"/>
            </p:cNvSpPr>
            <p:nvPr/>
          </p:nvSpPr>
          <p:spPr bwMode="auto">
            <a:xfrm>
              <a:off x="4339" y="2292"/>
              <a:ext cx="315" cy="179"/>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B</a:t>
              </a:r>
              <a:r>
                <a:rPr lang="en-US" altLang="zh-CN" sz="1400" b="1" baseline="-25000">
                  <a:solidFill>
                    <a:schemeClr val="hlink"/>
                  </a:solidFill>
                  <a:latin typeface="Arial" charset="0"/>
                  <a:cs typeface="Arial" charset="0"/>
                </a:rPr>
                <a:t>1</a:t>
              </a:r>
              <a:endParaRPr lang="en-US" altLang="zh-CN" sz="1400" b="1">
                <a:solidFill>
                  <a:schemeClr val="hlink"/>
                </a:solidFill>
                <a:latin typeface="Arial" charset="0"/>
                <a:cs typeface="Arial" charset="0"/>
              </a:endParaRPr>
            </a:p>
          </p:txBody>
        </p:sp>
        <p:sp>
          <p:nvSpPr>
            <p:cNvPr id="58440" name="Text Box 607"/>
            <p:cNvSpPr txBox="1">
              <a:spLocks noChangeArrowheads="1"/>
            </p:cNvSpPr>
            <p:nvPr/>
          </p:nvSpPr>
          <p:spPr bwMode="auto">
            <a:xfrm>
              <a:off x="4707" y="2292"/>
              <a:ext cx="316" cy="179"/>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B</a:t>
              </a:r>
              <a:r>
                <a:rPr lang="en-US" altLang="zh-CN" sz="1400" b="1" baseline="-25000">
                  <a:solidFill>
                    <a:schemeClr val="hlink"/>
                  </a:solidFill>
                  <a:latin typeface="Arial" charset="0"/>
                  <a:cs typeface="Arial" charset="0"/>
                </a:rPr>
                <a:t>0</a:t>
              </a:r>
              <a:endParaRPr lang="en-US" altLang="zh-CN" sz="1400" b="1">
                <a:solidFill>
                  <a:schemeClr val="hlink"/>
                </a:solidFill>
                <a:latin typeface="Arial" charset="0"/>
                <a:cs typeface="Arial" charset="0"/>
              </a:endParaRPr>
            </a:p>
          </p:txBody>
        </p:sp>
        <p:sp>
          <p:nvSpPr>
            <p:cNvPr id="58441" name="Line 608"/>
            <p:cNvSpPr>
              <a:spLocks noChangeShapeType="1"/>
            </p:cNvSpPr>
            <p:nvPr/>
          </p:nvSpPr>
          <p:spPr bwMode="auto">
            <a:xfrm>
              <a:off x="2881" y="1610"/>
              <a:ext cx="194" cy="0"/>
            </a:xfrm>
            <a:prstGeom prst="line">
              <a:avLst/>
            </a:prstGeom>
            <a:noFill/>
            <a:ln w="9525">
              <a:solidFill>
                <a:schemeClr val="tx1"/>
              </a:solidFill>
              <a:round/>
              <a:headEnd/>
              <a:tailEnd/>
            </a:ln>
          </p:spPr>
          <p:txBody>
            <a:bodyPr/>
            <a:lstStyle/>
            <a:p>
              <a:endParaRPr lang="zh-CN" altLang="en-US"/>
            </a:p>
          </p:txBody>
        </p:sp>
        <p:sp>
          <p:nvSpPr>
            <p:cNvPr id="58442" name="Line 609"/>
            <p:cNvSpPr>
              <a:spLocks noChangeShapeType="1"/>
            </p:cNvSpPr>
            <p:nvPr/>
          </p:nvSpPr>
          <p:spPr bwMode="auto">
            <a:xfrm>
              <a:off x="2857" y="1990"/>
              <a:ext cx="218" cy="0"/>
            </a:xfrm>
            <a:prstGeom prst="line">
              <a:avLst/>
            </a:prstGeom>
            <a:noFill/>
            <a:ln w="9525">
              <a:solidFill>
                <a:schemeClr val="tx1"/>
              </a:solidFill>
              <a:round/>
              <a:headEnd/>
              <a:tailEnd/>
            </a:ln>
          </p:spPr>
          <p:txBody>
            <a:bodyPr/>
            <a:lstStyle/>
            <a:p>
              <a:endParaRPr lang="zh-CN" altLang="en-US"/>
            </a:p>
          </p:txBody>
        </p:sp>
        <p:sp>
          <p:nvSpPr>
            <p:cNvPr id="58443" name="Text Box 610"/>
            <p:cNvSpPr txBox="1">
              <a:spLocks noChangeArrowheads="1"/>
            </p:cNvSpPr>
            <p:nvPr/>
          </p:nvSpPr>
          <p:spPr bwMode="auto">
            <a:xfrm>
              <a:off x="2620" y="1502"/>
              <a:ext cx="316" cy="179"/>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A</a:t>
              </a:r>
              <a:r>
                <a:rPr lang="en-US" altLang="zh-CN" sz="1400" b="1" baseline="-25000">
                  <a:solidFill>
                    <a:schemeClr val="hlink"/>
                  </a:solidFill>
                  <a:latin typeface="Arial" charset="0"/>
                  <a:cs typeface="Arial" charset="0"/>
                </a:rPr>
                <a:t>1</a:t>
              </a:r>
              <a:endParaRPr lang="en-US" altLang="zh-CN" sz="1400" b="1">
                <a:solidFill>
                  <a:schemeClr val="hlink"/>
                </a:solidFill>
                <a:latin typeface="Arial" charset="0"/>
                <a:cs typeface="Arial" charset="0"/>
              </a:endParaRPr>
            </a:p>
          </p:txBody>
        </p:sp>
        <p:sp>
          <p:nvSpPr>
            <p:cNvPr id="58444" name="Text Box 611"/>
            <p:cNvSpPr txBox="1">
              <a:spLocks noChangeArrowheads="1"/>
            </p:cNvSpPr>
            <p:nvPr/>
          </p:nvSpPr>
          <p:spPr bwMode="auto">
            <a:xfrm>
              <a:off x="2629" y="1900"/>
              <a:ext cx="316" cy="179"/>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A</a:t>
              </a:r>
              <a:r>
                <a:rPr lang="en-US" altLang="zh-CN" sz="1400" b="1" baseline="-25000">
                  <a:solidFill>
                    <a:schemeClr val="hlink"/>
                  </a:solidFill>
                  <a:latin typeface="Arial" charset="0"/>
                  <a:cs typeface="Arial" charset="0"/>
                </a:rPr>
                <a:t>0</a:t>
              </a:r>
              <a:endParaRPr lang="en-US" altLang="zh-CN" sz="1400" b="1">
                <a:solidFill>
                  <a:schemeClr val="hlink"/>
                </a:solidFill>
                <a:latin typeface="Arial" charset="0"/>
                <a:cs typeface="Arial" charset="0"/>
              </a:endParaRPr>
            </a:p>
          </p:txBody>
        </p:sp>
        <p:sp>
          <p:nvSpPr>
            <p:cNvPr id="58445" name="Text Box 612"/>
            <p:cNvSpPr txBox="1">
              <a:spLocks noChangeArrowheads="1"/>
            </p:cNvSpPr>
            <p:nvPr/>
          </p:nvSpPr>
          <p:spPr bwMode="auto">
            <a:xfrm>
              <a:off x="2759" y="2771"/>
              <a:ext cx="316" cy="180"/>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CS</a:t>
              </a:r>
            </a:p>
          </p:txBody>
        </p:sp>
        <p:sp>
          <p:nvSpPr>
            <p:cNvPr id="58446" name="Line 614"/>
            <p:cNvSpPr>
              <a:spLocks noChangeShapeType="1"/>
            </p:cNvSpPr>
            <p:nvPr/>
          </p:nvSpPr>
          <p:spPr bwMode="auto">
            <a:xfrm>
              <a:off x="2838" y="2797"/>
              <a:ext cx="158" cy="0"/>
            </a:xfrm>
            <a:prstGeom prst="line">
              <a:avLst/>
            </a:prstGeom>
            <a:noFill/>
            <a:ln w="9525">
              <a:solidFill>
                <a:schemeClr val="tx1"/>
              </a:solidFill>
              <a:round/>
              <a:headEnd/>
              <a:tailEnd/>
            </a:ln>
          </p:spPr>
          <p:txBody>
            <a:bodyPr/>
            <a:lstStyle/>
            <a:p>
              <a:endParaRPr lang="zh-CN" altLang="en-US"/>
            </a:p>
          </p:txBody>
        </p:sp>
        <p:sp>
          <p:nvSpPr>
            <p:cNvPr id="58447" name="Rectangle 617"/>
            <p:cNvSpPr>
              <a:spLocks noChangeArrowheads="1"/>
            </p:cNvSpPr>
            <p:nvPr/>
          </p:nvSpPr>
          <p:spPr bwMode="auto">
            <a:xfrm>
              <a:off x="3601" y="1014"/>
              <a:ext cx="1580" cy="1301"/>
            </a:xfrm>
            <a:prstGeom prst="rect">
              <a:avLst/>
            </a:prstGeom>
            <a:noFill/>
            <a:ln w="9525">
              <a:solidFill>
                <a:schemeClr val="tx1"/>
              </a:solidFill>
              <a:prstDash val="dash"/>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8448" name="Rectangle 618"/>
            <p:cNvSpPr>
              <a:spLocks noChangeArrowheads="1"/>
            </p:cNvSpPr>
            <p:nvPr/>
          </p:nvSpPr>
          <p:spPr bwMode="auto">
            <a:xfrm>
              <a:off x="3601" y="2478"/>
              <a:ext cx="1685" cy="433"/>
            </a:xfrm>
            <a:prstGeom prst="rect">
              <a:avLst/>
            </a:prstGeom>
            <a:noFill/>
            <a:ln w="9525">
              <a:solidFill>
                <a:schemeClr val="tx1"/>
              </a:solidFill>
              <a:prstDash val="dash"/>
              <a:miter lim="800000"/>
              <a:headEnd/>
              <a:tailEnd/>
            </a:ln>
          </p:spPr>
          <p:txBody>
            <a:bodyPr wrap="none" anchor="ctr"/>
            <a:lstStyle/>
            <a:p>
              <a:pPr algn="dist">
                <a:spcBef>
                  <a:spcPct val="0"/>
                </a:spcBef>
              </a:pPr>
              <a:endParaRPr lang="zh-CN" altLang="en-US" sz="1400" b="1">
                <a:solidFill>
                  <a:schemeClr val="hlink"/>
                </a:solidFill>
                <a:latin typeface="Arial" charset="0"/>
                <a:cs typeface="Arial" charset="0"/>
              </a:endParaRPr>
            </a:p>
          </p:txBody>
        </p:sp>
        <p:sp>
          <p:nvSpPr>
            <p:cNvPr id="58449" name="Text Box 619"/>
            <p:cNvSpPr txBox="1">
              <a:spLocks noChangeArrowheads="1"/>
            </p:cNvSpPr>
            <p:nvPr/>
          </p:nvSpPr>
          <p:spPr bwMode="auto">
            <a:xfrm>
              <a:off x="5181" y="1283"/>
              <a:ext cx="263" cy="682"/>
            </a:xfrm>
            <a:prstGeom prst="rect">
              <a:avLst/>
            </a:prstGeom>
            <a:noFill/>
            <a:ln w="9525">
              <a:noFill/>
              <a:miter lim="800000"/>
              <a:headEnd/>
              <a:tailEnd/>
            </a:ln>
          </p:spPr>
          <p:txBody>
            <a:bodyPr>
              <a:spAutoFit/>
            </a:bodyPr>
            <a:lstStyle/>
            <a:p>
              <a:pPr eaLnBrk="0" hangingPunct="0"/>
              <a:r>
                <a:rPr lang="zh-CN" altLang="en-US" sz="1800" b="1">
                  <a:solidFill>
                    <a:srgbClr val="FF0066"/>
                  </a:solidFill>
                  <a:latin typeface="Arial" charset="0"/>
                  <a:ea typeface="楷体_GB2312" pitchFamily="49" charset="-122"/>
                  <a:cs typeface="Arial" charset="0"/>
                </a:rPr>
                <a:t>存储矩阵</a:t>
              </a:r>
            </a:p>
          </p:txBody>
        </p:sp>
        <p:sp>
          <p:nvSpPr>
            <p:cNvPr id="58450" name="Text Box 620"/>
            <p:cNvSpPr txBox="1">
              <a:spLocks noChangeArrowheads="1"/>
            </p:cNvSpPr>
            <p:nvPr/>
          </p:nvSpPr>
          <p:spPr bwMode="auto">
            <a:xfrm>
              <a:off x="5339" y="2378"/>
              <a:ext cx="421" cy="526"/>
            </a:xfrm>
            <a:prstGeom prst="rect">
              <a:avLst/>
            </a:prstGeom>
            <a:noFill/>
            <a:ln w="9525">
              <a:noFill/>
              <a:miter lim="800000"/>
              <a:headEnd/>
              <a:tailEnd/>
            </a:ln>
          </p:spPr>
          <p:txBody>
            <a:bodyPr>
              <a:spAutoFit/>
            </a:bodyPr>
            <a:lstStyle/>
            <a:p>
              <a:pPr eaLnBrk="0" hangingPunct="0"/>
              <a:r>
                <a:rPr lang="zh-CN" altLang="en-US" sz="1800" b="1">
                  <a:solidFill>
                    <a:srgbClr val="FF0066"/>
                  </a:solidFill>
                  <a:latin typeface="Arial" charset="0"/>
                  <a:ea typeface="楷体_GB2312" pitchFamily="49" charset="-122"/>
                  <a:cs typeface="Arial" charset="0"/>
                </a:rPr>
                <a:t>输出控制电路</a:t>
              </a:r>
            </a:p>
          </p:txBody>
        </p:sp>
        <p:sp>
          <p:nvSpPr>
            <p:cNvPr id="58451" name="Text Box 621"/>
            <p:cNvSpPr txBox="1">
              <a:spLocks noChangeArrowheads="1"/>
            </p:cNvSpPr>
            <p:nvPr/>
          </p:nvSpPr>
          <p:spPr bwMode="auto">
            <a:xfrm>
              <a:off x="3233" y="960"/>
              <a:ext cx="421" cy="197"/>
            </a:xfrm>
            <a:prstGeom prst="rect">
              <a:avLst/>
            </a:prstGeom>
            <a:noFill/>
            <a:ln w="9525">
              <a:noFill/>
              <a:miter lim="800000"/>
              <a:headEnd/>
              <a:tailEnd/>
            </a:ln>
          </p:spPr>
          <p:txBody>
            <a:bodyPr>
              <a:spAutoFit/>
            </a:bodyPr>
            <a:lstStyle/>
            <a:p>
              <a:pPr eaLnBrk="0" hangingPunct="0"/>
              <a:r>
                <a:rPr lang="zh-CN" altLang="en-US" sz="1600" b="1">
                  <a:solidFill>
                    <a:schemeClr val="hlink"/>
                  </a:solidFill>
                  <a:latin typeface="Arial" charset="0"/>
                  <a:ea typeface="楷体_GB2312" pitchFamily="49" charset="-122"/>
                  <a:cs typeface="Arial" charset="0"/>
                </a:rPr>
                <a:t>字线</a:t>
              </a:r>
            </a:p>
          </p:txBody>
        </p:sp>
        <p:sp>
          <p:nvSpPr>
            <p:cNvPr id="58452" name="Text Box 622"/>
            <p:cNvSpPr txBox="1">
              <a:spLocks noChangeArrowheads="1"/>
            </p:cNvSpPr>
            <p:nvPr/>
          </p:nvSpPr>
          <p:spPr bwMode="auto">
            <a:xfrm>
              <a:off x="3312" y="1231"/>
              <a:ext cx="368" cy="178"/>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W</a:t>
              </a:r>
              <a:r>
                <a:rPr lang="en-US" altLang="zh-CN" sz="1400" b="1" baseline="-25000">
                  <a:solidFill>
                    <a:schemeClr val="hlink"/>
                  </a:solidFill>
                  <a:latin typeface="Arial" charset="0"/>
                  <a:cs typeface="Arial" charset="0"/>
                </a:rPr>
                <a:t>0</a:t>
              </a:r>
              <a:endParaRPr lang="en-US" altLang="zh-CN" sz="1400" b="1">
                <a:solidFill>
                  <a:schemeClr val="hlink"/>
                </a:solidFill>
                <a:latin typeface="Arial" charset="0"/>
                <a:cs typeface="Arial" charset="0"/>
              </a:endParaRPr>
            </a:p>
          </p:txBody>
        </p:sp>
        <p:sp>
          <p:nvSpPr>
            <p:cNvPr id="58453" name="Line 626"/>
            <p:cNvSpPr>
              <a:spLocks noChangeShapeType="1"/>
            </p:cNvSpPr>
            <p:nvPr/>
          </p:nvSpPr>
          <p:spPr bwMode="auto">
            <a:xfrm>
              <a:off x="3408" y="1252"/>
              <a:ext cx="106" cy="0"/>
            </a:xfrm>
            <a:prstGeom prst="line">
              <a:avLst/>
            </a:prstGeom>
            <a:noFill/>
            <a:ln w="9525">
              <a:solidFill>
                <a:schemeClr val="tx1"/>
              </a:solidFill>
              <a:round/>
              <a:headEnd/>
              <a:tailEnd/>
            </a:ln>
          </p:spPr>
          <p:txBody>
            <a:bodyPr/>
            <a:lstStyle/>
            <a:p>
              <a:endParaRPr lang="zh-CN" altLang="en-US"/>
            </a:p>
          </p:txBody>
        </p:sp>
        <p:sp>
          <p:nvSpPr>
            <p:cNvPr id="58454" name="Text Box 629"/>
            <p:cNvSpPr txBox="1">
              <a:spLocks noChangeArrowheads="1"/>
            </p:cNvSpPr>
            <p:nvPr/>
          </p:nvSpPr>
          <p:spPr bwMode="auto">
            <a:xfrm>
              <a:off x="3312" y="2076"/>
              <a:ext cx="368" cy="178"/>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W</a:t>
              </a:r>
              <a:r>
                <a:rPr lang="en-US" altLang="zh-CN" sz="1400" b="1" baseline="-25000">
                  <a:solidFill>
                    <a:schemeClr val="hlink"/>
                  </a:solidFill>
                  <a:latin typeface="Arial" charset="0"/>
                  <a:cs typeface="Arial" charset="0"/>
                </a:rPr>
                <a:t>3</a:t>
              </a:r>
              <a:endParaRPr lang="en-US" altLang="zh-CN" sz="1400" b="1">
                <a:solidFill>
                  <a:schemeClr val="hlink"/>
                </a:solidFill>
                <a:latin typeface="Arial" charset="0"/>
                <a:cs typeface="Arial" charset="0"/>
              </a:endParaRPr>
            </a:p>
          </p:txBody>
        </p:sp>
        <p:sp>
          <p:nvSpPr>
            <p:cNvPr id="58455" name="Line 630"/>
            <p:cNvSpPr>
              <a:spLocks noChangeShapeType="1"/>
            </p:cNvSpPr>
            <p:nvPr/>
          </p:nvSpPr>
          <p:spPr bwMode="auto">
            <a:xfrm>
              <a:off x="3408" y="2089"/>
              <a:ext cx="106" cy="0"/>
            </a:xfrm>
            <a:prstGeom prst="line">
              <a:avLst/>
            </a:prstGeom>
            <a:noFill/>
            <a:ln w="9525">
              <a:solidFill>
                <a:schemeClr val="tx1"/>
              </a:solidFill>
              <a:round/>
              <a:headEnd/>
              <a:tailEnd/>
            </a:ln>
          </p:spPr>
          <p:txBody>
            <a:bodyPr/>
            <a:lstStyle/>
            <a:p>
              <a:endParaRPr lang="zh-CN" altLang="en-US"/>
            </a:p>
          </p:txBody>
        </p:sp>
        <p:sp>
          <p:nvSpPr>
            <p:cNvPr id="58456" name="Text Box 632"/>
            <p:cNvSpPr txBox="1">
              <a:spLocks noChangeArrowheads="1"/>
            </p:cNvSpPr>
            <p:nvPr/>
          </p:nvSpPr>
          <p:spPr bwMode="auto">
            <a:xfrm>
              <a:off x="3312" y="1797"/>
              <a:ext cx="368" cy="178"/>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W</a:t>
              </a:r>
              <a:r>
                <a:rPr lang="en-US" altLang="zh-CN" sz="1400" b="1" baseline="-25000">
                  <a:solidFill>
                    <a:schemeClr val="hlink"/>
                  </a:solidFill>
                  <a:latin typeface="Arial" charset="0"/>
                  <a:cs typeface="Arial" charset="0"/>
                </a:rPr>
                <a:t>2</a:t>
              </a:r>
              <a:endParaRPr lang="en-US" altLang="zh-CN" sz="1400" b="1">
                <a:solidFill>
                  <a:schemeClr val="hlink"/>
                </a:solidFill>
                <a:latin typeface="Arial" charset="0"/>
                <a:cs typeface="Arial" charset="0"/>
              </a:endParaRPr>
            </a:p>
          </p:txBody>
        </p:sp>
        <p:sp>
          <p:nvSpPr>
            <p:cNvPr id="58457" name="Line 633"/>
            <p:cNvSpPr>
              <a:spLocks noChangeShapeType="1"/>
            </p:cNvSpPr>
            <p:nvPr/>
          </p:nvSpPr>
          <p:spPr bwMode="auto">
            <a:xfrm>
              <a:off x="3408" y="1818"/>
              <a:ext cx="106" cy="0"/>
            </a:xfrm>
            <a:prstGeom prst="line">
              <a:avLst/>
            </a:prstGeom>
            <a:noFill/>
            <a:ln w="9525">
              <a:solidFill>
                <a:schemeClr val="tx1"/>
              </a:solidFill>
              <a:round/>
              <a:headEnd/>
              <a:tailEnd/>
            </a:ln>
          </p:spPr>
          <p:txBody>
            <a:bodyPr/>
            <a:lstStyle/>
            <a:p>
              <a:endParaRPr lang="zh-CN" altLang="en-US"/>
            </a:p>
          </p:txBody>
        </p:sp>
        <p:sp>
          <p:nvSpPr>
            <p:cNvPr id="58458" name="Text Box 635"/>
            <p:cNvSpPr txBox="1">
              <a:spLocks noChangeArrowheads="1"/>
            </p:cNvSpPr>
            <p:nvPr/>
          </p:nvSpPr>
          <p:spPr bwMode="auto">
            <a:xfrm>
              <a:off x="3312" y="1502"/>
              <a:ext cx="368" cy="178"/>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W</a:t>
              </a:r>
              <a:r>
                <a:rPr lang="en-US" altLang="zh-CN" sz="1400" b="1" baseline="-25000">
                  <a:solidFill>
                    <a:schemeClr val="hlink"/>
                  </a:solidFill>
                  <a:latin typeface="Arial" charset="0"/>
                  <a:cs typeface="Arial" charset="0"/>
                </a:rPr>
                <a:t>1</a:t>
              </a:r>
              <a:endParaRPr lang="en-US" altLang="zh-CN" sz="1400" b="1">
                <a:solidFill>
                  <a:schemeClr val="hlink"/>
                </a:solidFill>
                <a:latin typeface="Arial" charset="0"/>
                <a:cs typeface="Arial" charset="0"/>
              </a:endParaRPr>
            </a:p>
          </p:txBody>
        </p:sp>
        <p:sp>
          <p:nvSpPr>
            <p:cNvPr id="58459" name="Line 636"/>
            <p:cNvSpPr>
              <a:spLocks noChangeShapeType="1"/>
            </p:cNvSpPr>
            <p:nvPr/>
          </p:nvSpPr>
          <p:spPr bwMode="auto">
            <a:xfrm>
              <a:off x="3408" y="1531"/>
              <a:ext cx="106" cy="0"/>
            </a:xfrm>
            <a:prstGeom prst="line">
              <a:avLst/>
            </a:prstGeom>
            <a:noFill/>
            <a:ln w="9525">
              <a:solidFill>
                <a:schemeClr val="tx1"/>
              </a:solidFill>
              <a:round/>
              <a:headEnd/>
              <a:tailEnd/>
            </a:ln>
          </p:spPr>
          <p:txBody>
            <a:bodyPr/>
            <a:lstStyle/>
            <a:p>
              <a:endParaRPr lang="zh-CN" altLang="en-US"/>
            </a:p>
          </p:txBody>
        </p:sp>
        <p:sp>
          <p:nvSpPr>
            <p:cNvPr id="58460" name="Text Box 637"/>
            <p:cNvSpPr txBox="1">
              <a:spLocks noChangeArrowheads="1"/>
            </p:cNvSpPr>
            <p:nvPr/>
          </p:nvSpPr>
          <p:spPr bwMode="auto">
            <a:xfrm>
              <a:off x="4970" y="2261"/>
              <a:ext cx="474" cy="197"/>
            </a:xfrm>
            <a:prstGeom prst="rect">
              <a:avLst/>
            </a:prstGeom>
            <a:noFill/>
            <a:ln w="9525">
              <a:noFill/>
              <a:miter lim="800000"/>
              <a:headEnd/>
              <a:tailEnd/>
            </a:ln>
          </p:spPr>
          <p:txBody>
            <a:bodyPr>
              <a:spAutoFit/>
            </a:bodyPr>
            <a:lstStyle/>
            <a:p>
              <a:pPr eaLnBrk="0" hangingPunct="0"/>
              <a:r>
                <a:rPr lang="zh-CN" altLang="en-US" sz="1600" b="1">
                  <a:solidFill>
                    <a:schemeClr val="hlink"/>
                  </a:solidFill>
                  <a:latin typeface="Arial" charset="0"/>
                  <a:ea typeface="楷体_GB2312" pitchFamily="49" charset="-122"/>
                  <a:cs typeface="Arial" charset="0"/>
                </a:rPr>
                <a:t>位线</a:t>
              </a:r>
            </a:p>
          </p:txBody>
        </p:sp>
      </p:grpSp>
      <p:pic>
        <p:nvPicPr>
          <p:cNvPr id="209" name="Picture 7" descr="图片3"/>
          <p:cNvPicPr>
            <a:picLocks noChangeAspect="1" noChangeArrowheads="1"/>
          </p:cNvPicPr>
          <p:nvPr/>
        </p:nvPicPr>
        <p:blipFill>
          <a:blip r:embed="rId5"/>
          <a:srcRect/>
          <a:stretch>
            <a:fillRect/>
          </a:stretch>
        </p:blipFill>
        <p:spPr bwMode="auto">
          <a:xfrm>
            <a:off x="538163" y="5207000"/>
            <a:ext cx="4159250" cy="431800"/>
          </a:xfrm>
          <a:prstGeom prst="rect">
            <a:avLst/>
          </a:prstGeom>
          <a:noFill/>
          <a:ln w="9525">
            <a:noFill/>
            <a:miter lim="800000"/>
            <a:headEnd/>
            <a:tailEnd/>
          </a:ln>
          <a:effectLst>
            <a:prstShdw prst="shdw13" dist="53882" dir="13500000">
              <a:srgbClr val="808080">
                <a:alpha val="50000"/>
              </a:srgbClr>
            </a:prstShdw>
          </a:effectLst>
        </p:spPr>
      </p:pic>
      <p:sp>
        <p:nvSpPr>
          <p:cNvPr id="210" name="矩形 4"/>
          <p:cNvSpPr>
            <a:spLocks noChangeArrowheads="1"/>
          </p:cNvSpPr>
          <p:nvPr/>
        </p:nvSpPr>
        <p:spPr bwMode="auto">
          <a:xfrm>
            <a:off x="5092700" y="2024063"/>
            <a:ext cx="3705225" cy="373062"/>
          </a:xfrm>
          <a:prstGeom prst="rect">
            <a:avLst/>
          </a:prstGeom>
          <a:noFill/>
          <a:ln w="9525">
            <a:noFill/>
            <a:miter lim="800000"/>
            <a:headEnd/>
            <a:tailEnd/>
          </a:ln>
        </p:spPr>
        <p:txBody>
          <a:bodyPr>
            <a:spAutoFit/>
          </a:bodyPr>
          <a:lstStyle/>
          <a:p>
            <a:pPr marL="361950" indent="-361950" algn="l" eaLnBrk="0" hangingPunct="0">
              <a:buClr>
                <a:srgbClr val="006666"/>
              </a:buClr>
              <a:buSzPct val="85000"/>
            </a:pPr>
            <a:r>
              <a:rPr lang="zh-CN" altLang="en-US" sz="2000" b="1">
                <a:latin typeface="Arial" charset="0"/>
                <a:cs typeface="Arial" charset="0"/>
              </a:rPr>
              <a:t>译码器每个输出的逻辑表达式</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0"/>
                                        </p:tgtEl>
                                        <p:attrNameLst>
                                          <p:attrName>style.visibility</p:attrName>
                                        </p:attrNameLst>
                                      </p:cBhvr>
                                      <p:to>
                                        <p:strVal val="visible"/>
                                      </p:to>
                                    </p:set>
                                    <p:anim calcmode="lin" valueType="num">
                                      <p:cBhvr additive="base">
                                        <p:cTn id="7" dur="500" fill="hold"/>
                                        <p:tgtEl>
                                          <p:spTgt spid="210"/>
                                        </p:tgtEl>
                                        <p:attrNameLst>
                                          <p:attrName>ppt_x</p:attrName>
                                        </p:attrNameLst>
                                      </p:cBhvr>
                                      <p:tavLst>
                                        <p:tav tm="0">
                                          <p:val>
                                            <p:strVal val="1+#ppt_w/2"/>
                                          </p:val>
                                        </p:tav>
                                        <p:tav tm="100000">
                                          <p:val>
                                            <p:strVal val="#ppt_x"/>
                                          </p:val>
                                        </p:tav>
                                      </p:tavLst>
                                    </p:anim>
                                    <p:anim calcmode="lin" valueType="num">
                                      <p:cBhvr additive="base">
                                        <p:cTn id="8" dur="500" fill="hold"/>
                                        <p:tgtEl>
                                          <p:spTgt spid="2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23558"/>
                                        </p:tgtEl>
                                        <p:attrNameLst>
                                          <p:attrName>style.visibility</p:attrName>
                                        </p:attrNameLst>
                                      </p:cBhvr>
                                      <p:to>
                                        <p:strVal val="visible"/>
                                      </p:to>
                                    </p:set>
                                    <p:animEffect transition="in" filter="dissolve">
                                      <p:cBhvr>
                                        <p:cTn id="12" dur="500"/>
                                        <p:tgtEl>
                                          <p:spTgt spid="2355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9"/>
                                        </p:tgtEl>
                                        <p:attrNameLst>
                                          <p:attrName>style.visibility</p:attrName>
                                        </p:attrNameLst>
                                      </p:cBhvr>
                                      <p:to>
                                        <p:strVal val="visible"/>
                                      </p:to>
                                    </p:set>
                                    <p:animEffect transition="in" filter="dissolve">
                                      <p:cBhvr>
                                        <p:cTn id="17" dur="500"/>
                                        <p:tgtEl>
                                          <p:spTgt spid="20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3560"/>
                                        </p:tgtEl>
                                        <p:attrNameLst>
                                          <p:attrName>style.visibility</p:attrName>
                                        </p:attrNameLst>
                                      </p:cBhvr>
                                      <p:to>
                                        <p:strVal val="visible"/>
                                      </p:to>
                                    </p:set>
                                    <p:animEffect transition="in" filter="dissolve">
                                      <p:cBhvr>
                                        <p:cTn id="22" dur="500"/>
                                        <p:tgtEl>
                                          <p:spTgt spid="23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 grpId="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7" name="灯片编号占位符 4"/>
          <p:cNvSpPr>
            <a:spLocks noGrp="1"/>
          </p:cNvSpPr>
          <p:nvPr>
            <p:ph type="sldNum" sz="quarter" idx="10"/>
          </p:nvPr>
        </p:nvSpPr>
        <p:spPr>
          <a:noFill/>
        </p:spPr>
        <p:txBody>
          <a:bodyPr/>
          <a:lstStyle/>
          <a:p>
            <a:fld id="{266161DB-361E-43FA-9989-42056DC38B07}" type="slidenum">
              <a:rPr lang="ko-KR" altLang="en-US" smtClean="0"/>
              <a:pPr/>
              <a:t>53</a:t>
            </a:fld>
            <a:endParaRPr lang="en-US" altLang="ko-KR" smtClean="0"/>
          </a:p>
        </p:txBody>
      </p:sp>
      <p:sp>
        <p:nvSpPr>
          <p:cNvPr id="15368" name="Rectangle 2"/>
          <p:cNvSpPr>
            <a:spLocks noGrp="1" noChangeArrowheads="1"/>
          </p:cNvSpPr>
          <p:nvPr>
            <p:ph type="title"/>
          </p:nvPr>
        </p:nvSpPr>
        <p:spPr/>
        <p:txBody>
          <a:bodyPr/>
          <a:lstStyle/>
          <a:p>
            <a:r>
              <a:rPr lang="zh-CN" altLang="en-US" smtClean="0">
                <a:solidFill>
                  <a:srgbClr val="FFCC00"/>
                </a:solidFill>
                <a:latin typeface="Arial" charset="0"/>
                <a:ea typeface="黑体" pitchFamily="49" charset="-122"/>
                <a:cs typeface="Arial" charset="0"/>
              </a:rPr>
              <a:t>将存储矩阵简化为点阵图</a:t>
            </a:r>
          </a:p>
        </p:txBody>
      </p:sp>
      <p:grpSp>
        <p:nvGrpSpPr>
          <p:cNvPr id="3" name="Group 182"/>
          <p:cNvGrpSpPr>
            <a:grpSpLocks/>
          </p:cNvGrpSpPr>
          <p:nvPr/>
        </p:nvGrpSpPr>
        <p:grpSpPr bwMode="auto">
          <a:xfrm>
            <a:off x="0" y="2743200"/>
            <a:ext cx="3109913" cy="2259013"/>
            <a:chOff x="0" y="2493"/>
            <a:chExt cx="1959" cy="1423"/>
          </a:xfrm>
        </p:grpSpPr>
        <p:grpSp>
          <p:nvGrpSpPr>
            <p:cNvPr id="15419" name="Group 170"/>
            <p:cNvGrpSpPr>
              <a:grpSpLocks/>
            </p:cNvGrpSpPr>
            <p:nvPr/>
          </p:nvGrpSpPr>
          <p:grpSpPr bwMode="auto">
            <a:xfrm>
              <a:off x="94" y="2493"/>
              <a:ext cx="1543" cy="1219"/>
              <a:chOff x="94" y="2493"/>
              <a:chExt cx="1543" cy="1219"/>
            </a:xfrm>
          </p:grpSpPr>
          <p:sp>
            <p:nvSpPr>
              <p:cNvPr id="15421" name="Line 2"/>
              <p:cNvSpPr>
                <a:spLocks noChangeShapeType="1"/>
              </p:cNvSpPr>
              <p:nvPr/>
            </p:nvSpPr>
            <p:spPr bwMode="auto">
              <a:xfrm>
                <a:off x="374" y="2818"/>
                <a:ext cx="1263" cy="1"/>
              </a:xfrm>
              <a:prstGeom prst="line">
                <a:avLst/>
              </a:prstGeom>
              <a:noFill/>
              <a:ln w="9525">
                <a:solidFill>
                  <a:schemeClr val="tx1"/>
                </a:solidFill>
                <a:round/>
                <a:headEnd/>
                <a:tailEnd/>
              </a:ln>
            </p:spPr>
            <p:txBody>
              <a:bodyPr/>
              <a:lstStyle/>
              <a:p>
                <a:endParaRPr lang="zh-CN" altLang="en-US"/>
              </a:p>
            </p:txBody>
          </p:sp>
          <p:sp>
            <p:nvSpPr>
              <p:cNvPr id="15422" name="Line 3"/>
              <p:cNvSpPr>
                <a:spLocks noChangeShapeType="1"/>
              </p:cNvSpPr>
              <p:nvPr/>
            </p:nvSpPr>
            <p:spPr bwMode="auto">
              <a:xfrm>
                <a:off x="374" y="3051"/>
                <a:ext cx="1263" cy="1"/>
              </a:xfrm>
              <a:prstGeom prst="line">
                <a:avLst/>
              </a:prstGeom>
              <a:noFill/>
              <a:ln w="9525">
                <a:solidFill>
                  <a:schemeClr val="tx1"/>
                </a:solidFill>
                <a:round/>
                <a:headEnd/>
                <a:tailEnd/>
              </a:ln>
            </p:spPr>
            <p:txBody>
              <a:bodyPr/>
              <a:lstStyle/>
              <a:p>
                <a:endParaRPr lang="zh-CN" altLang="en-US"/>
              </a:p>
            </p:txBody>
          </p:sp>
          <p:sp>
            <p:nvSpPr>
              <p:cNvPr id="15423" name="Line 4"/>
              <p:cNvSpPr>
                <a:spLocks noChangeShapeType="1"/>
              </p:cNvSpPr>
              <p:nvPr/>
            </p:nvSpPr>
            <p:spPr bwMode="auto">
              <a:xfrm>
                <a:off x="374" y="3283"/>
                <a:ext cx="1263" cy="1"/>
              </a:xfrm>
              <a:prstGeom prst="line">
                <a:avLst/>
              </a:prstGeom>
              <a:noFill/>
              <a:ln w="9525">
                <a:solidFill>
                  <a:schemeClr val="tx1"/>
                </a:solidFill>
                <a:round/>
                <a:headEnd/>
                <a:tailEnd/>
              </a:ln>
            </p:spPr>
            <p:txBody>
              <a:bodyPr/>
              <a:lstStyle/>
              <a:p>
                <a:endParaRPr lang="zh-CN" altLang="en-US"/>
              </a:p>
            </p:txBody>
          </p:sp>
          <p:sp>
            <p:nvSpPr>
              <p:cNvPr id="15424" name="Line 5"/>
              <p:cNvSpPr>
                <a:spLocks noChangeShapeType="1"/>
              </p:cNvSpPr>
              <p:nvPr/>
            </p:nvSpPr>
            <p:spPr bwMode="auto">
              <a:xfrm>
                <a:off x="374" y="2632"/>
                <a:ext cx="1263" cy="1"/>
              </a:xfrm>
              <a:prstGeom prst="line">
                <a:avLst/>
              </a:prstGeom>
              <a:noFill/>
              <a:ln w="9525">
                <a:solidFill>
                  <a:schemeClr val="tx1"/>
                </a:solidFill>
                <a:round/>
                <a:headEnd/>
                <a:tailEnd/>
              </a:ln>
            </p:spPr>
            <p:txBody>
              <a:bodyPr/>
              <a:lstStyle/>
              <a:p>
                <a:endParaRPr lang="zh-CN" altLang="en-US"/>
              </a:p>
            </p:txBody>
          </p:sp>
          <p:sp>
            <p:nvSpPr>
              <p:cNvPr id="15425" name="Line 6"/>
              <p:cNvSpPr>
                <a:spLocks noChangeShapeType="1"/>
              </p:cNvSpPr>
              <p:nvPr/>
            </p:nvSpPr>
            <p:spPr bwMode="auto">
              <a:xfrm>
                <a:off x="608" y="2493"/>
                <a:ext cx="1" cy="1023"/>
              </a:xfrm>
              <a:prstGeom prst="line">
                <a:avLst/>
              </a:prstGeom>
              <a:noFill/>
              <a:ln w="9525">
                <a:solidFill>
                  <a:schemeClr val="tx1"/>
                </a:solidFill>
                <a:round/>
                <a:headEnd/>
                <a:tailEnd/>
              </a:ln>
            </p:spPr>
            <p:txBody>
              <a:bodyPr/>
              <a:lstStyle/>
              <a:p>
                <a:endParaRPr lang="zh-CN" altLang="en-US"/>
              </a:p>
            </p:txBody>
          </p:sp>
          <p:sp>
            <p:nvSpPr>
              <p:cNvPr id="15426" name="Line 7"/>
              <p:cNvSpPr>
                <a:spLocks noChangeShapeType="1"/>
              </p:cNvSpPr>
              <p:nvPr/>
            </p:nvSpPr>
            <p:spPr bwMode="auto">
              <a:xfrm>
                <a:off x="889" y="2493"/>
                <a:ext cx="1" cy="1023"/>
              </a:xfrm>
              <a:prstGeom prst="line">
                <a:avLst/>
              </a:prstGeom>
              <a:noFill/>
              <a:ln w="9525">
                <a:solidFill>
                  <a:schemeClr val="tx1"/>
                </a:solidFill>
                <a:round/>
                <a:headEnd/>
                <a:tailEnd/>
              </a:ln>
            </p:spPr>
            <p:txBody>
              <a:bodyPr/>
              <a:lstStyle/>
              <a:p>
                <a:endParaRPr lang="zh-CN" altLang="en-US"/>
              </a:p>
            </p:txBody>
          </p:sp>
          <p:sp>
            <p:nvSpPr>
              <p:cNvPr id="15427" name="Line 8"/>
              <p:cNvSpPr>
                <a:spLocks noChangeShapeType="1"/>
              </p:cNvSpPr>
              <p:nvPr/>
            </p:nvSpPr>
            <p:spPr bwMode="auto">
              <a:xfrm>
                <a:off x="1169" y="2493"/>
                <a:ext cx="1" cy="1023"/>
              </a:xfrm>
              <a:prstGeom prst="line">
                <a:avLst/>
              </a:prstGeom>
              <a:noFill/>
              <a:ln w="9525">
                <a:solidFill>
                  <a:schemeClr val="tx1"/>
                </a:solidFill>
                <a:round/>
                <a:headEnd/>
                <a:tailEnd/>
              </a:ln>
            </p:spPr>
            <p:txBody>
              <a:bodyPr/>
              <a:lstStyle/>
              <a:p>
                <a:endParaRPr lang="zh-CN" altLang="en-US"/>
              </a:p>
            </p:txBody>
          </p:sp>
          <p:sp>
            <p:nvSpPr>
              <p:cNvPr id="15428" name="Line 9"/>
              <p:cNvSpPr>
                <a:spLocks noChangeShapeType="1"/>
              </p:cNvSpPr>
              <p:nvPr/>
            </p:nvSpPr>
            <p:spPr bwMode="auto">
              <a:xfrm>
                <a:off x="1450" y="2493"/>
                <a:ext cx="1" cy="1023"/>
              </a:xfrm>
              <a:prstGeom prst="line">
                <a:avLst/>
              </a:prstGeom>
              <a:noFill/>
              <a:ln w="9525">
                <a:solidFill>
                  <a:schemeClr val="tx1"/>
                </a:solidFill>
                <a:round/>
                <a:headEnd/>
                <a:tailEnd/>
              </a:ln>
            </p:spPr>
            <p:txBody>
              <a:bodyPr/>
              <a:lstStyle/>
              <a:p>
                <a:endParaRPr lang="zh-CN" altLang="en-US"/>
              </a:p>
            </p:txBody>
          </p:sp>
          <p:sp>
            <p:nvSpPr>
              <p:cNvPr id="15429" name="Oval 178"/>
              <p:cNvSpPr>
                <a:spLocks noChangeArrowheads="1"/>
              </p:cNvSpPr>
              <p:nvPr/>
            </p:nvSpPr>
            <p:spPr bwMode="auto">
              <a:xfrm>
                <a:off x="585" y="2609"/>
                <a:ext cx="47" cy="47"/>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宋体" pitchFamily="2" charset="-122"/>
                  <a:cs typeface="Arial" charset="0"/>
                </a:endParaRPr>
              </a:p>
            </p:txBody>
          </p:sp>
          <p:sp>
            <p:nvSpPr>
              <p:cNvPr id="15430" name="Oval 179"/>
              <p:cNvSpPr>
                <a:spLocks noChangeArrowheads="1"/>
              </p:cNvSpPr>
              <p:nvPr/>
            </p:nvSpPr>
            <p:spPr bwMode="auto">
              <a:xfrm>
                <a:off x="1146" y="2609"/>
                <a:ext cx="47" cy="47"/>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宋体" pitchFamily="2" charset="-122"/>
                  <a:cs typeface="Arial" charset="0"/>
                </a:endParaRPr>
              </a:p>
            </p:txBody>
          </p:sp>
          <p:sp>
            <p:nvSpPr>
              <p:cNvPr id="15431" name="Oval 180"/>
              <p:cNvSpPr>
                <a:spLocks noChangeArrowheads="1"/>
              </p:cNvSpPr>
              <p:nvPr/>
            </p:nvSpPr>
            <p:spPr bwMode="auto">
              <a:xfrm>
                <a:off x="1427" y="2609"/>
                <a:ext cx="46" cy="47"/>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宋体" pitchFamily="2" charset="-122"/>
                  <a:cs typeface="Arial" charset="0"/>
                </a:endParaRPr>
              </a:p>
            </p:txBody>
          </p:sp>
          <p:sp>
            <p:nvSpPr>
              <p:cNvPr id="15432" name="Oval 181"/>
              <p:cNvSpPr>
                <a:spLocks noChangeArrowheads="1"/>
              </p:cNvSpPr>
              <p:nvPr/>
            </p:nvSpPr>
            <p:spPr bwMode="auto">
              <a:xfrm>
                <a:off x="866" y="2795"/>
                <a:ext cx="46" cy="47"/>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宋体" pitchFamily="2" charset="-122"/>
                  <a:cs typeface="Arial" charset="0"/>
                </a:endParaRPr>
              </a:p>
            </p:txBody>
          </p:sp>
          <p:sp>
            <p:nvSpPr>
              <p:cNvPr id="15433" name="Oval 182"/>
              <p:cNvSpPr>
                <a:spLocks noChangeArrowheads="1"/>
              </p:cNvSpPr>
              <p:nvPr/>
            </p:nvSpPr>
            <p:spPr bwMode="auto">
              <a:xfrm>
                <a:off x="1146" y="2795"/>
                <a:ext cx="47" cy="47"/>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宋体" pitchFamily="2" charset="-122"/>
                  <a:cs typeface="Arial" charset="0"/>
                </a:endParaRPr>
              </a:p>
            </p:txBody>
          </p:sp>
          <p:sp>
            <p:nvSpPr>
              <p:cNvPr id="15434" name="Oval 183"/>
              <p:cNvSpPr>
                <a:spLocks noChangeArrowheads="1"/>
              </p:cNvSpPr>
              <p:nvPr/>
            </p:nvSpPr>
            <p:spPr bwMode="auto">
              <a:xfrm>
                <a:off x="1427" y="2795"/>
                <a:ext cx="46" cy="47"/>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宋体" pitchFamily="2" charset="-122"/>
                  <a:cs typeface="Arial" charset="0"/>
                </a:endParaRPr>
              </a:p>
            </p:txBody>
          </p:sp>
          <p:sp>
            <p:nvSpPr>
              <p:cNvPr id="15435" name="Oval 184"/>
              <p:cNvSpPr>
                <a:spLocks noChangeArrowheads="1"/>
              </p:cNvSpPr>
              <p:nvPr/>
            </p:nvSpPr>
            <p:spPr bwMode="auto">
              <a:xfrm>
                <a:off x="585" y="3028"/>
                <a:ext cx="47" cy="47"/>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宋体" pitchFamily="2" charset="-122"/>
                  <a:cs typeface="Arial" charset="0"/>
                </a:endParaRPr>
              </a:p>
            </p:txBody>
          </p:sp>
          <p:sp>
            <p:nvSpPr>
              <p:cNvPr id="15436" name="Oval 185"/>
              <p:cNvSpPr>
                <a:spLocks noChangeArrowheads="1"/>
              </p:cNvSpPr>
              <p:nvPr/>
            </p:nvSpPr>
            <p:spPr bwMode="auto">
              <a:xfrm>
                <a:off x="866" y="3028"/>
                <a:ext cx="46" cy="47"/>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宋体" pitchFamily="2" charset="-122"/>
                  <a:cs typeface="Arial" charset="0"/>
                </a:endParaRPr>
              </a:p>
            </p:txBody>
          </p:sp>
          <p:sp>
            <p:nvSpPr>
              <p:cNvPr id="15437" name="Oval 186"/>
              <p:cNvSpPr>
                <a:spLocks noChangeArrowheads="1"/>
              </p:cNvSpPr>
              <p:nvPr/>
            </p:nvSpPr>
            <p:spPr bwMode="auto">
              <a:xfrm>
                <a:off x="1427" y="3028"/>
                <a:ext cx="46" cy="47"/>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宋体" pitchFamily="2" charset="-122"/>
                  <a:cs typeface="Arial" charset="0"/>
                </a:endParaRPr>
              </a:p>
            </p:txBody>
          </p:sp>
          <p:sp>
            <p:nvSpPr>
              <p:cNvPr id="15438" name="Oval 187"/>
              <p:cNvSpPr>
                <a:spLocks noChangeArrowheads="1"/>
              </p:cNvSpPr>
              <p:nvPr/>
            </p:nvSpPr>
            <p:spPr bwMode="auto">
              <a:xfrm>
                <a:off x="1146" y="3261"/>
                <a:ext cx="47"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宋体" pitchFamily="2" charset="-122"/>
                  <a:cs typeface="Arial" charset="0"/>
                </a:endParaRPr>
              </a:p>
            </p:txBody>
          </p:sp>
          <p:sp>
            <p:nvSpPr>
              <p:cNvPr id="15439" name="Text Box 188"/>
              <p:cNvSpPr txBox="1">
                <a:spLocks noChangeArrowheads="1"/>
              </p:cNvSpPr>
              <p:nvPr/>
            </p:nvSpPr>
            <p:spPr bwMode="auto">
              <a:xfrm>
                <a:off x="94" y="2520"/>
                <a:ext cx="327" cy="197"/>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Arial" charset="0"/>
                    <a:cs typeface="Arial" charset="0"/>
                  </a:rPr>
                  <a:t>W</a:t>
                </a:r>
                <a:r>
                  <a:rPr lang="en-US" altLang="zh-CN" sz="1600" b="1" baseline="-25000">
                    <a:solidFill>
                      <a:schemeClr val="hlink"/>
                    </a:solidFill>
                    <a:latin typeface="宋体" pitchFamily="2" charset="-122"/>
                    <a:cs typeface="Arial" charset="0"/>
                  </a:rPr>
                  <a:t>0</a:t>
                </a:r>
                <a:endParaRPr lang="en-US" altLang="zh-CN" sz="1600" b="1">
                  <a:solidFill>
                    <a:schemeClr val="hlink"/>
                  </a:solidFill>
                  <a:latin typeface="宋体" pitchFamily="2" charset="-122"/>
                  <a:cs typeface="Arial" charset="0"/>
                </a:endParaRPr>
              </a:p>
            </p:txBody>
          </p:sp>
          <p:sp>
            <p:nvSpPr>
              <p:cNvPr id="15440" name="Text Box 192"/>
              <p:cNvSpPr txBox="1">
                <a:spLocks noChangeArrowheads="1"/>
              </p:cNvSpPr>
              <p:nvPr/>
            </p:nvSpPr>
            <p:spPr bwMode="auto">
              <a:xfrm>
                <a:off x="94" y="2706"/>
                <a:ext cx="327" cy="197"/>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Arial" charset="0"/>
                    <a:cs typeface="Arial" charset="0"/>
                  </a:rPr>
                  <a:t>W</a:t>
                </a:r>
                <a:r>
                  <a:rPr lang="en-US" altLang="zh-CN" sz="1600" b="1" baseline="-25000">
                    <a:solidFill>
                      <a:schemeClr val="hlink"/>
                    </a:solidFill>
                    <a:latin typeface="宋体" pitchFamily="2" charset="-122"/>
                    <a:cs typeface="Arial" charset="0"/>
                  </a:rPr>
                  <a:t>1</a:t>
                </a:r>
                <a:endParaRPr lang="en-US" altLang="zh-CN" sz="1600" b="1">
                  <a:solidFill>
                    <a:schemeClr val="hlink"/>
                  </a:solidFill>
                  <a:latin typeface="宋体" pitchFamily="2" charset="-122"/>
                  <a:cs typeface="Arial" charset="0"/>
                </a:endParaRPr>
              </a:p>
            </p:txBody>
          </p:sp>
          <p:sp>
            <p:nvSpPr>
              <p:cNvPr id="15441" name="Text Box 195"/>
              <p:cNvSpPr txBox="1">
                <a:spLocks noChangeArrowheads="1"/>
              </p:cNvSpPr>
              <p:nvPr/>
            </p:nvSpPr>
            <p:spPr bwMode="auto">
              <a:xfrm>
                <a:off x="94" y="2912"/>
                <a:ext cx="327" cy="198"/>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Arial" charset="0"/>
                    <a:cs typeface="Arial" charset="0"/>
                  </a:rPr>
                  <a:t>W</a:t>
                </a:r>
                <a:r>
                  <a:rPr lang="en-US" altLang="zh-CN" sz="1600" b="1" baseline="-25000">
                    <a:solidFill>
                      <a:schemeClr val="hlink"/>
                    </a:solidFill>
                    <a:latin typeface="宋体" pitchFamily="2" charset="-122"/>
                    <a:cs typeface="Arial" charset="0"/>
                  </a:rPr>
                  <a:t>2</a:t>
                </a:r>
                <a:endParaRPr lang="en-US" altLang="zh-CN" sz="1600" b="1">
                  <a:solidFill>
                    <a:schemeClr val="hlink"/>
                  </a:solidFill>
                  <a:latin typeface="宋体" pitchFamily="2" charset="-122"/>
                  <a:cs typeface="Arial" charset="0"/>
                </a:endParaRPr>
              </a:p>
            </p:txBody>
          </p:sp>
          <p:sp>
            <p:nvSpPr>
              <p:cNvPr id="15442" name="Text Box 198"/>
              <p:cNvSpPr txBox="1">
                <a:spLocks noChangeArrowheads="1"/>
              </p:cNvSpPr>
              <p:nvPr/>
            </p:nvSpPr>
            <p:spPr bwMode="auto">
              <a:xfrm>
                <a:off x="94" y="3144"/>
                <a:ext cx="327" cy="196"/>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Arial" charset="0"/>
                    <a:cs typeface="Arial" charset="0"/>
                  </a:rPr>
                  <a:t>W</a:t>
                </a:r>
                <a:r>
                  <a:rPr lang="en-US" altLang="zh-CN" sz="1600" b="1" baseline="-25000">
                    <a:solidFill>
                      <a:schemeClr val="hlink"/>
                    </a:solidFill>
                    <a:latin typeface="宋体" pitchFamily="2" charset="-122"/>
                    <a:cs typeface="Arial" charset="0"/>
                  </a:rPr>
                  <a:t>3</a:t>
                </a:r>
                <a:endParaRPr lang="en-US" altLang="zh-CN" sz="1600" b="1">
                  <a:solidFill>
                    <a:schemeClr val="hlink"/>
                  </a:solidFill>
                  <a:latin typeface="宋体" pitchFamily="2" charset="-122"/>
                  <a:cs typeface="Arial" charset="0"/>
                </a:endParaRPr>
              </a:p>
            </p:txBody>
          </p:sp>
          <p:sp>
            <p:nvSpPr>
              <p:cNvPr id="15443" name="Text Box 200"/>
              <p:cNvSpPr txBox="1">
                <a:spLocks noChangeArrowheads="1"/>
              </p:cNvSpPr>
              <p:nvPr/>
            </p:nvSpPr>
            <p:spPr bwMode="auto">
              <a:xfrm>
                <a:off x="468" y="3516"/>
                <a:ext cx="327" cy="196"/>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宋体" pitchFamily="2" charset="-122"/>
                    <a:cs typeface="Arial" charset="0"/>
                  </a:rPr>
                  <a:t>D</a:t>
                </a:r>
                <a:r>
                  <a:rPr lang="en-US" altLang="zh-CN" sz="1600" b="1" baseline="-25000">
                    <a:solidFill>
                      <a:schemeClr val="hlink"/>
                    </a:solidFill>
                    <a:latin typeface="宋体" pitchFamily="2" charset="-122"/>
                    <a:cs typeface="Arial" charset="0"/>
                  </a:rPr>
                  <a:t>3</a:t>
                </a:r>
                <a:endParaRPr lang="en-US" altLang="zh-CN" sz="1600" b="1">
                  <a:solidFill>
                    <a:schemeClr val="hlink"/>
                  </a:solidFill>
                  <a:latin typeface="宋体" pitchFamily="2" charset="-122"/>
                  <a:cs typeface="Arial" charset="0"/>
                </a:endParaRPr>
              </a:p>
            </p:txBody>
          </p:sp>
          <p:sp>
            <p:nvSpPr>
              <p:cNvPr id="15444" name="Text Box 201"/>
              <p:cNvSpPr txBox="1">
                <a:spLocks noChangeArrowheads="1"/>
              </p:cNvSpPr>
              <p:nvPr/>
            </p:nvSpPr>
            <p:spPr bwMode="auto">
              <a:xfrm>
                <a:off x="749" y="3516"/>
                <a:ext cx="327" cy="196"/>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宋体" pitchFamily="2" charset="-122"/>
                    <a:cs typeface="Arial" charset="0"/>
                  </a:rPr>
                  <a:t>D</a:t>
                </a:r>
                <a:r>
                  <a:rPr lang="en-US" altLang="zh-CN" sz="1600" b="1" baseline="-25000">
                    <a:solidFill>
                      <a:schemeClr val="hlink"/>
                    </a:solidFill>
                    <a:latin typeface="宋体" pitchFamily="2" charset="-122"/>
                    <a:cs typeface="Arial" charset="0"/>
                  </a:rPr>
                  <a:t>2</a:t>
                </a:r>
                <a:endParaRPr lang="en-US" altLang="zh-CN" sz="1600" b="1">
                  <a:solidFill>
                    <a:schemeClr val="hlink"/>
                  </a:solidFill>
                  <a:latin typeface="宋体" pitchFamily="2" charset="-122"/>
                  <a:cs typeface="Arial" charset="0"/>
                </a:endParaRPr>
              </a:p>
            </p:txBody>
          </p:sp>
          <p:sp>
            <p:nvSpPr>
              <p:cNvPr id="15445" name="Text Box 202"/>
              <p:cNvSpPr txBox="1">
                <a:spLocks noChangeArrowheads="1"/>
              </p:cNvSpPr>
              <p:nvPr/>
            </p:nvSpPr>
            <p:spPr bwMode="auto">
              <a:xfrm>
                <a:off x="1029" y="3516"/>
                <a:ext cx="328" cy="196"/>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宋体" pitchFamily="2" charset="-122"/>
                    <a:cs typeface="Arial" charset="0"/>
                  </a:rPr>
                  <a:t>D</a:t>
                </a:r>
                <a:r>
                  <a:rPr lang="en-US" altLang="zh-CN" sz="1600" b="1" baseline="-25000">
                    <a:solidFill>
                      <a:schemeClr val="hlink"/>
                    </a:solidFill>
                    <a:latin typeface="宋体" pitchFamily="2" charset="-122"/>
                    <a:cs typeface="Arial" charset="0"/>
                  </a:rPr>
                  <a:t>1</a:t>
                </a:r>
                <a:endParaRPr lang="en-US" altLang="zh-CN" sz="1600" b="1">
                  <a:solidFill>
                    <a:schemeClr val="hlink"/>
                  </a:solidFill>
                  <a:latin typeface="宋体" pitchFamily="2" charset="-122"/>
                  <a:cs typeface="Arial" charset="0"/>
                </a:endParaRPr>
              </a:p>
            </p:txBody>
          </p:sp>
          <p:sp>
            <p:nvSpPr>
              <p:cNvPr id="15446" name="Text Box 203"/>
              <p:cNvSpPr txBox="1">
                <a:spLocks noChangeArrowheads="1"/>
              </p:cNvSpPr>
              <p:nvPr/>
            </p:nvSpPr>
            <p:spPr bwMode="auto">
              <a:xfrm>
                <a:off x="1310" y="3516"/>
                <a:ext cx="327" cy="196"/>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宋体" pitchFamily="2" charset="-122"/>
                    <a:cs typeface="Arial" charset="0"/>
                  </a:rPr>
                  <a:t>D</a:t>
                </a:r>
                <a:r>
                  <a:rPr lang="en-US" altLang="zh-CN" sz="1600" b="1" baseline="-25000">
                    <a:solidFill>
                      <a:schemeClr val="hlink"/>
                    </a:solidFill>
                    <a:latin typeface="宋体" pitchFamily="2" charset="-122"/>
                    <a:cs typeface="Arial" charset="0"/>
                  </a:rPr>
                  <a:t>0</a:t>
                </a:r>
                <a:endParaRPr lang="en-US" altLang="zh-CN" sz="1600" b="1">
                  <a:solidFill>
                    <a:schemeClr val="hlink"/>
                  </a:solidFill>
                  <a:latin typeface="宋体" pitchFamily="2" charset="-122"/>
                  <a:cs typeface="Arial" charset="0"/>
                </a:endParaRPr>
              </a:p>
            </p:txBody>
          </p:sp>
        </p:grpSp>
        <p:sp>
          <p:nvSpPr>
            <p:cNvPr id="15420" name="Text Box 266"/>
            <p:cNvSpPr txBox="1">
              <a:spLocks noChangeArrowheads="1"/>
            </p:cNvSpPr>
            <p:nvPr/>
          </p:nvSpPr>
          <p:spPr bwMode="auto">
            <a:xfrm>
              <a:off x="0" y="3702"/>
              <a:ext cx="1959" cy="214"/>
            </a:xfrm>
            <a:prstGeom prst="rect">
              <a:avLst/>
            </a:prstGeom>
            <a:noFill/>
            <a:ln w="9525">
              <a:noFill/>
              <a:miter lim="800000"/>
              <a:headEnd/>
              <a:tailEnd/>
            </a:ln>
          </p:spPr>
          <p:txBody>
            <a:bodyPr>
              <a:spAutoFit/>
            </a:bodyPr>
            <a:lstStyle/>
            <a:p>
              <a:pPr eaLnBrk="0" hangingPunct="0"/>
              <a:r>
                <a:rPr lang="zh-CN" altLang="en-US" sz="1800" b="1">
                  <a:solidFill>
                    <a:srgbClr val="CC3300"/>
                  </a:solidFill>
                  <a:latin typeface="楷体_GB2312" pitchFamily="49" charset="-122"/>
                  <a:ea typeface="楷体_GB2312" pitchFamily="49" charset="-122"/>
                  <a:cs typeface="Arial" charset="0"/>
                </a:rPr>
                <a:t>存储矩阵点阵图（或逻辑）</a:t>
              </a:r>
            </a:p>
          </p:txBody>
        </p:sp>
      </p:grpSp>
      <p:grpSp>
        <p:nvGrpSpPr>
          <p:cNvPr id="5" name="Group 171"/>
          <p:cNvGrpSpPr>
            <a:grpSpLocks/>
          </p:cNvGrpSpPr>
          <p:nvPr/>
        </p:nvGrpSpPr>
        <p:grpSpPr bwMode="auto">
          <a:xfrm>
            <a:off x="2955925" y="3952875"/>
            <a:ext cx="3373438" cy="2373313"/>
            <a:chOff x="1792" y="2401"/>
            <a:chExt cx="2125" cy="1495"/>
          </a:xfrm>
        </p:grpSpPr>
        <p:grpSp>
          <p:nvGrpSpPr>
            <p:cNvPr id="15380" name="Group 216"/>
            <p:cNvGrpSpPr>
              <a:grpSpLocks/>
            </p:cNvGrpSpPr>
            <p:nvPr/>
          </p:nvGrpSpPr>
          <p:grpSpPr bwMode="auto">
            <a:xfrm>
              <a:off x="1799" y="2621"/>
              <a:ext cx="1687" cy="468"/>
              <a:chOff x="576" y="2640"/>
              <a:chExt cx="1776" cy="408"/>
            </a:xfrm>
          </p:grpSpPr>
          <p:grpSp>
            <p:nvGrpSpPr>
              <p:cNvPr id="15409" name="Group 213"/>
              <p:cNvGrpSpPr>
                <a:grpSpLocks/>
              </p:cNvGrpSpPr>
              <p:nvPr/>
            </p:nvGrpSpPr>
            <p:grpSpPr bwMode="auto">
              <a:xfrm>
                <a:off x="864" y="2766"/>
                <a:ext cx="1488" cy="282"/>
                <a:chOff x="864" y="2766"/>
                <a:chExt cx="1488" cy="282"/>
              </a:xfrm>
            </p:grpSpPr>
            <p:sp>
              <p:nvSpPr>
                <p:cNvPr id="15411" name="Line 205"/>
                <p:cNvSpPr>
                  <a:spLocks noChangeShapeType="1"/>
                </p:cNvSpPr>
                <p:nvPr/>
              </p:nvSpPr>
              <p:spPr bwMode="auto">
                <a:xfrm>
                  <a:off x="864" y="2784"/>
                  <a:ext cx="1488" cy="0"/>
                </a:xfrm>
                <a:prstGeom prst="line">
                  <a:avLst/>
                </a:prstGeom>
                <a:noFill/>
                <a:ln w="9525">
                  <a:solidFill>
                    <a:schemeClr val="tx1"/>
                  </a:solidFill>
                  <a:round/>
                  <a:headEnd/>
                  <a:tailEnd/>
                </a:ln>
              </p:spPr>
              <p:txBody>
                <a:bodyPr/>
                <a:lstStyle/>
                <a:p>
                  <a:endParaRPr lang="zh-CN" altLang="en-US"/>
                </a:p>
              </p:txBody>
            </p:sp>
            <p:sp>
              <p:nvSpPr>
                <p:cNvPr id="15412" name="Line 206"/>
                <p:cNvSpPr>
                  <a:spLocks noChangeShapeType="1"/>
                </p:cNvSpPr>
                <p:nvPr/>
              </p:nvSpPr>
              <p:spPr bwMode="auto">
                <a:xfrm>
                  <a:off x="960" y="2784"/>
                  <a:ext cx="0" cy="192"/>
                </a:xfrm>
                <a:prstGeom prst="line">
                  <a:avLst/>
                </a:prstGeom>
                <a:noFill/>
                <a:ln w="9525">
                  <a:solidFill>
                    <a:schemeClr val="tx1"/>
                  </a:solidFill>
                  <a:round/>
                  <a:headEnd/>
                  <a:tailEnd/>
                </a:ln>
              </p:spPr>
              <p:txBody>
                <a:bodyPr/>
                <a:lstStyle/>
                <a:p>
                  <a:endParaRPr lang="zh-CN" altLang="en-US"/>
                </a:p>
              </p:txBody>
            </p:sp>
            <p:sp>
              <p:nvSpPr>
                <p:cNvPr id="15413" name="Line 207"/>
                <p:cNvSpPr>
                  <a:spLocks noChangeShapeType="1"/>
                </p:cNvSpPr>
                <p:nvPr/>
              </p:nvSpPr>
              <p:spPr bwMode="auto">
                <a:xfrm>
                  <a:off x="960" y="2976"/>
                  <a:ext cx="96" cy="0"/>
                </a:xfrm>
                <a:prstGeom prst="line">
                  <a:avLst/>
                </a:prstGeom>
                <a:noFill/>
                <a:ln w="9525">
                  <a:solidFill>
                    <a:schemeClr val="tx1"/>
                  </a:solidFill>
                  <a:round/>
                  <a:headEnd/>
                  <a:tailEnd/>
                </a:ln>
              </p:spPr>
              <p:txBody>
                <a:bodyPr/>
                <a:lstStyle/>
                <a:p>
                  <a:endParaRPr lang="zh-CN" altLang="en-US"/>
                </a:p>
              </p:txBody>
            </p:sp>
            <p:grpSp>
              <p:nvGrpSpPr>
                <p:cNvPr id="15414" name="Group 210"/>
                <p:cNvGrpSpPr>
                  <a:grpSpLocks/>
                </p:cNvGrpSpPr>
                <p:nvPr/>
              </p:nvGrpSpPr>
              <p:grpSpPr bwMode="auto">
                <a:xfrm>
                  <a:off x="1056" y="2904"/>
                  <a:ext cx="192" cy="144"/>
                  <a:chOff x="1200" y="3120"/>
                  <a:chExt cx="192" cy="144"/>
                </a:xfrm>
              </p:grpSpPr>
              <p:sp>
                <p:nvSpPr>
                  <p:cNvPr id="15417" name="AutoShape 208"/>
                  <p:cNvSpPr>
                    <a:spLocks noChangeArrowheads="1"/>
                  </p:cNvSpPr>
                  <p:nvPr/>
                </p:nvSpPr>
                <p:spPr bwMode="auto">
                  <a:xfrm rot="5400000">
                    <a:off x="1200" y="3120"/>
                    <a:ext cx="144" cy="144"/>
                  </a:xfrm>
                  <a:prstGeom prst="triangle">
                    <a:avLst>
                      <a:gd name="adj" fmla="val 50000"/>
                    </a:avLst>
                  </a:prstGeom>
                  <a:noFill/>
                  <a:ln w="19050">
                    <a:solidFill>
                      <a:schemeClr val="tx1"/>
                    </a:solidFill>
                    <a:miter lim="800000"/>
                    <a:headEnd/>
                    <a:tailEnd/>
                  </a:ln>
                </p:spPr>
                <p:txBody>
                  <a:bodyPr wrap="none" anchor="ctr"/>
                  <a:lstStyle/>
                  <a:p>
                    <a:pPr algn="dist">
                      <a:spcBef>
                        <a:spcPct val="0"/>
                      </a:spcBef>
                    </a:pPr>
                    <a:endParaRPr lang="zh-CN" altLang="en-US" sz="1600" b="1">
                      <a:solidFill>
                        <a:schemeClr val="hlink"/>
                      </a:solidFill>
                      <a:latin typeface="Arial" charset="0"/>
                      <a:cs typeface="Arial" charset="0"/>
                    </a:endParaRPr>
                  </a:p>
                </p:txBody>
              </p:sp>
              <p:sp>
                <p:nvSpPr>
                  <p:cNvPr id="15418" name="Oval 209"/>
                  <p:cNvSpPr>
                    <a:spLocks noChangeArrowheads="1"/>
                  </p:cNvSpPr>
                  <p:nvPr/>
                </p:nvSpPr>
                <p:spPr bwMode="auto">
                  <a:xfrm>
                    <a:off x="1344" y="3168"/>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Arial" charset="0"/>
                      <a:cs typeface="Arial" charset="0"/>
                    </a:endParaRPr>
                  </a:p>
                </p:txBody>
              </p:sp>
            </p:grpSp>
            <p:sp>
              <p:nvSpPr>
                <p:cNvPr id="15415" name="Line 211"/>
                <p:cNvSpPr>
                  <a:spLocks noChangeShapeType="1"/>
                </p:cNvSpPr>
                <p:nvPr/>
              </p:nvSpPr>
              <p:spPr bwMode="auto">
                <a:xfrm>
                  <a:off x="1248" y="2976"/>
                  <a:ext cx="1104" cy="0"/>
                </a:xfrm>
                <a:prstGeom prst="line">
                  <a:avLst/>
                </a:prstGeom>
                <a:noFill/>
                <a:ln w="9525">
                  <a:solidFill>
                    <a:schemeClr val="tx1"/>
                  </a:solidFill>
                  <a:round/>
                  <a:headEnd/>
                  <a:tailEnd/>
                </a:ln>
              </p:spPr>
              <p:txBody>
                <a:bodyPr/>
                <a:lstStyle/>
                <a:p>
                  <a:endParaRPr lang="zh-CN" altLang="en-US"/>
                </a:p>
              </p:txBody>
            </p:sp>
            <p:sp>
              <p:nvSpPr>
                <p:cNvPr id="15416" name="Oval 212"/>
                <p:cNvSpPr>
                  <a:spLocks noChangeArrowheads="1"/>
                </p:cNvSpPr>
                <p:nvPr/>
              </p:nvSpPr>
              <p:spPr bwMode="auto">
                <a:xfrm>
                  <a:off x="942" y="2766"/>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Arial" charset="0"/>
                    <a:cs typeface="Arial" charset="0"/>
                  </a:endParaRPr>
                </a:p>
              </p:txBody>
            </p:sp>
          </p:grpSp>
          <p:sp>
            <p:nvSpPr>
              <p:cNvPr id="15410" name="Text Box 214"/>
              <p:cNvSpPr txBox="1">
                <a:spLocks noChangeArrowheads="1"/>
              </p:cNvSpPr>
              <p:nvPr/>
            </p:nvSpPr>
            <p:spPr bwMode="auto">
              <a:xfrm>
                <a:off x="576" y="2640"/>
                <a:ext cx="336" cy="172"/>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Arial" charset="0"/>
                    <a:cs typeface="Arial" charset="0"/>
                  </a:rPr>
                  <a:t>A</a:t>
                </a:r>
                <a:r>
                  <a:rPr lang="en-US" altLang="zh-CN" sz="1600" b="1" baseline="-25000">
                    <a:solidFill>
                      <a:schemeClr val="hlink"/>
                    </a:solidFill>
                    <a:latin typeface="Arial" charset="0"/>
                    <a:cs typeface="Arial" charset="0"/>
                  </a:rPr>
                  <a:t>1</a:t>
                </a:r>
                <a:endParaRPr lang="en-US" altLang="zh-CN" sz="1600" b="1">
                  <a:solidFill>
                    <a:schemeClr val="hlink"/>
                  </a:solidFill>
                  <a:latin typeface="Arial" charset="0"/>
                  <a:cs typeface="Arial" charset="0"/>
                </a:endParaRPr>
              </a:p>
            </p:txBody>
          </p:sp>
        </p:grpSp>
        <p:grpSp>
          <p:nvGrpSpPr>
            <p:cNvPr id="15381" name="Group 217"/>
            <p:cNvGrpSpPr>
              <a:grpSpLocks/>
            </p:cNvGrpSpPr>
            <p:nvPr/>
          </p:nvGrpSpPr>
          <p:grpSpPr bwMode="auto">
            <a:xfrm>
              <a:off x="1799" y="3062"/>
              <a:ext cx="1687" cy="467"/>
              <a:chOff x="576" y="2640"/>
              <a:chExt cx="1776" cy="408"/>
            </a:xfrm>
          </p:grpSpPr>
          <p:grpSp>
            <p:nvGrpSpPr>
              <p:cNvPr id="15399" name="Group 218"/>
              <p:cNvGrpSpPr>
                <a:grpSpLocks/>
              </p:cNvGrpSpPr>
              <p:nvPr/>
            </p:nvGrpSpPr>
            <p:grpSpPr bwMode="auto">
              <a:xfrm>
                <a:off x="864" y="2766"/>
                <a:ext cx="1488" cy="282"/>
                <a:chOff x="864" y="2766"/>
                <a:chExt cx="1488" cy="282"/>
              </a:xfrm>
            </p:grpSpPr>
            <p:sp>
              <p:nvSpPr>
                <p:cNvPr id="15401" name="Line 219"/>
                <p:cNvSpPr>
                  <a:spLocks noChangeShapeType="1"/>
                </p:cNvSpPr>
                <p:nvPr/>
              </p:nvSpPr>
              <p:spPr bwMode="auto">
                <a:xfrm>
                  <a:off x="864" y="2784"/>
                  <a:ext cx="1488" cy="0"/>
                </a:xfrm>
                <a:prstGeom prst="line">
                  <a:avLst/>
                </a:prstGeom>
                <a:noFill/>
                <a:ln w="9525">
                  <a:solidFill>
                    <a:schemeClr val="tx1"/>
                  </a:solidFill>
                  <a:round/>
                  <a:headEnd/>
                  <a:tailEnd/>
                </a:ln>
              </p:spPr>
              <p:txBody>
                <a:bodyPr/>
                <a:lstStyle/>
                <a:p>
                  <a:endParaRPr lang="zh-CN" altLang="en-US"/>
                </a:p>
              </p:txBody>
            </p:sp>
            <p:sp>
              <p:nvSpPr>
                <p:cNvPr id="15402" name="Line 220"/>
                <p:cNvSpPr>
                  <a:spLocks noChangeShapeType="1"/>
                </p:cNvSpPr>
                <p:nvPr/>
              </p:nvSpPr>
              <p:spPr bwMode="auto">
                <a:xfrm>
                  <a:off x="960" y="2784"/>
                  <a:ext cx="0" cy="192"/>
                </a:xfrm>
                <a:prstGeom prst="line">
                  <a:avLst/>
                </a:prstGeom>
                <a:noFill/>
                <a:ln w="9525">
                  <a:solidFill>
                    <a:schemeClr val="tx1"/>
                  </a:solidFill>
                  <a:round/>
                  <a:headEnd/>
                  <a:tailEnd/>
                </a:ln>
              </p:spPr>
              <p:txBody>
                <a:bodyPr/>
                <a:lstStyle/>
                <a:p>
                  <a:endParaRPr lang="zh-CN" altLang="en-US"/>
                </a:p>
              </p:txBody>
            </p:sp>
            <p:sp>
              <p:nvSpPr>
                <p:cNvPr id="15403" name="Line 221"/>
                <p:cNvSpPr>
                  <a:spLocks noChangeShapeType="1"/>
                </p:cNvSpPr>
                <p:nvPr/>
              </p:nvSpPr>
              <p:spPr bwMode="auto">
                <a:xfrm>
                  <a:off x="960" y="2976"/>
                  <a:ext cx="96" cy="0"/>
                </a:xfrm>
                <a:prstGeom prst="line">
                  <a:avLst/>
                </a:prstGeom>
                <a:noFill/>
                <a:ln w="9525">
                  <a:solidFill>
                    <a:schemeClr val="tx1"/>
                  </a:solidFill>
                  <a:round/>
                  <a:headEnd/>
                  <a:tailEnd/>
                </a:ln>
              </p:spPr>
              <p:txBody>
                <a:bodyPr/>
                <a:lstStyle/>
                <a:p>
                  <a:endParaRPr lang="zh-CN" altLang="en-US"/>
                </a:p>
              </p:txBody>
            </p:sp>
            <p:grpSp>
              <p:nvGrpSpPr>
                <p:cNvPr id="15404" name="Group 222"/>
                <p:cNvGrpSpPr>
                  <a:grpSpLocks/>
                </p:cNvGrpSpPr>
                <p:nvPr/>
              </p:nvGrpSpPr>
              <p:grpSpPr bwMode="auto">
                <a:xfrm>
                  <a:off x="1056" y="2904"/>
                  <a:ext cx="192" cy="144"/>
                  <a:chOff x="1200" y="3120"/>
                  <a:chExt cx="192" cy="144"/>
                </a:xfrm>
              </p:grpSpPr>
              <p:sp>
                <p:nvSpPr>
                  <p:cNvPr id="15407" name="AutoShape 223"/>
                  <p:cNvSpPr>
                    <a:spLocks noChangeArrowheads="1"/>
                  </p:cNvSpPr>
                  <p:nvPr/>
                </p:nvSpPr>
                <p:spPr bwMode="auto">
                  <a:xfrm rot="5400000">
                    <a:off x="1200" y="3120"/>
                    <a:ext cx="144" cy="144"/>
                  </a:xfrm>
                  <a:prstGeom prst="triangle">
                    <a:avLst>
                      <a:gd name="adj" fmla="val 50000"/>
                    </a:avLst>
                  </a:prstGeom>
                  <a:noFill/>
                  <a:ln w="19050">
                    <a:solidFill>
                      <a:schemeClr val="tx1"/>
                    </a:solidFill>
                    <a:miter lim="800000"/>
                    <a:headEnd/>
                    <a:tailEnd/>
                  </a:ln>
                </p:spPr>
                <p:txBody>
                  <a:bodyPr wrap="none" anchor="ctr"/>
                  <a:lstStyle/>
                  <a:p>
                    <a:pPr algn="dist">
                      <a:spcBef>
                        <a:spcPct val="0"/>
                      </a:spcBef>
                    </a:pPr>
                    <a:endParaRPr lang="zh-CN" altLang="en-US" sz="1600" b="1">
                      <a:solidFill>
                        <a:schemeClr val="hlink"/>
                      </a:solidFill>
                      <a:latin typeface="Arial" charset="0"/>
                      <a:cs typeface="Arial" charset="0"/>
                    </a:endParaRPr>
                  </a:p>
                </p:txBody>
              </p:sp>
              <p:sp>
                <p:nvSpPr>
                  <p:cNvPr id="15408" name="Oval 224"/>
                  <p:cNvSpPr>
                    <a:spLocks noChangeArrowheads="1"/>
                  </p:cNvSpPr>
                  <p:nvPr/>
                </p:nvSpPr>
                <p:spPr bwMode="auto">
                  <a:xfrm>
                    <a:off x="1344" y="3168"/>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Arial" charset="0"/>
                      <a:cs typeface="Arial" charset="0"/>
                    </a:endParaRPr>
                  </a:p>
                </p:txBody>
              </p:sp>
            </p:grpSp>
            <p:sp>
              <p:nvSpPr>
                <p:cNvPr id="15405" name="Line 225"/>
                <p:cNvSpPr>
                  <a:spLocks noChangeShapeType="1"/>
                </p:cNvSpPr>
                <p:nvPr/>
              </p:nvSpPr>
              <p:spPr bwMode="auto">
                <a:xfrm>
                  <a:off x="1248" y="2976"/>
                  <a:ext cx="1104" cy="0"/>
                </a:xfrm>
                <a:prstGeom prst="line">
                  <a:avLst/>
                </a:prstGeom>
                <a:noFill/>
                <a:ln w="9525">
                  <a:solidFill>
                    <a:schemeClr val="tx1"/>
                  </a:solidFill>
                  <a:round/>
                  <a:headEnd/>
                  <a:tailEnd/>
                </a:ln>
              </p:spPr>
              <p:txBody>
                <a:bodyPr/>
                <a:lstStyle/>
                <a:p>
                  <a:endParaRPr lang="zh-CN" altLang="en-US"/>
                </a:p>
              </p:txBody>
            </p:sp>
            <p:sp>
              <p:nvSpPr>
                <p:cNvPr id="15406" name="Oval 226"/>
                <p:cNvSpPr>
                  <a:spLocks noChangeArrowheads="1"/>
                </p:cNvSpPr>
                <p:nvPr/>
              </p:nvSpPr>
              <p:spPr bwMode="auto">
                <a:xfrm>
                  <a:off x="942" y="2766"/>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Arial" charset="0"/>
                    <a:cs typeface="Arial" charset="0"/>
                  </a:endParaRPr>
                </a:p>
              </p:txBody>
            </p:sp>
          </p:grpSp>
          <p:sp>
            <p:nvSpPr>
              <p:cNvPr id="15400" name="Text Box 227"/>
              <p:cNvSpPr txBox="1">
                <a:spLocks noChangeArrowheads="1"/>
              </p:cNvSpPr>
              <p:nvPr/>
            </p:nvSpPr>
            <p:spPr bwMode="auto">
              <a:xfrm>
                <a:off x="576" y="2640"/>
                <a:ext cx="336" cy="172"/>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Arial" charset="0"/>
                    <a:cs typeface="Arial" charset="0"/>
                  </a:rPr>
                  <a:t>A</a:t>
                </a:r>
                <a:r>
                  <a:rPr lang="en-US" altLang="zh-CN" sz="1600" b="1" baseline="-25000">
                    <a:solidFill>
                      <a:schemeClr val="hlink"/>
                    </a:solidFill>
                    <a:latin typeface="Arial" charset="0"/>
                    <a:cs typeface="Arial" charset="0"/>
                  </a:rPr>
                  <a:t>0</a:t>
                </a:r>
                <a:endParaRPr lang="en-US" altLang="zh-CN" sz="1600" b="1">
                  <a:solidFill>
                    <a:schemeClr val="hlink"/>
                  </a:solidFill>
                  <a:latin typeface="Arial" charset="0"/>
                  <a:cs typeface="Arial" charset="0"/>
                </a:endParaRPr>
              </a:p>
            </p:txBody>
          </p:sp>
        </p:grpSp>
        <p:sp>
          <p:nvSpPr>
            <p:cNvPr id="15382" name="Line 228"/>
            <p:cNvSpPr>
              <a:spLocks noChangeShapeType="1"/>
            </p:cNvSpPr>
            <p:nvPr/>
          </p:nvSpPr>
          <p:spPr bwMode="auto">
            <a:xfrm>
              <a:off x="2529" y="2621"/>
              <a:ext cx="0" cy="1045"/>
            </a:xfrm>
            <a:prstGeom prst="line">
              <a:avLst/>
            </a:prstGeom>
            <a:noFill/>
            <a:ln w="9525">
              <a:solidFill>
                <a:schemeClr val="tx1"/>
              </a:solidFill>
              <a:round/>
              <a:headEnd/>
              <a:tailEnd/>
            </a:ln>
          </p:spPr>
          <p:txBody>
            <a:bodyPr/>
            <a:lstStyle/>
            <a:p>
              <a:endParaRPr lang="zh-CN" altLang="en-US"/>
            </a:p>
          </p:txBody>
        </p:sp>
        <p:sp>
          <p:nvSpPr>
            <p:cNvPr id="15383" name="Line 240"/>
            <p:cNvSpPr>
              <a:spLocks noChangeShapeType="1"/>
            </p:cNvSpPr>
            <p:nvPr/>
          </p:nvSpPr>
          <p:spPr bwMode="auto">
            <a:xfrm>
              <a:off x="2802" y="2621"/>
              <a:ext cx="0" cy="1045"/>
            </a:xfrm>
            <a:prstGeom prst="line">
              <a:avLst/>
            </a:prstGeom>
            <a:noFill/>
            <a:ln w="9525">
              <a:solidFill>
                <a:schemeClr val="tx1"/>
              </a:solidFill>
              <a:round/>
              <a:headEnd/>
              <a:tailEnd/>
            </a:ln>
          </p:spPr>
          <p:txBody>
            <a:bodyPr/>
            <a:lstStyle/>
            <a:p>
              <a:endParaRPr lang="zh-CN" altLang="en-US"/>
            </a:p>
          </p:txBody>
        </p:sp>
        <p:sp>
          <p:nvSpPr>
            <p:cNvPr id="15384" name="Line 241"/>
            <p:cNvSpPr>
              <a:spLocks noChangeShapeType="1"/>
            </p:cNvSpPr>
            <p:nvPr/>
          </p:nvSpPr>
          <p:spPr bwMode="auto">
            <a:xfrm>
              <a:off x="3076" y="2621"/>
              <a:ext cx="0" cy="1045"/>
            </a:xfrm>
            <a:prstGeom prst="line">
              <a:avLst/>
            </a:prstGeom>
            <a:noFill/>
            <a:ln w="9525">
              <a:solidFill>
                <a:schemeClr val="tx1"/>
              </a:solidFill>
              <a:round/>
              <a:headEnd/>
              <a:tailEnd/>
            </a:ln>
          </p:spPr>
          <p:txBody>
            <a:bodyPr/>
            <a:lstStyle/>
            <a:p>
              <a:endParaRPr lang="zh-CN" altLang="en-US"/>
            </a:p>
          </p:txBody>
        </p:sp>
        <p:sp>
          <p:nvSpPr>
            <p:cNvPr id="15385" name="Line 242"/>
            <p:cNvSpPr>
              <a:spLocks noChangeShapeType="1"/>
            </p:cNvSpPr>
            <p:nvPr/>
          </p:nvSpPr>
          <p:spPr bwMode="auto">
            <a:xfrm>
              <a:off x="3349" y="2621"/>
              <a:ext cx="0" cy="1045"/>
            </a:xfrm>
            <a:prstGeom prst="line">
              <a:avLst/>
            </a:prstGeom>
            <a:noFill/>
            <a:ln w="9525">
              <a:solidFill>
                <a:schemeClr val="tx1"/>
              </a:solidFill>
              <a:round/>
              <a:headEnd/>
              <a:tailEnd/>
            </a:ln>
          </p:spPr>
          <p:txBody>
            <a:bodyPr/>
            <a:lstStyle/>
            <a:p>
              <a:endParaRPr lang="zh-CN" altLang="en-US"/>
            </a:p>
          </p:txBody>
        </p:sp>
        <p:sp>
          <p:nvSpPr>
            <p:cNvPr id="15386" name="Oval 243"/>
            <p:cNvSpPr>
              <a:spLocks noChangeArrowheads="1"/>
            </p:cNvSpPr>
            <p:nvPr/>
          </p:nvSpPr>
          <p:spPr bwMode="auto">
            <a:xfrm>
              <a:off x="2506" y="2979"/>
              <a:ext cx="45" cy="5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Arial" charset="0"/>
                <a:cs typeface="Arial" charset="0"/>
              </a:endParaRPr>
            </a:p>
          </p:txBody>
        </p:sp>
        <p:sp>
          <p:nvSpPr>
            <p:cNvPr id="15387" name="Oval 244"/>
            <p:cNvSpPr>
              <a:spLocks noChangeArrowheads="1"/>
            </p:cNvSpPr>
            <p:nvPr/>
          </p:nvSpPr>
          <p:spPr bwMode="auto">
            <a:xfrm>
              <a:off x="2506" y="3419"/>
              <a:ext cx="45" cy="5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Arial" charset="0"/>
                <a:cs typeface="Arial" charset="0"/>
              </a:endParaRPr>
            </a:p>
          </p:txBody>
        </p:sp>
        <p:sp>
          <p:nvSpPr>
            <p:cNvPr id="15388" name="Oval 245"/>
            <p:cNvSpPr>
              <a:spLocks noChangeArrowheads="1"/>
            </p:cNvSpPr>
            <p:nvPr/>
          </p:nvSpPr>
          <p:spPr bwMode="auto">
            <a:xfrm>
              <a:off x="2779" y="2987"/>
              <a:ext cx="46" cy="56"/>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Arial" charset="0"/>
                <a:cs typeface="Arial" charset="0"/>
              </a:endParaRPr>
            </a:p>
          </p:txBody>
        </p:sp>
        <p:sp>
          <p:nvSpPr>
            <p:cNvPr id="15389" name="Oval 246"/>
            <p:cNvSpPr>
              <a:spLocks noChangeArrowheads="1"/>
            </p:cNvSpPr>
            <p:nvPr/>
          </p:nvSpPr>
          <p:spPr bwMode="auto">
            <a:xfrm>
              <a:off x="2779" y="3198"/>
              <a:ext cx="46" cy="5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Arial" charset="0"/>
                <a:cs typeface="Arial" charset="0"/>
              </a:endParaRPr>
            </a:p>
          </p:txBody>
        </p:sp>
        <p:sp>
          <p:nvSpPr>
            <p:cNvPr id="15390" name="Oval 247"/>
            <p:cNvSpPr>
              <a:spLocks noChangeArrowheads="1"/>
            </p:cNvSpPr>
            <p:nvPr/>
          </p:nvSpPr>
          <p:spPr bwMode="auto">
            <a:xfrm>
              <a:off x="3053" y="2759"/>
              <a:ext cx="45" cy="5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Arial" charset="0"/>
                <a:cs typeface="Arial" charset="0"/>
              </a:endParaRPr>
            </a:p>
          </p:txBody>
        </p:sp>
        <p:sp>
          <p:nvSpPr>
            <p:cNvPr id="15391" name="Oval 248"/>
            <p:cNvSpPr>
              <a:spLocks noChangeArrowheads="1"/>
            </p:cNvSpPr>
            <p:nvPr/>
          </p:nvSpPr>
          <p:spPr bwMode="auto">
            <a:xfrm>
              <a:off x="3053" y="3419"/>
              <a:ext cx="45" cy="5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Arial" charset="0"/>
                <a:cs typeface="Arial" charset="0"/>
              </a:endParaRPr>
            </a:p>
          </p:txBody>
        </p:sp>
        <p:sp>
          <p:nvSpPr>
            <p:cNvPr id="15392" name="Oval 249"/>
            <p:cNvSpPr>
              <a:spLocks noChangeArrowheads="1"/>
            </p:cNvSpPr>
            <p:nvPr/>
          </p:nvSpPr>
          <p:spPr bwMode="auto">
            <a:xfrm>
              <a:off x="3326" y="2759"/>
              <a:ext cx="46" cy="5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Arial" charset="0"/>
                <a:cs typeface="Arial" charset="0"/>
              </a:endParaRPr>
            </a:p>
          </p:txBody>
        </p:sp>
        <p:sp>
          <p:nvSpPr>
            <p:cNvPr id="15393" name="Oval 250"/>
            <p:cNvSpPr>
              <a:spLocks noChangeArrowheads="1"/>
            </p:cNvSpPr>
            <p:nvPr/>
          </p:nvSpPr>
          <p:spPr bwMode="auto">
            <a:xfrm>
              <a:off x="3326" y="3198"/>
              <a:ext cx="46" cy="5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Arial" charset="0"/>
                <a:cs typeface="Arial" charset="0"/>
              </a:endParaRPr>
            </a:p>
          </p:txBody>
        </p:sp>
        <p:sp>
          <p:nvSpPr>
            <p:cNvPr id="15394" name="Text Box 253"/>
            <p:cNvSpPr txBox="1">
              <a:spLocks noChangeArrowheads="1"/>
            </p:cNvSpPr>
            <p:nvPr/>
          </p:nvSpPr>
          <p:spPr bwMode="auto">
            <a:xfrm>
              <a:off x="2392" y="2401"/>
              <a:ext cx="319" cy="197"/>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W</a:t>
              </a:r>
              <a:r>
                <a:rPr lang="en-US" altLang="zh-CN" sz="1600" b="1" baseline="-25000">
                  <a:solidFill>
                    <a:schemeClr val="hlink"/>
                  </a:solidFill>
                  <a:latin typeface="Arial" charset="0"/>
                  <a:cs typeface="Arial" charset="0"/>
                </a:rPr>
                <a:t>0</a:t>
              </a:r>
              <a:endParaRPr lang="en-US" altLang="zh-CN" sz="1600" b="1">
                <a:solidFill>
                  <a:schemeClr val="hlink"/>
                </a:solidFill>
                <a:latin typeface="Arial" charset="0"/>
                <a:cs typeface="Arial" charset="0"/>
              </a:endParaRPr>
            </a:p>
          </p:txBody>
        </p:sp>
        <p:sp>
          <p:nvSpPr>
            <p:cNvPr id="15395" name="Text Box 256"/>
            <p:cNvSpPr txBox="1">
              <a:spLocks noChangeArrowheads="1"/>
            </p:cNvSpPr>
            <p:nvPr/>
          </p:nvSpPr>
          <p:spPr bwMode="auto">
            <a:xfrm>
              <a:off x="2666" y="2401"/>
              <a:ext cx="319" cy="197"/>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W</a:t>
              </a:r>
              <a:r>
                <a:rPr lang="en-US" altLang="zh-CN" sz="1600" b="1" baseline="-25000">
                  <a:solidFill>
                    <a:schemeClr val="hlink"/>
                  </a:solidFill>
                  <a:latin typeface="Arial" charset="0"/>
                  <a:cs typeface="Arial" charset="0"/>
                </a:rPr>
                <a:t>1</a:t>
              </a:r>
              <a:endParaRPr lang="en-US" altLang="zh-CN" sz="1600" b="1">
                <a:solidFill>
                  <a:schemeClr val="hlink"/>
                </a:solidFill>
                <a:latin typeface="Arial" charset="0"/>
                <a:cs typeface="Arial" charset="0"/>
              </a:endParaRPr>
            </a:p>
          </p:txBody>
        </p:sp>
        <p:sp>
          <p:nvSpPr>
            <p:cNvPr id="15396" name="Text Box 259"/>
            <p:cNvSpPr txBox="1">
              <a:spLocks noChangeArrowheads="1"/>
            </p:cNvSpPr>
            <p:nvPr/>
          </p:nvSpPr>
          <p:spPr bwMode="auto">
            <a:xfrm>
              <a:off x="2939" y="2401"/>
              <a:ext cx="319" cy="197"/>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W</a:t>
              </a:r>
              <a:r>
                <a:rPr lang="en-US" altLang="zh-CN" sz="1600" b="1" baseline="-25000">
                  <a:solidFill>
                    <a:schemeClr val="hlink"/>
                  </a:solidFill>
                  <a:latin typeface="Arial" charset="0"/>
                  <a:cs typeface="Arial" charset="0"/>
                </a:rPr>
                <a:t>2</a:t>
              </a:r>
              <a:endParaRPr lang="en-US" altLang="zh-CN" sz="1600" b="1">
                <a:solidFill>
                  <a:schemeClr val="hlink"/>
                </a:solidFill>
                <a:latin typeface="Arial" charset="0"/>
                <a:cs typeface="Arial" charset="0"/>
              </a:endParaRPr>
            </a:p>
          </p:txBody>
        </p:sp>
        <p:sp>
          <p:nvSpPr>
            <p:cNvPr id="15397" name="Text Box 262"/>
            <p:cNvSpPr txBox="1">
              <a:spLocks noChangeArrowheads="1"/>
            </p:cNvSpPr>
            <p:nvPr/>
          </p:nvSpPr>
          <p:spPr bwMode="auto">
            <a:xfrm>
              <a:off x="3213" y="2401"/>
              <a:ext cx="319" cy="197"/>
            </a:xfrm>
            <a:prstGeom prst="rect">
              <a:avLst/>
            </a:prstGeom>
            <a:noFill/>
            <a:ln w="9525">
              <a:noFill/>
              <a:miter lim="800000"/>
              <a:headEnd/>
              <a:tailEnd/>
            </a:ln>
          </p:spPr>
          <p:txBody>
            <a:bodyPr>
              <a:spAutoFit/>
            </a:bodyPr>
            <a:lstStyle/>
            <a:p>
              <a:pPr eaLnBrk="0" hangingPunct="0"/>
              <a:r>
                <a:rPr lang="en-US" altLang="zh-CN" sz="1400" b="1">
                  <a:solidFill>
                    <a:schemeClr val="hlink"/>
                  </a:solidFill>
                  <a:latin typeface="Arial" charset="0"/>
                  <a:cs typeface="Arial" charset="0"/>
                </a:rPr>
                <a:t>W</a:t>
              </a:r>
              <a:r>
                <a:rPr lang="en-US" altLang="zh-CN" sz="1600" b="1" baseline="-25000">
                  <a:solidFill>
                    <a:schemeClr val="hlink"/>
                  </a:solidFill>
                  <a:latin typeface="Arial" charset="0"/>
                  <a:cs typeface="Arial" charset="0"/>
                </a:rPr>
                <a:t>3</a:t>
              </a:r>
              <a:endParaRPr lang="en-US" altLang="zh-CN" sz="1600" b="1">
                <a:solidFill>
                  <a:schemeClr val="hlink"/>
                </a:solidFill>
                <a:latin typeface="Arial" charset="0"/>
                <a:cs typeface="Arial" charset="0"/>
              </a:endParaRPr>
            </a:p>
          </p:txBody>
        </p:sp>
        <p:sp>
          <p:nvSpPr>
            <p:cNvPr id="15398" name="Text Box 267"/>
            <p:cNvSpPr txBox="1">
              <a:spLocks noChangeArrowheads="1"/>
            </p:cNvSpPr>
            <p:nvPr/>
          </p:nvSpPr>
          <p:spPr bwMode="auto">
            <a:xfrm>
              <a:off x="1792" y="3682"/>
              <a:ext cx="2125" cy="214"/>
            </a:xfrm>
            <a:prstGeom prst="rect">
              <a:avLst/>
            </a:prstGeom>
            <a:noFill/>
            <a:ln w="9525">
              <a:noFill/>
              <a:miter lim="800000"/>
              <a:headEnd/>
              <a:tailEnd/>
            </a:ln>
          </p:spPr>
          <p:txBody>
            <a:bodyPr>
              <a:spAutoFit/>
            </a:bodyPr>
            <a:lstStyle/>
            <a:p>
              <a:pPr eaLnBrk="0" hangingPunct="0"/>
              <a:r>
                <a:rPr lang="zh-CN" altLang="en-US" sz="1800" b="1">
                  <a:solidFill>
                    <a:srgbClr val="CC3300"/>
                  </a:solidFill>
                  <a:latin typeface="楷体_GB2312" pitchFamily="49" charset="-122"/>
                  <a:ea typeface="楷体_GB2312" pitchFamily="49" charset="-122"/>
                  <a:cs typeface="Arial" charset="0"/>
                </a:rPr>
                <a:t>地址译码器点阵图（与逻辑）</a:t>
              </a:r>
              <a:endParaRPr lang="en-US" altLang="zh-CN" sz="1800" b="1">
                <a:solidFill>
                  <a:srgbClr val="CC3300"/>
                </a:solidFill>
                <a:latin typeface="楷体_GB2312" pitchFamily="49" charset="-122"/>
                <a:ea typeface="楷体_GB2312" pitchFamily="49" charset="-122"/>
                <a:cs typeface="Arial" charset="0"/>
              </a:endParaRPr>
            </a:p>
          </p:txBody>
        </p:sp>
      </p:grpSp>
      <p:sp>
        <p:nvSpPr>
          <p:cNvPr id="15371" name="Rectangle 3"/>
          <p:cNvSpPr>
            <a:spLocks noChangeArrowheads="1"/>
          </p:cNvSpPr>
          <p:nvPr/>
        </p:nvSpPr>
        <p:spPr bwMode="auto">
          <a:xfrm>
            <a:off x="198438" y="1206500"/>
            <a:ext cx="8062912" cy="1046163"/>
          </a:xfrm>
          <a:prstGeom prst="rect">
            <a:avLst/>
          </a:prstGeom>
          <a:noFill/>
          <a:ln w="9525">
            <a:noFill/>
            <a:miter lim="800000"/>
            <a:headEnd/>
            <a:tailEnd/>
          </a:ln>
        </p:spPr>
        <p:txBody>
          <a:bodyPr/>
          <a:lstStyle/>
          <a:p>
            <a:pPr marL="365125" indent="-365125" algn="l" eaLnBrk="0" hangingPunct="0">
              <a:lnSpc>
                <a:spcPct val="110000"/>
              </a:lnSpc>
              <a:spcBef>
                <a:spcPct val="20000"/>
              </a:spcBef>
              <a:buClr>
                <a:schemeClr val="bg2"/>
              </a:buClr>
              <a:buFont typeface="Wingdings" pitchFamily="2" charset="2"/>
              <a:buChar char="v"/>
            </a:pPr>
            <a:r>
              <a:rPr lang="zh-CN" altLang="en-US" sz="2000" b="1">
                <a:latin typeface="Arial" charset="0"/>
              </a:rPr>
              <a:t>存储器的数据输出与地址译码器的输出构成</a:t>
            </a:r>
            <a:r>
              <a:rPr lang="zh-CN" altLang="en-US" sz="2000" b="1">
                <a:solidFill>
                  <a:srgbClr val="CC0066"/>
                </a:solidFill>
                <a:latin typeface="Arial" charset="0"/>
              </a:rPr>
              <a:t>与非</a:t>
            </a:r>
            <a:r>
              <a:rPr lang="zh-CN" altLang="en-US" sz="2000" b="1">
                <a:latin typeface="Arial" charset="0"/>
              </a:rPr>
              <a:t>逻辑关系</a:t>
            </a:r>
            <a:endParaRPr lang="en-US" altLang="zh-CN" sz="2000" b="1">
              <a:latin typeface="Arial" charset="0"/>
            </a:endParaRPr>
          </a:p>
          <a:p>
            <a:pPr marL="365125" indent="-365125" algn="l" eaLnBrk="0" hangingPunct="0">
              <a:lnSpc>
                <a:spcPct val="110000"/>
              </a:lnSpc>
              <a:spcBef>
                <a:spcPct val="20000"/>
              </a:spcBef>
              <a:buClr>
                <a:schemeClr val="bg2"/>
              </a:buClr>
              <a:buFont typeface="Wingdings" pitchFamily="2" charset="2"/>
              <a:buChar char="v"/>
            </a:pPr>
            <a:r>
              <a:rPr lang="zh-CN" altLang="en-US" sz="2000" b="1">
                <a:latin typeface="Arial" charset="0"/>
              </a:rPr>
              <a:t>与地址译码器输出的非构成</a:t>
            </a:r>
            <a:r>
              <a:rPr lang="zh-CN" altLang="en-US" sz="2000" b="1">
                <a:solidFill>
                  <a:srgbClr val="CC0066"/>
                </a:solidFill>
                <a:latin typeface="Arial" charset="0"/>
              </a:rPr>
              <a:t>或</a:t>
            </a:r>
            <a:r>
              <a:rPr lang="zh-CN" altLang="en-US" sz="2000" b="1">
                <a:latin typeface="Arial" charset="0"/>
              </a:rPr>
              <a:t>逻辑，将其结构图简化为点阵图</a:t>
            </a:r>
          </a:p>
        </p:txBody>
      </p:sp>
      <p:sp>
        <p:nvSpPr>
          <p:cNvPr id="2" name="Rectangle 3"/>
          <p:cNvSpPr>
            <a:spLocks noChangeArrowheads="1"/>
          </p:cNvSpPr>
          <p:nvPr/>
        </p:nvSpPr>
        <p:spPr bwMode="auto">
          <a:xfrm>
            <a:off x="3200400" y="2224088"/>
            <a:ext cx="5943600" cy="503237"/>
          </a:xfrm>
          <a:prstGeom prst="rect">
            <a:avLst/>
          </a:prstGeom>
          <a:noFill/>
          <a:ln w="9525">
            <a:noFill/>
            <a:miter lim="800000"/>
            <a:headEnd/>
            <a:tailEnd/>
          </a:ln>
        </p:spPr>
        <p:txBody>
          <a:bodyPr/>
          <a:lstStyle/>
          <a:p>
            <a:pPr marL="365125" indent="-365125" algn="l" eaLnBrk="0" hangingPunct="0">
              <a:lnSpc>
                <a:spcPct val="110000"/>
              </a:lnSpc>
              <a:spcBef>
                <a:spcPct val="20000"/>
              </a:spcBef>
              <a:buClr>
                <a:schemeClr val="bg2"/>
              </a:buClr>
              <a:buFont typeface="Wingdings" pitchFamily="2" charset="2"/>
              <a:buChar char="v"/>
            </a:pPr>
            <a:r>
              <a:rPr lang="zh-CN" altLang="en-US" sz="2000" b="1">
                <a:latin typeface="Arial" charset="0"/>
              </a:rPr>
              <a:t>地址译码器的输出与输入也构成</a:t>
            </a:r>
            <a:r>
              <a:rPr lang="zh-CN" altLang="en-US" sz="2000" b="1">
                <a:solidFill>
                  <a:srgbClr val="CC0066"/>
                </a:solidFill>
                <a:latin typeface="Arial" charset="0"/>
              </a:rPr>
              <a:t>与非</a:t>
            </a:r>
            <a:r>
              <a:rPr lang="zh-CN" altLang="en-US" sz="2000" b="1">
                <a:latin typeface="Arial" charset="0"/>
              </a:rPr>
              <a:t>逻辑关系；</a:t>
            </a:r>
            <a:endParaRPr lang="en-US" altLang="zh-CN" sz="2000" b="1">
              <a:latin typeface="Arial" charset="0"/>
            </a:endParaRPr>
          </a:p>
        </p:txBody>
      </p:sp>
      <p:sp>
        <p:nvSpPr>
          <p:cNvPr id="75" name="AutoShape 59"/>
          <p:cNvSpPr>
            <a:spLocks noChangeArrowheads="1"/>
          </p:cNvSpPr>
          <p:nvPr/>
        </p:nvSpPr>
        <p:spPr bwMode="auto">
          <a:xfrm>
            <a:off x="884238" y="2154238"/>
            <a:ext cx="1260475" cy="565150"/>
          </a:xfrm>
          <a:prstGeom prst="wedgeRoundRectCallout">
            <a:avLst>
              <a:gd name="adj1" fmla="val -42569"/>
              <a:gd name="adj2" fmla="val 89046"/>
              <a:gd name="adj3" fmla="val 16667"/>
            </a:avLst>
          </a:prstGeom>
          <a:solidFill>
            <a:srgbClr val="FFFFBD"/>
          </a:solidFill>
          <a:ln w="9525">
            <a:solidFill>
              <a:srgbClr val="CC6600"/>
            </a:solidFill>
            <a:miter lim="800000"/>
            <a:headEnd/>
            <a:tailEnd/>
          </a:ln>
          <a:effectLst>
            <a:prstShdw prst="shdw17" dist="17961" dir="2700000">
              <a:srgbClr val="7A3D00"/>
            </a:prstShdw>
          </a:effectLst>
        </p:spPr>
        <p:txBody>
          <a:bodyPr anchor="b"/>
          <a:lstStyle/>
          <a:p>
            <a:pPr algn="l">
              <a:lnSpc>
                <a:spcPct val="100000"/>
              </a:lnSpc>
              <a:spcBef>
                <a:spcPct val="0"/>
              </a:spcBef>
            </a:pPr>
            <a:r>
              <a:rPr lang="zh-CN" altLang="en-US" sz="1800" b="1">
                <a:solidFill>
                  <a:srgbClr val="CC3300"/>
                </a:solidFill>
                <a:latin typeface="Arial" charset="0"/>
                <a:ea typeface="楷体_GB2312" pitchFamily="49" charset="-122"/>
              </a:rPr>
              <a:t>接入一个存储器件</a:t>
            </a:r>
            <a:endParaRPr lang="en-US" altLang="zh-CN" sz="1800" b="1">
              <a:solidFill>
                <a:srgbClr val="CC3300"/>
              </a:solidFill>
              <a:latin typeface="Arial" charset="0"/>
              <a:ea typeface="楷体_GB2312" pitchFamily="49" charset="-122"/>
            </a:endParaRPr>
          </a:p>
        </p:txBody>
      </p:sp>
      <p:sp>
        <p:nvSpPr>
          <p:cNvPr id="15374" name="Rectangle 169"/>
          <p:cNvSpPr>
            <a:spLocks noChangeArrowheads="1"/>
          </p:cNvSpPr>
          <p:nvPr/>
        </p:nvSpPr>
        <p:spPr bwMode="black">
          <a:xfrm>
            <a:off x="0" y="3314700"/>
            <a:ext cx="9144000" cy="0"/>
          </a:xfrm>
          <a:prstGeom prst="rect">
            <a:avLst/>
          </a:prstGeom>
          <a:noFill/>
          <a:ln w="9525" algn="ctr">
            <a:noFill/>
            <a:miter lim="800000"/>
            <a:headEnd/>
            <a:tailEnd/>
          </a:ln>
          <a:effectLst>
            <a:prstShdw prst="shdw13" dist="53882" dir="13500000">
              <a:srgbClr val="999999">
                <a:alpha val="50000"/>
              </a:srgbClr>
            </a:prstShdw>
          </a:effectLst>
        </p:spPr>
        <p:txBody>
          <a:bodyPr wrap="none" anchor="ctr">
            <a:spAutoFit/>
          </a:bodyPr>
          <a:lstStyle/>
          <a:p>
            <a:endParaRPr lang="zh-CN" altLang="en-US"/>
          </a:p>
        </p:txBody>
      </p:sp>
      <p:graphicFrame>
        <p:nvGraphicFramePr>
          <p:cNvPr id="46248" name="Object 168"/>
          <p:cNvGraphicFramePr>
            <a:graphicFrameLocks noChangeAspect="1"/>
          </p:cNvGraphicFramePr>
          <p:nvPr/>
        </p:nvGraphicFramePr>
        <p:xfrm>
          <a:off x="7723188" y="1743075"/>
          <a:ext cx="1223962" cy="319088"/>
        </p:xfrm>
        <a:graphic>
          <a:graphicData uri="http://schemas.openxmlformats.org/presentationml/2006/ole">
            <p:oleObj spid="_x0000_s15362" name="公式" r:id="rId4" imgW="876300" imgH="228600" progId="Equation.3">
              <p:embed/>
            </p:oleObj>
          </a:graphicData>
        </a:graphic>
      </p:graphicFrame>
      <p:sp>
        <p:nvSpPr>
          <p:cNvPr id="15375" name="Rectangle 173"/>
          <p:cNvSpPr>
            <a:spLocks noChangeArrowheads="1"/>
          </p:cNvSpPr>
          <p:nvPr/>
        </p:nvSpPr>
        <p:spPr bwMode="black">
          <a:xfrm>
            <a:off x="0" y="3300413"/>
            <a:ext cx="9144000" cy="0"/>
          </a:xfrm>
          <a:prstGeom prst="rect">
            <a:avLst/>
          </a:prstGeom>
          <a:noFill/>
          <a:ln w="9525" algn="ctr">
            <a:noFill/>
            <a:miter lim="800000"/>
            <a:headEnd/>
            <a:tailEnd/>
          </a:ln>
          <a:effectLst>
            <a:prstShdw prst="shdw13" dist="53882" dir="13500000">
              <a:srgbClr val="999999">
                <a:alpha val="50000"/>
              </a:srgbClr>
            </a:prstShdw>
          </a:effectLst>
        </p:spPr>
        <p:txBody>
          <a:bodyPr wrap="none" anchor="ctr">
            <a:spAutoFit/>
          </a:bodyPr>
          <a:lstStyle/>
          <a:p>
            <a:endParaRPr lang="zh-CN" altLang="en-US"/>
          </a:p>
        </p:txBody>
      </p:sp>
      <p:graphicFrame>
        <p:nvGraphicFramePr>
          <p:cNvPr id="46252" name="Object 172"/>
          <p:cNvGraphicFramePr>
            <a:graphicFrameLocks noChangeAspect="1"/>
          </p:cNvGraphicFramePr>
          <p:nvPr/>
        </p:nvGraphicFramePr>
        <p:xfrm>
          <a:off x="5773738" y="3627438"/>
          <a:ext cx="1185862" cy="385762"/>
        </p:xfrm>
        <a:graphic>
          <a:graphicData uri="http://schemas.openxmlformats.org/presentationml/2006/ole">
            <p:oleObj spid="_x0000_s15363" name="公式" r:id="rId5" imgW="787058" imgH="253890" progId="Equation.3">
              <p:embed/>
            </p:oleObj>
          </a:graphicData>
        </a:graphic>
      </p:graphicFrame>
      <p:sp>
        <p:nvSpPr>
          <p:cNvPr id="15376" name="Rectangle 177"/>
          <p:cNvSpPr>
            <a:spLocks noChangeArrowheads="1"/>
          </p:cNvSpPr>
          <p:nvPr/>
        </p:nvSpPr>
        <p:spPr bwMode="black">
          <a:xfrm>
            <a:off x="0" y="3300413"/>
            <a:ext cx="9144000" cy="0"/>
          </a:xfrm>
          <a:prstGeom prst="rect">
            <a:avLst/>
          </a:prstGeom>
          <a:noFill/>
          <a:ln w="9525" algn="ctr">
            <a:noFill/>
            <a:miter lim="800000"/>
            <a:headEnd/>
            <a:tailEnd/>
          </a:ln>
          <a:effectLst>
            <a:prstShdw prst="shdw13" dist="53882" dir="13500000">
              <a:srgbClr val="999999">
                <a:alpha val="50000"/>
              </a:srgbClr>
            </a:prstShdw>
          </a:effectLst>
        </p:spPr>
        <p:txBody>
          <a:bodyPr wrap="none" anchor="ctr">
            <a:spAutoFit/>
          </a:bodyPr>
          <a:lstStyle/>
          <a:p>
            <a:endParaRPr lang="zh-CN" altLang="en-US"/>
          </a:p>
        </p:txBody>
      </p:sp>
      <p:sp>
        <p:nvSpPr>
          <p:cNvPr id="15377" name="Rectangle 179"/>
          <p:cNvSpPr>
            <a:spLocks noChangeArrowheads="1"/>
          </p:cNvSpPr>
          <p:nvPr/>
        </p:nvSpPr>
        <p:spPr bwMode="black">
          <a:xfrm>
            <a:off x="0" y="3309938"/>
            <a:ext cx="9144000" cy="0"/>
          </a:xfrm>
          <a:prstGeom prst="rect">
            <a:avLst/>
          </a:prstGeom>
          <a:noFill/>
          <a:ln w="9525" algn="ctr">
            <a:noFill/>
            <a:miter lim="800000"/>
            <a:headEnd/>
            <a:tailEnd/>
          </a:ln>
          <a:effectLst>
            <a:prstShdw prst="shdw13" dist="53882" dir="13500000">
              <a:srgbClr val="999999">
                <a:alpha val="50000"/>
              </a:srgbClr>
            </a:prstShdw>
          </a:effectLst>
        </p:spPr>
        <p:txBody>
          <a:bodyPr wrap="none" anchor="ctr">
            <a:spAutoFit/>
          </a:bodyPr>
          <a:lstStyle/>
          <a:p>
            <a:endParaRPr lang="zh-CN" altLang="en-US"/>
          </a:p>
        </p:txBody>
      </p:sp>
      <p:graphicFrame>
        <p:nvGraphicFramePr>
          <p:cNvPr id="46258" name="Object 178"/>
          <p:cNvGraphicFramePr>
            <a:graphicFrameLocks noChangeAspect="1"/>
          </p:cNvGraphicFramePr>
          <p:nvPr/>
        </p:nvGraphicFramePr>
        <p:xfrm>
          <a:off x="7153275" y="3611563"/>
          <a:ext cx="1182688" cy="355600"/>
        </p:xfrm>
        <a:graphic>
          <a:graphicData uri="http://schemas.openxmlformats.org/presentationml/2006/ole">
            <p:oleObj spid="_x0000_s15364" name="公式" r:id="rId6" imgW="787400" imgH="241300" progId="Equation.3">
              <p:embed/>
            </p:oleObj>
          </a:graphicData>
        </a:graphic>
      </p:graphicFrame>
      <p:pic>
        <p:nvPicPr>
          <p:cNvPr id="159" name="Picture 5" descr="图片1"/>
          <p:cNvPicPr>
            <a:picLocks noChangeAspect="1" noChangeArrowheads="1"/>
          </p:cNvPicPr>
          <p:nvPr/>
        </p:nvPicPr>
        <p:blipFill>
          <a:blip r:embed="rId7"/>
          <a:srcRect/>
          <a:stretch>
            <a:fillRect/>
          </a:stretch>
        </p:blipFill>
        <p:spPr bwMode="auto">
          <a:xfrm>
            <a:off x="7342188" y="1174750"/>
            <a:ext cx="1174750" cy="431800"/>
          </a:xfrm>
          <a:prstGeom prst="rect">
            <a:avLst/>
          </a:prstGeom>
          <a:noFill/>
          <a:ln w="9525">
            <a:noFill/>
            <a:miter lim="800000"/>
            <a:headEnd/>
            <a:tailEnd/>
          </a:ln>
          <a:effectLst>
            <a:prstShdw prst="shdw13" dist="53882" dir="13500000">
              <a:srgbClr val="808080">
                <a:alpha val="50000"/>
              </a:srgbClr>
            </a:prstShdw>
          </a:effectLst>
        </p:spPr>
      </p:pic>
      <p:graphicFrame>
        <p:nvGraphicFramePr>
          <p:cNvPr id="45265" name="Object 209"/>
          <p:cNvGraphicFramePr>
            <a:graphicFrameLocks noChangeAspect="1"/>
          </p:cNvGraphicFramePr>
          <p:nvPr/>
        </p:nvGraphicFramePr>
        <p:xfrm>
          <a:off x="4260850" y="2743200"/>
          <a:ext cx="1579563" cy="358775"/>
        </p:xfrm>
        <a:graphic>
          <a:graphicData uri="http://schemas.openxmlformats.org/presentationml/2006/ole">
            <p:oleObj spid="_x0000_s15365" name="公式" r:id="rId8" imgW="1054080" imgH="241200" progId="Equation.3">
              <p:embed/>
            </p:oleObj>
          </a:graphicData>
        </a:graphic>
      </p:graphicFrame>
      <p:graphicFrame>
        <p:nvGraphicFramePr>
          <p:cNvPr id="45267" name="Object 211"/>
          <p:cNvGraphicFramePr>
            <a:graphicFrameLocks noChangeAspect="1"/>
          </p:cNvGraphicFramePr>
          <p:nvPr/>
        </p:nvGraphicFramePr>
        <p:xfrm>
          <a:off x="6111875" y="2738438"/>
          <a:ext cx="1517650" cy="366712"/>
        </p:xfrm>
        <a:graphic>
          <a:graphicData uri="http://schemas.openxmlformats.org/presentationml/2006/ole">
            <p:oleObj spid="_x0000_s15366" name="公式" r:id="rId9" imgW="1104421" imgH="266584" progId="Equation.3">
              <p:embed/>
            </p:oleObj>
          </a:graphicData>
        </a:graphic>
      </p:graphicFrame>
      <p:sp>
        <p:nvSpPr>
          <p:cNvPr id="86" name="Rectangle 3"/>
          <p:cNvSpPr>
            <a:spLocks noChangeArrowheads="1"/>
          </p:cNvSpPr>
          <p:nvPr/>
        </p:nvSpPr>
        <p:spPr bwMode="auto">
          <a:xfrm>
            <a:off x="3200400" y="3168650"/>
            <a:ext cx="5943600" cy="474663"/>
          </a:xfrm>
          <a:prstGeom prst="rect">
            <a:avLst/>
          </a:prstGeom>
          <a:noFill/>
          <a:ln w="9525">
            <a:noFill/>
            <a:miter lim="800000"/>
            <a:headEnd/>
            <a:tailEnd/>
          </a:ln>
        </p:spPr>
        <p:txBody>
          <a:bodyPr/>
          <a:lstStyle/>
          <a:p>
            <a:pPr marL="365125" indent="-365125" algn="l" eaLnBrk="0" hangingPunct="0">
              <a:lnSpc>
                <a:spcPct val="110000"/>
              </a:lnSpc>
              <a:spcBef>
                <a:spcPct val="20000"/>
              </a:spcBef>
              <a:buClr>
                <a:schemeClr val="bg2"/>
              </a:buClr>
              <a:buFont typeface="Wingdings" pitchFamily="2" charset="2"/>
              <a:buChar char="v"/>
            </a:pPr>
            <a:r>
              <a:rPr lang="zh-CN" altLang="en-US" sz="2000" b="1">
                <a:latin typeface="Arial" charset="0"/>
              </a:rPr>
              <a:t>地址译码器输出的非与输入构成</a:t>
            </a:r>
            <a:r>
              <a:rPr lang="zh-CN" altLang="en-US" sz="2000" b="1">
                <a:solidFill>
                  <a:srgbClr val="CC0066"/>
                </a:solidFill>
                <a:latin typeface="Arial" charset="0"/>
              </a:rPr>
              <a:t>与</a:t>
            </a:r>
            <a:r>
              <a:rPr lang="zh-CN" altLang="en-US" sz="2000" b="1">
                <a:latin typeface="Arial" charset="0"/>
              </a:rPr>
              <a:t>逻辑关系</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dissolve">
                                      <p:cBhvr>
                                        <p:cTn id="7" dur="500"/>
                                        <p:tgtEl>
                                          <p:spTgt spid="159"/>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46248"/>
                                        </p:tgtEl>
                                        <p:attrNameLst>
                                          <p:attrName>style.visibility</p:attrName>
                                        </p:attrNameLst>
                                      </p:cBhvr>
                                      <p:to>
                                        <p:strVal val="visible"/>
                                      </p:to>
                                    </p:set>
                                    <p:anim calcmode="lin" valueType="num">
                                      <p:cBhvr>
                                        <p:cTn id="12" dur="500" fill="hold"/>
                                        <p:tgtEl>
                                          <p:spTgt spid="46248"/>
                                        </p:tgtEl>
                                        <p:attrNameLst>
                                          <p:attrName>ppt_w</p:attrName>
                                        </p:attrNameLst>
                                      </p:cBhvr>
                                      <p:tavLst>
                                        <p:tav tm="0">
                                          <p:val>
                                            <p:fltVal val="0"/>
                                          </p:val>
                                        </p:tav>
                                        <p:tav tm="100000">
                                          <p:val>
                                            <p:strVal val="#ppt_w"/>
                                          </p:val>
                                        </p:tav>
                                      </p:tavLst>
                                    </p:anim>
                                    <p:anim calcmode="lin" valueType="num">
                                      <p:cBhvr>
                                        <p:cTn id="13" dur="500" fill="hold"/>
                                        <p:tgtEl>
                                          <p:spTgt spid="46248"/>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dissolve">
                                      <p:cBhvr>
                                        <p:cTn id="23" dur="500"/>
                                        <p:tgtEl>
                                          <p:spTgt spid="7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2">
                                            <p:txEl>
                                              <p:pRg st="0" end="0"/>
                                            </p:txEl>
                                          </p:spTgt>
                                        </p:tgtEl>
                                        <p:attrNameLst>
                                          <p:attrName>style.visibility</p:attrName>
                                        </p:attrNameLst>
                                      </p:cBhvr>
                                      <p:to>
                                        <p:strVal val="visible"/>
                                      </p:to>
                                    </p:set>
                                    <p:anim calcmode="lin" valueType="num">
                                      <p:cBhvr additive="base">
                                        <p:cTn id="28"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45265"/>
                                        </p:tgtEl>
                                        <p:attrNameLst>
                                          <p:attrName>style.visibility</p:attrName>
                                        </p:attrNameLst>
                                      </p:cBhvr>
                                      <p:to>
                                        <p:strVal val="visible"/>
                                      </p:to>
                                    </p:set>
                                    <p:animEffect transition="in" filter="blinds(horizontal)">
                                      <p:cBhvr>
                                        <p:cTn id="34" dur="500"/>
                                        <p:tgtEl>
                                          <p:spTgt spid="45265"/>
                                        </p:tgtEl>
                                      </p:cBhvr>
                                    </p:animEffect>
                                  </p:childTnLst>
                                </p:cTn>
                              </p:par>
                            </p:childTnLst>
                          </p:cTn>
                        </p:par>
                        <p:par>
                          <p:cTn id="35" fill="hold">
                            <p:stCondLst>
                              <p:cond delay="500"/>
                            </p:stCondLst>
                            <p:childTnLst>
                              <p:par>
                                <p:cTn id="36" presetID="3" presetClass="entr" presetSubtype="10" fill="hold" nodeType="afterEffect">
                                  <p:stCondLst>
                                    <p:cond delay="0"/>
                                  </p:stCondLst>
                                  <p:childTnLst>
                                    <p:set>
                                      <p:cBhvr>
                                        <p:cTn id="37" dur="1" fill="hold">
                                          <p:stCondLst>
                                            <p:cond delay="0"/>
                                          </p:stCondLst>
                                        </p:cTn>
                                        <p:tgtEl>
                                          <p:spTgt spid="45267"/>
                                        </p:tgtEl>
                                        <p:attrNameLst>
                                          <p:attrName>style.visibility</p:attrName>
                                        </p:attrNameLst>
                                      </p:cBhvr>
                                      <p:to>
                                        <p:strVal val="visible"/>
                                      </p:to>
                                    </p:set>
                                    <p:animEffect transition="in" filter="blinds(horizontal)">
                                      <p:cBhvr>
                                        <p:cTn id="38" dur="500"/>
                                        <p:tgtEl>
                                          <p:spTgt spid="45267"/>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6">
                                            <p:txEl>
                                              <p:pRg st="0" end="0"/>
                                            </p:txEl>
                                          </p:spTgt>
                                        </p:tgtEl>
                                        <p:attrNameLst>
                                          <p:attrName>style.visibility</p:attrName>
                                        </p:attrNameLst>
                                      </p:cBhvr>
                                      <p:to>
                                        <p:strVal val="visible"/>
                                      </p:to>
                                    </p:set>
                                    <p:anim calcmode="lin" valueType="num">
                                      <p:cBhvr additive="base">
                                        <p:cTn id="43" dur="500" fill="hold"/>
                                        <p:tgtEl>
                                          <p:spTgt spid="86">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nodeType="clickEffect">
                                  <p:stCondLst>
                                    <p:cond delay="0"/>
                                  </p:stCondLst>
                                  <p:childTnLst>
                                    <p:set>
                                      <p:cBhvr>
                                        <p:cTn id="48" dur="1" fill="hold">
                                          <p:stCondLst>
                                            <p:cond delay="0"/>
                                          </p:stCondLst>
                                        </p:cTn>
                                        <p:tgtEl>
                                          <p:spTgt spid="46252"/>
                                        </p:tgtEl>
                                        <p:attrNameLst>
                                          <p:attrName>style.visibility</p:attrName>
                                        </p:attrNameLst>
                                      </p:cBhvr>
                                      <p:to>
                                        <p:strVal val="visible"/>
                                      </p:to>
                                    </p:set>
                                    <p:anim calcmode="lin" valueType="num">
                                      <p:cBhvr>
                                        <p:cTn id="49" dur="500" fill="hold"/>
                                        <p:tgtEl>
                                          <p:spTgt spid="46252"/>
                                        </p:tgtEl>
                                        <p:attrNameLst>
                                          <p:attrName>ppt_w</p:attrName>
                                        </p:attrNameLst>
                                      </p:cBhvr>
                                      <p:tavLst>
                                        <p:tav tm="0">
                                          <p:val>
                                            <p:fltVal val="0"/>
                                          </p:val>
                                        </p:tav>
                                        <p:tav tm="100000">
                                          <p:val>
                                            <p:strVal val="#ppt_w"/>
                                          </p:val>
                                        </p:tav>
                                      </p:tavLst>
                                    </p:anim>
                                    <p:anim calcmode="lin" valueType="num">
                                      <p:cBhvr>
                                        <p:cTn id="50" dur="500" fill="hold"/>
                                        <p:tgtEl>
                                          <p:spTgt spid="46252"/>
                                        </p:tgtEl>
                                        <p:attrNameLst>
                                          <p:attrName>ppt_h</p:attrName>
                                        </p:attrNameLst>
                                      </p:cBhvr>
                                      <p:tavLst>
                                        <p:tav tm="0">
                                          <p:val>
                                            <p:fltVal val="0"/>
                                          </p:val>
                                        </p:tav>
                                        <p:tav tm="100000">
                                          <p:val>
                                            <p:strVal val="#ppt_h"/>
                                          </p:val>
                                        </p:tav>
                                      </p:tavLst>
                                    </p:anim>
                                  </p:childTnLst>
                                </p:cTn>
                              </p:par>
                            </p:childTnLst>
                          </p:cTn>
                        </p:par>
                        <p:par>
                          <p:cTn id="51" fill="hold">
                            <p:stCondLst>
                              <p:cond delay="500"/>
                            </p:stCondLst>
                            <p:childTnLst>
                              <p:par>
                                <p:cTn id="52" presetID="23" presetClass="entr" presetSubtype="16" fill="hold" nodeType="afterEffect">
                                  <p:stCondLst>
                                    <p:cond delay="0"/>
                                  </p:stCondLst>
                                  <p:childTnLst>
                                    <p:set>
                                      <p:cBhvr>
                                        <p:cTn id="53" dur="1" fill="hold">
                                          <p:stCondLst>
                                            <p:cond delay="0"/>
                                          </p:stCondLst>
                                        </p:cTn>
                                        <p:tgtEl>
                                          <p:spTgt spid="46258"/>
                                        </p:tgtEl>
                                        <p:attrNameLst>
                                          <p:attrName>style.visibility</p:attrName>
                                        </p:attrNameLst>
                                      </p:cBhvr>
                                      <p:to>
                                        <p:strVal val="visible"/>
                                      </p:to>
                                    </p:set>
                                    <p:anim calcmode="lin" valueType="num">
                                      <p:cBhvr>
                                        <p:cTn id="54" dur="500" fill="hold"/>
                                        <p:tgtEl>
                                          <p:spTgt spid="46258"/>
                                        </p:tgtEl>
                                        <p:attrNameLst>
                                          <p:attrName>ppt_w</p:attrName>
                                        </p:attrNameLst>
                                      </p:cBhvr>
                                      <p:tavLst>
                                        <p:tav tm="0">
                                          <p:val>
                                            <p:fltVal val="0"/>
                                          </p:val>
                                        </p:tav>
                                        <p:tav tm="100000">
                                          <p:val>
                                            <p:strVal val="#ppt_w"/>
                                          </p:val>
                                        </p:tav>
                                      </p:tavLst>
                                    </p:anim>
                                    <p:anim calcmode="lin" valueType="num">
                                      <p:cBhvr>
                                        <p:cTn id="55" dur="500" fill="hold"/>
                                        <p:tgtEl>
                                          <p:spTgt spid="46258"/>
                                        </p:tgtEl>
                                        <p:attrNameLst>
                                          <p:attrName>ppt_h</p:attrName>
                                        </p:attrNameLst>
                                      </p:cBhvr>
                                      <p:tavLst>
                                        <p:tav tm="0">
                                          <p:val>
                                            <p:fltVal val="0"/>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blinds(horizontal)">
                                      <p:cBhvr>
                                        <p:cTn id="6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5" grpId="0" animBg="1" autoUpdateAnimBg="0"/>
      <p:bldP spid="86"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7" name="灯片编号占位符 4"/>
          <p:cNvSpPr>
            <a:spLocks noGrp="1"/>
          </p:cNvSpPr>
          <p:nvPr>
            <p:ph type="sldNum" sz="quarter" idx="10"/>
          </p:nvPr>
        </p:nvSpPr>
        <p:spPr>
          <a:noFill/>
        </p:spPr>
        <p:txBody>
          <a:bodyPr/>
          <a:lstStyle/>
          <a:p>
            <a:fld id="{69F695AD-B9F5-4315-9400-43C7045B868E}" type="slidenum">
              <a:rPr lang="ko-KR" altLang="en-US" smtClean="0"/>
              <a:pPr/>
              <a:t>54</a:t>
            </a:fld>
            <a:endParaRPr lang="en-US" altLang="ko-KR" smtClean="0"/>
          </a:p>
        </p:txBody>
      </p:sp>
      <p:sp>
        <p:nvSpPr>
          <p:cNvPr id="16388" name="Rectangle 2"/>
          <p:cNvSpPr>
            <a:spLocks noGrp="1" noChangeArrowheads="1"/>
          </p:cNvSpPr>
          <p:nvPr>
            <p:ph type="title"/>
          </p:nvPr>
        </p:nvSpPr>
        <p:spPr/>
        <p:txBody>
          <a:bodyPr/>
          <a:lstStyle/>
          <a:p>
            <a:r>
              <a:rPr lang="zh-CN" altLang="en-US" smtClean="0">
                <a:solidFill>
                  <a:srgbClr val="FFCC00"/>
                </a:solidFill>
                <a:latin typeface="Arial" charset="0"/>
                <a:ea typeface="黑体" pitchFamily="49" charset="-122"/>
                <a:cs typeface="Arial" charset="0"/>
              </a:rPr>
              <a:t>固定</a:t>
            </a:r>
            <a:r>
              <a:rPr lang="en-US" altLang="zh-CN" smtClean="0">
                <a:solidFill>
                  <a:srgbClr val="FFCC00"/>
                </a:solidFill>
                <a:latin typeface="Arial" charset="0"/>
                <a:ea typeface="黑体" pitchFamily="49" charset="-122"/>
                <a:cs typeface="Arial" charset="0"/>
              </a:rPr>
              <a:t>ROM</a:t>
            </a:r>
            <a:r>
              <a:rPr lang="zh-CN" altLang="en-US" smtClean="0">
                <a:solidFill>
                  <a:srgbClr val="FFCC00"/>
                </a:solidFill>
                <a:latin typeface="Arial" charset="0"/>
                <a:ea typeface="黑体" pitchFamily="49" charset="-122"/>
                <a:cs typeface="Arial" charset="0"/>
              </a:rPr>
              <a:t>的点阵图</a:t>
            </a:r>
          </a:p>
        </p:txBody>
      </p:sp>
      <p:grpSp>
        <p:nvGrpSpPr>
          <p:cNvPr id="4" name="Group 175"/>
          <p:cNvGrpSpPr>
            <a:grpSpLocks/>
          </p:cNvGrpSpPr>
          <p:nvPr/>
        </p:nvGrpSpPr>
        <p:grpSpPr bwMode="auto">
          <a:xfrm>
            <a:off x="698500" y="3232150"/>
            <a:ext cx="3600450" cy="2900363"/>
            <a:chOff x="3042" y="765"/>
            <a:chExt cx="2268" cy="1827"/>
          </a:xfrm>
        </p:grpSpPr>
        <p:sp>
          <p:nvSpPr>
            <p:cNvPr id="16411" name="Text Box 320"/>
            <p:cNvSpPr txBox="1">
              <a:spLocks noChangeArrowheads="1"/>
            </p:cNvSpPr>
            <p:nvPr/>
          </p:nvSpPr>
          <p:spPr bwMode="auto">
            <a:xfrm>
              <a:off x="3348" y="2378"/>
              <a:ext cx="1934" cy="214"/>
            </a:xfrm>
            <a:prstGeom prst="rect">
              <a:avLst/>
            </a:prstGeom>
            <a:noFill/>
            <a:ln w="9525">
              <a:noFill/>
              <a:miter lim="800000"/>
              <a:headEnd/>
              <a:tailEnd/>
            </a:ln>
          </p:spPr>
          <p:txBody>
            <a:bodyPr>
              <a:spAutoFit/>
            </a:bodyPr>
            <a:lstStyle/>
            <a:p>
              <a:pPr eaLnBrk="0" hangingPunct="0"/>
              <a:r>
                <a:rPr lang="zh-CN" altLang="en-US" sz="1800" b="1">
                  <a:solidFill>
                    <a:srgbClr val="CC3300"/>
                  </a:solidFill>
                  <a:latin typeface="楷体_GB2312" pitchFamily="49" charset="-122"/>
                  <a:ea typeface="楷体_GB2312" pitchFamily="49" charset="-122"/>
                  <a:cs typeface="Arial" charset="0"/>
                </a:rPr>
                <a:t>固定</a:t>
              </a:r>
              <a:r>
                <a:rPr lang="en-US" altLang="zh-CN" sz="1800" b="1">
                  <a:solidFill>
                    <a:srgbClr val="CC3300"/>
                  </a:solidFill>
                  <a:latin typeface="Arial" charset="0"/>
                  <a:ea typeface="楷体_GB2312" pitchFamily="49" charset="-122"/>
                  <a:cs typeface="Arial" charset="0"/>
                </a:rPr>
                <a:t>ROM</a:t>
              </a:r>
              <a:r>
                <a:rPr lang="zh-CN" altLang="en-US" sz="1800" b="1">
                  <a:solidFill>
                    <a:srgbClr val="CC3300"/>
                  </a:solidFill>
                  <a:latin typeface="楷体_GB2312" pitchFamily="49" charset="-122"/>
                  <a:ea typeface="楷体_GB2312" pitchFamily="49" charset="-122"/>
                  <a:cs typeface="Arial" charset="0"/>
                </a:rPr>
                <a:t>点阵图</a:t>
              </a:r>
            </a:p>
          </p:txBody>
        </p:sp>
        <p:grpSp>
          <p:nvGrpSpPr>
            <p:cNvPr id="16412" name="Group 274"/>
            <p:cNvGrpSpPr>
              <a:grpSpLocks/>
            </p:cNvGrpSpPr>
            <p:nvPr/>
          </p:nvGrpSpPr>
          <p:grpSpPr bwMode="auto">
            <a:xfrm>
              <a:off x="3042" y="923"/>
              <a:ext cx="1934" cy="336"/>
              <a:chOff x="576" y="2640"/>
              <a:chExt cx="1776" cy="408"/>
            </a:xfrm>
          </p:grpSpPr>
          <p:grpSp>
            <p:nvGrpSpPr>
              <p:cNvPr id="16459" name="Group 275"/>
              <p:cNvGrpSpPr>
                <a:grpSpLocks/>
              </p:cNvGrpSpPr>
              <p:nvPr/>
            </p:nvGrpSpPr>
            <p:grpSpPr bwMode="auto">
              <a:xfrm>
                <a:off x="864" y="2766"/>
                <a:ext cx="1488" cy="282"/>
                <a:chOff x="864" y="2766"/>
                <a:chExt cx="1488" cy="282"/>
              </a:xfrm>
            </p:grpSpPr>
            <p:sp>
              <p:nvSpPr>
                <p:cNvPr id="16461" name="Line 276"/>
                <p:cNvSpPr>
                  <a:spLocks noChangeShapeType="1"/>
                </p:cNvSpPr>
                <p:nvPr/>
              </p:nvSpPr>
              <p:spPr bwMode="auto">
                <a:xfrm>
                  <a:off x="864" y="2784"/>
                  <a:ext cx="1488" cy="0"/>
                </a:xfrm>
                <a:prstGeom prst="line">
                  <a:avLst/>
                </a:prstGeom>
                <a:noFill/>
                <a:ln w="9525">
                  <a:solidFill>
                    <a:schemeClr val="tx1"/>
                  </a:solidFill>
                  <a:round/>
                  <a:headEnd/>
                  <a:tailEnd/>
                </a:ln>
              </p:spPr>
              <p:txBody>
                <a:bodyPr/>
                <a:lstStyle/>
                <a:p>
                  <a:endParaRPr lang="zh-CN" altLang="en-US"/>
                </a:p>
              </p:txBody>
            </p:sp>
            <p:sp>
              <p:nvSpPr>
                <p:cNvPr id="16462" name="Line 277"/>
                <p:cNvSpPr>
                  <a:spLocks noChangeShapeType="1"/>
                </p:cNvSpPr>
                <p:nvPr/>
              </p:nvSpPr>
              <p:spPr bwMode="auto">
                <a:xfrm>
                  <a:off x="960" y="2784"/>
                  <a:ext cx="0" cy="192"/>
                </a:xfrm>
                <a:prstGeom prst="line">
                  <a:avLst/>
                </a:prstGeom>
                <a:noFill/>
                <a:ln w="9525">
                  <a:solidFill>
                    <a:schemeClr val="tx1"/>
                  </a:solidFill>
                  <a:round/>
                  <a:headEnd/>
                  <a:tailEnd/>
                </a:ln>
              </p:spPr>
              <p:txBody>
                <a:bodyPr/>
                <a:lstStyle/>
                <a:p>
                  <a:endParaRPr lang="zh-CN" altLang="en-US"/>
                </a:p>
              </p:txBody>
            </p:sp>
            <p:sp>
              <p:nvSpPr>
                <p:cNvPr id="16463" name="Line 278"/>
                <p:cNvSpPr>
                  <a:spLocks noChangeShapeType="1"/>
                </p:cNvSpPr>
                <p:nvPr/>
              </p:nvSpPr>
              <p:spPr bwMode="auto">
                <a:xfrm>
                  <a:off x="960" y="2976"/>
                  <a:ext cx="96" cy="0"/>
                </a:xfrm>
                <a:prstGeom prst="line">
                  <a:avLst/>
                </a:prstGeom>
                <a:noFill/>
                <a:ln w="9525">
                  <a:solidFill>
                    <a:schemeClr val="tx1"/>
                  </a:solidFill>
                  <a:round/>
                  <a:headEnd/>
                  <a:tailEnd/>
                </a:ln>
              </p:spPr>
              <p:txBody>
                <a:bodyPr/>
                <a:lstStyle/>
                <a:p>
                  <a:endParaRPr lang="zh-CN" altLang="en-US"/>
                </a:p>
              </p:txBody>
            </p:sp>
            <p:grpSp>
              <p:nvGrpSpPr>
                <p:cNvPr id="16464" name="Group 279"/>
                <p:cNvGrpSpPr>
                  <a:grpSpLocks/>
                </p:cNvGrpSpPr>
                <p:nvPr/>
              </p:nvGrpSpPr>
              <p:grpSpPr bwMode="auto">
                <a:xfrm>
                  <a:off x="1056" y="2904"/>
                  <a:ext cx="192" cy="144"/>
                  <a:chOff x="1200" y="3120"/>
                  <a:chExt cx="192" cy="144"/>
                </a:xfrm>
              </p:grpSpPr>
              <p:sp>
                <p:nvSpPr>
                  <p:cNvPr id="16467" name="AutoShape 280"/>
                  <p:cNvSpPr>
                    <a:spLocks noChangeArrowheads="1"/>
                  </p:cNvSpPr>
                  <p:nvPr/>
                </p:nvSpPr>
                <p:spPr bwMode="auto">
                  <a:xfrm rot="5400000">
                    <a:off x="1200" y="3120"/>
                    <a:ext cx="144" cy="144"/>
                  </a:xfrm>
                  <a:prstGeom prst="triangle">
                    <a:avLst>
                      <a:gd name="adj" fmla="val 50000"/>
                    </a:avLst>
                  </a:prstGeom>
                  <a:noFill/>
                  <a:ln w="19050">
                    <a:solidFill>
                      <a:schemeClr val="tx1"/>
                    </a:solidFill>
                    <a:miter lim="800000"/>
                    <a:headEnd/>
                    <a:tailEnd/>
                  </a:ln>
                </p:spPr>
                <p:txBody>
                  <a:bodyPr wrap="none" anchor="ctr"/>
                  <a:lstStyle/>
                  <a:p>
                    <a:pPr algn="dist">
                      <a:spcBef>
                        <a:spcPct val="0"/>
                      </a:spcBef>
                    </a:pPr>
                    <a:endParaRPr lang="zh-CN" altLang="en-US" sz="1600" b="1">
                      <a:solidFill>
                        <a:schemeClr val="hlink"/>
                      </a:solidFill>
                      <a:latin typeface="宋体" pitchFamily="2" charset="-122"/>
                    </a:endParaRPr>
                  </a:p>
                </p:txBody>
              </p:sp>
              <p:sp>
                <p:nvSpPr>
                  <p:cNvPr id="16468" name="Oval 281"/>
                  <p:cNvSpPr>
                    <a:spLocks noChangeArrowheads="1"/>
                  </p:cNvSpPr>
                  <p:nvPr/>
                </p:nvSpPr>
                <p:spPr bwMode="auto">
                  <a:xfrm>
                    <a:off x="1344" y="3168"/>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宋体" pitchFamily="2" charset="-122"/>
                    </a:endParaRPr>
                  </a:p>
                </p:txBody>
              </p:sp>
            </p:grpSp>
            <p:sp>
              <p:nvSpPr>
                <p:cNvPr id="16465" name="Line 282"/>
                <p:cNvSpPr>
                  <a:spLocks noChangeShapeType="1"/>
                </p:cNvSpPr>
                <p:nvPr/>
              </p:nvSpPr>
              <p:spPr bwMode="auto">
                <a:xfrm>
                  <a:off x="1248" y="2976"/>
                  <a:ext cx="1104" cy="0"/>
                </a:xfrm>
                <a:prstGeom prst="line">
                  <a:avLst/>
                </a:prstGeom>
                <a:noFill/>
                <a:ln w="9525">
                  <a:solidFill>
                    <a:schemeClr val="tx1"/>
                  </a:solidFill>
                  <a:round/>
                  <a:headEnd/>
                  <a:tailEnd/>
                </a:ln>
              </p:spPr>
              <p:txBody>
                <a:bodyPr/>
                <a:lstStyle/>
                <a:p>
                  <a:endParaRPr lang="zh-CN" altLang="en-US"/>
                </a:p>
              </p:txBody>
            </p:sp>
            <p:sp>
              <p:nvSpPr>
                <p:cNvPr id="16466" name="Oval 283"/>
                <p:cNvSpPr>
                  <a:spLocks noChangeArrowheads="1"/>
                </p:cNvSpPr>
                <p:nvPr/>
              </p:nvSpPr>
              <p:spPr bwMode="auto">
                <a:xfrm>
                  <a:off x="942" y="2766"/>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宋体" pitchFamily="2" charset="-122"/>
                  </a:endParaRPr>
                </a:p>
              </p:txBody>
            </p:sp>
          </p:grpSp>
          <p:sp>
            <p:nvSpPr>
              <p:cNvPr id="16460" name="Text Box 284"/>
              <p:cNvSpPr txBox="1">
                <a:spLocks noChangeArrowheads="1"/>
              </p:cNvSpPr>
              <p:nvPr/>
            </p:nvSpPr>
            <p:spPr bwMode="auto">
              <a:xfrm>
                <a:off x="576" y="2640"/>
                <a:ext cx="336" cy="240"/>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宋体" pitchFamily="2" charset="-122"/>
                  </a:rPr>
                  <a:t>A</a:t>
                </a:r>
                <a:r>
                  <a:rPr lang="en-US" altLang="zh-CN" sz="1600" b="1" baseline="-25000">
                    <a:solidFill>
                      <a:schemeClr val="hlink"/>
                    </a:solidFill>
                    <a:latin typeface="宋体" pitchFamily="2" charset="-122"/>
                  </a:rPr>
                  <a:t>1</a:t>
                </a:r>
                <a:endParaRPr lang="en-US" altLang="zh-CN" sz="1600" b="1">
                  <a:solidFill>
                    <a:schemeClr val="hlink"/>
                  </a:solidFill>
                  <a:latin typeface="宋体" pitchFamily="2" charset="-122"/>
                </a:endParaRPr>
              </a:p>
            </p:txBody>
          </p:sp>
        </p:grpSp>
        <p:grpSp>
          <p:nvGrpSpPr>
            <p:cNvPr id="16413" name="Group 285"/>
            <p:cNvGrpSpPr>
              <a:grpSpLocks/>
            </p:cNvGrpSpPr>
            <p:nvPr/>
          </p:nvGrpSpPr>
          <p:grpSpPr bwMode="auto">
            <a:xfrm>
              <a:off x="3042" y="1239"/>
              <a:ext cx="1934" cy="336"/>
              <a:chOff x="576" y="2640"/>
              <a:chExt cx="1776" cy="408"/>
            </a:xfrm>
          </p:grpSpPr>
          <p:grpSp>
            <p:nvGrpSpPr>
              <p:cNvPr id="16449" name="Group 286"/>
              <p:cNvGrpSpPr>
                <a:grpSpLocks/>
              </p:cNvGrpSpPr>
              <p:nvPr/>
            </p:nvGrpSpPr>
            <p:grpSpPr bwMode="auto">
              <a:xfrm>
                <a:off x="864" y="2766"/>
                <a:ext cx="1488" cy="282"/>
                <a:chOff x="864" y="2766"/>
                <a:chExt cx="1488" cy="282"/>
              </a:xfrm>
            </p:grpSpPr>
            <p:sp>
              <p:nvSpPr>
                <p:cNvPr id="16451" name="Line 287"/>
                <p:cNvSpPr>
                  <a:spLocks noChangeShapeType="1"/>
                </p:cNvSpPr>
                <p:nvPr/>
              </p:nvSpPr>
              <p:spPr bwMode="auto">
                <a:xfrm>
                  <a:off x="864" y="2784"/>
                  <a:ext cx="1488" cy="0"/>
                </a:xfrm>
                <a:prstGeom prst="line">
                  <a:avLst/>
                </a:prstGeom>
                <a:noFill/>
                <a:ln w="9525">
                  <a:solidFill>
                    <a:schemeClr val="tx1"/>
                  </a:solidFill>
                  <a:round/>
                  <a:headEnd/>
                  <a:tailEnd/>
                </a:ln>
              </p:spPr>
              <p:txBody>
                <a:bodyPr/>
                <a:lstStyle/>
                <a:p>
                  <a:endParaRPr lang="zh-CN" altLang="en-US"/>
                </a:p>
              </p:txBody>
            </p:sp>
            <p:sp>
              <p:nvSpPr>
                <p:cNvPr id="16452" name="Line 288"/>
                <p:cNvSpPr>
                  <a:spLocks noChangeShapeType="1"/>
                </p:cNvSpPr>
                <p:nvPr/>
              </p:nvSpPr>
              <p:spPr bwMode="auto">
                <a:xfrm>
                  <a:off x="960" y="2784"/>
                  <a:ext cx="0" cy="192"/>
                </a:xfrm>
                <a:prstGeom prst="line">
                  <a:avLst/>
                </a:prstGeom>
                <a:noFill/>
                <a:ln w="9525">
                  <a:solidFill>
                    <a:schemeClr val="tx1"/>
                  </a:solidFill>
                  <a:round/>
                  <a:headEnd/>
                  <a:tailEnd/>
                </a:ln>
              </p:spPr>
              <p:txBody>
                <a:bodyPr/>
                <a:lstStyle/>
                <a:p>
                  <a:endParaRPr lang="zh-CN" altLang="en-US"/>
                </a:p>
              </p:txBody>
            </p:sp>
            <p:sp>
              <p:nvSpPr>
                <p:cNvPr id="16453" name="Line 289"/>
                <p:cNvSpPr>
                  <a:spLocks noChangeShapeType="1"/>
                </p:cNvSpPr>
                <p:nvPr/>
              </p:nvSpPr>
              <p:spPr bwMode="auto">
                <a:xfrm>
                  <a:off x="960" y="2976"/>
                  <a:ext cx="96" cy="0"/>
                </a:xfrm>
                <a:prstGeom prst="line">
                  <a:avLst/>
                </a:prstGeom>
                <a:noFill/>
                <a:ln w="9525">
                  <a:solidFill>
                    <a:schemeClr val="tx1"/>
                  </a:solidFill>
                  <a:round/>
                  <a:headEnd/>
                  <a:tailEnd/>
                </a:ln>
              </p:spPr>
              <p:txBody>
                <a:bodyPr/>
                <a:lstStyle/>
                <a:p>
                  <a:endParaRPr lang="zh-CN" altLang="en-US"/>
                </a:p>
              </p:txBody>
            </p:sp>
            <p:grpSp>
              <p:nvGrpSpPr>
                <p:cNvPr id="16454" name="Group 290"/>
                <p:cNvGrpSpPr>
                  <a:grpSpLocks/>
                </p:cNvGrpSpPr>
                <p:nvPr/>
              </p:nvGrpSpPr>
              <p:grpSpPr bwMode="auto">
                <a:xfrm>
                  <a:off x="1056" y="2904"/>
                  <a:ext cx="192" cy="144"/>
                  <a:chOff x="1200" y="3120"/>
                  <a:chExt cx="192" cy="144"/>
                </a:xfrm>
              </p:grpSpPr>
              <p:sp>
                <p:nvSpPr>
                  <p:cNvPr id="16457" name="AutoShape 291"/>
                  <p:cNvSpPr>
                    <a:spLocks noChangeArrowheads="1"/>
                  </p:cNvSpPr>
                  <p:nvPr/>
                </p:nvSpPr>
                <p:spPr bwMode="auto">
                  <a:xfrm rot="5400000">
                    <a:off x="1200" y="3120"/>
                    <a:ext cx="144" cy="144"/>
                  </a:xfrm>
                  <a:prstGeom prst="triangle">
                    <a:avLst>
                      <a:gd name="adj" fmla="val 50000"/>
                    </a:avLst>
                  </a:prstGeom>
                  <a:noFill/>
                  <a:ln w="19050">
                    <a:solidFill>
                      <a:schemeClr val="tx1"/>
                    </a:solidFill>
                    <a:miter lim="800000"/>
                    <a:headEnd/>
                    <a:tailEnd/>
                  </a:ln>
                </p:spPr>
                <p:txBody>
                  <a:bodyPr wrap="none" anchor="ctr"/>
                  <a:lstStyle/>
                  <a:p>
                    <a:pPr algn="dist">
                      <a:spcBef>
                        <a:spcPct val="0"/>
                      </a:spcBef>
                    </a:pPr>
                    <a:endParaRPr lang="zh-CN" altLang="en-US" sz="1600" b="1">
                      <a:solidFill>
                        <a:schemeClr val="hlink"/>
                      </a:solidFill>
                      <a:latin typeface="宋体" pitchFamily="2" charset="-122"/>
                    </a:endParaRPr>
                  </a:p>
                </p:txBody>
              </p:sp>
              <p:sp>
                <p:nvSpPr>
                  <p:cNvPr id="16458" name="Oval 292"/>
                  <p:cNvSpPr>
                    <a:spLocks noChangeArrowheads="1"/>
                  </p:cNvSpPr>
                  <p:nvPr/>
                </p:nvSpPr>
                <p:spPr bwMode="auto">
                  <a:xfrm>
                    <a:off x="1344" y="3168"/>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宋体" pitchFamily="2" charset="-122"/>
                    </a:endParaRPr>
                  </a:p>
                </p:txBody>
              </p:sp>
            </p:grpSp>
            <p:sp>
              <p:nvSpPr>
                <p:cNvPr id="16455" name="Line 293"/>
                <p:cNvSpPr>
                  <a:spLocks noChangeShapeType="1"/>
                </p:cNvSpPr>
                <p:nvPr/>
              </p:nvSpPr>
              <p:spPr bwMode="auto">
                <a:xfrm>
                  <a:off x="1248" y="2976"/>
                  <a:ext cx="1104" cy="0"/>
                </a:xfrm>
                <a:prstGeom prst="line">
                  <a:avLst/>
                </a:prstGeom>
                <a:noFill/>
                <a:ln w="9525">
                  <a:solidFill>
                    <a:schemeClr val="tx1"/>
                  </a:solidFill>
                  <a:round/>
                  <a:headEnd/>
                  <a:tailEnd/>
                </a:ln>
              </p:spPr>
              <p:txBody>
                <a:bodyPr/>
                <a:lstStyle/>
                <a:p>
                  <a:endParaRPr lang="zh-CN" altLang="en-US"/>
                </a:p>
              </p:txBody>
            </p:sp>
            <p:sp>
              <p:nvSpPr>
                <p:cNvPr id="16456" name="Oval 294"/>
                <p:cNvSpPr>
                  <a:spLocks noChangeArrowheads="1"/>
                </p:cNvSpPr>
                <p:nvPr/>
              </p:nvSpPr>
              <p:spPr bwMode="auto">
                <a:xfrm>
                  <a:off x="942" y="2766"/>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宋体" pitchFamily="2" charset="-122"/>
                  </a:endParaRPr>
                </a:p>
              </p:txBody>
            </p:sp>
          </p:grpSp>
          <p:sp>
            <p:nvSpPr>
              <p:cNvPr id="16450" name="Text Box 295"/>
              <p:cNvSpPr txBox="1">
                <a:spLocks noChangeArrowheads="1"/>
              </p:cNvSpPr>
              <p:nvPr/>
            </p:nvSpPr>
            <p:spPr bwMode="auto">
              <a:xfrm>
                <a:off x="576" y="2640"/>
                <a:ext cx="336" cy="240"/>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宋体" pitchFamily="2" charset="-122"/>
                  </a:rPr>
                  <a:t>A</a:t>
                </a:r>
                <a:r>
                  <a:rPr lang="en-US" altLang="zh-CN" sz="1600" b="1" baseline="-25000">
                    <a:solidFill>
                      <a:schemeClr val="hlink"/>
                    </a:solidFill>
                    <a:latin typeface="宋体" pitchFamily="2" charset="-122"/>
                  </a:rPr>
                  <a:t>0</a:t>
                </a:r>
                <a:endParaRPr lang="en-US" altLang="zh-CN" sz="1600" b="1">
                  <a:solidFill>
                    <a:schemeClr val="hlink"/>
                  </a:solidFill>
                  <a:latin typeface="宋体" pitchFamily="2" charset="-122"/>
                </a:endParaRPr>
              </a:p>
            </p:txBody>
          </p:sp>
        </p:grpSp>
        <p:grpSp>
          <p:nvGrpSpPr>
            <p:cNvPr id="16414" name="Group 321"/>
            <p:cNvGrpSpPr>
              <a:grpSpLocks/>
            </p:cNvGrpSpPr>
            <p:nvPr/>
          </p:nvGrpSpPr>
          <p:grpSpPr bwMode="auto">
            <a:xfrm>
              <a:off x="3878" y="923"/>
              <a:ext cx="941" cy="1343"/>
              <a:chOff x="3648" y="2544"/>
              <a:chExt cx="864" cy="912"/>
            </a:xfrm>
          </p:grpSpPr>
          <p:sp>
            <p:nvSpPr>
              <p:cNvPr id="16445" name="Line 296"/>
              <p:cNvSpPr>
                <a:spLocks noChangeShapeType="1"/>
              </p:cNvSpPr>
              <p:nvPr/>
            </p:nvSpPr>
            <p:spPr bwMode="auto">
              <a:xfrm>
                <a:off x="3648" y="2544"/>
                <a:ext cx="0" cy="912"/>
              </a:xfrm>
              <a:prstGeom prst="line">
                <a:avLst/>
              </a:prstGeom>
              <a:noFill/>
              <a:ln w="9525">
                <a:solidFill>
                  <a:schemeClr val="tx1"/>
                </a:solidFill>
                <a:round/>
                <a:headEnd/>
                <a:tailEnd/>
              </a:ln>
            </p:spPr>
            <p:txBody>
              <a:bodyPr/>
              <a:lstStyle/>
              <a:p>
                <a:endParaRPr lang="zh-CN" altLang="en-US"/>
              </a:p>
            </p:txBody>
          </p:sp>
          <p:sp>
            <p:nvSpPr>
              <p:cNvPr id="16446" name="Line 297"/>
              <p:cNvSpPr>
                <a:spLocks noChangeShapeType="1"/>
              </p:cNvSpPr>
              <p:nvPr/>
            </p:nvSpPr>
            <p:spPr bwMode="auto">
              <a:xfrm>
                <a:off x="3936" y="2544"/>
                <a:ext cx="0" cy="912"/>
              </a:xfrm>
              <a:prstGeom prst="line">
                <a:avLst/>
              </a:prstGeom>
              <a:noFill/>
              <a:ln w="9525">
                <a:solidFill>
                  <a:schemeClr val="tx1"/>
                </a:solidFill>
                <a:round/>
                <a:headEnd/>
                <a:tailEnd/>
              </a:ln>
            </p:spPr>
            <p:txBody>
              <a:bodyPr/>
              <a:lstStyle/>
              <a:p>
                <a:endParaRPr lang="zh-CN" altLang="en-US"/>
              </a:p>
            </p:txBody>
          </p:sp>
          <p:sp>
            <p:nvSpPr>
              <p:cNvPr id="16447" name="Line 298"/>
              <p:cNvSpPr>
                <a:spLocks noChangeShapeType="1"/>
              </p:cNvSpPr>
              <p:nvPr/>
            </p:nvSpPr>
            <p:spPr bwMode="auto">
              <a:xfrm>
                <a:off x="4224" y="2544"/>
                <a:ext cx="0" cy="912"/>
              </a:xfrm>
              <a:prstGeom prst="line">
                <a:avLst/>
              </a:prstGeom>
              <a:noFill/>
              <a:ln w="9525">
                <a:solidFill>
                  <a:schemeClr val="tx1"/>
                </a:solidFill>
                <a:round/>
                <a:headEnd/>
                <a:tailEnd/>
              </a:ln>
            </p:spPr>
            <p:txBody>
              <a:bodyPr/>
              <a:lstStyle/>
              <a:p>
                <a:endParaRPr lang="zh-CN" altLang="en-US"/>
              </a:p>
            </p:txBody>
          </p:sp>
          <p:sp>
            <p:nvSpPr>
              <p:cNvPr id="16448" name="Line 299"/>
              <p:cNvSpPr>
                <a:spLocks noChangeShapeType="1"/>
              </p:cNvSpPr>
              <p:nvPr/>
            </p:nvSpPr>
            <p:spPr bwMode="auto">
              <a:xfrm>
                <a:off x="4512" y="2544"/>
                <a:ext cx="0" cy="912"/>
              </a:xfrm>
              <a:prstGeom prst="line">
                <a:avLst/>
              </a:prstGeom>
              <a:noFill/>
              <a:ln w="9525">
                <a:solidFill>
                  <a:schemeClr val="tx1"/>
                </a:solidFill>
                <a:round/>
                <a:headEnd/>
                <a:tailEnd/>
              </a:ln>
            </p:spPr>
            <p:txBody>
              <a:bodyPr/>
              <a:lstStyle/>
              <a:p>
                <a:endParaRPr lang="zh-CN" altLang="en-US"/>
              </a:p>
            </p:txBody>
          </p:sp>
        </p:grpSp>
        <p:sp>
          <p:nvSpPr>
            <p:cNvPr id="16415" name="Oval 300"/>
            <p:cNvSpPr>
              <a:spLocks noChangeArrowheads="1"/>
            </p:cNvSpPr>
            <p:nvPr/>
          </p:nvSpPr>
          <p:spPr bwMode="auto">
            <a:xfrm>
              <a:off x="3852" y="1180"/>
              <a:ext cx="52" cy="39"/>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宋体" pitchFamily="2" charset="-122"/>
              </a:endParaRPr>
            </a:p>
          </p:txBody>
        </p:sp>
        <p:sp>
          <p:nvSpPr>
            <p:cNvPr id="16416" name="Oval 301"/>
            <p:cNvSpPr>
              <a:spLocks noChangeArrowheads="1"/>
            </p:cNvSpPr>
            <p:nvPr/>
          </p:nvSpPr>
          <p:spPr bwMode="auto">
            <a:xfrm>
              <a:off x="3852" y="1496"/>
              <a:ext cx="52" cy="39"/>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宋体" pitchFamily="2" charset="-122"/>
              </a:endParaRPr>
            </a:p>
          </p:txBody>
        </p:sp>
        <p:sp>
          <p:nvSpPr>
            <p:cNvPr id="16417" name="Oval 302"/>
            <p:cNvSpPr>
              <a:spLocks noChangeArrowheads="1"/>
            </p:cNvSpPr>
            <p:nvPr/>
          </p:nvSpPr>
          <p:spPr bwMode="auto">
            <a:xfrm>
              <a:off x="4166" y="1186"/>
              <a:ext cx="52" cy="40"/>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宋体" pitchFamily="2" charset="-122"/>
              </a:endParaRPr>
            </a:p>
          </p:txBody>
        </p:sp>
        <p:sp>
          <p:nvSpPr>
            <p:cNvPr id="16418" name="Oval 303"/>
            <p:cNvSpPr>
              <a:spLocks noChangeArrowheads="1"/>
            </p:cNvSpPr>
            <p:nvPr/>
          </p:nvSpPr>
          <p:spPr bwMode="auto">
            <a:xfrm>
              <a:off x="4166" y="1338"/>
              <a:ext cx="52" cy="39"/>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宋体" pitchFamily="2" charset="-122"/>
              </a:endParaRPr>
            </a:p>
          </p:txBody>
        </p:sp>
        <p:sp>
          <p:nvSpPr>
            <p:cNvPr id="16419" name="Oval 304"/>
            <p:cNvSpPr>
              <a:spLocks noChangeArrowheads="1"/>
            </p:cNvSpPr>
            <p:nvPr/>
          </p:nvSpPr>
          <p:spPr bwMode="auto">
            <a:xfrm>
              <a:off x="4479" y="1022"/>
              <a:ext cx="53" cy="39"/>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宋体" pitchFamily="2" charset="-122"/>
              </a:endParaRPr>
            </a:p>
          </p:txBody>
        </p:sp>
        <p:sp>
          <p:nvSpPr>
            <p:cNvPr id="16420" name="Oval 305"/>
            <p:cNvSpPr>
              <a:spLocks noChangeArrowheads="1"/>
            </p:cNvSpPr>
            <p:nvPr/>
          </p:nvSpPr>
          <p:spPr bwMode="auto">
            <a:xfrm>
              <a:off x="4479" y="1496"/>
              <a:ext cx="53" cy="39"/>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宋体" pitchFamily="2" charset="-122"/>
              </a:endParaRPr>
            </a:p>
          </p:txBody>
        </p:sp>
        <p:sp>
          <p:nvSpPr>
            <p:cNvPr id="16421" name="Oval 306"/>
            <p:cNvSpPr>
              <a:spLocks noChangeArrowheads="1"/>
            </p:cNvSpPr>
            <p:nvPr/>
          </p:nvSpPr>
          <p:spPr bwMode="auto">
            <a:xfrm>
              <a:off x="4793" y="1022"/>
              <a:ext cx="52" cy="39"/>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宋体" pitchFamily="2" charset="-122"/>
              </a:endParaRPr>
            </a:p>
          </p:txBody>
        </p:sp>
        <p:sp>
          <p:nvSpPr>
            <p:cNvPr id="16422" name="Oval 307"/>
            <p:cNvSpPr>
              <a:spLocks noChangeArrowheads="1"/>
            </p:cNvSpPr>
            <p:nvPr/>
          </p:nvSpPr>
          <p:spPr bwMode="auto">
            <a:xfrm>
              <a:off x="4793" y="1338"/>
              <a:ext cx="52" cy="39"/>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宋体" pitchFamily="2" charset="-122"/>
              </a:endParaRPr>
            </a:p>
          </p:txBody>
        </p:sp>
        <p:sp>
          <p:nvSpPr>
            <p:cNvPr id="16423" name="Text Box 309"/>
            <p:cNvSpPr txBox="1">
              <a:spLocks noChangeArrowheads="1"/>
            </p:cNvSpPr>
            <p:nvPr/>
          </p:nvSpPr>
          <p:spPr bwMode="auto">
            <a:xfrm>
              <a:off x="3722" y="765"/>
              <a:ext cx="365" cy="198"/>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宋体" pitchFamily="2" charset="-122"/>
                </a:rPr>
                <a:t>W</a:t>
              </a:r>
              <a:r>
                <a:rPr lang="en-US" altLang="zh-CN" sz="1600" b="1" baseline="-25000">
                  <a:solidFill>
                    <a:schemeClr val="hlink"/>
                  </a:solidFill>
                  <a:latin typeface="宋体" pitchFamily="2" charset="-122"/>
                </a:rPr>
                <a:t>0</a:t>
              </a:r>
              <a:endParaRPr lang="en-US" altLang="zh-CN" sz="1600" b="1">
                <a:solidFill>
                  <a:schemeClr val="hlink"/>
                </a:solidFill>
                <a:latin typeface="宋体" pitchFamily="2" charset="-122"/>
              </a:endParaRPr>
            </a:p>
          </p:txBody>
        </p:sp>
        <p:sp>
          <p:nvSpPr>
            <p:cNvPr id="16424" name="Text Box 312"/>
            <p:cNvSpPr txBox="1">
              <a:spLocks noChangeArrowheads="1"/>
            </p:cNvSpPr>
            <p:nvPr/>
          </p:nvSpPr>
          <p:spPr bwMode="auto">
            <a:xfrm>
              <a:off x="4035" y="765"/>
              <a:ext cx="366" cy="198"/>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宋体" pitchFamily="2" charset="-122"/>
                </a:rPr>
                <a:t>W</a:t>
              </a:r>
              <a:r>
                <a:rPr lang="en-US" altLang="zh-CN" sz="1600" b="1" baseline="-25000">
                  <a:solidFill>
                    <a:schemeClr val="hlink"/>
                  </a:solidFill>
                  <a:latin typeface="宋体" pitchFamily="2" charset="-122"/>
                </a:rPr>
                <a:t>1</a:t>
              </a:r>
              <a:endParaRPr lang="en-US" altLang="zh-CN" sz="1600" b="1">
                <a:solidFill>
                  <a:schemeClr val="hlink"/>
                </a:solidFill>
                <a:latin typeface="宋体" pitchFamily="2" charset="-122"/>
              </a:endParaRPr>
            </a:p>
          </p:txBody>
        </p:sp>
        <p:sp>
          <p:nvSpPr>
            <p:cNvPr id="16425" name="Text Box 315"/>
            <p:cNvSpPr txBox="1">
              <a:spLocks noChangeArrowheads="1"/>
            </p:cNvSpPr>
            <p:nvPr/>
          </p:nvSpPr>
          <p:spPr bwMode="auto">
            <a:xfrm>
              <a:off x="4349" y="765"/>
              <a:ext cx="366" cy="198"/>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宋体" pitchFamily="2" charset="-122"/>
                </a:rPr>
                <a:t>W</a:t>
              </a:r>
              <a:r>
                <a:rPr lang="en-US" altLang="zh-CN" sz="1600" b="1" baseline="-25000">
                  <a:solidFill>
                    <a:schemeClr val="hlink"/>
                  </a:solidFill>
                  <a:latin typeface="宋体" pitchFamily="2" charset="-122"/>
                </a:rPr>
                <a:t>2</a:t>
              </a:r>
              <a:endParaRPr lang="en-US" altLang="zh-CN" sz="1600" b="1">
                <a:solidFill>
                  <a:schemeClr val="hlink"/>
                </a:solidFill>
                <a:latin typeface="宋体" pitchFamily="2" charset="-122"/>
              </a:endParaRPr>
            </a:p>
          </p:txBody>
        </p:sp>
        <p:sp>
          <p:nvSpPr>
            <p:cNvPr id="16426" name="Text Box 318"/>
            <p:cNvSpPr txBox="1">
              <a:spLocks noChangeArrowheads="1"/>
            </p:cNvSpPr>
            <p:nvPr/>
          </p:nvSpPr>
          <p:spPr bwMode="auto">
            <a:xfrm>
              <a:off x="4662" y="765"/>
              <a:ext cx="366" cy="198"/>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宋体" pitchFamily="2" charset="-122"/>
                </a:rPr>
                <a:t>W</a:t>
              </a:r>
              <a:r>
                <a:rPr lang="en-US" altLang="zh-CN" sz="1600" b="1" baseline="-25000">
                  <a:solidFill>
                    <a:schemeClr val="hlink"/>
                  </a:solidFill>
                  <a:latin typeface="宋体" pitchFamily="2" charset="-122"/>
                </a:rPr>
                <a:t>3</a:t>
              </a:r>
              <a:endParaRPr lang="en-US" altLang="zh-CN" sz="1600" b="1">
                <a:solidFill>
                  <a:schemeClr val="hlink"/>
                </a:solidFill>
                <a:latin typeface="宋体" pitchFamily="2" charset="-122"/>
              </a:endParaRPr>
            </a:p>
          </p:txBody>
        </p:sp>
        <p:sp>
          <p:nvSpPr>
            <p:cNvPr id="16427" name="Line 322"/>
            <p:cNvSpPr>
              <a:spLocks noChangeShapeType="1"/>
            </p:cNvSpPr>
            <p:nvPr/>
          </p:nvSpPr>
          <p:spPr bwMode="auto">
            <a:xfrm>
              <a:off x="3722" y="1674"/>
              <a:ext cx="1306" cy="0"/>
            </a:xfrm>
            <a:prstGeom prst="line">
              <a:avLst/>
            </a:prstGeom>
            <a:noFill/>
            <a:ln w="9525">
              <a:solidFill>
                <a:schemeClr val="tx1"/>
              </a:solidFill>
              <a:round/>
              <a:headEnd/>
              <a:tailEnd/>
            </a:ln>
          </p:spPr>
          <p:txBody>
            <a:bodyPr/>
            <a:lstStyle/>
            <a:p>
              <a:endParaRPr lang="zh-CN" altLang="en-US"/>
            </a:p>
          </p:txBody>
        </p:sp>
        <p:sp>
          <p:nvSpPr>
            <p:cNvPr id="16428" name="Line 323"/>
            <p:cNvSpPr>
              <a:spLocks noChangeShapeType="1"/>
            </p:cNvSpPr>
            <p:nvPr/>
          </p:nvSpPr>
          <p:spPr bwMode="auto">
            <a:xfrm>
              <a:off x="3722" y="1832"/>
              <a:ext cx="1306" cy="0"/>
            </a:xfrm>
            <a:prstGeom prst="line">
              <a:avLst/>
            </a:prstGeom>
            <a:noFill/>
            <a:ln w="9525">
              <a:solidFill>
                <a:schemeClr val="tx1"/>
              </a:solidFill>
              <a:round/>
              <a:headEnd/>
              <a:tailEnd/>
            </a:ln>
          </p:spPr>
          <p:txBody>
            <a:bodyPr/>
            <a:lstStyle/>
            <a:p>
              <a:endParaRPr lang="zh-CN" altLang="en-US"/>
            </a:p>
          </p:txBody>
        </p:sp>
        <p:sp>
          <p:nvSpPr>
            <p:cNvPr id="16429" name="Line 324"/>
            <p:cNvSpPr>
              <a:spLocks noChangeShapeType="1"/>
            </p:cNvSpPr>
            <p:nvPr/>
          </p:nvSpPr>
          <p:spPr bwMode="auto">
            <a:xfrm>
              <a:off x="3722" y="1990"/>
              <a:ext cx="1306" cy="0"/>
            </a:xfrm>
            <a:prstGeom prst="line">
              <a:avLst/>
            </a:prstGeom>
            <a:noFill/>
            <a:ln w="9525">
              <a:solidFill>
                <a:schemeClr val="tx1"/>
              </a:solidFill>
              <a:round/>
              <a:headEnd/>
              <a:tailEnd/>
            </a:ln>
          </p:spPr>
          <p:txBody>
            <a:bodyPr/>
            <a:lstStyle/>
            <a:p>
              <a:endParaRPr lang="zh-CN" altLang="en-US"/>
            </a:p>
          </p:txBody>
        </p:sp>
        <p:sp>
          <p:nvSpPr>
            <p:cNvPr id="16430" name="Line 325"/>
            <p:cNvSpPr>
              <a:spLocks noChangeShapeType="1"/>
            </p:cNvSpPr>
            <p:nvPr/>
          </p:nvSpPr>
          <p:spPr bwMode="auto">
            <a:xfrm>
              <a:off x="3722" y="2148"/>
              <a:ext cx="1306" cy="0"/>
            </a:xfrm>
            <a:prstGeom prst="line">
              <a:avLst/>
            </a:prstGeom>
            <a:noFill/>
            <a:ln w="9525">
              <a:solidFill>
                <a:schemeClr val="tx1"/>
              </a:solidFill>
              <a:round/>
              <a:headEnd/>
              <a:tailEnd/>
            </a:ln>
          </p:spPr>
          <p:txBody>
            <a:bodyPr/>
            <a:lstStyle/>
            <a:p>
              <a:endParaRPr lang="zh-CN" altLang="en-US"/>
            </a:p>
          </p:txBody>
        </p:sp>
        <p:sp>
          <p:nvSpPr>
            <p:cNvPr id="16431" name="Text Box 326"/>
            <p:cNvSpPr txBox="1">
              <a:spLocks noChangeArrowheads="1"/>
            </p:cNvSpPr>
            <p:nvPr/>
          </p:nvSpPr>
          <p:spPr bwMode="auto">
            <a:xfrm>
              <a:off x="4996" y="1578"/>
              <a:ext cx="314" cy="198"/>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宋体" pitchFamily="2" charset="-122"/>
                </a:rPr>
                <a:t>D</a:t>
              </a:r>
              <a:r>
                <a:rPr lang="en-US" altLang="zh-CN" sz="1600" b="1" baseline="-25000">
                  <a:solidFill>
                    <a:schemeClr val="hlink"/>
                  </a:solidFill>
                  <a:latin typeface="宋体" pitchFamily="2" charset="-122"/>
                </a:rPr>
                <a:t>3</a:t>
              </a:r>
              <a:endParaRPr lang="en-US" altLang="zh-CN" sz="1600" b="1">
                <a:solidFill>
                  <a:schemeClr val="hlink"/>
                </a:solidFill>
                <a:latin typeface="宋体" pitchFamily="2" charset="-122"/>
              </a:endParaRPr>
            </a:p>
          </p:txBody>
        </p:sp>
        <p:sp>
          <p:nvSpPr>
            <p:cNvPr id="16432" name="Text Box 327"/>
            <p:cNvSpPr txBox="1">
              <a:spLocks noChangeArrowheads="1"/>
            </p:cNvSpPr>
            <p:nvPr/>
          </p:nvSpPr>
          <p:spPr bwMode="auto">
            <a:xfrm>
              <a:off x="4996" y="1736"/>
              <a:ext cx="314" cy="198"/>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宋体" pitchFamily="2" charset="-122"/>
                </a:rPr>
                <a:t>D</a:t>
              </a:r>
              <a:r>
                <a:rPr lang="en-US" altLang="zh-CN" sz="1600" b="1" baseline="-25000">
                  <a:solidFill>
                    <a:schemeClr val="hlink"/>
                  </a:solidFill>
                  <a:latin typeface="宋体" pitchFamily="2" charset="-122"/>
                </a:rPr>
                <a:t>2</a:t>
              </a:r>
              <a:endParaRPr lang="en-US" altLang="zh-CN" sz="1600" b="1">
                <a:solidFill>
                  <a:schemeClr val="hlink"/>
                </a:solidFill>
                <a:latin typeface="宋体" pitchFamily="2" charset="-122"/>
              </a:endParaRPr>
            </a:p>
          </p:txBody>
        </p:sp>
        <p:sp>
          <p:nvSpPr>
            <p:cNvPr id="16433" name="Text Box 328"/>
            <p:cNvSpPr txBox="1">
              <a:spLocks noChangeArrowheads="1"/>
            </p:cNvSpPr>
            <p:nvPr/>
          </p:nvSpPr>
          <p:spPr bwMode="auto">
            <a:xfrm>
              <a:off x="4996" y="1894"/>
              <a:ext cx="314" cy="198"/>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宋体" pitchFamily="2" charset="-122"/>
                </a:rPr>
                <a:t>D</a:t>
              </a:r>
              <a:r>
                <a:rPr lang="en-US" altLang="zh-CN" sz="1600" b="1" baseline="-25000">
                  <a:solidFill>
                    <a:schemeClr val="hlink"/>
                  </a:solidFill>
                  <a:latin typeface="宋体" pitchFamily="2" charset="-122"/>
                </a:rPr>
                <a:t>1</a:t>
              </a:r>
              <a:endParaRPr lang="en-US" altLang="zh-CN" sz="1600" b="1">
                <a:solidFill>
                  <a:schemeClr val="hlink"/>
                </a:solidFill>
                <a:latin typeface="宋体" pitchFamily="2" charset="-122"/>
              </a:endParaRPr>
            </a:p>
          </p:txBody>
        </p:sp>
        <p:sp>
          <p:nvSpPr>
            <p:cNvPr id="16434" name="Text Box 329"/>
            <p:cNvSpPr txBox="1">
              <a:spLocks noChangeArrowheads="1"/>
            </p:cNvSpPr>
            <p:nvPr/>
          </p:nvSpPr>
          <p:spPr bwMode="auto">
            <a:xfrm>
              <a:off x="4996" y="2052"/>
              <a:ext cx="314" cy="198"/>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宋体" pitchFamily="2" charset="-122"/>
                </a:rPr>
                <a:t>D</a:t>
              </a:r>
              <a:r>
                <a:rPr lang="en-US" altLang="zh-CN" sz="1600" b="1" baseline="-25000">
                  <a:solidFill>
                    <a:schemeClr val="hlink"/>
                  </a:solidFill>
                  <a:latin typeface="宋体" pitchFamily="2" charset="-122"/>
                </a:rPr>
                <a:t>0</a:t>
              </a:r>
              <a:endParaRPr lang="en-US" altLang="zh-CN" sz="1600" b="1">
                <a:solidFill>
                  <a:schemeClr val="hlink"/>
                </a:solidFill>
                <a:latin typeface="宋体" pitchFamily="2" charset="-122"/>
              </a:endParaRPr>
            </a:p>
          </p:txBody>
        </p:sp>
        <p:sp>
          <p:nvSpPr>
            <p:cNvPr id="16435" name="Oval 330"/>
            <p:cNvSpPr>
              <a:spLocks noChangeArrowheads="1"/>
            </p:cNvSpPr>
            <p:nvPr/>
          </p:nvSpPr>
          <p:spPr bwMode="auto">
            <a:xfrm>
              <a:off x="3852" y="1654"/>
              <a:ext cx="52" cy="39"/>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宋体" pitchFamily="2" charset="-122"/>
              </a:endParaRPr>
            </a:p>
          </p:txBody>
        </p:sp>
        <p:sp>
          <p:nvSpPr>
            <p:cNvPr id="16436" name="Oval 331"/>
            <p:cNvSpPr>
              <a:spLocks noChangeArrowheads="1"/>
            </p:cNvSpPr>
            <p:nvPr/>
          </p:nvSpPr>
          <p:spPr bwMode="auto">
            <a:xfrm>
              <a:off x="4479" y="1654"/>
              <a:ext cx="53" cy="39"/>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宋体" pitchFamily="2" charset="-122"/>
              </a:endParaRPr>
            </a:p>
          </p:txBody>
        </p:sp>
        <p:sp>
          <p:nvSpPr>
            <p:cNvPr id="16437" name="Oval 332"/>
            <p:cNvSpPr>
              <a:spLocks noChangeArrowheads="1"/>
            </p:cNvSpPr>
            <p:nvPr/>
          </p:nvSpPr>
          <p:spPr bwMode="auto">
            <a:xfrm>
              <a:off x="4166" y="1812"/>
              <a:ext cx="52" cy="39"/>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宋体" pitchFamily="2" charset="-122"/>
              </a:endParaRPr>
            </a:p>
          </p:txBody>
        </p:sp>
        <p:sp>
          <p:nvSpPr>
            <p:cNvPr id="16438" name="Oval 333"/>
            <p:cNvSpPr>
              <a:spLocks noChangeArrowheads="1"/>
            </p:cNvSpPr>
            <p:nvPr/>
          </p:nvSpPr>
          <p:spPr bwMode="auto">
            <a:xfrm>
              <a:off x="4479" y="1812"/>
              <a:ext cx="53" cy="39"/>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宋体" pitchFamily="2" charset="-122"/>
              </a:endParaRPr>
            </a:p>
          </p:txBody>
        </p:sp>
        <p:sp>
          <p:nvSpPr>
            <p:cNvPr id="16439" name="Oval 334"/>
            <p:cNvSpPr>
              <a:spLocks noChangeArrowheads="1"/>
            </p:cNvSpPr>
            <p:nvPr/>
          </p:nvSpPr>
          <p:spPr bwMode="auto">
            <a:xfrm>
              <a:off x="3852" y="1970"/>
              <a:ext cx="52" cy="39"/>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宋体" pitchFamily="2" charset="-122"/>
              </a:endParaRPr>
            </a:p>
          </p:txBody>
        </p:sp>
        <p:sp>
          <p:nvSpPr>
            <p:cNvPr id="16440" name="Oval 335"/>
            <p:cNvSpPr>
              <a:spLocks noChangeArrowheads="1"/>
            </p:cNvSpPr>
            <p:nvPr/>
          </p:nvSpPr>
          <p:spPr bwMode="auto">
            <a:xfrm>
              <a:off x="4166" y="1970"/>
              <a:ext cx="52" cy="39"/>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宋体" pitchFamily="2" charset="-122"/>
              </a:endParaRPr>
            </a:p>
          </p:txBody>
        </p:sp>
        <p:sp>
          <p:nvSpPr>
            <p:cNvPr id="16441" name="Oval 336"/>
            <p:cNvSpPr>
              <a:spLocks noChangeArrowheads="1"/>
            </p:cNvSpPr>
            <p:nvPr/>
          </p:nvSpPr>
          <p:spPr bwMode="auto">
            <a:xfrm>
              <a:off x="4793" y="1970"/>
              <a:ext cx="52" cy="39"/>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宋体" pitchFamily="2" charset="-122"/>
              </a:endParaRPr>
            </a:p>
          </p:txBody>
        </p:sp>
        <p:sp>
          <p:nvSpPr>
            <p:cNvPr id="16442" name="Oval 337"/>
            <p:cNvSpPr>
              <a:spLocks noChangeArrowheads="1"/>
            </p:cNvSpPr>
            <p:nvPr/>
          </p:nvSpPr>
          <p:spPr bwMode="auto">
            <a:xfrm>
              <a:off x="3852" y="2128"/>
              <a:ext cx="52" cy="39"/>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宋体" pitchFamily="2" charset="-122"/>
              </a:endParaRPr>
            </a:p>
          </p:txBody>
        </p:sp>
        <p:sp>
          <p:nvSpPr>
            <p:cNvPr id="16443" name="Oval 338"/>
            <p:cNvSpPr>
              <a:spLocks noChangeArrowheads="1"/>
            </p:cNvSpPr>
            <p:nvPr/>
          </p:nvSpPr>
          <p:spPr bwMode="auto">
            <a:xfrm>
              <a:off x="4166" y="2128"/>
              <a:ext cx="52" cy="39"/>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宋体" pitchFamily="2" charset="-122"/>
              </a:endParaRPr>
            </a:p>
          </p:txBody>
        </p:sp>
        <p:sp>
          <p:nvSpPr>
            <p:cNvPr id="16444" name="Oval 339"/>
            <p:cNvSpPr>
              <a:spLocks noChangeArrowheads="1"/>
            </p:cNvSpPr>
            <p:nvPr/>
          </p:nvSpPr>
          <p:spPr bwMode="auto">
            <a:xfrm>
              <a:off x="4479" y="2128"/>
              <a:ext cx="53" cy="39"/>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1600" b="1">
                <a:solidFill>
                  <a:schemeClr val="hlink"/>
                </a:solidFill>
                <a:latin typeface="宋体" pitchFamily="2" charset="-122"/>
              </a:endParaRPr>
            </a:p>
          </p:txBody>
        </p:sp>
      </p:grpSp>
      <p:grpSp>
        <p:nvGrpSpPr>
          <p:cNvPr id="12" name="Group 343"/>
          <p:cNvGrpSpPr>
            <a:grpSpLocks/>
          </p:cNvGrpSpPr>
          <p:nvPr/>
        </p:nvGrpSpPr>
        <p:grpSpPr bwMode="auto">
          <a:xfrm>
            <a:off x="4083050" y="3149600"/>
            <a:ext cx="747713" cy="1195388"/>
            <a:chOff x="4704" y="2496"/>
            <a:chExt cx="432" cy="916"/>
          </a:xfrm>
        </p:grpSpPr>
        <p:sp>
          <p:nvSpPr>
            <p:cNvPr id="16409" name="Text Box 341"/>
            <p:cNvSpPr txBox="1">
              <a:spLocks noChangeArrowheads="1"/>
            </p:cNvSpPr>
            <p:nvPr/>
          </p:nvSpPr>
          <p:spPr bwMode="auto">
            <a:xfrm>
              <a:off x="4704" y="2648"/>
              <a:ext cx="240" cy="579"/>
            </a:xfrm>
            <a:prstGeom prst="rect">
              <a:avLst/>
            </a:prstGeom>
            <a:noFill/>
            <a:ln w="9525">
              <a:noFill/>
              <a:miter lim="800000"/>
              <a:headEnd/>
              <a:tailEnd/>
            </a:ln>
          </p:spPr>
          <p:txBody>
            <a:bodyPr>
              <a:spAutoFit/>
            </a:bodyPr>
            <a:lstStyle/>
            <a:p>
              <a:pPr eaLnBrk="0" hangingPunct="0"/>
              <a:r>
                <a:rPr lang="zh-CN" altLang="en-US" sz="1600" b="1">
                  <a:solidFill>
                    <a:srgbClr val="FF0066"/>
                  </a:solidFill>
                  <a:latin typeface="楷体_GB2312" pitchFamily="49" charset="-122"/>
                  <a:ea typeface="楷体_GB2312" pitchFamily="49" charset="-122"/>
                </a:rPr>
                <a:t>与阵列</a:t>
              </a:r>
            </a:p>
          </p:txBody>
        </p:sp>
        <p:sp>
          <p:nvSpPr>
            <p:cNvPr id="16410" name="Text Box 342"/>
            <p:cNvSpPr txBox="1">
              <a:spLocks noChangeArrowheads="1"/>
            </p:cNvSpPr>
            <p:nvPr/>
          </p:nvSpPr>
          <p:spPr bwMode="auto">
            <a:xfrm>
              <a:off x="4896" y="2496"/>
              <a:ext cx="240" cy="916"/>
            </a:xfrm>
            <a:prstGeom prst="rect">
              <a:avLst/>
            </a:prstGeom>
            <a:noFill/>
            <a:ln w="9525">
              <a:noFill/>
              <a:miter lim="800000"/>
              <a:headEnd/>
              <a:tailEnd/>
            </a:ln>
          </p:spPr>
          <p:txBody>
            <a:bodyPr>
              <a:spAutoFit/>
            </a:bodyPr>
            <a:lstStyle/>
            <a:p>
              <a:pPr eaLnBrk="0" hangingPunct="0"/>
              <a:r>
                <a:rPr lang="zh-CN" altLang="en-US" sz="1600" b="1">
                  <a:solidFill>
                    <a:schemeClr val="hlink"/>
                  </a:solidFill>
                  <a:latin typeface="宋体" pitchFamily="2" charset="-122"/>
                </a:rPr>
                <a:t>地址译码器</a:t>
              </a:r>
            </a:p>
          </p:txBody>
        </p:sp>
      </p:grpSp>
      <p:grpSp>
        <p:nvGrpSpPr>
          <p:cNvPr id="13" name="Group 344"/>
          <p:cNvGrpSpPr>
            <a:grpSpLocks/>
          </p:cNvGrpSpPr>
          <p:nvPr/>
        </p:nvGrpSpPr>
        <p:grpSpPr bwMode="auto">
          <a:xfrm>
            <a:off x="4216400" y="4560888"/>
            <a:ext cx="746125" cy="976312"/>
            <a:chOff x="4704" y="2496"/>
            <a:chExt cx="432" cy="747"/>
          </a:xfrm>
        </p:grpSpPr>
        <p:sp>
          <p:nvSpPr>
            <p:cNvPr id="16407" name="Text Box 345"/>
            <p:cNvSpPr txBox="1">
              <a:spLocks noChangeArrowheads="1"/>
            </p:cNvSpPr>
            <p:nvPr/>
          </p:nvSpPr>
          <p:spPr bwMode="auto">
            <a:xfrm>
              <a:off x="4704" y="2648"/>
              <a:ext cx="240" cy="577"/>
            </a:xfrm>
            <a:prstGeom prst="rect">
              <a:avLst/>
            </a:prstGeom>
            <a:noFill/>
            <a:ln w="9525">
              <a:noFill/>
              <a:miter lim="800000"/>
              <a:headEnd/>
              <a:tailEnd/>
            </a:ln>
          </p:spPr>
          <p:txBody>
            <a:bodyPr>
              <a:spAutoFit/>
            </a:bodyPr>
            <a:lstStyle/>
            <a:p>
              <a:pPr eaLnBrk="0" hangingPunct="0"/>
              <a:r>
                <a:rPr lang="zh-CN" altLang="en-US" sz="1600" b="1">
                  <a:solidFill>
                    <a:srgbClr val="008000"/>
                  </a:solidFill>
                  <a:latin typeface="楷体_GB2312" pitchFamily="49" charset="-122"/>
                  <a:ea typeface="楷体_GB2312" pitchFamily="49" charset="-122"/>
                </a:rPr>
                <a:t>或阵列</a:t>
              </a:r>
            </a:p>
          </p:txBody>
        </p:sp>
        <p:sp>
          <p:nvSpPr>
            <p:cNvPr id="16408" name="Text Box 346"/>
            <p:cNvSpPr txBox="1">
              <a:spLocks noChangeArrowheads="1"/>
            </p:cNvSpPr>
            <p:nvPr/>
          </p:nvSpPr>
          <p:spPr bwMode="auto">
            <a:xfrm>
              <a:off x="4896" y="2496"/>
              <a:ext cx="240" cy="747"/>
            </a:xfrm>
            <a:prstGeom prst="rect">
              <a:avLst/>
            </a:prstGeom>
            <a:noFill/>
            <a:ln w="9525">
              <a:noFill/>
              <a:miter lim="800000"/>
              <a:headEnd/>
              <a:tailEnd/>
            </a:ln>
          </p:spPr>
          <p:txBody>
            <a:bodyPr>
              <a:spAutoFit/>
            </a:bodyPr>
            <a:lstStyle/>
            <a:p>
              <a:pPr eaLnBrk="0" hangingPunct="0"/>
              <a:r>
                <a:rPr lang="zh-CN" altLang="en-US" sz="1600" b="1">
                  <a:solidFill>
                    <a:schemeClr val="hlink"/>
                  </a:solidFill>
                  <a:latin typeface="宋体" pitchFamily="2" charset="-122"/>
                </a:rPr>
                <a:t>存储矩阵</a:t>
              </a:r>
            </a:p>
          </p:txBody>
        </p:sp>
      </p:grpSp>
      <p:sp>
        <p:nvSpPr>
          <p:cNvPr id="2" name="Rectangle 3"/>
          <p:cNvSpPr>
            <a:spLocks noChangeArrowheads="1"/>
          </p:cNvSpPr>
          <p:nvPr/>
        </p:nvSpPr>
        <p:spPr bwMode="auto">
          <a:xfrm>
            <a:off x="425450" y="1247775"/>
            <a:ext cx="7662863" cy="1620838"/>
          </a:xfrm>
          <a:prstGeom prst="rect">
            <a:avLst/>
          </a:prstGeom>
          <a:noFill/>
          <a:ln w="9525">
            <a:noFill/>
            <a:miter lim="800000"/>
            <a:headEnd/>
            <a:tailEnd/>
          </a:ln>
        </p:spPr>
        <p:txBody>
          <a:bodyPr/>
          <a:lstStyle/>
          <a:p>
            <a:pPr marL="365125" indent="-365125" algn="l" eaLnBrk="0" hangingPunct="0">
              <a:lnSpc>
                <a:spcPct val="110000"/>
              </a:lnSpc>
              <a:spcBef>
                <a:spcPct val="20000"/>
              </a:spcBef>
              <a:buClr>
                <a:schemeClr val="bg2"/>
              </a:buClr>
              <a:buFont typeface="Wingdings" pitchFamily="2" charset="2"/>
              <a:buChar char="v"/>
            </a:pPr>
            <a:r>
              <a:rPr lang="zh-CN" altLang="en-US" sz="2000" b="1">
                <a:latin typeface="Arial" charset="0"/>
              </a:rPr>
              <a:t>将存储矩阵点阵图与地址译码器点阵图组合起来，就得到整个固定</a:t>
            </a:r>
            <a:r>
              <a:rPr lang="en-US" altLang="zh-CN" sz="2000" b="1">
                <a:latin typeface="Arial" charset="0"/>
              </a:rPr>
              <a:t>ROM</a:t>
            </a:r>
            <a:r>
              <a:rPr lang="zh-CN" altLang="en-US" sz="2000" b="1">
                <a:latin typeface="Arial" charset="0"/>
              </a:rPr>
              <a:t>的点阵图。</a:t>
            </a:r>
            <a:endParaRPr lang="en-US" altLang="zh-CN" sz="2000" b="1">
              <a:latin typeface="Arial" charset="0"/>
            </a:endParaRPr>
          </a:p>
          <a:p>
            <a:pPr marL="365125" indent="-365125" algn="l" eaLnBrk="0" hangingPunct="0">
              <a:lnSpc>
                <a:spcPct val="110000"/>
              </a:lnSpc>
              <a:spcBef>
                <a:spcPct val="20000"/>
              </a:spcBef>
              <a:buClr>
                <a:schemeClr val="bg2"/>
              </a:buClr>
              <a:buFont typeface="Wingdings" pitchFamily="2" charset="2"/>
              <a:buChar char="v"/>
            </a:pPr>
            <a:r>
              <a:rPr lang="zh-CN" altLang="en-US" sz="2000" b="1">
                <a:latin typeface="Arial" charset="0"/>
              </a:rPr>
              <a:t>把地址译码器实现的逻辑，等效为“与”逻辑，称为</a:t>
            </a:r>
            <a:r>
              <a:rPr lang="zh-CN" altLang="en-US" sz="2000" b="1">
                <a:solidFill>
                  <a:srgbClr val="FF0000"/>
                </a:solidFill>
                <a:latin typeface="Arial" charset="0"/>
              </a:rPr>
              <a:t>与阵列</a:t>
            </a:r>
            <a:r>
              <a:rPr lang="zh-CN" altLang="en-US" sz="2000" b="1">
                <a:latin typeface="Arial" charset="0"/>
              </a:rPr>
              <a:t>；把存储矩阵实现的逻辑，等效为“或”逻辑，称为</a:t>
            </a:r>
            <a:r>
              <a:rPr lang="zh-CN" altLang="en-US" sz="2000" b="1">
                <a:solidFill>
                  <a:srgbClr val="FF0000"/>
                </a:solidFill>
                <a:latin typeface="Arial" charset="0"/>
              </a:rPr>
              <a:t>或阵列</a:t>
            </a:r>
            <a:r>
              <a:rPr lang="zh-CN" altLang="en-US" sz="2000" b="1">
                <a:latin typeface="Arial" charset="0"/>
              </a:rPr>
              <a:t>。</a:t>
            </a:r>
          </a:p>
          <a:p>
            <a:pPr marL="365125" indent="-365125" algn="l" eaLnBrk="0" hangingPunct="0">
              <a:lnSpc>
                <a:spcPct val="110000"/>
              </a:lnSpc>
              <a:spcBef>
                <a:spcPct val="20000"/>
              </a:spcBef>
              <a:buClr>
                <a:schemeClr val="bg2"/>
              </a:buClr>
              <a:buFont typeface="Wingdings" pitchFamily="2" charset="2"/>
              <a:buChar char="v"/>
            </a:pPr>
            <a:endParaRPr lang="zh-CN" altLang="en-US" sz="2000" b="1">
              <a:latin typeface="Arial" charset="0"/>
            </a:endParaRPr>
          </a:p>
        </p:txBody>
      </p:sp>
      <p:sp>
        <p:nvSpPr>
          <p:cNvPr id="3" name="Rectangle 3"/>
          <p:cNvSpPr>
            <a:spLocks noChangeArrowheads="1"/>
          </p:cNvSpPr>
          <p:nvPr/>
        </p:nvSpPr>
        <p:spPr bwMode="auto">
          <a:xfrm>
            <a:off x="5441950" y="3133725"/>
            <a:ext cx="3370263" cy="762000"/>
          </a:xfrm>
          <a:prstGeom prst="rect">
            <a:avLst/>
          </a:prstGeom>
          <a:noFill/>
          <a:ln w="9525">
            <a:noFill/>
            <a:miter lim="800000"/>
            <a:headEnd/>
            <a:tailEnd/>
          </a:ln>
        </p:spPr>
        <p:txBody>
          <a:bodyPr/>
          <a:lstStyle/>
          <a:p>
            <a:pPr marL="365125" indent="-365125" algn="l" eaLnBrk="0" hangingPunct="0">
              <a:lnSpc>
                <a:spcPct val="110000"/>
              </a:lnSpc>
              <a:spcBef>
                <a:spcPct val="20000"/>
              </a:spcBef>
              <a:buClr>
                <a:schemeClr val="bg2"/>
              </a:buClr>
              <a:buFont typeface="Wingdings" pitchFamily="2" charset="2"/>
              <a:buChar char="v"/>
            </a:pPr>
            <a:r>
              <a:rPr lang="en-US" altLang="zh-CN" sz="2000" b="1">
                <a:latin typeface="Arial" charset="0"/>
              </a:rPr>
              <a:t>ROM</a:t>
            </a:r>
            <a:r>
              <a:rPr lang="zh-CN" altLang="en-US" sz="2000" b="1">
                <a:latin typeface="Arial" charset="0"/>
              </a:rPr>
              <a:t>的数据输出与地址输入构成</a:t>
            </a:r>
            <a:r>
              <a:rPr lang="zh-CN" altLang="en-US" sz="2000" b="1">
                <a:solidFill>
                  <a:srgbClr val="CC0066"/>
                </a:solidFill>
                <a:latin typeface="Arial" charset="0"/>
              </a:rPr>
              <a:t>与或</a:t>
            </a:r>
            <a:r>
              <a:rPr lang="zh-CN" altLang="en-US" sz="2000" b="1">
                <a:latin typeface="Arial" charset="0"/>
              </a:rPr>
              <a:t>逻辑关系</a:t>
            </a:r>
          </a:p>
        </p:txBody>
      </p:sp>
      <p:sp>
        <p:nvSpPr>
          <p:cNvPr id="16394" name="Rectangle 169"/>
          <p:cNvSpPr>
            <a:spLocks noChangeArrowheads="1"/>
          </p:cNvSpPr>
          <p:nvPr/>
        </p:nvSpPr>
        <p:spPr bwMode="black">
          <a:xfrm>
            <a:off x="0" y="3314700"/>
            <a:ext cx="9144000" cy="0"/>
          </a:xfrm>
          <a:prstGeom prst="rect">
            <a:avLst/>
          </a:prstGeom>
          <a:noFill/>
          <a:ln w="9525" algn="ctr">
            <a:noFill/>
            <a:miter lim="800000"/>
            <a:headEnd/>
            <a:tailEnd/>
          </a:ln>
          <a:effectLst>
            <a:prstShdw prst="shdw13" dist="53882" dir="13500000">
              <a:srgbClr val="999999">
                <a:alpha val="50000"/>
              </a:srgbClr>
            </a:prstShdw>
          </a:effectLst>
        </p:spPr>
        <p:txBody>
          <a:bodyPr wrap="none" anchor="ctr">
            <a:spAutoFit/>
          </a:bodyPr>
          <a:lstStyle/>
          <a:p>
            <a:endParaRPr lang="zh-CN" altLang="en-US"/>
          </a:p>
        </p:txBody>
      </p:sp>
      <p:sp>
        <p:nvSpPr>
          <p:cNvPr id="16395" name="Rectangle 173"/>
          <p:cNvSpPr>
            <a:spLocks noChangeArrowheads="1"/>
          </p:cNvSpPr>
          <p:nvPr/>
        </p:nvSpPr>
        <p:spPr bwMode="black">
          <a:xfrm>
            <a:off x="0" y="3300413"/>
            <a:ext cx="9144000" cy="0"/>
          </a:xfrm>
          <a:prstGeom prst="rect">
            <a:avLst/>
          </a:prstGeom>
          <a:noFill/>
          <a:ln w="9525" algn="ctr">
            <a:noFill/>
            <a:miter lim="800000"/>
            <a:headEnd/>
            <a:tailEnd/>
          </a:ln>
          <a:effectLst>
            <a:prstShdw prst="shdw13" dist="53882" dir="13500000">
              <a:srgbClr val="999999">
                <a:alpha val="50000"/>
              </a:srgbClr>
            </a:prstShdw>
          </a:effectLst>
        </p:spPr>
        <p:txBody>
          <a:bodyPr wrap="none" anchor="ctr">
            <a:spAutoFit/>
          </a:bodyPr>
          <a:lstStyle/>
          <a:p>
            <a:endParaRPr lang="zh-CN" altLang="en-US"/>
          </a:p>
        </p:txBody>
      </p:sp>
      <p:sp>
        <p:nvSpPr>
          <p:cNvPr id="46254" name="Rectangle 174"/>
          <p:cNvSpPr>
            <a:spLocks noChangeArrowheads="1"/>
          </p:cNvSpPr>
          <p:nvPr/>
        </p:nvSpPr>
        <p:spPr bwMode="black">
          <a:xfrm>
            <a:off x="1150938" y="3227388"/>
            <a:ext cx="2692400" cy="1325562"/>
          </a:xfrm>
          <a:prstGeom prst="rect">
            <a:avLst/>
          </a:prstGeom>
          <a:noFill/>
          <a:ln w="19050" algn="ctr">
            <a:solidFill>
              <a:srgbClr val="FF0000"/>
            </a:solidFill>
            <a:prstDash val="dash"/>
            <a:miter lim="800000"/>
            <a:headEnd/>
            <a:tailEnd/>
          </a:ln>
        </p:spPr>
        <p:txBody>
          <a:bodyPr anchor="ctr">
            <a:spAutoFit/>
          </a:bodyPr>
          <a:lstStyle/>
          <a:p>
            <a:endParaRPr lang="zh-CN" altLang="en-US"/>
          </a:p>
        </p:txBody>
      </p:sp>
      <p:sp>
        <p:nvSpPr>
          <p:cNvPr id="16397" name="Rectangle 177"/>
          <p:cNvSpPr>
            <a:spLocks noChangeArrowheads="1"/>
          </p:cNvSpPr>
          <p:nvPr/>
        </p:nvSpPr>
        <p:spPr bwMode="black">
          <a:xfrm>
            <a:off x="0" y="3300413"/>
            <a:ext cx="9144000" cy="0"/>
          </a:xfrm>
          <a:prstGeom prst="rect">
            <a:avLst/>
          </a:prstGeom>
          <a:noFill/>
          <a:ln w="9525" algn="ctr">
            <a:noFill/>
            <a:miter lim="800000"/>
            <a:headEnd/>
            <a:tailEnd/>
          </a:ln>
          <a:effectLst>
            <a:prstShdw prst="shdw13" dist="53882" dir="13500000">
              <a:srgbClr val="999999">
                <a:alpha val="50000"/>
              </a:srgbClr>
            </a:prstShdw>
          </a:effectLst>
        </p:spPr>
        <p:txBody>
          <a:bodyPr wrap="none" anchor="ctr">
            <a:spAutoFit/>
          </a:bodyPr>
          <a:lstStyle/>
          <a:p>
            <a:endParaRPr lang="zh-CN" altLang="en-US"/>
          </a:p>
        </p:txBody>
      </p:sp>
      <p:graphicFrame>
        <p:nvGraphicFramePr>
          <p:cNvPr id="46256" name="Object 176"/>
          <p:cNvGraphicFramePr>
            <a:graphicFrameLocks noChangeAspect="1"/>
          </p:cNvGraphicFramePr>
          <p:nvPr/>
        </p:nvGraphicFramePr>
        <p:xfrm>
          <a:off x="6410325" y="4084638"/>
          <a:ext cx="2128838" cy="406400"/>
        </p:xfrm>
        <a:graphic>
          <a:graphicData uri="http://schemas.openxmlformats.org/presentationml/2006/ole">
            <p:oleObj spid="_x0000_s16386" name="公式" r:id="rId4" imgW="1345616" imgH="253890" progId="Equation.3">
              <p:embed/>
            </p:oleObj>
          </a:graphicData>
        </a:graphic>
      </p:graphicFrame>
      <p:sp>
        <p:nvSpPr>
          <p:cNvPr id="16398" name="Rectangle 179"/>
          <p:cNvSpPr>
            <a:spLocks noChangeArrowheads="1"/>
          </p:cNvSpPr>
          <p:nvPr/>
        </p:nvSpPr>
        <p:spPr bwMode="black">
          <a:xfrm>
            <a:off x="0" y="3309938"/>
            <a:ext cx="9144000" cy="0"/>
          </a:xfrm>
          <a:prstGeom prst="rect">
            <a:avLst/>
          </a:prstGeom>
          <a:noFill/>
          <a:ln w="9525" algn="ctr">
            <a:noFill/>
            <a:miter lim="800000"/>
            <a:headEnd/>
            <a:tailEnd/>
          </a:ln>
          <a:effectLst>
            <a:prstShdw prst="shdw13" dist="53882" dir="13500000">
              <a:srgbClr val="999999">
                <a:alpha val="50000"/>
              </a:srgbClr>
            </a:prstShdw>
          </a:effectLst>
        </p:spPr>
        <p:txBody>
          <a:bodyPr wrap="none" anchor="ctr">
            <a:spAutoFit/>
          </a:bodyPr>
          <a:lstStyle/>
          <a:p>
            <a:endParaRPr lang="zh-CN" altLang="en-US"/>
          </a:p>
        </p:txBody>
      </p:sp>
      <p:sp>
        <p:nvSpPr>
          <p:cNvPr id="151" name="矩形 150"/>
          <p:cNvSpPr/>
          <p:nvPr/>
        </p:nvSpPr>
        <p:spPr>
          <a:xfrm>
            <a:off x="5597525" y="5032375"/>
            <a:ext cx="3325813" cy="708025"/>
          </a:xfrm>
          <a:prstGeom prst="rect">
            <a:avLst/>
          </a:prstGeom>
          <a:solidFill>
            <a:srgbClr val="FFE3D5"/>
          </a:solidFill>
          <a:effectLst>
            <a:outerShdw blurRad="50800" dist="38100" dir="18900000" algn="bl" rotWithShape="0">
              <a:prstClr val="black">
                <a:alpha val="40000"/>
              </a:prstClr>
            </a:outerShdw>
          </a:effectLst>
        </p:spPr>
        <p:txBody>
          <a:bodyPr>
            <a:spAutoFit/>
          </a:bodyPr>
          <a:lstStyle/>
          <a:p>
            <a:pPr marL="342900" indent="-342900" algn="l" eaLnBrk="0" hangingPunct="0">
              <a:lnSpc>
                <a:spcPct val="100000"/>
              </a:lnSpc>
              <a:spcBef>
                <a:spcPct val="0"/>
              </a:spcBef>
              <a:buClr>
                <a:srgbClr val="0F5C62"/>
              </a:buClr>
              <a:buSzPct val="85000"/>
              <a:buFont typeface="Wingdings" pitchFamily="2" charset="2"/>
              <a:buChar char="u"/>
              <a:defRPr/>
            </a:pPr>
            <a:r>
              <a:rPr lang="en-US" altLang="zh-CN" sz="2000" b="1">
                <a:latin typeface="Arial" charset="0"/>
                <a:ea typeface="楷体_GB2312" pitchFamily="49" charset="-122"/>
              </a:rPr>
              <a:t>ROM</a:t>
            </a:r>
            <a:r>
              <a:rPr lang="zh-CN" altLang="en-US" sz="2000" b="1">
                <a:latin typeface="Arial" charset="0"/>
                <a:ea typeface="楷体_GB2312" pitchFamily="49" charset="-122"/>
              </a:rPr>
              <a:t>的结构由一个与阵列和一个或阵列构成。</a:t>
            </a:r>
            <a:endParaRPr lang="en-US" altLang="zh-CN" sz="2000" b="1">
              <a:latin typeface="Arial" charset="0"/>
              <a:ea typeface="楷体_GB2312" pitchFamily="49" charset="-122"/>
            </a:endParaRPr>
          </a:p>
        </p:txBody>
      </p:sp>
      <p:sp>
        <p:nvSpPr>
          <p:cNvPr id="46261" name="Rectangle 181"/>
          <p:cNvSpPr>
            <a:spLocks noChangeArrowheads="1"/>
          </p:cNvSpPr>
          <p:nvPr/>
        </p:nvSpPr>
        <p:spPr bwMode="black">
          <a:xfrm>
            <a:off x="1716088" y="4611688"/>
            <a:ext cx="2176462" cy="1042987"/>
          </a:xfrm>
          <a:prstGeom prst="rect">
            <a:avLst/>
          </a:prstGeom>
          <a:noFill/>
          <a:ln w="19050" algn="ctr">
            <a:solidFill>
              <a:srgbClr val="008000"/>
            </a:solidFill>
            <a:prstDash val="dash"/>
            <a:miter lim="800000"/>
            <a:headEnd/>
            <a:tailEnd/>
          </a:ln>
        </p:spPr>
        <p:txBody>
          <a:bodyPr anchor="ctr">
            <a:spAutoFit/>
          </a:bodyPr>
          <a:lstStyle/>
          <a:p>
            <a:endParaRPr lang="zh-CN" altLang="en-US"/>
          </a:p>
        </p:txBody>
      </p:sp>
      <p:sp>
        <p:nvSpPr>
          <p:cNvPr id="2205706" name="Oval 1034"/>
          <p:cNvSpPr>
            <a:spLocks noChangeArrowheads="1"/>
          </p:cNvSpPr>
          <p:nvPr/>
        </p:nvSpPr>
        <p:spPr bwMode="auto">
          <a:xfrm>
            <a:off x="1898650" y="4570413"/>
            <a:ext cx="285750" cy="203200"/>
          </a:xfrm>
          <a:prstGeom prst="ellipse">
            <a:avLst/>
          </a:prstGeom>
          <a:noFill/>
          <a:ln w="25400">
            <a:solidFill>
              <a:srgbClr val="008000"/>
            </a:solidFill>
            <a:round/>
            <a:headEnd/>
            <a:tailEnd/>
          </a:ln>
        </p:spPr>
        <p:txBody>
          <a:bodyPr wrap="none" anchor="ctr"/>
          <a:lstStyle/>
          <a:p>
            <a:pPr>
              <a:lnSpc>
                <a:spcPct val="100000"/>
              </a:lnSpc>
            </a:pPr>
            <a:endParaRPr kumimoji="1" lang="zh-CN" altLang="en-US" sz="1600" b="1">
              <a:latin typeface="Tahoma" pitchFamily="34" charset="0"/>
            </a:endParaRPr>
          </a:p>
        </p:txBody>
      </p:sp>
      <p:sp>
        <p:nvSpPr>
          <p:cNvPr id="2205707" name="Oval 1035"/>
          <p:cNvSpPr>
            <a:spLocks noChangeArrowheads="1"/>
          </p:cNvSpPr>
          <p:nvPr/>
        </p:nvSpPr>
        <p:spPr bwMode="auto">
          <a:xfrm>
            <a:off x="2886075" y="4589463"/>
            <a:ext cx="274638" cy="177800"/>
          </a:xfrm>
          <a:prstGeom prst="ellipse">
            <a:avLst/>
          </a:prstGeom>
          <a:noFill/>
          <a:ln w="25400">
            <a:solidFill>
              <a:srgbClr val="008000"/>
            </a:solidFill>
            <a:round/>
            <a:headEnd/>
            <a:tailEnd/>
          </a:ln>
        </p:spPr>
        <p:txBody>
          <a:bodyPr wrap="none" anchor="ctr"/>
          <a:lstStyle/>
          <a:p>
            <a:pPr>
              <a:lnSpc>
                <a:spcPct val="100000"/>
              </a:lnSpc>
            </a:pPr>
            <a:endParaRPr kumimoji="1" lang="zh-CN" altLang="en-US" sz="1600" b="1">
              <a:latin typeface="Tahoma" pitchFamily="34" charset="0"/>
            </a:endParaRPr>
          </a:p>
        </p:txBody>
      </p:sp>
      <p:sp>
        <p:nvSpPr>
          <p:cNvPr id="2205702" name="Oval 1030"/>
          <p:cNvSpPr>
            <a:spLocks noChangeArrowheads="1"/>
          </p:cNvSpPr>
          <p:nvPr/>
        </p:nvSpPr>
        <p:spPr bwMode="auto">
          <a:xfrm>
            <a:off x="1892300" y="3829050"/>
            <a:ext cx="266700" cy="179388"/>
          </a:xfrm>
          <a:prstGeom prst="ellipse">
            <a:avLst/>
          </a:prstGeom>
          <a:noFill/>
          <a:ln w="25400">
            <a:solidFill>
              <a:srgbClr val="FF0000"/>
            </a:solidFill>
            <a:round/>
            <a:headEnd/>
            <a:tailEnd/>
          </a:ln>
        </p:spPr>
        <p:txBody>
          <a:bodyPr wrap="none" anchor="ctr"/>
          <a:lstStyle/>
          <a:p>
            <a:pPr>
              <a:lnSpc>
                <a:spcPct val="100000"/>
              </a:lnSpc>
            </a:pPr>
            <a:endParaRPr kumimoji="1" lang="zh-CN" altLang="en-US" sz="1600" b="1">
              <a:latin typeface="Tahoma" pitchFamily="34" charset="0"/>
            </a:endParaRPr>
          </a:p>
        </p:txBody>
      </p:sp>
      <p:sp>
        <p:nvSpPr>
          <p:cNvPr id="2205703" name="Oval 1031"/>
          <p:cNvSpPr>
            <a:spLocks noChangeArrowheads="1"/>
          </p:cNvSpPr>
          <p:nvPr/>
        </p:nvSpPr>
        <p:spPr bwMode="auto">
          <a:xfrm>
            <a:off x="1892300" y="4298950"/>
            <a:ext cx="274638" cy="200025"/>
          </a:xfrm>
          <a:prstGeom prst="ellipse">
            <a:avLst/>
          </a:prstGeom>
          <a:noFill/>
          <a:ln w="25400">
            <a:solidFill>
              <a:srgbClr val="FF0000"/>
            </a:solidFill>
            <a:round/>
            <a:headEnd/>
            <a:tailEnd/>
          </a:ln>
        </p:spPr>
        <p:txBody>
          <a:bodyPr wrap="none" anchor="ctr"/>
          <a:lstStyle/>
          <a:p>
            <a:pPr>
              <a:lnSpc>
                <a:spcPct val="100000"/>
              </a:lnSpc>
            </a:pPr>
            <a:endParaRPr kumimoji="1" lang="zh-CN" altLang="en-US" sz="1600" b="1">
              <a:latin typeface="Tahoma" pitchFamily="34" charset="0"/>
            </a:endParaRPr>
          </a:p>
        </p:txBody>
      </p:sp>
      <p:sp>
        <p:nvSpPr>
          <p:cNvPr id="2205704" name="Oval 1032"/>
          <p:cNvSpPr>
            <a:spLocks noChangeArrowheads="1"/>
          </p:cNvSpPr>
          <p:nvPr/>
        </p:nvSpPr>
        <p:spPr bwMode="auto">
          <a:xfrm>
            <a:off x="2905125" y="3594100"/>
            <a:ext cx="227013" cy="165100"/>
          </a:xfrm>
          <a:prstGeom prst="ellipse">
            <a:avLst/>
          </a:prstGeom>
          <a:noFill/>
          <a:ln w="25400">
            <a:solidFill>
              <a:srgbClr val="0000FF"/>
            </a:solidFill>
            <a:round/>
            <a:headEnd/>
            <a:tailEnd/>
          </a:ln>
        </p:spPr>
        <p:txBody>
          <a:bodyPr wrap="none" anchor="ctr"/>
          <a:lstStyle/>
          <a:p>
            <a:pPr>
              <a:lnSpc>
                <a:spcPct val="100000"/>
              </a:lnSpc>
            </a:pPr>
            <a:endParaRPr kumimoji="1" lang="zh-CN" altLang="en-US" sz="1600" b="1">
              <a:latin typeface="Tahoma" pitchFamily="34" charset="0"/>
            </a:endParaRPr>
          </a:p>
        </p:txBody>
      </p:sp>
      <p:sp>
        <p:nvSpPr>
          <p:cNvPr id="2205705" name="Oval 1033"/>
          <p:cNvSpPr>
            <a:spLocks noChangeArrowheads="1"/>
          </p:cNvSpPr>
          <p:nvPr/>
        </p:nvSpPr>
        <p:spPr bwMode="auto">
          <a:xfrm>
            <a:off x="2898775" y="4314825"/>
            <a:ext cx="265113" cy="184150"/>
          </a:xfrm>
          <a:prstGeom prst="ellipse">
            <a:avLst/>
          </a:prstGeom>
          <a:noFill/>
          <a:ln w="25400">
            <a:solidFill>
              <a:srgbClr val="0000FF"/>
            </a:solidFill>
            <a:round/>
            <a:headEnd/>
            <a:tailEnd/>
          </a:ln>
        </p:spPr>
        <p:txBody>
          <a:bodyPr wrap="none" anchor="ctr"/>
          <a:lstStyle/>
          <a:p>
            <a:pPr>
              <a:lnSpc>
                <a:spcPct val="100000"/>
              </a:lnSpc>
            </a:pPr>
            <a:endParaRPr kumimoji="1" lang="zh-CN" altLang="en-US" sz="1600" b="1">
              <a:latin typeface="Tahoma" pitchFamily="34" charset="0"/>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46256"/>
                                        </p:tgtEl>
                                        <p:attrNameLst>
                                          <p:attrName>style.visibility</p:attrName>
                                        </p:attrNameLst>
                                      </p:cBhvr>
                                      <p:to>
                                        <p:strVal val="visible"/>
                                      </p:to>
                                    </p:set>
                                    <p:anim calcmode="lin" valueType="num">
                                      <p:cBhvr>
                                        <p:cTn id="25" dur="500" fill="hold"/>
                                        <p:tgtEl>
                                          <p:spTgt spid="46256"/>
                                        </p:tgtEl>
                                        <p:attrNameLst>
                                          <p:attrName>ppt_w</p:attrName>
                                        </p:attrNameLst>
                                      </p:cBhvr>
                                      <p:tavLst>
                                        <p:tav tm="0">
                                          <p:val>
                                            <p:fltVal val="0"/>
                                          </p:val>
                                        </p:tav>
                                        <p:tav tm="100000">
                                          <p:val>
                                            <p:strVal val="#ppt_w"/>
                                          </p:val>
                                        </p:tav>
                                      </p:tavLst>
                                    </p:anim>
                                    <p:anim calcmode="lin" valueType="num">
                                      <p:cBhvr>
                                        <p:cTn id="26" dur="500" fill="hold"/>
                                        <p:tgtEl>
                                          <p:spTgt spid="46256"/>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500" fill="hold"/>
                                        <p:tgtEl>
                                          <p:spTgt spid="4"/>
                                        </p:tgtEl>
                                        <p:attrNameLst>
                                          <p:attrName>ppt_w</p:attrName>
                                        </p:attrNameLst>
                                      </p:cBhvr>
                                      <p:tavLst>
                                        <p:tav tm="0">
                                          <p:val>
                                            <p:fltVal val="0"/>
                                          </p:val>
                                        </p:tav>
                                        <p:tav tm="100000">
                                          <p:val>
                                            <p:strVal val="#ppt_w"/>
                                          </p:val>
                                        </p:tav>
                                      </p:tavLst>
                                    </p:anim>
                                    <p:anim calcmode="lin" valueType="num">
                                      <p:cBhvr>
                                        <p:cTn id="32"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46254"/>
                                        </p:tgtEl>
                                        <p:attrNameLst>
                                          <p:attrName>style.visibility</p:attrName>
                                        </p:attrNameLst>
                                      </p:cBhvr>
                                      <p:to>
                                        <p:strVal val="visible"/>
                                      </p:to>
                                    </p:set>
                                    <p:anim calcmode="lin" valueType="num">
                                      <p:cBhvr>
                                        <p:cTn id="37" dur="500" fill="hold"/>
                                        <p:tgtEl>
                                          <p:spTgt spid="46254"/>
                                        </p:tgtEl>
                                        <p:attrNameLst>
                                          <p:attrName>ppt_w</p:attrName>
                                        </p:attrNameLst>
                                      </p:cBhvr>
                                      <p:tavLst>
                                        <p:tav tm="0">
                                          <p:val>
                                            <p:fltVal val="0"/>
                                          </p:val>
                                        </p:tav>
                                        <p:tav tm="100000">
                                          <p:val>
                                            <p:strVal val="#ppt_w"/>
                                          </p:val>
                                        </p:tav>
                                      </p:tavLst>
                                    </p:anim>
                                    <p:anim calcmode="lin" valueType="num">
                                      <p:cBhvr>
                                        <p:cTn id="38" dur="500" fill="hold"/>
                                        <p:tgtEl>
                                          <p:spTgt spid="46254"/>
                                        </p:tgtEl>
                                        <p:attrNameLst>
                                          <p:attrName>ppt_h</p:attrName>
                                        </p:attrNameLst>
                                      </p:cBhvr>
                                      <p:tavLst>
                                        <p:tav tm="0">
                                          <p:val>
                                            <p:fltVal val="0"/>
                                          </p:val>
                                        </p:tav>
                                        <p:tav tm="100000">
                                          <p:val>
                                            <p:strVal val="#ppt_h"/>
                                          </p:val>
                                        </p:tav>
                                      </p:tavLst>
                                    </p:anim>
                                  </p:childTnLst>
                                </p:cTn>
                              </p:par>
                            </p:childTnLst>
                          </p:cTn>
                        </p:par>
                        <p:par>
                          <p:cTn id="39" fill="hold">
                            <p:stCondLst>
                              <p:cond delay="500"/>
                            </p:stCondLst>
                            <p:childTnLst>
                              <p:par>
                                <p:cTn id="40" presetID="23" presetClass="entr" presetSubtype="16"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3" presetClass="entr" presetSubtype="16" fill="hold" grpId="0" nodeType="clickEffect">
                                  <p:stCondLst>
                                    <p:cond delay="0"/>
                                  </p:stCondLst>
                                  <p:childTnLst>
                                    <p:set>
                                      <p:cBhvr>
                                        <p:cTn id="47" dur="1" fill="hold">
                                          <p:stCondLst>
                                            <p:cond delay="0"/>
                                          </p:stCondLst>
                                        </p:cTn>
                                        <p:tgtEl>
                                          <p:spTgt spid="46261"/>
                                        </p:tgtEl>
                                        <p:attrNameLst>
                                          <p:attrName>style.visibility</p:attrName>
                                        </p:attrNameLst>
                                      </p:cBhvr>
                                      <p:to>
                                        <p:strVal val="visible"/>
                                      </p:to>
                                    </p:set>
                                    <p:anim calcmode="lin" valueType="num">
                                      <p:cBhvr>
                                        <p:cTn id="48" dur="500" fill="hold"/>
                                        <p:tgtEl>
                                          <p:spTgt spid="46261"/>
                                        </p:tgtEl>
                                        <p:attrNameLst>
                                          <p:attrName>ppt_w</p:attrName>
                                        </p:attrNameLst>
                                      </p:cBhvr>
                                      <p:tavLst>
                                        <p:tav tm="0">
                                          <p:val>
                                            <p:fltVal val="0"/>
                                          </p:val>
                                        </p:tav>
                                        <p:tav tm="100000">
                                          <p:val>
                                            <p:strVal val="#ppt_w"/>
                                          </p:val>
                                        </p:tav>
                                      </p:tavLst>
                                    </p:anim>
                                    <p:anim calcmode="lin" valueType="num">
                                      <p:cBhvr>
                                        <p:cTn id="49" dur="500" fill="hold"/>
                                        <p:tgtEl>
                                          <p:spTgt spid="46261"/>
                                        </p:tgtEl>
                                        <p:attrNameLst>
                                          <p:attrName>ppt_h</p:attrName>
                                        </p:attrNameLst>
                                      </p:cBhvr>
                                      <p:tavLst>
                                        <p:tav tm="0">
                                          <p:val>
                                            <p:fltVal val="0"/>
                                          </p:val>
                                        </p:tav>
                                        <p:tav tm="100000">
                                          <p:val>
                                            <p:strVal val="#ppt_h"/>
                                          </p:val>
                                        </p:tav>
                                      </p:tavLst>
                                    </p:anim>
                                  </p:childTnLst>
                                </p:cTn>
                              </p:par>
                            </p:childTnLst>
                          </p:cTn>
                        </p:par>
                        <p:par>
                          <p:cTn id="50" fill="hold">
                            <p:stCondLst>
                              <p:cond delay="500"/>
                            </p:stCondLst>
                            <p:childTnLst>
                              <p:par>
                                <p:cTn id="51" presetID="23" presetClass="entr" presetSubtype="16" fill="hold" nodeType="after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p:cTn id="53" dur="500" fill="hold"/>
                                        <p:tgtEl>
                                          <p:spTgt spid="13"/>
                                        </p:tgtEl>
                                        <p:attrNameLst>
                                          <p:attrName>ppt_w</p:attrName>
                                        </p:attrNameLst>
                                      </p:cBhvr>
                                      <p:tavLst>
                                        <p:tav tm="0">
                                          <p:val>
                                            <p:fltVal val="0"/>
                                          </p:val>
                                        </p:tav>
                                        <p:tav tm="100000">
                                          <p:val>
                                            <p:strVal val="#ppt_w"/>
                                          </p:val>
                                        </p:tav>
                                      </p:tavLst>
                                    </p:anim>
                                    <p:anim calcmode="lin" valueType="num">
                                      <p:cBhvr>
                                        <p:cTn id="54"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grpId="0" nodeType="clickEffect">
                                  <p:stCondLst>
                                    <p:cond delay="0"/>
                                  </p:stCondLst>
                                  <p:childTnLst>
                                    <p:set>
                                      <p:cBhvr>
                                        <p:cTn id="58" dur="1" fill="hold">
                                          <p:stCondLst>
                                            <p:cond delay="0"/>
                                          </p:stCondLst>
                                        </p:cTn>
                                        <p:tgtEl>
                                          <p:spTgt spid="2205702"/>
                                        </p:tgtEl>
                                        <p:attrNameLst>
                                          <p:attrName>style.visibility</p:attrName>
                                        </p:attrNameLst>
                                      </p:cBhvr>
                                      <p:to>
                                        <p:strVal val="visible"/>
                                      </p:to>
                                    </p:set>
                                    <p:anim calcmode="lin" valueType="num">
                                      <p:cBhvr>
                                        <p:cTn id="59" dur="500" fill="hold"/>
                                        <p:tgtEl>
                                          <p:spTgt spid="2205702"/>
                                        </p:tgtEl>
                                        <p:attrNameLst>
                                          <p:attrName>ppt_w</p:attrName>
                                        </p:attrNameLst>
                                      </p:cBhvr>
                                      <p:tavLst>
                                        <p:tav tm="0">
                                          <p:val>
                                            <p:fltVal val="0"/>
                                          </p:val>
                                        </p:tav>
                                        <p:tav tm="100000">
                                          <p:val>
                                            <p:strVal val="#ppt_w"/>
                                          </p:val>
                                        </p:tav>
                                      </p:tavLst>
                                    </p:anim>
                                    <p:anim calcmode="lin" valueType="num">
                                      <p:cBhvr>
                                        <p:cTn id="60" dur="500" fill="hold"/>
                                        <p:tgtEl>
                                          <p:spTgt spid="2205702"/>
                                        </p:tgtEl>
                                        <p:attrNameLst>
                                          <p:attrName>ppt_h</p:attrName>
                                        </p:attrNameLst>
                                      </p:cBhvr>
                                      <p:tavLst>
                                        <p:tav tm="0">
                                          <p:val>
                                            <p:fltVal val="0"/>
                                          </p:val>
                                        </p:tav>
                                        <p:tav tm="100000">
                                          <p:val>
                                            <p:strVal val="#ppt_h"/>
                                          </p:val>
                                        </p:tav>
                                      </p:tavLst>
                                    </p:anim>
                                  </p:childTnLst>
                                </p:cTn>
                              </p:par>
                            </p:childTnLst>
                          </p:cTn>
                        </p:par>
                        <p:par>
                          <p:cTn id="61" fill="hold">
                            <p:stCondLst>
                              <p:cond delay="500"/>
                            </p:stCondLst>
                            <p:childTnLst>
                              <p:par>
                                <p:cTn id="62" presetID="23" presetClass="entr" presetSubtype="16" fill="hold" grpId="0" nodeType="afterEffect">
                                  <p:stCondLst>
                                    <p:cond delay="0"/>
                                  </p:stCondLst>
                                  <p:childTnLst>
                                    <p:set>
                                      <p:cBhvr>
                                        <p:cTn id="63" dur="1" fill="hold">
                                          <p:stCondLst>
                                            <p:cond delay="0"/>
                                          </p:stCondLst>
                                        </p:cTn>
                                        <p:tgtEl>
                                          <p:spTgt spid="2205703"/>
                                        </p:tgtEl>
                                        <p:attrNameLst>
                                          <p:attrName>style.visibility</p:attrName>
                                        </p:attrNameLst>
                                      </p:cBhvr>
                                      <p:to>
                                        <p:strVal val="visible"/>
                                      </p:to>
                                    </p:set>
                                    <p:anim calcmode="lin" valueType="num">
                                      <p:cBhvr>
                                        <p:cTn id="64" dur="500" fill="hold"/>
                                        <p:tgtEl>
                                          <p:spTgt spid="2205703"/>
                                        </p:tgtEl>
                                        <p:attrNameLst>
                                          <p:attrName>ppt_w</p:attrName>
                                        </p:attrNameLst>
                                      </p:cBhvr>
                                      <p:tavLst>
                                        <p:tav tm="0">
                                          <p:val>
                                            <p:fltVal val="0"/>
                                          </p:val>
                                        </p:tav>
                                        <p:tav tm="100000">
                                          <p:val>
                                            <p:strVal val="#ppt_w"/>
                                          </p:val>
                                        </p:tav>
                                      </p:tavLst>
                                    </p:anim>
                                    <p:anim calcmode="lin" valueType="num">
                                      <p:cBhvr>
                                        <p:cTn id="65" dur="500" fill="hold"/>
                                        <p:tgtEl>
                                          <p:spTgt spid="2205703"/>
                                        </p:tgtEl>
                                        <p:attrNameLst>
                                          <p:attrName>ppt_h</p:attrName>
                                        </p:attrNameLst>
                                      </p:cBhvr>
                                      <p:tavLst>
                                        <p:tav tm="0">
                                          <p:val>
                                            <p:fltVal val="0"/>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23" presetClass="entr" presetSubtype="16" fill="hold" grpId="0" nodeType="clickEffect">
                                  <p:stCondLst>
                                    <p:cond delay="0"/>
                                  </p:stCondLst>
                                  <p:childTnLst>
                                    <p:set>
                                      <p:cBhvr>
                                        <p:cTn id="69" dur="1" fill="hold">
                                          <p:stCondLst>
                                            <p:cond delay="0"/>
                                          </p:stCondLst>
                                        </p:cTn>
                                        <p:tgtEl>
                                          <p:spTgt spid="2205704"/>
                                        </p:tgtEl>
                                        <p:attrNameLst>
                                          <p:attrName>style.visibility</p:attrName>
                                        </p:attrNameLst>
                                      </p:cBhvr>
                                      <p:to>
                                        <p:strVal val="visible"/>
                                      </p:to>
                                    </p:set>
                                    <p:anim calcmode="lin" valueType="num">
                                      <p:cBhvr>
                                        <p:cTn id="70" dur="500" fill="hold"/>
                                        <p:tgtEl>
                                          <p:spTgt spid="2205704"/>
                                        </p:tgtEl>
                                        <p:attrNameLst>
                                          <p:attrName>ppt_w</p:attrName>
                                        </p:attrNameLst>
                                      </p:cBhvr>
                                      <p:tavLst>
                                        <p:tav tm="0">
                                          <p:val>
                                            <p:fltVal val="0"/>
                                          </p:val>
                                        </p:tav>
                                        <p:tav tm="100000">
                                          <p:val>
                                            <p:strVal val="#ppt_w"/>
                                          </p:val>
                                        </p:tav>
                                      </p:tavLst>
                                    </p:anim>
                                    <p:anim calcmode="lin" valueType="num">
                                      <p:cBhvr>
                                        <p:cTn id="71" dur="500" fill="hold"/>
                                        <p:tgtEl>
                                          <p:spTgt spid="2205704"/>
                                        </p:tgtEl>
                                        <p:attrNameLst>
                                          <p:attrName>ppt_h</p:attrName>
                                        </p:attrNameLst>
                                      </p:cBhvr>
                                      <p:tavLst>
                                        <p:tav tm="0">
                                          <p:val>
                                            <p:fltVal val="0"/>
                                          </p:val>
                                        </p:tav>
                                        <p:tav tm="100000">
                                          <p:val>
                                            <p:strVal val="#ppt_h"/>
                                          </p:val>
                                        </p:tav>
                                      </p:tavLst>
                                    </p:anim>
                                  </p:childTnLst>
                                </p:cTn>
                              </p:par>
                            </p:childTnLst>
                          </p:cTn>
                        </p:par>
                        <p:par>
                          <p:cTn id="72" fill="hold">
                            <p:stCondLst>
                              <p:cond delay="500"/>
                            </p:stCondLst>
                            <p:childTnLst>
                              <p:par>
                                <p:cTn id="73" presetID="23" presetClass="entr" presetSubtype="16" fill="hold" grpId="0" nodeType="afterEffect">
                                  <p:stCondLst>
                                    <p:cond delay="0"/>
                                  </p:stCondLst>
                                  <p:childTnLst>
                                    <p:set>
                                      <p:cBhvr>
                                        <p:cTn id="74" dur="1" fill="hold">
                                          <p:stCondLst>
                                            <p:cond delay="0"/>
                                          </p:stCondLst>
                                        </p:cTn>
                                        <p:tgtEl>
                                          <p:spTgt spid="2205705"/>
                                        </p:tgtEl>
                                        <p:attrNameLst>
                                          <p:attrName>style.visibility</p:attrName>
                                        </p:attrNameLst>
                                      </p:cBhvr>
                                      <p:to>
                                        <p:strVal val="visible"/>
                                      </p:to>
                                    </p:set>
                                    <p:anim calcmode="lin" valueType="num">
                                      <p:cBhvr>
                                        <p:cTn id="75" dur="500" fill="hold"/>
                                        <p:tgtEl>
                                          <p:spTgt spid="2205705"/>
                                        </p:tgtEl>
                                        <p:attrNameLst>
                                          <p:attrName>ppt_w</p:attrName>
                                        </p:attrNameLst>
                                      </p:cBhvr>
                                      <p:tavLst>
                                        <p:tav tm="0">
                                          <p:val>
                                            <p:fltVal val="0"/>
                                          </p:val>
                                        </p:tav>
                                        <p:tav tm="100000">
                                          <p:val>
                                            <p:strVal val="#ppt_w"/>
                                          </p:val>
                                        </p:tav>
                                      </p:tavLst>
                                    </p:anim>
                                    <p:anim calcmode="lin" valueType="num">
                                      <p:cBhvr>
                                        <p:cTn id="76" dur="500" fill="hold"/>
                                        <p:tgtEl>
                                          <p:spTgt spid="2205705"/>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3" presetClass="entr" presetSubtype="16" fill="hold" grpId="0" nodeType="clickEffect">
                                  <p:stCondLst>
                                    <p:cond delay="0"/>
                                  </p:stCondLst>
                                  <p:childTnLst>
                                    <p:set>
                                      <p:cBhvr>
                                        <p:cTn id="80" dur="1" fill="hold">
                                          <p:stCondLst>
                                            <p:cond delay="0"/>
                                          </p:stCondLst>
                                        </p:cTn>
                                        <p:tgtEl>
                                          <p:spTgt spid="2205706"/>
                                        </p:tgtEl>
                                        <p:attrNameLst>
                                          <p:attrName>style.visibility</p:attrName>
                                        </p:attrNameLst>
                                      </p:cBhvr>
                                      <p:to>
                                        <p:strVal val="visible"/>
                                      </p:to>
                                    </p:set>
                                    <p:anim calcmode="lin" valueType="num">
                                      <p:cBhvr>
                                        <p:cTn id="81" dur="500" fill="hold"/>
                                        <p:tgtEl>
                                          <p:spTgt spid="2205706"/>
                                        </p:tgtEl>
                                        <p:attrNameLst>
                                          <p:attrName>ppt_w</p:attrName>
                                        </p:attrNameLst>
                                      </p:cBhvr>
                                      <p:tavLst>
                                        <p:tav tm="0">
                                          <p:val>
                                            <p:fltVal val="0"/>
                                          </p:val>
                                        </p:tav>
                                        <p:tav tm="100000">
                                          <p:val>
                                            <p:strVal val="#ppt_w"/>
                                          </p:val>
                                        </p:tav>
                                      </p:tavLst>
                                    </p:anim>
                                    <p:anim calcmode="lin" valueType="num">
                                      <p:cBhvr>
                                        <p:cTn id="82" dur="500" fill="hold"/>
                                        <p:tgtEl>
                                          <p:spTgt spid="2205706"/>
                                        </p:tgtEl>
                                        <p:attrNameLst>
                                          <p:attrName>ppt_h</p:attrName>
                                        </p:attrNameLst>
                                      </p:cBhvr>
                                      <p:tavLst>
                                        <p:tav tm="0">
                                          <p:val>
                                            <p:fltVal val="0"/>
                                          </p:val>
                                        </p:tav>
                                        <p:tav tm="100000">
                                          <p:val>
                                            <p:strVal val="#ppt_h"/>
                                          </p:val>
                                        </p:tav>
                                      </p:tavLst>
                                    </p:anim>
                                  </p:childTnLst>
                                </p:cTn>
                              </p:par>
                            </p:childTnLst>
                          </p:cTn>
                        </p:par>
                        <p:par>
                          <p:cTn id="83" fill="hold">
                            <p:stCondLst>
                              <p:cond delay="500"/>
                            </p:stCondLst>
                            <p:childTnLst>
                              <p:par>
                                <p:cTn id="84" presetID="23" presetClass="entr" presetSubtype="16" fill="hold" grpId="0" nodeType="afterEffect">
                                  <p:stCondLst>
                                    <p:cond delay="0"/>
                                  </p:stCondLst>
                                  <p:childTnLst>
                                    <p:set>
                                      <p:cBhvr>
                                        <p:cTn id="85" dur="1" fill="hold">
                                          <p:stCondLst>
                                            <p:cond delay="0"/>
                                          </p:stCondLst>
                                        </p:cTn>
                                        <p:tgtEl>
                                          <p:spTgt spid="2205707"/>
                                        </p:tgtEl>
                                        <p:attrNameLst>
                                          <p:attrName>style.visibility</p:attrName>
                                        </p:attrNameLst>
                                      </p:cBhvr>
                                      <p:to>
                                        <p:strVal val="visible"/>
                                      </p:to>
                                    </p:set>
                                    <p:anim calcmode="lin" valueType="num">
                                      <p:cBhvr>
                                        <p:cTn id="86" dur="500" fill="hold"/>
                                        <p:tgtEl>
                                          <p:spTgt spid="2205707"/>
                                        </p:tgtEl>
                                        <p:attrNameLst>
                                          <p:attrName>ppt_w</p:attrName>
                                        </p:attrNameLst>
                                      </p:cBhvr>
                                      <p:tavLst>
                                        <p:tav tm="0">
                                          <p:val>
                                            <p:fltVal val="0"/>
                                          </p:val>
                                        </p:tav>
                                        <p:tav tm="100000">
                                          <p:val>
                                            <p:strVal val="#ppt_w"/>
                                          </p:val>
                                        </p:tav>
                                      </p:tavLst>
                                    </p:anim>
                                    <p:anim calcmode="lin" valueType="num">
                                      <p:cBhvr>
                                        <p:cTn id="87" dur="500" fill="hold"/>
                                        <p:tgtEl>
                                          <p:spTgt spid="2205707"/>
                                        </p:tgtEl>
                                        <p:attrNameLst>
                                          <p:attrName>ppt_h</p:attrName>
                                        </p:attrNameLst>
                                      </p:cBhvr>
                                      <p:tavLst>
                                        <p:tav tm="0">
                                          <p:val>
                                            <p:fltVal val="0"/>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151"/>
                                        </p:tgtEl>
                                        <p:attrNameLst>
                                          <p:attrName>style.visibility</p:attrName>
                                        </p:attrNameLst>
                                      </p:cBhvr>
                                      <p:to>
                                        <p:strVal val="visible"/>
                                      </p:to>
                                    </p:set>
                                    <p:anim calcmode="lin" valueType="num">
                                      <p:cBhvr additive="base">
                                        <p:cTn id="92" dur="500" fill="hold"/>
                                        <p:tgtEl>
                                          <p:spTgt spid="151"/>
                                        </p:tgtEl>
                                        <p:attrNameLst>
                                          <p:attrName>ppt_x</p:attrName>
                                        </p:attrNameLst>
                                      </p:cBhvr>
                                      <p:tavLst>
                                        <p:tav tm="0">
                                          <p:val>
                                            <p:strVal val="#ppt_x"/>
                                          </p:val>
                                        </p:tav>
                                        <p:tav tm="100000">
                                          <p:val>
                                            <p:strVal val="#ppt_x"/>
                                          </p:val>
                                        </p:tav>
                                      </p:tavLst>
                                    </p:anim>
                                    <p:anim calcmode="lin" valueType="num">
                                      <p:cBhvr additive="base">
                                        <p:cTn id="93" dur="500" fill="hold"/>
                                        <p:tgtEl>
                                          <p:spTgt spid="1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46254" grpId="0" animBg="1"/>
      <p:bldP spid="151" grpId="0" animBg="1"/>
      <p:bldP spid="46261" grpId="0" animBg="1"/>
      <p:bldP spid="2205706" grpId="0" animBg="1"/>
      <p:bldP spid="2205707" grpId="0" animBg="1"/>
      <p:bldP spid="2205702" grpId="0" animBg="1"/>
      <p:bldP spid="2205703" grpId="0" animBg="1"/>
      <p:bldP spid="2205704" grpId="0" animBg="1"/>
      <p:bldP spid="2205705"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灯片编号占位符 4"/>
          <p:cNvSpPr txBox="1">
            <a:spLocks noGrp="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spcBef>
                <a:spcPct val="0"/>
              </a:spcBef>
            </a:pPr>
            <a:fld id="{CA562105-035A-458F-9E5E-811F7E6CFC52}" type="slidenum">
              <a:rPr lang="ko-KR" altLang="en-US" sz="1600" b="1">
                <a:solidFill>
                  <a:schemeClr val="accent2"/>
                </a:solidFill>
                <a:latin typeface="Verdana" pitchFamily="34" charset="0"/>
                <a:ea typeface="Gulim" pitchFamily="34" charset="-127"/>
              </a:rPr>
              <a:pPr algn="r">
                <a:lnSpc>
                  <a:spcPct val="100000"/>
                </a:lnSpc>
                <a:spcBef>
                  <a:spcPct val="0"/>
                </a:spcBef>
              </a:pPr>
              <a:t>55</a:t>
            </a:fld>
            <a:endParaRPr lang="en-US" altLang="ko-KR" sz="1600" b="1">
              <a:solidFill>
                <a:schemeClr val="accent2"/>
              </a:solidFill>
              <a:latin typeface="Verdana" pitchFamily="34" charset="0"/>
              <a:ea typeface="Gulim" pitchFamily="34" charset="-127"/>
            </a:endParaRPr>
          </a:p>
        </p:txBody>
      </p:sp>
      <p:sp>
        <p:nvSpPr>
          <p:cNvPr id="59395" name="Rectangle 2"/>
          <p:cNvSpPr>
            <a:spLocks noGrp="1" noChangeArrowheads="1"/>
          </p:cNvSpPr>
          <p:nvPr>
            <p:ph type="title" idx="4294967295"/>
          </p:nvPr>
        </p:nvSpPr>
        <p:spPr/>
        <p:txBody>
          <a:bodyPr/>
          <a:lstStyle/>
          <a:p>
            <a:r>
              <a:rPr lang="en-US" altLang="zh-CN" smtClean="0">
                <a:solidFill>
                  <a:srgbClr val="FFCC00"/>
                </a:solidFill>
                <a:latin typeface="Arial" charset="0"/>
                <a:ea typeface="黑体" pitchFamily="49" charset="-122"/>
              </a:rPr>
              <a:t>ROM</a:t>
            </a:r>
            <a:r>
              <a:rPr lang="zh-CN" altLang="en-US" smtClean="0">
                <a:solidFill>
                  <a:srgbClr val="FFCC00"/>
                </a:solidFill>
                <a:latin typeface="Arial" charset="0"/>
                <a:ea typeface="黑体" pitchFamily="49" charset="-122"/>
              </a:rPr>
              <a:t>实现任意组合逻辑函数的设计方法</a:t>
            </a:r>
          </a:p>
        </p:txBody>
      </p:sp>
      <p:sp>
        <p:nvSpPr>
          <p:cNvPr id="151" name="矩形 150"/>
          <p:cNvSpPr/>
          <p:nvPr/>
        </p:nvSpPr>
        <p:spPr>
          <a:xfrm>
            <a:off x="111125" y="1333500"/>
            <a:ext cx="8861425" cy="1582738"/>
          </a:xfrm>
          <a:prstGeom prst="rect">
            <a:avLst/>
          </a:prstGeom>
          <a:solidFill>
            <a:srgbClr val="FFE3D5"/>
          </a:solidFill>
          <a:effectLst>
            <a:outerShdw blurRad="50800" dist="38100" dir="18900000" algn="bl" rotWithShape="0">
              <a:prstClr val="black">
                <a:alpha val="40000"/>
              </a:prstClr>
            </a:outerShdw>
          </a:effectLst>
        </p:spPr>
        <p:txBody>
          <a:bodyPr>
            <a:spAutoFit/>
          </a:bodyPr>
          <a:lstStyle/>
          <a:p>
            <a:pPr marL="342900" indent="-342900" algn="l" eaLnBrk="0" hangingPunct="0">
              <a:lnSpc>
                <a:spcPct val="110000"/>
              </a:lnSpc>
              <a:spcBef>
                <a:spcPct val="0"/>
              </a:spcBef>
              <a:buClr>
                <a:schemeClr val="bg2"/>
              </a:buClr>
              <a:buFont typeface="Wingdings" pitchFamily="2" charset="2"/>
              <a:buChar char="v"/>
              <a:defRPr/>
            </a:pPr>
            <a:r>
              <a:rPr lang="zh-CN" altLang="en-US" sz="2200" b="1">
                <a:latin typeface="Arial" charset="0"/>
                <a:ea typeface="楷体_GB2312" pitchFamily="49" charset="-122"/>
              </a:rPr>
              <a:t>任何一个组合逻辑都可以用“</a:t>
            </a:r>
            <a:r>
              <a:rPr lang="zh-CN" altLang="en-US" sz="2200" b="1">
                <a:solidFill>
                  <a:srgbClr val="CC0066"/>
                </a:solidFill>
                <a:latin typeface="Arial" charset="0"/>
                <a:ea typeface="楷体_GB2312" pitchFamily="49" charset="-122"/>
              </a:rPr>
              <a:t>与－或</a:t>
            </a:r>
            <a:r>
              <a:rPr lang="zh-CN" altLang="en-US" sz="2200" b="1">
                <a:latin typeface="Arial" charset="0"/>
                <a:ea typeface="楷体_GB2312" pitchFamily="49" charset="-122"/>
              </a:rPr>
              <a:t>”式（最小项表达式）来描述</a:t>
            </a:r>
          </a:p>
          <a:p>
            <a:pPr marL="342900" indent="-342900" algn="l" eaLnBrk="0" hangingPunct="0">
              <a:lnSpc>
                <a:spcPct val="110000"/>
              </a:lnSpc>
              <a:spcBef>
                <a:spcPct val="0"/>
              </a:spcBef>
              <a:buClr>
                <a:schemeClr val="bg2"/>
              </a:buClr>
              <a:buFont typeface="Wingdings" pitchFamily="2" charset="2"/>
              <a:buChar char="v"/>
              <a:defRPr/>
            </a:pPr>
            <a:r>
              <a:rPr lang="zh-CN" altLang="en-US" sz="2200" b="1">
                <a:latin typeface="Arial" charset="0"/>
                <a:ea typeface="楷体_GB2312" pitchFamily="49" charset="-122"/>
              </a:rPr>
              <a:t>从</a:t>
            </a:r>
            <a:r>
              <a:rPr lang="en-US" altLang="zh-CN" sz="2200" b="1">
                <a:latin typeface="Arial" charset="0"/>
                <a:ea typeface="楷体_GB2312" pitchFamily="49" charset="-122"/>
              </a:rPr>
              <a:t>ROM</a:t>
            </a:r>
            <a:r>
              <a:rPr lang="zh-CN" altLang="en-US" sz="2200" b="1">
                <a:latin typeface="Arial" charset="0"/>
                <a:ea typeface="楷体_GB2312" pitchFamily="49" charset="-122"/>
              </a:rPr>
              <a:t>的点阵图结构可知，地址译码器的输出包含了输入变量全部的最小项，而每一位数据输出又都是若干个最小项之和，因此</a:t>
            </a:r>
            <a:r>
              <a:rPr lang="en-US" altLang="zh-CN" sz="2200" b="1">
                <a:latin typeface="Arial" charset="0"/>
                <a:ea typeface="楷体_GB2312" pitchFamily="49" charset="-122"/>
              </a:rPr>
              <a:t>ROM</a:t>
            </a:r>
            <a:r>
              <a:rPr lang="zh-CN" altLang="en-US" sz="2200" b="1">
                <a:latin typeface="Arial" charset="0"/>
                <a:ea typeface="楷体_GB2312" pitchFamily="49" charset="-122"/>
              </a:rPr>
              <a:t>可以实现任意组合逻辑函数</a:t>
            </a:r>
            <a:endParaRPr lang="en-US" altLang="zh-CN" sz="2200" b="1">
              <a:latin typeface="Arial" charset="0"/>
              <a:ea typeface="楷体_GB2312" pitchFamily="49" charset="-122"/>
            </a:endParaRPr>
          </a:p>
        </p:txBody>
      </p:sp>
      <p:sp>
        <p:nvSpPr>
          <p:cNvPr id="167" name="Text Box 350"/>
          <p:cNvSpPr txBox="1">
            <a:spLocks noChangeArrowheads="1"/>
          </p:cNvSpPr>
          <p:nvPr/>
        </p:nvSpPr>
        <p:spPr bwMode="auto">
          <a:xfrm>
            <a:off x="363538" y="3019425"/>
            <a:ext cx="8477250" cy="3441700"/>
          </a:xfrm>
          <a:prstGeom prst="rect">
            <a:avLst/>
          </a:prstGeom>
          <a:noFill/>
          <a:ln w="9525">
            <a:noFill/>
            <a:miter lim="800000"/>
            <a:headEnd/>
            <a:tailEnd/>
          </a:ln>
        </p:spPr>
        <p:txBody>
          <a:bodyPr>
            <a:spAutoFit/>
          </a:bodyPr>
          <a:lstStyle/>
          <a:p>
            <a:pPr algn="l" eaLnBrk="0" hangingPunct="0">
              <a:lnSpc>
                <a:spcPct val="100000"/>
              </a:lnSpc>
              <a:spcBef>
                <a:spcPts val="600"/>
              </a:spcBef>
              <a:buClr>
                <a:srgbClr val="003366"/>
              </a:buClr>
              <a:buSzPct val="110000"/>
              <a:buFont typeface="Wingdings" pitchFamily="2" charset="2"/>
              <a:buChar char="v"/>
            </a:pPr>
            <a:r>
              <a:rPr lang="zh-CN" altLang="en-US" b="1">
                <a:latin typeface="Arial" charset="0"/>
              </a:rPr>
              <a:t>设计方法</a:t>
            </a:r>
          </a:p>
          <a:p>
            <a:pPr marL="541338" lvl="1" indent="-360363" algn="l" eaLnBrk="0" hangingPunct="0">
              <a:lnSpc>
                <a:spcPct val="110000"/>
              </a:lnSpc>
              <a:spcBef>
                <a:spcPct val="0"/>
              </a:spcBef>
              <a:buClr>
                <a:srgbClr val="003366"/>
              </a:buClr>
              <a:buSzPct val="110000"/>
              <a:buFont typeface="Wingdings" pitchFamily="2" charset="2"/>
              <a:buNone/>
            </a:pPr>
            <a:r>
              <a:rPr lang="zh-CN" altLang="en-US" sz="2200" b="1">
                <a:latin typeface="Arial" charset="0"/>
              </a:rPr>
              <a:t>（</a:t>
            </a:r>
            <a:r>
              <a:rPr lang="en-US" altLang="zh-CN" sz="2200" b="1">
                <a:latin typeface="Arial" charset="0"/>
              </a:rPr>
              <a:t>1</a:t>
            </a:r>
            <a:r>
              <a:rPr lang="zh-CN" altLang="en-US" sz="2200" b="1">
                <a:latin typeface="Arial" charset="0"/>
              </a:rPr>
              <a:t>）列出</a:t>
            </a:r>
            <a:r>
              <a:rPr lang="zh-CN" altLang="en-US" sz="2200" b="1">
                <a:solidFill>
                  <a:srgbClr val="CC0066"/>
                </a:solidFill>
                <a:latin typeface="Arial" charset="0"/>
              </a:rPr>
              <a:t>真值表</a:t>
            </a:r>
            <a:r>
              <a:rPr lang="zh-CN" altLang="en-US" sz="2200" b="1">
                <a:latin typeface="Arial" charset="0"/>
              </a:rPr>
              <a:t>；</a:t>
            </a:r>
          </a:p>
          <a:p>
            <a:pPr marL="541338" lvl="1" indent="-360363" algn="l" eaLnBrk="0" hangingPunct="0">
              <a:lnSpc>
                <a:spcPct val="110000"/>
              </a:lnSpc>
              <a:spcBef>
                <a:spcPct val="0"/>
              </a:spcBef>
              <a:buClr>
                <a:srgbClr val="006666"/>
              </a:buClr>
              <a:buSzPct val="110000"/>
              <a:buFont typeface="Wingdings" pitchFamily="2" charset="2"/>
              <a:buNone/>
            </a:pPr>
            <a:r>
              <a:rPr lang="zh-CN" altLang="en-US" sz="2200" b="1">
                <a:latin typeface="Arial" charset="0"/>
              </a:rPr>
              <a:t>（</a:t>
            </a:r>
            <a:r>
              <a:rPr lang="en-US" altLang="zh-CN" sz="2200" b="1">
                <a:latin typeface="Arial" charset="0"/>
              </a:rPr>
              <a:t>2</a:t>
            </a:r>
            <a:r>
              <a:rPr lang="zh-CN" altLang="en-US" sz="2200" b="1">
                <a:latin typeface="Arial" charset="0"/>
              </a:rPr>
              <a:t>）采用</a:t>
            </a:r>
            <a:r>
              <a:rPr lang="zh-CN" altLang="en-US" sz="2200" b="1">
                <a:solidFill>
                  <a:srgbClr val="CC0066"/>
                </a:solidFill>
                <a:latin typeface="Arial" charset="0"/>
              </a:rPr>
              <a:t>最小项推导法</a:t>
            </a:r>
            <a:r>
              <a:rPr lang="zh-CN" altLang="en-US" sz="2200" b="1">
                <a:latin typeface="Arial" charset="0"/>
              </a:rPr>
              <a:t>写出输出信号的</a:t>
            </a:r>
            <a:r>
              <a:rPr lang="zh-CN" altLang="en-US" sz="2200" b="1">
                <a:solidFill>
                  <a:srgbClr val="CC0066"/>
                </a:solidFill>
                <a:latin typeface="Arial" charset="0"/>
              </a:rPr>
              <a:t>逻辑函数表达式</a:t>
            </a:r>
            <a:r>
              <a:rPr lang="zh-CN" altLang="en-US" sz="2200" b="1">
                <a:latin typeface="Arial" charset="0"/>
              </a:rPr>
              <a:t>；</a:t>
            </a:r>
          </a:p>
          <a:p>
            <a:pPr marL="541338" lvl="1" indent="-360363" algn="l" eaLnBrk="0" hangingPunct="0">
              <a:lnSpc>
                <a:spcPct val="110000"/>
              </a:lnSpc>
              <a:spcBef>
                <a:spcPct val="0"/>
              </a:spcBef>
              <a:buClr>
                <a:srgbClr val="006666"/>
              </a:buClr>
              <a:buSzPct val="110000"/>
              <a:buFont typeface="Wingdings" pitchFamily="2" charset="2"/>
              <a:buNone/>
            </a:pPr>
            <a:r>
              <a:rPr lang="zh-CN" altLang="en-US" sz="2200" b="1">
                <a:latin typeface="Arial" charset="0"/>
              </a:rPr>
              <a:t>（</a:t>
            </a:r>
            <a:r>
              <a:rPr lang="en-US" altLang="zh-CN" sz="2200" b="1">
                <a:latin typeface="Arial" charset="0"/>
              </a:rPr>
              <a:t>3</a:t>
            </a:r>
            <a:r>
              <a:rPr lang="zh-CN" altLang="en-US" sz="2200" b="1">
                <a:latin typeface="Arial" charset="0"/>
              </a:rPr>
              <a:t>）先画出</a:t>
            </a:r>
            <a:r>
              <a:rPr lang="zh-CN" altLang="en-US" sz="2200" b="1">
                <a:solidFill>
                  <a:srgbClr val="CC0066"/>
                </a:solidFill>
                <a:latin typeface="Arial" charset="0"/>
              </a:rPr>
              <a:t>与阵列</a:t>
            </a:r>
            <a:r>
              <a:rPr lang="zh-CN" altLang="en-US" sz="2200" b="1">
                <a:latin typeface="Arial" charset="0"/>
              </a:rPr>
              <a:t>，行线为输入信号的原变量和反变量，列线是</a:t>
            </a:r>
            <a:r>
              <a:rPr lang="zh-CN" altLang="en-US" sz="2200" b="1"/>
              <a:t>对应</a:t>
            </a:r>
            <a:r>
              <a:rPr lang="zh-CN" altLang="en-US" sz="2200" b="1">
                <a:latin typeface="Arial" charset="0"/>
              </a:rPr>
              <a:t>输入的各个最小项；</a:t>
            </a:r>
          </a:p>
          <a:p>
            <a:pPr marL="541338" lvl="1" indent="-360363" algn="l" eaLnBrk="0" hangingPunct="0">
              <a:lnSpc>
                <a:spcPct val="110000"/>
              </a:lnSpc>
              <a:spcBef>
                <a:spcPct val="0"/>
              </a:spcBef>
              <a:buClr>
                <a:srgbClr val="006666"/>
              </a:buClr>
              <a:buSzPct val="110000"/>
              <a:buFont typeface="Wingdings" pitchFamily="2" charset="2"/>
              <a:buNone/>
            </a:pPr>
            <a:r>
              <a:rPr lang="zh-CN" altLang="en-US" sz="2200" b="1">
                <a:latin typeface="Arial" charset="0"/>
              </a:rPr>
              <a:t>（</a:t>
            </a:r>
            <a:r>
              <a:rPr lang="en-US" altLang="zh-CN" sz="2200" b="1">
                <a:latin typeface="Arial" charset="0"/>
              </a:rPr>
              <a:t>4</a:t>
            </a:r>
            <a:r>
              <a:rPr lang="zh-CN" altLang="en-US" sz="2200" b="1">
                <a:latin typeface="Arial" charset="0"/>
              </a:rPr>
              <a:t>）再画出</a:t>
            </a:r>
            <a:r>
              <a:rPr lang="zh-CN" altLang="en-US" sz="2200" b="1">
                <a:solidFill>
                  <a:srgbClr val="CC0066"/>
                </a:solidFill>
                <a:latin typeface="Arial" charset="0"/>
              </a:rPr>
              <a:t>或阵列</a:t>
            </a:r>
            <a:r>
              <a:rPr lang="zh-CN" altLang="en-US" sz="2200" b="1">
                <a:latin typeface="Arial" charset="0"/>
              </a:rPr>
              <a:t>，</a:t>
            </a:r>
            <a:r>
              <a:rPr lang="zh-CN" altLang="en-US" sz="2200" b="1"/>
              <a:t>列线是对应输入的各个最小项，行线是各个输出信号；</a:t>
            </a:r>
          </a:p>
          <a:p>
            <a:pPr marL="541338" lvl="1" indent="-360363" algn="l" eaLnBrk="0" hangingPunct="0">
              <a:lnSpc>
                <a:spcPct val="110000"/>
              </a:lnSpc>
              <a:spcBef>
                <a:spcPct val="0"/>
              </a:spcBef>
              <a:buClr>
                <a:srgbClr val="006666"/>
              </a:buClr>
              <a:buSzPct val="110000"/>
              <a:buFont typeface="Wingdings" pitchFamily="2" charset="2"/>
              <a:buNone/>
            </a:pPr>
            <a:r>
              <a:rPr lang="zh-CN" altLang="en-US" sz="2200" b="1"/>
              <a:t>      根据某输出包含的最小项，在与这些最小项的列线交叉处画上小圆点。</a:t>
            </a:r>
            <a:endParaRPr lang="en-US" altLang="zh-CN" sz="2200" b="1"/>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7">
                                            <p:txEl>
                                              <p:pRg st="0" end="0"/>
                                            </p:txEl>
                                          </p:spTgt>
                                        </p:tgtEl>
                                        <p:attrNameLst>
                                          <p:attrName>style.visibility</p:attrName>
                                        </p:attrNameLst>
                                      </p:cBhvr>
                                      <p:to>
                                        <p:strVal val="visible"/>
                                      </p:to>
                                    </p:set>
                                    <p:anim calcmode="lin" valueType="num">
                                      <p:cBhvr additive="base">
                                        <p:cTn id="7" dur="500" fill="hold"/>
                                        <p:tgtEl>
                                          <p:spTgt spid="1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67">
                                            <p:txEl>
                                              <p:pRg st="1" end="1"/>
                                            </p:txEl>
                                          </p:spTgt>
                                        </p:tgtEl>
                                        <p:attrNameLst>
                                          <p:attrName>style.visibility</p:attrName>
                                        </p:attrNameLst>
                                      </p:cBhvr>
                                      <p:to>
                                        <p:strVal val="visible"/>
                                      </p:to>
                                    </p:set>
                                    <p:anim calcmode="lin" valueType="num">
                                      <p:cBhvr additive="base">
                                        <p:cTn id="13" dur="500" fill="hold"/>
                                        <p:tgtEl>
                                          <p:spTgt spid="1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67">
                                            <p:txEl>
                                              <p:pRg st="2" end="2"/>
                                            </p:txEl>
                                          </p:spTgt>
                                        </p:tgtEl>
                                        <p:attrNameLst>
                                          <p:attrName>style.visibility</p:attrName>
                                        </p:attrNameLst>
                                      </p:cBhvr>
                                      <p:to>
                                        <p:strVal val="visible"/>
                                      </p:to>
                                    </p:set>
                                    <p:anim calcmode="lin" valueType="num">
                                      <p:cBhvr additive="base">
                                        <p:cTn id="19" dur="500" fill="hold"/>
                                        <p:tgtEl>
                                          <p:spTgt spid="1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67">
                                            <p:txEl>
                                              <p:pRg st="3" end="3"/>
                                            </p:txEl>
                                          </p:spTgt>
                                        </p:tgtEl>
                                        <p:attrNameLst>
                                          <p:attrName>style.visibility</p:attrName>
                                        </p:attrNameLst>
                                      </p:cBhvr>
                                      <p:to>
                                        <p:strVal val="visible"/>
                                      </p:to>
                                    </p:set>
                                    <p:anim calcmode="lin" valueType="num">
                                      <p:cBhvr additive="base">
                                        <p:cTn id="25" dur="500" fill="hold"/>
                                        <p:tgtEl>
                                          <p:spTgt spid="1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67">
                                            <p:txEl>
                                              <p:pRg st="4" end="4"/>
                                            </p:txEl>
                                          </p:spTgt>
                                        </p:tgtEl>
                                        <p:attrNameLst>
                                          <p:attrName>style.visibility</p:attrName>
                                        </p:attrNameLst>
                                      </p:cBhvr>
                                      <p:to>
                                        <p:strVal val="visible"/>
                                      </p:to>
                                    </p:set>
                                    <p:anim calcmode="lin" valueType="num">
                                      <p:cBhvr additive="base">
                                        <p:cTn id="31" dur="500" fill="hold"/>
                                        <p:tgtEl>
                                          <p:spTgt spid="1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67">
                                            <p:txEl>
                                              <p:pRg st="5" end="5"/>
                                            </p:txEl>
                                          </p:spTgt>
                                        </p:tgtEl>
                                        <p:attrNameLst>
                                          <p:attrName>style.visibility</p:attrName>
                                        </p:attrNameLst>
                                      </p:cBhvr>
                                      <p:to>
                                        <p:strVal val="visible"/>
                                      </p:to>
                                    </p:set>
                                    <p:anim calcmode="lin" valueType="num">
                                      <p:cBhvr additive="base">
                                        <p:cTn id="37" dur="500" fill="hold"/>
                                        <p:tgtEl>
                                          <p:spTgt spid="16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灯片编号占位符 4"/>
          <p:cNvSpPr>
            <a:spLocks noGrp="1"/>
          </p:cNvSpPr>
          <p:nvPr>
            <p:ph type="sldNum" sz="quarter" idx="10"/>
          </p:nvPr>
        </p:nvSpPr>
        <p:spPr>
          <a:noFill/>
        </p:spPr>
        <p:txBody>
          <a:bodyPr/>
          <a:lstStyle/>
          <a:p>
            <a:fld id="{765664B9-1280-40CC-A20C-D9F04ACE27C2}" type="slidenum">
              <a:rPr lang="ko-KR" altLang="en-US" smtClean="0"/>
              <a:pPr/>
              <a:t>56</a:t>
            </a:fld>
            <a:endParaRPr lang="en-US" altLang="ko-KR" smtClean="0"/>
          </a:p>
        </p:txBody>
      </p:sp>
      <p:sp>
        <p:nvSpPr>
          <p:cNvPr id="60419" name="Rectangle 2"/>
          <p:cNvSpPr>
            <a:spLocks noGrp="1" noChangeArrowheads="1"/>
          </p:cNvSpPr>
          <p:nvPr>
            <p:ph type="title"/>
          </p:nvPr>
        </p:nvSpPr>
        <p:spPr/>
        <p:txBody>
          <a:bodyPr/>
          <a:lstStyle/>
          <a:p>
            <a:r>
              <a:rPr lang="en-US" altLang="zh-CN" smtClean="0">
                <a:solidFill>
                  <a:srgbClr val="FFCC00"/>
                </a:solidFill>
                <a:latin typeface="Arial" charset="0"/>
                <a:ea typeface="黑体" pitchFamily="49" charset="-122"/>
              </a:rPr>
              <a:t>ROM</a:t>
            </a:r>
            <a:r>
              <a:rPr lang="zh-CN" altLang="en-US" smtClean="0">
                <a:solidFill>
                  <a:srgbClr val="FFCC00"/>
                </a:solidFill>
                <a:latin typeface="Arial" charset="0"/>
                <a:ea typeface="黑体" pitchFamily="49" charset="-122"/>
              </a:rPr>
              <a:t>的应用举例 </a:t>
            </a:r>
          </a:p>
        </p:txBody>
      </p:sp>
      <p:sp>
        <p:nvSpPr>
          <p:cNvPr id="60420" name="Text Box 2"/>
          <p:cNvSpPr txBox="1">
            <a:spLocks noChangeArrowheads="1"/>
          </p:cNvSpPr>
          <p:nvPr/>
        </p:nvSpPr>
        <p:spPr bwMode="auto">
          <a:xfrm>
            <a:off x="268288" y="1098550"/>
            <a:ext cx="4829175" cy="1108075"/>
          </a:xfrm>
          <a:prstGeom prst="rect">
            <a:avLst/>
          </a:prstGeom>
          <a:noFill/>
          <a:ln w="9525">
            <a:noFill/>
            <a:miter lim="800000"/>
            <a:headEnd/>
            <a:tailEnd/>
          </a:ln>
        </p:spPr>
        <p:txBody>
          <a:bodyPr>
            <a:spAutoFit/>
          </a:bodyPr>
          <a:lstStyle/>
          <a:p>
            <a:pPr algn="l" eaLnBrk="0" hangingPunct="0">
              <a:lnSpc>
                <a:spcPct val="100000"/>
              </a:lnSpc>
            </a:pPr>
            <a:r>
              <a:rPr lang="en-US" altLang="zh-CN" b="1">
                <a:solidFill>
                  <a:srgbClr val="FF0066"/>
                </a:solidFill>
                <a:latin typeface="Arial" charset="0"/>
                <a:ea typeface="黑体" pitchFamily="49" charset="-122"/>
                <a:cs typeface="Arial" charset="0"/>
              </a:rPr>
              <a:t>【</a:t>
            </a:r>
            <a:r>
              <a:rPr lang="zh-CN" altLang="en-US" b="1">
                <a:solidFill>
                  <a:srgbClr val="FF0066"/>
                </a:solidFill>
                <a:latin typeface="Arial" charset="0"/>
                <a:ea typeface="黑体" pitchFamily="49" charset="-122"/>
                <a:cs typeface="Arial" charset="0"/>
              </a:rPr>
              <a:t>例</a:t>
            </a:r>
            <a:r>
              <a:rPr lang="en-US" altLang="zh-CN" b="1">
                <a:solidFill>
                  <a:srgbClr val="FF0066"/>
                </a:solidFill>
                <a:latin typeface="Arial" charset="0"/>
                <a:ea typeface="黑体" pitchFamily="49" charset="-122"/>
                <a:cs typeface="Arial" charset="0"/>
              </a:rPr>
              <a:t>8.6】</a:t>
            </a:r>
            <a:r>
              <a:rPr lang="zh-CN" altLang="en-US" sz="2000" b="1">
                <a:latin typeface="Arial" charset="0"/>
                <a:ea typeface="黑体" pitchFamily="49" charset="-122"/>
                <a:cs typeface="Arial" charset="0"/>
              </a:rPr>
              <a:t>用</a:t>
            </a:r>
            <a:r>
              <a:rPr lang="en-US" altLang="zh-CN" sz="2000" b="1">
                <a:latin typeface="Arial" charset="0"/>
                <a:ea typeface="黑体" pitchFamily="49" charset="-122"/>
                <a:cs typeface="Arial" charset="0"/>
              </a:rPr>
              <a:t>ROM</a:t>
            </a:r>
            <a:r>
              <a:rPr lang="zh-CN" altLang="en-US" sz="2000" b="1">
                <a:latin typeface="Arial" charset="0"/>
                <a:ea typeface="黑体" pitchFamily="49" charset="-122"/>
                <a:cs typeface="Arial" charset="0"/>
              </a:rPr>
              <a:t>设计一个码转换器，实现</a:t>
            </a:r>
            <a:r>
              <a:rPr lang="en-US" altLang="zh-CN" sz="2000" b="1">
                <a:latin typeface="Arial" charset="0"/>
                <a:ea typeface="黑体" pitchFamily="49" charset="-122"/>
                <a:cs typeface="Arial" charset="0"/>
              </a:rPr>
              <a:t>4</a:t>
            </a:r>
            <a:r>
              <a:rPr lang="zh-CN" altLang="en-US" sz="2000" b="1">
                <a:latin typeface="Arial" charset="0"/>
                <a:ea typeface="黑体" pitchFamily="49" charset="-122"/>
                <a:cs typeface="Arial" charset="0"/>
              </a:rPr>
              <a:t>位二进制码到</a:t>
            </a:r>
            <a:r>
              <a:rPr lang="en-US" altLang="zh-CN" sz="2000" b="1">
                <a:latin typeface="Arial" charset="0"/>
                <a:ea typeface="黑体" pitchFamily="49" charset="-122"/>
                <a:cs typeface="Arial" charset="0"/>
              </a:rPr>
              <a:t>4</a:t>
            </a:r>
            <a:r>
              <a:rPr lang="zh-CN" altLang="en-US" sz="2000" b="1">
                <a:latin typeface="Arial" charset="0"/>
                <a:ea typeface="黑体" pitchFamily="49" charset="-122"/>
                <a:cs typeface="Arial" charset="0"/>
              </a:rPr>
              <a:t>位循环码（格雷码</a:t>
            </a:r>
            <a:r>
              <a:rPr lang="en-US" altLang="zh-CN" sz="2000" b="1">
                <a:latin typeface="Arial" charset="0"/>
                <a:ea typeface="黑体" pitchFamily="49" charset="-122"/>
                <a:cs typeface="Arial" charset="0"/>
              </a:rPr>
              <a:t>3</a:t>
            </a:r>
            <a:r>
              <a:rPr lang="zh-CN" altLang="en-US" sz="2000" b="1">
                <a:latin typeface="Arial" charset="0"/>
                <a:ea typeface="黑体" pitchFamily="49" charset="-122"/>
                <a:cs typeface="Arial" charset="0"/>
              </a:rPr>
              <a:t>）的转换。 </a:t>
            </a:r>
          </a:p>
        </p:txBody>
      </p:sp>
      <p:grpSp>
        <p:nvGrpSpPr>
          <p:cNvPr id="2" name="Group 24"/>
          <p:cNvGrpSpPr>
            <a:grpSpLocks/>
          </p:cNvGrpSpPr>
          <p:nvPr/>
        </p:nvGrpSpPr>
        <p:grpSpPr bwMode="auto">
          <a:xfrm>
            <a:off x="1925638" y="1954213"/>
            <a:ext cx="2362200" cy="1447800"/>
            <a:chOff x="240" y="1248"/>
            <a:chExt cx="1488" cy="912"/>
          </a:xfrm>
        </p:grpSpPr>
        <p:sp>
          <p:nvSpPr>
            <p:cNvPr id="60438" name="Text Box 4"/>
            <p:cNvSpPr txBox="1">
              <a:spLocks noChangeArrowheads="1"/>
            </p:cNvSpPr>
            <p:nvPr/>
          </p:nvSpPr>
          <p:spPr bwMode="auto">
            <a:xfrm>
              <a:off x="816" y="1344"/>
              <a:ext cx="336" cy="614"/>
            </a:xfrm>
            <a:prstGeom prst="rect">
              <a:avLst/>
            </a:prstGeom>
            <a:noFill/>
            <a:ln w="9525">
              <a:noFill/>
              <a:miter lim="800000"/>
              <a:headEnd/>
              <a:tailEnd/>
            </a:ln>
          </p:spPr>
          <p:txBody>
            <a:bodyPr>
              <a:spAutoFit/>
            </a:bodyPr>
            <a:lstStyle/>
            <a:p>
              <a:pPr eaLnBrk="0" hangingPunct="0"/>
              <a:r>
                <a:rPr lang="zh-CN" altLang="en-US" sz="1600" b="1">
                  <a:solidFill>
                    <a:schemeClr val="hlink"/>
                  </a:solidFill>
                  <a:latin typeface="Arial" charset="0"/>
                  <a:cs typeface="Arial" charset="0"/>
                </a:rPr>
                <a:t>码转换器</a:t>
              </a:r>
            </a:p>
          </p:txBody>
        </p:sp>
        <p:sp>
          <p:nvSpPr>
            <p:cNvPr id="60439" name="Rectangle 5"/>
            <p:cNvSpPr>
              <a:spLocks noChangeArrowheads="1"/>
            </p:cNvSpPr>
            <p:nvPr/>
          </p:nvSpPr>
          <p:spPr bwMode="auto">
            <a:xfrm>
              <a:off x="768" y="1248"/>
              <a:ext cx="384" cy="912"/>
            </a:xfrm>
            <a:prstGeom prst="rect">
              <a:avLst/>
            </a:prstGeom>
            <a:noFill/>
            <a:ln w="19050">
              <a:solidFill>
                <a:schemeClr val="tx1"/>
              </a:solidFill>
              <a:miter lim="800000"/>
              <a:headEnd/>
              <a:tailEnd/>
            </a:ln>
          </p:spPr>
          <p:txBody>
            <a:bodyPr wrap="none" anchor="ctr"/>
            <a:lstStyle/>
            <a:p>
              <a:pPr algn="dist">
                <a:spcBef>
                  <a:spcPct val="0"/>
                </a:spcBef>
              </a:pPr>
              <a:endParaRPr lang="zh-CN" altLang="en-US" sz="4000" b="1">
                <a:solidFill>
                  <a:schemeClr val="hlink"/>
                </a:solidFill>
                <a:latin typeface="Arial" charset="0"/>
                <a:cs typeface="Arial" charset="0"/>
              </a:endParaRPr>
            </a:p>
          </p:txBody>
        </p:sp>
        <p:sp>
          <p:nvSpPr>
            <p:cNvPr id="60440" name="Line 6"/>
            <p:cNvSpPr>
              <a:spLocks noChangeShapeType="1"/>
            </p:cNvSpPr>
            <p:nvPr/>
          </p:nvSpPr>
          <p:spPr bwMode="auto">
            <a:xfrm>
              <a:off x="480" y="1392"/>
              <a:ext cx="288" cy="0"/>
            </a:xfrm>
            <a:prstGeom prst="line">
              <a:avLst/>
            </a:prstGeom>
            <a:noFill/>
            <a:ln w="9525">
              <a:solidFill>
                <a:schemeClr val="tx1"/>
              </a:solidFill>
              <a:round/>
              <a:headEnd/>
              <a:tailEnd type="triangle" w="med" len="med"/>
            </a:ln>
          </p:spPr>
          <p:txBody>
            <a:bodyPr/>
            <a:lstStyle/>
            <a:p>
              <a:endParaRPr lang="zh-CN" altLang="en-US"/>
            </a:p>
          </p:txBody>
        </p:sp>
        <p:sp>
          <p:nvSpPr>
            <p:cNvPr id="60441" name="Line 7"/>
            <p:cNvSpPr>
              <a:spLocks noChangeShapeType="1"/>
            </p:cNvSpPr>
            <p:nvPr/>
          </p:nvSpPr>
          <p:spPr bwMode="auto">
            <a:xfrm>
              <a:off x="480" y="1584"/>
              <a:ext cx="288" cy="0"/>
            </a:xfrm>
            <a:prstGeom prst="line">
              <a:avLst/>
            </a:prstGeom>
            <a:noFill/>
            <a:ln w="9525">
              <a:solidFill>
                <a:schemeClr val="tx1"/>
              </a:solidFill>
              <a:round/>
              <a:headEnd/>
              <a:tailEnd type="triangle" w="med" len="med"/>
            </a:ln>
          </p:spPr>
          <p:txBody>
            <a:bodyPr/>
            <a:lstStyle/>
            <a:p>
              <a:endParaRPr lang="zh-CN" altLang="en-US"/>
            </a:p>
          </p:txBody>
        </p:sp>
        <p:sp>
          <p:nvSpPr>
            <p:cNvPr id="60442" name="Line 8"/>
            <p:cNvSpPr>
              <a:spLocks noChangeShapeType="1"/>
            </p:cNvSpPr>
            <p:nvPr/>
          </p:nvSpPr>
          <p:spPr bwMode="auto">
            <a:xfrm>
              <a:off x="480" y="1776"/>
              <a:ext cx="288" cy="0"/>
            </a:xfrm>
            <a:prstGeom prst="line">
              <a:avLst/>
            </a:prstGeom>
            <a:noFill/>
            <a:ln w="9525">
              <a:solidFill>
                <a:schemeClr val="tx1"/>
              </a:solidFill>
              <a:round/>
              <a:headEnd/>
              <a:tailEnd type="triangle" w="med" len="med"/>
            </a:ln>
          </p:spPr>
          <p:txBody>
            <a:bodyPr/>
            <a:lstStyle/>
            <a:p>
              <a:endParaRPr lang="zh-CN" altLang="en-US"/>
            </a:p>
          </p:txBody>
        </p:sp>
        <p:sp>
          <p:nvSpPr>
            <p:cNvPr id="60443" name="Line 9"/>
            <p:cNvSpPr>
              <a:spLocks noChangeShapeType="1"/>
            </p:cNvSpPr>
            <p:nvPr/>
          </p:nvSpPr>
          <p:spPr bwMode="auto">
            <a:xfrm>
              <a:off x="480" y="1968"/>
              <a:ext cx="288" cy="0"/>
            </a:xfrm>
            <a:prstGeom prst="line">
              <a:avLst/>
            </a:prstGeom>
            <a:noFill/>
            <a:ln w="9525">
              <a:solidFill>
                <a:schemeClr val="tx1"/>
              </a:solidFill>
              <a:round/>
              <a:headEnd/>
              <a:tailEnd type="triangle" w="med" len="med"/>
            </a:ln>
          </p:spPr>
          <p:txBody>
            <a:bodyPr/>
            <a:lstStyle/>
            <a:p>
              <a:endParaRPr lang="zh-CN" altLang="en-US"/>
            </a:p>
          </p:txBody>
        </p:sp>
        <p:sp>
          <p:nvSpPr>
            <p:cNvPr id="60444" name="Line 10"/>
            <p:cNvSpPr>
              <a:spLocks noChangeShapeType="1"/>
            </p:cNvSpPr>
            <p:nvPr/>
          </p:nvSpPr>
          <p:spPr bwMode="auto">
            <a:xfrm>
              <a:off x="1152" y="1392"/>
              <a:ext cx="288" cy="0"/>
            </a:xfrm>
            <a:prstGeom prst="line">
              <a:avLst/>
            </a:prstGeom>
            <a:noFill/>
            <a:ln w="9525">
              <a:solidFill>
                <a:schemeClr val="tx1"/>
              </a:solidFill>
              <a:round/>
              <a:headEnd/>
              <a:tailEnd type="triangle" w="med" len="med"/>
            </a:ln>
          </p:spPr>
          <p:txBody>
            <a:bodyPr/>
            <a:lstStyle/>
            <a:p>
              <a:endParaRPr lang="zh-CN" altLang="en-US"/>
            </a:p>
          </p:txBody>
        </p:sp>
        <p:sp>
          <p:nvSpPr>
            <p:cNvPr id="60445" name="Line 11"/>
            <p:cNvSpPr>
              <a:spLocks noChangeShapeType="1"/>
            </p:cNvSpPr>
            <p:nvPr/>
          </p:nvSpPr>
          <p:spPr bwMode="auto">
            <a:xfrm>
              <a:off x="1152" y="1584"/>
              <a:ext cx="288" cy="0"/>
            </a:xfrm>
            <a:prstGeom prst="line">
              <a:avLst/>
            </a:prstGeom>
            <a:noFill/>
            <a:ln w="9525">
              <a:solidFill>
                <a:schemeClr val="tx1"/>
              </a:solidFill>
              <a:round/>
              <a:headEnd/>
              <a:tailEnd type="triangle" w="med" len="med"/>
            </a:ln>
          </p:spPr>
          <p:txBody>
            <a:bodyPr/>
            <a:lstStyle/>
            <a:p>
              <a:endParaRPr lang="zh-CN" altLang="en-US"/>
            </a:p>
          </p:txBody>
        </p:sp>
        <p:sp>
          <p:nvSpPr>
            <p:cNvPr id="60446" name="Line 12"/>
            <p:cNvSpPr>
              <a:spLocks noChangeShapeType="1"/>
            </p:cNvSpPr>
            <p:nvPr/>
          </p:nvSpPr>
          <p:spPr bwMode="auto">
            <a:xfrm>
              <a:off x="1152" y="1776"/>
              <a:ext cx="288" cy="0"/>
            </a:xfrm>
            <a:prstGeom prst="line">
              <a:avLst/>
            </a:prstGeom>
            <a:noFill/>
            <a:ln w="9525">
              <a:solidFill>
                <a:schemeClr val="tx1"/>
              </a:solidFill>
              <a:round/>
              <a:headEnd/>
              <a:tailEnd type="triangle" w="med" len="med"/>
            </a:ln>
          </p:spPr>
          <p:txBody>
            <a:bodyPr/>
            <a:lstStyle/>
            <a:p>
              <a:endParaRPr lang="zh-CN" altLang="en-US"/>
            </a:p>
          </p:txBody>
        </p:sp>
        <p:sp>
          <p:nvSpPr>
            <p:cNvPr id="60447" name="Line 13"/>
            <p:cNvSpPr>
              <a:spLocks noChangeShapeType="1"/>
            </p:cNvSpPr>
            <p:nvPr/>
          </p:nvSpPr>
          <p:spPr bwMode="auto">
            <a:xfrm>
              <a:off x="1152" y="1968"/>
              <a:ext cx="288" cy="0"/>
            </a:xfrm>
            <a:prstGeom prst="line">
              <a:avLst/>
            </a:prstGeom>
            <a:noFill/>
            <a:ln w="9525">
              <a:solidFill>
                <a:schemeClr val="tx1"/>
              </a:solidFill>
              <a:round/>
              <a:headEnd/>
              <a:tailEnd type="triangle" w="med" len="med"/>
            </a:ln>
          </p:spPr>
          <p:txBody>
            <a:bodyPr/>
            <a:lstStyle/>
            <a:p>
              <a:endParaRPr lang="zh-CN" altLang="en-US"/>
            </a:p>
          </p:txBody>
        </p:sp>
        <p:grpSp>
          <p:nvGrpSpPr>
            <p:cNvPr id="60448" name="Group 18"/>
            <p:cNvGrpSpPr>
              <a:grpSpLocks/>
            </p:cNvGrpSpPr>
            <p:nvPr/>
          </p:nvGrpSpPr>
          <p:grpSpPr bwMode="auto">
            <a:xfrm>
              <a:off x="240" y="1248"/>
              <a:ext cx="288" cy="774"/>
              <a:chOff x="240" y="1248"/>
              <a:chExt cx="288" cy="774"/>
            </a:xfrm>
          </p:grpSpPr>
          <p:sp>
            <p:nvSpPr>
              <p:cNvPr id="60454" name="Text Box 14"/>
              <p:cNvSpPr txBox="1">
                <a:spLocks noChangeArrowheads="1"/>
              </p:cNvSpPr>
              <p:nvPr/>
            </p:nvSpPr>
            <p:spPr bwMode="auto">
              <a:xfrm>
                <a:off x="240" y="1248"/>
                <a:ext cx="288" cy="198"/>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Arial" charset="0"/>
                    <a:cs typeface="Arial" charset="0"/>
                  </a:rPr>
                  <a:t>A</a:t>
                </a:r>
                <a:r>
                  <a:rPr lang="en-US" altLang="zh-CN" sz="1600" b="1" baseline="-25000">
                    <a:solidFill>
                      <a:schemeClr val="hlink"/>
                    </a:solidFill>
                    <a:latin typeface="Arial" charset="0"/>
                    <a:cs typeface="Arial" charset="0"/>
                  </a:rPr>
                  <a:t>3</a:t>
                </a:r>
                <a:endParaRPr lang="en-US" altLang="zh-CN" sz="1600" b="1">
                  <a:solidFill>
                    <a:schemeClr val="hlink"/>
                  </a:solidFill>
                  <a:latin typeface="Arial" charset="0"/>
                  <a:cs typeface="Arial" charset="0"/>
                </a:endParaRPr>
              </a:p>
            </p:txBody>
          </p:sp>
          <p:sp>
            <p:nvSpPr>
              <p:cNvPr id="60455" name="Text Box 15"/>
              <p:cNvSpPr txBox="1">
                <a:spLocks noChangeArrowheads="1"/>
              </p:cNvSpPr>
              <p:nvPr/>
            </p:nvSpPr>
            <p:spPr bwMode="auto">
              <a:xfrm>
                <a:off x="240" y="1440"/>
                <a:ext cx="288" cy="198"/>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Arial" charset="0"/>
                    <a:cs typeface="Arial" charset="0"/>
                  </a:rPr>
                  <a:t>A</a:t>
                </a:r>
                <a:r>
                  <a:rPr lang="en-US" altLang="zh-CN" sz="1600" b="1" baseline="-25000">
                    <a:solidFill>
                      <a:schemeClr val="hlink"/>
                    </a:solidFill>
                    <a:latin typeface="Arial" charset="0"/>
                    <a:cs typeface="Arial" charset="0"/>
                  </a:rPr>
                  <a:t>2</a:t>
                </a:r>
                <a:endParaRPr lang="en-US" altLang="zh-CN" sz="1600" b="1">
                  <a:solidFill>
                    <a:schemeClr val="hlink"/>
                  </a:solidFill>
                  <a:latin typeface="Arial" charset="0"/>
                  <a:cs typeface="Arial" charset="0"/>
                </a:endParaRPr>
              </a:p>
            </p:txBody>
          </p:sp>
          <p:sp>
            <p:nvSpPr>
              <p:cNvPr id="60456" name="Text Box 16"/>
              <p:cNvSpPr txBox="1">
                <a:spLocks noChangeArrowheads="1"/>
              </p:cNvSpPr>
              <p:nvPr/>
            </p:nvSpPr>
            <p:spPr bwMode="auto">
              <a:xfrm>
                <a:off x="240" y="1632"/>
                <a:ext cx="288" cy="198"/>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Arial" charset="0"/>
                    <a:cs typeface="Arial" charset="0"/>
                  </a:rPr>
                  <a:t>A</a:t>
                </a:r>
                <a:r>
                  <a:rPr lang="en-US" altLang="zh-CN" sz="1600" b="1" baseline="-25000">
                    <a:solidFill>
                      <a:schemeClr val="hlink"/>
                    </a:solidFill>
                    <a:latin typeface="Arial" charset="0"/>
                    <a:cs typeface="Arial" charset="0"/>
                  </a:rPr>
                  <a:t>1</a:t>
                </a:r>
                <a:endParaRPr lang="en-US" altLang="zh-CN" sz="1600" b="1">
                  <a:solidFill>
                    <a:schemeClr val="hlink"/>
                  </a:solidFill>
                  <a:latin typeface="Arial" charset="0"/>
                  <a:cs typeface="Arial" charset="0"/>
                </a:endParaRPr>
              </a:p>
            </p:txBody>
          </p:sp>
          <p:sp>
            <p:nvSpPr>
              <p:cNvPr id="60457" name="Text Box 17"/>
              <p:cNvSpPr txBox="1">
                <a:spLocks noChangeArrowheads="1"/>
              </p:cNvSpPr>
              <p:nvPr/>
            </p:nvSpPr>
            <p:spPr bwMode="auto">
              <a:xfrm>
                <a:off x="240" y="1824"/>
                <a:ext cx="288" cy="198"/>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Arial" charset="0"/>
                    <a:cs typeface="Arial" charset="0"/>
                  </a:rPr>
                  <a:t>A</a:t>
                </a:r>
                <a:r>
                  <a:rPr lang="en-US" altLang="zh-CN" sz="1600" b="1" baseline="-25000">
                    <a:solidFill>
                      <a:schemeClr val="hlink"/>
                    </a:solidFill>
                    <a:latin typeface="Arial" charset="0"/>
                    <a:cs typeface="Arial" charset="0"/>
                  </a:rPr>
                  <a:t>0</a:t>
                </a:r>
                <a:endParaRPr lang="en-US" altLang="zh-CN" sz="1600" b="1">
                  <a:solidFill>
                    <a:schemeClr val="hlink"/>
                  </a:solidFill>
                  <a:latin typeface="Arial" charset="0"/>
                  <a:cs typeface="Arial" charset="0"/>
                </a:endParaRPr>
              </a:p>
            </p:txBody>
          </p:sp>
        </p:grpSp>
        <p:grpSp>
          <p:nvGrpSpPr>
            <p:cNvPr id="60449" name="Group 19"/>
            <p:cNvGrpSpPr>
              <a:grpSpLocks/>
            </p:cNvGrpSpPr>
            <p:nvPr/>
          </p:nvGrpSpPr>
          <p:grpSpPr bwMode="auto">
            <a:xfrm>
              <a:off x="1440" y="1248"/>
              <a:ext cx="288" cy="774"/>
              <a:chOff x="240" y="1248"/>
              <a:chExt cx="288" cy="774"/>
            </a:xfrm>
          </p:grpSpPr>
          <p:sp>
            <p:nvSpPr>
              <p:cNvPr id="60450" name="Text Box 20"/>
              <p:cNvSpPr txBox="1">
                <a:spLocks noChangeArrowheads="1"/>
              </p:cNvSpPr>
              <p:nvPr/>
            </p:nvSpPr>
            <p:spPr bwMode="auto">
              <a:xfrm>
                <a:off x="240" y="1248"/>
                <a:ext cx="288" cy="198"/>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Arial" charset="0"/>
                    <a:cs typeface="Arial" charset="0"/>
                  </a:rPr>
                  <a:t>B</a:t>
                </a:r>
                <a:r>
                  <a:rPr lang="en-US" altLang="zh-CN" sz="1600" b="1" baseline="-25000">
                    <a:solidFill>
                      <a:schemeClr val="hlink"/>
                    </a:solidFill>
                    <a:latin typeface="Arial" charset="0"/>
                    <a:cs typeface="Arial" charset="0"/>
                  </a:rPr>
                  <a:t>3</a:t>
                </a:r>
                <a:endParaRPr lang="en-US" altLang="zh-CN" sz="1600" b="1">
                  <a:solidFill>
                    <a:schemeClr val="hlink"/>
                  </a:solidFill>
                  <a:latin typeface="Arial" charset="0"/>
                  <a:cs typeface="Arial" charset="0"/>
                </a:endParaRPr>
              </a:p>
            </p:txBody>
          </p:sp>
          <p:sp>
            <p:nvSpPr>
              <p:cNvPr id="60451" name="Text Box 21"/>
              <p:cNvSpPr txBox="1">
                <a:spLocks noChangeArrowheads="1"/>
              </p:cNvSpPr>
              <p:nvPr/>
            </p:nvSpPr>
            <p:spPr bwMode="auto">
              <a:xfrm>
                <a:off x="240" y="1440"/>
                <a:ext cx="288" cy="198"/>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Arial" charset="0"/>
                    <a:cs typeface="Arial" charset="0"/>
                  </a:rPr>
                  <a:t>B</a:t>
                </a:r>
                <a:r>
                  <a:rPr lang="en-US" altLang="zh-CN" sz="1600" b="1" baseline="-25000">
                    <a:solidFill>
                      <a:schemeClr val="hlink"/>
                    </a:solidFill>
                    <a:latin typeface="Arial" charset="0"/>
                    <a:cs typeface="Arial" charset="0"/>
                  </a:rPr>
                  <a:t>2</a:t>
                </a:r>
                <a:endParaRPr lang="en-US" altLang="zh-CN" sz="1600" b="1">
                  <a:solidFill>
                    <a:schemeClr val="hlink"/>
                  </a:solidFill>
                  <a:latin typeface="Arial" charset="0"/>
                  <a:cs typeface="Arial" charset="0"/>
                </a:endParaRPr>
              </a:p>
            </p:txBody>
          </p:sp>
          <p:sp>
            <p:nvSpPr>
              <p:cNvPr id="60452" name="Text Box 22"/>
              <p:cNvSpPr txBox="1">
                <a:spLocks noChangeArrowheads="1"/>
              </p:cNvSpPr>
              <p:nvPr/>
            </p:nvSpPr>
            <p:spPr bwMode="auto">
              <a:xfrm>
                <a:off x="240" y="1632"/>
                <a:ext cx="288" cy="198"/>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Arial" charset="0"/>
                    <a:cs typeface="Arial" charset="0"/>
                  </a:rPr>
                  <a:t>B</a:t>
                </a:r>
                <a:r>
                  <a:rPr lang="en-US" altLang="zh-CN" sz="1600" b="1" baseline="-25000">
                    <a:solidFill>
                      <a:schemeClr val="hlink"/>
                    </a:solidFill>
                    <a:latin typeface="Arial" charset="0"/>
                    <a:cs typeface="Arial" charset="0"/>
                  </a:rPr>
                  <a:t>1</a:t>
                </a:r>
                <a:endParaRPr lang="en-US" altLang="zh-CN" sz="1600" b="1">
                  <a:solidFill>
                    <a:schemeClr val="hlink"/>
                  </a:solidFill>
                  <a:latin typeface="Arial" charset="0"/>
                  <a:cs typeface="Arial" charset="0"/>
                </a:endParaRPr>
              </a:p>
            </p:txBody>
          </p:sp>
          <p:sp>
            <p:nvSpPr>
              <p:cNvPr id="60453" name="Text Box 23"/>
              <p:cNvSpPr txBox="1">
                <a:spLocks noChangeArrowheads="1"/>
              </p:cNvSpPr>
              <p:nvPr/>
            </p:nvSpPr>
            <p:spPr bwMode="auto">
              <a:xfrm>
                <a:off x="240" y="1824"/>
                <a:ext cx="288" cy="198"/>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Arial" charset="0"/>
                    <a:cs typeface="Arial" charset="0"/>
                  </a:rPr>
                  <a:t>B</a:t>
                </a:r>
                <a:r>
                  <a:rPr lang="en-US" altLang="zh-CN" sz="1600" b="1" baseline="-25000">
                    <a:solidFill>
                      <a:schemeClr val="hlink"/>
                    </a:solidFill>
                    <a:latin typeface="Arial" charset="0"/>
                    <a:cs typeface="Arial" charset="0"/>
                  </a:rPr>
                  <a:t>0</a:t>
                </a:r>
                <a:endParaRPr lang="en-US" altLang="zh-CN" sz="1600" b="1">
                  <a:solidFill>
                    <a:schemeClr val="hlink"/>
                  </a:solidFill>
                  <a:latin typeface="Arial" charset="0"/>
                  <a:cs typeface="Arial" charset="0"/>
                </a:endParaRPr>
              </a:p>
            </p:txBody>
          </p:sp>
        </p:grpSp>
      </p:grpSp>
      <p:graphicFrame>
        <p:nvGraphicFramePr>
          <p:cNvPr id="48172" name="Group 44"/>
          <p:cNvGraphicFramePr>
            <a:graphicFrameLocks noGrp="1"/>
          </p:cNvGraphicFramePr>
          <p:nvPr/>
        </p:nvGraphicFramePr>
        <p:xfrm>
          <a:off x="5978525" y="1181100"/>
          <a:ext cx="2971800" cy="5059363"/>
        </p:xfrm>
        <a:graphic>
          <a:graphicData uri="http://schemas.openxmlformats.org/drawingml/2006/table">
            <a:tbl>
              <a:tblPr/>
              <a:tblGrid>
                <a:gridCol w="1485900"/>
                <a:gridCol w="1485900"/>
              </a:tblGrid>
              <a:tr h="215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A</a:t>
                      </a:r>
                      <a:r>
                        <a:rPr kumimoji="0" lang="en-US" altLang="zh-CN" sz="1600" b="1" i="0" u="none" strike="noStrike" cap="none" normalizeH="0" baseline="-25000" smtClean="0">
                          <a:ln>
                            <a:noFill/>
                          </a:ln>
                          <a:solidFill>
                            <a:schemeClr val="tx1"/>
                          </a:solidFill>
                          <a:effectLst/>
                          <a:latin typeface="Arial" charset="0"/>
                          <a:ea typeface="宋体" pitchFamily="2" charset="-122"/>
                        </a:rPr>
                        <a:t>3</a:t>
                      </a:r>
                      <a:r>
                        <a:rPr kumimoji="0" lang="en-US" altLang="zh-CN" sz="1600" b="1" i="0" u="none" strike="noStrike" cap="none" normalizeH="0" baseline="0" smtClean="0">
                          <a:ln>
                            <a:noFill/>
                          </a:ln>
                          <a:solidFill>
                            <a:schemeClr val="tx1"/>
                          </a:solidFill>
                          <a:effectLst/>
                          <a:latin typeface="Arial" charset="0"/>
                          <a:ea typeface="宋体" pitchFamily="2" charset="-122"/>
                        </a:rPr>
                        <a:t> A</a:t>
                      </a:r>
                      <a:r>
                        <a:rPr kumimoji="0" lang="en-US" altLang="zh-CN" sz="1600" b="1" i="0" u="none" strike="noStrike" cap="none" normalizeH="0" baseline="-25000" smtClean="0">
                          <a:ln>
                            <a:noFill/>
                          </a:ln>
                          <a:solidFill>
                            <a:schemeClr val="tx1"/>
                          </a:solidFill>
                          <a:effectLst/>
                          <a:latin typeface="Arial" charset="0"/>
                          <a:ea typeface="宋体" pitchFamily="2" charset="-122"/>
                        </a:rPr>
                        <a:t>2</a:t>
                      </a:r>
                      <a:r>
                        <a:rPr kumimoji="0" lang="en-US" altLang="zh-CN" sz="1600" b="1" i="0" u="none" strike="noStrike" cap="none" normalizeH="0" baseline="0" smtClean="0">
                          <a:ln>
                            <a:noFill/>
                          </a:ln>
                          <a:solidFill>
                            <a:schemeClr val="tx1"/>
                          </a:solidFill>
                          <a:effectLst/>
                          <a:latin typeface="Arial" charset="0"/>
                          <a:ea typeface="宋体" pitchFamily="2" charset="-122"/>
                        </a:rPr>
                        <a:t> A</a:t>
                      </a:r>
                      <a:r>
                        <a:rPr kumimoji="0" lang="en-US" altLang="zh-CN" sz="1600" b="1" i="0" u="none" strike="noStrike" cap="none" normalizeH="0" baseline="-25000" smtClean="0">
                          <a:ln>
                            <a:noFill/>
                          </a:ln>
                          <a:solidFill>
                            <a:schemeClr val="tx1"/>
                          </a:solidFill>
                          <a:effectLst/>
                          <a:latin typeface="Arial" charset="0"/>
                          <a:ea typeface="宋体" pitchFamily="2" charset="-122"/>
                        </a:rPr>
                        <a:t>1</a:t>
                      </a:r>
                      <a:r>
                        <a:rPr kumimoji="0" lang="en-US" altLang="zh-CN" sz="1600" b="1" i="0" u="none" strike="noStrike" cap="none" normalizeH="0" baseline="0" smtClean="0">
                          <a:ln>
                            <a:noFill/>
                          </a:ln>
                          <a:solidFill>
                            <a:schemeClr val="tx1"/>
                          </a:solidFill>
                          <a:effectLst/>
                          <a:latin typeface="Arial" charset="0"/>
                          <a:ea typeface="宋体" pitchFamily="2" charset="-122"/>
                        </a:rPr>
                        <a:t> A</a:t>
                      </a:r>
                      <a:r>
                        <a:rPr kumimoji="0" lang="en-US" altLang="zh-CN" sz="1600" b="1" i="0" u="none" strike="noStrike" cap="none" normalizeH="0" baseline="-25000" smtClean="0">
                          <a:ln>
                            <a:noFill/>
                          </a:ln>
                          <a:solidFill>
                            <a:schemeClr val="tx1"/>
                          </a:solidFill>
                          <a:effectLst/>
                          <a:latin typeface="Arial" charset="0"/>
                          <a:ea typeface="宋体" pitchFamily="2" charset="-122"/>
                        </a:rPr>
                        <a:t>0</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B</a:t>
                      </a:r>
                      <a:r>
                        <a:rPr kumimoji="0" lang="en-US" altLang="zh-CN" sz="1600" b="1" i="0" u="none" strike="noStrike" cap="none" normalizeH="0" baseline="-25000" smtClean="0">
                          <a:ln>
                            <a:noFill/>
                          </a:ln>
                          <a:solidFill>
                            <a:schemeClr val="tx1"/>
                          </a:solidFill>
                          <a:effectLst/>
                          <a:latin typeface="Arial" charset="0"/>
                          <a:ea typeface="宋体" pitchFamily="2" charset="-122"/>
                        </a:rPr>
                        <a:t>3</a:t>
                      </a:r>
                      <a:r>
                        <a:rPr kumimoji="0" lang="en-US" altLang="zh-CN" sz="1600" b="1" i="0" u="none" strike="noStrike" cap="none" normalizeH="0" baseline="0" smtClean="0">
                          <a:ln>
                            <a:noFill/>
                          </a:ln>
                          <a:solidFill>
                            <a:schemeClr val="tx1"/>
                          </a:solidFill>
                          <a:effectLst/>
                          <a:latin typeface="Arial" charset="0"/>
                          <a:ea typeface="宋体" pitchFamily="2" charset="-122"/>
                        </a:rPr>
                        <a:t> B</a:t>
                      </a:r>
                      <a:r>
                        <a:rPr kumimoji="0" lang="en-US" altLang="zh-CN" sz="1600" b="1" i="0" u="none" strike="noStrike" cap="none" normalizeH="0" baseline="-25000" smtClean="0">
                          <a:ln>
                            <a:noFill/>
                          </a:ln>
                          <a:solidFill>
                            <a:schemeClr val="tx1"/>
                          </a:solidFill>
                          <a:effectLst/>
                          <a:latin typeface="Arial" charset="0"/>
                          <a:ea typeface="宋体" pitchFamily="2" charset="-122"/>
                        </a:rPr>
                        <a:t>2</a:t>
                      </a:r>
                      <a:r>
                        <a:rPr kumimoji="0" lang="en-US" altLang="zh-CN" sz="1600" b="1" i="0" u="none" strike="noStrike" cap="none" normalizeH="0" baseline="0" smtClean="0">
                          <a:ln>
                            <a:noFill/>
                          </a:ln>
                          <a:solidFill>
                            <a:schemeClr val="tx1"/>
                          </a:solidFill>
                          <a:effectLst/>
                          <a:latin typeface="Arial" charset="0"/>
                          <a:ea typeface="宋体" pitchFamily="2" charset="-122"/>
                        </a:rPr>
                        <a:t> B</a:t>
                      </a:r>
                      <a:r>
                        <a:rPr kumimoji="0" lang="en-US" altLang="zh-CN" sz="1600" b="1" i="0" u="none" strike="noStrike" cap="none" normalizeH="0" baseline="-25000" smtClean="0">
                          <a:ln>
                            <a:noFill/>
                          </a:ln>
                          <a:solidFill>
                            <a:schemeClr val="tx1"/>
                          </a:solidFill>
                          <a:effectLst/>
                          <a:latin typeface="Arial" charset="0"/>
                          <a:ea typeface="宋体" pitchFamily="2" charset="-122"/>
                        </a:rPr>
                        <a:t>1</a:t>
                      </a:r>
                      <a:r>
                        <a:rPr kumimoji="0" lang="en-US" altLang="zh-CN" sz="1600" b="1" i="0" u="none" strike="noStrike" cap="none" normalizeH="0" baseline="0" smtClean="0">
                          <a:ln>
                            <a:noFill/>
                          </a:ln>
                          <a:solidFill>
                            <a:schemeClr val="tx1"/>
                          </a:solidFill>
                          <a:effectLst/>
                          <a:latin typeface="Arial" charset="0"/>
                          <a:ea typeface="宋体" pitchFamily="2" charset="-122"/>
                        </a:rPr>
                        <a:t> B</a:t>
                      </a:r>
                      <a:r>
                        <a:rPr kumimoji="0" lang="en-US" altLang="zh-CN" sz="1600" b="1" i="0" u="none" strike="noStrike" cap="none" normalizeH="0" baseline="-25000" smtClean="0">
                          <a:ln>
                            <a:noFill/>
                          </a:ln>
                          <a:solidFill>
                            <a:schemeClr val="tx1"/>
                          </a:solidFill>
                          <a:effectLst/>
                          <a:latin typeface="Arial" charset="0"/>
                          <a:ea typeface="宋体" pitchFamily="2" charset="-122"/>
                        </a:rPr>
                        <a:t>0</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5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0  0  0  0</a:t>
                      </a:r>
                    </a:p>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0  0  0  1</a:t>
                      </a:r>
                    </a:p>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0  0  1  0</a:t>
                      </a:r>
                    </a:p>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0  0  1  1</a:t>
                      </a:r>
                    </a:p>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0  1  0  0</a:t>
                      </a:r>
                    </a:p>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0  1  0  1</a:t>
                      </a:r>
                    </a:p>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0  1  1  0</a:t>
                      </a:r>
                    </a:p>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0  1  1  1</a:t>
                      </a:r>
                    </a:p>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1  0  0  0</a:t>
                      </a:r>
                    </a:p>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1  0  0  1</a:t>
                      </a:r>
                    </a:p>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1  0  1  0</a:t>
                      </a:r>
                    </a:p>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1  0  1  1</a:t>
                      </a:r>
                    </a:p>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1  1  0  0</a:t>
                      </a:r>
                    </a:p>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1  1  0  1</a:t>
                      </a:r>
                    </a:p>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1  1  1  0</a:t>
                      </a:r>
                    </a:p>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1  1  1  1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0  0  0  0</a:t>
                      </a:r>
                    </a:p>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0  0  0  1</a:t>
                      </a:r>
                    </a:p>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0  0  1  1</a:t>
                      </a:r>
                    </a:p>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0  0  1  0</a:t>
                      </a:r>
                    </a:p>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0  1  1  0</a:t>
                      </a:r>
                    </a:p>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0  1  1  1</a:t>
                      </a:r>
                    </a:p>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0  1  0  1</a:t>
                      </a:r>
                    </a:p>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0  1  0  0</a:t>
                      </a:r>
                    </a:p>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600" b="1" i="0" u="none" strike="noStrike" cap="none" normalizeH="0" baseline="0" smtClean="0">
                          <a:ln>
                            <a:noFill/>
                          </a:ln>
                          <a:solidFill>
                            <a:srgbClr val="FF0066"/>
                          </a:solidFill>
                          <a:effectLst/>
                          <a:latin typeface="Arial" charset="0"/>
                          <a:ea typeface="宋体" pitchFamily="2" charset="-122"/>
                        </a:rPr>
                        <a:t>1</a:t>
                      </a:r>
                      <a:r>
                        <a:rPr kumimoji="0" lang="en-US" altLang="zh-CN" sz="1600" b="1" i="0" u="none" strike="noStrike" cap="none" normalizeH="0" baseline="0" smtClean="0">
                          <a:ln>
                            <a:noFill/>
                          </a:ln>
                          <a:solidFill>
                            <a:schemeClr val="tx1"/>
                          </a:solidFill>
                          <a:effectLst/>
                          <a:latin typeface="Arial" charset="0"/>
                          <a:ea typeface="宋体" pitchFamily="2" charset="-122"/>
                        </a:rPr>
                        <a:t>  1  0  0</a:t>
                      </a:r>
                    </a:p>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600" b="1" i="0" u="none" strike="noStrike" cap="none" normalizeH="0" baseline="0" smtClean="0">
                          <a:ln>
                            <a:noFill/>
                          </a:ln>
                          <a:solidFill>
                            <a:srgbClr val="FF0066"/>
                          </a:solidFill>
                          <a:effectLst/>
                          <a:latin typeface="Arial" charset="0"/>
                          <a:ea typeface="宋体" pitchFamily="2" charset="-122"/>
                        </a:rPr>
                        <a:t>1</a:t>
                      </a:r>
                      <a:r>
                        <a:rPr kumimoji="0" lang="en-US" altLang="zh-CN" sz="1600" b="1" i="0" u="none" strike="noStrike" cap="none" normalizeH="0" baseline="0" smtClean="0">
                          <a:ln>
                            <a:noFill/>
                          </a:ln>
                          <a:solidFill>
                            <a:schemeClr val="tx1"/>
                          </a:solidFill>
                          <a:effectLst/>
                          <a:latin typeface="Arial" charset="0"/>
                          <a:ea typeface="宋体" pitchFamily="2" charset="-122"/>
                        </a:rPr>
                        <a:t>  1  0  1</a:t>
                      </a:r>
                    </a:p>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600" b="1" i="0" u="none" strike="noStrike" cap="none" normalizeH="0" baseline="0" smtClean="0">
                          <a:ln>
                            <a:noFill/>
                          </a:ln>
                          <a:solidFill>
                            <a:srgbClr val="FF0066"/>
                          </a:solidFill>
                          <a:effectLst/>
                          <a:latin typeface="Arial" charset="0"/>
                          <a:ea typeface="宋体" pitchFamily="2" charset="-122"/>
                        </a:rPr>
                        <a:t>1</a:t>
                      </a:r>
                      <a:r>
                        <a:rPr kumimoji="0" lang="en-US" altLang="zh-CN" sz="1600" b="1" i="0" u="none" strike="noStrike" cap="none" normalizeH="0" baseline="0" smtClean="0">
                          <a:ln>
                            <a:noFill/>
                          </a:ln>
                          <a:solidFill>
                            <a:schemeClr val="tx1"/>
                          </a:solidFill>
                          <a:effectLst/>
                          <a:latin typeface="Arial" charset="0"/>
                          <a:ea typeface="宋体" pitchFamily="2" charset="-122"/>
                        </a:rPr>
                        <a:t>  1  1  1</a:t>
                      </a:r>
                    </a:p>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600" b="1" i="0" u="none" strike="noStrike" cap="none" normalizeH="0" baseline="0" smtClean="0">
                          <a:ln>
                            <a:noFill/>
                          </a:ln>
                          <a:solidFill>
                            <a:srgbClr val="FF0066"/>
                          </a:solidFill>
                          <a:effectLst/>
                          <a:latin typeface="Arial" charset="0"/>
                          <a:ea typeface="宋体" pitchFamily="2" charset="-122"/>
                        </a:rPr>
                        <a:t>1</a:t>
                      </a:r>
                      <a:r>
                        <a:rPr kumimoji="0" lang="en-US" altLang="zh-CN" sz="1600" b="1" i="0" u="none" strike="noStrike" cap="none" normalizeH="0" baseline="0" smtClean="0">
                          <a:ln>
                            <a:noFill/>
                          </a:ln>
                          <a:solidFill>
                            <a:schemeClr val="tx1"/>
                          </a:solidFill>
                          <a:effectLst/>
                          <a:latin typeface="Arial" charset="0"/>
                          <a:ea typeface="宋体" pitchFamily="2" charset="-122"/>
                        </a:rPr>
                        <a:t>  1  1  0</a:t>
                      </a:r>
                    </a:p>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600" b="1" i="0" u="none" strike="noStrike" cap="none" normalizeH="0" baseline="0" smtClean="0">
                          <a:ln>
                            <a:noFill/>
                          </a:ln>
                          <a:solidFill>
                            <a:srgbClr val="FF0066"/>
                          </a:solidFill>
                          <a:effectLst/>
                          <a:latin typeface="Arial" charset="0"/>
                          <a:ea typeface="宋体" pitchFamily="2" charset="-122"/>
                        </a:rPr>
                        <a:t>1</a:t>
                      </a:r>
                      <a:r>
                        <a:rPr kumimoji="0" lang="en-US" altLang="zh-CN" sz="1600" b="1" i="0" u="none" strike="noStrike" cap="none" normalizeH="0" baseline="0" smtClean="0">
                          <a:ln>
                            <a:noFill/>
                          </a:ln>
                          <a:solidFill>
                            <a:schemeClr val="tx1"/>
                          </a:solidFill>
                          <a:effectLst/>
                          <a:latin typeface="Arial" charset="0"/>
                          <a:ea typeface="宋体" pitchFamily="2" charset="-122"/>
                        </a:rPr>
                        <a:t>  0  1  0</a:t>
                      </a:r>
                    </a:p>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600" b="1" i="0" u="none" strike="noStrike" cap="none" normalizeH="0" baseline="0" smtClean="0">
                          <a:ln>
                            <a:noFill/>
                          </a:ln>
                          <a:solidFill>
                            <a:srgbClr val="FF0066"/>
                          </a:solidFill>
                          <a:effectLst/>
                          <a:latin typeface="Arial" charset="0"/>
                          <a:ea typeface="宋体" pitchFamily="2" charset="-122"/>
                        </a:rPr>
                        <a:t>1</a:t>
                      </a:r>
                      <a:r>
                        <a:rPr kumimoji="0" lang="en-US" altLang="zh-CN" sz="1600" b="1" i="0" u="none" strike="noStrike" cap="none" normalizeH="0" baseline="0" smtClean="0">
                          <a:ln>
                            <a:noFill/>
                          </a:ln>
                          <a:solidFill>
                            <a:schemeClr val="tx1"/>
                          </a:solidFill>
                          <a:effectLst/>
                          <a:latin typeface="Arial" charset="0"/>
                          <a:ea typeface="宋体" pitchFamily="2" charset="-122"/>
                        </a:rPr>
                        <a:t>  0  1  1</a:t>
                      </a:r>
                    </a:p>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600" b="1" i="0" u="none" strike="noStrike" cap="none" normalizeH="0" baseline="0" smtClean="0">
                          <a:ln>
                            <a:noFill/>
                          </a:ln>
                          <a:solidFill>
                            <a:srgbClr val="FF0066"/>
                          </a:solidFill>
                          <a:effectLst/>
                          <a:latin typeface="Arial" charset="0"/>
                          <a:ea typeface="宋体" pitchFamily="2" charset="-122"/>
                        </a:rPr>
                        <a:t>1</a:t>
                      </a:r>
                      <a:r>
                        <a:rPr kumimoji="0" lang="en-US" altLang="zh-CN" sz="1600" b="1" i="0" u="none" strike="noStrike" cap="none" normalizeH="0" baseline="0" smtClean="0">
                          <a:ln>
                            <a:noFill/>
                          </a:ln>
                          <a:solidFill>
                            <a:schemeClr val="tx1"/>
                          </a:solidFill>
                          <a:effectLst/>
                          <a:latin typeface="Arial" charset="0"/>
                          <a:ea typeface="宋体" pitchFamily="2" charset="-122"/>
                        </a:rPr>
                        <a:t>  0  0  1</a:t>
                      </a:r>
                    </a:p>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600" b="1" i="0" u="none" strike="noStrike" cap="none" normalizeH="0" baseline="0" smtClean="0">
                          <a:ln>
                            <a:noFill/>
                          </a:ln>
                          <a:solidFill>
                            <a:srgbClr val="FF0066"/>
                          </a:solidFill>
                          <a:effectLst/>
                          <a:latin typeface="Arial" charset="0"/>
                          <a:ea typeface="宋体" pitchFamily="2" charset="-122"/>
                        </a:rPr>
                        <a:t>1</a:t>
                      </a:r>
                      <a:r>
                        <a:rPr kumimoji="0" lang="en-US" altLang="zh-CN" sz="1600" b="1" i="0" u="none" strike="noStrike" cap="none" normalizeH="0" baseline="0" smtClean="0">
                          <a:ln>
                            <a:noFill/>
                          </a:ln>
                          <a:solidFill>
                            <a:schemeClr val="tx1"/>
                          </a:solidFill>
                          <a:effectLst/>
                          <a:latin typeface="Arial" charset="0"/>
                          <a:ea typeface="宋体" pitchFamily="2" charset="-122"/>
                        </a:rPr>
                        <a:t>  0  0  0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 name="Text Box 55"/>
          <p:cNvSpPr txBox="1">
            <a:spLocks noChangeArrowheads="1"/>
          </p:cNvSpPr>
          <p:nvPr/>
        </p:nvSpPr>
        <p:spPr bwMode="auto">
          <a:xfrm>
            <a:off x="204788" y="3451225"/>
            <a:ext cx="5230812" cy="1431925"/>
          </a:xfrm>
          <a:prstGeom prst="rect">
            <a:avLst/>
          </a:prstGeom>
          <a:solidFill>
            <a:srgbClr val="FFFFCC"/>
          </a:solidFill>
          <a:ln w="9525">
            <a:noFill/>
            <a:miter lim="800000"/>
            <a:headEnd/>
            <a:tailEnd/>
          </a:ln>
          <a:effectLst>
            <a:prstShdw prst="shdw13" dist="53882" dir="13500000">
              <a:srgbClr val="808080">
                <a:alpha val="50000"/>
              </a:srgbClr>
            </a:prstShdw>
          </a:effectLst>
        </p:spPr>
        <p:txBody>
          <a:bodyPr>
            <a:spAutoFit/>
          </a:bodyPr>
          <a:lstStyle/>
          <a:p>
            <a:pPr algn="dist" eaLnBrk="0" hangingPunct="0">
              <a:lnSpc>
                <a:spcPct val="110000"/>
              </a:lnSpc>
              <a:spcBef>
                <a:spcPct val="0"/>
              </a:spcBef>
            </a:pPr>
            <a:r>
              <a:rPr lang="en-US" altLang="zh-CN" sz="2000" b="1" i="1">
                <a:ea typeface="Gulim" pitchFamily="34" charset="-127"/>
              </a:rPr>
              <a:t>  B</a:t>
            </a:r>
            <a:r>
              <a:rPr lang="en-US" altLang="zh-CN" sz="2000" b="1" baseline="-30000">
                <a:ea typeface="Gulim" pitchFamily="34" charset="-127"/>
              </a:rPr>
              <a:t>3</a:t>
            </a:r>
            <a:r>
              <a:rPr lang="en-US" altLang="zh-CN" sz="2000" b="1" i="1">
                <a:ea typeface="Gulim" pitchFamily="34" charset="-127"/>
              </a:rPr>
              <a:t>=</a:t>
            </a:r>
            <a:r>
              <a:rPr lang="en-US" altLang="zh-CN" sz="2000" b="1">
                <a:ea typeface="Gulim" pitchFamily="34" charset="-127"/>
              </a:rPr>
              <a:t>∑</a:t>
            </a:r>
            <a:r>
              <a:rPr lang="en-US" altLang="zh-CN" sz="2000" b="1" i="1" baseline="-30000">
                <a:ea typeface="Gulim" pitchFamily="34" charset="-127"/>
              </a:rPr>
              <a:t>m</a:t>
            </a:r>
            <a:r>
              <a:rPr lang="zh-CN" altLang="en-US" sz="2000" b="1">
                <a:ea typeface="Gulim" pitchFamily="34" charset="-127"/>
              </a:rPr>
              <a:t>（</a:t>
            </a:r>
            <a:r>
              <a:rPr lang="en-US" altLang="zh-CN" sz="2000" b="1">
                <a:ea typeface="Gulim" pitchFamily="34" charset="-127"/>
              </a:rPr>
              <a:t>8</a:t>
            </a:r>
            <a:r>
              <a:rPr lang="zh-CN" altLang="en-US" sz="2000" b="1">
                <a:ea typeface="Gulim" pitchFamily="34" charset="-127"/>
              </a:rPr>
              <a:t>，</a:t>
            </a:r>
            <a:r>
              <a:rPr lang="en-US" altLang="zh-CN" sz="2000" b="1">
                <a:ea typeface="Gulim" pitchFamily="34" charset="-127"/>
              </a:rPr>
              <a:t>9</a:t>
            </a:r>
            <a:r>
              <a:rPr lang="zh-CN" altLang="en-US" sz="2000" b="1">
                <a:ea typeface="Gulim" pitchFamily="34" charset="-127"/>
              </a:rPr>
              <a:t>，</a:t>
            </a:r>
            <a:r>
              <a:rPr lang="en-US" altLang="zh-CN" sz="2000" b="1">
                <a:ea typeface="Gulim" pitchFamily="34" charset="-127"/>
              </a:rPr>
              <a:t>10</a:t>
            </a:r>
            <a:r>
              <a:rPr lang="zh-CN" altLang="en-US" sz="2000" b="1">
                <a:ea typeface="Gulim" pitchFamily="34" charset="-127"/>
              </a:rPr>
              <a:t>，</a:t>
            </a:r>
            <a:r>
              <a:rPr lang="en-US" altLang="zh-CN" sz="2000" b="1">
                <a:ea typeface="Gulim" pitchFamily="34" charset="-127"/>
              </a:rPr>
              <a:t>11</a:t>
            </a:r>
            <a:r>
              <a:rPr lang="zh-CN" altLang="en-US" sz="2000" b="1">
                <a:ea typeface="Gulim" pitchFamily="34" charset="-127"/>
              </a:rPr>
              <a:t>，</a:t>
            </a:r>
            <a:r>
              <a:rPr lang="en-US" altLang="zh-CN" sz="2000" b="1">
                <a:ea typeface="Gulim" pitchFamily="34" charset="-127"/>
              </a:rPr>
              <a:t>12</a:t>
            </a:r>
            <a:r>
              <a:rPr lang="zh-CN" altLang="en-US" sz="2000" b="1">
                <a:ea typeface="Gulim" pitchFamily="34" charset="-127"/>
              </a:rPr>
              <a:t>，</a:t>
            </a:r>
            <a:r>
              <a:rPr lang="en-US" altLang="zh-CN" sz="2000" b="1">
                <a:ea typeface="Gulim" pitchFamily="34" charset="-127"/>
              </a:rPr>
              <a:t>13</a:t>
            </a:r>
            <a:r>
              <a:rPr lang="zh-CN" altLang="en-US" sz="2000" b="1">
                <a:ea typeface="Gulim" pitchFamily="34" charset="-127"/>
              </a:rPr>
              <a:t>，</a:t>
            </a:r>
            <a:r>
              <a:rPr lang="en-US" altLang="zh-CN" sz="2000" b="1">
                <a:ea typeface="Gulim" pitchFamily="34" charset="-127"/>
              </a:rPr>
              <a:t>14</a:t>
            </a:r>
            <a:r>
              <a:rPr lang="zh-CN" altLang="en-US" sz="2000" b="1">
                <a:ea typeface="Gulim" pitchFamily="34" charset="-127"/>
              </a:rPr>
              <a:t>，</a:t>
            </a:r>
            <a:r>
              <a:rPr lang="en-US" altLang="zh-CN" sz="2000" b="1">
                <a:ea typeface="Gulim" pitchFamily="34" charset="-127"/>
              </a:rPr>
              <a:t>15</a:t>
            </a:r>
            <a:r>
              <a:rPr lang="zh-CN" altLang="en-US" sz="2000" b="1">
                <a:ea typeface="Gulim" pitchFamily="34" charset="-127"/>
              </a:rPr>
              <a:t>）</a:t>
            </a:r>
          </a:p>
          <a:p>
            <a:pPr algn="dist" eaLnBrk="0" hangingPunct="0">
              <a:lnSpc>
                <a:spcPct val="110000"/>
              </a:lnSpc>
              <a:spcBef>
                <a:spcPct val="0"/>
              </a:spcBef>
            </a:pPr>
            <a:r>
              <a:rPr lang="zh-CN" altLang="en-US" sz="2000" b="1" i="1">
                <a:ea typeface="Gulim" pitchFamily="34" charset="-127"/>
              </a:rPr>
              <a:t>  </a:t>
            </a:r>
            <a:r>
              <a:rPr lang="en-US" altLang="zh-CN" sz="2000" b="1" i="1">
                <a:ea typeface="Gulim" pitchFamily="34" charset="-127"/>
              </a:rPr>
              <a:t>B</a:t>
            </a:r>
            <a:r>
              <a:rPr lang="en-US" altLang="zh-CN" sz="2000" b="1" baseline="-30000">
                <a:ea typeface="Gulim" pitchFamily="34" charset="-127"/>
              </a:rPr>
              <a:t>2</a:t>
            </a:r>
            <a:r>
              <a:rPr lang="en-US" altLang="zh-CN" sz="2000" b="1" i="1">
                <a:ea typeface="Gulim" pitchFamily="34" charset="-127"/>
              </a:rPr>
              <a:t>=</a:t>
            </a:r>
            <a:r>
              <a:rPr lang="en-US" altLang="zh-CN" sz="2000" b="1">
                <a:ea typeface="Gulim" pitchFamily="34" charset="-127"/>
              </a:rPr>
              <a:t>∑</a:t>
            </a:r>
            <a:r>
              <a:rPr lang="en-US" altLang="zh-CN" sz="2000" b="1" i="1" baseline="-30000">
                <a:ea typeface="Gulim" pitchFamily="34" charset="-127"/>
              </a:rPr>
              <a:t>m</a:t>
            </a:r>
            <a:r>
              <a:rPr lang="zh-CN" altLang="en-US" sz="2000" b="1">
                <a:ea typeface="Gulim" pitchFamily="34" charset="-127"/>
              </a:rPr>
              <a:t>（</a:t>
            </a:r>
            <a:r>
              <a:rPr lang="en-US" altLang="zh-CN" sz="2000" b="1">
                <a:ea typeface="Gulim" pitchFamily="34" charset="-127"/>
              </a:rPr>
              <a:t>4</a:t>
            </a:r>
            <a:r>
              <a:rPr lang="zh-CN" altLang="en-US" sz="2000" b="1">
                <a:ea typeface="Gulim" pitchFamily="34" charset="-127"/>
              </a:rPr>
              <a:t>，</a:t>
            </a:r>
            <a:r>
              <a:rPr lang="en-US" altLang="zh-CN" sz="2000" b="1">
                <a:ea typeface="Gulim" pitchFamily="34" charset="-127"/>
              </a:rPr>
              <a:t>5</a:t>
            </a:r>
            <a:r>
              <a:rPr lang="zh-CN" altLang="en-US" sz="2000" b="1">
                <a:ea typeface="Gulim" pitchFamily="34" charset="-127"/>
              </a:rPr>
              <a:t>，</a:t>
            </a:r>
            <a:r>
              <a:rPr lang="en-US" altLang="zh-CN" sz="2000" b="1">
                <a:ea typeface="Gulim" pitchFamily="34" charset="-127"/>
              </a:rPr>
              <a:t>6</a:t>
            </a:r>
            <a:r>
              <a:rPr lang="zh-CN" altLang="en-US" sz="2000" b="1">
                <a:ea typeface="Gulim" pitchFamily="34" charset="-127"/>
              </a:rPr>
              <a:t>，</a:t>
            </a:r>
            <a:r>
              <a:rPr lang="en-US" altLang="zh-CN" sz="2000" b="1">
                <a:ea typeface="Gulim" pitchFamily="34" charset="-127"/>
              </a:rPr>
              <a:t>7</a:t>
            </a:r>
            <a:r>
              <a:rPr lang="zh-CN" altLang="en-US" sz="2000" b="1">
                <a:ea typeface="Gulim" pitchFamily="34" charset="-127"/>
              </a:rPr>
              <a:t>，</a:t>
            </a:r>
            <a:r>
              <a:rPr lang="en-US" altLang="zh-CN" sz="2000" b="1">
                <a:ea typeface="Gulim" pitchFamily="34" charset="-127"/>
              </a:rPr>
              <a:t>8</a:t>
            </a:r>
            <a:r>
              <a:rPr lang="zh-CN" altLang="en-US" sz="2000" b="1">
                <a:ea typeface="Gulim" pitchFamily="34" charset="-127"/>
              </a:rPr>
              <a:t>，</a:t>
            </a:r>
            <a:r>
              <a:rPr lang="en-US" altLang="zh-CN" sz="2000" b="1">
                <a:ea typeface="Gulim" pitchFamily="34" charset="-127"/>
              </a:rPr>
              <a:t>9</a:t>
            </a:r>
            <a:r>
              <a:rPr lang="zh-CN" altLang="en-US" sz="2000" b="1">
                <a:ea typeface="Gulim" pitchFamily="34" charset="-127"/>
              </a:rPr>
              <a:t>，</a:t>
            </a:r>
            <a:r>
              <a:rPr lang="en-US" altLang="zh-CN" sz="2000" b="1">
                <a:ea typeface="Gulim" pitchFamily="34" charset="-127"/>
              </a:rPr>
              <a:t>10</a:t>
            </a:r>
            <a:r>
              <a:rPr lang="zh-CN" altLang="en-US" sz="2000" b="1">
                <a:ea typeface="Gulim" pitchFamily="34" charset="-127"/>
              </a:rPr>
              <a:t>，</a:t>
            </a:r>
            <a:r>
              <a:rPr lang="en-US" altLang="zh-CN" sz="2000" b="1">
                <a:ea typeface="Gulim" pitchFamily="34" charset="-127"/>
              </a:rPr>
              <a:t>11</a:t>
            </a:r>
            <a:r>
              <a:rPr lang="zh-CN" altLang="en-US" sz="2000" b="1">
                <a:ea typeface="Gulim" pitchFamily="34" charset="-127"/>
              </a:rPr>
              <a:t>）</a:t>
            </a:r>
          </a:p>
          <a:p>
            <a:pPr algn="dist" eaLnBrk="0" hangingPunct="0">
              <a:lnSpc>
                <a:spcPct val="110000"/>
              </a:lnSpc>
              <a:spcBef>
                <a:spcPct val="0"/>
              </a:spcBef>
            </a:pPr>
            <a:r>
              <a:rPr lang="zh-CN" altLang="en-US" sz="2000" b="1" i="1">
                <a:ea typeface="Gulim" pitchFamily="34" charset="-127"/>
              </a:rPr>
              <a:t>  </a:t>
            </a:r>
            <a:r>
              <a:rPr lang="en-US" altLang="zh-CN" sz="2000" b="1" i="1">
                <a:ea typeface="Gulim" pitchFamily="34" charset="-127"/>
              </a:rPr>
              <a:t>B</a:t>
            </a:r>
            <a:r>
              <a:rPr lang="en-US" altLang="zh-CN" sz="2000" b="1" baseline="-30000">
                <a:ea typeface="Gulim" pitchFamily="34" charset="-127"/>
              </a:rPr>
              <a:t>1</a:t>
            </a:r>
            <a:r>
              <a:rPr lang="en-US" altLang="zh-CN" sz="2000" b="1" i="1">
                <a:ea typeface="Gulim" pitchFamily="34" charset="-127"/>
              </a:rPr>
              <a:t>=</a:t>
            </a:r>
            <a:r>
              <a:rPr lang="en-US" altLang="zh-CN" sz="2000" b="1">
                <a:ea typeface="Gulim" pitchFamily="34" charset="-127"/>
              </a:rPr>
              <a:t>∑</a:t>
            </a:r>
            <a:r>
              <a:rPr lang="en-US" altLang="zh-CN" sz="2000" b="1" i="1" baseline="-30000">
                <a:ea typeface="Gulim" pitchFamily="34" charset="-127"/>
              </a:rPr>
              <a:t>m</a:t>
            </a:r>
            <a:r>
              <a:rPr lang="zh-CN" altLang="en-US" sz="2000" b="1">
                <a:ea typeface="Gulim" pitchFamily="34" charset="-127"/>
              </a:rPr>
              <a:t>（</a:t>
            </a:r>
            <a:r>
              <a:rPr lang="en-US" altLang="zh-CN" sz="2000" b="1">
                <a:ea typeface="Gulim" pitchFamily="34" charset="-127"/>
              </a:rPr>
              <a:t>2</a:t>
            </a:r>
            <a:r>
              <a:rPr lang="zh-CN" altLang="en-US" sz="2000" b="1">
                <a:ea typeface="Gulim" pitchFamily="34" charset="-127"/>
              </a:rPr>
              <a:t>，</a:t>
            </a:r>
            <a:r>
              <a:rPr lang="en-US" altLang="zh-CN" sz="2000" b="1">
                <a:ea typeface="Gulim" pitchFamily="34" charset="-127"/>
              </a:rPr>
              <a:t>3</a:t>
            </a:r>
            <a:r>
              <a:rPr lang="zh-CN" altLang="en-US" sz="2000" b="1">
                <a:ea typeface="Gulim" pitchFamily="34" charset="-127"/>
              </a:rPr>
              <a:t>，</a:t>
            </a:r>
            <a:r>
              <a:rPr lang="en-US" altLang="zh-CN" sz="2000" b="1">
                <a:ea typeface="Gulim" pitchFamily="34" charset="-127"/>
              </a:rPr>
              <a:t>4</a:t>
            </a:r>
            <a:r>
              <a:rPr lang="zh-CN" altLang="en-US" sz="2000" b="1">
                <a:ea typeface="Gulim" pitchFamily="34" charset="-127"/>
              </a:rPr>
              <a:t>，</a:t>
            </a:r>
            <a:r>
              <a:rPr lang="en-US" altLang="zh-CN" sz="2000" b="1">
                <a:ea typeface="Gulim" pitchFamily="34" charset="-127"/>
              </a:rPr>
              <a:t>5</a:t>
            </a:r>
            <a:r>
              <a:rPr lang="zh-CN" altLang="en-US" sz="2000" b="1">
                <a:ea typeface="Gulim" pitchFamily="34" charset="-127"/>
              </a:rPr>
              <a:t>，</a:t>
            </a:r>
            <a:r>
              <a:rPr lang="en-US" altLang="zh-CN" sz="2000" b="1">
                <a:ea typeface="Gulim" pitchFamily="34" charset="-127"/>
              </a:rPr>
              <a:t>10</a:t>
            </a:r>
            <a:r>
              <a:rPr lang="zh-CN" altLang="en-US" sz="2000" b="1">
                <a:ea typeface="Gulim" pitchFamily="34" charset="-127"/>
              </a:rPr>
              <a:t>，</a:t>
            </a:r>
            <a:r>
              <a:rPr lang="en-US" altLang="zh-CN" sz="2000" b="1">
                <a:ea typeface="Gulim" pitchFamily="34" charset="-127"/>
              </a:rPr>
              <a:t>11</a:t>
            </a:r>
            <a:r>
              <a:rPr lang="zh-CN" altLang="en-US" sz="2000" b="1">
                <a:ea typeface="Gulim" pitchFamily="34" charset="-127"/>
              </a:rPr>
              <a:t>，</a:t>
            </a:r>
            <a:r>
              <a:rPr lang="en-US" altLang="zh-CN" sz="2000" b="1">
                <a:ea typeface="Gulim" pitchFamily="34" charset="-127"/>
              </a:rPr>
              <a:t>12</a:t>
            </a:r>
            <a:r>
              <a:rPr lang="zh-CN" altLang="en-US" sz="2000" b="1">
                <a:ea typeface="Gulim" pitchFamily="34" charset="-127"/>
              </a:rPr>
              <a:t>，</a:t>
            </a:r>
            <a:r>
              <a:rPr lang="en-US" altLang="zh-CN" sz="2000" b="1">
                <a:ea typeface="Gulim" pitchFamily="34" charset="-127"/>
              </a:rPr>
              <a:t>13</a:t>
            </a:r>
            <a:r>
              <a:rPr lang="zh-CN" altLang="en-US" sz="2000" b="1">
                <a:ea typeface="Gulim" pitchFamily="34" charset="-127"/>
              </a:rPr>
              <a:t>）</a:t>
            </a:r>
          </a:p>
          <a:p>
            <a:pPr algn="dist" eaLnBrk="0" hangingPunct="0">
              <a:lnSpc>
                <a:spcPct val="110000"/>
              </a:lnSpc>
              <a:spcBef>
                <a:spcPct val="0"/>
              </a:spcBef>
            </a:pPr>
            <a:r>
              <a:rPr lang="zh-CN" altLang="en-US" sz="2000" b="1" i="1">
                <a:ea typeface="Gulim" pitchFamily="34" charset="-127"/>
              </a:rPr>
              <a:t>  </a:t>
            </a:r>
            <a:r>
              <a:rPr lang="en-US" altLang="zh-CN" sz="2000" b="1" i="1">
                <a:ea typeface="Gulim" pitchFamily="34" charset="-127"/>
              </a:rPr>
              <a:t>B</a:t>
            </a:r>
            <a:r>
              <a:rPr lang="en-US" altLang="zh-CN" sz="2000" b="1" baseline="-30000">
                <a:ea typeface="Gulim" pitchFamily="34" charset="-127"/>
              </a:rPr>
              <a:t>0</a:t>
            </a:r>
            <a:r>
              <a:rPr lang="en-US" altLang="zh-CN" sz="2000" b="1" i="1">
                <a:ea typeface="Gulim" pitchFamily="34" charset="-127"/>
              </a:rPr>
              <a:t>=</a:t>
            </a:r>
            <a:r>
              <a:rPr lang="en-US" altLang="zh-CN" sz="2000" b="1">
                <a:ea typeface="Gulim" pitchFamily="34" charset="-127"/>
              </a:rPr>
              <a:t>∑</a:t>
            </a:r>
            <a:r>
              <a:rPr lang="en-US" altLang="zh-CN" sz="2000" b="1" i="1" baseline="-30000">
                <a:ea typeface="Gulim" pitchFamily="34" charset="-127"/>
              </a:rPr>
              <a:t>m</a:t>
            </a:r>
            <a:r>
              <a:rPr lang="zh-CN" altLang="en-US" sz="2000" b="1">
                <a:ea typeface="Gulim" pitchFamily="34" charset="-127"/>
              </a:rPr>
              <a:t>（</a:t>
            </a:r>
            <a:r>
              <a:rPr lang="en-US" altLang="zh-CN" sz="2000" b="1">
                <a:ea typeface="Gulim" pitchFamily="34" charset="-127"/>
              </a:rPr>
              <a:t>1</a:t>
            </a:r>
            <a:r>
              <a:rPr lang="zh-CN" altLang="en-US" sz="2000" b="1">
                <a:ea typeface="Gulim" pitchFamily="34" charset="-127"/>
              </a:rPr>
              <a:t>，</a:t>
            </a:r>
            <a:r>
              <a:rPr lang="en-US" altLang="zh-CN" sz="2000" b="1">
                <a:ea typeface="Gulim" pitchFamily="34" charset="-127"/>
              </a:rPr>
              <a:t>2</a:t>
            </a:r>
            <a:r>
              <a:rPr lang="zh-CN" altLang="en-US" sz="2000" b="1">
                <a:ea typeface="Gulim" pitchFamily="34" charset="-127"/>
              </a:rPr>
              <a:t>，</a:t>
            </a:r>
            <a:r>
              <a:rPr lang="en-US" altLang="zh-CN" sz="2000" b="1">
                <a:ea typeface="Gulim" pitchFamily="34" charset="-127"/>
              </a:rPr>
              <a:t>5</a:t>
            </a:r>
            <a:r>
              <a:rPr lang="zh-CN" altLang="en-US" sz="2000" b="1">
                <a:ea typeface="Gulim" pitchFamily="34" charset="-127"/>
              </a:rPr>
              <a:t>，</a:t>
            </a:r>
            <a:r>
              <a:rPr lang="en-US" altLang="zh-CN" sz="2000" b="1">
                <a:ea typeface="Gulim" pitchFamily="34" charset="-127"/>
              </a:rPr>
              <a:t>6</a:t>
            </a:r>
            <a:r>
              <a:rPr lang="zh-CN" altLang="en-US" sz="2000" b="1">
                <a:ea typeface="Gulim" pitchFamily="34" charset="-127"/>
              </a:rPr>
              <a:t>，</a:t>
            </a:r>
            <a:r>
              <a:rPr lang="en-US" altLang="zh-CN" sz="2000" b="1">
                <a:ea typeface="Gulim" pitchFamily="34" charset="-127"/>
              </a:rPr>
              <a:t>9</a:t>
            </a:r>
            <a:r>
              <a:rPr lang="zh-CN" altLang="en-US" sz="2000" b="1">
                <a:ea typeface="Gulim" pitchFamily="34" charset="-127"/>
              </a:rPr>
              <a:t>，</a:t>
            </a:r>
            <a:r>
              <a:rPr lang="en-US" altLang="zh-CN" sz="2000" b="1">
                <a:ea typeface="Gulim" pitchFamily="34" charset="-127"/>
              </a:rPr>
              <a:t>10</a:t>
            </a:r>
            <a:r>
              <a:rPr lang="zh-CN" altLang="en-US" sz="2000" b="1">
                <a:ea typeface="Gulim" pitchFamily="34" charset="-127"/>
              </a:rPr>
              <a:t>，</a:t>
            </a:r>
            <a:r>
              <a:rPr lang="en-US" altLang="zh-CN" sz="2000" b="1">
                <a:ea typeface="Gulim" pitchFamily="34" charset="-127"/>
              </a:rPr>
              <a:t>13</a:t>
            </a:r>
            <a:r>
              <a:rPr lang="zh-CN" altLang="en-US" sz="2000" b="1">
                <a:ea typeface="Gulim" pitchFamily="34" charset="-127"/>
              </a:rPr>
              <a:t>，</a:t>
            </a:r>
            <a:r>
              <a:rPr lang="en-US" altLang="zh-CN" sz="2000" b="1">
                <a:ea typeface="Gulim" pitchFamily="34" charset="-127"/>
              </a:rPr>
              <a:t>14</a:t>
            </a:r>
            <a:r>
              <a:rPr lang="zh-CN" altLang="en-US" sz="2000" b="1">
                <a:ea typeface="Gulim" pitchFamily="34" charset="-127"/>
              </a:rPr>
              <a:t>） </a:t>
            </a:r>
          </a:p>
        </p:txBody>
      </p:sp>
      <p:sp>
        <p:nvSpPr>
          <p:cNvPr id="82948" name="Text Box 4"/>
          <p:cNvSpPr txBox="1">
            <a:spLocks noChangeArrowheads="1"/>
          </p:cNvSpPr>
          <p:nvPr/>
        </p:nvSpPr>
        <p:spPr bwMode="black">
          <a:xfrm>
            <a:off x="8950325" y="1566863"/>
            <a:ext cx="447675" cy="793750"/>
          </a:xfrm>
          <a:prstGeom prst="rect">
            <a:avLst/>
          </a:prstGeom>
          <a:noFill/>
          <a:ln w="9525" algn="ctr">
            <a:noFill/>
            <a:miter lim="800000"/>
            <a:headEnd/>
            <a:tailEnd/>
          </a:ln>
        </p:spPr>
        <p:txBody>
          <a:bodyPr>
            <a:spAutoFit/>
          </a:bodyPr>
          <a:lstStyle/>
          <a:p>
            <a:endParaRPr lang="en-US" altLang="zh-CN" sz="2000"/>
          </a:p>
          <a:p>
            <a:endParaRPr lang="en-US" altLang="zh-CN" sz="2000"/>
          </a:p>
        </p:txBody>
      </p:sp>
      <p:sp>
        <p:nvSpPr>
          <p:cNvPr id="82949" name="Text Box 5"/>
          <p:cNvSpPr txBox="1">
            <a:spLocks noChangeArrowheads="1"/>
          </p:cNvSpPr>
          <p:nvPr/>
        </p:nvSpPr>
        <p:spPr bwMode="black">
          <a:xfrm>
            <a:off x="5537200" y="1628775"/>
            <a:ext cx="276225" cy="4673600"/>
          </a:xfrm>
          <a:prstGeom prst="rect">
            <a:avLst/>
          </a:prstGeom>
          <a:noFill/>
          <a:ln w="9525" algn="ctr">
            <a:noFill/>
            <a:miter lim="800000"/>
            <a:headEnd/>
            <a:tailEnd/>
          </a:ln>
        </p:spPr>
        <p:txBody>
          <a:bodyPr lIns="0" rIns="0">
            <a:spAutoFit/>
          </a:bodyPr>
          <a:lstStyle/>
          <a:p>
            <a:pPr>
              <a:spcBef>
                <a:spcPct val="15000"/>
              </a:spcBef>
            </a:pPr>
            <a:r>
              <a:rPr lang="en-US" altLang="zh-CN" sz="1800" b="1"/>
              <a:t>0</a:t>
            </a:r>
          </a:p>
          <a:p>
            <a:pPr>
              <a:spcBef>
                <a:spcPct val="15000"/>
              </a:spcBef>
            </a:pPr>
            <a:r>
              <a:rPr lang="en-US" altLang="zh-CN" sz="1800" b="1"/>
              <a:t>1</a:t>
            </a:r>
          </a:p>
          <a:p>
            <a:pPr>
              <a:spcBef>
                <a:spcPct val="15000"/>
              </a:spcBef>
            </a:pPr>
            <a:r>
              <a:rPr lang="en-US" altLang="zh-CN" sz="1800" b="1"/>
              <a:t>2</a:t>
            </a:r>
          </a:p>
          <a:p>
            <a:pPr>
              <a:spcBef>
                <a:spcPct val="15000"/>
              </a:spcBef>
            </a:pPr>
            <a:r>
              <a:rPr lang="en-US" altLang="zh-CN" sz="1800" b="1"/>
              <a:t>3</a:t>
            </a:r>
          </a:p>
          <a:p>
            <a:pPr>
              <a:spcBef>
                <a:spcPct val="15000"/>
              </a:spcBef>
            </a:pPr>
            <a:r>
              <a:rPr lang="en-US" altLang="zh-CN" sz="1800" b="1"/>
              <a:t>4</a:t>
            </a:r>
          </a:p>
          <a:p>
            <a:pPr>
              <a:spcBef>
                <a:spcPct val="15000"/>
              </a:spcBef>
            </a:pPr>
            <a:r>
              <a:rPr lang="en-US" altLang="zh-CN" sz="1800" b="1"/>
              <a:t>5</a:t>
            </a:r>
          </a:p>
          <a:p>
            <a:pPr>
              <a:spcBef>
                <a:spcPct val="15000"/>
              </a:spcBef>
            </a:pPr>
            <a:r>
              <a:rPr lang="en-US" altLang="zh-CN" sz="1800" b="1"/>
              <a:t>6</a:t>
            </a:r>
          </a:p>
          <a:p>
            <a:pPr>
              <a:spcBef>
                <a:spcPct val="15000"/>
              </a:spcBef>
            </a:pPr>
            <a:r>
              <a:rPr lang="en-US" altLang="zh-CN" sz="1800" b="1"/>
              <a:t>7</a:t>
            </a:r>
          </a:p>
          <a:p>
            <a:pPr>
              <a:spcBef>
                <a:spcPct val="15000"/>
              </a:spcBef>
            </a:pPr>
            <a:r>
              <a:rPr lang="en-US" altLang="zh-CN" sz="1800" b="1"/>
              <a:t>8</a:t>
            </a:r>
          </a:p>
          <a:p>
            <a:pPr>
              <a:spcBef>
                <a:spcPct val="15000"/>
              </a:spcBef>
            </a:pPr>
            <a:r>
              <a:rPr lang="en-US" altLang="zh-CN" sz="1800" b="1"/>
              <a:t>9</a:t>
            </a:r>
          </a:p>
          <a:p>
            <a:pPr>
              <a:spcBef>
                <a:spcPct val="15000"/>
              </a:spcBef>
            </a:pPr>
            <a:r>
              <a:rPr lang="en-US" altLang="zh-CN" sz="1800" b="1"/>
              <a:t>10</a:t>
            </a:r>
          </a:p>
          <a:p>
            <a:pPr>
              <a:spcBef>
                <a:spcPct val="15000"/>
              </a:spcBef>
            </a:pPr>
            <a:r>
              <a:rPr lang="en-US" altLang="zh-CN" sz="1800" b="1"/>
              <a:t>11</a:t>
            </a:r>
          </a:p>
          <a:p>
            <a:pPr>
              <a:spcBef>
                <a:spcPct val="15000"/>
              </a:spcBef>
            </a:pPr>
            <a:r>
              <a:rPr lang="en-US" altLang="zh-CN" sz="1800" b="1"/>
              <a:t>12</a:t>
            </a:r>
          </a:p>
          <a:p>
            <a:pPr>
              <a:spcBef>
                <a:spcPct val="15000"/>
              </a:spcBef>
            </a:pPr>
            <a:r>
              <a:rPr lang="en-US" altLang="zh-CN" sz="1800" b="1"/>
              <a:t>13</a:t>
            </a:r>
          </a:p>
          <a:p>
            <a:pPr>
              <a:spcBef>
                <a:spcPct val="15000"/>
              </a:spcBef>
            </a:pPr>
            <a:r>
              <a:rPr lang="en-US" altLang="zh-CN" sz="1800" b="1"/>
              <a:t>14</a:t>
            </a:r>
          </a:p>
          <a:p>
            <a:pPr>
              <a:spcBef>
                <a:spcPct val="15000"/>
              </a:spcBef>
            </a:pPr>
            <a:r>
              <a:rPr lang="en-US" altLang="zh-CN" sz="1800" b="1"/>
              <a:t>15</a:t>
            </a:r>
          </a:p>
        </p:txBody>
      </p:sp>
      <p:sp>
        <p:nvSpPr>
          <p:cNvPr id="82950" name="Text Box 6"/>
          <p:cNvSpPr txBox="1">
            <a:spLocks noChangeArrowheads="1"/>
          </p:cNvSpPr>
          <p:nvPr/>
        </p:nvSpPr>
        <p:spPr bwMode="black">
          <a:xfrm>
            <a:off x="5422900" y="1233488"/>
            <a:ext cx="447675" cy="366712"/>
          </a:xfrm>
          <a:prstGeom prst="rect">
            <a:avLst/>
          </a:prstGeom>
          <a:noFill/>
          <a:ln w="9525" algn="ctr">
            <a:noFill/>
            <a:miter lim="800000"/>
            <a:headEnd/>
            <a:tailEnd/>
          </a:ln>
        </p:spPr>
        <p:txBody>
          <a:bodyPr lIns="18000" rIns="18000">
            <a:spAutoFit/>
          </a:bodyPr>
          <a:lstStyle/>
          <a:p>
            <a:r>
              <a:rPr lang="en-US" altLang="zh-CN" sz="2000" b="1"/>
              <a:t>m</a:t>
            </a:r>
            <a:r>
              <a:rPr lang="en-US" altLang="zh-CN" sz="2000" b="1" baseline="-25000"/>
              <a:t>i</a:t>
            </a:r>
          </a:p>
        </p:txBody>
      </p:sp>
      <p:sp>
        <p:nvSpPr>
          <p:cNvPr id="167" name="Text Box 350"/>
          <p:cNvSpPr txBox="1">
            <a:spLocks noChangeArrowheads="1"/>
          </p:cNvSpPr>
          <p:nvPr/>
        </p:nvSpPr>
        <p:spPr bwMode="auto">
          <a:xfrm>
            <a:off x="50800" y="4975225"/>
            <a:ext cx="5518150" cy="1401763"/>
          </a:xfrm>
          <a:prstGeom prst="rect">
            <a:avLst/>
          </a:prstGeom>
          <a:noFill/>
          <a:ln w="9525">
            <a:noFill/>
            <a:miter lim="800000"/>
            <a:headEnd/>
            <a:tailEnd/>
          </a:ln>
        </p:spPr>
        <p:txBody>
          <a:bodyPr>
            <a:spAutoFit/>
          </a:bodyPr>
          <a:lstStyle/>
          <a:p>
            <a:pPr algn="l" eaLnBrk="0" hangingPunct="0">
              <a:lnSpc>
                <a:spcPct val="100000"/>
              </a:lnSpc>
              <a:spcBef>
                <a:spcPts val="600"/>
              </a:spcBef>
              <a:buClr>
                <a:srgbClr val="003366"/>
              </a:buClr>
              <a:buSzPct val="110000"/>
              <a:buFont typeface="Wingdings" pitchFamily="2" charset="2"/>
              <a:buChar char="v"/>
            </a:pPr>
            <a:r>
              <a:rPr lang="zh-CN" altLang="en-US" sz="2000" b="1">
                <a:latin typeface="Arial" charset="0"/>
                <a:ea typeface="楷体_GB2312" pitchFamily="49" charset="-122"/>
              </a:rPr>
              <a:t>根据输出的逻辑函数表达式画出</a:t>
            </a:r>
            <a:r>
              <a:rPr lang="en-US" altLang="zh-CN" sz="2000" b="1">
                <a:latin typeface="Arial" charset="0"/>
                <a:ea typeface="楷体_GB2312" pitchFamily="49" charset="-122"/>
              </a:rPr>
              <a:t>ROM</a:t>
            </a:r>
            <a:r>
              <a:rPr lang="zh-CN" altLang="en-US" sz="2000" b="1">
                <a:latin typeface="Arial" charset="0"/>
                <a:ea typeface="楷体_GB2312" pitchFamily="49" charset="-122"/>
              </a:rPr>
              <a:t>点阵图</a:t>
            </a:r>
          </a:p>
          <a:p>
            <a:pPr marL="266700" lvl="1" indent="-85725" algn="l" eaLnBrk="0" hangingPunct="0">
              <a:lnSpc>
                <a:spcPct val="110000"/>
              </a:lnSpc>
              <a:spcBef>
                <a:spcPct val="0"/>
              </a:spcBef>
              <a:buClr>
                <a:srgbClr val="006666"/>
              </a:buClr>
              <a:buSzPct val="110000"/>
              <a:buFont typeface="Wingdings" pitchFamily="2" charset="2"/>
              <a:buNone/>
            </a:pPr>
            <a:r>
              <a:rPr lang="zh-CN" altLang="en-US" sz="2000" b="1">
                <a:latin typeface="Arial" charset="0"/>
                <a:ea typeface="楷体_GB2312" pitchFamily="49" charset="-122"/>
              </a:rPr>
              <a:t>在接入存储器件的矩阵交叉点上画一个圆点，代表存储器件。图中</a:t>
            </a:r>
            <a:r>
              <a:rPr lang="zh-CN" altLang="en-US" sz="2000" b="1">
                <a:solidFill>
                  <a:srgbClr val="CC0066"/>
                </a:solidFill>
                <a:latin typeface="Arial" charset="0"/>
                <a:ea typeface="楷体_GB2312" pitchFamily="49" charset="-122"/>
              </a:rPr>
              <a:t>接入存储器件</a:t>
            </a:r>
            <a:r>
              <a:rPr lang="zh-CN" altLang="en-US" sz="2000" b="1">
                <a:latin typeface="Arial" charset="0"/>
                <a:ea typeface="楷体_GB2312" pitchFamily="49" charset="-122"/>
              </a:rPr>
              <a:t>表示存</a:t>
            </a:r>
            <a:r>
              <a:rPr lang="en-US" altLang="zh-CN" sz="2000" b="1">
                <a:solidFill>
                  <a:srgbClr val="CC0066"/>
                </a:solidFill>
                <a:latin typeface="Arial" charset="0"/>
                <a:ea typeface="楷体_GB2312" pitchFamily="49" charset="-122"/>
              </a:rPr>
              <a:t>1</a:t>
            </a:r>
            <a:r>
              <a:rPr lang="zh-CN" altLang="en-US" sz="2000" b="1">
                <a:latin typeface="Arial" charset="0"/>
                <a:ea typeface="楷体_GB2312" pitchFamily="49" charset="-122"/>
              </a:rPr>
              <a:t>，</a:t>
            </a:r>
            <a:r>
              <a:rPr lang="zh-CN" altLang="en-US" sz="2000" b="1">
                <a:solidFill>
                  <a:srgbClr val="CC0066"/>
                </a:solidFill>
                <a:latin typeface="Arial" charset="0"/>
                <a:ea typeface="楷体_GB2312" pitchFamily="49" charset="-122"/>
              </a:rPr>
              <a:t>不接</a:t>
            </a:r>
            <a:r>
              <a:rPr lang="zh-CN" altLang="en-US" sz="2000" b="1">
                <a:latin typeface="Arial" charset="0"/>
                <a:ea typeface="楷体_GB2312" pitchFamily="49" charset="-122"/>
              </a:rPr>
              <a:t>存储器件表示存</a:t>
            </a:r>
            <a:r>
              <a:rPr lang="en-US" altLang="zh-CN" sz="2000" b="1">
                <a:solidFill>
                  <a:srgbClr val="CC0066"/>
                </a:solidFill>
                <a:latin typeface="Arial" charset="0"/>
                <a:ea typeface="楷体_GB2312" pitchFamily="49" charset="-122"/>
              </a:rPr>
              <a:t>0</a:t>
            </a:r>
            <a:r>
              <a:rPr lang="zh-CN" altLang="en-US" sz="2000" b="1">
                <a:latin typeface="Arial" charset="0"/>
                <a:ea typeface="楷体_GB2312" pitchFamily="49" charset="-122"/>
              </a:rPr>
              <a:t>。</a:t>
            </a:r>
            <a:endParaRPr lang="en-US" altLang="zh-CN" sz="2000" b="1">
              <a:latin typeface="Arial" charset="0"/>
              <a:ea typeface="楷体_GB2312" pitchFamily="49" charset="-122"/>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8172"/>
                                        </p:tgtEl>
                                        <p:attrNameLst>
                                          <p:attrName>style.visibility</p:attrName>
                                        </p:attrNameLst>
                                      </p:cBhvr>
                                      <p:to>
                                        <p:strVal val="visible"/>
                                      </p:to>
                                    </p:set>
                                    <p:anim calcmode="lin" valueType="num">
                                      <p:cBhvr additive="base">
                                        <p:cTn id="12" dur="500" fill="hold"/>
                                        <p:tgtEl>
                                          <p:spTgt spid="48172"/>
                                        </p:tgtEl>
                                        <p:attrNameLst>
                                          <p:attrName>ppt_x</p:attrName>
                                        </p:attrNameLst>
                                      </p:cBhvr>
                                      <p:tavLst>
                                        <p:tav tm="0">
                                          <p:val>
                                            <p:strVal val="#ppt_x"/>
                                          </p:val>
                                        </p:tav>
                                        <p:tav tm="100000">
                                          <p:val>
                                            <p:strVal val="#ppt_x"/>
                                          </p:val>
                                        </p:tav>
                                      </p:tavLst>
                                    </p:anim>
                                    <p:anim calcmode="lin" valueType="num">
                                      <p:cBhvr additive="base">
                                        <p:cTn id="13" dur="500" fill="hold"/>
                                        <p:tgtEl>
                                          <p:spTgt spid="48172"/>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nodePh="1">
                                  <p:stCondLst>
                                    <p:cond delay="0"/>
                                  </p:stCondLst>
                                  <p:endCondLst>
                                    <p:cond evt="begin" delay="0">
                                      <p:tn val="15"/>
                                    </p:cond>
                                  </p:endCondLst>
                                  <p:childTnLst>
                                    <p:set>
                                      <p:cBhvr>
                                        <p:cTn id="16" dur="1" fill="hold">
                                          <p:stCondLst>
                                            <p:cond delay="0"/>
                                          </p:stCondLst>
                                        </p:cTn>
                                        <p:tgtEl>
                                          <p:spTgt spid="82948"/>
                                        </p:tgtEl>
                                        <p:attrNameLst>
                                          <p:attrName>style.visibility</p:attrName>
                                        </p:attrNameLst>
                                      </p:cBhvr>
                                      <p:to>
                                        <p:strVal val="visible"/>
                                      </p:to>
                                    </p:set>
                                    <p:anim calcmode="lin" valueType="num">
                                      <p:cBhvr additive="base">
                                        <p:cTn id="17" dur="500" fill="hold"/>
                                        <p:tgtEl>
                                          <p:spTgt spid="82948"/>
                                        </p:tgtEl>
                                        <p:attrNameLst>
                                          <p:attrName>ppt_x</p:attrName>
                                        </p:attrNameLst>
                                      </p:cBhvr>
                                      <p:tavLst>
                                        <p:tav tm="0">
                                          <p:val>
                                            <p:strVal val="#ppt_x"/>
                                          </p:val>
                                        </p:tav>
                                        <p:tav tm="100000">
                                          <p:val>
                                            <p:strVal val="#ppt_x"/>
                                          </p:val>
                                        </p:tav>
                                      </p:tavLst>
                                    </p:anim>
                                    <p:anim calcmode="lin" valueType="num">
                                      <p:cBhvr additive="base">
                                        <p:cTn id="18" dur="500" fill="hold"/>
                                        <p:tgtEl>
                                          <p:spTgt spid="8294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82950"/>
                                        </p:tgtEl>
                                        <p:attrNameLst>
                                          <p:attrName>style.visibility</p:attrName>
                                        </p:attrNameLst>
                                      </p:cBhvr>
                                      <p:to>
                                        <p:strVal val="visible"/>
                                      </p:to>
                                    </p:set>
                                    <p:anim calcmode="lin" valueType="num">
                                      <p:cBhvr additive="base">
                                        <p:cTn id="23" dur="500" fill="hold"/>
                                        <p:tgtEl>
                                          <p:spTgt spid="82950"/>
                                        </p:tgtEl>
                                        <p:attrNameLst>
                                          <p:attrName>ppt_x</p:attrName>
                                        </p:attrNameLst>
                                      </p:cBhvr>
                                      <p:tavLst>
                                        <p:tav tm="0">
                                          <p:val>
                                            <p:strVal val="#ppt_x"/>
                                          </p:val>
                                        </p:tav>
                                        <p:tav tm="100000">
                                          <p:val>
                                            <p:strVal val="#ppt_x"/>
                                          </p:val>
                                        </p:tav>
                                      </p:tavLst>
                                    </p:anim>
                                    <p:anim calcmode="lin" valueType="num">
                                      <p:cBhvr additive="base">
                                        <p:cTn id="24" dur="500" fill="hold"/>
                                        <p:tgtEl>
                                          <p:spTgt spid="82950"/>
                                        </p:tgtEl>
                                        <p:attrNameLst>
                                          <p:attrName>ppt_y</p:attrName>
                                        </p:attrNameLst>
                                      </p:cBhvr>
                                      <p:tavLst>
                                        <p:tav tm="0">
                                          <p:val>
                                            <p:strVal val="0-#ppt_h/2"/>
                                          </p:val>
                                        </p:tav>
                                        <p:tav tm="100000">
                                          <p:val>
                                            <p:strVal val="#ppt_y"/>
                                          </p:val>
                                        </p:tav>
                                      </p:tavLst>
                                    </p:anim>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82949"/>
                                        </p:tgtEl>
                                        <p:attrNameLst>
                                          <p:attrName>style.visibility</p:attrName>
                                        </p:attrNameLst>
                                      </p:cBhvr>
                                      <p:to>
                                        <p:strVal val="visible"/>
                                      </p:to>
                                    </p:set>
                                    <p:animEffect transition="in" filter="wipe(up)">
                                      <p:cBhvr>
                                        <p:cTn id="28" dur="500"/>
                                        <p:tgtEl>
                                          <p:spTgt spid="82949"/>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167">
                                            <p:txEl>
                                              <p:pRg st="0" end="0"/>
                                            </p:txEl>
                                          </p:spTgt>
                                        </p:tgtEl>
                                        <p:attrNameLst>
                                          <p:attrName>style.visibility</p:attrName>
                                        </p:attrNameLst>
                                      </p:cBhvr>
                                      <p:to>
                                        <p:strVal val="visible"/>
                                      </p:to>
                                    </p:set>
                                    <p:anim calcmode="lin" valueType="num">
                                      <p:cBhvr additive="base">
                                        <p:cTn id="39" dur="500" fill="hold"/>
                                        <p:tgtEl>
                                          <p:spTgt spid="167">
                                            <p:txEl>
                                              <p:pRg st="0" end="0"/>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167">
                                            <p:txEl>
                                              <p:pRg st="1" end="1"/>
                                            </p:txEl>
                                          </p:spTgt>
                                        </p:tgtEl>
                                        <p:attrNameLst>
                                          <p:attrName>style.visibility</p:attrName>
                                        </p:attrNameLst>
                                      </p:cBhvr>
                                      <p:to>
                                        <p:strVal val="visible"/>
                                      </p:to>
                                    </p:set>
                                    <p:anim calcmode="lin" valueType="num">
                                      <p:cBhvr additive="base">
                                        <p:cTn id="45" dur="500" fill="hold"/>
                                        <p:tgtEl>
                                          <p:spTgt spid="167">
                                            <p:txEl>
                                              <p:pRg st="1" end="1"/>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6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82948" grpId="0"/>
      <p:bldP spid="82949" grpId="0"/>
      <p:bldP spid="82950" grpId="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灯片编号占位符 4"/>
          <p:cNvSpPr>
            <a:spLocks noGrp="1"/>
          </p:cNvSpPr>
          <p:nvPr>
            <p:ph type="sldNum" sz="quarter" idx="10"/>
          </p:nvPr>
        </p:nvSpPr>
        <p:spPr>
          <a:noFill/>
        </p:spPr>
        <p:txBody>
          <a:bodyPr/>
          <a:lstStyle/>
          <a:p>
            <a:fld id="{A9D25558-4DCC-4092-A3AB-3FB79A31AE1E}" type="slidenum">
              <a:rPr lang="ko-KR" altLang="en-US" smtClean="0"/>
              <a:pPr/>
              <a:t>57</a:t>
            </a:fld>
            <a:endParaRPr lang="en-US" altLang="ko-KR" smtClean="0"/>
          </a:p>
        </p:txBody>
      </p:sp>
      <p:sp>
        <p:nvSpPr>
          <p:cNvPr id="61443" name="Rectangle 2"/>
          <p:cNvSpPr>
            <a:spLocks noGrp="1" noChangeArrowheads="1"/>
          </p:cNvSpPr>
          <p:nvPr>
            <p:ph type="title"/>
          </p:nvPr>
        </p:nvSpPr>
        <p:spPr/>
        <p:txBody>
          <a:bodyPr/>
          <a:lstStyle/>
          <a:p>
            <a:r>
              <a:rPr lang="en-US" altLang="zh-CN" smtClean="0">
                <a:solidFill>
                  <a:srgbClr val="FFCC00"/>
                </a:solidFill>
                <a:latin typeface="Arial" charset="0"/>
                <a:ea typeface="黑体" pitchFamily="49" charset="-122"/>
              </a:rPr>
              <a:t>ROM</a:t>
            </a:r>
            <a:r>
              <a:rPr lang="zh-CN" altLang="en-US" smtClean="0">
                <a:solidFill>
                  <a:srgbClr val="FFCC00"/>
                </a:solidFill>
                <a:latin typeface="Arial" charset="0"/>
                <a:ea typeface="黑体" pitchFamily="49" charset="-122"/>
              </a:rPr>
              <a:t>实现的码转换器点阵图</a:t>
            </a:r>
          </a:p>
        </p:txBody>
      </p:sp>
      <p:grpSp>
        <p:nvGrpSpPr>
          <p:cNvPr id="61444" name="Group 2"/>
          <p:cNvGrpSpPr>
            <a:grpSpLocks/>
          </p:cNvGrpSpPr>
          <p:nvPr/>
        </p:nvGrpSpPr>
        <p:grpSpPr bwMode="auto">
          <a:xfrm>
            <a:off x="792163" y="1082675"/>
            <a:ext cx="7818437" cy="5186363"/>
            <a:chOff x="499" y="682"/>
            <a:chExt cx="4925" cy="3267"/>
          </a:xfrm>
        </p:grpSpPr>
        <p:grpSp>
          <p:nvGrpSpPr>
            <p:cNvPr id="61457" name="Group 74"/>
            <p:cNvGrpSpPr>
              <a:grpSpLocks/>
            </p:cNvGrpSpPr>
            <p:nvPr/>
          </p:nvGrpSpPr>
          <p:grpSpPr bwMode="auto">
            <a:xfrm>
              <a:off x="499" y="682"/>
              <a:ext cx="4623" cy="3267"/>
              <a:chOff x="480" y="336"/>
              <a:chExt cx="4416" cy="3456"/>
            </a:xfrm>
          </p:grpSpPr>
          <p:grpSp>
            <p:nvGrpSpPr>
              <p:cNvPr id="61563" name="Group 10"/>
              <p:cNvGrpSpPr>
                <a:grpSpLocks/>
              </p:cNvGrpSpPr>
              <p:nvPr/>
            </p:nvGrpSpPr>
            <p:grpSpPr bwMode="auto">
              <a:xfrm>
                <a:off x="480" y="576"/>
                <a:ext cx="4416" cy="528"/>
                <a:chOff x="480" y="576"/>
                <a:chExt cx="4416" cy="528"/>
              </a:xfrm>
            </p:grpSpPr>
            <p:sp>
              <p:nvSpPr>
                <p:cNvPr id="61625" name="Line 2"/>
                <p:cNvSpPr>
                  <a:spLocks noChangeShapeType="1"/>
                </p:cNvSpPr>
                <p:nvPr/>
              </p:nvSpPr>
              <p:spPr bwMode="auto">
                <a:xfrm>
                  <a:off x="720" y="720"/>
                  <a:ext cx="4176" cy="0"/>
                </a:xfrm>
                <a:prstGeom prst="line">
                  <a:avLst/>
                </a:prstGeom>
                <a:noFill/>
                <a:ln w="9525">
                  <a:solidFill>
                    <a:schemeClr val="tx1"/>
                  </a:solidFill>
                  <a:round/>
                  <a:headEnd/>
                  <a:tailEnd/>
                </a:ln>
              </p:spPr>
              <p:txBody>
                <a:bodyPr/>
                <a:lstStyle/>
                <a:p>
                  <a:endParaRPr lang="zh-CN" altLang="en-US"/>
                </a:p>
              </p:txBody>
            </p:sp>
            <p:sp>
              <p:nvSpPr>
                <p:cNvPr id="61626" name="Line 3"/>
                <p:cNvSpPr>
                  <a:spLocks noChangeShapeType="1"/>
                </p:cNvSpPr>
                <p:nvPr/>
              </p:nvSpPr>
              <p:spPr bwMode="auto">
                <a:xfrm>
                  <a:off x="864" y="720"/>
                  <a:ext cx="0" cy="288"/>
                </a:xfrm>
                <a:prstGeom prst="line">
                  <a:avLst/>
                </a:prstGeom>
                <a:noFill/>
                <a:ln w="9525">
                  <a:solidFill>
                    <a:schemeClr val="tx1"/>
                  </a:solidFill>
                  <a:round/>
                  <a:headEnd/>
                  <a:tailEnd/>
                </a:ln>
              </p:spPr>
              <p:txBody>
                <a:bodyPr/>
                <a:lstStyle/>
                <a:p>
                  <a:endParaRPr lang="zh-CN" altLang="en-US"/>
                </a:p>
              </p:txBody>
            </p:sp>
            <p:sp>
              <p:nvSpPr>
                <p:cNvPr id="61627" name="Line 4"/>
                <p:cNvSpPr>
                  <a:spLocks noChangeShapeType="1"/>
                </p:cNvSpPr>
                <p:nvPr/>
              </p:nvSpPr>
              <p:spPr bwMode="auto">
                <a:xfrm>
                  <a:off x="864" y="1008"/>
                  <a:ext cx="240" cy="0"/>
                </a:xfrm>
                <a:prstGeom prst="line">
                  <a:avLst/>
                </a:prstGeom>
                <a:noFill/>
                <a:ln w="9525">
                  <a:solidFill>
                    <a:schemeClr val="tx1"/>
                  </a:solidFill>
                  <a:round/>
                  <a:headEnd/>
                  <a:tailEnd/>
                </a:ln>
              </p:spPr>
              <p:txBody>
                <a:bodyPr/>
                <a:lstStyle/>
                <a:p>
                  <a:endParaRPr lang="zh-CN" altLang="en-US"/>
                </a:p>
              </p:txBody>
            </p:sp>
            <p:sp>
              <p:nvSpPr>
                <p:cNvPr id="61628" name="AutoShape 5"/>
                <p:cNvSpPr>
                  <a:spLocks noChangeArrowheads="1"/>
                </p:cNvSpPr>
                <p:nvPr/>
              </p:nvSpPr>
              <p:spPr bwMode="auto">
                <a:xfrm rot="5400000">
                  <a:off x="1104" y="912"/>
                  <a:ext cx="192" cy="192"/>
                </a:xfrm>
                <a:prstGeom prst="triangle">
                  <a:avLst>
                    <a:gd name="adj" fmla="val 50000"/>
                  </a:avLst>
                </a:prstGeom>
                <a:noFill/>
                <a:ln w="19050">
                  <a:solidFill>
                    <a:schemeClr val="tx1"/>
                  </a:solidFill>
                  <a:miter lim="800000"/>
                  <a:headEnd/>
                  <a:tailEnd/>
                </a:ln>
              </p:spPr>
              <p:txBody>
                <a:bodyPr rot="10800000" vert="eaVert"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629" name="Oval 6"/>
                <p:cNvSpPr>
                  <a:spLocks noChangeArrowheads="1"/>
                </p:cNvSpPr>
                <p:nvPr/>
              </p:nvSpPr>
              <p:spPr bwMode="auto">
                <a:xfrm>
                  <a:off x="1296" y="984"/>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630" name="Line 7"/>
                <p:cNvSpPr>
                  <a:spLocks noChangeShapeType="1"/>
                </p:cNvSpPr>
                <p:nvPr/>
              </p:nvSpPr>
              <p:spPr bwMode="auto">
                <a:xfrm>
                  <a:off x="1344" y="1008"/>
                  <a:ext cx="3552" cy="0"/>
                </a:xfrm>
                <a:prstGeom prst="line">
                  <a:avLst/>
                </a:prstGeom>
                <a:noFill/>
                <a:ln w="9525">
                  <a:solidFill>
                    <a:schemeClr val="tx1"/>
                  </a:solidFill>
                  <a:round/>
                  <a:headEnd/>
                  <a:tailEnd/>
                </a:ln>
              </p:spPr>
              <p:txBody>
                <a:bodyPr/>
                <a:lstStyle/>
                <a:p>
                  <a:endParaRPr lang="zh-CN" altLang="en-US"/>
                </a:p>
              </p:txBody>
            </p:sp>
            <p:sp>
              <p:nvSpPr>
                <p:cNvPr id="61631" name="Oval 8"/>
                <p:cNvSpPr>
                  <a:spLocks noChangeArrowheads="1"/>
                </p:cNvSpPr>
                <p:nvPr/>
              </p:nvSpPr>
              <p:spPr bwMode="auto">
                <a:xfrm>
                  <a:off x="848" y="702"/>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632" name="Text Box 9"/>
                <p:cNvSpPr txBox="1">
                  <a:spLocks noChangeArrowheads="1"/>
                </p:cNvSpPr>
                <p:nvPr/>
              </p:nvSpPr>
              <p:spPr bwMode="auto">
                <a:xfrm>
                  <a:off x="480" y="576"/>
                  <a:ext cx="288" cy="208"/>
                </a:xfrm>
                <a:prstGeom prst="rect">
                  <a:avLst/>
                </a:prstGeom>
                <a:noFill/>
                <a:ln w="9525">
                  <a:noFill/>
                  <a:miter lim="800000"/>
                  <a:headEnd/>
                  <a:tailEnd/>
                </a:ln>
              </p:spPr>
              <p:txBody>
                <a:bodyPr>
                  <a:spAutoFit/>
                </a:bodyPr>
                <a:lstStyle/>
                <a:p>
                  <a:pPr eaLnBrk="0" hangingPunct="0"/>
                  <a:r>
                    <a:rPr lang="en-US" altLang="zh-CN" sz="1600" b="1">
                      <a:solidFill>
                        <a:schemeClr val="hlink"/>
                      </a:solidFill>
                      <a:ea typeface="Gulim" pitchFamily="34" charset="-127"/>
                    </a:rPr>
                    <a:t>A</a:t>
                  </a:r>
                  <a:r>
                    <a:rPr lang="en-US" altLang="zh-CN" sz="1600" b="1" baseline="-25000">
                      <a:solidFill>
                        <a:schemeClr val="hlink"/>
                      </a:solidFill>
                      <a:ea typeface="Gulim" pitchFamily="34" charset="-127"/>
                    </a:rPr>
                    <a:t>3</a:t>
                  </a:r>
                  <a:endParaRPr lang="en-US" altLang="zh-CN" sz="1600" b="1">
                    <a:solidFill>
                      <a:schemeClr val="hlink"/>
                    </a:solidFill>
                    <a:ea typeface="Gulim" pitchFamily="34" charset="-127"/>
                  </a:endParaRPr>
                </a:p>
              </p:txBody>
            </p:sp>
          </p:grpSp>
          <p:grpSp>
            <p:nvGrpSpPr>
              <p:cNvPr id="61564" name="Group 11"/>
              <p:cNvGrpSpPr>
                <a:grpSpLocks/>
              </p:cNvGrpSpPr>
              <p:nvPr/>
            </p:nvGrpSpPr>
            <p:grpSpPr bwMode="auto">
              <a:xfrm>
                <a:off x="480" y="1104"/>
                <a:ext cx="4416" cy="528"/>
                <a:chOff x="480" y="576"/>
                <a:chExt cx="4416" cy="528"/>
              </a:xfrm>
            </p:grpSpPr>
            <p:sp>
              <p:nvSpPr>
                <p:cNvPr id="61617" name="Line 12"/>
                <p:cNvSpPr>
                  <a:spLocks noChangeShapeType="1"/>
                </p:cNvSpPr>
                <p:nvPr/>
              </p:nvSpPr>
              <p:spPr bwMode="auto">
                <a:xfrm>
                  <a:off x="720" y="720"/>
                  <a:ext cx="4176" cy="0"/>
                </a:xfrm>
                <a:prstGeom prst="line">
                  <a:avLst/>
                </a:prstGeom>
                <a:noFill/>
                <a:ln w="9525">
                  <a:solidFill>
                    <a:schemeClr val="tx1"/>
                  </a:solidFill>
                  <a:round/>
                  <a:headEnd/>
                  <a:tailEnd/>
                </a:ln>
              </p:spPr>
              <p:txBody>
                <a:bodyPr/>
                <a:lstStyle/>
                <a:p>
                  <a:endParaRPr lang="zh-CN" altLang="en-US"/>
                </a:p>
              </p:txBody>
            </p:sp>
            <p:sp>
              <p:nvSpPr>
                <p:cNvPr id="61618" name="Line 13"/>
                <p:cNvSpPr>
                  <a:spLocks noChangeShapeType="1"/>
                </p:cNvSpPr>
                <p:nvPr/>
              </p:nvSpPr>
              <p:spPr bwMode="auto">
                <a:xfrm>
                  <a:off x="864" y="720"/>
                  <a:ext cx="0" cy="288"/>
                </a:xfrm>
                <a:prstGeom prst="line">
                  <a:avLst/>
                </a:prstGeom>
                <a:noFill/>
                <a:ln w="9525">
                  <a:solidFill>
                    <a:schemeClr val="tx1"/>
                  </a:solidFill>
                  <a:round/>
                  <a:headEnd/>
                  <a:tailEnd/>
                </a:ln>
              </p:spPr>
              <p:txBody>
                <a:bodyPr/>
                <a:lstStyle/>
                <a:p>
                  <a:endParaRPr lang="zh-CN" altLang="en-US"/>
                </a:p>
              </p:txBody>
            </p:sp>
            <p:sp>
              <p:nvSpPr>
                <p:cNvPr id="61619" name="Line 14"/>
                <p:cNvSpPr>
                  <a:spLocks noChangeShapeType="1"/>
                </p:cNvSpPr>
                <p:nvPr/>
              </p:nvSpPr>
              <p:spPr bwMode="auto">
                <a:xfrm>
                  <a:off x="864" y="1008"/>
                  <a:ext cx="240" cy="0"/>
                </a:xfrm>
                <a:prstGeom prst="line">
                  <a:avLst/>
                </a:prstGeom>
                <a:noFill/>
                <a:ln w="9525">
                  <a:solidFill>
                    <a:schemeClr val="tx1"/>
                  </a:solidFill>
                  <a:round/>
                  <a:headEnd/>
                  <a:tailEnd/>
                </a:ln>
              </p:spPr>
              <p:txBody>
                <a:bodyPr/>
                <a:lstStyle/>
                <a:p>
                  <a:endParaRPr lang="zh-CN" altLang="en-US"/>
                </a:p>
              </p:txBody>
            </p:sp>
            <p:sp>
              <p:nvSpPr>
                <p:cNvPr id="61620" name="AutoShape 15"/>
                <p:cNvSpPr>
                  <a:spLocks noChangeArrowheads="1"/>
                </p:cNvSpPr>
                <p:nvPr/>
              </p:nvSpPr>
              <p:spPr bwMode="auto">
                <a:xfrm rot="5400000">
                  <a:off x="1104" y="912"/>
                  <a:ext cx="192" cy="192"/>
                </a:xfrm>
                <a:prstGeom prst="triangle">
                  <a:avLst>
                    <a:gd name="adj" fmla="val 50000"/>
                  </a:avLst>
                </a:prstGeom>
                <a:noFill/>
                <a:ln w="19050">
                  <a:solidFill>
                    <a:schemeClr val="tx1"/>
                  </a:solidFill>
                  <a:miter lim="800000"/>
                  <a:headEnd/>
                  <a:tailEnd/>
                </a:ln>
              </p:spPr>
              <p:txBody>
                <a:bodyPr rot="10800000" vert="eaVert"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621" name="Oval 16"/>
                <p:cNvSpPr>
                  <a:spLocks noChangeArrowheads="1"/>
                </p:cNvSpPr>
                <p:nvPr/>
              </p:nvSpPr>
              <p:spPr bwMode="auto">
                <a:xfrm>
                  <a:off x="1296" y="984"/>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622" name="Line 17"/>
                <p:cNvSpPr>
                  <a:spLocks noChangeShapeType="1"/>
                </p:cNvSpPr>
                <p:nvPr/>
              </p:nvSpPr>
              <p:spPr bwMode="auto">
                <a:xfrm>
                  <a:off x="1344" y="1008"/>
                  <a:ext cx="3552" cy="0"/>
                </a:xfrm>
                <a:prstGeom prst="line">
                  <a:avLst/>
                </a:prstGeom>
                <a:noFill/>
                <a:ln w="9525">
                  <a:solidFill>
                    <a:schemeClr val="tx1"/>
                  </a:solidFill>
                  <a:round/>
                  <a:headEnd/>
                  <a:tailEnd/>
                </a:ln>
              </p:spPr>
              <p:txBody>
                <a:bodyPr/>
                <a:lstStyle/>
                <a:p>
                  <a:endParaRPr lang="zh-CN" altLang="en-US"/>
                </a:p>
              </p:txBody>
            </p:sp>
            <p:sp>
              <p:nvSpPr>
                <p:cNvPr id="61623" name="Oval 18"/>
                <p:cNvSpPr>
                  <a:spLocks noChangeArrowheads="1"/>
                </p:cNvSpPr>
                <p:nvPr/>
              </p:nvSpPr>
              <p:spPr bwMode="auto">
                <a:xfrm>
                  <a:off x="848" y="702"/>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624" name="Text Box 19"/>
                <p:cNvSpPr txBox="1">
                  <a:spLocks noChangeArrowheads="1"/>
                </p:cNvSpPr>
                <p:nvPr/>
              </p:nvSpPr>
              <p:spPr bwMode="auto">
                <a:xfrm>
                  <a:off x="480" y="576"/>
                  <a:ext cx="288" cy="208"/>
                </a:xfrm>
                <a:prstGeom prst="rect">
                  <a:avLst/>
                </a:prstGeom>
                <a:noFill/>
                <a:ln w="9525">
                  <a:noFill/>
                  <a:miter lim="800000"/>
                  <a:headEnd/>
                  <a:tailEnd/>
                </a:ln>
              </p:spPr>
              <p:txBody>
                <a:bodyPr>
                  <a:spAutoFit/>
                </a:bodyPr>
                <a:lstStyle/>
                <a:p>
                  <a:pPr eaLnBrk="0" hangingPunct="0"/>
                  <a:r>
                    <a:rPr lang="en-US" altLang="zh-CN" sz="1600" b="1">
                      <a:solidFill>
                        <a:schemeClr val="hlink"/>
                      </a:solidFill>
                      <a:ea typeface="Gulim" pitchFamily="34" charset="-127"/>
                    </a:rPr>
                    <a:t>A</a:t>
                  </a:r>
                  <a:r>
                    <a:rPr lang="en-US" altLang="zh-CN" sz="1600" b="1" baseline="-25000">
                      <a:solidFill>
                        <a:schemeClr val="hlink"/>
                      </a:solidFill>
                      <a:ea typeface="Gulim" pitchFamily="34" charset="-127"/>
                    </a:rPr>
                    <a:t>2</a:t>
                  </a:r>
                  <a:endParaRPr lang="en-US" altLang="zh-CN" sz="1600" b="1">
                    <a:solidFill>
                      <a:schemeClr val="hlink"/>
                    </a:solidFill>
                    <a:ea typeface="Gulim" pitchFamily="34" charset="-127"/>
                  </a:endParaRPr>
                </a:p>
              </p:txBody>
            </p:sp>
          </p:grpSp>
          <p:grpSp>
            <p:nvGrpSpPr>
              <p:cNvPr id="61565" name="Group 20"/>
              <p:cNvGrpSpPr>
                <a:grpSpLocks/>
              </p:cNvGrpSpPr>
              <p:nvPr/>
            </p:nvGrpSpPr>
            <p:grpSpPr bwMode="auto">
              <a:xfrm>
                <a:off x="480" y="1632"/>
                <a:ext cx="4416" cy="528"/>
                <a:chOff x="480" y="576"/>
                <a:chExt cx="4416" cy="528"/>
              </a:xfrm>
            </p:grpSpPr>
            <p:sp>
              <p:nvSpPr>
                <p:cNvPr id="61609" name="Line 21"/>
                <p:cNvSpPr>
                  <a:spLocks noChangeShapeType="1"/>
                </p:cNvSpPr>
                <p:nvPr/>
              </p:nvSpPr>
              <p:spPr bwMode="auto">
                <a:xfrm>
                  <a:off x="720" y="720"/>
                  <a:ext cx="4176" cy="0"/>
                </a:xfrm>
                <a:prstGeom prst="line">
                  <a:avLst/>
                </a:prstGeom>
                <a:noFill/>
                <a:ln w="9525">
                  <a:solidFill>
                    <a:schemeClr val="tx1"/>
                  </a:solidFill>
                  <a:round/>
                  <a:headEnd/>
                  <a:tailEnd/>
                </a:ln>
              </p:spPr>
              <p:txBody>
                <a:bodyPr/>
                <a:lstStyle/>
                <a:p>
                  <a:endParaRPr lang="zh-CN" altLang="en-US"/>
                </a:p>
              </p:txBody>
            </p:sp>
            <p:sp>
              <p:nvSpPr>
                <p:cNvPr id="61610" name="Line 22"/>
                <p:cNvSpPr>
                  <a:spLocks noChangeShapeType="1"/>
                </p:cNvSpPr>
                <p:nvPr/>
              </p:nvSpPr>
              <p:spPr bwMode="auto">
                <a:xfrm>
                  <a:off x="864" y="720"/>
                  <a:ext cx="0" cy="288"/>
                </a:xfrm>
                <a:prstGeom prst="line">
                  <a:avLst/>
                </a:prstGeom>
                <a:noFill/>
                <a:ln w="9525">
                  <a:solidFill>
                    <a:schemeClr val="tx1"/>
                  </a:solidFill>
                  <a:round/>
                  <a:headEnd/>
                  <a:tailEnd/>
                </a:ln>
              </p:spPr>
              <p:txBody>
                <a:bodyPr/>
                <a:lstStyle/>
                <a:p>
                  <a:endParaRPr lang="zh-CN" altLang="en-US"/>
                </a:p>
              </p:txBody>
            </p:sp>
            <p:sp>
              <p:nvSpPr>
                <p:cNvPr id="61611" name="Line 23"/>
                <p:cNvSpPr>
                  <a:spLocks noChangeShapeType="1"/>
                </p:cNvSpPr>
                <p:nvPr/>
              </p:nvSpPr>
              <p:spPr bwMode="auto">
                <a:xfrm>
                  <a:off x="864" y="1008"/>
                  <a:ext cx="240" cy="0"/>
                </a:xfrm>
                <a:prstGeom prst="line">
                  <a:avLst/>
                </a:prstGeom>
                <a:noFill/>
                <a:ln w="9525">
                  <a:solidFill>
                    <a:schemeClr val="tx1"/>
                  </a:solidFill>
                  <a:round/>
                  <a:headEnd/>
                  <a:tailEnd/>
                </a:ln>
              </p:spPr>
              <p:txBody>
                <a:bodyPr/>
                <a:lstStyle/>
                <a:p>
                  <a:endParaRPr lang="zh-CN" altLang="en-US"/>
                </a:p>
              </p:txBody>
            </p:sp>
            <p:sp>
              <p:nvSpPr>
                <p:cNvPr id="61612" name="AutoShape 24"/>
                <p:cNvSpPr>
                  <a:spLocks noChangeArrowheads="1"/>
                </p:cNvSpPr>
                <p:nvPr/>
              </p:nvSpPr>
              <p:spPr bwMode="auto">
                <a:xfrm rot="5400000">
                  <a:off x="1104" y="912"/>
                  <a:ext cx="192" cy="192"/>
                </a:xfrm>
                <a:prstGeom prst="triangle">
                  <a:avLst>
                    <a:gd name="adj" fmla="val 50000"/>
                  </a:avLst>
                </a:prstGeom>
                <a:noFill/>
                <a:ln w="19050">
                  <a:solidFill>
                    <a:schemeClr val="tx1"/>
                  </a:solidFill>
                  <a:miter lim="800000"/>
                  <a:headEnd/>
                  <a:tailEnd/>
                </a:ln>
              </p:spPr>
              <p:txBody>
                <a:bodyPr rot="10800000" vert="eaVert"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613" name="Oval 25"/>
                <p:cNvSpPr>
                  <a:spLocks noChangeArrowheads="1"/>
                </p:cNvSpPr>
                <p:nvPr/>
              </p:nvSpPr>
              <p:spPr bwMode="auto">
                <a:xfrm>
                  <a:off x="1296" y="984"/>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614" name="Line 26"/>
                <p:cNvSpPr>
                  <a:spLocks noChangeShapeType="1"/>
                </p:cNvSpPr>
                <p:nvPr/>
              </p:nvSpPr>
              <p:spPr bwMode="auto">
                <a:xfrm>
                  <a:off x="1344" y="1008"/>
                  <a:ext cx="3552" cy="0"/>
                </a:xfrm>
                <a:prstGeom prst="line">
                  <a:avLst/>
                </a:prstGeom>
                <a:noFill/>
                <a:ln w="9525">
                  <a:solidFill>
                    <a:schemeClr val="tx1"/>
                  </a:solidFill>
                  <a:round/>
                  <a:headEnd/>
                  <a:tailEnd/>
                </a:ln>
              </p:spPr>
              <p:txBody>
                <a:bodyPr/>
                <a:lstStyle/>
                <a:p>
                  <a:endParaRPr lang="zh-CN" altLang="en-US"/>
                </a:p>
              </p:txBody>
            </p:sp>
            <p:sp>
              <p:nvSpPr>
                <p:cNvPr id="61615" name="Oval 27"/>
                <p:cNvSpPr>
                  <a:spLocks noChangeArrowheads="1"/>
                </p:cNvSpPr>
                <p:nvPr/>
              </p:nvSpPr>
              <p:spPr bwMode="auto">
                <a:xfrm>
                  <a:off x="848" y="702"/>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616" name="Text Box 28"/>
                <p:cNvSpPr txBox="1">
                  <a:spLocks noChangeArrowheads="1"/>
                </p:cNvSpPr>
                <p:nvPr/>
              </p:nvSpPr>
              <p:spPr bwMode="auto">
                <a:xfrm>
                  <a:off x="480" y="576"/>
                  <a:ext cx="288" cy="208"/>
                </a:xfrm>
                <a:prstGeom prst="rect">
                  <a:avLst/>
                </a:prstGeom>
                <a:noFill/>
                <a:ln w="9525">
                  <a:noFill/>
                  <a:miter lim="800000"/>
                  <a:headEnd/>
                  <a:tailEnd/>
                </a:ln>
              </p:spPr>
              <p:txBody>
                <a:bodyPr>
                  <a:spAutoFit/>
                </a:bodyPr>
                <a:lstStyle/>
                <a:p>
                  <a:pPr eaLnBrk="0" hangingPunct="0"/>
                  <a:r>
                    <a:rPr lang="en-US" altLang="zh-CN" sz="1600" b="1">
                      <a:solidFill>
                        <a:schemeClr val="hlink"/>
                      </a:solidFill>
                      <a:ea typeface="Gulim" pitchFamily="34" charset="-127"/>
                    </a:rPr>
                    <a:t>A</a:t>
                  </a:r>
                  <a:r>
                    <a:rPr lang="en-US" altLang="zh-CN" sz="1600" b="1" baseline="-25000">
                      <a:solidFill>
                        <a:schemeClr val="hlink"/>
                      </a:solidFill>
                      <a:ea typeface="Gulim" pitchFamily="34" charset="-127"/>
                    </a:rPr>
                    <a:t>1</a:t>
                  </a:r>
                  <a:endParaRPr lang="en-US" altLang="zh-CN" sz="1600" b="1">
                    <a:solidFill>
                      <a:schemeClr val="hlink"/>
                    </a:solidFill>
                    <a:ea typeface="Gulim" pitchFamily="34" charset="-127"/>
                  </a:endParaRPr>
                </a:p>
              </p:txBody>
            </p:sp>
          </p:grpSp>
          <p:grpSp>
            <p:nvGrpSpPr>
              <p:cNvPr id="61566" name="Group 29"/>
              <p:cNvGrpSpPr>
                <a:grpSpLocks/>
              </p:cNvGrpSpPr>
              <p:nvPr/>
            </p:nvGrpSpPr>
            <p:grpSpPr bwMode="auto">
              <a:xfrm>
                <a:off x="480" y="2160"/>
                <a:ext cx="4416" cy="528"/>
                <a:chOff x="480" y="576"/>
                <a:chExt cx="4416" cy="528"/>
              </a:xfrm>
            </p:grpSpPr>
            <p:sp>
              <p:nvSpPr>
                <p:cNvPr id="61601" name="Line 30"/>
                <p:cNvSpPr>
                  <a:spLocks noChangeShapeType="1"/>
                </p:cNvSpPr>
                <p:nvPr/>
              </p:nvSpPr>
              <p:spPr bwMode="auto">
                <a:xfrm>
                  <a:off x="720" y="720"/>
                  <a:ext cx="4176" cy="0"/>
                </a:xfrm>
                <a:prstGeom prst="line">
                  <a:avLst/>
                </a:prstGeom>
                <a:noFill/>
                <a:ln w="9525">
                  <a:solidFill>
                    <a:schemeClr val="tx1"/>
                  </a:solidFill>
                  <a:round/>
                  <a:headEnd/>
                  <a:tailEnd/>
                </a:ln>
              </p:spPr>
              <p:txBody>
                <a:bodyPr/>
                <a:lstStyle/>
                <a:p>
                  <a:endParaRPr lang="zh-CN" altLang="en-US"/>
                </a:p>
              </p:txBody>
            </p:sp>
            <p:sp>
              <p:nvSpPr>
                <p:cNvPr id="61602" name="Line 31"/>
                <p:cNvSpPr>
                  <a:spLocks noChangeShapeType="1"/>
                </p:cNvSpPr>
                <p:nvPr/>
              </p:nvSpPr>
              <p:spPr bwMode="auto">
                <a:xfrm>
                  <a:off x="864" y="720"/>
                  <a:ext cx="0" cy="288"/>
                </a:xfrm>
                <a:prstGeom prst="line">
                  <a:avLst/>
                </a:prstGeom>
                <a:noFill/>
                <a:ln w="9525">
                  <a:solidFill>
                    <a:schemeClr val="tx1"/>
                  </a:solidFill>
                  <a:round/>
                  <a:headEnd/>
                  <a:tailEnd/>
                </a:ln>
              </p:spPr>
              <p:txBody>
                <a:bodyPr/>
                <a:lstStyle/>
                <a:p>
                  <a:endParaRPr lang="zh-CN" altLang="en-US"/>
                </a:p>
              </p:txBody>
            </p:sp>
            <p:sp>
              <p:nvSpPr>
                <p:cNvPr id="61603" name="Line 32"/>
                <p:cNvSpPr>
                  <a:spLocks noChangeShapeType="1"/>
                </p:cNvSpPr>
                <p:nvPr/>
              </p:nvSpPr>
              <p:spPr bwMode="auto">
                <a:xfrm>
                  <a:off x="864" y="1008"/>
                  <a:ext cx="240" cy="0"/>
                </a:xfrm>
                <a:prstGeom prst="line">
                  <a:avLst/>
                </a:prstGeom>
                <a:noFill/>
                <a:ln w="9525">
                  <a:solidFill>
                    <a:schemeClr val="tx1"/>
                  </a:solidFill>
                  <a:round/>
                  <a:headEnd/>
                  <a:tailEnd/>
                </a:ln>
              </p:spPr>
              <p:txBody>
                <a:bodyPr/>
                <a:lstStyle/>
                <a:p>
                  <a:endParaRPr lang="zh-CN" altLang="en-US"/>
                </a:p>
              </p:txBody>
            </p:sp>
            <p:sp>
              <p:nvSpPr>
                <p:cNvPr id="61604" name="AutoShape 33"/>
                <p:cNvSpPr>
                  <a:spLocks noChangeArrowheads="1"/>
                </p:cNvSpPr>
                <p:nvPr/>
              </p:nvSpPr>
              <p:spPr bwMode="auto">
                <a:xfrm rot="5400000">
                  <a:off x="1104" y="912"/>
                  <a:ext cx="192" cy="192"/>
                </a:xfrm>
                <a:prstGeom prst="triangle">
                  <a:avLst>
                    <a:gd name="adj" fmla="val 50000"/>
                  </a:avLst>
                </a:prstGeom>
                <a:noFill/>
                <a:ln w="19050">
                  <a:solidFill>
                    <a:schemeClr val="tx1"/>
                  </a:solidFill>
                  <a:miter lim="800000"/>
                  <a:headEnd/>
                  <a:tailEnd/>
                </a:ln>
              </p:spPr>
              <p:txBody>
                <a:bodyPr rot="10800000" vert="eaVert"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605" name="Oval 34"/>
                <p:cNvSpPr>
                  <a:spLocks noChangeArrowheads="1"/>
                </p:cNvSpPr>
                <p:nvPr/>
              </p:nvSpPr>
              <p:spPr bwMode="auto">
                <a:xfrm>
                  <a:off x="1296" y="984"/>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606" name="Line 35"/>
                <p:cNvSpPr>
                  <a:spLocks noChangeShapeType="1"/>
                </p:cNvSpPr>
                <p:nvPr/>
              </p:nvSpPr>
              <p:spPr bwMode="auto">
                <a:xfrm>
                  <a:off x="1344" y="1008"/>
                  <a:ext cx="3552" cy="0"/>
                </a:xfrm>
                <a:prstGeom prst="line">
                  <a:avLst/>
                </a:prstGeom>
                <a:noFill/>
                <a:ln w="9525">
                  <a:solidFill>
                    <a:schemeClr val="tx1"/>
                  </a:solidFill>
                  <a:round/>
                  <a:headEnd/>
                  <a:tailEnd/>
                </a:ln>
              </p:spPr>
              <p:txBody>
                <a:bodyPr/>
                <a:lstStyle/>
                <a:p>
                  <a:endParaRPr lang="zh-CN" altLang="en-US"/>
                </a:p>
              </p:txBody>
            </p:sp>
            <p:sp>
              <p:nvSpPr>
                <p:cNvPr id="61607" name="Oval 36"/>
                <p:cNvSpPr>
                  <a:spLocks noChangeArrowheads="1"/>
                </p:cNvSpPr>
                <p:nvPr/>
              </p:nvSpPr>
              <p:spPr bwMode="auto">
                <a:xfrm>
                  <a:off x="848" y="702"/>
                  <a:ext cx="34" cy="34"/>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608" name="Text Box 37"/>
                <p:cNvSpPr txBox="1">
                  <a:spLocks noChangeArrowheads="1"/>
                </p:cNvSpPr>
                <p:nvPr/>
              </p:nvSpPr>
              <p:spPr bwMode="auto">
                <a:xfrm>
                  <a:off x="480" y="576"/>
                  <a:ext cx="288" cy="208"/>
                </a:xfrm>
                <a:prstGeom prst="rect">
                  <a:avLst/>
                </a:prstGeom>
                <a:noFill/>
                <a:ln w="9525">
                  <a:noFill/>
                  <a:miter lim="800000"/>
                  <a:headEnd/>
                  <a:tailEnd/>
                </a:ln>
              </p:spPr>
              <p:txBody>
                <a:bodyPr>
                  <a:spAutoFit/>
                </a:bodyPr>
                <a:lstStyle/>
                <a:p>
                  <a:pPr eaLnBrk="0" hangingPunct="0"/>
                  <a:r>
                    <a:rPr lang="en-US" altLang="zh-CN" sz="1600" b="1">
                      <a:solidFill>
                        <a:schemeClr val="hlink"/>
                      </a:solidFill>
                      <a:ea typeface="Gulim" pitchFamily="34" charset="-127"/>
                    </a:rPr>
                    <a:t>A</a:t>
                  </a:r>
                  <a:r>
                    <a:rPr lang="en-US" altLang="zh-CN" sz="1600" b="1" baseline="-25000">
                      <a:solidFill>
                        <a:schemeClr val="hlink"/>
                      </a:solidFill>
                      <a:ea typeface="Gulim" pitchFamily="34" charset="-127"/>
                    </a:rPr>
                    <a:t>0</a:t>
                  </a:r>
                  <a:endParaRPr lang="en-US" altLang="zh-CN" sz="1600" b="1">
                    <a:solidFill>
                      <a:schemeClr val="hlink"/>
                    </a:solidFill>
                    <a:ea typeface="Gulim" pitchFamily="34" charset="-127"/>
                  </a:endParaRPr>
                </a:p>
              </p:txBody>
            </p:sp>
          </p:grpSp>
          <p:grpSp>
            <p:nvGrpSpPr>
              <p:cNvPr id="61567" name="Group 46"/>
              <p:cNvGrpSpPr>
                <a:grpSpLocks/>
              </p:cNvGrpSpPr>
              <p:nvPr/>
            </p:nvGrpSpPr>
            <p:grpSpPr bwMode="auto">
              <a:xfrm>
                <a:off x="1584" y="336"/>
                <a:ext cx="864" cy="3456"/>
                <a:chOff x="1344" y="336"/>
                <a:chExt cx="864" cy="3456"/>
              </a:xfrm>
            </p:grpSpPr>
            <p:sp>
              <p:nvSpPr>
                <p:cNvPr id="61593" name="Line 38"/>
                <p:cNvSpPr>
                  <a:spLocks noChangeShapeType="1"/>
                </p:cNvSpPr>
                <p:nvPr/>
              </p:nvSpPr>
              <p:spPr bwMode="auto">
                <a:xfrm>
                  <a:off x="1488" y="528"/>
                  <a:ext cx="0" cy="3264"/>
                </a:xfrm>
                <a:prstGeom prst="line">
                  <a:avLst/>
                </a:prstGeom>
                <a:noFill/>
                <a:ln w="9525">
                  <a:solidFill>
                    <a:schemeClr val="tx1"/>
                  </a:solidFill>
                  <a:round/>
                  <a:headEnd/>
                  <a:tailEnd/>
                </a:ln>
              </p:spPr>
              <p:txBody>
                <a:bodyPr/>
                <a:lstStyle/>
                <a:p>
                  <a:endParaRPr lang="zh-CN" altLang="en-US"/>
                </a:p>
              </p:txBody>
            </p:sp>
            <p:sp>
              <p:nvSpPr>
                <p:cNvPr id="61594" name="Line 39"/>
                <p:cNvSpPr>
                  <a:spLocks noChangeShapeType="1"/>
                </p:cNvSpPr>
                <p:nvPr/>
              </p:nvSpPr>
              <p:spPr bwMode="auto">
                <a:xfrm>
                  <a:off x="1680" y="528"/>
                  <a:ext cx="0" cy="3264"/>
                </a:xfrm>
                <a:prstGeom prst="line">
                  <a:avLst/>
                </a:prstGeom>
                <a:noFill/>
                <a:ln w="9525">
                  <a:solidFill>
                    <a:schemeClr val="tx1"/>
                  </a:solidFill>
                  <a:round/>
                  <a:headEnd/>
                  <a:tailEnd/>
                </a:ln>
              </p:spPr>
              <p:txBody>
                <a:bodyPr/>
                <a:lstStyle/>
                <a:p>
                  <a:endParaRPr lang="zh-CN" altLang="en-US"/>
                </a:p>
              </p:txBody>
            </p:sp>
            <p:sp>
              <p:nvSpPr>
                <p:cNvPr id="61595" name="Line 40"/>
                <p:cNvSpPr>
                  <a:spLocks noChangeShapeType="1"/>
                </p:cNvSpPr>
                <p:nvPr/>
              </p:nvSpPr>
              <p:spPr bwMode="auto">
                <a:xfrm>
                  <a:off x="1872" y="528"/>
                  <a:ext cx="0" cy="3264"/>
                </a:xfrm>
                <a:prstGeom prst="line">
                  <a:avLst/>
                </a:prstGeom>
                <a:noFill/>
                <a:ln w="9525">
                  <a:solidFill>
                    <a:schemeClr val="tx1"/>
                  </a:solidFill>
                  <a:round/>
                  <a:headEnd/>
                  <a:tailEnd/>
                </a:ln>
              </p:spPr>
              <p:txBody>
                <a:bodyPr/>
                <a:lstStyle/>
                <a:p>
                  <a:endParaRPr lang="zh-CN" altLang="en-US"/>
                </a:p>
              </p:txBody>
            </p:sp>
            <p:sp>
              <p:nvSpPr>
                <p:cNvPr id="61596" name="Line 41"/>
                <p:cNvSpPr>
                  <a:spLocks noChangeShapeType="1"/>
                </p:cNvSpPr>
                <p:nvPr/>
              </p:nvSpPr>
              <p:spPr bwMode="auto">
                <a:xfrm>
                  <a:off x="2064" y="528"/>
                  <a:ext cx="0" cy="3264"/>
                </a:xfrm>
                <a:prstGeom prst="line">
                  <a:avLst/>
                </a:prstGeom>
                <a:noFill/>
                <a:ln w="9525">
                  <a:solidFill>
                    <a:schemeClr val="tx1"/>
                  </a:solidFill>
                  <a:round/>
                  <a:headEnd/>
                  <a:tailEnd/>
                </a:ln>
              </p:spPr>
              <p:txBody>
                <a:bodyPr/>
                <a:lstStyle/>
                <a:p>
                  <a:endParaRPr lang="zh-CN" altLang="en-US"/>
                </a:p>
              </p:txBody>
            </p:sp>
            <p:sp>
              <p:nvSpPr>
                <p:cNvPr id="61597" name="Text Box 42"/>
                <p:cNvSpPr txBox="1">
                  <a:spLocks noChangeArrowheads="1"/>
                </p:cNvSpPr>
                <p:nvPr/>
              </p:nvSpPr>
              <p:spPr bwMode="auto">
                <a:xfrm>
                  <a:off x="1344" y="336"/>
                  <a:ext cx="288" cy="208"/>
                </a:xfrm>
                <a:prstGeom prst="rect">
                  <a:avLst/>
                </a:prstGeom>
                <a:noFill/>
                <a:ln w="9525">
                  <a:noFill/>
                  <a:miter lim="800000"/>
                  <a:headEnd/>
                  <a:tailEnd/>
                </a:ln>
              </p:spPr>
              <p:txBody>
                <a:bodyPr>
                  <a:spAutoFit/>
                </a:bodyPr>
                <a:lstStyle/>
                <a:p>
                  <a:pPr eaLnBrk="0" hangingPunct="0"/>
                  <a:r>
                    <a:rPr lang="en-US" altLang="zh-CN" sz="1600" b="1">
                      <a:solidFill>
                        <a:schemeClr val="hlink"/>
                      </a:solidFill>
                      <a:ea typeface="Gulim" pitchFamily="34" charset="-127"/>
                    </a:rPr>
                    <a:t>m</a:t>
                  </a:r>
                  <a:r>
                    <a:rPr lang="en-US" altLang="zh-CN" sz="1600" b="1" baseline="-25000">
                      <a:solidFill>
                        <a:schemeClr val="hlink"/>
                      </a:solidFill>
                      <a:ea typeface="Gulim" pitchFamily="34" charset="-127"/>
                    </a:rPr>
                    <a:t>0</a:t>
                  </a:r>
                  <a:endParaRPr lang="en-US" altLang="zh-CN" sz="1600" b="1">
                    <a:solidFill>
                      <a:schemeClr val="hlink"/>
                    </a:solidFill>
                    <a:ea typeface="Gulim" pitchFamily="34" charset="-127"/>
                  </a:endParaRPr>
                </a:p>
              </p:txBody>
            </p:sp>
            <p:sp>
              <p:nvSpPr>
                <p:cNvPr id="61598" name="Text Box 43"/>
                <p:cNvSpPr txBox="1">
                  <a:spLocks noChangeArrowheads="1"/>
                </p:cNvSpPr>
                <p:nvPr/>
              </p:nvSpPr>
              <p:spPr bwMode="auto">
                <a:xfrm>
                  <a:off x="1536" y="336"/>
                  <a:ext cx="288" cy="208"/>
                </a:xfrm>
                <a:prstGeom prst="rect">
                  <a:avLst/>
                </a:prstGeom>
                <a:noFill/>
                <a:ln w="9525">
                  <a:noFill/>
                  <a:miter lim="800000"/>
                  <a:headEnd/>
                  <a:tailEnd/>
                </a:ln>
              </p:spPr>
              <p:txBody>
                <a:bodyPr>
                  <a:spAutoFit/>
                </a:bodyPr>
                <a:lstStyle/>
                <a:p>
                  <a:pPr eaLnBrk="0" hangingPunct="0"/>
                  <a:r>
                    <a:rPr lang="en-US" altLang="zh-CN" sz="1600" b="1">
                      <a:solidFill>
                        <a:schemeClr val="hlink"/>
                      </a:solidFill>
                      <a:ea typeface="Gulim" pitchFamily="34" charset="-127"/>
                    </a:rPr>
                    <a:t>m</a:t>
                  </a:r>
                  <a:r>
                    <a:rPr lang="en-US" altLang="zh-CN" sz="1600" b="1" baseline="-25000">
                      <a:solidFill>
                        <a:schemeClr val="hlink"/>
                      </a:solidFill>
                      <a:ea typeface="Gulim" pitchFamily="34" charset="-127"/>
                    </a:rPr>
                    <a:t>1</a:t>
                  </a:r>
                  <a:endParaRPr lang="en-US" altLang="zh-CN" sz="1600" b="1">
                    <a:solidFill>
                      <a:schemeClr val="hlink"/>
                    </a:solidFill>
                    <a:ea typeface="Gulim" pitchFamily="34" charset="-127"/>
                  </a:endParaRPr>
                </a:p>
              </p:txBody>
            </p:sp>
            <p:sp>
              <p:nvSpPr>
                <p:cNvPr id="61599" name="Text Box 44"/>
                <p:cNvSpPr txBox="1">
                  <a:spLocks noChangeArrowheads="1"/>
                </p:cNvSpPr>
                <p:nvPr/>
              </p:nvSpPr>
              <p:spPr bwMode="auto">
                <a:xfrm>
                  <a:off x="1728" y="336"/>
                  <a:ext cx="288" cy="208"/>
                </a:xfrm>
                <a:prstGeom prst="rect">
                  <a:avLst/>
                </a:prstGeom>
                <a:noFill/>
                <a:ln w="9525">
                  <a:noFill/>
                  <a:miter lim="800000"/>
                  <a:headEnd/>
                  <a:tailEnd/>
                </a:ln>
              </p:spPr>
              <p:txBody>
                <a:bodyPr>
                  <a:spAutoFit/>
                </a:bodyPr>
                <a:lstStyle/>
                <a:p>
                  <a:pPr eaLnBrk="0" hangingPunct="0"/>
                  <a:r>
                    <a:rPr lang="en-US" altLang="zh-CN" sz="1600" b="1">
                      <a:solidFill>
                        <a:schemeClr val="hlink"/>
                      </a:solidFill>
                      <a:ea typeface="Gulim" pitchFamily="34" charset="-127"/>
                    </a:rPr>
                    <a:t>m</a:t>
                  </a:r>
                  <a:r>
                    <a:rPr lang="en-US" altLang="zh-CN" sz="1600" b="1" baseline="-25000">
                      <a:solidFill>
                        <a:schemeClr val="hlink"/>
                      </a:solidFill>
                      <a:ea typeface="Gulim" pitchFamily="34" charset="-127"/>
                    </a:rPr>
                    <a:t>2</a:t>
                  </a:r>
                  <a:endParaRPr lang="en-US" altLang="zh-CN" sz="1600" b="1">
                    <a:solidFill>
                      <a:schemeClr val="hlink"/>
                    </a:solidFill>
                    <a:ea typeface="Gulim" pitchFamily="34" charset="-127"/>
                  </a:endParaRPr>
                </a:p>
              </p:txBody>
            </p:sp>
            <p:sp>
              <p:nvSpPr>
                <p:cNvPr id="61600" name="Text Box 45"/>
                <p:cNvSpPr txBox="1">
                  <a:spLocks noChangeArrowheads="1"/>
                </p:cNvSpPr>
                <p:nvPr/>
              </p:nvSpPr>
              <p:spPr bwMode="auto">
                <a:xfrm>
                  <a:off x="1920" y="336"/>
                  <a:ext cx="288" cy="208"/>
                </a:xfrm>
                <a:prstGeom prst="rect">
                  <a:avLst/>
                </a:prstGeom>
                <a:noFill/>
                <a:ln w="9525">
                  <a:noFill/>
                  <a:miter lim="800000"/>
                  <a:headEnd/>
                  <a:tailEnd/>
                </a:ln>
              </p:spPr>
              <p:txBody>
                <a:bodyPr>
                  <a:spAutoFit/>
                </a:bodyPr>
                <a:lstStyle/>
                <a:p>
                  <a:pPr eaLnBrk="0" hangingPunct="0"/>
                  <a:r>
                    <a:rPr lang="en-US" altLang="zh-CN" sz="1600" b="1">
                      <a:solidFill>
                        <a:schemeClr val="hlink"/>
                      </a:solidFill>
                      <a:ea typeface="Gulim" pitchFamily="34" charset="-127"/>
                    </a:rPr>
                    <a:t>m</a:t>
                  </a:r>
                  <a:r>
                    <a:rPr lang="en-US" altLang="zh-CN" sz="1600" b="1" baseline="-25000">
                      <a:solidFill>
                        <a:schemeClr val="hlink"/>
                      </a:solidFill>
                      <a:ea typeface="Gulim" pitchFamily="34" charset="-127"/>
                    </a:rPr>
                    <a:t>3</a:t>
                  </a:r>
                  <a:endParaRPr lang="en-US" altLang="zh-CN" sz="1600" b="1">
                    <a:solidFill>
                      <a:schemeClr val="hlink"/>
                    </a:solidFill>
                    <a:ea typeface="Gulim" pitchFamily="34" charset="-127"/>
                  </a:endParaRPr>
                </a:p>
              </p:txBody>
            </p:sp>
          </p:grpSp>
          <p:grpSp>
            <p:nvGrpSpPr>
              <p:cNvPr id="61568" name="Group 47"/>
              <p:cNvGrpSpPr>
                <a:grpSpLocks/>
              </p:cNvGrpSpPr>
              <p:nvPr/>
            </p:nvGrpSpPr>
            <p:grpSpPr bwMode="auto">
              <a:xfrm>
                <a:off x="2352" y="336"/>
                <a:ext cx="864" cy="3456"/>
                <a:chOff x="1344" y="336"/>
                <a:chExt cx="864" cy="3456"/>
              </a:xfrm>
            </p:grpSpPr>
            <p:sp>
              <p:nvSpPr>
                <p:cNvPr id="61585" name="Line 48"/>
                <p:cNvSpPr>
                  <a:spLocks noChangeShapeType="1"/>
                </p:cNvSpPr>
                <p:nvPr/>
              </p:nvSpPr>
              <p:spPr bwMode="auto">
                <a:xfrm>
                  <a:off x="1488" y="528"/>
                  <a:ext cx="0" cy="3264"/>
                </a:xfrm>
                <a:prstGeom prst="line">
                  <a:avLst/>
                </a:prstGeom>
                <a:noFill/>
                <a:ln w="9525">
                  <a:solidFill>
                    <a:schemeClr val="tx1"/>
                  </a:solidFill>
                  <a:round/>
                  <a:headEnd/>
                  <a:tailEnd/>
                </a:ln>
              </p:spPr>
              <p:txBody>
                <a:bodyPr/>
                <a:lstStyle/>
                <a:p>
                  <a:endParaRPr lang="zh-CN" altLang="en-US"/>
                </a:p>
              </p:txBody>
            </p:sp>
            <p:sp>
              <p:nvSpPr>
                <p:cNvPr id="61586" name="Line 49"/>
                <p:cNvSpPr>
                  <a:spLocks noChangeShapeType="1"/>
                </p:cNvSpPr>
                <p:nvPr/>
              </p:nvSpPr>
              <p:spPr bwMode="auto">
                <a:xfrm>
                  <a:off x="1680" y="528"/>
                  <a:ext cx="0" cy="3264"/>
                </a:xfrm>
                <a:prstGeom prst="line">
                  <a:avLst/>
                </a:prstGeom>
                <a:noFill/>
                <a:ln w="9525">
                  <a:solidFill>
                    <a:schemeClr val="tx1"/>
                  </a:solidFill>
                  <a:round/>
                  <a:headEnd/>
                  <a:tailEnd/>
                </a:ln>
              </p:spPr>
              <p:txBody>
                <a:bodyPr/>
                <a:lstStyle/>
                <a:p>
                  <a:endParaRPr lang="zh-CN" altLang="en-US"/>
                </a:p>
              </p:txBody>
            </p:sp>
            <p:sp>
              <p:nvSpPr>
                <p:cNvPr id="61587" name="Line 50"/>
                <p:cNvSpPr>
                  <a:spLocks noChangeShapeType="1"/>
                </p:cNvSpPr>
                <p:nvPr/>
              </p:nvSpPr>
              <p:spPr bwMode="auto">
                <a:xfrm>
                  <a:off x="1872" y="528"/>
                  <a:ext cx="0" cy="3264"/>
                </a:xfrm>
                <a:prstGeom prst="line">
                  <a:avLst/>
                </a:prstGeom>
                <a:noFill/>
                <a:ln w="9525">
                  <a:solidFill>
                    <a:schemeClr val="tx1"/>
                  </a:solidFill>
                  <a:round/>
                  <a:headEnd/>
                  <a:tailEnd/>
                </a:ln>
              </p:spPr>
              <p:txBody>
                <a:bodyPr/>
                <a:lstStyle/>
                <a:p>
                  <a:endParaRPr lang="zh-CN" altLang="en-US"/>
                </a:p>
              </p:txBody>
            </p:sp>
            <p:sp>
              <p:nvSpPr>
                <p:cNvPr id="61588" name="Line 51"/>
                <p:cNvSpPr>
                  <a:spLocks noChangeShapeType="1"/>
                </p:cNvSpPr>
                <p:nvPr/>
              </p:nvSpPr>
              <p:spPr bwMode="auto">
                <a:xfrm>
                  <a:off x="2064" y="528"/>
                  <a:ext cx="0" cy="3264"/>
                </a:xfrm>
                <a:prstGeom prst="line">
                  <a:avLst/>
                </a:prstGeom>
                <a:noFill/>
                <a:ln w="9525">
                  <a:solidFill>
                    <a:schemeClr val="tx1"/>
                  </a:solidFill>
                  <a:round/>
                  <a:headEnd/>
                  <a:tailEnd/>
                </a:ln>
              </p:spPr>
              <p:txBody>
                <a:bodyPr/>
                <a:lstStyle/>
                <a:p>
                  <a:endParaRPr lang="zh-CN" altLang="en-US"/>
                </a:p>
              </p:txBody>
            </p:sp>
            <p:sp>
              <p:nvSpPr>
                <p:cNvPr id="61589" name="Text Box 52"/>
                <p:cNvSpPr txBox="1">
                  <a:spLocks noChangeArrowheads="1"/>
                </p:cNvSpPr>
                <p:nvPr/>
              </p:nvSpPr>
              <p:spPr bwMode="auto">
                <a:xfrm>
                  <a:off x="1344" y="336"/>
                  <a:ext cx="288" cy="208"/>
                </a:xfrm>
                <a:prstGeom prst="rect">
                  <a:avLst/>
                </a:prstGeom>
                <a:noFill/>
                <a:ln w="9525">
                  <a:noFill/>
                  <a:miter lim="800000"/>
                  <a:headEnd/>
                  <a:tailEnd/>
                </a:ln>
              </p:spPr>
              <p:txBody>
                <a:bodyPr>
                  <a:spAutoFit/>
                </a:bodyPr>
                <a:lstStyle/>
                <a:p>
                  <a:pPr eaLnBrk="0" hangingPunct="0"/>
                  <a:r>
                    <a:rPr lang="en-US" altLang="zh-CN" sz="1600" b="1">
                      <a:solidFill>
                        <a:schemeClr val="hlink"/>
                      </a:solidFill>
                      <a:ea typeface="Gulim" pitchFamily="34" charset="-127"/>
                    </a:rPr>
                    <a:t>m</a:t>
                  </a:r>
                  <a:r>
                    <a:rPr lang="en-US" altLang="zh-CN" sz="1600" b="1" baseline="-25000">
                      <a:solidFill>
                        <a:schemeClr val="hlink"/>
                      </a:solidFill>
                      <a:ea typeface="Gulim" pitchFamily="34" charset="-127"/>
                    </a:rPr>
                    <a:t>4</a:t>
                  </a:r>
                  <a:endParaRPr lang="en-US" altLang="zh-CN" sz="1600" b="1">
                    <a:solidFill>
                      <a:schemeClr val="hlink"/>
                    </a:solidFill>
                    <a:ea typeface="Gulim" pitchFamily="34" charset="-127"/>
                  </a:endParaRPr>
                </a:p>
              </p:txBody>
            </p:sp>
            <p:sp>
              <p:nvSpPr>
                <p:cNvPr id="61590" name="Text Box 53"/>
                <p:cNvSpPr txBox="1">
                  <a:spLocks noChangeArrowheads="1"/>
                </p:cNvSpPr>
                <p:nvPr/>
              </p:nvSpPr>
              <p:spPr bwMode="auto">
                <a:xfrm>
                  <a:off x="1536" y="336"/>
                  <a:ext cx="288" cy="208"/>
                </a:xfrm>
                <a:prstGeom prst="rect">
                  <a:avLst/>
                </a:prstGeom>
                <a:noFill/>
                <a:ln w="9525">
                  <a:noFill/>
                  <a:miter lim="800000"/>
                  <a:headEnd/>
                  <a:tailEnd/>
                </a:ln>
              </p:spPr>
              <p:txBody>
                <a:bodyPr>
                  <a:spAutoFit/>
                </a:bodyPr>
                <a:lstStyle/>
                <a:p>
                  <a:pPr eaLnBrk="0" hangingPunct="0"/>
                  <a:r>
                    <a:rPr lang="en-US" altLang="zh-CN" sz="1600" b="1">
                      <a:solidFill>
                        <a:schemeClr val="hlink"/>
                      </a:solidFill>
                      <a:ea typeface="Gulim" pitchFamily="34" charset="-127"/>
                    </a:rPr>
                    <a:t>m</a:t>
                  </a:r>
                  <a:r>
                    <a:rPr lang="en-US" altLang="zh-CN" sz="1600" b="1" baseline="-25000">
                      <a:solidFill>
                        <a:schemeClr val="hlink"/>
                      </a:solidFill>
                      <a:ea typeface="Gulim" pitchFamily="34" charset="-127"/>
                    </a:rPr>
                    <a:t>5</a:t>
                  </a:r>
                  <a:endParaRPr lang="en-US" altLang="zh-CN" sz="1600" b="1">
                    <a:solidFill>
                      <a:schemeClr val="hlink"/>
                    </a:solidFill>
                    <a:ea typeface="Gulim" pitchFamily="34" charset="-127"/>
                  </a:endParaRPr>
                </a:p>
              </p:txBody>
            </p:sp>
            <p:sp>
              <p:nvSpPr>
                <p:cNvPr id="61591" name="Text Box 54"/>
                <p:cNvSpPr txBox="1">
                  <a:spLocks noChangeArrowheads="1"/>
                </p:cNvSpPr>
                <p:nvPr/>
              </p:nvSpPr>
              <p:spPr bwMode="auto">
                <a:xfrm>
                  <a:off x="1728" y="336"/>
                  <a:ext cx="288" cy="208"/>
                </a:xfrm>
                <a:prstGeom prst="rect">
                  <a:avLst/>
                </a:prstGeom>
                <a:noFill/>
                <a:ln w="9525">
                  <a:noFill/>
                  <a:miter lim="800000"/>
                  <a:headEnd/>
                  <a:tailEnd/>
                </a:ln>
              </p:spPr>
              <p:txBody>
                <a:bodyPr>
                  <a:spAutoFit/>
                </a:bodyPr>
                <a:lstStyle/>
                <a:p>
                  <a:pPr eaLnBrk="0" hangingPunct="0"/>
                  <a:r>
                    <a:rPr lang="en-US" altLang="zh-CN" sz="1600" b="1">
                      <a:solidFill>
                        <a:schemeClr val="hlink"/>
                      </a:solidFill>
                      <a:ea typeface="Gulim" pitchFamily="34" charset="-127"/>
                    </a:rPr>
                    <a:t>m</a:t>
                  </a:r>
                  <a:r>
                    <a:rPr lang="en-US" altLang="zh-CN" sz="1600" b="1" baseline="-25000">
                      <a:solidFill>
                        <a:schemeClr val="hlink"/>
                      </a:solidFill>
                      <a:ea typeface="Gulim" pitchFamily="34" charset="-127"/>
                    </a:rPr>
                    <a:t>6</a:t>
                  </a:r>
                  <a:endParaRPr lang="en-US" altLang="zh-CN" sz="1600" b="1">
                    <a:solidFill>
                      <a:schemeClr val="hlink"/>
                    </a:solidFill>
                    <a:ea typeface="Gulim" pitchFamily="34" charset="-127"/>
                  </a:endParaRPr>
                </a:p>
              </p:txBody>
            </p:sp>
            <p:sp>
              <p:nvSpPr>
                <p:cNvPr id="61592" name="Text Box 55"/>
                <p:cNvSpPr txBox="1">
                  <a:spLocks noChangeArrowheads="1"/>
                </p:cNvSpPr>
                <p:nvPr/>
              </p:nvSpPr>
              <p:spPr bwMode="auto">
                <a:xfrm>
                  <a:off x="1920" y="336"/>
                  <a:ext cx="288" cy="208"/>
                </a:xfrm>
                <a:prstGeom prst="rect">
                  <a:avLst/>
                </a:prstGeom>
                <a:noFill/>
                <a:ln w="9525">
                  <a:noFill/>
                  <a:miter lim="800000"/>
                  <a:headEnd/>
                  <a:tailEnd/>
                </a:ln>
              </p:spPr>
              <p:txBody>
                <a:bodyPr>
                  <a:spAutoFit/>
                </a:bodyPr>
                <a:lstStyle/>
                <a:p>
                  <a:pPr eaLnBrk="0" hangingPunct="0"/>
                  <a:r>
                    <a:rPr lang="en-US" altLang="zh-CN" sz="1600" b="1">
                      <a:solidFill>
                        <a:schemeClr val="hlink"/>
                      </a:solidFill>
                      <a:ea typeface="Gulim" pitchFamily="34" charset="-127"/>
                    </a:rPr>
                    <a:t>m</a:t>
                  </a:r>
                  <a:r>
                    <a:rPr lang="en-US" altLang="zh-CN" sz="1600" b="1" baseline="-25000">
                      <a:solidFill>
                        <a:schemeClr val="hlink"/>
                      </a:solidFill>
                      <a:ea typeface="Gulim" pitchFamily="34" charset="-127"/>
                    </a:rPr>
                    <a:t>7</a:t>
                  </a:r>
                  <a:endParaRPr lang="en-US" altLang="zh-CN" sz="1600" b="1">
                    <a:solidFill>
                      <a:schemeClr val="hlink"/>
                    </a:solidFill>
                    <a:ea typeface="Gulim" pitchFamily="34" charset="-127"/>
                  </a:endParaRPr>
                </a:p>
              </p:txBody>
            </p:sp>
          </p:grpSp>
          <p:sp>
            <p:nvSpPr>
              <p:cNvPr id="61569" name="Line 57"/>
              <p:cNvSpPr>
                <a:spLocks noChangeShapeType="1"/>
              </p:cNvSpPr>
              <p:nvPr/>
            </p:nvSpPr>
            <p:spPr bwMode="auto">
              <a:xfrm>
                <a:off x="3264" y="528"/>
                <a:ext cx="0" cy="3264"/>
              </a:xfrm>
              <a:prstGeom prst="line">
                <a:avLst/>
              </a:prstGeom>
              <a:noFill/>
              <a:ln w="9525">
                <a:solidFill>
                  <a:schemeClr val="tx1"/>
                </a:solidFill>
                <a:round/>
                <a:headEnd/>
                <a:tailEnd/>
              </a:ln>
            </p:spPr>
            <p:txBody>
              <a:bodyPr/>
              <a:lstStyle/>
              <a:p>
                <a:endParaRPr lang="zh-CN" altLang="en-US"/>
              </a:p>
            </p:txBody>
          </p:sp>
          <p:sp>
            <p:nvSpPr>
              <p:cNvPr id="61570" name="Line 58"/>
              <p:cNvSpPr>
                <a:spLocks noChangeShapeType="1"/>
              </p:cNvSpPr>
              <p:nvPr/>
            </p:nvSpPr>
            <p:spPr bwMode="auto">
              <a:xfrm>
                <a:off x="3456" y="528"/>
                <a:ext cx="0" cy="3264"/>
              </a:xfrm>
              <a:prstGeom prst="line">
                <a:avLst/>
              </a:prstGeom>
              <a:noFill/>
              <a:ln w="9525">
                <a:solidFill>
                  <a:schemeClr val="tx1"/>
                </a:solidFill>
                <a:round/>
                <a:headEnd/>
                <a:tailEnd/>
              </a:ln>
            </p:spPr>
            <p:txBody>
              <a:bodyPr/>
              <a:lstStyle/>
              <a:p>
                <a:endParaRPr lang="zh-CN" altLang="en-US"/>
              </a:p>
            </p:txBody>
          </p:sp>
          <p:sp>
            <p:nvSpPr>
              <p:cNvPr id="61571" name="Line 59"/>
              <p:cNvSpPr>
                <a:spLocks noChangeShapeType="1"/>
              </p:cNvSpPr>
              <p:nvPr/>
            </p:nvSpPr>
            <p:spPr bwMode="auto">
              <a:xfrm>
                <a:off x="3648" y="528"/>
                <a:ext cx="0" cy="3264"/>
              </a:xfrm>
              <a:prstGeom prst="line">
                <a:avLst/>
              </a:prstGeom>
              <a:noFill/>
              <a:ln w="9525">
                <a:solidFill>
                  <a:schemeClr val="tx1"/>
                </a:solidFill>
                <a:round/>
                <a:headEnd/>
                <a:tailEnd/>
              </a:ln>
            </p:spPr>
            <p:txBody>
              <a:bodyPr/>
              <a:lstStyle/>
              <a:p>
                <a:endParaRPr lang="zh-CN" altLang="en-US"/>
              </a:p>
            </p:txBody>
          </p:sp>
          <p:sp>
            <p:nvSpPr>
              <p:cNvPr id="61572" name="Line 60"/>
              <p:cNvSpPr>
                <a:spLocks noChangeShapeType="1"/>
              </p:cNvSpPr>
              <p:nvPr/>
            </p:nvSpPr>
            <p:spPr bwMode="auto">
              <a:xfrm>
                <a:off x="3840" y="528"/>
                <a:ext cx="0" cy="3264"/>
              </a:xfrm>
              <a:prstGeom prst="line">
                <a:avLst/>
              </a:prstGeom>
              <a:noFill/>
              <a:ln w="9525">
                <a:solidFill>
                  <a:schemeClr val="tx1"/>
                </a:solidFill>
                <a:round/>
                <a:headEnd/>
                <a:tailEnd/>
              </a:ln>
            </p:spPr>
            <p:txBody>
              <a:bodyPr/>
              <a:lstStyle/>
              <a:p>
                <a:endParaRPr lang="zh-CN" altLang="en-US"/>
              </a:p>
            </p:txBody>
          </p:sp>
          <p:sp>
            <p:nvSpPr>
              <p:cNvPr id="61573" name="Text Box 61"/>
              <p:cNvSpPr txBox="1">
                <a:spLocks noChangeArrowheads="1"/>
              </p:cNvSpPr>
              <p:nvPr/>
            </p:nvSpPr>
            <p:spPr bwMode="auto">
              <a:xfrm>
                <a:off x="3120" y="336"/>
                <a:ext cx="288" cy="208"/>
              </a:xfrm>
              <a:prstGeom prst="rect">
                <a:avLst/>
              </a:prstGeom>
              <a:noFill/>
              <a:ln w="9525">
                <a:noFill/>
                <a:miter lim="800000"/>
                <a:headEnd/>
                <a:tailEnd/>
              </a:ln>
            </p:spPr>
            <p:txBody>
              <a:bodyPr>
                <a:spAutoFit/>
              </a:bodyPr>
              <a:lstStyle/>
              <a:p>
                <a:pPr eaLnBrk="0" hangingPunct="0"/>
                <a:r>
                  <a:rPr lang="en-US" altLang="zh-CN" sz="1600" b="1">
                    <a:solidFill>
                      <a:schemeClr val="hlink"/>
                    </a:solidFill>
                    <a:ea typeface="Gulim" pitchFamily="34" charset="-127"/>
                  </a:rPr>
                  <a:t>m</a:t>
                </a:r>
                <a:r>
                  <a:rPr lang="en-US" altLang="zh-CN" sz="1600" b="1" baseline="-25000">
                    <a:solidFill>
                      <a:schemeClr val="hlink"/>
                    </a:solidFill>
                    <a:ea typeface="Gulim" pitchFamily="34" charset="-127"/>
                  </a:rPr>
                  <a:t>8</a:t>
                </a:r>
                <a:endParaRPr lang="en-US" altLang="zh-CN" sz="1600" b="1">
                  <a:solidFill>
                    <a:schemeClr val="hlink"/>
                  </a:solidFill>
                  <a:ea typeface="Gulim" pitchFamily="34" charset="-127"/>
                </a:endParaRPr>
              </a:p>
            </p:txBody>
          </p:sp>
          <p:sp>
            <p:nvSpPr>
              <p:cNvPr id="61574" name="Text Box 62"/>
              <p:cNvSpPr txBox="1">
                <a:spLocks noChangeArrowheads="1"/>
              </p:cNvSpPr>
              <p:nvPr/>
            </p:nvSpPr>
            <p:spPr bwMode="auto">
              <a:xfrm>
                <a:off x="3312" y="336"/>
                <a:ext cx="288" cy="208"/>
              </a:xfrm>
              <a:prstGeom prst="rect">
                <a:avLst/>
              </a:prstGeom>
              <a:noFill/>
              <a:ln w="9525">
                <a:noFill/>
                <a:miter lim="800000"/>
                <a:headEnd/>
                <a:tailEnd/>
              </a:ln>
            </p:spPr>
            <p:txBody>
              <a:bodyPr>
                <a:spAutoFit/>
              </a:bodyPr>
              <a:lstStyle/>
              <a:p>
                <a:pPr eaLnBrk="0" hangingPunct="0"/>
                <a:r>
                  <a:rPr lang="en-US" altLang="zh-CN" sz="1600" b="1">
                    <a:solidFill>
                      <a:schemeClr val="hlink"/>
                    </a:solidFill>
                    <a:ea typeface="Gulim" pitchFamily="34" charset="-127"/>
                  </a:rPr>
                  <a:t>m</a:t>
                </a:r>
                <a:r>
                  <a:rPr lang="en-US" altLang="zh-CN" sz="1600" b="1" baseline="-25000">
                    <a:solidFill>
                      <a:schemeClr val="hlink"/>
                    </a:solidFill>
                    <a:ea typeface="Gulim" pitchFamily="34" charset="-127"/>
                  </a:rPr>
                  <a:t>9</a:t>
                </a:r>
                <a:endParaRPr lang="en-US" altLang="zh-CN" sz="1600" b="1">
                  <a:solidFill>
                    <a:schemeClr val="hlink"/>
                  </a:solidFill>
                  <a:ea typeface="Gulim" pitchFamily="34" charset="-127"/>
                </a:endParaRPr>
              </a:p>
            </p:txBody>
          </p:sp>
          <p:sp>
            <p:nvSpPr>
              <p:cNvPr id="61575" name="Text Box 63"/>
              <p:cNvSpPr txBox="1">
                <a:spLocks noChangeArrowheads="1"/>
              </p:cNvSpPr>
              <p:nvPr/>
            </p:nvSpPr>
            <p:spPr bwMode="auto">
              <a:xfrm>
                <a:off x="3504" y="336"/>
                <a:ext cx="336" cy="208"/>
              </a:xfrm>
              <a:prstGeom prst="rect">
                <a:avLst/>
              </a:prstGeom>
              <a:noFill/>
              <a:ln w="9525">
                <a:noFill/>
                <a:miter lim="800000"/>
                <a:headEnd/>
                <a:tailEnd/>
              </a:ln>
            </p:spPr>
            <p:txBody>
              <a:bodyPr>
                <a:spAutoFit/>
              </a:bodyPr>
              <a:lstStyle/>
              <a:p>
                <a:pPr eaLnBrk="0" hangingPunct="0"/>
                <a:r>
                  <a:rPr lang="en-US" altLang="zh-CN" sz="1600" b="1">
                    <a:solidFill>
                      <a:schemeClr val="hlink"/>
                    </a:solidFill>
                    <a:ea typeface="Gulim" pitchFamily="34" charset="-127"/>
                  </a:rPr>
                  <a:t>m</a:t>
                </a:r>
                <a:r>
                  <a:rPr lang="en-US" altLang="zh-CN" sz="1600" b="1" baseline="-25000">
                    <a:solidFill>
                      <a:schemeClr val="hlink"/>
                    </a:solidFill>
                    <a:ea typeface="Gulim" pitchFamily="34" charset="-127"/>
                  </a:rPr>
                  <a:t>10</a:t>
                </a:r>
                <a:endParaRPr lang="en-US" altLang="zh-CN" sz="1600" b="1">
                  <a:solidFill>
                    <a:schemeClr val="hlink"/>
                  </a:solidFill>
                  <a:ea typeface="Gulim" pitchFamily="34" charset="-127"/>
                </a:endParaRPr>
              </a:p>
            </p:txBody>
          </p:sp>
          <p:sp>
            <p:nvSpPr>
              <p:cNvPr id="61576" name="Text Box 64"/>
              <p:cNvSpPr txBox="1">
                <a:spLocks noChangeArrowheads="1"/>
              </p:cNvSpPr>
              <p:nvPr/>
            </p:nvSpPr>
            <p:spPr bwMode="auto">
              <a:xfrm>
                <a:off x="3696" y="336"/>
                <a:ext cx="336" cy="208"/>
              </a:xfrm>
              <a:prstGeom prst="rect">
                <a:avLst/>
              </a:prstGeom>
              <a:noFill/>
              <a:ln w="9525">
                <a:noFill/>
                <a:miter lim="800000"/>
                <a:headEnd/>
                <a:tailEnd/>
              </a:ln>
            </p:spPr>
            <p:txBody>
              <a:bodyPr>
                <a:spAutoFit/>
              </a:bodyPr>
              <a:lstStyle/>
              <a:p>
                <a:pPr eaLnBrk="0" hangingPunct="0"/>
                <a:r>
                  <a:rPr lang="en-US" altLang="zh-CN" sz="1600" b="1">
                    <a:solidFill>
                      <a:schemeClr val="hlink"/>
                    </a:solidFill>
                    <a:ea typeface="Gulim" pitchFamily="34" charset="-127"/>
                  </a:rPr>
                  <a:t>m</a:t>
                </a:r>
                <a:r>
                  <a:rPr lang="en-US" altLang="zh-CN" sz="1600" b="1" baseline="-25000">
                    <a:solidFill>
                      <a:schemeClr val="hlink"/>
                    </a:solidFill>
                    <a:ea typeface="Gulim" pitchFamily="34" charset="-127"/>
                  </a:rPr>
                  <a:t>11</a:t>
                </a:r>
                <a:endParaRPr lang="en-US" altLang="zh-CN" sz="1600" b="1">
                  <a:solidFill>
                    <a:schemeClr val="hlink"/>
                  </a:solidFill>
                  <a:ea typeface="Gulim" pitchFamily="34" charset="-127"/>
                </a:endParaRPr>
              </a:p>
            </p:txBody>
          </p:sp>
          <p:sp>
            <p:nvSpPr>
              <p:cNvPr id="61577" name="Line 66"/>
              <p:cNvSpPr>
                <a:spLocks noChangeShapeType="1"/>
              </p:cNvSpPr>
              <p:nvPr/>
            </p:nvSpPr>
            <p:spPr bwMode="auto">
              <a:xfrm>
                <a:off x="4032" y="528"/>
                <a:ext cx="0" cy="3264"/>
              </a:xfrm>
              <a:prstGeom prst="line">
                <a:avLst/>
              </a:prstGeom>
              <a:noFill/>
              <a:ln w="9525">
                <a:solidFill>
                  <a:schemeClr val="tx1"/>
                </a:solidFill>
                <a:round/>
                <a:headEnd/>
                <a:tailEnd/>
              </a:ln>
            </p:spPr>
            <p:txBody>
              <a:bodyPr/>
              <a:lstStyle/>
              <a:p>
                <a:endParaRPr lang="zh-CN" altLang="en-US"/>
              </a:p>
            </p:txBody>
          </p:sp>
          <p:sp>
            <p:nvSpPr>
              <p:cNvPr id="61578" name="Line 67"/>
              <p:cNvSpPr>
                <a:spLocks noChangeShapeType="1"/>
              </p:cNvSpPr>
              <p:nvPr/>
            </p:nvSpPr>
            <p:spPr bwMode="auto">
              <a:xfrm>
                <a:off x="4224" y="528"/>
                <a:ext cx="0" cy="3264"/>
              </a:xfrm>
              <a:prstGeom prst="line">
                <a:avLst/>
              </a:prstGeom>
              <a:noFill/>
              <a:ln w="9525">
                <a:solidFill>
                  <a:schemeClr val="tx1"/>
                </a:solidFill>
                <a:round/>
                <a:headEnd/>
                <a:tailEnd/>
              </a:ln>
            </p:spPr>
            <p:txBody>
              <a:bodyPr/>
              <a:lstStyle/>
              <a:p>
                <a:endParaRPr lang="zh-CN" altLang="en-US"/>
              </a:p>
            </p:txBody>
          </p:sp>
          <p:sp>
            <p:nvSpPr>
              <p:cNvPr id="61579" name="Line 68"/>
              <p:cNvSpPr>
                <a:spLocks noChangeShapeType="1"/>
              </p:cNvSpPr>
              <p:nvPr/>
            </p:nvSpPr>
            <p:spPr bwMode="auto">
              <a:xfrm>
                <a:off x="4416" y="528"/>
                <a:ext cx="0" cy="3264"/>
              </a:xfrm>
              <a:prstGeom prst="line">
                <a:avLst/>
              </a:prstGeom>
              <a:noFill/>
              <a:ln w="9525">
                <a:solidFill>
                  <a:schemeClr val="tx1"/>
                </a:solidFill>
                <a:round/>
                <a:headEnd/>
                <a:tailEnd/>
              </a:ln>
            </p:spPr>
            <p:txBody>
              <a:bodyPr/>
              <a:lstStyle/>
              <a:p>
                <a:endParaRPr lang="zh-CN" altLang="en-US"/>
              </a:p>
            </p:txBody>
          </p:sp>
          <p:sp>
            <p:nvSpPr>
              <p:cNvPr id="61580" name="Line 69"/>
              <p:cNvSpPr>
                <a:spLocks noChangeShapeType="1"/>
              </p:cNvSpPr>
              <p:nvPr/>
            </p:nvSpPr>
            <p:spPr bwMode="auto">
              <a:xfrm>
                <a:off x="4608" y="528"/>
                <a:ext cx="0" cy="3264"/>
              </a:xfrm>
              <a:prstGeom prst="line">
                <a:avLst/>
              </a:prstGeom>
              <a:noFill/>
              <a:ln w="9525">
                <a:solidFill>
                  <a:schemeClr val="tx1"/>
                </a:solidFill>
                <a:round/>
                <a:headEnd/>
                <a:tailEnd/>
              </a:ln>
            </p:spPr>
            <p:txBody>
              <a:bodyPr/>
              <a:lstStyle/>
              <a:p>
                <a:endParaRPr lang="zh-CN" altLang="en-US"/>
              </a:p>
            </p:txBody>
          </p:sp>
          <p:sp>
            <p:nvSpPr>
              <p:cNvPr id="61581" name="Text Box 70"/>
              <p:cNvSpPr txBox="1">
                <a:spLocks noChangeArrowheads="1"/>
              </p:cNvSpPr>
              <p:nvPr/>
            </p:nvSpPr>
            <p:spPr bwMode="auto">
              <a:xfrm>
                <a:off x="3888" y="336"/>
                <a:ext cx="336" cy="208"/>
              </a:xfrm>
              <a:prstGeom prst="rect">
                <a:avLst/>
              </a:prstGeom>
              <a:noFill/>
              <a:ln w="9525">
                <a:noFill/>
                <a:miter lim="800000"/>
                <a:headEnd/>
                <a:tailEnd/>
              </a:ln>
            </p:spPr>
            <p:txBody>
              <a:bodyPr>
                <a:spAutoFit/>
              </a:bodyPr>
              <a:lstStyle/>
              <a:p>
                <a:pPr eaLnBrk="0" hangingPunct="0"/>
                <a:r>
                  <a:rPr lang="en-US" altLang="zh-CN" sz="1600" b="1">
                    <a:solidFill>
                      <a:schemeClr val="hlink"/>
                    </a:solidFill>
                    <a:ea typeface="Gulim" pitchFamily="34" charset="-127"/>
                  </a:rPr>
                  <a:t>m</a:t>
                </a:r>
                <a:r>
                  <a:rPr lang="en-US" altLang="zh-CN" sz="1600" b="1" baseline="-25000">
                    <a:solidFill>
                      <a:schemeClr val="hlink"/>
                    </a:solidFill>
                    <a:ea typeface="Gulim" pitchFamily="34" charset="-127"/>
                  </a:rPr>
                  <a:t>12</a:t>
                </a:r>
                <a:endParaRPr lang="en-US" altLang="zh-CN" sz="1600" b="1">
                  <a:solidFill>
                    <a:schemeClr val="hlink"/>
                  </a:solidFill>
                  <a:ea typeface="Gulim" pitchFamily="34" charset="-127"/>
                </a:endParaRPr>
              </a:p>
            </p:txBody>
          </p:sp>
          <p:sp>
            <p:nvSpPr>
              <p:cNvPr id="61582" name="Text Box 71"/>
              <p:cNvSpPr txBox="1">
                <a:spLocks noChangeArrowheads="1"/>
              </p:cNvSpPr>
              <p:nvPr/>
            </p:nvSpPr>
            <p:spPr bwMode="auto">
              <a:xfrm>
                <a:off x="4056" y="336"/>
                <a:ext cx="384" cy="208"/>
              </a:xfrm>
              <a:prstGeom prst="rect">
                <a:avLst/>
              </a:prstGeom>
              <a:noFill/>
              <a:ln w="9525">
                <a:noFill/>
                <a:miter lim="800000"/>
                <a:headEnd/>
                <a:tailEnd/>
              </a:ln>
            </p:spPr>
            <p:txBody>
              <a:bodyPr>
                <a:spAutoFit/>
              </a:bodyPr>
              <a:lstStyle/>
              <a:p>
                <a:pPr eaLnBrk="0" hangingPunct="0"/>
                <a:r>
                  <a:rPr lang="en-US" altLang="zh-CN" sz="1600" b="1">
                    <a:solidFill>
                      <a:schemeClr val="hlink"/>
                    </a:solidFill>
                    <a:ea typeface="Gulim" pitchFamily="34" charset="-127"/>
                  </a:rPr>
                  <a:t>m</a:t>
                </a:r>
                <a:r>
                  <a:rPr lang="en-US" altLang="zh-CN" sz="1600" b="1" baseline="-25000">
                    <a:solidFill>
                      <a:schemeClr val="hlink"/>
                    </a:solidFill>
                    <a:ea typeface="Gulim" pitchFamily="34" charset="-127"/>
                  </a:rPr>
                  <a:t>13</a:t>
                </a:r>
                <a:endParaRPr lang="en-US" altLang="zh-CN" sz="1600" b="1">
                  <a:solidFill>
                    <a:schemeClr val="hlink"/>
                  </a:solidFill>
                  <a:ea typeface="Gulim" pitchFamily="34" charset="-127"/>
                </a:endParaRPr>
              </a:p>
            </p:txBody>
          </p:sp>
          <p:sp>
            <p:nvSpPr>
              <p:cNvPr id="61583" name="Text Box 72"/>
              <p:cNvSpPr txBox="1">
                <a:spLocks noChangeArrowheads="1"/>
              </p:cNvSpPr>
              <p:nvPr/>
            </p:nvSpPr>
            <p:spPr bwMode="auto">
              <a:xfrm>
                <a:off x="4272" y="336"/>
                <a:ext cx="336" cy="208"/>
              </a:xfrm>
              <a:prstGeom prst="rect">
                <a:avLst/>
              </a:prstGeom>
              <a:noFill/>
              <a:ln w="9525">
                <a:noFill/>
                <a:miter lim="800000"/>
                <a:headEnd/>
                <a:tailEnd/>
              </a:ln>
            </p:spPr>
            <p:txBody>
              <a:bodyPr>
                <a:spAutoFit/>
              </a:bodyPr>
              <a:lstStyle/>
              <a:p>
                <a:pPr eaLnBrk="0" hangingPunct="0"/>
                <a:r>
                  <a:rPr lang="en-US" altLang="zh-CN" sz="1600" b="1">
                    <a:solidFill>
                      <a:schemeClr val="hlink"/>
                    </a:solidFill>
                    <a:ea typeface="Gulim" pitchFamily="34" charset="-127"/>
                  </a:rPr>
                  <a:t>m</a:t>
                </a:r>
                <a:r>
                  <a:rPr lang="en-US" altLang="zh-CN" sz="1600" b="1" baseline="-25000">
                    <a:solidFill>
                      <a:schemeClr val="hlink"/>
                    </a:solidFill>
                    <a:ea typeface="Gulim" pitchFamily="34" charset="-127"/>
                  </a:rPr>
                  <a:t>14</a:t>
                </a:r>
                <a:endParaRPr lang="en-US" altLang="zh-CN" sz="1600" b="1">
                  <a:solidFill>
                    <a:schemeClr val="hlink"/>
                  </a:solidFill>
                  <a:ea typeface="Gulim" pitchFamily="34" charset="-127"/>
                </a:endParaRPr>
              </a:p>
            </p:txBody>
          </p:sp>
          <p:sp>
            <p:nvSpPr>
              <p:cNvPr id="61584" name="Text Box 73"/>
              <p:cNvSpPr txBox="1">
                <a:spLocks noChangeArrowheads="1"/>
              </p:cNvSpPr>
              <p:nvPr/>
            </p:nvSpPr>
            <p:spPr bwMode="auto">
              <a:xfrm>
                <a:off x="4512" y="336"/>
                <a:ext cx="336" cy="208"/>
              </a:xfrm>
              <a:prstGeom prst="rect">
                <a:avLst/>
              </a:prstGeom>
              <a:noFill/>
              <a:ln w="9525">
                <a:noFill/>
                <a:miter lim="800000"/>
                <a:headEnd/>
                <a:tailEnd/>
              </a:ln>
            </p:spPr>
            <p:txBody>
              <a:bodyPr>
                <a:spAutoFit/>
              </a:bodyPr>
              <a:lstStyle/>
              <a:p>
                <a:pPr eaLnBrk="0" hangingPunct="0"/>
                <a:r>
                  <a:rPr lang="en-US" altLang="zh-CN" sz="1600" b="1">
                    <a:solidFill>
                      <a:schemeClr val="hlink"/>
                    </a:solidFill>
                    <a:ea typeface="Gulim" pitchFamily="34" charset="-127"/>
                  </a:rPr>
                  <a:t>m</a:t>
                </a:r>
                <a:r>
                  <a:rPr lang="en-US" altLang="zh-CN" sz="1600" b="1" baseline="-25000">
                    <a:solidFill>
                      <a:schemeClr val="hlink"/>
                    </a:solidFill>
                    <a:ea typeface="Gulim" pitchFamily="34" charset="-127"/>
                  </a:rPr>
                  <a:t>15</a:t>
                </a:r>
                <a:endParaRPr lang="en-US" altLang="zh-CN" sz="1600" b="1">
                  <a:solidFill>
                    <a:schemeClr val="hlink"/>
                  </a:solidFill>
                  <a:ea typeface="Gulim" pitchFamily="34" charset="-127"/>
                </a:endParaRPr>
              </a:p>
            </p:txBody>
          </p:sp>
        </p:grpSp>
        <p:sp>
          <p:nvSpPr>
            <p:cNvPr id="61458" name="Line 75"/>
            <p:cNvSpPr>
              <a:spLocks noChangeShapeType="1"/>
            </p:cNvSpPr>
            <p:nvPr/>
          </p:nvSpPr>
          <p:spPr bwMode="auto">
            <a:xfrm>
              <a:off x="1504" y="3042"/>
              <a:ext cx="3618" cy="0"/>
            </a:xfrm>
            <a:prstGeom prst="line">
              <a:avLst/>
            </a:prstGeom>
            <a:noFill/>
            <a:ln w="9525">
              <a:solidFill>
                <a:schemeClr val="tx1"/>
              </a:solidFill>
              <a:round/>
              <a:headEnd/>
              <a:tailEnd/>
            </a:ln>
          </p:spPr>
          <p:txBody>
            <a:bodyPr/>
            <a:lstStyle/>
            <a:p>
              <a:endParaRPr lang="zh-CN" altLang="en-US"/>
            </a:p>
          </p:txBody>
        </p:sp>
        <p:sp>
          <p:nvSpPr>
            <p:cNvPr id="61459" name="Line 76"/>
            <p:cNvSpPr>
              <a:spLocks noChangeShapeType="1"/>
            </p:cNvSpPr>
            <p:nvPr/>
          </p:nvSpPr>
          <p:spPr bwMode="auto">
            <a:xfrm>
              <a:off x="1504" y="3314"/>
              <a:ext cx="3618" cy="0"/>
            </a:xfrm>
            <a:prstGeom prst="line">
              <a:avLst/>
            </a:prstGeom>
            <a:noFill/>
            <a:ln w="9525">
              <a:solidFill>
                <a:schemeClr val="tx1"/>
              </a:solidFill>
              <a:round/>
              <a:headEnd/>
              <a:tailEnd/>
            </a:ln>
          </p:spPr>
          <p:txBody>
            <a:bodyPr/>
            <a:lstStyle/>
            <a:p>
              <a:endParaRPr lang="zh-CN" altLang="en-US"/>
            </a:p>
          </p:txBody>
        </p:sp>
        <p:sp>
          <p:nvSpPr>
            <p:cNvPr id="61460" name="Line 77"/>
            <p:cNvSpPr>
              <a:spLocks noChangeShapeType="1"/>
            </p:cNvSpPr>
            <p:nvPr/>
          </p:nvSpPr>
          <p:spPr bwMode="auto">
            <a:xfrm>
              <a:off x="1504" y="3586"/>
              <a:ext cx="3618" cy="0"/>
            </a:xfrm>
            <a:prstGeom prst="line">
              <a:avLst/>
            </a:prstGeom>
            <a:noFill/>
            <a:ln w="9525">
              <a:solidFill>
                <a:schemeClr val="tx1"/>
              </a:solidFill>
              <a:round/>
              <a:headEnd/>
              <a:tailEnd/>
            </a:ln>
          </p:spPr>
          <p:txBody>
            <a:bodyPr/>
            <a:lstStyle/>
            <a:p>
              <a:endParaRPr lang="zh-CN" altLang="en-US"/>
            </a:p>
          </p:txBody>
        </p:sp>
        <p:sp>
          <p:nvSpPr>
            <p:cNvPr id="61461" name="Line 78"/>
            <p:cNvSpPr>
              <a:spLocks noChangeShapeType="1"/>
            </p:cNvSpPr>
            <p:nvPr/>
          </p:nvSpPr>
          <p:spPr bwMode="auto">
            <a:xfrm>
              <a:off x="1504" y="3858"/>
              <a:ext cx="3618" cy="0"/>
            </a:xfrm>
            <a:prstGeom prst="line">
              <a:avLst/>
            </a:prstGeom>
            <a:noFill/>
            <a:ln w="9525">
              <a:solidFill>
                <a:schemeClr val="tx1"/>
              </a:solidFill>
              <a:round/>
              <a:headEnd/>
              <a:tailEnd/>
            </a:ln>
          </p:spPr>
          <p:txBody>
            <a:bodyPr/>
            <a:lstStyle/>
            <a:p>
              <a:endParaRPr lang="zh-CN" altLang="en-US"/>
            </a:p>
          </p:txBody>
        </p:sp>
        <p:grpSp>
          <p:nvGrpSpPr>
            <p:cNvPr id="61462" name="Group 85"/>
            <p:cNvGrpSpPr>
              <a:grpSpLocks/>
            </p:cNvGrpSpPr>
            <p:nvPr/>
          </p:nvGrpSpPr>
          <p:grpSpPr bwMode="auto">
            <a:xfrm>
              <a:off x="1781" y="1295"/>
              <a:ext cx="50" cy="1542"/>
              <a:chOff x="1704" y="984"/>
              <a:chExt cx="48" cy="1632"/>
            </a:xfrm>
          </p:grpSpPr>
          <p:sp>
            <p:nvSpPr>
              <p:cNvPr id="61559" name="Oval 81"/>
              <p:cNvSpPr>
                <a:spLocks noChangeArrowheads="1"/>
              </p:cNvSpPr>
              <p:nvPr/>
            </p:nvSpPr>
            <p:spPr bwMode="auto">
              <a:xfrm>
                <a:off x="1704" y="984"/>
                <a:ext cx="48" cy="48"/>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60" name="Oval 82"/>
              <p:cNvSpPr>
                <a:spLocks noChangeArrowheads="1"/>
              </p:cNvSpPr>
              <p:nvPr/>
            </p:nvSpPr>
            <p:spPr bwMode="auto">
              <a:xfrm>
                <a:off x="1704" y="1512"/>
                <a:ext cx="48" cy="48"/>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61" name="Oval 83"/>
              <p:cNvSpPr>
                <a:spLocks noChangeArrowheads="1"/>
              </p:cNvSpPr>
              <p:nvPr/>
            </p:nvSpPr>
            <p:spPr bwMode="auto">
              <a:xfrm>
                <a:off x="1704" y="2040"/>
                <a:ext cx="48" cy="48"/>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62" name="Oval 84"/>
              <p:cNvSpPr>
                <a:spLocks noChangeArrowheads="1"/>
              </p:cNvSpPr>
              <p:nvPr/>
            </p:nvSpPr>
            <p:spPr bwMode="auto">
              <a:xfrm>
                <a:off x="1704" y="2568"/>
                <a:ext cx="48" cy="48"/>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grpSp>
        <p:sp>
          <p:nvSpPr>
            <p:cNvPr id="61463" name="Oval 87"/>
            <p:cNvSpPr>
              <a:spLocks noChangeArrowheads="1"/>
            </p:cNvSpPr>
            <p:nvPr/>
          </p:nvSpPr>
          <p:spPr bwMode="auto">
            <a:xfrm>
              <a:off x="1982" y="1295"/>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464" name="Oval 88"/>
            <p:cNvSpPr>
              <a:spLocks noChangeArrowheads="1"/>
            </p:cNvSpPr>
            <p:nvPr/>
          </p:nvSpPr>
          <p:spPr bwMode="auto">
            <a:xfrm>
              <a:off x="1982" y="1794"/>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465" name="Oval 89"/>
            <p:cNvSpPr>
              <a:spLocks noChangeArrowheads="1"/>
            </p:cNvSpPr>
            <p:nvPr/>
          </p:nvSpPr>
          <p:spPr bwMode="auto">
            <a:xfrm>
              <a:off x="1982" y="2293"/>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466" name="Oval 90"/>
            <p:cNvSpPr>
              <a:spLocks noChangeArrowheads="1"/>
            </p:cNvSpPr>
            <p:nvPr/>
          </p:nvSpPr>
          <p:spPr bwMode="auto">
            <a:xfrm>
              <a:off x="1982" y="2520"/>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467" name="Oval 92"/>
            <p:cNvSpPr>
              <a:spLocks noChangeArrowheads="1"/>
            </p:cNvSpPr>
            <p:nvPr/>
          </p:nvSpPr>
          <p:spPr bwMode="auto">
            <a:xfrm>
              <a:off x="2183" y="1295"/>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468" name="Oval 93"/>
            <p:cNvSpPr>
              <a:spLocks noChangeArrowheads="1"/>
            </p:cNvSpPr>
            <p:nvPr/>
          </p:nvSpPr>
          <p:spPr bwMode="auto">
            <a:xfrm>
              <a:off x="2183" y="1794"/>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469" name="Oval 94"/>
            <p:cNvSpPr>
              <a:spLocks noChangeArrowheads="1"/>
            </p:cNvSpPr>
            <p:nvPr/>
          </p:nvSpPr>
          <p:spPr bwMode="auto">
            <a:xfrm>
              <a:off x="2183" y="2021"/>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470" name="Oval 95"/>
            <p:cNvSpPr>
              <a:spLocks noChangeArrowheads="1"/>
            </p:cNvSpPr>
            <p:nvPr/>
          </p:nvSpPr>
          <p:spPr bwMode="auto">
            <a:xfrm>
              <a:off x="2183" y="2792"/>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471" name="Oval 97"/>
            <p:cNvSpPr>
              <a:spLocks noChangeArrowheads="1"/>
            </p:cNvSpPr>
            <p:nvPr/>
          </p:nvSpPr>
          <p:spPr bwMode="auto">
            <a:xfrm>
              <a:off x="2384" y="1295"/>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472" name="Oval 98"/>
            <p:cNvSpPr>
              <a:spLocks noChangeArrowheads="1"/>
            </p:cNvSpPr>
            <p:nvPr/>
          </p:nvSpPr>
          <p:spPr bwMode="auto">
            <a:xfrm>
              <a:off x="2384" y="1794"/>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473" name="Oval 99"/>
            <p:cNvSpPr>
              <a:spLocks noChangeArrowheads="1"/>
            </p:cNvSpPr>
            <p:nvPr/>
          </p:nvSpPr>
          <p:spPr bwMode="auto">
            <a:xfrm>
              <a:off x="2384" y="2021"/>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474" name="Oval 100"/>
            <p:cNvSpPr>
              <a:spLocks noChangeArrowheads="1"/>
            </p:cNvSpPr>
            <p:nvPr/>
          </p:nvSpPr>
          <p:spPr bwMode="auto">
            <a:xfrm>
              <a:off x="2384" y="2520"/>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475" name="Oval 101"/>
            <p:cNvSpPr>
              <a:spLocks noChangeArrowheads="1"/>
            </p:cNvSpPr>
            <p:nvPr/>
          </p:nvSpPr>
          <p:spPr bwMode="auto">
            <a:xfrm>
              <a:off x="2585" y="1295"/>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476" name="Oval 102"/>
            <p:cNvSpPr>
              <a:spLocks noChangeArrowheads="1"/>
            </p:cNvSpPr>
            <p:nvPr/>
          </p:nvSpPr>
          <p:spPr bwMode="auto">
            <a:xfrm>
              <a:off x="2585" y="1521"/>
              <a:ext cx="50" cy="46"/>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477" name="Oval 103"/>
            <p:cNvSpPr>
              <a:spLocks noChangeArrowheads="1"/>
            </p:cNvSpPr>
            <p:nvPr/>
          </p:nvSpPr>
          <p:spPr bwMode="auto">
            <a:xfrm>
              <a:off x="2585" y="2293"/>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478" name="Oval 104"/>
            <p:cNvSpPr>
              <a:spLocks noChangeArrowheads="1"/>
            </p:cNvSpPr>
            <p:nvPr/>
          </p:nvSpPr>
          <p:spPr bwMode="auto">
            <a:xfrm>
              <a:off x="2585" y="2792"/>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479" name="Oval 105"/>
            <p:cNvSpPr>
              <a:spLocks noChangeArrowheads="1"/>
            </p:cNvSpPr>
            <p:nvPr/>
          </p:nvSpPr>
          <p:spPr bwMode="auto">
            <a:xfrm>
              <a:off x="2786" y="1295"/>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480" name="Oval 106"/>
            <p:cNvSpPr>
              <a:spLocks noChangeArrowheads="1"/>
            </p:cNvSpPr>
            <p:nvPr/>
          </p:nvSpPr>
          <p:spPr bwMode="auto">
            <a:xfrm>
              <a:off x="2786" y="1521"/>
              <a:ext cx="50" cy="46"/>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481" name="Oval 107"/>
            <p:cNvSpPr>
              <a:spLocks noChangeArrowheads="1"/>
            </p:cNvSpPr>
            <p:nvPr/>
          </p:nvSpPr>
          <p:spPr bwMode="auto">
            <a:xfrm>
              <a:off x="2786" y="2293"/>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482" name="Oval 108"/>
            <p:cNvSpPr>
              <a:spLocks noChangeArrowheads="1"/>
            </p:cNvSpPr>
            <p:nvPr/>
          </p:nvSpPr>
          <p:spPr bwMode="auto">
            <a:xfrm>
              <a:off x="2786" y="2520"/>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483" name="Oval 109"/>
            <p:cNvSpPr>
              <a:spLocks noChangeArrowheads="1"/>
            </p:cNvSpPr>
            <p:nvPr/>
          </p:nvSpPr>
          <p:spPr bwMode="auto">
            <a:xfrm>
              <a:off x="2987" y="1295"/>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484" name="Oval 110"/>
            <p:cNvSpPr>
              <a:spLocks noChangeArrowheads="1"/>
            </p:cNvSpPr>
            <p:nvPr/>
          </p:nvSpPr>
          <p:spPr bwMode="auto">
            <a:xfrm>
              <a:off x="2987" y="1521"/>
              <a:ext cx="50" cy="46"/>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485" name="Oval 111"/>
            <p:cNvSpPr>
              <a:spLocks noChangeArrowheads="1"/>
            </p:cNvSpPr>
            <p:nvPr/>
          </p:nvSpPr>
          <p:spPr bwMode="auto">
            <a:xfrm>
              <a:off x="2987" y="2021"/>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486" name="Oval 112"/>
            <p:cNvSpPr>
              <a:spLocks noChangeArrowheads="1"/>
            </p:cNvSpPr>
            <p:nvPr/>
          </p:nvSpPr>
          <p:spPr bwMode="auto">
            <a:xfrm>
              <a:off x="2987" y="2792"/>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487" name="Oval 113"/>
            <p:cNvSpPr>
              <a:spLocks noChangeArrowheads="1"/>
            </p:cNvSpPr>
            <p:nvPr/>
          </p:nvSpPr>
          <p:spPr bwMode="auto">
            <a:xfrm>
              <a:off x="3188" y="1295"/>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488" name="Oval 114"/>
            <p:cNvSpPr>
              <a:spLocks noChangeArrowheads="1"/>
            </p:cNvSpPr>
            <p:nvPr/>
          </p:nvSpPr>
          <p:spPr bwMode="auto">
            <a:xfrm>
              <a:off x="3188" y="1521"/>
              <a:ext cx="50" cy="46"/>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489" name="Oval 115"/>
            <p:cNvSpPr>
              <a:spLocks noChangeArrowheads="1"/>
            </p:cNvSpPr>
            <p:nvPr/>
          </p:nvSpPr>
          <p:spPr bwMode="auto">
            <a:xfrm>
              <a:off x="3188" y="2021"/>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490" name="Oval 116"/>
            <p:cNvSpPr>
              <a:spLocks noChangeArrowheads="1"/>
            </p:cNvSpPr>
            <p:nvPr/>
          </p:nvSpPr>
          <p:spPr bwMode="auto">
            <a:xfrm>
              <a:off x="3188" y="2520"/>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491" name="Oval 117"/>
            <p:cNvSpPr>
              <a:spLocks noChangeArrowheads="1"/>
            </p:cNvSpPr>
            <p:nvPr/>
          </p:nvSpPr>
          <p:spPr bwMode="auto">
            <a:xfrm>
              <a:off x="3389" y="1022"/>
              <a:ext cx="50" cy="46"/>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492" name="Oval 118"/>
            <p:cNvSpPr>
              <a:spLocks noChangeArrowheads="1"/>
            </p:cNvSpPr>
            <p:nvPr/>
          </p:nvSpPr>
          <p:spPr bwMode="auto">
            <a:xfrm>
              <a:off x="3389" y="1794"/>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493" name="Oval 119"/>
            <p:cNvSpPr>
              <a:spLocks noChangeArrowheads="1"/>
            </p:cNvSpPr>
            <p:nvPr/>
          </p:nvSpPr>
          <p:spPr bwMode="auto">
            <a:xfrm>
              <a:off x="3389" y="2293"/>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494" name="Oval 120"/>
            <p:cNvSpPr>
              <a:spLocks noChangeArrowheads="1"/>
            </p:cNvSpPr>
            <p:nvPr/>
          </p:nvSpPr>
          <p:spPr bwMode="auto">
            <a:xfrm>
              <a:off x="3389" y="2792"/>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495" name="Oval 121"/>
            <p:cNvSpPr>
              <a:spLocks noChangeArrowheads="1"/>
            </p:cNvSpPr>
            <p:nvPr/>
          </p:nvSpPr>
          <p:spPr bwMode="auto">
            <a:xfrm>
              <a:off x="3590" y="1022"/>
              <a:ext cx="50" cy="46"/>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496" name="Oval 122"/>
            <p:cNvSpPr>
              <a:spLocks noChangeArrowheads="1"/>
            </p:cNvSpPr>
            <p:nvPr/>
          </p:nvSpPr>
          <p:spPr bwMode="auto">
            <a:xfrm>
              <a:off x="3590" y="1794"/>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497" name="Oval 123"/>
            <p:cNvSpPr>
              <a:spLocks noChangeArrowheads="1"/>
            </p:cNvSpPr>
            <p:nvPr/>
          </p:nvSpPr>
          <p:spPr bwMode="auto">
            <a:xfrm>
              <a:off x="3590" y="2293"/>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498" name="Oval 124"/>
            <p:cNvSpPr>
              <a:spLocks noChangeArrowheads="1"/>
            </p:cNvSpPr>
            <p:nvPr/>
          </p:nvSpPr>
          <p:spPr bwMode="auto">
            <a:xfrm>
              <a:off x="3590" y="2520"/>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499" name="Oval 125"/>
            <p:cNvSpPr>
              <a:spLocks noChangeArrowheads="1"/>
            </p:cNvSpPr>
            <p:nvPr/>
          </p:nvSpPr>
          <p:spPr bwMode="auto">
            <a:xfrm>
              <a:off x="3791" y="1022"/>
              <a:ext cx="50" cy="46"/>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00" name="Oval 126"/>
            <p:cNvSpPr>
              <a:spLocks noChangeArrowheads="1"/>
            </p:cNvSpPr>
            <p:nvPr/>
          </p:nvSpPr>
          <p:spPr bwMode="auto">
            <a:xfrm>
              <a:off x="3791" y="1794"/>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01" name="Oval 127"/>
            <p:cNvSpPr>
              <a:spLocks noChangeArrowheads="1"/>
            </p:cNvSpPr>
            <p:nvPr/>
          </p:nvSpPr>
          <p:spPr bwMode="auto">
            <a:xfrm>
              <a:off x="3791" y="2021"/>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02" name="Oval 128"/>
            <p:cNvSpPr>
              <a:spLocks noChangeArrowheads="1"/>
            </p:cNvSpPr>
            <p:nvPr/>
          </p:nvSpPr>
          <p:spPr bwMode="auto">
            <a:xfrm>
              <a:off x="3791" y="2792"/>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03" name="Oval 129"/>
            <p:cNvSpPr>
              <a:spLocks noChangeArrowheads="1"/>
            </p:cNvSpPr>
            <p:nvPr/>
          </p:nvSpPr>
          <p:spPr bwMode="auto">
            <a:xfrm>
              <a:off x="3992" y="1022"/>
              <a:ext cx="50" cy="46"/>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04" name="Oval 130"/>
            <p:cNvSpPr>
              <a:spLocks noChangeArrowheads="1"/>
            </p:cNvSpPr>
            <p:nvPr/>
          </p:nvSpPr>
          <p:spPr bwMode="auto">
            <a:xfrm>
              <a:off x="3992" y="1794"/>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05" name="Oval 131"/>
            <p:cNvSpPr>
              <a:spLocks noChangeArrowheads="1"/>
            </p:cNvSpPr>
            <p:nvPr/>
          </p:nvSpPr>
          <p:spPr bwMode="auto">
            <a:xfrm>
              <a:off x="3992" y="2021"/>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06" name="Oval 132"/>
            <p:cNvSpPr>
              <a:spLocks noChangeArrowheads="1"/>
            </p:cNvSpPr>
            <p:nvPr/>
          </p:nvSpPr>
          <p:spPr bwMode="auto">
            <a:xfrm>
              <a:off x="3992" y="2520"/>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07" name="Oval 133"/>
            <p:cNvSpPr>
              <a:spLocks noChangeArrowheads="1"/>
            </p:cNvSpPr>
            <p:nvPr/>
          </p:nvSpPr>
          <p:spPr bwMode="auto">
            <a:xfrm>
              <a:off x="4193" y="1022"/>
              <a:ext cx="50" cy="46"/>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08" name="Oval 134"/>
            <p:cNvSpPr>
              <a:spLocks noChangeArrowheads="1"/>
            </p:cNvSpPr>
            <p:nvPr/>
          </p:nvSpPr>
          <p:spPr bwMode="auto">
            <a:xfrm>
              <a:off x="4193" y="1521"/>
              <a:ext cx="50" cy="46"/>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09" name="Oval 135"/>
            <p:cNvSpPr>
              <a:spLocks noChangeArrowheads="1"/>
            </p:cNvSpPr>
            <p:nvPr/>
          </p:nvSpPr>
          <p:spPr bwMode="auto">
            <a:xfrm>
              <a:off x="4193" y="2293"/>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10" name="Oval 136"/>
            <p:cNvSpPr>
              <a:spLocks noChangeArrowheads="1"/>
            </p:cNvSpPr>
            <p:nvPr/>
          </p:nvSpPr>
          <p:spPr bwMode="auto">
            <a:xfrm>
              <a:off x="4193" y="2792"/>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11" name="Oval 137"/>
            <p:cNvSpPr>
              <a:spLocks noChangeArrowheads="1"/>
            </p:cNvSpPr>
            <p:nvPr/>
          </p:nvSpPr>
          <p:spPr bwMode="auto">
            <a:xfrm>
              <a:off x="4394" y="1022"/>
              <a:ext cx="50" cy="46"/>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12" name="Oval 138"/>
            <p:cNvSpPr>
              <a:spLocks noChangeArrowheads="1"/>
            </p:cNvSpPr>
            <p:nvPr/>
          </p:nvSpPr>
          <p:spPr bwMode="auto">
            <a:xfrm>
              <a:off x="4394" y="1521"/>
              <a:ext cx="50" cy="46"/>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13" name="Oval 139"/>
            <p:cNvSpPr>
              <a:spLocks noChangeArrowheads="1"/>
            </p:cNvSpPr>
            <p:nvPr/>
          </p:nvSpPr>
          <p:spPr bwMode="auto">
            <a:xfrm>
              <a:off x="4394" y="2293"/>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14" name="Oval 140"/>
            <p:cNvSpPr>
              <a:spLocks noChangeArrowheads="1"/>
            </p:cNvSpPr>
            <p:nvPr/>
          </p:nvSpPr>
          <p:spPr bwMode="auto">
            <a:xfrm>
              <a:off x="4394" y="2520"/>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15" name="Oval 141"/>
            <p:cNvSpPr>
              <a:spLocks noChangeArrowheads="1"/>
            </p:cNvSpPr>
            <p:nvPr/>
          </p:nvSpPr>
          <p:spPr bwMode="auto">
            <a:xfrm>
              <a:off x="4595" y="1022"/>
              <a:ext cx="50" cy="46"/>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16" name="Oval 142"/>
            <p:cNvSpPr>
              <a:spLocks noChangeArrowheads="1"/>
            </p:cNvSpPr>
            <p:nvPr/>
          </p:nvSpPr>
          <p:spPr bwMode="auto">
            <a:xfrm>
              <a:off x="4595" y="1521"/>
              <a:ext cx="50" cy="46"/>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17" name="Oval 143"/>
            <p:cNvSpPr>
              <a:spLocks noChangeArrowheads="1"/>
            </p:cNvSpPr>
            <p:nvPr/>
          </p:nvSpPr>
          <p:spPr bwMode="auto">
            <a:xfrm>
              <a:off x="4595" y="2021"/>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18" name="Oval 144"/>
            <p:cNvSpPr>
              <a:spLocks noChangeArrowheads="1"/>
            </p:cNvSpPr>
            <p:nvPr/>
          </p:nvSpPr>
          <p:spPr bwMode="auto">
            <a:xfrm>
              <a:off x="4595" y="2792"/>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19" name="Oval 145"/>
            <p:cNvSpPr>
              <a:spLocks noChangeArrowheads="1"/>
            </p:cNvSpPr>
            <p:nvPr/>
          </p:nvSpPr>
          <p:spPr bwMode="auto">
            <a:xfrm>
              <a:off x="4796" y="1022"/>
              <a:ext cx="50" cy="46"/>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20" name="Oval 146"/>
            <p:cNvSpPr>
              <a:spLocks noChangeArrowheads="1"/>
            </p:cNvSpPr>
            <p:nvPr/>
          </p:nvSpPr>
          <p:spPr bwMode="auto">
            <a:xfrm>
              <a:off x="4796" y="1521"/>
              <a:ext cx="50" cy="46"/>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21" name="Oval 147"/>
            <p:cNvSpPr>
              <a:spLocks noChangeArrowheads="1"/>
            </p:cNvSpPr>
            <p:nvPr/>
          </p:nvSpPr>
          <p:spPr bwMode="auto">
            <a:xfrm>
              <a:off x="4796" y="2021"/>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22" name="Oval 148"/>
            <p:cNvSpPr>
              <a:spLocks noChangeArrowheads="1"/>
            </p:cNvSpPr>
            <p:nvPr/>
          </p:nvSpPr>
          <p:spPr bwMode="auto">
            <a:xfrm>
              <a:off x="4796" y="2520"/>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23" name="Oval 149"/>
            <p:cNvSpPr>
              <a:spLocks noChangeArrowheads="1"/>
            </p:cNvSpPr>
            <p:nvPr/>
          </p:nvSpPr>
          <p:spPr bwMode="auto">
            <a:xfrm>
              <a:off x="4796" y="3019"/>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24" name="Oval 150"/>
            <p:cNvSpPr>
              <a:spLocks noChangeArrowheads="1"/>
            </p:cNvSpPr>
            <p:nvPr/>
          </p:nvSpPr>
          <p:spPr bwMode="auto">
            <a:xfrm>
              <a:off x="4595" y="3019"/>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25" name="Oval 151"/>
            <p:cNvSpPr>
              <a:spLocks noChangeArrowheads="1"/>
            </p:cNvSpPr>
            <p:nvPr/>
          </p:nvSpPr>
          <p:spPr bwMode="auto">
            <a:xfrm>
              <a:off x="4394" y="3019"/>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26" name="Oval 152"/>
            <p:cNvSpPr>
              <a:spLocks noChangeArrowheads="1"/>
            </p:cNvSpPr>
            <p:nvPr/>
          </p:nvSpPr>
          <p:spPr bwMode="auto">
            <a:xfrm>
              <a:off x="4193" y="3019"/>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27" name="Oval 153"/>
            <p:cNvSpPr>
              <a:spLocks noChangeArrowheads="1"/>
            </p:cNvSpPr>
            <p:nvPr/>
          </p:nvSpPr>
          <p:spPr bwMode="auto">
            <a:xfrm>
              <a:off x="3992" y="3019"/>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28" name="Oval 154"/>
            <p:cNvSpPr>
              <a:spLocks noChangeArrowheads="1"/>
            </p:cNvSpPr>
            <p:nvPr/>
          </p:nvSpPr>
          <p:spPr bwMode="auto">
            <a:xfrm>
              <a:off x="3791" y="3019"/>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29" name="Oval 155"/>
            <p:cNvSpPr>
              <a:spLocks noChangeArrowheads="1"/>
            </p:cNvSpPr>
            <p:nvPr/>
          </p:nvSpPr>
          <p:spPr bwMode="auto">
            <a:xfrm>
              <a:off x="3590" y="3019"/>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30" name="Oval 156"/>
            <p:cNvSpPr>
              <a:spLocks noChangeArrowheads="1"/>
            </p:cNvSpPr>
            <p:nvPr/>
          </p:nvSpPr>
          <p:spPr bwMode="auto">
            <a:xfrm>
              <a:off x="3389" y="3019"/>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31" name="Oval 157"/>
            <p:cNvSpPr>
              <a:spLocks noChangeArrowheads="1"/>
            </p:cNvSpPr>
            <p:nvPr/>
          </p:nvSpPr>
          <p:spPr bwMode="auto">
            <a:xfrm>
              <a:off x="4394" y="3563"/>
              <a:ext cx="50" cy="46"/>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32" name="Oval 158"/>
            <p:cNvSpPr>
              <a:spLocks noChangeArrowheads="1"/>
            </p:cNvSpPr>
            <p:nvPr/>
          </p:nvSpPr>
          <p:spPr bwMode="auto">
            <a:xfrm>
              <a:off x="4193" y="3563"/>
              <a:ext cx="50" cy="46"/>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33" name="Oval 159"/>
            <p:cNvSpPr>
              <a:spLocks noChangeArrowheads="1"/>
            </p:cNvSpPr>
            <p:nvPr/>
          </p:nvSpPr>
          <p:spPr bwMode="auto">
            <a:xfrm>
              <a:off x="3992" y="3563"/>
              <a:ext cx="50" cy="46"/>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34" name="Oval 160"/>
            <p:cNvSpPr>
              <a:spLocks noChangeArrowheads="1"/>
            </p:cNvSpPr>
            <p:nvPr/>
          </p:nvSpPr>
          <p:spPr bwMode="auto">
            <a:xfrm>
              <a:off x="3791" y="3563"/>
              <a:ext cx="50" cy="46"/>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35" name="Oval 161"/>
            <p:cNvSpPr>
              <a:spLocks noChangeArrowheads="1"/>
            </p:cNvSpPr>
            <p:nvPr/>
          </p:nvSpPr>
          <p:spPr bwMode="auto">
            <a:xfrm>
              <a:off x="3992" y="3299"/>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36" name="Oval 162"/>
            <p:cNvSpPr>
              <a:spLocks noChangeArrowheads="1"/>
            </p:cNvSpPr>
            <p:nvPr/>
          </p:nvSpPr>
          <p:spPr bwMode="auto">
            <a:xfrm>
              <a:off x="3791" y="3299"/>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37" name="Oval 163"/>
            <p:cNvSpPr>
              <a:spLocks noChangeArrowheads="1"/>
            </p:cNvSpPr>
            <p:nvPr/>
          </p:nvSpPr>
          <p:spPr bwMode="auto">
            <a:xfrm>
              <a:off x="3590" y="3299"/>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38" name="Oval 164"/>
            <p:cNvSpPr>
              <a:spLocks noChangeArrowheads="1"/>
            </p:cNvSpPr>
            <p:nvPr/>
          </p:nvSpPr>
          <p:spPr bwMode="auto">
            <a:xfrm>
              <a:off x="3389" y="3299"/>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39" name="Oval 165"/>
            <p:cNvSpPr>
              <a:spLocks noChangeArrowheads="1"/>
            </p:cNvSpPr>
            <p:nvPr/>
          </p:nvSpPr>
          <p:spPr bwMode="auto">
            <a:xfrm>
              <a:off x="3188" y="3291"/>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40" name="Oval 166"/>
            <p:cNvSpPr>
              <a:spLocks noChangeArrowheads="1"/>
            </p:cNvSpPr>
            <p:nvPr/>
          </p:nvSpPr>
          <p:spPr bwMode="auto">
            <a:xfrm>
              <a:off x="2987" y="3291"/>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41" name="Oval 167"/>
            <p:cNvSpPr>
              <a:spLocks noChangeArrowheads="1"/>
            </p:cNvSpPr>
            <p:nvPr/>
          </p:nvSpPr>
          <p:spPr bwMode="auto">
            <a:xfrm>
              <a:off x="2786" y="3291"/>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42" name="Oval 168"/>
            <p:cNvSpPr>
              <a:spLocks noChangeArrowheads="1"/>
            </p:cNvSpPr>
            <p:nvPr/>
          </p:nvSpPr>
          <p:spPr bwMode="auto">
            <a:xfrm>
              <a:off x="2585" y="3291"/>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43" name="Oval 169"/>
            <p:cNvSpPr>
              <a:spLocks noChangeArrowheads="1"/>
            </p:cNvSpPr>
            <p:nvPr/>
          </p:nvSpPr>
          <p:spPr bwMode="auto">
            <a:xfrm>
              <a:off x="2786" y="3563"/>
              <a:ext cx="50" cy="46"/>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44" name="Oval 170"/>
            <p:cNvSpPr>
              <a:spLocks noChangeArrowheads="1"/>
            </p:cNvSpPr>
            <p:nvPr/>
          </p:nvSpPr>
          <p:spPr bwMode="auto">
            <a:xfrm>
              <a:off x="2585" y="3563"/>
              <a:ext cx="50" cy="46"/>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45" name="Oval 171"/>
            <p:cNvSpPr>
              <a:spLocks noChangeArrowheads="1"/>
            </p:cNvSpPr>
            <p:nvPr/>
          </p:nvSpPr>
          <p:spPr bwMode="auto">
            <a:xfrm>
              <a:off x="2384" y="3563"/>
              <a:ext cx="50" cy="46"/>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46" name="Oval 172"/>
            <p:cNvSpPr>
              <a:spLocks noChangeArrowheads="1"/>
            </p:cNvSpPr>
            <p:nvPr/>
          </p:nvSpPr>
          <p:spPr bwMode="auto">
            <a:xfrm>
              <a:off x="2183" y="3563"/>
              <a:ext cx="50" cy="46"/>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47" name="Oval 173"/>
            <p:cNvSpPr>
              <a:spLocks noChangeArrowheads="1"/>
            </p:cNvSpPr>
            <p:nvPr/>
          </p:nvSpPr>
          <p:spPr bwMode="auto">
            <a:xfrm>
              <a:off x="2987" y="3836"/>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48" name="Oval 174"/>
            <p:cNvSpPr>
              <a:spLocks noChangeArrowheads="1"/>
            </p:cNvSpPr>
            <p:nvPr/>
          </p:nvSpPr>
          <p:spPr bwMode="auto">
            <a:xfrm>
              <a:off x="2786" y="3836"/>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49" name="Oval 175"/>
            <p:cNvSpPr>
              <a:spLocks noChangeArrowheads="1"/>
            </p:cNvSpPr>
            <p:nvPr/>
          </p:nvSpPr>
          <p:spPr bwMode="auto">
            <a:xfrm>
              <a:off x="2183" y="3836"/>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50" name="Oval 176"/>
            <p:cNvSpPr>
              <a:spLocks noChangeArrowheads="1"/>
            </p:cNvSpPr>
            <p:nvPr/>
          </p:nvSpPr>
          <p:spPr bwMode="auto">
            <a:xfrm>
              <a:off x="1982" y="3836"/>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51" name="Oval 177"/>
            <p:cNvSpPr>
              <a:spLocks noChangeArrowheads="1"/>
            </p:cNvSpPr>
            <p:nvPr/>
          </p:nvSpPr>
          <p:spPr bwMode="auto">
            <a:xfrm>
              <a:off x="4595" y="3836"/>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52" name="Oval 178"/>
            <p:cNvSpPr>
              <a:spLocks noChangeArrowheads="1"/>
            </p:cNvSpPr>
            <p:nvPr/>
          </p:nvSpPr>
          <p:spPr bwMode="auto">
            <a:xfrm>
              <a:off x="4394" y="3836"/>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53" name="Oval 179"/>
            <p:cNvSpPr>
              <a:spLocks noChangeArrowheads="1"/>
            </p:cNvSpPr>
            <p:nvPr/>
          </p:nvSpPr>
          <p:spPr bwMode="auto">
            <a:xfrm>
              <a:off x="3791" y="3836"/>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54" name="Oval 180"/>
            <p:cNvSpPr>
              <a:spLocks noChangeArrowheads="1"/>
            </p:cNvSpPr>
            <p:nvPr/>
          </p:nvSpPr>
          <p:spPr bwMode="auto">
            <a:xfrm>
              <a:off x="3590" y="3836"/>
              <a:ext cx="50" cy="45"/>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Arial" charset="0"/>
                <a:ea typeface="Gulim" pitchFamily="34" charset="-127"/>
              </a:endParaRPr>
            </a:p>
          </p:txBody>
        </p:sp>
        <p:sp>
          <p:nvSpPr>
            <p:cNvPr id="61555" name="Text Box 182"/>
            <p:cNvSpPr txBox="1">
              <a:spLocks noChangeArrowheads="1"/>
            </p:cNvSpPr>
            <p:nvPr/>
          </p:nvSpPr>
          <p:spPr bwMode="auto">
            <a:xfrm>
              <a:off x="5072" y="2932"/>
              <a:ext cx="352" cy="197"/>
            </a:xfrm>
            <a:prstGeom prst="rect">
              <a:avLst/>
            </a:prstGeom>
            <a:noFill/>
            <a:ln w="9525">
              <a:noFill/>
              <a:miter lim="800000"/>
              <a:headEnd/>
              <a:tailEnd/>
            </a:ln>
          </p:spPr>
          <p:txBody>
            <a:bodyPr>
              <a:spAutoFit/>
            </a:bodyPr>
            <a:lstStyle/>
            <a:p>
              <a:pPr eaLnBrk="0" hangingPunct="0"/>
              <a:r>
                <a:rPr lang="en-US" altLang="zh-CN" sz="1600" b="1">
                  <a:solidFill>
                    <a:srgbClr val="FF0000"/>
                  </a:solidFill>
                  <a:ea typeface="Gulim" pitchFamily="34" charset="-127"/>
                </a:rPr>
                <a:t>B</a:t>
              </a:r>
              <a:r>
                <a:rPr lang="en-US" altLang="zh-CN" sz="1600" b="1" baseline="-25000">
                  <a:solidFill>
                    <a:srgbClr val="FF0000"/>
                  </a:solidFill>
                  <a:ea typeface="Gulim" pitchFamily="34" charset="-127"/>
                </a:rPr>
                <a:t>3</a:t>
              </a:r>
              <a:endParaRPr lang="en-US" altLang="zh-CN" sz="1600" b="1">
                <a:solidFill>
                  <a:srgbClr val="FF0000"/>
                </a:solidFill>
                <a:ea typeface="Gulim" pitchFamily="34" charset="-127"/>
              </a:endParaRPr>
            </a:p>
          </p:txBody>
        </p:sp>
        <p:sp>
          <p:nvSpPr>
            <p:cNvPr id="61556" name="Text Box 183"/>
            <p:cNvSpPr txBox="1">
              <a:spLocks noChangeArrowheads="1"/>
            </p:cNvSpPr>
            <p:nvPr/>
          </p:nvSpPr>
          <p:spPr bwMode="auto">
            <a:xfrm>
              <a:off x="5072" y="3204"/>
              <a:ext cx="352" cy="197"/>
            </a:xfrm>
            <a:prstGeom prst="rect">
              <a:avLst/>
            </a:prstGeom>
            <a:noFill/>
            <a:ln w="9525">
              <a:noFill/>
              <a:miter lim="800000"/>
              <a:headEnd/>
              <a:tailEnd/>
            </a:ln>
          </p:spPr>
          <p:txBody>
            <a:bodyPr>
              <a:spAutoFit/>
            </a:bodyPr>
            <a:lstStyle/>
            <a:p>
              <a:pPr eaLnBrk="0" hangingPunct="0"/>
              <a:r>
                <a:rPr lang="en-US" altLang="zh-CN" sz="1600" b="1">
                  <a:solidFill>
                    <a:schemeClr val="hlink"/>
                  </a:solidFill>
                  <a:ea typeface="Gulim" pitchFamily="34" charset="-127"/>
                </a:rPr>
                <a:t>B</a:t>
              </a:r>
              <a:r>
                <a:rPr lang="en-US" altLang="zh-CN" sz="1600" b="1" baseline="-25000">
                  <a:solidFill>
                    <a:schemeClr val="hlink"/>
                  </a:solidFill>
                  <a:ea typeface="Gulim" pitchFamily="34" charset="-127"/>
                </a:rPr>
                <a:t>2</a:t>
              </a:r>
              <a:endParaRPr lang="en-US" altLang="zh-CN" sz="1600" b="1">
                <a:solidFill>
                  <a:schemeClr val="hlink"/>
                </a:solidFill>
                <a:ea typeface="Gulim" pitchFamily="34" charset="-127"/>
              </a:endParaRPr>
            </a:p>
          </p:txBody>
        </p:sp>
        <p:sp>
          <p:nvSpPr>
            <p:cNvPr id="61557" name="Text Box 184"/>
            <p:cNvSpPr txBox="1">
              <a:spLocks noChangeArrowheads="1"/>
            </p:cNvSpPr>
            <p:nvPr/>
          </p:nvSpPr>
          <p:spPr bwMode="auto">
            <a:xfrm>
              <a:off x="5072" y="3476"/>
              <a:ext cx="352" cy="197"/>
            </a:xfrm>
            <a:prstGeom prst="rect">
              <a:avLst/>
            </a:prstGeom>
            <a:noFill/>
            <a:ln w="9525">
              <a:noFill/>
              <a:miter lim="800000"/>
              <a:headEnd/>
              <a:tailEnd/>
            </a:ln>
          </p:spPr>
          <p:txBody>
            <a:bodyPr>
              <a:spAutoFit/>
            </a:bodyPr>
            <a:lstStyle/>
            <a:p>
              <a:pPr eaLnBrk="0" hangingPunct="0"/>
              <a:r>
                <a:rPr lang="en-US" altLang="zh-CN" sz="1600" b="1">
                  <a:solidFill>
                    <a:schemeClr val="hlink"/>
                  </a:solidFill>
                  <a:ea typeface="Gulim" pitchFamily="34" charset="-127"/>
                </a:rPr>
                <a:t>B</a:t>
              </a:r>
              <a:r>
                <a:rPr lang="en-US" altLang="zh-CN" sz="1600" b="1" baseline="-25000">
                  <a:solidFill>
                    <a:schemeClr val="hlink"/>
                  </a:solidFill>
                  <a:ea typeface="Gulim" pitchFamily="34" charset="-127"/>
                </a:rPr>
                <a:t>1</a:t>
              </a:r>
              <a:endParaRPr lang="en-US" altLang="zh-CN" sz="1600" b="1">
                <a:solidFill>
                  <a:schemeClr val="hlink"/>
                </a:solidFill>
                <a:ea typeface="Gulim" pitchFamily="34" charset="-127"/>
              </a:endParaRPr>
            </a:p>
          </p:txBody>
        </p:sp>
        <p:sp>
          <p:nvSpPr>
            <p:cNvPr id="61558" name="Text Box 185"/>
            <p:cNvSpPr txBox="1">
              <a:spLocks noChangeArrowheads="1"/>
            </p:cNvSpPr>
            <p:nvPr/>
          </p:nvSpPr>
          <p:spPr bwMode="auto">
            <a:xfrm>
              <a:off x="5072" y="3749"/>
              <a:ext cx="352" cy="197"/>
            </a:xfrm>
            <a:prstGeom prst="rect">
              <a:avLst/>
            </a:prstGeom>
            <a:noFill/>
            <a:ln w="9525">
              <a:noFill/>
              <a:miter lim="800000"/>
              <a:headEnd/>
              <a:tailEnd/>
            </a:ln>
          </p:spPr>
          <p:txBody>
            <a:bodyPr>
              <a:spAutoFit/>
            </a:bodyPr>
            <a:lstStyle/>
            <a:p>
              <a:pPr eaLnBrk="0" hangingPunct="0"/>
              <a:r>
                <a:rPr lang="en-US" altLang="zh-CN" sz="1600" b="1">
                  <a:solidFill>
                    <a:schemeClr val="hlink"/>
                  </a:solidFill>
                  <a:ea typeface="Gulim" pitchFamily="34" charset="-127"/>
                </a:rPr>
                <a:t>B</a:t>
              </a:r>
              <a:r>
                <a:rPr lang="en-US" altLang="zh-CN" sz="1600" b="1" baseline="-25000">
                  <a:solidFill>
                    <a:schemeClr val="hlink"/>
                  </a:solidFill>
                  <a:ea typeface="Gulim" pitchFamily="34" charset="-127"/>
                </a:rPr>
                <a:t>0</a:t>
              </a:r>
              <a:endParaRPr lang="en-US" altLang="zh-CN" sz="1600" b="1">
                <a:solidFill>
                  <a:schemeClr val="hlink"/>
                </a:solidFill>
                <a:ea typeface="Gulim" pitchFamily="34" charset="-127"/>
              </a:endParaRPr>
            </a:p>
          </p:txBody>
        </p:sp>
      </p:grpSp>
      <p:sp>
        <p:nvSpPr>
          <p:cNvPr id="49334" name="Rectangle 182"/>
          <p:cNvSpPr>
            <a:spLocks noChangeArrowheads="1"/>
          </p:cNvSpPr>
          <p:nvPr/>
        </p:nvSpPr>
        <p:spPr bwMode="black">
          <a:xfrm>
            <a:off x="1238250" y="1531938"/>
            <a:ext cx="6942138" cy="3076575"/>
          </a:xfrm>
          <a:prstGeom prst="rect">
            <a:avLst/>
          </a:prstGeom>
          <a:noFill/>
          <a:ln w="19050" algn="ctr">
            <a:solidFill>
              <a:srgbClr val="FF0000"/>
            </a:solidFill>
            <a:prstDash val="dash"/>
            <a:miter lim="800000"/>
            <a:headEnd/>
            <a:tailEnd/>
          </a:ln>
        </p:spPr>
        <p:txBody>
          <a:bodyPr anchor="ctr">
            <a:spAutoFit/>
          </a:bodyPr>
          <a:lstStyle/>
          <a:p>
            <a:endParaRPr lang="zh-CN" altLang="en-US"/>
          </a:p>
        </p:txBody>
      </p:sp>
      <p:sp>
        <p:nvSpPr>
          <p:cNvPr id="49335" name="Rectangle 183"/>
          <p:cNvSpPr>
            <a:spLocks noChangeArrowheads="1"/>
          </p:cNvSpPr>
          <p:nvPr/>
        </p:nvSpPr>
        <p:spPr bwMode="black">
          <a:xfrm>
            <a:off x="2446338" y="4719638"/>
            <a:ext cx="5434012" cy="1595437"/>
          </a:xfrm>
          <a:prstGeom prst="rect">
            <a:avLst/>
          </a:prstGeom>
          <a:noFill/>
          <a:ln w="19050" algn="ctr">
            <a:solidFill>
              <a:srgbClr val="008000"/>
            </a:solidFill>
            <a:prstDash val="dash"/>
            <a:miter lim="800000"/>
            <a:headEnd/>
            <a:tailEnd/>
          </a:ln>
        </p:spPr>
        <p:txBody>
          <a:bodyPr anchor="ctr">
            <a:spAutoFit/>
          </a:bodyPr>
          <a:lstStyle/>
          <a:p>
            <a:endParaRPr lang="zh-CN" altLang="en-US"/>
          </a:p>
        </p:txBody>
      </p:sp>
      <p:sp>
        <p:nvSpPr>
          <p:cNvPr id="49337" name="Text Box 341"/>
          <p:cNvSpPr txBox="1">
            <a:spLocks noChangeArrowheads="1"/>
          </p:cNvSpPr>
          <p:nvPr/>
        </p:nvSpPr>
        <p:spPr bwMode="auto">
          <a:xfrm>
            <a:off x="8277225" y="2565400"/>
            <a:ext cx="415925" cy="915988"/>
          </a:xfrm>
          <a:prstGeom prst="rect">
            <a:avLst/>
          </a:prstGeom>
          <a:noFill/>
          <a:ln w="9525">
            <a:noFill/>
            <a:miter lim="800000"/>
            <a:headEnd/>
            <a:tailEnd/>
          </a:ln>
        </p:spPr>
        <p:txBody>
          <a:bodyPr>
            <a:spAutoFit/>
          </a:bodyPr>
          <a:lstStyle/>
          <a:p>
            <a:pPr eaLnBrk="0" hangingPunct="0"/>
            <a:r>
              <a:rPr lang="zh-CN" altLang="en-US" sz="2000" b="1">
                <a:solidFill>
                  <a:srgbClr val="FF0066"/>
                </a:solidFill>
                <a:latin typeface="楷体_GB2312" pitchFamily="49" charset="-122"/>
                <a:ea typeface="楷体_GB2312" pitchFamily="49" charset="-122"/>
              </a:rPr>
              <a:t>与阵列</a:t>
            </a:r>
          </a:p>
        </p:txBody>
      </p:sp>
      <p:sp>
        <p:nvSpPr>
          <p:cNvPr id="49340" name="Text Box 345"/>
          <p:cNvSpPr txBox="1">
            <a:spLocks noChangeArrowheads="1"/>
          </p:cNvSpPr>
          <p:nvPr/>
        </p:nvSpPr>
        <p:spPr bwMode="auto">
          <a:xfrm>
            <a:off x="1830388" y="4981575"/>
            <a:ext cx="414337" cy="915988"/>
          </a:xfrm>
          <a:prstGeom prst="rect">
            <a:avLst/>
          </a:prstGeom>
          <a:noFill/>
          <a:ln w="9525">
            <a:noFill/>
            <a:miter lim="800000"/>
            <a:headEnd/>
            <a:tailEnd/>
          </a:ln>
        </p:spPr>
        <p:txBody>
          <a:bodyPr>
            <a:spAutoFit/>
          </a:bodyPr>
          <a:lstStyle/>
          <a:p>
            <a:pPr eaLnBrk="0" hangingPunct="0"/>
            <a:r>
              <a:rPr lang="zh-CN" altLang="en-US" sz="2000" b="1">
                <a:solidFill>
                  <a:srgbClr val="008000"/>
                </a:solidFill>
                <a:latin typeface="楷体_GB2312" pitchFamily="49" charset="-122"/>
                <a:ea typeface="楷体_GB2312" pitchFamily="49" charset="-122"/>
              </a:rPr>
              <a:t>或阵列</a:t>
            </a:r>
          </a:p>
        </p:txBody>
      </p:sp>
      <p:sp>
        <p:nvSpPr>
          <p:cNvPr id="49342" name="Oval 190"/>
          <p:cNvSpPr>
            <a:spLocks noChangeArrowheads="1"/>
          </p:cNvSpPr>
          <p:nvPr/>
        </p:nvSpPr>
        <p:spPr bwMode="black">
          <a:xfrm>
            <a:off x="5254625" y="4668838"/>
            <a:ext cx="2620963" cy="307975"/>
          </a:xfrm>
          <a:prstGeom prst="ellipse">
            <a:avLst/>
          </a:prstGeom>
          <a:noFill/>
          <a:ln w="19050" algn="ctr">
            <a:solidFill>
              <a:srgbClr val="FF0000"/>
            </a:solidFill>
            <a:round/>
            <a:headEnd/>
            <a:tailEnd/>
          </a:ln>
        </p:spPr>
        <p:txBody>
          <a:bodyPr anchor="ctr">
            <a:spAutoFit/>
          </a:bodyPr>
          <a:lstStyle/>
          <a:p>
            <a:endParaRPr lang="zh-CN" altLang="en-US"/>
          </a:p>
        </p:txBody>
      </p:sp>
      <p:sp>
        <p:nvSpPr>
          <p:cNvPr id="49344" name="Text Box 7"/>
          <p:cNvSpPr txBox="1">
            <a:spLocks noChangeArrowheads="1"/>
          </p:cNvSpPr>
          <p:nvPr/>
        </p:nvSpPr>
        <p:spPr bwMode="auto">
          <a:xfrm>
            <a:off x="257175" y="1101725"/>
            <a:ext cx="2051050" cy="427038"/>
          </a:xfrm>
          <a:prstGeom prst="rect">
            <a:avLst/>
          </a:prstGeom>
          <a:solidFill>
            <a:srgbClr val="FF99FF"/>
          </a:solidFill>
          <a:ln w="9525">
            <a:noFill/>
            <a:miter lim="800000"/>
            <a:headEnd/>
            <a:tailEnd/>
          </a:ln>
          <a:effectLst>
            <a:prstShdw prst="shdw13" dist="53882" dir="13500000">
              <a:srgbClr val="808080">
                <a:alpha val="50000"/>
              </a:srgbClr>
            </a:prstShdw>
          </a:effectLst>
        </p:spPr>
        <p:txBody>
          <a:bodyPr>
            <a:spAutoFit/>
          </a:bodyPr>
          <a:lstStyle/>
          <a:p>
            <a:pPr algn="l">
              <a:lnSpc>
                <a:spcPct val="100000"/>
              </a:lnSpc>
            </a:pPr>
            <a:r>
              <a:rPr kumimoji="1" lang="en-US" altLang="zh-CN" sz="2200" b="1"/>
              <a:t> </a:t>
            </a:r>
            <a:r>
              <a:rPr kumimoji="1" lang="zh-CN" altLang="en-US" sz="1800" b="1">
                <a:ea typeface="楷体_GB2312" pitchFamily="49" charset="-122"/>
              </a:rPr>
              <a:t>行线（输入变量）</a:t>
            </a:r>
          </a:p>
        </p:txBody>
      </p:sp>
      <p:sp>
        <p:nvSpPr>
          <p:cNvPr id="49345" name="Line 8"/>
          <p:cNvSpPr>
            <a:spLocks noChangeShapeType="1"/>
          </p:cNvSpPr>
          <p:nvPr/>
        </p:nvSpPr>
        <p:spPr bwMode="auto">
          <a:xfrm flipH="1" flipV="1">
            <a:off x="787400" y="1547813"/>
            <a:ext cx="549275" cy="915987"/>
          </a:xfrm>
          <a:prstGeom prst="line">
            <a:avLst/>
          </a:prstGeom>
          <a:noFill/>
          <a:ln w="50800">
            <a:solidFill>
              <a:srgbClr val="FF0066"/>
            </a:solidFill>
            <a:round/>
            <a:headEnd/>
            <a:tailEnd type="triangle" w="med" len="med"/>
          </a:ln>
        </p:spPr>
        <p:txBody>
          <a:bodyPr/>
          <a:lstStyle/>
          <a:p>
            <a:endParaRPr lang="zh-CN" altLang="en-US"/>
          </a:p>
        </p:txBody>
      </p:sp>
      <p:sp>
        <p:nvSpPr>
          <p:cNvPr id="49347" name="Text Box 10"/>
          <p:cNvSpPr txBox="1">
            <a:spLocks noChangeArrowheads="1"/>
          </p:cNvSpPr>
          <p:nvPr/>
        </p:nvSpPr>
        <p:spPr bwMode="auto">
          <a:xfrm>
            <a:off x="7400925" y="806450"/>
            <a:ext cx="1743075" cy="366713"/>
          </a:xfrm>
          <a:prstGeom prst="rect">
            <a:avLst/>
          </a:prstGeom>
          <a:solidFill>
            <a:srgbClr val="FF99FF"/>
          </a:solidFill>
          <a:ln w="9525">
            <a:noFill/>
            <a:miter lim="800000"/>
            <a:headEnd/>
            <a:tailEnd/>
          </a:ln>
          <a:effectLst>
            <a:prstShdw prst="shdw13" dist="53882" dir="13500000">
              <a:srgbClr val="808080">
                <a:alpha val="50000"/>
              </a:srgbClr>
            </a:prstShdw>
          </a:effectLst>
        </p:spPr>
        <p:txBody>
          <a:bodyPr>
            <a:spAutoFit/>
          </a:bodyPr>
          <a:lstStyle/>
          <a:p>
            <a:pPr algn="l">
              <a:lnSpc>
                <a:spcPct val="100000"/>
              </a:lnSpc>
            </a:pPr>
            <a:r>
              <a:rPr kumimoji="1" lang="zh-CN" altLang="en-US" sz="1800" b="1">
                <a:ea typeface="楷体_GB2312" pitchFamily="49" charset="-122"/>
              </a:rPr>
              <a:t>列线（最小项）</a:t>
            </a:r>
          </a:p>
        </p:txBody>
      </p:sp>
      <p:sp>
        <p:nvSpPr>
          <p:cNvPr id="49348" name="Line 11"/>
          <p:cNvSpPr>
            <a:spLocks noChangeShapeType="1"/>
          </p:cNvSpPr>
          <p:nvPr/>
        </p:nvSpPr>
        <p:spPr bwMode="auto">
          <a:xfrm flipV="1">
            <a:off x="7667625" y="1203325"/>
            <a:ext cx="555625" cy="642938"/>
          </a:xfrm>
          <a:prstGeom prst="line">
            <a:avLst/>
          </a:prstGeom>
          <a:noFill/>
          <a:ln w="50800">
            <a:solidFill>
              <a:srgbClr val="FF0066"/>
            </a:solidFill>
            <a:round/>
            <a:headEnd/>
            <a:tailEnd type="triangle" w="med" len="med"/>
          </a:ln>
        </p:spPr>
        <p:txBody>
          <a:bodyPr/>
          <a:lstStyle/>
          <a:p>
            <a:endParaRPr lang="zh-CN" altLang="en-US"/>
          </a:p>
        </p:txBody>
      </p:sp>
      <p:sp>
        <p:nvSpPr>
          <p:cNvPr id="49350" name="Text Box 13"/>
          <p:cNvSpPr txBox="1">
            <a:spLocks noChangeArrowheads="1"/>
          </p:cNvSpPr>
          <p:nvPr/>
        </p:nvSpPr>
        <p:spPr bwMode="auto">
          <a:xfrm>
            <a:off x="196850" y="5949950"/>
            <a:ext cx="2076450" cy="427038"/>
          </a:xfrm>
          <a:prstGeom prst="rect">
            <a:avLst/>
          </a:prstGeom>
          <a:solidFill>
            <a:srgbClr val="CCFFCC"/>
          </a:solidFill>
          <a:ln w="9525">
            <a:noFill/>
            <a:miter lim="800000"/>
            <a:headEnd/>
            <a:tailEnd/>
          </a:ln>
          <a:effectLst>
            <a:prstShdw prst="shdw13" dist="53882" dir="13500000">
              <a:srgbClr val="808080">
                <a:alpha val="50000"/>
              </a:srgbClr>
            </a:prstShdw>
          </a:effectLst>
        </p:spPr>
        <p:txBody>
          <a:bodyPr>
            <a:spAutoFit/>
          </a:bodyPr>
          <a:lstStyle/>
          <a:p>
            <a:pPr algn="l">
              <a:lnSpc>
                <a:spcPct val="100000"/>
              </a:lnSpc>
            </a:pPr>
            <a:r>
              <a:rPr kumimoji="1" lang="en-US" altLang="zh-CN" sz="2200" b="1"/>
              <a:t> </a:t>
            </a:r>
            <a:r>
              <a:rPr kumimoji="1" lang="zh-CN" altLang="en-US" sz="1800" b="1">
                <a:ea typeface="楷体_GB2312" pitchFamily="49" charset="-122"/>
              </a:rPr>
              <a:t>行线（输出函数）</a:t>
            </a:r>
          </a:p>
        </p:txBody>
      </p:sp>
      <p:sp>
        <p:nvSpPr>
          <p:cNvPr id="49351" name="Line 14"/>
          <p:cNvSpPr>
            <a:spLocks noChangeShapeType="1"/>
          </p:cNvSpPr>
          <p:nvPr/>
        </p:nvSpPr>
        <p:spPr bwMode="auto">
          <a:xfrm flipH="1">
            <a:off x="2255838" y="5722938"/>
            <a:ext cx="393700" cy="403225"/>
          </a:xfrm>
          <a:prstGeom prst="line">
            <a:avLst/>
          </a:prstGeom>
          <a:noFill/>
          <a:ln w="50800">
            <a:solidFill>
              <a:srgbClr val="FF0066"/>
            </a:solidFill>
            <a:round/>
            <a:headEnd/>
            <a:tailEnd type="triangle" w="med" len="med"/>
          </a:ln>
        </p:spPr>
        <p:txBody>
          <a:bodyPr/>
          <a:lstStyle/>
          <a:p>
            <a:endParaRPr lang="zh-CN" altLang="en-US"/>
          </a:p>
        </p:txBody>
      </p:sp>
      <p:sp>
        <p:nvSpPr>
          <p:cNvPr id="61456" name="矩形 191"/>
          <p:cNvSpPr>
            <a:spLocks noChangeArrowheads="1"/>
          </p:cNvSpPr>
          <p:nvPr/>
        </p:nvSpPr>
        <p:spPr bwMode="auto">
          <a:xfrm>
            <a:off x="5126038" y="6402388"/>
            <a:ext cx="922337" cy="423862"/>
          </a:xfrm>
          <a:prstGeom prst="rect">
            <a:avLst/>
          </a:prstGeom>
          <a:noFill/>
          <a:ln w="9525">
            <a:noFill/>
            <a:miter lim="800000"/>
            <a:headEnd/>
            <a:tailEnd/>
          </a:ln>
        </p:spPr>
        <p:txBody>
          <a:bodyPr wrap="none">
            <a:spAutoFit/>
          </a:bodyPr>
          <a:lstStyle/>
          <a:p>
            <a:r>
              <a:rPr lang="en-US" altLang="zh-CN" b="1">
                <a:latin typeface="Arial" charset="0"/>
                <a:hlinkClick r:id="rId3" action="ppaction://hlinksldjump"/>
              </a:rPr>
              <a:t>Back</a:t>
            </a:r>
            <a:endParaRPr lang="zh-CN" altLang="en-US"/>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9334"/>
                                        </p:tgtEl>
                                        <p:attrNameLst>
                                          <p:attrName>style.visibility</p:attrName>
                                        </p:attrNameLst>
                                      </p:cBhvr>
                                      <p:to>
                                        <p:strVal val="visible"/>
                                      </p:to>
                                    </p:set>
                                    <p:anim calcmode="lin" valueType="num">
                                      <p:cBhvr>
                                        <p:cTn id="7" dur="500" fill="hold"/>
                                        <p:tgtEl>
                                          <p:spTgt spid="49334"/>
                                        </p:tgtEl>
                                        <p:attrNameLst>
                                          <p:attrName>ppt_w</p:attrName>
                                        </p:attrNameLst>
                                      </p:cBhvr>
                                      <p:tavLst>
                                        <p:tav tm="0">
                                          <p:val>
                                            <p:fltVal val="0"/>
                                          </p:val>
                                        </p:tav>
                                        <p:tav tm="100000">
                                          <p:val>
                                            <p:strVal val="#ppt_w"/>
                                          </p:val>
                                        </p:tav>
                                      </p:tavLst>
                                    </p:anim>
                                    <p:anim calcmode="lin" valueType="num">
                                      <p:cBhvr>
                                        <p:cTn id="8" dur="500" fill="hold"/>
                                        <p:tgtEl>
                                          <p:spTgt spid="4933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49337"/>
                                        </p:tgtEl>
                                        <p:attrNameLst>
                                          <p:attrName>style.visibility</p:attrName>
                                        </p:attrNameLst>
                                      </p:cBhvr>
                                      <p:to>
                                        <p:strVal val="visible"/>
                                      </p:to>
                                    </p:set>
                                    <p:anim calcmode="lin" valueType="num">
                                      <p:cBhvr>
                                        <p:cTn id="12" dur="500" fill="hold"/>
                                        <p:tgtEl>
                                          <p:spTgt spid="49337"/>
                                        </p:tgtEl>
                                        <p:attrNameLst>
                                          <p:attrName>ppt_w</p:attrName>
                                        </p:attrNameLst>
                                      </p:cBhvr>
                                      <p:tavLst>
                                        <p:tav tm="0">
                                          <p:val>
                                            <p:fltVal val="0"/>
                                          </p:val>
                                        </p:tav>
                                        <p:tav tm="100000">
                                          <p:val>
                                            <p:strVal val="#ppt_w"/>
                                          </p:val>
                                        </p:tav>
                                      </p:tavLst>
                                    </p:anim>
                                    <p:anim calcmode="lin" valueType="num">
                                      <p:cBhvr>
                                        <p:cTn id="13" dur="500" fill="hold"/>
                                        <p:tgtEl>
                                          <p:spTgt spid="49337"/>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9345"/>
                                        </p:tgtEl>
                                        <p:attrNameLst>
                                          <p:attrName>style.visibility</p:attrName>
                                        </p:attrNameLst>
                                      </p:cBhvr>
                                      <p:to>
                                        <p:strVal val="visible"/>
                                      </p:to>
                                    </p:set>
                                    <p:animEffect transition="in" filter="wipe(down)">
                                      <p:cBhvr>
                                        <p:cTn id="18" dur="500"/>
                                        <p:tgtEl>
                                          <p:spTgt spid="49345"/>
                                        </p:tgtEl>
                                      </p:cBhvr>
                                    </p:animEffect>
                                  </p:childTnLst>
                                </p:cTn>
                              </p:par>
                            </p:childTnLst>
                          </p:cTn>
                        </p:par>
                        <p:par>
                          <p:cTn id="19" fill="hold">
                            <p:stCondLst>
                              <p:cond delay="500"/>
                            </p:stCondLst>
                            <p:childTnLst>
                              <p:par>
                                <p:cTn id="20" presetID="9" presetClass="entr" presetSubtype="0" fill="hold" grpId="0" nodeType="afterEffect">
                                  <p:stCondLst>
                                    <p:cond delay="0"/>
                                  </p:stCondLst>
                                  <p:childTnLst>
                                    <p:set>
                                      <p:cBhvr>
                                        <p:cTn id="21" dur="1" fill="hold">
                                          <p:stCondLst>
                                            <p:cond delay="0"/>
                                          </p:stCondLst>
                                        </p:cTn>
                                        <p:tgtEl>
                                          <p:spTgt spid="49344"/>
                                        </p:tgtEl>
                                        <p:attrNameLst>
                                          <p:attrName>style.visibility</p:attrName>
                                        </p:attrNameLst>
                                      </p:cBhvr>
                                      <p:to>
                                        <p:strVal val="visible"/>
                                      </p:to>
                                    </p:set>
                                    <p:animEffect transition="in" filter="dissolve">
                                      <p:cBhvr>
                                        <p:cTn id="22" dur="500"/>
                                        <p:tgtEl>
                                          <p:spTgt spid="493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9348"/>
                                        </p:tgtEl>
                                        <p:attrNameLst>
                                          <p:attrName>style.visibility</p:attrName>
                                        </p:attrNameLst>
                                      </p:cBhvr>
                                      <p:to>
                                        <p:strVal val="visible"/>
                                      </p:to>
                                    </p:set>
                                    <p:animEffect transition="in" filter="wipe(down)">
                                      <p:cBhvr>
                                        <p:cTn id="27" dur="500"/>
                                        <p:tgtEl>
                                          <p:spTgt spid="49348"/>
                                        </p:tgtEl>
                                      </p:cBhvr>
                                    </p:animEffect>
                                  </p:childTnLst>
                                </p:cTn>
                              </p:par>
                            </p:childTnLst>
                          </p:cTn>
                        </p:par>
                        <p:par>
                          <p:cTn id="28" fill="hold">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49347"/>
                                        </p:tgtEl>
                                        <p:attrNameLst>
                                          <p:attrName>style.visibility</p:attrName>
                                        </p:attrNameLst>
                                      </p:cBhvr>
                                      <p:to>
                                        <p:strVal val="visible"/>
                                      </p:to>
                                    </p:set>
                                    <p:animEffect transition="in" filter="dissolve">
                                      <p:cBhvr>
                                        <p:cTn id="31" dur="500"/>
                                        <p:tgtEl>
                                          <p:spTgt spid="49347"/>
                                        </p:tgtEl>
                                      </p:cBhvr>
                                    </p:animEffect>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49335"/>
                                        </p:tgtEl>
                                        <p:attrNameLst>
                                          <p:attrName>style.visibility</p:attrName>
                                        </p:attrNameLst>
                                      </p:cBhvr>
                                      <p:to>
                                        <p:strVal val="visible"/>
                                      </p:to>
                                    </p:set>
                                    <p:anim calcmode="lin" valueType="num">
                                      <p:cBhvr>
                                        <p:cTn id="36" dur="500" fill="hold"/>
                                        <p:tgtEl>
                                          <p:spTgt spid="49335"/>
                                        </p:tgtEl>
                                        <p:attrNameLst>
                                          <p:attrName>ppt_w</p:attrName>
                                        </p:attrNameLst>
                                      </p:cBhvr>
                                      <p:tavLst>
                                        <p:tav tm="0">
                                          <p:val>
                                            <p:fltVal val="0"/>
                                          </p:val>
                                        </p:tav>
                                        <p:tav tm="100000">
                                          <p:val>
                                            <p:strVal val="#ppt_w"/>
                                          </p:val>
                                        </p:tav>
                                      </p:tavLst>
                                    </p:anim>
                                    <p:anim calcmode="lin" valueType="num">
                                      <p:cBhvr>
                                        <p:cTn id="37" dur="500" fill="hold"/>
                                        <p:tgtEl>
                                          <p:spTgt spid="49335"/>
                                        </p:tgtEl>
                                        <p:attrNameLst>
                                          <p:attrName>ppt_h</p:attrName>
                                        </p:attrNameLst>
                                      </p:cBhvr>
                                      <p:tavLst>
                                        <p:tav tm="0">
                                          <p:val>
                                            <p:fltVal val="0"/>
                                          </p:val>
                                        </p:tav>
                                        <p:tav tm="100000">
                                          <p:val>
                                            <p:strVal val="#ppt_h"/>
                                          </p:val>
                                        </p:tav>
                                      </p:tavLst>
                                    </p:anim>
                                  </p:childTnLst>
                                </p:cTn>
                              </p:par>
                            </p:childTnLst>
                          </p:cTn>
                        </p:par>
                        <p:par>
                          <p:cTn id="38" fill="hold">
                            <p:stCondLst>
                              <p:cond delay="500"/>
                            </p:stCondLst>
                            <p:childTnLst>
                              <p:par>
                                <p:cTn id="39" presetID="23" presetClass="entr" presetSubtype="16" fill="hold" grpId="0" nodeType="afterEffect">
                                  <p:stCondLst>
                                    <p:cond delay="0"/>
                                  </p:stCondLst>
                                  <p:childTnLst>
                                    <p:set>
                                      <p:cBhvr>
                                        <p:cTn id="40" dur="1" fill="hold">
                                          <p:stCondLst>
                                            <p:cond delay="0"/>
                                          </p:stCondLst>
                                        </p:cTn>
                                        <p:tgtEl>
                                          <p:spTgt spid="49340"/>
                                        </p:tgtEl>
                                        <p:attrNameLst>
                                          <p:attrName>style.visibility</p:attrName>
                                        </p:attrNameLst>
                                      </p:cBhvr>
                                      <p:to>
                                        <p:strVal val="visible"/>
                                      </p:to>
                                    </p:set>
                                    <p:anim calcmode="lin" valueType="num">
                                      <p:cBhvr>
                                        <p:cTn id="41" dur="500" fill="hold"/>
                                        <p:tgtEl>
                                          <p:spTgt spid="49340"/>
                                        </p:tgtEl>
                                        <p:attrNameLst>
                                          <p:attrName>ppt_w</p:attrName>
                                        </p:attrNameLst>
                                      </p:cBhvr>
                                      <p:tavLst>
                                        <p:tav tm="0">
                                          <p:val>
                                            <p:fltVal val="0"/>
                                          </p:val>
                                        </p:tav>
                                        <p:tav tm="100000">
                                          <p:val>
                                            <p:strVal val="#ppt_w"/>
                                          </p:val>
                                        </p:tav>
                                      </p:tavLst>
                                    </p:anim>
                                    <p:anim calcmode="lin" valueType="num">
                                      <p:cBhvr>
                                        <p:cTn id="42" dur="500" fill="hold"/>
                                        <p:tgtEl>
                                          <p:spTgt spid="49340"/>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49351"/>
                                        </p:tgtEl>
                                        <p:attrNameLst>
                                          <p:attrName>style.visibility</p:attrName>
                                        </p:attrNameLst>
                                      </p:cBhvr>
                                      <p:to>
                                        <p:strVal val="visible"/>
                                      </p:to>
                                    </p:set>
                                    <p:animEffect transition="in" filter="wipe(up)">
                                      <p:cBhvr>
                                        <p:cTn id="47" dur="500"/>
                                        <p:tgtEl>
                                          <p:spTgt spid="49351"/>
                                        </p:tgtEl>
                                      </p:cBhvr>
                                    </p:animEffect>
                                  </p:childTnLst>
                                </p:cTn>
                              </p:par>
                            </p:childTnLst>
                          </p:cTn>
                        </p:par>
                        <p:par>
                          <p:cTn id="48" fill="hold">
                            <p:stCondLst>
                              <p:cond delay="500"/>
                            </p:stCondLst>
                            <p:childTnLst>
                              <p:par>
                                <p:cTn id="49" presetID="9" presetClass="entr" presetSubtype="0" fill="hold" grpId="0" nodeType="afterEffect">
                                  <p:stCondLst>
                                    <p:cond delay="0"/>
                                  </p:stCondLst>
                                  <p:childTnLst>
                                    <p:set>
                                      <p:cBhvr>
                                        <p:cTn id="50" dur="1" fill="hold">
                                          <p:stCondLst>
                                            <p:cond delay="0"/>
                                          </p:stCondLst>
                                        </p:cTn>
                                        <p:tgtEl>
                                          <p:spTgt spid="49350"/>
                                        </p:tgtEl>
                                        <p:attrNameLst>
                                          <p:attrName>style.visibility</p:attrName>
                                        </p:attrNameLst>
                                      </p:cBhvr>
                                      <p:to>
                                        <p:strVal val="visible"/>
                                      </p:to>
                                    </p:set>
                                    <p:animEffect transition="in" filter="dissolve">
                                      <p:cBhvr>
                                        <p:cTn id="51" dur="500"/>
                                        <p:tgtEl>
                                          <p:spTgt spid="49350"/>
                                        </p:tgtEl>
                                      </p:cBhvr>
                                    </p:animEffect>
                                  </p:childTnLst>
                                </p:cTn>
                              </p:par>
                            </p:childTnLst>
                          </p:cTn>
                        </p:par>
                      </p:childTnLst>
                    </p:cTn>
                  </p:par>
                  <p:par>
                    <p:cTn id="52" fill="hold">
                      <p:stCondLst>
                        <p:cond delay="indefinite"/>
                      </p:stCondLst>
                      <p:childTnLst>
                        <p:par>
                          <p:cTn id="53" fill="hold">
                            <p:stCondLst>
                              <p:cond delay="0"/>
                            </p:stCondLst>
                            <p:childTnLst>
                              <p:par>
                                <p:cTn id="54" presetID="23" presetClass="entr" presetSubtype="16" fill="hold" grpId="0" nodeType="clickEffect">
                                  <p:stCondLst>
                                    <p:cond delay="0"/>
                                  </p:stCondLst>
                                  <p:childTnLst>
                                    <p:set>
                                      <p:cBhvr>
                                        <p:cTn id="55" dur="1" fill="hold">
                                          <p:stCondLst>
                                            <p:cond delay="0"/>
                                          </p:stCondLst>
                                        </p:cTn>
                                        <p:tgtEl>
                                          <p:spTgt spid="49342"/>
                                        </p:tgtEl>
                                        <p:attrNameLst>
                                          <p:attrName>style.visibility</p:attrName>
                                        </p:attrNameLst>
                                      </p:cBhvr>
                                      <p:to>
                                        <p:strVal val="visible"/>
                                      </p:to>
                                    </p:set>
                                    <p:anim calcmode="lin" valueType="num">
                                      <p:cBhvr>
                                        <p:cTn id="56" dur="500" fill="hold"/>
                                        <p:tgtEl>
                                          <p:spTgt spid="49342"/>
                                        </p:tgtEl>
                                        <p:attrNameLst>
                                          <p:attrName>ppt_w</p:attrName>
                                        </p:attrNameLst>
                                      </p:cBhvr>
                                      <p:tavLst>
                                        <p:tav tm="0">
                                          <p:val>
                                            <p:fltVal val="0"/>
                                          </p:val>
                                        </p:tav>
                                        <p:tav tm="100000">
                                          <p:val>
                                            <p:strVal val="#ppt_w"/>
                                          </p:val>
                                        </p:tav>
                                      </p:tavLst>
                                    </p:anim>
                                    <p:anim calcmode="lin" valueType="num">
                                      <p:cBhvr>
                                        <p:cTn id="57" dur="500" fill="hold"/>
                                        <p:tgtEl>
                                          <p:spTgt spid="4934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34" grpId="0" animBg="1"/>
      <p:bldP spid="49335" grpId="0" animBg="1"/>
      <p:bldP spid="49337" grpId="0"/>
      <p:bldP spid="49340" grpId="0"/>
      <p:bldP spid="49342" grpId="0" animBg="1"/>
      <p:bldP spid="49344" grpId="0" animBg="1"/>
      <p:bldP spid="49345" grpId="0" animBg="1"/>
      <p:bldP spid="49347" grpId="0" animBg="1"/>
      <p:bldP spid="49348" grpId="0" animBg="1"/>
      <p:bldP spid="49350" grpId="0" animBg="1"/>
      <p:bldP spid="49351"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灯片编号占位符 4"/>
          <p:cNvSpPr>
            <a:spLocks noGrp="1"/>
          </p:cNvSpPr>
          <p:nvPr>
            <p:ph type="sldNum" sz="quarter" idx="10"/>
          </p:nvPr>
        </p:nvSpPr>
        <p:spPr>
          <a:noFill/>
        </p:spPr>
        <p:txBody>
          <a:bodyPr/>
          <a:lstStyle/>
          <a:p>
            <a:fld id="{A8E43CAA-DC3A-4BFF-9AD1-5ECDE41A976E}" type="slidenum">
              <a:rPr lang="ko-KR" altLang="en-US" smtClean="0"/>
              <a:pPr/>
              <a:t>58</a:t>
            </a:fld>
            <a:endParaRPr lang="en-US" altLang="ko-KR" smtClean="0"/>
          </a:p>
        </p:txBody>
      </p:sp>
      <p:sp>
        <p:nvSpPr>
          <p:cNvPr id="62467" name="Rectangle 2"/>
          <p:cNvSpPr>
            <a:spLocks noGrp="1" noChangeArrowheads="1"/>
          </p:cNvSpPr>
          <p:nvPr>
            <p:ph type="title"/>
          </p:nvPr>
        </p:nvSpPr>
        <p:spPr>
          <a:xfrm>
            <a:off x="1752600" y="304800"/>
            <a:ext cx="7391400" cy="609600"/>
          </a:xfrm>
        </p:spPr>
        <p:txBody>
          <a:bodyPr/>
          <a:lstStyle/>
          <a:p>
            <a:r>
              <a:rPr lang="zh-CN" altLang="en-US" smtClean="0">
                <a:solidFill>
                  <a:srgbClr val="FFCC00"/>
                </a:solidFill>
                <a:latin typeface="Arial" charset="0"/>
                <a:ea typeface="黑体" pitchFamily="49" charset="-122"/>
              </a:rPr>
              <a:t>思考：</a:t>
            </a:r>
            <a:r>
              <a:rPr lang="zh-CN" altLang="zh-CN" smtClean="0">
                <a:solidFill>
                  <a:srgbClr val="FFCC00"/>
                </a:solidFill>
                <a:latin typeface="Arial" charset="0"/>
                <a:ea typeface="黑体" pitchFamily="49" charset="-122"/>
              </a:rPr>
              <a:t>哪种器件可以实现任意组合逻辑电路？</a:t>
            </a:r>
            <a:endParaRPr lang="zh-CN" altLang="en-US" smtClean="0">
              <a:solidFill>
                <a:srgbClr val="FFCC00"/>
              </a:solidFill>
              <a:latin typeface="Arial" charset="0"/>
              <a:ea typeface="黑体" pitchFamily="49" charset="-122"/>
            </a:endParaRPr>
          </a:p>
        </p:txBody>
      </p:sp>
      <p:sp>
        <p:nvSpPr>
          <p:cNvPr id="62468" name="Text Box 4"/>
          <p:cNvSpPr txBox="1">
            <a:spLocks noChangeArrowheads="1"/>
          </p:cNvSpPr>
          <p:nvPr/>
        </p:nvSpPr>
        <p:spPr bwMode="black">
          <a:xfrm>
            <a:off x="8950325" y="1566863"/>
            <a:ext cx="447675" cy="793750"/>
          </a:xfrm>
          <a:prstGeom prst="rect">
            <a:avLst/>
          </a:prstGeom>
          <a:noFill/>
          <a:ln w="9525" algn="ctr">
            <a:noFill/>
            <a:miter lim="800000"/>
            <a:headEnd/>
            <a:tailEnd/>
          </a:ln>
        </p:spPr>
        <p:txBody>
          <a:bodyPr>
            <a:spAutoFit/>
          </a:bodyPr>
          <a:lstStyle/>
          <a:p>
            <a:endParaRPr lang="en-US" altLang="zh-CN" sz="2000"/>
          </a:p>
          <a:p>
            <a:endParaRPr lang="en-US" altLang="zh-CN" sz="2000"/>
          </a:p>
        </p:txBody>
      </p:sp>
      <p:sp>
        <p:nvSpPr>
          <p:cNvPr id="32" name="Text Box 8"/>
          <p:cNvSpPr txBox="1">
            <a:spLocks noChangeArrowheads="1"/>
          </p:cNvSpPr>
          <p:nvPr/>
        </p:nvSpPr>
        <p:spPr bwMode="black">
          <a:xfrm>
            <a:off x="1595438" y="2865438"/>
            <a:ext cx="6586537" cy="1590675"/>
          </a:xfrm>
          <a:prstGeom prst="rect">
            <a:avLst/>
          </a:prstGeom>
          <a:noFill/>
          <a:ln w="9525" algn="ctr">
            <a:noFill/>
            <a:miter lim="800000"/>
            <a:headEnd/>
            <a:tailEnd/>
          </a:ln>
        </p:spPr>
        <p:txBody>
          <a:bodyPr>
            <a:spAutoFit/>
          </a:bodyPr>
          <a:lstStyle/>
          <a:p>
            <a:pPr marL="361950" indent="-361950" algn="l">
              <a:lnSpc>
                <a:spcPct val="110000"/>
              </a:lnSpc>
              <a:spcBef>
                <a:spcPts val="600"/>
              </a:spcBef>
              <a:buClr>
                <a:schemeClr val="bg2"/>
              </a:buClr>
              <a:buFont typeface="Wingdings" pitchFamily="2" charset="2"/>
              <a:buChar char="v"/>
            </a:pPr>
            <a:r>
              <a:rPr lang="zh-CN" altLang="zh-CN" sz="2800" b="1">
                <a:solidFill>
                  <a:srgbClr val="CC3300"/>
                </a:solidFill>
                <a:latin typeface="Arial" charset="0"/>
                <a:ea typeface="楷体_GB2312" pitchFamily="49" charset="-122"/>
              </a:rPr>
              <a:t>在第</a:t>
            </a:r>
            <a:r>
              <a:rPr lang="en-US" altLang="zh-CN" sz="2800" b="1">
                <a:solidFill>
                  <a:srgbClr val="CC3300"/>
                </a:solidFill>
                <a:latin typeface="Arial" charset="0"/>
                <a:ea typeface="楷体_GB2312" pitchFamily="49" charset="-122"/>
              </a:rPr>
              <a:t>5</a:t>
            </a:r>
            <a:r>
              <a:rPr lang="zh-CN" altLang="zh-CN" sz="2800" b="1">
                <a:solidFill>
                  <a:srgbClr val="CC3300"/>
                </a:solidFill>
                <a:latin typeface="Arial" charset="0"/>
                <a:ea typeface="楷体_GB2312" pitchFamily="49" charset="-122"/>
              </a:rPr>
              <a:t>章组合逻辑电路中我们学过，哪种器件可以实现任意组合逻辑电路？</a:t>
            </a:r>
            <a:endParaRPr lang="en-US" altLang="zh-CN" sz="2800" b="1">
              <a:solidFill>
                <a:srgbClr val="CC3300"/>
              </a:solidFill>
              <a:latin typeface="Arial" charset="0"/>
              <a:ea typeface="楷体_GB2312" pitchFamily="49" charset="-122"/>
            </a:endParaRPr>
          </a:p>
          <a:p>
            <a:pPr marL="361950" indent="-361950" algn="l">
              <a:lnSpc>
                <a:spcPct val="110000"/>
              </a:lnSpc>
              <a:spcBef>
                <a:spcPts val="600"/>
              </a:spcBef>
              <a:buClr>
                <a:schemeClr val="bg2"/>
              </a:buClr>
              <a:buFont typeface="Wingdings" pitchFamily="2" charset="2"/>
              <a:buChar char="v"/>
            </a:pPr>
            <a:r>
              <a:rPr lang="zh-CN" altLang="en-US" sz="2800" b="1">
                <a:solidFill>
                  <a:srgbClr val="CC3300"/>
                </a:solidFill>
                <a:latin typeface="Arial" charset="0"/>
                <a:ea typeface="楷体_GB2312" pitchFamily="49" charset="-122"/>
              </a:rPr>
              <a:t>如何做？</a:t>
            </a:r>
          </a:p>
        </p:txBody>
      </p:sp>
      <p:sp>
        <p:nvSpPr>
          <p:cNvPr id="33" name="TextBox 32"/>
          <p:cNvSpPr txBox="1">
            <a:spLocks noChangeArrowheads="1"/>
          </p:cNvSpPr>
          <p:nvPr/>
        </p:nvSpPr>
        <p:spPr bwMode="auto">
          <a:xfrm>
            <a:off x="879475" y="2371725"/>
            <a:ext cx="1308100" cy="1031875"/>
          </a:xfrm>
          <a:prstGeom prst="rect">
            <a:avLst/>
          </a:prstGeom>
          <a:noFill/>
          <a:ln w="9525">
            <a:noFill/>
            <a:miter lim="800000"/>
            <a:headEnd/>
            <a:tailEnd/>
          </a:ln>
        </p:spPr>
        <p:txBody>
          <a:bodyPr>
            <a:spAutoFit/>
          </a:bodyPr>
          <a:lstStyle/>
          <a:p>
            <a:r>
              <a:rPr lang="zh-CN" altLang="en-US" sz="6600">
                <a:solidFill>
                  <a:srgbClr val="FF0000"/>
                </a:solidFill>
                <a:latin typeface="华文行楷" pitchFamily="2" charset="-122"/>
                <a:ea typeface="华文行楷" pitchFamily="2" charset="-122"/>
              </a:rPr>
              <a:t>？</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32">
                                            <p:txEl>
                                              <p:pRg st="0" end="0"/>
                                            </p:txEl>
                                          </p:spTgt>
                                        </p:tgtEl>
                                        <p:attrNameLst>
                                          <p:attrName>style.visibility</p:attrName>
                                        </p:attrNameLst>
                                      </p:cBhvr>
                                      <p:to>
                                        <p:strVal val="visible"/>
                                      </p:to>
                                    </p:set>
                                    <p:animEffect transition="in" filter="blinds(horizontal)">
                                      <p:cBhvr>
                                        <p:cTn id="12" dur="500"/>
                                        <p:tgtEl>
                                          <p:spTgt spid="32">
                                            <p:txEl>
                                              <p:pRg st="0" end="0"/>
                                            </p:txEl>
                                          </p:spTgt>
                                        </p:tgtEl>
                                      </p:cBhvr>
                                    </p:animEffect>
                                  </p:childTnLst>
                                </p:cTn>
                              </p:par>
                            </p:childTnLst>
                          </p:cTn>
                        </p:par>
                        <p:par>
                          <p:cTn id="13" fill="hold">
                            <p:stCondLst>
                              <p:cond delay="1000"/>
                            </p:stCondLst>
                            <p:childTnLst>
                              <p:par>
                                <p:cTn id="14" presetID="3" presetClass="entr" presetSubtype="10" fill="hold" grpId="0" nodeType="after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blinds(horizontal)">
                                      <p:cBhvr>
                                        <p:cTn id="16" dur="500"/>
                                        <p:tgtEl>
                                          <p:spTgt spid="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p:bldP spid="33" grpId="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5"/>
          <p:cNvSpPr>
            <a:spLocks noGrp="1" noChangeArrowheads="1"/>
          </p:cNvSpPr>
          <p:nvPr>
            <p:ph type="sldNum" sz="quarter" idx="10"/>
          </p:nvPr>
        </p:nvSpPr>
        <p:spPr>
          <a:noFill/>
        </p:spPr>
        <p:txBody>
          <a:bodyPr/>
          <a:lstStyle/>
          <a:p>
            <a:fld id="{4B880735-69AA-4637-8332-EE0FD818E47B}" type="slidenum">
              <a:rPr lang="ko-KR" altLang="en-US" smtClean="0"/>
              <a:pPr/>
              <a:t>59</a:t>
            </a:fld>
            <a:endParaRPr lang="en-US" altLang="ko-KR" smtClean="0"/>
          </a:p>
        </p:txBody>
      </p:sp>
      <p:sp>
        <p:nvSpPr>
          <p:cNvPr id="55298" name="Rectangle 2"/>
          <p:cNvSpPr>
            <a:spLocks noGrp="1" noChangeArrowheads="1"/>
          </p:cNvSpPr>
          <p:nvPr>
            <p:ph type="title"/>
          </p:nvPr>
        </p:nvSpPr>
        <p:spPr>
          <a:xfrm>
            <a:off x="1763713" y="298450"/>
            <a:ext cx="6840537" cy="609600"/>
          </a:xfrm>
        </p:spPr>
        <p:txBody>
          <a:bodyPr/>
          <a:lstStyle/>
          <a:p>
            <a:r>
              <a:rPr lang="en-US" altLang="zh-CN" sz="3200" smtClean="0">
                <a:latin typeface="Arial" charset="0"/>
                <a:ea typeface="黑体" pitchFamily="49" charset="-122"/>
              </a:rPr>
              <a:t>8.4  </a:t>
            </a:r>
            <a:r>
              <a:rPr lang="zh-CN" altLang="en-US" sz="3200" smtClean="0">
                <a:latin typeface="Arial" charset="0"/>
                <a:ea typeface="黑体" pitchFamily="49" charset="-122"/>
              </a:rPr>
              <a:t>基于</a:t>
            </a:r>
            <a:r>
              <a:rPr lang="en-US" altLang="zh-CN" sz="3200" smtClean="0">
                <a:latin typeface="Arial" charset="0"/>
                <a:ea typeface="黑体" pitchFamily="49" charset="-122"/>
              </a:rPr>
              <a:t>Verilog HDL</a:t>
            </a:r>
            <a:r>
              <a:rPr lang="zh-CN" altLang="en-US" sz="3200" smtClean="0">
                <a:latin typeface="Arial" charset="0"/>
                <a:ea typeface="黑体" pitchFamily="49" charset="-122"/>
              </a:rPr>
              <a:t>的</a:t>
            </a:r>
            <a:r>
              <a:rPr lang="zh-CN" altLang="en-US" sz="3200" smtClean="0">
                <a:latin typeface="黑体" pitchFamily="49" charset="-122"/>
                <a:ea typeface="黑体" pitchFamily="49" charset="-122"/>
              </a:rPr>
              <a:t>存储器设计</a:t>
            </a:r>
          </a:p>
        </p:txBody>
      </p:sp>
      <p:sp>
        <p:nvSpPr>
          <p:cNvPr id="55299" name="Rectangle 3"/>
          <p:cNvSpPr>
            <a:spLocks noGrp="1" noChangeArrowheads="1"/>
          </p:cNvSpPr>
          <p:nvPr>
            <p:ph type="body" idx="1"/>
          </p:nvPr>
        </p:nvSpPr>
        <p:spPr>
          <a:xfrm>
            <a:off x="2940050" y="3249613"/>
            <a:ext cx="4295775" cy="1330325"/>
          </a:xfrm>
        </p:spPr>
        <p:txBody>
          <a:bodyPr/>
          <a:lstStyle/>
          <a:p>
            <a:pPr marL="722313" indent="-722313">
              <a:buFont typeface="Wingdings" pitchFamily="2" charset="2"/>
              <a:buNone/>
            </a:pPr>
            <a:r>
              <a:rPr lang="en-US" altLang="zh-CN" smtClean="0">
                <a:solidFill>
                  <a:srgbClr val="A50021"/>
                </a:solidFill>
                <a:ea typeface="黑体" pitchFamily="49" charset="-122"/>
              </a:rPr>
              <a:t>8.4.1  RAM</a:t>
            </a:r>
            <a:r>
              <a:rPr lang="zh-CN" altLang="en-US" smtClean="0">
                <a:solidFill>
                  <a:srgbClr val="A50021"/>
                </a:solidFill>
                <a:ea typeface="黑体" pitchFamily="49" charset="-122"/>
              </a:rPr>
              <a:t>的</a:t>
            </a:r>
            <a:r>
              <a:rPr lang="en-US" altLang="zh-CN" smtClean="0">
                <a:solidFill>
                  <a:srgbClr val="A50021"/>
                </a:solidFill>
                <a:ea typeface="黑体" pitchFamily="49" charset="-122"/>
              </a:rPr>
              <a:t>HDL</a:t>
            </a:r>
            <a:r>
              <a:rPr lang="zh-CN" altLang="en-US" smtClean="0">
                <a:solidFill>
                  <a:srgbClr val="A50021"/>
                </a:solidFill>
                <a:ea typeface="黑体" pitchFamily="49" charset="-122"/>
              </a:rPr>
              <a:t>设计</a:t>
            </a:r>
          </a:p>
          <a:p>
            <a:pPr marL="722313" indent="-722313">
              <a:buFont typeface="Wingdings" pitchFamily="2" charset="2"/>
              <a:buNone/>
            </a:pPr>
            <a:r>
              <a:rPr lang="en-US" altLang="zh-CN" smtClean="0">
                <a:solidFill>
                  <a:srgbClr val="A50021"/>
                </a:solidFill>
                <a:ea typeface="黑体" pitchFamily="49" charset="-122"/>
              </a:rPr>
              <a:t>8.4.2  ROM</a:t>
            </a:r>
            <a:r>
              <a:rPr lang="zh-CN" altLang="en-US" smtClean="0">
                <a:solidFill>
                  <a:srgbClr val="A50021"/>
                </a:solidFill>
                <a:ea typeface="黑体" pitchFamily="49" charset="-122"/>
              </a:rPr>
              <a:t>的</a:t>
            </a:r>
            <a:r>
              <a:rPr lang="en-US" altLang="zh-CN" smtClean="0">
                <a:solidFill>
                  <a:srgbClr val="A50021"/>
                </a:solidFill>
                <a:ea typeface="黑体" pitchFamily="49" charset="-122"/>
              </a:rPr>
              <a:t>HDL</a:t>
            </a:r>
            <a:r>
              <a:rPr lang="zh-CN" altLang="en-US" smtClean="0">
                <a:solidFill>
                  <a:srgbClr val="A50021"/>
                </a:solidFill>
                <a:ea typeface="黑体" pitchFamily="49" charset="-122"/>
              </a:rPr>
              <a:t>设计</a:t>
            </a:r>
          </a:p>
        </p:txBody>
      </p:sp>
      <p:sp>
        <p:nvSpPr>
          <p:cNvPr id="55300" name="Oval 4"/>
          <p:cNvSpPr>
            <a:spLocks noChangeArrowheads="1"/>
          </p:cNvSpPr>
          <p:nvPr/>
        </p:nvSpPr>
        <p:spPr bwMode="auto">
          <a:xfrm>
            <a:off x="2286000" y="1716088"/>
            <a:ext cx="5165725" cy="722312"/>
          </a:xfrm>
          <a:prstGeom prst="ellipse">
            <a:avLst/>
          </a:prstGeom>
          <a:gradFill rotWithShape="0">
            <a:gsLst>
              <a:gs pos="0">
                <a:srgbClr val="66FFFF"/>
              </a:gs>
              <a:gs pos="100000">
                <a:srgbClr val="66FFFF">
                  <a:gamma/>
                  <a:shade val="46275"/>
                  <a:invGamma/>
                </a:srgbClr>
              </a:gs>
            </a:gsLst>
            <a:lin ang="5400000" scaled="1"/>
          </a:gradFill>
          <a:ln w="9525">
            <a:noFill/>
            <a:round/>
            <a:headEnd/>
            <a:tailEnd/>
          </a:ln>
          <a:effectLst/>
        </p:spPr>
        <p:txBody>
          <a:bodyPr wrap="none" anchor="ctr"/>
          <a:lstStyle/>
          <a:p>
            <a:pPr>
              <a:lnSpc>
                <a:spcPct val="100000"/>
              </a:lnSpc>
              <a:spcBef>
                <a:spcPct val="0"/>
              </a:spcBef>
              <a:defRPr/>
            </a:pPr>
            <a:r>
              <a:rPr lang="zh-CN" altLang="en-US" sz="4400" b="1">
                <a:solidFill>
                  <a:srgbClr val="FFCC00"/>
                </a:solidFill>
                <a:effectLst>
                  <a:outerShdw blurRad="38100" dist="38100" dir="2700000" algn="tl">
                    <a:srgbClr val="000000"/>
                  </a:outerShdw>
                </a:effectLst>
                <a:latin typeface="Arial" charset="0"/>
                <a:ea typeface="隶书" pitchFamily="49" charset="-122"/>
              </a:rPr>
              <a:t>内容概要</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5298"/>
                                        </p:tgtEl>
                                        <p:attrNameLst>
                                          <p:attrName>style.visibility</p:attrName>
                                        </p:attrNameLst>
                                      </p:cBhvr>
                                      <p:to>
                                        <p:strVal val="visible"/>
                                      </p:to>
                                    </p:set>
                                    <p:anim calcmode="lin" valueType="num">
                                      <p:cBhvr additive="base">
                                        <p:cTn id="7" dur="500" fill="hold"/>
                                        <p:tgtEl>
                                          <p:spTgt spid="55298"/>
                                        </p:tgtEl>
                                        <p:attrNameLst>
                                          <p:attrName>ppt_x</p:attrName>
                                        </p:attrNameLst>
                                      </p:cBhvr>
                                      <p:tavLst>
                                        <p:tav tm="0">
                                          <p:val>
                                            <p:strVal val="#ppt_x"/>
                                          </p:val>
                                        </p:tav>
                                        <p:tav tm="100000">
                                          <p:val>
                                            <p:strVal val="#ppt_x"/>
                                          </p:val>
                                        </p:tav>
                                      </p:tavLst>
                                    </p:anim>
                                    <p:anim calcmode="lin" valueType="num">
                                      <p:cBhvr additive="base">
                                        <p:cTn id="8" dur="500" fill="hold"/>
                                        <p:tgtEl>
                                          <p:spTgt spid="5529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55300"/>
                                        </p:tgtEl>
                                        <p:attrNameLst>
                                          <p:attrName>style.visibility</p:attrName>
                                        </p:attrNameLst>
                                      </p:cBhvr>
                                      <p:to>
                                        <p:strVal val="visible"/>
                                      </p:to>
                                    </p:set>
                                    <p:animEffect transition="in" filter="dissolve">
                                      <p:cBhvr>
                                        <p:cTn id="12" dur="500"/>
                                        <p:tgtEl>
                                          <p:spTgt spid="55300"/>
                                        </p:tgtEl>
                                      </p:cBhvr>
                                    </p:animEffect>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55299">
                                            <p:txEl>
                                              <p:pRg st="0" end="0"/>
                                            </p:txEl>
                                          </p:spTgt>
                                        </p:tgtEl>
                                        <p:attrNameLst>
                                          <p:attrName>style.visibility</p:attrName>
                                        </p:attrNameLst>
                                      </p:cBhvr>
                                      <p:to>
                                        <p:strVal val="visible"/>
                                      </p:to>
                                    </p:set>
                                    <p:anim calcmode="lin" valueType="num">
                                      <p:cBhvr additive="base">
                                        <p:cTn id="16" dur="500" fill="hold"/>
                                        <p:tgtEl>
                                          <p:spTgt spid="55299">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5299">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55299">
                                            <p:txEl>
                                              <p:pRg st="1" end="1"/>
                                            </p:txEl>
                                          </p:spTgt>
                                        </p:tgtEl>
                                        <p:attrNameLst>
                                          <p:attrName>style.visibility</p:attrName>
                                        </p:attrNameLst>
                                      </p:cBhvr>
                                      <p:to>
                                        <p:strVal val="visible"/>
                                      </p:to>
                                    </p:set>
                                    <p:anim calcmode="lin" valueType="num">
                                      <p:cBhvr additive="base">
                                        <p:cTn id="21" dur="500" fill="hold"/>
                                        <p:tgtEl>
                                          <p:spTgt spid="55299">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529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P spid="55299" grpId="0" build="p"/>
      <p:bldP spid="55300"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5"/>
          <p:cNvSpPr>
            <a:spLocks noGrp="1" noChangeArrowheads="1"/>
          </p:cNvSpPr>
          <p:nvPr>
            <p:ph type="sldNum" sz="quarter" idx="10"/>
          </p:nvPr>
        </p:nvSpPr>
        <p:spPr>
          <a:noFill/>
        </p:spPr>
        <p:txBody>
          <a:bodyPr/>
          <a:lstStyle/>
          <a:p>
            <a:fld id="{F21F41C2-409B-4D09-A322-D1C59767D49B}" type="slidenum">
              <a:rPr lang="ko-KR" altLang="en-US" smtClean="0"/>
              <a:pPr/>
              <a:t>6</a:t>
            </a:fld>
            <a:endParaRPr lang="en-US" altLang="ko-KR" smtClean="0"/>
          </a:p>
        </p:txBody>
      </p:sp>
      <p:sp>
        <p:nvSpPr>
          <p:cNvPr id="25603" name="Rectangle 2"/>
          <p:cNvSpPr>
            <a:spLocks noGrp="1" noChangeArrowheads="1"/>
          </p:cNvSpPr>
          <p:nvPr>
            <p:ph type="title"/>
          </p:nvPr>
        </p:nvSpPr>
        <p:spPr>
          <a:xfrm>
            <a:off x="1763713" y="298450"/>
            <a:ext cx="5962650" cy="609600"/>
          </a:xfrm>
        </p:spPr>
        <p:txBody>
          <a:bodyPr/>
          <a:lstStyle/>
          <a:p>
            <a:r>
              <a:rPr lang="en-US" altLang="zh-CN" smtClean="0">
                <a:solidFill>
                  <a:srgbClr val="FFCC00"/>
                </a:solidFill>
                <a:latin typeface="Arial" charset="0"/>
                <a:ea typeface="黑体" pitchFamily="49" charset="-122"/>
              </a:rPr>
              <a:t>8.1.2  </a:t>
            </a:r>
            <a:r>
              <a:rPr lang="zh-CN" altLang="en-US" smtClean="0">
                <a:solidFill>
                  <a:srgbClr val="FFCC00"/>
                </a:solidFill>
                <a:latin typeface="Arial" charset="0"/>
                <a:ea typeface="黑体" pitchFamily="49" charset="-122"/>
              </a:rPr>
              <a:t>半导体存储器的结构 </a:t>
            </a:r>
          </a:p>
        </p:txBody>
      </p:sp>
      <p:sp>
        <p:nvSpPr>
          <p:cNvPr id="126" name="Text Box 75"/>
          <p:cNvSpPr txBox="1">
            <a:spLocks noChangeArrowheads="1"/>
          </p:cNvSpPr>
          <p:nvPr/>
        </p:nvSpPr>
        <p:spPr bwMode="auto">
          <a:xfrm>
            <a:off x="555625" y="1268413"/>
            <a:ext cx="7720013" cy="2936875"/>
          </a:xfrm>
          <a:prstGeom prst="rect">
            <a:avLst/>
          </a:prstGeom>
          <a:noFill/>
          <a:ln w="9525">
            <a:noFill/>
            <a:miter lim="800000"/>
            <a:headEnd/>
            <a:tailEnd/>
          </a:ln>
        </p:spPr>
        <p:txBody>
          <a:bodyPr>
            <a:spAutoFit/>
          </a:bodyPr>
          <a:lstStyle/>
          <a:p>
            <a:pPr marL="360363" indent="-360363" algn="l">
              <a:lnSpc>
                <a:spcPct val="120000"/>
              </a:lnSpc>
              <a:spcBef>
                <a:spcPct val="0"/>
              </a:spcBef>
              <a:buClr>
                <a:schemeClr val="bg2"/>
              </a:buClr>
              <a:buFont typeface="Wingdings" pitchFamily="2" charset="2"/>
              <a:buChar char="v"/>
              <a:defRPr/>
            </a:pPr>
            <a:r>
              <a:rPr lang="zh-CN" altLang="en-US" sz="2200" b="1" dirty="0">
                <a:latin typeface="Arial" charset="0"/>
                <a:cs typeface="Arial" charset="0"/>
              </a:rPr>
              <a:t>在计算机和数字系统中，都需要对大量的数据进行存储，半导体存储器是这些数字系统不可缺少的组成部分。</a:t>
            </a:r>
            <a:endParaRPr lang="en-US" altLang="zh-CN" sz="2200" b="1" dirty="0">
              <a:latin typeface="Arial" charset="0"/>
              <a:cs typeface="Arial" charset="0"/>
            </a:endParaRPr>
          </a:p>
          <a:p>
            <a:pPr marL="360363" indent="-360363" algn="l">
              <a:lnSpc>
                <a:spcPct val="120000"/>
              </a:lnSpc>
              <a:spcBef>
                <a:spcPct val="0"/>
              </a:spcBef>
              <a:buClr>
                <a:schemeClr val="bg2"/>
              </a:buClr>
              <a:buFont typeface="Wingdings" pitchFamily="2" charset="2"/>
              <a:buChar char="v"/>
              <a:defRPr/>
            </a:pPr>
            <a:r>
              <a:rPr lang="zh-CN" altLang="en-US" sz="2200" b="1" dirty="0">
                <a:latin typeface="Arial" charset="0"/>
                <a:cs typeface="Arial" charset="0"/>
              </a:rPr>
              <a:t>由于计算机处理的数据量越来越大，运算速度越来越快，这就要求存储器有更大的存储容量和更快的存取速度。因此</a:t>
            </a:r>
            <a:r>
              <a:rPr lang="zh-CN" altLang="en-US" sz="2200" b="1" dirty="0">
                <a:solidFill>
                  <a:srgbClr val="CC0066"/>
                </a:solidFill>
                <a:latin typeface="Arial" charset="0"/>
                <a:cs typeface="Arial" charset="0"/>
              </a:rPr>
              <a:t>存储容量</a:t>
            </a:r>
            <a:r>
              <a:rPr lang="zh-CN" altLang="en-US" sz="2200" b="1" dirty="0">
                <a:latin typeface="Arial" charset="0"/>
                <a:cs typeface="Arial" charset="0"/>
              </a:rPr>
              <a:t>和</a:t>
            </a:r>
            <a:r>
              <a:rPr lang="zh-CN" altLang="en-US" sz="2200" b="1" dirty="0">
                <a:solidFill>
                  <a:srgbClr val="CC0066"/>
                </a:solidFill>
                <a:latin typeface="Arial" charset="0"/>
                <a:cs typeface="Arial" charset="0"/>
              </a:rPr>
              <a:t>存取速度</a:t>
            </a:r>
            <a:r>
              <a:rPr lang="zh-CN" altLang="en-US" sz="2200" b="1" dirty="0">
                <a:latin typeface="Arial" charset="0"/>
                <a:cs typeface="Arial" charset="0"/>
              </a:rPr>
              <a:t>是衡量存储器性能的重要指标</a:t>
            </a:r>
            <a:endParaRPr lang="en-US" altLang="zh-CN" sz="2200" b="1" dirty="0">
              <a:latin typeface="Arial" charset="0"/>
              <a:cs typeface="Arial" charset="0"/>
            </a:endParaRPr>
          </a:p>
          <a:p>
            <a:pPr marL="817563" lvl="1" indent="-360363" algn="l">
              <a:lnSpc>
                <a:spcPct val="120000"/>
              </a:lnSpc>
              <a:spcBef>
                <a:spcPct val="0"/>
              </a:spcBef>
              <a:buClr>
                <a:schemeClr val="accent5">
                  <a:lumMod val="25000"/>
                </a:schemeClr>
              </a:buClr>
              <a:buSzPct val="85000"/>
              <a:buFont typeface="Wingdings" pitchFamily="2" charset="2"/>
              <a:buChar char="u"/>
              <a:defRPr/>
            </a:pPr>
            <a:r>
              <a:rPr lang="zh-CN" altLang="en-US" sz="2200" b="1" dirty="0">
                <a:latin typeface="Arial" charset="0"/>
                <a:cs typeface="Arial" charset="0"/>
              </a:rPr>
              <a:t>动态存储器容量已达</a:t>
            </a:r>
            <a:r>
              <a:rPr lang="en-US" altLang="zh-CN" sz="2200" b="1" dirty="0">
                <a:latin typeface="Arial" charset="0"/>
                <a:cs typeface="Arial" charset="0"/>
              </a:rPr>
              <a:t>10</a:t>
            </a:r>
            <a:r>
              <a:rPr lang="en-US" altLang="zh-CN" sz="2200" b="1" baseline="30000" dirty="0">
                <a:latin typeface="Arial" charset="0"/>
                <a:cs typeface="Arial" charset="0"/>
              </a:rPr>
              <a:t>9</a:t>
            </a:r>
            <a:r>
              <a:rPr lang="zh-CN" altLang="en-US" sz="2200" b="1" dirty="0">
                <a:latin typeface="Arial" charset="0"/>
                <a:cs typeface="Arial" charset="0"/>
              </a:rPr>
              <a:t>位</a:t>
            </a:r>
            <a:r>
              <a:rPr lang="en-US" altLang="zh-CN" sz="2200" b="1" dirty="0">
                <a:latin typeface="Arial" charset="0"/>
                <a:cs typeface="Arial" charset="0"/>
              </a:rPr>
              <a:t>/</a:t>
            </a:r>
            <a:r>
              <a:rPr lang="zh-CN" altLang="en-US" sz="2200" b="1" dirty="0">
                <a:latin typeface="Arial" charset="0"/>
                <a:cs typeface="Arial" charset="0"/>
              </a:rPr>
              <a:t>片，高速随机存储器的存取时间只有</a:t>
            </a:r>
            <a:r>
              <a:rPr lang="en-US" altLang="zh-CN" sz="2200" b="1" dirty="0">
                <a:latin typeface="Arial" charset="0"/>
                <a:cs typeface="Arial" charset="0"/>
              </a:rPr>
              <a:t>10ns</a:t>
            </a:r>
            <a:r>
              <a:rPr lang="zh-CN" altLang="en-US" sz="2200" b="1" dirty="0">
                <a:latin typeface="Arial" charset="0"/>
                <a:cs typeface="Arial" charset="0"/>
              </a:rPr>
              <a:t>左右</a:t>
            </a:r>
            <a:endParaRPr lang="en-US" altLang="zh-CN" sz="2200" b="1" dirty="0">
              <a:latin typeface="Arial" charset="0"/>
              <a:cs typeface="Arial" charset="0"/>
            </a:endParaRPr>
          </a:p>
        </p:txBody>
      </p:sp>
      <p:sp>
        <p:nvSpPr>
          <p:cNvPr id="8" name="Text Box 75"/>
          <p:cNvSpPr txBox="1">
            <a:spLocks noChangeArrowheads="1"/>
          </p:cNvSpPr>
          <p:nvPr/>
        </p:nvSpPr>
        <p:spPr bwMode="auto">
          <a:xfrm>
            <a:off x="555625" y="4329113"/>
            <a:ext cx="8035925" cy="2124075"/>
          </a:xfrm>
          <a:prstGeom prst="rect">
            <a:avLst/>
          </a:prstGeom>
          <a:noFill/>
          <a:ln w="9525">
            <a:noFill/>
            <a:miter lim="800000"/>
            <a:headEnd/>
            <a:tailEnd/>
          </a:ln>
        </p:spPr>
        <p:txBody>
          <a:bodyPr>
            <a:spAutoFit/>
          </a:bodyPr>
          <a:lstStyle/>
          <a:p>
            <a:pPr marL="360363" indent="-360363" algn="l">
              <a:lnSpc>
                <a:spcPct val="120000"/>
              </a:lnSpc>
              <a:spcBef>
                <a:spcPct val="0"/>
              </a:spcBef>
              <a:buClr>
                <a:schemeClr val="bg2"/>
              </a:buClr>
              <a:buFont typeface="Wingdings" pitchFamily="2" charset="2"/>
              <a:buChar char="v"/>
            </a:pPr>
            <a:r>
              <a:rPr lang="zh-CN" altLang="en-US" sz="2200" b="1">
                <a:latin typeface="Arial" charset="0"/>
                <a:cs typeface="Arial" charset="0"/>
              </a:rPr>
              <a:t>半导体存储器的存储单元数目庞大、器件引脚有限，不可能像寄存器那样把每个存储单元的输入和输出直接引出。</a:t>
            </a:r>
            <a:endParaRPr lang="en-US" altLang="zh-CN" sz="2200" b="1">
              <a:latin typeface="Arial" charset="0"/>
              <a:cs typeface="Arial" charset="0"/>
            </a:endParaRPr>
          </a:p>
          <a:p>
            <a:pPr marL="360363" indent="-360363" algn="l">
              <a:lnSpc>
                <a:spcPct val="120000"/>
              </a:lnSpc>
              <a:spcBef>
                <a:spcPct val="0"/>
              </a:spcBef>
              <a:buClr>
                <a:schemeClr val="bg2"/>
              </a:buClr>
              <a:buFont typeface="Wingdings" pitchFamily="2" charset="2"/>
              <a:buChar char="v"/>
            </a:pPr>
            <a:r>
              <a:rPr lang="zh-CN" altLang="en-US" sz="2200" b="1">
                <a:latin typeface="Arial" charset="0"/>
                <a:cs typeface="Arial" charset="0"/>
              </a:rPr>
              <a:t>解决办法：给每个存储单元编一个</a:t>
            </a:r>
            <a:r>
              <a:rPr lang="zh-CN" altLang="en-US" sz="2200" b="1">
                <a:solidFill>
                  <a:srgbClr val="CC0066"/>
                </a:solidFill>
                <a:latin typeface="Arial" charset="0"/>
                <a:cs typeface="Arial" charset="0"/>
              </a:rPr>
              <a:t>地址</a:t>
            </a:r>
            <a:r>
              <a:rPr lang="zh-CN" altLang="en-US" sz="2200" b="1">
                <a:latin typeface="Arial" charset="0"/>
                <a:cs typeface="Arial" charset="0"/>
              </a:rPr>
              <a:t>，</a:t>
            </a:r>
            <a:r>
              <a:rPr lang="zh-CN" altLang="en-US" sz="2000" b="1">
                <a:latin typeface="Arial" charset="0"/>
                <a:cs typeface="Arial" charset="0"/>
              </a:rPr>
              <a:t>所有存储单元共用一组输入</a:t>
            </a:r>
            <a:r>
              <a:rPr lang="en-US" altLang="zh-CN" sz="2000" b="1">
                <a:latin typeface="Arial" charset="0"/>
                <a:cs typeface="Arial" charset="0"/>
              </a:rPr>
              <a:t>/</a:t>
            </a:r>
            <a:r>
              <a:rPr lang="zh-CN" altLang="en-US" sz="2000" b="1">
                <a:latin typeface="Arial" charset="0"/>
                <a:cs typeface="Arial" charset="0"/>
              </a:rPr>
              <a:t>输出引脚。</a:t>
            </a:r>
            <a:r>
              <a:rPr lang="zh-CN" altLang="en-US" sz="2200" b="1">
                <a:latin typeface="Arial" charset="0"/>
                <a:cs typeface="Arial" charset="0"/>
              </a:rPr>
              <a:t>只有被输入地址代码指定的存储单元才能与公共的输入</a:t>
            </a:r>
            <a:r>
              <a:rPr lang="en-US" altLang="zh-CN" sz="2200" b="1">
                <a:latin typeface="Arial" charset="0"/>
                <a:cs typeface="Arial" charset="0"/>
              </a:rPr>
              <a:t>/</a:t>
            </a:r>
            <a:r>
              <a:rPr lang="zh-CN" altLang="en-US" sz="2200" b="1">
                <a:latin typeface="Arial" charset="0"/>
                <a:cs typeface="Arial" charset="0"/>
              </a:rPr>
              <a:t>输出引脚接通，进行数据的写入或读出。</a:t>
            </a:r>
            <a:endParaRPr lang="en-US" altLang="zh-CN" sz="2200" b="1">
              <a:latin typeface="Arial" charset="0"/>
              <a:cs typeface="Arial" charset="0"/>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6"/>
                                        </p:tgtEl>
                                        <p:attrNameLst>
                                          <p:attrName>style.visibility</p:attrName>
                                        </p:attrNameLst>
                                      </p:cBhvr>
                                      <p:to>
                                        <p:strVal val="visible"/>
                                      </p:to>
                                    </p:set>
                                    <p:anim calcmode="lin" valueType="num">
                                      <p:cBhvr additive="base">
                                        <p:cTn id="7" dur="500" fill="hold"/>
                                        <p:tgtEl>
                                          <p:spTgt spid="126"/>
                                        </p:tgtEl>
                                        <p:attrNameLst>
                                          <p:attrName>ppt_x</p:attrName>
                                        </p:attrNameLst>
                                      </p:cBhvr>
                                      <p:tavLst>
                                        <p:tav tm="0">
                                          <p:val>
                                            <p:strVal val="0-#ppt_w/2"/>
                                          </p:val>
                                        </p:tav>
                                        <p:tav tm="100000">
                                          <p:val>
                                            <p:strVal val="#ppt_x"/>
                                          </p:val>
                                        </p:tav>
                                      </p:tavLst>
                                    </p:anim>
                                    <p:anim calcmode="lin" valueType="num">
                                      <p:cBhvr additive="base">
                                        <p:cTn id="8" dur="500" fill="hold"/>
                                        <p:tgtEl>
                                          <p:spTgt spid="12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builtIn="1"/>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himes.wav" builtIn="1"/>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utoUpdateAnimBg="0"/>
      <p:bldP spid="8"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灯片编号占位符 4"/>
          <p:cNvSpPr>
            <a:spLocks noGrp="1"/>
          </p:cNvSpPr>
          <p:nvPr>
            <p:ph type="sldNum" sz="quarter" idx="10"/>
          </p:nvPr>
        </p:nvSpPr>
        <p:spPr>
          <a:noFill/>
        </p:spPr>
        <p:txBody>
          <a:bodyPr/>
          <a:lstStyle/>
          <a:p>
            <a:fld id="{13092E68-AD69-4169-A00E-70A7D5CE9F88}" type="slidenum">
              <a:rPr lang="ko-KR" altLang="en-US" smtClean="0"/>
              <a:pPr/>
              <a:t>60</a:t>
            </a:fld>
            <a:endParaRPr lang="en-US" altLang="ko-KR" smtClean="0"/>
          </a:p>
        </p:txBody>
      </p:sp>
      <p:sp>
        <p:nvSpPr>
          <p:cNvPr id="64515" name="Rectangle 2"/>
          <p:cNvSpPr>
            <a:spLocks noGrp="1" noChangeArrowheads="1"/>
          </p:cNvSpPr>
          <p:nvPr>
            <p:ph type="title"/>
          </p:nvPr>
        </p:nvSpPr>
        <p:spPr/>
        <p:txBody>
          <a:bodyPr/>
          <a:lstStyle/>
          <a:p>
            <a:r>
              <a:rPr lang="en-US" altLang="zh-CN" smtClean="0">
                <a:solidFill>
                  <a:srgbClr val="FFCC00"/>
                </a:solidFill>
                <a:latin typeface="Arial" charset="0"/>
                <a:ea typeface="黑体" pitchFamily="49" charset="-122"/>
              </a:rPr>
              <a:t>8.4.1  RAM</a:t>
            </a:r>
            <a:r>
              <a:rPr lang="zh-CN" altLang="en-US" smtClean="0">
                <a:solidFill>
                  <a:srgbClr val="FFCC00"/>
                </a:solidFill>
                <a:latin typeface="Arial" charset="0"/>
                <a:ea typeface="黑体" pitchFamily="49" charset="-122"/>
              </a:rPr>
              <a:t>的</a:t>
            </a:r>
            <a:r>
              <a:rPr lang="en-US" altLang="zh-CN" smtClean="0">
                <a:solidFill>
                  <a:srgbClr val="FFCC00"/>
                </a:solidFill>
                <a:latin typeface="Arial" charset="0"/>
                <a:ea typeface="黑体" pitchFamily="49" charset="-122"/>
              </a:rPr>
              <a:t>HDL</a:t>
            </a:r>
            <a:r>
              <a:rPr lang="zh-CN" altLang="en-US" smtClean="0">
                <a:solidFill>
                  <a:srgbClr val="FFCC00"/>
                </a:solidFill>
                <a:latin typeface="Arial" charset="0"/>
                <a:ea typeface="黑体" pitchFamily="49" charset="-122"/>
              </a:rPr>
              <a:t>设计</a:t>
            </a:r>
          </a:p>
        </p:txBody>
      </p:sp>
      <p:sp>
        <p:nvSpPr>
          <p:cNvPr id="4" name="Rectangle 3"/>
          <p:cNvSpPr>
            <a:spLocks noGrp="1" noChangeArrowheads="1"/>
          </p:cNvSpPr>
          <p:nvPr>
            <p:ph type="body" sz="half" idx="1"/>
          </p:nvPr>
        </p:nvSpPr>
        <p:spPr>
          <a:xfrm>
            <a:off x="914400" y="1125538"/>
            <a:ext cx="7329488" cy="550862"/>
          </a:xfrm>
        </p:spPr>
        <p:txBody>
          <a:bodyPr/>
          <a:lstStyle/>
          <a:p>
            <a:pPr marL="365125" indent="-365125">
              <a:lnSpc>
                <a:spcPct val="110000"/>
              </a:lnSpc>
            </a:pPr>
            <a:r>
              <a:rPr lang="en-US" altLang="zh-CN" sz="2400" smtClean="0"/>
              <a:t>RAM</a:t>
            </a:r>
            <a:r>
              <a:rPr lang="zh-CN" altLang="en-US" sz="2400" smtClean="0"/>
              <a:t>的</a:t>
            </a:r>
            <a:r>
              <a:rPr lang="en-US" altLang="zh-CN" sz="2400" smtClean="0"/>
              <a:t>HDL</a:t>
            </a:r>
            <a:r>
              <a:rPr lang="zh-CN" altLang="en-US" sz="2400" smtClean="0"/>
              <a:t>设计</a:t>
            </a:r>
            <a:endParaRPr kumimoji="1" lang="zh-CN" altLang="en-US" sz="2400" smtClean="0"/>
          </a:p>
        </p:txBody>
      </p:sp>
      <p:sp>
        <p:nvSpPr>
          <p:cNvPr id="32773" name="Text Box 5"/>
          <p:cNvSpPr txBox="1">
            <a:spLocks noChangeArrowheads="1"/>
          </p:cNvSpPr>
          <p:nvPr/>
        </p:nvSpPr>
        <p:spPr bwMode="auto">
          <a:xfrm>
            <a:off x="823913" y="1562100"/>
            <a:ext cx="7926387" cy="1619250"/>
          </a:xfrm>
          <a:prstGeom prst="rect">
            <a:avLst/>
          </a:prstGeom>
          <a:noFill/>
          <a:ln w="9525">
            <a:noFill/>
            <a:miter lim="800000"/>
            <a:headEnd/>
            <a:tailEnd/>
          </a:ln>
        </p:spPr>
        <p:txBody>
          <a:bodyPr/>
          <a:lstStyle/>
          <a:p>
            <a:pPr marL="742950" lvl="1" indent="-285750" algn="l">
              <a:lnSpc>
                <a:spcPct val="125000"/>
              </a:lnSpc>
              <a:spcBef>
                <a:spcPct val="0"/>
              </a:spcBef>
              <a:buClr>
                <a:srgbClr val="006666"/>
              </a:buClr>
              <a:buSzPct val="85000"/>
              <a:buFont typeface="Wingdings" pitchFamily="2" charset="2"/>
              <a:buChar char="u"/>
            </a:pPr>
            <a:r>
              <a:rPr lang="zh-CN" altLang="en-US" sz="2000" b="1">
                <a:latin typeface="Arial" charset="0"/>
                <a:cs typeface="Arial" charset="0"/>
              </a:rPr>
              <a:t>若干个相同宽度的向量构成数组，</a:t>
            </a:r>
            <a:r>
              <a:rPr lang="en-US" altLang="zh-CN" sz="2000" b="1">
                <a:latin typeface="Arial" charset="0"/>
                <a:cs typeface="Arial" charset="0"/>
              </a:rPr>
              <a:t>reg</a:t>
            </a:r>
            <a:r>
              <a:rPr lang="zh-CN" altLang="en-US" sz="2000" b="1">
                <a:latin typeface="Arial" charset="0"/>
                <a:cs typeface="Arial" charset="0"/>
              </a:rPr>
              <a:t>（寄存器）型数组变量即为</a:t>
            </a:r>
            <a:r>
              <a:rPr lang="en-US" altLang="zh-CN" sz="2000" b="1">
                <a:solidFill>
                  <a:srgbClr val="CC0066"/>
                </a:solidFill>
                <a:latin typeface="Arial" charset="0"/>
                <a:cs typeface="Arial" charset="0"/>
              </a:rPr>
              <a:t>memory</a:t>
            </a:r>
            <a:r>
              <a:rPr lang="zh-CN" altLang="en-US" sz="2000" b="1">
                <a:solidFill>
                  <a:srgbClr val="CC0066"/>
                </a:solidFill>
                <a:latin typeface="Arial" charset="0"/>
                <a:cs typeface="Arial" charset="0"/>
              </a:rPr>
              <a:t>（存储器）型</a:t>
            </a:r>
            <a:r>
              <a:rPr lang="zh-CN" altLang="en-US" sz="2000" b="1">
                <a:latin typeface="Arial" charset="0"/>
                <a:cs typeface="Arial" charset="0"/>
              </a:rPr>
              <a:t>变量。</a:t>
            </a:r>
          </a:p>
          <a:p>
            <a:pPr marL="742950" lvl="1" indent="-285750" algn="l">
              <a:lnSpc>
                <a:spcPct val="125000"/>
              </a:lnSpc>
              <a:spcBef>
                <a:spcPct val="0"/>
              </a:spcBef>
              <a:buClr>
                <a:srgbClr val="006666"/>
              </a:buClr>
              <a:buSzPct val="85000"/>
              <a:buFont typeface="Wingdings" pitchFamily="2" charset="2"/>
              <a:buChar char="u"/>
            </a:pPr>
            <a:r>
              <a:rPr lang="en-US" altLang="zh-CN" sz="2000" b="1">
                <a:latin typeface="Arial" charset="0"/>
                <a:cs typeface="Arial" charset="0"/>
              </a:rPr>
              <a:t>memory</a:t>
            </a:r>
            <a:r>
              <a:rPr lang="zh-CN" altLang="en-US" sz="2000" b="1">
                <a:latin typeface="Arial" charset="0"/>
                <a:cs typeface="Arial" charset="0"/>
              </a:rPr>
              <a:t>型变量定义语句如下：</a:t>
            </a:r>
          </a:p>
          <a:p>
            <a:pPr algn="l">
              <a:lnSpc>
                <a:spcPct val="125000"/>
              </a:lnSpc>
              <a:spcBef>
                <a:spcPct val="0"/>
              </a:spcBef>
            </a:pPr>
            <a:r>
              <a:rPr lang="en-US" altLang="zh-CN" sz="2000" b="1">
                <a:latin typeface="Arial" charset="0"/>
                <a:cs typeface="Arial" charset="0"/>
              </a:rPr>
              <a:t>	  reg[</a:t>
            </a:r>
            <a:r>
              <a:rPr lang="en-US" altLang="zh-CN" sz="2000" b="1">
                <a:solidFill>
                  <a:srgbClr val="FF0066"/>
                </a:solidFill>
                <a:latin typeface="Arial" charset="0"/>
                <a:cs typeface="Arial" charset="0"/>
              </a:rPr>
              <a:t>7:0</a:t>
            </a:r>
            <a:r>
              <a:rPr lang="en-US" altLang="zh-CN" sz="2000" b="1">
                <a:latin typeface="Arial" charset="0"/>
                <a:cs typeface="Arial" charset="0"/>
              </a:rPr>
              <a:t>]	mymemory[</a:t>
            </a:r>
            <a:r>
              <a:rPr lang="en-US" altLang="zh-CN" sz="2000" b="1">
                <a:solidFill>
                  <a:srgbClr val="FF0066"/>
                </a:solidFill>
                <a:latin typeface="Arial" charset="0"/>
                <a:cs typeface="Arial" charset="0"/>
              </a:rPr>
              <a:t>1023:0</a:t>
            </a:r>
            <a:r>
              <a:rPr lang="en-US" altLang="zh-CN" sz="2000" b="1">
                <a:latin typeface="Arial" charset="0"/>
                <a:cs typeface="Arial" charset="0"/>
              </a:rPr>
              <a:t>];</a:t>
            </a:r>
          </a:p>
        </p:txBody>
      </p:sp>
      <p:sp>
        <p:nvSpPr>
          <p:cNvPr id="151" name="矩形 150"/>
          <p:cNvSpPr/>
          <p:nvPr/>
        </p:nvSpPr>
        <p:spPr>
          <a:xfrm>
            <a:off x="1566863" y="5437188"/>
            <a:ext cx="5227637" cy="493712"/>
          </a:xfrm>
          <a:prstGeom prst="rect">
            <a:avLst/>
          </a:prstGeom>
          <a:solidFill>
            <a:srgbClr val="FFE3D5"/>
          </a:solidFill>
          <a:effectLst>
            <a:outerShdw blurRad="50800" dist="38100" dir="18900000" algn="bl" rotWithShape="0">
              <a:prstClr val="black">
                <a:alpha val="40000"/>
              </a:prstClr>
            </a:outerShdw>
          </a:effectLst>
        </p:spPr>
        <p:txBody>
          <a:bodyPr>
            <a:spAutoFit/>
          </a:bodyPr>
          <a:lstStyle/>
          <a:p>
            <a:pPr marL="342900" indent="-342900" algn="l" eaLnBrk="0" hangingPunct="0">
              <a:lnSpc>
                <a:spcPct val="110000"/>
              </a:lnSpc>
              <a:spcBef>
                <a:spcPct val="0"/>
              </a:spcBef>
              <a:buClr>
                <a:schemeClr val="bg2"/>
              </a:buClr>
              <a:buFont typeface="Wingdings" pitchFamily="2" charset="2"/>
              <a:buChar char="v"/>
              <a:defRPr/>
            </a:pPr>
            <a:r>
              <a:rPr lang="en-US" altLang="zh-CN" b="1">
                <a:latin typeface="Arial" charset="0"/>
                <a:cs typeface="Arial" charset="0"/>
              </a:rPr>
              <a:t>memory</a:t>
            </a:r>
            <a:r>
              <a:rPr lang="zh-CN" altLang="en-US" b="1">
                <a:latin typeface="Arial" charset="0"/>
                <a:cs typeface="Arial" charset="0"/>
              </a:rPr>
              <a:t>型变量相当于一个</a:t>
            </a:r>
            <a:r>
              <a:rPr lang="en-US" altLang="zh-CN" b="1">
                <a:latin typeface="Arial" charset="0"/>
                <a:cs typeface="Arial" charset="0"/>
              </a:rPr>
              <a:t>RAM</a:t>
            </a:r>
          </a:p>
        </p:txBody>
      </p:sp>
      <p:sp>
        <p:nvSpPr>
          <p:cNvPr id="75" name="AutoShape 59"/>
          <p:cNvSpPr>
            <a:spLocks noChangeArrowheads="1"/>
          </p:cNvSpPr>
          <p:nvPr/>
        </p:nvSpPr>
        <p:spPr bwMode="auto">
          <a:xfrm>
            <a:off x="1282700" y="3330575"/>
            <a:ext cx="1479550" cy="358775"/>
          </a:xfrm>
          <a:prstGeom prst="wedgeRoundRectCallout">
            <a:avLst>
              <a:gd name="adj1" fmla="val 38949"/>
              <a:gd name="adj2" fmla="val -129204"/>
              <a:gd name="adj3" fmla="val 16667"/>
            </a:avLst>
          </a:prstGeom>
          <a:solidFill>
            <a:srgbClr val="FFFFBD"/>
          </a:solidFill>
          <a:ln w="9525">
            <a:solidFill>
              <a:srgbClr val="CC6600"/>
            </a:solidFill>
            <a:miter lim="800000"/>
            <a:headEnd/>
            <a:tailEnd/>
          </a:ln>
          <a:effectLst>
            <a:prstShdw prst="shdw17" dist="17961" dir="2700000">
              <a:srgbClr val="7A3D00"/>
            </a:prstShdw>
          </a:effectLst>
        </p:spPr>
        <p:txBody>
          <a:bodyPr anchor="b"/>
          <a:lstStyle/>
          <a:p>
            <a:pPr algn="l">
              <a:lnSpc>
                <a:spcPct val="100000"/>
              </a:lnSpc>
              <a:spcBef>
                <a:spcPct val="0"/>
              </a:spcBef>
            </a:pPr>
            <a:r>
              <a:rPr lang="zh-CN" altLang="en-US" sz="1800" b="1">
                <a:solidFill>
                  <a:srgbClr val="CC3300"/>
                </a:solidFill>
                <a:latin typeface="Arial" charset="0"/>
                <a:ea typeface="楷体_GB2312" pitchFamily="49" charset="-122"/>
              </a:rPr>
              <a:t>字长为</a:t>
            </a:r>
            <a:r>
              <a:rPr lang="en-US" altLang="zh-CN" sz="1800" b="1">
                <a:solidFill>
                  <a:srgbClr val="CC3300"/>
                </a:solidFill>
                <a:latin typeface="Arial" charset="0"/>
                <a:ea typeface="楷体_GB2312" pitchFamily="49" charset="-122"/>
              </a:rPr>
              <a:t>8</a:t>
            </a:r>
            <a:r>
              <a:rPr lang="zh-CN" altLang="en-US" sz="1800" b="1">
                <a:solidFill>
                  <a:srgbClr val="CC3300"/>
                </a:solidFill>
                <a:latin typeface="Arial" charset="0"/>
                <a:ea typeface="楷体_GB2312" pitchFamily="49" charset="-122"/>
              </a:rPr>
              <a:t>位</a:t>
            </a:r>
            <a:endParaRPr lang="en-US" altLang="zh-CN" sz="1800" b="1">
              <a:solidFill>
                <a:srgbClr val="CC3300"/>
              </a:solidFill>
              <a:latin typeface="Arial" charset="0"/>
              <a:ea typeface="楷体_GB2312" pitchFamily="49" charset="-122"/>
            </a:endParaRPr>
          </a:p>
        </p:txBody>
      </p:sp>
      <p:sp>
        <p:nvSpPr>
          <p:cNvPr id="2" name="AutoShape 59"/>
          <p:cNvSpPr>
            <a:spLocks noChangeArrowheads="1"/>
          </p:cNvSpPr>
          <p:nvPr/>
        </p:nvSpPr>
        <p:spPr bwMode="auto">
          <a:xfrm>
            <a:off x="5427663" y="3213100"/>
            <a:ext cx="1303337" cy="358775"/>
          </a:xfrm>
          <a:prstGeom prst="wedgeRoundRectCallout">
            <a:avLst>
              <a:gd name="adj1" fmla="val -47806"/>
              <a:gd name="adj2" fmla="val -82745"/>
              <a:gd name="adj3" fmla="val 16667"/>
            </a:avLst>
          </a:prstGeom>
          <a:solidFill>
            <a:srgbClr val="CCFFCC"/>
          </a:solidFill>
          <a:ln w="9525">
            <a:solidFill>
              <a:srgbClr val="CC6600"/>
            </a:solidFill>
            <a:miter lim="800000"/>
            <a:headEnd/>
            <a:tailEnd/>
          </a:ln>
          <a:effectLst>
            <a:prstShdw prst="shdw17" dist="17961" dir="2700000">
              <a:srgbClr val="7A3D00"/>
            </a:prstShdw>
          </a:effectLst>
        </p:spPr>
        <p:txBody>
          <a:bodyPr anchor="b"/>
          <a:lstStyle/>
          <a:p>
            <a:pPr algn="l">
              <a:lnSpc>
                <a:spcPct val="100000"/>
              </a:lnSpc>
              <a:spcBef>
                <a:spcPct val="0"/>
              </a:spcBef>
            </a:pPr>
            <a:r>
              <a:rPr lang="en-US" altLang="zh-CN" sz="1800" b="1">
                <a:solidFill>
                  <a:srgbClr val="CC3300"/>
                </a:solidFill>
                <a:latin typeface="Arial" charset="0"/>
                <a:ea typeface="楷体_GB2312" pitchFamily="49" charset="-122"/>
              </a:rPr>
              <a:t>1024</a:t>
            </a:r>
            <a:r>
              <a:rPr lang="zh-CN" altLang="en-US" sz="1800" b="1">
                <a:solidFill>
                  <a:srgbClr val="CC3300"/>
                </a:solidFill>
                <a:latin typeface="Arial" charset="0"/>
                <a:ea typeface="楷体_GB2312" pitchFamily="49" charset="-122"/>
              </a:rPr>
              <a:t>个字</a:t>
            </a:r>
            <a:endParaRPr lang="en-US" altLang="zh-CN" sz="1800" b="1">
              <a:solidFill>
                <a:srgbClr val="CC3300"/>
              </a:solidFill>
              <a:latin typeface="Arial" charset="0"/>
              <a:ea typeface="楷体_GB2312" pitchFamily="49" charset="-122"/>
            </a:endParaRPr>
          </a:p>
        </p:txBody>
      </p:sp>
      <p:sp>
        <p:nvSpPr>
          <p:cNvPr id="3" name="Text Box 5"/>
          <p:cNvSpPr txBox="1">
            <a:spLocks noChangeArrowheads="1"/>
          </p:cNvSpPr>
          <p:nvPr/>
        </p:nvSpPr>
        <p:spPr bwMode="auto">
          <a:xfrm>
            <a:off x="590550" y="4021138"/>
            <a:ext cx="8372475" cy="1219200"/>
          </a:xfrm>
          <a:prstGeom prst="rect">
            <a:avLst/>
          </a:prstGeom>
          <a:noFill/>
          <a:ln w="9525">
            <a:noFill/>
            <a:miter lim="800000"/>
            <a:headEnd/>
            <a:tailEnd/>
          </a:ln>
        </p:spPr>
        <p:txBody>
          <a:bodyPr/>
          <a:lstStyle/>
          <a:p>
            <a:pPr marL="742950" lvl="1" indent="-285750" algn="l">
              <a:lnSpc>
                <a:spcPct val="125000"/>
              </a:lnSpc>
              <a:spcBef>
                <a:spcPct val="0"/>
              </a:spcBef>
              <a:buClr>
                <a:srgbClr val="006666"/>
              </a:buClr>
              <a:buSzPct val="85000"/>
              <a:buFont typeface="Wingdings" pitchFamily="2" charset="2"/>
              <a:buChar char="u"/>
            </a:pPr>
            <a:r>
              <a:rPr lang="zh-CN" altLang="en-US" sz="2000" b="1">
                <a:latin typeface="Arial" charset="0"/>
                <a:cs typeface="Arial" charset="0"/>
              </a:rPr>
              <a:t>经定义后的</a:t>
            </a:r>
            <a:r>
              <a:rPr lang="en-US" altLang="zh-CN" sz="2000" b="1">
                <a:latin typeface="Arial" charset="0"/>
                <a:cs typeface="Arial" charset="0"/>
              </a:rPr>
              <a:t>memory</a:t>
            </a:r>
            <a:r>
              <a:rPr lang="zh-CN" altLang="en-US" sz="2000" b="1">
                <a:latin typeface="Arial" charset="0"/>
                <a:cs typeface="Arial" charset="0"/>
              </a:rPr>
              <a:t>型变量可以用下面的语句对存储器单元赋值（即写入）：</a:t>
            </a:r>
          </a:p>
          <a:p>
            <a:pPr marL="742950" lvl="1" indent="-285750" algn="l">
              <a:lnSpc>
                <a:spcPct val="125000"/>
              </a:lnSpc>
              <a:spcBef>
                <a:spcPct val="0"/>
              </a:spcBef>
              <a:buClr>
                <a:srgbClr val="006666"/>
              </a:buClr>
              <a:buSzPct val="110000"/>
              <a:buFont typeface="Wingdings" pitchFamily="2" charset="2"/>
              <a:buNone/>
            </a:pPr>
            <a:r>
              <a:rPr lang="en-US" altLang="zh-CN" sz="2000" b="1">
                <a:latin typeface="Arial" charset="0"/>
                <a:cs typeface="Arial" charset="0"/>
              </a:rPr>
              <a:t>     mymemory[7] = 75;   //</a:t>
            </a:r>
            <a:r>
              <a:rPr lang="zh-CN" altLang="en-US" sz="2000" b="1">
                <a:latin typeface="Arial" charset="0"/>
                <a:cs typeface="Arial" charset="0"/>
              </a:rPr>
              <a:t>存储器</a:t>
            </a:r>
            <a:r>
              <a:rPr lang="en-US" altLang="zh-CN" sz="2000" b="1">
                <a:latin typeface="Arial" charset="0"/>
                <a:cs typeface="Arial" charset="0"/>
              </a:rPr>
              <a:t>mymemory</a:t>
            </a:r>
            <a:r>
              <a:rPr lang="zh-CN" altLang="en-US" sz="2000" b="1">
                <a:latin typeface="Arial" charset="0"/>
                <a:cs typeface="Arial" charset="0"/>
              </a:rPr>
              <a:t>的第</a:t>
            </a:r>
            <a:r>
              <a:rPr lang="en-US" altLang="zh-CN" sz="2000" b="1">
                <a:latin typeface="Arial" charset="0"/>
                <a:cs typeface="Arial" charset="0"/>
              </a:rPr>
              <a:t>7</a:t>
            </a:r>
            <a:r>
              <a:rPr lang="zh-CN" altLang="en-US" sz="2000" b="1">
                <a:latin typeface="Arial" charset="0"/>
                <a:cs typeface="Arial" charset="0"/>
              </a:rPr>
              <a:t>个字被赋值</a:t>
            </a:r>
            <a:r>
              <a:rPr lang="en-US" altLang="zh-CN" sz="2000" b="1">
                <a:latin typeface="Arial" charset="0"/>
                <a:cs typeface="Arial" charset="0"/>
              </a:rPr>
              <a:t>75</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773">
                                            <p:txEl>
                                              <p:pRg st="0" end="0"/>
                                            </p:txEl>
                                          </p:spTgt>
                                        </p:tgtEl>
                                        <p:attrNameLst>
                                          <p:attrName>style.visibility</p:attrName>
                                        </p:attrNameLst>
                                      </p:cBhvr>
                                      <p:to>
                                        <p:strVal val="visible"/>
                                      </p:to>
                                    </p:set>
                                    <p:anim calcmode="lin" valueType="num">
                                      <p:cBhvr additive="base">
                                        <p:cTn id="13" dur="500" fill="hold"/>
                                        <p:tgtEl>
                                          <p:spTgt spid="3277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77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773">
                                            <p:txEl>
                                              <p:pRg st="1" end="1"/>
                                            </p:txEl>
                                          </p:spTgt>
                                        </p:tgtEl>
                                        <p:attrNameLst>
                                          <p:attrName>style.visibility</p:attrName>
                                        </p:attrNameLst>
                                      </p:cBhvr>
                                      <p:to>
                                        <p:strVal val="visible"/>
                                      </p:to>
                                    </p:set>
                                    <p:anim calcmode="lin" valueType="num">
                                      <p:cBhvr additive="base">
                                        <p:cTn id="19" dur="500" fill="hold"/>
                                        <p:tgtEl>
                                          <p:spTgt spid="3277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77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773">
                                            <p:txEl>
                                              <p:pRg st="2" end="2"/>
                                            </p:txEl>
                                          </p:spTgt>
                                        </p:tgtEl>
                                        <p:attrNameLst>
                                          <p:attrName>style.visibility</p:attrName>
                                        </p:attrNameLst>
                                      </p:cBhvr>
                                      <p:to>
                                        <p:strVal val="visible"/>
                                      </p:to>
                                    </p:set>
                                    <p:anim calcmode="lin" valueType="num">
                                      <p:cBhvr additive="base">
                                        <p:cTn id="25" dur="500" fill="hold"/>
                                        <p:tgtEl>
                                          <p:spTgt spid="3277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277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75"/>
                                        </p:tgtEl>
                                        <p:attrNameLst>
                                          <p:attrName>style.visibility</p:attrName>
                                        </p:attrNameLst>
                                      </p:cBhvr>
                                      <p:to>
                                        <p:strVal val="visible"/>
                                      </p:to>
                                    </p:set>
                                    <p:animEffect transition="in" filter="dissolve">
                                      <p:cBhvr>
                                        <p:cTn id="31" dur="500"/>
                                        <p:tgtEl>
                                          <p:spTgt spid="75"/>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dissolve">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500" fill="hold"/>
                                        <p:tgtEl>
                                          <p:spTgt spid="3"/>
                                        </p:tgtEl>
                                        <p:attrNameLst>
                                          <p:attrName>ppt_x</p:attrName>
                                        </p:attrNameLst>
                                      </p:cBhvr>
                                      <p:tavLst>
                                        <p:tav tm="0">
                                          <p:val>
                                            <p:strVal val="0-#ppt_w/2"/>
                                          </p:val>
                                        </p:tav>
                                        <p:tav tm="100000">
                                          <p:val>
                                            <p:strVal val="#ppt_x"/>
                                          </p:val>
                                        </p:tav>
                                      </p:tavLst>
                                    </p:anim>
                                    <p:anim calcmode="lin" valueType="num">
                                      <p:cBhvr additive="base">
                                        <p:cTn id="4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51"/>
                                        </p:tgtEl>
                                        <p:attrNameLst>
                                          <p:attrName>style.visibility</p:attrName>
                                        </p:attrNameLst>
                                      </p:cBhvr>
                                      <p:to>
                                        <p:strVal val="visible"/>
                                      </p:to>
                                    </p:set>
                                    <p:anim calcmode="lin" valueType="num">
                                      <p:cBhvr additive="base">
                                        <p:cTn id="47" dur="500" fill="hold"/>
                                        <p:tgtEl>
                                          <p:spTgt spid="151"/>
                                        </p:tgtEl>
                                        <p:attrNameLst>
                                          <p:attrName>ppt_x</p:attrName>
                                        </p:attrNameLst>
                                      </p:cBhvr>
                                      <p:tavLst>
                                        <p:tav tm="0">
                                          <p:val>
                                            <p:strVal val="#ppt_x"/>
                                          </p:val>
                                        </p:tav>
                                        <p:tav tm="100000">
                                          <p:val>
                                            <p:strVal val="#ppt_x"/>
                                          </p:val>
                                        </p:tav>
                                      </p:tavLst>
                                    </p:anim>
                                    <p:anim calcmode="lin" valueType="num">
                                      <p:cBhvr additive="base">
                                        <p:cTn id="48" dur="500" fill="hold"/>
                                        <p:tgtEl>
                                          <p:spTgt spid="1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2773" grpId="0" build="p" bldLvl="2"/>
      <p:bldP spid="151" grpId="0" animBg="1"/>
      <p:bldP spid="75" grpId="0" animBg="1" autoUpdateAnimBg="0"/>
      <p:bldP spid="2" grpId="0" animBg="1" autoUpdateAnimBg="0"/>
      <p:bldP spid="3" grpId="0" bldLvl="2"/>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灯片编号占位符 4"/>
          <p:cNvSpPr>
            <a:spLocks noGrp="1"/>
          </p:cNvSpPr>
          <p:nvPr>
            <p:ph type="sldNum" sz="quarter" idx="10"/>
          </p:nvPr>
        </p:nvSpPr>
        <p:spPr>
          <a:noFill/>
        </p:spPr>
        <p:txBody>
          <a:bodyPr/>
          <a:lstStyle/>
          <a:p>
            <a:fld id="{8EFD4C53-1C41-4CF9-99D8-A0EB527FCB1F}" type="slidenum">
              <a:rPr lang="ko-KR" altLang="en-US" smtClean="0"/>
              <a:pPr/>
              <a:t>61</a:t>
            </a:fld>
            <a:endParaRPr lang="en-US" altLang="ko-KR" smtClean="0"/>
          </a:p>
        </p:txBody>
      </p:sp>
      <p:sp>
        <p:nvSpPr>
          <p:cNvPr id="65539" name="Rectangle 2"/>
          <p:cNvSpPr>
            <a:spLocks noGrp="1" noChangeArrowheads="1"/>
          </p:cNvSpPr>
          <p:nvPr>
            <p:ph type="title"/>
          </p:nvPr>
        </p:nvSpPr>
        <p:spPr/>
        <p:txBody>
          <a:bodyPr/>
          <a:lstStyle/>
          <a:p>
            <a:r>
              <a:rPr lang="en-US" altLang="zh-CN" smtClean="0">
                <a:solidFill>
                  <a:srgbClr val="FFCC00"/>
                </a:solidFill>
                <a:latin typeface="Arial" charset="0"/>
                <a:ea typeface="黑体" pitchFamily="49" charset="-122"/>
              </a:rPr>
              <a:t>8×8</a:t>
            </a:r>
            <a:r>
              <a:rPr lang="zh-CN" altLang="en-US" smtClean="0">
                <a:solidFill>
                  <a:srgbClr val="FFCC00"/>
                </a:solidFill>
                <a:latin typeface="Arial" charset="0"/>
                <a:ea typeface="黑体" pitchFamily="49" charset="-122"/>
              </a:rPr>
              <a:t>位</a:t>
            </a:r>
            <a:r>
              <a:rPr lang="en-US" altLang="zh-CN" smtClean="0">
                <a:solidFill>
                  <a:srgbClr val="FFCC00"/>
                </a:solidFill>
                <a:latin typeface="Arial" charset="0"/>
                <a:ea typeface="黑体" pitchFamily="49" charset="-122"/>
              </a:rPr>
              <a:t>RAM</a:t>
            </a:r>
            <a:r>
              <a:rPr lang="zh-CN" altLang="en-US" smtClean="0">
                <a:solidFill>
                  <a:srgbClr val="FFCC00"/>
                </a:solidFill>
                <a:latin typeface="Arial" charset="0"/>
                <a:ea typeface="黑体" pitchFamily="49" charset="-122"/>
              </a:rPr>
              <a:t>的</a:t>
            </a:r>
            <a:r>
              <a:rPr lang="en-US" altLang="zh-CN" smtClean="0">
                <a:solidFill>
                  <a:srgbClr val="FFCC00"/>
                </a:solidFill>
                <a:latin typeface="Arial" charset="0"/>
                <a:ea typeface="黑体" pitchFamily="49" charset="-122"/>
              </a:rPr>
              <a:t>HDL</a:t>
            </a:r>
            <a:r>
              <a:rPr lang="zh-CN" altLang="en-US" smtClean="0">
                <a:solidFill>
                  <a:srgbClr val="FFCC00"/>
                </a:solidFill>
                <a:latin typeface="Arial" charset="0"/>
                <a:ea typeface="黑体" pitchFamily="49" charset="-122"/>
              </a:rPr>
              <a:t>设计</a:t>
            </a:r>
          </a:p>
        </p:txBody>
      </p:sp>
      <p:sp>
        <p:nvSpPr>
          <p:cNvPr id="63491" name="Rectangle 3"/>
          <p:cNvSpPr>
            <a:spLocks noGrp="1" noChangeArrowheads="1"/>
          </p:cNvSpPr>
          <p:nvPr>
            <p:ph type="body" sz="half" idx="1"/>
          </p:nvPr>
        </p:nvSpPr>
        <p:spPr>
          <a:xfrm>
            <a:off x="914400" y="1052513"/>
            <a:ext cx="8058150" cy="550862"/>
          </a:xfrm>
        </p:spPr>
        <p:txBody>
          <a:bodyPr/>
          <a:lstStyle/>
          <a:p>
            <a:pPr>
              <a:buFont typeface="Wingdings" pitchFamily="2" charset="2"/>
              <a:buNone/>
            </a:pPr>
            <a:r>
              <a:rPr lang="en-US" altLang="zh-CN" sz="2400" smtClean="0">
                <a:solidFill>
                  <a:srgbClr val="FF0066"/>
                </a:solidFill>
              </a:rPr>
              <a:t>【</a:t>
            </a:r>
            <a:r>
              <a:rPr lang="zh-CN" altLang="en-US" sz="2400" smtClean="0">
                <a:solidFill>
                  <a:srgbClr val="FF0066"/>
                </a:solidFill>
              </a:rPr>
              <a:t>例</a:t>
            </a:r>
            <a:r>
              <a:rPr lang="en-US" altLang="zh-CN" sz="2400" smtClean="0">
                <a:solidFill>
                  <a:srgbClr val="FF0066"/>
                </a:solidFill>
              </a:rPr>
              <a:t>8.7】</a:t>
            </a:r>
            <a:r>
              <a:rPr lang="en-US" altLang="zh-CN" sz="2400" smtClean="0"/>
              <a:t> 8×8</a:t>
            </a:r>
            <a:r>
              <a:rPr lang="zh-CN" altLang="en-US" sz="2400" smtClean="0"/>
              <a:t>位</a:t>
            </a:r>
            <a:r>
              <a:rPr lang="en-US" altLang="zh-CN" sz="2400" smtClean="0"/>
              <a:t>RAM</a:t>
            </a:r>
            <a:r>
              <a:rPr lang="zh-CN" altLang="en-US" sz="2400" smtClean="0"/>
              <a:t>的</a:t>
            </a:r>
            <a:r>
              <a:rPr lang="en-US" altLang="zh-CN" sz="2400" smtClean="0"/>
              <a:t>Verilog HDL</a:t>
            </a:r>
            <a:r>
              <a:rPr lang="zh-CN" altLang="en-US" sz="2400" smtClean="0"/>
              <a:t>的源程序</a:t>
            </a:r>
          </a:p>
        </p:txBody>
      </p:sp>
      <p:sp>
        <p:nvSpPr>
          <p:cNvPr id="33797" name="Text Box 4"/>
          <p:cNvSpPr txBox="1">
            <a:spLocks noChangeArrowheads="1"/>
          </p:cNvSpPr>
          <p:nvPr/>
        </p:nvSpPr>
        <p:spPr bwMode="auto">
          <a:xfrm>
            <a:off x="1235075" y="1498600"/>
            <a:ext cx="6915150" cy="4711700"/>
          </a:xfrm>
          <a:prstGeom prst="rect">
            <a:avLst/>
          </a:prstGeom>
          <a:solidFill>
            <a:srgbClr val="ADD6FF"/>
          </a:solidFill>
          <a:ln w="9525">
            <a:solidFill>
              <a:schemeClr val="tx1"/>
            </a:solidFill>
            <a:miter lim="800000"/>
            <a:headEnd/>
            <a:tailEnd/>
          </a:ln>
        </p:spPr>
        <p:txBody>
          <a:bodyPr lIns="90000" tIns="46800" rIns="90000" bIns="46800">
            <a:spAutoFit/>
          </a:bodyPr>
          <a:lstStyle/>
          <a:p>
            <a:pPr algn="l">
              <a:lnSpc>
                <a:spcPct val="100000"/>
              </a:lnSpc>
              <a:spcBef>
                <a:spcPct val="0"/>
              </a:spcBef>
            </a:pPr>
            <a:r>
              <a:rPr lang="en-US" altLang="zh-CN" sz="2000" b="1">
                <a:latin typeface="Arial" charset="0"/>
                <a:cs typeface="Arial" charset="0"/>
              </a:rPr>
              <a:t>module ram8x8(addr,csn,wrn,data,q);</a:t>
            </a:r>
          </a:p>
          <a:p>
            <a:pPr algn="l">
              <a:lnSpc>
                <a:spcPct val="100000"/>
              </a:lnSpc>
              <a:spcBef>
                <a:spcPct val="0"/>
              </a:spcBef>
            </a:pPr>
            <a:r>
              <a:rPr lang="en-US" altLang="zh-CN" sz="2000" b="1">
                <a:latin typeface="Arial" charset="0"/>
                <a:cs typeface="Arial" charset="0"/>
              </a:rPr>
              <a:t>     input[2:0] 	addr;		//</a:t>
            </a:r>
            <a:r>
              <a:rPr lang="zh-CN" altLang="en-US" sz="2000" b="1">
                <a:latin typeface="Arial" charset="0"/>
                <a:cs typeface="Arial" charset="0"/>
              </a:rPr>
              <a:t>字数为</a:t>
            </a:r>
            <a:r>
              <a:rPr lang="en-US" altLang="zh-CN" sz="2000" b="1">
                <a:latin typeface="Arial" charset="0"/>
                <a:cs typeface="Arial" charset="0"/>
              </a:rPr>
              <a:t>2</a:t>
            </a:r>
            <a:r>
              <a:rPr lang="en-US" altLang="zh-CN" sz="2000" b="1" baseline="30000">
                <a:latin typeface="Arial" charset="0"/>
                <a:cs typeface="Arial" charset="0"/>
              </a:rPr>
              <a:t>3</a:t>
            </a:r>
            <a:r>
              <a:rPr lang="en-US" altLang="zh-CN" sz="2000" b="1">
                <a:latin typeface="Arial" charset="0"/>
                <a:cs typeface="Arial" charset="0"/>
              </a:rPr>
              <a:t>=8</a:t>
            </a:r>
          </a:p>
          <a:p>
            <a:pPr algn="l">
              <a:lnSpc>
                <a:spcPct val="100000"/>
              </a:lnSpc>
              <a:spcBef>
                <a:spcPct val="0"/>
              </a:spcBef>
            </a:pPr>
            <a:r>
              <a:rPr lang="en-US" altLang="zh-CN" sz="2000" b="1">
                <a:latin typeface="Arial" charset="0"/>
                <a:cs typeface="Arial" charset="0"/>
              </a:rPr>
              <a:t>     input 	csn,wrn;</a:t>
            </a:r>
          </a:p>
          <a:p>
            <a:pPr algn="l">
              <a:lnSpc>
                <a:spcPct val="100000"/>
              </a:lnSpc>
              <a:spcBef>
                <a:spcPct val="0"/>
              </a:spcBef>
            </a:pPr>
            <a:r>
              <a:rPr lang="en-US" altLang="zh-CN" sz="2000" b="1">
                <a:latin typeface="Arial" charset="0"/>
                <a:cs typeface="Arial" charset="0"/>
              </a:rPr>
              <a:t>     input[7:0]	data;</a:t>
            </a:r>
            <a:r>
              <a:rPr lang="zh-CN" altLang="en-US" sz="2000" b="1">
                <a:latin typeface="Arial" charset="0"/>
                <a:cs typeface="Arial" charset="0"/>
              </a:rPr>
              <a:t> </a:t>
            </a:r>
            <a:r>
              <a:rPr lang="en-US" altLang="zh-CN" sz="2000" b="1">
                <a:latin typeface="Arial" charset="0"/>
                <a:cs typeface="Arial" charset="0"/>
              </a:rPr>
              <a:t>		//</a:t>
            </a:r>
            <a:r>
              <a:rPr lang="zh-CN" altLang="en-US" sz="2000" b="1">
                <a:latin typeface="Arial" charset="0"/>
                <a:cs typeface="Arial" charset="0"/>
              </a:rPr>
              <a:t>输入数据</a:t>
            </a:r>
            <a:endParaRPr lang="en-US" altLang="zh-CN" sz="2000" b="1">
              <a:latin typeface="Arial" charset="0"/>
              <a:cs typeface="Arial" charset="0"/>
            </a:endParaRPr>
          </a:p>
          <a:p>
            <a:pPr algn="l">
              <a:lnSpc>
                <a:spcPct val="100000"/>
              </a:lnSpc>
              <a:spcBef>
                <a:spcPct val="0"/>
              </a:spcBef>
            </a:pPr>
            <a:r>
              <a:rPr lang="en-US" altLang="zh-CN" sz="2000" b="1">
                <a:latin typeface="Arial" charset="0"/>
                <a:cs typeface="Arial" charset="0"/>
              </a:rPr>
              <a:t>     output[7:0] 	q;		//RAM</a:t>
            </a:r>
            <a:r>
              <a:rPr lang="zh-CN" altLang="en-US" sz="2000" b="1">
                <a:latin typeface="Arial" charset="0"/>
                <a:cs typeface="Arial" charset="0"/>
              </a:rPr>
              <a:t>的输出端</a:t>
            </a:r>
            <a:endParaRPr lang="en-US" altLang="zh-CN" sz="2000" b="1">
              <a:latin typeface="Arial" charset="0"/>
              <a:cs typeface="Arial" charset="0"/>
            </a:endParaRPr>
          </a:p>
          <a:p>
            <a:pPr algn="l">
              <a:lnSpc>
                <a:spcPct val="100000"/>
              </a:lnSpc>
              <a:spcBef>
                <a:spcPct val="0"/>
              </a:spcBef>
            </a:pPr>
            <a:r>
              <a:rPr lang="en-US" altLang="zh-CN" sz="2000" b="1">
                <a:latin typeface="Arial" charset="0"/>
                <a:cs typeface="Arial" charset="0"/>
              </a:rPr>
              <a:t>     reg[7:0] 	q;</a:t>
            </a:r>
          </a:p>
          <a:p>
            <a:pPr algn="l">
              <a:lnSpc>
                <a:spcPct val="100000"/>
              </a:lnSpc>
              <a:spcBef>
                <a:spcPct val="0"/>
              </a:spcBef>
            </a:pPr>
            <a:r>
              <a:rPr lang="en-US" altLang="zh-CN" sz="2000" b="1">
                <a:latin typeface="Arial" charset="0"/>
                <a:cs typeface="Arial" charset="0"/>
              </a:rPr>
              <a:t>     reg[7:0]	mymemory[7:0];</a:t>
            </a:r>
          </a:p>
          <a:p>
            <a:pPr algn="l">
              <a:lnSpc>
                <a:spcPct val="100000"/>
              </a:lnSpc>
              <a:spcBef>
                <a:spcPct val="0"/>
              </a:spcBef>
            </a:pPr>
            <a:r>
              <a:rPr lang="en-US" altLang="zh-CN" sz="2000" b="1">
                <a:latin typeface="Arial" charset="0"/>
                <a:cs typeface="Arial" charset="0"/>
              </a:rPr>
              <a:t>     </a:t>
            </a:r>
            <a:r>
              <a:rPr lang="en-US" altLang="zh-CN" sz="2000" b="1">
                <a:solidFill>
                  <a:srgbClr val="FF0000"/>
                </a:solidFill>
                <a:latin typeface="Arial" charset="0"/>
                <a:cs typeface="Arial" charset="0"/>
              </a:rPr>
              <a:t>always</a:t>
            </a:r>
            <a:r>
              <a:rPr lang="en-US" altLang="zh-CN" sz="2000" b="1">
                <a:latin typeface="Arial" charset="0"/>
                <a:cs typeface="Arial" charset="0"/>
              </a:rPr>
              <a:t> </a:t>
            </a:r>
          </a:p>
          <a:p>
            <a:pPr algn="l">
              <a:lnSpc>
                <a:spcPct val="100000"/>
              </a:lnSpc>
              <a:spcBef>
                <a:spcPct val="0"/>
              </a:spcBef>
            </a:pPr>
            <a:r>
              <a:rPr lang="en-US" altLang="zh-CN" sz="2000" b="1">
                <a:latin typeface="Arial" charset="0"/>
                <a:cs typeface="Arial" charset="0"/>
              </a:rPr>
              <a:t>        begin</a:t>
            </a:r>
          </a:p>
          <a:p>
            <a:pPr algn="l">
              <a:lnSpc>
                <a:spcPct val="100000"/>
              </a:lnSpc>
              <a:spcBef>
                <a:spcPct val="0"/>
              </a:spcBef>
            </a:pPr>
            <a:r>
              <a:rPr lang="en-US" altLang="zh-CN" sz="2000" b="1">
                <a:latin typeface="Arial" charset="0"/>
                <a:cs typeface="Arial" charset="0"/>
              </a:rPr>
              <a:t>           if (csn==1)  q =8’bzzzzzzzz; 	// </a:t>
            </a:r>
            <a:r>
              <a:rPr lang="en-US" altLang="zh-CN" sz="2000" b="1">
                <a:solidFill>
                  <a:srgbClr val="FF0066"/>
                </a:solidFill>
                <a:latin typeface="Arial" charset="0"/>
                <a:ea typeface="楷体_GB2312" pitchFamily="49" charset="-122"/>
                <a:cs typeface="Arial" charset="0"/>
              </a:rPr>
              <a:t>RAM</a:t>
            </a:r>
            <a:r>
              <a:rPr lang="zh-CN" altLang="en-US" sz="2000" b="1">
                <a:solidFill>
                  <a:srgbClr val="FF0066"/>
                </a:solidFill>
                <a:latin typeface="Arial" charset="0"/>
                <a:ea typeface="楷体_GB2312" pitchFamily="49" charset="-122"/>
                <a:cs typeface="Arial" charset="0"/>
              </a:rPr>
              <a:t>禁止工作</a:t>
            </a:r>
          </a:p>
          <a:p>
            <a:pPr algn="l">
              <a:lnSpc>
                <a:spcPct val="100000"/>
              </a:lnSpc>
              <a:spcBef>
                <a:spcPct val="0"/>
              </a:spcBef>
            </a:pPr>
            <a:r>
              <a:rPr lang="en-US" altLang="zh-CN" sz="2000" b="1">
                <a:latin typeface="Arial" charset="0"/>
                <a:cs typeface="Arial" charset="0"/>
              </a:rPr>
              <a:t>           else if (wrn == 0)		//</a:t>
            </a:r>
            <a:r>
              <a:rPr lang="zh-CN" altLang="en-US" sz="2000" b="1">
                <a:solidFill>
                  <a:srgbClr val="FF0066"/>
                </a:solidFill>
                <a:latin typeface="Arial" charset="0"/>
                <a:ea typeface="楷体_GB2312" pitchFamily="49" charset="-122"/>
              </a:rPr>
              <a:t>写操作</a:t>
            </a:r>
          </a:p>
          <a:p>
            <a:pPr algn="l">
              <a:lnSpc>
                <a:spcPct val="100000"/>
              </a:lnSpc>
              <a:spcBef>
                <a:spcPct val="0"/>
              </a:spcBef>
            </a:pPr>
            <a:r>
              <a:rPr lang="en-US" altLang="zh-CN" sz="2000" b="1">
                <a:latin typeface="Arial" charset="0"/>
                <a:cs typeface="Arial" charset="0"/>
              </a:rPr>
              <a:t>	 mymemory[addr]= data;</a:t>
            </a:r>
          </a:p>
          <a:p>
            <a:pPr algn="l">
              <a:lnSpc>
                <a:spcPct val="100000"/>
              </a:lnSpc>
              <a:spcBef>
                <a:spcPct val="0"/>
              </a:spcBef>
            </a:pPr>
            <a:r>
              <a:rPr lang="en-US" altLang="zh-CN" sz="2000" b="1">
                <a:latin typeface="Arial" charset="0"/>
                <a:cs typeface="Arial" charset="0"/>
              </a:rPr>
              <a:t>           else if (wrn == 1) q = mymemory[addr]; //</a:t>
            </a:r>
            <a:r>
              <a:rPr lang="zh-CN" altLang="en-US" sz="2000" b="1">
                <a:solidFill>
                  <a:srgbClr val="FF0066"/>
                </a:solidFill>
                <a:latin typeface="Arial" charset="0"/>
                <a:ea typeface="楷体_GB2312" pitchFamily="49" charset="-122"/>
              </a:rPr>
              <a:t>读操作</a:t>
            </a:r>
            <a:endParaRPr lang="en-US" altLang="zh-CN" sz="2000" b="1">
              <a:latin typeface="Arial" charset="0"/>
              <a:cs typeface="Arial" charset="0"/>
            </a:endParaRPr>
          </a:p>
          <a:p>
            <a:pPr algn="l">
              <a:lnSpc>
                <a:spcPct val="100000"/>
              </a:lnSpc>
              <a:spcBef>
                <a:spcPct val="0"/>
              </a:spcBef>
            </a:pPr>
            <a:r>
              <a:rPr lang="en-US" altLang="zh-CN" sz="2000" b="1">
                <a:latin typeface="Arial" charset="0"/>
                <a:cs typeface="Arial" charset="0"/>
              </a:rPr>
              <a:t>       end</a:t>
            </a:r>
          </a:p>
          <a:p>
            <a:pPr algn="l">
              <a:lnSpc>
                <a:spcPct val="100000"/>
              </a:lnSpc>
              <a:spcBef>
                <a:spcPct val="0"/>
              </a:spcBef>
            </a:pPr>
            <a:r>
              <a:rPr lang="en-US" altLang="zh-CN" sz="2000" b="1">
                <a:latin typeface="Arial" charset="0"/>
                <a:cs typeface="Arial" charset="0"/>
              </a:rPr>
              <a:t>endmodule</a:t>
            </a:r>
          </a:p>
        </p:txBody>
      </p:sp>
      <p:sp>
        <p:nvSpPr>
          <p:cNvPr id="6" name="AutoShape 59"/>
          <p:cNvSpPr>
            <a:spLocks noChangeArrowheads="1"/>
          </p:cNvSpPr>
          <p:nvPr/>
        </p:nvSpPr>
        <p:spPr bwMode="auto">
          <a:xfrm>
            <a:off x="5240338" y="3275013"/>
            <a:ext cx="2770187" cy="914400"/>
          </a:xfrm>
          <a:prstGeom prst="wedgeRoundRectCallout">
            <a:avLst>
              <a:gd name="adj1" fmla="val -141921"/>
              <a:gd name="adj2" fmla="val 16222"/>
              <a:gd name="adj3" fmla="val 16667"/>
            </a:avLst>
          </a:prstGeom>
          <a:solidFill>
            <a:srgbClr val="FFFFBD"/>
          </a:solidFill>
          <a:ln w="9525">
            <a:solidFill>
              <a:srgbClr val="CC6600"/>
            </a:solidFill>
            <a:miter lim="800000"/>
            <a:headEnd/>
            <a:tailEnd/>
          </a:ln>
          <a:effectLst>
            <a:prstShdw prst="shdw17" dist="17961" dir="2700000">
              <a:srgbClr val="7A3D00"/>
            </a:prstShdw>
          </a:effectLst>
        </p:spPr>
        <p:txBody>
          <a:bodyPr anchor="b"/>
          <a:lstStyle/>
          <a:p>
            <a:pPr algn="l">
              <a:lnSpc>
                <a:spcPct val="100000"/>
              </a:lnSpc>
              <a:spcBef>
                <a:spcPct val="0"/>
              </a:spcBef>
            </a:pPr>
            <a:r>
              <a:rPr lang="zh-CN" altLang="en-US" sz="1800" b="1">
                <a:solidFill>
                  <a:srgbClr val="CC3300"/>
                </a:solidFill>
                <a:latin typeface="Arial" charset="0"/>
                <a:ea typeface="楷体_GB2312" pitchFamily="49" charset="-122"/>
              </a:rPr>
              <a:t>可以写成</a:t>
            </a:r>
            <a:r>
              <a:rPr lang="en-US" altLang="zh-CN" sz="1800" b="1">
                <a:solidFill>
                  <a:srgbClr val="FF0000"/>
                </a:solidFill>
                <a:latin typeface="Arial" charset="0"/>
                <a:ea typeface="楷体_GB2312" pitchFamily="49" charset="-122"/>
              </a:rPr>
              <a:t>always @(posedge addr)</a:t>
            </a:r>
            <a:r>
              <a:rPr lang="zh-CN" altLang="en-US" sz="1800" b="1">
                <a:solidFill>
                  <a:srgbClr val="CC3300"/>
                </a:solidFill>
                <a:latin typeface="Arial" charset="0"/>
                <a:ea typeface="楷体_GB2312" pitchFamily="49" charset="-122"/>
              </a:rPr>
              <a:t>吗？为什么？</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additive="base">
                                        <p:cTn id="7" dur="500" fill="hold"/>
                                        <p:tgtEl>
                                          <p:spTgt spid="634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49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33797"/>
                                        </p:tgtEl>
                                        <p:attrNameLst>
                                          <p:attrName>style.visibility</p:attrName>
                                        </p:attrNameLst>
                                      </p:cBhvr>
                                      <p:to>
                                        <p:strVal val="visible"/>
                                      </p:to>
                                    </p:set>
                                    <p:animEffect transition="in" filter="dissolve">
                                      <p:cBhvr>
                                        <p:cTn id="12" dur="500"/>
                                        <p:tgtEl>
                                          <p:spTgt spid="3379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P spid="33797" grpId="0" animBg="1"/>
      <p:bldP spid="6"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灯片编号占位符 4"/>
          <p:cNvSpPr>
            <a:spLocks noGrp="1"/>
          </p:cNvSpPr>
          <p:nvPr>
            <p:ph type="sldNum" sz="quarter" idx="10"/>
          </p:nvPr>
        </p:nvSpPr>
        <p:spPr>
          <a:noFill/>
        </p:spPr>
        <p:txBody>
          <a:bodyPr/>
          <a:lstStyle/>
          <a:p>
            <a:fld id="{761D5E34-D801-44B6-ACB0-057601940F97}" type="slidenum">
              <a:rPr lang="ko-KR" altLang="en-US" smtClean="0"/>
              <a:pPr/>
              <a:t>62</a:t>
            </a:fld>
            <a:endParaRPr lang="en-US" altLang="ko-KR" smtClean="0"/>
          </a:p>
        </p:txBody>
      </p:sp>
      <p:sp>
        <p:nvSpPr>
          <p:cNvPr id="66563" name="Rectangle 2"/>
          <p:cNvSpPr>
            <a:spLocks noGrp="1" noChangeArrowheads="1"/>
          </p:cNvSpPr>
          <p:nvPr>
            <p:ph type="title"/>
          </p:nvPr>
        </p:nvSpPr>
        <p:spPr/>
        <p:txBody>
          <a:bodyPr/>
          <a:lstStyle/>
          <a:p>
            <a:r>
              <a:rPr lang="en-US" altLang="zh-CN" smtClean="0">
                <a:solidFill>
                  <a:srgbClr val="FFCC00"/>
                </a:solidFill>
                <a:latin typeface="Arial" charset="0"/>
                <a:ea typeface="黑体" pitchFamily="49" charset="-122"/>
              </a:rPr>
              <a:t>RAM</a:t>
            </a:r>
            <a:r>
              <a:rPr lang="zh-CN" altLang="en-US" smtClean="0">
                <a:solidFill>
                  <a:srgbClr val="FFCC00"/>
                </a:solidFill>
                <a:latin typeface="Arial" charset="0"/>
                <a:ea typeface="黑体" pitchFamily="49" charset="-122"/>
              </a:rPr>
              <a:t>的仿真波形阶段分析</a:t>
            </a:r>
          </a:p>
        </p:txBody>
      </p:sp>
      <p:sp>
        <p:nvSpPr>
          <p:cNvPr id="74755" name="Rectangle 3"/>
          <p:cNvSpPr>
            <a:spLocks noChangeArrowheads="1"/>
          </p:cNvSpPr>
          <p:nvPr/>
        </p:nvSpPr>
        <p:spPr bwMode="black">
          <a:xfrm>
            <a:off x="477838" y="1133475"/>
            <a:ext cx="8420100" cy="5140325"/>
          </a:xfrm>
          <a:prstGeom prst="rect">
            <a:avLst/>
          </a:prstGeom>
          <a:noFill/>
          <a:ln w="9525" algn="ctr">
            <a:noFill/>
            <a:miter lim="800000"/>
            <a:headEnd/>
            <a:tailEnd/>
          </a:ln>
        </p:spPr>
        <p:txBody>
          <a:bodyPr>
            <a:spAutoFit/>
          </a:bodyPr>
          <a:lstStyle/>
          <a:p>
            <a:pPr algn="l" eaLnBrk="0" hangingPunct="0">
              <a:lnSpc>
                <a:spcPct val="100000"/>
              </a:lnSpc>
              <a:spcBef>
                <a:spcPts val="600"/>
              </a:spcBef>
              <a:buClr>
                <a:schemeClr val="bg2"/>
              </a:buClr>
              <a:buFont typeface="Wingdings" pitchFamily="2" charset="2"/>
              <a:buChar char="v"/>
            </a:pPr>
            <a:r>
              <a:rPr lang="zh-CN" altLang="en-US" b="1">
                <a:latin typeface="Arial" charset="0"/>
              </a:rPr>
              <a:t>第</a:t>
            </a:r>
            <a:r>
              <a:rPr lang="en-US" altLang="zh-CN" b="1">
                <a:latin typeface="Arial" charset="0"/>
              </a:rPr>
              <a:t>1</a:t>
            </a:r>
            <a:r>
              <a:rPr lang="zh-CN" altLang="en-US" b="1">
                <a:latin typeface="Arial" charset="0"/>
              </a:rPr>
              <a:t>阶段</a:t>
            </a:r>
          </a:p>
          <a:p>
            <a:pPr marL="901700" lvl="1" indent="-444500" algn="l" eaLnBrk="0" hangingPunct="0">
              <a:lnSpc>
                <a:spcPct val="100000"/>
              </a:lnSpc>
              <a:spcBef>
                <a:spcPts val="600"/>
              </a:spcBef>
              <a:buClr>
                <a:srgbClr val="006666"/>
              </a:buClr>
              <a:buSzPct val="85000"/>
              <a:buFont typeface="Wingdings" pitchFamily="2" charset="2"/>
              <a:buChar char="u"/>
            </a:pPr>
            <a:r>
              <a:rPr lang="zh-CN" altLang="en-US" b="1">
                <a:latin typeface="Arial" charset="0"/>
              </a:rPr>
              <a:t>初始时</a:t>
            </a:r>
            <a:r>
              <a:rPr lang="en-US" altLang="zh-CN" b="1">
                <a:solidFill>
                  <a:srgbClr val="CC0099"/>
                </a:solidFill>
                <a:latin typeface="Arial" charset="0"/>
              </a:rPr>
              <a:t>csn=1</a:t>
            </a:r>
            <a:r>
              <a:rPr lang="zh-CN" altLang="en-US" b="1">
                <a:latin typeface="Arial" charset="0"/>
              </a:rPr>
              <a:t>，</a:t>
            </a:r>
            <a:r>
              <a:rPr lang="en-US" altLang="zh-CN" b="1">
                <a:solidFill>
                  <a:srgbClr val="CC0099"/>
                </a:solidFill>
                <a:latin typeface="Arial" charset="0"/>
              </a:rPr>
              <a:t> wrn=1</a:t>
            </a:r>
            <a:r>
              <a:rPr lang="zh-CN" altLang="en-US" b="1">
                <a:latin typeface="Arial" charset="0"/>
              </a:rPr>
              <a:t>，存储器处于</a:t>
            </a:r>
            <a:r>
              <a:rPr lang="zh-CN" altLang="en-US" b="1">
                <a:solidFill>
                  <a:srgbClr val="CC0099"/>
                </a:solidFill>
                <a:latin typeface="Arial" charset="0"/>
              </a:rPr>
              <a:t>禁止工作</a:t>
            </a:r>
            <a:r>
              <a:rPr lang="zh-CN" altLang="en-US" b="1">
                <a:latin typeface="Arial" charset="0"/>
              </a:rPr>
              <a:t>状态</a:t>
            </a:r>
          </a:p>
          <a:p>
            <a:pPr marL="901700" lvl="1" indent="-444500" algn="l" eaLnBrk="0" hangingPunct="0">
              <a:lnSpc>
                <a:spcPct val="100000"/>
              </a:lnSpc>
              <a:spcBef>
                <a:spcPts val="600"/>
              </a:spcBef>
              <a:buClr>
                <a:srgbClr val="006666"/>
              </a:buClr>
              <a:buSzPct val="85000"/>
              <a:buFont typeface="Wingdings" pitchFamily="2" charset="2"/>
              <a:buChar char="u"/>
            </a:pPr>
            <a:r>
              <a:rPr lang="zh-CN" altLang="en-US" b="1">
                <a:latin typeface="Arial" charset="0"/>
              </a:rPr>
              <a:t>输出端为高阻状态（</a:t>
            </a:r>
            <a:r>
              <a:rPr lang="en-US" altLang="zh-CN" b="1">
                <a:latin typeface="Arial" charset="0"/>
              </a:rPr>
              <a:t>z</a:t>
            </a:r>
            <a:r>
              <a:rPr lang="zh-CN" altLang="en-US" b="1">
                <a:latin typeface="Arial" charset="0"/>
              </a:rPr>
              <a:t>）。</a:t>
            </a:r>
            <a:r>
              <a:rPr lang="zh-CN" altLang="en-US">
                <a:latin typeface="Arial" charset="0"/>
              </a:rPr>
              <a:t> </a:t>
            </a:r>
          </a:p>
          <a:p>
            <a:pPr algn="l" eaLnBrk="0" hangingPunct="0">
              <a:lnSpc>
                <a:spcPct val="100000"/>
              </a:lnSpc>
              <a:spcBef>
                <a:spcPts val="600"/>
              </a:spcBef>
              <a:buClr>
                <a:schemeClr val="bg2"/>
              </a:buClr>
              <a:buFont typeface="Wingdings" pitchFamily="2" charset="2"/>
              <a:buChar char="v"/>
            </a:pPr>
            <a:r>
              <a:rPr lang="zh-CN" altLang="en-US" b="1">
                <a:latin typeface="Arial" charset="0"/>
              </a:rPr>
              <a:t>第</a:t>
            </a:r>
            <a:r>
              <a:rPr lang="en-US" altLang="zh-CN" b="1">
                <a:latin typeface="Arial" charset="0"/>
              </a:rPr>
              <a:t>2</a:t>
            </a:r>
            <a:r>
              <a:rPr lang="zh-CN" altLang="en-US" b="1">
                <a:latin typeface="Arial" charset="0"/>
              </a:rPr>
              <a:t>阶段</a:t>
            </a:r>
          </a:p>
          <a:p>
            <a:pPr marL="901700" lvl="1" indent="-444500" algn="l" eaLnBrk="0" hangingPunct="0">
              <a:lnSpc>
                <a:spcPct val="100000"/>
              </a:lnSpc>
              <a:spcBef>
                <a:spcPts val="600"/>
              </a:spcBef>
              <a:buClr>
                <a:srgbClr val="006666"/>
              </a:buClr>
              <a:buSzPct val="85000"/>
              <a:buFont typeface="Wingdings" pitchFamily="2" charset="2"/>
              <a:buChar char="u"/>
            </a:pPr>
            <a:r>
              <a:rPr lang="zh-CN" altLang="en-US" b="1">
                <a:latin typeface="Arial" charset="0"/>
              </a:rPr>
              <a:t>使</a:t>
            </a:r>
            <a:r>
              <a:rPr lang="en-US" altLang="zh-CN" b="1">
                <a:latin typeface="Arial" charset="0"/>
              </a:rPr>
              <a:t>csn=0</a:t>
            </a:r>
            <a:r>
              <a:rPr lang="zh-CN" altLang="en-US" b="1">
                <a:latin typeface="Arial" charset="0"/>
              </a:rPr>
              <a:t>和</a:t>
            </a:r>
            <a:r>
              <a:rPr lang="en-US" altLang="zh-CN" b="1">
                <a:solidFill>
                  <a:srgbClr val="CC0099"/>
                </a:solidFill>
                <a:latin typeface="Arial" charset="0"/>
              </a:rPr>
              <a:t>wrn=0</a:t>
            </a:r>
            <a:r>
              <a:rPr lang="zh-CN" altLang="en-US" b="1">
                <a:latin typeface="Arial" charset="0"/>
              </a:rPr>
              <a:t>，存储器处于</a:t>
            </a:r>
            <a:r>
              <a:rPr lang="zh-CN" altLang="en-US" b="1">
                <a:solidFill>
                  <a:srgbClr val="CC0099"/>
                </a:solidFill>
                <a:latin typeface="Arial" charset="0"/>
              </a:rPr>
              <a:t>写操作</a:t>
            </a:r>
            <a:r>
              <a:rPr lang="zh-CN" altLang="en-US" b="1">
                <a:latin typeface="Arial" charset="0"/>
              </a:rPr>
              <a:t>状态</a:t>
            </a:r>
          </a:p>
          <a:p>
            <a:pPr marL="901700" lvl="1" indent="-444500" algn="l" eaLnBrk="0" hangingPunct="0">
              <a:lnSpc>
                <a:spcPct val="100000"/>
              </a:lnSpc>
              <a:spcBef>
                <a:spcPts val="600"/>
              </a:spcBef>
              <a:buClr>
                <a:srgbClr val="006666"/>
              </a:buClr>
              <a:buSzPct val="85000"/>
              <a:buFont typeface="Wingdings" pitchFamily="2" charset="2"/>
              <a:buChar char="u"/>
            </a:pPr>
            <a:r>
              <a:rPr lang="zh-CN" altLang="en-US" b="1">
                <a:latin typeface="Arial" charset="0"/>
              </a:rPr>
              <a:t>存储器根据地址</a:t>
            </a:r>
            <a:r>
              <a:rPr lang="en-US" altLang="zh-CN" b="1">
                <a:latin typeface="Arial" charset="0"/>
              </a:rPr>
              <a:t>addr</a:t>
            </a:r>
            <a:r>
              <a:rPr lang="zh-CN" altLang="en-US" b="1">
                <a:latin typeface="Arial" charset="0"/>
              </a:rPr>
              <a:t>的变化（如地址</a:t>
            </a:r>
            <a:r>
              <a:rPr lang="en-US" altLang="zh-CN" b="1">
                <a:latin typeface="Arial" charset="0"/>
              </a:rPr>
              <a:t>2</a:t>
            </a:r>
            <a:r>
              <a:rPr lang="zh-CN" altLang="en-US" b="1">
                <a:latin typeface="Arial" charset="0"/>
              </a:rPr>
              <a:t>和</a:t>
            </a:r>
            <a:r>
              <a:rPr lang="en-US" altLang="zh-CN" b="1">
                <a:latin typeface="Arial" charset="0"/>
              </a:rPr>
              <a:t>3</a:t>
            </a:r>
            <a:r>
              <a:rPr lang="zh-CN" altLang="en-US" b="1">
                <a:latin typeface="Arial" charset="0"/>
              </a:rPr>
              <a:t>），将数据</a:t>
            </a:r>
            <a:r>
              <a:rPr lang="en-US" altLang="zh-CN" b="1">
                <a:latin typeface="Arial" charset="0"/>
              </a:rPr>
              <a:t>data</a:t>
            </a:r>
            <a:r>
              <a:rPr lang="zh-CN" altLang="en-US" b="1">
                <a:latin typeface="Arial" charset="0"/>
              </a:rPr>
              <a:t>写入存储器，此时的输出未具体赋值（</a:t>
            </a:r>
            <a:r>
              <a:rPr lang="en-US" altLang="zh-CN" b="1">
                <a:latin typeface="Arial" charset="0"/>
              </a:rPr>
              <a:t>wrn</a:t>
            </a:r>
            <a:r>
              <a:rPr lang="zh-CN" altLang="en-US" b="1">
                <a:latin typeface="Arial" charset="0"/>
              </a:rPr>
              <a:t>＝</a:t>
            </a:r>
            <a:r>
              <a:rPr lang="en-US" altLang="zh-CN" b="1">
                <a:latin typeface="Arial" charset="0"/>
              </a:rPr>
              <a:t>0</a:t>
            </a:r>
            <a:r>
              <a:rPr lang="zh-CN" altLang="en-US" b="1">
                <a:latin typeface="Arial" charset="0"/>
              </a:rPr>
              <a:t>，</a:t>
            </a:r>
            <a:r>
              <a:rPr lang="en-US" altLang="zh-CN" b="1">
                <a:latin typeface="Arial" charset="0"/>
              </a:rPr>
              <a:t>q</a:t>
            </a:r>
            <a:r>
              <a:rPr lang="zh-CN" altLang="en-US" b="1">
                <a:latin typeface="Arial" charset="0"/>
              </a:rPr>
              <a:t>高阻抗），输出</a:t>
            </a:r>
            <a:r>
              <a:rPr lang="en-US" altLang="zh-CN" b="1">
                <a:latin typeface="Arial" charset="0"/>
              </a:rPr>
              <a:t>q</a:t>
            </a:r>
            <a:r>
              <a:rPr lang="zh-CN" altLang="en-US" b="1">
                <a:latin typeface="Arial" charset="0"/>
              </a:rPr>
              <a:t>为未知（</a:t>
            </a:r>
            <a:r>
              <a:rPr lang="en-US" altLang="zh-CN" b="1">
                <a:latin typeface="Arial" charset="0"/>
              </a:rPr>
              <a:t>z</a:t>
            </a:r>
            <a:r>
              <a:rPr lang="zh-CN" altLang="en-US" b="1">
                <a:latin typeface="Arial" charset="0"/>
              </a:rPr>
              <a:t>）。</a:t>
            </a:r>
          </a:p>
          <a:p>
            <a:pPr algn="l" eaLnBrk="0" hangingPunct="0">
              <a:lnSpc>
                <a:spcPct val="100000"/>
              </a:lnSpc>
              <a:spcBef>
                <a:spcPts val="600"/>
              </a:spcBef>
              <a:buClr>
                <a:schemeClr val="bg2"/>
              </a:buClr>
              <a:buFont typeface="Wingdings" pitchFamily="2" charset="2"/>
              <a:buChar char="v"/>
            </a:pPr>
            <a:r>
              <a:rPr lang="zh-CN" altLang="en-US" b="1">
                <a:latin typeface="Arial" charset="0"/>
              </a:rPr>
              <a:t>第</a:t>
            </a:r>
            <a:r>
              <a:rPr lang="en-US" altLang="zh-CN" b="1">
                <a:latin typeface="Arial" charset="0"/>
              </a:rPr>
              <a:t>3</a:t>
            </a:r>
            <a:r>
              <a:rPr lang="zh-CN" altLang="en-US" b="1">
                <a:latin typeface="Arial" charset="0"/>
              </a:rPr>
              <a:t>阶段</a:t>
            </a:r>
          </a:p>
          <a:p>
            <a:pPr marL="901700" lvl="1" indent="-444500" algn="l" eaLnBrk="0" hangingPunct="0">
              <a:lnSpc>
                <a:spcPct val="100000"/>
              </a:lnSpc>
              <a:spcBef>
                <a:spcPts val="600"/>
              </a:spcBef>
              <a:buClr>
                <a:srgbClr val="006666"/>
              </a:buClr>
              <a:buSzPct val="85000"/>
              <a:buFont typeface="Wingdings" pitchFamily="2" charset="2"/>
              <a:buChar char="u"/>
            </a:pPr>
            <a:r>
              <a:rPr lang="en-US" altLang="zh-CN" b="1">
                <a:latin typeface="Arial" charset="0"/>
              </a:rPr>
              <a:t>csn=0</a:t>
            </a:r>
            <a:r>
              <a:rPr lang="zh-CN" altLang="en-US" b="1">
                <a:latin typeface="Arial" charset="0"/>
              </a:rPr>
              <a:t>和</a:t>
            </a:r>
            <a:r>
              <a:rPr lang="en-US" altLang="zh-CN" b="1">
                <a:solidFill>
                  <a:srgbClr val="CC0099"/>
                </a:solidFill>
                <a:latin typeface="Arial" charset="0"/>
              </a:rPr>
              <a:t>wrn=1</a:t>
            </a:r>
            <a:r>
              <a:rPr lang="zh-CN" altLang="en-US" b="1">
                <a:latin typeface="Arial" charset="0"/>
              </a:rPr>
              <a:t>，存储器处于</a:t>
            </a:r>
            <a:r>
              <a:rPr lang="zh-CN" altLang="en-US" b="1">
                <a:solidFill>
                  <a:srgbClr val="CC0099"/>
                </a:solidFill>
                <a:latin typeface="Arial" charset="0"/>
              </a:rPr>
              <a:t>读操作</a:t>
            </a:r>
            <a:r>
              <a:rPr lang="zh-CN" altLang="en-US" b="1">
                <a:latin typeface="Arial" charset="0"/>
              </a:rPr>
              <a:t>状态</a:t>
            </a:r>
          </a:p>
          <a:p>
            <a:pPr marL="901700" lvl="1" indent="-444500" algn="l" eaLnBrk="0" hangingPunct="0">
              <a:lnSpc>
                <a:spcPct val="100000"/>
              </a:lnSpc>
              <a:spcBef>
                <a:spcPts val="600"/>
              </a:spcBef>
              <a:buClr>
                <a:srgbClr val="006666"/>
              </a:buClr>
              <a:buSzPct val="85000"/>
              <a:buFont typeface="Wingdings" pitchFamily="2" charset="2"/>
              <a:buChar char="u"/>
            </a:pPr>
            <a:r>
              <a:rPr lang="zh-CN" altLang="en-US" b="1">
                <a:latin typeface="Arial" charset="0"/>
              </a:rPr>
              <a:t>存储器根据地址</a:t>
            </a:r>
            <a:r>
              <a:rPr lang="en-US" altLang="zh-CN" b="1">
                <a:latin typeface="Arial" charset="0"/>
              </a:rPr>
              <a:t>addr</a:t>
            </a:r>
            <a:r>
              <a:rPr lang="zh-CN" altLang="en-US" b="1">
                <a:latin typeface="Arial" charset="0"/>
              </a:rPr>
              <a:t>的变化（如地址</a:t>
            </a:r>
            <a:r>
              <a:rPr lang="en-US" altLang="zh-CN" b="1">
                <a:latin typeface="Arial" charset="0"/>
              </a:rPr>
              <a:t>2</a:t>
            </a:r>
            <a:r>
              <a:rPr lang="zh-CN" altLang="en-US" b="1">
                <a:latin typeface="Arial" charset="0"/>
              </a:rPr>
              <a:t>和</a:t>
            </a:r>
            <a:r>
              <a:rPr lang="en-US" altLang="zh-CN" b="1">
                <a:latin typeface="Arial" charset="0"/>
              </a:rPr>
              <a:t>3</a:t>
            </a:r>
            <a:r>
              <a:rPr lang="zh-CN" altLang="en-US" b="1">
                <a:latin typeface="Arial" charset="0"/>
              </a:rPr>
              <a:t>） ，将已写入该存储单元的数据送到</a:t>
            </a:r>
            <a:r>
              <a:rPr lang="en-US" altLang="zh-CN" b="1">
                <a:latin typeface="Arial" charset="0"/>
              </a:rPr>
              <a:t>q</a:t>
            </a:r>
            <a:r>
              <a:rPr lang="zh-CN" altLang="en-US" b="1">
                <a:latin typeface="Arial" charset="0"/>
              </a:rPr>
              <a:t>输出端。</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 calcmode="lin" valueType="num">
                                      <p:cBhvr additive="base">
                                        <p:cTn id="7" dur="500" fill="hold"/>
                                        <p:tgtEl>
                                          <p:spTgt spid="747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475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4755">
                                            <p:txEl>
                                              <p:pRg st="1" end="1"/>
                                            </p:txEl>
                                          </p:spTgt>
                                        </p:tgtEl>
                                        <p:attrNameLst>
                                          <p:attrName>style.visibility</p:attrName>
                                        </p:attrNameLst>
                                      </p:cBhvr>
                                      <p:to>
                                        <p:strVal val="visible"/>
                                      </p:to>
                                    </p:set>
                                    <p:anim calcmode="lin" valueType="num">
                                      <p:cBhvr additive="base">
                                        <p:cTn id="11" dur="500" fill="hold"/>
                                        <p:tgtEl>
                                          <p:spTgt spid="7475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475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4755">
                                            <p:txEl>
                                              <p:pRg st="2" end="2"/>
                                            </p:txEl>
                                          </p:spTgt>
                                        </p:tgtEl>
                                        <p:attrNameLst>
                                          <p:attrName>style.visibility</p:attrName>
                                        </p:attrNameLst>
                                      </p:cBhvr>
                                      <p:to>
                                        <p:strVal val="visible"/>
                                      </p:to>
                                    </p:set>
                                    <p:anim calcmode="lin" valueType="num">
                                      <p:cBhvr additive="base">
                                        <p:cTn id="15" dur="500" fill="hold"/>
                                        <p:tgtEl>
                                          <p:spTgt spid="7475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47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74755">
                                            <p:txEl>
                                              <p:pRg st="3" end="3"/>
                                            </p:txEl>
                                          </p:spTgt>
                                        </p:tgtEl>
                                        <p:attrNameLst>
                                          <p:attrName>style.visibility</p:attrName>
                                        </p:attrNameLst>
                                      </p:cBhvr>
                                      <p:to>
                                        <p:strVal val="visible"/>
                                      </p:to>
                                    </p:set>
                                    <p:anim calcmode="lin" valueType="num">
                                      <p:cBhvr additive="base">
                                        <p:cTn id="21" dur="500" fill="hold"/>
                                        <p:tgtEl>
                                          <p:spTgt spid="7475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74755">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74755">
                                            <p:txEl>
                                              <p:pRg st="4" end="4"/>
                                            </p:txEl>
                                          </p:spTgt>
                                        </p:tgtEl>
                                        <p:attrNameLst>
                                          <p:attrName>style.visibility</p:attrName>
                                        </p:attrNameLst>
                                      </p:cBhvr>
                                      <p:to>
                                        <p:strVal val="visible"/>
                                      </p:to>
                                    </p:set>
                                    <p:anim calcmode="lin" valueType="num">
                                      <p:cBhvr additive="base">
                                        <p:cTn id="25" dur="500" fill="hold"/>
                                        <p:tgtEl>
                                          <p:spTgt spid="7475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4755">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74755">
                                            <p:txEl>
                                              <p:pRg st="5" end="5"/>
                                            </p:txEl>
                                          </p:spTgt>
                                        </p:tgtEl>
                                        <p:attrNameLst>
                                          <p:attrName>style.visibility</p:attrName>
                                        </p:attrNameLst>
                                      </p:cBhvr>
                                      <p:to>
                                        <p:strVal val="visible"/>
                                      </p:to>
                                    </p:set>
                                    <p:anim calcmode="lin" valueType="num">
                                      <p:cBhvr additive="base">
                                        <p:cTn id="29" dur="500" fill="hold"/>
                                        <p:tgtEl>
                                          <p:spTgt spid="74755">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475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74755">
                                            <p:txEl>
                                              <p:pRg st="6" end="6"/>
                                            </p:txEl>
                                          </p:spTgt>
                                        </p:tgtEl>
                                        <p:attrNameLst>
                                          <p:attrName>style.visibility</p:attrName>
                                        </p:attrNameLst>
                                      </p:cBhvr>
                                      <p:to>
                                        <p:strVal val="visible"/>
                                      </p:to>
                                    </p:set>
                                    <p:anim calcmode="lin" valueType="num">
                                      <p:cBhvr additive="base">
                                        <p:cTn id="35" dur="500" fill="hold"/>
                                        <p:tgtEl>
                                          <p:spTgt spid="74755">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74755">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74755">
                                            <p:txEl>
                                              <p:pRg st="7" end="7"/>
                                            </p:txEl>
                                          </p:spTgt>
                                        </p:tgtEl>
                                        <p:attrNameLst>
                                          <p:attrName>style.visibility</p:attrName>
                                        </p:attrNameLst>
                                      </p:cBhvr>
                                      <p:to>
                                        <p:strVal val="visible"/>
                                      </p:to>
                                    </p:set>
                                    <p:anim calcmode="lin" valueType="num">
                                      <p:cBhvr additive="base">
                                        <p:cTn id="39" dur="500" fill="hold"/>
                                        <p:tgtEl>
                                          <p:spTgt spid="74755">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74755">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74755">
                                            <p:txEl>
                                              <p:pRg st="8" end="8"/>
                                            </p:txEl>
                                          </p:spTgt>
                                        </p:tgtEl>
                                        <p:attrNameLst>
                                          <p:attrName>style.visibility</p:attrName>
                                        </p:attrNameLst>
                                      </p:cBhvr>
                                      <p:to>
                                        <p:strVal val="visible"/>
                                      </p:to>
                                    </p:set>
                                    <p:anim calcmode="lin" valueType="num">
                                      <p:cBhvr additive="base">
                                        <p:cTn id="43" dur="500" fill="hold"/>
                                        <p:tgtEl>
                                          <p:spTgt spid="74755">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475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7586" name="Picture 13"/>
          <p:cNvPicPr>
            <a:picLocks noChangeAspect="1" noChangeArrowheads="1"/>
          </p:cNvPicPr>
          <p:nvPr/>
        </p:nvPicPr>
        <p:blipFill>
          <a:blip r:embed="rId3"/>
          <a:srcRect/>
          <a:stretch>
            <a:fillRect/>
          </a:stretch>
        </p:blipFill>
        <p:spPr bwMode="black">
          <a:xfrm>
            <a:off x="53975" y="1601788"/>
            <a:ext cx="8955088" cy="1908175"/>
          </a:xfrm>
          <a:prstGeom prst="rect">
            <a:avLst/>
          </a:prstGeom>
          <a:noFill/>
          <a:ln w="9525" algn="ctr">
            <a:noFill/>
            <a:miter lim="800000"/>
            <a:headEnd/>
            <a:tailEnd/>
          </a:ln>
        </p:spPr>
      </p:pic>
      <p:sp>
        <p:nvSpPr>
          <p:cNvPr id="67587" name="灯片编号占位符 4"/>
          <p:cNvSpPr txBox="1">
            <a:spLocks noGrp="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spcBef>
                <a:spcPct val="0"/>
              </a:spcBef>
            </a:pPr>
            <a:fld id="{2A21F941-9A2B-4330-95D9-C4B1B5980590}" type="slidenum">
              <a:rPr lang="ko-KR" altLang="en-US" sz="1600" b="1">
                <a:solidFill>
                  <a:schemeClr val="accent2"/>
                </a:solidFill>
                <a:latin typeface="Verdana" pitchFamily="34" charset="0"/>
                <a:ea typeface="Gulim" pitchFamily="34" charset="-127"/>
              </a:rPr>
              <a:pPr algn="r">
                <a:lnSpc>
                  <a:spcPct val="100000"/>
                </a:lnSpc>
                <a:spcBef>
                  <a:spcPct val="0"/>
                </a:spcBef>
              </a:pPr>
              <a:t>63</a:t>
            </a:fld>
            <a:endParaRPr lang="en-US" altLang="ko-KR" sz="1600" b="1">
              <a:solidFill>
                <a:schemeClr val="accent2"/>
              </a:solidFill>
              <a:latin typeface="Verdana" pitchFamily="34" charset="0"/>
              <a:ea typeface="Gulim" pitchFamily="34" charset="-127"/>
            </a:endParaRPr>
          </a:p>
        </p:txBody>
      </p:sp>
      <p:sp>
        <p:nvSpPr>
          <p:cNvPr id="67588" name="Rectangle 2"/>
          <p:cNvSpPr>
            <a:spLocks noGrp="1" noChangeArrowheads="1"/>
          </p:cNvSpPr>
          <p:nvPr>
            <p:ph type="title" idx="4294967295"/>
          </p:nvPr>
        </p:nvSpPr>
        <p:spPr/>
        <p:txBody>
          <a:bodyPr/>
          <a:lstStyle/>
          <a:p>
            <a:r>
              <a:rPr lang="en-US" altLang="zh-CN" smtClean="0">
                <a:solidFill>
                  <a:srgbClr val="FFCC00"/>
                </a:solidFill>
                <a:latin typeface="Arial" charset="0"/>
                <a:ea typeface="黑体" pitchFamily="49" charset="-122"/>
              </a:rPr>
              <a:t>8×8 RAM</a:t>
            </a:r>
            <a:r>
              <a:rPr lang="zh-CN" altLang="en-US" smtClean="0">
                <a:solidFill>
                  <a:srgbClr val="FFCC00"/>
                </a:solidFill>
                <a:latin typeface="Arial" charset="0"/>
                <a:ea typeface="黑体" pitchFamily="49" charset="-122"/>
              </a:rPr>
              <a:t>的仿真波形图</a:t>
            </a:r>
          </a:p>
        </p:txBody>
      </p:sp>
      <p:sp>
        <p:nvSpPr>
          <p:cNvPr id="75" name="AutoShape 59"/>
          <p:cNvSpPr>
            <a:spLocks noChangeArrowheads="1"/>
          </p:cNvSpPr>
          <p:nvPr/>
        </p:nvSpPr>
        <p:spPr bwMode="auto">
          <a:xfrm>
            <a:off x="2811463" y="3821113"/>
            <a:ext cx="1597025" cy="668337"/>
          </a:xfrm>
          <a:prstGeom prst="wedgeRoundRectCallout">
            <a:avLst>
              <a:gd name="adj1" fmla="val 15315"/>
              <a:gd name="adj2" fmla="val -146588"/>
              <a:gd name="adj3" fmla="val 16667"/>
            </a:avLst>
          </a:prstGeom>
          <a:solidFill>
            <a:srgbClr val="FFFFBD"/>
          </a:solidFill>
          <a:ln w="9525">
            <a:solidFill>
              <a:srgbClr val="CC6600"/>
            </a:solidFill>
            <a:miter lim="800000"/>
            <a:headEnd/>
            <a:tailEnd/>
          </a:ln>
          <a:effectLst>
            <a:prstShdw prst="shdw17" dist="17961" dir="2700000">
              <a:srgbClr val="7A3D00"/>
            </a:prstShdw>
          </a:effectLst>
        </p:spPr>
        <p:txBody>
          <a:bodyPr anchor="b"/>
          <a:lstStyle/>
          <a:p>
            <a:pPr algn="l">
              <a:lnSpc>
                <a:spcPct val="100000"/>
              </a:lnSpc>
              <a:spcBef>
                <a:spcPct val="0"/>
              </a:spcBef>
            </a:pPr>
            <a:r>
              <a:rPr lang="zh-CN" altLang="en-US" sz="1800" b="1">
                <a:latin typeface="Arial" charset="0"/>
                <a:ea typeface="楷体_GB2312" pitchFamily="49" charset="-122"/>
              </a:rPr>
              <a:t>将数据</a:t>
            </a:r>
            <a:r>
              <a:rPr lang="en-US" altLang="zh-CN" sz="1800" b="1">
                <a:latin typeface="Arial" charset="0"/>
                <a:ea typeface="楷体_GB2312" pitchFamily="49" charset="-122"/>
              </a:rPr>
              <a:t>9</a:t>
            </a:r>
            <a:r>
              <a:rPr lang="zh-CN" altLang="en-US" sz="1800" b="1">
                <a:solidFill>
                  <a:srgbClr val="CC0066"/>
                </a:solidFill>
                <a:latin typeface="Arial" charset="0"/>
                <a:ea typeface="楷体_GB2312" pitchFamily="49" charset="-122"/>
              </a:rPr>
              <a:t>写入</a:t>
            </a:r>
            <a:r>
              <a:rPr lang="zh-CN" altLang="en-US" sz="1800" b="1">
                <a:latin typeface="Arial" charset="0"/>
                <a:ea typeface="楷体_GB2312" pitchFamily="49" charset="-122"/>
              </a:rPr>
              <a:t>第</a:t>
            </a:r>
            <a:r>
              <a:rPr lang="en-US" altLang="zh-CN" sz="1800" b="1">
                <a:latin typeface="Arial" charset="0"/>
                <a:ea typeface="楷体_GB2312" pitchFamily="49" charset="-122"/>
              </a:rPr>
              <a:t>2</a:t>
            </a:r>
            <a:r>
              <a:rPr lang="zh-CN" altLang="en-US" sz="1800" b="1">
                <a:latin typeface="Arial" charset="0"/>
                <a:ea typeface="楷体_GB2312" pitchFamily="49" charset="-122"/>
              </a:rPr>
              <a:t>个单元</a:t>
            </a:r>
          </a:p>
        </p:txBody>
      </p:sp>
      <p:sp>
        <p:nvSpPr>
          <p:cNvPr id="57351" name="Oval 7"/>
          <p:cNvSpPr>
            <a:spLocks noChangeArrowheads="1"/>
          </p:cNvSpPr>
          <p:nvPr/>
        </p:nvSpPr>
        <p:spPr bwMode="black">
          <a:xfrm>
            <a:off x="2978150" y="2249488"/>
            <a:ext cx="1266825" cy="576262"/>
          </a:xfrm>
          <a:prstGeom prst="ellipse">
            <a:avLst/>
          </a:prstGeom>
          <a:noFill/>
          <a:ln w="19050" algn="ctr">
            <a:solidFill>
              <a:srgbClr val="FF0000"/>
            </a:solidFill>
            <a:round/>
            <a:headEnd/>
            <a:tailEnd/>
          </a:ln>
        </p:spPr>
        <p:txBody>
          <a:bodyPr anchor="ctr">
            <a:spAutoFit/>
          </a:bodyPr>
          <a:lstStyle/>
          <a:p>
            <a:endParaRPr lang="zh-CN" altLang="en-US"/>
          </a:p>
        </p:txBody>
      </p:sp>
      <p:sp>
        <p:nvSpPr>
          <p:cNvPr id="57352" name="Oval 8"/>
          <p:cNvSpPr>
            <a:spLocks noChangeArrowheads="1"/>
          </p:cNvSpPr>
          <p:nvPr/>
        </p:nvSpPr>
        <p:spPr bwMode="black">
          <a:xfrm>
            <a:off x="3798888" y="2940050"/>
            <a:ext cx="198437" cy="307975"/>
          </a:xfrm>
          <a:prstGeom prst="ellipse">
            <a:avLst/>
          </a:prstGeom>
          <a:noFill/>
          <a:ln w="19050" algn="ctr">
            <a:solidFill>
              <a:srgbClr val="FF0000"/>
            </a:solidFill>
            <a:round/>
            <a:headEnd/>
            <a:tailEnd/>
          </a:ln>
        </p:spPr>
        <p:txBody>
          <a:bodyPr anchor="ctr">
            <a:spAutoFit/>
          </a:bodyPr>
          <a:lstStyle/>
          <a:p>
            <a:endParaRPr lang="zh-CN" altLang="en-US"/>
          </a:p>
        </p:txBody>
      </p:sp>
      <p:sp>
        <p:nvSpPr>
          <p:cNvPr id="2" name="AutoShape 59"/>
          <p:cNvSpPr>
            <a:spLocks noChangeArrowheads="1"/>
          </p:cNvSpPr>
          <p:nvPr/>
        </p:nvSpPr>
        <p:spPr bwMode="auto">
          <a:xfrm>
            <a:off x="5821363" y="3994150"/>
            <a:ext cx="1454150" cy="925513"/>
          </a:xfrm>
          <a:prstGeom prst="wedgeRoundRectCallout">
            <a:avLst>
              <a:gd name="adj1" fmla="val -17903"/>
              <a:gd name="adj2" fmla="val -107292"/>
              <a:gd name="adj3" fmla="val 16667"/>
            </a:avLst>
          </a:prstGeom>
          <a:solidFill>
            <a:srgbClr val="CCFFCC"/>
          </a:solidFill>
          <a:ln w="9525">
            <a:solidFill>
              <a:srgbClr val="CC6600"/>
            </a:solidFill>
            <a:miter lim="800000"/>
            <a:headEnd/>
            <a:tailEnd/>
          </a:ln>
          <a:effectLst>
            <a:prstShdw prst="shdw17" dist="17961" dir="2700000">
              <a:srgbClr val="7A3D00"/>
            </a:prstShdw>
          </a:effectLst>
        </p:spPr>
        <p:txBody>
          <a:bodyPr anchor="b"/>
          <a:lstStyle/>
          <a:p>
            <a:pPr algn="l">
              <a:lnSpc>
                <a:spcPct val="100000"/>
              </a:lnSpc>
              <a:spcBef>
                <a:spcPct val="0"/>
              </a:spcBef>
            </a:pPr>
            <a:r>
              <a:rPr lang="zh-CN" altLang="en-US" sz="1800" b="1">
                <a:latin typeface="Arial" charset="0"/>
                <a:ea typeface="楷体_GB2312" pitchFamily="49" charset="-122"/>
              </a:rPr>
              <a:t>将第</a:t>
            </a:r>
            <a:r>
              <a:rPr lang="en-US" altLang="zh-CN" sz="1800" b="1">
                <a:latin typeface="Arial" charset="0"/>
                <a:ea typeface="楷体_GB2312" pitchFamily="49" charset="-122"/>
              </a:rPr>
              <a:t>2</a:t>
            </a:r>
            <a:r>
              <a:rPr lang="zh-CN" altLang="en-US" sz="1800" b="1">
                <a:latin typeface="Arial" charset="0"/>
                <a:ea typeface="楷体_GB2312" pitchFamily="49" charset="-122"/>
              </a:rPr>
              <a:t>个单元中的数据（</a:t>
            </a:r>
            <a:r>
              <a:rPr lang="en-US" altLang="zh-CN" sz="1800" b="1">
                <a:latin typeface="Arial" charset="0"/>
                <a:ea typeface="楷体_GB2312" pitchFamily="49" charset="-122"/>
              </a:rPr>
              <a:t>9</a:t>
            </a:r>
            <a:r>
              <a:rPr lang="zh-CN" altLang="en-US" sz="1800" b="1">
                <a:latin typeface="Arial" charset="0"/>
                <a:ea typeface="楷体_GB2312" pitchFamily="49" charset="-122"/>
              </a:rPr>
              <a:t>）</a:t>
            </a:r>
            <a:r>
              <a:rPr lang="zh-CN" altLang="en-US" sz="1800" b="1">
                <a:solidFill>
                  <a:srgbClr val="CC0066"/>
                </a:solidFill>
                <a:latin typeface="Arial" charset="0"/>
                <a:ea typeface="楷体_GB2312" pitchFamily="49" charset="-122"/>
              </a:rPr>
              <a:t>读出</a:t>
            </a:r>
          </a:p>
        </p:txBody>
      </p:sp>
      <p:sp>
        <p:nvSpPr>
          <p:cNvPr id="57354" name="Oval 10"/>
          <p:cNvSpPr>
            <a:spLocks noChangeArrowheads="1"/>
          </p:cNvSpPr>
          <p:nvPr/>
        </p:nvSpPr>
        <p:spPr bwMode="black">
          <a:xfrm>
            <a:off x="6181725" y="3190875"/>
            <a:ext cx="198438" cy="307975"/>
          </a:xfrm>
          <a:prstGeom prst="ellipse">
            <a:avLst/>
          </a:prstGeom>
          <a:noFill/>
          <a:ln w="19050" algn="ctr">
            <a:solidFill>
              <a:srgbClr val="FF0000"/>
            </a:solidFill>
            <a:round/>
            <a:headEnd/>
            <a:tailEnd/>
          </a:ln>
        </p:spPr>
        <p:txBody>
          <a:bodyPr anchor="ctr">
            <a:spAutoFit/>
          </a:bodyPr>
          <a:lstStyle/>
          <a:p>
            <a:endParaRPr lang="zh-CN" altLang="en-US"/>
          </a:p>
        </p:txBody>
      </p:sp>
      <p:sp>
        <p:nvSpPr>
          <p:cNvPr id="3" name="AutoShape 59"/>
          <p:cNvSpPr>
            <a:spLocks noChangeArrowheads="1"/>
          </p:cNvSpPr>
          <p:nvPr/>
        </p:nvSpPr>
        <p:spPr bwMode="auto">
          <a:xfrm>
            <a:off x="1031875" y="3808413"/>
            <a:ext cx="1479550" cy="615950"/>
          </a:xfrm>
          <a:prstGeom prst="wedgeRoundRectCallout">
            <a:avLst>
              <a:gd name="adj1" fmla="val 63199"/>
              <a:gd name="adj2" fmla="val -120620"/>
              <a:gd name="adj3" fmla="val 16667"/>
            </a:avLst>
          </a:prstGeom>
          <a:solidFill>
            <a:srgbClr val="FFCCFF"/>
          </a:solidFill>
          <a:ln w="9525">
            <a:solidFill>
              <a:srgbClr val="CC6600"/>
            </a:solidFill>
            <a:miter lim="800000"/>
            <a:headEnd/>
            <a:tailEnd/>
          </a:ln>
          <a:effectLst>
            <a:prstShdw prst="shdw17" dist="17961" dir="2700000">
              <a:srgbClr val="7A3D00"/>
            </a:prstShdw>
          </a:effectLst>
        </p:spPr>
        <p:txBody>
          <a:bodyPr anchor="b"/>
          <a:lstStyle/>
          <a:p>
            <a:pPr algn="l">
              <a:lnSpc>
                <a:spcPct val="100000"/>
              </a:lnSpc>
              <a:spcBef>
                <a:spcPct val="0"/>
              </a:spcBef>
            </a:pPr>
            <a:r>
              <a:rPr lang="en-US" altLang="zh-CN" sz="1800" b="1">
                <a:latin typeface="Arial" charset="0"/>
                <a:ea typeface="楷体_GB2312" pitchFamily="49" charset="-122"/>
              </a:rPr>
              <a:t>csn</a:t>
            </a:r>
            <a:r>
              <a:rPr lang="zh-CN" altLang="en-US" sz="1800" b="1">
                <a:latin typeface="Arial" charset="0"/>
                <a:ea typeface="楷体_GB2312" pitchFamily="49" charset="-122"/>
              </a:rPr>
              <a:t>无效时</a:t>
            </a:r>
            <a:r>
              <a:rPr lang="zh-CN" altLang="en-US" sz="1800" b="1">
                <a:solidFill>
                  <a:srgbClr val="CC0066"/>
                </a:solidFill>
                <a:latin typeface="Arial" charset="0"/>
                <a:ea typeface="楷体_GB2312" pitchFamily="49" charset="-122"/>
              </a:rPr>
              <a:t>禁止</a:t>
            </a:r>
            <a:r>
              <a:rPr lang="zh-CN" altLang="en-US" sz="1800" b="1">
                <a:latin typeface="Arial" charset="0"/>
                <a:ea typeface="楷体_GB2312" pitchFamily="49" charset="-122"/>
              </a:rPr>
              <a:t>工作</a:t>
            </a:r>
          </a:p>
        </p:txBody>
      </p:sp>
      <p:sp>
        <p:nvSpPr>
          <p:cNvPr id="57356" name="Oval 12"/>
          <p:cNvSpPr>
            <a:spLocks noChangeArrowheads="1"/>
          </p:cNvSpPr>
          <p:nvPr/>
        </p:nvSpPr>
        <p:spPr bwMode="black">
          <a:xfrm>
            <a:off x="5680075" y="2233613"/>
            <a:ext cx="1344613" cy="219075"/>
          </a:xfrm>
          <a:prstGeom prst="ellipse">
            <a:avLst/>
          </a:prstGeom>
          <a:noFill/>
          <a:ln w="19050" algn="ctr">
            <a:solidFill>
              <a:srgbClr val="FF0000"/>
            </a:solidFill>
            <a:round/>
            <a:headEnd/>
            <a:tailEnd/>
          </a:ln>
        </p:spPr>
        <p:txBody>
          <a:bodyPr anchor="ctr">
            <a:spAutoFit/>
          </a:bodyPr>
          <a:lstStyle/>
          <a:p>
            <a:endParaRPr lang="zh-CN" altLang="en-US"/>
          </a:p>
        </p:txBody>
      </p:sp>
      <p:sp>
        <p:nvSpPr>
          <p:cNvPr id="13" name="AutoShape 129"/>
          <p:cNvSpPr>
            <a:spLocks noChangeArrowheads="1"/>
          </p:cNvSpPr>
          <p:nvPr/>
        </p:nvSpPr>
        <p:spPr bwMode="auto">
          <a:xfrm>
            <a:off x="757238" y="5089525"/>
            <a:ext cx="7477125" cy="1173163"/>
          </a:xfrm>
          <a:prstGeom prst="horizontalScroll">
            <a:avLst>
              <a:gd name="adj" fmla="val 12500"/>
            </a:avLst>
          </a:prstGeom>
          <a:solidFill>
            <a:srgbClr val="FFCC99"/>
          </a:solidFill>
          <a:ln w="9525">
            <a:solidFill>
              <a:srgbClr val="CC6600"/>
            </a:solidFill>
            <a:round/>
            <a:headEnd/>
            <a:tailEnd/>
          </a:ln>
        </p:spPr>
        <p:txBody>
          <a:bodyPr anchor="ctr">
            <a:spAutoFit/>
          </a:bodyPr>
          <a:lstStyle/>
          <a:p>
            <a:pPr marL="354013" indent="-354013" algn="just" eaLnBrk="0" hangingPunct="0">
              <a:lnSpc>
                <a:spcPct val="110000"/>
              </a:lnSpc>
              <a:buClr>
                <a:schemeClr val="bg2"/>
              </a:buClr>
              <a:buFont typeface="Wingdings" pitchFamily="2" charset="2"/>
              <a:buChar char="v"/>
            </a:pPr>
            <a:r>
              <a:rPr lang="zh-CN" altLang="en-US" b="1">
                <a:latin typeface="Arial" charset="0"/>
                <a:ea typeface="楷体_GB2312" pitchFamily="49" charset="-122"/>
              </a:rPr>
              <a:t>一定要按照</a:t>
            </a:r>
            <a:r>
              <a:rPr lang="en-US" altLang="zh-CN" b="1">
                <a:latin typeface="Arial" charset="0"/>
                <a:ea typeface="楷体_GB2312" pitchFamily="49" charset="-122"/>
              </a:rPr>
              <a:t>RAM</a:t>
            </a:r>
            <a:r>
              <a:rPr lang="zh-CN" altLang="en-US" b="1">
                <a:latin typeface="Arial" charset="0"/>
                <a:ea typeface="楷体_GB2312" pitchFamily="49" charset="-122"/>
              </a:rPr>
              <a:t>的写周期和读周期的时序来编辑输入信号波形，否则仿真可能看不到预期的效果</a:t>
            </a:r>
            <a:r>
              <a:rPr lang="en-US" altLang="zh-CN" b="1">
                <a:latin typeface="Arial" charset="0"/>
                <a:ea typeface="楷体_GB2312" pitchFamily="49" charset="-122"/>
              </a:rPr>
              <a:t>!</a:t>
            </a:r>
            <a:endParaRPr lang="zh-CN" altLang="en-US" b="1">
              <a:latin typeface="Arial" charset="0"/>
              <a:ea typeface="楷体_GB2312" pitchFamily="49" charset="-122"/>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57351"/>
                                        </p:tgtEl>
                                        <p:attrNameLst>
                                          <p:attrName>style.visibility</p:attrName>
                                        </p:attrNameLst>
                                      </p:cBhvr>
                                      <p:to>
                                        <p:strVal val="visible"/>
                                      </p:to>
                                    </p:set>
                                    <p:anim calcmode="lin" valueType="num">
                                      <p:cBhvr>
                                        <p:cTn id="12" dur="500" fill="hold"/>
                                        <p:tgtEl>
                                          <p:spTgt spid="57351"/>
                                        </p:tgtEl>
                                        <p:attrNameLst>
                                          <p:attrName>ppt_w</p:attrName>
                                        </p:attrNameLst>
                                      </p:cBhvr>
                                      <p:tavLst>
                                        <p:tav tm="0">
                                          <p:val>
                                            <p:fltVal val="0"/>
                                          </p:val>
                                        </p:tav>
                                        <p:tav tm="100000">
                                          <p:val>
                                            <p:strVal val="#ppt_w"/>
                                          </p:val>
                                        </p:tav>
                                      </p:tavLst>
                                    </p:anim>
                                    <p:anim calcmode="lin" valueType="num">
                                      <p:cBhvr>
                                        <p:cTn id="13" dur="500" fill="hold"/>
                                        <p:tgtEl>
                                          <p:spTgt spid="57351"/>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57352"/>
                                        </p:tgtEl>
                                        <p:attrNameLst>
                                          <p:attrName>style.visibility</p:attrName>
                                        </p:attrNameLst>
                                      </p:cBhvr>
                                      <p:to>
                                        <p:strVal val="visible"/>
                                      </p:to>
                                    </p:set>
                                    <p:anim calcmode="lin" valueType="num">
                                      <p:cBhvr>
                                        <p:cTn id="18" dur="500" fill="hold"/>
                                        <p:tgtEl>
                                          <p:spTgt spid="57352"/>
                                        </p:tgtEl>
                                        <p:attrNameLst>
                                          <p:attrName>ppt_w</p:attrName>
                                        </p:attrNameLst>
                                      </p:cBhvr>
                                      <p:tavLst>
                                        <p:tav tm="0">
                                          <p:val>
                                            <p:fltVal val="0"/>
                                          </p:val>
                                        </p:tav>
                                        <p:tav tm="100000">
                                          <p:val>
                                            <p:strVal val="#ppt_w"/>
                                          </p:val>
                                        </p:tav>
                                      </p:tavLst>
                                    </p:anim>
                                    <p:anim calcmode="lin" valueType="num">
                                      <p:cBhvr>
                                        <p:cTn id="19" dur="500" fill="hold"/>
                                        <p:tgtEl>
                                          <p:spTgt spid="57352"/>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dissolve">
                                      <p:cBhvr>
                                        <p:cTn id="23" dur="500"/>
                                        <p:tgtEl>
                                          <p:spTgt spid="75"/>
                                        </p:tgtEl>
                                      </p:cBhvr>
                                    </p:animEffect>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57356"/>
                                        </p:tgtEl>
                                        <p:attrNameLst>
                                          <p:attrName>style.visibility</p:attrName>
                                        </p:attrNameLst>
                                      </p:cBhvr>
                                      <p:to>
                                        <p:strVal val="visible"/>
                                      </p:to>
                                    </p:set>
                                    <p:anim calcmode="lin" valueType="num">
                                      <p:cBhvr>
                                        <p:cTn id="28" dur="500" fill="hold"/>
                                        <p:tgtEl>
                                          <p:spTgt spid="57356"/>
                                        </p:tgtEl>
                                        <p:attrNameLst>
                                          <p:attrName>ppt_w</p:attrName>
                                        </p:attrNameLst>
                                      </p:cBhvr>
                                      <p:tavLst>
                                        <p:tav tm="0">
                                          <p:val>
                                            <p:fltVal val="0"/>
                                          </p:val>
                                        </p:tav>
                                        <p:tav tm="100000">
                                          <p:val>
                                            <p:strVal val="#ppt_w"/>
                                          </p:val>
                                        </p:tav>
                                      </p:tavLst>
                                    </p:anim>
                                    <p:anim calcmode="lin" valueType="num">
                                      <p:cBhvr>
                                        <p:cTn id="29" dur="500" fill="hold"/>
                                        <p:tgtEl>
                                          <p:spTgt spid="57356"/>
                                        </p:tgtEl>
                                        <p:attrNameLst>
                                          <p:attrName>ppt_h</p:attrName>
                                        </p:attrNameLst>
                                      </p:cBhvr>
                                      <p:tavLst>
                                        <p:tav tm="0">
                                          <p:val>
                                            <p:fltVal val="0"/>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grpId="0" nodeType="clickEffect">
                                  <p:stCondLst>
                                    <p:cond delay="0"/>
                                  </p:stCondLst>
                                  <p:childTnLst>
                                    <p:set>
                                      <p:cBhvr>
                                        <p:cTn id="33" dur="1" fill="hold">
                                          <p:stCondLst>
                                            <p:cond delay="0"/>
                                          </p:stCondLst>
                                        </p:cTn>
                                        <p:tgtEl>
                                          <p:spTgt spid="57354"/>
                                        </p:tgtEl>
                                        <p:attrNameLst>
                                          <p:attrName>style.visibility</p:attrName>
                                        </p:attrNameLst>
                                      </p:cBhvr>
                                      <p:to>
                                        <p:strVal val="visible"/>
                                      </p:to>
                                    </p:set>
                                    <p:anim calcmode="lin" valueType="num">
                                      <p:cBhvr>
                                        <p:cTn id="34" dur="500" fill="hold"/>
                                        <p:tgtEl>
                                          <p:spTgt spid="57354"/>
                                        </p:tgtEl>
                                        <p:attrNameLst>
                                          <p:attrName>ppt_w</p:attrName>
                                        </p:attrNameLst>
                                      </p:cBhvr>
                                      <p:tavLst>
                                        <p:tav tm="0">
                                          <p:val>
                                            <p:fltVal val="0"/>
                                          </p:val>
                                        </p:tav>
                                        <p:tav tm="100000">
                                          <p:val>
                                            <p:strVal val="#ppt_w"/>
                                          </p:val>
                                        </p:tav>
                                      </p:tavLst>
                                    </p:anim>
                                    <p:anim calcmode="lin" valueType="num">
                                      <p:cBhvr>
                                        <p:cTn id="35" dur="500" fill="hold"/>
                                        <p:tgtEl>
                                          <p:spTgt spid="57354"/>
                                        </p:tgtEl>
                                        <p:attrNameLst>
                                          <p:attrName>ppt_h</p:attrName>
                                        </p:attrNameLst>
                                      </p:cBhvr>
                                      <p:tavLst>
                                        <p:tav tm="0">
                                          <p:val>
                                            <p:fltVal val="0"/>
                                          </p:val>
                                        </p:tav>
                                        <p:tav tm="100000">
                                          <p:val>
                                            <p:strVal val="#ppt_h"/>
                                          </p:val>
                                        </p:tav>
                                      </p:tavLst>
                                    </p:anim>
                                  </p:childTnLst>
                                </p:cTn>
                              </p:par>
                            </p:childTnLst>
                          </p:cTn>
                        </p:par>
                        <p:par>
                          <p:cTn id="36" fill="hold">
                            <p:stCondLst>
                              <p:cond delay="500"/>
                            </p:stCondLst>
                            <p:childTnLst>
                              <p:par>
                                <p:cTn id="37" presetID="9" presetClass="entr" presetSubtype="0" fill="hold" grpId="0" nodeType="after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dissolve">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37"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barn(outVertical)">
                                      <p:cBhvr>
                                        <p:cTn id="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autoUpdateAnimBg="0"/>
      <p:bldP spid="57351" grpId="0" animBg="1"/>
      <p:bldP spid="57352" grpId="0" animBg="1"/>
      <p:bldP spid="2" grpId="0" animBg="1" autoUpdateAnimBg="0"/>
      <p:bldP spid="57354" grpId="0" animBg="1"/>
      <p:bldP spid="3" grpId="0" animBg="1" autoUpdateAnimBg="0"/>
      <p:bldP spid="57356" grpId="0" animBg="1"/>
      <p:bldP spid="13"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灯片编号占位符 4"/>
          <p:cNvSpPr>
            <a:spLocks noGrp="1"/>
          </p:cNvSpPr>
          <p:nvPr>
            <p:ph type="sldNum" sz="quarter" idx="10"/>
          </p:nvPr>
        </p:nvSpPr>
        <p:spPr>
          <a:noFill/>
        </p:spPr>
        <p:txBody>
          <a:bodyPr/>
          <a:lstStyle/>
          <a:p>
            <a:fld id="{42350E00-84D5-47CB-A6FF-AE4B7926123A}" type="slidenum">
              <a:rPr lang="ko-KR" altLang="en-US" smtClean="0"/>
              <a:pPr/>
              <a:t>64</a:t>
            </a:fld>
            <a:endParaRPr lang="en-US" altLang="ko-KR" smtClean="0"/>
          </a:p>
        </p:txBody>
      </p:sp>
      <p:sp>
        <p:nvSpPr>
          <p:cNvPr id="68611" name="Rectangle 2"/>
          <p:cNvSpPr>
            <a:spLocks noGrp="1" noChangeArrowheads="1"/>
          </p:cNvSpPr>
          <p:nvPr>
            <p:ph type="title"/>
          </p:nvPr>
        </p:nvSpPr>
        <p:spPr/>
        <p:txBody>
          <a:bodyPr/>
          <a:lstStyle/>
          <a:p>
            <a:r>
              <a:rPr lang="en-US" altLang="zh-CN" smtClean="0">
                <a:solidFill>
                  <a:srgbClr val="FFCC00"/>
                </a:solidFill>
                <a:latin typeface="Arial" charset="0"/>
                <a:ea typeface="黑体" pitchFamily="49" charset="-122"/>
              </a:rPr>
              <a:t>8.4.2  ROM</a:t>
            </a:r>
            <a:r>
              <a:rPr lang="zh-CN" altLang="en-US" smtClean="0">
                <a:solidFill>
                  <a:srgbClr val="FFCC00"/>
                </a:solidFill>
                <a:latin typeface="Arial" charset="0"/>
                <a:ea typeface="黑体" pitchFamily="49" charset="-122"/>
              </a:rPr>
              <a:t>的</a:t>
            </a:r>
            <a:r>
              <a:rPr lang="en-US" altLang="zh-CN" smtClean="0">
                <a:solidFill>
                  <a:srgbClr val="FFCC00"/>
                </a:solidFill>
                <a:latin typeface="Arial" charset="0"/>
                <a:ea typeface="黑体" pitchFamily="49" charset="-122"/>
              </a:rPr>
              <a:t>HDL</a:t>
            </a:r>
            <a:r>
              <a:rPr lang="zh-CN" altLang="en-US" smtClean="0">
                <a:solidFill>
                  <a:srgbClr val="FFCC00"/>
                </a:solidFill>
                <a:latin typeface="Arial" charset="0"/>
                <a:ea typeface="黑体" pitchFamily="49" charset="-122"/>
              </a:rPr>
              <a:t>设计</a:t>
            </a:r>
          </a:p>
        </p:txBody>
      </p:sp>
      <p:sp>
        <p:nvSpPr>
          <p:cNvPr id="63491" name="Rectangle 3"/>
          <p:cNvSpPr>
            <a:spLocks noGrp="1" noChangeArrowheads="1"/>
          </p:cNvSpPr>
          <p:nvPr>
            <p:ph type="body" sz="half" idx="1"/>
          </p:nvPr>
        </p:nvSpPr>
        <p:spPr>
          <a:xfrm>
            <a:off x="914400" y="1052513"/>
            <a:ext cx="8058150" cy="1312862"/>
          </a:xfrm>
        </p:spPr>
        <p:txBody>
          <a:bodyPr/>
          <a:lstStyle/>
          <a:p>
            <a:pPr marL="365125" indent="-365125">
              <a:lnSpc>
                <a:spcPct val="110000"/>
              </a:lnSpc>
            </a:pPr>
            <a:r>
              <a:rPr lang="zh-CN" altLang="en-US" sz="2400" smtClean="0">
                <a:cs typeface="Arial" charset="0"/>
              </a:rPr>
              <a:t>对于</a:t>
            </a:r>
            <a:r>
              <a:rPr lang="zh-CN" altLang="en-US" sz="2400" smtClean="0">
                <a:solidFill>
                  <a:srgbClr val="CC0066"/>
                </a:solidFill>
                <a:cs typeface="Arial" charset="0"/>
              </a:rPr>
              <a:t>容量不大</a:t>
            </a:r>
            <a:r>
              <a:rPr lang="zh-CN" altLang="en-US" sz="2400" smtClean="0">
                <a:cs typeface="Arial" charset="0"/>
              </a:rPr>
              <a:t>的</a:t>
            </a:r>
            <a:r>
              <a:rPr lang="en-US" altLang="zh-CN" sz="2400" smtClean="0">
                <a:cs typeface="Arial" charset="0"/>
              </a:rPr>
              <a:t>ROM</a:t>
            </a:r>
            <a:r>
              <a:rPr lang="zh-CN" altLang="en-US" sz="2400" smtClean="0">
                <a:cs typeface="Arial" charset="0"/>
              </a:rPr>
              <a:t>，可以用</a:t>
            </a:r>
            <a:r>
              <a:rPr lang="en-US" altLang="zh-CN" sz="2400" smtClean="0">
                <a:solidFill>
                  <a:srgbClr val="CC0066"/>
                </a:solidFill>
                <a:cs typeface="Arial" charset="0"/>
              </a:rPr>
              <a:t>case</a:t>
            </a:r>
            <a:r>
              <a:rPr lang="zh-CN" altLang="en-US" sz="2400" smtClean="0">
                <a:cs typeface="Arial" charset="0"/>
              </a:rPr>
              <a:t>语句实现</a:t>
            </a:r>
            <a:endParaRPr lang="en-US" altLang="zh-CN" sz="2400" smtClean="0">
              <a:cs typeface="Arial" charset="0"/>
            </a:endParaRPr>
          </a:p>
          <a:p>
            <a:pPr marL="365125" indent="-365125">
              <a:lnSpc>
                <a:spcPct val="110000"/>
              </a:lnSpc>
              <a:buFont typeface="Wingdings" pitchFamily="2" charset="2"/>
              <a:buNone/>
            </a:pPr>
            <a:r>
              <a:rPr lang="en-US" altLang="zh-CN" sz="2400" smtClean="0">
                <a:solidFill>
                  <a:srgbClr val="FF0066"/>
                </a:solidFill>
              </a:rPr>
              <a:t>【</a:t>
            </a:r>
            <a:r>
              <a:rPr lang="zh-CN" altLang="en-US" sz="2400" smtClean="0">
                <a:solidFill>
                  <a:srgbClr val="FF0066"/>
                </a:solidFill>
              </a:rPr>
              <a:t>例</a:t>
            </a:r>
            <a:r>
              <a:rPr lang="en-US" altLang="zh-CN" sz="2400" smtClean="0">
                <a:solidFill>
                  <a:srgbClr val="FF0066"/>
                </a:solidFill>
              </a:rPr>
              <a:t>8.8】</a:t>
            </a:r>
            <a:r>
              <a:rPr lang="zh-CN" altLang="en-US" sz="2400" smtClean="0">
                <a:cs typeface="Arial" charset="0"/>
              </a:rPr>
              <a:t>用</a:t>
            </a:r>
            <a:r>
              <a:rPr lang="en-US" altLang="zh-CN" sz="2400" smtClean="0">
                <a:cs typeface="Arial" charset="0"/>
              </a:rPr>
              <a:t>case</a:t>
            </a:r>
            <a:r>
              <a:rPr lang="zh-CN" altLang="en-US" sz="2400" smtClean="0">
                <a:cs typeface="Arial" charset="0"/>
              </a:rPr>
              <a:t>语句实现</a:t>
            </a:r>
            <a:r>
              <a:rPr lang="en-US" altLang="zh-CN" sz="2400" smtClean="0">
                <a:cs typeface="Arial" charset="0"/>
              </a:rPr>
              <a:t>8×8</a:t>
            </a:r>
            <a:r>
              <a:rPr lang="zh-CN" altLang="en-US" sz="2400" smtClean="0">
                <a:cs typeface="Arial" charset="0"/>
              </a:rPr>
              <a:t>位</a:t>
            </a:r>
            <a:r>
              <a:rPr lang="en-US" altLang="zh-CN" sz="2400" smtClean="0">
                <a:cs typeface="Arial" charset="0"/>
              </a:rPr>
              <a:t>ROM</a:t>
            </a:r>
            <a:r>
              <a:rPr lang="zh-CN" altLang="en-US" sz="2400" smtClean="0">
                <a:cs typeface="Arial" charset="0"/>
              </a:rPr>
              <a:t>（</a:t>
            </a:r>
            <a:r>
              <a:rPr lang="en-US" altLang="zh-CN" sz="2400" smtClean="0">
                <a:cs typeface="Arial" charset="0"/>
              </a:rPr>
              <a:t>8</a:t>
            </a:r>
            <a:r>
              <a:rPr lang="zh-CN" altLang="en-US" sz="2400" smtClean="0">
                <a:cs typeface="Arial" charset="0"/>
              </a:rPr>
              <a:t>个存储字中分别存储</a:t>
            </a:r>
            <a:r>
              <a:rPr lang="en-US" altLang="zh-CN" sz="2400" smtClean="0">
                <a:cs typeface="Arial" charset="0"/>
              </a:rPr>
              <a:t>h41</a:t>
            </a:r>
            <a:r>
              <a:rPr lang="zh-CN" altLang="en-US" sz="2400" smtClean="0">
                <a:cs typeface="Arial" charset="0"/>
              </a:rPr>
              <a:t>、</a:t>
            </a:r>
            <a:r>
              <a:rPr lang="en-US" altLang="zh-CN" sz="2400" smtClean="0">
                <a:cs typeface="Arial" charset="0"/>
              </a:rPr>
              <a:t>h42</a:t>
            </a:r>
            <a:r>
              <a:rPr lang="zh-CN" altLang="en-US" sz="2400" smtClean="0">
                <a:cs typeface="Arial" charset="0"/>
              </a:rPr>
              <a:t>、</a:t>
            </a:r>
            <a:r>
              <a:rPr lang="en-US" altLang="zh-CN" sz="2400" smtClean="0">
                <a:cs typeface="Arial" charset="0"/>
              </a:rPr>
              <a:t>……</a:t>
            </a:r>
            <a:r>
              <a:rPr lang="zh-CN" altLang="en-US" sz="2400" smtClean="0">
                <a:cs typeface="Arial" charset="0"/>
              </a:rPr>
              <a:t>、</a:t>
            </a:r>
            <a:r>
              <a:rPr lang="en-US" altLang="zh-CN" sz="2400" smtClean="0">
                <a:cs typeface="Arial" charset="0"/>
              </a:rPr>
              <a:t> h48</a:t>
            </a:r>
            <a:r>
              <a:rPr lang="zh-CN" altLang="en-US" sz="2400" smtClean="0">
                <a:cs typeface="Arial" charset="0"/>
              </a:rPr>
              <a:t>）</a:t>
            </a:r>
          </a:p>
        </p:txBody>
      </p:sp>
      <p:sp>
        <p:nvSpPr>
          <p:cNvPr id="5" name="Text Box 4"/>
          <p:cNvSpPr txBox="1">
            <a:spLocks noChangeArrowheads="1"/>
          </p:cNvSpPr>
          <p:nvPr/>
        </p:nvSpPr>
        <p:spPr bwMode="auto">
          <a:xfrm>
            <a:off x="1449388" y="2403475"/>
            <a:ext cx="6489700" cy="4454525"/>
          </a:xfrm>
          <a:prstGeom prst="rect">
            <a:avLst/>
          </a:prstGeom>
          <a:solidFill>
            <a:srgbClr val="ADD6FF"/>
          </a:solidFill>
          <a:ln w="9525">
            <a:solidFill>
              <a:schemeClr val="tx1"/>
            </a:solidFill>
            <a:miter lim="800000"/>
            <a:headEnd/>
            <a:tailEnd/>
          </a:ln>
        </p:spPr>
        <p:txBody>
          <a:bodyPr lIns="90000" tIns="46800" rIns="90000" bIns="46800">
            <a:spAutoFit/>
          </a:bodyPr>
          <a:lstStyle/>
          <a:p>
            <a:pPr algn="l">
              <a:lnSpc>
                <a:spcPts val="2000"/>
              </a:lnSpc>
              <a:spcBef>
                <a:spcPct val="0"/>
              </a:spcBef>
            </a:pPr>
            <a:r>
              <a:rPr lang="en-US" altLang="zh-CN" sz="1800" b="1">
                <a:latin typeface="Arial" charset="0"/>
                <a:ea typeface="Gulim" pitchFamily="34" charset="-127"/>
                <a:cs typeface="Arial" charset="0"/>
              </a:rPr>
              <a:t>module rom8x8(addr,ena,q);</a:t>
            </a:r>
          </a:p>
          <a:p>
            <a:pPr algn="l">
              <a:lnSpc>
                <a:spcPts val="2000"/>
              </a:lnSpc>
              <a:spcBef>
                <a:spcPct val="0"/>
              </a:spcBef>
            </a:pPr>
            <a:r>
              <a:rPr lang="en-US" altLang="zh-CN" sz="1800" b="1">
                <a:latin typeface="Arial" charset="0"/>
                <a:ea typeface="Gulim" pitchFamily="34" charset="-127"/>
                <a:cs typeface="Arial" charset="0"/>
              </a:rPr>
              <a:t>      input [2:0] 	addr;		 //</a:t>
            </a:r>
            <a:r>
              <a:rPr lang="zh-CN" altLang="en-US" sz="1800" b="1">
                <a:latin typeface="Arial" charset="0"/>
                <a:ea typeface="Gulim" pitchFamily="34" charset="-127"/>
                <a:cs typeface="Arial" charset="0"/>
              </a:rPr>
              <a:t>字数为</a:t>
            </a:r>
            <a:r>
              <a:rPr lang="en-US" altLang="zh-CN" sz="1800" b="1">
                <a:latin typeface="Arial" charset="0"/>
                <a:ea typeface="Gulim" pitchFamily="34" charset="-127"/>
                <a:cs typeface="Arial" charset="0"/>
              </a:rPr>
              <a:t>2</a:t>
            </a:r>
            <a:r>
              <a:rPr lang="en-US" altLang="zh-CN" sz="1800" b="1" baseline="30000">
                <a:latin typeface="Arial" charset="0"/>
                <a:ea typeface="Gulim" pitchFamily="34" charset="-127"/>
                <a:cs typeface="Arial" charset="0"/>
              </a:rPr>
              <a:t>3</a:t>
            </a:r>
            <a:r>
              <a:rPr lang="en-US" altLang="zh-CN" sz="1800" b="1">
                <a:latin typeface="Arial" charset="0"/>
                <a:ea typeface="Gulim" pitchFamily="34" charset="-127"/>
                <a:cs typeface="Arial" charset="0"/>
              </a:rPr>
              <a:t>=8</a:t>
            </a:r>
          </a:p>
          <a:p>
            <a:pPr algn="l">
              <a:lnSpc>
                <a:spcPts val="2000"/>
              </a:lnSpc>
              <a:spcBef>
                <a:spcPct val="0"/>
              </a:spcBef>
            </a:pPr>
            <a:r>
              <a:rPr lang="en-US" altLang="zh-CN" sz="1800" b="1">
                <a:latin typeface="Arial" charset="0"/>
                <a:ea typeface="Gulim" pitchFamily="34" charset="-127"/>
                <a:cs typeface="Arial" charset="0"/>
              </a:rPr>
              <a:t>      input 	ena;		//</a:t>
            </a:r>
            <a:r>
              <a:rPr lang="zh-CN" altLang="en-US" sz="1800" b="1">
                <a:solidFill>
                  <a:srgbClr val="FF0066"/>
                </a:solidFill>
                <a:latin typeface="Arial" charset="0"/>
                <a:ea typeface="楷体_GB2312" pitchFamily="49" charset="-122"/>
                <a:cs typeface="Arial" charset="0"/>
              </a:rPr>
              <a:t>使能控制信号，低有效</a:t>
            </a:r>
            <a:endParaRPr lang="en-US" altLang="zh-CN" sz="1800" b="1">
              <a:solidFill>
                <a:srgbClr val="FF0066"/>
              </a:solidFill>
              <a:latin typeface="Arial" charset="0"/>
              <a:ea typeface="楷体_GB2312" pitchFamily="49" charset="-122"/>
              <a:cs typeface="Arial" charset="0"/>
            </a:endParaRPr>
          </a:p>
          <a:p>
            <a:pPr algn="l">
              <a:lnSpc>
                <a:spcPts val="2000"/>
              </a:lnSpc>
              <a:spcBef>
                <a:spcPct val="0"/>
              </a:spcBef>
            </a:pPr>
            <a:r>
              <a:rPr lang="en-US" altLang="zh-CN" sz="1800" b="1">
                <a:latin typeface="Arial" charset="0"/>
                <a:ea typeface="Gulim" pitchFamily="34" charset="-127"/>
                <a:cs typeface="Arial" charset="0"/>
              </a:rPr>
              <a:t>      output [7:0] 	q;</a:t>
            </a:r>
          </a:p>
          <a:p>
            <a:pPr algn="l">
              <a:lnSpc>
                <a:spcPts val="2000"/>
              </a:lnSpc>
              <a:spcBef>
                <a:spcPct val="0"/>
              </a:spcBef>
            </a:pPr>
            <a:r>
              <a:rPr lang="en-US" altLang="zh-CN" sz="1800" b="1">
                <a:latin typeface="Arial" charset="0"/>
                <a:ea typeface="Gulim" pitchFamily="34" charset="-127"/>
                <a:cs typeface="Arial" charset="0"/>
              </a:rPr>
              <a:t>      reg  	[7:0] 	q;</a:t>
            </a:r>
          </a:p>
          <a:p>
            <a:pPr algn="l">
              <a:lnSpc>
                <a:spcPts val="2000"/>
              </a:lnSpc>
              <a:spcBef>
                <a:spcPct val="0"/>
              </a:spcBef>
            </a:pPr>
            <a:r>
              <a:rPr lang="en-US" altLang="zh-CN" sz="1800" b="1">
                <a:latin typeface="Arial" charset="0"/>
                <a:ea typeface="Gulim" pitchFamily="34" charset="-127"/>
                <a:cs typeface="Arial" charset="0"/>
              </a:rPr>
              <a:t>      always @(ena or addr)</a:t>
            </a:r>
          </a:p>
          <a:p>
            <a:pPr algn="l">
              <a:lnSpc>
                <a:spcPts val="2000"/>
              </a:lnSpc>
              <a:spcBef>
                <a:spcPct val="0"/>
              </a:spcBef>
            </a:pPr>
            <a:r>
              <a:rPr lang="en-US" altLang="zh-CN" sz="1800" b="1">
                <a:latin typeface="Arial" charset="0"/>
                <a:ea typeface="Gulim" pitchFamily="34" charset="-127"/>
                <a:cs typeface="Arial" charset="0"/>
              </a:rPr>
              <a:t>          begin</a:t>
            </a:r>
          </a:p>
          <a:p>
            <a:pPr algn="l">
              <a:lnSpc>
                <a:spcPts val="2000"/>
              </a:lnSpc>
              <a:spcBef>
                <a:spcPct val="0"/>
              </a:spcBef>
            </a:pPr>
            <a:r>
              <a:rPr lang="en-US" altLang="zh-CN" sz="1800" b="1">
                <a:latin typeface="Arial" charset="0"/>
                <a:ea typeface="Gulim" pitchFamily="34" charset="-127"/>
                <a:cs typeface="Arial" charset="0"/>
              </a:rPr>
              <a:t>             if (ena)	q =8’ bzzzz_zzzz; </a:t>
            </a:r>
            <a:r>
              <a:rPr lang="zh-CN" altLang="en-US" sz="1800" b="1">
                <a:latin typeface="Arial" charset="0"/>
                <a:ea typeface="Gulim" pitchFamily="34" charset="-127"/>
                <a:cs typeface="Arial" charset="0"/>
              </a:rPr>
              <a:t> </a:t>
            </a:r>
            <a:r>
              <a:rPr lang="en-US" altLang="zh-CN" sz="1800" b="1">
                <a:latin typeface="Arial" charset="0"/>
                <a:ea typeface="Gulim" pitchFamily="34" charset="-127"/>
                <a:cs typeface="Arial" charset="0"/>
              </a:rPr>
              <a:t>else</a:t>
            </a:r>
          </a:p>
          <a:p>
            <a:pPr algn="l">
              <a:lnSpc>
                <a:spcPts val="2000"/>
              </a:lnSpc>
              <a:spcBef>
                <a:spcPct val="0"/>
              </a:spcBef>
            </a:pPr>
            <a:r>
              <a:rPr lang="en-US" altLang="zh-CN" sz="1800" b="1">
                <a:latin typeface="Arial" charset="0"/>
                <a:ea typeface="Gulim" pitchFamily="34" charset="-127"/>
                <a:cs typeface="Arial" charset="0"/>
              </a:rPr>
              <a:t>             case (addr)</a:t>
            </a:r>
          </a:p>
          <a:p>
            <a:pPr algn="l">
              <a:lnSpc>
                <a:spcPts val="2000"/>
              </a:lnSpc>
              <a:spcBef>
                <a:spcPct val="0"/>
              </a:spcBef>
            </a:pPr>
            <a:r>
              <a:rPr lang="en-US" altLang="zh-CN" sz="1800" b="1">
                <a:latin typeface="Arial" charset="0"/>
                <a:ea typeface="Gulim" pitchFamily="34" charset="-127"/>
                <a:cs typeface="Arial" charset="0"/>
              </a:rPr>
              <a:t>      	   0:q =8</a:t>
            </a:r>
            <a:r>
              <a:rPr lang="en-US" altLang="zh-CN" sz="1800" b="1">
                <a:latin typeface="Arial" charset="0"/>
                <a:cs typeface="Arial" charset="0"/>
              </a:rPr>
              <a:t>’</a:t>
            </a:r>
            <a:r>
              <a:rPr lang="en-US" altLang="zh-CN" sz="1800" b="1">
                <a:latin typeface="Arial" charset="0"/>
                <a:ea typeface="Gulim" pitchFamily="34" charset="-127"/>
              </a:rPr>
              <a:t>b0100_0001;</a:t>
            </a:r>
            <a:r>
              <a:rPr lang="zh-CN" altLang="en-US" sz="1800" b="1">
                <a:latin typeface="Arial" charset="0"/>
                <a:ea typeface="Gulim" pitchFamily="34" charset="-127"/>
              </a:rPr>
              <a:t>  </a:t>
            </a:r>
            <a:r>
              <a:rPr lang="en-US" altLang="zh-CN" sz="1800" b="1">
                <a:latin typeface="Arial" charset="0"/>
                <a:ea typeface="Gulim" pitchFamily="34" charset="-127"/>
              </a:rPr>
              <a:t>1:q =8</a:t>
            </a:r>
            <a:r>
              <a:rPr lang="en-US" altLang="zh-CN" sz="1800" b="1">
                <a:latin typeface="Arial" charset="0"/>
                <a:cs typeface="Arial" charset="0"/>
              </a:rPr>
              <a:t>’</a:t>
            </a:r>
            <a:r>
              <a:rPr lang="en-US" altLang="zh-CN" sz="1800" b="1">
                <a:latin typeface="Arial" charset="0"/>
                <a:ea typeface="Gulim" pitchFamily="34" charset="-127"/>
              </a:rPr>
              <a:t>b0100_0010;</a:t>
            </a:r>
          </a:p>
          <a:p>
            <a:pPr algn="l">
              <a:lnSpc>
                <a:spcPts val="2000"/>
              </a:lnSpc>
              <a:spcBef>
                <a:spcPct val="0"/>
              </a:spcBef>
            </a:pPr>
            <a:r>
              <a:rPr lang="en-US" altLang="zh-CN" sz="1800" b="1">
                <a:latin typeface="Arial" charset="0"/>
                <a:ea typeface="Gulim" pitchFamily="34" charset="-127"/>
              </a:rPr>
              <a:t>	   2:q =8</a:t>
            </a:r>
            <a:r>
              <a:rPr lang="en-US" altLang="zh-CN" sz="1800" b="1">
                <a:latin typeface="Arial" charset="0"/>
                <a:cs typeface="Arial" charset="0"/>
              </a:rPr>
              <a:t>’</a:t>
            </a:r>
            <a:r>
              <a:rPr lang="en-US" altLang="zh-CN" sz="1800" b="1">
                <a:latin typeface="Arial" charset="0"/>
                <a:ea typeface="Gulim" pitchFamily="34" charset="-127"/>
              </a:rPr>
              <a:t>b0100_0011;</a:t>
            </a:r>
            <a:r>
              <a:rPr lang="zh-CN" altLang="en-US" sz="1800" b="1">
                <a:latin typeface="Arial" charset="0"/>
                <a:ea typeface="Gulim" pitchFamily="34" charset="-127"/>
              </a:rPr>
              <a:t>  </a:t>
            </a:r>
            <a:r>
              <a:rPr lang="en-US" altLang="zh-CN" sz="1800" b="1">
                <a:latin typeface="Arial" charset="0"/>
                <a:ea typeface="Gulim" pitchFamily="34" charset="-127"/>
              </a:rPr>
              <a:t>3:q =8</a:t>
            </a:r>
            <a:r>
              <a:rPr lang="en-US" altLang="zh-CN" sz="1800" b="1">
                <a:latin typeface="Arial" charset="0"/>
                <a:cs typeface="Arial" charset="0"/>
              </a:rPr>
              <a:t>’</a:t>
            </a:r>
            <a:r>
              <a:rPr lang="en-US" altLang="zh-CN" sz="1800" b="1">
                <a:latin typeface="Arial" charset="0"/>
                <a:ea typeface="Gulim" pitchFamily="34" charset="-127"/>
              </a:rPr>
              <a:t>b0100_0100;</a:t>
            </a:r>
          </a:p>
          <a:p>
            <a:pPr algn="l">
              <a:lnSpc>
                <a:spcPts val="2000"/>
              </a:lnSpc>
              <a:spcBef>
                <a:spcPct val="0"/>
              </a:spcBef>
            </a:pPr>
            <a:r>
              <a:rPr lang="en-US" altLang="zh-CN" sz="1800" b="1">
                <a:latin typeface="Arial" charset="0"/>
                <a:ea typeface="Gulim" pitchFamily="34" charset="-127"/>
              </a:rPr>
              <a:t>	   4:q =8</a:t>
            </a:r>
            <a:r>
              <a:rPr lang="en-US" altLang="zh-CN" sz="1800" b="1">
                <a:latin typeface="Arial" charset="0"/>
                <a:cs typeface="Arial" charset="0"/>
              </a:rPr>
              <a:t>’</a:t>
            </a:r>
            <a:r>
              <a:rPr lang="en-US" altLang="zh-CN" sz="1800" b="1">
                <a:latin typeface="Arial" charset="0"/>
                <a:ea typeface="Gulim" pitchFamily="34" charset="-127"/>
              </a:rPr>
              <a:t>b0100_0101;</a:t>
            </a:r>
            <a:r>
              <a:rPr lang="zh-CN" altLang="en-US" sz="1800" b="1">
                <a:latin typeface="Arial" charset="0"/>
                <a:ea typeface="Gulim" pitchFamily="34" charset="-127"/>
              </a:rPr>
              <a:t>  </a:t>
            </a:r>
            <a:r>
              <a:rPr lang="en-US" altLang="zh-CN" sz="1800" b="1">
                <a:latin typeface="Arial" charset="0"/>
                <a:ea typeface="Gulim" pitchFamily="34" charset="-127"/>
              </a:rPr>
              <a:t>5:q =8</a:t>
            </a:r>
            <a:r>
              <a:rPr lang="en-US" altLang="zh-CN" sz="1800" b="1">
                <a:latin typeface="Arial" charset="0"/>
                <a:cs typeface="Arial" charset="0"/>
              </a:rPr>
              <a:t>’</a:t>
            </a:r>
            <a:r>
              <a:rPr lang="en-US" altLang="zh-CN" sz="1800" b="1">
                <a:latin typeface="Arial" charset="0"/>
                <a:ea typeface="Gulim" pitchFamily="34" charset="-127"/>
              </a:rPr>
              <a:t>b0100_0110;</a:t>
            </a:r>
          </a:p>
          <a:p>
            <a:pPr algn="l">
              <a:lnSpc>
                <a:spcPts val="2000"/>
              </a:lnSpc>
              <a:spcBef>
                <a:spcPct val="0"/>
              </a:spcBef>
            </a:pPr>
            <a:r>
              <a:rPr lang="en-US" altLang="zh-CN" sz="1800" b="1">
                <a:latin typeface="Arial" charset="0"/>
                <a:ea typeface="Gulim" pitchFamily="34" charset="-127"/>
              </a:rPr>
              <a:t>	   6:q =8</a:t>
            </a:r>
            <a:r>
              <a:rPr lang="en-US" altLang="zh-CN" sz="1800" b="1">
                <a:latin typeface="Arial" charset="0"/>
                <a:cs typeface="Arial" charset="0"/>
              </a:rPr>
              <a:t>’</a:t>
            </a:r>
            <a:r>
              <a:rPr lang="en-US" altLang="zh-CN" sz="1800" b="1">
                <a:latin typeface="Arial" charset="0"/>
                <a:ea typeface="Gulim" pitchFamily="34" charset="-127"/>
              </a:rPr>
              <a:t>b0100_0111;</a:t>
            </a:r>
            <a:r>
              <a:rPr lang="zh-CN" altLang="en-US" sz="1800" b="1">
                <a:latin typeface="Arial" charset="0"/>
                <a:ea typeface="Gulim" pitchFamily="34" charset="-127"/>
              </a:rPr>
              <a:t>  </a:t>
            </a:r>
            <a:r>
              <a:rPr lang="en-US" altLang="zh-CN" sz="1800" b="1">
                <a:latin typeface="Arial" charset="0"/>
                <a:ea typeface="Gulim" pitchFamily="34" charset="-127"/>
              </a:rPr>
              <a:t>7:q =8</a:t>
            </a:r>
            <a:r>
              <a:rPr lang="en-US" altLang="zh-CN" sz="1800" b="1">
                <a:latin typeface="Arial" charset="0"/>
                <a:cs typeface="Arial" charset="0"/>
              </a:rPr>
              <a:t>’</a:t>
            </a:r>
            <a:r>
              <a:rPr lang="en-US" altLang="zh-CN" sz="1800" b="1">
                <a:latin typeface="Arial" charset="0"/>
                <a:ea typeface="Gulim" pitchFamily="34" charset="-127"/>
              </a:rPr>
              <a:t>b0100_1000;</a:t>
            </a:r>
          </a:p>
          <a:p>
            <a:pPr algn="l">
              <a:lnSpc>
                <a:spcPts val="2000"/>
              </a:lnSpc>
              <a:spcBef>
                <a:spcPct val="0"/>
              </a:spcBef>
            </a:pPr>
            <a:r>
              <a:rPr lang="en-US" altLang="zh-CN" sz="1800" b="1">
                <a:latin typeface="Arial" charset="0"/>
                <a:ea typeface="Gulim" pitchFamily="34" charset="-127"/>
              </a:rPr>
              <a:t>                 default :q =8</a:t>
            </a:r>
            <a:r>
              <a:rPr lang="en-US" altLang="zh-CN" sz="1800" b="1">
                <a:latin typeface="Arial" charset="0"/>
                <a:cs typeface="Arial" charset="0"/>
              </a:rPr>
              <a:t>’</a:t>
            </a:r>
            <a:r>
              <a:rPr lang="en-US" altLang="zh-CN" sz="1800" b="1">
                <a:latin typeface="Arial" charset="0"/>
                <a:ea typeface="Gulim" pitchFamily="34" charset="-127"/>
              </a:rPr>
              <a:t>bzzzz_zzzz;</a:t>
            </a:r>
          </a:p>
          <a:p>
            <a:pPr algn="l">
              <a:lnSpc>
                <a:spcPts val="2000"/>
              </a:lnSpc>
              <a:spcBef>
                <a:spcPct val="0"/>
              </a:spcBef>
            </a:pPr>
            <a:r>
              <a:rPr lang="en-US" altLang="zh-CN" sz="1800" b="1">
                <a:latin typeface="Arial" charset="0"/>
                <a:ea typeface="Gulim" pitchFamily="34" charset="-127"/>
              </a:rPr>
              <a:t>             endcase</a:t>
            </a:r>
          </a:p>
          <a:p>
            <a:pPr algn="l">
              <a:lnSpc>
                <a:spcPts val="2000"/>
              </a:lnSpc>
              <a:spcBef>
                <a:spcPct val="0"/>
              </a:spcBef>
            </a:pPr>
            <a:r>
              <a:rPr lang="en-US" altLang="zh-CN" sz="1800" b="1">
                <a:latin typeface="Arial" charset="0"/>
                <a:ea typeface="Gulim" pitchFamily="34" charset="-127"/>
              </a:rPr>
              <a:t>          end</a:t>
            </a:r>
          </a:p>
          <a:p>
            <a:pPr algn="l">
              <a:lnSpc>
                <a:spcPts val="2000"/>
              </a:lnSpc>
              <a:spcBef>
                <a:spcPct val="0"/>
              </a:spcBef>
            </a:pPr>
            <a:r>
              <a:rPr lang="en-US" altLang="zh-CN" sz="1800" b="1">
                <a:latin typeface="Arial" charset="0"/>
                <a:ea typeface="Gulim" pitchFamily="34" charset="-127"/>
              </a:rPr>
              <a:t>endmodule</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additive="base">
                                        <p:cTn id="7" dur="500" fill="hold"/>
                                        <p:tgtEl>
                                          <p:spTgt spid="634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34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491">
                                            <p:txEl>
                                              <p:pRg st="1" end="1"/>
                                            </p:txEl>
                                          </p:spTgt>
                                        </p:tgtEl>
                                        <p:attrNameLst>
                                          <p:attrName>style.visibility</p:attrName>
                                        </p:attrNameLst>
                                      </p:cBhvr>
                                      <p:to>
                                        <p:strVal val="visible"/>
                                      </p:to>
                                    </p:set>
                                    <p:anim calcmode="lin" valueType="num">
                                      <p:cBhvr additive="base">
                                        <p:cTn id="13" dur="500" fill="hold"/>
                                        <p:tgtEl>
                                          <p:spTgt spid="634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34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P spid="5"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3"/>
          <a:srcRect/>
          <a:stretch>
            <a:fillRect/>
          </a:stretch>
        </p:blipFill>
        <p:spPr bwMode="black">
          <a:xfrm>
            <a:off x="354013" y="1597025"/>
            <a:ext cx="8397875" cy="1382713"/>
          </a:xfrm>
          <a:prstGeom prst="rect">
            <a:avLst/>
          </a:prstGeom>
          <a:noFill/>
          <a:ln w="9525" algn="ctr">
            <a:noFill/>
            <a:miter lim="800000"/>
            <a:headEnd/>
            <a:tailEnd/>
          </a:ln>
        </p:spPr>
      </p:pic>
      <p:sp>
        <p:nvSpPr>
          <p:cNvPr id="69635" name="灯片编号占位符 4"/>
          <p:cNvSpPr txBox="1">
            <a:spLocks noGrp="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spcBef>
                <a:spcPct val="0"/>
              </a:spcBef>
            </a:pPr>
            <a:fld id="{84BE7A71-2930-448C-BDB1-6DFE40F2C99E}" type="slidenum">
              <a:rPr lang="ko-KR" altLang="en-US" sz="1600" b="1">
                <a:solidFill>
                  <a:schemeClr val="accent2"/>
                </a:solidFill>
                <a:latin typeface="Verdana" pitchFamily="34" charset="0"/>
                <a:ea typeface="Gulim" pitchFamily="34" charset="-127"/>
              </a:rPr>
              <a:pPr algn="r">
                <a:lnSpc>
                  <a:spcPct val="100000"/>
                </a:lnSpc>
                <a:spcBef>
                  <a:spcPct val="0"/>
                </a:spcBef>
              </a:pPr>
              <a:t>65</a:t>
            </a:fld>
            <a:endParaRPr lang="en-US" altLang="ko-KR" sz="1600" b="1">
              <a:solidFill>
                <a:schemeClr val="accent2"/>
              </a:solidFill>
              <a:latin typeface="Verdana" pitchFamily="34" charset="0"/>
              <a:ea typeface="Gulim" pitchFamily="34" charset="-127"/>
            </a:endParaRPr>
          </a:p>
        </p:txBody>
      </p:sp>
      <p:sp>
        <p:nvSpPr>
          <p:cNvPr id="69636" name="Rectangle 2"/>
          <p:cNvSpPr>
            <a:spLocks noGrp="1" noChangeArrowheads="1"/>
          </p:cNvSpPr>
          <p:nvPr>
            <p:ph type="title" idx="4294967295"/>
          </p:nvPr>
        </p:nvSpPr>
        <p:spPr/>
        <p:txBody>
          <a:bodyPr/>
          <a:lstStyle/>
          <a:p>
            <a:r>
              <a:rPr lang="en-US" altLang="zh-CN" smtClean="0">
                <a:solidFill>
                  <a:srgbClr val="FFCC00"/>
                </a:solidFill>
                <a:latin typeface="Arial" charset="0"/>
                <a:ea typeface="黑体" pitchFamily="49" charset="-122"/>
              </a:rPr>
              <a:t>rom8x8.v</a:t>
            </a:r>
            <a:r>
              <a:rPr lang="zh-CN" altLang="en-US" smtClean="0">
                <a:solidFill>
                  <a:srgbClr val="FFCC00"/>
                </a:solidFill>
                <a:latin typeface="Arial" charset="0"/>
                <a:ea typeface="黑体" pitchFamily="49" charset="-122"/>
              </a:rPr>
              <a:t>的仿真波形图</a:t>
            </a:r>
          </a:p>
        </p:txBody>
      </p:sp>
      <p:sp>
        <p:nvSpPr>
          <p:cNvPr id="2" name="AutoShape 59"/>
          <p:cNvSpPr>
            <a:spLocks noChangeArrowheads="1"/>
          </p:cNvSpPr>
          <p:nvPr/>
        </p:nvSpPr>
        <p:spPr bwMode="auto">
          <a:xfrm>
            <a:off x="5691188" y="3471863"/>
            <a:ext cx="1784350" cy="925512"/>
          </a:xfrm>
          <a:prstGeom prst="wedgeRoundRectCallout">
            <a:avLst>
              <a:gd name="adj1" fmla="val -17903"/>
              <a:gd name="adj2" fmla="val -107292"/>
              <a:gd name="adj3" fmla="val 16667"/>
            </a:avLst>
          </a:prstGeom>
          <a:solidFill>
            <a:srgbClr val="CCFFCC"/>
          </a:solidFill>
          <a:ln w="9525">
            <a:solidFill>
              <a:srgbClr val="CC6600"/>
            </a:solidFill>
            <a:miter lim="800000"/>
            <a:headEnd/>
            <a:tailEnd/>
          </a:ln>
          <a:effectLst>
            <a:prstShdw prst="shdw17" dist="17961" dir="2700000">
              <a:srgbClr val="7A3D00"/>
            </a:prstShdw>
          </a:effectLst>
        </p:spPr>
        <p:txBody>
          <a:bodyPr anchor="b"/>
          <a:lstStyle/>
          <a:p>
            <a:pPr algn="l">
              <a:lnSpc>
                <a:spcPct val="100000"/>
              </a:lnSpc>
              <a:spcBef>
                <a:spcPct val="0"/>
              </a:spcBef>
            </a:pPr>
            <a:r>
              <a:rPr lang="en-US" altLang="zh-CN" sz="1800" b="1">
                <a:latin typeface="Arial" charset="0"/>
                <a:ea typeface="楷体_GB2312" pitchFamily="49" charset="-122"/>
              </a:rPr>
              <a:t>ena=0</a:t>
            </a:r>
            <a:r>
              <a:rPr lang="zh-CN" altLang="en-US" sz="1800" b="1">
                <a:latin typeface="Arial" charset="0"/>
                <a:ea typeface="楷体_GB2312" pitchFamily="49" charset="-122"/>
              </a:rPr>
              <a:t>时</a:t>
            </a:r>
            <a:r>
              <a:rPr lang="zh-CN" altLang="en-US" sz="1800" b="1">
                <a:solidFill>
                  <a:srgbClr val="CC0066"/>
                </a:solidFill>
                <a:latin typeface="Arial" charset="0"/>
                <a:ea typeface="楷体_GB2312" pitchFamily="49" charset="-122"/>
              </a:rPr>
              <a:t>读出</a:t>
            </a:r>
            <a:r>
              <a:rPr lang="en-US" altLang="zh-CN" sz="1800" b="1">
                <a:latin typeface="Arial" charset="0"/>
                <a:ea typeface="楷体_GB2312" pitchFamily="49" charset="-122"/>
              </a:rPr>
              <a:t>ROM </a:t>
            </a:r>
            <a:r>
              <a:rPr lang="zh-CN" altLang="en-US" sz="1800" b="1">
                <a:latin typeface="Arial" charset="0"/>
                <a:ea typeface="楷体_GB2312" pitchFamily="49" charset="-122"/>
              </a:rPr>
              <a:t>中数据</a:t>
            </a:r>
          </a:p>
        </p:txBody>
      </p:sp>
      <p:sp>
        <p:nvSpPr>
          <p:cNvPr id="3" name="AutoShape 59"/>
          <p:cNvSpPr>
            <a:spLocks noChangeArrowheads="1"/>
          </p:cNvSpPr>
          <p:nvPr/>
        </p:nvSpPr>
        <p:spPr bwMode="auto">
          <a:xfrm>
            <a:off x="319088" y="3430588"/>
            <a:ext cx="1698625" cy="938212"/>
          </a:xfrm>
          <a:prstGeom prst="wedgeRoundRectCallout">
            <a:avLst>
              <a:gd name="adj1" fmla="val 50454"/>
              <a:gd name="adj2" fmla="val -113505"/>
              <a:gd name="adj3" fmla="val 16667"/>
            </a:avLst>
          </a:prstGeom>
          <a:solidFill>
            <a:srgbClr val="FFCCFF"/>
          </a:solidFill>
          <a:ln w="9525">
            <a:solidFill>
              <a:srgbClr val="CC6600"/>
            </a:solidFill>
            <a:miter lim="800000"/>
            <a:headEnd/>
            <a:tailEnd/>
          </a:ln>
          <a:effectLst>
            <a:prstShdw prst="shdw17" dist="17961" dir="2700000">
              <a:srgbClr val="7A3D00"/>
            </a:prstShdw>
          </a:effectLst>
        </p:spPr>
        <p:txBody>
          <a:bodyPr anchor="b"/>
          <a:lstStyle/>
          <a:p>
            <a:pPr algn="l">
              <a:lnSpc>
                <a:spcPct val="100000"/>
              </a:lnSpc>
              <a:spcBef>
                <a:spcPct val="0"/>
              </a:spcBef>
            </a:pPr>
            <a:r>
              <a:rPr lang="en-US" altLang="zh-CN" sz="1800" b="1">
                <a:latin typeface="Arial" charset="0"/>
                <a:ea typeface="楷体_GB2312" pitchFamily="49" charset="-122"/>
              </a:rPr>
              <a:t>ena=1</a:t>
            </a:r>
            <a:r>
              <a:rPr lang="zh-CN" altLang="en-US" sz="1800" b="1">
                <a:latin typeface="Arial" charset="0"/>
                <a:ea typeface="楷体_GB2312" pitchFamily="49" charset="-122"/>
              </a:rPr>
              <a:t>时</a:t>
            </a:r>
            <a:r>
              <a:rPr lang="zh-CN" altLang="en-US" sz="1800" b="1">
                <a:solidFill>
                  <a:srgbClr val="CC0066"/>
                </a:solidFill>
                <a:latin typeface="Arial" charset="0"/>
                <a:ea typeface="楷体_GB2312" pitchFamily="49" charset="-122"/>
              </a:rPr>
              <a:t>禁止</a:t>
            </a:r>
            <a:r>
              <a:rPr lang="zh-CN" altLang="en-US" sz="1800" b="1">
                <a:latin typeface="Arial" charset="0"/>
                <a:ea typeface="楷体_GB2312" pitchFamily="49" charset="-122"/>
              </a:rPr>
              <a:t>工作，</a:t>
            </a:r>
            <a:r>
              <a:rPr lang="en-US" altLang="zh-CN" sz="1800" b="1">
                <a:latin typeface="Arial" charset="0"/>
                <a:ea typeface="楷体_GB2312" pitchFamily="49" charset="-122"/>
              </a:rPr>
              <a:t>ROM</a:t>
            </a:r>
            <a:r>
              <a:rPr lang="zh-CN" altLang="en-US" sz="1800" b="1">
                <a:latin typeface="Arial" charset="0"/>
                <a:ea typeface="楷体_GB2312" pitchFamily="49" charset="-122"/>
              </a:rPr>
              <a:t>输出为高阻态</a:t>
            </a:r>
          </a:p>
        </p:txBody>
      </p:sp>
      <p:sp>
        <p:nvSpPr>
          <p:cNvPr id="57356" name="Oval 12"/>
          <p:cNvSpPr>
            <a:spLocks noChangeArrowheads="1"/>
          </p:cNvSpPr>
          <p:nvPr/>
        </p:nvSpPr>
        <p:spPr bwMode="black">
          <a:xfrm>
            <a:off x="4359275" y="2501900"/>
            <a:ext cx="4146550" cy="596900"/>
          </a:xfrm>
          <a:prstGeom prst="ellipse">
            <a:avLst/>
          </a:prstGeom>
          <a:noFill/>
          <a:ln w="19050" algn="ctr">
            <a:solidFill>
              <a:srgbClr val="FF0000"/>
            </a:solidFill>
            <a:round/>
            <a:headEnd/>
            <a:tailEnd/>
          </a:ln>
        </p:spPr>
        <p:txBody>
          <a:bodyPr anchor="ctr">
            <a:spAutoFit/>
          </a:bodyPr>
          <a:lstStyle/>
          <a:p>
            <a:endParaRPr lang="zh-CN" altLang="en-US"/>
          </a:p>
        </p:txBody>
      </p:sp>
      <p:sp>
        <p:nvSpPr>
          <p:cNvPr id="13" name="AutoShape 129"/>
          <p:cNvSpPr>
            <a:spLocks noChangeArrowheads="1"/>
          </p:cNvSpPr>
          <p:nvPr/>
        </p:nvSpPr>
        <p:spPr bwMode="auto">
          <a:xfrm>
            <a:off x="1338263" y="4740275"/>
            <a:ext cx="6551612" cy="1173163"/>
          </a:xfrm>
          <a:prstGeom prst="horizontalScroll">
            <a:avLst>
              <a:gd name="adj" fmla="val 12500"/>
            </a:avLst>
          </a:prstGeom>
          <a:solidFill>
            <a:srgbClr val="FFCC99"/>
          </a:solidFill>
          <a:ln w="9525">
            <a:solidFill>
              <a:srgbClr val="CC6600"/>
            </a:solidFill>
            <a:round/>
            <a:headEnd/>
            <a:tailEnd/>
          </a:ln>
        </p:spPr>
        <p:txBody>
          <a:bodyPr anchor="ctr">
            <a:spAutoFit/>
          </a:bodyPr>
          <a:lstStyle/>
          <a:p>
            <a:pPr marL="354013" indent="-354013" algn="just" eaLnBrk="0" hangingPunct="0">
              <a:lnSpc>
                <a:spcPct val="110000"/>
              </a:lnSpc>
              <a:buClr>
                <a:schemeClr val="bg2"/>
              </a:buClr>
              <a:buFont typeface="Wingdings" pitchFamily="2" charset="2"/>
              <a:buChar char="v"/>
            </a:pPr>
            <a:r>
              <a:rPr lang="zh-CN" altLang="en-US" b="1">
                <a:latin typeface="Arial" charset="0"/>
                <a:ea typeface="楷体_GB2312" pitchFamily="49" charset="-122"/>
              </a:rPr>
              <a:t>若</a:t>
            </a:r>
            <a:r>
              <a:rPr lang="en-US" altLang="zh-CN" b="1">
                <a:latin typeface="Arial" charset="0"/>
                <a:ea typeface="楷体_GB2312" pitchFamily="49" charset="-122"/>
              </a:rPr>
              <a:t>ROM</a:t>
            </a:r>
            <a:r>
              <a:rPr lang="zh-CN" altLang="en-US" b="1">
                <a:latin typeface="Arial" charset="0"/>
                <a:ea typeface="楷体_GB2312" pitchFamily="49" charset="-122"/>
              </a:rPr>
              <a:t>中数据需要修改，可以通过修改</a:t>
            </a:r>
            <a:r>
              <a:rPr lang="en-US" altLang="zh-CN" b="1">
                <a:latin typeface="Arial" charset="0"/>
                <a:ea typeface="楷体_GB2312" pitchFamily="49" charset="-122"/>
              </a:rPr>
              <a:t>case</a:t>
            </a:r>
            <a:r>
              <a:rPr lang="zh-CN" altLang="en-US" b="1">
                <a:latin typeface="Arial" charset="0"/>
                <a:ea typeface="楷体_GB2312" pitchFamily="49" charset="-122"/>
              </a:rPr>
              <a:t>语句中对</a:t>
            </a:r>
            <a:r>
              <a:rPr lang="en-US" altLang="zh-CN" b="1">
                <a:latin typeface="Arial" charset="0"/>
                <a:ea typeface="楷体_GB2312" pitchFamily="49" charset="-122"/>
              </a:rPr>
              <a:t>q</a:t>
            </a:r>
            <a:r>
              <a:rPr lang="zh-CN" altLang="en-US" b="1">
                <a:latin typeface="Arial" charset="0"/>
                <a:ea typeface="楷体_GB2312" pitchFamily="49" charset="-122"/>
              </a:rPr>
              <a:t>的赋值来实现</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57356"/>
                                        </p:tgtEl>
                                        <p:attrNameLst>
                                          <p:attrName>style.visibility</p:attrName>
                                        </p:attrNameLst>
                                      </p:cBhvr>
                                      <p:to>
                                        <p:strVal val="visible"/>
                                      </p:to>
                                    </p:set>
                                    <p:anim calcmode="lin" valueType="num">
                                      <p:cBhvr>
                                        <p:cTn id="12" dur="500" fill="hold"/>
                                        <p:tgtEl>
                                          <p:spTgt spid="57356"/>
                                        </p:tgtEl>
                                        <p:attrNameLst>
                                          <p:attrName>ppt_w</p:attrName>
                                        </p:attrNameLst>
                                      </p:cBhvr>
                                      <p:tavLst>
                                        <p:tav tm="0">
                                          <p:val>
                                            <p:fltVal val="0"/>
                                          </p:val>
                                        </p:tav>
                                        <p:tav tm="100000">
                                          <p:val>
                                            <p:strVal val="#ppt_w"/>
                                          </p:val>
                                        </p:tav>
                                      </p:tavLst>
                                    </p:anim>
                                    <p:anim calcmode="lin" valueType="num">
                                      <p:cBhvr>
                                        <p:cTn id="13" dur="500" fill="hold"/>
                                        <p:tgtEl>
                                          <p:spTgt spid="57356"/>
                                        </p:tgtEl>
                                        <p:attrNameLst>
                                          <p:attrName>ppt_h</p:attrName>
                                        </p:attrNameLst>
                                      </p:cBhvr>
                                      <p:tavLst>
                                        <p:tav tm="0">
                                          <p:val>
                                            <p:fltVal val="0"/>
                                          </p:val>
                                        </p:tav>
                                        <p:tav tm="100000">
                                          <p:val>
                                            <p:strVal val="#ppt_h"/>
                                          </p:val>
                                        </p:tav>
                                      </p:tavLst>
                                    </p:anim>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outVertic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animBg="1" autoUpdateAnimBg="0"/>
      <p:bldP spid="57356" grpId="0" animBg="1"/>
      <p:bldP spid="13"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灯片编号占位符 4"/>
          <p:cNvSpPr>
            <a:spLocks noGrp="1"/>
          </p:cNvSpPr>
          <p:nvPr>
            <p:ph type="sldNum" sz="quarter" idx="10"/>
          </p:nvPr>
        </p:nvSpPr>
        <p:spPr>
          <a:noFill/>
        </p:spPr>
        <p:txBody>
          <a:bodyPr/>
          <a:lstStyle/>
          <a:p>
            <a:fld id="{30B113C1-8C61-4FAE-B0CD-AFDD74AD89C8}" type="slidenum">
              <a:rPr lang="ko-KR" altLang="en-US" smtClean="0"/>
              <a:pPr/>
              <a:t>66</a:t>
            </a:fld>
            <a:endParaRPr lang="en-US" altLang="ko-KR" smtClean="0"/>
          </a:p>
        </p:txBody>
      </p:sp>
      <p:sp>
        <p:nvSpPr>
          <p:cNvPr id="70659" name="Rectangle 2"/>
          <p:cNvSpPr>
            <a:spLocks noGrp="1" noChangeArrowheads="1"/>
          </p:cNvSpPr>
          <p:nvPr>
            <p:ph type="title"/>
          </p:nvPr>
        </p:nvSpPr>
        <p:spPr/>
        <p:txBody>
          <a:bodyPr/>
          <a:lstStyle/>
          <a:p>
            <a:r>
              <a:rPr lang="zh-CN" altLang="en-US" smtClean="0">
                <a:solidFill>
                  <a:srgbClr val="FFCC00"/>
                </a:solidFill>
                <a:latin typeface="Arial" charset="0"/>
                <a:ea typeface="黑体" pitchFamily="49" charset="-122"/>
                <a:cs typeface="Arial" charset="0"/>
              </a:rPr>
              <a:t>用</a:t>
            </a:r>
            <a:r>
              <a:rPr lang="en-US" altLang="zh-CN" smtClean="0">
                <a:solidFill>
                  <a:srgbClr val="FFCC00"/>
                </a:solidFill>
                <a:latin typeface="Arial" charset="0"/>
                <a:ea typeface="黑体" pitchFamily="49" charset="-122"/>
                <a:cs typeface="Arial" charset="0"/>
              </a:rPr>
              <a:t>memory</a:t>
            </a:r>
            <a:r>
              <a:rPr lang="zh-CN" altLang="en-US" smtClean="0">
                <a:solidFill>
                  <a:srgbClr val="FFCC00"/>
                </a:solidFill>
                <a:latin typeface="Arial" charset="0"/>
                <a:ea typeface="黑体" pitchFamily="49" charset="-122"/>
                <a:cs typeface="Arial" charset="0"/>
              </a:rPr>
              <a:t>型变量实现</a:t>
            </a:r>
            <a:r>
              <a:rPr lang="en-US" altLang="zh-CN" smtClean="0">
                <a:solidFill>
                  <a:srgbClr val="FFCC00"/>
                </a:solidFill>
                <a:latin typeface="Arial" charset="0"/>
                <a:ea typeface="黑体" pitchFamily="49" charset="-122"/>
                <a:cs typeface="Arial" charset="0"/>
              </a:rPr>
              <a:t>8×8</a:t>
            </a:r>
            <a:r>
              <a:rPr lang="zh-CN" altLang="en-US" smtClean="0">
                <a:solidFill>
                  <a:srgbClr val="FFCC00"/>
                </a:solidFill>
                <a:latin typeface="Arial" charset="0"/>
                <a:ea typeface="黑体" pitchFamily="49" charset="-122"/>
                <a:cs typeface="Arial" charset="0"/>
              </a:rPr>
              <a:t>位</a:t>
            </a:r>
            <a:r>
              <a:rPr lang="en-US" altLang="zh-CN" smtClean="0">
                <a:solidFill>
                  <a:srgbClr val="FFCC00"/>
                </a:solidFill>
                <a:latin typeface="Arial" charset="0"/>
                <a:ea typeface="黑体" pitchFamily="49" charset="-122"/>
                <a:cs typeface="Arial" charset="0"/>
              </a:rPr>
              <a:t>ROM</a:t>
            </a:r>
            <a:endParaRPr lang="zh-CN" altLang="en-US" smtClean="0">
              <a:solidFill>
                <a:srgbClr val="FFCC00"/>
              </a:solidFill>
              <a:latin typeface="Arial" charset="0"/>
              <a:ea typeface="黑体" pitchFamily="49" charset="-122"/>
              <a:cs typeface="Arial" charset="0"/>
            </a:endParaRPr>
          </a:p>
        </p:txBody>
      </p:sp>
      <p:sp>
        <p:nvSpPr>
          <p:cNvPr id="2" name="Rectangle 3"/>
          <p:cNvSpPr>
            <a:spLocks noGrp="1" noChangeArrowheads="1"/>
          </p:cNvSpPr>
          <p:nvPr>
            <p:ph type="body" sz="half" idx="1"/>
          </p:nvPr>
        </p:nvSpPr>
        <p:spPr>
          <a:xfrm>
            <a:off x="914400" y="1125538"/>
            <a:ext cx="8058150" cy="660400"/>
          </a:xfrm>
        </p:spPr>
        <p:txBody>
          <a:bodyPr/>
          <a:lstStyle/>
          <a:p>
            <a:pPr marL="365125" indent="-365125">
              <a:lnSpc>
                <a:spcPct val="110000"/>
              </a:lnSpc>
              <a:buFont typeface="Wingdings" pitchFamily="2" charset="2"/>
              <a:buNone/>
            </a:pPr>
            <a:r>
              <a:rPr lang="en-US" altLang="zh-CN" sz="2400" smtClean="0">
                <a:solidFill>
                  <a:srgbClr val="FF0066"/>
                </a:solidFill>
              </a:rPr>
              <a:t>【</a:t>
            </a:r>
            <a:r>
              <a:rPr lang="zh-CN" altLang="en-US" sz="2400" smtClean="0">
                <a:solidFill>
                  <a:srgbClr val="FF0066"/>
                </a:solidFill>
              </a:rPr>
              <a:t>例</a:t>
            </a:r>
            <a:r>
              <a:rPr lang="en-US" altLang="zh-CN" sz="2400" smtClean="0">
                <a:solidFill>
                  <a:srgbClr val="FF0066"/>
                </a:solidFill>
              </a:rPr>
              <a:t>8.9】</a:t>
            </a:r>
            <a:r>
              <a:rPr lang="zh-CN" altLang="en-US" sz="2400" smtClean="0">
                <a:cs typeface="Arial" charset="0"/>
              </a:rPr>
              <a:t>用</a:t>
            </a:r>
            <a:r>
              <a:rPr lang="en-US" altLang="zh-CN" sz="2400" smtClean="0"/>
              <a:t>memory</a:t>
            </a:r>
            <a:r>
              <a:rPr lang="zh-CN" altLang="en-US" sz="2400" smtClean="0"/>
              <a:t>型变量</a:t>
            </a:r>
            <a:r>
              <a:rPr lang="zh-CN" altLang="en-US" sz="2400" smtClean="0">
                <a:cs typeface="Arial" charset="0"/>
              </a:rPr>
              <a:t>实现</a:t>
            </a:r>
            <a:r>
              <a:rPr lang="en-US" altLang="zh-CN" sz="2400" smtClean="0">
                <a:cs typeface="Arial" charset="0"/>
              </a:rPr>
              <a:t>8×8</a:t>
            </a:r>
            <a:r>
              <a:rPr lang="zh-CN" altLang="en-US" sz="2400" smtClean="0">
                <a:cs typeface="Arial" charset="0"/>
              </a:rPr>
              <a:t>位</a:t>
            </a:r>
            <a:r>
              <a:rPr lang="en-US" altLang="zh-CN" sz="2400" smtClean="0">
                <a:cs typeface="Arial" charset="0"/>
              </a:rPr>
              <a:t>ROM</a:t>
            </a:r>
            <a:endParaRPr lang="zh-CN" altLang="en-US" sz="2400" smtClean="0">
              <a:cs typeface="Arial" charset="0"/>
            </a:endParaRPr>
          </a:p>
        </p:txBody>
      </p:sp>
      <p:sp>
        <p:nvSpPr>
          <p:cNvPr id="5" name="Text Box 4"/>
          <p:cNvSpPr txBox="1">
            <a:spLocks noChangeArrowheads="1"/>
          </p:cNvSpPr>
          <p:nvPr/>
        </p:nvSpPr>
        <p:spPr bwMode="auto">
          <a:xfrm>
            <a:off x="695325" y="1714500"/>
            <a:ext cx="7705725" cy="4064000"/>
          </a:xfrm>
          <a:prstGeom prst="rect">
            <a:avLst/>
          </a:prstGeom>
          <a:solidFill>
            <a:srgbClr val="ADD6FF"/>
          </a:solidFill>
          <a:ln w="9525">
            <a:solidFill>
              <a:schemeClr val="tx1"/>
            </a:solidFill>
            <a:miter lim="800000"/>
            <a:headEnd/>
            <a:tailEnd/>
          </a:ln>
        </p:spPr>
        <p:txBody>
          <a:bodyPr lIns="90000" tIns="46800" rIns="90000" bIns="46800">
            <a:spAutoFit/>
          </a:bodyPr>
          <a:lstStyle/>
          <a:p>
            <a:pPr algn="l">
              <a:spcBef>
                <a:spcPct val="0"/>
              </a:spcBef>
            </a:pPr>
            <a:r>
              <a:rPr lang="en-US" altLang="zh-CN" sz="1800" b="1">
                <a:latin typeface="Arial" charset="0"/>
                <a:cs typeface="Arial" charset="0"/>
              </a:rPr>
              <a:t>module rom8x8_mem(addr,ena,q);</a:t>
            </a:r>
          </a:p>
          <a:p>
            <a:pPr algn="l">
              <a:spcBef>
                <a:spcPct val="0"/>
              </a:spcBef>
            </a:pPr>
            <a:r>
              <a:rPr lang="en-US" altLang="zh-CN" sz="1800" b="1">
                <a:latin typeface="Arial" charset="0"/>
                <a:cs typeface="Arial" charset="0"/>
              </a:rPr>
              <a:t>      input[2:0] 	addr;        </a:t>
            </a:r>
            <a:r>
              <a:rPr lang="en-US" altLang="zh-CN" sz="1800" b="1">
                <a:latin typeface="Arial" charset="0"/>
                <a:ea typeface="Gulim" pitchFamily="34" charset="-127"/>
                <a:cs typeface="Arial" charset="0"/>
              </a:rPr>
              <a:t> //</a:t>
            </a:r>
            <a:r>
              <a:rPr lang="zh-CN" altLang="en-US" sz="1800" b="1">
                <a:latin typeface="Arial" charset="0"/>
                <a:ea typeface="Gulim" pitchFamily="34" charset="-127"/>
                <a:cs typeface="Arial" charset="0"/>
              </a:rPr>
              <a:t>字数为</a:t>
            </a:r>
            <a:r>
              <a:rPr lang="en-US" altLang="zh-CN" sz="1800" b="1">
                <a:latin typeface="Arial" charset="0"/>
                <a:ea typeface="Gulim" pitchFamily="34" charset="-127"/>
                <a:cs typeface="Arial" charset="0"/>
              </a:rPr>
              <a:t>2</a:t>
            </a:r>
            <a:r>
              <a:rPr lang="en-US" altLang="zh-CN" sz="1800" b="1" baseline="30000">
                <a:latin typeface="Arial" charset="0"/>
                <a:ea typeface="Gulim" pitchFamily="34" charset="-127"/>
                <a:cs typeface="Arial" charset="0"/>
              </a:rPr>
              <a:t>3</a:t>
            </a:r>
            <a:r>
              <a:rPr lang="en-US" altLang="zh-CN" sz="1800" b="1">
                <a:latin typeface="Arial" charset="0"/>
                <a:ea typeface="Gulim" pitchFamily="34" charset="-127"/>
                <a:cs typeface="Arial" charset="0"/>
              </a:rPr>
              <a:t>=8</a:t>
            </a:r>
            <a:endParaRPr lang="en-US" altLang="zh-CN" sz="1800" b="1">
              <a:latin typeface="Arial" charset="0"/>
              <a:cs typeface="Arial" charset="0"/>
            </a:endParaRPr>
          </a:p>
          <a:p>
            <a:pPr algn="l">
              <a:spcBef>
                <a:spcPct val="0"/>
              </a:spcBef>
            </a:pPr>
            <a:r>
              <a:rPr lang="en-US" altLang="zh-CN" sz="1800" b="1">
                <a:latin typeface="Arial" charset="0"/>
                <a:cs typeface="Arial" charset="0"/>
              </a:rPr>
              <a:t>      input 	ena;</a:t>
            </a:r>
            <a:r>
              <a:rPr lang="en-US" altLang="zh-CN" sz="1800" b="1">
                <a:latin typeface="Arial" charset="0"/>
                <a:ea typeface="Gulim" pitchFamily="34" charset="-127"/>
              </a:rPr>
              <a:t>           //</a:t>
            </a:r>
            <a:r>
              <a:rPr lang="zh-CN" altLang="en-US" sz="1800" b="1">
                <a:solidFill>
                  <a:srgbClr val="FF0066"/>
                </a:solidFill>
                <a:latin typeface="Arial" charset="0"/>
                <a:ea typeface="楷体_GB2312" pitchFamily="49" charset="-122"/>
              </a:rPr>
              <a:t>使能控制信号，低有效</a:t>
            </a:r>
            <a:endParaRPr lang="en-US" altLang="zh-CN" sz="1800" b="1">
              <a:latin typeface="Arial" charset="0"/>
              <a:cs typeface="Arial" charset="0"/>
            </a:endParaRPr>
          </a:p>
          <a:p>
            <a:pPr algn="l">
              <a:spcBef>
                <a:spcPct val="0"/>
              </a:spcBef>
            </a:pPr>
            <a:r>
              <a:rPr lang="en-US" altLang="zh-CN" sz="1800" b="1">
                <a:latin typeface="Arial" charset="0"/>
                <a:cs typeface="Arial" charset="0"/>
              </a:rPr>
              <a:t>      output [7:0] 	q;</a:t>
            </a:r>
          </a:p>
          <a:p>
            <a:pPr algn="l">
              <a:spcBef>
                <a:spcPct val="0"/>
              </a:spcBef>
            </a:pPr>
            <a:r>
              <a:rPr lang="en-US" altLang="zh-CN" sz="1800" b="1">
                <a:latin typeface="Arial" charset="0"/>
                <a:cs typeface="Arial" charset="0"/>
              </a:rPr>
              <a:t>      reg[7:0] 	q;</a:t>
            </a:r>
          </a:p>
          <a:p>
            <a:pPr algn="l">
              <a:spcBef>
                <a:spcPct val="0"/>
              </a:spcBef>
            </a:pPr>
            <a:r>
              <a:rPr lang="en-US" altLang="zh-CN" sz="1800" b="1">
                <a:latin typeface="Arial" charset="0"/>
                <a:cs typeface="Arial" charset="0"/>
              </a:rPr>
              <a:t>      reg[7:0]          ROM[7:0];//</a:t>
            </a:r>
            <a:r>
              <a:rPr lang="en-US" altLang="zh-CN" sz="1800">
                <a:latin typeface="Arial" charset="0"/>
                <a:cs typeface="Arial" charset="0"/>
              </a:rPr>
              <a:t> </a:t>
            </a:r>
            <a:r>
              <a:rPr lang="en-US" altLang="zh-CN" sz="1800" b="1">
                <a:solidFill>
                  <a:srgbClr val="FF0066"/>
                </a:solidFill>
                <a:latin typeface="Arial" charset="0"/>
                <a:cs typeface="Arial" charset="0"/>
              </a:rPr>
              <a:t>memory</a:t>
            </a:r>
            <a:r>
              <a:rPr lang="zh-CN" altLang="en-US" sz="1800" b="1">
                <a:solidFill>
                  <a:srgbClr val="FF0066"/>
                </a:solidFill>
                <a:latin typeface="Arial" charset="0"/>
                <a:cs typeface="Arial" charset="0"/>
              </a:rPr>
              <a:t>型变量，位宽为</a:t>
            </a:r>
            <a:r>
              <a:rPr lang="en-US" altLang="zh-CN" sz="1800" b="1">
                <a:solidFill>
                  <a:srgbClr val="FF0066"/>
                </a:solidFill>
                <a:latin typeface="Arial" charset="0"/>
                <a:cs typeface="Arial" charset="0"/>
              </a:rPr>
              <a:t>8</a:t>
            </a:r>
            <a:r>
              <a:rPr lang="zh-CN" altLang="en-US" sz="1800" b="1">
                <a:solidFill>
                  <a:srgbClr val="FF0066"/>
                </a:solidFill>
                <a:latin typeface="Arial" charset="0"/>
                <a:cs typeface="Arial" charset="0"/>
              </a:rPr>
              <a:t>位，</a:t>
            </a:r>
            <a:r>
              <a:rPr lang="en-US" altLang="zh-CN" sz="1800" b="1">
                <a:solidFill>
                  <a:srgbClr val="FF0066"/>
                </a:solidFill>
                <a:latin typeface="Arial" charset="0"/>
                <a:cs typeface="Arial" charset="0"/>
              </a:rPr>
              <a:t>8</a:t>
            </a:r>
            <a:r>
              <a:rPr lang="zh-CN" altLang="en-US" sz="1800" b="1">
                <a:solidFill>
                  <a:srgbClr val="FF0066"/>
                </a:solidFill>
                <a:latin typeface="Arial" charset="0"/>
                <a:cs typeface="Arial" charset="0"/>
              </a:rPr>
              <a:t>个存储字</a:t>
            </a:r>
            <a:endParaRPr lang="en-US" altLang="zh-CN" sz="1800" b="1">
              <a:solidFill>
                <a:srgbClr val="FF0066"/>
              </a:solidFill>
              <a:latin typeface="Arial" charset="0"/>
              <a:cs typeface="Arial" charset="0"/>
            </a:endParaRPr>
          </a:p>
          <a:p>
            <a:pPr algn="l">
              <a:spcBef>
                <a:spcPct val="0"/>
              </a:spcBef>
            </a:pPr>
            <a:r>
              <a:rPr lang="en-US" altLang="zh-CN" sz="1800" b="1">
                <a:latin typeface="Arial" charset="0"/>
                <a:cs typeface="Arial" charset="0"/>
              </a:rPr>
              <a:t>     always @(ena or addr)</a:t>
            </a:r>
          </a:p>
          <a:p>
            <a:pPr algn="l">
              <a:spcBef>
                <a:spcPct val="0"/>
              </a:spcBef>
            </a:pPr>
            <a:r>
              <a:rPr lang="en-US" altLang="zh-CN" sz="1800" b="1">
                <a:latin typeface="Arial" charset="0"/>
                <a:cs typeface="Arial" charset="0"/>
              </a:rPr>
              <a:t>         begin</a:t>
            </a:r>
          </a:p>
          <a:p>
            <a:pPr algn="l">
              <a:spcBef>
                <a:spcPct val="0"/>
              </a:spcBef>
            </a:pPr>
            <a:r>
              <a:rPr lang="en-US" altLang="zh-CN" sz="1800" b="1">
                <a:latin typeface="Arial" charset="0"/>
                <a:cs typeface="Arial" charset="0"/>
              </a:rPr>
              <a:t>	ROM[0] = 8‘b0100_0001;</a:t>
            </a:r>
            <a:r>
              <a:rPr lang="zh-CN" altLang="en-US" sz="1800" b="1">
                <a:latin typeface="Arial" charset="0"/>
                <a:cs typeface="Arial" charset="0"/>
              </a:rPr>
              <a:t>  </a:t>
            </a:r>
            <a:r>
              <a:rPr lang="en-US" altLang="zh-CN" sz="1800" b="1">
                <a:latin typeface="Arial" charset="0"/>
                <a:cs typeface="Arial" charset="0"/>
              </a:rPr>
              <a:t>ROM[1] = 8'b0100_0010;</a:t>
            </a:r>
          </a:p>
          <a:p>
            <a:pPr algn="l">
              <a:spcBef>
                <a:spcPct val="0"/>
              </a:spcBef>
            </a:pPr>
            <a:r>
              <a:rPr lang="en-US" altLang="zh-CN" sz="1800" b="1">
                <a:latin typeface="Arial" charset="0"/>
                <a:cs typeface="Arial" charset="0"/>
              </a:rPr>
              <a:t>	ROM[2] = 8‘b0100_0011;</a:t>
            </a:r>
            <a:r>
              <a:rPr lang="zh-CN" altLang="en-US" sz="1800" b="1">
                <a:latin typeface="Arial" charset="0"/>
                <a:cs typeface="Arial" charset="0"/>
              </a:rPr>
              <a:t>  </a:t>
            </a:r>
            <a:r>
              <a:rPr lang="en-US" altLang="zh-CN" sz="1800" b="1">
                <a:latin typeface="Arial" charset="0"/>
                <a:cs typeface="Arial" charset="0"/>
              </a:rPr>
              <a:t>ROM[3] = 8'b0100_0100;</a:t>
            </a:r>
          </a:p>
          <a:p>
            <a:pPr algn="l">
              <a:spcBef>
                <a:spcPct val="0"/>
              </a:spcBef>
            </a:pPr>
            <a:r>
              <a:rPr lang="en-US" altLang="zh-CN" sz="1800" b="1">
                <a:latin typeface="Arial" charset="0"/>
                <a:cs typeface="Arial" charset="0"/>
              </a:rPr>
              <a:t>	ROM[4] = 8‘b0100_0101;</a:t>
            </a:r>
            <a:r>
              <a:rPr lang="zh-CN" altLang="en-US" sz="1800" b="1">
                <a:latin typeface="Arial" charset="0"/>
                <a:cs typeface="Arial" charset="0"/>
              </a:rPr>
              <a:t>  </a:t>
            </a:r>
            <a:r>
              <a:rPr lang="en-US" altLang="zh-CN" sz="1800" b="1">
                <a:latin typeface="Arial" charset="0"/>
                <a:cs typeface="Arial" charset="0"/>
              </a:rPr>
              <a:t>ROM[5] = 8'b0100_0110;</a:t>
            </a:r>
          </a:p>
          <a:p>
            <a:pPr algn="l">
              <a:spcBef>
                <a:spcPct val="0"/>
              </a:spcBef>
            </a:pPr>
            <a:r>
              <a:rPr lang="en-US" altLang="zh-CN" sz="1800" b="1">
                <a:latin typeface="Arial" charset="0"/>
                <a:cs typeface="Arial" charset="0"/>
              </a:rPr>
              <a:t>	ROM[6] = 8‘b0100_0111;</a:t>
            </a:r>
            <a:r>
              <a:rPr lang="zh-CN" altLang="en-US" sz="1800" b="1">
                <a:latin typeface="Arial" charset="0"/>
                <a:cs typeface="Arial" charset="0"/>
              </a:rPr>
              <a:t>  </a:t>
            </a:r>
            <a:r>
              <a:rPr lang="en-US" altLang="zh-CN" sz="1800" b="1">
                <a:latin typeface="Arial" charset="0"/>
                <a:cs typeface="Arial" charset="0"/>
              </a:rPr>
              <a:t>ROM[7] = 8'b0100_1000;</a:t>
            </a:r>
          </a:p>
          <a:p>
            <a:pPr algn="l">
              <a:spcBef>
                <a:spcPct val="0"/>
              </a:spcBef>
            </a:pPr>
            <a:r>
              <a:rPr lang="en-US" altLang="zh-CN" sz="1800" b="1">
                <a:latin typeface="Arial" charset="0"/>
                <a:cs typeface="Arial" charset="0"/>
              </a:rPr>
              <a:t>              if (ena)	q = 'bzzzz_zzzz; // </a:t>
            </a:r>
            <a:r>
              <a:rPr lang="en-US" altLang="zh-CN" sz="1800" b="1">
                <a:solidFill>
                  <a:srgbClr val="FF0066"/>
                </a:solidFill>
                <a:latin typeface="Arial" charset="0"/>
                <a:ea typeface="楷体_GB2312" pitchFamily="49" charset="-122"/>
              </a:rPr>
              <a:t>ROM</a:t>
            </a:r>
            <a:r>
              <a:rPr lang="zh-CN" altLang="en-US" sz="1800" b="1">
                <a:solidFill>
                  <a:srgbClr val="FF0066"/>
                </a:solidFill>
                <a:latin typeface="Arial" charset="0"/>
                <a:ea typeface="楷体_GB2312" pitchFamily="49" charset="-122"/>
              </a:rPr>
              <a:t>禁止工作</a:t>
            </a:r>
            <a:endParaRPr lang="en-US" altLang="zh-CN" sz="1800" b="1">
              <a:latin typeface="Arial" charset="0"/>
              <a:cs typeface="Arial" charset="0"/>
            </a:endParaRPr>
          </a:p>
          <a:p>
            <a:pPr algn="l">
              <a:spcBef>
                <a:spcPct val="0"/>
              </a:spcBef>
            </a:pPr>
            <a:r>
              <a:rPr lang="en-US" altLang="zh-CN" sz="1800" b="1">
                <a:latin typeface="Arial" charset="0"/>
                <a:cs typeface="Arial" charset="0"/>
              </a:rPr>
              <a:t>	else </a:t>
            </a:r>
            <a:r>
              <a:rPr lang="en-US" altLang="zh-CN" sz="1800" b="1">
                <a:solidFill>
                  <a:srgbClr val="FF0000"/>
                </a:solidFill>
                <a:latin typeface="Arial" charset="0"/>
                <a:cs typeface="Arial" charset="0"/>
              </a:rPr>
              <a:t>q=ROM[addr]</a:t>
            </a:r>
            <a:r>
              <a:rPr lang="en-US" altLang="zh-CN" sz="1800" b="1">
                <a:latin typeface="Arial" charset="0"/>
                <a:cs typeface="Arial" charset="0"/>
              </a:rPr>
              <a:t>;</a:t>
            </a:r>
            <a:r>
              <a:rPr lang="zh-CN" altLang="en-US" sz="1800" b="1">
                <a:latin typeface="Arial" charset="0"/>
                <a:cs typeface="Arial" charset="0"/>
              </a:rPr>
              <a:t>        </a:t>
            </a:r>
            <a:r>
              <a:rPr lang="en-US" altLang="zh-CN" sz="1800" b="1">
                <a:latin typeface="Arial" charset="0"/>
                <a:cs typeface="Arial" charset="0"/>
              </a:rPr>
              <a:t>//</a:t>
            </a:r>
            <a:r>
              <a:rPr lang="zh-CN" altLang="en-US" sz="1800" b="1">
                <a:latin typeface="Arial" charset="0"/>
                <a:cs typeface="Arial" charset="0"/>
              </a:rPr>
              <a:t> </a:t>
            </a:r>
            <a:r>
              <a:rPr lang="zh-CN" altLang="en-US" sz="1800" b="1">
                <a:solidFill>
                  <a:srgbClr val="FF0066"/>
                </a:solidFill>
                <a:latin typeface="Arial" charset="0"/>
                <a:ea typeface="楷体_GB2312" pitchFamily="49" charset="-122"/>
              </a:rPr>
              <a:t>读操作</a:t>
            </a:r>
            <a:endParaRPr lang="en-US" altLang="zh-CN" sz="1800" b="1">
              <a:solidFill>
                <a:srgbClr val="FF0066"/>
              </a:solidFill>
              <a:latin typeface="Arial" charset="0"/>
              <a:ea typeface="楷体_GB2312" pitchFamily="49" charset="-122"/>
            </a:endParaRPr>
          </a:p>
          <a:p>
            <a:pPr algn="l">
              <a:spcBef>
                <a:spcPct val="0"/>
              </a:spcBef>
            </a:pPr>
            <a:r>
              <a:rPr lang="en-US" altLang="zh-CN" sz="1800" b="1">
                <a:latin typeface="Arial" charset="0"/>
                <a:cs typeface="Arial" charset="0"/>
              </a:rPr>
              <a:t>        end</a:t>
            </a:r>
          </a:p>
          <a:p>
            <a:pPr algn="l">
              <a:spcBef>
                <a:spcPct val="0"/>
              </a:spcBef>
            </a:pPr>
            <a:r>
              <a:rPr lang="en-US" altLang="zh-CN" sz="1800" b="1">
                <a:latin typeface="Arial" charset="0"/>
                <a:cs typeface="Arial" charset="0"/>
              </a:rPr>
              <a:t>endmodule </a:t>
            </a:r>
          </a:p>
        </p:txBody>
      </p:sp>
      <p:sp>
        <p:nvSpPr>
          <p:cNvPr id="6" name="AutoShape 5"/>
          <p:cNvSpPr>
            <a:spLocks noChangeArrowheads="1"/>
          </p:cNvSpPr>
          <p:nvPr/>
        </p:nvSpPr>
        <p:spPr bwMode="auto">
          <a:xfrm>
            <a:off x="6823075" y="3817938"/>
            <a:ext cx="3105150" cy="2127250"/>
          </a:xfrm>
          <a:prstGeom prst="irregularSeal1">
            <a:avLst/>
          </a:prstGeom>
          <a:solidFill>
            <a:srgbClr val="F0C200"/>
          </a:solidFill>
          <a:ln w="9525">
            <a:noFill/>
            <a:miter lim="800000"/>
            <a:headEnd/>
            <a:tailEnd/>
          </a:ln>
        </p:spPr>
        <p:txBody>
          <a:bodyPr anchor="ctr">
            <a:spAutoFit/>
          </a:bodyPr>
          <a:lstStyle/>
          <a:p>
            <a:pPr>
              <a:spcBef>
                <a:spcPct val="30000"/>
              </a:spcBef>
              <a:buClr>
                <a:schemeClr val="tx2"/>
              </a:buClr>
              <a:buSzPct val="85000"/>
              <a:buFont typeface="Wingdings" pitchFamily="2" charset="2"/>
              <a:buNone/>
            </a:pPr>
            <a:r>
              <a:rPr lang="zh-CN" altLang="zh-CN" b="1">
                <a:solidFill>
                  <a:srgbClr val="CC0000"/>
                </a:solidFill>
                <a:ea typeface="华文行楷" pitchFamily="2" charset="-122"/>
              </a:rPr>
              <a:t>仿真波形</a:t>
            </a:r>
            <a:r>
              <a:rPr lang="zh-CN" altLang="en-US" b="1">
                <a:solidFill>
                  <a:srgbClr val="CC0000"/>
                </a:solidFill>
                <a:ea typeface="华文行楷" pitchFamily="2" charset="-122"/>
              </a:rPr>
              <a:t>同</a:t>
            </a:r>
            <a:r>
              <a:rPr lang="en-US" altLang="zh-CN" b="1">
                <a:solidFill>
                  <a:srgbClr val="CC0000"/>
                </a:solidFill>
                <a:ea typeface="华文行楷" pitchFamily="2" charset="-122"/>
              </a:rPr>
              <a:t>rom8x8.v</a:t>
            </a:r>
            <a:endParaRPr lang="zh-CN" altLang="en-US" b="1">
              <a:solidFill>
                <a:srgbClr val="CC0000"/>
              </a:solidFill>
              <a:ea typeface="华文行楷" pitchFamily="2" charset="-122"/>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animBg="1"/>
      <p:bldP spid="6"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1701800" y="201613"/>
            <a:ext cx="7366000" cy="677862"/>
          </a:xfrm>
        </p:spPr>
        <p:txBody>
          <a:bodyPr anchor="b"/>
          <a:lstStyle/>
          <a:p>
            <a:pPr eaLnBrk="1" hangingPunct="1"/>
            <a:r>
              <a:rPr lang="zh-CN" altLang="en-US" sz="2600" smtClean="0">
                <a:solidFill>
                  <a:srgbClr val="FFCC00"/>
                </a:solidFill>
                <a:latin typeface="Arial" charset="0"/>
                <a:ea typeface="黑体" pitchFamily="49" charset="-122"/>
                <a:cs typeface="Arial" charset="0"/>
              </a:rPr>
              <a:t>利用</a:t>
            </a:r>
            <a:r>
              <a:rPr lang="en-US" altLang="zh-CN" sz="2600" smtClean="0">
                <a:solidFill>
                  <a:srgbClr val="FFCC00"/>
                </a:solidFill>
                <a:latin typeface="Arial" charset="0"/>
                <a:ea typeface="黑体" pitchFamily="49" charset="-122"/>
                <a:cs typeface="Arial" charset="0"/>
              </a:rPr>
              <a:t>Quartus Ⅱ</a:t>
            </a:r>
            <a:r>
              <a:rPr lang="zh-CN" altLang="en-US" sz="2600" smtClean="0">
                <a:solidFill>
                  <a:srgbClr val="FFCC00"/>
                </a:solidFill>
                <a:latin typeface="Arial" charset="0"/>
                <a:ea typeface="黑体" pitchFamily="49" charset="-122"/>
                <a:cs typeface="Arial" charset="0"/>
              </a:rPr>
              <a:t>的</a:t>
            </a:r>
            <a:r>
              <a:rPr lang="en-US" altLang="zh-CN" sz="2600" smtClean="0">
                <a:solidFill>
                  <a:srgbClr val="FFCC00"/>
                </a:solidFill>
                <a:latin typeface="Arial" charset="0"/>
                <a:ea typeface="黑体" pitchFamily="49" charset="-122"/>
                <a:cs typeface="Arial" charset="0"/>
              </a:rPr>
              <a:t>LPM</a:t>
            </a:r>
            <a:r>
              <a:rPr lang="zh-CN" altLang="en-US" sz="2600" smtClean="0">
                <a:solidFill>
                  <a:srgbClr val="FFCC00"/>
                </a:solidFill>
                <a:latin typeface="Arial" charset="0"/>
                <a:ea typeface="黑体" pitchFamily="49" charset="-122"/>
                <a:cs typeface="Arial" charset="0"/>
              </a:rPr>
              <a:t>宏单元库实现</a:t>
            </a:r>
            <a:r>
              <a:rPr lang="en-US" altLang="zh-CN" sz="2600" smtClean="0">
                <a:solidFill>
                  <a:srgbClr val="FFCC00"/>
                </a:solidFill>
                <a:latin typeface="Arial" charset="0"/>
                <a:ea typeface="黑体" pitchFamily="49" charset="-122"/>
                <a:cs typeface="Arial" charset="0"/>
              </a:rPr>
              <a:t>ROM/RAM</a:t>
            </a:r>
          </a:p>
        </p:txBody>
      </p:sp>
      <p:sp>
        <p:nvSpPr>
          <p:cNvPr id="2121731" name="Rectangle 3"/>
          <p:cNvSpPr>
            <a:spLocks noGrp="1" noChangeArrowheads="1"/>
          </p:cNvSpPr>
          <p:nvPr>
            <p:ph type="body" idx="4294967295"/>
          </p:nvPr>
        </p:nvSpPr>
        <p:spPr>
          <a:xfrm>
            <a:off x="0" y="1090613"/>
            <a:ext cx="8561388" cy="1143000"/>
          </a:xfrm>
        </p:spPr>
        <p:txBody>
          <a:bodyPr/>
          <a:lstStyle/>
          <a:p>
            <a:pPr algn="just" eaLnBrk="1" hangingPunct="1">
              <a:lnSpc>
                <a:spcPct val="110000"/>
              </a:lnSpc>
              <a:spcBef>
                <a:spcPct val="0"/>
              </a:spcBef>
            </a:pPr>
            <a:r>
              <a:rPr lang="zh-CN" altLang="en-US" sz="2200" smtClean="0"/>
              <a:t>利用</a:t>
            </a:r>
            <a:r>
              <a:rPr lang="en-US" altLang="zh-CN" sz="2200" smtClean="0"/>
              <a:t>Quartus Ⅱ</a:t>
            </a:r>
            <a:r>
              <a:rPr lang="zh-CN" altLang="en-US" sz="2200" smtClean="0"/>
              <a:t>的</a:t>
            </a:r>
            <a:r>
              <a:rPr lang="en-US" altLang="zh-CN" sz="2200" smtClean="0"/>
              <a:t>LPM</a:t>
            </a:r>
            <a:r>
              <a:rPr lang="zh-CN" altLang="en-US" sz="2200" smtClean="0"/>
              <a:t>宏单元库中的</a:t>
            </a:r>
            <a:r>
              <a:rPr lang="en-US" altLang="zh-CN" sz="2200" smtClean="0"/>
              <a:t>ROM</a:t>
            </a:r>
            <a:r>
              <a:rPr lang="zh-CN" altLang="en-US" sz="2200" smtClean="0"/>
              <a:t>和</a:t>
            </a:r>
            <a:r>
              <a:rPr lang="en-US" altLang="zh-CN" sz="2200" smtClean="0"/>
              <a:t>RAM</a:t>
            </a:r>
            <a:r>
              <a:rPr lang="zh-CN" altLang="en-US" sz="2200" smtClean="0"/>
              <a:t>函数，可以方便地实现</a:t>
            </a:r>
            <a:r>
              <a:rPr lang="zh-CN" altLang="en-US" sz="2200" smtClean="0">
                <a:solidFill>
                  <a:srgbClr val="CC0066"/>
                </a:solidFill>
              </a:rPr>
              <a:t>大容量</a:t>
            </a:r>
            <a:r>
              <a:rPr lang="en-US" altLang="zh-CN" sz="2200" smtClean="0"/>
              <a:t>ROM/RAM</a:t>
            </a:r>
            <a:r>
              <a:rPr lang="zh-CN" altLang="en-US" sz="2200" smtClean="0"/>
              <a:t>。</a:t>
            </a:r>
          </a:p>
          <a:p>
            <a:pPr algn="just" eaLnBrk="1" hangingPunct="1">
              <a:lnSpc>
                <a:spcPct val="110000"/>
              </a:lnSpc>
              <a:spcBef>
                <a:spcPct val="0"/>
              </a:spcBef>
            </a:pPr>
            <a:r>
              <a:rPr lang="zh-CN" altLang="en-US" sz="2200" smtClean="0">
                <a:solidFill>
                  <a:srgbClr val="FF3300"/>
                </a:solidFill>
              </a:rPr>
              <a:t>模块元件例化</a:t>
            </a:r>
            <a:r>
              <a:rPr lang="zh-CN" altLang="en-US" sz="2200" smtClean="0"/>
              <a:t>：顶层模块调用由某子模块定义的元件来实现某功能。</a:t>
            </a:r>
            <a:endParaRPr kumimoji="1" lang="zh-CN" altLang="en-US" sz="2400" smtClean="0">
              <a:solidFill>
                <a:srgbClr val="CC3300"/>
              </a:solidFill>
              <a:ea typeface="楷体_GB2312" pitchFamily="49" charset="-122"/>
            </a:endParaRPr>
          </a:p>
          <a:p>
            <a:pPr algn="just" eaLnBrk="1" hangingPunct="1">
              <a:lnSpc>
                <a:spcPct val="110000"/>
              </a:lnSpc>
              <a:spcBef>
                <a:spcPct val="0"/>
              </a:spcBef>
            </a:pPr>
            <a:endParaRPr kumimoji="1" lang="zh-CN" altLang="en-US" sz="2400" smtClean="0">
              <a:solidFill>
                <a:srgbClr val="FF3399"/>
              </a:solidFill>
              <a:ea typeface="楷体_GB2312" pitchFamily="49" charset="-122"/>
            </a:endParaRPr>
          </a:p>
          <a:p>
            <a:pPr algn="just" eaLnBrk="1" hangingPunct="1">
              <a:lnSpc>
                <a:spcPct val="110000"/>
              </a:lnSpc>
              <a:spcBef>
                <a:spcPct val="0"/>
              </a:spcBef>
            </a:pPr>
            <a:endParaRPr lang="zh-CN" altLang="en-US" sz="2200" smtClean="0"/>
          </a:p>
        </p:txBody>
      </p:sp>
      <p:sp>
        <p:nvSpPr>
          <p:cNvPr id="2121744" name="Rectangle 16"/>
          <p:cNvSpPr>
            <a:spLocks noChangeArrowheads="1"/>
          </p:cNvSpPr>
          <p:nvPr/>
        </p:nvSpPr>
        <p:spPr bwMode="auto">
          <a:xfrm>
            <a:off x="0" y="5178425"/>
            <a:ext cx="7762875" cy="1485900"/>
          </a:xfrm>
          <a:prstGeom prst="rect">
            <a:avLst/>
          </a:prstGeom>
          <a:solidFill>
            <a:srgbClr val="FFE7E7"/>
          </a:solidFill>
          <a:ln w="9525">
            <a:noFill/>
            <a:miter lim="800000"/>
            <a:headEnd/>
            <a:tailEnd/>
          </a:ln>
          <a:effectLst>
            <a:prstShdw prst="shdw13" dist="53882" dir="13500000">
              <a:schemeClr val="bg2">
                <a:alpha val="50000"/>
              </a:schemeClr>
            </a:prstShdw>
          </a:effectLst>
        </p:spPr>
        <p:txBody>
          <a:bodyPr/>
          <a:lstStyle/>
          <a:p>
            <a:pPr marL="365125" indent="-365125" algn="l">
              <a:lnSpc>
                <a:spcPct val="110000"/>
              </a:lnSpc>
              <a:spcBef>
                <a:spcPct val="0"/>
              </a:spcBef>
              <a:buClr>
                <a:srgbClr val="006666"/>
              </a:buClr>
              <a:buSzPct val="85000"/>
              <a:buFont typeface="Wingdings" pitchFamily="2" charset="2"/>
              <a:buChar char="u"/>
            </a:pPr>
            <a:r>
              <a:rPr lang="zh-CN" altLang="en-US" sz="2000" b="1">
                <a:latin typeface="Arial" charset="0"/>
                <a:ea typeface="楷体_GB2312" pitchFamily="49" charset="-122"/>
              </a:rPr>
              <a:t>可在</a:t>
            </a:r>
            <a:r>
              <a:rPr lang="en-US" altLang="zh-CN" sz="2000" b="1">
                <a:latin typeface="Arial" charset="0"/>
                <a:ea typeface="楷体_GB2312" pitchFamily="49" charset="-122"/>
              </a:rPr>
              <a:t>Help</a:t>
            </a:r>
            <a:r>
              <a:rPr lang="zh-CN" altLang="en-US" sz="2000" b="1">
                <a:latin typeface="Arial" charset="0"/>
                <a:ea typeface="楷体_GB2312" pitchFamily="49" charset="-122"/>
              </a:rPr>
              <a:t>中选择“</a:t>
            </a:r>
            <a:r>
              <a:rPr lang="en-US" altLang="zh-CN" sz="2000" b="1">
                <a:latin typeface="Arial" charset="0"/>
                <a:ea typeface="楷体_GB2312" pitchFamily="49" charset="-122"/>
              </a:rPr>
              <a:t>Index”</a:t>
            </a:r>
            <a:r>
              <a:rPr lang="zh-CN" altLang="en-US" sz="2000" b="1">
                <a:latin typeface="Arial" charset="0"/>
                <a:ea typeface="楷体_GB2312" pitchFamily="49" charset="-122"/>
              </a:rPr>
              <a:t>，直接键入关键字“</a:t>
            </a:r>
            <a:r>
              <a:rPr lang="en-US" altLang="zh-CN" sz="2000" b="1">
                <a:latin typeface="Arial" charset="0"/>
                <a:ea typeface="楷体_GB2312" pitchFamily="49" charset="-122"/>
              </a:rPr>
              <a:t>lpm_ram_dq”</a:t>
            </a:r>
            <a:r>
              <a:rPr lang="zh-CN" altLang="en-US" sz="2000" b="1">
                <a:latin typeface="Arial" charset="0"/>
                <a:ea typeface="楷体_GB2312" pitchFamily="49" charset="-122"/>
              </a:rPr>
              <a:t>，单击“显示”按钮；</a:t>
            </a:r>
          </a:p>
          <a:p>
            <a:pPr marL="365125" indent="-365125" algn="l">
              <a:lnSpc>
                <a:spcPct val="110000"/>
              </a:lnSpc>
              <a:spcBef>
                <a:spcPct val="0"/>
              </a:spcBef>
              <a:buClr>
                <a:srgbClr val="006666"/>
              </a:buClr>
              <a:buSzPct val="85000"/>
              <a:buFont typeface="Wingdings" pitchFamily="2" charset="2"/>
              <a:buChar char="u"/>
            </a:pPr>
            <a:r>
              <a:rPr lang="zh-CN" altLang="en-US" sz="2000" b="1">
                <a:latin typeface="Arial" charset="0"/>
                <a:ea typeface="楷体_GB2312" pitchFamily="49" charset="-122"/>
              </a:rPr>
              <a:t>在“已找到的主题”窗口中选择“</a:t>
            </a:r>
            <a:r>
              <a:rPr lang="en-US" altLang="zh-CN" sz="2000" b="1">
                <a:latin typeface="Arial" charset="0"/>
                <a:ea typeface="楷体_GB2312" pitchFamily="49" charset="-122"/>
              </a:rPr>
              <a:t>lpm_ram_dq megafunction”</a:t>
            </a:r>
            <a:r>
              <a:rPr lang="zh-CN" altLang="en-US" sz="2000" b="1">
                <a:latin typeface="Arial" charset="0"/>
                <a:ea typeface="楷体_GB2312" pitchFamily="49" charset="-122"/>
              </a:rPr>
              <a:t>下的“</a:t>
            </a:r>
            <a:r>
              <a:rPr lang="en-US" altLang="zh-CN" sz="2000" b="1">
                <a:latin typeface="Arial" charset="0"/>
                <a:ea typeface="楷体_GB2312" pitchFamily="49" charset="-122"/>
              </a:rPr>
              <a:t>using in Verilog HDL”</a:t>
            </a:r>
            <a:r>
              <a:rPr lang="zh-CN" altLang="en-US" sz="2000" b="1">
                <a:latin typeface="Arial" charset="0"/>
                <a:ea typeface="楷体_GB2312" pitchFamily="49" charset="-122"/>
              </a:rPr>
              <a:t>，单击“显示”，查看其功能描述。</a:t>
            </a:r>
          </a:p>
        </p:txBody>
      </p:sp>
      <p:sp>
        <p:nvSpPr>
          <p:cNvPr id="2" name="Rectangle 3"/>
          <p:cNvSpPr>
            <a:spLocks noChangeArrowheads="1"/>
          </p:cNvSpPr>
          <p:nvPr/>
        </p:nvSpPr>
        <p:spPr bwMode="auto">
          <a:xfrm>
            <a:off x="0" y="2859088"/>
            <a:ext cx="9144000" cy="1881187"/>
          </a:xfrm>
          <a:prstGeom prst="rect">
            <a:avLst/>
          </a:prstGeom>
          <a:noFill/>
          <a:ln w="9525">
            <a:noFill/>
            <a:miter lim="800000"/>
            <a:headEnd/>
            <a:tailEnd/>
          </a:ln>
        </p:spPr>
        <p:txBody>
          <a:bodyPr/>
          <a:lstStyle/>
          <a:p>
            <a:pPr marL="342900" indent="-342900" algn="just">
              <a:lnSpc>
                <a:spcPct val="110000"/>
              </a:lnSpc>
              <a:spcBef>
                <a:spcPct val="0"/>
              </a:spcBef>
              <a:buClr>
                <a:schemeClr val="bg2"/>
              </a:buClr>
              <a:buFont typeface="Wingdings" pitchFamily="2" charset="2"/>
              <a:buChar char="v"/>
            </a:pPr>
            <a:r>
              <a:rPr lang="zh-CN" altLang="en-US" b="1">
                <a:latin typeface="Arial" charset="0"/>
              </a:rPr>
              <a:t>模块元件例化的端口对应有两种方式</a:t>
            </a:r>
          </a:p>
          <a:p>
            <a:pPr marL="742950" lvl="1" indent="-285750" algn="just">
              <a:lnSpc>
                <a:spcPct val="110000"/>
              </a:lnSpc>
              <a:spcBef>
                <a:spcPct val="0"/>
              </a:spcBef>
              <a:buClr>
                <a:srgbClr val="006666"/>
              </a:buClr>
              <a:buSzPct val="85000"/>
              <a:buFont typeface="Wingdings" pitchFamily="2" charset="2"/>
              <a:buChar char="u"/>
            </a:pPr>
            <a:r>
              <a:rPr lang="zh-CN" altLang="en-US" sz="2000" b="1">
                <a:solidFill>
                  <a:srgbClr val="CC3300"/>
                </a:solidFill>
                <a:latin typeface="Arial" charset="0"/>
              </a:rPr>
              <a:t>信号名对应</a:t>
            </a:r>
            <a:r>
              <a:rPr lang="zh-CN" altLang="en-US" sz="2000" b="1">
                <a:latin typeface="Arial" charset="0"/>
              </a:rPr>
              <a:t>的方式：</a:t>
            </a:r>
          </a:p>
          <a:p>
            <a:pPr marL="742950" lvl="1" indent="-285750" algn="just">
              <a:lnSpc>
                <a:spcPct val="110000"/>
              </a:lnSpc>
              <a:spcBef>
                <a:spcPct val="0"/>
              </a:spcBef>
              <a:buClr>
                <a:srgbClr val="006666"/>
              </a:buClr>
              <a:buSzPct val="110000"/>
              <a:buFont typeface="Wingdings" pitchFamily="2" charset="2"/>
              <a:buNone/>
            </a:pPr>
            <a:r>
              <a:rPr lang="en-US" altLang="zh-CN" sz="1800" b="1">
                <a:latin typeface="Arial" charset="0"/>
              </a:rPr>
              <a:t>(.&lt;</a:t>
            </a:r>
            <a:r>
              <a:rPr lang="zh-CN" altLang="en-US" sz="1800" b="1">
                <a:latin typeface="Arial" charset="0"/>
              </a:rPr>
              <a:t>模块的端口</a:t>
            </a:r>
            <a:r>
              <a:rPr lang="en-US" altLang="zh-CN" sz="1800" b="1">
                <a:latin typeface="Arial" charset="0"/>
              </a:rPr>
              <a:t>1&gt; (&lt;</a:t>
            </a:r>
            <a:r>
              <a:rPr lang="zh-CN" altLang="en-US" sz="1800" b="1">
                <a:latin typeface="Arial" charset="0"/>
              </a:rPr>
              <a:t>实例的端口</a:t>
            </a:r>
            <a:r>
              <a:rPr lang="en-US" altLang="zh-CN" sz="1800" b="1">
                <a:latin typeface="Arial" charset="0"/>
              </a:rPr>
              <a:t>1&gt;), .&lt;</a:t>
            </a:r>
            <a:r>
              <a:rPr lang="zh-CN" altLang="en-US" sz="1800" b="1">
                <a:latin typeface="Arial" charset="0"/>
              </a:rPr>
              <a:t>模块的端口</a:t>
            </a:r>
            <a:r>
              <a:rPr lang="en-US" altLang="zh-CN" sz="1800" b="1">
                <a:latin typeface="Arial" charset="0"/>
              </a:rPr>
              <a:t>2&gt; (&lt;</a:t>
            </a:r>
            <a:r>
              <a:rPr lang="zh-CN" altLang="en-US" sz="1800" b="1">
                <a:latin typeface="Arial" charset="0"/>
              </a:rPr>
              <a:t>实例的端口</a:t>
            </a:r>
            <a:r>
              <a:rPr lang="en-US" altLang="zh-CN" sz="1800" b="1">
                <a:latin typeface="Arial" charset="0"/>
              </a:rPr>
              <a:t>2&gt;),……)</a:t>
            </a:r>
          </a:p>
          <a:p>
            <a:pPr marL="742950" lvl="1" indent="-285750" algn="just">
              <a:lnSpc>
                <a:spcPct val="110000"/>
              </a:lnSpc>
              <a:spcBef>
                <a:spcPct val="0"/>
              </a:spcBef>
              <a:buClr>
                <a:srgbClr val="006666"/>
              </a:buClr>
              <a:buSzPct val="85000"/>
              <a:buFont typeface="Wingdings" pitchFamily="2" charset="2"/>
              <a:buChar char="u"/>
            </a:pPr>
            <a:r>
              <a:rPr lang="zh-CN" altLang="en-US" sz="2000" b="1">
                <a:solidFill>
                  <a:srgbClr val="CC3300"/>
                </a:solidFill>
                <a:latin typeface="Arial" charset="0"/>
              </a:rPr>
              <a:t>位置对应</a:t>
            </a:r>
            <a:r>
              <a:rPr lang="zh-CN" altLang="en-US" sz="2000" b="1">
                <a:latin typeface="Arial" charset="0"/>
              </a:rPr>
              <a:t>的方式：略去模块端口名，在括号中只列出实例端口名</a:t>
            </a:r>
          </a:p>
          <a:p>
            <a:pPr marL="742950" lvl="1" indent="-285750" algn="just">
              <a:lnSpc>
                <a:spcPct val="110000"/>
              </a:lnSpc>
              <a:spcBef>
                <a:spcPct val="0"/>
              </a:spcBef>
              <a:buClr>
                <a:srgbClr val="006666"/>
              </a:buClr>
              <a:buSzPct val="110000"/>
              <a:buFont typeface="Wingdings" pitchFamily="2" charset="2"/>
              <a:buNone/>
            </a:pPr>
            <a:r>
              <a:rPr lang="zh-CN" altLang="en-US" sz="2000" b="1">
                <a:solidFill>
                  <a:srgbClr val="FF33CC"/>
                </a:solidFill>
                <a:latin typeface="Arial" charset="0"/>
                <a:ea typeface="楷体_GB2312" pitchFamily="49" charset="-122"/>
              </a:rPr>
              <a:t>注意实例端口名的排列顺序应同被调用模块的端口列表中的顺序完全相同！</a:t>
            </a:r>
          </a:p>
        </p:txBody>
      </p:sp>
      <p:sp>
        <p:nvSpPr>
          <p:cNvPr id="2121745" name="AutoShape 17"/>
          <p:cNvSpPr>
            <a:spLocks noChangeArrowheads="1"/>
          </p:cNvSpPr>
          <p:nvPr/>
        </p:nvSpPr>
        <p:spPr bwMode="auto">
          <a:xfrm rot="269804">
            <a:off x="6780213" y="4624388"/>
            <a:ext cx="3359150" cy="1412875"/>
          </a:xfrm>
          <a:prstGeom prst="star16">
            <a:avLst>
              <a:gd name="adj" fmla="val 37500"/>
            </a:avLst>
          </a:prstGeom>
          <a:gradFill rotWithShape="0">
            <a:gsLst>
              <a:gs pos="0">
                <a:srgbClr val="FFCF01"/>
              </a:gs>
              <a:gs pos="100000">
                <a:srgbClr val="FFFF00"/>
              </a:gs>
            </a:gsLst>
            <a:lin ang="2700000" scaled="1"/>
          </a:gradFill>
          <a:ln w="9525">
            <a:noFill/>
            <a:miter lim="800000"/>
            <a:headEnd/>
            <a:tailEnd/>
          </a:ln>
        </p:spPr>
        <p:txBody>
          <a:bodyPr anchor="ctr" anchorCtr="1"/>
          <a:lstStyle/>
          <a:p>
            <a:pPr algn="l">
              <a:lnSpc>
                <a:spcPct val="100000"/>
              </a:lnSpc>
              <a:spcBef>
                <a:spcPct val="20000"/>
              </a:spcBef>
              <a:buClr>
                <a:schemeClr val="tx1"/>
              </a:buClr>
              <a:buSzPct val="80000"/>
              <a:buFont typeface="Wingdings" pitchFamily="2" charset="2"/>
              <a:buNone/>
            </a:pPr>
            <a:r>
              <a:rPr kumimoji="1" lang="zh-CN" altLang="en-US" b="1">
                <a:solidFill>
                  <a:srgbClr val="800000"/>
                </a:solidFill>
                <a:latin typeface="Tahoma" pitchFamily="34" charset="0"/>
                <a:ea typeface="华文行楷" pitchFamily="2" charset="-122"/>
              </a:rPr>
              <a:t>如何知道</a:t>
            </a:r>
            <a:r>
              <a:rPr kumimoji="1" lang="en-US" altLang="zh-CN" b="1">
                <a:solidFill>
                  <a:srgbClr val="800000"/>
                </a:solidFill>
                <a:latin typeface="Tahoma" pitchFamily="34" charset="0"/>
                <a:ea typeface="华文行楷" pitchFamily="2" charset="-122"/>
              </a:rPr>
              <a:t>LPM</a:t>
            </a:r>
            <a:r>
              <a:rPr kumimoji="1" lang="zh-CN" altLang="en-US" b="1">
                <a:solidFill>
                  <a:srgbClr val="800000"/>
                </a:solidFill>
                <a:latin typeface="Tahoma" pitchFamily="34" charset="0"/>
                <a:ea typeface="华文行楷" pitchFamily="2" charset="-122"/>
              </a:rPr>
              <a:t>模块的端口定义和参数呢？</a:t>
            </a:r>
          </a:p>
        </p:txBody>
      </p:sp>
      <p:sp>
        <p:nvSpPr>
          <p:cNvPr id="71687" name="灯片编号占位符 4"/>
          <p:cNvSpPr txBox="1">
            <a:spLocks noGrp="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spcBef>
                <a:spcPct val="0"/>
              </a:spcBef>
            </a:pPr>
            <a:fld id="{210EA20F-E731-4308-A526-CB4CAC80D9F5}" type="slidenum">
              <a:rPr lang="ko-KR" altLang="en-US" sz="1600" b="1">
                <a:solidFill>
                  <a:schemeClr val="accent2"/>
                </a:solidFill>
                <a:latin typeface="Verdana" pitchFamily="34" charset="0"/>
                <a:ea typeface="Gulim" pitchFamily="34" charset="-127"/>
              </a:rPr>
              <a:pPr algn="r">
                <a:lnSpc>
                  <a:spcPct val="100000"/>
                </a:lnSpc>
                <a:spcBef>
                  <a:spcPct val="0"/>
                </a:spcBef>
              </a:pPr>
              <a:t>67</a:t>
            </a:fld>
            <a:endParaRPr lang="en-US" altLang="ko-KR" sz="1600" b="1">
              <a:solidFill>
                <a:schemeClr val="accent2"/>
              </a:solidFill>
              <a:latin typeface="Verdana" pitchFamily="34" charset="0"/>
              <a:ea typeface="Gulim" pitchFamily="34" charset="-127"/>
            </a:endParaRPr>
          </a:p>
        </p:txBody>
      </p:sp>
      <p:sp>
        <p:nvSpPr>
          <p:cNvPr id="8" name="矩形 7"/>
          <p:cNvSpPr>
            <a:spLocks noChangeArrowheads="1"/>
          </p:cNvSpPr>
          <p:nvPr/>
        </p:nvSpPr>
        <p:spPr bwMode="auto">
          <a:xfrm>
            <a:off x="2095500" y="2346325"/>
            <a:ext cx="6343650" cy="423863"/>
          </a:xfrm>
          <a:prstGeom prst="rect">
            <a:avLst/>
          </a:prstGeom>
          <a:solidFill>
            <a:srgbClr val="66FFFF"/>
          </a:solidFill>
          <a:ln w="9525">
            <a:noFill/>
            <a:miter lim="800000"/>
            <a:headEnd/>
            <a:tailEnd/>
          </a:ln>
        </p:spPr>
        <p:txBody>
          <a:bodyPr>
            <a:spAutoFit/>
          </a:bodyPr>
          <a:lstStyle/>
          <a:p>
            <a:r>
              <a:rPr kumimoji="1" lang="zh-CN" altLang="en-US" b="1">
                <a:latin typeface="楷体_GB2312" pitchFamily="49" charset="-122"/>
                <a:ea typeface="楷体_GB2312" pitchFamily="49" charset="-122"/>
              </a:rPr>
              <a:t>被调用的模块名 例化的元件名 </a:t>
            </a:r>
            <a:r>
              <a:rPr kumimoji="1" lang="en-US" altLang="zh-CN" b="1">
                <a:latin typeface="楷体_GB2312" pitchFamily="49" charset="-122"/>
                <a:ea typeface="楷体_GB2312" pitchFamily="49" charset="-122"/>
              </a:rPr>
              <a:t>(</a:t>
            </a:r>
            <a:r>
              <a:rPr kumimoji="1" lang="zh-CN" altLang="en-US" b="1">
                <a:latin typeface="楷体_GB2312" pitchFamily="49" charset="-122"/>
                <a:ea typeface="楷体_GB2312" pitchFamily="49" charset="-122"/>
              </a:rPr>
              <a:t>端口列表</a:t>
            </a:r>
            <a:r>
              <a:rPr kumimoji="1" lang="en-US" altLang="zh-CN" b="1">
                <a:latin typeface="楷体_GB2312" pitchFamily="49" charset="-122"/>
                <a:ea typeface="楷体_GB2312" pitchFamily="49" charset="-122"/>
              </a:rPr>
              <a:t>);</a:t>
            </a:r>
            <a:endParaRPr lang="zh-CN" altLang="en-US" b="1">
              <a:latin typeface="楷体_GB2312" pitchFamily="49" charset="-122"/>
              <a:ea typeface="楷体_GB2312" pitchFamily="49" charset="-122"/>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21731"/>
                                        </p:tgtEl>
                                        <p:attrNameLst>
                                          <p:attrName>style.visibility</p:attrName>
                                        </p:attrNameLst>
                                      </p:cBhvr>
                                      <p:to>
                                        <p:strVal val="visible"/>
                                      </p:to>
                                    </p:set>
                                    <p:anim calcmode="lin" valueType="num">
                                      <p:cBhvr additive="base">
                                        <p:cTn id="7" dur="500" fill="hold"/>
                                        <p:tgtEl>
                                          <p:spTgt spid="2121731"/>
                                        </p:tgtEl>
                                        <p:attrNameLst>
                                          <p:attrName>ppt_x</p:attrName>
                                        </p:attrNameLst>
                                      </p:cBhvr>
                                      <p:tavLst>
                                        <p:tav tm="0">
                                          <p:val>
                                            <p:strVal val="0-#ppt_w/2"/>
                                          </p:val>
                                        </p:tav>
                                        <p:tav tm="100000">
                                          <p:val>
                                            <p:strVal val="#ppt_x"/>
                                          </p:val>
                                        </p:tav>
                                      </p:tavLst>
                                    </p:anim>
                                    <p:anim calcmode="lin" valueType="num">
                                      <p:cBhvr additive="base">
                                        <p:cTn id="8" dur="500" fill="hold"/>
                                        <p:tgtEl>
                                          <p:spTgt spid="21217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2121745"/>
                                        </p:tgtEl>
                                        <p:attrNameLst>
                                          <p:attrName>style.visibility</p:attrName>
                                        </p:attrNameLst>
                                      </p:cBhvr>
                                      <p:to>
                                        <p:strVal val="visible"/>
                                      </p:to>
                                    </p:set>
                                    <p:anim calcmode="lin" valueType="num">
                                      <p:cBhvr>
                                        <p:cTn id="25" dur="500" fill="hold"/>
                                        <p:tgtEl>
                                          <p:spTgt spid="2121745"/>
                                        </p:tgtEl>
                                        <p:attrNameLst>
                                          <p:attrName>ppt_w</p:attrName>
                                        </p:attrNameLst>
                                      </p:cBhvr>
                                      <p:tavLst>
                                        <p:tav tm="0">
                                          <p:val>
                                            <p:fltVal val="0"/>
                                          </p:val>
                                        </p:tav>
                                        <p:tav tm="100000">
                                          <p:val>
                                            <p:strVal val="#ppt_w"/>
                                          </p:val>
                                        </p:tav>
                                      </p:tavLst>
                                    </p:anim>
                                    <p:anim calcmode="lin" valueType="num">
                                      <p:cBhvr>
                                        <p:cTn id="26" dur="500" fill="hold"/>
                                        <p:tgtEl>
                                          <p:spTgt spid="2121745"/>
                                        </p:tgtEl>
                                        <p:attrNameLst>
                                          <p:attrName>ppt_h</p:attrName>
                                        </p:attrNameLst>
                                      </p:cBhvr>
                                      <p:tavLst>
                                        <p:tav tm="0">
                                          <p:val>
                                            <p:fltVal val="0"/>
                                          </p:val>
                                        </p:tav>
                                        <p:tav tm="100000">
                                          <p:val>
                                            <p:strVal val="#ppt_h"/>
                                          </p:val>
                                        </p:tav>
                                      </p:tavLst>
                                    </p:anim>
                                  </p:childTnLst>
                                </p:cTn>
                              </p:par>
                            </p:childTnLst>
                          </p:cTn>
                        </p:par>
                        <p:par>
                          <p:cTn id="27" fill="hold">
                            <p:stCondLst>
                              <p:cond delay="500"/>
                            </p:stCondLst>
                            <p:childTnLst>
                              <p:par>
                                <p:cTn id="28" presetID="2" presetClass="entr" presetSubtype="8" fill="hold" grpId="0" nodeType="afterEffect">
                                  <p:stCondLst>
                                    <p:cond delay="0"/>
                                  </p:stCondLst>
                                  <p:childTnLst>
                                    <p:set>
                                      <p:cBhvr>
                                        <p:cTn id="29" dur="1" fill="hold">
                                          <p:stCondLst>
                                            <p:cond delay="0"/>
                                          </p:stCondLst>
                                        </p:cTn>
                                        <p:tgtEl>
                                          <p:spTgt spid="2121744"/>
                                        </p:tgtEl>
                                        <p:attrNameLst>
                                          <p:attrName>style.visibility</p:attrName>
                                        </p:attrNameLst>
                                      </p:cBhvr>
                                      <p:to>
                                        <p:strVal val="visible"/>
                                      </p:to>
                                    </p:set>
                                    <p:anim calcmode="lin" valueType="num">
                                      <p:cBhvr additive="base">
                                        <p:cTn id="30" dur="500" fill="hold"/>
                                        <p:tgtEl>
                                          <p:spTgt spid="2121744"/>
                                        </p:tgtEl>
                                        <p:attrNameLst>
                                          <p:attrName>ppt_x</p:attrName>
                                        </p:attrNameLst>
                                      </p:cBhvr>
                                      <p:tavLst>
                                        <p:tav tm="0">
                                          <p:val>
                                            <p:strVal val="0-#ppt_w/2"/>
                                          </p:val>
                                        </p:tav>
                                        <p:tav tm="100000">
                                          <p:val>
                                            <p:strVal val="#ppt_x"/>
                                          </p:val>
                                        </p:tav>
                                      </p:tavLst>
                                    </p:anim>
                                    <p:anim calcmode="lin" valueType="num">
                                      <p:cBhvr additive="base">
                                        <p:cTn id="31" dur="500" fill="hold"/>
                                        <p:tgtEl>
                                          <p:spTgt spid="21217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1731" grpId="0" autoUpdateAnimBg="0"/>
      <p:bldP spid="2121744" grpId="0" animBg="1" autoUpdateAnimBg="0"/>
      <p:bldP spid="2" grpId="0" autoUpdateAnimBg="0"/>
      <p:bldP spid="2121745" grpId="0" animBg="1" autoUpdateAnimBg="0"/>
      <p:bldP spid="8"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91377" name="Rectangle 17"/>
          <p:cNvSpPr>
            <a:spLocks noChangeArrowheads="1"/>
          </p:cNvSpPr>
          <p:nvPr/>
        </p:nvSpPr>
        <p:spPr bwMode="auto">
          <a:xfrm>
            <a:off x="433388" y="5467350"/>
            <a:ext cx="8116887" cy="1066800"/>
          </a:xfrm>
          <a:prstGeom prst="rect">
            <a:avLst/>
          </a:prstGeom>
          <a:solidFill>
            <a:srgbClr val="FFFF99"/>
          </a:solidFill>
          <a:ln w="9525">
            <a:noFill/>
            <a:miter lim="800000"/>
            <a:headEnd/>
            <a:tailEnd/>
          </a:ln>
          <a:effectLst>
            <a:prstShdw prst="shdw13" dist="53882" dir="13500000">
              <a:schemeClr val="bg2">
                <a:alpha val="50000"/>
              </a:schemeClr>
            </a:prstShdw>
          </a:effectLst>
        </p:spPr>
        <p:txBody>
          <a:bodyPr/>
          <a:lstStyle/>
          <a:p>
            <a:pPr marL="342900" indent="-342900" algn="just">
              <a:lnSpc>
                <a:spcPct val="110000"/>
              </a:lnSpc>
              <a:spcBef>
                <a:spcPct val="20000"/>
              </a:spcBef>
              <a:buClr>
                <a:srgbClr val="006666"/>
              </a:buClr>
              <a:buSzPct val="85000"/>
              <a:buFont typeface="Wingdings" pitchFamily="2" charset="2"/>
              <a:buChar char="u"/>
            </a:pPr>
            <a:r>
              <a:rPr lang="en-US" altLang="zh-CN" b="1">
                <a:solidFill>
                  <a:srgbClr val="000000"/>
                </a:solidFill>
                <a:latin typeface="Arial" charset="0"/>
              </a:rPr>
              <a:t>lpm_ram_dq</a:t>
            </a:r>
            <a:r>
              <a:rPr lang="zh-CN" altLang="en-US" b="1">
                <a:solidFill>
                  <a:srgbClr val="000000"/>
                </a:solidFill>
                <a:latin typeface="Arial" charset="0"/>
              </a:rPr>
              <a:t>的例化还可写为：</a:t>
            </a:r>
          </a:p>
          <a:p>
            <a:pPr marL="342900" indent="-342900" algn="l">
              <a:lnSpc>
                <a:spcPct val="100000"/>
              </a:lnSpc>
              <a:spcBef>
                <a:spcPct val="20000"/>
              </a:spcBef>
              <a:buClr>
                <a:srgbClr val="3333FF"/>
              </a:buClr>
              <a:buFont typeface="Wingdings" pitchFamily="2" charset="2"/>
              <a:buNone/>
            </a:pPr>
            <a:r>
              <a:rPr lang="zh-CN" altLang="en-US" b="1">
                <a:solidFill>
                  <a:srgbClr val="FF3399"/>
                </a:solidFill>
                <a:latin typeface="Tahoma" pitchFamily="34" charset="0"/>
              </a:rPr>
              <a:t>    </a:t>
            </a:r>
            <a:r>
              <a:rPr lang="en-US" altLang="zh-CN" sz="2000" b="1">
                <a:solidFill>
                  <a:srgbClr val="FF3399"/>
                </a:solidFill>
              </a:rPr>
              <a:t>lpm_ram_dq</a:t>
            </a:r>
            <a:r>
              <a:rPr lang="en-US" altLang="zh-CN" sz="2000">
                <a:solidFill>
                  <a:srgbClr val="000000"/>
                </a:solidFill>
              </a:rPr>
              <a:t> </a:t>
            </a:r>
            <a:r>
              <a:rPr lang="en-US" altLang="zh-CN" sz="2000">
                <a:solidFill>
                  <a:srgbClr val="333399"/>
                </a:solidFill>
              </a:rPr>
              <a:t># </a:t>
            </a:r>
            <a:r>
              <a:rPr lang="en-US" altLang="zh-CN" sz="2000" b="1">
                <a:solidFill>
                  <a:srgbClr val="333399"/>
                </a:solidFill>
              </a:rPr>
              <a:t>(8, 8)</a:t>
            </a:r>
            <a:r>
              <a:rPr lang="en-US" altLang="zh-CN" sz="2000" b="1">
                <a:solidFill>
                  <a:srgbClr val="000000"/>
                </a:solidFill>
                <a:latin typeface="Tahoma" pitchFamily="34" charset="0"/>
              </a:rPr>
              <a:t> </a:t>
            </a:r>
            <a:r>
              <a:rPr lang="en-US" altLang="zh-CN" sz="2000" b="1">
                <a:solidFill>
                  <a:srgbClr val="CC3300"/>
                </a:solidFill>
              </a:rPr>
              <a:t>myram</a:t>
            </a:r>
            <a:r>
              <a:rPr lang="en-US" altLang="zh-CN" sz="2000" b="1">
                <a:solidFill>
                  <a:srgbClr val="000000"/>
                </a:solidFill>
              </a:rPr>
              <a:t> (q, data, address,we, inclock, outclock);</a:t>
            </a:r>
          </a:p>
        </p:txBody>
      </p:sp>
      <p:sp>
        <p:nvSpPr>
          <p:cNvPr id="2191362" name="Text Box 2"/>
          <p:cNvSpPr txBox="1">
            <a:spLocks noChangeArrowheads="1"/>
          </p:cNvSpPr>
          <p:nvPr/>
        </p:nvSpPr>
        <p:spPr bwMode="auto">
          <a:xfrm>
            <a:off x="400050" y="1609725"/>
            <a:ext cx="8331200" cy="3613150"/>
          </a:xfrm>
          <a:prstGeom prst="rect">
            <a:avLst/>
          </a:prstGeom>
          <a:solidFill>
            <a:srgbClr val="CCECFF"/>
          </a:solidFill>
          <a:ln w="12700">
            <a:solidFill>
              <a:schemeClr val="tx1"/>
            </a:solidFill>
            <a:miter lim="800000"/>
            <a:headEnd/>
            <a:tailEnd/>
          </a:ln>
        </p:spPr>
        <p:txBody>
          <a:bodyPr anchor="b">
            <a:spAutoFit/>
          </a:bodyPr>
          <a:lstStyle/>
          <a:p>
            <a:pPr algn="l">
              <a:lnSpc>
                <a:spcPct val="115000"/>
              </a:lnSpc>
              <a:spcBef>
                <a:spcPct val="0"/>
              </a:spcBef>
            </a:pPr>
            <a:r>
              <a:rPr lang="en-US" altLang="zh-CN" sz="2000" b="1"/>
              <a:t>module ram256x8 (data, address, we, inclock, outclock, q);</a:t>
            </a:r>
          </a:p>
          <a:p>
            <a:pPr algn="l">
              <a:lnSpc>
                <a:spcPct val="115000"/>
              </a:lnSpc>
              <a:spcBef>
                <a:spcPct val="0"/>
              </a:spcBef>
            </a:pPr>
            <a:r>
              <a:rPr lang="en-US" altLang="zh-CN" sz="2000" b="1"/>
              <a:t>      input [7:0]data; </a:t>
            </a:r>
          </a:p>
          <a:p>
            <a:pPr algn="l">
              <a:lnSpc>
                <a:spcPct val="115000"/>
              </a:lnSpc>
              <a:spcBef>
                <a:spcPct val="0"/>
              </a:spcBef>
            </a:pPr>
            <a:r>
              <a:rPr lang="en-US" altLang="zh-CN" sz="2000" b="1"/>
              <a:t>      input [7:0]address;</a:t>
            </a:r>
          </a:p>
          <a:p>
            <a:pPr algn="l">
              <a:lnSpc>
                <a:spcPct val="115000"/>
              </a:lnSpc>
              <a:spcBef>
                <a:spcPct val="0"/>
              </a:spcBef>
            </a:pPr>
            <a:r>
              <a:rPr lang="en-US" altLang="zh-CN" sz="2000" b="1"/>
              <a:t>      input we, inclock, outclock; </a:t>
            </a:r>
          </a:p>
          <a:p>
            <a:pPr algn="l">
              <a:lnSpc>
                <a:spcPct val="115000"/>
              </a:lnSpc>
              <a:spcBef>
                <a:spcPct val="0"/>
              </a:spcBef>
            </a:pPr>
            <a:r>
              <a:rPr lang="en-US" altLang="zh-CN" sz="2000" b="1"/>
              <a:t>      output [7:0]q;</a:t>
            </a:r>
          </a:p>
          <a:p>
            <a:pPr algn="l">
              <a:lnSpc>
                <a:spcPct val="115000"/>
              </a:lnSpc>
              <a:spcBef>
                <a:spcPct val="0"/>
              </a:spcBef>
            </a:pPr>
            <a:r>
              <a:rPr lang="en-US" altLang="zh-CN" sz="2000" b="1"/>
              <a:t>      </a:t>
            </a:r>
            <a:r>
              <a:rPr lang="en-US" altLang="zh-CN" sz="2000" b="1">
                <a:solidFill>
                  <a:srgbClr val="FF3399"/>
                </a:solidFill>
              </a:rPr>
              <a:t>lpm_ram_dq</a:t>
            </a:r>
            <a:r>
              <a:rPr lang="en-US" altLang="zh-CN" sz="2000" b="1"/>
              <a:t> </a:t>
            </a:r>
            <a:r>
              <a:rPr lang="en-US" altLang="zh-CN" sz="2000" b="1">
                <a:solidFill>
                  <a:srgbClr val="CC3300"/>
                </a:solidFill>
              </a:rPr>
              <a:t>myram</a:t>
            </a:r>
            <a:r>
              <a:rPr lang="en-US" altLang="zh-CN" sz="2000" b="1"/>
              <a:t> (.q (q), .data (data), .address (address),</a:t>
            </a:r>
          </a:p>
          <a:p>
            <a:pPr algn="l">
              <a:lnSpc>
                <a:spcPct val="115000"/>
              </a:lnSpc>
              <a:spcBef>
                <a:spcPct val="0"/>
              </a:spcBef>
            </a:pPr>
            <a:r>
              <a:rPr lang="en-US" altLang="zh-CN" sz="2000" b="1"/>
              <a:t>                                            .we (we), .inclock (inclock), .outclock (outclock)); </a:t>
            </a:r>
          </a:p>
          <a:p>
            <a:pPr algn="l">
              <a:lnSpc>
                <a:spcPct val="115000"/>
              </a:lnSpc>
              <a:spcBef>
                <a:spcPct val="0"/>
              </a:spcBef>
            </a:pPr>
            <a:r>
              <a:rPr lang="en-US" altLang="zh-CN" sz="2000" b="1"/>
              <a:t>     defparam myram.lpm_width = 8;     //</a:t>
            </a:r>
            <a:r>
              <a:rPr lang="zh-CN" altLang="en-US" sz="2000" b="1">
                <a:ea typeface="楷体_GB2312" pitchFamily="49" charset="-122"/>
              </a:rPr>
              <a:t>参数的传递，数据总线的宽度</a:t>
            </a:r>
          </a:p>
          <a:p>
            <a:pPr algn="l">
              <a:lnSpc>
                <a:spcPct val="115000"/>
              </a:lnSpc>
              <a:spcBef>
                <a:spcPct val="0"/>
              </a:spcBef>
            </a:pPr>
            <a:r>
              <a:rPr lang="zh-CN" altLang="en-US" sz="2000" b="1"/>
              <a:t>     </a:t>
            </a:r>
            <a:r>
              <a:rPr lang="en-US" altLang="zh-CN" sz="2000" b="1"/>
              <a:t>defparam myram.lpm_widthad = 8; //</a:t>
            </a:r>
            <a:r>
              <a:rPr lang="zh-CN" altLang="en-US" sz="2000" b="1">
                <a:ea typeface="楷体_GB2312" pitchFamily="49" charset="-122"/>
              </a:rPr>
              <a:t>定义地址总线的宽度</a:t>
            </a:r>
          </a:p>
          <a:p>
            <a:pPr algn="l">
              <a:lnSpc>
                <a:spcPct val="115000"/>
              </a:lnSpc>
              <a:spcBef>
                <a:spcPct val="0"/>
              </a:spcBef>
            </a:pPr>
            <a:r>
              <a:rPr lang="en-US" altLang="zh-CN" sz="2000" b="1"/>
              <a:t>endmodule </a:t>
            </a:r>
          </a:p>
        </p:txBody>
      </p:sp>
      <p:sp>
        <p:nvSpPr>
          <p:cNvPr id="72708" name="Rectangle 3"/>
          <p:cNvSpPr>
            <a:spLocks noGrp="1" noChangeArrowheads="1"/>
          </p:cNvSpPr>
          <p:nvPr>
            <p:ph type="title" idx="4294967295"/>
          </p:nvPr>
        </p:nvSpPr>
        <p:spPr>
          <a:xfrm>
            <a:off x="1752600" y="244475"/>
            <a:ext cx="6350000" cy="677863"/>
          </a:xfrm>
        </p:spPr>
        <p:txBody>
          <a:bodyPr anchor="b"/>
          <a:lstStyle/>
          <a:p>
            <a:pPr eaLnBrk="1" hangingPunct="1"/>
            <a:r>
              <a:rPr lang="zh-CN" altLang="en-US" sz="2600" smtClean="0">
                <a:solidFill>
                  <a:srgbClr val="FFCC00"/>
                </a:solidFill>
                <a:latin typeface="Arial" charset="0"/>
                <a:ea typeface="黑体" pitchFamily="49" charset="-122"/>
                <a:cs typeface="Arial" charset="0"/>
              </a:rPr>
              <a:t>利用</a:t>
            </a:r>
            <a:r>
              <a:rPr lang="en-US" altLang="zh-CN" sz="2600" smtClean="0">
                <a:solidFill>
                  <a:srgbClr val="FFCC00"/>
                </a:solidFill>
                <a:latin typeface="Arial" charset="0"/>
                <a:ea typeface="黑体" pitchFamily="49" charset="-122"/>
                <a:cs typeface="Arial" charset="0"/>
              </a:rPr>
              <a:t>lpm_ram_dq</a:t>
            </a:r>
            <a:r>
              <a:rPr lang="zh-CN" altLang="en-US" sz="2600" smtClean="0">
                <a:solidFill>
                  <a:srgbClr val="FFCC00"/>
                </a:solidFill>
                <a:latin typeface="Arial" charset="0"/>
                <a:ea typeface="黑体" pitchFamily="49" charset="-122"/>
                <a:cs typeface="Arial" charset="0"/>
              </a:rPr>
              <a:t> 实现</a:t>
            </a:r>
            <a:r>
              <a:rPr lang="en-US" altLang="zh-CN" sz="2600" smtClean="0">
                <a:solidFill>
                  <a:srgbClr val="FFCC00"/>
                </a:solidFill>
                <a:latin typeface="Arial" charset="0"/>
                <a:ea typeface="黑体" pitchFamily="49" charset="-122"/>
                <a:cs typeface="Arial" charset="0"/>
              </a:rPr>
              <a:t>256x8 RAM</a:t>
            </a:r>
            <a:endParaRPr lang="zh-CN" altLang="en-US" smtClean="0">
              <a:ea typeface="黑体" pitchFamily="49" charset="-122"/>
              <a:cs typeface="Arial" charset="0"/>
            </a:endParaRPr>
          </a:p>
        </p:txBody>
      </p:sp>
      <p:sp>
        <p:nvSpPr>
          <p:cNvPr id="2191366" name="Rectangle 6"/>
          <p:cNvSpPr>
            <a:spLocks noChangeArrowheads="1"/>
          </p:cNvSpPr>
          <p:nvPr/>
        </p:nvSpPr>
        <p:spPr bwMode="auto">
          <a:xfrm>
            <a:off x="544513" y="3770313"/>
            <a:ext cx="1811337" cy="341312"/>
          </a:xfrm>
          <a:prstGeom prst="rect">
            <a:avLst/>
          </a:prstGeom>
          <a:noFill/>
          <a:ln w="9525">
            <a:noFill/>
            <a:miter lim="800000"/>
            <a:headEnd/>
            <a:tailEnd/>
          </a:ln>
        </p:spPr>
        <p:txBody>
          <a:bodyPr wrap="none" anchor="b">
            <a:spAutoFit/>
          </a:bodyPr>
          <a:lstStyle/>
          <a:p>
            <a:pPr algn="l">
              <a:spcBef>
                <a:spcPct val="0"/>
              </a:spcBef>
            </a:pPr>
            <a:r>
              <a:rPr kumimoji="1" lang="zh-CN" altLang="en-US" sz="1800" b="1">
                <a:solidFill>
                  <a:srgbClr val="FF3399"/>
                </a:solidFill>
                <a:ea typeface="楷体_GB2312" pitchFamily="49" charset="-122"/>
              </a:rPr>
              <a:t>被调用的模块名</a:t>
            </a:r>
          </a:p>
        </p:txBody>
      </p:sp>
      <p:sp>
        <p:nvSpPr>
          <p:cNvPr id="2191367" name="Rectangle 7"/>
          <p:cNvSpPr>
            <a:spLocks noChangeArrowheads="1"/>
          </p:cNvSpPr>
          <p:nvPr/>
        </p:nvSpPr>
        <p:spPr bwMode="auto">
          <a:xfrm>
            <a:off x="2600325" y="3049588"/>
            <a:ext cx="1565275" cy="366712"/>
          </a:xfrm>
          <a:prstGeom prst="rect">
            <a:avLst/>
          </a:prstGeom>
          <a:noFill/>
          <a:ln w="9525">
            <a:noFill/>
            <a:miter lim="800000"/>
            <a:headEnd/>
            <a:tailEnd/>
          </a:ln>
        </p:spPr>
        <p:txBody>
          <a:bodyPr wrap="none" anchor="b">
            <a:spAutoFit/>
          </a:bodyPr>
          <a:lstStyle/>
          <a:p>
            <a:pPr algn="l">
              <a:lnSpc>
                <a:spcPct val="100000"/>
              </a:lnSpc>
              <a:spcBef>
                <a:spcPct val="0"/>
              </a:spcBef>
            </a:pPr>
            <a:r>
              <a:rPr kumimoji="1" lang="zh-CN" altLang="en-US" sz="1800" b="1">
                <a:solidFill>
                  <a:srgbClr val="CC3300"/>
                </a:solidFill>
                <a:ea typeface="楷体_GB2312" pitchFamily="49" charset="-122"/>
              </a:rPr>
              <a:t>例化的元件名</a:t>
            </a:r>
          </a:p>
        </p:txBody>
      </p:sp>
      <p:sp>
        <p:nvSpPr>
          <p:cNvPr id="2191368" name="Line 8"/>
          <p:cNvSpPr>
            <a:spLocks noChangeShapeType="1"/>
          </p:cNvSpPr>
          <p:nvPr/>
        </p:nvSpPr>
        <p:spPr bwMode="auto">
          <a:xfrm flipV="1">
            <a:off x="2628900" y="3368675"/>
            <a:ext cx="341313" cy="182563"/>
          </a:xfrm>
          <a:prstGeom prst="line">
            <a:avLst/>
          </a:prstGeom>
          <a:noFill/>
          <a:ln w="31750">
            <a:solidFill>
              <a:schemeClr val="tx1"/>
            </a:solidFill>
            <a:round/>
            <a:headEnd/>
            <a:tailEnd type="triangle" w="med" len="med"/>
          </a:ln>
        </p:spPr>
        <p:txBody>
          <a:bodyPr anchor="b"/>
          <a:lstStyle/>
          <a:p>
            <a:endParaRPr lang="zh-CN" altLang="en-US"/>
          </a:p>
        </p:txBody>
      </p:sp>
      <p:sp>
        <p:nvSpPr>
          <p:cNvPr id="2191369" name="Rectangle 9"/>
          <p:cNvSpPr>
            <a:spLocks noChangeArrowheads="1"/>
          </p:cNvSpPr>
          <p:nvPr/>
        </p:nvSpPr>
        <p:spPr bwMode="auto">
          <a:xfrm>
            <a:off x="4516438" y="2927350"/>
            <a:ext cx="1417637" cy="366713"/>
          </a:xfrm>
          <a:prstGeom prst="rect">
            <a:avLst/>
          </a:prstGeom>
          <a:noFill/>
          <a:ln w="9525">
            <a:noFill/>
            <a:miter lim="800000"/>
            <a:headEnd/>
            <a:tailEnd/>
          </a:ln>
        </p:spPr>
        <p:txBody>
          <a:bodyPr anchor="b">
            <a:spAutoFit/>
          </a:bodyPr>
          <a:lstStyle/>
          <a:p>
            <a:pPr algn="l">
              <a:lnSpc>
                <a:spcPct val="100000"/>
              </a:lnSpc>
              <a:spcBef>
                <a:spcPct val="0"/>
              </a:spcBef>
            </a:pPr>
            <a:r>
              <a:rPr kumimoji="1" lang="zh-CN" altLang="en-US" sz="1800" b="1">
                <a:solidFill>
                  <a:srgbClr val="FF3399"/>
                </a:solidFill>
                <a:ea typeface="楷体_GB2312" pitchFamily="49" charset="-122"/>
              </a:rPr>
              <a:t>模块的端口</a:t>
            </a:r>
          </a:p>
        </p:txBody>
      </p:sp>
      <p:sp>
        <p:nvSpPr>
          <p:cNvPr id="2191370" name="Line 10"/>
          <p:cNvSpPr>
            <a:spLocks noChangeShapeType="1"/>
          </p:cNvSpPr>
          <p:nvPr/>
        </p:nvSpPr>
        <p:spPr bwMode="auto">
          <a:xfrm flipH="1" flipV="1">
            <a:off x="5253038" y="3200400"/>
            <a:ext cx="342900" cy="320675"/>
          </a:xfrm>
          <a:prstGeom prst="line">
            <a:avLst/>
          </a:prstGeom>
          <a:noFill/>
          <a:ln w="31750">
            <a:solidFill>
              <a:schemeClr val="tx1"/>
            </a:solidFill>
            <a:round/>
            <a:headEnd/>
            <a:tailEnd type="triangle" w="med" len="med"/>
          </a:ln>
        </p:spPr>
        <p:txBody>
          <a:bodyPr anchor="b"/>
          <a:lstStyle/>
          <a:p>
            <a:endParaRPr lang="zh-CN" altLang="en-US"/>
          </a:p>
        </p:txBody>
      </p:sp>
      <p:sp>
        <p:nvSpPr>
          <p:cNvPr id="2191371" name="Rectangle 11"/>
          <p:cNvSpPr>
            <a:spLocks noChangeArrowheads="1"/>
          </p:cNvSpPr>
          <p:nvPr/>
        </p:nvSpPr>
        <p:spPr bwMode="auto">
          <a:xfrm>
            <a:off x="5267325" y="2652713"/>
            <a:ext cx="1458913" cy="366712"/>
          </a:xfrm>
          <a:prstGeom prst="rect">
            <a:avLst/>
          </a:prstGeom>
          <a:noFill/>
          <a:ln w="9525">
            <a:noFill/>
            <a:miter lim="800000"/>
            <a:headEnd/>
            <a:tailEnd/>
          </a:ln>
        </p:spPr>
        <p:txBody>
          <a:bodyPr anchor="b">
            <a:spAutoFit/>
          </a:bodyPr>
          <a:lstStyle/>
          <a:p>
            <a:pPr algn="l">
              <a:lnSpc>
                <a:spcPct val="100000"/>
              </a:lnSpc>
              <a:spcBef>
                <a:spcPct val="0"/>
              </a:spcBef>
            </a:pPr>
            <a:r>
              <a:rPr kumimoji="1" lang="zh-CN" altLang="en-US" sz="1800" b="1">
                <a:solidFill>
                  <a:srgbClr val="CC3300"/>
                </a:solidFill>
                <a:ea typeface="楷体_GB2312" pitchFamily="49" charset="-122"/>
              </a:rPr>
              <a:t>实例的端口</a:t>
            </a:r>
          </a:p>
        </p:txBody>
      </p:sp>
      <p:sp>
        <p:nvSpPr>
          <p:cNvPr id="2191372" name="Line 12"/>
          <p:cNvSpPr>
            <a:spLocks noChangeShapeType="1"/>
          </p:cNvSpPr>
          <p:nvPr/>
        </p:nvSpPr>
        <p:spPr bwMode="auto">
          <a:xfrm flipH="1" flipV="1">
            <a:off x="6118225" y="2971800"/>
            <a:ext cx="455613" cy="549275"/>
          </a:xfrm>
          <a:prstGeom prst="line">
            <a:avLst/>
          </a:prstGeom>
          <a:noFill/>
          <a:ln w="31750">
            <a:solidFill>
              <a:schemeClr val="tx1"/>
            </a:solidFill>
            <a:round/>
            <a:headEnd/>
            <a:tailEnd type="triangle" w="med" len="med"/>
          </a:ln>
        </p:spPr>
        <p:txBody>
          <a:bodyPr anchor="b"/>
          <a:lstStyle/>
          <a:p>
            <a:endParaRPr lang="zh-CN" altLang="en-US"/>
          </a:p>
        </p:txBody>
      </p:sp>
      <p:sp>
        <p:nvSpPr>
          <p:cNvPr id="72716" name="Rectangle 16"/>
          <p:cNvSpPr>
            <a:spLocks noGrp="1" noChangeArrowheads="1"/>
          </p:cNvSpPr>
          <p:nvPr>
            <p:ph type="body" idx="4294967295"/>
          </p:nvPr>
        </p:nvSpPr>
        <p:spPr>
          <a:xfrm>
            <a:off x="609600" y="1157288"/>
            <a:ext cx="7951788" cy="558800"/>
          </a:xfrm>
          <a:noFill/>
        </p:spPr>
        <p:txBody>
          <a:bodyPr/>
          <a:lstStyle/>
          <a:p>
            <a:pPr marL="296863" indent="-296863" algn="just" eaLnBrk="1" hangingPunct="1">
              <a:lnSpc>
                <a:spcPct val="110000"/>
              </a:lnSpc>
              <a:spcBef>
                <a:spcPct val="0"/>
              </a:spcBef>
              <a:buFont typeface="Wingdings" pitchFamily="2" charset="2"/>
              <a:buNone/>
            </a:pPr>
            <a:r>
              <a:rPr lang="en-US" altLang="zh-CN" sz="2000" smtClean="0">
                <a:solidFill>
                  <a:srgbClr val="FF0066"/>
                </a:solidFill>
              </a:rPr>
              <a:t>【</a:t>
            </a:r>
            <a:r>
              <a:rPr lang="zh-CN" altLang="en-US" sz="2000" smtClean="0">
                <a:solidFill>
                  <a:srgbClr val="FF0066"/>
                </a:solidFill>
              </a:rPr>
              <a:t>例</a:t>
            </a:r>
            <a:r>
              <a:rPr lang="en-US" altLang="zh-CN" sz="2000" smtClean="0">
                <a:solidFill>
                  <a:srgbClr val="FF0066"/>
                </a:solidFill>
              </a:rPr>
              <a:t>8.10】</a:t>
            </a:r>
            <a:r>
              <a:rPr lang="en-US" altLang="zh-CN" sz="2000" smtClean="0"/>
              <a:t> </a:t>
            </a:r>
            <a:r>
              <a:rPr lang="zh-CN" altLang="en-US" sz="2000" smtClean="0"/>
              <a:t>利用参数化的</a:t>
            </a:r>
            <a:r>
              <a:rPr lang="en-US" altLang="zh-CN" sz="2000" smtClean="0"/>
              <a:t>RAM</a:t>
            </a:r>
            <a:r>
              <a:rPr lang="zh-CN" altLang="en-US" sz="2000" smtClean="0"/>
              <a:t>模块</a:t>
            </a:r>
            <a:r>
              <a:rPr lang="en-US" altLang="zh-CN" sz="2000" smtClean="0"/>
              <a:t>lpm_ram_dq</a:t>
            </a:r>
            <a:r>
              <a:rPr lang="zh-CN" altLang="en-US" sz="2000" smtClean="0"/>
              <a:t> 实现</a:t>
            </a:r>
            <a:r>
              <a:rPr lang="en-US" altLang="zh-CN" sz="2000" smtClean="0"/>
              <a:t>256x8 RAM</a:t>
            </a:r>
            <a:endParaRPr lang="zh-CN" altLang="en-US" sz="2000" smtClean="0"/>
          </a:p>
        </p:txBody>
      </p:sp>
      <p:sp>
        <p:nvSpPr>
          <p:cNvPr id="2191378" name="AutoShape 18"/>
          <p:cNvSpPr>
            <a:spLocks noChangeArrowheads="1"/>
          </p:cNvSpPr>
          <p:nvPr/>
        </p:nvSpPr>
        <p:spPr bwMode="auto">
          <a:xfrm>
            <a:off x="6078538" y="5126038"/>
            <a:ext cx="1365250" cy="469900"/>
          </a:xfrm>
          <a:prstGeom prst="wedgeRoundRectCallout">
            <a:avLst>
              <a:gd name="adj1" fmla="val -87324"/>
              <a:gd name="adj2" fmla="val 146620"/>
              <a:gd name="adj3" fmla="val 16667"/>
            </a:avLst>
          </a:prstGeom>
          <a:solidFill>
            <a:srgbClr val="FFCC99"/>
          </a:solidFill>
          <a:ln w="9525">
            <a:solidFill>
              <a:srgbClr val="FF6600"/>
            </a:solidFill>
            <a:miter lim="800000"/>
            <a:headEnd/>
            <a:tailEnd/>
          </a:ln>
          <a:effectLst>
            <a:prstShdw prst="shdw17" dist="17961" dir="2700000">
              <a:srgbClr val="997A5C"/>
            </a:prstShdw>
          </a:effectLst>
        </p:spPr>
        <p:txBody>
          <a:bodyPr anchor="b"/>
          <a:lstStyle/>
          <a:p>
            <a:pPr algn="l">
              <a:lnSpc>
                <a:spcPct val="100000"/>
              </a:lnSpc>
              <a:spcBef>
                <a:spcPct val="0"/>
              </a:spcBef>
            </a:pPr>
            <a:r>
              <a:rPr lang="zh-CN" altLang="en-US" sz="2000" b="1">
                <a:latin typeface="楷体_GB2312" pitchFamily="49" charset="-122"/>
                <a:ea typeface="楷体_GB2312" pitchFamily="49" charset="-122"/>
              </a:rPr>
              <a:t>位置对应</a:t>
            </a:r>
          </a:p>
        </p:txBody>
      </p:sp>
      <p:sp>
        <p:nvSpPr>
          <p:cNvPr id="2191379" name="AutoShape 19"/>
          <p:cNvSpPr>
            <a:spLocks noChangeArrowheads="1"/>
          </p:cNvSpPr>
          <p:nvPr/>
        </p:nvSpPr>
        <p:spPr bwMode="auto">
          <a:xfrm>
            <a:off x="7031038" y="2913063"/>
            <a:ext cx="1579562" cy="498475"/>
          </a:xfrm>
          <a:prstGeom prst="wedgeRoundRectCallout">
            <a:avLst>
              <a:gd name="adj1" fmla="val -73218"/>
              <a:gd name="adj2" fmla="val 53505"/>
              <a:gd name="adj3" fmla="val 16667"/>
            </a:avLst>
          </a:prstGeom>
          <a:solidFill>
            <a:srgbClr val="FFCCFF"/>
          </a:solidFill>
          <a:ln w="9525">
            <a:solidFill>
              <a:srgbClr val="FF66CC"/>
            </a:solidFill>
            <a:miter lim="800000"/>
            <a:headEnd/>
            <a:tailEnd/>
          </a:ln>
          <a:effectLst>
            <a:prstShdw prst="shdw17" dist="17961" dir="2700000">
              <a:srgbClr val="997A99"/>
            </a:prstShdw>
          </a:effectLst>
        </p:spPr>
        <p:txBody>
          <a:bodyPr anchor="b"/>
          <a:lstStyle/>
          <a:p>
            <a:pPr algn="l">
              <a:lnSpc>
                <a:spcPct val="100000"/>
              </a:lnSpc>
              <a:spcBef>
                <a:spcPct val="0"/>
              </a:spcBef>
            </a:pPr>
            <a:r>
              <a:rPr lang="zh-CN" altLang="en-US" sz="2000" b="1">
                <a:latin typeface="楷体_GB2312" pitchFamily="49" charset="-122"/>
                <a:ea typeface="楷体_GB2312" pitchFamily="49" charset="-122"/>
              </a:rPr>
              <a:t>信号名对应</a:t>
            </a:r>
          </a:p>
        </p:txBody>
      </p:sp>
      <p:sp>
        <p:nvSpPr>
          <p:cNvPr id="2191380" name="AutoShape 20"/>
          <p:cNvSpPr>
            <a:spLocks noChangeArrowheads="1"/>
          </p:cNvSpPr>
          <p:nvPr/>
        </p:nvSpPr>
        <p:spPr bwMode="auto">
          <a:xfrm>
            <a:off x="3108325" y="6359525"/>
            <a:ext cx="1579563" cy="498475"/>
          </a:xfrm>
          <a:prstGeom prst="wedgeRoundRectCallout">
            <a:avLst>
              <a:gd name="adj1" fmla="val -79546"/>
              <a:gd name="adj2" fmla="val -56690"/>
              <a:gd name="adj3" fmla="val 16667"/>
            </a:avLst>
          </a:prstGeom>
          <a:solidFill>
            <a:srgbClr val="FFCCFF"/>
          </a:solidFill>
          <a:ln w="9525">
            <a:solidFill>
              <a:srgbClr val="FF66CC"/>
            </a:solidFill>
            <a:miter lim="800000"/>
            <a:headEnd/>
            <a:tailEnd/>
          </a:ln>
          <a:effectLst>
            <a:prstShdw prst="shdw17" dist="17961" dir="2700000">
              <a:srgbClr val="997A99"/>
            </a:prstShdw>
          </a:effectLst>
        </p:spPr>
        <p:txBody>
          <a:bodyPr anchor="b"/>
          <a:lstStyle/>
          <a:p>
            <a:pPr algn="l">
              <a:lnSpc>
                <a:spcPct val="100000"/>
              </a:lnSpc>
              <a:spcBef>
                <a:spcPct val="0"/>
              </a:spcBef>
            </a:pPr>
            <a:r>
              <a:rPr lang="zh-CN" altLang="en-US" sz="2000" b="1">
                <a:latin typeface="楷体_GB2312" pitchFamily="49" charset="-122"/>
                <a:ea typeface="楷体_GB2312" pitchFamily="49" charset="-122"/>
              </a:rPr>
              <a:t>参数的传递</a:t>
            </a:r>
          </a:p>
        </p:txBody>
      </p:sp>
      <p:sp>
        <p:nvSpPr>
          <p:cNvPr id="72720" name="灯片编号占位符 4"/>
          <p:cNvSpPr txBox="1">
            <a:spLocks noGrp="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spcBef>
                <a:spcPct val="0"/>
              </a:spcBef>
            </a:pPr>
            <a:fld id="{78E79A33-5BD2-40A9-86B6-81CEC1C6F2B9}" type="slidenum">
              <a:rPr lang="ko-KR" altLang="en-US" sz="1600" b="1">
                <a:solidFill>
                  <a:schemeClr val="accent2"/>
                </a:solidFill>
                <a:latin typeface="Verdana" pitchFamily="34" charset="0"/>
                <a:ea typeface="Gulim" pitchFamily="34" charset="-127"/>
              </a:rPr>
              <a:pPr algn="r">
                <a:lnSpc>
                  <a:spcPct val="100000"/>
                </a:lnSpc>
                <a:spcBef>
                  <a:spcPct val="0"/>
                </a:spcBef>
              </a:pPr>
              <a:t>68</a:t>
            </a:fld>
            <a:endParaRPr lang="en-US" altLang="ko-KR" sz="1600" b="1">
              <a:solidFill>
                <a:schemeClr val="accent2"/>
              </a:solidFill>
              <a:latin typeface="Verdana" pitchFamily="34" charset="0"/>
              <a:ea typeface="Gulim" pitchFamily="34" charset="-127"/>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191362"/>
                                        </p:tgtEl>
                                        <p:attrNameLst>
                                          <p:attrName>style.visibility</p:attrName>
                                        </p:attrNameLst>
                                      </p:cBhvr>
                                      <p:to>
                                        <p:strVal val="visible"/>
                                      </p:to>
                                    </p:set>
                                    <p:anim calcmode="lin" valueType="num">
                                      <p:cBhvr additive="base">
                                        <p:cTn id="7" dur="500" fill="hold"/>
                                        <p:tgtEl>
                                          <p:spTgt spid="2191362"/>
                                        </p:tgtEl>
                                        <p:attrNameLst>
                                          <p:attrName>ppt_x</p:attrName>
                                        </p:attrNameLst>
                                      </p:cBhvr>
                                      <p:tavLst>
                                        <p:tav tm="0">
                                          <p:val>
                                            <p:strVal val="#ppt_x"/>
                                          </p:val>
                                        </p:tav>
                                        <p:tav tm="100000">
                                          <p:val>
                                            <p:strVal val="#ppt_x"/>
                                          </p:val>
                                        </p:tav>
                                      </p:tavLst>
                                    </p:anim>
                                    <p:anim calcmode="lin" valueType="num">
                                      <p:cBhvr additive="base">
                                        <p:cTn id="8" dur="500" fill="hold"/>
                                        <p:tgtEl>
                                          <p:spTgt spid="21913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191366"/>
                                        </p:tgtEl>
                                        <p:attrNameLst>
                                          <p:attrName>style.visibility</p:attrName>
                                        </p:attrNameLst>
                                      </p:cBhvr>
                                      <p:to>
                                        <p:strVal val="visible"/>
                                      </p:to>
                                    </p:set>
                                    <p:anim calcmode="lin" valueType="num">
                                      <p:cBhvr>
                                        <p:cTn id="13" dur="500" fill="hold"/>
                                        <p:tgtEl>
                                          <p:spTgt spid="2191366"/>
                                        </p:tgtEl>
                                        <p:attrNameLst>
                                          <p:attrName>ppt_w</p:attrName>
                                        </p:attrNameLst>
                                      </p:cBhvr>
                                      <p:tavLst>
                                        <p:tav tm="0">
                                          <p:val>
                                            <p:fltVal val="0"/>
                                          </p:val>
                                        </p:tav>
                                        <p:tav tm="100000">
                                          <p:val>
                                            <p:strVal val="#ppt_w"/>
                                          </p:val>
                                        </p:tav>
                                      </p:tavLst>
                                    </p:anim>
                                    <p:anim calcmode="lin" valueType="num">
                                      <p:cBhvr>
                                        <p:cTn id="14" dur="500" fill="hold"/>
                                        <p:tgtEl>
                                          <p:spTgt spid="2191366"/>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4" fill="hold" grpId="0" nodeType="clickEffect">
                                  <p:stCondLst>
                                    <p:cond delay="0"/>
                                  </p:stCondLst>
                                  <p:childTnLst>
                                    <p:set>
                                      <p:cBhvr>
                                        <p:cTn id="18" dur="1" fill="hold">
                                          <p:stCondLst>
                                            <p:cond delay="0"/>
                                          </p:stCondLst>
                                        </p:cTn>
                                        <p:tgtEl>
                                          <p:spTgt spid="2191368"/>
                                        </p:tgtEl>
                                        <p:attrNameLst>
                                          <p:attrName>style.visibility</p:attrName>
                                        </p:attrNameLst>
                                      </p:cBhvr>
                                      <p:to>
                                        <p:strVal val="visible"/>
                                      </p:to>
                                    </p:set>
                                    <p:anim calcmode="lin" valueType="num">
                                      <p:cBhvr>
                                        <p:cTn id="19" dur="500" fill="hold"/>
                                        <p:tgtEl>
                                          <p:spTgt spid="2191368"/>
                                        </p:tgtEl>
                                        <p:attrNameLst>
                                          <p:attrName>ppt_x</p:attrName>
                                        </p:attrNameLst>
                                      </p:cBhvr>
                                      <p:tavLst>
                                        <p:tav tm="0">
                                          <p:val>
                                            <p:strVal val="#ppt_x"/>
                                          </p:val>
                                        </p:tav>
                                        <p:tav tm="100000">
                                          <p:val>
                                            <p:strVal val="#ppt_x"/>
                                          </p:val>
                                        </p:tav>
                                      </p:tavLst>
                                    </p:anim>
                                    <p:anim calcmode="lin" valueType="num">
                                      <p:cBhvr>
                                        <p:cTn id="20" dur="500" fill="hold"/>
                                        <p:tgtEl>
                                          <p:spTgt spid="2191368"/>
                                        </p:tgtEl>
                                        <p:attrNameLst>
                                          <p:attrName>ppt_y</p:attrName>
                                        </p:attrNameLst>
                                      </p:cBhvr>
                                      <p:tavLst>
                                        <p:tav tm="0">
                                          <p:val>
                                            <p:strVal val="#ppt_y+#ppt_h/2"/>
                                          </p:val>
                                        </p:tav>
                                        <p:tav tm="100000">
                                          <p:val>
                                            <p:strVal val="#ppt_y"/>
                                          </p:val>
                                        </p:tav>
                                      </p:tavLst>
                                    </p:anim>
                                    <p:anim calcmode="lin" valueType="num">
                                      <p:cBhvr>
                                        <p:cTn id="21" dur="500" fill="hold"/>
                                        <p:tgtEl>
                                          <p:spTgt spid="2191368"/>
                                        </p:tgtEl>
                                        <p:attrNameLst>
                                          <p:attrName>ppt_w</p:attrName>
                                        </p:attrNameLst>
                                      </p:cBhvr>
                                      <p:tavLst>
                                        <p:tav tm="0">
                                          <p:val>
                                            <p:strVal val="#ppt_w"/>
                                          </p:val>
                                        </p:tav>
                                        <p:tav tm="100000">
                                          <p:val>
                                            <p:strVal val="#ppt_w"/>
                                          </p:val>
                                        </p:tav>
                                      </p:tavLst>
                                    </p:anim>
                                    <p:anim calcmode="lin" valueType="num">
                                      <p:cBhvr>
                                        <p:cTn id="22" dur="500" fill="hold"/>
                                        <p:tgtEl>
                                          <p:spTgt spid="2191368"/>
                                        </p:tgtEl>
                                        <p:attrNameLst>
                                          <p:attrName>ppt_h</p:attrName>
                                        </p:attrNameLst>
                                      </p:cBhvr>
                                      <p:tavLst>
                                        <p:tav tm="0">
                                          <p:val>
                                            <p:fltVal val="0"/>
                                          </p:val>
                                        </p:tav>
                                        <p:tav tm="100000">
                                          <p:val>
                                            <p:strVal val="#ppt_h"/>
                                          </p:val>
                                        </p:tav>
                                      </p:tavLst>
                                    </p:anim>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2191367"/>
                                        </p:tgtEl>
                                        <p:attrNameLst>
                                          <p:attrName>style.visibility</p:attrName>
                                        </p:attrNameLst>
                                      </p:cBhvr>
                                      <p:to>
                                        <p:strVal val="visible"/>
                                      </p:to>
                                    </p:set>
                                    <p:animEffect transition="in" filter="dissolve">
                                      <p:cBhvr>
                                        <p:cTn id="26" dur="500"/>
                                        <p:tgtEl>
                                          <p:spTgt spid="2191367"/>
                                        </p:tgtEl>
                                      </p:cBhvr>
                                    </p:animEffect>
                                  </p:childTnLst>
                                </p:cTn>
                              </p:par>
                            </p:childTnLst>
                          </p:cTn>
                        </p:par>
                      </p:childTnLst>
                    </p:cTn>
                  </p:par>
                  <p:par>
                    <p:cTn id="27" fill="hold">
                      <p:stCondLst>
                        <p:cond delay="indefinite"/>
                      </p:stCondLst>
                      <p:childTnLst>
                        <p:par>
                          <p:cTn id="28" fill="hold">
                            <p:stCondLst>
                              <p:cond delay="0"/>
                            </p:stCondLst>
                            <p:childTnLst>
                              <p:par>
                                <p:cTn id="29" presetID="17" presetClass="entr" presetSubtype="4" fill="hold" grpId="0" nodeType="clickEffect">
                                  <p:stCondLst>
                                    <p:cond delay="0"/>
                                  </p:stCondLst>
                                  <p:childTnLst>
                                    <p:set>
                                      <p:cBhvr>
                                        <p:cTn id="30" dur="1" fill="hold">
                                          <p:stCondLst>
                                            <p:cond delay="0"/>
                                          </p:stCondLst>
                                        </p:cTn>
                                        <p:tgtEl>
                                          <p:spTgt spid="2191370"/>
                                        </p:tgtEl>
                                        <p:attrNameLst>
                                          <p:attrName>style.visibility</p:attrName>
                                        </p:attrNameLst>
                                      </p:cBhvr>
                                      <p:to>
                                        <p:strVal val="visible"/>
                                      </p:to>
                                    </p:set>
                                    <p:anim calcmode="lin" valueType="num">
                                      <p:cBhvr>
                                        <p:cTn id="31" dur="500" fill="hold"/>
                                        <p:tgtEl>
                                          <p:spTgt spid="2191370"/>
                                        </p:tgtEl>
                                        <p:attrNameLst>
                                          <p:attrName>ppt_x</p:attrName>
                                        </p:attrNameLst>
                                      </p:cBhvr>
                                      <p:tavLst>
                                        <p:tav tm="0">
                                          <p:val>
                                            <p:strVal val="#ppt_x"/>
                                          </p:val>
                                        </p:tav>
                                        <p:tav tm="100000">
                                          <p:val>
                                            <p:strVal val="#ppt_x"/>
                                          </p:val>
                                        </p:tav>
                                      </p:tavLst>
                                    </p:anim>
                                    <p:anim calcmode="lin" valueType="num">
                                      <p:cBhvr>
                                        <p:cTn id="32" dur="500" fill="hold"/>
                                        <p:tgtEl>
                                          <p:spTgt spid="2191370"/>
                                        </p:tgtEl>
                                        <p:attrNameLst>
                                          <p:attrName>ppt_y</p:attrName>
                                        </p:attrNameLst>
                                      </p:cBhvr>
                                      <p:tavLst>
                                        <p:tav tm="0">
                                          <p:val>
                                            <p:strVal val="#ppt_y+#ppt_h/2"/>
                                          </p:val>
                                        </p:tav>
                                        <p:tav tm="100000">
                                          <p:val>
                                            <p:strVal val="#ppt_y"/>
                                          </p:val>
                                        </p:tav>
                                      </p:tavLst>
                                    </p:anim>
                                    <p:anim calcmode="lin" valueType="num">
                                      <p:cBhvr>
                                        <p:cTn id="33" dur="500" fill="hold"/>
                                        <p:tgtEl>
                                          <p:spTgt spid="2191370"/>
                                        </p:tgtEl>
                                        <p:attrNameLst>
                                          <p:attrName>ppt_w</p:attrName>
                                        </p:attrNameLst>
                                      </p:cBhvr>
                                      <p:tavLst>
                                        <p:tav tm="0">
                                          <p:val>
                                            <p:strVal val="#ppt_w"/>
                                          </p:val>
                                        </p:tav>
                                        <p:tav tm="100000">
                                          <p:val>
                                            <p:strVal val="#ppt_w"/>
                                          </p:val>
                                        </p:tav>
                                      </p:tavLst>
                                    </p:anim>
                                    <p:anim calcmode="lin" valueType="num">
                                      <p:cBhvr>
                                        <p:cTn id="34" dur="500" fill="hold"/>
                                        <p:tgtEl>
                                          <p:spTgt spid="2191370"/>
                                        </p:tgtEl>
                                        <p:attrNameLst>
                                          <p:attrName>ppt_h</p:attrName>
                                        </p:attrNameLst>
                                      </p:cBhvr>
                                      <p:tavLst>
                                        <p:tav tm="0">
                                          <p:val>
                                            <p:fltVal val="0"/>
                                          </p:val>
                                        </p:tav>
                                        <p:tav tm="100000">
                                          <p:val>
                                            <p:strVal val="#ppt_h"/>
                                          </p:val>
                                        </p:tav>
                                      </p:tavLst>
                                    </p:anim>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2191369"/>
                                        </p:tgtEl>
                                        <p:attrNameLst>
                                          <p:attrName>style.visibility</p:attrName>
                                        </p:attrNameLst>
                                      </p:cBhvr>
                                      <p:to>
                                        <p:strVal val="visible"/>
                                      </p:to>
                                    </p:set>
                                    <p:animEffect transition="in" filter="dissolve">
                                      <p:cBhvr>
                                        <p:cTn id="38" dur="500"/>
                                        <p:tgtEl>
                                          <p:spTgt spid="2191369"/>
                                        </p:tgtEl>
                                      </p:cBhvr>
                                    </p:animEffect>
                                  </p:childTnLst>
                                </p:cTn>
                              </p:par>
                            </p:childTnLst>
                          </p:cTn>
                        </p:par>
                      </p:childTnLst>
                    </p:cTn>
                  </p:par>
                  <p:par>
                    <p:cTn id="39" fill="hold">
                      <p:stCondLst>
                        <p:cond delay="indefinite"/>
                      </p:stCondLst>
                      <p:childTnLst>
                        <p:par>
                          <p:cTn id="40" fill="hold">
                            <p:stCondLst>
                              <p:cond delay="0"/>
                            </p:stCondLst>
                            <p:childTnLst>
                              <p:par>
                                <p:cTn id="41" presetID="17" presetClass="entr" presetSubtype="4" fill="hold" grpId="0" nodeType="clickEffect">
                                  <p:stCondLst>
                                    <p:cond delay="0"/>
                                  </p:stCondLst>
                                  <p:childTnLst>
                                    <p:set>
                                      <p:cBhvr>
                                        <p:cTn id="42" dur="1" fill="hold">
                                          <p:stCondLst>
                                            <p:cond delay="0"/>
                                          </p:stCondLst>
                                        </p:cTn>
                                        <p:tgtEl>
                                          <p:spTgt spid="2191372"/>
                                        </p:tgtEl>
                                        <p:attrNameLst>
                                          <p:attrName>style.visibility</p:attrName>
                                        </p:attrNameLst>
                                      </p:cBhvr>
                                      <p:to>
                                        <p:strVal val="visible"/>
                                      </p:to>
                                    </p:set>
                                    <p:anim calcmode="lin" valueType="num">
                                      <p:cBhvr>
                                        <p:cTn id="43" dur="500" fill="hold"/>
                                        <p:tgtEl>
                                          <p:spTgt spid="2191372"/>
                                        </p:tgtEl>
                                        <p:attrNameLst>
                                          <p:attrName>ppt_x</p:attrName>
                                        </p:attrNameLst>
                                      </p:cBhvr>
                                      <p:tavLst>
                                        <p:tav tm="0">
                                          <p:val>
                                            <p:strVal val="#ppt_x"/>
                                          </p:val>
                                        </p:tav>
                                        <p:tav tm="100000">
                                          <p:val>
                                            <p:strVal val="#ppt_x"/>
                                          </p:val>
                                        </p:tav>
                                      </p:tavLst>
                                    </p:anim>
                                    <p:anim calcmode="lin" valueType="num">
                                      <p:cBhvr>
                                        <p:cTn id="44" dur="500" fill="hold"/>
                                        <p:tgtEl>
                                          <p:spTgt spid="2191372"/>
                                        </p:tgtEl>
                                        <p:attrNameLst>
                                          <p:attrName>ppt_y</p:attrName>
                                        </p:attrNameLst>
                                      </p:cBhvr>
                                      <p:tavLst>
                                        <p:tav tm="0">
                                          <p:val>
                                            <p:strVal val="#ppt_y+#ppt_h/2"/>
                                          </p:val>
                                        </p:tav>
                                        <p:tav tm="100000">
                                          <p:val>
                                            <p:strVal val="#ppt_y"/>
                                          </p:val>
                                        </p:tav>
                                      </p:tavLst>
                                    </p:anim>
                                    <p:anim calcmode="lin" valueType="num">
                                      <p:cBhvr>
                                        <p:cTn id="45" dur="500" fill="hold"/>
                                        <p:tgtEl>
                                          <p:spTgt spid="2191372"/>
                                        </p:tgtEl>
                                        <p:attrNameLst>
                                          <p:attrName>ppt_w</p:attrName>
                                        </p:attrNameLst>
                                      </p:cBhvr>
                                      <p:tavLst>
                                        <p:tav tm="0">
                                          <p:val>
                                            <p:strVal val="#ppt_w"/>
                                          </p:val>
                                        </p:tav>
                                        <p:tav tm="100000">
                                          <p:val>
                                            <p:strVal val="#ppt_w"/>
                                          </p:val>
                                        </p:tav>
                                      </p:tavLst>
                                    </p:anim>
                                    <p:anim calcmode="lin" valueType="num">
                                      <p:cBhvr>
                                        <p:cTn id="46" dur="500" fill="hold"/>
                                        <p:tgtEl>
                                          <p:spTgt spid="2191372"/>
                                        </p:tgtEl>
                                        <p:attrNameLst>
                                          <p:attrName>ppt_h</p:attrName>
                                        </p:attrNameLst>
                                      </p:cBhvr>
                                      <p:tavLst>
                                        <p:tav tm="0">
                                          <p:val>
                                            <p:fltVal val="0"/>
                                          </p:val>
                                        </p:tav>
                                        <p:tav tm="100000">
                                          <p:val>
                                            <p:strVal val="#ppt_h"/>
                                          </p:val>
                                        </p:tav>
                                      </p:tavLst>
                                    </p:anim>
                                  </p:childTnLst>
                                </p:cTn>
                              </p:par>
                            </p:childTnLst>
                          </p:cTn>
                        </p:par>
                        <p:par>
                          <p:cTn id="47" fill="hold">
                            <p:stCondLst>
                              <p:cond delay="500"/>
                            </p:stCondLst>
                            <p:childTnLst>
                              <p:par>
                                <p:cTn id="48" presetID="9" presetClass="entr" presetSubtype="0" fill="hold" grpId="0" nodeType="afterEffect">
                                  <p:stCondLst>
                                    <p:cond delay="0"/>
                                  </p:stCondLst>
                                  <p:childTnLst>
                                    <p:set>
                                      <p:cBhvr>
                                        <p:cTn id="49" dur="1" fill="hold">
                                          <p:stCondLst>
                                            <p:cond delay="0"/>
                                          </p:stCondLst>
                                        </p:cTn>
                                        <p:tgtEl>
                                          <p:spTgt spid="2191371"/>
                                        </p:tgtEl>
                                        <p:attrNameLst>
                                          <p:attrName>style.visibility</p:attrName>
                                        </p:attrNameLst>
                                      </p:cBhvr>
                                      <p:to>
                                        <p:strVal val="visible"/>
                                      </p:to>
                                    </p:set>
                                    <p:animEffect transition="in" filter="dissolve">
                                      <p:cBhvr>
                                        <p:cTn id="50" dur="500"/>
                                        <p:tgtEl>
                                          <p:spTgt spid="2191371"/>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2191379"/>
                                        </p:tgtEl>
                                        <p:attrNameLst>
                                          <p:attrName>style.visibility</p:attrName>
                                        </p:attrNameLst>
                                      </p:cBhvr>
                                      <p:to>
                                        <p:strVal val="visible"/>
                                      </p:to>
                                    </p:set>
                                    <p:animEffect transition="in" filter="dissolve">
                                      <p:cBhvr>
                                        <p:cTn id="55" dur="500"/>
                                        <p:tgtEl>
                                          <p:spTgt spid="2191379"/>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2191377"/>
                                        </p:tgtEl>
                                        <p:attrNameLst>
                                          <p:attrName>style.visibility</p:attrName>
                                        </p:attrNameLst>
                                      </p:cBhvr>
                                      <p:to>
                                        <p:strVal val="visible"/>
                                      </p:to>
                                    </p:set>
                                    <p:anim calcmode="lin" valueType="num">
                                      <p:cBhvr additive="base">
                                        <p:cTn id="60" dur="500" fill="hold"/>
                                        <p:tgtEl>
                                          <p:spTgt spid="2191377"/>
                                        </p:tgtEl>
                                        <p:attrNameLst>
                                          <p:attrName>ppt_x</p:attrName>
                                        </p:attrNameLst>
                                      </p:cBhvr>
                                      <p:tavLst>
                                        <p:tav tm="0">
                                          <p:val>
                                            <p:strVal val="#ppt_x"/>
                                          </p:val>
                                        </p:tav>
                                        <p:tav tm="100000">
                                          <p:val>
                                            <p:strVal val="#ppt_x"/>
                                          </p:val>
                                        </p:tav>
                                      </p:tavLst>
                                    </p:anim>
                                    <p:anim calcmode="lin" valueType="num">
                                      <p:cBhvr additive="base">
                                        <p:cTn id="61" dur="500" fill="hold"/>
                                        <p:tgtEl>
                                          <p:spTgt spid="2191377"/>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2191378"/>
                                        </p:tgtEl>
                                        <p:attrNameLst>
                                          <p:attrName>style.visibility</p:attrName>
                                        </p:attrNameLst>
                                      </p:cBhvr>
                                      <p:to>
                                        <p:strVal val="visible"/>
                                      </p:to>
                                    </p:set>
                                    <p:animEffect transition="in" filter="dissolve">
                                      <p:cBhvr>
                                        <p:cTn id="66" dur="500"/>
                                        <p:tgtEl>
                                          <p:spTgt spid="2191378"/>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2191380"/>
                                        </p:tgtEl>
                                        <p:attrNameLst>
                                          <p:attrName>style.visibility</p:attrName>
                                        </p:attrNameLst>
                                      </p:cBhvr>
                                      <p:to>
                                        <p:strVal val="visible"/>
                                      </p:to>
                                    </p:set>
                                    <p:animEffect transition="in" filter="dissolve">
                                      <p:cBhvr>
                                        <p:cTn id="71" dur="500"/>
                                        <p:tgtEl>
                                          <p:spTgt spid="2191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77" grpId="0" animBg="1" autoUpdateAnimBg="0"/>
      <p:bldP spid="2191362" grpId="0" animBg="1" autoUpdateAnimBg="0"/>
      <p:bldP spid="2191366" grpId="0" autoUpdateAnimBg="0"/>
      <p:bldP spid="2191367" grpId="0" autoUpdateAnimBg="0"/>
      <p:bldP spid="2191368" grpId="0" animBg="1"/>
      <p:bldP spid="2191369" grpId="0" autoUpdateAnimBg="0"/>
      <p:bldP spid="2191370" grpId="0" animBg="1"/>
      <p:bldP spid="2191371" grpId="0" autoUpdateAnimBg="0"/>
      <p:bldP spid="2191372" grpId="0" animBg="1"/>
      <p:bldP spid="2191378" grpId="0" animBg="1" autoUpdateAnimBg="0"/>
      <p:bldP spid="2191379" grpId="0" animBg="1" autoUpdateAnimBg="0"/>
      <p:bldP spid="2191380"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灯片编号占位符 4"/>
          <p:cNvSpPr txBox="1">
            <a:spLocks noGrp="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spcBef>
                <a:spcPct val="0"/>
              </a:spcBef>
            </a:pPr>
            <a:fld id="{6E407150-194E-4725-8B15-EBD458F40ECF}" type="slidenum">
              <a:rPr lang="ko-KR" altLang="en-US" sz="1600" b="1">
                <a:solidFill>
                  <a:schemeClr val="accent2"/>
                </a:solidFill>
                <a:latin typeface="Verdana" pitchFamily="34" charset="0"/>
                <a:ea typeface="Gulim" pitchFamily="34" charset="-127"/>
              </a:rPr>
              <a:pPr algn="r">
                <a:lnSpc>
                  <a:spcPct val="100000"/>
                </a:lnSpc>
                <a:spcBef>
                  <a:spcPct val="0"/>
                </a:spcBef>
              </a:pPr>
              <a:t>69</a:t>
            </a:fld>
            <a:endParaRPr lang="en-US" altLang="ko-KR" sz="1600" b="1">
              <a:solidFill>
                <a:schemeClr val="accent2"/>
              </a:solidFill>
              <a:latin typeface="Verdana" pitchFamily="34" charset="0"/>
              <a:ea typeface="Gulim" pitchFamily="34" charset="-127"/>
            </a:endParaRPr>
          </a:p>
        </p:txBody>
      </p:sp>
      <p:sp>
        <p:nvSpPr>
          <p:cNvPr id="73731" name="Rectangle 2"/>
          <p:cNvSpPr>
            <a:spLocks noGrp="1" noChangeArrowheads="1"/>
          </p:cNvSpPr>
          <p:nvPr>
            <p:ph type="title" idx="4294967295"/>
          </p:nvPr>
        </p:nvSpPr>
        <p:spPr/>
        <p:txBody>
          <a:bodyPr/>
          <a:lstStyle/>
          <a:p>
            <a:r>
              <a:rPr lang="zh-CN" altLang="en-US" smtClean="0">
                <a:solidFill>
                  <a:srgbClr val="FFCC00"/>
                </a:solidFill>
                <a:latin typeface="Arial" charset="0"/>
                <a:ea typeface="黑体" pitchFamily="49" charset="-122"/>
              </a:rPr>
              <a:t>建立存储器初始化文件</a:t>
            </a:r>
          </a:p>
        </p:txBody>
      </p:sp>
      <p:sp>
        <p:nvSpPr>
          <p:cNvPr id="2121731" name="Rectangle 3"/>
          <p:cNvSpPr>
            <a:spLocks noChangeArrowheads="1"/>
          </p:cNvSpPr>
          <p:nvPr/>
        </p:nvSpPr>
        <p:spPr bwMode="auto">
          <a:xfrm>
            <a:off x="287338" y="3684588"/>
            <a:ext cx="8542337" cy="2071687"/>
          </a:xfrm>
          <a:prstGeom prst="rect">
            <a:avLst/>
          </a:prstGeom>
          <a:noFill/>
          <a:ln w="9525">
            <a:noFill/>
            <a:miter lim="800000"/>
            <a:headEnd/>
            <a:tailEnd/>
          </a:ln>
        </p:spPr>
        <p:txBody>
          <a:bodyPr/>
          <a:lstStyle/>
          <a:p>
            <a:pPr marL="342900" indent="-342900" algn="just">
              <a:lnSpc>
                <a:spcPct val="110000"/>
              </a:lnSpc>
              <a:spcBef>
                <a:spcPct val="0"/>
              </a:spcBef>
              <a:buClr>
                <a:schemeClr val="bg2"/>
              </a:buClr>
              <a:buFont typeface="Wingdings" pitchFamily="2" charset="2"/>
              <a:buChar char="v"/>
            </a:pPr>
            <a:r>
              <a:rPr lang="en-US" altLang="zh-CN" b="1">
                <a:latin typeface="Arial" charset="0"/>
                <a:ea typeface="楷体_GB2312" pitchFamily="49" charset="-122"/>
              </a:rPr>
              <a:t>RAM</a:t>
            </a:r>
            <a:r>
              <a:rPr lang="zh-CN" altLang="en-US" b="1">
                <a:latin typeface="Arial" charset="0"/>
                <a:ea typeface="楷体_GB2312" pitchFamily="49" charset="-122"/>
              </a:rPr>
              <a:t>中的内容可以存于</a:t>
            </a:r>
            <a:r>
              <a:rPr lang="en-US" altLang="zh-CN" b="1">
                <a:solidFill>
                  <a:srgbClr val="CC0066"/>
                </a:solidFill>
                <a:latin typeface="Arial" charset="0"/>
                <a:ea typeface="楷体_GB2312" pitchFamily="49" charset="-122"/>
              </a:rPr>
              <a:t>.mif</a:t>
            </a:r>
            <a:r>
              <a:rPr lang="zh-CN" altLang="en-US" b="1">
                <a:latin typeface="Arial" charset="0"/>
                <a:ea typeface="楷体_GB2312" pitchFamily="49" charset="-122"/>
              </a:rPr>
              <a:t>（</a:t>
            </a:r>
            <a:r>
              <a:rPr lang="en-US" altLang="zh-CN" b="1">
                <a:latin typeface="Arial" charset="0"/>
                <a:ea typeface="楷体_GB2312" pitchFamily="49" charset="-122"/>
              </a:rPr>
              <a:t>Memory Initialization File</a:t>
            </a:r>
            <a:r>
              <a:rPr lang="zh-CN" altLang="en-US" b="1">
                <a:latin typeface="Arial" charset="0"/>
                <a:ea typeface="楷体_GB2312" pitchFamily="49" charset="-122"/>
              </a:rPr>
              <a:t>）文件中。 </a:t>
            </a:r>
          </a:p>
          <a:p>
            <a:pPr marL="342900" indent="-342900" algn="just">
              <a:lnSpc>
                <a:spcPct val="110000"/>
              </a:lnSpc>
              <a:spcBef>
                <a:spcPct val="0"/>
              </a:spcBef>
              <a:buClr>
                <a:schemeClr val="bg2"/>
              </a:buClr>
              <a:buFont typeface="Wingdings" pitchFamily="2" charset="2"/>
              <a:buChar char="v"/>
            </a:pPr>
            <a:r>
              <a:rPr lang="en-US" altLang="zh-CN" b="1">
                <a:latin typeface="Arial" charset="0"/>
                <a:ea typeface="楷体_GB2312" pitchFamily="49" charset="-122"/>
              </a:rPr>
              <a:t>.mif</a:t>
            </a:r>
            <a:r>
              <a:rPr lang="zh-CN" altLang="en-US" b="1">
                <a:latin typeface="Arial" charset="0"/>
                <a:ea typeface="楷体_GB2312" pitchFamily="49" charset="-122"/>
              </a:rPr>
              <a:t>文件可以在</a:t>
            </a:r>
            <a:r>
              <a:rPr lang="en-US" altLang="zh-CN" b="1">
                <a:latin typeface="Arial" charset="0"/>
                <a:ea typeface="楷体_GB2312" pitchFamily="49" charset="-122"/>
              </a:rPr>
              <a:t>Quartus Ⅱ</a:t>
            </a:r>
            <a:r>
              <a:rPr lang="zh-CN" altLang="en-US" b="1">
                <a:latin typeface="Arial" charset="0"/>
                <a:ea typeface="楷体_GB2312" pitchFamily="49" charset="-122"/>
              </a:rPr>
              <a:t>中使用</a:t>
            </a:r>
            <a:r>
              <a:rPr lang="en-US" altLang="zh-CN" b="1">
                <a:solidFill>
                  <a:srgbClr val="FF0066"/>
                </a:solidFill>
                <a:latin typeface="Arial" charset="0"/>
                <a:ea typeface="楷体_GB2312" pitchFamily="49" charset="-122"/>
              </a:rPr>
              <a:t>File/New</a:t>
            </a:r>
            <a:r>
              <a:rPr lang="zh-CN" altLang="en-US" b="1">
                <a:latin typeface="Arial" charset="0"/>
                <a:ea typeface="楷体_GB2312" pitchFamily="49" charset="-122"/>
              </a:rPr>
              <a:t>菜单命令，选择“</a:t>
            </a:r>
            <a:r>
              <a:rPr lang="en-US" altLang="zh-CN" b="1">
                <a:solidFill>
                  <a:srgbClr val="FF0066"/>
                </a:solidFill>
                <a:latin typeface="Arial" charset="0"/>
                <a:ea typeface="楷体_GB2312" pitchFamily="49" charset="-122"/>
              </a:rPr>
              <a:t>Memory Initialization File</a:t>
            </a:r>
            <a:r>
              <a:rPr lang="zh-CN" altLang="en-US" b="1">
                <a:latin typeface="Arial" charset="0"/>
                <a:ea typeface="楷体_GB2312" pitchFamily="49" charset="-122"/>
              </a:rPr>
              <a:t>”项来创建，然后编辑</a:t>
            </a:r>
            <a:r>
              <a:rPr lang="en-US" altLang="zh-CN" b="1">
                <a:latin typeface="Arial" charset="0"/>
                <a:ea typeface="楷体_GB2312" pitchFamily="49" charset="-122"/>
              </a:rPr>
              <a:t>RAM</a:t>
            </a:r>
            <a:r>
              <a:rPr lang="zh-CN" altLang="en-US" b="1">
                <a:latin typeface="Arial" charset="0"/>
                <a:ea typeface="楷体_GB2312" pitchFamily="49" charset="-122"/>
              </a:rPr>
              <a:t>中数据。</a:t>
            </a:r>
          </a:p>
        </p:txBody>
      </p:sp>
      <p:sp>
        <p:nvSpPr>
          <p:cNvPr id="9220" name="Rectangle 3"/>
          <p:cNvSpPr>
            <a:spLocks noChangeArrowheads="1"/>
          </p:cNvSpPr>
          <p:nvPr/>
        </p:nvSpPr>
        <p:spPr bwMode="auto">
          <a:xfrm>
            <a:off x="455613" y="1266825"/>
            <a:ext cx="8137525" cy="2336800"/>
          </a:xfrm>
          <a:prstGeom prst="rect">
            <a:avLst/>
          </a:prstGeom>
          <a:noFill/>
          <a:ln w="9525">
            <a:noFill/>
            <a:miter lim="800000"/>
            <a:headEnd/>
            <a:tailEnd/>
          </a:ln>
        </p:spPr>
        <p:txBody>
          <a:bodyPr/>
          <a:lstStyle/>
          <a:p>
            <a:pPr marL="292100" indent="-292100" algn="l" defTabSz="2716213">
              <a:lnSpc>
                <a:spcPct val="110000"/>
              </a:lnSpc>
              <a:spcBef>
                <a:spcPct val="20000"/>
              </a:spcBef>
              <a:buClr>
                <a:schemeClr val="bg2"/>
              </a:buClr>
              <a:buFont typeface="Wingdings" pitchFamily="2" charset="2"/>
              <a:buChar char="v"/>
            </a:pPr>
            <a:r>
              <a:rPr lang="zh-CN" altLang="en-US" b="1">
                <a:latin typeface="Arial" charset="0"/>
                <a:ea typeface="楷体_GB2312" pitchFamily="49" charset="-122"/>
              </a:rPr>
              <a:t>当在设计中使用了器件内部的存储器模块（</a:t>
            </a:r>
            <a:r>
              <a:rPr lang="en-US" altLang="zh-CN" b="1">
                <a:latin typeface="Arial" charset="0"/>
                <a:ea typeface="楷体_GB2312" pitchFamily="49" charset="-122"/>
              </a:rPr>
              <a:t>RAM</a:t>
            </a:r>
            <a:r>
              <a:rPr lang="zh-CN" altLang="en-US" b="1">
                <a:latin typeface="Arial" charset="0"/>
                <a:ea typeface="楷体_GB2312" pitchFamily="49" charset="-122"/>
              </a:rPr>
              <a:t>、</a:t>
            </a:r>
            <a:r>
              <a:rPr lang="en-US" altLang="zh-CN" b="1">
                <a:latin typeface="Arial" charset="0"/>
                <a:ea typeface="楷体_GB2312" pitchFamily="49" charset="-122"/>
              </a:rPr>
              <a:t>ROM</a:t>
            </a:r>
            <a:r>
              <a:rPr lang="zh-CN" altLang="en-US" b="1">
                <a:latin typeface="Arial" charset="0"/>
                <a:ea typeface="楷体_GB2312" pitchFamily="49" charset="-122"/>
              </a:rPr>
              <a:t>或双口</a:t>
            </a:r>
            <a:r>
              <a:rPr lang="en-US" altLang="zh-CN" b="1">
                <a:latin typeface="Arial" charset="0"/>
                <a:ea typeface="楷体_GB2312" pitchFamily="49" charset="-122"/>
              </a:rPr>
              <a:t>RAM</a:t>
            </a:r>
            <a:r>
              <a:rPr lang="zh-CN" altLang="en-US" b="1">
                <a:latin typeface="Arial" charset="0"/>
                <a:ea typeface="楷体_GB2312" pitchFamily="49" charset="-122"/>
              </a:rPr>
              <a:t>）时，需要对存储器模块进行初始化。</a:t>
            </a:r>
          </a:p>
          <a:p>
            <a:pPr marL="292100" indent="-292100" algn="l" defTabSz="2716213">
              <a:lnSpc>
                <a:spcPct val="110000"/>
              </a:lnSpc>
              <a:spcBef>
                <a:spcPct val="20000"/>
              </a:spcBef>
              <a:buClr>
                <a:schemeClr val="bg2"/>
              </a:buClr>
              <a:buFont typeface="Wingdings" pitchFamily="2" charset="2"/>
              <a:buChar char="v"/>
            </a:pPr>
            <a:r>
              <a:rPr lang="zh-CN" altLang="en-US" b="1">
                <a:latin typeface="Arial" charset="0"/>
                <a:ea typeface="楷体_GB2312" pitchFamily="49" charset="-122"/>
              </a:rPr>
              <a:t>可利用存储器编辑器（</a:t>
            </a:r>
            <a:r>
              <a:rPr lang="en-US" altLang="zh-CN" b="1">
                <a:latin typeface="Arial" charset="0"/>
                <a:ea typeface="楷体_GB2312" pitchFamily="49" charset="-122"/>
              </a:rPr>
              <a:t>Memory Editor</a:t>
            </a:r>
            <a:r>
              <a:rPr lang="zh-CN" altLang="en-US" b="1">
                <a:latin typeface="Arial" charset="0"/>
                <a:ea typeface="楷体_GB2312" pitchFamily="49" charset="-122"/>
              </a:rPr>
              <a:t>）建立或编辑</a:t>
            </a:r>
            <a:r>
              <a:rPr lang="en-US" altLang="zh-CN" b="1">
                <a:latin typeface="Arial" charset="0"/>
                <a:ea typeface="楷体_GB2312" pitchFamily="49" charset="-122"/>
              </a:rPr>
              <a:t>Intel Hex</a:t>
            </a:r>
            <a:r>
              <a:rPr lang="zh-CN" altLang="en-US" b="1">
                <a:latin typeface="Arial" charset="0"/>
                <a:ea typeface="楷体_GB2312" pitchFamily="49" charset="-122"/>
              </a:rPr>
              <a:t>格式（</a:t>
            </a:r>
            <a:r>
              <a:rPr kumimoji="1" lang="en-US" altLang="zh-CN" b="1">
                <a:solidFill>
                  <a:srgbClr val="CC0066"/>
                </a:solidFill>
                <a:latin typeface="Arial" charset="0"/>
                <a:ea typeface="楷体_GB2312" pitchFamily="49" charset="-122"/>
              </a:rPr>
              <a:t>.hex</a:t>
            </a:r>
            <a:r>
              <a:rPr lang="zh-CN" altLang="en-US" b="1">
                <a:latin typeface="Arial" charset="0"/>
                <a:ea typeface="楷体_GB2312" pitchFamily="49" charset="-122"/>
              </a:rPr>
              <a:t>）或</a:t>
            </a:r>
            <a:r>
              <a:rPr lang="en-US" altLang="zh-CN" b="1">
                <a:latin typeface="Arial" charset="0"/>
                <a:ea typeface="楷体_GB2312" pitchFamily="49" charset="-122"/>
              </a:rPr>
              <a:t>Altera</a:t>
            </a:r>
            <a:r>
              <a:rPr lang="zh-CN" altLang="en-US" b="1">
                <a:latin typeface="Arial" charset="0"/>
                <a:ea typeface="楷体_GB2312" pitchFamily="49" charset="-122"/>
              </a:rPr>
              <a:t>存储器初始化格式（</a:t>
            </a:r>
            <a:r>
              <a:rPr kumimoji="1" lang="en-US" altLang="zh-CN" b="1">
                <a:solidFill>
                  <a:srgbClr val="CC0066"/>
                </a:solidFill>
                <a:latin typeface="Arial" charset="0"/>
                <a:ea typeface="楷体_GB2312" pitchFamily="49" charset="-122"/>
              </a:rPr>
              <a:t>.mif</a:t>
            </a:r>
            <a:r>
              <a:rPr lang="zh-CN" altLang="en-US" b="1">
                <a:latin typeface="Arial" charset="0"/>
                <a:ea typeface="楷体_GB2312" pitchFamily="49" charset="-122"/>
              </a:rPr>
              <a:t>）的文件。</a:t>
            </a:r>
            <a:endParaRPr lang="zh-CN" altLang="en-US" b="1">
              <a:solidFill>
                <a:srgbClr val="339933"/>
              </a:solidFill>
              <a:latin typeface="Arial" charset="0"/>
              <a:ea typeface="楷体_GB2312" pitchFamily="49" charset="-122"/>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220"/>
                                        </p:tgtEl>
                                        <p:attrNameLst>
                                          <p:attrName>style.visibility</p:attrName>
                                        </p:attrNameLst>
                                      </p:cBhvr>
                                      <p:to>
                                        <p:strVal val="visible"/>
                                      </p:to>
                                    </p:set>
                                    <p:anim calcmode="lin" valueType="num">
                                      <p:cBhvr additive="base">
                                        <p:cTn id="7" dur="500" fill="hold"/>
                                        <p:tgtEl>
                                          <p:spTgt spid="9220"/>
                                        </p:tgtEl>
                                        <p:attrNameLst>
                                          <p:attrName>ppt_x</p:attrName>
                                        </p:attrNameLst>
                                      </p:cBhvr>
                                      <p:tavLst>
                                        <p:tav tm="0">
                                          <p:val>
                                            <p:strVal val="0-#ppt_w/2"/>
                                          </p:val>
                                        </p:tav>
                                        <p:tav tm="100000">
                                          <p:val>
                                            <p:strVal val="#ppt_x"/>
                                          </p:val>
                                        </p:tav>
                                      </p:tavLst>
                                    </p:anim>
                                    <p:anim calcmode="lin" valueType="num">
                                      <p:cBhvr additive="base">
                                        <p:cTn id="8" dur="500" fill="hold"/>
                                        <p:tgtEl>
                                          <p:spTgt spid="92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21731"/>
                                        </p:tgtEl>
                                        <p:attrNameLst>
                                          <p:attrName>style.visibility</p:attrName>
                                        </p:attrNameLst>
                                      </p:cBhvr>
                                      <p:to>
                                        <p:strVal val="visible"/>
                                      </p:to>
                                    </p:set>
                                    <p:anim calcmode="lin" valueType="num">
                                      <p:cBhvr additive="base">
                                        <p:cTn id="13" dur="500" fill="hold"/>
                                        <p:tgtEl>
                                          <p:spTgt spid="2121731"/>
                                        </p:tgtEl>
                                        <p:attrNameLst>
                                          <p:attrName>ppt_x</p:attrName>
                                        </p:attrNameLst>
                                      </p:cBhvr>
                                      <p:tavLst>
                                        <p:tav tm="0">
                                          <p:val>
                                            <p:strVal val="0-#ppt_w/2"/>
                                          </p:val>
                                        </p:tav>
                                        <p:tav tm="100000">
                                          <p:val>
                                            <p:strVal val="#ppt_x"/>
                                          </p:val>
                                        </p:tav>
                                      </p:tavLst>
                                    </p:anim>
                                    <p:anim calcmode="lin" valueType="num">
                                      <p:cBhvr additive="base">
                                        <p:cTn id="14" dur="500" fill="hold"/>
                                        <p:tgtEl>
                                          <p:spTgt spid="21217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1731" grpId="0" autoUpdateAnimBg="0"/>
      <p:bldP spid="9220"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spcBef>
                <a:spcPct val="0"/>
              </a:spcBef>
            </a:pPr>
            <a:fld id="{9604975D-B161-4180-AD26-D2BA82B3F914}" type="slidenum">
              <a:rPr lang="ko-KR" altLang="en-US" sz="1600" b="1">
                <a:solidFill>
                  <a:schemeClr val="accent2"/>
                </a:solidFill>
                <a:latin typeface="Verdana" pitchFamily="34" charset="0"/>
                <a:ea typeface="Gulim" pitchFamily="34" charset="-127"/>
              </a:rPr>
              <a:pPr algn="r">
                <a:lnSpc>
                  <a:spcPct val="100000"/>
                </a:lnSpc>
                <a:spcBef>
                  <a:spcPct val="0"/>
                </a:spcBef>
              </a:pPr>
              <a:t>7</a:t>
            </a:fld>
            <a:endParaRPr lang="en-US" altLang="ko-KR" sz="1600" b="1">
              <a:solidFill>
                <a:schemeClr val="accent2"/>
              </a:solidFill>
              <a:latin typeface="Verdana" pitchFamily="34" charset="0"/>
              <a:ea typeface="Gulim" pitchFamily="34" charset="-127"/>
            </a:endParaRPr>
          </a:p>
        </p:txBody>
      </p:sp>
      <p:sp>
        <p:nvSpPr>
          <p:cNvPr id="26627" name="Rectangle 2"/>
          <p:cNvSpPr>
            <a:spLocks noGrp="1" noChangeArrowheads="1"/>
          </p:cNvSpPr>
          <p:nvPr>
            <p:ph type="title" idx="4294967295"/>
          </p:nvPr>
        </p:nvSpPr>
        <p:spPr>
          <a:xfrm>
            <a:off x="1763713" y="298450"/>
            <a:ext cx="5962650" cy="609600"/>
          </a:xfrm>
        </p:spPr>
        <p:txBody>
          <a:bodyPr/>
          <a:lstStyle/>
          <a:p>
            <a:r>
              <a:rPr lang="zh-CN" altLang="en-US" smtClean="0">
                <a:solidFill>
                  <a:srgbClr val="FFCC00"/>
                </a:solidFill>
                <a:latin typeface="Arial" charset="0"/>
                <a:ea typeface="黑体" pitchFamily="49" charset="-122"/>
              </a:rPr>
              <a:t>半导体存储器的结构图</a:t>
            </a:r>
            <a:endParaRPr lang="en-US" altLang="zh-CN" smtClean="0">
              <a:solidFill>
                <a:srgbClr val="FFCC00"/>
              </a:solidFill>
              <a:latin typeface="Arial" charset="0"/>
              <a:ea typeface="黑体" pitchFamily="49" charset="-122"/>
            </a:endParaRPr>
          </a:p>
        </p:txBody>
      </p:sp>
      <p:grpSp>
        <p:nvGrpSpPr>
          <p:cNvPr id="26628" name="Group 63"/>
          <p:cNvGrpSpPr>
            <a:grpSpLocks/>
          </p:cNvGrpSpPr>
          <p:nvPr/>
        </p:nvGrpSpPr>
        <p:grpSpPr bwMode="auto">
          <a:xfrm>
            <a:off x="4638675" y="2076450"/>
            <a:ext cx="609600" cy="1752600"/>
            <a:chOff x="3408" y="1248"/>
            <a:chExt cx="384" cy="1104"/>
          </a:xfrm>
        </p:grpSpPr>
        <p:sp>
          <p:nvSpPr>
            <p:cNvPr id="26697" name="Text Box 61"/>
            <p:cNvSpPr txBox="1">
              <a:spLocks noChangeArrowheads="1"/>
            </p:cNvSpPr>
            <p:nvPr/>
          </p:nvSpPr>
          <p:spPr bwMode="auto">
            <a:xfrm>
              <a:off x="3552" y="1632"/>
              <a:ext cx="240" cy="475"/>
            </a:xfrm>
            <a:prstGeom prst="rect">
              <a:avLst/>
            </a:prstGeom>
            <a:noFill/>
            <a:ln w="9525">
              <a:noFill/>
              <a:miter lim="800000"/>
              <a:headEnd/>
              <a:tailEnd/>
            </a:ln>
          </p:spPr>
          <p:txBody>
            <a:bodyPr>
              <a:spAutoFit/>
            </a:bodyPr>
            <a:lstStyle/>
            <a:p>
              <a:pPr eaLnBrk="0" hangingPunct="0"/>
              <a:r>
                <a:rPr lang="zh-CN" altLang="en-US" sz="1600" b="1">
                  <a:solidFill>
                    <a:schemeClr val="hlink"/>
                  </a:solidFill>
                  <a:latin typeface="宋体" pitchFamily="2" charset="-122"/>
                </a:rPr>
                <a:t>字数</a:t>
              </a:r>
              <a:r>
                <a:rPr lang="en-US" altLang="zh-CN" sz="1600" b="1">
                  <a:solidFill>
                    <a:schemeClr val="hlink"/>
                  </a:solidFill>
                  <a:latin typeface="宋体" pitchFamily="2" charset="-122"/>
                </a:rPr>
                <a:t>M</a:t>
              </a:r>
            </a:p>
          </p:txBody>
        </p:sp>
        <p:sp>
          <p:nvSpPr>
            <p:cNvPr id="26698" name="AutoShape 62"/>
            <p:cNvSpPr>
              <a:spLocks/>
            </p:cNvSpPr>
            <p:nvPr/>
          </p:nvSpPr>
          <p:spPr bwMode="auto">
            <a:xfrm>
              <a:off x="3408" y="1248"/>
              <a:ext cx="96" cy="1104"/>
            </a:xfrm>
            <a:prstGeom prst="rightBrace">
              <a:avLst>
                <a:gd name="adj1" fmla="val 95833"/>
                <a:gd name="adj2" fmla="val 50000"/>
              </a:avLst>
            </a:prstGeom>
            <a:noFill/>
            <a:ln w="9525">
              <a:solidFill>
                <a:schemeClr val="tx1"/>
              </a:solidFill>
              <a:round/>
              <a:headEnd/>
              <a:tailEnd/>
            </a:ln>
          </p:spPr>
          <p:txBody>
            <a:bodyPr wrap="none" anchor="ctr"/>
            <a:lstStyle/>
            <a:p>
              <a:pPr algn="dist">
                <a:spcBef>
                  <a:spcPct val="0"/>
                </a:spcBef>
              </a:pPr>
              <a:endParaRPr lang="zh-CN" altLang="en-US" sz="4000" b="1">
                <a:solidFill>
                  <a:schemeClr val="hlink"/>
                </a:solidFill>
                <a:latin typeface="宋体" pitchFamily="2" charset="-122"/>
              </a:endParaRPr>
            </a:p>
          </p:txBody>
        </p:sp>
      </p:grpSp>
      <p:grpSp>
        <p:nvGrpSpPr>
          <p:cNvPr id="3" name="Group 65"/>
          <p:cNvGrpSpPr>
            <a:grpSpLocks/>
          </p:cNvGrpSpPr>
          <p:nvPr/>
        </p:nvGrpSpPr>
        <p:grpSpPr bwMode="auto">
          <a:xfrm>
            <a:off x="2809875" y="1206500"/>
            <a:ext cx="1524000" cy="488950"/>
            <a:chOff x="2256" y="700"/>
            <a:chExt cx="960" cy="308"/>
          </a:xfrm>
        </p:grpSpPr>
        <p:sp>
          <p:nvSpPr>
            <p:cNvPr id="26695" name="Text Box 60"/>
            <p:cNvSpPr txBox="1">
              <a:spLocks noChangeArrowheads="1"/>
            </p:cNvSpPr>
            <p:nvPr/>
          </p:nvSpPr>
          <p:spPr bwMode="auto">
            <a:xfrm>
              <a:off x="2448" y="700"/>
              <a:ext cx="672" cy="198"/>
            </a:xfrm>
            <a:prstGeom prst="rect">
              <a:avLst/>
            </a:prstGeom>
            <a:noFill/>
            <a:ln w="9525">
              <a:noFill/>
              <a:miter lim="800000"/>
              <a:headEnd/>
              <a:tailEnd/>
            </a:ln>
          </p:spPr>
          <p:txBody>
            <a:bodyPr>
              <a:spAutoFit/>
            </a:bodyPr>
            <a:lstStyle/>
            <a:p>
              <a:pPr eaLnBrk="0" hangingPunct="0"/>
              <a:r>
                <a:rPr lang="zh-CN" altLang="en-US" sz="1600" b="1">
                  <a:solidFill>
                    <a:schemeClr val="hlink"/>
                  </a:solidFill>
                  <a:latin typeface="宋体" pitchFamily="2" charset="-122"/>
                </a:rPr>
                <a:t>字长</a:t>
              </a:r>
              <a:r>
                <a:rPr lang="en-US" altLang="zh-CN" sz="1600" b="1">
                  <a:solidFill>
                    <a:schemeClr val="hlink"/>
                  </a:solidFill>
                  <a:latin typeface="宋体" pitchFamily="2" charset="-122"/>
                </a:rPr>
                <a:t>N</a:t>
              </a:r>
            </a:p>
          </p:txBody>
        </p:sp>
        <p:sp>
          <p:nvSpPr>
            <p:cNvPr id="26696" name="AutoShape 64"/>
            <p:cNvSpPr>
              <a:spLocks/>
            </p:cNvSpPr>
            <p:nvPr/>
          </p:nvSpPr>
          <p:spPr bwMode="auto">
            <a:xfrm rot="16200000" flipV="1">
              <a:off x="2688" y="480"/>
              <a:ext cx="96" cy="960"/>
            </a:xfrm>
            <a:prstGeom prst="rightBrace">
              <a:avLst>
                <a:gd name="adj1" fmla="val 83333"/>
                <a:gd name="adj2" fmla="val 48157"/>
              </a:avLst>
            </a:prstGeom>
            <a:noFill/>
            <a:ln w="9525">
              <a:solidFill>
                <a:schemeClr val="tx1"/>
              </a:solidFill>
              <a:round/>
              <a:headEnd/>
              <a:tailEnd/>
            </a:ln>
          </p:spPr>
          <p:txBody>
            <a:bodyPr rot="10800000" vert="eaVert" wrap="none" anchor="ctr"/>
            <a:lstStyle/>
            <a:p>
              <a:pPr algn="dist">
                <a:spcBef>
                  <a:spcPct val="0"/>
                </a:spcBef>
              </a:pPr>
              <a:endParaRPr lang="zh-CN" altLang="en-US" sz="4000" b="1">
                <a:solidFill>
                  <a:schemeClr val="hlink"/>
                </a:solidFill>
                <a:latin typeface="宋体" pitchFamily="2" charset="-122"/>
              </a:endParaRPr>
            </a:p>
          </p:txBody>
        </p:sp>
      </p:grpSp>
      <p:sp>
        <p:nvSpPr>
          <p:cNvPr id="26630" name="Rectangle 3"/>
          <p:cNvSpPr>
            <a:spLocks noChangeArrowheads="1"/>
          </p:cNvSpPr>
          <p:nvPr/>
        </p:nvSpPr>
        <p:spPr bwMode="auto">
          <a:xfrm>
            <a:off x="2733675" y="2000250"/>
            <a:ext cx="1600200" cy="1905000"/>
          </a:xfrm>
          <a:prstGeom prst="rect">
            <a:avLst/>
          </a:prstGeom>
          <a:noFill/>
          <a:ln w="19050">
            <a:solidFill>
              <a:schemeClr val="tx1"/>
            </a:solidFill>
            <a:miter lim="800000"/>
            <a:headEnd/>
            <a:tailEnd/>
          </a:ln>
        </p:spPr>
        <p:txBody>
          <a:bodyPr wrap="none" anchor="ctr"/>
          <a:lstStyle/>
          <a:p>
            <a:pPr algn="dist">
              <a:spcBef>
                <a:spcPct val="0"/>
              </a:spcBef>
            </a:pPr>
            <a:endParaRPr lang="zh-CN" altLang="en-US" sz="4000" b="1">
              <a:solidFill>
                <a:schemeClr val="hlink"/>
              </a:solidFill>
              <a:latin typeface="宋体" pitchFamily="2" charset="-122"/>
            </a:endParaRPr>
          </a:p>
        </p:txBody>
      </p:sp>
      <p:sp>
        <p:nvSpPr>
          <p:cNvPr id="26631" name="Line 4"/>
          <p:cNvSpPr>
            <a:spLocks noChangeShapeType="1"/>
          </p:cNvSpPr>
          <p:nvPr/>
        </p:nvSpPr>
        <p:spPr bwMode="auto">
          <a:xfrm>
            <a:off x="2733675" y="2228850"/>
            <a:ext cx="1600200" cy="0"/>
          </a:xfrm>
          <a:prstGeom prst="line">
            <a:avLst/>
          </a:prstGeom>
          <a:noFill/>
          <a:ln w="9525">
            <a:solidFill>
              <a:schemeClr val="tx1"/>
            </a:solidFill>
            <a:round/>
            <a:headEnd/>
            <a:tailEnd/>
          </a:ln>
        </p:spPr>
        <p:txBody>
          <a:bodyPr/>
          <a:lstStyle/>
          <a:p>
            <a:endParaRPr lang="zh-CN" altLang="en-US"/>
          </a:p>
        </p:txBody>
      </p:sp>
      <p:sp>
        <p:nvSpPr>
          <p:cNvPr id="26632" name="Line 5"/>
          <p:cNvSpPr>
            <a:spLocks noChangeShapeType="1"/>
          </p:cNvSpPr>
          <p:nvPr/>
        </p:nvSpPr>
        <p:spPr bwMode="auto">
          <a:xfrm>
            <a:off x="2733675" y="2457450"/>
            <a:ext cx="1600200" cy="0"/>
          </a:xfrm>
          <a:prstGeom prst="line">
            <a:avLst/>
          </a:prstGeom>
          <a:noFill/>
          <a:ln w="9525">
            <a:solidFill>
              <a:schemeClr val="tx1"/>
            </a:solidFill>
            <a:round/>
            <a:headEnd/>
            <a:tailEnd/>
          </a:ln>
        </p:spPr>
        <p:txBody>
          <a:bodyPr/>
          <a:lstStyle/>
          <a:p>
            <a:endParaRPr lang="zh-CN" altLang="en-US"/>
          </a:p>
        </p:txBody>
      </p:sp>
      <p:sp>
        <p:nvSpPr>
          <p:cNvPr id="26633" name="Line 6"/>
          <p:cNvSpPr>
            <a:spLocks noChangeShapeType="1"/>
          </p:cNvSpPr>
          <p:nvPr/>
        </p:nvSpPr>
        <p:spPr bwMode="auto">
          <a:xfrm>
            <a:off x="2733675" y="2686050"/>
            <a:ext cx="1600200" cy="0"/>
          </a:xfrm>
          <a:prstGeom prst="line">
            <a:avLst/>
          </a:prstGeom>
          <a:noFill/>
          <a:ln w="9525">
            <a:solidFill>
              <a:schemeClr val="tx1"/>
            </a:solidFill>
            <a:round/>
            <a:headEnd/>
            <a:tailEnd/>
          </a:ln>
        </p:spPr>
        <p:txBody>
          <a:bodyPr/>
          <a:lstStyle/>
          <a:p>
            <a:endParaRPr lang="zh-CN" altLang="en-US"/>
          </a:p>
        </p:txBody>
      </p:sp>
      <p:sp>
        <p:nvSpPr>
          <p:cNvPr id="26634" name="Line 7"/>
          <p:cNvSpPr>
            <a:spLocks noChangeShapeType="1"/>
          </p:cNvSpPr>
          <p:nvPr/>
        </p:nvSpPr>
        <p:spPr bwMode="auto">
          <a:xfrm>
            <a:off x="2733675" y="3219450"/>
            <a:ext cx="1600200" cy="0"/>
          </a:xfrm>
          <a:prstGeom prst="line">
            <a:avLst/>
          </a:prstGeom>
          <a:noFill/>
          <a:ln w="9525">
            <a:solidFill>
              <a:schemeClr val="tx1"/>
            </a:solidFill>
            <a:round/>
            <a:headEnd/>
            <a:tailEnd/>
          </a:ln>
        </p:spPr>
        <p:txBody>
          <a:bodyPr/>
          <a:lstStyle/>
          <a:p>
            <a:endParaRPr lang="zh-CN" altLang="en-US"/>
          </a:p>
        </p:txBody>
      </p:sp>
      <p:sp>
        <p:nvSpPr>
          <p:cNvPr id="26635" name="Line 8"/>
          <p:cNvSpPr>
            <a:spLocks noChangeShapeType="1"/>
          </p:cNvSpPr>
          <p:nvPr/>
        </p:nvSpPr>
        <p:spPr bwMode="auto">
          <a:xfrm>
            <a:off x="2733675" y="3448050"/>
            <a:ext cx="1600200" cy="0"/>
          </a:xfrm>
          <a:prstGeom prst="line">
            <a:avLst/>
          </a:prstGeom>
          <a:noFill/>
          <a:ln w="9525">
            <a:solidFill>
              <a:schemeClr val="tx1"/>
            </a:solidFill>
            <a:round/>
            <a:headEnd/>
            <a:tailEnd/>
          </a:ln>
        </p:spPr>
        <p:txBody>
          <a:bodyPr/>
          <a:lstStyle/>
          <a:p>
            <a:endParaRPr lang="zh-CN" altLang="en-US"/>
          </a:p>
        </p:txBody>
      </p:sp>
      <p:sp>
        <p:nvSpPr>
          <p:cNvPr id="26636" name="Line 9"/>
          <p:cNvSpPr>
            <a:spLocks noChangeShapeType="1"/>
          </p:cNvSpPr>
          <p:nvPr/>
        </p:nvSpPr>
        <p:spPr bwMode="auto">
          <a:xfrm>
            <a:off x="2733675" y="3676650"/>
            <a:ext cx="1600200" cy="0"/>
          </a:xfrm>
          <a:prstGeom prst="line">
            <a:avLst/>
          </a:prstGeom>
          <a:noFill/>
          <a:ln w="9525">
            <a:solidFill>
              <a:schemeClr val="tx1"/>
            </a:solidFill>
            <a:round/>
            <a:headEnd/>
            <a:tailEnd/>
          </a:ln>
        </p:spPr>
        <p:txBody>
          <a:bodyPr/>
          <a:lstStyle/>
          <a:p>
            <a:endParaRPr lang="zh-CN" altLang="en-US"/>
          </a:p>
        </p:txBody>
      </p:sp>
      <p:sp>
        <p:nvSpPr>
          <p:cNvPr id="17477" name="Text Box 10"/>
          <p:cNvSpPr txBox="1">
            <a:spLocks noChangeArrowheads="1"/>
          </p:cNvSpPr>
          <p:nvPr/>
        </p:nvSpPr>
        <p:spPr bwMode="auto">
          <a:xfrm>
            <a:off x="2886075" y="2762250"/>
            <a:ext cx="1219200" cy="341313"/>
          </a:xfrm>
          <a:prstGeom prst="rect">
            <a:avLst/>
          </a:prstGeom>
          <a:noFill/>
          <a:ln w="9525">
            <a:noFill/>
            <a:miter lim="800000"/>
            <a:headEnd/>
            <a:tailEnd/>
          </a:ln>
        </p:spPr>
        <p:txBody>
          <a:bodyPr>
            <a:spAutoFit/>
          </a:bodyPr>
          <a:lstStyle/>
          <a:p>
            <a:pPr eaLnBrk="0" hangingPunct="0"/>
            <a:r>
              <a:rPr lang="zh-CN" altLang="en-US" sz="1800" b="1">
                <a:solidFill>
                  <a:srgbClr val="CC3300"/>
                </a:solidFill>
                <a:latin typeface="宋体" pitchFamily="2" charset="-122"/>
                <a:ea typeface="楷体_GB2312" pitchFamily="49" charset="-122"/>
              </a:rPr>
              <a:t>存储矩阵</a:t>
            </a:r>
          </a:p>
        </p:txBody>
      </p:sp>
      <p:sp>
        <p:nvSpPr>
          <p:cNvPr id="26638" name="Rectangle 12"/>
          <p:cNvSpPr>
            <a:spLocks noChangeArrowheads="1"/>
          </p:cNvSpPr>
          <p:nvPr/>
        </p:nvSpPr>
        <p:spPr bwMode="auto">
          <a:xfrm>
            <a:off x="1590675" y="2000250"/>
            <a:ext cx="609600" cy="1905000"/>
          </a:xfrm>
          <a:prstGeom prst="rect">
            <a:avLst/>
          </a:prstGeom>
          <a:noFill/>
          <a:ln w="19050">
            <a:solidFill>
              <a:schemeClr val="tx1"/>
            </a:solidFill>
            <a:miter lim="800000"/>
            <a:headEnd/>
            <a:tailEnd/>
          </a:ln>
        </p:spPr>
        <p:txBody>
          <a:bodyPr wrap="none" anchor="ctr"/>
          <a:lstStyle/>
          <a:p>
            <a:pPr algn="dist">
              <a:spcBef>
                <a:spcPct val="0"/>
              </a:spcBef>
            </a:pPr>
            <a:endParaRPr lang="zh-CN" altLang="en-US" sz="4000" b="1">
              <a:solidFill>
                <a:schemeClr val="hlink"/>
              </a:solidFill>
              <a:latin typeface="宋体" pitchFamily="2" charset="-122"/>
            </a:endParaRPr>
          </a:p>
        </p:txBody>
      </p:sp>
      <p:sp>
        <p:nvSpPr>
          <p:cNvPr id="17469" name="Text Box 13"/>
          <p:cNvSpPr txBox="1">
            <a:spLocks noChangeArrowheads="1"/>
          </p:cNvSpPr>
          <p:nvPr/>
        </p:nvSpPr>
        <p:spPr bwMode="auto">
          <a:xfrm>
            <a:off x="1704975" y="2286000"/>
            <a:ext cx="381000" cy="1338263"/>
          </a:xfrm>
          <a:prstGeom prst="rect">
            <a:avLst/>
          </a:prstGeom>
          <a:noFill/>
          <a:ln w="9525">
            <a:noFill/>
            <a:miter lim="800000"/>
            <a:headEnd/>
            <a:tailEnd/>
          </a:ln>
        </p:spPr>
        <p:txBody>
          <a:bodyPr>
            <a:spAutoFit/>
          </a:bodyPr>
          <a:lstStyle/>
          <a:p>
            <a:pPr eaLnBrk="0" hangingPunct="0"/>
            <a:r>
              <a:rPr lang="zh-CN" altLang="en-US" sz="1800" b="1">
                <a:solidFill>
                  <a:srgbClr val="CC3300"/>
                </a:solidFill>
                <a:latin typeface="宋体" pitchFamily="2" charset="-122"/>
                <a:ea typeface="楷体_GB2312" pitchFamily="49" charset="-122"/>
              </a:rPr>
              <a:t>地址译码器</a:t>
            </a:r>
          </a:p>
        </p:txBody>
      </p:sp>
      <p:sp>
        <p:nvSpPr>
          <p:cNvPr id="26640" name="Rectangle 15"/>
          <p:cNvSpPr>
            <a:spLocks noChangeArrowheads="1"/>
          </p:cNvSpPr>
          <p:nvPr/>
        </p:nvSpPr>
        <p:spPr bwMode="auto">
          <a:xfrm>
            <a:off x="2733675" y="4438650"/>
            <a:ext cx="1752600" cy="533400"/>
          </a:xfrm>
          <a:prstGeom prst="rect">
            <a:avLst/>
          </a:prstGeom>
          <a:noFill/>
          <a:ln w="19050">
            <a:solidFill>
              <a:schemeClr val="tx1"/>
            </a:solidFill>
            <a:miter lim="800000"/>
            <a:headEnd/>
            <a:tailEnd/>
          </a:ln>
        </p:spPr>
        <p:txBody>
          <a:bodyPr wrap="none" lIns="0" rIns="0" anchor="ctr"/>
          <a:lstStyle/>
          <a:p>
            <a:pPr algn="dist">
              <a:spcBef>
                <a:spcPct val="0"/>
              </a:spcBef>
            </a:pPr>
            <a:endParaRPr lang="zh-CN" altLang="en-US" sz="4000" b="1">
              <a:solidFill>
                <a:schemeClr val="hlink"/>
              </a:solidFill>
              <a:latin typeface="宋体" pitchFamily="2" charset="-122"/>
            </a:endParaRPr>
          </a:p>
        </p:txBody>
      </p:sp>
      <p:sp>
        <p:nvSpPr>
          <p:cNvPr id="17467" name="Text Box 16"/>
          <p:cNvSpPr txBox="1">
            <a:spLocks noChangeArrowheads="1"/>
          </p:cNvSpPr>
          <p:nvPr/>
        </p:nvSpPr>
        <p:spPr bwMode="auto">
          <a:xfrm>
            <a:off x="2803525" y="4527550"/>
            <a:ext cx="1585913" cy="312738"/>
          </a:xfrm>
          <a:prstGeom prst="rect">
            <a:avLst/>
          </a:prstGeom>
          <a:noFill/>
          <a:ln w="9525">
            <a:noFill/>
            <a:miter lim="800000"/>
            <a:headEnd/>
            <a:tailEnd/>
          </a:ln>
        </p:spPr>
        <p:txBody>
          <a:bodyPr lIns="0" rIns="0">
            <a:spAutoFit/>
          </a:bodyPr>
          <a:lstStyle/>
          <a:p>
            <a:pPr eaLnBrk="0" hangingPunct="0"/>
            <a:r>
              <a:rPr lang="zh-CN" altLang="en-US" sz="1600" b="1">
                <a:solidFill>
                  <a:srgbClr val="CC3300"/>
                </a:solidFill>
                <a:latin typeface="宋体" pitchFamily="2" charset="-122"/>
                <a:ea typeface="楷体_GB2312" pitchFamily="49" charset="-122"/>
              </a:rPr>
              <a:t>输入</a:t>
            </a:r>
            <a:r>
              <a:rPr lang="en-US" altLang="zh-CN" sz="1600" b="1">
                <a:solidFill>
                  <a:srgbClr val="CC3300"/>
                </a:solidFill>
                <a:latin typeface="宋体" pitchFamily="2" charset="-122"/>
                <a:ea typeface="楷体_GB2312" pitchFamily="49" charset="-122"/>
              </a:rPr>
              <a:t>/</a:t>
            </a:r>
            <a:r>
              <a:rPr lang="zh-CN" altLang="en-US" sz="1600" b="1">
                <a:solidFill>
                  <a:srgbClr val="CC3300"/>
                </a:solidFill>
                <a:latin typeface="宋体" pitchFamily="2" charset="-122"/>
                <a:ea typeface="楷体_GB2312" pitchFamily="49" charset="-122"/>
              </a:rPr>
              <a:t>出控制电路</a:t>
            </a:r>
          </a:p>
        </p:txBody>
      </p:sp>
      <p:grpSp>
        <p:nvGrpSpPr>
          <p:cNvPr id="26642" name="Group 30"/>
          <p:cNvGrpSpPr>
            <a:grpSpLocks/>
          </p:cNvGrpSpPr>
          <p:nvPr/>
        </p:nvGrpSpPr>
        <p:grpSpPr bwMode="auto">
          <a:xfrm>
            <a:off x="2962275" y="3905250"/>
            <a:ext cx="1066800" cy="533400"/>
            <a:chOff x="2352" y="2400"/>
            <a:chExt cx="672" cy="336"/>
          </a:xfrm>
        </p:grpSpPr>
        <p:sp>
          <p:nvSpPr>
            <p:cNvPr id="26692" name="Line 18"/>
            <p:cNvSpPr>
              <a:spLocks noChangeShapeType="1"/>
            </p:cNvSpPr>
            <p:nvPr/>
          </p:nvSpPr>
          <p:spPr bwMode="auto">
            <a:xfrm>
              <a:off x="2352" y="2400"/>
              <a:ext cx="0" cy="336"/>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26693" name="Line 19"/>
            <p:cNvSpPr>
              <a:spLocks noChangeShapeType="1"/>
            </p:cNvSpPr>
            <p:nvPr/>
          </p:nvSpPr>
          <p:spPr bwMode="auto">
            <a:xfrm>
              <a:off x="2592" y="2400"/>
              <a:ext cx="0" cy="336"/>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26694" name="Line 20"/>
            <p:cNvSpPr>
              <a:spLocks noChangeShapeType="1"/>
            </p:cNvSpPr>
            <p:nvPr/>
          </p:nvSpPr>
          <p:spPr bwMode="auto">
            <a:xfrm>
              <a:off x="3024" y="2400"/>
              <a:ext cx="0" cy="336"/>
            </a:xfrm>
            <a:prstGeom prst="line">
              <a:avLst/>
            </a:prstGeom>
            <a:noFill/>
            <a:ln w="9525">
              <a:solidFill>
                <a:schemeClr val="tx1"/>
              </a:solidFill>
              <a:round/>
              <a:headEnd type="triangle" w="med" len="med"/>
              <a:tailEnd type="triangle" w="med" len="med"/>
            </a:ln>
          </p:spPr>
          <p:txBody>
            <a:bodyPr/>
            <a:lstStyle/>
            <a:p>
              <a:endParaRPr lang="zh-CN" altLang="en-US"/>
            </a:p>
          </p:txBody>
        </p:sp>
      </p:grpSp>
      <p:sp>
        <p:nvSpPr>
          <p:cNvPr id="26643" name="Line 21"/>
          <p:cNvSpPr>
            <a:spLocks noChangeShapeType="1"/>
          </p:cNvSpPr>
          <p:nvPr/>
        </p:nvSpPr>
        <p:spPr bwMode="auto">
          <a:xfrm>
            <a:off x="2200275" y="2114550"/>
            <a:ext cx="533400" cy="0"/>
          </a:xfrm>
          <a:prstGeom prst="line">
            <a:avLst/>
          </a:prstGeom>
          <a:noFill/>
          <a:ln w="9525">
            <a:solidFill>
              <a:schemeClr val="tx1"/>
            </a:solidFill>
            <a:round/>
            <a:headEnd/>
            <a:tailEnd type="triangle" w="med" len="med"/>
          </a:ln>
        </p:spPr>
        <p:txBody>
          <a:bodyPr/>
          <a:lstStyle/>
          <a:p>
            <a:endParaRPr lang="zh-CN" altLang="en-US"/>
          </a:p>
        </p:txBody>
      </p:sp>
      <p:sp>
        <p:nvSpPr>
          <p:cNvPr id="26644" name="Line 22"/>
          <p:cNvSpPr>
            <a:spLocks noChangeShapeType="1"/>
          </p:cNvSpPr>
          <p:nvPr/>
        </p:nvSpPr>
        <p:spPr bwMode="auto">
          <a:xfrm>
            <a:off x="2200275" y="2330450"/>
            <a:ext cx="533400" cy="0"/>
          </a:xfrm>
          <a:prstGeom prst="line">
            <a:avLst/>
          </a:prstGeom>
          <a:noFill/>
          <a:ln w="9525">
            <a:solidFill>
              <a:schemeClr val="tx1"/>
            </a:solidFill>
            <a:round/>
            <a:headEnd/>
            <a:tailEnd type="triangle" w="med" len="med"/>
          </a:ln>
        </p:spPr>
        <p:txBody>
          <a:bodyPr/>
          <a:lstStyle/>
          <a:p>
            <a:endParaRPr lang="zh-CN" altLang="en-US"/>
          </a:p>
        </p:txBody>
      </p:sp>
      <p:sp>
        <p:nvSpPr>
          <p:cNvPr id="26645" name="Line 23"/>
          <p:cNvSpPr>
            <a:spLocks noChangeShapeType="1"/>
          </p:cNvSpPr>
          <p:nvPr/>
        </p:nvSpPr>
        <p:spPr bwMode="auto">
          <a:xfrm>
            <a:off x="2200275" y="2559050"/>
            <a:ext cx="533400" cy="0"/>
          </a:xfrm>
          <a:prstGeom prst="line">
            <a:avLst/>
          </a:prstGeom>
          <a:noFill/>
          <a:ln w="9525">
            <a:solidFill>
              <a:schemeClr val="tx1"/>
            </a:solidFill>
            <a:round/>
            <a:headEnd/>
            <a:tailEnd type="triangle" w="med" len="med"/>
          </a:ln>
        </p:spPr>
        <p:txBody>
          <a:bodyPr/>
          <a:lstStyle/>
          <a:p>
            <a:endParaRPr lang="zh-CN" altLang="en-US"/>
          </a:p>
        </p:txBody>
      </p:sp>
      <p:sp>
        <p:nvSpPr>
          <p:cNvPr id="26646" name="Line 24"/>
          <p:cNvSpPr>
            <a:spLocks noChangeShapeType="1"/>
          </p:cNvSpPr>
          <p:nvPr/>
        </p:nvSpPr>
        <p:spPr bwMode="auto">
          <a:xfrm>
            <a:off x="2200275" y="3790950"/>
            <a:ext cx="533400" cy="0"/>
          </a:xfrm>
          <a:prstGeom prst="line">
            <a:avLst/>
          </a:prstGeom>
          <a:noFill/>
          <a:ln w="9525">
            <a:solidFill>
              <a:schemeClr val="tx1"/>
            </a:solidFill>
            <a:round/>
            <a:headEnd/>
            <a:tailEnd type="triangle" w="med" len="med"/>
          </a:ln>
        </p:spPr>
        <p:txBody>
          <a:bodyPr/>
          <a:lstStyle/>
          <a:p>
            <a:endParaRPr lang="zh-CN" altLang="en-US"/>
          </a:p>
        </p:txBody>
      </p:sp>
      <p:sp>
        <p:nvSpPr>
          <p:cNvPr id="26647" name="Line 25"/>
          <p:cNvSpPr>
            <a:spLocks noChangeShapeType="1"/>
          </p:cNvSpPr>
          <p:nvPr/>
        </p:nvSpPr>
        <p:spPr bwMode="auto">
          <a:xfrm>
            <a:off x="2200275" y="3562350"/>
            <a:ext cx="533400" cy="0"/>
          </a:xfrm>
          <a:prstGeom prst="line">
            <a:avLst/>
          </a:prstGeom>
          <a:noFill/>
          <a:ln w="9525">
            <a:solidFill>
              <a:schemeClr val="tx1"/>
            </a:solidFill>
            <a:round/>
            <a:headEnd/>
            <a:tailEnd type="triangle" w="med" len="med"/>
          </a:ln>
        </p:spPr>
        <p:txBody>
          <a:bodyPr/>
          <a:lstStyle/>
          <a:p>
            <a:endParaRPr lang="zh-CN" altLang="en-US"/>
          </a:p>
        </p:txBody>
      </p:sp>
      <p:sp>
        <p:nvSpPr>
          <p:cNvPr id="26648" name="Line 26"/>
          <p:cNvSpPr>
            <a:spLocks noChangeShapeType="1"/>
          </p:cNvSpPr>
          <p:nvPr/>
        </p:nvSpPr>
        <p:spPr bwMode="auto">
          <a:xfrm>
            <a:off x="1057275" y="2381250"/>
            <a:ext cx="533400" cy="0"/>
          </a:xfrm>
          <a:prstGeom prst="line">
            <a:avLst/>
          </a:prstGeom>
          <a:noFill/>
          <a:ln w="9525">
            <a:solidFill>
              <a:schemeClr val="tx1"/>
            </a:solidFill>
            <a:round/>
            <a:headEnd/>
            <a:tailEnd type="triangle" w="med" len="med"/>
          </a:ln>
        </p:spPr>
        <p:txBody>
          <a:bodyPr/>
          <a:lstStyle/>
          <a:p>
            <a:endParaRPr lang="zh-CN" altLang="en-US"/>
          </a:p>
        </p:txBody>
      </p:sp>
      <p:sp>
        <p:nvSpPr>
          <p:cNvPr id="26649" name="Line 27"/>
          <p:cNvSpPr>
            <a:spLocks noChangeShapeType="1"/>
          </p:cNvSpPr>
          <p:nvPr/>
        </p:nvSpPr>
        <p:spPr bwMode="auto">
          <a:xfrm>
            <a:off x="1057275" y="2762250"/>
            <a:ext cx="533400" cy="0"/>
          </a:xfrm>
          <a:prstGeom prst="line">
            <a:avLst/>
          </a:prstGeom>
          <a:noFill/>
          <a:ln w="9525">
            <a:solidFill>
              <a:schemeClr val="tx1"/>
            </a:solidFill>
            <a:round/>
            <a:headEnd/>
            <a:tailEnd type="triangle" w="med" len="med"/>
          </a:ln>
        </p:spPr>
        <p:txBody>
          <a:bodyPr/>
          <a:lstStyle/>
          <a:p>
            <a:endParaRPr lang="zh-CN" altLang="en-US"/>
          </a:p>
        </p:txBody>
      </p:sp>
      <p:sp>
        <p:nvSpPr>
          <p:cNvPr id="26650" name="Line 28"/>
          <p:cNvSpPr>
            <a:spLocks noChangeShapeType="1"/>
          </p:cNvSpPr>
          <p:nvPr/>
        </p:nvSpPr>
        <p:spPr bwMode="auto">
          <a:xfrm>
            <a:off x="1057275" y="3676650"/>
            <a:ext cx="533400" cy="0"/>
          </a:xfrm>
          <a:prstGeom prst="line">
            <a:avLst/>
          </a:prstGeom>
          <a:noFill/>
          <a:ln w="9525">
            <a:solidFill>
              <a:schemeClr val="tx1"/>
            </a:solidFill>
            <a:round/>
            <a:headEnd/>
            <a:tailEnd type="triangle" w="med" len="med"/>
          </a:ln>
        </p:spPr>
        <p:txBody>
          <a:bodyPr/>
          <a:lstStyle/>
          <a:p>
            <a:endParaRPr lang="zh-CN" altLang="en-US"/>
          </a:p>
        </p:txBody>
      </p:sp>
      <p:sp>
        <p:nvSpPr>
          <p:cNvPr id="26651" name="Line 29"/>
          <p:cNvSpPr>
            <a:spLocks noChangeShapeType="1"/>
          </p:cNvSpPr>
          <p:nvPr/>
        </p:nvSpPr>
        <p:spPr bwMode="auto">
          <a:xfrm>
            <a:off x="1057275" y="3295650"/>
            <a:ext cx="533400" cy="0"/>
          </a:xfrm>
          <a:prstGeom prst="line">
            <a:avLst/>
          </a:prstGeom>
          <a:noFill/>
          <a:ln w="9525">
            <a:solidFill>
              <a:schemeClr val="tx1"/>
            </a:solidFill>
            <a:round/>
            <a:headEnd/>
            <a:tailEnd type="triangle" w="med" len="med"/>
          </a:ln>
        </p:spPr>
        <p:txBody>
          <a:bodyPr/>
          <a:lstStyle/>
          <a:p>
            <a:endParaRPr lang="zh-CN" altLang="en-US"/>
          </a:p>
        </p:txBody>
      </p:sp>
      <p:grpSp>
        <p:nvGrpSpPr>
          <p:cNvPr id="26652" name="Group 31"/>
          <p:cNvGrpSpPr>
            <a:grpSpLocks/>
          </p:cNvGrpSpPr>
          <p:nvPr/>
        </p:nvGrpSpPr>
        <p:grpSpPr bwMode="auto">
          <a:xfrm>
            <a:off x="2962275" y="4972050"/>
            <a:ext cx="1066800" cy="533400"/>
            <a:chOff x="2352" y="2400"/>
            <a:chExt cx="672" cy="336"/>
          </a:xfrm>
        </p:grpSpPr>
        <p:sp>
          <p:nvSpPr>
            <p:cNvPr id="26689" name="Line 32"/>
            <p:cNvSpPr>
              <a:spLocks noChangeShapeType="1"/>
            </p:cNvSpPr>
            <p:nvPr/>
          </p:nvSpPr>
          <p:spPr bwMode="auto">
            <a:xfrm>
              <a:off x="2352" y="2400"/>
              <a:ext cx="0" cy="336"/>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26690" name="Line 33"/>
            <p:cNvSpPr>
              <a:spLocks noChangeShapeType="1"/>
            </p:cNvSpPr>
            <p:nvPr/>
          </p:nvSpPr>
          <p:spPr bwMode="auto">
            <a:xfrm>
              <a:off x="2592" y="2400"/>
              <a:ext cx="0" cy="336"/>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26691" name="Line 34"/>
            <p:cNvSpPr>
              <a:spLocks noChangeShapeType="1"/>
            </p:cNvSpPr>
            <p:nvPr/>
          </p:nvSpPr>
          <p:spPr bwMode="auto">
            <a:xfrm>
              <a:off x="3024" y="2400"/>
              <a:ext cx="0" cy="336"/>
            </a:xfrm>
            <a:prstGeom prst="line">
              <a:avLst/>
            </a:prstGeom>
            <a:noFill/>
            <a:ln w="9525">
              <a:solidFill>
                <a:schemeClr val="tx1"/>
              </a:solidFill>
              <a:round/>
              <a:headEnd type="triangle" w="med" len="med"/>
              <a:tailEnd type="triangle" w="med" len="med"/>
            </a:ln>
          </p:spPr>
          <p:txBody>
            <a:bodyPr/>
            <a:lstStyle/>
            <a:p>
              <a:endParaRPr lang="zh-CN" altLang="en-US"/>
            </a:p>
          </p:txBody>
        </p:sp>
      </p:grpSp>
      <p:sp>
        <p:nvSpPr>
          <p:cNvPr id="26653" name="Line 35"/>
          <p:cNvSpPr>
            <a:spLocks noChangeShapeType="1"/>
          </p:cNvSpPr>
          <p:nvPr/>
        </p:nvSpPr>
        <p:spPr bwMode="auto">
          <a:xfrm>
            <a:off x="1133475" y="4591050"/>
            <a:ext cx="1600200" cy="0"/>
          </a:xfrm>
          <a:prstGeom prst="line">
            <a:avLst/>
          </a:prstGeom>
          <a:noFill/>
          <a:ln w="9525">
            <a:solidFill>
              <a:schemeClr val="tx1"/>
            </a:solidFill>
            <a:round/>
            <a:headEnd/>
            <a:tailEnd type="triangle" w="med" len="med"/>
          </a:ln>
        </p:spPr>
        <p:txBody>
          <a:bodyPr/>
          <a:lstStyle/>
          <a:p>
            <a:endParaRPr lang="zh-CN" altLang="en-US"/>
          </a:p>
        </p:txBody>
      </p:sp>
      <p:sp>
        <p:nvSpPr>
          <p:cNvPr id="26654" name="Line 36"/>
          <p:cNvSpPr>
            <a:spLocks noChangeShapeType="1"/>
          </p:cNvSpPr>
          <p:nvPr/>
        </p:nvSpPr>
        <p:spPr bwMode="auto">
          <a:xfrm>
            <a:off x="1133475" y="4819650"/>
            <a:ext cx="1600200" cy="0"/>
          </a:xfrm>
          <a:prstGeom prst="line">
            <a:avLst/>
          </a:prstGeom>
          <a:noFill/>
          <a:ln w="9525">
            <a:solidFill>
              <a:schemeClr val="tx1"/>
            </a:solidFill>
            <a:round/>
            <a:headEnd/>
            <a:tailEnd type="triangle" w="med" len="med"/>
          </a:ln>
        </p:spPr>
        <p:txBody>
          <a:bodyPr/>
          <a:lstStyle/>
          <a:p>
            <a:endParaRPr lang="zh-CN" altLang="en-US"/>
          </a:p>
        </p:txBody>
      </p:sp>
      <p:sp>
        <p:nvSpPr>
          <p:cNvPr id="26655" name="Rectangle 37"/>
          <p:cNvSpPr>
            <a:spLocks noChangeArrowheads="1"/>
          </p:cNvSpPr>
          <p:nvPr/>
        </p:nvSpPr>
        <p:spPr bwMode="auto">
          <a:xfrm>
            <a:off x="1362075" y="1771650"/>
            <a:ext cx="3200400" cy="3505200"/>
          </a:xfrm>
          <a:prstGeom prst="rect">
            <a:avLst/>
          </a:prstGeom>
          <a:noFill/>
          <a:ln w="9525">
            <a:solidFill>
              <a:schemeClr val="tx1"/>
            </a:solidFill>
            <a:prstDash val="dash"/>
            <a:miter lim="800000"/>
            <a:headEnd/>
            <a:tailEnd/>
          </a:ln>
        </p:spPr>
        <p:txBody>
          <a:bodyPr wrap="none" anchor="ctr"/>
          <a:lstStyle/>
          <a:p>
            <a:pPr algn="dist">
              <a:spcBef>
                <a:spcPct val="0"/>
              </a:spcBef>
            </a:pPr>
            <a:endParaRPr lang="zh-CN" altLang="en-US" sz="4000" b="1">
              <a:solidFill>
                <a:schemeClr val="hlink"/>
              </a:solidFill>
              <a:latin typeface="宋体" pitchFamily="2" charset="-122"/>
            </a:endParaRPr>
          </a:p>
        </p:txBody>
      </p:sp>
      <p:sp>
        <p:nvSpPr>
          <p:cNvPr id="26656" name="Text Box 38"/>
          <p:cNvSpPr txBox="1">
            <a:spLocks noChangeArrowheads="1"/>
          </p:cNvSpPr>
          <p:nvPr/>
        </p:nvSpPr>
        <p:spPr bwMode="auto">
          <a:xfrm>
            <a:off x="523875" y="3492500"/>
            <a:ext cx="533400" cy="314325"/>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宋体" pitchFamily="2" charset="-122"/>
              </a:rPr>
              <a:t>A</a:t>
            </a:r>
            <a:r>
              <a:rPr lang="en-US" altLang="zh-CN" sz="1600" b="1" baseline="-25000">
                <a:solidFill>
                  <a:schemeClr val="hlink"/>
                </a:solidFill>
                <a:latin typeface="宋体" pitchFamily="2" charset="-122"/>
              </a:rPr>
              <a:t>0</a:t>
            </a:r>
            <a:endParaRPr lang="en-US" altLang="zh-CN" sz="1600" b="1">
              <a:solidFill>
                <a:schemeClr val="hlink"/>
              </a:solidFill>
              <a:latin typeface="宋体" pitchFamily="2" charset="-122"/>
            </a:endParaRPr>
          </a:p>
        </p:txBody>
      </p:sp>
      <p:sp>
        <p:nvSpPr>
          <p:cNvPr id="26657" name="Text Box 39"/>
          <p:cNvSpPr txBox="1">
            <a:spLocks noChangeArrowheads="1"/>
          </p:cNvSpPr>
          <p:nvPr/>
        </p:nvSpPr>
        <p:spPr bwMode="auto">
          <a:xfrm>
            <a:off x="523875" y="3067050"/>
            <a:ext cx="533400" cy="314325"/>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宋体" pitchFamily="2" charset="-122"/>
              </a:rPr>
              <a:t>A</a:t>
            </a:r>
            <a:r>
              <a:rPr lang="en-US" altLang="zh-CN" sz="1600" b="1" baseline="-25000">
                <a:solidFill>
                  <a:schemeClr val="hlink"/>
                </a:solidFill>
                <a:latin typeface="宋体" pitchFamily="2" charset="-122"/>
              </a:rPr>
              <a:t>1</a:t>
            </a:r>
            <a:endParaRPr lang="en-US" altLang="zh-CN" sz="1600" b="1">
              <a:solidFill>
                <a:schemeClr val="hlink"/>
              </a:solidFill>
              <a:latin typeface="宋体" pitchFamily="2" charset="-122"/>
            </a:endParaRPr>
          </a:p>
        </p:txBody>
      </p:sp>
      <p:sp>
        <p:nvSpPr>
          <p:cNvPr id="26658" name="Text Box 40"/>
          <p:cNvSpPr txBox="1">
            <a:spLocks noChangeArrowheads="1"/>
          </p:cNvSpPr>
          <p:nvPr/>
        </p:nvSpPr>
        <p:spPr bwMode="auto">
          <a:xfrm>
            <a:off x="600075" y="2152650"/>
            <a:ext cx="533400" cy="314325"/>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宋体" pitchFamily="2" charset="-122"/>
              </a:rPr>
              <a:t>A</a:t>
            </a:r>
            <a:r>
              <a:rPr lang="en-US" altLang="zh-CN" sz="1600" b="1" baseline="-25000">
                <a:solidFill>
                  <a:schemeClr val="hlink"/>
                </a:solidFill>
                <a:latin typeface="宋体" pitchFamily="2" charset="-122"/>
              </a:rPr>
              <a:t>i-1</a:t>
            </a:r>
            <a:endParaRPr lang="en-US" altLang="zh-CN" sz="1600" b="1">
              <a:solidFill>
                <a:schemeClr val="hlink"/>
              </a:solidFill>
              <a:latin typeface="宋体" pitchFamily="2" charset="-122"/>
            </a:endParaRPr>
          </a:p>
        </p:txBody>
      </p:sp>
      <p:sp>
        <p:nvSpPr>
          <p:cNvPr id="26659" name="Text Box 41"/>
          <p:cNvSpPr txBox="1">
            <a:spLocks noChangeArrowheads="1"/>
          </p:cNvSpPr>
          <p:nvPr/>
        </p:nvSpPr>
        <p:spPr bwMode="auto">
          <a:xfrm>
            <a:off x="600075" y="2533650"/>
            <a:ext cx="533400" cy="314325"/>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宋体" pitchFamily="2" charset="-122"/>
              </a:rPr>
              <a:t>A</a:t>
            </a:r>
            <a:r>
              <a:rPr lang="en-US" altLang="zh-CN" sz="1600" b="1" baseline="-25000">
                <a:solidFill>
                  <a:schemeClr val="hlink"/>
                </a:solidFill>
                <a:latin typeface="宋体" pitchFamily="2" charset="-122"/>
              </a:rPr>
              <a:t>i-2</a:t>
            </a:r>
            <a:endParaRPr lang="en-US" altLang="zh-CN" sz="1600" b="1">
              <a:solidFill>
                <a:schemeClr val="hlink"/>
              </a:solidFill>
              <a:latin typeface="宋体" pitchFamily="2" charset="-122"/>
            </a:endParaRPr>
          </a:p>
        </p:txBody>
      </p:sp>
      <p:sp>
        <p:nvSpPr>
          <p:cNvPr id="26660" name="Text Box 42"/>
          <p:cNvSpPr txBox="1">
            <a:spLocks noChangeArrowheads="1"/>
          </p:cNvSpPr>
          <p:nvPr/>
        </p:nvSpPr>
        <p:spPr bwMode="auto">
          <a:xfrm>
            <a:off x="600075" y="2838450"/>
            <a:ext cx="533400" cy="314325"/>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宋体" pitchFamily="2" charset="-122"/>
              </a:rPr>
              <a:t>…</a:t>
            </a:r>
          </a:p>
        </p:txBody>
      </p:sp>
      <p:sp>
        <p:nvSpPr>
          <p:cNvPr id="26661" name="Text Box 43"/>
          <p:cNvSpPr txBox="1">
            <a:spLocks noChangeArrowheads="1"/>
          </p:cNvSpPr>
          <p:nvPr/>
        </p:nvSpPr>
        <p:spPr bwMode="auto">
          <a:xfrm>
            <a:off x="2200275" y="2838450"/>
            <a:ext cx="533400" cy="314325"/>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宋体" pitchFamily="2" charset="-122"/>
              </a:rPr>
              <a:t>…</a:t>
            </a:r>
          </a:p>
        </p:txBody>
      </p:sp>
      <p:sp>
        <p:nvSpPr>
          <p:cNvPr id="26662" name="Text Box 44"/>
          <p:cNvSpPr txBox="1">
            <a:spLocks noChangeArrowheads="1"/>
          </p:cNvSpPr>
          <p:nvPr/>
        </p:nvSpPr>
        <p:spPr bwMode="auto">
          <a:xfrm>
            <a:off x="3419475" y="3949700"/>
            <a:ext cx="533400" cy="314325"/>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宋体" pitchFamily="2" charset="-122"/>
              </a:rPr>
              <a:t>…</a:t>
            </a:r>
          </a:p>
        </p:txBody>
      </p:sp>
      <p:sp>
        <p:nvSpPr>
          <p:cNvPr id="26663" name="Text Box 45"/>
          <p:cNvSpPr txBox="1">
            <a:spLocks noChangeArrowheads="1"/>
          </p:cNvSpPr>
          <p:nvPr/>
        </p:nvSpPr>
        <p:spPr bwMode="auto">
          <a:xfrm>
            <a:off x="3419475" y="4895850"/>
            <a:ext cx="533400" cy="314325"/>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宋体" pitchFamily="2" charset="-122"/>
              </a:rPr>
              <a:t>…</a:t>
            </a:r>
          </a:p>
        </p:txBody>
      </p:sp>
      <p:sp>
        <p:nvSpPr>
          <p:cNvPr id="26664" name="Text Box 46"/>
          <p:cNvSpPr txBox="1">
            <a:spLocks noChangeArrowheads="1"/>
          </p:cNvSpPr>
          <p:nvPr/>
        </p:nvSpPr>
        <p:spPr bwMode="auto">
          <a:xfrm>
            <a:off x="2657475" y="5505450"/>
            <a:ext cx="609600" cy="314325"/>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宋体" pitchFamily="2" charset="-122"/>
              </a:rPr>
              <a:t>D</a:t>
            </a:r>
            <a:r>
              <a:rPr lang="en-US" altLang="zh-CN" sz="1600" b="1" baseline="-25000">
                <a:solidFill>
                  <a:schemeClr val="hlink"/>
                </a:solidFill>
                <a:latin typeface="宋体" pitchFamily="2" charset="-122"/>
              </a:rPr>
              <a:t>k-1</a:t>
            </a:r>
            <a:endParaRPr lang="en-US" altLang="zh-CN" sz="1600" b="1">
              <a:solidFill>
                <a:schemeClr val="hlink"/>
              </a:solidFill>
              <a:latin typeface="宋体" pitchFamily="2" charset="-122"/>
            </a:endParaRPr>
          </a:p>
        </p:txBody>
      </p:sp>
      <p:sp>
        <p:nvSpPr>
          <p:cNvPr id="26665" name="Text Box 47"/>
          <p:cNvSpPr txBox="1">
            <a:spLocks noChangeArrowheads="1"/>
          </p:cNvSpPr>
          <p:nvPr/>
        </p:nvSpPr>
        <p:spPr bwMode="auto">
          <a:xfrm>
            <a:off x="3114675" y="5505450"/>
            <a:ext cx="609600" cy="314325"/>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宋体" pitchFamily="2" charset="-122"/>
              </a:rPr>
              <a:t>D</a:t>
            </a:r>
            <a:r>
              <a:rPr lang="en-US" altLang="zh-CN" sz="1600" b="1" baseline="-25000">
                <a:solidFill>
                  <a:schemeClr val="hlink"/>
                </a:solidFill>
                <a:latin typeface="宋体" pitchFamily="2" charset="-122"/>
              </a:rPr>
              <a:t>k-2</a:t>
            </a:r>
            <a:endParaRPr lang="en-US" altLang="zh-CN" sz="1600" b="1">
              <a:solidFill>
                <a:schemeClr val="hlink"/>
              </a:solidFill>
              <a:latin typeface="宋体" pitchFamily="2" charset="-122"/>
            </a:endParaRPr>
          </a:p>
        </p:txBody>
      </p:sp>
      <p:sp>
        <p:nvSpPr>
          <p:cNvPr id="26666" name="Text Box 48"/>
          <p:cNvSpPr txBox="1">
            <a:spLocks noChangeArrowheads="1"/>
          </p:cNvSpPr>
          <p:nvPr/>
        </p:nvSpPr>
        <p:spPr bwMode="auto">
          <a:xfrm>
            <a:off x="3800475" y="5505450"/>
            <a:ext cx="609600" cy="314325"/>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宋体" pitchFamily="2" charset="-122"/>
              </a:rPr>
              <a:t>D</a:t>
            </a:r>
            <a:r>
              <a:rPr lang="en-US" altLang="zh-CN" sz="1600" b="1" baseline="-25000">
                <a:solidFill>
                  <a:schemeClr val="hlink"/>
                </a:solidFill>
                <a:latin typeface="宋体" pitchFamily="2" charset="-122"/>
              </a:rPr>
              <a:t>0</a:t>
            </a:r>
            <a:endParaRPr lang="en-US" altLang="zh-CN" sz="1600" b="1">
              <a:solidFill>
                <a:schemeClr val="hlink"/>
              </a:solidFill>
              <a:latin typeface="宋体" pitchFamily="2" charset="-122"/>
            </a:endParaRPr>
          </a:p>
        </p:txBody>
      </p:sp>
      <p:sp>
        <p:nvSpPr>
          <p:cNvPr id="26667" name="Text Box 49"/>
          <p:cNvSpPr txBox="1">
            <a:spLocks noChangeArrowheads="1"/>
          </p:cNvSpPr>
          <p:nvPr/>
        </p:nvSpPr>
        <p:spPr bwMode="auto">
          <a:xfrm>
            <a:off x="2428875" y="3949700"/>
            <a:ext cx="609600" cy="314325"/>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宋体" pitchFamily="2" charset="-122"/>
              </a:rPr>
              <a:t>B</a:t>
            </a:r>
            <a:r>
              <a:rPr lang="en-US" altLang="zh-CN" sz="1600" b="1" baseline="-25000">
                <a:solidFill>
                  <a:schemeClr val="hlink"/>
                </a:solidFill>
                <a:latin typeface="宋体" pitchFamily="2" charset="-122"/>
              </a:rPr>
              <a:t>k-1</a:t>
            </a:r>
            <a:endParaRPr lang="en-US" altLang="zh-CN" sz="1600" b="1">
              <a:solidFill>
                <a:schemeClr val="hlink"/>
              </a:solidFill>
              <a:latin typeface="宋体" pitchFamily="2" charset="-122"/>
            </a:endParaRPr>
          </a:p>
        </p:txBody>
      </p:sp>
      <p:sp>
        <p:nvSpPr>
          <p:cNvPr id="26668" name="Text Box 50"/>
          <p:cNvSpPr txBox="1">
            <a:spLocks noChangeArrowheads="1"/>
          </p:cNvSpPr>
          <p:nvPr/>
        </p:nvSpPr>
        <p:spPr bwMode="auto">
          <a:xfrm>
            <a:off x="2886075" y="3949700"/>
            <a:ext cx="609600" cy="314325"/>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宋体" pitchFamily="2" charset="-122"/>
              </a:rPr>
              <a:t>B</a:t>
            </a:r>
            <a:r>
              <a:rPr lang="en-US" altLang="zh-CN" sz="1600" b="1" baseline="-25000">
                <a:solidFill>
                  <a:schemeClr val="hlink"/>
                </a:solidFill>
                <a:latin typeface="宋体" pitchFamily="2" charset="-122"/>
              </a:rPr>
              <a:t>k-2</a:t>
            </a:r>
            <a:endParaRPr lang="en-US" altLang="zh-CN" sz="1600" b="1">
              <a:solidFill>
                <a:schemeClr val="hlink"/>
              </a:solidFill>
              <a:latin typeface="宋体" pitchFamily="2" charset="-122"/>
            </a:endParaRPr>
          </a:p>
        </p:txBody>
      </p:sp>
      <p:sp>
        <p:nvSpPr>
          <p:cNvPr id="26669" name="Text Box 51"/>
          <p:cNvSpPr txBox="1">
            <a:spLocks noChangeArrowheads="1"/>
          </p:cNvSpPr>
          <p:nvPr/>
        </p:nvSpPr>
        <p:spPr bwMode="auto">
          <a:xfrm>
            <a:off x="3952875" y="3949700"/>
            <a:ext cx="609600" cy="314325"/>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宋体" pitchFamily="2" charset="-122"/>
              </a:rPr>
              <a:t>B</a:t>
            </a:r>
            <a:r>
              <a:rPr lang="en-US" altLang="zh-CN" sz="1600" b="1" baseline="-25000">
                <a:solidFill>
                  <a:schemeClr val="hlink"/>
                </a:solidFill>
                <a:latin typeface="宋体" pitchFamily="2" charset="-122"/>
              </a:rPr>
              <a:t>0</a:t>
            </a:r>
            <a:endParaRPr lang="en-US" altLang="zh-CN" sz="1600" b="1">
              <a:solidFill>
                <a:schemeClr val="hlink"/>
              </a:solidFill>
              <a:latin typeface="宋体" pitchFamily="2" charset="-122"/>
            </a:endParaRPr>
          </a:p>
        </p:txBody>
      </p:sp>
      <p:grpSp>
        <p:nvGrpSpPr>
          <p:cNvPr id="26670" name="Group 54"/>
          <p:cNvGrpSpPr>
            <a:grpSpLocks/>
          </p:cNvGrpSpPr>
          <p:nvPr/>
        </p:nvGrpSpPr>
        <p:grpSpPr bwMode="auto">
          <a:xfrm>
            <a:off x="600075" y="4406900"/>
            <a:ext cx="533400" cy="314325"/>
            <a:chOff x="864" y="2716"/>
            <a:chExt cx="336" cy="198"/>
          </a:xfrm>
        </p:grpSpPr>
        <p:sp>
          <p:nvSpPr>
            <p:cNvPr id="26687" name="Text Box 52"/>
            <p:cNvSpPr txBox="1">
              <a:spLocks noChangeArrowheads="1"/>
            </p:cNvSpPr>
            <p:nvPr/>
          </p:nvSpPr>
          <p:spPr bwMode="auto">
            <a:xfrm>
              <a:off x="864" y="2716"/>
              <a:ext cx="336" cy="198"/>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宋体" pitchFamily="2" charset="-122"/>
                </a:rPr>
                <a:t>CS</a:t>
              </a:r>
            </a:p>
          </p:txBody>
        </p:sp>
        <p:sp>
          <p:nvSpPr>
            <p:cNvPr id="26688" name="Line 53"/>
            <p:cNvSpPr>
              <a:spLocks noChangeShapeType="1"/>
            </p:cNvSpPr>
            <p:nvPr/>
          </p:nvSpPr>
          <p:spPr bwMode="auto">
            <a:xfrm>
              <a:off x="960" y="2744"/>
              <a:ext cx="144" cy="0"/>
            </a:xfrm>
            <a:prstGeom prst="line">
              <a:avLst/>
            </a:prstGeom>
            <a:noFill/>
            <a:ln w="9525">
              <a:solidFill>
                <a:schemeClr val="tx1"/>
              </a:solidFill>
              <a:round/>
              <a:headEnd/>
              <a:tailEnd/>
            </a:ln>
          </p:spPr>
          <p:txBody>
            <a:bodyPr/>
            <a:lstStyle/>
            <a:p>
              <a:endParaRPr lang="zh-CN" altLang="en-US"/>
            </a:p>
          </p:txBody>
        </p:sp>
      </p:grpSp>
      <p:grpSp>
        <p:nvGrpSpPr>
          <p:cNvPr id="26671" name="Group 55"/>
          <p:cNvGrpSpPr>
            <a:grpSpLocks/>
          </p:cNvGrpSpPr>
          <p:nvPr/>
        </p:nvGrpSpPr>
        <p:grpSpPr bwMode="auto">
          <a:xfrm>
            <a:off x="600075" y="4667250"/>
            <a:ext cx="533400" cy="314325"/>
            <a:chOff x="864" y="2716"/>
            <a:chExt cx="336" cy="198"/>
          </a:xfrm>
        </p:grpSpPr>
        <p:sp>
          <p:nvSpPr>
            <p:cNvPr id="26685" name="Text Box 56"/>
            <p:cNvSpPr txBox="1">
              <a:spLocks noChangeArrowheads="1"/>
            </p:cNvSpPr>
            <p:nvPr/>
          </p:nvSpPr>
          <p:spPr bwMode="auto">
            <a:xfrm>
              <a:off x="864" y="2716"/>
              <a:ext cx="336" cy="198"/>
            </a:xfrm>
            <a:prstGeom prst="rect">
              <a:avLst/>
            </a:prstGeom>
            <a:noFill/>
            <a:ln w="9525">
              <a:noFill/>
              <a:miter lim="800000"/>
              <a:headEnd/>
              <a:tailEnd/>
            </a:ln>
          </p:spPr>
          <p:txBody>
            <a:bodyPr>
              <a:spAutoFit/>
            </a:bodyPr>
            <a:lstStyle/>
            <a:p>
              <a:pPr eaLnBrk="0" hangingPunct="0"/>
              <a:r>
                <a:rPr lang="en-US" altLang="zh-CN" sz="1600" b="1">
                  <a:solidFill>
                    <a:schemeClr val="hlink"/>
                  </a:solidFill>
                  <a:latin typeface="宋体" pitchFamily="2" charset="-122"/>
                </a:rPr>
                <a:t>WR</a:t>
              </a:r>
            </a:p>
          </p:txBody>
        </p:sp>
        <p:sp>
          <p:nvSpPr>
            <p:cNvPr id="26686" name="Line 57"/>
            <p:cNvSpPr>
              <a:spLocks noChangeShapeType="1"/>
            </p:cNvSpPr>
            <p:nvPr/>
          </p:nvSpPr>
          <p:spPr bwMode="auto">
            <a:xfrm>
              <a:off x="960" y="2744"/>
              <a:ext cx="144" cy="0"/>
            </a:xfrm>
            <a:prstGeom prst="line">
              <a:avLst/>
            </a:prstGeom>
            <a:noFill/>
            <a:ln w="9525">
              <a:solidFill>
                <a:schemeClr val="tx1"/>
              </a:solidFill>
              <a:round/>
              <a:headEnd/>
              <a:tailEnd/>
            </a:ln>
          </p:spPr>
          <p:txBody>
            <a:bodyPr/>
            <a:lstStyle/>
            <a:p>
              <a:endParaRPr lang="zh-CN" altLang="en-US"/>
            </a:p>
          </p:txBody>
        </p:sp>
      </p:grpSp>
      <p:sp>
        <p:nvSpPr>
          <p:cNvPr id="136257" name="Text Box 58"/>
          <p:cNvSpPr txBox="1">
            <a:spLocks noChangeArrowheads="1"/>
          </p:cNvSpPr>
          <p:nvPr/>
        </p:nvSpPr>
        <p:spPr bwMode="auto">
          <a:xfrm>
            <a:off x="2962275" y="5886450"/>
            <a:ext cx="1219200" cy="354013"/>
          </a:xfrm>
          <a:prstGeom prst="rect">
            <a:avLst/>
          </a:prstGeom>
          <a:noFill/>
          <a:ln w="9525">
            <a:noFill/>
            <a:miter lim="800000"/>
            <a:headEnd/>
            <a:tailEnd/>
          </a:ln>
        </p:spPr>
        <p:txBody>
          <a:bodyPr>
            <a:spAutoFit/>
          </a:bodyPr>
          <a:lstStyle/>
          <a:p>
            <a:pPr eaLnBrk="0" hangingPunct="0"/>
            <a:r>
              <a:rPr lang="zh-CN" altLang="en-US" sz="1800" b="1">
                <a:solidFill>
                  <a:srgbClr val="008000"/>
                </a:solidFill>
                <a:latin typeface="宋体" pitchFamily="2" charset="-122"/>
                <a:ea typeface="楷体_GB2312" pitchFamily="49" charset="-122"/>
              </a:rPr>
              <a:t>数据线</a:t>
            </a:r>
          </a:p>
        </p:txBody>
      </p:sp>
      <p:sp>
        <p:nvSpPr>
          <p:cNvPr id="136258" name="Text Box 59"/>
          <p:cNvSpPr txBox="1">
            <a:spLocks noChangeArrowheads="1"/>
          </p:cNvSpPr>
          <p:nvPr/>
        </p:nvSpPr>
        <p:spPr bwMode="auto">
          <a:xfrm>
            <a:off x="219075" y="2330450"/>
            <a:ext cx="381000" cy="839788"/>
          </a:xfrm>
          <a:prstGeom prst="rect">
            <a:avLst/>
          </a:prstGeom>
          <a:noFill/>
          <a:ln w="9525">
            <a:noFill/>
            <a:miter lim="800000"/>
            <a:headEnd/>
            <a:tailEnd/>
          </a:ln>
        </p:spPr>
        <p:txBody>
          <a:bodyPr>
            <a:spAutoFit/>
          </a:bodyPr>
          <a:lstStyle/>
          <a:p>
            <a:pPr eaLnBrk="0" hangingPunct="0"/>
            <a:r>
              <a:rPr lang="zh-CN" altLang="en-US" sz="1800" b="1">
                <a:solidFill>
                  <a:srgbClr val="008000"/>
                </a:solidFill>
                <a:latin typeface="宋体" pitchFamily="2" charset="-122"/>
                <a:ea typeface="楷体_GB2312" pitchFamily="49" charset="-122"/>
              </a:rPr>
              <a:t>地址线</a:t>
            </a:r>
          </a:p>
        </p:txBody>
      </p:sp>
      <p:sp>
        <p:nvSpPr>
          <p:cNvPr id="26674" name="Text Box 66"/>
          <p:cNvSpPr txBox="1">
            <a:spLocks noChangeArrowheads="1"/>
          </p:cNvSpPr>
          <p:nvPr/>
        </p:nvSpPr>
        <p:spPr bwMode="auto">
          <a:xfrm>
            <a:off x="2162175" y="1771650"/>
            <a:ext cx="609600" cy="314325"/>
          </a:xfrm>
          <a:prstGeom prst="rect">
            <a:avLst/>
          </a:prstGeom>
          <a:noFill/>
          <a:ln w="9525">
            <a:noFill/>
            <a:miter lim="800000"/>
            <a:headEnd/>
            <a:tailEnd/>
          </a:ln>
        </p:spPr>
        <p:txBody>
          <a:bodyPr>
            <a:spAutoFit/>
          </a:bodyPr>
          <a:lstStyle/>
          <a:p>
            <a:pPr eaLnBrk="0" hangingPunct="0"/>
            <a:r>
              <a:rPr lang="zh-CN" altLang="en-US" sz="1600" b="1">
                <a:solidFill>
                  <a:schemeClr val="hlink"/>
                </a:solidFill>
                <a:latin typeface="宋体" pitchFamily="2" charset="-122"/>
              </a:rPr>
              <a:t>字线</a:t>
            </a:r>
          </a:p>
        </p:txBody>
      </p:sp>
      <p:sp>
        <p:nvSpPr>
          <p:cNvPr id="26675" name="Text Box 67"/>
          <p:cNvSpPr txBox="1">
            <a:spLocks noChangeArrowheads="1"/>
          </p:cNvSpPr>
          <p:nvPr/>
        </p:nvSpPr>
        <p:spPr bwMode="auto">
          <a:xfrm>
            <a:off x="2047875" y="3949700"/>
            <a:ext cx="609600" cy="314325"/>
          </a:xfrm>
          <a:prstGeom prst="rect">
            <a:avLst/>
          </a:prstGeom>
          <a:noFill/>
          <a:ln w="9525">
            <a:noFill/>
            <a:miter lim="800000"/>
            <a:headEnd/>
            <a:tailEnd/>
          </a:ln>
        </p:spPr>
        <p:txBody>
          <a:bodyPr>
            <a:spAutoFit/>
          </a:bodyPr>
          <a:lstStyle/>
          <a:p>
            <a:pPr eaLnBrk="0" hangingPunct="0"/>
            <a:r>
              <a:rPr lang="zh-CN" altLang="en-US" sz="1600" b="1">
                <a:solidFill>
                  <a:schemeClr val="hlink"/>
                </a:solidFill>
                <a:latin typeface="宋体" pitchFamily="2" charset="-122"/>
              </a:rPr>
              <a:t>位线</a:t>
            </a:r>
          </a:p>
        </p:txBody>
      </p:sp>
      <p:sp>
        <p:nvSpPr>
          <p:cNvPr id="136261" name="Text Box 70"/>
          <p:cNvSpPr txBox="1">
            <a:spLocks noChangeArrowheads="1"/>
          </p:cNvSpPr>
          <p:nvPr/>
        </p:nvSpPr>
        <p:spPr bwMode="auto">
          <a:xfrm>
            <a:off x="142875" y="4254500"/>
            <a:ext cx="457200" cy="839788"/>
          </a:xfrm>
          <a:prstGeom prst="rect">
            <a:avLst/>
          </a:prstGeom>
          <a:noFill/>
          <a:ln w="9525">
            <a:noFill/>
            <a:miter lim="800000"/>
            <a:headEnd/>
            <a:tailEnd/>
          </a:ln>
        </p:spPr>
        <p:txBody>
          <a:bodyPr>
            <a:spAutoFit/>
          </a:bodyPr>
          <a:lstStyle/>
          <a:p>
            <a:pPr eaLnBrk="0" hangingPunct="0"/>
            <a:r>
              <a:rPr lang="zh-CN" altLang="en-US" sz="1800" b="1">
                <a:solidFill>
                  <a:srgbClr val="008000"/>
                </a:solidFill>
                <a:latin typeface="宋体" pitchFamily="2" charset="-122"/>
                <a:ea typeface="楷体_GB2312" pitchFamily="49" charset="-122"/>
              </a:rPr>
              <a:t>控制线</a:t>
            </a:r>
          </a:p>
        </p:txBody>
      </p:sp>
      <p:sp>
        <p:nvSpPr>
          <p:cNvPr id="70" name="Text Box 75"/>
          <p:cNvSpPr txBox="1">
            <a:spLocks noChangeArrowheads="1"/>
          </p:cNvSpPr>
          <p:nvPr/>
        </p:nvSpPr>
        <p:spPr bwMode="auto">
          <a:xfrm>
            <a:off x="5040313" y="1317625"/>
            <a:ext cx="4275137" cy="768350"/>
          </a:xfrm>
          <a:prstGeom prst="rect">
            <a:avLst/>
          </a:prstGeom>
          <a:noFill/>
          <a:ln w="9525">
            <a:noFill/>
            <a:miter lim="800000"/>
            <a:headEnd/>
            <a:tailEnd/>
          </a:ln>
        </p:spPr>
        <p:txBody>
          <a:bodyPr>
            <a:spAutoFit/>
          </a:bodyPr>
          <a:lstStyle/>
          <a:p>
            <a:pPr marL="449263" indent="-449263" algn="l">
              <a:lnSpc>
                <a:spcPct val="110000"/>
              </a:lnSpc>
              <a:spcBef>
                <a:spcPct val="0"/>
              </a:spcBef>
              <a:buClr>
                <a:schemeClr val="bg2"/>
              </a:buClr>
              <a:buFont typeface="Wingdings" pitchFamily="2" charset="2"/>
              <a:buChar char="v"/>
            </a:pPr>
            <a:r>
              <a:rPr lang="zh-CN" altLang="en-US" sz="2000" b="1">
                <a:solidFill>
                  <a:srgbClr val="CC3300"/>
                </a:solidFill>
                <a:latin typeface="Arial" charset="0"/>
                <a:cs typeface="Arial" charset="0"/>
              </a:rPr>
              <a:t>存储矩阵</a:t>
            </a:r>
            <a:r>
              <a:rPr lang="en-US" altLang="zh-CN" sz="2000" b="1">
                <a:latin typeface="Arial" charset="0"/>
                <a:cs typeface="Arial" charset="0"/>
              </a:rPr>
              <a:t>——</a:t>
            </a:r>
            <a:r>
              <a:rPr lang="zh-CN" altLang="en-US" sz="2000" b="1">
                <a:latin typeface="Arial" charset="0"/>
                <a:cs typeface="Arial" charset="0"/>
              </a:rPr>
              <a:t>存放数据的主体，由许多存储单元排列而成</a:t>
            </a:r>
          </a:p>
        </p:txBody>
      </p:sp>
      <p:sp>
        <p:nvSpPr>
          <p:cNvPr id="71" name="Text Box 75"/>
          <p:cNvSpPr txBox="1">
            <a:spLocks noChangeArrowheads="1"/>
          </p:cNvSpPr>
          <p:nvPr/>
        </p:nvSpPr>
        <p:spPr bwMode="auto">
          <a:xfrm>
            <a:off x="5248275" y="2403475"/>
            <a:ext cx="3781425" cy="1785938"/>
          </a:xfrm>
          <a:prstGeom prst="rect">
            <a:avLst/>
          </a:prstGeom>
          <a:noFill/>
          <a:ln w="9525">
            <a:noFill/>
            <a:miter lim="800000"/>
            <a:headEnd/>
            <a:tailEnd/>
          </a:ln>
        </p:spPr>
        <p:txBody>
          <a:bodyPr>
            <a:spAutoFit/>
          </a:bodyPr>
          <a:lstStyle/>
          <a:p>
            <a:pPr marL="449263" indent="-449263" algn="l">
              <a:lnSpc>
                <a:spcPct val="110000"/>
              </a:lnSpc>
              <a:spcBef>
                <a:spcPct val="0"/>
              </a:spcBef>
              <a:buClr>
                <a:schemeClr val="bg2"/>
              </a:buClr>
              <a:buFont typeface="Wingdings" pitchFamily="2" charset="2"/>
              <a:buChar char="v"/>
            </a:pPr>
            <a:r>
              <a:rPr lang="zh-CN" altLang="en-US" sz="2000" b="1">
                <a:latin typeface="Arial" charset="0"/>
                <a:cs typeface="Arial" charset="0"/>
              </a:rPr>
              <a:t>每个存储单元能存储</a:t>
            </a:r>
            <a:r>
              <a:rPr lang="en-US" altLang="zh-CN" sz="2000" b="1">
                <a:latin typeface="Arial" charset="0"/>
                <a:cs typeface="Arial" charset="0"/>
              </a:rPr>
              <a:t>1</a:t>
            </a:r>
            <a:r>
              <a:rPr lang="zh-CN" altLang="en-US" sz="2000" b="1">
                <a:latin typeface="Arial" charset="0"/>
                <a:cs typeface="Arial" charset="0"/>
              </a:rPr>
              <a:t>位二进制代码，若干个存储单元形成一个</a:t>
            </a:r>
            <a:r>
              <a:rPr lang="zh-CN" altLang="en-US" sz="2000" b="1">
                <a:solidFill>
                  <a:srgbClr val="CC0066"/>
                </a:solidFill>
                <a:latin typeface="Arial" charset="0"/>
                <a:cs typeface="Arial" charset="0"/>
              </a:rPr>
              <a:t>存储组</a:t>
            </a:r>
            <a:r>
              <a:rPr lang="en-US" altLang="zh-CN" sz="2000" b="1">
                <a:latin typeface="Arial" charset="0"/>
                <a:cs typeface="Arial" charset="0"/>
              </a:rPr>
              <a:t>——</a:t>
            </a:r>
            <a:r>
              <a:rPr lang="zh-CN" altLang="en-US" sz="2000" b="1">
                <a:solidFill>
                  <a:srgbClr val="FF0000"/>
                </a:solidFill>
                <a:latin typeface="Arial" charset="0"/>
                <a:cs typeface="Arial" charset="0"/>
              </a:rPr>
              <a:t>字</a:t>
            </a:r>
            <a:r>
              <a:rPr lang="zh-CN" altLang="en-US" sz="2000" b="1">
                <a:latin typeface="Arial" charset="0"/>
                <a:cs typeface="Arial" charset="0"/>
              </a:rPr>
              <a:t>，每个字包含的存储单元的个数称为</a:t>
            </a:r>
            <a:r>
              <a:rPr lang="zh-CN" altLang="en-US" sz="2000" b="1">
                <a:solidFill>
                  <a:srgbClr val="FF0000"/>
                </a:solidFill>
                <a:latin typeface="Arial" charset="0"/>
                <a:cs typeface="Arial" charset="0"/>
              </a:rPr>
              <a:t>字长</a:t>
            </a:r>
            <a:r>
              <a:rPr lang="zh-CN" altLang="en-US" sz="2000" b="1">
                <a:latin typeface="Arial" charset="0"/>
                <a:cs typeface="Arial" charset="0"/>
              </a:rPr>
              <a:t>。</a:t>
            </a:r>
          </a:p>
        </p:txBody>
      </p:sp>
      <p:sp>
        <p:nvSpPr>
          <p:cNvPr id="72" name="Text Box 73"/>
          <p:cNvSpPr txBox="1">
            <a:spLocks noChangeArrowheads="1"/>
          </p:cNvSpPr>
          <p:nvPr/>
        </p:nvSpPr>
        <p:spPr bwMode="auto">
          <a:xfrm>
            <a:off x="5040313" y="4159250"/>
            <a:ext cx="4125912" cy="1016000"/>
          </a:xfrm>
          <a:prstGeom prst="rect">
            <a:avLst/>
          </a:prstGeom>
          <a:noFill/>
          <a:ln w="9525">
            <a:noFill/>
            <a:miter lim="800000"/>
            <a:headEnd/>
            <a:tailEnd/>
          </a:ln>
        </p:spPr>
        <p:txBody>
          <a:bodyPr>
            <a:spAutoFit/>
          </a:bodyPr>
          <a:lstStyle/>
          <a:p>
            <a:pPr marL="269875" indent="-269875" algn="l" eaLnBrk="0" hangingPunct="0">
              <a:lnSpc>
                <a:spcPct val="100000"/>
              </a:lnSpc>
              <a:buClr>
                <a:srgbClr val="003366"/>
              </a:buClr>
              <a:buFont typeface="Wingdings" pitchFamily="2" charset="2"/>
              <a:buChar char="v"/>
            </a:pPr>
            <a:r>
              <a:rPr lang="zh-CN" altLang="en-US" sz="2000" b="1">
                <a:solidFill>
                  <a:srgbClr val="CC3300"/>
                </a:solidFill>
                <a:latin typeface="Arial" charset="0"/>
                <a:cs typeface="Arial" charset="0"/>
              </a:rPr>
              <a:t>地址译码器</a:t>
            </a:r>
            <a:r>
              <a:rPr lang="en-US" altLang="zh-CN" sz="2000" b="1">
                <a:latin typeface="Arial" charset="0"/>
                <a:cs typeface="Arial" charset="0"/>
              </a:rPr>
              <a:t>——</a:t>
            </a:r>
            <a:r>
              <a:rPr lang="zh-CN" altLang="en-US" sz="2000" b="1">
                <a:latin typeface="Arial" charset="0"/>
                <a:cs typeface="Arial" charset="0"/>
              </a:rPr>
              <a:t>产生到存储器“字”的地址码的器件，其输入称为</a:t>
            </a:r>
            <a:r>
              <a:rPr lang="zh-CN" altLang="en-US" sz="2000" b="1">
                <a:solidFill>
                  <a:srgbClr val="FF0000"/>
                </a:solidFill>
                <a:latin typeface="Arial" charset="0"/>
                <a:cs typeface="Arial" charset="0"/>
              </a:rPr>
              <a:t>地址线</a:t>
            </a:r>
            <a:r>
              <a:rPr lang="zh-CN" altLang="en-US" sz="2000" b="1">
                <a:latin typeface="Arial" charset="0"/>
                <a:cs typeface="Arial" charset="0"/>
              </a:rPr>
              <a:t>，输出称为</a:t>
            </a:r>
            <a:r>
              <a:rPr lang="zh-CN" altLang="en-US" sz="2000" b="1">
                <a:solidFill>
                  <a:srgbClr val="FF0000"/>
                </a:solidFill>
                <a:latin typeface="Arial" charset="0"/>
                <a:cs typeface="Arial" charset="0"/>
              </a:rPr>
              <a:t>字线</a:t>
            </a:r>
            <a:r>
              <a:rPr lang="zh-CN" altLang="en-US" sz="2000" b="1">
                <a:latin typeface="Arial" charset="0"/>
                <a:cs typeface="Arial" charset="0"/>
              </a:rPr>
              <a:t>。</a:t>
            </a:r>
          </a:p>
        </p:txBody>
      </p:sp>
      <p:sp>
        <p:nvSpPr>
          <p:cNvPr id="73" name="Text Box 2"/>
          <p:cNvSpPr txBox="1">
            <a:spLocks noChangeArrowheads="1"/>
          </p:cNvSpPr>
          <p:nvPr/>
        </p:nvSpPr>
        <p:spPr bwMode="auto">
          <a:xfrm>
            <a:off x="4638675" y="5532438"/>
            <a:ext cx="4402138" cy="708025"/>
          </a:xfrm>
          <a:prstGeom prst="rect">
            <a:avLst/>
          </a:prstGeom>
          <a:noFill/>
          <a:ln w="9525">
            <a:noFill/>
            <a:miter lim="800000"/>
            <a:headEnd/>
            <a:tailEnd/>
          </a:ln>
        </p:spPr>
        <p:txBody>
          <a:bodyPr>
            <a:spAutoFit/>
          </a:bodyPr>
          <a:lstStyle/>
          <a:p>
            <a:pPr algn="l" eaLnBrk="0" hangingPunct="0">
              <a:lnSpc>
                <a:spcPct val="100000"/>
              </a:lnSpc>
              <a:buClr>
                <a:srgbClr val="003366"/>
              </a:buClr>
              <a:buFont typeface="Wingdings" pitchFamily="2" charset="2"/>
              <a:buChar char="v"/>
            </a:pPr>
            <a:r>
              <a:rPr lang="zh-CN" altLang="en-US" sz="2000" b="1">
                <a:solidFill>
                  <a:srgbClr val="CC3300"/>
                </a:solidFill>
                <a:latin typeface="Arial" charset="0"/>
                <a:cs typeface="Arial" charset="0"/>
              </a:rPr>
              <a:t>输入</a:t>
            </a:r>
            <a:r>
              <a:rPr lang="en-US" altLang="zh-CN" sz="2000" b="1">
                <a:solidFill>
                  <a:srgbClr val="CC3300"/>
                </a:solidFill>
                <a:latin typeface="Arial" charset="0"/>
                <a:cs typeface="Arial" charset="0"/>
              </a:rPr>
              <a:t>/</a:t>
            </a:r>
            <a:r>
              <a:rPr lang="zh-CN" altLang="en-US" sz="2000" b="1">
                <a:solidFill>
                  <a:srgbClr val="CC3300"/>
                </a:solidFill>
                <a:latin typeface="Arial" charset="0"/>
                <a:cs typeface="Arial" charset="0"/>
              </a:rPr>
              <a:t>输出控制电路</a:t>
            </a:r>
            <a:r>
              <a:rPr lang="en-US" altLang="zh-CN" sz="2000" b="1">
                <a:latin typeface="Arial" charset="0"/>
                <a:cs typeface="Arial" charset="0"/>
              </a:rPr>
              <a:t>——</a:t>
            </a:r>
            <a:r>
              <a:rPr lang="zh-CN" altLang="en-US" sz="2000" b="1">
                <a:latin typeface="Arial" charset="0"/>
                <a:cs typeface="Arial" charset="0"/>
              </a:rPr>
              <a:t>控制存储器数据的流向和状态（读或写）</a:t>
            </a:r>
          </a:p>
        </p:txBody>
      </p:sp>
      <p:sp>
        <p:nvSpPr>
          <p:cNvPr id="74" name="AutoShape 59"/>
          <p:cNvSpPr>
            <a:spLocks noChangeArrowheads="1"/>
          </p:cNvSpPr>
          <p:nvPr/>
        </p:nvSpPr>
        <p:spPr bwMode="auto">
          <a:xfrm>
            <a:off x="107950" y="3824288"/>
            <a:ext cx="1219200" cy="411162"/>
          </a:xfrm>
          <a:prstGeom prst="wedgeRoundRectCallout">
            <a:avLst>
              <a:gd name="adj1" fmla="val -1222"/>
              <a:gd name="adj2" fmla="val 91750"/>
              <a:gd name="adj3" fmla="val 16667"/>
            </a:avLst>
          </a:prstGeom>
          <a:solidFill>
            <a:srgbClr val="FFFFBD"/>
          </a:solidFill>
          <a:ln w="9525">
            <a:solidFill>
              <a:srgbClr val="CC6600"/>
            </a:solidFill>
            <a:miter lim="800000"/>
            <a:headEnd/>
            <a:tailEnd/>
          </a:ln>
          <a:effectLst>
            <a:prstShdw prst="shdw17" dist="17961" dir="2700000">
              <a:srgbClr val="7A3D00"/>
            </a:prstShdw>
          </a:effectLst>
        </p:spPr>
        <p:txBody>
          <a:bodyPr anchor="b"/>
          <a:lstStyle/>
          <a:p>
            <a:pPr algn="l">
              <a:lnSpc>
                <a:spcPct val="100000"/>
              </a:lnSpc>
              <a:spcBef>
                <a:spcPct val="0"/>
              </a:spcBef>
            </a:pPr>
            <a:r>
              <a:rPr lang="zh-CN" altLang="en-US" sz="1800" b="1">
                <a:latin typeface="Arial" charset="0"/>
                <a:ea typeface="楷体_GB2312" pitchFamily="49" charset="-122"/>
              </a:rPr>
              <a:t>片选控制</a:t>
            </a:r>
            <a:endParaRPr lang="en-US" altLang="zh-CN" sz="1800" b="1">
              <a:latin typeface="Arial" charset="0"/>
              <a:ea typeface="楷体_GB2312" pitchFamily="49" charset="-122"/>
            </a:endParaRPr>
          </a:p>
        </p:txBody>
      </p:sp>
      <p:sp>
        <p:nvSpPr>
          <p:cNvPr id="75" name="AutoShape 59"/>
          <p:cNvSpPr>
            <a:spLocks noChangeArrowheads="1"/>
          </p:cNvSpPr>
          <p:nvPr/>
        </p:nvSpPr>
        <p:spPr bwMode="auto">
          <a:xfrm>
            <a:off x="444500" y="5532438"/>
            <a:ext cx="1260475" cy="411162"/>
          </a:xfrm>
          <a:prstGeom prst="wedgeRoundRectCallout">
            <a:avLst>
              <a:gd name="adj1" fmla="val -24181"/>
              <a:gd name="adj2" fmla="val -205597"/>
              <a:gd name="adj3" fmla="val 16667"/>
            </a:avLst>
          </a:prstGeom>
          <a:solidFill>
            <a:srgbClr val="FFCC99"/>
          </a:solidFill>
          <a:ln w="9525">
            <a:solidFill>
              <a:srgbClr val="CC6600"/>
            </a:solidFill>
            <a:miter lim="800000"/>
            <a:headEnd/>
            <a:tailEnd/>
          </a:ln>
          <a:effectLst>
            <a:prstShdw prst="shdw17" dist="17961" dir="2700000">
              <a:srgbClr val="7A3D00"/>
            </a:prstShdw>
          </a:effectLst>
        </p:spPr>
        <p:txBody>
          <a:bodyPr anchor="b"/>
          <a:lstStyle/>
          <a:p>
            <a:pPr algn="l">
              <a:lnSpc>
                <a:spcPct val="100000"/>
              </a:lnSpc>
              <a:spcBef>
                <a:spcPct val="0"/>
              </a:spcBef>
            </a:pPr>
            <a:r>
              <a:rPr lang="zh-CN" altLang="en-US" sz="1800" b="1">
                <a:latin typeface="Arial" charset="0"/>
                <a:ea typeface="楷体_GB2312" pitchFamily="49" charset="-122"/>
              </a:rPr>
              <a:t>读写控制</a:t>
            </a:r>
          </a:p>
        </p:txBody>
      </p:sp>
      <p:sp>
        <p:nvSpPr>
          <p:cNvPr id="76" name="矩形 75"/>
          <p:cNvSpPr>
            <a:spLocks noChangeArrowheads="1"/>
          </p:cNvSpPr>
          <p:nvPr/>
        </p:nvSpPr>
        <p:spPr bwMode="auto">
          <a:xfrm>
            <a:off x="2759075" y="2001838"/>
            <a:ext cx="1584325" cy="220662"/>
          </a:xfrm>
          <a:prstGeom prst="rect">
            <a:avLst/>
          </a:prstGeom>
          <a:solidFill>
            <a:srgbClr val="FFCCFF"/>
          </a:solidFill>
          <a:ln w="9525" algn="ctr">
            <a:noFill/>
            <a:round/>
            <a:headEnd/>
            <a:tailEnd/>
          </a:ln>
        </p:spPr>
        <p:txBody>
          <a:bodyPr>
            <a:spAutoFit/>
          </a:bodyPr>
          <a:lstStyle/>
          <a:p>
            <a:pPr algn="r" eaLnBrk="0" hangingPunct="0">
              <a:lnSpc>
                <a:spcPct val="100000"/>
              </a:lnSpc>
              <a:spcBef>
                <a:spcPct val="0"/>
              </a:spcBef>
            </a:pPr>
            <a:endParaRPr lang="zh-CN" altLang="en-US" sz="2000" b="1" u="sng">
              <a:solidFill>
                <a:schemeClr val="accent1"/>
              </a:solidFill>
              <a:latin typeface="Lucida Sans Unicode" pitchFamily="34" charset="0"/>
              <a:ea typeface="Gulim" pitchFamily="34" charset="-127"/>
            </a:endParaRPr>
          </a:p>
        </p:txBody>
      </p:sp>
      <p:sp>
        <p:nvSpPr>
          <p:cNvPr id="77" name="Text Box 60"/>
          <p:cNvSpPr txBox="1">
            <a:spLocks noChangeArrowheads="1"/>
          </p:cNvSpPr>
          <p:nvPr/>
        </p:nvSpPr>
        <p:spPr bwMode="auto">
          <a:xfrm>
            <a:off x="3014663" y="1941513"/>
            <a:ext cx="1066800" cy="314325"/>
          </a:xfrm>
          <a:prstGeom prst="rect">
            <a:avLst/>
          </a:prstGeom>
          <a:noFill/>
          <a:ln w="9525">
            <a:noFill/>
            <a:miter lim="800000"/>
            <a:headEnd/>
            <a:tailEnd/>
          </a:ln>
        </p:spPr>
        <p:txBody>
          <a:bodyPr>
            <a:spAutoFit/>
          </a:bodyPr>
          <a:lstStyle/>
          <a:p>
            <a:pPr eaLnBrk="0" hangingPunct="0"/>
            <a:r>
              <a:rPr lang="zh-CN" altLang="en-US" sz="1600" b="1">
                <a:solidFill>
                  <a:schemeClr val="hlink"/>
                </a:solidFill>
                <a:latin typeface="宋体" pitchFamily="2" charset="-122"/>
              </a:rPr>
              <a:t>字</a:t>
            </a:r>
            <a:endParaRPr lang="en-US" altLang="zh-CN" sz="1600" b="1">
              <a:solidFill>
                <a:schemeClr val="hlink"/>
              </a:solidFill>
              <a:latin typeface="宋体" pitchFamily="2" charset="-122"/>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7469"/>
                                        </p:tgtEl>
                                        <p:attrNameLst>
                                          <p:attrName>style.visibility</p:attrName>
                                        </p:attrNameLst>
                                      </p:cBhvr>
                                      <p:to>
                                        <p:strVal val="visible"/>
                                      </p:to>
                                    </p:set>
                                    <p:anim calcmode="lin" valueType="num">
                                      <p:cBhvr>
                                        <p:cTn id="7" dur="500" fill="hold"/>
                                        <p:tgtEl>
                                          <p:spTgt spid="17469"/>
                                        </p:tgtEl>
                                        <p:attrNameLst>
                                          <p:attrName>ppt_w</p:attrName>
                                        </p:attrNameLst>
                                      </p:cBhvr>
                                      <p:tavLst>
                                        <p:tav tm="0">
                                          <p:val>
                                            <p:fltVal val="0"/>
                                          </p:val>
                                        </p:tav>
                                        <p:tav tm="100000">
                                          <p:val>
                                            <p:strVal val="#ppt_w"/>
                                          </p:val>
                                        </p:tav>
                                      </p:tavLst>
                                    </p:anim>
                                    <p:anim calcmode="lin" valueType="num">
                                      <p:cBhvr>
                                        <p:cTn id="8" dur="500" fill="hold"/>
                                        <p:tgtEl>
                                          <p:spTgt spid="17469"/>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7477"/>
                                        </p:tgtEl>
                                        <p:attrNameLst>
                                          <p:attrName>style.visibility</p:attrName>
                                        </p:attrNameLst>
                                      </p:cBhvr>
                                      <p:to>
                                        <p:strVal val="visible"/>
                                      </p:to>
                                    </p:set>
                                    <p:anim calcmode="lin" valueType="num">
                                      <p:cBhvr>
                                        <p:cTn id="13" dur="500" fill="hold"/>
                                        <p:tgtEl>
                                          <p:spTgt spid="17477"/>
                                        </p:tgtEl>
                                        <p:attrNameLst>
                                          <p:attrName>ppt_w</p:attrName>
                                        </p:attrNameLst>
                                      </p:cBhvr>
                                      <p:tavLst>
                                        <p:tav tm="0">
                                          <p:val>
                                            <p:fltVal val="0"/>
                                          </p:val>
                                        </p:tav>
                                        <p:tav tm="100000">
                                          <p:val>
                                            <p:strVal val="#ppt_w"/>
                                          </p:val>
                                        </p:tav>
                                      </p:tavLst>
                                    </p:anim>
                                    <p:anim calcmode="lin" valueType="num">
                                      <p:cBhvr>
                                        <p:cTn id="14" dur="500" fill="hold"/>
                                        <p:tgtEl>
                                          <p:spTgt spid="17477"/>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7467"/>
                                        </p:tgtEl>
                                        <p:attrNameLst>
                                          <p:attrName>style.visibility</p:attrName>
                                        </p:attrNameLst>
                                      </p:cBhvr>
                                      <p:to>
                                        <p:strVal val="visible"/>
                                      </p:to>
                                    </p:set>
                                    <p:anim calcmode="lin" valueType="num">
                                      <p:cBhvr>
                                        <p:cTn id="19" dur="500" fill="hold"/>
                                        <p:tgtEl>
                                          <p:spTgt spid="17467"/>
                                        </p:tgtEl>
                                        <p:attrNameLst>
                                          <p:attrName>ppt_w</p:attrName>
                                        </p:attrNameLst>
                                      </p:cBhvr>
                                      <p:tavLst>
                                        <p:tav tm="0">
                                          <p:val>
                                            <p:fltVal val="0"/>
                                          </p:val>
                                        </p:tav>
                                        <p:tav tm="100000">
                                          <p:val>
                                            <p:strVal val="#ppt_w"/>
                                          </p:val>
                                        </p:tav>
                                      </p:tavLst>
                                    </p:anim>
                                    <p:anim calcmode="lin" valueType="num">
                                      <p:cBhvr>
                                        <p:cTn id="20" dur="500" fill="hold"/>
                                        <p:tgtEl>
                                          <p:spTgt spid="17467"/>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0"/>
                                        </p:tgtEl>
                                        <p:attrNameLst>
                                          <p:attrName>style.visibility</p:attrName>
                                        </p:attrNameLst>
                                      </p:cBhvr>
                                      <p:to>
                                        <p:strVal val="visible"/>
                                      </p:to>
                                    </p:set>
                                    <p:anim calcmode="lin" valueType="num">
                                      <p:cBhvr additive="base">
                                        <p:cTn id="25" dur="500" fill="hold"/>
                                        <p:tgtEl>
                                          <p:spTgt spid="70"/>
                                        </p:tgtEl>
                                        <p:attrNameLst>
                                          <p:attrName>ppt_x</p:attrName>
                                        </p:attrNameLst>
                                      </p:cBhvr>
                                      <p:tavLst>
                                        <p:tav tm="0">
                                          <p:val>
                                            <p:strVal val="1+#ppt_w/2"/>
                                          </p:val>
                                        </p:tav>
                                        <p:tav tm="100000">
                                          <p:val>
                                            <p:strVal val="#ppt_x"/>
                                          </p:val>
                                        </p:tav>
                                      </p:tavLst>
                                    </p:anim>
                                    <p:anim calcmode="lin" valueType="num">
                                      <p:cBhvr additive="base">
                                        <p:cTn id="26" dur="500" fill="hold"/>
                                        <p:tgtEl>
                                          <p:spTgt spid="7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1"/>
                                        </p:tgtEl>
                                        <p:attrNameLst>
                                          <p:attrName>style.visibility</p:attrName>
                                        </p:attrNameLst>
                                      </p:cBhvr>
                                      <p:to>
                                        <p:strVal val="visible"/>
                                      </p:to>
                                    </p:set>
                                    <p:anim calcmode="lin" valueType="num">
                                      <p:cBhvr additive="base">
                                        <p:cTn id="31" dur="500" fill="hold"/>
                                        <p:tgtEl>
                                          <p:spTgt spid="71"/>
                                        </p:tgtEl>
                                        <p:attrNameLst>
                                          <p:attrName>ppt_x</p:attrName>
                                        </p:attrNameLst>
                                      </p:cBhvr>
                                      <p:tavLst>
                                        <p:tav tm="0">
                                          <p:val>
                                            <p:strVal val="1+#ppt_w/2"/>
                                          </p:val>
                                        </p:tav>
                                        <p:tav tm="100000">
                                          <p:val>
                                            <p:strVal val="#ppt_x"/>
                                          </p:val>
                                        </p:tav>
                                      </p:tavLst>
                                    </p:anim>
                                    <p:anim calcmode="lin" valueType="num">
                                      <p:cBhvr additive="base">
                                        <p:cTn id="32" dur="500" fill="hold"/>
                                        <p:tgtEl>
                                          <p:spTgt spid="7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wipe(down)">
                                      <p:cBhvr>
                                        <p:cTn id="37" dur="500"/>
                                        <p:tgtEl>
                                          <p:spTgt spid="76"/>
                                        </p:tgtEl>
                                      </p:cBhvr>
                                    </p:animEffect>
                                  </p:childTnLst>
                                </p:cTn>
                              </p:par>
                            </p:childTnLst>
                          </p:cTn>
                        </p:par>
                      </p:childTnLst>
                    </p:cTn>
                  </p:par>
                  <p:par>
                    <p:cTn id="38" fill="hold">
                      <p:stCondLst>
                        <p:cond delay="indefinite"/>
                      </p:stCondLst>
                      <p:childTnLst>
                        <p:par>
                          <p:cTn id="39" fill="hold">
                            <p:stCondLst>
                              <p:cond delay="0"/>
                            </p:stCondLst>
                            <p:childTnLst>
                              <p:par>
                                <p:cTn id="40" presetID="23" presetClass="entr" presetSubtype="16" fill="hold" grpId="0" nodeType="clickEffect">
                                  <p:stCondLst>
                                    <p:cond delay="0"/>
                                  </p:stCondLst>
                                  <p:childTnLst>
                                    <p:set>
                                      <p:cBhvr>
                                        <p:cTn id="41" dur="1" fill="hold">
                                          <p:stCondLst>
                                            <p:cond delay="0"/>
                                          </p:stCondLst>
                                        </p:cTn>
                                        <p:tgtEl>
                                          <p:spTgt spid="77"/>
                                        </p:tgtEl>
                                        <p:attrNameLst>
                                          <p:attrName>style.visibility</p:attrName>
                                        </p:attrNameLst>
                                      </p:cBhvr>
                                      <p:to>
                                        <p:strVal val="visible"/>
                                      </p:to>
                                    </p:set>
                                    <p:anim calcmode="lin" valueType="num">
                                      <p:cBhvr>
                                        <p:cTn id="42" dur="500" fill="hold"/>
                                        <p:tgtEl>
                                          <p:spTgt spid="77"/>
                                        </p:tgtEl>
                                        <p:attrNameLst>
                                          <p:attrName>ppt_w</p:attrName>
                                        </p:attrNameLst>
                                      </p:cBhvr>
                                      <p:tavLst>
                                        <p:tav tm="0">
                                          <p:val>
                                            <p:fltVal val="0"/>
                                          </p:val>
                                        </p:tav>
                                        <p:tav tm="100000">
                                          <p:val>
                                            <p:strVal val="#ppt_w"/>
                                          </p:val>
                                        </p:tav>
                                      </p:tavLst>
                                    </p:anim>
                                    <p:anim calcmode="lin" valueType="num">
                                      <p:cBhvr>
                                        <p:cTn id="43" dur="500" fill="hold"/>
                                        <p:tgtEl>
                                          <p:spTgt spid="77"/>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3" presetClass="entr" presetSubtype="16" fill="hold" nodeType="clickEffect">
                                  <p:stCondLst>
                                    <p:cond delay="0"/>
                                  </p:stCondLst>
                                  <p:childTnLst>
                                    <p:set>
                                      <p:cBhvr>
                                        <p:cTn id="47" dur="1" fill="hold">
                                          <p:stCondLst>
                                            <p:cond delay="0"/>
                                          </p:stCondLst>
                                        </p:cTn>
                                        <p:tgtEl>
                                          <p:spTgt spid="3"/>
                                        </p:tgtEl>
                                        <p:attrNameLst>
                                          <p:attrName>style.visibility</p:attrName>
                                        </p:attrNameLst>
                                      </p:cBhvr>
                                      <p:to>
                                        <p:strVal val="visible"/>
                                      </p:to>
                                    </p:set>
                                    <p:anim calcmode="lin" valueType="num">
                                      <p:cBhvr>
                                        <p:cTn id="48" dur="500" fill="hold"/>
                                        <p:tgtEl>
                                          <p:spTgt spid="3"/>
                                        </p:tgtEl>
                                        <p:attrNameLst>
                                          <p:attrName>ppt_w</p:attrName>
                                        </p:attrNameLst>
                                      </p:cBhvr>
                                      <p:tavLst>
                                        <p:tav tm="0">
                                          <p:val>
                                            <p:fltVal val="0"/>
                                          </p:val>
                                        </p:tav>
                                        <p:tav tm="100000">
                                          <p:val>
                                            <p:strVal val="#ppt_w"/>
                                          </p:val>
                                        </p:tav>
                                      </p:tavLst>
                                    </p:anim>
                                    <p:anim calcmode="lin" valueType="num">
                                      <p:cBhvr>
                                        <p:cTn id="49"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72"/>
                                        </p:tgtEl>
                                        <p:attrNameLst>
                                          <p:attrName>style.visibility</p:attrName>
                                        </p:attrNameLst>
                                      </p:cBhvr>
                                      <p:to>
                                        <p:strVal val="visible"/>
                                      </p:to>
                                    </p:set>
                                    <p:anim calcmode="lin" valueType="num">
                                      <p:cBhvr additive="base">
                                        <p:cTn id="54" dur="500" fill="hold"/>
                                        <p:tgtEl>
                                          <p:spTgt spid="72"/>
                                        </p:tgtEl>
                                        <p:attrNameLst>
                                          <p:attrName>ppt_x</p:attrName>
                                        </p:attrNameLst>
                                      </p:cBhvr>
                                      <p:tavLst>
                                        <p:tav tm="0">
                                          <p:val>
                                            <p:strVal val="1+#ppt_w/2"/>
                                          </p:val>
                                        </p:tav>
                                        <p:tav tm="100000">
                                          <p:val>
                                            <p:strVal val="#ppt_x"/>
                                          </p:val>
                                        </p:tav>
                                      </p:tavLst>
                                    </p:anim>
                                    <p:anim calcmode="lin" valueType="num">
                                      <p:cBhvr additive="base">
                                        <p:cTn id="55" dur="5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73"/>
                                        </p:tgtEl>
                                        <p:attrNameLst>
                                          <p:attrName>style.visibility</p:attrName>
                                        </p:attrNameLst>
                                      </p:cBhvr>
                                      <p:to>
                                        <p:strVal val="visible"/>
                                      </p:to>
                                    </p:set>
                                    <p:anim calcmode="lin" valueType="num">
                                      <p:cBhvr additive="base">
                                        <p:cTn id="60" dur="500" fill="hold"/>
                                        <p:tgtEl>
                                          <p:spTgt spid="73"/>
                                        </p:tgtEl>
                                        <p:attrNameLst>
                                          <p:attrName>ppt_x</p:attrName>
                                        </p:attrNameLst>
                                      </p:cBhvr>
                                      <p:tavLst>
                                        <p:tav tm="0">
                                          <p:val>
                                            <p:strVal val="#ppt_x"/>
                                          </p:val>
                                        </p:tav>
                                        <p:tav tm="100000">
                                          <p:val>
                                            <p:strVal val="#ppt_x"/>
                                          </p:val>
                                        </p:tav>
                                      </p:tavLst>
                                    </p:anim>
                                    <p:anim calcmode="lin" valueType="num">
                                      <p:cBhvr additive="base">
                                        <p:cTn id="61"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3" presetClass="entr" presetSubtype="16" fill="hold" grpId="0" nodeType="clickEffect">
                                  <p:stCondLst>
                                    <p:cond delay="0"/>
                                  </p:stCondLst>
                                  <p:childTnLst>
                                    <p:set>
                                      <p:cBhvr>
                                        <p:cTn id="65" dur="1" fill="hold">
                                          <p:stCondLst>
                                            <p:cond delay="0"/>
                                          </p:stCondLst>
                                        </p:cTn>
                                        <p:tgtEl>
                                          <p:spTgt spid="136258"/>
                                        </p:tgtEl>
                                        <p:attrNameLst>
                                          <p:attrName>style.visibility</p:attrName>
                                        </p:attrNameLst>
                                      </p:cBhvr>
                                      <p:to>
                                        <p:strVal val="visible"/>
                                      </p:to>
                                    </p:set>
                                    <p:anim calcmode="lin" valueType="num">
                                      <p:cBhvr>
                                        <p:cTn id="66" dur="500" fill="hold"/>
                                        <p:tgtEl>
                                          <p:spTgt spid="136258"/>
                                        </p:tgtEl>
                                        <p:attrNameLst>
                                          <p:attrName>ppt_w</p:attrName>
                                        </p:attrNameLst>
                                      </p:cBhvr>
                                      <p:tavLst>
                                        <p:tav tm="0">
                                          <p:val>
                                            <p:fltVal val="0"/>
                                          </p:val>
                                        </p:tav>
                                        <p:tav tm="100000">
                                          <p:val>
                                            <p:strVal val="#ppt_w"/>
                                          </p:val>
                                        </p:tav>
                                      </p:tavLst>
                                    </p:anim>
                                    <p:anim calcmode="lin" valueType="num">
                                      <p:cBhvr>
                                        <p:cTn id="67" dur="500" fill="hold"/>
                                        <p:tgtEl>
                                          <p:spTgt spid="136258"/>
                                        </p:tgtEl>
                                        <p:attrNameLst>
                                          <p:attrName>ppt_h</p:attrName>
                                        </p:attrNameLst>
                                      </p:cBhvr>
                                      <p:tavLst>
                                        <p:tav tm="0">
                                          <p:val>
                                            <p:fltVal val="0"/>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23" presetClass="entr" presetSubtype="16" fill="hold" grpId="0" nodeType="clickEffect">
                                  <p:stCondLst>
                                    <p:cond delay="0"/>
                                  </p:stCondLst>
                                  <p:childTnLst>
                                    <p:set>
                                      <p:cBhvr>
                                        <p:cTn id="71" dur="1" fill="hold">
                                          <p:stCondLst>
                                            <p:cond delay="0"/>
                                          </p:stCondLst>
                                        </p:cTn>
                                        <p:tgtEl>
                                          <p:spTgt spid="136261"/>
                                        </p:tgtEl>
                                        <p:attrNameLst>
                                          <p:attrName>style.visibility</p:attrName>
                                        </p:attrNameLst>
                                      </p:cBhvr>
                                      <p:to>
                                        <p:strVal val="visible"/>
                                      </p:to>
                                    </p:set>
                                    <p:anim calcmode="lin" valueType="num">
                                      <p:cBhvr>
                                        <p:cTn id="72" dur="500" fill="hold"/>
                                        <p:tgtEl>
                                          <p:spTgt spid="136261"/>
                                        </p:tgtEl>
                                        <p:attrNameLst>
                                          <p:attrName>ppt_w</p:attrName>
                                        </p:attrNameLst>
                                      </p:cBhvr>
                                      <p:tavLst>
                                        <p:tav tm="0">
                                          <p:val>
                                            <p:fltVal val="0"/>
                                          </p:val>
                                        </p:tav>
                                        <p:tav tm="100000">
                                          <p:val>
                                            <p:strVal val="#ppt_w"/>
                                          </p:val>
                                        </p:tav>
                                      </p:tavLst>
                                    </p:anim>
                                    <p:anim calcmode="lin" valueType="num">
                                      <p:cBhvr>
                                        <p:cTn id="73" dur="500" fill="hold"/>
                                        <p:tgtEl>
                                          <p:spTgt spid="136261"/>
                                        </p:tgtEl>
                                        <p:attrNameLst>
                                          <p:attrName>ppt_h</p:attrName>
                                        </p:attrNameLst>
                                      </p:cBhvr>
                                      <p:tavLst>
                                        <p:tav tm="0">
                                          <p:val>
                                            <p:fltVal val="0"/>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74"/>
                                        </p:tgtEl>
                                        <p:attrNameLst>
                                          <p:attrName>style.visibility</p:attrName>
                                        </p:attrNameLst>
                                      </p:cBhvr>
                                      <p:to>
                                        <p:strVal val="visible"/>
                                      </p:to>
                                    </p:set>
                                    <p:animEffect transition="in" filter="dissolve">
                                      <p:cBhvr>
                                        <p:cTn id="78" dur="500"/>
                                        <p:tgtEl>
                                          <p:spTgt spid="74"/>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75"/>
                                        </p:tgtEl>
                                        <p:attrNameLst>
                                          <p:attrName>style.visibility</p:attrName>
                                        </p:attrNameLst>
                                      </p:cBhvr>
                                      <p:to>
                                        <p:strVal val="visible"/>
                                      </p:to>
                                    </p:set>
                                    <p:animEffect transition="in" filter="dissolve">
                                      <p:cBhvr>
                                        <p:cTn id="83" dur="500"/>
                                        <p:tgtEl>
                                          <p:spTgt spid="75"/>
                                        </p:tgtEl>
                                      </p:cBhvr>
                                    </p:animEffect>
                                  </p:childTnLst>
                                </p:cTn>
                              </p:par>
                            </p:childTnLst>
                          </p:cTn>
                        </p:par>
                      </p:childTnLst>
                    </p:cTn>
                  </p:par>
                  <p:par>
                    <p:cTn id="84" fill="hold">
                      <p:stCondLst>
                        <p:cond delay="indefinite"/>
                      </p:stCondLst>
                      <p:childTnLst>
                        <p:par>
                          <p:cTn id="85" fill="hold">
                            <p:stCondLst>
                              <p:cond delay="0"/>
                            </p:stCondLst>
                            <p:childTnLst>
                              <p:par>
                                <p:cTn id="86" presetID="23" presetClass="entr" presetSubtype="16" fill="hold" grpId="0" nodeType="clickEffect">
                                  <p:stCondLst>
                                    <p:cond delay="0"/>
                                  </p:stCondLst>
                                  <p:childTnLst>
                                    <p:set>
                                      <p:cBhvr>
                                        <p:cTn id="87" dur="1" fill="hold">
                                          <p:stCondLst>
                                            <p:cond delay="0"/>
                                          </p:stCondLst>
                                        </p:cTn>
                                        <p:tgtEl>
                                          <p:spTgt spid="136257"/>
                                        </p:tgtEl>
                                        <p:attrNameLst>
                                          <p:attrName>style.visibility</p:attrName>
                                        </p:attrNameLst>
                                      </p:cBhvr>
                                      <p:to>
                                        <p:strVal val="visible"/>
                                      </p:to>
                                    </p:set>
                                    <p:anim calcmode="lin" valueType="num">
                                      <p:cBhvr>
                                        <p:cTn id="88" dur="500" fill="hold"/>
                                        <p:tgtEl>
                                          <p:spTgt spid="136257"/>
                                        </p:tgtEl>
                                        <p:attrNameLst>
                                          <p:attrName>ppt_w</p:attrName>
                                        </p:attrNameLst>
                                      </p:cBhvr>
                                      <p:tavLst>
                                        <p:tav tm="0">
                                          <p:val>
                                            <p:fltVal val="0"/>
                                          </p:val>
                                        </p:tav>
                                        <p:tav tm="100000">
                                          <p:val>
                                            <p:strVal val="#ppt_w"/>
                                          </p:val>
                                        </p:tav>
                                      </p:tavLst>
                                    </p:anim>
                                    <p:anim calcmode="lin" valueType="num">
                                      <p:cBhvr>
                                        <p:cTn id="89" dur="500" fill="hold"/>
                                        <p:tgtEl>
                                          <p:spTgt spid="1362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77" grpId="0"/>
      <p:bldP spid="17469" grpId="0"/>
      <p:bldP spid="17467" grpId="0"/>
      <p:bldP spid="136257" grpId="0"/>
      <p:bldP spid="136258" grpId="0"/>
      <p:bldP spid="136261" grpId="0"/>
      <p:bldP spid="70" grpId="0" autoUpdateAnimBg="0"/>
      <p:bldP spid="71" grpId="0" autoUpdateAnimBg="0"/>
      <p:bldP spid="72" grpId="0"/>
      <p:bldP spid="73" grpId="0"/>
      <p:bldP spid="74" grpId="0" animBg="1" autoUpdateAnimBg="0"/>
      <p:bldP spid="75" grpId="0" animBg="1" autoUpdateAnimBg="0"/>
      <p:bldP spid="76" grpId="0" animBg="1"/>
      <p:bldP spid="77" grpId="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灯片编号占位符 1"/>
          <p:cNvSpPr txBox="1">
            <a:spLocks noGrp="1"/>
          </p:cNvSpPr>
          <p:nvPr/>
        </p:nvSpPr>
        <p:spPr bwMode="black">
          <a:xfrm>
            <a:off x="8101013" y="6453188"/>
            <a:ext cx="871537" cy="304800"/>
          </a:xfrm>
          <a:prstGeom prst="rect">
            <a:avLst/>
          </a:prstGeom>
          <a:noFill/>
          <a:ln>
            <a:miter lim="800000"/>
            <a:headEnd/>
            <a:tailEnd/>
          </a:ln>
        </p:spPr>
        <p:txBody>
          <a:bodyPr/>
          <a:lstStyle/>
          <a:p>
            <a:pPr algn="r">
              <a:lnSpc>
                <a:spcPct val="100000"/>
              </a:lnSpc>
              <a:spcBef>
                <a:spcPct val="0"/>
              </a:spcBef>
              <a:defRPr/>
            </a:pPr>
            <a:fld id="{4C64FB96-69BD-4049-BD27-C2478C77B236}" type="slidenum">
              <a:rPr lang="ko-KR" altLang="en-US" sz="1600" b="1">
                <a:solidFill>
                  <a:schemeClr val="accent2"/>
                </a:solidFill>
                <a:latin typeface="+mj-lt"/>
                <a:ea typeface="Gulim" pitchFamily="34" charset="-127"/>
              </a:rPr>
              <a:pPr algn="r">
                <a:lnSpc>
                  <a:spcPct val="100000"/>
                </a:lnSpc>
                <a:spcBef>
                  <a:spcPct val="0"/>
                </a:spcBef>
                <a:defRPr/>
              </a:pPr>
              <a:t>70</a:t>
            </a:fld>
            <a:endParaRPr lang="en-US" altLang="ko-KR" sz="1600" b="1">
              <a:solidFill>
                <a:schemeClr val="accent2"/>
              </a:solidFill>
              <a:latin typeface="+mj-lt"/>
              <a:ea typeface="Gulim" pitchFamily="34" charset="-127"/>
            </a:endParaRPr>
          </a:p>
        </p:txBody>
      </p:sp>
      <p:sp>
        <p:nvSpPr>
          <p:cNvPr id="74755" name="Rectangle 25"/>
          <p:cNvSpPr txBox="1">
            <a:spLocks noGrp="1" noChangeArrowheads="1"/>
          </p:cNvSpPr>
          <p:nvPr/>
        </p:nvSpPr>
        <p:spPr bwMode="black">
          <a:xfrm>
            <a:off x="8101013" y="6173788"/>
            <a:ext cx="871537" cy="304800"/>
          </a:xfrm>
          <a:prstGeom prst="rect">
            <a:avLst/>
          </a:prstGeom>
          <a:noFill/>
          <a:ln w="9525">
            <a:noFill/>
            <a:miter lim="800000"/>
            <a:headEnd/>
            <a:tailEnd/>
          </a:ln>
        </p:spPr>
        <p:txBody>
          <a:bodyPr/>
          <a:lstStyle/>
          <a:p>
            <a:pPr algn="r">
              <a:lnSpc>
                <a:spcPct val="100000"/>
              </a:lnSpc>
              <a:spcBef>
                <a:spcPct val="0"/>
              </a:spcBef>
            </a:pPr>
            <a:fld id="{3A937536-4AC1-4DBC-8ED3-DAA0BCA75C17}" type="slidenum">
              <a:rPr lang="ko-KR" altLang="en-US" sz="1600" b="1">
                <a:solidFill>
                  <a:schemeClr val="accent2"/>
                </a:solidFill>
                <a:latin typeface="Verdana" pitchFamily="34" charset="0"/>
                <a:ea typeface="Gulim" pitchFamily="34" charset="-127"/>
              </a:rPr>
              <a:pPr algn="r">
                <a:lnSpc>
                  <a:spcPct val="100000"/>
                </a:lnSpc>
                <a:spcBef>
                  <a:spcPct val="0"/>
                </a:spcBef>
              </a:pPr>
              <a:t>70</a:t>
            </a:fld>
            <a:endParaRPr lang="en-US" altLang="ko-KR" sz="1600" b="1">
              <a:solidFill>
                <a:schemeClr val="accent2"/>
              </a:solidFill>
              <a:latin typeface="Verdana" pitchFamily="34" charset="0"/>
              <a:ea typeface="Gulim" pitchFamily="34" charset="-127"/>
            </a:endParaRPr>
          </a:p>
        </p:txBody>
      </p:sp>
      <p:sp>
        <p:nvSpPr>
          <p:cNvPr id="55298" name="Rectangle 2"/>
          <p:cNvSpPr>
            <a:spLocks noGrp="1" noChangeArrowheads="1"/>
          </p:cNvSpPr>
          <p:nvPr>
            <p:ph type="title" idx="4294967295"/>
          </p:nvPr>
        </p:nvSpPr>
        <p:spPr>
          <a:xfrm>
            <a:off x="1763713" y="266700"/>
            <a:ext cx="7054850" cy="609600"/>
          </a:xfrm>
        </p:spPr>
        <p:txBody>
          <a:bodyPr/>
          <a:lstStyle/>
          <a:p>
            <a:pPr eaLnBrk="1" hangingPunct="1"/>
            <a:r>
              <a:rPr lang="zh-CN" altLang="en-US" smtClean="0">
                <a:solidFill>
                  <a:srgbClr val="FFCC00"/>
                </a:solidFill>
                <a:latin typeface="Arial" charset="0"/>
                <a:ea typeface="黑体" pitchFamily="49" charset="-122"/>
              </a:rPr>
              <a:t>创建存储器初始化文件的方法</a:t>
            </a:r>
          </a:p>
        </p:txBody>
      </p:sp>
      <p:sp>
        <p:nvSpPr>
          <p:cNvPr id="55313" name="Rectangle 22"/>
          <p:cNvSpPr>
            <a:spLocks noGrp="1" noChangeArrowheads="1"/>
          </p:cNvSpPr>
          <p:nvPr>
            <p:ph type="body" idx="4294967295"/>
          </p:nvPr>
        </p:nvSpPr>
        <p:spPr>
          <a:xfrm>
            <a:off x="611188" y="1069975"/>
            <a:ext cx="8532812" cy="1206500"/>
          </a:xfrm>
        </p:spPr>
        <p:txBody>
          <a:bodyPr/>
          <a:lstStyle/>
          <a:p>
            <a:pPr marL="292100" indent="-292100" defTabSz="2716213" eaLnBrk="1" hangingPunct="1">
              <a:lnSpc>
                <a:spcPct val="110000"/>
              </a:lnSpc>
              <a:buClr>
                <a:srgbClr val="3333FF"/>
              </a:buClr>
              <a:buFont typeface="Wingdings" pitchFamily="2" charset="2"/>
              <a:buNone/>
            </a:pPr>
            <a:r>
              <a:rPr kumimoji="1" lang="zh-CN" altLang="en-US" sz="2000" smtClean="0">
                <a:solidFill>
                  <a:srgbClr val="CC3300"/>
                </a:solidFill>
              </a:rPr>
              <a:t>（</a:t>
            </a:r>
            <a:r>
              <a:rPr kumimoji="1" lang="en-US" altLang="zh-CN" sz="2000" smtClean="0">
                <a:solidFill>
                  <a:srgbClr val="CC3300"/>
                </a:solidFill>
              </a:rPr>
              <a:t>1</a:t>
            </a:r>
            <a:r>
              <a:rPr kumimoji="1" lang="zh-CN" altLang="en-US" sz="2000" smtClean="0">
                <a:solidFill>
                  <a:srgbClr val="CC3300"/>
                </a:solidFill>
              </a:rPr>
              <a:t>）</a:t>
            </a:r>
            <a:r>
              <a:rPr kumimoji="1" lang="zh-CN" altLang="en-US" sz="2000" smtClean="0"/>
              <a:t>新建一个存储器初始化（</a:t>
            </a:r>
            <a:r>
              <a:rPr kumimoji="1" lang="en-US" altLang="zh-CN" sz="2000" smtClean="0">
                <a:solidFill>
                  <a:srgbClr val="CC0066"/>
                </a:solidFill>
              </a:rPr>
              <a:t>.mif</a:t>
            </a:r>
            <a:r>
              <a:rPr kumimoji="1" lang="zh-CN" altLang="en-US" sz="2000" smtClean="0"/>
              <a:t>）文件</a:t>
            </a:r>
          </a:p>
          <a:p>
            <a:pPr marL="292100" indent="-292100" defTabSz="2716213" eaLnBrk="1" hangingPunct="1">
              <a:lnSpc>
                <a:spcPct val="110000"/>
              </a:lnSpc>
              <a:buClr>
                <a:srgbClr val="3333FF"/>
              </a:buClr>
              <a:buFont typeface="Wingdings" pitchFamily="2" charset="2"/>
              <a:buNone/>
            </a:pPr>
            <a:r>
              <a:rPr kumimoji="1" lang="zh-CN" altLang="en-US" sz="2000" smtClean="0"/>
              <a:t>    “</a:t>
            </a:r>
            <a:r>
              <a:rPr kumimoji="1" lang="en-US" altLang="zh-CN" sz="2000" smtClean="0">
                <a:solidFill>
                  <a:srgbClr val="CC0066"/>
                </a:solidFill>
              </a:rPr>
              <a:t>File&gt;New…” </a:t>
            </a:r>
            <a:r>
              <a:rPr kumimoji="1" lang="zh-CN" altLang="en-US" sz="2000" smtClean="0">
                <a:solidFill>
                  <a:srgbClr val="CC0066"/>
                </a:solidFill>
              </a:rPr>
              <a:t>命令</a:t>
            </a:r>
            <a:r>
              <a:rPr kumimoji="1" lang="zh-CN" altLang="en-US" sz="2000" smtClean="0">
                <a:sym typeface="Wingdings" pitchFamily="2" charset="2"/>
              </a:rPr>
              <a:t></a:t>
            </a:r>
            <a:r>
              <a:rPr kumimoji="1" lang="zh-CN" altLang="en-US" sz="2000" smtClean="0"/>
              <a:t> “</a:t>
            </a:r>
            <a:r>
              <a:rPr kumimoji="1" lang="en-US" altLang="zh-CN" sz="2000" smtClean="0">
                <a:solidFill>
                  <a:srgbClr val="CC0066"/>
                </a:solidFill>
              </a:rPr>
              <a:t>Other Files</a:t>
            </a:r>
            <a:r>
              <a:rPr kumimoji="1" lang="en-US" altLang="zh-CN" sz="2000" smtClean="0"/>
              <a:t>”</a:t>
            </a:r>
            <a:r>
              <a:rPr kumimoji="1" lang="zh-CN" altLang="en-US" sz="2000" smtClean="0"/>
              <a:t>标签</a:t>
            </a:r>
            <a:r>
              <a:rPr kumimoji="1" lang="zh-CN" altLang="en-US" sz="2000" smtClean="0">
                <a:sym typeface="Wingdings" pitchFamily="2" charset="2"/>
              </a:rPr>
              <a:t></a:t>
            </a:r>
            <a:r>
              <a:rPr kumimoji="1" lang="zh-CN" altLang="en-US" sz="2000" smtClean="0"/>
              <a:t>“</a:t>
            </a:r>
            <a:r>
              <a:rPr kumimoji="1" lang="en-US" altLang="zh-CN" sz="2000" smtClean="0">
                <a:solidFill>
                  <a:srgbClr val="CC0066"/>
                </a:solidFill>
              </a:rPr>
              <a:t>Memory Initialization File</a:t>
            </a:r>
            <a:r>
              <a:rPr kumimoji="1" lang="en-US" altLang="zh-CN" sz="2000" smtClean="0"/>
              <a:t>”</a:t>
            </a:r>
            <a:r>
              <a:rPr kumimoji="1" lang="en-US" altLang="zh-CN" sz="2000" smtClean="0">
                <a:sym typeface="Wingdings" pitchFamily="2" charset="2"/>
              </a:rPr>
              <a:t> </a:t>
            </a:r>
            <a:r>
              <a:rPr kumimoji="1" lang="zh-CN" altLang="en-US" sz="2000" smtClean="0"/>
              <a:t>单击“</a:t>
            </a:r>
            <a:r>
              <a:rPr kumimoji="1" lang="en-US" altLang="zh-CN" sz="2000" smtClean="0">
                <a:solidFill>
                  <a:srgbClr val="CC0066"/>
                </a:solidFill>
              </a:rPr>
              <a:t>OK</a:t>
            </a:r>
            <a:r>
              <a:rPr kumimoji="1" lang="en-US" altLang="zh-CN" sz="2000" smtClean="0"/>
              <a:t>” </a:t>
            </a:r>
            <a:r>
              <a:rPr kumimoji="1" lang="en-US" altLang="zh-CN" sz="2000" smtClean="0">
                <a:sym typeface="Wingdings" pitchFamily="2" charset="2"/>
              </a:rPr>
              <a:t></a:t>
            </a:r>
            <a:r>
              <a:rPr kumimoji="1" lang="zh-CN" altLang="en-US" sz="2000" smtClean="0"/>
              <a:t>在弹出的对话框中输入</a:t>
            </a:r>
            <a:r>
              <a:rPr kumimoji="1" lang="zh-CN" altLang="en-US" sz="2000" smtClean="0">
                <a:solidFill>
                  <a:srgbClr val="CC3300"/>
                </a:solidFill>
              </a:rPr>
              <a:t>字数</a:t>
            </a:r>
            <a:r>
              <a:rPr kumimoji="1" lang="zh-CN" altLang="en-US" sz="2000" smtClean="0"/>
              <a:t>和</a:t>
            </a:r>
            <a:r>
              <a:rPr kumimoji="1" lang="zh-CN" altLang="en-US" sz="2000" smtClean="0">
                <a:solidFill>
                  <a:srgbClr val="CC3300"/>
                </a:solidFill>
              </a:rPr>
              <a:t>字长</a:t>
            </a:r>
            <a:r>
              <a:rPr kumimoji="1" lang="zh-CN" altLang="en-US" sz="2000" smtClean="0">
                <a:sym typeface="Wingdings" pitchFamily="2" charset="2"/>
              </a:rPr>
              <a:t></a:t>
            </a:r>
            <a:r>
              <a:rPr kumimoji="1" lang="zh-CN" altLang="en-US" sz="2000" smtClean="0"/>
              <a:t>单击“</a:t>
            </a:r>
            <a:r>
              <a:rPr kumimoji="1" lang="en-US" altLang="zh-CN" sz="2000" smtClean="0">
                <a:solidFill>
                  <a:srgbClr val="CC0066"/>
                </a:solidFill>
              </a:rPr>
              <a:t>OK</a:t>
            </a:r>
            <a:r>
              <a:rPr kumimoji="1" lang="en-US" altLang="zh-CN" sz="2000" smtClean="0"/>
              <a:t>” </a:t>
            </a:r>
            <a:r>
              <a:rPr kumimoji="1" lang="zh-CN" altLang="en-US" sz="2000" smtClean="0"/>
              <a:t>。</a:t>
            </a:r>
          </a:p>
        </p:txBody>
      </p:sp>
      <p:pic>
        <p:nvPicPr>
          <p:cNvPr id="7" name="Picture 6"/>
          <p:cNvPicPr>
            <a:picLocks noChangeAspect="1" noChangeArrowheads="1"/>
          </p:cNvPicPr>
          <p:nvPr/>
        </p:nvPicPr>
        <p:blipFill>
          <a:blip r:embed="rId4"/>
          <a:srcRect/>
          <a:stretch>
            <a:fillRect/>
          </a:stretch>
        </p:blipFill>
        <p:spPr bwMode="auto">
          <a:xfrm>
            <a:off x="5753100" y="2895600"/>
            <a:ext cx="3390900" cy="3409950"/>
          </a:xfrm>
          <a:prstGeom prst="rect">
            <a:avLst/>
          </a:prstGeom>
          <a:noFill/>
          <a:ln w="28575">
            <a:noFill/>
            <a:miter lim="800000"/>
            <a:headEnd/>
            <a:tailEnd/>
          </a:ln>
        </p:spPr>
      </p:pic>
      <p:sp>
        <p:nvSpPr>
          <p:cNvPr id="8" name="Text Box 7"/>
          <p:cNvSpPr txBox="1">
            <a:spLocks noChangeArrowheads="1"/>
          </p:cNvSpPr>
          <p:nvPr/>
        </p:nvSpPr>
        <p:spPr bwMode="auto">
          <a:xfrm>
            <a:off x="3998913" y="2965450"/>
            <a:ext cx="1619250" cy="820738"/>
          </a:xfrm>
          <a:prstGeom prst="rect">
            <a:avLst/>
          </a:prstGeom>
          <a:solidFill>
            <a:srgbClr val="FFFFB1"/>
          </a:solidFill>
          <a:ln w="12700">
            <a:solidFill>
              <a:schemeClr val="tx1"/>
            </a:solidFill>
            <a:miter lim="800000"/>
            <a:headEnd type="none" w="sm" len="sm"/>
            <a:tailEnd type="none" w="sm" len="sm"/>
          </a:ln>
        </p:spPr>
        <p:txBody>
          <a:bodyPr>
            <a:spAutoFit/>
          </a:bodyPr>
          <a:lstStyle/>
          <a:p>
            <a:pPr eaLnBrk="0" hangingPunct="0">
              <a:spcBef>
                <a:spcPct val="0"/>
              </a:spcBef>
            </a:pPr>
            <a:r>
              <a:rPr lang="en-US" altLang="zh-CN" sz="2000" b="1">
                <a:solidFill>
                  <a:srgbClr val="CC3300"/>
                </a:solidFill>
                <a:latin typeface="Arial" charset="0"/>
              </a:rPr>
              <a:t>1</a:t>
            </a:r>
            <a:r>
              <a:rPr lang="en-US" altLang="zh-CN" sz="1800">
                <a:latin typeface="Arial" charset="0"/>
              </a:rPr>
              <a:t> </a:t>
            </a:r>
            <a:r>
              <a:rPr lang="en-US" altLang="zh-CN" sz="1600">
                <a:latin typeface="Arial" charset="0"/>
              </a:rPr>
              <a:t>File </a:t>
            </a:r>
            <a:r>
              <a:rPr lang="en-US" altLang="zh-CN" sz="1600">
                <a:latin typeface="Arial" charset="0"/>
                <a:sym typeface="Symbol" pitchFamily="18" charset="2"/>
              </a:rPr>
              <a:t></a:t>
            </a:r>
            <a:r>
              <a:rPr lang="en-US" altLang="zh-CN" sz="1600">
                <a:latin typeface="Arial" charset="0"/>
              </a:rPr>
              <a:t> New </a:t>
            </a:r>
            <a:r>
              <a:rPr lang="en-US" altLang="zh-CN" sz="1600">
                <a:latin typeface="Arial" charset="0"/>
                <a:sym typeface="Symbol" pitchFamily="18" charset="2"/>
              </a:rPr>
              <a:t></a:t>
            </a:r>
            <a:r>
              <a:rPr lang="en-US" altLang="zh-CN" sz="1600">
                <a:latin typeface="Arial" charset="0"/>
              </a:rPr>
              <a:t> Other Files</a:t>
            </a:r>
            <a:r>
              <a:rPr lang="zh-CN" altLang="en-US" sz="1600">
                <a:latin typeface="Arial" charset="0"/>
              </a:rPr>
              <a:t>标签</a:t>
            </a:r>
          </a:p>
        </p:txBody>
      </p:sp>
      <p:sp>
        <p:nvSpPr>
          <p:cNvPr id="9" name="Rectangle 8"/>
          <p:cNvSpPr>
            <a:spLocks noChangeArrowheads="1"/>
          </p:cNvSpPr>
          <p:nvPr/>
        </p:nvSpPr>
        <p:spPr bwMode="auto">
          <a:xfrm>
            <a:off x="3998913" y="4059238"/>
            <a:ext cx="1657350" cy="433387"/>
          </a:xfrm>
          <a:prstGeom prst="rect">
            <a:avLst/>
          </a:prstGeom>
          <a:solidFill>
            <a:srgbClr val="FFFFB1"/>
          </a:solidFill>
          <a:ln w="12700">
            <a:solidFill>
              <a:schemeClr val="tx1"/>
            </a:solidFill>
            <a:miter lim="800000"/>
            <a:headEnd type="none" w="sm" len="sm"/>
            <a:tailEnd type="none" w="sm" len="sm"/>
          </a:ln>
        </p:spPr>
        <p:txBody>
          <a:bodyPr>
            <a:spAutoFit/>
          </a:bodyPr>
          <a:lstStyle/>
          <a:p>
            <a:pPr eaLnBrk="0" hangingPunct="0">
              <a:spcBef>
                <a:spcPct val="0"/>
              </a:spcBef>
            </a:pPr>
            <a:r>
              <a:rPr lang="en-US" altLang="zh-CN" sz="2000" b="1">
                <a:solidFill>
                  <a:srgbClr val="CC3300"/>
                </a:solidFill>
                <a:latin typeface="Arial" charset="0"/>
              </a:rPr>
              <a:t>2</a:t>
            </a:r>
            <a:r>
              <a:rPr lang="en-US" altLang="zh-CN">
                <a:latin typeface="Arial" charset="0"/>
              </a:rPr>
              <a:t> </a:t>
            </a:r>
            <a:r>
              <a:rPr lang="en-US" altLang="zh-CN" sz="1600">
                <a:latin typeface="Arial" charset="0"/>
              </a:rPr>
              <a:t>MIF format</a:t>
            </a:r>
          </a:p>
        </p:txBody>
      </p:sp>
      <p:pic>
        <p:nvPicPr>
          <p:cNvPr id="10" name="Picture 9"/>
          <p:cNvPicPr>
            <a:picLocks noChangeAspect="1" noChangeArrowheads="1"/>
          </p:cNvPicPr>
          <p:nvPr/>
        </p:nvPicPr>
        <p:blipFill>
          <a:blip r:embed="rId5"/>
          <a:srcRect/>
          <a:stretch>
            <a:fillRect/>
          </a:stretch>
        </p:blipFill>
        <p:spPr bwMode="auto">
          <a:xfrm>
            <a:off x="0" y="2276475"/>
            <a:ext cx="3470275" cy="3924300"/>
          </a:xfrm>
          <a:prstGeom prst="rect">
            <a:avLst/>
          </a:prstGeom>
          <a:noFill/>
          <a:ln w="28575">
            <a:noFill/>
            <a:miter lim="800000"/>
            <a:headEnd/>
            <a:tailEnd/>
          </a:ln>
        </p:spPr>
      </p:pic>
      <p:sp>
        <p:nvSpPr>
          <p:cNvPr id="11" name="Line 10"/>
          <p:cNvSpPr>
            <a:spLocks noChangeShapeType="1"/>
          </p:cNvSpPr>
          <p:nvPr/>
        </p:nvSpPr>
        <p:spPr bwMode="auto">
          <a:xfrm flipV="1">
            <a:off x="5535613" y="4044950"/>
            <a:ext cx="349250" cy="282575"/>
          </a:xfrm>
          <a:prstGeom prst="line">
            <a:avLst/>
          </a:prstGeom>
          <a:noFill/>
          <a:ln w="28575">
            <a:solidFill>
              <a:schemeClr val="tx1"/>
            </a:solidFill>
            <a:round/>
            <a:headEnd/>
            <a:tailEnd type="triangle" w="med" len="med"/>
          </a:ln>
        </p:spPr>
        <p:txBody>
          <a:bodyPr/>
          <a:lstStyle/>
          <a:p>
            <a:endParaRPr lang="zh-CN" altLang="en-US"/>
          </a:p>
        </p:txBody>
      </p:sp>
      <p:pic>
        <p:nvPicPr>
          <p:cNvPr id="13" name="Picture 13"/>
          <p:cNvPicPr>
            <a:picLocks noChangeAspect="1" noChangeArrowheads="1"/>
          </p:cNvPicPr>
          <p:nvPr/>
        </p:nvPicPr>
        <p:blipFill>
          <a:blip r:embed="rId6"/>
          <a:srcRect/>
          <a:stretch>
            <a:fillRect/>
          </a:stretch>
        </p:blipFill>
        <p:spPr bwMode="auto">
          <a:xfrm>
            <a:off x="3565525" y="5114925"/>
            <a:ext cx="2133600" cy="1247775"/>
          </a:xfrm>
          <a:prstGeom prst="rect">
            <a:avLst/>
          </a:prstGeom>
          <a:noFill/>
          <a:ln w="9525">
            <a:noFill/>
            <a:miter lim="800000"/>
            <a:headEnd/>
            <a:tailEnd/>
          </a:ln>
        </p:spPr>
      </p:pic>
      <p:sp>
        <p:nvSpPr>
          <p:cNvPr id="14" name="AutoShape 14"/>
          <p:cNvSpPr>
            <a:spLocks noChangeArrowheads="1"/>
          </p:cNvSpPr>
          <p:nvPr/>
        </p:nvSpPr>
        <p:spPr bwMode="auto">
          <a:xfrm rot="5400000">
            <a:off x="6010276" y="4714875"/>
            <a:ext cx="627062" cy="3595687"/>
          </a:xfrm>
          <a:prstGeom prst="curvedLeftArrow">
            <a:avLst>
              <a:gd name="adj1" fmla="val 51209"/>
              <a:gd name="adj2" fmla="val 102392"/>
              <a:gd name="adj3" fmla="val 33333"/>
            </a:avLst>
          </a:prstGeom>
          <a:solidFill>
            <a:srgbClr val="FF3399"/>
          </a:solidFill>
          <a:ln w="9525">
            <a:noFill/>
            <a:miter lim="800000"/>
            <a:headEnd/>
            <a:tailEnd/>
          </a:ln>
        </p:spPr>
        <p:txBody>
          <a:bodyPr wrap="none" anchor="ctr"/>
          <a:lstStyle/>
          <a:p>
            <a:pPr>
              <a:spcBef>
                <a:spcPct val="0"/>
              </a:spcBef>
            </a:pPr>
            <a:endParaRPr lang="zh-CN" altLang="zh-CN" b="1">
              <a:solidFill>
                <a:srgbClr val="CC6600"/>
              </a:solidFill>
            </a:endParaRPr>
          </a:p>
        </p:txBody>
      </p:sp>
      <p:sp>
        <p:nvSpPr>
          <p:cNvPr id="15" name="Line 15"/>
          <p:cNvSpPr>
            <a:spLocks noChangeShapeType="1"/>
          </p:cNvSpPr>
          <p:nvPr/>
        </p:nvSpPr>
        <p:spPr bwMode="auto">
          <a:xfrm flipH="1" flipV="1">
            <a:off x="1535113" y="5967413"/>
            <a:ext cx="2617787" cy="201612"/>
          </a:xfrm>
          <a:prstGeom prst="line">
            <a:avLst/>
          </a:prstGeom>
          <a:noFill/>
          <a:ln w="22225">
            <a:solidFill>
              <a:srgbClr val="FF3399"/>
            </a:solidFill>
            <a:round/>
            <a:headEnd/>
            <a:tailEnd type="triangle" w="med" len="med"/>
          </a:ln>
        </p:spPr>
        <p:txBody>
          <a:bodyPr anchor="b"/>
          <a:lstStyle/>
          <a:p>
            <a:endParaRPr lang="zh-CN" altLang="en-US"/>
          </a:p>
        </p:txBody>
      </p:sp>
      <p:sp>
        <p:nvSpPr>
          <p:cNvPr id="16" name="Text Box 16"/>
          <p:cNvSpPr txBox="1">
            <a:spLocks noChangeArrowheads="1"/>
          </p:cNvSpPr>
          <p:nvPr/>
        </p:nvSpPr>
        <p:spPr bwMode="auto">
          <a:xfrm>
            <a:off x="3084513" y="5765800"/>
            <a:ext cx="433387" cy="396875"/>
          </a:xfrm>
          <a:prstGeom prst="rect">
            <a:avLst/>
          </a:prstGeom>
          <a:noFill/>
          <a:ln w="9525">
            <a:noFill/>
            <a:miter lim="800000"/>
            <a:headEnd/>
            <a:tailEnd/>
          </a:ln>
        </p:spPr>
        <p:txBody>
          <a:bodyPr anchor="b">
            <a:spAutoFit/>
          </a:bodyPr>
          <a:lstStyle/>
          <a:p>
            <a:r>
              <a:rPr lang="en-US" altLang="zh-CN" sz="2000" b="1">
                <a:solidFill>
                  <a:srgbClr val="CC3300"/>
                </a:solidFill>
                <a:latin typeface="Arial" charset="0"/>
              </a:rPr>
              <a:t>3</a:t>
            </a:r>
          </a:p>
        </p:txBody>
      </p:sp>
    </p:spTree>
  </p:cSld>
  <p:clrMapOvr>
    <a:masterClrMapping/>
  </p:clrMapOvr>
  <p:transition spd="med">
    <p:blinds dir="vert"/>
    <p:sndAc>
      <p:stSnd>
        <p:snd r:embed="rId3" name="projctor.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5298"/>
                                        </p:tgtEl>
                                        <p:attrNameLst>
                                          <p:attrName>style.visibility</p:attrName>
                                        </p:attrNameLst>
                                      </p:cBhvr>
                                      <p:to>
                                        <p:strVal val="visible"/>
                                      </p:to>
                                    </p:set>
                                    <p:anim calcmode="lin" valueType="num">
                                      <p:cBhvr additive="base">
                                        <p:cTn id="7" dur="500" fill="hold"/>
                                        <p:tgtEl>
                                          <p:spTgt spid="55298"/>
                                        </p:tgtEl>
                                        <p:attrNameLst>
                                          <p:attrName>ppt_x</p:attrName>
                                        </p:attrNameLst>
                                      </p:cBhvr>
                                      <p:tavLst>
                                        <p:tav tm="0">
                                          <p:val>
                                            <p:strVal val="#ppt_x"/>
                                          </p:val>
                                        </p:tav>
                                        <p:tav tm="100000">
                                          <p:val>
                                            <p:strVal val="#ppt_x"/>
                                          </p:val>
                                        </p:tav>
                                      </p:tavLst>
                                    </p:anim>
                                    <p:anim calcmode="lin" valueType="num">
                                      <p:cBhvr additive="base">
                                        <p:cTn id="8" dur="500" fill="hold"/>
                                        <p:tgtEl>
                                          <p:spTgt spid="5529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5313">
                                            <p:txEl>
                                              <p:pRg st="0" end="0"/>
                                            </p:txEl>
                                          </p:spTgt>
                                        </p:tgtEl>
                                        <p:attrNameLst>
                                          <p:attrName>style.visibility</p:attrName>
                                        </p:attrNameLst>
                                      </p:cBhvr>
                                      <p:to>
                                        <p:strVal val="visible"/>
                                      </p:to>
                                    </p:set>
                                    <p:anim calcmode="lin" valueType="num">
                                      <p:cBhvr additive="base">
                                        <p:cTn id="13" dur="500" fill="hold"/>
                                        <p:tgtEl>
                                          <p:spTgt spid="5531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53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5313">
                                            <p:txEl>
                                              <p:pRg st="1" end="1"/>
                                            </p:txEl>
                                          </p:spTgt>
                                        </p:tgtEl>
                                        <p:attrNameLst>
                                          <p:attrName>style.visibility</p:attrName>
                                        </p:attrNameLst>
                                      </p:cBhvr>
                                      <p:to>
                                        <p:strVal val="visible"/>
                                      </p:to>
                                    </p:set>
                                    <p:anim calcmode="lin" valueType="num">
                                      <p:cBhvr additive="base">
                                        <p:cTn id="19" dur="500" fill="hold"/>
                                        <p:tgtEl>
                                          <p:spTgt spid="55313">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5313">
                                            <p:txEl>
                                              <p:pRg st="1" end="1"/>
                                            </p:txEl>
                                          </p:spTgt>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0-#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2" presetClass="entr" presetSubtype="4"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0-#ppt_w/2"/>
                                          </p:val>
                                        </p:tav>
                                        <p:tav tm="100000">
                                          <p:val>
                                            <p:strVal val="#ppt_x"/>
                                          </p:val>
                                        </p:tav>
                                      </p:tavLst>
                                    </p:anim>
                                    <p:anim calcmode="lin" valueType="num">
                                      <p:cBhvr additive="base">
                                        <p:cTn id="36" dur="500" fill="hold"/>
                                        <p:tgtEl>
                                          <p:spTgt spid="9"/>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17" presetClass="entr" presetSubtype="8"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p:cTn id="40" dur="500" fill="hold"/>
                                        <p:tgtEl>
                                          <p:spTgt spid="11"/>
                                        </p:tgtEl>
                                        <p:attrNameLst>
                                          <p:attrName>ppt_x</p:attrName>
                                        </p:attrNameLst>
                                      </p:cBhvr>
                                      <p:tavLst>
                                        <p:tav tm="0">
                                          <p:val>
                                            <p:strVal val="#ppt_x-#ppt_w/2"/>
                                          </p:val>
                                        </p:tav>
                                        <p:tav tm="100000">
                                          <p:val>
                                            <p:strVal val="#ppt_x"/>
                                          </p:val>
                                        </p:tav>
                                      </p:tavLst>
                                    </p:anim>
                                    <p:anim calcmode="lin" valueType="num">
                                      <p:cBhvr>
                                        <p:cTn id="41" dur="500" fill="hold"/>
                                        <p:tgtEl>
                                          <p:spTgt spid="11"/>
                                        </p:tgtEl>
                                        <p:attrNameLst>
                                          <p:attrName>ppt_y</p:attrName>
                                        </p:attrNameLst>
                                      </p:cBhvr>
                                      <p:tavLst>
                                        <p:tav tm="0">
                                          <p:val>
                                            <p:strVal val="#ppt_y"/>
                                          </p:val>
                                        </p:tav>
                                        <p:tav tm="100000">
                                          <p:val>
                                            <p:strVal val="#ppt_y"/>
                                          </p:val>
                                        </p:tav>
                                      </p:tavLst>
                                    </p:anim>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17" presetClass="entr" presetSubtype="1"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p:cTn id="48" dur="500" fill="hold"/>
                                        <p:tgtEl>
                                          <p:spTgt spid="14"/>
                                        </p:tgtEl>
                                        <p:attrNameLst>
                                          <p:attrName>ppt_x</p:attrName>
                                        </p:attrNameLst>
                                      </p:cBhvr>
                                      <p:tavLst>
                                        <p:tav tm="0">
                                          <p:val>
                                            <p:strVal val="#ppt_x"/>
                                          </p:val>
                                        </p:tav>
                                        <p:tav tm="100000">
                                          <p:val>
                                            <p:strVal val="#ppt_x"/>
                                          </p:val>
                                        </p:tav>
                                      </p:tavLst>
                                    </p:anim>
                                    <p:anim calcmode="lin" valueType="num">
                                      <p:cBhvr>
                                        <p:cTn id="49" dur="500" fill="hold"/>
                                        <p:tgtEl>
                                          <p:spTgt spid="14"/>
                                        </p:tgtEl>
                                        <p:attrNameLst>
                                          <p:attrName>ppt_y</p:attrName>
                                        </p:attrNameLst>
                                      </p:cBhvr>
                                      <p:tavLst>
                                        <p:tav tm="0">
                                          <p:val>
                                            <p:strVal val="#ppt_y-#ppt_h/2"/>
                                          </p:val>
                                        </p:tav>
                                        <p:tav tm="100000">
                                          <p:val>
                                            <p:strVal val="#ppt_y"/>
                                          </p:val>
                                        </p:tav>
                                      </p:tavLst>
                                    </p:anim>
                                    <p:anim calcmode="lin" valueType="num">
                                      <p:cBhvr>
                                        <p:cTn id="50" dur="500" fill="hold"/>
                                        <p:tgtEl>
                                          <p:spTgt spid="14"/>
                                        </p:tgtEl>
                                        <p:attrNameLst>
                                          <p:attrName>ppt_w</p:attrName>
                                        </p:attrNameLst>
                                      </p:cBhvr>
                                      <p:tavLst>
                                        <p:tav tm="0">
                                          <p:val>
                                            <p:strVal val="#ppt_w"/>
                                          </p:val>
                                        </p:tav>
                                        <p:tav tm="100000">
                                          <p:val>
                                            <p:strVal val="#ppt_w"/>
                                          </p:val>
                                        </p:tav>
                                      </p:tavLst>
                                    </p:anim>
                                    <p:anim calcmode="lin" valueType="num">
                                      <p:cBhvr>
                                        <p:cTn id="51" dur="500" fill="hold"/>
                                        <p:tgtEl>
                                          <p:spTgt spid="14"/>
                                        </p:tgtEl>
                                        <p:attrNameLst>
                                          <p:attrName>ppt_h</p:attrName>
                                        </p:attrNameLst>
                                      </p:cBhvr>
                                      <p:tavLst>
                                        <p:tav tm="0">
                                          <p:val>
                                            <p:fltVal val="0"/>
                                          </p:val>
                                        </p:tav>
                                        <p:tav tm="100000">
                                          <p:val>
                                            <p:strVal val="#ppt_h"/>
                                          </p:val>
                                        </p:tav>
                                      </p:tavLst>
                                    </p:anim>
                                  </p:childTnLst>
                                </p:cTn>
                              </p:par>
                            </p:childTnLst>
                          </p:cTn>
                        </p:par>
                        <p:par>
                          <p:cTn id="52" fill="hold">
                            <p:stCondLst>
                              <p:cond delay="500"/>
                            </p:stCondLst>
                            <p:childTnLst>
                              <p:par>
                                <p:cTn id="53" presetID="2" presetClass="entr" presetSubtype="4" fill="hold" nodeType="after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p:cTn id="61" dur="500" fill="hold"/>
                                        <p:tgtEl>
                                          <p:spTgt spid="16"/>
                                        </p:tgtEl>
                                        <p:attrNameLst>
                                          <p:attrName>ppt_w</p:attrName>
                                        </p:attrNameLst>
                                      </p:cBhvr>
                                      <p:tavLst>
                                        <p:tav tm="0">
                                          <p:val>
                                            <p:fltVal val="0"/>
                                          </p:val>
                                        </p:tav>
                                        <p:tav tm="100000">
                                          <p:val>
                                            <p:strVal val="#ppt_w"/>
                                          </p:val>
                                        </p:tav>
                                      </p:tavLst>
                                    </p:anim>
                                    <p:anim calcmode="lin" valueType="num">
                                      <p:cBhvr>
                                        <p:cTn id="62"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7"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p:cTn id="67" dur="500" fill="hold"/>
                                        <p:tgtEl>
                                          <p:spTgt spid="15"/>
                                        </p:tgtEl>
                                        <p:attrNameLst>
                                          <p:attrName>ppt_x</p:attrName>
                                        </p:attrNameLst>
                                      </p:cBhvr>
                                      <p:tavLst>
                                        <p:tav tm="0">
                                          <p:val>
                                            <p:strVal val="#ppt_x"/>
                                          </p:val>
                                        </p:tav>
                                        <p:tav tm="100000">
                                          <p:val>
                                            <p:strVal val="#ppt_x"/>
                                          </p:val>
                                        </p:tav>
                                      </p:tavLst>
                                    </p:anim>
                                    <p:anim calcmode="lin" valueType="num">
                                      <p:cBhvr>
                                        <p:cTn id="68" dur="500" fill="hold"/>
                                        <p:tgtEl>
                                          <p:spTgt spid="15"/>
                                        </p:tgtEl>
                                        <p:attrNameLst>
                                          <p:attrName>ppt_y</p:attrName>
                                        </p:attrNameLst>
                                      </p:cBhvr>
                                      <p:tavLst>
                                        <p:tav tm="0">
                                          <p:val>
                                            <p:strVal val="#ppt_y+#ppt_h/2"/>
                                          </p:val>
                                        </p:tav>
                                        <p:tav tm="100000">
                                          <p:val>
                                            <p:strVal val="#ppt_y"/>
                                          </p:val>
                                        </p:tav>
                                      </p:tavLst>
                                    </p:anim>
                                    <p:anim calcmode="lin" valueType="num">
                                      <p:cBhvr>
                                        <p:cTn id="69" dur="500" fill="hold"/>
                                        <p:tgtEl>
                                          <p:spTgt spid="15"/>
                                        </p:tgtEl>
                                        <p:attrNameLst>
                                          <p:attrName>ppt_w</p:attrName>
                                        </p:attrNameLst>
                                      </p:cBhvr>
                                      <p:tavLst>
                                        <p:tav tm="0">
                                          <p:val>
                                            <p:strVal val="#ppt_w"/>
                                          </p:val>
                                        </p:tav>
                                        <p:tav tm="100000">
                                          <p:val>
                                            <p:strVal val="#ppt_w"/>
                                          </p:val>
                                        </p:tav>
                                      </p:tavLst>
                                    </p:anim>
                                    <p:anim calcmode="lin" valueType="num">
                                      <p:cBhvr>
                                        <p:cTn id="70" dur="500" fill="hold"/>
                                        <p:tgtEl>
                                          <p:spTgt spid="15"/>
                                        </p:tgtEl>
                                        <p:attrNameLst>
                                          <p:attrName>ppt_h</p:attrName>
                                        </p:attrNameLst>
                                      </p:cBhvr>
                                      <p:tavLst>
                                        <p:tav tm="0">
                                          <p:val>
                                            <p:fltVal val="0"/>
                                          </p:val>
                                        </p:tav>
                                        <p:tav tm="100000">
                                          <p:val>
                                            <p:strVal val="#ppt_h"/>
                                          </p:val>
                                        </p:tav>
                                      </p:tavLst>
                                    </p:anim>
                                  </p:childTnLst>
                                </p:cTn>
                              </p:par>
                            </p:childTnLst>
                          </p:cTn>
                        </p:par>
                        <p:par>
                          <p:cTn id="71" fill="hold">
                            <p:stCondLst>
                              <p:cond delay="500"/>
                            </p:stCondLst>
                            <p:childTnLst>
                              <p:par>
                                <p:cTn id="72" presetID="2" presetClass="entr" presetSubtype="8" fill="hold" nodeType="afterEffect">
                                  <p:stCondLst>
                                    <p:cond delay="0"/>
                                  </p:stCondLst>
                                  <p:childTnLst>
                                    <p:set>
                                      <p:cBhvr>
                                        <p:cTn id="73" dur="1" fill="hold">
                                          <p:stCondLst>
                                            <p:cond delay="0"/>
                                          </p:stCondLst>
                                        </p:cTn>
                                        <p:tgtEl>
                                          <p:spTgt spid="10"/>
                                        </p:tgtEl>
                                        <p:attrNameLst>
                                          <p:attrName>style.visibility</p:attrName>
                                        </p:attrNameLst>
                                      </p:cBhvr>
                                      <p:to>
                                        <p:strVal val="visible"/>
                                      </p:to>
                                    </p:set>
                                    <p:anim calcmode="lin" valueType="num">
                                      <p:cBhvr additive="base">
                                        <p:cTn id="74" dur="500" fill="hold"/>
                                        <p:tgtEl>
                                          <p:spTgt spid="10"/>
                                        </p:tgtEl>
                                        <p:attrNameLst>
                                          <p:attrName>ppt_x</p:attrName>
                                        </p:attrNameLst>
                                      </p:cBhvr>
                                      <p:tavLst>
                                        <p:tav tm="0">
                                          <p:val>
                                            <p:strVal val="0-#ppt_w/2"/>
                                          </p:val>
                                        </p:tav>
                                        <p:tav tm="100000">
                                          <p:val>
                                            <p:strVal val="#ppt_x"/>
                                          </p:val>
                                        </p:tav>
                                      </p:tavLst>
                                    </p:anim>
                                    <p:anim calcmode="lin" valueType="num">
                                      <p:cBhvr additive="base">
                                        <p:cTn id="7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utoUpdateAnimBg="0"/>
      <p:bldP spid="55313" grpId="0" build="p"/>
      <p:bldP spid="8" grpId="0" animBg="1" autoUpdateAnimBg="0"/>
      <p:bldP spid="9" grpId="0" animBg="1" autoUpdateAnimBg="0"/>
      <p:bldP spid="11" grpId="0" animBg="1"/>
      <p:bldP spid="14" grpId="0" animBg="1"/>
      <p:bldP spid="15" grpId="0" animBg="1"/>
      <p:bldP spid="16"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1"/>
          <p:cNvSpPr txBox="1">
            <a:spLocks noGrp="1"/>
          </p:cNvSpPr>
          <p:nvPr/>
        </p:nvSpPr>
        <p:spPr bwMode="black">
          <a:xfrm>
            <a:off x="8101013" y="6453188"/>
            <a:ext cx="871537" cy="304800"/>
          </a:xfrm>
          <a:prstGeom prst="rect">
            <a:avLst/>
          </a:prstGeom>
          <a:noFill/>
          <a:ln>
            <a:miter lim="800000"/>
            <a:headEnd/>
            <a:tailEnd/>
          </a:ln>
        </p:spPr>
        <p:txBody>
          <a:bodyPr/>
          <a:lstStyle/>
          <a:p>
            <a:pPr algn="r">
              <a:lnSpc>
                <a:spcPct val="100000"/>
              </a:lnSpc>
              <a:spcBef>
                <a:spcPct val="0"/>
              </a:spcBef>
              <a:defRPr/>
            </a:pPr>
            <a:fld id="{8E212876-EDBB-489A-B72E-17B5D1F11ECE}" type="slidenum">
              <a:rPr lang="ko-KR" altLang="en-US" sz="1600" b="1">
                <a:solidFill>
                  <a:schemeClr val="accent2"/>
                </a:solidFill>
                <a:latin typeface="+mj-lt"/>
                <a:ea typeface="Gulim" pitchFamily="34" charset="-127"/>
              </a:rPr>
              <a:pPr algn="r">
                <a:lnSpc>
                  <a:spcPct val="100000"/>
                </a:lnSpc>
                <a:spcBef>
                  <a:spcPct val="0"/>
                </a:spcBef>
                <a:defRPr/>
              </a:pPr>
              <a:t>71</a:t>
            </a:fld>
            <a:endParaRPr lang="en-US" altLang="ko-KR" sz="1600" b="1">
              <a:solidFill>
                <a:schemeClr val="accent2"/>
              </a:solidFill>
              <a:latin typeface="+mj-lt"/>
              <a:ea typeface="Gulim" pitchFamily="34" charset="-127"/>
            </a:endParaRPr>
          </a:p>
        </p:txBody>
      </p:sp>
      <p:sp>
        <p:nvSpPr>
          <p:cNvPr id="75779" name="Rectangle 2"/>
          <p:cNvSpPr>
            <a:spLocks noGrp="1" noChangeArrowheads="1"/>
          </p:cNvSpPr>
          <p:nvPr>
            <p:ph type="title" idx="4294967295"/>
          </p:nvPr>
        </p:nvSpPr>
        <p:spPr>
          <a:xfrm>
            <a:off x="1763713" y="266700"/>
            <a:ext cx="7054850" cy="609600"/>
          </a:xfrm>
        </p:spPr>
        <p:txBody>
          <a:bodyPr/>
          <a:lstStyle/>
          <a:p>
            <a:pPr eaLnBrk="1" hangingPunct="1"/>
            <a:r>
              <a:rPr lang="zh-CN" altLang="en-US" dirty="0" smtClean="0">
                <a:solidFill>
                  <a:srgbClr val="FFCC00"/>
                </a:solidFill>
                <a:latin typeface="Arial" charset="0"/>
                <a:ea typeface="黑体" pitchFamily="49" charset="-122"/>
              </a:rPr>
              <a:t>创建存储器初始化文件的方法（续）</a:t>
            </a:r>
          </a:p>
        </p:txBody>
      </p:sp>
      <p:sp>
        <p:nvSpPr>
          <p:cNvPr id="167950" name="Rectangle 14"/>
          <p:cNvSpPr>
            <a:spLocks noChangeArrowheads="1"/>
          </p:cNvSpPr>
          <p:nvPr/>
        </p:nvSpPr>
        <p:spPr bwMode="auto">
          <a:xfrm>
            <a:off x="-252413" y="1412875"/>
            <a:ext cx="3276601" cy="2592388"/>
          </a:xfrm>
          <a:prstGeom prst="rect">
            <a:avLst/>
          </a:prstGeom>
          <a:noFill/>
          <a:ln w="9525">
            <a:noFill/>
            <a:miter lim="800000"/>
            <a:headEnd/>
            <a:tailEnd/>
          </a:ln>
        </p:spPr>
        <p:txBody>
          <a:bodyPr/>
          <a:lstStyle/>
          <a:p>
            <a:pPr marL="476250" lvl="1" indent="-296863" algn="l" defTabSz="2716213">
              <a:lnSpc>
                <a:spcPct val="110000"/>
              </a:lnSpc>
              <a:spcBef>
                <a:spcPct val="20000"/>
              </a:spcBef>
              <a:buClr>
                <a:srgbClr val="006666"/>
              </a:buClr>
              <a:buSzPct val="110000"/>
              <a:buFont typeface="Wingdings" pitchFamily="2" charset="2"/>
              <a:buNone/>
            </a:pPr>
            <a:r>
              <a:rPr lang="zh-CN" altLang="en-US" b="1">
                <a:solidFill>
                  <a:srgbClr val="CC3300"/>
                </a:solidFill>
                <a:latin typeface="Arial" charset="0"/>
              </a:rPr>
              <a:t>（</a:t>
            </a:r>
            <a:r>
              <a:rPr lang="en-US" altLang="zh-CN" b="1">
                <a:solidFill>
                  <a:srgbClr val="CC3300"/>
                </a:solidFill>
                <a:latin typeface="Arial" charset="0"/>
              </a:rPr>
              <a:t>2</a:t>
            </a:r>
            <a:r>
              <a:rPr lang="zh-CN" altLang="en-US" b="1">
                <a:solidFill>
                  <a:srgbClr val="CC3300"/>
                </a:solidFill>
                <a:latin typeface="Arial" charset="0"/>
              </a:rPr>
              <a:t>）</a:t>
            </a:r>
            <a:r>
              <a:rPr lang="zh-CN" altLang="en-US" sz="2200" b="1">
                <a:solidFill>
                  <a:srgbClr val="000000"/>
                </a:solidFill>
                <a:latin typeface="Arial" charset="0"/>
              </a:rPr>
              <a:t>打开存储器编辑窗口</a:t>
            </a:r>
          </a:p>
          <a:p>
            <a:pPr marL="476250" lvl="1" indent="-296863" algn="l" defTabSz="2716213">
              <a:lnSpc>
                <a:spcPct val="110000"/>
              </a:lnSpc>
              <a:spcBef>
                <a:spcPct val="20000"/>
              </a:spcBef>
              <a:buClr>
                <a:srgbClr val="006666"/>
              </a:buClr>
              <a:buSzPct val="110000"/>
              <a:buFont typeface="Wingdings" pitchFamily="2" charset="2"/>
              <a:buNone/>
            </a:pPr>
            <a:r>
              <a:rPr lang="zh-CN" altLang="en-US" b="1">
                <a:solidFill>
                  <a:srgbClr val="CC3300"/>
                </a:solidFill>
                <a:latin typeface="Arial" charset="0"/>
              </a:rPr>
              <a:t>（</a:t>
            </a:r>
            <a:r>
              <a:rPr lang="en-US" altLang="zh-CN" b="1">
                <a:solidFill>
                  <a:srgbClr val="CC3300"/>
                </a:solidFill>
                <a:latin typeface="Arial" charset="0"/>
              </a:rPr>
              <a:t>3</a:t>
            </a:r>
            <a:r>
              <a:rPr lang="zh-CN" altLang="en-US" b="1">
                <a:solidFill>
                  <a:srgbClr val="CC3300"/>
                </a:solidFill>
                <a:latin typeface="Arial" charset="0"/>
              </a:rPr>
              <a:t>）</a:t>
            </a:r>
            <a:r>
              <a:rPr lang="zh-CN" altLang="en-US" sz="2200" b="1">
                <a:solidFill>
                  <a:srgbClr val="000000"/>
                </a:solidFill>
                <a:latin typeface="Arial" charset="0"/>
              </a:rPr>
              <a:t>改变编辑器选项</a:t>
            </a:r>
          </a:p>
          <a:p>
            <a:pPr marL="476250" lvl="1" indent="-296863" algn="l" defTabSz="2716213">
              <a:lnSpc>
                <a:spcPct val="110000"/>
              </a:lnSpc>
              <a:spcBef>
                <a:spcPct val="20000"/>
              </a:spcBef>
              <a:buClr>
                <a:srgbClr val="006666"/>
              </a:buClr>
              <a:buSzPct val="110000"/>
              <a:buFont typeface="Wingdings" pitchFamily="2" charset="2"/>
              <a:buNone/>
            </a:pPr>
            <a:r>
              <a:rPr lang="zh-CN" altLang="en-US" sz="2200">
                <a:solidFill>
                  <a:srgbClr val="000000"/>
                </a:solidFill>
                <a:latin typeface="方正姚体" pitchFamily="2" charset="-122"/>
                <a:ea typeface="方正姚体" pitchFamily="2" charset="-122"/>
              </a:rPr>
              <a:t>       利用</a:t>
            </a:r>
            <a:r>
              <a:rPr lang="zh-CN" altLang="en-US" sz="2200">
                <a:solidFill>
                  <a:srgbClr val="000000"/>
                </a:solidFill>
                <a:latin typeface="Arial" charset="0"/>
                <a:ea typeface="方正姚体" pitchFamily="2" charset="-122"/>
              </a:rPr>
              <a:t>“</a:t>
            </a:r>
            <a:r>
              <a:rPr lang="en-US" altLang="zh-CN" sz="2200" b="1">
                <a:solidFill>
                  <a:srgbClr val="FF3399"/>
                </a:solidFill>
                <a:latin typeface="方正姚体" pitchFamily="2" charset="-122"/>
                <a:ea typeface="方正姚体" pitchFamily="2" charset="-122"/>
              </a:rPr>
              <a:t>View</a:t>
            </a:r>
            <a:r>
              <a:rPr lang="en-US" altLang="zh-CN" sz="2200">
                <a:solidFill>
                  <a:srgbClr val="000000"/>
                </a:solidFill>
                <a:latin typeface="Arial" charset="0"/>
                <a:ea typeface="方正姚体" pitchFamily="2" charset="-122"/>
              </a:rPr>
              <a:t>”</a:t>
            </a:r>
            <a:r>
              <a:rPr lang="zh-CN" altLang="en-US" sz="2200">
                <a:solidFill>
                  <a:srgbClr val="000000"/>
                </a:solidFill>
                <a:latin typeface="方正姚体" pitchFamily="2" charset="-122"/>
                <a:ea typeface="方正姚体" pitchFamily="2" charset="-122"/>
              </a:rPr>
              <a:t>菜单命令，改变地址或字的显示格式等</a:t>
            </a:r>
          </a:p>
        </p:txBody>
      </p:sp>
      <p:sp>
        <p:nvSpPr>
          <p:cNvPr id="167953" name="Rectangle 17"/>
          <p:cNvSpPr>
            <a:spLocks noChangeArrowheads="1"/>
          </p:cNvSpPr>
          <p:nvPr/>
        </p:nvSpPr>
        <p:spPr bwMode="auto">
          <a:xfrm>
            <a:off x="323850" y="4581525"/>
            <a:ext cx="8820150" cy="1973263"/>
          </a:xfrm>
          <a:prstGeom prst="rect">
            <a:avLst/>
          </a:prstGeom>
          <a:noFill/>
          <a:ln w="9525">
            <a:noFill/>
            <a:miter lim="800000"/>
            <a:headEnd/>
            <a:tailEnd/>
          </a:ln>
        </p:spPr>
        <p:txBody>
          <a:bodyPr/>
          <a:lstStyle/>
          <a:p>
            <a:pPr marL="476250" lvl="1" indent="-285750" algn="l" defTabSz="2716213">
              <a:lnSpc>
                <a:spcPct val="110000"/>
              </a:lnSpc>
              <a:spcBef>
                <a:spcPct val="0"/>
              </a:spcBef>
              <a:buClr>
                <a:srgbClr val="FF0000"/>
              </a:buClr>
              <a:buSzPct val="80000"/>
              <a:buFont typeface="Wingdings" pitchFamily="2" charset="2"/>
              <a:buNone/>
            </a:pPr>
            <a:r>
              <a:rPr kumimoji="1" lang="zh-CN" altLang="en-US" b="1">
                <a:solidFill>
                  <a:srgbClr val="CC3300"/>
                </a:solidFill>
                <a:latin typeface="Arial" charset="0"/>
              </a:rPr>
              <a:t>（</a:t>
            </a:r>
            <a:r>
              <a:rPr kumimoji="1" lang="en-US" altLang="zh-CN" b="1">
                <a:solidFill>
                  <a:srgbClr val="CC3300"/>
                </a:solidFill>
                <a:latin typeface="Arial" charset="0"/>
              </a:rPr>
              <a:t>4</a:t>
            </a:r>
            <a:r>
              <a:rPr kumimoji="1" lang="zh-CN" altLang="en-US" b="1">
                <a:solidFill>
                  <a:srgbClr val="CC3300"/>
                </a:solidFill>
                <a:latin typeface="Arial" charset="0"/>
              </a:rPr>
              <a:t>）</a:t>
            </a:r>
            <a:r>
              <a:rPr kumimoji="1" lang="zh-CN" altLang="en-US" b="1">
                <a:solidFill>
                  <a:srgbClr val="000000"/>
                </a:solidFill>
                <a:latin typeface="宋体" pitchFamily="2" charset="-122"/>
              </a:rPr>
              <a:t>编辑存储器内容</a:t>
            </a:r>
          </a:p>
          <a:p>
            <a:pPr marL="476250" lvl="1" indent="-285750" algn="l" defTabSz="2716213">
              <a:lnSpc>
                <a:spcPct val="110000"/>
              </a:lnSpc>
              <a:spcBef>
                <a:spcPct val="0"/>
              </a:spcBef>
              <a:buClr>
                <a:srgbClr val="FF0000"/>
              </a:buClr>
              <a:buSzPct val="80000"/>
              <a:buFont typeface="Wingdings" pitchFamily="2" charset="2"/>
              <a:buNone/>
            </a:pPr>
            <a:r>
              <a:rPr kumimoji="1" lang="zh-CN" altLang="en-US">
                <a:solidFill>
                  <a:srgbClr val="000000"/>
                </a:solidFill>
                <a:latin typeface="方正姚体" pitchFamily="2" charset="-122"/>
                <a:ea typeface="方正姚体" pitchFamily="2" charset="-122"/>
              </a:rPr>
              <a:t>  选择要编辑的字（反白显示），直接输入内容。</a:t>
            </a:r>
            <a:endParaRPr kumimoji="1" lang="zh-CN" altLang="en-US" b="1">
              <a:solidFill>
                <a:srgbClr val="000000"/>
              </a:solidFill>
              <a:latin typeface="宋体" pitchFamily="2" charset="-122"/>
            </a:endParaRPr>
          </a:p>
          <a:p>
            <a:pPr marL="476250" lvl="1" indent="-285750" algn="l" defTabSz="2716213">
              <a:lnSpc>
                <a:spcPct val="110000"/>
              </a:lnSpc>
              <a:spcBef>
                <a:spcPct val="0"/>
              </a:spcBef>
              <a:buClr>
                <a:srgbClr val="FF0000"/>
              </a:buClr>
              <a:buSzPct val="80000"/>
              <a:buFont typeface="Wingdings" pitchFamily="2" charset="2"/>
              <a:buNone/>
            </a:pPr>
            <a:r>
              <a:rPr kumimoji="1" lang="zh-CN" altLang="en-US" b="1">
                <a:solidFill>
                  <a:srgbClr val="CC3300"/>
                </a:solidFill>
                <a:latin typeface="Arial" charset="0"/>
              </a:rPr>
              <a:t>（</a:t>
            </a:r>
            <a:r>
              <a:rPr kumimoji="1" lang="en-US" altLang="zh-CN" b="1">
                <a:solidFill>
                  <a:srgbClr val="CC3300"/>
                </a:solidFill>
                <a:latin typeface="Arial" charset="0"/>
              </a:rPr>
              <a:t>5</a:t>
            </a:r>
            <a:r>
              <a:rPr kumimoji="1" lang="zh-CN" altLang="en-US" b="1">
                <a:solidFill>
                  <a:srgbClr val="CC3300"/>
                </a:solidFill>
                <a:latin typeface="Arial" charset="0"/>
              </a:rPr>
              <a:t>）</a:t>
            </a:r>
            <a:r>
              <a:rPr kumimoji="1" lang="zh-CN" altLang="en-US" b="1">
                <a:solidFill>
                  <a:srgbClr val="000000"/>
                </a:solidFill>
                <a:latin typeface="宋体" pitchFamily="2" charset="-122"/>
              </a:rPr>
              <a:t>保存文件</a:t>
            </a:r>
          </a:p>
          <a:p>
            <a:pPr marL="476250" lvl="1" indent="-285750" algn="l" defTabSz="2716213">
              <a:lnSpc>
                <a:spcPct val="110000"/>
              </a:lnSpc>
              <a:spcBef>
                <a:spcPct val="0"/>
              </a:spcBef>
              <a:buClr>
                <a:srgbClr val="FF0000"/>
              </a:buClr>
              <a:buSzPct val="80000"/>
              <a:buFont typeface="Wingdings" pitchFamily="2" charset="2"/>
              <a:buNone/>
            </a:pPr>
            <a:r>
              <a:rPr kumimoji="1" lang="zh-CN" altLang="en-US" b="1">
                <a:solidFill>
                  <a:srgbClr val="000000"/>
                </a:solidFill>
                <a:latin typeface="宋体" pitchFamily="2" charset="-122"/>
              </a:rPr>
              <a:t> </a:t>
            </a:r>
            <a:r>
              <a:rPr kumimoji="1" lang="zh-CN" altLang="en-US">
                <a:solidFill>
                  <a:srgbClr val="000000"/>
                </a:solidFill>
                <a:latin typeface="方正姚体" pitchFamily="2" charset="-122"/>
                <a:ea typeface="方正姚体" pitchFamily="2" charset="-122"/>
              </a:rPr>
              <a:t>文件后缀为</a:t>
            </a:r>
            <a:r>
              <a:rPr kumimoji="1" lang="en-US" altLang="zh-CN">
                <a:solidFill>
                  <a:srgbClr val="FF33CC"/>
                </a:solidFill>
                <a:latin typeface="方正姚体" pitchFamily="2" charset="-122"/>
                <a:ea typeface="方正姚体" pitchFamily="2" charset="-122"/>
              </a:rPr>
              <a:t>.mif</a:t>
            </a:r>
            <a:r>
              <a:rPr kumimoji="1" lang="zh-CN" altLang="en-US">
                <a:solidFill>
                  <a:srgbClr val="000000"/>
                </a:solidFill>
                <a:latin typeface="方正姚体" pitchFamily="2" charset="-122"/>
                <a:ea typeface="方正姚体" pitchFamily="2" charset="-122"/>
              </a:rPr>
              <a:t>（当选择</a:t>
            </a:r>
            <a:r>
              <a:rPr kumimoji="1" lang="zh-CN" altLang="en-US">
                <a:solidFill>
                  <a:srgbClr val="000000"/>
                </a:solidFill>
                <a:ea typeface="方正姚体" pitchFamily="2" charset="-122"/>
              </a:rPr>
              <a:t>“</a:t>
            </a:r>
            <a:r>
              <a:rPr kumimoji="1" lang="en-US" altLang="zh-CN">
                <a:solidFill>
                  <a:srgbClr val="000000"/>
                </a:solidFill>
                <a:latin typeface="方正姚体" pitchFamily="2" charset="-122"/>
                <a:ea typeface="方正姚体" pitchFamily="2" charset="-122"/>
              </a:rPr>
              <a:t>Memory Initialization File</a:t>
            </a:r>
            <a:r>
              <a:rPr kumimoji="1" lang="en-US" altLang="zh-CN">
                <a:solidFill>
                  <a:srgbClr val="000000"/>
                </a:solidFill>
                <a:ea typeface="方正姚体" pitchFamily="2" charset="-122"/>
              </a:rPr>
              <a:t>”</a:t>
            </a:r>
            <a:r>
              <a:rPr kumimoji="1" lang="en-US" altLang="zh-CN">
                <a:solidFill>
                  <a:srgbClr val="000000"/>
                </a:solidFill>
                <a:latin typeface="方正姚体" pitchFamily="2" charset="-122"/>
                <a:ea typeface="方正姚体" pitchFamily="2" charset="-122"/>
                <a:sym typeface="Wingdings" pitchFamily="2" charset="2"/>
              </a:rPr>
              <a:t> </a:t>
            </a:r>
            <a:r>
              <a:rPr kumimoji="1" lang="zh-CN" altLang="en-US">
                <a:solidFill>
                  <a:srgbClr val="000000"/>
                </a:solidFill>
                <a:latin typeface="方正姚体" pitchFamily="2" charset="-122"/>
                <a:ea typeface="方正姚体" pitchFamily="2" charset="-122"/>
                <a:sym typeface="Wingdings" pitchFamily="2" charset="2"/>
              </a:rPr>
              <a:t>时）</a:t>
            </a:r>
            <a:r>
              <a:rPr kumimoji="1" lang="zh-CN" altLang="en-US">
                <a:solidFill>
                  <a:srgbClr val="000000"/>
                </a:solidFill>
                <a:latin typeface="方正姚体" pitchFamily="2" charset="-122"/>
                <a:ea typeface="方正姚体" pitchFamily="2" charset="-122"/>
              </a:rPr>
              <a:t>。</a:t>
            </a:r>
          </a:p>
        </p:txBody>
      </p:sp>
      <p:sp>
        <p:nvSpPr>
          <p:cNvPr id="167954" name="Oval 18"/>
          <p:cNvSpPr>
            <a:spLocks noChangeArrowheads="1"/>
          </p:cNvSpPr>
          <p:nvPr/>
        </p:nvSpPr>
        <p:spPr bwMode="auto">
          <a:xfrm>
            <a:off x="4749800" y="1360488"/>
            <a:ext cx="584200" cy="320675"/>
          </a:xfrm>
          <a:prstGeom prst="ellipse">
            <a:avLst/>
          </a:prstGeom>
          <a:noFill/>
          <a:ln w="25400">
            <a:solidFill>
              <a:srgbClr val="FF0000"/>
            </a:solidFill>
            <a:round/>
            <a:headEnd/>
            <a:tailEnd/>
          </a:ln>
        </p:spPr>
        <p:txBody>
          <a:bodyPr wrap="none" anchor="ctr"/>
          <a:lstStyle/>
          <a:p>
            <a:pPr algn="l">
              <a:lnSpc>
                <a:spcPct val="100000"/>
              </a:lnSpc>
              <a:spcBef>
                <a:spcPct val="0"/>
              </a:spcBef>
            </a:pPr>
            <a:endParaRPr lang="zh-CN" altLang="en-US" sz="1800">
              <a:latin typeface="Arial" charset="0"/>
            </a:endParaRPr>
          </a:p>
        </p:txBody>
      </p:sp>
      <p:pic>
        <p:nvPicPr>
          <p:cNvPr id="75783" name="Picture 19"/>
          <p:cNvPicPr>
            <a:picLocks noChangeAspect="1" noChangeArrowheads="1"/>
          </p:cNvPicPr>
          <p:nvPr/>
        </p:nvPicPr>
        <p:blipFill>
          <a:blip r:embed="rId4"/>
          <a:srcRect/>
          <a:stretch>
            <a:fillRect/>
          </a:stretch>
        </p:blipFill>
        <p:spPr bwMode="auto">
          <a:xfrm>
            <a:off x="2952750" y="1116013"/>
            <a:ext cx="6191250" cy="3505200"/>
          </a:xfrm>
          <a:prstGeom prst="rect">
            <a:avLst/>
          </a:prstGeom>
          <a:noFill/>
          <a:ln w="9525">
            <a:noFill/>
            <a:miter lim="800000"/>
            <a:headEnd/>
            <a:tailEnd/>
          </a:ln>
        </p:spPr>
      </p:pic>
      <p:sp>
        <p:nvSpPr>
          <p:cNvPr id="8" name="AutoShape 18"/>
          <p:cNvSpPr>
            <a:spLocks noChangeArrowheads="1"/>
          </p:cNvSpPr>
          <p:nvPr/>
        </p:nvSpPr>
        <p:spPr bwMode="auto">
          <a:xfrm>
            <a:off x="7778750" y="2506663"/>
            <a:ext cx="1365250" cy="677862"/>
          </a:xfrm>
          <a:prstGeom prst="wedgeRoundRectCallout">
            <a:avLst>
              <a:gd name="adj1" fmla="val -71157"/>
              <a:gd name="adj2" fmla="val 51028"/>
              <a:gd name="adj3" fmla="val 16667"/>
            </a:avLst>
          </a:prstGeom>
          <a:solidFill>
            <a:srgbClr val="FFCC99"/>
          </a:solidFill>
          <a:ln w="9525">
            <a:solidFill>
              <a:srgbClr val="FF6600"/>
            </a:solidFill>
            <a:miter lim="800000"/>
            <a:headEnd/>
            <a:tailEnd/>
          </a:ln>
          <a:effectLst>
            <a:prstShdw prst="shdw17" dist="17961" dir="2700000">
              <a:srgbClr val="997A5C"/>
            </a:prstShdw>
          </a:effectLst>
        </p:spPr>
        <p:txBody>
          <a:bodyPr anchor="b"/>
          <a:lstStyle/>
          <a:p>
            <a:pPr algn="l">
              <a:lnSpc>
                <a:spcPct val="100000"/>
              </a:lnSpc>
              <a:spcBef>
                <a:spcPct val="0"/>
              </a:spcBef>
            </a:pPr>
            <a:r>
              <a:rPr lang="zh-CN" altLang="en-US" sz="1800" b="1">
                <a:latin typeface="楷体_GB2312" pitchFamily="49" charset="-122"/>
                <a:ea typeface="楷体_GB2312" pitchFamily="49" charset="-122"/>
              </a:rPr>
              <a:t>每行显示</a:t>
            </a:r>
            <a:r>
              <a:rPr lang="en-US" altLang="zh-CN" sz="1800" b="1">
                <a:latin typeface="楷体_GB2312" pitchFamily="49" charset="-122"/>
                <a:ea typeface="楷体_GB2312" pitchFamily="49" charset="-122"/>
              </a:rPr>
              <a:t>8</a:t>
            </a:r>
            <a:r>
              <a:rPr lang="zh-CN" altLang="en-US" sz="1800" b="1">
                <a:latin typeface="楷体_GB2312" pitchFamily="49" charset="-122"/>
                <a:ea typeface="楷体_GB2312" pitchFamily="49" charset="-122"/>
              </a:rPr>
              <a:t>个单元</a:t>
            </a:r>
          </a:p>
        </p:txBody>
      </p:sp>
    </p:spTree>
  </p:cSld>
  <p:clrMapOvr>
    <a:masterClrMapping/>
  </p:clrMapOvr>
  <p:transition spd="med">
    <p:blinds dir="vert"/>
    <p:sndAc>
      <p:stSnd>
        <p:snd r:embed="rId3" name="projctor.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7950"/>
                                        </p:tgtEl>
                                        <p:attrNameLst>
                                          <p:attrName>style.visibility</p:attrName>
                                        </p:attrNameLst>
                                      </p:cBhvr>
                                      <p:to>
                                        <p:strVal val="visible"/>
                                      </p:to>
                                    </p:set>
                                    <p:anim calcmode="lin" valueType="num">
                                      <p:cBhvr additive="base">
                                        <p:cTn id="7" dur="500" fill="hold"/>
                                        <p:tgtEl>
                                          <p:spTgt spid="167950"/>
                                        </p:tgtEl>
                                        <p:attrNameLst>
                                          <p:attrName>ppt_x</p:attrName>
                                        </p:attrNameLst>
                                      </p:cBhvr>
                                      <p:tavLst>
                                        <p:tav tm="0">
                                          <p:val>
                                            <p:strVal val="0-#ppt_w/2"/>
                                          </p:val>
                                        </p:tav>
                                        <p:tav tm="100000">
                                          <p:val>
                                            <p:strVal val="#ppt_x"/>
                                          </p:val>
                                        </p:tav>
                                      </p:tavLst>
                                    </p:anim>
                                    <p:anim calcmode="lin" valueType="num">
                                      <p:cBhvr additive="base">
                                        <p:cTn id="8" dur="500" fill="hold"/>
                                        <p:tgtEl>
                                          <p:spTgt spid="1679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1" fill="hold" grpId="0" nodeType="clickEffect">
                                  <p:stCondLst>
                                    <p:cond delay="0"/>
                                  </p:stCondLst>
                                  <p:childTnLst>
                                    <p:set>
                                      <p:cBhvr>
                                        <p:cTn id="17" dur="1" fill="hold">
                                          <p:stCondLst>
                                            <p:cond delay="0"/>
                                          </p:stCondLst>
                                        </p:cTn>
                                        <p:tgtEl>
                                          <p:spTgt spid="167954"/>
                                        </p:tgtEl>
                                        <p:attrNameLst>
                                          <p:attrName>style.visibility</p:attrName>
                                        </p:attrNameLst>
                                      </p:cBhvr>
                                      <p:to>
                                        <p:strVal val="visible"/>
                                      </p:to>
                                    </p:set>
                                    <p:animEffect transition="in" filter="slide(fromTop)">
                                      <p:cBhvr>
                                        <p:cTn id="18" dur="500"/>
                                        <p:tgtEl>
                                          <p:spTgt spid="16795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67953"/>
                                        </p:tgtEl>
                                        <p:attrNameLst>
                                          <p:attrName>style.visibility</p:attrName>
                                        </p:attrNameLst>
                                      </p:cBhvr>
                                      <p:to>
                                        <p:strVal val="visible"/>
                                      </p:to>
                                    </p:set>
                                    <p:anim calcmode="lin" valueType="num">
                                      <p:cBhvr additive="base">
                                        <p:cTn id="23" dur="500" fill="hold"/>
                                        <p:tgtEl>
                                          <p:spTgt spid="167953"/>
                                        </p:tgtEl>
                                        <p:attrNameLst>
                                          <p:attrName>ppt_x</p:attrName>
                                        </p:attrNameLst>
                                      </p:cBhvr>
                                      <p:tavLst>
                                        <p:tav tm="0">
                                          <p:val>
                                            <p:strVal val="0-#ppt_w/2"/>
                                          </p:val>
                                        </p:tav>
                                        <p:tav tm="100000">
                                          <p:val>
                                            <p:strVal val="#ppt_x"/>
                                          </p:val>
                                        </p:tav>
                                      </p:tavLst>
                                    </p:anim>
                                    <p:anim calcmode="lin" valueType="num">
                                      <p:cBhvr additive="base">
                                        <p:cTn id="24" dur="500" fill="hold"/>
                                        <p:tgtEl>
                                          <p:spTgt spid="1679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50" grpId="0" autoUpdateAnimBg="0"/>
      <p:bldP spid="167953" grpId="0" autoUpdateAnimBg="0"/>
      <p:bldP spid="167954" grpId="0" animBg="1"/>
      <p:bldP spid="8"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灯片编号占位符 4"/>
          <p:cNvSpPr txBox="1">
            <a:spLocks noGrp="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spcBef>
                <a:spcPct val="0"/>
              </a:spcBef>
            </a:pPr>
            <a:fld id="{7CA30C09-70D9-4626-880B-B39C0A78C3A7}" type="slidenum">
              <a:rPr lang="ko-KR" altLang="en-US" sz="1600" b="1">
                <a:solidFill>
                  <a:schemeClr val="accent2"/>
                </a:solidFill>
                <a:latin typeface="Verdana" pitchFamily="34" charset="0"/>
                <a:ea typeface="Gulim" pitchFamily="34" charset="-127"/>
              </a:rPr>
              <a:pPr algn="r">
                <a:lnSpc>
                  <a:spcPct val="100000"/>
                </a:lnSpc>
                <a:spcBef>
                  <a:spcPct val="0"/>
                </a:spcBef>
              </a:pPr>
              <a:t>72</a:t>
            </a:fld>
            <a:endParaRPr lang="en-US" altLang="ko-KR" sz="1600" b="1">
              <a:solidFill>
                <a:schemeClr val="accent2"/>
              </a:solidFill>
              <a:latin typeface="Verdana" pitchFamily="34" charset="0"/>
              <a:ea typeface="Gulim" pitchFamily="34" charset="-127"/>
            </a:endParaRPr>
          </a:p>
        </p:txBody>
      </p:sp>
      <p:sp>
        <p:nvSpPr>
          <p:cNvPr id="76803" name="Rectangle 2"/>
          <p:cNvSpPr>
            <a:spLocks noGrp="1" noChangeArrowheads="1"/>
          </p:cNvSpPr>
          <p:nvPr>
            <p:ph type="title" idx="4294967295"/>
          </p:nvPr>
        </p:nvSpPr>
        <p:spPr/>
        <p:txBody>
          <a:bodyPr/>
          <a:lstStyle/>
          <a:p>
            <a:r>
              <a:rPr lang="zh-CN" altLang="en-US" dirty="0" smtClean="0">
                <a:solidFill>
                  <a:srgbClr val="FFCC00"/>
                </a:solidFill>
                <a:latin typeface="Arial" charset="0"/>
                <a:ea typeface="黑体" pitchFamily="49" charset="-122"/>
              </a:rPr>
              <a:t>课后练习</a:t>
            </a:r>
          </a:p>
        </p:txBody>
      </p:sp>
      <p:sp>
        <p:nvSpPr>
          <p:cNvPr id="2121744" name="Rectangle 16"/>
          <p:cNvSpPr>
            <a:spLocks noChangeArrowheads="1"/>
          </p:cNvSpPr>
          <p:nvPr/>
        </p:nvSpPr>
        <p:spPr bwMode="auto">
          <a:xfrm>
            <a:off x="784225" y="2308225"/>
            <a:ext cx="7762875" cy="2317750"/>
          </a:xfrm>
          <a:prstGeom prst="rect">
            <a:avLst/>
          </a:prstGeom>
          <a:solidFill>
            <a:srgbClr val="FFE7E7"/>
          </a:solidFill>
          <a:ln w="9525">
            <a:noFill/>
            <a:miter lim="800000"/>
            <a:headEnd/>
            <a:tailEnd/>
          </a:ln>
          <a:effectLst>
            <a:prstShdw prst="shdw13" dist="53882" dir="13500000">
              <a:schemeClr val="bg2">
                <a:alpha val="50000"/>
              </a:schemeClr>
            </a:prstShdw>
          </a:effectLst>
        </p:spPr>
        <p:txBody>
          <a:bodyPr/>
          <a:lstStyle/>
          <a:p>
            <a:pPr marL="365125" indent="-365125" algn="l">
              <a:lnSpc>
                <a:spcPct val="110000"/>
              </a:lnSpc>
              <a:spcBef>
                <a:spcPct val="0"/>
              </a:spcBef>
              <a:buClr>
                <a:srgbClr val="006666"/>
              </a:buClr>
              <a:buSzPct val="85000"/>
              <a:buFont typeface="Wingdings" pitchFamily="2" charset="2"/>
              <a:buChar char="u"/>
            </a:pPr>
            <a:r>
              <a:rPr lang="zh-CN" altLang="en-US" sz="2200" b="1">
                <a:latin typeface="Arial" charset="0"/>
                <a:ea typeface="楷体_GB2312" pitchFamily="49" charset="-122"/>
              </a:rPr>
              <a:t>自己在</a:t>
            </a:r>
            <a:r>
              <a:rPr lang="en-US" altLang="zh-CN" sz="2200" b="1">
                <a:latin typeface="Arial" charset="0"/>
                <a:ea typeface="楷体_GB2312" pitchFamily="49" charset="-122"/>
              </a:rPr>
              <a:t>Quartus Ⅱ</a:t>
            </a:r>
            <a:r>
              <a:rPr lang="zh-CN" altLang="en-US" sz="2200" b="1">
                <a:latin typeface="Arial" charset="0"/>
                <a:ea typeface="楷体_GB2312" pitchFamily="49" charset="-122"/>
              </a:rPr>
              <a:t>中利用</a:t>
            </a:r>
            <a:r>
              <a:rPr lang="en-US" altLang="zh-CN" sz="2200" b="1">
                <a:latin typeface="Arial" charset="0"/>
                <a:ea typeface="楷体_GB2312" pitchFamily="49" charset="-122"/>
              </a:rPr>
              <a:t>lpm_ram_dq</a:t>
            </a:r>
            <a:r>
              <a:rPr lang="zh-CN" altLang="en-US" sz="2200" b="1">
                <a:latin typeface="Arial" charset="0"/>
                <a:ea typeface="楷体_GB2312" pitchFamily="49" charset="-122"/>
              </a:rPr>
              <a:t>编程实现</a:t>
            </a:r>
            <a:r>
              <a:rPr lang="en-US" altLang="zh-CN" sz="2200" b="1">
                <a:latin typeface="Arial" charset="0"/>
                <a:ea typeface="楷体_GB2312" pitchFamily="49" charset="-122"/>
              </a:rPr>
              <a:t>256x8 RAM</a:t>
            </a:r>
          </a:p>
          <a:p>
            <a:pPr marL="365125" indent="-365125" algn="l">
              <a:lnSpc>
                <a:spcPct val="110000"/>
              </a:lnSpc>
              <a:spcBef>
                <a:spcPct val="0"/>
              </a:spcBef>
              <a:buClr>
                <a:srgbClr val="006666"/>
              </a:buClr>
              <a:buSzPct val="85000"/>
              <a:buFont typeface="Wingdings" pitchFamily="2" charset="2"/>
              <a:buChar char="u"/>
            </a:pPr>
            <a:r>
              <a:rPr lang="zh-CN" altLang="en-US" sz="2200" b="1">
                <a:latin typeface="Arial" charset="0"/>
                <a:ea typeface="楷体_GB2312" pitchFamily="49" charset="-122"/>
              </a:rPr>
              <a:t>在</a:t>
            </a:r>
            <a:r>
              <a:rPr lang="en-US" altLang="zh-CN" sz="2200" b="1">
                <a:latin typeface="Arial" charset="0"/>
                <a:ea typeface="楷体_GB2312" pitchFamily="49" charset="-122"/>
              </a:rPr>
              <a:t>Help</a:t>
            </a:r>
            <a:r>
              <a:rPr lang="zh-CN" altLang="en-US" sz="2200" b="1">
                <a:latin typeface="Arial" charset="0"/>
                <a:ea typeface="楷体_GB2312" pitchFamily="49" charset="-122"/>
              </a:rPr>
              <a:t>中查看其 </a:t>
            </a:r>
            <a:r>
              <a:rPr lang="en-US" altLang="zh-CN" sz="2200" b="1">
                <a:latin typeface="Arial" charset="0"/>
                <a:ea typeface="楷体_GB2312" pitchFamily="49" charset="-122"/>
              </a:rPr>
              <a:t>lpm_ram_dq</a:t>
            </a:r>
            <a:r>
              <a:rPr lang="zh-CN" altLang="en-US" sz="2200" b="1">
                <a:latin typeface="Arial" charset="0"/>
                <a:ea typeface="楷体_GB2312" pitchFamily="49" charset="-122"/>
              </a:rPr>
              <a:t>的功能描述，并总结；</a:t>
            </a:r>
          </a:p>
          <a:p>
            <a:pPr marL="365125" indent="-365125" algn="l">
              <a:lnSpc>
                <a:spcPct val="110000"/>
              </a:lnSpc>
              <a:spcBef>
                <a:spcPct val="0"/>
              </a:spcBef>
              <a:buClr>
                <a:srgbClr val="006666"/>
              </a:buClr>
              <a:buSzPct val="85000"/>
              <a:buFont typeface="Wingdings" pitchFamily="2" charset="2"/>
              <a:buChar char="u"/>
            </a:pPr>
            <a:r>
              <a:rPr lang="zh-CN" altLang="en-US" sz="2200" b="1">
                <a:latin typeface="Arial" charset="0"/>
                <a:ea typeface="楷体_GB2312" pitchFamily="49" charset="-122"/>
              </a:rPr>
              <a:t>根据</a:t>
            </a:r>
            <a:r>
              <a:rPr lang="en-US" altLang="zh-CN" sz="2200" b="1">
                <a:latin typeface="Arial" charset="0"/>
                <a:ea typeface="楷体_GB2312" pitchFamily="49" charset="-122"/>
              </a:rPr>
              <a:t>lpm_ram_dq</a:t>
            </a:r>
            <a:r>
              <a:rPr lang="zh-CN" altLang="en-US" sz="2200" b="1">
                <a:latin typeface="Arial" charset="0"/>
                <a:ea typeface="楷体_GB2312" pitchFamily="49" charset="-122"/>
              </a:rPr>
              <a:t>的工作时序对</a:t>
            </a:r>
            <a:r>
              <a:rPr lang="en-US" altLang="zh-CN" sz="2200" b="1">
                <a:latin typeface="Arial" charset="0"/>
                <a:ea typeface="楷体_GB2312" pitchFamily="49" charset="-122"/>
              </a:rPr>
              <a:t>ram256x8.v</a:t>
            </a:r>
            <a:r>
              <a:rPr lang="zh-CN" altLang="en-US" sz="2200" b="1">
                <a:latin typeface="Arial" charset="0"/>
                <a:ea typeface="楷体_GB2312" pitchFamily="49" charset="-122"/>
              </a:rPr>
              <a:t>进行仿真，要求仿真所有的功能</a:t>
            </a:r>
          </a:p>
          <a:p>
            <a:pPr marL="365125" indent="-365125" algn="l">
              <a:lnSpc>
                <a:spcPct val="110000"/>
              </a:lnSpc>
              <a:spcBef>
                <a:spcPct val="0"/>
              </a:spcBef>
              <a:buClr>
                <a:srgbClr val="006666"/>
              </a:buClr>
              <a:buSzPct val="85000"/>
              <a:buFont typeface="Wingdings" pitchFamily="2" charset="2"/>
              <a:buChar char="u"/>
            </a:pPr>
            <a:r>
              <a:rPr lang="zh-CN" altLang="en-US" sz="2200" b="1">
                <a:latin typeface="Arial" charset="0"/>
                <a:ea typeface="楷体_GB2312" pitchFamily="49" charset="-122"/>
              </a:rPr>
              <a:t>对仿真波形进行分析</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21744"/>
                                        </p:tgtEl>
                                        <p:attrNameLst>
                                          <p:attrName>style.visibility</p:attrName>
                                        </p:attrNameLst>
                                      </p:cBhvr>
                                      <p:to>
                                        <p:strVal val="visible"/>
                                      </p:to>
                                    </p:set>
                                    <p:anim calcmode="lin" valueType="num">
                                      <p:cBhvr additive="base">
                                        <p:cTn id="7" dur="500" fill="hold"/>
                                        <p:tgtEl>
                                          <p:spTgt spid="2121744"/>
                                        </p:tgtEl>
                                        <p:attrNameLst>
                                          <p:attrName>ppt_x</p:attrName>
                                        </p:attrNameLst>
                                      </p:cBhvr>
                                      <p:tavLst>
                                        <p:tav tm="0">
                                          <p:val>
                                            <p:strVal val="0-#ppt_w/2"/>
                                          </p:val>
                                        </p:tav>
                                        <p:tav tm="100000">
                                          <p:val>
                                            <p:strVal val="#ppt_x"/>
                                          </p:val>
                                        </p:tav>
                                      </p:tavLst>
                                    </p:anim>
                                    <p:anim calcmode="lin" valueType="num">
                                      <p:cBhvr additive="base">
                                        <p:cTn id="8" dur="500" fill="hold"/>
                                        <p:tgtEl>
                                          <p:spTgt spid="21217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1744"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5"/>
          <p:cNvSpPr>
            <a:spLocks noGrp="1" noChangeArrowheads="1"/>
          </p:cNvSpPr>
          <p:nvPr>
            <p:ph type="sldNum" sz="quarter" idx="10"/>
          </p:nvPr>
        </p:nvSpPr>
        <p:spPr>
          <a:noFill/>
        </p:spPr>
        <p:txBody>
          <a:bodyPr/>
          <a:lstStyle/>
          <a:p>
            <a:fld id="{A74BABC9-1A72-42C6-BDBA-EF0DDF18FB09}" type="slidenum">
              <a:rPr lang="ko-KR" altLang="en-US" smtClean="0"/>
              <a:pPr/>
              <a:t>73</a:t>
            </a:fld>
            <a:endParaRPr lang="en-US" altLang="ko-KR" smtClean="0"/>
          </a:p>
        </p:txBody>
      </p:sp>
      <p:sp>
        <p:nvSpPr>
          <p:cNvPr id="18435" name="Rectangle 2"/>
          <p:cNvSpPr>
            <a:spLocks noGrp="1" noChangeArrowheads="1"/>
          </p:cNvSpPr>
          <p:nvPr>
            <p:ph type="title"/>
          </p:nvPr>
        </p:nvSpPr>
        <p:spPr>
          <a:xfrm>
            <a:off x="1763713" y="298450"/>
            <a:ext cx="6861175" cy="609600"/>
          </a:xfrm>
        </p:spPr>
        <p:txBody>
          <a:bodyPr/>
          <a:lstStyle/>
          <a:p>
            <a:r>
              <a:rPr lang="en-US" altLang="zh-CN" sz="3200" dirty="0" smtClean="0">
                <a:latin typeface="Arial" charset="0"/>
                <a:ea typeface="华文楷体" pitchFamily="2" charset="-122"/>
              </a:rPr>
              <a:t>8.5</a:t>
            </a:r>
            <a:r>
              <a:rPr lang="en-US" altLang="zh-CN" sz="3200" dirty="0" smtClean="0">
                <a:latin typeface="华文楷体" pitchFamily="2" charset="-122"/>
                <a:ea typeface="华文楷体" pitchFamily="2" charset="-122"/>
              </a:rPr>
              <a:t>  </a:t>
            </a:r>
            <a:r>
              <a:rPr lang="en-US" altLang="zh-CN" sz="3200" dirty="0" smtClean="0">
                <a:latin typeface="Arial" charset="0"/>
                <a:ea typeface="黑体" pitchFamily="49" charset="-122"/>
                <a:cs typeface="Arial" charset="0"/>
              </a:rPr>
              <a:t>PLD</a:t>
            </a:r>
            <a:r>
              <a:rPr lang="zh-CN" altLang="en-US" sz="3200" dirty="0" smtClean="0">
                <a:latin typeface="黑体" pitchFamily="49" charset="-122"/>
                <a:ea typeface="黑体" pitchFamily="49" charset="-122"/>
              </a:rPr>
              <a:t>的基本原理</a:t>
            </a:r>
          </a:p>
        </p:txBody>
      </p:sp>
      <p:sp>
        <p:nvSpPr>
          <p:cNvPr id="55299" name="Rectangle 3"/>
          <p:cNvSpPr>
            <a:spLocks noGrp="1" noChangeArrowheads="1"/>
          </p:cNvSpPr>
          <p:nvPr>
            <p:ph type="body" idx="1"/>
          </p:nvPr>
        </p:nvSpPr>
        <p:spPr>
          <a:xfrm>
            <a:off x="2124075" y="2998788"/>
            <a:ext cx="5903913" cy="2068512"/>
          </a:xfrm>
        </p:spPr>
        <p:txBody>
          <a:bodyPr/>
          <a:lstStyle/>
          <a:p>
            <a:pPr marL="722313" indent="-722313">
              <a:buFont typeface="Wingdings" pitchFamily="2" charset="2"/>
              <a:buNone/>
            </a:pPr>
            <a:r>
              <a:rPr lang="en-US" altLang="zh-CN" dirty="0" smtClean="0">
                <a:solidFill>
                  <a:srgbClr val="A50021"/>
                </a:solidFill>
                <a:ea typeface="黑体" pitchFamily="49" charset="-122"/>
              </a:rPr>
              <a:t>8.5.1  </a:t>
            </a:r>
            <a:r>
              <a:rPr lang="zh-CN" altLang="en-US" dirty="0" smtClean="0">
                <a:solidFill>
                  <a:srgbClr val="A50021"/>
                </a:solidFill>
                <a:ea typeface="黑体" pitchFamily="49" charset="-122"/>
              </a:rPr>
              <a:t>可编程逻辑器件的分类</a:t>
            </a:r>
          </a:p>
          <a:p>
            <a:pPr marL="722313" indent="-722313">
              <a:buFont typeface="Wingdings" pitchFamily="2" charset="2"/>
              <a:buNone/>
            </a:pPr>
            <a:r>
              <a:rPr lang="en-US" altLang="zh-CN" dirty="0" smtClean="0">
                <a:solidFill>
                  <a:srgbClr val="A50021"/>
                </a:solidFill>
                <a:ea typeface="黑体" pitchFamily="49" charset="-122"/>
              </a:rPr>
              <a:t>8.5.2  </a:t>
            </a:r>
            <a:r>
              <a:rPr lang="zh-CN" altLang="en-US" dirty="0" smtClean="0">
                <a:solidFill>
                  <a:srgbClr val="A50021"/>
                </a:solidFill>
                <a:ea typeface="黑体" pitchFamily="49" charset="-122"/>
              </a:rPr>
              <a:t>阵列型</a:t>
            </a:r>
            <a:r>
              <a:rPr lang="en-US" altLang="zh-CN" dirty="0" smtClean="0">
                <a:solidFill>
                  <a:srgbClr val="A50021"/>
                </a:solidFill>
                <a:ea typeface="黑体" pitchFamily="49" charset="-122"/>
              </a:rPr>
              <a:t>PLD</a:t>
            </a:r>
          </a:p>
          <a:p>
            <a:pPr marL="722313" indent="-722313">
              <a:buFont typeface="Wingdings" pitchFamily="2" charset="2"/>
              <a:buNone/>
            </a:pPr>
            <a:r>
              <a:rPr lang="en-US" altLang="zh-CN" dirty="0" smtClean="0">
                <a:solidFill>
                  <a:srgbClr val="A50021"/>
                </a:solidFill>
                <a:ea typeface="黑体" pitchFamily="49" charset="-122"/>
              </a:rPr>
              <a:t>8.5.3  </a:t>
            </a:r>
            <a:r>
              <a:rPr lang="zh-CN" altLang="en-US" dirty="0" smtClean="0">
                <a:solidFill>
                  <a:srgbClr val="A50021"/>
                </a:solidFill>
                <a:ea typeface="黑体" pitchFamily="49" charset="-122"/>
              </a:rPr>
              <a:t>现场可编程门阵列</a:t>
            </a:r>
            <a:r>
              <a:rPr lang="en-US" altLang="zh-CN" dirty="0" smtClean="0">
                <a:solidFill>
                  <a:srgbClr val="A50021"/>
                </a:solidFill>
                <a:ea typeface="黑体" pitchFamily="49" charset="-122"/>
              </a:rPr>
              <a:t>FPGA</a:t>
            </a:r>
          </a:p>
          <a:p>
            <a:pPr marL="722313" indent="-722313">
              <a:buFont typeface="Wingdings" pitchFamily="2" charset="2"/>
              <a:buNone/>
            </a:pPr>
            <a:r>
              <a:rPr lang="en-US" altLang="zh-CN" dirty="0" smtClean="0">
                <a:solidFill>
                  <a:srgbClr val="A50021"/>
                </a:solidFill>
                <a:ea typeface="黑体" pitchFamily="49" charset="-122"/>
              </a:rPr>
              <a:t>8.5.4  </a:t>
            </a:r>
            <a:r>
              <a:rPr lang="zh-CN" altLang="en-US" dirty="0" smtClean="0">
                <a:solidFill>
                  <a:srgbClr val="A50021"/>
                </a:solidFill>
                <a:ea typeface="黑体" pitchFamily="49" charset="-122"/>
              </a:rPr>
              <a:t>基于查找表的结构</a:t>
            </a:r>
          </a:p>
        </p:txBody>
      </p:sp>
      <p:sp>
        <p:nvSpPr>
          <p:cNvPr id="55300" name="Oval 4"/>
          <p:cNvSpPr>
            <a:spLocks noChangeArrowheads="1"/>
          </p:cNvSpPr>
          <p:nvPr/>
        </p:nvSpPr>
        <p:spPr bwMode="auto">
          <a:xfrm>
            <a:off x="2286000" y="1716088"/>
            <a:ext cx="4949825" cy="722312"/>
          </a:xfrm>
          <a:prstGeom prst="ellipse">
            <a:avLst/>
          </a:prstGeom>
          <a:gradFill rotWithShape="0">
            <a:gsLst>
              <a:gs pos="0">
                <a:srgbClr val="66FFFF"/>
              </a:gs>
              <a:gs pos="100000">
                <a:srgbClr val="66FFFF">
                  <a:gamma/>
                  <a:shade val="46275"/>
                  <a:invGamma/>
                </a:srgbClr>
              </a:gs>
            </a:gsLst>
            <a:lin ang="5400000" scaled="1"/>
          </a:gradFill>
          <a:ln w="9525">
            <a:noFill/>
            <a:round/>
            <a:headEnd/>
            <a:tailEnd/>
          </a:ln>
          <a:effectLst/>
        </p:spPr>
        <p:txBody>
          <a:bodyPr wrap="none" anchor="ctr"/>
          <a:lstStyle/>
          <a:p>
            <a:pPr algn="ctr">
              <a:spcBef>
                <a:spcPct val="0"/>
              </a:spcBef>
              <a:defRPr/>
            </a:pPr>
            <a:r>
              <a:rPr lang="zh-CN" altLang="en-US" sz="4400">
                <a:solidFill>
                  <a:srgbClr val="FFCC00"/>
                </a:solidFill>
                <a:effectLst>
                  <a:outerShdw blurRad="38100" dist="38100" dir="2700000" algn="tl">
                    <a:srgbClr val="000000"/>
                  </a:outerShdw>
                </a:effectLst>
                <a:latin typeface="Arial" charset="0"/>
                <a:ea typeface="隶书" pitchFamily="49" charset="-122"/>
              </a:rPr>
              <a:t>内容概要</a:t>
            </a:r>
          </a:p>
        </p:txBody>
      </p:sp>
    </p:spTree>
  </p:cSld>
  <p:clrMapOvr>
    <a:masterClrMapping/>
  </p:clrMapOvr>
  <p:transition spd="med">
    <p:blinds dir="vert"/>
    <p:sndAc>
      <p:stSnd>
        <p:snd r:embed="rId3" name="projctor.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5300"/>
                                        </p:tgtEl>
                                        <p:attrNameLst>
                                          <p:attrName>style.visibility</p:attrName>
                                        </p:attrNameLst>
                                      </p:cBhvr>
                                      <p:to>
                                        <p:strVal val="visible"/>
                                      </p:to>
                                    </p:set>
                                    <p:animEffect transition="in" filter="dissolve">
                                      <p:cBhvr>
                                        <p:cTn id="7" dur="500"/>
                                        <p:tgtEl>
                                          <p:spTgt spid="55300"/>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55299"/>
                                        </p:tgtEl>
                                        <p:attrNameLst>
                                          <p:attrName>style.visibility</p:attrName>
                                        </p:attrNameLst>
                                      </p:cBhvr>
                                      <p:to>
                                        <p:strVal val="visible"/>
                                      </p:to>
                                    </p:set>
                                    <p:anim calcmode="lin" valueType="num">
                                      <p:cBhvr additive="base">
                                        <p:cTn id="11" dur="500" fill="hold"/>
                                        <p:tgtEl>
                                          <p:spTgt spid="55299"/>
                                        </p:tgtEl>
                                        <p:attrNameLst>
                                          <p:attrName>ppt_x</p:attrName>
                                        </p:attrNameLst>
                                      </p:cBhvr>
                                      <p:tavLst>
                                        <p:tav tm="0">
                                          <p:val>
                                            <p:strVal val="#ppt_x"/>
                                          </p:val>
                                        </p:tav>
                                        <p:tav tm="100000">
                                          <p:val>
                                            <p:strVal val="#ppt_x"/>
                                          </p:val>
                                        </p:tav>
                                      </p:tavLst>
                                    </p:anim>
                                    <p:anim calcmode="lin" valueType="num">
                                      <p:cBhvr additive="base">
                                        <p:cTn id="12" dur="500" fill="hold"/>
                                        <p:tgtEl>
                                          <p:spTgt spid="552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p:bldP spid="55300"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5"/>
          <p:cNvSpPr>
            <a:spLocks noGrp="1" noChangeArrowheads="1"/>
          </p:cNvSpPr>
          <p:nvPr>
            <p:ph type="sldNum" sz="quarter" idx="10"/>
          </p:nvPr>
        </p:nvSpPr>
        <p:spPr>
          <a:noFill/>
        </p:spPr>
        <p:txBody>
          <a:bodyPr/>
          <a:lstStyle/>
          <a:p>
            <a:fld id="{5E78EAA6-13FB-4632-A5C0-F19F37F16D6D}" type="slidenum">
              <a:rPr lang="ko-KR" altLang="en-US" smtClean="0"/>
              <a:pPr/>
              <a:t>74</a:t>
            </a:fld>
            <a:endParaRPr lang="en-US" altLang="ko-KR" smtClean="0"/>
          </a:p>
        </p:txBody>
      </p:sp>
      <p:sp>
        <p:nvSpPr>
          <p:cNvPr id="19459" name="Rectangle 2"/>
          <p:cNvSpPr>
            <a:spLocks noGrp="1" noChangeArrowheads="1"/>
          </p:cNvSpPr>
          <p:nvPr>
            <p:ph type="title"/>
          </p:nvPr>
        </p:nvSpPr>
        <p:spPr/>
        <p:txBody>
          <a:bodyPr/>
          <a:lstStyle/>
          <a:p>
            <a:r>
              <a:rPr lang="en-US" altLang="zh-CN" dirty="0" smtClean="0">
                <a:solidFill>
                  <a:srgbClr val="FFCC00"/>
                </a:solidFill>
                <a:latin typeface="Arial" charset="0"/>
                <a:ea typeface="黑体" pitchFamily="49" charset="-122"/>
              </a:rPr>
              <a:t>8.5.1  </a:t>
            </a:r>
            <a:r>
              <a:rPr lang="zh-CN" altLang="en-US" dirty="0" smtClean="0">
                <a:solidFill>
                  <a:srgbClr val="FFCC00"/>
                </a:solidFill>
                <a:latin typeface="Arial" charset="0"/>
                <a:ea typeface="黑体" pitchFamily="49" charset="-122"/>
              </a:rPr>
              <a:t>可编程逻辑器件的分类 </a:t>
            </a:r>
          </a:p>
        </p:txBody>
      </p:sp>
      <p:sp>
        <p:nvSpPr>
          <p:cNvPr id="7175" name="Text Box 5"/>
          <p:cNvSpPr txBox="1">
            <a:spLocks noChangeArrowheads="1"/>
          </p:cNvSpPr>
          <p:nvPr/>
        </p:nvSpPr>
        <p:spPr bwMode="auto">
          <a:xfrm>
            <a:off x="1047502" y="3690774"/>
            <a:ext cx="3092450" cy="837682"/>
          </a:xfrm>
          <a:prstGeom prst="rect">
            <a:avLst/>
          </a:prstGeom>
          <a:solidFill>
            <a:schemeClr val="accent1"/>
          </a:solidFill>
          <a:ln w="15875">
            <a:solidFill>
              <a:schemeClr val="tx2"/>
            </a:solidFill>
            <a:miter lim="800000"/>
            <a:headEnd/>
            <a:tailEnd/>
          </a:ln>
          <a:scene3d>
            <a:camera prst="orthographicFront"/>
            <a:lightRig rig="threePt" dir="t"/>
          </a:scene3d>
          <a:sp3d>
            <a:bevelT prst="angle"/>
          </a:sp3d>
        </p:spPr>
        <p:txBody>
          <a:bodyPr anchor="ctr"/>
          <a:lstStyle/>
          <a:p>
            <a:pPr algn="ctr" eaLnBrk="0" hangingPunct="0">
              <a:lnSpc>
                <a:spcPct val="90000"/>
              </a:lnSpc>
              <a:spcBef>
                <a:spcPct val="0"/>
              </a:spcBef>
              <a:defRPr/>
            </a:pPr>
            <a:r>
              <a:rPr lang="zh-CN" altLang="en-US" sz="2000">
                <a:solidFill>
                  <a:srgbClr val="000000"/>
                </a:solidFill>
                <a:latin typeface="Arial" charset="0"/>
                <a:cs typeface="Arial" charset="0"/>
              </a:rPr>
              <a:t>低密度可编程逻辑</a:t>
            </a:r>
          </a:p>
          <a:p>
            <a:pPr algn="ctr" eaLnBrk="0" hangingPunct="0">
              <a:lnSpc>
                <a:spcPct val="90000"/>
              </a:lnSpc>
              <a:spcBef>
                <a:spcPct val="0"/>
              </a:spcBef>
              <a:defRPr/>
            </a:pPr>
            <a:r>
              <a:rPr lang="zh-CN" altLang="en-US" sz="2000">
                <a:solidFill>
                  <a:srgbClr val="000000"/>
                </a:solidFill>
                <a:latin typeface="Arial" charset="0"/>
                <a:cs typeface="Arial" charset="0"/>
              </a:rPr>
              <a:t>器件</a:t>
            </a:r>
            <a:r>
              <a:rPr lang="en-US" altLang="zh-CN" sz="2000">
                <a:solidFill>
                  <a:srgbClr val="000000"/>
                </a:solidFill>
                <a:latin typeface="Arial" charset="0"/>
                <a:cs typeface="Arial" charset="0"/>
              </a:rPr>
              <a:t>(LDPLD)</a:t>
            </a:r>
          </a:p>
        </p:txBody>
      </p:sp>
      <p:sp>
        <p:nvSpPr>
          <p:cNvPr id="7176" name="Text Box 6"/>
          <p:cNvSpPr txBox="1">
            <a:spLocks noChangeArrowheads="1"/>
          </p:cNvSpPr>
          <p:nvPr/>
        </p:nvSpPr>
        <p:spPr bwMode="auto">
          <a:xfrm>
            <a:off x="5456238" y="3686254"/>
            <a:ext cx="3094038" cy="837682"/>
          </a:xfrm>
          <a:prstGeom prst="rect">
            <a:avLst/>
          </a:prstGeom>
          <a:solidFill>
            <a:srgbClr val="FFCCFF"/>
          </a:solidFill>
          <a:ln w="15875">
            <a:solidFill>
              <a:schemeClr val="tx2"/>
            </a:solidFill>
            <a:miter lim="800000"/>
            <a:headEnd/>
            <a:tailEnd/>
          </a:ln>
          <a:scene3d>
            <a:camera prst="orthographicFront"/>
            <a:lightRig rig="threePt" dir="t"/>
          </a:scene3d>
          <a:sp3d>
            <a:bevelT prst="angle"/>
          </a:sp3d>
        </p:spPr>
        <p:txBody>
          <a:bodyPr anchor="ctr"/>
          <a:lstStyle/>
          <a:p>
            <a:pPr algn="ctr" eaLnBrk="0" hangingPunct="0">
              <a:lnSpc>
                <a:spcPct val="90000"/>
              </a:lnSpc>
              <a:spcBef>
                <a:spcPct val="0"/>
              </a:spcBef>
              <a:defRPr/>
            </a:pPr>
            <a:r>
              <a:rPr lang="zh-CN" altLang="en-US" sz="2000">
                <a:solidFill>
                  <a:srgbClr val="000000"/>
                </a:solidFill>
                <a:latin typeface="Arial" charset="0"/>
                <a:cs typeface="Arial" charset="0"/>
              </a:rPr>
              <a:t>高密度可编程逻辑</a:t>
            </a:r>
          </a:p>
          <a:p>
            <a:pPr algn="ctr" eaLnBrk="0" hangingPunct="0">
              <a:lnSpc>
                <a:spcPct val="90000"/>
              </a:lnSpc>
              <a:spcBef>
                <a:spcPct val="0"/>
              </a:spcBef>
              <a:defRPr/>
            </a:pPr>
            <a:r>
              <a:rPr lang="zh-CN" altLang="en-US" sz="2000">
                <a:solidFill>
                  <a:srgbClr val="000000"/>
                </a:solidFill>
                <a:latin typeface="Arial" charset="0"/>
                <a:cs typeface="Arial" charset="0"/>
              </a:rPr>
              <a:t>器件</a:t>
            </a:r>
            <a:r>
              <a:rPr lang="en-US" altLang="zh-CN" sz="2000">
                <a:solidFill>
                  <a:srgbClr val="000000"/>
                </a:solidFill>
                <a:latin typeface="Arial" charset="0"/>
                <a:cs typeface="Arial" charset="0"/>
              </a:rPr>
              <a:t>(HDPLD)</a:t>
            </a:r>
          </a:p>
        </p:txBody>
      </p:sp>
      <p:sp>
        <p:nvSpPr>
          <p:cNvPr id="7177" name="Text Box 7"/>
          <p:cNvSpPr txBox="1">
            <a:spLocks noChangeArrowheads="1"/>
          </p:cNvSpPr>
          <p:nvPr/>
        </p:nvSpPr>
        <p:spPr bwMode="auto">
          <a:xfrm>
            <a:off x="3199172" y="2423239"/>
            <a:ext cx="2921000" cy="612068"/>
          </a:xfrm>
          <a:prstGeom prst="rect">
            <a:avLst/>
          </a:prstGeom>
          <a:solidFill>
            <a:srgbClr val="A7A7FF"/>
          </a:solidFill>
          <a:ln w="15875">
            <a:solidFill>
              <a:schemeClr val="tx2"/>
            </a:solidFill>
            <a:miter lim="800000"/>
            <a:headEnd/>
            <a:tailEnd/>
          </a:ln>
          <a:scene3d>
            <a:camera prst="orthographicFront"/>
            <a:lightRig rig="threePt" dir="t"/>
          </a:scene3d>
          <a:sp3d>
            <a:bevelT prst="angle"/>
          </a:sp3d>
        </p:spPr>
        <p:txBody>
          <a:bodyPr anchor="ctr"/>
          <a:lstStyle/>
          <a:p>
            <a:pPr algn="ctr" eaLnBrk="0" hangingPunct="0">
              <a:lnSpc>
                <a:spcPct val="90000"/>
              </a:lnSpc>
              <a:spcBef>
                <a:spcPct val="0"/>
              </a:spcBef>
              <a:defRPr/>
            </a:pPr>
            <a:r>
              <a:rPr lang="zh-CN" altLang="en-US" sz="2000" dirty="0">
                <a:solidFill>
                  <a:srgbClr val="000000"/>
                </a:solidFill>
                <a:latin typeface="Arial" charset="0"/>
                <a:cs typeface="Arial" charset="0"/>
              </a:rPr>
              <a:t>可编程逻辑器件</a:t>
            </a:r>
            <a:r>
              <a:rPr lang="en-US" altLang="zh-CN" sz="2000" dirty="0">
                <a:solidFill>
                  <a:srgbClr val="000000"/>
                </a:solidFill>
                <a:latin typeface="Arial" charset="0"/>
                <a:cs typeface="Arial" charset="0"/>
              </a:rPr>
              <a:t>(PLD)</a:t>
            </a:r>
          </a:p>
        </p:txBody>
      </p:sp>
      <p:grpSp>
        <p:nvGrpSpPr>
          <p:cNvPr id="2" name="组合 34"/>
          <p:cNvGrpSpPr>
            <a:grpSpLocks/>
          </p:cNvGrpSpPr>
          <p:nvPr/>
        </p:nvGrpSpPr>
        <p:grpSpPr bwMode="auto">
          <a:xfrm>
            <a:off x="2555875" y="3022600"/>
            <a:ext cx="4413250" cy="660400"/>
            <a:chOff x="2555776" y="2876999"/>
            <a:chExt cx="4413349" cy="660013"/>
          </a:xfrm>
        </p:grpSpPr>
        <p:sp>
          <p:nvSpPr>
            <p:cNvPr id="19508" name="Line 8"/>
            <p:cNvSpPr>
              <a:spLocks noChangeShapeType="1"/>
            </p:cNvSpPr>
            <p:nvPr/>
          </p:nvSpPr>
          <p:spPr bwMode="auto">
            <a:xfrm>
              <a:off x="2555776" y="3212976"/>
              <a:ext cx="4413349" cy="0"/>
            </a:xfrm>
            <a:prstGeom prst="line">
              <a:avLst/>
            </a:prstGeom>
            <a:noFill/>
            <a:ln w="19050">
              <a:solidFill>
                <a:schemeClr val="tx2"/>
              </a:solidFill>
              <a:round/>
              <a:headEnd/>
              <a:tailEnd/>
            </a:ln>
          </p:spPr>
          <p:txBody>
            <a:bodyPr/>
            <a:lstStyle/>
            <a:p>
              <a:endParaRPr lang="zh-CN" altLang="en-US"/>
            </a:p>
          </p:txBody>
        </p:sp>
        <p:sp>
          <p:nvSpPr>
            <p:cNvPr id="19509" name="Line 9"/>
            <p:cNvSpPr>
              <a:spLocks noChangeShapeType="1"/>
            </p:cNvSpPr>
            <p:nvPr/>
          </p:nvSpPr>
          <p:spPr bwMode="auto">
            <a:xfrm>
              <a:off x="2555776" y="3202542"/>
              <a:ext cx="0" cy="334470"/>
            </a:xfrm>
            <a:prstGeom prst="line">
              <a:avLst/>
            </a:prstGeom>
            <a:noFill/>
            <a:ln w="19050">
              <a:solidFill>
                <a:schemeClr val="tx2"/>
              </a:solidFill>
              <a:round/>
              <a:headEnd/>
              <a:tailEnd type="triangle" w="sm" len="sm"/>
            </a:ln>
          </p:spPr>
          <p:txBody>
            <a:bodyPr/>
            <a:lstStyle/>
            <a:p>
              <a:endParaRPr lang="zh-CN" altLang="en-US"/>
            </a:p>
          </p:txBody>
        </p:sp>
        <p:sp>
          <p:nvSpPr>
            <p:cNvPr id="19510" name="Line 10"/>
            <p:cNvSpPr>
              <a:spLocks noChangeShapeType="1"/>
            </p:cNvSpPr>
            <p:nvPr/>
          </p:nvSpPr>
          <p:spPr bwMode="auto">
            <a:xfrm>
              <a:off x="6969125" y="3202542"/>
              <a:ext cx="0" cy="334470"/>
            </a:xfrm>
            <a:prstGeom prst="line">
              <a:avLst/>
            </a:prstGeom>
            <a:noFill/>
            <a:ln w="19050">
              <a:solidFill>
                <a:schemeClr val="tx2"/>
              </a:solidFill>
              <a:round/>
              <a:headEnd/>
              <a:tailEnd type="triangle" w="sm" len="sm"/>
            </a:ln>
          </p:spPr>
          <p:txBody>
            <a:bodyPr/>
            <a:lstStyle/>
            <a:p>
              <a:endParaRPr lang="zh-CN" altLang="en-US"/>
            </a:p>
          </p:txBody>
        </p:sp>
        <p:sp>
          <p:nvSpPr>
            <p:cNvPr id="19511" name="Line 11"/>
            <p:cNvSpPr>
              <a:spLocks noChangeShapeType="1"/>
            </p:cNvSpPr>
            <p:nvPr/>
          </p:nvSpPr>
          <p:spPr bwMode="auto">
            <a:xfrm>
              <a:off x="4657725" y="2876999"/>
              <a:ext cx="0" cy="335977"/>
            </a:xfrm>
            <a:prstGeom prst="line">
              <a:avLst/>
            </a:prstGeom>
            <a:noFill/>
            <a:ln w="19050">
              <a:solidFill>
                <a:schemeClr val="tx2"/>
              </a:solidFill>
              <a:round/>
              <a:headEnd/>
              <a:tailEnd type="triangle" w="sm" len="sm"/>
            </a:ln>
          </p:spPr>
          <p:txBody>
            <a:bodyPr/>
            <a:lstStyle/>
            <a:p>
              <a:endParaRPr lang="zh-CN" altLang="en-US"/>
            </a:p>
          </p:txBody>
        </p:sp>
      </p:grpSp>
      <p:grpSp>
        <p:nvGrpSpPr>
          <p:cNvPr id="3" name="组合 35"/>
          <p:cNvGrpSpPr>
            <a:grpSpLocks/>
          </p:cNvGrpSpPr>
          <p:nvPr/>
        </p:nvGrpSpPr>
        <p:grpSpPr bwMode="auto">
          <a:xfrm>
            <a:off x="304800" y="4511675"/>
            <a:ext cx="4418013" cy="1185863"/>
            <a:chOff x="304800" y="4365104"/>
            <a:chExt cx="4418013" cy="1185781"/>
          </a:xfrm>
        </p:grpSpPr>
        <p:grpSp>
          <p:nvGrpSpPr>
            <p:cNvPr id="4" name="Group 12"/>
            <p:cNvGrpSpPr>
              <a:grpSpLocks/>
            </p:cNvGrpSpPr>
            <p:nvPr/>
          </p:nvGrpSpPr>
          <p:grpSpPr bwMode="auto">
            <a:xfrm>
              <a:off x="960438" y="4365104"/>
              <a:ext cx="3287713" cy="671954"/>
              <a:chOff x="1687" y="11271"/>
              <a:chExt cx="2071" cy="624"/>
            </a:xfrm>
          </p:grpSpPr>
          <p:sp>
            <p:nvSpPr>
              <p:cNvPr id="19502" name="Line 13"/>
              <p:cNvSpPr>
                <a:spLocks noChangeShapeType="1"/>
              </p:cNvSpPr>
              <p:nvPr/>
            </p:nvSpPr>
            <p:spPr bwMode="auto">
              <a:xfrm>
                <a:off x="2715" y="11271"/>
                <a:ext cx="0" cy="312"/>
              </a:xfrm>
              <a:prstGeom prst="line">
                <a:avLst/>
              </a:prstGeom>
              <a:noFill/>
              <a:ln w="19050">
                <a:solidFill>
                  <a:schemeClr val="tx2"/>
                </a:solidFill>
                <a:round/>
                <a:headEnd/>
                <a:tailEnd type="triangle" w="sm" len="sm"/>
              </a:ln>
            </p:spPr>
            <p:txBody>
              <a:bodyPr/>
              <a:lstStyle/>
              <a:p>
                <a:endParaRPr lang="zh-CN" altLang="en-US"/>
              </a:p>
            </p:txBody>
          </p:sp>
          <p:sp>
            <p:nvSpPr>
              <p:cNvPr id="19503" name="Line 14"/>
              <p:cNvSpPr>
                <a:spLocks noChangeShapeType="1"/>
              </p:cNvSpPr>
              <p:nvPr/>
            </p:nvSpPr>
            <p:spPr bwMode="auto">
              <a:xfrm>
                <a:off x="1687" y="11583"/>
                <a:ext cx="2071" cy="0"/>
              </a:xfrm>
              <a:prstGeom prst="line">
                <a:avLst/>
              </a:prstGeom>
              <a:noFill/>
              <a:ln w="19050">
                <a:solidFill>
                  <a:schemeClr val="tx2"/>
                </a:solidFill>
                <a:round/>
                <a:headEnd/>
                <a:tailEnd/>
              </a:ln>
            </p:spPr>
            <p:txBody>
              <a:bodyPr/>
              <a:lstStyle/>
              <a:p>
                <a:endParaRPr lang="zh-CN" altLang="en-US"/>
              </a:p>
            </p:txBody>
          </p:sp>
          <p:sp>
            <p:nvSpPr>
              <p:cNvPr id="19504" name="Line 15"/>
              <p:cNvSpPr>
                <a:spLocks noChangeShapeType="1"/>
              </p:cNvSpPr>
              <p:nvPr/>
            </p:nvSpPr>
            <p:spPr bwMode="auto">
              <a:xfrm>
                <a:off x="1687" y="11583"/>
                <a:ext cx="0" cy="312"/>
              </a:xfrm>
              <a:prstGeom prst="line">
                <a:avLst/>
              </a:prstGeom>
              <a:noFill/>
              <a:ln w="19050">
                <a:solidFill>
                  <a:schemeClr val="tx2"/>
                </a:solidFill>
                <a:round/>
                <a:headEnd/>
                <a:tailEnd type="triangle" w="sm" len="sm"/>
              </a:ln>
            </p:spPr>
            <p:txBody>
              <a:bodyPr/>
              <a:lstStyle/>
              <a:p>
                <a:endParaRPr lang="zh-CN" altLang="en-US"/>
              </a:p>
            </p:txBody>
          </p:sp>
          <p:sp>
            <p:nvSpPr>
              <p:cNvPr id="19505" name="Line 16"/>
              <p:cNvSpPr>
                <a:spLocks noChangeShapeType="1"/>
              </p:cNvSpPr>
              <p:nvPr/>
            </p:nvSpPr>
            <p:spPr bwMode="auto">
              <a:xfrm>
                <a:off x="2374" y="11583"/>
                <a:ext cx="0" cy="312"/>
              </a:xfrm>
              <a:prstGeom prst="line">
                <a:avLst/>
              </a:prstGeom>
              <a:noFill/>
              <a:ln w="19050">
                <a:solidFill>
                  <a:schemeClr val="tx2"/>
                </a:solidFill>
                <a:round/>
                <a:headEnd/>
                <a:tailEnd type="triangle" w="sm" len="sm"/>
              </a:ln>
            </p:spPr>
            <p:txBody>
              <a:bodyPr/>
              <a:lstStyle/>
              <a:p>
                <a:endParaRPr lang="zh-CN" altLang="en-US"/>
              </a:p>
            </p:txBody>
          </p:sp>
          <p:sp>
            <p:nvSpPr>
              <p:cNvPr id="19506" name="Line 17"/>
              <p:cNvSpPr>
                <a:spLocks noChangeShapeType="1"/>
              </p:cNvSpPr>
              <p:nvPr/>
            </p:nvSpPr>
            <p:spPr bwMode="auto">
              <a:xfrm>
                <a:off x="3068" y="11583"/>
                <a:ext cx="0" cy="312"/>
              </a:xfrm>
              <a:prstGeom prst="line">
                <a:avLst/>
              </a:prstGeom>
              <a:noFill/>
              <a:ln w="19050">
                <a:solidFill>
                  <a:schemeClr val="tx2"/>
                </a:solidFill>
                <a:round/>
                <a:headEnd/>
                <a:tailEnd type="triangle" w="sm" len="sm"/>
              </a:ln>
            </p:spPr>
            <p:txBody>
              <a:bodyPr/>
              <a:lstStyle/>
              <a:p>
                <a:endParaRPr lang="zh-CN" altLang="en-US"/>
              </a:p>
            </p:txBody>
          </p:sp>
          <p:sp>
            <p:nvSpPr>
              <p:cNvPr id="19507" name="Line 18"/>
              <p:cNvSpPr>
                <a:spLocks noChangeShapeType="1"/>
              </p:cNvSpPr>
              <p:nvPr/>
            </p:nvSpPr>
            <p:spPr bwMode="auto">
              <a:xfrm>
                <a:off x="3758" y="11583"/>
                <a:ext cx="0" cy="306"/>
              </a:xfrm>
              <a:prstGeom prst="line">
                <a:avLst/>
              </a:prstGeom>
              <a:noFill/>
              <a:ln w="19050">
                <a:solidFill>
                  <a:schemeClr val="tx2"/>
                </a:solidFill>
                <a:round/>
                <a:headEnd/>
                <a:tailEnd type="triangle" w="sm" len="sm"/>
              </a:ln>
            </p:spPr>
            <p:txBody>
              <a:bodyPr/>
              <a:lstStyle/>
              <a:p>
                <a:endParaRPr lang="zh-CN" altLang="en-US"/>
              </a:p>
            </p:txBody>
          </p:sp>
        </p:grpSp>
        <p:sp>
          <p:nvSpPr>
            <p:cNvPr id="7184" name="Text Box 25"/>
            <p:cNvSpPr txBox="1">
              <a:spLocks noChangeArrowheads="1"/>
            </p:cNvSpPr>
            <p:nvPr/>
          </p:nvSpPr>
          <p:spPr bwMode="auto">
            <a:xfrm>
              <a:off x="304800" y="5049180"/>
              <a:ext cx="1219200" cy="501705"/>
            </a:xfrm>
            <a:prstGeom prst="rect">
              <a:avLst/>
            </a:prstGeom>
            <a:solidFill>
              <a:schemeClr val="accent1">
                <a:lumMod val="60000"/>
                <a:lumOff val="40000"/>
              </a:schemeClr>
            </a:solidFill>
            <a:ln w="15875">
              <a:solidFill>
                <a:schemeClr val="tx2"/>
              </a:solidFill>
              <a:miter lim="800000"/>
              <a:headEnd/>
              <a:tailEnd/>
            </a:ln>
            <a:effectLst>
              <a:outerShdw blurRad="50800" dist="38100" dir="5400000" algn="t" rotWithShape="0">
                <a:prstClr val="black">
                  <a:alpha val="40000"/>
                </a:prstClr>
              </a:outerShdw>
            </a:effectLst>
            <a:scene3d>
              <a:camera prst="orthographicFront"/>
              <a:lightRig rig="threePt" dir="t"/>
            </a:scene3d>
            <a:sp3d>
              <a:bevelT prst="angle"/>
            </a:sp3d>
          </p:spPr>
          <p:txBody>
            <a:bodyPr anchor="ctr"/>
            <a:lstStyle/>
            <a:p>
              <a:pPr algn="ctr" eaLnBrk="0" hangingPunct="0">
                <a:lnSpc>
                  <a:spcPct val="90000"/>
                </a:lnSpc>
                <a:spcBef>
                  <a:spcPct val="0"/>
                </a:spcBef>
                <a:defRPr/>
              </a:pPr>
              <a:r>
                <a:rPr lang="en-US" altLang="zh-CN" sz="2000">
                  <a:solidFill>
                    <a:srgbClr val="000000"/>
                  </a:solidFill>
                  <a:latin typeface="Arial" charset="0"/>
                  <a:cs typeface="Arial" charset="0"/>
                </a:rPr>
                <a:t>PROM</a:t>
              </a:r>
            </a:p>
          </p:txBody>
        </p:sp>
        <p:sp>
          <p:nvSpPr>
            <p:cNvPr id="7185" name="Text Box 26"/>
            <p:cNvSpPr txBox="1">
              <a:spLocks noChangeArrowheads="1"/>
            </p:cNvSpPr>
            <p:nvPr/>
          </p:nvSpPr>
          <p:spPr bwMode="auto">
            <a:xfrm>
              <a:off x="1614488" y="5049180"/>
              <a:ext cx="900113" cy="501705"/>
            </a:xfrm>
            <a:prstGeom prst="rect">
              <a:avLst/>
            </a:prstGeom>
            <a:solidFill>
              <a:schemeClr val="accent1">
                <a:lumMod val="60000"/>
                <a:lumOff val="40000"/>
              </a:schemeClr>
            </a:solidFill>
            <a:ln w="15875">
              <a:solidFill>
                <a:schemeClr val="tx2"/>
              </a:solidFill>
              <a:miter lim="800000"/>
              <a:headEnd/>
              <a:tailEnd/>
            </a:ln>
            <a:scene3d>
              <a:camera prst="orthographicFront"/>
              <a:lightRig rig="threePt" dir="t"/>
            </a:scene3d>
            <a:sp3d>
              <a:bevelT prst="angle"/>
            </a:sp3d>
          </p:spPr>
          <p:txBody>
            <a:bodyPr anchor="ctr"/>
            <a:lstStyle/>
            <a:p>
              <a:pPr algn="ctr" eaLnBrk="0" hangingPunct="0">
                <a:lnSpc>
                  <a:spcPct val="90000"/>
                </a:lnSpc>
                <a:spcBef>
                  <a:spcPct val="0"/>
                </a:spcBef>
                <a:defRPr/>
              </a:pPr>
              <a:r>
                <a:rPr lang="en-US" altLang="zh-CN" sz="2000">
                  <a:solidFill>
                    <a:srgbClr val="000000"/>
                  </a:solidFill>
                  <a:latin typeface="Arial" charset="0"/>
                  <a:cs typeface="Arial" charset="0"/>
                </a:rPr>
                <a:t>PLA</a:t>
              </a:r>
            </a:p>
          </p:txBody>
        </p:sp>
        <p:sp>
          <p:nvSpPr>
            <p:cNvPr id="7186" name="Text Box 27"/>
            <p:cNvSpPr txBox="1">
              <a:spLocks noChangeArrowheads="1"/>
            </p:cNvSpPr>
            <p:nvPr/>
          </p:nvSpPr>
          <p:spPr bwMode="auto">
            <a:xfrm>
              <a:off x="2700338" y="5049180"/>
              <a:ext cx="898525" cy="501705"/>
            </a:xfrm>
            <a:prstGeom prst="rect">
              <a:avLst/>
            </a:prstGeom>
            <a:solidFill>
              <a:schemeClr val="accent1">
                <a:lumMod val="60000"/>
                <a:lumOff val="40000"/>
              </a:schemeClr>
            </a:solidFill>
            <a:ln w="15875">
              <a:solidFill>
                <a:schemeClr val="tx2"/>
              </a:solidFill>
              <a:miter lim="800000"/>
              <a:headEnd/>
              <a:tailEnd/>
            </a:ln>
            <a:scene3d>
              <a:camera prst="orthographicFront"/>
              <a:lightRig rig="threePt" dir="t"/>
            </a:scene3d>
            <a:sp3d>
              <a:bevelT prst="angle"/>
            </a:sp3d>
          </p:spPr>
          <p:txBody>
            <a:bodyPr anchor="ctr"/>
            <a:lstStyle/>
            <a:p>
              <a:pPr algn="ctr" eaLnBrk="0" hangingPunct="0">
                <a:lnSpc>
                  <a:spcPct val="90000"/>
                </a:lnSpc>
                <a:spcBef>
                  <a:spcPct val="0"/>
                </a:spcBef>
                <a:defRPr/>
              </a:pPr>
              <a:r>
                <a:rPr lang="en-US" altLang="zh-CN" sz="2000">
                  <a:solidFill>
                    <a:srgbClr val="000000"/>
                  </a:solidFill>
                  <a:latin typeface="Arial" charset="0"/>
                  <a:cs typeface="Arial" charset="0"/>
                </a:rPr>
                <a:t>PAL</a:t>
              </a:r>
            </a:p>
          </p:txBody>
        </p:sp>
        <p:sp>
          <p:nvSpPr>
            <p:cNvPr id="7187" name="Text Box 28"/>
            <p:cNvSpPr txBox="1">
              <a:spLocks noChangeArrowheads="1"/>
            </p:cNvSpPr>
            <p:nvPr/>
          </p:nvSpPr>
          <p:spPr bwMode="auto">
            <a:xfrm>
              <a:off x="3822700" y="5049180"/>
              <a:ext cx="900113" cy="501705"/>
            </a:xfrm>
            <a:prstGeom prst="rect">
              <a:avLst/>
            </a:prstGeom>
            <a:solidFill>
              <a:schemeClr val="accent1">
                <a:lumMod val="60000"/>
                <a:lumOff val="40000"/>
              </a:schemeClr>
            </a:solidFill>
            <a:ln w="15875">
              <a:solidFill>
                <a:schemeClr val="tx2"/>
              </a:solidFill>
              <a:miter lim="800000"/>
              <a:headEnd/>
              <a:tailEnd/>
            </a:ln>
            <a:scene3d>
              <a:camera prst="orthographicFront"/>
              <a:lightRig rig="threePt" dir="t"/>
            </a:scene3d>
            <a:sp3d>
              <a:bevelT prst="angle"/>
            </a:sp3d>
          </p:spPr>
          <p:txBody>
            <a:bodyPr anchor="ctr"/>
            <a:lstStyle/>
            <a:p>
              <a:pPr algn="ctr" eaLnBrk="0" hangingPunct="0">
                <a:lnSpc>
                  <a:spcPct val="90000"/>
                </a:lnSpc>
                <a:spcBef>
                  <a:spcPct val="0"/>
                </a:spcBef>
                <a:defRPr/>
              </a:pPr>
              <a:r>
                <a:rPr lang="en-US" altLang="zh-CN" sz="2000">
                  <a:solidFill>
                    <a:srgbClr val="000000"/>
                  </a:solidFill>
                  <a:latin typeface="Arial" charset="0"/>
                  <a:cs typeface="Arial" charset="0"/>
                </a:rPr>
                <a:t>GAL</a:t>
              </a:r>
            </a:p>
          </p:txBody>
        </p:sp>
      </p:grpSp>
      <p:grpSp>
        <p:nvGrpSpPr>
          <p:cNvPr id="5" name="组合 36"/>
          <p:cNvGrpSpPr>
            <a:grpSpLocks/>
          </p:cNvGrpSpPr>
          <p:nvPr/>
        </p:nvGrpSpPr>
        <p:grpSpPr bwMode="auto">
          <a:xfrm>
            <a:off x="5172075" y="4511675"/>
            <a:ext cx="3819525" cy="1185863"/>
            <a:chOff x="5172075" y="4365104"/>
            <a:chExt cx="3819526" cy="1185781"/>
          </a:xfrm>
        </p:grpSpPr>
        <p:grpSp>
          <p:nvGrpSpPr>
            <p:cNvPr id="6" name="Group 19"/>
            <p:cNvGrpSpPr>
              <a:grpSpLocks/>
            </p:cNvGrpSpPr>
            <p:nvPr/>
          </p:nvGrpSpPr>
          <p:grpSpPr bwMode="auto">
            <a:xfrm>
              <a:off x="5724525" y="4365104"/>
              <a:ext cx="2663825" cy="671954"/>
              <a:chOff x="4691" y="11271"/>
              <a:chExt cx="1678" cy="624"/>
            </a:xfrm>
          </p:grpSpPr>
          <p:sp>
            <p:nvSpPr>
              <p:cNvPr id="19484" name="Line 20"/>
              <p:cNvSpPr>
                <a:spLocks noChangeShapeType="1"/>
              </p:cNvSpPr>
              <p:nvPr/>
            </p:nvSpPr>
            <p:spPr bwMode="auto">
              <a:xfrm>
                <a:off x="5530" y="11271"/>
                <a:ext cx="0" cy="312"/>
              </a:xfrm>
              <a:prstGeom prst="line">
                <a:avLst/>
              </a:prstGeom>
              <a:noFill/>
              <a:ln w="19050">
                <a:solidFill>
                  <a:schemeClr val="tx2"/>
                </a:solidFill>
                <a:round/>
                <a:headEnd/>
                <a:tailEnd type="triangle" w="sm" len="sm"/>
              </a:ln>
            </p:spPr>
            <p:txBody>
              <a:bodyPr/>
              <a:lstStyle/>
              <a:p>
                <a:endParaRPr lang="zh-CN" altLang="en-US"/>
              </a:p>
            </p:txBody>
          </p:sp>
          <p:sp>
            <p:nvSpPr>
              <p:cNvPr id="19485" name="Line 21"/>
              <p:cNvSpPr>
                <a:spLocks noChangeShapeType="1"/>
              </p:cNvSpPr>
              <p:nvPr/>
            </p:nvSpPr>
            <p:spPr bwMode="auto">
              <a:xfrm>
                <a:off x="4691" y="11583"/>
                <a:ext cx="1678" cy="0"/>
              </a:xfrm>
              <a:prstGeom prst="line">
                <a:avLst/>
              </a:prstGeom>
              <a:noFill/>
              <a:ln w="19050">
                <a:solidFill>
                  <a:schemeClr val="tx2"/>
                </a:solidFill>
                <a:round/>
                <a:headEnd/>
                <a:tailEnd/>
              </a:ln>
            </p:spPr>
            <p:txBody>
              <a:bodyPr/>
              <a:lstStyle/>
              <a:p>
                <a:endParaRPr lang="zh-CN" altLang="en-US"/>
              </a:p>
            </p:txBody>
          </p:sp>
          <p:sp>
            <p:nvSpPr>
              <p:cNvPr id="19486" name="Line 22"/>
              <p:cNvSpPr>
                <a:spLocks noChangeShapeType="1"/>
              </p:cNvSpPr>
              <p:nvPr/>
            </p:nvSpPr>
            <p:spPr bwMode="auto">
              <a:xfrm>
                <a:off x="4691" y="11583"/>
                <a:ext cx="0" cy="312"/>
              </a:xfrm>
              <a:prstGeom prst="line">
                <a:avLst/>
              </a:prstGeom>
              <a:noFill/>
              <a:ln w="19050">
                <a:solidFill>
                  <a:schemeClr val="tx2"/>
                </a:solidFill>
                <a:round/>
                <a:headEnd/>
                <a:tailEnd type="triangle" w="sm" len="sm"/>
              </a:ln>
            </p:spPr>
            <p:txBody>
              <a:bodyPr/>
              <a:lstStyle/>
              <a:p>
                <a:endParaRPr lang="zh-CN" altLang="en-US"/>
              </a:p>
            </p:txBody>
          </p:sp>
          <p:sp>
            <p:nvSpPr>
              <p:cNvPr id="19487" name="Line 23"/>
              <p:cNvSpPr>
                <a:spLocks noChangeShapeType="1"/>
              </p:cNvSpPr>
              <p:nvPr/>
            </p:nvSpPr>
            <p:spPr bwMode="auto">
              <a:xfrm>
                <a:off x="5530" y="11583"/>
                <a:ext cx="0" cy="312"/>
              </a:xfrm>
              <a:prstGeom prst="line">
                <a:avLst/>
              </a:prstGeom>
              <a:noFill/>
              <a:ln w="19050">
                <a:solidFill>
                  <a:schemeClr val="tx2"/>
                </a:solidFill>
                <a:round/>
                <a:headEnd/>
                <a:tailEnd type="triangle" w="sm" len="sm"/>
              </a:ln>
            </p:spPr>
            <p:txBody>
              <a:bodyPr/>
              <a:lstStyle/>
              <a:p>
                <a:endParaRPr lang="zh-CN" altLang="en-US"/>
              </a:p>
            </p:txBody>
          </p:sp>
          <p:sp>
            <p:nvSpPr>
              <p:cNvPr id="19488" name="Line 24"/>
              <p:cNvSpPr>
                <a:spLocks noChangeShapeType="1"/>
              </p:cNvSpPr>
              <p:nvPr/>
            </p:nvSpPr>
            <p:spPr bwMode="auto">
              <a:xfrm>
                <a:off x="6369" y="11583"/>
                <a:ext cx="0" cy="312"/>
              </a:xfrm>
              <a:prstGeom prst="line">
                <a:avLst/>
              </a:prstGeom>
              <a:noFill/>
              <a:ln w="19050">
                <a:solidFill>
                  <a:schemeClr val="tx2"/>
                </a:solidFill>
                <a:round/>
                <a:headEnd/>
                <a:tailEnd type="triangle" w="sm" len="sm"/>
              </a:ln>
            </p:spPr>
            <p:txBody>
              <a:bodyPr/>
              <a:lstStyle/>
              <a:p>
                <a:endParaRPr lang="zh-CN" altLang="en-US"/>
              </a:p>
            </p:txBody>
          </p:sp>
        </p:grpSp>
        <p:sp>
          <p:nvSpPr>
            <p:cNvPr id="7188" name="Text Box 29"/>
            <p:cNvSpPr txBox="1">
              <a:spLocks noChangeArrowheads="1"/>
            </p:cNvSpPr>
            <p:nvPr/>
          </p:nvSpPr>
          <p:spPr bwMode="auto">
            <a:xfrm>
              <a:off x="5172075" y="5049180"/>
              <a:ext cx="1122363" cy="501705"/>
            </a:xfrm>
            <a:prstGeom prst="rect">
              <a:avLst/>
            </a:prstGeom>
            <a:solidFill>
              <a:srgbClr val="FFD9FF"/>
            </a:solidFill>
            <a:ln w="15875">
              <a:solidFill>
                <a:schemeClr val="tx2"/>
              </a:solidFill>
              <a:miter lim="800000"/>
              <a:headEnd/>
              <a:tailEnd/>
            </a:ln>
            <a:scene3d>
              <a:camera prst="orthographicFront"/>
              <a:lightRig rig="threePt" dir="t"/>
            </a:scene3d>
            <a:sp3d>
              <a:bevelT prst="angle"/>
            </a:sp3d>
          </p:spPr>
          <p:txBody>
            <a:bodyPr anchor="ctr"/>
            <a:lstStyle/>
            <a:p>
              <a:pPr algn="ctr" eaLnBrk="0" hangingPunct="0">
                <a:lnSpc>
                  <a:spcPct val="90000"/>
                </a:lnSpc>
                <a:spcBef>
                  <a:spcPct val="0"/>
                </a:spcBef>
                <a:defRPr/>
              </a:pPr>
              <a:r>
                <a:rPr lang="en-US" altLang="zh-CN" sz="2000">
                  <a:solidFill>
                    <a:srgbClr val="000000"/>
                  </a:solidFill>
                  <a:latin typeface="Arial" charset="0"/>
                  <a:cs typeface="Arial" charset="0"/>
                </a:rPr>
                <a:t>EPLD</a:t>
              </a:r>
            </a:p>
          </p:txBody>
        </p:sp>
        <p:sp>
          <p:nvSpPr>
            <p:cNvPr id="7189" name="Text Box 30"/>
            <p:cNvSpPr txBox="1">
              <a:spLocks noChangeArrowheads="1"/>
            </p:cNvSpPr>
            <p:nvPr/>
          </p:nvSpPr>
          <p:spPr bwMode="auto">
            <a:xfrm>
              <a:off x="6519863" y="5049180"/>
              <a:ext cx="1123950" cy="501705"/>
            </a:xfrm>
            <a:prstGeom prst="rect">
              <a:avLst/>
            </a:prstGeom>
            <a:solidFill>
              <a:srgbClr val="FFD9FF"/>
            </a:solidFill>
            <a:ln w="15875">
              <a:solidFill>
                <a:schemeClr val="tx2"/>
              </a:solidFill>
              <a:miter lim="800000"/>
              <a:headEnd/>
              <a:tailEnd/>
            </a:ln>
            <a:scene3d>
              <a:camera prst="orthographicFront"/>
              <a:lightRig rig="threePt" dir="t"/>
            </a:scene3d>
            <a:sp3d>
              <a:bevelT prst="angle"/>
            </a:sp3d>
          </p:spPr>
          <p:txBody>
            <a:bodyPr anchor="ctr"/>
            <a:lstStyle/>
            <a:p>
              <a:pPr algn="ctr" eaLnBrk="0" hangingPunct="0">
                <a:lnSpc>
                  <a:spcPct val="90000"/>
                </a:lnSpc>
                <a:spcBef>
                  <a:spcPct val="0"/>
                </a:spcBef>
                <a:defRPr/>
              </a:pPr>
              <a:r>
                <a:rPr lang="en-US" altLang="zh-CN" sz="2000">
                  <a:solidFill>
                    <a:srgbClr val="000000"/>
                  </a:solidFill>
                  <a:latin typeface="Arial" charset="0"/>
                  <a:cs typeface="Arial" charset="0"/>
                </a:rPr>
                <a:t>CPLD</a:t>
              </a:r>
            </a:p>
          </p:txBody>
        </p:sp>
        <p:sp>
          <p:nvSpPr>
            <p:cNvPr id="7190" name="Text Box 31"/>
            <p:cNvSpPr txBox="1">
              <a:spLocks noChangeArrowheads="1"/>
            </p:cNvSpPr>
            <p:nvPr/>
          </p:nvSpPr>
          <p:spPr bwMode="auto">
            <a:xfrm>
              <a:off x="7869238" y="5049180"/>
              <a:ext cx="1122363" cy="501705"/>
            </a:xfrm>
            <a:prstGeom prst="rect">
              <a:avLst/>
            </a:prstGeom>
            <a:solidFill>
              <a:srgbClr val="FFD9FF"/>
            </a:solidFill>
            <a:ln w="15875">
              <a:solidFill>
                <a:schemeClr val="tx2"/>
              </a:solidFill>
              <a:miter lim="800000"/>
              <a:headEnd/>
              <a:tailEnd/>
            </a:ln>
            <a:scene3d>
              <a:camera prst="orthographicFront"/>
              <a:lightRig rig="threePt" dir="t"/>
            </a:scene3d>
            <a:sp3d>
              <a:bevelT prst="angle"/>
            </a:sp3d>
          </p:spPr>
          <p:txBody>
            <a:bodyPr anchor="ctr"/>
            <a:lstStyle/>
            <a:p>
              <a:pPr algn="ctr" eaLnBrk="0" hangingPunct="0">
                <a:lnSpc>
                  <a:spcPct val="90000"/>
                </a:lnSpc>
                <a:spcBef>
                  <a:spcPct val="0"/>
                </a:spcBef>
                <a:defRPr/>
              </a:pPr>
              <a:r>
                <a:rPr lang="en-US" altLang="zh-CN" sz="2000">
                  <a:solidFill>
                    <a:srgbClr val="000000"/>
                  </a:solidFill>
                  <a:latin typeface="Arial" charset="0"/>
                  <a:cs typeface="Arial" charset="0"/>
                </a:rPr>
                <a:t>FPGA</a:t>
              </a:r>
            </a:p>
          </p:txBody>
        </p:sp>
      </p:grpSp>
      <p:sp>
        <p:nvSpPr>
          <p:cNvPr id="7174" name="Text Box 3"/>
          <p:cNvSpPr txBox="1">
            <a:spLocks noChangeArrowheads="1"/>
          </p:cNvSpPr>
          <p:nvPr/>
        </p:nvSpPr>
        <p:spPr bwMode="auto">
          <a:xfrm>
            <a:off x="2427288" y="5805488"/>
            <a:ext cx="4268787" cy="576262"/>
          </a:xfrm>
          <a:prstGeom prst="rect">
            <a:avLst/>
          </a:prstGeom>
          <a:noFill/>
          <a:ln w="9525">
            <a:noFill/>
            <a:miter lim="800000"/>
            <a:headEnd/>
            <a:tailEnd/>
          </a:ln>
        </p:spPr>
        <p:txBody>
          <a:bodyPr anchor="ctr"/>
          <a:lstStyle/>
          <a:p>
            <a:pPr algn="ctr" eaLnBrk="0" hangingPunct="0">
              <a:lnSpc>
                <a:spcPct val="90000"/>
              </a:lnSpc>
              <a:spcBef>
                <a:spcPct val="0"/>
              </a:spcBef>
            </a:pPr>
            <a:r>
              <a:rPr lang="zh-CN" altLang="en-US" sz="2000" b="1" dirty="0">
                <a:solidFill>
                  <a:srgbClr val="CC3300"/>
                </a:solidFill>
                <a:latin typeface="楷体_GB2312" pitchFamily="49" charset="-122"/>
                <a:ea typeface="楷体_GB2312" pitchFamily="49" charset="-122"/>
              </a:rPr>
              <a:t>可编程逻辑器件按集成密度分类</a:t>
            </a:r>
          </a:p>
        </p:txBody>
      </p:sp>
      <p:sp>
        <p:nvSpPr>
          <p:cNvPr id="2274307" name="Rectangle 3"/>
          <p:cNvSpPr>
            <a:spLocks noChangeArrowheads="1"/>
          </p:cNvSpPr>
          <p:nvPr/>
        </p:nvSpPr>
        <p:spPr bwMode="auto">
          <a:xfrm>
            <a:off x="792163" y="1184275"/>
            <a:ext cx="7308850" cy="1092200"/>
          </a:xfrm>
          <a:prstGeom prst="rect">
            <a:avLst/>
          </a:prstGeom>
          <a:solidFill>
            <a:srgbClr val="ECEA8E"/>
          </a:solidFill>
          <a:ln w="9525">
            <a:noFill/>
            <a:miter lim="800000"/>
            <a:headEnd/>
            <a:tailEnd/>
          </a:ln>
          <a:effectLst>
            <a:prstShdw prst="shdw13" dist="53882" dir="13500000">
              <a:schemeClr val="bg2"/>
            </a:prstShdw>
          </a:effectLst>
        </p:spPr>
        <p:txBody>
          <a:bodyPr anchor="ctr"/>
          <a:lstStyle/>
          <a:p>
            <a:pPr marL="352425" indent="-352425" algn="l">
              <a:lnSpc>
                <a:spcPct val="110000"/>
              </a:lnSpc>
              <a:spcBef>
                <a:spcPct val="0"/>
              </a:spcBef>
              <a:buClr>
                <a:srgbClr val="FF0000"/>
              </a:buClr>
              <a:buFont typeface="Wingdings" pitchFamily="2" charset="2"/>
              <a:buChar char="v"/>
            </a:pPr>
            <a:r>
              <a:rPr lang="zh-CN" altLang="en-US" sz="2000" b="1" dirty="0">
                <a:solidFill>
                  <a:srgbClr val="000000"/>
                </a:solidFill>
                <a:latin typeface="Arial" charset="0"/>
                <a:cs typeface="Arial" charset="0"/>
              </a:rPr>
              <a:t>可编程逻辑器件（</a:t>
            </a:r>
            <a:r>
              <a:rPr lang="en-US" altLang="zh-CN" sz="2000" b="1" dirty="0">
                <a:solidFill>
                  <a:srgbClr val="CC3300"/>
                </a:solidFill>
                <a:latin typeface="Arial" charset="0"/>
                <a:cs typeface="Arial" charset="0"/>
              </a:rPr>
              <a:t>PLD</a:t>
            </a:r>
            <a:r>
              <a:rPr lang="zh-CN" altLang="en-US" sz="2000" b="1" dirty="0">
                <a:solidFill>
                  <a:srgbClr val="000000"/>
                </a:solidFill>
                <a:latin typeface="Arial" charset="0"/>
                <a:cs typeface="Arial" charset="0"/>
              </a:rPr>
              <a:t>，</a:t>
            </a:r>
            <a:r>
              <a:rPr lang="en-US" altLang="zh-CN" sz="2000" b="1" dirty="0">
                <a:solidFill>
                  <a:srgbClr val="CC3300"/>
                </a:solidFill>
                <a:latin typeface="Arial" charset="0"/>
                <a:cs typeface="Arial" charset="0"/>
              </a:rPr>
              <a:t> Programmable Logic Device </a:t>
            </a:r>
            <a:r>
              <a:rPr kumimoji="1" lang="zh-CN" altLang="en-US" sz="2000" b="1" dirty="0">
                <a:latin typeface="Arial" charset="0"/>
                <a:ea typeface="楷体_GB2312" pitchFamily="49" charset="-122"/>
              </a:rPr>
              <a:t>）没有统一和严格的分类标准，通行的分类方法是按集成密度、编程方式、结构特点来分类。</a:t>
            </a:r>
          </a:p>
        </p:txBody>
      </p:sp>
    </p:spTree>
  </p:cSld>
  <p:clrMapOvr>
    <a:masterClrMapping/>
  </p:clrMapOvr>
  <p:transition spd="med">
    <p:blinds dir="vert"/>
    <p:sndAc>
      <p:stSnd>
        <p:snd r:embed="rId3" name="projctor.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274307"/>
                                        </p:tgtEl>
                                        <p:attrNameLst>
                                          <p:attrName>style.visibility</p:attrName>
                                        </p:attrNameLst>
                                      </p:cBhvr>
                                      <p:to>
                                        <p:strVal val="visible"/>
                                      </p:to>
                                    </p:set>
                                    <p:anim calcmode="lin" valueType="num">
                                      <p:cBhvr>
                                        <p:cTn id="7" dur="1000" fill="hold"/>
                                        <p:tgtEl>
                                          <p:spTgt spid="2274307"/>
                                        </p:tgtEl>
                                        <p:attrNameLst>
                                          <p:attrName>ppt_w</p:attrName>
                                        </p:attrNameLst>
                                      </p:cBhvr>
                                      <p:tavLst>
                                        <p:tav tm="0">
                                          <p:val>
                                            <p:strVal val="#ppt_w*0.70"/>
                                          </p:val>
                                        </p:tav>
                                        <p:tav tm="100000">
                                          <p:val>
                                            <p:strVal val="#ppt_w"/>
                                          </p:val>
                                        </p:tav>
                                      </p:tavLst>
                                    </p:anim>
                                    <p:anim calcmode="lin" valueType="num">
                                      <p:cBhvr>
                                        <p:cTn id="8" dur="1000" fill="hold"/>
                                        <p:tgtEl>
                                          <p:spTgt spid="2274307"/>
                                        </p:tgtEl>
                                        <p:attrNameLst>
                                          <p:attrName>ppt_h</p:attrName>
                                        </p:attrNameLst>
                                      </p:cBhvr>
                                      <p:tavLst>
                                        <p:tav tm="0">
                                          <p:val>
                                            <p:strVal val="#ppt_h"/>
                                          </p:val>
                                        </p:tav>
                                        <p:tav tm="100000">
                                          <p:val>
                                            <p:strVal val="#ppt_h"/>
                                          </p:val>
                                        </p:tav>
                                      </p:tavLst>
                                    </p:anim>
                                    <p:animEffect transition="in" filter="fade">
                                      <p:cBhvr>
                                        <p:cTn id="9" dur="1000"/>
                                        <p:tgtEl>
                                          <p:spTgt spid="227430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7174"/>
                                        </p:tgtEl>
                                        <p:attrNameLst>
                                          <p:attrName>style.visibility</p:attrName>
                                        </p:attrNameLst>
                                      </p:cBhvr>
                                      <p:to>
                                        <p:strVal val="visible"/>
                                      </p:to>
                                    </p:set>
                                    <p:anim calcmode="lin" valueType="num">
                                      <p:cBhvr>
                                        <p:cTn id="14" dur="1000" fill="hold"/>
                                        <p:tgtEl>
                                          <p:spTgt spid="7174"/>
                                        </p:tgtEl>
                                        <p:attrNameLst>
                                          <p:attrName>ppt_w</p:attrName>
                                        </p:attrNameLst>
                                      </p:cBhvr>
                                      <p:tavLst>
                                        <p:tav tm="0">
                                          <p:val>
                                            <p:strVal val="#ppt_w*0.70"/>
                                          </p:val>
                                        </p:tav>
                                        <p:tav tm="100000">
                                          <p:val>
                                            <p:strVal val="#ppt_w"/>
                                          </p:val>
                                        </p:tav>
                                      </p:tavLst>
                                    </p:anim>
                                    <p:anim calcmode="lin" valueType="num">
                                      <p:cBhvr>
                                        <p:cTn id="15" dur="1000" fill="hold"/>
                                        <p:tgtEl>
                                          <p:spTgt spid="7174"/>
                                        </p:tgtEl>
                                        <p:attrNameLst>
                                          <p:attrName>ppt_h</p:attrName>
                                        </p:attrNameLst>
                                      </p:cBhvr>
                                      <p:tavLst>
                                        <p:tav tm="0">
                                          <p:val>
                                            <p:strVal val="#ppt_h"/>
                                          </p:val>
                                        </p:tav>
                                        <p:tav tm="100000">
                                          <p:val>
                                            <p:strVal val="#ppt_h"/>
                                          </p:val>
                                        </p:tav>
                                      </p:tavLst>
                                    </p:anim>
                                    <p:animEffect transition="in" filter="fade">
                                      <p:cBhvr>
                                        <p:cTn id="16" dur="1000"/>
                                        <p:tgtEl>
                                          <p:spTgt spid="7174"/>
                                        </p:tgtEl>
                                      </p:cBhvr>
                                    </p:animEffect>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7177"/>
                                        </p:tgtEl>
                                        <p:attrNameLst>
                                          <p:attrName>style.visibility</p:attrName>
                                        </p:attrNameLst>
                                      </p:cBhvr>
                                      <p:to>
                                        <p:strVal val="visible"/>
                                      </p:to>
                                    </p:set>
                                    <p:animEffect transition="in" filter="dissolve">
                                      <p:cBhvr>
                                        <p:cTn id="20" dur="500"/>
                                        <p:tgtEl>
                                          <p:spTgt spid="717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up)">
                                      <p:cBhvr>
                                        <p:cTn id="25" dur="500"/>
                                        <p:tgtEl>
                                          <p:spTgt spid="2"/>
                                        </p:tgtEl>
                                      </p:cBhvr>
                                    </p:animEffect>
                                  </p:childTnLst>
                                </p:cTn>
                              </p:par>
                            </p:childTnLst>
                          </p:cTn>
                        </p:par>
                        <p:par>
                          <p:cTn id="26" fill="hold">
                            <p:stCondLst>
                              <p:cond delay="500"/>
                            </p:stCondLst>
                            <p:childTnLst>
                              <p:par>
                                <p:cTn id="27" presetID="23" presetClass="entr" presetSubtype="16" fill="hold" nodeType="afterEffect">
                                  <p:stCondLst>
                                    <p:cond delay="0"/>
                                  </p:stCondLst>
                                  <p:childTnLst>
                                    <p:set>
                                      <p:cBhvr>
                                        <p:cTn id="28" dur="1" fill="hold">
                                          <p:stCondLst>
                                            <p:cond delay="0"/>
                                          </p:stCondLst>
                                        </p:cTn>
                                        <p:tgtEl>
                                          <p:spTgt spid="7175"/>
                                        </p:tgtEl>
                                        <p:attrNameLst>
                                          <p:attrName>style.visibility</p:attrName>
                                        </p:attrNameLst>
                                      </p:cBhvr>
                                      <p:to>
                                        <p:strVal val="visible"/>
                                      </p:to>
                                    </p:set>
                                    <p:anim calcmode="lin" valueType="num">
                                      <p:cBhvr>
                                        <p:cTn id="29" dur="500" fill="hold"/>
                                        <p:tgtEl>
                                          <p:spTgt spid="7175"/>
                                        </p:tgtEl>
                                        <p:attrNameLst>
                                          <p:attrName>ppt_w</p:attrName>
                                        </p:attrNameLst>
                                      </p:cBhvr>
                                      <p:tavLst>
                                        <p:tav tm="0">
                                          <p:val>
                                            <p:fltVal val="0"/>
                                          </p:val>
                                        </p:tav>
                                        <p:tav tm="100000">
                                          <p:val>
                                            <p:strVal val="#ppt_w"/>
                                          </p:val>
                                        </p:tav>
                                      </p:tavLst>
                                    </p:anim>
                                    <p:anim calcmode="lin" valueType="num">
                                      <p:cBhvr>
                                        <p:cTn id="30" dur="500" fill="hold"/>
                                        <p:tgtEl>
                                          <p:spTgt spid="7175"/>
                                        </p:tgtEl>
                                        <p:attrNameLst>
                                          <p:attrName>ppt_h</p:attrName>
                                        </p:attrNameLst>
                                      </p:cBhvr>
                                      <p:tavLst>
                                        <p:tav tm="0">
                                          <p:val>
                                            <p:fltVal val="0"/>
                                          </p:val>
                                        </p:tav>
                                        <p:tav tm="100000">
                                          <p:val>
                                            <p:strVal val="#ppt_h"/>
                                          </p:val>
                                        </p:tav>
                                      </p:tavLst>
                                    </p:anim>
                                  </p:childTnLst>
                                </p:cTn>
                              </p:par>
                            </p:childTnLst>
                          </p:cTn>
                        </p:par>
                        <p:par>
                          <p:cTn id="31" fill="hold">
                            <p:stCondLst>
                              <p:cond delay="1000"/>
                            </p:stCondLst>
                            <p:childTnLst>
                              <p:par>
                                <p:cTn id="32" presetID="23" presetClass="entr" presetSubtype="16" fill="hold" nodeType="afterEffect">
                                  <p:stCondLst>
                                    <p:cond delay="0"/>
                                  </p:stCondLst>
                                  <p:childTnLst>
                                    <p:set>
                                      <p:cBhvr>
                                        <p:cTn id="33" dur="1" fill="hold">
                                          <p:stCondLst>
                                            <p:cond delay="0"/>
                                          </p:stCondLst>
                                        </p:cTn>
                                        <p:tgtEl>
                                          <p:spTgt spid="7176"/>
                                        </p:tgtEl>
                                        <p:attrNameLst>
                                          <p:attrName>style.visibility</p:attrName>
                                        </p:attrNameLst>
                                      </p:cBhvr>
                                      <p:to>
                                        <p:strVal val="visible"/>
                                      </p:to>
                                    </p:set>
                                    <p:anim calcmode="lin" valueType="num">
                                      <p:cBhvr>
                                        <p:cTn id="34" dur="500" fill="hold"/>
                                        <p:tgtEl>
                                          <p:spTgt spid="7176"/>
                                        </p:tgtEl>
                                        <p:attrNameLst>
                                          <p:attrName>ppt_w</p:attrName>
                                        </p:attrNameLst>
                                      </p:cBhvr>
                                      <p:tavLst>
                                        <p:tav tm="0">
                                          <p:val>
                                            <p:fltVal val="0"/>
                                          </p:val>
                                        </p:tav>
                                        <p:tav tm="100000">
                                          <p:val>
                                            <p:strVal val="#ppt_w"/>
                                          </p:val>
                                        </p:tav>
                                      </p:tavLst>
                                    </p:anim>
                                    <p:anim calcmode="lin" valueType="num">
                                      <p:cBhvr>
                                        <p:cTn id="35" dur="500" fill="hold"/>
                                        <p:tgtEl>
                                          <p:spTgt spid="7176"/>
                                        </p:tgtEl>
                                        <p:attrNameLst>
                                          <p:attrName>ppt_h</p:attrName>
                                        </p:attrNameLst>
                                      </p:cBhvr>
                                      <p:tavLst>
                                        <p:tav tm="0">
                                          <p:val>
                                            <p:fltVal val="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up)">
                                      <p:cBhvr>
                                        <p:cTn id="40" dur="500"/>
                                        <p:tgtEl>
                                          <p:spTgt spid="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up)">
                                      <p:cBhvr>
                                        <p:cTn id="4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p:bldP spid="2274307"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spcBef>
                <a:spcPct val="0"/>
              </a:spcBef>
            </a:pPr>
            <a:fld id="{595D062C-78B4-46AC-BB21-B384C56F782D}" type="slidenum">
              <a:rPr lang="ko-KR" altLang="en-US" sz="1600">
                <a:solidFill>
                  <a:schemeClr val="accent2"/>
                </a:solidFill>
                <a:latin typeface="Verdana" pitchFamily="34" charset="0"/>
                <a:ea typeface="Gulim" pitchFamily="34" charset="-127"/>
              </a:rPr>
              <a:pPr algn="r">
                <a:spcBef>
                  <a:spcPct val="0"/>
                </a:spcBef>
              </a:pPr>
              <a:t>75</a:t>
            </a:fld>
            <a:endParaRPr lang="en-US" altLang="ko-KR" sz="1600">
              <a:solidFill>
                <a:schemeClr val="accent2"/>
              </a:solidFill>
              <a:latin typeface="Verdana" pitchFamily="34" charset="0"/>
              <a:ea typeface="Gulim" pitchFamily="34" charset="-127"/>
            </a:endParaRPr>
          </a:p>
        </p:txBody>
      </p:sp>
      <p:sp>
        <p:nvSpPr>
          <p:cNvPr id="20483" name="Rectangle 2"/>
          <p:cNvSpPr>
            <a:spLocks noGrp="1" noChangeArrowheads="1"/>
          </p:cNvSpPr>
          <p:nvPr>
            <p:ph type="title" idx="4294967295"/>
          </p:nvPr>
        </p:nvSpPr>
        <p:spPr>
          <a:xfrm>
            <a:off x="1763713" y="298450"/>
            <a:ext cx="6408737" cy="609600"/>
          </a:xfrm>
        </p:spPr>
        <p:txBody>
          <a:bodyPr/>
          <a:lstStyle/>
          <a:p>
            <a:r>
              <a:rPr lang="en-US" altLang="zh-CN" dirty="0" smtClean="0">
                <a:solidFill>
                  <a:srgbClr val="FFCC00"/>
                </a:solidFill>
                <a:latin typeface="Arial" charset="0"/>
                <a:ea typeface="黑体" pitchFamily="49" charset="-122"/>
              </a:rPr>
              <a:t>1</a:t>
            </a:r>
            <a:r>
              <a:rPr lang="zh-CN" altLang="en-US" dirty="0" smtClean="0">
                <a:solidFill>
                  <a:srgbClr val="FFCC00"/>
                </a:solidFill>
                <a:latin typeface="Arial" charset="0"/>
                <a:ea typeface="黑体" pitchFamily="49" charset="-122"/>
              </a:rPr>
              <a:t>、按集成密度分类</a:t>
            </a:r>
          </a:p>
        </p:txBody>
      </p:sp>
      <p:sp>
        <p:nvSpPr>
          <p:cNvPr id="5" name="Text Box 2"/>
          <p:cNvSpPr txBox="1">
            <a:spLocks noChangeArrowheads="1"/>
          </p:cNvSpPr>
          <p:nvPr/>
        </p:nvSpPr>
        <p:spPr bwMode="auto">
          <a:xfrm>
            <a:off x="452438" y="1557338"/>
            <a:ext cx="8296275" cy="3648075"/>
          </a:xfrm>
          <a:prstGeom prst="rect">
            <a:avLst/>
          </a:prstGeom>
          <a:noFill/>
          <a:ln w="9525">
            <a:noFill/>
            <a:miter lim="800000"/>
            <a:headEnd/>
            <a:tailEnd/>
          </a:ln>
        </p:spPr>
        <p:txBody>
          <a:bodyPr>
            <a:spAutoFit/>
          </a:bodyPr>
          <a:lstStyle/>
          <a:p>
            <a:pPr marL="355600" indent="-355600" algn="l">
              <a:lnSpc>
                <a:spcPct val="125000"/>
              </a:lnSpc>
              <a:spcBef>
                <a:spcPts val="600"/>
              </a:spcBef>
              <a:buClr>
                <a:schemeClr val="bg2"/>
              </a:buClr>
              <a:buFont typeface="Wingdings" pitchFamily="2" charset="2"/>
              <a:buChar char="v"/>
            </a:pPr>
            <a:r>
              <a:rPr kumimoji="1" lang="zh-CN" altLang="en-US" b="1" dirty="0">
                <a:latin typeface="Arial" charset="0"/>
                <a:cs typeface="Arial" charset="0"/>
              </a:rPr>
              <a:t>分为低密度可编程逻辑器件</a:t>
            </a:r>
            <a:r>
              <a:rPr kumimoji="1" lang="en-US" altLang="zh-CN" b="1" dirty="0">
                <a:latin typeface="Arial" charset="0"/>
                <a:cs typeface="Arial" charset="0"/>
              </a:rPr>
              <a:t>LDPLD</a:t>
            </a:r>
            <a:r>
              <a:rPr kumimoji="1" lang="zh-CN" altLang="en-US" b="1" dirty="0">
                <a:latin typeface="Arial" charset="0"/>
                <a:cs typeface="Arial" charset="0"/>
              </a:rPr>
              <a:t>（</a:t>
            </a:r>
            <a:r>
              <a:rPr kumimoji="1" lang="en-US" altLang="zh-CN" b="1" dirty="0">
                <a:latin typeface="Arial" charset="0"/>
                <a:cs typeface="Arial" charset="0"/>
              </a:rPr>
              <a:t>Low Density PLD</a:t>
            </a:r>
            <a:r>
              <a:rPr kumimoji="1" lang="zh-CN" altLang="en-US" b="1" dirty="0">
                <a:latin typeface="Arial" charset="0"/>
                <a:cs typeface="Arial" charset="0"/>
              </a:rPr>
              <a:t>）和高密度可编程逻辑器件</a:t>
            </a:r>
            <a:r>
              <a:rPr kumimoji="1" lang="en-US" altLang="zh-CN" b="1" dirty="0">
                <a:latin typeface="Arial" charset="0"/>
                <a:cs typeface="Arial" charset="0"/>
              </a:rPr>
              <a:t>HDPLD</a:t>
            </a:r>
            <a:r>
              <a:rPr kumimoji="1" lang="zh-CN" altLang="en-US" b="1" dirty="0">
                <a:latin typeface="Arial" charset="0"/>
                <a:cs typeface="Arial" charset="0"/>
              </a:rPr>
              <a:t> （</a:t>
            </a:r>
            <a:r>
              <a:rPr kumimoji="1" lang="en-US" altLang="zh-CN" b="1" dirty="0">
                <a:latin typeface="Arial" charset="0"/>
                <a:cs typeface="Arial" charset="0"/>
              </a:rPr>
              <a:t>High Density PLD</a:t>
            </a:r>
            <a:r>
              <a:rPr kumimoji="1" lang="zh-CN" altLang="en-US" b="1" dirty="0">
                <a:latin typeface="Arial" charset="0"/>
                <a:cs typeface="Arial" charset="0"/>
              </a:rPr>
              <a:t>）</a:t>
            </a:r>
            <a:endParaRPr kumimoji="1" lang="en-US" altLang="zh-CN" b="1" dirty="0">
              <a:latin typeface="Arial" charset="0"/>
              <a:cs typeface="Arial" charset="0"/>
            </a:endParaRPr>
          </a:p>
          <a:p>
            <a:pPr marL="820738" lvl="1" indent="-285750" algn="l">
              <a:lnSpc>
                <a:spcPct val="110000"/>
              </a:lnSpc>
              <a:spcBef>
                <a:spcPts val="200"/>
              </a:spcBef>
              <a:buClr>
                <a:srgbClr val="006666"/>
              </a:buClr>
              <a:buSzPct val="85000"/>
              <a:buFont typeface="Wingdings" pitchFamily="2" charset="2"/>
              <a:buChar char="u"/>
            </a:pPr>
            <a:r>
              <a:rPr kumimoji="1" lang="en-US" altLang="zh-CN" sz="2200" b="1" dirty="0">
                <a:solidFill>
                  <a:srgbClr val="FF0000"/>
                </a:solidFill>
                <a:latin typeface="Arial" charset="0"/>
                <a:cs typeface="Arial" charset="0"/>
              </a:rPr>
              <a:t>LDPLD</a:t>
            </a:r>
            <a:r>
              <a:rPr kumimoji="1" lang="en-US" altLang="zh-CN" sz="2200" b="1" dirty="0">
                <a:latin typeface="Arial" charset="0"/>
                <a:cs typeface="Arial" charset="0"/>
              </a:rPr>
              <a:t> </a:t>
            </a:r>
            <a:r>
              <a:rPr kumimoji="1" lang="zh-CN" altLang="en-US" sz="2200" b="1" dirty="0">
                <a:latin typeface="Arial" charset="0"/>
                <a:cs typeface="Arial" charset="0"/>
              </a:rPr>
              <a:t>通常是指早期发展起来的、集成密度</a:t>
            </a:r>
            <a:r>
              <a:rPr kumimoji="1" lang="zh-CN" altLang="en-US" sz="2200" b="1" dirty="0">
                <a:solidFill>
                  <a:srgbClr val="CC0066"/>
                </a:solidFill>
                <a:latin typeface="Arial" charset="0"/>
                <a:cs typeface="Arial" charset="0"/>
              </a:rPr>
              <a:t>小于</a:t>
            </a:r>
            <a:r>
              <a:rPr kumimoji="1" lang="en-US" altLang="zh-CN" sz="2200" b="1" dirty="0">
                <a:solidFill>
                  <a:srgbClr val="CC0066"/>
                </a:solidFill>
                <a:latin typeface="Arial" charset="0"/>
                <a:cs typeface="Arial" charset="0"/>
              </a:rPr>
              <a:t>1000</a:t>
            </a:r>
            <a:r>
              <a:rPr kumimoji="1" lang="zh-CN" altLang="en-US" sz="2200" b="1" dirty="0">
                <a:solidFill>
                  <a:srgbClr val="CC0066"/>
                </a:solidFill>
                <a:latin typeface="Arial" charset="0"/>
                <a:cs typeface="Arial" charset="0"/>
              </a:rPr>
              <a:t>门</a:t>
            </a:r>
            <a:r>
              <a:rPr kumimoji="1" lang="en-US" altLang="zh-CN" sz="2200" b="1" dirty="0">
                <a:solidFill>
                  <a:srgbClr val="CC0066"/>
                </a:solidFill>
                <a:latin typeface="Arial" charset="0"/>
                <a:cs typeface="Arial" charset="0"/>
              </a:rPr>
              <a:t>/</a:t>
            </a:r>
            <a:r>
              <a:rPr kumimoji="1" lang="zh-CN" altLang="en-US" sz="2200" b="1" dirty="0">
                <a:solidFill>
                  <a:srgbClr val="CC0066"/>
                </a:solidFill>
                <a:latin typeface="Arial" charset="0"/>
                <a:cs typeface="Arial" charset="0"/>
              </a:rPr>
              <a:t>片</a:t>
            </a:r>
            <a:r>
              <a:rPr kumimoji="1" lang="zh-CN" altLang="en-US" sz="2200" b="1" dirty="0">
                <a:latin typeface="Arial" charset="0"/>
                <a:cs typeface="Arial" charset="0"/>
              </a:rPr>
              <a:t>左右的</a:t>
            </a:r>
            <a:r>
              <a:rPr kumimoji="1" lang="en-US" altLang="zh-CN" sz="2200" b="1" dirty="0">
                <a:latin typeface="Arial" charset="0"/>
                <a:cs typeface="Arial" charset="0"/>
              </a:rPr>
              <a:t>PLD</a:t>
            </a:r>
            <a:r>
              <a:rPr kumimoji="1" lang="zh-CN" altLang="en-US" sz="2200" b="1" dirty="0">
                <a:latin typeface="Arial" charset="0"/>
                <a:cs typeface="Arial" charset="0"/>
              </a:rPr>
              <a:t>，如</a:t>
            </a:r>
            <a:r>
              <a:rPr kumimoji="1" lang="en-US" altLang="zh-CN" sz="2200" b="1" dirty="0">
                <a:latin typeface="Arial" charset="0"/>
                <a:cs typeface="Arial" charset="0"/>
              </a:rPr>
              <a:t>PROM</a:t>
            </a:r>
            <a:r>
              <a:rPr kumimoji="1" lang="zh-CN" altLang="en-US" sz="2200" b="1" dirty="0">
                <a:latin typeface="Arial" charset="0"/>
                <a:cs typeface="Arial" charset="0"/>
              </a:rPr>
              <a:t>、</a:t>
            </a:r>
            <a:r>
              <a:rPr kumimoji="1" lang="en-US" altLang="zh-CN" sz="2200" b="1" dirty="0">
                <a:latin typeface="Arial" charset="0"/>
                <a:cs typeface="Arial" charset="0"/>
              </a:rPr>
              <a:t>PLA</a:t>
            </a:r>
            <a:r>
              <a:rPr kumimoji="1" lang="zh-CN" altLang="en-US" sz="2200" b="1" dirty="0">
                <a:latin typeface="Arial" charset="0"/>
                <a:cs typeface="Arial" charset="0"/>
              </a:rPr>
              <a:t>、</a:t>
            </a:r>
            <a:r>
              <a:rPr kumimoji="1" lang="en-US" altLang="zh-CN" sz="2200" b="1" dirty="0">
                <a:latin typeface="Arial" charset="0"/>
                <a:cs typeface="Arial" charset="0"/>
              </a:rPr>
              <a:t>PAL</a:t>
            </a:r>
            <a:r>
              <a:rPr kumimoji="1" lang="zh-CN" altLang="en-US" sz="2200" b="1" dirty="0">
                <a:latin typeface="Arial" charset="0"/>
                <a:cs typeface="Arial" charset="0"/>
              </a:rPr>
              <a:t>和</a:t>
            </a:r>
            <a:r>
              <a:rPr kumimoji="1" lang="en-US" altLang="zh-CN" sz="2200" b="1" dirty="0">
                <a:latin typeface="Arial" charset="0"/>
                <a:cs typeface="Arial" charset="0"/>
              </a:rPr>
              <a:t>GAL</a:t>
            </a:r>
            <a:r>
              <a:rPr kumimoji="1" lang="zh-CN" altLang="en-US" sz="2200" b="1" dirty="0">
                <a:latin typeface="Arial" charset="0"/>
                <a:cs typeface="Arial" charset="0"/>
              </a:rPr>
              <a:t>等</a:t>
            </a:r>
          </a:p>
          <a:p>
            <a:pPr marL="1228725" lvl="2" indent="-228600" algn="l">
              <a:lnSpc>
                <a:spcPct val="110000"/>
              </a:lnSpc>
              <a:spcBef>
                <a:spcPct val="0"/>
              </a:spcBef>
              <a:buClr>
                <a:schemeClr val="tx2"/>
              </a:buClr>
              <a:buSzPct val="85000"/>
              <a:buFont typeface="Wingdings" pitchFamily="2" charset="2"/>
              <a:buChar char="n"/>
            </a:pPr>
            <a:r>
              <a:rPr kumimoji="1" lang="en-US" altLang="zh-CN" sz="2200" b="1" dirty="0">
                <a:solidFill>
                  <a:srgbClr val="CC3300"/>
                </a:solidFill>
                <a:latin typeface="Arial" charset="0"/>
                <a:cs typeface="Arial" charset="0"/>
              </a:rPr>
              <a:t>PROM</a:t>
            </a:r>
            <a:r>
              <a:rPr kumimoji="1" lang="zh-CN" altLang="en-US" sz="2200" b="1" dirty="0">
                <a:latin typeface="Arial" charset="0"/>
                <a:cs typeface="Arial" charset="0"/>
              </a:rPr>
              <a:t>：</a:t>
            </a:r>
            <a:r>
              <a:rPr kumimoji="1" lang="en-US" altLang="zh-CN" sz="2200" b="1" dirty="0">
                <a:solidFill>
                  <a:srgbClr val="FF0000"/>
                </a:solidFill>
                <a:latin typeface="Arial" charset="0"/>
                <a:cs typeface="Arial" charset="0"/>
              </a:rPr>
              <a:t> </a:t>
            </a:r>
            <a:r>
              <a:rPr kumimoji="1" lang="en-US" altLang="zh-CN" sz="2200" b="1" dirty="0">
                <a:latin typeface="Arial" charset="0"/>
                <a:cs typeface="Arial" charset="0"/>
              </a:rPr>
              <a:t>Programmable </a:t>
            </a:r>
            <a:r>
              <a:rPr kumimoji="1" lang="zh-CN" altLang="en-US" sz="2200" b="1" dirty="0">
                <a:latin typeface="Arial" charset="0"/>
                <a:cs typeface="Arial" charset="0"/>
              </a:rPr>
              <a:t> </a:t>
            </a:r>
            <a:r>
              <a:rPr kumimoji="1" lang="en-US" altLang="zh-CN" sz="2200" b="1" dirty="0">
                <a:latin typeface="Arial" charset="0"/>
                <a:cs typeface="Arial" charset="0"/>
              </a:rPr>
              <a:t>Read  Only Memory</a:t>
            </a:r>
            <a:r>
              <a:rPr kumimoji="1" lang="zh-CN" altLang="en-US" sz="2200" b="1" dirty="0">
                <a:latin typeface="Arial" charset="0"/>
                <a:cs typeface="Arial" charset="0"/>
              </a:rPr>
              <a:t>，可编程只读存储器</a:t>
            </a:r>
            <a:endParaRPr kumimoji="1" lang="en-US" altLang="zh-CN" sz="2200" b="1" dirty="0">
              <a:latin typeface="Arial" charset="0"/>
              <a:cs typeface="Arial" charset="0"/>
            </a:endParaRPr>
          </a:p>
          <a:p>
            <a:pPr marL="1228725" lvl="2" indent="-228600" algn="l">
              <a:lnSpc>
                <a:spcPct val="110000"/>
              </a:lnSpc>
              <a:spcBef>
                <a:spcPct val="0"/>
              </a:spcBef>
              <a:buClr>
                <a:schemeClr val="tx2"/>
              </a:buClr>
              <a:buSzPct val="85000"/>
              <a:buFont typeface="Wingdings" pitchFamily="2" charset="2"/>
              <a:buChar char="n"/>
            </a:pPr>
            <a:r>
              <a:rPr kumimoji="1" lang="en-US" altLang="zh-CN" sz="2200" b="1" dirty="0">
                <a:solidFill>
                  <a:srgbClr val="CC3300"/>
                </a:solidFill>
                <a:latin typeface="Arial" charset="0"/>
                <a:cs typeface="Arial" charset="0"/>
              </a:rPr>
              <a:t>PLA</a:t>
            </a:r>
            <a:r>
              <a:rPr kumimoji="1" lang="en-US" altLang="zh-CN" sz="2200" b="1" dirty="0">
                <a:latin typeface="Arial" charset="0"/>
                <a:cs typeface="Arial" charset="0"/>
              </a:rPr>
              <a:t> </a:t>
            </a:r>
            <a:r>
              <a:rPr kumimoji="1" lang="zh-CN" altLang="en-US" sz="2200" b="1" dirty="0">
                <a:latin typeface="Arial" charset="0"/>
                <a:cs typeface="Arial" charset="0"/>
              </a:rPr>
              <a:t>：</a:t>
            </a:r>
            <a:r>
              <a:rPr lang="en-US" altLang="zh-CN" sz="2200" b="1" dirty="0">
                <a:latin typeface="Arial" charset="0"/>
              </a:rPr>
              <a:t>Programmable Logic Array</a:t>
            </a:r>
            <a:r>
              <a:rPr lang="zh-CN" altLang="en-US" sz="2200" b="1" dirty="0">
                <a:latin typeface="Arial" charset="0"/>
              </a:rPr>
              <a:t>，可编程逻辑阵列</a:t>
            </a:r>
            <a:endParaRPr lang="en-US" altLang="zh-CN" sz="2200" b="1" dirty="0">
              <a:latin typeface="Arial" charset="0"/>
            </a:endParaRPr>
          </a:p>
          <a:p>
            <a:pPr marL="1228725" lvl="2" indent="-228600" algn="l">
              <a:lnSpc>
                <a:spcPct val="110000"/>
              </a:lnSpc>
              <a:spcBef>
                <a:spcPct val="0"/>
              </a:spcBef>
              <a:buClr>
                <a:schemeClr val="tx2"/>
              </a:buClr>
              <a:buSzPct val="85000"/>
              <a:buFont typeface="Wingdings" pitchFamily="2" charset="2"/>
              <a:buChar char="n"/>
            </a:pPr>
            <a:r>
              <a:rPr kumimoji="1" lang="en-US" altLang="zh-CN" sz="2200" b="1" dirty="0">
                <a:solidFill>
                  <a:srgbClr val="CC3300"/>
                </a:solidFill>
                <a:latin typeface="Arial" charset="0"/>
                <a:cs typeface="Arial" charset="0"/>
              </a:rPr>
              <a:t>PAL</a:t>
            </a:r>
            <a:r>
              <a:rPr lang="zh-CN" altLang="en-US" sz="2200" b="1" dirty="0">
                <a:latin typeface="Arial" charset="0"/>
              </a:rPr>
              <a:t>：</a:t>
            </a:r>
            <a:r>
              <a:rPr lang="en-US" altLang="zh-CN" sz="2200" b="1" dirty="0">
                <a:latin typeface="Arial" charset="0"/>
              </a:rPr>
              <a:t>Programmable Array Logic</a:t>
            </a:r>
            <a:r>
              <a:rPr lang="zh-CN" altLang="en-US" sz="2200" b="1" dirty="0">
                <a:latin typeface="Arial" charset="0"/>
              </a:rPr>
              <a:t>，可编程阵列逻辑</a:t>
            </a:r>
            <a:endParaRPr lang="en-US" altLang="zh-CN" sz="2200" b="1" dirty="0">
              <a:latin typeface="Arial" charset="0"/>
            </a:endParaRPr>
          </a:p>
          <a:p>
            <a:pPr marL="1228725" lvl="2" indent="-228600" algn="l">
              <a:lnSpc>
                <a:spcPct val="110000"/>
              </a:lnSpc>
              <a:spcBef>
                <a:spcPct val="0"/>
              </a:spcBef>
              <a:buClr>
                <a:schemeClr val="tx2"/>
              </a:buClr>
              <a:buSzPct val="85000"/>
              <a:buFont typeface="Wingdings" pitchFamily="2" charset="2"/>
              <a:buChar char="n"/>
            </a:pPr>
            <a:r>
              <a:rPr kumimoji="1" lang="en-US" altLang="zh-CN" sz="2200" b="1" dirty="0">
                <a:solidFill>
                  <a:srgbClr val="CC3300"/>
                </a:solidFill>
                <a:latin typeface="Arial" charset="0"/>
                <a:cs typeface="Arial" charset="0"/>
              </a:rPr>
              <a:t>GAL</a:t>
            </a:r>
            <a:r>
              <a:rPr lang="zh-CN" altLang="en-US" sz="2200" b="1" dirty="0">
                <a:latin typeface="Arial" charset="0"/>
              </a:rPr>
              <a:t>：</a:t>
            </a:r>
            <a:r>
              <a:rPr lang="en-US" altLang="zh-CN" sz="2200" b="1" dirty="0">
                <a:latin typeface="Arial" charset="0"/>
              </a:rPr>
              <a:t>Generic Array Logic</a:t>
            </a:r>
            <a:r>
              <a:rPr lang="zh-CN" altLang="en-US" sz="2200" b="1" dirty="0">
                <a:latin typeface="Arial" charset="0"/>
              </a:rPr>
              <a:t>，通用阵列逻辑</a:t>
            </a:r>
            <a:endParaRPr lang="en-US" altLang="zh-CN" sz="2200" b="1" dirty="0">
              <a:latin typeface="Arial" charset="0"/>
            </a:endParaRPr>
          </a:p>
        </p:txBody>
      </p:sp>
    </p:spTree>
  </p:cSld>
  <p:clrMapOvr>
    <a:masterClrMapping/>
  </p:clrMapOvr>
  <p:transition spd="med">
    <p:blinds dir="vert"/>
    <p:sndAc>
      <p:stSnd>
        <p:snd r:embed="rId3" name="projctor.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spcBef>
                <a:spcPct val="0"/>
              </a:spcBef>
            </a:pPr>
            <a:fld id="{C3D0C381-FC5D-470C-8FA4-F657AEA26181}" type="slidenum">
              <a:rPr lang="ko-KR" altLang="en-US" sz="1600">
                <a:solidFill>
                  <a:schemeClr val="accent2"/>
                </a:solidFill>
                <a:latin typeface="Verdana" pitchFamily="34" charset="0"/>
                <a:ea typeface="Gulim" pitchFamily="34" charset="-127"/>
              </a:rPr>
              <a:pPr algn="r">
                <a:spcBef>
                  <a:spcPct val="0"/>
                </a:spcBef>
              </a:pPr>
              <a:t>76</a:t>
            </a:fld>
            <a:endParaRPr lang="en-US" altLang="ko-KR" sz="1600">
              <a:solidFill>
                <a:schemeClr val="accent2"/>
              </a:solidFill>
              <a:latin typeface="Verdana" pitchFamily="34" charset="0"/>
              <a:ea typeface="Gulim" pitchFamily="34" charset="-127"/>
            </a:endParaRPr>
          </a:p>
        </p:txBody>
      </p:sp>
      <p:sp>
        <p:nvSpPr>
          <p:cNvPr id="21507" name="Rectangle 2"/>
          <p:cNvSpPr>
            <a:spLocks noGrp="1" noChangeArrowheads="1"/>
          </p:cNvSpPr>
          <p:nvPr>
            <p:ph type="title" idx="4294967295"/>
          </p:nvPr>
        </p:nvSpPr>
        <p:spPr>
          <a:xfrm>
            <a:off x="1763713" y="298450"/>
            <a:ext cx="6408737" cy="609600"/>
          </a:xfrm>
        </p:spPr>
        <p:txBody>
          <a:bodyPr/>
          <a:lstStyle/>
          <a:p>
            <a:r>
              <a:rPr lang="zh-CN" altLang="en-US" dirty="0" smtClean="0">
                <a:solidFill>
                  <a:srgbClr val="FFCC00"/>
                </a:solidFill>
                <a:latin typeface="Arial" charset="0"/>
                <a:ea typeface="黑体" pitchFamily="49" charset="-122"/>
              </a:rPr>
              <a:t>高密度可编程逻辑器件</a:t>
            </a:r>
            <a:r>
              <a:rPr lang="en-US" altLang="zh-CN" dirty="0" smtClean="0">
                <a:solidFill>
                  <a:srgbClr val="FFCC00"/>
                </a:solidFill>
                <a:latin typeface="Arial" charset="0"/>
                <a:ea typeface="黑体" pitchFamily="49" charset="-122"/>
              </a:rPr>
              <a:t>HDPLD</a:t>
            </a:r>
            <a:endParaRPr lang="zh-CN" altLang="en-US" dirty="0" smtClean="0">
              <a:solidFill>
                <a:srgbClr val="FFCC00"/>
              </a:solidFill>
              <a:latin typeface="Arial" charset="0"/>
              <a:ea typeface="黑体" pitchFamily="49" charset="-122"/>
            </a:endParaRPr>
          </a:p>
        </p:txBody>
      </p:sp>
      <p:sp>
        <p:nvSpPr>
          <p:cNvPr id="6" name="Text Box 2"/>
          <p:cNvSpPr txBox="1">
            <a:spLocks noChangeArrowheads="1"/>
          </p:cNvSpPr>
          <p:nvPr/>
        </p:nvSpPr>
        <p:spPr bwMode="auto">
          <a:xfrm>
            <a:off x="381000" y="1341438"/>
            <a:ext cx="8458200" cy="4654550"/>
          </a:xfrm>
          <a:prstGeom prst="rect">
            <a:avLst/>
          </a:prstGeom>
          <a:noFill/>
          <a:ln w="9525">
            <a:noFill/>
            <a:miter lim="800000"/>
            <a:headEnd/>
            <a:tailEnd/>
          </a:ln>
        </p:spPr>
        <p:txBody>
          <a:bodyPr>
            <a:spAutoFit/>
          </a:bodyPr>
          <a:lstStyle/>
          <a:p>
            <a:pPr marL="820738" lvl="1" indent="-285750" algn="l">
              <a:lnSpc>
                <a:spcPct val="110000"/>
              </a:lnSpc>
              <a:spcBef>
                <a:spcPts val="200"/>
              </a:spcBef>
              <a:buClr>
                <a:srgbClr val="006666"/>
              </a:buClr>
              <a:buSzPct val="85000"/>
              <a:buFont typeface="Wingdings" pitchFamily="2" charset="2"/>
              <a:buChar char="u"/>
            </a:pPr>
            <a:r>
              <a:rPr kumimoji="1" lang="en-US" altLang="zh-CN" b="1" dirty="0">
                <a:solidFill>
                  <a:srgbClr val="FF0000"/>
                </a:solidFill>
                <a:latin typeface="Arial" charset="0"/>
                <a:cs typeface="Arial" charset="0"/>
              </a:rPr>
              <a:t>HDPLD</a:t>
            </a:r>
            <a:r>
              <a:rPr kumimoji="1" lang="zh-CN" altLang="en-US" b="1" dirty="0">
                <a:latin typeface="Arial" charset="0"/>
                <a:cs typeface="Arial" charset="0"/>
              </a:rPr>
              <a:t>集成密度</a:t>
            </a:r>
            <a:r>
              <a:rPr kumimoji="1" lang="zh-CN" altLang="en-US" b="1" dirty="0">
                <a:solidFill>
                  <a:srgbClr val="CC0066"/>
                </a:solidFill>
                <a:latin typeface="Arial" charset="0"/>
                <a:cs typeface="Arial" charset="0"/>
              </a:rPr>
              <a:t>大于</a:t>
            </a:r>
            <a:r>
              <a:rPr kumimoji="1" lang="en-US" altLang="zh-CN" b="1" dirty="0">
                <a:solidFill>
                  <a:srgbClr val="CC0066"/>
                </a:solidFill>
                <a:latin typeface="Arial" charset="0"/>
                <a:cs typeface="Arial" charset="0"/>
              </a:rPr>
              <a:t>1000</a:t>
            </a:r>
            <a:r>
              <a:rPr kumimoji="1" lang="zh-CN" altLang="en-US" b="1" dirty="0">
                <a:solidFill>
                  <a:srgbClr val="CC0066"/>
                </a:solidFill>
                <a:latin typeface="Arial" charset="0"/>
                <a:cs typeface="Arial" charset="0"/>
              </a:rPr>
              <a:t>门</a:t>
            </a:r>
            <a:r>
              <a:rPr kumimoji="1" lang="en-US" altLang="zh-CN" b="1" dirty="0">
                <a:solidFill>
                  <a:srgbClr val="CC0066"/>
                </a:solidFill>
                <a:latin typeface="Arial" charset="0"/>
                <a:cs typeface="Arial" charset="0"/>
              </a:rPr>
              <a:t>/</a:t>
            </a:r>
            <a:r>
              <a:rPr kumimoji="1" lang="zh-CN" altLang="en-US" b="1" dirty="0">
                <a:solidFill>
                  <a:srgbClr val="CC0066"/>
                </a:solidFill>
                <a:latin typeface="Arial" charset="0"/>
                <a:cs typeface="Arial" charset="0"/>
              </a:rPr>
              <a:t>片</a:t>
            </a:r>
            <a:endParaRPr kumimoji="1" lang="en-US" altLang="zh-CN" b="1" dirty="0">
              <a:latin typeface="Arial" charset="0"/>
              <a:cs typeface="Arial" charset="0"/>
            </a:endParaRPr>
          </a:p>
          <a:p>
            <a:pPr marL="1228725" lvl="2" indent="-228600" algn="l">
              <a:lnSpc>
                <a:spcPct val="110000"/>
              </a:lnSpc>
              <a:spcBef>
                <a:spcPct val="0"/>
              </a:spcBef>
              <a:buClr>
                <a:schemeClr val="tx2"/>
              </a:buClr>
              <a:buSzPct val="85000"/>
              <a:buFont typeface="Wingdings" pitchFamily="2" charset="2"/>
              <a:buChar char="n"/>
            </a:pPr>
            <a:r>
              <a:rPr kumimoji="1" lang="en-US" altLang="zh-CN" sz="2000" b="1" dirty="0">
                <a:solidFill>
                  <a:srgbClr val="CC3300"/>
                </a:solidFill>
                <a:latin typeface="Arial" charset="0"/>
                <a:cs typeface="Arial" charset="0"/>
              </a:rPr>
              <a:t>EPLD</a:t>
            </a:r>
            <a:r>
              <a:rPr kumimoji="1" lang="zh-CN" altLang="en-US" sz="2000" b="1" dirty="0">
                <a:latin typeface="Arial" charset="0"/>
                <a:cs typeface="Arial" charset="0"/>
              </a:rPr>
              <a:t>：</a:t>
            </a:r>
            <a:r>
              <a:rPr kumimoji="1" lang="en-US" altLang="en-US" sz="2000" b="1" dirty="0">
                <a:latin typeface="Arial" charset="0"/>
                <a:cs typeface="Arial" charset="0"/>
              </a:rPr>
              <a:t>Electrically </a:t>
            </a:r>
            <a:r>
              <a:rPr kumimoji="1" lang="en-US" altLang="zh-CN" sz="2000" b="1" dirty="0">
                <a:latin typeface="Arial" charset="0"/>
                <a:cs typeface="Arial" charset="0"/>
              </a:rPr>
              <a:t>Programmable Logic Device</a:t>
            </a:r>
            <a:r>
              <a:rPr kumimoji="1" lang="zh-CN" altLang="en-US" sz="2000" b="1" dirty="0">
                <a:latin typeface="Arial" charset="0"/>
                <a:cs typeface="Arial" charset="0"/>
              </a:rPr>
              <a:t>，电可擦除可编程逻辑器件</a:t>
            </a:r>
            <a:endParaRPr kumimoji="1" lang="en-US" altLang="zh-CN" sz="2000" b="1" dirty="0">
              <a:latin typeface="Arial" charset="0"/>
              <a:cs typeface="Arial" charset="0"/>
            </a:endParaRPr>
          </a:p>
          <a:p>
            <a:pPr marL="1228725" lvl="2" indent="-228600" algn="l">
              <a:lnSpc>
                <a:spcPct val="110000"/>
              </a:lnSpc>
              <a:spcBef>
                <a:spcPct val="0"/>
              </a:spcBef>
              <a:buClr>
                <a:schemeClr val="tx2"/>
              </a:buClr>
              <a:buSzPct val="85000"/>
              <a:buFont typeface="Wingdings" pitchFamily="2" charset="2"/>
              <a:buChar char="n"/>
            </a:pPr>
            <a:r>
              <a:rPr kumimoji="1" lang="en-US" altLang="zh-CN" sz="2000" b="1" dirty="0">
                <a:solidFill>
                  <a:srgbClr val="CC3300"/>
                </a:solidFill>
                <a:latin typeface="Arial" charset="0"/>
                <a:cs typeface="Arial" charset="0"/>
              </a:rPr>
              <a:t>CPLD</a:t>
            </a:r>
            <a:r>
              <a:rPr kumimoji="1" lang="zh-CN" altLang="en-US" sz="2000" b="1" dirty="0">
                <a:latin typeface="Arial" charset="0"/>
                <a:cs typeface="Arial" charset="0"/>
              </a:rPr>
              <a:t>：</a:t>
            </a:r>
            <a:r>
              <a:rPr kumimoji="1" lang="en-US" altLang="zh-CN" sz="2000" b="1" dirty="0">
                <a:latin typeface="Arial" charset="0"/>
                <a:cs typeface="Arial" charset="0"/>
              </a:rPr>
              <a:t>Complex Programmable Logic Device</a:t>
            </a:r>
            <a:r>
              <a:rPr kumimoji="1" lang="zh-CN" altLang="en-US" sz="2000" b="1" dirty="0">
                <a:latin typeface="Arial" charset="0"/>
                <a:cs typeface="Arial" charset="0"/>
              </a:rPr>
              <a:t>，复杂可编程逻辑器件</a:t>
            </a:r>
            <a:endParaRPr kumimoji="1" lang="en-US" altLang="zh-CN" sz="2000" b="1" dirty="0">
              <a:latin typeface="Arial" charset="0"/>
              <a:cs typeface="Arial" charset="0"/>
            </a:endParaRPr>
          </a:p>
          <a:p>
            <a:pPr marL="1228725" lvl="2" indent="-228600" algn="l">
              <a:lnSpc>
                <a:spcPct val="110000"/>
              </a:lnSpc>
              <a:spcBef>
                <a:spcPct val="0"/>
              </a:spcBef>
              <a:buClr>
                <a:schemeClr val="tx2"/>
              </a:buClr>
              <a:buSzPct val="85000"/>
              <a:buFont typeface="Wingdings" pitchFamily="2" charset="2"/>
              <a:buChar char="n"/>
            </a:pPr>
            <a:r>
              <a:rPr kumimoji="1" lang="en-US" altLang="zh-CN" sz="2000" b="1" dirty="0">
                <a:solidFill>
                  <a:srgbClr val="CC3300"/>
                </a:solidFill>
                <a:latin typeface="Arial" charset="0"/>
                <a:cs typeface="Arial" charset="0"/>
              </a:rPr>
              <a:t>FPGA</a:t>
            </a:r>
            <a:r>
              <a:rPr kumimoji="1" lang="zh-CN" altLang="en-US" sz="2000" b="1" dirty="0">
                <a:latin typeface="Arial" charset="0"/>
                <a:cs typeface="Arial" charset="0"/>
              </a:rPr>
              <a:t>：</a:t>
            </a:r>
            <a:r>
              <a:rPr lang="en-US" altLang="zh-CN" sz="2000" b="1" dirty="0">
                <a:solidFill>
                  <a:srgbClr val="CC3300"/>
                </a:solidFill>
                <a:latin typeface="Arial" charset="0"/>
                <a:cs typeface="Arial" charset="0"/>
              </a:rPr>
              <a:t> </a:t>
            </a:r>
            <a:r>
              <a:rPr kumimoji="1" lang="en-US" altLang="zh-CN" sz="2000" b="1" dirty="0">
                <a:latin typeface="Arial" charset="0"/>
                <a:cs typeface="Arial" charset="0"/>
              </a:rPr>
              <a:t>Field Programmable Gates Array</a:t>
            </a:r>
            <a:r>
              <a:rPr kumimoji="1" lang="zh-CN" altLang="en-US" sz="2000" b="1" dirty="0">
                <a:latin typeface="Arial" charset="0"/>
                <a:cs typeface="Arial" charset="0"/>
              </a:rPr>
              <a:t>，现场可编程门阵列器件</a:t>
            </a:r>
          </a:p>
          <a:p>
            <a:pPr marL="820738" lvl="1" indent="-285750" algn="l">
              <a:lnSpc>
                <a:spcPct val="110000"/>
              </a:lnSpc>
              <a:spcBef>
                <a:spcPts val="200"/>
              </a:spcBef>
              <a:buClr>
                <a:srgbClr val="006666"/>
              </a:buClr>
              <a:buSzPct val="85000"/>
              <a:buFont typeface="Wingdings" pitchFamily="2" charset="2"/>
              <a:buChar char="u"/>
            </a:pPr>
            <a:r>
              <a:rPr kumimoji="1" lang="zh-CN" altLang="en-US" b="1" dirty="0">
                <a:latin typeface="Arial" charset="0"/>
                <a:cs typeface="Arial" charset="0"/>
              </a:rPr>
              <a:t>几类</a:t>
            </a:r>
            <a:r>
              <a:rPr kumimoji="1" lang="en-US" altLang="zh-CN" b="1" dirty="0">
                <a:latin typeface="Arial" charset="0"/>
                <a:cs typeface="Arial" charset="0"/>
              </a:rPr>
              <a:t>HDPLD</a:t>
            </a:r>
            <a:r>
              <a:rPr kumimoji="1" lang="zh-CN" altLang="en-US" b="1" dirty="0">
                <a:latin typeface="Arial" charset="0"/>
                <a:cs typeface="Arial" charset="0"/>
              </a:rPr>
              <a:t>芯片</a:t>
            </a:r>
            <a:endParaRPr kumimoji="1" lang="en-US" altLang="zh-CN" b="1" dirty="0">
              <a:latin typeface="Arial" charset="0"/>
              <a:cs typeface="Arial" charset="0"/>
            </a:endParaRPr>
          </a:p>
          <a:p>
            <a:pPr marL="1228725" lvl="2" indent="-228600" algn="l">
              <a:lnSpc>
                <a:spcPct val="110000"/>
              </a:lnSpc>
              <a:spcBef>
                <a:spcPct val="0"/>
              </a:spcBef>
              <a:buClr>
                <a:schemeClr val="tx2"/>
              </a:buClr>
              <a:buSzPct val="85000"/>
              <a:buFont typeface="Wingdings" pitchFamily="2" charset="2"/>
              <a:buChar char="n"/>
            </a:pPr>
            <a:r>
              <a:rPr kumimoji="1" lang="en-US" altLang="zh-CN" sz="2000" b="1" dirty="0" err="1">
                <a:latin typeface="Arial" charset="0"/>
                <a:cs typeface="Arial" charset="0"/>
              </a:rPr>
              <a:t>Altera</a:t>
            </a:r>
            <a:r>
              <a:rPr kumimoji="1" lang="zh-CN" altLang="en-US" sz="2000" b="1" dirty="0">
                <a:latin typeface="Arial" charset="0"/>
                <a:cs typeface="Arial" charset="0"/>
              </a:rPr>
              <a:t>公司的</a:t>
            </a:r>
            <a:r>
              <a:rPr kumimoji="1" lang="en-US" altLang="zh-CN" sz="2000" b="1" dirty="0">
                <a:latin typeface="Arial" charset="0"/>
                <a:cs typeface="Arial" charset="0"/>
              </a:rPr>
              <a:t>EPM9560</a:t>
            </a:r>
            <a:r>
              <a:rPr kumimoji="1" lang="zh-CN" altLang="en-US" sz="2000" b="1" dirty="0">
                <a:latin typeface="Arial" charset="0"/>
                <a:cs typeface="Arial" charset="0"/>
              </a:rPr>
              <a:t>，密度</a:t>
            </a:r>
            <a:r>
              <a:rPr kumimoji="1" lang="en-US" altLang="zh-CN" sz="2000" b="1" dirty="0">
                <a:latin typeface="Arial" charset="0"/>
                <a:cs typeface="Arial" charset="0"/>
              </a:rPr>
              <a:t>12000</a:t>
            </a:r>
            <a:r>
              <a:rPr kumimoji="1" lang="zh-CN" altLang="en-US" sz="2000" b="1" dirty="0">
                <a:latin typeface="Arial" charset="0"/>
                <a:cs typeface="Arial" charset="0"/>
              </a:rPr>
              <a:t>门</a:t>
            </a:r>
            <a:r>
              <a:rPr kumimoji="1" lang="en-US" altLang="zh-CN" sz="2000" b="1" dirty="0">
                <a:latin typeface="Arial" charset="0"/>
                <a:cs typeface="Arial" charset="0"/>
              </a:rPr>
              <a:t>/</a:t>
            </a:r>
            <a:r>
              <a:rPr kumimoji="1" lang="zh-CN" altLang="en-US" sz="2000" b="1" dirty="0">
                <a:latin typeface="Arial" charset="0"/>
                <a:cs typeface="Arial" charset="0"/>
              </a:rPr>
              <a:t>片</a:t>
            </a:r>
            <a:endParaRPr kumimoji="1" lang="en-US" altLang="zh-CN" sz="2000" b="1" dirty="0">
              <a:latin typeface="Arial" charset="0"/>
              <a:cs typeface="Arial" charset="0"/>
            </a:endParaRPr>
          </a:p>
          <a:p>
            <a:pPr marL="1228725" lvl="2" indent="-228600" algn="l">
              <a:lnSpc>
                <a:spcPct val="110000"/>
              </a:lnSpc>
              <a:spcBef>
                <a:spcPct val="0"/>
              </a:spcBef>
              <a:buClr>
                <a:schemeClr val="tx2"/>
              </a:buClr>
              <a:buSzPct val="85000"/>
              <a:buFont typeface="Wingdings" pitchFamily="2" charset="2"/>
              <a:buChar char="n"/>
            </a:pPr>
            <a:r>
              <a:rPr kumimoji="1" lang="en-US" altLang="zh-CN" sz="2000" b="1" dirty="0">
                <a:latin typeface="Arial" charset="0"/>
                <a:cs typeface="Arial" charset="0"/>
              </a:rPr>
              <a:t>Lattice</a:t>
            </a:r>
            <a:r>
              <a:rPr kumimoji="1" lang="zh-CN" altLang="en-US" sz="2000" b="1" dirty="0">
                <a:latin typeface="Arial" charset="0"/>
                <a:cs typeface="Arial" charset="0"/>
              </a:rPr>
              <a:t>公司的</a:t>
            </a:r>
            <a:r>
              <a:rPr kumimoji="1" lang="en-US" altLang="zh-CN" sz="2000" b="1" dirty="0" err="1">
                <a:latin typeface="Arial" charset="0"/>
                <a:cs typeface="Arial" charset="0"/>
              </a:rPr>
              <a:t>pLSI</a:t>
            </a:r>
            <a:r>
              <a:rPr kumimoji="1" lang="en-US" altLang="zh-CN" sz="2000" b="1" dirty="0">
                <a:latin typeface="Arial" charset="0"/>
                <a:cs typeface="Arial" charset="0"/>
              </a:rPr>
              <a:t>/ispLSI3320</a:t>
            </a:r>
            <a:r>
              <a:rPr kumimoji="1" lang="zh-CN" altLang="en-US" sz="2000" b="1" dirty="0">
                <a:latin typeface="Arial" charset="0"/>
                <a:cs typeface="Arial" charset="0"/>
              </a:rPr>
              <a:t>，密度</a:t>
            </a:r>
            <a:r>
              <a:rPr kumimoji="1" lang="en-US" altLang="zh-CN" sz="2000" b="1" dirty="0">
                <a:latin typeface="Arial" charset="0"/>
                <a:cs typeface="Arial" charset="0"/>
              </a:rPr>
              <a:t>1</a:t>
            </a:r>
            <a:r>
              <a:rPr kumimoji="1" lang="en-US" altLang="zh-CN" sz="2000" b="1" dirty="0">
                <a:latin typeface="Arial" charset="0"/>
              </a:rPr>
              <a:t>4000</a:t>
            </a:r>
            <a:r>
              <a:rPr kumimoji="1" lang="zh-CN" altLang="en-US" sz="2000" b="1" dirty="0">
                <a:latin typeface="Arial" charset="0"/>
              </a:rPr>
              <a:t>门</a:t>
            </a:r>
            <a:r>
              <a:rPr kumimoji="1" lang="en-US" altLang="zh-CN" sz="2000" b="1" dirty="0">
                <a:latin typeface="Arial" charset="0"/>
              </a:rPr>
              <a:t>/</a:t>
            </a:r>
            <a:r>
              <a:rPr kumimoji="1" lang="zh-CN" altLang="en-US" sz="2000" b="1" dirty="0">
                <a:latin typeface="Arial" charset="0"/>
              </a:rPr>
              <a:t>片</a:t>
            </a:r>
            <a:endParaRPr kumimoji="1" lang="en-US" altLang="zh-CN" sz="2000" b="1" dirty="0">
              <a:latin typeface="Arial" charset="0"/>
            </a:endParaRPr>
          </a:p>
          <a:p>
            <a:pPr marL="1228725" lvl="2" indent="-228600" algn="l">
              <a:lnSpc>
                <a:spcPct val="110000"/>
              </a:lnSpc>
              <a:spcBef>
                <a:spcPct val="0"/>
              </a:spcBef>
              <a:buClr>
                <a:schemeClr val="tx2"/>
              </a:buClr>
              <a:buSzPct val="85000"/>
              <a:buFont typeface="Wingdings" pitchFamily="2" charset="2"/>
              <a:buChar char="n"/>
            </a:pPr>
            <a:r>
              <a:rPr kumimoji="1" lang="en-US" altLang="zh-CN" sz="2000" b="1" dirty="0">
                <a:latin typeface="Arial" charset="0"/>
              </a:rPr>
              <a:t>Xilinx</a:t>
            </a:r>
            <a:r>
              <a:rPr kumimoji="1" lang="zh-CN" altLang="en-US" sz="2000" b="1" dirty="0">
                <a:latin typeface="Arial" charset="0"/>
                <a:cs typeface="Arial" charset="0"/>
              </a:rPr>
              <a:t>公司的</a:t>
            </a:r>
            <a:r>
              <a:rPr kumimoji="1" lang="en-US" altLang="zh-CN" sz="2000" b="1" dirty="0">
                <a:latin typeface="Arial" charset="0"/>
              </a:rPr>
              <a:t>Virtex-5 FPGAs, 330,000 logic cells,1200pins</a:t>
            </a:r>
          </a:p>
          <a:p>
            <a:pPr marL="1228725" lvl="2" indent="-228600" algn="l">
              <a:lnSpc>
                <a:spcPct val="110000"/>
              </a:lnSpc>
              <a:spcBef>
                <a:spcPct val="0"/>
              </a:spcBef>
              <a:buClr>
                <a:schemeClr val="tx2"/>
              </a:buClr>
              <a:buSzPct val="85000"/>
              <a:buFont typeface="Wingdings" pitchFamily="2" charset="2"/>
              <a:buChar char="n"/>
            </a:pPr>
            <a:r>
              <a:rPr kumimoji="1" lang="en-US" altLang="zh-CN" sz="2000" b="1" dirty="0" err="1">
                <a:latin typeface="Arial" charset="0"/>
              </a:rPr>
              <a:t>Altera</a:t>
            </a:r>
            <a:r>
              <a:rPr kumimoji="1" lang="en-US" altLang="zh-CN" sz="2000" b="1" dirty="0">
                <a:latin typeface="Arial" charset="0"/>
              </a:rPr>
              <a:t> </a:t>
            </a:r>
            <a:r>
              <a:rPr kumimoji="1" lang="en-US" altLang="zh-CN" sz="2000" b="1" dirty="0" err="1">
                <a:latin typeface="Arial" charset="0"/>
              </a:rPr>
              <a:t>Stratix</a:t>
            </a:r>
            <a:r>
              <a:rPr kumimoji="1" lang="en-US" altLang="zh-CN" sz="2000" b="1" dirty="0">
                <a:latin typeface="Arial" charset="0"/>
              </a:rPr>
              <a:t> IV FPGA</a:t>
            </a:r>
            <a:r>
              <a:rPr kumimoji="1" lang="zh-CN" altLang="en-US" sz="2000" b="1" dirty="0">
                <a:latin typeface="Arial" charset="0"/>
              </a:rPr>
              <a:t>，</a:t>
            </a:r>
            <a:r>
              <a:rPr kumimoji="1" lang="en-US" altLang="zh-CN" sz="2000" b="1" dirty="0">
                <a:latin typeface="Arial" charset="0"/>
              </a:rPr>
              <a:t>680K </a:t>
            </a:r>
            <a:r>
              <a:rPr kumimoji="1" lang="zh-CN" altLang="en-US" sz="2000" b="1" dirty="0">
                <a:latin typeface="Arial" charset="0"/>
              </a:rPr>
              <a:t>逻辑单元（</a:t>
            </a:r>
            <a:r>
              <a:rPr kumimoji="1" lang="en-US" altLang="zh-CN" sz="2000" b="1" dirty="0">
                <a:latin typeface="Arial" charset="0"/>
              </a:rPr>
              <a:t>LE</a:t>
            </a:r>
            <a:r>
              <a:rPr kumimoji="1" lang="zh-CN" altLang="en-US" sz="2000" b="1" dirty="0">
                <a:latin typeface="Arial" charset="0"/>
              </a:rPr>
              <a:t>）</a:t>
            </a:r>
            <a:endParaRPr kumimoji="1" lang="en-US" altLang="zh-CN" sz="2000" b="1" dirty="0">
              <a:latin typeface="Arial" charset="0"/>
            </a:endParaRPr>
          </a:p>
          <a:p>
            <a:pPr marL="1228725" lvl="2" indent="-228600" algn="l">
              <a:lnSpc>
                <a:spcPct val="110000"/>
              </a:lnSpc>
              <a:spcBef>
                <a:spcPct val="0"/>
              </a:spcBef>
              <a:buClr>
                <a:schemeClr val="tx2"/>
              </a:buClr>
              <a:buSzPct val="85000"/>
              <a:buFont typeface="Wingdings" pitchFamily="2" charset="2"/>
              <a:buChar char="n"/>
            </a:pPr>
            <a:r>
              <a:rPr kumimoji="1" lang="zh-CN" altLang="en-US" sz="2000" b="1" dirty="0">
                <a:latin typeface="Arial" charset="0"/>
              </a:rPr>
              <a:t>目前集成度最高的</a:t>
            </a:r>
            <a:r>
              <a:rPr kumimoji="1" lang="en-US" altLang="zh-CN" sz="2000" b="1" dirty="0">
                <a:latin typeface="Arial" charset="0"/>
              </a:rPr>
              <a:t>HDPLD</a:t>
            </a:r>
            <a:r>
              <a:rPr kumimoji="1" lang="zh-CN" altLang="en-US" sz="2000" b="1" dirty="0">
                <a:latin typeface="Arial" charset="0"/>
              </a:rPr>
              <a:t>可达</a:t>
            </a:r>
            <a:r>
              <a:rPr kumimoji="1" lang="en-US" altLang="zh-CN" sz="2000" b="1" dirty="0">
                <a:solidFill>
                  <a:srgbClr val="CC0066"/>
                </a:solidFill>
                <a:latin typeface="Arial" charset="0"/>
              </a:rPr>
              <a:t>400</a:t>
            </a:r>
            <a:r>
              <a:rPr kumimoji="1" lang="zh-CN" altLang="en-US" sz="2000" b="1" dirty="0">
                <a:solidFill>
                  <a:srgbClr val="CC0066"/>
                </a:solidFill>
                <a:latin typeface="Arial" charset="0"/>
              </a:rPr>
              <a:t>万门</a:t>
            </a:r>
            <a:r>
              <a:rPr kumimoji="1" lang="en-US" altLang="zh-CN" sz="2000" b="1" dirty="0">
                <a:solidFill>
                  <a:srgbClr val="CC0066"/>
                </a:solidFill>
                <a:latin typeface="Arial" charset="0"/>
              </a:rPr>
              <a:t>/</a:t>
            </a:r>
            <a:r>
              <a:rPr kumimoji="1" lang="zh-CN" altLang="en-US" sz="2000" b="1" dirty="0">
                <a:solidFill>
                  <a:srgbClr val="CC0066"/>
                </a:solidFill>
                <a:latin typeface="Arial" charset="0"/>
              </a:rPr>
              <a:t>片</a:t>
            </a:r>
            <a:r>
              <a:rPr kumimoji="1" lang="zh-CN" altLang="en-US" sz="2000" b="1" dirty="0">
                <a:latin typeface="Arial" charset="0"/>
              </a:rPr>
              <a:t>以上</a:t>
            </a:r>
            <a:r>
              <a:rPr kumimoji="1" lang="en-US" altLang="zh-CN" sz="2000" b="1" dirty="0">
                <a:latin typeface="Arial" charset="0"/>
              </a:rPr>
              <a:t> </a:t>
            </a:r>
          </a:p>
        </p:txBody>
      </p:sp>
    </p:spTree>
  </p:cSld>
  <p:clrMapOvr>
    <a:masterClrMapping/>
  </p:clrMapOvr>
  <p:transition spd="med">
    <p:blinds dir="vert"/>
    <p:sndAc>
      <p:stSnd>
        <p:snd r:embed="rId3" name="projctor.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 calcmode="lin" valueType="num">
                                      <p:cBhvr additive="base">
                                        <p:cTn id="29"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6">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 calcmode="lin" valueType="num">
                                      <p:cBhvr additive="base">
                                        <p:cTn id="33"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6">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 calcmode="lin" valueType="num">
                                      <p:cBhvr additive="base">
                                        <p:cTn id="37" dur="5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6">
                                            <p:txEl>
                                              <p:pRg st="8" end="8"/>
                                            </p:txEl>
                                          </p:spTgt>
                                        </p:tgtEl>
                                        <p:attrNameLst>
                                          <p:attrName>style.visibility</p:attrName>
                                        </p:attrNameLst>
                                      </p:cBhvr>
                                      <p:to>
                                        <p:strVal val="visible"/>
                                      </p:to>
                                    </p:set>
                                    <p:anim calcmode="lin" valueType="num">
                                      <p:cBhvr additive="base">
                                        <p:cTn id="41" dur="500" fill="hold"/>
                                        <p:tgtEl>
                                          <p:spTgt spid="6">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6">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6">
                                            <p:txEl>
                                              <p:pRg st="9" end="9"/>
                                            </p:txEl>
                                          </p:spTgt>
                                        </p:tgtEl>
                                        <p:attrNameLst>
                                          <p:attrName>style.visibility</p:attrName>
                                        </p:attrNameLst>
                                      </p:cBhvr>
                                      <p:to>
                                        <p:strVal val="visible"/>
                                      </p:to>
                                    </p:set>
                                    <p:anim calcmode="lin" valueType="num">
                                      <p:cBhvr additive="base">
                                        <p:cTn id="45" dur="500" fill="hold"/>
                                        <p:tgtEl>
                                          <p:spTgt spid="6">
                                            <p:txEl>
                                              <p:pRg st="9" end="9"/>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6">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spcBef>
                <a:spcPct val="0"/>
              </a:spcBef>
            </a:pPr>
            <a:fld id="{8F52A19B-8788-4A73-83B8-CF4BC42D7B70}" type="slidenum">
              <a:rPr lang="ko-KR" altLang="en-US" sz="1600">
                <a:solidFill>
                  <a:schemeClr val="accent2"/>
                </a:solidFill>
                <a:latin typeface="Verdana" pitchFamily="34" charset="0"/>
                <a:ea typeface="Gulim" pitchFamily="34" charset="-127"/>
              </a:rPr>
              <a:pPr algn="r">
                <a:spcBef>
                  <a:spcPct val="0"/>
                </a:spcBef>
              </a:pPr>
              <a:t>77</a:t>
            </a:fld>
            <a:endParaRPr lang="en-US" altLang="ko-KR" sz="1600">
              <a:solidFill>
                <a:schemeClr val="accent2"/>
              </a:solidFill>
              <a:latin typeface="Verdana" pitchFamily="34" charset="0"/>
              <a:ea typeface="Gulim" pitchFamily="34" charset="-127"/>
            </a:endParaRPr>
          </a:p>
        </p:txBody>
      </p:sp>
      <p:sp>
        <p:nvSpPr>
          <p:cNvPr id="22531" name="Rectangle 2"/>
          <p:cNvSpPr>
            <a:spLocks noGrp="1" noChangeArrowheads="1"/>
          </p:cNvSpPr>
          <p:nvPr>
            <p:ph type="title" idx="4294967295"/>
          </p:nvPr>
        </p:nvSpPr>
        <p:spPr>
          <a:xfrm>
            <a:off x="1763713" y="298450"/>
            <a:ext cx="6408737" cy="609600"/>
          </a:xfrm>
        </p:spPr>
        <p:txBody>
          <a:bodyPr/>
          <a:lstStyle/>
          <a:p>
            <a:r>
              <a:rPr lang="en-US" altLang="zh-CN" dirty="0" smtClean="0">
                <a:solidFill>
                  <a:srgbClr val="FFCC00"/>
                </a:solidFill>
                <a:latin typeface="Arial" charset="0"/>
                <a:ea typeface="黑体" pitchFamily="49" charset="-122"/>
              </a:rPr>
              <a:t>2</a:t>
            </a:r>
            <a:r>
              <a:rPr lang="zh-CN" altLang="en-US" dirty="0" smtClean="0">
                <a:solidFill>
                  <a:srgbClr val="FFCC00"/>
                </a:solidFill>
                <a:latin typeface="Arial" charset="0"/>
                <a:ea typeface="黑体" pitchFamily="49" charset="-122"/>
              </a:rPr>
              <a:t>、按编程方式分类</a:t>
            </a:r>
            <a:endParaRPr lang="en-US" altLang="zh-CN" dirty="0" smtClean="0">
              <a:solidFill>
                <a:srgbClr val="FFCC00"/>
              </a:solidFill>
              <a:latin typeface="Arial" charset="0"/>
              <a:ea typeface="黑体" pitchFamily="49" charset="-122"/>
            </a:endParaRPr>
          </a:p>
        </p:txBody>
      </p:sp>
      <p:sp>
        <p:nvSpPr>
          <p:cNvPr id="2222083" name="Rectangle 3"/>
          <p:cNvSpPr>
            <a:spLocks noChangeArrowheads="1"/>
          </p:cNvSpPr>
          <p:nvPr/>
        </p:nvSpPr>
        <p:spPr bwMode="auto">
          <a:xfrm>
            <a:off x="238125" y="1231900"/>
            <a:ext cx="8905875" cy="1009650"/>
          </a:xfrm>
          <a:prstGeom prst="rect">
            <a:avLst/>
          </a:prstGeom>
          <a:noFill/>
          <a:ln w="9525">
            <a:noFill/>
            <a:miter lim="800000"/>
            <a:headEnd/>
            <a:tailEnd/>
          </a:ln>
        </p:spPr>
        <p:txBody>
          <a:bodyPr/>
          <a:lstStyle/>
          <a:p>
            <a:pPr marL="342900" indent="-342900" algn="just">
              <a:spcBef>
                <a:spcPct val="20000"/>
              </a:spcBef>
              <a:buClr>
                <a:schemeClr val="bg2"/>
              </a:buClr>
              <a:buFont typeface="Wingdings" pitchFamily="2" charset="2"/>
              <a:buNone/>
            </a:pPr>
            <a:r>
              <a:rPr lang="zh-CN" altLang="en-US" b="1" dirty="0">
                <a:solidFill>
                  <a:srgbClr val="000000"/>
                </a:solidFill>
                <a:latin typeface="Arial" pitchFamily="34" charset="0"/>
                <a:cs typeface="Arial" pitchFamily="34" charset="0"/>
              </a:rPr>
              <a:t>（</a:t>
            </a:r>
            <a:r>
              <a:rPr lang="en-US" altLang="zh-CN" b="1" dirty="0">
                <a:solidFill>
                  <a:srgbClr val="000000"/>
                </a:solidFill>
                <a:latin typeface="Arial" pitchFamily="34" charset="0"/>
                <a:cs typeface="Arial" pitchFamily="34" charset="0"/>
              </a:rPr>
              <a:t>1</a:t>
            </a:r>
            <a:r>
              <a:rPr lang="zh-CN" altLang="en-US" b="1" dirty="0">
                <a:solidFill>
                  <a:srgbClr val="000000"/>
                </a:solidFill>
                <a:latin typeface="Arial" pitchFamily="34" charset="0"/>
                <a:cs typeface="Arial" pitchFamily="34" charset="0"/>
              </a:rPr>
              <a:t>）</a:t>
            </a:r>
            <a:r>
              <a:rPr lang="zh-CN" altLang="en-US" b="1" dirty="0">
                <a:solidFill>
                  <a:srgbClr val="009900"/>
                </a:solidFill>
                <a:latin typeface="Arial" pitchFamily="34" charset="0"/>
                <a:ea typeface="华文新魏" pitchFamily="2" charset="-122"/>
                <a:cs typeface="Arial" pitchFamily="34" charset="0"/>
              </a:rPr>
              <a:t> </a:t>
            </a:r>
            <a:r>
              <a:rPr lang="zh-CN" altLang="en-US" b="1" dirty="0">
                <a:solidFill>
                  <a:srgbClr val="000000"/>
                </a:solidFill>
                <a:latin typeface="Arial" pitchFamily="34" charset="0"/>
                <a:cs typeface="Arial" pitchFamily="34" charset="0"/>
              </a:rPr>
              <a:t>一次性编程（</a:t>
            </a:r>
            <a:r>
              <a:rPr lang="en-US" altLang="zh-CN" b="1" dirty="0">
                <a:solidFill>
                  <a:srgbClr val="000000"/>
                </a:solidFill>
                <a:latin typeface="Arial" pitchFamily="34" charset="0"/>
                <a:cs typeface="Arial" pitchFamily="34" charset="0"/>
              </a:rPr>
              <a:t>OTP</a:t>
            </a:r>
            <a:r>
              <a:rPr lang="zh-CN" altLang="en-US" b="1" dirty="0">
                <a:solidFill>
                  <a:srgbClr val="000000"/>
                </a:solidFill>
                <a:latin typeface="Arial" pitchFamily="34" charset="0"/>
                <a:cs typeface="Arial" pitchFamily="34" charset="0"/>
              </a:rPr>
              <a:t>，</a:t>
            </a:r>
            <a:r>
              <a:rPr lang="en-US" altLang="zh-CN" b="1" dirty="0">
                <a:solidFill>
                  <a:srgbClr val="000000"/>
                </a:solidFill>
                <a:latin typeface="Arial" pitchFamily="34" charset="0"/>
                <a:cs typeface="Arial" pitchFamily="34" charset="0"/>
              </a:rPr>
              <a:t>One Time Programmable </a:t>
            </a:r>
            <a:r>
              <a:rPr lang="zh-CN" altLang="en-US" b="1" dirty="0">
                <a:solidFill>
                  <a:srgbClr val="000000"/>
                </a:solidFill>
                <a:latin typeface="Arial" pitchFamily="34" charset="0"/>
                <a:cs typeface="Arial" pitchFamily="34" charset="0"/>
              </a:rPr>
              <a:t>）</a:t>
            </a:r>
            <a:r>
              <a:rPr lang="en-US" altLang="zh-CN" b="1" dirty="0">
                <a:solidFill>
                  <a:srgbClr val="000000"/>
                </a:solidFill>
                <a:latin typeface="Arial" pitchFamily="34" charset="0"/>
                <a:cs typeface="Arial" pitchFamily="34" charset="0"/>
              </a:rPr>
              <a:t>PLD</a:t>
            </a:r>
          </a:p>
          <a:p>
            <a:pPr marL="342900" indent="-342900" algn="just">
              <a:spcBef>
                <a:spcPct val="20000"/>
              </a:spcBef>
              <a:buClr>
                <a:schemeClr val="bg2"/>
              </a:buClr>
              <a:buFont typeface="Wingdings" pitchFamily="2" charset="2"/>
              <a:buNone/>
            </a:pPr>
            <a:r>
              <a:rPr lang="zh-CN" altLang="en-US" b="1" dirty="0">
                <a:solidFill>
                  <a:srgbClr val="000000"/>
                </a:solidFill>
                <a:latin typeface="Arial" pitchFamily="34" charset="0"/>
                <a:cs typeface="Arial" pitchFamily="34" charset="0"/>
              </a:rPr>
              <a:t>（</a:t>
            </a:r>
            <a:r>
              <a:rPr lang="en-US" altLang="zh-CN" b="1" dirty="0">
                <a:solidFill>
                  <a:srgbClr val="000000"/>
                </a:solidFill>
                <a:latin typeface="Arial" pitchFamily="34" charset="0"/>
                <a:cs typeface="Arial" pitchFamily="34" charset="0"/>
              </a:rPr>
              <a:t>2</a:t>
            </a:r>
            <a:r>
              <a:rPr lang="zh-CN" altLang="en-US" b="1" dirty="0">
                <a:solidFill>
                  <a:srgbClr val="000000"/>
                </a:solidFill>
                <a:latin typeface="Arial" pitchFamily="34" charset="0"/>
                <a:cs typeface="Arial" pitchFamily="34" charset="0"/>
              </a:rPr>
              <a:t>）可多次编程（</a:t>
            </a:r>
            <a:r>
              <a:rPr lang="en-US" altLang="zh-CN" b="1" dirty="0">
                <a:solidFill>
                  <a:srgbClr val="000000"/>
                </a:solidFill>
                <a:latin typeface="Arial" pitchFamily="34" charset="0"/>
                <a:cs typeface="Arial" pitchFamily="34" charset="0"/>
              </a:rPr>
              <a:t>MTP</a:t>
            </a:r>
            <a:r>
              <a:rPr lang="zh-CN" altLang="en-US" b="1" dirty="0">
                <a:solidFill>
                  <a:srgbClr val="000000"/>
                </a:solidFill>
                <a:latin typeface="Arial" pitchFamily="34" charset="0"/>
                <a:cs typeface="Arial" pitchFamily="34" charset="0"/>
              </a:rPr>
              <a:t>，</a:t>
            </a:r>
            <a:r>
              <a:rPr lang="en-US" altLang="zh-CN" b="1" dirty="0">
                <a:solidFill>
                  <a:srgbClr val="000000"/>
                </a:solidFill>
                <a:latin typeface="Arial" pitchFamily="34" charset="0"/>
                <a:cs typeface="Arial" pitchFamily="34" charset="0"/>
              </a:rPr>
              <a:t>Many Time Programmable</a:t>
            </a:r>
            <a:r>
              <a:rPr lang="zh-CN" altLang="en-US" b="1" dirty="0">
                <a:solidFill>
                  <a:srgbClr val="000000"/>
                </a:solidFill>
                <a:latin typeface="Arial" pitchFamily="34" charset="0"/>
                <a:cs typeface="Arial" pitchFamily="34" charset="0"/>
              </a:rPr>
              <a:t>） </a:t>
            </a:r>
            <a:r>
              <a:rPr lang="en-US" altLang="zh-CN" b="1" dirty="0">
                <a:solidFill>
                  <a:srgbClr val="000000"/>
                </a:solidFill>
                <a:latin typeface="Arial" pitchFamily="34" charset="0"/>
                <a:cs typeface="Arial" pitchFamily="34" charset="0"/>
              </a:rPr>
              <a:t>PLD</a:t>
            </a:r>
          </a:p>
        </p:txBody>
      </p:sp>
      <p:grpSp>
        <p:nvGrpSpPr>
          <p:cNvPr id="2" name="组合 23"/>
          <p:cNvGrpSpPr>
            <a:grpSpLocks/>
          </p:cNvGrpSpPr>
          <p:nvPr/>
        </p:nvGrpSpPr>
        <p:grpSpPr bwMode="auto">
          <a:xfrm>
            <a:off x="4478338" y="2589213"/>
            <a:ext cx="4378325" cy="3300412"/>
            <a:chOff x="4478338" y="2589213"/>
            <a:chExt cx="4378325" cy="3300412"/>
          </a:xfrm>
        </p:grpSpPr>
        <p:grpSp>
          <p:nvGrpSpPr>
            <p:cNvPr id="3" name="Group 3"/>
            <p:cNvGrpSpPr>
              <a:grpSpLocks/>
            </p:cNvGrpSpPr>
            <p:nvPr/>
          </p:nvGrpSpPr>
          <p:grpSpPr bwMode="auto">
            <a:xfrm>
              <a:off x="4735513" y="2589213"/>
              <a:ext cx="4121150" cy="3300412"/>
              <a:chOff x="912" y="979"/>
              <a:chExt cx="3984" cy="941"/>
            </a:xfrm>
          </p:grpSpPr>
          <p:sp>
            <p:nvSpPr>
              <p:cNvPr id="16" name="AutoShape 4"/>
              <p:cNvSpPr>
                <a:spLocks noChangeArrowheads="1"/>
              </p:cNvSpPr>
              <p:nvPr/>
            </p:nvSpPr>
            <p:spPr bwMode="gray">
              <a:xfrm>
                <a:off x="912" y="1008"/>
                <a:ext cx="3984" cy="912"/>
              </a:xfrm>
              <a:prstGeom prst="roundRect">
                <a:avLst>
                  <a:gd name="adj" fmla="val 10889"/>
                </a:avLst>
              </a:prstGeom>
              <a:gradFill rotWithShape="1">
                <a:gsLst>
                  <a:gs pos="0">
                    <a:srgbClr val="DDDDDD"/>
                  </a:gs>
                  <a:gs pos="50000">
                    <a:srgbClr val="DDDDDD">
                      <a:gamma/>
                      <a:tint val="36471"/>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lgn="ctr">
                  <a:defRPr/>
                </a:pPr>
                <a:endParaRPr kumimoji="1" lang="zh-CN" altLang="en-US" sz="1600">
                  <a:latin typeface="Arial" pitchFamily="34" charset="0"/>
                </a:endParaRPr>
              </a:p>
            </p:txBody>
          </p:sp>
          <p:grpSp>
            <p:nvGrpSpPr>
              <p:cNvPr id="4" name="Group 5"/>
              <p:cNvGrpSpPr>
                <a:grpSpLocks/>
              </p:cNvGrpSpPr>
              <p:nvPr/>
            </p:nvGrpSpPr>
            <p:grpSpPr bwMode="auto">
              <a:xfrm>
                <a:off x="1314" y="979"/>
                <a:ext cx="2876" cy="426"/>
                <a:chOff x="1314" y="979"/>
                <a:chExt cx="2876" cy="426"/>
              </a:xfrm>
            </p:grpSpPr>
            <p:sp>
              <p:nvSpPr>
                <p:cNvPr id="22551" name="AutoShape 6"/>
                <p:cNvSpPr>
                  <a:spLocks noChangeArrowheads="1"/>
                </p:cNvSpPr>
                <p:nvPr/>
              </p:nvSpPr>
              <p:spPr bwMode="gray">
                <a:xfrm rot="-5400000">
                  <a:off x="2712" y="-348"/>
                  <a:ext cx="151" cy="2805"/>
                </a:xfrm>
                <a:prstGeom prst="roundRect">
                  <a:avLst>
                    <a:gd name="adj" fmla="val 11921"/>
                  </a:avLst>
                </a:prstGeom>
                <a:gradFill rotWithShape="1">
                  <a:gsLst>
                    <a:gs pos="0">
                      <a:srgbClr val="00E4A8"/>
                    </a:gs>
                    <a:gs pos="100000">
                      <a:srgbClr val="009F75"/>
                    </a:gs>
                  </a:gsLst>
                  <a:lin ang="5400000" scaled="1"/>
                </a:gradFill>
                <a:ln w="38100">
                  <a:solidFill>
                    <a:srgbClr val="FFFFFF"/>
                  </a:solidFill>
                  <a:round/>
                  <a:headEnd/>
                  <a:tailEnd/>
                </a:ln>
              </p:spPr>
              <p:txBody>
                <a:bodyPr vert="eaVert" wrap="none" anchor="ctr"/>
                <a:lstStyle/>
                <a:p>
                  <a:pPr algn="ctr"/>
                  <a:endParaRPr kumimoji="1" lang="zh-CN" altLang="en-US" sz="1600">
                    <a:latin typeface="Arial" charset="0"/>
                  </a:endParaRPr>
                </a:p>
              </p:txBody>
            </p:sp>
            <p:sp>
              <p:nvSpPr>
                <p:cNvPr id="20" name="Freeform 7"/>
                <p:cNvSpPr>
                  <a:spLocks/>
                </p:cNvSpPr>
                <p:nvPr/>
              </p:nvSpPr>
              <p:spPr bwMode="gray">
                <a:xfrm rot="-5400000">
                  <a:off x="2118" y="366"/>
                  <a:ext cx="103" cy="1404"/>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 name="T12" fmla="*/ 0 60000 65536"/>
                    <a:gd name="T13" fmla="*/ 0 60000 65536"/>
                    <a:gd name="T14" fmla="*/ 0 60000 65536"/>
                    <a:gd name="T15" fmla="*/ 0 60000 65536"/>
                    <a:gd name="T16" fmla="*/ 0 60000 65536"/>
                    <a:gd name="T17" fmla="*/ 0 60000 65536"/>
                    <a:gd name="T18" fmla="*/ 0 w 596"/>
                    <a:gd name="T19" fmla="*/ 0 h 598"/>
                    <a:gd name="T20" fmla="*/ 596 w 596"/>
                    <a:gd name="T21" fmla="*/ 598 h 598"/>
                  </a:gdLst>
                  <a:ahLst/>
                  <a:cxnLst>
                    <a:cxn ang="T12">
                      <a:pos x="T0" y="T1"/>
                    </a:cxn>
                    <a:cxn ang="T13">
                      <a:pos x="T2" y="T3"/>
                    </a:cxn>
                    <a:cxn ang="T14">
                      <a:pos x="T4" y="T5"/>
                    </a:cxn>
                    <a:cxn ang="T15">
                      <a:pos x="T6" y="T7"/>
                    </a:cxn>
                    <a:cxn ang="T16">
                      <a:pos x="T8" y="T9"/>
                    </a:cxn>
                    <a:cxn ang="T17">
                      <a:pos x="T10" y="T11"/>
                    </a:cxn>
                  </a:cxnLst>
                  <a:rect l="T18" t="T19" r="T20" b="T21"/>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74F0D0"/>
                    </a:gs>
                    <a:gs pos="50000">
                      <a:srgbClr val="00E4A8">
                        <a:alpha val="0"/>
                      </a:srgbClr>
                    </a:gs>
                    <a:gs pos="100000">
                      <a:srgbClr val="74F0D0"/>
                    </a:gs>
                  </a:gsLst>
                  <a:lin ang="2700000" scaled="1"/>
                </a:gradFill>
                <a:ln w="0">
                  <a:noFill/>
                  <a:round/>
                  <a:headEnd/>
                  <a:tailEnd/>
                </a:ln>
              </p:spPr>
              <p:txBody>
                <a:bodyPr vert="eaVert"/>
                <a:lstStyle/>
                <a:p>
                  <a:pPr algn="ctr">
                    <a:defRPr/>
                  </a:pPr>
                  <a:endParaRPr kumimoji="1" lang="zh-CN" altLang="en-US" sz="1600">
                    <a:latin typeface="Arial" pitchFamily="34" charset="0"/>
                  </a:endParaRPr>
                </a:p>
              </p:txBody>
            </p:sp>
            <p:sp>
              <p:nvSpPr>
                <p:cNvPr id="21" name="Text Box 8"/>
                <p:cNvSpPr txBox="1">
                  <a:spLocks noChangeArrowheads="1"/>
                </p:cNvSpPr>
                <p:nvPr/>
              </p:nvSpPr>
              <p:spPr bwMode="gray">
                <a:xfrm>
                  <a:off x="1314" y="1294"/>
                  <a:ext cx="126" cy="111"/>
                </a:xfrm>
                <a:prstGeom prst="rect">
                  <a:avLst/>
                </a:prstGeom>
                <a:noFill/>
                <a:ln w="9525" algn="ctr">
                  <a:noFill/>
                  <a:miter lim="800000"/>
                  <a:headEnd/>
                  <a:tailEnd/>
                </a:ln>
                <a:effectLst/>
              </p:spPr>
              <p:txBody>
                <a:bodyPr wrap="none">
                  <a:spAutoFit/>
                </a:bodyPr>
                <a:lstStyle/>
                <a:p>
                  <a:pPr algn="ctr" eaLnBrk="0" hangingPunct="0">
                    <a:defRPr/>
                  </a:pPr>
                  <a:endParaRPr kumimoji="1" lang="en-US" altLang="zh-CN" sz="2800">
                    <a:solidFill>
                      <a:srgbClr val="FFFFFF"/>
                    </a:solidFill>
                    <a:effectLst>
                      <a:outerShdw blurRad="38100" dist="38100" dir="2700000" algn="tl">
                        <a:srgbClr val="C0C0C0"/>
                      </a:outerShdw>
                    </a:effectLst>
                    <a:latin typeface="Tahoma" pitchFamily="34" charset="0"/>
                  </a:endParaRPr>
                </a:p>
              </p:txBody>
            </p:sp>
          </p:grpSp>
        </p:grpSp>
        <p:sp>
          <p:nvSpPr>
            <p:cNvPr id="22547" name="TextBox 22"/>
            <p:cNvSpPr txBox="1">
              <a:spLocks noChangeArrowheads="1"/>
            </p:cNvSpPr>
            <p:nvPr/>
          </p:nvSpPr>
          <p:spPr bwMode="auto">
            <a:xfrm>
              <a:off x="4478338" y="3205163"/>
              <a:ext cx="4122737" cy="2462213"/>
            </a:xfrm>
            <a:prstGeom prst="rect">
              <a:avLst/>
            </a:prstGeom>
            <a:noFill/>
            <a:ln w="9525">
              <a:noFill/>
              <a:miter lim="800000"/>
              <a:headEnd/>
              <a:tailEnd/>
            </a:ln>
          </p:spPr>
          <p:txBody>
            <a:bodyPr>
              <a:spAutoFit/>
            </a:bodyPr>
            <a:lstStyle/>
            <a:p>
              <a:pPr marL="779463" lvl="1" indent="-322263" algn="l">
                <a:buClr>
                  <a:srgbClr val="FF0000"/>
                </a:buClr>
                <a:buSzPct val="80000"/>
                <a:buFont typeface="Wingdings" pitchFamily="2" charset="2"/>
                <a:buChar char="ü"/>
              </a:pPr>
              <a:r>
                <a:rPr kumimoji="1" lang="zh-CN" altLang="en-US" sz="2000" b="1" dirty="0">
                  <a:solidFill>
                    <a:srgbClr val="000000"/>
                  </a:solidFill>
                  <a:latin typeface="宋体" pitchFamily="2" charset="-122"/>
                </a:rPr>
                <a:t>大多采用场效应管作编程元件，控制存储器存储编程信息。通常采用</a:t>
              </a:r>
              <a:r>
                <a:rPr kumimoji="1" lang="en-US" altLang="zh-CN" sz="2000" b="1" dirty="0">
                  <a:solidFill>
                    <a:srgbClr val="FF0000"/>
                  </a:solidFill>
                  <a:ea typeface="黑体" pitchFamily="49" charset="-122"/>
                </a:rPr>
                <a:t>EPROM</a:t>
              </a:r>
              <a:r>
                <a:rPr kumimoji="1" lang="zh-CN" altLang="en-US" sz="2000" b="1" dirty="0">
                  <a:solidFill>
                    <a:srgbClr val="FF0000"/>
                  </a:solidFill>
                  <a:latin typeface="宋体" pitchFamily="2" charset="-122"/>
                </a:rPr>
                <a:t>、</a:t>
              </a:r>
              <a:r>
                <a:rPr kumimoji="1" lang="en-US" altLang="zh-CN" sz="2000" b="1" dirty="0">
                  <a:solidFill>
                    <a:srgbClr val="FF0000"/>
                  </a:solidFill>
                  <a:ea typeface="黑体" pitchFamily="49" charset="-122"/>
                </a:rPr>
                <a:t>EEPROM</a:t>
              </a:r>
              <a:r>
                <a:rPr kumimoji="1" lang="zh-CN" altLang="en-US" sz="2000" b="1" dirty="0">
                  <a:solidFill>
                    <a:srgbClr val="FF0000"/>
                  </a:solidFill>
                  <a:latin typeface="宋体" pitchFamily="2" charset="-122"/>
                </a:rPr>
                <a:t>、</a:t>
              </a:r>
              <a:r>
                <a:rPr kumimoji="1" lang="en-US" altLang="zh-CN" sz="2000" b="1" dirty="0">
                  <a:solidFill>
                    <a:srgbClr val="FF0000"/>
                  </a:solidFill>
                  <a:ea typeface="黑体" pitchFamily="49" charset="-122"/>
                </a:rPr>
                <a:t>FLASH</a:t>
              </a:r>
              <a:r>
                <a:rPr kumimoji="1" lang="zh-CN" altLang="en-US" sz="2000" b="1" dirty="0">
                  <a:solidFill>
                    <a:srgbClr val="FF0000"/>
                  </a:solidFill>
                  <a:latin typeface="宋体" pitchFamily="2" charset="-122"/>
                </a:rPr>
                <a:t>或</a:t>
              </a:r>
              <a:r>
                <a:rPr kumimoji="1" lang="en-US" altLang="zh-CN" sz="2000" b="1" dirty="0">
                  <a:solidFill>
                    <a:srgbClr val="FF0000"/>
                  </a:solidFill>
                  <a:ea typeface="黑体" pitchFamily="49" charset="-122"/>
                </a:rPr>
                <a:t>SRAM</a:t>
              </a:r>
              <a:r>
                <a:rPr kumimoji="1" lang="zh-CN" altLang="en-US" sz="2000" b="1" dirty="0">
                  <a:solidFill>
                    <a:srgbClr val="000000"/>
                  </a:solidFill>
                  <a:latin typeface="宋体" pitchFamily="2" charset="-122"/>
                </a:rPr>
                <a:t>工艺制造。</a:t>
              </a:r>
              <a:endParaRPr kumimoji="1" lang="en-US" altLang="zh-CN" sz="2000" b="1" dirty="0">
                <a:solidFill>
                  <a:srgbClr val="000000"/>
                </a:solidFill>
                <a:latin typeface="宋体" pitchFamily="2" charset="-122"/>
              </a:endParaRPr>
            </a:p>
            <a:p>
              <a:pPr marL="779463" lvl="1" indent="-322263" algn="l">
                <a:buClr>
                  <a:srgbClr val="FF0000"/>
                </a:buClr>
                <a:buSzPct val="80000"/>
                <a:buFont typeface="Wingdings" pitchFamily="2" charset="2"/>
                <a:buChar char="ü"/>
              </a:pPr>
              <a:r>
                <a:rPr kumimoji="1" lang="zh-CN" altLang="en-US" sz="2000" b="1" dirty="0">
                  <a:solidFill>
                    <a:srgbClr val="000000"/>
                  </a:solidFill>
                  <a:latin typeface="宋体" pitchFamily="2" charset="-122"/>
                </a:rPr>
                <a:t>可重复编程和修改，适用于数字系统的研制、开发和实验阶段使用</a:t>
              </a:r>
            </a:p>
          </p:txBody>
        </p:sp>
        <p:sp>
          <p:nvSpPr>
            <p:cNvPr id="22548" name="Text Box 36"/>
            <p:cNvSpPr txBox="1">
              <a:spLocks noChangeArrowheads="1"/>
            </p:cNvSpPr>
            <p:nvPr/>
          </p:nvSpPr>
          <p:spPr bwMode="auto">
            <a:xfrm>
              <a:off x="5529263" y="2630488"/>
              <a:ext cx="2265362" cy="369332"/>
            </a:xfrm>
            <a:prstGeom prst="rect">
              <a:avLst/>
            </a:prstGeom>
            <a:noFill/>
            <a:ln w="9525">
              <a:noFill/>
              <a:miter lim="800000"/>
              <a:headEnd/>
              <a:tailEnd/>
            </a:ln>
            <a:effectLst>
              <a:prstShdw prst="shdw13" dist="53882" dir="13500000">
                <a:srgbClr val="008965">
                  <a:alpha val="50000"/>
                </a:srgbClr>
              </a:prstShdw>
            </a:effectLst>
          </p:spPr>
          <p:txBody>
            <a:bodyPr>
              <a:spAutoFit/>
            </a:bodyPr>
            <a:lstStyle/>
            <a:p>
              <a:pPr algn="ctr"/>
              <a:r>
                <a:rPr kumimoji="1" lang="zh-CN" altLang="en-US" sz="2000" b="1" dirty="0">
                  <a:solidFill>
                    <a:srgbClr val="000000"/>
                  </a:solidFill>
                  <a:latin typeface="Arial" charset="0"/>
                </a:rPr>
                <a:t>可多次编程</a:t>
              </a:r>
              <a:r>
                <a:rPr kumimoji="1" lang="en-US" altLang="zh-CN" sz="2000" b="1" dirty="0">
                  <a:solidFill>
                    <a:srgbClr val="000000"/>
                  </a:solidFill>
                  <a:latin typeface="Arial" charset="0"/>
                </a:rPr>
                <a:t>PLD</a:t>
              </a:r>
            </a:p>
          </p:txBody>
        </p:sp>
      </p:grpSp>
      <p:grpSp>
        <p:nvGrpSpPr>
          <p:cNvPr id="5" name="组合 24"/>
          <p:cNvGrpSpPr>
            <a:grpSpLocks/>
          </p:cNvGrpSpPr>
          <p:nvPr/>
        </p:nvGrpSpPr>
        <p:grpSpPr bwMode="auto">
          <a:xfrm>
            <a:off x="-234950" y="2522538"/>
            <a:ext cx="4833938" cy="3613150"/>
            <a:chOff x="-234950" y="2522538"/>
            <a:chExt cx="4833938" cy="3613150"/>
          </a:xfrm>
        </p:grpSpPr>
        <p:grpSp>
          <p:nvGrpSpPr>
            <p:cNvPr id="6" name="组合 21"/>
            <p:cNvGrpSpPr>
              <a:grpSpLocks/>
            </p:cNvGrpSpPr>
            <p:nvPr/>
          </p:nvGrpSpPr>
          <p:grpSpPr bwMode="auto">
            <a:xfrm>
              <a:off x="58738" y="2522538"/>
              <a:ext cx="4540250" cy="3613150"/>
              <a:chOff x="58738" y="2522538"/>
              <a:chExt cx="4540250" cy="3613150"/>
            </a:xfrm>
          </p:grpSpPr>
          <p:grpSp>
            <p:nvGrpSpPr>
              <p:cNvPr id="8" name="Group 3"/>
              <p:cNvGrpSpPr>
                <a:grpSpLocks/>
              </p:cNvGrpSpPr>
              <p:nvPr/>
            </p:nvGrpSpPr>
            <p:grpSpPr bwMode="auto">
              <a:xfrm>
                <a:off x="58738" y="2522538"/>
                <a:ext cx="4540250" cy="3613150"/>
                <a:chOff x="912" y="995"/>
                <a:chExt cx="3984" cy="925"/>
              </a:xfrm>
            </p:grpSpPr>
            <p:sp>
              <p:nvSpPr>
                <p:cNvPr id="7" name="AutoShape 4"/>
                <p:cNvSpPr>
                  <a:spLocks noChangeArrowheads="1"/>
                </p:cNvSpPr>
                <p:nvPr/>
              </p:nvSpPr>
              <p:spPr bwMode="gray">
                <a:xfrm>
                  <a:off x="912" y="1008"/>
                  <a:ext cx="3984" cy="912"/>
                </a:xfrm>
                <a:prstGeom prst="roundRect">
                  <a:avLst>
                    <a:gd name="adj" fmla="val 10889"/>
                  </a:avLst>
                </a:prstGeom>
                <a:gradFill rotWithShape="1">
                  <a:gsLst>
                    <a:gs pos="0">
                      <a:srgbClr val="DDDDDD"/>
                    </a:gs>
                    <a:gs pos="50000">
                      <a:srgbClr val="DDDDDD">
                        <a:gamma/>
                        <a:tint val="36471"/>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lgn="ctr">
                    <a:defRPr/>
                  </a:pPr>
                  <a:endParaRPr kumimoji="1" lang="zh-CN" altLang="en-US" sz="1600">
                    <a:latin typeface="Arial" pitchFamily="34" charset="0"/>
                  </a:endParaRPr>
                </a:p>
              </p:txBody>
            </p:sp>
            <p:grpSp>
              <p:nvGrpSpPr>
                <p:cNvPr id="9" name="Group 5"/>
                <p:cNvGrpSpPr>
                  <a:grpSpLocks/>
                </p:cNvGrpSpPr>
                <p:nvPr/>
              </p:nvGrpSpPr>
              <p:grpSpPr bwMode="auto">
                <a:xfrm>
                  <a:off x="1314" y="995"/>
                  <a:ext cx="2854" cy="410"/>
                  <a:chOff x="1314" y="995"/>
                  <a:chExt cx="2854" cy="410"/>
                </a:xfrm>
              </p:grpSpPr>
              <p:sp>
                <p:nvSpPr>
                  <p:cNvPr id="22541" name="AutoShape 6"/>
                  <p:cNvSpPr>
                    <a:spLocks noChangeArrowheads="1"/>
                  </p:cNvSpPr>
                  <p:nvPr/>
                </p:nvSpPr>
                <p:spPr bwMode="gray">
                  <a:xfrm rot="-5400000">
                    <a:off x="2810" y="-194"/>
                    <a:ext cx="168" cy="2545"/>
                  </a:xfrm>
                  <a:prstGeom prst="roundRect">
                    <a:avLst>
                      <a:gd name="adj" fmla="val 11921"/>
                    </a:avLst>
                  </a:prstGeom>
                  <a:gradFill rotWithShape="1">
                    <a:gsLst>
                      <a:gs pos="0">
                        <a:srgbClr val="00E4A8"/>
                      </a:gs>
                      <a:gs pos="100000">
                        <a:srgbClr val="009F75"/>
                      </a:gs>
                    </a:gsLst>
                    <a:lin ang="5400000" scaled="1"/>
                  </a:gradFill>
                  <a:ln w="38100">
                    <a:solidFill>
                      <a:srgbClr val="FFFFFF"/>
                    </a:solidFill>
                    <a:round/>
                    <a:headEnd/>
                    <a:tailEnd/>
                  </a:ln>
                </p:spPr>
                <p:txBody>
                  <a:bodyPr vert="eaVert" wrap="none" anchor="ctr"/>
                  <a:lstStyle/>
                  <a:p>
                    <a:pPr algn="ctr"/>
                    <a:endParaRPr kumimoji="1" lang="zh-CN" altLang="en-US" sz="1600">
                      <a:latin typeface="Arial" charset="0"/>
                    </a:endParaRPr>
                  </a:p>
                </p:txBody>
              </p:sp>
              <p:sp>
                <p:nvSpPr>
                  <p:cNvPr id="11" name="Freeform 7"/>
                  <p:cNvSpPr>
                    <a:spLocks/>
                  </p:cNvSpPr>
                  <p:nvPr/>
                </p:nvSpPr>
                <p:spPr bwMode="gray">
                  <a:xfrm rot="-5187613">
                    <a:off x="2296" y="482"/>
                    <a:ext cx="113" cy="12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 name="T12" fmla="*/ 0 60000 65536"/>
                      <a:gd name="T13" fmla="*/ 0 60000 65536"/>
                      <a:gd name="T14" fmla="*/ 0 60000 65536"/>
                      <a:gd name="T15" fmla="*/ 0 60000 65536"/>
                      <a:gd name="T16" fmla="*/ 0 60000 65536"/>
                      <a:gd name="T17" fmla="*/ 0 60000 65536"/>
                      <a:gd name="T18" fmla="*/ 0 w 596"/>
                      <a:gd name="T19" fmla="*/ 0 h 598"/>
                      <a:gd name="T20" fmla="*/ 596 w 596"/>
                      <a:gd name="T21" fmla="*/ 598 h 598"/>
                    </a:gdLst>
                    <a:ahLst/>
                    <a:cxnLst>
                      <a:cxn ang="T12">
                        <a:pos x="T0" y="T1"/>
                      </a:cxn>
                      <a:cxn ang="T13">
                        <a:pos x="T2" y="T3"/>
                      </a:cxn>
                      <a:cxn ang="T14">
                        <a:pos x="T4" y="T5"/>
                      </a:cxn>
                      <a:cxn ang="T15">
                        <a:pos x="T6" y="T7"/>
                      </a:cxn>
                      <a:cxn ang="T16">
                        <a:pos x="T8" y="T9"/>
                      </a:cxn>
                      <a:cxn ang="T17">
                        <a:pos x="T10" y="T11"/>
                      </a:cxn>
                    </a:cxnLst>
                    <a:rect l="T18" t="T19" r="T20" b="T21"/>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74F0D0"/>
                      </a:gs>
                      <a:gs pos="50000">
                        <a:srgbClr val="00E4A8">
                          <a:alpha val="0"/>
                        </a:srgbClr>
                      </a:gs>
                      <a:gs pos="100000">
                        <a:srgbClr val="74F0D0"/>
                      </a:gs>
                    </a:gsLst>
                    <a:lin ang="2700000" scaled="1"/>
                  </a:gradFill>
                  <a:ln w="0">
                    <a:noFill/>
                    <a:round/>
                    <a:headEnd/>
                    <a:tailEnd/>
                  </a:ln>
                </p:spPr>
                <p:txBody>
                  <a:bodyPr vert="eaVert"/>
                  <a:lstStyle/>
                  <a:p>
                    <a:pPr algn="ctr">
                      <a:defRPr/>
                    </a:pPr>
                    <a:endParaRPr kumimoji="1" lang="zh-CN" altLang="en-US" sz="1600">
                      <a:latin typeface="Arial" pitchFamily="34" charset="0"/>
                    </a:endParaRPr>
                  </a:p>
                </p:txBody>
              </p:sp>
              <p:sp>
                <p:nvSpPr>
                  <p:cNvPr id="12" name="Text Box 8"/>
                  <p:cNvSpPr txBox="1">
                    <a:spLocks noChangeArrowheads="1"/>
                  </p:cNvSpPr>
                  <p:nvPr/>
                </p:nvSpPr>
                <p:spPr bwMode="gray">
                  <a:xfrm>
                    <a:off x="1316" y="1294"/>
                    <a:ext cx="124" cy="111"/>
                  </a:xfrm>
                  <a:prstGeom prst="rect">
                    <a:avLst/>
                  </a:prstGeom>
                  <a:noFill/>
                  <a:ln w="9525" algn="ctr">
                    <a:noFill/>
                    <a:miter lim="800000"/>
                    <a:headEnd/>
                    <a:tailEnd/>
                  </a:ln>
                  <a:effectLst/>
                </p:spPr>
                <p:txBody>
                  <a:bodyPr wrap="none">
                    <a:spAutoFit/>
                  </a:bodyPr>
                  <a:lstStyle/>
                  <a:p>
                    <a:pPr algn="ctr" eaLnBrk="0" hangingPunct="0">
                      <a:defRPr/>
                    </a:pPr>
                    <a:endParaRPr kumimoji="1" lang="en-US" altLang="zh-CN" sz="2800">
                      <a:solidFill>
                        <a:srgbClr val="FFFFFF"/>
                      </a:solidFill>
                      <a:effectLst>
                        <a:outerShdw blurRad="38100" dist="38100" dir="2700000" algn="tl">
                          <a:srgbClr val="C0C0C0"/>
                        </a:outerShdw>
                      </a:effectLst>
                      <a:latin typeface="Tahoma" pitchFamily="34" charset="0"/>
                    </a:endParaRPr>
                  </a:p>
                </p:txBody>
              </p:sp>
            </p:grpSp>
          </p:grpSp>
          <p:sp>
            <p:nvSpPr>
              <p:cNvPr id="22538" name="Text Box 35"/>
              <p:cNvSpPr txBox="1">
                <a:spLocks noChangeArrowheads="1"/>
              </p:cNvSpPr>
              <p:nvPr/>
            </p:nvSpPr>
            <p:spPr bwMode="auto">
              <a:xfrm>
                <a:off x="785813" y="2687638"/>
                <a:ext cx="3151187" cy="369332"/>
              </a:xfrm>
              <a:prstGeom prst="rect">
                <a:avLst/>
              </a:prstGeom>
              <a:noFill/>
              <a:ln w="9525">
                <a:noFill/>
                <a:miter lim="800000"/>
                <a:headEnd/>
                <a:tailEnd/>
              </a:ln>
              <a:effectLst>
                <a:prstShdw prst="shdw13" dist="53882" dir="13500000">
                  <a:srgbClr val="008965">
                    <a:alpha val="50000"/>
                  </a:srgbClr>
                </a:prstShdw>
              </a:effectLst>
            </p:spPr>
            <p:txBody>
              <a:bodyPr>
                <a:spAutoFit/>
              </a:bodyPr>
              <a:lstStyle/>
              <a:p>
                <a:pPr algn="ctr"/>
                <a:r>
                  <a:rPr kumimoji="1" lang="zh-CN" altLang="en-US" sz="2000" b="1" dirty="0">
                    <a:solidFill>
                      <a:srgbClr val="000000"/>
                    </a:solidFill>
                    <a:latin typeface="Arial" charset="0"/>
                  </a:rPr>
                  <a:t>一次性编程</a:t>
                </a:r>
                <a:r>
                  <a:rPr kumimoji="1" lang="en-US" altLang="zh-CN" sz="2000" b="1" dirty="0">
                    <a:solidFill>
                      <a:srgbClr val="000000"/>
                    </a:solidFill>
                    <a:latin typeface="Arial" charset="0"/>
                  </a:rPr>
                  <a:t>PLD	</a:t>
                </a:r>
              </a:p>
            </p:txBody>
          </p:sp>
        </p:grpSp>
        <p:sp>
          <p:nvSpPr>
            <p:cNvPr id="22536" name="TextBox 13"/>
            <p:cNvSpPr txBox="1">
              <a:spLocks noChangeArrowheads="1"/>
            </p:cNvSpPr>
            <p:nvPr/>
          </p:nvSpPr>
          <p:spPr bwMode="auto">
            <a:xfrm>
              <a:off x="-234950" y="3327400"/>
              <a:ext cx="4672013" cy="2369880"/>
            </a:xfrm>
            <a:prstGeom prst="rect">
              <a:avLst/>
            </a:prstGeom>
            <a:noFill/>
            <a:ln w="9525">
              <a:noFill/>
              <a:miter lim="800000"/>
              <a:headEnd/>
              <a:tailEnd/>
            </a:ln>
          </p:spPr>
          <p:txBody>
            <a:bodyPr>
              <a:spAutoFit/>
            </a:bodyPr>
            <a:lstStyle/>
            <a:p>
              <a:pPr marL="693738" lvl="1" indent="-236538" algn="l">
                <a:spcBef>
                  <a:spcPct val="10000"/>
                </a:spcBef>
                <a:buClr>
                  <a:srgbClr val="FF0000"/>
                </a:buClr>
                <a:buSzPct val="80000"/>
                <a:buFont typeface="Wingdings" pitchFamily="2" charset="2"/>
                <a:buChar char="ü"/>
              </a:pPr>
              <a:r>
                <a:rPr kumimoji="1" lang="zh-CN" altLang="en-US" sz="2000" b="1" dirty="0">
                  <a:solidFill>
                    <a:srgbClr val="000000"/>
                  </a:solidFill>
                  <a:latin typeface="宋体" pitchFamily="2" charset="-122"/>
                </a:rPr>
                <a:t>采用</a:t>
              </a:r>
              <a:r>
                <a:rPr kumimoji="1" lang="zh-CN" altLang="en-US" sz="2000" b="1" dirty="0">
                  <a:solidFill>
                    <a:srgbClr val="FF66FF"/>
                  </a:solidFill>
                  <a:latin typeface="宋体" pitchFamily="2" charset="-122"/>
                </a:rPr>
                <a:t>熔丝工艺</a:t>
              </a:r>
              <a:r>
                <a:rPr kumimoji="1" lang="zh-CN" altLang="en-US" sz="2000" b="1" dirty="0">
                  <a:solidFill>
                    <a:srgbClr val="000000"/>
                  </a:solidFill>
                  <a:latin typeface="宋体" pitchFamily="2" charset="-122"/>
                </a:rPr>
                <a:t>制造，采用熔丝或反熔丝编程元件。仅能一次性编程，不能重复编程和修改</a:t>
              </a:r>
            </a:p>
            <a:p>
              <a:pPr marL="693738" lvl="1" indent="-236538" algn="l">
                <a:spcBef>
                  <a:spcPct val="10000"/>
                </a:spcBef>
                <a:buClr>
                  <a:srgbClr val="FF0000"/>
                </a:buClr>
                <a:buSzPct val="80000"/>
                <a:buFont typeface="Wingdings" pitchFamily="2" charset="2"/>
                <a:buChar char="ü"/>
              </a:pPr>
              <a:r>
                <a:rPr kumimoji="1" lang="zh-CN" altLang="en-US" sz="2000" b="1" dirty="0">
                  <a:solidFill>
                    <a:srgbClr val="000000"/>
                  </a:solidFill>
                  <a:latin typeface="宋体" pitchFamily="2" charset="-122"/>
                </a:rPr>
                <a:t>优点：可靠性与集成度高，抗干扰性强</a:t>
              </a:r>
              <a:endParaRPr kumimoji="1" lang="en-US" altLang="zh-CN" sz="2000" b="1" dirty="0">
                <a:solidFill>
                  <a:srgbClr val="000000"/>
                </a:solidFill>
                <a:latin typeface="宋体" pitchFamily="2" charset="-122"/>
              </a:endParaRPr>
            </a:p>
            <a:p>
              <a:pPr marL="693738" lvl="1" indent="-236538" algn="l">
                <a:spcBef>
                  <a:spcPct val="10000"/>
                </a:spcBef>
                <a:buClr>
                  <a:srgbClr val="FF0000"/>
                </a:buClr>
                <a:buSzPct val="80000"/>
                <a:buFont typeface="Wingdings" pitchFamily="2" charset="2"/>
                <a:buChar char="ü"/>
              </a:pPr>
              <a:r>
                <a:rPr kumimoji="1" lang="zh-CN" altLang="en-US" sz="2000" b="1" dirty="0">
                  <a:solidFill>
                    <a:srgbClr val="000000"/>
                  </a:solidFill>
                  <a:latin typeface="宋体" pitchFamily="2" charset="-122"/>
                </a:rPr>
                <a:t>不适用于数字系统的研制、开发和实验阶段使用，而适用于产品定型后的批量生产</a:t>
              </a:r>
            </a:p>
          </p:txBody>
        </p:sp>
      </p:grpSp>
    </p:spTree>
  </p:cSld>
  <p:clrMapOvr>
    <a:masterClrMapping/>
  </p:clrMapOvr>
  <p:transition spd="med">
    <p:blinds dir="vert"/>
    <p:sndAc>
      <p:stSnd>
        <p:snd r:embed="rId3" name="projctor.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22083"/>
                                        </p:tgtEl>
                                        <p:attrNameLst>
                                          <p:attrName>style.visibility</p:attrName>
                                        </p:attrNameLst>
                                      </p:cBhvr>
                                      <p:to>
                                        <p:strVal val="visible"/>
                                      </p:to>
                                    </p:set>
                                    <p:anim calcmode="lin" valueType="num">
                                      <p:cBhvr additive="base">
                                        <p:cTn id="7" dur="500" fill="hold"/>
                                        <p:tgtEl>
                                          <p:spTgt spid="2222083"/>
                                        </p:tgtEl>
                                        <p:attrNameLst>
                                          <p:attrName>ppt_x</p:attrName>
                                        </p:attrNameLst>
                                      </p:cBhvr>
                                      <p:tavLst>
                                        <p:tav tm="0">
                                          <p:val>
                                            <p:strVal val="0-#ppt_w/2"/>
                                          </p:val>
                                        </p:tav>
                                        <p:tav tm="100000">
                                          <p:val>
                                            <p:strVal val="#ppt_x"/>
                                          </p:val>
                                        </p:tav>
                                      </p:tavLst>
                                    </p:anim>
                                    <p:anim calcmode="lin" valueType="num">
                                      <p:cBhvr additive="base">
                                        <p:cTn id="8" dur="500" fill="hold"/>
                                        <p:tgtEl>
                                          <p:spTgt spid="222208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083"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5"/>
          <p:cNvSpPr>
            <a:spLocks noGrp="1" noChangeArrowheads="1"/>
          </p:cNvSpPr>
          <p:nvPr>
            <p:ph type="sldNum" sz="quarter" idx="10"/>
          </p:nvPr>
        </p:nvSpPr>
        <p:spPr>
          <a:noFill/>
        </p:spPr>
        <p:txBody>
          <a:bodyPr/>
          <a:lstStyle/>
          <a:p>
            <a:fld id="{08FB6BEB-D103-4EF2-9AD3-B777C6357C9A}" type="slidenum">
              <a:rPr lang="ko-KR" altLang="en-US" smtClean="0"/>
              <a:pPr/>
              <a:t>78</a:t>
            </a:fld>
            <a:endParaRPr lang="en-US" altLang="ko-KR" smtClean="0"/>
          </a:p>
        </p:txBody>
      </p:sp>
      <p:sp>
        <p:nvSpPr>
          <p:cNvPr id="23555" name="Rectangle 2"/>
          <p:cNvSpPr>
            <a:spLocks noGrp="1" noChangeArrowheads="1"/>
          </p:cNvSpPr>
          <p:nvPr>
            <p:ph type="title"/>
          </p:nvPr>
        </p:nvSpPr>
        <p:spPr>
          <a:xfrm>
            <a:off x="1547813" y="304800"/>
            <a:ext cx="7848600" cy="609600"/>
          </a:xfrm>
        </p:spPr>
        <p:txBody>
          <a:bodyPr/>
          <a:lstStyle/>
          <a:p>
            <a:r>
              <a:rPr lang="en-US" altLang="zh-CN" dirty="0" smtClean="0">
                <a:solidFill>
                  <a:srgbClr val="FFCC00"/>
                </a:solidFill>
                <a:latin typeface="Arial" charset="0"/>
                <a:ea typeface="黑体" pitchFamily="49" charset="-122"/>
              </a:rPr>
              <a:t>3</a:t>
            </a:r>
            <a:r>
              <a:rPr lang="zh-CN" altLang="en-US" dirty="0" smtClean="0">
                <a:solidFill>
                  <a:srgbClr val="FFCC00"/>
                </a:solidFill>
                <a:latin typeface="Arial" charset="0"/>
                <a:ea typeface="黑体" pitchFamily="49" charset="-122"/>
              </a:rPr>
              <a:t>、按可编程元件的结构及编程方式分类（</a:t>
            </a:r>
            <a:r>
              <a:rPr lang="en-US" altLang="zh-CN" dirty="0" smtClean="0">
                <a:solidFill>
                  <a:srgbClr val="FFCC00"/>
                </a:solidFill>
                <a:latin typeface="Arial" charset="0"/>
                <a:ea typeface="黑体" pitchFamily="49" charset="-122"/>
              </a:rPr>
              <a:t>1/2</a:t>
            </a:r>
            <a:r>
              <a:rPr lang="zh-CN" altLang="en-US" dirty="0" smtClean="0">
                <a:solidFill>
                  <a:srgbClr val="FFCC00"/>
                </a:solidFill>
                <a:latin typeface="Arial" charset="0"/>
                <a:ea typeface="黑体" pitchFamily="49" charset="-122"/>
              </a:rPr>
              <a:t>）</a:t>
            </a:r>
            <a:r>
              <a:rPr lang="en-US" altLang="zh-CN" dirty="0" smtClean="0">
                <a:solidFill>
                  <a:srgbClr val="FFCC00"/>
                </a:solidFill>
                <a:latin typeface="Arial" charset="0"/>
                <a:ea typeface="黑体" pitchFamily="49" charset="-122"/>
              </a:rPr>
              <a:t> </a:t>
            </a:r>
          </a:p>
        </p:txBody>
      </p:sp>
      <p:sp>
        <p:nvSpPr>
          <p:cNvPr id="10249" name="Rectangle 9"/>
          <p:cNvSpPr>
            <a:spLocks noGrp="1" noChangeArrowheads="1"/>
          </p:cNvSpPr>
          <p:nvPr>
            <p:ph type="body" idx="4294967295"/>
          </p:nvPr>
        </p:nvSpPr>
        <p:spPr>
          <a:xfrm>
            <a:off x="444500" y="1131888"/>
            <a:ext cx="8496300" cy="2549525"/>
          </a:xfrm>
        </p:spPr>
        <p:txBody>
          <a:bodyPr/>
          <a:lstStyle/>
          <a:p>
            <a:pPr eaLnBrk="1" hangingPunct="1">
              <a:lnSpc>
                <a:spcPct val="110000"/>
              </a:lnSpc>
              <a:spcBef>
                <a:spcPct val="0"/>
              </a:spcBef>
            </a:pPr>
            <a:r>
              <a:rPr lang="en-US" altLang="zh-CN" sz="2400" dirty="0" smtClean="0">
                <a:ea typeface="楷体_GB2312" pitchFamily="49" charset="-122"/>
                <a:cs typeface="Arial" charset="0"/>
              </a:rPr>
              <a:t>PLD</a:t>
            </a:r>
            <a:r>
              <a:rPr lang="zh-CN" altLang="en-US" sz="2400" dirty="0" smtClean="0">
                <a:ea typeface="楷体_GB2312" pitchFamily="49" charset="-122"/>
                <a:cs typeface="Arial" charset="0"/>
              </a:rPr>
              <a:t>是一种数字集成电路的半成品，芯片上集成了大量的</a:t>
            </a:r>
            <a:r>
              <a:rPr lang="zh-CN" altLang="en-US" sz="2400" dirty="0" smtClean="0">
                <a:solidFill>
                  <a:srgbClr val="FF33CC"/>
                </a:solidFill>
                <a:ea typeface="楷体_GB2312" pitchFamily="49" charset="-122"/>
                <a:cs typeface="Arial" charset="0"/>
              </a:rPr>
              <a:t>门</a:t>
            </a:r>
            <a:r>
              <a:rPr lang="zh-CN" altLang="en-US" sz="2400" dirty="0" smtClean="0">
                <a:ea typeface="楷体_GB2312" pitchFamily="49" charset="-122"/>
                <a:cs typeface="Arial" charset="0"/>
              </a:rPr>
              <a:t>和</a:t>
            </a:r>
            <a:r>
              <a:rPr lang="zh-CN" altLang="en-US" sz="2400" dirty="0" smtClean="0">
                <a:solidFill>
                  <a:srgbClr val="FF33CC"/>
                </a:solidFill>
                <a:ea typeface="楷体_GB2312" pitchFamily="49" charset="-122"/>
                <a:cs typeface="Arial" charset="0"/>
              </a:rPr>
              <a:t>触发器</a:t>
            </a:r>
            <a:r>
              <a:rPr lang="zh-CN" altLang="en-US" sz="2400" dirty="0" smtClean="0">
                <a:ea typeface="楷体_GB2312" pitchFamily="49" charset="-122"/>
                <a:cs typeface="Arial" charset="0"/>
              </a:rPr>
              <a:t>等基本逻辑元件，使用者可以利用</a:t>
            </a:r>
            <a:r>
              <a:rPr lang="en-US" altLang="zh-CN" sz="2400" dirty="0" smtClean="0">
                <a:ea typeface="楷体_GB2312" pitchFamily="49" charset="-122"/>
                <a:cs typeface="Arial" charset="0"/>
              </a:rPr>
              <a:t>EDA</a:t>
            </a:r>
            <a:r>
              <a:rPr lang="zh-CN" altLang="en-US" sz="2400" dirty="0" smtClean="0">
                <a:ea typeface="楷体_GB2312" pitchFamily="49" charset="-122"/>
                <a:cs typeface="Arial" charset="0"/>
              </a:rPr>
              <a:t>工具对它进行</a:t>
            </a:r>
            <a:r>
              <a:rPr lang="zh-CN" altLang="en-US" sz="2400" dirty="0" smtClean="0">
                <a:solidFill>
                  <a:srgbClr val="FF33CC"/>
                </a:solidFill>
                <a:ea typeface="楷体_GB2312" pitchFamily="49" charset="-122"/>
                <a:cs typeface="Arial" charset="0"/>
              </a:rPr>
              <a:t>加工</a:t>
            </a:r>
            <a:r>
              <a:rPr lang="zh-CN" altLang="en-US" sz="2400" dirty="0" smtClean="0">
                <a:ea typeface="楷体_GB2312" pitchFamily="49" charset="-122"/>
                <a:cs typeface="Arial" charset="0"/>
              </a:rPr>
              <a:t>，把片内的元件连接起来，使之实现某个逻辑电路或系统功能。</a:t>
            </a:r>
          </a:p>
          <a:p>
            <a:pPr eaLnBrk="1" hangingPunct="1">
              <a:lnSpc>
                <a:spcPct val="110000"/>
              </a:lnSpc>
              <a:spcBef>
                <a:spcPct val="0"/>
              </a:spcBef>
            </a:pPr>
            <a:r>
              <a:rPr lang="en-US" altLang="zh-CN" sz="2400" dirty="0" smtClean="0">
                <a:ea typeface="楷体_GB2312" pitchFamily="49" charset="-122"/>
                <a:cs typeface="Arial" charset="0"/>
              </a:rPr>
              <a:t>PLD</a:t>
            </a:r>
            <a:r>
              <a:rPr lang="zh-CN" altLang="en-US" sz="2400" dirty="0" smtClean="0">
                <a:ea typeface="楷体_GB2312" pitchFamily="49" charset="-122"/>
                <a:cs typeface="Arial" charset="0"/>
              </a:rPr>
              <a:t>实际上是通过对器件内部的</a:t>
            </a:r>
            <a:r>
              <a:rPr lang="zh-CN" altLang="en-US" sz="2400" dirty="0" smtClean="0">
                <a:solidFill>
                  <a:srgbClr val="FF33CC"/>
                </a:solidFill>
                <a:ea typeface="楷体_GB2312" pitchFamily="49" charset="-122"/>
                <a:cs typeface="Arial" charset="0"/>
              </a:rPr>
              <a:t>基本可编程元件</a:t>
            </a:r>
            <a:r>
              <a:rPr lang="zh-CN" altLang="en-US" sz="2400" dirty="0" smtClean="0">
                <a:ea typeface="楷体_GB2312" pitchFamily="49" charset="-122"/>
                <a:cs typeface="Arial" charset="0"/>
              </a:rPr>
              <a:t>进行编程来实现用户所需的逻辑功能的。</a:t>
            </a:r>
          </a:p>
        </p:txBody>
      </p:sp>
      <p:sp>
        <p:nvSpPr>
          <p:cNvPr id="2231333" name="Rectangle 1061"/>
          <p:cNvSpPr>
            <a:spLocks noChangeArrowheads="1"/>
          </p:cNvSpPr>
          <p:nvPr/>
        </p:nvSpPr>
        <p:spPr bwMode="auto">
          <a:xfrm>
            <a:off x="668338" y="3929063"/>
            <a:ext cx="7861300" cy="2384425"/>
          </a:xfrm>
          <a:prstGeom prst="rect">
            <a:avLst/>
          </a:prstGeom>
          <a:solidFill>
            <a:srgbClr val="FFFFBF"/>
          </a:solidFill>
          <a:ln w="9525">
            <a:noFill/>
            <a:miter lim="800000"/>
            <a:headEnd/>
            <a:tailEnd/>
          </a:ln>
          <a:effectLst>
            <a:prstShdw prst="shdw13" dist="53882" dir="13500000">
              <a:schemeClr val="bg2">
                <a:alpha val="50000"/>
              </a:schemeClr>
            </a:prstShdw>
          </a:effectLst>
        </p:spPr>
        <p:txBody>
          <a:bodyPr/>
          <a:lstStyle/>
          <a:p>
            <a:pPr marL="342900" indent="-342900" algn="just">
              <a:lnSpc>
                <a:spcPct val="95000"/>
              </a:lnSpc>
              <a:spcBef>
                <a:spcPct val="20000"/>
              </a:spcBef>
              <a:buClr>
                <a:schemeClr val="bg2"/>
              </a:buClr>
              <a:buFont typeface="Wingdings" pitchFamily="2" charset="2"/>
              <a:buChar char="v"/>
            </a:pPr>
            <a:r>
              <a:rPr kumimoji="1" lang="zh-CN" altLang="en-US" sz="2000" b="1" dirty="0">
                <a:solidFill>
                  <a:srgbClr val="000000"/>
                </a:solidFill>
              </a:rPr>
              <a:t>基本可编程元件：</a:t>
            </a:r>
          </a:p>
          <a:p>
            <a:pPr marL="742950" lvl="1" indent="-285750" algn="just">
              <a:lnSpc>
                <a:spcPct val="95000"/>
              </a:lnSpc>
              <a:spcBef>
                <a:spcPct val="20000"/>
              </a:spcBef>
              <a:buClr>
                <a:srgbClr val="006666"/>
              </a:buClr>
              <a:buSzPct val="85000"/>
              <a:buFont typeface="Wingdings" pitchFamily="2" charset="2"/>
              <a:buChar char="u"/>
            </a:pPr>
            <a:r>
              <a:rPr kumimoji="1" lang="zh-CN" altLang="en-US" sz="2000" b="1" dirty="0">
                <a:solidFill>
                  <a:srgbClr val="000000"/>
                </a:solidFill>
                <a:latin typeface="宋体" pitchFamily="2" charset="-122"/>
              </a:rPr>
              <a:t>熔丝型开关</a:t>
            </a:r>
          </a:p>
          <a:p>
            <a:pPr marL="742950" lvl="1" indent="-285750" algn="just">
              <a:lnSpc>
                <a:spcPct val="95000"/>
              </a:lnSpc>
              <a:spcBef>
                <a:spcPct val="20000"/>
              </a:spcBef>
              <a:buClr>
                <a:srgbClr val="006666"/>
              </a:buClr>
              <a:buSzPct val="85000"/>
              <a:buFont typeface="Wingdings" pitchFamily="2" charset="2"/>
              <a:buChar char="u"/>
            </a:pPr>
            <a:r>
              <a:rPr kumimoji="1" lang="zh-CN" altLang="en-US" sz="2000" b="1" dirty="0">
                <a:solidFill>
                  <a:srgbClr val="000000"/>
                </a:solidFill>
                <a:latin typeface="宋体" pitchFamily="2" charset="-122"/>
              </a:rPr>
              <a:t>反熔丝型开关</a:t>
            </a:r>
          </a:p>
          <a:p>
            <a:pPr marL="742950" lvl="1" indent="-285750" algn="just">
              <a:lnSpc>
                <a:spcPct val="95000"/>
              </a:lnSpc>
              <a:spcBef>
                <a:spcPct val="20000"/>
              </a:spcBef>
              <a:buClr>
                <a:srgbClr val="FF0000"/>
              </a:buClr>
              <a:buSzPct val="80000"/>
              <a:buFont typeface="Wingdings" pitchFamily="2" charset="2"/>
              <a:buChar char="Ø"/>
            </a:pPr>
            <a:endParaRPr kumimoji="1" lang="zh-CN" altLang="en-US" sz="2000" b="1" dirty="0">
              <a:solidFill>
                <a:srgbClr val="000000"/>
              </a:solidFill>
              <a:latin typeface="宋体" pitchFamily="2" charset="-122"/>
            </a:endParaRPr>
          </a:p>
          <a:p>
            <a:pPr marL="742950" lvl="1" indent="-285750" algn="just">
              <a:lnSpc>
                <a:spcPct val="95000"/>
              </a:lnSpc>
              <a:spcBef>
                <a:spcPct val="20000"/>
              </a:spcBef>
              <a:buClr>
                <a:srgbClr val="006666"/>
              </a:buClr>
              <a:buSzPct val="85000"/>
              <a:buFont typeface="Wingdings" pitchFamily="2" charset="2"/>
              <a:buChar char="u"/>
            </a:pPr>
            <a:r>
              <a:rPr kumimoji="1" lang="zh-CN" altLang="en-US" sz="2000" b="1" dirty="0">
                <a:solidFill>
                  <a:srgbClr val="000000"/>
                </a:solidFill>
                <a:latin typeface="宋体" pitchFamily="2" charset="-122"/>
              </a:rPr>
              <a:t>基于浮栅编程技术的可编程元件</a:t>
            </a:r>
          </a:p>
          <a:p>
            <a:pPr marL="742950" lvl="1" indent="-285750" algn="just">
              <a:lnSpc>
                <a:spcPct val="95000"/>
              </a:lnSpc>
              <a:spcBef>
                <a:spcPct val="20000"/>
              </a:spcBef>
              <a:buClr>
                <a:srgbClr val="006666"/>
              </a:buClr>
              <a:buSzPct val="85000"/>
              <a:buFont typeface="Wingdings" pitchFamily="2" charset="2"/>
              <a:buChar char="u"/>
            </a:pPr>
            <a:r>
              <a:rPr kumimoji="1" lang="zh-CN" altLang="en-US" sz="2000" b="1" dirty="0">
                <a:solidFill>
                  <a:srgbClr val="000000"/>
                </a:solidFill>
                <a:latin typeface="宋体" pitchFamily="2" charset="-122"/>
              </a:rPr>
              <a:t>基于</a:t>
            </a:r>
            <a:r>
              <a:rPr kumimoji="1" lang="en-US" altLang="zh-CN" sz="2000" b="1" dirty="0">
                <a:solidFill>
                  <a:srgbClr val="000000"/>
                </a:solidFill>
                <a:latin typeface="Arial" charset="0"/>
              </a:rPr>
              <a:t>SRAM</a:t>
            </a:r>
            <a:r>
              <a:rPr kumimoji="1" lang="zh-CN" altLang="en-US" sz="2000" b="1" dirty="0">
                <a:solidFill>
                  <a:srgbClr val="000000"/>
                </a:solidFill>
                <a:latin typeface="Arial" charset="0"/>
              </a:rPr>
              <a:t>的</a:t>
            </a:r>
            <a:r>
              <a:rPr kumimoji="1" lang="zh-CN" altLang="en-US" sz="2000" b="1" dirty="0">
                <a:solidFill>
                  <a:srgbClr val="000000"/>
                </a:solidFill>
                <a:latin typeface="宋体" pitchFamily="2" charset="-122"/>
              </a:rPr>
              <a:t>可编程元件</a:t>
            </a:r>
            <a:r>
              <a:rPr kumimoji="1" lang="zh-CN" altLang="en-US" sz="1800" b="1" dirty="0">
                <a:solidFill>
                  <a:srgbClr val="000000"/>
                </a:solidFill>
                <a:latin typeface="宋体" pitchFamily="2" charset="-122"/>
              </a:rPr>
              <a:t> </a:t>
            </a:r>
          </a:p>
        </p:txBody>
      </p:sp>
      <p:grpSp>
        <p:nvGrpSpPr>
          <p:cNvPr id="2" name="Group 1055"/>
          <p:cNvGrpSpPr>
            <a:grpSpLocks/>
          </p:cNvGrpSpPr>
          <p:nvPr/>
        </p:nvGrpSpPr>
        <p:grpSpPr bwMode="auto">
          <a:xfrm>
            <a:off x="3106738" y="4337050"/>
            <a:ext cx="2133600" cy="800100"/>
            <a:chOff x="1776" y="2198"/>
            <a:chExt cx="1344" cy="504"/>
          </a:xfrm>
        </p:grpSpPr>
        <p:sp>
          <p:nvSpPr>
            <p:cNvPr id="23562" name="AutoShape 1056"/>
            <p:cNvSpPr>
              <a:spLocks/>
            </p:cNvSpPr>
            <p:nvPr/>
          </p:nvSpPr>
          <p:spPr bwMode="auto">
            <a:xfrm>
              <a:off x="1776" y="2304"/>
              <a:ext cx="144" cy="384"/>
            </a:xfrm>
            <a:prstGeom prst="leftBrace">
              <a:avLst>
                <a:gd name="adj1" fmla="val 22222"/>
                <a:gd name="adj2" fmla="val 50000"/>
              </a:avLst>
            </a:prstGeom>
            <a:noFill/>
            <a:ln w="25400">
              <a:solidFill>
                <a:schemeClr val="tx1"/>
              </a:solidFill>
              <a:round/>
              <a:headEnd/>
              <a:tailEnd/>
            </a:ln>
          </p:spPr>
          <p:txBody>
            <a:bodyPr wrap="none" anchor="ctr"/>
            <a:lstStyle/>
            <a:p>
              <a:pPr algn="ctr"/>
              <a:endParaRPr kumimoji="1" lang="zh-CN" altLang="en-US" sz="1600">
                <a:latin typeface="Tahoma" pitchFamily="34" charset="0"/>
              </a:endParaRPr>
            </a:p>
          </p:txBody>
        </p:sp>
        <p:sp>
          <p:nvSpPr>
            <p:cNvPr id="35851" name="Text Box 1057"/>
            <p:cNvSpPr txBox="1">
              <a:spLocks noChangeArrowheads="1"/>
            </p:cNvSpPr>
            <p:nvPr/>
          </p:nvSpPr>
          <p:spPr bwMode="auto">
            <a:xfrm>
              <a:off x="1920" y="2198"/>
              <a:ext cx="1200" cy="504"/>
            </a:xfrm>
            <a:prstGeom prst="rect">
              <a:avLst/>
            </a:prstGeom>
            <a:noFill/>
            <a:ln w="9525">
              <a:noFill/>
              <a:miter lim="800000"/>
              <a:headEnd/>
              <a:tailEnd/>
            </a:ln>
          </p:spPr>
          <p:txBody>
            <a:bodyPr>
              <a:spAutoFit/>
            </a:bodyPr>
            <a:lstStyle/>
            <a:p>
              <a:pPr>
                <a:defRPr/>
              </a:pPr>
              <a:r>
                <a:rPr kumimoji="1" lang="en-US" altLang="zh-CN" sz="2000" b="1" dirty="0">
                  <a:latin typeface="Arial" pitchFamily="34" charset="0"/>
                  <a:ea typeface="+mn-ea"/>
                  <a:cs typeface="Arial" pitchFamily="34" charset="0"/>
                </a:rPr>
                <a:t>PLICE</a:t>
              </a:r>
              <a:r>
                <a:rPr kumimoji="1" lang="zh-CN" altLang="en-US" sz="2000" b="1" dirty="0">
                  <a:latin typeface="Arial" pitchFamily="34" charset="0"/>
                  <a:ea typeface="+mn-ea"/>
                  <a:cs typeface="Arial" pitchFamily="34" charset="0"/>
                </a:rPr>
                <a:t>反熔丝</a:t>
              </a:r>
            </a:p>
            <a:p>
              <a:pPr>
                <a:defRPr/>
              </a:pPr>
              <a:r>
                <a:rPr kumimoji="1" lang="en-US" altLang="zh-CN" sz="2000" b="1" dirty="0" err="1">
                  <a:latin typeface="Arial" pitchFamily="34" charset="0"/>
                  <a:ea typeface="+mn-ea"/>
                  <a:cs typeface="Arial" pitchFamily="34" charset="0"/>
                </a:rPr>
                <a:t>ViaLink</a:t>
              </a:r>
              <a:r>
                <a:rPr kumimoji="1" lang="zh-CN" altLang="en-US" sz="2000" b="1" dirty="0">
                  <a:latin typeface="Arial" pitchFamily="34" charset="0"/>
                  <a:ea typeface="+mn-ea"/>
                  <a:cs typeface="Arial" pitchFamily="34" charset="0"/>
                </a:rPr>
                <a:t>元件</a:t>
              </a:r>
            </a:p>
          </p:txBody>
        </p:sp>
      </p:grpSp>
      <p:grpSp>
        <p:nvGrpSpPr>
          <p:cNvPr id="3" name="Group 1058"/>
          <p:cNvGrpSpPr>
            <a:grpSpLocks/>
          </p:cNvGrpSpPr>
          <p:nvPr/>
        </p:nvGrpSpPr>
        <p:grpSpPr bwMode="auto">
          <a:xfrm>
            <a:off x="5122864" y="4991102"/>
            <a:ext cx="3427413" cy="963613"/>
            <a:chOff x="3072" y="2657"/>
            <a:chExt cx="2159" cy="607"/>
          </a:xfrm>
        </p:grpSpPr>
        <p:sp>
          <p:nvSpPr>
            <p:cNvPr id="35848" name="Rectangle 1059"/>
            <p:cNvSpPr>
              <a:spLocks noChangeArrowheads="1"/>
            </p:cNvSpPr>
            <p:nvPr/>
          </p:nvSpPr>
          <p:spPr bwMode="auto">
            <a:xfrm>
              <a:off x="3216" y="2657"/>
              <a:ext cx="2015" cy="582"/>
            </a:xfrm>
            <a:prstGeom prst="rect">
              <a:avLst/>
            </a:prstGeom>
            <a:noFill/>
            <a:ln w="9525">
              <a:noFill/>
              <a:miter lim="800000"/>
              <a:headEnd/>
              <a:tailEnd/>
            </a:ln>
          </p:spPr>
          <p:txBody>
            <a:bodyPr wrap="none">
              <a:spAutoFit/>
            </a:bodyPr>
            <a:lstStyle/>
            <a:p>
              <a:pPr algn="l">
                <a:spcBef>
                  <a:spcPct val="0"/>
                </a:spcBef>
                <a:defRPr/>
              </a:pPr>
              <a:r>
                <a:rPr kumimoji="1" lang="zh-CN" altLang="en-US" sz="2000" b="1" dirty="0">
                  <a:latin typeface="Arial" pitchFamily="34" charset="0"/>
                  <a:ea typeface="+mn-ea"/>
                  <a:cs typeface="Arial" pitchFamily="34" charset="0"/>
                </a:rPr>
                <a:t>紫外光擦除</a:t>
              </a:r>
              <a:r>
                <a:rPr kumimoji="1" lang="en-US" altLang="zh-CN" sz="2000" b="1" dirty="0">
                  <a:latin typeface="Arial" pitchFamily="34" charset="0"/>
                  <a:ea typeface="+mn-ea"/>
                  <a:cs typeface="Arial" pitchFamily="34" charset="0"/>
                </a:rPr>
                <a:t>EPROM</a:t>
              </a:r>
            </a:p>
            <a:p>
              <a:pPr algn="l">
                <a:spcBef>
                  <a:spcPct val="0"/>
                </a:spcBef>
                <a:defRPr/>
              </a:pPr>
              <a:r>
                <a:rPr kumimoji="1" lang="zh-CN" altLang="en-US" sz="2000" b="1" dirty="0">
                  <a:latin typeface="Arial" pitchFamily="34" charset="0"/>
                  <a:ea typeface="+mn-ea"/>
                  <a:cs typeface="Arial" pitchFamily="34" charset="0"/>
                </a:rPr>
                <a:t>电擦除</a:t>
              </a:r>
              <a:r>
                <a:rPr kumimoji="1" lang="en-US" altLang="zh-CN" sz="2000" b="1" dirty="0">
                  <a:latin typeface="Arial" pitchFamily="34" charset="0"/>
                  <a:ea typeface="+mn-ea"/>
                  <a:cs typeface="Arial" pitchFamily="34" charset="0"/>
                </a:rPr>
                <a:t>EPROM</a:t>
              </a:r>
            </a:p>
            <a:p>
              <a:pPr algn="l">
                <a:spcBef>
                  <a:spcPct val="0"/>
                </a:spcBef>
                <a:defRPr/>
              </a:pPr>
              <a:r>
                <a:rPr kumimoji="1" lang="zh-CN" altLang="en-US" sz="2000" b="1" dirty="0">
                  <a:latin typeface="Arial" pitchFamily="34" charset="0"/>
                  <a:ea typeface="+mn-ea"/>
                  <a:cs typeface="Arial" pitchFamily="34" charset="0"/>
                </a:rPr>
                <a:t>闪速存储器</a:t>
              </a:r>
              <a:r>
                <a:rPr kumimoji="1" lang="en-US" altLang="zh-CN" sz="2000" b="1" dirty="0">
                  <a:latin typeface="Arial" pitchFamily="34" charset="0"/>
                  <a:ea typeface="+mn-ea"/>
                  <a:cs typeface="Arial" pitchFamily="34" charset="0"/>
                </a:rPr>
                <a:t>Flash Memory</a:t>
              </a:r>
            </a:p>
          </p:txBody>
        </p:sp>
        <p:sp>
          <p:nvSpPr>
            <p:cNvPr id="23561" name="AutoShape 1060"/>
            <p:cNvSpPr>
              <a:spLocks/>
            </p:cNvSpPr>
            <p:nvPr/>
          </p:nvSpPr>
          <p:spPr bwMode="auto">
            <a:xfrm>
              <a:off x="3072" y="2736"/>
              <a:ext cx="144" cy="528"/>
            </a:xfrm>
            <a:prstGeom prst="leftBrace">
              <a:avLst>
                <a:gd name="adj1" fmla="val 30556"/>
                <a:gd name="adj2" fmla="val 50000"/>
              </a:avLst>
            </a:prstGeom>
            <a:noFill/>
            <a:ln w="25400">
              <a:solidFill>
                <a:schemeClr val="tx1"/>
              </a:solidFill>
              <a:round/>
              <a:headEnd/>
              <a:tailEnd/>
            </a:ln>
          </p:spPr>
          <p:txBody>
            <a:bodyPr wrap="none" anchor="ctr"/>
            <a:lstStyle/>
            <a:p>
              <a:pPr algn="ctr"/>
              <a:endParaRPr kumimoji="1" lang="zh-CN" altLang="en-US" sz="1600">
                <a:latin typeface="Tahoma" pitchFamily="34" charset="0"/>
              </a:endParaRPr>
            </a:p>
          </p:txBody>
        </p:sp>
      </p:grpSp>
    </p:spTree>
  </p:cSld>
  <p:clrMapOvr>
    <a:masterClrMapping/>
  </p:clrMapOvr>
  <p:transition spd="med">
    <p:blinds dir="vert"/>
    <p:sndAc>
      <p:stSnd>
        <p:snd r:embed="rId3" name="projctor.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9">
                                            <p:txEl>
                                              <p:pRg st="0" end="0"/>
                                            </p:txEl>
                                          </p:spTgt>
                                        </p:tgtEl>
                                        <p:attrNameLst>
                                          <p:attrName>style.visibility</p:attrName>
                                        </p:attrNameLst>
                                      </p:cBhvr>
                                      <p:to>
                                        <p:strVal val="visible"/>
                                      </p:to>
                                    </p:set>
                                    <p:anim calcmode="lin" valueType="num">
                                      <p:cBhvr additive="base">
                                        <p:cTn id="7" dur="500" fill="hold"/>
                                        <p:tgtEl>
                                          <p:spTgt spid="1024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9">
                                            <p:txEl>
                                              <p:pRg st="1" end="1"/>
                                            </p:txEl>
                                          </p:spTgt>
                                        </p:tgtEl>
                                        <p:attrNameLst>
                                          <p:attrName>style.visibility</p:attrName>
                                        </p:attrNameLst>
                                      </p:cBhvr>
                                      <p:to>
                                        <p:strVal val="visible"/>
                                      </p:to>
                                    </p:set>
                                    <p:anim calcmode="lin" valueType="num">
                                      <p:cBhvr additive="base">
                                        <p:cTn id="13" dur="500" fill="hold"/>
                                        <p:tgtEl>
                                          <p:spTgt spid="1024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31333"/>
                                        </p:tgtEl>
                                        <p:attrNameLst>
                                          <p:attrName>style.visibility</p:attrName>
                                        </p:attrNameLst>
                                      </p:cBhvr>
                                      <p:to>
                                        <p:strVal val="visible"/>
                                      </p:to>
                                    </p:set>
                                    <p:anim calcmode="lin" valueType="num">
                                      <p:cBhvr additive="base">
                                        <p:cTn id="19" dur="500" fill="hold"/>
                                        <p:tgtEl>
                                          <p:spTgt spid="2231333"/>
                                        </p:tgtEl>
                                        <p:attrNameLst>
                                          <p:attrName>ppt_x</p:attrName>
                                        </p:attrNameLst>
                                      </p:cBhvr>
                                      <p:tavLst>
                                        <p:tav tm="0">
                                          <p:val>
                                            <p:strVal val="#ppt_x"/>
                                          </p:val>
                                        </p:tav>
                                        <p:tav tm="100000">
                                          <p:val>
                                            <p:strVal val="#ppt_x"/>
                                          </p:val>
                                        </p:tav>
                                      </p:tavLst>
                                    </p:anim>
                                    <p:anim calcmode="lin" valueType="num">
                                      <p:cBhvr additive="base">
                                        <p:cTn id="20" dur="500" fill="hold"/>
                                        <p:tgtEl>
                                          <p:spTgt spid="223133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dissolve">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ssolv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9" grpId="0" build="p"/>
      <p:bldP spid="2231333" grpId="0" animBg="1"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spcBef>
                <a:spcPct val="0"/>
              </a:spcBef>
            </a:pPr>
            <a:fld id="{711246CE-C6D9-4CFB-8C84-F990E2729BF8}" type="slidenum">
              <a:rPr lang="ko-KR" altLang="en-US" sz="1600">
                <a:solidFill>
                  <a:schemeClr val="accent2"/>
                </a:solidFill>
                <a:latin typeface="Verdana" pitchFamily="34" charset="0"/>
                <a:ea typeface="Gulim" pitchFamily="34" charset="-127"/>
              </a:rPr>
              <a:pPr algn="r">
                <a:spcBef>
                  <a:spcPct val="0"/>
                </a:spcBef>
              </a:pPr>
              <a:t>79</a:t>
            </a:fld>
            <a:endParaRPr lang="en-US" altLang="ko-KR" sz="1600">
              <a:solidFill>
                <a:schemeClr val="accent2"/>
              </a:solidFill>
              <a:latin typeface="Verdana" pitchFamily="34" charset="0"/>
              <a:ea typeface="Gulim" pitchFamily="34" charset="-127"/>
            </a:endParaRPr>
          </a:p>
        </p:txBody>
      </p:sp>
      <p:sp>
        <p:nvSpPr>
          <p:cNvPr id="24579" name="Rectangle 2"/>
          <p:cNvSpPr>
            <a:spLocks noGrp="1" noChangeArrowheads="1"/>
          </p:cNvSpPr>
          <p:nvPr>
            <p:ph type="title"/>
          </p:nvPr>
        </p:nvSpPr>
        <p:spPr>
          <a:xfrm>
            <a:off x="1512888" y="304800"/>
            <a:ext cx="7847012" cy="609600"/>
          </a:xfrm>
        </p:spPr>
        <p:txBody>
          <a:bodyPr/>
          <a:lstStyle/>
          <a:p>
            <a:r>
              <a:rPr lang="en-US" altLang="zh-CN" dirty="0" smtClean="0">
                <a:solidFill>
                  <a:srgbClr val="FFCC00"/>
                </a:solidFill>
                <a:latin typeface="Arial" charset="0"/>
                <a:ea typeface="黑体" pitchFamily="49" charset="-122"/>
              </a:rPr>
              <a:t>3</a:t>
            </a:r>
            <a:r>
              <a:rPr lang="zh-CN" altLang="en-US" dirty="0" smtClean="0">
                <a:solidFill>
                  <a:srgbClr val="FFCC00"/>
                </a:solidFill>
                <a:latin typeface="Arial" charset="0"/>
                <a:ea typeface="黑体" pitchFamily="49" charset="-122"/>
              </a:rPr>
              <a:t>、按可编程元件的结构及编程方式分类 （</a:t>
            </a:r>
            <a:r>
              <a:rPr lang="en-US" altLang="zh-CN" dirty="0" smtClean="0">
                <a:solidFill>
                  <a:srgbClr val="FFCC00"/>
                </a:solidFill>
                <a:latin typeface="Arial" charset="0"/>
                <a:ea typeface="黑体" pitchFamily="49" charset="-122"/>
              </a:rPr>
              <a:t>2/2</a:t>
            </a:r>
            <a:r>
              <a:rPr lang="zh-CN" altLang="en-US" dirty="0" smtClean="0">
                <a:solidFill>
                  <a:srgbClr val="FFCC00"/>
                </a:solidFill>
                <a:latin typeface="Arial" charset="0"/>
                <a:ea typeface="黑体" pitchFamily="49" charset="-122"/>
              </a:rPr>
              <a:t>）</a:t>
            </a:r>
            <a:endParaRPr lang="en-US" altLang="zh-CN" dirty="0" smtClean="0">
              <a:solidFill>
                <a:srgbClr val="FFCC00"/>
              </a:solidFill>
              <a:latin typeface="Arial" charset="0"/>
              <a:ea typeface="黑体" pitchFamily="49" charset="-122"/>
            </a:endParaRPr>
          </a:p>
        </p:txBody>
      </p:sp>
      <p:graphicFrame>
        <p:nvGraphicFramePr>
          <p:cNvPr id="18478" name="Group 46"/>
          <p:cNvGraphicFramePr>
            <a:graphicFrameLocks noGrp="1"/>
          </p:cNvGraphicFramePr>
          <p:nvPr/>
        </p:nvGraphicFramePr>
        <p:xfrm>
          <a:off x="323850" y="1160463"/>
          <a:ext cx="8528050" cy="3870960"/>
        </p:xfrm>
        <a:graphic>
          <a:graphicData uri="http://schemas.openxmlformats.org/drawingml/2006/table">
            <a:tbl>
              <a:tblPr/>
              <a:tblGrid>
                <a:gridCol w="2536825"/>
                <a:gridCol w="1808163"/>
                <a:gridCol w="1608137"/>
                <a:gridCol w="1206500"/>
                <a:gridCol w="1368425"/>
              </a:tblGrid>
              <a:tr h="546100">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dirty="0" smtClean="0">
                          <a:ln>
                            <a:noFill/>
                          </a:ln>
                          <a:solidFill>
                            <a:srgbClr val="000000"/>
                          </a:solidFill>
                          <a:effectLst/>
                          <a:latin typeface="Arial" charset="0"/>
                          <a:ea typeface="楷体_GB2312" pitchFamily="49" charset="-122"/>
                          <a:cs typeface="Arial" charset="0"/>
                        </a:rPr>
                        <a:t>类  型</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rgbClr val="000000"/>
                          </a:solidFill>
                          <a:effectLst/>
                          <a:latin typeface="Arial" charset="0"/>
                          <a:ea typeface="楷体_GB2312" pitchFamily="49" charset="-122"/>
                          <a:cs typeface="Arial" charset="0"/>
                        </a:rPr>
                        <a:t>存储编程信息的元件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rgbClr val="000000"/>
                          </a:solidFill>
                          <a:effectLst/>
                          <a:latin typeface="Arial" charset="0"/>
                          <a:ea typeface="楷体_GB2312" pitchFamily="49" charset="-122"/>
                          <a:cs typeface="Arial" charset="0"/>
                        </a:rPr>
                        <a:t>擦除</a:t>
                      </a:r>
                    </a:p>
                    <a:p>
                      <a:pPr marL="0" marR="0" lvl="0" indent="0" algn="ctr" defTabSz="914400" rtl="0" eaLnBrk="1" fontAlgn="base" latinLnBrk="0" hangingPunct="1">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rgbClr val="000000"/>
                          </a:solidFill>
                          <a:effectLst/>
                          <a:latin typeface="Arial" charset="0"/>
                          <a:ea typeface="楷体_GB2312" pitchFamily="49" charset="-122"/>
                          <a:cs typeface="Arial" charset="0"/>
                        </a:rPr>
                        <a:t>方式</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rgbClr val="000000"/>
                          </a:solidFill>
                          <a:effectLst/>
                          <a:latin typeface="Arial" charset="0"/>
                          <a:ea typeface="楷体_GB2312" pitchFamily="49" charset="-122"/>
                          <a:cs typeface="Arial" charset="0"/>
                        </a:rPr>
                        <a:t>掉电易失性</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rgbClr val="000000"/>
                          </a:solidFill>
                          <a:effectLst/>
                          <a:latin typeface="Arial" charset="0"/>
                          <a:ea typeface="楷体_GB2312" pitchFamily="49" charset="-122"/>
                          <a:cs typeface="Arial" charset="0"/>
                        </a:rPr>
                        <a:t>编程次数</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546100">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rgbClr val="000000"/>
                          </a:solidFill>
                          <a:effectLst/>
                          <a:latin typeface="Arial" charset="0"/>
                          <a:ea typeface="楷体_GB2312" pitchFamily="49" charset="-122"/>
                          <a:cs typeface="Arial" charset="0"/>
                        </a:rPr>
                        <a:t>采用熔丝型或反熔丝型开关的</a:t>
                      </a:r>
                      <a:r>
                        <a:rPr kumimoji="0" lang="en-US" altLang="zh-CN" sz="2000" b="1" i="0" u="none" strike="noStrike" cap="none" normalizeH="0" baseline="0" smtClean="0">
                          <a:ln>
                            <a:noFill/>
                          </a:ln>
                          <a:solidFill>
                            <a:srgbClr val="000000"/>
                          </a:solidFill>
                          <a:effectLst/>
                          <a:latin typeface="Arial" charset="0"/>
                          <a:ea typeface="楷体_GB2312" pitchFamily="49" charset="-122"/>
                          <a:cs typeface="Arial" charset="0"/>
                        </a:rPr>
                        <a:t>PLD</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Wingdings" pitchFamily="2" charset="2"/>
                        <a:buNone/>
                        <a:tabLst/>
                      </a:pPr>
                      <a:r>
                        <a:rPr kumimoji="0" lang="en-US" altLang="zh-CN" sz="2000" b="1" i="0" u="none" strike="noStrike" cap="none" normalizeH="0" baseline="0" smtClean="0">
                          <a:ln>
                            <a:noFill/>
                          </a:ln>
                          <a:solidFill>
                            <a:srgbClr val="000000"/>
                          </a:solidFill>
                          <a:effectLst/>
                          <a:latin typeface="Arial" charset="0"/>
                          <a:ea typeface="楷体_GB2312" pitchFamily="49" charset="-122"/>
                          <a:cs typeface="Arial" charset="0"/>
                        </a:rPr>
                        <a:t>PROM</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rgbClr val="000000"/>
                          </a:solidFill>
                          <a:effectLst/>
                          <a:latin typeface="Arial" charset="0"/>
                          <a:ea typeface="楷体_GB2312" pitchFamily="49" charset="-122"/>
                          <a:cs typeface="Arial" charset="0"/>
                        </a:rPr>
                        <a:t>不可擦除</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rgbClr val="000000"/>
                          </a:solidFill>
                          <a:effectLst/>
                          <a:latin typeface="Arial" charset="0"/>
                          <a:ea typeface="楷体_GB2312" pitchFamily="49" charset="-122"/>
                          <a:cs typeface="Arial" charset="0"/>
                        </a:rPr>
                        <a:t>非易失性</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rgbClr val="FF0066"/>
                          </a:solidFill>
                          <a:effectLst/>
                          <a:latin typeface="Arial" charset="0"/>
                          <a:ea typeface="楷体_GB2312" pitchFamily="49" charset="-122"/>
                          <a:cs typeface="Arial" charset="0"/>
                        </a:rPr>
                        <a:t>一次</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544513">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rgbClr val="000000"/>
                          </a:solidFill>
                          <a:effectLst/>
                          <a:latin typeface="Arial" charset="0"/>
                          <a:ea typeface="楷体_GB2312" pitchFamily="49" charset="-122"/>
                          <a:cs typeface="Arial" charset="0"/>
                        </a:rPr>
                        <a:t>采用紫外光擦除、电可编程元件的</a:t>
                      </a:r>
                      <a:r>
                        <a:rPr kumimoji="0" lang="en-US" altLang="zh-CN" sz="2000" b="1" i="0" u="none" strike="noStrike" cap="none" normalizeH="0" baseline="0" smtClean="0">
                          <a:ln>
                            <a:noFill/>
                          </a:ln>
                          <a:solidFill>
                            <a:srgbClr val="000000"/>
                          </a:solidFill>
                          <a:effectLst/>
                          <a:latin typeface="Arial" charset="0"/>
                          <a:ea typeface="楷体_GB2312" pitchFamily="49" charset="-122"/>
                          <a:cs typeface="Arial" charset="0"/>
                        </a:rPr>
                        <a:t>PLD</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Wingdings" pitchFamily="2" charset="2"/>
                        <a:buNone/>
                        <a:tabLst/>
                      </a:pPr>
                      <a:r>
                        <a:rPr kumimoji="0" lang="en-US" altLang="zh-CN" sz="2000" b="1" i="0" u="none" strike="noStrike" cap="none" normalizeH="0" baseline="0" dirty="0" smtClean="0">
                          <a:ln>
                            <a:noFill/>
                          </a:ln>
                          <a:solidFill>
                            <a:srgbClr val="000000"/>
                          </a:solidFill>
                          <a:effectLst/>
                          <a:latin typeface="Arial" charset="0"/>
                          <a:ea typeface="楷体_GB2312" pitchFamily="49" charset="-122"/>
                          <a:cs typeface="Arial" charset="0"/>
                        </a:rPr>
                        <a:t>EPROM</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rgbClr val="000000"/>
                          </a:solidFill>
                          <a:effectLst/>
                          <a:latin typeface="Arial" charset="0"/>
                          <a:ea typeface="楷体_GB2312" pitchFamily="49" charset="-122"/>
                          <a:cs typeface="Arial" charset="0"/>
                        </a:rPr>
                        <a:t>紫外光擦除</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rgbClr val="000000"/>
                          </a:solidFill>
                          <a:effectLst/>
                          <a:latin typeface="Arial" charset="0"/>
                          <a:ea typeface="楷体_GB2312" pitchFamily="49" charset="-122"/>
                          <a:cs typeface="Arial" charset="0"/>
                        </a:rPr>
                        <a:t>非易失性</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rgbClr val="000000"/>
                          </a:solidFill>
                          <a:effectLst/>
                          <a:latin typeface="Arial" charset="0"/>
                          <a:ea typeface="楷体_GB2312" pitchFamily="49" charset="-122"/>
                          <a:cs typeface="Arial" charset="0"/>
                        </a:rPr>
                        <a:t>多次</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898525">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rgbClr val="000000"/>
                          </a:solidFill>
                          <a:effectLst/>
                          <a:latin typeface="Arial" charset="0"/>
                          <a:ea typeface="楷体_GB2312" pitchFamily="49" charset="-122"/>
                          <a:cs typeface="Arial" charset="0"/>
                        </a:rPr>
                        <a:t>采用电擦除、电可编程元件的</a:t>
                      </a:r>
                      <a:r>
                        <a:rPr kumimoji="0" lang="en-US" altLang="zh-CN" sz="2000" b="1" i="0" u="none" strike="noStrike" cap="none" normalizeH="0" baseline="0" smtClean="0">
                          <a:ln>
                            <a:noFill/>
                          </a:ln>
                          <a:solidFill>
                            <a:srgbClr val="000000"/>
                          </a:solidFill>
                          <a:effectLst/>
                          <a:latin typeface="Arial" charset="0"/>
                          <a:ea typeface="楷体_GB2312" pitchFamily="49" charset="-122"/>
                          <a:cs typeface="Arial" charset="0"/>
                        </a:rPr>
                        <a:t>PLD</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Wingdings" pitchFamily="2" charset="2"/>
                        <a:buNone/>
                        <a:tabLst/>
                      </a:pPr>
                      <a:r>
                        <a:rPr kumimoji="0" lang="en-US" altLang="zh-CN" sz="2000" b="1" i="0" u="none" strike="noStrike" cap="none" normalizeH="0" baseline="0" smtClean="0">
                          <a:ln>
                            <a:noFill/>
                          </a:ln>
                          <a:solidFill>
                            <a:srgbClr val="000000"/>
                          </a:solidFill>
                          <a:effectLst/>
                          <a:latin typeface="Arial" charset="0"/>
                          <a:ea typeface="楷体_GB2312" pitchFamily="49" charset="-122"/>
                          <a:cs typeface="Arial" charset="0"/>
                        </a:rPr>
                        <a:t>EEPROM</a:t>
                      </a:r>
                      <a:r>
                        <a:rPr kumimoji="0" lang="zh-CN" altLang="en-US" sz="2000" b="1" i="0" u="none" strike="noStrike" cap="none" normalizeH="0" baseline="0" smtClean="0">
                          <a:ln>
                            <a:noFill/>
                          </a:ln>
                          <a:solidFill>
                            <a:srgbClr val="000000"/>
                          </a:solidFill>
                          <a:effectLst/>
                          <a:latin typeface="Arial" charset="0"/>
                          <a:ea typeface="楷体_GB2312" pitchFamily="49" charset="-122"/>
                          <a:cs typeface="Arial" charset="0"/>
                        </a:rPr>
                        <a:t>或</a:t>
                      </a:r>
                      <a:r>
                        <a:rPr kumimoji="0" lang="en-US" altLang="zh-CN" sz="2000" b="1" i="0" u="none" strike="noStrike" cap="none" normalizeH="0" baseline="0" smtClean="0">
                          <a:ln>
                            <a:noFill/>
                          </a:ln>
                          <a:solidFill>
                            <a:srgbClr val="000000"/>
                          </a:solidFill>
                          <a:effectLst/>
                          <a:latin typeface="Arial" charset="0"/>
                          <a:ea typeface="楷体_GB2312" pitchFamily="49" charset="-122"/>
                          <a:cs typeface="Arial" charset="0"/>
                        </a:rPr>
                        <a:t>Flash Memory</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rgbClr val="000000"/>
                          </a:solidFill>
                          <a:effectLst/>
                          <a:latin typeface="Arial" charset="0"/>
                          <a:ea typeface="楷体_GB2312" pitchFamily="49" charset="-122"/>
                          <a:cs typeface="Arial" charset="0"/>
                        </a:rPr>
                        <a:t>电擦除</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rgbClr val="000000"/>
                          </a:solidFill>
                          <a:effectLst/>
                          <a:latin typeface="Arial" charset="0"/>
                          <a:ea typeface="楷体_GB2312" pitchFamily="49" charset="-122"/>
                          <a:cs typeface="Arial" charset="0"/>
                        </a:rPr>
                        <a:t>非易失性</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rgbClr val="000000"/>
                          </a:solidFill>
                          <a:effectLst/>
                          <a:latin typeface="Arial" charset="0"/>
                          <a:ea typeface="楷体_GB2312" pitchFamily="49" charset="-122"/>
                          <a:cs typeface="Arial" charset="0"/>
                        </a:rPr>
                        <a:t>多次</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620713">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rgbClr val="000000"/>
                          </a:solidFill>
                          <a:effectLst/>
                          <a:latin typeface="Arial" charset="0"/>
                          <a:ea typeface="楷体_GB2312" pitchFamily="49" charset="-122"/>
                          <a:cs typeface="Arial" charset="0"/>
                        </a:rPr>
                        <a:t>基于查找表技术、 </a:t>
                      </a:r>
                      <a:r>
                        <a:rPr kumimoji="0" lang="en-US" altLang="zh-CN" sz="2000" b="1" i="0" u="none" strike="noStrike" cap="none" normalizeH="0" baseline="0" smtClean="0">
                          <a:ln>
                            <a:noFill/>
                          </a:ln>
                          <a:solidFill>
                            <a:srgbClr val="000000"/>
                          </a:solidFill>
                          <a:effectLst/>
                          <a:latin typeface="Arial" charset="0"/>
                          <a:ea typeface="楷体_GB2312" pitchFamily="49" charset="-122"/>
                          <a:cs typeface="Arial" charset="0"/>
                        </a:rPr>
                        <a:t>SRAM</a:t>
                      </a:r>
                      <a:r>
                        <a:rPr kumimoji="0" lang="zh-CN" altLang="en-US" sz="2000" b="1" i="0" u="none" strike="noStrike" cap="none" normalizeH="0" baseline="0" smtClean="0">
                          <a:ln>
                            <a:noFill/>
                          </a:ln>
                          <a:solidFill>
                            <a:srgbClr val="000000"/>
                          </a:solidFill>
                          <a:effectLst/>
                          <a:latin typeface="Arial" charset="0"/>
                          <a:ea typeface="楷体_GB2312" pitchFamily="49" charset="-122"/>
                          <a:cs typeface="Arial" charset="0"/>
                        </a:rPr>
                        <a:t>工艺的</a:t>
                      </a:r>
                      <a:r>
                        <a:rPr kumimoji="0" lang="en-US" altLang="zh-CN" sz="2000" b="1" i="0" u="none" strike="noStrike" cap="none" normalizeH="0" baseline="0" smtClean="0">
                          <a:ln>
                            <a:noFill/>
                          </a:ln>
                          <a:solidFill>
                            <a:srgbClr val="000000"/>
                          </a:solidFill>
                          <a:effectLst/>
                          <a:latin typeface="Arial" charset="0"/>
                          <a:ea typeface="楷体_GB2312" pitchFamily="49" charset="-122"/>
                          <a:cs typeface="Arial" charset="0"/>
                        </a:rPr>
                        <a:t>PLD</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Wingdings" pitchFamily="2" charset="2"/>
                        <a:buNone/>
                        <a:tabLst/>
                      </a:pPr>
                      <a:r>
                        <a:rPr kumimoji="0" lang="en-US" altLang="zh-CN" sz="2000" b="1" i="0" u="none" strike="noStrike" cap="none" normalizeH="0" baseline="0" smtClean="0">
                          <a:ln>
                            <a:noFill/>
                          </a:ln>
                          <a:solidFill>
                            <a:srgbClr val="000000"/>
                          </a:solidFill>
                          <a:effectLst/>
                          <a:latin typeface="Arial" charset="0"/>
                          <a:ea typeface="楷体_GB2312" pitchFamily="49" charset="-122"/>
                          <a:cs typeface="Arial" charset="0"/>
                        </a:rPr>
                        <a:t>SRAM</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rgbClr val="000000"/>
                          </a:solidFill>
                          <a:effectLst/>
                          <a:latin typeface="Arial" charset="0"/>
                          <a:ea typeface="楷体_GB2312" pitchFamily="49" charset="-122"/>
                          <a:cs typeface="Arial" charset="0"/>
                        </a:rPr>
                        <a:t>电擦除</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rgbClr val="FF0066"/>
                          </a:solidFill>
                          <a:effectLst/>
                          <a:latin typeface="Arial" charset="0"/>
                          <a:ea typeface="楷体_GB2312" pitchFamily="49" charset="-122"/>
                          <a:cs typeface="Arial" charset="0"/>
                        </a:rPr>
                        <a:t>易失性</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rgbClr val="000000"/>
                          </a:solidFill>
                          <a:effectLst/>
                          <a:latin typeface="Arial" charset="0"/>
                          <a:ea typeface="楷体_GB2312" pitchFamily="49" charset="-122"/>
                          <a:cs typeface="Arial" charset="0"/>
                        </a:rPr>
                        <a:t>多次</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CC"/>
                    </a:solidFill>
                  </a:tcPr>
                </a:tc>
              </a:tr>
            </a:tbl>
          </a:graphicData>
        </a:graphic>
      </p:graphicFrame>
      <p:sp>
        <p:nvSpPr>
          <p:cNvPr id="2235451" name="Oval 3131"/>
          <p:cNvSpPr>
            <a:spLocks noChangeArrowheads="1"/>
          </p:cNvSpPr>
          <p:nvPr/>
        </p:nvSpPr>
        <p:spPr bwMode="auto">
          <a:xfrm>
            <a:off x="377825" y="3390900"/>
            <a:ext cx="2489200" cy="685800"/>
          </a:xfrm>
          <a:prstGeom prst="ellipse">
            <a:avLst/>
          </a:prstGeom>
          <a:noFill/>
          <a:ln w="38100">
            <a:solidFill>
              <a:srgbClr val="FF3300"/>
            </a:solidFill>
            <a:round/>
            <a:headEnd/>
            <a:tailEnd/>
          </a:ln>
        </p:spPr>
        <p:txBody>
          <a:bodyPr anchor="ctr"/>
          <a:lstStyle/>
          <a:p>
            <a:pPr algn="ctr"/>
            <a:endParaRPr kumimoji="1" lang="zh-CN" altLang="en-US" sz="1600">
              <a:latin typeface="Tahoma" pitchFamily="34" charset="0"/>
            </a:endParaRPr>
          </a:p>
        </p:txBody>
      </p:sp>
      <p:sp>
        <p:nvSpPr>
          <p:cNvPr id="2235452" name="Oval 3132"/>
          <p:cNvSpPr>
            <a:spLocks noChangeArrowheads="1"/>
          </p:cNvSpPr>
          <p:nvPr/>
        </p:nvSpPr>
        <p:spPr bwMode="auto">
          <a:xfrm>
            <a:off x="323850" y="4292600"/>
            <a:ext cx="2543175" cy="700088"/>
          </a:xfrm>
          <a:prstGeom prst="ellipse">
            <a:avLst/>
          </a:prstGeom>
          <a:noFill/>
          <a:ln w="38100">
            <a:solidFill>
              <a:srgbClr val="FF3300"/>
            </a:solidFill>
            <a:round/>
            <a:headEnd/>
            <a:tailEnd/>
          </a:ln>
        </p:spPr>
        <p:txBody>
          <a:bodyPr anchor="ctr"/>
          <a:lstStyle/>
          <a:p>
            <a:pPr algn="ctr"/>
            <a:endParaRPr kumimoji="1" lang="zh-CN" altLang="en-US" sz="1600">
              <a:latin typeface="Tahoma" pitchFamily="34" charset="0"/>
            </a:endParaRPr>
          </a:p>
        </p:txBody>
      </p:sp>
      <p:sp>
        <p:nvSpPr>
          <p:cNvPr id="2233393" name="Text Box 1073"/>
          <p:cNvSpPr txBox="1">
            <a:spLocks noChangeArrowheads="1"/>
          </p:cNvSpPr>
          <p:nvPr/>
        </p:nvSpPr>
        <p:spPr bwMode="auto">
          <a:xfrm>
            <a:off x="1511300" y="5121275"/>
            <a:ext cx="6391275" cy="1431925"/>
          </a:xfrm>
          <a:prstGeom prst="rect">
            <a:avLst/>
          </a:prstGeom>
          <a:solidFill>
            <a:srgbClr val="FFCCFF"/>
          </a:solidFill>
          <a:ln w="9525">
            <a:noFill/>
            <a:miter lim="800000"/>
            <a:headEnd/>
            <a:tailEnd/>
          </a:ln>
          <a:effectLst>
            <a:prstShdw prst="shdw13" dist="53882" dir="13500000">
              <a:srgbClr val="808080"/>
            </a:prstShdw>
          </a:effectLst>
        </p:spPr>
        <p:txBody>
          <a:bodyPr anchor="b">
            <a:spAutoFit/>
          </a:bodyPr>
          <a:lstStyle/>
          <a:p>
            <a:pPr marL="187325" indent="-187325" algn="just">
              <a:lnSpc>
                <a:spcPct val="110000"/>
              </a:lnSpc>
              <a:spcBef>
                <a:spcPct val="0"/>
              </a:spcBef>
              <a:buClr>
                <a:schemeClr val="tx2"/>
              </a:buClr>
              <a:buSzPct val="80000"/>
              <a:buFont typeface="Wingdings" pitchFamily="2" charset="2"/>
              <a:buChar char="n"/>
            </a:pPr>
            <a:r>
              <a:rPr kumimoji="1" lang="zh-CN" altLang="en-US" sz="2000" b="1" u="sng" dirty="0">
                <a:solidFill>
                  <a:srgbClr val="FF0000"/>
                </a:solidFill>
                <a:latin typeface="Arial" charset="0"/>
                <a:ea typeface="楷体_GB2312" pitchFamily="49" charset="-122"/>
              </a:rPr>
              <a:t>非易失性器件</a:t>
            </a:r>
            <a:r>
              <a:rPr kumimoji="1" lang="zh-CN" altLang="en-US" sz="2000" b="1" dirty="0">
                <a:latin typeface="Arial" charset="0"/>
                <a:ea typeface="楷体_GB2312" pitchFamily="49" charset="-122"/>
              </a:rPr>
              <a:t>在编程后，配置数据将一直保持在器件内，掉电后数据也不会丢失，直至将它擦除或重写。</a:t>
            </a:r>
          </a:p>
          <a:p>
            <a:pPr marL="187325" indent="-187325" algn="just">
              <a:lnSpc>
                <a:spcPct val="110000"/>
              </a:lnSpc>
              <a:spcBef>
                <a:spcPct val="0"/>
              </a:spcBef>
              <a:buClr>
                <a:schemeClr val="tx2"/>
              </a:buClr>
              <a:buSzPct val="80000"/>
              <a:buFont typeface="Wingdings" pitchFamily="2" charset="2"/>
              <a:buChar char="n"/>
            </a:pPr>
            <a:r>
              <a:rPr kumimoji="1" lang="zh-CN" altLang="en-US" sz="2000" b="1" u="sng" dirty="0">
                <a:solidFill>
                  <a:srgbClr val="FF0000"/>
                </a:solidFill>
                <a:latin typeface="Arial" charset="0"/>
                <a:ea typeface="楷体_GB2312" pitchFamily="49" charset="-122"/>
              </a:rPr>
              <a:t>易失性器件</a:t>
            </a:r>
            <a:r>
              <a:rPr kumimoji="1" lang="zh-CN" altLang="en-US" sz="2000" b="1" dirty="0">
                <a:latin typeface="Arial" charset="0"/>
                <a:ea typeface="楷体_GB2312" pitchFamily="49" charset="-122"/>
              </a:rPr>
              <a:t>在编程后，每次掉电后数据会丢失，在每次上电时需要重新配置数据</a:t>
            </a:r>
            <a:r>
              <a:rPr kumimoji="1" lang="zh-CN" altLang="en-US" sz="2000" b="1" dirty="0">
                <a:latin typeface="宋体" pitchFamily="2" charset="-122"/>
              </a:rPr>
              <a:t>。</a:t>
            </a:r>
          </a:p>
        </p:txBody>
      </p:sp>
    </p:spTree>
  </p:cSld>
  <p:clrMapOvr>
    <a:masterClrMapping/>
  </p:clrMapOvr>
  <p:transition spd="med">
    <p:blinds dir="vert"/>
    <p:sndAc>
      <p:stSnd>
        <p:snd r:embed="rId3" name="projctor.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18478"/>
                                        </p:tgtEl>
                                        <p:attrNameLst>
                                          <p:attrName>style.visibility</p:attrName>
                                        </p:attrNameLst>
                                      </p:cBhvr>
                                      <p:to>
                                        <p:strVal val="visible"/>
                                      </p:to>
                                    </p:set>
                                    <p:anim calcmode="lin" valueType="num">
                                      <p:cBhvr additive="base">
                                        <p:cTn id="7" dur="500" fill="hold"/>
                                        <p:tgtEl>
                                          <p:spTgt spid="18478"/>
                                        </p:tgtEl>
                                        <p:attrNameLst>
                                          <p:attrName>ppt_x</p:attrName>
                                        </p:attrNameLst>
                                      </p:cBhvr>
                                      <p:tavLst>
                                        <p:tav tm="0">
                                          <p:val>
                                            <p:strVal val="1+#ppt_w/2"/>
                                          </p:val>
                                        </p:tav>
                                        <p:tav tm="100000">
                                          <p:val>
                                            <p:strVal val="#ppt_x"/>
                                          </p:val>
                                        </p:tav>
                                      </p:tavLst>
                                    </p:anim>
                                    <p:anim calcmode="lin" valueType="num">
                                      <p:cBhvr additive="base">
                                        <p:cTn id="8" dur="500" fill="hold"/>
                                        <p:tgtEl>
                                          <p:spTgt spid="184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235451"/>
                                        </p:tgtEl>
                                        <p:attrNameLst>
                                          <p:attrName>style.visibility</p:attrName>
                                        </p:attrNameLst>
                                      </p:cBhvr>
                                      <p:to>
                                        <p:strVal val="visible"/>
                                      </p:to>
                                    </p:set>
                                    <p:anim calcmode="lin" valueType="num">
                                      <p:cBhvr>
                                        <p:cTn id="13" dur="500" fill="hold"/>
                                        <p:tgtEl>
                                          <p:spTgt spid="2235451"/>
                                        </p:tgtEl>
                                        <p:attrNameLst>
                                          <p:attrName>ppt_w</p:attrName>
                                        </p:attrNameLst>
                                      </p:cBhvr>
                                      <p:tavLst>
                                        <p:tav tm="0">
                                          <p:val>
                                            <p:fltVal val="0"/>
                                          </p:val>
                                        </p:tav>
                                        <p:tav tm="100000">
                                          <p:val>
                                            <p:strVal val="#ppt_w"/>
                                          </p:val>
                                        </p:tav>
                                      </p:tavLst>
                                    </p:anim>
                                    <p:anim calcmode="lin" valueType="num">
                                      <p:cBhvr>
                                        <p:cTn id="14" dur="500" fill="hold"/>
                                        <p:tgtEl>
                                          <p:spTgt spid="2235451"/>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235452"/>
                                        </p:tgtEl>
                                        <p:attrNameLst>
                                          <p:attrName>style.visibility</p:attrName>
                                        </p:attrNameLst>
                                      </p:cBhvr>
                                      <p:to>
                                        <p:strVal val="visible"/>
                                      </p:to>
                                    </p:set>
                                    <p:anim calcmode="lin" valueType="num">
                                      <p:cBhvr>
                                        <p:cTn id="19" dur="500" fill="hold"/>
                                        <p:tgtEl>
                                          <p:spTgt spid="2235452"/>
                                        </p:tgtEl>
                                        <p:attrNameLst>
                                          <p:attrName>ppt_w</p:attrName>
                                        </p:attrNameLst>
                                      </p:cBhvr>
                                      <p:tavLst>
                                        <p:tav tm="0">
                                          <p:val>
                                            <p:fltVal val="0"/>
                                          </p:val>
                                        </p:tav>
                                        <p:tav tm="100000">
                                          <p:val>
                                            <p:strVal val="#ppt_w"/>
                                          </p:val>
                                        </p:tav>
                                      </p:tavLst>
                                    </p:anim>
                                    <p:anim calcmode="lin" valueType="num">
                                      <p:cBhvr>
                                        <p:cTn id="20" dur="500" fill="hold"/>
                                        <p:tgtEl>
                                          <p:spTgt spid="2235452"/>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33393"/>
                                        </p:tgtEl>
                                        <p:attrNameLst>
                                          <p:attrName>style.visibility</p:attrName>
                                        </p:attrNameLst>
                                      </p:cBhvr>
                                      <p:to>
                                        <p:strVal val="visible"/>
                                      </p:to>
                                    </p:set>
                                    <p:anim calcmode="lin" valueType="num">
                                      <p:cBhvr additive="base">
                                        <p:cTn id="25" dur="500" fill="hold"/>
                                        <p:tgtEl>
                                          <p:spTgt spid="2233393"/>
                                        </p:tgtEl>
                                        <p:attrNameLst>
                                          <p:attrName>ppt_x</p:attrName>
                                        </p:attrNameLst>
                                      </p:cBhvr>
                                      <p:tavLst>
                                        <p:tav tm="0">
                                          <p:val>
                                            <p:strVal val="#ppt_x"/>
                                          </p:val>
                                        </p:tav>
                                        <p:tav tm="100000">
                                          <p:val>
                                            <p:strVal val="#ppt_x"/>
                                          </p:val>
                                        </p:tav>
                                      </p:tavLst>
                                    </p:anim>
                                    <p:anim calcmode="lin" valueType="num">
                                      <p:cBhvr additive="base">
                                        <p:cTn id="26" dur="500" fill="hold"/>
                                        <p:tgtEl>
                                          <p:spTgt spid="22333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5451" grpId="0" animBg="1" autoUpdateAnimBg="0"/>
      <p:bldP spid="2235452" grpId="0" animBg="1" autoUpdateAnimBg="0"/>
      <p:bldP spid="2233393"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5"/>
          <p:cNvSpPr>
            <a:spLocks noGrp="1" noChangeArrowheads="1"/>
          </p:cNvSpPr>
          <p:nvPr>
            <p:ph type="sldNum" sz="quarter" idx="10"/>
          </p:nvPr>
        </p:nvSpPr>
        <p:spPr>
          <a:noFill/>
        </p:spPr>
        <p:txBody>
          <a:bodyPr/>
          <a:lstStyle/>
          <a:p>
            <a:fld id="{78154203-C449-400C-AA51-659C4B41FCC3}" type="slidenum">
              <a:rPr lang="ko-KR" altLang="en-US" smtClean="0"/>
              <a:pPr/>
              <a:t>8</a:t>
            </a:fld>
            <a:endParaRPr lang="en-US" altLang="ko-KR" smtClean="0"/>
          </a:p>
        </p:txBody>
      </p:sp>
      <p:sp>
        <p:nvSpPr>
          <p:cNvPr id="27651" name="Rectangle 2"/>
          <p:cNvSpPr>
            <a:spLocks noGrp="1" noChangeArrowheads="1"/>
          </p:cNvSpPr>
          <p:nvPr>
            <p:ph type="title"/>
          </p:nvPr>
        </p:nvSpPr>
        <p:spPr>
          <a:xfrm>
            <a:off x="1763713" y="298450"/>
            <a:ext cx="5962650" cy="609600"/>
          </a:xfrm>
        </p:spPr>
        <p:txBody>
          <a:bodyPr/>
          <a:lstStyle/>
          <a:p>
            <a:r>
              <a:rPr lang="zh-CN" altLang="en-US" smtClean="0">
                <a:solidFill>
                  <a:srgbClr val="FFCC00"/>
                </a:solidFill>
                <a:latin typeface="Arial" charset="0"/>
                <a:ea typeface="黑体" pitchFamily="49" charset="-122"/>
              </a:rPr>
              <a:t>半导体存储器的输入和输出信号线</a:t>
            </a:r>
          </a:p>
        </p:txBody>
      </p:sp>
      <p:sp>
        <p:nvSpPr>
          <p:cNvPr id="27652" name="Text Box 75"/>
          <p:cNvSpPr txBox="1">
            <a:spLocks noChangeArrowheads="1"/>
          </p:cNvSpPr>
          <p:nvPr/>
        </p:nvSpPr>
        <p:spPr bwMode="auto">
          <a:xfrm>
            <a:off x="0" y="1204913"/>
            <a:ext cx="8721725" cy="1446212"/>
          </a:xfrm>
          <a:prstGeom prst="rect">
            <a:avLst/>
          </a:prstGeom>
          <a:noFill/>
          <a:ln w="9525">
            <a:noFill/>
            <a:miter lim="800000"/>
            <a:headEnd/>
            <a:tailEnd/>
          </a:ln>
        </p:spPr>
        <p:txBody>
          <a:bodyPr>
            <a:spAutoFit/>
          </a:bodyPr>
          <a:lstStyle/>
          <a:p>
            <a:pPr marL="742950" lvl="1" indent="-285750" algn="l" eaLnBrk="0" hangingPunct="0">
              <a:lnSpc>
                <a:spcPct val="110000"/>
              </a:lnSpc>
              <a:spcBef>
                <a:spcPct val="0"/>
              </a:spcBef>
              <a:buClr>
                <a:srgbClr val="006666"/>
              </a:buClr>
              <a:buSzPct val="85000"/>
              <a:buFont typeface="Wingdings" pitchFamily="2" charset="2"/>
              <a:buChar char="u"/>
            </a:pPr>
            <a:r>
              <a:rPr lang="zh-CN" altLang="en-US" sz="2000" b="1">
                <a:solidFill>
                  <a:srgbClr val="CC3300"/>
                </a:solidFill>
                <a:latin typeface="Arial" charset="0"/>
                <a:cs typeface="Arial" charset="0"/>
              </a:rPr>
              <a:t>地址线</a:t>
            </a:r>
            <a:r>
              <a:rPr lang="zh-CN" altLang="en-US" sz="2000" b="1">
                <a:latin typeface="Arial" charset="0"/>
                <a:cs typeface="Arial" charset="0"/>
              </a:rPr>
              <a:t>用来寻址某一个存储单元。</a:t>
            </a:r>
            <a:endParaRPr lang="en-US" altLang="zh-CN" sz="2000" b="1">
              <a:latin typeface="Arial" charset="0"/>
              <a:cs typeface="Arial" charset="0"/>
            </a:endParaRPr>
          </a:p>
          <a:p>
            <a:pPr marL="1200150" lvl="2" indent="-285750" algn="l" eaLnBrk="0" hangingPunct="0">
              <a:lnSpc>
                <a:spcPct val="110000"/>
              </a:lnSpc>
              <a:spcBef>
                <a:spcPct val="0"/>
              </a:spcBef>
              <a:buSzPct val="85000"/>
              <a:buFont typeface="Wingdings" pitchFamily="2" charset="2"/>
              <a:buChar char="n"/>
            </a:pPr>
            <a:r>
              <a:rPr lang="zh-CN" altLang="en-US" sz="2000" b="1"/>
              <a:t>地址空间：地址线的条数决定了存储器的地址空间。有</a:t>
            </a:r>
            <a:r>
              <a:rPr lang="en-US" altLang="zh-CN" sz="2000" b="1"/>
              <a:t>i</a:t>
            </a:r>
            <a:r>
              <a:rPr lang="zh-CN" altLang="en-US" sz="2000" b="1"/>
              <a:t>条地址线的译码器，最多可有</a:t>
            </a:r>
            <a:r>
              <a:rPr lang="en-US" altLang="zh-CN" sz="2000" b="1"/>
              <a:t>2</a:t>
            </a:r>
            <a:r>
              <a:rPr lang="en-US" altLang="zh-CN" sz="2000" b="1" baseline="30000"/>
              <a:t>i</a:t>
            </a:r>
            <a:r>
              <a:rPr lang="zh-CN" altLang="en-US" sz="2000" b="1"/>
              <a:t>条字线，能为</a:t>
            </a:r>
            <a:r>
              <a:rPr lang="en-US" altLang="zh-CN" sz="2000" b="1"/>
              <a:t>2</a:t>
            </a:r>
            <a:r>
              <a:rPr lang="en-US" altLang="zh-CN" sz="2000" b="1" baseline="30000"/>
              <a:t>i</a:t>
            </a:r>
            <a:r>
              <a:rPr lang="zh-CN" altLang="en-US" sz="2000" b="1"/>
              <a:t>个字提供地址线，则存储器的字数为</a:t>
            </a:r>
            <a:r>
              <a:rPr lang="en-US" altLang="zh-CN" sz="2000" b="1"/>
              <a:t>2</a:t>
            </a:r>
            <a:r>
              <a:rPr lang="en-US" altLang="zh-CN" sz="2000" b="1" baseline="30000"/>
              <a:t>i</a:t>
            </a:r>
            <a:r>
              <a:rPr lang="zh-CN" altLang="en-US" sz="2000" b="1"/>
              <a:t>个。</a:t>
            </a:r>
            <a:endParaRPr lang="zh-CN" altLang="en-US" sz="2000" b="1">
              <a:latin typeface="Arial" charset="0"/>
              <a:cs typeface="Arial" charset="0"/>
            </a:endParaRPr>
          </a:p>
        </p:txBody>
      </p:sp>
      <p:sp>
        <p:nvSpPr>
          <p:cNvPr id="128" name="Text Box 76"/>
          <p:cNvSpPr txBox="1">
            <a:spLocks noChangeArrowheads="1"/>
          </p:cNvSpPr>
          <p:nvPr/>
        </p:nvSpPr>
        <p:spPr bwMode="auto">
          <a:xfrm>
            <a:off x="0" y="2747963"/>
            <a:ext cx="8174038" cy="2801937"/>
          </a:xfrm>
          <a:prstGeom prst="rect">
            <a:avLst/>
          </a:prstGeom>
          <a:noFill/>
          <a:ln w="9525">
            <a:noFill/>
            <a:miter lim="800000"/>
            <a:headEnd/>
            <a:tailEnd/>
          </a:ln>
        </p:spPr>
        <p:txBody>
          <a:bodyPr>
            <a:spAutoFit/>
          </a:bodyPr>
          <a:lstStyle/>
          <a:p>
            <a:pPr marL="742950" lvl="1" indent="-285750" algn="l" eaLnBrk="0" hangingPunct="0">
              <a:lnSpc>
                <a:spcPct val="110000"/>
              </a:lnSpc>
              <a:spcBef>
                <a:spcPct val="0"/>
              </a:spcBef>
              <a:buClr>
                <a:srgbClr val="006666"/>
              </a:buClr>
              <a:buSzPct val="85000"/>
              <a:buFont typeface="Wingdings" pitchFamily="2" charset="2"/>
              <a:buChar char="u"/>
            </a:pPr>
            <a:r>
              <a:rPr lang="zh-CN" altLang="en-US" sz="2000" b="1">
                <a:solidFill>
                  <a:srgbClr val="CC3300"/>
                </a:solidFill>
                <a:latin typeface="Arial" charset="0"/>
                <a:cs typeface="Arial" charset="0"/>
              </a:rPr>
              <a:t>控制线</a:t>
            </a:r>
            <a:r>
              <a:rPr lang="zh-CN" altLang="en-US" sz="2000" b="1">
                <a:latin typeface="Arial" charset="0"/>
                <a:cs typeface="Arial" charset="0"/>
              </a:rPr>
              <a:t>包括片选控制信号</a:t>
            </a:r>
            <a:r>
              <a:rPr lang="en-US" altLang="zh-CN" sz="2000" b="1">
                <a:latin typeface="Arial" charset="0"/>
                <a:cs typeface="Arial" charset="0"/>
              </a:rPr>
              <a:t>/CS</a:t>
            </a:r>
            <a:r>
              <a:rPr lang="zh-CN" altLang="en-US" sz="2000" b="1">
                <a:latin typeface="Arial" charset="0"/>
                <a:cs typeface="Arial" charset="0"/>
              </a:rPr>
              <a:t>和读写控制信号</a:t>
            </a:r>
            <a:r>
              <a:rPr lang="en-US" altLang="zh-CN" sz="2000" b="1">
                <a:latin typeface="Arial" charset="0"/>
                <a:cs typeface="Arial" charset="0"/>
              </a:rPr>
              <a:t>/WR</a:t>
            </a:r>
            <a:r>
              <a:rPr lang="zh-CN" altLang="en-US" sz="2000" b="1">
                <a:latin typeface="Arial" charset="0"/>
                <a:cs typeface="Arial" charset="0"/>
              </a:rPr>
              <a:t>。</a:t>
            </a:r>
            <a:endParaRPr lang="en-US" altLang="zh-CN" sz="2000" b="1">
              <a:latin typeface="Arial" charset="0"/>
              <a:cs typeface="Arial" charset="0"/>
            </a:endParaRPr>
          </a:p>
          <a:p>
            <a:pPr marL="1200150" lvl="2" indent="-285750" algn="l" eaLnBrk="0" hangingPunct="0">
              <a:lnSpc>
                <a:spcPct val="110000"/>
              </a:lnSpc>
              <a:spcBef>
                <a:spcPct val="0"/>
              </a:spcBef>
              <a:buClr>
                <a:schemeClr val="tx2"/>
              </a:buClr>
              <a:buSzPct val="85000"/>
              <a:buFont typeface="Wingdings" pitchFamily="2" charset="2"/>
              <a:buChar char="n"/>
            </a:pPr>
            <a:r>
              <a:rPr lang="zh-CN" altLang="en-US" sz="2000" b="1">
                <a:latin typeface="Arial" charset="0"/>
                <a:cs typeface="Arial" charset="0"/>
              </a:rPr>
              <a:t>当</a:t>
            </a:r>
            <a:r>
              <a:rPr lang="en-US" altLang="zh-CN" sz="2000" b="1">
                <a:latin typeface="Arial" charset="0"/>
                <a:cs typeface="Arial" charset="0"/>
              </a:rPr>
              <a:t>/CS=0</a:t>
            </a:r>
            <a:r>
              <a:rPr lang="zh-CN" altLang="en-US" sz="2000" b="1">
                <a:latin typeface="Arial" charset="0"/>
                <a:cs typeface="Arial" charset="0"/>
              </a:rPr>
              <a:t>时，存储器为正常工作状态；</a:t>
            </a:r>
            <a:endParaRPr lang="en-US" altLang="zh-CN" sz="2000" b="1">
              <a:latin typeface="Arial" charset="0"/>
              <a:cs typeface="Arial" charset="0"/>
            </a:endParaRPr>
          </a:p>
          <a:p>
            <a:pPr marL="1200150" lvl="2" indent="-285750" algn="l" eaLnBrk="0" hangingPunct="0">
              <a:lnSpc>
                <a:spcPct val="110000"/>
              </a:lnSpc>
              <a:spcBef>
                <a:spcPct val="0"/>
              </a:spcBef>
              <a:buClr>
                <a:schemeClr val="tx2"/>
              </a:buClr>
              <a:buSzPct val="85000"/>
              <a:buFont typeface="Wingdings" pitchFamily="2" charset="2"/>
              <a:buChar char="n"/>
            </a:pPr>
            <a:r>
              <a:rPr lang="zh-CN" altLang="en-US" sz="2000" b="1">
                <a:latin typeface="Arial" charset="0"/>
                <a:cs typeface="Arial" charset="0"/>
              </a:rPr>
              <a:t>当</a:t>
            </a:r>
            <a:r>
              <a:rPr lang="en-US" altLang="zh-CN" sz="2000" b="1">
                <a:latin typeface="Arial" charset="0"/>
                <a:cs typeface="Arial" charset="0"/>
              </a:rPr>
              <a:t>/CS=1</a:t>
            </a:r>
            <a:r>
              <a:rPr lang="zh-CN" altLang="en-US" sz="2000" b="1">
                <a:latin typeface="Arial" charset="0"/>
                <a:cs typeface="Arial" charset="0"/>
              </a:rPr>
              <a:t>时所有输入、输出端为高阻态，不能对存储器进行读</a:t>
            </a:r>
            <a:r>
              <a:rPr lang="en-US" altLang="zh-CN" sz="2000" b="1">
                <a:latin typeface="Arial" charset="0"/>
                <a:cs typeface="Arial" charset="0"/>
              </a:rPr>
              <a:t>/</a:t>
            </a:r>
            <a:r>
              <a:rPr lang="zh-CN" altLang="en-US" sz="2000" b="1">
                <a:latin typeface="Arial" charset="0"/>
                <a:cs typeface="Arial" charset="0"/>
              </a:rPr>
              <a:t>写操作。</a:t>
            </a:r>
            <a:endParaRPr lang="en-US" altLang="zh-CN" sz="2000" b="1">
              <a:latin typeface="Arial" charset="0"/>
              <a:cs typeface="Arial" charset="0"/>
            </a:endParaRPr>
          </a:p>
          <a:p>
            <a:pPr marL="1200150" lvl="2" indent="-285750" algn="l" eaLnBrk="0" hangingPunct="0">
              <a:lnSpc>
                <a:spcPct val="110000"/>
              </a:lnSpc>
              <a:spcBef>
                <a:spcPct val="0"/>
              </a:spcBef>
              <a:buClr>
                <a:schemeClr val="tx2"/>
              </a:buClr>
              <a:buSzPct val="85000"/>
              <a:buFont typeface="Wingdings" pitchFamily="2" charset="2"/>
              <a:buChar char="n"/>
            </a:pPr>
            <a:r>
              <a:rPr lang="zh-CN" altLang="en-US" sz="2000" b="1">
                <a:latin typeface="Arial" charset="0"/>
                <a:cs typeface="Arial" charset="0"/>
              </a:rPr>
              <a:t>当</a:t>
            </a:r>
            <a:r>
              <a:rPr lang="en-US" altLang="zh-CN" sz="2000" b="1">
                <a:latin typeface="Arial" charset="0"/>
                <a:cs typeface="Arial" charset="0"/>
              </a:rPr>
              <a:t>/CS=0</a:t>
            </a:r>
            <a:r>
              <a:rPr lang="zh-CN" altLang="en-US" sz="2000" b="1">
                <a:latin typeface="Arial" charset="0"/>
                <a:cs typeface="Arial" charset="0"/>
              </a:rPr>
              <a:t>、</a:t>
            </a:r>
            <a:r>
              <a:rPr lang="en-US" altLang="zh-CN" sz="2000" b="1">
                <a:latin typeface="Arial" charset="0"/>
                <a:cs typeface="Arial" charset="0"/>
              </a:rPr>
              <a:t>/WR=0</a:t>
            </a:r>
            <a:r>
              <a:rPr lang="zh-CN" altLang="en-US" sz="2000" b="1">
                <a:latin typeface="Arial" charset="0"/>
                <a:cs typeface="Arial" charset="0"/>
              </a:rPr>
              <a:t>时，执行</a:t>
            </a:r>
            <a:r>
              <a:rPr lang="zh-CN" altLang="en-US" sz="2000" b="1">
                <a:solidFill>
                  <a:srgbClr val="CC0066"/>
                </a:solidFill>
                <a:latin typeface="Arial" charset="0"/>
                <a:cs typeface="Arial" charset="0"/>
              </a:rPr>
              <a:t>写入</a:t>
            </a:r>
            <a:r>
              <a:rPr lang="zh-CN" altLang="en-US" sz="2000" b="1">
                <a:latin typeface="Arial" charset="0"/>
                <a:cs typeface="Arial" charset="0"/>
              </a:rPr>
              <a:t>操作，将数据线上的数据写入存储器中；</a:t>
            </a:r>
            <a:endParaRPr lang="en-US" altLang="zh-CN" sz="2000" b="1">
              <a:latin typeface="Arial" charset="0"/>
              <a:cs typeface="Arial" charset="0"/>
            </a:endParaRPr>
          </a:p>
          <a:p>
            <a:pPr marL="1200150" lvl="2" indent="-285750" algn="l" eaLnBrk="0" hangingPunct="0">
              <a:lnSpc>
                <a:spcPct val="110000"/>
              </a:lnSpc>
              <a:spcBef>
                <a:spcPct val="0"/>
              </a:spcBef>
              <a:buClr>
                <a:schemeClr val="tx2"/>
              </a:buClr>
              <a:buSzPct val="85000"/>
              <a:buFont typeface="Wingdings" pitchFamily="2" charset="2"/>
              <a:buChar char="n"/>
            </a:pPr>
            <a:r>
              <a:rPr lang="zh-CN" altLang="en-US" sz="2000" b="1">
                <a:latin typeface="Arial" charset="0"/>
                <a:cs typeface="Arial" charset="0"/>
              </a:rPr>
              <a:t>当</a:t>
            </a:r>
            <a:r>
              <a:rPr lang="en-US" altLang="zh-CN" sz="2000" b="1">
                <a:latin typeface="Arial" charset="0"/>
                <a:cs typeface="Arial" charset="0"/>
              </a:rPr>
              <a:t>/CS=0</a:t>
            </a:r>
            <a:r>
              <a:rPr lang="zh-CN" altLang="en-US" sz="2000" b="1">
                <a:latin typeface="Arial" charset="0"/>
                <a:cs typeface="Arial" charset="0"/>
              </a:rPr>
              <a:t>、</a:t>
            </a:r>
            <a:r>
              <a:rPr lang="en-US" altLang="zh-CN" sz="2000" b="1">
                <a:latin typeface="Arial" charset="0"/>
                <a:cs typeface="Arial" charset="0"/>
              </a:rPr>
              <a:t>/WR=1</a:t>
            </a:r>
            <a:r>
              <a:rPr lang="zh-CN" altLang="en-US" sz="2000" b="1">
                <a:latin typeface="Arial" charset="0"/>
                <a:cs typeface="Arial" charset="0"/>
              </a:rPr>
              <a:t>时，执行</a:t>
            </a:r>
            <a:r>
              <a:rPr lang="zh-CN" altLang="en-US" sz="2000" b="1">
                <a:solidFill>
                  <a:srgbClr val="CC0066"/>
                </a:solidFill>
                <a:latin typeface="Arial" charset="0"/>
                <a:cs typeface="Arial" charset="0"/>
              </a:rPr>
              <a:t>读出</a:t>
            </a:r>
            <a:r>
              <a:rPr lang="zh-CN" altLang="en-US" sz="2000" b="1">
                <a:latin typeface="Arial" charset="0"/>
                <a:cs typeface="Arial" charset="0"/>
              </a:rPr>
              <a:t>操作，将数据从存储器中读出，送到数据线上。</a:t>
            </a:r>
            <a:endParaRPr lang="en-US" altLang="zh-CN" sz="2000" b="1">
              <a:latin typeface="Arial" charset="0"/>
              <a:cs typeface="Arial" charset="0"/>
            </a:endParaRPr>
          </a:p>
        </p:txBody>
      </p:sp>
      <p:sp>
        <p:nvSpPr>
          <p:cNvPr id="8" name="Text Box 75"/>
          <p:cNvSpPr txBox="1">
            <a:spLocks noChangeArrowheads="1"/>
          </p:cNvSpPr>
          <p:nvPr/>
        </p:nvSpPr>
        <p:spPr bwMode="auto">
          <a:xfrm>
            <a:off x="188913" y="5545138"/>
            <a:ext cx="8515350" cy="769937"/>
          </a:xfrm>
          <a:prstGeom prst="rect">
            <a:avLst/>
          </a:prstGeom>
          <a:noFill/>
          <a:ln w="9525">
            <a:noFill/>
            <a:miter lim="800000"/>
            <a:headEnd/>
            <a:tailEnd/>
          </a:ln>
        </p:spPr>
        <p:txBody>
          <a:bodyPr>
            <a:spAutoFit/>
          </a:bodyPr>
          <a:lstStyle/>
          <a:p>
            <a:pPr marL="742950" lvl="1" indent="-285750" algn="l" eaLnBrk="0" hangingPunct="0">
              <a:lnSpc>
                <a:spcPct val="110000"/>
              </a:lnSpc>
              <a:spcBef>
                <a:spcPct val="0"/>
              </a:spcBef>
              <a:buClr>
                <a:srgbClr val="006666"/>
              </a:buClr>
              <a:buSzPct val="85000"/>
              <a:buFont typeface="Wingdings" pitchFamily="2" charset="2"/>
              <a:buChar char="u"/>
            </a:pPr>
            <a:r>
              <a:rPr lang="zh-CN" altLang="zh-CN" sz="2000" b="1">
                <a:solidFill>
                  <a:srgbClr val="CC3300"/>
                </a:solidFill>
                <a:latin typeface="Arial" charset="0"/>
                <a:cs typeface="Arial" charset="0"/>
              </a:rPr>
              <a:t>数据线</a:t>
            </a:r>
            <a:r>
              <a:rPr lang="zh-CN" altLang="zh-CN" sz="2000" b="1">
                <a:latin typeface="Arial" charset="0"/>
                <a:cs typeface="Arial" charset="0"/>
              </a:rPr>
              <a:t>既是</a:t>
            </a:r>
            <a:r>
              <a:rPr lang="zh-CN" altLang="zh-CN" sz="2000" b="1"/>
              <a:t>数据输入端又是数据输出端，由</a:t>
            </a:r>
            <a:r>
              <a:rPr lang="en-US" altLang="zh-CN" sz="2000" b="1"/>
              <a:t>/CS</a:t>
            </a:r>
            <a:r>
              <a:rPr lang="zh-CN" altLang="zh-CN" sz="2000" b="1"/>
              <a:t>和</a:t>
            </a:r>
            <a:r>
              <a:rPr lang="en-US" altLang="zh-CN" sz="2000" b="1"/>
              <a:t>/WR</a:t>
            </a:r>
            <a:r>
              <a:rPr lang="zh-CN" altLang="zh-CN" sz="2000" b="1"/>
              <a:t>来控制数据的流向。</a:t>
            </a:r>
            <a:r>
              <a:rPr lang="zh-CN" altLang="en-US" sz="2000" b="1"/>
              <a:t>数据线的条数决定存储器的字长。</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blinds(horizontal)">
                                      <p:cBhvr>
                                        <p:cTn id="7" dur="500"/>
                                        <p:tgtEl>
                                          <p:spTgt spid="1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utoUpdateAnimBg="0"/>
      <p:bldP spid="8"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5"/>
          <p:cNvSpPr>
            <a:spLocks noGrp="1" noChangeArrowheads="1"/>
          </p:cNvSpPr>
          <p:nvPr>
            <p:ph type="sldNum" sz="quarter" idx="10"/>
          </p:nvPr>
        </p:nvSpPr>
        <p:spPr>
          <a:noFill/>
        </p:spPr>
        <p:txBody>
          <a:bodyPr/>
          <a:lstStyle/>
          <a:p>
            <a:fld id="{85D05C35-1C3D-42A7-BF40-247CB4A91D30}" type="slidenum">
              <a:rPr lang="ko-KR" altLang="en-US" smtClean="0"/>
              <a:pPr/>
              <a:t>80</a:t>
            </a:fld>
            <a:endParaRPr lang="en-US" altLang="ko-KR" smtClean="0"/>
          </a:p>
        </p:txBody>
      </p:sp>
      <p:sp>
        <p:nvSpPr>
          <p:cNvPr id="25603" name="Rectangle 2"/>
          <p:cNvSpPr>
            <a:spLocks noGrp="1" noChangeArrowheads="1"/>
          </p:cNvSpPr>
          <p:nvPr>
            <p:ph type="title"/>
          </p:nvPr>
        </p:nvSpPr>
        <p:spPr>
          <a:xfrm>
            <a:off x="1763713" y="298450"/>
            <a:ext cx="6408737" cy="609600"/>
          </a:xfrm>
        </p:spPr>
        <p:txBody>
          <a:bodyPr/>
          <a:lstStyle/>
          <a:p>
            <a:r>
              <a:rPr lang="en-US" altLang="zh-CN" dirty="0" smtClean="0">
                <a:solidFill>
                  <a:srgbClr val="FFCC00"/>
                </a:solidFill>
                <a:latin typeface="Arial" charset="0"/>
                <a:ea typeface="黑体" pitchFamily="49" charset="-122"/>
              </a:rPr>
              <a:t>4</a:t>
            </a:r>
            <a:r>
              <a:rPr lang="zh-CN" altLang="en-US" dirty="0" smtClean="0">
                <a:solidFill>
                  <a:srgbClr val="FFCC00"/>
                </a:solidFill>
                <a:latin typeface="Arial" charset="0"/>
                <a:ea typeface="黑体" pitchFamily="49" charset="-122"/>
              </a:rPr>
              <a:t>、按结构特点分类 </a:t>
            </a:r>
          </a:p>
        </p:txBody>
      </p:sp>
      <p:sp>
        <p:nvSpPr>
          <p:cNvPr id="7" name="Text Box 2"/>
          <p:cNvSpPr txBox="1">
            <a:spLocks noChangeArrowheads="1"/>
          </p:cNvSpPr>
          <p:nvPr/>
        </p:nvSpPr>
        <p:spPr bwMode="auto">
          <a:xfrm>
            <a:off x="323850" y="1449388"/>
            <a:ext cx="8382000" cy="4871270"/>
          </a:xfrm>
          <a:prstGeom prst="rect">
            <a:avLst/>
          </a:prstGeom>
          <a:noFill/>
          <a:ln w="9525">
            <a:noFill/>
            <a:miter lim="800000"/>
            <a:headEnd/>
            <a:tailEnd/>
          </a:ln>
        </p:spPr>
        <p:txBody>
          <a:bodyPr>
            <a:spAutoFit/>
          </a:bodyPr>
          <a:lstStyle/>
          <a:p>
            <a:pPr algn="l">
              <a:lnSpc>
                <a:spcPct val="125000"/>
              </a:lnSpc>
              <a:spcBef>
                <a:spcPts val="1200"/>
              </a:spcBef>
              <a:buClr>
                <a:srgbClr val="003366"/>
              </a:buClr>
            </a:pPr>
            <a:r>
              <a:rPr kumimoji="1" lang="zh-CN" altLang="en-US" b="1" dirty="0">
                <a:latin typeface="Arial" pitchFamily="34" charset="0"/>
                <a:cs typeface="Arial" pitchFamily="34" charset="0"/>
              </a:rPr>
              <a:t>（</a:t>
            </a:r>
            <a:r>
              <a:rPr kumimoji="1" lang="en-US" altLang="zh-CN" b="1" dirty="0">
                <a:latin typeface="Arial" pitchFamily="34" charset="0"/>
                <a:cs typeface="Arial" pitchFamily="34" charset="0"/>
              </a:rPr>
              <a:t>1</a:t>
            </a:r>
            <a:r>
              <a:rPr kumimoji="1" lang="zh-CN" altLang="en-US" b="1" dirty="0">
                <a:latin typeface="Arial" pitchFamily="34" charset="0"/>
                <a:cs typeface="Arial" pitchFamily="34" charset="0"/>
              </a:rPr>
              <a:t>）</a:t>
            </a:r>
            <a:r>
              <a:rPr lang="zh-CN" altLang="en-US" b="1" dirty="0">
                <a:solidFill>
                  <a:srgbClr val="CC3300"/>
                </a:solidFill>
                <a:latin typeface="Arial" pitchFamily="34" charset="0"/>
                <a:cs typeface="Arial" pitchFamily="34" charset="0"/>
              </a:rPr>
              <a:t>阵列型</a:t>
            </a:r>
            <a:r>
              <a:rPr kumimoji="1" lang="en-US" altLang="zh-CN" b="1" dirty="0">
                <a:latin typeface="Arial" pitchFamily="34" charset="0"/>
                <a:cs typeface="Arial" pitchFamily="34" charset="0"/>
              </a:rPr>
              <a:t>PLD</a:t>
            </a:r>
          </a:p>
          <a:p>
            <a:pPr marL="1077913" lvl="1" indent="-357188" algn="l">
              <a:lnSpc>
                <a:spcPct val="120000"/>
              </a:lnSpc>
              <a:spcBef>
                <a:spcPct val="0"/>
              </a:spcBef>
              <a:buClr>
                <a:srgbClr val="006666"/>
              </a:buClr>
              <a:buSzPct val="85000"/>
              <a:buFont typeface="Wingdings" pitchFamily="2" charset="2"/>
              <a:buChar char="u"/>
            </a:pPr>
            <a:r>
              <a:rPr kumimoji="1" lang="zh-CN" altLang="en-US" sz="2000" b="1" dirty="0">
                <a:latin typeface="Arial" pitchFamily="34" charset="0"/>
                <a:cs typeface="Arial" pitchFamily="34" charset="0"/>
              </a:rPr>
              <a:t>基本结构</a:t>
            </a:r>
            <a:r>
              <a:rPr kumimoji="1" lang="en-US" altLang="zh-CN" sz="2000" b="1" dirty="0">
                <a:latin typeface="Arial" pitchFamily="34" charset="0"/>
                <a:cs typeface="Arial" pitchFamily="34" charset="0"/>
              </a:rPr>
              <a:t>:  </a:t>
            </a:r>
            <a:r>
              <a:rPr kumimoji="1" lang="zh-CN" altLang="en-US" sz="2000" b="1" dirty="0">
                <a:latin typeface="Arial" pitchFamily="34" charset="0"/>
                <a:cs typeface="Arial" pitchFamily="34" charset="0"/>
              </a:rPr>
              <a:t>与阵列、或阵列</a:t>
            </a:r>
          </a:p>
          <a:p>
            <a:pPr marL="1077913" lvl="1" indent="-357188" algn="l">
              <a:lnSpc>
                <a:spcPct val="120000"/>
              </a:lnSpc>
              <a:spcBef>
                <a:spcPct val="0"/>
              </a:spcBef>
              <a:buClr>
                <a:srgbClr val="006666"/>
              </a:buClr>
              <a:buSzPct val="85000"/>
              <a:buFont typeface="Wingdings" pitchFamily="2" charset="2"/>
              <a:buChar char="u"/>
            </a:pPr>
            <a:r>
              <a:rPr kumimoji="1" lang="zh-CN" altLang="en-US" sz="2000" b="1" dirty="0">
                <a:latin typeface="Arial" pitchFamily="34" charset="0"/>
                <a:cs typeface="Arial" pitchFamily="34" charset="0"/>
              </a:rPr>
              <a:t>简单</a:t>
            </a:r>
            <a:r>
              <a:rPr kumimoji="1" lang="en-US" altLang="zh-CN" sz="2000" b="1" dirty="0">
                <a:latin typeface="Arial" pitchFamily="34" charset="0"/>
                <a:cs typeface="Arial" pitchFamily="34" charset="0"/>
              </a:rPr>
              <a:t>PLD</a:t>
            </a:r>
            <a:r>
              <a:rPr kumimoji="1" lang="zh-CN" altLang="en-US" sz="2000" b="1" dirty="0">
                <a:latin typeface="Arial" pitchFamily="34" charset="0"/>
                <a:cs typeface="Arial" pitchFamily="34" charset="0"/>
              </a:rPr>
              <a:t>（如</a:t>
            </a:r>
            <a:r>
              <a:rPr kumimoji="1" lang="en-US" altLang="zh-CN" sz="2000" b="1" dirty="0">
                <a:latin typeface="Arial" pitchFamily="34" charset="0"/>
                <a:cs typeface="Arial" pitchFamily="34" charset="0"/>
              </a:rPr>
              <a:t>PROM</a:t>
            </a:r>
            <a:r>
              <a:rPr kumimoji="1" lang="zh-CN" altLang="en-US" sz="2000" b="1" dirty="0">
                <a:latin typeface="Arial" pitchFamily="34" charset="0"/>
                <a:cs typeface="Arial" pitchFamily="34" charset="0"/>
              </a:rPr>
              <a:t>、</a:t>
            </a:r>
            <a:r>
              <a:rPr kumimoji="1" lang="en-US" altLang="zh-CN" sz="2000" b="1" dirty="0">
                <a:latin typeface="Arial" pitchFamily="34" charset="0"/>
                <a:cs typeface="Arial" pitchFamily="34" charset="0"/>
              </a:rPr>
              <a:t>PLA</a:t>
            </a:r>
            <a:r>
              <a:rPr kumimoji="1" lang="zh-CN" altLang="en-US" sz="2000" b="1" dirty="0">
                <a:latin typeface="Arial" pitchFamily="34" charset="0"/>
                <a:cs typeface="Arial" pitchFamily="34" charset="0"/>
              </a:rPr>
              <a:t>、</a:t>
            </a:r>
            <a:r>
              <a:rPr kumimoji="1" lang="en-US" altLang="zh-CN" sz="2000" b="1" dirty="0">
                <a:latin typeface="Arial" pitchFamily="34" charset="0"/>
                <a:cs typeface="Arial" pitchFamily="34" charset="0"/>
              </a:rPr>
              <a:t>PAL</a:t>
            </a:r>
            <a:r>
              <a:rPr kumimoji="1" lang="zh-CN" altLang="en-US" sz="2000" b="1" dirty="0">
                <a:latin typeface="Arial" pitchFamily="34" charset="0"/>
                <a:cs typeface="Arial" pitchFamily="34" charset="0"/>
              </a:rPr>
              <a:t>和</a:t>
            </a:r>
            <a:r>
              <a:rPr kumimoji="1" lang="en-US" altLang="zh-CN" sz="2000" b="1" dirty="0">
                <a:latin typeface="Arial" pitchFamily="34" charset="0"/>
                <a:cs typeface="Arial" pitchFamily="34" charset="0"/>
              </a:rPr>
              <a:t>GAL</a:t>
            </a:r>
            <a:r>
              <a:rPr kumimoji="1" lang="zh-CN" altLang="en-US" sz="2000" b="1" dirty="0">
                <a:latin typeface="Arial" pitchFamily="34" charset="0"/>
                <a:cs typeface="Arial" pitchFamily="34" charset="0"/>
              </a:rPr>
              <a:t>等）、</a:t>
            </a:r>
            <a:r>
              <a:rPr kumimoji="1" lang="en-US" altLang="zh-CN" sz="2000" b="1" dirty="0">
                <a:latin typeface="Arial" pitchFamily="34" charset="0"/>
                <a:cs typeface="Arial" pitchFamily="34" charset="0"/>
              </a:rPr>
              <a:t>EPLD</a:t>
            </a:r>
            <a:r>
              <a:rPr kumimoji="1" lang="zh-CN" altLang="en-US" sz="2000" b="1" dirty="0">
                <a:latin typeface="Arial" pitchFamily="34" charset="0"/>
                <a:cs typeface="Arial" pitchFamily="34" charset="0"/>
              </a:rPr>
              <a:t>（ </a:t>
            </a:r>
            <a:r>
              <a:rPr kumimoji="1" lang="en-US" altLang="zh-CN" sz="2000" b="1" dirty="0">
                <a:latin typeface="Arial" pitchFamily="34" charset="0"/>
                <a:cs typeface="Arial" pitchFamily="34" charset="0"/>
              </a:rPr>
              <a:t>Erasable Programmable Logic Device</a:t>
            </a:r>
            <a:r>
              <a:rPr kumimoji="1" lang="zh-CN" altLang="en-US" sz="2000" b="1" dirty="0">
                <a:latin typeface="Arial" pitchFamily="34" charset="0"/>
                <a:cs typeface="Arial" pitchFamily="34" charset="0"/>
              </a:rPr>
              <a:t>）和</a:t>
            </a:r>
            <a:r>
              <a:rPr kumimoji="1" lang="en-US" altLang="zh-CN" sz="2000" b="1" dirty="0">
                <a:latin typeface="Arial" pitchFamily="34" charset="0"/>
                <a:cs typeface="Arial" pitchFamily="34" charset="0"/>
              </a:rPr>
              <a:t>CPLD</a:t>
            </a:r>
            <a:r>
              <a:rPr lang="zh-CN" altLang="en-US" sz="2000" b="1" dirty="0">
                <a:solidFill>
                  <a:srgbClr val="CC3300"/>
                </a:solidFill>
                <a:latin typeface="Arial" pitchFamily="34" charset="0"/>
                <a:cs typeface="Arial" pitchFamily="34" charset="0"/>
              </a:rPr>
              <a:t> </a:t>
            </a:r>
            <a:r>
              <a:rPr kumimoji="1" lang="zh-CN" altLang="en-US" sz="2000" b="1" dirty="0">
                <a:latin typeface="Arial" pitchFamily="34" charset="0"/>
                <a:cs typeface="Arial" pitchFamily="34" charset="0"/>
              </a:rPr>
              <a:t>（</a:t>
            </a:r>
            <a:r>
              <a:rPr kumimoji="1" lang="en-US" altLang="zh-CN" sz="2000" b="1" dirty="0">
                <a:solidFill>
                  <a:srgbClr val="FF0000"/>
                </a:solidFill>
                <a:latin typeface="Arial" pitchFamily="34" charset="0"/>
                <a:cs typeface="Arial" pitchFamily="34" charset="0"/>
              </a:rPr>
              <a:t>Complex Programmable Logic Device </a:t>
            </a:r>
            <a:r>
              <a:rPr kumimoji="1" lang="zh-CN" altLang="en-US" sz="2000" b="1" dirty="0">
                <a:latin typeface="Arial" pitchFamily="34" charset="0"/>
                <a:cs typeface="Arial" pitchFamily="34" charset="0"/>
              </a:rPr>
              <a:t>，复杂可编程逻辑器件）</a:t>
            </a:r>
          </a:p>
          <a:p>
            <a:pPr algn="l">
              <a:lnSpc>
                <a:spcPct val="125000"/>
              </a:lnSpc>
              <a:spcBef>
                <a:spcPts val="1200"/>
              </a:spcBef>
              <a:buClr>
                <a:srgbClr val="003366"/>
              </a:buClr>
            </a:pPr>
            <a:r>
              <a:rPr kumimoji="1" lang="zh-CN" altLang="en-US" b="1" dirty="0">
                <a:latin typeface="Arial" pitchFamily="34" charset="0"/>
                <a:cs typeface="Arial" pitchFamily="34" charset="0"/>
              </a:rPr>
              <a:t>（</a:t>
            </a:r>
            <a:r>
              <a:rPr kumimoji="1" lang="en-US" altLang="zh-CN" b="1" dirty="0">
                <a:latin typeface="Arial" pitchFamily="34" charset="0"/>
                <a:cs typeface="Arial" pitchFamily="34" charset="0"/>
              </a:rPr>
              <a:t>2</a:t>
            </a:r>
            <a:r>
              <a:rPr kumimoji="1" lang="zh-CN" altLang="en-US" b="1" dirty="0">
                <a:latin typeface="Arial" pitchFamily="34" charset="0"/>
                <a:cs typeface="Arial" pitchFamily="34" charset="0"/>
              </a:rPr>
              <a:t>）</a:t>
            </a:r>
            <a:r>
              <a:rPr lang="zh-CN" altLang="en-US" b="1" dirty="0">
                <a:solidFill>
                  <a:srgbClr val="CC3300"/>
                </a:solidFill>
                <a:latin typeface="Arial" pitchFamily="34" charset="0"/>
                <a:cs typeface="Arial" pitchFamily="34" charset="0"/>
              </a:rPr>
              <a:t>单元型</a:t>
            </a:r>
            <a:r>
              <a:rPr lang="en-US" altLang="zh-CN" b="1" dirty="0">
                <a:latin typeface="Arial" pitchFamily="34" charset="0"/>
                <a:cs typeface="Arial" pitchFamily="34" charset="0"/>
              </a:rPr>
              <a:t>PLD</a:t>
            </a:r>
            <a:r>
              <a:rPr lang="zh-CN" altLang="en-US" b="1" dirty="0">
                <a:latin typeface="Arial" pitchFamily="34" charset="0"/>
                <a:cs typeface="Arial" pitchFamily="34" charset="0"/>
              </a:rPr>
              <a:t>器件</a:t>
            </a:r>
            <a:endParaRPr lang="en-US" altLang="zh-CN" b="1" dirty="0">
              <a:latin typeface="Arial" pitchFamily="34" charset="0"/>
              <a:cs typeface="Arial" pitchFamily="34" charset="0"/>
            </a:endParaRPr>
          </a:p>
          <a:p>
            <a:pPr marL="1077913" lvl="1" indent="-357188" algn="l">
              <a:lnSpc>
                <a:spcPct val="110000"/>
              </a:lnSpc>
              <a:spcBef>
                <a:spcPct val="0"/>
              </a:spcBef>
              <a:buClr>
                <a:srgbClr val="006666"/>
              </a:buClr>
              <a:buSzPct val="85000"/>
              <a:buFont typeface="Wingdings" pitchFamily="2" charset="2"/>
              <a:buChar char="u"/>
            </a:pPr>
            <a:r>
              <a:rPr lang="zh-CN" altLang="en-US" sz="2000" b="1" dirty="0">
                <a:latin typeface="Arial" pitchFamily="34" charset="0"/>
                <a:cs typeface="Arial" pitchFamily="34" charset="0"/>
              </a:rPr>
              <a:t>基本结构：逻辑单元</a:t>
            </a:r>
            <a:endParaRPr lang="en-US" altLang="zh-CN" sz="2000" b="1" dirty="0">
              <a:latin typeface="Arial" pitchFamily="34" charset="0"/>
              <a:cs typeface="Arial" pitchFamily="34" charset="0"/>
            </a:endParaRPr>
          </a:p>
          <a:p>
            <a:pPr marL="1077913" lvl="1" indent="-357188" algn="l">
              <a:lnSpc>
                <a:spcPct val="110000"/>
              </a:lnSpc>
              <a:spcBef>
                <a:spcPct val="0"/>
              </a:spcBef>
              <a:buClr>
                <a:srgbClr val="006666"/>
              </a:buClr>
              <a:buSzPct val="85000"/>
              <a:buFont typeface="Wingdings" pitchFamily="2" charset="2"/>
              <a:buChar char="u"/>
            </a:pPr>
            <a:r>
              <a:rPr kumimoji="1" lang="zh-CN" altLang="en-US" sz="2000" b="1" dirty="0">
                <a:latin typeface="Arial" pitchFamily="34" charset="0"/>
                <a:cs typeface="Arial" pitchFamily="34" charset="0"/>
              </a:rPr>
              <a:t>结构形式</a:t>
            </a:r>
            <a:r>
              <a:rPr kumimoji="1" lang="en-US" altLang="zh-CN" sz="2000" b="1" dirty="0">
                <a:latin typeface="Arial" pitchFamily="34" charset="0"/>
                <a:cs typeface="Arial" pitchFamily="34" charset="0"/>
              </a:rPr>
              <a:t>:  </a:t>
            </a:r>
            <a:r>
              <a:rPr kumimoji="1" lang="zh-CN" altLang="en-US" sz="2000" b="1" dirty="0">
                <a:latin typeface="Arial" pitchFamily="34" charset="0"/>
                <a:cs typeface="Arial" pitchFamily="34" charset="0"/>
              </a:rPr>
              <a:t>门阵列的形式，它由许多可编程单元（或称逻辑功能块）排成阵列组成。</a:t>
            </a:r>
            <a:endParaRPr kumimoji="1" lang="en-US" altLang="zh-CN" sz="2000" b="1" dirty="0">
              <a:latin typeface="Arial" pitchFamily="34" charset="0"/>
              <a:cs typeface="Arial" pitchFamily="34" charset="0"/>
            </a:endParaRPr>
          </a:p>
          <a:p>
            <a:pPr marL="1077913" lvl="1" indent="-357188" algn="l">
              <a:lnSpc>
                <a:spcPct val="110000"/>
              </a:lnSpc>
              <a:spcBef>
                <a:spcPct val="0"/>
              </a:spcBef>
              <a:buClr>
                <a:srgbClr val="006666"/>
              </a:buClr>
              <a:buSzPct val="85000"/>
              <a:buFont typeface="Wingdings" pitchFamily="2" charset="2"/>
              <a:buChar char="u"/>
            </a:pPr>
            <a:r>
              <a:rPr kumimoji="1" lang="zh-CN" altLang="en-US" sz="2000" b="1" dirty="0">
                <a:latin typeface="Arial" pitchFamily="34" charset="0"/>
                <a:cs typeface="Arial" pitchFamily="34" charset="0"/>
              </a:rPr>
              <a:t>现场可编程门阵列</a:t>
            </a:r>
            <a:r>
              <a:rPr kumimoji="1" lang="en-US" altLang="zh-CN" sz="2000" b="1" dirty="0">
                <a:latin typeface="Arial" pitchFamily="34" charset="0"/>
                <a:cs typeface="Arial" pitchFamily="34" charset="0"/>
              </a:rPr>
              <a:t>FPGA</a:t>
            </a:r>
            <a:r>
              <a:rPr kumimoji="1" lang="zh-CN" altLang="en-US" sz="2000" b="1" dirty="0">
                <a:solidFill>
                  <a:srgbClr val="FF0000"/>
                </a:solidFill>
                <a:latin typeface="Arial" pitchFamily="34" charset="0"/>
                <a:cs typeface="Arial" pitchFamily="34" charset="0"/>
              </a:rPr>
              <a:t>（</a:t>
            </a:r>
            <a:r>
              <a:rPr lang="en-US" altLang="zh-CN" sz="2000" b="1" dirty="0">
                <a:solidFill>
                  <a:srgbClr val="FF0000"/>
                </a:solidFill>
                <a:latin typeface="Arial" pitchFamily="34" charset="0"/>
                <a:cs typeface="Arial" pitchFamily="34" charset="0"/>
              </a:rPr>
              <a:t> Field Programmable Gates Array </a:t>
            </a:r>
            <a:r>
              <a:rPr lang="zh-CN" altLang="en-US" sz="2000" b="1" dirty="0">
                <a:solidFill>
                  <a:srgbClr val="FF0000"/>
                </a:solidFill>
                <a:latin typeface="Arial" pitchFamily="34" charset="0"/>
                <a:cs typeface="Arial" pitchFamily="34" charset="0"/>
              </a:rPr>
              <a:t>）</a:t>
            </a:r>
            <a:endParaRPr kumimoji="1" lang="en-US" altLang="zh-CN" sz="2000" b="1" dirty="0">
              <a:solidFill>
                <a:srgbClr val="FF0000"/>
              </a:solidFill>
              <a:latin typeface="Arial" pitchFamily="34" charset="0"/>
              <a:cs typeface="Arial" pitchFamily="34" charset="0"/>
            </a:endParaRPr>
          </a:p>
          <a:p>
            <a:pPr marL="1077913" lvl="1" indent="-357188">
              <a:lnSpc>
                <a:spcPct val="125000"/>
              </a:lnSpc>
              <a:spcBef>
                <a:spcPts val="1200"/>
              </a:spcBef>
              <a:buClr>
                <a:srgbClr val="006666"/>
              </a:buClr>
              <a:buSzPct val="85000"/>
              <a:buFont typeface="Wingdings" pitchFamily="2" charset="2"/>
              <a:buChar char="u"/>
            </a:pPr>
            <a:endParaRPr kumimoji="1" lang="zh-CN" altLang="en-US" sz="2000" dirty="0">
              <a:latin typeface="Arial" charset="0"/>
              <a:cs typeface="Arial" charset="0"/>
            </a:endParaRPr>
          </a:p>
        </p:txBody>
      </p:sp>
    </p:spTree>
  </p:cSld>
  <p:clrMapOvr>
    <a:masterClrMapping/>
  </p:clrMapOvr>
  <p:transition spd="med">
    <p:blinds dir="vert"/>
    <p:sndAc>
      <p:stSnd>
        <p:snd r:embed="rId3" name="projctor.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 calcmode="lin" valueType="num">
                                      <p:cBhvr additive="base">
                                        <p:cTn id="15"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 calcmode="lin" valueType="num">
                                      <p:cBhvr additive="base">
                                        <p:cTn id="21"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7">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 calcmode="lin" valueType="num">
                                      <p:cBhvr additive="base">
                                        <p:cTn id="29" dur="5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anim calcmode="lin" valueType="num">
                                      <p:cBhvr additive="base">
                                        <p:cTn id="33" dur="500" fill="hold"/>
                                        <p:tgtEl>
                                          <p:spTgt spid="7">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spcBef>
                <a:spcPct val="0"/>
              </a:spcBef>
            </a:pPr>
            <a:fld id="{60DD9621-2A53-4536-8091-A16ADC215AD6}" type="slidenum">
              <a:rPr lang="ko-KR" altLang="en-US" sz="1600">
                <a:solidFill>
                  <a:schemeClr val="accent2"/>
                </a:solidFill>
                <a:latin typeface="Verdana" pitchFamily="34" charset="0"/>
                <a:ea typeface="Gulim" pitchFamily="34" charset="-127"/>
              </a:rPr>
              <a:pPr algn="r">
                <a:spcBef>
                  <a:spcPct val="0"/>
                </a:spcBef>
              </a:pPr>
              <a:t>81</a:t>
            </a:fld>
            <a:endParaRPr lang="en-US" altLang="ko-KR" sz="1600">
              <a:solidFill>
                <a:schemeClr val="accent2"/>
              </a:solidFill>
              <a:latin typeface="Verdana" pitchFamily="34" charset="0"/>
              <a:ea typeface="Gulim" pitchFamily="34" charset="-127"/>
            </a:endParaRPr>
          </a:p>
        </p:txBody>
      </p:sp>
      <p:sp>
        <p:nvSpPr>
          <p:cNvPr id="26627" name="Rectangle 2"/>
          <p:cNvSpPr>
            <a:spLocks noGrp="1" noChangeArrowheads="1"/>
          </p:cNvSpPr>
          <p:nvPr>
            <p:ph type="title" idx="4294967295"/>
          </p:nvPr>
        </p:nvSpPr>
        <p:spPr>
          <a:xfrm>
            <a:off x="1692275" y="298450"/>
            <a:ext cx="6408738" cy="609600"/>
          </a:xfrm>
        </p:spPr>
        <p:txBody>
          <a:bodyPr/>
          <a:lstStyle/>
          <a:p>
            <a:r>
              <a:rPr lang="en-US" altLang="zh-CN" dirty="0" smtClean="0">
                <a:solidFill>
                  <a:srgbClr val="FFCC00"/>
                </a:solidFill>
                <a:latin typeface="Arial" charset="0"/>
                <a:ea typeface="黑体" pitchFamily="49" charset="-122"/>
              </a:rPr>
              <a:t>8.5.2  </a:t>
            </a:r>
            <a:r>
              <a:rPr lang="zh-CN" altLang="en-US" dirty="0" smtClean="0">
                <a:solidFill>
                  <a:srgbClr val="FFCC00"/>
                </a:solidFill>
                <a:latin typeface="Arial" charset="0"/>
                <a:ea typeface="黑体" pitchFamily="49" charset="-122"/>
              </a:rPr>
              <a:t>阵列型</a:t>
            </a:r>
            <a:r>
              <a:rPr lang="en-US" altLang="zh-CN" dirty="0" smtClean="0">
                <a:solidFill>
                  <a:srgbClr val="FFCC00"/>
                </a:solidFill>
                <a:latin typeface="Arial" charset="0"/>
                <a:ea typeface="黑体" pitchFamily="49" charset="-122"/>
              </a:rPr>
              <a:t>PLD</a:t>
            </a:r>
            <a:endParaRPr lang="zh-CN" altLang="en-US" dirty="0" smtClean="0">
              <a:solidFill>
                <a:srgbClr val="FFCC00"/>
              </a:solidFill>
              <a:latin typeface="Arial" charset="0"/>
              <a:ea typeface="黑体" pitchFamily="49" charset="-122"/>
            </a:endParaRPr>
          </a:p>
        </p:txBody>
      </p:sp>
      <p:sp>
        <p:nvSpPr>
          <p:cNvPr id="58371" name="Rectangle 3"/>
          <p:cNvSpPr>
            <a:spLocks noGrp="1" noChangeArrowheads="1"/>
          </p:cNvSpPr>
          <p:nvPr>
            <p:ph type="body" idx="4294967295"/>
          </p:nvPr>
        </p:nvSpPr>
        <p:spPr>
          <a:xfrm>
            <a:off x="695325" y="1449388"/>
            <a:ext cx="7667625" cy="1331912"/>
          </a:xfrm>
        </p:spPr>
        <p:txBody>
          <a:bodyPr/>
          <a:lstStyle/>
          <a:p>
            <a:pPr marL="365125" indent="-365125" eaLnBrk="1" hangingPunct="1">
              <a:lnSpc>
                <a:spcPct val="110000"/>
              </a:lnSpc>
              <a:spcBef>
                <a:spcPct val="0"/>
              </a:spcBef>
            </a:pPr>
            <a:r>
              <a:rPr kumimoji="1" lang="zh-CN" altLang="en-US" sz="2400" dirty="0" smtClean="0">
                <a:cs typeface="Arial" charset="0"/>
              </a:rPr>
              <a:t>阵列型</a:t>
            </a:r>
            <a:r>
              <a:rPr kumimoji="1" lang="en-US" altLang="zh-CN" sz="2400" dirty="0" smtClean="0">
                <a:cs typeface="Arial" charset="0"/>
              </a:rPr>
              <a:t>PLD</a:t>
            </a:r>
            <a:r>
              <a:rPr kumimoji="1" lang="zh-CN" altLang="en-US" sz="2400" dirty="0" smtClean="0">
                <a:cs typeface="Arial" charset="0"/>
              </a:rPr>
              <a:t>包括</a:t>
            </a:r>
            <a:r>
              <a:rPr kumimoji="1" lang="en-US" altLang="zh-CN" sz="2400" dirty="0" smtClean="0">
                <a:cs typeface="Arial" charset="0"/>
              </a:rPr>
              <a:t>PROM</a:t>
            </a:r>
            <a:r>
              <a:rPr kumimoji="1" lang="zh-CN" altLang="en-US" sz="2400" dirty="0" smtClean="0">
                <a:cs typeface="Arial" charset="0"/>
              </a:rPr>
              <a:t>、</a:t>
            </a:r>
            <a:r>
              <a:rPr kumimoji="1" lang="en-US" altLang="zh-CN" sz="2400" dirty="0" smtClean="0">
                <a:cs typeface="Arial" charset="0"/>
              </a:rPr>
              <a:t>PLA</a:t>
            </a:r>
            <a:r>
              <a:rPr kumimoji="1" lang="zh-CN" altLang="en-US" sz="2400" dirty="0" smtClean="0">
                <a:cs typeface="Arial" charset="0"/>
              </a:rPr>
              <a:t>、</a:t>
            </a:r>
            <a:r>
              <a:rPr kumimoji="1" lang="en-US" altLang="zh-CN" sz="2400" dirty="0" smtClean="0">
                <a:cs typeface="Arial" charset="0"/>
              </a:rPr>
              <a:t>PAL</a:t>
            </a:r>
            <a:r>
              <a:rPr kumimoji="1" lang="zh-CN" altLang="en-US" sz="2400" dirty="0" smtClean="0">
                <a:cs typeface="Arial" charset="0"/>
              </a:rPr>
              <a:t>、</a:t>
            </a:r>
            <a:r>
              <a:rPr kumimoji="1" lang="en-US" altLang="zh-CN" sz="2400" dirty="0" smtClean="0">
                <a:cs typeface="Arial" charset="0"/>
              </a:rPr>
              <a:t>GAL</a:t>
            </a:r>
            <a:r>
              <a:rPr kumimoji="1" lang="zh-CN" altLang="en-US" sz="2400" dirty="0" smtClean="0">
                <a:cs typeface="Arial" charset="0"/>
              </a:rPr>
              <a:t>、</a:t>
            </a:r>
            <a:r>
              <a:rPr kumimoji="1" lang="en-US" altLang="zh-CN" sz="2400" dirty="0" smtClean="0">
                <a:cs typeface="Arial" charset="0"/>
              </a:rPr>
              <a:t>EPLD</a:t>
            </a:r>
            <a:r>
              <a:rPr kumimoji="1" lang="zh-CN" altLang="en-US" sz="2400" dirty="0" smtClean="0">
                <a:cs typeface="Arial" charset="0"/>
              </a:rPr>
              <a:t>及</a:t>
            </a:r>
            <a:r>
              <a:rPr kumimoji="1" lang="en-US" altLang="zh-CN" sz="2400" dirty="0" smtClean="0">
                <a:cs typeface="Arial" charset="0"/>
              </a:rPr>
              <a:t>CPLD</a:t>
            </a:r>
            <a:r>
              <a:rPr kumimoji="1" lang="zh-CN" altLang="en-US" sz="2400" dirty="0" smtClean="0">
                <a:cs typeface="Arial" charset="0"/>
              </a:rPr>
              <a:t>。</a:t>
            </a:r>
            <a:endParaRPr kumimoji="1" lang="en-US" altLang="zh-CN" sz="2400" dirty="0" smtClean="0">
              <a:cs typeface="Arial" charset="0"/>
            </a:endParaRPr>
          </a:p>
          <a:p>
            <a:pPr marL="365125" indent="-365125" eaLnBrk="1" hangingPunct="1">
              <a:lnSpc>
                <a:spcPct val="110000"/>
              </a:lnSpc>
              <a:spcBef>
                <a:spcPct val="0"/>
              </a:spcBef>
            </a:pPr>
            <a:r>
              <a:rPr kumimoji="1" lang="en-US" altLang="zh-CN" sz="2400" dirty="0" smtClean="0">
                <a:cs typeface="Arial" charset="0"/>
              </a:rPr>
              <a:t>EPLD</a:t>
            </a:r>
            <a:r>
              <a:rPr kumimoji="1" lang="zh-CN" altLang="en-US" sz="2400" dirty="0" smtClean="0">
                <a:cs typeface="Arial" charset="0"/>
              </a:rPr>
              <a:t>和</a:t>
            </a:r>
            <a:r>
              <a:rPr kumimoji="1" lang="en-US" altLang="zh-CN" sz="2400" dirty="0" smtClean="0">
                <a:cs typeface="Arial" charset="0"/>
              </a:rPr>
              <a:t>CPLD</a:t>
            </a:r>
            <a:r>
              <a:rPr kumimoji="1" lang="zh-CN" altLang="en-US" sz="2400" dirty="0" smtClean="0">
                <a:cs typeface="Arial" charset="0"/>
              </a:rPr>
              <a:t>都是在</a:t>
            </a:r>
            <a:r>
              <a:rPr kumimoji="1" lang="en-US" altLang="zh-CN" sz="2400" dirty="0" smtClean="0">
                <a:cs typeface="Arial" charset="0"/>
              </a:rPr>
              <a:t>PAL</a:t>
            </a:r>
            <a:r>
              <a:rPr kumimoji="1" lang="zh-CN" altLang="en-US" sz="2400" dirty="0" smtClean="0">
                <a:cs typeface="Arial" charset="0"/>
              </a:rPr>
              <a:t>和</a:t>
            </a:r>
            <a:r>
              <a:rPr kumimoji="1" lang="en-US" altLang="zh-CN" sz="2400" dirty="0" smtClean="0">
                <a:cs typeface="Arial" charset="0"/>
              </a:rPr>
              <a:t>GAL</a:t>
            </a:r>
            <a:r>
              <a:rPr kumimoji="1" lang="zh-CN" altLang="en-US" sz="2400" dirty="0" smtClean="0">
                <a:cs typeface="Arial" charset="0"/>
              </a:rPr>
              <a:t>基础上发展而来。</a:t>
            </a:r>
            <a:endParaRPr kumimoji="1" lang="en-US" altLang="zh-CN" sz="2400" dirty="0" smtClean="0">
              <a:solidFill>
                <a:schemeClr val="tx2"/>
              </a:solidFill>
              <a:latin typeface="宋体" pitchFamily="2" charset="-122"/>
            </a:endParaRPr>
          </a:p>
          <a:p>
            <a:pPr marL="365125" indent="-365125" eaLnBrk="1" hangingPunct="1">
              <a:lnSpc>
                <a:spcPct val="110000"/>
              </a:lnSpc>
              <a:spcBef>
                <a:spcPct val="0"/>
              </a:spcBef>
            </a:pPr>
            <a:endParaRPr kumimoji="1" lang="zh-CN" altLang="en-US" sz="2400" dirty="0" smtClean="0">
              <a:latin typeface="宋体" pitchFamily="2" charset="-122"/>
              <a:cs typeface="Times New Roman" pitchFamily="18" charset="0"/>
            </a:endParaRPr>
          </a:p>
          <a:p>
            <a:pPr marL="365125" indent="-365125" eaLnBrk="1" hangingPunct="1">
              <a:lnSpc>
                <a:spcPct val="110000"/>
              </a:lnSpc>
              <a:spcBef>
                <a:spcPct val="0"/>
              </a:spcBef>
            </a:pPr>
            <a:endParaRPr lang="zh-CN" altLang="en-US" sz="2200" dirty="0" smtClean="0">
              <a:solidFill>
                <a:srgbClr val="A50021"/>
              </a:solidFill>
              <a:ea typeface="黑体" pitchFamily="49" charset="-122"/>
            </a:endParaRPr>
          </a:p>
        </p:txBody>
      </p:sp>
      <p:grpSp>
        <p:nvGrpSpPr>
          <p:cNvPr id="2" name="Group 18"/>
          <p:cNvGrpSpPr>
            <a:grpSpLocks/>
          </p:cNvGrpSpPr>
          <p:nvPr/>
        </p:nvGrpSpPr>
        <p:grpSpPr bwMode="auto">
          <a:xfrm>
            <a:off x="4075113" y="4716464"/>
            <a:ext cx="4032250" cy="1362075"/>
            <a:chOff x="3473" y="1903"/>
            <a:chExt cx="1991" cy="858"/>
          </a:xfrm>
        </p:grpSpPr>
        <p:sp>
          <p:nvSpPr>
            <p:cNvPr id="26633" name="Line 8"/>
            <p:cNvSpPr>
              <a:spLocks noChangeShapeType="1"/>
            </p:cNvSpPr>
            <p:nvPr/>
          </p:nvSpPr>
          <p:spPr bwMode="auto">
            <a:xfrm>
              <a:off x="3811" y="2160"/>
              <a:ext cx="476" cy="0"/>
            </a:xfrm>
            <a:prstGeom prst="line">
              <a:avLst/>
            </a:prstGeom>
            <a:noFill/>
            <a:ln w="9525">
              <a:solidFill>
                <a:schemeClr val="tx1"/>
              </a:solidFill>
              <a:round/>
              <a:headEnd/>
              <a:tailEnd/>
            </a:ln>
          </p:spPr>
          <p:txBody>
            <a:bodyPr/>
            <a:lstStyle/>
            <a:p>
              <a:endParaRPr lang="zh-CN" altLang="en-US"/>
            </a:p>
          </p:txBody>
        </p:sp>
        <p:sp>
          <p:nvSpPr>
            <p:cNvPr id="26634" name="AutoShape 9"/>
            <p:cNvSpPr>
              <a:spLocks noChangeArrowheads="1"/>
            </p:cNvSpPr>
            <p:nvPr/>
          </p:nvSpPr>
          <p:spPr bwMode="auto">
            <a:xfrm rot="5400000">
              <a:off x="4263" y="1979"/>
              <a:ext cx="386" cy="340"/>
            </a:xfrm>
            <a:prstGeom prst="triangle">
              <a:avLst>
                <a:gd name="adj" fmla="val 50000"/>
              </a:avLst>
            </a:prstGeom>
            <a:solidFill>
              <a:srgbClr val="FFFFFF"/>
            </a:solidFill>
            <a:ln w="9525" algn="ctr">
              <a:solidFill>
                <a:schemeClr val="tx1"/>
              </a:solidFill>
              <a:miter lim="800000"/>
              <a:headEnd/>
              <a:tailEnd/>
            </a:ln>
          </p:spPr>
          <p:txBody>
            <a:bodyPr wrap="none" anchor="ctr"/>
            <a:lstStyle/>
            <a:p>
              <a:endParaRPr lang="zh-CN" altLang="en-US"/>
            </a:p>
          </p:txBody>
        </p:sp>
        <p:sp>
          <p:nvSpPr>
            <p:cNvPr id="26635" name="Line 10"/>
            <p:cNvSpPr>
              <a:spLocks noChangeShapeType="1"/>
            </p:cNvSpPr>
            <p:nvPr/>
          </p:nvSpPr>
          <p:spPr bwMode="auto">
            <a:xfrm>
              <a:off x="4445" y="2047"/>
              <a:ext cx="499" cy="0"/>
            </a:xfrm>
            <a:prstGeom prst="line">
              <a:avLst/>
            </a:prstGeom>
            <a:noFill/>
            <a:ln w="9525">
              <a:solidFill>
                <a:schemeClr val="tx1"/>
              </a:solidFill>
              <a:round/>
              <a:headEnd/>
              <a:tailEnd/>
            </a:ln>
          </p:spPr>
          <p:txBody>
            <a:bodyPr/>
            <a:lstStyle/>
            <a:p>
              <a:endParaRPr lang="zh-CN" altLang="en-US"/>
            </a:p>
          </p:txBody>
        </p:sp>
        <p:sp>
          <p:nvSpPr>
            <p:cNvPr id="26636" name="Oval 11"/>
            <p:cNvSpPr>
              <a:spLocks noChangeArrowheads="1"/>
            </p:cNvSpPr>
            <p:nvPr/>
          </p:nvSpPr>
          <p:spPr bwMode="auto">
            <a:xfrm>
              <a:off x="4423" y="2251"/>
              <a:ext cx="45" cy="45"/>
            </a:xfrm>
            <a:prstGeom prst="ellipse">
              <a:avLst/>
            </a:prstGeom>
            <a:solidFill>
              <a:srgbClr val="FFFFFF"/>
            </a:solidFill>
            <a:ln w="9525" algn="ctr">
              <a:solidFill>
                <a:schemeClr val="tx1"/>
              </a:solidFill>
              <a:round/>
              <a:headEnd/>
              <a:tailEnd/>
            </a:ln>
          </p:spPr>
          <p:txBody>
            <a:bodyPr wrap="none" anchor="ctr"/>
            <a:lstStyle/>
            <a:p>
              <a:endParaRPr lang="zh-CN" altLang="en-US"/>
            </a:p>
          </p:txBody>
        </p:sp>
        <p:sp>
          <p:nvSpPr>
            <p:cNvPr id="26637" name="Line 12"/>
            <p:cNvSpPr>
              <a:spLocks noChangeShapeType="1"/>
            </p:cNvSpPr>
            <p:nvPr/>
          </p:nvSpPr>
          <p:spPr bwMode="auto">
            <a:xfrm>
              <a:off x="4468" y="2273"/>
              <a:ext cx="499" cy="0"/>
            </a:xfrm>
            <a:prstGeom prst="line">
              <a:avLst/>
            </a:prstGeom>
            <a:noFill/>
            <a:ln w="9525">
              <a:solidFill>
                <a:schemeClr val="tx1"/>
              </a:solidFill>
              <a:round/>
              <a:headEnd/>
              <a:tailEnd/>
            </a:ln>
          </p:spPr>
          <p:txBody>
            <a:bodyPr/>
            <a:lstStyle/>
            <a:p>
              <a:endParaRPr lang="zh-CN" altLang="en-US"/>
            </a:p>
          </p:txBody>
        </p:sp>
        <p:sp>
          <p:nvSpPr>
            <p:cNvPr id="26638" name="Text Box 13"/>
            <p:cNvSpPr txBox="1">
              <a:spLocks noChangeArrowheads="1"/>
            </p:cNvSpPr>
            <p:nvPr/>
          </p:nvSpPr>
          <p:spPr bwMode="auto">
            <a:xfrm>
              <a:off x="3561" y="2024"/>
              <a:ext cx="272" cy="288"/>
            </a:xfrm>
            <a:prstGeom prst="rect">
              <a:avLst/>
            </a:prstGeom>
            <a:noFill/>
            <a:ln w="9525" algn="ctr">
              <a:noFill/>
              <a:miter lim="800000"/>
              <a:headEnd/>
              <a:tailEnd/>
            </a:ln>
          </p:spPr>
          <p:txBody>
            <a:bodyPr>
              <a:spAutoFit/>
            </a:bodyPr>
            <a:lstStyle/>
            <a:p>
              <a:pPr algn="ctr"/>
              <a:r>
                <a:rPr lang="en-US" altLang="zh-CN" b="0"/>
                <a:t>A</a:t>
              </a:r>
            </a:p>
          </p:txBody>
        </p:sp>
        <p:sp>
          <p:nvSpPr>
            <p:cNvPr id="26639" name="Text Box 14"/>
            <p:cNvSpPr txBox="1">
              <a:spLocks noChangeArrowheads="1"/>
            </p:cNvSpPr>
            <p:nvPr/>
          </p:nvSpPr>
          <p:spPr bwMode="auto">
            <a:xfrm>
              <a:off x="4898" y="1903"/>
              <a:ext cx="272" cy="288"/>
            </a:xfrm>
            <a:prstGeom prst="rect">
              <a:avLst/>
            </a:prstGeom>
            <a:noFill/>
            <a:ln w="9525" algn="ctr">
              <a:noFill/>
              <a:miter lim="800000"/>
              <a:headEnd/>
              <a:tailEnd/>
            </a:ln>
          </p:spPr>
          <p:txBody>
            <a:bodyPr>
              <a:spAutoFit/>
            </a:bodyPr>
            <a:lstStyle/>
            <a:p>
              <a:pPr algn="ctr"/>
              <a:r>
                <a:rPr lang="en-US" altLang="zh-CN" b="0"/>
                <a:t>A</a:t>
              </a:r>
            </a:p>
          </p:txBody>
        </p:sp>
        <p:sp>
          <p:nvSpPr>
            <p:cNvPr id="26640" name="Text Box 15"/>
            <p:cNvSpPr txBox="1">
              <a:spLocks noChangeArrowheads="1"/>
            </p:cNvSpPr>
            <p:nvPr/>
          </p:nvSpPr>
          <p:spPr bwMode="auto">
            <a:xfrm>
              <a:off x="4898" y="2115"/>
              <a:ext cx="272" cy="288"/>
            </a:xfrm>
            <a:prstGeom prst="rect">
              <a:avLst/>
            </a:prstGeom>
            <a:noFill/>
            <a:ln w="9525" algn="ctr">
              <a:noFill/>
              <a:miter lim="800000"/>
              <a:headEnd/>
              <a:tailEnd/>
            </a:ln>
          </p:spPr>
          <p:txBody>
            <a:bodyPr>
              <a:spAutoFit/>
            </a:bodyPr>
            <a:lstStyle/>
            <a:p>
              <a:pPr algn="ctr"/>
              <a:r>
                <a:rPr lang="en-US" altLang="zh-CN" b="0"/>
                <a:t>A</a:t>
              </a:r>
            </a:p>
          </p:txBody>
        </p:sp>
        <p:sp>
          <p:nvSpPr>
            <p:cNvPr id="26641" name="Line 16"/>
            <p:cNvSpPr>
              <a:spLocks noChangeShapeType="1"/>
            </p:cNvSpPr>
            <p:nvPr/>
          </p:nvSpPr>
          <p:spPr bwMode="auto">
            <a:xfrm>
              <a:off x="4967" y="2183"/>
              <a:ext cx="136" cy="0"/>
            </a:xfrm>
            <a:prstGeom prst="line">
              <a:avLst/>
            </a:prstGeom>
            <a:noFill/>
            <a:ln w="9525">
              <a:solidFill>
                <a:schemeClr val="tx1"/>
              </a:solidFill>
              <a:round/>
              <a:headEnd/>
              <a:tailEnd/>
            </a:ln>
          </p:spPr>
          <p:txBody>
            <a:bodyPr>
              <a:spAutoFit/>
            </a:bodyPr>
            <a:lstStyle/>
            <a:p>
              <a:endParaRPr lang="zh-CN" altLang="en-US"/>
            </a:p>
          </p:txBody>
        </p:sp>
        <p:sp>
          <p:nvSpPr>
            <p:cNvPr id="26642" name="Text Box 17"/>
            <p:cNvSpPr txBox="1">
              <a:spLocks noChangeArrowheads="1"/>
            </p:cNvSpPr>
            <p:nvPr/>
          </p:nvSpPr>
          <p:spPr bwMode="auto">
            <a:xfrm>
              <a:off x="3473" y="2528"/>
              <a:ext cx="1991" cy="233"/>
            </a:xfrm>
            <a:prstGeom prst="rect">
              <a:avLst/>
            </a:prstGeom>
            <a:noFill/>
            <a:ln w="9525" algn="ctr">
              <a:noFill/>
              <a:miter lim="800000"/>
              <a:headEnd/>
              <a:tailEnd/>
            </a:ln>
          </p:spPr>
          <p:txBody>
            <a:bodyPr>
              <a:spAutoFit/>
            </a:bodyPr>
            <a:lstStyle/>
            <a:p>
              <a:r>
                <a:rPr lang="en-US" altLang="zh-CN" sz="2000" b="1" dirty="0">
                  <a:solidFill>
                    <a:srgbClr val="CC3300"/>
                  </a:solidFill>
                  <a:latin typeface="Arial" charset="0"/>
                  <a:ea typeface="楷体_GB2312" pitchFamily="49" charset="-122"/>
                  <a:cs typeface="Arial" charset="0"/>
                </a:rPr>
                <a:t>PLD</a:t>
              </a:r>
              <a:r>
                <a:rPr lang="zh-CN" altLang="en-US" sz="2000" b="1" dirty="0">
                  <a:solidFill>
                    <a:srgbClr val="CC3300"/>
                  </a:solidFill>
                  <a:latin typeface="Arial" charset="0"/>
                  <a:ea typeface="楷体_GB2312" pitchFamily="49" charset="-122"/>
                  <a:cs typeface="Arial" charset="0"/>
                </a:rPr>
                <a:t>的输入、输出缓冲器表示法</a:t>
              </a:r>
              <a:endParaRPr lang="en-US" altLang="zh-CN" sz="2000" b="1" dirty="0">
                <a:solidFill>
                  <a:srgbClr val="CC3300"/>
                </a:solidFill>
                <a:latin typeface="Arial" charset="0"/>
                <a:ea typeface="楷体_GB2312" pitchFamily="49" charset="-122"/>
                <a:cs typeface="Arial" charset="0"/>
              </a:endParaRPr>
            </a:p>
          </p:txBody>
        </p:sp>
      </p:grpSp>
      <p:sp>
        <p:nvSpPr>
          <p:cNvPr id="17414" name="矩形 16"/>
          <p:cNvSpPr>
            <a:spLocks noChangeArrowheads="1"/>
          </p:cNvSpPr>
          <p:nvPr/>
        </p:nvSpPr>
        <p:spPr bwMode="auto">
          <a:xfrm>
            <a:off x="496888" y="2960688"/>
            <a:ext cx="3344862" cy="424732"/>
          </a:xfrm>
          <a:prstGeom prst="rect">
            <a:avLst/>
          </a:prstGeom>
          <a:noFill/>
          <a:ln w="9525">
            <a:noFill/>
            <a:miter lim="800000"/>
            <a:headEnd/>
            <a:tailEnd/>
          </a:ln>
        </p:spPr>
        <p:txBody>
          <a:bodyPr>
            <a:spAutoFit/>
          </a:bodyPr>
          <a:lstStyle/>
          <a:p>
            <a:r>
              <a:rPr lang="en-US" altLang="zh-CN" b="1" dirty="0">
                <a:solidFill>
                  <a:srgbClr val="C00000"/>
                </a:solidFill>
                <a:latin typeface="Arial" charset="0"/>
                <a:cs typeface="Arial" charset="0"/>
              </a:rPr>
              <a:t>1</a:t>
            </a:r>
            <a:r>
              <a:rPr lang="zh-CN" altLang="en-US" b="1" dirty="0">
                <a:solidFill>
                  <a:srgbClr val="C00000"/>
                </a:solidFill>
                <a:latin typeface="Arial" charset="0"/>
                <a:cs typeface="Arial" charset="0"/>
              </a:rPr>
              <a:t>、</a:t>
            </a:r>
            <a:r>
              <a:rPr lang="en-US" altLang="zh-CN" b="1" dirty="0">
                <a:solidFill>
                  <a:srgbClr val="C00000"/>
                </a:solidFill>
                <a:latin typeface="Arial" charset="0"/>
                <a:cs typeface="Arial" charset="0"/>
              </a:rPr>
              <a:t>SPLD</a:t>
            </a:r>
            <a:r>
              <a:rPr lang="zh-CN" altLang="en-US" b="1" dirty="0">
                <a:solidFill>
                  <a:srgbClr val="C00000"/>
                </a:solidFill>
                <a:latin typeface="Arial" charset="0"/>
                <a:cs typeface="Arial" charset="0"/>
              </a:rPr>
              <a:t>的基本结构</a:t>
            </a:r>
            <a:endParaRPr lang="zh-CN" altLang="en-US" b="1" dirty="0">
              <a:solidFill>
                <a:srgbClr val="C00000"/>
              </a:solidFill>
            </a:endParaRPr>
          </a:p>
        </p:txBody>
      </p:sp>
      <p:sp>
        <p:nvSpPr>
          <p:cNvPr id="18" name="Rectangle 3"/>
          <p:cNvSpPr txBox="1">
            <a:spLocks noChangeArrowheads="1"/>
          </p:cNvSpPr>
          <p:nvPr/>
        </p:nvSpPr>
        <p:spPr bwMode="auto">
          <a:xfrm>
            <a:off x="863600" y="3527425"/>
            <a:ext cx="7667625" cy="1125538"/>
          </a:xfrm>
          <a:prstGeom prst="rect">
            <a:avLst/>
          </a:prstGeom>
          <a:noFill/>
          <a:ln w="9525">
            <a:noFill/>
            <a:miter lim="800000"/>
            <a:headEnd/>
            <a:tailEnd/>
          </a:ln>
        </p:spPr>
        <p:txBody>
          <a:bodyPr/>
          <a:lstStyle/>
          <a:p>
            <a:pPr marL="365125" indent="-365125" algn="l">
              <a:lnSpc>
                <a:spcPct val="110000"/>
              </a:lnSpc>
              <a:spcBef>
                <a:spcPct val="0"/>
              </a:spcBef>
              <a:buClr>
                <a:schemeClr val="bg2"/>
              </a:buClr>
              <a:buFont typeface="Wingdings" pitchFamily="2" charset="2"/>
              <a:buChar char="v"/>
            </a:pPr>
            <a:r>
              <a:rPr lang="en-US" altLang="zh-CN" b="1" dirty="0">
                <a:latin typeface="Arial" charset="0"/>
                <a:cs typeface="Arial" charset="0"/>
              </a:rPr>
              <a:t>SPLD</a:t>
            </a:r>
            <a:r>
              <a:rPr lang="zh-CN" altLang="en-US" b="1" dirty="0">
                <a:latin typeface="Arial" charset="0"/>
                <a:cs typeface="Arial" charset="0"/>
              </a:rPr>
              <a:t>： </a:t>
            </a:r>
            <a:r>
              <a:rPr lang="en-US" altLang="zh-CN" b="1" dirty="0">
                <a:latin typeface="Arial" charset="0"/>
                <a:cs typeface="Arial" charset="0"/>
              </a:rPr>
              <a:t>PROM</a:t>
            </a:r>
            <a:r>
              <a:rPr lang="zh-CN" altLang="en-US" b="1" dirty="0">
                <a:latin typeface="Arial" charset="0"/>
                <a:cs typeface="Arial" charset="0"/>
              </a:rPr>
              <a:t>、</a:t>
            </a:r>
            <a:r>
              <a:rPr lang="en-US" altLang="zh-CN" b="1" dirty="0">
                <a:latin typeface="Arial" charset="0"/>
                <a:cs typeface="Arial" charset="0"/>
              </a:rPr>
              <a:t>PLA</a:t>
            </a:r>
            <a:r>
              <a:rPr lang="zh-CN" altLang="en-US" b="1" dirty="0">
                <a:latin typeface="Arial" charset="0"/>
                <a:cs typeface="Arial" charset="0"/>
              </a:rPr>
              <a:t>、</a:t>
            </a:r>
            <a:r>
              <a:rPr lang="en-US" altLang="zh-CN" b="1" dirty="0">
                <a:latin typeface="Arial" charset="0"/>
                <a:cs typeface="Arial" charset="0"/>
              </a:rPr>
              <a:t>PAL</a:t>
            </a:r>
            <a:r>
              <a:rPr lang="zh-CN" altLang="en-US" b="1" dirty="0">
                <a:latin typeface="Arial" charset="0"/>
                <a:cs typeface="Arial" charset="0"/>
              </a:rPr>
              <a:t>、</a:t>
            </a:r>
            <a:r>
              <a:rPr lang="en-US" altLang="zh-CN" b="1" dirty="0">
                <a:latin typeface="Arial" charset="0"/>
                <a:cs typeface="Arial" charset="0"/>
              </a:rPr>
              <a:t>GAL</a:t>
            </a:r>
          </a:p>
          <a:p>
            <a:pPr marL="365125" indent="-365125" algn="l">
              <a:lnSpc>
                <a:spcPct val="110000"/>
              </a:lnSpc>
              <a:spcBef>
                <a:spcPct val="0"/>
              </a:spcBef>
              <a:buClr>
                <a:schemeClr val="bg2"/>
              </a:buClr>
              <a:buFont typeface="Wingdings" pitchFamily="2" charset="2"/>
              <a:buChar char="v"/>
            </a:pPr>
            <a:r>
              <a:rPr lang="en-US" altLang="zh-CN" b="1" dirty="0">
                <a:latin typeface="Arial" charset="0"/>
                <a:cs typeface="Arial" charset="0"/>
              </a:rPr>
              <a:t>SPLD</a:t>
            </a:r>
            <a:r>
              <a:rPr lang="zh-CN" altLang="en-US" b="1" dirty="0">
                <a:latin typeface="Arial" charset="0"/>
                <a:cs typeface="Arial" charset="0"/>
              </a:rPr>
              <a:t>基本结构：与阵列、或阵列</a:t>
            </a:r>
          </a:p>
          <a:p>
            <a:pPr marL="365125" indent="-365125">
              <a:lnSpc>
                <a:spcPct val="110000"/>
              </a:lnSpc>
              <a:spcBef>
                <a:spcPct val="0"/>
              </a:spcBef>
              <a:buClr>
                <a:schemeClr val="bg2"/>
              </a:buClr>
            </a:pPr>
            <a:endParaRPr kumimoji="1" lang="en-US" altLang="zh-CN" dirty="0">
              <a:solidFill>
                <a:schemeClr val="tx2"/>
              </a:solidFill>
              <a:latin typeface="宋体" pitchFamily="2" charset="-122"/>
            </a:endParaRPr>
          </a:p>
        </p:txBody>
      </p:sp>
      <p:sp>
        <p:nvSpPr>
          <p:cNvPr id="19" name="Rectangle 3"/>
          <p:cNvSpPr txBox="1">
            <a:spLocks noChangeArrowheads="1"/>
          </p:cNvSpPr>
          <p:nvPr/>
        </p:nvSpPr>
        <p:spPr>
          <a:xfrm>
            <a:off x="863600" y="4851400"/>
            <a:ext cx="2792413" cy="857250"/>
          </a:xfrm>
          <a:prstGeom prst="rect">
            <a:avLst/>
          </a:prstGeom>
        </p:spPr>
        <p:txBody>
          <a:bodyPr/>
          <a:lstStyle/>
          <a:p>
            <a:pPr algn="l">
              <a:lnSpc>
                <a:spcPct val="110000"/>
              </a:lnSpc>
              <a:spcBef>
                <a:spcPct val="20000"/>
              </a:spcBef>
              <a:buClr>
                <a:schemeClr val="bg2"/>
              </a:buClr>
              <a:defRPr/>
            </a:pPr>
            <a:r>
              <a:rPr lang="en-US" altLang="zh-CN" sz="2000" b="1" kern="0" dirty="0">
                <a:latin typeface="Arial" pitchFamily="34" charset="0"/>
                <a:ea typeface="楷体_GB2312"/>
                <a:cs typeface="Arial" pitchFamily="34" charset="0"/>
              </a:rPr>
              <a:t>PLD</a:t>
            </a:r>
            <a:r>
              <a:rPr lang="zh-CN" altLang="en-US" sz="2000" b="1" kern="0" dirty="0">
                <a:latin typeface="Arial" pitchFamily="34" charset="0"/>
                <a:ea typeface="楷体_GB2312"/>
                <a:cs typeface="Arial" pitchFamily="34" charset="0"/>
              </a:rPr>
              <a:t>的输入、输出缓冲器都采用互补的结构</a:t>
            </a:r>
          </a:p>
        </p:txBody>
      </p:sp>
    </p:spTree>
  </p:cSld>
  <p:clrMapOvr>
    <a:masterClrMapping/>
  </p:clrMapOvr>
  <p:transition spd="med">
    <p:blinds dir="vert"/>
    <p:sndAc>
      <p:stSnd>
        <p:snd r:embed="rId3" name="projctor.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 calcmode="lin" valueType="num">
                                      <p:cBhvr additive="base">
                                        <p:cTn id="7" dur="500" fill="hold"/>
                                        <p:tgtEl>
                                          <p:spTgt spid="583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8371">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8371">
                                            <p:txEl>
                                              <p:pRg st="1" end="1"/>
                                            </p:txEl>
                                          </p:spTgt>
                                        </p:tgtEl>
                                        <p:attrNameLst>
                                          <p:attrName>style.visibility</p:attrName>
                                        </p:attrNameLst>
                                      </p:cBhvr>
                                      <p:to>
                                        <p:strVal val="visible"/>
                                      </p:to>
                                    </p:set>
                                    <p:anim calcmode="lin" valueType="num">
                                      <p:cBhvr additive="base">
                                        <p:cTn id="12" dur="500" fill="hold"/>
                                        <p:tgtEl>
                                          <p:spTgt spid="58371">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83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7414"/>
                                        </p:tgtEl>
                                        <p:attrNameLst>
                                          <p:attrName>style.visibility</p:attrName>
                                        </p:attrNameLst>
                                      </p:cBhvr>
                                      <p:to>
                                        <p:strVal val="visible"/>
                                      </p:to>
                                    </p:set>
                                    <p:anim calcmode="lin" valueType="num">
                                      <p:cBhvr additive="base">
                                        <p:cTn id="18" dur="500" fill="hold"/>
                                        <p:tgtEl>
                                          <p:spTgt spid="17414"/>
                                        </p:tgtEl>
                                        <p:attrNameLst>
                                          <p:attrName>ppt_x</p:attrName>
                                        </p:attrNameLst>
                                      </p:cBhvr>
                                      <p:tavLst>
                                        <p:tav tm="0">
                                          <p:val>
                                            <p:strVal val="0-#ppt_w/2"/>
                                          </p:val>
                                        </p:tav>
                                        <p:tav tm="100000">
                                          <p:val>
                                            <p:strVal val="#ppt_x"/>
                                          </p:val>
                                        </p:tav>
                                      </p:tavLst>
                                    </p:anim>
                                    <p:anim calcmode="lin" valueType="num">
                                      <p:cBhvr additive="base">
                                        <p:cTn id="19" dur="500" fill="hold"/>
                                        <p:tgtEl>
                                          <p:spTgt spid="1741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fill="hold"/>
                                        <p:tgtEl>
                                          <p:spTgt spid="18"/>
                                        </p:tgtEl>
                                        <p:attrNameLst>
                                          <p:attrName>ppt_x</p:attrName>
                                        </p:attrNameLst>
                                      </p:cBhvr>
                                      <p:tavLst>
                                        <p:tav tm="0">
                                          <p:val>
                                            <p:strVal val="0-#ppt_w/2"/>
                                          </p:val>
                                        </p:tav>
                                        <p:tav tm="100000">
                                          <p:val>
                                            <p:strVal val="#ppt_x"/>
                                          </p:val>
                                        </p:tav>
                                      </p:tavLst>
                                    </p:anim>
                                    <p:anim calcmode="lin" valueType="num">
                                      <p:cBhvr additive="base">
                                        <p:cTn id="25"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fill="hold"/>
                                        <p:tgtEl>
                                          <p:spTgt spid="19"/>
                                        </p:tgtEl>
                                        <p:attrNameLst>
                                          <p:attrName>ppt_x</p:attrName>
                                        </p:attrNameLst>
                                      </p:cBhvr>
                                      <p:tavLst>
                                        <p:tav tm="0">
                                          <p:val>
                                            <p:strVal val="0-#ppt_w/2"/>
                                          </p:val>
                                        </p:tav>
                                        <p:tav tm="100000">
                                          <p:val>
                                            <p:strVal val="#ppt_x"/>
                                          </p:val>
                                        </p:tav>
                                      </p:tavLst>
                                    </p:anim>
                                    <p:anim calcmode="lin" valueType="num">
                                      <p:cBhvr additive="base">
                                        <p:cTn id="31" dur="500" fill="hold"/>
                                        <p:tgtEl>
                                          <p:spTgt spid="19"/>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8" presetClass="entr" presetSubtype="16"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diamond(in)">
                                      <p:cBhvr>
                                        <p:cTn id="35"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P spid="17414" grpId="0"/>
      <p:bldP spid="18" grpId="0"/>
      <p:bldP spid="19"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spcBef>
                <a:spcPct val="0"/>
              </a:spcBef>
            </a:pPr>
            <a:fld id="{8E499D38-14F8-4FBF-BA4D-A47F9E33BF77}" type="slidenum">
              <a:rPr lang="ko-KR" altLang="en-US" sz="1600">
                <a:solidFill>
                  <a:schemeClr val="accent2"/>
                </a:solidFill>
                <a:latin typeface="Verdana" pitchFamily="34" charset="0"/>
                <a:ea typeface="Gulim" pitchFamily="34" charset="-127"/>
              </a:rPr>
              <a:pPr algn="r">
                <a:spcBef>
                  <a:spcPct val="0"/>
                </a:spcBef>
              </a:pPr>
              <a:t>82</a:t>
            </a:fld>
            <a:endParaRPr lang="en-US" altLang="ko-KR" sz="1600">
              <a:solidFill>
                <a:schemeClr val="accent2"/>
              </a:solidFill>
              <a:latin typeface="Verdana" pitchFamily="34" charset="0"/>
              <a:ea typeface="Gulim" pitchFamily="34" charset="-127"/>
            </a:endParaRPr>
          </a:p>
        </p:txBody>
      </p:sp>
      <p:sp>
        <p:nvSpPr>
          <p:cNvPr id="27651" name="Rectangle 2"/>
          <p:cNvSpPr>
            <a:spLocks noGrp="1" noChangeArrowheads="1"/>
          </p:cNvSpPr>
          <p:nvPr>
            <p:ph type="title" idx="4294967295"/>
          </p:nvPr>
        </p:nvSpPr>
        <p:spPr>
          <a:xfrm>
            <a:off x="1692275" y="298450"/>
            <a:ext cx="6408738" cy="609600"/>
          </a:xfrm>
        </p:spPr>
        <p:txBody>
          <a:bodyPr/>
          <a:lstStyle/>
          <a:p>
            <a:r>
              <a:rPr lang="zh-CN" altLang="en-US" dirty="0" smtClean="0">
                <a:solidFill>
                  <a:srgbClr val="FFCC00"/>
                </a:solidFill>
                <a:latin typeface="Arial" charset="0"/>
                <a:ea typeface="黑体" pitchFamily="49" charset="-122"/>
              </a:rPr>
              <a:t>阵列型</a:t>
            </a:r>
            <a:r>
              <a:rPr lang="en-US" altLang="zh-CN" dirty="0" smtClean="0">
                <a:solidFill>
                  <a:srgbClr val="FFCC00"/>
                </a:solidFill>
                <a:latin typeface="Arial" charset="0"/>
                <a:ea typeface="黑体" pitchFamily="49" charset="-122"/>
              </a:rPr>
              <a:t>PLD</a:t>
            </a:r>
            <a:r>
              <a:rPr lang="zh-CN" altLang="en-US" dirty="0" smtClean="0">
                <a:solidFill>
                  <a:srgbClr val="FFCC00"/>
                </a:solidFill>
                <a:latin typeface="Arial" charset="0"/>
                <a:ea typeface="黑体" pitchFamily="49" charset="-122"/>
              </a:rPr>
              <a:t>的与门和或门表示</a:t>
            </a:r>
          </a:p>
        </p:txBody>
      </p:sp>
      <p:grpSp>
        <p:nvGrpSpPr>
          <p:cNvPr id="2" name="Group 53"/>
          <p:cNvGrpSpPr>
            <a:grpSpLocks/>
          </p:cNvGrpSpPr>
          <p:nvPr/>
        </p:nvGrpSpPr>
        <p:grpSpPr bwMode="auto">
          <a:xfrm>
            <a:off x="671513" y="3727450"/>
            <a:ext cx="5832475" cy="2565400"/>
            <a:chOff x="907" y="1774"/>
            <a:chExt cx="3583" cy="2147"/>
          </a:xfrm>
        </p:grpSpPr>
        <p:sp>
          <p:nvSpPr>
            <p:cNvPr id="27690" name="Text Box 45"/>
            <p:cNvSpPr txBox="1">
              <a:spLocks noChangeArrowheads="1"/>
            </p:cNvSpPr>
            <p:nvPr/>
          </p:nvSpPr>
          <p:spPr bwMode="auto">
            <a:xfrm>
              <a:off x="1508" y="3589"/>
              <a:ext cx="2313" cy="332"/>
            </a:xfrm>
            <a:prstGeom prst="rect">
              <a:avLst/>
            </a:prstGeom>
            <a:noFill/>
            <a:ln w="9525" algn="ctr">
              <a:noFill/>
              <a:miter lim="800000"/>
              <a:headEnd/>
              <a:tailEnd/>
            </a:ln>
          </p:spPr>
          <p:txBody>
            <a:bodyPr>
              <a:spAutoFit/>
            </a:bodyPr>
            <a:lstStyle/>
            <a:p>
              <a:pPr algn="ctr"/>
              <a:r>
                <a:rPr lang="zh-CN" altLang="en-US" sz="2000">
                  <a:solidFill>
                    <a:srgbClr val="C00000"/>
                  </a:solidFill>
                  <a:ea typeface="楷体_GB2312" pitchFamily="49" charset="-122"/>
                </a:rPr>
                <a:t>或门表示法</a:t>
              </a:r>
            </a:p>
          </p:txBody>
        </p:sp>
        <p:grpSp>
          <p:nvGrpSpPr>
            <p:cNvPr id="3" name="Group 52"/>
            <p:cNvGrpSpPr>
              <a:grpSpLocks/>
            </p:cNvGrpSpPr>
            <p:nvPr/>
          </p:nvGrpSpPr>
          <p:grpSpPr bwMode="auto">
            <a:xfrm>
              <a:off x="907" y="1774"/>
              <a:ext cx="3583" cy="2130"/>
              <a:chOff x="907" y="1774"/>
              <a:chExt cx="3583" cy="2130"/>
            </a:xfrm>
          </p:grpSpPr>
          <p:grpSp>
            <p:nvGrpSpPr>
              <p:cNvPr id="4" name="Group 51"/>
              <p:cNvGrpSpPr>
                <a:grpSpLocks/>
              </p:cNvGrpSpPr>
              <p:nvPr/>
            </p:nvGrpSpPr>
            <p:grpSpPr bwMode="auto">
              <a:xfrm>
                <a:off x="907" y="1774"/>
                <a:ext cx="3583" cy="2130"/>
                <a:chOff x="907" y="1774"/>
                <a:chExt cx="3583" cy="2130"/>
              </a:xfrm>
            </p:grpSpPr>
            <p:grpSp>
              <p:nvGrpSpPr>
                <p:cNvPr id="5" name="Group 49"/>
                <p:cNvGrpSpPr>
                  <a:grpSpLocks/>
                </p:cNvGrpSpPr>
                <p:nvPr/>
              </p:nvGrpSpPr>
              <p:grpSpPr bwMode="auto">
                <a:xfrm>
                  <a:off x="907" y="1774"/>
                  <a:ext cx="3583" cy="2130"/>
                  <a:chOff x="907" y="1774"/>
                  <a:chExt cx="3583" cy="2130"/>
                </a:xfrm>
              </p:grpSpPr>
              <p:sp>
                <p:nvSpPr>
                  <p:cNvPr id="27696" name="Line 19"/>
                  <p:cNvSpPr>
                    <a:spLocks noChangeShapeType="1"/>
                  </p:cNvSpPr>
                  <p:nvPr/>
                </p:nvSpPr>
                <p:spPr bwMode="auto">
                  <a:xfrm>
                    <a:off x="1557" y="2415"/>
                    <a:ext cx="1164" cy="0"/>
                  </a:xfrm>
                  <a:prstGeom prst="line">
                    <a:avLst/>
                  </a:prstGeom>
                  <a:noFill/>
                  <a:ln w="9525">
                    <a:solidFill>
                      <a:schemeClr val="tx1"/>
                    </a:solidFill>
                    <a:round/>
                    <a:headEnd/>
                    <a:tailEnd/>
                  </a:ln>
                </p:spPr>
                <p:txBody>
                  <a:bodyPr wrap="none" anchor="ctr">
                    <a:spAutoFit/>
                  </a:bodyPr>
                  <a:lstStyle/>
                  <a:p>
                    <a:endParaRPr lang="zh-CN" altLang="en-US"/>
                  </a:p>
                </p:txBody>
              </p:sp>
              <p:sp>
                <p:nvSpPr>
                  <p:cNvPr id="27697" name="Line 20"/>
                  <p:cNvSpPr>
                    <a:spLocks noChangeShapeType="1"/>
                  </p:cNvSpPr>
                  <p:nvPr/>
                </p:nvSpPr>
                <p:spPr bwMode="auto">
                  <a:xfrm>
                    <a:off x="3039" y="2409"/>
                    <a:ext cx="408" cy="0"/>
                  </a:xfrm>
                  <a:prstGeom prst="line">
                    <a:avLst/>
                  </a:prstGeom>
                  <a:noFill/>
                  <a:ln w="9525">
                    <a:solidFill>
                      <a:schemeClr val="tx1"/>
                    </a:solidFill>
                    <a:round/>
                    <a:headEnd/>
                    <a:tailEnd/>
                  </a:ln>
                </p:spPr>
                <p:txBody>
                  <a:bodyPr wrap="none" anchor="ctr">
                    <a:spAutoFit/>
                  </a:bodyPr>
                  <a:lstStyle/>
                  <a:p>
                    <a:endParaRPr lang="zh-CN" altLang="en-US"/>
                  </a:p>
                </p:txBody>
              </p:sp>
              <p:sp>
                <p:nvSpPr>
                  <p:cNvPr id="27698" name="Text Box 21"/>
                  <p:cNvSpPr txBox="1">
                    <a:spLocks noChangeArrowheads="1"/>
                  </p:cNvSpPr>
                  <p:nvPr/>
                </p:nvSpPr>
                <p:spPr bwMode="auto">
                  <a:xfrm>
                    <a:off x="3364" y="2266"/>
                    <a:ext cx="1057" cy="332"/>
                  </a:xfrm>
                  <a:prstGeom prst="rect">
                    <a:avLst/>
                  </a:prstGeom>
                  <a:noFill/>
                  <a:ln w="9525" algn="ctr">
                    <a:noFill/>
                    <a:miter lim="800000"/>
                    <a:headEnd/>
                    <a:tailEnd/>
                  </a:ln>
                </p:spPr>
                <p:txBody>
                  <a:bodyPr>
                    <a:spAutoFit/>
                  </a:bodyPr>
                  <a:lstStyle/>
                  <a:p>
                    <a:pPr algn="ctr"/>
                    <a:r>
                      <a:rPr lang="en-US" altLang="zh-CN" sz="2000" i="1"/>
                      <a:t>P</a:t>
                    </a:r>
                    <a:r>
                      <a:rPr lang="zh-CN" altLang="en-US" sz="2000"/>
                      <a:t>（和项</a:t>
                    </a:r>
                    <a:r>
                      <a:rPr lang="zh-CN" altLang="en-US" sz="2000" b="0"/>
                      <a:t>）</a:t>
                    </a:r>
                  </a:p>
                </p:txBody>
              </p:sp>
              <p:sp>
                <p:nvSpPr>
                  <p:cNvPr id="27699" name="Line 22"/>
                  <p:cNvSpPr>
                    <a:spLocks noChangeShapeType="1"/>
                  </p:cNvSpPr>
                  <p:nvPr/>
                </p:nvSpPr>
                <p:spPr bwMode="auto">
                  <a:xfrm>
                    <a:off x="1680" y="1987"/>
                    <a:ext cx="0" cy="654"/>
                  </a:xfrm>
                  <a:prstGeom prst="line">
                    <a:avLst/>
                  </a:prstGeom>
                  <a:noFill/>
                  <a:ln w="9525">
                    <a:solidFill>
                      <a:schemeClr val="tx1"/>
                    </a:solidFill>
                    <a:round/>
                    <a:headEnd/>
                    <a:tailEnd/>
                  </a:ln>
                </p:spPr>
                <p:txBody>
                  <a:bodyPr wrap="none" anchor="ctr">
                    <a:spAutoFit/>
                  </a:bodyPr>
                  <a:lstStyle/>
                  <a:p>
                    <a:endParaRPr lang="zh-CN" altLang="en-US"/>
                  </a:p>
                </p:txBody>
              </p:sp>
              <p:sp>
                <p:nvSpPr>
                  <p:cNvPr id="27700" name="Line 23"/>
                  <p:cNvSpPr>
                    <a:spLocks noChangeShapeType="1"/>
                  </p:cNvSpPr>
                  <p:nvPr/>
                </p:nvSpPr>
                <p:spPr bwMode="auto">
                  <a:xfrm>
                    <a:off x="1930" y="1983"/>
                    <a:ext cx="0" cy="654"/>
                  </a:xfrm>
                  <a:prstGeom prst="line">
                    <a:avLst/>
                  </a:prstGeom>
                  <a:noFill/>
                  <a:ln w="9525">
                    <a:solidFill>
                      <a:schemeClr val="tx1"/>
                    </a:solidFill>
                    <a:round/>
                    <a:headEnd/>
                    <a:tailEnd/>
                  </a:ln>
                </p:spPr>
                <p:txBody>
                  <a:bodyPr wrap="none" anchor="ctr">
                    <a:spAutoFit/>
                  </a:bodyPr>
                  <a:lstStyle/>
                  <a:p>
                    <a:endParaRPr lang="zh-CN" altLang="en-US"/>
                  </a:p>
                </p:txBody>
              </p:sp>
              <p:sp>
                <p:nvSpPr>
                  <p:cNvPr id="27701" name="Line 24"/>
                  <p:cNvSpPr>
                    <a:spLocks noChangeShapeType="1"/>
                  </p:cNvSpPr>
                  <p:nvPr/>
                </p:nvSpPr>
                <p:spPr bwMode="auto">
                  <a:xfrm>
                    <a:off x="2179" y="1983"/>
                    <a:ext cx="0" cy="654"/>
                  </a:xfrm>
                  <a:prstGeom prst="line">
                    <a:avLst/>
                  </a:prstGeom>
                  <a:noFill/>
                  <a:ln w="9525">
                    <a:solidFill>
                      <a:schemeClr val="tx1"/>
                    </a:solidFill>
                    <a:round/>
                    <a:headEnd/>
                    <a:tailEnd/>
                  </a:ln>
                </p:spPr>
                <p:txBody>
                  <a:bodyPr wrap="none" anchor="ctr">
                    <a:spAutoFit/>
                  </a:bodyPr>
                  <a:lstStyle/>
                  <a:p>
                    <a:endParaRPr lang="zh-CN" altLang="en-US"/>
                  </a:p>
                </p:txBody>
              </p:sp>
              <p:sp>
                <p:nvSpPr>
                  <p:cNvPr id="27702" name="Line 25"/>
                  <p:cNvSpPr>
                    <a:spLocks noChangeShapeType="1"/>
                  </p:cNvSpPr>
                  <p:nvPr/>
                </p:nvSpPr>
                <p:spPr bwMode="auto">
                  <a:xfrm>
                    <a:off x="2429" y="1983"/>
                    <a:ext cx="0" cy="654"/>
                  </a:xfrm>
                  <a:prstGeom prst="line">
                    <a:avLst/>
                  </a:prstGeom>
                  <a:noFill/>
                  <a:ln w="9525">
                    <a:solidFill>
                      <a:schemeClr val="tx1"/>
                    </a:solidFill>
                    <a:round/>
                    <a:headEnd/>
                    <a:tailEnd/>
                  </a:ln>
                </p:spPr>
                <p:txBody>
                  <a:bodyPr wrap="none" anchor="ctr">
                    <a:spAutoFit/>
                  </a:bodyPr>
                  <a:lstStyle/>
                  <a:p>
                    <a:endParaRPr lang="zh-CN" altLang="en-US"/>
                  </a:p>
                </p:txBody>
              </p:sp>
              <p:sp>
                <p:nvSpPr>
                  <p:cNvPr id="27703" name="Text Box 26"/>
                  <p:cNvSpPr txBox="1">
                    <a:spLocks noChangeArrowheads="1"/>
                  </p:cNvSpPr>
                  <p:nvPr/>
                </p:nvSpPr>
                <p:spPr bwMode="auto">
                  <a:xfrm>
                    <a:off x="907" y="1774"/>
                    <a:ext cx="1795" cy="332"/>
                  </a:xfrm>
                  <a:prstGeom prst="rect">
                    <a:avLst/>
                  </a:prstGeom>
                  <a:noFill/>
                  <a:ln w="9525" algn="ctr">
                    <a:noFill/>
                    <a:miter lim="800000"/>
                    <a:headEnd/>
                    <a:tailEnd/>
                  </a:ln>
                </p:spPr>
                <p:txBody>
                  <a:bodyPr>
                    <a:spAutoFit/>
                  </a:bodyPr>
                  <a:lstStyle/>
                  <a:p>
                    <a:r>
                      <a:rPr lang="zh-CN" altLang="en-US" sz="2000"/>
                      <a:t>输入项：</a:t>
                    </a:r>
                    <a:r>
                      <a:rPr lang="en-US" altLang="zh-CN" sz="2000" i="1"/>
                      <a:t>A    B   C    D</a:t>
                    </a:r>
                  </a:p>
                </p:txBody>
              </p:sp>
              <p:sp>
                <p:nvSpPr>
                  <p:cNvPr id="27704" name="Line 28"/>
                  <p:cNvSpPr>
                    <a:spLocks noChangeShapeType="1"/>
                  </p:cNvSpPr>
                  <p:nvPr/>
                </p:nvSpPr>
                <p:spPr bwMode="auto">
                  <a:xfrm>
                    <a:off x="3050" y="3215"/>
                    <a:ext cx="408" cy="0"/>
                  </a:xfrm>
                  <a:prstGeom prst="line">
                    <a:avLst/>
                  </a:prstGeom>
                  <a:noFill/>
                  <a:ln w="9525">
                    <a:solidFill>
                      <a:schemeClr val="tx1"/>
                    </a:solidFill>
                    <a:round/>
                    <a:headEnd/>
                    <a:tailEnd/>
                  </a:ln>
                </p:spPr>
                <p:txBody>
                  <a:bodyPr wrap="none" anchor="ctr">
                    <a:spAutoFit/>
                  </a:bodyPr>
                  <a:lstStyle/>
                  <a:p>
                    <a:endParaRPr lang="zh-CN" altLang="en-US"/>
                  </a:p>
                </p:txBody>
              </p:sp>
              <p:sp>
                <p:nvSpPr>
                  <p:cNvPr id="27705" name="Text Box 29"/>
                  <p:cNvSpPr txBox="1">
                    <a:spLocks noChangeArrowheads="1"/>
                  </p:cNvSpPr>
                  <p:nvPr/>
                </p:nvSpPr>
                <p:spPr bwMode="auto">
                  <a:xfrm>
                    <a:off x="3432" y="3089"/>
                    <a:ext cx="1058" cy="333"/>
                  </a:xfrm>
                  <a:prstGeom prst="rect">
                    <a:avLst/>
                  </a:prstGeom>
                  <a:noFill/>
                  <a:ln w="9525" algn="ctr">
                    <a:noFill/>
                    <a:miter lim="800000"/>
                    <a:headEnd/>
                    <a:tailEnd/>
                  </a:ln>
                </p:spPr>
                <p:txBody>
                  <a:bodyPr>
                    <a:spAutoFit/>
                  </a:bodyPr>
                  <a:lstStyle/>
                  <a:p>
                    <a:pPr algn="ctr"/>
                    <a:r>
                      <a:rPr lang="en-US" altLang="zh-CN" sz="2000" i="1"/>
                      <a:t>P</a:t>
                    </a:r>
                    <a:r>
                      <a:rPr lang="zh-CN" altLang="en-US" sz="2000"/>
                      <a:t>＝</a:t>
                    </a:r>
                    <a:r>
                      <a:rPr lang="en-US" altLang="zh-CN" sz="2000" i="1"/>
                      <a:t>A</a:t>
                    </a:r>
                    <a:r>
                      <a:rPr lang="zh-CN" altLang="en-US" sz="2000"/>
                      <a:t>＋</a:t>
                    </a:r>
                    <a:r>
                      <a:rPr lang="en-US" altLang="zh-CN" sz="2000" i="1"/>
                      <a:t>B</a:t>
                    </a:r>
                    <a:r>
                      <a:rPr lang="zh-CN" altLang="en-US" sz="2000"/>
                      <a:t>＋</a:t>
                    </a:r>
                    <a:r>
                      <a:rPr lang="en-US" altLang="zh-CN" sz="2000" i="1"/>
                      <a:t>D</a:t>
                    </a:r>
                  </a:p>
                </p:txBody>
              </p:sp>
              <p:sp>
                <p:nvSpPr>
                  <p:cNvPr id="27706" name="Line 30"/>
                  <p:cNvSpPr>
                    <a:spLocks noChangeShapeType="1"/>
                  </p:cNvSpPr>
                  <p:nvPr/>
                </p:nvSpPr>
                <p:spPr bwMode="auto">
                  <a:xfrm>
                    <a:off x="2225" y="3111"/>
                    <a:ext cx="477" cy="0"/>
                  </a:xfrm>
                  <a:prstGeom prst="line">
                    <a:avLst/>
                  </a:prstGeom>
                  <a:noFill/>
                  <a:ln w="9525">
                    <a:solidFill>
                      <a:schemeClr val="tx1"/>
                    </a:solidFill>
                    <a:round/>
                    <a:headEnd/>
                    <a:tailEnd/>
                  </a:ln>
                </p:spPr>
                <p:txBody>
                  <a:bodyPr wrap="none" anchor="ctr">
                    <a:spAutoFit/>
                  </a:bodyPr>
                  <a:lstStyle/>
                  <a:p>
                    <a:endParaRPr lang="zh-CN" altLang="en-US"/>
                  </a:p>
                </p:txBody>
              </p:sp>
              <p:sp>
                <p:nvSpPr>
                  <p:cNvPr id="27707" name="Line 31"/>
                  <p:cNvSpPr>
                    <a:spLocks noChangeShapeType="1"/>
                  </p:cNvSpPr>
                  <p:nvPr/>
                </p:nvSpPr>
                <p:spPr bwMode="auto">
                  <a:xfrm>
                    <a:off x="2225" y="3248"/>
                    <a:ext cx="477" cy="0"/>
                  </a:xfrm>
                  <a:prstGeom prst="line">
                    <a:avLst/>
                  </a:prstGeom>
                  <a:noFill/>
                  <a:ln w="9525">
                    <a:solidFill>
                      <a:schemeClr val="tx1"/>
                    </a:solidFill>
                    <a:round/>
                    <a:headEnd/>
                    <a:tailEnd/>
                  </a:ln>
                </p:spPr>
                <p:txBody>
                  <a:bodyPr wrap="none" anchor="ctr">
                    <a:spAutoFit/>
                  </a:bodyPr>
                  <a:lstStyle/>
                  <a:p>
                    <a:endParaRPr lang="zh-CN" altLang="en-US"/>
                  </a:p>
                </p:txBody>
              </p:sp>
              <p:sp>
                <p:nvSpPr>
                  <p:cNvPr id="27708" name="Line 32"/>
                  <p:cNvSpPr>
                    <a:spLocks noChangeShapeType="1"/>
                  </p:cNvSpPr>
                  <p:nvPr/>
                </p:nvSpPr>
                <p:spPr bwMode="auto">
                  <a:xfrm>
                    <a:off x="2197" y="3384"/>
                    <a:ext cx="477" cy="0"/>
                  </a:xfrm>
                  <a:prstGeom prst="line">
                    <a:avLst/>
                  </a:prstGeom>
                  <a:noFill/>
                  <a:ln w="9525">
                    <a:solidFill>
                      <a:schemeClr val="tx1"/>
                    </a:solidFill>
                    <a:round/>
                    <a:headEnd/>
                    <a:tailEnd/>
                  </a:ln>
                </p:spPr>
                <p:txBody>
                  <a:bodyPr wrap="none" anchor="ctr">
                    <a:spAutoFit/>
                  </a:bodyPr>
                  <a:lstStyle/>
                  <a:p>
                    <a:endParaRPr lang="zh-CN" altLang="en-US"/>
                  </a:p>
                </p:txBody>
              </p:sp>
              <p:sp>
                <p:nvSpPr>
                  <p:cNvPr id="27709" name="Text Box 33"/>
                  <p:cNvSpPr txBox="1">
                    <a:spLocks noChangeArrowheads="1"/>
                  </p:cNvSpPr>
                  <p:nvPr/>
                </p:nvSpPr>
                <p:spPr bwMode="auto">
                  <a:xfrm>
                    <a:off x="1921" y="3054"/>
                    <a:ext cx="301" cy="579"/>
                  </a:xfrm>
                  <a:prstGeom prst="rect">
                    <a:avLst/>
                  </a:prstGeom>
                  <a:noFill/>
                  <a:ln w="9525" algn="ctr">
                    <a:noFill/>
                    <a:miter lim="800000"/>
                    <a:headEnd/>
                    <a:tailEnd/>
                  </a:ln>
                </p:spPr>
                <p:txBody>
                  <a:bodyPr vert="eaVert">
                    <a:spAutoFit/>
                  </a:bodyPr>
                  <a:lstStyle/>
                  <a:p>
                    <a:pPr algn="ctr"/>
                    <a:endParaRPr lang="en-US" altLang="zh-CN" sz="2000" b="0"/>
                  </a:p>
                </p:txBody>
              </p:sp>
              <p:sp>
                <p:nvSpPr>
                  <p:cNvPr id="27710" name="Text Box 34"/>
                  <p:cNvSpPr txBox="1">
                    <a:spLocks noChangeArrowheads="1"/>
                  </p:cNvSpPr>
                  <p:nvPr/>
                </p:nvSpPr>
                <p:spPr bwMode="auto">
                  <a:xfrm>
                    <a:off x="1725" y="2998"/>
                    <a:ext cx="500" cy="906"/>
                  </a:xfrm>
                  <a:prstGeom prst="rect">
                    <a:avLst/>
                  </a:prstGeom>
                  <a:noFill/>
                  <a:ln w="9525" algn="ctr">
                    <a:noFill/>
                    <a:miter lim="800000"/>
                    <a:headEnd/>
                    <a:tailEnd/>
                  </a:ln>
                </p:spPr>
                <p:txBody>
                  <a:bodyPr>
                    <a:spAutoFit/>
                  </a:bodyPr>
                  <a:lstStyle/>
                  <a:p>
                    <a:pPr algn="ctr">
                      <a:lnSpc>
                        <a:spcPct val="90000"/>
                      </a:lnSpc>
                      <a:spcBef>
                        <a:spcPct val="0"/>
                      </a:spcBef>
                    </a:pPr>
                    <a:r>
                      <a:rPr lang="en-US" altLang="zh-CN" sz="1800" i="1"/>
                      <a:t>A</a:t>
                    </a:r>
                    <a:br>
                      <a:rPr lang="en-US" altLang="zh-CN" sz="1800" i="1"/>
                    </a:br>
                    <a:r>
                      <a:rPr lang="en-US" altLang="zh-CN" sz="1800" i="1"/>
                      <a:t>B</a:t>
                    </a:r>
                    <a:br>
                      <a:rPr lang="en-US" altLang="zh-CN" sz="1800" i="1"/>
                    </a:br>
                    <a:r>
                      <a:rPr lang="en-US" altLang="zh-CN" sz="1800" i="1"/>
                      <a:t>D</a:t>
                    </a:r>
                    <a:r>
                      <a:rPr lang="en-US" altLang="zh-CN" sz="1800" b="0" i="1"/>
                      <a:t/>
                    </a:r>
                    <a:br>
                      <a:rPr lang="en-US" altLang="zh-CN" sz="1800" b="0" i="1"/>
                    </a:br>
                    <a:endParaRPr lang="en-US" altLang="zh-CN" sz="1800" b="0" i="1"/>
                  </a:p>
                </p:txBody>
              </p:sp>
              <p:sp>
                <p:nvSpPr>
                  <p:cNvPr id="27711" name="Line 36"/>
                  <p:cNvSpPr>
                    <a:spLocks noChangeShapeType="1"/>
                  </p:cNvSpPr>
                  <p:nvPr/>
                </p:nvSpPr>
                <p:spPr bwMode="auto">
                  <a:xfrm flipH="1">
                    <a:off x="1617" y="2391"/>
                    <a:ext cx="122" cy="47"/>
                  </a:xfrm>
                  <a:prstGeom prst="line">
                    <a:avLst/>
                  </a:prstGeom>
                  <a:noFill/>
                  <a:ln w="9525">
                    <a:solidFill>
                      <a:schemeClr val="tx1"/>
                    </a:solidFill>
                    <a:round/>
                    <a:headEnd/>
                    <a:tailEnd/>
                  </a:ln>
                </p:spPr>
                <p:txBody>
                  <a:bodyPr wrap="none" anchor="ctr">
                    <a:spAutoFit/>
                  </a:bodyPr>
                  <a:lstStyle/>
                  <a:p>
                    <a:endParaRPr lang="zh-CN" altLang="en-US"/>
                  </a:p>
                </p:txBody>
              </p:sp>
              <p:sp>
                <p:nvSpPr>
                  <p:cNvPr id="27712" name="Line 37"/>
                  <p:cNvSpPr>
                    <a:spLocks noChangeShapeType="1"/>
                  </p:cNvSpPr>
                  <p:nvPr/>
                </p:nvSpPr>
                <p:spPr bwMode="auto">
                  <a:xfrm>
                    <a:off x="1621" y="2391"/>
                    <a:ext cx="122" cy="47"/>
                  </a:xfrm>
                  <a:prstGeom prst="line">
                    <a:avLst/>
                  </a:prstGeom>
                  <a:noFill/>
                  <a:ln w="9525">
                    <a:solidFill>
                      <a:schemeClr val="tx1"/>
                    </a:solidFill>
                    <a:round/>
                    <a:headEnd/>
                    <a:tailEnd/>
                  </a:ln>
                </p:spPr>
                <p:txBody>
                  <a:bodyPr anchor="ctr">
                    <a:spAutoFit/>
                  </a:bodyPr>
                  <a:lstStyle/>
                  <a:p>
                    <a:endParaRPr lang="zh-CN" altLang="en-US"/>
                  </a:p>
                </p:txBody>
              </p:sp>
              <p:grpSp>
                <p:nvGrpSpPr>
                  <p:cNvPr id="6" name="Group 43"/>
                  <p:cNvGrpSpPr>
                    <a:grpSpLocks/>
                  </p:cNvGrpSpPr>
                  <p:nvPr/>
                </p:nvGrpSpPr>
                <p:grpSpPr bwMode="auto">
                  <a:xfrm>
                    <a:off x="2366" y="2391"/>
                    <a:ext cx="126" cy="47"/>
                    <a:chOff x="3414" y="2340"/>
                    <a:chExt cx="126" cy="47"/>
                  </a:xfrm>
                </p:grpSpPr>
                <p:sp>
                  <p:nvSpPr>
                    <p:cNvPr id="27716" name="Line 39"/>
                    <p:cNvSpPr>
                      <a:spLocks noChangeShapeType="1"/>
                    </p:cNvSpPr>
                    <p:nvPr/>
                  </p:nvSpPr>
                  <p:spPr bwMode="auto">
                    <a:xfrm flipH="1">
                      <a:off x="3414" y="2340"/>
                      <a:ext cx="122" cy="47"/>
                    </a:xfrm>
                    <a:prstGeom prst="line">
                      <a:avLst/>
                    </a:prstGeom>
                    <a:noFill/>
                    <a:ln w="9525">
                      <a:solidFill>
                        <a:schemeClr val="tx1"/>
                      </a:solidFill>
                      <a:round/>
                      <a:headEnd/>
                      <a:tailEnd/>
                    </a:ln>
                  </p:spPr>
                  <p:txBody>
                    <a:bodyPr wrap="none" anchor="ctr">
                      <a:spAutoFit/>
                    </a:bodyPr>
                    <a:lstStyle/>
                    <a:p>
                      <a:endParaRPr lang="zh-CN" altLang="en-US"/>
                    </a:p>
                  </p:txBody>
                </p:sp>
                <p:sp>
                  <p:nvSpPr>
                    <p:cNvPr id="27717" name="Line 40"/>
                    <p:cNvSpPr>
                      <a:spLocks noChangeShapeType="1"/>
                    </p:cNvSpPr>
                    <p:nvPr/>
                  </p:nvSpPr>
                  <p:spPr bwMode="auto">
                    <a:xfrm>
                      <a:off x="3418" y="2340"/>
                      <a:ext cx="122" cy="47"/>
                    </a:xfrm>
                    <a:prstGeom prst="line">
                      <a:avLst/>
                    </a:prstGeom>
                    <a:noFill/>
                    <a:ln w="9525">
                      <a:solidFill>
                        <a:schemeClr val="tx1"/>
                      </a:solidFill>
                      <a:round/>
                      <a:headEnd/>
                      <a:tailEnd/>
                    </a:ln>
                  </p:spPr>
                  <p:txBody>
                    <a:bodyPr anchor="ctr">
                      <a:spAutoFit/>
                    </a:bodyPr>
                    <a:lstStyle/>
                    <a:p>
                      <a:endParaRPr lang="zh-CN" altLang="en-US"/>
                    </a:p>
                  </p:txBody>
                </p:sp>
              </p:grpSp>
              <p:sp>
                <p:nvSpPr>
                  <p:cNvPr id="27714" name="Oval 41"/>
                  <p:cNvSpPr>
                    <a:spLocks noChangeArrowheads="1"/>
                  </p:cNvSpPr>
                  <p:nvPr/>
                </p:nvSpPr>
                <p:spPr bwMode="auto">
                  <a:xfrm>
                    <a:off x="1900" y="2392"/>
                    <a:ext cx="45" cy="45"/>
                  </a:xfrm>
                  <a:prstGeom prst="ellipse">
                    <a:avLst/>
                  </a:prstGeom>
                  <a:solidFill>
                    <a:schemeClr val="tx1"/>
                  </a:solidFill>
                  <a:ln w="9525" algn="ctr">
                    <a:solidFill>
                      <a:schemeClr val="tx1"/>
                    </a:solidFill>
                    <a:round/>
                    <a:headEnd/>
                    <a:tailEnd/>
                  </a:ln>
                </p:spPr>
                <p:txBody>
                  <a:bodyPr wrap="none" anchor="ctr">
                    <a:spAutoFit/>
                  </a:bodyPr>
                  <a:lstStyle/>
                  <a:p>
                    <a:endParaRPr lang="zh-CN" altLang="en-US"/>
                  </a:p>
                </p:txBody>
              </p:sp>
              <p:sp>
                <p:nvSpPr>
                  <p:cNvPr id="27715" name="Text Box 42"/>
                  <p:cNvSpPr txBox="1">
                    <a:spLocks noChangeArrowheads="1"/>
                  </p:cNvSpPr>
                  <p:nvPr/>
                </p:nvSpPr>
                <p:spPr bwMode="auto">
                  <a:xfrm>
                    <a:off x="2578" y="2727"/>
                    <a:ext cx="337" cy="235"/>
                  </a:xfrm>
                  <a:prstGeom prst="rect">
                    <a:avLst/>
                  </a:prstGeom>
                  <a:noFill/>
                  <a:ln w="9525" algn="ctr">
                    <a:noFill/>
                    <a:miter lim="800000"/>
                    <a:headEnd/>
                    <a:tailEnd/>
                  </a:ln>
                </p:spPr>
                <p:txBody>
                  <a:bodyPr vert="eaVert">
                    <a:spAutoFit/>
                  </a:bodyPr>
                  <a:lstStyle/>
                  <a:p>
                    <a:pPr algn="ctr"/>
                    <a:r>
                      <a:rPr lang="en-US" altLang="zh-CN" b="0"/>
                      <a:t>=</a:t>
                    </a:r>
                  </a:p>
                </p:txBody>
              </p:sp>
            </p:grpSp>
            <p:sp>
              <p:nvSpPr>
                <p:cNvPr id="27695" name="AutoShape 47"/>
                <p:cNvSpPr>
                  <a:spLocks noChangeArrowheads="1"/>
                </p:cNvSpPr>
                <p:nvPr/>
              </p:nvSpPr>
              <p:spPr bwMode="auto">
                <a:xfrm rot="10800000">
                  <a:off x="2569" y="2137"/>
                  <a:ext cx="470" cy="545"/>
                </a:xfrm>
                <a:prstGeom prst="moon">
                  <a:avLst>
                    <a:gd name="adj" fmla="val 67051"/>
                  </a:avLst>
                </a:prstGeom>
                <a:noFill/>
                <a:ln w="9525" algn="ctr">
                  <a:solidFill>
                    <a:schemeClr val="tx1"/>
                  </a:solidFill>
                  <a:miter lim="800000"/>
                  <a:headEnd/>
                  <a:tailEnd/>
                </a:ln>
              </p:spPr>
              <p:txBody>
                <a:bodyPr anchor="ctr">
                  <a:spAutoFit/>
                </a:bodyPr>
                <a:lstStyle/>
                <a:p>
                  <a:endParaRPr lang="zh-CN" altLang="en-US"/>
                </a:p>
              </p:txBody>
            </p:sp>
          </p:grpSp>
          <p:sp>
            <p:nvSpPr>
              <p:cNvPr id="27693" name="AutoShape 48"/>
              <p:cNvSpPr>
                <a:spLocks noChangeArrowheads="1"/>
              </p:cNvSpPr>
              <p:nvPr/>
            </p:nvSpPr>
            <p:spPr bwMode="auto">
              <a:xfrm rot="10800000">
                <a:off x="2569" y="2954"/>
                <a:ext cx="470" cy="545"/>
              </a:xfrm>
              <a:prstGeom prst="moon">
                <a:avLst>
                  <a:gd name="adj" fmla="val 67051"/>
                </a:avLst>
              </a:prstGeom>
              <a:noFill/>
              <a:ln w="9525" algn="ctr">
                <a:solidFill>
                  <a:schemeClr val="tx1"/>
                </a:solidFill>
                <a:miter lim="800000"/>
                <a:headEnd/>
                <a:tailEnd/>
              </a:ln>
            </p:spPr>
            <p:txBody>
              <a:bodyPr anchor="ctr">
                <a:spAutoFit/>
              </a:bodyPr>
              <a:lstStyle/>
              <a:p>
                <a:endParaRPr lang="zh-CN" altLang="en-US"/>
              </a:p>
            </p:txBody>
          </p:sp>
        </p:grpSp>
      </p:grpSp>
      <p:grpSp>
        <p:nvGrpSpPr>
          <p:cNvPr id="7" name="Group 106"/>
          <p:cNvGrpSpPr>
            <a:grpSpLocks/>
          </p:cNvGrpSpPr>
          <p:nvPr/>
        </p:nvGrpSpPr>
        <p:grpSpPr bwMode="auto">
          <a:xfrm>
            <a:off x="709613" y="1196975"/>
            <a:ext cx="5761037" cy="2384425"/>
            <a:chOff x="1955" y="1928"/>
            <a:chExt cx="3737" cy="2019"/>
          </a:xfrm>
        </p:grpSpPr>
        <p:sp>
          <p:nvSpPr>
            <p:cNvPr id="27663" name="Text Box 107"/>
            <p:cNvSpPr txBox="1">
              <a:spLocks noChangeArrowheads="1"/>
            </p:cNvSpPr>
            <p:nvPr/>
          </p:nvSpPr>
          <p:spPr bwMode="auto">
            <a:xfrm>
              <a:off x="2792" y="3611"/>
              <a:ext cx="2311" cy="336"/>
            </a:xfrm>
            <a:prstGeom prst="rect">
              <a:avLst/>
            </a:prstGeom>
            <a:noFill/>
            <a:ln w="9525" algn="ctr">
              <a:noFill/>
              <a:miter lim="800000"/>
              <a:headEnd/>
              <a:tailEnd/>
            </a:ln>
          </p:spPr>
          <p:txBody>
            <a:bodyPr>
              <a:spAutoFit/>
            </a:bodyPr>
            <a:lstStyle/>
            <a:p>
              <a:pPr algn="ctr"/>
              <a:r>
                <a:rPr lang="zh-CN" altLang="en-US" sz="2000">
                  <a:solidFill>
                    <a:srgbClr val="C00000"/>
                  </a:solidFill>
                  <a:ea typeface="楷体_GB2312" pitchFamily="49" charset="-122"/>
                </a:rPr>
                <a:t>与门表示法</a:t>
              </a:r>
            </a:p>
          </p:txBody>
        </p:sp>
        <p:grpSp>
          <p:nvGrpSpPr>
            <p:cNvPr id="8" name="Group 108"/>
            <p:cNvGrpSpPr>
              <a:grpSpLocks/>
            </p:cNvGrpSpPr>
            <p:nvPr/>
          </p:nvGrpSpPr>
          <p:grpSpPr bwMode="auto">
            <a:xfrm>
              <a:off x="1955" y="1928"/>
              <a:ext cx="3737" cy="1965"/>
              <a:chOff x="1955" y="1928"/>
              <a:chExt cx="3737" cy="1965"/>
            </a:xfrm>
          </p:grpSpPr>
          <p:sp>
            <p:nvSpPr>
              <p:cNvPr id="27665" name="AutoShape 109"/>
              <p:cNvSpPr>
                <a:spLocks noChangeArrowheads="1"/>
              </p:cNvSpPr>
              <p:nvPr/>
            </p:nvSpPr>
            <p:spPr bwMode="auto">
              <a:xfrm>
                <a:off x="3704" y="2372"/>
                <a:ext cx="499" cy="400"/>
              </a:xfrm>
              <a:prstGeom prst="flowChartDelay">
                <a:avLst/>
              </a:prstGeom>
              <a:noFill/>
              <a:ln w="9525" algn="ctr">
                <a:solidFill>
                  <a:schemeClr val="tx1"/>
                </a:solidFill>
                <a:miter lim="800000"/>
                <a:headEnd/>
                <a:tailEnd/>
              </a:ln>
            </p:spPr>
            <p:txBody>
              <a:bodyPr wrap="none" anchor="ctr">
                <a:spAutoFit/>
              </a:bodyPr>
              <a:lstStyle/>
              <a:p>
                <a:endParaRPr lang="zh-CN" altLang="en-US"/>
              </a:p>
            </p:txBody>
          </p:sp>
          <p:sp>
            <p:nvSpPr>
              <p:cNvPr id="27666" name="Line 110"/>
              <p:cNvSpPr>
                <a:spLocks noChangeShapeType="1"/>
              </p:cNvSpPr>
              <p:nvPr/>
            </p:nvSpPr>
            <p:spPr bwMode="auto">
              <a:xfrm>
                <a:off x="2540" y="2557"/>
                <a:ext cx="1164" cy="0"/>
              </a:xfrm>
              <a:prstGeom prst="line">
                <a:avLst/>
              </a:prstGeom>
              <a:noFill/>
              <a:ln w="9525">
                <a:solidFill>
                  <a:schemeClr val="tx1"/>
                </a:solidFill>
                <a:round/>
                <a:headEnd/>
                <a:tailEnd/>
              </a:ln>
            </p:spPr>
            <p:txBody>
              <a:bodyPr wrap="none" anchor="ctr">
                <a:spAutoFit/>
              </a:bodyPr>
              <a:lstStyle/>
              <a:p>
                <a:endParaRPr lang="zh-CN" altLang="en-US"/>
              </a:p>
            </p:txBody>
          </p:sp>
          <p:sp>
            <p:nvSpPr>
              <p:cNvPr id="27667" name="Line 111"/>
              <p:cNvSpPr>
                <a:spLocks noChangeShapeType="1"/>
              </p:cNvSpPr>
              <p:nvPr/>
            </p:nvSpPr>
            <p:spPr bwMode="auto">
              <a:xfrm>
                <a:off x="4203" y="2557"/>
                <a:ext cx="408" cy="0"/>
              </a:xfrm>
              <a:prstGeom prst="line">
                <a:avLst/>
              </a:prstGeom>
              <a:noFill/>
              <a:ln w="9525">
                <a:solidFill>
                  <a:schemeClr val="tx1"/>
                </a:solidFill>
                <a:round/>
                <a:headEnd/>
                <a:tailEnd/>
              </a:ln>
            </p:spPr>
            <p:txBody>
              <a:bodyPr wrap="none" anchor="ctr">
                <a:spAutoFit/>
              </a:bodyPr>
              <a:lstStyle/>
              <a:p>
                <a:endParaRPr lang="zh-CN" altLang="en-US"/>
              </a:p>
            </p:txBody>
          </p:sp>
          <p:sp>
            <p:nvSpPr>
              <p:cNvPr id="27668" name="Text Box 112"/>
              <p:cNvSpPr txBox="1">
                <a:spLocks noChangeArrowheads="1"/>
              </p:cNvSpPr>
              <p:nvPr/>
            </p:nvSpPr>
            <p:spPr bwMode="auto">
              <a:xfrm>
                <a:off x="4611" y="2406"/>
                <a:ext cx="1058" cy="336"/>
              </a:xfrm>
              <a:prstGeom prst="rect">
                <a:avLst/>
              </a:prstGeom>
              <a:noFill/>
              <a:ln w="9525" algn="ctr">
                <a:noFill/>
                <a:miter lim="800000"/>
                <a:headEnd/>
                <a:tailEnd/>
              </a:ln>
            </p:spPr>
            <p:txBody>
              <a:bodyPr>
                <a:spAutoFit/>
              </a:bodyPr>
              <a:lstStyle/>
              <a:p>
                <a:pPr algn="ctr"/>
                <a:r>
                  <a:rPr lang="en-US" altLang="zh-CN" sz="2000" i="1"/>
                  <a:t>P</a:t>
                </a:r>
                <a:r>
                  <a:rPr lang="zh-CN" altLang="en-US" sz="2000"/>
                  <a:t>（乘积项）</a:t>
                </a:r>
              </a:p>
            </p:txBody>
          </p:sp>
          <p:sp>
            <p:nvSpPr>
              <p:cNvPr id="27669" name="Line 113"/>
              <p:cNvSpPr>
                <a:spLocks noChangeShapeType="1"/>
              </p:cNvSpPr>
              <p:nvPr/>
            </p:nvSpPr>
            <p:spPr bwMode="auto">
              <a:xfrm>
                <a:off x="2728" y="2141"/>
                <a:ext cx="0" cy="654"/>
              </a:xfrm>
              <a:prstGeom prst="line">
                <a:avLst/>
              </a:prstGeom>
              <a:noFill/>
              <a:ln w="9525">
                <a:solidFill>
                  <a:schemeClr val="tx1"/>
                </a:solidFill>
                <a:round/>
                <a:headEnd/>
                <a:tailEnd/>
              </a:ln>
            </p:spPr>
            <p:txBody>
              <a:bodyPr wrap="none" anchor="ctr">
                <a:spAutoFit/>
              </a:bodyPr>
              <a:lstStyle/>
              <a:p>
                <a:endParaRPr lang="zh-CN" altLang="en-US"/>
              </a:p>
            </p:txBody>
          </p:sp>
          <p:sp>
            <p:nvSpPr>
              <p:cNvPr id="27670" name="Line 114"/>
              <p:cNvSpPr>
                <a:spLocks noChangeShapeType="1"/>
              </p:cNvSpPr>
              <p:nvPr/>
            </p:nvSpPr>
            <p:spPr bwMode="auto">
              <a:xfrm>
                <a:off x="2978" y="2137"/>
                <a:ext cx="0" cy="654"/>
              </a:xfrm>
              <a:prstGeom prst="line">
                <a:avLst/>
              </a:prstGeom>
              <a:noFill/>
              <a:ln w="9525">
                <a:solidFill>
                  <a:schemeClr val="tx1"/>
                </a:solidFill>
                <a:round/>
                <a:headEnd/>
                <a:tailEnd/>
              </a:ln>
            </p:spPr>
            <p:txBody>
              <a:bodyPr wrap="none" anchor="ctr">
                <a:spAutoFit/>
              </a:bodyPr>
              <a:lstStyle/>
              <a:p>
                <a:endParaRPr lang="zh-CN" altLang="en-US"/>
              </a:p>
            </p:txBody>
          </p:sp>
          <p:sp>
            <p:nvSpPr>
              <p:cNvPr id="27671" name="Line 115"/>
              <p:cNvSpPr>
                <a:spLocks noChangeShapeType="1"/>
              </p:cNvSpPr>
              <p:nvPr/>
            </p:nvSpPr>
            <p:spPr bwMode="auto">
              <a:xfrm>
                <a:off x="3227" y="2137"/>
                <a:ext cx="0" cy="654"/>
              </a:xfrm>
              <a:prstGeom prst="line">
                <a:avLst/>
              </a:prstGeom>
              <a:noFill/>
              <a:ln w="9525">
                <a:solidFill>
                  <a:schemeClr val="tx1"/>
                </a:solidFill>
                <a:round/>
                <a:headEnd/>
                <a:tailEnd/>
              </a:ln>
            </p:spPr>
            <p:txBody>
              <a:bodyPr wrap="none" anchor="ctr">
                <a:spAutoFit/>
              </a:bodyPr>
              <a:lstStyle/>
              <a:p>
                <a:endParaRPr lang="zh-CN" altLang="en-US"/>
              </a:p>
            </p:txBody>
          </p:sp>
          <p:sp>
            <p:nvSpPr>
              <p:cNvPr id="27672" name="Line 116"/>
              <p:cNvSpPr>
                <a:spLocks noChangeShapeType="1"/>
              </p:cNvSpPr>
              <p:nvPr/>
            </p:nvSpPr>
            <p:spPr bwMode="auto">
              <a:xfrm>
                <a:off x="3477" y="2137"/>
                <a:ext cx="0" cy="654"/>
              </a:xfrm>
              <a:prstGeom prst="line">
                <a:avLst/>
              </a:prstGeom>
              <a:noFill/>
              <a:ln w="9525">
                <a:solidFill>
                  <a:schemeClr val="tx1"/>
                </a:solidFill>
                <a:round/>
                <a:headEnd/>
                <a:tailEnd/>
              </a:ln>
            </p:spPr>
            <p:txBody>
              <a:bodyPr wrap="none" anchor="ctr">
                <a:spAutoFit/>
              </a:bodyPr>
              <a:lstStyle/>
              <a:p>
                <a:endParaRPr lang="zh-CN" altLang="en-US"/>
              </a:p>
            </p:txBody>
          </p:sp>
          <p:sp>
            <p:nvSpPr>
              <p:cNvPr id="27673" name="Text Box 117"/>
              <p:cNvSpPr txBox="1">
                <a:spLocks noChangeArrowheads="1"/>
              </p:cNvSpPr>
              <p:nvPr/>
            </p:nvSpPr>
            <p:spPr bwMode="auto">
              <a:xfrm>
                <a:off x="1955" y="1928"/>
                <a:ext cx="1795" cy="336"/>
              </a:xfrm>
              <a:prstGeom prst="rect">
                <a:avLst/>
              </a:prstGeom>
              <a:noFill/>
              <a:ln w="9525" algn="ctr">
                <a:noFill/>
                <a:miter lim="800000"/>
                <a:headEnd/>
                <a:tailEnd/>
              </a:ln>
            </p:spPr>
            <p:txBody>
              <a:bodyPr>
                <a:spAutoFit/>
              </a:bodyPr>
              <a:lstStyle/>
              <a:p>
                <a:r>
                  <a:rPr lang="zh-CN" altLang="en-US" sz="2000"/>
                  <a:t>输入项：</a:t>
                </a:r>
                <a:r>
                  <a:rPr lang="en-US" altLang="zh-CN" sz="2000" i="1"/>
                  <a:t>A    B   C    D</a:t>
                </a:r>
              </a:p>
            </p:txBody>
          </p:sp>
          <p:sp>
            <p:nvSpPr>
              <p:cNvPr id="27674" name="AutoShape 118"/>
              <p:cNvSpPr>
                <a:spLocks noChangeArrowheads="1"/>
              </p:cNvSpPr>
              <p:nvPr/>
            </p:nvSpPr>
            <p:spPr bwMode="auto">
              <a:xfrm>
                <a:off x="3727" y="3030"/>
                <a:ext cx="499" cy="400"/>
              </a:xfrm>
              <a:prstGeom prst="flowChartDelay">
                <a:avLst/>
              </a:prstGeom>
              <a:noFill/>
              <a:ln w="9525" algn="ctr">
                <a:solidFill>
                  <a:schemeClr val="tx1"/>
                </a:solidFill>
                <a:miter lim="800000"/>
                <a:headEnd/>
                <a:tailEnd/>
              </a:ln>
            </p:spPr>
            <p:txBody>
              <a:bodyPr wrap="none" anchor="ctr">
                <a:spAutoFit/>
              </a:bodyPr>
              <a:lstStyle/>
              <a:p>
                <a:endParaRPr lang="zh-CN" altLang="en-US"/>
              </a:p>
            </p:txBody>
          </p:sp>
          <p:sp>
            <p:nvSpPr>
              <p:cNvPr id="27675" name="Line 119"/>
              <p:cNvSpPr>
                <a:spLocks noChangeShapeType="1"/>
              </p:cNvSpPr>
              <p:nvPr/>
            </p:nvSpPr>
            <p:spPr bwMode="auto">
              <a:xfrm>
                <a:off x="4226" y="3215"/>
                <a:ext cx="408" cy="0"/>
              </a:xfrm>
              <a:prstGeom prst="line">
                <a:avLst/>
              </a:prstGeom>
              <a:noFill/>
              <a:ln w="9525">
                <a:solidFill>
                  <a:schemeClr val="tx1"/>
                </a:solidFill>
                <a:round/>
                <a:headEnd/>
                <a:tailEnd/>
              </a:ln>
            </p:spPr>
            <p:txBody>
              <a:bodyPr wrap="none" anchor="ctr">
                <a:spAutoFit/>
              </a:bodyPr>
              <a:lstStyle/>
              <a:p>
                <a:endParaRPr lang="zh-CN" altLang="en-US"/>
              </a:p>
            </p:txBody>
          </p:sp>
          <p:sp>
            <p:nvSpPr>
              <p:cNvPr id="27676" name="Text Box 120"/>
              <p:cNvSpPr txBox="1">
                <a:spLocks noChangeArrowheads="1"/>
              </p:cNvSpPr>
              <p:nvPr/>
            </p:nvSpPr>
            <p:spPr bwMode="auto">
              <a:xfrm>
                <a:off x="4635" y="3091"/>
                <a:ext cx="1057" cy="336"/>
              </a:xfrm>
              <a:prstGeom prst="rect">
                <a:avLst/>
              </a:prstGeom>
              <a:noFill/>
              <a:ln w="9525" algn="ctr">
                <a:noFill/>
                <a:miter lim="800000"/>
                <a:headEnd/>
                <a:tailEnd/>
              </a:ln>
            </p:spPr>
            <p:txBody>
              <a:bodyPr>
                <a:spAutoFit/>
              </a:bodyPr>
              <a:lstStyle/>
              <a:p>
                <a:pPr algn="ctr"/>
                <a:r>
                  <a:rPr lang="en-US" altLang="zh-CN" sz="2000" i="1"/>
                  <a:t>P</a:t>
                </a:r>
                <a:r>
                  <a:rPr lang="zh-CN" altLang="en-US" sz="2000"/>
                  <a:t>＝</a:t>
                </a:r>
                <a:r>
                  <a:rPr lang="en-US" altLang="zh-CN" sz="2000" i="1"/>
                  <a:t>A </a:t>
                </a:r>
                <a:r>
                  <a:rPr lang="en-US" altLang="zh-CN" sz="2000" i="1">
                    <a:cs typeface="Times New Roman" pitchFamily="18" charset="0"/>
                  </a:rPr>
                  <a:t>• </a:t>
                </a:r>
                <a:r>
                  <a:rPr lang="en-US" altLang="zh-CN" sz="2000" i="1"/>
                  <a:t>B • D</a:t>
                </a:r>
              </a:p>
            </p:txBody>
          </p:sp>
          <p:sp>
            <p:nvSpPr>
              <p:cNvPr id="27677" name="Line 121"/>
              <p:cNvSpPr>
                <a:spLocks noChangeShapeType="1"/>
              </p:cNvSpPr>
              <p:nvPr/>
            </p:nvSpPr>
            <p:spPr bwMode="auto">
              <a:xfrm>
                <a:off x="3250" y="3089"/>
                <a:ext cx="477" cy="0"/>
              </a:xfrm>
              <a:prstGeom prst="line">
                <a:avLst/>
              </a:prstGeom>
              <a:noFill/>
              <a:ln w="9525">
                <a:solidFill>
                  <a:schemeClr val="tx1"/>
                </a:solidFill>
                <a:round/>
                <a:headEnd/>
                <a:tailEnd/>
              </a:ln>
            </p:spPr>
            <p:txBody>
              <a:bodyPr wrap="none" anchor="ctr">
                <a:spAutoFit/>
              </a:bodyPr>
              <a:lstStyle/>
              <a:p>
                <a:endParaRPr lang="zh-CN" altLang="en-US"/>
              </a:p>
            </p:txBody>
          </p:sp>
          <p:sp>
            <p:nvSpPr>
              <p:cNvPr id="27678" name="Line 122"/>
              <p:cNvSpPr>
                <a:spLocks noChangeShapeType="1"/>
              </p:cNvSpPr>
              <p:nvPr/>
            </p:nvSpPr>
            <p:spPr bwMode="auto">
              <a:xfrm>
                <a:off x="3250" y="3226"/>
                <a:ext cx="477" cy="0"/>
              </a:xfrm>
              <a:prstGeom prst="line">
                <a:avLst/>
              </a:prstGeom>
              <a:noFill/>
              <a:ln w="9525">
                <a:solidFill>
                  <a:schemeClr val="tx1"/>
                </a:solidFill>
                <a:round/>
                <a:headEnd/>
                <a:tailEnd/>
              </a:ln>
            </p:spPr>
            <p:txBody>
              <a:bodyPr wrap="none" anchor="ctr">
                <a:spAutoFit/>
              </a:bodyPr>
              <a:lstStyle/>
              <a:p>
                <a:endParaRPr lang="zh-CN" altLang="en-US"/>
              </a:p>
            </p:txBody>
          </p:sp>
          <p:sp>
            <p:nvSpPr>
              <p:cNvPr id="27679" name="Line 123"/>
              <p:cNvSpPr>
                <a:spLocks noChangeShapeType="1"/>
              </p:cNvSpPr>
              <p:nvPr/>
            </p:nvSpPr>
            <p:spPr bwMode="auto">
              <a:xfrm>
                <a:off x="3250" y="3362"/>
                <a:ext cx="477" cy="0"/>
              </a:xfrm>
              <a:prstGeom prst="line">
                <a:avLst/>
              </a:prstGeom>
              <a:noFill/>
              <a:ln w="9525">
                <a:solidFill>
                  <a:schemeClr val="tx1"/>
                </a:solidFill>
                <a:round/>
                <a:headEnd/>
                <a:tailEnd/>
              </a:ln>
            </p:spPr>
            <p:txBody>
              <a:bodyPr wrap="none" anchor="ctr">
                <a:spAutoFit/>
              </a:bodyPr>
              <a:lstStyle/>
              <a:p>
                <a:endParaRPr lang="zh-CN" altLang="en-US"/>
              </a:p>
            </p:txBody>
          </p:sp>
          <p:sp>
            <p:nvSpPr>
              <p:cNvPr id="27680" name="Text Box 124"/>
              <p:cNvSpPr txBox="1">
                <a:spLocks noChangeArrowheads="1"/>
              </p:cNvSpPr>
              <p:nvPr/>
            </p:nvSpPr>
            <p:spPr bwMode="auto">
              <a:xfrm>
                <a:off x="2933" y="3030"/>
                <a:ext cx="317" cy="581"/>
              </a:xfrm>
              <a:prstGeom prst="rect">
                <a:avLst/>
              </a:prstGeom>
              <a:noFill/>
              <a:ln w="9525" algn="ctr">
                <a:noFill/>
                <a:miter lim="800000"/>
                <a:headEnd/>
                <a:tailEnd/>
              </a:ln>
            </p:spPr>
            <p:txBody>
              <a:bodyPr vert="eaVert">
                <a:spAutoFit/>
              </a:bodyPr>
              <a:lstStyle/>
              <a:p>
                <a:pPr algn="ctr"/>
                <a:endParaRPr lang="en-US" altLang="zh-CN" sz="2000" b="0"/>
              </a:p>
            </p:txBody>
          </p:sp>
          <p:sp>
            <p:nvSpPr>
              <p:cNvPr id="27681" name="Text Box 125"/>
              <p:cNvSpPr txBox="1">
                <a:spLocks noChangeArrowheads="1"/>
              </p:cNvSpPr>
              <p:nvPr/>
            </p:nvSpPr>
            <p:spPr bwMode="auto">
              <a:xfrm>
                <a:off x="2751" y="2976"/>
                <a:ext cx="499" cy="917"/>
              </a:xfrm>
              <a:prstGeom prst="rect">
                <a:avLst/>
              </a:prstGeom>
              <a:noFill/>
              <a:ln w="9525" algn="ctr">
                <a:noFill/>
                <a:miter lim="800000"/>
                <a:headEnd/>
                <a:tailEnd/>
              </a:ln>
            </p:spPr>
            <p:txBody>
              <a:bodyPr>
                <a:spAutoFit/>
              </a:bodyPr>
              <a:lstStyle/>
              <a:p>
                <a:pPr algn="ctr">
                  <a:lnSpc>
                    <a:spcPct val="90000"/>
                  </a:lnSpc>
                  <a:spcBef>
                    <a:spcPct val="0"/>
                  </a:spcBef>
                </a:pPr>
                <a:r>
                  <a:rPr lang="en-US" altLang="zh-CN" sz="1800" b="0" i="1"/>
                  <a:t>A</a:t>
                </a:r>
                <a:br>
                  <a:rPr lang="en-US" altLang="zh-CN" sz="1800" b="0" i="1"/>
                </a:br>
                <a:r>
                  <a:rPr lang="en-US" altLang="zh-CN" sz="1800" b="0" i="1"/>
                  <a:t>B</a:t>
                </a:r>
                <a:br>
                  <a:rPr lang="en-US" altLang="zh-CN" sz="1800" b="0" i="1"/>
                </a:br>
                <a:r>
                  <a:rPr lang="en-US" altLang="zh-CN" sz="1800" b="0" i="1"/>
                  <a:t>D</a:t>
                </a:r>
                <a:br>
                  <a:rPr lang="en-US" altLang="zh-CN" sz="1800" b="0" i="1"/>
                </a:br>
                <a:endParaRPr lang="en-US" altLang="zh-CN" sz="1800" b="0" i="1"/>
              </a:p>
            </p:txBody>
          </p:sp>
          <p:grpSp>
            <p:nvGrpSpPr>
              <p:cNvPr id="9" name="Group 126"/>
              <p:cNvGrpSpPr>
                <a:grpSpLocks/>
              </p:cNvGrpSpPr>
              <p:nvPr/>
            </p:nvGrpSpPr>
            <p:grpSpPr bwMode="auto">
              <a:xfrm>
                <a:off x="2665" y="2545"/>
                <a:ext cx="126" cy="47"/>
                <a:chOff x="1833" y="3406"/>
                <a:chExt cx="126" cy="47"/>
              </a:xfrm>
            </p:grpSpPr>
            <p:sp>
              <p:nvSpPr>
                <p:cNvPr id="27688" name="Line 127"/>
                <p:cNvSpPr>
                  <a:spLocks noChangeShapeType="1"/>
                </p:cNvSpPr>
                <p:nvPr/>
              </p:nvSpPr>
              <p:spPr bwMode="auto">
                <a:xfrm flipH="1">
                  <a:off x="1833" y="3406"/>
                  <a:ext cx="122" cy="47"/>
                </a:xfrm>
                <a:prstGeom prst="line">
                  <a:avLst/>
                </a:prstGeom>
                <a:noFill/>
                <a:ln w="9525">
                  <a:solidFill>
                    <a:schemeClr val="tx1"/>
                  </a:solidFill>
                  <a:round/>
                  <a:headEnd/>
                  <a:tailEnd/>
                </a:ln>
              </p:spPr>
              <p:txBody>
                <a:bodyPr wrap="none" anchor="ctr">
                  <a:spAutoFit/>
                </a:bodyPr>
                <a:lstStyle/>
                <a:p>
                  <a:endParaRPr lang="zh-CN" altLang="en-US"/>
                </a:p>
              </p:txBody>
            </p:sp>
            <p:sp>
              <p:nvSpPr>
                <p:cNvPr id="27689" name="Line 128"/>
                <p:cNvSpPr>
                  <a:spLocks noChangeShapeType="1"/>
                </p:cNvSpPr>
                <p:nvPr/>
              </p:nvSpPr>
              <p:spPr bwMode="auto">
                <a:xfrm>
                  <a:off x="1837" y="3406"/>
                  <a:ext cx="122" cy="47"/>
                </a:xfrm>
                <a:prstGeom prst="line">
                  <a:avLst/>
                </a:prstGeom>
                <a:noFill/>
                <a:ln w="9525">
                  <a:solidFill>
                    <a:schemeClr val="tx1"/>
                  </a:solidFill>
                  <a:round/>
                  <a:headEnd/>
                  <a:tailEnd/>
                </a:ln>
              </p:spPr>
              <p:txBody>
                <a:bodyPr anchor="ctr">
                  <a:spAutoFit/>
                </a:bodyPr>
                <a:lstStyle/>
                <a:p>
                  <a:endParaRPr lang="zh-CN" altLang="en-US"/>
                </a:p>
              </p:txBody>
            </p:sp>
          </p:grpSp>
          <p:grpSp>
            <p:nvGrpSpPr>
              <p:cNvPr id="10" name="Group 129"/>
              <p:cNvGrpSpPr>
                <a:grpSpLocks/>
              </p:cNvGrpSpPr>
              <p:nvPr/>
            </p:nvGrpSpPr>
            <p:grpSpPr bwMode="auto">
              <a:xfrm>
                <a:off x="3414" y="2545"/>
                <a:ext cx="126" cy="47"/>
                <a:chOff x="1833" y="3406"/>
                <a:chExt cx="126" cy="47"/>
              </a:xfrm>
            </p:grpSpPr>
            <p:sp>
              <p:nvSpPr>
                <p:cNvPr id="27686" name="Line 130"/>
                <p:cNvSpPr>
                  <a:spLocks noChangeShapeType="1"/>
                </p:cNvSpPr>
                <p:nvPr/>
              </p:nvSpPr>
              <p:spPr bwMode="auto">
                <a:xfrm flipH="1">
                  <a:off x="1833" y="3406"/>
                  <a:ext cx="122" cy="47"/>
                </a:xfrm>
                <a:prstGeom prst="line">
                  <a:avLst/>
                </a:prstGeom>
                <a:noFill/>
                <a:ln w="9525">
                  <a:solidFill>
                    <a:schemeClr val="tx1"/>
                  </a:solidFill>
                  <a:round/>
                  <a:headEnd/>
                  <a:tailEnd/>
                </a:ln>
              </p:spPr>
              <p:txBody>
                <a:bodyPr wrap="none" anchor="ctr">
                  <a:spAutoFit/>
                </a:bodyPr>
                <a:lstStyle/>
                <a:p>
                  <a:endParaRPr lang="zh-CN" altLang="en-US"/>
                </a:p>
              </p:txBody>
            </p:sp>
            <p:sp>
              <p:nvSpPr>
                <p:cNvPr id="27687" name="Line 131"/>
                <p:cNvSpPr>
                  <a:spLocks noChangeShapeType="1"/>
                </p:cNvSpPr>
                <p:nvPr/>
              </p:nvSpPr>
              <p:spPr bwMode="auto">
                <a:xfrm>
                  <a:off x="1837" y="3406"/>
                  <a:ext cx="122" cy="47"/>
                </a:xfrm>
                <a:prstGeom prst="line">
                  <a:avLst/>
                </a:prstGeom>
                <a:noFill/>
                <a:ln w="9525">
                  <a:solidFill>
                    <a:schemeClr val="tx1"/>
                  </a:solidFill>
                  <a:round/>
                  <a:headEnd/>
                  <a:tailEnd/>
                </a:ln>
              </p:spPr>
              <p:txBody>
                <a:bodyPr anchor="ctr">
                  <a:spAutoFit/>
                </a:bodyPr>
                <a:lstStyle/>
                <a:p>
                  <a:endParaRPr lang="zh-CN" altLang="en-US"/>
                </a:p>
              </p:txBody>
            </p:sp>
          </p:grpSp>
          <p:sp>
            <p:nvSpPr>
              <p:cNvPr id="27684" name="Oval 132"/>
              <p:cNvSpPr>
                <a:spLocks noChangeArrowheads="1"/>
              </p:cNvSpPr>
              <p:nvPr/>
            </p:nvSpPr>
            <p:spPr bwMode="auto">
              <a:xfrm>
                <a:off x="2948" y="2546"/>
                <a:ext cx="45" cy="45"/>
              </a:xfrm>
              <a:prstGeom prst="ellipse">
                <a:avLst/>
              </a:prstGeom>
              <a:solidFill>
                <a:schemeClr val="tx1"/>
              </a:solidFill>
              <a:ln w="9525" algn="ctr">
                <a:solidFill>
                  <a:schemeClr val="tx1"/>
                </a:solidFill>
                <a:round/>
                <a:headEnd/>
                <a:tailEnd/>
              </a:ln>
            </p:spPr>
            <p:txBody>
              <a:bodyPr wrap="none" anchor="ctr">
                <a:spAutoFit/>
              </a:bodyPr>
              <a:lstStyle/>
              <a:p>
                <a:endParaRPr lang="zh-CN" altLang="en-US"/>
              </a:p>
            </p:txBody>
          </p:sp>
          <p:sp>
            <p:nvSpPr>
              <p:cNvPr id="27685" name="Text Box 133"/>
              <p:cNvSpPr txBox="1">
                <a:spLocks noChangeArrowheads="1"/>
              </p:cNvSpPr>
              <p:nvPr/>
            </p:nvSpPr>
            <p:spPr bwMode="auto">
              <a:xfrm>
                <a:off x="3677" y="2795"/>
                <a:ext cx="356" cy="235"/>
              </a:xfrm>
              <a:prstGeom prst="rect">
                <a:avLst/>
              </a:prstGeom>
              <a:noFill/>
              <a:ln w="9525" algn="ctr">
                <a:noFill/>
                <a:miter lim="800000"/>
                <a:headEnd/>
                <a:tailEnd/>
              </a:ln>
            </p:spPr>
            <p:txBody>
              <a:bodyPr vert="eaVert">
                <a:spAutoFit/>
              </a:bodyPr>
              <a:lstStyle/>
              <a:p>
                <a:pPr algn="ctr"/>
                <a:r>
                  <a:rPr lang="en-US" altLang="zh-CN"/>
                  <a:t>=</a:t>
                </a:r>
              </a:p>
            </p:txBody>
          </p:sp>
        </p:grpSp>
      </p:grpSp>
      <p:grpSp>
        <p:nvGrpSpPr>
          <p:cNvPr id="11" name="组合 71"/>
          <p:cNvGrpSpPr>
            <a:grpSpLocks/>
          </p:cNvGrpSpPr>
          <p:nvPr/>
        </p:nvGrpSpPr>
        <p:grpSpPr bwMode="auto">
          <a:xfrm>
            <a:off x="7092950" y="4189413"/>
            <a:ext cx="1431925" cy="1250950"/>
            <a:chOff x="7092280" y="4189034"/>
            <a:chExt cx="1433046" cy="1250609"/>
          </a:xfrm>
        </p:grpSpPr>
        <p:pic>
          <p:nvPicPr>
            <p:cNvPr id="27661" name="Picture 3086"/>
            <p:cNvPicPr>
              <a:picLocks noChangeAspect="1" noChangeArrowheads="1"/>
            </p:cNvPicPr>
            <p:nvPr/>
          </p:nvPicPr>
          <p:blipFill>
            <a:blip r:embed="rId4"/>
            <a:srcRect/>
            <a:stretch>
              <a:fillRect/>
            </a:stretch>
          </p:blipFill>
          <p:spPr bwMode="auto">
            <a:xfrm>
              <a:off x="7412038" y="4189034"/>
              <a:ext cx="688975" cy="623618"/>
            </a:xfrm>
            <a:prstGeom prst="rect">
              <a:avLst/>
            </a:prstGeom>
            <a:noFill/>
            <a:ln w="9525">
              <a:noFill/>
              <a:miter lim="800000"/>
              <a:headEnd/>
              <a:tailEnd/>
            </a:ln>
          </p:spPr>
        </p:pic>
        <p:sp>
          <p:nvSpPr>
            <p:cNvPr id="27662" name="Rectangle 3087"/>
            <p:cNvSpPr>
              <a:spLocks noChangeArrowheads="1"/>
            </p:cNvSpPr>
            <p:nvPr/>
          </p:nvSpPr>
          <p:spPr bwMode="auto">
            <a:xfrm>
              <a:off x="7092280" y="4941168"/>
              <a:ext cx="1433046" cy="498475"/>
            </a:xfrm>
            <a:prstGeom prst="rect">
              <a:avLst/>
            </a:prstGeom>
            <a:noFill/>
            <a:ln w="9525">
              <a:noFill/>
              <a:miter lim="800000"/>
              <a:headEnd/>
              <a:tailEnd/>
            </a:ln>
          </p:spPr>
          <p:txBody>
            <a:bodyPr/>
            <a:lstStyle/>
            <a:p>
              <a:r>
                <a:rPr lang="zh-CN" altLang="en-US" sz="2000">
                  <a:solidFill>
                    <a:srgbClr val="000000"/>
                  </a:solidFill>
                  <a:latin typeface="Arial" charset="0"/>
                </a:rPr>
                <a:t>（</a:t>
              </a:r>
              <a:r>
                <a:rPr lang="en-US" altLang="zh-CN" sz="2000">
                  <a:latin typeface="Arial" charset="0"/>
                </a:rPr>
                <a:t>c</a:t>
              </a:r>
              <a:r>
                <a:rPr lang="zh-CN" altLang="en-US" sz="2000">
                  <a:latin typeface="Arial" charset="0"/>
                </a:rPr>
                <a:t>）断开</a:t>
              </a:r>
              <a:endParaRPr lang="zh-CN" altLang="en-US">
                <a:latin typeface="Arial" charset="0"/>
              </a:endParaRPr>
            </a:p>
          </p:txBody>
        </p:sp>
      </p:grpSp>
      <p:grpSp>
        <p:nvGrpSpPr>
          <p:cNvPr id="12" name="组合 69"/>
          <p:cNvGrpSpPr>
            <a:grpSpLocks/>
          </p:cNvGrpSpPr>
          <p:nvPr/>
        </p:nvGrpSpPr>
        <p:grpSpPr bwMode="auto">
          <a:xfrm>
            <a:off x="6696075" y="1114425"/>
            <a:ext cx="1946275" cy="1238250"/>
            <a:chOff x="6696236" y="1114445"/>
            <a:chExt cx="1946367" cy="1238501"/>
          </a:xfrm>
        </p:grpSpPr>
        <p:pic>
          <p:nvPicPr>
            <p:cNvPr id="27659" name="Picture 3084"/>
            <p:cNvPicPr>
              <a:picLocks noChangeAspect="1" noChangeArrowheads="1"/>
            </p:cNvPicPr>
            <p:nvPr/>
          </p:nvPicPr>
          <p:blipFill>
            <a:blip r:embed="rId5"/>
            <a:srcRect/>
            <a:stretch>
              <a:fillRect/>
            </a:stretch>
          </p:blipFill>
          <p:spPr bwMode="auto">
            <a:xfrm>
              <a:off x="7340600" y="1114445"/>
              <a:ext cx="760413" cy="668162"/>
            </a:xfrm>
            <a:prstGeom prst="rect">
              <a:avLst/>
            </a:prstGeom>
            <a:noFill/>
            <a:ln w="9525">
              <a:noFill/>
              <a:miter lim="800000"/>
              <a:headEnd/>
              <a:tailEnd/>
            </a:ln>
          </p:spPr>
        </p:pic>
        <p:sp>
          <p:nvSpPr>
            <p:cNvPr id="27660" name="矩形 66"/>
            <p:cNvSpPr>
              <a:spLocks noChangeArrowheads="1"/>
            </p:cNvSpPr>
            <p:nvPr/>
          </p:nvSpPr>
          <p:spPr bwMode="auto">
            <a:xfrm>
              <a:off x="6696236" y="1952836"/>
              <a:ext cx="1946367" cy="400110"/>
            </a:xfrm>
            <a:prstGeom prst="rect">
              <a:avLst/>
            </a:prstGeom>
            <a:noFill/>
            <a:ln w="9525">
              <a:noFill/>
              <a:miter lim="800000"/>
              <a:headEnd/>
              <a:tailEnd/>
            </a:ln>
          </p:spPr>
          <p:txBody>
            <a:bodyPr wrap="none">
              <a:spAutoFit/>
            </a:bodyPr>
            <a:lstStyle/>
            <a:p>
              <a:r>
                <a:rPr lang="zh-CN" altLang="en-US" sz="2000">
                  <a:latin typeface="Arial" charset="0"/>
                </a:rPr>
                <a:t>（</a:t>
              </a:r>
              <a:r>
                <a:rPr lang="en-US" altLang="zh-CN" sz="2000">
                  <a:latin typeface="Arial" charset="0"/>
                </a:rPr>
                <a:t>a</a:t>
              </a:r>
              <a:r>
                <a:rPr lang="zh-CN" altLang="en-US" sz="2000">
                  <a:latin typeface="Arial" charset="0"/>
                </a:rPr>
                <a:t>）固定连接 </a:t>
              </a:r>
            </a:p>
          </p:txBody>
        </p:sp>
      </p:grpSp>
      <p:grpSp>
        <p:nvGrpSpPr>
          <p:cNvPr id="13" name="组合 70"/>
          <p:cNvGrpSpPr>
            <a:grpSpLocks/>
          </p:cNvGrpSpPr>
          <p:nvPr/>
        </p:nvGrpSpPr>
        <p:grpSpPr bwMode="auto">
          <a:xfrm>
            <a:off x="6530975" y="2519363"/>
            <a:ext cx="2147888" cy="1198562"/>
            <a:chOff x="6530262" y="2519471"/>
            <a:chExt cx="2148345" cy="1198210"/>
          </a:xfrm>
        </p:grpSpPr>
        <p:pic>
          <p:nvPicPr>
            <p:cNvPr id="27657" name="Picture 3085"/>
            <p:cNvPicPr>
              <a:picLocks noChangeAspect="1" noChangeArrowheads="1"/>
            </p:cNvPicPr>
            <p:nvPr/>
          </p:nvPicPr>
          <p:blipFill>
            <a:blip r:embed="rId6"/>
            <a:srcRect/>
            <a:stretch>
              <a:fillRect/>
            </a:stretch>
          </p:blipFill>
          <p:spPr bwMode="auto">
            <a:xfrm>
              <a:off x="7315200" y="2519471"/>
              <a:ext cx="785813" cy="689715"/>
            </a:xfrm>
            <a:prstGeom prst="rect">
              <a:avLst/>
            </a:prstGeom>
            <a:noFill/>
            <a:ln w="9525">
              <a:noFill/>
              <a:miter lim="800000"/>
              <a:headEnd/>
              <a:tailEnd/>
            </a:ln>
          </p:spPr>
        </p:pic>
        <p:sp>
          <p:nvSpPr>
            <p:cNvPr id="27658" name="矩形 68"/>
            <p:cNvSpPr>
              <a:spLocks noChangeArrowheads="1"/>
            </p:cNvSpPr>
            <p:nvPr/>
          </p:nvSpPr>
          <p:spPr bwMode="auto">
            <a:xfrm>
              <a:off x="6530262" y="3317571"/>
              <a:ext cx="2148345" cy="400110"/>
            </a:xfrm>
            <a:prstGeom prst="rect">
              <a:avLst/>
            </a:prstGeom>
            <a:noFill/>
            <a:ln w="9525">
              <a:noFill/>
              <a:miter lim="800000"/>
              <a:headEnd/>
              <a:tailEnd/>
            </a:ln>
          </p:spPr>
          <p:txBody>
            <a:bodyPr wrap="none">
              <a:spAutoFit/>
            </a:bodyPr>
            <a:lstStyle/>
            <a:p>
              <a:r>
                <a:rPr lang="zh-CN" altLang="en-US" sz="2000">
                  <a:solidFill>
                    <a:srgbClr val="000000"/>
                  </a:solidFill>
                  <a:latin typeface="Arial" charset="0"/>
                </a:rPr>
                <a:t>（</a:t>
              </a:r>
              <a:r>
                <a:rPr lang="en-US" altLang="zh-CN" sz="2000">
                  <a:solidFill>
                    <a:srgbClr val="000000"/>
                  </a:solidFill>
                  <a:latin typeface="Arial" charset="0"/>
                </a:rPr>
                <a:t>b</a:t>
              </a:r>
              <a:r>
                <a:rPr lang="zh-CN" altLang="en-US" sz="2000">
                  <a:solidFill>
                    <a:srgbClr val="000000"/>
                  </a:solidFill>
                  <a:latin typeface="Arial" charset="0"/>
                </a:rPr>
                <a:t>）可编程连接</a:t>
              </a:r>
              <a:endParaRPr lang="zh-CN" altLang="en-US"/>
            </a:p>
          </p:txBody>
        </p:sp>
      </p:grpSp>
    </p:spTree>
  </p:cSld>
  <p:clrMapOvr>
    <a:masterClrMapping/>
  </p:clrMapOvr>
  <p:transition spd="med">
    <p:blinds dir="vert"/>
    <p:sndAc>
      <p:stSnd>
        <p:snd r:embed="rId3" name="projctor.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spcBef>
                <a:spcPct val="0"/>
              </a:spcBef>
            </a:pPr>
            <a:fld id="{C34D1C3B-D39F-4272-898C-DCC87C93FA21}" type="slidenum">
              <a:rPr lang="ko-KR" altLang="en-US" sz="1600">
                <a:solidFill>
                  <a:schemeClr val="accent2"/>
                </a:solidFill>
                <a:latin typeface="Verdana" pitchFamily="34" charset="0"/>
                <a:ea typeface="Gulim" pitchFamily="34" charset="-127"/>
              </a:rPr>
              <a:pPr algn="r">
                <a:spcBef>
                  <a:spcPct val="0"/>
                </a:spcBef>
              </a:pPr>
              <a:t>83</a:t>
            </a:fld>
            <a:endParaRPr lang="en-US" altLang="ko-KR" sz="1600">
              <a:solidFill>
                <a:schemeClr val="accent2"/>
              </a:solidFill>
              <a:latin typeface="Verdana" pitchFamily="34" charset="0"/>
              <a:ea typeface="Gulim" pitchFamily="34" charset="-127"/>
            </a:endParaRPr>
          </a:p>
        </p:txBody>
      </p:sp>
      <p:sp>
        <p:nvSpPr>
          <p:cNvPr id="1028" name="Rectangle 2"/>
          <p:cNvSpPr>
            <a:spLocks noGrp="1" noChangeArrowheads="1"/>
          </p:cNvSpPr>
          <p:nvPr>
            <p:ph type="title" idx="4294967295"/>
          </p:nvPr>
        </p:nvSpPr>
        <p:spPr>
          <a:xfrm>
            <a:off x="1692275" y="298450"/>
            <a:ext cx="6408738" cy="609600"/>
          </a:xfrm>
        </p:spPr>
        <p:txBody>
          <a:bodyPr/>
          <a:lstStyle/>
          <a:p>
            <a:r>
              <a:rPr lang="en-US" altLang="zh-CN" dirty="0" smtClean="0">
                <a:solidFill>
                  <a:srgbClr val="FFCC00"/>
                </a:solidFill>
                <a:latin typeface="Arial" charset="0"/>
                <a:ea typeface="黑体" pitchFamily="49" charset="-122"/>
              </a:rPr>
              <a:t>PLD</a:t>
            </a:r>
            <a:r>
              <a:rPr lang="zh-CN" altLang="en-US" dirty="0" smtClean="0">
                <a:solidFill>
                  <a:srgbClr val="FFCC00"/>
                </a:solidFill>
                <a:latin typeface="Arial" charset="0"/>
                <a:ea typeface="黑体" pitchFamily="49" charset="-122"/>
              </a:rPr>
              <a:t>与门的简略表示</a:t>
            </a:r>
          </a:p>
        </p:txBody>
      </p:sp>
      <p:sp>
        <p:nvSpPr>
          <p:cNvPr id="1029" name="Text Box 10"/>
          <p:cNvSpPr txBox="1">
            <a:spLocks noChangeArrowheads="1"/>
          </p:cNvSpPr>
          <p:nvPr/>
        </p:nvSpPr>
        <p:spPr bwMode="auto">
          <a:xfrm>
            <a:off x="4211638" y="2974975"/>
            <a:ext cx="833437" cy="396875"/>
          </a:xfrm>
          <a:prstGeom prst="rect">
            <a:avLst/>
          </a:prstGeom>
          <a:noFill/>
          <a:ln w="9525" algn="ctr">
            <a:noFill/>
            <a:miter lim="800000"/>
            <a:headEnd/>
            <a:tailEnd/>
          </a:ln>
        </p:spPr>
        <p:txBody>
          <a:bodyPr>
            <a:spAutoFit/>
          </a:bodyPr>
          <a:lstStyle/>
          <a:p>
            <a:r>
              <a:rPr lang="en-US" altLang="zh-CN" sz="2000" b="0" i="1"/>
              <a:t>P</a:t>
            </a:r>
            <a:r>
              <a:rPr lang="en-US" altLang="zh-CN" sz="2000" b="0" i="1" baseline="-25000"/>
              <a:t>1</a:t>
            </a:r>
            <a:endParaRPr lang="zh-CN" altLang="en-US" sz="2000" b="0" i="1" baseline="-25000"/>
          </a:p>
        </p:txBody>
      </p:sp>
      <p:grpSp>
        <p:nvGrpSpPr>
          <p:cNvPr id="2" name="Group 81"/>
          <p:cNvGrpSpPr>
            <a:grpSpLocks/>
          </p:cNvGrpSpPr>
          <p:nvPr/>
        </p:nvGrpSpPr>
        <p:grpSpPr bwMode="auto">
          <a:xfrm>
            <a:off x="1157288" y="1749425"/>
            <a:ext cx="3013075" cy="3529013"/>
            <a:chOff x="2022" y="1102"/>
            <a:chExt cx="1898" cy="2223"/>
          </a:xfrm>
        </p:grpSpPr>
        <p:sp>
          <p:nvSpPr>
            <p:cNvPr id="1036" name="Line 8"/>
            <p:cNvSpPr>
              <a:spLocks noChangeShapeType="1"/>
            </p:cNvSpPr>
            <p:nvPr/>
          </p:nvSpPr>
          <p:spPr bwMode="auto">
            <a:xfrm>
              <a:off x="2022" y="2015"/>
              <a:ext cx="1164" cy="0"/>
            </a:xfrm>
            <a:prstGeom prst="line">
              <a:avLst/>
            </a:prstGeom>
            <a:noFill/>
            <a:ln w="9525">
              <a:solidFill>
                <a:schemeClr val="tx1"/>
              </a:solidFill>
              <a:round/>
              <a:headEnd/>
              <a:tailEnd/>
            </a:ln>
          </p:spPr>
          <p:txBody>
            <a:bodyPr wrap="none" anchor="ctr">
              <a:spAutoFit/>
            </a:bodyPr>
            <a:lstStyle/>
            <a:p>
              <a:endParaRPr lang="zh-CN" altLang="en-US"/>
            </a:p>
          </p:txBody>
        </p:sp>
        <p:sp>
          <p:nvSpPr>
            <p:cNvPr id="1037" name="Line 9"/>
            <p:cNvSpPr>
              <a:spLocks noChangeShapeType="1"/>
            </p:cNvSpPr>
            <p:nvPr/>
          </p:nvSpPr>
          <p:spPr bwMode="auto">
            <a:xfrm>
              <a:off x="3504" y="2009"/>
              <a:ext cx="408" cy="0"/>
            </a:xfrm>
            <a:prstGeom prst="line">
              <a:avLst/>
            </a:prstGeom>
            <a:noFill/>
            <a:ln w="9525">
              <a:solidFill>
                <a:schemeClr val="tx1"/>
              </a:solidFill>
              <a:round/>
              <a:headEnd/>
              <a:tailEnd/>
            </a:ln>
          </p:spPr>
          <p:txBody>
            <a:bodyPr wrap="none" anchor="ctr">
              <a:spAutoFit/>
            </a:bodyPr>
            <a:lstStyle/>
            <a:p>
              <a:endParaRPr lang="zh-CN" altLang="en-US"/>
            </a:p>
          </p:txBody>
        </p:sp>
        <p:sp>
          <p:nvSpPr>
            <p:cNvPr id="1038" name="Line 11"/>
            <p:cNvSpPr>
              <a:spLocks noChangeShapeType="1"/>
            </p:cNvSpPr>
            <p:nvPr/>
          </p:nvSpPr>
          <p:spPr bwMode="auto">
            <a:xfrm>
              <a:off x="2372" y="1587"/>
              <a:ext cx="0" cy="1738"/>
            </a:xfrm>
            <a:prstGeom prst="line">
              <a:avLst/>
            </a:prstGeom>
            <a:noFill/>
            <a:ln w="9525">
              <a:solidFill>
                <a:schemeClr val="tx1"/>
              </a:solidFill>
              <a:round/>
              <a:headEnd/>
              <a:tailEnd/>
            </a:ln>
          </p:spPr>
          <p:txBody>
            <a:bodyPr anchor="ctr">
              <a:spAutoFit/>
            </a:bodyPr>
            <a:lstStyle/>
            <a:p>
              <a:endParaRPr lang="zh-CN" altLang="en-US"/>
            </a:p>
          </p:txBody>
        </p:sp>
        <p:sp>
          <p:nvSpPr>
            <p:cNvPr id="1039" name="Line 12"/>
            <p:cNvSpPr>
              <a:spLocks noChangeShapeType="1"/>
            </p:cNvSpPr>
            <p:nvPr/>
          </p:nvSpPr>
          <p:spPr bwMode="auto">
            <a:xfrm>
              <a:off x="2529" y="1628"/>
              <a:ext cx="0" cy="1697"/>
            </a:xfrm>
            <a:prstGeom prst="line">
              <a:avLst/>
            </a:prstGeom>
            <a:noFill/>
            <a:ln w="9525">
              <a:solidFill>
                <a:schemeClr val="tx1"/>
              </a:solidFill>
              <a:round/>
              <a:headEnd/>
              <a:tailEnd/>
            </a:ln>
          </p:spPr>
          <p:txBody>
            <a:bodyPr anchor="ctr">
              <a:spAutoFit/>
            </a:bodyPr>
            <a:lstStyle/>
            <a:p>
              <a:endParaRPr lang="zh-CN" altLang="en-US"/>
            </a:p>
          </p:txBody>
        </p:sp>
        <p:sp>
          <p:nvSpPr>
            <p:cNvPr id="1040" name="Line 23"/>
            <p:cNvSpPr>
              <a:spLocks noChangeShapeType="1"/>
            </p:cNvSpPr>
            <p:nvPr/>
          </p:nvSpPr>
          <p:spPr bwMode="auto">
            <a:xfrm flipH="1">
              <a:off x="2309" y="1991"/>
              <a:ext cx="122" cy="47"/>
            </a:xfrm>
            <a:prstGeom prst="line">
              <a:avLst/>
            </a:prstGeom>
            <a:noFill/>
            <a:ln w="9525">
              <a:solidFill>
                <a:schemeClr val="tx1"/>
              </a:solidFill>
              <a:round/>
              <a:headEnd/>
              <a:tailEnd/>
            </a:ln>
          </p:spPr>
          <p:txBody>
            <a:bodyPr wrap="none" anchor="ctr">
              <a:spAutoFit/>
            </a:bodyPr>
            <a:lstStyle/>
            <a:p>
              <a:endParaRPr lang="zh-CN" altLang="en-US"/>
            </a:p>
          </p:txBody>
        </p:sp>
        <p:sp>
          <p:nvSpPr>
            <p:cNvPr id="1041" name="Line 24"/>
            <p:cNvSpPr>
              <a:spLocks noChangeShapeType="1"/>
            </p:cNvSpPr>
            <p:nvPr/>
          </p:nvSpPr>
          <p:spPr bwMode="auto">
            <a:xfrm>
              <a:off x="2313" y="1991"/>
              <a:ext cx="122" cy="47"/>
            </a:xfrm>
            <a:prstGeom prst="line">
              <a:avLst/>
            </a:prstGeom>
            <a:noFill/>
            <a:ln w="9525">
              <a:solidFill>
                <a:schemeClr val="tx1"/>
              </a:solidFill>
              <a:round/>
              <a:headEnd/>
              <a:tailEnd/>
            </a:ln>
          </p:spPr>
          <p:txBody>
            <a:bodyPr anchor="ctr">
              <a:spAutoFit/>
            </a:bodyPr>
            <a:lstStyle/>
            <a:p>
              <a:endParaRPr lang="zh-CN" altLang="en-US"/>
            </a:p>
          </p:txBody>
        </p:sp>
        <p:grpSp>
          <p:nvGrpSpPr>
            <p:cNvPr id="3" name="Group 25"/>
            <p:cNvGrpSpPr>
              <a:grpSpLocks/>
            </p:cNvGrpSpPr>
            <p:nvPr/>
          </p:nvGrpSpPr>
          <p:grpSpPr bwMode="auto">
            <a:xfrm>
              <a:off x="2461" y="1991"/>
              <a:ext cx="126" cy="47"/>
              <a:chOff x="3414" y="2340"/>
              <a:chExt cx="126" cy="47"/>
            </a:xfrm>
          </p:grpSpPr>
          <p:sp>
            <p:nvSpPr>
              <p:cNvPr id="1067" name="Line 26"/>
              <p:cNvSpPr>
                <a:spLocks noChangeShapeType="1"/>
              </p:cNvSpPr>
              <p:nvPr/>
            </p:nvSpPr>
            <p:spPr bwMode="auto">
              <a:xfrm flipH="1">
                <a:off x="3414" y="2340"/>
                <a:ext cx="122" cy="47"/>
              </a:xfrm>
              <a:prstGeom prst="line">
                <a:avLst/>
              </a:prstGeom>
              <a:noFill/>
              <a:ln w="9525">
                <a:solidFill>
                  <a:schemeClr val="tx1"/>
                </a:solidFill>
                <a:round/>
                <a:headEnd/>
                <a:tailEnd/>
              </a:ln>
            </p:spPr>
            <p:txBody>
              <a:bodyPr wrap="none" anchor="ctr">
                <a:spAutoFit/>
              </a:bodyPr>
              <a:lstStyle/>
              <a:p>
                <a:endParaRPr lang="zh-CN" altLang="en-US"/>
              </a:p>
            </p:txBody>
          </p:sp>
          <p:sp>
            <p:nvSpPr>
              <p:cNvPr id="1068" name="Line 27"/>
              <p:cNvSpPr>
                <a:spLocks noChangeShapeType="1"/>
              </p:cNvSpPr>
              <p:nvPr/>
            </p:nvSpPr>
            <p:spPr bwMode="auto">
              <a:xfrm>
                <a:off x="3418" y="2340"/>
                <a:ext cx="122" cy="47"/>
              </a:xfrm>
              <a:prstGeom prst="line">
                <a:avLst/>
              </a:prstGeom>
              <a:noFill/>
              <a:ln w="9525">
                <a:solidFill>
                  <a:schemeClr val="tx1"/>
                </a:solidFill>
                <a:round/>
                <a:headEnd/>
                <a:tailEnd/>
              </a:ln>
            </p:spPr>
            <p:txBody>
              <a:bodyPr anchor="ctr">
                <a:spAutoFit/>
              </a:bodyPr>
              <a:lstStyle/>
              <a:p>
                <a:endParaRPr lang="zh-CN" altLang="en-US"/>
              </a:p>
            </p:txBody>
          </p:sp>
        </p:grpSp>
        <p:sp>
          <p:nvSpPr>
            <p:cNvPr id="1043" name="AutoShape 33"/>
            <p:cNvSpPr>
              <a:spLocks noChangeArrowheads="1"/>
            </p:cNvSpPr>
            <p:nvPr/>
          </p:nvSpPr>
          <p:spPr bwMode="auto">
            <a:xfrm rot="10800000">
              <a:off x="2332" y="1466"/>
              <a:ext cx="242" cy="294"/>
            </a:xfrm>
            <a:prstGeom prst="triangle">
              <a:avLst>
                <a:gd name="adj" fmla="val 50000"/>
              </a:avLst>
            </a:prstGeom>
            <a:noFill/>
            <a:ln w="9525" algn="ctr">
              <a:solidFill>
                <a:schemeClr val="tx1"/>
              </a:solidFill>
              <a:miter lim="800000"/>
              <a:headEnd/>
              <a:tailEnd/>
            </a:ln>
          </p:spPr>
          <p:txBody>
            <a:bodyPr anchor="ctr">
              <a:spAutoFit/>
            </a:bodyPr>
            <a:lstStyle/>
            <a:p>
              <a:endParaRPr lang="zh-CN" altLang="en-US"/>
            </a:p>
          </p:txBody>
        </p:sp>
        <p:sp>
          <p:nvSpPr>
            <p:cNvPr id="1044" name="Oval 34"/>
            <p:cNvSpPr>
              <a:spLocks noChangeArrowheads="1"/>
            </p:cNvSpPr>
            <p:nvPr/>
          </p:nvSpPr>
          <p:spPr bwMode="auto">
            <a:xfrm>
              <a:off x="2506" y="1583"/>
              <a:ext cx="45" cy="45"/>
            </a:xfrm>
            <a:prstGeom prst="ellipse">
              <a:avLst/>
            </a:prstGeom>
            <a:noFill/>
            <a:ln w="9525" algn="ctr">
              <a:solidFill>
                <a:schemeClr val="tx1"/>
              </a:solidFill>
              <a:round/>
              <a:headEnd/>
              <a:tailEnd/>
            </a:ln>
          </p:spPr>
          <p:txBody>
            <a:bodyPr wrap="none" anchor="ctr">
              <a:spAutoFit/>
            </a:bodyPr>
            <a:lstStyle/>
            <a:p>
              <a:endParaRPr lang="zh-CN" altLang="en-US"/>
            </a:p>
          </p:txBody>
        </p:sp>
        <p:sp>
          <p:nvSpPr>
            <p:cNvPr id="1045" name="Line 35"/>
            <p:cNvSpPr>
              <a:spLocks noChangeShapeType="1"/>
            </p:cNvSpPr>
            <p:nvPr/>
          </p:nvSpPr>
          <p:spPr bwMode="auto">
            <a:xfrm flipV="1">
              <a:off x="2461" y="1307"/>
              <a:ext cx="0" cy="159"/>
            </a:xfrm>
            <a:prstGeom prst="line">
              <a:avLst/>
            </a:prstGeom>
            <a:noFill/>
            <a:ln w="9525">
              <a:solidFill>
                <a:schemeClr val="tx1"/>
              </a:solidFill>
              <a:round/>
              <a:headEnd/>
              <a:tailEnd/>
            </a:ln>
          </p:spPr>
          <p:txBody>
            <a:bodyPr wrap="none" anchor="ctr">
              <a:spAutoFit/>
            </a:bodyPr>
            <a:lstStyle/>
            <a:p>
              <a:endParaRPr lang="zh-CN" altLang="en-US"/>
            </a:p>
          </p:txBody>
        </p:sp>
        <p:sp>
          <p:nvSpPr>
            <p:cNvPr id="1046" name="Text Box 36"/>
            <p:cNvSpPr txBox="1">
              <a:spLocks noChangeArrowheads="1"/>
            </p:cNvSpPr>
            <p:nvPr/>
          </p:nvSpPr>
          <p:spPr bwMode="auto">
            <a:xfrm>
              <a:off x="2325" y="1102"/>
              <a:ext cx="283" cy="250"/>
            </a:xfrm>
            <a:prstGeom prst="rect">
              <a:avLst/>
            </a:prstGeom>
            <a:noFill/>
            <a:ln w="9525" algn="ctr">
              <a:noFill/>
              <a:miter lim="800000"/>
              <a:headEnd/>
              <a:tailEnd/>
            </a:ln>
          </p:spPr>
          <p:txBody>
            <a:bodyPr>
              <a:spAutoFit/>
            </a:bodyPr>
            <a:lstStyle/>
            <a:p>
              <a:pPr algn="ctr"/>
              <a:r>
                <a:rPr lang="en-US" altLang="zh-CN" sz="2000" b="0" i="1"/>
                <a:t>A</a:t>
              </a:r>
            </a:p>
          </p:txBody>
        </p:sp>
        <p:sp>
          <p:nvSpPr>
            <p:cNvPr id="1047" name="Line 37"/>
            <p:cNvSpPr>
              <a:spLocks noChangeShapeType="1"/>
            </p:cNvSpPr>
            <p:nvPr/>
          </p:nvSpPr>
          <p:spPr bwMode="auto">
            <a:xfrm>
              <a:off x="2814" y="1587"/>
              <a:ext cx="0" cy="1738"/>
            </a:xfrm>
            <a:prstGeom prst="line">
              <a:avLst/>
            </a:prstGeom>
            <a:noFill/>
            <a:ln w="9525">
              <a:solidFill>
                <a:schemeClr val="tx1"/>
              </a:solidFill>
              <a:round/>
              <a:headEnd/>
              <a:tailEnd/>
            </a:ln>
          </p:spPr>
          <p:txBody>
            <a:bodyPr anchor="ctr">
              <a:spAutoFit/>
            </a:bodyPr>
            <a:lstStyle/>
            <a:p>
              <a:endParaRPr lang="zh-CN" altLang="en-US"/>
            </a:p>
          </p:txBody>
        </p:sp>
        <p:sp>
          <p:nvSpPr>
            <p:cNvPr id="1048" name="Line 38"/>
            <p:cNvSpPr>
              <a:spLocks noChangeShapeType="1"/>
            </p:cNvSpPr>
            <p:nvPr/>
          </p:nvSpPr>
          <p:spPr bwMode="auto">
            <a:xfrm>
              <a:off x="2971" y="1628"/>
              <a:ext cx="0" cy="1697"/>
            </a:xfrm>
            <a:prstGeom prst="line">
              <a:avLst/>
            </a:prstGeom>
            <a:noFill/>
            <a:ln w="9525">
              <a:solidFill>
                <a:schemeClr val="tx1"/>
              </a:solidFill>
              <a:round/>
              <a:headEnd/>
              <a:tailEnd/>
            </a:ln>
          </p:spPr>
          <p:txBody>
            <a:bodyPr anchor="ctr">
              <a:spAutoFit/>
            </a:bodyPr>
            <a:lstStyle/>
            <a:p>
              <a:endParaRPr lang="zh-CN" altLang="en-US"/>
            </a:p>
          </p:txBody>
        </p:sp>
        <p:sp>
          <p:nvSpPr>
            <p:cNvPr id="1049" name="Line 39"/>
            <p:cNvSpPr>
              <a:spLocks noChangeShapeType="1"/>
            </p:cNvSpPr>
            <p:nvPr/>
          </p:nvSpPr>
          <p:spPr bwMode="auto">
            <a:xfrm flipH="1">
              <a:off x="2751" y="1991"/>
              <a:ext cx="122" cy="47"/>
            </a:xfrm>
            <a:prstGeom prst="line">
              <a:avLst/>
            </a:prstGeom>
            <a:noFill/>
            <a:ln w="9525">
              <a:solidFill>
                <a:schemeClr val="tx1"/>
              </a:solidFill>
              <a:round/>
              <a:headEnd/>
              <a:tailEnd/>
            </a:ln>
          </p:spPr>
          <p:txBody>
            <a:bodyPr wrap="none" anchor="ctr">
              <a:spAutoFit/>
            </a:bodyPr>
            <a:lstStyle/>
            <a:p>
              <a:endParaRPr lang="zh-CN" altLang="en-US"/>
            </a:p>
          </p:txBody>
        </p:sp>
        <p:sp>
          <p:nvSpPr>
            <p:cNvPr id="1050" name="Line 40"/>
            <p:cNvSpPr>
              <a:spLocks noChangeShapeType="1"/>
            </p:cNvSpPr>
            <p:nvPr/>
          </p:nvSpPr>
          <p:spPr bwMode="auto">
            <a:xfrm>
              <a:off x="2755" y="1991"/>
              <a:ext cx="122" cy="47"/>
            </a:xfrm>
            <a:prstGeom prst="line">
              <a:avLst/>
            </a:prstGeom>
            <a:noFill/>
            <a:ln w="9525">
              <a:solidFill>
                <a:schemeClr val="tx1"/>
              </a:solidFill>
              <a:round/>
              <a:headEnd/>
              <a:tailEnd/>
            </a:ln>
          </p:spPr>
          <p:txBody>
            <a:bodyPr anchor="ctr">
              <a:spAutoFit/>
            </a:bodyPr>
            <a:lstStyle/>
            <a:p>
              <a:endParaRPr lang="zh-CN" altLang="en-US"/>
            </a:p>
          </p:txBody>
        </p:sp>
        <p:grpSp>
          <p:nvGrpSpPr>
            <p:cNvPr id="4" name="Group 41"/>
            <p:cNvGrpSpPr>
              <a:grpSpLocks/>
            </p:cNvGrpSpPr>
            <p:nvPr/>
          </p:nvGrpSpPr>
          <p:grpSpPr bwMode="auto">
            <a:xfrm>
              <a:off x="2903" y="1991"/>
              <a:ext cx="126" cy="47"/>
              <a:chOff x="3414" y="2340"/>
              <a:chExt cx="126" cy="47"/>
            </a:xfrm>
          </p:grpSpPr>
          <p:sp>
            <p:nvSpPr>
              <p:cNvPr id="1065" name="Line 42"/>
              <p:cNvSpPr>
                <a:spLocks noChangeShapeType="1"/>
              </p:cNvSpPr>
              <p:nvPr/>
            </p:nvSpPr>
            <p:spPr bwMode="auto">
              <a:xfrm flipH="1">
                <a:off x="3414" y="2340"/>
                <a:ext cx="122" cy="47"/>
              </a:xfrm>
              <a:prstGeom prst="line">
                <a:avLst/>
              </a:prstGeom>
              <a:noFill/>
              <a:ln w="9525">
                <a:solidFill>
                  <a:schemeClr val="tx1"/>
                </a:solidFill>
                <a:round/>
                <a:headEnd/>
                <a:tailEnd/>
              </a:ln>
            </p:spPr>
            <p:txBody>
              <a:bodyPr wrap="none" anchor="ctr">
                <a:spAutoFit/>
              </a:bodyPr>
              <a:lstStyle/>
              <a:p>
                <a:endParaRPr lang="zh-CN" altLang="en-US"/>
              </a:p>
            </p:txBody>
          </p:sp>
          <p:sp>
            <p:nvSpPr>
              <p:cNvPr id="1066" name="Line 43"/>
              <p:cNvSpPr>
                <a:spLocks noChangeShapeType="1"/>
              </p:cNvSpPr>
              <p:nvPr/>
            </p:nvSpPr>
            <p:spPr bwMode="auto">
              <a:xfrm>
                <a:off x="3418" y="2340"/>
                <a:ext cx="122" cy="47"/>
              </a:xfrm>
              <a:prstGeom prst="line">
                <a:avLst/>
              </a:prstGeom>
              <a:noFill/>
              <a:ln w="9525">
                <a:solidFill>
                  <a:schemeClr val="tx1"/>
                </a:solidFill>
                <a:round/>
                <a:headEnd/>
                <a:tailEnd/>
              </a:ln>
            </p:spPr>
            <p:txBody>
              <a:bodyPr anchor="ctr">
                <a:spAutoFit/>
              </a:bodyPr>
              <a:lstStyle/>
              <a:p>
                <a:endParaRPr lang="zh-CN" altLang="en-US"/>
              </a:p>
            </p:txBody>
          </p:sp>
        </p:grpSp>
        <p:sp>
          <p:nvSpPr>
            <p:cNvPr id="1052" name="AutoShape 44"/>
            <p:cNvSpPr>
              <a:spLocks noChangeArrowheads="1"/>
            </p:cNvSpPr>
            <p:nvPr/>
          </p:nvSpPr>
          <p:spPr bwMode="auto">
            <a:xfrm rot="10800000">
              <a:off x="2774" y="1466"/>
              <a:ext cx="242" cy="294"/>
            </a:xfrm>
            <a:prstGeom prst="triangle">
              <a:avLst>
                <a:gd name="adj" fmla="val 50000"/>
              </a:avLst>
            </a:prstGeom>
            <a:noFill/>
            <a:ln w="9525" algn="ctr">
              <a:solidFill>
                <a:schemeClr val="tx1"/>
              </a:solidFill>
              <a:miter lim="800000"/>
              <a:headEnd/>
              <a:tailEnd/>
            </a:ln>
          </p:spPr>
          <p:txBody>
            <a:bodyPr anchor="ctr">
              <a:spAutoFit/>
            </a:bodyPr>
            <a:lstStyle/>
            <a:p>
              <a:endParaRPr lang="zh-CN" altLang="en-US"/>
            </a:p>
          </p:txBody>
        </p:sp>
        <p:sp>
          <p:nvSpPr>
            <p:cNvPr id="1053" name="Oval 45"/>
            <p:cNvSpPr>
              <a:spLocks noChangeArrowheads="1"/>
            </p:cNvSpPr>
            <p:nvPr/>
          </p:nvSpPr>
          <p:spPr bwMode="auto">
            <a:xfrm>
              <a:off x="2948" y="1583"/>
              <a:ext cx="45" cy="45"/>
            </a:xfrm>
            <a:prstGeom prst="ellipse">
              <a:avLst/>
            </a:prstGeom>
            <a:noFill/>
            <a:ln w="9525" algn="ctr">
              <a:solidFill>
                <a:schemeClr val="tx1"/>
              </a:solidFill>
              <a:round/>
              <a:headEnd/>
              <a:tailEnd/>
            </a:ln>
          </p:spPr>
          <p:txBody>
            <a:bodyPr wrap="none" anchor="ctr">
              <a:spAutoFit/>
            </a:bodyPr>
            <a:lstStyle/>
            <a:p>
              <a:endParaRPr lang="zh-CN" altLang="en-US"/>
            </a:p>
          </p:txBody>
        </p:sp>
        <p:sp>
          <p:nvSpPr>
            <p:cNvPr id="1054" name="Line 46"/>
            <p:cNvSpPr>
              <a:spLocks noChangeShapeType="1"/>
            </p:cNvSpPr>
            <p:nvPr/>
          </p:nvSpPr>
          <p:spPr bwMode="auto">
            <a:xfrm flipV="1">
              <a:off x="2903" y="1307"/>
              <a:ext cx="0" cy="159"/>
            </a:xfrm>
            <a:prstGeom prst="line">
              <a:avLst/>
            </a:prstGeom>
            <a:noFill/>
            <a:ln w="9525">
              <a:solidFill>
                <a:schemeClr val="tx1"/>
              </a:solidFill>
              <a:round/>
              <a:headEnd/>
              <a:tailEnd/>
            </a:ln>
          </p:spPr>
          <p:txBody>
            <a:bodyPr wrap="none" anchor="ctr">
              <a:spAutoFit/>
            </a:bodyPr>
            <a:lstStyle/>
            <a:p>
              <a:endParaRPr lang="zh-CN" altLang="en-US"/>
            </a:p>
          </p:txBody>
        </p:sp>
        <p:sp>
          <p:nvSpPr>
            <p:cNvPr id="1055" name="Text Box 47"/>
            <p:cNvSpPr txBox="1">
              <a:spLocks noChangeArrowheads="1"/>
            </p:cNvSpPr>
            <p:nvPr/>
          </p:nvSpPr>
          <p:spPr bwMode="auto">
            <a:xfrm>
              <a:off x="2767" y="1102"/>
              <a:ext cx="283" cy="250"/>
            </a:xfrm>
            <a:prstGeom prst="rect">
              <a:avLst/>
            </a:prstGeom>
            <a:noFill/>
            <a:ln w="9525" algn="ctr">
              <a:noFill/>
              <a:miter lim="800000"/>
              <a:headEnd/>
              <a:tailEnd/>
            </a:ln>
          </p:spPr>
          <p:txBody>
            <a:bodyPr>
              <a:spAutoFit/>
            </a:bodyPr>
            <a:lstStyle/>
            <a:p>
              <a:pPr algn="ctr"/>
              <a:r>
                <a:rPr lang="en-US" altLang="zh-CN" sz="2000" b="0" i="1"/>
                <a:t>B</a:t>
              </a:r>
            </a:p>
          </p:txBody>
        </p:sp>
        <p:sp>
          <p:nvSpPr>
            <p:cNvPr id="1056" name="AutoShape 48"/>
            <p:cNvSpPr>
              <a:spLocks noChangeArrowheads="1"/>
            </p:cNvSpPr>
            <p:nvPr/>
          </p:nvSpPr>
          <p:spPr bwMode="auto">
            <a:xfrm>
              <a:off x="3186" y="1874"/>
              <a:ext cx="318" cy="250"/>
            </a:xfrm>
            <a:prstGeom prst="flowChartDelay">
              <a:avLst/>
            </a:prstGeom>
            <a:noFill/>
            <a:ln w="9525" algn="ctr">
              <a:solidFill>
                <a:schemeClr val="tx1"/>
              </a:solidFill>
              <a:miter lim="800000"/>
              <a:headEnd/>
              <a:tailEnd/>
            </a:ln>
          </p:spPr>
          <p:txBody>
            <a:bodyPr wrap="none" anchor="ctr">
              <a:spAutoFit/>
            </a:bodyPr>
            <a:lstStyle/>
            <a:p>
              <a:endParaRPr lang="zh-CN" altLang="en-US"/>
            </a:p>
          </p:txBody>
        </p:sp>
        <p:sp>
          <p:nvSpPr>
            <p:cNvPr id="1057" name="Line 49"/>
            <p:cNvSpPr>
              <a:spLocks noChangeShapeType="1"/>
            </p:cNvSpPr>
            <p:nvPr/>
          </p:nvSpPr>
          <p:spPr bwMode="auto">
            <a:xfrm>
              <a:off x="2030" y="2377"/>
              <a:ext cx="1164" cy="0"/>
            </a:xfrm>
            <a:prstGeom prst="line">
              <a:avLst/>
            </a:prstGeom>
            <a:noFill/>
            <a:ln w="9525">
              <a:solidFill>
                <a:schemeClr val="tx1"/>
              </a:solidFill>
              <a:round/>
              <a:headEnd/>
              <a:tailEnd/>
            </a:ln>
          </p:spPr>
          <p:txBody>
            <a:bodyPr wrap="none" anchor="ctr">
              <a:spAutoFit/>
            </a:bodyPr>
            <a:lstStyle/>
            <a:p>
              <a:endParaRPr lang="zh-CN" altLang="en-US"/>
            </a:p>
          </p:txBody>
        </p:sp>
        <p:sp>
          <p:nvSpPr>
            <p:cNvPr id="1058" name="Line 50"/>
            <p:cNvSpPr>
              <a:spLocks noChangeShapeType="1"/>
            </p:cNvSpPr>
            <p:nvPr/>
          </p:nvSpPr>
          <p:spPr bwMode="auto">
            <a:xfrm>
              <a:off x="3512" y="2371"/>
              <a:ext cx="408" cy="0"/>
            </a:xfrm>
            <a:prstGeom prst="line">
              <a:avLst/>
            </a:prstGeom>
            <a:noFill/>
            <a:ln w="9525">
              <a:solidFill>
                <a:schemeClr val="tx1"/>
              </a:solidFill>
              <a:round/>
              <a:headEnd/>
              <a:tailEnd/>
            </a:ln>
          </p:spPr>
          <p:txBody>
            <a:bodyPr wrap="none" anchor="ctr">
              <a:spAutoFit/>
            </a:bodyPr>
            <a:lstStyle/>
            <a:p>
              <a:endParaRPr lang="zh-CN" altLang="en-US"/>
            </a:p>
          </p:txBody>
        </p:sp>
        <p:sp>
          <p:nvSpPr>
            <p:cNvPr id="1059" name="AutoShape 61"/>
            <p:cNvSpPr>
              <a:spLocks noChangeArrowheads="1"/>
            </p:cNvSpPr>
            <p:nvPr/>
          </p:nvSpPr>
          <p:spPr bwMode="auto">
            <a:xfrm>
              <a:off x="3194" y="2236"/>
              <a:ext cx="318" cy="250"/>
            </a:xfrm>
            <a:prstGeom prst="flowChartDelay">
              <a:avLst/>
            </a:prstGeom>
            <a:noFill/>
            <a:ln w="9525" algn="ctr">
              <a:solidFill>
                <a:schemeClr val="tx1"/>
              </a:solidFill>
              <a:miter lim="800000"/>
              <a:headEnd/>
              <a:tailEnd/>
            </a:ln>
          </p:spPr>
          <p:txBody>
            <a:bodyPr wrap="none" anchor="ctr">
              <a:spAutoFit/>
            </a:bodyPr>
            <a:lstStyle/>
            <a:p>
              <a:endParaRPr lang="zh-CN" altLang="en-US"/>
            </a:p>
          </p:txBody>
        </p:sp>
        <p:sp>
          <p:nvSpPr>
            <p:cNvPr id="1060" name="Line 62"/>
            <p:cNvSpPr>
              <a:spLocks noChangeShapeType="1"/>
            </p:cNvSpPr>
            <p:nvPr/>
          </p:nvSpPr>
          <p:spPr bwMode="auto">
            <a:xfrm>
              <a:off x="2030" y="2763"/>
              <a:ext cx="1164" cy="0"/>
            </a:xfrm>
            <a:prstGeom prst="line">
              <a:avLst/>
            </a:prstGeom>
            <a:noFill/>
            <a:ln w="9525">
              <a:solidFill>
                <a:schemeClr val="tx1"/>
              </a:solidFill>
              <a:round/>
              <a:headEnd/>
              <a:tailEnd/>
            </a:ln>
          </p:spPr>
          <p:txBody>
            <a:bodyPr wrap="none" anchor="ctr">
              <a:spAutoFit/>
            </a:bodyPr>
            <a:lstStyle/>
            <a:p>
              <a:endParaRPr lang="zh-CN" altLang="en-US"/>
            </a:p>
          </p:txBody>
        </p:sp>
        <p:sp>
          <p:nvSpPr>
            <p:cNvPr id="1061" name="Line 63"/>
            <p:cNvSpPr>
              <a:spLocks noChangeShapeType="1"/>
            </p:cNvSpPr>
            <p:nvPr/>
          </p:nvSpPr>
          <p:spPr bwMode="auto">
            <a:xfrm>
              <a:off x="3512" y="2757"/>
              <a:ext cx="408" cy="0"/>
            </a:xfrm>
            <a:prstGeom prst="line">
              <a:avLst/>
            </a:prstGeom>
            <a:noFill/>
            <a:ln w="9525">
              <a:solidFill>
                <a:schemeClr val="tx1"/>
              </a:solidFill>
              <a:round/>
              <a:headEnd/>
              <a:tailEnd/>
            </a:ln>
          </p:spPr>
          <p:txBody>
            <a:bodyPr wrap="none" anchor="ctr">
              <a:spAutoFit/>
            </a:bodyPr>
            <a:lstStyle/>
            <a:p>
              <a:endParaRPr lang="zh-CN" altLang="en-US"/>
            </a:p>
          </p:txBody>
        </p:sp>
        <p:sp>
          <p:nvSpPr>
            <p:cNvPr id="1062" name="AutoShape 74"/>
            <p:cNvSpPr>
              <a:spLocks noChangeArrowheads="1"/>
            </p:cNvSpPr>
            <p:nvPr/>
          </p:nvSpPr>
          <p:spPr bwMode="auto">
            <a:xfrm>
              <a:off x="3194" y="2622"/>
              <a:ext cx="318" cy="250"/>
            </a:xfrm>
            <a:prstGeom prst="flowChartDelay">
              <a:avLst/>
            </a:prstGeom>
            <a:noFill/>
            <a:ln w="9525" algn="ctr">
              <a:solidFill>
                <a:schemeClr val="tx1"/>
              </a:solidFill>
              <a:miter lim="800000"/>
              <a:headEnd/>
              <a:tailEnd/>
            </a:ln>
          </p:spPr>
          <p:txBody>
            <a:bodyPr wrap="none" anchor="ctr">
              <a:spAutoFit/>
            </a:bodyPr>
            <a:lstStyle/>
            <a:p>
              <a:endParaRPr lang="zh-CN" altLang="en-US"/>
            </a:p>
          </p:txBody>
        </p:sp>
        <p:sp>
          <p:nvSpPr>
            <p:cNvPr id="1063" name="Line 75"/>
            <p:cNvSpPr>
              <a:spLocks noChangeShapeType="1"/>
            </p:cNvSpPr>
            <p:nvPr/>
          </p:nvSpPr>
          <p:spPr bwMode="auto">
            <a:xfrm flipH="1">
              <a:off x="3194" y="2241"/>
              <a:ext cx="174" cy="245"/>
            </a:xfrm>
            <a:prstGeom prst="line">
              <a:avLst/>
            </a:prstGeom>
            <a:noFill/>
            <a:ln w="9525">
              <a:solidFill>
                <a:schemeClr val="tx1"/>
              </a:solidFill>
              <a:round/>
              <a:headEnd/>
              <a:tailEnd/>
            </a:ln>
          </p:spPr>
          <p:txBody>
            <a:bodyPr anchor="ctr">
              <a:spAutoFit/>
            </a:bodyPr>
            <a:lstStyle/>
            <a:p>
              <a:endParaRPr lang="zh-CN" altLang="en-US"/>
            </a:p>
          </p:txBody>
        </p:sp>
        <p:sp>
          <p:nvSpPr>
            <p:cNvPr id="1064" name="Line 76"/>
            <p:cNvSpPr>
              <a:spLocks noChangeShapeType="1"/>
            </p:cNvSpPr>
            <p:nvPr/>
          </p:nvSpPr>
          <p:spPr bwMode="auto">
            <a:xfrm flipH="1" flipV="1">
              <a:off x="3194" y="2241"/>
              <a:ext cx="174" cy="245"/>
            </a:xfrm>
            <a:prstGeom prst="line">
              <a:avLst/>
            </a:prstGeom>
            <a:noFill/>
            <a:ln w="9525">
              <a:solidFill>
                <a:schemeClr val="tx1"/>
              </a:solidFill>
              <a:round/>
              <a:headEnd/>
              <a:tailEnd/>
            </a:ln>
          </p:spPr>
          <p:txBody>
            <a:bodyPr wrap="none" anchor="ctr">
              <a:spAutoFit/>
            </a:bodyPr>
            <a:lstStyle/>
            <a:p>
              <a:endParaRPr lang="zh-CN" altLang="en-US"/>
            </a:p>
          </p:txBody>
        </p:sp>
      </p:grpSp>
      <p:sp>
        <p:nvSpPr>
          <p:cNvPr id="47181" name="Text Box 77"/>
          <p:cNvSpPr txBox="1">
            <a:spLocks noChangeArrowheads="1"/>
          </p:cNvSpPr>
          <p:nvPr/>
        </p:nvSpPr>
        <p:spPr bwMode="auto">
          <a:xfrm>
            <a:off x="971550" y="5481638"/>
            <a:ext cx="3519488" cy="369332"/>
          </a:xfrm>
          <a:prstGeom prst="rect">
            <a:avLst/>
          </a:prstGeom>
          <a:noFill/>
          <a:ln w="9525" algn="ctr">
            <a:noFill/>
            <a:miter lim="800000"/>
            <a:headEnd/>
            <a:tailEnd/>
          </a:ln>
        </p:spPr>
        <p:txBody>
          <a:bodyPr>
            <a:spAutoFit/>
          </a:bodyPr>
          <a:lstStyle/>
          <a:p>
            <a:pPr algn="ctr"/>
            <a:r>
              <a:rPr lang="en-US" altLang="zh-CN" sz="2000" b="1" dirty="0">
                <a:solidFill>
                  <a:srgbClr val="C00000"/>
                </a:solidFill>
                <a:ea typeface="楷体_GB2312" pitchFamily="49" charset="-122"/>
              </a:rPr>
              <a:t>PLD</a:t>
            </a:r>
            <a:r>
              <a:rPr lang="zh-CN" altLang="en-US" sz="2000" b="1" dirty="0">
                <a:solidFill>
                  <a:srgbClr val="C00000"/>
                </a:solidFill>
                <a:ea typeface="楷体_GB2312" pitchFamily="49" charset="-122"/>
              </a:rPr>
              <a:t>与门的简略表示法</a:t>
            </a:r>
          </a:p>
        </p:txBody>
      </p:sp>
      <p:sp>
        <p:nvSpPr>
          <p:cNvPr id="1032" name="Text Box 79"/>
          <p:cNvSpPr txBox="1">
            <a:spLocks noChangeArrowheads="1"/>
          </p:cNvSpPr>
          <p:nvPr/>
        </p:nvSpPr>
        <p:spPr bwMode="auto">
          <a:xfrm>
            <a:off x="4211638" y="3549650"/>
            <a:ext cx="719137" cy="396875"/>
          </a:xfrm>
          <a:prstGeom prst="rect">
            <a:avLst/>
          </a:prstGeom>
          <a:noFill/>
          <a:ln w="9525" algn="ctr">
            <a:noFill/>
            <a:miter lim="800000"/>
            <a:headEnd/>
            <a:tailEnd/>
          </a:ln>
        </p:spPr>
        <p:txBody>
          <a:bodyPr>
            <a:spAutoFit/>
          </a:bodyPr>
          <a:lstStyle/>
          <a:p>
            <a:r>
              <a:rPr lang="en-US" altLang="zh-CN" sz="2000" b="0" i="1"/>
              <a:t>P</a:t>
            </a:r>
            <a:r>
              <a:rPr lang="en-US" altLang="zh-CN" sz="2000" b="0" i="1" baseline="-25000"/>
              <a:t>2</a:t>
            </a:r>
            <a:endParaRPr lang="zh-CN" altLang="en-US" sz="2000" b="0" i="1" baseline="-25000"/>
          </a:p>
        </p:txBody>
      </p:sp>
      <p:sp>
        <p:nvSpPr>
          <p:cNvPr id="1033" name="Text Box 80"/>
          <p:cNvSpPr txBox="1">
            <a:spLocks noChangeArrowheads="1"/>
          </p:cNvSpPr>
          <p:nvPr/>
        </p:nvSpPr>
        <p:spPr bwMode="auto">
          <a:xfrm>
            <a:off x="4211638" y="4162425"/>
            <a:ext cx="742950" cy="396875"/>
          </a:xfrm>
          <a:prstGeom prst="rect">
            <a:avLst/>
          </a:prstGeom>
          <a:noFill/>
          <a:ln w="9525" algn="ctr">
            <a:noFill/>
            <a:miter lim="800000"/>
            <a:headEnd/>
            <a:tailEnd/>
          </a:ln>
        </p:spPr>
        <p:txBody>
          <a:bodyPr>
            <a:spAutoFit/>
          </a:bodyPr>
          <a:lstStyle/>
          <a:p>
            <a:r>
              <a:rPr lang="en-US" altLang="zh-CN" sz="2000" b="0" i="1"/>
              <a:t>P</a:t>
            </a:r>
            <a:r>
              <a:rPr lang="en-US" altLang="zh-CN" sz="2000" b="0" i="1" baseline="-25000"/>
              <a:t>3</a:t>
            </a:r>
            <a:endParaRPr lang="zh-CN" altLang="en-US" sz="2000" b="0" i="1" baseline="-25000"/>
          </a:p>
        </p:txBody>
      </p:sp>
      <p:sp>
        <p:nvSpPr>
          <p:cNvPr id="42" name="Rectangle 3"/>
          <p:cNvSpPr txBox="1">
            <a:spLocks noChangeArrowheads="1"/>
          </p:cNvSpPr>
          <p:nvPr/>
        </p:nvSpPr>
        <p:spPr bwMode="auto">
          <a:xfrm>
            <a:off x="4954588" y="2946400"/>
            <a:ext cx="4189412" cy="2000250"/>
          </a:xfrm>
          <a:prstGeom prst="rect">
            <a:avLst/>
          </a:prstGeom>
          <a:noFill/>
          <a:ln w="9525">
            <a:noFill/>
            <a:miter lim="800000"/>
            <a:headEnd/>
            <a:tailEnd/>
          </a:ln>
        </p:spPr>
        <p:txBody>
          <a:bodyPr/>
          <a:lstStyle/>
          <a:p>
            <a:pPr marL="365125" indent="-365125" algn="l">
              <a:lnSpc>
                <a:spcPct val="110000"/>
              </a:lnSpc>
              <a:spcBef>
                <a:spcPct val="0"/>
              </a:spcBef>
              <a:buClr>
                <a:schemeClr val="bg2"/>
              </a:buClr>
              <a:buFont typeface="Wingdings" pitchFamily="2" charset="2"/>
              <a:buChar char="v"/>
              <a:defRPr/>
            </a:pPr>
            <a:r>
              <a:rPr lang="en-US" altLang="zh-CN" sz="2000" b="1" kern="0" dirty="0">
                <a:latin typeface="Arial" pitchFamily="34" charset="0"/>
                <a:ea typeface="楷体_GB2312"/>
                <a:cs typeface="Arial" pitchFamily="34" charset="0"/>
              </a:rPr>
              <a:t>P1</a:t>
            </a:r>
            <a:r>
              <a:rPr lang="zh-CN" altLang="en-US" sz="2000" b="1" kern="0" dirty="0">
                <a:latin typeface="Arial" pitchFamily="34" charset="0"/>
                <a:ea typeface="楷体_GB2312"/>
                <a:cs typeface="Arial" pitchFamily="34" charset="0"/>
              </a:rPr>
              <a:t>的全部输入项接通，</a:t>
            </a:r>
            <a:r>
              <a:rPr lang="en-US" altLang="zh-CN" sz="2000" b="1" kern="0" dirty="0">
                <a:latin typeface="Arial" pitchFamily="34" charset="0"/>
                <a:ea typeface="楷体_GB2312"/>
                <a:cs typeface="Arial" pitchFamily="34" charset="0"/>
              </a:rPr>
              <a:t> P1=0</a:t>
            </a:r>
            <a:r>
              <a:rPr lang="zh-CN" altLang="en-US" sz="2000" b="1" kern="0" dirty="0">
                <a:latin typeface="Arial" pitchFamily="34" charset="0"/>
                <a:ea typeface="楷体_GB2312"/>
                <a:cs typeface="Arial" pitchFamily="34" charset="0"/>
              </a:rPr>
              <a:t>，称为与门的</a:t>
            </a:r>
            <a:r>
              <a:rPr lang="zh-CN" altLang="en-US" sz="2000" b="1" kern="0" dirty="0">
                <a:solidFill>
                  <a:srgbClr val="FF0000"/>
                </a:solidFill>
                <a:latin typeface="Arial" pitchFamily="34" charset="0"/>
                <a:ea typeface="楷体_GB2312"/>
                <a:cs typeface="Arial" pitchFamily="34" charset="0"/>
              </a:rPr>
              <a:t>默认状态</a:t>
            </a:r>
            <a:r>
              <a:rPr lang="zh-CN" altLang="en-US" sz="2000" b="1" kern="0" dirty="0">
                <a:latin typeface="Arial" pitchFamily="34" charset="0"/>
                <a:ea typeface="楷体_GB2312"/>
                <a:cs typeface="Arial" pitchFamily="34" charset="0"/>
              </a:rPr>
              <a:t>，可用带“</a:t>
            </a:r>
            <a:r>
              <a:rPr lang="en-US" altLang="zh-CN" sz="2000" b="1" kern="0" dirty="0">
                <a:latin typeface="Arial" pitchFamily="34" charset="0"/>
                <a:ea typeface="楷体_GB2312"/>
                <a:cs typeface="Arial" pitchFamily="34" charset="0"/>
              </a:rPr>
              <a:t>X </a:t>
            </a:r>
            <a:r>
              <a:rPr lang="zh-CN" altLang="en-US" sz="2000" b="1" kern="0" dirty="0">
                <a:latin typeface="Arial" pitchFamily="34" charset="0"/>
                <a:ea typeface="楷体_GB2312"/>
                <a:cs typeface="Arial" pitchFamily="34" charset="0"/>
              </a:rPr>
              <a:t>”的与门符号表示</a:t>
            </a:r>
            <a:endParaRPr lang="en-US" altLang="zh-CN" sz="2000" b="1" kern="0" dirty="0">
              <a:latin typeface="Arial" pitchFamily="34" charset="0"/>
              <a:ea typeface="楷体_GB2312"/>
              <a:cs typeface="Arial" pitchFamily="34" charset="0"/>
            </a:endParaRPr>
          </a:p>
          <a:p>
            <a:pPr marL="365125" indent="-365125" algn="l">
              <a:lnSpc>
                <a:spcPct val="110000"/>
              </a:lnSpc>
              <a:spcBef>
                <a:spcPct val="0"/>
              </a:spcBef>
              <a:buClr>
                <a:schemeClr val="bg2"/>
              </a:buClr>
              <a:buFont typeface="Wingdings" pitchFamily="2" charset="2"/>
              <a:buChar char="v"/>
              <a:defRPr/>
            </a:pPr>
            <a:r>
              <a:rPr lang="en-US" altLang="zh-CN" sz="2000" b="1" kern="0" dirty="0">
                <a:latin typeface="Arial" pitchFamily="34" charset="0"/>
                <a:ea typeface="楷体_GB2312"/>
                <a:cs typeface="Arial" pitchFamily="34" charset="0"/>
              </a:rPr>
              <a:t>P3</a:t>
            </a:r>
            <a:r>
              <a:rPr lang="zh-CN" altLang="en-US" sz="2000" b="1" kern="0" dirty="0">
                <a:latin typeface="Arial" pitchFamily="34" charset="0"/>
                <a:ea typeface="楷体_GB2312"/>
                <a:cs typeface="Arial" pitchFamily="34" charset="0"/>
              </a:rPr>
              <a:t>的任何输入项都不接通，</a:t>
            </a:r>
            <a:r>
              <a:rPr lang="en-US" altLang="zh-CN" sz="2000" b="1" kern="0" dirty="0">
                <a:latin typeface="Arial" pitchFamily="34" charset="0"/>
                <a:ea typeface="楷体_GB2312"/>
                <a:cs typeface="Arial" pitchFamily="34" charset="0"/>
              </a:rPr>
              <a:t> P3=1</a:t>
            </a:r>
            <a:r>
              <a:rPr lang="zh-CN" altLang="en-US" sz="2000" b="1" kern="0" dirty="0">
                <a:latin typeface="Arial" pitchFamily="34" charset="0"/>
                <a:ea typeface="楷体_GB2312"/>
                <a:cs typeface="Arial" pitchFamily="34" charset="0"/>
              </a:rPr>
              <a:t>，称为</a:t>
            </a:r>
            <a:r>
              <a:rPr lang="zh-CN" altLang="en-US" sz="2000" b="1" kern="0" dirty="0">
                <a:solidFill>
                  <a:srgbClr val="FF0000"/>
                </a:solidFill>
                <a:latin typeface="Arial" pitchFamily="34" charset="0"/>
                <a:ea typeface="楷体_GB2312"/>
                <a:cs typeface="Arial" pitchFamily="34" charset="0"/>
              </a:rPr>
              <a:t>悬浮“</a:t>
            </a:r>
            <a:r>
              <a:rPr lang="en-US" altLang="zh-CN" sz="2000" b="1" kern="0" dirty="0">
                <a:solidFill>
                  <a:srgbClr val="FF0000"/>
                </a:solidFill>
                <a:latin typeface="Arial" pitchFamily="34" charset="0"/>
                <a:ea typeface="楷体_GB2312"/>
                <a:cs typeface="Arial" pitchFamily="34" charset="0"/>
              </a:rPr>
              <a:t>1”</a:t>
            </a:r>
            <a:r>
              <a:rPr lang="zh-CN" altLang="en-US" sz="2000" b="1" kern="0" dirty="0">
                <a:solidFill>
                  <a:srgbClr val="FF0000"/>
                </a:solidFill>
                <a:latin typeface="Arial" pitchFamily="34" charset="0"/>
                <a:ea typeface="楷体_GB2312"/>
                <a:cs typeface="Arial" pitchFamily="34" charset="0"/>
              </a:rPr>
              <a:t>状态</a:t>
            </a:r>
            <a:endParaRPr lang="en-US" altLang="zh-CN" sz="2000" b="1" kern="0" dirty="0">
              <a:solidFill>
                <a:srgbClr val="FF0000"/>
              </a:solidFill>
              <a:latin typeface="Arial" pitchFamily="34" charset="0"/>
              <a:ea typeface="楷体_GB2312"/>
              <a:cs typeface="Arial" pitchFamily="34" charset="0"/>
            </a:endParaRPr>
          </a:p>
        </p:txBody>
      </p:sp>
      <p:sp>
        <p:nvSpPr>
          <p:cNvPr id="1035" name="Rectangle 43"/>
          <p:cNvSpPr>
            <a:spLocks noChangeArrowheads="1"/>
          </p:cNvSpPr>
          <p:nvPr/>
        </p:nvSpPr>
        <p:spPr bwMode="auto">
          <a:xfrm>
            <a:off x="0" y="0"/>
            <a:ext cx="9144000" cy="0"/>
          </a:xfrm>
          <a:prstGeom prst="rect">
            <a:avLst/>
          </a:prstGeom>
          <a:noFill/>
          <a:ln w="9525" algn="ctr">
            <a:noFill/>
            <a:miter lim="800000"/>
            <a:headEnd/>
            <a:tailEnd/>
          </a:ln>
          <a:effectLst>
            <a:prstShdw prst="shdw13" dist="53882" dir="13500000">
              <a:schemeClr val="bg2">
                <a:alpha val="50000"/>
              </a:schemeClr>
            </a:prstShdw>
          </a:effectLst>
        </p:spPr>
        <p:txBody>
          <a:bodyPr wrap="none" anchor="ctr">
            <a:spAutoFit/>
          </a:bodyPr>
          <a:lstStyle/>
          <a:p>
            <a:endParaRPr lang="zh-CN" altLang="en-US"/>
          </a:p>
        </p:txBody>
      </p:sp>
      <p:graphicFrame>
        <p:nvGraphicFramePr>
          <p:cNvPr id="19498" name="Object 42"/>
          <p:cNvGraphicFramePr>
            <a:graphicFrameLocks noChangeAspect="1"/>
          </p:cNvGraphicFramePr>
          <p:nvPr/>
        </p:nvGraphicFramePr>
        <p:xfrm>
          <a:off x="5651500" y="2187575"/>
          <a:ext cx="2449513" cy="474663"/>
        </p:xfrm>
        <a:graphic>
          <a:graphicData uri="http://schemas.openxmlformats.org/presentationml/2006/ole">
            <p:oleObj spid="_x0000_s191490" name="公式" r:id="rId5" imgW="1231366" imgH="241195" progId="Equation.3">
              <p:embed/>
            </p:oleObj>
          </a:graphicData>
        </a:graphic>
      </p:graphicFrame>
    </p:spTree>
  </p:cSld>
  <p:clrMapOvr>
    <a:masterClrMapping/>
  </p:clrMapOvr>
  <p:transition spd="med">
    <p:blinds dir="vert"/>
    <p:sndAc>
      <p:stSnd>
        <p:snd r:embed="rId4" name="projctor.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47181"/>
                                        </p:tgtEl>
                                        <p:attrNameLst>
                                          <p:attrName>style.visibility</p:attrName>
                                        </p:attrNameLst>
                                      </p:cBhvr>
                                      <p:to>
                                        <p:strVal val="visible"/>
                                      </p:to>
                                    </p:set>
                                    <p:anim calcmode="lin" valueType="num">
                                      <p:cBhvr additive="base">
                                        <p:cTn id="11" dur="500" fill="hold"/>
                                        <p:tgtEl>
                                          <p:spTgt spid="47181"/>
                                        </p:tgtEl>
                                        <p:attrNameLst>
                                          <p:attrName>ppt_x</p:attrName>
                                        </p:attrNameLst>
                                      </p:cBhvr>
                                      <p:tavLst>
                                        <p:tav tm="0">
                                          <p:val>
                                            <p:strVal val="#ppt_x"/>
                                          </p:val>
                                        </p:tav>
                                        <p:tav tm="100000">
                                          <p:val>
                                            <p:strVal val="#ppt_x"/>
                                          </p:val>
                                        </p:tav>
                                      </p:tavLst>
                                    </p:anim>
                                    <p:anim calcmode="lin" valueType="num">
                                      <p:cBhvr additive="base">
                                        <p:cTn id="12" dur="500" fill="hold"/>
                                        <p:tgtEl>
                                          <p:spTgt spid="4718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19498"/>
                                        </p:tgtEl>
                                        <p:attrNameLst>
                                          <p:attrName>style.visibility</p:attrName>
                                        </p:attrNameLst>
                                      </p:cBhvr>
                                      <p:to>
                                        <p:strVal val="visible"/>
                                      </p:to>
                                    </p:set>
                                    <p:anim calcmode="lin" valueType="num">
                                      <p:cBhvr>
                                        <p:cTn id="17" dur="500" fill="hold"/>
                                        <p:tgtEl>
                                          <p:spTgt spid="19498"/>
                                        </p:tgtEl>
                                        <p:attrNameLst>
                                          <p:attrName>ppt_w</p:attrName>
                                        </p:attrNameLst>
                                      </p:cBhvr>
                                      <p:tavLst>
                                        <p:tav tm="0">
                                          <p:val>
                                            <p:fltVal val="0"/>
                                          </p:val>
                                        </p:tav>
                                        <p:tav tm="100000">
                                          <p:val>
                                            <p:strVal val="#ppt_w"/>
                                          </p:val>
                                        </p:tav>
                                      </p:tavLst>
                                    </p:anim>
                                    <p:anim calcmode="lin" valueType="num">
                                      <p:cBhvr>
                                        <p:cTn id="18" dur="500" fill="hold"/>
                                        <p:tgtEl>
                                          <p:spTgt spid="19498"/>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500" fill="hold"/>
                                        <p:tgtEl>
                                          <p:spTgt spid="42"/>
                                        </p:tgtEl>
                                        <p:attrNameLst>
                                          <p:attrName>ppt_x</p:attrName>
                                        </p:attrNameLst>
                                      </p:cBhvr>
                                      <p:tavLst>
                                        <p:tav tm="0">
                                          <p:val>
                                            <p:strVal val="1+#ppt_w/2"/>
                                          </p:val>
                                        </p:tav>
                                        <p:tav tm="100000">
                                          <p:val>
                                            <p:strVal val="#ppt_x"/>
                                          </p:val>
                                        </p:tav>
                                      </p:tavLst>
                                    </p:anim>
                                    <p:anim calcmode="lin" valueType="num">
                                      <p:cBhvr additive="base">
                                        <p:cTn id="24"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81" grpId="0" autoUpdateAnimBg="0"/>
      <p:bldP spid="42"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spcBef>
                <a:spcPct val="0"/>
              </a:spcBef>
            </a:pPr>
            <a:fld id="{05C0BC54-2399-4CD0-92DC-07EB934A76CB}" type="slidenum">
              <a:rPr lang="ko-KR" altLang="en-US" sz="1600">
                <a:solidFill>
                  <a:schemeClr val="accent2"/>
                </a:solidFill>
                <a:latin typeface="Verdana" pitchFamily="34" charset="0"/>
                <a:ea typeface="Gulim" pitchFamily="34" charset="-127"/>
              </a:rPr>
              <a:pPr algn="r">
                <a:spcBef>
                  <a:spcPct val="0"/>
                </a:spcBef>
              </a:pPr>
              <a:t>84</a:t>
            </a:fld>
            <a:endParaRPr lang="en-US" altLang="ko-KR" sz="1600">
              <a:solidFill>
                <a:schemeClr val="accent2"/>
              </a:solidFill>
              <a:latin typeface="Verdana" pitchFamily="34" charset="0"/>
              <a:ea typeface="Gulim" pitchFamily="34" charset="-127"/>
            </a:endParaRPr>
          </a:p>
        </p:txBody>
      </p:sp>
      <p:sp>
        <p:nvSpPr>
          <p:cNvPr id="28675" name="Rectangle 2"/>
          <p:cNvSpPr>
            <a:spLocks noGrp="1" noChangeArrowheads="1"/>
          </p:cNvSpPr>
          <p:nvPr>
            <p:ph type="title" idx="4294967295"/>
          </p:nvPr>
        </p:nvSpPr>
        <p:spPr>
          <a:xfrm>
            <a:off x="1692275" y="298450"/>
            <a:ext cx="6408738" cy="609600"/>
          </a:xfrm>
        </p:spPr>
        <p:txBody>
          <a:bodyPr/>
          <a:lstStyle/>
          <a:p>
            <a:r>
              <a:rPr lang="zh-CN" altLang="en-US" dirty="0" smtClean="0">
                <a:solidFill>
                  <a:srgbClr val="FFCC00"/>
                </a:solidFill>
                <a:latin typeface="Arial" charset="0"/>
                <a:ea typeface="黑体" pitchFamily="49" charset="-122"/>
              </a:rPr>
              <a:t>简单</a:t>
            </a:r>
            <a:r>
              <a:rPr lang="en-US" altLang="zh-CN" dirty="0" smtClean="0">
                <a:solidFill>
                  <a:srgbClr val="FFCC00"/>
                </a:solidFill>
                <a:latin typeface="Arial" charset="0"/>
                <a:ea typeface="黑体" pitchFamily="49" charset="-122"/>
              </a:rPr>
              <a:t>PLD</a:t>
            </a:r>
            <a:r>
              <a:rPr lang="zh-CN" altLang="en-US" dirty="0" smtClean="0">
                <a:solidFill>
                  <a:srgbClr val="FFCC00"/>
                </a:solidFill>
                <a:latin typeface="Arial" charset="0"/>
                <a:ea typeface="黑体" pitchFamily="49" charset="-122"/>
              </a:rPr>
              <a:t>的基本结构</a:t>
            </a:r>
          </a:p>
        </p:txBody>
      </p:sp>
      <p:sp>
        <p:nvSpPr>
          <p:cNvPr id="48167" name="Text Box 39"/>
          <p:cNvSpPr txBox="1">
            <a:spLocks noChangeArrowheads="1"/>
          </p:cNvSpPr>
          <p:nvPr/>
        </p:nvSpPr>
        <p:spPr bwMode="auto">
          <a:xfrm>
            <a:off x="2808288" y="3392488"/>
            <a:ext cx="3519487" cy="396875"/>
          </a:xfrm>
          <a:prstGeom prst="rect">
            <a:avLst/>
          </a:prstGeom>
          <a:noFill/>
          <a:ln w="9525" algn="ctr">
            <a:noFill/>
            <a:miter lim="800000"/>
            <a:headEnd/>
            <a:tailEnd/>
          </a:ln>
        </p:spPr>
        <p:txBody>
          <a:bodyPr>
            <a:spAutoFit/>
          </a:bodyPr>
          <a:lstStyle/>
          <a:p>
            <a:pPr algn="ctr"/>
            <a:r>
              <a:rPr lang="zh-CN" altLang="en-US" sz="2000"/>
              <a:t>简单</a:t>
            </a:r>
            <a:r>
              <a:rPr lang="en-US" altLang="zh-CN" sz="2000"/>
              <a:t>PLD</a:t>
            </a:r>
            <a:r>
              <a:rPr lang="zh-CN" altLang="en-US" sz="2000"/>
              <a:t>的基本结构框图</a:t>
            </a:r>
          </a:p>
        </p:txBody>
      </p:sp>
      <p:grpSp>
        <p:nvGrpSpPr>
          <p:cNvPr id="2" name="Group 1028"/>
          <p:cNvGrpSpPr>
            <a:grpSpLocks/>
          </p:cNvGrpSpPr>
          <p:nvPr/>
        </p:nvGrpSpPr>
        <p:grpSpPr bwMode="auto">
          <a:xfrm>
            <a:off x="1492250" y="1219200"/>
            <a:ext cx="6388100" cy="1962150"/>
            <a:chOff x="627" y="2352"/>
            <a:chExt cx="4024" cy="1236"/>
          </a:xfrm>
        </p:grpSpPr>
        <p:sp>
          <p:nvSpPr>
            <p:cNvPr id="35" name="Text Box 1029"/>
            <p:cNvSpPr txBox="1">
              <a:spLocks noChangeArrowheads="1"/>
            </p:cNvSpPr>
            <p:nvPr/>
          </p:nvSpPr>
          <p:spPr bwMode="auto">
            <a:xfrm>
              <a:off x="1355" y="2367"/>
              <a:ext cx="447" cy="1030"/>
            </a:xfrm>
            <a:prstGeom prst="rect">
              <a:avLst/>
            </a:prstGeom>
            <a:solidFill>
              <a:srgbClr val="FFFFCC"/>
            </a:solidFill>
            <a:ln w="19050">
              <a:solidFill>
                <a:srgbClr val="000000"/>
              </a:solidFill>
              <a:miter lim="800000"/>
              <a:headEnd/>
              <a:tailEnd/>
            </a:ln>
          </p:spPr>
          <p:txBody>
            <a:bodyPr lIns="30724" tIns="15362" rIns="30724" bIns="15362">
              <a:spAutoFit/>
            </a:bodyPr>
            <a:lstStyle/>
            <a:p>
              <a:pPr algn="ctr" defTabSz="307975" fontAlgn="auto">
                <a:spcBef>
                  <a:spcPct val="10000"/>
                </a:spcBef>
                <a:spcAft>
                  <a:spcPts val="0"/>
                </a:spcAft>
                <a:defRPr/>
              </a:pPr>
              <a:endParaRPr lang="en-US" altLang="zh-CN" sz="2000" b="0" kern="0" dirty="0">
                <a:solidFill>
                  <a:sysClr val="windowText" lastClr="000000"/>
                </a:solidFill>
                <a:latin typeface="宋体" pitchFamily="2" charset="-122"/>
              </a:endParaRPr>
            </a:p>
            <a:p>
              <a:pPr algn="ctr" defTabSz="307975" fontAlgn="auto">
                <a:spcBef>
                  <a:spcPct val="10000"/>
                </a:spcBef>
                <a:spcAft>
                  <a:spcPts val="0"/>
                </a:spcAft>
                <a:defRPr/>
              </a:pPr>
              <a:r>
                <a:rPr lang="zh-CN" altLang="en-US" sz="2000" kern="0" dirty="0">
                  <a:solidFill>
                    <a:sysClr val="windowText" lastClr="000000"/>
                  </a:solidFill>
                  <a:latin typeface="宋体" pitchFamily="2" charset="-122"/>
                  <a:ea typeface="楷体_GB2312"/>
                </a:rPr>
                <a:t>输入缓冲 电路</a:t>
              </a:r>
            </a:p>
            <a:p>
              <a:pPr algn="ctr" defTabSz="307975" fontAlgn="auto">
                <a:spcBef>
                  <a:spcPct val="10000"/>
                </a:spcBef>
                <a:spcAft>
                  <a:spcPts val="0"/>
                </a:spcAft>
                <a:defRPr/>
              </a:pPr>
              <a:endParaRPr lang="en-US" altLang="zh-CN" sz="2000" b="0" kern="0" dirty="0">
                <a:solidFill>
                  <a:sysClr val="windowText" lastClr="000000"/>
                </a:solidFill>
                <a:ea typeface="华文楷体" pitchFamily="2" charset="-122"/>
              </a:endParaRPr>
            </a:p>
          </p:txBody>
        </p:sp>
        <p:sp>
          <p:nvSpPr>
            <p:cNvPr id="36" name="Text Box 1030"/>
            <p:cNvSpPr txBox="1">
              <a:spLocks noChangeArrowheads="1"/>
            </p:cNvSpPr>
            <p:nvPr/>
          </p:nvSpPr>
          <p:spPr bwMode="auto">
            <a:xfrm>
              <a:off x="4132" y="2742"/>
              <a:ext cx="519" cy="233"/>
            </a:xfrm>
            <a:prstGeom prst="rect">
              <a:avLst/>
            </a:prstGeom>
            <a:noFill/>
            <a:ln w="19050">
              <a:noFill/>
              <a:miter lim="800000"/>
              <a:headEnd/>
              <a:tailEnd/>
            </a:ln>
          </p:spPr>
          <p:txBody>
            <a:bodyPr lIns="30724" tIns="15362" rIns="30724" bIns="15362">
              <a:spAutoFit/>
            </a:bodyPr>
            <a:lstStyle/>
            <a:p>
              <a:pPr fontAlgn="auto">
                <a:spcAft>
                  <a:spcPts val="0"/>
                </a:spcAft>
                <a:defRPr/>
              </a:pPr>
              <a:r>
                <a:rPr lang="zh-CN" altLang="en-US" sz="2200" kern="0" dirty="0">
                  <a:solidFill>
                    <a:srgbClr val="990000"/>
                  </a:solidFill>
                  <a:ea typeface="楷体_GB2312"/>
                </a:rPr>
                <a:t>输出</a:t>
              </a:r>
            </a:p>
          </p:txBody>
        </p:sp>
        <p:sp>
          <p:nvSpPr>
            <p:cNvPr id="37" name="Text Box 1031"/>
            <p:cNvSpPr txBox="1">
              <a:spLocks noChangeArrowheads="1"/>
            </p:cNvSpPr>
            <p:nvPr/>
          </p:nvSpPr>
          <p:spPr bwMode="auto">
            <a:xfrm>
              <a:off x="627" y="2707"/>
              <a:ext cx="618" cy="269"/>
            </a:xfrm>
            <a:prstGeom prst="rect">
              <a:avLst/>
            </a:prstGeom>
            <a:noFill/>
            <a:ln w="9525">
              <a:noFill/>
              <a:miter lim="800000"/>
              <a:headEnd/>
              <a:tailEnd/>
            </a:ln>
          </p:spPr>
          <p:txBody>
            <a:bodyPr anchor="b">
              <a:spAutoFit/>
            </a:bodyPr>
            <a:lstStyle/>
            <a:p>
              <a:pPr fontAlgn="auto">
                <a:spcAft>
                  <a:spcPts val="0"/>
                </a:spcAft>
                <a:defRPr/>
              </a:pPr>
              <a:r>
                <a:rPr lang="zh-CN" altLang="en-US" sz="2200" kern="0" dirty="0">
                  <a:solidFill>
                    <a:srgbClr val="990000"/>
                  </a:solidFill>
                  <a:ea typeface="楷体_GB2312"/>
                </a:rPr>
                <a:t>输入</a:t>
              </a:r>
            </a:p>
          </p:txBody>
        </p:sp>
        <p:sp>
          <p:nvSpPr>
            <p:cNvPr id="38" name="AutoShape 1032"/>
            <p:cNvSpPr>
              <a:spLocks noChangeArrowheads="1"/>
            </p:cNvSpPr>
            <p:nvPr/>
          </p:nvSpPr>
          <p:spPr bwMode="auto">
            <a:xfrm>
              <a:off x="1810" y="2798"/>
              <a:ext cx="338" cy="174"/>
            </a:xfrm>
            <a:prstGeom prst="rightArrow">
              <a:avLst>
                <a:gd name="adj1" fmla="val 50000"/>
                <a:gd name="adj2" fmla="val 48563"/>
              </a:avLst>
            </a:prstGeom>
            <a:solidFill>
              <a:srgbClr val="FF6699"/>
            </a:solidFill>
            <a:ln w="9525">
              <a:noFill/>
              <a:miter lim="800000"/>
              <a:headEnd/>
              <a:tailEnd/>
            </a:ln>
          </p:spPr>
          <p:txBody>
            <a:bodyPr anchor="ctr">
              <a:spAutoFit/>
            </a:bodyPr>
            <a:lstStyle/>
            <a:p>
              <a:pPr algn="ctr" fontAlgn="auto">
                <a:spcAft>
                  <a:spcPts val="0"/>
                </a:spcAft>
                <a:defRPr/>
              </a:pPr>
              <a:endParaRPr lang="zh-CN" altLang="en-US" sz="1800" b="0" kern="0">
                <a:solidFill>
                  <a:sysClr val="windowText" lastClr="000000"/>
                </a:solidFill>
              </a:endParaRPr>
            </a:p>
          </p:txBody>
        </p:sp>
        <p:sp>
          <p:nvSpPr>
            <p:cNvPr id="39" name="Text Box 1033"/>
            <p:cNvSpPr txBox="1">
              <a:spLocks noChangeArrowheads="1"/>
            </p:cNvSpPr>
            <p:nvPr/>
          </p:nvSpPr>
          <p:spPr bwMode="auto">
            <a:xfrm>
              <a:off x="2145" y="2361"/>
              <a:ext cx="292" cy="1068"/>
            </a:xfrm>
            <a:prstGeom prst="rect">
              <a:avLst/>
            </a:prstGeom>
            <a:solidFill>
              <a:srgbClr val="FFFFCC"/>
            </a:solidFill>
            <a:ln w="19050">
              <a:solidFill>
                <a:srgbClr val="000000"/>
              </a:solidFill>
              <a:miter lim="800000"/>
              <a:headEnd/>
              <a:tailEnd/>
            </a:ln>
          </p:spPr>
          <p:txBody>
            <a:bodyPr lIns="30724" tIns="15362" rIns="30724" bIns="15362">
              <a:spAutoFit/>
            </a:bodyPr>
            <a:lstStyle/>
            <a:p>
              <a:pPr algn="ctr" defTabSz="307975" fontAlgn="auto">
                <a:spcBef>
                  <a:spcPct val="10000"/>
                </a:spcBef>
                <a:spcAft>
                  <a:spcPct val="10000"/>
                </a:spcAft>
                <a:defRPr/>
              </a:pPr>
              <a:endParaRPr lang="en-US" altLang="zh-CN" sz="2000" b="0" kern="0" dirty="0">
                <a:solidFill>
                  <a:sysClr val="windowText" lastClr="000000"/>
                </a:solidFill>
              </a:endParaRPr>
            </a:p>
            <a:p>
              <a:pPr algn="ctr" defTabSz="307975" fontAlgn="auto">
                <a:spcBef>
                  <a:spcPct val="10000"/>
                </a:spcBef>
                <a:spcAft>
                  <a:spcPts val="0"/>
                </a:spcAft>
                <a:defRPr/>
              </a:pPr>
              <a:r>
                <a:rPr lang="zh-CN" altLang="en-US" sz="2000" kern="0" dirty="0">
                  <a:solidFill>
                    <a:sysClr val="windowText" lastClr="000000"/>
                  </a:solidFill>
                  <a:latin typeface="宋体" pitchFamily="2" charset="-122"/>
                  <a:ea typeface="楷体_GB2312"/>
                </a:rPr>
                <a:t>与阵列</a:t>
              </a:r>
            </a:p>
            <a:p>
              <a:pPr algn="ctr" defTabSz="307975" fontAlgn="auto">
                <a:spcBef>
                  <a:spcPct val="10000"/>
                </a:spcBef>
                <a:spcAft>
                  <a:spcPct val="10000"/>
                </a:spcAft>
                <a:defRPr/>
              </a:pPr>
              <a:endParaRPr lang="en-US" altLang="zh-CN" sz="2000" b="0" kern="0" dirty="0">
                <a:solidFill>
                  <a:sysClr val="windowText" lastClr="000000"/>
                </a:solidFill>
              </a:endParaRPr>
            </a:p>
          </p:txBody>
        </p:sp>
        <p:sp>
          <p:nvSpPr>
            <p:cNvPr id="40" name="Text Box 1034"/>
            <p:cNvSpPr txBox="1">
              <a:spLocks noChangeArrowheads="1"/>
            </p:cNvSpPr>
            <p:nvPr/>
          </p:nvSpPr>
          <p:spPr bwMode="auto">
            <a:xfrm>
              <a:off x="2785" y="2352"/>
              <a:ext cx="292" cy="1068"/>
            </a:xfrm>
            <a:prstGeom prst="rect">
              <a:avLst/>
            </a:prstGeom>
            <a:solidFill>
              <a:srgbClr val="FFFFCC"/>
            </a:solidFill>
            <a:ln w="19050">
              <a:solidFill>
                <a:srgbClr val="000000"/>
              </a:solidFill>
              <a:miter lim="800000"/>
              <a:headEnd/>
              <a:tailEnd/>
            </a:ln>
          </p:spPr>
          <p:txBody>
            <a:bodyPr lIns="30724" tIns="15362" rIns="30724" bIns="15362">
              <a:spAutoFit/>
            </a:bodyPr>
            <a:lstStyle/>
            <a:p>
              <a:pPr algn="ctr" defTabSz="307975" fontAlgn="auto">
                <a:spcBef>
                  <a:spcPct val="10000"/>
                </a:spcBef>
                <a:spcAft>
                  <a:spcPct val="10000"/>
                </a:spcAft>
                <a:defRPr/>
              </a:pPr>
              <a:endParaRPr lang="en-US" altLang="zh-CN" sz="2000" b="0" kern="0" dirty="0">
                <a:solidFill>
                  <a:sysClr val="windowText" lastClr="000000"/>
                </a:solidFill>
              </a:endParaRPr>
            </a:p>
            <a:p>
              <a:pPr algn="ctr" defTabSz="307975" fontAlgn="auto">
                <a:spcBef>
                  <a:spcPct val="10000"/>
                </a:spcBef>
                <a:spcAft>
                  <a:spcPts val="0"/>
                </a:spcAft>
                <a:defRPr/>
              </a:pPr>
              <a:r>
                <a:rPr lang="zh-CN" altLang="en-US" sz="2000" kern="0" dirty="0">
                  <a:solidFill>
                    <a:sysClr val="windowText" lastClr="000000"/>
                  </a:solidFill>
                  <a:latin typeface="宋体" pitchFamily="2" charset="-122"/>
                  <a:ea typeface="楷体_GB2312"/>
                </a:rPr>
                <a:t>或阵列</a:t>
              </a:r>
            </a:p>
            <a:p>
              <a:pPr algn="ctr" defTabSz="307975" fontAlgn="auto">
                <a:spcBef>
                  <a:spcPct val="10000"/>
                </a:spcBef>
                <a:spcAft>
                  <a:spcPct val="10000"/>
                </a:spcAft>
                <a:defRPr/>
              </a:pPr>
              <a:endParaRPr lang="en-US" altLang="zh-CN" sz="2000" b="0" kern="0" dirty="0">
                <a:solidFill>
                  <a:sysClr val="windowText" lastClr="000000"/>
                </a:solidFill>
              </a:endParaRPr>
            </a:p>
          </p:txBody>
        </p:sp>
        <p:sp>
          <p:nvSpPr>
            <p:cNvPr id="41" name="Text Box 1035"/>
            <p:cNvSpPr txBox="1">
              <a:spLocks noChangeArrowheads="1"/>
            </p:cNvSpPr>
            <p:nvPr/>
          </p:nvSpPr>
          <p:spPr bwMode="auto">
            <a:xfrm>
              <a:off x="3416" y="2352"/>
              <a:ext cx="447" cy="1068"/>
            </a:xfrm>
            <a:prstGeom prst="rect">
              <a:avLst/>
            </a:prstGeom>
            <a:solidFill>
              <a:srgbClr val="FFFFCC"/>
            </a:solidFill>
            <a:ln w="19050">
              <a:solidFill>
                <a:srgbClr val="000000"/>
              </a:solidFill>
              <a:miter lim="800000"/>
              <a:headEnd/>
              <a:tailEnd/>
            </a:ln>
          </p:spPr>
          <p:txBody>
            <a:bodyPr lIns="30724" tIns="15362" rIns="30724" bIns="15362">
              <a:spAutoFit/>
            </a:bodyPr>
            <a:lstStyle/>
            <a:p>
              <a:pPr algn="ctr" defTabSz="307975" fontAlgn="auto">
                <a:spcBef>
                  <a:spcPct val="10000"/>
                </a:spcBef>
                <a:spcAft>
                  <a:spcPct val="10000"/>
                </a:spcAft>
                <a:defRPr/>
              </a:pPr>
              <a:endParaRPr lang="en-US" altLang="zh-CN" sz="2000" b="0" kern="0" dirty="0">
                <a:solidFill>
                  <a:sysClr val="windowText" lastClr="000000"/>
                </a:solidFill>
                <a:latin typeface="宋体" pitchFamily="2" charset="-122"/>
              </a:endParaRPr>
            </a:p>
            <a:p>
              <a:pPr algn="ctr" defTabSz="307975" fontAlgn="auto">
                <a:spcBef>
                  <a:spcPct val="10000"/>
                </a:spcBef>
                <a:spcAft>
                  <a:spcPts val="0"/>
                </a:spcAft>
                <a:defRPr/>
              </a:pPr>
              <a:r>
                <a:rPr lang="zh-CN" altLang="en-US" sz="2000" kern="0" dirty="0">
                  <a:solidFill>
                    <a:sysClr val="windowText" lastClr="000000"/>
                  </a:solidFill>
                  <a:latin typeface="宋体" pitchFamily="2" charset="-122"/>
                  <a:ea typeface="楷体_GB2312"/>
                </a:rPr>
                <a:t>输出缓冲 电路</a:t>
              </a:r>
            </a:p>
            <a:p>
              <a:pPr algn="ctr" defTabSz="307975" fontAlgn="auto">
                <a:spcBef>
                  <a:spcPct val="10000"/>
                </a:spcBef>
                <a:spcAft>
                  <a:spcPct val="10000"/>
                </a:spcAft>
                <a:defRPr/>
              </a:pPr>
              <a:endParaRPr lang="en-US" altLang="zh-CN" sz="2000" b="0" kern="0" dirty="0">
                <a:solidFill>
                  <a:sysClr val="windowText" lastClr="000000"/>
                </a:solidFill>
                <a:ea typeface="华文楷体" pitchFamily="2" charset="-122"/>
              </a:endParaRPr>
            </a:p>
          </p:txBody>
        </p:sp>
        <p:sp>
          <p:nvSpPr>
            <p:cNvPr id="42" name="AutoShape 1036"/>
            <p:cNvSpPr>
              <a:spLocks noChangeArrowheads="1"/>
            </p:cNvSpPr>
            <p:nvPr/>
          </p:nvSpPr>
          <p:spPr bwMode="auto">
            <a:xfrm>
              <a:off x="2445" y="2803"/>
              <a:ext cx="338" cy="174"/>
            </a:xfrm>
            <a:prstGeom prst="rightArrow">
              <a:avLst>
                <a:gd name="adj1" fmla="val 50000"/>
                <a:gd name="adj2" fmla="val 48563"/>
              </a:avLst>
            </a:prstGeom>
            <a:solidFill>
              <a:srgbClr val="FF6699"/>
            </a:solidFill>
            <a:ln w="9525">
              <a:noFill/>
              <a:miter lim="800000"/>
              <a:headEnd/>
              <a:tailEnd/>
            </a:ln>
          </p:spPr>
          <p:txBody>
            <a:bodyPr anchor="ctr">
              <a:spAutoFit/>
            </a:bodyPr>
            <a:lstStyle/>
            <a:p>
              <a:pPr algn="ctr" fontAlgn="auto">
                <a:spcAft>
                  <a:spcPts val="0"/>
                </a:spcAft>
                <a:defRPr/>
              </a:pPr>
              <a:endParaRPr lang="zh-CN" altLang="en-US" sz="1800" b="0" kern="0">
                <a:solidFill>
                  <a:sysClr val="windowText" lastClr="000000"/>
                </a:solidFill>
              </a:endParaRPr>
            </a:p>
          </p:txBody>
        </p:sp>
        <p:sp>
          <p:nvSpPr>
            <p:cNvPr id="43" name="AutoShape 1037"/>
            <p:cNvSpPr>
              <a:spLocks noChangeArrowheads="1"/>
            </p:cNvSpPr>
            <p:nvPr/>
          </p:nvSpPr>
          <p:spPr bwMode="auto">
            <a:xfrm>
              <a:off x="3080" y="2808"/>
              <a:ext cx="338" cy="174"/>
            </a:xfrm>
            <a:prstGeom prst="rightArrow">
              <a:avLst>
                <a:gd name="adj1" fmla="val 50000"/>
                <a:gd name="adj2" fmla="val 48563"/>
              </a:avLst>
            </a:prstGeom>
            <a:solidFill>
              <a:srgbClr val="FF6699"/>
            </a:solidFill>
            <a:ln w="9525">
              <a:noFill/>
              <a:miter lim="800000"/>
              <a:headEnd/>
              <a:tailEnd/>
            </a:ln>
          </p:spPr>
          <p:txBody>
            <a:bodyPr anchor="ctr">
              <a:spAutoFit/>
            </a:bodyPr>
            <a:lstStyle/>
            <a:p>
              <a:pPr algn="ctr" fontAlgn="auto">
                <a:spcAft>
                  <a:spcPts val="0"/>
                </a:spcAft>
                <a:defRPr/>
              </a:pPr>
              <a:endParaRPr lang="zh-CN" altLang="en-US" sz="1800" b="0" kern="0">
                <a:solidFill>
                  <a:sysClr val="windowText" lastClr="000000"/>
                </a:solidFill>
              </a:endParaRPr>
            </a:p>
          </p:txBody>
        </p:sp>
        <p:sp>
          <p:nvSpPr>
            <p:cNvPr id="44" name="Text Box 1038"/>
            <p:cNvSpPr txBox="1">
              <a:spLocks noChangeArrowheads="1"/>
            </p:cNvSpPr>
            <p:nvPr/>
          </p:nvSpPr>
          <p:spPr bwMode="auto">
            <a:xfrm>
              <a:off x="3935" y="2453"/>
              <a:ext cx="263" cy="770"/>
            </a:xfrm>
            <a:prstGeom prst="rect">
              <a:avLst/>
            </a:prstGeom>
            <a:noFill/>
            <a:ln w="19050">
              <a:noFill/>
              <a:miter lim="800000"/>
              <a:headEnd/>
              <a:tailEnd/>
            </a:ln>
          </p:spPr>
          <p:txBody>
            <a:bodyPr lIns="30724" tIns="15362" rIns="30724" bIns="15362">
              <a:spAutoFit/>
            </a:bodyPr>
            <a:lstStyle/>
            <a:p>
              <a:pPr algn="ctr" defTabSz="307975" fontAlgn="auto">
                <a:lnSpc>
                  <a:spcPct val="65000"/>
                </a:lnSpc>
                <a:spcBef>
                  <a:spcPts val="0"/>
                </a:spcBef>
                <a:spcAft>
                  <a:spcPts val="0"/>
                </a:spcAft>
                <a:defRPr/>
              </a:pPr>
              <a:r>
                <a:rPr lang="en-US" altLang="zh-CN" sz="2000" b="0" kern="0">
                  <a:solidFill>
                    <a:srgbClr val="990000"/>
                  </a:solidFill>
                  <a:latin typeface="宋体" pitchFamily="2" charset="-122"/>
                </a:rPr>
                <a:t>→  →</a:t>
              </a:r>
            </a:p>
            <a:p>
              <a:pPr algn="ctr" defTabSz="307975" fontAlgn="auto">
                <a:lnSpc>
                  <a:spcPct val="65000"/>
                </a:lnSpc>
                <a:spcBef>
                  <a:spcPts val="0"/>
                </a:spcBef>
                <a:spcAft>
                  <a:spcPts val="0"/>
                </a:spcAft>
                <a:defRPr/>
              </a:pPr>
              <a:r>
                <a:rPr lang="en-US" altLang="zh-CN" sz="2000" b="0" kern="0">
                  <a:solidFill>
                    <a:srgbClr val="990000"/>
                  </a:solidFill>
                  <a:latin typeface="宋体" pitchFamily="2" charset="-122"/>
                </a:rPr>
                <a:t>.</a:t>
              </a:r>
            </a:p>
            <a:p>
              <a:pPr algn="ctr" defTabSz="307975" fontAlgn="auto">
                <a:lnSpc>
                  <a:spcPct val="65000"/>
                </a:lnSpc>
                <a:spcBef>
                  <a:spcPts val="0"/>
                </a:spcBef>
                <a:spcAft>
                  <a:spcPts val="0"/>
                </a:spcAft>
                <a:defRPr/>
              </a:pPr>
              <a:r>
                <a:rPr lang="en-US" altLang="zh-CN" sz="2000" b="0" kern="0">
                  <a:solidFill>
                    <a:srgbClr val="990000"/>
                  </a:solidFill>
                  <a:latin typeface="宋体" pitchFamily="2" charset="-122"/>
                </a:rPr>
                <a:t>.</a:t>
              </a:r>
            </a:p>
            <a:p>
              <a:pPr algn="ctr" defTabSz="307975" fontAlgn="auto">
                <a:lnSpc>
                  <a:spcPct val="65000"/>
                </a:lnSpc>
                <a:spcBef>
                  <a:spcPts val="0"/>
                </a:spcBef>
                <a:spcAft>
                  <a:spcPts val="0"/>
                </a:spcAft>
                <a:defRPr/>
              </a:pPr>
              <a:r>
                <a:rPr lang="en-US" altLang="zh-CN" sz="2000" b="0" kern="0">
                  <a:solidFill>
                    <a:srgbClr val="990000"/>
                  </a:solidFill>
                  <a:latin typeface="宋体" pitchFamily="2" charset="-122"/>
                </a:rPr>
                <a:t>.</a:t>
              </a:r>
            </a:p>
            <a:p>
              <a:pPr algn="ctr" defTabSz="307975" fontAlgn="auto">
                <a:lnSpc>
                  <a:spcPct val="65000"/>
                </a:lnSpc>
                <a:spcBef>
                  <a:spcPts val="0"/>
                </a:spcBef>
                <a:spcAft>
                  <a:spcPts val="0"/>
                </a:spcAft>
                <a:defRPr/>
              </a:pPr>
              <a:r>
                <a:rPr lang="en-US" altLang="zh-CN" sz="2000" b="0" kern="0">
                  <a:solidFill>
                    <a:srgbClr val="990000"/>
                  </a:solidFill>
                  <a:latin typeface="宋体" pitchFamily="2" charset="-122"/>
                </a:rPr>
                <a:t>→</a:t>
              </a:r>
              <a:r>
                <a:rPr lang="en-US" altLang="zh-CN" sz="1800" b="0" kern="0">
                  <a:solidFill>
                    <a:srgbClr val="990000"/>
                  </a:solidFill>
                </a:rPr>
                <a:t> </a:t>
              </a:r>
            </a:p>
          </p:txBody>
        </p:sp>
        <p:sp>
          <p:nvSpPr>
            <p:cNvPr id="45" name="Text Box 1039"/>
            <p:cNvSpPr txBox="1">
              <a:spLocks noChangeArrowheads="1"/>
            </p:cNvSpPr>
            <p:nvPr/>
          </p:nvSpPr>
          <p:spPr bwMode="auto">
            <a:xfrm>
              <a:off x="1077" y="2449"/>
              <a:ext cx="263" cy="770"/>
            </a:xfrm>
            <a:prstGeom prst="rect">
              <a:avLst/>
            </a:prstGeom>
            <a:noFill/>
            <a:ln w="19050">
              <a:noFill/>
              <a:miter lim="800000"/>
              <a:headEnd/>
              <a:tailEnd/>
            </a:ln>
          </p:spPr>
          <p:txBody>
            <a:bodyPr lIns="30724" tIns="15362" rIns="30724" bIns="15362">
              <a:spAutoFit/>
            </a:bodyPr>
            <a:lstStyle/>
            <a:p>
              <a:pPr algn="ctr" defTabSz="307975" fontAlgn="auto">
                <a:lnSpc>
                  <a:spcPct val="65000"/>
                </a:lnSpc>
                <a:spcBef>
                  <a:spcPts val="0"/>
                </a:spcBef>
                <a:spcAft>
                  <a:spcPts val="0"/>
                </a:spcAft>
                <a:defRPr/>
              </a:pPr>
              <a:r>
                <a:rPr lang="en-US" altLang="zh-CN" sz="2000" b="0" kern="0">
                  <a:solidFill>
                    <a:srgbClr val="990000"/>
                  </a:solidFill>
                  <a:latin typeface="宋体" pitchFamily="2" charset="-122"/>
                </a:rPr>
                <a:t>→  →</a:t>
              </a:r>
            </a:p>
            <a:p>
              <a:pPr algn="ctr" defTabSz="307975" fontAlgn="auto">
                <a:lnSpc>
                  <a:spcPct val="65000"/>
                </a:lnSpc>
                <a:spcBef>
                  <a:spcPts val="0"/>
                </a:spcBef>
                <a:spcAft>
                  <a:spcPts val="0"/>
                </a:spcAft>
                <a:defRPr/>
              </a:pPr>
              <a:r>
                <a:rPr lang="en-US" altLang="zh-CN" sz="2000" b="0" kern="0">
                  <a:solidFill>
                    <a:srgbClr val="990000"/>
                  </a:solidFill>
                  <a:latin typeface="宋体" pitchFamily="2" charset="-122"/>
                </a:rPr>
                <a:t>.</a:t>
              </a:r>
            </a:p>
            <a:p>
              <a:pPr algn="ctr" defTabSz="307975" fontAlgn="auto">
                <a:lnSpc>
                  <a:spcPct val="65000"/>
                </a:lnSpc>
                <a:spcBef>
                  <a:spcPts val="0"/>
                </a:spcBef>
                <a:spcAft>
                  <a:spcPts val="0"/>
                </a:spcAft>
                <a:defRPr/>
              </a:pPr>
              <a:r>
                <a:rPr lang="en-US" altLang="zh-CN" sz="2000" b="0" kern="0">
                  <a:solidFill>
                    <a:srgbClr val="990000"/>
                  </a:solidFill>
                  <a:latin typeface="宋体" pitchFamily="2" charset="-122"/>
                </a:rPr>
                <a:t>.</a:t>
              </a:r>
            </a:p>
            <a:p>
              <a:pPr algn="ctr" defTabSz="307975" fontAlgn="auto">
                <a:lnSpc>
                  <a:spcPct val="65000"/>
                </a:lnSpc>
                <a:spcBef>
                  <a:spcPts val="0"/>
                </a:spcBef>
                <a:spcAft>
                  <a:spcPts val="0"/>
                </a:spcAft>
                <a:defRPr/>
              </a:pPr>
              <a:r>
                <a:rPr lang="en-US" altLang="zh-CN" sz="2000" b="0" kern="0">
                  <a:solidFill>
                    <a:srgbClr val="990000"/>
                  </a:solidFill>
                  <a:latin typeface="宋体" pitchFamily="2" charset="-122"/>
                </a:rPr>
                <a:t>.</a:t>
              </a:r>
            </a:p>
            <a:p>
              <a:pPr algn="ctr" defTabSz="307975" fontAlgn="auto">
                <a:lnSpc>
                  <a:spcPct val="65000"/>
                </a:lnSpc>
                <a:spcBef>
                  <a:spcPts val="0"/>
                </a:spcBef>
                <a:spcAft>
                  <a:spcPts val="0"/>
                </a:spcAft>
                <a:defRPr/>
              </a:pPr>
              <a:r>
                <a:rPr lang="en-US" altLang="zh-CN" sz="2000" b="0" kern="0">
                  <a:solidFill>
                    <a:srgbClr val="990000"/>
                  </a:solidFill>
                  <a:latin typeface="宋体" pitchFamily="2" charset="-122"/>
                </a:rPr>
                <a:t>→</a:t>
              </a:r>
              <a:r>
                <a:rPr lang="en-US" altLang="zh-CN" sz="1800" b="0" kern="0">
                  <a:solidFill>
                    <a:srgbClr val="990000"/>
                  </a:solidFill>
                </a:rPr>
                <a:t> </a:t>
              </a:r>
            </a:p>
          </p:txBody>
        </p:sp>
        <p:sp>
          <p:nvSpPr>
            <p:cNvPr id="46" name="Line 1040"/>
            <p:cNvSpPr>
              <a:spLocks noChangeShapeType="1"/>
            </p:cNvSpPr>
            <p:nvPr/>
          </p:nvSpPr>
          <p:spPr bwMode="auto">
            <a:xfrm>
              <a:off x="3867" y="3282"/>
              <a:ext cx="183" cy="0"/>
            </a:xfrm>
            <a:prstGeom prst="line">
              <a:avLst/>
            </a:prstGeom>
            <a:noFill/>
            <a:ln w="31750">
              <a:solidFill>
                <a:srgbClr val="000000"/>
              </a:solidFill>
              <a:round/>
              <a:headEnd/>
              <a:tailEnd/>
            </a:ln>
          </p:spPr>
          <p:txBody>
            <a:bodyPr>
              <a:spAutoFit/>
            </a:bodyPr>
            <a:lstStyle/>
            <a:p>
              <a:pPr fontAlgn="auto">
                <a:spcBef>
                  <a:spcPts val="0"/>
                </a:spcBef>
                <a:spcAft>
                  <a:spcPts val="0"/>
                </a:spcAft>
                <a:defRPr/>
              </a:pPr>
              <a:endParaRPr lang="zh-CN" altLang="en-US" sz="1800" b="0" kern="0">
                <a:solidFill>
                  <a:sysClr val="windowText" lastClr="000000"/>
                </a:solidFill>
              </a:endParaRPr>
            </a:p>
          </p:txBody>
        </p:sp>
        <p:sp>
          <p:nvSpPr>
            <p:cNvPr id="47" name="Line 1041"/>
            <p:cNvSpPr>
              <a:spLocks noChangeShapeType="1"/>
            </p:cNvSpPr>
            <p:nvPr/>
          </p:nvSpPr>
          <p:spPr bwMode="auto">
            <a:xfrm>
              <a:off x="1165" y="3287"/>
              <a:ext cx="183" cy="0"/>
            </a:xfrm>
            <a:prstGeom prst="line">
              <a:avLst/>
            </a:prstGeom>
            <a:noFill/>
            <a:ln w="31750">
              <a:solidFill>
                <a:srgbClr val="000000"/>
              </a:solidFill>
              <a:round/>
              <a:headEnd/>
              <a:tailEnd type="triangle" w="med" len="sm"/>
            </a:ln>
          </p:spPr>
          <p:txBody>
            <a:bodyPr>
              <a:spAutoFit/>
            </a:bodyPr>
            <a:lstStyle/>
            <a:p>
              <a:pPr fontAlgn="auto">
                <a:spcBef>
                  <a:spcPts val="0"/>
                </a:spcBef>
                <a:spcAft>
                  <a:spcPts val="0"/>
                </a:spcAft>
                <a:defRPr/>
              </a:pPr>
              <a:endParaRPr lang="zh-CN" altLang="en-US" sz="1800" b="0" kern="0">
                <a:solidFill>
                  <a:sysClr val="windowText" lastClr="000000"/>
                </a:solidFill>
              </a:endParaRPr>
            </a:p>
          </p:txBody>
        </p:sp>
        <p:sp>
          <p:nvSpPr>
            <p:cNvPr id="48" name="Line 1042"/>
            <p:cNvSpPr>
              <a:spLocks noChangeShapeType="1"/>
            </p:cNvSpPr>
            <p:nvPr/>
          </p:nvSpPr>
          <p:spPr bwMode="auto">
            <a:xfrm flipV="1">
              <a:off x="1165" y="3579"/>
              <a:ext cx="2889" cy="9"/>
            </a:xfrm>
            <a:prstGeom prst="line">
              <a:avLst/>
            </a:prstGeom>
            <a:noFill/>
            <a:ln w="31750">
              <a:solidFill>
                <a:srgbClr val="000000"/>
              </a:solidFill>
              <a:round/>
              <a:headEnd/>
              <a:tailEnd/>
            </a:ln>
          </p:spPr>
          <p:txBody>
            <a:bodyPr>
              <a:spAutoFit/>
            </a:bodyPr>
            <a:lstStyle/>
            <a:p>
              <a:pPr fontAlgn="auto">
                <a:spcBef>
                  <a:spcPts val="0"/>
                </a:spcBef>
                <a:spcAft>
                  <a:spcPts val="0"/>
                </a:spcAft>
                <a:defRPr/>
              </a:pPr>
              <a:endParaRPr lang="zh-CN" altLang="en-US" sz="1800" b="0" kern="0">
                <a:solidFill>
                  <a:sysClr val="windowText" lastClr="000000"/>
                </a:solidFill>
              </a:endParaRPr>
            </a:p>
          </p:txBody>
        </p:sp>
        <p:sp>
          <p:nvSpPr>
            <p:cNvPr id="49" name="Line 1043"/>
            <p:cNvSpPr>
              <a:spLocks noChangeShapeType="1"/>
            </p:cNvSpPr>
            <p:nvPr/>
          </p:nvSpPr>
          <p:spPr bwMode="auto">
            <a:xfrm>
              <a:off x="4050" y="3282"/>
              <a:ext cx="0" cy="302"/>
            </a:xfrm>
            <a:prstGeom prst="line">
              <a:avLst/>
            </a:prstGeom>
            <a:noFill/>
            <a:ln w="31750">
              <a:solidFill>
                <a:srgbClr val="000000"/>
              </a:solidFill>
              <a:round/>
              <a:headEnd/>
              <a:tailEnd/>
            </a:ln>
          </p:spPr>
          <p:txBody>
            <a:bodyPr>
              <a:spAutoFit/>
            </a:bodyPr>
            <a:lstStyle/>
            <a:p>
              <a:pPr fontAlgn="auto">
                <a:spcBef>
                  <a:spcPts val="0"/>
                </a:spcBef>
                <a:spcAft>
                  <a:spcPts val="0"/>
                </a:spcAft>
                <a:defRPr/>
              </a:pPr>
              <a:endParaRPr lang="zh-CN" altLang="en-US" sz="1800" b="0" kern="0">
                <a:solidFill>
                  <a:sysClr val="windowText" lastClr="000000"/>
                </a:solidFill>
              </a:endParaRPr>
            </a:p>
          </p:txBody>
        </p:sp>
        <p:sp>
          <p:nvSpPr>
            <p:cNvPr id="50" name="Line 1044"/>
            <p:cNvSpPr>
              <a:spLocks noChangeShapeType="1"/>
            </p:cNvSpPr>
            <p:nvPr/>
          </p:nvSpPr>
          <p:spPr bwMode="auto">
            <a:xfrm>
              <a:off x="1165" y="3278"/>
              <a:ext cx="0" cy="302"/>
            </a:xfrm>
            <a:prstGeom prst="line">
              <a:avLst/>
            </a:prstGeom>
            <a:noFill/>
            <a:ln w="31750">
              <a:solidFill>
                <a:srgbClr val="000000"/>
              </a:solidFill>
              <a:round/>
              <a:headEnd/>
              <a:tailEnd/>
            </a:ln>
          </p:spPr>
          <p:txBody>
            <a:bodyPr>
              <a:spAutoFit/>
            </a:bodyPr>
            <a:lstStyle/>
            <a:p>
              <a:pPr fontAlgn="auto">
                <a:spcBef>
                  <a:spcPts val="0"/>
                </a:spcBef>
                <a:spcAft>
                  <a:spcPts val="0"/>
                </a:spcAft>
                <a:defRPr/>
              </a:pPr>
              <a:endParaRPr lang="zh-CN" altLang="en-US" sz="1800" b="0" kern="0">
                <a:solidFill>
                  <a:sysClr val="windowText" lastClr="000000"/>
                </a:solidFill>
              </a:endParaRPr>
            </a:p>
          </p:txBody>
        </p:sp>
      </p:grpSp>
      <p:sp>
        <p:nvSpPr>
          <p:cNvPr id="51" name="Rectangle 1027"/>
          <p:cNvSpPr txBox="1">
            <a:spLocks noChangeArrowheads="1"/>
          </p:cNvSpPr>
          <p:nvPr/>
        </p:nvSpPr>
        <p:spPr>
          <a:xfrm>
            <a:off x="574675" y="3640138"/>
            <a:ext cx="7891463" cy="2514600"/>
          </a:xfrm>
          <a:prstGeom prst="rect">
            <a:avLst/>
          </a:prstGeom>
        </p:spPr>
        <p:txBody>
          <a:bodyPr/>
          <a:lstStyle/>
          <a:p>
            <a:pPr marL="342900" indent="-342900" algn="just">
              <a:spcBef>
                <a:spcPct val="20000"/>
              </a:spcBef>
              <a:buClr>
                <a:schemeClr val="bg2"/>
              </a:buClr>
              <a:buFont typeface="Wingdings" pitchFamily="2" charset="2"/>
              <a:buNone/>
              <a:defRPr/>
            </a:pPr>
            <a:endParaRPr lang="en-US" altLang="zh-CN" sz="2200" kern="0" dirty="0">
              <a:solidFill>
                <a:srgbClr val="FF0000"/>
              </a:solidFill>
              <a:latin typeface="华文楷体" pitchFamily="2" charset="-122"/>
              <a:ea typeface="华文楷体" pitchFamily="2" charset="-122"/>
            </a:endParaRPr>
          </a:p>
          <a:p>
            <a:pPr marL="342900" indent="-342900" algn="just">
              <a:spcBef>
                <a:spcPct val="20000"/>
              </a:spcBef>
              <a:buClr>
                <a:schemeClr val="bg2"/>
              </a:buClr>
              <a:buSzPct val="80000"/>
              <a:buFont typeface="Wingdings" pitchFamily="2" charset="2"/>
              <a:buChar char="n"/>
              <a:defRPr/>
            </a:pPr>
            <a:r>
              <a:rPr lang="zh-CN" altLang="en-US" sz="2000" b="1" kern="0" dirty="0">
                <a:solidFill>
                  <a:srgbClr val="CC3300"/>
                </a:solidFill>
                <a:latin typeface="Arial" pitchFamily="34" charset="0"/>
                <a:cs typeface="Arial" pitchFamily="34" charset="0"/>
              </a:rPr>
              <a:t>与或阵列</a:t>
            </a:r>
            <a:r>
              <a:rPr lang="zh-CN" altLang="en-US" sz="2000" b="1" kern="0" dirty="0">
                <a:latin typeface="Arial" pitchFamily="34" charset="0"/>
                <a:cs typeface="Arial" pitchFamily="34" charset="0"/>
              </a:rPr>
              <a:t>：</a:t>
            </a:r>
            <a:r>
              <a:rPr lang="en-US" altLang="zh-CN" sz="2000" b="1" kern="0" dirty="0">
                <a:latin typeface="Arial" pitchFamily="34" charset="0"/>
                <a:cs typeface="Arial" pitchFamily="34" charset="0"/>
              </a:rPr>
              <a:t>PLD</a:t>
            </a:r>
            <a:r>
              <a:rPr lang="zh-CN" altLang="en-US" sz="2000" b="1" kern="0" dirty="0">
                <a:latin typeface="Arial" pitchFamily="34" charset="0"/>
                <a:cs typeface="Arial" pitchFamily="34" charset="0"/>
              </a:rPr>
              <a:t>结构的主体，用来实现各种逻辑函数和逻辑功能。</a:t>
            </a:r>
          </a:p>
          <a:p>
            <a:pPr marL="342900" indent="-342900" algn="just">
              <a:spcBef>
                <a:spcPct val="20000"/>
              </a:spcBef>
              <a:buClr>
                <a:schemeClr val="bg2"/>
              </a:buClr>
              <a:buSzPct val="80000"/>
              <a:buFont typeface="Wingdings" pitchFamily="2" charset="2"/>
              <a:buChar char="n"/>
              <a:defRPr/>
            </a:pPr>
            <a:r>
              <a:rPr lang="zh-CN" altLang="en-US" sz="2000" b="1" kern="0" dirty="0">
                <a:solidFill>
                  <a:srgbClr val="CC3300"/>
                </a:solidFill>
                <a:latin typeface="Arial" pitchFamily="34" charset="0"/>
                <a:cs typeface="Arial" pitchFamily="34" charset="0"/>
              </a:rPr>
              <a:t>输入缓冲电路</a:t>
            </a:r>
            <a:r>
              <a:rPr lang="zh-CN" altLang="en-US" sz="2000" b="1" kern="0" dirty="0">
                <a:latin typeface="Arial" pitchFamily="34" charset="0"/>
                <a:cs typeface="Arial" pitchFamily="34" charset="0"/>
              </a:rPr>
              <a:t>：增强输入信号的驱动能力，产生输入信号的原变量和反变量；一般具有锁存器、甚至是可组态的宏单元。</a:t>
            </a:r>
          </a:p>
          <a:p>
            <a:pPr marL="342900" indent="-342900" algn="just">
              <a:spcBef>
                <a:spcPct val="20000"/>
              </a:spcBef>
              <a:buClr>
                <a:schemeClr val="bg2"/>
              </a:buClr>
              <a:buSzPct val="80000"/>
              <a:buFont typeface="Wingdings" pitchFamily="2" charset="2"/>
              <a:buChar char="n"/>
              <a:defRPr/>
            </a:pPr>
            <a:r>
              <a:rPr lang="zh-CN" altLang="en-US" sz="2000" b="1" kern="0" dirty="0">
                <a:solidFill>
                  <a:srgbClr val="CC3300"/>
                </a:solidFill>
                <a:latin typeface="Arial" pitchFamily="34" charset="0"/>
                <a:cs typeface="Arial" pitchFamily="34" charset="0"/>
              </a:rPr>
              <a:t>输出缓冲电路</a:t>
            </a:r>
            <a:r>
              <a:rPr lang="zh-CN" altLang="en-US" sz="2000" b="1" kern="0" dirty="0">
                <a:latin typeface="Arial" pitchFamily="34" charset="0"/>
                <a:cs typeface="Arial" pitchFamily="34" charset="0"/>
              </a:rPr>
              <a:t>：对将要输出的信号进行处理，既能输出纯组合逻辑信号，也能输出时序逻辑信号。一般有三态门、寄存器等单元，甚至是宏单元。</a:t>
            </a:r>
          </a:p>
        </p:txBody>
      </p:sp>
    </p:spTree>
  </p:cSld>
  <p:clrMapOvr>
    <a:masterClrMapping/>
  </p:clrMapOvr>
  <p:transition spd="med">
    <p:blinds dir="vert"/>
    <p:sndAc>
      <p:stSnd>
        <p:snd r:embed="rId3" name="projctor.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8167"/>
                                        </p:tgtEl>
                                        <p:attrNameLst>
                                          <p:attrName>style.visibility</p:attrName>
                                        </p:attrNameLst>
                                      </p:cBhvr>
                                      <p:to>
                                        <p:strVal val="visible"/>
                                      </p:to>
                                    </p:set>
                                    <p:anim calcmode="lin" valueType="num">
                                      <p:cBhvr additive="base">
                                        <p:cTn id="7" dur="500" fill="hold"/>
                                        <p:tgtEl>
                                          <p:spTgt spid="48167"/>
                                        </p:tgtEl>
                                        <p:attrNameLst>
                                          <p:attrName>ppt_x</p:attrName>
                                        </p:attrNameLst>
                                      </p:cBhvr>
                                      <p:tavLst>
                                        <p:tav tm="0">
                                          <p:val>
                                            <p:strVal val="#ppt_x"/>
                                          </p:val>
                                        </p:tav>
                                        <p:tav tm="100000">
                                          <p:val>
                                            <p:strVal val="#ppt_x"/>
                                          </p:val>
                                        </p:tav>
                                      </p:tavLst>
                                    </p:anim>
                                    <p:anim calcmode="lin" valueType="num">
                                      <p:cBhvr additive="base">
                                        <p:cTn id="8" dur="500" fill="hold"/>
                                        <p:tgtEl>
                                          <p:spTgt spid="4816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51"/>
                                        </p:tgtEl>
                                        <p:attrNameLst>
                                          <p:attrName>style.visibility</p:attrName>
                                        </p:attrNameLst>
                                      </p:cBhvr>
                                      <p:to>
                                        <p:strVal val="visible"/>
                                      </p:to>
                                    </p:set>
                                    <p:anim calcmode="lin" valueType="num">
                                      <p:cBhvr additive="base">
                                        <p:cTn id="18" dur="500" fill="hold"/>
                                        <p:tgtEl>
                                          <p:spTgt spid="51"/>
                                        </p:tgtEl>
                                        <p:attrNameLst>
                                          <p:attrName>ppt_x</p:attrName>
                                        </p:attrNameLst>
                                      </p:cBhvr>
                                      <p:tavLst>
                                        <p:tav tm="0">
                                          <p:val>
                                            <p:strVal val="0-#ppt_w/2"/>
                                          </p:val>
                                        </p:tav>
                                        <p:tav tm="100000">
                                          <p:val>
                                            <p:strVal val="#ppt_x"/>
                                          </p:val>
                                        </p:tav>
                                      </p:tavLst>
                                    </p:anim>
                                    <p:anim calcmode="lin" valueType="num">
                                      <p:cBhvr additive="base">
                                        <p:cTn id="19"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67" grpId="0"/>
      <p:bldP spid="51"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1692275" y="298450"/>
            <a:ext cx="6408738" cy="609600"/>
          </a:xfrm>
        </p:spPr>
        <p:txBody>
          <a:bodyPr/>
          <a:lstStyle/>
          <a:p>
            <a:r>
              <a:rPr lang="en-US" altLang="zh-CN" dirty="0" smtClean="0">
                <a:solidFill>
                  <a:srgbClr val="FFCC00"/>
                </a:solidFill>
                <a:latin typeface="Arial" charset="0"/>
                <a:ea typeface="黑体" pitchFamily="49" charset="-122"/>
              </a:rPr>
              <a:t>PROM</a:t>
            </a:r>
            <a:r>
              <a:rPr lang="zh-CN" altLang="en-US" dirty="0" smtClean="0">
                <a:solidFill>
                  <a:srgbClr val="FFCC00"/>
                </a:solidFill>
                <a:latin typeface="Arial" charset="0"/>
                <a:ea typeface="黑体" pitchFamily="49" charset="-122"/>
              </a:rPr>
              <a:t>、</a:t>
            </a:r>
            <a:r>
              <a:rPr lang="en-US" altLang="zh-CN" dirty="0" smtClean="0">
                <a:solidFill>
                  <a:srgbClr val="FFCC00"/>
                </a:solidFill>
                <a:latin typeface="Arial" charset="0"/>
                <a:ea typeface="黑体" pitchFamily="49" charset="-122"/>
              </a:rPr>
              <a:t>FPLA</a:t>
            </a:r>
            <a:r>
              <a:rPr lang="zh-CN" altLang="en-US" dirty="0" smtClean="0">
                <a:solidFill>
                  <a:srgbClr val="FFCC00"/>
                </a:solidFill>
                <a:latin typeface="Arial" charset="0"/>
                <a:ea typeface="黑体" pitchFamily="49" charset="-122"/>
              </a:rPr>
              <a:t>、</a:t>
            </a:r>
            <a:r>
              <a:rPr lang="en-US" altLang="zh-CN" dirty="0" smtClean="0">
                <a:solidFill>
                  <a:srgbClr val="FFCC00"/>
                </a:solidFill>
                <a:latin typeface="Arial" charset="0"/>
                <a:ea typeface="黑体" pitchFamily="49" charset="-122"/>
              </a:rPr>
              <a:t>PAL</a:t>
            </a:r>
            <a:r>
              <a:rPr lang="zh-CN" altLang="en-US" dirty="0" smtClean="0">
                <a:solidFill>
                  <a:srgbClr val="FFCC00"/>
                </a:solidFill>
                <a:latin typeface="Arial" charset="0"/>
                <a:ea typeface="黑体" pitchFamily="49" charset="-122"/>
              </a:rPr>
              <a:t>、</a:t>
            </a:r>
            <a:r>
              <a:rPr lang="en-US" altLang="zh-CN" dirty="0" smtClean="0">
                <a:solidFill>
                  <a:srgbClr val="FFCC00"/>
                </a:solidFill>
                <a:latin typeface="Arial" charset="0"/>
                <a:ea typeface="黑体" pitchFamily="49" charset="-122"/>
              </a:rPr>
              <a:t>GAL</a:t>
            </a:r>
            <a:r>
              <a:rPr lang="zh-CN" altLang="en-US" dirty="0" smtClean="0">
                <a:solidFill>
                  <a:srgbClr val="FFCC00"/>
                </a:solidFill>
                <a:latin typeface="Arial" charset="0"/>
                <a:ea typeface="黑体" pitchFamily="49" charset="-122"/>
              </a:rPr>
              <a:t>性能比较</a:t>
            </a:r>
          </a:p>
        </p:txBody>
      </p:sp>
      <p:graphicFrame>
        <p:nvGraphicFramePr>
          <p:cNvPr id="23602" name="Group 50"/>
          <p:cNvGraphicFramePr>
            <a:graphicFrameLocks noGrp="1"/>
          </p:cNvGraphicFramePr>
          <p:nvPr/>
        </p:nvGraphicFramePr>
        <p:xfrm>
          <a:off x="179388" y="1160463"/>
          <a:ext cx="8720137" cy="3801428"/>
        </p:xfrm>
        <a:graphic>
          <a:graphicData uri="http://schemas.openxmlformats.org/drawingml/2006/table">
            <a:tbl>
              <a:tblPr/>
              <a:tblGrid>
                <a:gridCol w="936104"/>
                <a:gridCol w="1404156"/>
                <a:gridCol w="1045153"/>
                <a:gridCol w="996841"/>
                <a:gridCol w="1373983"/>
                <a:gridCol w="1373983"/>
                <a:gridCol w="1589917"/>
              </a:tblGrid>
              <a:tr h="509588">
                <a:tc>
                  <a:txBody>
                    <a:bodyPr/>
                    <a:lstStyle/>
                    <a:p>
                      <a:pPr marL="342900" marR="0" lvl="0" indent="-34290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楷体_GB2312" pitchFamily="49" charset="-122"/>
                          <a:cs typeface="Arial" charset="0"/>
                        </a:rPr>
                        <a:t>分     类</a:t>
                      </a:r>
                    </a:p>
                  </a:txBody>
                  <a:tcPr marL="36000" marR="36000" marT="46800" marB="4680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rPr>
                        <a:t>出现时期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cs typeface="Arial" charset="0"/>
                        </a:rPr>
                        <a:t>与 阵 列</a:t>
                      </a:r>
                    </a:p>
                  </a:txBody>
                  <a:tcPr marL="36000" marR="36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cs typeface="Arial" charset="0"/>
                        </a:rPr>
                        <a:t>或 阵 列</a:t>
                      </a:r>
                    </a:p>
                  </a:txBody>
                  <a:tcPr marL="36000" marR="36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rPr>
                        <a:t>编程工艺</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编程次数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cs typeface="Arial" charset="0"/>
                        </a:rPr>
                        <a:t>输 出 电 路</a:t>
                      </a:r>
                    </a:p>
                  </a:txBody>
                  <a:tcPr marL="36000" marR="36000" marT="46800" marB="468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476250">
                <a:tc>
                  <a:txBody>
                    <a:bodyPr/>
                    <a:lstStyle/>
                    <a:p>
                      <a:pPr marL="342900" marR="0" lvl="0" indent="-34290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cs typeface="Arial" charset="0"/>
                        </a:rPr>
                        <a:t>PROM</a:t>
                      </a:r>
                    </a:p>
                  </a:txBody>
                  <a:tcPr marL="36000" marR="36000" marT="46800" marB="4680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smtClean="0">
                          <a:ln>
                            <a:noFill/>
                          </a:ln>
                          <a:solidFill>
                            <a:schemeClr val="tx1"/>
                          </a:solidFill>
                          <a:effectLst/>
                          <a:latin typeface="Arial" charset="0"/>
                          <a:ea typeface="楷体_GB2312" pitchFamily="49" charset="-122"/>
                        </a:rPr>
                        <a:t>20</a:t>
                      </a:r>
                      <a:r>
                        <a:rPr kumimoji="1" lang="zh-CN" altLang="en-US" sz="2000" b="1" i="0" u="none" strike="noStrike" cap="none" normalizeH="0" baseline="0" dirty="0" smtClean="0">
                          <a:ln>
                            <a:noFill/>
                          </a:ln>
                          <a:solidFill>
                            <a:schemeClr val="tx1"/>
                          </a:solidFill>
                          <a:effectLst/>
                          <a:latin typeface="Arial" charset="0"/>
                          <a:ea typeface="楷体_GB2312" pitchFamily="49" charset="-122"/>
                        </a:rPr>
                        <a:t>世纪</a:t>
                      </a:r>
                      <a:r>
                        <a:rPr kumimoji="1" lang="en-US" altLang="zh-CN" sz="2000" b="1" i="0" u="none" strike="noStrike" cap="none" normalizeH="0" baseline="0" dirty="0" smtClean="0">
                          <a:ln>
                            <a:noFill/>
                          </a:ln>
                          <a:solidFill>
                            <a:schemeClr val="tx1"/>
                          </a:solidFill>
                          <a:effectLst/>
                          <a:latin typeface="Arial" charset="0"/>
                          <a:ea typeface="楷体_GB2312" pitchFamily="49" charset="-122"/>
                        </a:rPr>
                        <a:t>70</a:t>
                      </a:r>
                      <a:r>
                        <a:rPr kumimoji="1" lang="zh-CN" altLang="en-US" sz="2000" b="1" i="0" u="none" strike="noStrike" cap="none" normalizeH="0" baseline="0" dirty="0" smtClean="0">
                          <a:ln>
                            <a:noFill/>
                          </a:ln>
                          <a:solidFill>
                            <a:schemeClr val="tx1"/>
                          </a:solidFill>
                          <a:effectLst/>
                          <a:latin typeface="Arial" charset="0"/>
                          <a:ea typeface="楷体_GB2312" pitchFamily="49" charset="-122"/>
                        </a:rPr>
                        <a:t>年代初期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楷体_GB2312" pitchFamily="49" charset="-122"/>
                          <a:cs typeface="Arial" charset="0"/>
                        </a:rPr>
                        <a:t>固定</a:t>
                      </a:r>
                    </a:p>
                  </a:txBody>
                  <a:tcPr marL="36000" marR="36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cs typeface="Arial" charset="0"/>
                        </a:rPr>
                        <a:t>可编程</a:t>
                      </a:r>
                    </a:p>
                  </a:txBody>
                  <a:tcPr marL="36000" marR="36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charset="0"/>
                          <a:ea typeface="楷体_GB2312" pitchFamily="49" charset="-122"/>
                        </a:rPr>
                        <a:t>熔丝开关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smtClean="0">
                          <a:ln>
                            <a:noFill/>
                          </a:ln>
                          <a:solidFill>
                            <a:schemeClr val="tx1"/>
                          </a:solidFill>
                          <a:effectLst/>
                          <a:latin typeface="Arial" pitchFamily="34" charset="0"/>
                          <a:ea typeface="楷体_GB2312" pitchFamily="49" charset="-122"/>
                        </a:rPr>
                        <a:t>一次性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cs typeface="Arial" charset="0"/>
                        </a:rPr>
                        <a:t>TS</a:t>
                      </a:r>
                      <a:r>
                        <a:rPr kumimoji="0" lang="zh-CN" altLang="en-US" sz="2000" b="1" i="0" u="none" strike="noStrike" cap="none" normalizeH="0" baseline="0" smtClean="0">
                          <a:ln>
                            <a:noFill/>
                          </a:ln>
                          <a:solidFill>
                            <a:schemeClr val="tx1"/>
                          </a:solidFill>
                          <a:effectLst/>
                          <a:latin typeface="Arial" charset="0"/>
                          <a:ea typeface="楷体_GB2312" pitchFamily="49" charset="-122"/>
                          <a:cs typeface="Arial" charset="0"/>
                        </a:rPr>
                        <a:t>，</a:t>
                      </a:r>
                      <a:r>
                        <a:rPr kumimoji="0" lang="en-US" altLang="zh-CN" sz="2000" b="1" i="0" u="none" strike="noStrike" cap="none" normalizeH="0" baseline="0" smtClean="0">
                          <a:ln>
                            <a:noFill/>
                          </a:ln>
                          <a:solidFill>
                            <a:schemeClr val="tx1"/>
                          </a:solidFill>
                          <a:effectLst/>
                          <a:latin typeface="Arial" charset="0"/>
                          <a:ea typeface="楷体_GB2312" pitchFamily="49" charset="-122"/>
                          <a:cs typeface="Arial" charset="0"/>
                        </a:rPr>
                        <a:t>OC</a:t>
                      </a:r>
                    </a:p>
                  </a:txBody>
                  <a:tcPr marL="36000" marR="36000" marT="46800" marB="468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r>
              <a:tr h="474663">
                <a:tc>
                  <a:txBody>
                    <a:bodyPr/>
                    <a:lstStyle/>
                    <a:p>
                      <a:pPr marL="342900" marR="0" lvl="0" indent="-34290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cs typeface="Arial" charset="0"/>
                        </a:rPr>
                        <a:t>PLA</a:t>
                      </a:r>
                    </a:p>
                  </a:txBody>
                  <a:tcPr marL="36000" marR="36000" marT="46800" marB="4680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Arial" charset="0"/>
                          <a:ea typeface="楷体_GB2312" pitchFamily="49" charset="-122"/>
                        </a:rPr>
                        <a:t>20</a:t>
                      </a:r>
                      <a:r>
                        <a:rPr kumimoji="1" lang="zh-CN" altLang="en-US" sz="2000" b="1" i="0" u="none" strike="noStrike" cap="none" normalizeH="0" baseline="0" smtClean="0">
                          <a:ln>
                            <a:noFill/>
                          </a:ln>
                          <a:solidFill>
                            <a:schemeClr val="tx1"/>
                          </a:solidFill>
                          <a:effectLst/>
                          <a:latin typeface="Arial" charset="0"/>
                          <a:ea typeface="楷体_GB2312" pitchFamily="49" charset="-122"/>
                        </a:rPr>
                        <a:t>世纪</a:t>
                      </a:r>
                      <a:r>
                        <a:rPr kumimoji="1" lang="en-US" altLang="zh-CN" sz="2000" b="1" i="0" u="none" strike="noStrike" cap="none" normalizeH="0" baseline="0" smtClean="0">
                          <a:ln>
                            <a:noFill/>
                          </a:ln>
                          <a:solidFill>
                            <a:schemeClr val="tx1"/>
                          </a:solidFill>
                          <a:effectLst/>
                          <a:latin typeface="Arial" charset="0"/>
                          <a:ea typeface="楷体_GB2312" pitchFamily="49" charset="-122"/>
                        </a:rPr>
                        <a:t>70</a:t>
                      </a:r>
                      <a:r>
                        <a:rPr kumimoji="1" lang="zh-CN" altLang="en-US" sz="2000" b="1" i="0" u="none" strike="noStrike" cap="none" normalizeH="0" baseline="0" smtClean="0">
                          <a:ln>
                            <a:noFill/>
                          </a:ln>
                          <a:solidFill>
                            <a:schemeClr val="tx1"/>
                          </a:solidFill>
                          <a:effectLst/>
                          <a:latin typeface="Arial" charset="0"/>
                          <a:ea typeface="楷体_GB2312" pitchFamily="49" charset="-122"/>
                        </a:rPr>
                        <a:t>年代中期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cs typeface="Arial" charset="0"/>
                        </a:rPr>
                        <a:t>可编程</a:t>
                      </a:r>
                    </a:p>
                  </a:txBody>
                  <a:tcPr marL="36000" marR="36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cs typeface="Arial" charset="0"/>
                        </a:rPr>
                        <a:t>可编程</a:t>
                      </a:r>
                    </a:p>
                  </a:txBody>
                  <a:tcPr marL="36000" marR="36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charset="0"/>
                          <a:ea typeface="楷体_GB2312" pitchFamily="49" charset="-122"/>
                        </a:rPr>
                        <a:t>熔丝开关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smtClean="0">
                          <a:ln>
                            <a:noFill/>
                          </a:ln>
                          <a:solidFill>
                            <a:schemeClr val="tx1"/>
                          </a:solidFill>
                          <a:effectLst/>
                          <a:latin typeface="Arial" pitchFamily="34" charset="0"/>
                          <a:ea typeface="楷体_GB2312" pitchFamily="49" charset="-122"/>
                        </a:rPr>
                        <a:t>一次性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cs typeface="Arial" charset="0"/>
                        </a:rPr>
                        <a:t>TS</a:t>
                      </a:r>
                      <a:r>
                        <a:rPr kumimoji="0" lang="zh-CN" altLang="en-US" sz="2000" b="1" i="0" u="none" strike="noStrike" cap="none" normalizeH="0" baseline="0" smtClean="0">
                          <a:ln>
                            <a:noFill/>
                          </a:ln>
                          <a:solidFill>
                            <a:schemeClr val="tx1"/>
                          </a:solidFill>
                          <a:effectLst/>
                          <a:latin typeface="Arial" charset="0"/>
                          <a:ea typeface="楷体_GB2312" pitchFamily="49" charset="-122"/>
                          <a:cs typeface="Arial" charset="0"/>
                        </a:rPr>
                        <a:t>，</a:t>
                      </a:r>
                      <a:r>
                        <a:rPr kumimoji="0" lang="en-US" altLang="zh-CN" sz="2000" b="1" i="0" u="none" strike="noStrike" cap="none" normalizeH="0" baseline="0" smtClean="0">
                          <a:ln>
                            <a:noFill/>
                          </a:ln>
                          <a:solidFill>
                            <a:schemeClr val="tx1"/>
                          </a:solidFill>
                          <a:effectLst/>
                          <a:latin typeface="Arial" charset="0"/>
                          <a:ea typeface="楷体_GB2312" pitchFamily="49" charset="-122"/>
                          <a:cs typeface="Arial" charset="0"/>
                        </a:rPr>
                        <a:t>OC</a:t>
                      </a:r>
                    </a:p>
                  </a:txBody>
                  <a:tcPr marL="36000" marR="36000" marT="46800" marB="468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r>
              <a:tr h="476250">
                <a:tc>
                  <a:txBody>
                    <a:bodyPr/>
                    <a:lstStyle/>
                    <a:p>
                      <a:pPr marL="342900" marR="0" lvl="0" indent="-34290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cs typeface="Arial" charset="0"/>
                        </a:rPr>
                        <a:t>PAL</a:t>
                      </a:r>
                    </a:p>
                  </a:txBody>
                  <a:tcPr marL="36000" marR="36000" marT="46800" marB="4680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Arial" charset="0"/>
                          <a:ea typeface="楷体_GB2312" pitchFamily="49" charset="-122"/>
                        </a:rPr>
                        <a:t>20</a:t>
                      </a:r>
                      <a:r>
                        <a:rPr kumimoji="1" lang="zh-CN" altLang="en-US" sz="2000" b="1" i="0" u="none" strike="noStrike" cap="none" normalizeH="0" baseline="0" smtClean="0">
                          <a:ln>
                            <a:noFill/>
                          </a:ln>
                          <a:solidFill>
                            <a:schemeClr val="tx1"/>
                          </a:solidFill>
                          <a:effectLst/>
                          <a:latin typeface="Arial" charset="0"/>
                          <a:ea typeface="楷体_GB2312" pitchFamily="49" charset="-122"/>
                        </a:rPr>
                        <a:t>世纪</a:t>
                      </a:r>
                      <a:r>
                        <a:rPr kumimoji="1" lang="en-US" altLang="zh-CN" sz="2000" b="1" i="0" u="none" strike="noStrike" cap="none" normalizeH="0" baseline="0" smtClean="0">
                          <a:ln>
                            <a:noFill/>
                          </a:ln>
                          <a:solidFill>
                            <a:schemeClr val="tx1"/>
                          </a:solidFill>
                          <a:effectLst/>
                          <a:latin typeface="Arial" charset="0"/>
                          <a:ea typeface="楷体_GB2312" pitchFamily="49" charset="-122"/>
                        </a:rPr>
                        <a:t>70</a:t>
                      </a:r>
                      <a:r>
                        <a:rPr kumimoji="1" lang="zh-CN" altLang="en-US" sz="2000" b="1" i="0" u="none" strike="noStrike" cap="none" normalizeH="0" baseline="0" smtClean="0">
                          <a:ln>
                            <a:noFill/>
                          </a:ln>
                          <a:solidFill>
                            <a:schemeClr val="tx1"/>
                          </a:solidFill>
                          <a:effectLst/>
                          <a:latin typeface="Arial" charset="0"/>
                          <a:ea typeface="楷体_GB2312" pitchFamily="49" charset="-122"/>
                        </a:rPr>
                        <a:t>年代末期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cs typeface="Arial" charset="0"/>
                        </a:rPr>
                        <a:t>可编程</a:t>
                      </a:r>
                    </a:p>
                  </a:txBody>
                  <a:tcPr marL="36000" marR="36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cs typeface="Arial" charset="0"/>
                        </a:rPr>
                        <a:t>固定</a:t>
                      </a:r>
                    </a:p>
                  </a:txBody>
                  <a:tcPr marL="36000" marR="36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
                          <a:srgbClr val="3333FF"/>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Arial" charset="0"/>
                          <a:ea typeface="楷体_GB2312" pitchFamily="49" charset="-122"/>
                        </a:rPr>
                        <a:t>TTL</a:t>
                      </a:r>
                      <a:r>
                        <a:rPr kumimoji="1" lang="zh-CN" altLang="en-US" sz="2000" b="1" i="0" u="none" strike="noStrike" cap="none" normalizeH="0" baseline="0" smtClean="0">
                          <a:ln>
                            <a:noFill/>
                          </a:ln>
                          <a:solidFill>
                            <a:schemeClr val="tx1"/>
                          </a:solidFill>
                          <a:effectLst/>
                          <a:latin typeface="Arial" charset="0"/>
                          <a:ea typeface="楷体_GB2312" pitchFamily="49" charset="-122"/>
                        </a:rPr>
                        <a:t>型</a:t>
                      </a:r>
                    </a:p>
                    <a:p>
                      <a:pPr marL="0" marR="0" lvl="0" indent="0" algn="ctr" defTabSz="914400" rtl="0" eaLnBrk="1" fontAlgn="base" latinLnBrk="0" hangingPunct="1">
                        <a:lnSpc>
                          <a:spcPct val="100000"/>
                        </a:lnSpc>
                        <a:spcBef>
                          <a:spcPct val="0"/>
                        </a:spcBef>
                        <a:spcAft>
                          <a:spcPct val="0"/>
                        </a:spcAft>
                        <a:buClr>
                          <a:srgbClr val="3333FF"/>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Arial" charset="0"/>
                          <a:ea typeface="楷体_GB2312" pitchFamily="49" charset="-122"/>
                        </a:rPr>
                        <a:t>CMOS</a:t>
                      </a:r>
                      <a:r>
                        <a:rPr kumimoji="1" lang="zh-CN" altLang="en-US" sz="2000" b="1" i="0" u="none" strike="noStrike" cap="none" normalizeH="0" baseline="0" smtClean="0">
                          <a:ln>
                            <a:noFill/>
                          </a:ln>
                          <a:solidFill>
                            <a:schemeClr val="tx1"/>
                          </a:solidFill>
                          <a:effectLst/>
                          <a:latin typeface="Arial" charset="0"/>
                          <a:ea typeface="楷体_GB2312" pitchFamily="49" charset="-122"/>
                        </a:rPr>
                        <a:t>型</a:t>
                      </a:r>
                    </a:p>
                    <a:p>
                      <a:pPr marL="0" marR="0" lvl="0" indent="0" algn="ctr" defTabSz="914400" rtl="0" eaLnBrk="1" fontAlgn="base" latinLnBrk="0" hangingPunct="1">
                        <a:lnSpc>
                          <a:spcPct val="100000"/>
                        </a:lnSpc>
                        <a:spcBef>
                          <a:spcPct val="0"/>
                        </a:spcBef>
                        <a:spcAft>
                          <a:spcPct val="0"/>
                        </a:spcAft>
                        <a:buClr>
                          <a:srgbClr val="3333FF"/>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Arial" charset="0"/>
                          <a:ea typeface="楷体_GB2312" pitchFamily="49" charset="-122"/>
                        </a:rPr>
                        <a:t>ECL</a:t>
                      </a:r>
                      <a:r>
                        <a:rPr kumimoji="1" lang="zh-CN" altLang="en-US" sz="2000" b="1" i="0" u="none" strike="noStrike" cap="none" normalizeH="0" baseline="0" smtClean="0">
                          <a:ln>
                            <a:noFill/>
                          </a:ln>
                          <a:solidFill>
                            <a:schemeClr val="tx1"/>
                          </a:solidFill>
                          <a:effectLst/>
                          <a:latin typeface="Arial" charset="0"/>
                          <a:ea typeface="楷体_GB2312" pitchFamily="49" charset="-122"/>
                        </a:rPr>
                        <a:t>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smtClean="0">
                          <a:ln>
                            <a:noFill/>
                          </a:ln>
                          <a:solidFill>
                            <a:schemeClr val="tx1"/>
                          </a:solidFill>
                          <a:effectLst/>
                          <a:latin typeface="Arial" pitchFamily="34" charset="0"/>
                          <a:ea typeface="楷体_GB2312" pitchFamily="49" charset="-122"/>
                        </a:rPr>
                        <a:t>一次性</a:t>
                      </a:r>
                    </a:p>
                    <a:p>
                      <a:pPr marL="0" marR="0" lvl="0" indent="0" algn="ctr"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smtClean="0">
                          <a:ln>
                            <a:noFill/>
                          </a:ln>
                          <a:solidFill>
                            <a:schemeClr val="tx1"/>
                          </a:solidFill>
                          <a:effectLst/>
                          <a:latin typeface="Arial" pitchFamily="34" charset="0"/>
                          <a:ea typeface="楷体_GB2312" pitchFamily="49" charset="-122"/>
                        </a:rPr>
                        <a:t>多次</a:t>
                      </a:r>
                    </a:p>
                    <a:p>
                      <a:pPr marL="0" marR="0" lvl="0" indent="0" algn="ctr"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smtClean="0">
                          <a:ln>
                            <a:noFill/>
                          </a:ln>
                          <a:solidFill>
                            <a:schemeClr val="tx1"/>
                          </a:solidFill>
                          <a:effectLst/>
                          <a:latin typeface="Arial" pitchFamily="34" charset="0"/>
                          <a:ea typeface="楷体_GB2312" pitchFamily="49" charset="-122"/>
                        </a:rPr>
                        <a:t>一次性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cs typeface="Arial" charset="0"/>
                        </a:rPr>
                        <a:t>TS</a:t>
                      </a:r>
                      <a:r>
                        <a:rPr kumimoji="0" lang="zh-CN" altLang="en-US" sz="2000" b="1" i="0" u="none" strike="noStrike" cap="none" normalizeH="0" baseline="0" smtClean="0">
                          <a:ln>
                            <a:noFill/>
                          </a:ln>
                          <a:solidFill>
                            <a:schemeClr val="tx1"/>
                          </a:solidFill>
                          <a:effectLst/>
                          <a:latin typeface="Arial" charset="0"/>
                          <a:ea typeface="楷体_GB2312" pitchFamily="49" charset="-122"/>
                          <a:cs typeface="Arial" charset="0"/>
                        </a:rPr>
                        <a:t>，</a:t>
                      </a:r>
                      <a:r>
                        <a:rPr kumimoji="0" lang="en-US" altLang="zh-CN" sz="2000" b="1" i="0" u="none" strike="noStrike" cap="none" normalizeH="0" baseline="0" smtClean="0">
                          <a:ln>
                            <a:noFill/>
                          </a:ln>
                          <a:solidFill>
                            <a:schemeClr val="tx1"/>
                          </a:solidFill>
                          <a:effectLst/>
                          <a:latin typeface="Arial" charset="0"/>
                          <a:ea typeface="楷体_GB2312" pitchFamily="49" charset="-122"/>
                          <a:cs typeface="Arial" charset="0"/>
                        </a:rPr>
                        <a:t>I/O</a:t>
                      </a:r>
                      <a:r>
                        <a:rPr kumimoji="0" lang="zh-CN" altLang="en-US" sz="2000" b="1" i="0" u="none" strike="noStrike" cap="none" normalizeH="0" baseline="0" smtClean="0">
                          <a:ln>
                            <a:noFill/>
                          </a:ln>
                          <a:solidFill>
                            <a:schemeClr val="tx1"/>
                          </a:solidFill>
                          <a:effectLst/>
                          <a:latin typeface="Arial" charset="0"/>
                          <a:ea typeface="楷体_GB2312" pitchFamily="49" charset="-122"/>
                          <a:cs typeface="Arial" charset="0"/>
                        </a:rPr>
                        <a:t>，寄存器</a:t>
                      </a:r>
                    </a:p>
                  </a:txBody>
                  <a:tcPr marL="36000" marR="36000" marT="46800" marB="468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r>
              <a:tr h="474663">
                <a:tc>
                  <a:txBody>
                    <a:bodyPr/>
                    <a:lstStyle/>
                    <a:p>
                      <a:pPr marL="342900" marR="0" lvl="0" indent="-34290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cs typeface="Arial" charset="0"/>
                        </a:rPr>
                        <a:t>GAL</a:t>
                      </a:r>
                    </a:p>
                  </a:txBody>
                  <a:tcPr marL="36000" marR="36000" marT="46800" marB="4680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Arial" charset="0"/>
                          <a:ea typeface="楷体_GB2312" pitchFamily="49" charset="-122"/>
                        </a:rPr>
                        <a:t>20</a:t>
                      </a:r>
                      <a:r>
                        <a:rPr kumimoji="1" lang="zh-CN" altLang="en-US" sz="2000" b="1" i="0" u="none" strike="noStrike" cap="none" normalizeH="0" baseline="0" smtClean="0">
                          <a:ln>
                            <a:noFill/>
                          </a:ln>
                          <a:solidFill>
                            <a:schemeClr val="tx1"/>
                          </a:solidFill>
                          <a:effectLst/>
                          <a:latin typeface="Arial" charset="0"/>
                          <a:ea typeface="楷体_GB2312" pitchFamily="49" charset="-122"/>
                        </a:rPr>
                        <a:t>世纪</a:t>
                      </a:r>
                      <a:r>
                        <a:rPr kumimoji="1" lang="en-US" altLang="zh-CN" sz="2000" b="1" i="0" u="none" strike="noStrike" cap="none" normalizeH="0" baseline="0" smtClean="0">
                          <a:ln>
                            <a:noFill/>
                          </a:ln>
                          <a:solidFill>
                            <a:schemeClr val="tx1"/>
                          </a:solidFill>
                          <a:effectLst/>
                          <a:latin typeface="Arial" charset="0"/>
                          <a:ea typeface="楷体_GB2312" pitchFamily="49" charset="-122"/>
                        </a:rPr>
                        <a:t>80</a:t>
                      </a:r>
                      <a:r>
                        <a:rPr kumimoji="1" lang="zh-CN" altLang="en-US" sz="2000" b="1" i="0" u="none" strike="noStrike" cap="none" normalizeH="0" baseline="0" smtClean="0">
                          <a:ln>
                            <a:noFill/>
                          </a:ln>
                          <a:solidFill>
                            <a:schemeClr val="tx1"/>
                          </a:solidFill>
                          <a:effectLst/>
                          <a:latin typeface="Arial" charset="0"/>
                          <a:ea typeface="楷体_GB2312" pitchFamily="49" charset="-122"/>
                        </a:rPr>
                        <a:t>年代初期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cs typeface="Arial" charset="0"/>
                        </a:rPr>
                        <a:t>可编程</a:t>
                      </a:r>
                    </a:p>
                  </a:txBody>
                  <a:tcPr marL="36000" marR="36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cs typeface="Arial" charset="0"/>
                        </a:rPr>
                        <a:t>固定</a:t>
                      </a:r>
                    </a:p>
                  </a:txBody>
                  <a:tcPr marL="36000" marR="36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en-US" altLang="zh-CN" sz="2000" b="1" i="0" u="none" strike="noStrike" cap="none" normalizeH="0" baseline="0" dirty="0" smtClean="0">
                        <a:ln>
                          <a:noFill/>
                        </a:ln>
                        <a:solidFill>
                          <a:schemeClr val="tx1"/>
                        </a:solidFill>
                        <a:effectLst/>
                        <a:latin typeface="Arial"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smtClean="0">
                          <a:ln>
                            <a:noFill/>
                          </a:ln>
                          <a:solidFill>
                            <a:schemeClr val="tx1"/>
                          </a:solidFill>
                          <a:effectLst/>
                          <a:latin typeface="Arial" charset="0"/>
                          <a:ea typeface="楷体_GB2312" pitchFamily="49" charset="-122"/>
                        </a:rPr>
                        <a:t>EEPROM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en-US" altLang="zh-CN" sz="2000" b="1" i="0" u="none" strike="noStrike" cap="none" normalizeH="0" baseline="0" dirty="0" smtClean="0">
                        <a:ln>
                          <a:noFill/>
                        </a:ln>
                        <a:solidFill>
                          <a:schemeClr val="tx1"/>
                        </a:solidFill>
                        <a:effectLst/>
                        <a:latin typeface="Arial" pitchFamily="34"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smtClean="0">
                          <a:ln>
                            <a:noFill/>
                          </a:ln>
                          <a:solidFill>
                            <a:schemeClr val="tx1"/>
                          </a:solidFill>
                          <a:effectLst/>
                          <a:latin typeface="Arial" pitchFamily="34" charset="0"/>
                          <a:ea typeface="楷体_GB2312" pitchFamily="49" charset="-122"/>
                        </a:rPr>
                        <a:t>100</a:t>
                      </a:r>
                      <a:r>
                        <a:rPr kumimoji="1" lang="zh-CN" altLang="en-US" sz="2000" b="1" i="0" u="none" strike="noStrike" cap="none" normalizeH="0" baseline="0" dirty="0" smtClean="0">
                          <a:ln>
                            <a:noFill/>
                          </a:ln>
                          <a:solidFill>
                            <a:schemeClr val="tx1"/>
                          </a:solidFill>
                          <a:effectLst/>
                          <a:latin typeface="Arial" pitchFamily="34" charset="0"/>
                          <a:ea typeface="楷体_GB2312" pitchFamily="49" charset="-122"/>
                        </a:rPr>
                        <a:t>次以上</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楷体_GB2312" pitchFamily="49" charset="-122"/>
                          <a:cs typeface="Arial" charset="0"/>
                        </a:rPr>
                        <a:t>可编程（用户定义）</a:t>
                      </a:r>
                    </a:p>
                  </a:txBody>
                  <a:tcPr marL="36000" marR="36000" marT="46800" marB="468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CC"/>
                    </a:solidFill>
                  </a:tcPr>
                </a:tc>
              </a:tr>
            </a:tbl>
          </a:graphicData>
        </a:graphic>
      </p:graphicFrame>
      <p:sp>
        <p:nvSpPr>
          <p:cNvPr id="53480" name="Text Box 232"/>
          <p:cNvSpPr txBox="1">
            <a:spLocks noChangeArrowheads="1"/>
          </p:cNvSpPr>
          <p:nvPr/>
        </p:nvSpPr>
        <p:spPr bwMode="auto">
          <a:xfrm>
            <a:off x="252413" y="5229225"/>
            <a:ext cx="8388350" cy="1196975"/>
          </a:xfrm>
          <a:prstGeom prst="rect">
            <a:avLst/>
          </a:prstGeom>
          <a:noFill/>
          <a:ln w="9525">
            <a:noFill/>
            <a:miter lim="800000"/>
            <a:headEnd/>
            <a:tailEnd/>
          </a:ln>
        </p:spPr>
        <p:txBody>
          <a:bodyPr>
            <a:spAutoFit/>
          </a:bodyPr>
          <a:lstStyle/>
          <a:p>
            <a:pPr marL="623888" lvl="1" indent="-177800" algn="l">
              <a:lnSpc>
                <a:spcPct val="110000"/>
              </a:lnSpc>
              <a:spcBef>
                <a:spcPct val="0"/>
              </a:spcBef>
              <a:buClr>
                <a:srgbClr val="003366"/>
              </a:buClr>
              <a:buFont typeface="Wingdings" pitchFamily="2" charset="2"/>
              <a:buChar char="v"/>
            </a:pPr>
            <a:r>
              <a:rPr kumimoji="1" lang="en-US" altLang="zh-CN" sz="2200" b="1" dirty="0">
                <a:latin typeface="Arial" charset="0"/>
              </a:rPr>
              <a:t>PROM</a:t>
            </a:r>
            <a:r>
              <a:rPr kumimoji="1" lang="zh-CN" altLang="en-US" sz="2200" b="1" dirty="0">
                <a:latin typeface="Arial" charset="0"/>
              </a:rPr>
              <a:t>、</a:t>
            </a:r>
            <a:r>
              <a:rPr kumimoji="1" lang="en-US" altLang="zh-CN" sz="2200" b="1" dirty="0">
                <a:latin typeface="Arial" charset="0"/>
              </a:rPr>
              <a:t>PAL</a:t>
            </a:r>
            <a:r>
              <a:rPr kumimoji="1" lang="zh-CN" altLang="en-US" sz="2200" b="1" dirty="0">
                <a:latin typeface="Arial" charset="0"/>
              </a:rPr>
              <a:t>、</a:t>
            </a:r>
            <a:r>
              <a:rPr kumimoji="1" lang="en-US" altLang="zh-CN" sz="2200" b="1" dirty="0">
                <a:latin typeface="Arial" charset="0"/>
              </a:rPr>
              <a:t>GAL</a:t>
            </a:r>
            <a:r>
              <a:rPr kumimoji="1" lang="zh-CN" altLang="en-US" sz="2200" b="1" dirty="0"/>
              <a:t>只有一种阵列可编程，称“</a:t>
            </a:r>
            <a:r>
              <a:rPr kumimoji="1" lang="zh-CN" altLang="en-US" sz="2200" b="1" dirty="0">
                <a:solidFill>
                  <a:srgbClr val="FF0000"/>
                </a:solidFill>
              </a:rPr>
              <a:t>半场可编程</a:t>
            </a:r>
            <a:r>
              <a:rPr kumimoji="1" lang="zh-CN" altLang="en-US" sz="2200" b="1" dirty="0"/>
              <a:t>”逻辑器件</a:t>
            </a:r>
          </a:p>
          <a:p>
            <a:pPr marL="623888" lvl="1" indent="-177800" algn="l">
              <a:lnSpc>
                <a:spcPct val="110000"/>
              </a:lnSpc>
              <a:spcBef>
                <a:spcPct val="0"/>
              </a:spcBef>
              <a:buClr>
                <a:srgbClr val="003366"/>
              </a:buClr>
              <a:buFont typeface="Wingdings" pitchFamily="2" charset="2"/>
              <a:buChar char="v"/>
            </a:pPr>
            <a:r>
              <a:rPr kumimoji="1" lang="en-US" altLang="zh-CN" sz="2200" b="1" dirty="0">
                <a:latin typeface="Arial" charset="0"/>
              </a:rPr>
              <a:t>PLA</a:t>
            </a:r>
            <a:r>
              <a:rPr kumimoji="1" lang="zh-CN" altLang="en-US" sz="2200" b="1" dirty="0">
                <a:latin typeface="Arial" charset="0"/>
              </a:rPr>
              <a:t>的与、或阵列均可编程</a:t>
            </a:r>
            <a:r>
              <a:rPr kumimoji="1" lang="zh-CN" altLang="en-US" sz="2200" b="1" dirty="0"/>
              <a:t>，称“</a:t>
            </a:r>
            <a:r>
              <a:rPr kumimoji="1" lang="zh-CN" altLang="en-US" sz="2200" b="1" dirty="0">
                <a:solidFill>
                  <a:srgbClr val="FF0000"/>
                </a:solidFill>
              </a:rPr>
              <a:t>全场可编程</a:t>
            </a:r>
            <a:r>
              <a:rPr kumimoji="1" lang="zh-CN" altLang="en-US" sz="2200" b="1" dirty="0"/>
              <a:t>”逻辑器件</a:t>
            </a:r>
          </a:p>
        </p:txBody>
      </p:sp>
      <p:sp>
        <p:nvSpPr>
          <p:cNvPr id="29750"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spcBef>
                <a:spcPct val="0"/>
              </a:spcBef>
            </a:pPr>
            <a:fld id="{6678102D-2CD2-41A7-9A78-2FBC12764BF0}" type="slidenum">
              <a:rPr lang="ko-KR" altLang="en-US" sz="1600">
                <a:solidFill>
                  <a:schemeClr val="accent2"/>
                </a:solidFill>
                <a:latin typeface="Verdana" pitchFamily="34" charset="0"/>
                <a:ea typeface="Gulim" pitchFamily="34" charset="-127"/>
              </a:rPr>
              <a:pPr algn="r">
                <a:spcBef>
                  <a:spcPct val="0"/>
                </a:spcBef>
              </a:pPr>
              <a:t>85</a:t>
            </a:fld>
            <a:endParaRPr lang="en-US" altLang="ko-KR" sz="1600">
              <a:solidFill>
                <a:schemeClr val="accent2"/>
              </a:solidFill>
              <a:latin typeface="Verdana" pitchFamily="34" charset="0"/>
              <a:ea typeface="Gulim" pitchFamily="34" charset="-127"/>
            </a:endParaRPr>
          </a:p>
        </p:txBody>
      </p:sp>
    </p:spTree>
  </p:cSld>
  <p:clrMapOvr>
    <a:masterClrMapping/>
  </p:clrMapOvr>
  <p:transition spd="med">
    <p:blinds dir="vert"/>
    <p:sndAc>
      <p:stSnd>
        <p:snd r:embed="rId3" name="projctor.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23602"/>
                                        </p:tgtEl>
                                        <p:attrNameLst>
                                          <p:attrName>style.visibility</p:attrName>
                                        </p:attrNameLst>
                                      </p:cBhvr>
                                      <p:to>
                                        <p:strVal val="visible"/>
                                      </p:to>
                                    </p:set>
                                    <p:animEffect transition="in" filter="box(in)">
                                      <p:cBhvr>
                                        <p:cTn id="7" dur="500"/>
                                        <p:tgtEl>
                                          <p:spTgt spid="2360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3480"/>
                                        </p:tgtEl>
                                        <p:attrNameLst>
                                          <p:attrName>style.visibility</p:attrName>
                                        </p:attrNameLst>
                                      </p:cBhvr>
                                      <p:to>
                                        <p:strVal val="visible"/>
                                      </p:to>
                                    </p:set>
                                    <p:anim calcmode="lin" valueType="num">
                                      <p:cBhvr additive="base">
                                        <p:cTn id="12" dur="500" fill="hold"/>
                                        <p:tgtEl>
                                          <p:spTgt spid="53480"/>
                                        </p:tgtEl>
                                        <p:attrNameLst>
                                          <p:attrName>ppt_x</p:attrName>
                                        </p:attrNameLst>
                                      </p:cBhvr>
                                      <p:tavLst>
                                        <p:tav tm="0">
                                          <p:val>
                                            <p:strVal val="#ppt_x"/>
                                          </p:val>
                                        </p:tav>
                                        <p:tav tm="100000">
                                          <p:val>
                                            <p:strVal val="#ppt_x"/>
                                          </p:val>
                                        </p:tav>
                                      </p:tavLst>
                                    </p:anim>
                                    <p:anim calcmode="lin" valueType="num">
                                      <p:cBhvr additive="base">
                                        <p:cTn id="13" dur="500" fill="hold"/>
                                        <p:tgtEl>
                                          <p:spTgt spid="534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80" grpId="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2"/>
          <p:cNvSpPr>
            <a:spLocks noGrp="1" noChangeArrowheads="1"/>
          </p:cNvSpPr>
          <p:nvPr>
            <p:ph type="title" idx="4294967295"/>
          </p:nvPr>
        </p:nvSpPr>
        <p:spPr>
          <a:xfrm>
            <a:off x="1692275" y="298450"/>
            <a:ext cx="6408738" cy="609600"/>
          </a:xfrm>
        </p:spPr>
        <p:txBody>
          <a:bodyPr/>
          <a:lstStyle/>
          <a:p>
            <a:r>
              <a:rPr lang="en-US" altLang="zh-CN" dirty="0" smtClean="0">
                <a:solidFill>
                  <a:srgbClr val="FFCC00"/>
                </a:solidFill>
                <a:latin typeface="Arial" charset="0"/>
                <a:ea typeface="黑体" pitchFamily="49" charset="-122"/>
              </a:rPr>
              <a:t>PROM</a:t>
            </a:r>
            <a:r>
              <a:rPr lang="zh-CN" altLang="en-US" dirty="0" smtClean="0">
                <a:solidFill>
                  <a:srgbClr val="FFCC00"/>
                </a:solidFill>
                <a:latin typeface="Arial" charset="0"/>
                <a:ea typeface="黑体" pitchFamily="49" charset="-122"/>
              </a:rPr>
              <a:t>的阵列结构图</a:t>
            </a:r>
          </a:p>
        </p:txBody>
      </p:sp>
      <p:sp>
        <p:nvSpPr>
          <p:cNvPr id="51217" name="Text Box 17"/>
          <p:cNvSpPr txBox="1">
            <a:spLocks noChangeArrowheads="1"/>
          </p:cNvSpPr>
          <p:nvPr/>
        </p:nvSpPr>
        <p:spPr bwMode="auto">
          <a:xfrm>
            <a:off x="285750" y="1292225"/>
            <a:ext cx="4970463" cy="424732"/>
          </a:xfrm>
          <a:prstGeom prst="rect">
            <a:avLst/>
          </a:prstGeom>
          <a:noFill/>
          <a:ln w="9525">
            <a:noFill/>
            <a:miter lim="800000"/>
            <a:headEnd/>
            <a:tailEnd/>
          </a:ln>
        </p:spPr>
        <p:txBody>
          <a:bodyPr>
            <a:spAutoFit/>
          </a:bodyPr>
          <a:lstStyle/>
          <a:p>
            <a:r>
              <a:rPr kumimoji="1" lang="zh-CN" altLang="en-US" b="1" dirty="0">
                <a:solidFill>
                  <a:srgbClr val="CC3300"/>
                </a:solidFill>
              </a:rPr>
              <a:t>与固定、或编程：</a:t>
            </a:r>
            <a:r>
              <a:rPr kumimoji="1" lang="en-US" altLang="zh-CN" b="1" dirty="0">
                <a:solidFill>
                  <a:srgbClr val="CC3300"/>
                </a:solidFill>
              </a:rPr>
              <a:t>PROM</a:t>
            </a:r>
            <a:endParaRPr kumimoji="1" lang="zh-CN" altLang="en-US" b="1" dirty="0">
              <a:solidFill>
                <a:srgbClr val="CC3300"/>
              </a:solidFill>
            </a:endParaRPr>
          </a:p>
        </p:txBody>
      </p:sp>
      <p:grpSp>
        <p:nvGrpSpPr>
          <p:cNvPr id="2" name="组合 30"/>
          <p:cNvGrpSpPr>
            <a:grpSpLocks/>
          </p:cNvGrpSpPr>
          <p:nvPr/>
        </p:nvGrpSpPr>
        <p:grpSpPr bwMode="auto">
          <a:xfrm>
            <a:off x="2362200" y="2054225"/>
            <a:ext cx="4267200" cy="4038600"/>
            <a:chOff x="2362200" y="2054225"/>
            <a:chExt cx="4267200" cy="4038600"/>
          </a:xfrm>
        </p:grpSpPr>
        <p:grpSp>
          <p:nvGrpSpPr>
            <p:cNvPr id="3" name="Group 18"/>
            <p:cNvGrpSpPr>
              <a:grpSpLocks/>
            </p:cNvGrpSpPr>
            <p:nvPr/>
          </p:nvGrpSpPr>
          <p:grpSpPr bwMode="auto">
            <a:xfrm>
              <a:off x="2362200" y="2054225"/>
              <a:ext cx="4267200" cy="4038600"/>
              <a:chOff x="1392" y="1776"/>
              <a:chExt cx="2688" cy="2544"/>
            </a:xfrm>
          </p:grpSpPr>
          <p:graphicFrame>
            <p:nvGraphicFramePr>
              <p:cNvPr id="2050" name="Object 19"/>
              <p:cNvGraphicFramePr>
                <a:graphicFrameLocks noChangeAspect="1"/>
              </p:cNvGraphicFramePr>
              <p:nvPr/>
            </p:nvGraphicFramePr>
            <p:xfrm>
              <a:off x="1440" y="1824"/>
              <a:ext cx="2592" cy="2496"/>
            </p:xfrm>
            <a:graphic>
              <a:graphicData uri="http://schemas.openxmlformats.org/presentationml/2006/ole">
                <p:oleObj spid="_x0000_s192514" name="BMP 图象" r:id="rId5" imgW="3304762" imgH="3657143" progId="Paint.Picture">
                  <p:embed/>
                </p:oleObj>
              </a:graphicData>
            </a:graphic>
          </p:graphicFrame>
          <p:sp>
            <p:nvSpPr>
              <p:cNvPr id="2079" name="Rectangle 20"/>
              <p:cNvSpPr>
                <a:spLocks noChangeArrowheads="1"/>
              </p:cNvSpPr>
              <p:nvPr/>
            </p:nvSpPr>
            <p:spPr bwMode="auto">
              <a:xfrm>
                <a:off x="1392" y="1776"/>
                <a:ext cx="2688" cy="2544"/>
              </a:xfrm>
              <a:prstGeom prst="rect">
                <a:avLst/>
              </a:prstGeom>
              <a:noFill/>
              <a:ln w="12700">
                <a:solidFill>
                  <a:srgbClr val="FF9933"/>
                </a:solidFill>
                <a:miter lim="800000"/>
                <a:headEnd/>
                <a:tailEnd/>
              </a:ln>
            </p:spPr>
            <p:txBody>
              <a:bodyPr wrap="none" anchor="ctr"/>
              <a:lstStyle/>
              <a:p>
                <a:endParaRPr lang="zh-CN" altLang="en-US"/>
              </a:p>
            </p:txBody>
          </p:sp>
        </p:grpSp>
        <p:grpSp>
          <p:nvGrpSpPr>
            <p:cNvPr id="4" name="Group 21"/>
            <p:cNvGrpSpPr>
              <a:grpSpLocks/>
            </p:cNvGrpSpPr>
            <p:nvPr/>
          </p:nvGrpSpPr>
          <p:grpSpPr bwMode="auto">
            <a:xfrm>
              <a:off x="2484438" y="2663825"/>
              <a:ext cx="1709737" cy="527050"/>
              <a:chOff x="1440" y="2160"/>
              <a:chExt cx="1077" cy="332"/>
            </a:xfrm>
          </p:grpSpPr>
          <p:sp>
            <p:nvSpPr>
              <p:cNvPr id="2067" name="Rectangle 22"/>
              <p:cNvSpPr>
                <a:spLocks noChangeArrowheads="1"/>
              </p:cNvSpPr>
              <p:nvPr/>
            </p:nvSpPr>
            <p:spPr bwMode="auto">
              <a:xfrm>
                <a:off x="1440" y="2160"/>
                <a:ext cx="208" cy="212"/>
              </a:xfrm>
              <a:prstGeom prst="rect">
                <a:avLst/>
              </a:prstGeom>
              <a:noFill/>
              <a:ln w="9525">
                <a:noFill/>
                <a:miter lim="800000"/>
                <a:headEnd/>
                <a:tailEnd/>
              </a:ln>
            </p:spPr>
            <p:txBody>
              <a:bodyPr wrap="none">
                <a:spAutoFit/>
              </a:bodyPr>
              <a:lstStyle/>
              <a:p>
                <a:pPr algn="ctr">
                  <a:spcBef>
                    <a:spcPct val="0"/>
                  </a:spcBef>
                </a:pPr>
                <a:r>
                  <a:rPr kumimoji="1" lang="en-US" altLang="zh-CN" sz="1600" b="0">
                    <a:solidFill>
                      <a:srgbClr val="FF0066"/>
                    </a:solidFill>
                  </a:rPr>
                  <a:t>A</a:t>
                </a:r>
              </a:p>
            </p:txBody>
          </p:sp>
          <p:sp>
            <p:nvSpPr>
              <p:cNvPr id="2068" name="Rectangle 23"/>
              <p:cNvSpPr>
                <a:spLocks noChangeArrowheads="1"/>
              </p:cNvSpPr>
              <p:nvPr/>
            </p:nvSpPr>
            <p:spPr bwMode="auto">
              <a:xfrm>
                <a:off x="1788" y="2160"/>
                <a:ext cx="201" cy="212"/>
              </a:xfrm>
              <a:prstGeom prst="rect">
                <a:avLst/>
              </a:prstGeom>
              <a:noFill/>
              <a:ln w="9525">
                <a:noFill/>
                <a:miter lim="800000"/>
                <a:headEnd/>
                <a:tailEnd/>
              </a:ln>
            </p:spPr>
            <p:txBody>
              <a:bodyPr wrap="none">
                <a:spAutoFit/>
              </a:bodyPr>
              <a:lstStyle/>
              <a:p>
                <a:pPr algn="ctr">
                  <a:spcBef>
                    <a:spcPct val="0"/>
                  </a:spcBef>
                </a:pPr>
                <a:r>
                  <a:rPr kumimoji="1" lang="en-US" altLang="zh-CN" sz="1600" b="0">
                    <a:solidFill>
                      <a:srgbClr val="FF0066"/>
                    </a:solidFill>
                  </a:rPr>
                  <a:t>B</a:t>
                </a:r>
              </a:p>
            </p:txBody>
          </p:sp>
          <p:sp>
            <p:nvSpPr>
              <p:cNvPr id="2069" name="Rectangle 24"/>
              <p:cNvSpPr>
                <a:spLocks noChangeArrowheads="1"/>
              </p:cNvSpPr>
              <p:nvPr/>
            </p:nvSpPr>
            <p:spPr bwMode="auto">
              <a:xfrm>
                <a:off x="2148" y="2160"/>
                <a:ext cx="201" cy="212"/>
              </a:xfrm>
              <a:prstGeom prst="rect">
                <a:avLst/>
              </a:prstGeom>
              <a:noFill/>
              <a:ln w="9525">
                <a:noFill/>
                <a:miter lim="800000"/>
                <a:headEnd/>
                <a:tailEnd/>
              </a:ln>
            </p:spPr>
            <p:txBody>
              <a:bodyPr wrap="none">
                <a:spAutoFit/>
              </a:bodyPr>
              <a:lstStyle/>
              <a:p>
                <a:pPr algn="ctr">
                  <a:spcBef>
                    <a:spcPct val="0"/>
                  </a:spcBef>
                </a:pPr>
                <a:r>
                  <a:rPr kumimoji="1" lang="en-US" altLang="zh-CN" sz="1600" b="0">
                    <a:solidFill>
                      <a:srgbClr val="FF0066"/>
                    </a:solidFill>
                  </a:rPr>
                  <a:t>C</a:t>
                </a:r>
              </a:p>
            </p:txBody>
          </p:sp>
          <p:grpSp>
            <p:nvGrpSpPr>
              <p:cNvPr id="5" name="Group 25"/>
              <p:cNvGrpSpPr>
                <a:grpSpLocks/>
              </p:cNvGrpSpPr>
              <p:nvPr/>
            </p:nvGrpSpPr>
            <p:grpSpPr bwMode="auto">
              <a:xfrm>
                <a:off x="1932" y="2280"/>
                <a:ext cx="288" cy="212"/>
                <a:chOff x="672" y="2640"/>
                <a:chExt cx="288" cy="212"/>
              </a:xfrm>
            </p:grpSpPr>
            <p:sp>
              <p:nvSpPr>
                <p:cNvPr id="2077" name="Text Box 26"/>
                <p:cNvSpPr txBox="1">
                  <a:spLocks noChangeArrowheads="1"/>
                </p:cNvSpPr>
                <p:nvPr/>
              </p:nvSpPr>
              <p:spPr bwMode="auto">
                <a:xfrm>
                  <a:off x="672" y="2640"/>
                  <a:ext cx="288" cy="212"/>
                </a:xfrm>
                <a:prstGeom prst="rect">
                  <a:avLst/>
                </a:prstGeom>
                <a:noFill/>
                <a:ln w="9525">
                  <a:noFill/>
                  <a:miter lim="800000"/>
                  <a:headEnd/>
                  <a:tailEnd/>
                </a:ln>
              </p:spPr>
              <p:txBody>
                <a:bodyPr>
                  <a:spAutoFit/>
                </a:bodyPr>
                <a:lstStyle/>
                <a:p>
                  <a:pPr algn="ctr">
                    <a:spcBef>
                      <a:spcPct val="0"/>
                    </a:spcBef>
                  </a:pPr>
                  <a:r>
                    <a:rPr kumimoji="1" lang="en-US" altLang="zh-CN" sz="1600" b="0">
                      <a:solidFill>
                        <a:srgbClr val="FF0066"/>
                      </a:solidFill>
                    </a:rPr>
                    <a:t>B</a:t>
                  </a:r>
                </a:p>
              </p:txBody>
            </p:sp>
            <p:sp>
              <p:nvSpPr>
                <p:cNvPr id="2078" name="Line 27"/>
                <p:cNvSpPr>
                  <a:spLocks noChangeShapeType="1"/>
                </p:cNvSpPr>
                <p:nvPr/>
              </p:nvSpPr>
              <p:spPr bwMode="auto">
                <a:xfrm>
                  <a:off x="756" y="2652"/>
                  <a:ext cx="96" cy="0"/>
                </a:xfrm>
                <a:prstGeom prst="line">
                  <a:avLst/>
                </a:prstGeom>
                <a:noFill/>
                <a:ln w="9525">
                  <a:solidFill>
                    <a:srgbClr val="FF0066"/>
                  </a:solidFill>
                  <a:round/>
                  <a:headEnd/>
                  <a:tailEnd/>
                </a:ln>
              </p:spPr>
              <p:txBody>
                <a:bodyPr/>
                <a:lstStyle/>
                <a:p>
                  <a:endParaRPr lang="zh-CN" altLang="en-US"/>
                </a:p>
              </p:txBody>
            </p:sp>
          </p:grpSp>
          <p:grpSp>
            <p:nvGrpSpPr>
              <p:cNvPr id="6" name="Group 28"/>
              <p:cNvGrpSpPr>
                <a:grpSpLocks/>
              </p:cNvGrpSpPr>
              <p:nvPr/>
            </p:nvGrpSpPr>
            <p:grpSpPr bwMode="auto">
              <a:xfrm>
                <a:off x="2316" y="2279"/>
                <a:ext cx="201" cy="212"/>
                <a:chOff x="771" y="2051"/>
                <a:chExt cx="201" cy="212"/>
              </a:xfrm>
            </p:grpSpPr>
            <p:sp>
              <p:nvSpPr>
                <p:cNvPr id="2075" name="Rectangle 29"/>
                <p:cNvSpPr>
                  <a:spLocks noChangeArrowheads="1"/>
                </p:cNvSpPr>
                <p:nvPr/>
              </p:nvSpPr>
              <p:spPr bwMode="auto">
                <a:xfrm>
                  <a:off x="771" y="2051"/>
                  <a:ext cx="201" cy="212"/>
                </a:xfrm>
                <a:prstGeom prst="rect">
                  <a:avLst/>
                </a:prstGeom>
                <a:noFill/>
                <a:ln w="9525">
                  <a:noFill/>
                  <a:miter lim="800000"/>
                  <a:headEnd/>
                  <a:tailEnd/>
                </a:ln>
              </p:spPr>
              <p:txBody>
                <a:bodyPr wrap="none">
                  <a:spAutoFit/>
                </a:bodyPr>
                <a:lstStyle/>
                <a:p>
                  <a:pPr algn="ctr">
                    <a:spcBef>
                      <a:spcPct val="0"/>
                    </a:spcBef>
                  </a:pPr>
                  <a:r>
                    <a:rPr kumimoji="1" lang="en-US" altLang="zh-CN" sz="1600" b="0">
                      <a:solidFill>
                        <a:srgbClr val="FF0066"/>
                      </a:solidFill>
                    </a:rPr>
                    <a:t>C</a:t>
                  </a:r>
                </a:p>
              </p:txBody>
            </p:sp>
            <p:sp>
              <p:nvSpPr>
                <p:cNvPr id="2076" name="Line 30"/>
                <p:cNvSpPr>
                  <a:spLocks noChangeShapeType="1"/>
                </p:cNvSpPr>
                <p:nvPr/>
              </p:nvSpPr>
              <p:spPr bwMode="auto">
                <a:xfrm>
                  <a:off x="816" y="2076"/>
                  <a:ext cx="96" cy="0"/>
                </a:xfrm>
                <a:prstGeom prst="line">
                  <a:avLst/>
                </a:prstGeom>
                <a:noFill/>
                <a:ln w="9525">
                  <a:solidFill>
                    <a:srgbClr val="FF0066"/>
                  </a:solidFill>
                  <a:round/>
                  <a:headEnd/>
                  <a:tailEnd/>
                </a:ln>
              </p:spPr>
              <p:txBody>
                <a:bodyPr/>
                <a:lstStyle/>
                <a:p>
                  <a:endParaRPr lang="zh-CN" altLang="en-US"/>
                </a:p>
              </p:txBody>
            </p:sp>
          </p:grpSp>
          <p:grpSp>
            <p:nvGrpSpPr>
              <p:cNvPr id="7" name="Group 31"/>
              <p:cNvGrpSpPr>
                <a:grpSpLocks/>
              </p:cNvGrpSpPr>
              <p:nvPr/>
            </p:nvGrpSpPr>
            <p:grpSpPr bwMode="auto">
              <a:xfrm>
                <a:off x="1620" y="2280"/>
                <a:ext cx="208" cy="212"/>
                <a:chOff x="480" y="1920"/>
                <a:chExt cx="208" cy="212"/>
              </a:xfrm>
            </p:grpSpPr>
            <p:sp>
              <p:nvSpPr>
                <p:cNvPr id="2073" name="Rectangle 32"/>
                <p:cNvSpPr>
                  <a:spLocks noChangeArrowheads="1"/>
                </p:cNvSpPr>
                <p:nvPr/>
              </p:nvSpPr>
              <p:spPr bwMode="auto">
                <a:xfrm>
                  <a:off x="480" y="1920"/>
                  <a:ext cx="208" cy="212"/>
                </a:xfrm>
                <a:prstGeom prst="rect">
                  <a:avLst/>
                </a:prstGeom>
                <a:noFill/>
                <a:ln w="9525">
                  <a:noFill/>
                  <a:miter lim="800000"/>
                  <a:headEnd/>
                  <a:tailEnd/>
                </a:ln>
              </p:spPr>
              <p:txBody>
                <a:bodyPr wrap="none">
                  <a:spAutoFit/>
                </a:bodyPr>
                <a:lstStyle/>
                <a:p>
                  <a:pPr algn="ctr">
                    <a:spcBef>
                      <a:spcPct val="0"/>
                    </a:spcBef>
                  </a:pPr>
                  <a:r>
                    <a:rPr kumimoji="1" lang="en-US" altLang="zh-CN" sz="1600" b="0">
                      <a:solidFill>
                        <a:srgbClr val="FF0066"/>
                      </a:solidFill>
                    </a:rPr>
                    <a:t>A</a:t>
                  </a:r>
                </a:p>
              </p:txBody>
            </p:sp>
            <p:sp>
              <p:nvSpPr>
                <p:cNvPr id="2074" name="Line 33"/>
                <p:cNvSpPr>
                  <a:spLocks noChangeShapeType="1"/>
                </p:cNvSpPr>
                <p:nvPr/>
              </p:nvSpPr>
              <p:spPr bwMode="auto">
                <a:xfrm>
                  <a:off x="540" y="1932"/>
                  <a:ext cx="96" cy="0"/>
                </a:xfrm>
                <a:prstGeom prst="line">
                  <a:avLst/>
                </a:prstGeom>
                <a:noFill/>
                <a:ln w="9525">
                  <a:solidFill>
                    <a:srgbClr val="FF0066"/>
                  </a:solidFill>
                  <a:round/>
                  <a:headEnd/>
                  <a:tailEnd/>
                </a:ln>
              </p:spPr>
              <p:txBody>
                <a:bodyPr/>
                <a:lstStyle/>
                <a:p>
                  <a:endParaRPr lang="zh-CN" altLang="en-US"/>
                </a:p>
              </p:txBody>
            </p:sp>
          </p:grpSp>
        </p:grpSp>
      </p:grpSp>
      <p:grpSp>
        <p:nvGrpSpPr>
          <p:cNvPr id="8" name="Group 43"/>
          <p:cNvGrpSpPr>
            <a:grpSpLocks/>
          </p:cNvGrpSpPr>
          <p:nvPr/>
        </p:nvGrpSpPr>
        <p:grpSpPr bwMode="auto">
          <a:xfrm>
            <a:off x="228600" y="2435225"/>
            <a:ext cx="2438400" cy="2889250"/>
            <a:chOff x="144" y="1534"/>
            <a:chExt cx="1536" cy="1820"/>
          </a:xfrm>
        </p:grpSpPr>
        <p:sp>
          <p:nvSpPr>
            <p:cNvPr id="2057" name="Text Box 34"/>
            <p:cNvSpPr txBox="1">
              <a:spLocks noChangeArrowheads="1"/>
            </p:cNvSpPr>
            <p:nvPr/>
          </p:nvSpPr>
          <p:spPr bwMode="auto">
            <a:xfrm>
              <a:off x="960" y="1870"/>
              <a:ext cx="720" cy="212"/>
            </a:xfrm>
            <a:prstGeom prst="rect">
              <a:avLst/>
            </a:prstGeom>
            <a:noFill/>
            <a:ln w="9525">
              <a:noFill/>
              <a:miter lim="800000"/>
              <a:headEnd/>
              <a:tailEnd/>
            </a:ln>
          </p:spPr>
          <p:txBody>
            <a:bodyPr>
              <a:spAutoFit/>
            </a:bodyPr>
            <a:lstStyle/>
            <a:p>
              <a:r>
                <a:rPr kumimoji="1" lang="en-US" altLang="zh-CN" sz="1600" b="0">
                  <a:solidFill>
                    <a:srgbClr val="CC0000"/>
                  </a:solidFill>
                </a:rPr>
                <a:t>0   0    0</a:t>
              </a:r>
            </a:p>
          </p:txBody>
        </p:sp>
        <p:sp>
          <p:nvSpPr>
            <p:cNvPr id="2058" name="Text Box 35"/>
            <p:cNvSpPr txBox="1">
              <a:spLocks noChangeArrowheads="1"/>
            </p:cNvSpPr>
            <p:nvPr/>
          </p:nvSpPr>
          <p:spPr bwMode="auto">
            <a:xfrm>
              <a:off x="960" y="2062"/>
              <a:ext cx="720" cy="212"/>
            </a:xfrm>
            <a:prstGeom prst="rect">
              <a:avLst/>
            </a:prstGeom>
            <a:noFill/>
            <a:ln w="9525">
              <a:noFill/>
              <a:miter lim="800000"/>
              <a:headEnd/>
              <a:tailEnd/>
            </a:ln>
          </p:spPr>
          <p:txBody>
            <a:bodyPr>
              <a:spAutoFit/>
            </a:bodyPr>
            <a:lstStyle/>
            <a:p>
              <a:r>
                <a:rPr kumimoji="1" lang="en-US" altLang="zh-CN" sz="1600" b="0">
                  <a:solidFill>
                    <a:srgbClr val="CC0000"/>
                  </a:solidFill>
                </a:rPr>
                <a:t>0   0    1</a:t>
              </a:r>
            </a:p>
          </p:txBody>
        </p:sp>
        <p:sp>
          <p:nvSpPr>
            <p:cNvPr id="2059" name="Text Box 36"/>
            <p:cNvSpPr txBox="1">
              <a:spLocks noChangeArrowheads="1"/>
            </p:cNvSpPr>
            <p:nvPr/>
          </p:nvSpPr>
          <p:spPr bwMode="auto">
            <a:xfrm>
              <a:off x="960" y="2242"/>
              <a:ext cx="720" cy="212"/>
            </a:xfrm>
            <a:prstGeom prst="rect">
              <a:avLst/>
            </a:prstGeom>
            <a:noFill/>
            <a:ln w="9525">
              <a:noFill/>
              <a:miter lim="800000"/>
              <a:headEnd/>
              <a:tailEnd/>
            </a:ln>
          </p:spPr>
          <p:txBody>
            <a:bodyPr>
              <a:spAutoFit/>
            </a:bodyPr>
            <a:lstStyle/>
            <a:p>
              <a:r>
                <a:rPr kumimoji="1" lang="en-US" altLang="zh-CN" sz="1600" b="0">
                  <a:solidFill>
                    <a:srgbClr val="CC0000"/>
                  </a:solidFill>
                </a:rPr>
                <a:t>0   1    0</a:t>
              </a:r>
            </a:p>
          </p:txBody>
        </p:sp>
        <p:sp>
          <p:nvSpPr>
            <p:cNvPr id="2060" name="Line 37"/>
            <p:cNvSpPr>
              <a:spLocks noChangeShapeType="1"/>
            </p:cNvSpPr>
            <p:nvPr/>
          </p:nvSpPr>
          <p:spPr bwMode="auto">
            <a:xfrm>
              <a:off x="1200" y="2494"/>
              <a:ext cx="0" cy="672"/>
            </a:xfrm>
            <a:prstGeom prst="line">
              <a:avLst/>
            </a:prstGeom>
            <a:noFill/>
            <a:ln w="38100">
              <a:solidFill>
                <a:srgbClr val="CC0000"/>
              </a:solidFill>
              <a:prstDash val="dash"/>
              <a:round/>
              <a:headEnd/>
              <a:tailEnd/>
            </a:ln>
          </p:spPr>
          <p:txBody>
            <a:bodyPr/>
            <a:lstStyle/>
            <a:p>
              <a:endParaRPr lang="zh-CN" altLang="en-US"/>
            </a:p>
          </p:txBody>
        </p:sp>
        <p:sp>
          <p:nvSpPr>
            <p:cNvPr id="2061" name="Text Box 38"/>
            <p:cNvSpPr txBox="1">
              <a:spLocks noChangeArrowheads="1"/>
            </p:cNvSpPr>
            <p:nvPr/>
          </p:nvSpPr>
          <p:spPr bwMode="auto">
            <a:xfrm>
              <a:off x="960" y="3142"/>
              <a:ext cx="720" cy="212"/>
            </a:xfrm>
            <a:prstGeom prst="rect">
              <a:avLst/>
            </a:prstGeom>
            <a:noFill/>
            <a:ln w="9525">
              <a:noFill/>
              <a:miter lim="800000"/>
              <a:headEnd/>
              <a:tailEnd/>
            </a:ln>
          </p:spPr>
          <p:txBody>
            <a:bodyPr>
              <a:spAutoFit/>
            </a:bodyPr>
            <a:lstStyle/>
            <a:p>
              <a:r>
                <a:rPr kumimoji="1" lang="en-US" altLang="zh-CN" sz="1600" b="0">
                  <a:solidFill>
                    <a:srgbClr val="CC0000"/>
                  </a:solidFill>
                </a:rPr>
                <a:t>1   1    1</a:t>
              </a:r>
            </a:p>
          </p:txBody>
        </p:sp>
        <p:grpSp>
          <p:nvGrpSpPr>
            <p:cNvPr id="9" name="Group 39"/>
            <p:cNvGrpSpPr>
              <a:grpSpLocks/>
            </p:cNvGrpSpPr>
            <p:nvPr/>
          </p:nvGrpSpPr>
          <p:grpSpPr bwMode="auto">
            <a:xfrm>
              <a:off x="144" y="1534"/>
              <a:ext cx="864" cy="1248"/>
              <a:chOff x="144" y="2016"/>
              <a:chExt cx="864" cy="1248"/>
            </a:xfrm>
          </p:grpSpPr>
          <p:sp>
            <p:nvSpPr>
              <p:cNvPr id="2063" name="AutoShape 40"/>
              <p:cNvSpPr>
                <a:spLocks noChangeArrowheads="1"/>
              </p:cNvSpPr>
              <p:nvPr/>
            </p:nvSpPr>
            <p:spPr bwMode="auto">
              <a:xfrm>
                <a:off x="144" y="2016"/>
                <a:ext cx="384" cy="384"/>
              </a:xfrm>
              <a:prstGeom prst="smileyFace">
                <a:avLst>
                  <a:gd name="adj" fmla="val 4653"/>
                </a:avLst>
              </a:prstGeom>
              <a:solidFill>
                <a:srgbClr val="FF9933"/>
              </a:solidFill>
              <a:ln w="9525">
                <a:solidFill>
                  <a:schemeClr val="tx1"/>
                </a:solidFill>
                <a:round/>
                <a:headEnd/>
                <a:tailEnd/>
              </a:ln>
            </p:spPr>
            <p:txBody>
              <a:bodyPr wrap="none" anchor="ctr"/>
              <a:lstStyle/>
              <a:p>
                <a:endParaRPr lang="zh-CN" altLang="en-US"/>
              </a:p>
            </p:txBody>
          </p:sp>
          <p:sp>
            <p:nvSpPr>
              <p:cNvPr id="2064" name="AutoShape 41"/>
              <p:cNvSpPr>
                <a:spLocks noChangeArrowheads="1"/>
              </p:cNvSpPr>
              <p:nvPr/>
            </p:nvSpPr>
            <p:spPr bwMode="auto">
              <a:xfrm>
                <a:off x="144" y="2880"/>
                <a:ext cx="864" cy="384"/>
              </a:xfrm>
              <a:prstGeom prst="wedgeRoundRectCallout">
                <a:avLst>
                  <a:gd name="adj1" fmla="val -22917"/>
                  <a:gd name="adj2" fmla="val -183074"/>
                  <a:gd name="adj3" fmla="val 16667"/>
                </a:avLst>
              </a:prstGeom>
              <a:solidFill>
                <a:srgbClr val="FF9933"/>
              </a:solidFill>
              <a:ln w="9525">
                <a:solidFill>
                  <a:schemeClr val="tx1"/>
                </a:solidFill>
                <a:miter lim="800000"/>
                <a:headEnd/>
                <a:tailEnd/>
              </a:ln>
            </p:spPr>
            <p:txBody>
              <a:bodyPr/>
              <a:lstStyle/>
              <a:p>
                <a:pPr>
                  <a:spcBef>
                    <a:spcPct val="0"/>
                  </a:spcBef>
                </a:pPr>
                <a:r>
                  <a:rPr kumimoji="1" lang="zh-CN" altLang="en-US" b="1" dirty="0">
                    <a:solidFill>
                      <a:srgbClr val="990033"/>
                    </a:solidFill>
                  </a:rPr>
                  <a:t>全译码</a:t>
                </a:r>
              </a:p>
            </p:txBody>
          </p:sp>
        </p:grpSp>
      </p:grpSp>
      <p:sp>
        <p:nvSpPr>
          <p:cNvPr id="51242" name="AutoShape 42"/>
          <p:cNvSpPr>
            <a:spLocks noChangeArrowheads="1"/>
          </p:cNvSpPr>
          <p:nvPr/>
        </p:nvSpPr>
        <p:spPr bwMode="auto">
          <a:xfrm>
            <a:off x="6634163" y="3284538"/>
            <a:ext cx="2006600" cy="730250"/>
          </a:xfrm>
          <a:prstGeom prst="wedgeRectCallout">
            <a:avLst>
              <a:gd name="adj1" fmla="val -80486"/>
              <a:gd name="adj2" fmla="val 84431"/>
            </a:avLst>
          </a:prstGeom>
          <a:solidFill>
            <a:srgbClr val="66FFFF"/>
          </a:solidFill>
          <a:ln w="12700">
            <a:solidFill>
              <a:srgbClr val="FF9933"/>
            </a:solidFill>
            <a:miter lim="800000"/>
            <a:headEnd/>
            <a:tailEnd/>
          </a:ln>
        </p:spPr>
        <p:txBody>
          <a:bodyPr/>
          <a:lstStyle/>
          <a:p>
            <a:pPr>
              <a:spcBef>
                <a:spcPct val="0"/>
              </a:spcBef>
            </a:pPr>
            <a:r>
              <a:rPr kumimoji="1" lang="zh-CN" altLang="en-US" sz="2000" b="1" dirty="0">
                <a:ea typeface="楷体_GB2312" pitchFamily="49" charset="-122"/>
              </a:rPr>
              <a:t>连接点编程时，需画一个叉。</a:t>
            </a:r>
          </a:p>
        </p:txBody>
      </p:sp>
      <p:sp>
        <p:nvSpPr>
          <p:cNvPr id="2056"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spcBef>
                <a:spcPct val="0"/>
              </a:spcBef>
            </a:pPr>
            <a:fld id="{B6CBB9F9-4238-4B59-9677-37A8EE8627A9}" type="slidenum">
              <a:rPr lang="ko-KR" altLang="en-US" sz="1600">
                <a:solidFill>
                  <a:schemeClr val="accent2"/>
                </a:solidFill>
                <a:latin typeface="Verdana" pitchFamily="34" charset="0"/>
                <a:ea typeface="Gulim" pitchFamily="34" charset="-127"/>
              </a:rPr>
              <a:pPr algn="r">
                <a:spcBef>
                  <a:spcPct val="0"/>
                </a:spcBef>
              </a:pPr>
              <a:t>86</a:t>
            </a:fld>
            <a:endParaRPr lang="en-US" altLang="ko-KR" sz="1600">
              <a:solidFill>
                <a:schemeClr val="accent2"/>
              </a:solidFill>
              <a:latin typeface="Verdana" pitchFamily="34" charset="0"/>
              <a:ea typeface="Gulim" pitchFamily="34" charset="-127"/>
            </a:endParaRPr>
          </a:p>
        </p:txBody>
      </p:sp>
    </p:spTree>
  </p:cSld>
  <p:clrMapOvr>
    <a:masterClrMapping/>
  </p:clrMapOvr>
  <p:transition spd="med">
    <p:blinds dir="vert"/>
    <p:sndAc>
      <p:stSnd>
        <p:snd r:embed="rId4" name="projctor.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1217"/>
                                        </p:tgtEl>
                                        <p:attrNameLst>
                                          <p:attrName>style.visibility</p:attrName>
                                        </p:attrNameLst>
                                      </p:cBhvr>
                                      <p:to>
                                        <p:strVal val="visible"/>
                                      </p:to>
                                    </p:set>
                                    <p:anim calcmode="lin" valueType="num">
                                      <p:cBhvr additive="base">
                                        <p:cTn id="7" dur="500" fill="hold"/>
                                        <p:tgtEl>
                                          <p:spTgt spid="51217"/>
                                        </p:tgtEl>
                                        <p:attrNameLst>
                                          <p:attrName>ppt_x</p:attrName>
                                        </p:attrNameLst>
                                      </p:cBhvr>
                                      <p:tavLst>
                                        <p:tav tm="0">
                                          <p:val>
                                            <p:strVal val="#ppt_x"/>
                                          </p:val>
                                        </p:tav>
                                        <p:tav tm="100000">
                                          <p:val>
                                            <p:strVal val="#ppt_x"/>
                                          </p:val>
                                        </p:tav>
                                      </p:tavLst>
                                    </p:anim>
                                    <p:anim calcmode="lin" valueType="num">
                                      <p:cBhvr additive="base">
                                        <p:cTn id="8" dur="500" fill="hold"/>
                                        <p:tgtEl>
                                          <p:spTgt spid="512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0-#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51242"/>
                                        </p:tgtEl>
                                        <p:attrNameLst>
                                          <p:attrName>style.visibility</p:attrName>
                                        </p:attrNameLst>
                                      </p:cBhvr>
                                      <p:to>
                                        <p:strVal val="visible"/>
                                      </p:to>
                                    </p:set>
                                    <p:animEffect transition="in" filter="dissolve">
                                      <p:cBhvr>
                                        <p:cTn id="24" dur="500"/>
                                        <p:tgtEl>
                                          <p:spTgt spid="51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7" grpId="0"/>
      <p:bldP spid="51242"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1692275" y="298450"/>
            <a:ext cx="6408738" cy="609600"/>
          </a:xfrm>
        </p:spPr>
        <p:txBody>
          <a:bodyPr/>
          <a:lstStyle/>
          <a:p>
            <a:r>
              <a:rPr lang="en-US" altLang="zh-CN" dirty="0" smtClean="0">
                <a:solidFill>
                  <a:srgbClr val="FFCC00"/>
                </a:solidFill>
                <a:latin typeface="Arial" charset="0"/>
                <a:ea typeface="黑体" pitchFamily="49" charset="-122"/>
              </a:rPr>
              <a:t>PLA</a:t>
            </a:r>
            <a:r>
              <a:rPr lang="zh-CN" altLang="en-US" dirty="0" smtClean="0">
                <a:solidFill>
                  <a:srgbClr val="FFCC00"/>
                </a:solidFill>
                <a:latin typeface="Arial" charset="0"/>
                <a:ea typeface="黑体" pitchFamily="49" charset="-122"/>
              </a:rPr>
              <a:t>的阵列图</a:t>
            </a:r>
          </a:p>
        </p:txBody>
      </p:sp>
      <p:grpSp>
        <p:nvGrpSpPr>
          <p:cNvPr id="2" name="Group 178"/>
          <p:cNvGrpSpPr>
            <a:grpSpLocks/>
          </p:cNvGrpSpPr>
          <p:nvPr/>
        </p:nvGrpSpPr>
        <p:grpSpPr bwMode="auto">
          <a:xfrm>
            <a:off x="1046163" y="1952625"/>
            <a:ext cx="3460750" cy="4338638"/>
            <a:chOff x="1430" y="649"/>
            <a:chExt cx="2382" cy="3416"/>
          </a:xfrm>
        </p:grpSpPr>
        <p:sp>
          <p:nvSpPr>
            <p:cNvPr id="30728" name="Freeform 179"/>
            <p:cNvSpPr>
              <a:spLocks/>
            </p:cNvSpPr>
            <p:nvPr/>
          </p:nvSpPr>
          <p:spPr bwMode="auto">
            <a:xfrm>
              <a:off x="1632" y="1098"/>
              <a:ext cx="202" cy="218"/>
            </a:xfrm>
            <a:custGeom>
              <a:avLst/>
              <a:gdLst>
                <a:gd name="T0" fmla="*/ 0 w 202"/>
                <a:gd name="T1" fmla="*/ 0 h 218"/>
                <a:gd name="T2" fmla="*/ 202 w 202"/>
                <a:gd name="T3" fmla="*/ 0 h 218"/>
                <a:gd name="T4" fmla="*/ 101 w 202"/>
                <a:gd name="T5" fmla="*/ 218 h 218"/>
                <a:gd name="T6" fmla="*/ 0 w 202"/>
                <a:gd name="T7" fmla="*/ 0 h 218"/>
                <a:gd name="T8" fmla="*/ 0 60000 65536"/>
                <a:gd name="T9" fmla="*/ 0 60000 65536"/>
                <a:gd name="T10" fmla="*/ 0 60000 65536"/>
                <a:gd name="T11" fmla="*/ 0 60000 65536"/>
                <a:gd name="T12" fmla="*/ 0 w 202"/>
                <a:gd name="T13" fmla="*/ 0 h 218"/>
                <a:gd name="T14" fmla="*/ 202 w 202"/>
                <a:gd name="T15" fmla="*/ 218 h 218"/>
              </a:gdLst>
              <a:ahLst/>
              <a:cxnLst>
                <a:cxn ang="T8">
                  <a:pos x="T0" y="T1"/>
                </a:cxn>
                <a:cxn ang="T9">
                  <a:pos x="T2" y="T3"/>
                </a:cxn>
                <a:cxn ang="T10">
                  <a:pos x="T4" y="T5"/>
                </a:cxn>
                <a:cxn ang="T11">
                  <a:pos x="T6" y="T7"/>
                </a:cxn>
              </a:cxnLst>
              <a:rect l="T12" t="T13" r="T14" b="T15"/>
              <a:pathLst>
                <a:path w="202" h="218">
                  <a:moveTo>
                    <a:pt x="0" y="0"/>
                  </a:moveTo>
                  <a:lnTo>
                    <a:pt x="202" y="0"/>
                  </a:lnTo>
                  <a:lnTo>
                    <a:pt x="101" y="218"/>
                  </a:lnTo>
                  <a:lnTo>
                    <a:pt x="0" y="0"/>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30729" name="Line 180"/>
            <p:cNvSpPr>
              <a:spLocks noChangeShapeType="1"/>
            </p:cNvSpPr>
            <p:nvPr/>
          </p:nvSpPr>
          <p:spPr bwMode="auto">
            <a:xfrm>
              <a:off x="1803" y="1171"/>
              <a:ext cx="1" cy="1986"/>
            </a:xfrm>
            <a:prstGeom prst="line">
              <a:avLst/>
            </a:prstGeom>
            <a:noFill/>
            <a:ln w="22225">
              <a:solidFill>
                <a:srgbClr val="000000"/>
              </a:solidFill>
              <a:round/>
              <a:headEnd/>
              <a:tailEnd/>
            </a:ln>
          </p:spPr>
          <p:txBody>
            <a:bodyPr/>
            <a:lstStyle/>
            <a:p>
              <a:endParaRPr lang="zh-CN" altLang="en-US"/>
            </a:p>
          </p:txBody>
        </p:sp>
        <p:sp>
          <p:nvSpPr>
            <p:cNvPr id="30730" name="Line 181"/>
            <p:cNvSpPr>
              <a:spLocks noChangeShapeType="1"/>
            </p:cNvSpPr>
            <p:nvPr/>
          </p:nvSpPr>
          <p:spPr bwMode="auto">
            <a:xfrm>
              <a:off x="1733" y="895"/>
              <a:ext cx="1" cy="203"/>
            </a:xfrm>
            <a:prstGeom prst="line">
              <a:avLst/>
            </a:prstGeom>
            <a:noFill/>
            <a:ln w="22225">
              <a:solidFill>
                <a:srgbClr val="000000"/>
              </a:solidFill>
              <a:round/>
              <a:headEnd/>
              <a:tailEnd/>
            </a:ln>
          </p:spPr>
          <p:txBody>
            <a:bodyPr/>
            <a:lstStyle/>
            <a:p>
              <a:endParaRPr lang="zh-CN" altLang="en-US"/>
            </a:p>
          </p:txBody>
        </p:sp>
        <p:sp>
          <p:nvSpPr>
            <p:cNvPr id="30731" name="Freeform 182"/>
            <p:cNvSpPr>
              <a:spLocks/>
            </p:cNvSpPr>
            <p:nvPr/>
          </p:nvSpPr>
          <p:spPr bwMode="auto">
            <a:xfrm>
              <a:off x="1907" y="1098"/>
              <a:ext cx="202" cy="218"/>
            </a:xfrm>
            <a:custGeom>
              <a:avLst/>
              <a:gdLst>
                <a:gd name="T0" fmla="*/ 0 w 202"/>
                <a:gd name="T1" fmla="*/ 0 h 218"/>
                <a:gd name="T2" fmla="*/ 202 w 202"/>
                <a:gd name="T3" fmla="*/ 0 h 218"/>
                <a:gd name="T4" fmla="*/ 101 w 202"/>
                <a:gd name="T5" fmla="*/ 218 h 218"/>
                <a:gd name="T6" fmla="*/ 0 w 202"/>
                <a:gd name="T7" fmla="*/ 0 h 218"/>
                <a:gd name="T8" fmla="*/ 0 60000 65536"/>
                <a:gd name="T9" fmla="*/ 0 60000 65536"/>
                <a:gd name="T10" fmla="*/ 0 60000 65536"/>
                <a:gd name="T11" fmla="*/ 0 60000 65536"/>
                <a:gd name="T12" fmla="*/ 0 w 202"/>
                <a:gd name="T13" fmla="*/ 0 h 218"/>
                <a:gd name="T14" fmla="*/ 202 w 202"/>
                <a:gd name="T15" fmla="*/ 218 h 218"/>
              </a:gdLst>
              <a:ahLst/>
              <a:cxnLst>
                <a:cxn ang="T8">
                  <a:pos x="T0" y="T1"/>
                </a:cxn>
                <a:cxn ang="T9">
                  <a:pos x="T2" y="T3"/>
                </a:cxn>
                <a:cxn ang="T10">
                  <a:pos x="T4" y="T5"/>
                </a:cxn>
                <a:cxn ang="T11">
                  <a:pos x="T6" y="T7"/>
                </a:cxn>
              </a:cxnLst>
              <a:rect l="T12" t="T13" r="T14" b="T15"/>
              <a:pathLst>
                <a:path w="202" h="218">
                  <a:moveTo>
                    <a:pt x="0" y="0"/>
                  </a:moveTo>
                  <a:lnTo>
                    <a:pt x="202" y="0"/>
                  </a:lnTo>
                  <a:lnTo>
                    <a:pt x="101" y="218"/>
                  </a:lnTo>
                  <a:lnTo>
                    <a:pt x="0" y="0"/>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30732" name="Line 183"/>
            <p:cNvSpPr>
              <a:spLocks noChangeShapeType="1"/>
            </p:cNvSpPr>
            <p:nvPr/>
          </p:nvSpPr>
          <p:spPr bwMode="auto">
            <a:xfrm>
              <a:off x="2078" y="1171"/>
              <a:ext cx="1" cy="1986"/>
            </a:xfrm>
            <a:prstGeom prst="line">
              <a:avLst/>
            </a:prstGeom>
            <a:noFill/>
            <a:ln w="22225">
              <a:solidFill>
                <a:srgbClr val="000000"/>
              </a:solidFill>
              <a:round/>
              <a:headEnd/>
              <a:tailEnd/>
            </a:ln>
          </p:spPr>
          <p:txBody>
            <a:bodyPr/>
            <a:lstStyle/>
            <a:p>
              <a:endParaRPr lang="zh-CN" altLang="en-US"/>
            </a:p>
          </p:txBody>
        </p:sp>
        <p:sp>
          <p:nvSpPr>
            <p:cNvPr id="30733" name="Line 184"/>
            <p:cNvSpPr>
              <a:spLocks noChangeShapeType="1"/>
            </p:cNvSpPr>
            <p:nvPr/>
          </p:nvSpPr>
          <p:spPr bwMode="auto">
            <a:xfrm>
              <a:off x="2008" y="895"/>
              <a:ext cx="1" cy="203"/>
            </a:xfrm>
            <a:prstGeom prst="line">
              <a:avLst/>
            </a:prstGeom>
            <a:noFill/>
            <a:ln w="22225">
              <a:solidFill>
                <a:srgbClr val="000000"/>
              </a:solidFill>
              <a:round/>
              <a:headEnd/>
              <a:tailEnd/>
            </a:ln>
          </p:spPr>
          <p:txBody>
            <a:bodyPr/>
            <a:lstStyle/>
            <a:p>
              <a:endParaRPr lang="zh-CN" altLang="en-US"/>
            </a:p>
          </p:txBody>
        </p:sp>
        <p:sp>
          <p:nvSpPr>
            <p:cNvPr id="30734" name="Freeform 185"/>
            <p:cNvSpPr>
              <a:spLocks/>
            </p:cNvSpPr>
            <p:nvPr/>
          </p:nvSpPr>
          <p:spPr bwMode="auto">
            <a:xfrm>
              <a:off x="2181" y="1098"/>
              <a:ext cx="202" cy="218"/>
            </a:xfrm>
            <a:custGeom>
              <a:avLst/>
              <a:gdLst>
                <a:gd name="T0" fmla="*/ 0 w 202"/>
                <a:gd name="T1" fmla="*/ 0 h 218"/>
                <a:gd name="T2" fmla="*/ 202 w 202"/>
                <a:gd name="T3" fmla="*/ 0 h 218"/>
                <a:gd name="T4" fmla="*/ 101 w 202"/>
                <a:gd name="T5" fmla="*/ 218 h 218"/>
                <a:gd name="T6" fmla="*/ 0 w 202"/>
                <a:gd name="T7" fmla="*/ 0 h 218"/>
                <a:gd name="T8" fmla="*/ 0 60000 65536"/>
                <a:gd name="T9" fmla="*/ 0 60000 65536"/>
                <a:gd name="T10" fmla="*/ 0 60000 65536"/>
                <a:gd name="T11" fmla="*/ 0 60000 65536"/>
                <a:gd name="T12" fmla="*/ 0 w 202"/>
                <a:gd name="T13" fmla="*/ 0 h 218"/>
                <a:gd name="T14" fmla="*/ 202 w 202"/>
                <a:gd name="T15" fmla="*/ 218 h 218"/>
              </a:gdLst>
              <a:ahLst/>
              <a:cxnLst>
                <a:cxn ang="T8">
                  <a:pos x="T0" y="T1"/>
                </a:cxn>
                <a:cxn ang="T9">
                  <a:pos x="T2" y="T3"/>
                </a:cxn>
                <a:cxn ang="T10">
                  <a:pos x="T4" y="T5"/>
                </a:cxn>
                <a:cxn ang="T11">
                  <a:pos x="T6" y="T7"/>
                </a:cxn>
              </a:cxnLst>
              <a:rect l="T12" t="T13" r="T14" b="T15"/>
              <a:pathLst>
                <a:path w="202" h="218">
                  <a:moveTo>
                    <a:pt x="0" y="0"/>
                  </a:moveTo>
                  <a:lnTo>
                    <a:pt x="202" y="0"/>
                  </a:lnTo>
                  <a:lnTo>
                    <a:pt x="101" y="218"/>
                  </a:lnTo>
                  <a:lnTo>
                    <a:pt x="0" y="0"/>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30735" name="Line 186"/>
            <p:cNvSpPr>
              <a:spLocks noChangeShapeType="1"/>
            </p:cNvSpPr>
            <p:nvPr/>
          </p:nvSpPr>
          <p:spPr bwMode="auto">
            <a:xfrm>
              <a:off x="2352" y="1171"/>
              <a:ext cx="1" cy="1986"/>
            </a:xfrm>
            <a:prstGeom prst="line">
              <a:avLst/>
            </a:prstGeom>
            <a:noFill/>
            <a:ln w="22225">
              <a:solidFill>
                <a:srgbClr val="000000"/>
              </a:solidFill>
              <a:round/>
              <a:headEnd/>
              <a:tailEnd/>
            </a:ln>
          </p:spPr>
          <p:txBody>
            <a:bodyPr/>
            <a:lstStyle/>
            <a:p>
              <a:endParaRPr lang="zh-CN" altLang="en-US"/>
            </a:p>
          </p:txBody>
        </p:sp>
        <p:sp>
          <p:nvSpPr>
            <p:cNvPr id="30736" name="Line 187"/>
            <p:cNvSpPr>
              <a:spLocks noChangeShapeType="1"/>
            </p:cNvSpPr>
            <p:nvPr/>
          </p:nvSpPr>
          <p:spPr bwMode="auto">
            <a:xfrm>
              <a:off x="2282" y="895"/>
              <a:ext cx="1" cy="203"/>
            </a:xfrm>
            <a:prstGeom prst="line">
              <a:avLst/>
            </a:prstGeom>
            <a:noFill/>
            <a:ln w="22225">
              <a:solidFill>
                <a:srgbClr val="000000"/>
              </a:solidFill>
              <a:round/>
              <a:headEnd/>
              <a:tailEnd/>
            </a:ln>
          </p:spPr>
          <p:txBody>
            <a:bodyPr/>
            <a:lstStyle/>
            <a:p>
              <a:endParaRPr lang="zh-CN" altLang="en-US"/>
            </a:p>
          </p:txBody>
        </p:sp>
        <p:sp>
          <p:nvSpPr>
            <p:cNvPr id="30737" name="Line 188"/>
            <p:cNvSpPr>
              <a:spLocks noChangeShapeType="1"/>
            </p:cNvSpPr>
            <p:nvPr/>
          </p:nvSpPr>
          <p:spPr bwMode="auto">
            <a:xfrm>
              <a:off x="1430" y="1446"/>
              <a:ext cx="1155" cy="1"/>
            </a:xfrm>
            <a:prstGeom prst="line">
              <a:avLst/>
            </a:prstGeom>
            <a:noFill/>
            <a:ln w="22225">
              <a:solidFill>
                <a:srgbClr val="000000"/>
              </a:solidFill>
              <a:round/>
              <a:headEnd/>
              <a:tailEnd/>
            </a:ln>
          </p:spPr>
          <p:txBody>
            <a:bodyPr/>
            <a:lstStyle/>
            <a:p>
              <a:endParaRPr lang="zh-CN" altLang="en-US"/>
            </a:p>
          </p:txBody>
        </p:sp>
        <p:sp>
          <p:nvSpPr>
            <p:cNvPr id="30738" name="Line 189"/>
            <p:cNvSpPr>
              <a:spLocks noChangeShapeType="1"/>
            </p:cNvSpPr>
            <p:nvPr/>
          </p:nvSpPr>
          <p:spPr bwMode="auto">
            <a:xfrm>
              <a:off x="2859" y="1446"/>
              <a:ext cx="953" cy="1"/>
            </a:xfrm>
            <a:prstGeom prst="line">
              <a:avLst/>
            </a:prstGeom>
            <a:noFill/>
            <a:ln w="22225">
              <a:solidFill>
                <a:srgbClr val="000000"/>
              </a:solidFill>
              <a:round/>
              <a:headEnd/>
              <a:tailEnd/>
            </a:ln>
          </p:spPr>
          <p:txBody>
            <a:bodyPr/>
            <a:lstStyle/>
            <a:p>
              <a:endParaRPr lang="zh-CN" altLang="en-US"/>
            </a:p>
          </p:txBody>
        </p:sp>
        <p:sp>
          <p:nvSpPr>
            <p:cNvPr id="30739" name="Freeform 190"/>
            <p:cNvSpPr>
              <a:spLocks/>
            </p:cNvSpPr>
            <p:nvPr/>
          </p:nvSpPr>
          <p:spPr bwMode="auto">
            <a:xfrm>
              <a:off x="2585" y="1359"/>
              <a:ext cx="274" cy="174"/>
            </a:xfrm>
            <a:custGeom>
              <a:avLst/>
              <a:gdLst>
                <a:gd name="T0" fmla="*/ 0 w 274"/>
                <a:gd name="T1" fmla="*/ 0 h 174"/>
                <a:gd name="T2" fmla="*/ 0 w 274"/>
                <a:gd name="T3" fmla="*/ 174 h 174"/>
                <a:gd name="T4" fmla="*/ 173 w 274"/>
                <a:gd name="T5" fmla="*/ 174 h 174"/>
                <a:gd name="T6" fmla="*/ 231 w 274"/>
                <a:gd name="T7" fmla="*/ 160 h 174"/>
                <a:gd name="T8" fmla="*/ 274 w 274"/>
                <a:gd name="T9" fmla="*/ 116 h 174"/>
                <a:gd name="T10" fmla="*/ 274 w 274"/>
                <a:gd name="T11" fmla="*/ 58 h 174"/>
                <a:gd name="T12" fmla="*/ 231 w 274"/>
                <a:gd name="T13" fmla="*/ 15 h 174"/>
                <a:gd name="T14" fmla="*/ 173 w 274"/>
                <a:gd name="T15" fmla="*/ 0 h 174"/>
                <a:gd name="T16" fmla="*/ 0 w 274"/>
                <a:gd name="T17" fmla="*/ 0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4"/>
                <a:gd name="T28" fmla="*/ 0 h 174"/>
                <a:gd name="T29" fmla="*/ 274 w 274"/>
                <a:gd name="T30" fmla="*/ 174 h 1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4" h="174">
                  <a:moveTo>
                    <a:pt x="0" y="0"/>
                  </a:moveTo>
                  <a:lnTo>
                    <a:pt x="0" y="174"/>
                  </a:lnTo>
                  <a:lnTo>
                    <a:pt x="173" y="174"/>
                  </a:lnTo>
                  <a:lnTo>
                    <a:pt x="231" y="160"/>
                  </a:lnTo>
                  <a:lnTo>
                    <a:pt x="274" y="116"/>
                  </a:lnTo>
                  <a:lnTo>
                    <a:pt x="274" y="58"/>
                  </a:lnTo>
                  <a:lnTo>
                    <a:pt x="231" y="15"/>
                  </a:lnTo>
                  <a:lnTo>
                    <a:pt x="173" y="0"/>
                  </a:lnTo>
                  <a:lnTo>
                    <a:pt x="0" y="0"/>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30740" name="Line 191"/>
            <p:cNvSpPr>
              <a:spLocks noChangeShapeType="1"/>
            </p:cNvSpPr>
            <p:nvPr/>
          </p:nvSpPr>
          <p:spPr bwMode="auto">
            <a:xfrm>
              <a:off x="1430" y="1664"/>
              <a:ext cx="1155" cy="1"/>
            </a:xfrm>
            <a:prstGeom prst="line">
              <a:avLst/>
            </a:prstGeom>
            <a:noFill/>
            <a:ln w="22225">
              <a:solidFill>
                <a:srgbClr val="000000"/>
              </a:solidFill>
              <a:round/>
              <a:headEnd/>
              <a:tailEnd/>
            </a:ln>
          </p:spPr>
          <p:txBody>
            <a:bodyPr/>
            <a:lstStyle/>
            <a:p>
              <a:endParaRPr lang="zh-CN" altLang="en-US"/>
            </a:p>
          </p:txBody>
        </p:sp>
        <p:sp>
          <p:nvSpPr>
            <p:cNvPr id="30741" name="Line 192"/>
            <p:cNvSpPr>
              <a:spLocks noChangeShapeType="1"/>
            </p:cNvSpPr>
            <p:nvPr/>
          </p:nvSpPr>
          <p:spPr bwMode="auto">
            <a:xfrm>
              <a:off x="2859" y="1664"/>
              <a:ext cx="953" cy="1"/>
            </a:xfrm>
            <a:prstGeom prst="line">
              <a:avLst/>
            </a:prstGeom>
            <a:noFill/>
            <a:ln w="22225">
              <a:solidFill>
                <a:srgbClr val="000000"/>
              </a:solidFill>
              <a:round/>
              <a:headEnd/>
              <a:tailEnd/>
            </a:ln>
          </p:spPr>
          <p:txBody>
            <a:bodyPr/>
            <a:lstStyle/>
            <a:p>
              <a:endParaRPr lang="zh-CN" altLang="en-US"/>
            </a:p>
          </p:txBody>
        </p:sp>
        <p:sp>
          <p:nvSpPr>
            <p:cNvPr id="30742" name="Freeform 193"/>
            <p:cNvSpPr>
              <a:spLocks/>
            </p:cNvSpPr>
            <p:nvPr/>
          </p:nvSpPr>
          <p:spPr bwMode="auto">
            <a:xfrm>
              <a:off x="2585" y="1577"/>
              <a:ext cx="274" cy="174"/>
            </a:xfrm>
            <a:custGeom>
              <a:avLst/>
              <a:gdLst>
                <a:gd name="T0" fmla="*/ 0 w 274"/>
                <a:gd name="T1" fmla="*/ 0 h 174"/>
                <a:gd name="T2" fmla="*/ 0 w 274"/>
                <a:gd name="T3" fmla="*/ 174 h 174"/>
                <a:gd name="T4" fmla="*/ 173 w 274"/>
                <a:gd name="T5" fmla="*/ 174 h 174"/>
                <a:gd name="T6" fmla="*/ 231 w 274"/>
                <a:gd name="T7" fmla="*/ 159 h 174"/>
                <a:gd name="T8" fmla="*/ 274 w 274"/>
                <a:gd name="T9" fmla="*/ 116 h 174"/>
                <a:gd name="T10" fmla="*/ 274 w 274"/>
                <a:gd name="T11" fmla="*/ 58 h 174"/>
                <a:gd name="T12" fmla="*/ 231 w 274"/>
                <a:gd name="T13" fmla="*/ 29 h 174"/>
                <a:gd name="T14" fmla="*/ 173 w 274"/>
                <a:gd name="T15" fmla="*/ 0 h 174"/>
                <a:gd name="T16" fmla="*/ 0 w 274"/>
                <a:gd name="T17" fmla="*/ 0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4"/>
                <a:gd name="T28" fmla="*/ 0 h 174"/>
                <a:gd name="T29" fmla="*/ 274 w 274"/>
                <a:gd name="T30" fmla="*/ 174 h 1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4" h="174">
                  <a:moveTo>
                    <a:pt x="0" y="0"/>
                  </a:moveTo>
                  <a:lnTo>
                    <a:pt x="0" y="174"/>
                  </a:lnTo>
                  <a:lnTo>
                    <a:pt x="173" y="174"/>
                  </a:lnTo>
                  <a:lnTo>
                    <a:pt x="231" y="159"/>
                  </a:lnTo>
                  <a:lnTo>
                    <a:pt x="274" y="116"/>
                  </a:lnTo>
                  <a:lnTo>
                    <a:pt x="274" y="58"/>
                  </a:lnTo>
                  <a:lnTo>
                    <a:pt x="231" y="29"/>
                  </a:lnTo>
                  <a:lnTo>
                    <a:pt x="173" y="0"/>
                  </a:lnTo>
                  <a:lnTo>
                    <a:pt x="0" y="0"/>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30743" name="Line 194"/>
            <p:cNvSpPr>
              <a:spLocks noChangeShapeType="1"/>
            </p:cNvSpPr>
            <p:nvPr/>
          </p:nvSpPr>
          <p:spPr bwMode="auto">
            <a:xfrm>
              <a:off x="1430" y="1896"/>
              <a:ext cx="1155" cy="1"/>
            </a:xfrm>
            <a:prstGeom prst="line">
              <a:avLst/>
            </a:prstGeom>
            <a:noFill/>
            <a:ln w="22225">
              <a:solidFill>
                <a:srgbClr val="000000"/>
              </a:solidFill>
              <a:round/>
              <a:headEnd/>
              <a:tailEnd/>
            </a:ln>
          </p:spPr>
          <p:txBody>
            <a:bodyPr/>
            <a:lstStyle/>
            <a:p>
              <a:endParaRPr lang="zh-CN" altLang="en-US"/>
            </a:p>
          </p:txBody>
        </p:sp>
        <p:sp>
          <p:nvSpPr>
            <p:cNvPr id="30744" name="Line 195"/>
            <p:cNvSpPr>
              <a:spLocks noChangeShapeType="1"/>
            </p:cNvSpPr>
            <p:nvPr/>
          </p:nvSpPr>
          <p:spPr bwMode="auto">
            <a:xfrm>
              <a:off x="2859" y="1896"/>
              <a:ext cx="953" cy="1"/>
            </a:xfrm>
            <a:prstGeom prst="line">
              <a:avLst/>
            </a:prstGeom>
            <a:noFill/>
            <a:ln w="22225">
              <a:solidFill>
                <a:srgbClr val="000000"/>
              </a:solidFill>
              <a:round/>
              <a:headEnd/>
              <a:tailEnd/>
            </a:ln>
          </p:spPr>
          <p:txBody>
            <a:bodyPr/>
            <a:lstStyle/>
            <a:p>
              <a:endParaRPr lang="zh-CN" altLang="en-US"/>
            </a:p>
          </p:txBody>
        </p:sp>
        <p:sp>
          <p:nvSpPr>
            <p:cNvPr id="30745" name="Freeform 196"/>
            <p:cNvSpPr>
              <a:spLocks/>
            </p:cNvSpPr>
            <p:nvPr/>
          </p:nvSpPr>
          <p:spPr bwMode="auto">
            <a:xfrm>
              <a:off x="2585" y="1809"/>
              <a:ext cx="274" cy="174"/>
            </a:xfrm>
            <a:custGeom>
              <a:avLst/>
              <a:gdLst>
                <a:gd name="T0" fmla="*/ 0 w 274"/>
                <a:gd name="T1" fmla="*/ 0 h 174"/>
                <a:gd name="T2" fmla="*/ 0 w 274"/>
                <a:gd name="T3" fmla="*/ 174 h 174"/>
                <a:gd name="T4" fmla="*/ 173 w 274"/>
                <a:gd name="T5" fmla="*/ 174 h 174"/>
                <a:gd name="T6" fmla="*/ 231 w 274"/>
                <a:gd name="T7" fmla="*/ 145 h 174"/>
                <a:gd name="T8" fmla="*/ 274 w 274"/>
                <a:gd name="T9" fmla="*/ 116 h 174"/>
                <a:gd name="T10" fmla="*/ 274 w 274"/>
                <a:gd name="T11" fmla="*/ 58 h 174"/>
                <a:gd name="T12" fmla="*/ 231 w 274"/>
                <a:gd name="T13" fmla="*/ 14 h 174"/>
                <a:gd name="T14" fmla="*/ 173 w 274"/>
                <a:gd name="T15" fmla="*/ 0 h 174"/>
                <a:gd name="T16" fmla="*/ 0 w 274"/>
                <a:gd name="T17" fmla="*/ 0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4"/>
                <a:gd name="T28" fmla="*/ 0 h 174"/>
                <a:gd name="T29" fmla="*/ 274 w 274"/>
                <a:gd name="T30" fmla="*/ 174 h 1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4" h="174">
                  <a:moveTo>
                    <a:pt x="0" y="0"/>
                  </a:moveTo>
                  <a:lnTo>
                    <a:pt x="0" y="174"/>
                  </a:lnTo>
                  <a:lnTo>
                    <a:pt x="173" y="174"/>
                  </a:lnTo>
                  <a:lnTo>
                    <a:pt x="231" y="145"/>
                  </a:lnTo>
                  <a:lnTo>
                    <a:pt x="274" y="116"/>
                  </a:lnTo>
                  <a:lnTo>
                    <a:pt x="274" y="58"/>
                  </a:lnTo>
                  <a:lnTo>
                    <a:pt x="231" y="14"/>
                  </a:lnTo>
                  <a:lnTo>
                    <a:pt x="173" y="0"/>
                  </a:lnTo>
                  <a:lnTo>
                    <a:pt x="0" y="0"/>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30746" name="Line 197"/>
            <p:cNvSpPr>
              <a:spLocks noChangeShapeType="1"/>
            </p:cNvSpPr>
            <p:nvPr/>
          </p:nvSpPr>
          <p:spPr bwMode="auto">
            <a:xfrm>
              <a:off x="1430" y="2113"/>
              <a:ext cx="1155" cy="1"/>
            </a:xfrm>
            <a:prstGeom prst="line">
              <a:avLst/>
            </a:prstGeom>
            <a:noFill/>
            <a:ln w="22225">
              <a:solidFill>
                <a:srgbClr val="000000"/>
              </a:solidFill>
              <a:round/>
              <a:headEnd/>
              <a:tailEnd/>
            </a:ln>
          </p:spPr>
          <p:txBody>
            <a:bodyPr/>
            <a:lstStyle/>
            <a:p>
              <a:endParaRPr lang="zh-CN" altLang="en-US"/>
            </a:p>
          </p:txBody>
        </p:sp>
        <p:sp>
          <p:nvSpPr>
            <p:cNvPr id="30747" name="Line 198"/>
            <p:cNvSpPr>
              <a:spLocks noChangeShapeType="1"/>
            </p:cNvSpPr>
            <p:nvPr/>
          </p:nvSpPr>
          <p:spPr bwMode="auto">
            <a:xfrm>
              <a:off x="2859" y="2113"/>
              <a:ext cx="953" cy="1"/>
            </a:xfrm>
            <a:prstGeom prst="line">
              <a:avLst/>
            </a:prstGeom>
            <a:noFill/>
            <a:ln w="22225">
              <a:solidFill>
                <a:srgbClr val="000000"/>
              </a:solidFill>
              <a:round/>
              <a:headEnd/>
              <a:tailEnd/>
            </a:ln>
          </p:spPr>
          <p:txBody>
            <a:bodyPr/>
            <a:lstStyle/>
            <a:p>
              <a:endParaRPr lang="zh-CN" altLang="en-US"/>
            </a:p>
          </p:txBody>
        </p:sp>
        <p:sp>
          <p:nvSpPr>
            <p:cNvPr id="30748" name="Freeform 199"/>
            <p:cNvSpPr>
              <a:spLocks/>
            </p:cNvSpPr>
            <p:nvPr/>
          </p:nvSpPr>
          <p:spPr bwMode="auto">
            <a:xfrm>
              <a:off x="2585" y="2026"/>
              <a:ext cx="274" cy="174"/>
            </a:xfrm>
            <a:custGeom>
              <a:avLst/>
              <a:gdLst>
                <a:gd name="T0" fmla="*/ 0 w 274"/>
                <a:gd name="T1" fmla="*/ 0 h 174"/>
                <a:gd name="T2" fmla="*/ 0 w 274"/>
                <a:gd name="T3" fmla="*/ 174 h 174"/>
                <a:gd name="T4" fmla="*/ 173 w 274"/>
                <a:gd name="T5" fmla="*/ 174 h 174"/>
                <a:gd name="T6" fmla="*/ 231 w 274"/>
                <a:gd name="T7" fmla="*/ 160 h 174"/>
                <a:gd name="T8" fmla="*/ 274 w 274"/>
                <a:gd name="T9" fmla="*/ 116 h 174"/>
                <a:gd name="T10" fmla="*/ 274 w 274"/>
                <a:gd name="T11" fmla="*/ 58 h 174"/>
                <a:gd name="T12" fmla="*/ 231 w 274"/>
                <a:gd name="T13" fmla="*/ 15 h 174"/>
                <a:gd name="T14" fmla="*/ 173 w 274"/>
                <a:gd name="T15" fmla="*/ 0 h 174"/>
                <a:gd name="T16" fmla="*/ 0 w 274"/>
                <a:gd name="T17" fmla="*/ 0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4"/>
                <a:gd name="T28" fmla="*/ 0 h 174"/>
                <a:gd name="T29" fmla="*/ 274 w 274"/>
                <a:gd name="T30" fmla="*/ 174 h 1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4" h="174">
                  <a:moveTo>
                    <a:pt x="0" y="0"/>
                  </a:moveTo>
                  <a:lnTo>
                    <a:pt x="0" y="174"/>
                  </a:lnTo>
                  <a:lnTo>
                    <a:pt x="173" y="174"/>
                  </a:lnTo>
                  <a:lnTo>
                    <a:pt x="231" y="160"/>
                  </a:lnTo>
                  <a:lnTo>
                    <a:pt x="274" y="116"/>
                  </a:lnTo>
                  <a:lnTo>
                    <a:pt x="274" y="58"/>
                  </a:lnTo>
                  <a:lnTo>
                    <a:pt x="231" y="15"/>
                  </a:lnTo>
                  <a:lnTo>
                    <a:pt x="173" y="0"/>
                  </a:lnTo>
                  <a:lnTo>
                    <a:pt x="0" y="0"/>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30749" name="Line 200"/>
            <p:cNvSpPr>
              <a:spLocks noChangeShapeType="1"/>
            </p:cNvSpPr>
            <p:nvPr/>
          </p:nvSpPr>
          <p:spPr bwMode="auto">
            <a:xfrm>
              <a:off x="1430" y="2331"/>
              <a:ext cx="1155" cy="1"/>
            </a:xfrm>
            <a:prstGeom prst="line">
              <a:avLst/>
            </a:prstGeom>
            <a:noFill/>
            <a:ln w="22225">
              <a:solidFill>
                <a:srgbClr val="000000"/>
              </a:solidFill>
              <a:round/>
              <a:headEnd/>
              <a:tailEnd/>
            </a:ln>
          </p:spPr>
          <p:txBody>
            <a:bodyPr/>
            <a:lstStyle/>
            <a:p>
              <a:endParaRPr lang="zh-CN" altLang="en-US"/>
            </a:p>
          </p:txBody>
        </p:sp>
        <p:sp>
          <p:nvSpPr>
            <p:cNvPr id="30750" name="Line 201"/>
            <p:cNvSpPr>
              <a:spLocks noChangeShapeType="1"/>
            </p:cNvSpPr>
            <p:nvPr/>
          </p:nvSpPr>
          <p:spPr bwMode="auto">
            <a:xfrm>
              <a:off x="2859" y="2331"/>
              <a:ext cx="953" cy="1"/>
            </a:xfrm>
            <a:prstGeom prst="line">
              <a:avLst/>
            </a:prstGeom>
            <a:noFill/>
            <a:ln w="22225">
              <a:solidFill>
                <a:srgbClr val="000000"/>
              </a:solidFill>
              <a:round/>
              <a:headEnd/>
              <a:tailEnd/>
            </a:ln>
          </p:spPr>
          <p:txBody>
            <a:bodyPr/>
            <a:lstStyle/>
            <a:p>
              <a:endParaRPr lang="zh-CN" altLang="en-US"/>
            </a:p>
          </p:txBody>
        </p:sp>
        <p:sp>
          <p:nvSpPr>
            <p:cNvPr id="30751" name="Freeform 202"/>
            <p:cNvSpPr>
              <a:spLocks/>
            </p:cNvSpPr>
            <p:nvPr/>
          </p:nvSpPr>
          <p:spPr bwMode="auto">
            <a:xfrm>
              <a:off x="2585" y="2244"/>
              <a:ext cx="274" cy="174"/>
            </a:xfrm>
            <a:custGeom>
              <a:avLst/>
              <a:gdLst>
                <a:gd name="T0" fmla="*/ 0 w 274"/>
                <a:gd name="T1" fmla="*/ 0 h 174"/>
                <a:gd name="T2" fmla="*/ 0 w 274"/>
                <a:gd name="T3" fmla="*/ 174 h 174"/>
                <a:gd name="T4" fmla="*/ 173 w 274"/>
                <a:gd name="T5" fmla="*/ 174 h 174"/>
                <a:gd name="T6" fmla="*/ 231 w 274"/>
                <a:gd name="T7" fmla="*/ 159 h 174"/>
                <a:gd name="T8" fmla="*/ 274 w 274"/>
                <a:gd name="T9" fmla="*/ 116 h 174"/>
                <a:gd name="T10" fmla="*/ 274 w 274"/>
                <a:gd name="T11" fmla="*/ 72 h 174"/>
                <a:gd name="T12" fmla="*/ 231 w 274"/>
                <a:gd name="T13" fmla="*/ 29 h 174"/>
                <a:gd name="T14" fmla="*/ 173 w 274"/>
                <a:gd name="T15" fmla="*/ 0 h 174"/>
                <a:gd name="T16" fmla="*/ 0 w 274"/>
                <a:gd name="T17" fmla="*/ 0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4"/>
                <a:gd name="T28" fmla="*/ 0 h 174"/>
                <a:gd name="T29" fmla="*/ 274 w 274"/>
                <a:gd name="T30" fmla="*/ 174 h 1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4" h="174">
                  <a:moveTo>
                    <a:pt x="0" y="0"/>
                  </a:moveTo>
                  <a:lnTo>
                    <a:pt x="0" y="174"/>
                  </a:lnTo>
                  <a:lnTo>
                    <a:pt x="173" y="174"/>
                  </a:lnTo>
                  <a:lnTo>
                    <a:pt x="231" y="159"/>
                  </a:lnTo>
                  <a:lnTo>
                    <a:pt x="274" y="116"/>
                  </a:lnTo>
                  <a:lnTo>
                    <a:pt x="274" y="72"/>
                  </a:lnTo>
                  <a:lnTo>
                    <a:pt x="231" y="29"/>
                  </a:lnTo>
                  <a:lnTo>
                    <a:pt x="173" y="0"/>
                  </a:lnTo>
                  <a:lnTo>
                    <a:pt x="0" y="0"/>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30752" name="Line 203"/>
            <p:cNvSpPr>
              <a:spLocks noChangeShapeType="1"/>
            </p:cNvSpPr>
            <p:nvPr/>
          </p:nvSpPr>
          <p:spPr bwMode="auto">
            <a:xfrm>
              <a:off x="1430" y="2563"/>
              <a:ext cx="1155" cy="1"/>
            </a:xfrm>
            <a:prstGeom prst="line">
              <a:avLst/>
            </a:prstGeom>
            <a:noFill/>
            <a:ln w="22225">
              <a:solidFill>
                <a:srgbClr val="000000"/>
              </a:solidFill>
              <a:round/>
              <a:headEnd/>
              <a:tailEnd/>
            </a:ln>
          </p:spPr>
          <p:txBody>
            <a:bodyPr/>
            <a:lstStyle/>
            <a:p>
              <a:endParaRPr lang="zh-CN" altLang="en-US"/>
            </a:p>
          </p:txBody>
        </p:sp>
        <p:sp>
          <p:nvSpPr>
            <p:cNvPr id="30753" name="Line 204"/>
            <p:cNvSpPr>
              <a:spLocks noChangeShapeType="1"/>
            </p:cNvSpPr>
            <p:nvPr/>
          </p:nvSpPr>
          <p:spPr bwMode="auto">
            <a:xfrm>
              <a:off x="2859" y="2563"/>
              <a:ext cx="953" cy="1"/>
            </a:xfrm>
            <a:prstGeom prst="line">
              <a:avLst/>
            </a:prstGeom>
            <a:noFill/>
            <a:ln w="22225">
              <a:solidFill>
                <a:srgbClr val="000000"/>
              </a:solidFill>
              <a:round/>
              <a:headEnd/>
              <a:tailEnd/>
            </a:ln>
          </p:spPr>
          <p:txBody>
            <a:bodyPr/>
            <a:lstStyle/>
            <a:p>
              <a:endParaRPr lang="zh-CN" altLang="en-US"/>
            </a:p>
          </p:txBody>
        </p:sp>
        <p:sp>
          <p:nvSpPr>
            <p:cNvPr id="30754" name="Freeform 205"/>
            <p:cNvSpPr>
              <a:spLocks/>
            </p:cNvSpPr>
            <p:nvPr/>
          </p:nvSpPr>
          <p:spPr bwMode="auto">
            <a:xfrm>
              <a:off x="2585" y="2476"/>
              <a:ext cx="274" cy="174"/>
            </a:xfrm>
            <a:custGeom>
              <a:avLst/>
              <a:gdLst>
                <a:gd name="T0" fmla="*/ 0 w 274"/>
                <a:gd name="T1" fmla="*/ 0 h 174"/>
                <a:gd name="T2" fmla="*/ 0 w 274"/>
                <a:gd name="T3" fmla="*/ 174 h 174"/>
                <a:gd name="T4" fmla="*/ 173 w 274"/>
                <a:gd name="T5" fmla="*/ 174 h 174"/>
                <a:gd name="T6" fmla="*/ 231 w 274"/>
                <a:gd name="T7" fmla="*/ 159 h 174"/>
                <a:gd name="T8" fmla="*/ 274 w 274"/>
                <a:gd name="T9" fmla="*/ 116 h 174"/>
                <a:gd name="T10" fmla="*/ 274 w 274"/>
                <a:gd name="T11" fmla="*/ 58 h 174"/>
                <a:gd name="T12" fmla="*/ 231 w 274"/>
                <a:gd name="T13" fmla="*/ 14 h 174"/>
                <a:gd name="T14" fmla="*/ 173 w 274"/>
                <a:gd name="T15" fmla="*/ 0 h 174"/>
                <a:gd name="T16" fmla="*/ 0 w 274"/>
                <a:gd name="T17" fmla="*/ 0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4"/>
                <a:gd name="T28" fmla="*/ 0 h 174"/>
                <a:gd name="T29" fmla="*/ 274 w 274"/>
                <a:gd name="T30" fmla="*/ 174 h 1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4" h="174">
                  <a:moveTo>
                    <a:pt x="0" y="0"/>
                  </a:moveTo>
                  <a:lnTo>
                    <a:pt x="0" y="174"/>
                  </a:lnTo>
                  <a:lnTo>
                    <a:pt x="173" y="174"/>
                  </a:lnTo>
                  <a:lnTo>
                    <a:pt x="231" y="159"/>
                  </a:lnTo>
                  <a:lnTo>
                    <a:pt x="274" y="116"/>
                  </a:lnTo>
                  <a:lnTo>
                    <a:pt x="274" y="58"/>
                  </a:lnTo>
                  <a:lnTo>
                    <a:pt x="231" y="14"/>
                  </a:lnTo>
                  <a:lnTo>
                    <a:pt x="173" y="0"/>
                  </a:lnTo>
                  <a:lnTo>
                    <a:pt x="0" y="0"/>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30755" name="Line 206"/>
            <p:cNvSpPr>
              <a:spLocks noChangeShapeType="1"/>
            </p:cNvSpPr>
            <p:nvPr/>
          </p:nvSpPr>
          <p:spPr bwMode="auto">
            <a:xfrm>
              <a:off x="1430" y="2780"/>
              <a:ext cx="1155" cy="1"/>
            </a:xfrm>
            <a:prstGeom prst="line">
              <a:avLst/>
            </a:prstGeom>
            <a:noFill/>
            <a:ln w="22225">
              <a:solidFill>
                <a:srgbClr val="000000"/>
              </a:solidFill>
              <a:round/>
              <a:headEnd/>
              <a:tailEnd/>
            </a:ln>
          </p:spPr>
          <p:txBody>
            <a:bodyPr/>
            <a:lstStyle/>
            <a:p>
              <a:endParaRPr lang="zh-CN" altLang="en-US"/>
            </a:p>
          </p:txBody>
        </p:sp>
        <p:sp>
          <p:nvSpPr>
            <p:cNvPr id="30756" name="Line 207"/>
            <p:cNvSpPr>
              <a:spLocks noChangeShapeType="1"/>
            </p:cNvSpPr>
            <p:nvPr/>
          </p:nvSpPr>
          <p:spPr bwMode="auto">
            <a:xfrm>
              <a:off x="2859" y="2780"/>
              <a:ext cx="953" cy="1"/>
            </a:xfrm>
            <a:prstGeom prst="line">
              <a:avLst/>
            </a:prstGeom>
            <a:noFill/>
            <a:ln w="22225">
              <a:solidFill>
                <a:srgbClr val="000000"/>
              </a:solidFill>
              <a:round/>
              <a:headEnd/>
              <a:tailEnd/>
            </a:ln>
          </p:spPr>
          <p:txBody>
            <a:bodyPr/>
            <a:lstStyle/>
            <a:p>
              <a:endParaRPr lang="zh-CN" altLang="en-US"/>
            </a:p>
          </p:txBody>
        </p:sp>
        <p:sp>
          <p:nvSpPr>
            <p:cNvPr id="30757" name="Freeform 208"/>
            <p:cNvSpPr>
              <a:spLocks/>
            </p:cNvSpPr>
            <p:nvPr/>
          </p:nvSpPr>
          <p:spPr bwMode="auto">
            <a:xfrm>
              <a:off x="2585" y="2693"/>
              <a:ext cx="274" cy="174"/>
            </a:xfrm>
            <a:custGeom>
              <a:avLst/>
              <a:gdLst>
                <a:gd name="T0" fmla="*/ 0 w 274"/>
                <a:gd name="T1" fmla="*/ 0 h 174"/>
                <a:gd name="T2" fmla="*/ 0 w 274"/>
                <a:gd name="T3" fmla="*/ 174 h 174"/>
                <a:gd name="T4" fmla="*/ 173 w 274"/>
                <a:gd name="T5" fmla="*/ 174 h 174"/>
                <a:gd name="T6" fmla="*/ 231 w 274"/>
                <a:gd name="T7" fmla="*/ 160 h 174"/>
                <a:gd name="T8" fmla="*/ 274 w 274"/>
                <a:gd name="T9" fmla="*/ 116 h 174"/>
                <a:gd name="T10" fmla="*/ 274 w 274"/>
                <a:gd name="T11" fmla="*/ 58 h 174"/>
                <a:gd name="T12" fmla="*/ 231 w 274"/>
                <a:gd name="T13" fmla="*/ 15 h 174"/>
                <a:gd name="T14" fmla="*/ 173 w 274"/>
                <a:gd name="T15" fmla="*/ 0 h 174"/>
                <a:gd name="T16" fmla="*/ 0 w 274"/>
                <a:gd name="T17" fmla="*/ 0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4"/>
                <a:gd name="T28" fmla="*/ 0 h 174"/>
                <a:gd name="T29" fmla="*/ 274 w 274"/>
                <a:gd name="T30" fmla="*/ 174 h 1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4" h="174">
                  <a:moveTo>
                    <a:pt x="0" y="0"/>
                  </a:moveTo>
                  <a:lnTo>
                    <a:pt x="0" y="174"/>
                  </a:lnTo>
                  <a:lnTo>
                    <a:pt x="173" y="174"/>
                  </a:lnTo>
                  <a:lnTo>
                    <a:pt x="231" y="160"/>
                  </a:lnTo>
                  <a:lnTo>
                    <a:pt x="274" y="116"/>
                  </a:lnTo>
                  <a:lnTo>
                    <a:pt x="274" y="58"/>
                  </a:lnTo>
                  <a:lnTo>
                    <a:pt x="231" y="15"/>
                  </a:lnTo>
                  <a:lnTo>
                    <a:pt x="173" y="0"/>
                  </a:lnTo>
                  <a:lnTo>
                    <a:pt x="0" y="0"/>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30758" name="Line 209"/>
            <p:cNvSpPr>
              <a:spLocks noChangeShapeType="1"/>
            </p:cNvSpPr>
            <p:nvPr/>
          </p:nvSpPr>
          <p:spPr bwMode="auto">
            <a:xfrm>
              <a:off x="1430" y="2998"/>
              <a:ext cx="1155" cy="1"/>
            </a:xfrm>
            <a:prstGeom prst="line">
              <a:avLst/>
            </a:prstGeom>
            <a:noFill/>
            <a:ln w="22225">
              <a:solidFill>
                <a:srgbClr val="000000"/>
              </a:solidFill>
              <a:round/>
              <a:headEnd/>
              <a:tailEnd/>
            </a:ln>
          </p:spPr>
          <p:txBody>
            <a:bodyPr/>
            <a:lstStyle/>
            <a:p>
              <a:endParaRPr lang="zh-CN" altLang="en-US"/>
            </a:p>
          </p:txBody>
        </p:sp>
        <p:sp>
          <p:nvSpPr>
            <p:cNvPr id="30759" name="Line 210"/>
            <p:cNvSpPr>
              <a:spLocks noChangeShapeType="1"/>
            </p:cNvSpPr>
            <p:nvPr/>
          </p:nvSpPr>
          <p:spPr bwMode="auto">
            <a:xfrm>
              <a:off x="2859" y="2998"/>
              <a:ext cx="953" cy="1"/>
            </a:xfrm>
            <a:prstGeom prst="line">
              <a:avLst/>
            </a:prstGeom>
            <a:noFill/>
            <a:ln w="22225">
              <a:solidFill>
                <a:srgbClr val="000000"/>
              </a:solidFill>
              <a:round/>
              <a:headEnd/>
              <a:tailEnd/>
            </a:ln>
          </p:spPr>
          <p:txBody>
            <a:bodyPr/>
            <a:lstStyle/>
            <a:p>
              <a:endParaRPr lang="zh-CN" altLang="en-US"/>
            </a:p>
          </p:txBody>
        </p:sp>
        <p:sp>
          <p:nvSpPr>
            <p:cNvPr id="30760" name="Freeform 211"/>
            <p:cNvSpPr>
              <a:spLocks/>
            </p:cNvSpPr>
            <p:nvPr/>
          </p:nvSpPr>
          <p:spPr bwMode="auto">
            <a:xfrm>
              <a:off x="2585" y="2925"/>
              <a:ext cx="274" cy="160"/>
            </a:xfrm>
            <a:custGeom>
              <a:avLst/>
              <a:gdLst>
                <a:gd name="T0" fmla="*/ 0 w 274"/>
                <a:gd name="T1" fmla="*/ 0 h 160"/>
                <a:gd name="T2" fmla="*/ 0 w 274"/>
                <a:gd name="T3" fmla="*/ 160 h 160"/>
                <a:gd name="T4" fmla="*/ 173 w 274"/>
                <a:gd name="T5" fmla="*/ 160 h 160"/>
                <a:gd name="T6" fmla="*/ 231 w 274"/>
                <a:gd name="T7" fmla="*/ 145 h 160"/>
                <a:gd name="T8" fmla="*/ 274 w 274"/>
                <a:gd name="T9" fmla="*/ 102 h 160"/>
                <a:gd name="T10" fmla="*/ 274 w 274"/>
                <a:gd name="T11" fmla="*/ 58 h 160"/>
                <a:gd name="T12" fmla="*/ 231 w 274"/>
                <a:gd name="T13" fmla="*/ 15 h 160"/>
                <a:gd name="T14" fmla="*/ 173 w 274"/>
                <a:gd name="T15" fmla="*/ 0 h 160"/>
                <a:gd name="T16" fmla="*/ 0 w 274"/>
                <a:gd name="T17" fmla="*/ 0 h 1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4"/>
                <a:gd name="T28" fmla="*/ 0 h 160"/>
                <a:gd name="T29" fmla="*/ 274 w 274"/>
                <a:gd name="T30" fmla="*/ 160 h 1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4" h="160">
                  <a:moveTo>
                    <a:pt x="0" y="0"/>
                  </a:moveTo>
                  <a:lnTo>
                    <a:pt x="0" y="160"/>
                  </a:lnTo>
                  <a:lnTo>
                    <a:pt x="173" y="160"/>
                  </a:lnTo>
                  <a:lnTo>
                    <a:pt x="231" y="145"/>
                  </a:lnTo>
                  <a:lnTo>
                    <a:pt x="274" y="102"/>
                  </a:lnTo>
                  <a:lnTo>
                    <a:pt x="274" y="58"/>
                  </a:lnTo>
                  <a:lnTo>
                    <a:pt x="231" y="15"/>
                  </a:lnTo>
                  <a:lnTo>
                    <a:pt x="173" y="0"/>
                  </a:lnTo>
                  <a:lnTo>
                    <a:pt x="0" y="0"/>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30761" name="Rectangle 212"/>
            <p:cNvSpPr>
              <a:spLocks noChangeArrowheads="1"/>
            </p:cNvSpPr>
            <p:nvPr/>
          </p:nvSpPr>
          <p:spPr bwMode="auto">
            <a:xfrm>
              <a:off x="1749" y="3216"/>
              <a:ext cx="533" cy="218"/>
            </a:xfrm>
            <a:prstGeom prst="rect">
              <a:avLst/>
            </a:prstGeom>
            <a:noFill/>
            <a:ln w="9525">
              <a:noFill/>
              <a:miter lim="800000"/>
              <a:headEnd/>
              <a:tailEnd/>
            </a:ln>
          </p:spPr>
          <p:txBody>
            <a:bodyPr wrap="none" lIns="0" tIns="0" rIns="0" bIns="0">
              <a:spAutoFit/>
            </a:bodyPr>
            <a:lstStyle/>
            <a:p>
              <a:pPr>
                <a:spcBef>
                  <a:spcPct val="0"/>
                </a:spcBef>
              </a:pPr>
              <a:r>
                <a:rPr lang="zh-CN" altLang="en-US" sz="2000" b="1" dirty="0">
                  <a:solidFill>
                    <a:srgbClr val="CC0066"/>
                  </a:solidFill>
                  <a:latin typeface="宋体" pitchFamily="2" charset="-122"/>
                  <a:ea typeface="楷体_GB2312" pitchFamily="49" charset="-122"/>
                </a:rPr>
                <a:t>与阵列</a:t>
              </a:r>
              <a:endParaRPr lang="zh-CN" altLang="en-US" sz="2000" b="1" dirty="0">
                <a:solidFill>
                  <a:srgbClr val="CC0066"/>
                </a:solidFill>
                <a:latin typeface="Arial" charset="0"/>
                <a:ea typeface="楷体_GB2312" pitchFamily="49" charset="-122"/>
              </a:endParaRPr>
            </a:p>
          </p:txBody>
        </p:sp>
        <p:sp>
          <p:nvSpPr>
            <p:cNvPr id="30762" name="Rectangle 213"/>
            <p:cNvSpPr>
              <a:spLocks noChangeArrowheads="1"/>
            </p:cNvSpPr>
            <p:nvPr/>
          </p:nvSpPr>
          <p:spPr bwMode="auto">
            <a:xfrm>
              <a:off x="1661" y="3448"/>
              <a:ext cx="709" cy="218"/>
            </a:xfrm>
            <a:prstGeom prst="rect">
              <a:avLst/>
            </a:prstGeom>
            <a:noFill/>
            <a:ln w="9525">
              <a:noFill/>
              <a:miter lim="800000"/>
              <a:headEnd/>
              <a:tailEnd/>
            </a:ln>
          </p:spPr>
          <p:txBody>
            <a:bodyPr wrap="none" lIns="0" tIns="0" rIns="0" bIns="0">
              <a:spAutoFit/>
            </a:bodyPr>
            <a:lstStyle/>
            <a:p>
              <a:pPr>
                <a:spcBef>
                  <a:spcPct val="0"/>
                </a:spcBef>
              </a:pPr>
              <a:r>
                <a:rPr lang="en-US" altLang="zh-CN" sz="2000" b="1" dirty="0">
                  <a:solidFill>
                    <a:srgbClr val="CC0066"/>
                  </a:solidFill>
                  <a:latin typeface="宋体" pitchFamily="2" charset="-122"/>
                  <a:ea typeface="楷体_GB2312" pitchFamily="49" charset="-122"/>
                </a:rPr>
                <a:t>(</a:t>
              </a:r>
              <a:r>
                <a:rPr lang="zh-CN" altLang="en-US" sz="2000" b="1" dirty="0">
                  <a:solidFill>
                    <a:srgbClr val="CC0066"/>
                  </a:solidFill>
                  <a:latin typeface="宋体" pitchFamily="2" charset="-122"/>
                  <a:ea typeface="楷体_GB2312" pitchFamily="49" charset="-122"/>
                </a:rPr>
                <a:t>可编程</a:t>
              </a:r>
              <a:r>
                <a:rPr lang="en-US" altLang="zh-CN" sz="2000" dirty="0">
                  <a:solidFill>
                    <a:srgbClr val="CC0066"/>
                  </a:solidFill>
                  <a:latin typeface="宋体" pitchFamily="2" charset="-122"/>
                  <a:ea typeface="楷体_GB2312" pitchFamily="49" charset="-122"/>
                </a:rPr>
                <a:t>)</a:t>
              </a:r>
            </a:p>
          </p:txBody>
        </p:sp>
        <p:sp>
          <p:nvSpPr>
            <p:cNvPr id="30763" name="Rectangle 214"/>
            <p:cNvSpPr>
              <a:spLocks noChangeArrowheads="1"/>
            </p:cNvSpPr>
            <p:nvPr/>
          </p:nvSpPr>
          <p:spPr bwMode="auto">
            <a:xfrm>
              <a:off x="1676" y="649"/>
              <a:ext cx="117" cy="230"/>
            </a:xfrm>
            <a:prstGeom prst="rect">
              <a:avLst/>
            </a:prstGeom>
            <a:noFill/>
            <a:ln w="9525">
              <a:noFill/>
              <a:miter lim="800000"/>
              <a:headEnd/>
              <a:tailEnd/>
            </a:ln>
          </p:spPr>
          <p:txBody>
            <a:bodyPr wrap="none" lIns="0" tIns="0" rIns="0" bIns="0">
              <a:spAutoFit/>
            </a:bodyPr>
            <a:lstStyle/>
            <a:p>
              <a:pPr>
                <a:spcBef>
                  <a:spcPct val="0"/>
                </a:spcBef>
              </a:pPr>
              <a:r>
                <a:rPr lang="en-US" altLang="zh-CN" b="0" i="1">
                  <a:solidFill>
                    <a:srgbClr val="000000"/>
                  </a:solidFill>
                </a:rPr>
                <a:t>A</a:t>
              </a:r>
              <a:endParaRPr lang="en-US" altLang="zh-CN" sz="1800">
                <a:latin typeface="Arial" charset="0"/>
              </a:endParaRPr>
            </a:p>
          </p:txBody>
        </p:sp>
        <p:sp>
          <p:nvSpPr>
            <p:cNvPr id="30764" name="Rectangle 215"/>
            <p:cNvSpPr>
              <a:spLocks noChangeArrowheads="1"/>
            </p:cNvSpPr>
            <p:nvPr/>
          </p:nvSpPr>
          <p:spPr bwMode="auto">
            <a:xfrm>
              <a:off x="1765" y="765"/>
              <a:ext cx="64" cy="154"/>
            </a:xfrm>
            <a:prstGeom prst="rect">
              <a:avLst/>
            </a:prstGeom>
            <a:noFill/>
            <a:ln w="9525">
              <a:noFill/>
              <a:miter lim="800000"/>
              <a:headEnd/>
              <a:tailEnd/>
            </a:ln>
          </p:spPr>
          <p:txBody>
            <a:bodyPr wrap="none" lIns="0" tIns="0" rIns="0" bIns="0">
              <a:spAutoFit/>
            </a:bodyPr>
            <a:lstStyle/>
            <a:p>
              <a:pPr>
                <a:spcBef>
                  <a:spcPct val="0"/>
                </a:spcBef>
              </a:pPr>
              <a:r>
                <a:rPr lang="en-US" altLang="zh-CN" sz="1600" b="0">
                  <a:solidFill>
                    <a:srgbClr val="000000"/>
                  </a:solidFill>
                  <a:latin typeface="宋体" pitchFamily="2" charset="-122"/>
                </a:rPr>
                <a:t>2</a:t>
              </a:r>
              <a:endParaRPr lang="en-US" altLang="zh-CN" sz="1800">
                <a:latin typeface="Arial" charset="0"/>
              </a:endParaRPr>
            </a:p>
          </p:txBody>
        </p:sp>
        <p:sp>
          <p:nvSpPr>
            <p:cNvPr id="30765" name="Rectangle 216"/>
            <p:cNvSpPr>
              <a:spLocks noChangeArrowheads="1"/>
            </p:cNvSpPr>
            <p:nvPr/>
          </p:nvSpPr>
          <p:spPr bwMode="auto">
            <a:xfrm>
              <a:off x="1936" y="649"/>
              <a:ext cx="117" cy="230"/>
            </a:xfrm>
            <a:prstGeom prst="rect">
              <a:avLst/>
            </a:prstGeom>
            <a:noFill/>
            <a:ln w="9525">
              <a:noFill/>
              <a:miter lim="800000"/>
              <a:headEnd/>
              <a:tailEnd/>
            </a:ln>
          </p:spPr>
          <p:txBody>
            <a:bodyPr wrap="none" lIns="0" tIns="0" rIns="0" bIns="0">
              <a:spAutoFit/>
            </a:bodyPr>
            <a:lstStyle/>
            <a:p>
              <a:pPr>
                <a:spcBef>
                  <a:spcPct val="0"/>
                </a:spcBef>
              </a:pPr>
              <a:r>
                <a:rPr lang="en-US" altLang="zh-CN" b="0" i="1">
                  <a:solidFill>
                    <a:srgbClr val="000000"/>
                  </a:solidFill>
                </a:rPr>
                <a:t>A</a:t>
              </a:r>
              <a:endParaRPr lang="en-US" altLang="zh-CN" sz="1800">
                <a:latin typeface="Arial" charset="0"/>
              </a:endParaRPr>
            </a:p>
          </p:txBody>
        </p:sp>
        <p:sp>
          <p:nvSpPr>
            <p:cNvPr id="30766" name="Rectangle 217"/>
            <p:cNvSpPr>
              <a:spLocks noChangeArrowheads="1"/>
            </p:cNvSpPr>
            <p:nvPr/>
          </p:nvSpPr>
          <p:spPr bwMode="auto">
            <a:xfrm>
              <a:off x="2041" y="765"/>
              <a:ext cx="64" cy="154"/>
            </a:xfrm>
            <a:prstGeom prst="rect">
              <a:avLst/>
            </a:prstGeom>
            <a:noFill/>
            <a:ln w="9525">
              <a:noFill/>
              <a:miter lim="800000"/>
              <a:headEnd/>
              <a:tailEnd/>
            </a:ln>
          </p:spPr>
          <p:txBody>
            <a:bodyPr wrap="none" lIns="0" tIns="0" rIns="0" bIns="0">
              <a:spAutoFit/>
            </a:bodyPr>
            <a:lstStyle/>
            <a:p>
              <a:pPr>
                <a:spcBef>
                  <a:spcPct val="0"/>
                </a:spcBef>
              </a:pPr>
              <a:r>
                <a:rPr lang="en-US" altLang="zh-CN" sz="1600" b="0">
                  <a:solidFill>
                    <a:srgbClr val="000000"/>
                  </a:solidFill>
                  <a:latin typeface="宋体" pitchFamily="2" charset="-122"/>
                </a:rPr>
                <a:t>1</a:t>
              </a:r>
              <a:endParaRPr lang="en-US" altLang="zh-CN" sz="1800">
                <a:latin typeface="Arial" charset="0"/>
              </a:endParaRPr>
            </a:p>
          </p:txBody>
        </p:sp>
        <p:sp>
          <p:nvSpPr>
            <p:cNvPr id="30767" name="Rectangle 218"/>
            <p:cNvSpPr>
              <a:spLocks noChangeArrowheads="1"/>
            </p:cNvSpPr>
            <p:nvPr/>
          </p:nvSpPr>
          <p:spPr bwMode="auto">
            <a:xfrm>
              <a:off x="2210" y="649"/>
              <a:ext cx="117" cy="230"/>
            </a:xfrm>
            <a:prstGeom prst="rect">
              <a:avLst/>
            </a:prstGeom>
            <a:noFill/>
            <a:ln w="9525">
              <a:noFill/>
              <a:miter lim="800000"/>
              <a:headEnd/>
              <a:tailEnd/>
            </a:ln>
          </p:spPr>
          <p:txBody>
            <a:bodyPr wrap="none" lIns="0" tIns="0" rIns="0" bIns="0">
              <a:spAutoFit/>
            </a:bodyPr>
            <a:lstStyle/>
            <a:p>
              <a:pPr>
                <a:spcBef>
                  <a:spcPct val="0"/>
                </a:spcBef>
              </a:pPr>
              <a:r>
                <a:rPr lang="en-US" altLang="zh-CN" b="0" i="1">
                  <a:solidFill>
                    <a:srgbClr val="000000"/>
                  </a:solidFill>
                </a:rPr>
                <a:t>A</a:t>
              </a:r>
              <a:endParaRPr lang="en-US" altLang="zh-CN" sz="1800">
                <a:latin typeface="Arial" charset="0"/>
              </a:endParaRPr>
            </a:p>
          </p:txBody>
        </p:sp>
        <p:sp>
          <p:nvSpPr>
            <p:cNvPr id="30768" name="Rectangle 219"/>
            <p:cNvSpPr>
              <a:spLocks noChangeArrowheads="1"/>
            </p:cNvSpPr>
            <p:nvPr/>
          </p:nvSpPr>
          <p:spPr bwMode="auto">
            <a:xfrm>
              <a:off x="2324" y="765"/>
              <a:ext cx="64" cy="154"/>
            </a:xfrm>
            <a:prstGeom prst="rect">
              <a:avLst/>
            </a:prstGeom>
            <a:noFill/>
            <a:ln w="9525">
              <a:noFill/>
              <a:miter lim="800000"/>
              <a:headEnd/>
              <a:tailEnd/>
            </a:ln>
          </p:spPr>
          <p:txBody>
            <a:bodyPr wrap="none" lIns="0" tIns="0" rIns="0" bIns="0">
              <a:spAutoFit/>
            </a:bodyPr>
            <a:lstStyle/>
            <a:p>
              <a:pPr>
                <a:spcBef>
                  <a:spcPct val="0"/>
                </a:spcBef>
              </a:pPr>
              <a:r>
                <a:rPr lang="en-US" altLang="zh-CN" sz="1600" b="0">
                  <a:solidFill>
                    <a:srgbClr val="000000"/>
                  </a:solidFill>
                  <a:latin typeface="宋体" pitchFamily="2" charset="-122"/>
                </a:rPr>
                <a:t>0</a:t>
              </a:r>
              <a:endParaRPr lang="en-US" altLang="zh-CN" sz="1800">
                <a:latin typeface="Arial" charset="0"/>
              </a:endParaRPr>
            </a:p>
          </p:txBody>
        </p:sp>
        <p:sp>
          <p:nvSpPr>
            <p:cNvPr id="30769" name="Line 220"/>
            <p:cNvSpPr>
              <a:spLocks noChangeShapeType="1"/>
            </p:cNvSpPr>
            <p:nvPr/>
          </p:nvSpPr>
          <p:spPr bwMode="auto">
            <a:xfrm flipH="1" flipV="1">
              <a:off x="1774" y="1417"/>
              <a:ext cx="73" cy="58"/>
            </a:xfrm>
            <a:prstGeom prst="line">
              <a:avLst/>
            </a:prstGeom>
            <a:noFill/>
            <a:ln w="22225">
              <a:solidFill>
                <a:srgbClr val="000000"/>
              </a:solidFill>
              <a:round/>
              <a:headEnd/>
              <a:tailEnd/>
            </a:ln>
          </p:spPr>
          <p:txBody>
            <a:bodyPr/>
            <a:lstStyle/>
            <a:p>
              <a:endParaRPr lang="zh-CN" altLang="en-US"/>
            </a:p>
          </p:txBody>
        </p:sp>
        <p:sp>
          <p:nvSpPr>
            <p:cNvPr id="30770" name="Line 221"/>
            <p:cNvSpPr>
              <a:spLocks noChangeShapeType="1"/>
            </p:cNvSpPr>
            <p:nvPr/>
          </p:nvSpPr>
          <p:spPr bwMode="auto">
            <a:xfrm flipV="1">
              <a:off x="1774" y="1417"/>
              <a:ext cx="73" cy="58"/>
            </a:xfrm>
            <a:prstGeom prst="line">
              <a:avLst/>
            </a:prstGeom>
            <a:noFill/>
            <a:ln w="22225">
              <a:solidFill>
                <a:srgbClr val="000000"/>
              </a:solidFill>
              <a:round/>
              <a:headEnd/>
              <a:tailEnd/>
            </a:ln>
          </p:spPr>
          <p:txBody>
            <a:bodyPr/>
            <a:lstStyle/>
            <a:p>
              <a:endParaRPr lang="zh-CN" altLang="en-US"/>
            </a:p>
          </p:txBody>
        </p:sp>
        <p:sp>
          <p:nvSpPr>
            <p:cNvPr id="30771" name="Line 222"/>
            <p:cNvSpPr>
              <a:spLocks noChangeShapeType="1"/>
            </p:cNvSpPr>
            <p:nvPr/>
          </p:nvSpPr>
          <p:spPr bwMode="auto">
            <a:xfrm flipH="1" flipV="1">
              <a:off x="2049" y="1417"/>
              <a:ext cx="57" cy="58"/>
            </a:xfrm>
            <a:prstGeom prst="line">
              <a:avLst/>
            </a:prstGeom>
            <a:noFill/>
            <a:ln w="22225">
              <a:solidFill>
                <a:srgbClr val="000000"/>
              </a:solidFill>
              <a:round/>
              <a:headEnd/>
              <a:tailEnd/>
            </a:ln>
          </p:spPr>
          <p:txBody>
            <a:bodyPr/>
            <a:lstStyle/>
            <a:p>
              <a:endParaRPr lang="zh-CN" altLang="en-US"/>
            </a:p>
          </p:txBody>
        </p:sp>
        <p:sp>
          <p:nvSpPr>
            <p:cNvPr id="30772" name="Line 223"/>
            <p:cNvSpPr>
              <a:spLocks noChangeShapeType="1"/>
            </p:cNvSpPr>
            <p:nvPr/>
          </p:nvSpPr>
          <p:spPr bwMode="auto">
            <a:xfrm flipV="1">
              <a:off x="2049" y="1417"/>
              <a:ext cx="57" cy="58"/>
            </a:xfrm>
            <a:prstGeom prst="line">
              <a:avLst/>
            </a:prstGeom>
            <a:noFill/>
            <a:ln w="22225">
              <a:solidFill>
                <a:srgbClr val="000000"/>
              </a:solidFill>
              <a:round/>
              <a:headEnd/>
              <a:tailEnd/>
            </a:ln>
          </p:spPr>
          <p:txBody>
            <a:bodyPr/>
            <a:lstStyle/>
            <a:p>
              <a:endParaRPr lang="zh-CN" altLang="en-US"/>
            </a:p>
          </p:txBody>
        </p:sp>
        <p:sp>
          <p:nvSpPr>
            <p:cNvPr id="30773" name="Line 224"/>
            <p:cNvSpPr>
              <a:spLocks noChangeShapeType="1"/>
            </p:cNvSpPr>
            <p:nvPr/>
          </p:nvSpPr>
          <p:spPr bwMode="auto">
            <a:xfrm flipH="1" flipV="1">
              <a:off x="2323" y="1417"/>
              <a:ext cx="58" cy="58"/>
            </a:xfrm>
            <a:prstGeom prst="line">
              <a:avLst/>
            </a:prstGeom>
            <a:noFill/>
            <a:ln w="22225">
              <a:solidFill>
                <a:srgbClr val="000000"/>
              </a:solidFill>
              <a:round/>
              <a:headEnd/>
              <a:tailEnd/>
            </a:ln>
          </p:spPr>
          <p:txBody>
            <a:bodyPr/>
            <a:lstStyle/>
            <a:p>
              <a:endParaRPr lang="zh-CN" altLang="en-US"/>
            </a:p>
          </p:txBody>
        </p:sp>
        <p:sp>
          <p:nvSpPr>
            <p:cNvPr id="30774" name="Line 225"/>
            <p:cNvSpPr>
              <a:spLocks noChangeShapeType="1"/>
            </p:cNvSpPr>
            <p:nvPr/>
          </p:nvSpPr>
          <p:spPr bwMode="auto">
            <a:xfrm flipV="1">
              <a:off x="2323" y="1417"/>
              <a:ext cx="58" cy="58"/>
            </a:xfrm>
            <a:prstGeom prst="line">
              <a:avLst/>
            </a:prstGeom>
            <a:noFill/>
            <a:ln w="22225">
              <a:solidFill>
                <a:srgbClr val="000000"/>
              </a:solidFill>
              <a:round/>
              <a:headEnd/>
              <a:tailEnd/>
            </a:ln>
          </p:spPr>
          <p:txBody>
            <a:bodyPr/>
            <a:lstStyle/>
            <a:p>
              <a:endParaRPr lang="zh-CN" altLang="en-US"/>
            </a:p>
          </p:txBody>
        </p:sp>
        <p:sp>
          <p:nvSpPr>
            <p:cNvPr id="30775" name="Line 226"/>
            <p:cNvSpPr>
              <a:spLocks noChangeShapeType="1"/>
            </p:cNvSpPr>
            <p:nvPr/>
          </p:nvSpPr>
          <p:spPr bwMode="auto">
            <a:xfrm flipH="1" flipV="1">
              <a:off x="1774" y="1635"/>
              <a:ext cx="73" cy="72"/>
            </a:xfrm>
            <a:prstGeom prst="line">
              <a:avLst/>
            </a:prstGeom>
            <a:noFill/>
            <a:ln w="22225">
              <a:solidFill>
                <a:srgbClr val="000000"/>
              </a:solidFill>
              <a:round/>
              <a:headEnd/>
              <a:tailEnd/>
            </a:ln>
          </p:spPr>
          <p:txBody>
            <a:bodyPr/>
            <a:lstStyle/>
            <a:p>
              <a:endParaRPr lang="zh-CN" altLang="en-US"/>
            </a:p>
          </p:txBody>
        </p:sp>
        <p:sp>
          <p:nvSpPr>
            <p:cNvPr id="30776" name="Line 227"/>
            <p:cNvSpPr>
              <a:spLocks noChangeShapeType="1"/>
            </p:cNvSpPr>
            <p:nvPr/>
          </p:nvSpPr>
          <p:spPr bwMode="auto">
            <a:xfrm flipV="1">
              <a:off x="1774" y="1635"/>
              <a:ext cx="73" cy="72"/>
            </a:xfrm>
            <a:prstGeom prst="line">
              <a:avLst/>
            </a:prstGeom>
            <a:noFill/>
            <a:ln w="22225">
              <a:solidFill>
                <a:srgbClr val="000000"/>
              </a:solidFill>
              <a:round/>
              <a:headEnd/>
              <a:tailEnd/>
            </a:ln>
          </p:spPr>
          <p:txBody>
            <a:bodyPr/>
            <a:lstStyle/>
            <a:p>
              <a:endParaRPr lang="zh-CN" altLang="en-US"/>
            </a:p>
          </p:txBody>
        </p:sp>
        <p:sp>
          <p:nvSpPr>
            <p:cNvPr id="30777" name="Line 228"/>
            <p:cNvSpPr>
              <a:spLocks noChangeShapeType="1"/>
            </p:cNvSpPr>
            <p:nvPr/>
          </p:nvSpPr>
          <p:spPr bwMode="auto">
            <a:xfrm flipH="1" flipV="1">
              <a:off x="2049" y="1635"/>
              <a:ext cx="57" cy="72"/>
            </a:xfrm>
            <a:prstGeom prst="line">
              <a:avLst/>
            </a:prstGeom>
            <a:noFill/>
            <a:ln w="22225">
              <a:solidFill>
                <a:srgbClr val="000000"/>
              </a:solidFill>
              <a:round/>
              <a:headEnd/>
              <a:tailEnd/>
            </a:ln>
          </p:spPr>
          <p:txBody>
            <a:bodyPr/>
            <a:lstStyle/>
            <a:p>
              <a:endParaRPr lang="zh-CN" altLang="en-US"/>
            </a:p>
          </p:txBody>
        </p:sp>
        <p:sp>
          <p:nvSpPr>
            <p:cNvPr id="30778" name="Line 229"/>
            <p:cNvSpPr>
              <a:spLocks noChangeShapeType="1"/>
            </p:cNvSpPr>
            <p:nvPr/>
          </p:nvSpPr>
          <p:spPr bwMode="auto">
            <a:xfrm flipV="1">
              <a:off x="2049" y="1635"/>
              <a:ext cx="57" cy="72"/>
            </a:xfrm>
            <a:prstGeom prst="line">
              <a:avLst/>
            </a:prstGeom>
            <a:noFill/>
            <a:ln w="22225">
              <a:solidFill>
                <a:srgbClr val="000000"/>
              </a:solidFill>
              <a:round/>
              <a:headEnd/>
              <a:tailEnd/>
            </a:ln>
          </p:spPr>
          <p:txBody>
            <a:bodyPr/>
            <a:lstStyle/>
            <a:p>
              <a:endParaRPr lang="zh-CN" altLang="en-US"/>
            </a:p>
          </p:txBody>
        </p:sp>
        <p:sp>
          <p:nvSpPr>
            <p:cNvPr id="30779" name="Line 230"/>
            <p:cNvSpPr>
              <a:spLocks noChangeShapeType="1"/>
            </p:cNvSpPr>
            <p:nvPr/>
          </p:nvSpPr>
          <p:spPr bwMode="auto">
            <a:xfrm flipH="1" flipV="1">
              <a:off x="2323" y="1635"/>
              <a:ext cx="58" cy="72"/>
            </a:xfrm>
            <a:prstGeom prst="line">
              <a:avLst/>
            </a:prstGeom>
            <a:noFill/>
            <a:ln w="22225">
              <a:solidFill>
                <a:srgbClr val="000000"/>
              </a:solidFill>
              <a:round/>
              <a:headEnd/>
              <a:tailEnd/>
            </a:ln>
          </p:spPr>
          <p:txBody>
            <a:bodyPr/>
            <a:lstStyle/>
            <a:p>
              <a:endParaRPr lang="zh-CN" altLang="en-US"/>
            </a:p>
          </p:txBody>
        </p:sp>
        <p:sp>
          <p:nvSpPr>
            <p:cNvPr id="30780" name="Line 231"/>
            <p:cNvSpPr>
              <a:spLocks noChangeShapeType="1"/>
            </p:cNvSpPr>
            <p:nvPr/>
          </p:nvSpPr>
          <p:spPr bwMode="auto">
            <a:xfrm flipV="1">
              <a:off x="2323" y="1635"/>
              <a:ext cx="58" cy="72"/>
            </a:xfrm>
            <a:prstGeom prst="line">
              <a:avLst/>
            </a:prstGeom>
            <a:noFill/>
            <a:ln w="22225">
              <a:solidFill>
                <a:srgbClr val="000000"/>
              </a:solidFill>
              <a:round/>
              <a:headEnd/>
              <a:tailEnd/>
            </a:ln>
          </p:spPr>
          <p:txBody>
            <a:bodyPr/>
            <a:lstStyle/>
            <a:p>
              <a:endParaRPr lang="zh-CN" altLang="en-US"/>
            </a:p>
          </p:txBody>
        </p:sp>
        <p:sp>
          <p:nvSpPr>
            <p:cNvPr id="30781" name="Line 232"/>
            <p:cNvSpPr>
              <a:spLocks noChangeShapeType="1"/>
            </p:cNvSpPr>
            <p:nvPr/>
          </p:nvSpPr>
          <p:spPr bwMode="auto">
            <a:xfrm flipH="1" flipV="1">
              <a:off x="1774" y="1852"/>
              <a:ext cx="73" cy="73"/>
            </a:xfrm>
            <a:prstGeom prst="line">
              <a:avLst/>
            </a:prstGeom>
            <a:noFill/>
            <a:ln w="22225">
              <a:solidFill>
                <a:srgbClr val="000000"/>
              </a:solidFill>
              <a:round/>
              <a:headEnd/>
              <a:tailEnd/>
            </a:ln>
          </p:spPr>
          <p:txBody>
            <a:bodyPr/>
            <a:lstStyle/>
            <a:p>
              <a:endParaRPr lang="zh-CN" altLang="en-US"/>
            </a:p>
          </p:txBody>
        </p:sp>
        <p:sp>
          <p:nvSpPr>
            <p:cNvPr id="30782" name="Line 233"/>
            <p:cNvSpPr>
              <a:spLocks noChangeShapeType="1"/>
            </p:cNvSpPr>
            <p:nvPr/>
          </p:nvSpPr>
          <p:spPr bwMode="auto">
            <a:xfrm flipV="1">
              <a:off x="1774" y="1852"/>
              <a:ext cx="73" cy="73"/>
            </a:xfrm>
            <a:prstGeom prst="line">
              <a:avLst/>
            </a:prstGeom>
            <a:noFill/>
            <a:ln w="22225">
              <a:solidFill>
                <a:srgbClr val="000000"/>
              </a:solidFill>
              <a:round/>
              <a:headEnd/>
              <a:tailEnd/>
            </a:ln>
          </p:spPr>
          <p:txBody>
            <a:bodyPr/>
            <a:lstStyle/>
            <a:p>
              <a:endParaRPr lang="zh-CN" altLang="en-US"/>
            </a:p>
          </p:txBody>
        </p:sp>
        <p:sp>
          <p:nvSpPr>
            <p:cNvPr id="30783" name="Line 234"/>
            <p:cNvSpPr>
              <a:spLocks noChangeShapeType="1"/>
            </p:cNvSpPr>
            <p:nvPr/>
          </p:nvSpPr>
          <p:spPr bwMode="auto">
            <a:xfrm flipH="1" flipV="1">
              <a:off x="2049" y="1852"/>
              <a:ext cx="57" cy="73"/>
            </a:xfrm>
            <a:prstGeom prst="line">
              <a:avLst/>
            </a:prstGeom>
            <a:noFill/>
            <a:ln w="22225">
              <a:solidFill>
                <a:srgbClr val="000000"/>
              </a:solidFill>
              <a:round/>
              <a:headEnd/>
              <a:tailEnd/>
            </a:ln>
          </p:spPr>
          <p:txBody>
            <a:bodyPr/>
            <a:lstStyle/>
            <a:p>
              <a:endParaRPr lang="zh-CN" altLang="en-US"/>
            </a:p>
          </p:txBody>
        </p:sp>
        <p:sp>
          <p:nvSpPr>
            <p:cNvPr id="30784" name="Line 235"/>
            <p:cNvSpPr>
              <a:spLocks noChangeShapeType="1"/>
            </p:cNvSpPr>
            <p:nvPr/>
          </p:nvSpPr>
          <p:spPr bwMode="auto">
            <a:xfrm flipV="1">
              <a:off x="2049" y="1852"/>
              <a:ext cx="57" cy="73"/>
            </a:xfrm>
            <a:prstGeom prst="line">
              <a:avLst/>
            </a:prstGeom>
            <a:noFill/>
            <a:ln w="22225">
              <a:solidFill>
                <a:srgbClr val="000000"/>
              </a:solidFill>
              <a:round/>
              <a:headEnd/>
              <a:tailEnd/>
            </a:ln>
          </p:spPr>
          <p:txBody>
            <a:bodyPr/>
            <a:lstStyle/>
            <a:p>
              <a:endParaRPr lang="zh-CN" altLang="en-US"/>
            </a:p>
          </p:txBody>
        </p:sp>
        <p:sp>
          <p:nvSpPr>
            <p:cNvPr id="30785" name="Line 236"/>
            <p:cNvSpPr>
              <a:spLocks noChangeShapeType="1"/>
            </p:cNvSpPr>
            <p:nvPr/>
          </p:nvSpPr>
          <p:spPr bwMode="auto">
            <a:xfrm flipH="1" flipV="1">
              <a:off x="2323" y="1852"/>
              <a:ext cx="58" cy="73"/>
            </a:xfrm>
            <a:prstGeom prst="line">
              <a:avLst/>
            </a:prstGeom>
            <a:noFill/>
            <a:ln w="22225">
              <a:solidFill>
                <a:srgbClr val="000000"/>
              </a:solidFill>
              <a:round/>
              <a:headEnd/>
              <a:tailEnd/>
            </a:ln>
          </p:spPr>
          <p:txBody>
            <a:bodyPr/>
            <a:lstStyle/>
            <a:p>
              <a:endParaRPr lang="zh-CN" altLang="en-US"/>
            </a:p>
          </p:txBody>
        </p:sp>
        <p:sp>
          <p:nvSpPr>
            <p:cNvPr id="30786" name="Line 237"/>
            <p:cNvSpPr>
              <a:spLocks noChangeShapeType="1"/>
            </p:cNvSpPr>
            <p:nvPr/>
          </p:nvSpPr>
          <p:spPr bwMode="auto">
            <a:xfrm flipV="1">
              <a:off x="2323" y="1852"/>
              <a:ext cx="58" cy="73"/>
            </a:xfrm>
            <a:prstGeom prst="line">
              <a:avLst/>
            </a:prstGeom>
            <a:noFill/>
            <a:ln w="22225">
              <a:solidFill>
                <a:srgbClr val="000000"/>
              </a:solidFill>
              <a:round/>
              <a:headEnd/>
              <a:tailEnd/>
            </a:ln>
          </p:spPr>
          <p:txBody>
            <a:bodyPr/>
            <a:lstStyle/>
            <a:p>
              <a:endParaRPr lang="zh-CN" altLang="en-US"/>
            </a:p>
          </p:txBody>
        </p:sp>
        <p:sp>
          <p:nvSpPr>
            <p:cNvPr id="30787" name="Line 238"/>
            <p:cNvSpPr>
              <a:spLocks noChangeShapeType="1"/>
            </p:cNvSpPr>
            <p:nvPr/>
          </p:nvSpPr>
          <p:spPr bwMode="auto">
            <a:xfrm flipH="1" flipV="1">
              <a:off x="1774" y="2084"/>
              <a:ext cx="73" cy="58"/>
            </a:xfrm>
            <a:prstGeom prst="line">
              <a:avLst/>
            </a:prstGeom>
            <a:noFill/>
            <a:ln w="22225">
              <a:solidFill>
                <a:srgbClr val="000000"/>
              </a:solidFill>
              <a:round/>
              <a:headEnd/>
              <a:tailEnd/>
            </a:ln>
          </p:spPr>
          <p:txBody>
            <a:bodyPr/>
            <a:lstStyle/>
            <a:p>
              <a:endParaRPr lang="zh-CN" altLang="en-US"/>
            </a:p>
          </p:txBody>
        </p:sp>
        <p:sp>
          <p:nvSpPr>
            <p:cNvPr id="30788" name="Line 239"/>
            <p:cNvSpPr>
              <a:spLocks noChangeShapeType="1"/>
            </p:cNvSpPr>
            <p:nvPr/>
          </p:nvSpPr>
          <p:spPr bwMode="auto">
            <a:xfrm flipV="1">
              <a:off x="1774" y="2084"/>
              <a:ext cx="73" cy="58"/>
            </a:xfrm>
            <a:prstGeom prst="line">
              <a:avLst/>
            </a:prstGeom>
            <a:noFill/>
            <a:ln w="22225">
              <a:solidFill>
                <a:srgbClr val="000000"/>
              </a:solidFill>
              <a:round/>
              <a:headEnd/>
              <a:tailEnd/>
            </a:ln>
          </p:spPr>
          <p:txBody>
            <a:bodyPr/>
            <a:lstStyle/>
            <a:p>
              <a:endParaRPr lang="zh-CN" altLang="en-US"/>
            </a:p>
          </p:txBody>
        </p:sp>
        <p:sp>
          <p:nvSpPr>
            <p:cNvPr id="30789" name="Line 240"/>
            <p:cNvSpPr>
              <a:spLocks noChangeShapeType="1"/>
            </p:cNvSpPr>
            <p:nvPr/>
          </p:nvSpPr>
          <p:spPr bwMode="auto">
            <a:xfrm flipH="1" flipV="1">
              <a:off x="2049" y="2084"/>
              <a:ext cx="57" cy="58"/>
            </a:xfrm>
            <a:prstGeom prst="line">
              <a:avLst/>
            </a:prstGeom>
            <a:noFill/>
            <a:ln w="22225">
              <a:solidFill>
                <a:srgbClr val="000000"/>
              </a:solidFill>
              <a:round/>
              <a:headEnd/>
              <a:tailEnd/>
            </a:ln>
          </p:spPr>
          <p:txBody>
            <a:bodyPr/>
            <a:lstStyle/>
            <a:p>
              <a:endParaRPr lang="zh-CN" altLang="en-US"/>
            </a:p>
          </p:txBody>
        </p:sp>
        <p:sp>
          <p:nvSpPr>
            <p:cNvPr id="30790" name="Line 241"/>
            <p:cNvSpPr>
              <a:spLocks noChangeShapeType="1"/>
            </p:cNvSpPr>
            <p:nvPr/>
          </p:nvSpPr>
          <p:spPr bwMode="auto">
            <a:xfrm flipV="1">
              <a:off x="2049" y="2084"/>
              <a:ext cx="57" cy="58"/>
            </a:xfrm>
            <a:prstGeom prst="line">
              <a:avLst/>
            </a:prstGeom>
            <a:noFill/>
            <a:ln w="22225">
              <a:solidFill>
                <a:srgbClr val="000000"/>
              </a:solidFill>
              <a:round/>
              <a:headEnd/>
              <a:tailEnd/>
            </a:ln>
          </p:spPr>
          <p:txBody>
            <a:bodyPr/>
            <a:lstStyle/>
            <a:p>
              <a:endParaRPr lang="zh-CN" altLang="en-US"/>
            </a:p>
          </p:txBody>
        </p:sp>
        <p:sp>
          <p:nvSpPr>
            <p:cNvPr id="30791" name="Line 242"/>
            <p:cNvSpPr>
              <a:spLocks noChangeShapeType="1"/>
            </p:cNvSpPr>
            <p:nvPr/>
          </p:nvSpPr>
          <p:spPr bwMode="auto">
            <a:xfrm flipH="1" flipV="1">
              <a:off x="2323" y="2084"/>
              <a:ext cx="58" cy="58"/>
            </a:xfrm>
            <a:prstGeom prst="line">
              <a:avLst/>
            </a:prstGeom>
            <a:noFill/>
            <a:ln w="22225">
              <a:solidFill>
                <a:srgbClr val="000000"/>
              </a:solidFill>
              <a:round/>
              <a:headEnd/>
              <a:tailEnd/>
            </a:ln>
          </p:spPr>
          <p:txBody>
            <a:bodyPr/>
            <a:lstStyle/>
            <a:p>
              <a:endParaRPr lang="zh-CN" altLang="en-US"/>
            </a:p>
          </p:txBody>
        </p:sp>
        <p:sp>
          <p:nvSpPr>
            <p:cNvPr id="30792" name="Line 243"/>
            <p:cNvSpPr>
              <a:spLocks noChangeShapeType="1"/>
            </p:cNvSpPr>
            <p:nvPr/>
          </p:nvSpPr>
          <p:spPr bwMode="auto">
            <a:xfrm flipV="1">
              <a:off x="2323" y="2084"/>
              <a:ext cx="58" cy="58"/>
            </a:xfrm>
            <a:prstGeom prst="line">
              <a:avLst/>
            </a:prstGeom>
            <a:noFill/>
            <a:ln w="22225">
              <a:solidFill>
                <a:srgbClr val="000000"/>
              </a:solidFill>
              <a:round/>
              <a:headEnd/>
              <a:tailEnd/>
            </a:ln>
          </p:spPr>
          <p:txBody>
            <a:bodyPr/>
            <a:lstStyle/>
            <a:p>
              <a:endParaRPr lang="zh-CN" altLang="en-US"/>
            </a:p>
          </p:txBody>
        </p:sp>
        <p:sp>
          <p:nvSpPr>
            <p:cNvPr id="30793" name="Line 244"/>
            <p:cNvSpPr>
              <a:spLocks noChangeShapeType="1"/>
            </p:cNvSpPr>
            <p:nvPr/>
          </p:nvSpPr>
          <p:spPr bwMode="auto">
            <a:xfrm flipH="1" flipV="1">
              <a:off x="1774" y="2302"/>
              <a:ext cx="73" cy="72"/>
            </a:xfrm>
            <a:prstGeom prst="line">
              <a:avLst/>
            </a:prstGeom>
            <a:noFill/>
            <a:ln w="22225">
              <a:solidFill>
                <a:srgbClr val="000000"/>
              </a:solidFill>
              <a:round/>
              <a:headEnd/>
              <a:tailEnd/>
            </a:ln>
          </p:spPr>
          <p:txBody>
            <a:bodyPr/>
            <a:lstStyle/>
            <a:p>
              <a:endParaRPr lang="zh-CN" altLang="en-US"/>
            </a:p>
          </p:txBody>
        </p:sp>
        <p:sp>
          <p:nvSpPr>
            <p:cNvPr id="30794" name="Line 245"/>
            <p:cNvSpPr>
              <a:spLocks noChangeShapeType="1"/>
            </p:cNvSpPr>
            <p:nvPr/>
          </p:nvSpPr>
          <p:spPr bwMode="auto">
            <a:xfrm flipV="1">
              <a:off x="1774" y="2302"/>
              <a:ext cx="73" cy="72"/>
            </a:xfrm>
            <a:prstGeom prst="line">
              <a:avLst/>
            </a:prstGeom>
            <a:noFill/>
            <a:ln w="22225">
              <a:solidFill>
                <a:srgbClr val="000000"/>
              </a:solidFill>
              <a:round/>
              <a:headEnd/>
              <a:tailEnd/>
            </a:ln>
          </p:spPr>
          <p:txBody>
            <a:bodyPr/>
            <a:lstStyle/>
            <a:p>
              <a:endParaRPr lang="zh-CN" altLang="en-US"/>
            </a:p>
          </p:txBody>
        </p:sp>
        <p:sp>
          <p:nvSpPr>
            <p:cNvPr id="30795" name="Line 246"/>
            <p:cNvSpPr>
              <a:spLocks noChangeShapeType="1"/>
            </p:cNvSpPr>
            <p:nvPr/>
          </p:nvSpPr>
          <p:spPr bwMode="auto">
            <a:xfrm flipH="1" flipV="1">
              <a:off x="2049" y="2302"/>
              <a:ext cx="57" cy="72"/>
            </a:xfrm>
            <a:prstGeom prst="line">
              <a:avLst/>
            </a:prstGeom>
            <a:noFill/>
            <a:ln w="22225">
              <a:solidFill>
                <a:srgbClr val="000000"/>
              </a:solidFill>
              <a:round/>
              <a:headEnd/>
              <a:tailEnd/>
            </a:ln>
          </p:spPr>
          <p:txBody>
            <a:bodyPr/>
            <a:lstStyle/>
            <a:p>
              <a:endParaRPr lang="zh-CN" altLang="en-US"/>
            </a:p>
          </p:txBody>
        </p:sp>
        <p:sp>
          <p:nvSpPr>
            <p:cNvPr id="30796" name="Line 247"/>
            <p:cNvSpPr>
              <a:spLocks noChangeShapeType="1"/>
            </p:cNvSpPr>
            <p:nvPr/>
          </p:nvSpPr>
          <p:spPr bwMode="auto">
            <a:xfrm flipV="1">
              <a:off x="2049" y="2302"/>
              <a:ext cx="57" cy="72"/>
            </a:xfrm>
            <a:prstGeom prst="line">
              <a:avLst/>
            </a:prstGeom>
            <a:noFill/>
            <a:ln w="22225">
              <a:solidFill>
                <a:srgbClr val="000000"/>
              </a:solidFill>
              <a:round/>
              <a:headEnd/>
              <a:tailEnd/>
            </a:ln>
          </p:spPr>
          <p:txBody>
            <a:bodyPr/>
            <a:lstStyle/>
            <a:p>
              <a:endParaRPr lang="zh-CN" altLang="en-US"/>
            </a:p>
          </p:txBody>
        </p:sp>
        <p:sp>
          <p:nvSpPr>
            <p:cNvPr id="30797" name="Line 248"/>
            <p:cNvSpPr>
              <a:spLocks noChangeShapeType="1"/>
            </p:cNvSpPr>
            <p:nvPr/>
          </p:nvSpPr>
          <p:spPr bwMode="auto">
            <a:xfrm flipH="1" flipV="1">
              <a:off x="2323" y="2302"/>
              <a:ext cx="58" cy="72"/>
            </a:xfrm>
            <a:prstGeom prst="line">
              <a:avLst/>
            </a:prstGeom>
            <a:noFill/>
            <a:ln w="22225">
              <a:solidFill>
                <a:srgbClr val="000000"/>
              </a:solidFill>
              <a:round/>
              <a:headEnd/>
              <a:tailEnd/>
            </a:ln>
          </p:spPr>
          <p:txBody>
            <a:bodyPr/>
            <a:lstStyle/>
            <a:p>
              <a:endParaRPr lang="zh-CN" altLang="en-US"/>
            </a:p>
          </p:txBody>
        </p:sp>
        <p:sp>
          <p:nvSpPr>
            <p:cNvPr id="30798" name="Line 249"/>
            <p:cNvSpPr>
              <a:spLocks noChangeShapeType="1"/>
            </p:cNvSpPr>
            <p:nvPr/>
          </p:nvSpPr>
          <p:spPr bwMode="auto">
            <a:xfrm flipV="1">
              <a:off x="2323" y="2302"/>
              <a:ext cx="58" cy="72"/>
            </a:xfrm>
            <a:prstGeom prst="line">
              <a:avLst/>
            </a:prstGeom>
            <a:noFill/>
            <a:ln w="22225">
              <a:solidFill>
                <a:srgbClr val="000000"/>
              </a:solidFill>
              <a:round/>
              <a:headEnd/>
              <a:tailEnd/>
            </a:ln>
          </p:spPr>
          <p:txBody>
            <a:bodyPr/>
            <a:lstStyle/>
            <a:p>
              <a:endParaRPr lang="zh-CN" altLang="en-US"/>
            </a:p>
          </p:txBody>
        </p:sp>
        <p:sp>
          <p:nvSpPr>
            <p:cNvPr id="30799" name="Line 250"/>
            <p:cNvSpPr>
              <a:spLocks noChangeShapeType="1"/>
            </p:cNvSpPr>
            <p:nvPr/>
          </p:nvSpPr>
          <p:spPr bwMode="auto">
            <a:xfrm flipH="1" flipV="1">
              <a:off x="1774" y="2519"/>
              <a:ext cx="73" cy="73"/>
            </a:xfrm>
            <a:prstGeom prst="line">
              <a:avLst/>
            </a:prstGeom>
            <a:noFill/>
            <a:ln w="22225">
              <a:solidFill>
                <a:srgbClr val="000000"/>
              </a:solidFill>
              <a:round/>
              <a:headEnd/>
              <a:tailEnd/>
            </a:ln>
          </p:spPr>
          <p:txBody>
            <a:bodyPr/>
            <a:lstStyle/>
            <a:p>
              <a:endParaRPr lang="zh-CN" altLang="en-US"/>
            </a:p>
          </p:txBody>
        </p:sp>
        <p:sp>
          <p:nvSpPr>
            <p:cNvPr id="30800" name="Line 251"/>
            <p:cNvSpPr>
              <a:spLocks noChangeShapeType="1"/>
            </p:cNvSpPr>
            <p:nvPr/>
          </p:nvSpPr>
          <p:spPr bwMode="auto">
            <a:xfrm flipV="1">
              <a:off x="1774" y="2519"/>
              <a:ext cx="73" cy="73"/>
            </a:xfrm>
            <a:prstGeom prst="line">
              <a:avLst/>
            </a:prstGeom>
            <a:noFill/>
            <a:ln w="22225">
              <a:solidFill>
                <a:srgbClr val="000000"/>
              </a:solidFill>
              <a:round/>
              <a:headEnd/>
              <a:tailEnd/>
            </a:ln>
          </p:spPr>
          <p:txBody>
            <a:bodyPr/>
            <a:lstStyle/>
            <a:p>
              <a:endParaRPr lang="zh-CN" altLang="en-US"/>
            </a:p>
          </p:txBody>
        </p:sp>
        <p:sp>
          <p:nvSpPr>
            <p:cNvPr id="30801" name="Line 252"/>
            <p:cNvSpPr>
              <a:spLocks noChangeShapeType="1"/>
            </p:cNvSpPr>
            <p:nvPr/>
          </p:nvSpPr>
          <p:spPr bwMode="auto">
            <a:xfrm flipH="1" flipV="1">
              <a:off x="2049" y="2519"/>
              <a:ext cx="57" cy="73"/>
            </a:xfrm>
            <a:prstGeom prst="line">
              <a:avLst/>
            </a:prstGeom>
            <a:noFill/>
            <a:ln w="22225">
              <a:solidFill>
                <a:srgbClr val="000000"/>
              </a:solidFill>
              <a:round/>
              <a:headEnd/>
              <a:tailEnd/>
            </a:ln>
          </p:spPr>
          <p:txBody>
            <a:bodyPr/>
            <a:lstStyle/>
            <a:p>
              <a:endParaRPr lang="zh-CN" altLang="en-US"/>
            </a:p>
          </p:txBody>
        </p:sp>
        <p:sp>
          <p:nvSpPr>
            <p:cNvPr id="30802" name="Line 253"/>
            <p:cNvSpPr>
              <a:spLocks noChangeShapeType="1"/>
            </p:cNvSpPr>
            <p:nvPr/>
          </p:nvSpPr>
          <p:spPr bwMode="auto">
            <a:xfrm flipV="1">
              <a:off x="2049" y="2519"/>
              <a:ext cx="57" cy="73"/>
            </a:xfrm>
            <a:prstGeom prst="line">
              <a:avLst/>
            </a:prstGeom>
            <a:noFill/>
            <a:ln w="22225">
              <a:solidFill>
                <a:srgbClr val="000000"/>
              </a:solidFill>
              <a:round/>
              <a:headEnd/>
              <a:tailEnd/>
            </a:ln>
          </p:spPr>
          <p:txBody>
            <a:bodyPr/>
            <a:lstStyle/>
            <a:p>
              <a:endParaRPr lang="zh-CN" altLang="en-US"/>
            </a:p>
          </p:txBody>
        </p:sp>
        <p:sp>
          <p:nvSpPr>
            <p:cNvPr id="30803" name="Line 254"/>
            <p:cNvSpPr>
              <a:spLocks noChangeShapeType="1"/>
            </p:cNvSpPr>
            <p:nvPr/>
          </p:nvSpPr>
          <p:spPr bwMode="auto">
            <a:xfrm flipH="1" flipV="1">
              <a:off x="2323" y="2519"/>
              <a:ext cx="58" cy="73"/>
            </a:xfrm>
            <a:prstGeom prst="line">
              <a:avLst/>
            </a:prstGeom>
            <a:noFill/>
            <a:ln w="22225">
              <a:solidFill>
                <a:srgbClr val="000000"/>
              </a:solidFill>
              <a:round/>
              <a:headEnd/>
              <a:tailEnd/>
            </a:ln>
          </p:spPr>
          <p:txBody>
            <a:bodyPr/>
            <a:lstStyle/>
            <a:p>
              <a:endParaRPr lang="zh-CN" altLang="en-US"/>
            </a:p>
          </p:txBody>
        </p:sp>
        <p:sp>
          <p:nvSpPr>
            <p:cNvPr id="30804" name="Line 255"/>
            <p:cNvSpPr>
              <a:spLocks noChangeShapeType="1"/>
            </p:cNvSpPr>
            <p:nvPr/>
          </p:nvSpPr>
          <p:spPr bwMode="auto">
            <a:xfrm flipV="1">
              <a:off x="2323" y="2519"/>
              <a:ext cx="58" cy="73"/>
            </a:xfrm>
            <a:prstGeom prst="line">
              <a:avLst/>
            </a:prstGeom>
            <a:noFill/>
            <a:ln w="22225">
              <a:solidFill>
                <a:srgbClr val="000000"/>
              </a:solidFill>
              <a:round/>
              <a:headEnd/>
              <a:tailEnd/>
            </a:ln>
          </p:spPr>
          <p:txBody>
            <a:bodyPr/>
            <a:lstStyle/>
            <a:p>
              <a:endParaRPr lang="zh-CN" altLang="en-US"/>
            </a:p>
          </p:txBody>
        </p:sp>
        <p:sp>
          <p:nvSpPr>
            <p:cNvPr id="30805" name="Line 256"/>
            <p:cNvSpPr>
              <a:spLocks noChangeShapeType="1"/>
            </p:cNvSpPr>
            <p:nvPr/>
          </p:nvSpPr>
          <p:spPr bwMode="auto">
            <a:xfrm flipH="1" flipV="1">
              <a:off x="1774" y="2751"/>
              <a:ext cx="73" cy="58"/>
            </a:xfrm>
            <a:prstGeom prst="line">
              <a:avLst/>
            </a:prstGeom>
            <a:noFill/>
            <a:ln w="22225">
              <a:solidFill>
                <a:srgbClr val="000000"/>
              </a:solidFill>
              <a:round/>
              <a:headEnd/>
              <a:tailEnd/>
            </a:ln>
          </p:spPr>
          <p:txBody>
            <a:bodyPr/>
            <a:lstStyle/>
            <a:p>
              <a:endParaRPr lang="zh-CN" altLang="en-US"/>
            </a:p>
          </p:txBody>
        </p:sp>
        <p:sp>
          <p:nvSpPr>
            <p:cNvPr id="30806" name="Line 257"/>
            <p:cNvSpPr>
              <a:spLocks noChangeShapeType="1"/>
            </p:cNvSpPr>
            <p:nvPr/>
          </p:nvSpPr>
          <p:spPr bwMode="auto">
            <a:xfrm flipV="1">
              <a:off x="1774" y="2751"/>
              <a:ext cx="73" cy="58"/>
            </a:xfrm>
            <a:prstGeom prst="line">
              <a:avLst/>
            </a:prstGeom>
            <a:noFill/>
            <a:ln w="22225">
              <a:solidFill>
                <a:srgbClr val="000000"/>
              </a:solidFill>
              <a:round/>
              <a:headEnd/>
              <a:tailEnd/>
            </a:ln>
          </p:spPr>
          <p:txBody>
            <a:bodyPr/>
            <a:lstStyle/>
            <a:p>
              <a:endParaRPr lang="zh-CN" altLang="en-US"/>
            </a:p>
          </p:txBody>
        </p:sp>
        <p:sp>
          <p:nvSpPr>
            <p:cNvPr id="30807" name="Line 258"/>
            <p:cNvSpPr>
              <a:spLocks noChangeShapeType="1"/>
            </p:cNvSpPr>
            <p:nvPr/>
          </p:nvSpPr>
          <p:spPr bwMode="auto">
            <a:xfrm flipH="1" flipV="1">
              <a:off x="2049" y="2751"/>
              <a:ext cx="57" cy="58"/>
            </a:xfrm>
            <a:prstGeom prst="line">
              <a:avLst/>
            </a:prstGeom>
            <a:noFill/>
            <a:ln w="22225">
              <a:solidFill>
                <a:srgbClr val="000000"/>
              </a:solidFill>
              <a:round/>
              <a:headEnd/>
              <a:tailEnd/>
            </a:ln>
          </p:spPr>
          <p:txBody>
            <a:bodyPr/>
            <a:lstStyle/>
            <a:p>
              <a:endParaRPr lang="zh-CN" altLang="en-US"/>
            </a:p>
          </p:txBody>
        </p:sp>
        <p:sp>
          <p:nvSpPr>
            <p:cNvPr id="30808" name="Line 259"/>
            <p:cNvSpPr>
              <a:spLocks noChangeShapeType="1"/>
            </p:cNvSpPr>
            <p:nvPr/>
          </p:nvSpPr>
          <p:spPr bwMode="auto">
            <a:xfrm flipV="1">
              <a:off x="2049" y="2751"/>
              <a:ext cx="57" cy="58"/>
            </a:xfrm>
            <a:prstGeom prst="line">
              <a:avLst/>
            </a:prstGeom>
            <a:noFill/>
            <a:ln w="22225">
              <a:solidFill>
                <a:srgbClr val="000000"/>
              </a:solidFill>
              <a:round/>
              <a:headEnd/>
              <a:tailEnd/>
            </a:ln>
          </p:spPr>
          <p:txBody>
            <a:bodyPr/>
            <a:lstStyle/>
            <a:p>
              <a:endParaRPr lang="zh-CN" altLang="en-US"/>
            </a:p>
          </p:txBody>
        </p:sp>
        <p:sp>
          <p:nvSpPr>
            <p:cNvPr id="30809" name="Line 260"/>
            <p:cNvSpPr>
              <a:spLocks noChangeShapeType="1"/>
            </p:cNvSpPr>
            <p:nvPr/>
          </p:nvSpPr>
          <p:spPr bwMode="auto">
            <a:xfrm flipH="1" flipV="1">
              <a:off x="2323" y="2751"/>
              <a:ext cx="58" cy="58"/>
            </a:xfrm>
            <a:prstGeom prst="line">
              <a:avLst/>
            </a:prstGeom>
            <a:noFill/>
            <a:ln w="22225">
              <a:solidFill>
                <a:srgbClr val="000000"/>
              </a:solidFill>
              <a:round/>
              <a:headEnd/>
              <a:tailEnd/>
            </a:ln>
          </p:spPr>
          <p:txBody>
            <a:bodyPr/>
            <a:lstStyle/>
            <a:p>
              <a:endParaRPr lang="zh-CN" altLang="en-US"/>
            </a:p>
          </p:txBody>
        </p:sp>
        <p:sp>
          <p:nvSpPr>
            <p:cNvPr id="30810" name="Line 261"/>
            <p:cNvSpPr>
              <a:spLocks noChangeShapeType="1"/>
            </p:cNvSpPr>
            <p:nvPr/>
          </p:nvSpPr>
          <p:spPr bwMode="auto">
            <a:xfrm flipV="1">
              <a:off x="2323" y="2751"/>
              <a:ext cx="58" cy="58"/>
            </a:xfrm>
            <a:prstGeom prst="line">
              <a:avLst/>
            </a:prstGeom>
            <a:noFill/>
            <a:ln w="22225">
              <a:solidFill>
                <a:srgbClr val="000000"/>
              </a:solidFill>
              <a:round/>
              <a:headEnd/>
              <a:tailEnd/>
            </a:ln>
          </p:spPr>
          <p:txBody>
            <a:bodyPr/>
            <a:lstStyle/>
            <a:p>
              <a:endParaRPr lang="zh-CN" altLang="en-US"/>
            </a:p>
          </p:txBody>
        </p:sp>
        <p:sp>
          <p:nvSpPr>
            <p:cNvPr id="30811" name="Line 262"/>
            <p:cNvSpPr>
              <a:spLocks noChangeShapeType="1"/>
            </p:cNvSpPr>
            <p:nvPr/>
          </p:nvSpPr>
          <p:spPr bwMode="auto">
            <a:xfrm flipH="1" flipV="1">
              <a:off x="1774" y="2969"/>
              <a:ext cx="73" cy="72"/>
            </a:xfrm>
            <a:prstGeom prst="line">
              <a:avLst/>
            </a:prstGeom>
            <a:noFill/>
            <a:ln w="22225">
              <a:solidFill>
                <a:srgbClr val="000000"/>
              </a:solidFill>
              <a:round/>
              <a:headEnd/>
              <a:tailEnd/>
            </a:ln>
          </p:spPr>
          <p:txBody>
            <a:bodyPr/>
            <a:lstStyle/>
            <a:p>
              <a:endParaRPr lang="zh-CN" altLang="en-US"/>
            </a:p>
          </p:txBody>
        </p:sp>
        <p:sp>
          <p:nvSpPr>
            <p:cNvPr id="30812" name="Line 263"/>
            <p:cNvSpPr>
              <a:spLocks noChangeShapeType="1"/>
            </p:cNvSpPr>
            <p:nvPr/>
          </p:nvSpPr>
          <p:spPr bwMode="auto">
            <a:xfrm flipV="1">
              <a:off x="1774" y="2969"/>
              <a:ext cx="73" cy="72"/>
            </a:xfrm>
            <a:prstGeom prst="line">
              <a:avLst/>
            </a:prstGeom>
            <a:noFill/>
            <a:ln w="22225">
              <a:solidFill>
                <a:srgbClr val="000000"/>
              </a:solidFill>
              <a:round/>
              <a:headEnd/>
              <a:tailEnd/>
            </a:ln>
          </p:spPr>
          <p:txBody>
            <a:bodyPr/>
            <a:lstStyle/>
            <a:p>
              <a:endParaRPr lang="zh-CN" altLang="en-US"/>
            </a:p>
          </p:txBody>
        </p:sp>
        <p:sp>
          <p:nvSpPr>
            <p:cNvPr id="30813" name="Line 264"/>
            <p:cNvSpPr>
              <a:spLocks noChangeShapeType="1"/>
            </p:cNvSpPr>
            <p:nvPr/>
          </p:nvSpPr>
          <p:spPr bwMode="auto">
            <a:xfrm flipH="1" flipV="1">
              <a:off x="2049" y="2969"/>
              <a:ext cx="57" cy="72"/>
            </a:xfrm>
            <a:prstGeom prst="line">
              <a:avLst/>
            </a:prstGeom>
            <a:noFill/>
            <a:ln w="22225">
              <a:solidFill>
                <a:srgbClr val="000000"/>
              </a:solidFill>
              <a:round/>
              <a:headEnd/>
              <a:tailEnd/>
            </a:ln>
          </p:spPr>
          <p:txBody>
            <a:bodyPr/>
            <a:lstStyle/>
            <a:p>
              <a:endParaRPr lang="zh-CN" altLang="en-US"/>
            </a:p>
          </p:txBody>
        </p:sp>
        <p:sp>
          <p:nvSpPr>
            <p:cNvPr id="30814" name="Line 265"/>
            <p:cNvSpPr>
              <a:spLocks noChangeShapeType="1"/>
            </p:cNvSpPr>
            <p:nvPr/>
          </p:nvSpPr>
          <p:spPr bwMode="auto">
            <a:xfrm flipV="1">
              <a:off x="2049" y="2969"/>
              <a:ext cx="57" cy="72"/>
            </a:xfrm>
            <a:prstGeom prst="line">
              <a:avLst/>
            </a:prstGeom>
            <a:noFill/>
            <a:ln w="22225">
              <a:solidFill>
                <a:srgbClr val="000000"/>
              </a:solidFill>
              <a:round/>
              <a:headEnd/>
              <a:tailEnd/>
            </a:ln>
          </p:spPr>
          <p:txBody>
            <a:bodyPr/>
            <a:lstStyle/>
            <a:p>
              <a:endParaRPr lang="zh-CN" altLang="en-US"/>
            </a:p>
          </p:txBody>
        </p:sp>
        <p:sp>
          <p:nvSpPr>
            <p:cNvPr id="30815" name="Line 266"/>
            <p:cNvSpPr>
              <a:spLocks noChangeShapeType="1"/>
            </p:cNvSpPr>
            <p:nvPr/>
          </p:nvSpPr>
          <p:spPr bwMode="auto">
            <a:xfrm flipH="1" flipV="1">
              <a:off x="2323" y="2969"/>
              <a:ext cx="58" cy="72"/>
            </a:xfrm>
            <a:prstGeom prst="line">
              <a:avLst/>
            </a:prstGeom>
            <a:noFill/>
            <a:ln w="22225">
              <a:solidFill>
                <a:srgbClr val="000000"/>
              </a:solidFill>
              <a:round/>
              <a:headEnd/>
              <a:tailEnd/>
            </a:ln>
          </p:spPr>
          <p:txBody>
            <a:bodyPr/>
            <a:lstStyle/>
            <a:p>
              <a:endParaRPr lang="zh-CN" altLang="en-US"/>
            </a:p>
          </p:txBody>
        </p:sp>
        <p:sp>
          <p:nvSpPr>
            <p:cNvPr id="30816" name="Line 267"/>
            <p:cNvSpPr>
              <a:spLocks noChangeShapeType="1"/>
            </p:cNvSpPr>
            <p:nvPr/>
          </p:nvSpPr>
          <p:spPr bwMode="auto">
            <a:xfrm flipV="1">
              <a:off x="2323" y="2969"/>
              <a:ext cx="58" cy="72"/>
            </a:xfrm>
            <a:prstGeom prst="line">
              <a:avLst/>
            </a:prstGeom>
            <a:noFill/>
            <a:ln w="22225">
              <a:solidFill>
                <a:srgbClr val="000000"/>
              </a:solidFill>
              <a:round/>
              <a:headEnd/>
              <a:tailEnd/>
            </a:ln>
          </p:spPr>
          <p:txBody>
            <a:bodyPr/>
            <a:lstStyle/>
            <a:p>
              <a:endParaRPr lang="zh-CN" altLang="en-US"/>
            </a:p>
          </p:txBody>
        </p:sp>
        <p:grpSp>
          <p:nvGrpSpPr>
            <p:cNvPr id="3" name="Group 268"/>
            <p:cNvGrpSpPr>
              <a:grpSpLocks/>
            </p:cNvGrpSpPr>
            <p:nvPr/>
          </p:nvGrpSpPr>
          <p:grpSpPr bwMode="auto">
            <a:xfrm>
              <a:off x="1634" y="1178"/>
              <a:ext cx="621" cy="1986"/>
              <a:chOff x="1762" y="1171"/>
              <a:chExt cx="621" cy="1986"/>
            </a:xfrm>
          </p:grpSpPr>
          <p:sp>
            <p:nvSpPr>
              <p:cNvPr id="30883" name="Line 269"/>
              <p:cNvSpPr>
                <a:spLocks noChangeShapeType="1"/>
              </p:cNvSpPr>
              <p:nvPr/>
            </p:nvSpPr>
            <p:spPr bwMode="auto">
              <a:xfrm>
                <a:off x="1806" y="1171"/>
                <a:ext cx="1" cy="1986"/>
              </a:xfrm>
              <a:prstGeom prst="line">
                <a:avLst/>
              </a:prstGeom>
              <a:noFill/>
              <a:ln w="22225">
                <a:solidFill>
                  <a:srgbClr val="000000"/>
                </a:solidFill>
                <a:round/>
                <a:headEnd/>
                <a:tailEnd/>
              </a:ln>
            </p:spPr>
            <p:txBody>
              <a:bodyPr/>
              <a:lstStyle/>
              <a:p>
                <a:endParaRPr lang="zh-CN" altLang="en-US"/>
              </a:p>
            </p:txBody>
          </p:sp>
          <p:sp>
            <p:nvSpPr>
              <p:cNvPr id="30884" name="Freeform 270"/>
              <p:cNvSpPr>
                <a:spLocks/>
              </p:cNvSpPr>
              <p:nvPr/>
            </p:nvSpPr>
            <p:spPr bwMode="auto">
              <a:xfrm>
                <a:off x="1762" y="1214"/>
                <a:ext cx="72" cy="58"/>
              </a:xfrm>
              <a:custGeom>
                <a:avLst/>
                <a:gdLst>
                  <a:gd name="T0" fmla="*/ 0 w 72"/>
                  <a:gd name="T1" fmla="*/ 29 h 58"/>
                  <a:gd name="T2" fmla="*/ 15 w 72"/>
                  <a:gd name="T3" fmla="*/ 0 h 58"/>
                  <a:gd name="T4" fmla="*/ 58 w 72"/>
                  <a:gd name="T5" fmla="*/ 0 h 58"/>
                  <a:gd name="T6" fmla="*/ 72 w 72"/>
                  <a:gd name="T7" fmla="*/ 29 h 58"/>
                  <a:gd name="T8" fmla="*/ 58 w 72"/>
                  <a:gd name="T9" fmla="*/ 58 h 58"/>
                  <a:gd name="T10" fmla="*/ 15 w 72"/>
                  <a:gd name="T11" fmla="*/ 58 h 58"/>
                  <a:gd name="T12" fmla="*/ 0 w 72"/>
                  <a:gd name="T13" fmla="*/ 29 h 58"/>
                  <a:gd name="T14" fmla="*/ 0 60000 65536"/>
                  <a:gd name="T15" fmla="*/ 0 60000 65536"/>
                  <a:gd name="T16" fmla="*/ 0 60000 65536"/>
                  <a:gd name="T17" fmla="*/ 0 60000 65536"/>
                  <a:gd name="T18" fmla="*/ 0 60000 65536"/>
                  <a:gd name="T19" fmla="*/ 0 60000 65536"/>
                  <a:gd name="T20" fmla="*/ 0 60000 65536"/>
                  <a:gd name="T21" fmla="*/ 0 w 72"/>
                  <a:gd name="T22" fmla="*/ 0 h 58"/>
                  <a:gd name="T23" fmla="*/ 72 w 72"/>
                  <a:gd name="T24" fmla="*/ 58 h 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58">
                    <a:moveTo>
                      <a:pt x="0" y="29"/>
                    </a:moveTo>
                    <a:lnTo>
                      <a:pt x="15" y="0"/>
                    </a:lnTo>
                    <a:lnTo>
                      <a:pt x="58" y="0"/>
                    </a:lnTo>
                    <a:lnTo>
                      <a:pt x="72" y="29"/>
                    </a:lnTo>
                    <a:lnTo>
                      <a:pt x="58" y="58"/>
                    </a:lnTo>
                    <a:lnTo>
                      <a:pt x="15" y="58"/>
                    </a:lnTo>
                    <a:lnTo>
                      <a:pt x="0" y="29"/>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30885" name="Line 271"/>
              <p:cNvSpPr>
                <a:spLocks noChangeShapeType="1"/>
              </p:cNvSpPr>
              <p:nvPr/>
            </p:nvSpPr>
            <p:spPr bwMode="auto">
              <a:xfrm>
                <a:off x="2080" y="1171"/>
                <a:ext cx="1" cy="1986"/>
              </a:xfrm>
              <a:prstGeom prst="line">
                <a:avLst/>
              </a:prstGeom>
              <a:noFill/>
              <a:ln w="22225">
                <a:solidFill>
                  <a:srgbClr val="000000"/>
                </a:solidFill>
                <a:round/>
                <a:headEnd/>
                <a:tailEnd/>
              </a:ln>
            </p:spPr>
            <p:txBody>
              <a:bodyPr/>
              <a:lstStyle/>
              <a:p>
                <a:endParaRPr lang="zh-CN" altLang="en-US"/>
              </a:p>
            </p:txBody>
          </p:sp>
          <p:sp>
            <p:nvSpPr>
              <p:cNvPr id="30886" name="Freeform 272"/>
              <p:cNvSpPr>
                <a:spLocks/>
              </p:cNvSpPr>
              <p:nvPr/>
            </p:nvSpPr>
            <p:spPr bwMode="auto">
              <a:xfrm>
                <a:off x="2037" y="1214"/>
                <a:ext cx="72" cy="58"/>
              </a:xfrm>
              <a:custGeom>
                <a:avLst/>
                <a:gdLst>
                  <a:gd name="T0" fmla="*/ 0 w 72"/>
                  <a:gd name="T1" fmla="*/ 29 h 58"/>
                  <a:gd name="T2" fmla="*/ 14 w 72"/>
                  <a:gd name="T3" fmla="*/ 0 h 58"/>
                  <a:gd name="T4" fmla="*/ 57 w 72"/>
                  <a:gd name="T5" fmla="*/ 0 h 58"/>
                  <a:gd name="T6" fmla="*/ 72 w 72"/>
                  <a:gd name="T7" fmla="*/ 29 h 58"/>
                  <a:gd name="T8" fmla="*/ 57 w 72"/>
                  <a:gd name="T9" fmla="*/ 58 h 58"/>
                  <a:gd name="T10" fmla="*/ 14 w 72"/>
                  <a:gd name="T11" fmla="*/ 58 h 58"/>
                  <a:gd name="T12" fmla="*/ 0 w 72"/>
                  <a:gd name="T13" fmla="*/ 29 h 58"/>
                  <a:gd name="T14" fmla="*/ 0 60000 65536"/>
                  <a:gd name="T15" fmla="*/ 0 60000 65536"/>
                  <a:gd name="T16" fmla="*/ 0 60000 65536"/>
                  <a:gd name="T17" fmla="*/ 0 60000 65536"/>
                  <a:gd name="T18" fmla="*/ 0 60000 65536"/>
                  <a:gd name="T19" fmla="*/ 0 60000 65536"/>
                  <a:gd name="T20" fmla="*/ 0 60000 65536"/>
                  <a:gd name="T21" fmla="*/ 0 w 72"/>
                  <a:gd name="T22" fmla="*/ 0 h 58"/>
                  <a:gd name="T23" fmla="*/ 72 w 72"/>
                  <a:gd name="T24" fmla="*/ 58 h 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58">
                    <a:moveTo>
                      <a:pt x="0" y="29"/>
                    </a:moveTo>
                    <a:lnTo>
                      <a:pt x="14" y="0"/>
                    </a:lnTo>
                    <a:lnTo>
                      <a:pt x="57" y="0"/>
                    </a:lnTo>
                    <a:lnTo>
                      <a:pt x="72" y="29"/>
                    </a:lnTo>
                    <a:lnTo>
                      <a:pt x="57" y="58"/>
                    </a:lnTo>
                    <a:lnTo>
                      <a:pt x="14" y="58"/>
                    </a:lnTo>
                    <a:lnTo>
                      <a:pt x="0" y="29"/>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30887" name="Line 273"/>
              <p:cNvSpPr>
                <a:spLocks noChangeShapeType="1"/>
              </p:cNvSpPr>
              <p:nvPr/>
            </p:nvSpPr>
            <p:spPr bwMode="auto">
              <a:xfrm>
                <a:off x="2340" y="1171"/>
                <a:ext cx="1" cy="1986"/>
              </a:xfrm>
              <a:prstGeom prst="line">
                <a:avLst/>
              </a:prstGeom>
              <a:noFill/>
              <a:ln w="22225">
                <a:solidFill>
                  <a:srgbClr val="000000"/>
                </a:solidFill>
                <a:round/>
                <a:headEnd/>
                <a:tailEnd/>
              </a:ln>
            </p:spPr>
            <p:txBody>
              <a:bodyPr/>
              <a:lstStyle/>
              <a:p>
                <a:endParaRPr lang="zh-CN" altLang="en-US"/>
              </a:p>
            </p:txBody>
          </p:sp>
          <p:sp>
            <p:nvSpPr>
              <p:cNvPr id="30888" name="Freeform 274"/>
              <p:cNvSpPr>
                <a:spLocks/>
              </p:cNvSpPr>
              <p:nvPr/>
            </p:nvSpPr>
            <p:spPr bwMode="auto">
              <a:xfrm>
                <a:off x="2311" y="1214"/>
                <a:ext cx="72" cy="58"/>
              </a:xfrm>
              <a:custGeom>
                <a:avLst/>
                <a:gdLst>
                  <a:gd name="T0" fmla="*/ 0 w 72"/>
                  <a:gd name="T1" fmla="*/ 29 h 58"/>
                  <a:gd name="T2" fmla="*/ 14 w 72"/>
                  <a:gd name="T3" fmla="*/ 0 h 58"/>
                  <a:gd name="T4" fmla="*/ 58 w 72"/>
                  <a:gd name="T5" fmla="*/ 0 h 58"/>
                  <a:gd name="T6" fmla="*/ 72 w 72"/>
                  <a:gd name="T7" fmla="*/ 29 h 58"/>
                  <a:gd name="T8" fmla="*/ 58 w 72"/>
                  <a:gd name="T9" fmla="*/ 58 h 58"/>
                  <a:gd name="T10" fmla="*/ 14 w 72"/>
                  <a:gd name="T11" fmla="*/ 58 h 58"/>
                  <a:gd name="T12" fmla="*/ 0 w 72"/>
                  <a:gd name="T13" fmla="*/ 29 h 58"/>
                  <a:gd name="T14" fmla="*/ 0 60000 65536"/>
                  <a:gd name="T15" fmla="*/ 0 60000 65536"/>
                  <a:gd name="T16" fmla="*/ 0 60000 65536"/>
                  <a:gd name="T17" fmla="*/ 0 60000 65536"/>
                  <a:gd name="T18" fmla="*/ 0 60000 65536"/>
                  <a:gd name="T19" fmla="*/ 0 60000 65536"/>
                  <a:gd name="T20" fmla="*/ 0 60000 65536"/>
                  <a:gd name="T21" fmla="*/ 0 w 72"/>
                  <a:gd name="T22" fmla="*/ 0 h 58"/>
                  <a:gd name="T23" fmla="*/ 72 w 72"/>
                  <a:gd name="T24" fmla="*/ 58 h 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58">
                    <a:moveTo>
                      <a:pt x="0" y="29"/>
                    </a:moveTo>
                    <a:lnTo>
                      <a:pt x="14" y="0"/>
                    </a:lnTo>
                    <a:lnTo>
                      <a:pt x="58" y="0"/>
                    </a:lnTo>
                    <a:lnTo>
                      <a:pt x="72" y="29"/>
                    </a:lnTo>
                    <a:lnTo>
                      <a:pt x="58" y="58"/>
                    </a:lnTo>
                    <a:lnTo>
                      <a:pt x="14" y="58"/>
                    </a:lnTo>
                    <a:lnTo>
                      <a:pt x="0" y="29"/>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30889" name="Line 275"/>
              <p:cNvSpPr>
                <a:spLocks noChangeShapeType="1"/>
              </p:cNvSpPr>
              <p:nvPr/>
            </p:nvSpPr>
            <p:spPr bwMode="auto">
              <a:xfrm flipH="1" flipV="1">
                <a:off x="1762" y="1417"/>
                <a:ext cx="72" cy="58"/>
              </a:xfrm>
              <a:prstGeom prst="line">
                <a:avLst/>
              </a:prstGeom>
              <a:noFill/>
              <a:ln w="22225">
                <a:solidFill>
                  <a:srgbClr val="000000"/>
                </a:solidFill>
                <a:round/>
                <a:headEnd/>
                <a:tailEnd/>
              </a:ln>
            </p:spPr>
            <p:txBody>
              <a:bodyPr/>
              <a:lstStyle/>
              <a:p>
                <a:endParaRPr lang="zh-CN" altLang="en-US"/>
              </a:p>
            </p:txBody>
          </p:sp>
          <p:sp>
            <p:nvSpPr>
              <p:cNvPr id="30890" name="Line 276"/>
              <p:cNvSpPr>
                <a:spLocks noChangeShapeType="1"/>
              </p:cNvSpPr>
              <p:nvPr/>
            </p:nvSpPr>
            <p:spPr bwMode="auto">
              <a:xfrm flipV="1">
                <a:off x="1762" y="1417"/>
                <a:ext cx="72" cy="58"/>
              </a:xfrm>
              <a:prstGeom prst="line">
                <a:avLst/>
              </a:prstGeom>
              <a:noFill/>
              <a:ln w="22225">
                <a:solidFill>
                  <a:srgbClr val="000000"/>
                </a:solidFill>
                <a:round/>
                <a:headEnd/>
                <a:tailEnd/>
              </a:ln>
            </p:spPr>
            <p:txBody>
              <a:bodyPr/>
              <a:lstStyle/>
              <a:p>
                <a:endParaRPr lang="zh-CN" altLang="en-US"/>
              </a:p>
            </p:txBody>
          </p:sp>
          <p:sp>
            <p:nvSpPr>
              <p:cNvPr id="30891" name="Line 277"/>
              <p:cNvSpPr>
                <a:spLocks noChangeShapeType="1"/>
              </p:cNvSpPr>
              <p:nvPr/>
            </p:nvSpPr>
            <p:spPr bwMode="auto">
              <a:xfrm flipH="1" flipV="1">
                <a:off x="2037" y="1417"/>
                <a:ext cx="72" cy="58"/>
              </a:xfrm>
              <a:prstGeom prst="line">
                <a:avLst/>
              </a:prstGeom>
              <a:noFill/>
              <a:ln w="22225">
                <a:solidFill>
                  <a:srgbClr val="000000"/>
                </a:solidFill>
                <a:round/>
                <a:headEnd/>
                <a:tailEnd/>
              </a:ln>
            </p:spPr>
            <p:txBody>
              <a:bodyPr/>
              <a:lstStyle/>
              <a:p>
                <a:endParaRPr lang="zh-CN" altLang="en-US"/>
              </a:p>
            </p:txBody>
          </p:sp>
          <p:sp>
            <p:nvSpPr>
              <p:cNvPr id="30892" name="Line 278"/>
              <p:cNvSpPr>
                <a:spLocks noChangeShapeType="1"/>
              </p:cNvSpPr>
              <p:nvPr/>
            </p:nvSpPr>
            <p:spPr bwMode="auto">
              <a:xfrm flipV="1">
                <a:off x="2037" y="1417"/>
                <a:ext cx="72" cy="58"/>
              </a:xfrm>
              <a:prstGeom prst="line">
                <a:avLst/>
              </a:prstGeom>
              <a:noFill/>
              <a:ln w="22225">
                <a:solidFill>
                  <a:srgbClr val="000000"/>
                </a:solidFill>
                <a:round/>
                <a:headEnd/>
                <a:tailEnd/>
              </a:ln>
            </p:spPr>
            <p:txBody>
              <a:bodyPr/>
              <a:lstStyle/>
              <a:p>
                <a:endParaRPr lang="zh-CN" altLang="en-US"/>
              </a:p>
            </p:txBody>
          </p:sp>
          <p:sp>
            <p:nvSpPr>
              <p:cNvPr id="30893" name="Line 279"/>
              <p:cNvSpPr>
                <a:spLocks noChangeShapeType="1"/>
              </p:cNvSpPr>
              <p:nvPr/>
            </p:nvSpPr>
            <p:spPr bwMode="auto">
              <a:xfrm flipH="1" flipV="1">
                <a:off x="2311" y="1417"/>
                <a:ext cx="72" cy="58"/>
              </a:xfrm>
              <a:prstGeom prst="line">
                <a:avLst/>
              </a:prstGeom>
              <a:noFill/>
              <a:ln w="22225">
                <a:solidFill>
                  <a:srgbClr val="000000"/>
                </a:solidFill>
                <a:round/>
                <a:headEnd/>
                <a:tailEnd/>
              </a:ln>
            </p:spPr>
            <p:txBody>
              <a:bodyPr/>
              <a:lstStyle/>
              <a:p>
                <a:endParaRPr lang="zh-CN" altLang="en-US"/>
              </a:p>
            </p:txBody>
          </p:sp>
          <p:sp>
            <p:nvSpPr>
              <p:cNvPr id="30894" name="Line 280"/>
              <p:cNvSpPr>
                <a:spLocks noChangeShapeType="1"/>
              </p:cNvSpPr>
              <p:nvPr/>
            </p:nvSpPr>
            <p:spPr bwMode="auto">
              <a:xfrm flipV="1">
                <a:off x="2311" y="1417"/>
                <a:ext cx="72" cy="58"/>
              </a:xfrm>
              <a:prstGeom prst="line">
                <a:avLst/>
              </a:prstGeom>
              <a:noFill/>
              <a:ln w="22225">
                <a:solidFill>
                  <a:srgbClr val="000000"/>
                </a:solidFill>
                <a:round/>
                <a:headEnd/>
                <a:tailEnd/>
              </a:ln>
            </p:spPr>
            <p:txBody>
              <a:bodyPr/>
              <a:lstStyle/>
              <a:p>
                <a:endParaRPr lang="zh-CN" altLang="en-US"/>
              </a:p>
            </p:txBody>
          </p:sp>
          <p:sp>
            <p:nvSpPr>
              <p:cNvPr id="30895" name="Line 281"/>
              <p:cNvSpPr>
                <a:spLocks noChangeShapeType="1"/>
              </p:cNvSpPr>
              <p:nvPr/>
            </p:nvSpPr>
            <p:spPr bwMode="auto">
              <a:xfrm flipH="1" flipV="1">
                <a:off x="1762" y="1635"/>
                <a:ext cx="72" cy="72"/>
              </a:xfrm>
              <a:prstGeom prst="line">
                <a:avLst/>
              </a:prstGeom>
              <a:noFill/>
              <a:ln w="22225">
                <a:solidFill>
                  <a:srgbClr val="000000"/>
                </a:solidFill>
                <a:round/>
                <a:headEnd/>
                <a:tailEnd/>
              </a:ln>
            </p:spPr>
            <p:txBody>
              <a:bodyPr/>
              <a:lstStyle/>
              <a:p>
                <a:endParaRPr lang="zh-CN" altLang="en-US"/>
              </a:p>
            </p:txBody>
          </p:sp>
          <p:sp>
            <p:nvSpPr>
              <p:cNvPr id="30896" name="Line 282"/>
              <p:cNvSpPr>
                <a:spLocks noChangeShapeType="1"/>
              </p:cNvSpPr>
              <p:nvPr/>
            </p:nvSpPr>
            <p:spPr bwMode="auto">
              <a:xfrm flipV="1">
                <a:off x="1762" y="1635"/>
                <a:ext cx="72" cy="72"/>
              </a:xfrm>
              <a:prstGeom prst="line">
                <a:avLst/>
              </a:prstGeom>
              <a:noFill/>
              <a:ln w="22225">
                <a:solidFill>
                  <a:srgbClr val="000000"/>
                </a:solidFill>
                <a:round/>
                <a:headEnd/>
                <a:tailEnd/>
              </a:ln>
            </p:spPr>
            <p:txBody>
              <a:bodyPr/>
              <a:lstStyle/>
              <a:p>
                <a:endParaRPr lang="zh-CN" altLang="en-US"/>
              </a:p>
            </p:txBody>
          </p:sp>
          <p:sp>
            <p:nvSpPr>
              <p:cNvPr id="30897" name="Line 283"/>
              <p:cNvSpPr>
                <a:spLocks noChangeShapeType="1"/>
              </p:cNvSpPr>
              <p:nvPr/>
            </p:nvSpPr>
            <p:spPr bwMode="auto">
              <a:xfrm flipH="1" flipV="1">
                <a:off x="2037" y="1635"/>
                <a:ext cx="72" cy="72"/>
              </a:xfrm>
              <a:prstGeom prst="line">
                <a:avLst/>
              </a:prstGeom>
              <a:noFill/>
              <a:ln w="22225">
                <a:solidFill>
                  <a:srgbClr val="000000"/>
                </a:solidFill>
                <a:round/>
                <a:headEnd/>
                <a:tailEnd/>
              </a:ln>
            </p:spPr>
            <p:txBody>
              <a:bodyPr/>
              <a:lstStyle/>
              <a:p>
                <a:endParaRPr lang="zh-CN" altLang="en-US"/>
              </a:p>
            </p:txBody>
          </p:sp>
          <p:sp>
            <p:nvSpPr>
              <p:cNvPr id="30898" name="Line 284"/>
              <p:cNvSpPr>
                <a:spLocks noChangeShapeType="1"/>
              </p:cNvSpPr>
              <p:nvPr/>
            </p:nvSpPr>
            <p:spPr bwMode="auto">
              <a:xfrm flipV="1">
                <a:off x="2037" y="1635"/>
                <a:ext cx="72" cy="72"/>
              </a:xfrm>
              <a:prstGeom prst="line">
                <a:avLst/>
              </a:prstGeom>
              <a:noFill/>
              <a:ln w="22225">
                <a:solidFill>
                  <a:srgbClr val="000000"/>
                </a:solidFill>
                <a:round/>
                <a:headEnd/>
                <a:tailEnd/>
              </a:ln>
            </p:spPr>
            <p:txBody>
              <a:bodyPr/>
              <a:lstStyle/>
              <a:p>
                <a:endParaRPr lang="zh-CN" altLang="en-US"/>
              </a:p>
            </p:txBody>
          </p:sp>
          <p:sp>
            <p:nvSpPr>
              <p:cNvPr id="30899" name="Line 285"/>
              <p:cNvSpPr>
                <a:spLocks noChangeShapeType="1"/>
              </p:cNvSpPr>
              <p:nvPr/>
            </p:nvSpPr>
            <p:spPr bwMode="auto">
              <a:xfrm flipH="1" flipV="1">
                <a:off x="2311" y="1635"/>
                <a:ext cx="72" cy="72"/>
              </a:xfrm>
              <a:prstGeom prst="line">
                <a:avLst/>
              </a:prstGeom>
              <a:noFill/>
              <a:ln w="22225">
                <a:solidFill>
                  <a:srgbClr val="000000"/>
                </a:solidFill>
                <a:round/>
                <a:headEnd/>
                <a:tailEnd/>
              </a:ln>
            </p:spPr>
            <p:txBody>
              <a:bodyPr/>
              <a:lstStyle/>
              <a:p>
                <a:endParaRPr lang="zh-CN" altLang="en-US"/>
              </a:p>
            </p:txBody>
          </p:sp>
          <p:sp>
            <p:nvSpPr>
              <p:cNvPr id="30900" name="Line 286"/>
              <p:cNvSpPr>
                <a:spLocks noChangeShapeType="1"/>
              </p:cNvSpPr>
              <p:nvPr/>
            </p:nvSpPr>
            <p:spPr bwMode="auto">
              <a:xfrm flipV="1">
                <a:off x="2311" y="1635"/>
                <a:ext cx="72" cy="72"/>
              </a:xfrm>
              <a:prstGeom prst="line">
                <a:avLst/>
              </a:prstGeom>
              <a:noFill/>
              <a:ln w="22225">
                <a:solidFill>
                  <a:srgbClr val="000000"/>
                </a:solidFill>
                <a:round/>
                <a:headEnd/>
                <a:tailEnd/>
              </a:ln>
            </p:spPr>
            <p:txBody>
              <a:bodyPr/>
              <a:lstStyle/>
              <a:p>
                <a:endParaRPr lang="zh-CN" altLang="en-US"/>
              </a:p>
            </p:txBody>
          </p:sp>
          <p:sp>
            <p:nvSpPr>
              <p:cNvPr id="30901" name="Line 287"/>
              <p:cNvSpPr>
                <a:spLocks noChangeShapeType="1"/>
              </p:cNvSpPr>
              <p:nvPr/>
            </p:nvSpPr>
            <p:spPr bwMode="auto">
              <a:xfrm flipH="1" flipV="1">
                <a:off x="1762" y="1852"/>
                <a:ext cx="72" cy="73"/>
              </a:xfrm>
              <a:prstGeom prst="line">
                <a:avLst/>
              </a:prstGeom>
              <a:noFill/>
              <a:ln w="22225">
                <a:solidFill>
                  <a:srgbClr val="000000"/>
                </a:solidFill>
                <a:round/>
                <a:headEnd/>
                <a:tailEnd/>
              </a:ln>
            </p:spPr>
            <p:txBody>
              <a:bodyPr/>
              <a:lstStyle/>
              <a:p>
                <a:endParaRPr lang="zh-CN" altLang="en-US"/>
              </a:p>
            </p:txBody>
          </p:sp>
          <p:sp>
            <p:nvSpPr>
              <p:cNvPr id="30902" name="Line 288"/>
              <p:cNvSpPr>
                <a:spLocks noChangeShapeType="1"/>
              </p:cNvSpPr>
              <p:nvPr/>
            </p:nvSpPr>
            <p:spPr bwMode="auto">
              <a:xfrm flipV="1">
                <a:off x="1762" y="1852"/>
                <a:ext cx="72" cy="73"/>
              </a:xfrm>
              <a:prstGeom prst="line">
                <a:avLst/>
              </a:prstGeom>
              <a:noFill/>
              <a:ln w="22225">
                <a:solidFill>
                  <a:srgbClr val="000000"/>
                </a:solidFill>
                <a:round/>
                <a:headEnd/>
                <a:tailEnd/>
              </a:ln>
            </p:spPr>
            <p:txBody>
              <a:bodyPr/>
              <a:lstStyle/>
              <a:p>
                <a:endParaRPr lang="zh-CN" altLang="en-US"/>
              </a:p>
            </p:txBody>
          </p:sp>
          <p:sp>
            <p:nvSpPr>
              <p:cNvPr id="30903" name="Line 289"/>
              <p:cNvSpPr>
                <a:spLocks noChangeShapeType="1"/>
              </p:cNvSpPr>
              <p:nvPr/>
            </p:nvSpPr>
            <p:spPr bwMode="auto">
              <a:xfrm flipH="1" flipV="1">
                <a:off x="2037" y="1852"/>
                <a:ext cx="72" cy="73"/>
              </a:xfrm>
              <a:prstGeom prst="line">
                <a:avLst/>
              </a:prstGeom>
              <a:noFill/>
              <a:ln w="22225">
                <a:solidFill>
                  <a:srgbClr val="000000"/>
                </a:solidFill>
                <a:round/>
                <a:headEnd/>
                <a:tailEnd/>
              </a:ln>
            </p:spPr>
            <p:txBody>
              <a:bodyPr/>
              <a:lstStyle/>
              <a:p>
                <a:endParaRPr lang="zh-CN" altLang="en-US"/>
              </a:p>
            </p:txBody>
          </p:sp>
          <p:sp>
            <p:nvSpPr>
              <p:cNvPr id="30904" name="Line 290"/>
              <p:cNvSpPr>
                <a:spLocks noChangeShapeType="1"/>
              </p:cNvSpPr>
              <p:nvPr/>
            </p:nvSpPr>
            <p:spPr bwMode="auto">
              <a:xfrm flipV="1">
                <a:off x="2037" y="1852"/>
                <a:ext cx="72" cy="73"/>
              </a:xfrm>
              <a:prstGeom prst="line">
                <a:avLst/>
              </a:prstGeom>
              <a:noFill/>
              <a:ln w="22225">
                <a:solidFill>
                  <a:srgbClr val="000000"/>
                </a:solidFill>
                <a:round/>
                <a:headEnd/>
                <a:tailEnd/>
              </a:ln>
            </p:spPr>
            <p:txBody>
              <a:bodyPr/>
              <a:lstStyle/>
              <a:p>
                <a:endParaRPr lang="zh-CN" altLang="en-US"/>
              </a:p>
            </p:txBody>
          </p:sp>
          <p:sp>
            <p:nvSpPr>
              <p:cNvPr id="30905" name="Line 291"/>
              <p:cNvSpPr>
                <a:spLocks noChangeShapeType="1"/>
              </p:cNvSpPr>
              <p:nvPr/>
            </p:nvSpPr>
            <p:spPr bwMode="auto">
              <a:xfrm flipH="1" flipV="1">
                <a:off x="2311" y="1852"/>
                <a:ext cx="72" cy="73"/>
              </a:xfrm>
              <a:prstGeom prst="line">
                <a:avLst/>
              </a:prstGeom>
              <a:noFill/>
              <a:ln w="22225">
                <a:solidFill>
                  <a:srgbClr val="000000"/>
                </a:solidFill>
                <a:round/>
                <a:headEnd/>
                <a:tailEnd/>
              </a:ln>
            </p:spPr>
            <p:txBody>
              <a:bodyPr/>
              <a:lstStyle/>
              <a:p>
                <a:endParaRPr lang="zh-CN" altLang="en-US"/>
              </a:p>
            </p:txBody>
          </p:sp>
          <p:sp>
            <p:nvSpPr>
              <p:cNvPr id="30906" name="Line 292"/>
              <p:cNvSpPr>
                <a:spLocks noChangeShapeType="1"/>
              </p:cNvSpPr>
              <p:nvPr/>
            </p:nvSpPr>
            <p:spPr bwMode="auto">
              <a:xfrm flipV="1">
                <a:off x="2311" y="1852"/>
                <a:ext cx="72" cy="73"/>
              </a:xfrm>
              <a:prstGeom prst="line">
                <a:avLst/>
              </a:prstGeom>
              <a:noFill/>
              <a:ln w="22225">
                <a:solidFill>
                  <a:srgbClr val="000000"/>
                </a:solidFill>
                <a:round/>
                <a:headEnd/>
                <a:tailEnd/>
              </a:ln>
            </p:spPr>
            <p:txBody>
              <a:bodyPr/>
              <a:lstStyle/>
              <a:p>
                <a:endParaRPr lang="zh-CN" altLang="en-US"/>
              </a:p>
            </p:txBody>
          </p:sp>
          <p:sp>
            <p:nvSpPr>
              <p:cNvPr id="30907" name="Line 293"/>
              <p:cNvSpPr>
                <a:spLocks noChangeShapeType="1"/>
              </p:cNvSpPr>
              <p:nvPr/>
            </p:nvSpPr>
            <p:spPr bwMode="auto">
              <a:xfrm flipH="1" flipV="1">
                <a:off x="1762" y="2084"/>
                <a:ext cx="72" cy="58"/>
              </a:xfrm>
              <a:prstGeom prst="line">
                <a:avLst/>
              </a:prstGeom>
              <a:noFill/>
              <a:ln w="22225">
                <a:solidFill>
                  <a:srgbClr val="000000"/>
                </a:solidFill>
                <a:round/>
                <a:headEnd/>
                <a:tailEnd/>
              </a:ln>
            </p:spPr>
            <p:txBody>
              <a:bodyPr/>
              <a:lstStyle/>
              <a:p>
                <a:endParaRPr lang="zh-CN" altLang="en-US"/>
              </a:p>
            </p:txBody>
          </p:sp>
          <p:sp>
            <p:nvSpPr>
              <p:cNvPr id="30908" name="Line 294"/>
              <p:cNvSpPr>
                <a:spLocks noChangeShapeType="1"/>
              </p:cNvSpPr>
              <p:nvPr/>
            </p:nvSpPr>
            <p:spPr bwMode="auto">
              <a:xfrm flipV="1">
                <a:off x="1762" y="2084"/>
                <a:ext cx="72" cy="58"/>
              </a:xfrm>
              <a:prstGeom prst="line">
                <a:avLst/>
              </a:prstGeom>
              <a:noFill/>
              <a:ln w="22225">
                <a:solidFill>
                  <a:srgbClr val="000000"/>
                </a:solidFill>
                <a:round/>
                <a:headEnd/>
                <a:tailEnd/>
              </a:ln>
            </p:spPr>
            <p:txBody>
              <a:bodyPr/>
              <a:lstStyle/>
              <a:p>
                <a:endParaRPr lang="zh-CN" altLang="en-US"/>
              </a:p>
            </p:txBody>
          </p:sp>
          <p:sp>
            <p:nvSpPr>
              <p:cNvPr id="30909" name="Line 295"/>
              <p:cNvSpPr>
                <a:spLocks noChangeShapeType="1"/>
              </p:cNvSpPr>
              <p:nvPr/>
            </p:nvSpPr>
            <p:spPr bwMode="auto">
              <a:xfrm flipH="1" flipV="1">
                <a:off x="2037" y="2084"/>
                <a:ext cx="72" cy="58"/>
              </a:xfrm>
              <a:prstGeom prst="line">
                <a:avLst/>
              </a:prstGeom>
              <a:noFill/>
              <a:ln w="22225">
                <a:solidFill>
                  <a:srgbClr val="000000"/>
                </a:solidFill>
                <a:round/>
                <a:headEnd/>
                <a:tailEnd/>
              </a:ln>
            </p:spPr>
            <p:txBody>
              <a:bodyPr/>
              <a:lstStyle/>
              <a:p>
                <a:endParaRPr lang="zh-CN" altLang="en-US"/>
              </a:p>
            </p:txBody>
          </p:sp>
          <p:sp>
            <p:nvSpPr>
              <p:cNvPr id="30910" name="Line 296"/>
              <p:cNvSpPr>
                <a:spLocks noChangeShapeType="1"/>
              </p:cNvSpPr>
              <p:nvPr/>
            </p:nvSpPr>
            <p:spPr bwMode="auto">
              <a:xfrm flipV="1">
                <a:off x="2037" y="2084"/>
                <a:ext cx="72" cy="58"/>
              </a:xfrm>
              <a:prstGeom prst="line">
                <a:avLst/>
              </a:prstGeom>
              <a:noFill/>
              <a:ln w="22225">
                <a:solidFill>
                  <a:srgbClr val="000000"/>
                </a:solidFill>
                <a:round/>
                <a:headEnd/>
                <a:tailEnd/>
              </a:ln>
            </p:spPr>
            <p:txBody>
              <a:bodyPr/>
              <a:lstStyle/>
              <a:p>
                <a:endParaRPr lang="zh-CN" altLang="en-US"/>
              </a:p>
            </p:txBody>
          </p:sp>
          <p:sp>
            <p:nvSpPr>
              <p:cNvPr id="30911" name="Line 297"/>
              <p:cNvSpPr>
                <a:spLocks noChangeShapeType="1"/>
              </p:cNvSpPr>
              <p:nvPr/>
            </p:nvSpPr>
            <p:spPr bwMode="auto">
              <a:xfrm flipH="1" flipV="1">
                <a:off x="2311" y="2084"/>
                <a:ext cx="72" cy="58"/>
              </a:xfrm>
              <a:prstGeom prst="line">
                <a:avLst/>
              </a:prstGeom>
              <a:noFill/>
              <a:ln w="22225">
                <a:solidFill>
                  <a:srgbClr val="000000"/>
                </a:solidFill>
                <a:round/>
                <a:headEnd/>
                <a:tailEnd/>
              </a:ln>
            </p:spPr>
            <p:txBody>
              <a:bodyPr/>
              <a:lstStyle/>
              <a:p>
                <a:endParaRPr lang="zh-CN" altLang="en-US"/>
              </a:p>
            </p:txBody>
          </p:sp>
          <p:sp>
            <p:nvSpPr>
              <p:cNvPr id="30912" name="Line 298"/>
              <p:cNvSpPr>
                <a:spLocks noChangeShapeType="1"/>
              </p:cNvSpPr>
              <p:nvPr/>
            </p:nvSpPr>
            <p:spPr bwMode="auto">
              <a:xfrm flipV="1">
                <a:off x="2311" y="2084"/>
                <a:ext cx="72" cy="58"/>
              </a:xfrm>
              <a:prstGeom prst="line">
                <a:avLst/>
              </a:prstGeom>
              <a:noFill/>
              <a:ln w="22225">
                <a:solidFill>
                  <a:srgbClr val="000000"/>
                </a:solidFill>
                <a:round/>
                <a:headEnd/>
                <a:tailEnd/>
              </a:ln>
            </p:spPr>
            <p:txBody>
              <a:bodyPr/>
              <a:lstStyle/>
              <a:p>
                <a:endParaRPr lang="zh-CN" altLang="en-US"/>
              </a:p>
            </p:txBody>
          </p:sp>
          <p:sp>
            <p:nvSpPr>
              <p:cNvPr id="30913" name="Line 299"/>
              <p:cNvSpPr>
                <a:spLocks noChangeShapeType="1"/>
              </p:cNvSpPr>
              <p:nvPr/>
            </p:nvSpPr>
            <p:spPr bwMode="auto">
              <a:xfrm flipH="1" flipV="1">
                <a:off x="1762" y="2302"/>
                <a:ext cx="72" cy="72"/>
              </a:xfrm>
              <a:prstGeom prst="line">
                <a:avLst/>
              </a:prstGeom>
              <a:noFill/>
              <a:ln w="22225">
                <a:solidFill>
                  <a:srgbClr val="000000"/>
                </a:solidFill>
                <a:round/>
                <a:headEnd/>
                <a:tailEnd/>
              </a:ln>
            </p:spPr>
            <p:txBody>
              <a:bodyPr/>
              <a:lstStyle/>
              <a:p>
                <a:endParaRPr lang="zh-CN" altLang="en-US"/>
              </a:p>
            </p:txBody>
          </p:sp>
          <p:sp>
            <p:nvSpPr>
              <p:cNvPr id="30914" name="Line 300"/>
              <p:cNvSpPr>
                <a:spLocks noChangeShapeType="1"/>
              </p:cNvSpPr>
              <p:nvPr/>
            </p:nvSpPr>
            <p:spPr bwMode="auto">
              <a:xfrm flipV="1">
                <a:off x="1762" y="2302"/>
                <a:ext cx="72" cy="72"/>
              </a:xfrm>
              <a:prstGeom prst="line">
                <a:avLst/>
              </a:prstGeom>
              <a:noFill/>
              <a:ln w="22225">
                <a:solidFill>
                  <a:srgbClr val="000000"/>
                </a:solidFill>
                <a:round/>
                <a:headEnd/>
                <a:tailEnd/>
              </a:ln>
            </p:spPr>
            <p:txBody>
              <a:bodyPr/>
              <a:lstStyle/>
              <a:p>
                <a:endParaRPr lang="zh-CN" altLang="en-US"/>
              </a:p>
            </p:txBody>
          </p:sp>
          <p:sp>
            <p:nvSpPr>
              <p:cNvPr id="30915" name="Line 301"/>
              <p:cNvSpPr>
                <a:spLocks noChangeShapeType="1"/>
              </p:cNvSpPr>
              <p:nvPr/>
            </p:nvSpPr>
            <p:spPr bwMode="auto">
              <a:xfrm flipH="1" flipV="1">
                <a:off x="2037" y="2302"/>
                <a:ext cx="72" cy="72"/>
              </a:xfrm>
              <a:prstGeom prst="line">
                <a:avLst/>
              </a:prstGeom>
              <a:noFill/>
              <a:ln w="22225">
                <a:solidFill>
                  <a:srgbClr val="000000"/>
                </a:solidFill>
                <a:round/>
                <a:headEnd/>
                <a:tailEnd/>
              </a:ln>
            </p:spPr>
            <p:txBody>
              <a:bodyPr/>
              <a:lstStyle/>
              <a:p>
                <a:endParaRPr lang="zh-CN" altLang="en-US"/>
              </a:p>
            </p:txBody>
          </p:sp>
          <p:sp>
            <p:nvSpPr>
              <p:cNvPr id="30916" name="Line 302"/>
              <p:cNvSpPr>
                <a:spLocks noChangeShapeType="1"/>
              </p:cNvSpPr>
              <p:nvPr/>
            </p:nvSpPr>
            <p:spPr bwMode="auto">
              <a:xfrm flipV="1">
                <a:off x="2037" y="2302"/>
                <a:ext cx="72" cy="72"/>
              </a:xfrm>
              <a:prstGeom prst="line">
                <a:avLst/>
              </a:prstGeom>
              <a:noFill/>
              <a:ln w="22225">
                <a:solidFill>
                  <a:srgbClr val="000000"/>
                </a:solidFill>
                <a:round/>
                <a:headEnd/>
                <a:tailEnd/>
              </a:ln>
            </p:spPr>
            <p:txBody>
              <a:bodyPr/>
              <a:lstStyle/>
              <a:p>
                <a:endParaRPr lang="zh-CN" altLang="en-US"/>
              </a:p>
            </p:txBody>
          </p:sp>
          <p:sp>
            <p:nvSpPr>
              <p:cNvPr id="30917" name="Line 303"/>
              <p:cNvSpPr>
                <a:spLocks noChangeShapeType="1"/>
              </p:cNvSpPr>
              <p:nvPr/>
            </p:nvSpPr>
            <p:spPr bwMode="auto">
              <a:xfrm flipH="1" flipV="1">
                <a:off x="2311" y="2302"/>
                <a:ext cx="72" cy="72"/>
              </a:xfrm>
              <a:prstGeom prst="line">
                <a:avLst/>
              </a:prstGeom>
              <a:noFill/>
              <a:ln w="22225">
                <a:solidFill>
                  <a:srgbClr val="000000"/>
                </a:solidFill>
                <a:round/>
                <a:headEnd/>
                <a:tailEnd/>
              </a:ln>
            </p:spPr>
            <p:txBody>
              <a:bodyPr/>
              <a:lstStyle/>
              <a:p>
                <a:endParaRPr lang="zh-CN" altLang="en-US"/>
              </a:p>
            </p:txBody>
          </p:sp>
          <p:sp>
            <p:nvSpPr>
              <p:cNvPr id="30918" name="Line 304"/>
              <p:cNvSpPr>
                <a:spLocks noChangeShapeType="1"/>
              </p:cNvSpPr>
              <p:nvPr/>
            </p:nvSpPr>
            <p:spPr bwMode="auto">
              <a:xfrm flipV="1">
                <a:off x="2311" y="2302"/>
                <a:ext cx="72" cy="72"/>
              </a:xfrm>
              <a:prstGeom prst="line">
                <a:avLst/>
              </a:prstGeom>
              <a:noFill/>
              <a:ln w="22225">
                <a:solidFill>
                  <a:srgbClr val="000000"/>
                </a:solidFill>
                <a:round/>
                <a:headEnd/>
                <a:tailEnd/>
              </a:ln>
            </p:spPr>
            <p:txBody>
              <a:bodyPr/>
              <a:lstStyle/>
              <a:p>
                <a:endParaRPr lang="zh-CN" altLang="en-US"/>
              </a:p>
            </p:txBody>
          </p:sp>
          <p:sp>
            <p:nvSpPr>
              <p:cNvPr id="30919" name="Line 305"/>
              <p:cNvSpPr>
                <a:spLocks noChangeShapeType="1"/>
              </p:cNvSpPr>
              <p:nvPr/>
            </p:nvSpPr>
            <p:spPr bwMode="auto">
              <a:xfrm flipH="1" flipV="1">
                <a:off x="1762" y="2519"/>
                <a:ext cx="72" cy="73"/>
              </a:xfrm>
              <a:prstGeom prst="line">
                <a:avLst/>
              </a:prstGeom>
              <a:noFill/>
              <a:ln w="22225">
                <a:solidFill>
                  <a:srgbClr val="000000"/>
                </a:solidFill>
                <a:round/>
                <a:headEnd/>
                <a:tailEnd/>
              </a:ln>
            </p:spPr>
            <p:txBody>
              <a:bodyPr/>
              <a:lstStyle/>
              <a:p>
                <a:endParaRPr lang="zh-CN" altLang="en-US"/>
              </a:p>
            </p:txBody>
          </p:sp>
          <p:sp>
            <p:nvSpPr>
              <p:cNvPr id="30920" name="Line 306"/>
              <p:cNvSpPr>
                <a:spLocks noChangeShapeType="1"/>
              </p:cNvSpPr>
              <p:nvPr/>
            </p:nvSpPr>
            <p:spPr bwMode="auto">
              <a:xfrm flipV="1">
                <a:off x="1762" y="2519"/>
                <a:ext cx="72" cy="73"/>
              </a:xfrm>
              <a:prstGeom prst="line">
                <a:avLst/>
              </a:prstGeom>
              <a:noFill/>
              <a:ln w="22225">
                <a:solidFill>
                  <a:srgbClr val="000000"/>
                </a:solidFill>
                <a:round/>
                <a:headEnd/>
                <a:tailEnd/>
              </a:ln>
            </p:spPr>
            <p:txBody>
              <a:bodyPr/>
              <a:lstStyle/>
              <a:p>
                <a:endParaRPr lang="zh-CN" altLang="en-US"/>
              </a:p>
            </p:txBody>
          </p:sp>
          <p:sp>
            <p:nvSpPr>
              <p:cNvPr id="30921" name="Line 307"/>
              <p:cNvSpPr>
                <a:spLocks noChangeShapeType="1"/>
              </p:cNvSpPr>
              <p:nvPr/>
            </p:nvSpPr>
            <p:spPr bwMode="auto">
              <a:xfrm flipH="1" flipV="1">
                <a:off x="2037" y="2519"/>
                <a:ext cx="72" cy="73"/>
              </a:xfrm>
              <a:prstGeom prst="line">
                <a:avLst/>
              </a:prstGeom>
              <a:noFill/>
              <a:ln w="22225">
                <a:solidFill>
                  <a:srgbClr val="000000"/>
                </a:solidFill>
                <a:round/>
                <a:headEnd/>
                <a:tailEnd/>
              </a:ln>
            </p:spPr>
            <p:txBody>
              <a:bodyPr/>
              <a:lstStyle/>
              <a:p>
                <a:endParaRPr lang="zh-CN" altLang="en-US"/>
              </a:p>
            </p:txBody>
          </p:sp>
          <p:sp>
            <p:nvSpPr>
              <p:cNvPr id="30922" name="Line 308"/>
              <p:cNvSpPr>
                <a:spLocks noChangeShapeType="1"/>
              </p:cNvSpPr>
              <p:nvPr/>
            </p:nvSpPr>
            <p:spPr bwMode="auto">
              <a:xfrm flipV="1">
                <a:off x="2037" y="2519"/>
                <a:ext cx="72" cy="73"/>
              </a:xfrm>
              <a:prstGeom prst="line">
                <a:avLst/>
              </a:prstGeom>
              <a:noFill/>
              <a:ln w="22225">
                <a:solidFill>
                  <a:srgbClr val="000000"/>
                </a:solidFill>
                <a:round/>
                <a:headEnd/>
                <a:tailEnd/>
              </a:ln>
            </p:spPr>
            <p:txBody>
              <a:bodyPr/>
              <a:lstStyle/>
              <a:p>
                <a:endParaRPr lang="zh-CN" altLang="en-US"/>
              </a:p>
            </p:txBody>
          </p:sp>
          <p:sp>
            <p:nvSpPr>
              <p:cNvPr id="30923" name="Line 309"/>
              <p:cNvSpPr>
                <a:spLocks noChangeShapeType="1"/>
              </p:cNvSpPr>
              <p:nvPr/>
            </p:nvSpPr>
            <p:spPr bwMode="auto">
              <a:xfrm flipH="1" flipV="1">
                <a:off x="2311" y="2519"/>
                <a:ext cx="72" cy="73"/>
              </a:xfrm>
              <a:prstGeom prst="line">
                <a:avLst/>
              </a:prstGeom>
              <a:noFill/>
              <a:ln w="22225">
                <a:solidFill>
                  <a:srgbClr val="000000"/>
                </a:solidFill>
                <a:round/>
                <a:headEnd/>
                <a:tailEnd/>
              </a:ln>
            </p:spPr>
            <p:txBody>
              <a:bodyPr/>
              <a:lstStyle/>
              <a:p>
                <a:endParaRPr lang="zh-CN" altLang="en-US"/>
              </a:p>
            </p:txBody>
          </p:sp>
          <p:sp>
            <p:nvSpPr>
              <p:cNvPr id="30924" name="Line 310"/>
              <p:cNvSpPr>
                <a:spLocks noChangeShapeType="1"/>
              </p:cNvSpPr>
              <p:nvPr/>
            </p:nvSpPr>
            <p:spPr bwMode="auto">
              <a:xfrm flipV="1">
                <a:off x="2311" y="2519"/>
                <a:ext cx="72" cy="73"/>
              </a:xfrm>
              <a:prstGeom prst="line">
                <a:avLst/>
              </a:prstGeom>
              <a:noFill/>
              <a:ln w="22225">
                <a:solidFill>
                  <a:srgbClr val="000000"/>
                </a:solidFill>
                <a:round/>
                <a:headEnd/>
                <a:tailEnd/>
              </a:ln>
            </p:spPr>
            <p:txBody>
              <a:bodyPr/>
              <a:lstStyle/>
              <a:p>
                <a:endParaRPr lang="zh-CN" altLang="en-US"/>
              </a:p>
            </p:txBody>
          </p:sp>
          <p:sp>
            <p:nvSpPr>
              <p:cNvPr id="30925" name="Line 311"/>
              <p:cNvSpPr>
                <a:spLocks noChangeShapeType="1"/>
              </p:cNvSpPr>
              <p:nvPr/>
            </p:nvSpPr>
            <p:spPr bwMode="auto">
              <a:xfrm flipH="1" flipV="1">
                <a:off x="1762" y="2751"/>
                <a:ext cx="72" cy="58"/>
              </a:xfrm>
              <a:prstGeom prst="line">
                <a:avLst/>
              </a:prstGeom>
              <a:noFill/>
              <a:ln w="22225">
                <a:solidFill>
                  <a:srgbClr val="000000"/>
                </a:solidFill>
                <a:round/>
                <a:headEnd/>
                <a:tailEnd/>
              </a:ln>
            </p:spPr>
            <p:txBody>
              <a:bodyPr/>
              <a:lstStyle/>
              <a:p>
                <a:endParaRPr lang="zh-CN" altLang="en-US"/>
              </a:p>
            </p:txBody>
          </p:sp>
          <p:sp>
            <p:nvSpPr>
              <p:cNvPr id="30926" name="Line 312"/>
              <p:cNvSpPr>
                <a:spLocks noChangeShapeType="1"/>
              </p:cNvSpPr>
              <p:nvPr/>
            </p:nvSpPr>
            <p:spPr bwMode="auto">
              <a:xfrm flipV="1">
                <a:off x="1762" y="2751"/>
                <a:ext cx="72" cy="58"/>
              </a:xfrm>
              <a:prstGeom prst="line">
                <a:avLst/>
              </a:prstGeom>
              <a:noFill/>
              <a:ln w="22225">
                <a:solidFill>
                  <a:srgbClr val="000000"/>
                </a:solidFill>
                <a:round/>
                <a:headEnd/>
                <a:tailEnd/>
              </a:ln>
            </p:spPr>
            <p:txBody>
              <a:bodyPr/>
              <a:lstStyle/>
              <a:p>
                <a:endParaRPr lang="zh-CN" altLang="en-US"/>
              </a:p>
            </p:txBody>
          </p:sp>
          <p:sp>
            <p:nvSpPr>
              <p:cNvPr id="30927" name="Line 313"/>
              <p:cNvSpPr>
                <a:spLocks noChangeShapeType="1"/>
              </p:cNvSpPr>
              <p:nvPr/>
            </p:nvSpPr>
            <p:spPr bwMode="auto">
              <a:xfrm flipH="1" flipV="1">
                <a:off x="2037" y="2751"/>
                <a:ext cx="72" cy="58"/>
              </a:xfrm>
              <a:prstGeom prst="line">
                <a:avLst/>
              </a:prstGeom>
              <a:noFill/>
              <a:ln w="22225">
                <a:solidFill>
                  <a:srgbClr val="000000"/>
                </a:solidFill>
                <a:round/>
                <a:headEnd/>
                <a:tailEnd/>
              </a:ln>
            </p:spPr>
            <p:txBody>
              <a:bodyPr/>
              <a:lstStyle/>
              <a:p>
                <a:endParaRPr lang="zh-CN" altLang="en-US"/>
              </a:p>
            </p:txBody>
          </p:sp>
          <p:sp>
            <p:nvSpPr>
              <p:cNvPr id="30928" name="Line 314"/>
              <p:cNvSpPr>
                <a:spLocks noChangeShapeType="1"/>
              </p:cNvSpPr>
              <p:nvPr/>
            </p:nvSpPr>
            <p:spPr bwMode="auto">
              <a:xfrm flipV="1">
                <a:off x="2037" y="2751"/>
                <a:ext cx="72" cy="58"/>
              </a:xfrm>
              <a:prstGeom prst="line">
                <a:avLst/>
              </a:prstGeom>
              <a:noFill/>
              <a:ln w="22225">
                <a:solidFill>
                  <a:srgbClr val="000000"/>
                </a:solidFill>
                <a:round/>
                <a:headEnd/>
                <a:tailEnd/>
              </a:ln>
            </p:spPr>
            <p:txBody>
              <a:bodyPr/>
              <a:lstStyle/>
              <a:p>
                <a:endParaRPr lang="zh-CN" altLang="en-US"/>
              </a:p>
            </p:txBody>
          </p:sp>
          <p:sp>
            <p:nvSpPr>
              <p:cNvPr id="30929" name="Line 315"/>
              <p:cNvSpPr>
                <a:spLocks noChangeShapeType="1"/>
              </p:cNvSpPr>
              <p:nvPr/>
            </p:nvSpPr>
            <p:spPr bwMode="auto">
              <a:xfrm flipH="1" flipV="1">
                <a:off x="2311" y="2751"/>
                <a:ext cx="72" cy="58"/>
              </a:xfrm>
              <a:prstGeom prst="line">
                <a:avLst/>
              </a:prstGeom>
              <a:noFill/>
              <a:ln w="22225">
                <a:solidFill>
                  <a:srgbClr val="000000"/>
                </a:solidFill>
                <a:round/>
                <a:headEnd/>
                <a:tailEnd/>
              </a:ln>
            </p:spPr>
            <p:txBody>
              <a:bodyPr/>
              <a:lstStyle/>
              <a:p>
                <a:endParaRPr lang="zh-CN" altLang="en-US"/>
              </a:p>
            </p:txBody>
          </p:sp>
          <p:sp>
            <p:nvSpPr>
              <p:cNvPr id="30930" name="Line 316"/>
              <p:cNvSpPr>
                <a:spLocks noChangeShapeType="1"/>
              </p:cNvSpPr>
              <p:nvPr/>
            </p:nvSpPr>
            <p:spPr bwMode="auto">
              <a:xfrm flipV="1">
                <a:off x="2311" y="2751"/>
                <a:ext cx="72" cy="58"/>
              </a:xfrm>
              <a:prstGeom prst="line">
                <a:avLst/>
              </a:prstGeom>
              <a:noFill/>
              <a:ln w="22225">
                <a:solidFill>
                  <a:srgbClr val="000000"/>
                </a:solidFill>
                <a:round/>
                <a:headEnd/>
                <a:tailEnd/>
              </a:ln>
            </p:spPr>
            <p:txBody>
              <a:bodyPr/>
              <a:lstStyle/>
              <a:p>
                <a:endParaRPr lang="zh-CN" altLang="en-US"/>
              </a:p>
            </p:txBody>
          </p:sp>
          <p:sp>
            <p:nvSpPr>
              <p:cNvPr id="30931" name="Line 317"/>
              <p:cNvSpPr>
                <a:spLocks noChangeShapeType="1"/>
              </p:cNvSpPr>
              <p:nvPr/>
            </p:nvSpPr>
            <p:spPr bwMode="auto">
              <a:xfrm flipH="1" flipV="1">
                <a:off x="1762" y="2969"/>
                <a:ext cx="72" cy="72"/>
              </a:xfrm>
              <a:prstGeom prst="line">
                <a:avLst/>
              </a:prstGeom>
              <a:noFill/>
              <a:ln w="22225">
                <a:solidFill>
                  <a:srgbClr val="000000"/>
                </a:solidFill>
                <a:round/>
                <a:headEnd/>
                <a:tailEnd/>
              </a:ln>
            </p:spPr>
            <p:txBody>
              <a:bodyPr/>
              <a:lstStyle/>
              <a:p>
                <a:endParaRPr lang="zh-CN" altLang="en-US"/>
              </a:p>
            </p:txBody>
          </p:sp>
          <p:sp>
            <p:nvSpPr>
              <p:cNvPr id="30932" name="Line 318"/>
              <p:cNvSpPr>
                <a:spLocks noChangeShapeType="1"/>
              </p:cNvSpPr>
              <p:nvPr/>
            </p:nvSpPr>
            <p:spPr bwMode="auto">
              <a:xfrm flipV="1">
                <a:off x="1762" y="2969"/>
                <a:ext cx="72" cy="72"/>
              </a:xfrm>
              <a:prstGeom prst="line">
                <a:avLst/>
              </a:prstGeom>
              <a:noFill/>
              <a:ln w="22225">
                <a:solidFill>
                  <a:srgbClr val="000000"/>
                </a:solidFill>
                <a:round/>
                <a:headEnd/>
                <a:tailEnd/>
              </a:ln>
            </p:spPr>
            <p:txBody>
              <a:bodyPr/>
              <a:lstStyle/>
              <a:p>
                <a:endParaRPr lang="zh-CN" altLang="en-US"/>
              </a:p>
            </p:txBody>
          </p:sp>
          <p:sp>
            <p:nvSpPr>
              <p:cNvPr id="30933" name="Line 319"/>
              <p:cNvSpPr>
                <a:spLocks noChangeShapeType="1"/>
              </p:cNvSpPr>
              <p:nvPr/>
            </p:nvSpPr>
            <p:spPr bwMode="auto">
              <a:xfrm flipH="1" flipV="1">
                <a:off x="2037" y="2969"/>
                <a:ext cx="72" cy="72"/>
              </a:xfrm>
              <a:prstGeom prst="line">
                <a:avLst/>
              </a:prstGeom>
              <a:noFill/>
              <a:ln w="22225">
                <a:solidFill>
                  <a:srgbClr val="000000"/>
                </a:solidFill>
                <a:round/>
                <a:headEnd/>
                <a:tailEnd/>
              </a:ln>
            </p:spPr>
            <p:txBody>
              <a:bodyPr/>
              <a:lstStyle/>
              <a:p>
                <a:endParaRPr lang="zh-CN" altLang="en-US"/>
              </a:p>
            </p:txBody>
          </p:sp>
          <p:sp>
            <p:nvSpPr>
              <p:cNvPr id="30934" name="Line 320"/>
              <p:cNvSpPr>
                <a:spLocks noChangeShapeType="1"/>
              </p:cNvSpPr>
              <p:nvPr/>
            </p:nvSpPr>
            <p:spPr bwMode="auto">
              <a:xfrm flipV="1">
                <a:off x="2037" y="2969"/>
                <a:ext cx="72" cy="72"/>
              </a:xfrm>
              <a:prstGeom prst="line">
                <a:avLst/>
              </a:prstGeom>
              <a:noFill/>
              <a:ln w="22225">
                <a:solidFill>
                  <a:srgbClr val="000000"/>
                </a:solidFill>
                <a:round/>
                <a:headEnd/>
                <a:tailEnd/>
              </a:ln>
            </p:spPr>
            <p:txBody>
              <a:bodyPr/>
              <a:lstStyle/>
              <a:p>
                <a:endParaRPr lang="zh-CN" altLang="en-US"/>
              </a:p>
            </p:txBody>
          </p:sp>
          <p:sp>
            <p:nvSpPr>
              <p:cNvPr id="30935" name="Line 321"/>
              <p:cNvSpPr>
                <a:spLocks noChangeShapeType="1"/>
              </p:cNvSpPr>
              <p:nvPr/>
            </p:nvSpPr>
            <p:spPr bwMode="auto">
              <a:xfrm flipH="1" flipV="1">
                <a:off x="2311" y="2969"/>
                <a:ext cx="72" cy="72"/>
              </a:xfrm>
              <a:prstGeom prst="line">
                <a:avLst/>
              </a:prstGeom>
              <a:noFill/>
              <a:ln w="22225">
                <a:solidFill>
                  <a:srgbClr val="000000"/>
                </a:solidFill>
                <a:round/>
                <a:headEnd/>
                <a:tailEnd/>
              </a:ln>
            </p:spPr>
            <p:txBody>
              <a:bodyPr/>
              <a:lstStyle/>
              <a:p>
                <a:endParaRPr lang="zh-CN" altLang="en-US"/>
              </a:p>
            </p:txBody>
          </p:sp>
          <p:sp>
            <p:nvSpPr>
              <p:cNvPr id="30936" name="Line 322"/>
              <p:cNvSpPr>
                <a:spLocks noChangeShapeType="1"/>
              </p:cNvSpPr>
              <p:nvPr/>
            </p:nvSpPr>
            <p:spPr bwMode="auto">
              <a:xfrm flipV="1">
                <a:off x="2311" y="2969"/>
                <a:ext cx="72" cy="72"/>
              </a:xfrm>
              <a:prstGeom prst="line">
                <a:avLst/>
              </a:prstGeom>
              <a:noFill/>
              <a:ln w="22225">
                <a:solidFill>
                  <a:srgbClr val="000000"/>
                </a:solidFill>
                <a:round/>
                <a:headEnd/>
                <a:tailEnd/>
              </a:ln>
            </p:spPr>
            <p:txBody>
              <a:bodyPr/>
              <a:lstStyle/>
              <a:p>
                <a:endParaRPr lang="zh-CN" altLang="en-US"/>
              </a:p>
            </p:txBody>
          </p:sp>
        </p:grpSp>
        <p:sp>
          <p:nvSpPr>
            <p:cNvPr id="30818" name="Line 323"/>
            <p:cNvSpPr>
              <a:spLocks noChangeShapeType="1"/>
            </p:cNvSpPr>
            <p:nvPr/>
          </p:nvSpPr>
          <p:spPr bwMode="auto">
            <a:xfrm>
              <a:off x="3076" y="1171"/>
              <a:ext cx="1" cy="2015"/>
            </a:xfrm>
            <a:prstGeom prst="line">
              <a:avLst/>
            </a:prstGeom>
            <a:noFill/>
            <a:ln w="22225">
              <a:solidFill>
                <a:srgbClr val="000000"/>
              </a:solidFill>
              <a:round/>
              <a:headEnd/>
              <a:tailEnd/>
            </a:ln>
          </p:spPr>
          <p:txBody>
            <a:bodyPr/>
            <a:lstStyle/>
            <a:p>
              <a:endParaRPr lang="zh-CN" altLang="en-US"/>
            </a:p>
          </p:txBody>
        </p:sp>
        <p:sp>
          <p:nvSpPr>
            <p:cNvPr id="30819" name="Line 324"/>
            <p:cNvSpPr>
              <a:spLocks noChangeShapeType="1"/>
            </p:cNvSpPr>
            <p:nvPr/>
          </p:nvSpPr>
          <p:spPr bwMode="auto">
            <a:xfrm>
              <a:off x="3321" y="1171"/>
              <a:ext cx="1" cy="2015"/>
            </a:xfrm>
            <a:prstGeom prst="line">
              <a:avLst/>
            </a:prstGeom>
            <a:noFill/>
            <a:ln w="22225">
              <a:solidFill>
                <a:srgbClr val="000000"/>
              </a:solidFill>
              <a:round/>
              <a:headEnd/>
              <a:tailEnd/>
            </a:ln>
          </p:spPr>
          <p:txBody>
            <a:bodyPr/>
            <a:lstStyle/>
            <a:p>
              <a:endParaRPr lang="zh-CN" altLang="en-US"/>
            </a:p>
          </p:txBody>
        </p:sp>
        <p:sp>
          <p:nvSpPr>
            <p:cNvPr id="30820" name="Line 325"/>
            <p:cNvSpPr>
              <a:spLocks noChangeShapeType="1"/>
            </p:cNvSpPr>
            <p:nvPr/>
          </p:nvSpPr>
          <p:spPr bwMode="auto">
            <a:xfrm>
              <a:off x="3552" y="1171"/>
              <a:ext cx="1" cy="2015"/>
            </a:xfrm>
            <a:prstGeom prst="line">
              <a:avLst/>
            </a:prstGeom>
            <a:noFill/>
            <a:ln w="22225">
              <a:solidFill>
                <a:srgbClr val="000000"/>
              </a:solidFill>
              <a:round/>
              <a:headEnd/>
              <a:tailEnd/>
            </a:ln>
          </p:spPr>
          <p:txBody>
            <a:bodyPr/>
            <a:lstStyle/>
            <a:p>
              <a:endParaRPr lang="zh-CN" altLang="en-US"/>
            </a:p>
          </p:txBody>
        </p:sp>
        <p:sp>
          <p:nvSpPr>
            <p:cNvPr id="30821" name="Line 326"/>
            <p:cNvSpPr>
              <a:spLocks noChangeShapeType="1"/>
            </p:cNvSpPr>
            <p:nvPr/>
          </p:nvSpPr>
          <p:spPr bwMode="auto">
            <a:xfrm flipH="1" flipV="1">
              <a:off x="3047" y="1417"/>
              <a:ext cx="72" cy="58"/>
            </a:xfrm>
            <a:prstGeom prst="line">
              <a:avLst/>
            </a:prstGeom>
            <a:noFill/>
            <a:ln w="22225">
              <a:solidFill>
                <a:srgbClr val="000000"/>
              </a:solidFill>
              <a:round/>
              <a:headEnd/>
              <a:tailEnd/>
            </a:ln>
          </p:spPr>
          <p:txBody>
            <a:bodyPr/>
            <a:lstStyle/>
            <a:p>
              <a:endParaRPr lang="zh-CN" altLang="en-US"/>
            </a:p>
          </p:txBody>
        </p:sp>
        <p:sp>
          <p:nvSpPr>
            <p:cNvPr id="30822" name="Line 327"/>
            <p:cNvSpPr>
              <a:spLocks noChangeShapeType="1"/>
            </p:cNvSpPr>
            <p:nvPr/>
          </p:nvSpPr>
          <p:spPr bwMode="auto">
            <a:xfrm flipV="1">
              <a:off x="3047" y="1417"/>
              <a:ext cx="72" cy="58"/>
            </a:xfrm>
            <a:prstGeom prst="line">
              <a:avLst/>
            </a:prstGeom>
            <a:noFill/>
            <a:ln w="22225">
              <a:solidFill>
                <a:srgbClr val="000000"/>
              </a:solidFill>
              <a:round/>
              <a:headEnd/>
              <a:tailEnd/>
            </a:ln>
          </p:spPr>
          <p:txBody>
            <a:bodyPr/>
            <a:lstStyle/>
            <a:p>
              <a:endParaRPr lang="zh-CN" altLang="en-US"/>
            </a:p>
          </p:txBody>
        </p:sp>
        <p:sp>
          <p:nvSpPr>
            <p:cNvPr id="30823" name="Line 328"/>
            <p:cNvSpPr>
              <a:spLocks noChangeShapeType="1"/>
            </p:cNvSpPr>
            <p:nvPr/>
          </p:nvSpPr>
          <p:spPr bwMode="auto">
            <a:xfrm flipH="1" flipV="1">
              <a:off x="3278" y="1417"/>
              <a:ext cx="72" cy="58"/>
            </a:xfrm>
            <a:prstGeom prst="line">
              <a:avLst/>
            </a:prstGeom>
            <a:noFill/>
            <a:ln w="22225">
              <a:solidFill>
                <a:srgbClr val="000000"/>
              </a:solidFill>
              <a:round/>
              <a:headEnd/>
              <a:tailEnd/>
            </a:ln>
          </p:spPr>
          <p:txBody>
            <a:bodyPr/>
            <a:lstStyle/>
            <a:p>
              <a:endParaRPr lang="zh-CN" altLang="en-US"/>
            </a:p>
          </p:txBody>
        </p:sp>
        <p:sp>
          <p:nvSpPr>
            <p:cNvPr id="30824" name="Line 329"/>
            <p:cNvSpPr>
              <a:spLocks noChangeShapeType="1"/>
            </p:cNvSpPr>
            <p:nvPr/>
          </p:nvSpPr>
          <p:spPr bwMode="auto">
            <a:xfrm flipV="1">
              <a:off x="3278" y="1417"/>
              <a:ext cx="72" cy="58"/>
            </a:xfrm>
            <a:prstGeom prst="line">
              <a:avLst/>
            </a:prstGeom>
            <a:noFill/>
            <a:ln w="22225">
              <a:solidFill>
                <a:srgbClr val="000000"/>
              </a:solidFill>
              <a:round/>
              <a:headEnd/>
              <a:tailEnd/>
            </a:ln>
          </p:spPr>
          <p:txBody>
            <a:bodyPr/>
            <a:lstStyle/>
            <a:p>
              <a:endParaRPr lang="zh-CN" altLang="en-US"/>
            </a:p>
          </p:txBody>
        </p:sp>
        <p:sp>
          <p:nvSpPr>
            <p:cNvPr id="30825" name="Line 330"/>
            <p:cNvSpPr>
              <a:spLocks noChangeShapeType="1"/>
            </p:cNvSpPr>
            <p:nvPr/>
          </p:nvSpPr>
          <p:spPr bwMode="auto">
            <a:xfrm flipH="1" flipV="1">
              <a:off x="3523" y="1417"/>
              <a:ext cx="73" cy="58"/>
            </a:xfrm>
            <a:prstGeom prst="line">
              <a:avLst/>
            </a:prstGeom>
            <a:noFill/>
            <a:ln w="22225">
              <a:solidFill>
                <a:srgbClr val="000000"/>
              </a:solidFill>
              <a:round/>
              <a:headEnd/>
              <a:tailEnd/>
            </a:ln>
          </p:spPr>
          <p:txBody>
            <a:bodyPr/>
            <a:lstStyle/>
            <a:p>
              <a:endParaRPr lang="zh-CN" altLang="en-US"/>
            </a:p>
          </p:txBody>
        </p:sp>
        <p:sp>
          <p:nvSpPr>
            <p:cNvPr id="30826" name="Line 331"/>
            <p:cNvSpPr>
              <a:spLocks noChangeShapeType="1"/>
            </p:cNvSpPr>
            <p:nvPr/>
          </p:nvSpPr>
          <p:spPr bwMode="auto">
            <a:xfrm flipV="1">
              <a:off x="3523" y="1417"/>
              <a:ext cx="73" cy="58"/>
            </a:xfrm>
            <a:prstGeom prst="line">
              <a:avLst/>
            </a:prstGeom>
            <a:noFill/>
            <a:ln w="22225">
              <a:solidFill>
                <a:srgbClr val="000000"/>
              </a:solidFill>
              <a:round/>
              <a:headEnd/>
              <a:tailEnd/>
            </a:ln>
          </p:spPr>
          <p:txBody>
            <a:bodyPr/>
            <a:lstStyle/>
            <a:p>
              <a:endParaRPr lang="zh-CN" altLang="en-US"/>
            </a:p>
          </p:txBody>
        </p:sp>
        <p:sp>
          <p:nvSpPr>
            <p:cNvPr id="30827" name="Line 332"/>
            <p:cNvSpPr>
              <a:spLocks noChangeShapeType="1"/>
            </p:cNvSpPr>
            <p:nvPr/>
          </p:nvSpPr>
          <p:spPr bwMode="auto">
            <a:xfrm flipH="1" flipV="1">
              <a:off x="3047" y="1635"/>
              <a:ext cx="72" cy="72"/>
            </a:xfrm>
            <a:prstGeom prst="line">
              <a:avLst/>
            </a:prstGeom>
            <a:noFill/>
            <a:ln w="22225">
              <a:solidFill>
                <a:srgbClr val="000000"/>
              </a:solidFill>
              <a:round/>
              <a:headEnd/>
              <a:tailEnd/>
            </a:ln>
          </p:spPr>
          <p:txBody>
            <a:bodyPr/>
            <a:lstStyle/>
            <a:p>
              <a:endParaRPr lang="zh-CN" altLang="en-US"/>
            </a:p>
          </p:txBody>
        </p:sp>
        <p:sp>
          <p:nvSpPr>
            <p:cNvPr id="30828" name="Line 333"/>
            <p:cNvSpPr>
              <a:spLocks noChangeShapeType="1"/>
            </p:cNvSpPr>
            <p:nvPr/>
          </p:nvSpPr>
          <p:spPr bwMode="auto">
            <a:xfrm flipV="1">
              <a:off x="3047" y="1635"/>
              <a:ext cx="72" cy="72"/>
            </a:xfrm>
            <a:prstGeom prst="line">
              <a:avLst/>
            </a:prstGeom>
            <a:noFill/>
            <a:ln w="22225">
              <a:solidFill>
                <a:srgbClr val="000000"/>
              </a:solidFill>
              <a:round/>
              <a:headEnd/>
              <a:tailEnd/>
            </a:ln>
          </p:spPr>
          <p:txBody>
            <a:bodyPr/>
            <a:lstStyle/>
            <a:p>
              <a:endParaRPr lang="zh-CN" altLang="en-US"/>
            </a:p>
          </p:txBody>
        </p:sp>
        <p:sp>
          <p:nvSpPr>
            <p:cNvPr id="30829" name="Line 334"/>
            <p:cNvSpPr>
              <a:spLocks noChangeShapeType="1"/>
            </p:cNvSpPr>
            <p:nvPr/>
          </p:nvSpPr>
          <p:spPr bwMode="auto">
            <a:xfrm flipH="1" flipV="1">
              <a:off x="3278" y="1635"/>
              <a:ext cx="72" cy="72"/>
            </a:xfrm>
            <a:prstGeom prst="line">
              <a:avLst/>
            </a:prstGeom>
            <a:noFill/>
            <a:ln w="22225">
              <a:solidFill>
                <a:srgbClr val="000000"/>
              </a:solidFill>
              <a:round/>
              <a:headEnd/>
              <a:tailEnd/>
            </a:ln>
          </p:spPr>
          <p:txBody>
            <a:bodyPr/>
            <a:lstStyle/>
            <a:p>
              <a:endParaRPr lang="zh-CN" altLang="en-US"/>
            </a:p>
          </p:txBody>
        </p:sp>
        <p:sp>
          <p:nvSpPr>
            <p:cNvPr id="30830" name="Line 335"/>
            <p:cNvSpPr>
              <a:spLocks noChangeShapeType="1"/>
            </p:cNvSpPr>
            <p:nvPr/>
          </p:nvSpPr>
          <p:spPr bwMode="auto">
            <a:xfrm flipV="1">
              <a:off x="3278" y="1635"/>
              <a:ext cx="72" cy="72"/>
            </a:xfrm>
            <a:prstGeom prst="line">
              <a:avLst/>
            </a:prstGeom>
            <a:noFill/>
            <a:ln w="22225">
              <a:solidFill>
                <a:srgbClr val="000000"/>
              </a:solidFill>
              <a:round/>
              <a:headEnd/>
              <a:tailEnd/>
            </a:ln>
          </p:spPr>
          <p:txBody>
            <a:bodyPr/>
            <a:lstStyle/>
            <a:p>
              <a:endParaRPr lang="zh-CN" altLang="en-US"/>
            </a:p>
          </p:txBody>
        </p:sp>
        <p:sp>
          <p:nvSpPr>
            <p:cNvPr id="30831" name="Line 336"/>
            <p:cNvSpPr>
              <a:spLocks noChangeShapeType="1"/>
            </p:cNvSpPr>
            <p:nvPr/>
          </p:nvSpPr>
          <p:spPr bwMode="auto">
            <a:xfrm flipH="1" flipV="1">
              <a:off x="3523" y="1635"/>
              <a:ext cx="73" cy="72"/>
            </a:xfrm>
            <a:prstGeom prst="line">
              <a:avLst/>
            </a:prstGeom>
            <a:noFill/>
            <a:ln w="22225">
              <a:solidFill>
                <a:srgbClr val="000000"/>
              </a:solidFill>
              <a:round/>
              <a:headEnd/>
              <a:tailEnd/>
            </a:ln>
          </p:spPr>
          <p:txBody>
            <a:bodyPr/>
            <a:lstStyle/>
            <a:p>
              <a:endParaRPr lang="zh-CN" altLang="en-US"/>
            </a:p>
          </p:txBody>
        </p:sp>
        <p:sp>
          <p:nvSpPr>
            <p:cNvPr id="30832" name="Line 337"/>
            <p:cNvSpPr>
              <a:spLocks noChangeShapeType="1"/>
            </p:cNvSpPr>
            <p:nvPr/>
          </p:nvSpPr>
          <p:spPr bwMode="auto">
            <a:xfrm flipV="1">
              <a:off x="3523" y="1635"/>
              <a:ext cx="73" cy="72"/>
            </a:xfrm>
            <a:prstGeom prst="line">
              <a:avLst/>
            </a:prstGeom>
            <a:noFill/>
            <a:ln w="22225">
              <a:solidFill>
                <a:srgbClr val="000000"/>
              </a:solidFill>
              <a:round/>
              <a:headEnd/>
              <a:tailEnd/>
            </a:ln>
          </p:spPr>
          <p:txBody>
            <a:bodyPr/>
            <a:lstStyle/>
            <a:p>
              <a:endParaRPr lang="zh-CN" altLang="en-US"/>
            </a:p>
          </p:txBody>
        </p:sp>
        <p:sp>
          <p:nvSpPr>
            <p:cNvPr id="30833" name="Line 338"/>
            <p:cNvSpPr>
              <a:spLocks noChangeShapeType="1"/>
            </p:cNvSpPr>
            <p:nvPr/>
          </p:nvSpPr>
          <p:spPr bwMode="auto">
            <a:xfrm flipH="1" flipV="1">
              <a:off x="3047" y="1852"/>
              <a:ext cx="72" cy="73"/>
            </a:xfrm>
            <a:prstGeom prst="line">
              <a:avLst/>
            </a:prstGeom>
            <a:noFill/>
            <a:ln w="22225">
              <a:solidFill>
                <a:srgbClr val="000000"/>
              </a:solidFill>
              <a:round/>
              <a:headEnd/>
              <a:tailEnd/>
            </a:ln>
          </p:spPr>
          <p:txBody>
            <a:bodyPr/>
            <a:lstStyle/>
            <a:p>
              <a:endParaRPr lang="zh-CN" altLang="en-US"/>
            </a:p>
          </p:txBody>
        </p:sp>
        <p:sp>
          <p:nvSpPr>
            <p:cNvPr id="30834" name="Line 339"/>
            <p:cNvSpPr>
              <a:spLocks noChangeShapeType="1"/>
            </p:cNvSpPr>
            <p:nvPr/>
          </p:nvSpPr>
          <p:spPr bwMode="auto">
            <a:xfrm flipV="1">
              <a:off x="3047" y="1852"/>
              <a:ext cx="72" cy="73"/>
            </a:xfrm>
            <a:prstGeom prst="line">
              <a:avLst/>
            </a:prstGeom>
            <a:noFill/>
            <a:ln w="22225">
              <a:solidFill>
                <a:srgbClr val="000000"/>
              </a:solidFill>
              <a:round/>
              <a:headEnd/>
              <a:tailEnd/>
            </a:ln>
          </p:spPr>
          <p:txBody>
            <a:bodyPr/>
            <a:lstStyle/>
            <a:p>
              <a:endParaRPr lang="zh-CN" altLang="en-US"/>
            </a:p>
          </p:txBody>
        </p:sp>
        <p:sp>
          <p:nvSpPr>
            <p:cNvPr id="30835" name="Line 340"/>
            <p:cNvSpPr>
              <a:spLocks noChangeShapeType="1"/>
            </p:cNvSpPr>
            <p:nvPr/>
          </p:nvSpPr>
          <p:spPr bwMode="auto">
            <a:xfrm flipH="1" flipV="1">
              <a:off x="3278" y="1852"/>
              <a:ext cx="72" cy="73"/>
            </a:xfrm>
            <a:prstGeom prst="line">
              <a:avLst/>
            </a:prstGeom>
            <a:noFill/>
            <a:ln w="22225">
              <a:solidFill>
                <a:srgbClr val="000000"/>
              </a:solidFill>
              <a:round/>
              <a:headEnd/>
              <a:tailEnd/>
            </a:ln>
          </p:spPr>
          <p:txBody>
            <a:bodyPr/>
            <a:lstStyle/>
            <a:p>
              <a:endParaRPr lang="zh-CN" altLang="en-US"/>
            </a:p>
          </p:txBody>
        </p:sp>
        <p:sp>
          <p:nvSpPr>
            <p:cNvPr id="30836" name="Line 341"/>
            <p:cNvSpPr>
              <a:spLocks noChangeShapeType="1"/>
            </p:cNvSpPr>
            <p:nvPr/>
          </p:nvSpPr>
          <p:spPr bwMode="auto">
            <a:xfrm flipV="1">
              <a:off x="3278" y="1852"/>
              <a:ext cx="72" cy="73"/>
            </a:xfrm>
            <a:prstGeom prst="line">
              <a:avLst/>
            </a:prstGeom>
            <a:noFill/>
            <a:ln w="22225">
              <a:solidFill>
                <a:srgbClr val="000000"/>
              </a:solidFill>
              <a:round/>
              <a:headEnd/>
              <a:tailEnd/>
            </a:ln>
          </p:spPr>
          <p:txBody>
            <a:bodyPr/>
            <a:lstStyle/>
            <a:p>
              <a:endParaRPr lang="zh-CN" altLang="en-US"/>
            </a:p>
          </p:txBody>
        </p:sp>
        <p:sp>
          <p:nvSpPr>
            <p:cNvPr id="30837" name="Line 342"/>
            <p:cNvSpPr>
              <a:spLocks noChangeShapeType="1"/>
            </p:cNvSpPr>
            <p:nvPr/>
          </p:nvSpPr>
          <p:spPr bwMode="auto">
            <a:xfrm flipH="1" flipV="1">
              <a:off x="3523" y="1852"/>
              <a:ext cx="73" cy="73"/>
            </a:xfrm>
            <a:prstGeom prst="line">
              <a:avLst/>
            </a:prstGeom>
            <a:noFill/>
            <a:ln w="22225">
              <a:solidFill>
                <a:srgbClr val="000000"/>
              </a:solidFill>
              <a:round/>
              <a:headEnd/>
              <a:tailEnd/>
            </a:ln>
          </p:spPr>
          <p:txBody>
            <a:bodyPr/>
            <a:lstStyle/>
            <a:p>
              <a:endParaRPr lang="zh-CN" altLang="en-US"/>
            </a:p>
          </p:txBody>
        </p:sp>
        <p:sp>
          <p:nvSpPr>
            <p:cNvPr id="30838" name="Line 343"/>
            <p:cNvSpPr>
              <a:spLocks noChangeShapeType="1"/>
            </p:cNvSpPr>
            <p:nvPr/>
          </p:nvSpPr>
          <p:spPr bwMode="auto">
            <a:xfrm flipV="1">
              <a:off x="3523" y="1852"/>
              <a:ext cx="73" cy="73"/>
            </a:xfrm>
            <a:prstGeom prst="line">
              <a:avLst/>
            </a:prstGeom>
            <a:noFill/>
            <a:ln w="22225">
              <a:solidFill>
                <a:srgbClr val="000000"/>
              </a:solidFill>
              <a:round/>
              <a:headEnd/>
              <a:tailEnd/>
            </a:ln>
          </p:spPr>
          <p:txBody>
            <a:bodyPr/>
            <a:lstStyle/>
            <a:p>
              <a:endParaRPr lang="zh-CN" altLang="en-US"/>
            </a:p>
          </p:txBody>
        </p:sp>
        <p:sp>
          <p:nvSpPr>
            <p:cNvPr id="30839" name="Line 344"/>
            <p:cNvSpPr>
              <a:spLocks noChangeShapeType="1"/>
            </p:cNvSpPr>
            <p:nvPr/>
          </p:nvSpPr>
          <p:spPr bwMode="auto">
            <a:xfrm flipH="1" flipV="1">
              <a:off x="3047" y="2084"/>
              <a:ext cx="72" cy="58"/>
            </a:xfrm>
            <a:prstGeom prst="line">
              <a:avLst/>
            </a:prstGeom>
            <a:noFill/>
            <a:ln w="22225">
              <a:solidFill>
                <a:srgbClr val="000000"/>
              </a:solidFill>
              <a:round/>
              <a:headEnd/>
              <a:tailEnd/>
            </a:ln>
          </p:spPr>
          <p:txBody>
            <a:bodyPr/>
            <a:lstStyle/>
            <a:p>
              <a:endParaRPr lang="zh-CN" altLang="en-US"/>
            </a:p>
          </p:txBody>
        </p:sp>
        <p:sp>
          <p:nvSpPr>
            <p:cNvPr id="30840" name="Line 345"/>
            <p:cNvSpPr>
              <a:spLocks noChangeShapeType="1"/>
            </p:cNvSpPr>
            <p:nvPr/>
          </p:nvSpPr>
          <p:spPr bwMode="auto">
            <a:xfrm flipV="1">
              <a:off x="3047" y="2084"/>
              <a:ext cx="72" cy="58"/>
            </a:xfrm>
            <a:prstGeom prst="line">
              <a:avLst/>
            </a:prstGeom>
            <a:noFill/>
            <a:ln w="22225">
              <a:solidFill>
                <a:srgbClr val="000000"/>
              </a:solidFill>
              <a:round/>
              <a:headEnd/>
              <a:tailEnd/>
            </a:ln>
          </p:spPr>
          <p:txBody>
            <a:bodyPr/>
            <a:lstStyle/>
            <a:p>
              <a:endParaRPr lang="zh-CN" altLang="en-US"/>
            </a:p>
          </p:txBody>
        </p:sp>
        <p:sp>
          <p:nvSpPr>
            <p:cNvPr id="30841" name="Line 346"/>
            <p:cNvSpPr>
              <a:spLocks noChangeShapeType="1"/>
            </p:cNvSpPr>
            <p:nvPr/>
          </p:nvSpPr>
          <p:spPr bwMode="auto">
            <a:xfrm flipH="1" flipV="1">
              <a:off x="3278" y="2084"/>
              <a:ext cx="72" cy="58"/>
            </a:xfrm>
            <a:prstGeom prst="line">
              <a:avLst/>
            </a:prstGeom>
            <a:noFill/>
            <a:ln w="22225">
              <a:solidFill>
                <a:srgbClr val="000000"/>
              </a:solidFill>
              <a:round/>
              <a:headEnd/>
              <a:tailEnd/>
            </a:ln>
          </p:spPr>
          <p:txBody>
            <a:bodyPr/>
            <a:lstStyle/>
            <a:p>
              <a:endParaRPr lang="zh-CN" altLang="en-US"/>
            </a:p>
          </p:txBody>
        </p:sp>
        <p:sp>
          <p:nvSpPr>
            <p:cNvPr id="30842" name="Line 347"/>
            <p:cNvSpPr>
              <a:spLocks noChangeShapeType="1"/>
            </p:cNvSpPr>
            <p:nvPr/>
          </p:nvSpPr>
          <p:spPr bwMode="auto">
            <a:xfrm flipV="1">
              <a:off x="3278" y="2084"/>
              <a:ext cx="72" cy="58"/>
            </a:xfrm>
            <a:prstGeom prst="line">
              <a:avLst/>
            </a:prstGeom>
            <a:noFill/>
            <a:ln w="22225">
              <a:solidFill>
                <a:srgbClr val="000000"/>
              </a:solidFill>
              <a:round/>
              <a:headEnd/>
              <a:tailEnd/>
            </a:ln>
          </p:spPr>
          <p:txBody>
            <a:bodyPr/>
            <a:lstStyle/>
            <a:p>
              <a:endParaRPr lang="zh-CN" altLang="en-US"/>
            </a:p>
          </p:txBody>
        </p:sp>
        <p:sp>
          <p:nvSpPr>
            <p:cNvPr id="30843" name="Line 348"/>
            <p:cNvSpPr>
              <a:spLocks noChangeShapeType="1"/>
            </p:cNvSpPr>
            <p:nvPr/>
          </p:nvSpPr>
          <p:spPr bwMode="auto">
            <a:xfrm flipH="1" flipV="1">
              <a:off x="3523" y="2084"/>
              <a:ext cx="73" cy="58"/>
            </a:xfrm>
            <a:prstGeom prst="line">
              <a:avLst/>
            </a:prstGeom>
            <a:noFill/>
            <a:ln w="22225">
              <a:solidFill>
                <a:srgbClr val="000000"/>
              </a:solidFill>
              <a:round/>
              <a:headEnd/>
              <a:tailEnd/>
            </a:ln>
          </p:spPr>
          <p:txBody>
            <a:bodyPr/>
            <a:lstStyle/>
            <a:p>
              <a:endParaRPr lang="zh-CN" altLang="en-US"/>
            </a:p>
          </p:txBody>
        </p:sp>
        <p:sp>
          <p:nvSpPr>
            <p:cNvPr id="30844" name="Line 349"/>
            <p:cNvSpPr>
              <a:spLocks noChangeShapeType="1"/>
            </p:cNvSpPr>
            <p:nvPr/>
          </p:nvSpPr>
          <p:spPr bwMode="auto">
            <a:xfrm flipV="1">
              <a:off x="3523" y="2084"/>
              <a:ext cx="73" cy="58"/>
            </a:xfrm>
            <a:prstGeom prst="line">
              <a:avLst/>
            </a:prstGeom>
            <a:noFill/>
            <a:ln w="22225">
              <a:solidFill>
                <a:srgbClr val="000000"/>
              </a:solidFill>
              <a:round/>
              <a:headEnd/>
              <a:tailEnd/>
            </a:ln>
          </p:spPr>
          <p:txBody>
            <a:bodyPr/>
            <a:lstStyle/>
            <a:p>
              <a:endParaRPr lang="zh-CN" altLang="en-US"/>
            </a:p>
          </p:txBody>
        </p:sp>
        <p:sp>
          <p:nvSpPr>
            <p:cNvPr id="30845" name="Line 350"/>
            <p:cNvSpPr>
              <a:spLocks noChangeShapeType="1"/>
            </p:cNvSpPr>
            <p:nvPr/>
          </p:nvSpPr>
          <p:spPr bwMode="auto">
            <a:xfrm flipH="1" flipV="1">
              <a:off x="3047" y="2302"/>
              <a:ext cx="72" cy="72"/>
            </a:xfrm>
            <a:prstGeom prst="line">
              <a:avLst/>
            </a:prstGeom>
            <a:noFill/>
            <a:ln w="22225">
              <a:solidFill>
                <a:srgbClr val="000000"/>
              </a:solidFill>
              <a:round/>
              <a:headEnd/>
              <a:tailEnd/>
            </a:ln>
          </p:spPr>
          <p:txBody>
            <a:bodyPr/>
            <a:lstStyle/>
            <a:p>
              <a:endParaRPr lang="zh-CN" altLang="en-US"/>
            </a:p>
          </p:txBody>
        </p:sp>
        <p:sp>
          <p:nvSpPr>
            <p:cNvPr id="30846" name="Line 351"/>
            <p:cNvSpPr>
              <a:spLocks noChangeShapeType="1"/>
            </p:cNvSpPr>
            <p:nvPr/>
          </p:nvSpPr>
          <p:spPr bwMode="auto">
            <a:xfrm flipV="1">
              <a:off x="3047" y="2302"/>
              <a:ext cx="72" cy="72"/>
            </a:xfrm>
            <a:prstGeom prst="line">
              <a:avLst/>
            </a:prstGeom>
            <a:noFill/>
            <a:ln w="22225">
              <a:solidFill>
                <a:srgbClr val="000000"/>
              </a:solidFill>
              <a:round/>
              <a:headEnd/>
              <a:tailEnd/>
            </a:ln>
          </p:spPr>
          <p:txBody>
            <a:bodyPr/>
            <a:lstStyle/>
            <a:p>
              <a:endParaRPr lang="zh-CN" altLang="en-US"/>
            </a:p>
          </p:txBody>
        </p:sp>
        <p:sp>
          <p:nvSpPr>
            <p:cNvPr id="30847" name="Line 352"/>
            <p:cNvSpPr>
              <a:spLocks noChangeShapeType="1"/>
            </p:cNvSpPr>
            <p:nvPr/>
          </p:nvSpPr>
          <p:spPr bwMode="auto">
            <a:xfrm flipH="1" flipV="1">
              <a:off x="3278" y="2302"/>
              <a:ext cx="72" cy="72"/>
            </a:xfrm>
            <a:prstGeom prst="line">
              <a:avLst/>
            </a:prstGeom>
            <a:noFill/>
            <a:ln w="22225">
              <a:solidFill>
                <a:srgbClr val="000000"/>
              </a:solidFill>
              <a:round/>
              <a:headEnd/>
              <a:tailEnd/>
            </a:ln>
          </p:spPr>
          <p:txBody>
            <a:bodyPr/>
            <a:lstStyle/>
            <a:p>
              <a:endParaRPr lang="zh-CN" altLang="en-US"/>
            </a:p>
          </p:txBody>
        </p:sp>
        <p:sp>
          <p:nvSpPr>
            <p:cNvPr id="30848" name="Line 353"/>
            <p:cNvSpPr>
              <a:spLocks noChangeShapeType="1"/>
            </p:cNvSpPr>
            <p:nvPr/>
          </p:nvSpPr>
          <p:spPr bwMode="auto">
            <a:xfrm flipV="1">
              <a:off x="3278" y="2302"/>
              <a:ext cx="72" cy="72"/>
            </a:xfrm>
            <a:prstGeom prst="line">
              <a:avLst/>
            </a:prstGeom>
            <a:noFill/>
            <a:ln w="22225">
              <a:solidFill>
                <a:srgbClr val="000000"/>
              </a:solidFill>
              <a:round/>
              <a:headEnd/>
              <a:tailEnd/>
            </a:ln>
          </p:spPr>
          <p:txBody>
            <a:bodyPr/>
            <a:lstStyle/>
            <a:p>
              <a:endParaRPr lang="zh-CN" altLang="en-US"/>
            </a:p>
          </p:txBody>
        </p:sp>
        <p:sp>
          <p:nvSpPr>
            <p:cNvPr id="30849" name="Line 354"/>
            <p:cNvSpPr>
              <a:spLocks noChangeShapeType="1"/>
            </p:cNvSpPr>
            <p:nvPr/>
          </p:nvSpPr>
          <p:spPr bwMode="auto">
            <a:xfrm flipH="1" flipV="1">
              <a:off x="3523" y="2302"/>
              <a:ext cx="73" cy="72"/>
            </a:xfrm>
            <a:prstGeom prst="line">
              <a:avLst/>
            </a:prstGeom>
            <a:noFill/>
            <a:ln w="22225">
              <a:solidFill>
                <a:srgbClr val="000000"/>
              </a:solidFill>
              <a:round/>
              <a:headEnd/>
              <a:tailEnd/>
            </a:ln>
          </p:spPr>
          <p:txBody>
            <a:bodyPr/>
            <a:lstStyle/>
            <a:p>
              <a:endParaRPr lang="zh-CN" altLang="en-US"/>
            </a:p>
          </p:txBody>
        </p:sp>
        <p:sp>
          <p:nvSpPr>
            <p:cNvPr id="30850" name="Line 355"/>
            <p:cNvSpPr>
              <a:spLocks noChangeShapeType="1"/>
            </p:cNvSpPr>
            <p:nvPr/>
          </p:nvSpPr>
          <p:spPr bwMode="auto">
            <a:xfrm flipV="1">
              <a:off x="3523" y="2302"/>
              <a:ext cx="73" cy="72"/>
            </a:xfrm>
            <a:prstGeom prst="line">
              <a:avLst/>
            </a:prstGeom>
            <a:noFill/>
            <a:ln w="22225">
              <a:solidFill>
                <a:srgbClr val="000000"/>
              </a:solidFill>
              <a:round/>
              <a:headEnd/>
              <a:tailEnd/>
            </a:ln>
          </p:spPr>
          <p:txBody>
            <a:bodyPr/>
            <a:lstStyle/>
            <a:p>
              <a:endParaRPr lang="zh-CN" altLang="en-US"/>
            </a:p>
          </p:txBody>
        </p:sp>
        <p:sp>
          <p:nvSpPr>
            <p:cNvPr id="30851" name="Line 356"/>
            <p:cNvSpPr>
              <a:spLocks noChangeShapeType="1"/>
            </p:cNvSpPr>
            <p:nvPr/>
          </p:nvSpPr>
          <p:spPr bwMode="auto">
            <a:xfrm flipH="1" flipV="1">
              <a:off x="3047" y="2519"/>
              <a:ext cx="72" cy="73"/>
            </a:xfrm>
            <a:prstGeom prst="line">
              <a:avLst/>
            </a:prstGeom>
            <a:noFill/>
            <a:ln w="22225">
              <a:solidFill>
                <a:srgbClr val="000000"/>
              </a:solidFill>
              <a:round/>
              <a:headEnd/>
              <a:tailEnd/>
            </a:ln>
          </p:spPr>
          <p:txBody>
            <a:bodyPr/>
            <a:lstStyle/>
            <a:p>
              <a:endParaRPr lang="zh-CN" altLang="en-US"/>
            </a:p>
          </p:txBody>
        </p:sp>
        <p:sp>
          <p:nvSpPr>
            <p:cNvPr id="30852" name="Line 357"/>
            <p:cNvSpPr>
              <a:spLocks noChangeShapeType="1"/>
            </p:cNvSpPr>
            <p:nvPr/>
          </p:nvSpPr>
          <p:spPr bwMode="auto">
            <a:xfrm flipV="1">
              <a:off x="3047" y="2519"/>
              <a:ext cx="72" cy="73"/>
            </a:xfrm>
            <a:prstGeom prst="line">
              <a:avLst/>
            </a:prstGeom>
            <a:noFill/>
            <a:ln w="22225">
              <a:solidFill>
                <a:srgbClr val="000000"/>
              </a:solidFill>
              <a:round/>
              <a:headEnd/>
              <a:tailEnd/>
            </a:ln>
          </p:spPr>
          <p:txBody>
            <a:bodyPr/>
            <a:lstStyle/>
            <a:p>
              <a:endParaRPr lang="zh-CN" altLang="en-US"/>
            </a:p>
          </p:txBody>
        </p:sp>
        <p:sp>
          <p:nvSpPr>
            <p:cNvPr id="30853" name="Line 358"/>
            <p:cNvSpPr>
              <a:spLocks noChangeShapeType="1"/>
            </p:cNvSpPr>
            <p:nvPr/>
          </p:nvSpPr>
          <p:spPr bwMode="auto">
            <a:xfrm flipH="1" flipV="1">
              <a:off x="3278" y="2519"/>
              <a:ext cx="72" cy="73"/>
            </a:xfrm>
            <a:prstGeom prst="line">
              <a:avLst/>
            </a:prstGeom>
            <a:noFill/>
            <a:ln w="22225">
              <a:solidFill>
                <a:srgbClr val="000000"/>
              </a:solidFill>
              <a:round/>
              <a:headEnd/>
              <a:tailEnd/>
            </a:ln>
          </p:spPr>
          <p:txBody>
            <a:bodyPr/>
            <a:lstStyle/>
            <a:p>
              <a:endParaRPr lang="zh-CN" altLang="en-US"/>
            </a:p>
          </p:txBody>
        </p:sp>
        <p:sp>
          <p:nvSpPr>
            <p:cNvPr id="30854" name="Line 359"/>
            <p:cNvSpPr>
              <a:spLocks noChangeShapeType="1"/>
            </p:cNvSpPr>
            <p:nvPr/>
          </p:nvSpPr>
          <p:spPr bwMode="auto">
            <a:xfrm flipV="1">
              <a:off x="3278" y="2519"/>
              <a:ext cx="72" cy="73"/>
            </a:xfrm>
            <a:prstGeom prst="line">
              <a:avLst/>
            </a:prstGeom>
            <a:noFill/>
            <a:ln w="22225">
              <a:solidFill>
                <a:srgbClr val="000000"/>
              </a:solidFill>
              <a:round/>
              <a:headEnd/>
              <a:tailEnd/>
            </a:ln>
          </p:spPr>
          <p:txBody>
            <a:bodyPr/>
            <a:lstStyle/>
            <a:p>
              <a:endParaRPr lang="zh-CN" altLang="en-US"/>
            </a:p>
          </p:txBody>
        </p:sp>
        <p:sp>
          <p:nvSpPr>
            <p:cNvPr id="30855" name="Line 360"/>
            <p:cNvSpPr>
              <a:spLocks noChangeShapeType="1"/>
            </p:cNvSpPr>
            <p:nvPr/>
          </p:nvSpPr>
          <p:spPr bwMode="auto">
            <a:xfrm flipH="1" flipV="1">
              <a:off x="3523" y="2519"/>
              <a:ext cx="73" cy="73"/>
            </a:xfrm>
            <a:prstGeom prst="line">
              <a:avLst/>
            </a:prstGeom>
            <a:noFill/>
            <a:ln w="22225">
              <a:solidFill>
                <a:srgbClr val="000000"/>
              </a:solidFill>
              <a:round/>
              <a:headEnd/>
              <a:tailEnd/>
            </a:ln>
          </p:spPr>
          <p:txBody>
            <a:bodyPr/>
            <a:lstStyle/>
            <a:p>
              <a:endParaRPr lang="zh-CN" altLang="en-US"/>
            </a:p>
          </p:txBody>
        </p:sp>
        <p:sp>
          <p:nvSpPr>
            <p:cNvPr id="30856" name="Line 361"/>
            <p:cNvSpPr>
              <a:spLocks noChangeShapeType="1"/>
            </p:cNvSpPr>
            <p:nvPr/>
          </p:nvSpPr>
          <p:spPr bwMode="auto">
            <a:xfrm flipV="1">
              <a:off x="3523" y="2519"/>
              <a:ext cx="73" cy="73"/>
            </a:xfrm>
            <a:prstGeom prst="line">
              <a:avLst/>
            </a:prstGeom>
            <a:noFill/>
            <a:ln w="22225">
              <a:solidFill>
                <a:srgbClr val="000000"/>
              </a:solidFill>
              <a:round/>
              <a:headEnd/>
              <a:tailEnd/>
            </a:ln>
          </p:spPr>
          <p:txBody>
            <a:bodyPr/>
            <a:lstStyle/>
            <a:p>
              <a:endParaRPr lang="zh-CN" altLang="en-US"/>
            </a:p>
          </p:txBody>
        </p:sp>
        <p:sp>
          <p:nvSpPr>
            <p:cNvPr id="30857" name="Line 362"/>
            <p:cNvSpPr>
              <a:spLocks noChangeShapeType="1"/>
            </p:cNvSpPr>
            <p:nvPr/>
          </p:nvSpPr>
          <p:spPr bwMode="auto">
            <a:xfrm flipH="1" flipV="1">
              <a:off x="3047" y="2751"/>
              <a:ext cx="72" cy="58"/>
            </a:xfrm>
            <a:prstGeom prst="line">
              <a:avLst/>
            </a:prstGeom>
            <a:noFill/>
            <a:ln w="22225">
              <a:solidFill>
                <a:srgbClr val="000000"/>
              </a:solidFill>
              <a:round/>
              <a:headEnd/>
              <a:tailEnd/>
            </a:ln>
          </p:spPr>
          <p:txBody>
            <a:bodyPr/>
            <a:lstStyle/>
            <a:p>
              <a:endParaRPr lang="zh-CN" altLang="en-US"/>
            </a:p>
          </p:txBody>
        </p:sp>
        <p:sp>
          <p:nvSpPr>
            <p:cNvPr id="30858" name="Line 363"/>
            <p:cNvSpPr>
              <a:spLocks noChangeShapeType="1"/>
            </p:cNvSpPr>
            <p:nvPr/>
          </p:nvSpPr>
          <p:spPr bwMode="auto">
            <a:xfrm flipV="1">
              <a:off x="3047" y="2751"/>
              <a:ext cx="72" cy="58"/>
            </a:xfrm>
            <a:prstGeom prst="line">
              <a:avLst/>
            </a:prstGeom>
            <a:noFill/>
            <a:ln w="22225">
              <a:solidFill>
                <a:srgbClr val="000000"/>
              </a:solidFill>
              <a:round/>
              <a:headEnd/>
              <a:tailEnd/>
            </a:ln>
          </p:spPr>
          <p:txBody>
            <a:bodyPr/>
            <a:lstStyle/>
            <a:p>
              <a:endParaRPr lang="zh-CN" altLang="en-US"/>
            </a:p>
          </p:txBody>
        </p:sp>
        <p:sp>
          <p:nvSpPr>
            <p:cNvPr id="30859" name="Line 364"/>
            <p:cNvSpPr>
              <a:spLocks noChangeShapeType="1"/>
            </p:cNvSpPr>
            <p:nvPr/>
          </p:nvSpPr>
          <p:spPr bwMode="auto">
            <a:xfrm flipH="1" flipV="1">
              <a:off x="3278" y="2751"/>
              <a:ext cx="72" cy="58"/>
            </a:xfrm>
            <a:prstGeom prst="line">
              <a:avLst/>
            </a:prstGeom>
            <a:noFill/>
            <a:ln w="22225">
              <a:solidFill>
                <a:srgbClr val="000000"/>
              </a:solidFill>
              <a:round/>
              <a:headEnd/>
              <a:tailEnd/>
            </a:ln>
          </p:spPr>
          <p:txBody>
            <a:bodyPr/>
            <a:lstStyle/>
            <a:p>
              <a:endParaRPr lang="zh-CN" altLang="en-US"/>
            </a:p>
          </p:txBody>
        </p:sp>
        <p:sp>
          <p:nvSpPr>
            <p:cNvPr id="30860" name="Line 365"/>
            <p:cNvSpPr>
              <a:spLocks noChangeShapeType="1"/>
            </p:cNvSpPr>
            <p:nvPr/>
          </p:nvSpPr>
          <p:spPr bwMode="auto">
            <a:xfrm flipV="1">
              <a:off x="3278" y="2751"/>
              <a:ext cx="72" cy="58"/>
            </a:xfrm>
            <a:prstGeom prst="line">
              <a:avLst/>
            </a:prstGeom>
            <a:noFill/>
            <a:ln w="22225">
              <a:solidFill>
                <a:srgbClr val="000000"/>
              </a:solidFill>
              <a:round/>
              <a:headEnd/>
              <a:tailEnd/>
            </a:ln>
          </p:spPr>
          <p:txBody>
            <a:bodyPr/>
            <a:lstStyle/>
            <a:p>
              <a:endParaRPr lang="zh-CN" altLang="en-US"/>
            </a:p>
          </p:txBody>
        </p:sp>
        <p:sp>
          <p:nvSpPr>
            <p:cNvPr id="30861" name="Line 366"/>
            <p:cNvSpPr>
              <a:spLocks noChangeShapeType="1"/>
            </p:cNvSpPr>
            <p:nvPr/>
          </p:nvSpPr>
          <p:spPr bwMode="auto">
            <a:xfrm flipH="1" flipV="1">
              <a:off x="3523" y="2751"/>
              <a:ext cx="73" cy="58"/>
            </a:xfrm>
            <a:prstGeom prst="line">
              <a:avLst/>
            </a:prstGeom>
            <a:noFill/>
            <a:ln w="22225">
              <a:solidFill>
                <a:srgbClr val="000000"/>
              </a:solidFill>
              <a:round/>
              <a:headEnd/>
              <a:tailEnd/>
            </a:ln>
          </p:spPr>
          <p:txBody>
            <a:bodyPr/>
            <a:lstStyle/>
            <a:p>
              <a:endParaRPr lang="zh-CN" altLang="en-US"/>
            </a:p>
          </p:txBody>
        </p:sp>
        <p:sp>
          <p:nvSpPr>
            <p:cNvPr id="30862" name="Line 367"/>
            <p:cNvSpPr>
              <a:spLocks noChangeShapeType="1"/>
            </p:cNvSpPr>
            <p:nvPr/>
          </p:nvSpPr>
          <p:spPr bwMode="auto">
            <a:xfrm flipV="1">
              <a:off x="3523" y="2751"/>
              <a:ext cx="73" cy="58"/>
            </a:xfrm>
            <a:prstGeom prst="line">
              <a:avLst/>
            </a:prstGeom>
            <a:noFill/>
            <a:ln w="22225">
              <a:solidFill>
                <a:srgbClr val="000000"/>
              </a:solidFill>
              <a:round/>
              <a:headEnd/>
              <a:tailEnd/>
            </a:ln>
          </p:spPr>
          <p:txBody>
            <a:bodyPr/>
            <a:lstStyle/>
            <a:p>
              <a:endParaRPr lang="zh-CN" altLang="en-US"/>
            </a:p>
          </p:txBody>
        </p:sp>
        <p:sp>
          <p:nvSpPr>
            <p:cNvPr id="30863" name="Line 368"/>
            <p:cNvSpPr>
              <a:spLocks noChangeShapeType="1"/>
            </p:cNvSpPr>
            <p:nvPr/>
          </p:nvSpPr>
          <p:spPr bwMode="auto">
            <a:xfrm flipH="1" flipV="1">
              <a:off x="3047" y="2969"/>
              <a:ext cx="72" cy="72"/>
            </a:xfrm>
            <a:prstGeom prst="line">
              <a:avLst/>
            </a:prstGeom>
            <a:noFill/>
            <a:ln w="22225">
              <a:solidFill>
                <a:srgbClr val="000000"/>
              </a:solidFill>
              <a:round/>
              <a:headEnd/>
              <a:tailEnd/>
            </a:ln>
          </p:spPr>
          <p:txBody>
            <a:bodyPr/>
            <a:lstStyle/>
            <a:p>
              <a:endParaRPr lang="zh-CN" altLang="en-US"/>
            </a:p>
          </p:txBody>
        </p:sp>
        <p:sp>
          <p:nvSpPr>
            <p:cNvPr id="30864" name="Line 369"/>
            <p:cNvSpPr>
              <a:spLocks noChangeShapeType="1"/>
            </p:cNvSpPr>
            <p:nvPr/>
          </p:nvSpPr>
          <p:spPr bwMode="auto">
            <a:xfrm flipV="1">
              <a:off x="3047" y="2969"/>
              <a:ext cx="72" cy="72"/>
            </a:xfrm>
            <a:prstGeom prst="line">
              <a:avLst/>
            </a:prstGeom>
            <a:noFill/>
            <a:ln w="22225">
              <a:solidFill>
                <a:srgbClr val="000000"/>
              </a:solidFill>
              <a:round/>
              <a:headEnd/>
              <a:tailEnd/>
            </a:ln>
          </p:spPr>
          <p:txBody>
            <a:bodyPr/>
            <a:lstStyle/>
            <a:p>
              <a:endParaRPr lang="zh-CN" altLang="en-US"/>
            </a:p>
          </p:txBody>
        </p:sp>
        <p:sp>
          <p:nvSpPr>
            <p:cNvPr id="30865" name="Line 370"/>
            <p:cNvSpPr>
              <a:spLocks noChangeShapeType="1"/>
            </p:cNvSpPr>
            <p:nvPr/>
          </p:nvSpPr>
          <p:spPr bwMode="auto">
            <a:xfrm flipH="1" flipV="1">
              <a:off x="3278" y="2969"/>
              <a:ext cx="72" cy="72"/>
            </a:xfrm>
            <a:prstGeom prst="line">
              <a:avLst/>
            </a:prstGeom>
            <a:noFill/>
            <a:ln w="22225">
              <a:solidFill>
                <a:srgbClr val="000000"/>
              </a:solidFill>
              <a:round/>
              <a:headEnd/>
              <a:tailEnd/>
            </a:ln>
          </p:spPr>
          <p:txBody>
            <a:bodyPr/>
            <a:lstStyle/>
            <a:p>
              <a:endParaRPr lang="zh-CN" altLang="en-US"/>
            </a:p>
          </p:txBody>
        </p:sp>
        <p:sp>
          <p:nvSpPr>
            <p:cNvPr id="30866" name="Line 371"/>
            <p:cNvSpPr>
              <a:spLocks noChangeShapeType="1"/>
            </p:cNvSpPr>
            <p:nvPr/>
          </p:nvSpPr>
          <p:spPr bwMode="auto">
            <a:xfrm flipV="1">
              <a:off x="3278" y="2969"/>
              <a:ext cx="72" cy="72"/>
            </a:xfrm>
            <a:prstGeom prst="line">
              <a:avLst/>
            </a:prstGeom>
            <a:noFill/>
            <a:ln w="22225">
              <a:solidFill>
                <a:srgbClr val="000000"/>
              </a:solidFill>
              <a:round/>
              <a:headEnd/>
              <a:tailEnd/>
            </a:ln>
          </p:spPr>
          <p:txBody>
            <a:bodyPr/>
            <a:lstStyle/>
            <a:p>
              <a:endParaRPr lang="zh-CN" altLang="en-US"/>
            </a:p>
          </p:txBody>
        </p:sp>
        <p:sp>
          <p:nvSpPr>
            <p:cNvPr id="30867" name="Line 372"/>
            <p:cNvSpPr>
              <a:spLocks noChangeShapeType="1"/>
            </p:cNvSpPr>
            <p:nvPr/>
          </p:nvSpPr>
          <p:spPr bwMode="auto">
            <a:xfrm flipH="1" flipV="1">
              <a:off x="3523" y="2969"/>
              <a:ext cx="73" cy="72"/>
            </a:xfrm>
            <a:prstGeom prst="line">
              <a:avLst/>
            </a:prstGeom>
            <a:noFill/>
            <a:ln w="22225">
              <a:solidFill>
                <a:srgbClr val="000000"/>
              </a:solidFill>
              <a:round/>
              <a:headEnd/>
              <a:tailEnd/>
            </a:ln>
          </p:spPr>
          <p:txBody>
            <a:bodyPr/>
            <a:lstStyle/>
            <a:p>
              <a:endParaRPr lang="zh-CN" altLang="en-US"/>
            </a:p>
          </p:txBody>
        </p:sp>
        <p:sp>
          <p:nvSpPr>
            <p:cNvPr id="30868" name="Line 373"/>
            <p:cNvSpPr>
              <a:spLocks noChangeShapeType="1"/>
            </p:cNvSpPr>
            <p:nvPr/>
          </p:nvSpPr>
          <p:spPr bwMode="auto">
            <a:xfrm flipV="1">
              <a:off x="3523" y="2969"/>
              <a:ext cx="73" cy="72"/>
            </a:xfrm>
            <a:prstGeom prst="line">
              <a:avLst/>
            </a:prstGeom>
            <a:noFill/>
            <a:ln w="22225">
              <a:solidFill>
                <a:srgbClr val="000000"/>
              </a:solidFill>
              <a:round/>
              <a:headEnd/>
              <a:tailEnd/>
            </a:ln>
          </p:spPr>
          <p:txBody>
            <a:bodyPr/>
            <a:lstStyle/>
            <a:p>
              <a:endParaRPr lang="zh-CN" altLang="en-US"/>
            </a:p>
          </p:txBody>
        </p:sp>
        <p:sp>
          <p:nvSpPr>
            <p:cNvPr id="30869" name="Line 374"/>
            <p:cNvSpPr>
              <a:spLocks noChangeShapeType="1"/>
            </p:cNvSpPr>
            <p:nvPr/>
          </p:nvSpPr>
          <p:spPr bwMode="auto">
            <a:xfrm>
              <a:off x="3076" y="3505"/>
              <a:ext cx="1" cy="276"/>
            </a:xfrm>
            <a:prstGeom prst="line">
              <a:avLst/>
            </a:prstGeom>
            <a:noFill/>
            <a:ln w="22225">
              <a:solidFill>
                <a:srgbClr val="000000"/>
              </a:solidFill>
              <a:round/>
              <a:headEnd/>
              <a:tailEnd/>
            </a:ln>
          </p:spPr>
          <p:txBody>
            <a:bodyPr/>
            <a:lstStyle/>
            <a:p>
              <a:endParaRPr lang="zh-CN" altLang="en-US"/>
            </a:p>
          </p:txBody>
        </p:sp>
        <p:sp>
          <p:nvSpPr>
            <p:cNvPr id="30870" name="Line 375"/>
            <p:cNvSpPr>
              <a:spLocks noChangeShapeType="1"/>
            </p:cNvSpPr>
            <p:nvPr/>
          </p:nvSpPr>
          <p:spPr bwMode="auto">
            <a:xfrm>
              <a:off x="3321" y="3505"/>
              <a:ext cx="1" cy="276"/>
            </a:xfrm>
            <a:prstGeom prst="line">
              <a:avLst/>
            </a:prstGeom>
            <a:noFill/>
            <a:ln w="22225">
              <a:solidFill>
                <a:srgbClr val="000000"/>
              </a:solidFill>
              <a:round/>
              <a:headEnd/>
              <a:tailEnd/>
            </a:ln>
          </p:spPr>
          <p:txBody>
            <a:bodyPr/>
            <a:lstStyle/>
            <a:p>
              <a:endParaRPr lang="zh-CN" altLang="en-US"/>
            </a:p>
          </p:txBody>
        </p:sp>
        <p:sp>
          <p:nvSpPr>
            <p:cNvPr id="30871" name="Line 376"/>
            <p:cNvSpPr>
              <a:spLocks noChangeShapeType="1"/>
            </p:cNvSpPr>
            <p:nvPr/>
          </p:nvSpPr>
          <p:spPr bwMode="auto">
            <a:xfrm>
              <a:off x="3552" y="3505"/>
              <a:ext cx="1" cy="276"/>
            </a:xfrm>
            <a:prstGeom prst="line">
              <a:avLst/>
            </a:prstGeom>
            <a:noFill/>
            <a:ln w="22225">
              <a:solidFill>
                <a:srgbClr val="000000"/>
              </a:solidFill>
              <a:round/>
              <a:headEnd/>
              <a:tailEnd/>
            </a:ln>
          </p:spPr>
          <p:txBody>
            <a:bodyPr/>
            <a:lstStyle/>
            <a:p>
              <a:endParaRPr lang="zh-CN" altLang="en-US"/>
            </a:p>
          </p:txBody>
        </p:sp>
        <p:sp>
          <p:nvSpPr>
            <p:cNvPr id="30872" name="Rectangle 377"/>
            <p:cNvSpPr>
              <a:spLocks noChangeArrowheads="1"/>
            </p:cNvSpPr>
            <p:nvPr/>
          </p:nvSpPr>
          <p:spPr bwMode="auto">
            <a:xfrm>
              <a:off x="2975" y="3795"/>
              <a:ext cx="139" cy="230"/>
            </a:xfrm>
            <a:prstGeom prst="rect">
              <a:avLst/>
            </a:prstGeom>
            <a:noFill/>
            <a:ln w="9525">
              <a:noFill/>
              <a:miter lim="800000"/>
              <a:headEnd/>
              <a:tailEnd/>
            </a:ln>
          </p:spPr>
          <p:txBody>
            <a:bodyPr wrap="none" lIns="0" tIns="0" rIns="0" bIns="0">
              <a:spAutoFit/>
            </a:bodyPr>
            <a:lstStyle/>
            <a:p>
              <a:pPr>
                <a:spcBef>
                  <a:spcPct val="0"/>
                </a:spcBef>
              </a:pPr>
              <a:r>
                <a:rPr lang="en-US" altLang="zh-CN" b="0" i="1">
                  <a:solidFill>
                    <a:srgbClr val="000000"/>
                  </a:solidFill>
                </a:rPr>
                <a:t>D</a:t>
              </a:r>
              <a:endParaRPr lang="en-US" altLang="zh-CN" sz="1800">
                <a:latin typeface="Arial" charset="0"/>
              </a:endParaRPr>
            </a:p>
          </p:txBody>
        </p:sp>
        <p:sp>
          <p:nvSpPr>
            <p:cNvPr id="30873" name="Rectangle 378"/>
            <p:cNvSpPr>
              <a:spLocks noChangeArrowheads="1"/>
            </p:cNvSpPr>
            <p:nvPr/>
          </p:nvSpPr>
          <p:spPr bwMode="auto">
            <a:xfrm>
              <a:off x="3105" y="3911"/>
              <a:ext cx="64" cy="154"/>
            </a:xfrm>
            <a:prstGeom prst="rect">
              <a:avLst/>
            </a:prstGeom>
            <a:noFill/>
            <a:ln w="9525">
              <a:noFill/>
              <a:miter lim="800000"/>
              <a:headEnd/>
              <a:tailEnd/>
            </a:ln>
          </p:spPr>
          <p:txBody>
            <a:bodyPr wrap="none" lIns="0" tIns="0" rIns="0" bIns="0">
              <a:spAutoFit/>
            </a:bodyPr>
            <a:lstStyle/>
            <a:p>
              <a:pPr>
                <a:spcBef>
                  <a:spcPct val="0"/>
                </a:spcBef>
              </a:pPr>
              <a:r>
                <a:rPr lang="en-US" altLang="zh-CN" sz="1600" b="0">
                  <a:solidFill>
                    <a:srgbClr val="000000"/>
                  </a:solidFill>
                  <a:latin typeface="宋体" pitchFamily="2" charset="-122"/>
                </a:rPr>
                <a:t>2</a:t>
              </a:r>
              <a:endParaRPr lang="en-US" altLang="zh-CN" sz="1800">
                <a:latin typeface="Arial" charset="0"/>
              </a:endParaRPr>
            </a:p>
          </p:txBody>
        </p:sp>
        <p:sp>
          <p:nvSpPr>
            <p:cNvPr id="30874" name="Rectangle 379"/>
            <p:cNvSpPr>
              <a:spLocks noChangeArrowheads="1"/>
            </p:cNvSpPr>
            <p:nvPr/>
          </p:nvSpPr>
          <p:spPr bwMode="auto">
            <a:xfrm>
              <a:off x="3249" y="3795"/>
              <a:ext cx="139" cy="230"/>
            </a:xfrm>
            <a:prstGeom prst="rect">
              <a:avLst/>
            </a:prstGeom>
            <a:noFill/>
            <a:ln w="9525">
              <a:noFill/>
              <a:miter lim="800000"/>
              <a:headEnd/>
              <a:tailEnd/>
            </a:ln>
          </p:spPr>
          <p:txBody>
            <a:bodyPr wrap="none" lIns="0" tIns="0" rIns="0" bIns="0">
              <a:spAutoFit/>
            </a:bodyPr>
            <a:lstStyle/>
            <a:p>
              <a:pPr>
                <a:spcBef>
                  <a:spcPct val="0"/>
                </a:spcBef>
              </a:pPr>
              <a:r>
                <a:rPr lang="en-US" altLang="zh-CN" b="0" i="1">
                  <a:solidFill>
                    <a:srgbClr val="000000"/>
                  </a:solidFill>
                </a:rPr>
                <a:t>D</a:t>
              </a:r>
              <a:endParaRPr lang="en-US" altLang="zh-CN" sz="1800">
                <a:latin typeface="Arial" charset="0"/>
              </a:endParaRPr>
            </a:p>
          </p:txBody>
        </p:sp>
        <p:sp>
          <p:nvSpPr>
            <p:cNvPr id="30875" name="Rectangle 380"/>
            <p:cNvSpPr>
              <a:spLocks noChangeArrowheads="1"/>
            </p:cNvSpPr>
            <p:nvPr/>
          </p:nvSpPr>
          <p:spPr bwMode="auto">
            <a:xfrm>
              <a:off x="3379" y="3911"/>
              <a:ext cx="64" cy="154"/>
            </a:xfrm>
            <a:prstGeom prst="rect">
              <a:avLst/>
            </a:prstGeom>
            <a:noFill/>
            <a:ln w="9525">
              <a:noFill/>
              <a:miter lim="800000"/>
              <a:headEnd/>
              <a:tailEnd/>
            </a:ln>
          </p:spPr>
          <p:txBody>
            <a:bodyPr wrap="none" lIns="0" tIns="0" rIns="0" bIns="0">
              <a:spAutoFit/>
            </a:bodyPr>
            <a:lstStyle/>
            <a:p>
              <a:pPr>
                <a:spcBef>
                  <a:spcPct val="0"/>
                </a:spcBef>
              </a:pPr>
              <a:r>
                <a:rPr lang="en-US" altLang="zh-CN" sz="1600" b="0">
                  <a:solidFill>
                    <a:srgbClr val="000000"/>
                  </a:solidFill>
                  <a:latin typeface="宋体" pitchFamily="2" charset="-122"/>
                </a:rPr>
                <a:t>1</a:t>
              </a:r>
              <a:endParaRPr lang="en-US" altLang="zh-CN" sz="1800">
                <a:latin typeface="Arial" charset="0"/>
              </a:endParaRPr>
            </a:p>
          </p:txBody>
        </p:sp>
        <p:sp>
          <p:nvSpPr>
            <p:cNvPr id="30876" name="Rectangle 381"/>
            <p:cNvSpPr>
              <a:spLocks noChangeArrowheads="1"/>
            </p:cNvSpPr>
            <p:nvPr/>
          </p:nvSpPr>
          <p:spPr bwMode="auto">
            <a:xfrm>
              <a:off x="3495" y="3795"/>
              <a:ext cx="139" cy="230"/>
            </a:xfrm>
            <a:prstGeom prst="rect">
              <a:avLst/>
            </a:prstGeom>
            <a:noFill/>
            <a:ln w="9525">
              <a:noFill/>
              <a:miter lim="800000"/>
              <a:headEnd/>
              <a:tailEnd/>
            </a:ln>
          </p:spPr>
          <p:txBody>
            <a:bodyPr wrap="none" lIns="0" tIns="0" rIns="0" bIns="0">
              <a:spAutoFit/>
            </a:bodyPr>
            <a:lstStyle/>
            <a:p>
              <a:pPr>
                <a:spcBef>
                  <a:spcPct val="0"/>
                </a:spcBef>
              </a:pPr>
              <a:r>
                <a:rPr lang="en-US" altLang="zh-CN" b="0" i="1">
                  <a:solidFill>
                    <a:srgbClr val="000000"/>
                  </a:solidFill>
                </a:rPr>
                <a:t>D</a:t>
              </a:r>
              <a:endParaRPr lang="en-US" altLang="zh-CN" sz="1800">
                <a:latin typeface="Arial" charset="0"/>
              </a:endParaRPr>
            </a:p>
          </p:txBody>
        </p:sp>
        <p:sp>
          <p:nvSpPr>
            <p:cNvPr id="30877" name="Rectangle 382"/>
            <p:cNvSpPr>
              <a:spLocks noChangeArrowheads="1"/>
            </p:cNvSpPr>
            <p:nvPr/>
          </p:nvSpPr>
          <p:spPr bwMode="auto">
            <a:xfrm>
              <a:off x="3624" y="3911"/>
              <a:ext cx="64" cy="154"/>
            </a:xfrm>
            <a:prstGeom prst="rect">
              <a:avLst/>
            </a:prstGeom>
            <a:noFill/>
            <a:ln w="9525">
              <a:noFill/>
              <a:miter lim="800000"/>
              <a:headEnd/>
              <a:tailEnd/>
            </a:ln>
          </p:spPr>
          <p:txBody>
            <a:bodyPr wrap="none" lIns="0" tIns="0" rIns="0" bIns="0">
              <a:spAutoFit/>
            </a:bodyPr>
            <a:lstStyle/>
            <a:p>
              <a:pPr>
                <a:spcBef>
                  <a:spcPct val="0"/>
                </a:spcBef>
              </a:pPr>
              <a:r>
                <a:rPr lang="en-US" altLang="zh-CN" sz="1600" b="0">
                  <a:solidFill>
                    <a:srgbClr val="000000"/>
                  </a:solidFill>
                  <a:latin typeface="宋体" pitchFamily="2" charset="-122"/>
                </a:rPr>
                <a:t>0</a:t>
              </a:r>
              <a:endParaRPr lang="en-US" altLang="zh-CN" sz="1800">
                <a:latin typeface="Arial" charset="0"/>
              </a:endParaRPr>
            </a:p>
          </p:txBody>
        </p:sp>
        <p:sp>
          <p:nvSpPr>
            <p:cNvPr id="30878" name="Rectangle 383"/>
            <p:cNvSpPr>
              <a:spLocks noChangeArrowheads="1"/>
            </p:cNvSpPr>
            <p:nvPr/>
          </p:nvSpPr>
          <p:spPr bwMode="auto">
            <a:xfrm>
              <a:off x="2981" y="678"/>
              <a:ext cx="533" cy="218"/>
            </a:xfrm>
            <a:prstGeom prst="rect">
              <a:avLst/>
            </a:prstGeom>
            <a:noFill/>
            <a:ln w="9525">
              <a:noFill/>
              <a:miter lim="800000"/>
              <a:headEnd/>
              <a:tailEnd/>
            </a:ln>
          </p:spPr>
          <p:txBody>
            <a:bodyPr wrap="none" lIns="0" tIns="0" rIns="0" bIns="0">
              <a:spAutoFit/>
            </a:bodyPr>
            <a:lstStyle/>
            <a:p>
              <a:pPr>
                <a:spcBef>
                  <a:spcPct val="0"/>
                </a:spcBef>
              </a:pPr>
              <a:r>
                <a:rPr lang="zh-CN" altLang="en-US" sz="2000" b="1" dirty="0">
                  <a:solidFill>
                    <a:srgbClr val="CC0066"/>
                  </a:solidFill>
                  <a:latin typeface="宋体" pitchFamily="2" charset="-122"/>
                  <a:ea typeface="楷体_GB2312" pitchFamily="49" charset="-122"/>
                </a:rPr>
                <a:t>或阵列</a:t>
              </a:r>
            </a:p>
          </p:txBody>
        </p:sp>
        <p:sp>
          <p:nvSpPr>
            <p:cNvPr id="30879" name="Rectangle 384"/>
            <p:cNvSpPr>
              <a:spLocks noChangeArrowheads="1"/>
            </p:cNvSpPr>
            <p:nvPr/>
          </p:nvSpPr>
          <p:spPr bwMode="auto">
            <a:xfrm>
              <a:off x="2903" y="910"/>
              <a:ext cx="711" cy="218"/>
            </a:xfrm>
            <a:prstGeom prst="rect">
              <a:avLst/>
            </a:prstGeom>
            <a:noFill/>
            <a:ln w="9525">
              <a:noFill/>
              <a:miter lim="800000"/>
              <a:headEnd/>
              <a:tailEnd/>
            </a:ln>
          </p:spPr>
          <p:txBody>
            <a:bodyPr wrap="none" lIns="0" tIns="0" rIns="0" bIns="0">
              <a:spAutoFit/>
            </a:bodyPr>
            <a:lstStyle/>
            <a:p>
              <a:pPr>
                <a:spcBef>
                  <a:spcPct val="0"/>
                </a:spcBef>
              </a:pPr>
              <a:r>
                <a:rPr lang="en-US" altLang="zh-CN" sz="2000" b="1" dirty="0">
                  <a:solidFill>
                    <a:srgbClr val="CC0066"/>
                  </a:solidFill>
                  <a:latin typeface="宋体" pitchFamily="2" charset="-122"/>
                  <a:ea typeface="楷体_GB2312" pitchFamily="49" charset="-122"/>
                </a:rPr>
                <a:t>(</a:t>
              </a:r>
              <a:r>
                <a:rPr lang="zh-CN" altLang="en-US" sz="2000" b="1" dirty="0">
                  <a:solidFill>
                    <a:srgbClr val="CC0066"/>
                  </a:solidFill>
                  <a:latin typeface="宋体" pitchFamily="2" charset="-122"/>
                  <a:ea typeface="楷体_GB2312" pitchFamily="49" charset="-122"/>
                </a:rPr>
                <a:t>可编程</a:t>
              </a:r>
              <a:r>
                <a:rPr lang="en-US" altLang="zh-CN" sz="2000" b="1" dirty="0">
                  <a:solidFill>
                    <a:srgbClr val="CC0066"/>
                  </a:solidFill>
                  <a:latin typeface="宋体" pitchFamily="2" charset="-122"/>
                  <a:ea typeface="楷体_GB2312" pitchFamily="49" charset="-122"/>
                </a:rPr>
                <a:t>)</a:t>
              </a:r>
            </a:p>
          </p:txBody>
        </p:sp>
        <p:sp>
          <p:nvSpPr>
            <p:cNvPr id="30880" name="Freeform 385"/>
            <p:cNvSpPr>
              <a:spLocks/>
            </p:cNvSpPr>
            <p:nvPr/>
          </p:nvSpPr>
          <p:spPr bwMode="auto">
            <a:xfrm>
              <a:off x="2975" y="3157"/>
              <a:ext cx="202" cy="348"/>
            </a:xfrm>
            <a:custGeom>
              <a:avLst/>
              <a:gdLst>
                <a:gd name="T0" fmla="*/ 202 w 202"/>
                <a:gd name="T1" fmla="*/ 0 h 348"/>
                <a:gd name="T2" fmla="*/ 159 w 202"/>
                <a:gd name="T3" fmla="*/ 29 h 348"/>
                <a:gd name="T4" fmla="*/ 101 w 202"/>
                <a:gd name="T5" fmla="*/ 44 h 348"/>
                <a:gd name="T6" fmla="*/ 58 w 202"/>
                <a:gd name="T7" fmla="*/ 29 h 348"/>
                <a:gd name="T8" fmla="*/ 0 w 202"/>
                <a:gd name="T9" fmla="*/ 0 h 348"/>
                <a:gd name="T10" fmla="*/ 0 w 202"/>
                <a:gd name="T11" fmla="*/ 203 h 348"/>
                <a:gd name="T12" fmla="*/ 29 w 202"/>
                <a:gd name="T13" fmla="*/ 276 h 348"/>
                <a:gd name="T14" fmla="*/ 58 w 202"/>
                <a:gd name="T15" fmla="*/ 319 h 348"/>
                <a:gd name="T16" fmla="*/ 101 w 202"/>
                <a:gd name="T17" fmla="*/ 348 h 348"/>
                <a:gd name="T18" fmla="*/ 159 w 202"/>
                <a:gd name="T19" fmla="*/ 319 h 348"/>
                <a:gd name="T20" fmla="*/ 188 w 202"/>
                <a:gd name="T21" fmla="*/ 276 h 348"/>
                <a:gd name="T22" fmla="*/ 202 w 202"/>
                <a:gd name="T23" fmla="*/ 203 h 348"/>
                <a:gd name="T24" fmla="*/ 202 w 202"/>
                <a:gd name="T25" fmla="*/ 0 h 3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2"/>
                <a:gd name="T40" fmla="*/ 0 h 348"/>
                <a:gd name="T41" fmla="*/ 202 w 202"/>
                <a:gd name="T42" fmla="*/ 348 h 3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2" h="348">
                  <a:moveTo>
                    <a:pt x="202" y="0"/>
                  </a:moveTo>
                  <a:lnTo>
                    <a:pt x="159" y="29"/>
                  </a:lnTo>
                  <a:lnTo>
                    <a:pt x="101" y="44"/>
                  </a:lnTo>
                  <a:lnTo>
                    <a:pt x="58" y="29"/>
                  </a:lnTo>
                  <a:lnTo>
                    <a:pt x="0" y="0"/>
                  </a:lnTo>
                  <a:lnTo>
                    <a:pt x="0" y="203"/>
                  </a:lnTo>
                  <a:lnTo>
                    <a:pt x="29" y="276"/>
                  </a:lnTo>
                  <a:lnTo>
                    <a:pt x="58" y="319"/>
                  </a:lnTo>
                  <a:lnTo>
                    <a:pt x="101" y="348"/>
                  </a:lnTo>
                  <a:lnTo>
                    <a:pt x="159" y="319"/>
                  </a:lnTo>
                  <a:lnTo>
                    <a:pt x="188" y="276"/>
                  </a:lnTo>
                  <a:lnTo>
                    <a:pt x="202" y="203"/>
                  </a:lnTo>
                  <a:lnTo>
                    <a:pt x="202" y="0"/>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30881" name="Freeform 386"/>
            <p:cNvSpPr>
              <a:spLocks/>
            </p:cNvSpPr>
            <p:nvPr/>
          </p:nvSpPr>
          <p:spPr bwMode="auto">
            <a:xfrm>
              <a:off x="3220" y="3157"/>
              <a:ext cx="202" cy="348"/>
            </a:xfrm>
            <a:custGeom>
              <a:avLst/>
              <a:gdLst>
                <a:gd name="T0" fmla="*/ 202 w 202"/>
                <a:gd name="T1" fmla="*/ 0 h 348"/>
                <a:gd name="T2" fmla="*/ 159 w 202"/>
                <a:gd name="T3" fmla="*/ 29 h 348"/>
                <a:gd name="T4" fmla="*/ 101 w 202"/>
                <a:gd name="T5" fmla="*/ 44 h 348"/>
                <a:gd name="T6" fmla="*/ 44 w 202"/>
                <a:gd name="T7" fmla="*/ 29 h 348"/>
                <a:gd name="T8" fmla="*/ 0 w 202"/>
                <a:gd name="T9" fmla="*/ 0 h 348"/>
                <a:gd name="T10" fmla="*/ 0 w 202"/>
                <a:gd name="T11" fmla="*/ 203 h 348"/>
                <a:gd name="T12" fmla="*/ 15 w 202"/>
                <a:gd name="T13" fmla="*/ 276 h 348"/>
                <a:gd name="T14" fmla="*/ 58 w 202"/>
                <a:gd name="T15" fmla="*/ 319 h 348"/>
                <a:gd name="T16" fmla="*/ 101 w 202"/>
                <a:gd name="T17" fmla="*/ 348 h 348"/>
                <a:gd name="T18" fmla="*/ 145 w 202"/>
                <a:gd name="T19" fmla="*/ 319 h 348"/>
                <a:gd name="T20" fmla="*/ 188 w 202"/>
                <a:gd name="T21" fmla="*/ 276 h 348"/>
                <a:gd name="T22" fmla="*/ 202 w 202"/>
                <a:gd name="T23" fmla="*/ 203 h 348"/>
                <a:gd name="T24" fmla="*/ 202 w 202"/>
                <a:gd name="T25" fmla="*/ 0 h 3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2"/>
                <a:gd name="T40" fmla="*/ 0 h 348"/>
                <a:gd name="T41" fmla="*/ 202 w 202"/>
                <a:gd name="T42" fmla="*/ 348 h 3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2" h="348">
                  <a:moveTo>
                    <a:pt x="202" y="0"/>
                  </a:moveTo>
                  <a:lnTo>
                    <a:pt x="159" y="29"/>
                  </a:lnTo>
                  <a:lnTo>
                    <a:pt x="101" y="44"/>
                  </a:lnTo>
                  <a:lnTo>
                    <a:pt x="44" y="29"/>
                  </a:lnTo>
                  <a:lnTo>
                    <a:pt x="0" y="0"/>
                  </a:lnTo>
                  <a:lnTo>
                    <a:pt x="0" y="203"/>
                  </a:lnTo>
                  <a:lnTo>
                    <a:pt x="15" y="276"/>
                  </a:lnTo>
                  <a:lnTo>
                    <a:pt x="58" y="319"/>
                  </a:lnTo>
                  <a:lnTo>
                    <a:pt x="101" y="348"/>
                  </a:lnTo>
                  <a:lnTo>
                    <a:pt x="145" y="319"/>
                  </a:lnTo>
                  <a:lnTo>
                    <a:pt x="188" y="276"/>
                  </a:lnTo>
                  <a:lnTo>
                    <a:pt x="202" y="203"/>
                  </a:lnTo>
                  <a:lnTo>
                    <a:pt x="202" y="0"/>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30882" name="Freeform 387"/>
            <p:cNvSpPr>
              <a:spLocks/>
            </p:cNvSpPr>
            <p:nvPr/>
          </p:nvSpPr>
          <p:spPr bwMode="auto">
            <a:xfrm>
              <a:off x="3451" y="3157"/>
              <a:ext cx="202" cy="348"/>
            </a:xfrm>
            <a:custGeom>
              <a:avLst/>
              <a:gdLst>
                <a:gd name="T0" fmla="*/ 202 w 202"/>
                <a:gd name="T1" fmla="*/ 0 h 348"/>
                <a:gd name="T2" fmla="*/ 159 w 202"/>
                <a:gd name="T3" fmla="*/ 29 h 348"/>
                <a:gd name="T4" fmla="*/ 101 w 202"/>
                <a:gd name="T5" fmla="*/ 44 h 348"/>
                <a:gd name="T6" fmla="*/ 58 w 202"/>
                <a:gd name="T7" fmla="*/ 29 h 348"/>
                <a:gd name="T8" fmla="*/ 0 w 202"/>
                <a:gd name="T9" fmla="*/ 0 h 348"/>
                <a:gd name="T10" fmla="*/ 0 w 202"/>
                <a:gd name="T11" fmla="*/ 203 h 348"/>
                <a:gd name="T12" fmla="*/ 29 w 202"/>
                <a:gd name="T13" fmla="*/ 276 h 348"/>
                <a:gd name="T14" fmla="*/ 58 w 202"/>
                <a:gd name="T15" fmla="*/ 319 h 348"/>
                <a:gd name="T16" fmla="*/ 101 w 202"/>
                <a:gd name="T17" fmla="*/ 348 h 348"/>
                <a:gd name="T18" fmla="*/ 159 w 202"/>
                <a:gd name="T19" fmla="*/ 319 h 348"/>
                <a:gd name="T20" fmla="*/ 188 w 202"/>
                <a:gd name="T21" fmla="*/ 276 h 348"/>
                <a:gd name="T22" fmla="*/ 202 w 202"/>
                <a:gd name="T23" fmla="*/ 203 h 348"/>
                <a:gd name="T24" fmla="*/ 202 w 202"/>
                <a:gd name="T25" fmla="*/ 0 h 3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2"/>
                <a:gd name="T40" fmla="*/ 0 h 348"/>
                <a:gd name="T41" fmla="*/ 202 w 202"/>
                <a:gd name="T42" fmla="*/ 348 h 3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2" h="348">
                  <a:moveTo>
                    <a:pt x="202" y="0"/>
                  </a:moveTo>
                  <a:lnTo>
                    <a:pt x="159" y="29"/>
                  </a:lnTo>
                  <a:lnTo>
                    <a:pt x="101" y="44"/>
                  </a:lnTo>
                  <a:lnTo>
                    <a:pt x="58" y="29"/>
                  </a:lnTo>
                  <a:lnTo>
                    <a:pt x="0" y="0"/>
                  </a:lnTo>
                  <a:lnTo>
                    <a:pt x="0" y="203"/>
                  </a:lnTo>
                  <a:lnTo>
                    <a:pt x="29" y="276"/>
                  </a:lnTo>
                  <a:lnTo>
                    <a:pt x="58" y="319"/>
                  </a:lnTo>
                  <a:lnTo>
                    <a:pt x="101" y="348"/>
                  </a:lnTo>
                  <a:lnTo>
                    <a:pt x="159" y="319"/>
                  </a:lnTo>
                  <a:lnTo>
                    <a:pt x="188" y="276"/>
                  </a:lnTo>
                  <a:lnTo>
                    <a:pt x="202" y="203"/>
                  </a:lnTo>
                  <a:lnTo>
                    <a:pt x="202" y="0"/>
                  </a:lnTo>
                  <a:close/>
                </a:path>
              </a:pathLst>
            </a:custGeom>
            <a:solidFill>
              <a:srgbClr val="FFFFFF"/>
            </a:solidFill>
            <a:ln w="22225">
              <a:solidFill>
                <a:srgbClr val="000000"/>
              </a:solidFill>
              <a:prstDash val="solid"/>
              <a:round/>
              <a:headEnd/>
              <a:tailEnd/>
            </a:ln>
          </p:spPr>
          <p:txBody>
            <a:bodyPr/>
            <a:lstStyle/>
            <a:p>
              <a:endParaRPr lang="zh-CN" altLang="en-US"/>
            </a:p>
          </p:txBody>
        </p:sp>
      </p:grpSp>
      <p:sp>
        <p:nvSpPr>
          <p:cNvPr id="63876" name="Text Box 388"/>
          <p:cNvSpPr txBox="1">
            <a:spLocks noChangeArrowheads="1"/>
          </p:cNvSpPr>
          <p:nvPr/>
        </p:nvSpPr>
        <p:spPr bwMode="auto">
          <a:xfrm>
            <a:off x="5472113" y="1952625"/>
            <a:ext cx="3384550" cy="2603790"/>
          </a:xfrm>
          <a:prstGeom prst="rect">
            <a:avLst/>
          </a:prstGeom>
          <a:noFill/>
          <a:ln w="9525">
            <a:noFill/>
            <a:miter lim="800000"/>
            <a:headEnd/>
            <a:tailEnd/>
          </a:ln>
        </p:spPr>
        <p:txBody>
          <a:bodyPr>
            <a:spAutoFit/>
          </a:bodyPr>
          <a:lstStyle/>
          <a:p>
            <a:pPr marL="268288" indent="-268288" algn="l">
              <a:buClr>
                <a:srgbClr val="006666"/>
              </a:buClr>
              <a:buSzPct val="85000"/>
              <a:buFont typeface="Wingdings" pitchFamily="2" charset="2"/>
              <a:buChar char="u"/>
            </a:pPr>
            <a:r>
              <a:rPr kumimoji="1" lang="en-US" altLang="zh-CN" b="1" dirty="0"/>
              <a:t>PLA</a:t>
            </a:r>
            <a:r>
              <a:rPr kumimoji="1" lang="zh-CN" altLang="en-US" b="1" dirty="0"/>
              <a:t>的编程工艺采用熔丝开关，为</a:t>
            </a:r>
            <a:r>
              <a:rPr kumimoji="1" lang="zh-CN" altLang="en-US" b="1" dirty="0">
                <a:solidFill>
                  <a:srgbClr val="CC0066"/>
                </a:solidFill>
              </a:rPr>
              <a:t>一次性</a:t>
            </a:r>
            <a:r>
              <a:rPr kumimoji="1" lang="zh-CN" altLang="en-US" b="1" dirty="0"/>
              <a:t>编程器件</a:t>
            </a:r>
          </a:p>
          <a:p>
            <a:pPr marL="268288" indent="-268288" algn="l">
              <a:buClr>
                <a:srgbClr val="006666"/>
              </a:buClr>
              <a:buSzPct val="85000"/>
              <a:buFont typeface="Wingdings" pitchFamily="2" charset="2"/>
              <a:buChar char="u"/>
            </a:pPr>
            <a:r>
              <a:rPr lang="zh-CN" altLang="en-US" b="1" dirty="0">
                <a:latin typeface="Arial" charset="0"/>
              </a:rPr>
              <a:t>可以实现任意</a:t>
            </a:r>
            <a:r>
              <a:rPr lang="zh-CN" altLang="en-US" b="1" dirty="0">
                <a:solidFill>
                  <a:srgbClr val="FF0000"/>
                </a:solidFill>
                <a:latin typeface="Arial" charset="0"/>
              </a:rPr>
              <a:t>组合</a:t>
            </a:r>
            <a:r>
              <a:rPr lang="zh-CN" altLang="en-US" b="1" dirty="0">
                <a:latin typeface="Arial" charset="0"/>
              </a:rPr>
              <a:t>逻辑函数：将函数化简为</a:t>
            </a:r>
            <a:r>
              <a:rPr lang="zh-CN" altLang="en-US" b="1" dirty="0">
                <a:solidFill>
                  <a:srgbClr val="FF0000"/>
                </a:solidFill>
                <a:latin typeface="Arial" charset="0"/>
              </a:rPr>
              <a:t>最简与或式</a:t>
            </a:r>
            <a:r>
              <a:rPr lang="zh-CN" altLang="en-US" b="1" dirty="0">
                <a:latin typeface="Arial" charset="0"/>
              </a:rPr>
              <a:t>，将对应的与项或起来即可</a:t>
            </a:r>
            <a:r>
              <a:rPr lang="zh-CN" altLang="en-US" dirty="0">
                <a:latin typeface="Arial" charset="0"/>
              </a:rPr>
              <a:t>。</a:t>
            </a:r>
          </a:p>
        </p:txBody>
      </p:sp>
      <p:sp>
        <p:nvSpPr>
          <p:cNvPr id="63877" name="Text Box 389"/>
          <p:cNvSpPr txBox="1">
            <a:spLocks noChangeArrowheads="1"/>
          </p:cNvSpPr>
          <p:nvPr/>
        </p:nvSpPr>
        <p:spPr bwMode="auto">
          <a:xfrm>
            <a:off x="5472113" y="5062538"/>
            <a:ext cx="3384550" cy="424732"/>
          </a:xfrm>
          <a:prstGeom prst="rect">
            <a:avLst/>
          </a:prstGeom>
          <a:noFill/>
          <a:ln w="9525">
            <a:noFill/>
            <a:miter lim="800000"/>
            <a:headEnd/>
            <a:tailEnd/>
          </a:ln>
        </p:spPr>
        <p:txBody>
          <a:bodyPr>
            <a:spAutoFit/>
          </a:bodyPr>
          <a:lstStyle/>
          <a:p>
            <a:r>
              <a:rPr lang="zh-CN" altLang="en-US" b="1" dirty="0">
                <a:solidFill>
                  <a:srgbClr val="FF0000"/>
                </a:solidFill>
                <a:latin typeface="宋体" pitchFamily="2" charset="-122"/>
              </a:rPr>
              <a:t>容量＝与门数</a:t>
            </a:r>
            <a:r>
              <a:rPr lang="en-US" altLang="zh-CN" b="1" dirty="0">
                <a:solidFill>
                  <a:srgbClr val="FF0000"/>
                </a:solidFill>
                <a:latin typeface="宋体" pitchFamily="2" charset="-122"/>
              </a:rPr>
              <a:t>×</a:t>
            </a:r>
            <a:r>
              <a:rPr lang="zh-CN" altLang="en-US" b="1" dirty="0">
                <a:solidFill>
                  <a:srgbClr val="FF0000"/>
                </a:solidFill>
                <a:latin typeface="宋体" pitchFamily="2" charset="-122"/>
              </a:rPr>
              <a:t>或门数    </a:t>
            </a:r>
          </a:p>
        </p:txBody>
      </p:sp>
      <p:sp>
        <p:nvSpPr>
          <p:cNvPr id="30726"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spcBef>
                <a:spcPct val="0"/>
              </a:spcBef>
            </a:pPr>
            <a:fld id="{F7080F16-A130-4233-A5EC-238C011CBD3C}" type="slidenum">
              <a:rPr lang="ko-KR" altLang="en-US" sz="1600">
                <a:solidFill>
                  <a:schemeClr val="accent2"/>
                </a:solidFill>
                <a:latin typeface="Verdana" pitchFamily="34" charset="0"/>
                <a:ea typeface="Gulim" pitchFamily="34" charset="-127"/>
              </a:rPr>
              <a:pPr algn="r">
                <a:spcBef>
                  <a:spcPct val="0"/>
                </a:spcBef>
              </a:pPr>
              <a:t>87</a:t>
            </a:fld>
            <a:endParaRPr lang="en-US" altLang="ko-KR" sz="1600">
              <a:solidFill>
                <a:schemeClr val="accent2"/>
              </a:solidFill>
              <a:latin typeface="Verdana" pitchFamily="34" charset="0"/>
              <a:ea typeface="Gulim" pitchFamily="34" charset="-127"/>
            </a:endParaRPr>
          </a:p>
        </p:txBody>
      </p:sp>
      <p:sp>
        <p:nvSpPr>
          <p:cNvPr id="216" name="Text Box 17"/>
          <p:cNvSpPr txBox="1">
            <a:spLocks noChangeArrowheads="1"/>
          </p:cNvSpPr>
          <p:nvPr/>
        </p:nvSpPr>
        <p:spPr bwMode="auto">
          <a:xfrm>
            <a:off x="469900" y="1292225"/>
            <a:ext cx="8313738" cy="424732"/>
          </a:xfrm>
          <a:prstGeom prst="rect">
            <a:avLst/>
          </a:prstGeom>
          <a:noFill/>
          <a:ln w="9525">
            <a:noFill/>
            <a:miter lim="800000"/>
            <a:headEnd/>
            <a:tailEnd/>
          </a:ln>
        </p:spPr>
        <p:txBody>
          <a:bodyPr>
            <a:spAutoFit/>
          </a:bodyPr>
          <a:lstStyle/>
          <a:p>
            <a:r>
              <a:rPr kumimoji="1" lang="zh-CN" altLang="en-US" b="1" dirty="0">
                <a:solidFill>
                  <a:srgbClr val="CC3300"/>
                </a:solidFill>
                <a:latin typeface="Arial" charset="0"/>
                <a:cs typeface="Arial" charset="0"/>
              </a:rPr>
              <a:t>与编程、或编程：</a:t>
            </a:r>
            <a:r>
              <a:rPr lang="en-US" altLang="zh-CN" b="1" dirty="0">
                <a:solidFill>
                  <a:srgbClr val="FFCC00"/>
                </a:solidFill>
                <a:latin typeface="Arial" charset="0"/>
                <a:ea typeface="黑体" pitchFamily="49" charset="-122"/>
                <a:cs typeface="Arial" charset="0"/>
              </a:rPr>
              <a:t> </a:t>
            </a:r>
            <a:r>
              <a:rPr kumimoji="1" lang="en-US" altLang="zh-CN" b="1" dirty="0">
                <a:solidFill>
                  <a:srgbClr val="CC3300"/>
                </a:solidFill>
                <a:latin typeface="Arial" charset="0"/>
                <a:cs typeface="Arial" charset="0"/>
              </a:rPr>
              <a:t>PLA</a:t>
            </a:r>
            <a:r>
              <a:rPr kumimoji="1" lang="zh-CN" altLang="en-US" b="1" dirty="0">
                <a:solidFill>
                  <a:srgbClr val="CC3300"/>
                </a:solidFill>
                <a:latin typeface="Arial" charset="0"/>
                <a:cs typeface="Arial" charset="0"/>
              </a:rPr>
              <a:t>（可编程逻辑阵列）</a:t>
            </a:r>
          </a:p>
        </p:txBody>
      </p:sp>
    </p:spTree>
  </p:cSld>
  <p:clrMapOvr>
    <a:masterClrMapping/>
  </p:clrMapOvr>
  <p:transition spd="med">
    <p:blinds dir="vert"/>
    <p:sndAc>
      <p:stSnd>
        <p:snd r:embed="rId3" name="projctor.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6"/>
                                        </p:tgtEl>
                                        <p:attrNameLst>
                                          <p:attrName>style.visibility</p:attrName>
                                        </p:attrNameLst>
                                      </p:cBhvr>
                                      <p:to>
                                        <p:strVal val="visible"/>
                                      </p:to>
                                    </p:set>
                                    <p:anim calcmode="lin" valueType="num">
                                      <p:cBhvr additive="base">
                                        <p:cTn id="7" dur="500" fill="hold"/>
                                        <p:tgtEl>
                                          <p:spTgt spid="216"/>
                                        </p:tgtEl>
                                        <p:attrNameLst>
                                          <p:attrName>ppt_x</p:attrName>
                                        </p:attrNameLst>
                                      </p:cBhvr>
                                      <p:tavLst>
                                        <p:tav tm="0">
                                          <p:val>
                                            <p:strVal val="1+#ppt_w/2"/>
                                          </p:val>
                                        </p:tav>
                                        <p:tav tm="100000">
                                          <p:val>
                                            <p:strVal val="#ppt_x"/>
                                          </p:val>
                                        </p:tav>
                                      </p:tavLst>
                                    </p:anim>
                                    <p:anim calcmode="lin" valueType="num">
                                      <p:cBhvr additive="base">
                                        <p:cTn id="8" dur="500" fill="hold"/>
                                        <p:tgtEl>
                                          <p:spTgt spid="2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63876"/>
                                        </p:tgtEl>
                                        <p:attrNameLst>
                                          <p:attrName>style.visibility</p:attrName>
                                        </p:attrNameLst>
                                      </p:cBhvr>
                                      <p:to>
                                        <p:strVal val="visible"/>
                                      </p:to>
                                    </p:set>
                                    <p:anim calcmode="lin" valueType="num">
                                      <p:cBhvr additive="base">
                                        <p:cTn id="17" dur="500" fill="hold"/>
                                        <p:tgtEl>
                                          <p:spTgt spid="63876"/>
                                        </p:tgtEl>
                                        <p:attrNameLst>
                                          <p:attrName>ppt_x</p:attrName>
                                        </p:attrNameLst>
                                      </p:cBhvr>
                                      <p:tavLst>
                                        <p:tav tm="0">
                                          <p:val>
                                            <p:strVal val="1+#ppt_w/2"/>
                                          </p:val>
                                        </p:tav>
                                        <p:tav tm="100000">
                                          <p:val>
                                            <p:strVal val="#ppt_x"/>
                                          </p:val>
                                        </p:tav>
                                      </p:tavLst>
                                    </p:anim>
                                    <p:anim calcmode="lin" valueType="num">
                                      <p:cBhvr additive="base">
                                        <p:cTn id="18" dur="500" fill="hold"/>
                                        <p:tgtEl>
                                          <p:spTgt spid="6387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3877"/>
                                        </p:tgtEl>
                                        <p:attrNameLst>
                                          <p:attrName>style.visibility</p:attrName>
                                        </p:attrNameLst>
                                      </p:cBhvr>
                                      <p:to>
                                        <p:strVal val="visible"/>
                                      </p:to>
                                    </p:set>
                                    <p:anim calcmode="lin" valueType="num">
                                      <p:cBhvr additive="base">
                                        <p:cTn id="23" dur="500" fill="hold"/>
                                        <p:tgtEl>
                                          <p:spTgt spid="63877"/>
                                        </p:tgtEl>
                                        <p:attrNameLst>
                                          <p:attrName>ppt_x</p:attrName>
                                        </p:attrNameLst>
                                      </p:cBhvr>
                                      <p:tavLst>
                                        <p:tav tm="0">
                                          <p:val>
                                            <p:strVal val="#ppt_x"/>
                                          </p:val>
                                        </p:tav>
                                        <p:tav tm="100000">
                                          <p:val>
                                            <p:strVal val="#ppt_x"/>
                                          </p:val>
                                        </p:tav>
                                      </p:tavLst>
                                    </p:anim>
                                    <p:anim calcmode="lin" valueType="num">
                                      <p:cBhvr additive="base">
                                        <p:cTn id="24" dur="500" fill="hold"/>
                                        <p:tgtEl>
                                          <p:spTgt spid="638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76" grpId="0"/>
      <p:bldP spid="63877" grpId="0"/>
      <p:bldP spid="216"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0" y="3303588"/>
            <a:ext cx="9144000" cy="0"/>
          </a:xfrm>
          <a:prstGeom prst="rect">
            <a:avLst/>
          </a:prstGeom>
          <a:noFill/>
          <a:ln w="9525">
            <a:noFill/>
            <a:miter lim="800000"/>
            <a:headEnd/>
            <a:tailEnd/>
          </a:ln>
        </p:spPr>
        <p:txBody>
          <a:bodyPr wrap="none" anchor="ctr">
            <a:spAutoFit/>
          </a:bodyPr>
          <a:lstStyle/>
          <a:p>
            <a:endParaRPr lang="zh-CN" altLang="en-US"/>
          </a:p>
        </p:txBody>
      </p:sp>
      <p:sp>
        <p:nvSpPr>
          <p:cNvPr id="31747" name="Rectangle 3"/>
          <p:cNvSpPr>
            <a:spLocks noChangeArrowheads="1"/>
          </p:cNvSpPr>
          <p:nvPr/>
        </p:nvSpPr>
        <p:spPr bwMode="auto">
          <a:xfrm>
            <a:off x="0" y="3527425"/>
            <a:ext cx="9144000" cy="0"/>
          </a:xfrm>
          <a:prstGeom prst="rect">
            <a:avLst/>
          </a:prstGeom>
          <a:noFill/>
          <a:ln w="9525">
            <a:noFill/>
            <a:miter lim="800000"/>
            <a:headEnd/>
            <a:tailEnd/>
          </a:ln>
        </p:spPr>
        <p:txBody>
          <a:bodyPr wrap="none" anchor="ctr">
            <a:spAutoFit/>
          </a:bodyPr>
          <a:lstStyle/>
          <a:p>
            <a:endParaRPr lang="zh-CN" altLang="en-US"/>
          </a:p>
        </p:txBody>
      </p:sp>
      <p:sp>
        <p:nvSpPr>
          <p:cNvPr id="31748" name="Rectangle 4"/>
          <p:cNvSpPr>
            <a:spLocks noChangeArrowheads="1"/>
          </p:cNvSpPr>
          <p:nvPr/>
        </p:nvSpPr>
        <p:spPr bwMode="auto">
          <a:xfrm>
            <a:off x="0" y="3349625"/>
            <a:ext cx="9144000" cy="0"/>
          </a:xfrm>
          <a:prstGeom prst="rect">
            <a:avLst/>
          </a:prstGeom>
          <a:noFill/>
          <a:ln w="9525">
            <a:noFill/>
            <a:miter lim="800000"/>
            <a:headEnd/>
            <a:tailEnd/>
          </a:ln>
        </p:spPr>
        <p:txBody>
          <a:bodyPr wrap="none" anchor="ctr">
            <a:spAutoFit/>
          </a:bodyPr>
          <a:lstStyle/>
          <a:p>
            <a:endParaRPr lang="zh-CN" altLang="en-US"/>
          </a:p>
        </p:txBody>
      </p:sp>
      <p:sp>
        <p:nvSpPr>
          <p:cNvPr id="31749" name="Rectangle 5"/>
          <p:cNvSpPr>
            <a:spLocks noChangeArrowheads="1"/>
          </p:cNvSpPr>
          <p:nvPr/>
        </p:nvSpPr>
        <p:spPr bwMode="auto">
          <a:xfrm>
            <a:off x="0" y="3527425"/>
            <a:ext cx="9144000" cy="0"/>
          </a:xfrm>
          <a:prstGeom prst="rect">
            <a:avLst/>
          </a:prstGeom>
          <a:noFill/>
          <a:ln w="9525">
            <a:noFill/>
            <a:miter lim="800000"/>
            <a:headEnd/>
            <a:tailEnd/>
          </a:ln>
        </p:spPr>
        <p:txBody>
          <a:bodyPr wrap="none" anchor="ctr">
            <a:spAutoFit/>
          </a:bodyPr>
          <a:lstStyle/>
          <a:p>
            <a:endParaRPr lang="zh-CN" altLang="en-US"/>
          </a:p>
        </p:txBody>
      </p:sp>
      <p:sp>
        <p:nvSpPr>
          <p:cNvPr id="31750" name="Rectangle 6"/>
          <p:cNvSpPr>
            <a:spLocks noChangeArrowheads="1"/>
          </p:cNvSpPr>
          <p:nvPr/>
        </p:nvSpPr>
        <p:spPr bwMode="auto">
          <a:xfrm>
            <a:off x="0" y="3609975"/>
            <a:ext cx="184150" cy="366713"/>
          </a:xfrm>
          <a:prstGeom prst="rect">
            <a:avLst/>
          </a:prstGeom>
          <a:noFill/>
          <a:ln w="9525">
            <a:noFill/>
            <a:miter lim="800000"/>
            <a:headEnd/>
            <a:tailEnd/>
          </a:ln>
        </p:spPr>
        <p:txBody>
          <a:bodyPr wrap="none" anchor="ctr">
            <a:spAutoFit/>
          </a:bodyPr>
          <a:lstStyle/>
          <a:p>
            <a:pPr>
              <a:spcBef>
                <a:spcPct val="0"/>
              </a:spcBef>
            </a:pPr>
            <a:endParaRPr kumimoji="1" lang="zh-CN" altLang="en-US" sz="1800" b="0"/>
          </a:p>
        </p:txBody>
      </p:sp>
      <p:sp>
        <p:nvSpPr>
          <p:cNvPr id="31751" name="Rectangle 7"/>
          <p:cNvSpPr>
            <a:spLocks noChangeArrowheads="1"/>
          </p:cNvSpPr>
          <p:nvPr/>
        </p:nvSpPr>
        <p:spPr bwMode="auto">
          <a:xfrm>
            <a:off x="0" y="3565525"/>
            <a:ext cx="9144000" cy="0"/>
          </a:xfrm>
          <a:prstGeom prst="rect">
            <a:avLst/>
          </a:prstGeom>
          <a:noFill/>
          <a:ln w="9525">
            <a:noFill/>
            <a:miter lim="800000"/>
            <a:headEnd/>
            <a:tailEnd/>
          </a:ln>
        </p:spPr>
        <p:txBody>
          <a:bodyPr wrap="none" anchor="ctr">
            <a:spAutoFit/>
          </a:bodyPr>
          <a:lstStyle/>
          <a:p>
            <a:endParaRPr lang="zh-CN" altLang="en-US"/>
          </a:p>
        </p:txBody>
      </p:sp>
      <p:sp>
        <p:nvSpPr>
          <p:cNvPr id="31752" name="Rectangle 8"/>
          <p:cNvSpPr>
            <a:spLocks noChangeArrowheads="1"/>
          </p:cNvSpPr>
          <p:nvPr/>
        </p:nvSpPr>
        <p:spPr bwMode="auto">
          <a:xfrm>
            <a:off x="0" y="3565525"/>
            <a:ext cx="9144000" cy="0"/>
          </a:xfrm>
          <a:prstGeom prst="rect">
            <a:avLst/>
          </a:prstGeom>
          <a:noFill/>
          <a:ln w="9525">
            <a:noFill/>
            <a:miter lim="800000"/>
            <a:headEnd/>
            <a:tailEnd/>
          </a:ln>
        </p:spPr>
        <p:txBody>
          <a:bodyPr wrap="none" anchor="ctr">
            <a:spAutoFit/>
          </a:bodyPr>
          <a:lstStyle/>
          <a:p>
            <a:endParaRPr lang="zh-CN" altLang="en-US"/>
          </a:p>
        </p:txBody>
      </p:sp>
      <p:sp>
        <p:nvSpPr>
          <p:cNvPr id="31753" name="Rectangle 9"/>
          <p:cNvSpPr>
            <a:spLocks noChangeArrowheads="1"/>
          </p:cNvSpPr>
          <p:nvPr/>
        </p:nvSpPr>
        <p:spPr bwMode="auto">
          <a:xfrm>
            <a:off x="0" y="3565525"/>
            <a:ext cx="9144000" cy="0"/>
          </a:xfrm>
          <a:prstGeom prst="rect">
            <a:avLst/>
          </a:prstGeom>
          <a:noFill/>
          <a:ln w="9525">
            <a:noFill/>
            <a:miter lim="800000"/>
            <a:headEnd/>
            <a:tailEnd/>
          </a:ln>
        </p:spPr>
        <p:txBody>
          <a:bodyPr wrap="none" anchor="ctr">
            <a:spAutoFit/>
          </a:bodyPr>
          <a:lstStyle/>
          <a:p>
            <a:endParaRPr lang="zh-CN" altLang="en-US"/>
          </a:p>
        </p:txBody>
      </p:sp>
      <p:sp>
        <p:nvSpPr>
          <p:cNvPr id="31754" name="Rectangle 10"/>
          <p:cNvSpPr>
            <a:spLocks noChangeArrowheads="1"/>
          </p:cNvSpPr>
          <p:nvPr/>
        </p:nvSpPr>
        <p:spPr bwMode="auto">
          <a:xfrm>
            <a:off x="0" y="3565525"/>
            <a:ext cx="9144000" cy="0"/>
          </a:xfrm>
          <a:prstGeom prst="rect">
            <a:avLst/>
          </a:prstGeom>
          <a:noFill/>
          <a:ln w="9525">
            <a:noFill/>
            <a:miter lim="800000"/>
            <a:headEnd/>
            <a:tailEnd/>
          </a:ln>
        </p:spPr>
        <p:txBody>
          <a:bodyPr wrap="none" anchor="ctr">
            <a:spAutoFit/>
          </a:bodyPr>
          <a:lstStyle/>
          <a:p>
            <a:endParaRPr lang="zh-CN" altLang="en-US"/>
          </a:p>
        </p:txBody>
      </p:sp>
      <p:sp>
        <p:nvSpPr>
          <p:cNvPr id="31755" name="Rectangle 11"/>
          <p:cNvSpPr>
            <a:spLocks noChangeArrowheads="1"/>
          </p:cNvSpPr>
          <p:nvPr/>
        </p:nvSpPr>
        <p:spPr bwMode="auto">
          <a:xfrm>
            <a:off x="0" y="3565525"/>
            <a:ext cx="9144000" cy="0"/>
          </a:xfrm>
          <a:prstGeom prst="rect">
            <a:avLst/>
          </a:prstGeom>
          <a:noFill/>
          <a:ln w="9525">
            <a:noFill/>
            <a:miter lim="800000"/>
            <a:headEnd/>
            <a:tailEnd/>
          </a:ln>
        </p:spPr>
        <p:txBody>
          <a:bodyPr wrap="none" anchor="ctr">
            <a:spAutoFit/>
          </a:bodyPr>
          <a:lstStyle/>
          <a:p>
            <a:endParaRPr lang="zh-CN" altLang="en-US"/>
          </a:p>
        </p:txBody>
      </p:sp>
      <p:sp>
        <p:nvSpPr>
          <p:cNvPr id="31756" name="Rectangle 12"/>
          <p:cNvSpPr>
            <a:spLocks noChangeArrowheads="1"/>
          </p:cNvSpPr>
          <p:nvPr/>
        </p:nvSpPr>
        <p:spPr bwMode="auto">
          <a:xfrm>
            <a:off x="0" y="3565525"/>
            <a:ext cx="9144000" cy="0"/>
          </a:xfrm>
          <a:prstGeom prst="rect">
            <a:avLst/>
          </a:prstGeom>
          <a:noFill/>
          <a:ln w="9525">
            <a:noFill/>
            <a:miter lim="800000"/>
            <a:headEnd/>
            <a:tailEnd/>
          </a:ln>
        </p:spPr>
        <p:txBody>
          <a:bodyPr wrap="none" anchor="ctr">
            <a:spAutoFit/>
          </a:bodyPr>
          <a:lstStyle/>
          <a:p>
            <a:endParaRPr lang="zh-CN" altLang="en-US"/>
          </a:p>
        </p:txBody>
      </p:sp>
      <p:sp>
        <p:nvSpPr>
          <p:cNvPr id="31757" name="Rectangle 13"/>
          <p:cNvSpPr>
            <a:spLocks noChangeArrowheads="1"/>
          </p:cNvSpPr>
          <p:nvPr/>
        </p:nvSpPr>
        <p:spPr bwMode="auto">
          <a:xfrm>
            <a:off x="0" y="3565525"/>
            <a:ext cx="9144000" cy="0"/>
          </a:xfrm>
          <a:prstGeom prst="rect">
            <a:avLst/>
          </a:prstGeom>
          <a:noFill/>
          <a:ln w="9525">
            <a:noFill/>
            <a:miter lim="800000"/>
            <a:headEnd/>
            <a:tailEnd/>
          </a:ln>
        </p:spPr>
        <p:txBody>
          <a:bodyPr wrap="none" anchor="ctr">
            <a:spAutoFit/>
          </a:bodyPr>
          <a:lstStyle/>
          <a:p>
            <a:endParaRPr lang="zh-CN" altLang="en-US"/>
          </a:p>
        </p:txBody>
      </p:sp>
      <p:sp>
        <p:nvSpPr>
          <p:cNvPr id="62602" name="Text Box 138"/>
          <p:cNvSpPr txBox="1">
            <a:spLocks noChangeArrowheads="1"/>
          </p:cNvSpPr>
          <p:nvPr/>
        </p:nvSpPr>
        <p:spPr bwMode="auto">
          <a:xfrm>
            <a:off x="5040313" y="2301875"/>
            <a:ext cx="3852862" cy="3116263"/>
          </a:xfrm>
          <a:prstGeom prst="rect">
            <a:avLst/>
          </a:prstGeom>
          <a:noFill/>
          <a:ln w="9525">
            <a:noFill/>
            <a:miter lim="800000"/>
            <a:headEnd/>
            <a:tailEnd/>
          </a:ln>
        </p:spPr>
        <p:txBody>
          <a:bodyPr/>
          <a:lstStyle/>
          <a:p>
            <a:pPr marL="442913" indent="-442913" algn="l">
              <a:lnSpc>
                <a:spcPct val="125000"/>
              </a:lnSpc>
              <a:spcBef>
                <a:spcPct val="0"/>
              </a:spcBef>
              <a:buClr>
                <a:srgbClr val="006666"/>
              </a:buClr>
              <a:buSzPct val="85000"/>
              <a:buFont typeface="Wingdings" pitchFamily="2" charset="2"/>
              <a:buChar char="u"/>
              <a:defRPr/>
            </a:pPr>
            <a:r>
              <a:rPr kumimoji="1" lang="zh-CN" altLang="en-US" sz="2000" b="1" dirty="0"/>
              <a:t>每个或门的输出是若干乘积项之和（最多可有</a:t>
            </a:r>
            <a:r>
              <a:rPr kumimoji="1" lang="en-US" altLang="zh-CN" sz="2000" b="1" dirty="0"/>
              <a:t>8</a:t>
            </a:r>
            <a:r>
              <a:rPr kumimoji="1" lang="zh-CN" altLang="en-US" sz="2000" b="1" dirty="0"/>
              <a:t>个），乘积项数目是固定的。</a:t>
            </a:r>
          </a:p>
          <a:p>
            <a:pPr marL="450850" indent="-450850" algn="l">
              <a:lnSpc>
                <a:spcPct val="125000"/>
              </a:lnSpc>
              <a:spcBef>
                <a:spcPct val="0"/>
              </a:spcBef>
              <a:buClr>
                <a:srgbClr val="006666"/>
              </a:buClr>
              <a:buSzPct val="85000"/>
              <a:buFont typeface="Wingdings" pitchFamily="2" charset="2"/>
              <a:buChar char="u"/>
              <a:defRPr/>
            </a:pPr>
            <a:r>
              <a:rPr kumimoji="1" lang="en-US" altLang="zh-CN" sz="2000" b="1" dirty="0"/>
              <a:t>GAL</a:t>
            </a:r>
            <a:r>
              <a:rPr kumimoji="1" lang="zh-CN" altLang="en-US" sz="2000" b="1" dirty="0"/>
              <a:t>和</a:t>
            </a:r>
            <a:r>
              <a:rPr kumimoji="1" lang="en-US" altLang="zh-CN" sz="2000" b="1" dirty="0"/>
              <a:t>PAL</a:t>
            </a:r>
            <a:r>
              <a:rPr kumimoji="1" lang="zh-CN" altLang="en-US" sz="2000" b="1" dirty="0"/>
              <a:t>阵列结构相同，但输出电路不同，</a:t>
            </a:r>
            <a:r>
              <a:rPr kumimoji="1" lang="en-US" altLang="zh-CN" sz="2000" b="1" dirty="0"/>
              <a:t>GAL</a:t>
            </a:r>
            <a:r>
              <a:rPr kumimoji="1" lang="zh-CN" altLang="en-US" sz="2000" b="1" dirty="0"/>
              <a:t>比</a:t>
            </a:r>
            <a:r>
              <a:rPr kumimoji="1" lang="en-US" altLang="zh-CN" sz="2000" b="1" dirty="0"/>
              <a:t>PAL</a:t>
            </a:r>
            <a:r>
              <a:rPr kumimoji="1" lang="zh-CN" altLang="en-US" sz="2000" b="1" dirty="0"/>
              <a:t>器件功能更强，结构更灵活，可取代同型号的</a:t>
            </a:r>
            <a:r>
              <a:rPr kumimoji="1" lang="en-US" altLang="zh-CN" sz="2000" b="1" dirty="0"/>
              <a:t>PAL</a:t>
            </a:r>
            <a:r>
              <a:rPr kumimoji="1" lang="zh-CN" altLang="en-US" sz="2000" b="1" dirty="0"/>
              <a:t>器件。</a:t>
            </a:r>
          </a:p>
        </p:txBody>
      </p:sp>
      <p:grpSp>
        <p:nvGrpSpPr>
          <p:cNvPr id="2" name="Group 410"/>
          <p:cNvGrpSpPr>
            <a:grpSpLocks/>
          </p:cNvGrpSpPr>
          <p:nvPr/>
        </p:nvGrpSpPr>
        <p:grpSpPr bwMode="auto">
          <a:xfrm>
            <a:off x="527050" y="2049463"/>
            <a:ext cx="4022725" cy="3854450"/>
            <a:chOff x="1668" y="793"/>
            <a:chExt cx="2626" cy="2789"/>
          </a:xfrm>
        </p:grpSpPr>
        <p:sp>
          <p:nvSpPr>
            <p:cNvPr id="31763" name="Oval 19"/>
            <p:cNvSpPr>
              <a:spLocks noChangeArrowheads="1"/>
            </p:cNvSpPr>
            <p:nvPr/>
          </p:nvSpPr>
          <p:spPr bwMode="auto">
            <a:xfrm>
              <a:off x="3390" y="1577"/>
              <a:ext cx="44" cy="36"/>
            </a:xfrm>
            <a:prstGeom prst="ellipse">
              <a:avLst/>
            </a:prstGeom>
            <a:solidFill>
              <a:srgbClr val="000000"/>
            </a:solidFill>
            <a:ln w="9525">
              <a:solidFill>
                <a:srgbClr val="000000"/>
              </a:solidFill>
              <a:round/>
              <a:headEnd/>
              <a:tailEnd/>
            </a:ln>
          </p:spPr>
          <p:txBody>
            <a:bodyPr/>
            <a:lstStyle/>
            <a:p>
              <a:endParaRPr lang="zh-CN" altLang="en-US"/>
            </a:p>
          </p:txBody>
        </p:sp>
        <p:sp>
          <p:nvSpPr>
            <p:cNvPr id="31764" name="AutoShape 20"/>
            <p:cNvSpPr>
              <a:spLocks/>
            </p:cNvSpPr>
            <p:nvPr/>
          </p:nvSpPr>
          <p:spPr bwMode="auto">
            <a:xfrm rot="-5400000">
              <a:off x="2271" y="2404"/>
              <a:ext cx="89" cy="1111"/>
            </a:xfrm>
            <a:prstGeom prst="leftBrace">
              <a:avLst>
                <a:gd name="adj1" fmla="val 104026"/>
                <a:gd name="adj2" fmla="val 50000"/>
              </a:avLst>
            </a:prstGeom>
            <a:noFill/>
            <a:ln w="9525">
              <a:solidFill>
                <a:srgbClr val="000000"/>
              </a:solidFill>
              <a:round/>
              <a:headEnd/>
              <a:tailEnd/>
            </a:ln>
          </p:spPr>
          <p:txBody>
            <a:bodyPr/>
            <a:lstStyle/>
            <a:p>
              <a:endParaRPr lang="zh-CN" altLang="en-US"/>
            </a:p>
          </p:txBody>
        </p:sp>
        <p:sp>
          <p:nvSpPr>
            <p:cNvPr id="31765" name="Text Box 21"/>
            <p:cNvSpPr txBox="1">
              <a:spLocks noChangeArrowheads="1"/>
            </p:cNvSpPr>
            <p:nvPr/>
          </p:nvSpPr>
          <p:spPr bwMode="auto">
            <a:xfrm>
              <a:off x="1875" y="3015"/>
              <a:ext cx="934" cy="333"/>
            </a:xfrm>
            <a:prstGeom prst="rect">
              <a:avLst/>
            </a:prstGeom>
            <a:noFill/>
            <a:ln w="9525">
              <a:noFill/>
              <a:miter lim="800000"/>
              <a:headEnd/>
              <a:tailEnd/>
            </a:ln>
          </p:spPr>
          <p:txBody>
            <a:bodyPr/>
            <a:lstStyle/>
            <a:p>
              <a:pPr algn="just">
                <a:spcBef>
                  <a:spcPct val="0"/>
                </a:spcBef>
              </a:pPr>
              <a:r>
                <a:rPr kumimoji="1" lang="zh-CN" altLang="en-US" sz="1800" b="1" dirty="0">
                  <a:solidFill>
                    <a:srgbClr val="CC0066"/>
                  </a:solidFill>
                </a:rPr>
                <a:t>与 </a:t>
              </a:r>
              <a:r>
                <a:rPr kumimoji="1" lang="en-US" altLang="zh-CN" sz="1800" b="1" dirty="0">
                  <a:solidFill>
                    <a:srgbClr val="CC0066"/>
                  </a:solidFill>
                </a:rPr>
                <a:t>(</a:t>
              </a:r>
              <a:r>
                <a:rPr kumimoji="1" lang="zh-CN" altLang="en-US" sz="1800" b="1" dirty="0">
                  <a:solidFill>
                    <a:srgbClr val="CC0066"/>
                  </a:solidFill>
                </a:rPr>
                <a:t>可编程</a:t>
              </a:r>
              <a:r>
                <a:rPr kumimoji="1" lang="en-US" altLang="zh-CN" sz="1800" b="1" dirty="0">
                  <a:solidFill>
                    <a:srgbClr val="CC0066"/>
                  </a:solidFill>
                </a:rPr>
                <a:t>)</a:t>
              </a:r>
            </a:p>
          </p:txBody>
        </p:sp>
        <p:sp>
          <p:nvSpPr>
            <p:cNvPr id="31766" name="Text Box 22"/>
            <p:cNvSpPr txBox="1">
              <a:spLocks noChangeArrowheads="1"/>
            </p:cNvSpPr>
            <p:nvPr/>
          </p:nvSpPr>
          <p:spPr bwMode="auto">
            <a:xfrm>
              <a:off x="3390" y="901"/>
              <a:ext cx="791" cy="316"/>
            </a:xfrm>
            <a:prstGeom prst="rect">
              <a:avLst/>
            </a:prstGeom>
            <a:noFill/>
            <a:ln w="9525">
              <a:noFill/>
              <a:miter lim="800000"/>
              <a:headEnd/>
              <a:tailEnd/>
            </a:ln>
          </p:spPr>
          <p:txBody>
            <a:bodyPr/>
            <a:lstStyle/>
            <a:p>
              <a:pPr algn="just">
                <a:spcBef>
                  <a:spcPct val="0"/>
                </a:spcBef>
              </a:pPr>
              <a:r>
                <a:rPr kumimoji="1" lang="zh-CN" altLang="en-US" sz="1800" b="1" dirty="0">
                  <a:solidFill>
                    <a:srgbClr val="CC0066"/>
                  </a:solidFill>
                </a:rPr>
                <a:t>或</a:t>
              </a:r>
              <a:r>
                <a:rPr kumimoji="1" lang="en-US" altLang="zh-CN" sz="1800" b="1" dirty="0">
                  <a:solidFill>
                    <a:srgbClr val="CC0066"/>
                  </a:solidFill>
                </a:rPr>
                <a:t>(</a:t>
              </a:r>
              <a:r>
                <a:rPr kumimoji="1" lang="zh-CN" altLang="en-US" sz="1800" b="1" dirty="0">
                  <a:solidFill>
                    <a:srgbClr val="CC0066"/>
                  </a:solidFill>
                </a:rPr>
                <a:t>固定</a:t>
              </a:r>
              <a:r>
                <a:rPr kumimoji="1" lang="en-US" altLang="zh-CN" sz="1800" b="1" dirty="0">
                  <a:solidFill>
                    <a:srgbClr val="CC0066"/>
                  </a:solidFill>
                </a:rPr>
                <a:t>)</a:t>
              </a:r>
            </a:p>
          </p:txBody>
        </p:sp>
        <p:sp>
          <p:nvSpPr>
            <p:cNvPr id="31767" name="AutoShape 23"/>
            <p:cNvSpPr>
              <a:spLocks/>
            </p:cNvSpPr>
            <p:nvPr/>
          </p:nvSpPr>
          <p:spPr bwMode="auto">
            <a:xfrm rot="-5400000">
              <a:off x="3642" y="950"/>
              <a:ext cx="117" cy="700"/>
            </a:xfrm>
            <a:prstGeom prst="rightBrace">
              <a:avLst>
                <a:gd name="adj1" fmla="val 49858"/>
                <a:gd name="adj2" fmla="val 50000"/>
              </a:avLst>
            </a:prstGeom>
            <a:noFill/>
            <a:ln w="9525">
              <a:solidFill>
                <a:srgbClr val="000000"/>
              </a:solidFill>
              <a:round/>
              <a:headEnd/>
              <a:tailEnd/>
            </a:ln>
          </p:spPr>
          <p:txBody>
            <a:bodyPr/>
            <a:lstStyle/>
            <a:p>
              <a:endParaRPr lang="zh-CN" altLang="en-US"/>
            </a:p>
          </p:txBody>
        </p:sp>
        <p:sp>
          <p:nvSpPr>
            <p:cNvPr id="31768" name="Line 25"/>
            <p:cNvSpPr>
              <a:spLocks noChangeShapeType="1"/>
            </p:cNvSpPr>
            <p:nvPr/>
          </p:nvSpPr>
          <p:spPr bwMode="auto">
            <a:xfrm>
              <a:off x="2376" y="1371"/>
              <a:ext cx="1" cy="1536"/>
            </a:xfrm>
            <a:prstGeom prst="line">
              <a:avLst/>
            </a:prstGeom>
            <a:noFill/>
            <a:ln w="9525">
              <a:solidFill>
                <a:srgbClr val="000000"/>
              </a:solidFill>
              <a:round/>
              <a:headEnd/>
              <a:tailEnd/>
            </a:ln>
          </p:spPr>
          <p:txBody>
            <a:bodyPr/>
            <a:lstStyle/>
            <a:p>
              <a:endParaRPr lang="zh-CN" altLang="en-US"/>
            </a:p>
          </p:txBody>
        </p:sp>
        <p:sp>
          <p:nvSpPr>
            <p:cNvPr id="31769" name="Line 26"/>
            <p:cNvSpPr>
              <a:spLocks noChangeShapeType="1"/>
            </p:cNvSpPr>
            <p:nvPr/>
          </p:nvSpPr>
          <p:spPr bwMode="auto">
            <a:xfrm>
              <a:off x="2785" y="1371"/>
              <a:ext cx="1" cy="1536"/>
            </a:xfrm>
            <a:prstGeom prst="line">
              <a:avLst/>
            </a:prstGeom>
            <a:noFill/>
            <a:ln w="9525">
              <a:solidFill>
                <a:srgbClr val="000000"/>
              </a:solidFill>
              <a:round/>
              <a:headEnd/>
              <a:tailEnd/>
            </a:ln>
          </p:spPr>
          <p:txBody>
            <a:bodyPr/>
            <a:lstStyle/>
            <a:p>
              <a:endParaRPr lang="zh-CN" altLang="en-US"/>
            </a:p>
          </p:txBody>
        </p:sp>
        <p:sp>
          <p:nvSpPr>
            <p:cNvPr id="31770" name="Line 27"/>
            <p:cNvSpPr>
              <a:spLocks noChangeShapeType="1"/>
            </p:cNvSpPr>
            <p:nvPr/>
          </p:nvSpPr>
          <p:spPr bwMode="auto">
            <a:xfrm>
              <a:off x="1985" y="1371"/>
              <a:ext cx="1" cy="1536"/>
            </a:xfrm>
            <a:prstGeom prst="line">
              <a:avLst/>
            </a:prstGeom>
            <a:noFill/>
            <a:ln w="9525">
              <a:solidFill>
                <a:srgbClr val="000000"/>
              </a:solidFill>
              <a:round/>
              <a:headEnd/>
              <a:tailEnd/>
            </a:ln>
          </p:spPr>
          <p:txBody>
            <a:bodyPr/>
            <a:lstStyle/>
            <a:p>
              <a:endParaRPr lang="zh-CN" altLang="en-US"/>
            </a:p>
          </p:txBody>
        </p:sp>
        <p:grpSp>
          <p:nvGrpSpPr>
            <p:cNvPr id="3" name="Group 28"/>
            <p:cNvGrpSpPr>
              <a:grpSpLocks/>
            </p:cNvGrpSpPr>
            <p:nvPr/>
          </p:nvGrpSpPr>
          <p:grpSpPr bwMode="auto">
            <a:xfrm>
              <a:off x="1733" y="793"/>
              <a:ext cx="1236" cy="668"/>
              <a:chOff x="6286" y="10005"/>
              <a:chExt cx="1668" cy="1110"/>
            </a:xfrm>
          </p:grpSpPr>
          <p:sp>
            <p:nvSpPr>
              <p:cNvPr id="31866" name="Rectangle 29"/>
              <p:cNvSpPr>
                <a:spLocks noChangeArrowheads="1"/>
              </p:cNvSpPr>
              <p:nvPr/>
            </p:nvSpPr>
            <p:spPr bwMode="auto">
              <a:xfrm>
                <a:off x="6286" y="10710"/>
                <a:ext cx="464" cy="255"/>
              </a:xfrm>
              <a:prstGeom prst="rect">
                <a:avLst/>
              </a:prstGeom>
              <a:solidFill>
                <a:srgbClr val="FFFFFF"/>
              </a:solidFill>
              <a:ln w="9525">
                <a:solidFill>
                  <a:srgbClr val="000000"/>
                </a:solidFill>
                <a:miter lim="800000"/>
                <a:headEnd/>
                <a:tailEnd/>
              </a:ln>
            </p:spPr>
            <p:txBody>
              <a:bodyPr/>
              <a:lstStyle/>
              <a:p>
                <a:endParaRPr lang="zh-CN" altLang="en-US"/>
              </a:p>
            </p:txBody>
          </p:sp>
          <p:sp>
            <p:nvSpPr>
              <p:cNvPr id="31867" name="Oval 30"/>
              <p:cNvSpPr>
                <a:spLocks noChangeArrowheads="1"/>
              </p:cNvSpPr>
              <p:nvPr/>
            </p:nvSpPr>
            <p:spPr bwMode="auto">
              <a:xfrm>
                <a:off x="6598" y="10980"/>
                <a:ext cx="60" cy="60"/>
              </a:xfrm>
              <a:prstGeom prst="ellipse">
                <a:avLst/>
              </a:prstGeom>
              <a:solidFill>
                <a:srgbClr val="FFFFFF"/>
              </a:solidFill>
              <a:ln w="9525">
                <a:solidFill>
                  <a:srgbClr val="000000"/>
                </a:solidFill>
                <a:round/>
                <a:headEnd/>
                <a:tailEnd/>
              </a:ln>
            </p:spPr>
            <p:txBody>
              <a:bodyPr/>
              <a:lstStyle/>
              <a:p>
                <a:endParaRPr lang="zh-CN" altLang="en-US"/>
              </a:p>
            </p:txBody>
          </p:sp>
          <p:sp>
            <p:nvSpPr>
              <p:cNvPr id="31868" name="Line 31"/>
              <p:cNvSpPr>
                <a:spLocks noChangeShapeType="1"/>
              </p:cNvSpPr>
              <p:nvPr/>
            </p:nvSpPr>
            <p:spPr bwMode="auto">
              <a:xfrm flipH="1" flipV="1">
                <a:off x="6526" y="10335"/>
                <a:ext cx="0" cy="375"/>
              </a:xfrm>
              <a:prstGeom prst="line">
                <a:avLst/>
              </a:prstGeom>
              <a:noFill/>
              <a:ln w="9525">
                <a:solidFill>
                  <a:srgbClr val="000000"/>
                </a:solidFill>
                <a:round/>
                <a:headEnd/>
                <a:tailEnd/>
              </a:ln>
            </p:spPr>
            <p:txBody>
              <a:bodyPr/>
              <a:lstStyle/>
              <a:p>
                <a:endParaRPr lang="zh-CN" altLang="en-US"/>
              </a:p>
            </p:txBody>
          </p:sp>
          <p:sp>
            <p:nvSpPr>
              <p:cNvPr id="31869" name="Text Box 32"/>
              <p:cNvSpPr txBox="1">
                <a:spLocks noChangeArrowheads="1"/>
              </p:cNvSpPr>
              <p:nvPr/>
            </p:nvSpPr>
            <p:spPr bwMode="auto">
              <a:xfrm>
                <a:off x="6330" y="10005"/>
                <a:ext cx="524" cy="510"/>
              </a:xfrm>
              <a:prstGeom prst="rect">
                <a:avLst/>
              </a:prstGeom>
              <a:noFill/>
              <a:ln w="9525">
                <a:noFill/>
                <a:miter lim="800000"/>
                <a:headEnd/>
                <a:tailEnd/>
              </a:ln>
            </p:spPr>
            <p:txBody>
              <a:bodyPr/>
              <a:lstStyle/>
              <a:p>
                <a:pPr algn="just">
                  <a:spcBef>
                    <a:spcPct val="0"/>
                  </a:spcBef>
                </a:pPr>
                <a:r>
                  <a:rPr kumimoji="1" lang="en-US" altLang="zh-CN" sz="1800" b="0" i="1"/>
                  <a:t>A</a:t>
                </a:r>
                <a:endParaRPr kumimoji="1" lang="en-US" altLang="zh-CN" sz="1800" b="0"/>
              </a:p>
            </p:txBody>
          </p:sp>
          <p:sp>
            <p:nvSpPr>
              <p:cNvPr id="31870" name="Text Box 33"/>
              <p:cNvSpPr txBox="1">
                <a:spLocks noChangeArrowheads="1"/>
              </p:cNvSpPr>
              <p:nvPr/>
            </p:nvSpPr>
            <p:spPr bwMode="auto">
              <a:xfrm>
                <a:off x="6350" y="10605"/>
                <a:ext cx="524" cy="510"/>
              </a:xfrm>
              <a:prstGeom prst="rect">
                <a:avLst/>
              </a:prstGeom>
              <a:noFill/>
              <a:ln w="9525">
                <a:noFill/>
                <a:miter lim="800000"/>
                <a:headEnd/>
                <a:tailEnd/>
              </a:ln>
            </p:spPr>
            <p:txBody>
              <a:bodyPr/>
              <a:lstStyle/>
              <a:p>
                <a:pPr algn="just">
                  <a:spcBef>
                    <a:spcPct val="0"/>
                  </a:spcBef>
                </a:pPr>
                <a:r>
                  <a:rPr kumimoji="1" lang="en-US" altLang="zh-CN" sz="1800" b="0"/>
                  <a:t>1</a:t>
                </a:r>
              </a:p>
            </p:txBody>
          </p:sp>
          <p:sp>
            <p:nvSpPr>
              <p:cNvPr id="31871" name="Rectangle 34"/>
              <p:cNvSpPr>
                <a:spLocks noChangeArrowheads="1"/>
              </p:cNvSpPr>
              <p:nvPr/>
            </p:nvSpPr>
            <p:spPr bwMode="auto">
              <a:xfrm>
                <a:off x="6822" y="10710"/>
                <a:ext cx="464" cy="255"/>
              </a:xfrm>
              <a:prstGeom prst="rect">
                <a:avLst/>
              </a:prstGeom>
              <a:solidFill>
                <a:srgbClr val="FFFFFF"/>
              </a:solidFill>
              <a:ln w="9525">
                <a:solidFill>
                  <a:srgbClr val="000000"/>
                </a:solidFill>
                <a:miter lim="800000"/>
                <a:headEnd/>
                <a:tailEnd/>
              </a:ln>
            </p:spPr>
            <p:txBody>
              <a:bodyPr/>
              <a:lstStyle/>
              <a:p>
                <a:endParaRPr lang="zh-CN" altLang="en-US"/>
              </a:p>
            </p:txBody>
          </p:sp>
          <p:sp>
            <p:nvSpPr>
              <p:cNvPr id="31872" name="Oval 35"/>
              <p:cNvSpPr>
                <a:spLocks noChangeArrowheads="1"/>
              </p:cNvSpPr>
              <p:nvPr/>
            </p:nvSpPr>
            <p:spPr bwMode="auto">
              <a:xfrm>
                <a:off x="7130" y="10980"/>
                <a:ext cx="60" cy="60"/>
              </a:xfrm>
              <a:prstGeom prst="ellipse">
                <a:avLst/>
              </a:prstGeom>
              <a:solidFill>
                <a:srgbClr val="FFFFFF"/>
              </a:solidFill>
              <a:ln w="9525">
                <a:solidFill>
                  <a:srgbClr val="000000"/>
                </a:solidFill>
                <a:round/>
                <a:headEnd/>
                <a:tailEnd/>
              </a:ln>
            </p:spPr>
            <p:txBody>
              <a:bodyPr/>
              <a:lstStyle/>
              <a:p>
                <a:endParaRPr lang="zh-CN" altLang="en-US"/>
              </a:p>
            </p:txBody>
          </p:sp>
          <p:sp>
            <p:nvSpPr>
              <p:cNvPr id="31873" name="Line 36"/>
              <p:cNvSpPr>
                <a:spLocks noChangeShapeType="1"/>
              </p:cNvSpPr>
              <p:nvPr/>
            </p:nvSpPr>
            <p:spPr bwMode="auto">
              <a:xfrm flipH="1" flipV="1">
                <a:off x="7062" y="10335"/>
                <a:ext cx="0" cy="375"/>
              </a:xfrm>
              <a:prstGeom prst="line">
                <a:avLst/>
              </a:prstGeom>
              <a:noFill/>
              <a:ln w="9525">
                <a:solidFill>
                  <a:srgbClr val="000000"/>
                </a:solidFill>
                <a:round/>
                <a:headEnd/>
                <a:tailEnd/>
              </a:ln>
            </p:spPr>
            <p:txBody>
              <a:bodyPr/>
              <a:lstStyle/>
              <a:p>
                <a:endParaRPr lang="zh-CN" altLang="en-US"/>
              </a:p>
            </p:txBody>
          </p:sp>
          <p:sp>
            <p:nvSpPr>
              <p:cNvPr id="31874" name="Text Box 37"/>
              <p:cNvSpPr txBox="1">
                <a:spLocks noChangeArrowheads="1"/>
              </p:cNvSpPr>
              <p:nvPr/>
            </p:nvSpPr>
            <p:spPr bwMode="auto">
              <a:xfrm>
                <a:off x="6866" y="10005"/>
                <a:ext cx="524" cy="510"/>
              </a:xfrm>
              <a:prstGeom prst="rect">
                <a:avLst/>
              </a:prstGeom>
              <a:noFill/>
              <a:ln w="9525">
                <a:noFill/>
                <a:miter lim="800000"/>
                <a:headEnd/>
                <a:tailEnd/>
              </a:ln>
            </p:spPr>
            <p:txBody>
              <a:bodyPr/>
              <a:lstStyle/>
              <a:p>
                <a:pPr algn="just">
                  <a:spcBef>
                    <a:spcPct val="0"/>
                  </a:spcBef>
                </a:pPr>
                <a:r>
                  <a:rPr kumimoji="1" lang="en-US" altLang="zh-CN" sz="1800" b="0" i="1"/>
                  <a:t>B</a:t>
                </a:r>
                <a:endParaRPr kumimoji="1" lang="en-US" altLang="zh-CN" sz="1800" b="0"/>
              </a:p>
            </p:txBody>
          </p:sp>
          <p:sp>
            <p:nvSpPr>
              <p:cNvPr id="31875" name="Text Box 38"/>
              <p:cNvSpPr txBox="1">
                <a:spLocks noChangeArrowheads="1"/>
              </p:cNvSpPr>
              <p:nvPr/>
            </p:nvSpPr>
            <p:spPr bwMode="auto">
              <a:xfrm>
                <a:off x="6886" y="10605"/>
                <a:ext cx="524" cy="510"/>
              </a:xfrm>
              <a:prstGeom prst="rect">
                <a:avLst/>
              </a:prstGeom>
              <a:noFill/>
              <a:ln w="9525">
                <a:noFill/>
                <a:miter lim="800000"/>
                <a:headEnd/>
                <a:tailEnd/>
              </a:ln>
            </p:spPr>
            <p:txBody>
              <a:bodyPr/>
              <a:lstStyle/>
              <a:p>
                <a:pPr algn="just">
                  <a:spcBef>
                    <a:spcPct val="0"/>
                  </a:spcBef>
                </a:pPr>
                <a:r>
                  <a:rPr kumimoji="1" lang="en-US" altLang="zh-CN" sz="1800" b="0"/>
                  <a:t>1</a:t>
                </a:r>
              </a:p>
            </p:txBody>
          </p:sp>
          <p:sp>
            <p:nvSpPr>
              <p:cNvPr id="31876" name="Rectangle 39"/>
              <p:cNvSpPr>
                <a:spLocks noChangeArrowheads="1"/>
              </p:cNvSpPr>
              <p:nvPr/>
            </p:nvSpPr>
            <p:spPr bwMode="auto">
              <a:xfrm>
                <a:off x="7366" y="10710"/>
                <a:ext cx="464" cy="255"/>
              </a:xfrm>
              <a:prstGeom prst="rect">
                <a:avLst/>
              </a:prstGeom>
              <a:solidFill>
                <a:srgbClr val="FFFFFF"/>
              </a:solidFill>
              <a:ln w="9525">
                <a:solidFill>
                  <a:srgbClr val="000000"/>
                </a:solidFill>
                <a:miter lim="800000"/>
                <a:headEnd/>
                <a:tailEnd/>
              </a:ln>
            </p:spPr>
            <p:txBody>
              <a:bodyPr/>
              <a:lstStyle/>
              <a:p>
                <a:endParaRPr lang="zh-CN" altLang="en-US"/>
              </a:p>
            </p:txBody>
          </p:sp>
          <p:sp>
            <p:nvSpPr>
              <p:cNvPr id="31877" name="Oval 40"/>
              <p:cNvSpPr>
                <a:spLocks noChangeArrowheads="1"/>
              </p:cNvSpPr>
              <p:nvPr/>
            </p:nvSpPr>
            <p:spPr bwMode="auto">
              <a:xfrm>
                <a:off x="7678" y="10980"/>
                <a:ext cx="60" cy="60"/>
              </a:xfrm>
              <a:prstGeom prst="ellipse">
                <a:avLst/>
              </a:prstGeom>
              <a:solidFill>
                <a:srgbClr val="FFFFFF"/>
              </a:solidFill>
              <a:ln w="9525">
                <a:solidFill>
                  <a:srgbClr val="000000"/>
                </a:solidFill>
                <a:round/>
                <a:headEnd/>
                <a:tailEnd/>
              </a:ln>
            </p:spPr>
            <p:txBody>
              <a:bodyPr/>
              <a:lstStyle/>
              <a:p>
                <a:endParaRPr lang="zh-CN" altLang="en-US"/>
              </a:p>
            </p:txBody>
          </p:sp>
          <p:sp>
            <p:nvSpPr>
              <p:cNvPr id="31878" name="Line 41"/>
              <p:cNvSpPr>
                <a:spLocks noChangeShapeType="1"/>
              </p:cNvSpPr>
              <p:nvPr/>
            </p:nvSpPr>
            <p:spPr bwMode="auto">
              <a:xfrm flipH="1" flipV="1">
                <a:off x="7606" y="10335"/>
                <a:ext cx="0" cy="375"/>
              </a:xfrm>
              <a:prstGeom prst="line">
                <a:avLst/>
              </a:prstGeom>
              <a:noFill/>
              <a:ln w="9525">
                <a:solidFill>
                  <a:srgbClr val="000000"/>
                </a:solidFill>
                <a:round/>
                <a:headEnd/>
                <a:tailEnd/>
              </a:ln>
            </p:spPr>
            <p:txBody>
              <a:bodyPr/>
              <a:lstStyle/>
              <a:p>
                <a:endParaRPr lang="zh-CN" altLang="en-US"/>
              </a:p>
            </p:txBody>
          </p:sp>
          <p:sp>
            <p:nvSpPr>
              <p:cNvPr id="31879" name="Text Box 42"/>
              <p:cNvSpPr txBox="1">
                <a:spLocks noChangeArrowheads="1"/>
              </p:cNvSpPr>
              <p:nvPr/>
            </p:nvSpPr>
            <p:spPr bwMode="auto">
              <a:xfrm>
                <a:off x="7410" y="10005"/>
                <a:ext cx="524" cy="510"/>
              </a:xfrm>
              <a:prstGeom prst="rect">
                <a:avLst/>
              </a:prstGeom>
              <a:noFill/>
              <a:ln w="9525">
                <a:noFill/>
                <a:miter lim="800000"/>
                <a:headEnd/>
                <a:tailEnd/>
              </a:ln>
            </p:spPr>
            <p:txBody>
              <a:bodyPr/>
              <a:lstStyle/>
              <a:p>
                <a:pPr algn="just">
                  <a:spcBef>
                    <a:spcPct val="0"/>
                  </a:spcBef>
                </a:pPr>
                <a:r>
                  <a:rPr kumimoji="1" lang="en-US" altLang="zh-CN" sz="1800" b="0" i="1"/>
                  <a:t>C</a:t>
                </a:r>
                <a:endParaRPr kumimoji="1" lang="en-US" altLang="zh-CN" sz="1800" b="0"/>
              </a:p>
            </p:txBody>
          </p:sp>
          <p:sp>
            <p:nvSpPr>
              <p:cNvPr id="31880" name="Text Box 43"/>
              <p:cNvSpPr txBox="1">
                <a:spLocks noChangeArrowheads="1"/>
              </p:cNvSpPr>
              <p:nvPr/>
            </p:nvSpPr>
            <p:spPr bwMode="auto">
              <a:xfrm>
                <a:off x="7430" y="10605"/>
                <a:ext cx="524" cy="510"/>
              </a:xfrm>
              <a:prstGeom prst="rect">
                <a:avLst/>
              </a:prstGeom>
              <a:noFill/>
              <a:ln w="9525">
                <a:noFill/>
                <a:miter lim="800000"/>
                <a:headEnd/>
                <a:tailEnd/>
              </a:ln>
            </p:spPr>
            <p:txBody>
              <a:bodyPr/>
              <a:lstStyle/>
              <a:p>
                <a:pPr algn="just">
                  <a:spcBef>
                    <a:spcPct val="0"/>
                  </a:spcBef>
                </a:pPr>
                <a:r>
                  <a:rPr kumimoji="1" lang="en-US" altLang="zh-CN" sz="1800" b="0"/>
                  <a:t>1</a:t>
                </a:r>
              </a:p>
            </p:txBody>
          </p:sp>
        </p:grpSp>
        <p:grpSp>
          <p:nvGrpSpPr>
            <p:cNvPr id="4" name="Group 44"/>
            <p:cNvGrpSpPr>
              <a:grpSpLocks/>
            </p:cNvGrpSpPr>
            <p:nvPr/>
          </p:nvGrpSpPr>
          <p:grpSpPr bwMode="auto">
            <a:xfrm>
              <a:off x="3218" y="1407"/>
              <a:ext cx="1076" cy="1915"/>
              <a:chOff x="7882" y="2208"/>
              <a:chExt cx="1452" cy="3180"/>
            </a:xfrm>
          </p:grpSpPr>
          <p:sp>
            <p:nvSpPr>
              <p:cNvPr id="31851" name="Line 45"/>
              <p:cNvSpPr>
                <a:spLocks noChangeShapeType="1"/>
              </p:cNvSpPr>
              <p:nvPr/>
            </p:nvSpPr>
            <p:spPr bwMode="auto">
              <a:xfrm>
                <a:off x="8142" y="2208"/>
                <a:ext cx="0" cy="2790"/>
              </a:xfrm>
              <a:prstGeom prst="line">
                <a:avLst/>
              </a:prstGeom>
              <a:noFill/>
              <a:ln w="9525">
                <a:solidFill>
                  <a:srgbClr val="000000"/>
                </a:solidFill>
                <a:round/>
                <a:headEnd/>
                <a:tailEnd/>
              </a:ln>
            </p:spPr>
            <p:txBody>
              <a:bodyPr/>
              <a:lstStyle/>
              <a:p>
                <a:endParaRPr lang="zh-CN" altLang="en-US"/>
              </a:p>
            </p:txBody>
          </p:sp>
          <p:grpSp>
            <p:nvGrpSpPr>
              <p:cNvPr id="5" name="Group 46"/>
              <p:cNvGrpSpPr>
                <a:grpSpLocks/>
              </p:cNvGrpSpPr>
              <p:nvPr/>
            </p:nvGrpSpPr>
            <p:grpSpPr bwMode="auto">
              <a:xfrm>
                <a:off x="7882" y="4458"/>
                <a:ext cx="672" cy="510"/>
                <a:chOff x="5202" y="13890"/>
                <a:chExt cx="672" cy="510"/>
              </a:xfrm>
            </p:grpSpPr>
            <p:sp>
              <p:nvSpPr>
                <p:cNvPr id="31864" name="Rectangle 47"/>
                <p:cNvSpPr>
                  <a:spLocks noChangeArrowheads="1"/>
                </p:cNvSpPr>
                <p:nvPr/>
              </p:nvSpPr>
              <p:spPr bwMode="auto">
                <a:xfrm>
                  <a:off x="5310" y="13995"/>
                  <a:ext cx="316" cy="240"/>
                </a:xfrm>
                <a:prstGeom prst="rect">
                  <a:avLst/>
                </a:prstGeom>
                <a:solidFill>
                  <a:srgbClr val="FFFFFF"/>
                </a:solidFill>
                <a:ln w="9525">
                  <a:solidFill>
                    <a:srgbClr val="000000"/>
                  </a:solidFill>
                  <a:miter lim="800000"/>
                  <a:headEnd/>
                  <a:tailEnd/>
                </a:ln>
              </p:spPr>
              <p:txBody>
                <a:bodyPr/>
                <a:lstStyle/>
                <a:p>
                  <a:endParaRPr lang="zh-CN" altLang="en-US"/>
                </a:p>
              </p:txBody>
            </p:sp>
            <p:sp>
              <p:nvSpPr>
                <p:cNvPr id="31865" name="Text Box 48"/>
                <p:cNvSpPr txBox="1">
                  <a:spLocks noChangeArrowheads="1"/>
                </p:cNvSpPr>
                <p:nvPr/>
              </p:nvSpPr>
              <p:spPr bwMode="auto">
                <a:xfrm>
                  <a:off x="5202" y="13890"/>
                  <a:ext cx="672" cy="510"/>
                </a:xfrm>
                <a:prstGeom prst="rect">
                  <a:avLst/>
                </a:prstGeom>
                <a:noFill/>
                <a:ln w="9525">
                  <a:noFill/>
                  <a:miter lim="800000"/>
                  <a:headEnd/>
                  <a:tailEnd/>
                </a:ln>
              </p:spPr>
              <p:txBody>
                <a:bodyPr/>
                <a:lstStyle/>
                <a:p>
                  <a:pPr algn="just">
                    <a:spcBef>
                      <a:spcPct val="0"/>
                    </a:spcBef>
                  </a:pPr>
                  <a:r>
                    <a:rPr kumimoji="1" lang="en-US" altLang="zh-CN" sz="1800" b="0">
                      <a:latin typeface="宋体" pitchFamily="2" charset="-122"/>
                    </a:rPr>
                    <a:t>≥</a:t>
                  </a:r>
                  <a:r>
                    <a:rPr kumimoji="1" lang="en-US" altLang="zh-CN" sz="1800" b="0"/>
                    <a:t>1</a:t>
                  </a:r>
                </a:p>
              </p:txBody>
            </p:sp>
          </p:grpSp>
          <p:sp>
            <p:nvSpPr>
              <p:cNvPr id="31853" name="Line 49"/>
              <p:cNvSpPr>
                <a:spLocks noChangeShapeType="1"/>
              </p:cNvSpPr>
              <p:nvPr/>
            </p:nvSpPr>
            <p:spPr bwMode="auto">
              <a:xfrm>
                <a:off x="8534" y="2223"/>
                <a:ext cx="0" cy="2775"/>
              </a:xfrm>
              <a:prstGeom prst="line">
                <a:avLst/>
              </a:prstGeom>
              <a:noFill/>
              <a:ln w="9525">
                <a:solidFill>
                  <a:srgbClr val="000000"/>
                </a:solidFill>
                <a:round/>
                <a:headEnd/>
                <a:tailEnd/>
              </a:ln>
            </p:spPr>
            <p:txBody>
              <a:bodyPr/>
              <a:lstStyle/>
              <a:p>
                <a:endParaRPr lang="zh-CN" altLang="en-US"/>
              </a:p>
            </p:txBody>
          </p:sp>
          <p:grpSp>
            <p:nvGrpSpPr>
              <p:cNvPr id="6" name="Group 50"/>
              <p:cNvGrpSpPr>
                <a:grpSpLocks/>
              </p:cNvGrpSpPr>
              <p:nvPr/>
            </p:nvGrpSpPr>
            <p:grpSpPr bwMode="auto">
              <a:xfrm>
                <a:off x="8274" y="4458"/>
                <a:ext cx="672" cy="510"/>
                <a:chOff x="5202" y="13890"/>
                <a:chExt cx="672" cy="510"/>
              </a:xfrm>
            </p:grpSpPr>
            <p:sp>
              <p:nvSpPr>
                <p:cNvPr id="31862" name="Rectangle 51"/>
                <p:cNvSpPr>
                  <a:spLocks noChangeArrowheads="1"/>
                </p:cNvSpPr>
                <p:nvPr/>
              </p:nvSpPr>
              <p:spPr bwMode="auto">
                <a:xfrm>
                  <a:off x="5310" y="13995"/>
                  <a:ext cx="316" cy="240"/>
                </a:xfrm>
                <a:prstGeom prst="rect">
                  <a:avLst/>
                </a:prstGeom>
                <a:solidFill>
                  <a:srgbClr val="FFFFFF"/>
                </a:solidFill>
                <a:ln w="9525">
                  <a:solidFill>
                    <a:srgbClr val="000000"/>
                  </a:solidFill>
                  <a:miter lim="800000"/>
                  <a:headEnd/>
                  <a:tailEnd/>
                </a:ln>
              </p:spPr>
              <p:txBody>
                <a:bodyPr/>
                <a:lstStyle/>
                <a:p>
                  <a:endParaRPr lang="zh-CN" altLang="en-US"/>
                </a:p>
              </p:txBody>
            </p:sp>
            <p:sp>
              <p:nvSpPr>
                <p:cNvPr id="31863" name="Text Box 52"/>
                <p:cNvSpPr txBox="1">
                  <a:spLocks noChangeArrowheads="1"/>
                </p:cNvSpPr>
                <p:nvPr/>
              </p:nvSpPr>
              <p:spPr bwMode="auto">
                <a:xfrm>
                  <a:off x="5202" y="13890"/>
                  <a:ext cx="672" cy="510"/>
                </a:xfrm>
                <a:prstGeom prst="rect">
                  <a:avLst/>
                </a:prstGeom>
                <a:noFill/>
                <a:ln w="9525">
                  <a:noFill/>
                  <a:miter lim="800000"/>
                  <a:headEnd/>
                  <a:tailEnd/>
                </a:ln>
              </p:spPr>
              <p:txBody>
                <a:bodyPr/>
                <a:lstStyle/>
                <a:p>
                  <a:pPr algn="just">
                    <a:spcBef>
                      <a:spcPct val="0"/>
                    </a:spcBef>
                  </a:pPr>
                  <a:r>
                    <a:rPr kumimoji="1" lang="en-US" altLang="zh-CN" sz="1800" b="0">
                      <a:latin typeface="宋体" pitchFamily="2" charset="-122"/>
                    </a:rPr>
                    <a:t>≥</a:t>
                  </a:r>
                  <a:r>
                    <a:rPr kumimoji="1" lang="en-US" altLang="zh-CN" sz="1800" b="0"/>
                    <a:t>1</a:t>
                  </a:r>
                </a:p>
              </p:txBody>
            </p:sp>
          </p:grpSp>
          <p:sp>
            <p:nvSpPr>
              <p:cNvPr id="31855" name="Line 53"/>
              <p:cNvSpPr>
                <a:spLocks noChangeShapeType="1"/>
              </p:cNvSpPr>
              <p:nvPr/>
            </p:nvSpPr>
            <p:spPr bwMode="auto">
              <a:xfrm>
                <a:off x="8922" y="2208"/>
                <a:ext cx="0" cy="2790"/>
              </a:xfrm>
              <a:prstGeom prst="line">
                <a:avLst/>
              </a:prstGeom>
              <a:noFill/>
              <a:ln w="9525">
                <a:solidFill>
                  <a:srgbClr val="000000"/>
                </a:solidFill>
                <a:round/>
                <a:headEnd/>
                <a:tailEnd/>
              </a:ln>
            </p:spPr>
            <p:txBody>
              <a:bodyPr/>
              <a:lstStyle/>
              <a:p>
                <a:endParaRPr lang="zh-CN" altLang="en-US"/>
              </a:p>
            </p:txBody>
          </p:sp>
          <p:grpSp>
            <p:nvGrpSpPr>
              <p:cNvPr id="7" name="Group 54"/>
              <p:cNvGrpSpPr>
                <a:grpSpLocks/>
              </p:cNvGrpSpPr>
              <p:nvPr/>
            </p:nvGrpSpPr>
            <p:grpSpPr bwMode="auto">
              <a:xfrm>
                <a:off x="8662" y="4458"/>
                <a:ext cx="672" cy="510"/>
                <a:chOff x="5202" y="13890"/>
                <a:chExt cx="672" cy="510"/>
              </a:xfrm>
            </p:grpSpPr>
            <p:sp>
              <p:nvSpPr>
                <p:cNvPr id="31860" name="Rectangle 55"/>
                <p:cNvSpPr>
                  <a:spLocks noChangeArrowheads="1"/>
                </p:cNvSpPr>
                <p:nvPr/>
              </p:nvSpPr>
              <p:spPr bwMode="auto">
                <a:xfrm>
                  <a:off x="5310" y="13995"/>
                  <a:ext cx="316" cy="240"/>
                </a:xfrm>
                <a:prstGeom prst="rect">
                  <a:avLst/>
                </a:prstGeom>
                <a:solidFill>
                  <a:srgbClr val="FFFFFF"/>
                </a:solidFill>
                <a:ln w="9525">
                  <a:solidFill>
                    <a:srgbClr val="000000"/>
                  </a:solidFill>
                  <a:miter lim="800000"/>
                  <a:headEnd/>
                  <a:tailEnd/>
                </a:ln>
              </p:spPr>
              <p:txBody>
                <a:bodyPr/>
                <a:lstStyle/>
                <a:p>
                  <a:endParaRPr lang="zh-CN" altLang="en-US"/>
                </a:p>
              </p:txBody>
            </p:sp>
            <p:sp>
              <p:nvSpPr>
                <p:cNvPr id="31861" name="Text Box 56"/>
                <p:cNvSpPr txBox="1">
                  <a:spLocks noChangeArrowheads="1"/>
                </p:cNvSpPr>
                <p:nvPr/>
              </p:nvSpPr>
              <p:spPr bwMode="auto">
                <a:xfrm>
                  <a:off x="5202" y="13890"/>
                  <a:ext cx="672" cy="510"/>
                </a:xfrm>
                <a:prstGeom prst="rect">
                  <a:avLst/>
                </a:prstGeom>
                <a:noFill/>
                <a:ln w="9525">
                  <a:noFill/>
                  <a:miter lim="800000"/>
                  <a:headEnd/>
                  <a:tailEnd/>
                </a:ln>
              </p:spPr>
              <p:txBody>
                <a:bodyPr/>
                <a:lstStyle/>
                <a:p>
                  <a:pPr algn="just">
                    <a:spcBef>
                      <a:spcPct val="0"/>
                    </a:spcBef>
                  </a:pPr>
                  <a:r>
                    <a:rPr kumimoji="1" lang="en-US" altLang="zh-CN" sz="1800" b="0">
                      <a:latin typeface="宋体" pitchFamily="2" charset="-122"/>
                    </a:rPr>
                    <a:t>≥</a:t>
                  </a:r>
                  <a:r>
                    <a:rPr kumimoji="1" lang="en-US" altLang="zh-CN" sz="1800" b="0"/>
                    <a:t>1</a:t>
                  </a:r>
                </a:p>
              </p:txBody>
            </p:sp>
          </p:grpSp>
          <p:sp>
            <p:nvSpPr>
              <p:cNvPr id="31857" name="Text Box 57"/>
              <p:cNvSpPr txBox="1">
                <a:spLocks noChangeArrowheads="1"/>
              </p:cNvSpPr>
              <p:nvPr/>
            </p:nvSpPr>
            <p:spPr bwMode="auto">
              <a:xfrm>
                <a:off x="7930" y="4878"/>
                <a:ext cx="524" cy="510"/>
              </a:xfrm>
              <a:prstGeom prst="rect">
                <a:avLst/>
              </a:prstGeom>
              <a:noFill/>
              <a:ln w="9525">
                <a:noFill/>
                <a:miter lim="800000"/>
                <a:headEnd/>
                <a:tailEnd/>
              </a:ln>
            </p:spPr>
            <p:txBody>
              <a:bodyPr/>
              <a:lstStyle/>
              <a:p>
                <a:pPr algn="just">
                  <a:spcBef>
                    <a:spcPct val="0"/>
                  </a:spcBef>
                </a:pPr>
                <a:r>
                  <a:rPr kumimoji="1" lang="en-US" altLang="zh-CN" sz="1800" i="1"/>
                  <a:t>Y</a:t>
                </a:r>
                <a:r>
                  <a:rPr kumimoji="1" lang="en-US" altLang="zh-CN" sz="1800" baseline="-25000"/>
                  <a:t>2</a:t>
                </a:r>
                <a:endParaRPr kumimoji="1" lang="en-US" altLang="zh-CN" sz="1800"/>
              </a:p>
            </p:txBody>
          </p:sp>
          <p:sp>
            <p:nvSpPr>
              <p:cNvPr id="31858" name="Text Box 58"/>
              <p:cNvSpPr txBox="1">
                <a:spLocks noChangeArrowheads="1"/>
              </p:cNvSpPr>
              <p:nvPr/>
            </p:nvSpPr>
            <p:spPr bwMode="auto">
              <a:xfrm>
                <a:off x="8334" y="4878"/>
                <a:ext cx="524" cy="510"/>
              </a:xfrm>
              <a:prstGeom prst="rect">
                <a:avLst/>
              </a:prstGeom>
              <a:noFill/>
              <a:ln w="9525">
                <a:noFill/>
                <a:miter lim="800000"/>
                <a:headEnd/>
                <a:tailEnd/>
              </a:ln>
            </p:spPr>
            <p:txBody>
              <a:bodyPr/>
              <a:lstStyle/>
              <a:p>
                <a:pPr algn="just">
                  <a:spcBef>
                    <a:spcPct val="0"/>
                  </a:spcBef>
                </a:pPr>
                <a:r>
                  <a:rPr kumimoji="1" lang="en-US" altLang="zh-CN" sz="1800" i="1"/>
                  <a:t>Y</a:t>
                </a:r>
                <a:r>
                  <a:rPr kumimoji="1" lang="en-US" altLang="zh-CN" sz="1800" baseline="-25000"/>
                  <a:t>1</a:t>
                </a:r>
                <a:endParaRPr kumimoji="1" lang="en-US" altLang="zh-CN" sz="1800"/>
              </a:p>
            </p:txBody>
          </p:sp>
          <p:sp>
            <p:nvSpPr>
              <p:cNvPr id="31859" name="Text Box 59"/>
              <p:cNvSpPr txBox="1">
                <a:spLocks noChangeArrowheads="1"/>
              </p:cNvSpPr>
              <p:nvPr/>
            </p:nvSpPr>
            <p:spPr bwMode="auto">
              <a:xfrm>
                <a:off x="8722" y="4878"/>
                <a:ext cx="524" cy="510"/>
              </a:xfrm>
              <a:prstGeom prst="rect">
                <a:avLst/>
              </a:prstGeom>
              <a:noFill/>
              <a:ln w="9525">
                <a:noFill/>
                <a:miter lim="800000"/>
                <a:headEnd/>
                <a:tailEnd/>
              </a:ln>
            </p:spPr>
            <p:txBody>
              <a:bodyPr/>
              <a:lstStyle/>
              <a:p>
                <a:pPr algn="just">
                  <a:spcBef>
                    <a:spcPct val="0"/>
                  </a:spcBef>
                </a:pPr>
                <a:r>
                  <a:rPr kumimoji="1" lang="en-US" altLang="zh-CN" sz="1800" i="1"/>
                  <a:t>Y</a:t>
                </a:r>
                <a:r>
                  <a:rPr kumimoji="1" lang="en-US" altLang="zh-CN" sz="1800" baseline="-25000"/>
                  <a:t>0</a:t>
                </a:r>
                <a:endParaRPr kumimoji="1" lang="en-US" altLang="zh-CN" sz="1800"/>
              </a:p>
            </p:txBody>
          </p:sp>
        </p:grpSp>
        <p:sp>
          <p:nvSpPr>
            <p:cNvPr id="31773" name="Line 60"/>
            <p:cNvSpPr>
              <a:spLocks noChangeShapeType="1"/>
            </p:cNvSpPr>
            <p:nvPr/>
          </p:nvSpPr>
          <p:spPr bwMode="auto">
            <a:xfrm>
              <a:off x="1807" y="1371"/>
              <a:ext cx="1" cy="1536"/>
            </a:xfrm>
            <a:prstGeom prst="line">
              <a:avLst/>
            </a:prstGeom>
            <a:noFill/>
            <a:ln w="9525">
              <a:solidFill>
                <a:srgbClr val="000000"/>
              </a:solidFill>
              <a:round/>
              <a:headEnd/>
              <a:tailEnd/>
            </a:ln>
          </p:spPr>
          <p:txBody>
            <a:bodyPr/>
            <a:lstStyle/>
            <a:p>
              <a:endParaRPr lang="zh-CN" altLang="en-US"/>
            </a:p>
          </p:txBody>
        </p:sp>
        <p:sp>
          <p:nvSpPr>
            <p:cNvPr id="31774" name="Line 61"/>
            <p:cNvSpPr>
              <a:spLocks noChangeShapeType="1"/>
            </p:cNvSpPr>
            <p:nvPr/>
          </p:nvSpPr>
          <p:spPr bwMode="auto">
            <a:xfrm>
              <a:off x="2207" y="1371"/>
              <a:ext cx="1" cy="1536"/>
            </a:xfrm>
            <a:prstGeom prst="line">
              <a:avLst/>
            </a:prstGeom>
            <a:noFill/>
            <a:ln w="9525">
              <a:solidFill>
                <a:srgbClr val="000000"/>
              </a:solidFill>
              <a:round/>
              <a:headEnd/>
              <a:tailEnd/>
            </a:ln>
          </p:spPr>
          <p:txBody>
            <a:bodyPr/>
            <a:lstStyle/>
            <a:p>
              <a:endParaRPr lang="zh-CN" altLang="en-US"/>
            </a:p>
          </p:txBody>
        </p:sp>
        <p:sp>
          <p:nvSpPr>
            <p:cNvPr id="31775" name="Line 62"/>
            <p:cNvSpPr>
              <a:spLocks noChangeShapeType="1"/>
            </p:cNvSpPr>
            <p:nvPr/>
          </p:nvSpPr>
          <p:spPr bwMode="auto">
            <a:xfrm>
              <a:off x="2607" y="1371"/>
              <a:ext cx="1" cy="1536"/>
            </a:xfrm>
            <a:prstGeom prst="line">
              <a:avLst/>
            </a:prstGeom>
            <a:noFill/>
            <a:ln w="9525">
              <a:solidFill>
                <a:srgbClr val="000000"/>
              </a:solidFill>
              <a:round/>
              <a:headEnd/>
              <a:tailEnd/>
            </a:ln>
          </p:spPr>
          <p:txBody>
            <a:bodyPr/>
            <a:lstStyle/>
            <a:p>
              <a:endParaRPr lang="zh-CN" altLang="en-US"/>
            </a:p>
          </p:txBody>
        </p:sp>
        <p:grpSp>
          <p:nvGrpSpPr>
            <p:cNvPr id="8" name="Group 63"/>
            <p:cNvGrpSpPr>
              <a:grpSpLocks/>
            </p:cNvGrpSpPr>
            <p:nvPr/>
          </p:nvGrpSpPr>
          <p:grpSpPr bwMode="auto">
            <a:xfrm>
              <a:off x="1678" y="1434"/>
              <a:ext cx="2505" cy="542"/>
              <a:chOff x="3834" y="2223"/>
              <a:chExt cx="3380" cy="900"/>
            </a:xfrm>
          </p:grpSpPr>
          <p:sp>
            <p:nvSpPr>
              <p:cNvPr id="31829" name="Text Box 64"/>
              <p:cNvSpPr txBox="1">
                <a:spLocks noChangeArrowheads="1"/>
              </p:cNvSpPr>
              <p:nvPr/>
            </p:nvSpPr>
            <p:spPr bwMode="auto">
              <a:xfrm>
                <a:off x="5154" y="2283"/>
                <a:ext cx="524" cy="510"/>
              </a:xfrm>
              <a:prstGeom prst="rect">
                <a:avLst/>
              </a:prstGeom>
              <a:noFill/>
              <a:ln w="9525">
                <a:noFill/>
                <a:miter lim="800000"/>
                <a:headEnd/>
                <a:tailEnd/>
              </a:ln>
            </p:spPr>
            <p:txBody>
              <a:bodyPr/>
              <a:lstStyle/>
              <a:p>
                <a:pPr algn="just">
                  <a:spcBef>
                    <a:spcPct val="0"/>
                  </a:spcBef>
                </a:pPr>
                <a:r>
                  <a:rPr kumimoji="1" lang="en-US" altLang="zh-CN" sz="1800" b="0"/>
                  <a:t>×</a:t>
                </a:r>
              </a:p>
            </p:txBody>
          </p:sp>
          <p:sp>
            <p:nvSpPr>
              <p:cNvPr id="31830" name="Text Box 65"/>
              <p:cNvSpPr txBox="1">
                <a:spLocks noChangeArrowheads="1"/>
              </p:cNvSpPr>
              <p:nvPr/>
            </p:nvSpPr>
            <p:spPr bwMode="auto">
              <a:xfrm>
                <a:off x="4598" y="2283"/>
                <a:ext cx="524" cy="510"/>
              </a:xfrm>
              <a:prstGeom prst="rect">
                <a:avLst/>
              </a:prstGeom>
              <a:noFill/>
              <a:ln w="9525">
                <a:noFill/>
                <a:miter lim="800000"/>
                <a:headEnd/>
                <a:tailEnd/>
              </a:ln>
            </p:spPr>
            <p:txBody>
              <a:bodyPr/>
              <a:lstStyle/>
              <a:p>
                <a:pPr algn="just">
                  <a:spcBef>
                    <a:spcPct val="0"/>
                  </a:spcBef>
                </a:pPr>
                <a:r>
                  <a:rPr kumimoji="1" lang="en-US" altLang="zh-CN" sz="1800" b="0"/>
                  <a:t>×</a:t>
                </a:r>
              </a:p>
            </p:txBody>
          </p:sp>
          <p:sp>
            <p:nvSpPr>
              <p:cNvPr id="31831" name="Text Box 66"/>
              <p:cNvSpPr txBox="1">
                <a:spLocks noChangeArrowheads="1"/>
              </p:cNvSpPr>
              <p:nvPr/>
            </p:nvSpPr>
            <p:spPr bwMode="auto">
              <a:xfrm>
                <a:off x="4074" y="2283"/>
                <a:ext cx="524" cy="510"/>
              </a:xfrm>
              <a:prstGeom prst="rect">
                <a:avLst/>
              </a:prstGeom>
              <a:noFill/>
              <a:ln w="9525">
                <a:noFill/>
                <a:miter lim="800000"/>
                <a:headEnd/>
                <a:tailEnd/>
              </a:ln>
            </p:spPr>
            <p:txBody>
              <a:bodyPr/>
              <a:lstStyle/>
              <a:p>
                <a:pPr algn="just">
                  <a:spcBef>
                    <a:spcPct val="0"/>
                  </a:spcBef>
                </a:pPr>
                <a:r>
                  <a:rPr kumimoji="1" lang="en-US" altLang="zh-CN" sz="1800" b="0"/>
                  <a:t>×</a:t>
                </a:r>
              </a:p>
            </p:txBody>
          </p:sp>
          <p:grpSp>
            <p:nvGrpSpPr>
              <p:cNvPr id="9" name="Group 67"/>
              <p:cNvGrpSpPr>
                <a:grpSpLocks/>
              </p:cNvGrpSpPr>
              <p:nvPr/>
            </p:nvGrpSpPr>
            <p:grpSpPr bwMode="auto">
              <a:xfrm>
                <a:off x="3866" y="2223"/>
                <a:ext cx="3348" cy="510"/>
                <a:chOff x="3106" y="11040"/>
                <a:chExt cx="3348" cy="510"/>
              </a:xfrm>
            </p:grpSpPr>
            <p:sp>
              <p:nvSpPr>
                <p:cNvPr id="31847" name="Line 68"/>
                <p:cNvSpPr>
                  <a:spLocks noChangeShapeType="1"/>
                </p:cNvSpPr>
                <p:nvPr/>
              </p:nvSpPr>
              <p:spPr bwMode="auto">
                <a:xfrm>
                  <a:off x="3106" y="11310"/>
                  <a:ext cx="3348" cy="0"/>
                </a:xfrm>
                <a:prstGeom prst="line">
                  <a:avLst/>
                </a:prstGeom>
                <a:noFill/>
                <a:ln w="9525">
                  <a:solidFill>
                    <a:srgbClr val="000000"/>
                  </a:solidFill>
                  <a:round/>
                  <a:headEnd/>
                  <a:tailEnd/>
                </a:ln>
              </p:spPr>
              <p:txBody>
                <a:bodyPr/>
                <a:lstStyle/>
                <a:p>
                  <a:endParaRPr lang="zh-CN" altLang="en-US"/>
                </a:p>
              </p:txBody>
            </p:sp>
            <p:grpSp>
              <p:nvGrpSpPr>
                <p:cNvPr id="10" name="Group 69"/>
                <p:cNvGrpSpPr>
                  <a:grpSpLocks/>
                </p:cNvGrpSpPr>
                <p:nvPr/>
              </p:nvGrpSpPr>
              <p:grpSpPr bwMode="auto">
                <a:xfrm>
                  <a:off x="4906" y="11040"/>
                  <a:ext cx="524" cy="510"/>
                  <a:chOff x="5986" y="11145"/>
                  <a:chExt cx="524" cy="510"/>
                </a:xfrm>
              </p:grpSpPr>
              <p:sp>
                <p:nvSpPr>
                  <p:cNvPr id="31849" name="Rectangle 70"/>
                  <p:cNvSpPr>
                    <a:spLocks noChangeArrowheads="1"/>
                  </p:cNvSpPr>
                  <p:nvPr/>
                </p:nvSpPr>
                <p:spPr bwMode="auto">
                  <a:xfrm>
                    <a:off x="6058" y="11265"/>
                    <a:ext cx="272" cy="285"/>
                  </a:xfrm>
                  <a:prstGeom prst="rect">
                    <a:avLst/>
                  </a:prstGeom>
                  <a:solidFill>
                    <a:srgbClr val="FFFFFF"/>
                  </a:solidFill>
                  <a:ln w="9525">
                    <a:solidFill>
                      <a:srgbClr val="000000"/>
                    </a:solidFill>
                    <a:miter lim="800000"/>
                    <a:headEnd/>
                    <a:tailEnd/>
                  </a:ln>
                </p:spPr>
                <p:txBody>
                  <a:bodyPr/>
                  <a:lstStyle/>
                  <a:p>
                    <a:endParaRPr lang="zh-CN" altLang="en-US"/>
                  </a:p>
                </p:txBody>
              </p:sp>
              <p:sp>
                <p:nvSpPr>
                  <p:cNvPr id="31850" name="Text Box 71"/>
                  <p:cNvSpPr txBox="1">
                    <a:spLocks noChangeArrowheads="1"/>
                  </p:cNvSpPr>
                  <p:nvPr/>
                </p:nvSpPr>
                <p:spPr bwMode="auto">
                  <a:xfrm>
                    <a:off x="5986" y="11145"/>
                    <a:ext cx="524" cy="510"/>
                  </a:xfrm>
                  <a:prstGeom prst="rect">
                    <a:avLst/>
                  </a:prstGeom>
                  <a:noFill/>
                  <a:ln w="9525">
                    <a:noFill/>
                    <a:miter lim="800000"/>
                    <a:headEnd/>
                    <a:tailEnd/>
                  </a:ln>
                </p:spPr>
                <p:txBody>
                  <a:bodyPr/>
                  <a:lstStyle/>
                  <a:p>
                    <a:pPr algn="just">
                      <a:spcBef>
                        <a:spcPct val="0"/>
                      </a:spcBef>
                    </a:pPr>
                    <a:r>
                      <a:rPr kumimoji="1" lang="en-US" altLang="zh-CN" sz="1800" b="0"/>
                      <a:t>&amp;</a:t>
                    </a:r>
                  </a:p>
                </p:txBody>
              </p:sp>
            </p:grpSp>
          </p:grpSp>
          <p:sp>
            <p:nvSpPr>
              <p:cNvPr id="31833" name="Text Box 72"/>
              <p:cNvSpPr txBox="1">
                <a:spLocks noChangeArrowheads="1"/>
              </p:cNvSpPr>
              <p:nvPr/>
            </p:nvSpPr>
            <p:spPr bwMode="auto">
              <a:xfrm>
                <a:off x="3834" y="2283"/>
                <a:ext cx="524" cy="510"/>
              </a:xfrm>
              <a:prstGeom prst="rect">
                <a:avLst/>
              </a:prstGeom>
              <a:noFill/>
              <a:ln w="9525">
                <a:noFill/>
                <a:miter lim="800000"/>
                <a:headEnd/>
                <a:tailEnd/>
              </a:ln>
            </p:spPr>
            <p:txBody>
              <a:bodyPr/>
              <a:lstStyle/>
              <a:p>
                <a:pPr algn="just">
                  <a:spcBef>
                    <a:spcPct val="0"/>
                  </a:spcBef>
                </a:pPr>
                <a:r>
                  <a:rPr kumimoji="1" lang="en-US" altLang="zh-CN" sz="1800" b="0"/>
                  <a:t>×</a:t>
                </a:r>
              </a:p>
            </p:txBody>
          </p:sp>
          <p:sp>
            <p:nvSpPr>
              <p:cNvPr id="31834" name="Text Box 73"/>
              <p:cNvSpPr txBox="1">
                <a:spLocks noChangeArrowheads="1"/>
              </p:cNvSpPr>
              <p:nvPr/>
            </p:nvSpPr>
            <p:spPr bwMode="auto">
              <a:xfrm>
                <a:off x="4374" y="2283"/>
                <a:ext cx="524" cy="510"/>
              </a:xfrm>
              <a:prstGeom prst="rect">
                <a:avLst/>
              </a:prstGeom>
              <a:noFill/>
              <a:ln w="9525">
                <a:noFill/>
                <a:miter lim="800000"/>
                <a:headEnd/>
                <a:tailEnd/>
              </a:ln>
            </p:spPr>
            <p:txBody>
              <a:bodyPr/>
              <a:lstStyle/>
              <a:p>
                <a:pPr algn="just">
                  <a:spcBef>
                    <a:spcPct val="0"/>
                  </a:spcBef>
                </a:pPr>
                <a:r>
                  <a:rPr kumimoji="1" lang="en-US" altLang="zh-CN" sz="1800" b="0"/>
                  <a:t>×</a:t>
                </a:r>
              </a:p>
            </p:txBody>
          </p:sp>
          <p:sp>
            <p:nvSpPr>
              <p:cNvPr id="31835" name="Text Box 74"/>
              <p:cNvSpPr txBox="1">
                <a:spLocks noChangeArrowheads="1"/>
              </p:cNvSpPr>
              <p:nvPr/>
            </p:nvSpPr>
            <p:spPr bwMode="auto">
              <a:xfrm>
                <a:off x="4914" y="2283"/>
                <a:ext cx="524" cy="510"/>
              </a:xfrm>
              <a:prstGeom prst="rect">
                <a:avLst/>
              </a:prstGeom>
              <a:noFill/>
              <a:ln w="9525">
                <a:noFill/>
                <a:miter lim="800000"/>
                <a:headEnd/>
                <a:tailEnd/>
              </a:ln>
            </p:spPr>
            <p:txBody>
              <a:bodyPr/>
              <a:lstStyle/>
              <a:p>
                <a:pPr algn="just">
                  <a:spcBef>
                    <a:spcPct val="0"/>
                  </a:spcBef>
                </a:pPr>
                <a:r>
                  <a:rPr kumimoji="1" lang="en-US" altLang="zh-CN" sz="1800" b="0"/>
                  <a:t>×</a:t>
                </a:r>
              </a:p>
            </p:txBody>
          </p:sp>
          <p:grpSp>
            <p:nvGrpSpPr>
              <p:cNvPr id="11" name="Group 75"/>
              <p:cNvGrpSpPr>
                <a:grpSpLocks/>
              </p:cNvGrpSpPr>
              <p:nvPr/>
            </p:nvGrpSpPr>
            <p:grpSpPr bwMode="auto">
              <a:xfrm>
                <a:off x="3834" y="2553"/>
                <a:ext cx="3380" cy="570"/>
                <a:chOff x="3834" y="2553"/>
                <a:chExt cx="3380" cy="570"/>
              </a:xfrm>
            </p:grpSpPr>
            <p:sp>
              <p:nvSpPr>
                <p:cNvPr id="31837" name="Text Box 76"/>
                <p:cNvSpPr txBox="1">
                  <a:spLocks noChangeArrowheads="1"/>
                </p:cNvSpPr>
                <p:nvPr/>
              </p:nvSpPr>
              <p:spPr bwMode="auto">
                <a:xfrm>
                  <a:off x="5154" y="2613"/>
                  <a:ext cx="524" cy="510"/>
                </a:xfrm>
                <a:prstGeom prst="rect">
                  <a:avLst/>
                </a:prstGeom>
                <a:noFill/>
                <a:ln w="9525">
                  <a:noFill/>
                  <a:miter lim="800000"/>
                  <a:headEnd/>
                  <a:tailEnd/>
                </a:ln>
              </p:spPr>
              <p:txBody>
                <a:bodyPr/>
                <a:lstStyle/>
                <a:p>
                  <a:pPr algn="just">
                    <a:spcBef>
                      <a:spcPct val="0"/>
                    </a:spcBef>
                  </a:pPr>
                  <a:r>
                    <a:rPr kumimoji="1" lang="en-US" altLang="zh-CN" sz="1800" b="0"/>
                    <a:t>×</a:t>
                  </a:r>
                </a:p>
              </p:txBody>
            </p:sp>
            <p:sp>
              <p:nvSpPr>
                <p:cNvPr id="31838" name="Text Box 77"/>
                <p:cNvSpPr txBox="1">
                  <a:spLocks noChangeArrowheads="1"/>
                </p:cNvSpPr>
                <p:nvPr/>
              </p:nvSpPr>
              <p:spPr bwMode="auto">
                <a:xfrm>
                  <a:off x="4598" y="2613"/>
                  <a:ext cx="524" cy="510"/>
                </a:xfrm>
                <a:prstGeom prst="rect">
                  <a:avLst/>
                </a:prstGeom>
                <a:noFill/>
                <a:ln w="9525">
                  <a:noFill/>
                  <a:miter lim="800000"/>
                  <a:headEnd/>
                  <a:tailEnd/>
                </a:ln>
              </p:spPr>
              <p:txBody>
                <a:bodyPr/>
                <a:lstStyle/>
                <a:p>
                  <a:pPr algn="just">
                    <a:spcBef>
                      <a:spcPct val="0"/>
                    </a:spcBef>
                  </a:pPr>
                  <a:r>
                    <a:rPr kumimoji="1" lang="en-US" altLang="zh-CN" sz="1800" b="0"/>
                    <a:t>×</a:t>
                  </a:r>
                </a:p>
              </p:txBody>
            </p:sp>
            <p:sp>
              <p:nvSpPr>
                <p:cNvPr id="31839" name="Text Box 78"/>
                <p:cNvSpPr txBox="1">
                  <a:spLocks noChangeArrowheads="1"/>
                </p:cNvSpPr>
                <p:nvPr/>
              </p:nvSpPr>
              <p:spPr bwMode="auto">
                <a:xfrm>
                  <a:off x="4074" y="2613"/>
                  <a:ext cx="524" cy="510"/>
                </a:xfrm>
                <a:prstGeom prst="rect">
                  <a:avLst/>
                </a:prstGeom>
                <a:noFill/>
                <a:ln w="9525">
                  <a:noFill/>
                  <a:miter lim="800000"/>
                  <a:headEnd/>
                  <a:tailEnd/>
                </a:ln>
              </p:spPr>
              <p:txBody>
                <a:bodyPr/>
                <a:lstStyle/>
                <a:p>
                  <a:pPr algn="just">
                    <a:spcBef>
                      <a:spcPct val="0"/>
                    </a:spcBef>
                  </a:pPr>
                  <a:r>
                    <a:rPr kumimoji="1" lang="en-US" altLang="zh-CN" sz="1800" b="0"/>
                    <a:t>×</a:t>
                  </a:r>
                </a:p>
              </p:txBody>
            </p:sp>
            <p:sp>
              <p:nvSpPr>
                <p:cNvPr id="31840" name="Line 79"/>
                <p:cNvSpPr>
                  <a:spLocks noChangeShapeType="1"/>
                </p:cNvSpPr>
                <p:nvPr/>
              </p:nvSpPr>
              <p:spPr bwMode="auto">
                <a:xfrm>
                  <a:off x="3866" y="2823"/>
                  <a:ext cx="3348" cy="0"/>
                </a:xfrm>
                <a:prstGeom prst="line">
                  <a:avLst/>
                </a:prstGeom>
                <a:noFill/>
                <a:ln w="9525">
                  <a:solidFill>
                    <a:srgbClr val="000000"/>
                  </a:solidFill>
                  <a:round/>
                  <a:headEnd/>
                  <a:tailEnd/>
                </a:ln>
              </p:spPr>
              <p:txBody>
                <a:bodyPr/>
                <a:lstStyle/>
                <a:p>
                  <a:endParaRPr lang="zh-CN" altLang="en-US"/>
                </a:p>
              </p:txBody>
            </p:sp>
            <p:grpSp>
              <p:nvGrpSpPr>
                <p:cNvPr id="12" name="Group 80"/>
                <p:cNvGrpSpPr>
                  <a:grpSpLocks/>
                </p:cNvGrpSpPr>
                <p:nvPr/>
              </p:nvGrpSpPr>
              <p:grpSpPr bwMode="auto">
                <a:xfrm>
                  <a:off x="5666" y="2553"/>
                  <a:ext cx="524" cy="510"/>
                  <a:chOff x="5986" y="11145"/>
                  <a:chExt cx="524" cy="510"/>
                </a:xfrm>
              </p:grpSpPr>
              <p:sp>
                <p:nvSpPr>
                  <p:cNvPr id="31845" name="Rectangle 81"/>
                  <p:cNvSpPr>
                    <a:spLocks noChangeArrowheads="1"/>
                  </p:cNvSpPr>
                  <p:nvPr/>
                </p:nvSpPr>
                <p:spPr bwMode="auto">
                  <a:xfrm>
                    <a:off x="6058" y="11265"/>
                    <a:ext cx="272" cy="285"/>
                  </a:xfrm>
                  <a:prstGeom prst="rect">
                    <a:avLst/>
                  </a:prstGeom>
                  <a:solidFill>
                    <a:srgbClr val="FFFFFF"/>
                  </a:solidFill>
                  <a:ln w="9525">
                    <a:solidFill>
                      <a:srgbClr val="000000"/>
                    </a:solidFill>
                    <a:miter lim="800000"/>
                    <a:headEnd/>
                    <a:tailEnd/>
                  </a:ln>
                </p:spPr>
                <p:txBody>
                  <a:bodyPr/>
                  <a:lstStyle/>
                  <a:p>
                    <a:endParaRPr lang="zh-CN" altLang="en-US"/>
                  </a:p>
                </p:txBody>
              </p:sp>
              <p:sp>
                <p:nvSpPr>
                  <p:cNvPr id="31846" name="Text Box 82"/>
                  <p:cNvSpPr txBox="1">
                    <a:spLocks noChangeArrowheads="1"/>
                  </p:cNvSpPr>
                  <p:nvPr/>
                </p:nvSpPr>
                <p:spPr bwMode="auto">
                  <a:xfrm>
                    <a:off x="5986" y="11145"/>
                    <a:ext cx="524" cy="510"/>
                  </a:xfrm>
                  <a:prstGeom prst="rect">
                    <a:avLst/>
                  </a:prstGeom>
                  <a:noFill/>
                  <a:ln w="9525">
                    <a:noFill/>
                    <a:miter lim="800000"/>
                    <a:headEnd/>
                    <a:tailEnd/>
                  </a:ln>
                </p:spPr>
                <p:txBody>
                  <a:bodyPr/>
                  <a:lstStyle/>
                  <a:p>
                    <a:pPr algn="just">
                      <a:spcBef>
                        <a:spcPct val="0"/>
                      </a:spcBef>
                    </a:pPr>
                    <a:r>
                      <a:rPr kumimoji="1" lang="en-US" altLang="zh-CN" sz="1800" b="0"/>
                      <a:t>&amp;</a:t>
                    </a:r>
                  </a:p>
                </p:txBody>
              </p:sp>
            </p:grpSp>
            <p:sp>
              <p:nvSpPr>
                <p:cNvPr id="31842" name="Text Box 83"/>
                <p:cNvSpPr txBox="1">
                  <a:spLocks noChangeArrowheads="1"/>
                </p:cNvSpPr>
                <p:nvPr/>
              </p:nvSpPr>
              <p:spPr bwMode="auto">
                <a:xfrm>
                  <a:off x="3834" y="2613"/>
                  <a:ext cx="524" cy="510"/>
                </a:xfrm>
                <a:prstGeom prst="rect">
                  <a:avLst/>
                </a:prstGeom>
                <a:noFill/>
                <a:ln w="9525">
                  <a:noFill/>
                  <a:miter lim="800000"/>
                  <a:headEnd/>
                  <a:tailEnd/>
                </a:ln>
              </p:spPr>
              <p:txBody>
                <a:bodyPr/>
                <a:lstStyle/>
                <a:p>
                  <a:pPr algn="just">
                    <a:spcBef>
                      <a:spcPct val="0"/>
                    </a:spcBef>
                  </a:pPr>
                  <a:r>
                    <a:rPr kumimoji="1" lang="en-US" altLang="zh-CN" sz="1800" b="0"/>
                    <a:t>×</a:t>
                  </a:r>
                </a:p>
              </p:txBody>
            </p:sp>
            <p:sp>
              <p:nvSpPr>
                <p:cNvPr id="31843" name="Text Box 84"/>
                <p:cNvSpPr txBox="1">
                  <a:spLocks noChangeArrowheads="1"/>
                </p:cNvSpPr>
                <p:nvPr/>
              </p:nvSpPr>
              <p:spPr bwMode="auto">
                <a:xfrm>
                  <a:off x="4374" y="2613"/>
                  <a:ext cx="524" cy="510"/>
                </a:xfrm>
                <a:prstGeom prst="rect">
                  <a:avLst/>
                </a:prstGeom>
                <a:noFill/>
                <a:ln w="9525">
                  <a:noFill/>
                  <a:miter lim="800000"/>
                  <a:headEnd/>
                  <a:tailEnd/>
                </a:ln>
              </p:spPr>
              <p:txBody>
                <a:bodyPr/>
                <a:lstStyle/>
                <a:p>
                  <a:pPr algn="just">
                    <a:spcBef>
                      <a:spcPct val="0"/>
                    </a:spcBef>
                  </a:pPr>
                  <a:r>
                    <a:rPr kumimoji="1" lang="en-US" altLang="zh-CN" sz="1800" b="0"/>
                    <a:t>×</a:t>
                  </a:r>
                </a:p>
              </p:txBody>
            </p:sp>
            <p:sp>
              <p:nvSpPr>
                <p:cNvPr id="31844" name="Text Box 85"/>
                <p:cNvSpPr txBox="1">
                  <a:spLocks noChangeArrowheads="1"/>
                </p:cNvSpPr>
                <p:nvPr/>
              </p:nvSpPr>
              <p:spPr bwMode="auto">
                <a:xfrm>
                  <a:off x="4914" y="2613"/>
                  <a:ext cx="524" cy="510"/>
                </a:xfrm>
                <a:prstGeom prst="rect">
                  <a:avLst/>
                </a:prstGeom>
                <a:noFill/>
                <a:ln w="9525">
                  <a:noFill/>
                  <a:miter lim="800000"/>
                  <a:headEnd/>
                  <a:tailEnd/>
                </a:ln>
              </p:spPr>
              <p:txBody>
                <a:bodyPr/>
                <a:lstStyle/>
                <a:p>
                  <a:pPr algn="just">
                    <a:spcBef>
                      <a:spcPct val="0"/>
                    </a:spcBef>
                  </a:pPr>
                  <a:r>
                    <a:rPr kumimoji="1" lang="en-US" altLang="zh-CN" sz="1800" b="0"/>
                    <a:t>×</a:t>
                  </a:r>
                </a:p>
              </p:txBody>
            </p:sp>
          </p:grpSp>
        </p:grpSp>
        <p:grpSp>
          <p:nvGrpSpPr>
            <p:cNvPr id="13" name="Group 86"/>
            <p:cNvGrpSpPr>
              <a:grpSpLocks/>
            </p:cNvGrpSpPr>
            <p:nvPr/>
          </p:nvGrpSpPr>
          <p:grpSpPr bwMode="auto">
            <a:xfrm>
              <a:off x="1668" y="1904"/>
              <a:ext cx="2505" cy="542"/>
              <a:chOff x="3834" y="2883"/>
              <a:chExt cx="3380" cy="900"/>
            </a:xfrm>
          </p:grpSpPr>
          <p:sp>
            <p:nvSpPr>
              <p:cNvPr id="31807" name="Text Box 87"/>
              <p:cNvSpPr txBox="1">
                <a:spLocks noChangeArrowheads="1"/>
              </p:cNvSpPr>
              <p:nvPr/>
            </p:nvSpPr>
            <p:spPr bwMode="auto">
              <a:xfrm>
                <a:off x="5154" y="2943"/>
                <a:ext cx="524" cy="510"/>
              </a:xfrm>
              <a:prstGeom prst="rect">
                <a:avLst/>
              </a:prstGeom>
              <a:noFill/>
              <a:ln w="9525">
                <a:noFill/>
                <a:miter lim="800000"/>
                <a:headEnd/>
                <a:tailEnd/>
              </a:ln>
            </p:spPr>
            <p:txBody>
              <a:bodyPr/>
              <a:lstStyle/>
              <a:p>
                <a:pPr algn="just">
                  <a:spcBef>
                    <a:spcPct val="0"/>
                  </a:spcBef>
                </a:pPr>
                <a:r>
                  <a:rPr kumimoji="1" lang="en-US" altLang="zh-CN" sz="1800" b="0"/>
                  <a:t>×</a:t>
                </a:r>
              </a:p>
            </p:txBody>
          </p:sp>
          <p:sp>
            <p:nvSpPr>
              <p:cNvPr id="31808" name="Text Box 88"/>
              <p:cNvSpPr txBox="1">
                <a:spLocks noChangeArrowheads="1"/>
              </p:cNvSpPr>
              <p:nvPr/>
            </p:nvSpPr>
            <p:spPr bwMode="auto">
              <a:xfrm>
                <a:off x="5154" y="3273"/>
                <a:ext cx="524" cy="510"/>
              </a:xfrm>
              <a:prstGeom prst="rect">
                <a:avLst/>
              </a:prstGeom>
              <a:noFill/>
              <a:ln w="9525">
                <a:noFill/>
                <a:miter lim="800000"/>
                <a:headEnd/>
                <a:tailEnd/>
              </a:ln>
            </p:spPr>
            <p:txBody>
              <a:bodyPr/>
              <a:lstStyle/>
              <a:p>
                <a:pPr algn="just">
                  <a:spcBef>
                    <a:spcPct val="0"/>
                  </a:spcBef>
                </a:pPr>
                <a:r>
                  <a:rPr kumimoji="1" lang="en-US" altLang="zh-CN" sz="1800" b="0"/>
                  <a:t>×</a:t>
                </a:r>
              </a:p>
            </p:txBody>
          </p:sp>
          <p:sp>
            <p:nvSpPr>
              <p:cNvPr id="31809" name="Text Box 89"/>
              <p:cNvSpPr txBox="1">
                <a:spLocks noChangeArrowheads="1"/>
              </p:cNvSpPr>
              <p:nvPr/>
            </p:nvSpPr>
            <p:spPr bwMode="auto">
              <a:xfrm>
                <a:off x="4598" y="2943"/>
                <a:ext cx="524" cy="510"/>
              </a:xfrm>
              <a:prstGeom prst="rect">
                <a:avLst/>
              </a:prstGeom>
              <a:noFill/>
              <a:ln w="9525">
                <a:noFill/>
                <a:miter lim="800000"/>
                <a:headEnd/>
                <a:tailEnd/>
              </a:ln>
            </p:spPr>
            <p:txBody>
              <a:bodyPr/>
              <a:lstStyle/>
              <a:p>
                <a:pPr algn="just">
                  <a:spcBef>
                    <a:spcPct val="0"/>
                  </a:spcBef>
                </a:pPr>
                <a:r>
                  <a:rPr kumimoji="1" lang="en-US" altLang="zh-CN" sz="1800" b="0"/>
                  <a:t>×</a:t>
                </a:r>
              </a:p>
            </p:txBody>
          </p:sp>
          <p:sp>
            <p:nvSpPr>
              <p:cNvPr id="31810" name="Text Box 90"/>
              <p:cNvSpPr txBox="1">
                <a:spLocks noChangeArrowheads="1"/>
              </p:cNvSpPr>
              <p:nvPr/>
            </p:nvSpPr>
            <p:spPr bwMode="auto">
              <a:xfrm>
                <a:off x="4598" y="3273"/>
                <a:ext cx="524" cy="510"/>
              </a:xfrm>
              <a:prstGeom prst="rect">
                <a:avLst/>
              </a:prstGeom>
              <a:noFill/>
              <a:ln w="9525">
                <a:noFill/>
                <a:miter lim="800000"/>
                <a:headEnd/>
                <a:tailEnd/>
              </a:ln>
            </p:spPr>
            <p:txBody>
              <a:bodyPr/>
              <a:lstStyle/>
              <a:p>
                <a:pPr algn="just">
                  <a:spcBef>
                    <a:spcPct val="0"/>
                  </a:spcBef>
                </a:pPr>
                <a:r>
                  <a:rPr kumimoji="1" lang="en-US" altLang="zh-CN" sz="1800" b="0"/>
                  <a:t>×</a:t>
                </a:r>
              </a:p>
            </p:txBody>
          </p:sp>
          <p:sp>
            <p:nvSpPr>
              <p:cNvPr id="31811" name="Text Box 91"/>
              <p:cNvSpPr txBox="1">
                <a:spLocks noChangeArrowheads="1"/>
              </p:cNvSpPr>
              <p:nvPr/>
            </p:nvSpPr>
            <p:spPr bwMode="auto">
              <a:xfrm>
                <a:off x="4074" y="2943"/>
                <a:ext cx="524" cy="510"/>
              </a:xfrm>
              <a:prstGeom prst="rect">
                <a:avLst/>
              </a:prstGeom>
              <a:noFill/>
              <a:ln w="9525">
                <a:noFill/>
                <a:miter lim="800000"/>
                <a:headEnd/>
                <a:tailEnd/>
              </a:ln>
            </p:spPr>
            <p:txBody>
              <a:bodyPr/>
              <a:lstStyle/>
              <a:p>
                <a:pPr algn="just">
                  <a:spcBef>
                    <a:spcPct val="0"/>
                  </a:spcBef>
                </a:pPr>
                <a:r>
                  <a:rPr kumimoji="1" lang="en-US" altLang="zh-CN" sz="1800" b="0"/>
                  <a:t>×</a:t>
                </a:r>
              </a:p>
            </p:txBody>
          </p:sp>
          <p:sp>
            <p:nvSpPr>
              <p:cNvPr id="31812" name="Text Box 92"/>
              <p:cNvSpPr txBox="1">
                <a:spLocks noChangeArrowheads="1"/>
              </p:cNvSpPr>
              <p:nvPr/>
            </p:nvSpPr>
            <p:spPr bwMode="auto">
              <a:xfrm>
                <a:off x="4074" y="3273"/>
                <a:ext cx="524" cy="510"/>
              </a:xfrm>
              <a:prstGeom prst="rect">
                <a:avLst/>
              </a:prstGeom>
              <a:noFill/>
              <a:ln w="9525">
                <a:noFill/>
                <a:miter lim="800000"/>
                <a:headEnd/>
                <a:tailEnd/>
              </a:ln>
            </p:spPr>
            <p:txBody>
              <a:bodyPr/>
              <a:lstStyle/>
              <a:p>
                <a:pPr algn="just">
                  <a:spcBef>
                    <a:spcPct val="0"/>
                  </a:spcBef>
                </a:pPr>
                <a:r>
                  <a:rPr kumimoji="1" lang="en-US" altLang="zh-CN" sz="1800" b="0"/>
                  <a:t>×</a:t>
                </a:r>
              </a:p>
            </p:txBody>
          </p:sp>
          <p:grpSp>
            <p:nvGrpSpPr>
              <p:cNvPr id="14" name="Group 93"/>
              <p:cNvGrpSpPr>
                <a:grpSpLocks/>
              </p:cNvGrpSpPr>
              <p:nvPr/>
            </p:nvGrpSpPr>
            <p:grpSpPr bwMode="auto">
              <a:xfrm>
                <a:off x="3866" y="2883"/>
                <a:ext cx="3348" cy="510"/>
                <a:chOff x="3106" y="11040"/>
                <a:chExt cx="3348" cy="510"/>
              </a:xfrm>
            </p:grpSpPr>
            <p:sp>
              <p:nvSpPr>
                <p:cNvPr id="31825" name="Line 94"/>
                <p:cNvSpPr>
                  <a:spLocks noChangeShapeType="1"/>
                </p:cNvSpPr>
                <p:nvPr/>
              </p:nvSpPr>
              <p:spPr bwMode="auto">
                <a:xfrm>
                  <a:off x="3106" y="11310"/>
                  <a:ext cx="3348" cy="0"/>
                </a:xfrm>
                <a:prstGeom prst="line">
                  <a:avLst/>
                </a:prstGeom>
                <a:noFill/>
                <a:ln w="9525">
                  <a:solidFill>
                    <a:srgbClr val="000000"/>
                  </a:solidFill>
                  <a:round/>
                  <a:headEnd/>
                  <a:tailEnd/>
                </a:ln>
              </p:spPr>
              <p:txBody>
                <a:bodyPr/>
                <a:lstStyle/>
                <a:p>
                  <a:endParaRPr lang="zh-CN" altLang="en-US"/>
                </a:p>
              </p:txBody>
            </p:sp>
            <p:grpSp>
              <p:nvGrpSpPr>
                <p:cNvPr id="15" name="Group 95"/>
                <p:cNvGrpSpPr>
                  <a:grpSpLocks/>
                </p:cNvGrpSpPr>
                <p:nvPr/>
              </p:nvGrpSpPr>
              <p:grpSpPr bwMode="auto">
                <a:xfrm>
                  <a:off x="4906" y="11040"/>
                  <a:ext cx="524" cy="510"/>
                  <a:chOff x="5986" y="11145"/>
                  <a:chExt cx="524" cy="510"/>
                </a:xfrm>
              </p:grpSpPr>
              <p:sp>
                <p:nvSpPr>
                  <p:cNvPr id="31827" name="Rectangle 96"/>
                  <p:cNvSpPr>
                    <a:spLocks noChangeArrowheads="1"/>
                  </p:cNvSpPr>
                  <p:nvPr/>
                </p:nvSpPr>
                <p:spPr bwMode="auto">
                  <a:xfrm>
                    <a:off x="6058" y="11265"/>
                    <a:ext cx="272" cy="285"/>
                  </a:xfrm>
                  <a:prstGeom prst="rect">
                    <a:avLst/>
                  </a:prstGeom>
                  <a:solidFill>
                    <a:srgbClr val="FFFFFF"/>
                  </a:solidFill>
                  <a:ln w="9525">
                    <a:solidFill>
                      <a:srgbClr val="000000"/>
                    </a:solidFill>
                    <a:miter lim="800000"/>
                    <a:headEnd/>
                    <a:tailEnd/>
                  </a:ln>
                </p:spPr>
                <p:txBody>
                  <a:bodyPr/>
                  <a:lstStyle/>
                  <a:p>
                    <a:endParaRPr lang="zh-CN" altLang="en-US"/>
                  </a:p>
                </p:txBody>
              </p:sp>
              <p:sp>
                <p:nvSpPr>
                  <p:cNvPr id="31828" name="Text Box 97"/>
                  <p:cNvSpPr txBox="1">
                    <a:spLocks noChangeArrowheads="1"/>
                  </p:cNvSpPr>
                  <p:nvPr/>
                </p:nvSpPr>
                <p:spPr bwMode="auto">
                  <a:xfrm>
                    <a:off x="5986" y="11145"/>
                    <a:ext cx="524" cy="510"/>
                  </a:xfrm>
                  <a:prstGeom prst="rect">
                    <a:avLst/>
                  </a:prstGeom>
                  <a:noFill/>
                  <a:ln w="9525">
                    <a:noFill/>
                    <a:miter lim="800000"/>
                    <a:headEnd/>
                    <a:tailEnd/>
                  </a:ln>
                </p:spPr>
                <p:txBody>
                  <a:bodyPr/>
                  <a:lstStyle/>
                  <a:p>
                    <a:pPr algn="just">
                      <a:spcBef>
                        <a:spcPct val="0"/>
                      </a:spcBef>
                    </a:pPr>
                    <a:r>
                      <a:rPr kumimoji="1" lang="en-US" altLang="zh-CN" sz="1800" b="0"/>
                      <a:t>&amp;</a:t>
                    </a:r>
                  </a:p>
                </p:txBody>
              </p:sp>
            </p:grpSp>
          </p:grpSp>
          <p:grpSp>
            <p:nvGrpSpPr>
              <p:cNvPr id="16" name="Group 98"/>
              <p:cNvGrpSpPr>
                <a:grpSpLocks/>
              </p:cNvGrpSpPr>
              <p:nvPr/>
            </p:nvGrpSpPr>
            <p:grpSpPr bwMode="auto">
              <a:xfrm>
                <a:off x="3866" y="3213"/>
                <a:ext cx="3348" cy="510"/>
                <a:chOff x="3106" y="11040"/>
                <a:chExt cx="3348" cy="510"/>
              </a:xfrm>
            </p:grpSpPr>
            <p:sp>
              <p:nvSpPr>
                <p:cNvPr id="31821" name="Line 99"/>
                <p:cNvSpPr>
                  <a:spLocks noChangeShapeType="1"/>
                </p:cNvSpPr>
                <p:nvPr/>
              </p:nvSpPr>
              <p:spPr bwMode="auto">
                <a:xfrm>
                  <a:off x="3106" y="11310"/>
                  <a:ext cx="3348" cy="0"/>
                </a:xfrm>
                <a:prstGeom prst="line">
                  <a:avLst/>
                </a:prstGeom>
                <a:noFill/>
                <a:ln w="9525">
                  <a:solidFill>
                    <a:srgbClr val="000000"/>
                  </a:solidFill>
                  <a:round/>
                  <a:headEnd/>
                  <a:tailEnd/>
                </a:ln>
              </p:spPr>
              <p:txBody>
                <a:bodyPr/>
                <a:lstStyle/>
                <a:p>
                  <a:endParaRPr lang="zh-CN" altLang="en-US"/>
                </a:p>
              </p:txBody>
            </p:sp>
            <p:grpSp>
              <p:nvGrpSpPr>
                <p:cNvPr id="17" name="Group 100"/>
                <p:cNvGrpSpPr>
                  <a:grpSpLocks/>
                </p:cNvGrpSpPr>
                <p:nvPr/>
              </p:nvGrpSpPr>
              <p:grpSpPr bwMode="auto">
                <a:xfrm>
                  <a:off x="4906" y="11040"/>
                  <a:ext cx="524" cy="510"/>
                  <a:chOff x="5986" y="11145"/>
                  <a:chExt cx="524" cy="510"/>
                </a:xfrm>
              </p:grpSpPr>
              <p:sp>
                <p:nvSpPr>
                  <p:cNvPr id="31823" name="Rectangle 101"/>
                  <p:cNvSpPr>
                    <a:spLocks noChangeArrowheads="1"/>
                  </p:cNvSpPr>
                  <p:nvPr/>
                </p:nvSpPr>
                <p:spPr bwMode="auto">
                  <a:xfrm>
                    <a:off x="6058" y="11265"/>
                    <a:ext cx="272" cy="285"/>
                  </a:xfrm>
                  <a:prstGeom prst="rect">
                    <a:avLst/>
                  </a:prstGeom>
                  <a:solidFill>
                    <a:srgbClr val="FFFFFF"/>
                  </a:solidFill>
                  <a:ln w="9525">
                    <a:solidFill>
                      <a:srgbClr val="000000"/>
                    </a:solidFill>
                    <a:miter lim="800000"/>
                    <a:headEnd/>
                    <a:tailEnd/>
                  </a:ln>
                </p:spPr>
                <p:txBody>
                  <a:bodyPr/>
                  <a:lstStyle/>
                  <a:p>
                    <a:endParaRPr lang="zh-CN" altLang="en-US"/>
                  </a:p>
                </p:txBody>
              </p:sp>
              <p:sp>
                <p:nvSpPr>
                  <p:cNvPr id="31824" name="Text Box 102"/>
                  <p:cNvSpPr txBox="1">
                    <a:spLocks noChangeArrowheads="1"/>
                  </p:cNvSpPr>
                  <p:nvPr/>
                </p:nvSpPr>
                <p:spPr bwMode="auto">
                  <a:xfrm>
                    <a:off x="5986" y="11145"/>
                    <a:ext cx="524" cy="510"/>
                  </a:xfrm>
                  <a:prstGeom prst="rect">
                    <a:avLst/>
                  </a:prstGeom>
                  <a:noFill/>
                  <a:ln w="9525">
                    <a:noFill/>
                    <a:miter lim="800000"/>
                    <a:headEnd/>
                    <a:tailEnd/>
                  </a:ln>
                </p:spPr>
                <p:txBody>
                  <a:bodyPr/>
                  <a:lstStyle/>
                  <a:p>
                    <a:pPr algn="just">
                      <a:spcBef>
                        <a:spcPct val="0"/>
                      </a:spcBef>
                    </a:pPr>
                    <a:r>
                      <a:rPr kumimoji="1" lang="en-US" altLang="zh-CN" sz="1800" b="0"/>
                      <a:t>&amp;</a:t>
                    </a:r>
                  </a:p>
                </p:txBody>
              </p:sp>
            </p:grpSp>
          </p:grpSp>
          <p:sp>
            <p:nvSpPr>
              <p:cNvPr id="31815" name="Text Box 103"/>
              <p:cNvSpPr txBox="1">
                <a:spLocks noChangeArrowheads="1"/>
              </p:cNvSpPr>
              <p:nvPr/>
            </p:nvSpPr>
            <p:spPr bwMode="auto">
              <a:xfrm>
                <a:off x="3834" y="2943"/>
                <a:ext cx="524" cy="510"/>
              </a:xfrm>
              <a:prstGeom prst="rect">
                <a:avLst/>
              </a:prstGeom>
              <a:noFill/>
              <a:ln w="9525">
                <a:noFill/>
                <a:miter lim="800000"/>
                <a:headEnd/>
                <a:tailEnd/>
              </a:ln>
            </p:spPr>
            <p:txBody>
              <a:bodyPr/>
              <a:lstStyle/>
              <a:p>
                <a:pPr algn="just">
                  <a:spcBef>
                    <a:spcPct val="0"/>
                  </a:spcBef>
                </a:pPr>
                <a:r>
                  <a:rPr kumimoji="1" lang="en-US" altLang="zh-CN" sz="1800" b="0"/>
                  <a:t>×</a:t>
                </a:r>
              </a:p>
            </p:txBody>
          </p:sp>
          <p:sp>
            <p:nvSpPr>
              <p:cNvPr id="31816" name="Text Box 104"/>
              <p:cNvSpPr txBox="1">
                <a:spLocks noChangeArrowheads="1"/>
              </p:cNvSpPr>
              <p:nvPr/>
            </p:nvSpPr>
            <p:spPr bwMode="auto">
              <a:xfrm>
                <a:off x="3834" y="3273"/>
                <a:ext cx="524" cy="510"/>
              </a:xfrm>
              <a:prstGeom prst="rect">
                <a:avLst/>
              </a:prstGeom>
              <a:noFill/>
              <a:ln w="9525">
                <a:noFill/>
                <a:miter lim="800000"/>
                <a:headEnd/>
                <a:tailEnd/>
              </a:ln>
            </p:spPr>
            <p:txBody>
              <a:bodyPr/>
              <a:lstStyle/>
              <a:p>
                <a:pPr algn="just">
                  <a:spcBef>
                    <a:spcPct val="0"/>
                  </a:spcBef>
                </a:pPr>
                <a:r>
                  <a:rPr kumimoji="1" lang="en-US" altLang="zh-CN" sz="1800" b="0"/>
                  <a:t>×</a:t>
                </a:r>
              </a:p>
            </p:txBody>
          </p:sp>
          <p:sp>
            <p:nvSpPr>
              <p:cNvPr id="31817" name="Text Box 105"/>
              <p:cNvSpPr txBox="1">
                <a:spLocks noChangeArrowheads="1"/>
              </p:cNvSpPr>
              <p:nvPr/>
            </p:nvSpPr>
            <p:spPr bwMode="auto">
              <a:xfrm>
                <a:off x="4374" y="2943"/>
                <a:ext cx="524" cy="510"/>
              </a:xfrm>
              <a:prstGeom prst="rect">
                <a:avLst/>
              </a:prstGeom>
              <a:noFill/>
              <a:ln w="9525">
                <a:noFill/>
                <a:miter lim="800000"/>
                <a:headEnd/>
                <a:tailEnd/>
              </a:ln>
            </p:spPr>
            <p:txBody>
              <a:bodyPr/>
              <a:lstStyle/>
              <a:p>
                <a:pPr algn="just">
                  <a:spcBef>
                    <a:spcPct val="0"/>
                  </a:spcBef>
                </a:pPr>
                <a:r>
                  <a:rPr kumimoji="1" lang="en-US" altLang="zh-CN" sz="1800" b="0"/>
                  <a:t>×</a:t>
                </a:r>
              </a:p>
            </p:txBody>
          </p:sp>
          <p:sp>
            <p:nvSpPr>
              <p:cNvPr id="31818" name="Text Box 106"/>
              <p:cNvSpPr txBox="1">
                <a:spLocks noChangeArrowheads="1"/>
              </p:cNvSpPr>
              <p:nvPr/>
            </p:nvSpPr>
            <p:spPr bwMode="auto">
              <a:xfrm>
                <a:off x="4374" y="3273"/>
                <a:ext cx="524" cy="510"/>
              </a:xfrm>
              <a:prstGeom prst="rect">
                <a:avLst/>
              </a:prstGeom>
              <a:noFill/>
              <a:ln w="9525">
                <a:noFill/>
                <a:miter lim="800000"/>
                <a:headEnd/>
                <a:tailEnd/>
              </a:ln>
            </p:spPr>
            <p:txBody>
              <a:bodyPr/>
              <a:lstStyle/>
              <a:p>
                <a:pPr algn="just">
                  <a:spcBef>
                    <a:spcPct val="0"/>
                  </a:spcBef>
                </a:pPr>
                <a:r>
                  <a:rPr kumimoji="1" lang="en-US" altLang="zh-CN" sz="1800" b="0"/>
                  <a:t>×</a:t>
                </a:r>
              </a:p>
            </p:txBody>
          </p:sp>
          <p:sp>
            <p:nvSpPr>
              <p:cNvPr id="31819" name="Text Box 107"/>
              <p:cNvSpPr txBox="1">
                <a:spLocks noChangeArrowheads="1"/>
              </p:cNvSpPr>
              <p:nvPr/>
            </p:nvSpPr>
            <p:spPr bwMode="auto">
              <a:xfrm>
                <a:off x="4914" y="2943"/>
                <a:ext cx="524" cy="510"/>
              </a:xfrm>
              <a:prstGeom prst="rect">
                <a:avLst/>
              </a:prstGeom>
              <a:noFill/>
              <a:ln w="9525">
                <a:noFill/>
                <a:miter lim="800000"/>
                <a:headEnd/>
                <a:tailEnd/>
              </a:ln>
            </p:spPr>
            <p:txBody>
              <a:bodyPr/>
              <a:lstStyle/>
              <a:p>
                <a:pPr algn="just">
                  <a:spcBef>
                    <a:spcPct val="0"/>
                  </a:spcBef>
                </a:pPr>
                <a:r>
                  <a:rPr kumimoji="1" lang="en-US" altLang="zh-CN" sz="1800" b="0"/>
                  <a:t>×</a:t>
                </a:r>
              </a:p>
            </p:txBody>
          </p:sp>
          <p:sp>
            <p:nvSpPr>
              <p:cNvPr id="31820" name="Text Box 108"/>
              <p:cNvSpPr txBox="1">
                <a:spLocks noChangeArrowheads="1"/>
              </p:cNvSpPr>
              <p:nvPr/>
            </p:nvSpPr>
            <p:spPr bwMode="auto">
              <a:xfrm>
                <a:off x="4914" y="3273"/>
                <a:ext cx="524" cy="510"/>
              </a:xfrm>
              <a:prstGeom prst="rect">
                <a:avLst/>
              </a:prstGeom>
              <a:noFill/>
              <a:ln w="9525">
                <a:noFill/>
                <a:miter lim="800000"/>
                <a:headEnd/>
                <a:tailEnd/>
              </a:ln>
            </p:spPr>
            <p:txBody>
              <a:bodyPr/>
              <a:lstStyle/>
              <a:p>
                <a:pPr algn="just">
                  <a:spcBef>
                    <a:spcPct val="0"/>
                  </a:spcBef>
                </a:pPr>
                <a:r>
                  <a:rPr kumimoji="1" lang="en-US" altLang="zh-CN" sz="1800" b="0"/>
                  <a:t>×</a:t>
                </a:r>
              </a:p>
            </p:txBody>
          </p:sp>
        </p:grpSp>
        <p:grpSp>
          <p:nvGrpSpPr>
            <p:cNvPr id="18" name="Group 109"/>
            <p:cNvGrpSpPr>
              <a:grpSpLocks/>
            </p:cNvGrpSpPr>
            <p:nvPr/>
          </p:nvGrpSpPr>
          <p:grpSpPr bwMode="auto">
            <a:xfrm>
              <a:off x="1668" y="2374"/>
              <a:ext cx="2505" cy="542"/>
              <a:chOff x="3834" y="3543"/>
              <a:chExt cx="3380" cy="900"/>
            </a:xfrm>
          </p:grpSpPr>
          <p:sp>
            <p:nvSpPr>
              <p:cNvPr id="31785" name="Text Box 110"/>
              <p:cNvSpPr txBox="1">
                <a:spLocks noChangeArrowheads="1"/>
              </p:cNvSpPr>
              <p:nvPr/>
            </p:nvSpPr>
            <p:spPr bwMode="auto">
              <a:xfrm>
                <a:off x="5154" y="3603"/>
                <a:ext cx="524" cy="510"/>
              </a:xfrm>
              <a:prstGeom prst="rect">
                <a:avLst/>
              </a:prstGeom>
              <a:noFill/>
              <a:ln w="9525">
                <a:noFill/>
                <a:miter lim="800000"/>
                <a:headEnd/>
                <a:tailEnd/>
              </a:ln>
            </p:spPr>
            <p:txBody>
              <a:bodyPr/>
              <a:lstStyle/>
              <a:p>
                <a:pPr algn="just">
                  <a:spcBef>
                    <a:spcPct val="0"/>
                  </a:spcBef>
                </a:pPr>
                <a:r>
                  <a:rPr kumimoji="1" lang="en-US" altLang="zh-CN" sz="1800" b="0"/>
                  <a:t>×</a:t>
                </a:r>
              </a:p>
            </p:txBody>
          </p:sp>
          <p:sp>
            <p:nvSpPr>
              <p:cNvPr id="31786" name="Text Box 111"/>
              <p:cNvSpPr txBox="1">
                <a:spLocks noChangeArrowheads="1"/>
              </p:cNvSpPr>
              <p:nvPr/>
            </p:nvSpPr>
            <p:spPr bwMode="auto">
              <a:xfrm>
                <a:off x="5154" y="3933"/>
                <a:ext cx="524" cy="510"/>
              </a:xfrm>
              <a:prstGeom prst="rect">
                <a:avLst/>
              </a:prstGeom>
              <a:noFill/>
              <a:ln w="9525">
                <a:noFill/>
                <a:miter lim="800000"/>
                <a:headEnd/>
                <a:tailEnd/>
              </a:ln>
            </p:spPr>
            <p:txBody>
              <a:bodyPr/>
              <a:lstStyle/>
              <a:p>
                <a:pPr algn="just">
                  <a:spcBef>
                    <a:spcPct val="0"/>
                  </a:spcBef>
                </a:pPr>
                <a:r>
                  <a:rPr kumimoji="1" lang="en-US" altLang="zh-CN" sz="1800" b="0"/>
                  <a:t>×</a:t>
                </a:r>
              </a:p>
            </p:txBody>
          </p:sp>
          <p:sp>
            <p:nvSpPr>
              <p:cNvPr id="31787" name="Text Box 112"/>
              <p:cNvSpPr txBox="1">
                <a:spLocks noChangeArrowheads="1"/>
              </p:cNvSpPr>
              <p:nvPr/>
            </p:nvSpPr>
            <p:spPr bwMode="auto">
              <a:xfrm>
                <a:off x="4598" y="3603"/>
                <a:ext cx="524" cy="510"/>
              </a:xfrm>
              <a:prstGeom prst="rect">
                <a:avLst/>
              </a:prstGeom>
              <a:noFill/>
              <a:ln w="9525">
                <a:noFill/>
                <a:miter lim="800000"/>
                <a:headEnd/>
                <a:tailEnd/>
              </a:ln>
            </p:spPr>
            <p:txBody>
              <a:bodyPr/>
              <a:lstStyle/>
              <a:p>
                <a:pPr algn="just">
                  <a:spcBef>
                    <a:spcPct val="0"/>
                  </a:spcBef>
                </a:pPr>
                <a:r>
                  <a:rPr kumimoji="1" lang="en-US" altLang="zh-CN" sz="1800" b="0"/>
                  <a:t>×</a:t>
                </a:r>
              </a:p>
            </p:txBody>
          </p:sp>
          <p:sp>
            <p:nvSpPr>
              <p:cNvPr id="31788" name="Text Box 113"/>
              <p:cNvSpPr txBox="1">
                <a:spLocks noChangeArrowheads="1"/>
              </p:cNvSpPr>
              <p:nvPr/>
            </p:nvSpPr>
            <p:spPr bwMode="auto">
              <a:xfrm>
                <a:off x="4598" y="3933"/>
                <a:ext cx="524" cy="510"/>
              </a:xfrm>
              <a:prstGeom prst="rect">
                <a:avLst/>
              </a:prstGeom>
              <a:noFill/>
              <a:ln w="9525">
                <a:noFill/>
                <a:miter lim="800000"/>
                <a:headEnd/>
                <a:tailEnd/>
              </a:ln>
            </p:spPr>
            <p:txBody>
              <a:bodyPr/>
              <a:lstStyle/>
              <a:p>
                <a:pPr algn="just">
                  <a:spcBef>
                    <a:spcPct val="0"/>
                  </a:spcBef>
                </a:pPr>
                <a:r>
                  <a:rPr kumimoji="1" lang="en-US" altLang="zh-CN" sz="1800" b="0"/>
                  <a:t>×</a:t>
                </a:r>
              </a:p>
            </p:txBody>
          </p:sp>
          <p:sp>
            <p:nvSpPr>
              <p:cNvPr id="31789" name="Text Box 114"/>
              <p:cNvSpPr txBox="1">
                <a:spLocks noChangeArrowheads="1"/>
              </p:cNvSpPr>
              <p:nvPr/>
            </p:nvSpPr>
            <p:spPr bwMode="auto">
              <a:xfrm>
                <a:off x="4074" y="3603"/>
                <a:ext cx="524" cy="510"/>
              </a:xfrm>
              <a:prstGeom prst="rect">
                <a:avLst/>
              </a:prstGeom>
              <a:noFill/>
              <a:ln w="9525">
                <a:noFill/>
                <a:miter lim="800000"/>
                <a:headEnd/>
                <a:tailEnd/>
              </a:ln>
            </p:spPr>
            <p:txBody>
              <a:bodyPr/>
              <a:lstStyle/>
              <a:p>
                <a:pPr algn="just">
                  <a:spcBef>
                    <a:spcPct val="0"/>
                  </a:spcBef>
                </a:pPr>
                <a:r>
                  <a:rPr kumimoji="1" lang="en-US" altLang="zh-CN" sz="1800" b="0"/>
                  <a:t>×</a:t>
                </a:r>
              </a:p>
            </p:txBody>
          </p:sp>
          <p:sp>
            <p:nvSpPr>
              <p:cNvPr id="31790" name="Text Box 115"/>
              <p:cNvSpPr txBox="1">
                <a:spLocks noChangeArrowheads="1"/>
              </p:cNvSpPr>
              <p:nvPr/>
            </p:nvSpPr>
            <p:spPr bwMode="auto">
              <a:xfrm>
                <a:off x="4074" y="3933"/>
                <a:ext cx="524" cy="510"/>
              </a:xfrm>
              <a:prstGeom prst="rect">
                <a:avLst/>
              </a:prstGeom>
              <a:noFill/>
              <a:ln w="9525">
                <a:noFill/>
                <a:miter lim="800000"/>
                <a:headEnd/>
                <a:tailEnd/>
              </a:ln>
            </p:spPr>
            <p:txBody>
              <a:bodyPr/>
              <a:lstStyle/>
              <a:p>
                <a:pPr algn="just">
                  <a:spcBef>
                    <a:spcPct val="0"/>
                  </a:spcBef>
                </a:pPr>
                <a:r>
                  <a:rPr kumimoji="1" lang="en-US" altLang="zh-CN" sz="1800" b="0"/>
                  <a:t>×</a:t>
                </a:r>
              </a:p>
            </p:txBody>
          </p:sp>
          <p:grpSp>
            <p:nvGrpSpPr>
              <p:cNvPr id="19" name="Group 116"/>
              <p:cNvGrpSpPr>
                <a:grpSpLocks/>
              </p:cNvGrpSpPr>
              <p:nvPr/>
            </p:nvGrpSpPr>
            <p:grpSpPr bwMode="auto">
              <a:xfrm>
                <a:off x="3866" y="3543"/>
                <a:ext cx="3348" cy="510"/>
                <a:chOff x="3106" y="11040"/>
                <a:chExt cx="3348" cy="510"/>
              </a:xfrm>
            </p:grpSpPr>
            <p:sp>
              <p:nvSpPr>
                <p:cNvPr id="31803" name="Line 117"/>
                <p:cNvSpPr>
                  <a:spLocks noChangeShapeType="1"/>
                </p:cNvSpPr>
                <p:nvPr/>
              </p:nvSpPr>
              <p:spPr bwMode="auto">
                <a:xfrm>
                  <a:off x="3106" y="11310"/>
                  <a:ext cx="3348" cy="0"/>
                </a:xfrm>
                <a:prstGeom prst="line">
                  <a:avLst/>
                </a:prstGeom>
                <a:noFill/>
                <a:ln w="9525">
                  <a:solidFill>
                    <a:srgbClr val="000000"/>
                  </a:solidFill>
                  <a:round/>
                  <a:headEnd/>
                  <a:tailEnd/>
                </a:ln>
              </p:spPr>
              <p:txBody>
                <a:bodyPr/>
                <a:lstStyle/>
                <a:p>
                  <a:endParaRPr lang="zh-CN" altLang="en-US"/>
                </a:p>
              </p:txBody>
            </p:sp>
            <p:grpSp>
              <p:nvGrpSpPr>
                <p:cNvPr id="20" name="Group 118"/>
                <p:cNvGrpSpPr>
                  <a:grpSpLocks/>
                </p:cNvGrpSpPr>
                <p:nvPr/>
              </p:nvGrpSpPr>
              <p:grpSpPr bwMode="auto">
                <a:xfrm>
                  <a:off x="4906" y="11040"/>
                  <a:ext cx="524" cy="510"/>
                  <a:chOff x="5986" y="11145"/>
                  <a:chExt cx="524" cy="510"/>
                </a:xfrm>
              </p:grpSpPr>
              <p:sp>
                <p:nvSpPr>
                  <p:cNvPr id="31805" name="Rectangle 119"/>
                  <p:cNvSpPr>
                    <a:spLocks noChangeArrowheads="1"/>
                  </p:cNvSpPr>
                  <p:nvPr/>
                </p:nvSpPr>
                <p:spPr bwMode="auto">
                  <a:xfrm>
                    <a:off x="6058" y="11265"/>
                    <a:ext cx="272" cy="285"/>
                  </a:xfrm>
                  <a:prstGeom prst="rect">
                    <a:avLst/>
                  </a:prstGeom>
                  <a:solidFill>
                    <a:srgbClr val="FFFFFF"/>
                  </a:solidFill>
                  <a:ln w="9525">
                    <a:solidFill>
                      <a:srgbClr val="000000"/>
                    </a:solidFill>
                    <a:miter lim="800000"/>
                    <a:headEnd/>
                    <a:tailEnd/>
                  </a:ln>
                </p:spPr>
                <p:txBody>
                  <a:bodyPr/>
                  <a:lstStyle/>
                  <a:p>
                    <a:endParaRPr lang="zh-CN" altLang="en-US"/>
                  </a:p>
                </p:txBody>
              </p:sp>
              <p:sp>
                <p:nvSpPr>
                  <p:cNvPr id="31806" name="Text Box 120"/>
                  <p:cNvSpPr txBox="1">
                    <a:spLocks noChangeArrowheads="1"/>
                  </p:cNvSpPr>
                  <p:nvPr/>
                </p:nvSpPr>
                <p:spPr bwMode="auto">
                  <a:xfrm>
                    <a:off x="5986" y="11145"/>
                    <a:ext cx="524" cy="510"/>
                  </a:xfrm>
                  <a:prstGeom prst="rect">
                    <a:avLst/>
                  </a:prstGeom>
                  <a:noFill/>
                  <a:ln w="9525">
                    <a:noFill/>
                    <a:miter lim="800000"/>
                    <a:headEnd/>
                    <a:tailEnd/>
                  </a:ln>
                </p:spPr>
                <p:txBody>
                  <a:bodyPr/>
                  <a:lstStyle/>
                  <a:p>
                    <a:pPr algn="just">
                      <a:spcBef>
                        <a:spcPct val="0"/>
                      </a:spcBef>
                    </a:pPr>
                    <a:r>
                      <a:rPr kumimoji="1" lang="en-US" altLang="zh-CN" sz="1800" b="0"/>
                      <a:t>&amp;</a:t>
                    </a:r>
                  </a:p>
                </p:txBody>
              </p:sp>
            </p:grpSp>
          </p:grpSp>
          <p:grpSp>
            <p:nvGrpSpPr>
              <p:cNvPr id="21" name="Group 121"/>
              <p:cNvGrpSpPr>
                <a:grpSpLocks/>
              </p:cNvGrpSpPr>
              <p:nvPr/>
            </p:nvGrpSpPr>
            <p:grpSpPr bwMode="auto">
              <a:xfrm>
                <a:off x="3866" y="3873"/>
                <a:ext cx="3348" cy="510"/>
                <a:chOff x="3106" y="11040"/>
                <a:chExt cx="3348" cy="510"/>
              </a:xfrm>
            </p:grpSpPr>
            <p:sp>
              <p:nvSpPr>
                <p:cNvPr id="31799" name="Line 122"/>
                <p:cNvSpPr>
                  <a:spLocks noChangeShapeType="1"/>
                </p:cNvSpPr>
                <p:nvPr/>
              </p:nvSpPr>
              <p:spPr bwMode="auto">
                <a:xfrm>
                  <a:off x="3106" y="11310"/>
                  <a:ext cx="3348" cy="0"/>
                </a:xfrm>
                <a:prstGeom prst="line">
                  <a:avLst/>
                </a:prstGeom>
                <a:noFill/>
                <a:ln w="9525">
                  <a:solidFill>
                    <a:srgbClr val="000000"/>
                  </a:solidFill>
                  <a:round/>
                  <a:headEnd/>
                  <a:tailEnd/>
                </a:ln>
              </p:spPr>
              <p:txBody>
                <a:bodyPr/>
                <a:lstStyle/>
                <a:p>
                  <a:endParaRPr lang="zh-CN" altLang="en-US"/>
                </a:p>
              </p:txBody>
            </p:sp>
            <p:grpSp>
              <p:nvGrpSpPr>
                <p:cNvPr id="22" name="Group 123"/>
                <p:cNvGrpSpPr>
                  <a:grpSpLocks/>
                </p:cNvGrpSpPr>
                <p:nvPr/>
              </p:nvGrpSpPr>
              <p:grpSpPr bwMode="auto">
                <a:xfrm>
                  <a:off x="4906" y="11040"/>
                  <a:ext cx="524" cy="510"/>
                  <a:chOff x="5986" y="11145"/>
                  <a:chExt cx="524" cy="510"/>
                </a:xfrm>
              </p:grpSpPr>
              <p:sp>
                <p:nvSpPr>
                  <p:cNvPr id="31801" name="Rectangle 124"/>
                  <p:cNvSpPr>
                    <a:spLocks noChangeArrowheads="1"/>
                  </p:cNvSpPr>
                  <p:nvPr/>
                </p:nvSpPr>
                <p:spPr bwMode="auto">
                  <a:xfrm>
                    <a:off x="6058" y="11265"/>
                    <a:ext cx="272" cy="285"/>
                  </a:xfrm>
                  <a:prstGeom prst="rect">
                    <a:avLst/>
                  </a:prstGeom>
                  <a:solidFill>
                    <a:srgbClr val="FFFFFF"/>
                  </a:solidFill>
                  <a:ln w="9525">
                    <a:solidFill>
                      <a:srgbClr val="000000"/>
                    </a:solidFill>
                    <a:miter lim="800000"/>
                    <a:headEnd/>
                    <a:tailEnd/>
                  </a:ln>
                </p:spPr>
                <p:txBody>
                  <a:bodyPr/>
                  <a:lstStyle/>
                  <a:p>
                    <a:endParaRPr lang="zh-CN" altLang="en-US"/>
                  </a:p>
                </p:txBody>
              </p:sp>
              <p:sp>
                <p:nvSpPr>
                  <p:cNvPr id="31802" name="Text Box 125"/>
                  <p:cNvSpPr txBox="1">
                    <a:spLocks noChangeArrowheads="1"/>
                  </p:cNvSpPr>
                  <p:nvPr/>
                </p:nvSpPr>
                <p:spPr bwMode="auto">
                  <a:xfrm>
                    <a:off x="5986" y="11145"/>
                    <a:ext cx="524" cy="510"/>
                  </a:xfrm>
                  <a:prstGeom prst="rect">
                    <a:avLst/>
                  </a:prstGeom>
                  <a:noFill/>
                  <a:ln w="9525">
                    <a:noFill/>
                    <a:miter lim="800000"/>
                    <a:headEnd/>
                    <a:tailEnd/>
                  </a:ln>
                </p:spPr>
                <p:txBody>
                  <a:bodyPr/>
                  <a:lstStyle/>
                  <a:p>
                    <a:pPr algn="just">
                      <a:spcBef>
                        <a:spcPct val="0"/>
                      </a:spcBef>
                    </a:pPr>
                    <a:r>
                      <a:rPr kumimoji="1" lang="en-US" altLang="zh-CN" sz="1800" b="0"/>
                      <a:t>&amp;</a:t>
                    </a:r>
                  </a:p>
                </p:txBody>
              </p:sp>
            </p:grpSp>
          </p:grpSp>
          <p:sp>
            <p:nvSpPr>
              <p:cNvPr id="31793" name="Text Box 126"/>
              <p:cNvSpPr txBox="1">
                <a:spLocks noChangeArrowheads="1"/>
              </p:cNvSpPr>
              <p:nvPr/>
            </p:nvSpPr>
            <p:spPr bwMode="auto">
              <a:xfrm>
                <a:off x="3834" y="3603"/>
                <a:ext cx="524" cy="510"/>
              </a:xfrm>
              <a:prstGeom prst="rect">
                <a:avLst/>
              </a:prstGeom>
              <a:noFill/>
              <a:ln w="9525">
                <a:noFill/>
                <a:miter lim="800000"/>
                <a:headEnd/>
                <a:tailEnd/>
              </a:ln>
            </p:spPr>
            <p:txBody>
              <a:bodyPr/>
              <a:lstStyle/>
              <a:p>
                <a:pPr algn="just">
                  <a:spcBef>
                    <a:spcPct val="0"/>
                  </a:spcBef>
                </a:pPr>
                <a:r>
                  <a:rPr kumimoji="1" lang="en-US" altLang="zh-CN" sz="1800" b="0"/>
                  <a:t>×</a:t>
                </a:r>
              </a:p>
            </p:txBody>
          </p:sp>
          <p:sp>
            <p:nvSpPr>
              <p:cNvPr id="31794" name="Text Box 127"/>
              <p:cNvSpPr txBox="1">
                <a:spLocks noChangeArrowheads="1"/>
              </p:cNvSpPr>
              <p:nvPr/>
            </p:nvSpPr>
            <p:spPr bwMode="auto">
              <a:xfrm>
                <a:off x="3834" y="3933"/>
                <a:ext cx="524" cy="510"/>
              </a:xfrm>
              <a:prstGeom prst="rect">
                <a:avLst/>
              </a:prstGeom>
              <a:noFill/>
              <a:ln w="9525">
                <a:noFill/>
                <a:miter lim="800000"/>
                <a:headEnd/>
                <a:tailEnd/>
              </a:ln>
            </p:spPr>
            <p:txBody>
              <a:bodyPr/>
              <a:lstStyle/>
              <a:p>
                <a:pPr algn="just">
                  <a:spcBef>
                    <a:spcPct val="0"/>
                  </a:spcBef>
                </a:pPr>
                <a:r>
                  <a:rPr kumimoji="1" lang="en-US" altLang="zh-CN" sz="1800" b="0"/>
                  <a:t>×</a:t>
                </a:r>
              </a:p>
            </p:txBody>
          </p:sp>
          <p:sp>
            <p:nvSpPr>
              <p:cNvPr id="31795" name="Text Box 128"/>
              <p:cNvSpPr txBox="1">
                <a:spLocks noChangeArrowheads="1"/>
              </p:cNvSpPr>
              <p:nvPr/>
            </p:nvSpPr>
            <p:spPr bwMode="auto">
              <a:xfrm>
                <a:off x="4374" y="3603"/>
                <a:ext cx="524" cy="510"/>
              </a:xfrm>
              <a:prstGeom prst="rect">
                <a:avLst/>
              </a:prstGeom>
              <a:noFill/>
              <a:ln w="9525">
                <a:noFill/>
                <a:miter lim="800000"/>
                <a:headEnd/>
                <a:tailEnd/>
              </a:ln>
            </p:spPr>
            <p:txBody>
              <a:bodyPr/>
              <a:lstStyle/>
              <a:p>
                <a:pPr algn="just">
                  <a:spcBef>
                    <a:spcPct val="0"/>
                  </a:spcBef>
                </a:pPr>
                <a:r>
                  <a:rPr kumimoji="1" lang="en-US" altLang="zh-CN" sz="1800" b="0"/>
                  <a:t>×</a:t>
                </a:r>
              </a:p>
            </p:txBody>
          </p:sp>
          <p:sp>
            <p:nvSpPr>
              <p:cNvPr id="31796" name="Text Box 129"/>
              <p:cNvSpPr txBox="1">
                <a:spLocks noChangeArrowheads="1"/>
              </p:cNvSpPr>
              <p:nvPr/>
            </p:nvSpPr>
            <p:spPr bwMode="auto">
              <a:xfrm>
                <a:off x="4374" y="3933"/>
                <a:ext cx="524" cy="510"/>
              </a:xfrm>
              <a:prstGeom prst="rect">
                <a:avLst/>
              </a:prstGeom>
              <a:noFill/>
              <a:ln w="9525">
                <a:noFill/>
                <a:miter lim="800000"/>
                <a:headEnd/>
                <a:tailEnd/>
              </a:ln>
            </p:spPr>
            <p:txBody>
              <a:bodyPr/>
              <a:lstStyle/>
              <a:p>
                <a:pPr algn="just">
                  <a:spcBef>
                    <a:spcPct val="0"/>
                  </a:spcBef>
                </a:pPr>
                <a:r>
                  <a:rPr kumimoji="1" lang="en-US" altLang="zh-CN" sz="1800" b="0"/>
                  <a:t>×</a:t>
                </a:r>
              </a:p>
            </p:txBody>
          </p:sp>
          <p:sp>
            <p:nvSpPr>
              <p:cNvPr id="31797" name="Text Box 130"/>
              <p:cNvSpPr txBox="1">
                <a:spLocks noChangeArrowheads="1"/>
              </p:cNvSpPr>
              <p:nvPr/>
            </p:nvSpPr>
            <p:spPr bwMode="auto">
              <a:xfrm>
                <a:off x="4914" y="3603"/>
                <a:ext cx="524" cy="510"/>
              </a:xfrm>
              <a:prstGeom prst="rect">
                <a:avLst/>
              </a:prstGeom>
              <a:noFill/>
              <a:ln w="9525">
                <a:noFill/>
                <a:miter lim="800000"/>
                <a:headEnd/>
                <a:tailEnd/>
              </a:ln>
            </p:spPr>
            <p:txBody>
              <a:bodyPr/>
              <a:lstStyle/>
              <a:p>
                <a:pPr algn="just">
                  <a:spcBef>
                    <a:spcPct val="0"/>
                  </a:spcBef>
                </a:pPr>
                <a:r>
                  <a:rPr kumimoji="1" lang="en-US" altLang="zh-CN" sz="1800" b="0"/>
                  <a:t>×</a:t>
                </a:r>
              </a:p>
            </p:txBody>
          </p:sp>
          <p:sp>
            <p:nvSpPr>
              <p:cNvPr id="31798" name="Text Box 131"/>
              <p:cNvSpPr txBox="1">
                <a:spLocks noChangeArrowheads="1"/>
              </p:cNvSpPr>
              <p:nvPr/>
            </p:nvSpPr>
            <p:spPr bwMode="auto">
              <a:xfrm>
                <a:off x="4914" y="3933"/>
                <a:ext cx="524" cy="510"/>
              </a:xfrm>
              <a:prstGeom prst="rect">
                <a:avLst/>
              </a:prstGeom>
              <a:noFill/>
              <a:ln w="9525">
                <a:noFill/>
                <a:miter lim="800000"/>
                <a:headEnd/>
                <a:tailEnd/>
              </a:ln>
            </p:spPr>
            <p:txBody>
              <a:bodyPr/>
              <a:lstStyle/>
              <a:p>
                <a:pPr algn="just">
                  <a:spcBef>
                    <a:spcPct val="0"/>
                  </a:spcBef>
                </a:pPr>
                <a:r>
                  <a:rPr kumimoji="1" lang="en-US" altLang="zh-CN" sz="1800" b="0"/>
                  <a:t>×</a:t>
                </a:r>
              </a:p>
            </p:txBody>
          </p:sp>
        </p:grpSp>
        <p:sp>
          <p:nvSpPr>
            <p:cNvPr id="31779" name="Oval 132"/>
            <p:cNvSpPr>
              <a:spLocks noChangeArrowheads="1"/>
            </p:cNvSpPr>
            <p:nvPr/>
          </p:nvSpPr>
          <p:spPr bwMode="auto">
            <a:xfrm>
              <a:off x="3390" y="1776"/>
              <a:ext cx="44" cy="36"/>
            </a:xfrm>
            <a:prstGeom prst="ellipse">
              <a:avLst/>
            </a:prstGeom>
            <a:solidFill>
              <a:srgbClr val="000000"/>
            </a:solidFill>
            <a:ln w="9525">
              <a:solidFill>
                <a:srgbClr val="000000"/>
              </a:solidFill>
              <a:round/>
              <a:headEnd/>
              <a:tailEnd/>
            </a:ln>
          </p:spPr>
          <p:txBody>
            <a:bodyPr/>
            <a:lstStyle/>
            <a:p>
              <a:endParaRPr lang="zh-CN" altLang="en-US"/>
            </a:p>
          </p:txBody>
        </p:sp>
        <p:sp>
          <p:nvSpPr>
            <p:cNvPr id="31780" name="Oval 133"/>
            <p:cNvSpPr>
              <a:spLocks noChangeArrowheads="1"/>
            </p:cNvSpPr>
            <p:nvPr/>
          </p:nvSpPr>
          <p:spPr bwMode="auto">
            <a:xfrm>
              <a:off x="3674" y="2047"/>
              <a:ext cx="45" cy="36"/>
            </a:xfrm>
            <a:prstGeom prst="ellipse">
              <a:avLst/>
            </a:prstGeom>
            <a:solidFill>
              <a:srgbClr val="000000"/>
            </a:solidFill>
            <a:ln w="9525">
              <a:solidFill>
                <a:srgbClr val="000000"/>
              </a:solidFill>
              <a:round/>
              <a:headEnd/>
              <a:tailEnd/>
            </a:ln>
          </p:spPr>
          <p:txBody>
            <a:bodyPr/>
            <a:lstStyle/>
            <a:p>
              <a:endParaRPr lang="zh-CN" altLang="en-US"/>
            </a:p>
          </p:txBody>
        </p:sp>
        <p:sp>
          <p:nvSpPr>
            <p:cNvPr id="31781" name="Oval 134"/>
            <p:cNvSpPr>
              <a:spLocks noChangeArrowheads="1"/>
            </p:cNvSpPr>
            <p:nvPr/>
          </p:nvSpPr>
          <p:spPr bwMode="auto">
            <a:xfrm>
              <a:off x="3972" y="2715"/>
              <a:ext cx="44" cy="36"/>
            </a:xfrm>
            <a:prstGeom prst="ellipse">
              <a:avLst/>
            </a:prstGeom>
            <a:solidFill>
              <a:srgbClr val="000000"/>
            </a:solidFill>
            <a:ln w="9525">
              <a:solidFill>
                <a:srgbClr val="000000"/>
              </a:solidFill>
              <a:round/>
              <a:headEnd/>
              <a:tailEnd/>
            </a:ln>
          </p:spPr>
          <p:txBody>
            <a:bodyPr/>
            <a:lstStyle/>
            <a:p>
              <a:endParaRPr lang="zh-CN" altLang="en-US"/>
            </a:p>
          </p:txBody>
        </p:sp>
        <p:sp>
          <p:nvSpPr>
            <p:cNvPr id="31782" name="Oval 135"/>
            <p:cNvSpPr>
              <a:spLocks noChangeArrowheads="1"/>
            </p:cNvSpPr>
            <p:nvPr/>
          </p:nvSpPr>
          <p:spPr bwMode="auto">
            <a:xfrm>
              <a:off x="3674" y="2245"/>
              <a:ext cx="45" cy="36"/>
            </a:xfrm>
            <a:prstGeom prst="ellipse">
              <a:avLst/>
            </a:prstGeom>
            <a:solidFill>
              <a:srgbClr val="000000"/>
            </a:solidFill>
            <a:ln w="9525">
              <a:solidFill>
                <a:srgbClr val="000000"/>
              </a:solidFill>
              <a:round/>
              <a:headEnd/>
              <a:tailEnd/>
            </a:ln>
          </p:spPr>
          <p:txBody>
            <a:bodyPr/>
            <a:lstStyle/>
            <a:p>
              <a:endParaRPr lang="zh-CN" altLang="en-US"/>
            </a:p>
          </p:txBody>
        </p:sp>
        <p:sp>
          <p:nvSpPr>
            <p:cNvPr id="31783" name="Oval 136"/>
            <p:cNvSpPr>
              <a:spLocks noChangeArrowheads="1"/>
            </p:cNvSpPr>
            <p:nvPr/>
          </p:nvSpPr>
          <p:spPr bwMode="auto">
            <a:xfrm>
              <a:off x="3969" y="2516"/>
              <a:ext cx="44" cy="36"/>
            </a:xfrm>
            <a:prstGeom prst="ellipse">
              <a:avLst/>
            </a:prstGeom>
            <a:solidFill>
              <a:srgbClr val="000000"/>
            </a:solidFill>
            <a:ln w="9525">
              <a:solidFill>
                <a:srgbClr val="000000"/>
              </a:solidFill>
              <a:round/>
              <a:headEnd/>
              <a:tailEnd/>
            </a:ln>
          </p:spPr>
          <p:txBody>
            <a:bodyPr/>
            <a:lstStyle/>
            <a:p>
              <a:endParaRPr lang="zh-CN" altLang="en-US"/>
            </a:p>
          </p:txBody>
        </p:sp>
        <p:sp>
          <p:nvSpPr>
            <p:cNvPr id="31784" name="Text Box 137"/>
            <p:cNvSpPr txBox="1">
              <a:spLocks noChangeArrowheads="1"/>
            </p:cNvSpPr>
            <p:nvPr/>
          </p:nvSpPr>
          <p:spPr bwMode="auto">
            <a:xfrm>
              <a:off x="2847" y="3275"/>
              <a:ext cx="389" cy="307"/>
            </a:xfrm>
            <a:prstGeom prst="rect">
              <a:avLst/>
            </a:prstGeom>
            <a:noFill/>
            <a:ln w="9525">
              <a:noFill/>
              <a:miter lim="800000"/>
              <a:headEnd/>
              <a:tailEnd/>
            </a:ln>
          </p:spPr>
          <p:txBody>
            <a:bodyPr/>
            <a:lstStyle/>
            <a:p>
              <a:pPr algn="just">
                <a:spcBef>
                  <a:spcPct val="0"/>
                </a:spcBef>
              </a:pPr>
              <a:endParaRPr kumimoji="1" lang="en-US" altLang="zh-CN" sz="1800" b="0"/>
            </a:p>
          </p:txBody>
        </p:sp>
      </p:grpSp>
      <p:sp>
        <p:nvSpPr>
          <p:cNvPr id="31760" name="Rectangle 413"/>
          <p:cNvSpPr>
            <a:spLocks noGrp="1" noChangeArrowheads="1"/>
          </p:cNvSpPr>
          <p:nvPr>
            <p:ph type="title"/>
          </p:nvPr>
        </p:nvSpPr>
        <p:spPr/>
        <p:txBody>
          <a:bodyPr/>
          <a:lstStyle/>
          <a:p>
            <a:r>
              <a:rPr lang="en-US" altLang="zh-CN" dirty="0" smtClean="0">
                <a:solidFill>
                  <a:srgbClr val="FFCC00"/>
                </a:solidFill>
                <a:latin typeface="Arial" charset="0"/>
                <a:ea typeface="黑体" pitchFamily="49" charset="-122"/>
              </a:rPr>
              <a:t>PAL</a:t>
            </a:r>
            <a:r>
              <a:rPr lang="zh-CN" altLang="en-US" dirty="0" smtClean="0">
                <a:solidFill>
                  <a:srgbClr val="FFCC00"/>
                </a:solidFill>
                <a:latin typeface="Arial" charset="0"/>
                <a:ea typeface="黑体" pitchFamily="49" charset="-122"/>
              </a:rPr>
              <a:t>、</a:t>
            </a:r>
            <a:r>
              <a:rPr lang="en-US" altLang="zh-CN" dirty="0" smtClean="0">
                <a:solidFill>
                  <a:srgbClr val="FFCC00"/>
                </a:solidFill>
                <a:latin typeface="Arial" charset="0"/>
                <a:ea typeface="黑体" pitchFamily="49" charset="-122"/>
              </a:rPr>
              <a:t>GAL</a:t>
            </a:r>
            <a:r>
              <a:rPr lang="zh-CN" altLang="en-US" dirty="0" smtClean="0">
                <a:solidFill>
                  <a:srgbClr val="FFCC00"/>
                </a:solidFill>
                <a:latin typeface="Arial" charset="0"/>
                <a:ea typeface="黑体" pitchFamily="49" charset="-122"/>
              </a:rPr>
              <a:t>的阵列结构图</a:t>
            </a:r>
          </a:p>
        </p:txBody>
      </p:sp>
      <p:sp>
        <p:nvSpPr>
          <p:cNvPr id="31761"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spcBef>
                <a:spcPct val="0"/>
              </a:spcBef>
            </a:pPr>
            <a:fld id="{55DB0C13-15EC-4145-A15C-0010B954C4D7}" type="slidenum">
              <a:rPr lang="ko-KR" altLang="en-US" sz="1600">
                <a:solidFill>
                  <a:schemeClr val="accent2"/>
                </a:solidFill>
                <a:latin typeface="Verdana" pitchFamily="34" charset="0"/>
                <a:ea typeface="Gulim" pitchFamily="34" charset="-127"/>
              </a:rPr>
              <a:pPr algn="r">
                <a:spcBef>
                  <a:spcPct val="0"/>
                </a:spcBef>
              </a:pPr>
              <a:t>88</a:t>
            </a:fld>
            <a:endParaRPr lang="en-US" altLang="ko-KR" sz="1600">
              <a:solidFill>
                <a:schemeClr val="accent2"/>
              </a:solidFill>
              <a:latin typeface="Verdana" pitchFamily="34" charset="0"/>
              <a:ea typeface="Gulim" pitchFamily="34" charset="-127"/>
            </a:endParaRPr>
          </a:p>
        </p:txBody>
      </p:sp>
      <p:sp>
        <p:nvSpPr>
          <p:cNvPr id="139" name="Text Box 17"/>
          <p:cNvSpPr txBox="1">
            <a:spLocks noChangeArrowheads="1"/>
          </p:cNvSpPr>
          <p:nvPr/>
        </p:nvSpPr>
        <p:spPr bwMode="auto">
          <a:xfrm>
            <a:off x="469900" y="1520825"/>
            <a:ext cx="4970463" cy="424732"/>
          </a:xfrm>
          <a:prstGeom prst="rect">
            <a:avLst/>
          </a:prstGeom>
          <a:noFill/>
          <a:ln w="9525">
            <a:noFill/>
            <a:miter lim="800000"/>
            <a:headEnd/>
            <a:tailEnd/>
          </a:ln>
        </p:spPr>
        <p:txBody>
          <a:bodyPr>
            <a:spAutoFit/>
          </a:bodyPr>
          <a:lstStyle/>
          <a:p>
            <a:r>
              <a:rPr kumimoji="1" lang="zh-CN" altLang="en-US" b="1" dirty="0">
                <a:solidFill>
                  <a:srgbClr val="CC3300"/>
                </a:solidFill>
                <a:latin typeface="Arial" charset="0"/>
                <a:cs typeface="Arial" charset="0"/>
              </a:rPr>
              <a:t>与编程、或固定：</a:t>
            </a:r>
            <a:r>
              <a:rPr lang="en-US" altLang="zh-CN" b="1" dirty="0">
                <a:solidFill>
                  <a:srgbClr val="FFCC00"/>
                </a:solidFill>
                <a:latin typeface="Arial" charset="0"/>
                <a:ea typeface="黑体" pitchFamily="49" charset="-122"/>
                <a:cs typeface="Arial" charset="0"/>
              </a:rPr>
              <a:t> </a:t>
            </a:r>
            <a:r>
              <a:rPr kumimoji="1" lang="en-US" altLang="zh-CN" b="1" dirty="0">
                <a:solidFill>
                  <a:srgbClr val="CC3300"/>
                </a:solidFill>
                <a:latin typeface="Arial" charset="0"/>
                <a:cs typeface="Arial" charset="0"/>
              </a:rPr>
              <a:t>PAL</a:t>
            </a:r>
            <a:r>
              <a:rPr kumimoji="1" lang="zh-CN" altLang="en-US" b="1" dirty="0">
                <a:solidFill>
                  <a:srgbClr val="CC3300"/>
                </a:solidFill>
                <a:latin typeface="Arial" charset="0"/>
                <a:cs typeface="Arial" charset="0"/>
              </a:rPr>
              <a:t>、</a:t>
            </a:r>
            <a:r>
              <a:rPr kumimoji="1" lang="en-US" altLang="zh-CN" b="1" dirty="0">
                <a:solidFill>
                  <a:srgbClr val="CC3300"/>
                </a:solidFill>
                <a:latin typeface="Arial" charset="0"/>
                <a:cs typeface="Arial" charset="0"/>
              </a:rPr>
              <a:t>GAL</a:t>
            </a:r>
            <a:endParaRPr kumimoji="1" lang="zh-CN" altLang="en-US" b="1" dirty="0">
              <a:solidFill>
                <a:srgbClr val="CC3300"/>
              </a:solidFill>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39"/>
                                        </p:tgtEl>
                                        <p:attrNameLst>
                                          <p:attrName>style.visibility</p:attrName>
                                        </p:attrNameLst>
                                      </p:cBhvr>
                                      <p:to>
                                        <p:strVal val="visible"/>
                                      </p:to>
                                    </p:set>
                                    <p:anim calcmode="lin" valueType="num">
                                      <p:cBhvr additive="base">
                                        <p:cTn id="7" dur="500" fill="hold"/>
                                        <p:tgtEl>
                                          <p:spTgt spid="139"/>
                                        </p:tgtEl>
                                        <p:attrNameLst>
                                          <p:attrName>ppt_x</p:attrName>
                                        </p:attrNameLst>
                                      </p:cBhvr>
                                      <p:tavLst>
                                        <p:tav tm="0">
                                          <p:val>
                                            <p:strVal val="1+#ppt_w/2"/>
                                          </p:val>
                                        </p:tav>
                                        <p:tav tm="100000">
                                          <p:val>
                                            <p:strVal val="#ppt_x"/>
                                          </p:val>
                                        </p:tav>
                                      </p:tavLst>
                                    </p:anim>
                                    <p:anim calcmode="lin" valueType="num">
                                      <p:cBhvr additive="base">
                                        <p:cTn id="8" dur="500" fill="hold"/>
                                        <p:tgtEl>
                                          <p:spTgt spid="13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2602"/>
                                        </p:tgtEl>
                                        <p:attrNameLst>
                                          <p:attrName>style.visibility</p:attrName>
                                        </p:attrNameLst>
                                      </p:cBhvr>
                                      <p:to>
                                        <p:strVal val="visible"/>
                                      </p:to>
                                    </p:set>
                                    <p:anim calcmode="lin" valueType="num">
                                      <p:cBhvr additive="base">
                                        <p:cTn id="18" dur="500" fill="hold"/>
                                        <p:tgtEl>
                                          <p:spTgt spid="62602"/>
                                        </p:tgtEl>
                                        <p:attrNameLst>
                                          <p:attrName>ppt_x</p:attrName>
                                        </p:attrNameLst>
                                      </p:cBhvr>
                                      <p:tavLst>
                                        <p:tav tm="0">
                                          <p:val>
                                            <p:strVal val="#ppt_x"/>
                                          </p:val>
                                        </p:tav>
                                        <p:tav tm="100000">
                                          <p:val>
                                            <p:strVal val="#ppt_x"/>
                                          </p:val>
                                        </p:tav>
                                      </p:tavLst>
                                    </p:anim>
                                    <p:anim calcmode="lin" valueType="num">
                                      <p:cBhvr additive="base">
                                        <p:cTn id="19" dur="500" fill="hold"/>
                                        <p:tgtEl>
                                          <p:spTgt spid="626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02" grpId="0"/>
      <p:bldP spid="139"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ChangeArrowheads="1"/>
          </p:cNvSpPr>
          <p:nvPr/>
        </p:nvSpPr>
        <p:spPr bwMode="auto">
          <a:xfrm>
            <a:off x="0" y="3303588"/>
            <a:ext cx="9144000" cy="0"/>
          </a:xfrm>
          <a:prstGeom prst="rect">
            <a:avLst/>
          </a:prstGeom>
          <a:noFill/>
          <a:ln w="9525">
            <a:noFill/>
            <a:miter lim="800000"/>
            <a:headEnd/>
            <a:tailEnd/>
          </a:ln>
        </p:spPr>
        <p:txBody>
          <a:bodyPr wrap="none" anchor="ctr">
            <a:spAutoFit/>
          </a:bodyPr>
          <a:lstStyle/>
          <a:p>
            <a:endParaRPr lang="zh-CN" altLang="en-US"/>
          </a:p>
        </p:txBody>
      </p:sp>
      <p:sp>
        <p:nvSpPr>
          <p:cNvPr id="3076" name="Rectangle 3"/>
          <p:cNvSpPr>
            <a:spLocks noChangeArrowheads="1"/>
          </p:cNvSpPr>
          <p:nvPr/>
        </p:nvSpPr>
        <p:spPr bwMode="auto">
          <a:xfrm>
            <a:off x="0" y="3527425"/>
            <a:ext cx="9144000" cy="0"/>
          </a:xfrm>
          <a:prstGeom prst="rect">
            <a:avLst/>
          </a:prstGeom>
          <a:noFill/>
          <a:ln w="9525">
            <a:noFill/>
            <a:miter lim="800000"/>
            <a:headEnd/>
            <a:tailEnd/>
          </a:ln>
        </p:spPr>
        <p:txBody>
          <a:bodyPr wrap="none" anchor="ctr">
            <a:spAutoFit/>
          </a:bodyPr>
          <a:lstStyle/>
          <a:p>
            <a:endParaRPr lang="zh-CN" altLang="en-US"/>
          </a:p>
        </p:txBody>
      </p:sp>
      <p:sp>
        <p:nvSpPr>
          <p:cNvPr id="3077" name="Rectangle 4"/>
          <p:cNvSpPr>
            <a:spLocks noChangeArrowheads="1"/>
          </p:cNvSpPr>
          <p:nvPr/>
        </p:nvSpPr>
        <p:spPr bwMode="auto">
          <a:xfrm>
            <a:off x="0" y="3349625"/>
            <a:ext cx="9144000" cy="0"/>
          </a:xfrm>
          <a:prstGeom prst="rect">
            <a:avLst/>
          </a:prstGeom>
          <a:noFill/>
          <a:ln w="9525">
            <a:noFill/>
            <a:miter lim="800000"/>
            <a:headEnd/>
            <a:tailEnd/>
          </a:ln>
        </p:spPr>
        <p:txBody>
          <a:bodyPr wrap="none" anchor="ctr">
            <a:spAutoFit/>
          </a:bodyPr>
          <a:lstStyle/>
          <a:p>
            <a:endParaRPr lang="zh-CN" altLang="en-US"/>
          </a:p>
        </p:txBody>
      </p:sp>
      <p:sp>
        <p:nvSpPr>
          <p:cNvPr id="3078" name="Rectangle 5"/>
          <p:cNvSpPr>
            <a:spLocks noChangeArrowheads="1"/>
          </p:cNvSpPr>
          <p:nvPr/>
        </p:nvSpPr>
        <p:spPr bwMode="auto">
          <a:xfrm>
            <a:off x="0" y="3527425"/>
            <a:ext cx="9144000" cy="0"/>
          </a:xfrm>
          <a:prstGeom prst="rect">
            <a:avLst/>
          </a:prstGeom>
          <a:noFill/>
          <a:ln w="9525">
            <a:noFill/>
            <a:miter lim="800000"/>
            <a:headEnd/>
            <a:tailEnd/>
          </a:ln>
        </p:spPr>
        <p:txBody>
          <a:bodyPr wrap="none" anchor="ctr">
            <a:spAutoFit/>
          </a:bodyPr>
          <a:lstStyle/>
          <a:p>
            <a:endParaRPr lang="zh-CN" altLang="en-US"/>
          </a:p>
        </p:txBody>
      </p:sp>
      <p:sp>
        <p:nvSpPr>
          <p:cNvPr id="3079" name="Rectangle 6"/>
          <p:cNvSpPr>
            <a:spLocks noChangeArrowheads="1"/>
          </p:cNvSpPr>
          <p:nvPr/>
        </p:nvSpPr>
        <p:spPr bwMode="auto">
          <a:xfrm>
            <a:off x="0" y="3609975"/>
            <a:ext cx="184150" cy="366713"/>
          </a:xfrm>
          <a:prstGeom prst="rect">
            <a:avLst/>
          </a:prstGeom>
          <a:noFill/>
          <a:ln w="9525">
            <a:noFill/>
            <a:miter lim="800000"/>
            <a:headEnd/>
            <a:tailEnd/>
          </a:ln>
        </p:spPr>
        <p:txBody>
          <a:bodyPr wrap="none" anchor="ctr">
            <a:spAutoFit/>
          </a:bodyPr>
          <a:lstStyle/>
          <a:p>
            <a:pPr>
              <a:spcBef>
                <a:spcPct val="0"/>
              </a:spcBef>
            </a:pPr>
            <a:endParaRPr kumimoji="1" lang="zh-CN" altLang="en-US" sz="1800" b="0"/>
          </a:p>
        </p:txBody>
      </p:sp>
      <p:sp>
        <p:nvSpPr>
          <p:cNvPr id="3080" name="Rectangle 7"/>
          <p:cNvSpPr>
            <a:spLocks noChangeArrowheads="1"/>
          </p:cNvSpPr>
          <p:nvPr/>
        </p:nvSpPr>
        <p:spPr bwMode="auto">
          <a:xfrm>
            <a:off x="0" y="3565525"/>
            <a:ext cx="9144000" cy="0"/>
          </a:xfrm>
          <a:prstGeom prst="rect">
            <a:avLst/>
          </a:prstGeom>
          <a:noFill/>
          <a:ln w="9525">
            <a:noFill/>
            <a:miter lim="800000"/>
            <a:headEnd/>
            <a:tailEnd/>
          </a:ln>
        </p:spPr>
        <p:txBody>
          <a:bodyPr wrap="none" anchor="ctr">
            <a:spAutoFit/>
          </a:bodyPr>
          <a:lstStyle/>
          <a:p>
            <a:endParaRPr lang="zh-CN" altLang="en-US"/>
          </a:p>
        </p:txBody>
      </p:sp>
      <p:sp>
        <p:nvSpPr>
          <p:cNvPr id="3081" name="Rectangle 8"/>
          <p:cNvSpPr>
            <a:spLocks noChangeArrowheads="1"/>
          </p:cNvSpPr>
          <p:nvPr/>
        </p:nvSpPr>
        <p:spPr bwMode="auto">
          <a:xfrm>
            <a:off x="0" y="3565525"/>
            <a:ext cx="9144000" cy="0"/>
          </a:xfrm>
          <a:prstGeom prst="rect">
            <a:avLst/>
          </a:prstGeom>
          <a:noFill/>
          <a:ln w="9525">
            <a:noFill/>
            <a:miter lim="800000"/>
            <a:headEnd/>
            <a:tailEnd/>
          </a:ln>
        </p:spPr>
        <p:txBody>
          <a:bodyPr wrap="none" anchor="ctr">
            <a:spAutoFit/>
          </a:bodyPr>
          <a:lstStyle/>
          <a:p>
            <a:endParaRPr lang="zh-CN" altLang="en-US"/>
          </a:p>
        </p:txBody>
      </p:sp>
      <p:sp>
        <p:nvSpPr>
          <p:cNvPr id="3082" name="Rectangle 9"/>
          <p:cNvSpPr>
            <a:spLocks noChangeArrowheads="1"/>
          </p:cNvSpPr>
          <p:nvPr/>
        </p:nvSpPr>
        <p:spPr bwMode="auto">
          <a:xfrm>
            <a:off x="0" y="3565525"/>
            <a:ext cx="9144000" cy="0"/>
          </a:xfrm>
          <a:prstGeom prst="rect">
            <a:avLst/>
          </a:prstGeom>
          <a:noFill/>
          <a:ln w="9525">
            <a:noFill/>
            <a:miter lim="800000"/>
            <a:headEnd/>
            <a:tailEnd/>
          </a:ln>
        </p:spPr>
        <p:txBody>
          <a:bodyPr wrap="none" anchor="ctr">
            <a:spAutoFit/>
          </a:bodyPr>
          <a:lstStyle/>
          <a:p>
            <a:endParaRPr lang="zh-CN" altLang="en-US"/>
          </a:p>
        </p:txBody>
      </p:sp>
      <p:sp>
        <p:nvSpPr>
          <p:cNvPr id="3083" name="Rectangle 10"/>
          <p:cNvSpPr>
            <a:spLocks noChangeArrowheads="1"/>
          </p:cNvSpPr>
          <p:nvPr/>
        </p:nvSpPr>
        <p:spPr bwMode="auto">
          <a:xfrm>
            <a:off x="0" y="3565525"/>
            <a:ext cx="9144000" cy="0"/>
          </a:xfrm>
          <a:prstGeom prst="rect">
            <a:avLst/>
          </a:prstGeom>
          <a:noFill/>
          <a:ln w="9525">
            <a:noFill/>
            <a:miter lim="800000"/>
            <a:headEnd/>
            <a:tailEnd/>
          </a:ln>
        </p:spPr>
        <p:txBody>
          <a:bodyPr wrap="none" anchor="ctr">
            <a:spAutoFit/>
          </a:bodyPr>
          <a:lstStyle/>
          <a:p>
            <a:endParaRPr lang="zh-CN" altLang="en-US"/>
          </a:p>
        </p:txBody>
      </p:sp>
      <p:sp>
        <p:nvSpPr>
          <p:cNvPr id="3084" name="Rectangle 11"/>
          <p:cNvSpPr>
            <a:spLocks noChangeArrowheads="1"/>
          </p:cNvSpPr>
          <p:nvPr/>
        </p:nvSpPr>
        <p:spPr bwMode="auto">
          <a:xfrm>
            <a:off x="0" y="3565525"/>
            <a:ext cx="9144000" cy="0"/>
          </a:xfrm>
          <a:prstGeom prst="rect">
            <a:avLst/>
          </a:prstGeom>
          <a:noFill/>
          <a:ln w="9525">
            <a:noFill/>
            <a:miter lim="800000"/>
            <a:headEnd/>
            <a:tailEnd/>
          </a:ln>
        </p:spPr>
        <p:txBody>
          <a:bodyPr wrap="none" anchor="ctr">
            <a:spAutoFit/>
          </a:bodyPr>
          <a:lstStyle/>
          <a:p>
            <a:endParaRPr lang="zh-CN" altLang="en-US"/>
          </a:p>
        </p:txBody>
      </p:sp>
      <p:sp>
        <p:nvSpPr>
          <p:cNvPr id="3085" name="Rectangle 12"/>
          <p:cNvSpPr>
            <a:spLocks noChangeArrowheads="1"/>
          </p:cNvSpPr>
          <p:nvPr/>
        </p:nvSpPr>
        <p:spPr bwMode="auto">
          <a:xfrm>
            <a:off x="0" y="3565525"/>
            <a:ext cx="9144000" cy="0"/>
          </a:xfrm>
          <a:prstGeom prst="rect">
            <a:avLst/>
          </a:prstGeom>
          <a:noFill/>
          <a:ln w="9525">
            <a:noFill/>
            <a:miter lim="800000"/>
            <a:headEnd/>
            <a:tailEnd/>
          </a:ln>
        </p:spPr>
        <p:txBody>
          <a:bodyPr wrap="none" anchor="ctr">
            <a:spAutoFit/>
          </a:bodyPr>
          <a:lstStyle/>
          <a:p>
            <a:endParaRPr lang="zh-CN" altLang="en-US"/>
          </a:p>
        </p:txBody>
      </p:sp>
      <p:sp>
        <p:nvSpPr>
          <p:cNvPr id="3086" name="Rectangle 13"/>
          <p:cNvSpPr>
            <a:spLocks noChangeArrowheads="1"/>
          </p:cNvSpPr>
          <p:nvPr/>
        </p:nvSpPr>
        <p:spPr bwMode="auto">
          <a:xfrm>
            <a:off x="0" y="3565525"/>
            <a:ext cx="9144000" cy="0"/>
          </a:xfrm>
          <a:prstGeom prst="rect">
            <a:avLst/>
          </a:prstGeom>
          <a:noFill/>
          <a:ln w="9525">
            <a:noFill/>
            <a:miter lim="800000"/>
            <a:headEnd/>
            <a:tailEnd/>
          </a:ln>
        </p:spPr>
        <p:txBody>
          <a:bodyPr wrap="none" anchor="ctr">
            <a:spAutoFit/>
          </a:bodyPr>
          <a:lstStyle/>
          <a:p>
            <a:endParaRPr lang="zh-CN" altLang="en-US"/>
          </a:p>
        </p:txBody>
      </p:sp>
      <p:sp>
        <p:nvSpPr>
          <p:cNvPr id="3087" name="Rectangle 413"/>
          <p:cNvSpPr>
            <a:spLocks noGrp="1" noChangeArrowheads="1"/>
          </p:cNvSpPr>
          <p:nvPr>
            <p:ph type="title" idx="4294967295"/>
          </p:nvPr>
        </p:nvSpPr>
        <p:spPr/>
        <p:txBody>
          <a:bodyPr/>
          <a:lstStyle/>
          <a:p>
            <a:r>
              <a:rPr lang="en-US" altLang="zh-CN" dirty="0" smtClean="0">
                <a:solidFill>
                  <a:srgbClr val="FFCC00"/>
                </a:solidFill>
                <a:latin typeface="Arial" charset="0"/>
                <a:ea typeface="黑体" pitchFamily="49" charset="-122"/>
              </a:rPr>
              <a:t>PAL16V8</a:t>
            </a:r>
            <a:r>
              <a:rPr lang="zh-CN" altLang="en-US" dirty="0" smtClean="0">
                <a:solidFill>
                  <a:srgbClr val="FFCC00"/>
                </a:solidFill>
                <a:latin typeface="Arial" charset="0"/>
                <a:ea typeface="黑体" pitchFamily="49" charset="-122"/>
              </a:rPr>
              <a:t>的电路结构</a:t>
            </a:r>
          </a:p>
        </p:txBody>
      </p:sp>
      <p:sp>
        <p:nvSpPr>
          <p:cNvPr id="3088"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spcBef>
                <a:spcPct val="0"/>
              </a:spcBef>
            </a:pPr>
            <a:fld id="{2C0EAD5A-C048-41BA-A66F-CC15BF706C76}" type="slidenum">
              <a:rPr lang="ko-KR" altLang="en-US" sz="1600">
                <a:solidFill>
                  <a:schemeClr val="accent2"/>
                </a:solidFill>
                <a:latin typeface="Verdana" pitchFamily="34" charset="0"/>
                <a:ea typeface="Gulim" pitchFamily="34" charset="-127"/>
              </a:rPr>
              <a:pPr algn="r">
                <a:spcBef>
                  <a:spcPct val="0"/>
                </a:spcBef>
              </a:pPr>
              <a:t>89</a:t>
            </a:fld>
            <a:endParaRPr lang="en-US" altLang="ko-KR" sz="1600">
              <a:solidFill>
                <a:schemeClr val="accent2"/>
              </a:solidFill>
              <a:latin typeface="Verdana" pitchFamily="34" charset="0"/>
              <a:ea typeface="Gulim" pitchFamily="34" charset="-127"/>
            </a:endParaRPr>
          </a:p>
        </p:txBody>
      </p:sp>
      <p:graphicFrame>
        <p:nvGraphicFramePr>
          <p:cNvPr id="3074" name="Object 137"/>
          <p:cNvGraphicFramePr>
            <a:graphicFrameLocks noChangeAspect="1"/>
          </p:cNvGraphicFramePr>
          <p:nvPr/>
        </p:nvGraphicFramePr>
        <p:xfrm>
          <a:off x="228600" y="1268413"/>
          <a:ext cx="8686800" cy="4922837"/>
        </p:xfrm>
        <a:graphic>
          <a:graphicData uri="http://schemas.openxmlformats.org/presentationml/2006/ole">
            <p:oleObj spid="_x0000_s193538" r:id="rId4" imgW="5267880" imgH="3035520" progId="">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5"/>
          <p:cNvSpPr>
            <a:spLocks noGrp="1" noChangeArrowheads="1"/>
          </p:cNvSpPr>
          <p:nvPr>
            <p:ph type="sldNum" sz="quarter" idx="10"/>
          </p:nvPr>
        </p:nvSpPr>
        <p:spPr>
          <a:noFill/>
        </p:spPr>
        <p:txBody>
          <a:bodyPr/>
          <a:lstStyle/>
          <a:p>
            <a:fld id="{EA2415D6-57FC-4F92-9523-C32FBDD0CF4B}" type="slidenum">
              <a:rPr lang="ko-KR" altLang="en-US" smtClean="0"/>
              <a:pPr/>
              <a:t>9</a:t>
            </a:fld>
            <a:endParaRPr lang="en-US" altLang="ko-KR" smtClean="0"/>
          </a:p>
        </p:txBody>
      </p:sp>
      <p:sp>
        <p:nvSpPr>
          <p:cNvPr id="28675" name="Rectangle 2"/>
          <p:cNvSpPr>
            <a:spLocks noGrp="1" noChangeArrowheads="1"/>
          </p:cNvSpPr>
          <p:nvPr>
            <p:ph type="title"/>
          </p:nvPr>
        </p:nvSpPr>
        <p:spPr>
          <a:xfrm>
            <a:off x="1763713" y="298450"/>
            <a:ext cx="5962650" cy="609600"/>
          </a:xfrm>
        </p:spPr>
        <p:txBody>
          <a:bodyPr/>
          <a:lstStyle/>
          <a:p>
            <a:r>
              <a:rPr lang="zh-CN" altLang="en-US" smtClean="0">
                <a:solidFill>
                  <a:srgbClr val="FFCC00"/>
                </a:solidFill>
                <a:latin typeface="Arial" charset="0"/>
                <a:ea typeface="黑体" pitchFamily="49" charset="-122"/>
              </a:rPr>
              <a:t>半导体存储器的存储容量</a:t>
            </a:r>
          </a:p>
        </p:txBody>
      </p:sp>
      <p:sp>
        <p:nvSpPr>
          <p:cNvPr id="127" name="Text Box 75"/>
          <p:cNvSpPr txBox="1">
            <a:spLocks noChangeArrowheads="1"/>
          </p:cNvSpPr>
          <p:nvPr/>
        </p:nvSpPr>
        <p:spPr bwMode="auto">
          <a:xfrm>
            <a:off x="250825" y="1268413"/>
            <a:ext cx="8721725" cy="862012"/>
          </a:xfrm>
          <a:prstGeom prst="rect">
            <a:avLst/>
          </a:prstGeom>
          <a:noFill/>
          <a:ln w="9525">
            <a:noFill/>
            <a:miter lim="800000"/>
            <a:headEnd/>
            <a:tailEnd/>
          </a:ln>
        </p:spPr>
        <p:txBody>
          <a:bodyPr>
            <a:spAutoFit/>
          </a:bodyPr>
          <a:lstStyle/>
          <a:p>
            <a:pPr marL="742950" lvl="1" indent="-285750" algn="l" eaLnBrk="0" hangingPunct="0">
              <a:lnSpc>
                <a:spcPct val="125000"/>
              </a:lnSpc>
              <a:buClr>
                <a:srgbClr val="006666"/>
              </a:buClr>
              <a:buSzPct val="85000"/>
              <a:buFont typeface="Wingdings" pitchFamily="2" charset="2"/>
              <a:buChar char="u"/>
            </a:pPr>
            <a:r>
              <a:rPr lang="zh-CN" altLang="en-US" sz="2000" b="1">
                <a:solidFill>
                  <a:srgbClr val="FF0000"/>
                </a:solidFill>
                <a:latin typeface="Arial" charset="0"/>
                <a:cs typeface="Arial" charset="0"/>
              </a:rPr>
              <a:t>字</a:t>
            </a:r>
            <a:r>
              <a:rPr lang="zh-CN" altLang="en-US" sz="2000" b="1">
                <a:latin typeface="Arial" charset="0"/>
                <a:cs typeface="Arial" charset="0"/>
              </a:rPr>
              <a:t>：若干个存储单元构成的一个存储组。字是一个整体，有共同的地址，共同用来代表某种信息，并共同写入存储器或从存储器中读出。</a:t>
            </a:r>
          </a:p>
        </p:txBody>
      </p:sp>
      <p:sp>
        <p:nvSpPr>
          <p:cNvPr id="128" name="Text Box 76"/>
          <p:cNvSpPr txBox="1">
            <a:spLocks noChangeArrowheads="1"/>
          </p:cNvSpPr>
          <p:nvPr/>
        </p:nvSpPr>
        <p:spPr bwMode="auto">
          <a:xfrm>
            <a:off x="250825" y="2133600"/>
            <a:ext cx="8174038" cy="1522413"/>
          </a:xfrm>
          <a:prstGeom prst="rect">
            <a:avLst/>
          </a:prstGeom>
          <a:noFill/>
          <a:ln w="9525">
            <a:noFill/>
            <a:miter lim="800000"/>
            <a:headEnd/>
            <a:tailEnd/>
          </a:ln>
        </p:spPr>
        <p:txBody>
          <a:bodyPr>
            <a:spAutoFit/>
          </a:bodyPr>
          <a:lstStyle/>
          <a:p>
            <a:pPr marL="742950" lvl="1" indent="-285750" algn="l" eaLnBrk="0" hangingPunct="0">
              <a:lnSpc>
                <a:spcPct val="110000"/>
              </a:lnSpc>
              <a:spcBef>
                <a:spcPts val="600"/>
              </a:spcBef>
              <a:buClr>
                <a:srgbClr val="006666"/>
              </a:buClr>
              <a:buSzPct val="85000"/>
              <a:buFont typeface="Wingdings" pitchFamily="2" charset="2"/>
              <a:buChar char="u"/>
            </a:pPr>
            <a:r>
              <a:rPr lang="zh-CN" altLang="en-US" sz="2000" b="1">
                <a:solidFill>
                  <a:srgbClr val="FF0000"/>
                </a:solidFill>
                <a:latin typeface="Arial" charset="0"/>
                <a:cs typeface="Arial" charset="0"/>
              </a:rPr>
              <a:t>字长</a:t>
            </a:r>
            <a:r>
              <a:rPr lang="zh-CN" altLang="en-US" sz="2000" b="1">
                <a:latin typeface="Arial" charset="0"/>
                <a:cs typeface="Arial" charset="0"/>
              </a:rPr>
              <a:t>：构成存储器字中二进制数的位数。字长有</a:t>
            </a:r>
            <a:r>
              <a:rPr lang="en-US" altLang="zh-CN" sz="2000" b="1">
                <a:latin typeface="Arial" charset="0"/>
                <a:cs typeface="Arial" charset="0"/>
              </a:rPr>
              <a:t>1</a:t>
            </a:r>
            <a:r>
              <a:rPr lang="zh-CN" altLang="en-US" sz="2000" b="1">
                <a:latin typeface="Arial" charset="0"/>
                <a:cs typeface="Arial" charset="0"/>
              </a:rPr>
              <a:t>、</a:t>
            </a:r>
            <a:r>
              <a:rPr lang="en-US" altLang="zh-CN" sz="2000" b="1">
                <a:latin typeface="Arial" charset="0"/>
                <a:cs typeface="Arial" charset="0"/>
              </a:rPr>
              <a:t>4</a:t>
            </a:r>
            <a:r>
              <a:rPr lang="zh-CN" altLang="en-US" sz="2000" b="1">
                <a:latin typeface="Arial" charset="0"/>
                <a:cs typeface="Arial" charset="0"/>
              </a:rPr>
              <a:t>、</a:t>
            </a:r>
            <a:r>
              <a:rPr lang="en-US" altLang="zh-CN" sz="2000" b="1">
                <a:latin typeface="Arial" charset="0"/>
                <a:cs typeface="Arial" charset="0"/>
              </a:rPr>
              <a:t>8</a:t>
            </a:r>
            <a:r>
              <a:rPr lang="zh-CN" altLang="en-US" sz="2000" b="1">
                <a:latin typeface="Arial" charset="0"/>
                <a:cs typeface="Arial" charset="0"/>
              </a:rPr>
              <a:t>、</a:t>
            </a:r>
            <a:r>
              <a:rPr lang="en-US" altLang="zh-CN" sz="2000" b="1">
                <a:latin typeface="Arial" charset="0"/>
                <a:cs typeface="Arial" charset="0"/>
              </a:rPr>
              <a:t>16</a:t>
            </a:r>
            <a:r>
              <a:rPr lang="zh-CN" altLang="en-US" sz="2000" b="1">
                <a:latin typeface="Arial" charset="0"/>
                <a:cs typeface="Arial" charset="0"/>
              </a:rPr>
              <a:t>、</a:t>
            </a:r>
            <a:r>
              <a:rPr lang="en-US" altLang="zh-CN" sz="2000" b="1">
                <a:latin typeface="Arial" charset="0"/>
                <a:cs typeface="Arial" charset="0"/>
              </a:rPr>
              <a:t>32</a:t>
            </a:r>
            <a:r>
              <a:rPr lang="zh-CN" altLang="en-US" sz="2000" b="1">
                <a:latin typeface="Arial" charset="0"/>
                <a:cs typeface="Arial" charset="0"/>
              </a:rPr>
              <a:t>位等，一般把</a:t>
            </a:r>
            <a:r>
              <a:rPr lang="en-US" altLang="zh-CN" sz="2000" b="1">
                <a:latin typeface="Arial" charset="0"/>
                <a:cs typeface="Arial" charset="0"/>
              </a:rPr>
              <a:t>8</a:t>
            </a:r>
            <a:r>
              <a:rPr lang="zh-CN" altLang="en-US" sz="2000" b="1">
                <a:latin typeface="Arial" charset="0"/>
                <a:cs typeface="Arial" charset="0"/>
              </a:rPr>
              <a:t>位字长称为</a:t>
            </a:r>
            <a:r>
              <a:rPr lang="en-US" altLang="zh-CN" sz="2000" b="1">
                <a:latin typeface="Arial" charset="0"/>
                <a:cs typeface="Arial" charset="0"/>
              </a:rPr>
              <a:t>1</a:t>
            </a:r>
            <a:r>
              <a:rPr lang="zh-CN" altLang="en-US" sz="2000" b="1">
                <a:solidFill>
                  <a:srgbClr val="FF0000"/>
                </a:solidFill>
                <a:latin typeface="Arial" charset="0"/>
                <a:cs typeface="Arial" charset="0"/>
              </a:rPr>
              <a:t>字节</a:t>
            </a:r>
            <a:r>
              <a:rPr lang="zh-CN" altLang="en-US" sz="2000" b="1">
                <a:latin typeface="Arial" charset="0"/>
                <a:cs typeface="Arial" charset="0"/>
              </a:rPr>
              <a:t>（</a:t>
            </a:r>
            <a:r>
              <a:rPr lang="en-US" altLang="zh-CN" sz="2000" b="1">
                <a:latin typeface="Arial" charset="0"/>
                <a:cs typeface="Arial" charset="0"/>
              </a:rPr>
              <a:t>Byte</a:t>
            </a:r>
            <a:r>
              <a:rPr lang="zh-CN" altLang="en-US" sz="2000" b="1">
                <a:latin typeface="Arial" charset="0"/>
                <a:cs typeface="Arial" charset="0"/>
              </a:rPr>
              <a:t>）；</a:t>
            </a:r>
            <a:r>
              <a:rPr lang="en-US" altLang="zh-CN" sz="2000" b="1">
                <a:latin typeface="Arial" charset="0"/>
                <a:cs typeface="Arial" charset="0"/>
              </a:rPr>
              <a:t>16</a:t>
            </a:r>
            <a:r>
              <a:rPr lang="zh-CN" altLang="en-US" sz="2000" b="1">
                <a:latin typeface="Arial" charset="0"/>
                <a:cs typeface="Arial" charset="0"/>
              </a:rPr>
              <a:t>位字长称为</a:t>
            </a:r>
            <a:r>
              <a:rPr lang="en-US" altLang="zh-CN" sz="2000" b="1">
                <a:latin typeface="Arial" charset="0"/>
                <a:cs typeface="Arial" charset="0"/>
              </a:rPr>
              <a:t>1</a:t>
            </a:r>
            <a:r>
              <a:rPr lang="zh-CN" altLang="en-US" sz="2000" b="1">
                <a:solidFill>
                  <a:srgbClr val="FF0000"/>
                </a:solidFill>
                <a:latin typeface="Arial" charset="0"/>
                <a:cs typeface="Arial" charset="0"/>
              </a:rPr>
              <a:t>字</a:t>
            </a:r>
            <a:r>
              <a:rPr lang="zh-CN" altLang="en-US" sz="2000" b="1">
                <a:latin typeface="Arial" charset="0"/>
                <a:cs typeface="Arial" charset="0"/>
              </a:rPr>
              <a:t>（</a:t>
            </a:r>
            <a:r>
              <a:rPr lang="en-US" altLang="zh-CN" sz="2000" b="1">
                <a:latin typeface="Arial" charset="0"/>
                <a:cs typeface="Arial" charset="0"/>
              </a:rPr>
              <a:t>Word</a:t>
            </a:r>
            <a:r>
              <a:rPr lang="zh-CN" altLang="en-US" sz="2000" b="1">
                <a:latin typeface="Arial" charset="0"/>
                <a:cs typeface="Arial" charset="0"/>
              </a:rPr>
              <a:t>） 。</a:t>
            </a:r>
            <a:r>
              <a:rPr lang="zh-CN" altLang="en-US" sz="2000">
                <a:latin typeface="Arial" charset="0"/>
                <a:cs typeface="Arial" charset="0"/>
              </a:rPr>
              <a:t> </a:t>
            </a:r>
            <a:endParaRPr lang="en-US" altLang="zh-CN" sz="2000">
              <a:latin typeface="Arial" charset="0"/>
              <a:cs typeface="Arial" charset="0"/>
            </a:endParaRPr>
          </a:p>
          <a:p>
            <a:pPr marL="742950" lvl="1" indent="-285750" algn="l" eaLnBrk="0" hangingPunct="0">
              <a:lnSpc>
                <a:spcPct val="110000"/>
              </a:lnSpc>
              <a:spcBef>
                <a:spcPts val="600"/>
              </a:spcBef>
              <a:buClr>
                <a:srgbClr val="006666"/>
              </a:buClr>
              <a:buSzPct val="85000"/>
              <a:buFont typeface="Wingdings" pitchFamily="2" charset="2"/>
              <a:buChar char="u"/>
            </a:pPr>
            <a:r>
              <a:rPr lang="en-US" altLang="zh-CN" sz="2000" b="1">
                <a:latin typeface="Arial" charset="0"/>
                <a:cs typeface="Arial" charset="0"/>
              </a:rPr>
              <a:t>D</a:t>
            </a:r>
            <a:r>
              <a:rPr lang="en-US" altLang="zh-CN" sz="2000" b="1" baseline="-25000">
                <a:latin typeface="Arial" charset="0"/>
                <a:cs typeface="Arial" charset="0"/>
              </a:rPr>
              <a:t>0</a:t>
            </a:r>
            <a:r>
              <a:rPr lang="en-US" altLang="zh-CN" sz="2000" b="1">
                <a:latin typeface="Arial" charset="0"/>
                <a:cs typeface="Arial" charset="0"/>
              </a:rPr>
              <a:t>~D</a:t>
            </a:r>
            <a:r>
              <a:rPr lang="en-US" altLang="zh-CN" sz="2000" b="1" baseline="-25000">
                <a:latin typeface="Arial" charset="0"/>
                <a:cs typeface="Arial" charset="0"/>
              </a:rPr>
              <a:t>k-1</a:t>
            </a:r>
            <a:r>
              <a:rPr lang="zh-CN" altLang="en-US" sz="2000" b="1">
                <a:latin typeface="Arial" charset="0"/>
                <a:cs typeface="Arial" charset="0"/>
              </a:rPr>
              <a:t>是存储器的数据线。数据线的条数决定存储器的字长。</a:t>
            </a:r>
          </a:p>
        </p:txBody>
      </p:sp>
      <p:sp>
        <p:nvSpPr>
          <p:cNvPr id="129" name="Text Box 77"/>
          <p:cNvSpPr txBox="1">
            <a:spLocks noChangeArrowheads="1"/>
          </p:cNvSpPr>
          <p:nvPr/>
        </p:nvSpPr>
        <p:spPr bwMode="auto">
          <a:xfrm>
            <a:off x="520700" y="4581525"/>
            <a:ext cx="7345363" cy="1647825"/>
          </a:xfrm>
          <a:prstGeom prst="rect">
            <a:avLst/>
          </a:prstGeom>
          <a:noFill/>
          <a:ln w="9525">
            <a:noFill/>
            <a:miter lim="800000"/>
            <a:headEnd/>
            <a:tailEnd/>
          </a:ln>
        </p:spPr>
        <p:txBody>
          <a:bodyPr>
            <a:spAutoFit/>
          </a:bodyPr>
          <a:lstStyle/>
          <a:p>
            <a:pPr marL="742950" lvl="1" indent="-285750" algn="l" eaLnBrk="0" hangingPunct="0">
              <a:lnSpc>
                <a:spcPct val="110000"/>
              </a:lnSpc>
              <a:spcBef>
                <a:spcPts val="600"/>
              </a:spcBef>
              <a:buClr>
                <a:srgbClr val="006666"/>
              </a:buClr>
              <a:buSzPct val="85000"/>
              <a:buFont typeface="Wingdings" pitchFamily="2" charset="2"/>
              <a:buChar char="u"/>
            </a:pPr>
            <a:r>
              <a:rPr lang="zh-CN" altLang="en-US" sz="2000" b="1">
                <a:solidFill>
                  <a:srgbClr val="FF0000"/>
                </a:solidFill>
                <a:latin typeface="Arial" charset="0"/>
                <a:cs typeface="Arial" charset="0"/>
              </a:rPr>
              <a:t>存储容量</a:t>
            </a:r>
            <a:r>
              <a:rPr lang="zh-CN" altLang="en-US" sz="2000" b="1">
                <a:latin typeface="Arial" charset="0"/>
                <a:cs typeface="Arial" charset="0"/>
              </a:rPr>
              <a:t>：存储矩阵能存放的二进制代码的总位数。</a:t>
            </a:r>
            <a:endParaRPr lang="en-US" altLang="zh-CN" sz="2000" b="1">
              <a:latin typeface="Arial" charset="0"/>
              <a:cs typeface="Arial" charset="0"/>
            </a:endParaRPr>
          </a:p>
          <a:p>
            <a:pPr marL="742950" lvl="1" indent="-285750" algn="l" eaLnBrk="0" hangingPunct="0">
              <a:lnSpc>
                <a:spcPct val="110000"/>
              </a:lnSpc>
              <a:spcBef>
                <a:spcPts val="600"/>
              </a:spcBef>
              <a:buClr>
                <a:srgbClr val="006666"/>
              </a:buClr>
              <a:buSzPct val="85000"/>
            </a:pPr>
            <a:r>
              <a:rPr lang="zh-CN" altLang="en-US" sz="2000" b="1">
                <a:solidFill>
                  <a:srgbClr val="FF0000"/>
                </a:solidFill>
                <a:latin typeface="Arial" charset="0"/>
                <a:cs typeface="Arial" charset="0"/>
              </a:rPr>
              <a:t>    </a:t>
            </a:r>
            <a:r>
              <a:rPr lang="zh-CN" altLang="en-US" sz="2000" b="1">
                <a:solidFill>
                  <a:srgbClr val="CC3300"/>
                </a:solidFill>
                <a:latin typeface="Arial" charset="0"/>
                <a:cs typeface="Arial" charset="0"/>
              </a:rPr>
              <a:t>存储容量 </a:t>
            </a:r>
            <a:r>
              <a:rPr lang="en-US" altLang="zh-CN" sz="2000" b="1">
                <a:solidFill>
                  <a:srgbClr val="CC3300"/>
                </a:solidFill>
                <a:latin typeface="Arial" charset="0"/>
                <a:cs typeface="Arial" charset="0"/>
              </a:rPr>
              <a:t>=</a:t>
            </a:r>
            <a:r>
              <a:rPr lang="zh-CN" altLang="en-US" sz="2000" b="1">
                <a:solidFill>
                  <a:srgbClr val="CC3300"/>
                </a:solidFill>
                <a:latin typeface="Arial" charset="0"/>
                <a:cs typeface="Arial" charset="0"/>
              </a:rPr>
              <a:t> 字数</a:t>
            </a:r>
            <a:r>
              <a:rPr lang="en-US" altLang="zh-CN" sz="2000" b="1">
                <a:solidFill>
                  <a:srgbClr val="CC3300"/>
                </a:solidFill>
                <a:latin typeface="Arial" charset="0"/>
                <a:cs typeface="Arial" charset="0"/>
              </a:rPr>
              <a:t>M</a:t>
            </a:r>
            <a:r>
              <a:rPr lang="zh-CN" altLang="en-US" sz="2000" b="1">
                <a:solidFill>
                  <a:srgbClr val="CC3300"/>
                </a:solidFill>
                <a:latin typeface="Arial" charset="0"/>
                <a:cs typeface="Arial" charset="0"/>
              </a:rPr>
              <a:t> </a:t>
            </a:r>
            <a:r>
              <a:rPr lang="en-US" altLang="zh-CN" sz="2000" b="1">
                <a:solidFill>
                  <a:srgbClr val="CC3300"/>
                </a:solidFill>
                <a:latin typeface="Arial" charset="0"/>
                <a:cs typeface="Arial" charset="0"/>
                <a:sym typeface="Symbol" pitchFamily="18" charset="2"/>
              </a:rPr>
              <a:t></a:t>
            </a:r>
            <a:r>
              <a:rPr lang="zh-CN" altLang="en-US" sz="2000" b="1">
                <a:solidFill>
                  <a:srgbClr val="CC3300"/>
                </a:solidFill>
                <a:latin typeface="Arial" charset="0"/>
                <a:cs typeface="Arial" charset="0"/>
                <a:sym typeface="Symbol" pitchFamily="18" charset="2"/>
              </a:rPr>
              <a:t>字长</a:t>
            </a:r>
            <a:r>
              <a:rPr lang="en-US" altLang="zh-CN" sz="2000" b="1">
                <a:solidFill>
                  <a:srgbClr val="CC3300"/>
                </a:solidFill>
                <a:latin typeface="Arial" charset="0"/>
                <a:cs typeface="Arial" charset="0"/>
                <a:sym typeface="Symbol" pitchFamily="18" charset="2"/>
              </a:rPr>
              <a:t>N</a:t>
            </a:r>
            <a:r>
              <a:rPr lang="zh-CN" altLang="en-US" sz="2000" b="1">
                <a:latin typeface="Arial" charset="0"/>
                <a:cs typeface="Arial" charset="0"/>
                <a:sym typeface="Symbol" pitchFamily="18" charset="2"/>
              </a:rPr>
              <a:t>（位</a:t>
            </a:r>
            <a:r>
              <a:rPr lang="en-US" altLang="zh-CN" sz="2000" b="1">
                <a:latin typeface="Arial" charset="0"/>
                <a:cs typeface="Arial" charset="0"/>
                <a:sym typeface="Symbol" pitchFamily="18" charset="2"/>
              </a:rPr>
              <a:t>bit</a:t>
            </a:r>
            <a:r>
              <a:rPr lang="zh-CN" altLang="en-US" sz="2000" b="1">
                <a:latin typeface="Arial" charset="0"/>
                <a:cs typeface="Arial" charset="0"/>
                <a:sym typeface="Symbol" pitchFamily="18" charset="2"/>
              </a:rPr>
              <a:t>）</a:t>
            </a:r>
            <a:r>
              <a:rPr lang="en-US" altLang="zh-CN" sz="2000" b="1">
                <a:latin typeface="Arial" charset="0"/>
                <a:cs typeface="Arial" charset="0"/>
                <a:sym typeface="Symbol" pitchFamily="18" charset="2"/>
              </a:rPr>
              <a:t>(1B=8b)</a:t>
            </a:r>
          </a:p>
          <a:p>
            <a:pPr marL="742950" lvl="1" indent="-285750" algn="l" eaLnBrk="0" hangingPunct="0">
              <a:lnSpc>
                <a:spcPct val="110000"/>
              </a:lnSpc>
              <a:spcBef>
                <a:spcPts val="600"/>
              </a:spcBef>
            </a:pPr>
            <a:r>
              <a:rPr lang="zh-CN" altLang="en-US" sz="2000" b="1">
                <a:latin typeface="Arial" charset="0"/>
                <a:cs typeface="Arial" charset="0"/>
                <a:sym typeface="Symbol" pitchFamily="18" charset="2"/>
              </a:rPr>
              <a:t>    若地址线</a:t>
            </a:r>
            <a:r>
              <a:rPr lang="en-US" altLang="zh-CN" sz="2000" b="1">
                <a:latin typeface="Arial" charset="0"/>
                <a:cs typeface="Arial" charset="0"/>
                <a:sym typeface="Symbol" pitchFamily="18" charset="2"/>
              </a:rPr>
              <a:t>i=10</a:t>
            </a:r>
            <a:r>
              <a:rPr lang="zh-CN" altLang="en-US" sz="2000" b="1">
                <a:latin typeface="Arial" charset="0"/>
                <a:cs typeface="Arial" charset="0"/>
                <a:sym typeface="Symbol" pitchFamily="18" charset="2"/>
              </a:rPr>
              <a:t>，则</a:t>
            </a:r>
            <a:r>
              <a:rPr lang="en-US" altLang="zh-CN" sz="2000" b="1">
                <a:latin typeface="Arial" charset="0"/>
                <a:cs typeface="Arial" charset="0"/>
                <a:sym typeface="Symbol" pitchFamily="18" charset="2"/>
              </a:rPr>
              <a:t>M=2</a:t>
            </a:r>
            <a:r>
              <a:rPr lang="en-US" altLang="zh-CN" sz="2000" b="1" baseline="30000">
                <a:latin typeface="Arial" charset="0"/>
                <a:cs typeface="Arial" charset="0"/>
                <a:sym typeface="Symbol" pitchFamily="18" charset="2"/>
              </a:rPr>
              <a:t>i</a:t>
            </a:r>
            <a:r>
              <a:rPr lang="en-US" altLang="zh-CN" sz="2000" b="1">
                <a:latin typeface="Arial" charset="0"/>
                <a:cs typeface="Arial" charset="0"/>
                <a:sym typeface="Symbol" pitchFamily="18" charset="2"/>
              </a:rPr>
              <a:t>=2</a:t>
            </a:r>
            <a:r>
              <a:rPr lang="en-US" altLang="zh-CN" sz="2000" b="1" baseline="30000">
                <a:latin typeface="Arial" charset="0"/>
                <a:cs typeface="Arial" charset="0"/>
                <a:sym typeface="Symbol" pitchFamily="18" charset="2"/>
              </a:rPr>
              <a:t>10</a:t>
            </a:r>
            <a:r>
              <a:rPr lang="en-US" altLang="zh-CN" sz="2000" b="1">
                <a:latin typeface="Arial" charset="0"/>
                <a:cs typeface="Arial" charset="0"/>
                <a:sym typeface="Symbol" pitchFamily="18" charset="2"/>
              </a:rPr>
              <a:t>=1024</a:t>
            </a:r>
          </a:p>
          <a:p>
            <a:pPr marL="742950" lvl="1" indent="-285750" algn="l" eaLnBrk="0" hangingPunct="0">
              <a:lnSpc>
                <a:spcPct val="110000"/>
              </a:lnSpc>
              <a:spcBef>
                <a:spcPts val="600"/>
              </a:spcBef>
            </a:pPr>
            <a:r>
              <a:rPr lang="zh-CN" altLang="en-US" sz="2000" b="1">
                <a:latin typeface="Arial" charset="0"/>
                <a:cs typeface="Arial" charset="0"/>
                <a:sym typeface="Symbol" pitchFamily="18" charset="2"/>
              </a:rPr>
              <a:t>   </a:t>
            </a:r>
            <a:r>
              <a:rPr lang="en-US" altLang="zh-CN" sz="2000" b="1">
                <a:latin typeface="Arial" charset="0"/>
                <a:cs typeface="Arial" charset="0"/>
                <a:sym typeface="Symbol" pitchFamily="18" charset="2"/>
              </a:rPr>
              <a:t>1024=1K</a:t>
            </a:r>
            <a:r>
              <a:rPr lang="zh-CN" altLang="en-US" sz="2000" b="1">
                <a:latin typeface="Arial" charset="0"/>
                <a:cs typeface="Arial" charset="0"/>
                <a:sym typeface="Symbol" pitchFamily="18" charset="2"/>
              </a:rPr>
              <a:t>；</a:t>
            </a:r>
            <a:r>
              <a:rPr lang="en-US" altLang="zh-CN" sz="2000" b="1">
                <a:latin typeface="Arial" charset="0"/>
                <a:cs typeface="Arial" charset="0"/>
                <a:sym typeface="Symbol" pitchFamily="18" charset="2"/>
              </a:rPr>
              <a:t>1024K=1M</a:t>
            </a:r>
            <a:r>
              <a:rPr lang="zh-CN" altLang="en-US" sz="2000" b="1">
                <a:latin typeface="Arial" charset="0"/>
                <a:cs typeface="Arial" charset="0"/>
                <a:sym typeface="Symbol" pitchFamily="18" charset="2"/>
              </a:rPr>
              <a:t>；</a:t>
            </a:r>
            <a:r>
              <a:rPr lang="en-US" altLang="zh-CN" sz="2000" b="1">
                <a:latin typeface="Arial" charset="0"/>
                <a:cs typeface="Arial" charset="0"/>
                <a:sym typeface="Symbol" pitchFamily="18" charset="2"/>
              </a:rPr>
              <a:t>1024M=1G</a:t>
            </a:r>
            <a:r>
              <a:rPr lang="zh-CN" altLang="en-US" sz="2000" b="1">
                <a:latin typeface="Arial" charset="0"/>
                <a:cs typeface="Arial" charset="0"/>
                <a:sym typeface="Symbol" pitchFamily="18" charset="2"/>
              </a:rPr>
              <a:t>；</a:t>
            </a:r>
            <a:r>
              <a:rPr lang="en-US" altLang="zh-CN" sz="2000" b="1">
                <a:latin typeface="Arial" charset="0"/>
                <a:cs typeface="Arial" charset="0"/>
                <a:sym typeface="Symbol" pitchFamily="18" charset="2"/>
              </a:rPr>
              <a:t>1024G=1T</a:t>
            </a:r>
            <a:endParaRPr lang="en-US" altLang="zh-CN" sz="2000" b="1">
              <a:latin typeface="Arial" charset="0"/>
              <a:cs typeface="Arial" charset="0"/>
            </a:endParaRPr>
          </a:p>
        </p:txBody>
      </p:sp>
      <p:sp>
        <p:nvSpPr>
          <p:cNvPr id="8" name="Text Box 75"/>
          <p:cNvSpPr txBox="1">
            <a:spLocks noChangeArrowheads="1"/>
          </p:cNvSpPr>
          <p:nvPr/>
        </p:nvSpPr>
        <p:spPr bwMode="auto">
          <a:xfrm>
            <a:off x="250825" y="3716338"/>
            <a:ext cx="8515350" cy="823912"/>
          </a:xfrm>
          <a:prstGeom prst="rect">
            <a:avLst/>
          </a:prstGeom>
          <a:noFill/>
          <a:ln w="9525">
            <a:noFill/>
            <a:miter lim="800000"/>
            <a:headEnd/>
            <a:tailEnd/>
          </a:ln>
        </p:spPr>
        <p:txBody>
          <a:bodyPr>
            <a:spAutoFit/>
          </a:bodyPr>
          <a:lstStyle/>
          <a:p>
            <a:pPr marL="742950" lvl="1" indent="-285750" algn="l" eaLnBrk="0" hangingPunct="0">
              <a:lnSpc>
                <a:spcPct val="125000"/>
              </a:lnSpc>
              <a:buClr>
                <a:srgbClr val="006666"/>
              </a:buClr>
              <a:buSzPct val="85000"/>
              <a:buFont typeface="Wingdings" pitchFamily="2" charset="2"/>
              <a:buChar char="u"/>
            </a:pPr>
            <a:r>
              <a:rPr lang="zh-CN" altLang="en-US" sz="2000" b="1">
                <a:solidFill>
                  <a:srgbClr val="FF0000"/>
                </a:solidFill>
                <a:latin typeface="Arial" charset="0"/>
                <a:cs typeface="Arial" charset="0"/>
              </a:rPr>
              <a:t>字数</a:t>
            </a:r>
            <a:r>
              <a:rPr lang="zh-CN" altLang="en-US" sz="2000" b="1">
                <a:latin typeface="Arial" charset="0"/>
                <a:cs typeface="Arial" charset="0"/>
              </a:rPr>
              <a:t>：存储矩阵中所包含的存储组的个数。</a:t>
            </a:r>
            <a:r>
              <a:rPr lang="zh-CN" altLang="en-US" sz="2000" b="1"/>
              <a:t>地址线的条数决定存储器的字数。若有</a:t>
            </a:r>
            <a:r>
              <a:rPr lang="en-US" altLang="zh-CN" sz="2000" b="1"/>
              <a:t>i</a:t>
            </a:r>
            <a:r>
              <a:rPr lang="zh-CN" altLang="en-US" sz="2000" b="1"/>
              <a:t>条地址线，则存储器的字数为</a:t>
            </a:r>
            <a:r>
              <a:rPr lang="en-US" altLang="zh-CN" sz="2000" b="1"/>
              <a:t>2</a:t>
            </a:r>
            <a:r>
              <a:rPr lang="en-US" altLang="zh-CN" sz="2000" b="1" baseline="30000"/>
              <a:t>i</a:t>
            </a:r>
            <a:r>
              <a:rPr lang="zh-CN" altLang="en-US" sz="2000" b="1">
                <a:latin typeface="Arial" charset="0"/>
              </a:rPr>
              <a:t>个</a:t>
            </a:r>
            <a:endParaRPr lang="zh-CN" altLang="en-US" sz="2000" b="1">
              <a:latin typeface="Arial" charset="0"/>
              <a:cs typeface="Arial" charset="0"/>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blinds(horizontal)">
                                      <p:cBhvr>
                                        <p:cTn id="7" dur="500"/>
                                        <p:tgtEl>
                                          <p:spTgt spid="1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8"/>
                                        </p:tgtEl>
                                        <p:attrNameLst>
                                          <p:attrName>style.visibility</p:attrName>
                                        </p:attrNameLst>
                                      </p:cBhvr>
                                      <p:to>
                                        <p:strVal val="visible"/>
                                      </p:to>
                                    </p:set>
                                    <p:animEffect transition="in" filter="blinds(horizontal)">
                                      <p:cBhvr>
                                        <p:cTn id="12" dur="500"/>
                                        <p:tgtEl>
                                          <p:spTgt spid="1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blinds(horizontal)">
                                      <p:cBhvr>
                                        <p:cTn id="22"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autoUpdateAnimBg="0"/>
      <p:bldP spid="128" grpId="0" autoUpdateAnimBg="0"/>
      <p:bldP spid="129" grpId="0" autoUpdateAnimBg="0"/>
      <p:bldP spid="8"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ChangeArrowheads="1"/>
          </p:cNvSpPr>
          <p:nvPr/>
        </p:nvSpPr>
        <p:spPr bwMode="auto">
          <a:xfrm>
            <a:off x="0" y="3303588"/>
            <a:ext cx="9144000" cy="0"/>
          </a:xfrm>
          <a:prstGeom prst="rect">
            <a:avLst/>
          </a:prstGeom>
          <a:noFill/>
          <a:ln w="9525">
            <a:noFill/>
            <a:miter lim="800000"/>
            <a:headEnd/>
            <a:tailEnd/>
          </a:ln>
        </p:spPr>
        <p:txBody>
          <a:bodyPr wrap="none" anchor="ctr">
            <a:spAutoFit/>
          </a:bodyPr>
          <a:lstStyle/>
          <a:p>
            <a:endParaRPr lang="zh-CN" altLang="en-US"/>
          </a:p>
        </p:txBody>
      </p:sp>
      <p:sp>
        <p:nvSpPr>
          <p:cNvPr id="4100" name="Rectangle 3"/>
          <p:cNvSpPr>
            <a:spLocks noChangeArrowheads="1"/>
          </p:cNvSpPr>
          <p:nvPr/>
        </p:nvSpPr>
        <p:spPr bwMode="auto">
          <a:xfrm>
            <a:off x="0" y="3527425"/>
            <a:ext cx="9144000" cy="0"/>
          </a:xfrm>
          <a:prstGeom prst="rect">
            <a:avLst/>
          </a:prstGeom>
          <a:noFill/>
          <a:ln w="9525">
            <a:noFill/>
            <a:miter lim="800000"/>
            <a:headEnd/>
            <a:tailEnd/>
          </a:ln>
        </p:spPr>
        <p:txBody>
          <a:bodyPr wrap="none" anchor="ctr">
            <a:spAutoFit/>
          </a:bodyPr>
          <a:lstStyle/>
          <a:p>
            <a:endParaRPr lang="zh-CN" altLang="en-US"/>
          </a:p>
        </p:txBody>
      </p:sp>
      <p:sp>
        <p:nvSpPr>
          <p:cNvPr id="4101" name="Rectangle 4"/>
          <p:cNvSpPr>
            <a:spLocks noChangeArrowheads="1"/>
          </p:cNvSpPr>
          <p:nvPr/>
        </p:nvSpPr>
        <p:spPr bwMode="auto">
          <a:xfrm>
            <a:off x="0" y="3349625"/>
            <a:ext cx="9144000" cy="0"/>
          </a:xfrm>
          <a:prstGeom prst="rect">
            <a:avLst/>
          </a:prstGeom>
          <a:noFill/>
          <a:ln w="9525">
            <a:noFill/>
            <a:miter lim="800000"/>
            <a:headEnd/>
            <a:tailEnd/>
          </a:ln>
        </p:spPr>
        <p:txBody>
          <a:bodyPr wrap="none" anchor="ctr">
            <a:spAutoFit/>
          </a:bodyPr>
          <a:lstStyle/>
          <a:p>
            <a:endParaRPr lang="zh-CN" altLang="en-US"/>
          </a:p>
        </p:txBody>
      </p:sp>
      <p:sp>
        <p:nvSpPr>
          <p:cNvPr id="4102" name="Rectangle 5"/>
          <p:cNvSpPr>
            <a:spLocks noChangeArrowheads="1"/>
          </p:cNvSpPr>
          <p:nvPr/>
        </p:nvSpPr>
        <p:spPr bwMode="auto">
          <a:xfrm>
            <a:off x="0" y="3527425"/>
            <a:ext cx="9144000" cy="0"/>
          </a:xfrm>
          <a:prstGeom prst="rect">
            <a:avLst/>
          </a:prstGeom>
          <a:noFill/>
          <a:ln w="9525">
            <a:noFill/>
            <a:miter lim="800000"/>
            <a:headEnd/>
            <a:tailEnd/>
          </a:ln>
        </p:spPr>
        <p:txBody>
          <a:bodyPr wrap="none" anchor="ctr">
            <a:spAutoFit/>
          </a:bodyPr>
          <a:lstStyle/>
          <a:p>
            <a:endParaRPr lang="zh-CN" altLang="en-US"/>
          </a:p>
        </p:txBody>
      </p:sp>
      <p:sp>
        <p:nvSpPr>
          <p:cNvPr id="4103" name="Rectangle 6"/>
          <p:cNvSpPr>
            <a:spLocks noChangeArrowheads="1"/>
          </p:cNvSpPr>
          <p:nvPr/>
        </p:nvSpPr>
        <p:spPr bwMode="auto">
          <a:xfrm>
            <a:off x="0" y="3609975"/>
            <a:ext cx="184150" cy="366713"/>
          </a:xfrm>
          <a:prstGeom prst="rect">
            <a:avLst/>
          </a:prstGeom>
          <a:noFill/>
          <a:ln w="9525">
            <a:noFill/>
            <a:miter lim="800000"/>
            <a:headEnd/>
            <a:tailEnd/>
          </a:ln>
        </p:spPr>
        <p:txBody>
          <a:bodyPr wrap="none" anchor="ctr">
            <a:spAutoFit/>
          </a:bodyPr>
          <a:lstStyle/>
          <a:p>
            <a:pPr>
              <a:spcBef>
                <a:spcPct val="0"/>
              </a:spcBef>
            </a:pPr>
            <a:endParaRPr kumimoji="1" lang="zh-CN" altLang="en-US" sz="1800" b="0"/>
          </a:p>
        </p:txBody>
      </p:sp>
      <p:sp>
        <p:nvSpPr>
          <p:cNvPr id="4104" name="Rectangle 7"/>
          <p:cNvSpPr>
            <a:spLocks noChangeArrowheads="1"/>
          </p:cNvSpPr>
          <p:nvPr/>
        </p:nvSpPr>
        <p:spPr bwMode="auto">
          <a:xfrm>
            <a:off x="0" y="3565525"/>
            <a:ext cx="9144000" cy="0"/>
          </a:xfrm>
          <a:prstGeom prst="rect">
            <a:avLst/>
          </a:prstGeom>
          <a:noFill/>
          <a:ln w="9525">
            <a:noFill/>
            <a:miter lim="800000"/>
            <a:headEnd/>
            <a:tailEnd/>
          </a:ln>
        </p:spPr>
        <p:txBody>
          <a:bodyPr wrap="none" anchor="ctr">
            <a:spAutoFit/>
          </a:bodyPr>
          <a:lstStyle/>
          <a:p>
            <a:endParaRPr lang="zh-CN" altLang="en-US"/>
          </a:p>
        </p:txBody>
      </p:sp>
      <p:sp>
        <p:nvSpPr>
          <p:cNvPr id="4105" name="Rectangle 8"/>
          <p:cNvSpPr>
            <a:spLocks noChangeArrowheads="1"/>
          </p:cNvSpPr>
          <p:nvPr/>
        </p:nvSpPr>
        <p:spPr bwMode="auto">
          <a:xfrm>
            <a:off x="0" y="3565525"/>
            <a:ext cx="9144000" cy="0"/>
          </a:xfrm>
          <a:prstGeom prst="rect">
            <a:avLst/>
          </a:prstGeom>
          <a:noFill/>
          <a:ln w="9525">
            <a:noFill/>
            <a:miter lim="800000"/>
            <a:headEnd/>
            <a:tailEnd/>
          </a:ln>
        </p:spPr>
        <p:txBody>
          <a:bodyPr wrap="none" anchor="ctr">
            <a:spAutoFit/>
          </a:bodyPr>
          <a:lstStyle/>
          <a:p>
            <a:endParaRPr lang="zh-CN" altLang="en-US"/>
          </a:p>
        </p:txBody>
      </p:sp>
      <p:sp>
        <p:nvSpPr>
          <p:cNvPr id="4106" name="Rectangle 9"/>
          <p:cNvSpPr>
            <a:spLocks noChangeArrowheads="1"/>
          </p:cNvSpPr>
          <p:nvPr/>
        </p:nvSpPr>
        <p:spPr bwMode="auto">
          <a:xfrm>
            <a:off x="0" y="3565525"/>
            <a:ext cx="9144000" cy="0"/>
          </a:xfrm>
          <a:prstGeom prst="rect">
            <a:avLst/>
          </a:prstGeom>
          <a:noFill/>
          <a:ln w="9525">
            <a:noFill/>
            <a:miter lim="800000"/>
            <a:headEnd/>
            <a:tailEnd/>
          </a:ln>
        </p:spPr>
        <p:txBody>
          <a:bodyPr wrap="none" anchor="ctr">
            <a:spAutoFit/>
          </a:bodyPr>
          <a:lstStyle/>
          <a:p>
            <a:endParaRPr lang="zh-CN" altLang="en-US"/>
          </a:p>
        </p:txBody>
      </p:sp>
      <p:sp>
        <p:nvSpPr>
          <p:cNvPr id="4107" name="Rectangle 10"/>
          <p:cNvSpPr>
            <a:spLocks noChangeArrowheads="1"/>
          </p:cNvSpPr>
          <p:nvPr/>
        </p:nvSpPr>
        <p:spPr bwMode="auto">
          <a:xfrm>
            <a:off x="0" y="3565525"/>
            <a:ext cx="9144000" cy="0"/>
          </a:xfrm>
          <a:prstGeom prst="rect">
            <a:avLst/>
          </a:prstGeom>
          <a:noFill/>
          <a:ln w="9525">
            <a:noFill/>
            <a:miter lim="800000"/>
            <a:headEnd/>
            <a:tailEnd/>
          </a:ln>
        </p:spPr>
        <p:txBody>
          <a:bodyPr wrap="none" anchor="ctr">
            <a:spAutoFit/>
          </a:bodyPr>
          <a:lstStyle/>
          <a:p>
            <a:endParaRPr lang="zh-CN" altLang="en-US"/>
          </a:p>
        </p:txBody>
      </p:sp>
      <p:sp>
        <p:nvSpPr>
          <p:cNvPr id="4108" name="Rectangle 11"/>
          <p:cNvSpPr>
            <a:spLocks noChangeArrowheads="1"/>
          </p:cNvSpPr>
          <p:nvPr/>
        </p:nvSpPr>
        <p:spPr bwMode="auto">
          <a:xfrm>
            <a:off x="0" y="3565525"/>
            <a:ext cx="9144000" cy="0"/>
          </a:xfrm>
          <a:prstGeom prst="rect">
            <a:avLst/>
          </a:prstGeom>
          <a:noFill/>
          <a:ln w="9525">
            <a:noFill/>
            <a:miter lim="800000"/>
            <a:headEnd/>
            <a:tailEnd/>
          </a:ln>
        </p:spPr>
        <p:txBody>
          <a:bodyPr wrap="none" anchor="ctr">
            <a:spAutoFit/>
          </a:bodyPr>
          <a:lstStyle/>
          <a:p>
            <a:endParaRPr lang="zh-CN" altLang="en-US"/>
          </a:p>
        </p:txBody>
      </p:sp>
      <p:sp>
        <p:nvSpPr>
          <p:cNvPr id="4109" name="Rectangle 12"/>
          <p:cNvSpPr>
            <a:spLocks noChangeArrowheads="1"/>
          </p:cNvSpPr>
          <p:nvPr/>
        </p:nvSpPr>
        <p:spPr bwMode="auto">
          <a:xfrm>
            <a:off x="0" y="3565525"/>
            <a:ext cx="9144000" cy="0"/>
          </a:xfrm>
          <a:prstGeom prst="rect">
            <a:avLst/>
          </a:prstGeom>
          <a:noFill/>
          <a:ln w="9525">
            <a:noFill/>
            <a:miter lim="800000"/>
            <a:headEnd/>
            <a:tailEnd/>
          </a:ln>
        </p:spPr>
        <p:txBody>
          <a:bodyPr wrap="none" anchor="ctr">
            <a:spAutoFit/>
          </a:bodyPr>
          <a:lstStyle/>
          <a:p>
            <a:endParaRPr lang="zh-CN" altLang="en-US"/>
          </a:p>
        </p:txBody>
      </p:sp>
      <p:sp>
        <p:nvSpPr>
          <p:cNvPr id="4110" name="Rectangle 13"/>
          <p:cNvSpPr>
            <a:spLocks noChangeArrowheads="1"/>
          </p:cNvSpPr>
          <p:nvPr/>
        </p:nvSpPr>
        <p:spPr bwMode="auto">
          <a:xfrm>
            <a:off x="0" y="3565525"/>
            <a:ext cx="9144000" cy="0"/>
          </a:xfrm>
          <a:prstGeom prst="rect">
            <a:avLst/>
          </a:prstGeom>
          <a:noFill/>
          <a:ln w="9525">
            <a:noFill/>
            <a:miter lim="800000"/>
            <a:headEnd/>
            <a:tailEnd/>
          </a:ln>
        </p:spPr>
        <p:txBody>
          <a:bodyPr wrap="none" anchor="ctr">
            <a:spAutoFit/>
          </a:bodyPr>
          <a:lstStyle/>
          <a:p>
            <a:endParaRPr lang="zh-CN" altLang="en-US"/>
          </a:p>
        </p:txBody>
      </p:sp>
      <p:sp>
        <p:nvSpPr>
          <p:cNvPr id="4111" name="Rectangle 413"/>
          <p:cNvSpPr>
            <a:spLocks noGrp="1" noChangeArrowheads="1"/>
          </p:cNvSpPr>
          <p:nvPr>
            <p:ph type="title" idx="4294967295"/>
          </p:nvPr>
        </p:nvSpPr>
        <p:spPr/>
        <p:txBody>
          <a:bodyPr/>
          <a:lstStyle/>
          <a:p>
            <a:r>
              <a:rPr lang="en-US" altLang="zh-CN" dirty="0" smtClean="0">
                <a:solidFill>
                  <a:srgbClr val="FFCC00"/>
                </a:solidFill>
                <a:latin typeface="Arial" charset="0"/>
                <a:ea typeface="黑体" pitchFamily="49" charset="-122"/>
              </a:rPr>
              <a:t>GAL16V8</a:t>
            </a:r>
            <a:r>
              <a:rPr lang="zh-CN" altLang="en-US" dirty="0" smtClean="0">
                <a:solidFill>
                  <a:srgbClr val="FFCC00"/>
                </a:solidFill>
                <a:latin typeface="Arial" charset="0"/>
                <a:ea typeface="黑体" pitchFamily="49" charset="-122"/>
              </a:rPr>
              <a:t>的电路结构</a:t>
            </a:r>
          </a:p>
        </p:txBody>
      </p:sp>
      <p:sp>
        <p:nvSpPr>
          <p:cNvPr id="4112"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spcBef>
                <a:spcPct val="0"/>
              </a:spcBef>
            </a:pPr>
            <a:fld id="{F04F459A-3290-4165-80B1-1C08F5D59B95}" type="slidenum">
              <a:rPr lang="ko-KR" altLang="en-US" sz="1600">
                <a:solidFill>
                  <a:schemeClr val="accent2"/>
                </a:solidFill>
                <a:latin typeface="Verdana" pitchFamily="34" charset="0"/>
                <a:ea typeface="Gulim" pitchFamily="34" charset="-127"/>
              </a:rPr>
              <a:pPr algn="r">
                <a:spcBef>
                  <a:spcPct val="0"/>
                </a:spcBef>
              </a:pPr>
              <a:t>90</a:t>
            </a:fld>
            <a:endParaRPr lang="en-US" altLang="ko-KR" sz="1600">
              <a:solidFill>
                <a:schemeClr val="accent2"/>
              </a:solidFill>
              <a:latin typeface="Verdana" pitchFamily="34" charset="0"/>
              <a:ea typeface="Gulim" pitchFamily="34" charset="-127"/>
            </a:endParaRPr>
          </a:p>
        </p:txBody>
      </p:sp>
      <p:graphicFrame>
        <p:nvGraphicFramePr>
          <p:cNvPr id="4098" name="Object 17"/>
          <p:cNvGraphicFramePr>
            <a:graphicFrameLocks noChangeAspect="1"/>
          </p:cNvGraphicFramePr>
          <p:nvPr/>
        </p:nvGraphicFramePr>
        <p:xfrm>
          <a:off x="0" y="981075"/>
          <a:ext cx="8915400" cy="5562600"/>
        </p:xfrm>
        <a:graphic>
          <a:graphicData uri="http://schemas.openxmlformats.org/presentationml/2006/ole">
            <p:oleObj spid="_x0000_s194562" r:id="rId4" imgW="4067640" imgH="5541480" progId="">
              <p:embed/>
            </p:oleObj>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60" name="Picture 12"/>
          <p:cNvPicPr>
            <a:picLocks noChangeAspect="1" noChangeArrowheads="1"/>
          </p:cNvPicPr>
          <p:nvPr/>
        </p:nvPicPr>
        <p:blipFill>
          <a:blip r:embed="rId4"/>
          <a:srcRect/>
          <a:stretch>
            <a:fillRect/>
          </a:stretch>
        </p:blipFill>
        <p:spPr bwMode="auto">
          <a:xfrm>
            <a:off x="2352675" y="3016250"/>
            <a:ext cx="4295775" cy="3400425"/>
          </a:xfrm>
          <a:prstGeom prst="rect">
            <a:avLst/>
          </a:prstGeom>
          <a:noFill/>
          <a:ln w="9525" algn="ctr">
            <a:noFill/>
            <a:miter lim="800000"/>
            <a:headEnd/>
            <a:tailEnd/>
          </a:ln>
        </p:spPr>
      </p:pic>
      <p:sp>
        <p:nvSpPr>
          <p:cNvPr id="32771" name="Rectangle 2"/>
          <p:cNvSpPr>
            <a:spLocks noGrp="1" noChangeArrowheads="1"/>
          </p:cNvSpPr>
          <p:nvPr>
            <p:ph type="title" idx="4294967295"/>
          </p:nvPr>
        </p:nvSpPr>
        <p:spPr>
          <a:xfrm>
            <a:off x="1692275" y="298450"/>
            <a:ext cx="6408738" cy="609600"/>
          </a:xfrm>
        </p:spPr>
        <p:txBody>
          <a:bodyPr/>
          <a:lstStyle/>
          <a:p>
            <a:r>
              <a:rPr lang="en-US" altLang="zh-CN" dirty="0" smtClean="0">
                <a:solidFill>
                  <a:srgbClr val="FFCC00"/>
                </a:solidFill>
                <a:latin typeface="Arial" charset="0"/>
                <a:ea typeface="黑体" pitchFamily="49" charset="-122"/>
                <a:cs typeface="Times New Roman" pitchFamily="18" charset="0"/>
              </a:rPr>
              <a:t>2</a:t>
            </a:r>
            <a:r>
              <a:rPr lang="zh-CN" altLang="en-US" dirty="0" smtClean="0">
                <a:solidFill>
                  <a:srgbClr val="FFCC00"/>
                </a:solidFill>
                <a:latin typeface="Arial" charset="0"/>
                <a:ea typeface="黑体" pitchFamily="49" charset="-122"/>
                <a:cs typeface="Times New Roman" pitchFamily="18" charset="0"/>
              </a:rPr>
              <a:t>、</a:t>
            </a:r>
            <a:r>
              <a:rPr lang="en-US" altLang="zh-CN" dirty="0" smtClean="0">
                <a:solidFill>
                  <a:srgbClr val="FFCC00"/>
                </a:solidFill>
                <a:latin typeface="Arial" charset="0"/>
                <a:ea typeface="黑体" pitchFamily="49" charset="-122"/>
                <a:cs typeface="Times New Roman" pitchFamily="18" charset="0"/>
              </a:rPr>
              <a:t>EPLD</a:t>
            </a:r>
            <a:r>
              <a:rPr lang="zh-CN" altLang="en-US" dirty="0" smtClean="0">
                <a:solidFill>
                  <a:srgbClr val="FFCC00"/>
                </a:solidFill>
                <a:latin typeface="Arial" charset="0"/>
                <a:ea typeface="黑体" pitchFamily="49" charset="-122"/>
                <a:cs typeface="Times New Roman" pitchFamily="18" charset="0"/>
              </a:rPr>
              <a:t>和</a:t>
            </a:r>
            <a:r>
              <a:rPr lang="en-US" altLang="zh-CN" dirty="0" smtClean="0">
                <a:solidFill>
                  <a:srgbClr val="FFCC00"/>
                </a:solidFill>
                <a:latin typeface="Arial" charset="0"/>
                <a:ea typeface="黑体" pitchFamily="49" charset="-122"/>
                <a:cs typeface="Times New Roman" pitchFamily="18" charset="0"/>
              </a:rPr>
              <a:t>CPLD</a:t>
            </a:r>
            <a:r>
              <a:rPr lang="zh-CN" altLang="en-US" dirty="0" smtClean="0">
                <a:solidFill>
                  <a:srgbClr val="FFCC00"/>
                </a:solidFill>
                <a:latin typeface="Arial" charset="0"/>
                <a:ea typeface="黑体" pitchFamily="49" charset="-122"/>
                <a:cs typeface="Times New Roman" pitchFamily="18" charset="0"/>
              </a:rPr>
              <a:t>的基本结构</a:t>
            </a:r>
          </a:p>
        </p:txBody>
      </p:sp>
      <p:sp>
        <p:nvSpPr>
          <p:cNvPr id="32772"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spcBef>
                <a:spcPct val="0"/>
              </a:spcBef>
            </a:pPr>
            <a:fld id="{FC9E85EE-4C9B-4A35-AFEE-3E128563636F}" type="slidenum">
              <a:rPr lang="ko-KR" altLang="en-US" sz="1600">
                <a:solidFill>
                  <a:schemeClr val="accent2"/>
                </a:solidFill>
                <a:latin typeface="Verdana" pitchFamily="34" charset="0"/>
                <a:ea typeface="Gulim" pitchFamily="34" charset="-127"/>
              </a:rPr>
              <a:pPr algn="r">
                <a:spcBef>
                  <a:spcPct val="0"/>
                </a:spcBef>
              </a:pPr>
              <a:t>91</a:t>
            </a:fld>
            <a:endParaRPr lang="en-US" altLang="ko-KR" sz="1600">
              <a:solidFill>
                <a:schemeClr val="accent2"/>
              </a:solidFill>
              <a:latin typeface="Verdana" pitchFamily="34" charset="0"/>
              <a:ea typeface="Gulim" pitchFamily="34" charset="-127"/>
            </a:endParaRPr>
          </a:p>
        </p:txBody>
      </p:sp>
      <p:sp>
        <p:nvSpPr>
          <p:cNvPr id="10" name="Rectangle 3"/>
          <p:cNvSpPr txBox="1">
            <a:spLocks noChangeArrowheads="1"/>
          </p:cNvSpPr>
          <p:nvPr/>
        </p:nvSpPr>
        <p:spPr bwMode="auto">
          <a:xfrm>
            <a:off x="228600" y="1196975"/>
            <a:ext cx="8934449" cy="1331913"/>
          </a:xfrm>
          <a:prstGeom prst="rect">
            <a:avLst/>
          </a:prstGeom>
          <a:noFill/>
          <a:ln w="9525">
            <a:noFill/>
            <a:miter lim="800000"/>
            <a:headEnd/>
            <a:tailEnd/>
          </a:ln>
        </p:spPr>
        <p:txBody>
          <a:bodyPr/>
          <a:lstStyle/>
          <a:p>
            <a:pPr marL="365125" indent="-365125" algn="l">
              <a:lnSpc>
                <a:spcPct val="110000"/>
              </a:lnSpc>
              <a:spcBef>
                <a:spcPct val="0"/>
              </a:spcBef>
              <a:buClr>
                <a:schemeClr val="bg2"/>
              </a:buClr>
              <a:buFont typeface="Wingdings" pitchFamily="2" charset="2"/>
              <a:buChar char="v"/>
            </a:pPr>
            <a:r>
              <a:rPr kumimoji="1" lang="en-US" altLang="zh-CN" sz="2000" b="1" dirty="0">
                <a:latin typeface="Arial" charset="0"/>
                <a:cs typeface="Arial" charset="0"/>
              </a:rPr>
              <a:t>EPLD</a:t>
            </a:r>
            <a:r>
              <a:rPr kumimoji="1" lang="zh-CN" altLang="en-US" sz="2000" b="1" dirty="0">
                <a:latin typeface="Arial" charset="0"/>
                <a:cs typeface="Arial" charset="0"/>
              </a:rPr>
              <a:t>和</a:t>
            </a:r>
            <a:r>
              <a:rPr kumimoji="1" lang="en-US" altLang="zh-CN" sz="2000" b="1" dirty="0">
                <a:latin typeface="Arial" charset="0"/>
                <a:cs typeface="Arial" charset="0"/>
              </a:rPr>
              <a:t>CPLD</a:t>
            </a:r>
            <a:r>
              <a:rPr kumimoji="1" lang="zh-CN" altLang="en-US" sz="2000" b="1" dirty="0">
                <a:latin typeface="Arial" charset="0"/>
                <a:cs typeface="Arial" charset="0"/>
              </a:rPr>
              <a:t>都是在</a:t>
            </a:r>
            <a:r>
              <a:rPr kumimoji="1" lang="en-US" altLang="zh-CN" sz="2000" b="1" dirty="0">
                <a:latin typeface="Arial" charset="0"/>
                <a:cs typeface="Arial" charset="0"/>
              </a:rPr>
              <a:t>PAL</a:t>
            </a:r>
            <a:r>
              <a:rPr kumimoji="1" lang="zh-CN" altLang="en-US" sz="2000" b="1" dirty="0">
                <a:latin typeface="Arial" charset="0"/>
                <a:cs typeface="Arial" charset="0"/>
              </a:rPr>
              <a:t>和</a:t>
            </a:r>
            <a:r>
              <a:rPr kumimoji="1" lang="en-US" altLang="zh-CN" sz="2000" b="1" dirty="0">
                <a:latin typeface="Arial" charset="0"/>
                <a:cs typeface="Arial" charset="0"/>
              </a:rPr>
              <a:t>GAL</a:t>
            </a:r>
            <a:r>
              <a:rPr kumimoji="1" lang="zh-CN" altLang="en-US" sz="2000" b="1" dirty="0">
                <a:latin typeface="Arial" charset="0"/>
                <a:cs typeface="Arial" charset="0"/>
              </a:rPr>
              <a:t>基础上发展起来的阵列型</a:t>
            </a:r>
            <a:r>
              <a:rPr kumimoji="1" lang="en-US" altLang="zh-CN" sz="2000" b="1" dirty="0">
                <a:latin typeface="Arial" charset="0"/>
                <a:cs typeface="Arial" charset="0"/>
              </a:rPr>
              <a:t>HDPLD</a:t>
            </a:r>
          </a:p>
          <a:p>
            <a:pPr marL="365125" indent="-365125" algn="l">
              <a:lnSpc>
                <a:spcPct val="110000"/>
              </a:lnSpc>
              <a:spcBef>
                <a:spcPct val="0"/>
              </a:spcBef>
              <a:buClr>
                <a:schemeClr val="bg2"/>
              </a:buClr>
              <a:buFont typeface="Wingdings" pitchFamily="2" charset="2"/>
              <a:buChar char="v"/>
            </a:pPr>
            <a:r>
              <a:rPr lang="zh-CN" altLang="en-US" sz="2000" b="1" dirty="0">
                <a:latin typeface="Arial" charset="0"/>
                <a:cs typeface="Arial" charset="0"/>
              </a:rPr>
              <a:t>采用</a:t>
            </a:r>
            <a:r>
              <a:rPr lang="en-US" altLang="zh-CN" sz="2000" b="1" dirty="0">
                <a:latin typeface="Arial" charset="0"/>
                <a:cs typeface="Arial" charset="0"/>
              </a:rPr>
              <a:t>CMOS EPROM</a:t>
            </a:r>
            <a:r>
              <a:rPr lang="zh-CN" altLang="en-US" sz="2000" b="1" dirty="0">
                <a:latin typeface="Arial" charset="0"/>
                <a:cs typeface="Arial" charset="0"/>
              </a:rPr>
              <a:t>、</a:t>
            </a:r>
            <a:r>
              <a:rPr lang="en-US" altLang="zh-CN" sz="2000" b="1" dirty="0">
                <a:latin typeface="Arial" charset="0"/>
                <a:cs typeface="Arial" charset="0"/>
              </a:rPr>
              <a:t>EEPROM</a:t>
            </a:r>
            <a:r>
              <a:rPr lang="zh-CN" altLang="en-US" sz="2000" b="1" dirty="0">
                <a:latin typeface="Arial" charset="0"/>
                <a:cs typeface="Arial" charset="0"/>
              </a:rPr>
              <a:t>、</a:t>
            </a:r>
            <a:r>
              <a:rPr lang="en-US" altLang="zh-CN" sz="2000" b="1" dirty="0">
                <a:latin typeface="Arial" charset="0"/>
                <a:cs typeface="Arial" charset="0"/>
              </a:rPr>
              <a:t>Flash Memory</a:t>
            </a:r>
            <a:r>
              <a:rPr lang="zh-CN" altLang="en-US" sz="2000" b="1" dirty="0">
                <a:latin typeface="Arial" charset="0"/>
                <a:cs typeface="Arial" charset="0"/>
              </a:rPr>
              <a:t>和</a:t>
            </a:r>
            <a:r>
              <a:rPr lang="en-US" altLang="zh-CN" sz="2000" b="1" dirty="0">
                <a:latin typeface="Arial" charset="0"/>
                <a:cs typeface="Arial" charset="0"/>
              </a:rPr>
              <a:t>SRAM</a:t>
            </a:r>
            <a:r>
              <a:rPr lang="zh-CN" altLang="en-US" sz="2000" b="1" dirty="0">
                <a:latin typeface="Arial" charset="0"/>
                <a:cs typeface="Arial" charset="0"/>
              </a:rPr>
              <a:t>等编程技术，构成了</a:t>
            </a:r>
            <a:r>
              <a:rPr lang="zh-CN" altLang="en-US" sz="2000" b="1" dirty="0">
                <a:solidFill>
                  <a:srgbClr val="CC0066"/>
                </a:solidFill>
                <a:latin typeface="Arial" charset="0"/>
                <a:cs typeface="Arial" charset="0"/>
              </a:rPr>
              <a:t>高密度</a:t>
            </a:r>
            <a:r>
              <a:rPr lang="zh-CN" altLang="en-US" sz="2000" b="1" dirty="0">
                <a:latin typeface="Arial" charset="0"/>
                <a:cs typeface="Arial" charset="0"/>
              </a:rPr>
              <a:t>、</a:t>
            </a:r>
            <a:r>
              <a:rPr lang="zh-CN" altLang="en-US" sz="2000" b="1" dirty="0">
                <a:solidFill>
                  <a:srgbClr val="CC0066"/>
                </a:solidFill>
                <a:latin typeface="Arial" charset="0"/>
                <a:cs typeface="Arial" charset="0"/>
              </a:rPr>
              <a:t>高速度</a:t>
            </a:r>
            <a:r>
              <a:rPr lang="zh-CN" altLang="en-US" sz="2000" b="1" dirty="0">
                <a:latin typeface="Arial" charset="0"/>
                <a:cs typeface="Arial" charset="0"/>
              </a:rPr>
              <a:t>和</a:t>
            </a:r>
            <a:r>
              <a:rPr lang="zh-CN" altLang="en-US" sz="2000" b="1" dirty="0">
                <a:solidFill>
                  <a:srgbClr val="CC0066"/>
                </a:solidFill>
                <a:latin typeface="Arial" charset="0"/>
                <a:cs typeface="Arial" charset="0"/>
              </a:rPr>
              <a:t>低功耗</a:t>
            </a:r>
            <a:r>
              <a:rPr lang="zh-CN" altLang="en-US" sz="2000" b="1" dirty="0">
                <a:latin typeface="Arial" charset="0"/>
                <a:cs typeface="Arial" charset="0"/>
              </a:rPr>
              <a:t>的</a:t>
            </a:r>
            <a:r>
              <a:rPr lang="en-US" altLang="zh-CN" sz="2000" b="1" dirty="0">
                <a:latin typeface="Arial" charset="0"/>
                <a:cs typeface="Arial" charset="0"/>
              </a:rPr>
              <a:t>PLD</a:t>
            </a:r>
          </a:p>
          <a:p>
            <a:pPr marL="365125" indent="-365125" algn="l">
              <a:lnSpc>
                <a:spcPct val="110000"/>
              </a:lnSpc>
              <a:spcBef>
                <a:spcPct val="0"/>
              </a:spcBef>
              <a:buClr>
                <a:schemeClr val="bg2"/>
              </a:buClr>
              <a:buFont typeface="Wingdings" pitchFamily="2" charset="2"/>
              <a:buChar char="v"/>
            </a:pPr>
            <a:r>
              <a:rPr lang="zh-CN" altLang="en-US" sz="2000" b="1" dirty="0">
                <a:latin typeface="Arial" charset="0"/>
                <a:cs typeface="Arial" charset="0"/>
              </a:rPr>
              <a:t>大多由可编程逻辑宏单元、可编程</a:t>
            </a:r>
            <a:r>
              <a:rPr lang="en-US" altLang="zh-CN" sz="2000" b="1" dirty="0">
                <a:latin typeface="Arial" charset="0"/>
                <a:cs typeface="Arial" charset="0"/>
              </a:rPr>
              <a:t>I/O</a:t>
            </a:r>
            <a:r>
              <a:rPr lang="zh-CN" altLang="en-US" sz="2000" b="1" dirty="0">
                <a:latin typeface="Arial" charset="0"/>
                <a:cs typeface="Arial" charset="0"/>
              </a:rPr>
              <a:t>单元</a:t>
            </a:r>
            <a:r>
              <a:rPr lang="en-US" altLang="zh-CN" sz="2000" b="1" dirty="0">
                <a:latin typeface="Arial" charset="0"/>
                <a:cs typeface="Arial" charset="0"/>
              </a:rPr>
              <a:t>IOB</a:t>
            </a:r>
            <a:r>
              <a:rPr lang="zh-CN" altLang="en-US" sz="2000" b="1" dirty="0">
                <a:latin typeface="Arial" charset="0"/>
                <a:cs typeface="Arial" charset="0"/>
              </a:rPr>
              <a:t>和可编程内部连线</a:t>
            </a:r>
            <a:r>
              <a:rPr lang="en-US" altLang="zh-CN" sz="2000" b="1" dirty="0">
                <a:latin typeface="Arial" charset="0"/>
                <a:cs typeface="Arial" charset="0"/>
              </a:rPr>
              <a:t>PIA</a:t>
            </a:r>
            <a:r>
              <a:rPr lang="zh-CN" altLang="en-US" sz="2000" b="1" dirty="0">
                <a:latin typeface="Arial" charset="0"/>
                <a:cs typeface="Arial" charset="0"/>
              </a:rPr>
              <a:t>组成</a:t>
            </a:r>
            <a:endParaRPr lang="zh-CN" altLang="en-US" sz="2000" b="1" dirty="0"/>
          </a:p>
        </p:txBody>
      </p:sp>
      <p:sp>
        <p:nvSpPr>
          <p:cNvPr id="11" name="AutoShape 16"/>
          <p:cNvSpPr>
            <a:spLocks noChangeArrowheads="1"/>
          </p:cNvSpPr>
          <p:nvPr/>
        </p:nvSpPr>
        <p:spPr bwMode="auto">
          <a:xfrm>
            <a:off x="6769100" y="3376613"/>
            <a:ext cx="1355725" cy="755650"/>
          </a:xfrm>
          <a:prstGeom prst="wedgeRectCallout">
            <a:avLst>
              <a:gd name="adj1" fmla="val -106606"/>
              <a:gd name="adj2" fmla="val 68227"/>
            </a:avLst>
          </a:prstGeom>
          <a:solidFill>
            <a:srgbClr val="FFFFCC"/>
          </a:solidFill>
          <a:ln w="9525" algn="ctr">
            <a:solidFill>
              <a:schemeClr val="tx1"/>
            </a:solidFill>
            <a:miter lim="800000"/>
            <a:headEnd/>
            <a:tailEnd/>
          </a:ln>
        </p:spPr>
        <p:txBody>
          <a:bodyPr anchor="ctr"/>
          <a:lstStyle/>
          <a:p>
            <a:pPr algn="ctr"/>
            <a:r>
              <a:rPr lang="zh-CN" altLang="en-US" sz="2000" b="1" dirty="0">
                <a:ea typeface="楷体_GB2312" pitchFamily="49" charset="-122"/>
              </a:rPr>
              <a:t>可编程逻辑宏单元</a:t>
            </a:r>
          </a:p>
        </p:txBody>
      </p:sp>
      <p:sp>
        <p:nvSpPr>
          <p:cNvPr id="12" name="AutoShape 17"/>
          <p:cNvSpPr>
            <a:spLocks noChangeArrowheads="1"/>
          </p:cNvSpPr>
          <p:nvPr/>
        </p:nvSpPr>
        <p:spPr bwMode="auto">
          <a:xfrm>
            <a:off x="6769100" y="4600575"/>
            <a:ext cx="1331913" cy="684213"/>
          </a:xfrm>
          <a:prstGeom prst="wedgeRectCallout">
            <a:avLst>
              <a:gd name="adj1" fmla="val -73866"/>
              <a:gd name="adj2" fmla="val 54074"/>
            </a:avLst>
          </a:prstGeom>
          <a:solidFill>
            <a:srgbClr val="FFCCFF"/>
          </a:solidFill>
          <a:ln w="9525" algn="ctr">
            <a:solidFill>
              <a:schemeClr val="tx1"/>
            </a:solidFill>
            <a:miter lim="800000"/>
            <a:headEnd/>
            <a:tailEnd/>
          </a:ln>
        </p:spPr>
        <p:txBody>
          <a:bodyPr anchor="ctr"/>
          <a:lstStyle/>
          <a:p>
            <a:pPr algn="l"/>
            <a:r>
              <a:rPr lang="zh-CN" altLang="en-US" sz="2000" b="1" dirty="0">
                <a:ea typeface="楷体_GB2312" pitchFamily="49" charset="-122"/>
              </a:rPr>
              <a:t>可编程</a:t>
            </a:r>
            <a:r>
              <a:rPr lang="en-US" altLang="zh-CN" sz="2000" b="1" dirty="0">
                <a:ea typeface="楷体_GB2312" pitchFamily="49" charset="-122"/>
              </a:rPr>
              <a:t>I/O</a:t>
            </a:r>
            <a:r>
              <a:rPr lang="zh-CN" altLang="en-US" sz="2000" b="1" dirty="0">
                <a:ea typeface="楷体_GB2312" pitchFamily="49" charset="-122"/>
              </a:rPr>
              <a:t>单元</a:t>
            </a:r>
          </a:p>
        </p:txBody>
      </p:sp>
      <p:sp>
        <p:nvSpPr>
          <p:cNvPr id="13" name="AutoShape 19"/>
          <p:cNvSpPr>
            <a:spLocks noChangeArrowheads="1"/>
          </p:cNvSpPr>
          <p:nvPr/>
        </p:nvSpPr>
        <p:spPr bwMode="auto">
          <a:xfrm>
            <a:off x="647700" y="3016250"/>
            <a:ext cx="1331913" cy="684213"/>
          </a:xfrm>
          <a:prstGeom prst="wedgeRectCallout">
            <a:avLst>
              <a:gd name="adj1" fmla="val 138602"/>
              <a:gd name="adj2" fmla="val 72319"/>
            </a:avLst>
          </a:prstGeom>
          <a:solidFill>
            <a:srgbClr val="FFFFCC"/>
          </a:solidFill>
          <a:ln w="9525" algn="ctr">
            <a:solidFill>
              <a:schemeClr val="tx1"/>
            </a:solidFill>
            <a:miter lim="800000"/>
            <a:headEnd/>
            <a:tailEnd/>
          </a:ln>
        </p:spPr>
        <p:txBody>
          <a:bodyPr anchor="ctr"/>
          <a:lstStyle/>
          <a:p>
            <a:pPr algn="ctr"/>
            <a:r>
              <a:rPr lang="zh-CN" altLang="en-US" sz="2000" b="1" dirty="0">
                <a:ea typeface="楷体_GB2312" pitchFamily="49" charset="-122"/>
              </a:rPr>
              <a:t>可编程内部连线</a:t>
            </a:r>
          </a:p>
        </p:txBody>
      </p:sp>
    </p:spTree>
  </p:cSld>
  <p:clrMapOvr>
    <a:masterClrMapping/>
  </p:clrMapOvr>
  <p:transition spd="med">
    <p:blinds dir="vert"/>
    <p:sndAc>
      <p:stSnd>
        <p:snd r:embed="rId3" name="projctor.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3" presetClass="entr" presetSubtype="10" fill="hold" nodeType="afterEffect">
                                  <p:stCondLst>
                                    <p:cond delay="0"/>
                                  </p:stCondLst>
                                  <p:childTnLst>
                                    <p:set>
                                      <p:cBhvr>
                                        <p:cTn id="23" dur="1" fill="hold">
                                          <p:stCondLst>
                                            <p:cond delay="0"/>
                                          </p:stCondLst>
                                        </p:cTn>
                                        <p:tgtEl>
                                          <p:spTgt spid="2060"/>
                                        </p:tgtEl>
                                        <p:attrNameLst>
                                          <p:attrName>style.visibility</p:attrName>
                                        </p:attrNameLst>
                                      </p:cBhvr>
                                      <p:to>
                                        <p:strVal val="visible"/>
                                      </p:to>
                                    </p:set>
                                    <p:animEffect transition="in" filter="blinds(horizontal)">
                                      <p:cBhvr>
                                        <p:cTn id="24" dur="500"/>
                                        <p:tgtEl>
                                          <p:spTgt spid="206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down)">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down)">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animBg="1"/>
      <p:bldP spid="12" grpId="0" animBg="1"/>
      <p:bldP spid="13" grpId="0" animBg="1"/>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050"/>
          <p:cNvSpPr>
            <a:spLocks noGrp="1" noChangeArrowheads="1"/>
          </p:cNvSpPr>
          <p:nvPr>
            <p:ph type="title"/>
          </p:nvPr>
        </p:nvSpPr>
        <p:spPr>
          <a:xfrm>
            <a:off x="1979613" y="234950"/>
            <a:ext cx="7127875" cy="709613"/>
          </a:xfrm>
        </p:spPr>
        <p:txBody>
          <a:bodyPr/>
          <a:lstStyle/>
          <a:p>
            <a:pPr eaLnBrk="1" hangingPunct="1"/>
            <a:r>
              <a:rPr lang="zh-CN" altLang="en-US" dirty="0" smtClean="0">
                <a:solidFill>
                  <a:srgbClr val="FFCC00"/>
                </a:solidFill>
                <a:latin typeface="Arial" charset="0"/>
                <a:ea typeface="黑体" pitchFamily="49" charset="-122"/>
                <a:cs typeface="Times New Roman" pitchFamily="18" charset="0"/>
              </a:rPr>
              <a:t>可编程逻辑宏单元</a:t>
            </a:r>
          </a:p>
        </p:txBody>
      </p:sp>
      <p:sp>
        <p:nvSpPr>
          <p:cNvPr id="2326531" name="Rectangle 2051"/>
          <p:cNvSpPr>
            <a:spLocks noGrp="1" noChangeArrowheads="1"/>
          </p:cNvSpPr>
          <p:nvPr>
            <p:ph type="body" idx="1"/>
          </p:nvPr>
        </p:nvSpPr>
        <p:spPr>
          <a:xfrm>
            <a:off x="339725" y="1306513"/>
            <a:ext cx="8291513" cy="4865687"/>
          </a:xfrm>
        </p:spPr>
        <p:txBody>
          <a:bodyPr/>
          <a:lstStyle/>
          <a:p>
            <a:pPr marL="287338" indent="-287338" defTabSz="2716213" eaLnBrk="1" hangingPunct="1">
              <a:lnSpc>
                <a:spcPct val="110000"/>
              </a:lnSpc>
              <a:buClr>
                <a:srgbClr val="1F1F99"/>
              </a:buClr>
            </a:pPr>
            <a:r>
              <a:rPr lang="zh-CN" altLang="en-US" sz="2000" dirty="0" smtClean="0">
                <a:cs typeface="Arial" charset="0"/>
              </a:rPr>
              <a:t>可编程逻辑</a:t>
            </a:r>
            <a:r>
              <a:rPr lang="zh-CN" altLang="en-US" sz="2000" dirty="0" smtClean="0"/>
              <a:t>宏单元：</a:t>
            </a:r>
            <a:r>
              <a:rPr lang="en-US" altLang="zh-CN" sz="2000" dirty="0" smtClean="0"/>
              <a:t>CPLD</a:t>
            </a:r>
            <a:r>
              <a:rPr lang="zh-CN" altLang="en-US" sz="2000" dirty="0" smtClean="0"/>
              <a:t>的基本单元，用于实现基本的逻辑功能。</a:t>
            </a:r>
            <a:endParaRPr lang="en-US" altLang="zh-CN" sz="2000" dirty="0" smtClean="0"/>
          </a:p>
          <a:p>
            <a:pPr marL="287338" indent="-287338" defTabSz="2716213" eaLnBrk="1" hangingPunct="1">
              <a:lnSpc>
                <a:spcPct val="110000"/>
              </a:lnSpc>
              <a:buClr>
                <a:srgbClr val="1F1F99"/>
              </a:buClr>
            </a:pPr>
            <a:r>
              <a:rPr lang="zh-CN" altLang="en-US" sz="2000" dirty="0" smtClean="0"/>
              <a:t>主要包括</a:t>
            </a:r>
            <a:r>
              <a:rPr lang="zh-CN" altLang="en-US" sz="2000" dirty="0" smtClean="0">
                <a:solidFill>
                  <a:srgbClr val="CC0066"/>
                </a:solidFill>
              </a:rPr>
              <a:t>与阵列</a:t>
            </a:r>
            <a:r>
              <a:rPr lang="zh-CN" altLang="en-US" sz="2000" dirty="0" smtClean="0"/>
              <a:t>、</a:t>
            </a:r>
            <a:r>
              <a:rPr lang="zh-CN" altLang="en-US" sz="2000" dirty="0" smtClean="0">
                <a:solidFill>
                  <a:srgbClr val="CC0066"/>
                </a:solidFill>
              </a:rPr>
              <a:t>或阵列</a:t>
            </a:r>
            <a:r>
              <a:rPr lang="zh-CN" altLang="en-US" sz="2000" dirty="0" smtClean="0"/>
              <a:t>、</a:t>
            </a:r>
            <a:r>
              <a:rPr lang="zh-CN" altLang="en-US" sz="2000" dirty="0" smtClean="0">
                <a:solidFill>
                  <a:srgbClr val="CC0066"/>
                </a:solidFill>
              </a:rPr>
              <a:t>可编程触发器</a:t>
            </a:r>
            <a:r>
              <a:rPr lang="zh-CN" altLang="en-US" sz="2000" dirty="0" smtClean="0"/>
              <a:t>、</a:t>
            </a:r>
            <a:r>
              <a:rPr lang="zh-CN" altLang="en-US" sz="2000" dirty="0" smtClean="0">
                <a:solidFill>
                  <a:srgbClr val="CC0066"/>
                </a:solidFill>
              </a:rPr>
              <a:t>多路选择器</a:t>
            </a:r>
            <a:r>
              <a:rPr lang="zh-CN" altLang="en-US" sz="2000" dirty="0" smtClean="0"/>
              <a:t>等电路，能独立地配置为组合逻辑或时序逻辑工作方式。</a:t>
            </a:r>
          </a:p>
          <a:p>
            <a:pPr marL="771525" lvl="1" indent="-293688" algn="just" defTabSz="2716213" eaLnBrk="1" hangingPunct="1">
              <a:lnSpc>
                <a:spcPct val="110000"/>
              </a:lnSpc>
              <a:buSzPct val="85000"/>
              <a:buFont typeface="Wingdings" pitchFamily="2" charset="2"/>
              <a:buChar char="u"/>
            </a:pPr>
            <a:r>
              <a:rPr lang="zh-CN" altLang="en-US" sz="1800" dirty="0" smtClean="0"/>
              <a:t>与阵列的每个交点都可编程，乘积项选择矩阵是一个或阵列，两者一起完成组合逻辑。</a:t>
            </a:r>
          </a:p>
          <a:p>
            <a:pPr marL="771525" lvl="1" indent="-293688" algn="just" defTabSz="2716213" eaLnBrk="1" hangingPunct="1">
              <a:lnSpc>
                <a:spcPct val="110000"/>
              </a:lnSpc>
              <a:buSzPct val="85000"/>
              <a:buFont typeface="Wingdings" pitchFamily="2" charset="2"/>
              <a:buChar char="u"/>
            </a:pPr>
            <a:r>
              <a:rPr lang="zh-CN" altLang="en-US" sz="1800" dirty="0" smtClean="0"/>
              <a:t>可编程触发器的时钟和清零信号都可以编程选择，其类型可编程为</a:t>
            </a:r>
            <a:r>
              <a:rPr lang="en-US" altLang="zh-CN" sz="1800" dirty="0" smtClean="0"/>
              <a:t>D</a:t>
            </a:r>
            <a:r>
              <a:rPr lang="zh-CN" altLang="en-US" sz="1800" dirty="0" smtClean="0"/>
              <a:t>、</a:t>
            </a:r>
            <a:r>
              <a:rPr lang="en-US" altLang="zh-CN" sz="1800" dirty="0" smtClean="0"/>
              <a:t>T</a:t>
            </a:r>
            <a:r>
              <a:rPr lang="zh-CN" altLang="en-US" sz="1800" dirty="0" smtClean="0"/>
              <a:t>、</a:t>
            </a:r>
            <a:r>
              <a:rPr lang="en-US" altLang="zh-CN" sz="1800" dirty="0" smtClean="0"/>
              <a:t>J-K</a:t>
            </a:r>
            <a:r>
              <a:rPr lang="zh-CN" altLang="en-US" sz="1800" dirty="0" smtClean="0"/>
              <a:t>和</a:t>
            </a:r>
            <a:r>
              <a:rPr lang="en-US" altLang="zh-CN" sz="1800" dirty="0" smtClean="0"/>
              <a:t>R-S</a:t>
            </a:r>
            <a:r>
              <a:rPr lang="zh-CN" altLang="en-US" sz="1800" dirty="0" smtClean="0"/>
              <a:t>触发器</a:t>
            </a:r>
            <a:r>
              <a:rPr lang="zh-CN" altLang="en-US" sz="1800" b="0" dirty="0" smtClean="0"/>
              <a:t>。</a:t>
            </a:r>
          </a:p>
          <a:p>
            <a:pPr marL="287338" indent="-287338" defTabSz="2716213" eaLnBrk="1" hangingPunct="1">
              <a:lnSpc>
                <a:spcPct val="110000"/>
              </a:lnSpc>
              <a:buClr>
                <a:srgbClr val="1F1F99"/>
              </a:buClr>
            </a:pPr>
            <a:r>
              <a:rPr lang="zh-CN" altLang="en-US" sz="2000" dirty="0" smtClean="0"/>
              <a:t>大多数逻辑函数能够用每个宏单元中的乘积项实现。</a:t>
            </a:r>
          </a:p>
          <a:p>
            <a:pPr marL="287338" indent="-287338" defTabSz="2716213" eaLnBrk="1" hangingPunct="1">
              <a:lnSpc>
                <a:spcPct val="110000"/>
              </a:lnSpc>
              <a:buClr>
                <a:srgbClr val="1F1F99"/>
              </a:buClr>
            </a:pPr>
            <a:r>
              <a:rPr lang="zh-CN" altLang="en-US" sz="2000" dirty="0" smtClean="0"/>
              <a:t>但某些逻辑函数比较复杂，当输出表达式的与项较多，或门输入端不够用时，可以借助可编程开关将同一宏单元（或其他宏单元）中的其他或门联合起来使用，宏单元的输出也可以连到</a:t>
            </a:r>
            <a:r>
              <a:rPr lang="en-US" altLang="zh-CN" sz="2000" dirty="0" smtClean="0"/>
              <a:t>PIA</a:t>
            </a:r>
            <a:r>
              <a:rPr lang="zh-CN" altLang="en-US" sz="2000" dirty="0" smtClean="0"/>
              <a:t>，再作为另一个宏单元的输入，以实现复杂的逻辑。</a:t>
            </a:r>
          </a:p>
          <a:p>
            <a:pPr marL="287338" indent="-287338" defTabSz="2716213" eaLnBrk="1" hangingPunct="1">
              <a:lnSpc>
                <a:spcPct val="110000"/>
              </a:lnSpc>
              <a:buClr>
                <a:srgbClr val="1F1F99"/>
              </a:buClr>
            </a:pPr>
            <a:r>
              <a:rPr lang="en-US" altLang="zh-CN" sz="2000" dirty="0" err="1" smtClean="0"/>
              <a:t>Altera</a:t>
            </a:r>
            <a:r>
              <a:rPr lang="zh-CN" altLang="en-US" sz="2000" dirty="0" smtClean="0"/>
              <a:t>公司的</a:t>
            </a:r>
            <a:r>
              <a:rPr lang="en-US" altLang="zh-CN" sz="2000" dirty="0" smtClean="0"/>
              <a:t>CPLD</a:t>
            </a:r>
            <a:r>
              <a:rPr lang="zh-CN" altLang="en-US" sz="2000" dirty="0" smtClean="0"/>
              <a:t>每</a:t>
            </a:r>
            <a:r>
              <a:rPr lang="en-US" altLang="zh-CN" sz="2000" dirty="0" smtClean="0">
                <a:solidFill>
                  <a:srgbClr val="CC0066"/>
                </a:solidFill>
              </a:rPr>
              <a:t>16</a:t>
            </a:r>
            <a:r>
              <a:rPr lang="zh-CN" altLang="en-US" sz="2000" dirty="0" smtClean="0"/>
              <a:t>个宏单元组成一个</a:t>
            </a:r>
            <a:r>
              <a:rPr lang="en-US" altLang="zh-CN" sz="2000" dirty="0" smtClean="0"/>
              <a:t>LAB</a:t>
            </a:r>
            <a:r>
              <a:rPr lang="zh-CN" altLang="en-US" sz="2000" dirty="0" smtClean="0"/>
              <a:t>（</a:t>
            </a:r>
            <a:r>
              <a:rPr lang="en-US" altLang="zh-CN" sz="2000" dirty="0" smtClean="0"/>
              <a:t>Logic Array Block</a:t>
            </a:r>
            <a:r>
              <a:rPr lang="zh-CN" altLang="en-US" sz="2000" dirty="0" smtClean="0"/>
              <a:t>，逻辑阵列块） 。</a:t>
            </a:r>
          </a:p>
        </p:txBody>
      </p:sp>
      <p:sp>
        <p:nvSpPr>
          <p:cNvPr id="33796"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spcBef>
                <a:spcPct val="0"/>
              </a:spcBef>
            </a:pPr>
            <a:fld id="{EF33FE3F-7CF9-493D-9384-E0A69E63BAAC}" type="slidenum">
              <a:rPr lang="ko-KR" altLang="en-US" sz="1600">
                <a:solidFill>
                  <a:schemeClr val="accent2"/>
                </a:solidFill>
                <a:latin typeface="Verdana" pitchFamily="34" charset="0"/>
                <a:ea typeface="Gulim" pitchFamily="34" charset="-127"/>
              </a:rPr>
              <a:pPr algn="r">
                <a:spcBef>
                  <a:spcPct val="0"/>
                </a:spcBef>
              </a:pPr>
              <a:t>92</a:t>
            </a:fld>
            <a:endParaRPr lang="en-US" altLang="ko-KR" sz="1600">
              <a:solidFill>
                <a:schemeClr val="accent2"/>
              </a:solidFill>
              <a:latin typeface="Verdana" pitchFamily="34" charset="0"/>
              <a:ea typeface="Gulim" pitchFamily="34" charset="-127"/>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26531">
                                            <p:txEl>
                                              <p:pRg st="0" end="0"/>
                                            </p:txEl>
                                          </p:spTgt>
                                        </p:tgtEl>
                                        <p:attrNameLst>
                                          <p:attrName>style.visibility</p:attrName>
                                        </p:attrNameLst>
                                      </p:cBhvr>
                                      <p:to>
                                        <p:strVal val="visible"/>
                                      </p:to>
                                    </p:set>
                                    <p:anim calcmode="lin" valueType="num">
                                      <p:cBhvr additive="base">
                                        <p:cTn id="7" dur="500" fill="hold"/>
                                        <p:tgtEl>
                                          <p:spTgt spid="2326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265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26531">
                                            <p:txEl>
                                              <p:pRg st="1" end="1"/>
                                            </p:txEl>
                                          </p:spTgt>
                                        </p:tgtEl>
                                        <p:attrNameLst>
                                          <p:attrName>style.visibility</p:attrName>
                                        </p:attrNameLst>
                                      </p:cBhvr>
                                      <p:to>
                                        <p:strVal val="visible"/>
                                      </p:to>
                                    </p:set>
                                    <p:anim calcmode="lin" valueType="num">
                                      <p:cBhvr additive="base">
                                        <p:cTn id="13" dur="500" fill="hold"/>
                                        <p:tgtEl>
                                          <p:spTgt spid="23265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26531">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326531">
                                            <p:txEl>
                                              <p:pRg st="2" end="2"/>
                                            </p:txEl>
                                          </p:spTgt>
                                        </p:tgtEl>
                                        <p:attrNameLst>
                                          <p:attrName>style.visibility</p:attrName>
                                        </p:attrNameLst>
                                      </p:cBhvr>
                                      <p:to>
                                        <p:strVal val="visible"/>
                                      </p:to>
                                    </p:set>
                                    <p:anim calcmode="lin" valueType="num">
                                      <p:cBhvr additive="base">
                                        <p:cTn id="17" dur="500" fill="hold"/>
                                        <p:tgtEl>
                                          <p:spTgt spid="232653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326531">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326531">
                                            <p:txEl>
                                              <p:pRg st="3" end="3"/>
                                            </p:txEl>
                                          </p:spTgt>
                                        </p:tgtEl>
                                        <p:attrNameLst>
                                          <p:attrName>style.visibility</p:attrName>
                                        </p:attrNameLst>
                                      </p:cBhvr>
                                      <p:to>
                                        <p:strVal val="visible"/>
                                      </p:to>
                                    </p:set>
                                    <p:anim calcmode="lin" valueType="num">
                                      <p:cBhvr additive="base">
                                        <p:cTn id="21" dur="500" fill="hold"/>
                                        <p:tgtEl>
                                          <p:spTgt spid="2326531">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3265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326531">
                                            <p:txEl>
                                              <p:pRg st="4" end="4"/>
                                            </p:txEl>
                                          </p:spTgt>
                                        </p:tgtEl>
                                        <p:attrNameLst>
                                          <p:attrName>style.visibility</p:attrName>
                                        </p:attrNameLst>
                                      </p:cBhvr>
                                      <p:to>
                                        <p:strVal val="visible"/>
                                      </p:to>
                                    </p:set>
                                    <p:anim calcmode="lin" valueType="num">
                                      <p:cBhvr additive="base">
                                        <p:cTn id="27" dur="500" fill="hold"/>
                                        <p:tgtEl>
                                          <p:spTgt spid="2326531">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3265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326531">
                                            <p:txEl>
                                              <p:pRg st="5" end="5"/>
                                            </p:txEl>
                                          </p:spTgt>
                                        </p:tgtEl>
                                        <p:attrNameLst>
                                          <p:attrName>style.visibility</p:attrName>
                                        </p:attrNameLst>
                                      </p:cBhvr>
                                      <p:to>
                                        <p:strVal val="visible"/>
                                      </p:to>
                                    </p:set>
                                    <p:anim calcmode="lin" valueType="num">
                                      <p:cBhvr additive="base">
                                        <p:cTn id="33" dur="500" fill="hold"/>
                                        <p:tgtEl>
                                          <p:spTgt spid="2326531">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32653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2326531">
                                            <p:txEl>
                                              <p:pRg st="6" end="6"/>
                                            </p:txEl>
                                          </p:spTgt>
                                        </p:tgtEl>
                                        <p:attrNameLst>
                                          <p:attrName>style.visibility</p:attrName>
                                        </p:attrNameLst>
                                      </p:cBhvr>
                                      <p:to>
                                        <p:strVal val="visible"/>
                                      </p:to>
                                    </p:set>
                                    <p:anim calcmode="lin" valueType="num">
                                      <p:cBhvr additive="base">
                                        <p:cTn id="39" dur="500" fill="hold"/>
                                        <p:tgtEl>
                                          <p:spTgt spid="2326531">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32653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6531" grpId="0" build="p"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5" name="灯片编号占位符 5"/>
          <p:cNvSpPr txBox="1">
            <a:spLocks noGrp="1"/>
          </p:cNvSpPr>
          <p:nvPr/>
        </p:nvSpPr>
        <p:spPr bwMode="auto">
          <a:xfrm>
            <a:off x="7010400" y="5505450"/>
            <a:ext cx="1905000" cy="457200"/>
          </a:xfrm>
          <a:prstGeom prst="rect">
            <a:avLst/>
          </a:prstGeom>
          <a:noFill/>
          <a:ln w="9525">
            <a:noFill/>
            <a:miter lim="800000"/>
            <a:headEnd/>
            <a:tailEnd/>
          </a:ln>
        </p:spPr>
        <p:txBody>
          <a:bodyPr anchor="b"/>
          <a:lstStyle/>
          <a:p>
            <a:pPr algn="r"/>
            <a:fld id="{0C2BB81A-DBF5-40F4-8436-7196668943CC}" type="slidenum">
              <a:rPr lang="en-US" altLang="zh-CN">
                <a:solidFill>
                  <a:srgbClr val="FF0066"/>
                </a:solidFill>
              </a:rPr>
              <a:pPr algn="r"/>
              <a:t>93</a:t>
            </a:fld>
            <a:endParaRPr lang="en-US" altLang="zh-CN">
              <a:solidFill>
                <a:srgbClr val="FF0066"/>
              </a:solidFill>
            </a:endParaRPr>
          </a:p>
        </p:txBody>
      </p:sp>
      <p:sp>
        <p:nvSpPr>
          <p:cNvPr id="5126" name="Rectangle 1026"/>
          <p:cNvSpPr>
            <a:spLocks noGrp="1" noChangeArrowheads="1"/>
          </p:cNvSpPr>
          <p:nvPr>
            <p:ph type="title"/>
          </p:nvPr>
        </p:nvSpPr>
        <p:spPr>
          <a:xfrm>
            <a:off x="1785938" y="476250"/>
            <a:ext cx="7250112" cy="449263"/>
          </a:xfrm>
        </p:spPr>
        <p:txBody>
          <a:bodyPr/>
          <a:lstStyle/>
          <a:p>
            <a:pPr eaLnBrk="1" hangingPunct="1"/>
            <a:r>
              <a:rPr lang="en-US" altLang="zh-CN" dirty="0" err="1" smtClean="0">
                <a:solidFill>
                  <a:srgbClr val="FFCC00"/>
                </a:solidFill>
                <a:latin typeface="Arial" charset="0"/>
                <a:ea typeface="黑体" pitchFamily="49" charset="-122"/>
                <a:cs typeface="Times New Roman" pitchFamily="18" charset="0"/>
              </a:rPr>
              <a:t>Altera</a:t>
            </a:r>
            <a:r>
              <a:rPr lang="zh-CN" altLang="en-US" dirty="0" smtClean="0">
                <a:solidFill>
                  <a:srgbClr val="FFCC00"/>
                </a:solidFill>
                <a:latin typeface="Arial" charset="0"/>
                <a:ea typeface="黑体" pitchFamily="49" charset="-122"/>
                <a:cs typeface="Times New Roman" pitchFamily="18" charset="0"/>
              </a:rPr>
              <a:t>公司</a:t>
            </a:r>
            <a:r>
              <a:rPr lang="en-US" altLang="zh-CN" dirty="0" smtClean="0">
                <a:solidFill>
                  <a:srgbClr val="FFCC00"/>
                </a:solidFill>
                <a:latin typeface="Arial" charset="0"/>
                <a:ea typeface="黑体" pitchFamily="49" charset="-122"/>
                <a:cs typeface="Times New Roman" pitchFamily="18" charset="0"/>
              </a:rPr>
              <a:t>MAX 7000S </a:t>
            </a:r>
            <a:r>
              <a:rPr lang="zh-CN" altLang="en-US" dirty="0" smtClean="0">
                <a:solidFill>
                  <a:srgbClr val="FFCC00"/>
                </a:solidFill>
                <a:latin typeface="Arial" charset="0"/>
                <a:ea typeface="黑体" pitchFamily="49" charset="-122"/>
                <a:cs typeface="Times New Roman" pitchFamily="18" charset="0"/>
              </a:rPr>
              <a:t>逻辑宏单元结构</a:t>
            </a:r>
          </a:p>
        </p:txBody>
      </p:sp>
      <p:graphicFrame>
        <p:nvGraphicFramePr>
          <p:cNvPr id="5122" name="Object 1027"/>
          <p:cNvGraphicFramePr>
            <a:graphicFrameLocks noChangeAspect="1"/>
          </p:cNvGraphicFramePr>
          <p:nvPr/>
        </p:nvGraphicFramePr>
        <p:xfrm>
          <a:off x="2795588" y="1773238"/>
          <a:ext cx="3540125" cy="3303587"/>
        </p:xfrm>
        <a:graphic>
          <a:graphicData uri="http://schemas.openxmlformats.org/presentationml/2006/ole">
            <p:oleObj spid="_x0000_s195586" name="文档" r:id="rId4" imgW="11796120" imgH="11006280" progId="Word.Document.8">
              <p:embed/>
            </p:oleObj>
          </a:graphicData>
        </a:graphic>
      </p:graphicFrame>
      <p:graphicFrame>
        <p:nvGraphicFramePr>
          <p:cNvPr id="5123" name="Object 1028"/>
          <p:cNvGraphicFramePr>
            <a:graphicFrameLocks noChangeAspect="1"/>
          </p:cNvGraphicFramePr>
          <p:nvPr/>
        </p:nvGraphicFramePr>
        <p:xfrm>
          <a:off x="2947988" y="1925638"/>
          <a:ext cx="3540125" cy="3303587"/>
        </p:xfrm>
        <a:graphic>
          <a:graphicData uri="http://schemas.openxmlformats.org/presentationml/2006/ole">
            <p:oleObj spid="_x0000_s195587" name="文档" r:id="rId5" imgW="11796120" imgH="11006280" progId="Word.Document.8">
              <p:embed/>
            </p:oleObj>
          </a:graphicData>
        </a:graphic>
      </p:graphicFrame>
      <p:graphicFrame>
        <p:nvGraphicFramePr>
          <p:cNvPr id="5124" name="Object 1029"/>
          <p:cNvGraphicFramePr>
            <a:graphicFrameLocks noChangeAspect="1"/>
          </p:cNvGraphicFramePr>
          <p:nvPr/>
        </p:nvGraphicFramePr>
        <p:xfrm>
          <a:off x="2640013" y="1511300"/>
          <a:ext cx="3538537" cy="3538538"/>
        </p:xfrm>
        <a:graphic>
          <a:graphicData uri="http://schemas.openxmlformats.org/presentationml/2006/ole">
            <p:oleObj spid="_x0000_s195588" name="文档" r:id="rId6" imgW="11796120" imgH="11796120" progId="Word.Document.8">
              <p:embed/>
            </p:oleObj>
          </a:graphicData>
        </a:graphic>
      </p:graphicFrame>
      <p:pic>
        <p:nvPicPr>
          <p:cNvPr id="5127" name="Picture 1031"/>
          <p:cNvPicPr>
            <a:picLocks noChangeAspect="1" noChangeArrowheads="1"/>
          </p:cNvPicPr>
          <p:nvPr/>
        </p:nvPicPr>
        <p:blipFill>
          <a:blip r:embed="rId7"/>
          <a:srcRect/>
          <a:stretch>
            <a:fillRect/>
          </a:stretch>
        </p:blipFill>
        <p:spPr bwMode="auto">
          <a:xfrm>
            <a:off x="0" y="1200150"/>
            <a:ext cx="9144000" cy="4983163"/>
          </a:xfrm>
          <a:prstGeom prst="rect">
            <a:avLst/>
          </a:prstGeom>
          <a:noFill/>
          <a:ln w="12700">
            <a:solidFill>
              <a:schemeClr val="tx1"/>
            </a:solidFill>
            <a:miter lim="800000"/>
            <a:headEnd/>
            <a:tailEnd/>
          </a:ln>
        </p:spPr>
      </p:pic>
      <p:sp>
        <p:nvSpPr>
          <p:cNvPr id="2328584" name="Text Box 1032"/>
          <p:cNvSpPr txBox="1">
            <a:spLocks noChangeArrowheads="1"/>
          </p:cNvSpPr>
          <p:nvPr/>
        </p:nvSpPr>
        <p:spPr bwMode="auto">
          <a:xfrm>
            <a:off x="990600" y="3973513"/>
            <a:ext cx="1295400" cy="701675"/>
          </a:xfrm>
          <a:prstGeom prst="rect">
            <a:avLst/>
          </a:prstGeom>
          <a:noFill/>
          <a:ln w="9525">
            <a:noFill/>
            <a:miter lim="800000"/>
            <a:headEnd/>
            <a:tailEnd/>
          </a:ln>
        </p:spPr>
        <p:txBody>
          <a:bodyPr>
            <a:spAutoFit/>
          </a:bodyPr>
          <a:lstStyle/>
          <a:p>
            <a:r>
              <a:rPr lang="zh-CN" altLang="en-US" sz="2000">
                <a:solidFill>
                  <a:srgbClr val="CC0066"/>
                </a:solidFill>
                <a:latin typeface="楷体_GB2312" pitchFamily="49" charset="-122"/>
                <a:ea typeface="楷体_GB2312" pitchFamily="49" charset="-122"/>
              </a:rPr>
              <a:t>（</a:t>
            </a:r>
            <a:r>
              <a:rPr lang="en-US" altLang="zh-CN" sz="2000">
                <a:solidFill>
                  <a:srgbClr val="CC0066"/>
                </a:solidFill>
                <a:latin typeface="楷体_GB2312" pitchFamily="49" charset="-122"/>
                <a:ea typeface="楷体_GB2312" pitchFamily="49" charset="-122"/>
              </a:rPr>
              <a:t>1</a:t>
            </a:r>
            <a:r>
              <a:rPr lang="zh-CN" altLang="en-US" sz="2000">
                <a:solidFill>
                  <a:srgbClr val="CC0066"/>
                </a:solidFill>
                <a:latin typeface="楷体_GB2312" pitchFamily="49" charset="-122"/>
                <a:ea typeface="楷体_GB2312" pitchFamily="49" charset="-122"/>
              </a:rPr>
              <a:t>）与阵列</a:t>
            </a:r>
          </a:p>
        </p:txBody>
      </p:sp>
      <p:sp>
        <p:nvSpPr>
          <p:cNvPr id="2328585" name="Text Box 1033"/>
          <p:cNvSpPr txBox="1">
            <a:spLocks noChangeArrowheads="1"/>
          </p:cNvSpPr>
          <p:nvPr/>
        </p:nvSpPr>
        <p:spPr bwMode="auto">
          <a:xfrm>
            <a:off x="6934200" y="4430713"/>
            <a:ext cx="1447800" cy="701675"/>
          </a:xfrm>
          <a:prstGeom prst="rect">
            <a:avLst/>
          </a:prstGeom>
          <a:noFill/>
          <a:ln w="9525">
            <a:noFill/>
            <a:miter lim="800000"/>
            <a:headEnd/>
            <a:tailEnd/>
          </a:ln>
        </p:spPr>
        <p:txBody>
          <a:bodyPr>
            <a:spAutoFit/>
          </a:bodyPr>
          <a:lstStyle/>
          <a:p>
            <a:r>
              <a:rPr lang="zh-CN" altLang="en-US" sz="2000">
                <a:solidFill>
                  <a:srgbClr val="CC0066"/>
                </a:solidFill>
                <a:latin typeface="楷体_GB2312" pitchFamily="49" charset="-122"/>
                <a:ea typeface="楷体_GB2312" pitchFamily="49" charset="-122"/>
              </a:rPr>
              <a:t>（</a:t>
            </a:r>
            <a:r>
              <a:rPr lang="en-US" altLang="zh-CN" sz="2000">
                <a:solidFill>
                  <a:srgbClr val="CC0066"/>
                </a:solidFill>
                <a:latin typeface="楷体_GB2312" pitchFamily="49" charset="-122"/>
                <a:ea typeface="楷体_GB2312" pitchFamily="49" charset="-122"/>
              </a:rPr>
              <a:t>3</a:t>
            </a:r>
            <a:r>
              <a:rPr lang="zh-CN" altLang="en-US" sz="2000">
                <a:solidFill>
                  <a:srgbClr val="CC0066"/>
                </a:solidFill>
                <a:latin typeface="楷体_GB2312" pitchFamily="49" charset="-122"/>
                <a:ea typeface="楷体_GB2312" pitchFamily="49" charset="-122"/>
              </a:rPr>
              <a:t>）可编程触发器</a:t>
            </a:r>
          </a:p>
        </p:txBody>
      </p:sp>
      <p:grpSp>
        <p:nvGrpSpPr>
          <p:cNvPr id="2" name="Group 1034"/>
          <p:cNvGrpSpPr>
            <a:grpSpLocks/>
          </p:cNvGrpSpPr>
          <p:nvPr/>
        </p:nvGrpSpPr>
        <p:grpSpPr bwMode="auto">
          <a:xfrm>
            <a:off x="2743200" y="1839913"/>
            <a:ext cx="1600200" cy="1531937"/>
            <a:chOff x="1728" y="1579"/>
            <a:chExt cx="1008" cy="965"/>
          </a:xfrm>
        </p:grpSpPr>
        <p:sp>
          <p:nvSpPr>
            <p:cNvPr id="5132" name="Text Box 1035"/>
            <p:cNvSpPr txBox="1">
              <a:spLocks noChangeArrowheads="1"/>
            </p:cNvSpPr>
            <p:nvPr/>
          </p:nvSpPr>
          <p:spPr bwMode="auto">
            <a:xfrm>
              <a:off x="1728" y="1579"/>
              <a:ext cx="1008" cy="442"/>
            </a:xfrm>
            <a:prstGeom prst="rect">
              <a:avLst/>
            </a:prstGeom>
            <a:noFill/>
            <a:ln w="9525">
              <a:noFill/>
              <a:miter lim="800000"/>
              <a:headEnd/>
              <a:tailEnd/>
            </a:ln>
          </p:spPr>
          <p:txBody>
            <a:bodyPr>
              <a:spAutoFit/>
            </a:bodyPr>
            <a:lstStyle/>
            <a:p>
              <a:r>
                <a:rPr lang="zh-CN" altLang="en-US" sz="2000">
                  <a:solidFill>
                    <a:srgbClr val="CC0066"/>
                  </a:solidFill>
                  <a:latin typeface="楷体_GB2312" pitchFamily="49" charset="-122"/>
                  <a:ea typeface="楷体_GB2312" pitchFamily="49" charset="-122"/>
                </a:rPr>
                <a:t>（</a:t>
              </a:r>
              <a:r>
                <a:rPr lang="en-US" altLang="zh-CN" sz="2000">
                  <a:solidFill>
                    <a:srgbClr val="CC0066"/>
                  </a:solidFill>
                  <a:latin typeface="楷体_GB2312" pitchFamily="49" charset="-122"/>
                  <a:ea typeface="楷体_GB2312" pitchFamily="49" charset="-122"/>
                </a:rPr>
                <a:t>2</a:t>
              </a:r>
              <a:r>
                <a:rPr lang="zh-CN" altLang="en-US" sz="2000">
                  <a:solidFill>
                    <a:srgbClr val="CC0066"/>
                  </a:solidFill>
                  <a:latin typeface="楷体_GB2312" pitchFamily="49" charset="-122"/>
                  <a:ea typeface="楷体_GB2312" pitchFamily="49" charset="-122"/>
                </a:rPr>
                <a:t>）乘积项选择矩阵</a:t>
              </a:r>
            </a:p>
          </p:txBody>
        </p:sp>
        <p:sp>
          <p:nvSpPr>
            <p:cNvPr id="5133" name="Line 1036"/>
            <p:cNvSpPr>
              <a:spLocks noChangeShapeType="1"/>
            </p:cNvSpPr>
            <p:nvPr/>
          </p:nvSpPr>
          <p:spPr bwMode="auto">
            <a:xfrm flipV="1">
              <a:off x="1872" y="1968"/>
              <a:ext cx="96" cy="576"/>
            </a:xfrm>
            <a:prstGeom prst="line">
              <a:avLst/>
            </a:prstGeom>
            <a:noFill/>
            <a:ln w="38100">
              <a:solidFill>
                <a:srgbClr val="008080"/>
              </a:solidFill>
              <a:round/>
              <a:headEnd/>
              <a:tailEnd type="triangle" w="med" len="med"/>
            </a:ln>
          </p:spPr>
          <p:txBody>
            <a:bodyPr anchor="b"/>
            <a:lstStyle/>
            <a:p>
              <a:endParaRPr lang="zh-CN" altLang="en-US"/>
            </a:p>
          </p:txBody>
        </p:sp>
      </p:grpSp>
      <p:sp>
        <p:nvSpPr>
          <p:cNvPr id="5131"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spcBef>
                <a:spcPct val="0"/>
              </a:spcBef>
            </a:pPr>
            <a:fld id="{49738FC8-DF01-4CAA-850E-438E2D2838B3}" type="slidenum">
              <a:rPr lang="ko-KR" altLang="en-US" sz="1600">
                <a:solidFill>
                  <a:schemeClr val="accent2"/>
                </a:solidFill>
                <a:latin typeface="Verdana" pitchFamily="34" charset="0"/>
                <a:ea typeface="Gulim" pitchFamily="34" charset="-127"/>
              </a:rPr>
              <a:pPr algn="r">
                <a:spcBef>
                  <a:spcPct val="0"/>
                </a:spcBef>
              </a:pPr>
              <a:t>93</a:t>
            </a:fld>
            <a:endParaRPr lang="en-US" altLang="ko-KR" sz="1600">
              <a:solidFill>
                <a:schemeClr val="accent2"/>
              </a:solidFill>
              <a:latin typeface="Verdana" pitchFamily="34" charset="0"/>
              <a:ea typeface="Gulim" pitchFamily="34" charset="-127"/>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28584"/>
                                        </p:tgtEl>
                                        <p:attrNameLst>
                                          <p:attrName>style.visibility</p:attrName>
                                        </p:attrNameLst>
                                      </p:cBhvr>
                                      <p:to>
                                        <p:strVal val="visible"/>
                                      </p:to>
                                    </p:set>
                                    <p:animEffect transition="in" filter="dissolve">
                                      <p:cBhvr>
                                        <p:cTn id="7" dur="500"/>
                                        <p:tgtEl>
                                          <p:spTgt spid="23285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328585"/>
                                        </p:tgtEl>
                                        <p:attrNameLst>
                                          <p:attrName>style.visibility</p:attrName>
                                        </p:attrNameLst>
                                      </p:cBhvr>
                                      <p:to>
                                        <p:strVal val="visible"/>
                                      </p:to>
                                    </p:set>
                                    <p:animEffect transition="in" filter="wipe(up)">
                                      <p:cBhvr>
                                        <p:cTn id="17" dur="500"/>
                                        <p:tgtEl>
                                          <p:spTgt spid="2328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8584" grpId="0" autoUpdateAnimBg="0"/>
      <p:bldP spid="2328585"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灯片编号占位符 5"/>
          <p:cNvSpPr txBox="1">
            <a:spLocks noGrp="1"/>
          </p:cNvSpPr>
          <p:nvPr/>
        </p:nvSpPr>
        <p:spPr bwMode="auto">
          <a:xfrm>
            <a:off x="7010400" y="6172200"/>
            <a:ext cx="1905000" cy="457200"/>
          </a:xfrm>
          <a:prstGeom prst="rect">
            <a:avLst/>
          </a:prstGeom>
          <a:noFill/>
          <a:ln w="9525">
            <a:noFill/>
            <a:miter lim="800000"/>
            <a:headEnd/>
            <a:tailEnd/>
          </a:ln>
        </p:spPr>
        <p:txBody>
          <a:bodyPr anchor="b"/>
          <a:lstStyle/>
          <a:p>
            <a:pPr algn="r"/>
            <a:endParaRPr lang="en-US" altLang="zh-CN">
              <a:solidFill>
                <a:srgbClr val="FF0066"/>
              </a:solidFill>
            </a:endParaRPr>
          </a:p>
        </p:txBody>
      </p:sp>
      <p:sp>
        <p:nvSpPr>
          <p:cNvPr id="34819" name="Rectangle 1026"/>
          <p:cNvSpPr>
            <a:spLocks noGrp="1" noChangeArrowheads="1"/>
          </p:cNvSpPr>
          <p:nvPr>
            <p:ph type="title"/>
          </p:nvPr>
        </p:nvSpPr>
        <p:spPr>
          <a:xfrm>
            <a:off x="1909763" y="234950"/>
            <a:ext cx="6623050" cy="709613"/>
          </a:xfrm>
        </p:spPr>
        <p:txBody>
          <a:bodyPr/>
          <a:lstStyle/>
          <a:p>
            <a:pPr eaLnBrk="1" hangingPunct="1"/>
            <a:r>
              <a:rPr lang="zh-CN" altLang="en-US" dirty="0" smtClean="0">
                <a:solidFill>
                  <a:srgbClr val="FFCC00"/>
                </a:solidFill>
                <a:latin typeface="Arial" charset="0"/>
                <a:ea typeface="黑体" pitchFamily="49" charset="-122"/>
                <a:cs typeface="Times New Roman" pitchFamily="18" charset="0"/>
              </a:rPr>
              <a:t>可编程</a:t>
            </a:r>
            <a:r>
              <a:rPr lang="en-US" altLang="zh-CN" dirty="0" smtClean="0">
                <a:solidFill>
                  <a:srgbClr val="FFCC00"/>
                </a:solidFill>
                <a:latin typeface="Arial" charset="0"/>
                <a:ea typeface="黑体" pitchFamily="49" charset="-122"/>
                <a:cs typeface="Times New Roman" pitchFamily="18" charset="0"/>
              </a:rPr>
              <a:t>I/O</a:t>
            </a:r>
            <a:r>
              <a:rPr lang="zh-CN" altLang="en-US" dirty="0" smtClean="0">
                <a:solidFill>
                  <a:srgbClr val="FFCC00"/>
                </a:solidFill>
                <a:latin typeface="Arial" charset="0"/>
                <a:ea typeface="黑体" pitchFamily="49" charset="-122"/>
                <a:cs typeface="Times New Roman" pitchFamily="18" charset="0"/>
              </a:rPr>
              <a:t>单元及可编程连线阵列</a:t>
            </a:r>
            <a:r>
              <a:rPr lang="en-US" altLang="zh-CN" dirty="0" smtClean="0">
                <a:solidFill>
                  <a:srgbClr val="FFCC00"/>
                </a:solidFill>
                <a:latin typeface="Arial" charset="0"/>
                <a:ea typeface="黑体" pitchFamily="49" charset="-122"/>
                <a:cs typeface="Times New Roman" pitchFamily="18" charset="0"/>
              </a:rPr>
              <a:t>PIA</a:t>
            </a:r>
            <a:endParaRPr lang="zh-CN" altLang="en-US" dirty="0" smtClean="0">
              <a:solidFill>
                <a:srgbClr val="FFCC00"/>
              </a:solidFill>
              <a:latin typeface="Arial" charset="0"/>
              <a:ea typeface="黑体" pitchFamily="49" charset="-122"/>
              <a:cs typeface="Times New Roman" pitchFamily="18" charset="0"/>
            </a:endParaRPr>
          </a:p>
        </p:txBody>
      </p:sp>
      <p:sp>
        <p:nvSpPr>
          <p:cNvPr id="2331651" name="Rectangle 1027"/>
          <p:cNvSpPr>
            <a:spLocks noGrp="1" noChangeArrowheads="1"/>
          </p:cNvSpPr>
          <p:nvPr>
            <p:ph type="body" idx="1"/>
          </p:nvPr>
        </p:nvSpPr>
        <p:spPr>
          <a:xfrm>
            <a:off x="450850" y="1125538"/>
            <a:ext cx="8081963" cy="4538662"/>
          </a:xfrm>
        </p:spPr>
        <p:txBody>
          <a:bodyPr/>
          <a:lstStyle/>
          <a:p>
            <a:pPr marL="287338" indent="-287338" defTabSz="2716213" eaLnBrk="1" hangingPunct="1">
              <a:lnSpc>
                <a:spcPct val="110000"/>
              </a:lnSpc>
              <a:buClr>
                <a:schemeClr val="accent6">
                  <a:lumMod val="50000"/>
                </a:schemeClr>
              </a:buClr>
              <a:buSzPct val="100000"/>
              <a:defRPr/>
            </a:pPr>
            <a:r>
              <a:rPr lang="en-US" altLang="zh-CN" sz="2200" dirty="0" smtClean="0">
                <a:latin typeface="Arial" pitchFamily="34" charset="0"/>
              </a:rPr>
              <a:t>I/O</a:t>
            </a:r>
            <a:r>
              <a:rPr lang="zh-CN" altLang="en-US" sz="2200" dirty="0" smtClean="0">
                <a:latin typeface="Arial" pitchFamily="34" charset="0"/>
              </a:rPr>
              <a:t>单元分布于器件的四周，提供器件外部引脚与内部逻辑之间的连接，负责输入</a:t>
            </a:r>
            <a:r>
              <a:rPr lang="en-US" altLang="zh-CN" sz="2200" dirty="0" smtClean="0">
                <a:latin typeface="Arial" pitchFamily="34" charset="0"/>
              </a:rPr>
              <a:t>/</a:t>
            </a:r>
            <a:r>
              <a:rPr lang="zh-CN" altLang="en-US" sz="2200" dirty="0" smtClean="0">
                <a:latin typeface="Arial" pitchFamily="34" charset="0"/>
              </a:rPr>
              <a:t>输出的电气特性控制。</a:t>
            </a:r>
          </a:p>
          <a:p>
            <a:pPr marL="287338" indent="-287338" defTabSz="2716213" eaLnBrk="1" hangingPunct="1">
              <a:lnSpc>
                <a:spcPct val="110000"/>
              </a:lnSpc>
              <a:buClr>
                <a:schemeClr val="accent6">
                  <a:lumMod val="50000"/>
                </a:schemeClr>
              </a:buClr>
              <a:buSzPct val="100000"/>
              <a:defRPr/>
            </a:pPr>
            <a:r>
              <a:rPr lang="en-US" altLang="zh-CN" sz="2200" dirty="0" smtClean="0">
                <a:latin typeface="Arial" pitchFamily="34" charset="0"/>
              </a:rPr>
              <a:t>I/O</a:t>
            </a:r>
            <a:r>
              <a:rPr lang="zh-CN" altLang="en-US" sz="2200" dirty="0" smtClean="0">
                <a:latin typeface="Arial" pitchFamily="34" charset="0"/>
              </a:rPr>
              <a:t>单元要考虑以下要求：</a:t>
            </a:r>
          </a:p>
          <a:p>
            <a:pPr marL="769938" lvl="1" indent="-293688" algn="just" defTabSz="2716213" eaLnBrk="1" hangingPunct="1">
              <a:buSzPct val="85000"/>
              <a:buFont typeface="Wingdings" pitchFamily="2" charset="2"/>
              <a:buChar char="u"/>
              <a:defRPr/>
            </a:pPr>
            <a:r>
              <a:rPr lang="zh-CN" altLang="en-US" sz="2200" dirty="0" smtClean="0">
                <a:latin typeface="Arial" pitchFamily="34" charset="0"/>
                <a:cs typeface="Arial" pitchFamily="34" charset="0"/>
              </a:rPr>
              <a:t>能够兼容</a:t>
            </a:r>
            <a:r>
              <a:rPr lang="en-US" altLang="zh-CN" sz="2200" dirty="0" smtClean="0">
                <a:latin typeface="Arial" pitchFamily="34" charset="0"/>
                <a:cs typeface="Arial" pitchFamily="34" charset="0"/>
              </a:rPr>
              <a:t>TTL</a:t>
            </a:r>
            <a:r>
              <a:rPr lang="zh-CN" altLang="en-US" sz="2200" dirty="0" smtClean="0">
                <a:latin typeface="Arial" pitchFamily="34" charset="0"/>
                <a:cs typeface="Arial" pitchFamily="34" charset="0"/>
              </a:rPr>
              <a:t>和</a:t>
            </a:r>
            <a:r>
              <a:rPr lang="en-US" altLang="zh-CN" sz="2200" dirty="0" smtClean="0">
                <a:latin typeface="Arial" pitchFamily="34" charset="0"/>
                <a:cs typeface="Arial" pitchFamily="34" charset="0"/>
              </a:rPr>
              <a:t>CMOS</a:t>
            </a:r>
            <a:r>
              <a:rPr lang="zh-CN" altLang="en-US" sz="2200" dirty="0" smtClean="0">
                <a:latin typeface="Arial" pitchFamily="34" charset="0"/>
                <a:cs typeface="Arial" pitchFamily="34" charset="0"/>
              </a:rPr>
              <a:t>多种接口电压和接口标准；</a:t>
            </a:r>
          </a:p>
          <a:p>
            <a:pPr marL="769938" lvl="1" indent="-293688" algn="just" defTabSz="2716213" eaLnBrk="1" hangingPunct="1">
              <a:buSzPct val="85000"/>
              <a:buFont typeface="Wingdings" pitchFamily="2" charset="2"/>
              <a:buChar char="u"/>
              <a:defRPr/>
            </a:pPr>
            <a:r>
              <a:rPr lang="zh-CN" altLang="en-US" sz="2200" dirty="0" smtClean="0">
                <a:latin typeface="Arial" pitchFamily="34" charset="0"/>
                <a:cs typeface="Arial" pitchFamily="34" charset="0"/>
              </a:rPr>
              <a:t>可配置为</a:t>
            </a:r>
            <a:r>
              <a:rPr lang="zh-CN" altLang="en-US" sz="2200" dirty="0" smtClean="0">
                <a:solidFill>
                  <a:srgbClr val="FF33CC"/>
                </a:solidFill>
                <a:latin typeface="Arial" pitchFamily="34" charset="0"/>
                <a:cs typeface="Arial" pitchFamily="34" charset="0"/>
              </a:rPr>
              <a:t>输入</a:t>
            </a:r>
            <a:r>
              <a:rPr lang="zh-CN" altLang="en-US" sz="2200" dirty="0" smtClean="0">
                <a:latin typeface="Arial" pitchFamily="34" charset="0"/>
                <a:cs typeface="Arial" pitchFamily="34" charset="0"/>
              </a:rPr>
              <a:t>、</a:t>
            </a:r>
            <a:r>
              <a:rPr lang="zh-CN" altLang="en-US" sz="2200" dirty="0" smtClean="0">
                <a:solidFill>
                  <a:srgbClr val="FF33CC"/>
                </a:solidFill>
                <a:latin typeface="Arial" pitchFamily="34" charset="0"/>
                <a:cs typeface="Arial" pitchFamily="34" charset="0"/>
              </a:rPr>
              <a:t>输出</a:t>
            </a:r>
            <a:r>
              <a:rPr lang="zh-CN" altLang="en-US" sz="2200" dirty="0" smtClean="0">
                <a:latin typeface="Arial" pitchFamily="34" charset="0"/>
                <a:cs typeface="Arial" pitchFamily="34" charset="0"/>
              </a:rPr>
              <a:t>、</a:t>
            </a:r>
            <a:r>
              <a:rPr lang="zh-CN" altLang="en-US" sz="2200" dirty="0" smtClean="0">
                <a:solidFill>
                  <a:srgbClr val="FF33CC"/>
                </a:solidFill>
                <a:latin typeface="Arial" pitchFamily="34" charset="0"/>
                <a:cs typeface="Arial" pitchFamily="34" charset="0"/>
              </a:rPr>
              <a:t>双向</a:t>
            </a:r>
            <a:r>
              <a:rPr lang="en-US" altLang="zh-CN" sz="2200" dirty="0" smtClean="0">
                <a:solidFill>
                  <a:srgbClr val="FF33CC"/>
                </a:solidFill>
                <a:latin typeface="Arial" pitchFamily="34" charset="0"/>
                <a:cs typeface="Arial" pitchFamily="34" charset="0"/>
              </a:rPr>
              <a:t>I/O</a:t>
            </a:r>
            <a:r>
              <a:rPr lang="zh-CN" altLang="en-US" sz="2200" dirty="0" smtClean="0">
                <a:solidFill>
                  <a:srgbClr val="FF33CC"/>
                </a:solidFill>
                <a:latin typeface="Arial" pitchFamily="34" charset="0"/>
                <a:cs typeface="Arial" pitchFamily="34" charset="0"/>
              </a:rPr>
              <a:t>、集电极开路和三态门</a:t>
            </a:r>
            <a:r>
              <a:rPr lang="zh-CN" altLang="en-US" sz="2200" dirty="0" smtClean="0">
                <a:latin typeface="Arial" pitchFamily="34" charset="0"/>
                <a:cs typeface="Arial" pitchFamily="34" charset="0"/>
              </a:rPr>
              <a:t>等各种组态；</a:t>
            </a:r>
          </a:p>
          <a:p>
            <a:pPr marL="769938" lvl="1" indent="-293688" algn="just" defTabSz="2716213" eaLnBrk="1" hangingPunct="1">
              <a:buSzPct val="85000"/>
              <a:buFont typeface="Wingdings" pitchFamily="2" charset="2"/>
              <a:buChar char="u"/>
              <a:defRPr/>
            </a:pPr>
            <a:r>
              <a:rPr lang="zh-CN" altLang="en-US" sz="2200" dirty="0" smtClean="0">
                <a:latin typeface="Arial" pitchFamily="34" charset="0"/>
                <a:cs typeface="Arial" pitchFamily="34" charset="0"/>
              </a:rPr>
              <a:t>能提供适当的驱动电流，以直接驱动发光二极管等器件；</a:t>
            </a:r>
          </a:p>
          <a:p>
            <a:pPr marL="769938" lvl="1" indent="-293688" algn="just" defTabSz="2716213" eaLnBrk="1" hangingPunct="1">
              <a:buSzPct val="85000"/>
              <a:buFont typeface="Wingdings" pitchFamily="2" charset="2"/>
              <a:buChar char="u"/>
              <a:defRPr/>
            </a:pPr>
            <a:r>
              <a:rPr lang="zh-CN" altLang="en-US" sz="2200" dirty="0" smtClean="0">
                <a:latin typeface="Arial" pitchFamily="34" charset="0"/>
                <a:cs typeface="Arial" pitchFamily="34" charset="0"/>
              </a:rPr>
              <a:t>降低功率消耗，防止过冲和减少电源噪声</a:t>
            </a:r>
            <a:r>
              <a:rPr lang="zh-CN" altLang="en-US" sz="2200" b="0" dirty="0" smtClean="0">
                <a:latin typeface="Arial" pitchFamily="34" charset="0"/>
                <a:ea typeface="方正姚体" pitchFamily="2" charset="-122"/>
                <a:cs typeface="Arial" pitchFamily="34" charset="0"/>
              </a:rPr>
              <a:t>。</a:t>
            </a:r>
            <a:endParaRPr lang="zh-CN" altLang="en-US" sz="2200" dirty="0" smtClean="0">
              <a:latin typeface="Arial" pitchFamily="34" charset="0"/>
              <a:cs typeface="Arial" pitchFamily="34" charset="0"/>
            </a:endParaRPr>
          </a:p>
          <a:p>
            <a:pPr marL="287338" indent="-287338" defTabSz="2716213" eaLnBrk="1" hangingPunct="1">
              <a:lnSpc>
                <a:spcPct val="110000"/>
              </a:lnSpc>
              <a:buClr>
                <a:schemeClr val="accent6">
                  <a:lumMod val="50000"/>
                </a:schemeClr>
              </a:buClr>
              <a:buSzPct val="100000"/>
              <a:defRPr/>
            </a:pPr>
            <a:r>
              <a:rPr lang="en-US" altLang="zh-CN" sz="2200" dirty="0" smtClean="0">
                <a:latin typeface="Arial" pitchFamily="34" charset="0"/>
              </a:rPr>
              <a:t>I/O</a:t>
            </a:r>
            <a:r>
              <a:rPr lang="zh-CN" altLang="en-US" sz="2200" dirty="0" smtClean="0">
                <a:latin typeface="Arial" pitchFamily="34" charset="0"/>
              </a:rPr>
              <a:t>单元主要由触发器和缓冲器组成。 </a:t>
            </a:r>
            <a:endParaRPr lang="en-US" altLang="zh-CN" sz="2200" dirty="0" smtClean="0">
              <a:latin typeface="Arial" pitchFamily="34" charset="0"/>
            </a:endParaRPr>
          </a:p>
          <a:p>
            <a:pPr marL="287338" indent="-287338" defTabSz="2716213" eaLnBrk="1" hangingPunct="1">
              <a:lnSpc>
                <a:spcPct val="110000"/>
              </a:lnSpc>
              <a:buClr>
                <a:schemeClr val="accent6">
                  <a:lumMod val="50000"/>
                </a:schemeClr>
              </a:buClr>
              <a:buSzPct val="100000"/>
              <a:defRPr/>
            </a:pPr>
            <a:r>
              <a:rPr lang="zh-CN" altLang="en-US" sz="2200" dirty="0" smtClean="0">
                <a:latin typeface="Arial" pitchFamily="34" charset="0"/>
                <a:cs typeface="Arial" pitchFamily="34" charset="0"/>
              </a:rPr>
              <a:t>每个</a:t>
            </a:r>
            <a:r>
              <a:rPr lang="en-US" altLang="zh-CN" sz="2200" dirty="0" smtClean="0">
                <a:latin typeface="Arial" pitchFamily="34" charset="0"/>
                <a:cs typeface="Arial" pitchFamily="34" charset="0"/>
              </a:rPr>
              <a:t>IOB</a:t>
            </a:r>
            <a:r>
              <a:rPr lang="zh-CN" altLang="en-US" sz="2200" dirty="0" smtClean="0">
                <a:latin typeface="Arial" pitchFamily="34" charset="0"/>
                <a:cs typeface="Arial" pitchFamily="34" charset="0"/>
              </a:rPr>
              <a:t>控制一个外部引脚，可将其编程为</a:t>
            </a:r>
            <a:r>
              <a:rPr lang="zh-CN" altLang="en-US" sz="2200" dirty="0" smtClean="0">
                <a:solidFill>
                  <a:srgbClr val="FF33CC"/>
                </a:solidFill>
                <a:latin typeface="Arial" pitchFamily="34" charset="0"/>
                <a:cs typeface="Arial" pitchFamily="34" charset="0"/>
              </a:rPr>
              <a:t>输入</a:t>
            </a:r>
            <a:r>
              <a:rPr lang="zh-CN" altLang="en-US" sz="2200" dirty="0" smtClean="0">
                <a:latin typeface="Arial" pitchFamily="34" charset="0"/>
                <a:cs typeface="Arial" pitchFamily="34" charset="0"/>
              </a:rPr>
              <a:t>、</a:t>
            </a:r>
            <a:r>
              <a:rPr lang="zh-CN" altLang="en-US" sz="2200" dirty="0" smtClean="0">
                <a:solidFill>
                  <a:srgbClr val="FF33CC"/>
                </a:solidFill>
                <a:latin typeface="Arial" pitchFamily="34" charset="0"/>
                <a:cs typeface="Arial" pitchFamily="34" charset="0"/>
              </a:rPr>
              <a:t>输出</a:t>
            </a:r>
            <a:r>
              <a:rPr lang="zh-CN" altLang="en-US" sz="2200" dirty="0" smtClean="0">
                <a:latin typeface="Arial" pitchFamily="34" charset="0"/>
                <a:cs typeface="Arial" pitchFamily="34" charset="0"/>
              </a:rPr>
              <a:t>或</a:t>
            </a:r>
            <a:r>
              <a:rPr lang="zh-CN" altLang="en-US" sz="2200" dirty="0" smtClean="0">
                <a:solidFill>
                  <a:srgbClr val="FF33CC"/>
                </a:solidFill>
                <a:latin typeface="Arial" pitchFamily="34" charset="0"/>
                <a:cs typeface="Arial" pitchFamily="34" charset="0"/>
              </a:rPr>
              <a:t>双向</a:t>
            </a:r>
            <a:r>
              <a:rPr lang="en-US" altLang="zh-CN" sz="2200" dirty="0" smtClean="0">
                <a:solidFill>
                  <a:srgbClr val="FF33CC"/>
                </a:solidFill>
                <a:latin typeface="Arial" pitchFamily="34" charset="0"/>
                <a:cs typeface="Arial" pitchFamily="34" charset="0"/>
              </a:rPr>
              <a:t>I/O</a:t>
            </a:r>
            <a:r>
              <a:rPr lang="zh-CN" altLang="en-US" sz="2200" dirty="0" smtClean="0">
                <a:latin typeface="Arial" pitchFamily="34" charset="0"/>
                <a:cs typeface="Arial" pitchFamily="34" charset="0"/>
              </a:rPr>
              <a:t>功能，或</a:t>
            </a:r>
            <a:r>
              <a:rPr lang="zh-CN" altLang="en-US" sz="2200" dirty="0" smtClean="0">
                <a:solidFill>
                  <a:srgbClr val="FF33CC"/>
                </a:solidFill>
                <a:latin typeface="Arial" pitchFamily="34" charset="0"/>
                <a:cs typeface="Arial" pitchFamily="34" charset="0"/>
              </a:rPr>
              <a:t>集电极开路、三态门</a:t>
            </a:r>
            <a:r>
              <a:rPr lang="zh-CN" altLang="en-US" sz="2200" dirty="0" smtClean="0">
                <a:latin typeface="Arial" pitchFamily="34" charset="0"/>
                <a:cs typeface="Arial" pitchFamily="34" charset="0"/>
              </a:rPr>
              <a:t>等。</a:t>
            </a:r>
            <a:endParaRPr lang="zh-CN" altLang="en-US" sz="2200" b="0" dirty="0" smtClean="0">
              <a:latin typeface="Arial" pitchFamily="34" charset="0"/>
              <a:ea typeface="方正姚体" pitchFamily="2" charset="-122"/>
            </a:endParaRPr>
          </a:p>
          <a:p>
            <a:pPr marL="285750" indent="-285750" algn="just" defTabSz="2716213" eaLnBrk="1" hangingPunct="1">
              <a:buFont typeface="Wingdings" pitchFamily="2" charset="2"/>
              <a:buNone/>
              <a:defRPr/>
            </a:pPr>
            <a:endParaRPr lang="en-US" altLang="zh-CN" b="0" dirty="0" smtClean="0">
              <a:latin typeface="方正姚体" pitchFamily="2" charset="-122"/>
              <a:ea typeface="方正姚体" pitchFamily="2" charset="-122"/>
            </a:endParaRPr>
          </a:p>
        </p:txBody>
      </p:sp>
      <p:sp>
        <p:nvSpPr>
          <p:cNvPr id="34821"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spcBef>
                <a:spcPct val="0"/>
              </a:spcBef>
            </a:pPr>
            <a:fld id="{B6DF9C62-675E-451F-9559-020C85A470EC}" type="slidenum">
              <a:rPr lang="ko-KR" altLang="en-US" sz="1600">
                <a:solidFill>
                  <a:schemeClr val="accent2"/>
                </a:solidFill>
                <a:latin typeface="Verdana" pitchFamily="34" charset="0"/>
                <a:ea typeface="Gulim" pitchFamily="34" charset="-127"/>
              </a:rPr>
              <a:pPr algn="r">
                <a:spcBef>
                  <a:spcPct val="0"/>
                </a:spcBef>
              </a:pPr>
              <a:t>94</a:t>
            </a:fld>
            <a:endParaRPr lang="en-US" altLang="ko-KR" sz="1600">
              <a:solidFill>
                <a:schemeClr val="accent2"/>
              </a:solidFill>
              <a:latin typeface="Verdana" pitchFamily="34" charset="0"/>
              <a:ea typeface="Gulim" pitchFamily="34" charset="-127"/>
            </a:endParaRPr>
          </a:p>
        </p:txBody>
      </p:sp>
      <p:sp>
        <p:nvSpPr>
          <p:cNvPr id="7" name="矩形 6"/>
          <p:cNvSpPr/>
          <p:nvPr/>
        </p:nvSpPr>
        <p:spPr>
          <a:xfrm>
            <a:off x="647700" y="5548313"/>
            <a:ext cx="7669213" cy="804862"/>
          </a:xfrm>
          <a:prstGeom prst="rect">
            <a:avLst/>
          </a:prstGeom>
          <a:solidFill>
            <a:srgbClr val="FFFFCC"/>
          </a:solidFill>
          <a:effectLst>
            <a:outerShdw blurRad="50800" dist="38100" algn="l" rotWithShape="0">
              <a:prstClr val="black">
                <a:alpha val="40000"/>
              </a:prstClr>
            </a:outerShdw>
          </a:effectLst>
        </p:spPr>
        <p:txBody>
          <a:bodyPr>
            <a:spAutoFit/>
          </a:bodyPr>
          <a:lstStyle/>
          <a:p>
            <a:pPr marL="287338" indent="-287338" algn="l" defTabSz="2716213">
              <a:lnSpc>
                <a:spcPct val="110000"/>
              </a:lnSpc>
              <a:spcBef>
                <a:spcPts val="0"/>
              </a:spcBef>
              <a:buClr>
                <a:schemeClr val="accent6">
                  <a:lumMod val="50000"/>
                </a:schemeClr>
              </a:buClr>
              <a:buSzPct val="100000"/>
              <a:buFont typeface="Wingdings" pitchFamily="2" charset="2"/>
              <a:buChar char="v"/>
              <a:defRPr/>
            </a:pPr>
            <a:r>
              <a:rPr lang="en-US" altLang="zh-CN" sz="2200" b="1" dirty="0">
                <a:latin typeface="Arial" pitchFamily="34" charset="0"/>
              </a:rPr>
              <a:t>PIA</a:t>
            </a:r>
            <a:r>
              <a:rPr lang="zh-CN" altLang="en-US" sz="2200" b="1" dirty="0">
                <a:latin typeface="Arial" pitchFamily="34" charset="0"/>
              </a:rPr>
              <a:t>，</a:t>
            </a:r>
            <a:r>
              <a:rPr lang="en-US" altLang="zh-CN" sz="2200" b="1" dirty="0">
                <a:latin typeface="Arial" pitchFamily="34" charset="0"/>
              </a:rPr>
              <a:t>Programmable Interconnect Array</a:t>
            </a:r>
            <a:r>
              <a:rPr lang="zh-CN" altLang="en-US" sz="2200" b="1" dirty="0">
                <a:latin typeface="Arial" pitchFamily="34" charset="0"/>
              </a:rPr>
              <a:t>。</a:t>
            </a:r>
          </a:p>
          <a:p>
            <a:pPr marL="287338" indent="-287338" algn="l" defTabSz="2716213">
              <a:lnSpc>
                <a:spcPct val="110000"/>
              </a:lnSpc>
              <a:spcBef>
                <a:spcPts val="0"/>
              </a:spcBef>
              <a:buClr>
                <a:schemeClr val="accent6">
                  <a:lumMod val="50000"/>
                </a:schemeClr>
              </a:buClr>
              <a:buSzPct val="100000"/>
              <a:buFont typeface="Wingdings" pitchFamily="2" charset="2"/>
              <a:buChar char="v"/>
              <a:defRPr/>
            </a:pPr>
            <a:r>
              <a:rPr lang="zh-CN" altLang="en-US" sz="2200" b="1" dirty="0">
                <a:latin typeface="Arial" pitchFamily="34" charset="0"/>
              </a:rPr>
              <a:t>在各宏单元之间以及宏单元和</a:t>
            </a:r>
            <a:r>
              <a:rPr lang="en-US" altLang="zh-CN" sz="2200" b="1" dirty="0">
                <a:latin typeface="Arial" pitchFamily="34" charset="0"/>
              </a:rPr>
              <a:t>I/O</a:t>
            </a:r>
            <a:r>
              <a:rPr lang="zh-CN" altLang="en-US" sz="2200" b="1" dirty="0">
                <a:latin typeface="Arial" pitchFamily="34" charset="0"/>
              </a:rPr>
              <a:t>单元之间提供互连网络。</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31651">
                                            <p:txEl>
                                              <p:pRg st="0" end="0"/>
                                            </p:txEl>
                                          </p:spTgt>
                                        </p:tgtEl>
                                        <p:attrNameLst>
                                          <p:attrName>style.visibility</p:attrName>
                                        </p:attrNameLst>
                                      </p:cBhvr>
                                      <p:to>
                                        <p:strVal val="visible"/>
                                      </p:to>
                                    </p:set>
                                    <p:anim calcmode="lin" valueType="num">
                                      <p:cBhvr additive="base">
                                        <p:cTn id="7" dur="500" fill="hold"/>
                                        <p:tgtEl>
                                          <p:spTgt spid="23316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316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31651">
                                            <p:txEl>
                                              <p:pRg st="1" end="1"/>
                                            </p:txEl>
                                          </p:spTgt>
                                        </p:tgtEl>
                                        <p:attrNameLst>
                                          <p:attrName>style.visibility</p:attrName>
                                        </p:attrNameLst>
                                      </p:cBhvr>
                                      <p:to>
                                        <p:strVal val="visible"/>
                                      </p:to>
                                    </p:set>
                                    <p:anim calcmode="lin" valueType="num">
                                      <p:cBhvr additive="base">
                                        <p:cTn id="13" dur="500" fill="hold"/>
                                        <p:tgtEl>
                                          <p:spTgt spid="23316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31651">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331651">
                                            <p:txEl>
                                              <p:pRg st="2" end="2"/>
                                            </p:txEl>
                                          </p:spTgt>
                                        </p:tgtEl>
                                        <p:attrNameLst>
                                          <p:attrName>style.visibility</p:attrName>
                                        </p:attrNameLst>
                                      </p:cBhvr>
                                      <p:to>
                                        <p:strVal val="visible"/>
                                      </p:to>
                                    </p:set>
                                    <p:anim calcmode="lin" valueType="num">
                                      <p:cBhvr additive="base">
                                        <p:cTn id="17" dur="500" fill="hold"/>
                                        <p:tgtEl>
                                          <p:spTgt spid="233165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331651">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331651">
                                            <p:txEl>
                                              <p:pRg st="3" end="3"/>
                                            </p:txEl>
                                          </p:spTgt>
                                        </p:tgtEl>
                                        <p:attrNameLst>
                                          <p:attrName>style.visibility</p:attrName>
                                        </p:attrNameLst>
                                      </p:cBhvr>
                                      <p:to>
                                        <p:strVal val="visible"/>
                                      </p:to>
                                    </p:set>
                                    <p:anim calcmode="lin" valueType="num">
                                      <p:cBhvr additive="base">
                                        <p:cTn id="21" dur="500" fill="hold"/>
                                        <p:tgtEl>
                                          <p:spTgt spid="2331651">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331651">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331651">
                                            <p:txEl>
                                              <p:pRg st="4" end="4"/>
                                            </p:txEl>
                                          </p:spTgt>
                                        </p:tgtEl>
                                        <p:attrNameLst>
                                          <p:attrName>style.visibility</p:attrName>
                                        </p:attrNameLst>
                                      </p:cBhvr>
                                      <p:to>
                                        <p:strVal val="visible"/>
                                      </p:to>
                                    </p:set>
                                    <p:anim calcmode="lin" valueType="num">
                                      <p:cBhvr additive="base">
                                        <p:cTn id="25" dur="500" fill="hold"/>
                                        <p:tgtEl>
                                          <p:spTgt spid="233165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33165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331651">
                                            <p:txEl>
                                              <p:pRg st="5" end="5"/>
                                            </p:txEl>
                                          </p:spTgt>
                                        </p:tgtEl>
                                        <p:attrNameLst>
                                          <p:attrName>style.visibility</p:attrName>
                                        </p:attrNameLst>
                                      </p:cBhvr>
                                      <p:to>
                                        <p:strVal val="visible"/>
                                      </p:to>
                                    </p:set>
                                    <p:anim calcmode="lin" valueType="num">
                                      <p:cBhvr additive="base">
                                        <p:cTn id="29" dur="500" fill="hold"/>
                                        <p:tgtEl>
                                          <p:spTgt spid="2331651">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33165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331651">
                                            <p:txEl>
                                              <p:pRg st="6" end="6"/>
                                            </p:txEl>
                                          </p:spTgt>
                                        </p:tgtEl>
                                        <p:attrNameLst>
                                          <p:attrName>style.visibility</p:attrName>
                                        </p:attrNameLst>
                                      </p:cBhvr>
                                      <p:to>
                                        <p:strVal val="visible"/>
                                      </p:to>
                                    </p:set>
                                    <p:anim calcmode="lin" valueType="num">
                                      <p:cBhvr additive="base">
                                        <p:cTn id="35" dur="500" fill="hold"/>
                                        <p:tgtEl>
                                          <p:spTgt spid="2331651">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33165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31651">
                                            <p:txEl>
                                              <p:pRg st="7" end="7"/>
                                            </p:txEl>
                                          </p:spTgt>
                                        </p:tgtEl>
                                        <p:attrNameLst>
                                          <p:attrName>style.visibility</p:attrName>
                                        </p:attrNameLst>
                                      </p:cBhvr>
                                      <p:to>
                                        <p:strVal val="visible"/>
                                      </p:to>
                                    </p:set>
                                    <p:anim calcmode="lin" valueType="num">
                                      <p:cBhvr additive="base">
                                        <p:cTn id="41" dur="500" fill="hold"/>
                                        <p:tgtEl>
                                          <p:spTgt spid="2331651">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33165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blinds(horizontal)">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1651" grpId="0" build="p" autoUpdateAnimBg="0"/>
      <p:bldP spid="7"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1"/>
          <p:cNvSpPr>
            <a:spLocks noGrp="1" noChangeArrowheads="1"/>
          </p:cNvSpPr>
          <p:nvPr>
            <p:ph type="title"/>
          </p:nvPr>
        </p:nvSpPr>
        <p:spPr/>
        <p:txBody>
          <a:bodyPr/>
          <a:lstStyle/>
          <a:p>
            <a:r>
              <a:rPr lang="en-US" altLang="zh-CN" dirty="0" smtClean="0">
                <a:solidFill>
                  <a:srgbClr val="FFCC00"/>
                </a:solidFill>
                <a:latin typeface="Arial" charset="0"/>
                <a:ea typeface="黑体" pitchFamily="49" charset="-122"/>
              </a:rPr>
              <a:t>8.5.3  </a:t>
            </a:r>
            <a:r>
              <a:rPr lang="zh-CN" altLang="en-US" dirty="0" smtClean="0">
                <a:solidFill>
                  <a:srgbClr val="FFCC00"/>
                </a:solidFill>
                <a:latin typeface="Arial" charset="0"/>
                <a:ea typeface="黑体" pitchFamily="49" charset="-122"/>
                <a:cs typeface="Times New Roman" pitchFamily="18" charset="0"/>
              </a:rPr>
              <a:t>现场可编程门阵列</a:t>
            </a:r>
            <a:r>
              <a:rPr lang="en-US" altLang="zh-CN" dirty="0" smtClean="0">
                <a:solidFill>
                  <a:srgbClr val="FFCC00"/>
                </a:solidFill>
                <a:latin typeface="Arial" charset="0"/>
                <a:ea typeface="黑体" pitchFamily="49" charset="-122"/>
                <a:cs typeface="Times New Roman" pitchFamily="18" charset="0"/>
              </a:rPr>
              <a:t>FPGA</a:t>
            </a:r>
            <a:endParaRPr lang="zh-CN" altLang="en-US" dirty="0" smtClean="0">
              <a:solidFill>
                <a:srgbClr val="FFCC00"/>
              </a:solidFill>
              <a:latin typeface="Arial" charset="0"/>
              <a:ea typeface="黑体" pitchFamily="49" charset="-122"/>
              <a:cs typeface="Times New Roman" pitchFamily="18" charset="0"/>
            </a:endParaRPr>
          </a:p>
        </p:txBody>
      </p:sp>
      <p:sp>
        <p:nvSpPr>
          <p:cNvPr id="86031" name="Rectangle 15"/>
          <p:cNvSpPr>
            <a:spLocks noGrp="1" noChangeArrowheads="1"/>
          </p:cNvSpPr>
          <p:nvPr>
            <p:ph type="body" idx="1"/>
          </p:nvPr>
        </p:nvSpPr>
        <p:spPr>
          <a:xfrm>
            <a:off x="503238" y="1317625"/>
            <a:ext cx="8107362" cy="4919663"/>
          </a:xfrm>
        </p:spPr>
        <p:txBody>
          <a:bodyPr/>
          <a:lstStyle/>
          <a:p>
            <a:pPr>
              <a:lnSpc>
                <a:spcPct val="90000"/>
              </a:lnSpc>
            </a:pPr>
            <a:r>
              <a:rPr lang="en-US" altLang="zh-CN" sz="2000" dirty="0" smtClean="0">
                <a:solidFill>
                  <a:srgbClr val="CC3300"/>
                </a:solidFill>
                <a:cs typeface="Arial" charset="0"/>
              </a:rPr>
              <a:t>FPGA</a:t>
            </a:r>
            <a:r>
              <a:rPr lang="zh-CN" altLang="en-US" sz="2000" dirty="0" smtClean="0">
                <a:solidFill>
                  <a:srgbClr val="CC3300"/>
                </a:solidFill>
                <a:cs typeface="Arial" charset="0"/>
              </a:rPr>
              <a:t>：</a:t>
            </a:r>
            <a:r>
              <a:rPr lang="en-US" altLang="zh-CN" sz="2000" dirty="0" smtClean="0">
                <a:solidFill>
                  <a:srgbClr val="CC3300"/>
                </a:solidFill>
                <a:cs typeface="Arial" charset="0"/>
              </a:rPr>
              <a:t> Field Programmable Gates Array </a:t>
            </a:r>
            <a:endParaRPr kumimoji="1" lang="en-US" altLang="zh-CN" sz="2000" dirty="0" smtClean="0">
              <a:latin typeface="Times New Roman" pitchFamily="18" charset="0"/>
              <a:cs typeface="Times New Roman" pitchFamily="18" charset="0"/>
            </a:endParaRPr>
          </a:p>
          <a:p>
            <a:pPr lvl="1">
              <a:lnSpc>
                <a:spcPct val="125000"/>
              </a:lnSpc>
              <a:buSzPct val="85000"/>
              <a:buFont typeface="Wingdings" pitchFamily="2" charset="2"/>
              <a:buChar char="u"/>
            </a:pPr>
            <a:r>
              <a:rPr kumimoji="1" lang="en-US" altLang="zh-CN" sz="2000" dirty="0" smtClean="0"/>
              <a:t>20</a:t>
            </a:r>
            <a:r>
              <a:rPr kumimoji="1" lang="zh-CN" altLang="en-US" sz="2000" dirty="0" smtClean="0"/>
              <a:t>世纪</a:t>
            </a:r>
            <a:r>
              <a:rPr kumimoji="1" lang="en-US" altLang="zh-CN" sz="2000" dirty="0" smtClean="0">
                <a:solidFill>
                  <a:srgbClr val="CC0066"/>
                </a:solidFill>
              </a:rPr>
              <a:t>80</a:t>
            </a:r>
            <a:r>
              <a:rPr kumimoji="1" lang="zh-CN" altLang="en-US" sz="2000" dirty="0" smtClean="0">
                <a:solidFill>
                  <a:srgbClr val="CC0066"/>
                </a:solidFill>
              </a:rPr>
              <a:t>年代中期</a:t>
            </a:r>
            <a:r>
              <a:rPr kumimoji="1" lang="zh-CN" altLang="en-US" sz="2000" dirty="0" smtClean="0"/>
              <a:t>出现的高密度</a:t>
            </a:r>
            <a:r>
              <a:rPr kumimoji="1" lang="en-US" altLang="zh-CN" sz="2000" dirty="0" smtClean="0"/>
              <a:t>PLD</a:t>
            </a:r>
            <a:r>
              <a:rPr kumimoji="1" lang="zh-CN" altLang="en-US" sz="2000" dirty="0" smtClean="0"/>
              <a:t>；</a:t>
            </a:r>
          </a:p>
          <a:p>
            <a:pPr lvl="1">
              <a:lnSpc>
                <a:spcPct val="125000"/>
              </a:lnSpc>
              <a:buSzPct val="85000"/>
              <a:buFont typeface="Wingdings" pitchFamily="2" charset="2"/>
              <a:buChar char="u"/>
            </a:pPr>
            <a:r>
              <a:rPr kumimoji="1" lang="zh-CN" altLang="en-US" sz="2000" dirty="0" smtClean="0"/>
              <a:t>采用类似于掩模可编程门阵列（</a:t>
            </a:r>
            <a:r>
              <a:rPr kumimoji="1" lang="en-US" altLang="zh-CN" sz="2000" dirty="0" smtClean="0"/>
              <a:t>MPGA</a:t>
            </a:r>
            <a:r>
              <a:rPr kumimoji="1" lang="zh-CN" altLang="en-US" sz="2000" dirty="0" smtClean="0"/>
              <a:t>）的通用结构，其内部由许多独立的</a:t>
            </a:r>
            <a:r>
              <a:rPr kumimoji="1" lang="zh-CN" altLang="en-US" sz="2000" dirty="0" smtClean="0">
                <a:solidFill>
                  <a:srgbClr val="CC0066"/>
                </a:solidFill>
              </a:rPr>
              <a:t>可编程逻辑模块</a:t>
            </a:r>
            <a:r>
              <a:rPr kumimoji="1" lang="zh-CN" altLang="en-US" sz="2000" dirty="0" smtClean="0"/>
              <a:t>组成，用户可以通过编程将这些模块连接成所需要的数字系统；</a:t>
            </a:r>
          </a:p>
          <a:p>
            <a:pPr lvl="1">
              <a:lnSpc>
                <a:spcPct val="125000"/>
              </a:lnSpc>
              <a:buSzPct val="85000"/>
              <a:buFont typeface="Wingdings" pitchFamily="2" charset="2"/>
              <a:buChar char="u"/>
            </a:pPr>
            <a:r>
              <a:rPr kumimoji="1" lang="zh-CN" altLang="en-US" sz="2000" dirty="0" smtClean="0"/>
              <a:t>具有密度高、编程速度快、设计灵活和可再配置等许多优点</a:t>
            </a:r>
          </a:p>
          <a:p>
            <a:pPr lvl="1">
              <a:lnSpc>
                <a:spcPct val="125000"/>
              </a:lnSpc>
              <a:buSzPct val="85000"/>
              <a:buFont typeface="Wingdings" pitchFamily="2" charset="2"/>
              <a:buChar char="u"/>
            </a:pPr>
            <a:r>
              <a:rPr kumimoji="1" lang="en-US" altLang="zh-CN" sz="2000" dirty="0" smtClean="0"/>
              <a:t> FPGA</a:t>
            </a:r>
            <a:r>
              <a:rPr kumimoji="1" lang="zh-CN" altLang="en-US" sz="2000" dirty="0" smtClean="0"/>
              <a:t>的功能由逻辑结构的配置数据决定。工作时，这些配置数据存放在片内的</a:t>
            </a:r>
            <a:r>
              <a:rPr kumimoji="1" lang="en-US" altLang="zh-CN" sz="2000" dirty="0" smtClean="0"/>
              <a:t>SRAM</a:t>
            </a:r>
            <a:r>
              <a:rPr kumimoji="1" lang="zh-CN" altLang="en-US" sz="2000" dirty="0" smtClean="0"/>
              <a:t>或熔丝图上；</a:t>
            </a:r>
          </a:p>
          <a:p>
            <a:pPr lvl="1">
              <a:lnSpc>
                <a:spcPct val="125000"/>
              </a:lnSpc>
              <a:buSzPct val="85000"/>
              <a:buFont typeface="Wingdings" pitchFamily="2" charset="2"/>
              <a:buChar char="u"/>
            </a:pPr>
            <a:r>
              <a:rPr kumimoji="1" lang="zh-CN" altLang="en-US" sz="2000" dirty="0" smtClean="0"/>
              <a:t>基于</a:t>
            </a:r>
            <a:r>
              <a:rPr kumimoji="1" lang="en-US" altLang="zh-CN" sz="2000" dirty="0" smtClean="0"/>
              <a:t>SRAM</a:t>
            </a:r>
            <a:r>
              <a:rPr kumimoji="1" lang="zh-CN" altLang="en-US" sz="2000" dirty="0" smtClean="0"/>
              <a:t>的</a:t>
            </a:r>
            <a:r>
              <a:rPr kumimoji="1" lang="en-US" altLang="zh-CN" sz="2000" dirty="0" smtClean="0"/>
              <a:t>FPGA</a:t>
            </a:r>
            <a:r>
              <a:rPr kumimoji="1" lang="zh-CN" altLang="en-US" sz="2000" dirty="0" smtClean="0"/>
              <a:t>器件，在工作前需要从芯片外部（ </a:t>
            </a:r>
            <a:r>
              <a:rPr kumimoji="1" lang="en-US" altLang="zh-CN" sz="2000" dirty="0" smtClean="0"/>
              <a:t>EPROM</a:t>
            </a:r>
            <a:r>
              <a:rPr kumimoji="1" lang="zh-CN" altLang="en-US" sz="2000" dirty="0" smtClean="0"/>
              <a:t>、</a:t>
            </a:r>
            <a:r>
              <a:rPr kumimoji="1" lang="en-US" altLang="zh-CN" sz="2000" dirty="0" smtClean="0"/>
              <a:t>E</a:t>
            </a:r>
            <a:r>
              <a:rPr kumimoji="1" lang="en-US" altLang="zh-CN" sz="2000" baseline="30000" dirty="0" smtClean="0"/>
              <a:t>2</a:t>
            </a:r>
            <a:r>
              <a:rPr kumimoji="1" lang="en-US" altLang="zh-CN" sz="2000" dirty="0" smtClean="0"/>
              <a:t>PROM</a:t>
            </a:r>
            <a:r>
              <a:rPr kumimoji="1" lang="zh-CN" altLang="en-US" sz="2000" dirty="0" smtClean="0"/>
              <a:t>或计算机软、硬盘）加载配置数据；</a:t>
            </a:r>
          </a:p>
          <a:p>
            <a:pPr lvl="1">
              <a:lnSpc>
                <a:spcPct val="125000"/>
              </a:lnSpc>
              <a:buSzPct val="85000"/>
              <a:buFont typeface="Wingdings" pitchFamily="2" charset="2"/>
              <a:buChar char="u"/>
            </a:pPr>
            <a:r>
              <a:rPr kumimoji="1" lang="zh-CN" altLang="en-US" sz="2000" dirty="0" smtClean="0"/>
              <a:t>用户可以控制加载过程，在现场修改器件的逻辑功能，因此称为</a:t>
            </a:r>
            <a:r>
              <a:rPr kumimoji="1" lang="zh-CN" altLang="en-US" sz="2000" dirty="0" smtClean="0">
                <a:solidFill>
                  <a:srgbClr val="FF0000"/>
                </a:solidFill>
              </a:rPr>
              <a:t>现场可编程</a:t>
            </a:r>
            <a:endParaRPr kumimoji="1" lang="zh-CN" altLang="en-US" sz="2000" dirty="0" smtClean="0">
              <a:solidFill>
                <a:srgbClr val="FF0000"/>
              </a:solidFill>
              <a:latin typeface="Times New Roman" pitchFamily="18" charset="0"/>
              <a:cs typeface="Times New Roman" pitchFamily="18" charset="0"/>
            </a:endParaRPr>
          </a:p>
        </p:txBody>
      </p:sp>
      <p:sp>
        <p:nvSpPr>
          <p:cNvPr id="35844"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spcBef>
                <a:spcPct val="0"/>
              </a:spcBef>
            </a:pPr>
            <a:fld id="{BC921696-B179-43D7-BB1D-FAC3175F5D5D}" type="slidenum">
              <a:rPr lang="ko-KR" altLang="en-US" sz="1600">
                <a:solidFill>
                  <a:schemeClr val="accent2"/>
                </a:solidFill>
                <a:latin typeface="Verdana" pitchFamily="34" charset="0"/>
                <a:ea typeface="Gulim" pitchFamily="34" charset="-127"/>
              </a:rPr>
              <a:pPr algn="r">
                <a:spcBef>
                  <a:spcPct val="0"/>
                </a:spcBef>
              </a:pPr>
              <a:t>95</a:t>
            </a:fld>
            <a:endParaRPr lang="en-US" altLang="ko-KR" sz="1600">
              <a:solidFill>
                <a:schemeClr val="accent2"/>
              </a:solidFill>
              <a:latin typeface="Verdana" pitchFamily="34" charset="0"/>
              <a:ea typeface="Gulim" pitchFamily="34"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6031">
                                            <p:txEl>
                                              <p:pRg st="0" end="0"/>
                                            </p:txEl>
                                          </p:spTgt>
                                        </p:tgtEl>
                                        <p:attrNameLst>
                                          <p:attrName>style.visibility</p:attrName>
                                        </p:attrNameLst>
                                      </p:cBhvr>
                                      <p:to>
                                        <p:strVal val="visible"/>
                                      </p:to>
                                    </p:set>
                                    <p:anim calcmode="lin" valueType="num">
                                      <p:cBhvr additive="base">
                                        <p:cTn id="7" dur="500" fill="hold"/>
                                        <p:tgtEl>
                                          <p:spTgt spid="860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03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6031">
                                            <p:txEl>
                                              <p:pRg st="1" end="1"/>
                                            </p:txEl>
                                          </p:spTgt>
                                        </p:tgtEl>
                                        <p:attrNameLst>
                                          <p:attrName>style.visibility</p:attrName>
                                        </p:attrNameLst>
                                      </p:cBhvr>
                                      <p:to>
                                        <p:strVal val="visible"/>
                                      </p:to>
                                    </p:set>
                                    <p:anim calcmode="lin" valueType="num">
                                      <p:cBhvr additive="base">
                                        <p:cTn id="11" dur="500" fill="hold"/>
                                        <p:tgtEl>
                                          <p:spTgt spid="8603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603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6031">
                                            <p:txEl>
                                              <p:pRg st="2" end="2"/>
                                            </p:txEl>
                                          </p:spTgt>
                                        </p:tgtEl>
                                        <p:attrNameLst>
                                          <p:attrName>style.visibility</p:attrName>
                                        </p:attrNameLst>
                                      </p:cBhvr>
                                      <p:to>
                                        <p:strVal val="visible"/>
                                      </p:to>
                                    </p:set>
                                    <p:anim calcmode="lin" valueType="num">
                                      <p:cBhvr additive="base">
                                        <p:cTn id="15" dur="500" fill="hold"/>
                                        <p:tgtEl>
                                          <p:spTgt spid="8603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603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6031">
                                            <p:txEl>
                                              <p:pRg st="3" end="3"/>
                                            </p:txEl>
                                          </p:spTgt>
                                        </p:tgtEl>
                                        <p:attrNameLst>
                                          <p:attrName>style.visibility</p:attrName>
                                        </p:attrNameLst>
                                      </p:cBhvr>
                                      <p:to>
                                        <p:strVal val="visible"/>
                                      </p:to>
                                    </p:set>
                                    <p:anim calcmode="lin" valueType="num">
                                      <p:cBhvr additive="base">
                                        <p:cTn id="19" dur="500" fill="hold"/>
                                        <p:tgtEl>
                                          <p:spTgt spid="8603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603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6031">
                                            <p:txEl>
                                              <p:pRg st="4" end="4"/>
                                            </p:txEl>
                                          </p:spTgt>
                                        </p:tgtEl>
                                        <p:attrNameLst>
                                          <p:attrName>style.visibility</p:attrName>
                                        </p:attrNameLst>
                                      </p:cBhvr>
                                      <p:to>
                                        <p:strVal val="visible"/>
                                      </p:to>
                                    </p:set>
                                    <p:anim calcmode="lin" valueType="num">
                                      <p:cBhvr additive="base">
                                        <p:cTn id="23" dur="500" fill="hold"/>
                                        <p:tgtEl>
                                          <p:spTgt spid="8603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603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6031">
                                            <p:txEl>
                                              <p:pRg st="5" end="5"/>
                                            </p:txEl>
                                          </p:spTgt>
                                        </p:tgtEl>
                                        <p:attrNameLst>
                                          <p:attrName>style.visibility</p:attrName>
                                        </p:attrNameLst>
                                      </p:cBhvr>
                                      <p:to>
                                        <p:strVal val="visible"/>
                                      </p:to>
                                    </p:set>
                                    <p:anim calcmode="lin" valueType="num">
                                      <p:cBhvr additive="base">
                                        <p:cTn id="27" dur="500" fill="hold"/>
                                        <p:tgtEl>
                                          <p:spTgt spid="8603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6031">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6031">
                                            <p:txEl>
                                              <p:pRg st="6" end="6"/>
                                            </p:txEl>
                                          </p:spTgt>
                                        </p:tgtEl>
                                        <p:attrNameLst>
                                          <p:attrName>style.visibility</p:attrName>
                                        </p:attrNameLst>
                                      </p:cBhvr>
                                      <p:to>
                                        <p:strVal val="visible"/>
                                      </p:to>
                                    </p:set>
                                    <p:anim calcmode="lin" valueType="num">
                                      <p:cBhvr additive="base">
                                        <p:cTn id="31" dur="500" fill="hold"/>
                                        <p:tgtEl>
                                          <p:spTgt spid="8603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603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31" grpId="0" build="p"/>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1692275" y="298450"/>
            <a:ext cx="6408738" cy="609600"/>
          </a:xfrm>
        </p:spPr>
        <p:txBody>
          <a:bodyPr/>
          <a:lstStyle/>
          <a:p>
            <a:r>
              <a:rPr lang="en-US" altLang="zh-CN" dirty="0" smtClean="0">
                <a:solidFill>
                  <a:srgbClr val="FFCC00"/>
                </a:solidFill>
                <a:latin typeface="Arial" charset="0"/>
                <a:ea typeface="黑体" pitchFamily="49" charset="-122"/>
                <a:cs typeface="Times New Roman" pitchFamily="18" charset="0"/>
              </a:rPr>
              <a:t>FPGA</a:t>
            </a:r>
            <a:r>
              <a:rPr lang="zh-CN" altLang="en-US" dirty="0" smtClean="0">
                <a:solidFill>
                  <a:srgbClr val="FFCC00"/>
                </a:solidFill>
                <a:latin typeface="Arial" charset="0"/>
                <a:ea typeface="黑体" pitchFamily="49" charset="-122"/>
                <a:cs typeface="Times New Roman" pitchFamily="18" charset="0"/>
              </a:rPr>
              <a:t>的基本结构</a:t>
            </a:r>
          </a:p>
        </p:txBody>
      </p:sp>
      <p:sp>
        <p:nvSpPr>
          <p:cNvPr id="36867" name="Text Box 4"/>
          <p:cNvSpPr txBox="1">
            <a:spLocks noChangeArrowheads="1"/>
          </p:cNvSpPr>
          <p:nvPr/>
        </p:nvSpPr>
        <p:spPr bwMode="auto">
          <a:xfrm>
            <a:off x="815975" y="2238375"/>
            <a:ext cx="6491288" cy="396875"/>
          </a:xfrm>
          <a:prstGeom prst="rect">
            <a:avLst/>
          </a:prstGeom>
          <a:noFill/>
          <a:ln w="9525" algn="ctr">
            <a:noFill/>
            <a:miter lim="800000"/>
            <a:headEnd/>
            <a:tailEnd/>
          </a:ln>
        </p:spPr>
        <p:txBody>
          <a:bodyPr>
            <a:spAutoFit/>
          </a:bodyPr>
          <a:lstStyle/>
          <a:p>
            <a:pPr algn="ctr"/>
            <a:endParaRPr lang="zh-CN" altLang="en-US" sz="2000" b="0"/>
          </a:p>
        </p:txBody>
      </p:sp>
      <p:sp>
        <p:nvSpPr>
          <p:cNvPr id="26630" name="Rectangle 7"/>
          <p:cNvSpPr>
            <a:spLocks noChangeArrowheads="1"/>
          </p:cNvSpPr>
          <p:nvPr/>
        </p:nvSpPr>
        <p:spPr bwMode="auto">
          <a:xfrm>
            <a:off x="395288" y="3906838"/>
            <a:ext cx="1357312" cy="553998"/>
          </a:xfrm>
          <a:prstGeom prst="rect">
            <a:avLst/>
          </a:prstGeom>
          <a:noFill/>
          <a:ln w="9525">
            <a:noFill/>
            <a:miter lim="800000"/>
            <a:headEnd/>
            <a:tailEnd/>
          </a:ln>
        </p:spPr>
        <p:txBody>
          <a:bodyPr lIns="0" tIns="0" rIns="0" bIns="0">
            <a:spAutoFit/>
          </a:bodyPr>
          <a:lstStyle/>
          <a:p>
            <a:pPr>
              <a:spcBef>
                <a:spcPct val="0"/>
              </a:spcBef>
            </a:pPr>
            <a:r>
              <a:rPr lang="zh-CN" altLang="en-US" sz="2000" b="1" dirty="0">
                <a:solidFill>
                  <a:srgbClr val="CC0066"/>
                </a:solidFill>
                <a:latin typeface="宋体" pitchFamily="2" charset="-122"/>
                <a:ea typeface="楷体_GB2312" pitchFamily="49" charset="-122"/>
              </a:rPr>
              <a:t>可编程输入</a:t>
            </a:r>
            <a:r>
              <a:rPr lang="en-US" altLang="zh-CN" sz="2000" b="1" dirty="0">
                <a:solidFill>
                  <a:srgbClr val="CC0066"/>
                </a:solidFill>
                <a:latin typeface="宋体" pitchFamily="2" charset="-122"/>
                <a:ea typeface="楷体_GB2312" pitchFamily="49" charset="-122"/>
              </a:rPr>
              <a:t>/</a:t>
            </a:r>
            <a:r>
              <a:rPr lang="zh-CN" altLang="en-US" sz="2000" b="1" dirty="0">
                <a:solidFill>
                  <a:srgbClr val="CC0066"/>
                </a:solidFill>
                <a:latin typeface="宋体" pitchFamily="2" charset="-122"/>
                <a:ea typeface="楷体_GB2312" pitchFamily="49" charset="-122"/>
              </a:rPr>
              <a:t>输出模块</a:t>
            </a:r>
          </a:p>
        </p:txBody>
      </p:sp>
      <p:sp>
        <p:nvSpPr>
          <p:cNvPr id="26637" name="Rectangle 14"/>
          <p:cNvSpPr>
            <a:spLocks noChangeArrowheads="1"/>
          </p:cNvSpPr>
          <p:nvPr/>
        </p:nvSpPr>
        <p:spPr bwMode="auto">
          <a:xfrm>
            <a:off x="815975" y="2227263"/>
            <a:ext cx="1854200" cy="276999"/>
          </a:xfrm>
          <a:prstGeom prst="rect">
            <a:avLst/>
          </a:prstGeom>
          <a:noFill/>
          <a:ln w="9525">
            <a:noFill/>
            <a:miter lim="800000"/>
            <a:headEnd/>
            <a:tailEnd/>
          </a:ln>
        </p:spPr>
        <p:txBody>
          <a:bodyPr lIns="0" tIns="0" rIns="0" bIns="0">
            <a:spAutoFit/>
          </a:bodyPr>
          <a:lstStyle/>
          <a:p>
            <a:pPr>
              <a:spcBef>
                <a:spcPct val="0"/>
              </a:spcBef>
            </a:pPr>
            <a:r>
              <a:rPr lang="zh-CN" altLang="en-US" sz="2000" b="1" dirty="0">
                <a:solidFill>
                  <a:srgbClr val="CC0066"/>
                </a:solidFill>
                <a:latin typeface="宋体" pitchFamily="2" charset="-122"/>
                <a:ea typeface="楷体_GB2312" pitchFamily="49" charset="-122"/>
              </a:rPr>
              <a:t>可配置逻辑模块</a:t>
            </a:r>
          </a:p>
        </p:txBody>
      </p:sp>
      <p:sp>
        <p:nvSpPr>
          <p:cNvPr id="26864" name="Line 241"/>
          <p:cNvSpPr>
            <a:spLocks noChangeShapeType="1"/>
          </p:cNvSpPr>
          <p:nvPr/>
        </p:nvSpPr>
        <p:spPr bwMode="auto">
          <a:xfrm>
            <a:off x="1624013" y="4337050"/>
            <a:ext cx="692150" cy="236538"/>
          </a:xfrm>
          <a:prstGeom prst="line">
            <a:avLst/>
          </a:prstGeom>
          <a:noFill/>
          <a:ln w="19050">
            <a:solidFill>
              <a:srgbClr val="FF0066"/>
            </a:solidFill>
            <a:round/>
            <a:headEnd type="triangle" w="med" len="med"/>
            <a:tailEnd/>
          </a:ln>
        </p:spPr>
        <p:txBody>
          <a:bodyPr/>
          <a:lstStyle/>
          <a:p>
            <a:endParaRPr lang="zh-CN" altLang="en-US"/>
          </a:p>
        </p:txBody>
      </p:sp>
      <p:sp>
        <p:nvSpPr>
          <p:cNvPr id="26865" name="Rectangle 242"/>
          <p:cNvSpPr>
            <a:spLocks noChangeArrowheads="1"/>
          </p:cNvSpPr>
          <p:nvPr/>
        </p:nvSpPr>
        <p:spPr bwMode="auto">
          <a:xfrm>
            <a:off x="6243638" y="1876425"/>
            <a:ext cx="1857375" cy="276999"/>
          </a:xfrm>
          <a:prstGeom prst="rect">
            <a:avLst/>
          </a:prstGeom>
          <a:noFill/>
          <a:ln w="9525">
            <a:noFill/>
            <a:miter lim="800000"/>
            <a:headEnd/>
            <a:tailEnd/>
          </a:ln>
        </p:spPr>
        <p:txBody>
          <a:bodyPr lIns="0" tIns="0" rIns="0" bIns="0">
            <a:spAutoFit/>
          </a:bodyPr>
          <a:lstStyle/>
          <a:p>
            <a:pPr>
              <a:spcBef>
                <a:spcPct val="0"/>
              </a:spcBef>
            </a:pPr>
            <a:r>
              <a:rPr lang="zh-CN" altLang="en-US" sz="2000" b="1" dirty="0">
                <a:solidFill>
                  <a:srgbClr val="CC0066"/>
                </a:solidFill>
                <a:latin typeface="宋体" pitchFamily="2" charset="-122"/>
                <a:ea typeface="楷体_GB2312" pitchFamily="49" charset="-122"/>
              </a:rPr>
              <a:t>可编程互连资源</a:t>
            </a:r>
          </a:p>
        </p:txBody>
      </p:sp>
      <p:sp>
        <p:nvSpPr>
          <p:cNvPr id="26866" name="Line 243"/>
          <p:cNvSpPr>
            <a:spLocks noChangeShapeType="1"/>
          </p:cNvSpPr>
          <p:nvPr/>
        </p:nvSpPr>
        <p:spPr bwMode="auto">
          <a:xfrm flipV="1">
            <a:off x="6284913" y="2238375"/>
            <a:ext cx="617537" cy="784225"/>
          </a:xfrm>
          <a:prstGeom prst="line">
            <a:avLst/>
          </a:prstGeom>
          <a:noFill/>
          <a:ln w="19050">
            <a:solidFill>
              <a:srgbClr val="FF0066"/>
            </a:solidFill>
            <a:round/>
            <a:headEnd/>
            <a:tailEnd type="triangle" w="med" len="med"/>
          </a:ln>
        </p:spPr>
        <p:txBody>
          <a:bodyPr/>
          <a:lstStyle/>
          <a:p>
            <a:endParaRPr lang="zh-CN" altLang="en-US"/>
          </a:p>
        </p:txBody>
      </p:sp>
      <p:grpSp>
        <p:nvGrpSpPr>
          <p:cNvPr id="2" name="组合 254"/>
          <p:cNvGrpSpPr>
            <a:grpSpLocks/>
          </p:cNvGrpSpPr>
          <p:nvPr/>
        </p:nvGrpSpPr>
        <p:grpSpPr bwMode="auto">
          <a:xfrm>
            <a:off x="2325688" y="1962150"/>
            <a:ext cx="4762500" cy="4311650"/>
            <a:chOff x="2326059" y="1962633"/>
            <a:chExt cx="4762887" cy="4310683"/>
          </a:xfrm>
        </p:grpSpPr>
        <p:sp>
          <p:nvSpPr>
            <p:cNvPr id="36879" name="Rectangle 8"/>
            <p:cNvSpPr>
              <a:spLocks noChangeArrowheads="1"/>
            </p:cNvSpPr>
            <p:nvPr/>
          </p:nvSpPr>
          <p:spPr bwMode="auto">
            <a:xfrm>
              <a:off x="3976595" y="1962633"/>
              <a:ext cx="224300" cy="357231"/>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880" name="Rectangle 9"/>
            <p:cNvSpPr>
              <a:spLocks noChangeArrowheads="1"/>
            </p:cNvSpPr>
            <p:nvPr/>
          </p:nvSpPr>
          <p:spPr bwMode="auto">
            <a:xfrm>
              <a:off x="4295255" y="1962633"/>
              <a:ext cx="224300" cy="357231"/>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881" name="Rectangle 10"/>
            <p:cNvSpPr>
              <a:spLocks noChangeArrowheads="1"/>
            </p:cNvSpPr>
            <p:nvPr/>
          </p:nvSpPr>
          <p:spPr bwMode="auto">
            <a:xfrm>
              <a:off x="4782527" y="1962633"/>
              <a:ext cx="224300" cy="357231"/>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882" name="Rectangle 11"/>
            <p:cNvSpPr>
              <a:spLocks noChangeArrowheads="1"/>
            </p:cNvSpPr>
            <p:nvPr/>
          </p:nvSpPr>
          <p:spPr bwMode="auto">
            <a:xfrm>
              <a:off x="5082624" y="1962633"/>
              <a:ext cx="224300" cy="357231"/>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883" name="Rectangle 12"/>
            <p:cNvSpPr>
              <a:spLocks noChangeArrowheads="1"/>
            </p:cNvSpPr>
            <p:nvPr/>
          </p:nvSpPr>
          <p:spPr bwMode="auto">
            <a:xfrm>
              <a:off x="5569896" y="1962633"/>
              <a:ext cx="224300" cy="357231"/>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884" name="Rectangle 13"/>
            <p:cNvSpPr>
              <a:spLocks noChangeArrowheads="1"/>
            </p:cNvSpPr>
            <p:nvPr/>
          </p:nvSpPr>
          <p:spPr bwMode="auto">
            <a:xfrm>
              <a:off x="5888556" y="1962633"/>
              <a:ext cx="225846" cy="357231"/>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885" name="Rectangle 15"/>
            <p:cNvSpPr>
              <a:spLocks noChangeArrowheads="1"/>
            </p:cNvSpPr>
            <p:nvPr/>
          </p:nvSpPr>
          <p:spPr bwMode="auto">
            <a:xfrm>
              <a:off x="2926254" y="2525202"/>
              <a:ext cx="262972" cy="237685"/>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886" name="Rectangle 16"/>
            <p:cNvSpPr>
              <a:spLocks noChangeArrowheads="1"/>
            </p:cNvSpPr>
            <p:nvPr/>
          </p:nvSpPr>
          <p:spPr bwMode="auto">
            <a:xfrm>
              <a:off x="3713623" y="2525202"/>
              <a:ext cx="262972" cy="237685"/>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887" name="Rectangle 17"/>
            <p:cNvSpPr>
              <a:spLocks noChangeArrowheads="1"/>
            </p:cNvSpPr>
            <p:nvPr/>
          </p:nvSpPr>
          <p:spPr bwMode="auto">
            <a:xfrm>
              <a:off x="4519555" y="2525202"/>
              <a:ext cx="262972" cy="237685"/>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888" name="Rectangle 18"/>
            <p:cNvSpPr>
              <a:spLocks noChangeArrowheads="1"/>
            </p:cNvSpPr>
            <p:nvPr/>
          </p:nvSpPr>
          <p:spPr bwMode="auto">
            <a:xfrm>
              <a:off x="5306924" y="2525202"/>
              <a:ext cx="262972" cy="237685"/>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889" name="Rectangle 19"/>
            <p:cNvSpPr>
              <a:spLocks noChangeArrowheads="1"/>
            </p:cNvSpPr>
            <p:nvPr/>
          </p:nvSpPr>
          <p:spPr bwMode="auto">
            <a:xfrm>
              <a:off x="6114402" y="2525202"/>
              <a:ext cx="261425" cy="237685"/>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890" name="Rectangle 20"/>
            <p:cNvSpPr>
              <a:spLocks noChangeArrowheads="1"/>
            </p:cNvSpPr>
            <p:nvPr/>
          </p:nvSpPr>
          <p:spPr bwMode="auto">
            <a:xfrm>
              <a:off x="2926254" y="3257947"/>
              <a:ext cx="262972" cy="237685"/>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891" name="Rectangle 21"/>
            <p:cNvSpPr>
              <a:spLocks noChangeArrowheads="1"/>
            </p:cNvSpPr>
            <p:nvPr/>
          </p:nvSpPr>
          <p:spPr bwMode="auto">
            <a:xfrm>
              <a:off x="3713623" y="3257947"/>
              <a:ext cx="262972" cy="237685"/>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892" name="Rectangle 22"/>
            <p:cNvSpPr>
              <a:spLocks noChangeArrowheads="1"/>
            </p:cNvSpPr>
            <p:nvPr/>
          </p:nvSpPr>
          <p:spPr bwMode="auto">
            <a:xfrm>
              <a:off x="4519555" y="3257947"/>
              <a:ext cx="262972" cy="237685"/>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893" name="Rectangle 23"/>
            <p:cNvSpPr>
              <a:spLocks noChangeArrowheads="1"/>
            </p:cNvSpPr>
            <p:nvPr/>
          </p:nvSpPr>
          <p:spPr bwMode="auto">
            <a:xfrm>
              <a:off x="5306924" y="3257947"/>
              <a:ext cx="262972" cy="237685"/>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894" name="Rectangle 24"/>
            <p:cNvSpPr>
              <a:spLocks noChangeArrowheads="1"/>
            </p:cNvSpPr>
            <p:nvPr/>
          </p:nvSpPr>
          <p:spPr bwMode="auto">
            <a:xfrm>
              <a:off x="6114402" y="3257947"/>
              <a:ext cx="261425" cy="237685"/>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895" name="Rectangle 25"/>
            <p:cNvSpPr>
              <a:spLocks noChangeArrowheads="1"/>
            </p:cNvSpPr>
            <p:nvPr/>
          </p:nvSpPr>
          <p:spPr bwMode="auto">
            <a:xfrm>
              <a:off x="2926254" y="3972410"/>
              <a:ext cx="262972" cy="239092"/>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896" name="Rectangle 26"/>
            <p:cNvSpPr>
              <a:spLocks noChangeArrowheads="1"/>
            </p:cNvSpPr>
            <p:nvPr/>
          </p:nvSpPr>
          <p:spPr bwMode="auto">
            <a:xfrm>
              <a:off x="3713623" y="3972410"/>
              <a:ext cx="262972" cy="239092"/>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897" name="Rectangle 27"/>
            <p:cNvSpPr>
              <a:spLocks noChangeArrowheads="1"/>
            </p:cNvSpPr>
            <p:nvPr/>
          </p:nvSpPr>
          <p:spPr bwMode="auto">
            <a:xfrm>
              <a:off x="4519555" y="3972410"/>
              <a:ext cx="262972" cy="239092"/>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898" name="Rectangle 28"/>
            <p:cNvSpPr>
              <a:spLocks noChangeArrowheads="1"/>
            </p:cNvSpPr>
            <p:nvPr/>
          </p:nvSpPr>
          <p:spPr bwMode="auto">
            <a:xfrm>
              <a:off x="5306924" y="3972410"/>
              <a:ext cx="262972" cy="239092"/>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899" name="Rectangle 29"/>
            <p:cNvSpPr>
              <a:spLocks noChangeArrowheads="1"/>
            </p:cNvSpPr>
            <p:nvPr/>
          </p:nvSpPr>
          <p:spPr bwMode="auto">
            <a:xfrm>
              <a:off x="6114402" y="3972410"/>
              <a:ext cx="261425" cy="239092"/>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900" name="Rectangle 30"/>
            <p:cNvSpPr>
              <a:spLocks noChangeArrowheads="1"/>
            </p:cNvSpPr>
            <p:nvPr/>
          </p:nvSpPr>
          <p:spPr bwMode="auto">
            <a:xfrm>
              <a:off x="2926254" y="4706562"/>
              <a:ext cx="262972" cy="237685"/>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901" name="Rectangle 31"/>
            <p:cNvSpPr>
              <a:spLocks noChangeArrowheads="1"/>
            </p:cNvSpPr>
            <p:nvPr/>
          </p:nvSpPr>
          <p:spPr bwMode="auto">
            <a:xfrm>
              <a:off x="3713623" y="4706562"/>
              <a:ext cx="262972" cy="237685"/>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902" name="Rectangle 32"/>
            <p:cNvSpPr>
              <a:spLocks noChangeArrowheads="1"/>
            </p:cNvSpPr>
            <p:nvPr/>
          </p:nvSpPr>
          <p:spPr bwMode="auto">
            <a:xfrm>
              <a:off x="4519555" y="4706562"/>
              <a:ext cx="262972" cy="237685"/>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903" name="Rectangle 33"/>
            <p:cNvSpPr>
              <a:spLocks noChangeArrowheads="1"/>
            </p:cNvSpPr>
            <p:nvPr/>
          </p:nvSpPr>
          <p:spPr bwMode="auto">
            <a:xfrm>
              <a:off x="5306924" y="4706562"/>
              <a:ext cx="262972" cy="237685"/>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904" name="Rectangle 34"/>
            <p:cNvSpPr>
              <a:spLocks noChangeArrowheads="1"/>
            </p:cNvSpPr>
            <p:nvPr/>
          </p:nvSpPr>
          <p:spPr bwMode="auto">
            <a:xfrm>
              <a:off x="6114402" y="4706562"/>
              <a:ext cx="261425" cy="237685"/>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905" name="Rectangle 35"/>
            <p:cNvSpPr>
              <a:spLocks noChangeArrowheads="1"/>
            </p:cNvSpPr>
            <p:nvPr/>
          </p:nvSpPr>
          <p:spPr bwMode="auto">
            <a:xfrm>
              <a:off x="2926254" y="5421024"/>
              <a:ext cx="262972" cy="239092"/>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906" name="Rectangle 36"/>
            <p:cNvSpPr>
              <a:spLocks noChangeArrowheads="1"/>
            </p:cNvSpPr>
            <p:nvPr/>
          </p:nvSpPr>
          <p:spPr bwMode="auto">
            <a:xfrm>
              <a:off x="3713623" y="5421024"/>
              <a:ext cx="262972" cy="239092"/>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907" name="Rectangle 37"/>
            <p:cNvSpPr>
              <a:spLocks noChangeArrowheads="1"/>
            </p:cNvSpPr>
            <p:nvPr/>
          </p:nvSpPr>
          <p:spPr bwMode="auto">
            <a:xfrm>
              <a:off x="4519555" y="5421024"/>
              <a:ext cx="262972" cy="239092"/>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908" name="Rectangle 38"/>
            <p:cNvSpPr>
              <a:spLocks noChangeArrowheads="1"/>
            </p:cNvSpPr>
            <p:nvPr/>
          </p:nvSpPr>
          <p:spPr bwMode="auto">
            <a:xfrm>
              <a:off x="5306924" y="5421024"/>
              <a:ext cx="262972" cy="239092"/>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909" name="Rectangle 39"/>
            <p:cNvSpPr>
              <a:spLocks noChangeArrowheads="1"/>
            </p:cNvSpPr>
            <p:nvPr/>
          </p:nvSpPr>
          <p:spPr bwMode="auto">
            <a:xfrm>
              <a:off x="6114402" y="5421024"/>
              <a:ext cx="261425" cy="239092"/>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910" name="Rectangle 40"/>
            <p:cNvSpPr>
              <a:spLocks noChangeArrowheads="1"/>
            </p:cNvSpPr>
            <p:nvPr/>
          </p:nvSpPr>
          <p:spPr bwMode="auto">
            <a:xfrm>
              <a:off x="6675925" y="3052610"/>
              <a:ext cx="413021" cy="205338"/>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911" name="Rectangle 41"/>
            <p:cNvSpPr>
              <a:spLocks noChangeArrowheads="1"/>
            </p:cNvSpPr>
            <p:nvPr/>
          </p:nvSpPr>
          <p:spPr bwMode="auto">
            <a:xfrm>
              <a:off x="6675925" y="2762887"/>
              <a:ext cx="413021" cy="205338"/>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912" name="Rectangle 42"/>
            <p:cNvSpPr>
              <a:spLocks noChangeArrowheads="1"/>
            </p:cNvSpPr>
            <p:nvPr/>
          </p:nvSpPr>
          <p:spPr bwMode="auto">
            <a:xfrm>
              <a:off x="6675925" y="3768479"/>
              <a:ext cx="413021" cy="203931"/>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913" name="Rectangle 43"/>
            <p:cNvSpPr>
              <a:spLocks noChangeArrowheads="1"/>
            </p:cNvSpPr>
            <p:nvPr/>
          </p:nvSpPr>
          <p:spPr bwMode="auto">
            <a:xfrm>
              <a:off x="6675925" y="3495633"/>
              <a:ext cx="413021" cy="205338"/>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914" name="Rectangle 44"/>
            <p:cNvSpPr>
              <a:spLocks noChangeArrowheads="1"/>
            </p:cNvSpPr>
            <p:nvPr/>
          </p:nvSpPr>
          <p:spPr bwMode="auto">
            <a:xfrm>
              <a:off x="6675925" y="4501224"/>
              <a:ext cx="413021" cy="205338"/>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915" name="Rectangle 45"/>
            <p:cNvSpPr>
              <a:spLocks noChangeArrowheads="1"/>
            </p:cNvSpPr>
            <p:nvPr/>
          </p:nvSpPr>
          <p:spPr bwMode="auto">
            <a:xfrm>
              <a:off x="6675925" y="4211501"/>
              <a:ext cx="413021" cy="205338"/>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916" name="Rectangle 46"/>
            <p:cNvSpPr>
              <a:spLocks noChangeArrowheads="1"/>
            </p:cNvSpPr>
            <p:nvPr/>
          </p:nvSpPr>
          <p:spPr bwMode="auto">
            <a:xfrm>
              <a:off x="6675925" y="5233970"/>
              <a:ext cx="413021" cy="187054"/>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917" name="Rectangle 47"/>
            <p:cNvSpPr>
              <a:spLocks noChangeArrowheads="1"/>
            </p:cNvSpPr>
            <p:nvPr/>
          </p:nvSpPr>
          <p:spPr bwMode="auto">
            <a:xfrm>
              <a:off x="6675925" y="4944247"/>
              <a:ext cx="413021" cy="205338"/>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918" name="Rectangle 48"/>
            <p:cNvSpPr>
              <a:spLocks noChangeArrowheads="1"/>
            </p:cNvSpPr>
            <p:nvPr/>
          </p:nvSpPr>
          <p:spPr bwMode="auto">
            <a:xfrm>
              <a:off x="3226352" y="2814924"/>
              <a:ext cx="392911" cy="357231"/>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919" name="Rectangle 49"/>
            <p:cNvSpPr>
              <a:spLocks noChangeArrowheads="1"/>
            </p:cNvSpPr>
            <p:nvPr/>
          </p:nvSpPr>
          <p:spPr bwMode="auto">
            <a:xfrm>
              <a:off x="4032283" y="2814924"/>
              <a:ext cx="394458" cy="357231"/>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920" name="Rectangle 50"/>
            <p:cNvSpPr>
              <a:spLocks noChangeArrowheads="1"/>
            </p:cNvSpPr>
            <p:nvPr/>
          </p:nvSpPr>
          <p:spPr bwMode="auto">
            <a:xfrm>
              <a:off x="4819652" y="2814924"/>
              <a:ext cx="394458" cy="357231"/>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921" name="Rectangle 51"/>
            <p:cNvSpPr>
              <a:spLocks noChangeArrowheads="1"/>
            </p:cNvSpPr>
            <p:nvPr/>
          </p:nvSpPr>
          <p:spPr bwMode="auto">
            <a:xfrm>
              <a:off x="5625584" y="2814924"/>
              <a:ext cx="394458" cy="357231"/>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922" name="Rectangle 52"/>
            <p:cNvSpPr>
              <a:spLocks noChangeArrowheads="1"/>
            </p:cNvSpPr>
            <p:nvPr/>
          </p:nvSpPr>
          <p:spPr bwMode="auto">
            <a:xfrm>
              <a:off x="3226352" y="3529387"/>
              <a:ext cx="392911" cy="375515"/>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923" name="Rectangle 53"/>
            <p:cNvSpPr>
              <a:spLocks noChangeArrowheads="1"/>
            </p:cNvSpPr>
            <p:nvPr/>
          </p:nvSpPr>
          <p:spPr bwMode="auto">
            <a:xfrm>
              <a:off x="4032283" y="3529387"/>
              <a:ext cx="394458" cy="375515"/>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924" name="Rectangle 54"/>
            <p:cNvSpPr>
              <a:spLocks noChangeArrowheads="1"/>
            </p:cNvSpPr>
            <p:nvPr/>
          </p:nvSpPr>
          <p:spPr bwMode="auto">
            <a:xfrm>
              <a:off x="4819652" y="3529387"/>
              <a:ext cx="394458" cy="375515"/>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925" name="Rectangle 55"/>
            <p:cNvSpPr>
              <a:spLocks noChangeArrowheads="1"/>
            </p:cNvSpPr>
            <p:nvPr/>
          </p:nvSpPr>
          <p:spPr bwMode="auto">
            <a:xfrm>
              <a:off x="5625584" y="3529387"/>
              <a:ext cx="394458" cy="375515"/>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926" name="Rectangle 56"/>
            <p:cNvSpPr>
              <a:spLocks noChangeArrowheads="1"/>
            </p:cNvSpPr>
            <p:nvPr/>
          </p:nvSpPr>
          <p:spPr bwMode="auto">
            <a:xfrm>
              <a:off x="3226352" y="4262133"/>
              <a:ext cx="392911" cy="358638"/>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927" name="Rectangle 57"/>
            <p:cNvSpPr>
              <a:spLocks noChangeArrowheads="1"/>
            </p:cNvSpPr>
            <p:nvPr/>
          </p:nvSpPr>
          <p:spPr bwMode="auto">
            <a:xfrm>
              <a:off x="4032283" y="4262133"/>
              <a:ext cx="394458" cy="358638"/>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928" name="Rectangle 58"/>
            <p:cNvSpPr>
              <a:spLocks noChangeArrowheads="1"/>
            </p:cNvSpPr>
            <p:nvPr/>
          </p:nvSpPr>
          <p:spPr bwMode="auto">
            <a:xfrm>
              <a:off x="4819652" y="4262133"/>
              <a:ext cx="394458" cy="358638"/>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929" name="Rectangle 59"/>
            <p:cNvSpPr>
              <a:spLocks noChangeArrowheads="1"/>
            </p:cNvSpPr>
            <p:nvPr/>
          </p:nvSpPr>
          <p:spPr bwMode="auto">
            <a:xfrm>
              <a:off x="5625584" y="4262133"/>
              <a:ext cx="394458" cy="358638"/>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930" name="Rectangle 60"/>
            <p:cNvSpPr>
              <a:spLocks noChangeArrowheads="1"/>
            </p:cNvSpPr>
            <p:nvPr/>
          </p:nvSpPr>
          <p:spPr bwMode="auto">
            <a:xfrm>
              <a:off x="3226352" y="4978001"/>
              <a:ext cx="392911" cy="375515"/>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931" name="Rectangle 61"/>
            <p:cNvSpPr>
              <a:spLocks noChangeArrowheads="1"/>
            </p:cNvSpPr>
            <p:nvPr/>
          </p:nvSpPr>
          <p:spPr bwMode="auto">
            <a:xfrm>
              <a:off x="4032283" y="4978001"/>
              <a:ext cx="394458" cy="375515"/>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932" name="Rectangle 62"/>
            <p:cNvSpPr>
              <a:spLocks noChangeArrowheads="1"/>
            </p:cNvSpPr>
            <p:nvPr/>
          </p:nvSpPr>
          <p:spPr bwMode="auto">
            <a:xfrm>
              <a:off x="4819652" y="4978001"/>
              <a:ext cx="394458" cy="375515"/>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933" name="Rectangle 63"/>
            <p:cNvSpPr>
              <a:spLocks noChangeArrowheads="1"/>
            </p:cNvSpPr>
            <p:nvPr/>
          </p:nvSpPr>
          <p:spPr bwMode="auto">
            <a:xfrm>
              <a:off x="5625584" y="4978001"/>
              <a:ext cx="394458" cy="375515"/>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6934" name="Line 64"/>
            <p:cNvSpPr>
              <a:spLocks noChangeShapeType="1"/>
            </p:cNvSpPr>
            <p:nvPr/>
          </p:nvSpPr>
          <p:spPr bwMode="auto">
            <a:xfrm>
              <a:off x="3131991" y="2762887"/>
              <a:ext cx="1547" cy="495061"/>
            </a:xfrm>
            <a:prstGeom prst="line">
              <a:avLst/>
            </a:prstGeom>
            <a:noFill/>
            <a:ln w="19050">
              <a:solidFill>
                <a:srgbClr val="000000"/>
              </a:solidFill>
              <a:round/>
              <a:headEnd/>
              <a:tailEnd/>
            </a:ln>
          </p:spPr>
          <p:txBody>
            <a:bodyPr/>
            <a:lstStyle/>
            <a:p>
              <a:endParaRPr lang="zh-CN" altLang="en-US"/>
            </a:p>
          </p:txBody>
        </p:sp>
        <p:sp>
          <p:nvSpPr>
            <p:cNvPr id="36935" name="Line 65"/>
            <p:cNvSpPr>
              <a:spLocks noChangeShapeType="1"/>
            </p:cNvSpPr>
            <p:nvPr/>
          </p:nvSpPr>
          <p:spPr bwMode="auto">
            <a:xfrm>
              <a:off x="3000505" y="2762887"/>
              <a:ext cx="1547" cy="495061"/>
            </a:xfrm>
            <a:prstGeom prst="line">
              <a:avLst/>
            </a:prstGeom>
            <a:noFill/>
            <a:ln w="19050">
              <a:solidFill>
                <a:srgbClr val="000000"/>
              </a:solidFill>
              <a:round/>
              <a:headEnd/>
              <a:tailEnd/>
            </a:ln>
          </p:spPr>
          <p:txBody>
            <a:bodyPr/>
            <a:lstStyle/>
            <a:p>
              <a:endParaRPr lang="zh-CN" altLang="en-US"/>
            </a:p>
          </p:txBody>
        </p:sp>
        <p:sp>
          <p:nvSpPr>
            <p:cNvPr id="36936" name="Line 66"/>
            <p:cNvSpPr>
              <a:spLocks noChangeShapeType="1"/>
            </p:cNvSpPr>
            <p:nvPr/>
          </p:nvSpPr>
          <p:spPr bwMode="auto">
            <a:xfrm>
              <a:off x="3057740" y="2762887"/>
              <a:ext cx="1547" cy="495061"/>
            </a:xfrm>
            <a:prstGeom prst="line">
              <a:avLst/>
            </a:prstGeom>
            <a:noFill/>
            <a:ln w="19050">
              <a:solidFill>
                <a:srgbClr val="000000"/>
              </a:solidFill>
              <a:round/>
              <a:headEnd/>
              <a:tailEnd/>
            </a:ln>
          </p:spPr>
          <p:txBody>
            <a:bodyPr/>
            <a:lstStyle/>
            <a:p>
              <a:endParaRPr lang="zh-CN" altLang="en-US"/>
            </a:p>
          </p:txBody>
        </p:sp>
        <p:sp>
          <p:nvSpPr>
            <p:cNvPr id="36937" name="Line 67"/>
            <p:cNvSpPr>
              <a:spLocks noChangeShapeType="1"/>
            </p:cNvSpPr>
            <p:nvPr/>
          </p:nvSpPr>
          <p:spPr bwMode="auto">
            <a:xfrm>
              <a:off x="3094866" y="2762887"/>
              <a:ext cx="1547" cy="495061"/>
            </a:xfrm>
            <a:prstGeom prst="line">
              <a:avLst/>
            </a:prstGeom>
            <a:noFill/>
            <a:ln w="19050">
              <a:solidFill>
                <a:srgbClr val="000000"/>
              </a:solidFill>
              <a:round/>
              <a:headEnd/>
              <a:tailEnd/>
            </a:ln>
          </p:spPr>
          <p:txBody>
            <a:bodyPr/>
            <a:lstStyle/>
            <a:p>
              <a:endParaRPr lang="zh-CN" altLang="en-US"/>
            </a:p>
          </p:txBody>
        </p:sp>
        <p:sp>
          <p:nvSpPr>
            <p:cNvPr id="36938" name="Line 68"/>
            <p:cNvSpPr>
              <a:spLocks noChangeShapeType="1"/>
            </p:cNvSpPr>
            <p:nvPr/>
          </p:nvSpPr>
          <p:spPr bwMode="auto">
            <a:xfrm>
              <a:off x="3937923" y="2762887"/>
              <a:ext cx="1547" cy="495061"/>
            </a:xfrm>
            <a:prstGeom prst="line">
              <a:avLst/>
            </a:prstGeom>
            <a:noFill/>
            <a:ln w="19050">
              <a:solidFill>
                <a:srgbClr val="000000"/>
              </a:solidFill>
              <a:round/>
              <a:headEnd/>
              <a:tailEnd/>
            </a:ln>
          </p:spPr>
          <p:txBody>
            <a:bodyPr/>
            <a:lstStyle/>
            <a:p>
              <a:endParaRPr lang="zh-CN" altLang="en-US"/>
            </a:p>
          </p:txBody>
        </p:sp>
        <p:sp>
          <p:nvSpPr>
            <p:cNvPr id="36939" name="Line 69"/>
            <p:cNvSpPr>
              <a:spLocks noChangeShapeType="1"/>
            </p:cNvSpPr>
            <p:nvPr/>
          </p:nvSpPr>
          <p:spPr bwMode="auto">
            <a:xfrm>
              <a:off x="3807984" y="2762887"/>
              <a:ext cx="1547" cy="495061"/>
            </a:xfrm>
            <a:prstGeom prst="line">
              <a:avLst/>
            </a:prstGeom>
            <a:noFill/>
            <a:ln w="19050">
              <a:solidFill>
                <a:srgbClr val="000000"/>
              </a:solidFill>
              <a:round/>
              <a:headEnd/>
              <a:tailEnd/>
            </a:ln>
          </p:spPr>
          <p:txBody>
            <a:bodyPr/>
            <a:lstStyle/>
            <a:p>
              <a:endParaRPr lang="zh-CN" altLang="en-US"/>
            </a:p>
          </p:txBody>
        </p:sp>
        <p:sp>
          <p:nvSpPr>
            <p:cNvPr id="36940" name="Line 70"/>
            <p:cNvSpPr>
              <a:spLocks noChangeShapeType="1"/>
            </p:cNvSpPr>
            <p:nvPr/>
          </p:nvSpPr>
          <p:spPr bwMode="auto">
            <a:xfrm>
              <a:off x="3845109" y="2762887"/>
              <a:ext cx="1547" cy="495061"/>
            </a:xfrm>
            <a:prstGeom prst="line">
              <a:avLst/>
            </a:prstGeom>
            <a:noFill/>
            <a:ln w="19050">
              <a:solidFill>
                <a:srgbClr val="000000"/>
              </a:solidFill>
              <a:round/>
              <a:headEnd/>
              <a:tailEnd/>
            </a:ln>
          </p:spPr>
          <p:txBody>
            <a:bodyPr/>
            <a:lstStyle/>
            <a:p>
              <a:endParaRPr lang="zh-CN" altLang="en-US"/>
            </a:p>
          </p:txBody>
        </p:sp>
        <p:sp>
          <p:nvSpPr>
            <p:cNvPr id="36941" name="Line 71"/>
            <p:cNvSpPr>
              <a:spLocks noChangeShapeType="1"/>
            </p:cNvSpPr>
            <p:nvPr/>
          </p:nvSpPr>
          <p:spPr bwMode="auto">
            <a:xfrm>
              <a:off x="3882235" y="2762887"/>
              <a:ext cx="1547" cy="495061"/>
            </a:xfrm>
            <a:prstGeom prst="line">
              <a:avLst/>
            </a:prstGeom>
            <a:noFill/>
            <a:ln w="19050">
              <a:solidFill>
                <a:srgbClr val="000000"/>
              </a:solidFill>
              <a:round/>
              <a:headEnd/>
              <a:tailEnd/>
            </a:ln>
          </p:spPr>
          <p:txBody>
            <a:bodyPr/>
            <a:lstStyle/>
            <a:p>
              <a:endParaRPr lang="zh-CN" altLang="en-US"/>
            </a:p>
          </p:txBody>
        </p:sp>
        <p:sp>
          <p:nvSpPr>
            <p:cNvPr id="36942" name="Line 72"/>
            <p:cNvSpPr>
              <a:spLocks noChangeShapeType="1"/>
            </p:cNvSpPr>
            <p:nvPr/>
          </p:nvSpPr>
          <p:spPr bwMode="auto">
            <a:xfrm>
              <a:off x="4726839" y="2762887"/>
              <a:ext cx="1547" cy="495061"/>
            </a:xfrm>
            <a:prstGeom prst="line">
              <a:avLst/>
            </a:prstGeom>
            <a:noFill/>
            <a:ln w="19050">
              <a:solidFill>
                <a:srgbClr val="000000"/>
              </a:solidFill>
              <a:round/>
              <a:headEnd/>
              <a:tailEnd/>
            </a:ln>
          </p:spPr>
          <p:txBody>
            <a:bodyPr/>
            <a:lstStyle/>
            <a:p>
              <a:endParaRPr lang="zh-CN" altLang="en-US"/>
            </a:p>
          </p:txBody>
        </p:sp>
        <p:sp>
          <p:nvSpPr>
            <p:cNvPr id="36943" name="Line 73"/>
            <p:cNvSpPr>
              <a:spLocks noChangeShapeType="1"/>
            </p:cNvSpPr>
            <p:nvPr/>
          </p:nvSpPr>
          <p:spPr bwMode="auto">
            <a:xfrm>
              <a:off x="4595353" y="2762887"/>
              <a:ext cx="1547" cy="495061"/>
            </a:xfrm>
            <a:prstGeom prst="line">
              <a:avLst/>
            </a:prstGeom>
            <a:noFill/>
            <a:ln w="19050">
              <a:solidFill>
                <a:srgbClr val="000000"/>
              </a:solidFill>
              <a:round/>
              <a:headEnd/>
              <a:tailEnd/>
            </a:ln>
          </p:spPr>
          <p:txBody>
            <a:bodyPr/>
            <a:lstStyle/>
            <a:p>
              <a:endParaRPr lang="zh-CN" altLang="en-US"/>
            </a:p>
          </p:txBody>
        </p:sp>
        <p:sp>
          <p:nvSpPr>
            <p:cNvPr id="36944" name="Line 74"/>
            <p:cNvSpPr>
              <a:spLocks noChangeShapeType="1"/>
            </p:cNvSpPr>
            <p:nvPr/>
          </p:nvSpPr>
          <p:spPr bwMode="auto">
            <a:xfrm>
              <a:off x="4651041" y="2762887"/>
              <a:ext cx="1547" cy="495061"/>
            </a:xfrm>
            <a:prstGeom prst="line">
              <a:avLst/>
            </a:prstGeom>
            <a:noFill/>
            <a:ln w="19050">
              <a:solidFill>
                <a:srgbClr val="000000"/>
              </a:solidFill>
              <a:round/>
              <a:headEnd/>
              <a:tailEnd/>
            </a:ln>
          </p:spPr>
          <p:txBody>
            <a:bodyPr/>
            <a:lstStyle/>
            <a:p>
              <a:endParaRPr lang="zh-CN" altLang="en-US"/>
            </a:p>
          </p:txBody>
        </p:sp>
        <p:sp>
          <p:nvSpPr>
            <p:cNvPr id="36945" name="Line 75"/>
            <p:cNvSpPr>
              <a:spLocks noChangeShapeType="1"/>
            </p:cNvSpPr>
            <p:nvPr/>
          </p:nvSpPr>
          <p:spPr bwMode="auto">
            <a:xfrm>
              <a:off x="4688166" y="2762887"/>
              <a:ext cx="1547" cy="495061"/>
            </a:xfrm>
            <a:prstGeom prst="line">
              <a:avLst/>
            </a:prstGeom>
            <a:noFill/>
            <a:ln w="19050">
              <a:solidFill>
                <a:srgbClr val="000000"/>
              </a:solidFill>
              <a:round/>
              <a:headEnd/>
              <a:tailEnd/>
            </a:ln>
          </p:spPr>
          <p:txBody>
            <a:bodyPr/>
            <a:lstStyle/>
            <a:p>
              <a:endParaRPr lang="zh-CN" altLang="en-US"/>
            </a:p>
          </p:txBody>
        </p:sp>
        <p:sp>
          <p:nvSpPr>
            <p:cNvPr id="36946" name="Line 76"/>
            <p:cNvSpPr>
              <a:spLocks noChangeShapeType="1"/>
            </p:cNvSpPr>
            <p:nvPr/>
          </p:nvSpPr>
          <p:spPr bwMode="auto">
            <a:xfrm>
              <a:off x="5532770" y="2762887"/>
              <a:ext cx="1547" cy="495061"/>
            </a:xfrm>
            <a:prstGeom prst="line">
              <a:avLst/>
            </a:prstGeom>
            <a:noFill/>
            <a:ln w="19050">
              <a:solidFill>
                <a:srgbClr val="000000"/>
              </a:solidFill>
              <a:round/>
              <a:headEnd/>
              <a:tailEnd/>
            </a:ln>
          </p:spPr>
          <p:txBody>
            <a:bodyPr/>
            <a:lstStyle/>
            <a:p>
              <a:endParaRPr lang="zh-CN" altLang="en-US"/>
            </a:p>
          </p:txBody>
        </p:sp>
        <p:sp>
          <p:nvSpPr>
            <p:cNvPr id="36947" name="Line 77"/>
            <p:cNvSpPr>
              <a:spLocks noChangeShapeType="1"/>
            </p:cNvSpPr>
            <p:nvPr/>
          </p:nvSpPr>
          <p:spPr bwMode="auto">
            <a:xfrm>
              <a:off x="5401284" y="2762887"/>
              <a:ext cx="1547" cy="495061"/>
            </a:xfrm>
            <a:prstGeom prst="line">
              <a:avLst/>
            </a:prstGeom>
            <a:noFill/>
            <a:ln w="19050">
              <a:solidFill>
                <a:srgbClr val="000000"/>
              </a:solidFill>
              <a:round/>
              <a:headEnd/>
              <a:tailEnd/>
            </a:ln>
          </p:spPr>
          <p:txBody>
            <a:bodyPr/>
            <a:lstStyle/>
            <a:p>
              <a:endParaRPr lang="zh-CN" altLang="en-US"/>
            </a:p>
          </p:txBody>
        </p:sp>
        <p:sp>
          <p:nvSpPr>
            <p:cNvPr id="36948" name="Line 78"/>
            <p:cNvSpPr>
              <a:spLocks noChangeShapeType="1"/>
            </p:cNvSpPr>
            <p:nvPr/>
          </p:nvSpPr>
          <p:spPr bwMode="auto">
            <a:xfrm>
              <a:off x="5438410" y="2762887"/>
              <a:ext cx="1547" cy="495061"/>
            </a:xfrm>
            <a:prstGeom prst="line">
              <a:avLst/>
            </a:prstGeom>
            <a:noFill/>
            <a:ln w="19050">
              <a:solidFill>
                <a:srgbClr val="000000"/>
              </a:solidFill>
              <a:round/>
              <a:headEnd/>
              <a:tailEnd/>
            </a:ln>
          </p:spPr>
          <p:txBody>
            <a:bodyPr/>
            <a:lstStyle/>
            <a:p>
              <a:endParaRPr lang="zh-CN" altLang="en-US"/>
            </a:p>
          </p:txBody>
        </p:sp>
        <p:sp>
          <p:nvSpPr>
            <p:cNvPr id="36949" name="Line 79"/>
            <p:cNvSpPr>
              <a:spLocks noChangeShapeType="1"/>
            </p:cNvSpPr>
            <p:nvPr/>
          </p:nvSpPr>
          <p:spPr bwMode="auto">
            <a:xfrm>
              <a:off x="5495645" y="2762887"/>
              <a:ext cx="1547" cy="495061"/>
            </a:xfrm>
            <a:prstGeom prst="line">
              <a:avLst/>
            </a:prstGeom>
            <a:noFill/>
            <a:ln w="19050">
              <a:solidFill>
                <a:srgbClr val="000000"/>
              </a:solidFill>
              <a:round/>
              <a:headEnd/>
              <a:tailEnd/>
            </a:ln>
          </p:spPr>
          <p:txBody>
            <a:bodyPr/>
            <a:lstStyle/>
            <a:p>
              <a:endParaRPr lang="zh-CN" altLang="en-US"/>
            </a:p>
          </p:txBody>
        </p:sp>
        <p:sp>
          <p:nvSpPr>
            <p:cNvPr id="36950" name="Line 80"/>
            <p:cNvSpPr>
              <a:spLocks noChangeShapeType="1"/>
            </p:cNvSpPr>
            <p:nvPr/>
          </p:nvSpPr>
          <p:spPr bwMode="auto">
            <a:xfrm>
              <a:off x="6320139" y="2762887"/>
              <a:ext cx="1547" cy="495061"/>
            </a:xfrm>
            <a:prstGeom prst="line">
              <a:avLst/>
            </a:prstGeom>
            <a:noFill/>
            <a:ln w="19050">
              <a:solidFill>
                <a:srgbClr val="000000"/>
              </a:solidFill>
              <a:round/>
              <a:headEnd/>
              <a:tailEnd/>
            </a:ln>
          </p:spPr>
          <p:txBody>
            <a:bodyPr/>
            <a:lstStyle/>
            <a:p>
              <a:endParaRPr lang="zh-CN" altLang="en-US"/>
            </a:p>
          </p:txBody>
        </p:sp>
        <p:sp>
          <p:nvSpPr>
            <p:cNvPr id="36951" name="Line 81"/>
            <p:cNvSpPr>
              <a:spLocks noChangeShapeType="1"/>
            </p:cNvSpPr>
            <p:nvPr/>
          </p:nvSpPr>
          <p:spPr bwMode="auto">
            <a:xfrm>
              <a:off x="6188653" y="2762887"/>
              <a:ext cx="1547" cy="495061"/>
            </a:xfrm>
            <a:prstGeom prst="line">
              <a:avLst/>
            </a:prstGeom>
            <a:noFill/>
            <a:ln w="19050">
              <a:solidFill>
                <a:srgbClr val="000000"/>
              </a:solidFill>
              <a:round/>
              <a:headEnd/>
              <a:tailEnd/>
            </a:ln>
          </p:spPr>
          <p:txBody>
            <a:bodyPr/>
            <a:lstStyle/>
            <a:p>
              <a:endParaRPr lang="zh-CN" altLang="en-US"/>
            </a:p>
          </p:txBody>
        </p:sp>
        <p:sp>
          <p:nvSpPr>
            <p:cNvPr id="36952" name="Line 82"/>
            <p:cNvSpPr>
              <a:spLocks noChangeShapeType="1"/>
            </p:cNvSpPr>
            <p:nvPr/>
          </p:nvSpPr>
          <p:spPr bwMode="auto">
            <a:xfrm>
              <a:off x="6244341" y="2762887"/>
              <a:ext cx="1547" cy="495061"/>
            </a:xfrm>
            <a:prstGeom prst="line">
              <a:avLst/>
            </a:prstGeom>
            <a:noFill/>
            <a:ln w="19050">
              <a:solidFill>
                <a:srgbClr val="000000"/>
              </a:solidFill>
              <a:round/>
              <a:headEnd/>
              <a:tailEnd/>
            </a:ln>
          </p:spPr>
          <p:txBody>
            <a:bodyPr/>
            <a:lstStyle/>
            <a:p>
              <a:endParaRPr lang="zh-CN" altLang="en-US"/>
            </a:p>
          </p:txBody>
        </p:sp>
        <p:sp>
          <p:nvSpPr>
            <p:cNvPr id="36953" name="Line 83"/>
            <p:cNvSpPr>
              <a:spLocks noChangeShapeType="1"/>
            </p:cNvSpPr>
            <p:nvPr/>
          </p:nvSpPr>
          <p:spPr bwMode="auto">
            <a:xfrm>
              <a:off x="6283014" y="2762887"/>
              <a:ext cx="1547" cy="495061"/>
            </a:xfrm>
            <a:prstGeom prst="line">
              <a:avLst/>
            </a:prstGeom>
            <a:noFill/>
            <a:ln w="19050">
              <a:solidFill>
                <a:srgbClr val="000000"/>
              </a:solidFill>
              <a:round/>
              <a:headEnd/>
              <a:tailEnd/>
            </a:ln>
          </p:spPr>
          <p:txBody>
            <a:bodyPr/>
            <a:lstStyle/>
            <a:p>
              <a:endParaRPr lang="zh-CN" altLang="en-US"/>
            </a:p>
          </p:txBody>
        </p:sp>
        <p:sp>
          <p:nvSpPr>
            <p:cNvPr id="36954" name="Line 84"/>
            <p:cNvSpPr>
              <a:spLocks noChangeShapeType="1"/>
            </p:cNvSpPr>
            <p:nvPr/>
          </p:nvSpPr>
          <p:spPr bwMode="auto">
            <a:xfrm>
              <a:off x="3131991" y="3495633"/>
              <a:ext cx="1547" cy="476777"/>
            </a:xfrm>
            <a:prstGeom prst="line">
              <a:avLst/>
            </a:prstGeom>
            <a:noFill/>
            <a:ln w="19050">
              <a:solidFill>
                <a:srgbClr val="000000"/>
              </a:solidFill>
              <a:round/>
              <a:headEnd/>
              <a:tailEnd/>
            </a:ln>
          </p:spPr>
          <p:txBody>
            <a:bodyPr/>
            <a:lstStyle/>
            <a:p>
              <a:endParaRPr lang="zh-CN" altLang="en-US"/>
            </a:p>
          </p:txBody>
        </p:sp>
        <p:sp>
          <p:nvSpPr>
            <p:cNvPr id="36955" name="Line 85"/>
            <p:cNvSpPr>
              <a:spLocks noChangeShapeType="1"/>
            </p:cNvSpPr>
            <p:nvPr/>
          </p:nvSpPr>
          <p:spPr bwMode="auto">
            <a:xfrm>
              <a:off x="3000505" y="3495633"/>
              <a:ext cx="1547" cy="476777"/>
            </a:xfrm>
            <a:prstGeom prst="line">
              <a:avLst/>
            </a:prstGeom>
            <a:noFill/>
            <a:ln w="19050">
              <a:solidFill>
                <a:srgbClr val="000000"/>
              </a:solidFill>
              <a:round/>
              <a:headEnd/>
              <a:tailEnd/>
            </a:ln>
          </p:spPr>
          <p:txBody>
            <a:bodyPr/>
            <a:lstStyle/>
            <a:p>
              <a:endParaRPr lang="zh-CN" altLang="en-US"/>
            </a:p>
          </p:txBody>
        </p:sp>
        <p:sp>
          <p:nvSpPr>
            <p:cNvPr id="36956" name="Line 86"/>
            <p:cNvSpPr>
              <a:spLocks noChangeShapeType="1"/>
            </p:cNvSpPr>
            <p:nvPr/>
          </p:nvSpPr>
          <p:spPr bwMode="auto">
            <a:xfrm>
              <a:off x="3057740" y="3495633"/>
              <a:ext cx="1547" cy="476777"/>
            </a:xfrm>
            <a:prstGeom prst="line">
              <a:avLst/>
            </a:prstGeom>
            <a:noFill/>
            <a:ln w="19050">
              <a:solidFill>
                <a:srgbClr val="000000"/>
              </a:solidFill>
              <a:round/>
              <a:headEnd/>
              <a:tailEnd/>
            </a:ln>
          </p:spPr>
          <p:txBody>
            <a:bodyPr/>
            <a:lstStyle/>
            <a:p>
              <a:endParaRPr lang="zh-CN" altLang="en-US"/>
            </a:p>
          </p:txBody>
        </p:sp>
        <p:sp>
          <p:nvSpPr>
            <p:cNvPr id="36957" name="Line 87"/>
            <p:cNvSpPr>
              <a:spLocks noChangeShapeType="1"/>
            </p:cNvSpPr>
            <p:nvPr/>
          </p:nvSpPr>
          <p:spPr bwMode="auto">
            <a:xfrm>
              <a:off x="3094866" y="3495633"/>
              <a:ext cx="1547" cy="476777"/>
            </a:xfrm>
            <a:prstGeom prst="line">
              <a:avLst/>
            </a:prstGeom>
            <a:noFill/>
            <a:ln w="19050">
              <a:solidFill>
                <a:srgbClr val="000000"/>
              </a:solidFill>
              <a:round/>
              <a:headEnd/>
              <a:tailEnd/>
            </a:ln>
          </p:spPr>
          <p:txBody>
            <a:bodyPr/>
            <a:lstStyle/>
            <a:p>
              <a:endParaRPr lang="zh-CN" altLang="en-US"/>
            </a:p>
          </p:txBody>
        </p:sp>
        <p:sp>
          <p:nvSpPr>
            <p:cNvPr id="36958" name="Line 88"/>
            <p:cNvSpPr>
              <a:spLocks noChangeShapeType="1"/>
            </p:cNvSpPr>
            <p:nvPr/>
          </p:nvSpPr>
          <p:spPr bwMode="auto">
            <a:xfrm>
              <a:off x="3937923" y="3495633"/>
              <a:ext cx="1547" cy="476777"/>
            </a:xfrm>
            <a:prstGeom prst="line">
              <a:avLst/>
            </a:prstGeom>
            <a:noFill/>
            <a:ln w="19050">
              <a:solidFill>
                <a:srgbClr val="000000"/>
              </a:solidFill>
              <a:round/>
              <a:headEnd/>
              <a:tailEnd/>
            </a:ln>
          </p:spPr>
          <p:txBody>
            <a:bodyPr/>
            <a:lstStyle/>
            <a:p>
              <a:endParaRPr lang="zh-CN" altLang="en-US"/>
            </a:p>
          </p:txBody>
        </p:sp>
        <p:sp>
          <p:nvSpPr>
            <p:cNvPr id="36959" name="Line 89"/>
            <p:cNvSpPr>
              <a:spLocks noChangeShapeType="1"/>
            </p:cNvSpPr>
            <p:nvPr/>
          </p:nvSpPr>
          <p:spPr bwMode="auto">
            <a:xfrm>
              <a:off x="3807984" y="3495633"/>
              <a:ext cx="1547" cy="476777"/>
            </a:xfrm>
            <a:prstGeom prst="line">
              <a:avLst/>
            </a:prstGeom>
            <a:noFill/>
            <a:ln w="19050">
              <a:solidFill>
                <a:srgbClr val="000000"/>
              </a:solidFill>
              <a:round/>
              <a:headEnd/>
              <a:tailEnd/>
            </a:ln>
          </p:spPr>
          <p:txBody>
            <a:bodyPr/>
            <a:lstStyle/>
            <a:p>
              <a:endParaRPr lang="zh-CN" altLang="en-US"/>
            </a:p>
          </p:txBody>
        </p:sp>
        <p:sp>
          <p:nvSpPr>
            <p:cNvPr id="36960" name="Line 90"/>
            <p:cNvSpPr>
              <a:spLocks noChangeShapeType="1"/>
            </p:cNvSpPr>
            <p:nvPr/>
          </p:nvSpPr>
          <p:spPr bwMode="auto">
            <a:xfrm>
              <a:off x="3845109" y="3495633"/>
              <a:ext cx="1547" cy="476777"/>
            </a:xfrm>
            <a:prstGeom prst="line">
              <a:avLst/>
            </a:prstGeom>
            <a:noFill/>
            <a:ln w="19050">
              <a:solidFill>
                <a:srgbClr val="000000"/>
              </a:solidFill>
              <a:round/>
              <a:headEnd/>
              <a:tailEnd/>
            </a:ln>
          </p:spPr>
          <p:txBody>
            <a:bodyPr/>
            <a:lstStyle/>
            <a:p>
              <a:endParaRPr lang="zh-CN" altLang="en-US"/>
            </a:p>
          </p:txBody>
        </p:sp>
        <p:sp>
          <p:nvSpPr>
            <p:cNvPr id="36961" name="Line 91"/>
            <p:cNvSpPr>
              <a:spLocks noChangeShapeType="1"/>
            </p:cNvSpPr>
            <p:nvPr/>
          </p:nvSpPr>
          <p:spPr bwMode="auto">
            <a:xfrm>
              <a:off x="3882235" y="3495633"/>
              <a:ext cx="1547" cy="476777"/>
            </a:xfrm>
            <a:prstGeom prst="line">
              <a:avLst/>
            </a:prstGeom>
            <a:noFill/>
            <a:ln w="19050">
              <a:solidFill>
                <a:srgbClr val="000000"/>
              </a:solidFill>
              <a:round/>
              <a:headEnd/>
              <a:tailEnd/>
            </a:ln>
          </p:spPr>
          <p:txBody>
            <a:bodyPr/>
            <a:lstStyle/>
            <a:p>
              <a:endParaRPr lang="zh-CN" altLang="en-US"/>
            </a:p>
          </p:txBody>
        </p:sp>
        <p:sp>
          <p:nvSpPr>
            <p:cNvPr id="36962" name="Line 92"/>
            <p:cNvSpPr>
              <a:spLocks noChangeShapeType="1"/>
            </p:cNvSpPr>
            <p:nvPr/>
          </p:nvSpPr>
          <p:spPr bwMode="auto">
            <a:xfrm>
              <a:off x="4726839" y="3495633"/>
              <a:ext cx="1547" cy="476777"/>
            </a:xfrm>
            <a:prstGeom prst="line">
              <a:avLst/>
            </a:prstGeom>
            <a:noFill/>
            <a:ln w="19050">
              <a:solidFill>
                <a:srgbClr val="000000"/>
              </a:solidFill>
              <a:round/>
              <a:headEnd/>
              <a:tailEnd/>
            </a:ln>
          </p:spPr>
          <p:txBody>
            <a:bodyPr/>
            <a:lstStyle/>
            <a:p>
              <a:endParaRPr lang="zh-CN" altLang="en-US"/>
            </a:p>
          </p:txBody>
        </p:sp>
        <p:sp>
          <p:nvSpPr>
            <p:cNvPr id="36963" name="Line 93"/>
            <p:cNvSpPr>
              <a:spLocks noChangeShapeType="1"/>
            </p:cNvSpPr>
            <p:nvPr/>
          </p:nvSpPr>
          <p:spPr bwMode="auto">
            <a:xfrm>
              <a:off x="4595353" y="3495633"/>
              <a:ext cx="1547" cy="476777"/>
            </a:xfrm>
            <a:prstGeom prst="line">
              <a:avLst/>
            </a:prstGeom>
            <a:noFill/>
            <a:ln w="19050">
              <a:solidFill>
                <a:srgbClr val="000000"/>
              </a:solidFill>
              <a:round/>
              <a:headEnd/>
              <a:tailEnd/>
            </a:ln>
          </p:spPr>
          <p:txBody>
            <a:bodyPr/>
            <a:lstStyle/>
            <a:p>
              <a:endParaRPr lang="zh-CN" altLang="en-US"/>
            </a:p>
          </p:txBody>
        </p:sp>
        <p:sp>
          <p:nvSpPr>
            <p:cNvPr id="36964" name="Line 94"/>
            <p:cNvSpPr>
              <a:spLocks noChangeShapeType="1"/>
            </p:cNvSpPr>
            <p:nvPr/>
          </p:nvSpPr>
          <p:spPr bwMode="auto">
            <a:xfrm>
              <a:off x="4651041" y="3495633"/>
              <a:ext cx="1547" cy="476777"/>
            </a:xfrm>
            <a:prstGeom prst="line">
              <a:avLst/>
            </a:prstGeom>
            <a:noFill/>
            <a:ln w="19050">
              <a:solidFill>
                <a:srgbClr val="000000"/>
              </a:solidFill>
              <a:round/>
              <a:headEnd/>
              <a:tailEnd/>
            </a:ln>
          </p:spPr>
          <p:txBody>
            <a:bodyPr/>
            <a:lstStyle/>
            <a:p>
              <a:endParaRPr lang="zh-CN" altLang="en-US"/>
            </a:p>
          </p:txBody>
        </p:sp>
        <p:sp>
          <p:nvSpPr>
            <p:cNvPr id="36965" name="Line 95"/>
            <p:cNvSpPr>
              <a:spLocks noChangeShapeType="1"/>
            </p:cNvSpPr>
            <p:nvPr/>
          </p:nvSpPr>
          <p:spPr bwMode="auto">
            <a:xfrm>
              <a:off x="4688166" y="3495633"/>
              <a:ext cx="1547" cy="476777"/>
            </a:xfrm>
            <a:prstGeom prst="line">
              <a:avLst/>
            </a:prstGeom>
            <a:noFill/>
            <a:ln w="19050">
              <a:solidFill>
                <a:srgbClr val="000000"/>
              </a:solidFill>
              <a:round/>
              <a:headEnd/>
              <a:tailEnd/>
            </a:ln>
          </p:spPr>
          <p:txBody>
            <a:bodyPr/>
            <a:lstStyle/>
            <a:p>
              <a:endParaRPr lang="zh-CN" altLang="en-US"/>
            </a:p>
          </p:txBody>
        </p:sp>
        <p:sp>
          <p:nvSpPr>
            <p:cNvPr id="36966" name="Line 96"/>
            <p:cNvSpPr>
              <a:spLocks noChangeShapeType="1"/>
            </p:cNvSpPr>
            <p:nvPr/>
          </p:nvSpPr>
          <p:spPr bwMode="auto">
            <a:xfrm>
              <a:off x="5532770" y="3495633"/>
              <a:ext cx="1547" cy="476777"/>
            </a:xfrm>
            <a:prstGeom prst="line">
              <a:avLst/>
            </a:prstGeom>
            <a:noFill/>
            <a:ln w="19050">
              <a:solidFill>
                <a:srgbClr val="000000"/>
              </a:solidFill>
              <a:round/>
              <a:headEnd/>
              <a:tailEnd/>
            </a:ln>
          </p:spPr>
          <p:txBody>
            <a:bodyPr/>
            <a:lstStyle/>
            <a:p>
              <a:endParaRPr lang="zh-CN" altLang="en-US"/>
            </a:p>
          </p:txBody>
        </p:sp>
        <p:sp>
          <p:nvSpPr>
            <p:cNvPr id="36967" name="Line 97"/>
            <p:cNvSpPr>
              <a:spLocks noChangeShapeType="1"/>
            </p:cNvSpPr>
            <p:nvPr/>
          </p:nvSpPr>
          <p:spPr bwMode="auto">
            <a:xfrm>
              <a:off x="5401284" y="3495633"/>
              <a:ext cx="1547" cy="476777"/>
            </a:xfrm>
            <a:prstGeom prst="line">
              <a:avLst/>
            </a:prstGeom>
            <a:noFill/>
            <a:ln w="19050">
              <a:solidFill>
                <a:srgbClr val="000000"/>
              </a:solidFill>
              <a:round/>
              <a:headEnd/>
              <a:tailEnd/>
            </a:ln>
          </p:spPr>
          <p:txBody>
            <a:bodyPr/>
            <a:lstStyle/>
            <a:p>
              <a:endParaRPr lang="zh-CN" altLang="en-US"/>
            </a:p>
          </p:txBody>
        </p:sp>
        <p:sp>
          <p:nvSpPr>
            <p:cNvPr id="36968" name="Line 98"/>
            <p:cNvSpPr>
              <a:spLocks noChangeShapeType="1"/>
            </p:cNvSpPr>
            <p:nvPr/>
          </p:nvSpPr>
          <p:spPr bwMode="auto">
            <a:xfrm>
              <a:off x="5438410" y="3495633"/>
              <a:ext cx="1547" cy="476777"/>
            </a:xfrm>
            <a:prstGeom prst="line">
              <a:avLst/>
            </a:prstGeom>
            <a:noFill/>
            <a:ln w="19050">
              <a:solidFill>
                <a:srgbClr val="000000"/>
              </a:solidFill>
              <a:round/>
              <a:headEnd/>
              <a:tailEnd/>
            </a:ln>
          </p:spPr>
          <p:txBody>
            <a:bodyPr/>
            <a:lstStyle/>
            <a:p>
              <a:endParaRPr lang="zh-CN" altLang="en-US"/>
            </a:p>
          </p:txBody>
        </p:sp>
        <p:sp>
          <p:nvSpPr>
            <p:cNvPr id="36969" name="Line 99"/>
            <p:cNvSpPr>
              <a:spLocks noChangeShapeType="1"/>
            </p:cNvSpPr>
            <p:nvPr/>
          </p:nvSpPr>
          <p:spPr bwMode="auto">
            <a:xfrm>
              <a:off x="5495645" y="3495633"/>
              <a:ext cx="1547" cy="476777"/>
            </a:xfrm>
            <a:prstGeom prst="line">
              <a:avLst/>
            </a:prstGeom>
            <a:noFill/>
            <a:ln w="19050">
              <a:solidFill>
                <a:srgbClr val="000000"/>
              </a:solidFill>
              <a:round/>
              <a:headEnd/>
              <a:tailEnd/>
            </a:ln>
          </p:spPr>
          <p:txBody>
            <a:bodyPr/>
            <a:lstStyle/>
            <a:p>
              <a:endParaRPr lang="zh-CN" altLang="en-US"/>
            </a:p>
          </p:txBody>
        </p:sp>
        <p:sp>
          <p:nvSpPr>
            <p:cNvPr id="36970" name="Line 100"/>
            <p:cNvSpPr>
              <a:spLocks noChangeShapeType="1"/>
            </p:cNvSpPr>
            <p:nvPr/>
          </p:nvSpPr>
          <p:spPr bwMode="auto">
            <a:xfrm>
              <a:off x="6320139" y="3495633"/>
              <a:ext cx="1547" cy="476777"/>
            </a:xfrm>
            <a:prstGeom prst="line">
              <a:avLst/>
            </a:prstGeom>
            <a:noFill/>
            <a:ln w="19050">
              <a:solidFill>
                <a:srgbClr val="000000"/>
              </a:solidFill>
              <a:round/>
              <a:headEnd/>
              <a:tailEnd/>
            </a:ln>
          </p:spPr>
          <p:txBody>
            <a:bodyPr/>
            <a:lstStyle/>
            <a:p>
              <a:endParaRPr lang="zh-CN" altLang="en-US"/>
            </a:p>
          </p:txBody>
        </p:sp>
        <p:sp>
          <p:nvSpPr>
            <p:cNvPr id="36971" name="Line 101"/>
            <p:cNvSpPr>
              <a:spLocks noChangeShapeType="1"/>
            </p:cNvSpPr>
            <p:nvPr/>
          </p:nvSpPr>
          <p:spPr bwMode="auto">
            <a:xfrm>
              <a:off x="6188653" y="3495633"/>
              <a:ext cx="1547" cy="476777"/>
            </a:xfrm>
            <a:prstGeom prst="line">
              <a:avLst/>
            </a:prstGeom>
            <a:noFill/>
            <a:ln w="19050">
              <a:solidFill>
                <a:srgbClr val="000000"/>
              </a:solidFill>
              <a:round/>
              <a:headEnd/>
              <a:tailEnd/>
            </a:ln>
          </p:spPr>
          <p:txBody>
            <a:bodyPr/>
            <a:lstStyle/>
            <a:p>
              <a:endParaRPr lang="zh-CN" altLang="en-US"/>
            </a:p>
          </p:txBody>
        </p:sp>
        <p:sp>
          <p:nvSpPr>
            <p:cNvPr id="36972" name="Line 102"/>
            <p:cNvSpPr>
              <a:spLocks noChangeShapeType="1"/>
            </p:cNvSpPr>
            <p:nvPr/>
          </p:nvSpPr>
          <p:spPr bwMode="auto">
            <a:xfrm>
              <a:off x="6244341" y="3495633"/>
              <a:ext cx="1547" cy="476777"/>
            </a:xfrm>
            <a:prstGeom prst="line">
              <a:avLst/>
            </a:prstGeom>
            <a:noFill/>
            <a:ln w="19050">
              <a:solidFill>
                <a:srgbClr val="000000"/>
              </a:solidFill>
              <a:round/>
              <a:headEnd/>
              <a:tailEnd/>
            </a:ln>
          </p:spPr>
          <p:txBody>
            <a:bodyPr/>
            <a:lstStyle/>
            <a:p>
              <a:endParaRPr lang="zh-CN" altLang="en-US"/>
            </a:p>
          </p:txBody>
        </p:sp>
        <p:sp>
          <p:nvSpPr>
            <p:cNvPr id="36973" name="Line 103"/>
            <p:cNvSpPr>
              <a:spLocks noChangeShapeType="1"/>
            </p:cNvSpPr>
            <p:nvPr/>
          </p:nvSpPr>
          <p:spPr bwMode="auto">
            <a:xfrm>
              <a:off x="6283014" y="3495633"/>
              <a:ext cx="1547" cy="476777"/>
            </a:xfrm>
            <a:prstGeom prst="line">
              <a:avLst/>
            </a:prstGeom>
            <a:noFill/>
            <a:ln w="19050">
              <a:solidFill>
                <a:srgbClr val="000000"/>
              </a:solidFill>
              <a:round/>
              <a:headEnd/>
              <a:tailEnd/>
            </a:ln>
          </p:spPr>
          <p:txBody>
            <a:bodyPr/>
            <a:lstStyle/>
            <a:p>
              <a:endParaRPr lang="zh-CN" altLang="en-US"/>
            </a:p>
          </p:txBody>
        </p:sp>
        <p:sp>
          <p:nvSpPr>
            <p:cNvPr id="36974" name="Line 104"/>
            <p:cNvSpPr>
              <a:spLocks noChangeShapeType="1"/>
            </p:cNvSpPr>
            <p:nvPr/>
          </p:nvSpPr>
          <p:spPr bwMode="auto">
            <a:xfrm>
              <a:off x="3131991" y="4211501"/>
              <a:ext cx="1547" cy="495061"/>
            </a:xfrm>
            <a:prstGeom prst="line">
              <a:avLst/>
            </a:prstGeom>
            <a:noFill/>
            <a:ln w="19050">
              <a:solidFill>
                <a:srgbClr val="000000"/>
              </a:solidFill>
              <a:round/>
              <a:headEnd/>
              <a:tailEnd/>
            </a:ln>
          </p:spPr>
          <p:txBody>
            <a:bodyPr/>
            <a:lstStyle/>
            <a:p>
              <a:endParaRPr lang="zh-CN" altLang="en-US"/>
            </a:p>
          </p:txBody>
        </p:sp>
        <p:sp>
          <p:nvSpPr>
            <p:cNvPr id="36975" name="Line 105"/>
            <p:cNvSpPr>
              <a:spLocks noChangeShapeType="1"/>
            </p:cNvSpPr>
            <p:nvPr/>
          </p:nvSpPr>
          <p:spPr bwMode="auto">
            <a:xfrm>
              <a:off x="3000505" y="4211501"/>
              <a:ext cx="1547" cy="495061"/>
            </a:xfrm>
            <a:prstGeom prst="line">
              <a:avLst/>
            </a:prstGeom>
            <a:noFill/>
            <a:ln w="19050">
              <a:solidFill>
                <a:srgbClr val="000000"/>
              </a:solidFill>
              <a:round/>
              <a:headEnd/>
              <a:tailEnd/>
            </a:ln>
          </p:spPr>
          <p:txBody>
            <a:bodyPr/>
            <a:lstStyle/>
            <a:p>
              <a:endParaRPr lang="zh-CN" altLang="en-US"/>
            </a:p>
          </p:txBody>
        </p:sp>
        <p:sp>
          <p:nvSpPr>
            <p:cNvPr id="36976" name="Line 106"/>
            <p:cNvSpPr>
              <a:spLocks noChangeShapeType="1"/>
            </p:cNvSpPr>
            <p:nvPr/>
          </p:nvSpPr>
          <p:spPr bwMode="auto">
            <a:xfrm>
              <a:off x="3057740" y="4211501"/>
              <a:ext cx="1547" cy="495061"/>
            </a:xfrm>
            <a:prstGeom prst="line">
              <a:avLst/>
            </a:prstGeom>
            <a:noFill/>
            <a:ln w="19050">
              <a:solidFill>
                <a:srgbClr val="000000"/>
              </a:solidFill>
              <a:round/>
              <a:headEnd/>
              <a:tailEnd/>
            </a:ln>
          </p:spPr>
          <p:txBody>
            <a:bodyPr/>
            <a:lstStyle/>
            <a:p>
              <a:endParaRPr lang="zh-CN" altLang="en-US"/>
            </a:p>
          </p:txBody>
        </p:sp>
        <p:sp>
          <p:nvSpPr>
            <p:cNvPr id="36977" name="Line 107"/>
            <p:cNvSpPr>
              <a:spLocks noChangeShapeType="1"/>
            </p:cNvSpPr>
            <p:nvPr/>
          </p:nvSpPr>
          <p:spPr bwMode="auto">
            <a:xfrm>
              <a:off x="3094866" y="4211501"/>
              <a:ext cx="1547" cy="495061"/>
            </a:xfrm>
            <a:prstGeom prst="line">
              <a:avLst/>
            </a:prstGeom>
            <a:noFill/>
            <a:ln w="19050">
              <a:solidFill>
                <a:srgbClr val="000000"/>
              </a:solidFill>
              <a:round/>
              <a:headEnd/>
              <a:tailEnd/>
            </a:ln>
          </p:spPr>
          <p:txBody>
            <a:bodyPr/>
            <a:lstStyle/>
            <a:p>
              <a:endParaRPr lang="zh-CN" altLang="en-US"/>
            </a:p>
          </p:txBody>
        </p:sp>
        <p:sp>
          <p:nvSpPr>
            <p:cNvPr id="36978" name="Line 108"/>
            <p:cNvSpPr>
              <a:spLocks noChangeShapeType="1"/>
            </p:cNvSpPr>
            <p:nvPr/>
          </p:nvSpPr>
          <p:spPr bwMode="auto">
            <a:xfrm>
              <a:off x="3937923" y="4211501"/>
              <a:ext cx="1547" cy="495061"/>
            </a:xfrm>
            <a:prstGeom prst="line">
              <a:avLst/>
            </a:prstGeom>
            <a:noFill/>
            <a:ln w="19050">
              <a:solidFill>
                <a:srgbClr val="000000"/>
              </a:solidFill>
              <a:round/>
              <a:headEnd/>
              <a:tailEnd/>
            </a:ln>
          </p:spPr>
          <p:txBody>
            <a:bodyPr/>
            <a:lstStyle/>
            <a:p>
              <a:endParaRPr lang="zh-CN" altLang="en-US"/>
            </a:p>
          </p:txBody>
        </p:sp>
        <p:sp>
          <p:nvSpPr>
            <p:cNvPr id="36979" name="Line 109"/>
            <p:cNvSpPr>
              <a:spLocks noChangeShapeType="1"/>
            </p:cNvSpPr>
            <p:nvPr/>
          </p:nvSpPr>
          <p:spPr bwMode="auto">
            <a:xfrm>
              <a:off x="3807984" y="4211501"/>
              <a:ext cx="1547" cy="495061"/>
            </a:xfrm>
            <a:prstGeom prst="line">
              <a:avLst/>
            </a:prstGeom>
            <a:noFill/>
            <a:ln w="19050">
              <a:solidFill>
                <a:srgbClr val="000000"/>
              </a:solidFill>
              <a:round/>
              <a:headEnd/>
              <a:tailEnd/>
            </a:ln>
          </p:spPr>
          <p:txBody>
            <a:bodyPr/>
            <a:lstStyle/>
            <a:p>
              <a:endParaRPr lang="zh-CN" altLang="en-US"/>
            </a:p>
          </p:txBody>
        </p:sp>
        <p:sp>
          <p:nvSpPr>
            <p:cNvPr id="36980" name="Line 110"/>
            <p:cNvSpPr>
              <a:spLocks noChangeShapeType="1"/>
            </p:cNvSpPr>
            <p:nvPr/>
          </p:nvSpPr>
          <p:spPr bwMode="auto">
            <a:xfrm>
              <a:off x="3845109" y="4211501"/>
              <a:ext cx="1547" cy="495061"/>
            </a:xfrm>
            <a:prstGeom prst="line">
              <a:avLst/>
            </a:prstGeom>
            <a:noFill/>
            <a:ln w="19050">
              <a:solidFill>
                <a:srgbClr val="000000"/>
              </a:solidFill>
              <a:round/>
              <a:headEnd/>
              <a:tailEnd/>
            </a:ln>
          </p:spPr>
          <p:txBody>
            <a:bodyPr/>
            <a:lstStyle/>
            <a:p>
              <a:endParaRPr lang="zh-CN" altLang="en-US"/>
            </a:p>
          </p:txBody>
        </p:sp>
        <p:sp>
          <p:nvSpPr>
            <p:cNvPr id="36981" name="Line 111"/>
            <p:cNvSpPr>
              <a:spLocks noChangeShapeType="1"/>
            </p:cNvSpPr>
            <p:nvPr/>
          </p:nvSpPr>
          <p:spPr bwMode="auto">
            <a:xfrm>
              <a:off x="3882235" y="4211501"/>
              <a:ext cx="1547" cy="495061"/>
            </a:xfrm>
            <a:prstGeom prst="line">
              <a:avLst/>
            </a:prstGeom>
            <a:noFill/>
            <a:ln w="19050">
              <a:solidFill>
                <a:srgbClr val="000000"/>
              </a:solidFill>
              <a:round/>
              <a:headEnd/>
              <a:tailEnd/>
            </a:ln>
          </p:spPr>
          <p:txBody>
            <a:bodyPr/>
            <a:lstStyle/>
            <a:p>
              <a:endParaRPr lang="zh-CN" altLang="en-US"/>
            </a:p>
          </p:txBody>
        </p:sp>
        <p:sp>
          <p:nvSpPr>
            <p:cNvPr id="36982" name="Line 112"/>
            <p:cNvSpPr>
              <a:spLocks noChangeShapeType="1"/>
            </p:cNvSpPr>
            <p:nvPr/>
          </p:nvSpPr>
          <p:spPr bwMode="auto">
            <a:xfrm>
              <a:off x="4726839" y="4211501"/>
              <a:ext cx="1547" cy="495061"/>
            </a:xfrm>
            <a:prstGeom prst="line">
              <a:avLst/>
            </a:prstGeom>
            <a:noFill/>
            <a:ln w="19050">
              <a:solidFill>
                <a:srgbClr val="000000"/>
              </a:solidFill>
              <a:round/>
              <a:headEnd/>
              <a:tailEnd/>
            </a:ln>
          </p:spPr>
          <p:txBody>
            <a:bodyPr/>
            <a:lstStyle/>
            <a:p>
              <a:endParaRPr lang="zh-CN" altLang="en-US"/>
            </a:p>
          </p:txBody>
        </p:sp>
        <p:sp>
          <p:nvSpPr>
            <p:cNvPr id="36983" name="Line 113"/>
            <p:cNvSpPr>
              <a:spLocks noChangeShapeType="1"/>
            </p:cNvSpPr>
            <p:nvPr/>
          </p:nvSpPr>
          <p:spPr bwMode="auto">
            <a:xfrm>
              <a:off x="4595353" y="4211501"/>
              <a:ext cx="1547" cy="495061"/>
            </a:xfrm>
            <a:prstGeom prst="line">
              <a:avLst/>
            </a:prstGeom>
            <a:noFill/>
            <a:ln w="19050">
              <a:solidFill>
                <a:srgbClr val="000000"/>
              </a:solidFill>
              <a:round/>
              <a:headEnd/>
              <a:tailEnd/>
            </a:ln>
          </p:spPr>
          <p:txBody>
            <a:bodyPr/>
            <a:lstStyle/>
            <a:p>
              <a:endParaRPr lang="zh-CN" altLang="en-US"/>
            </a:p>
          </p:txBody>
        </p:sp>
        <p:sp>
          <p:nvSpPr>
            <p:cNvPr id="36984" name="Line 114"/>
            <p:cNvSpPr>
              <a:spLocks noChangeShapeType="1"/>
            </p:cNvSpPr>
            <p:nvPr/>
          </p:nvSpPr>
          <p:spPr bwMode="auto">
            <a:xfrm>
              <a:off x="4651041" y="4211501"/>
              <a:ext cx="1547" cy="495061"/>
            </a:xfrm>
            <a:prstGeom prst="line">
              <a:avLst/>
            </a:prstGeom>
            <a:noFill/>
            <a:ln w="19050">
              <a:solidFill>
                <a:srgbClr val="000000"/>
              </a:solidFill>
              <a:round/>
              <a:headEnd/>
              <a:tailEnd/>
            </a:ln>
          </p:spPr>
          <p:txBody>
            <a:bodyPr/>
            <a:lstStyle/>
            <a:p>
              <a:endParaRPr lang="zh-CN" altLang="en-US"/>
            </a:p>
          </p:txBody>
        </p:sp>
        <p:sp>
          <p:nvSpPr>
            <p:cNvPr id="36985" name="Line 115"/>
            <p:cNvSpPr>
              <a:spLocks noChangeShapeType="1"/>
            </p:cNvSpPr>
            <p:nvPr/>
          </p:nvSpPr>
          <p:spPr bwMode="auto">
            <a:xfrm>
              <a:off x="4688166" y="4211501"/>
              <a:ext cx="1547" cy="495061"/>
            </a:xfrm>
            <a:prstGeom prst="line">
              <a:avLst/>
            </a:prstGeom>
            <a:noFill/>
            <a:ln w="19050">
              <a:solidFill>
                <a:srgbClr val="000000"/>
              </a:solidFill>
              <a:round/>
              <a:headEnd/>
              <a:tailEnd/>
            </a:ln>
          </p:spPr>
          <p:txBody>
            <a:bodyPr/>
            <a:lstStyle/>
            <a:p>
              <a:endParaRPr lang="zh-CN" altLang="en-US"/>
            </a:p>
          </p:txBody>
        </p:sp>
        <p:sp>
          <p:nvSpPr>
            <p:cNvPr id="36986" name="Line 116"/>
            <p:cNvSpPr>
              <a:spLocks noChangeShapeType="1"/>
            </p:cNvSpPr>
            <p:nvPr/>
          </p:nvSpPr>
          <p:spPr bwMode="auto">
            <a:xfrm>
              <a:off x="5532770" y="4211501"/>
              <a:ext cx="1547" cy="495061"/>
            </a:xfrm>
            <a:prstGeom prst="line">
              <a:avLst/>
            </a:prstGeom>
            <a:noFill/>
            <a:ln w="19050">
              <a:solidFill>
                <a:srgbClr val="000000"/>
              </a:solidFill>
              <a:round/>
              <a:headEnd/>
              <a:tailEnd/>
            </a:ln>
          </p:spPr>
          <p:txBody>
            <a:bodyPr/>
            <a:lstStyle/>
            <a:p>
              <a:endParaRPr lang="zh-CN" altLang="en-US"/>
            </a:p>
          </p:txBody>
        </p:sp>
        <p:sp>
          <p:nvSpPr>
            <p:cNvPr id="36987" name="Line 117"/>
            <p:cNvSpPr>
              <a:spLocks noChangeShapeType="1"/>
            </p:cNvSpPr>
            <p:nvPr/>
          </p:nvSpPr>
          <p:spPr bwMode="auto">
            <a:xfrm>
              <a:off x="5401284" y="4211501"/>
              <a:ext cx="1547" cy="495061"/>
            </a:xfrm>
            <a:prstGeom prst="line">
              <a:avLst/>
            </a:prstGeom>
            <a:noFill/>
            <a:ln w="19050">
              <a:solidFill>
                <a:srgbClr val="000000"/>
              </a:solidFill>
              <a:round/>
              <a:headEnd/>
              <a:tailEnd/>
            </a:ln>
          </p:spPr>
          <p:txBody>
            <a:bodyPr/>
            <a:lstStyle/>
            <a:p>
              <a:endParaRPr lang="zh-CN" altLang="en-US"/>
            </a:p>
          </p:txBody>
        </p:sp>
        <p:sp>
          <p:nvSpPr>
            <p:cNvPr id="36988" name="Line 118"/>
            <p:cNvSpPr>
              <a:spLocks noChangeShapeType="1"/>
            </p:cNvSpPr>
            <p:nvPr/>
          </p:nvSpPr>
          <p:spPr bwMode="auto">
            <a:xfrm>
              <a:off x="5438410" y="4211501"/>
              <a:ext cx="1547" cy="495061"/>
            </a:xfrm>
            <a:prstGeom prst="line">
              <a:avLst/>
            </a:prstGeom>
            <a:noFill/>
            <a:ln w="19050">
              <a:solidFill>
                <a:srgbClr val="000000"/>
              </a:solidFill>
              <a:round/>
              <a:headEnd/>
              <a:tailEnd/>
            </a:ln>
          </p:spPr>
          <p:txBody>
            <a:bodyPr/>
            <a:lstStyle/>
            <a:p>
              <a:endParaRPr lang="zh-CN" altLang="en-US"/>
            </a:p>
          </p:txBody>
        </p:sp>
        <p:sp>
          <p:nvSpPr>
            <p:cNvPr id="36989" name="Line 119"/>
            <p:cNvSpPr>
              <a:spLocks noChangeShapeType="1"/>
            </p:cNvSpPr>
            <p:nvPr/>
          </p:nvSpPr>
          <p:spPr bwMode="auto">
            <a:xfrm>
              <a:off x="5495645" y="4211501"/>
              <a:ext cx="1547" cy="495061"/>
            </a:xfrm>
            <a:prstGeom prst="line">
              <a:avLst/>
            </a:prstGeom>
            <a:noFill/>
            <a:ln w="19050">
              <a:solidFill>
                <a:srgbClr val="000000"/>
              </a:solidFill>
              <a:round/>
              <a:headEnd/>
              <a:tailEnd/>
            </a:ln>
          </p:spPr>
          <p:txBody>
            <a:bodyPr/>
            <a:lstStyle/>
            <a:p>
              <a:endParaRPr lang="zh-CN" altLang="en-US"/>
            </a:p>
          </p:txBody>
        </p:sp>
        <p:sp>
          <p:nvSpPr>
            <p:cNvPr id="36990" name="Line 120"/>
            <p:cNvSpPr>
              <a:spLocks noChangeShapeType="1"/>
            </p:cNvSpPr>
            <p:nvPr/>
          </p:nvSpPr>
          <p:spPr bwMode="auto">
            <a:xfrm>
              <a:off x="6320139" y="4211501"/>
              <a:ext cx="1547" cy="495061"/>
            </a:xfrm>
            <a:prstGeom prst="line">
              <a:avLst/>
            </a:prstGeom>
            <a:noFill/>
            <a:ln w="19050">
              <a:solidFill>
                <a:srgbClr val="000000"/>
              </a:solidFill>
              <a:round/>
              <a:headEnd/>
              <a:tailEnd/>
            </a:ln>
          </p:spPr>
          <p:txBody>
            <a:bodyPr/>
            <a:lstStyle/>
            <a:p>
              <a:endParaRPr lang="zh-CN" altLang="en-US"/>
            </a:p>
          </p:txBody>
        </p:sp>
        <p:sp>
          <p:nvSpPr>
            <p:cNvPr id="36991" name="Line 121"/>
            <p:cNvSpPr>
              <a:spLocks noChangeShapeType="1"/>
            </p:cNvSpPr>
            <p:nvPr/>
          </p:nvSpPr>
          <p:spPr bwMode="auto">
            <a:xfrm>
              <a:off x="6188653" y="4211501"/>
              <a:ext cx="1547" cy="495061"/>
            </a:xfrm>
            <a:prstGeom prst="line">
              <a:avLst/>
            </a:prstGeom>
            <a:noFill/>
            <a:ln w="19050">
              <a:solidFill>
                <a:srgbClr val="000000"/>
              </a:solidFill>
              <a:round/>
              <a:headEnd/>
              <a:tailEnd/>
            </a:ln>
          </p:spPr>
          <p:txBody>
            <a:bodyPr/>
            <a:lstStyle/>
            <a:p>
              <a:endParaRPr lang="zh-CN" altLang="en-US"/>
            </a:p>
          </p:txBody>
        </p:sp>
        <p:sp>
          <p:nvSpPr>
            <p:cNvPr id="36992" name="Line 122"/>
            <p:cNvSpPr>
              <a:spLocks noChangeShapeType="1"/>
            </p:cNvSpPr>
            <p:nvPr/>
          </p:nvSpPr>
          <p:spPr bwMode="auto">
            <a:xfrm>
              <a:off x="6244341" y="4211501"/>
              <a:ext cx="1547" cy="495061"/>
            </a:xfrm>
            <a:prstGeom prst="line">
              <a:avLst/>
            </a:prstGeom>
            <a:noFill/>
            <a:ln w="19050">
              <a:solidFill>
                <a:srgbClr val="000000"/>
              </a:solidFill>
              <a:round/>
              <a:headEnd/>
              <a:tailEnd/>
            </a:ln>
          </p:spPr>
          <p:txBody>
            <a:bodyPr/>
            <a:lstStyle/>
            <a:p>
              <a:endParaRPr lang="zh-CN" altLang="en-US"/>
            </a:p>
          </p:txBody>
        </p:sp>
        <p:sp>
          <p:nvSpPr>
            <p:cNvPr id="36993" name="Line 123"/>
            <p:cNvSpPr>
              <a:spLocks noChangeShapeType="1"/>
            </p:cNvSpPr>
            <p:nvPr/>
          </p:nvSpPr>
          <p:spPr bwMode="auto">
            <a:xfrm>
              <a:off x="6283014" y="4211501"/>
              <a:ext cx="1547" cy="495061"/>
            </a:xfrm>
            <a:prstGeom prst="line">
              <a:avLst/>
            </a:prstGeom>
            <a:noFill/>
            <a:ln w="19050">
              <a:solidFill>
                <a:srgbClr val="000000"/>
              </a:solidFill>
              <a:round/>
              <a:headEnd/>
              <a:tailEnd/>
            </a:ln>
          </p:spPr>
          <p:txBody>
            <a:bodyPr/>
            <a:lstStyle/>
            <a:p>
              <a:endParaRPr lang="zh-CN" altLang="en-US"/>
            </a:p>
          </p:txBody>
        </p:sp>
        <p:sp>
          <p:nvSpPr>
            <p:cNvPr id="36994" name="Line 124"/>
            <p:cNvSpPr>
              <a:spLocks noChangeShapeType="1"/>
            </p:cNvSpPr>
            <p:nvPr/>
          </p:nvSpPr>
          <p:spPr bwMode="auto">
            <a:xfrm>
              <a:off x="3131991" y="4944247"/>
              <a:ext cx="1547" cy="476777"/>
            </a:xfrm>
            <a:prstGeom prst="line">
              <a:avLst/>
            </a:prstGeom>
            <a:noFill/>
            <a:ln w="19050">
              <a:solidFill>
                <a:srgbClr val="000000"/>
              </a:solidFill>
              <a:round/>
              <a:headEnd/>
              <a:tailEnd/>
            </a:ln>
          </p:spPr>
          <p:txBody>
            <a:bodyPr/>
            <a:lstStyle/>
            <a:p>
              <a:endParaRPr lang="zh-CN" altLang="en-US"/>
            </a:p>
          </p:txBody>
        </p:sp>
        <p:sp>
          <p:nvSpPr>
            <p:cNvPr id="36995" name="Line 125"/>
            <p:cNvSpPr>
              <a:spLocks noChangeShapeType="1"/>
            </p:cNvSpPr>
            <p:nvPr/>
          </p:nvSpPr>
          <p:spPr bwMode="auto">
            <a:xfrm>
              <a:off x="3000505" y="4944247"/>
              <a:ext cx="1547" cy="476777"/>
            </a:xfrm>
            <a:prstGeom prst="line">
              <a:avLst/>
            </a:prstGeom>
            <a:noFill/>
            <a:ln w="19050">
              <a:solidFill>
                <a:srgbClr val="000000"/>
              </a:solidFill>
              <a:round/>
              <a:headEnd/>
              <a:tailEnd/>
            </a:ln>
          </p:spPr>
          <p:txBody>
            <a:bodyPr/>
            <a:lstStyle/>
            <a:p>
              <a:endParaRPr lang="zh-CN" altLang="en-US"/>
            </a:p>
          </p:txBody>
        </p:sp>
        <p:sp>
          <p:nvSpPr>
            <p:cNvPr id="36996" name="Line 126"/>
            <p:cNvSpPr>
              <a:spLocks noChangeShapeType="1"/>
            </p:cNvSpPr>
            <p:nvPr/>
          </p:nvSpPr>
          <p:spPr bwMode="auto">
            <a:xfrm>
              <a:off x="3057740" y="4944247"/>
              <a:ext cx="1547" cy="476777"/>
            </a:xfrm>
            <a:prstGeom prst="line">
              <a:avLst/>
            </a:prstGeom>
            <a:noFill/>
            <a:ln w="19050">
              <a:solidFill>
                <a:srgbClr val="000000"/>
              </a:solidFill>
              <a:round/>
              <a:headEnd/>
              <a:tailEnd/>
            </a:ln>
          </p:spPr>
          <p:txBody>
            <a:bodyPr/>
            <a:lstStyle/>
            <a:p>
              <a:endParaRPr lang="zh-CN" altLang="en-US"/>
            </a:p>
          </p:txBody>
        </p:sp>
        <p:sp>
          <p:nvSpPr>
            <p:cNvPr id="36997" name="Line 127"/>
            <p:cNvSpPr>
              <a:spLocks noChangeShapeType="1"/>
            </p:cNvSpPr>
            <p:nvPr/>
          </p:nvSpPr>
          <p:spPr bwMode="auto">
            <a:xfrm>
              <a:off x="3094866" y="4944247"/>
              <a:ext cx="1547" cy="476777"/>
            </a:xfrm>
            <a:prstGeom prst="line">
              <a:avLst/>
            </a:prstGeom>
            <a:noFill/>
            <a:ln w="19050">
              <a:solidFill>
                <a:srgbClr val="000000"/>
              </a:solidFill>
              <a:round/>
              <a:headEnd/>
              <a:tailEnd/>
            </a:ln>
          </p:spPr>
          <p:txBody>
            <a:bodyPr/>
            <a:lstStyle/>
            <a:p>
              <a:endParaRPr lang="zh-CN" altLang="en-US"/>
            </a:p>
          </p:txBody>
        </p:sp>
        <p:sp>
          <p:nvSpPr>
            <p:cNvPr id="36998" name="Line 128"/>
            <p:cNvSpPr>
              <a:spLocks noChangeShapeType="1"/>
            </p:cNvSpPr>
            <p:nvPr/>
          </p:nvSpPr>
          <p:spPr bwMode="auto">
            <a:xfrm>
              <a:off x="3937923" y="4944247"/>
              <a:ext cx="1547" cy="476777"/>
            </a:xfrm>
            <a:prstGeom prst="line">
              <a:avLst/>
            </a:prstGeom>
            <a:noFill/>
            <a:ln w="19050">
              <a:solidFill>
                <a:srgbClr val="000000"/>
              </a:solidFill>
              <a:round/>
              <a:headEnd/>
              <a:tailEnd/>
            </a:ln>
          </p:spPr>
          <p:txBody>
            <a:bodyPr/>
            <a:lstStyle/>
            <a:p>
              <a:endParaRPr lang="zh-CN" altLang="en-US"/>
            </a:p>
          </p:txBody>
        </p:sp>
        <p:sp>
          <p:nvSpPr>
            <p:cNvPr id="36999" name="Line 129"/>
            <p:cNvSpPr>
              <a:spLocks noChangeShapeType="1"/>
            </p:cNvSpPr>
            <p:nvPr/>
          </p:nvSpPr>
          <p:spPr bwMode="auto">
            <a:xfrm>
              <a:off x="3807984" y="4944247"/>
              <a:ext cx="1547" cy="476777"/>
            </a:xfrm>
            <a:prstGeom prst="line">
              <a:avLst/>
            </a:prstGeom>
            <a:noFill/>
            <a:ln w="19050">
              <a:solidFill>
                <a:srgbClr val="000000"/>
              </a:solidFill>
              <a:round/>
              <a:headEnd/>
              <a:tailEnd/>
            </a:ln>
          </p:spPr>
          <p:txBody>
            <a:bodyPr/>
            <a:lstStyle/>
            <a:p>
              <a:endParaRPr lang="zh-CN" altLang="en-US"/>
            </a:p>
          </p:txBody>
        </p:sp>
        <p:sp>
          <p:nvSpPr>
            <p:cNvPr id="37000" name="Line 130"/>
            <p:cNvSpPr>
              <a:spLocks noChangeShapeType="1"/>
            </p:cNvSpPr>
            <p:nvPr/>
          </p:nvSpPr>
          <p:spPr bwMode="auto">
            <a:xfrm>
              <a:off x="3845109" y="4944247"/>
              <a:ext cx="1547" cy="476777"/>
            </a:xfrm>
            <a:prstGeom prst="line">
              <a:avLst/>
            </a:prstGeom>
            <a:noFill/>
            <a:ln w="19050">
              <a:solidFill>
                <a:srgbClr val="000000"/>
              </a:solidFill>
              <a:round/>
              <a:headEnd/>
              <a:tailEnd/>
            </a:ln>
          </p:spPr>
          <p:txBody>
            <a:bodyPr/>
            <a:lstStyle/>
            <a:p>
              <a:endParaRPr lang="zh-CN" altLang="en-US"/>
            </a:p>
          </p:txBody>
        </p:sp>
        <p:sp>
          <p:nvSpPr>
            <p:cNvPr id="37001" name="Line 131"/>
            <p:cNvSpPr>
              <a:spLocks noChangeShapeType="1"/>
            </p:cNvSpPr>
            <p:nvPr/>
          </p:nvSpPr>
          <p:spPr bwMode="auto">
            <a:xfrm>
              <a:off x="3882235" y="4944247"/>
              <a:ext cx="1547" cy="476777"/>
            </a:xfrm>
            <a:prstGeom prst="line">
              <a:avLst/>
            </a:prstGeom>
            <a:noFill/>
            <a:ln w="19050">
              <a:solidFill>
                <a:srgbClr val="000000"/>
              </a:solidFill>
              <a:round/>
              <a:headEnd/>
              <a:tailEnd/>
            </a:ln>
          </p:spPr>
          <p:txBody>
            <a:bodyPr/>
            <a:lstStyle/>
            <a:p>
              <a:endParaRPr lang="zh-CN" altLang="en-US"/>
            </a:p>
          </p:txBody>
        </p:sp>
        <p:sp>
          <p:nvSpPr>
            <p:cNvPr id="37002" name="Line 132"/>
            <p:cNvSpPr>
              <a:spLocks noChangeShapeType="1"/>
            </p:cNvSpPr>
            <p:nvPr/>
          </p:nvSpPr>
          <p:spPr bwMode="auto">
            <a:xfrm>
              <a:off x="4726839" y="4944247"/>
              <a:ext cx="1547" cy="476777"/>
            </a:xfrm>
            <a:prstGeom prst="line">
              <a:avLst/>
            </a:prstGeom>
            <a:noFill/>
            <a:ln w="19050">
              <a:solidFill>
                <a:srgbClr val="000000"/>
              </a:solidFill>
              <a:round/>
              <a:headEnd/>
              <a:tailEnd/>
            </a:ln>
          </p:spPr>
          <p:txBody>
            <a:bodyPr/>
            <a:lstStyle/>
            <a:p>
              <a:endParaRPr lang="zh-CN" altLang="en-US"/>
            </a:p>
          </p:txBody>
        </p:sp>
        <p:sp>
          <p:nvSpPr>
            <p:cNvPr id="37003" name="Line 133"/>
            <p:cNvSpPr>
              <a:spLocks noChangeShapeType="1"/>
            </p:cNvSpPr>
            <p:nvPr/>
          </p:nvSpPr>
          <p:spPr bwMode="auto">
            <a:xfrm>
              <a:off x="4595353" y="4944247"/>
              <a:ext cx="1547" cy="476777"/>
            </a:xfrm>
            <a:prstGeom prst="line">
              <a:avLst/>
            </a:prstGeom>
            <a:noFill/>
            <a:ln w="19050">
              <a:solidFill>
                <a:srgbClr val="000000"/>
              </a:solidFill>
              <a:round/>
              <a:headEnd/>
              <a:tailEnd/>
            </a:ln>
          </p:spPr>
          <p:txBody>
            <a:bodyPr/>
            <a:lstStyle/>
            <a:p>
              <a:endParaRPr lang="zh-CN" altLang="en-US"/>
            </a:p>
          </p:txBody>
        </p:sp>
        <p:sp>
          <p:nvSpPr>
            <p:cNvPr id="37004" name="Line 134"/>
            <p:cNvSpPr>
              <a:spLocks noChangeShapeType="1"/>
            </p:cNvSpPr>
            <p:nvPr/>
          </p:nvSpPr>
          <p:spPr bwMode="auto">
            <a:xfrm>
              <a:off x="4651041" y="4944247"/>
              <a:ext cx="1547" cy="476777"/>
            </a:xfrm>
            <a:prstGeom prst="line">
              <a:avLst/>
            </a:prstGeom>
            <a:noFill/>
            <a:ln w="19050">
              <a:solidFill>
                <a:srgbClr val="000000"/>
              </a:solidFill>
              <a:round/>
              <a:headEnd/>
              <a:tailEnd/>
            </a:ln>
          </p:spPr>
          <p:txBody>
            <a:bodyPr/>
            <a:lstStyle/>
            <a:p>
              <a:endParaRPr lang="zh-CN" altLang="en-US"/>
            </a:p>
          </p:txBody>
        </p:sp>
        <p:sp>
          <p:nvSpPr>
            <p:cNvPr id="37005" name="Line 135"/>
            <p:cNvSpPr>
              <a:spLocks noChangeShapeType="1"/>
            </p:cNvSpPr>
            <p:nvPr/>
          </p:nvSpPr>
          <p:spPr bwMode="auto">
            <a:xfrm>
              <a:off x="4688166" y="4944247"/>
              <a:ext cx="1547" cy="476777"/>
            </a:xfrm>
            <a:prstGeom prst="line">
              <a:avLst/>
            </a:prstGeom>
            <a:noFill/>
            <a:ln w="19050">
              <a:solidFill>
                <a:srgbClr val="000000"/>
              </a:solidFill>
              <a:round/>
              <a:headEnd/>
              <a:tailEnd/>
            </a:ln>
          </p:spPr>
          <p:txBody>
            <a:bodyPr/>
            <a:lstStyle/>
            <a:p>
              <a:endParaRPr lang="zh-CN" altLang="en-US"/>
            </a:p>
          </p:txBody>
        </p:sp>
        <p:sp>
          <p:nvSpPr>
            <p:cNvPr id="37006" name="Line 136"/>
            <p:cNvSpPr>
              <a:spLocks noChangeShapeType="1"/>
            </p:cNvSpPr>
            <p:nvPr/>
          </p:nvSpPr>
          <p:spPr bwMode="auto">
            <a:xfrm>
              <a:off x="5532770" y="4944247"/>
              <a:ext cx="1547" cy="476777"/>
            </a:xfrm>
            <a:prstGeom prst="line">
              <a:avLst/>
            </a:prstGeom>
            <a:noFill/>
            <a:ln w="19050">
              <a:solidFill>
                <a:srgbClr val="000000"/>
              </a:solidFill>
              <a:round/>
              <a:headEnd/>
              <a:tailEnd/>
            </a:ln>
          </p:spPr>
          <p:txBody>
            <a:bodyPr/>
            <a:lstStyle/>
            <a:p>
              <a:endParaRPr lang="zh-CN" altLang="en-US"/>
            </a:p>
          </p:txBody>
        </p:sp>
        <p:sp>
          <p:nvSpPr>
            <p:cNvPr id="37007" name="Line 137"/>
            <p:cNvSpPr>
              <a:spLocks noChangeShapeType="1"/>
            </p:cNvSpPr>
            <p:nvPr/>
          </p:nvSpPr>
          <p:spPr bwMode="auto">
            <a:xfrm>
              <a:off x="5401284" y="4944247"/>
              <a:ext cx="1547" cy="476777"/>
            </a:xfrm>
            <a:prstGeom prst="line">
              <a:avLst/>
            </a:prstGeom>
            <a:noFill/>
            <a:ln w="19050">
              <a:solidFill>
                <a:srgbClr val="000000"/>
              </a:solidFill>
              <a:round/>
              <a:headEnd/>
              <a:tailEnd/>
            </a:ln>
          </p:spPr>
          <p:txBody>
            <a:bodyPr/>
            <a:lstStyle/>
            <a:p>
              <a:endParaRPr lang="zh-CN" altLang="en-US"/>
            </a:p>
          </p:txBody>
        </p:sp>
        <p:sp>
          <p:nvSpPr>
            <p:cNvPr id="37008" name="Line 138"/>
            <p:cNvSpPr>
              <a:spLocks noChangeShapeType="1"/>
            </p:cNvSpPr>
            <p:nvPr/>
          </p:nvSpPr>
          <p:spPr bwMode="auto">
            <a:xfrm>
              <a:off x="5438410" y="4944247"/>
              <a:ext cx="1547" cy="476777"/>
            </a:xfrm>
            <a:prstGeom prst="line">
              <a:avLst/>
            </a:prstGeom>
            <a:noFill/>
            <a:ln w="19050">
              <a:solidFill>
                <a:srgbClr val="000000"/>
              </a:solidFill>
              <a:round/>
              <a:headEnd/>
              <a:tailEnd/>
            </a:ln>
          </p:spPr>
          <p:txBody>
            <a:bodyPr/>
            <a:lstStyle/>
            <a:p>
              <a:endParaRPr lang="zh-CN" altLang="en-US"/>
            </a:p>
          </p:txBody>
        </p:sp>
        <p:sp>
          <p:nvSpPr>
            <p:cNvPr id="37009" name="Line 139"/>
            <p:cNvSpPr>
              <a:spLocks noChangeShapeType="1"/>
            </p:cNvSpPr>
            <p:nvPr/>
          </p:nvSpPr>
          <p:spPr bwMode="auto">
            <a:xfrm>
              <a:off x="5495645" y="4944247"/>
              <a:ext cx="1547" cy="476777"/>
            </a:xfrm>
            <a:prstGeom prst="line">
              <a:avLst/>
            </a:prstGeom>
            <a:noFill/>
            <a:ln w="19050">
              <a:solidFill>
                <a:srgbClr val="000000"/>
              </a:solidFill>
              <a:round/>
              <a:headEnd/>
              <a:tailEnd/>
            </a:ln>
          </p:spPr>
          <p:txBody>
            <a:bodyPr/>
            <a:lstStyle/>
            <a:p>
              <a:endParaRPr lang="zh-CN" altLang="en-US"/>
            </a:p>
          </p:txBody>
        </p:sp>
        <p:sp>
          <p:nvSpPr>
            <p:cNvPr id="37010" name="Line 140"/>
            <p:cNvSpPr>
              <a:spLocks noChangeShapeType="1"/>
            </p:cNvSpPr>
            <p:nvPr/>
          </p:nvSpPr>
          <p:spPr bwMode="auto">
            <a:xfrm>
              <a:off x="6320139" y="4944247"/>
              <a:ext cx="1547" cy="476777"/>
            </a:xfrm>
            <a:prstGeom prst="line">
              <a:avLst/>
            </a:prstGeom>
            <a:noFill/>
            <a:ln w="19050">
              <a:solidFill>
                <a:srgbClr val="000000"/>
              </a:solidFill>
              <a:round/>
              <a:headEnd/>
              <a:tailEnd/>
            </a:ln>
          </p:spPr>
          <p:txBody>
            <a:bodyPr/>
            <a:lstStyle/>
            <a:p>
              <a:endParaRPr lang="zh-CN" altLang="en-US"/>
            </a:p>
          </p:txBody>
        </p:sp>
        <p:sp>
          <p:nvSpPr>
            <p:cNvPr id="37011" name="Line 141"/>
            <p:cNvSpPr>
              <a:spLocks noChangeShapeType="1"/>
            </p:cNvSpPr>
            <p:nvPr/>
          </p:nvSpPr>
          <p:spPr bwMode="auto">
            <a:xfrm>
              <a:off x="6188653" y="4944247"/>
              <a:ext cx="1547" cy="476777"/>
            </a:xfrm>
            <a:prstGeom prst="line">
              <a:avLst/>
            </a:prstGeom>
            <a:noFill/>
            <a:ln w="19050">
              <a:solidFill>
                <a:srgbClr val="000000"/>
              </a:solidFill>
              <a:round/>
              <a:headEnd/>
              <a:tailEnd/>
            </a:ln>
          </p:spPr>
          <p:txBody>
            <a:bodyPr/>
            <a:lstStyle/>
            <a:p>
              <a:endParaRPr lang="zh-CN" altLang="en-US"/>
            </a:p>
          </p:txBody>
        </p:sp>
        <p:sp>
          <p:nvSpPr>
            <p:cNvPr id="37012" name="Line 142"/>
            <p:cNvSpPr>
              <a:spLocks noChangeShapeType="1"/>
            </p:cNvSpPr>
            <p:nvPr/>
          </p:nvSpPr>
          <p:spPr bwMode="auto">
            <a:xfrm>
              <a:off x="6244341" y="4944247"/>
              <a:ext cx="1547" cy="476777"/>
            </a:xfrm>
            <a:prstGeom prst="line">
              <a:avLst/>
            </a:prstGeom>
            <a:noFill/>
            <a:ln w="19050">
              <a:solidFill>
                <a:srgbClr val="000000"/>
              </a:solidFill>
              <a:round/>
              <a:headEnd/>
              <a:tailEnd/>
            </a:ln>
          </p:spPr>
          <p:txBody>
            <a:bodyPr/>
            <a:lstStyle/>
            <a:p>
              <a:endParaRPr lang="zh-CN" altLang="en-US"/>
            </a:p>
          </p:txBody>
        </p:sp>
        <p:sp>
          <p:nvSpPr>
            <p:cNvPr id="37013" name="Line 143"/>
            <p:cNvSpPr>
              <a:spLocks noChangeShapeType="1"/>
            </p:cNvSpPr>
            <p:nvPr/>
          </p:nvSpPr>
          <p:spPr bwMode="auto">
            <a:xfrm>
              <a:off x="6283014" y="4944247"/>
              <a:ext cx="1547" cy="476777"/>
            </a:xfrm>
            <a:prstGeom prst="line">
              <a:avLst/>
            </a:prstGeom>
            <a:noFill/>
            <a:ln w="19050">
              <a:solidFill>
                <a:srgbClr val="000000"/>
              </a:solidFill>
              <a:round/>
              <a:headEnd/>
              <a:tailEnd/>
            </a:ln>
          </p:spPr>
          <p:txBody>
            <a:bodyPr/>
            <a:lstStyle/>
            <a:p>
              <a:endParaRPr lang="zh-CN" altLang="en-US"/>
            </a:p>
          </p:txBody>
        </p:sp>
        <p:sp>
          <p:nvSpPr>
            <p:cNvPr id="37014" name="Line 144"/>
            <p:cNvSpPr>
              <a:spLocks noChangeShapeType="1"/>
            </p:cNvSpPr>
            <p:nvPr/>
          </p:nvSpPr>
          <p:spPr bwMode="auto">
            <a:xfrm>
              <a:off x="3189226" y="2609587"/>
              <a:ext cx="524397" cy="1406"/>
            </a:xfrm>
            <a:prstGeom prst="line">
              <a:avLst/>
            </a:prstGeom>
            <a:noFill/>
            <a:ln w="19050">
              <a:solidFill>
                <a:srgbClr val="000000"/>
              </a:solidFill>
              <a:round/>
              <a:headEnd/>
              <a:tailEnd/>
            </a:ln>
          </p:spPr>
          <p:txBody>
            <a:bodyPr/>
            <a:lstStyle/>
            <a:p>
              <a:endParaRPr lang="zh-CN" altLang="en-US"/>
            </a:p>
          </p:txBody>
        </p:sp>
        <p:sp>
          <p:nvSpPr>
            <p:cNvPr id="37015" name="Line 145"/>
            <p:cNvSpPr>
              <a:spLocks noChangeShapeType="1"/>
            </p:cNvSpPr>
            <p:nvPr/>
          </p:nvSpPr>
          <p:spPr bwMode="auto">
            <a:xfrm>
              <a:off x="3189226" y="2729133"/>
              <a:ext cx="524397" cy="1406"/>
            </a:xfrm>
            <a:prstGeom prst="line">
              <a:avLst/>
            </a:prstGeom>
            <a:noFill/>
            <a:ln w="19050">
              <a:solidFill>
                <a:srgbClr val="000000"/>
              </a:solidFill>
              <a:round/>
              <a:headEnd/>
              <a:tailEnd/>
            </a:ln>
          </p:spPr>
          <p:txBody>
            <a:bodyPr/>
            <a:lstStyle/>
            <a:p>
              <a:endParaRPr lang="zh-CN" altLang="en-US"/>
            </a:p>
          </p:txBody>
        </p:sp>
        <p:sp>
          <p:nvSpPr>
            <p:cNvPr id="37016" name="Line 146"/>
            <p:cNvSpPr>
              <a:spLocks noChangeShapeType="1"/>
            </p:cNvSpPr>
            <p:nvPr/>
          </p:nvSpPr>
          <p:spPr bwMode="auto">
            <a:xfrm>
              <a:off x="3189226" y="2695379"/>
              <a:ext cx="524397" cy="1406"/>
            </a:xfrm>
            <a:prstGeom prst="line">
              <a:avLst/>
            </a:prstGeom>
            <a:noFill/>
            <a:ln w="19050">
              <a:solidFill>
                <a:srgbClr val="000000"/>
              </a:solidFill>
              <a:round/>
              <a:headEnd/>
              <a:tailEnd/>
            </a:ln>
          </p:spPr>
          <p:txBody>
            <a:bodyPr/>
            <a:lstStyle/>
            <a:p>
              <a:endParaRPr lang="zh-CN" altLang="en-US"/>
            </a:p>
          </p:txBody>
        </p:sp>
        <p:sp>
          <p:nvSpPr>
            <p:cNvPr id="37017" name="Line 147"/>
            <p:cNvSpPr>
              <a:spLocks noChangeShapeType="1"/>
            </p:cNvSpPr>
            <p:nvPr/>
          </p:nvSpPr>
          <p:spPr bwMode="auto">
            <a:xfrm>
              <a:off x="3189226" y="2643341"/>
              <a:ext cx="524397" cy="1406"/>
            </a:xfrm>
            <a:prstGeom prst="line">
              <a:avLst/>
            </a:prstGeom>
            <a:noFill/>
            <a:ln w="19050">
              <a:solidFill>
                <a:srgbClr val="000000"/>
              </a:solidFill>
              <a:round/>
              <a:headEnd/>
              <a:tailEnd/>
            </a:ln>
          </p:spPr>
          <p:txBody>
            <a:bodyPr/>
            <a:lstStyle/>
            <a:p>
              <a:endParaRPr lang="zh-CN" altLang="en-US"/>
            </a:p>
          </p:txBody>
        </p:sp>
        <p:sp>
          <p:nvSpPr>
            <p:cNvPr id="37018" name="Line 148"/>
            <p:cNvSpPr>
              <a:spLocks noChangeShapeType="1"/>
            </p:cNvSpPr>
            <p:nvPr/>
          </p:nvSpPr>
          <p:spPr bwMode="auto">
            <a:xfrm>
              <a:off x="3976595" y="2609587"/>
              <a:ext cx="542960" cy="1406"/>
            </a:xfrm>
            <a:prstGeom prst="line">
              <a:avLst/>
            </a:prstGeom>
            <a:noFill/>
            <a:ln w="19050">
              <a:solidFill>
                <a:srgbClr val="000000"/>
              </a:solidFill>
              <a:round/>
              <a:headEnd/>
              <a:tailEnd/>
            </a:ln>
          </p:spPr>
          <p:txBody>
            <a:bodyPr/>
            <a:lstStyle/>
            <a:p>
              <a:endParaRPr lang="zh-CN" altLang="en-US"/>
            </a:p>
          </p:txBody>
        </p:sp>
        <p:sp>
          <p:nvSpPr>
            <p:cNvPr id="37019" name="Line 149"/>
            <p:cNvSpPr>
              <a:spLocks noChangeShapeType="1"/>
            </p:cNvSpPr>
            <p:nvPr/>
          </p:nvSpPr>
          <p:spPr bwMode="auto">
            <a:xfrm>
              <a:off x="3976595" y="2729133"/>
              <a:ext cx="542960" cy="1406"/>
            </a:xfrm>
            <a:prstGeom prst="line">
              <a:avLst/>
            </a:prstGeom>
            <a:noFill/>
            <a:ln w="19050">
              <a:solidFill>
                <a:srgbClr val="000000"/>
              </a:solidFill>
              <a:round/>
              <a:headEnd/>
              <a:tailEnd/>
            </a:ln>
          </p:spPr>
          <p:txBody>
            <a:bodyPr/>
            <a:lstStyle/>
            <a:p>
              <a:endParaRPr lang="zh-CN" altLang="en-US"/>
            </a:p>
          </p:txBody>
        </p:sp>
        <p:sp>
          <p:nvSpPr>
            <p:cNvPr id="37020" name="Line 150"/>
            <p:cNvSpPr>
              <a:spLocks noChangeShapeType="1"/>
            </p:cNvSpPr>
            <p:nvPr/>
          </p:nvSpPr>
          <p:spPr bwMode="auto">
            <a:xfrm>
              <a:off x="3976595" y="2695379"/>
              <a:ext cx="542960" cy="1406"/>
            </a:xfrm>
            <a:prstGeom prst="line">
              <a:avLst/>
            </a:prstGeom>
            <a:noFill/>
            <a:ln w="19050">
              <a:solidFill>
                <a:srgbClr val="000000"/>
              </a:solidFill>
              <a:round/>
              <a:headEnd/>
              <a:tailEnd/>
            </a:ln>
          </p:spPr>
          <p:txBody>
            <a:bodyPr/>
            <a:lstStyle/>
            <a:p>
              <a:endParaRPr lang="zh-CN" altLang="en-US"/>
            </a:p>
          </p:txBody>
        </p:sp>
        <p:sp>
          <p:nvSpPr>
            <p:cNvPr id="37021" name="Line 151"/>
            <p:cNvSpPr>
              <a:spLocks noChangeShapeType="1"/>
            </p:cNvSpPr>
            <p:nvPr/>
          </p:nvSpPr>
          <p:spPr bwMode="auto">
            <a:xfrm>
              <a:off x="3976595" y="2643341"/>
              <a:ext cx="542960" cy="1406"/>
            </a:xfrm>
            <a:prstGeom prst="line">
              <a:avLst/>
            </a:prstGeom>
            <a:noFill/>
            <a:ln w="19050">
              <a:solidFill>
                <a:srgbClr val="000000"/>
              </a:solidFill>
              <a:round/>
              <a:headEnd/>
              <a:tailEnd/>
            </a:ln>
          </p:spPr>
          <p:txBody>
            <a:bodyPr/>
            <a:lstStyle/>
            <a:p>
              <a:endParaRPr lang="zh-CN" altLang="en-US"/>
            </a:p>
          </p:txBody>
        </p:sp>
        <p:sp>
          <p:nvSpPr>
            <p:cNvPr id="37022" name="Line 152"/>
            <p:cNvSpPr>
              <a:spLocks noChangeShapeType="1"/>
            </p:cNvSpPr>
            <p:nvPr/>
          </p:nvSpPr>
          <p:spPr bwMode="auto">
            <a:xfrm>
              <a:off x="4782527" y="2609587"/>
              <a:ext cx="524397" cy="1406"/>
            </a:xfrm>
            <a:prstGeom prst="line">
              <a:avLst/>
            </a:prstGeom>
            <a:noFill/>
            <a:ln w="19050">
              <a:solidFill>
                <a:srgbClr val="000000"/>
              </a:solidFill>
              <a:round/>
              <a:headEnd/>
              <a:tailEnd/>
            </a:ln>
          </p:spPr>
          <p:txBody>
            <a:bodyPr/>
            <a:lstStyle/>
            <a:p>
              <a:endParaRPr lang="zh-CN" altLang="en-US"/>
            </a:p>
          </p:txBody>
        </p:sp>
        <p:sp>
          <p:nvSpPr>
            <p:cNvPr id="37023" name="Line 153"/>
            <p:cNvSpPr>
              <a:spLocks noChangeShapeType="1"/>
            </p:cNvSpPr>
            <p:nvPr/>
          </p:nvSpPr>
          <p:spPr bwMode="auto">
            <a:xfrm>
              <a:off x="4782527" y="2729133"/>
              <a:ext cx="524397" cy="1406"/>
            </a:xfrm>
            <a:prstGeom prst="line">
              <a:avLst/>
            </a:prstGeom>
            <a:noFill/>
            <a:ln w="19050">
              <a:solidFill>
                <a:srgbClr val="000000"/>
              </a:solidFill>
              <a:round/>
              <a:headEnd/>
              <a:tailEnd/>
            </a:ln>
          </p:spPr>
          <p:txBody>
            <a:bodyPr/>
            <a:lstStyle/>
            <a:p>
              <a:endParaRPr lang="zh-CN" altLang="en-US"/>
            </a:p>
          </p:txBody>
        </p:sp>
        <p:sp>
          <p:nvSpPr>
            <p:cNvPr id="37024" name="Line 154"/>
            <p:cNvSpPr>
              <a:spLocks noChangeShapeType="1"/>
            </p:cNvSpPr>
            <p:nvPr/>
          </p:nvSpPr>
          <p:spPr bwMode="auto">
            <a:xfrm>
              <a:off x="4782527" y="2695379"/>
              <a:ext cx="524397" cy="1406"/>
            </a:xfrm>
            <a:prstGeom prst="line">
              <a:avLst/>
            </a:prstGeom>
            <a:noFill/>
            <a:ln w="19050">
              <a:solidFill>
                <a:srgbClr val="000000"/>
              </a:solidFill>
              <a:round/>
              <a:headEnd/>
              <a:tailEnd/>
            </a:ln>
          </p:spPr>
          <p:txBody>
            <a:bodyPr/>
            <a:lstStyle/>
            <a:p>
              <a:endParaRPr lang="zh-CN" altLang="en-US"/>
            </a:p>
          </p:txBody>
        </p:sp>
        <p:sp>
          <p:nvSpPr>
            <p:cNvPr id="37025" name="Line 155"/>
            <p:cNvSpPr>
              <a:spLocks noChangeShapeType="1"/>
            </p:cNvSpPr>
            <p:nvPr/>
          </p:nvSpPr>
          <p:spPr bwMode="auto">
            <a:xfrm>
              <a:off x="4782527" y="2643341"/>
              <a:ext cx="524397" cy="1406"/>
            </a:xfrm>
            <a:prstGeom prst="line">
              <a:avLst/>
            </a:prstGeom>
            <a:noFill/>
            <a:ln w="19050">
              <a:solidFill>
                <a:srgbClr val="000000"/>
              </a:solidFill>
              <a:round/>
              <a:headEnd/>
              <a:tailEnd/>
            </a:ln>
          </p:spPr>
          <p:txBody>
            <a:bodyPr/>
            <a:lstStyle/>
            <a:p>
              <a:endParaRPr lang="zh-CN" altLang="en-US"/>
            </a:p>
          </p:txBody>
        </p:sp>
        <p:sp>
          <p:nvSpPr>
            <p:cNvPr id="37026" name="Line 156"/>
            <p:cNvSpPr>
              <a:spLocks noChangeShapeType="1"/>
            </p:cNvSpPr>
            <p:nvPr/>
          </p:nvSpPr>
          <p:spPr bwMode="auto">
            <a:xfrm>
              <a:off x="5569896" y="2609587"/>
              <a:ext cx="544507" cy="1406"/>
            </a:xfrm>
            <a:prstGeom prst="line">
              <a:avLst/>
            </a:prstGeom>
            <a:noFill/>
            <a:ln w="19050">
              <a:solidFill>
                <a:srgbClr val="000000"/>
              </a:solidFill>
              <a:round/>
              <a:headEnd/>
              <a:tailEnd/>
            </a:ln>
          </p:spPr>
          <p:txBody>
            <a:bodyPr/>
            <a:lstStyle/>
            <a:p>
              <a:endParaRPr lang="zh-CN" altLang="en-US"/>
            </a:p>
          </p:txBody>
        </p:sp>
        <p:sp>
          <p:nvSpPr>
            <p:cNvPr id="37027" name="Line 157"/>
            <p:cNvSpPr>
              <a:spLocks noChangeShapeType="1"/>
            </p:cNvSpPr>
            <p:nvPr/>
          </p:nvSpPr>
          <p:spPr bwMode="auto">
            <a:xfrm>
              <a:off x="5569896" y="2729133"/>
              <a:ext cx="544507" cy="1406"/>
            </a:xfrm>
            <a:prstGeom prst="line">
              <a:avLst/>
            </a:prstGeom>
            <a:noFill/>
            <a:ln w="19050">
              <a:solidFill>
                <a:srgbClr val="000000"/>
              </a:solidFill>
              <a:round/>
              <a:headEnd/>
              <a:tailEnd/>
            </a:ln>
          </p:spPr>
          <p:txBody>
            <a:bodyPr/>
            <a:lstStyle/>
            <a:p>
              <a:endParaRPr lang="zh-CN" altLang="en-US"/>
            </a:p>
          </p:txBody>
        </p:sp>
        <p:sp>
          <p:nvSpPr>
            <p:cNvPr id="37028" name="Line 158"/>
            <p:cNvSpPr>
              <a:spLocks noChangeShapeType="1"/>
            </p:cNvSpPr>
            <p:nvPr/>
          </p:nvSpPr>
          <p:spPr bwMode="auto">
            <a:xfrm>
              <a:off x="5569896" y="2695379"/>
              <a:ext cx="544507" cy="1406"/>
            </a:xfrm>
            <a:prstGeom prst="line">
              <a:avLst/>
            </a:prstGeom>
            <a:noFill/>
            <a:ln w="19050">
              <a:solidFill>
                <a:srgbClr val="000000"/>
              </a:solidFill>
              <a:round/>
              <a:headEnd/>
              <a:tailEnd/>
            </a:ln>
          </p:spPr>
          <p:txBody>
            <a:bodyPr/>
            <a:lstStyle/>
            <a:p>
              <a:endParaRPr lang="zh-CN" altLang="en-US"/>
            </a:p>
          </p:txBody>
        </p:sp>
        <p:sp>
          <p:nvSpPr>
            <p:cNvPr id="37029" name="Line 159"/>
            <p:cNvSpPr>
              <a:spLocks noChangeShapeType="1"/>
            </p:cNvSpPr>
            <p:nvPr/>
          </p:nvSpPr>
          <p:spPr bwMode="auto">
            <a:xfrm>
              <a:off x="5569896" y="2643341"/>
              <a:ext cx="544507" cy="1406"/>
            </a:xfrm>
            <a:prstGeom prst="line">
              <a:avLst/>
            </a:prstGeom>
            <a:noFill/>
            <a:ln w="19050">
              <a:solidFill>
                <a:srgbClr val="000000"/>
              </a:solidFill>
              <a:round/>
              <a:headEnd/>
              <a:tailEnd/>
            </a:ln>
          </p:spPr>
          <p:txBody>
            <a:bodyPr/>
            <a:lstStyle/>
            <a:p>
              <a:endParaRPr lang="zh-CN" altLang="en-US"/>
            </a:p>
          </p:txBody>
        </p:sp>
        <p:sp>
          <p:nvSpPr>
            <p:cNvPr id="37030" name="Line 160"/>
            <p:cNvSpPr>
              <a:spLocks noChangeShapeType="1"/>
            </p:cNvSpPr>
            <p:nvPr/>
          </p:nvSpPr>
          <p:spPr bwMode="auto">
            <a:xfrm>
              <a:off x="3189226" y="3325456"/>
              <a:ext cx="524397" cy="1406"/>
            </a:xfrm>
            <a:prstGeom prst="line">
              <a:avLst/>
            </a:prstGeom>
            <a:noFill/>
            <a:ln w="19050">
              <a:solidFill>
                <a:srgbClr val="000000"/>
              </a:solidFill>
              <a:round/>
              <a:headEnd/>
              <a:tailEnd/>
            </a:ln>
          </p:spPr>
          <p:txBody>
            <a:bodyPr/>
            <a:lstStyle/>
            <a:p>
              <a:endParaRPr lang="zh-CN" altLang="en-US"/>
            </a:p>
          </p:txBody>
        </p:sp>
        <p:sp>
          <p:nvSpPr>
            <p:cNvPr id="37031" name="Line 161"/>
            <p:cNvSpPr>
              <a:spLocks noChangeShapeType="1"/>
            </p:cNvSpPr>
            <p:nvPr/>
          </p:nvSpPr>
          <p:spPr bwMode="auto">
            <a:xfrm>
              <a:off x="3189226" y="3461879"/>
              <a:ext cx="524397" cy="1406"/>
            </a:xfrm>
            <a:prstGeom prst="line">
              <a:avLst/>
            </a:prstGeom>
            <a:noFill/>
            <a:ln w="19050">
              <a:solidFill>
                <a:srgbClr val="000000"/>
              </a:solidFill>
              <a:round/>
              <a:headEnd/>
              <a:tailEnd/>
            </a:ln>
          </p:spPr>
          <p:txBody>
            <a:bodyPr/>
            <a:lstStyle/>
            <a:p>
              <a:endParaRPr lang="zh-CN" altLang="en-US"/>
            </a:p>
          </p:txBody>
        </p:sp>
        <p:sp>
          <p:nvSpPr>
            <p:cNvPr id="37032" name="Line 162"/>
            <p:cNvSpPr>
              <a:spLocks noChangeShapeType="1"/>
            </p:cNvSpPr>
            <p:nvPr/>
          </p:nvSpPr>
          <p:spPr bwMode="auto">
            <a:xfrm>
              <a:off x="3189226" y="3411247"/>
              <a:ext cx="524397" cy="1406"/>
            </a:xfrm>
            <a:prstGeom prst="line">
              <a:avLst/>
            </a:prstGeom>
            <a:noFill/>
            <a:ln w="19050">
              <a:solidFill>
                <a:srgbClr val="000000"/>
              </a:solidFill>
              <a:round/>
              <a:headEnd/>
              <a:tailEnd/>
            </a:ln>
          </p:spPr>
          <p:txBody>
            <a:bodyPr/>
            <a:lstStyle/>
            <a:p>
              <a:endParaRPr lang="zh-CN" altLang="en-US"/>
            </a:p>
          </p:txBody>
        </p:sp>
        <p:sp>
          <p:nvSpPr>
            <p:cNvPr id="37033" name="Line 163"/>
            <p:cNvSpPr>
              <a:spLocks noChangeShapeType="1"/>
            </p:cNvSpPr>
            <p:nvPr/>
          </p:nvSpPr>
          <p:spPr bwMode="auto">
            <a:xfrm>
              <a:off x="3189226" y="3376087"/>
              <a:ext cx="524397" cy="1406"/>
            </a:xfrm>
            <a:prstGeom prst="line">
              <a:avLst/>
            </a:prstGeom>
            <a:noFill/>
            <a:ln w="19050">
              <a:solidFill>
                <a:srgbClr val="000000"/>
              </a:solidFill>
              <a:round/>
              <a:headEnd/>
              <a:tailEnd/>
            </a:ln>
          </p:spPr>
          <p:txBody>
            <a:bodyPr/>
            <a:lstStyle/>
            <a:p>
              <a:endParaRPr lang="zh-CN" altLang="en-US"/>
            </a:p>
          </p:txBody>
        </p:sp>
        <p:sp>
          <p:nvSpPr>
            <p:cNvPr id="37034" name="Line 164"/>
            <p:cNvSpPr>
              <a:spLocks noChangeShapeType="1"/>
            </p:cNvSpPr>
            <p:nvPr/>
          </p:nvSpPr>
          <p:spPr bwMode="auto">
            <a:xfrm>
              <a:off x="3976595" y="3325456"/>
              <a:ext cx="542960" cy="1406"/>
            </a:xfrm>
            <a:prstGeom prst="line">
              <a:avLst/>
            </a:prstGeom>
            <a:noFill/>
            <a:ln w="19050">
              <a:solidFill>
                <a:srgbClr val="000000"/>
              </a:solidFill>
              <a:round/>
              <a:headEnd/>
              <a:tailEnd/>
            </a:ln>
          </p:spPr>
          <p:txBody>
            <a:bodyPr/>
            <a:lstStyle/>
            <a:p>
              <a:endParaRPr lang="zh-CN" altLang="en-US"/>
            </a:p>
          </p:txBody>
        </p:sp>
        <p:sp>
          <p:nvSpPr>
            <p:cNvPr id="37035" name="Line 165"/>
            <p:cNvSpPr>
              <a:spLocks noChangeShapeType="1"/>
            </p:cNvSpPr>
            <p:nvPr/>
          </p:nvSpPr>
          <p:spPr bwMode="auto">
            <a:xfrm>
              <a:off x="3976595" y="3461879"/>
              <a:ext cx="542960" cy="1406"/>
            </a:xfrm>
            <a:prstGeom prst="line">
              <a:avLst/>
            </a:prstGeom>
            <a:noFill/>
            <a:ln w="19050">
              <a:solidFill>
                <a:srgbClr val="000000"/>
              </a:solidFill>
              <a:round/>
              <a:headEnd/>
              <a:tailEnd/>
            </a:ln>
          </p:spPr>
          <p:txBody>
            <a:bodyPr/>
            <a:lstStyle/>
            <a:p>
              <a:endParaRPr lang="zh-CN" altLang="en-US"/>
            </a:p>
          </p:txBody>
        </p:sp>
        <p:sp>
          <p:nvSpPr>
            <p:cNvPr id="37036" name="Line 166"/>
            <p:cNvSpPr>
              <a:spLocks noChangeShapeType="1"/>
            </p:cNvSpPr>
            <p:nvPr/>
          </p:nvSpPr>
          <p:spPr bwMode="auto">
            <a:xfrm>
              <a:off x="3976595" y="3411247"/>
              <a:ext cx="542960" cy="1406"/>
            </a:xfrm>
            <a:prstGeom prst="line">
              <a:avLst/>
            </a:prstGeom>
            <a:noFill/>
            <a:ln w="19050">
              <a:solidFill>
                <a:srgbClr val="000000"/>
              </a:solidFill>
              <a:round/>
              <a:headEnd/>
              <a:tailEnd/>
            </a:ln>
          </p:spPr>
          <p:txBody>
            <a:bodyPr/>
            <a:lstStyle/>
            <a:p>
              <a:endParaRPr lang="zh-CN" altLang="en-US"/>
            </a:p>
          </p:txBody>
        </p:sp>
        <p:sp>
          <p:nvSpPr>
            <p:cNvPr id="37037" name="Line 167"/>
            <p:cNvSpPr>
              <a:spLocks noChangeShapeType="1"/>
            </p:cNvSpPr>
            <p:nvPr/>
          </p:nvSpPr>
          <p:spPr bwMode="auto">
            <a:xfrm>
              <a:off x="3976595" y="3376087"/>
              <a:ext cx="542960" cy="1406"/>
            </a:xfrm>
            <a:prstGeom prst="line">
              <a:avLst/>
            </a:prstGeom>
            <a:noFill/>
            <a:ln w="19050">
              <a:solidFill>
                <a:srgbClr val="000000"/>
              </a:solidFill>
              <a:round/>
              <a:headEnd/>
              <a:tailEnd/>
            </a:ln>
          </p:spPr>
          <p:txBody>
            <a:bodyPr/>
            <a:lstStyle/>
            <a:p>
              <a:endParaRPr lang="zh-CN" altLang="en-US"/>
            </a:p>
          </p:txBody>
        </p:sp>
        <p:sp>
          <p:nvSpPr>
            <p:cNvPr id="37038" name="Line 168"/>
            <p:cNvSpPr>
              <a:spLocks noChangeShapeType="1"/>
            </p:cNvSpPr>
            <p:nvPr/>
          </p:nvSpPr>
          <p:spPr bwMode="auto">
            <a:xfrm>
              <a:off x="4782527" y="3325456"/>
              <a:ext cx="524397" cy="1406"/>
            </a:xfrm>
            <a:prstGeom prst="line">
              <a:avLst/>
            </a:prstGeom>
            <a:noFill/>
            <a:ln w="19050">
              <a:solidFill>
                <a:srgbClr val="000000"/>
              </a:solidFill>
              <a:round/>
              <a:headEnd/>
              <a:tailEnd/>
            </a:ln>
          </p:spPr>
          <p:txBody>
            <a:bodyPr/>
            <a:lstStyle/>
            <a:p>
              <a:endParaRPr lang="zh-CN" altLang="en-US"/>
            </a:p>
          </p:txBody>
        </p:sp>
        <p:sp>
          <p:nvSpPr>
            <p:cNvPr id="37039" name="Line 169"/>
            <p:cNvSpPr>
              <a:spLocks noChangeShapeType="1"/>
            </p:cNvSpPr>
            <p:nvPr/>
          </p:nvSpPr>
          <p:spPr bwMode="auto">
            <a:xfrm>
              <a:off x="4782527" y="3461879"/>
              <a:ext cx="524397" cy="1406"/>
            </a:xfrm>
            <a:prstGeom prst="line">
              <a:avLst/>
            </a:prstGeom>
            <a:noFill/>
            <a:ln w="19050">
              <a:solidFill>
                <a:srgbClr val="000000"/>
              </a:solidFill>
              <a:round/>
              <a:headEnd/>
              <a:tailEnd/>
            </a:ln>
          </p:spPr>
          <p:txBody>
            <a:bodyPr/>
            <a:lstStyle/>
            <a:p>
              <a:endParaRPr lang="zh-CN" altLang="en-US"/>
            </a:p>
          </p:txBody>
        </p:sp>
        <p:sp>
          <p:nvSpPr>
            <p:cNvPr id="37040" name="Line 170"/>
            <p:cNvSpPr>
              <a:spLocks noChangeShapeType="1"/>
            </p:cNvSpPr>
            <p:nvPr/>
          </p:nvSpPr>
          <p:spPr bwMode="auto">
            <a:xfrm>
              <a:off x="4782527" y="3411247"/>
              <a:ext cx="524397" cy="1406"/>
            </a:xfrm>
            <a:prstGeom prst="line">
              <a:avLst/>
            </a:prstGeom>
            <a:noFill/>
            <a:ln w="19050">
              <a:solidFill>
                <a:srgbClr val="000000"/>
              </a:solidFill>
              <a:round/>
              <a:headEnd/>
              <a:tailEnd/>
            </a:ln>
          </p:spPr>
          <p:txBody>
            <a:bodyPr/>
            <a:lstStyle/>
            <a:p>
              <a:endParaRPr lang="zh-CN" altLang="en-US"/>
            </a:p>
          </p:txBody>
        </p:sp>
        <p:sp>
          <p:nvSpPr>
            <p:cNvPr id="37041" name="Line 171"/>
            <p:cNvSpPr>
              <a:spLocks noChangeShapeType="1"/>
            </p:cNvSpPr>
            <p:nvPr/>
          </p:nvSpPr>
          <p:spPr bwMode="auto">
            <a:xfrm>
              <a:off x="4782527" y="3376087"/>
              <a:ext cx="524397" cy="1406"/>
            </a:xfrm>
            <a:prstGeom prst="line">
              <a:avLst/>
            </a:prstGeom>
            <a:noFill/>
            <a:ln w="19050">
              <a:solidFill>
                <a:srgbClr val="000000"/>
              </a:solidFill>
              <a:round/>
              <a:headEnd/>
              <a:tailEnd/>
            </a:ln>
          </p:spPr>
          <p:txBody>
            <a:bodyPr/>
            <a:lstStyle/>
            <a:p>
              <a:endParaRPr lang="zh-CN" altLang="en-US"/>
            </a:p>
          </p:txBody>
        </p:sp>
        <p:sp>
          <p:nvSpPr>
            <p:cNvPr id="37042" name="Line 172"/>
            <p:cNvSpPr>
              <a:spLocks noChangeShapeType="1"/>
            </p:cNvSpPr>
            <p:nvPr/>
          </p:nvSpPr>
          <p:spPr bwMode="auto">
            <a:xfrm>
              <a:off x="5569896" y="3325456"/>
              <a:ext cx="544507" cy="1406"/>
            </a:xfrm>
            <a:prstGeom prst="line">
              <a:avLst/>
            </a:prstGeom>
            <a:noFill/>
            <a:ln w="19050">
              <a:solidFill>
                <a:srgbClr val="000000"/>
              </a:solidFill>
              <a:round/>
              <a:headEnd/>
              <a:tailEnd/>
            </a:ln>
          </p:spPr>
          <p:txBody>
            <a:bodyPr/>
            <a:lstStyle/>
            <a:p>
              <a:endParaRPr lang="zh-CN" altLang="en-US"/>
            </a:p>
          </p:txBody>
        </p:sp>
        <p:sp>
          <p:nvSpPr>
            <p:cNvPr id="37043" name="Line 173"/>
            <p:cNvSpPr>
              <a:spLocks noChangeShapeType="1"/>
            </p:cNvSpPr>
            <p:nvPr/>
          </p:nvSpPr>
          <p:spPr bwMode="auto">
            <a:xfrm>
              <a:off x="5569896" y="3461879"/>
              <a:ext cx="544507" cy="1406"/>
            </a:xfrm>
            <a:prstGeom prst="line">
              <a:avLst/>
            </a:prstGeom>
            <a:noFill/>
            <a:ln w="19050">
              <a:solidFill>
                <a:srgbClr val="000000"/>
              </a:solidFill>
              <a:round/>
              <a:headEnd/>
              <a:tailEnd/>
            </a:ln>
          </p:spPr>
          <p:txBody>
            <a:bodyPr/>
            <a:lstStyle/>
            <a:p>
              <a:endParaRPr lang="zh-CN" altLang="en-US"/>
            </a:p>
          </p:txBody>
        </p:sp>
        <p:sp>
          <p:nvSpPr>
            <p:cNvPr id="37044" name="Line 174"/>
            <p:cNvSpPr>
              <a:spLocks noChangeShapeType="1"/>
            </p:cNvSpPr>
            <p:nvPr/>
          </p:nvSpPr>
          <p:spPr bwMode="auto">
            <a:xfrm>
              <a:off x="5569896" y="3411247"/>
              <a:ext cx="544507" cy="1406"/>
            </a:xfrm>
            <a:prstGeom prst="line">
              <a:avLst/>
            </a:prstGeom>
            <a:noFill/>
            <a:ln w="19050">
              <a:solidFill>
                <a:srgbClr val="000000"/>
              </a:solidFill>
              <a:round/>
              <a:headEnd/>
              <a:tailEnd/>
            </a:ln>
          </p:spPr>
          <p:txBody>
            <a:bodyPr/>
            <a:lstStyle/>
            <a:p>
              <a:endParaRPr lang="zh-CN" altLang="en-US"/>
            </a:p>
          </p:txBody>
        </p:sp>
        <p:sp>
          <p:nvSpPr>
            <p:cNvPr id="37045" name="Line 175"/>
            <p:cNvSpPr>
              <a:spLocks noChangeShapeType="1"/>
            </p:cNvSpPr>
            <p:nvPr/>
          </p:nvSpPr>
          <p:spPr bwMode="auto">
            <a:xfrm>
              <a:off x="5569896" y="3376087"/>
              <a:ext cx="544507" cy="1406"/>
            </a:xfrm>
            <a:prstGeom prst="line">
              <a:avLst/>
            </a:prstGeom>
            <a:noFill/>
            <a:ln w="19050">
              <a:solidFill>
                <a:srgbClr val="000000"/>
              </a:solidFill>
              <a:round/>
              <a:headEnd/>
              <a:tailEnd/>
            </a:ln>
          </p:spPr>
          <p:txBody>
            <a:bodyPr/>
            <a:lstStyle/>
            <a:p>
              <a:endParaRPr lang="zh-CN" altLang="en-US"/>
            </a:p>
          </p:txBody>
        </p:sp>
        <p:sp>
          <p:nvSpPr>
            <p:cNvPr id="37046" name="Line 176"/>
            <p:cNvSpPr>
              <a:spLocks noChangeShapeType="1"/>
            </p:cNvSpPr>
            <p:nvPr/>
          </p:nvSpPr>
          <p:spPr bwMode="auto">
            <a:xfrm>
              <a:off x="3189226" y="4058201"/>
              <a:ext cx="524397" cy="1406"/>
            </a:xfrm>
            <a:prstGeom prst="line">
              <a:avLst/>
            </a:prstGeom>
            <a:noFill/>
            <a:ln w="19050">
              <a:solidFill>
                <a:srgbClr val="000000"/>
              </a:solidFill>
              <a:round/>
              <a:headEnd/>
              <a:tailEnd/>
            </a:ln>
          </p:spPr>
          <p:txBody>
            <a:bodyPr/>
            <a:lstStyle/>
            <a:p>
              <a:endParaRPr lang="zh-CN" altLang="en-US"/>
            </a:p>
          </p:txBody>
        </p:sp>
        <p:sp>
          <p:nvSpPr>
            <p:cNvPr id="37047" name="Line 177"/>
            <p:cNvSpPr>
              <a:spLocks noChangeShapeType="1"/>
            </p:cNvSpPr>
            <p:nvPr/>
          </p:nvSpPr>
          <p:spPr bwMode="auto">
            <a:xfrm>
              <a:off x="3189226" y="4177747"/>
              <a:ext cx="524397" cy="1406"/>
            </a:xfrm>
            <a:prstGeom prst="line">
              <a:avLst/>
            </a:prstGeom>
            <a:noFill/>
            <a:ln w="19050">
              <a:solidFill>
                <a:srgbClr val="000000"/>
              </a:solidFill>
              <a:round/>
              <a:headEnd/>
              <a:tailEnd/>
            </a:ln>
          </p:spPr>
          <p:txBody>
            <a:bodyPr/>
            <a:lstStyle/>
            <a:p>
              <a:endParaRPr lang="zh-CN" altLang="en-US"/>
            </a:p>
          </p:txBody>
        </p:sp>
        <p:sp>
          <p:nvSpPr>
            <p:cNvPr id="37048" name="Line 178"/>
            <p:cNvSpPr>
              <a:spLocks noChangeShapeType="1"/>
            </p:cNvSpPr>
            <p:nvPr/>
          </p:nvSpPr>
          <p:spPr bwMode="auto">
            <a:xfrm>
              <a:off x="3189226" y="4143993"/>
              <a:ext cx="524397" cy="1406"/>
            </a:xfrm>
            <a:prstGeom prst="line">
              <a:avLst/>
            </a:prstGeom>
            <a:noFill/>
            <a:ln w="19050">
              <a:solidFill>
                <a:srgbClr val="000000"/>
              </a:solidFill>
              <a:round/>
              <a:headEnd/>
              <a:tailEnd/>
            </a:ln>
          </p:spPr>
          <p:txBody>
            <a:bodyPr/>
            <a:lstStyle/>
            <a:p>
              <a:endParaRPr lang="zh-CN" altLang="en-US"/>
            </a:p>
          </p:txBody>
        </p:sp>
        <p:sp>
          <p:nvSpPr>
            <p:cNvPr id="37049" name="Line 179"/>
            <p:cNvSpPr>
              <a:spLocks noChangeShapeType="1"/>
            </p:cNvSpPr>
            <p:nvPr/>
          </p:nvSpPr>
          <p:spPr bwMode="auto">
            <a:xfrm>
              <a:off x="3189226" y="4091956"/>
              <a:ext cx="524397" cy="1406"/>
            </a:xfrm>
            <a:prstGeom prst="line">
              <a:avLst/>
            </a:prstGeom>
            <a:noFill/>
            <a:ln w="19050">
              <a:solidFill>
                <a:srgbClr val="000000"/>
              </a:solidFill>
              <a:round/>
              <a:headEnd/>
              <a:tailEnd/>
            </a:ln>
          </p:spPr>
          <p:txBody>
            <a:bodyPr/>
            <a:lstStyle/>
            <a:p>
              <a:endParaRPr lang="zh-CN" altLang="en-US"/>
            </a:p>
          </p:txBody>
        </p:sp>
        <p:sp>
          <p:nvSpPr>
            <p:cNvPr id="37050" name="Line 180"/>
            <p:cNvSpPr>
              <a:spLocks noChangeShapeType="1"/>
            </p:cNvSpPr>
            <p:nvPr/>
          </p:nvSpPr>
          <p:spPr bwMode="auto">
            <a:xfrm>
              <a:off x="3976595" y="4058201"/>
              <a:ext cx="542960" cy="1406"/>
            </a:xfrm>
            <a:prstGeom prst="line">
              <a:avLst/>
            </a:prstGeom>
            <a:noFill/>
            <a:ln w="19050">
              <a:solidFill>
                <a:srgbClr val="000000"/>
              </a:solidFill>
              <a:round/>
              <a:headEnd/>
              <a:tailEnd/>
            </a:ln>
          </p:spPr>
          <p:txBody>
            <a:bodyPr/>
            <a:lstStyle/>
            <a:p>
              <a:endParaRPr lang="zh-CN" altLang="en-US"/>
            </a:p>
          </p:txBody>
        </p:sp>
        <p:sp>
          <p:nvSpPr>
            <p:cNvPr id="37051" name="Line 181"/>
            <p:cNvSpPr>
              <a:spLocks noChangeShapeType="1"/>
            </p:cNvSpPr>
            <p:nvPr/>
          </p:nvSpPr>
          <p:spPr bwMode="auto">
            <a:xfrm>
              <a:off x="3976595" y="4177747"/>
              <a:ext cx="542960" cy="1406"/>
            </a:xfrm>
            <a:prstGeom prst="line">
              <a:avLst/>
            </a:prstGeom>
            <a:noFill/>
            <a:ln w="19050">
              <a:solidFill>
                <a:srgbClr val="000000"/>
              </a:solidFill>
              <a:round/>
              <a:headEnd/>
              <a:tailEnd/>
            </a:ln>
          </p:spPr>
          <p:txBody>
            <a:bodyPr/>
            <a:lstStyle/>
            <a:p>
              <a:endParaRPr lang="zh-CN" altLang="en-US"/>
            </a:p>
          </p:txBody>
        </p:sp>
        <p:sp>
          <p:nvSpPr>
            <p:cNvPr id="37052" name="Line 182"/>
            <p:cNvSpPr>
              <a:spLocks noChangeShapeType="1"/>
            </p:cNvSpPr>
            <p:nvPr/>
          </p:nvSpPr>
          <p:spPr bwMode="auto">
            <a:xfrm>
              <a:off x="3976595" y="4143993"/>
              <a:ext cx="542960" cy="1406"/>
            </a:xfrm>
            <a:prstGeom prst="line">
              <a:avLst/>
            </a:prstGeom>
            <a:noFill/>
            <a:ln w="19050">
              <a:solidFill>
                <a:srgbClr val="000000"/>
              </a:solidFill>
              <a:round/>
              <a:headEnd/>
              <a:tailEnd/>
            </a:ln>
          </p:spPr>
          <p:txBody>
            <a:bodyPr/>
            <a:lstStyle/>
            <a:p>
              <a:endParaRPr lang="zh-CN" altLang="en-US"/>
            </a:p>
          </p:txBody>
        </p:sp>
        <p:sp>
          <p:nvSpPr>
            <p:cNvPr id="37053" name="Line 183"/>
            <p:cNvSpPr>
              <a:spLocks noChangeShapeType="1"/>
            </p:cNvSpPr>
            <p:nvPr/>
          </p:nvSpPr>
          <p:spPr bwMode="auto">
            <a:xfrm>
              <a:off x="3976595" y="4091956"/>
              <a:ext cx="542960" cy="1406"/>
            </a:xfrm>
            <a:prstGeom prst="line">
              <a:avLst/>
            </a:prstGeom>
            <a:noFill/>
            <a:ln w="19050">
              <a:solidFill>
                <a:srgbClr val="000000"/>
              </a:solidFill>
              <a:round/>
              <a:headEnd/>
              <a:tailEnd/>
            </a:ln>
          </p:spPr>
          <p:txBody>
            <a:bodyPr/>
            <a:lstStyle/>
            <a:p>
              <a:endParaRPr lang="zh-CN" altLang="en-US"/>
            </a:p>
          </p:txBody>
        </p:sp>
        <p:sp>
          <p:nvSpPr>
            <p:cNvPr id="37054" name="Line 184"/>
            <p:cNvSpPr>
              <a:spLocks noChangeShapeType="1"/>
            </p:cNvSpPr>
            <p:nvPr/>
          </p:nvSpPr>
          <p:spPr bwMode="auto">
            <a:xfrm>
              <a:off x="4782527" y="4058201"/>
              <a:ext cx="524397" cy="1406"/>
            </a:xfrm>
            <a:prstGeom prst="line">
              <a:avLst/>
            </a:prstGeom>
            <a:noFill/>
            <a:ln w="19050">
              <a:solidFill>
                <a:srgbClr val="000000"/>
              </a:solidFill>
              <a:round/>
              <a:headEnd/>
              <a:tailEnd/>
            </a:ln>
          </p:spPr>
          <p:txBody>
            <a:bodyPr/>
            <a:lstStyle/>
            <a:p>
              <a:endParaRPr lang="zh-CN" altLang="en-US"/>
            </a:p>
          </p:txBody>
        </p:sp>
        <p:sp>
          <p:nvSpPr>
            <p:cNvPr id="37055" name="Line 185"/>
            <p:cNvSpPr>
              <a:spLocks noChangeShapeType="1"/>
            </p:cNvSpPr>
            <p:nvPr/>
          </p:nvSpPr>
          <p:spPr bwMode="auto">
            <a:xfrm>
              <a:off x="4782527" y="4177747"/>
              <a:ext cx="524397" cy="1406"/>
            </a:xfrm>
            <a:prstGeom prst="line">
              <a:avLst/>
            </a:prstGeom>
            <a:noFill/>
            <a:ln w="19050">
              <a:solidFill>
                <a:srgbClr val="000000"/>
              </a:solidFill>
              <a:round/>
              <a:headEnd/>
              <a:tailEnd/>
            </a:ln>
          </p:spPr>
          <p:txBody>
            <a:bodyPr/>
            <a:lstStyle/>
            <a:p>
              <a:endParaRPr lang="zh-CN" altLang="en-US"/>
            </a:p>
          </p:txBody>
        </p:sp>
        <p:sp>
          <p:nvSpPr>
            <p:cNvPr id="37056" name="Line 186"/>
            <p:cNvSpPr>
              <a:spLocks noChangeShapeType="1"/>
            </p:cNvSpPr>
            <p:nvPr/>
          </p:nvSpPr>
          <p:spPr bwMode="auto">
            <a:xfrm>
              <a:off x="4782527" y="4143993"/>
              <a:ext cx="524397" cy="1406"/>
            </a:xfrm>
            <a:prstGeom prst="line">
              <a:avLst/>
            </a:prstGeom>
            <a:noFill/>
            <a:ln w="19050">
              <a:solidFill>
                <a:srgbClr val="000000"/>
              </a:solidFill>
              <a:round/>
              <a:headEnd/>
              <a:tailEnd/>
            </a:ln>
          </p:spPr>
          <p:txBody>
            <a:bodyPr/>
            <a:lstStyle/>
            <a:p>
              <a:endParaRPr lang="zh-CN" altLang="en-US"/>
            </a:p>
          </p:txBody>
        </p:sp>
        <p:sp>
          <p:nvSpPr>
            <p:cNvPr id="37057" name="Line 187"/>
            <p:cNvSpPr>
              <a:spLocks noChangeShapeType="1"/>
            </p:cNvSpPr>
            <p:nvPr/>
          </p:nvSpPr>
          <p:spPr bwMode="auto">
            <a:xfrm>
              <a:off x="4782527" y="4091956"/>
              <a:ext cx="524397" cy="1406"/>
            </a:xfrm>
            <a:prstGeom prst="line">
              <a:avLst/>
            </a:prstGeom>
            <a:noFill/>
            <a:ln w="19050">
              <a:solidFill>
                <a:srgbClr val="000000"/>
              </a:solidFill>
              <a:round/>
              <a:headEnd/>
              <a:tailEnd/>
            </a:ln>
          </p:spPr>
          <p:txBody>
            <a:bodyPr/>
            <a:lstStyle/>
            <a:p>
              <a:endParaRPr lang="zh-CN" altLang="en-US"/>
            </a:p>
          </p:txBody>
        </p:sp>
        <p:sp>
          <p:nvSpPr>
            <p:cNvPr id="37058" name="Line 188"/>
            <p:cNvSpPr>
              <a:spLocks noChangeShapeType="1"/>
            </p:cNvSpPr>
            <p:nvPr/>
          </p:nvSpPr>
          <p:spPr bwMode="auto">
            <a:xfrm>
              <a:off x="5569896" y="4058201"/>
              <a:ext cx="544507" cy="1406"/>
            </a:xfrm>
            <a:prstGeom prst="line">
              <a:avLst/>
            </a:prstGeom>
            <a:noFill/>
            <a:ln w="19050">
              <a:solidFill>
                <a:srgbClr val="000000"/>
              </a:solidFill>
              <a:round/>
              <a:headEnd/>
              <a:tailEnd/>
            </a:ln>
          </p:spPr>
          <p:txBody>
            <a:bodyPr/>
            <a:lstStyle/>
            <a:p>
              <a:endParaRPr lang="zh-CN" altLang="en-US"/>
            </a:p>
          </p:txBody>
        </p:sp>
        <p:sp>
          <p:nvSpPr>
            <p:cNvPr id="37059" name="Line 189"/>
            <p:cNvSpPr>
              <a:spLocks noChangeShapeType="1"/>
            </p:cNvSpPr>
            <p:nvPr/>
          </p:nvSpPr>
          <p:spPr bwMode="auto">
            <a:xfrm>
              <a:off x="5569896" y="4177747"/>
              <a:ext cx="544507" cy="1406"/>
            </a:xfrm>
            <a:prstGeom prst="line">
              <a:avLst/>
            </a:prstGeom>
            <a:noFill/>
            <a:ln w="19050">
              <a:solidFill>
                <a:srgbClr val="000000"/>
              </a:solidFill>
              <a:round/>
              <a:headEnd/>
              <a:tailEnd/>
            </a:ln>
          </p:spPr>
          <p:txBody>
            <a:bodyPr/>
            <a:lstStyle/>
            <a:p>
              <a:endParaRPr lang="zh-CN" altLang="en-US"/>
            </a:p>
          </p:txBody>
        </p:sp>
        <p:sp>
          <p:nvSpPr>
            <p:cNvPr id="37060" name="Line 190"/>
            <p:cNvSpPr>
              <a:spLocks noChangeShapeType="1"/>
            </p:cNvSpPr>
            <p:nvPr/>
          </p:nvSpPr>
          <p:spPr bwMode="auto">
            <a:xfrm>
              <a:off x="5569896" y="4143993"/>
              <a:ext cx="544507" cy="1406"/>
            </a:xfrm>
            <a:prstGeom prst="line">
              <a:avLst/>
            </a:prstGeom>
            <a:noFill/>
            <a:ln w="19050">
              <a:solidFill>
                <a:srgbClr val="000000"/>
              </a:solidFill>
              <a:round/>
              <a:headEnd/>
              <a:tailEnd/>
            </a:ln>
          </p:spPr>
          <p:txBody>
            <a:bodyPr/>
            <a:lstStyle/>
            <a:p>
              <a:endParaRPr lang="zh-CN" altLang="en-US"/>
            </a:p>
          </p:txBody>
        </p:sp>
        <p:sp>
          <p:nvSpPr>
            <p:cNvPr id="37061" name="Line 191"/>
            <p:cNvSpPr>
              <a:spLocks noChangeShapeType="1"/>
            </p:cNvSpPr>
            <p:nvPr/>
          </p:nvSpPr>
          <p:spPr bwMode="auto">
            <a:xfrm>
              <a:off x="5569896" y="4091956"/>
              <a:ext cx="544507" cy="1406"/>
            </a:xfrm>
            <a:prstGeom prst="line">
              <a:avLst/>
            </a:prstGeom>
            <a:noFill/>
            <a:ln w="19050">
              <a:solidFill>
                <a:srgbClr val="000000"/>
              </a:solidFill>
              <a:round/>
              <a:headEnd/>
              <a:tailEnd/>
            </a:ln>
          </p:spPr>
          <p:txBody>
            <a:bodyPr/>
            <a:lstStyle/>
            <a:p>
              <a:endParaRPr lang="zh-CN" altLang="en-US"/>
            </a:p>
          </p:txBody>
        </p:sp>
        <p:sp>
          <p:nvSpPr>
            <p:cNvPr id="37062" name="Line 192"/>
            <p:cNvSpPr>
              <a:spLocks noChangeShapeType="1"/>
            </p:cNvSpPr>
            <p:nvPr/>
          </p:nvSpPr>
          <p:spPr bwMode="auto">
            <a:xfrm>
              <a:off x="3189226" y="4790947"/>
              <a:ext cx="524397" cy="1406"/>
            </a:xfrm>
            <a:prstGeom prst="line">
              <a:avLst/>
            </a:prstGeom>
            <a:noFill/>
            <a:ln w="19050">
              <a:solidFill>
                <a:srgbClr val="000000"/>
              </a:solidFill>
              <a:round/>
              <a:headEnd/>
              <a:tailEnd/>
            </a:ln>
          </p:spPr>
          <p:txBody>
            <a:bodyPr/>
            <a:lstStyle/>
            <a:p>
              <a:endParaRPr lang="zh-CN" altLang="en-US"/>
            </a:p>
          </p:txBody>
        </p:sp>
        <p:sp>
          <p:nvSpPr>
            <p:cNvPr id="37063" name="Line 193"/>
            <p:cNvSpPr>
              <a:spLocks noChangeShapeType="1"/>
            </p:cNvSpPr>
            <p:nvPr/>
          </p:nvSpPr>
          <p:spPr bwMode="auto">
            <a:xfrm>
              <a:off x="3189226" y="4910493"/>
              <a:ext cx="524397" cy="1406"/>
            </a:xfrm>
            <a:prstGeom prst="line">
              <a:avLst/>
            </a:prstGeom>
            <a:noFill/>
            <a:ln w="19050">
              <a:solidFill>
                <a:srgbClr val="000000"/>
              </a:solidFill>
              <a:round/>
              <a:headEnd/>
              <a:tailEnd/>
            </a:ln>
          </p:spPr>
          <p:txBody>
            <a:bodyPr/>
            <a:lstStyle/>
            <a:p>
              <a:endParaRPr lang="zh-CN" altLang="en-US"/>
            </a:p>
          </p:txBody>
        </p:sp>
        <p:sp>
          <p:nvSpPr>
            <p:cNvPr id="37064" name="Line 194"/>
            <p:cNvSpPr>
              <a:spLocks noChangeShapeType="1"/>
            </p:cNvSpPr>
            <p:nvPr/>
          </p:nvSpPr>
          <p:spPr bwMode="auto">
            <a:xfrm>
              <a:off x="3189226" y="4859862"/>
              <a:ext cx="524397" cy="1406"/>
            </a:xfrm>
            <a:prstGeom prst="line">
              <a:avLst/>
            </a:prstGeom>
            <a:noFill/>
            <a:ln w="19050">
              <a:solidFill>
                <a:srgbClr val="000000"/>
              </a:solidFill>
              <a:round/>
              <a:headEnd/>
              <a:tailEnd/>
            </a:ln>
          </p:spPr>
          <p:txBody>
            <a:bodyPr/>
            <a:lstStyle/>
            <a:p>
              <a:endParaRPr lang="zh-CN" altLang="en-US"/>
            </a:p>
          </p:txBody>
        </p:sp>
        <p:sp>
          <p:nvSpPr>
            <p:cNvPr id="37065" name="Line 195"/>
            <p:cNvSpPr>
              <a:spLocks noChangeShapeType="1"/>
            </p:cNvSpPr>
            <p:nvPr/>
          </p:nvSpPr>
          <p:spPr bwMode="auto">
            <a:xfrm>
              <a:off x="3189226" y="4824701"/>
              <a:ext cx="524397" cy="1406"/>
            </a:xfrm>
            <a:prstGeom prst="line">
              <a:avLst/>
            </a:prstGeom>
            <a:noFill/>
            <a:ln w="19050">
              <a:solidFill>
                <a:srgbClr val="000000"/>
              </a:solidFill>
              <a:round/>
              <a:headEnd/>
              <a:tailEnd/>
            </a:ln>
          </p:spPr>
          <p:txBody>
            <a:bodyPr/>
            <a:lstStyle/>
            <a:p>
              <a:endParaRPr lang="zh-CN" altLang="en-US"/>
            </a:p>
          </p:txBody>
        </p:sp>
        <p:sp>
          <p:nvSpPr>
            <p:cNvPr id="37066" name="Line 196"/>
            <p:cNvSpPr>
              <a:spLocks noChangeShapeType="1"/>
            </p:cNvSpPr>
            <p:nvPr/>
          </p:nvSpPr>
          <p:spPr bwMode="auto">
            <a:xfrm>
              <a:off x="3976595" y="4790947"/>
              <a:ext cx="542960" cy="1406"/>
            </a:xfrm>
            <a:prstGeom prst="line">
              <a:avLst/>
            </a:prstGeom>
            <a:noFill/>
            <a:ln w="19050">
              <a:solidFill>
                <a:srgbClr val="000000"/>
              </a:solidFill>
              <a:round/>
              <a:headEnd/>
              <a:tailEnd/>
            </a:ln>
          </p:spPr>
          <p:txBody>
            <a:bodyPr/>
            <a:lstStyle/>
            <a:p>
              <a:endParaRPr lang="zh-CN" altLang="en-US"/>
            </a:p>
          </p:txBody>
        </p:sp>
        <p:sp>
          <p:nvSpPr>
            <p:cNvPr id="37067" name="Line 197"/>
            <p:cNvSpPr>
              <a:spLocks noChangeShapeType="1"/>
            </p:cNvSpPr>
            <p:nvPr/>
          </p:nvSpPr>
          <p:spPr bwMode="auto">
            <a:xfrm>
              <a:off x="3976595" y="4910493"/>
              <a:ext cx="542960" cy="1406"/>
            </a:xfrm>
            <a:prstGeom prst="line">
              <a:avLst/>
            </a:prstGeom>
            <a:noFill/>
            <a:ln w="19050">
              <a:solidFill>
                <a:srgbClr val="000000"/>
              </a:solidFill>
              <a:round/>
              <a:headEnd/>
              <a:tailEnd/>
            </a:ln>
          </p:spPr>
          <p:txBody>
            <a:bodyPr/>
            <a:lstStyle/>
            <a:p>
              <a:endParaRPr lang="zh-CN" altLang="en-US"/>
            </a:p>
          </p:txBody>
        </p:sp>
        <p:sp>
          <p:nvSpPr>
            <p:cNvPr id="37068" name="Line 198"/>
            <p:cNvSpPr>
              <a:spLocks noChangeShapeType="1"/>
            </p:cNvSpPr>
            <p:nvPr/>
          </p:nvSpPr>
          <p:spPr bwMode="auto">
            <a:xfrm>
              <a:off x="3976595" y="4859862"/>
              <a:ext cx="542960" cy="1406"/>
            </a:xfrm>
            <a:prstGeom prst="line">
              <a:avLst/>
            </a:prstGeom>
            <a:noFill/>
            <a:ln w="19050">
              <a:solidFill>
                <a:srgbClr val="000000"/>
              </a:solidFill>
              <a:round/>
              <a:headEnd/>
              <a:tailEnd/>
            </a:ln>
          </p:spPr>
          <p:txBody>
            <a:bodyPr/>
            <a:lstStyle/>
            <a:p>
              <a:endParaRPr lang="zh-CN" altLang="en-US"/>
            </a:p>
          </p:txBody>
        </p:sp>
        <p:sp>
          <p:nvSpPr>
            <p:cNvPr id="37069" name="Line 199"/>
            <p:cNvSpPr>
              <a:spLocks noChangeShapeType="1"/>
            </p:cNvSpPr>
            <p:nvPr/>
          </p:nvSpPr>
          <p:spPr bwMode="auto">
            <a:xfrm>
              <a:off x="3976595" y="4824701"/>
              <a:ext cx="542960" cy="1406"/>
            </a:xfrm>
            <a:prstGeom prst="line">
              <a:avLst/>
            </a:prstGeom>
            <a:noFill/>
            <a:ln w="19050">
              <a:solidFill>
                <a:srgbClr val="000000"/>
              </a:solidFill>
              <a:round/>
              <a:headEnd/>
              <a:tailEnd/>
            </a:ln>
          </p:spPr>
          <p:txBody>
            <a:bodyPr/>
            <a:lstStyle/>
            <a:p>
              <a:endParaRPr lang="zh-CN" altLang="en-US"/>
            </a:p>
          </p:txBody>
        </p:sp>
        <p:sp>
          <p:nvSpPr>
            <p:cNvPr id="37070" name="Line 200"/>
            <p:cNvSpPr>
              <a:spLocks noChangeShapeType="1"/>
            </p:cNvSpPr>
            <p:nvPr/>
          </p:nvSpPr>
          <p:spPr bwMode="auto">
            <a:xfrm>
              <a:off x="4782527" y="4790947"/>
              <a:ext cx="524397" cy="1406"/>
            </a:xfrm>
            <a:prstGeom prst="line">
              <a:avLst/>
            </a:prstGeom>
            <a:noFill/>
            <a:ln w="19050">
              <a:solidFill>
                <a:srgbClr val="000000"/>
              </a:solidFill>
              <a:round/>
              <a:headEnd/>
              <a:tailEnd/>
            </a:ln>
          </p:spPr>
          <p:txBody>
            <a:bodyPr/>
            <a:lstStyle/>
            <a:p>
              <a:endParaRPr lang="zh-CN" altLang="en-US"/>
            </a:p>
          </p:txBody>
        </p:sp>
        <p:sp>
          <p:nvSpPr>
            <p:cNvPr id="37071" name="Line 201"/>
            <p:cNvSpPr>
              <a:spLocks noChangeShapeType="1"/>
            </p:cNvSpPr>
            <p:nvPr/>
          </p:nvSpPr>
          <p:spPr bwMode="auto">
            <a:xfrm>
              <a:off x="4782527" y="4910493"/>
              <a:ext cx="524397" cy="1406"/>
            </a:xfrm>
            <a:prstGeom prst="line">
              <a:avLst/>
            </a:prstGeom>
            <a:noFill/>
            <a:ln w="19050">
              <a:solidFill>
                <a:srgbClr val="000000"/>
              </a:solidFill>
              <a:round/>
              <a:headEnd/>
              <a:tailEnd/>
            </a:ln>
          </p:spPr>
          <p:txBody>
            <a:bodyPr/>
            <a:lstStyle/>
            <a:p>
              <a:endParaRPr lang="zh-CN" altLang="en-US"/>
            </a:p>
          </p:txBody>
        </p:sp>
        <p:sp>
          <p:nvSpPr>
            <p:cNvPr id="37072" name="Line 202"/>
            <p:cNvSpPr>
              <a:spLocks noChangeShapeType="1"/>
            </p:cNvSpPr>
            <p:nvPr/>
          </p:nvSpPr>
          <p:spPr bwMode="auto">
            <a:xfrm>
              <a:off x="4782527" y="4859862"/>
              <a:ext cx="524397" cy="1406"/>
            </a:xfrm>
            <a:prstGeom prst="line">
              <a:avLst/>
            </a:prstGeom>
            <a:noFill/>
            <a:ln w="19050">
              <a:solidFill>
                <a:srgbClr val="000000"/>
              </a:solidFill>
              <a:round/>
              <a:headEnd/>
              <a:tailEnd/>
            </a:ln>
          </p:spPr>
          <p:txBody>
            <a:bodyPr/>
            <a:lstStyle/>
            <a:p>
              <a:endParaRPr lang="zh-CN" altLang="en-US"/>
            </a:p>
          </p:txBody>
        </p:sp>
        <p:sp>
          <p:nvSpPr>
            <p:cNvPr id="37073" name="Line 203"/>
            <p:cNvSpPr>
              <a:spLocks noChangeShapeType="1"/>
            </p:cNvSpPr>
            <p:nvPr/>
          </p:nvSpPr>
          <p:spPr bwMode="auto">
            <a:xfrm>
              <a:off x="4782527" y="4824701"/>
              <a:ext cx="524397" cy="1406"/>
            </a:xfrm>
            <a:prstGeom prst="line">
              <a:avLst/>
            </a:prstGeom>
            <a:noFill/>
            <a:ln w="19050">
              <a:solidFill>
                <a:srgbClr val="000000"/>
              </a:solidFill>
              <a:round/>
              <a:headEnd/>
              <a:tailEnd/>
            </a:ln>
          </p:spPr>
          <p:txBody>
            <a:bodyPr/>
            <a:lstStyle/>
            <a:p>
              <a:endParaRPr lang="zh-CN" altLang="en-US"/>
            </a:p>
          </p:txBody>
        </p:sp>
        <p:sp>
          <p:nvSpPr>
            <p:cNvPr id="37074" name="Line 204"/>
            <p:cNvSpPr>
              <a:spLocks noChangeShapeType="1"/>
            </p:cNvSpPr>
            <p:nvPr/>
          </p:nvSpPr>
          <p:spPr bwMode="auto">
            <a:xfrm>
              <a:off x="5569896" y="4790947"/>
              <a:ext cx="544507" cy="1406"/>
            </a:xfrm>
            <a:prstGeom prst="line">
              <a:avLst/>
            </a:prstGeom>
            <a:noFill/>
            <a:ln w="19050">
              <a:solidFill>
                <a:srgbClr val="000000"/>
              </a:solidFill>
              <a:round/>
              <a:headEnd/>
              <a:tailEnd/>
            </a:ln>
          </p:spPr>
          <p:txBody>
            <a:bodyPr/>
            <a:lstStyle/>
            <a:p>
              <a:endParaRPr lang="zh-CN" altLang="en-US"/>
            </a:p>
          </p:txBody>
        </p:sp>
        <p:sp>
          <p:nvSpPr>
            <p:cNvPr id="37075" name="Line 205"/>
            <p:cNvSpPr>
              <a:spLocks noChangeShapeType="1"/>
            </p:cNvSpPr>
            <p:nvPr/>
          </p:nvSpPr>
          <p:spPr bwMode="auto">
            <a:xfrm>
              <a:off x="5569896" y="4910493"/>
              <a:ext cx="544507" cy="1406"/>
            </a:xfrm>
            <a:prstGeom prst="line">
              <a:avLst/>
            </a:prstGeom>
            <a:noFill/>
            <a:ln w="19050">
              <a:solidFill>
                <a:srgbClr val="000000"/>
              </a:solidFill>
              <a:round/>
              <a:headEnd/>
              <a:tailEnd/>
            </a:ln>
          </p:spPr>
          <p:txBody>
            <a:bodyPr/>
            <a:lstStyle/>
            <a:p>
              <a:endParaRPr lang="zh-CN" altLang="en-US"/>
            </a:p>
          </p:txBody>
        </p:sp>
        <p:sp>
          <p:nvSpPr>
            <p:cNvPr id="37076" name="Line 206"/>
            <p:cNvSpPr>
              <a:spLocks noChangeShapeType="1"/>
            </p:cNvSpPr>
            <p:nvPr/>
          </p:nvSpPr>
          <p:spPr bwMode="auto">
            <a:xfrm>
              <a:off x="5569896" y="4859862"/>
              <a:ext cx="544507" cy="1406"/>
            </a:xfrm>
            <a:prstGeom prst="line">
              <a:avLst/>
            </a:prstGeom>
            <a:noFill/>
            <a:ln w="19050">
              <a:solidFill>
                <a:srgbClr val="000000"/>
              </a:solidFill>
              <a:round/>
              <a:headEnd/>
              <a:tailEnd/>
            </a:ln>
          </p:spPr>
          <p:txBody>
            <a:bodyPr/>
            <a:lstStyle/>
            <a:p>
              <a:endParaRPr lang="zh-CN" altLang="en-US"/>
            </a:p>
          </p:txBody>
        </p:sp>
        <p:sp>
          <p:nvSpPr>
            <p:cNvPr id="37077" name="Line 207"/>
            <p:cNvSpPr>
              <a:spLocks noChangeShapeType="1"/>
            </p:cNvSpPr>
            <p:nvPr/>
          </p:nvSpPr>
          <p:spPr bwMode="auto">
            <a:xfrm>
              <a:off x="5569896" y="4824701"/>
              <a:ext cx="544507" cy="1406"/>
            </a:xfrm>
            <a:prstGeom prst="line">
              <a:avLst/>
            </a:prstGeom>
            <a:noFill/>
            <a:ln w="19050">
              <a:solidFill>
                <a:srgbClr val="000000"/>
              </a:solidFill>
              <a:round/>
              <a:headEnd/>
              <a:tailEnd/>
            </a:ln>
          </p:spPr>
          <p:txBody>
            <a:bodyPr/>
            <a:lstStyle/>
            <a:p>
              <a:endParaRPr lang="zh-CN" altLang="en-US"/>
            </a:p>
          </p:txBody>
        </p:sp>
        <p:sp>
          <p:nvSpPr>
            <p:cNvPr id="37078" name="Line 208"/>
            <p:cNvSpPr>
              <a:spLocks noChangeShapeType="1"/>
            </p:cNvSpPr>
            <p:nvPr/>
          </p:nvSpPr>
          <p:spPr bwMode="auto">
            <a:xfrm>
              <a:off x="3189226" y="5506816"/>
              <a:ext cx="524397" cy="1406"/>
            </a:xfrm>
            <a:prstGeom prst="line">
              <a:avLst/>
            </a:prstGeom>
            <a:noFill/>
            <a:ln w="19050">
              <a:solidFill>
                <a:srgbClr val="000000"/>
              </a:solidFill>
              <a:round/>
              <a:headEnd/>
              <a:tailEnd/>
            </a:ln>
          </p:spPr>
          <p:txBody>
            <a:bodyPr/>
            <a:lstStyle/>
            <a:p>
              <a:endParaRPr lang="zh-CN" altLang="en-US"/>
            </a:p>
          </p:txBody>
        </p:sp>
        <p:sp>
          <p:nvSpPr>
            <p:cNvPr id="37079" name="Line 209"/>
            <p:cNvSpPr>
              <a:spLocks noChangeShapeType="1"/>
            </p:cNvSpPr>
            <p:nvPr/>
          </p:nvSpPr>
          <p:spPr bwMode="auto">
            <a:xfrm>
              <a:off x="3189226" y="5626362"/>
              <a:ext cx="524397" cy="1406"/>
            </a:xfrm>
            <a:prstGeom prst="line">
              <a:avLst/>
            </a:prstGeom>
            <a:noFill/>
            <a:ln w="19050">
              <a:solidFill>
                <a:srgbClr val="000000"/>
              </a:solidFill>
              <a:round/>
              <a:headEnd/>
              <a:tailEnd/>
            </a:ln>
          </p:spPr>
          <p:txBody>
            <a:bodyPr/>
            <a:lstStyle/>
            <a:p>
              <a:endParaRPr lang="zh-CN" altLang="en-US"/>
            </a:p>
          </p:txBody>
        </p:sp>
        <p:sp>
          <p:nvSpPr>
            <p:cNvPr id="37080" name="Line 210"/>
            <p:cNvSpPr>
              <a:spLocks noChangeShapeType="1"/>
            </p:cNvSpPr>
            <p:nvPr/>
          </p:nvSpPr>
          <p:spPr bwMode="auto">
            <a:xfrm>
              <a:off x="3189226" y="5592608"/>
              <a:ext cx="524397" cy="1406"/>
            </a:xfrm>
            <a:prstGeom prst="line">
              <a:avLst/>
            </a:prstGeom>
            <a:noFill/>
            <a:ln w="19050">
              <a:solidFill>
                <a:srgbClr val="000000"/>
              </a:solidFill>
              <a:round/>
              <a:headEnd/>
              <a:tailEnd/>
            </a:ln>
          </p:spPr>
          <p:txBody>
            <a:bodyPr/>
            <a:lstStyle/>
            <a:p>
              <a:endParaRPr lang="zh-CN" altLang="en-US"/>
            </a:p>
          </p:txBody>
        </p:sp>
        <p:sp>
          <p:nvSpPr>
            <p:cNvPr id="37081" name="Line 211"/>
            <p:cNvSpPr>
              <a:spLocks noChangeShapeType="1"/>
            </p:cNvSpPr>
            <p:nvPr/>
          </p:nvSpPr>
          <p:spPr bwMode="auto">
            <a:xfrm>
              <a:off x="3189226" y="5540570"/>
              <a:ext cx="524397" cy="1406"/>
            </a:xfrm>
            <a:prstGeom prst="line">
              <a:avLst/>
            </a:prstGeom>
            <a:noFill/>
            <a:ln w="19050">
              <a:solidFill>
                <a:srgbClr val="000000"/>
              </a:solidFill>
              <a:round/>
              <a:headEnd/>
              <a:tailEnd/>
            </a:ln>
          </p:spPr>
          <p:txBody>
            <a:bodyPr/>
            <a:lstStyle/>
            <a:p>
              <a:endParaRPr lang="zh-CN" altLang="en-US"/>
            </a:p>
          </p:txBody>
        </p:sp>
        <p:sp>
          <p:nvSpPr>
            <p:cNvPr id="37082" name="Line 212"/>
            <p:cNvSpPr>
              <a:spLocks noChangeShapeType="1"/>
            </p:cNvSpPr>
            <p:nvPr/>
          </p:nvSpPr>
          <p:spPr bwMode="auto">
            <a:xfrm>
              <a:off x="3976595" y="5506816"/>
              <a:ext cx="542960" cy="1406"/>
            </a:xfrm>
            <a:prstGeom prst="line">
              <a:avLst/>
            </a:prstGeom>
            <a:noFill/>
            <a:ln w="19050">
              <a:solidFill>
                <a:srgbClr val="000000"/>
              </a:solidFill>
              <a:round/>
              <a:headEnd/>
              <a:tailEnd/>
            </a:ln>
          </p:spPr>
          <p:txBody>
            <a:bodyPr/>
            <a:lstStyle/>
            <a:p>
              <a:endParaRPr lang="zh-CN" altLang="en-US"/>
            </a:p>
          </p:txBody>
        </p:sp>
        <p:sp>
          <p:nvSpPr>
            <p:cNvPr id="37083" name="Line 213"/>
            <p:cNvSpPr>
              <a:spLocks noChangeShapeType="1"/>
            </p:cNvSpPr>
            <p:nvPr/>
          </p:nvSpPr>
          <p:spPr bwMode="auto">
            <a:xfrm>
              <a:off x="3976595" y="5626362"/>
              <a:ext cx="542960" cy="1406"/>
            </a:xfrm>
            <a:prstGeom prst="line">
              <a:avLst/>
            </a:prstGeom>
            <a:noFill/>
            <a:ln w="19050">
              <a:solidFill>
                <a:srgbClr val="000000"/>
              </a:solidFill>
              <a:round/>
              <a:headEnd/>
              <a:tailEnd/>
            </a:ln>
          </p:spPr>
          <p:txBody>
            <a:bodyPr/>
            <a:lstStyle/>
            <a:p>
              <a:endParaRPr lang="zh-CN" altLang="en-US"/>
            </a:p>
          </p:txBody>
        </p:sp>
        <p:sp>
          <p:nvSpPr>
            <p:cNvPr id="37084" name="Line 214"/>
            <p:cNvSpPr>
              <a:spLocks noChangeShapeType="1"/>
            </p:cNvSpPr>
            <p:nvPr/>
          </p:nvSpPr>
          <p:spPr bwMode="auto">
            <a:xfrm>
              <a:off x="3976595" y="5592608"/>
              <a:ext cx="542960" cy="1406"/>
            </a:xfrm>
            <a:prstGeom prst="line">
              <a:avLst/>
            </a:prstGeom>
            <a:noFill/>
            <a:ln w="19050">
              <a:solidFill>
                <a:srgbClr val="000000"/>
              </a:solidFill>
              <a:round/>
              <a:headEnd/>
              <a:tailEnd/>
            </a:ln>
          </p:spPr>
          <p:txBody>
            <a:bodyPr/>
            <a:lstStyle/>
            <a:p>
              <a:endParaRPr lang="zh-CN" altLang="en-US"/>
            </a:p>
          </p:txBody>
        </p:sp>
        <p:sp>
          <p:nvSpPr>
            <p:cNvPr id="37085" name="Line 215"/>
            <p:cNvSpPr>
              <a:spLocks noChangeShapeType="1"/>
            </p:cNvSpPr>
            <p:nvPr/>
          </p:nvSpPr>
          <p:spPr bwMode="auto">
            <a:xfrm>
              <a:off x="3976595" y="5540570"/>
              <a:ext cx="542960" cy="1406"/>
            </a:xfrm>
            <a:prstGeom prst="line">
              <a:avLst/>
            </a:prstGeom>
            <a:noFill/>
            <a:ln w="19050">
              <a:solidFill>
                <a:srgbClr val="000000"/>
              </a:solidFill>
              <a:round/>
              <a:headEnd/>
              <a:tailEnd/>
            </a:ln>
          </p:spPr>
          <p:txBody>
            <a:bodyPr/>
            <a:lstStyle/>
            <a:p>
              <a:endParaRPr lang="zh-CN" altLang="en-US"/>
            </a:p>
          </p:txBody>
        </p:sp>
        <p:sp>
          <p:nvSpPr>
            <p:cNvPr id="37086" name="Line 216"/>
            <p:cNvSpPr>
              <a:spLocks noChangeShapeType="1"/>
            </p:cNvSpPr>
            <p:nvPr/>
          </p:nvSpPr>
          <p:spPr bwMode="auto">
            <a:xfrm>
              <a:off x="4782527" y="5506816"/>
              <a:ext cx="524397" cy="1406"/>
            </a:xfrm>
            <a:prstGeom prst="line">
              <a:avLst/>
            </a:prstGeom>
            <a:noFill/>
            <a:ln w="19050">
              <a:solidFill>
                <a:srgbClr val="000000"/>
              </a:solidFill>
              <a:round/>
              <a:headEnd/>
              <a:tailEnd/>
            </a:ln>
          </p:spPr>
          <p:txBody>
            <a:bodyPr/>
            <a:lstStyle/>
            <a:p>
              <a:endParaRPr lang="zh-CN" altLang="en-US"/>
            </a:p>
          </p:txBody>
        </p:sp>
        <p:sp>
          <p:nvSpPr>
            <p:cNvPr id="37087" name="Line 217"/>
            <p:cNvSpPr>
              <a:spLocks noChangeShapeType="1"/>
            </p:cNvSpPr>
            <p:nvPr/>
          </p:nvSpPr>
          <p:spPr bwMode="auto">
            <a:xfrm>
              <a:off x="4782527" y="5626362"/>
              <a:ext cx="524397" cy="1406"/>
            </a:xfrm>
            <a:prstGeom prst="line">
              <a:avLst/>
            </a:prstGeom>
            <a:noFill/>
            <a:ln w="19050">
              <a:solidFill>
                <a:srgbClr val="000000"/>
              </a:solidFill>
              <a:round/>
              <a:headEnd/>
              <a:tailEnd/>
            </a:ln>
          </p:spPr>
          <p:txBody>
            <a:bodyPr/>
            <a:lstStyle/>
            <a:p>
              <a:endParaRPr lang="zh-CN" altLang="en-US"/>
            </a:p>
          </p:txBody>
        </p:sp>
        <p:sp>
          <p:nvSpPr>
            <p:cNvPr id="37088" name="Line 218"/>
            <p:cNvSpPr>
              <a:spLocks noChangeShapeType="1"/>
            </p:cNvSpPr>
            <p:nvPr/>
          </p:nvSpPr>
          <p:spPr bwMode="auto">
            <a:xfrm>
              <a:off x="4782527" y="5592608"/>
              <a:ext cx="524397" cy="1406"/>
            </a:xfrm>
            <a:prstGeom prst="line">
              <a:avLst/>
            </a:prstGeom>
            <a:noFill/>
            <a:ln w="19050">
              <a:solidFill>
                <a:srgbClr val="000000"/>
              </a:solidFill>
              <a:round/>
              <a:headEnd/>
              <a:tailEnd/>
            </a:ln>
          </p:spPr>
          <p:txBody>
            <a:bodyPr/>
            <a:lstStyle/>
            <a:p>
              <a:endParaRPr lang="zh-CN" altLang="en-US"/>
            </a:p>
          </p:txBody>
        </p:sp>
        <p:sp>
          <p:nvSpPr>
            <p:cNvPr id="37089" name="Line 219"/>
            <p:cNvSpPr>
              <a:spLocks noChangeShapeType="1"/>
            </p:cNvSpPr>
            <p:nvPr/>
          </p:nvSpPr>
          <p:spPr bwMode="auto">
            <a:xfrm>
              <a:off x="4782527" y="5540570"/>
              <a:ext cx="524397" cy="1406"/>
            </a:xfrm>
            <a:prstGeom prst="line">
              <a:avLst/>
            </a:prstGeom>
            <a:noFill/>
            <a:ln w="19050">
              <a:solidFill>
                <a:srgbClr val="000000"/>
              </a:solidFill>
              <a:round/>
              <a:headEnd/>
              <a:tailEnd/>
            </a:ln>
          </p:spPr>
          <p:txBody>
            <a:bodyPr/>
            <a:lstStyle/>
            <a:p>
              <a:endParaRPr lang="zh-CN" altLang="en-US"/>
            </a:p>
          </p:txBody>
        </p:sp>
        <p:sp>
          <p:nvSpPr>
            <p:cNvPr id="37090" name="Line 220"/>
            <p:cNvSpPr>
              <a:spLocks noChangeShapeType="1"/>
            </p:cNvSpPr>
            <p:nvPr/>
          </p:nvSpPr>
          <p:spPr bwMode="auto">
            <a:xfrm>
              <a:off x="5569896" y="5506816"/>
              <a:ext cx="544507" cy="1406"/>
            </a:xfrm>
            <a:prstGeom prst="line">
              <a:avLst/>
            </a:prstGeom>
            <a:noFill/>
            <a:ln w="19050">
              <a:solidFill>
                <a:srgbClr val="000000"/>
              </a:solidFill>
              <a:round/>
              <a:headEnd/>
              <a:tailEnd/>
            </a:ln>
          </p:spPr>
          <p:txBody>
            <a:bodyPr/>
            <a:lstStyle/>
            <a:p>
              <a:endParaRPr lang="zh-CN" altLang="en-US"/>
            </a:p>
          </p:txBody>
        </p:sp>
        <p:sp>
          <p:nvSpPr>
            <p:cNvPr id="37091" name="Line 221"/>
            <p:cNvSpPr>
              <a:spLocks noChangeShapeType="1"/>
            </p:cNvSpPr>
            <p:nvPr/>
          </p:nvSpPr>
          <p:spPr bwMode="auto">
            <a:xfrm>
              <a:off x="5569896" y="5626362"/>
              <a:ext cx="544507" cy="1406"/>
            </a:xfrm>
            <a:prstGeom prst="line">
              <a:avLst/>
            </a:prstGeom>
            <a:noFill/>
            <a:ln w="19050">
              <a:solidFill>
                <a:srgbClr val="000000"/>
              </a:solidFill>
              <a:round/>
              <a:headEnd/>
              <a:tailEnd/>
            </a:ln>
          </p:spPr>
          <p:txBody>
            <a:bodyPr/>
            <a:lstStyle/>
            <a:p>
              <a:endParaRPr lang="zh-CN" altLang="en-US"/>
            </a:p>
          </p:txBody>
        </p:sp>
        <p:sp>
          <p:nvSpPr>
            <p:cNvPr id="37092" name="Line 222"/>
            <p:cNvSpPr>
              <a:spLocks noChangeShapeType="1"/>
            </p:cNvSpPr>
            <p:nvPr/>
          </p:nvSpPr>
          <p:spPr bwMode="auto">
            <a:xfrm>
              <a:off x="5569896" y="5592608"/>
              <a:ext cx="544507" cy="1406"/>
            </a:xfrm>
            <a:prstGeom prst="line">
              <a:avLst/>
            </a:prstGeom>
            <a:noFill/>
            <a:ln w="19050">
              <a:solidFill>
                <a:srgbClr val="000000"/>
              </a:solidFill>
              <a:round/>
              <a:headEnd/>
              <a:tailEnd/>
            </a:ln>
          </p:spPr>
          <p:txBody>
            <a:bodyPr/>
            <a:lstStyle/>
            <a:p>
              <a:endParaRPr lang="zh-CN" altLang="en-US"/>
            </a:p>
          </p:txBody>
        </p:sp>
        <p:sp>
          <p:nvSpPr>
            <p:cNvPr id="37093" name="Line 223"/>
            <p:cNvSpPr>
              <a:spLocks noChangeShapeType="1"/>
            </p:cNvSpPr>
            <p:nvPr/>
          </p:nvSpPr>
          <p:spPr bwMode="auto">
            <a:xfrm>
              <a:off x="5569896" y="5540570"/>
              <a:ext cx="544507" cy="1406"/>
            </a:xfrm>
            <a:prstGeom prst="line">
              <a:avLst/>
            </a:prstGeom>
            <a:noFill/>
            <a:ln w="19050">
              <a:solidFill>
                <a:srgbClr val="000000"/>
              </a:solidFill>
              <a:round/>
              <a:headEnd/>
              <a:tailEnd/>
            </a:ln>
          </p:spPr>
          <p:txBody>
            <a:bodyPr/>
            <a:lstStyle/>
            <a:p>
              <a:endParaRPr lang="zh-CN" altLang="en-US"/>
            </a:p>
          </p:txBody>
        </p:sp>
        <p:sp>
          <p:nvSpPr>
            <p:cNvPr id="37094" name="Rectangle 224"/>
            <p:cNvSpPr>
              <a:spLocks noChangeArrowheads="1"/>
            </p:cNvSpPr>
            <p:nvPr/>
          </p:nvSpPr>
          <p:spPr bwMode="auto">
            <a:xfrm>
              <a:off x="2326059" y="3052610"/>
              <a:ext cx="394458" cy="205338"/>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7095" name="Rectangle 225"/>
            <p:cNvSpPr>
              <a:spLocks noChangeArrowheads="1"/>
            </p:cNvSpPr>
            <p:nvPr/>
          </p:nvSpPr>
          <p:spPr bwMode="auto">
            <a:xfrm>
              <a:off x="2326059" y="2762887"/>
              <a:ext cx="394458" cy="205338"/>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7096" name="Rectangle 226"/>
            <p:cNvSpPr>
              <a:spLocks noChangeArrowheads="1"/>
            </p:cNvSpPr>
            <p:nvPr/>
          </p:nvSpPr>
          <p:spPr bwMode="auto">
            <a:xfrm>
              <a:off x="2326059" y="3768479"/>
              <a:ext cx="394458" cy="203931"/>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7097" name="Rectangle 227"/>
            <p:cNvSpPr>
              <a:spLocks noChangeArrowheads="1"/>
            </p:cNvSpPr>
            <p:nvPr/>
          </p:nvSpPr>
          <p:spPr bwMode="auto">
            <a:xfrm>
              <a:off x="2326059" y="3495633"/>
              <a:ext cx="394458" cy="205338"/>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7098" name="Rectangle 228"/>
            <p:cNvSpPr>
              <a:spLocks noChangeArrowheads="1"/>
            </p:cNvSpPr>
            <p:nvPr/>
          </p:nvSpPr>
          <p:spPr bwMode="auto">
            <a:xfrm>
              <a:off x="2326059" y="4501224"/>
              <a:ext cx="394458" cy="205338"/>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7099" name="Rectangle 229"/>
            <p:cNvSpPr>
              <a:spLocks noChangeArrowheads="1"/>
            </p:cNvSpPr>
            <p:nvPr/>
          </p:nvSpPr>
          <p:spPr bwMode="auto">
            <a:xfrm>
              <a:off x="2326059" y="4211501"/>
              <a:ext cx="394458" cy="205338"/>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7100" name="Rectangle 230"/>
            <p:cNvSpPr>
              <a:spLocks noChangeArrowheads="1"/>
            </p:cNvSpPr>
            <p:nvPr/>
          </p:nvSpPr>
          <p:spPr bwMode="auto">
            <a:xfrm>
              <a:off x="2326059" y="5233970"/>
              <a:ext cx="394458" cy="187054"/>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7101" name="Rectangle 231"/>
            <p:cNvSpPr>
              <a:spLocks noChangeArrowheads="1"/>
            </p:cNvSpPr>
            <p:nvPr/>
          </p:nvSpPr>
          <p:spPr bwMode="auto">
            <a:xfrm>
              <a:off x="2326059" y="4944247"/>
              <a:ext cx="394458" cy="205338"/>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7102" name="Rectangle 232"/>
            <p:cNvSpPr>
              <a:spLocks noChangeArrowheads="1"/>
            </p:cNvSpPr>
            <p:nvPr/>
          </p:nvSpPr>
          <p:spPr bwMode="auto">
            <a:xfrm>
              <a:off x="3489324" y="5916085"/>
              <a:ext cx="224300" cy="357231"/>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7103" name="Rectangle 233"/>
            <p:cNvSpPr>
              <a:spLocks noChangeArrowheads="1"/>
            </p:cNvSpPr>
            <p:nvPr/>
          </p:nvSpPr>
          <p:spPr bwMode="auto">
            <a:xfrm>
              <a:off x="3189226" y="5916085"/>
              <a:ext cx="224300" cy="357231"/>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7104" name="Rectangle 234"/>
            <p:cNvSpPr>
              <a:spLocks noChangeArrowheads="1"/>
            </p:cNvSpPr>
            <p:nvPr/>
          </p:nvSpPr>
          <p:spPr bwMode="auto">
            <a:xfrm>
              <a:off x="4295255" y="5916085"/>
              <a:ext cx="224300" cy="357231"/>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7105" name="Rectangle 235"/>
            <p:cNvSpPr>
              <a:spLocks noChangeArrowheads="1"/>
            </p:cNvSpPr>
            <p:nvPr/>
          </p:nvSpPr>
          <p:spPr bwMode="auto">
            <a:xfrm>
              <a:off x="3976595" y="5916085"/>
              <a:ext cx="224300" cy="357231"/>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7106" name="Rectangle 236"/>
            <p:cNvSpPr>
              <a:spLocks noChangeArrowheads="1"/>
            </p:cNvSpPr>
            <p:nvPr/>
          </p:nvSpPr>
          <p:spPr bwMode="auto">
            <a:xfrm>
              <a:off x="5082624" y="5916085"/>
              <a:ext cx="224300" cy="357231"/>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7107" name="Rectangle 237"/>
            <p:cNvSpPr>
              <a:spLocks noChangeArrowheads="1"/>
            </p:cNvSpPr>
            <p:nvPr/>
          </p:nvSpPr>
          <p:spPr bwMode="auto">
            <a:xfrm>
              <a:off x="4782527" y="5916085"/>
              <a:ext cx="224300" cy="357231"/>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7108" name="Rectangle 238"/>
            <p:cNvSpPr>
              <a:spLocks noChangeArrowheads="1"/>
            </p:cNvSpPr>
            <p:nvPr/>
          </p:nvSpPr>
          <p:spPr bwMode="auto">
            <a:xfrm>
              <a:off x="5888556" y="5916085"/>
              <a:ext cx="225846" cy="357231"/>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7109" name="Rectangle 239"/>
            <p:cNvSpPr>
              <a:spLocks noChangeArrowheads="1"/>
            </p:cNvSpPr>
            <p:nvPr/>
          </p:nvSpPr>
          <p:spPr bwMode="auto">
            <a:xfrm>
              <a:off x="5569896" y="5916085"/>
              <a:ext cx="224300" cy="357231"/>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7110" name="Rectangle 244"/>
            <p:cNvSpPr>
              <a:spLocks noChangeArrowheads="1"/>
            </p:cNvSpPr>
            <p:nvPr/>
          </p:nvSpPr>
          <p:spPr bwMode="auto">
            <a:xfrm>
              <a:off x="3238727" y="2893684"/>
              <a:ext cx="137674" cy="226434"/>
            </a:xfrm>
            <a:prstGeom prst="rect">
              <a:avLst/>
            </a:prstGeom>
            <a:noFill/>
            <a:ln w="9525">
              <a:noFill/>
              <a:miter lim="800000"/>
              <a:headEnd/>
              <a:tailEnd/>
            </a:ln>
          </p:spPr>
          <p:txBody>
            <a:bodyPr wrap="none" lIns="0" tIns="0" rIns="0" bIns="0">
              <a:spAutoFit/>
            </a:bodyPr>
            <a:lstStyle/>
            <a:p>
              <a:pPr>
                <a:spcBef>
                  <a:spcPct val="0"/>
                </a:spcBef>
              </a:pPr>
              <a:r>
                <a:rPr lang="en-US" altLang="zh-CN" sz="1500">
                  <a:solidFill>
                    <a:srgbClr val="FF0000"/>
                  </a:solidFill>
                </a:rPr>
                <a:t>C</a:t>
              </a:r>
              <a:endParaRPr lang="en-US" altLang="zh-CN" sz="1800">
                <a:solidFill>
                  <a:srgbClr val="FF0000"/>
                </a:solidFill>
                <a:latin typeface="Arial" charset="0"/>
              </a:endParaRPr>
            </a:p>
          </p:txBody>
        </p:sp>
        <p:sp>
          <p:nvSpPr>
            <p:cNvPr id="37111" name="Rectangle 245"/>
            <p:cNvSpPr>
              <a:spLocks noChangeArrowheads="1"/>
            </p:cNvSpPr>
            <p:nvPr/>
          </p:nvSpPr>
          <p:spPr bwMode="auto">
            <a:xfrm>
              <a:off x="3368666" y="2893684"/>
              <a:ext cx="126845" cy="226434"/>
            </a:xfrm>
            <a:prstGeom prst="rect">
              <a:avLst/>
            </a:prstGeom>
            <a:noFill/>
            <a:ln w="9525">
              <a:noFill/>
              <a:miter lim="800000"/>
              <a:headEnd/>
              <a:tailEnd/>
            </a:ln>
          </p:spPr>
          <p:txBody>
            <a:bodyPr wrap="none" lIns="0" tIns="0" rIns="0" bIns="0">
              <a:spAutoFit/>
            </a:bodyPr>
            <a:lstStyle/>
            <a:p>
              <a:pPr>
                <a:spcBef>
                  <a:spcPct val="0"/>
                </a:spcBef>
              </a:pPr>
              <a:r>
                <a:rPr lang="en-US" altLang="zh-CN" sz="1500">
                  <a:solidFill>
                    <a:srgbClr val="FF0000"/>
                  </a:solidFill>
                </a:rPr>
                <a:t>L</a:t>
              </a:r>
              <a:endParaRPr lang="en-US" altLang="zh-CN" sz="1800">
                <a:solidFill>
                  <a:srgbClr val="FF0000"/>
                </a:solidFill>
                <a:latin typeface="Arial" charset="0"/>
              </a:endParaRPr>
            </a:p>
          </p:txBody>
        </p:sp>
        <p:sp>
          <p:nvSpPr>
            <p:cNvPr id="37112" name="Rectangle 246"/>
            <p:cNvSpPr>
              <a:spLocks noChangeArrowheads="1"/>
            </p:cNvSpPr>
            <p:nvPr/>
          </p:nvSpPr>
          <p:spPr bwMode="auto">
            <a:xfrm>
              <a:off x="3463026" y="2893684"/>
              <a:ext cx="126845" cy="226434"/>
            </a:xfrm>
            <a:prstGeom prst="rect">
              <a:avLst/>
            </a:prstGeom>
            <a:noFill/>
            <a:ln w="9525">
              <a:noFill/>
              <a:miter lim="800000"/>
              <a:headEnd/>
              <a:tailEnd/>
            </a:ln>
          </p:spPr>
          <p:txBody>
            <a:bodyPr wrap="none" lIns="0" tIns="0" rIns="0" bIns="0">
              <a:spAutoFit/>
            </a:bodyPr>
            <a:lstStyle/>
            <a:p>
              <a:pPr>
                <a:spcBef>
                  <a:spcPct val="0"/>
                </a:spcBef>
              </a:pPr>
              <a:r>
                <a:rPr lang="en-US" altLang="zh-CN" sz="1500">
                  <a:solidFill>
                    <a:srgbClr val="FF0000"/>
                  </a:solidFill>
                </a:rPr>
                <a:t>B</a:t>
              </a:r>
              <a:endParaRPr lang="en-US" altLang="zh-CN" sz="1800">
                <a:solidFill>
                  <a:srgbClr val="FF0000"/>
                </a:solidFill>
                <a:latin typeface="Arial" charset="0"/>
              </a:endParaRPr>
            </a:p>
          </p:txBody>
        </p:sp>
        <p:sp>
          <p:nvSpPr>
            <p:cNvPr id="37113" name="Rectangle 247"/>
            <p:cNvSpPr>
              <a:spLocks noChangeArrowheads="1"/>
            </p:cNvSpPr>
            <p:nvPr/>
          </p:nvSpPr>
          <p:spPr bwMode="auto">
            <a:xfrm>
              <a:off x="2350810" y="4480128"/>
              <a:ext cx="374348" cy="243311"/>
            </a:xfrm>
            <a:prstGeom prst="rect">
              <a:avLst/>
            </a:prstGeom>
            <a:noFill/>
            <a:ln w="9525">
              <a:noFill/>
              <a:miter lim="800000"/>
              <a:headEnd/>
              <a:tailEnd/>
            </a:ln>
          </p:spPr>
          <p:txBody>
            <a:bodyPr wrap="none" lIns="0" tIns="0" rIns="0" bIns="0">
              <a:spAutoFit/>
            </a:bodyPr>
            <a:lstStyle/>
            <a:p>
              <a:pPr>
                <a:spcBef>
                  <a:spcPct val="0"/>
                </a:spcBef>
              </a:pPr>
              <a:r>
                <a:rPr lang="en-US" altLang="zh-CN" sz="1600">
                  <a:solidFill>
                    <a:srgbClr val="FF0000"/>
                  </a:solidFill>
                </a:rPr>
                <a:t>IOB</a:t>
              </a:r>
              <a:endParaRPr lang="en-US" altLang="zh-CN" sz="1600">
                <a:solidFill>
                  <a:srgbClr val="FF0000"/>
                </a:solidFill>
                <a:latin typeface="Arial" charset="0"/>
              </a:endParaRPr>
            </a:p>
          </p:txBody>
        </p:sp>
        <p:sp>
          <p:nvSpPr>
            <p:cNvPr id="37114" name="Rectangle 248"/>
            <p:cNvSpPr>
              <a:spLocks noChangeArrowheads="1"/>
            </p:cNvSpPr>
            <p:nvPr/>
          </p:nvSpPr>
          <p:spPr bwMode="auto">
            <a:xfrm>
              <a:off x="3189226" y="1962633"/>
              <a:ext cx="224300" cy="357231"/>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7115" name="Rectangle 249"/>
            <p:cNvSpPr>
              <a:spLocks noChangeArrowheads="1"/>
            </p:cNvSpPr>
            <p:nvPr/>
          </p:nvSpPr>
          <p:spPr bwMode="auto">
            <a:xfrm>
              <a:off x="3507886" y="1962633"/>
              <a:ext cx="224300" cy="357231"/>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7116" name="Rectangle 251"/>
            <p:cNvSpPr>
              <a:spLocks noChangeArrowheads="1"/>
            </p:cNvSpPr>
            <p:nvPr/>
          </p:nvSpPr>
          <p:spPr bwMode="auto">
            <a:xfrm>
              <a:off x="4012174" y="2881026"/>
              <a:ext cx="391364" cy="226434"/>
            </a:xfrm>
            <a:prstGeom prst="rect">
              <a:avLst/>
            </a:prstGeom>
            <a:noFill/>
            <a:ln w="9525">
              <a:noFill/>
              <a:miter lim="800000"/>
              <a:headEnd/>
              <a:tailEnd/>
            </a:ln>
          </p:spPr>
          <p:txBody>
            <a:bodyPr wrap="none" lIns="0" tIns="0" rIns="0" bIns="0">
              <a:spAutoFit/>
            </a:bodyPr>
            <a:lstStyle/>
            <a:p>
              <a:pPr>
                <a:spcBef>
                  <a:spcPct val="0"/>
                </a:spcBef>
              </a:pPr>
              <a:r>
                <a:rPr lang="en-US" altLang="zh-CN" sz="1500">
                  <a:solidFill>
                    <a:srgbClr val="FF0000"/>
                  </a:solidFill>
                </a:rPr>
                <a:t>CLB</a:t>
              </a:r>
              <a:endParaRPr lang="en-US" altLang="zh-CN" sz="1800">
                <a:solidFill>
                  <a:srgbClr val="FF0000"/>
                </a:solidFill>
                <a:latin typeface="Arial" charset="0"/>
              </a:endParaRPr>
            </a:p>
          </p:txBody>
        </p:sp>
        <p:sp>
          <p:nvSpPr>
            <p:cNvPr id="37117" name="Rectangle 252"/>
            <p:cNvSpPr>
              <a:spLocks noChangeArrowheads="1"/>
            </p:cNvSpPr>
            <p:nvPr/>
          </p:nvSpPr>
          <p:spPr bwMode="auto">
            <a:xfrm>
              <a:off x="4819652" y="2866962"/>
              <a:ext cx="392911" cy="226434"/>
            </a:xfrm>
            <a:prstGeom prst="rect">
              <a:avLst/>
            </a:prstGeom>
            <a:noFill/>
            <a:ln w="9525">
              <a:noFill/>
              <a:miter lim="800000"/>
              <a:headEnd/>
              <a:tailEnd/>
            </a:ln>
          </p:spPr>
          <p:txBody>
            <a:bodyPr wrap="none" lIns="0" tIns="0" rIns="0" bIns="0">
              <a:spAutoFit/>
            </a:bodyPr>
            <a:lstStyle/>
            <a:p>
              <a:pPr>
                <a:spcBef>
                  <a:spcPct val="0"/>
                </a:spcBef>
              </a:pPr>
              <a:r>
                <a:rPr lang="en-US" altLang="zh-CN" sz="1500">
                  <a:solidFill>
                    <a:srgbClr val="FF0000"/>
                  </a:solidFill>
                </a:rPr>
                <a:t>CLB</a:t>
              </a:r>
              <a:endParaRPr lang="en-US" altLang="zh-CN" sz="1800">
                <a:solidFill>
                  <a:srgbClr val="FF0000"/>
                </a:solidFill>
                <a:latin typeface="Arial" charset="0"/>
              </a:endParaRPr>
            </a:p>
          </p:txBody>
        </p:sp>
        <p:sp>
          <p:nvSpPr>
            <p:cNvPr id="37118" name="Rectangle 253"/>
            <p:cNvSpPr>
              <a:spLocks noChangeArrowheads="1"/>
            </p:cNvSpPr>
            <p:nvPr/>
          </p:nvSpPr>
          <p:spPr bwMode="auto">
            <a:xfrm>
              <a:off x="5637959" y="2893684"/>
              <a:ext cx="391364" cy="226434"/>
            </a:xfrm>
            <a:prstGeom prst="rect">
              <a:avLst/>
            </a:prstGeom>
            <a:noFill/>
            <a:ln w="9525">
              <a:noFill/>
              <a:miter lim="800000"/>
              <a:headEnd/>
              <a:tailEnd/>
            </a:ln>
          </p:spPr>
          <p:txBody>
            <a:bodyPr wrap="none" lIns="0" tIns="0" rIns="0" bIns="0">
              <a:spAutoFit/>
            </a:bodyPr>
            <a:lstStyle/>
            <a:p>
              <a:pPr>
                <a:spcBef>
                  <a:spcPct val="0"/>
                </a:spcBef>
              </a:pPr>
              <a:r>
                <a:rPr lang="en-US" altLang="zh-CN" sz="1500">
                  <a:solidFill>
                    <a:srgbClr val="FF0000"/>
                  </a:solidFill>
                </a:rPr>
                <a:t>CLB</a:t>
              </a:r>
              <a:endParaRPr lang="en-US" altLang="zh-CN" sz="1800">
                <a:solidFill>
                  <a:srgbClr val="FF0000"/>
                </a:solidFill>
                <a:latin typeface="Arial" charset="0"/>
              </a:endParaRPr>
            </a:p>
          </p:txBody>
        </p:sp>
      </p:grpSp>
      <p:sp>
        <p:nvSpPr>
          <p:cNvPr id="26876" name="Rectangle 261"/>
          <p:cNvSpPr>
            <a:spLocks noChangeArrowheads="1"/>
          </p:cNvSpPr>
          <p:nvPr/>
        </p:nvSpPr>
        <p:spPr bwMode="auto">
          <a:xfrm>
            <a:off x="6891338" y="5541963"/>
            <a:ext cx="1944687" cy="276999"/>
          </a:xfrm>
          <a:prstGeom prst="rect">
            <a:avLst/>
          </a:prstGeom>
          <a:noFill/>
          <a:ln w="9525">
            <a:noFill/>
            <a:miter lim="800000"/>
            <a:headEnd/>
            <a:tailEnd/>
          </a:ln>
        </p:spPr>
        <p:txBody>
          <a:bodyPr lIns="0" tIns="0" rIns="0" bIns="0">
            <a:spAutoFit/>
          </a:bodyPr>
          <a:lstStyle/>
          <a:p>
            <a:pPr>
              <a:spcBef>
                <a:spcPct val="0"/>
              </a:spcBef>
            </a:pPr>
            <a:r>
              <a:rPr lang="zh-CN" altLang="en-US" sz="2000" b="1" dirty="0">
                <a:solidFill>
                  <a:srgbClr val="CC0066"/>
                </a:solidFill>
                <a:latin typeface="宋体" pitchFamily="2" charset="-122"/>
                <a:ea typeface="楷体_GB2312" pitchFamily="49" charset="-122"/>
              </a:rPr>
              <a:t>可编程开关矩阵</a:t>
            </a:r>
          </a:p>
        </p:txBody>
      </p:sp>
      <p:sp>
        <p:nvSpPr>
          <p:cNvPr id="26877" name="Line 262"/>
          <p:cNvSpPr>
            <a:spLocks noChangeShapeType="1"/>
          </p:cNvSpPr>
          <p:nvPr/>
        </p:nvSpPr>
        <p:spPr bwMode="auto">
          <a:xfrm flipH="1" flipV="1">
            <a:off x="6321425" y="5507038"/>
            <a:ext cx="581025" cy="152400"/>
          </a:xfrm>
          <a:prstGeom prst="line">
            <a:avLst/>
          </a:prstGeom>
          <a:noFill/>
          <a:ln w="19050">
            <a:solidFill>
              <a:srgbClr val="FF0066"/>
            </a:solidFill>
            <a:round/>
            <a:headEnd type="triangle" w="med" len="med"/>
            <a:tailEnd/>
          </a:ln>
        </p:spPr>
        <p:txBody>
          <a:bodyPr wrap="none" anchor="ctr">
            <a:spAutoFit/>
          </a:bodyPr>
          <a:lstStyle/>
          <a:p>
            <a:endParaRPr lang="zh-CN" altLang="en-US"/>
          </a:p>
        </p:txBody>
      </p:sp>
      <p:sp>
        <p:nvSpPr>
          <p:cNvPr id="36876"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spcBef>
                <a:spcPct val="0"/>
              </a:spcBef>
            </a:pPr>
            <a:fld id="{2CB601D2-E1C1-4F2C-AFA5-74BAEF883C7E}" type="slidenum">
              <a:rPr lang="ko-KR" altLang="en-US" sz="1600">
                <a:solidFill>
                  <a:schemeClr val="accent2"/>
                </a:solidFill>
                <a:latin typeface="Verdana" pitchFamily="34" charset="0"/>
                <a:ea typeface="Gulim" pitchFamily="34" charset="-127"/>
              </a:rPr>
              <a:pPr algn="r">
                <a:spcBef>
                  <a:spcPct val="0"/>
                </a:spcBef>
              </a:pPr>
              <a:t>96</a:t>
            </a:fld>
            <a:endParaRPr lang="en-US" altLang="ko-KR" sz="1600">
              <a:solidFill>
                <a:schemeClr val="accent2"/>
              </a:solidFill>
              <a:latin typeface="Verdana" pitchFamily="34" charset="0"/>
              <a:ea typeface="Gulim" pitchFamily="34" charset="-127"/>
            </a:endParaRPr>
          </a:p>
        </p:txBody>
      </p:sp>
      <p:sp>
        <p:nvSpPr>
          <p:cNvPr id="254" name="Text Box 2"/>
          <p:cNvSpPr txBox="1">
            <a:spLocks noChangeArrowheads="1"/>
          </p:cNvSpPr>
          <p:nvPr/>
        </p:nvSpPr>
        <p:spPr bwMode="auto">
          <a:xfrm>
            <a:off x="539750" y="1057275"/>
            <a:ext cx="8296275" cy="966788"/>
          </a:xfrm>
          <a:prstGeom prst="rect">
            <a:avLst/>
          </a:prstGeom>
          <a:noFill/>
          <a:ln w="9525">
            <a:noFill/>
            <a:miter lim="800000"/>
            <a:headEnd/>
            <a:tailEnd/>
          </a:ln>
        </p:spPr>
        <p:txBody>
          <a:bodyPr>
            <a:spAutoFit/>
          </a:bodyPr>
          <a:lstStyle/>
          <a:p>
            <a:pPr marL="355600" indent="-355600" algn="l">
              <a:lnSpc>
                <a:spcPct val="125000"/>
              </a:lnSpc>
              <a:spcBef>
                <a:spcPts val="600"/>
              </a:spcBef>
              <a:buClr>
                <a:schemeClr val="bg2"/>
              </a:buClr>
              <a:buFont typeface="Wingdings" pitchFamily="2" charset="2"/>
              <a:buChar char="v"/>
            </a:pPr>
            <a:r>
              <a:rPr lang="zh-CN" altLang="en-US" b="1" dirty="0">
                <a:latin typeface="Arial" charset="0"/>
              </a:rPr>
              <a:t>由</a:t>
            </a:r>
            <a:r>
              <a:rPr lang="en-US" altLang="zh-CN" b="1" dirty="0">
                <a:latin typeface="Arial" charset="0"/>
              </a:rPr>
              <a:t>3</a:t>
            </a:r>
            <a:r>
              <a:rPr lang="zh-CN" altLang="en-US" b="1" dirty="0">
                <a:latin typeface="Arial" charset="0"/>
              </a:rPr>
              <a:t>个</a:t>
            </a:r>
            <a:r>
              <a:rPr lang="zh-CN" altLang="en-US" b="1" dirty="0">
                <a:solidFill>
                  <a:srgbClr val="CC0066"/>
                </a:solidFill>
                <a:latin typeface="Arial" charset="0"/>
                <a:cs typeface="Arial" charset="0"/>
              </a:rPr>
              <a:t>可编程逻辑模块阵列</a:t>
            </a:r>
            <a:r>
              <a:rPr lang="zh-CN" altLang="en-US" b="1" dirty="0">
                <a:latin typeface="宋体" pitchFamily="2" charset="-122"/>
              </a:rPr>
              <a:t>和</a:t>
            </a:r>
            <a:r>
              <a:rPr lang="zh-CN" altLang="en-US" b="1" dirty="0">
                <a:latin typeface="Arial" charset="0"/>
                <a:cs typeface="Arial" charset="0"/>
              </a:rPr>
              <a:t>一个存储编程数据的可配置的</a:t>
            </a:r>
            <a:r>
              <a:rPr lang="en-US" altLang="zh-CN" b="1" dirty="0">
                <a:solidFill>
                  <a:srgbClr val="CC0066"/>
                </a:solidFill>
                <a:latin typeface="Arial" charset="0"/>
                <a:cs typeface="Arial" charset="0"/>
              </a:rPr>
              <a:t>SRAM</a:t>
            </a:r>
            <a:r>
              <a:rPr lang="zh-CN" altLang="en-US" b="1" dirty="0">
                <a:latin typeface="Arial" charset="0"/>
                <a:cs typeface="Arial" charset="0"/>
              </a:rPr>
              <a:t>构成。</a:t>
            </a:r>
            <a:endParaRPr kumimoji="1" lang="en-US" altLang="zh-CN" b="1" dirty="0">
              <a:latin typeface="Arial" charset="0"/>
              <a:cs typeface="Arial" charset="0"/>
            </a:endParaRPr>
          </a:p>
        </p:txBody>
      </p:sp>
      <p:sp>
        <p:nvSpPr>
          <p:cNvPr id="256" name="Line 240"/>
          <p:cNvSpPr>
            <a:spLocks noChangeShapeType="1"/>
          </p:cNvSpPr>
          <p:nvPr/>
        </p:nvSpPr>
        <p:spPr bwMode="auto">
          <a:xfrm>
            <a:off x="1857375" y="2525713"/>
            <a:ext cx="1443038" cy="442912"/>
          </a:xfrm>
          <a:prstGeom prst="line">
            <a:avLst/>
          </a:prstGeom>
          <a:noFill/>
          <a:ln w="19050">
            <a:solidFill>
              <a:srgbClr val="FF0066"/>
            </a:solidFill>
            <a:round/>
            <a:headEnd type="triangle" w="med" len="med"/>
            <a:tailEnd/>
          </a:ln>
        </p:spPr>
        <p:txBody>
          <a:bodyPr/>
          <a:lstStyle/>
          <a:p>
            <a:endParaRPr lang="zh-CN" altLang="en-US"/>
          </a:p>
        </p:txBody>
      </p:sp>
    </p:spTree>
  </p:cSld>
  <p:clrMapOvr>
    <a:masterClrMapping/>
  </p:clrMapOvr>
  <p:transition spd="med">
    <p:blinds dir="vert"/>
    <p:sndAc>
      <p:stSnd>
        <p:snd r:embed="rId3" name="projctor.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anim calcmode="lin" valueType="num">
                                      <p:cBhvr additive="base">
                                        <p:cTn id="7" dur="500" fill="hold"/>
                                        <p:tgtEl>
                                          <p:spTgt spid="25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4">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56"/>
                                        </p:tgtEl>
                                        <p:attrNameLst>
                                          <p:attrName>style.visibility</p:attrName>
                                        </p:attrNameLst>
                                      </p:cBhvr>
                                      <p:to>
                                        <p:strVal val="visible"/>
                                      </p:to>
                                    </p:set>
                                    <p:animEffect transition="in" filter="wipe(down)">
                                      <p:cBhvr>
                                        <p:cTn id="17" dur="500"/>
                                        <p:tgtEl>
                                          <p:spTgt spid="256"/>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26637"/>
                                        </p:tgtEl>
                                        <p:attrNameLst>
                                          <p:attrName>style.visibility</p:attrName>
                                        </p:attrNameLst>
                                      </p:cBhvr>
                                      <p:to>
                                        <p:strVal val="visible"/>
                                      </p:to>
                                    </p:set>
                                    <p:animEffect transition="in" filter="dissolve">
                                      <p:cBhvr>
                                        <p:cTn id="21" dur="500"/>
                                        <p:tgtEl>
                                          <p:spTgt spid="2663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6864"/>
                                        </p:tgtEl>
                                        <p:attrNameLst>
                                          <p:attrName>style.visibility</p:attrName>
                                        </p:attrNameLst>
                                      </p:cBhvr>
                                      <p:to>
                                        <p:strVal val="visible"/>
                                      </p:to>
                                    </p:set>
                                    <p:animEffect transition="in" filter="wipe(down)">
                                      <p:cBhvr>
                                        <p:cTn id="26" dur="500"/>
                                        <p:tgtEl>
                                          <p:spTgt spid="26864"/>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26630"/>
                                        </p:tgtEl>
                                        <p:attrNameLst>
                                          <p:attrName>style.visibility</p:attrName>
                                        </p:attrNameLst>
                                      </p:cBhvr>
                                      <p:to>
                                        <p:strVal val="visible"/>
                                      </p:to>
                                    </p:set>
                                    <p:animEffect transition="in" filter="dissolve">
                                      <p:cBhvr>
                                        <p:cTn id="30" dur="500"/>
                                        <p:tgtEl>
                                          <p:spTgt spid="2663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6866"/>
                                        </p:tgtEl>
                                        <p:attrNameLst>
                                          <p:attrName>style.visibility</p:attrName>
                                        </p:attrNameLst>
                                      </p:cBhvr>
                                      <p:to>
                                        <p:strVal val="visible"/>
                                      </p:to>
                                    </p:set>
                                    <p:animEffect transition="in" filter="wipe(down)">
                                      <p:cBhvr>
                                        <p:cTn id="35" dur="500"/>
                                        <p:tgtEl>
                                          <p:spTgt spid="26866"/>
                                        </p:tgtEl>
                                      </p:cBhvr>
                                    </p:animEffect>
                                  </p:childTnLst>
                                </p:cTn>
                              </p:par>
                            </p:childTnLst>
                          </p:cTn>
                        </p:par>
                        <p:par>
                          <p:cTn id="36" fill="hold">
                            <p:stCondLst>
                              <p:cond delay="500"/>
                            </p:stCondLst>
                            <p:childTnLst>
                              <p:par>
                                <p:cTn id="37" presetID="9" presetClass="entr" presetSubtype="0" fill="hold" grpId="0" nodeType="afterEffect">
                                  <p:stCondLst>
                                    <p:cond delay="0"/>
                                  </p:stCondLst>
                                  <p:childTnLst>
                                    <p:set>
                                      <p:cBhvr>
                                        <p:cTn id="38" dur="1" fill="hold">
                                          <p:stCondLst>
                                            <p:cond delay="0"/>
                                          </p:stCondLst>
                                        </p:cTn>
                                        <p:tgtEl>
                                          <p:spTgt spid="26865"/>
                                        </p:tgtEl>
                                        <p:attrNameLst>
                                          <p:attrName>style.visibility</p:attrName>
                                        </p:attrNameLst>
                                      </p:cBhvr>
                                      <p:to>
                                        <p:strVal val="visible"/>
                                      </p:to>
                                    </p:set>
                                    <p:animEffect transition="in" filter="dissolve">
                                      <p:cBhvr>
                                        <p:cTn id="39" dur="500"/>
                                        <p:tgtEl>
                                          <p:spTgt spid="2686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26877"/>
                                        </p:tgtEl>
                                        <p:attrNameLst>
                                          <p:attrName>style.visibility</p:attrName>
                                        </p:attrNameLst>
                                      </p:cBhvr>
                                      <p:to>
                                        <p:strVal val="visible"/>
                                      </p:to>
                                    </p:set>
                                    <p:animEffect transition="in" filter="wipe(up)">
                                      <p:cBhvr>
                                        <p:cTn id="44" dur="500"/>
                                        <p:tgtEl>
                                          <p:spTgt spid="26877"/>
                                        </p:tgtEl>
                                      </p:cBhvr>
                                    </p:animEffect>
                                  </p:childTnLst>
                                </p:cTn>
                              </p:par>
                            </p:childTnLst>
                          </p:cTn>
                        </p:par>
                        <p:par>
                          <p:cTn id="45" fill="hold">
                            <p:stCondLst>
                              <p:cond delay="500"/>
                            </p:stCondLst>
                            <p:childTnLst>
                              <p:par>
                                <p:cTn id="46" presetID="9" presetClass="entr" presetSubtype="0" fill="hold" grpId="0" nodeType="afterEffect">
                                  <p:stCondLst>
                                    <p:cond delay="0"/>
                                  </p:stCondLst>
                                  <p:childTnLst>
                                    <p:set>
                                      <p:cBhvr>
                                        <p:cTn id="47" dur="1" fill="hold">
                                          <p:stCondLst>
                                            <p:cond delay="0"/>
                                          </p:stCondLst>
                                        </p:cTn>
                                        <p:tgtEl>
                                          <p:spTgt spid="26876"/>
                                        </p:tgtEl>
                                        <p:attrNameLst>
                                          <p:attrName>style.visibility</p:attrName>
                                        </p:attrNameLst>
                                      </p:cBhvr>
                                      <p:to>
                                        <p:strVal val="visible"/>
                                      </p:to>
                                    </p:set>
                                    <p:animEffect transition="in" filter="dissolve">
                                      <p:cBhvr>
                                        <p:cTn id="48" dur="500"/>
                                        <p:tgtEl>
                                          <p:spTgt spid="26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p:bldP spid="26637" grpId="0"/>
      <p:bldP spid="26864" grpId="0" animBg="1"/>
      <p:bldP spid="26865" grpId="0"/>
      <p:bldP spid="26866" grpId="0" animBg="1"/>
      <p:bldP spid="26876" grpId="0"/>
      <p:bldP spid="26877" grpId="0" animBg="1"/>
      <p:bldP spid="254" grpId="0" build="p" bldLvl="2"/>
      <p:bldP spid="256" grpId="0" animBg="1"/>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dirty="0" smtClean="0">
                <a:solidFill>
                  <a:srgbClr val="FFCC00"/>
                </a:solidFill>
                <a:latin typeface="Arial" charset="0"/>
                <a:ea typeface="黑体" pitchFamily="49" charset="-122"/>
                <a:cs typeface="Times New Roman" pitchFamily="18" charset="0"/>
              </a:rPr>
              <a:t>可配置逻辑模块</a:t>
            </a:r>
            <a:r>
              <a:rPr lang="en-US" altLang="zh-CN" dirty="0" smtClean="0">
                <a:solidFill>
                  <a:srgbClr val="FFCC00"/>
                </a:solidFill>
                <a:latin typeface="Arial" charset="0"/>
                <a:ea typeface="黑体" pitchFamily="49" charset="-122"/>
                <a:cs typeface="Times New Roman" pitchFamily="18" charset="0"/>
              </a:rPr>
              <a:t>CLB</a:t>
            </a:r>
            <a:endParaRPr lang="zh-CN" altLang="en-US" dirty="0" smtClean="0">
              <a:solidFill>
                <a:srgbClr val="FFCC00"/>
              </a:solidFill>
              <a:latin typeface="Arial" charset="0"/>
              <a:ea typeface="黑体" pitchFamily="49" charset="-122"/>
              <a:cs typeface="Times New Roman" pitchFamily="18" charset="0"/>
            </a:endParaRPr>
          </a:p>
        </p:txBody>
      </p:sp>
      <p:sp>
        <p:nvSpPr>
          <p:cNvPr id="80125" name="Text Box 253"/>
          <p:cNvSpPr txBox="1">
            <a:spLocks noChangeArrowheads="1"/>
          </p:cNvSpPr>
          <p:nvPr/>
        </p:nvSpPr>
        <p:spPr bwMode="auto">
          <a:xfrm>
            <a:off x="90488" y="1860550"/>
            <a:ext cx="3324225" cy="3140075"/>
          </a:xfrm>
          <a:prstGeom prst="rect">
            <a:avLst/>
          </a:prstGeom>
          <a:noFill/>
          <a:ln w="9525" algn="ctr">
            <a:noFill/>
            <a:miter lim="800000"/>
            <a:headEnd/>
            <a:tailEnd/>
          </a:ln>
        </p:spPr>
        <p:txBody>
          <a:bodyPr>
            <a:spAutoFit/>
          </a:bodyPr>
          <a:lstStyle/>
          <a:p>
            <a:pPr marL="533400" indent="-360363" algn="l">
              <a:lnSpc>
                <a:spcPct val="110000"/>
              </a:lnSpc>
              <a:spcBef>
                <a:spcPct val="0"/>
              </a:spcBef>
              <a:buClr>
                <a:srgbClr val="006666"/>
              </a:buClr>
              <a:buSzPct val="85000"/>
              <a:buFont typeface="Wingdings" pitchFamily="2" charset="2"/>
              <a:buChar char="u"/>
              <a:tabLst>
                <a:tab pos="715963" algn="l"/>
              </a:tabLst>
            </a:pPr>
            <a:r>
              <a:rPr lang="zh-CN" altLang="en-US" sz="2000" b="1" dirty="0">
                <a:latin typeface="Arial" charset="0"/>
                <a:cs typeface="Arial" charset="0"/>
              </a:rPr>
              <a:t>可配置逻辑模块</a:t>
            </a:r>
            <a:r>
              <a:rPr lang="zh-CN" altLang="en-US" sz="2000" b="1" dirty="0">
                <a:solidFill>
                  <a:srgbClr val="FF0000"/>
                </a:solidFill>
                <a:latin typeface="Arial" charset="0"/>
                <a:cs typeface="Arial" charset="0"/>
              </a:rPr>
              <a:t>（</a:t>
            </a:r>
            <a:r>
              <a:rPr lang="en-US" altLang="zh-CN" sz="2000" b="1" dirty="0">
                <a:solidFill>
                  <a:srgbClr val="FF0000"/>
                </a:solidFill>
                <a:latin typeface="Arial" charset="0"/>
                <a:cs typeface="Arial" charset="0"/>
              </a:rPr>
              <a:t>CLB</a:t>
            </a:r>
            <a:r>
              <a:rPr lang="zh-CN" altLang="en-US" sz="2000" b="1" dirty="0">
                <a:solidFill>
                  <a:srgbClr val="FF0000"/>
                </a:solidFill>
                <a:latin typeface="Arial" charset="0"/>
                <a:cs typeface="Arial" charset="0"/>
              </a:rPr>
              <a:t>，</a:t>
            </a:r>
            <a:r>
              <a:rPr lang="en-US" altLang="zh-CN" sz="2000" b="1" dirty="0">
                <a:solidFill>
                  <a:srgbClr val="FF0000"/>
                </a:solidFill>
                <a:latin typeface="Arial" charset="0"/>
                <a:cs typeface="Arial" charset="0"/>
              </a:rPr>
              <a:t>Configurable Logic Block</a:t>
            </a:r>
            <a:r>
              <a:rPr lang="zh-CN" altLang="en-US" sz="2000" b="1" dirty="0">
                <a:solidFill>
                  <a:srgbClr val="FF0000"/>
                </a:solidFill>
                <a:latin typeface="Arial" charset="0"/>
                <a:cs typeface="Arial" charset="0"/>
              </a:rPr>
              <a:t>）</a:t>
            </a:r>
          </a:p>
          <a:p>
            <a:pPr marL="533400" indent="-360363" algn="l">
              <a:lnSpc>
                <a:spcPct val="110000"/>
              </a:lnSpc>
              <a:spcBef>
                <a:spcPct val="0"/>
              </a:spcBef>
              <a:buClr>
                <a:srgbClr val="006666"/>
              </a:buClr>
              <a:buSzPct val="85000"/>
              <a:buFont typeface="Wingdings" pitchFamily="2" charset="2"/>
              <a:buChar char="u"/>
              <a:tabLst>
                <a:tab pos="715963" algn="l"/>
              </a:tabLst>
            </a:pPr>
            <a:r>
              <a:rPr lang="en-US" altLang="zh-CN" sz="2000" b="1" dirty="0">
                <a:latin typeface="Arial" charset="0"/>
                <a:cs typeface="Arial" charset="0"/>
              </a:rPr>
              <a:t>FPGA</a:t>
            </a:r>
            <a:r>
              <a:rPr lang="zh-CN" altLang="en-US" sz="2000" b="1" dirty="0">
                <a:latin typeface="Arial" charset="0"/>
                <a:cs typeface="Arial" charset="0"/>
              </a:rPr>
              <a:t>的主要组成部分，实现逻辑功能的基本结构单元。</a:t>
            </a:r>
            <a:endParaRPr lang="en-US" altLang="zh-CN" sz="2000" b="1" dirty="0">
              <a:latin typeface="Arial" charset="0"/>
              <a:cs typeface="Arial" charset="0"/>
            </a:endParaRPr>
          </a:p>
          <a:p>
            <a:pPr marL="533400" indent="-360363" algn="l">
              <a:lnSpc>
                <a:spcPct val="110000"/>
              </a:lnSpc>
              <a:spcBef>
                <a:spcPct val="0"/>
              </a:spcBef>
              <a:buClr>
                <a:srgbClr val="006666"/>
              </a:buClr>
              <a:buSzPct val="85000"/>
              <a:buFont typeface="Wingdings" pitchFamily="2" charset="2"/>
              <a:buChar char="u"/>
              <a:tabLst>
                <a:tab pos="715963" algn="l"/>
              </a:tabLst>
            </a:pPr>
            <a:r>
              <a:rPr lang="zh-CN" altLang="en-US" sz="2000" b="1" dirty="0">
                <a:latin typeface="Arial" charset="0"/>
                <a:cs typeface="Arial" charset="0"/>
              </a:rPr>
              <a:t>主要由逻辑函数发生器、触发器、数据选择器等电路组成。</a:t>
            </a:r>
            <a:endParaRPr lang="en-US" altLang="zh-CN" sz="2000" b="1" dirty="0">
              <a:latin typeface="Arial" charset="0"/>
              <a:cs typeface="Arial" charset="0"/>
            </a:endParaRPr>
          </a:p>
        </p:txBody>
      </p:sp>
      <p:sp>
        <p:nvSpPr>
          <p:cNvPr id="37892"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spcBef>
                <a:spcPct val="0"/>
              </a:spcBef>
            </a:pPr>
            <a:fld id="{456EB946-4BA2-445F-96C8-171E999FD639}" type="slidenum">
              <a:rPr lang="ko-KR" altLang="en-US" sz="1600">
                <a:solidFill>
                  <a:schemeClr val="accent2"/>
                </a:solidFill>
                <a:latin typeface="Verdana" pitchFamily="34" charset="0"/>
                <a:ea typeface="Gulim" pitchFamily="34" charset="-127"/>
              </a:rPr>
              <a:pPr algn="r">
                <a:spcBef>
                  <a:spcPct val="0"/>
                </a:spcBef>
              </a:pPr>
              <a:t>97</a:t>
            </a:fld>
            <a:endParaRPr lang="en-US" altLang="ko-KR" sz="1600">
              <a:solidFill>
                <a:schemeClr val="accent2"/>
              </a:solidFill>
              <a:latin typeface="Verdana" pitchFamily="34" charset="0"/>
              <a:ea typeface="Gulim" pitchFamily="34" charset="-127"/>
            </a:endParaRPr>
          </a:p>
        </p:txBody>
      </p:sp>
      <p:pic>
        <p:nvPicPr>
          <p:cNvPr id="6" name="Picture 1028"/>
          <p:cNvPicPr>
            <a:picLocks noChangeAspect="1" noChangeArrowheads="1"/>
          </p:cNvPicPr>
          <p:nvPr/>
        </p:nvPicPr>
        <p:blipFill>
          <a:blip r:embed="rId4"/>
          <a:srcRect/>
          <a:stretch>
            <a:fillRect/>
          </a:stretch>
        </p:blipFill>
        <p:spPr bwMode="auto">
          <a:xfrm>
            <a:off x="3517900" y="1174750"/>
            <a:ext cx="5414963" cy="4792663"/>
          </a:xfrm>
          <a:prstGeom prst="rect">
            <a:avLst/>
          </a:prstGeom>
          <a:noFill/>
          <a:ln w="9525">
            <a:noFill/>
            <a:miter lim="800000"/>
            <a:headEnd/>
            <a:tailEnd/>
          </a:ln>
        </p:spPr>
      </p:pic>
      <p:sp>
        <p:nvSpPr>
          <p:cNvPr id="7" name="Text Box 1032"/>
          <p:cNvSpPr txBox="1">
            <a:spLocks noChangeArrowheads="1"/>
          </p:cNvSpPr>
          <p:nvPr/>
        </p:nvSpPr>
        <p:spPr bwMode="auto">
          <a:xfrm>
            <a:off x="3568700" y="3000375"/>
            <a:ext cx="1295400" cy="641350"/>
          </a:xfrm>
          <a:prstGeom prst="rect">
            <a:avLst/>
          </a:prstGeom>
          <a:noFill/>
          <a:ln w="9525">
            <a:noFill/>
            <a:miter lim="800000"/>
            <a:headEnd/>
            <a:tailEnd/>
          </a:ln>
        </p:spPr>
        <p:txBody>
          <a:bodyPr>
            <a:spAutoFit/>
          </a:bodyPr>
          <a:lstStyle/>
          <a:p>
            <a:r>
              <a:rPr lang="zh-CN" altLang="en-US" sz="1800">
                <a:solidFill>
                  <a:srgbClr val="CC0066"/>
                </a:solidFill>
                <a:latin typeface="楷体_GB2312" pitchFamily="49" charset="-122"/>
                <a:ea typeface="楷体_GB2312" pitchFamily="49" charset="-122"/>
              </a:rPr>
              <a:t>逻辑函数发生器</a:t>
            </a:r>
          </a:p>
        </p:txBody>
      </p:sp>
      <p:sp>
        <p:nvSpPr>
          <p:cNvPr id="8" name="Text Box 1033"/>
          <p:cNvSpPr txBox="1">
            <a:spLocks noChangeArrowheads="1"/>
          </p:cNvSpPr>
          <p:nvPr/>
        </p:nvSpPr>
        <p:spPr bwMode="auto">
          <a:xfrm>
            <a:off x="8118475" y="1792288"/>
            <a:ext cx="1025525" cy="366712"/>
          </a:xfrm>
          <a:prstGeom prst="rect">
            <a:avLst/>
          </a:prstGeom>
          <a:noFill/>
          <a:ln w="9525">
            <a:noFill/>
            <a:miter lim="800000"/>
            <a:headEnd/>
            <a:tailEnd/>
          </a:ln>
        </p:spPr>
        <p:txBody>
          <a:bodyPr>
            <a:spAutoFit/>
          </a:bodyPr>
          <a:lstStyle/>
          <a:p>
            <a:r>
              <a:rPr lang="zh-CN" altLang="en-US" sz="1800">
                <a:solidFill>
                  <a:srgbClr val="CC0066"/>
                </a:solidFill>
                <a:latin typeface="楷体_GB2312" pitchFamily="49" charset="-122"/>
                <a:ea typeface="楷体_GB2312" pitchFamily="49" charset="-122"/>
              </a:rPr>
              <a:t>触发器</a:t>
            </a:r>
          </a:p>
        </p:txBody>
      </p:sp>
      <p:sp>
        <p:nvSpPr>
          <p:cNvPr id="9" name="Text Box 1032"/>
          <p:cNvSpPr txBox="1">
            <a:spLocks noChangeArrowheads="1"/>
          </p:cNvSpPr>
          <p:nvPr/>
        </p:nvSpPr>
        <p:spPr bwMode="auto">
          <a:xfrm>
            <a:off x="4960938" y="1860550"/>
            <a:ext cx="966787" cy="669925"/>
          </a:xfrm>
          <a:prstGeom prst="rect">
            <a:avLst/>
          </a:prstGeom>
          <a:noFill/>
          <a:ln w="9525">
            <a:noFill/>
            <a:miter lim="800000"/>
            <a:headEnd/>
            <a:tailEnd/>
          </a:ln>
        </p:spPr>
        <p:txBody>
          <a:bodyPr>
            <a:spAutoFit/>
          </a:bodyPr>
          <a:lstStyle/>
          <a:p>
            <a:pPr>
              <a:lnSpc>
                <a:spcPct val="110000"/>
              </a:lnSpc>
              <a:spcBef>
                <a:spcPct val="0"/>
              </a:spcBef>
            </a:pPr>
            <a:r>
              <a:rPr lang="zh-CN" altLang="en-US" sz="1800">
                <a:solidFill>
                  <a:srgbClr val="CC0066"/>
                </a:solidFill>
                <a:latin typeface="楷体_GB2312" pitchFamily="49" charset="-122"/>
                <a:ea typeface="楷体_GB2312" pitchFamily="49" charset="-122"/>
              </a:rPr>
              <a:t>数据</a:t>
            </a:r>
          </a:p>
          <a:p>
            <a:pPr>
              <a:lnSpc>
                <a:spcPct val="110000"/>
              </a:lnSpc>
              <a:spcBef>
                <a:spcPct val="0"/>
              </a:spcBef>
            </a:pPr>
            <a:r>
              <a:rPr lang="zh-CN" altLang="en-US" sz="1800">
                <a:solidFill>
                  <a:srgbClr val="CC0066"/>
                </a:solidFill>
                <a:latin typeface="楷体_GB2312" pitchFamily="49" charset="-122"/>
                <a:ea typeface="楷体_GB2312" pitchFamily="49" charset="-122"/>
              </a:rPr>
              <a:t>选择器</a:t>
            </a:r>
          </a:p>
        </p:txBody>
      </p:sp>
    </p:spTree>
  </p:cSld>
  <p:clrMapOvr>
    <a:masterClrMapping/>
  </p:clrMapOvr>
  <p:transition spd="med">
    <p:blinds dir="vert"/>
    <p:sndAc>
      <p:stSnd>
        <p:snd r:embed="rId3" name="projctor.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125">
                                            <p:txEl>
                                              <p:pRg st="0" end="0"/>
                                            </p:txEl>
                                          </p:spTgt>
                                        </p:tgtEl>
                                        <p:attrNameLst>
                                          <p:attrName>style.visibility</p:attrName>
                                        </p:attrNameLst>
                                      </p:cBhvr>
                                      <p:to>
                                        <p:strVal val="visible"/>
                                      </p:to>
                                    </p:set>
                                    <p:anim calcmode="lin" valueType="num">
                                      <p:cBhvr additive="base">
                                        <p:cTn id="7" dur="500" fill="hold"/>
                                        <p:tgtEl>
                                          <p:spTgt spid="8012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012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0125">
                                            <p:txEl>
                                              <p:pRg st="1" end="1"/>
                                            </p:txEl>
                                          </p:spTgt>
                                        </p:tgtEl>
                                        <p:attrNameLst>
                                          <p:attrName>style.visibility</p:attrName>
                                        </p:attrNameLst>
                                      </p:cBhvr>
                                      <p:to>
                                        <p:strVal val="visible"/>
                                      </p:to>
                                    </p:set>
                                    <p:anim calcmode="lin" valueType="num">
                                      <p:cBhvr additive="base">
                                        <p:cTn id="13" dur="500" fill="hold"/>
                                        <p:tgtEl>
                                          <p:spTgt spid="8012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012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0125">
                                            <p:txEl>
                                              <p:pRg st="2" end="2"/>
                                            </p:txEl>
                                          </p:spTgt>
                                        </p:tgtEl>
                                        <p:attrNameLst>
                                          <p:attrName>style.visibility</p:attrName>
                                        </p:attrNameLst>
                                      </p:cBhvr>
                                      <p:to>
                                        <p:strVal val="visible"/>
                                      </p:to>
                                    </p:set>
                                    <p:anim calcmode="lin" valueType="num">
                                      <p:cBhvr additive="base">
                                        <p:cTn id="25" dur="500" fill="hold"/>
                                        <p:tgtEl>
                                          <p:spTgt spid="8012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012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dissolv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up)">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dissolve">
                                      <p:cBhvr>
                                        <p:cTn id="4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25" grpId="0" build="p"/>
      <p:bldP spid="7" grpId="0" autoUpdateAnimBg="0"/>
      <p:bldP spid="8" grpId="0" autoUpdateAnimBg="0"/>
      <p:bldP spid="9"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dirty="0" smtClean="0">
                <a:solidFill>
                  <a:srgbClr val="FFCC00"/>
                </a:solidFill>
                <a:latin typeface="Arial" charset="0"/>
                <a:ea typeface="黑体" pitchFamily="49" charset="-122"/>
                <a:cs typeface="Times New Roman" pitchFamily="18" charset="0"/>
              </a:rPr>
              <a:t>输入</a:t>
            </a:r>
            <a:r>
              <a:rPr lang="en-US" altLang="zh-CN" dirty="0" smtClean="0">
                <a:solidFill>
                  <a:srgbClr val="FFCC00"/>
                </a:solidFill>
                <a:latin typeface="Arial" charset="0"/>
                <a:ea typeface="黑体" pitchFamily="49" charset="-122"/>
                <a:cs typeface="Times New Roman" pitchFamily="18" charset="0"/>
              </a:rPr>
              <a:t>/</a:t>
            </a:r>
            <a:r>
              <a:rPr lang="zh-CN" altLang="en-US" dirty="0" smtClean="0">
                <a:solidFill>
                  <a:srgbClr val="FFCC00"/>
                </a:solidFill>
                <a:latin typeface="Arial" charset="0"/>
                <a:ea typeface="黑体" pitchFamily="49" charset="-122"/>
                <a:cs typeface="Times New Roman" pitchFamily="18" charset="0"/>
              </a:rPr>
              <a:t>输出模块（</a:t>
            </a:r>
            <a:r>
              <a:rPr lang="en-US" altLang="zh-CN" dirty="0" smtClean="0">
                <a:solidFill>
                  <a:srgbClr val="FFCC00"/>
                </a:solidFill>
                <a:latin typeface="Arial" charset="0"/>
                <a:ea typeface="黑体" pitchFamily="49" charset="-122"/>
                <a:cs typeface="Times New Roman" pitchFamily="18" charset="0"/>
              </a:rPr>
              <a:t>IOB</a:t>
            </a:r>
            <a:r>
              <a:rPr lang="zh-CN" altLang="en-US" dirty="0" smtClean="0">
                <a:solidFill>
                  <a:srgbClr val="FFCC00"/>
                </a:solidFill>
                <a:latin typeface="Arial" charset="0"/>
                <a:ea typeface="黑体" pitchFamily="49" charset="-122"/>
                <a:cs typeface="Times New Roman" pitchFamily="18" charset="0"/>
              </a:rPr>
              <a:t>）</a:t>
            </a:r>
          </a:p>
        </p:txBody>
      </p:sp>
      <p:sp>
        <p:nvSpPr>
          <p:cNvPr id="80125" name="Text Box 253"/>
          <p:cNvSpPr txBox="1">
            <a:spLocks noChangeArrowheads="1"/>
          </p:cNvSpPr>
          <p:nvPr/>
        </p:nvSpPr>
        <p:spPr bwMode="auto">
          <a:xfrm>
            <a:off x="323850" y="969963"/>
            <a:ext cx="8286750" cy="1954212"/>
          </a:xfrm>
          <a:prstGeom prst="rect">
            <a:avLst/>
          </a:prstGeom>
          <a:noFill/>
          <a:ln w="9525" algn="ctr">
            <a:noFill/>
            <a:miter lim="800000"/>
            <a:headEnd/>
            <a:tailEnd/>
          </a:ln>
        </p:spPr>
        <p:txBody>
          <a:bodyPr>
            <a:spAutoFit/>
          </a:bodyPr>
          <a:lstStyle/>
          <a:p>
            <a:pPr marL="803275" indent="-441325" algn="l">
              <a:lnSpc>
                <a:spcPct val="110000"/>
              </a:lnSpc>
              <a:spcBef>
                <a:spcPct val="0"/>
              </a:spcBef>
              <a:buClr>
                <a:srgbClr val="006666"/>
              </a:buClr>
              <a:buSzPct val="85000"/>
              <a:buFont typeface="Wingdings" pitchFamily="2" charset="2"/>
              <a:buChar char="u"/>
              <a:tabLst>
                <a:tab pos="715963" algn="l"/>
              </a:tabLst>
            </a:pPr>
            <a:r>
              <a:rPr lang="zh-CN" altLang="en-US" sz="2000" b="1" dirty="0">
                <a:latin typeface="Arial" charset="0"/>
                <a:cs typeface="Arial" charset="0"/>
              </a:rPr>
              <a:t>输入</a:t>
            </a:r>
            <a:r>
              <a:rPr lang="en-US" altLang="zh-CN" sz="2000" b="1" dirty="0">
                <a:latin typeface="Arial" charset="0"/>
                <a:cs typeface="Arial" charset="0"/>
              </a:rPr>
              <a:t>/</a:t>
            </a:r>
            <a:r>
              <a:rPr lang="zh-CN" altLang="en-US" sz="2000" b="1" dirty="0">
                <a:latin typeface="Arial" charset="0"/>
                <a:cs typeface="Arial" charset="0"/>
              </a:rPr>
              <a:t>输出模块（</a:t>
            </a:r>
            <a:r>
              <a:rPr lang="en-US" altLang="zh-CN" sz="2000" b="1" dirty="0">
                <a:solidFill>
                  <a:srgbClr val="FF0000"/>
                </a:solidFill>
                <a:latin typeface="Arial" charset="0"/>
                <a:cs typeface="Arial" charset="0"/>
              </a:rPr>
              <a:t>IOB</a:t>
            </a:r>
            <a:r>
              <a:rPr lang="zh-CN" altLang="en-US" sz="2000" b="1" dirty="0">
                <a:solidFill>
                  <a:srgbClr val="FF0000"/>
                </a:solidFill>
                <a:latin typeface="Arial" charset="0"/>
                <a:cs typeface="Arial" charset="0"/>
              </a:rPr>
              <a:t>，</a:t>
            </a:r>
            <a:r>
              <a:rPr lang="en-US" altLang="zh-CN" sz="2000" b="1" dirty="0" err="1">
                <a:solidFill>
                  <a:srgbClr val="FF0000"/>
                </a:solidFill>
                <a:latin typeface="Arial" charset="0"/>
                <a:cs typeface="Arial" charset="0"/>
              </a:rPr>
              <a:t>Input/Output</a:t>
            </a:r>
            <a:r>
              <a:rPr lang="en-US" altLang="zh-CN" sz="2000" b="1" dirty="0">
                <a:solidFill>
                  <a:srgbClr val="FF0000"/>
                </a:solidFill>
                <a:latin typeface="Arial" charset="0"/>
                <a:cs typeface="Arial" charset="0"/>
              </a:rPr>
              <a:t> Block</a:t>
            </a:r>
            <a:r>
              <a:rPr lang="zh-CN" altLang="en-US" sz="2000" b="1" dirty="0">
                <a:latin typeface="宋体" pitchFamily="2" charset="-122"/>
              </a:rPr>
              <a:t>）</a:t>
            </a:r>
            <a:r>
              <a:rPr lang="zh-CN" altLang="en-US" sz="2200" b="1" dirty="0">
                <a:latin typeface="Arial" charset="0"/>
                <a:cs typeface="Arial" charset="0"/>
              </a:rPr>
              <a:t>提供器件外部引脚与内部逻辑之间的连接</a:t>
            </a:r>
            <a:endParaRPr lang="en-US" altLang="zh-CN" sz="2200" b="1" dirty="0">
              <a:latin typeface="Arial" charset="0"/>
              <a:cs typeface="Arial" charset="0"/>
            </a:endParaRPr>
          </a:p>
          <a:p>
            <a:pPr marL="803275" indent="-441325" algn="l">
              <a:lnSpc>
                <a:spcPct val="110000"/>
              </a:lnSpc>
              <a:spcBef>
                <a:spcPct val="0"/>
              </a:spcBef>
              <a:buClr>
                <a:srgbClr val="006666"/>
              </a:buClr>
              <a:buSzPct val="85000"/>
              <a:buFont typeface="Wingdings" pitchFamily="2" charset="2"/>
              <a:buChar char="u"/>
              <a:tabLst>
                <a:tab pos="715963" algn="l"/>
              </a:tabLst>
            </a:pPr>
            <a:r>
              <a:rPr lang="zh-CN" altLang="en-US" sz="2200" b="1" dirty="0">
                <a:latin typeface="Arial" charset="0"/>
                <a:cs typeface="Arial" charset="0"/>
              </a:rPr>
              <a:t>主要由触发器和（输入、输出）缓冲器组成</a:t>
            </a:r>
            <a:endParaRPr lang="en-US" altLang="zh-CN" sz="2200" b="1" dirty="0">
              <a:latin typeface="Arial" charset="0"/>
              <a:cs typeface="Arial" charset="0"/>
            </a:endParaRPr>
          </a:p>
          <a:p>
            <a:pPr marL="803275" indent="-441325" algn="l">
              <a:lnSpc>
                <a:spcPct val="110000"/>
              </a:lnSpc>
              <a:spcBef>
                <a:spcPct val="0"/>
              </a:spcBef>
              <a:buClr>
                <a:srgbClr val="006666"/>
              </a:buClr>
              <a:buSzPct val="85000"/>
              <a:buFont typeface="Wingdings" pitchFamily="2" charset="2"/>
              <a:buChar char="u"/>
              <a:tabLst>
                <a:tab pos="715963" algn="l"/>
              </a:tabLst>
            </a:pPr>
            <a:r>
              <a:rPr lang="zh-CN" altLang="en-US" sz="2200" b="1" dirty="0">
                <a:latin typeface="Arial" charset="0"/>
                <a:cs typeface="Arial" charset="0"/>
              </a:rPr>
              <a:t>每个</a:t>
            </a:r>
            <a:r>
              <a:rPr lang="en-US" altLang="zh-CN" sz="2200" b="1" dirty="0">
                <a:latin typeface="Arial" charset="0"/>
                <a:cs typeface="Arial" charset="0"/>
              </a:rPr>
              <a:t>IOB</a:t>
            </a:r>
            <a:r>
              <a:rPr lang="zh-CN" altLang="en-US" sz="2200" b="1" dirty="0">
                <a:latin typeface="Arial" charset="0"/>
                <a:cs typeface="Arial" charset="0"/>
              </a:rPr>
              <a:t>控制一个引脚，可将其编程为</a:t>
            </a:r>
            <a:r>
              <a:rPr lang="zh-CN" altLang="en-US" sz="2200" b="1" dirty="0">
                <a:solidFill>
                  <a:srgbClr val="FF33CC"/>
                </a:solidFill>
                <a:latin typeface="Arial" charset="0"/>
                <a:cs typeface="Arial" charset="0"/>
              </a:rPr>
              <a:t>输入</a:t>
            </a:r>
            <a:r>
              <a:rPr lang="zh-CN" altLang="en-US" sz="2200" b="1" dirty="0">
                <a:latin typeface="Arial" charset="0"/>
                <a:cs typeface="Arial" charset="0"/>
              </a:rPr>
              <a:t>、</a:t>
            </a:r>
            <a:r>
              <a:rPr lang="zh-CN" altLang="en-US" sz="2200" b="1" dirty="0">
                <a:solidFill>
                  <a:srgbClr val="FF33CC"/>
                </a:solidFill>
                <a:latin typeface="Arial" charset="0"/>
                <a:cs typeface="Arial" charset="0"/>
              </a:rPr>
              <a:t>输出</a:t>
            </a:r>
            <a:r>
              <a:rPr lang="zh-CN" altLang="en-US" sz="2200" b="1" dirty="0">
                <a:latin typeface="Arial" charset="0"/>
                <a:cs typeface="Arial" charset="0"/>
              </a:rPr>
              <a:t>或</a:t>
            </a:r>
            <a:r>
              <a:rPr lang="zh-CN" altLang="en-US" sz="2200" b="1" dirty="0">
                <a:solidFill>
                  <a:srgbClr val="FF33CC"/>
                </a:solidFill>
                <a:latin typeface="Arial" charset="0"/>
                <a:cs typeface="Arial" charset="0"/>
              </a:rPr>
              <a:t>双向</a:t>
            </a:r>
            <a:r>
              <a:rPr lang="en-US" altLang="zh-CN" sz="2200" b="1" dirty="0">
                <a:solidFill>
                  <a:srgbClr val="FF33CC"/>
                </a:solidFill>
                <a:latin typeface="Arial" charset="0"/>
                <a:cs typeface="Arial" charset="0"/>
              </a:rPr>
              <a:t>I/O</a:t>
            </a:r>
            <a:r>
              <a:rPr lang="zh-CN" altLang="en-US" sz="2200" b="1" dirty="0">
                <a:latin typeface="Arial" charset="0"/>
                <a:cs typeface="Arial" charset="0"/>
              </a:rPr>
              <a:t>功能，或</a:t>
            </a:r>
            <a:r>
              <a:rPr lang="zh-CN" altLang="en-US" sz="2200" b="1" dirty="0">
                <a:solidFill>
                  <a:srgbClr val="FF33CC"/>
                </a:solidFill>
                <a:latin typeface="Arial" charset="0"/>
                <a:cs typeface="Arial" charset="0"/>
              </a:rPr>
              <a:t>组合</a:t>
            </a:r>
            <a:r>
              <a:rPr lang="zh-CN" altLang="en-US" sz="2200" b="1" dirty="0">
                <a:latin typeface="Arial" charset="0"/>
                <a:cs typeface="Arial" charset="0"/>
              </a:rPr>
              <a:t>逻辑、</a:t>
            </a:r>
            <a:r>
              <a:rPr lang="zh-CN" altLang="en-US" sz="2200" b="1" dirty="0">
                <a:solidFill>
                  <a:srgbClr val="FF33CC"/>
                </a:solidFill>
                <a:latin typeface="Arial" charset="0"/>
                <a:cs typeface="Arial" charset="0"/>
              </a:rPr>
              <a:t>寄存器</a:t>
            </a:r>
            <a:r>
              <a:rPr lang="zh-CN" altLang="en-US" sz="2200" b="1" dirty="0">
                <a:latin typeface="Arial" charset="0"/>
                <a:cs typeface="Arial" charset="0"/>
              </a:rPr>
              <a:t>逻辑、</a:t>
            </a:r>
            <a:r>
              <a:rPr lang="zh-CN" altLang="en-US" sz="2200" b="1" dirty="0">
                <a:solidFill>
                  <a:srgbClr val="FF33CC"/>
                </a:solidFill>
                <a:latin typeface="Arial" charset="0"/>
                <a:cs typeface="Arial" charset="0"/>
              </a:rPr>
              <a:t>三态</a:t>
            </a:r>
            <a:r>
              <a:rPr lang="zh-CN" altLang="en-US" sz="2200" b="1" dirty="0">
                <a:latin typeface="Arial" charset="0"/>
                <a:cs typeface="Arial" charset="0"/>
              </a:rPr>
              <a:t>逻辑等。</a:t>
            </a:r>
            <a:endParaRPr lang="zh-CN" altLang="en-US" sz="2000" b="1" dirty="0"/>
          </a:p>
        </p:txBody>
      </p:sp>
      <p:sp>
        <p:nvSpPr>
          <p:cNvPr id="38916"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spcBef>
                <a:spcPct val="0"/>
              </a:spcBef>
            </a:pPr>
            <a:fld id="{5AE36A73-523A-47E1-B50B-F0A562FB3979}" type="slidenum">
              <a:rPr lang="ko-KR" altLang="en-US" sz="1600">
                <a:solidFill>
                  <a:schemeClr val="accent2"/>
                </a:solidFill>
                <a:latin typeface="Verdana" pitchFamily="34" charset="0"/>
                <a:ea typeface="Gulim" pitchFamily="34" charset="-127"/>
              </a:rPr>
              <a:pPr algn="r">
                <a:spcBef>
                  <a:spcPct val="0"/>
                </a:spcBef>
              </a:pPr>
              <a:t>98</a:t>
            </a:fld>
            <a:endParaRPr lang="en-US" altLang="ko-KR" sz="1600">
              <a:solidFill>
                <a:schemeClr val="accent2"/>
              </a:solidFill>
              <a:latin typeface="Verdana" pitchFamily="34" charset="0"/>
              <a:ea typeface="Gulim" pitchFamily="34" charset="-127"/>
            </a:endParaRPr>
          </a:p>
        </p:txBody>
      </p:sp>
      <p:pic>
        <p:nvPicPr>
          <p:cNvPr id="7" name="Picture 1030"/>
          <p:cNvPicPr>
            <a:picLocks noChangeAspect="1" noChangeArrowheads="1"/>
          </p:cNvPicPr>
          <p:nvPr/>
        </p:nvPicPr>
        <p:blipFill>
          <a:blip r:embed="rId4"/>
          <a:srcRect/>
          <a:stretch>
            <a:fillRect/>
          </a:stretch>
        </p:blipFill>
        <p:spPr bwMode="auto">
          <a:xfrm>
            <a:off x="1763713" y="2832100"/>
            <a:ext cx="5781675" cy="3530600"/>
          </a:xfrm>
          <a:prstGeom prst="rect">
            <a:avLst/>
          </a:prstGeom>
          <a:noFill/>
          <a:ln w="9525">
            <a:noFill/>
            <a:miter lim="800000"/>
            <a:headEnd/>
            <a:tailEnd/>
          </a:ln>
        </p:spPr>
      </p:pic>
    </p:spTree>
  </p:cSld>
  <p:clrMapOvr>
    <a:masterClrMapping/>
  </p:clrMapOvr>
  <p:transition spd="med">
    <p:blinds dir="vert"/>
    <p:sndAc>
      <p:stSnd>
        <p:snd r:embed="rId3" name="projctor.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125"/>
                                        </p:tgtEl>
                                        <p:attrNameLst>
                                          <p:attrName>style.visibility</p:attrName>
                                        </p:attrNameLst>
                                      </p:cBhvr>
                                      <p:to>
                                        <p:strVal val="visible"/>
                                      </p:to>
                                    </p:set>
                                    <p:anim calcmode="lin" valueType="num">
                                      <p:cBhvr additive="base">
                                        <p:cTn id="7" dur="500" fill="hold"/>
                                        <p:tgtEl>
                                          <p:spTgt spid="80125"/>
                                        </p:tgtEl>
                                        <p:attrNameLst>
                                          <p:attrName>ppt_x</p:attrName>
                                        </p:attrNameLst>
                                      </p:cBhvr>
                                      <p:tavLst>
                                        <p:tav tm="0">
                                          <p:val>
                                            <p:strVal val="0-#ppt_w/2"/>
                                          </p:val>
                                        </p:tav>
                                        <p:tav tm="100000">
                                          <p:val>
                                            <p:strVal val="#ppt_x"/>
                                          </p:val>
                                        </p:tav>
                                      </p:tavLst>
                                    </p:anim>
                                    <p:anim calcmode="lin" valueType="num">
                                      <p:cBhvr additive="base">
                                        <p:cTn id="8" dur="500" fill="hold"/>
                                        <p:tgtEl>
                                          <p:spTgt spid="801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25" grpId="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zh-CN" altLang="en-US" dirty="0" smtClean="0">
                <a:solidFill>
                  <a:srgbClr val="FFCC00"/>
                </a:solidFill>
                <a:latin typeface="Arial" charset="0"/>
                <a:ea typeface="黑体" pitchFamily="49" charset="-122"/>
                <a:cs typeface="Times New Roman" pitchFamily="18" charset="0"/>
              </a:rPr>
              <a:t>可编程互连线（</a:t>
            </a:r>
            <a:r>
              <a:rPr lang="en-US" altLang="zh-CN" dirty="0" smtClean="0">
                <a:solidFill>
                  <a:srgbClr val="FFCC00"/>
                </a:solidFill>
                <a:latin typeface="Arial" charset="0"/>
                <a:ea typeface="黑体" pitchFamily="49" charset="-122"/>
                <a:cs typeface="Times New Roman" pitchFamily="18" charset="0"/>
              </a:rPr>
              <a:t>PI</a:t>
            </a:r>
            <a:r>
              <a:rPr lang="zh-CN" altLang="en-US" dirty="0" smtClean="0">
                <a:solidFill>
                  <a:srgbClr val="FFCC00"/>
                </a:solidFill>
                <a:latin typeface="Arial" charset="0"/>
                <a:ea typeface="黑体" pitchFamily="49" charset="-122"/>
                <a:cs typeface="Times New Roman" pitchFamily="18" charset="0"/>
              </a:rPr>
              <a:t>）</a:t>
            </a:r>
          </a:p>
        </p:txBody>
      </p:sp>
      <p:sp>
        <p:nvSpPr>
          <p:cNvPr id="80125" name="Text Box 253"/>
          <p:cNvSpPr txBox="1">
            <a:spLocks noChangeArrowheads="1"/>
          </p:cNvSpPr>
          <p:nvPr/>
        </p:nvSpPr>
        <p:spPr bwMode="auto">
          <a:xfrm>
            <a:off x="250825" y="1268413"/>
            <a:ext cx="8721725" cy="1108075"/>
          </a:xfrm>
          <a:prstGeom prst="rect">
            <a:avLst/>
          </a:prstGeom>
          <a:noFill/>
          <a:ln w="9525" algn="ctr">
            <a:noFill/>
            <a:miter lim="800000"/>
            <a:headEnd/>
            <a:tailEnd/>
          </a:ln>
        </p:spPr>
        <p:txBody>
          <a:bodyPr>
            <a:spAutoFit/>
          </a:bodyPr>
          <a:lstStyle/>
          <a:p>
            <a:pPr marL="536575" indent="-363538" algn="l">
              <a:lnSpc>
                <a:spcPct val="110000"/>
              </a:lnSpc>
              <a:spcBef>
                <a:spcPct val="0"/>
              </a:spcBef>
              <a:buClr>
                <a:srgbClr val="006666"/>
              </a:buClr>
              <a:buSzPct val="85000"/>
              <a:buFont typeface="Wingdings" pitchFamily="2" charset="2"/>
              <a:buChar char="u"/>
              <a:tabLst>
                <a:tab pos="536575" algn="l"/>
              </a:tabLst>
            </a:pPr>
            <a:r>
              <a:rPr lang="zh-CN" altLang="en-US" sz="2000" b="1" dirty="0">
                <a:latin typeface="Arial" charset="0"/>
                <a:cs typeface="Arial" charset="0"/>
              </a:rPr>
              <a:t>可编程互连线</a:t>
            </a:r>
            <a:r>
              <a:rPr lang="zh-CN" altLang="en-US" sz="2000" b="1" dirty="0">
                <a:solidFill>
                  <a:srgbClr val="FF0000"/>
                </a:solidFill>
                <a:latin typeface="Arial" charset="0"/>
                <a:cs typeface="Arial" charset="0"/>
              </a:rPr>
              <a:t>（</a:t>
            </a:r>
            <a:r>
              <a:rPr lang="en-US" altLang="zh-CN" sz="2000" b="1" dirty="0">
                <a:solidFill>
                  <a:srgbClr val="FF0000"/>
                </a:solidFill>
                <a:latin typeface="Arial" charset="0"/>
                <a:cs typeface="Arial" charset="0"/>
              </a:rPr>
              <a:t>PI</a:t>
            </a:r>
            <a:r>
              <a:rPr lang="zh-CN" altLang="en-US" sz="2000" b="1" dirty="0">
                <a:solidFill>
                  <a:srgbClr val="FF0000"/>
                </a:solidFill>
                <a:latin typeface="Arial" charset="0"/>
                <a:cs typeface="Arial" charset="0"/>
              </a:rPr>
              <a:t>，</a:t>
            </a:r>
            <a:r>
              <a:rPr lang="en-US" altLang="zh-CN" sz="2000" b="1" dirty="0">
                <a:solidFill>
                  <a:srgbClr val="FF0000"/>
                </a:solidFill>
                <a:latin typeface="Arial" charset="0"/>
                <a:cs typeface="Arial" charset="0"/>
              </a:rPr>
              <a:t>Programmable Interconnect</a:t>
            </a:r>
            <a:r>
              <a:rPr lang="zh-CN" altLang="en-US" sz="2000" b="1" dirty="0">
                <a:solidFill>
                  <a:srgbClr val="FF0000"/>
                </a:solidFill>
                <a:latin typeface="Arial" charset="0"/>
                <a:cs typeface="Arial" charset="0"/>
              </a:rPr>
              <a:t>）</a:t>
            </a:r>
            <a:r>
              <a:rPr lang="zh-CN" altLang="en-US" sz="2000" b="1" dirty="0">
                <a:latin typeface="Arial" charset="0"/>
                <a:cs typeface="Arial" charset="0"/>
              </a:rPr>
              <a:t>或互连资源（</a:t>
            </a:r>
            <a:r>
              <a:rPr lang="en-US" altLang="zh-CN" sz="2000" b="1" dirty="0">
                <a:latin typeface="Arial" charset="0"/>
                <a:cs typeface="Arial" charset="0"/>
              </a:rPr>
              <a:t>ICR</a:t>
            </a:r>
            <a:r>
              <a:rPr lang="zh-CN" altLang="en-US" sz="2000" b="1" dirty="0">
                <a:latin typeface="Arial" charset="0"/>
                <a:cs typeface="Arial" charset="0"/>
              </a:rPr>
              <a:t>，</a:t>
            </a:r>
            <a:r>
              <a:rPr lang="en-US" altLang="zh-CN" sz="2000" b="1" dirty="0">
                <a:latin typeface="Arial" charset="0"/>
                <a:cs typeface="Arial" charset="0"/>
              </a:rPr>
              <a:t>Interconnect Capital Resource</a:t>
            </a:r>
            <a:r>
              <a:rPr lang="zh-CN" altLang="en-US" sz="2000" b="1" dirty="0">
                <a:latin typeface="Arial" charset="0"/>
                <a:cs typeface="Arial" charset="0"/>
              </a:rPr>
              <a:t>）提供高速可靠的内部连线，将</a:t>
            </a:r>
            <a:r>
              <a:rPr lang="en-US" altLang="zh-CN" sz="2000" b="1" dirty="0">
                <a:latin typeface="Arial" charset="0"/>
                <a:cs typeface="Arial" charset="0"/>
              </a:rPr>
              <a:t>CLB</a:t>
            </a:r>
            <a:r>
              <a:rPr lang="zh-CN" altLang="en-US" sz="2000" b="1" dirty="0">
                <a:latin typeface="Arial" charset="0"/>
                <a:cs typeface="Arial" charset="0"/>
              </a:rPr>
              <a:t>之间、</a:t>
            </a:r>
            <a:r>
              <a:rPr lang="en-US" altLang="zh-CN" sz="2000" b="1" dirty="0">
                <a:latin typeface="Arial" charset="0"/>
                <a:cs typeface="Arial" charset="0"/>
              </a:rPr>
              <a:t>CLB</a:t>
            </a:r>
            <a:r>
              <a:rPr lang="zh-CN" altLang="en-US" sz="2000" b="1" dirty="0">
                <a:latin typeface="Arial" charset="0"/>
                <a:cs typeface="Arial" charset="0"/>
              </a:rPr>
              <a:t>和</a:t>
            </a:r>
            <a:r>
              <a:rPr lang="en-US" altLang="zh-CN" sz="2000" b="1" dirty="0">
                <a:latin typeface="Arial" charset="0"/>
                <a:cs typeface="Arial" charset="0"/>
              </a:rPr>
              <a:t>IOB</a:t>
            </a:r>
            <a:r>
              <a:rPr lang="zh-CN" altLang="en-US" sz="2000" b="1" dirty="0">
                <a:latin typeface="Arial" charset="0"/>
                <a:cs typeface="Arial" charset="0"/>
              </a:rPr>
              <a:t>之间连接起来，构成复杂的逻辑连接</a:t>
            </a:r>
            <a:endParaRPr lang="en-US" altLang="zh-CN" sz="2000" b="1" dirty="0">
              <a:latin typeface="Arial" charset="0"/>
              <a:cs typeface="Arial" charset="0"/>
            </a:endParaRPr>
          </a:p>
        </p:txBody>
      </p:sp>
      <p:sp>
        <p:nvSpPr>
          <p:cNvPr id="6149"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spcBef>
                <a:spcPct val="0"/>
              </a:spcBef>
            </a:pPr>
            <a:fld id="{F5E761D8-123D-4CE3-AFAE-B390DE86EACD}" type="slidenum">
              <a:rPr lang="ko-KR" altLang="en-US" sz="1600">
                <a:solidFill>
                  <a:schemeClr val="accent2"/>
                </a:solidFill>
                <a:latin typeface="Verdana" pitchFamily="34" charset="0"/>
                <a:ea typeface="Gulim" pitchFamily="34" charset="-127"/>
              </a:rPr>
              <a:pPr algn="r">
                <a:spcBef>
                  <a:spcPct val="0"/>
                </a:spcBef>
              </a:pPr>
              <a:t>99</a:t>
            </a:fld>
            <a:endParaRPr lang="en-US" altLang="ko-KR" sz="1600">
              <a:solidFill>
                <a:schemeClr val="accent2"/>
              </a:solidFill>
              <a:latin typeface="Verdana" pitchFamily="34" charset="0"/>
              <a:ea typeface="Gulim" pitchFamily="34" charset="-127"/>
            </a:endParaRPr>
          </a:p>
        </p:txBody>
      </p:sp>
      <p:graphicFrame>
        <p:nvGraphicFramePr>
          <p:cNvPr id="6146" name="Object 2"/>
          <p:cNvGraphicFramePr>
            <a:graphicFrameLocks noChangeAspect="1"/>
          </p:cNvGraphicFramePr>
          <p:nvPr/>
        </p:nvGraphicFramePr>
        <p:xfrm>
          <a:off x="3378200" y="2565400"/>
          <a:ext cx="5334000" cy="3419475"/>
        </p:xfrm>
        <a:graphic>
          <a:graphicData uri="http://schemas.openxmlformats.org/presentationml/2006/ole">
            <p:oleObj spid="_x0000_s196610" name="位图图像" r:id="rId5" imgW="5420482" imgH="3191320" progId="Paint.Picture">
              <p:embed/>
            </p:oleObj>
          </a:graphicData>
        </a:graphic>
      </p:graphicFrame>
      <p:sp>
        <p:nvSpPr>
          <p:cNvPr id="8" name="Text Box 253"/>
          <p:cNvSpPr txBox="1">
            <a:spLocks noChangeArrowheads="1"/>
          </p:cNvSpPr>
          <p:nvPr/>
        </p:nvSpPr>
        <p:spPr bwMode="auto">
          <a:xfrm>
            <a:off x="79375" y="2744788"/>
            <a:ext cx="3087688" cy="2800350"/>
          </a:xfrm>
          <a:prstGeom prst="rect">
            <a:avLst/>
          </a:prstGeom>
          <a:noFill/>
          <a:ln w="9525" algn="ctr">
            <a:noFill/>
            <a:miter lim="800000"/>
            <a:headEnd/>
            <a:tailEnd/>
          </a:ln>
        </p:spPr>
        <p:txBody>
          <a:bodyPr>
            <a:spAutoFit/>
          </a:bodyPr>
          <a:lstStyle/>
          <a:p>
            <a:pPr marL="536575" indent="-363538" algn="l">
              <a:lnSpc>
                <a:spcPct val="110000"/>
              </a:lnSpc>
              <a:spcBef>
                <a:spcPct val="0"/>
              </a:spcBef>
              <a:buClr>
                <a:srgbClr val="006666"/>
              </a:buClr>
              <a:buSzPct val="85000"/>
              <a:buFont typeface="Wingdings" pitchFamily="2" charset="2"/>
              <a:buChar char="u"/>
              <a:tabLst>
                <a:tab pos="536575" algn="l"/>
              </a:tabLst>
            </a:pPr>
            <a:r>
              <a:rPr lang="zh-CN" altLang="en-US" sz="2000" b="1" dirty="0">
                <a:latin typeface="Arial" charset="0"/>
                <a:cs typeface="Arial" charset="0"/>
              </a:rPr>
              <a:t>主要由纵横分布在</a:t>
            </a:r>
            <a:r>
              <a:rPr lang="en-US" altLang="zh-CN" sz="2000" b="1" dirty="0">
                <a:latin typeface="Arial" charset="0"/>
                <a:cs typeface="Arial" charset="0"/>
              </a:rPr>
              <a:t>CLB</a:t>
            </a:r>
            <a:r>
              <a:rPr lang="zh-CN" altLang="en-US" sz="2000" b="1" dirty="0">
                <a:latin typeface="Arial" charset="0"/>
                <a:cs typeface="Arial" charset="0"/>
              </a:rPr>
              <a:t>阵列之间的金属线网络和位于纵横交叉点上的</a:t>
            </a:r>
            <a:r>
              <a:rPr lang="zh-CN" altLang="en-US" sz="2000" b="1" dirty="0">
                <a:solidFill>
                  <a:srgbClr val="FF0066"/>
                </a:solidFill>
                <a:latin typeface="Arial" charset="0"/>
                <a:cs typeface="Arial" charset="0"/>
              </a:rPr>
              <a:t>可编程开关矩阵</a:t>
            </a:r>
            <a:r>
              <a:rPr lang="zh-CN" altLang="en-US" sz="2000" b="1" dirty="0">
                <a:latin typeface="Arial" charset="0"/>
                <a:cs typeface="Arial" charset="0"/>
              </a:rPr>
              <a:t>（</a:t>
            </a:r>
            <a:r>
              <a:rPr lang="en-US" altLang="zh-CN" sz="2000" b="1" dirty="0">
                <a:latin typeface="Arial" charset="0"/>
                <a:cs typeface="Arial" charset="0"/>
              </a:rPr>
              <a:t>PSM</a:t>
            </a:r>
            <a:r>
              <a:rPr lang="zh-CN" altLang="en-US" sz="2000" b="1" dirty="0">
                <a:latin typeface="Arial" charset="0"/>
                <a:cs typeface="Arial" charset="0"/>
              </a:rPr>
              <a:t>，</a:t>
            </a:r>
            <a:r>
              <a:rPr lang="en-US" altLang="zh-CN" sz="2000" b="1" dirty="0">
                <a:latin typeface="Arial" charset="0"/>
                <a:cs typeface="Arial" charset="0"/>
              </a:rPr>
              <a:t>Programmable Switch Matrix</a:t>
            </a:r>
            <a:r>
              <a:rPr lang="zh-CN" altLang="en-US" sz="2000" b="1" dirty="0">
                <a:latin typeface="Arial" charset="0"/>
                <a:cs typeface="Arial" charset="0"/>
              </a:rPr>
              <a:t>）组成。</a:t>
            </a:r>
            <a:endParaRPr lang="zh-CN" altLang="en-US" sz="2000" b="1" dirty="0"/>
          </a:p>
        </p:txBody>
      </p:sp>
    </p:spTree>
  </p:cSld>
  <p:clrMapOvr>
    <a:masterClrMapping/>
  </p:clrMapOvr>
  <p:transition spd="med">
    <p:blinds dir="vert"/>
    <p:sndAc>
      <p:stSnd>
        <p:snd r:embed="rId4" name="projctor.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125"/>
                                        </p:tgtEl>
                                        <p:attrNameLst>
                                          <p:attrName>style.visibility</p:attrName>
                                        </p:attrNameLst>
                                      </p:cBhvr>
                                      <p:to>
                                        <p:strVal val="visible"/>
                                      </p:to>
                                    </p:set>
                                    <p:anim calcmode="lin" valueType="num">
                                      <p:cBhvr additive="base">
                                        <p:cTn id="7" dur="500" fill="hold"/>
                                        <p:tgtEl>
                                          <p:spTgt spid="80125"/>
                                        </p:tgtEl>
                                        <p:attrNameLst>
                                          <p:attrName>ppt_x</p:attrName>
                                        </p:attrNameLst>
                                      </p:cBhvr>
                                      <p:tavLst>
                                        <p:tav tm="0">
                                          <p:val>
                                            <p:strVal val="0-#ppt_w/2"/>
                                          </p:val>
                                        </p:tav>
                                        <p:tav tm="100000">
                                          <p:val>
                                            <p:strVal val="#ppt_x"/>
                                          </p:val>
                                        </p:tav>
                                      </p:tavLst>
                                    </p:anim>
                                    <p:anim calcmode="lin" valueType="num">
                                      <p:cBhvr additive="base">
                                        <p:cTn id="8" dur="500" fill="hold"/>
                                        <p:tgtEl>
                                          <p:spTgt spid="801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25" grpId="0"/>
      <p:bldP spid="8" grpId="0"/>
    </p:bldLst>
  </p:timing>
</p:sld>
</file>

<file path=ppt/theme/theme1.xml><?xml version="1.0" encoding="utf-8"?>
<a:theme xmlns:a="http://schemas.openxmlformats.org/drawingml/2006/main" name="Office 主题">
  <a:themeElements>
    <a:clrScheme name="Office 主题 1">
      <a:dk1>
        <a:srgbClr val="000000"/>
      </a:dk1>
      <a:lt1>
        <a:srgbClr val="FFFFFF"/>
      </a:lt1>
      <a:dk2>
        <a:srgbClr val="323846"/>
      </a:dk2>
      <a:lt2>
        <a:srgbClr val="1E116F"/>
      </a:lt2>
      <a:accent1>
        <a:srgbClr val="98ECF2"/>
      </a:accent1>
      <a:accent2>
        <a:srgbClr val="9999FF"/>
      </a:accent2>
      <a:accent3>
        <a:srgbClr val="FFFFFF"/>
      </a:accent3>
      <a:accent4>
        <a:srgbClr val="000000"/>
      </a:accent4>
      <a:accent5>
        <a:srgbClr val="CAF4F7"/>
      </a:accent5>
      <a:accent6>
        <a:srgbClr val="8A8AE7"/>
      </a:accent6>
      <a:hlink>
        <a:srgbClr val="003399"/>
      </a:hlink>
      <a:folHlink>
        <a:srgbClr val="B2B2B2"/>
      </a:folHlink>
    </a:clrScheme>
    <a:fontScheme name="Office 主题">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000" b="1" i="0" u="sng" strike="noStrike" cap="none" normalizeH="0" baseline="0" smtClean="0">
            <a:ln>
              <a:noFill/>
            </a:ln>
            <a:solidFill>
              <a:schemeClr val="accent1"/>
            </a:solidFill>
            <a:effectLst/>
            <a:latin typeface="Lucida Sans Unicode" pitchFamily="34" charset="0"/>
            <a:ea typeface="굴림" pitchFamily="50"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000" b="1" i="0" u="sng" strike="noStrike" cap="none" normalizeH="0" baseline="0" smtClean="0">
            <a:ln>
              <a:noFill/>
            </a:ln>
            <a:solidFill>
              <a:schemeClr val="accent1"/>
            </a:solidFill>
            <a:effectLst/>
            <a:latin typeface="Lucida Sans Unicode" pitchFamily="34" charset="0"/>
            <a:ea typeface="굴림" pitchFamily="50" charset="-127"/>
          </a:defRPr>
        </a:defPPr>
      </a:lstStyle>
    </a:lnDef>
  </a:objectDefaults>
  <a:extraClrSchemeLst>
    <a:extraClrScheme>
      <a:clrScheme name="Office 主题 1">
        <a:dk1>
          <a:srgbClr val="000000"/>
        </a:dk1>
        <a:lt1>
          <a:srgbClr val="FFFFFF"/>
        </a:lt1>
        <a:dk2>
          <a:srgbClr val="323846"/>
        </a:dk2>
        <a:lt2>
          <a:srgbClr val="1E116F"/>
        </a:lt2>
        <a:accent1>
          <a:srgbClr val="98ECF2"/>
        </a:accent1>
        <a:accent2>
          <a:srgbClr val="9999FF"/>
        </a:accent2>
        <a:accent3>
          <a:srgbClr val="FFFFFF"/>
        </a:accent3>
        <a:accent4>
          <a:srgbClr val="000000"/>
        </a:accent4>
        <a:accent5>
          <a:srgbClr val="CAF4F7"/>
        </a:accent5>
        <a:accent6>
          <a:srgbClr val="8A8AE7"/>
        </a:accent6>
        <a:hlink>
          <a:srgbClr val="003399"/>
        </a:hlink>
        <a:folHlink>
          <a:srgbClr val="B2B2B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323846"/>
        </a:dk2>
        <a:lt2>
          <a:srgbClr val="003D3C"/>
        </a:lt2>
        <a:accent1>
          <a:srgbClr val="F6E884"/>
        </a:accent1>
        <a:accent2>
          <a:srgbClr val="E79C39"/>
        </a:accent2>
        <a:accent3>
          <a:srgbClr val="FFFFFF"/>
        </a:accent3>
        <a:accent4>
          <a:srgbClr val="000000"/>
        </a:accent4>
        <a:accent5>
          <a:srgbClr val="FAF2C2"/>
        </a:accent5>
        <a:accent6>
          <a:srgbClr val="D18D33"/>
        </a:accent6>
        <a:hlink>
          <a:srgbClr val="663300"/>
        </a:hlink>
        <a:folHlink>
          <a:srgbClr val="B2B2B2"/>
        </a:folHlink>
      </a:clrScheme>
      <a:clrMap bg1="lt1" tx1="dk1" bg2="lt2" tx2="dk2" accent1="accent1" accent2="accent2" accent3="accent3" accent4="accent4" accent5="accent5" accent6="accent6" hlink="hlink" folHlink="folHlink"/>
    </a:extraClrScheme>
    <a:extraClrScheme>
      <a:clrScheme name="Office 主题 3">
        <a:dk1>
          <a:srgbClr val="000000"/>
        </a:dk1>
        <a:lt1>
          <a:srgbClr val="FFFFFF"/>
        </a:lt1>
        <a:dk2>
          <a:srgbClr val="323846"/>
        </a:dk2>
        <a:lt2>
          <a:srgbClr val="003D3C"/>
        </a:lt2>
        <a:accent1>
          <a:srgbClr val="C5FF8B"/>
        </a:accent1>
        <a:accent2>
          <a:srgbClr val="7DD9B6"/>
        </a:accent2>
        <a:accent3>
          <a:srgbClr val="FFFFFF"/>
        </a:accent3>
        <a:accent4>
          <a:srgbClr val="000000"/>
        </a:accent4>
        <a:accent5>
          <a:srgbClr val="DFFFC4"/>
        </a:accent5>
        <a:accent6>
          <a:srgbClr val="71C4A5"/>
        </a:accent6>
        <a:hlink>
          <a:srgbClr val="006666"/>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14539</TotalTime>
  <Words>18040</Words>
  <Application>Microsoft Office PowerPoint</Application>
  <PresentationFormat>全屏显示(4:3)</PresentationFormat>
  <Paragraphs>2149</Paragraphs>
  <Slides>121</Slides>
  <Notes>121</Notes>
  <HiddenSlides>3</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7</vt:i4>
      </vt:variant>
      <vt:variant>
        <vt:lpstr>幻灯片标题</vt:lpstr>
      </vt:variant>
      <vt:variant>
        <vt:i4>121</vt:i4>
      </vt:variant>
    </vt:vector>
  </HeadingPairs>
  <TitlesOfParts>
    <vt:vector size="147" baseType="lpstr">
      <vt:lpstr>Times New Roman</vt:lpstr>
      <vt:lpstr>宋体</vt:lpstr>
      <vt:lpstr>Arial</vt:lpstr>
      <vt:lpstr>Verdana</vt:lpstr>
      <vt:lpstr>Wingdings</vt:lpstr>
      <vt:lpstr>Lucida Sans Unicode</vt:lpstr>
      <vt:lpstr>Gulim</vt:lpstr>
      <vt:lpstr>黑体</vt:lpstr>
      <vt:lpstr>华文行楷</vt:lpstr>
      <vt:lpstr>楷体_GB2312</vt:lpstr>
      <vt:lpstr>华文楷体</vt:lpstr>
      <vt:lpstr>隶书</vt:lpstr>
      <vt:lpstr>Symbol</vt:lpstr>
      <vt:lpstr>Tahoma</vt:lpstr>
      <vt:lpstr>Wingdings 2</vt:lpstr>
      <vt:lpstr>方正姚体</vt:lpstr>
      <vt:lpstr>华文彩云</vt:lpstr>
      <vt:lpstr>华文新魏</vt:lpstr>
      <vt:lpstr>Office 主题</vt:lpstr>
      <vt:lpstr>Microsoft Visio 绘图</vt:lpstr>
      <vt:lpstr>Visio 2000 Drawing</vt:lpstr>
      <vt:lpstr>Microsoft 公式 3.0</vt:lpstr>
      <vt:lpstr>图像文档</vt:lpstr>
      <vt:lpstr>位图图像</vt:lpstr>
      <vt:lpstr>BMP 图象</vt:lpstr>
      <vt:lpstr>文档</vt:lpstr>
      <vt:lpstr>数字逻辑</vt:lpstr>
      <vt:lpstr>第8章半导体存储器与可编程逻辑器件</vt:lpstr>
      <vt:lpstr>本　章　重　点</vt:lpstr>
      <vt:lpstr>8.1  概述 </vt:lpstr>
      <vt:lpstr>8.1.1  程序逻辑电路的结构及特点 </vt:lpstr>
      <vt:lpstr>8.1.2  半导体存储器的结构 </vt:lpstr>
      <vt:lpstr>半导体存储器的结构图</vt:lpstr>
      <vt:lpstr>半导体存储器的输入和输出信号线</vt:lpstr>
      <vt:lpstr>半导体存储器的存储容量</vt:lpstr>
      <vt:lpstr>半导体存储器的译码</vt:lpstr>
      <vt:lpstr>半导体存储器的输入/输出控制电路</vt:lpstr>
      <vt:lpstr>存储芯片结构（一维地址结构）</vt:lpstr>
      <vt:lpstr>存储芯片结构（SRAM二维地址结构）</vt:lpstr>
      <vt:lpstr>存储芯片结构（DRAM二维地址结构）</vt:lpstr>
      <vt:lpstr>8.1.3  半导体存储器的分类</vt:lpstr>
      <vt:lpstr>随机存取存储器RAM的分类（1/2）</vt:lpstr>
      <vt:lpstr>随机存取存储器RAM的分类（2/2）</vt:lpstr>
      <vt:lpstr>只读存储器ROM的分类</vt:lpstr>
      <vt:lpstr>8.2    随机存储器</vt:lpstr>
      <vt:lpstr>8.2.1  静态随机存储器SRAM </vt:lpstr>
      <vt:lpstr>静态随机存储器SRAM工作原理（写操作 ）</vt:lpstr>
      <vt:lpstr>静态随机存储器SRAM工作原理（读操作 ）</vt:lpstr>
      <vt:lpstr>8.2.2  动态随机存储器DRAM </vt:lpstr>
      <vt:lpstr>四管MOS动态存储单元工作原理（写操作）</vt:lpstr>
      <vt:lpstr>四管MOS动态存储单元工作原理（读操作）</vt:lpstr>
      <vt:lpstr>四管MOS动态存储单元工作原理（刷新操作）</vt:lpstr>
      <vt:lpstr>单管MOS动态存储单元</vt:lpstr>
      <vt:lpstr>单管MOS动态存储单元工作原理（写入） </vt:lpstr>
      <vt:lpstr>单管MOS动态存储单元工作原理（读出） </vt:lpstr>
      <vt:lpstr>单管MOS动态存储单元的工作特征</vt:lpstr>
      <vt:lpstr>8.2.3  RAM典型芯片 </vt:lpstr>
      <vt:lpstr>SRAM读周期时序图 </vt:lpstr>
      <vt:lpstr>SRAM写周期时序图</vt:lpstr>
      <vt:lpstr>HM6116 SRAM芯片</vt:lpstr>
      <vt:lpstr>DRAM典型芯片Intel  2164</vt:lpstr>
      <vt:lpstr>DRAM的读写时序控制（读周期）</vt:lpstr>
      <vt:lpstr>DRAM的读写时序控制（写周期）</vt:lpstr>
      <vt:lpstr>8.2.4  RAM芯片扩展</vt:lpstr>
      <vt:lpstr>RAM芯片扩展（位扩展）</vt:lpstr>
      <vt:lpstr>RAM芯片扩展（字扩展）</vt:lpstr>
      <vt:lpstr>字扩展与CPU连接</vt:lpstr>
      <vt:lpstr>RAM芯片扩展（字位扩展）</vt:lpstr>
      <vt:lpstr>【例8.4】 1K×4位 SRAM 扩展为4K×8位存储器</vt:lpstr>
      <vt:lpstr>8.3    只读存储器</vt:lpstr>
      <vt:lpstr>8.3.1  ROM的结构</vt:lpstr>
      <vt:lpstr>2、可编程ROM（PROM）</vt:lpstr>
      <vt:lpstr>3、光可擦可编程ROM（EPROM）</vt:lpstr>
      <vt:lpstr>EPROM的工作原理</vt:lpstr>
      <vt:lpstr>4、电可擦可编程ROM</vt:lpstr>
      <vt:lpstr>EEPROM的工作原理</vt:lpstr>
      <vt:lpstr>8.3.3  ROM的应用 </vt:lpstr>
      <vt:lpstr>【例8.5 】数据输出与地址输入的逻辑关系</vt:lpstr>
      <vt:lpstr>将存储矩阵简化为点阵图</vt:lpstr>
      <vt:lpstr>固定ROM的点阵图</vt:lpstr>
      <vt:lpstr>ROM实现任意组合逻辑函数的设计方法</vt:lpstr>
      <vt:lpstr>ROM的应用举例 </vt:lpstr>
      <vt:lpstr>ROM实现的码转换器点阵图</vt:lpstr>
      <vt:lpstr>思考：哪种器件可以实现任意组合逻辑电路？</vt:lpstr>
      <vt:lpstr>8.4  基于Verilog HDL的存储器设计</vt:lpstr>
      <vt:lpstr>8.4.1  RAM的HDL设计</vt:lpstr>
      <vt:lpstr>8×8位RAM的HDL设计</vt:lpstr>
      <vt:lpstr>RAM的仿真波形阶段分析</vt:lpstr>
      <vt:lpstr>8×8 RAM的仿真波形图</vt:lpstr>
      <vt:lpstr>8.4.2  ROM的HDL设计</vt:lpstr>
      <vt:lpstr>rom8x8.v的仿真波形图</vt:lpstr>
      <vt:lpstr>用memory型变量实现8×8位ROM</vt:lpstr>
      <vt:lpstr>利用Quartus Ⅱ的LPM宏单元库实现ROM/RAM</vt:lpstr>
      <vt:lpstr>利用lpm_ram_dq 实现256x8 RAM</vt:lpstr>
      <vt:lpstr>建立存储器初始化文件</vt:lpstr>
      <vt:lpstr>创建存储器初始化文件的方法</vt:lpstr>
      <vt:lpstr>创建存储器初始化文件的方法（续）</vt:lpstr>
      <vt:lpstr>课后练习</vt:lpstr>
      <vt:lpstr>8.5  PLD的基本原理</vt:lpstr>
      <vt:lpstr>8.5.1  可编程逻辑器件的分类 </vt:lpstr>
      <vt:lpstr>1、按集成密度分类</vt:lpstr>
      <vt:lpstr>高密度可编程逻辑器件HDPLD</vt:lpstr>
      <vt:lpstr>2、按编程方式分类</vt:lpstr>
      <vt:lpstr>3、按可编程元件的结构及编程方式分类（1/2） </vt:lpstr>
      <vt:lpstr>3、按可编程元件的结构及编程方式分类 （2/2）</vt:lpstr>
      <vt:lpstr>4、按结构特点分类 </vt:lpstr>
      <vt:lpstr>8.5.2  阵列型PLD</vt:lpstr>
      <vt:lpstr>阵列型PLD的与门和或门表示</vt:lpstr>
      <vt:lpstr>PLD与门的简略表示</vt:lpstr>
      <vt:lpstr>简单PLD的基本结构</vt:lpstr>
      <vt:lpstr>PROM、FPLA、PAL、GAL性能比较</vt:lpstr>
      <vt:lpstr>PROM的阵列结构图</vt:lpstr>
      <vt:lpstr>PLA的阵列图</vt:lpstr>
      <vt:lpstr>PAL、GAL的阵列结构图</vt:lpstr>
      <vt:lpstr>PAL16V8的电路结构</vt:lpstr>
      <vt:lpstr>GAL16V8的电路结构</vt:lpstr>
      <vt:lpstr>2、EPLD和CPLD的基本结构</vt:lpstr>
      <vt:lpstr>可编程逻辑宏单元</vt:lpstr>
      <vt:lpstr>Altera公司MAX 7000S 逻辑宏单元结构</vt:lpstr>
      <vt:lpstr>可编程I/O单元及可编程连线阵列PIA</vt:lpstr>
      <vt:lpstr>8.5.3  现场可编程门阵列FPGA</vt:lpstr>
      <vt:lpstr>FPGA的基本结构</vt:lpstr>
      <vt:lpstr>可配置逻辑模块CLB</vt:lpstr>
      <vt:lpstr>输入/输出模块（IOB）</vt:lpstr>
      <vt:lpstr>可编程互连线（PI）</vt:lpstr>
      <vt:lpstr>8.5.4  基于查找表的结构</vt:lpstr>
      <vt:lpstr>用LUT实现与门的实例</vt:lpstr>
      <vt:lpstr>2、基于查找表的FPGA 的结构</vt:lpstr>
      <vt:lpstr>Spartan的Slices结构</vt:lpstr>
      <vt:lpstr>8.6  PLD的设计技术 </vt:lpstr>
      <vt:lpstr>8.6.1  PLD 的设计方法</vt:lpstr>
      <vt:lpstr>PLD 的设计方法</vt:lpstr>
      <vt:lpstr>“自顶向下”的数字系统设计</vt:lpstr>
      <vt:lpstr>自顶向下设计法的示意图</vt:lpstr>
      <vt:lpstr>8.6.2  PLD的设计流程 </vt:lpstr>
      <vt:lpstr>PLD 的设计流程</vt:lpstr>
      <vt:lpstr>设计准备与设计输入</vt:lpstr>
      <vt:lpstr>本章小结</vt:lpstr>
      <vt:lpstr>2、半导体存储器的结构</vt:lpstr>
      <vt:lpstr>3、半导体存储器的分类</vt:lpstr>
      <vt:lpstr>4、随机存储器RAM</vt:lpstr>
      <vt:lpstr>RAM芯片的扩展方法</vt:lpstr>
      <vt:lpstr>5、只读存储器ROM</vt:lpstr>
      <vt:lpstr>6、基于Verilog HDL的存储器设计</vt:lpstr>
      <vt:lpstr>可编程逻辑器件</vt:lpstr>
      <vt:lpstr>现场可编程门阵列FPGA</vt:lpstr>
      <vt:lpstr>PLD的设计技术与设计流程</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문보라</dc:creator>
  <cp:lastModifiedBy>Lenovo User</cp:lastModifiedBy>
  <cp:revision>686</cp:revision>
  <dcterms:created xsi:type="dcterms:W3CDTF">2004-02-28T11:56:03Z</dcterms:created>
  <dcterms:modified xsi:type="dcterms:W3CDTF">2012-09-10T02:33:35Z</dcterms:modified>
</cp:coreProperties>
</file>