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7" r:id="rId3"/>
    <p:sldId id="327" r:id="rId5"/>
    <p:sldId id="328" r:id="rId6"/>
    <p:sldId id="329" r:id="rId7"/>
    <p:sldId id="333" r:id="rId8"/>
    <p:sldId id="334" r:id="rId9"/>
    <p:sldId id="330" r:id="rId10"/>
    <p:sldId id="331" r:id="rId11"/>
    <p:sldId id="338" r:id="rId12"/>
    <p:sldId id="32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7" y="120"/>
      </p:cViewPr>
      <p:guideLst>
        <p:guide orient="horz" pos="2161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89216-8D07-4FF2-9465-EE9CE385D5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FAF7-B550-44EC-95A9-DC60076532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5F65E33-A8F6-48C6-92D2-D4E49D444B82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5F65E33-A8F6-48C6-92D2-D4E49D444B82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5F65E33-A8F6-48C6-92D2-D4E49D444B82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5F65E33-A8F6-48C6-92D2-D4E49D444B82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患者分诊不属必要功能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B1DFAF7-B550-44EC-95A9-DC60076532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5F65E33-A8F6-48C6-92D2-D4E49D444B82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5F65E33-A8F6-48C6-92D2-D4E49D444B82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2DD8EE00-B748-4F3D-A7BB-B5BBE88972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Picture 3" descr="E:\3.Qinhan's photos\SIGM\SIGM-PPT-0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0213"/>
            <a:ext cx="54133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4550" y="203200"/>
            <a:ext cx="6778625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1268413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86288" y="1268413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395288" y="3606800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4550" y="203200"/>
            <a:ext cx="6778625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4550" y="203200"/>
            <a:ext cx="6778625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2684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86288" y="1268413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4550" y="203200"/>
            <a:ext cx="6778625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4550" y="203200"/>
            <a:ext cx="6778625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4550" y="203200"/>
            <a:ext cx="6778625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版式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/>
          <a:lstStyle/>
          <a:p>
            <a:fld id="{9F5F11B4-7530-42D9-8E42-4B3D8E275F58}" type="datetime1">
              <a:rPr lang="en-US" altLang="zh-CN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</p:spPr>
        <p:txBody>
          <a:bodyPr/>
          <a:lstStyle/>
          <a:p>
            <a:fld id="{D5BBC35B-A44B-4119-B8DA-DE9E3DFADA20}" type="slidenum">
              <a:rPr kumimoji="0" lang="en-US" smtClean="0"/>
            </a:fld>
            <a:endParaRPr kumimoji="0" 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86409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pic>
        <p:nvPicPr>
          <p:cNvPr id="9" name="图片 8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11760" y="3212976"/>
            <a:ext cx="5667375" cy="31718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53525" cy="64801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99" name="标题占位符 1"/>
          <p:cNvSpPr>
            <a:spLocks noGrp="1"/>
          </p:cNvSpPr>
          <p:nvPr>
            <p:ph type="title"/>
          </p:nvPr>
        </p:nvSpPr>
        <p:spPr bwMode="auto">
          <a:xfrm>
            <a:off x="2114550" y="203200"/>
            <a:ext cx="6778625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10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95288" y="1268413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 flipV="1">
            <a:off x="468313" y="836613"/>
            <a:ext cx="8229600" cy="20637"/>
          </a:xfrm>
          <a:prstGeom prst="line">
            <a:avLst/>
          </a:prstGeom>
          <a:noFill/>
          <a:ln w="34925" cap="rnd">
            <a:solidFill>
              <a:schemeClr val="tx2"/>
            </a:solidFill>
            <a:prstDash val="sysDot"/>
            <a:round/>
          </a:ln>
          <a:effectLst/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zh-CN" altLang="en-US">
              <a:solidFill>
                <a:prstClr val="black"/>
              </a:solidFill>
              <a:latin typeface="微软雅黑" pitchFamily="34" charset="-122"/>
            </a:endParaRPr>
          </a:p>
        </p:txBody>
      </p:sp>
      <p:pic>
        <p:nvPicPr>
          <p:cNvPr id="4102" name="Picture 19" descr="logo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95288" y="319088"/>
            <a:ext cx="14398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20" descr="line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6597674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518299"/>
            <a:ext cx="4572000" cy="4111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b="1" dirty="0">
                <a:solidFill>
                  <a:prstClr val="white"/>
                </a:solidFill>
                <a:latin typeface="华文细黑" pitchFamily="2" charset="-122"/>
                <a:ea typeface="华文细黑" pitchFamily="2" charset="-122"/>
              </a:rPr>
              <a:t>WWW.OIMS.COM.CN</a:t>
            </a:r>
            <a:endParaRPr lang="en-US" altLang="zh-CN" sz="1400" b="1" dirty="0">
              <a:solidFill>
                <a:prstClr val="white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716F7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716F70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rgbClr val="716F7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rgbClr val="716F7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716F7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16F7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16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OIMS-EMR&#31995;&#32479;&#21151;&#33021;&#27169;&#22359;.xlsx" TargetMode="Externa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AutoShape 15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1" name="AutoShape 17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307975" y="-7461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2" name="AutoShape 19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428596" y="-571528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63" name="Picture 50" descr="sigm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072198" y="5728426"/>
            <a:ext cx="2963852" cy="72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43608" y="2492896"/>
            <a:ext cx="7416824" cy="122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/>
              <a:t>眼科电子病历系统</a:t>
            </a:r>
            <a:endParaRPr lang="en-US" altLang="zh-CN" sz="3600" b="1" dirty="0" smtClean="0"/>
          </a:p>
          <a:p>
            <a:pPr algn="ctr"/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OIMS--EMR</a:t>
            </a:r>
            <a:r>
              <a:rPr lang="zh-CN" altLang="en-US" sz="3600" b="1" dirty="0" smtClean="0"/>
              <a:t>）</a:t>
            </a:r>
            <a:endParaRPr lang="zh-CN" altLang="en-US" sz="3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/>
          <p:cNvSpPr>
            <a:spLocks noGrp="1"/>
          </p:cNvSpPr>
          <p:nvPr>
            <p:ph type="title"/>
          </p:nvPr>
        </p:nvSpPr>
        <p:spPr>
          <a:xfrm>
            <a:off x="468313" y="1989138"/>
            <a:ext cx="8229600" cy="863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携手共进，共创辉煌。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AutoShape 15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1" name="AutoShape 17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307975" y="-7461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2" name="AutoShape 19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428596" y="-571528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63" name="Picture 50" descr="sigm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072198" y="5728426"/>
            <a:ext cx="2963852" cy="72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650" y="1268730"/>
            <a:ext cx="654494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n-ea"/>
              </a:rPr>
              <a:t>一、</a:t>
            </a:r>
            <a:r>
              <a:rPr lang="en-US" altLang="zh-CN" sz="3200" b="1" dirty="0" smtClean="0">
                <a:latin typeface="+mn-ea"/>
              </a:rPr>
              <a:t>OIMS-EMR</a:t>
            </a:r>
            <a:r>
              <a:rPr lang="zh-CN" altLang="en-US" sz="3200" b="1" dirty="0" smtClean="0">
                <a:latin typeface="+mn-ea"/>
              </a:rPr>
              <a:t>定义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115" y="2132965"/>
            <a:ext cx="7707630" cy="340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       </a:t>
            </a:r>
            <a:r>
              <a:rPr lang="zh-CN" altLang="en-US" sz="2400" dirty="0" smtClean="0">
                <a:latin typeface="+mn-ea"/>
              </a:rPr>
              <a:t>电子病历是由医疗机构以电子化方式创建、保存和使用的，重点针对门诊、住院患者（或保健对象）临床诊疗和指导干预信息的数据集成系统。是居民个人在医疗机构历次就诊过程中产生和被记录的完整、详细的临床信息资源。</a:t>
            </a:r>
            <a:endParaRPr lang="zh-CN" altLang="en-US" sz="2400" dirty="0" smtClean="0">
              <a:latin typeface="+mn-ea"/>
            </a:endParaRPr>
          </a:p>
          <a:p>
            <a:endParaRPr lang="zh-CN" alt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  </a:t>
            </a:r>
            <a:r>
              <a:rPr lang="en-US" altLang="zh-CN" sz="2400" dirty="0" smtClean="0">
                <a:latin typeface="+mn-ea"/>
              </a:rPr>
              <a:t>OIMS-EMR</a:t>
            </a:r>
            <a:r>
              <a:rPr lang="zh-CN" altLang="en-US" sz="2400" dirty="0" smtClean="0">
                <a:latin typeface="+mn-ea"/>
              </a:rPr>
              <a:t>是专门为眼科开发的电子病历系统，包含角膜塑形镜病历、屈光病历，目前已开发完门诊病历的大部分工作。</a:t>
            </a: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AutoShape 15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1" name="AutoShape 17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307975" y="-7461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2" name="AutoShape 19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428596" y="-571528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63" name="Picture 50" descr="sigm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072198" y="5728426"/>
            <a:ext cx="2963852" cy="72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126876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n-ea"/>
              </a:rPr>
              <a:t>二、客户价值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2276872"/>
            <a:ext cx="7128792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   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260" y="2204720"/>
            <a:ext cx="7955915" cy="3244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30000"/>
              </a:lnSpc>
            </a:pPr>
            <a:r>
              <a:rPr lang="zh-CN" altLang="en-US" b="1"/>
              <a:t>更懂眼科：</a:t>
            </a:r>
            <a:r>
              <a:rPr lang="zh-CN" altLang="en-US"/>
              <a:t>为眼科量身而制</a:t>
            </a:r>
            <a:endParaRPr lang="zh-CN" altLang="en-US"/>
          </a:p>
          <a:p>
            <a:pPr>
              <a:lnSpc>
                <a:spcPct val="230000"/>
              </a:lnSpc>
            </a:pPr>
            <a:r>
              <a:rPr lang="zh-CN" altLang="en-US" b="1"/>
              <a:t>更便捷：</a:t>
            </a:r>
            <a:r>
              <a:rPr lang="zh-CN" altLang="en-US">
                <a:sym typeface="+mn-ea"/>
              </a:rPr>
              <a:t>自动获取患者检查、检验信息，及科外病历记录</a:t>
            </a:r>
            <a:endParaRPr lang="zh-CN" altLang="en-US"/>
          </a:p>
          <a:p>
            <a:pPr>
              <a:lnSpc>
                <a:spcPct val="230000"/>
              </a:lnSpc>
            </a:pPr>
            <a:r>
              <a:rPr lang="zh-CN" altLang="en-US" b="1"/>
              <a:t>更有效率：</a:t>
            </a:r>
            <a:r>
              <a:rPr lang="zh-CN" altLang="en-US">
                <a:sym typeface="+mn-ea"/>
              </a:rPr>
              <a:t>内置模板定制，极大改善输入效率</a:t>
            </a:r>
            <a:endParaRPr lang="zh-CN" altLang="en-US"/>
          </a:p>
          <a:p>
            <a:pPr>
              <a:lnSpc>
                <a:spcPct val="230000"/>
              </a:lnSpc>
            </a:pPr>
            <a:r>
              <a:rPr lang="zh-CN" altLang="en-US" b="1"/>
              <a:t>更兼容：</a:t>
            </a:r>
            <a:r>
              <a:rPr lang="zh-CN" altLang="en-US">
                <a:solidFill>
                  <a:srgbClr val="FF0000"/>
                </a:solidFill>
              </a:rPr>
              <a:t>提供丰富接口</a:t>
            </a:r>
            <a:r>
              <a:rPr lang="zh-CN" altLang="en-US"/>
              <a:t>，无缝连接医院现有系统</a:t>
            </a:r>
            <a:endParaRPr lang="zh-CN" altLang="en-US"/>
          </a:p>
          <a:p>
            <a:pPr>
              <a:lnSpc>
                <a:spcPct val="230000"/>
              </a:lnSpc>
            </a:pPr>
            <a:r>
              <a:rPr lang="zh-CN" altLang="en-US" b="1"/>
              <a:t>符合标准：</a:t>
            </a:r>
            <a:r>
              <a:rPr lang="zh-CN" altLang="en-US"/>
              <a:t>符合国家标准，</a:t>
            </a:r>
            <a:r>
              <a:rPr lang="zh-CN" altLang="en-US">
                <a:solidFill>
                  <a:srgbClr val="FF0000"/>
                </a:solidFill>
              </a:rPr>
              <a:t>支持</a:t>
            </a:r>
            <a:r>
              <a:rPr lang="en-US" altLang="zh-CN">
                <a:solidFill>
                  <a:srgbClr val="FF0000"/>
                </a:solidFill>
              </a:rPr>
              <a:t>HL7/IHE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AutoShape 15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1" name="AutoShape 17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307975" y="-7461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2" name="AutoShape 19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428596" y="-571528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63" name="Picture 50" descr="sigm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072198" y="5728426"/>
            <a:ext cx="2963852" cy="72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650" y="1268730"/>
            <a:ext cx="621411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n-ea"/>
              </a:rPr>
              <a:t>三、</a:t>
            </a:r>
            <a:r>
              <a:rPr lang="zh-CN" altLang="en-US" sz="3200">
                <a:sym typeface="+mn-ea"/>
              </a:rPr>
              <a:t>基本内容架构（</a:t>
            </a:r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）</a:t>
            </a:r>
            <a:endParaRPr lang="zh-CN" altLang="en-US" sz="3200" b="1" dirty="0">
              <a:latin typeface="+mn-ea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76600" y="2492375"/>
            <a:ext cx="2336800" cy="384810"/>
            <a:chOff x="3799" y="3358"/>
            <a:chExt cx="3680" cy="606"/>
          </a:xfrm>
        </p:grpSpPr>
        <p:sp>
          <p:nvSpPr>
            <p:cNvPr id="3" name="矩形 2"/>
            <p:cNvSpPr/>
            <p:nvPr/>
          </p:nvSpPr>
          <p:spPr>
            <a:xfrm>
              <a:off x="3799" y="3358"/>
              <a:ext cx="3543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911" y="3358"/>
              <a:ext cx="3568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ym typeface="+mn-ea"/>
                </a:rPr>
                <a:t>OIMS</a:t>
              </a:r>
              <a:r>
                <a:rPr lang="zh-CN" altLang="en-US" b="1">
                  <a:sym typeface="+mn-ea"/>
                </a:rPr>
                <a:t>电子病历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51840" y="3644900"/>
            <a:ext cx="1859280" cy="384810"/>
            <a:chOff x="2550" y="5059"/>
            <a:chExt cx="2928" cy="606"/>
          </a:xfrm>
          <a:solidFill>
            <a:srgbClr val="FF0000"/>
          </a:solidFill>
        </p:grpSpPr>
        <p:sp>
          <p:nvSpPr>
            <p:cNvPr id="6" name="矩形 5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56" y="5059"/>
              <a:ext cx="2923" cy="6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病历概要</a:t>
              </a:r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43910" y="3644900"/>
            <a:ext cx="1859915" cy="384810"/>
            <a:chOff x="2550" y="5059"/>
            <a:chExt cx="2929" cy="606"/>
          </a:xfrm>
          <a:solidFill>
            <a:srgbClr val="00B050"/>
          </a:solidFill>
        </p:grpSpPr>
        <p:sp>
          <p:nvSpPr>
            <p:cNvPr id="13" name="矩形 12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56" y="5059"/>
              <a:ext cx="2923" cy="6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门（急）诊病历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40425" y="3644900"/>
            <a:ext cx="1859915" cy="384810"/>
            <a:chOff x="2550" y="5059"/>
            <a:chExt cx="2929" cy="606"/>
          </a:xfrm>
          <a:solidFill>
            <a:srgbClr val="FF0000"/>
          </a:solidFill>
        </p:grpSpPr>
        <p:sp>
          <p:nvSpPr>
            <p:cNvPr id="16" name="矩形 15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56" y="5059"/>
              <a:ext cx="2923" cy="6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住院病历</a:t>
              </a: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51840" y="4509135"/>
            <a:ext cx="1859915" cy="384810"/>
            <a:chOff x="2550" y="5059"/>
            <a:chExt cx="2929" cy="606"/>
          </a:xfrm>
          <a:solidFill>
            <a:srgbClr val="FF0000"/>
          </a:solidFill>
        </p:grpSpPr>
        <p:sp>
          <p:nvSpPr>
            <p:cNvPr id="19" name="矩形 18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56" y="5059"/>
              <a:ext cx="2923" cy="6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健康体检记录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43910" y="4509135"/>
            <a:ext cx="1859915" cy="384810"/>
            <a:chOff x="2550" y="5059"/>
            <a:chExt cx="2929" cy="606"/>
          </a:xfrm>
        </p:grpSpPr>
        <p:sp>
          <p:nvSpPr>
            <p:cNvPr id="22" name="矩形 21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56" y="5059"/>
              <a:ext cx="2923" cy="60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转诊（院）记录</a:t>
              </a: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12180" y="4508500"/>
            <a:ext cx="1859915" cy="384810"/>
            <a:chOff x="2550" y="5059"/>
            <a:chExt cx="2929" cy="606"/>
          </a:xfrm>
        </p:grpSpPr>
        <p:sp>
          <p:nvSpPr>
            <p:cNvPr id="25" name="矩形 24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556" y="5059"/>
              <a:ext cx="2923" cy="606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医学证明（报告）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43910" y="5300980"/>
            <a:ext cx="1859915" cy="384810"/>
            <a:chOff x="2550" y="5059"/>
            <a:chExt cx="2929" cy="606"/>
          </a:xfrm>
          <a:solidFill>
            <a:srgbClr val="00B050"/>
          </a:solidFill>
        </p:grpSpPr>
        <p:sp>
          <p:nvSpPr>
            <p:cNvPr id="28" name="矩形 27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56" y="5059"/>
              <a:ext cx="2923" cy="6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医疗机构信息</a:t>
              </a: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 txBox="1"/>
          <p:nvPr/>
        </p:nvSpPr>
        <p:spPr>
          <a:xfrm>
            <a:off x="755650" y="1268730"/>
            <a:ext cx="621411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latin typeface="+mn-ea"/>
              </a:rPr>
              <a:t>三、</a:t>
            </a:r>
            <a:r>
              <a:rPr lang="zh-CN" altLang="en-US" sz="3200">
                <a:sym typeface="+mn-ea"/>
              </a:rPr>
              <a:t>基本内容架构（</a:t>
            </a:r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）</a:t>
            </a:r>
            <a:endParaRPr lang="zh-CN" altLang="en-US" sz="3200" b="1" dirty="0">
              <a:latin typeface="+mn-ea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34740" y="2562860"/>
            <a:ext cx="1859915" cy="659130"/>
            <a:chOff x="2550" y="5059"/>
            <a:chExt cx="2929" cy="1038"/>
          </a:xfrm>
          <a:solidFill>
            <a:srgbClr val="00B050"/>
          </a:solidFill>
        </p:grpSpPr>
        <p:sp>
          <p:nvSpPr>
            <p:cNvPr id="13" name="矩形 12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556" y="5059"/>
              <a:ext cx="2923" cy="103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b="1"/>
                <a:t>门（急）诊病历记录</a:t>
              </a:r>
              <a:endParaRPr lang="zh-CN" altLang="en-US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2325" y="3859530"/>
            <a:ext cx="1859915" cy="384810"/>
            <a:chOff x="2550" y="5059"/>
            <a:chExt cx="2929" cy="606"/>
          </a:xfrm>
          <a:solidFill>
            <a:srgbClr val="00B050"/>
          </a:solidFill>
        </p:grpSpPr>
        <p:sp>
          <p:nvSpPr>
            <p:cNvPr id="5" name="矩形 4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556" y="5059"/>
              <a:ext cx="2923" cy="60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门（急）诊病历</a:t>
              </a: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59175" y="3859530"/>
            <a:ext cx="1859915" cy="384542"/>
            <a:chOff x="2550" y="5059"/>
            <a:chExt cx="2929" cy="590"/>
          </a:xfrm>
          <a:solidFill>
            <a:srgbClr val="00B050"/>
          </a:solidFill>
        </p:grpSpPr>
        <p:sp>
          <p:nvSpPr>
            <p:cNvPr id="9" name="矩形 8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56" y="5059"/>
              <a:ext cx="2923" cy="59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门（急）诊处方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59175" y="4867275"/>
            <a:ext cx="1859915" cy="384810"/>
            <a:chOff x="2550" y="5059"/>
            <a:chExt cx="2929" cy="606"/>
          </a:xfrm>
          <a:solidFill>
            <a:srgbClr val="FF0000"/>
          </a:solidFill>
        </p:grpSpPr>
        <p:sp>
          <p:nvSpPr>
            <p:cNvPr id="15" name="矩形 14"/>
            <p:cNvSpPr/>
            <p:nvPr/>
          </p:nvSpPr>
          <p:spPr>
            <a:xfrm>
              <a:off x="2550" y="5060"/>
              <a:ext cx="2748" cy="555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556" y="5059"/>
              <a:ext cx="2923" cy="6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治疗处置记录</a:t>
              </a:r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826135" y="4867275"/>
            <a:ext cx="1856105" cy="3848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护理操作记录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99200" y="3859530"/>
            <a:ext cx="1856105" cy="3848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检查检验记录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98565" y="4867275"/>
            <a:ext cx="1856105" cy="3848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知情告知信息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" name="矩形 80"/>
          <p:cNvSpPr/>
          <p:nvPr/>
        </p:nvSpPr>
        <p:spPr>
          <a:xfrm>
            <a:off x="5796915" y="2131060"/>
            <a:ext cx="1800225" cy="3600450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125345" y="2563495"/>
            <a:ext cx="3024505" cy="2663825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2730" y="2563495"/>
            <a:ext cx="1800225" cy="2663825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085205" y="4290695"/>
            <a:ext cx="1296035" cy="1080135"/>
            <a:chOff x="2891" y="5852"/>
            <a:chExt cx="2041" cy="1701"/>
          </a:xfrm>
          <a:solidFill>
            <a:srgbClr val="FF0000"/>
          </a:solidFill>
        </p:grpSpPr>
        <p:sp>
          <p:nvSpPr>
            <p:cNvPr id="7" name="矩形 6"/>
            <p:cNvSpPr/>
            <p:nvPr/>
          </p:nvSpPr>
          <p:spPr>
            <a:xfrm>
              <a:off x="2891" y="5852"/>
              <a:ext cx="2041" cy="1701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pPr algn="ctr"/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04" y="5967"/>
              <a:ext cx="1757" cy="14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HL7/IHE/DICOM</a:t>
              </a:r>
              <a:endParaRPr lang="zh-CN" altLang="en-US"/>
            </a:p>
            <a:p>
              <a:pPr algn="ctr"/>
              <a:r>
                <a:rPr lang="zh-CN" altLang="en-US"/>
                <a:t>标准接口</a:t>
              </a: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85205" y="2923540"/>
            <a:ext cx="1296035" cy="1080135"/>
            <a:chOff x="2891" y="5852"/>
            <a:chExt cx="2041" cy="1701"/>
          </a:xfrm>
          <a:solidFill>
            <a:srgbClr val="FF0000"/>
          </a:solidFill>
        </p:grpSpPr>
        <p:sp>
          <p:nvSpPr>
            <p:cNvPr id="12" name="矩形 11"/>
            <p:cNvSpPr/>
            <p:nvPr/>
          </p:nvSpPr>
          <p:spPr>
            <a:xfrm>
              <a:off x="2891" y="5852"/>
              <a:ext cx="2041" cy="1701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pPr algn="ctr"/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04" y="5965"/>
              <a:ext cx="1872" cy="14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WEBSERVICE(SOAP)</a:t>
              </a:r>
              <a:endParaRPr lang="en-US" altLang="zh-CN"/>
            </a:p>
            <a:p>
              <a:pPr algn="ctr"/>
              <a:r>
                <a:rPr lang="zh-CN" altLang="en-US"/>
                <a:t>标准接口</a:t>
              </a:r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4515" y="2994025"/>
            <a:ext cx="1207161" cy="384810"/>
            <a:chOff x="2210" y="5059"/>
            <a:chExt cx="1825" cy="606"/>
          </a:xfrm>
        </p:grpSpPr>
        <p:sp>
          <p:nvSpPr>
            <p:cNvPr id="14" name="矩形 13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单位管理</a:t>
              </a:r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1020" y="3426460"/>
            <a:ext cx="1207161" cy="384810"/>
            <a:chOff x="2210" y="5059"/>
            <a:chExt cx="1825" cy="606"/>
          </a:xfrm>
        </p:grpSpPr>
        <p:sp>
          <p:nvSpPr>
            <p:cNvPr id="19" name="矩形 18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用户管理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1020" y="3858895"/>
            <a:ext cx="1207161" cy="384810"/>
            <a:chOff x="2210" y="5059"/>
            <a:chExt cx="1825" cy="606"/>
          </a:xfrm>
        </p:grpSpPr>
        <p:sp>
          <p:nvSpPr>
            <p:cNvPr id="22" name="矩形 21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角色管理</a:t>
              </a: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41020" y="4290060"/>
            <a:ext cx="1207161" cy="384810"/>
            <a:chOff x="2210" y="5059"/>
            <a:chExt cx="1825" cy="606"/>
          </a:xfrm>
        </p:grpSpPr>
        <p:sp>
          <p:nvSpPr>
            <p:cNvPr id="25" name="矩形 24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模板管理</a:t>
              </a:r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341245" y="2994025"/>
            <a:ext cx="1357630" cy="384810"/>
            <a:chOff x="2210" y="5059"/>
            <a:chExt cx="1825" cy="606"/>
          </a:xfrm>
        </p:grpSpPr>
        <p:sp>
          <p:nvSpPr>
            <p:cNvPr id="28" name="矩形 27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病历书写</a:t>
              </a:r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342515" y="3426460"/>
            <a:ext cx="1350645" cy="384810"/>
            <a:chOff x="2210" y="5059"/>
            <a:chExt cx="1825" cy="606"/>
          </a:xfrm>
        </p:grpSpPr>
        <p:sp>
          <p:nvSpPr>
            <p:cNvPr id="31" name="矩形 30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处方功能</a:t>
              </a: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341245" y="3858260"/>
            <a:ext cx="1371600" cy="384810"/>
            <a:chOff x="2210" y="5059"/>
            <a:chExt cx="1825" cy="606"/>
          </a:xfrm>
        </p:grpSpPr>
        <p:sp>
          <p:nvSpPr>
            <p:cNvPr id="34" name="矩形 33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检查、检验</a:t>
              </a:r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341245" y="4290060"/>
            <a:ext cx="1371600" cy="384810"/>
            <a:chOff x="2210" y="5059"/>
            <a:chExt cx="1825" cy="606"/>
          </a:xfrm>
          <a:solidFill>
            <a:schemeClr val="accent6"/>
          </a:solidFill>
        </p:grpSpPr>
        <p:sp>
          <p:nvSpPr>
            <p:cNvPr id="37" name="矩形 36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处置记录</a:t>
              </a:r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339340" y="4725035"/>
            <a:ext cx="1371600" cy="384810"/>
            <a:chOff x="2210" y="5059"/>
            <a:chExt cx="1825" cy="606"/>
          </a:xfrm>
          <a:solidFill>
            <a:srgbClr val="FF0000"/>
          </a:solidFill>
        </p:grpSpPr>
        <p:sp>
          <p:nvSpPr>
            <p:cNvPr id="40" name="矩形 39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门诊护理</a:t>
              </a: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709035" y="2995930"/>
            <a:ext cx="1371600" cy="384810"/>
            <a:chOff x="2210" y="5059"/>
            <a:chExt cx="1825" cy="606"/>
          </a:xfrm>
          <a:solidFill>
            <a:srgbClr val="FF0000"/>
          </a:solidFill>
        </p:grpSpPr>
        <p:sp>
          <p:nvSpPr>
            <p:cNvPr id="46" name="矩形 45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知情告知</a:t>
              </a:r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707765" y="3430270"/>
            <a:ext cx="1371600" cy="384810"/>
            <a:chOff x="2210" y="5059"/>
            <a:chExt cx="1825" cy="606"/>
          </a:xfrm>
          <a:solidFill>
            <a:srgbClr val="FF0000"/>
          </a:solidFill>
        </p:grpSpPr>
        <p:sp>
          <p:nvSpPr>
            <p:cNvPr id="49" name="矩形 48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病历审核</a:t>
              </a:r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708400" y="3861435"/>
            <a:ext cx="1371600" cy="384810"/>
            <a:chOff x="2210" y="5059"/>
            <a:chExt cx="1825" cy="606"/>
          </a:xfrm>
        </p:grpSpPr>
        <p:sp>
          <p:nvSpPr>
            <p:cNvPr id="52" name="矩形 51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病历管理</a:t>
              </a:r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707765" y="4292600"/>
            <a:ext cx="1371600" cy="384810"/>
            <a:chOff x="2210" y="5059"/>
            <a:chExt cx="1825" cy="606"/>
          </a:xfrm>
        </p:grpSpPr>
        <p:sp>
          <p:nvSpPr>
            <p:cNvPr id="55" name="矩形 54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医学证明</a:t>
              </a:r>
              <a:endParaRPr lang="zh-CN" altLang="en-US"/>
            </a:p>
          </p:txBody>
        </p:sp>
      </p:grpSp>
      <p:sp>
        <p:nvSpPr>
          <p:cNvPr id="58" name="圆柱形 57"/>
          <p:cNvSpPr/>
          <p:nvPr/>
        </p:nvSpPr>
        <p:spPr>
          <a:xfrm>
            <a:off x="1765300" y="6164580"/>
            <a:ext cx="1979295" cy="595549"/>
          </a:xfrm>
          <a:prstGeom prst="can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40610" y="6308090"/>
            <a:ext cx="868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数据库</a:t>
            </a:r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251460" y="5246370"/>
            <a:ext cx="4896485" cy="406904"/>
            <a:chOff x="1129" y="8289"/>
            <a:chExt cx="7711" cy="577"/>
          </a:xfrm>
          <a:solidFill>
            <a:srgbClr val="00B050"/>
          </a:solidFill>
          <a:effectLst/>
        </p:grpSpPr>
        <p:sp>
          <p:nvSpPr>
            <p:cNvPr id="60" name="矩形 59"/>
            <p:cNvSpPr/>
            <p:nvPr/>
          </p:nvSpPr>
          <p:spPr>
            <a:xfrm>
              <a:off x="1129" y="8366"/>
              <a:ext cx="7711" cy="50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877" y="8289"/>
              <a:ext cx="3206" cy="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/>
                <a:t>数据访问</a:t>
              </a:r>
              <a:r>
                <a:rPr lang="en-US" altLang="zh-CN"/>
                <a:t>DAO</a:t>
              </a:r>
              <a:r>
                <a:rPr lang="zh-CN" altLang="en-US"/>
                <a:t>层</a:t>
              </a:r>
              <a:endParaRPr lang="zh-CN" altLang="en-US"/>
            </a:p>
          </p:txBody>
        </p:sp>
      </p:grpSp>
      <p:sp>
        <p:nvSpPr>
          <p:cNvPr id="62" name="上下箭头 61"/>
          <p:cNvSpPr/>
          <p:nvPr/>
        </p:nvSpPr>
        <p:spPr>
          <a:xfrm>
            <a:off x="2557780" y="5732780"/>
            <a:ext cx="360045" cy="532447"/>
          </a:xfrm>
          <a:prstGeom prst="upDownArrow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68" name="左右箭头 67"/>
          <p:cNvSpPr/>
          <p:nvPr/>
        </p:nvSpPr>
        <p:spPr>
          <a:xfrm>
            <a:off x="5221605" y="3788410"/>
            <a:ext cx="503555" cy="360045"/>
          </a:xfrm>
          <a:prstGeom prst="leftRightArrow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621155" y="2563495"/>
            <a:ext cx="868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6085205" y="2347595"/>
            <a:ext cx="8686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接口层</a:t>
            </a:r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253365" y="1574941"/>
            <a:ext cx="7407275" cy="405624"/>
            <a:chOff x="1129" y="8291"/>
            <a:chExt cx="7711" cy="575"/>
          </a:xfrm>
          <a:solidFill>
            <a:srgbClr val="00B050"/>
          </a:solidFill>
          <a:effectLst/>
        </p:grpSpPr>
        <p:sp>
          <p:nvSpPr>
            <p:cNvPr id="73" name="矩形 72"/>
            <p:cNvSpPr/>
            <p:nvPr/>
          </p:nvSpPr>
          <p:spPr>
            <a:xfrm>
              <a:off x="1129" y="8366"/>
              <a:ext cx="7711" cy="50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843" y="8291"/>
              <a:ext cx="254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/>
                <a:t>安全层（过滤器层）</a:t>
              </a:r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36220" y="2059305"/>
            <a:ext cx="4896485" cy="406904"/>
            <a:chOff x="1129" y="8289"/>
            <a:chExt cx="7711" cy="577"/>
          </a:xfrm>
          <a:solidFill>
            <a:srgbClr val="00B050"/>
          </a:solidFill>
          <a:effectLst/>
        </p:grpSpPr>
        <p:sp>
          <p:nvSpPr>
            <p:cNvPr id="76" name="矩形 75"/>
            <p:cNvSpPr/>
            <p:nvPr/>
          </p:nvSpPr>
          <p:spPr>
            <a:xfrm>
              <a:off x="1129" y="8366"/>
              <a:ext cx="7711" cy="50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877" y="8289"/>
              <a:ext cx="3206" cy="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/>
                <a:t>WEB</a:t>
              </a:r>
              <a:r>
                <a:rPr lang="zh-CN" altLang="en-US"/>
                <a:t>层</a:t>
              </a:r>
              <a:endParaRPr lang="zh-CN" altLang="en-US"/>
            </a:p>
          </p:txBody>
        </p:sp>
      </p:grpSp>
      <p:sp>
        <p:nvSpPr>
          <p:cNvPr id="83" name="椭圆 82"/>
          <p:cNvSpPr/>
          <p:nvPr/>
        </p:nvSpPr>
        <p:spPr>
          <a:xfrm>
            <a:off x="2106295" y="550545"/>
            <a:ext cx="3311525" cy="498405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84" name="上下箭头 83"/>
          <p:cNvSpPr/>
          <p:nvPr/>
        </p:nvSpPr>
        <p:spPr>
          <a:xfrm>
            <a:off x="3492500" y="1125220"/>
            <a:ext cx="360045" cy="504190"/>
          </a:xfrm>
          <a:prstGeom prst="upDownArrow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339340" y="620395"/>
            <a:ext cx="29260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管理员、医生、护士、技师</a:t>
            </a:r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8244205" y="1772285"/>
            <a:ext cx="647700" cy="4392295"/>
          </a:xfrm>
          <a:prstGeom prst="round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315960" y="2132330"/>
            <a:ext cx="476250" cy="37528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en-US" altLang="zh-CN">
                <a:sym typeface="+mn-ea"/>
              </a:rPr>
              <a:t>HIS\LIS\</a:t>
            </a:r>
            <a:r>
              <a:rPr lang="en-US" altLang="zh-CN"/>
              <a:t>PACS\RIS</a:t>
            </a:r>
            <a:r>
              <a:rPr lang="zh-CN" altLang="en-US"/>
              <a:t>等医院第三方系统</a:t>
            </a:r>
            <a:endParaRPr lang="zh-CN" altLang="en-US"/>
          </a:p>
        </p:txBody>
      </p:sp>
      <p:sp>
        <p:nvSpPr>
          <p:cNvPr id="89" name="左右箭头 88"/>
          <p:cNvSpPr/>
          <p:nvPr/>
        </p:nvSpPr>
        <p:spPr>
          <a:xfrm>
            <a:off x="7668260" y="3788410"/>
            <a:ext cx="503555" cy="360045"/>
          </a:xfrm>
          <a:prstGeom prst="leftRightArrow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6299835" y="548005"/>
            <a:ext cx="1656715" cy="542317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372225" y="620395"/>
            <a:ext cx="155448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政府主管单位</a:t>
            </a:r>
            <a:endParaRPr lang="zh-CN" altLang="en-US"/>
          </a:p>
        </p:txBody>
      </p:sp>
      <p:sp>
        <p:nvSpPr>
          <p:cNvPr id="92" name="上下箭头 91"/>
          <p:cNvSpPr/>
          <p:nvPr/>
        </p:nvSpPr>
        <p:spPr>
          <a:xfrm>
            <a:off x="6948170" y="1124585"/>
            <a:ext cx="360045" cy="504190"/>
          </a:xfrm>
          <a:prstGeom prst="upDownArrow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3707765" y="4725035"/>
            <a:ext cx="1371600" cy="384810"/>
            <a:chOff x="2210" y="5059"/>
            <a:chExt cx="1825" cy="606"/>
          </a:xfrm>
          <a:solidFill>
            <a:schemeClr val="accent6"/>
          </a:solidFill>
        </p:grpSpPr>
        <p:sp>
          <p:nvSpPr>
            <p:cNvPr id="97" name="矩形 96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grpFill/>
            <a:ln w="127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患者分诊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9115" y="4724400"/>
            <a:ext cx="1207161" cy="384810"/>
            <a:chOff x="2210" y="5059"/>
            <a:chExt cx="1825" cy="606"/>
          </a:xfrm>
        </p:grpSpPr>
        <p:sp>
          <p:nvSpPr>
            <p:cNvPr id="4" name="矩形 3"/>
            <p:cNvSpPr/>
            <p:nvPr/>
          </p:nvSpPr>
          <p:spPr>
            <a:xfrm>
              <a:off x="2210" y="5059"/>
              <a:ext cx="1701" cy="55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p>
              <a:endParaRPr lang="zh-CN" alt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10" y="5059"/>
              <a:ext cx="1825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字典管理</a:t>
              </a: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AutoShape 15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1" name="AutoShape 17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307975" y="-7461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2" name="AutoShape 19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428596" y="-571528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63" name="Picture 50" descr="sigm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072198" y="5728426"/>
            <a:ext cx="2963852" cy="72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126876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n-ea"/>
              </a:rPr>
              <a:t>四、功能模块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2276475"/>
            <a:ext cx="2071370" cy="1901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>
                <a:sym typeface="+mn-ea"/>
              </a:rPr>
              <a:t>系统管理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单位管理</a:t>
            </a:r>
            <a:r>
              <a:rPr lang="en-US" altLang="zh-CN" b="1">
                <a:solidFill>
                  <a:schemeClr val="accent2"/>
                </a:solidFill>
              </a:rPr>
              <a:t>*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医生工作站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护士工作站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分诊台 </a:t>
            </a:r>
            <a:r>
              <a:rPr lang="en-US" altLang="zh-CN" b="1"/>
              <a:t>*</a:t>
            </a:r>
            <a:endParaRPr lang="en-US" altLang="zh-CN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科研管理 </a:t>
            </a:r>
            <a:r>
              <a:rPr lang="en-US" altLang="zh-CN" b="1"/>
              <a:t>*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4015740" y="2350135"/>
            <a:ext cx="4573905" cy="996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altLang="zh-CN" b="1"/>
              <a:t>OIMS-WEBSERVICE(SOAP)</a:t>
            </a:r>
            <a:r>
              <a:rPr lang="zh-CN" altLang="en-US" b="1"/>
              <a:t>接口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altLang="zh-CN" b="1"/>
              <a:t>OIMS-INTERFACE HL7/IHE/DICOM</a:t>
            </a:r>
            <a:r>
              <a:rPr lang="zh-CN" altLang="en-US" b="1"/>
              <a:t>接口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altLang="zh-CN" b="1"/>
              <a:t>OIMS-TASK </a:t>
            </a:r>
            <a:r>
              <a:rPr lang="zh-CN" altLang="en-US" b="1"/>
              <a:t>任务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755650" y="4364990"/>
            <a:ext cx="4097020" cy="69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智能终端浏览（手机、平板）</a:t>
            </a:r>
            <a:r>
              <a:rPr lang="en-US" altLang="zh-CN" b="1"/>
              <a:t>*</a:t>
            </a:r>
            <a:endParaRPr lang="en-US" altLang="zh-CN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排队叫号</a:t>
            </a:r>
            <a:r>
              <a:rPr lang="en-US" altLang="zh-CN" b="1"/>
              <a:t>*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4978400" y="1871345"/>
            <a:ext cx="908050" cy="3848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&gt;&gt;</a:t>
            </a:r>
            <a:r>
              <a:rPr lang="zh-CN" altLang="en-US">
                <a:hlinkClick r:id="rId2" tooltip="" action="ppaction://hlinkfile"/>
              </a:rPr>
              <a:t>详情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" name="AutoShape 15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155575" y="-8985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1" name="AutoShape 17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307975" y="-746125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62" name="AutoShape 19" descr="data:image/jpg;base64,/9j/4AAQSkZJRgABAQAAAQABAAD/2wCEAAkGBhMSEBUUEhQWFRUWGBkZFxgYGBweGBogHR0bGxwYHSEcGyYgGhwjGh0bHy8iIygpLCwtHB4xNTAqNSYrLSkBCQoKDAwNFA8PDykYFBgpKSkpKSkpKSkpKSkpKSkpKSkpKSkpKSkpKSkpKSkpKSkpKSkpKSkpKSkpKSkpKSkpKf/AABEIAMUBAAMBIgACEQEDEQH/xAAcAAACAgMBAQAAAAAAAAAAAAACAwEEAAYHBQj/xAA+EAEAAgEDAgQFAgQFAgUEAwABAhEhAxIxAEEEIlFhBRMycYEGQhQjkaEHUrHB0TPhJENicvAVc5LxFoKy/8QAFgEBAQEAAAAAAAAAAAAAAAAAAAEC/8QAFhEBAQEAAAAAAAAAAAAAAAAAAAER/9oADAMBAAIRAxEAPwDe/wCIix3HkJbpSkozlEvMgMtm3Hbp3hvh3ym6/mSInESTV5ZLi+5/r1S0fielM1L3RON0DzXKTE8zADDDbXNvo9P0PBkYO9Jf5ZxCVYI7wvbGSNuKw+qdRpEPASqfyY6cWdpBSgWt5WakZ9M1jvY8HpV5dTUju/YQlukJkM9om128OPzW8Uaa/K3yjK902Eo281FaBFY1GKfar6TqfDZ7ImnFju1L1JSlUwDmMf2jx7379Bf1fEOnudSMb2rLUuJPytbw2mfMocNGXtPh5L5r3EUjZGpV5UkJhJNSlYdzsnR+I8TETSRluZSuo4ObluxdXVGPTv0ewi75SqsRyZEsikfKgtgffl6BM/DsZM9SUkDeu7y8YltjmVBWOWSmelyjqyKhKpxkVKFbqsJ7vmXmrtqsxOq2tKeYaUYxZS3RDUZu2Nx3PrCX+XOfS7HS+OaImnOc/OyhE2XFqn5lbRPPdei+8egzT8DDUY1q73SkHN3cZCq8yXPfHPPVrQntkw3ynKShUYxCRFZCmCSCo/79U9LVlbJvxMVdhHZtIlAYrlui+8rxw/w/hYwixYxjGWAFdxmVdi2W4rABQ9A/VjMk7VCOzDAqsy8snmXDSV6dUp6GtBSoEp1unLVkxjLuRhW2q4FyD9WeqvgfEwlMkaWrGW3ziTuQiMZDusoNsivqidPfE6kfLDTixs+ZAcxgxtZnzG58GLsbeHoLHh9BsmxDUQs3MV3NY3R23jiNNVdWdD474lqkxhqwhpCk5G3C1UHKDaK8mT7V9SWoau+enqyNM/ljUatymaqJglz71XVyPwTTsnHGSTGfFomY0Zz3vl/JAa+v4j5hu2GnJ2xoJbXgWVLS2XRVnPdmjfl8mx2+UZbpFn711HzVRznOXqr/APRgjKLOtFiFKRIvK5PLnPP+nUaXxLSkzJT3TmUx2yblVDAkm+4xc8uA56KtT8RsbdHTACpTnHb9UYguWJGjLFHaZ6DxLo6g/MiQqe2NjUr5lDb552I9uBrqpL4fJ09s/LoSjUt0Iy1+QLIl3alVger0GbEWLDaN6eptfmCLVx3XZTR2o6Iz+CZKx23tWO1CKSbIyuSTvsocHr1U1dSGriMNLWNJuSM46cD6SldoxiKnBtPW+neL8AEJampqTo2kYRjGiX0DEYeZbOcvtis0dJ0icPEau4tAnqXYls6Y2hLdQdzBxQUdb414SNRjGUhj/KnE1PPuSMokiKUFDeB3Roz1bl4iGliUdIP/AC4DKc5H+eJzGF0VwU9H4zwGts26eo6cxoZSNsr7WMd6bRry3t4y3MZamkuydyR3T2gEroZXISGbfLmh5b6KDxHwz50Y3HU0XcalX57F2zZX5QL8hXPTtNYh83fKcovljDdIBjulY13MpG8UD1WfD6xKOyUndP5jslRMUsWUZNA4IbSgzjqzKM9zraeye9pzKCRHAYf5l1d+UpsxXQL8V4rUjIIaZ/MHZqzJu2i6lGvZzKRi7vB0ucJSi6k9WeISju3IW15zbcSu1GV4MdXNfw05XWN2JAM+zUlXaVLdnhozwdVdXV1Iybia0UVlHfGBHaN5ZxV83Dyx4z0DdLwdaUI62rukRSlWM/XHllKXJzjD26ry8Iupv+a6JDLHBGRcmEr3/SISYEs15ucr0tQksoeF04zNrBQnNXc0u7yp5ZSbeXnnq7sm262nHbVXFU77vQebvl2vsBHm+N8NCfll87w8BZTNko/MZN3uFR3F01Ex7dW3Q09OO3VI6mmButyYsuNS3nLuM5fxd0JEyPlnHTrdGzBfaRJHzClSs+2OmEEgvk0l+q5Eouatl3Xisff0Dy5fLIpDREZktkm5ErDTngsip2cUhfTzXG3VgOuO401BOUIJkjtN2c4+3TYeGhtIR3IReNShvNLBwUiX989N3OnphpwWPEYUvOfW9vOe3HHRVLQ1vm0S1FrzShWntaRrskUzF/O4ROs0tGM8xj5fNLUCct0WxxWJbnaPN8dWp6OkfzJu2RZuUuTjze76B9ulPjify9qSgxsk/SSq4bjari2hxXHoE+H8HpVen8vEt0buzbjzYvFVXaun6UDfJG6EZILDO6y8vN1weueq7rzQY6kYy8vzCo+W++aQt3c/97GrCcpSkbflxMcOS/p20tOak17dEUJeAnKUZTIzG2TGEIzxdD2lDbJ8vrXHTp6UdsZ7NMhDdLawd13GwyUrxd3jjp2hqC7iXzJVtJFkOak4aMGV+2L6rw8Zv1mOppwjIKvcu79x7cDfL0D9PO/ZcQaY4zT2LPl7pX7VXQfK0vmSlthLVRJySp2VtMRWjANWX9+k6OilENLShKVyiHfdmUm3dGiiyucBwXNZaQl8vFDDbzV7STla7UVhOilngyUJfLs+abXUgMGziQY3CMlrF1+GjFj5fOyoZ1RPkaoSVUgNnreXqq+GISjOW6DdBpbpK39LFF20djsN9Fpx1Jb3UGEZAEJSTbi05w4cjfrQ9BZ+Tnz1qPY+qOmhgY7dsQxnvfudRreEajHfZklAMTjT5dvauUO19KLK21IlLbL5jTYXyDuRov8A9PsIUzTM6lVliI0YsOMIRalyA3XRB+AiQipCRFyxtaxeSTV5zXd6j+JlGW7A1nTZc39MgbB/a1WXNh0E/E3G0+XEu/JYl91CzbzLjbKs9TDxLTI0cQlRfK1VYyNYvuV3o6A/EaetPbJqJFtgOJYSpeotJ7+tZo/EPiWman/Rl5i5TIS+ZT5VjxmKxtOy/ZRL4Romrv1H+YyFIdpXdbQdubvOXJdoetPUJXv1IRe8WkBoKdwbd2OPNgTHRVbUjvkEHTih3LnIB2y5+hoTblqn3mGnqYuTIGMokY3KarLPzJXGpbsOfp9Gz0dfV7ac/My2ebT8pQCnG0yHfzcZ6nxou0aIyKlKRTTnbE83YfKgV/m6ImOrO2iE5RthXlqvuCp68LfVWfhYQkaepE2yXdPUnE30DULe6XK6xn06twhqKRlqQosCIW48qxe1bsZz7HQxiMmGsRJSIgbfNPO7917Q7HZvoBfD7ojFNiRIjIKjHzEiNPnvjPp6dV4eD1Nd3Nx09OQEJFRZwf8AqNxJSQqt2LjFrB03SmEnVnpz09nlCRFC6tNp5Qury57HTNXXnqSNjGJ+/bulJfS9vbDVWnGLegjQhrTjEZ4sbJqyVxHdtLicNBd/to6D+JluCcJRppY0PA7fltu3nMVaLwZ6g8b82bF0r04jGU5+VvCseUhYZxkMtX0vwny47nT+Z8tp3eWUJrRwl8CKOK9zoqvL4hqgo6TQNbPPV1GbGUgiGTzZ9pXm7DxHzJPy9XU3QclabVhUp8LHLXF/eulR1tHUdvy290WW8GbErbNjOVkbwKtenNFqDKZosNsfrmjUlpDaUboLcUrO7Hr0FrU0ISNpFjtvMPIFWJceB/3Krql4nwjIa15GlOKbZkdsyXEjZtmyvhvNZvo9WHh9DbLdwgfLkFD3kRq85ecvTj5c5f8AVGcFizzEluwxvhlWKPS/sRXlPxL5NIQMMpIGo90kXLi2+Lrjjo9Hws4st0UjID+XUSO0qkVpWmzmucZOWhqRLlultsElH5aZltB8w1RjOFXqs6HzJmpNVuoO1oiO5oCW6muatFsHBQ6ehtQ09xCKxVibGUfqGSbox4pjQU+t9PhoTis9wUAyku2W5ypdDuwSi1XN9P09eBNjKTvqmUohRV7zHmN2Ktqzs30Zqwnbu3RMlcA4tvnvgO1YzYVo+F1JT3yd0hSEoUbI1IqrkSlXcPtVX1Z0/DRGoRfR2yqq4jnNvPr0id152N0rSpe2mq49f6+954aUmJGEnVB882y4+3+gicd+gZ4nxUzTlKDAYCu9sKObwmHK5zx1T0Y+GTzaYUMkt221yEqm/u3Srt9+rctSbINQsyxnGYFlVy3ES7xTT1G+E7LiQMEBMss28W1fGG8+wFPfix2AbIwjTFTncu2VGL9HjoZeF09RuWneL3y2qWtwQRM/cz9+gJ6Yz26uw3Z3MXmmTW3zXx3yLZm7MPHQjEXU03GCM43XJVpWebCs9EI1teBGoynsBZME3BGjZG47kulr8X2mOtskRIJpcs5y8w9tt5W6wtpwVVlH4xoWxdWEErdL52nHc1TnddB0v/6r4dv+foahLG35unVFrhaeG6L/AKHQHCcMam1KikZSkEkOLv6JXSt32cUdUZ+JnLjUjDannlUXaV8wmbWKRbVs3c8UPomlJLPmTtzKJZLJwIBdHPtXHS9bQPpltnGcguiJarMsslJTNPBXQI8Xpas4nyl2yjUdTZc5DusvmEbbEj+c30P8HW2LmMc/9WUtSNFbhbxTG/W/fq3L4dqZ/mbGQrEQlm8ReSNvsNHHTDS1IcQklje4qg74+rvceB/CUjThr1tZRluz56wPagOfNt5wJ1EPC5jKBB0y/LtYvIxpbFs9Tl710zWN+JyX6qIRd2Kj5q42y+3PTdXRhFHzUPorKs3L/NG7+rHRFfwkYL8tmb8XGi5bQaw3KseZez26KcS7Jykx+mRCEtmccmD73yVnPRahEZRNmnJd62Ykq2pLyuLzl9eeh1fi5GSUbQ80hgK/trOR97+3QK098tSTHOGJg+qL5pcNRz3olQ10Hw5luZb2UcbozitSwG1QTN/VJrOW+rMPH6bGoPmI8CFuXabTDQlh0EtGSRjO52jidRinenur3vJ2voJlqMiJp1GuxqDznauTdm+f81oOc8RpEokb05NbhbiW+U1KCigfa+o1teEY7RgQy+atqGEDeMhfanqt4Tx2hGPk1dJnLISkEI5tA3O0b7dw6BnhNONGomrIpiLZLTMLylC2il9q6fraOnFVnOnCCq8m2NZZVha4vPVXdKXm+aF2fNk2ER2pFj5QvO571R0WrrQ0hLhoyvGrqsRnVLJlJwL73TJO/QHGTUDR2xgtsds2TbexuflkRtlZ6Hr0uHg4S2u22LKcJ7riSm1jbnkutyH4Oo0/1L4dl8vS1dKcnJ8vWgodxb8y3gzeDHa58Q8TqaYbNPdJXyXGy+F57+/oX0FHS8Dpamo6rFjOMVlCUlrBEih+36pZtWXHVnU8LCjdEjATzVLE44XCJD81YL6dL0/jmlUXxOt4aGrHzMZa8PLi/pkkidPH9XqvH9QeEi0eK8PsBlTrwRm9l3enI/8AqrGOgueG8JDLKG11balEZR9ooZuTu9a9KzfnHbEIBQcF2HOImbeDN5/D4f8A/IvCwX/xfh1lzJ8RpWUXikMdrOqX/wBe8A6kpHjfCwV3D86Fn+W61Kau8XVffoPdjqaZEnCW3TBIjLDebL9AvJdj6dNkymMYmwlTGY5o9c0rT37nOevH8L+sPC6qGjr6erPzMYGppym0ZoW0o345p47evGTGPljeMAQpXP7Xt6Ha/XoB1ogVrEp0Td23tlYgLLjvxeMX1E5FRTdcsFkWDKrtOCvT70XnqXwUtSK63mUwEaY9u7aXbXt0XhfCxIAcgRumKnd7YrF9BU0fFyOUlunqbtS4xI9riVUrKOb556ua2jGVF3TLaxLC8u71awBT/r0EdYQlDdJSOXbaF0kbCPP976G5MvlkNlBdVbdrtzxyX9/uBHy5+b6dT9sYtpVmGQAc3aXnnrgX6j118Zq6cYxZupO6MHnReLq+3XfyMpt6MtsbajOJ2a8ub+xWe92daF8b/SfhYeMZ6cZE9SLKRbVrKTiV8t+W+iuew+DzI7pyiO7any2/qYn7qzXa66peI1CItF09jrpUvAJujEjGLJVtCsUVWM5se/u9ct8Y/V+eoqz4L4drTh8ygiR3KwffjPmzF4uv61b+Dx1NPxejJIW7mO8dkqhIRpJVeP6PW0fpj4LPU0dEIQUiSKoku2/Mq7mt0STWwbqXHXqfE/gUZS05am8YTuhkfaN8QiAc0f16DaP1l4L+I8Pt1Y6k5acxk6cmEYjRJhzudqBFvL2rPGfjmi6OvOEZylHDFliW14JHZOH7drrruJ4Oero0zYkoiG6Te0N0mckZMpFI8H3zxn/EKEo+LN5S6UHiu8sntd9CK/wb4bp68W56hMkCRhcSPdZLQ5Kujky0LPFfp+cJfyJTl5gjhjJdu5ROc2du3rm7+g/DR1ITsZMZMiIZ+kGmnzbVo5Gnv1uWp8KK+kjZVSajE5Y85iAWXVnv1BqX6Y/xM8T4XU/nydfTxFNW5ThXeMl3Y/yrT7PXbfC6ix+ZG9koiO0RHJIRzF3RO2C/Xr5w+M6NeJ1T0m88/mu/XXv8Nvico/D9AlGVKm8lNsiy24raG1Imexh6qNX/AMQP0zpR1NfV04yjMSUlTbLcbpd3zZ7UeV9TrQY6W6REC1A47tddj/xC0V0dSUrYujJ8sdsFL27qVWJ68d665F8Jf/E6P/3IYq36jt36K7B/h34HT8Po1paSSlEdS9wpctkkC94LFiVmzrbDWlnfqEpSFdOqjGMsH1dy+93x6vWsfpjxXyLKiyIVi6WXmHKvJxffraZ3Yy37qaGLgxbcY8ZLJHqdEab+v/hHh9eGnF092oDp6eoIbW72lS2mnftWWuOuS/CvhUdXUnDUs2RU2lrLcAPdKZOM4/PXfv1D4QlpxlEGUUb8xcVZLgcmZPH7vt1x/wDR2iy+Ka8AVd5QKSuSbcZpG/x36Ebf8W/VEPh/w+MNLTlCcyUNGF/+H22sp7STdbrYyb3T5o65V43xer4pnqaurPUmUDJZScSaLxECPH9DnrYv8StLVJ6bI8sY7RLpXLa92n/nrxv0p8VhCeycjT3LtnKMWPmCMoz3GBCKNlMew2FM1P0rOR/LZLTW8qMtpHcFgxRapEsq8nWx/wCEv6p8R/EvhnWl8j5c5SguTbT/AC1TbJ4qw9Trb/CfpuM9IkaujHcfSrC1GVn7ZbqlKhTzfnqt+j/01s+JaviNzv2yhsxt1FKnaDtGRe0LLr0sjnf6q8F/E/FPEVMjAnAZtoWRCNjKwppuqjydUvHfpZ09GWosqiPeKMiivWvx79+useO+BaMfF68yNy1H6mmVxExflcbhA+muL6839R/B/wCRrM4guk0ctMbJDwRDsH7as46Di2/rcdP9DR1I7tOc4jxvPbuFJnt2KXmutN1CpP3eu9fAvg0tpGTukwiMeNPylTW2yVlESnv36tI5t/h74GWj8c8Ppz5hqSunGISb+1Zrnt19C6etsjuk6cQPNGLfm5QvNbsc89utH+C/AfD6fjo6tQdSOPmJujdJuLxeeccnte9vhxu3cxdqsTF/sjfemikq+iMlp5jJXPBa97bLvt7ce71guKd0X1zIed13Yf3OsBFYy1IGRili+pFtQL/GeolONqXup+irfW416+p/v0BRUduI4tx9P5rac9uq+yU4zjuPNwgnyzhVr26VqKRR0rhp4rdiqCLFOGqKxzddumGiRImzTjE88jdmL2b9f+Pz0URPV8+Xi4zqMUKq6D1uX3oxz14vxE1UhJkklkAUyjmo57jhug4MX16/8DGTct1qYu7fWh/OVK/HRmlqRySihW0UiPKlBwmct3noKuh4E0YJpm/U2hKMpBSlruaxm8P2z1846svNn1OvpXQgz82qWKMhfK1jMYuKjdOBrN89fM/iKFrjNdSjvH6D1fDz8LCQxlK5RoElE/a54E2y3HN84Tr3vFaFwYRIymFO59gZmKXjv1rn6A0NF8PjSMLBluGtn7VvdEjxgRtyX1tSzTabIglRYpdNj9V80evPVAaOkQhndCVJbtZ4C129xSueft1xn/F3wDpeN0yUpSZaEJLKSt7tS+eM9uuzae6U2NRjSNxJRlMO63mK4f8Audcn/wAZ9BPFaKoroHAH/mavp/8AP9eg83/D79V6HgrdeLON7okRUlxaVtpjjnsde18d/wAWdI05Q8Hoy3SKlqasYh24gMsDnk/260n9P/Dpas5VGKYjmBJtuuUYx9ZGfbqx+pPgDpkdSNbVR2lEaaCu2Kv3f65V53gPh+r4ibVqtsl5Vyr3bf79dz/Q/wAMlDR2kkjB8oCSL4tySIka4zd8PXIf0Z43br/LlNiT4pwsbdrfIl478ddq/TuhM03US4NX5tsb4ZFPa8e19WFH+p/hrLwfir3eXQ1nIIrCb+GJYPpKvTr5++DyDxOgpZ83TW+K3HX0H8ZSXhPEQhECOjrRbZWVpy5o25qwv39uvnv4bqENbRm5DU01PYkY6VI+i/g8K0jZPSnIgBLhjZdS24o7plx1enk3Rk4GUtr6d/Nl4TFX/orw/jo7RCe1qt3llIOwOXscXwej0nW7S+SEVzOgY1mKiW1w33srh6qAlDV1JEZEKQXfHMo1n5fmAn2yWGS7euT/AKRhKHxzxZpkiRqagbduPPLCSuKVh7+meutzlHbK9RZ4YyjF5K2WBXPPr+OuVfoNH4742Upalk9R8mJKzkOHk5srHPbora/178K/ifBR3J8ySknYEnN1RwRlVya/FdcL+L/BtTw8qmYb2y7SLqz26+lfH+C3acp1HUlR57y1grFSioPA/U9aH8X+Hx1KutSNC3Hu2ZrPLd8FR5vEHMv09+sNfwiEUnpEiUtKf0NeneLnk70o112X9Ifqbw/jZxnoso6mCemsScUtWT/5kWvqDlbI0HXKv1D+ifl50Hc1ulDNhlw1TgVziktrryP0n8an4TxulqxaqRGdljGXlmJZZtXv6dB9Ez+FbtbexYB5mQ7weVHn24uueg/UJrw0Z/Ijpnlo3wJNMUIo35dypRWe3D7kIz7xIq/U7bQxYeXv2p+73T8UuGjqSZRCkWTsjnHMY81f257X1UfKPxC/nal875enq+in9Ovqjwst2kG81GIFSjbD6fLH9skqOJPYevlr4uV4jW/+5qf/AOnr6b+CeI0vlwYwkEiMpWJCMmJFXlFwZrtjoQep8PkzPLpVG/K4P/dJKc+td/bq9p6kpTybiPPeO5E2ht8oZ9+B5em7F8rOsu3bRg98+vKZrqXw5siRvZGOI6aj7v8Av6fmugWaUWW5olzUhVDi14oF9Sjo5MTsRcMpRPXhP9afa+ei8tVuYhXtR/lzlH+vHS4ktNsZVJpvMruhL/GPs3d9AqENW7+YbSqKNp/6bs4K9c/fBvhublvnTQgpWbC6tkrn+/HS4actU+iKLcbjK8ZbSVFpwdHpsC5Rnu5iEpejxfocKenQRoalyPIrtrNWkaxXoqrLB/p0fFJpxkXXlCy28U5cZo7dL8SS1Iu2ZG62TMDt5uTmOf8A431nh5oyViRgoBG+3EfZPTNdBY0DdKO43Tq3dGsPa9t90arP9evmbx/gJfMlGJdqH54P7113T9ZfqvX0YsPC+H1tRYta21+XDKYotkVdWGYv34rqeF1/8iVnh/Ga6lWR2b9AS2+GmvmNztGRaSXisknGPZz1s0GPLjGQqu7LN8Hc9Trmn+HfxfUhE0NTwtRJX8+/LDvc4v1Pp9+19dK0PCaeZRSW7uVK/RvnntjqlFo6hKiG1O0bq3msYqu2O/PXIv8AGaep/FaBqER+S1tbE3y9eKbK9uupfGPHunoak9k9WMIi7IjOQpFKe9Zs7HXGP1rr+J8b4p1Z6MtMjEhCG18kC0vHKqr7+3UpE/oHwctSWqEN8azX1XVYzjyyc9rHrcPiPwBnF3DKE4EZSrDwxgLmjzZLyX2vrTf0v4/X8HO4Q1JX9RFYyvjDXp2TNddo8NrPitA1J/yyULp5jdXukRDCMaMPfor50+IeDlo6jG24vll35xI/567N+jvjcPG6GjInt1YNakKdhP2201IpiZA3HbOqfrf9KylDfEk6kEiD+6Parrsie1+vWv8A6a8R47wOv83w+nIU2yjIuEzDtkWd0RGyynOSO8eL0SUZaYz1FjI+XGgzFLeCJzm7vGevmrxehqeH1WEsT0Z/3i2fhw/Z67l+lv1Pq+LZRn4Yh8uI1vvcfSgRp21mm7vnrVv1f+moeJkzA05528cW1GdYaPSuhG7/AKZ/htTQ0/EaIO6D5rcNBKMu8JC1tvtZ16vhvDBtJrNR+qwsy3be5y24c1XXC/hfg/H+C1N/h5gW8SjsntOWE6uovNWdq62aH+JPxCID4fS3yCAsUvFmGf8AvS0c9NHTPi3xyHhdKWtqMY6enmbnecVAjKsywFc4x1yb/C3RdXxev4zUNstXVkwktArKcy+TMolhkE79eR8Uj4vxmt/4zUlPaDHTjuI5xQoFtJuyvG7GOifoz4dsYEK0gjYXZFC9ovGeQq89B5n6k/WcvB/G9E1Jroz8PHT1NstsYspSrVw1uELk00vHW3+P+BGpP5h5py820bhIuMrM1ucY4eTrRf8AEz9K6nitaOrKYahEgDW2soFe7LOfz14v6e+IfFvBw+XpBq6cW4xuMyDV3FZE4Y+2HoNx+M+A2Xvg99o1FT722XuH0D3L4l4T4ea3jIaUTyy1IlDwLnLXBeWuOt6/UHxz4t4rSdGR8rTsJHdTsLKcnD+146L9N/o7+HkP/UnuisqQS4oRtK/dY94xzVnQdk0ISkfSNy3eVa2jYFhTYnGftVVPiXwuU46jnawkbdzUGQxQ8qVbbj15zdrT19V0oysuhitfMWsQQxT6/nGetI/W3x34jHdoeG+XCCJvZ/zc2P0m0Wml9eznqo4R4yP8yfpul/q9fUPwT4iR8Ppko3L5cG4xrTm7YA3u5cGc446+fD9E+J5qNerLB/U7Y663/hzqeOjCGj4ifh5aMDbBqX8RBMaZbEixHu3R0XG/6eruL1BFpy3GPeiuMV7PrjpE5xbNkoyuIg5Lqm48Hsp61x0ZQ7pFSo3yL/8AwY/bt2P7nmEGU7hGOUi3z/mOH+3RESiSaQKznnHIq3eeOj1ICXz7q2WV5a/0/PSoyjKNR80cOa7VlTP4f9+hnqahLcDtcsXAF8hSrzd+p0C562ptd0U3NBH6gwDga72v26Z4fRhEjUfMARdpFqqMf8dK0/EgRlKG6ci90SgGi1+7/r051hF3GLNgXaV7WPvgPXv0DHR3XiuyDk96LB59V710EdSIfLioDVFF1lMNi5/C326Ttkyg6cN0KLRsKyeXcYv+vTdFmyLd0IlKx9QzR+7teTn1Og839SeE3aLLLVUCIDcb8ztr7Zy9ae/BSSG1FI9jBgKP215X3r79bxP4dGlmsLrdHlygl9h8pnAl9U4/CdLUViyhEU2sbb7octGO9dRWueE8JtTFO7Pb0xzjOfzXHW9+B1TbH5dQi1uyH/NN4pTryo/CGWYbWEdsYyraJlZN3kf9OOvSPD7YbIyZNVI3BFD1u2PY7djqhWt8Q+YSifRTGNiMnvK4u2gXn0607W+GDqOMxsOb/wDbnmqrJinPW8aUqH5nYuyis9vZq8v9uqWr4HS1fNAjzmQtRAzfvX+o36hqPh/hwqgF1Wb7F+h2wubXs9bd8CY7CojOOMbsGaHCBnqdHwcQ3QIyaxFsI4KYtZa5vk6d4HwhpxYjtmkSpWHvSZD26Cv8Ug68a2EAtv8Ad2PttF7+hnrWtb4ZHv5LrPObLovKgF1i89utzdWbnOyJ9O2rTmVtKV1VhpQ1aWClY23Epx3lhsCxLf7B4f6bhHTmboRROHtlbwf1q+rPxvwy+eUNOrryqX6SSsDVv269o+HQixcDG6tXn+9+nr24vp3zd47oYzjnJiqC3v8AbqDQ9fwmE48rdBTf3rDjhHjpUPh8ZLgQcVyHaP8A8/t1uPivh+kLJMBuuNyussULUM3XYHt0nR+AWjvraeYl+1xYHsVm/wA9MNa3pfDY7ro9C81m9ovpfWweA+F6kBkR5PpWh45rzc5A9Hr0/CeHuW0i/wAviV5kpfrWX8gH26dt2MpF7pSpFAL9Dvd+1r1TXhfH/BTnAkbpGbk/TbQuCMh5ynWseI8ESlvxnc02JS19RgSmrxxml66J4iLmM3yxyFWt9qTLd1z15Gr8LjqqxZ7pXKXlCMr7n+V5xjlwWdTBqcPht0VwVw+U+3pY0+/t17Pw3wqoW04rzLmhu+e39W+evT0/gcY7a26nf9u03OQbuzseg5e1rQ8ToaStTJ9oyJHp5eCLmsBx346Gr0NHTjbUIsTbGfCBWclVdD+etc/U/wAPHUhJl8xfM2fjHoV9uHkevZlCEvNNNkfpaqUdtbruV3Zb3wdHreF0pISkzXzAWoUBfParZevfqjS9XwBgwqVacuL297wYO/t163wKLp6iyHZMz5O/J97e+OBx172h8L04y3EUSsyW+dzjvRVJ6Z9Om6QyN0GZf0sY4S5ebmjMue9cduho3UjI9QsUfTk9VD14ekujBlultjnAVbmvyd64vozxKzY1vqMfp71zcnC1TQd+eslCabvlXM4zYPFF5qm+iF6mtOGnZAtQTj1ZFZU/sX0yfi5EWc4yj60nHZLLQzjHbocRkynNUK5trnNcZ9q6zU1zcO99a3fgvjhvFdvsdAv+KiQ3zjKL5WhugqjnA1x9+h1fPMrTPLaPZpEpDCv9v69FjU2shG/KTTc1e2yvUuuOfZ6zR8TPJOHtGJwNK4uqqm76CY6Egs1LkReV2qvOKLMA9YyCiQYMxivmk1VVk+yVzfPWamvVRlIZSxHT3EaMcLmwpz79WIaEktusVbbV5Md1orPHQJi1tybauNVvVcBdu37nv035mKbd1+YWntnvXbF9vv0u9S62BG+YYknplGOf9zPRaM25Sky24rfW6zmgoCvT1voM1NbSJbH/ANvNxuy4ueW+/QfwxTt0yNpcasS+fQxw+/U0Ryxd3NVclu1Pe/TirOejj4lcA+Ztybaxhzj+megHxEZYSflUiRQSrLEMJ2s4uu9maXhIBZKUhtvcN8YIhm6x+ep1NKIkgWi8N4B7VtX/APV9H8qUkR20GEHGHG1unBzePu9BGrr7aZLN5cZPer5fQPzjodTUlKNxZRk1IygCcX+6ua/v02FbUVmOKfcui+wf246EjI+lgRpIkI3n/wBT7fboEwN7tk/zALL5xb/U9mnq2wbqnFJXmCseyf8AbpeuocguLyffJy4cY6qaXzYRk7RlutXnOM2GNvCX0Fl0pUbpihciSkWsmTsI/wCr6dR4qE0WMgwbY3Qd2VmWw710UJYuRlK2yaDDcS8rjlA6EjIMm5S5JCxaqxp9vLn789BX1dbaURmT1KU0iiNJjPlzYPrTdV1ZnEtNuQzGqWrb3NCdDqa0t091MCJzFiSXkvO7scexfdWp4qUoGyMtzLzGarOJ7sihdF5q756CzqwGF1WLiPb0ln8e7Xr0mfhakO6V13RQzfa4l24zf26Yap9be6vprbdft44GzjP9+phr1JiLNctft5xx2wVanQBp+EikW15yi7ueVLcLjir6zU8Fp3TKUGwqJtDc+UCtvLhO99RCJLz3Kw53VXq0hmq9MdAbkZG+4iFptuqwYJZpv0voAKN7GW2q3MIyr0MUDPnu5/PTNPXhLywGf7YteVxm2tuC3jIfjqTWqpTNsg2yataBlEC2rXzfeuTovmxn5h+ZCjykaBrG2wFzTkeCugHU8CapWoRm3bW4FMF1jm+fudAeEoa2xJoscbWRXm3EsYsCufsdHHxEdJ826MXizgqj6eHc4vNB0RQhGUQjimmEWJbgyPHL/pXQCJt3EhjjLLAhbJkrQmHt689Jn4iEszEa3XBZaUgXhKG73due/d3zLcRiIJ5eM94/5/foWZom3TSc80SK+rlZX9N3nOcdugZu3RI1PNLJNqctxLu8cclnRPho2rbLi5NvtVOP6f6dLj4rA4Lwkgjxy7gp4Q4/KPWae6AMdRnd0TcObZDVgZfez26BmhaVIurqRmvfn81XWTlGNtxclhluikLyrX/OOl7yUqZpkV3Uy4qRTdBivtfWQ2485Jl5RjQ3bY0Gf+HoM0tAiRJSGVc5aO7n6eavHpl6KMZVhNtVwWt5uh7d66S+WDKLHdJDdtIh2VAwc/1PS+oNXeeaLCKlUCSbKPVFLyf89AzX2L5mI20gS9Bu7p4LxXU6mnG43HN+U9cIGPQvKf36L5diR25EZBwcLWP63279L+WA/L2AfU2oduUkX3ebr7dARoSSO0iSTzSfMcIxWrfv0qWv5fLFnEkeSttEcrH0V7vp0RJWt8i6InD5aXFJlr3TqxqNbSSq8FqPs8d/X1roFeChJhGVySSNSqy+Lxiv+/Wa2pKP1NwrjO6+0B9/f19+i+dFlbOVjxWGqeKtA716dF4TIyBYvFjeW3msX/b2x0CtI8xGMWNUtI59ORjlMBnD0epprKrSvM7Y5rjaLy3dnbotTUSJKVRWWOU5oAqrzy7eV6VikMbmin0zuArd7rzXo5BxG6ue9FrHcVe2ETJ7dDFL2wxJMwEyK/uPzxnn26jbIhRv73KGFDmT3Le4P256XIhuVmb2opLCHoptzly+vQOhpxnNyv7aRvGU/HH97u+oZ6gXZNLtULw16I3WO/RTuEWTKiSRDsdg8ubzdn36GGrOSrFiRz5v3X62GbLM0Y6DDSY+eR5ttWBfYzufqvvdc9R4XXm7pSxcvJA4O3LV+tOOjl4q6jAuUrpE3AGbta5sur9up1V0zc7kviJgDNU8+l88enQV5asJlamrBGTUXBV1AjX1VT6pjjpsGNkrzdn07c4zUqn6nuKdDq6mnvdvmlVbgJB2S8v1JZTz/Q9KBnyxhDiyreyNx/FX69AjX8THf55YMyBbiqbHb++zk/t0elq7Fu0krJiO0PzwU+vo9+mS1doVvWiqq3NRKzLH4Mc9T8yW5IzO1m0ffLjN/cz9ugTqeJE2kv5g/vM5/cZ4D17djpmrpMqFi5p5TO4qNeoN3/THUSZxFCNZEq5GParLbbyXy9LqOlCIyiQI+1LkvMjtWef79A2jT8u4EeClO+1tyVkvL79ZOTGO2TGK9oqRFyu6qvmivQ6Dw90sokGDtjELkGOP8zaLivu9NNN1Dzx2etyvhuNY5/uV+egjT0vKxlKxG4yPOxzXHLjFn3ydJ1NeGT/psS2VCg3cj0jnkx2z0epo0USHa2srqwxtquP8pRjjqI6cVwMpXmTYiosQa5q8HH9egDQ8RGsxCMJVn6sLTeVGPvw1nu+McC1F7v1Rd1djvxyUD0E/EyCyLsj5dw9qbUAHisetnp0O5N0vPqRckZVHHLWL5rsW+99BmprSZO6MTTLV+ZWOdzt8rdd77dE+I3VugMXjtXcoaaxz68X1NgESO7dxuBorDTVFdueplqare5GKmMGOUW7PTI9vXoJ1JwY0bGssXkvOPVTPPQaWk35obV5d4nfJWbzz79uo1pRjJaGcfpNwSeKjmNt+vv1nyP3xhd9zLLttLCIdv+/QCRIAzTGVyPpbjEa7PQ62rpbguuGTbXsHr+Lv16r6XxFVWLpxMyqCrgS8Yxbz+Or+lpTJUMguyN8lZlb2zx27dBX/AIeTF2lnlYzjJy8yWmwt57c9FCC0SL040lfU+jIPMO7JjPOOg1/EadoTlCdgXYNRxdFYP9vbo9LXispRn6Mj6WXorymefX2voHbIxqMZTJV9JiLnOMx5/wCOhhCNXKiIY3oY7ZrH54/v0jVjqsNpVoGAwYcrdxbr8duna0zYsgQ8rvY3ddxKJMqP6vHQZDxG+ox3L/mAl7vmJKX/AHz9+p19EuO+nbVU3mXEC885z0enpVUY1Cu2BPti26c8/fpc5ke5HdaZj9Nl8rz64r+3QBo67Kcqdsa7xDf92Ta19rTPuH8VApHbMqESS5ltja3YBE7YavpmpozlBN1DLJIK2nIyMce5hr7S+HuWWCFuIK24HMstVT7c+gTLS43spW2S7OcHb7FV/fopeIMRhpqTMyQI7XkzXft/TovD6kkuFx3GMU2cylZyr/q9YR25ksjFSM25bQMZatx+XoFafh4mp5rAqIXJPuYrNvTvLN7+Wmotn2ustV9s9RCFRxHyftpd0vdV4fTpE/Cas9u5No+aIm2XqFlJxz6Pt0DJ6gMgkb/JGZdETtLHLz65Q7dBGJv3xuZElcmqV233BKitmOSzp/htAihFdtrn37GLrg/04xGnI4YbcOAd32os23jNcHQJdPUsLjKBwrGsf+2scel1l7dJ1NVk3D/qhyw8stt2DxQvCPZO3Vv5UTj+VL+il3trA/V70vUanikQjElKTSxMRBq753Nf24xkI0tdYDOo/uIR8qIte8j7Hr1HgvEzkUo36xp7rIKAjxyvan1VKIam7UG2VxRkI8RsSloI+mH16PxmvkltjTIglO8o5Nq2XVCcdBGquleobi8AI/u4IqhftdGcdBL4dvZbiSWO28bqPMU1ePf7HVuepHcG6IHrLzDWCntXN+3s9K1NeIViUA4I3V53K0UGee/PQRpb3j1ky8sX/wBLHASo5v8AdXbqtLxQRuekkpLLaBIUxurCGf7Y6ufMjOO5EEzYFnCJf5/Dnno4zj9UC7KF4A5M+rX9PboBhFTLNUMyo4zGWGlv06HWY6kb80iLXlyrxXlyelOMl+zZStLEsvLHa5wORus37+3QRBn5dyxch78xdyf+71x0AwlGUvJNuNx28AFYTsitPOHsdBCMt22SyDKQx5rxzw3aU1h6ax0WN7YsO1Dlq6rmVDlzy3VL1V+WywR02Km9Yea20hWPMDV39/cLOlq4Ij60SVZW3hDsDYW9Y6siJeyLba0xAx7LbRnv9uka+qaeJCwfLu4I+1FVn9x279PhphiiQ48p5arjOEOK9z7dBEtGDW6N3dV39eWq+7/TojUivklZ++EG32buz0c10nT09oEJu3KVDBXMe9ZecOOmylpoyI2mGUS28FNOegTq+NSPlglzI7p5Lat8trWMPJeep8PM2ylGRIcyYiWl2g0Zrj/99TpqsZNEsoBimile9fbpm0wT2in0rf3qL6/foKuj4qcAJzGS3CzdIOfN75OOLOmasG4s5JGNtSyyf82K5us5QejdUbkVGiwdwxundJl3we3r0GlpL9RG2XlYSpb/AHLuWsZrD6dAOlGEdzHeebEXEuQ3Dzt3cC8dnB1nimCG8lvWtm7zYRuRGNFfV64o6dHX1a+gk7sqAFY3Blc+v9c9RpasbGMZOKHsWmI2ir9vXi+gzQ0YscbyJYRldrWZ5b4457+vRxh9SxY3RccPpGqM2B78FVwE/GSi1OMpypbjdIvlH0a4Kf8Ak9SMf+pPk9O64Ab547GToA1dCV+anToGDle4hXK2dHq6jCoRjtW8YItZzRg92uijIiv1yrKZexwLSZvHr0i9NluTdVpG2+Pqc0VZefQ6BviIyTIyEzAopP3Mlusd+aMdFOTTe0H6t15vEZCZPQvqZwti/US4vkjWUxV/eue/Ua8ojTKRtF+xxXFZrF5qsZ6BJ4eO7ezGBZHbaFRppqo/9jovDeKlqr8uSS5BhQRtptHnnHqY6Yxzskk7VwOKz+ODt/z0vxetCLEltjLs7bovbljmN5CWMvQZLTQYEpSZPmbqOPqp9KKxWa/DNGVBEYtcJlFbvFFRHJXHp0tGBGEiSXQRaozUvM8fueKvqEHy/NwyzGeZV6F9nm+gjX8MxtjUJo1tcOKEVSISry99vpnpnhwlFl5SQBeDNVa8W57FdK0NHTyaX+ZJMSmKHYcXQDtMFdOhoTXdqkbWohbDb74+r7lcB0EaEyMdoT2nkNxY9uAz63fZ6mEVUtlCrKqo/kFW88/j1dpRC65qxPprgD8nS9Vsphi8OEH/ADINp3/J0EfwB2BttwO5fbt5cdBreIlBWXBTi2WaKIg2e/ZvnnrNae2hr5je1poTnPb7KufTqYyIm6UaztMjVtUXRnmsfbPQZ8xVY7oBh3YJc3j933MffojTbHaPeNnmU4BuqzXsJ+M09LZQPljdX2qsYjRHnOPz0SUspbc1SX9vMuHP+tdAuGjtsFDLhwvdU7vv/wAdK1dDS1BvBG7EH6bFpuW0VjXe+rGqSf3J3aDdXqXljWO/r26S6MZx3QaMoxgxkrTv7PGPTm77Bn8Pf0RKr6o/ThzVO6M+761Xv1EfEkaxmts7jIkDkaZWRU9Xtj0RreBg6jqbpQVY0WbpYZd/Nig2vEcd+rUYbuGol+VG3PF3YX/p+OgdLSOZC+lmbeKu2NevbodejEZTxZtjbF//ABL/APj0uGhFumC5qeeTDdO2/wA/jrNKNpcvvirwfis4r+/QFHTt3cyfS771V4oy57+nWbfNdrI7JYl4fLj7Pv02eiKFZld1dY7YxnvZ6+vSR2kimVPFXEWqj9g/HPQDo6qxWpRvApfZbsXv6+nD0GluvdGttGZRZNA2FGOexfHSJx1dS5SIXF8lftsC1tJJx98HszxWuaYRnBY7cPlB4jSB3W++Dg6DJzuou6ct23k5pbbjSROX29einOOlErdFI819JYOchFffu9+pdd1RjpP0oXMx9JeMX3wnbpkpsf8AqsWUbkbfq4f21dBjl46Cvqa5N8p8yfLVlZqJG3jvfHfPReM8Zs2x063qUDxEaVJNGfLeeX06fr+IIm6Rd0iRp9a8t0WVahnv1V0Is2Zp7oSlKRNp8u2vLhT1zd9vfoG+C0IxuTJVBlLGw7FFucZemyhX8yUt2MIVXewSvTN+h1PzoVsjqRWP7cUIBTge7Wf9Os3Tu4kSXDKQh9o+vr+OgSfDoRuf0yXMpDf2w5vv2eOrWrrKoxSsXtWKtGK7HKNX69V9fVJSIB5tr5mMto+WViJXl7mbbvk6LT0plFth9e3yva6vD7Yz0GaTRJhkcss7W+EM8vIPLk6zR0SJWm5eVvPr9WZTo/t06elX07njiVX9wHlvt36Wx09RpKX3trJfti8vtXQFPTDyhW7OA3UVbLNN369wrozwmUNjjIMrPbLx1TGmUdPdGd7Sco9/qVcl55c5voo6UtrtNs2907d6H7n93v8A7PQP+UB5e3K3EBb5ctnGa+x1MLlf0x2xC41QJkwbot39qHqvHQ4jt8kdvlfMnq7kxi3l7ep0bqab5fKq7bYU4PpE5/H+3QT8xJUQNqPmZBIObrPNGVK7nWQ8HUycfMvC9jvVvf8A279N2rEI7iLz3lzaZk0cnDzj16UQV3O4sthJKfxIoS6vF+/PQBqTmYhpqvMlKb7pnvflx346ayCoyfNZfB3ugfqoxx0OhqRT+XKUd1EIyaPTAqPCIHR6UUxvZyP3fUi5YV+0GsdsffoA0/CkZKQlGVc1Gm7z3/8Ameh10xv2yzTxg9W8Sp7e/t1E9OQPktl9XLeeKaB96/rx02Edv7dsTBm15wDe6NvK/wBOgVOclNkpBu5qgPTzxy+lcY6zT0UQgETkS2s35RsLcZ9PfDZ6rfPfN9l4PqyOTLx9joWWc4t7gZDgd1yxwGL7HQCQI4pm872MVZdvM36Z++M9D4jw8pNwBl6yUgXzKQAPKAZ73S9NPCxeYbD1vj1cuG+/DjnqZQT6LiepEyyeDOV98R6Cvo+MNI2eSOXEd7tMom7BdL6c89zlvlEaMtdr9tQWLRTePV9+mfMkf9Ss4JHlt5bxKPt36TPwEdzUN7tBN1EDnbFq6vIdvz0EavhdN1DdEuRl5i8Fcg4AoynbHTvma8ny7CDi1t/H2ppPXvz0fzCNDp+RTbbe7v8AiuRUusdDGCHl4SgI5ruY4ap49fToF/wl6aah/wD14EH9ttx9MvWQ0tRpIhHOFuY/dkHHtx/XqY+HgysZP7UV2tYov7Zz6+r0SWbicgMORJHeNRvP/PQK09FcSbRo7BQysLw3XTPB+EoLlKSsqtaKvtdP56zrOgX4LS3QcsbBactyli2/Q9+hj8KjDcmI7pjGuaL5c29+yrZ6Z1nRT9PwrbNk1tvbbVUWc+jXHrjPWamnp0eTteGqtL7ZM9Z1nRCND4eSzbUwqPO0C6L72GfQr36ua0E+pui+KDvg4H393rOs6AdOG+Ed1JIVKxyY/wB/wdH4jU2eYu9xDLxaFhwc8d+s6zoPP8X8R+WxNpJUzdVuzj0xjv8A7dW5LKJGW13F8Y8wdryh3eo6zoLDEibaEIL96fvi+quj4b5kylNm2lte9F3xRx3t6zrOgt6kbQeVrdndj0R9evNjqRnrR0p6cZNJuVfL5rjS99vN93qes6C14jw96pAoZQXf+4MFDd3TV3+OnfwpGgZbpNM78yAtdZ1nQO/hSQrnDh47ifnrzdIjMY7SJHlLtqUjDdjZff09+o6zoC8VrbIy9IG0BruhIcogevd6bsNOm2QtovOQ5qy3L69R1nQO8Ppn9mV9/Ss326peI8QQlpyjEuZtLry8BWOzmvv6vWdZ0D9CUpsdyMZoIg/t3Nf976PU0wi7fKRlGAHGULfev9+es6zoFeD8Q/LLCSxvzW9wrn7vWeG8Q6mnGapnMR8rziniqP79T1nQK0CtXzLIkYFxEDdRjPPLx1b8TopKJufP6YQM0J37X79Z1nQLm5RCqjxi924L7tV/d6GvPshUaBGvXLgQ6zrOg//Z"/>
          <p:cNvSpPr>
            <a:spLocks noChangeAspect="1" noChangeArrowheads="1"/>
          </p:cNvSpPr>
          <p:nvPr/>
        </p:nvSpPr>
        <p:spPr bwMode="auto">
          <a:xfrm>
            <a:off x="428596" y="-571528"/>
            <a:ext cx="2428875" cy="1876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5163" name="Picture 50" descr="sigm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072198" y="5728426"/>
            <a:ext cx="2963852" cy="723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126876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n-ea"/>
              </a:rPr>
              <a:t>五、标准版本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2276475"/>
            <a:ext cx="2071370" cy="1901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系统管理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>
                <a:sym typeface="+mn-ea"/>
              </a:rPr>
              <a:t>单位管理</a:t>
            </a:r>
            <a:r>
              <a:rPr lang="en-US" altLang="zh-CN" b="1">
                <a:solidFill>
                  <a:schemeClr val="accent2"/>
                </a:solidFill>
                <a:sym typeface="+mn-ea"/>
              </a:rPr>
              <a:t>*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医生工作站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/>
              <a:t>护士工作站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分诊台 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*</a:t>
            </a:r>
            <a:endParaRPr lang="en-US" altLang="zh-CN" b="1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科研管理 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*</a:t>
            </a:r>
            <a:endParaRPr lang="en-US" altLang="zh-CN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5740" y="2350135"/>
            <a:ext cx="4573905" cy="996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altLang="zh-CN" b="1"/>
              <a:t>OIMS-WEBSERVICE(SOAP)</a:t>
            </a:r>
            <a:r>
              <a:rPr lang="zh-CN" altLang="en-US" b="1"/>
              <a:t>接口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altLang="zh-CN" b="1"/>
              <a:t>OIMS-INTERFACE HL7/IHE/DICOM</a:t>
            </a:r>
            <a:r>
              <a:rPr lang="zh-CN" altLang="en-US" b="1"/>
              <a:t>接口</a:t>
            </a:r>
            <a:endParaRPr lang="zh-CN" altLang="en-US" b="1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altLang="zh-CN" b="1"/>
              <a:t>OIMS-TASK </a:t>
            </a:r>
            <a:r>
              <a:rPr lang="zh-CN" altLang="en-US" b="1"/>
              <a:t>清理任务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683260" y="4220845"/>
            <a:ext cx="4097020" cy="69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智能终端浏览（手机、平板）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*</a:t>
            </a:r>
            <a:endParaRPr lang="en-US" altLang="zh-CN" b="1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zh-CN" altLang="en-US" b="1">
                <a:solidFill>
                  <a:schemeClr val="bg1">
                    <a:lumMod val="85000"/>
                  </a:schemeClr>
                </a:solidFill>
              </a:rPr>
              <a:t>排队叫号</a:t>
            </a:r>
            <a:r>
              <a:rPr lang="en-US" altLang="zh-CN" b="1">
                <a:solidFill>
                  <a:schemeClr val="bg1">
                    <a:lumMod val="85000"/>
                  </a:schemeClr>
                </a:solidFill>
              </a:rPr>
              <a:t>*</a:t>
            </a:r>
            <a:endParaRPr lang="en-US" altLang="zh-CN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Box 7"/>
          <p:cNvSpPr txBox="1"/>
          <p:nvPr/>
        </p:nvSpPr>
        <p:spPr>
          <a:xfrm>
            <a:off x="755576" y="1268760"/>
            <a:ext cx="3312368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 smtClean="0">
                <a:latin typeface="+mn-ea"/>
              </a:rPr>
              <a:t>六、运行环境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550" y="2132330"/>
            <a:ext cx="6266815" cy="4773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fontAlgn="base" hangingPunct="1"/>
            <a:r>
              <a:rPr lang="zh-CN" altLang="en-US" b="1" dirty="0">
                <a:sym typeface="+mn-ea"/>
              </a:rPr>
              <a:t>服务器硬件环境：</a:t>
            </a:r>
            <a:endParaRPr lang="zh-CN" altLang="en-US" b="1" strike="noStrike" noProof="1" dirty="0"/>
          </a:p>
          <a:p>
            <a:pPr marL="342900" indent="-342900" algn="l" eaLnBrk="1" fontAlgn="base" hangingPunct="1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Inter Xeon E5-2600 2.4G</a:t>
            </a:r>
            <a:endParaRPr lang="en-US" altLang="zh-CN" strike="noStrike" noProof="1" dirty="0"/>
          </a:p>
          <a:p>
            <a:pPr marL="342900" indent="-342900" algn="l" eaLnBrk="1" fontAlgn="base" hangingPunct="1">
              <a:buFont typeface="Arial" charset="0"/>
              <a:buChar char="•"/>
            </a:pPr>
            <a:r>
              <a:rPr lang="zh-CN" altLang="en-US" dirty="0">
                <a:sym typeface="+mn-ea"/>
              </a:rPr>
              <a:t>内存：</a:t>
            </a:r>
            <a:r>
              <a:rPr lang="en-US" altLang="zh-CN" dirty="0">
                <a:sym typeface="+mn-ea"/>
              </a:rPr>
              <a:t>8G</a:t>
            </a:r>
            <a:endParaRPr lang="en-US" altLang="zh-CN" strike="noStrike" noProof="1" dirty="0"/>
          </a:p>
          <a:p>
            <a:pPr marL="342900" indent="-342900" algn="l" eaLnBrk="1" fontAlgn="base" hangingPunct="1">
              <a:buFont typeface="Arial" charset="0"/>
              <a:buChar char="•"/>
            </a:pPr>
            <a:r>
              <a:rPr lang="zh-CN" altLang="en-US" dirty="0">
                <a:sym typeface="+mn-ea"/>
              </a:rPr>
              <a:t>硬盘：做</a:t>
            </a:r>
            <a:r>
              <a:rPr lang="en-US" altLang="zh-CN" dirty="0">
                <a:sym typeface="+mn-ea"/>
              </a:rPr>
              <a:t>RAID</a:t>
            </a:r>
            <a:r>
              <a:rPr lang="zh-CN" altLang="en-US" dirty="0">
                <a:sym typeface="+mn-ea"/>
              </a:rPr>
              <a:t>后</a:t>
            </a:r>
            <a:r>
              <a:rPr lang="en-US" altLang="zh-CN" dirty="0">
                <a:sym typeface="+mn-ea"/>
              </a:rPr>
              <a:t>2TB</a:t>
            </a:r>
            <a:r>
              <a:rPr lang="zh-CN" altLang="en-US" dirty="0">
                <a:sym typeface="+mn-ea"/>
              </a:rPr>
              <a:t>以上（根据医院检查量）</a:t>
            </a:r>
            <a:endParaRPr lang="zh-CN" altLang="en-US" dirty="0">
              <a:sym typeface="+mn-ea"/>
            </a:endParaRPr>
          </a:p>
          <a:p>
            <a:pPr marL="342900" indent="-342900" algn="l" eaLnBrk="1" fontAlgn="base" hangingPunct="1">
              <a:buFont typeface="Arial" charset="0"/>
              <a:buChar char="•"/>
            </a:pPr>
            <a:endParaRPr lang="zh-CN" altLang="en-US"/>
          </a:p>
          <a:p>
            <a:pPr algn="l" eaLnBrk="1" fontAlgn="base" hangingPunct="1"/>
            <a:r>
              <a:rPr lang="zh-CN" altLang="en-US" b="1" dirty="0">
                <a:sym typeface="+mn-ea"/>
              </a:rPr>
              <a:t>服务器软件环境：</a:t>
            </a:r>
            <a:endParaRPr lang="zh-CN" altLang="en-US" b="1" strike="noStrike" noProof="1" dirty="0"/>
          </a:p>
          <a:p>
            <a:pPr marL="342900" indent="-342900" algn="l" eaLnBrk="1" fontAlgn="base" hangingPunct="1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windows2003+/unix/linux</a:t>
            </a:r>
            <a:endParaRPr lang="en-US" altLang="zh-CN" dirty="0">
              <a:sym typeface="+mn-ea"/>
            </a:endParaRPr>
          </a:p>
          <a:p>
            <a:pPr marL="342900" indent="-342900" algn="l" eaLnBrk="1" fontAlgn="base" hangingPunct="1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JRE1.7+</a:t>
            </a:r>
            <a:endParaRPr lang="en-US" altLang="zh-CN" strike="noStrike" noProof="1" dirty="0"/>
          </a:p>
          <a:p>
            <a:pPr marL="342900" indent="-342900" algn="l" eaLnBrk="1" fontAlgn="base" hangingPunct="1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TOMCAT 7+</a:t>
            </a:r>
            <a:endParaRPr lang="en-US" altLang="zh-CN" strike="noStrike" noProof="1" dirty="0"/>
          </a:p>
          <a:p>
            <a:pPr marL="342900" indent="-342900" algn="l" eaLnBrk="1" fontAlgn="base" hangingPunct="1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ORACLE11g+</a:t>
            </a:r>
            <a:r>
              <a:rPr lang="zh-CN" altLang="en-US" dirty="0">
                <a:sym typeface="+mn-ea"/>
              </a:rPr>
              <a:t>等主流数据库</a:t>
            </a:r>
            <a:endParaRPr lang="zh-CN" altLang="en-US" dirty="0">
              <a:sym typeface="+mn-ea"/>
            </a:endParaRPr>
          </a:p>
          <a:p>
            <a:pPr marL="342900" indent="-342900" algn="l" eaLnBrk="1" fontAlgn="base" hangingPunct="1">
              <a:buFont typeface="Arial" charset="0"/>
              <a:buChar char="•"/>
            </a:pPr>
            <a:endParaRPr lang="zh-CN" altLang="en-US"/>
          </a:p>
          <a:p>
            <a:pPr algn="l" eaLnBrk="1" fontAlgn="base" hangingPunct="1"/>
            <a:r>
              <a:rPr lang="zh-CN" altLang="en-US" b="1" dirty="0">
                <a:sym typeface="+mn-ea"/>
              </a:rPr>
              <a:t>客户端软件环境：</a:t>
            </a:r>
            <a:endParaRPr lang="en-US" altLang="zh-CN" b="1" strike="noStrike" noProof="1" dirty="0">
              <a:sym typeface="+mn-ea"/>
            </a:endParaRPr>
          </a:p>
          <a:p>
            <a:pPr marL="342900" indent="-342900" algn="l" eaLnBrk="1" fontAlgn="base" hangingPunct="1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windows xp sp3+ /unix/linux </a:t>
            </a:r>
            <a:r>
              <a:rPr lang="zh-CN" altLang="en-US" dirty="0">
                <a:sym typeface="+mn-ea"/>
              </a:rPr>
              <a:t>（特殊插件只能在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环境中运行）</a:t>
            </a:r>
            <a:endParaRPr lang="zh-CN" altLang="en-US" dirty="0">
              <a:sym typeface="+mn-ea"/>
            </a:endParaRPr>
          </a:p>
          <a:p>
            <a:pPr marL="342900" indent="-342900" algn="l" eaLnBrk="1" fontAlgn="base" hangingPunct="1">
              <a:buFont typeface="Arial" charset="0"/>
              <a:buChar char="•"/>
            </a:pPr>
            <a:r>
              <a:rPr lang="en-US" altLang="zh-CN" dirty="0">
                <a:sym typeface="+mn-ea"/>
              </a:rPr>
              <a:t>IE8</a:t>
            </a:r>
            <a:r>
              <a:rPr lang="zh-CN" altLang="en-US" dirty="0">
                <a:sym typeface="+mn-ea"/>
              </a:rPr>
              <a:t>以上或谷歌、火狐等符合标准浏览器（特殊插件仅支持</a:t>
            </a:r>
            <a:r>
              <a:rPr lang="en-US" altLang="zh-CN" dirty="0">
                <a:sym typeface="+mn-ea"/>
              </a:rPr>
              <a:t>IE</a:t>
            </a:r>
            <a:r>
              <a:rPr lang="zh-CN" altLang="en-US" dirty="0">
                <a:sym typeface="+mn-ea"/>
              </a:rPr>
              <a:t>）</a:t>
            </a:r>
            <a:endParaRPr lang="zh-CN" altLang="en-US" strike="noStrike" noProof="1" dirty="0">
              <a:sym typeface="+mn-ea"/>
            </a:endParaRPr>
          </a:p>
          <a:p>
            <a:pPr marL="342900" indent="-342900" algn="l" eaLnBrk="1" fontAlgn="base" hangingPunct="1">
              <a:buFont typeface="Arial" charset="0"/>
              <a:buChar char="•"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演示文稿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12700">
          <a:solidFill>
            <a:schemeClr val="bg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>
        <a:spAutoFit/>
      </a:bodyPr>
      <a:lstStyle>
        <a:defPPr>
          <a:defRPr sz="1600" b="1">
            <a:solidFill>
              <a:schemeClr val="bg1"/>
            </a:solidFill>
            <a:latin typeface="微软雅黑" pitchFamily="34" charset="-122"/>
            <a:ea typeface="微软雅黑" pitchFamily="34" charset="-122"/>
            <a:cs typeface="Lao UI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Kingsoft Office WPP</Application>
  <PresentationFormat>全屏显示(4:3)</PresentationFormat>
  <Paragraphs>161</Paragraphs>
  <Slides>10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演示文稿1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携手共进，共创辉煌。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  Contents</dc:title>
  <dc:creator>topcon</dc:creator>
  <cp:lastModifiedBy>liyan</cp:lastModifiedBy>
  <cp:revision>182</cp:revision>
  <dcterms:created xsi:type="dcterms:W3CDTF">2012-08-16T05:16:00Z</dcterms:created>
  <dcterms:modified xsi:type="dcterms:W3CDTF">2016-03-14T02:14:05Z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