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d55f8ab8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d55f8ab8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d55f8ab8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d55f8ab8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d55f8ab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d55f8ab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d55f8ab8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d55f8ab8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d55f8ab8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d55f8ab8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d55f8ab8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d55f8ab8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d55f8ab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d55f8ab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d55f8ab8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d55f8ab8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d55f8ab8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d55f8ab8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d55f8ab8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d55f8ab8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d55f8ab8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d55f8ab8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d55f8ab8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d55f8ab8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d55f8ab8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d55f8ab8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d55f8ab8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d55f8ab8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5000"/>
              <a:t>Camp OAC - B</a:t>
            </a:r>
            <a:endParaRPr sz="5000"/>
          </a:p>
        </p:txBody>
      </p:sp>
      <p:sp>
        <p:nvSpPr>
          <p:cNvPr id="135" name="Google Shape;135;p13"/>
          <p:cNvSpPr txBox="1"/>
          <p:nvPr>
            <p:ph idx="1" type="subTitle"/>
          </p:nvPr>
        </p:nvSpPr>
        <p:spPr>
          <a:xfrm>
            <a:off x="6852600" y="3789925"/>
            <a:ext cx="1593600" cy="10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Michael Boulanger</a:t>
            </a:r>
            <a:endParaRPr/>
          </a:p>
          <a:p>
            <a:pPr indent="0" lvl="0" marL="0" rtl="0" algn="l">
              <a:spcBef>
                <a:spcPts val="0"/>
              </a:spcBef>
              <a:spcAft>
                <a:spcPts val="0"/>
              </a:spcAft>
              <a:buNone/>
            </a:pPr>
            <a:r>
              <a:rPr lang="en-GB"/>
              <a:t>Sai Rohith Enumala</a:t>
            </a:r>
            <a:endParaRPr/>
          </a:p>
          <a:p>
            <a:pPr indent="0" lvl="0" marL="0" rtl="0" algn="l">
              <a:spcBef>
                <a:spcPts val="0"/>
              </a:spcBef>
              <a:spcAft>
                <a:spcPts val="0"/>
              </a:spcAft>
              <a:buNone/>
            </a:pPr>
            <a:r>
              <a:rPr lang="en-GB"/>
              <a:t>Paul Ranger</a:t>
            </a:r>
            <a:endParaRPr/>
          </a:p>
          <a:p>
            <a:pPr indent="0" lvl="0" marL="0" rtl="0" algn="l">
              <a:spcBef>
                <a:spcPts val="0"/>
              </a:spcBef>
              <a:spcAft>
                <a:spcPts val="0"/>
              </a:spcAft>
              <a:buNone/>
            </a:pPr>
            <a:r>
              <a:rPr lang="en-GB"/>
              <a:t>Baillie Stang</a:t>
            </a:r>
            <a:endParaRPr/>
          </a:p>
        </p:txBody>
      </p:sp>
      <p:pic>
        <p:nvPicPr>
          <p:cNvPr id="136" name="Google Shape;136;p13"/>
          <p:cNvPicPr preferRelativeResize="0"/>
          <p:nvPr/>
        </p:nvPicPr>
        <p:blipFill>
          <a:blip r:embed="rId3">
            <a:alphaModFix/>
          </a:blip>
          <a:stretch>
            <a:fillRect/>
          </a:stretch>
        </p:blipFill>
        <p:spPr>
          <a:xfrm>
            <a:off x="323200" y="2446250"/>
            <a:ext cx="2148100" cy="2494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Functional Requirements:</a:t>
            </a:r>
            <a:endParaRPr sz="3600"/>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The user will choose:</a:t>
            </a:r>
            <a:endParaRPr sz="1700"/>
          </a:p>
          <a:p>
            <a:pPr indent="-323850" lvl="1" marL="914400" rtl="0" algn="l">
              <a:spcBef>
                <a:spcPts val="0"/>
              </a:spcBef>
              <a:spcAft>
                <a:spcPts val="0"/>
              </a:spcAft>
              <a:buSzPts val="1500"/>
              <a:buChar char="○"/>
            </a:pPr>
            <a:r>
              <a:rPr lang="en-GB" sz="1500"/>
              <a:t>Location (from a list of available locations)</a:t>
            </a:r>
            <a:endParaRPr sz="1500"/>
          </a:p>
          <a:p>
            <a:pPr indent="-323850" lvl="1" marL="914400" rtl="0" algn="l">
              <a:spcBef>
                <a:spcPts val="0"/>
              </a:spcBef>
              <a:spcAft>
                <a:spcPts val="0"/>
              </a:spcAft>
              <a:buSzPts val="1500"/>
              <a:buChar char="○"/>
            </a:pPr>
            <a:r>
              <a:rPr lang="en-GB" sz="1500"/>
              <a:t>Number of bags of firewood desired</a:t>
            </a:r>
            <a:endParaRPr sz="1500"/>
          </a:p>
          <a:p>
            <a:pPr indent="-336550" lvl="0" marL="457200" rtl="0" algn="l">
              <a:spcBef>
                <a:spcPts val="0"/>
              </a:spcBef>
              <a:spcAft>
                <a:spcPts val="0"/>
              </a:spcAft>
              <a:buSzPts val="1700"/>
              <a:buChar char="●"/>
            </a:pPr>
            <a:r>
              <a:rPr lang="en-GB" sz="1700"/>
              <a:t>User automatically receives an invoice</a:t>
            </a:r>
            <a:endParaRPr sz="1700"/>
          </a:p>
          <a:p>
            <a:pPr indent="-336550" lvl="0" marL="457200" rtl="0" algn="l">
              <a:spcBef>
                <a:spcPts val="0"/>
              </a:spcBef>
              <a:spcAft>
                <a:spcPts val="0"/>
              </a:spcAft>
              <a:buSzPts val="1700"/>
              <a:buChar char="●"/>
            </a:pPr>
            <a:r>
              <a:rPr lang="en-GB" sz="1700"/>
              <a:t>Website makes payment (using square) or retains an invoice for cash payment upon pick up</a:t>
            </a:r>
            <a:endParaRPr sz="1700"/>
          </a:p>
          <a:p>
            <a:pPr indent="-336550" lvl="0" marL="457200" rtl="0" algn="l">
              <a:spcBef>
                <a:spcPts val="0"/>
              </a:spcBef>
              <a:spcAft>
                <a:spcPts val="0"/>
              </a:spcAft>
              <a:buSzPts val="1700"/>
              <a:buChar char="●"/>
            </a:pPr>
            <a:r>
              <a:rPr lang="en-GB" sz="1700"/>
              <a:t>Receipt is generated automatically</a:t>
            </a:r>
            <a:endParaRPr/>
          </a:p>
        </p:txBody>
      </p:sp>
      <p:pic>
        <p:nvPicPr>
          <p:cNvPr id="201" name="Google Shape;201;p22"/>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743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t>Non-Functional Requirements:</a:t>
            </a:r>
            <a:endParaRPr sz="3500"/>
          </a:p>
        </p:txBody>
      </p:sp>
      <p:sp>
        <p:nvSpPr>
          <p:cNvPr id="207" name="Google Shape;20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Easy to use interface</a:t>
            </a:r>
            <a:endParaRPr sz="1700"/>
          </a:p>
          <a:p>
            <a:pPr indent="-336550" lvl="0" marL="457200" rtl="0" algn="l">
              <a:spcBef>
                <a:spcPts val="0"/>
              </a:spcBef>
              <a:spcAft>
                <a:spcPts val="0"/>
              </a:spcAft>
              <a:buSzPts val="1700"/>
              <a:buChar char="●"/>
            </a:pPr>
            <a:r>
              <a:rPr lang="en-GB" sz="1700"/>
              <a:t>Stock is automatically updated on sale</a:t>
            </a:r>
            <a:endParaRPr sz="1700"/>
          </a:p>
          <a:p>
            <a:pPr indent="-336550" lvl="0" marL="457200" rtl="0" algn="l">
              <a:spcBef>
                <a:spcPts val="0"/>
              </a:spcBef>
              <a:spcAft>
                <a:spcPts val="0"/>
              </a:spcAft>
              <a:buSzPts val="1700"/>
              <a:buChar char="●"/>
            </a:pPr>
            <a:r>
              <a:rPr lang="en-GB" sz="1700"/>
              <a:t>Out of stock locations hidden from pickup location list</a:t>
            </a:r>
            <a:endParaRPr sz="1700"/>
          </a:p>
          <a:p>
            <a:pPr indent="-336550" lvl="0" marL="457200" rtl="0" algn="l">
              <a:spcBef>
                <a:spcPts val="0"/>
              </a:spcBef>
              <a:spcAft>
                <a:spcPts val="0"/>
              </a:spcAft>
              <a:buSzPts val="1700"/>
              <a:buChar char="●"/>
            </a:pPr>
            <a:r>
              <a:rPr lang="en-GB" sz="1700"/>
              <a:t>Admin can login to confirm location restocks</a:t>
            </a:r>
            <a:endParaRPr sz="1700"/>
          </a:p>
          <a:p>
            <a:pPr indent="-336550" lvl="0" marL="457200" rtl="0" algn="l">
              <a:spcBef>
                <a:spcPts val="0"/>
              </a:spcBef>
              <a:spcAft>
                <a:spcPts val="0"/>
              </a:spcAft>
              <a:buSzPts val="1700"/>
              <a:buChar char="●"/>
            </a:pPr>
            <a:r>
              <a:rPr lang="en-GB" sz="1700"/>
              <a:t>Pickup address hidden until after purchase confirmation</a:t>
            </a:r>
            <a:endParaRPr sz="1700"/>
          </a:p>
          <a:p>
            <a:pPr indent="-336550" lvl="0" marL="457200" rtl="0" algn="l">
              <a:spcBef>
                <a:spcPts val="0"/>
              </a:spcBef>
              <a:spcAft>
                <a:spcPts val="0"/>
              </a:spcAft>
              <a:buSzPts val="1700"/>
              <a:buChar char="●"/>
            </a:pPr>
            <a:r>
              <a:rPr lang="en-GB" sz="1700"/>
              <a:t>Store customer purchase information</a:t>
            </a:r>
            <a:endParaRPr sz="1700"/>
          </a:p>
        </p:txBody>
      </p:sp>
      <p:pic>
        <p:nvPicPr>
          <p:cNvPr id="208" name="Google Shape;208;p23"/>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MERN tech stack</a:t>
            </a:r>
            <a:endParaRPr/>
          </a:p>
        </p:txBody>
      </p:sp>
      <p:sp>
        <p:nvSpPr>
          <p:cNvPr id="214" name="Google Shape;21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GB" sz="1900"/>
              <a:t>MongoDB</a:t>
            </a:r>
            <a:endParaRPr b="1" sz="1900"/>
          </a:p>
          <a:p>
            <a:pPr indent="-349250" lvl="0" marL="457200" rtl="0" algn="l">
              <a:spcBef>
                <a:spcPts val="0"/>
              </a:spcBef>
              <a:spcAft>
                <a:spcPts val="0"/>
              </a:spcAft>
              <a:buSzPts val="1900"/>
              <a:buChar char="-"/>
            </a:pPr>
            <a:r>
              <a:rPr b="1" lang="en-GB" sz="1900"/>
              <a:t>Express.js</a:t>
            </a:r>
            <a:endParaRPr b="1" sz="1900"/>
          </a:p>
          <a:p>
            <a:pPr indent="-349250" lvl="0" marL="457200" rtl="0" algn="l">
              <a:spcBef>
                <a:spcPts val="0"/>
              </a:spcBef>
              <a:spcAft>
                <a:spcPts val="0"/>
              </a:spcAft>
              <a:buSzPts val="1900"/>
              <a:buChar char="-"/>
            </a:pPr>
            <a:r>
              <a:rPr b="1" lang="en-GB" sz="1900"/>
              <a:t>React</a:t>
            </a:r>
            <a:endParaRPr b="1" sz="1900"/>
          </a:p>
          <a:p>
            <a:pPr indent="-349250" lvl="0" marL="457200" rtl="0" algn="l">
              <a:spcBef>
                <a:spcPts val="0"/>
              </a:spcBef>
              <a:spcAft>
                <a:spcPts val="0"/>
              </a:spcAft>
              <a:buSzPts val="1900"/>
              <a:buChar char="-"/>
            </a:pPr>
            <a:r>
              <a:rPr b="1" lang="en-GB" sz="1900"/>
              <a:t>Node.js</a:t>
            </a:r>
            <a:endParaRPr b="1" sz="1900"/>
          </a:p>
        </p:txBody>
      </p:sp>
      <p:pic>
        <p:nvPicPr>
          <p:cNvPr id="215" name="Google Shape;215;p24"/>
          <p:cNvPicPr preferRelativeResize="0"/>
          <p:nvPr/>
        </p:nvPicPr>
        <p:blipFill>
          <a:blip r:embed="rId3">
            <a:alphaModFix/>
          </a:blip>
          <a:stretch>
            <a:fillRect/>
          </a:stretch>
        </p:blipFill>
        <p:spPr>
          <a:xfrm>
            <a:off x="1605525" y="3185000"/>
            <a:ext cx="5932951" cy="1651250"/>
          </a:xfrm>
          <a:prstGeom prst="rect">
            <a:avLst/>
          </a:prstGeom>
          <a:noFill/>
          <a:ln>
            <a:noFill/>
          </a:ln>
        </p:spPr>
      </p:pic>
      <p:pic>
        <p:nvPicPr>
          <p:cNvPr id="216" name="Google Shape;216;p24"/>
          <p:cNvPicPr preferRelativeResize="0"/>
          <p:nvPr/>
        </p:nvPicPr>
        <p:blipFill>
          <a:blip r:embed="rId4">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a:t>
            </a:r>
            <a:endParaRPr/>
          </a:p>
        </p:txBody>
      </p:sp>
      <p:sp>
        <p:nvSpPr>
          <p:cNvPr id="222" name="Google Shape;222;p25"/>
          <p:cNvSpPr txBox="1"/>
          <p:nvPr>
            <p:ph idx="1" type="body"/>
          </p:nvPr>
        </p:nvSpPr>
        <p:spPr>
          <a:xfrm>
            <a:off x="1297500" y="13389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All the technology is open source, free, and used by a large community.</a:t>
            </a:r>
            <a:endParaRPr/>
          </a:p>
          <a:p>
            <a:pPr indent="0" lvl="0" marL="0" rtl="0" algn="l">
              <a:spcBef>
                <a:spcPts val="1200"/>
              </a:spcBef>
              <a:spcAft>
                <a:spcPts val="0"/>
              </a:spcAft>
              <a:buNone/>
            </a:pPr>
            <a:r>
              <a:rPr lang="en-GB"/>
              <a:t>Extensive documentation means we can reduce time it takes to become proficient in certain development aspects.</a:t>
            </a:r>
            <a:endParaRPr/>
          </a:p>
          <a:p>
            <a:pPr indent="0" lvl="0" marL="0" rtl="0" algn="l">
              <a:spcBef>
                <a:spcPts val="1200"/>
              </a:spcBef>
              <a:spcAft>
                <a:spcPts val="0"/>
              </a:spcAft>
              <a:buNone/>
            </a:pPr>
            <a:r>
              <a:rPr lang="en-GB"/>
              <a:t>MongoDB is a great option for our relatively small dataset in terms of human readability and functionality with our other javascript tech components. (JSON)</a:t>
            </a:r>
            <a:endParaRPr/>
          </a:p>
          <a:p>
            <a:pPr indent="0" lvl="0" marL="0" rtl="0" algn="l">
              <a:spcBef>
                <a:spcPts val="1200"/>
              </a:spcBef>
              <a:spcAft>
                <a:spcPts val="0"/>
              </a:spcAft>
              <a:buNone/>
            </a:pPr>
            <a:r>
              <a:rPr lang="en-GB"/>
              <a:t>Express can serve our React app good enough with low performance overhead, a perfect fit for a low-cost hosting solution</a:t>
            </a:r>
            <a:endParaRPr/>
          </a:p>
          <a:p>
            <a:pPr indent="0" lvl="0" marL="0" rtl="0" algn="l">
              <a:spcBef>
                <a:spcPts val="1200"/>
              </a:spcBef>
              <a:spcAft>
                <a:spcPts val="0"/>
              </a:spcAft>
              <a:buNone/>
            </a:pPr>
            <a:r>
              <a:rPr lang="en-GB"/>
              <a:t>React is perfect for the kind of look and feel we are going for, very </a:t>
            </a:r>
            <a:r>
              <a:rPr lang="en-GB"/>
              <a:t>easy to add intractability and scaling can be achieved with very little effort. </a:t>
            </a:r>
            <a:endParaRPr/>
          </a:p>
          <a:p>
            <a:pPr indent="0" lvl="0" marL="0" rtl="0" algn="l">
              <a:spcBef>
                <a:spcPts val="1200"/>
              </a:spcBef>
              <a:spcAft>
                <a:spcPts val="1200"/>
              </a:spcAft>
              <a:buNone/>
            </a:pPr>
            <a:r>
              <a:rPr lang="en-GB"/>
              <a:t>Node.js ties everything together with javascript which is simple to read and write, and has powerful package support which we can leverage to make development simpler. Great for prototyping new features quickly</a:t>
            </a:r>
            <a:endParaRPr/>
          </a:p>
        </p:txBody>
      </p:sp>
      <p:pic>
        <p:nvPicPr>
          <p:cNvPr id="223" name="Google Shape;223;p25"/>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Testing:</a:t>
            </a:r>
            <a:endParaRPr sz="4000"/>
          </a:p>
        </p:txBody>
      </p:sp>
      <p:sp>
        <p:nvSpPr>
          <p:cNvPr id="229" name="Google Shape;22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Our stack gives us lots of flexibility for testing based on the availability of testing libraries for JS</a:t>
            </a:r>
            <a:endParaRPr sz="1700"/>
          </a:p>
          <a:p>
            <a:pPr indent="-336550" lvl="0" marL="457200" rtl="0" algn="l">
              <a:spcBef>
                <a:spcPts val="0"/>
              </a:spcBef>
              <a:spcAft>
                <a:spcPts val="0"/>
              </a:spcAft>
              <a:buSzPts val="1700"/>
              <a:buChar char="●"/>
            </a:pPr>
            <a:r>
              <a:rPr lang="en-GB" sz="1700"/>
              <a:t>Back end:</a:t>
            </a:r>
            <a:endParaRPr sz="1700"/>
          </a:p>
          <a:p>
            <a:pPr indent="-323850" lvl="1" marL="914400" rtl="0" algn="l">
              <a:spcBef>
                <a:spcPts val="0"/>
              </a:spcBef>
              <a:spcAft>
                <a:spcPts val="0"/>
              </a:spcAft>
              <a:buSzPts val="1500"/>
              <a:buChar char="○"/>
            </a:pPr>
            <a:r>
              <a:rPr lang="en-GB" sz="1500"/>
              <a:t>Unit tests to ensure certain aspects of our API wor</a:t>
            </a:r>
            <a:r>
              <a:rPr lang="en-GB" sz="1500"/>
              <a:t>k</a:t>
            </a:r>
            <a:endParaRPr sz="1500"/>
          </a:p>
          <a:p>
            <a:pPr indent="-336550" lvl="0" marL="457200" rtl="0" algn="l">
              <a:spcBef>
                <a:spcPts val="0"/>
              </a:spcBef>
              <a:spcAft>
                <a:spcPts val="0"/>
              </a:spcAft>
              <a:buSzPts val="1700"/>
              <a:buChar char="●"/>
            </a:pPr>
            <a:r>
              <a:rPr lang="en-GB" sz="1700"/>
              <a:t>F</a:t>
            </a:r>
            <a:r>
              <a:rPr lang="en-GB" sz="1700"/>
              <a:t>ront end:</a:t>
            </a:r>
            <a:endParaRPr sz="1700"/>
          </a:p>
          <a:p>
            <a:pPr indent="-323850" lvl="1" marL="914400" rtl="0" algn="l">
              <a:spcBef>
                <a:spcPts val="0"/>
              </a:spcBef>
              <a:spcAft>
                <a:spcPts val="0"/>
              </a:spcAft>
              <a:buSzPts val="1500"/>
              <a:buChar char="○"/>
            </a:pPr>
            <a:r>
              <a:rPr lang="en-GB" sz="1500"/>
              <a:t>Chrome's developer tools</a:t>
            </a:r>
            <a:endParaRPr sz="1500"/>
          </a:p>
          <a:p>
            <a:pPr indent="-323850" lvl="1" marL="914400" rtl="0" algn="l">
              <a:spcBef>
                <a:spcPts val="0"/>
              </a:spcBef>
              <a:spcAft>
                <a:spcPts val="0"/>
              </a:spcAft>
              <a:buSzPts val="1500"/>
              <a:buChar char="○"/>
            </a:pPr>
            <a:r>
              <a:rPr lang="en-GB" sz="1500"/>
              <a:t>Regression tests with different browsers</a:t>
            </a:r>
            <a:endParaRPr sz="1500"/>
          </a:p>
          <a:p>
            <a:pPr indent="-323850" lvl="2" marL="1371600" rtl="0" algn="l">
              <a:spcBef>
                <a:spcPts val="0"/>
              </a:spcBef>
              <a:spcAft>
                <a:spcPts val="0"/>
              </a:spcAft>
              <a:buSzPts val="1500"/>
              <a:buChar char="■"/>
            </a:pPr>
            <a:r>
              <a:rPr lang="en-GB" sz="1500"/>
              <a:t>If something breaks, we can isolate the incident</a:t>
            </a:r>
            <a:endParaRPr sz="1500"/>
          </a:p>
          <a:p>
            <a:pPr indent="-336550" lvl="0" marL="457200" rtl="0" algn="l">
              <a:spcBef>
                <a:spcPts val="0"/>
              </a:spcBef>
              <a:spcAft>
                <a:spcPts val="0"/>
              </a:spcAft>
              <a:buSzPts val="1700"/>
              <a:buChar char="●"/>
            </a:pPr>
            <a:r>
              <a:rPr lang="en-GB" sz="1700"/>
              <a:t>Postman, a REST client, will ensure our API is secure and can’t be spoofed by hackers who would steal information</a:t>
            </a:r>
            <a:endParaRPr sz="1700"/>
          </a:p>
        </p:txBody>
      </p:sp>
      <p:pic>
        <p:nvPicPr>
          <p:cNvPr id="230" name="Google Shape;230;p26"/>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6" name="Google Shape;23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27"/>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About our Software:</a:t>
            </a:r>
            <a:endParaRPr sz="4000"/>
          </a:p>
        </p:txBody>
      </p:sp>
      <p:sp>
        <p:nvSpPr>
          <p:cNvPr id="142" name="Google Shape;142;p14"/>
          <p:cNvSpPr txBox="1"/>
          <p:nvPr>
            <p:ph idx="1" type="body"/>
          </p:nvPr>
        </p:nvSpPr>
        <p:spPr>
          <a:xfrm>
            <a:off x="1297500" y="1567550"/>
            <a:ext cx="7038900" cy="2993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M</a:t>
            </a:r>
            <a:r>
              <a:rPr lang="en-GB" sz="1700"/>
              <a:t>obile friendly website</a:t>
            </a:r>
            <a:endParaRPr sz="1700"/>
          </a:p>
          <a:p>
            <a:pPr indent="-336550" lvl="0" marL="457200" rtl="0" algn="l">
              <a:spcBef>
                <a:spcPts val="0"/>
              </a:spcBef>
              <a:spcAft>
                <a:spcPts val="0"/>
              </a:spcAft>
              <a:buSzPts val="1700"/>
              <a:buChar char="●"/>
            </a:pPr>
            <a:r>
              <a:rPr lang="en-GB" sz="1700"/>
              <a:t>Automates the process of obtaining firewood for the general public</a:t>
            </a:r>
            <a:endParaRPr sz="1700"/>
          </a:p>
          <a:p>
            <a:pPr indent="-336550" lvl="0" marL="457200" rtl="0" algn="l">
              <a:spcBef>
                <a:spcPts val="0"/>
              </a:spcBef>
              <a:spcAft>
                <a:spcPts val="0"/>
              </a:spcAft>
              <a:buSzPts val="1700"/>
              <a:buChar char="●"/>
            </a:pPr>
            <a:r>
              <a:rPr lang="en-GB" sz="1700"/>
              <a:t>The user will choose:</a:t>
            </a:r>
            <a:endParaRPr sz="1700"/>
          </a:p>
          <a:p>
            <a:pPr indent="-323850" lvl="1" marL="914400" rtl="0" algn="l">
              <a:spcBef>
                <a:spcPts val="0"/>
              </a:spcBef>
              <a:spcAft>
                <a:spcPts val="0"/>
              </a:spcAft>
              <a:buSzPts val="1500"/>
              <a:buChar char="○"/>
            </a:pPr>
            <a:r>
              <a:rPr lang="en-GB" sz="1500"/>
              <a:t>Location (from a list of available locations)</a:t>
            </a:r>
            <a:endParaRPr sz="1500"/>
          </a:p>
          <a:p>
            <a:pPr indent="-323850" lvl="1" marL="914400" rtl="0" algn="l">
              <a:spcBef>
                <a:spcPts val="0"/>
              </a:spcBef>
              <a:spcAft>
                <a:spcPts val="0"/>
              </a:spcAft>
              <a:buSzPts val="1500"/>
              <a:buChar char="○"/>
            </a:pPr>
            <a:r>
              <a:rPr lang="en-GB" sz="1500"/>
              <a:t>Number of bags of firewood desired</a:t>
            </a:r>
            <a:endParaRPr sz="1500"/>
          </a:p>
          <a:p>
            <a:pPr indent="-336550" lvl="0" marL="457200" rtl="0" algn="l">
              <a:spcBef>
                <a:spcPts val="0"/>
              </a:spcBef>
              <a:spcAft>
                <a:spcPts val="0"/>
              </a:spcAft>
              <a:buSzPts val="1700"/>
              <a:buChar char="●"/>
            </a:pPr>
            <a:r>
              <a:rPr lang="en-GB" sz="1700"/>
              <a:t>User automatically receives an invoice</a:t>
            </a:r>
            <a:endParaRPr sz="1700"/>
          </a:p>
          <a:p>
            <a:pPr indent="-336550" lvl="0" marL="457200" rtl="0" algn="l">
              <a:spcBef>
                <a:spcPts val="0"/>
              </a:spcBef>
              <a:spcAft>
                <a:spcPts val="0"/>
              </a:spcAft>
              <a:buSzPts val="1700"/>
              <a:buChar char="●"/>
            </a:pPr>
            <a:r>
              <a:rPr lang="en-GB" sz="1700"/>
              <a:t>Website makes payment (using square) or retains an invoice for cash payment upon pick up</a:t>
            </a:r>
            <a:endParaRPr sz="1700"/>
          </a:p>
          <a:p>
            <a:pPr indent="-336550" lvl="0" marL="457200" rtl="0" algn="l">
              <a:spcBef>
                <a:spcPts val="0"/>
              </a:spcBef>
              <a:spcAft>
                <a:spcPts val="0"/>
              </a:spcAft>
              <a:buSzPts val="1700"/>
              <a:buChar char="●"/>
            </a:pPr>
            <a:r>
              <a:rPr lang="en-GB" sz="1700"/>
              <a:t>Receipt is generated automatically</a:t>
            </a:r>
            <a:endParaRPr sz="1700"/>
          </a:p>
        </p:txBody>
      </p:sp>
      <p:pic>
        <p:nvPicPr>
          <p:cNvPr id="143" name="Google Shape;143;p14"/>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0)</a:t>
            </a:r>
            <a:endParaRPr/>
          </a:p>
        </p:txBody>
      </p:sp>
      <p:pic>
        <p:nvPicPr>
          <p:cNvPr id="149" name="Google Shape;149;p15"/>
          <p:cNvPicPr preferRelativeResize="0"/>
          <p:nvPr/>
        </p:nvPicPr>
        <p:blipFill>
          <a:blip r:embed="rId3">
            <a:alphaModFix/>
          </a:blip>
          <a:stretch>
            <a:fillRect/>
          </a:stretch>
        </p:blipFill>
        <p:spPr>
          <a:xfrm>
            <a:off x="140650" y="3732000"/>
            <a:ext cx="1054850" cy="1225000"/>
          </a:xfrm>
          <a:prstGeom prst="rect">
            <a:avLst/>
          </a:prstGeom>
          <a:noFill/>
          <a:ln>
            <a:noFill/>
          </a:ln>
        </p:spPr>
      </p:pic>
      <p:pic>
        <p:nvPicPr>
          <p:cNvPr id="150" name="Google Shape;150;p15"/>
          <p:cNvPicPr preferRelativeResize="0"/>
          <p:nvPr/>
        </p:nvPicPr>
        <p:blipFill>
          <a:blip r:embed="rId4">
            <a:alphaModFix/>
          </a:blip>
          <a:stretch>
            <a:fillRect/>
          </a:stretch>
        </p:blipFill>
        <p:spPr>
          <a:xfrm>
            <a:off x="1638100" y="1207375"/>
            <a:ext cx="6881705" cy="3300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0)</a:t>
            </a:r>
            <a:endParaRPr/>
          </a:p>
        </p:txBody>
      </p:sp>
      <p:pic>
        <p:nvPicPr>
          <p:cNvPr id="156" name="Google Shape;156;p16"/>
          <p:cNvPicPr preferRelativeResize="0"/>
          <p:nvPr/>
        </p:nvPicPr>
        <p:blipFill>
          <a:blip r:embed="rId3">
            <a:alphaModFix/>
          </a:blip>
          <a:stretch>
            <a:fillRect/>
          </a:stretch>
        </p:blipFill>
        <p:spPr>
          <a:xfrm>
            <a:off x="5646049" y="1478025"/>
            <a:ext cx="3035223" cy="2488349"/>
          </a:xfrm>
          <a:prstGeom prst="rect">
            <a:avLst/>
          </a:prstGeom>
          <a:noFill/>
          <a:ln>
            <a:noFill/>
          </a:ln>
        </p:spPr>
      </p:pic>
      <p:pic>
        <p:nvPicPr>
          <p:cNvPr id="157" name="Google Shape;157;p16"/>
          <p:cNvPicPr preferRelativeResize="0"/>
          <p:nvPr/>
        </p:nvPicPr>
        <p:blipFill>
          <a:blip r:embed="rId4">
            <a:alphaModFix/>
          </a:blip>
          <a:stretch>
            <a:fillRect/>
          </a:stretch>
        </p:blipFill>
        <p:spPr>
          <a:xfrm>
            <a:off x="140650" y="3732000"/>
            <a:ext cx="1054850" cy="1225000"/>
          </a:xfrm>
          <a:prstGeom prst="rect">
            <a:avLst/>
          </a:prstGeom>
          <a:noFill/>
          <a:ln>
            <a:noFill/>
          </a:ln>
        </p:spPr>
      </p:pic>
      <p:sp>
        <p:nvSpPr>
          <p:cNvPr id="158" name="Google Shape;158;p16"/>
          <p:cNvSpPr txBox="1"/>
          <p:nvPr/>
        </p:nvSpPr>
        <p:spPr>
          <a:xfrm>
            <a:off x="1195500" y="1537150"/>
            <a:ext cx="413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Text goes here</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Explaining dfd lvl 0</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Blahblahblah</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1)</a:t>
            </a:r>
            <a:endParaRPr/>
          </a:p>
        </p:txBody>
      </p:sp>
      <p:pic>
        <p:nvPicPr>
          <p:cNvPr id="164" name="Google Shape;164;p17"/>
          <p:cNvPicPr preferRelativeResize="0"/>
          <p:nvPr/>
        </p:nvPicPr>
        <p:blipFill>
          <a:blip r:embed="rId3">
            <a:alphaModFix/>
          </a:blip>
          <a:stretch>
            <a:fillRect/>
          </a:stretch>
        </p:blipFill>
        <p:spPr>
          <a:xfrm>
            <a:off x="140650" y="3732000"/>
            <a:ext cx="1054850" cy="1225000"/>
          </a:xfrm>
          <a:prstGeom prst="rect">
            <a:avLst/>
          </a:prstGeom>
          <a:noFill/>
          <a:ln>
            <a:noFill/>
          </a:ln>
        </p:spPr>
      </p:pic>
      <p:pic>
        <p:nvPicPr>
          <p:cNvPr id="165" name="Google Shape;165;p17"/>
          <p:cNvPicPr preferRelativeResize="0"/>
          <p:nvPr/>
        </p:nvPicPr>
        <p:blipFill>
          <a:blip r:embed="rId4">
            <a:alphaModFix/>
          </a:blip>
          <a:stretch>
            <a:fillRect/>
          </a:stretch>
        </p:blipFill>
        <p:spPr>
          <a:xfrm>
            <a:off x="1985110" y="942450"/>
            <a:ext cx="6280517" cy="407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3017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1)</a:t>
            </a:r>
            <a:endParaRPr/>
          </a:p>
          <a:p>
            <a:pPr indent="0" lvl="0" marL="0" rtl="0" algn="l">
              <a:spcBef>
                <a:spcPts val="0"/>
              </a:spcBef>
              <a:spcAft>
                <a:spcPts val="0"/>
              </a:spcAft>
              <a:buNone/>
            </a:pPr>
            <a:r>
              <a:t/>
            </a:r>
            <a:endParaRPr/>
          </a:p>
        </p:txBody>
      </p:sp>
      <p:pic>
        <p:nvPicPr>
          <p:cNvPr id="171" name="Google Shape;171;p18"/>
          <p:cNvPicPr preferRelativeResize="0"/>
          <p:nvPr/>
        </p:nvPicPr>
        <p:blipFill>
          <a:blip r:embed="rId3">
            <a:alphaModFix/>
          </a:blip>
          <a:stretch>
            <a:fillRect/>
          </a:stretch>
        </p:blipFill>
        <p:spPr>
          <a:xfrm>
            <a:off x="5527775" y="1753925"/>
            <a:ext cx="3172848" cy="2335249"/>
          </a:xfrm>
          <a:prstGeom prst="rect">
            <a:avLst/>
          </a:prstGeom>
          <a:noFill/>
          <a:ln>
            <a:noFill/>
          </a:ln>
        </p:spPr>
      </p:pic>
      <p:pic>
        <p:nvPicPr>
          <p:cNvPr id="172" name="Google Shape;172;p18"/>
          <p:cNvPicPr preferRelativeResize="0"/>
          <p:nvPr/>
        </p:nvPicPr>
        <p:blipFill>
          <a:blip r:embed="rId4">
            <a:alphaModFix/>
          </a:blip>
          <a:stretch>
            <a:fillRect/>
          </a:stretch>
        </p:blipFill>
        <p:spPr>
          <a:xfrm>
            <a:off x="140650" y="3732000"/>
            <a:ext cx="1054850" cy="1225000"/>
          </a:xfrm>
          <a:prstGeom prst="rect">
            <a:avLst/>
          </a:prstGeom>
          <a:noFill/>
          <a:ln>
            <a:noFill/>
          </a:ln>
        </p:spPr>
      </p:pic>
      <p:sp>
        <p:nvSpPr>
          <p:cNvPr id="173" name="Google Shape;173;p18"/>
          <p:cNvSpPr txBox="1"/>
          <p:nvPr/>
        </p:nvSpPr>
        <p:spPr>
          <a:xfrm>
            <a:off x="1615975" y="1497725"/>
            <a:ext cx="353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Text goes here</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Explaining dfd lvl 1</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Blahblahblah</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600"/>
              <a:t>Peer testing 1 Milestone</a:t>
            </a:r>
            <a:endParaRPr sz="3600"/>
          </a:p>
        </p:txBody>
      </p:sp>
      <p:sp>
        <p:nvSpPr>
          <p:cNvPr id="179" name="Google Shape;179;p19"/>
          <p:cNvSpPr txBox="1"/>
          <p:nvPr>
            <p:ph idx="1" type="body"/>
          </p:nvPr>
        </p:nvSpPr>
        <p:spPr>
          <a:xfrm>
            <a:off x="1297500" y="1567550"/>
            <a:ext cx="7038900" cy="2911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latin typeface="Arial"/>
              <a:ea typeface="Arial"/>
              <a:cs typeface="Arial"/>
              <a:sym typeface="Arial"/>
            </a:endParaRPr>
          </a:p>
          <a:p>
            <a:pPr indent="-381000" lvl="0" marL="457200" rtl="0" algn="l">
              <a:spcBef>
                <a:spcPts val="1000"/>
              </a:spcBef>
              <a:spcAft>
                <a:spcPts val="0"/>
              </a:spcAft>
              <a:buSzPts val="2400"/>
              <a:buFont typeface="Arial"/>
              <a:buChar char="●"/>
            </a:pPr>
            <a:r>
              <a:rPr lang="en-GB" sz="2400">
                <a:latin typeface="Arial"/>
                <a:ea typeface="Arial"/>
                <a:cs typeface="Arial"/>
                <a:sym typeface="Arial"/>
              </a:rPr>
              <a:t>Has minimal backend interaction</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A mobile-friendly storefront</a:t>
            </a:r>
            <a:endParaRPr sz="1700">
              <a:latin typeface="Arial"/>
              <a:ea typeface="Arial"/>
              <a:cs typeface="Arial"/>
              <a:sym typeface="Arial"/>
            </a:endParaRPr>
          </a:p>
          <a:p>
            <a:pPr indent="0" lvl="0" marL="0" rtl="0" algn="l">
              <a:spcBef>
                <a:spcPts val="1000"/>
              </a:spcBef>
              <a:spcAft>
                <a:spcPts val="1000"/>
              </a:spcAft>
              <a:buNone/>
            </a:pPr>
            <a:r>
              <a:t/>
            </a:r>
            <a:endParaRPr sz="1800"/>
          </a:p>
        </p:txBody>
      </p:sp>
      <p:pic>
        <p:nvPicPr>
          <p:cNvPr id="180" name="Google Shape;180;p19"/>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3600">
                <a:latin typeface="Arial"/>
                <a:ea typeface="Arial"/>
                <a:cs typeface="Arial"/>
                <a:sym typeface="Arial"/>
              </a:rPr>
              <a:t>Peer testing 2 Milestone</a:t>
            </a:r>
            <a:r>
              <a:rPr lang="en-GB" sz="3600">
                <a:latin typeface="Arial"/>
                <a:ea typeface="Arial"/>
                <a:cs typeface="Arial"/>
                <a:sym typeface="Arial"/>
              </a:rPr>
              <a:t> </a:t>
            </a:r>
            <a:endParaRPr sz="3600">
              <a:latin typeface="Arial"/>
              <a:ea typeface="Arial"/>
              <a:cs typeface="Arial"/>
              <a:sym typeface="Arial"/>
            </a:endParaRPr>
          </a:p>
          <a:p>
            <a:pPr indent="0" lvl="0" marL="0" rtl="0" algn="l">
              <a:spcBef>
                <a:spcPts val="1000"/>
              </a:spcBef>
              <a:spcAft>
                <a:spcPts val="0"/>
              </a:spcAft>
              <a:buSzPts val="990"/>
              <a:buNone/>
            </a:pPr>
            <a:r>
              <a:t/>
            </a:r>
            <a:endParaRPr sz="3600"/>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Arial"/>
              <a:buChar char="●"/>
            </a:pPr>
            <a:r>
              <a:rPr lang="en-GB" sz="2400">
                <a:latin typeface="Arial"/>
                <a:ea typeface="Arial"/>
                <a:cs typeface="Arial"/>
                <a:sym typeface="Arial"/>
              </a:rPr>
              <a:t>Storefront is</a:t>
            </a:r>
            <a:r>
              <a:rPr lang="en-GB" sz="2400">
                <a:latin typeface="Arial"/>
                <a:ea typeface="Arial"/>
                <a:cs typeface="Arial"/>
                <a:sym typeface="Arial"/>
              </a:rPr>
              <a:t> good-looking &amp; mobile-friendly</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Has complete back-end integration</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Has a fully functional database structure</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Completed purchase form (no actual payment or order fulfillment)</a:t>
            </a:r>
            <a:endParaRPr sz="2400">
              <a:latin typeface="Arial"/>
              <a:ea typeface="Arial"/>
              <a:cs typeface="Arial"/>
              <a:sym typeface="Arial"/>
            </a:endParaRPr>
          </a:p>
          <a:p>
            <a:pPr indent="0" lvl="0" marL="0" rtl="0" algn="l">
              <a:spcBef>
                <a:spcPts val="1000"/>
              </a:spcBef>
              <a:spcAft>
                <a:spcPts val="1200"/>
              </a:spcAft>
              <a:buNone/>
            </a:pPr>
            <a:r>
              <a:t/>
            </a:r>
            <a:endParaRPr sz="2400"/>
          </a:p>
        </p:txBody>
      </p:sp>
      <p:pic>
        <p:nvPicPr>
          <p:cNvPr id="187" name="Google Shape;187;p20"/>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b="1" lang="en-GB" sz="3600">
                <a:latin typeface="Arial"/>
                <a:ea typeface="Arial"/>
                <a:cs typeface="Arial"/>
                <a:sym typeface="Arial"/>
              </a:rPr>
              <a:t>Final deliverable</a:t>
            </a:r>
            <a:endParaRPr sz="3600"/>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Arial"/>
              <a:buChar char="●"/>
            </a:pPr>
            <a:r>
              <a:rPr lang="en-GB" sz="2400">
                <a:latin typeface="Arial"/>
                <a:ea typeface="Arial"/>
                <a:cs typeface="Arial"/>
                <a:sym typeface="Arial"/>
              </a:rPr>
              <a:t>All prior milestone objectives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Proper payment processing</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Fully functional invoice creation</a:t>
            </a:r>
            <a:endParaRPr sz="2400"/>
          </a:p>
          <a:p>
            <a:pPr indent="0" lvl="0" marL="0" rtl="0" algn="l">
              <a:spcBef>
                <a:spcPts val="1000"/>
              </a:spcBef>
              <a:spcAft>
                <a:spcPts val="1200"/>
              </a:spcAft>
              <a:buNone/>
            </a:pPr>
            <a:r>
              <a:t/>
            </a:r>
            <a:endParaRPr/>
          </a:p>
        </p:txBody>
      </p:sp>
      <p:pic>
        <p:nvPicPr>
          <p:cNvPr id="194" name="Google Shape;194;p21"/>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