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16" roundtripDataSignature="AMtx7miQ6uzu9/IMlHys+BjXsy1LxD9N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2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6905625" y="0"/>
            <a:ext cx="5283200" cy="3429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29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6905625" y="6513513"/>
            <a:ext cx="52832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 name="Google Shape;55;p1: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10: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 name="Google Shape;67;p2: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p3: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4: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17" name="Google Shape;117;p4:notes"/>
          <p:cNvSpPr txBox="1"/>
          <p:nvPr>
            <p:ph idx="12" type="sldNum"/>
          </p:nvPr>
        </p:nvSpPr>
        <p:spPr>
          <a:xfrm>
            <a:off x="6905625" y="6513513"/>
            <a:ext cx="5283200" cy="3429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p5: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p6: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7: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8: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9: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2"/>
          <p:cNvSpPr txBox="1"/>
          <p:nvPr>
            <p:ph type="ctrTitle"/>
          </p:nvPr>
        </p:nvSpPr>
        <p:spPr>
          <a:xfrm>
            <a:off x="739775" y="291147"/>
            <a:ext cx="3304540"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2"/>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3"/>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3"/>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4"/>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9" name="Google Shape;39;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4"/>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15"/>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 name="Google Shape;45;p1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6" name="Google Shape;46;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5"/>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6"/>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 name="Google Shape;11;p1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 name="Google Shape;12;p1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 name="Google Shape;13;p1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 name="Google Shape;14;p1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 name="Google Shape;15;p1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 name="Google Shape;16;p1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 name="Google Shape;17;p1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 name="Google Shape;18;p1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 name="Google Shape;19;p1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 name="Google Shape;20;p11"/>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8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 name="Google Shape;21;p1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22" name="Google Shape;22;p1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3" name="Google Shape;23;p1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4" name="Google Shape;24;p11"/>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grpSp>
        <p:nvGrpSpPr>
          <p:cNvPr id="57" name="Google Shape;57;p1"/>
          <p:cNvGrpSpPr/>
          <p:nvPr/>
        </p:nvGrpSpPr>
        <p:grpSpPr>
          <a:xfrm>
            <a:off x="800950" y="1017925"/>
            <a:ext cx="1743075" cy="1333500"/>
            <a:chOff x="742950" y="1104900"/>
            <a:chExt cx="1743075" cy="1333500"/>
          </a:xfrm>
        </p:grpSpPr>
        <p:sp>
          <p:nvSpPr>
            <p:cNvPr id="58" name="Google Shape;58;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9" name="Google Shape;59;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60" name="Google Shape;60;p1"/>
          <p:cNvSpPr/>
          <p:nvPr/>
        </p:nvSpPr>
        <p:spPr>
          <a:xfrm>
            <a:off x="2935700" y="656800"/>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1" name="Google Shape;61;p1"/>
          <p:cNvSpPr/>
          <p:nvPr/>
        </p:nvSpPr>
        <p:spPr>
          <a:xfrm>
            <a:off x="3988950" y="50987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2" name="Google Shape;62;p1"/>
          <p:cNvSpPr txBox="1"/>
          <p:nvPr/>
        </p:nvSpPr>
        <p:spPr>
          <a:xfrm>
            <a:off x="4771575" y="1903700"/>
            <a:ext cx="5801100" cy="3744300"/>
          </a:xfrm>
          <a:prstGeom prst="rect">
            <a:avLst/>
          </a:prstGeom>
          <a:noFill/>
          <a:ln>
            <a:noFill/>
          </a:ln>
        </p:spPr>
        <p:txBody>
          <a:bodyPr anchorCtr="0" anchor="t" bIns="0" lIns="0" spcFirstLastPara="1" rIns="0" wrap="square" tIns="16500">
            <a:spAutoFit/>
          </a:bodyPr>
          <a:lstStyle/>
          <a:p>
            <a:pPr indent="0" lvl="0" marL="0" marR="0" rtl="0" algn="just">
              <a:lnSpc>
                <a:spcPct val="150000"/>
              </a:lnSpc>
              <a:spcBef>
                <a:spcPts val="0"/>
              </a:spcBef>
              <a:spcAft>
                <a:spcPts val="0"/>
              </a:spcAft>
              <a:buClr>
                <a:srgbClr val="000000"/>
              </a:buClr>
              <a:buSzPts val="3100"/>
              <a:buFont typeface="Arial"/>
              <a:buNone/>
            </a:pPr>
            <a:r>
              <a:rPr b="1" lang="en-US" sz="3100">
                <a:solidFill>
                  <a:schemeClr val="accent1"/>
                </a:solidFill>
                <a:latin typeface="Times New Roman"/>
                <a:ea typeface="Times New Roman"/>
                <a:cs typeface="Times New Roman"/>
                <a:sym typeface="Times New Roman"/>
              </a:rPr>
              <a:t>MOHAN RAJ J </a:t>
            </a:r>
            <a:endParaRPr b="1" sz="3100">
              <a:solidFill>
                <a:schemeClr val="accent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3100"/>
              <a:buFont typeface="Arial"/>
              <a:buNone/>
            </a:pPr>
            <a:r>
              <a:rPr b="1" lang="en-US" sz="3100">
                <a:solidFill>
                  <a:schemeClr val="accent1"/>
                </a:solidFill>
                <a:latin typeface="Times New Roman"/>
                <a:ea typeface="Times New Roman"/>
                <a:cs typeface="Times New Roman"/>
                <a:sym typeface="Times New Roman"/>
              </a:rPr>
              <a:t>COMPUTER SCIENCE AND ENGINEERING </a:t>
            </a:r>
            <a:endParaRPr b="1" sz="3100">
              <a:solidFill>
                <a:schemeClr val="accent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3100"/>
              <a:buFont typeface="Arial"/>
              <a:buNone/>
            </a:pPr>
            <a:r>
              <a:rPr b="0" i="0" lang="en-US" sz="2700" u="none" cap="none" strike="noStrike">
                <a:solidFill>
                  <a:schemeClr val="dk1"/>
                </a:solidFill>
                <a:latin typeface="Times New Roman"/>
                <a:ea typeface="Times New Roman"/>
                <a:cs typeface="Times New Roman"/>
                <a:sym typeface="Times New Roman"/>
              </a:rPr>
              <a:t> </a:t>
            </a:r>
            <a:r>
              <a:rPr lang="en-US" sz="2700">
                <a:solidFill>
                  <a:schemeClr val="dk1"/>
                </a:solidFill>
                <a:latin typeface="Times New Roman"/>
                <a:ea typeface="Times New Roman"/>
                <a:cs typeface="Times New Roman"/>
                <a:sym typeface="Times New Roman"/>
              </a:rPr>
              <a:t>GEN_AI CHATBOT </a:t>
            </a:r>
            <a:endParaRPr b="0" i="0" sz="1300" u="none" cap="none" strike="noStrike">
              <a:solidFill>
                <a:srgbClr val="000000"/>
              </a:solidFill>
              <a:latin typeface="Times New Roman"/>
              <a:ea typeface="Times New Roman"/>
              <a:cs typeface="Times New Roman"/>
              <a:sym typeface="Times New Roman"/>
            </a:endParaRPr>
          </a:p>
          <a:p>
            <a:pPr indent="0" lvl="0" marL="12700" marR="0" rtl="0" algn="l">
              <a:lnSpc>
                <a:spcPct val="100000"/>
              </a:lnSpc>
              <a:spcBef>
                <a:spcPts val="130"/>
              </a:spcBef>
              <a:spcAft>
                <a:spcPts val="0"/>
              </a:spcAft>
              <a:buClr>
                <a:srgbClr val="000000"/>
              </a:buClr>
              <a:buSzPts val="2800"/>
              <a:buFont typeface="Arial"/>
              <a:buNone/>
            </a:pPr>
            <a:r>
              <a:t/>
            </a:r>
            <a:endParaRPr b="0" i="0" sz="2800" u="none" cap="none" strike="noStrike">
              <a:solidFill>
                <a:srgbClr val="000000"/>
              </a:solidFill>
              <a:latin typeface="Times New Roman"/>
              <a:ea typeface="Times New Roman"/>
              <a:cs typeface="Times New Roman"/>
              <a:sym typeface="Times New Roman"/>
            </a:endParaRPr>
          </a:p>
          <a:p>
            <a:pPr indent="0" lvl="0" marL="12700" marR="0" rtl="0" algn="l">
              <a:lnSpc>
                <a:spcPct val="100000"/>
              </a:lnSpc>
              <a:spcBef>
                <a:spcPts val="130"/>
              </a:spcBef>
              <a:spcAft>
                <a:spcPts val="0"/>
              </a:spcAft>
              <a:buClr>
                <a:srgbClr val="000000"/>
              </a:buClr>
              <a:buSzPts val="3200"/>
              <a:buFont typeface="Arial"/>
              <a:buNone/>
            </a:pPr>
            <a:r>
              <a:t/>
            </a:r>
            <a:endParaRPr b="0" i="0" sz="3200" u="none" cap="none" strike="noStrike">
              <a:solidFill>
                <a:srgbClr val="000000"/>
              </a:solidFill>
              <a:latin typeface="Times New Roman"/>
              <a:ea typeface="Times New Roman"/>
              <a:cs typeface="Times New Roman"/>
              <a:sym typeface="Times New Roman"/>
            </a:endParaRPr>
          </a:p>
        </p:txBody>
      </p:sp>
      <p:pic>
        <p:nvPicPr>
          <p:cNvPr id="63" name="Google Shape;63;p1"/>
          <p:cNvPicPr preferRelativeResize="0"/>
          <p:nvPr/>
        </p:nvPicPr>
        <p:blipFill rotWithShape="1">
          <a:blip r:embed="rId3">
            <a:alphaModFix/>
          </a:blip>
          <a:srcRect b="0" l="0" r="0" t="0"/>
          <a:stretch/>
        </p:blipFill>
        <p:spPr>
          <a:xfrm>
            <a:off x="1009750" y="6438475"/>
            <a:ext cx="2143125" cy="200025"/>
          </a:xfrm>
          <a:prstGeom prst="rect">
            <a:avLst/>
          </a:prstGeom>
          <a:noFill/>
          <a:ln>
            <a:noFill/>
          </a:ln>
        </p:spPr>
      </p:pic>
      <p:sp>
        <p:nvSpPr>
          <p:cNvPr id="64" name="Google Shape;64;p1"/>
          <p:cNvSpPr txBox="1"/>
          <p:nvPr>
            <p:ph idx="12" type="sldNum"/>
          </p:nvPr>
        </p:nvSpPr>
        <p:spPr>
          <a:xfrm>
            <a:off x="11610693" y="6444337"/>
            <a:ext cx="241200" cy="17640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0"/>
          <p:cNvSpPr/>
          <p:nvPr/>
        </p:nvSpPr>
        <p:spPr>
          <a:xfrm>
            <a:off x="9525000" y="5334000"/>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9" name="Google Shape;189;p10"/>
          <p:cNvSpPr/>
          <p:nvPr/>
        </p:nvSpPr>
        <p:spPr>
          <a:xfrm>
            <a:off x="9372600" y="6858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0" name="Google Shape;190;p10"/>
          <p:cNvSpPr/>
          <p:nvPr/>
        </p:nvSpPr>
        <p:spPr>
          <a:xfrm>
            <a:off x="9372600" y="6019800"/>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91" name="Google Shape;191;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2" name="Google Shape;192;p10"/>
          <p:cNvSpPr txBox="1"/>
          <p:nvPr>
            <p:ph type="title"/>
          </p:nvPr>
        </p:nvSpPr>
        <p:spPr>
          <a:xfrm>
            <a:off x="533401" y="533400"/>
            <a:ext cx="7848600" cy="721500"/>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SzPts val="1400"/>
              <a:buNone/>
            </a:pPr>
            <a:r>
              <a:rPr lang="en-US" sz="4600">
                <a:latin typeface="Impact"/>
                <a:ea typeface="Impact"/>
                <a:cs typeface="Impact"/>
                <a:sym typeface="Impact"/>
              </a:rPr>
              <a:t>RESULTS</a:t>
            </a:r>
            <a:endParaRPr sz="4600">
              <a:latin typeface="Impact"/>
              <a:ea typeface="Impact"/>
              <a:cs typeface="Impact"/>
              <a:sym typeface="Impact"/>
            </a:endParaRPr>
          </a:p>
        </p:txBody>
      </p:sp>
      <p:sp>
        <p:nvSpPr>
          <p:cNvPr id="193" name="Google Shape;193;p10"/>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94" name="Google Shape;194;p10"/>
          <p:cNvSpPr txBox="1"/>
          <p:nvPr/>
        </p:nvSpPr>
        <p:spPr>
          <a:xfrm>
            <a:off x="685800" y="1676400"/>
            <a:ext cx="7848600" cy="2633400"/>
          </a:xfrm>
          <a:prstGeom prst="rect">
            <a:avLst/>
          </a:prstGeom>
          <a:noFill/>
          <a:ln>
            <a:noFill/>
          </a:ln>
        </p:spPr>
        <p:txBody>
          <a:bodyPr anchorCtr="0" anchor="t" bIns="0" lIns="0" spcFirstLastPara="1" rIns="0" wrap="square" tIns="16500">
            <a:spAutoFit/>
          </a:bodyPr>
          <a:lstStyle/>
          <a:p>
            <a:pPr indent="0" lvl="0" marL="12700" rtl="0" algn="l">
              <a:lnSpc>
                <a:spcPct val="15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The results of modeling and deploying an AI-powered virtual assistant for enhanced customer support can have a significant impact on both customer satisfaction and organizational efficiency.</a:t>
            </a:r>
            <a:endParaRPr sz="2000">
              <a:solidFill>
                <a:schemeClr val="dk1"/>
              </a:solidFill>
              <a:latin typeface="Times New Roman"/>
              <a:ea typeface="Times New Roman"/>
              <a:cs typeface="Times New Roman"/>
              <a:sym typeface="Times New Roman"/>
            </a:endParaRPr>
          </a:p>
          <a:p>
            <a:pPr indent="0" lvl="0" marL="12700" rtl="0" algn="l">
              <a:lnSpc>
                <a:spcPct val="150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12700" rtl="0" algn="l">
              <a:lnSpc>
                <a:spcPct val="150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12700" marR="0" rtl="0" algn="l">
              <a:lnSpc>
                <a:spcPct val="150000"/>
              </a:lnSpc>
              <a:spcBef>
                <a:spcPts val="0"/>
              </a:spcBef>
              <a:spcAft>
                <a:spcPts val="0"/>
              </a:spcAft>
              <a:buClr>
                <a:srgbClr val="000000"/>
              </a:buClr>
              <a:buSzPts val="2000"/>
              <a:buFont typeface="Arial"/>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8" name="Shape 68"/>
        <p:cNvGrpSpPr/>
        <p:nvPr/>
      </p:nvGrpSpPr>
      <p:grpSpPr>
        <a:xfrm>
          <a:off x="0" y="0"/>
          <a:ext cx="0" cy="0"/>
          <a:chOff x="0" y="0"/>
          <a:chExt cx="0" cy="0"/>
        </a:xfrm>
      </p:grpSpPr>
      <p:sp>
        <p:nvSpPr>
          <p:cNvPr id="69" name="Google Shape;69;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70" name="Google Shape;70;p2"/>
          <p:cNvGrpSpPr/>
          <p:nvPr/>
        </p:nvGrpSpPr>
        <p:grpSpPr>
          <a:xfrm>
            <a:off x="7448612" y="0"/>
            <a:ext cx="4743796" cy="6858466"/>
            <a:chOff x="7448612" y="0"/>
            <a:chExt cx="4743796" cy="6858466"/>
          </a:xfrm>
        </p:grpSpPr>
        <p:sp>
          <p:nvSpPr>
            <p:cNvPr id="71" name="Google Shape;71;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2" name="Google Shape;72;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 name="Google Shape;73;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4" name="Google Shape;74;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 name="Google Shape;75;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 name="Google Shape;76;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7" name="Google Shape;77;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8" name="Google Shape;78;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9" name="Google Shape;79;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80" name="Google Shape;80;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1" name="Google Shape;81;p2"/>
          <p:cNvSpPr/>
          <p:nvPr/>
        </p:nvSpPr>
        <p:spPr>
          <a:xfrm>
            <a:off x="8229600" y="16764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2" name="Google Shape;82;p2"/>
          <p:cNvSpPr txBox="1"/>
          <p:nvPr>
            <p:ph type="title"/>
          </p:nvPr>
        </p:nvSpPr>
        <p:spPr>
          <a:xfrm>
            <a:off x="532238" y="145001"/>
            <a:ext cx="7924800" cy="5379300"/>
          </a:xfrm>
          <a:prstGeom prst="rect">
            <a:avLst/>
          </a:prstGeom>
          <a:noFill/>
          <a:ln>
            <a:noFill/>
          </a:ln>
        </p:spPr>
        <p:txBody>
          <a:bodyPr anchorCtr="0" anchor="t" bIns="0" lIns="0" spcFirstLastPara="1" rIns="0" wrap="square" tIns="460675">
            <a:spAutoFit/>
          </a:bodyPr>
          <a:lstStyle/>
          <a:p>
            <a:pPr indent="0" lvl="0" marL="0" rtl="0" algn="l">
              <a:lnSpc>
                <a:spcPct val="150000"/>
              </a:lnSpc>
              <a:spcBef>
                <a:spcPts val="0"/>
              </a:spcBef>
              <a:spcAft>
                <a:spcPts val="0"/>
              </a:spcAft>
              <a:buSzPts val="1400"/>
              <a:buNone/>
            </a:pPr>
            <a:r>
              <a:rPr lang="en-US" sz="3200">
                <a:latin typeface="Impact"/>
                <a:ea typeface="Impact"/>
                <a:cs typeface="Impact"/>
                <a:sym typeface="Impact"/>
              </a:rPr>
              <a:t>PROJECT TITLE</a:t>
            </a:r>
            <a:br>
              <a:rPr lang="en-US" sz="3200"/>
            </a:br>
            <a:br>
              <a:rPr lang="en-US" sz="4250"/>
            </a:br>
            <a:br>
              <a:rPr lang="en-US" sz="4250" u="sng"/>
            </a:br>
            <a:br>
              <a:rPr lang="en-US" sz="4250" u="sng"/>
            </a:br>
            <a:br>
              <a:rPr b="0" lang="en-US" sz="2000"/>
            </a:br>
            <a:br>
              <a:rPr b="0" lang="en-US" sz="2000"/>
            </a:br>
            <a:endParaRPr b="0" sz="2000" u="sng">
              <a:latin typeface="Times New Roman"/>
              <a:ea typeface="Times New Roman"/>
              <a:cs typeface="Times New Roman"/>
              <a:sym typeface="Times New Roman"/>
            </a:endParaRPr>
          </a:p>
        </p:txBody>
      </p:sp>
      <p:grpSp>
        <p:nvGrpSpPr>
          <p:cNvPr id="83" name="Google Shape;83;p2"/>
          <p:cNvGrpSpPr/>
          <p:nvPr/>
        </p:nvGrpSpPr>
        <p:grpSpPr>
          <a:xfrm>
            <a:off x="466725" y="6410325"/>
            <a:ext cx="3705225" cy="295275"/>
            <a:chOff x="466725" y="6410325"/>
            <a:chExt cx="3705225" cy="295275"/>
          </a:xfrm>
        </p:grpSpPr>
        <p:pic>
          <p:nvPicPr>
            <p:cNvPr id="84" name="Google Shape;84;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5" name="Google Shape;85;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6" name="Google Shape;86;p2"/>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SzPts val="1100"/>
              <a:buNone/>
            </a:pPr>
            <a:fld id="{00000000-1234-1234-1234-123412341234}" type="slidenum">
              <a:rPr lang="en-US"/>
              <a:t>‹#›</a:t>
            </a:fld>
            <a:endParaRPr/>
          </a:p>
        </p:txBody>
      </p:sp>
      <p:sp>
        <p:nvSpPr>
          <p:cNvPr id="87" name="Google Shape;87;p2"/>
          <p:cNvSpPr txBox="1"/>
          <p:nvPr/>
        </p:nvSpPr>
        <p:spPr>
          <a:xfrm>
            <a:off x="447675" y="2544325"/>
            <a:ext cx="8839200" cy="36942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        </a:t>
            </a:r>
            <a:r>
              <a:rPr lang="en-US" sz="1800">
                <a:latin typeface="Times New Roman"/>
                <a:ea typeface="Times New Roman"/>
                <a:cs typeface="Times New Roman"/>
                <a:sym typeface="Times New Roman"/>
              </a:rPr>
              <a:t>The Gen AI Chatbot is an advanced artificial intelligence designed to engage in meaningful and natural conversations with users. It harnesses cutting-edge technology, including natural language processing and machine learning, to understand and respond to human input effectively. Unlike traditional chatbots, the Gen AI Chatbot aims to simulate human-like interactions, adapting its responses based on context and user preferences. It's equipped with a vast repository of knowledge and continuously learns from interactions, allowing it to provide accurate and relevant information across a wide range of topics. With its ability to understand nuances in language and its capacity for continuous improvement, the Gen AI Chatbot offers users a personalized and engaging conversational experience.</a:t>
            </a:r>
            <a:endParaRPr b="0" i="0" sz="2000" u="none" cap="none" strike="noStrike">
              <a:solidFill>
                <a:srgbClr val="000000"/>
              </a:solidFill>
              <a:latin typeface="Times New Roman"/>
              <a:ea typeface="Times New Roman"/>
              <a:cs typeface="Times New Roman"/>
              <a:sym typeface="Times New Roman"/>
            </a:endParaRPr>
          </a:p>
        </p:txBody>
      </p:sp>
      <p:sp>
        <p:nvSpPr>
          <p:cNvPr id="88" name="Google Shape;88;p2"/>
          <p:cNvSpPr/>
          <p:nvPr/>
        </p:nvSpPr>
        <p:spPr>
          <a:xfrm>
            <a:off x="-1416462" y="1449125"/>
            <a:ext cx="8241000" cy="92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1" lang="en-US" sz="4100">
                <a:solidFill>
                  <a:schemeClr val="dk2"/>
                </a:solidFill>
              </a:rPr>
              <a:t>GEN AI CHATBOT</a:t>
            </a:r>
            <a:r>
              <a:rPr b="1" lang="en-US" sz="5400">
                <a:solidFill>
                  <a:srgbClr val="00FFFF"/>
                </a:solidFill>
              </a:rPr>
              <a:t> </a:t>
            </a:r>
            <a:endParaRPr b="1" i="0" sz="5000" u="none" cap="none" strike="noStrike">
              <a:solidFill>
                <a:srgbClr val="00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 name="Shape 92"/>
        <p:cNvGrpSpPr/>
        <p:nvPr/>
      </p:nvGrpSpPr>
      <p:grpSpPr>
        <a:xfrm>
          <a:off x="0" y="0"/>
          <a:ext cx="0" cy="0"/>
          <a:chOff x="0" y="0"/>
          <a:chExt cx="0" cy="0"/>
        </a:xfrm>
      </p:grpSpPr>
      <p:sp>
        <p:nvSpPr>
          <p:cNvPr id="93" name="Google Shape;93;p3"/>
          <p:cNvSpPr/>
          <p:nvPr/>
        </p:nvSpPr>
        <p:spPr>
          <a:xfrm>
            <a:off x="2293075" y="115975"/>
            <a:ext cx="9906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   </a:t>
            </a:r>
            <a:r>
              <a:rPr b="0" i="0" lang="en-US" sz="2400" u="none" cap="none" strike="noStrike">
                <a:solidFill>
                  <a:srgbClr val="000000"/>
                </a:solidFill>
                <a:latin typeface="Times New Roman"/>
                <a:ea typeface="Times New Roman"/>
                <a:cs typeface="Times New Roman"/>
                <a:sym typeface="Times New Roman"/>
              </a:rPr>
              <a:t>PROBLEM  STATEMENT</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  PROJECT OVERVIEW</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  END USERS DESCRIPTION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  PROPOSED SOLUTION</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  VALUE PROPOSITION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  ALGORITHM AND DEPLOYMENT</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   MODELLING</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   RESULTS</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2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2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2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2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2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grpSp>
        <p:nvGrpSpPr>
          <p:cNvPr id="94" name="Google Shape;94;p3"/>
          <p:cNvGrpSpPr/>
          <p:nvPr/>
        </p:nvGrpSpPr>
        <p:grpSpPr>
          <a:xfrm>
            <a:off x="7448612" y="0"/>
            <a:ext cx="4743796" cy="6858466"/>
            <a:chOff x="7448612" y="0"/>
            <a:chExt cx="4743796" cy="6858466"/>
          </a:xfrm>
        </p:grpSpPr>
        <p:sp>
          <p:nvSpPr>
            <p:cNvPr id="95" name="Google Shape;95;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6" name="Google Shape;96;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7" name="Google Shape;97;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8" name="Google Shape;98;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9" name="Google Shape;99;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0" name="Google Shape;100;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1" name="Google Shape;101;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2" name="Google Shape;102;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3" name="Google Shape;103;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04" name="Google Shape;104;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5" name="Google Shape;105;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06" name="Google Shape;106;p3"/>
          <p:cNvSpPr/>
          <p:nvPr/>
        </p:nvSpPr>
        <p:spPr>
          <a:xfrm>
            <a:off x="7239000" y="0"/>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7" name="Google Shape;107;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08" name="Google Shape;108;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9" name="Google Shape;109;p3"/>
          <p:cNvGrpSpPr/>
          <p:nvPr/>
        </p:nvGrpSpPr>
        <p:grpSpPr>
          <a:xfrm>
            <a:off x="152400" y="3848100"/>
            <a:ext cx="4124325" cy="3009898"/>
            <a:chOff x="47625" y="3819523"/>
            <a:chExt cx="4124325" cy="3009898"/>
          </a:xfrm>
        </p:grpSpPr>
        <p:pic>
          <p:nvPicPr>
            <p:cNvPr id="110" name="Google Shape;110;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1" name="Google Shape;111;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2" name="Google Shape;112;p3"/>
          <p:cNvSpPr txBox="1"/>
          <p:nvPr>
            <p:ph type="title"/>
          </p:nvPr>
        </p:nvSpPr>
        <p:spPr>
          <a:xfrm>
            <a:off x="152400" y="627825"/>
            <a:ext cx="8915400" cy="689700"/>
          </a:xfrm>
          <a:prstGeom prst="rect">
            <a:avLst/>
          </a:prstGeom>
          <a:noFill/>
          <a:ln>
            <a:noFill/>
          </a:ln>
        </p:spPr>
        <p:txBody>
          <a:bodyPr anchorCtr="0" anchor="ctr" bIns="0" lIns="0" spcFirstLastPara="1" rIns="0" wrap="square" tIns="73275">
            <a:spAutoFit/>
          </a:bodyPr>
          <a:lstStyle/>
          <a:p>
            <a:pPr indent="0" lvl="0" marL="193675" rtl="0" algn="l">
              <a:lnSpc>
                <a:spcPct val="100000"/>
              </a:lnSpc>
              <a:spcBef>
                <a:spcPts val="0"/>
              </a:spcBef>
              <a:spcAft>
                <a:spcPts val="0"/>
              </a:spcAft>
              <a:buSzPts val="1400"/>
              <a:buNone/>
            </a:pPr>
            <a:r>
              <a:rPr b="0" lang="en-US" sz="4000">
                <a:latin typeface="Impact"/>
                <a:ea typeface="Impact"/>
                <a:cs typeface="Impact"/>
                <a:sym typeface="Impact"/>
              </a:rPr>
              <a:t>AGENDA</a:t>
            </a:r>
            <a:endParaRPr b="0" sz="4000">
              <a:latin typeface="Impact"/>
              <a:ea typeface="Impact"/>
              <a:cs typeface="Impact"/>
              <a:sym typeface="Impact"/>
            </a:endParaRPr>
          </a:p>
        </p:txBody>
      </p:sp>
      <p:sp>
        <p:nvSpPr>
          <p:cNvPr id="113" name="Google Shape;113;p3"/>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grpSp>
        <p:nvGrpSpPr>
          <p:cNvPr id="119" name="Google Shape;119;p4"/>
          <p:cNvGrpSpPr/>
          <p:nvPr/>
        </p:nvGrpSpPr>
        <p:grpSpPr>
          <a:xfrm>
            <a:off x="0" y="3484675"/>
            <a:ext cx="2762250" cy="3257550"/>
            <a:chOff x="7991475" y="2933700"/>
            <a:chExt cx="2762250" cy="3257550"/>
          </a:xfrm>
        </p:grpSpPr>
        <p:sp>
          <p:nvSpPr>
            <p:cNvPr id="120" name="Google Shape;120;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1" name="Google Shape;121;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22" name="Google Shape;122;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3" name="Google Shape;123;p4"/>
          <p:cNvSpPr/>
          <p:nvPr/>
        </p:nvSpPr>
        <p:spPr>
          <a:xfrm>
            <a:off x="7543800" y="30480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4" name="Google Shape;124;p4"/>
          <p:cNvSpPr txBox="1"/>
          <p:nvPr>
            <p:ph type="title"/>
          </p:nvPr>
        </p:nvSpPr>
        <p:spPr>
          <a:xfrm>
            <a:off x="964500" y="227050"/>
            <a:ext cx="10855200" cy="5854200"/>
          </a:xfrm>
          <a:prstGeom prst="rect">
            <a:avLst/>
          </a:prstGeom>
          <a:noFill/>
          <a:ln>
            <a:noFill/>
          </a:ln>
        </p:spPr>
        <p:txBody>
          <a:bodyPr anchorCtr="0" anchor="t" bIns="0" lIns="0" spcFirstLastPara="1" rIns="0" wrap="square" tIns="16500">
            <a:spAutoFit/>
          </a:bodyPr>
          <a:lstStyle/>
          <a:p>
            <a:pPr indent="0" lvl="0" marL="12700" rtl="0" algn="l">
              <a:lnSpc>
                <a:spcPct val="150000"/>
              </a:lnSpc>
              <a:spcBef>
                <a:spcPts val="0"/>
              </a:spcBef>
              <a:spcAft>
                <a:spcPts val="0"/>
              </a:spcAft>
              <a:buSzPts val="1400"/>
              <a:buNone/>
            </a:pPr>
            <a:r>
              <a:rPr lang="en-US" sz="3950">
                <a:latin typeface="Impact"/>
                <a:ea typeface="Impact"/>
                <a:cs typeface="Impact"/>
                <a:sym typeface="Impact"/>
              </a:rPr>
              <a:t>PROBLEM STATEMENT </a:t>
            </a:r>
            <a:endParaRPr b="0" sz="2000">
              <a:latin typeface="Times New Roman"/>
              <a:ea typeface="Times New Roman"/>
              <a:cs typeface="Times New Roman"/>
              <a:sym typeface="Times New Roman"/>
            </a:endParaRPr>
          </a:p>
          <a:p>
            <a:pPr indent="0" lvl="0" marL="12700" rtl="0" algn="l">
              <a:lnSpc>
                <a:spcPct val="150000"/>
              </a:lnSpc>
              <a:spcBef>
                <a:spcPts val="0"/>
              </a:spcBef>
              <a:spcAft>
                <a:spcPts val="0"/>
              </a:spcAft>
              <a:buSzPts val="1100"/>
              <a:buNone/>
            </a:pPr>
            <a:r>
              <a:rPr b="0" lang="en-US" sz="2000">
                <a:latin typeface="Times New Roman"/>
                <a:ea typeface="Times New Roman"/>
                <a:cs typeface="Times New Roman"/>
                <a:sym typeface="Times New Roman"/>
              </a:rPr>
              <a:t>The aim of this project is to develop an AI-powered virtual assistant to revolutionize the customer support experience for our organization. By leveraging cutting-edge natural language processing (NLP) and machine learning algorithms, the virtual assistant will be capable of understanding and responding to customer inquiries in real-time across multiple communication channels. The virtual assistant will not only provide timely and accurate support but also offer personalized recommendations and assistance based on individual customer preferences and historical interactions. Through seamless integration with our existing backend systems, the virtual assistant will access relevant customer information and perform tasks such as order tracking and account management. The project's ultimate goal is to enhance customer satisfaction, streamline support operations, and drive overall business efficiency through the implementation of an intelligent and responsive virtual assistant.</a:t>
            </a:r>
            <a:endParaRPr b="0" sz="2000">
              <a:latin typeface="Times New Roman"/>
              <a:ea typeface="Times New Roman"/>
              <a:cs typeface="Times New Roman"/>
              <a:sym typeface="Times New Roman"/>
            </a:endParaRPr>
          </a:p>
          <a:p>
            <a:pPr indent="0" lvl="0" marL="12700" rtl="0" algn="l">
              <a:lnSpc>
                <a:spcPct val="150000"/>
              </a:lnSpc>
              <a:spcBef>
                <a:spcPts val="0"/>
              </a:spcBef>
              <a:spcAft>
                <a:spcPts val="0"/>
              </a:spcAft>
              <a:buSzPts val="1100"/>
              <a:buNone/>
            </a:pPr>
            <a:r>
              <a:t/>
            </a:r>
            <a:endParaRPr b="0" sz="2000">
              <a:latin typeface="Times New Roman"/>
              <a:ea typeface="Times New Roman"/>
              <a:cs typeface="Times New Roman"/>
              <a:sym typeface="Times New Roman"/>
            </a:endParaRPr>
          </a:p>
        </p:txBody>
      </p:sp>
      <p:pic>
        <p:nvPicPr>
          <p:cNvPr id="125" name="Google Shape;125;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6" name="Google Shape;126;p4"/>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27" name="Google Shape;127;p4"/>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grpSp>
        <p:nvGrpSpPr>
          <p:cNvPr id="132" name="Google Shape;132;p5"/>
          <p:cNvGrpSpPr/>
          <p:nvPr/>
        </p:nvGrpSpPr>
        <p:grpSpPr>
          <a:xfrm>
            <a:off x="8658225" y="2647950"/>
            <a:ext cx="3533775" cy="3810000"/>
            <a:chOff x="8658225" y="2647950"/>
            <a:chExt cx="3533775" cy="3810000"/>
          </a:xfrm>
        </p:grpSpPr>
        <p:sp>
          <p:nvSpPr>
            <p:cNvPr id="133" name="Google Shape;133;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4" name="Google Shape;134;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35" name="Google Shape;135;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6" name="Google Shape;136;p5"/>
          <p:cNvSpPr/>
          <p:nvPr/>
        </p:nvSpPr>
        <p:spPr>
          <a:xfrm>
            <a:off x="8458200" y="13716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7" name="Google Shape;137;p5"/>
          <p:cNvSpPr txBox="1"/>
          <p:nvPr>
            <p:ph type="title"/>
          </p:nvPr>
        </p:nvSpPr>
        <p:spPr>
          <a:xfrm>
            <a:off x="457201" y="381001"/>
            <a:ext cx="7543800" cy="1559700"/>
          </a:xfrm>
          <a:prstGeom prst="rect">
            <a:avLst/>
          </a:prstGeom>
          <a:noFill/>
          <a:ln>
            <a:noFill/>
          </a:ln>
        </p:spPr>
        <p:txBody>
          <a:bodyPr anchorCtr="0" anchor="t" bIns="0" lIns="0" spcFirstLastPara="1" rIns="0" wrap="square" tIns="16500">
            <a:spAutoFit/>
          </a:bodyPr>
          <a:lstStyle/>
          <a:p>
            <a:pPr indent="0" lvl="0" marL="12700" rtl="0" algn="l">
              <a:lnSpc>
                <a:spcPct val="150000"/>
              </a:lnSpc>
              <a:spcBef>
                <a:spcPts val="0"/>
              </a:spcBef>
              <a:spcAft>
                <a:spcPts val="0"/>
              </a:spcAft>
              <a:buSzPts val="1400"/>
              <a:buNone/>
            </a:pPr>
            <a:r>
              <a:rPr lang="en-US" sz="3850">
                <a:latin typeface="Impact"/>
                <a:ea typeface="Impact"/>
                <a:cs typeface="Impact"/>
                <a:sym typeface="Impact"/>
              </a:rPr>
              <a:t>PROJECT	OVERVIEW</a:t>
            </a:r>
            <a:br>
              <a:rPr lang="en-US" sz="4250"/>
            </a:br>
            <a:endParaRPr sz="4250"/>
          </a:p>
        </p:txBody>
      </p:sp>
      <p:pic>
        <p:nvPicPr>
          <p:cNvPr id="138" name="Google Shape;138;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9" name="Google Shape;139;p5"/>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40" name="Google Shape;140;p5"/>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SzPts val="1100"/>
              <a:buNone/>
            </a:pPr>
            <a:fld id="{00000000-1234-1234-1234-123412341234}" type="slidenum">
              <a:rPr lang="en-US"/>
              <a:t>‹#›</a:t>
            </a:fld>
            <a:endParaRPr/>
          </a:p>
        </p:txBody>
      </p:sp>
      <p:sp>
        <p:nvSpPr>
          <p:cNvPr id="141" name="Google Shape;141;p5"/>
          <p:cNvSpPr txBox="1"/>
          <p:nvPr/>
        </p:nvSpPr>
        <p:spPr>
          <a:xfrm>
            <a:off x="676275" y="1303450"/>
            <a:ext cx="8382000" cy="5479800"/>
          </a:xfrm>
          <a:prstGeom prst="rect">
            <a:avLst/>
          </a:prstGeom>
          <a:noFill/>
          <a:ln>
            <a:noFill/>
          </a:ln>
        </p:spPr>
        <p:txBody>
          <a:bodyPr anchorCtr="0" anchor="t" bIns="45700" lIns="91425" spcFirstLastPara="1" rIns="91425" wrap="square" tIns="45700">
            <a:spAutoFit/>
          </a:bodyPr>
          <a:lstStyle/>
          <a:p>
            <a:pPr indent="0" lvl="0" marL="12700" rtl="0" algn="l">
              <a:lnSpc>
                <a:spcPct val="15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1. AI in Healthcare: Enhancing Diagnostics and Treatment</a:t>
            </a:r>
            <a:endParaRPr sz="2000">
              <a:solidFill>
                <a:schemeClr val="dk1"/>
              </a:solidFill>
              <a:latin typeface="Times New Roman"/>
              <a:ea typeface="Times New Roman"/>
              <a:cs typeface="Times New Roman"/>
              <a:sym typeface="Times New Roman"/>
            </a:endParaRPr>
          </a:p>
          <a:p>
            <a:pPr indent="0" lvl="0" marL="12700" rtl="0" algn="l">
              <a:lnSpc>
                <a:spcPct val="15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2. Autonomous Vehicles: Challenges and Opportunities</a:t>
            </a:r>
            <a:endParaRPr sz="2000">
              <a:solidFill>
                <a:schemeClr val="dk1"/>
              </a:solidFill>
              <a:latin typeface="Times New Roman"/>
              <a:ea typeface="Times New Roman"/>
              <a:cs typeface="Times New Roman"/>
              <a:sym typeface="Times New Roman"/>
            </a:endParaRPr>
          </a:p>
          <a:p>
            <a:pPr indent="0" lvl="0" marL="12700" rtl="0" algn="l">
              <a:lnSpc>
                <a:spcPct val="15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3. Natural Language Processing for Sentiment Analysis</a:t>
            </a:r>
            <a:endParaRPr sz="2000">
              <a:solidFill>
                <a:schemeClr val="dk1"/>
              </a:solidFill>
              <a:latin typeface="Times New Roman"/>
              <a:ea typeface="Times New Roman"/>
              <a:cs typeface="Times New Roman"/>
              <a:sym typeface="Times New Roman"/>
            </a:endParaRPr>
          </a:p>
          <a:p>
            <a:pPr indent="0" lvl="0" marL="12700" rtl="0" algn="l">
              <a:lnSpc>
                <a:spcPct val="15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4. Renewable Energy Optimization Using AI</a:t>
            </a:r>
            <a:endParaRPr sz="2000">
              <a:solidFill>
                <a:schemeClr val="dk1"/>
              </a:solidFill>
              <a:latin typeface="Times New Roman"/>
              <a:ea typeface="Times New Roman"/>
              <a:cs typeface="Times New Roman"/>
              <a:sym typeface="Times New Roman"/>
            </a:endParaRPr>
          </a:p>
          <a:p>
            <a:pPr indent="0" lvl="0" marL="12700" rtl="0" algn="l">
              <a:lnSpc>
                <a:spcPct val="15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5. Robotics in Manufacturing: Increasing Efficiency and Safety</a:t>
            </a:r>
            <a:endParaRPr sz="2000">
              <a:solidFill>
                <a:schemeClr val="dk1"/>
              </a:solidFill>
              <a:latin typeface="Times New Roman"/>
              <a:ea typeface="Times New Roman"/>
              <a:cs typeface="Times New Roman"/>
              <a:sym typeface="Times New Roman"/>
            </a:endParaRPr>
          </a:p>
          <a:p>
            <a:pPr indent="0" lvl="0" marL="12700" rtl="0" algn="l">
              <a:lnSpc>
                <a:spcPct val="15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6. AI in Finance: Predictive Analytics and Risk Management</a:t>
            </a:r>
            <a:endParaRPr sz="2000">
              <a:solidFill>
                <a:schemeClr val="dk1"/>
              </a:solidFill>
              <a:latin typeface="Times New Roman"/>
              <a:ea typeface="Times New Roman"/>
              <a:cs typeface="Times New Roman"/>
              <a:sym typeface="Times New Roman"/>
            </a:endParaRPr>
          </a:p>
          <a:p>
            <a:pPr indent="0" lvl="0" marL="12700" rtl="0" algn="l">
              <a:lnSpc>
                <a:spcPct val="15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7. Virtual Reality and AI: Advancements in Immersive Experiences</a:t>
            </a:r>
            <a:endParaRPr sz="2000">
              <a:solidFill>
                <a:schemeClr val="dk1"/>
              </a:solidFill>
              <a:latin typeface="Times New Roman"/>
              <a:ea typeface="Times New Roman"/>
              <a:cs typeface="Times New Roman"/>
              <a:sym typeface="Times New Roman"/>
            </a:endParaRPr>
          </a:p>
          <a:p>
            <a:pPr indent="0" lvl="0" marL="12700" rtl="0" algn="l">
              <a:lnSpc>
                <a:spcPct val="15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8. AI Ethics and Bias Mitigation</a:t>
            </a:r>
            <a:endParaRPr sz="2000">
              <a:solidFill>
                <a:schemeClr val="dk1"/>
              </a:solidFill>
              <a:latin typeface="Times New Roman"/>
              <a:ea typeface="Times New Roman"/>
              <a:cs typeface="Times New Roman"/>
              <a:sym typeface="Times New Roman"/>
            </a:endParaRPr>
          </a:p>
          <a:p>
            <a:pPr indent="0" lvl="0" marL="12700" rtl="0" algn="l">
              <a:lnSpc>
                <a:spcPct val="15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9. Personalized Medicine: AI Applications in Healthcare</a:t>
            </a:r>
            <a:endParaRPr sz="2000">
              <a:solidFill>
                <a:schemeClr val="dk1"/>
              </a:solidFill>
              <a:latin typeface="Times New Roman"/>
              <a:ea typeface="Times New Roman"/>
              <a:cs typeface="Times New Roman"/>
              <a:sym typeface="Times New Roman"/>
            </a:endParaRPr>
          </a:p>
          <a:p>
            <a:pPr indent="0" lvl="0" marL="12700" rtl="0" algn="l">
              <a:lnSpc>
                <a:spcPct val="15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10. AI-driven Smart Cities: Urban Planning and Sustainability</a:t>
            </a:r>
            <a:endParaRPr sz="2000">
              <a:solidFill>
                <a:schemeClr val="dk1"/>
              </a:solidFill>
              <a:latin typeface="Times New Roman"/>
              <a:ea typeface="Times New Roman"/>
              <a:cs typeface="Times New Roman"/>
              <a:sym typeface="Times New Roman"/>
            </a:endParaRPr>
          </a:p>
          <a:p>
            <a:pPr indent="0" lvl="0" marL="12700" rtl="0" algn="l">
              <a:lnSpc>
                <a:spcPct val="150000"/>
              </a:lnSpc>
              <a:spcBef>
                <a:spcPts val="0"/>
              </a:spcBef>
              <a:spcAft>
                <a:spcPts val="0"/>
              </a:spcAft>
              <a:buClr>
                <a:schemeClr val="dk1"/>
              </a:buClr>
              <a:buSzPts val="1400"/>
              <a:buFont typeface="Arial"/>
              <a:buNone/>
            </a:pPr>
            <a:r>
              <a:t/>
            </a:r>
            <a:endParaRPr sz="20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000"/>
              <a:buFont typeface="Arial"/>
              <a:buNone/>
            </a:pPr>
            <a:r>
              <a:t/>
            </a:r>
            <a:endParaRPr sz="2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7" name="Google Shape;147;p6"/>
          <p:cNvSpPr/>
          <p:nvPr/>
        </p:nvSpPr>
        <p:spPr>
          <a:xfrm>
            <a:off x="8686800" y="16764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8" name="Google Shape;148;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9" name="Google Shape;149;p6"/>
          <p:cNvSpPr txBox="1"/>
          <p:nvPr>
            <p:ph type="title"/>
          </p:nvPr>
        </p:nvSpPr>
        <p:spPr>
          <a:xfrm>
            <a:off x="369690" y="153469"/>
            <a:ext cx="9764400" cy="1020600"/>
          </a:xfrm>
          <a:prstGeom prst="rect">
            <a:avLst/>
          </a:prstGeom>
          <a:noFill/>
          <a:ln>
            <a:noFill/>
          </a:ln>
        </p:spPr>
        <p:txBody>
          <a:bodyPr anchorCtr="0" anchor="t" bIns="0" lIns="0" spcFirstLastPara="1" rIns="0" wrap="square" tIns="522850">
            <a:spAutoFit/>
          </a:bodyPr>
          <a:lstStyle/>
          <a:p>
            <a:pPr indent="0" lvl="0" marL="153670" rtl="0" algn="l">
              <a:lnSpc>
                <a:spcPct val="100000"/>
              </a:lnSpc>
              <a:spcBef>
                <a:spcPts val="0"/>
              </a:spcBef>
              <a:spcAft>
                <a:spcPts val="0"/>
              </a:spcAft>
              <a:buSzPts val="1400"/>
              <a:buNone/>
            </a:pPr>
            <a:r>
              <a:rPr lang="en-US" sz="3200">
                <a:latin typeface="Impact"/>
                <a:ea typeface="Impact"/>
                <a:cs typeface="Impact"/>
                <a:sym typeface="Impact"/>
              </a:rPr>
              <a:t>WHO ARE THE END USERS?</a:t>
            </a:r>
            <a:endParaRPr sz="3200">
              <a:latin typeface="Impact"/>
              <a:ea typeface="Impact"/>
              <a:cs typeface="Impact"/>
              <a:sym typeface="Impact"/>
            </a:endParaRPr>
          </a:p>
        </p:txBody>
      </p:sp>
      <p:pic>
        <p:nvPicPr>
          <p:cNvPr id="150" name="Google Shape;150;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1" name="Google Shape;151;p6"/>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52" name="Google Shape;152;p6"/>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SzPts val="1100"/>
              <a:buNone/>
            </a:pPr>
            <a:fld id="{00000000-1234-1234-1234-123412341234}" type="slidenum">
              <a:rPr lang="en-US"/>
              <a:t>‹#›</a:t>
            </a:fld>
            <a:endParaRPr/>
          </a:p>
        </p:txBody>
      </p:sp>
      <p:sp>
        <p:nvSpPr>
          <p:cNvPr id="153" name="Google Shape;153;p6"/>
          <p:cNvSpPr txBox="1"/>
          <p:nvPr/>
        </p:nvSpPr>
        <p:spPr>
          <a:xfrm>
            <a:off x="533400" y="1595021"/>
            <a:ext cx="7924800" cy="4340700"/>
          </a:xfrm>
          <a:prstGeom prst="rect">
            <a:avLst/>
          </a:prstGeom>
          <a:noFill/>
          <a:ln>
            <a:noFill/>
          </a:ln>
        </p:spPr>
        <p:txBody>
          <a:bodyPr anchorCtr="0" anchor="t" bIns="45700" lIns="91425" spcFirstLastPara="1" rIns="91425" wrap="square" tIns="45700">
            <a:spAutoFit/>
          </a:bodyPr>
          <a:lstStyle/>
          <a:p>
            <a:pPr indent="0" lvl="0" marL="0" rtl="0" algn="l">
              <a:lnSpc>
                <a:spcPct val="150000"/>
              </a:lnSpc>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The end users of the AI-powered virtual assistant for enhanced customer support can vary depending on the organization and its specific goals. However, typical end users may include:</a:t>
            </a:r>
            <a:endParaRPr sz="20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sz="20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1. Customers:</a:t>
            </a:r>
            <a:endParaRPr sz="20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2. Customer Support Representatives</a:t>
            </a:r>
            <a:endParaRPr sz="20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3. Management and Decision Makers</a:t>
            </a:r>
            <a:endParaRPr sz="20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4. IT and Technical Teams</a:t>
            </a:r>
            <a:endParaRPr sz="20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7"/>
          <p:cNvSpPr txBox="1"/>
          <p:nvPr>
            <p:ph type="title"/>
          </p:nvPr>
        </p:nvSpPr>
        <p:spPr>
          <a:xfrm>
            <a:off x="190500" y="-212075"/>
            <a:ext cx="11887200" cy="952500"/>
          </a:xfrm>
          <a:prstGeom prst="rect">
            <a:avLst/>
          </a:prstGeom>
          <a:noFill/>
          <a:ln>
            <a:noFill/>
          </a:ln>
        </p:spPr>
        <p:txBody>
          <a:bodyPr anchorCtr="0" anchor="t" bIns="0" lIns="0" spcFirstLastPara="1" rIns="0" wrap="square" tIns="485775">
            <a:spAutoFit/>
          </a:bodyPr>
          <a:lstStyle/>
          <a:p>
            <a:pPr indent="0" lvl="0" marL="12700" rtl="0" algn="l">
              <a:lnSpc>
                <a:spcPct val="100000"/>
              </a:lnSpc>
              <a:spcBef>
                <a:spcPts val="0"/>
              </a:spcBef>
              <a:spcAft>
                <a:spcPts val="0"/>
              </a:spcAft>
              <a:buSzPts val="1400"/>
              <a:buNone/>
            </a:pPr>
            <a:r>
              <a:rPr lang="en-US" sz="3000">
                <a:latin typeface="Impact"/>
                <a:ea typeface="Impact"/>
                <a:cs typeface="Impact"/>
                <a:sym typeface="Impact"/>
              </a:rPr>
              <a:t>YOUR SOLUTION AND ITS VALUE PROPOSITION</a:t>
            </a:r>
            <a:endParaRPr sz="3000">
              <a:latin typeface="Impact"/>
              <a:ea typeface="Impact"/>
              <a:cs typeface="Impact"/>
              <a:sym typeface="Impact"/>
            </a:endParaRPr>
          </a:p>
        </p:txBody>
      </p:sp>
      <p:pic>
        <p:nvPicPr>
          <p:cNvPr id="159" name="Google Shape;159;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60" name="Google Shape;160;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61" name="Google Shape;161;p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SzPts val="1100"/>
              <a:buNone/>
            </a:pPr>
            <a:fld id="{00000000-1234-1234-1234-123412341234}" type="slidenum">
              <a:rPr lang="en-US"/>
              <a:t>‹#›</a:t>
            </a:fld>
            <a:endParaRPr/>
          </a:p>
        </p:txBody>
      </p:sp>
      <p:sp>
        <p:nvSpPr>
          <p:cNvPr id="162" name="Google Shape;162;p7"/>
          <p:cNvSpPr txBox="1"/>
          <p:nvPr/>
        </p:nvSpPr>
        <p:spPr>
          <a:xfrm>
            <a:off x="152400" y="1095062"/>
            <a:ext cx="11963400" cy="5017800"/>
          </a:xfrm>
          <a:prstGeom prst="rect">
            <a:avLst/>
          </a:prstGeom>
          <a:noFill/>
          <a:ln>
            <a:noFill/>
          </a:ln>
        </p:spPr>
        <p:txBody>
          <a:bodyPr anchorCtr="0" anchor="t" bIns="45700" lIns="91425" spcFirstLastPara="1" rIns="91425" wrap="square" tIns="45700">
            <a:spAutoFit/>
          </a:bodyPr>
          <a:lstStyle/>
          <a:p>
            <a:pPr indent="-355600" lvl="0" marL="457200" rtl="0" algn="l">
              <a:lnSpc>
                <a:spcPct val="150000"/>
              </a:lnSpc>
              <a:spcBef>
                <a:spcPts val="0"/>
              </a:spcBef>
              <a:spcAft>
                <a:spcPts val="0"/>
              </a:spcAft>
              <a:buClr>
                <a:schemeClr val="dk1"/>
              </a:buClr>
              <a:buSzPts val="2000"/>
              <a:buFont typeface="Times New Roman"/>
              <a:buChar char="⮚"/>
            </a:pPr>
            <a:r>
              <a:rPr b="1" lang="en-US" sz="2000">
                <a:solidFill>
                  <a:schemeClr val="dk1"/>
                </a:solidFill>
                <a:latin typeface="Times New Roman"/>
                <a:ea typeface="Times New Roman"/>
                <a:cs typeface="Times New Roman"/>
                <a:sym typeface="Times New Roman"/>
              </a:rPr>
              <a:t> The AI-Powered Virtual Assistant for Enhanced Customer Support offers a sophisticated yet intuitive platform that revolutionizes the way organizations interact with their customers. Leveraging state-of-the-art natural language processing (NLP) and machine learning algorithms, our virtual assistant understands and responds to customer inquiries across various communication channels in real-time.</a:t>
            </a:r>
            <a:endParaRPr b="1" sz="2000">
              <a:solidFill>
                <a:srgbClr val="366092"/>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b="1" lang="en-US" sz="2000">
                <a:solidFill>
                  <a:srgbClr val="366092"/>
                </a:solidFill>
                <a:latin typeface="Times New Roman"/>
                <a:ea typeface="Times New Roman"/>
                <a:cs typeface="Times New Roman"/>
                <a:sym typeface="Times New Roman"/>
              </a:rPr>
              <a:t>Value Proposition:</a:t>
            </a:r>
            <a:endParaRPr b="1" sz="2000">
              <a:solidFill>
                <a:srgbClr val="366092"/>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b="1" lang="en-US" sz="2000">
                <a:solidFill>
                  <a:srgbClr val="366092"/>
                </a:solidFill>
                <a:latin typeface="Times New Roman"/>
                <a:ea typeface="Times New Roman"/>
                <a:cs typeface="Times New Roman"/>
                <a:sym typeface="Times New Roman"/>
              </a:rPr>
              <a:t>1. Enhanced Customer Experience</a:t>
            </a:r>
            <a:endParaRPr b="1" sz="2000">
              <a:solidFill>
                <a:srgbClr val="366092"/>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b="1" lang="en-US" sz="2000">
                <a:solidFill>
                  <a:srgbClr val="366092"/>
                </a:solidFill>
                <a:latin typeface="Times New Roman"/>
                <a:ea typeface="Times New Roman"/>
                <a:cs typeface="Times New Roman"/>
                <a:sym typeface="Times New Roman"/>
              </a:rPr>
              <a:t>2. Improved Operational Efficiency</a:t>
            </a:r>
            <a:endParaRPr b="1" sz="2000">
              <a:solidFill>
                <a:srgbClr val="366092"/>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b="1" lang="en-US" sz="2000">
                <a:solidFill>
                  <a:srgbClr val="366092"/>
                </a:solidFill>
                <a:latin typeface="Times New Roman"/>
                <a:ea typeface="Times New Roman"/>
                <a:cs typeface="Times New Roman"/>
                <a:sym typeface="Times New Roman"/>
              </a:rPr>
              <a:t>3. Personalized Interactions</a:t>
            </a:r>
            <a:endParaRPr b="1" sz="2000">
              <a:solidFill>
                <a:srgbClr val="366092"/>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b="1" lang="en-US" sz="2000">
                <a:solidFill>
                  <a:srgbClr val="366092"/>
                </a:solidFill>
                <a:latin typeface="Times New Roman"/>
                <a:ea typeface="Times New Roman"/>
                <a:cs typeface="Times New Roman"/>
                <a:sym typeface="Times New Roman"/>
              </a:rPr>
              <a:t>4. Scalability and Accessibility</a:t>
            </a:r>
            <a:endParaRPr b="1" sz="2000">
              <a:solidFill>
                <a:srgbClr val="366092"/>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b="1" lang="en-US" sz="2000">
                <a:solidFill>
                  <a:srgbClr val="366092"/>
                </a:solidFill>
                <a:latin typeface="Times New Roman"/>
                <a:ea typeface="Times New Roman"/>
                <a:cs typeface="Times New Roman"/>
                <a:sym typeface="Times New Roman"/>
              </a:rPr>
              <a:t>5. Actionable Insights</a:t>
            </a:r>
            <a:endParaRPr b="1" sz="2000">
              <a:solidFill>
                <a:srgbClr val="366092"/>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8"/>
          <p:cNvSpPr/>
          <p:nvPr/>
        </p:nvSpPr>
        <p:spPr>
          <a:xfrm>
            <a:off x="228600" y="5638800"/>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8" name="Google Shape;168;p8"/>
          <p:cNvSpPr/>
          <p:nvPr/>
        </p:nvSpPr>
        <p:spPr>
          <a:xfrm>
            <a:off x="10439400" y="16764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9" name="Google Shape;169;p8"/>
          <p:cNvSpPr/>
          <p:nvPr/>
        </p:nvSpPr>
        <p:spPr>
          <a:xfrm>
            <a:off x="228600" y="6248400"/>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70" name="Google Shape;170;p8"/>
          <p:cNvPicPr preferRelativeResize="0"/>
          <p:nvPr/>
        </p:nvPicPr>
        <p:blipFill rotWithShape="1">
          <a:blip r:embed="rId3">
            <a:alphaModFix/>
          </a:blip>
          <a:srcRect b="0" l="0" r="0" t="0"/>
          <a:stretch/>
        </p:blipFill>
        <p:spPr>
          <a:xfrm>
            <a:off x="9725025" y="3438525"/>
            <a:ext cx="2466975" cy="3419475"/>
          </a:xfrm>
          <a:prstGeom prst="rect">
            <a:avLst/>
          </a:prstGeom>
          <a:noFill/>
          <a:ln>
            <a:noFill/>
          </a:ln>
        </p:spPr>
      </p:pic>
      <p:sp>
        <p:nvSpPr>
          <p:cNvPr id="171" name="Google Shape;171;p8"/>
          <p:cNvSpPr txBox="1"/>
          <p:nvPr>
            <p:ph type="title"/>
          </p:nvPr>
        </p:nvSpPr>
        <p:spPr>
          <a:xfrm>
            <a:off x="558165" y="385444"/>
            <a:ext cx="9764400" cy="835200"/>
          </a:xfrm>
          <a:prstGeom prst="rect">
            <a:avLst/>
          </a:prstGeom>
          <a:noFill/>
          <a:ln>
            <a:noFill/>
          </a:ln>
        </p:spPr>
        <p:txBody>
          <a:bodyPr anchorCtr="0" anchor="t" bIns="0" lIns="0" spcFirstLastPara="1" rIns="0" wrap="square" tIns="286000">
            <a:spAutoFit/>
          </a:bodyPr>
          <a:lstStyle/>
          <a:p>
            <a:pPr indent="0" lvl="0" marL="193675" rtl="0" algn="l">
              <a:lnSpc>
                <a:spcPct val="100000"/>
              </a:lnSpc>
              <a:spcBef>
                <a:spcPts val="0"/>
              </a:spcBef>
              <a:spcAft>
                <a:spcPts val="0"/>
              </a:spcAft>
              <a:buSzPts val="1400"/>
              <a:buNone/>
            </a:pPr>
            <a:r>
              <a:rPr lang="en-US" sz="3550">
                <a:latin typeface="Impact"/>
                <a:ea typeface="Impact"/>
                <a:cs typeface="Impact"/>
                <a:sym typeface="Impact"/>
              </a:rPr>
              <a:t>T</a:t>
            </a:r>
            <a:r>
              <a:rPr lang="en-US" sz="3550">
                <a:latin typeface="Impact"/>
                <a:ea typeface="Impact"/>
                <a:cs typeface="Impact"/>
                <a:sym typeface="Impact"/>
              </a:rPr>
              <a:t>HE WOW IN YOUR SOLUTION</a:t>
            </a:r>
            <a:endParaRPr sz="3550">
              <a:latin typeface="Impact"/>
              <a:ea typeface="Impact"/>
              <a:cs typeface="Impact"/>
              <a:sym typeface="Impact"/>
            </a:endParaRPr>
          </a:p>
        </p:txBody>
      </p:sp>
      <p:sp>
        <p:nvSpPr>
          <p:cNvPr id="172" name="Google Shape;172;p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73" name="Google Shape;173;p8"/>
          <p:cNvSpPr txBox="1"/>
          <p:nvPr/>
        </p:nvSpPr>
        <p:spPr>
          <a:xfrm>
            <a:off x="685800" y="1563000"/>
            <a:ext cx="8077200" cy="5295000"/>
          </a:xfrm>
          <a:prstGeom prst="rect">
            <a:avLst/>
          </a:prstGeom>
          <a:noFill/>
          <a:ln>
            <a:noFill/>
          </a:ln>
        </p:spPr>
        <p:txBody>
          <a:bodyPr anchorCtr="0" anchor="t" bIns="45700" lIns="91425" spcFirstLastPara="1" rIns="91425" wrap="square" tIns="45700">
            <a:spAutoFit/>
          </a:bodyPr>
          <a:lstStyle/>
          <a:p>
            <a:pPr indent="0" lvl="0" marL="0" rtl="0" algn="l">
              <a:lnSpc>
                <a:spcPct val="150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The "wow" factor in our solution lies in its ability to seamlessly blend advanced technology with personalized customer interactions, resulting in an unparalleled level of service and satisfaction. </a:t>
            </a:r>
            <a:endParaRPr b="1" sz="20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b="1" sz="2000">
              <a:solidFill>
                <a:srgbClr val="366092"/>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b="1" lang="en-US" sz="2000">
                <a:solidFill>
                  <a:srgbClr val="366092"/>
                </a:solidFill>
                <a:latin typeface="Times New Roman"/>
                <a:ea typeface="Times New Roman"/>
                <a:cs typeface="Times New Roman"/>
                <a:sym typeface="Times New Roman"/>
              </a:rPr>
              <a:t>1. Natural and Human-like Interactions</a:t>
            </a:r>
            <a:endParaRPr b="1" sz="2000">
              <a:solidFill>
                <a:srgbClr val="366092"/>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b="1" lang="en-US" sz="2000">
                <a:solidFill>
                  <a:srgbClr val="366092"/>
                </a:solidFill>
                <a:latin typeface="Times New Roman"/>
                <a:ea typeface="Times New Roman"/>
                <a:cs typeface="Times New Roman"/>
                <a:sym typeface="Times New Roman"/>
              </a:rPr>
              <a:t>2. Personalization at Scale</a:t>
            </a:r>
            <a:endParaRPr b="1" sz="2000">
              <a:solidFill>
                <a:srgbClr val="366092"/>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b="1" lang="en-US" sz="2000">
                <a:solidFill>
                  <a:srgbClr val="366092"/>
                </a:solidFill>
                <a:latin typeface="Times New Roman"/>
                <a:ea typeface="Times New Roman"/>
                <a:cs typeface="Times New Roman"/>
                <a:sym typeface="Times New Roman"/>
              </a:rPr>
              <a:t>3. Instantaneous Responsiveness</a:t>
            </a:r>
            <a:endParaRPr b="1" sz="2000">
              <a:solidFill>
                <a:srgbClr val="366092"/>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b="1" lang="en-US" sz="2000">
                <a:solidFill>
                  <a:srgbClr val="366092"/>
                </a:solidFill>
                <a:latin typeface="Times New Roman"/>
                <a:ea typeface="Times New Roman"/>
                <a:cs typeface="Times New Roman"/>
                <a:sym typeface="Times New Roman"/>
              </a:rPr>
              <a:t>4. Proactive Problem Solving</a:t>
            </a:r>
            <a:endParaRPr b="1" sz="2000">
              <a:solidFill>
                <a:srgbClr val="366092"/>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b="1" lang="en-US" sz="2000">
                <a:solidFill>
                  <a:srgbClr val="366092"/>
                </a:solidFill>
                <a:latin typeface="Times New Roman"/>
                <a:ea typeface="Times New Roman"/>
                <a:cs typeface="Times New Roman"/>
                <a:sym typeface="Times New Roman"/>
              </a:rPr>
              <a:t>5. Continuous Improvement</a:t>
            </a:r>
            <a:endParaRPr b="1" sz="2000">
              <a:solidFill>
                <a:srgbClr val="366092"/>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000"/>
              <a:buFont typeface="Arial"/>
              <a:buNone/>
            </a:pPr>
            <a:r>
              <a:t/>
            </a:r>
            <a:endParaRPr b="1" sz="2000">
              <a:solidFill>
                <a:srgbClr val="36609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9"/>
          <p:cNvSpPr/>
          <p:nvPr/>
        </p:nvSpPr>
        <p:spPr>
          <a:xfrm>
            <a:off x="9906000" y="5334000"/>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9" name="Google Shape;179;p9"/>
          <p:cNvSpPr/>
          <p:nvPr/>
        </p:nvSpPr>
        <p:spPr>
          <a:xfrm>
            <a:off x="9372600" y="9144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0" name="Google Shape;180;p9"/>
          <p:cNvSpPr/>
          <p:nvPr/>
        </p:nvSpPr>
        <p:spPr>
          <a:xfrm>
            <a:off x="10515600" y="5181600"/>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1" name="Google Shape;181;p9"/>
          <p:cNvSpPr txBox="1"/>
          <p:nvPr/>
        </p:nvSpPr>
        <p:spPr>
          <a:xfrm>
            <a:off x="301400" y="914403"/>
            <a:ext cx="9296400" cy="6336600"/>
          </a:xfrm>
          <a:prstGeom prst="rect">
            <a:avLst/>
          </a:prstGeom>
          <a:noFill/>
          <a:ln>
            <a:noFill/>
          </a:ln>
        </p:spPr>
        <p:txBody>
          <a:bodyPr anchorCtr="0" anchor="t" bIns="0" lIns="0" spcFirstLastPara="1" rIns="0" wrap="square" tIns="12700">
            <a:spAutoFit/>
          </a:bodyPr>
          <a:lstStyle/>
          <a:p>
            <a:pPr indent="0" lvl="0" marL="457200" rtl="0" algn="l">
              <a:lnSpc>
                <a:spcPct val="150000"/>
              </a:lnSpc>
              <a:spcBef>
                <a:spcPts val="0"/>
              </a:spcBef>
              <a:spcAft>
                <a:spcPts val="0"/>
              </a:spcAft>
              <a:buNone/>
            </a:pPr>
            <a:r>
              <a:rPr b="1" lang="en-US" sz="2000">
                <a:solidFill>
                  <a:schemeClr val="dk1"/>
                </a:solidFill>
                <a:latin typeface="Times New Roman"/>
                <a:ea typeface="Times New Roman"/>
                <a:cs typeface="Times New Roman"/>
                <a:sym typeface="Times New Roman"/>
              </a:rPr>
              <a:t>"Modeling" typically refers to the process of creating and refining the algorithms that power the virtual assistant's behavior and interactions. </a:t>
            </a:r>
            <a:endParaRPr b="1" sz="20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b="1" lang="en-US" sz="2000">
                <a:solidFill>
                  <a:srgbClr val="366092"/>
                </a:solidFill>
                <a:latin typeface="Times New Roman"/>
                <a:ea typeface="Times New Roman"/>
                <a:cs typeface="Times New Roman"/>
                <a:sym typeface="Times New Roman"/>
              </a:rPr>
              <a:t>1. Data Collection</a:t>
            </a:r>
            <a:endParaRPr b="1" sz="2000">
              <a:solidFill>
                <a:srgbClr val="366092"/>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b="1" lang="en-US" sz="2000">
                <a:solidFill>
                  <a:srgbClr val="366092"/>
                </a:solidFill>
                <a:latin typeface="Times New Roman"/>
                <a:ea typeface="Times New Roman"/>
                <a:cs typeface="Times New Roman"/>
                <a:sym typeface="Times New Roman"/>
              </a:rPr>
              <a:t>2. Preprocessing </a:t>
            </a:r>
            <a:endParaRPr b="1" sz="2000">
              <a:solidFill>
                <a:srgbClr val="366092"/>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b="1" lang="en-US" sz="2000">
                <a:solidFill>
                  <a:srgbClr val="366092"/>
                </a:solidFill>
                <a:latin typeface="Times New Roman"/>
                <a:ea typeface="Times New Roman"/>
                <a:cs typeface="Times New Roman"/>
                <a:sym typeface="Times New Roman"/>
              </a:rPr>
              <a:t>3. Algorithm Selection </a:t>
            </a:r>
            <a:endParaRPr b="1" sz="2000">
              <a:solidFill>
                <a:srgbClr val="366092"/>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b="1" lang="en-US" sz="2000">
                <a:solidFill>
                  <a:srgbClr val="366092"/>
                </a:solidFill>
                <a:latin typeface="Times New Roman"/>
                <a:ea typeface="Times New Roman"/>
                <a:cs typeface="Times New Roman"/>
                <a:sym typeface="Times New Roman"/>
              </a:rPr>
              <a:t>4. Training</a:t>
            </a:r>
            <a:endParaRPr b="1" sz="2000">
              <a:solidFill>
                <a:srgbClr val="366092"/>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b="1" lang="en-US" sz="2000">
                <a:solidFill>
                  <a:srgbClr val="366092"/>
                </a:solidFill>
                <a:latin typeface="Times New Roman"/>
                <a:ea typeface="Times New Roman"/>
                <a:cs typeface="Times New Roman"/>
                <a:sym typeface="Times New Roman"/>
              </a:rPr>
              <a:t>5. Evaluation</a:t>
            </a:r>
            <a:endParaRPr b="1" sz="2000">
              <a:solidFill>
                <a:srgbClr val="366092"/>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b="1" lang="en-US" sz="2000">
                <a:solidFill>
                  <a:srgbClr val="366092"/>
                </a:solidFill>
                <a:latin typeface="Times New Roman"/>
                <a:ea typeface="Times New Roman"/>
                <a:cs typeface="Times New Roman"/>
                <a:sym typeface="Times New Roman"/>
              </a:rPr>
              <a:t>6. Iterative Improvement</a:t>
            </a:r>
            <a:endParaRPr b="1" sz="2000">
              <a:solidFill>
                <a:srgbClr val="366092"/>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b="1" lang="en-US" sz="2000">
                <a:solidFill>
                  <a:srgbClr val="366092"/>
                </a:solidFill>
                <a:latin typeface="Times New Roman"/>
                <a:ea typeface="Times New Roman"/>
                <a:cs typeface="Times New Roman"/>
                <a:sym typeface="Times New Roman"/>
              </a:rPr>
              <a:t>7. Deployment</a:t>
            </a:r>
            <a:endParaRPr b="1" sz="2000">
              <a:solidFill>
                <a:srgbClr val="366092"/>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b="1" lang="en-US" sz="2000">
                <a:solidFill>
                  <a:schemeClr val="dk1"/>
                </a:solidFill>
                <a:latin typeface="Times New Roman"/>
                <a:ea typeface="Times New Roman"/>
                <a:cs typeface="Times New Roman"/>
                <a:sym typeface="Times New Roman"/>
              </a:rPr>
              <a:t>This iterative approach helps ensure that the virtual assistant remains effective and responsive to the evolving needs of users over time.</a:t>
            </a:r>
            <a:endParaRPr b="1" sz="2000">
              <a:solidFill>
                <a:schemeClr val="dk1"/>
              </a:solidFill>
              <a:latin typeface="Times New Roman"/>
              <a:ea typeface="Times New Roman"/>
              <a:cs typeface="Times New Roman"/>
              <a:sym typeface="Times New Roman"/>
            </a:endParaRPr>
          </a:p>
          <a:p>
            <a:pPr indent="0" lvl="0" marL="457200" marR="0" rtl="0" algn="l">
              <a:lnSpc>
                <a:spcPct val="150000"/>
              </a:lnSpc>
              <a:spcBef>
                <a:spcPts val="0"/>
              </a:spcBef>
              <a:spcAft>
                <a:spcPts val="0"/>
              </a:spcAft>
              <a:buNone/>
            </a:pPr>
            <a:r>
              <a:t/>
            </a:r>
            <a:endParaRPr b="1" sz="2000">
              <a:solidFill>
                <a:srgbClr val="366092"/>
              </a:solidFill>
              <a:latin typeface="Times New Roman"/>
              <a:ea typeface="Times New Roman"/>
              <a:cs typeface="Times New Roman"/>
              <a:sym typeface="Times New Roman"/>
            </a:endParaRPr>
          </a:p>
          <a:p>
            <a:pPr indent="0" lvl="0" marL="12700" marR="0" rtl="0" algn="l">
              <a:lnSpc>
                <a:spcPct val="100000"/>
              </a:lnSpc>
              <a:spcBef>
                <a:spcPts val="100"/>
              </a:spcBef>
              <a:spcAft>
                <a:spcPts val="0"/>
              </a:spcAft>
              <a:buClr>
                <a:srgbClr val="000000"/>
              </a:buClr>
              <a:buSzPts val="20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182" name="Google Shape;182;p9"/>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83" name="Google Shape;183;p9"/>
          <p:cNvSpPr txBox="1"/>
          <p:nvPr>
            <p:ph type="ctrTitle"/>
          </p:nvPr>
        </p:nvSpPr>
        <p:spPr>
          <a:xfrm>
            <a:off x="533400" y="286600"/>
            <a:ext cx="3304500" cy="475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sz="3000">
                <a:latin typeface="Impact"/>
                <a:ea typeface="Impact"/>
                <a:cs typeface="Impact"/>
                <a:sym typeface="Impact"/>
              </a:rPr>
              <a:t>MODELLING</a:t>
            </a:r>
            <a:endParaRPr sz="3000">
              <a:latin typeface="Impact"/>
              <a:ea typeface="Impact"/>
              <a:cs typeface="Impact"/>
              <a:sym typeface="Impac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2024-04-20T17:14:29Z</dcterms:created>
  <dc:creator>DELL2</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2024-04-20T00:00:00Z</vt:filetime>
  </property>
</Properties>
</file>