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Economica" panose="02000506040000020004" pitchFamily="2" charset="77"/>
      <p:regular r:id="rId12"/>
      <p:bold r:id="rId13"/>
      <p:italic r:id="rId14"/>
      <p:boldItalic r:id="rId15"/>
    </p:embeddedFont>
    <p:embeddedFont>
      <p:font typeface="Open Sans" panose="020B0606030504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D332E3-D167-4F2F-A8F5-D623D16B2F49}">
  <a:tblStyle styleId="{46D332E3-D167-4F2F-A8F5-D623D16B2F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39" d="100"/>
          <a:sy n="139" d="100"/>
        </p:scale>
        <p:origin x="176" y="5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25c9499a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25c9499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dirty="0"/>
              <a:t> it doesn’t include a business goal, and the context is very vague (guest count where? for what? mention </a:t>
            </a:r>
            <a:r>
              <a:rPr lang="en-GB" sz="1400" dirty="0" err="1"/>
              <a:t>CompanyX</a:t>
            </a:r>
            <a:r>
              <a:rPr lang="en-GB" sz="1400" dirty="0"/>
              <a:t>!).</a:t>
            </a:r>
            <a:endParaRPr sz="1400" dirty="0"/>
          </a:p>
          <a:p>
            <a:pPr marL="0" lvl="0" indent="0" algn="l" rtl="0">
              <a:spcBef>
                <a:spcPts val="0"/>
              </a:spcBef>
              <a:spcAft>
                <a:spcPts val="0"/>
              </a:spcAft>
              <a:buClr>
                <a:schemeClr val="dk1"/>
              </a:buClr>
              <a:buSzPts val="1100"/>
              <a:buFont typeface="Arial"/>
              <a:buNone/>
            </a:pPr>
            <a:r>
              <a:rPr lang="en-GB" sz="1400" dirty="0">
                <a:solidFill>
                  <a:schemeClr val="dk1"/>
                </a:solidFill>
              </a:rPr>
              <a:t>Improving </a:t>
            </a:r>
            <a:r>
              <a:rPr lang="en-GB" sz="1400" dirty="0" err="1">
                <a:solidFill>
                  <a:schemeClr val="dk1"/>
                </a:solidFill>
              </a:rPr>
              <a:t>CompanyX</a:t>
            </a:r>
            <a:r>
              <a:rPr lang="en-GB" sz="1400" dirty="0">
                <a:solidFill>
                  <a:schemeClr val="dk1"/>
                </a:solidFill>
              </a:rPr>
              <a:t> successful orders by predicting transaction rejection</a:t>
            </a:r>
            <a:endParaRPr sz="1400" dirty="0">
              <a:solidFill>
                <a:schemeClr val="dk1"/>
              </a:solidFill>
            </a:endParaRPr>
          </a:p>
          <a:p>
            <a:pPr marL="0" lvl="0" indent="0" algn="l" rtl="0">
              <a:spcBef>
                <a:spcPts val="0"/>
              </a:spcBef>
              <a:spcAft>
                <a:spcPts val="0"/>
              </a:spcAft>
              <a:buClr>
                <a:schemeClr val="dk1"/>
              </a:buClr>
              <a:buSzPts val="1100"/>
              <a:buFont typeface="Arial"/>
              <a:buNone/>
            </a:pPr>
            <a:endParaRPr sz="1400" dirty="0">
              <a:solidFill>
                <a:schemeClr val="dk1"/>
              </a:solidFill>
            </a:endParaRPr>
          </a:p>
          <a:p>
            <a:pPr marL="0" lvl="0" indent="0" algn="l" rtl="0">
              <a:spcBef>
                <a:spcPts val="0"/>
              </a:spcBef>
              <a:spcAft>
                <a:spcPts val="0"/>
              </a:spcAft>
              <a:buClr>
                <a:schemeClr val="dk1"/>
              </a:buClr>
              <a:buSzPts val="1100"/>
              <a:buFont typeface="Arial"/>
              <a:buNone/>
            </a:pPr>
            <a:r>
              <a:rPr lang="en-GB" sz="3200" dirty="0">
                <a:solidFill>
                  <a:schemeClr val="dk1"/>
                </a:solidFill>
              </a:rPr>
              <a:t>Implementing Instant-Book and Improving Customer Service Satisfaction</a:t>
            </a:r>
            <a:endParaRPr sz="3200" dirty="0">
              <a:solidFill>
                <a:schemeClr val="dk1"/>
              </a:solidFill>
            </a:endParaRPr>
          </a:p>
          <a:p>
            <a:pPr marL="0" lvl="0" indent="0" algn="l" rtl="0">
              <a:spcBef>
                <a:spcPts val="0"/>
              </a:spcBef>
              <a:spcAft>
                <a:spcPts val="0"/>
              </a:spcAft>
              <a:buClr>
                <a:schemeClr val="dk1"/>
              </a:buClr>
              <a:buSzPts val="1100"/>
              <a:buFont typeface="Arial"/>
              <a:buNone/>
            </a:pPr>
            <a:endParaRPr sz="1400" dirty="0">
              <a:solidFill>
                <a:schemeClr val="dk1"/>
              </a:solidFill>
            </a:endParaRPr>
          </a:p>
          <a:p>
            <a:pPr marL="0" lvl="0" indent="0" algn="l" rtl="0">
              <a:spcBef>
                <a:spcPts val="0"/>
              </a:spcBef>
              <a:spcAft>
                <a:spcPts val="0"/>
              </a:spcAft>
              <a:buClr>
                <a:schemeClr val="dk1"/>
              </a:buClr>
              <a:buSzPts val="1100"/>
              <a:buFont typeface="Arial"/>
              <a:buNone/>
            </a:pPr>
            <a:endParaRPr sz="1400" dirty="0">
              <a:solidFill>
                <a:schemeClr val="dk1"/>
              </a:solidFill>
            </a:endParaRPr>
          </a:p>
          <a:p>
            <a:pPr marL="0" lvl="0" indent="0" algn="l" rtl="0">
              <a:spcBef>
                <a:spcPts val="0"/>
              </a:spcBef>
              <a:spcAft>
                <a:spcPts val="0"/>
              </a:spcAft>
              <a:buClr>
                <a:schemeClr val="dk1"/>
              </a:buClr>
              <a:buSzPts val="1100"/>
              <a:buFont typeface="Arial"/>
              <a:buNone/>
            </a:pPr>
            <a:endParaRPr sz="1400" dirty="0">
              <a:solidFill>
                <a:schemeClr val="dk1"/>
              </a:solidFill>
            </a:endParaRPr>
          </a:p>
          <a:p>
            <a:pPr marL="0" lvl="0" indent="0" algn="l" rtl="0">
              <a:spcBef>
                <a:spcPts val="0"/>
              </a:spcBef>
              <a:spcAft>
                <a:spcPts val="0"/>
              </a:spcAft>
              <a:buNone/>
            </a:pPr>
            <a:endParaRPr sz="1400" dirty="0"/>
          </a:p>
          <a:p>
            <a:pPr marL="0" lvl="0" indent="0" algn="l" rtl="0">
              <a:spcBef>
                <a:spcPts val="0"/>
              </a:spcBef>
              <a:spcAft>
                <a:spcPts val="0"/>
              </a:spcAft>
              <a:buNone/>
            </a:pPr>
            <a:endParaRPr sz="14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f25c9499a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f25c9499a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200">
                <a:solidFill>
                  <a:srgbClr val="2D3B45"/>
                </a:solidFill>
                <a:highlight>
                  <a:srgbClr val="FFFFFF"/>
                </a:highlight>
              </a:rPr>
              <a:t>Business problem (stakeholder, challenge/opportunity, potential benefits to stakeholder, social/human/environmental implications)</a:t>
            </a:r>
            <a:endParaRPr sz="1400">
              <a:solidFill>
                <a:schemeClr val="dk1"/>
              </a:solidFill>
              <a:latin typeface="Open Sans"/>
              <a:ea typeface="Open Sans"/>
              <a:cs typeface="Open Sans"/>
              <a:sym typeface="Open Sans"/>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f25c9499aa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f25c9499a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f25c9499aa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f25c9499aa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2D3B45"/>
                </a:solidFill>
                <a:highlight>
                  <a:srgbClr val="FFFFFF"/>
                </a:highlight>
              </a:rPr>
              <a:t> Data description (data source and size; data sample of 10 rows, 10 columns; what is a row of interest? Output and input variables - you can show a relevant initial chart)</a:t>
            </a:r>
            <a:endParaRPr sz="1200">
              <a:solidFill>
                <a:srgbClr val="2D3B45"/>
              </a:solidFill>
              <a:highlight>
                <a:srgbClr val="FFFFFF"/>
              </a:highlight>
            </a:endParaRPr>
          </a:p>
          <a:p>
            <a:pPr marL="0" lvl="0" indent="0" algn="l" rtl="0">
              <a:spcBef>
                <a:spcPts val="0"/>
              </a:spcBef>
              <a:spcAft>
                <a:spcPts val="0"/>
              </a:spcAft>
              <a:buNone/>
            </a:pPr>
            <a:endParaRPr sz="1200">
              <a:solidFill>
                <a:srgbClr val="2D3B45"/>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GB" sz="1400">
                <a:solidFill>
                  <a:schemeClr val="dk2"/>
                </a:solidFill>
              </a:rPr>
              <a:t>Unit of analysis:  One booking transaction</a:t>
            </a:r>
            <a:br>
              <a:rPr lang="en-GB" sz="1400">
                <a:solidFill>
                  <a:schemeClr val="dk2"/>
                </a:solidFill>
              </a:rPr>
            </a:br>
            <a:r>
              <a:rPr lang="en-GB" sz="1400">
                <a:solidFill>
                  <a:schemeClr val="dk2"/>
                </a:solidFill>
              </a:rPr>
              <a:t>Output: new.ack.status</a:t>
            </a:r>
            <a:br>
              <a:rPr lang="en-GB" sz="1400">
                <a:solidFill>
                  <a:schemeClr val="dk2"/>
                </a:solidFill>
              </a:rPr>
            </a:br>
            <a:r>
              <a:rPr lang="en-GB" sz="1400">
                <a:solidFill>
                  <a:schemeClr val="dk2"/>
                </a:solidFill>
              </a:rPr>
              <a:t>Input variables:</a:t>
            </a:r>
            <a:br>
              <a:rPr lang="en-GB" sz="1400">
                <a:solidFill>
                  <a:schemeClr val="dk2"/>
                </a:solidFill>
              </a:rPr>
            </a:br>
            <a:r>
              <a:rPr lang="en-GB" sz="1400">
                <a:solidFill>
                  <a:schemeClr val="dk2"/>
                </a:solidFill>
              </a:rPr>
              <a:t> - you can show a relevant initial chart)</a:t>
            </a:r>
            <a:endParaRPr sz="1400">
              <a:solidFill>
                <a:srgbClr val="2D3B45"/>
              </a:solidFill>
              <a:highlight>
                <a:srgbClr val="FFFFFF"/>
              </a:highlight>
            </a:endParaRPr>
          </a:p>
          <a:p>
            <a:pPr marL="0" lvl="0" indent="0" algn="l" rtl="0">
              <a:spcBef>
                <a:spcPts val="1600"/>
              </a:spcBef>
              <a:spcAft>
                <a:spcPts val="0"/>
              </a:spcAft>
              <a:buNone/>
            </a:pPr>
            <a:endParaRPr sz="1400">
              <a:solidFill>
                <a:srgbClr val="2D3B45"/>
              </a:solidFill>
              <a:highlight>
                <a:srgbClr val="FFFFFF"/>
              </a:highlight>
            </a:endParaRPr>
          </a:p>
          <a:p>
            <a:pPr marL="0" lvl="0" indent="0" algn="l" rtl="0">
              <a:spcBef>
                <a:spcPts val="0"/>
              </a:spcBef>
              <a:spcAft>
                <a:spcPts val="0"/>
              </a:spcAft>
              <a:buNone/>
            </a:pPr>
            <a:endParaRPr sz="1400">
              <a:solidFill>
                <a:srgbClr val="2D3B45"/>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GB" sz="1400">
                <a:solidFill>
                  <a:schemeClr val="dk2"/>
                </a:solidFill>
              </a:rPr>
              <a:t>Unit of analysis:  One booking transaction</a:t>
            </a:r>
            <a:endParaRPr sz="1400">
              <a:solidFill>
                <a:schemeClr val="dk2"/>
              </a:solidFill>
            </a:endParaRPr>
          </a:p>
          <a:p>
            <a:pPr marL="0" lvl="0" indent="0" algn="l" rtl="0">
              <a:lnSpc>
                <a:spcPct val="115000"/>
              </a:lnSpc>
              <a:spcBef>
                <a:spcPts val="1600"/>
              </a:spcBef>
              <a:spcAft>
                <a:spcPts val="0"/>
              </a:spcAft>
              <a:buClr>
                <a:schemeClr val="dk1"/>
              </a:buClr>
              <a:buSzPts val="1100"/>
              <a:buFont typeface="Arial"/>
              <a:buNone/>
            </a:pPr>
            <a:r>
              <a:rPr lang="en-GB" sz="1400">
                <a:solidFill>
                  <a:schemeClr val="dk2"/>
                </a:solidFill>
              </a:rPr>
              <a:t>Output: new.ack.status</a:t>
            </a:r>
            <a:endParaRPr sz="1400">
              <a:solidFill>
                <a:schemeClr val="dk2"/>
              </a:solidFill>
            </a:endParaRPr>
          </a:p>
          <a:p>
            <a:pPr marL="0" lvl="0" indent="0" algn="l" rtl="0">
              <a:spcBef>
                <a:spcPts val="1600"/>
              </a:spcBef>
              <a:spcAft>
                <a:spcPts val="0"/>
              </a:spcAft>
              <a:buClr>
                <a:schemeClr val="dk1"/>
              </a:buClr>
              <a:buSzPts val="1100"/>
              <a:buFont typeface="Arial"/>
              <a:buNone/>
            </a:pPr>
            <a:r>
              <a:rPr lang="en-GB" sz="1400">
                <a:solidFill>
                  <a:schemeClr val="dk2"/>
                </a:solidFill>
              </a:rPr>
              <a:t>Input variables:</a:t>
            </a:r>
            <a:endParaRPr sz="1400">
              <a:solidFill>
                <a:schemeClr val="dk2"/>
              </a:solidFill>
            </a:endParaRPr>
          </a:p>
          <a:p>
            <a:pPr marL="0" lvl="0" indent="0" algn="l" rtl="0">
              <a:spcBef>
                <a:spcPts val="1600"/>
              </a:spcBef>
              <a:spcAft>
                <a:spcPts val="0"/>
              </a:spcAft>
              <a:buClr>
                <a:schemeClr val="dk1"/>
              </a:buClr>
              <a:buSzPts val="1100"/>
              <a:buFont typeface="Arial"/>
              <a:buNone/>
            </a:pPr>
            <a:r>
              <a:rPr lang="en-GB" sz="1400">
                <a:solidFill>
                  <a:schemeClr val="dk2"/>
                </a:solidFill>
              </a:rPr>
              <a:t> - you can show a relevant initial chart)</a:t>
            </a:r>
            <a:endParaRPr sz="1400">
              <a:solidFill>
                <a:schemeClr val="dk2"/>
              </a:solidFill>
            </a:endParaRPr>
          </a:p>
          <a:p>
            <a:pPr marL="0" lvl="0" indent="0" algn="l" rtl="0">
              <a:spcBef>
                <a:spcPts val="1600"/>
              </a:spcBef>
              <a:spcAft>
                <a:spcPts val="0"/>
              </a:spcAft>
              <a:buNone/>
            </a:pPr>
            <a:endParaRPr sz="1200">
              <a:solidFill>
                <a:srgbClr val="2D3B45"/>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f25c9499aa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f25c9499aa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200">
                <a:solidFill>
                  <a:srgbClr val="2D3B45"/>
                </a:solidFill>
                <a:highlight>
                  <a:srgbClr val="FFFFFF"/>
                </a:highlight>
              </a:rPr>
              <a:t>5. Methods (supervised/unsupervised, benchmark, classification/prediction/ranking, relevant performance measures, relevance to business problem)</a:t>
            </a:r>
            <a:endParaRPr sz="1200">
              <a:solidFill>
                <a:srgbClr val="2D3B45"/>
              </a:solidFill>
              <a:highlight>
                <a:srgbClr val="FFFFFF"/>
              </a:highlight>
            </a:endParaRPr>
          </a:p>
          <a:p>
            <a:pPr marL="0" lvl="0" indent="0" algn="l" rtl="0">
              <a:spcBef>
                <a:spcPts val="0"/>
              </a:spcBef>
              <a:spcAft>
                <a:spcPts val="0"/>
              </a:spcAft>
              <a:buClr>
                <a:schemeClr val="dk1"/>
              </a:buClr>
              <a:buSzPts val="1100"/>
              <a:buFont typeface="Arial"/>
              <a:buNone/>
            </a:pPr>
            <a:endParaRPr sz="1200">
              <a:solidFill>
                <a:srgbClr val="2D3B45"/>
              </a:solidFill>
              <a:highlight>
                <a:srgbClr val="FFFFFF"/>
              </a:highlight>
            </a:endParaRPr>
          </a:p>
          <a:p>
            <a:pPr marL="457200" lvl="0" indent="-355600" algn="l" rtl="0">
              <a:lnSpc>
                <a:spcPct val="115000"/>
              </a:lnSpc>
              <a:spcBef>
                <a:spcPts val="0"/>
              </a:spcBef>
              <a:spcAft>
                <a:spcPts val="0"/>
              </a:spcAft>
              <a:buClr>
                <a:srgbClr val="434343"/>
              </a:buClr>
              <a:buSzPts val="2000"/>
              <a:buChar char="●"/>
            </a:pPr>
            <a:r>
              <a:rPr lang="en-GB" sz="2000">
                <a:solidFill>
                  <a:srgbClr val="434343"/>
                </a:solidFill>
              </a:rPr>
              <a:t>Relevance to business problem</a:t>
            </a:r>
            <a:endParaRPr sz="2000">
              <a:solidFill>
                <a:srgbClr val="434343"/>
              </a:solidFill>
            </a:endParaRPr>
          </a:p>
          <a:p>
            <a:pPr marL="914400" lvl="1" indent="-342900" algn="l" rtl="0">
              <a:lnSpc>
                <a:spcPct val="115000"/>
              </a:lnSpc>
              <a:spcBef>
                <a:spcPts val="0"/>
              </a:spcBef>
              <a:spcAft>
                <a:spcPts val="0"/>
              </a:spcAft>
              <a:buClr>
                <a:srgbClr val="434343"/>
              </a:buClr>
              <a:buSzPts val="1800"/>
              <a:buChar char="○"/>
            </a:pPr>
            <a:r>
              <a:rPr lang="en-GB" sz="1800">
                <a:solidFill>
                  <a:srgbClr val="434343"/>
                </a:solidFill>
              </a:rPr>
              <a:t>Sales</a:t>
            </a:r>
            <a:endParaRPr sz="1800">
              <a:solidFill>
                <a:srgbClr val="434343"/>
              </a:solidFill>
            </a:endParaRPr>
          </a:p>
          <a:p>
            <a:pPr marL="914400" lvl="1" indent="-342900" algn="l" rtl="0">
              <a:lnSpc>
                <a:spcPct val="115000"/>
              </a:lnSpc>
              <a:spcBef>
                <a:spcPts val="0"/>
              </a:spcBef>
              <a:spcAft>
                <a:spcPts val="0"/>
              </a:spcAft>
              <a:buClr>
                <a:srgbClr val="434343"/>
              </a:buClr>
              <a:buSzPts val="1800"/>
              <a:buChar char="○"/>
            </a:pPr>
            <a:r>
              <a:rPr lang="en-GB" sz="1800">
                <a:solidFill>
                  <a:srgbClr val="434343"/>
                </a:solidFill>
              </a:rPr>
              <a:t>Customer satisfaction</a:t>
            </a:r>
            <a:endParaRPr sz="1200">
              <a:solidFill>
                <a:srgbClr val="2D3B45"/>
              </a:solidFill>
              <a:highlight>
                <a:srgbClr val="FFFFFF"/>
              </a:highlight>
            </a:endParaRPr>
          </a:p>
          <a:p>
            <a:pPr marL="0" lvl="0" indent="0" algn="l" rtl="0">
              <a:spcBef>
                <a:spcPts val="160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f25c9499a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f25c9499a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200">
                <a:solidFill>
                  <a:srgbClr val="2D3B45"/>
                </a:solidFill>
                <a:highlight>
                  <a:srgbClr val="FFFFFF"/>
                </a:highlight>
              </a:rPr>
              <a:t>5. Methods (supervised/unsupervised, benchmark, classification/prediction/ranking, relevant performance measures, relevance to business problem)</a:t>
            </a:r>
            <a:endParaRPr sz="1200">
              <a:solidFill>
                <a:srgbClr val="2D3B45"/>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f25c9499aa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f25c9499aa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200">
                <a:solidFill>
                  <a:srgbClr val="2D3B45"/>
                </a:solidFill>
                <a:highlight>
                  <a:srgbClr val="FFFFFF"/>
                </a:highlight>
              </a:rPr>
              <a:t>5. Methods (supervised/unsupervised, benchmark, classification/prediction/ranking, relevant performance measures, relevance to business problem)</a:t>
            </a:r>
            <a:endParaRPr sz="1200">
              <a:solidFill>
                <a:srgbClr val="2D3B45"/>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f25c9499aa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f25c9499aa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200">
                <a:solidFill>
                  <a:srgbClr val="2D3B45"/>
                </a:solidFill>
                <a:highlight>
                  <a:srgbClr val="FFFFFF"/>
                </a:highlight>
              </a:rPr>
              <a:t>5. Methods (supervised/unsupervised, benchmark, classification/prediction/ranking, relevant performance measures, relevance to business problem)</a:t>
            </a:r>
            <a:endParaRPr sz="1200">
              <a:solidFill>
                <a:srgbClr val="2D3B45"/>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25c9499aa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f25c9499aa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This project identifies transactions with higher probability to be rejected to reduce dissatisfaction and increase profits using data mining algorithms.  </a:t>
            </a:r>
            <a:endParaRPr/>
          </a:p>
          <a:p>
            <a:pPr marL="0" lvl="0" indent="0" algn="l" rtl="0">
              <a:spcBef>
                <a:spcPts val="0"/>
              </a:spcBef>
              <a:spcAft>
                <a:spcPts val="0"/>
              </a:spcAft>
              <a:buClr>
                <a:schemeClr val="dk1"/>
              </a:buClr>
              <a:buSzPts val="1100"/>
              <a:buFont typeface="Arial"/>
              <a:buNone/>
            </a:pPr>
            <a:r>
              <a:rPr lang="en-GB"/>
              <a:t>Due to the unbalanced dataset and ranking goal, we suggest to adopt oversampling with Naive Bayes method to build the predictive model.</a:t>
            </a:r>
            <a:endParaRPr/>
          </a:p>
          <a:p>
            <a:pPr marL="0" lvl="0" indent="0" algn="l" rtl="0">
              <a:spcBef>
                <a:spcPts val="0"/>
              </a:spcBef>
              <a:spcAft>
                <a:spcPts val="0"/>
              </a:spcAft>
              <a:buClr>
                <a:schemeClr val="dk1"/>
              </a:buClr>
              <a:buSzPts val="1100"/>
              <a:buFont typeface="Arial"/>
              <a:buNone/>
            </a:pPr>
            <a:r>
              <a:rPr lang="en-GB"/>
              <a:t>Although we can make the prediction based on the current datasets, more derived variables (such as dynamic popularity, property location, and host’s commitment) could be collected and included for performance improvement. </a:t>
            </a:r>
            <a:endParaRPr/>
          </a:p>
          <a:p>
            <a:pPr marL="0" lvl="0" indent="0" algn="l" rtl="0">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Clr>
                <a:schemeClr val="dk1"/>
              </a:buClr>
              <a:buSzPts val="1100"/>
              <a:buFont typeface="Arial"/>
              <a:buNone/>
            </a:pPr>
            <a:endParaRPr sz="1800">
              <a:solidFill>
                <a:schemeClr val="dk2"/>
              </a:solidFill>
            </a:endParaRPr>
          </a:p>
          <a:p>
            <a:pPr marL="0" lvl="0" indent="0" algn="l" rtl="0">
              <a:lnSpc>
                <a:spcPct val="115000"/>
              </a:lnSpc>
              <a:spcBef>
                <a:spcPts val="1600"/>
              </a:spcBef>
              <a:spcAft>
                <a:spcPts val="0"/>
              </a:spcAft>
              <a:buClr>
                <a:schemeClr val="dk1"/>
              </a:buClr>
              <a:buSzPts val="1100"/>
              <a:buFont typeface="Arial"/>
              <a:buNone/>
            </a:pPr>
            <a:endParaRPr sz="1800">
              <a:solidFill>
                <a:schemeClr val="dk2"/>
              </a:solidFill>
            </a:endParaRPr>
          </a:p>
          <a:p>
            <a:pPr marL="0" lvl="0" indent="0" algn="l" rtl="0">
              <a:lnSpc>
                <a:spcPct val="115000"/>
              </a:lnSpc>
              <a:spcBef>
                <a:spcPts val="1600"/>
              </a:spcBef>
              <a:spcAft>
                <a:spcPts val="0"/>
              </a:spcAft>
              <a:buClr>
                <a:schemeClr val="dk1"/>
              </a:buClr>
              <a:buSzPts val="1100"/>
              <a:buFont typeface="Arial"/>
              <a:buNone/>
            </a:pPr>
            <a:endParaRPr sz="1800">
              <a:solidFill>
                <a:schemeClr val="dk2"/>
              </a:solidFill>
            </a:endParaRPr>
          </a:p>
          <a:p>
            <a:pPr marL="0" lvl="0" indent="0" algn="l" rtl="0">
              <a:lnSpc>
                <a:spcPct val="115000"/>
              </a:lnSpc>
              <a:spcBef>
                <a:spcPts val="1600"/>
              </a:spcBef>
              <a:spcAft>
                <a:spcPts val="0"/>
              </a:spcAft>
              <a:buClr>
                <a:schemeClr val="dk1"/>
              </a:buClr>
              <a:buSzPts val="1100"/>
              <a:buFont typeface="Arial"/>
              <a:buNone/>
            </a:pPr>
            <a:r>
              <a:rPr lang="en-GB" sz="1800">
                <a:solidFill>
                  <a:schemeClr val="dk2"/>
                </a:solidFill>
              </a:rPr>
              <a:t>6. Implementation and Production considerations (who exactly will use the system and how? real-time deployment? one-time analysis or ongoing?)</a:t>
            </a:r>
            <a:endParaRPr sz="1800">
              <a:solidFill>
                <a:schemeClr val="dk2"/>
              </a:solidFill>
            </a:endParaRPr>
          </a:p>
          <a:p>
            <a:pPr marL="0" lvl="0" indent="0" algn="l" rtl="0">
              <a:lnSpc>
                <a:spcPct val="115000"/>
              </a:lnSpc>
              <a:spcBef>
                <a:spcPts val="1600"/>
              </a:spcBef>
              <a:spcAft>
                <a:spcPts val="0"/>
              </a:spcAft>
              <a:buClr>
                <a:schemeClr val="dk1"/>
              </a:buClr>
              <a:buSzPts val="1100"/>
              <a:buFont typeface="Arial"/>
              <a:buNone/>
            </a:pPr>
            <a:endParaRPr sz="1800">
              <a:solidFill>
                <a:schemeClr val="dk2"/>
              </a:solidFill>
            </a:endParaRPr>
          </a:p>
          <a:p>
            <a:pPr marL="0" lvl="0" indent="0" algn="l" rtl="0">
              <a:lnSpc>
                <a:spcPct val="115000"/>
              </a:lnSpc>
              <a:spcBef>
                <a:spcPts val="1600"/>
              </a:spcBef>
              <a:spcAft>
                <a:spcPts val="0"/>
              </a:spcAft>
              <a:buClr>
                <a:schemeClr val="dk1"/>
              </a:buClr>
              <a:buSzPts val="1100"/>
              <a:buFont typeface="Arial"/>
              <a:buNone/>
            </a:pPr>
            <a:endParaRPr sz="1800">
              <a:solidFill>
                <a:schemeClr val="dk2"/>
              </a:solidFill>
            </a:endParaRPr>
          </a:p>
          <a:p>
            <a:pPr marL="0" lvl="0" indent="0" algn="l" rtl="0">
              <a:lnSpc>
                <a:spcPct val="115000"/>
              </a:lnSpc>
              <a:spcBef>
                <a:spcPts val="1600"/>
              </a:spcBef>
              <a:spcAft>
                <a:spcPts val="0"/>
              </a:spcAft>
              <a:buClr>
                <a:schemeClr val="dk1"/>
              </a:buClr>
              <a:buSzPts val="1100"/>
              <a:buFont typeface="Arial"/>
              <a:buNone/>
            </a:pPr>
            <a:endParaRPr sz="1800">
              <a:solidFill>
                <a:schemeClr val="dk2"/>
              </a:solidFill>
            </a:endParaRPr>
          </a:p>
          <a:p>
            <a:pPr marL="0" lvl="0" indent="0" algn="l" rtl="0">
              <a:spcBef>
                <a:spcPts val="1600"/>
              </a:spcBef>
              <a:spcAft>
                <a:spcPts val="0"/>
              </a:spcAft>
              <a:buClr>
                <a:schemeClr val="dk1"/>
              </a:buClr>
              <a:buSzPts val="1100"/>
              <a:buFont typeface="Arial"/>
              <a:buNone/>
            </a:pPr>
            <a:r>
              <a:rPr lang="en-GB" sz="1200">
                <a:solidFill>
                  <a:srgbClr val="2D3B45"/>
                </a:solidFill>
                <a:highlight>
                  <a:srgbClr val="FFFFFF"/>
                </a:highlight>
              </a:rPr>
              <a:t>6. Implementation and Production considerations (who exactly will use the system and how? real-time deployment? one-time analysis or ongoing?)</a:t>
            </a:r>
            <a:endParaRPr sz="1200">
              <a:solidFill>
                <a:srgbClr val="2D3B45"/>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53"/>
        <p:cNvGrpSpPr/>
        <p:nvPr/>
      </p:nvGrpSpPr>
      <p:grpSpPr>
        <a:xfrm>
          <a:off x="0" y="0"/>
          <a:ext cx="0" cy="0"/>
          <a:chOff x="0" y="0"/>
          <a:chExt cx="0" cy="0"/>
        </a:xfrm>
      </p:grpSpPr>
      <p:grpSp>
        <p:nvGrpSpPr>
          <p:cNvPr id="54" name="Google Shape;54;p13"/>
          <p:cNvGrpSpPr/>
          <p:nvPr/>
        </p:nvGrpSpPr>
        <p:grpSpPr>
          <a:xfrm>
            <a:off x="3846061" y="0"/>
            <a:ext cx="5297862" cy="5143500"/>
            <a:chOff x="2730900" y="0"/>
            <a:chExt cx="6413100" cy="5143500"/>
          </a:xfrm>
        </p:grpSpPr>
        <p:sp>
          <p:nvSpPr>
            <p:cNvPr id="55" name="Google Shape;55;p13"/>
            <p:cNvSpPr/>
            <p:nvPr/>
          </p:nvSpPr>
          <p:spPr>
            <a:xfrm rot="10800000" flipH="1">
              <a:off x="2730900" y="0"/>
              <a:ext cx="5947200" cy="5143500"/>
            </a:xfrm>
            <a:prstGeom prst="triangle">
              <a:avLst>
                <a:gd name="adj" fmla="val 50000"/>
              </a:avLst>
            </a:prstGeom>
            <a:solidFill>
              <a:srgbClr val="FFC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5697300" y="0"/>
              <a:ext cx="3446700" cy="5143500"/>
            </a:xfrm>
            <a:prstGeom prst="rect">
              <a:avLst/>
            </a:prstGeom>
            <a:solidFill>
              <a:srgbClr val="FFC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13"/>
          <p:cNvSpPr txBox="1">
            <a:spLocks noGrp="1"/>
          </p:cNvSpPr>
          <p:nvPr>
            <p:ph type="ctrTitle"/>
          </p:nvPr>
        </p:nvSpPr>
        <p:spPr>
          <a:xfrm>
            <a:off x="260600" y="1272900"/>
            <a:ext cx="4882800" cy="2570100"/>
          </a:xfrm>
          <a:prstGeom prst="rect">
            <a:avLst/>
          </a:prstGeom>
          <a:noFill/>
          <a:ln>
            <a:noFill/>
          </a:ln>
        </p:spPr>
        <p:txBody>
          <a:bodyPr spcFirstLastPara="1" wrap="square" lIns="91425" tIns="91425" rIns="91425" bIns="91425" anchor="b" anchorCtr="0">
            <a:normAutofit/>
          </a:bodyPr>
          <a:lstStyle/>
          <a:p>
            <a:pPr marL="0" lvl="0" indent="0" algn="l" rtl="0">
              <a:spcBef>
                <a:spcPts val="0"/>
              </a:spcBef>
              <a:spcAft>
                <a:spcPts val="0"/>
              </a:spcAft>
              <a:buNone/>
            </a:pPr>
            <a:r>
              <a:rPr lang="en-GB" sz="3200"/>
              <a:t>Identifying high-risk rejection orders to improve customer service satisfaction</a:t>
            </a:r>
            <a:endParaRPr sz="3200"/>
          </a:p>
        </p:txBody>
      </p:sp>
      <p:sp>
        <p:nvSpPr>
          <p:cNvPr id="60" name="Google Shape;60;p13"/>
          <p:cNvSpPr txBox="1"/>
          <p:nvPr/>
        </p:nvSpPr>
        <p:spPr>
          <a:xfrm>
            <a:off x="260600" y="3843000"/>
            <a:ext cx="3358500" cy="12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rgbClr val="666666"/>
              </a:solidFill>
            </a:endParaRPr>
          </a:p>
        </p:txBody>
      </p:sp>
      <p:pic>
        <p:nvPicPr>
          <p:cNvPr id="61" name="Google Shape;61;p13"/>
          <p:cNvPicPr preferRelativeResize="0"/>
          <p:nvPr/>
        </p:nvPicPr>
        <p:blipFill>
          <a:blip r:embed="rId3">
            <a:alphaModFix/>
          </a:blip>
          <a:stretch>
            <a:fillRect/>
          </a:stretch>
        </p:blipFill>
        <p:spPr>
          <a:xfrm rot="-939642">
            <a:off x="5858475" y="1013975"/>
            <a:ext cx="2819400" cy="2819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p:nvPr/>
        </p:nvSpPr>
        <p:spPr>
          <a:xfrm>
            <a:off x="1710300" y="288325"/>
            <a:ext cx="3497700" cy="831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4200">
                <a:solidFill>
                  <a:srgbClr val="000000"/>
                </a:solidFill>
                <a:latin typeface="Economica"/>
                <a:ea typeface="Economica"/>
                <a:cs typeface="Economica"/>
                <a:sym typeface="Economica"/>
              </a:rPr>
              <a:t>Business </a:t>
            </a:r>
            <a:r>
              <a:rPr lang="en-GB" sz="4200">
                <a:latin typeface="Economica"/>
                <a:ea typeface="Economica"/>
                <a:cs typeface="Economica"/>
                <a:sym typeface="Economica"/>
              </a:rPr>
              <a:t>Problem</a:t>
            </a:r>
            <a:r>
              <a:rPr lang="en-GB" sz="4200">
                <a:solidFill>
                  <a:srgbClr val="000000"/>
                </a:solidFill>
                <a:latin typeface="Economica"/>
                <a:ea typeface="Economica"/>
                <a:cs typeface="Economica"/>
                <a:sym typeface="Economica"/>
              </a:rPr>
              <a:t> </a:t>
            </a:r>
            <a:endParaRPr sz="4200">
              <a:solidFill>
                <a:srgbClr val="000000"/>
              </a:solidFill>
              <a:latin typeface="Economica"/>
              <a:ea typeface="Economica"/>
              <a:cs typeface="Economica"/>
              <a:sym typeface="Economica"/>
            </a:endParaRPr>
          </a:p>
        </p:txBody>
      </p:sp>
      <p:grpSp>
        <p:nvGrpSpPr>
          <p:cNvPr id="67" name="Google Shape;67;p14"/>
          <p:cNvGrpSpPr/>
          <p:nvPr/>
        </p:nvGrpSpPr>
        <p:grpSpPr>
          <a:xfrm>
            <a:off x="311700" y="1267287"/>
            <a:ext cx="2632500" cy="3556157"/>
            <a:chOff x="311700" y="1267275"/>
            <a:chExt cx="2632500" cy="3416425"/>
          </a:xfrm>
        </p:grpSpPr>
        <p:grpSp>
          <p:nvGrpSpPr>
            <p:cNvPr id="68" name="Google Shape;68;p14"/>
            <p:cNvGrpSpPr/>
            <p:nvPr/>
          </p:nvGrpSpPr>
          <p:grpSpPr>
            <a:xfrm>
              <a:off x="311700" y="1267275"/>
              <a:ext cx="2632500" cy="3416400"/>
              <a:chOff x="6212550" y="1304875"/>
              <a:chExt cx="2632500" cy="3416400"/>
            </a:xfrm>
          </p:grpSpPr>
          <p:sp>
            <p:nvSpPr>
              <p:cNvPr id="69" name="Google Shape;69;p14"/>
              <p:cNvSpPr/>
              <p:nvPr/>
            </p:nvSpPr>
            <p:spPr>
              <a:xfrm>
                <a:off x="6215400" y="1304875"/>
                <a:ext cx="2628900" cy="3416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txBox="1"/>
              <p:nvPr/>
            </p:nvSpPr>
            <p:spPr>
              <a:xfrm>
                <a:off x="6212550" y="1304875"/>
                <a:ext cx="2632500" cy="464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14"/>
            <p:cNvSpPr txBox="1"/>
            <p:nvPr/>
          </p:nvSpPr>
          <p:spPr>
            <a:xfrm>
              <a:off x="311700" y="1267275"/>
              <a:ext cx="2632500" cy="461400"/>
            </a:xfrm>
            <a:prstGeom prst="rect">
              <a:avLst/>
            </a:prstGeom>
            <a:solidFill>
              <a:srgbClr val="FFC108"/>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GB" sz="1800" b="1">
                  <a:solidFill>
                    <a:srgbClr val="002060"/>
                  </a:solidFill>
                  <a:latin typeface="Open Sans"/>
                  <a:ea typeface="Open Sans"/>
                  <a:cs typeface="Open Sans"/>
                  <a:sym typeface="Open Sans"/>
                </a:rPr>
                <a:t>Problem statement</a:t>
              </a:r>
              <a:endParaRPr sz="1800" b="1">
                <a:solidFill>
                  <a:srgbClr val="002060"/>
                </a:solidFill>
                <a:latin typeface="Open Sans"/>
                <a:ea typeface="Open Sans"/>
                <a:cs typeface="Open Sans"/>
                <a:sym typeface="Open Sans"/>
              </a:endParaRPr>
            </a:p>
          </p:txBody>
        </p:sp>
        <p:sp>
          <p:nvSpPr>
            <p:cNvPr id="72" name="Google Shape;72;p14"/>
            <p:cNvSpPr txBox="1"/>
            <p:nvPr/>
          </p:nvSpPr>
          <p:spPr>
            <a:xfrm>
              <a:off x="385550" y="1812700"/>
              <a:ext cx="2478600" cy="287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b="1" i="1" dirty="0">
                  <a:solidFill>
                    <a:schemeClr val="dk1"/>
                  </a:solidFill>
                  <a:latin typeface="Open Sans"/>
                  <a:ea typeface="Open Sans"/>
                  <a:cs typeface="Open Sans"/>
                  <a:sym typeface="Open Sans"/>
                </a:rPr>
                <a:t>Problem: </a:t>
              </a:r>
              <a:r>
                <a:rPr lang="en-GB" dirty="0">
                  <a:solidFill>
                    <a:schemeClr val="dk1"/>
                  </a:solidFill>
                  <a:latin typeface="Open Sans"/>
                  <a:ea typeface="Open Sans"/>
                  <a:cs typeface="Open Sans"/>
                  <a:sym typeface="Open Sans"/>
                </a:rPr>
                <a:t>high rejection rate (15%) → lost sales and customer dissatisfaction</a:t>
              </a:r>
              <a:endParaRPr b="1" i="1"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endParaRPr b="1" i="1"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GB" b="1" i="1" dirty="0">
                  <a:solidFill>
                    <a:schemeClr val="dk1"/>
                  </a:solidFill>
                  <a:latin typeface="Open Sans"/>
                  <a:ea typeface="Open Sans"/>
                  <a:cs typeface="Open Sans"/>
                  <a:sym typeface="Open Sans"/>
                </a:rPr>
                <a:t>Strategy: </a:t>
              </a:r>
              <a:r>
                <a:rPr lang="en-GB" dirty="0">
                  <a:solidFill>
                    <a:schemeClr val="dk1"/>
                  </a:solidFill>
                  <a:latin typeface="Open Sans"/>
                  <a:ea typeface="Open Sans"/>
                  <a:cs typeface="Open Sans"/>
                  <a:sym typeface="Open Sans"/>
                </a:rPr>
                <a:t>Provide a tool for </a:t>
              </a:r>
              <a:r>
                <a:rPr lang="en-GB" dirty="0" err="1">
                  <a:solidFill>
                    <a:schemeClr val="dk1"/>
                  </a:solidFill>
                  <a:latin typeface="Open Sans"/>
                  <a:ea typeface="Open Sans"/>
                  <a:cs typeface="Open Sans"/>
                  <a:sym typeface="Open Sans"/>
                </a:rPr>
                <a:t>CompanyX</a:t>
              </a:r>
              <a:r>
                <a:rPr lang="en-GB" dirty="0">
                  <a:solidFill>
                    <a:schemeClr val="dk1"/>
                  </a:solidFill>
                  <a:latin typeface="Open Sans"/>
                  <a:ea typeface="Open Sans"/>
                  <a:cs typeface="Open Sans"/>
                  <a:sym typeface="Open Sans"/>
                </a:rPr>
                <a:t>! to identify high-risk rejection orders.</a:t>
              </a:r>
              <a:endParaRPr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endParaRPr b="1" i="1"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GB" b="1" i="1" dirty="0">
                  <a:solidFill>
                    <a:schemeClr val="dk1"/>
                  </a:solidFill>
                  <a:latin typeface="Open Sans"/>
                  <a:ea typeface="Open Sans"/>
                  <a:cs typeface="Open Sans"/>
                  <a:sym typeface="Open Sans"/>
                </a:rPr>
                <a:t>Goal:</a:t>
              </a:r>
              <a:r>
                <a:rPr lang="en-GB" dirty="0">
                  <a:solidFill>
                    <a:schemeClr val="dk1"/>
                  </a:solidFill>
                  <a:latin typeface="Open Sans"/>
                  <a:ea typeface="Open Sans"/>
                  <a:cs typeface="Open Sans"/>
                  <a:sym typeface="Open Sans"/>
                </a:rPr>
                <a:t> Rank transactions with high rejection prob. of rate.</a:t>
              </a:r>
              <a:endParaRPr dirty="0">
                <a:solidFill>
                  <a:srgbClr val="000000"/>
                </a:solidFill>
                <a:latin typeface="Open Sans"/>
                <a:ea typeface="Open Sans"/>
                <a:cs typeface="Open Sans"/>
                <a:sym typeface="Open Sans"/>
              </a:endParaRPr>
            </a:p>
          </p:txBody>
        </p:sp>
      </p:grpSp>
      <p:grpSp>
        <p:nvGrpSpPr>
          <p:cNvPr id="73" name="Google Shape;73;p14"/>
          <p:cNvGrpSpPr/>
          <p:nvPr/>
        </p:nvGrpSpPr>
        <p:grpSpPr>
          <a:xfrm>
            <a:off x="3215225" y="1267277"/>
            <a:ext cx="2632500" cy="3556131"/>
            <a:chOff x="3215225" y="1267275"/>
            <a:chExt cx="2632500" cy="3416400"/>
          </a:xfrm>
        </p:grpSpPr>
        <p:grpSp>
          <p:nvGrpSpPr>
            <p:cNvPr id="74" name="Google Shape;74;p14"/>
            <p:cNvGrpSpPr/>
            <p:nvPr/>
          </p:nvGrpSpPr>
          <p:grpSpPr>
            <a:xfrm>
              <a:off x="3215225" y="1267275"/>
              <a:ext cx="2628925" cy="3416400"/>
              <a:chOff x="431925" y="1304875"/>
              <a:chExt cx="2628925" cy="3416400"/>
            </a:xfrm>
          </p:grpSpPr>
          <p:sp>
            <p:nvSpPr>
              <p:cNvPr id="75" name="Google Shape;75;p14"/>
              <p:cNvSpPr txBox="1"/>
              <p:nvPr/>
            </p:nvSpPr>
            <p:spPr>
              <a:xfrm>
                <a:off x="431925" y="1304875"/>
                <a:ext cx="2628900" cy="464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431950" y="1304875"/>
                <a:ext cx="2628900" cy="3416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4"/>
            <p:cNvSpPr txBox="1"/>
            <p:nvPr/>
          </p:nvSpPr>
          <p:spPr>
            <a:xfrm>
              <a:off x="3215225" y="1267275"/>
              <a:ext cx="2632500" cy="461400"/>
            </a:xfrm>
            <a:prstGeom prst="rect">
              <a:avLst/>
            </a:prstGeom>
            <a:solidFill>
              <a:srgbClr val="FFC108"/>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GB" sz="1800" b="1">
                  <a:solidFill>
                    <a:srgbClr val="002060"/>
                  </a:solidFill>
                  <a:latin typeface="Open Sans"/>
                  <a:ea typeface="Open Sans"/>
                  <a:cs typeface="Open Sans"/>
                  <a:sym typeface="Open Sans"/>
                </a:rPr>
                <a:t>Stakeholder</a:t>
              </a:r>
              <a:endParaRPr sz="1800" b="1">
                <a:solidFill>
                  <a:srgbClr val="FFFFFF"/>
                </a:solidFill>
                <a:latin typeface="Open Sans"/>
                <a:ea typeface="Open Sans"/>
                <a:cs typeface="Open Sans"/>
                <a:sym typeface="Open Sans"/>
              </a:endParaRPr>
            </a:p>
          </p:txBody>
        </p:sp>
        <p:sp>
          <p:nvSpPr>
            <p:cNvPr id="78" name="Google Shape;78;p14"/>
            <p:cNvSpPr txBox="1"/>
            <p:nvPr/>
          </p:nvSpPr>
          <p:spPr>
            <a:xfrm>
              <a:off x="3291625" y="1812700"/>
              <a:ext cx="2478600" cy="279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dirty="0" err="1">
                  <a:latin typeface="Open Sans"/>
                  <a:ea typeface="Open Sans"/>
                  <a:cs typeface="Open Sans"/>
                  <a:sym typeface="Open Sans"/>
                </a:rPr>
                <a:t>CompanyX</a:t>
              </a:r>
              <a:r>
                <a:rPr lang="en-GB" dirty="0">
                  <a:latin typeface="Open Sans"/>
                  <a:ea typeface="Open Sans"/>
                  <a:cs typeface="Open Sans"/>
                  <a:sym typeface="Open Sans"/>
                </a:rPr>
                <a:t> Management Team</a:t>
              </a:r>
              <a:endParaRPr dirty="0">
                <a:latin typeface="Open Sans"/>
                <a:ea typeface="Open Sans"/>
                <a:cs typeface="Open Sans"/>
                <a:sym typeface="Open Sans"/>
              </a:endParaRPr>
            </a:p>
            <a:p>
              <a:pPr marL="0" lvl="0" indent="0" algn="l" rtl="0">
                <a:lnSpc>
                  <a:spcPct val="115000"/>
                </a:lnSpc>
                <a:spcBef>
                  <a:spcPts val="1600"/>
                </a:spcBef>
                <a:spcAft>
                  <a:spcPts val="0"/>
                </a:spcAft>
                <a:buNone/>
              </a:pPr>
              <a:r>
                <a:rPr lang="en-GB" dirty="0" err="1">
                  <a:solidFill>
                    <a:schemeClr val="dk1"/>
                  </a:solidFill>
                  <a:latin typeface="Open Sans"/>
                  <a:ea typeface="Open Sans"/>
                  <a:cs typeface="Open Sans"/>
                  <a:sym typeface="Open Sans"/>
                </a:rPr>
                <a:t>CompanyX</a:t>
              </a:r>
              <a:r>
                <a:rPr lang="en-GB" dirty="0">
                  <a:solidFill>
                    <a:schemeClr val="dk1"/>
                  </a:solidFill>
                  <a:latin typeface="Open Sans"/>
                  <a:ea typeface="Open Sans"/>
                  <a:cs typeface="Open Sans"/>
                  <a:sym typeface="Open Sans"/>
                </a:rPr>
                <a:t> Customer Service Team</a:t>
              </a:r>
              <a:endParaRPr dirty="0">
                <a:latin typeface="Open Sans"/>
                <a:ea typeface="Open Sans"/>
                <a:cs typeface="Open Sans"/>
                <a:sym typeface="Open Sans"/>
              </a:endParaRPr>
            </a:p>
            <a:p>
              <a:pPr marL="0" lvl="0" indent="0" algn="l" rtl="0">
                <a:lnSpc>
                  <a:spcPct val="115000"/>
                </a:lnSpc>
                <a:spcBef>
                  <a:spcPts val="1600"/>
                </a:spcBef>
                <a:spcAft>
                  <a:spcPts val="0"/>
                </a:spcAft>
                <a:buNone/>
              </a:pPr>
              <a:r>
                <a:rPr lang="en-GB" dirty="0">
                  <a:latin typeface="Open Sans"/>
                  <a:ea typeface="Open Sans"/>
                  <a:cs typeface="Open Sans"/>
                  <a:sym typeface="Open Sans"/>
                </a:rPr>
                <a:t>Guest / Host</a:t>
              </a:r>
              <a:endParaRPr dirty="0">
                <a:latin typeface="Open Sans"/>
                <a:ea typeface="Open Sans"/>
                <a:cs typeface="Open Sans"/>
                <a:sym typeface="Open Sans"/>
              </a:endParaRPr>
            </a:p>
            <a:p>
              <a:pPr marL="0" lvl="0" indent="0" algn="l" rtl="0">
                <a:lnSpc>
                  <a:spcPct val="115000"/>
                </a:lnSpc>
                <a:spcBef>
                  <a:spcPts val="1600"/>
                </a:spcBef>
                <a:spcAft>
                  <a:spcPts val="1600"/>
                </a:spcAft>
                <a:buNone/>
              </a:pPr>
              <a:r>
                <a:rPr lang="en-GB" dirty="0">
                  <a:latin typeface="Open Sans"/>
                  <a:ea typeface="Open Sans"/>
                  <a:cs typeface="Open Sans"/>
                  <a:sym typeface="Open Sans"/>
                </a:rPr>
                <a:t>Competitors: Airbnb, </a:t>
              </a:r>
              <a:r>
                <a:rPr lang="en-GB" dirty="0" err="1">
                  <a:latin typeface="Open Sans"/>
                  <a:ea typeface="Open Sans"/>
                  <a:cs typeface="Open Sans"/>
                  <a:sym typeface="Open Sans"/>
                </a:rPr>
                <a:t>booking.com</a:t>
              </a:r>
              <a:r>
                <a:rPr lang="en-GB" dirty="0">
                  <a:latin typeface="Open Sans"/>
                  <a:ea typeface="Open Sans"/>
                  <a:cs typeface="Open Sans"/>
                  <a:sym typeface="Open Sans"/>
                </a:rPr>
                <a:t>, Agoda</a:t>
              </a:r>
              <a:endParaRPr dirty="0">
                <a:latin typeface="Open Sans"/>
                <a:ea typeface="Open Sans"/>
                <a:cs typeface="Open Sans"/>
                <a:sym typeface="Open Sans"/>
              </a:endParaRPr>
            </a:p>
          </p:txBody>
        </p:sp>
      </p:grpSp>
      <p:pic>
        <p:nvPicPr>
          <p:cNvPr id="79" name="Google Shape;79;p14"/>
          <p:cNvPicPr preferRelativeResize="0"/>
          <p:nvPr/>
        </p:nvPicPr>
        <p:blipFill>
          <a:blip r:embed="rId3">
            <a:alphaModFix/>
          </a:blip>
          <a:stretch>
            <a:fillRect/>
          </a:stretch>
        </p:blipFill>
        <p:spPr>
          <a:xfrm>
            <a:off x="80791" y="55200"/>
            <a:ext cx="1580698" cy="1147225"/>
          </a:xfrm>
          <a:prstGeom prst="rect">
            <a:avLst/>
          </a:prstGeom>
          <a:noFill/>
          <a:ln>
            <a:noFill/>
          </a:ln>
        </p:spPr>
      </p:pic>
      <p:grpSp>
        <p:nvGrpSpPr>
          <p:cNvPr id="80" name="Google Shape;80;p14"/>
          <p:cNvGrpSpPr/>
          <p:nvPr/>
        </p:nvGrpSpPr>
        <p:grpSpPr>
          <a:xfrm>
            <a:off x="6103750" y="1267221"/>
            <a:ext cx="2632500" cy="3556131"/>
            <a:chOff x="6103750" y="1267275"/>
            <a:chExt cx="2632500" cy="3416400"/>
          </a:xfrm>
        </p:grpSpPr>
        <p:grpSp>
          <p:nvGrpSpPr>
            <p:cNvPr id="81" name="Google Shape;81;p14"/>
            <p:cNvGrpSpPr/>
            <p:nvPr/>
          </p:nvGrpSpPr>
          <p:grpSpPr>
            <a:xfrm>
              <a:off x="6103750" y="1267275"/>
              <a:ext cx="2632500" cy="3416400"/>
              <a:chOff x="3320450" y="1304875"/>
              <a:chExt cx="2632500" cy="3416400"/>
            </a:xfrm>
          </p:grpSpPr>
          <p:sp>
            <p:nvSpPr>
              <p:cNvPr id="82" name="Google Shape;82;p14"/>
              <p:cNvSpPr txBox="1"/>
              <p:nvPr/>
            </p:nvSpPr>
            <p:spPr>
              <a:xfrm>
                <a:off x="3324050" y="1304875"/>
                <a:ext cx="2628900" cy="464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a:off x="3320450" y="1304875"/>
                <a:ext cx="2628900" cy="3416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14"/>
            <p:cNvSpPr txBox="1"/>
            <p:nvPr/>
          </p:nvSpPr>
          <p:spPr>
            <a:xfrm>
              <a:off x="6103750" y="1267275"/>
              <a:ext cx="2632500" cy="461400"/>
            </a:xfrm>
            <a:prstGeom prst="rect">
              <a:avLst/>
            </a:prstGeom>
            <a:solidFill>
              <a:srgbClr val="FFC108"/>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GB" sz="1800" b="1">
                  <a:solidFill>
                    <a:srgbClr val="002060"/>
                  </a:solidFill>
                  <a:latin typeface="Open Sans"/>
                  <a:ea typeface="Open Sans"/>
                  <a:cs typeface="Open Sans"/>
                  <a:sym typeface="Open Sans"/>
                </a:rPr>
                <a:t>Opport. / Challenge</a:t>
              </a:r>
              <a:endParaRPr sz="1800" b="1">
                <a:solidFill>
                  <a:srgbClr val="002060"/>
                </a:solidFill>
                <a:latin typeface="Open Sans"/>
                <a:ea typeface="Open Sans"/>
                <a:cs typeface="Open Sans"/>
                <a:sym typeface="Open Sans"/>
              </a:endParaRPr>
            </a:p>
          </p:txBody>
        </p:sp>
        <p:sp>
          <p:nvSpPr>
            <p:cNvPr id="85" name="Google Shape;85;p14"/>
            <p:cNvSpPr txBox="1"/>
            <p:nvPr/>
          </p:nvSpPr>
          <p:spPr>
            <a:xfrm>
              <a:off x="6180075" y="1812700"/>
              <a:ext cx="2478600" cy="279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dirty="0">
                  <a:solidFill>
                    <a:schemeClr val="dk1"/>
                  </a:solidFill>
                  <a:latin typeface="Open Sans"/>
                  <a:ea typeface="Open Sans"/>
                  <a:cs typeface="Open Sans"/>
                  <a:sym typeface="Open Sans"/>
                </a:rPr>
                <a:t>Increase </a:t>
              </a:r>
              <a:r>
                <a:rPr lang="en-GB" b="1" i="1" dirty="0">
                  <a:solidFill>
                    <a:schemeClr val="dk1"/>
                  </a:solidFill>
                  <a:latin typeface="Open Sans"/>
                  <a:ea typeface="Open Sans"/>
                  <a:cs typeface="Open Sans"/>
                  <a:sym typeface="Open Sans"/>
                </a:rPr>
                <a:t>revenues</a:t>
              </a:r>
              <a:r>
                <a:rPr lang="en-GB" dirty="0">
                  <a:solidFill>
                    <a:schemeClr val="dk1"/>
                  </a:solidFill>
                  <a:latin typeface="Open Sans"/>
                  <a:ea typeface="Open Sans"/>
                  <a:cs typeface="Open Sans"/>
                  <a:sym typeface="Open Sans"/>
                </a:rPr>
                <a:t> </a:t>
              </a:r>
              <a:br>
                <a:rPr lang="en-GB" dirty="0">
                  <a:solidFill>
                    <a:schemeClr val="dk1"/>
                  </a:solidFill>
                  <a:latin typeface="Open Sans"/>
                  <a:ea typeface="Open Sans"/>
                  <a:cs typeface="Open Sans"/>
                  <a:sym typeface="Open Sans"/>
                </a:rPr>
              </a:br>
              <a:r>
                <a:rPr lang="en-GB" dirty="0">
                  <a:solidFill>
                    <a:schemeClr val="dk1"/>
                  </a:solidFill>
                  <a:latin typeface="Open Sans"/>
                  <a:ea typeface="Open Sans"/>
                  <a:cs typeface="Open Sans"/>
                  <a:sym typeface="Open Sans"/>
                </a:rPr>
                <a:t>by less rejections and faster intervention </a:t>
              </a:r>
              <a:endParaRPr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endParaRPr sz="6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GB" dirty="0">
                  <a:solidFill>
                    <a:schemeClr val="dk1"/>
                  </a:solidFill>
                  <a:latin typeface="Open Sans"/>
                  <a:ea typeface="Open Sans"/>
                  <a:cs typeface="Open Sans"/>
                  <a:sym typeface="Open Sans"/>
                </a:rPr>
                <a:t>Company will employ </a:t>
              </a:r>
              <a:r>
                <a:rPr lang="en-GB" b="1" i="1" dirty="0">
                  <a:solidFill>
                    <a:schemeClr val="dk1"/>
                  </a:solidFill>
                  <a:latin typeface="Open Sans"/>
                  <a:ea typeface="Open Sans"/>
                  <a:cs typeface="Open Sans"/>
                  <a:sym typeface="Open Sans"/>
                </a:rPr>
                <a:t>service team</a:t>
              </a:r>
              <a:r>
                <a:rPr lang="en-GB" dirty="0">
                  <a:solidFill>
                    <a:schemeClr val="dk1"/>
                  </a:solidFill>
                  <a:latin typeface="Open Sans"/>
                  <a:ea typeface="Open Sans"/>
                  <a:cs typeface="Open Sans"/>
                  <a:sym typeface="Open Sans"/>
                </a:rPr>
                <a:t> more </a:t>
              </a:r>
              <a:r>
                <a:rPr lang="en-GB" b="1" i="1" dirty="0">
                  <a:solidFill>
                    <a:schemeClr val="dk1"/>
                  </a:solidFill>
                  <a:latin typeface="Open Sans"/>
                  <a:ea typeface="Open Sans"/>
                  <a:cs typeface="Open Sans"/>
                  <a:sym typeface="Open Sans"/>
                </a:rPr>
                <a:t>efficiently</a:t>
              </a:r>
              <a:r>
                <a:rPr lang="en-GB" dirty="0">
                  <a:solidFill>
                    <a:schemeClr val="dk1"/>
                  </a:solidFill>
                  <a:latin typeface="Open Sans"/>
                  <a:ea typeface="Open Sans"/>
                  <a:cs typeface="Open Sans"/>
                  <a:sym typeface="Open Sans"/>
                </a:rPr>
                <a:t>. </a:t>
              </a:r>
              <a:endParaRPr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endParaRPr sz="6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GB" b="1" dirty="0">
                  <a:solidFill>
                    <a:schemeClr val="dk1"/>
                  </a:solidFill>
                  <a:latin typeface="Open Sans"/>
                  <a:ea typeface="Open Sans"/>
                  <a:cs typeface="Open Sans"/>
                  <a:sym typeface="Open Sans"/>
                </a:rPr>
                <a:t>Manage</a:t>
              </a:r>
              <a:r>
                <a:rPr lang="en-GB" dirty="0">
                  <a:solidFill>
                    <a:schemeClr val="dk1"/>
                  </a:solidFill>
                  <a:latin typeface="Open Sans"/>
                  <a:ea typeface="Open Sans"/>
                  <a:cs typeface="Open Sans"/>
                  <a:sym typeface="Open Sans"/>
                </a:rPr>
                <a:t> </a:t>
              </a:r>
              <a:r>
                <a:rPr lang="en-GB" dirty="0" err="1">
                  <a:solidFill>
                    <a:schemeClr val="dk1"/>
                  </a:solidFill>
                  <a:latin typeface="Open Sans"/>
                  <a:ea typeface="Open Sans"/>
                  <a:cs typeface="Open Sans"/>
                  <a:sym typeface="Open Sans"/>
                </a:rPr>
                <a:t>CompanyX</a:t>
              </a:r>
              <a:r>
                <a:rPr lang="en-GB" dirty="0">
                  <a:solidFill>
                    <a:schemeClr val="dk1"/>
                  </a:solidFill>
                  <a:latin typeface="Open Sans"/>
                  <a:ea typeface="Open Sans"/>
                  <a:cs typeface="Open Sans"/>
                  <a:sym typeface="Open Sans"/>
                </a:rPr>
                <a:t>! resources more efficiently.</a:t>
              </a:r>
              <a:endParaRPr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endParaRPr sz="6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GB" dirty="0">
                  <a:solidFill>
                    <a:schemeClr val="dk1"/>
                  </a:solidFill>
                  <a:latin typeface="Open Sans"/>
                  <a:ea typeface="Open Sans"/>
                  <a:cs typeface="Open Sans"/>
                  <a:sym typeface="Open Sans"/>
                </a:rPr>
                <a:t>Higher </a:t>
              </a:r>
              <a:r>
                <a:rPr lang="en-GB" b="1" i="1" dirty="0">
                  <a:solidFill>
                    <a:schemeClr val="dk1"/>
                  </a:solidFill>
                  <a:latin typeface="Open Sans"/>
                  <a:ea typeface="Open Sans"/>
                  <a:cs typeface="Open Sans"/>
                  <a:sym typeface="Open Sans"/>
                </a:rPr>
                <a:t>customer satisfaction</a:t>
              </a:r>
              <a:r>
                <a:rPr lang="en-GB" dirty="0">
                  <a:solidFill>
                    <a:schemeClr val="dk1"/>
                  </a:solidFill>
                  <a:latin typeface="Open Sans"/>
                  <a:ea typeface="Open Sans"/>
                  <a:cs typeface="Open Sans"/>
                  <a:sym typeface="Open Sans"/>
                </a:rPr>
                <a:t> </a:t>
              </a:r>
              <a:endParaRPr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endParaRPr dirty="0">
                <a:solidFill>
                  <a:schemeClr val="dk1"/>
                </a:solidFill>
                <a:latin typeface="Open Sans"/>
                <a:ea typeface="Open Sans"/>
                <a:cs typeface="Open Sans"/>
                <a:sym typeface="Open Sans"/>
              </a:endParaRPr>
            </a:p>
          </p:txBody>
        </p:sp>
        <p:pic>
          <p:nvPicPr>
            <p:cNvPr id="86" name="Google Shape;86;p14"/>
            <p:cNvPicPr preferRelativeResize="0"/>
            <p:nvPr/>
          </p:nvPicPr>
          <p:blipFill rotWithShape="1">
            <a:blip r:embed="rId4">
              <a:alphaModFix/>
            </a:blip>
            <a:srcRect l="21336" t="5301" r="17298" b="6639"/>
            <a:stretch/>
          </p:blipFill>
          <p:spPr>
            <a:xfrm>
              <a:off x="8126867" y="2082052"/>
              <a:ext cx="531808" cy="464100"/>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5"/>
          <p:cNvSpPr txBox="1"/>
          <p:nvPr/>
        </p:nvSpPr>
        <p:spPr>
          <a:xfrm>
            <a:off x="1634375" y="315925"/>
            <a:ext cx="7197900" cy="831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4200">
                <a:latin typeface="Economica"/>
                <a:ea typeface="Economica"/>
                <a:cs typeface="Economica"/>
                <a:sym typeface="Economica"/>
              </a:rPr>
              <a:t>Data Mining</a:t>
            </a:r>
            <a:r>
              <a:rPr lang="en-GB" sz="4200">
                <a:solidFill>
                  <a:srgbClr val="000000"/>
                </a:solidFill>
                <a:latin typeface="Economica"/>
                <a:ea typeface="Economica"/>
                <a:cs typeface="Economica"/>
                <a:sym typeface="Economica"/>
              </a:rPr>
              <a:t> Goal</a:t>
            </a:r>
            <a:endParaRPr sz="4200">
              <a:solidFill>
                <a:srgbClr val="000000"/>
              </a:solidFill>
              <a:latin typeface="Economica"/>
              <a:ea typeface="Economica"/>
              <a:cs typeface="Economica"/>
              <a:sym typeface="Economica"/>
            </a:endParaRPr>
          </a:p>
        </p:txBody>
      </p:sp>
      <p:grpSp>
        <p:nvGrpSpPr>
          <p:cNvPr id="92" name="Google Shape;92;p15"/>
          <p:cNvGrpSpPr/>
          <p:nvPr/>
        </p:nvGrpSpPr>
        <p:grpSpPr>
          <a:xfrm>
            <a:off x="431925" y="1304875"/>
            <a:ext cx="2632500" cy="3416400"/>
            <a:chOff x="431925" y="1304875"/>
            <a:chExt cx="2632500" cy="3416400"/>
          </a:xfrm>
        </p:grpSpPr>
        <p:grpSp>
          <p:nvGrpSpPr>
            <p:cNvPr id="93" name="Google Shape;93;p15"/>
            <p:cNvGrpSpPr/>
            <p:nvPr/>
          </p:nvGrpSpPr>
          <p:grpSpPr>
            <a:xfrm>
              <a:off x="431925" y="1304875"/>
              <a:ext cx="2628925" cy="3416400"/>
              <a:chOff x="431925" y="1304875"/>
              <a:chExt cx="2628925" cy="3416400"/>
            </a:xfrm>
          </p:grpSpPr>
          <p:sp>
            <p:nvSpPr>
              <p:cNvPr id="94" name="Google Shape;94;p15"/>
              <p:cNvSpPr txBox="1"/>
              <p:nvPr/>
            </p:nvSpPr>
            <p:spPr>
              <a:xfrm>
                <a:off x="431925" y="1304875"/>
                <a:ext cx="2628900" cy="464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431950" y="1304875"/>
                <a:ext cx="2628900" cy="3416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15"/>
            <p:cNvSpPr txBox="1"/>
            <p:nvPr/>
          </p:nvSpPr>
          <p:spPr>
            <a:xfrm>
              <a:off x="431925" y="1304875"/>
              <a:ext cx="2632500" cy="461400"/>
            </a:xfrm>
            <a:prstGeom prst="rect">
              <a:avLst/>
            </a:prstGeom>
            <a:solidFill>
              <a:srgbClr val="FFC108"/>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GB" sz="1800" b="1">
                  <a:solidFill>
                    <a:srgbClr val="002060"/>
                  </a:solidFill>
                  <a:latin typeface="Open Sans"/>
                  <a:ea typeface="Open Sans"/>
                  <a:cs typeface="Open Sans"/>
                  <a:sym typeface="Open Sans"/>
                </a:rPr>
                <a:t>Data Mining Goal </a:t>
              </a:r>
              <a:endParaRPr sz="1800" b="1">
                <a:solidFill>
                  <a:srgbClr val="002060"/>
                </a:solidFill>
                <a:latin typeface="Open Sans"/>
                <a:ea typeface="Open Sans"/>
                <a:cs typeface="Open Sans"/>
                <a:sym typeface="Open Sans"/>
              </a:endParaRPr>
            </a:p>
          </p:txBody>
        </p:sp>
        <p:sp>
          <p:nvSpPr>
            <p:cNvPr id="97" name="Google Shape;97;p15"/>
            <p:cNvSpPr txBox="1"/>
            <p:nvPr/>
          </p:nvSpPr>
          <p:spPr>
            <a:xfrm>
              <a:off x="508325" y="1850300"/>
              <a:ext cx="2478600" cy="279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500"/>
                </a:spcAft>
                <a:buNone/>
              </a:pPr>
              <a:r>
                <a:rPr lang="en-GB" b="1" i="1">
                  <a:solidFill>
                    <a:srgbClr val="2D3B45"/>
                  </a:solidFill>
                  <a:highlight>
                    <a:srgbClr val="FFFFFF"/>
                  </a:highlight>
                  <a:latin typeface="Open Sans"/>
                  <a:ea typeface="Open Sans"/>
                  <a:cs typeface="Open Sans"/>
                  <a:sym typeface="Open Sans"/>
                </a:rPr>
                <a:t>Ranking</a:t>
              </a:r>
              <a:r>
                <a:rPr lang="en-GB">
                  <a:solidFill>
                    <a:srgbClr val="2D3B45"/>
                  </a:solidFill>
                  <a:highlight>
                    <a:srgbClr val="FFFFFF"/>
                  </a:highlight>
                  <a:latin typeface="Open Sans"/>
                  <a:ea typeface="Open Sans"/>
                  <a:cs typeface="Open Sans"/>
                  <a:sym typeface="Open Sans"/>
                </a:rPr>
                <a:t> the probability of a transaction being rejected by the host.   </a:t>
              </a:r>
              <a:r>
                <a:rPr lang="en-GB" i="1">
                  <a:solidFill>
                    <a:srgbClr val="2D3B45"/>
                  </a:solidFill>
                  <a:highlight>
                    <a:srgbClr val="FFFFFF"/>
                  </a:highlight>
                  <a:latin typeface="Open Sans"/>
                  <a:ea typeface="Open Sans"/>
                  <a:cs typeface="Open Sans"/>
                  <a:sym typeface="Open Sans"/>
                </a:rPr>
                <a:t>(supervised goal)</a:t>
              </a:r>
              <a:br>
                <a:rPr lang="en-GB">
                  <a:solidFill>
                    <a:srgbClr val="2D3B45"/>
                  </a:solidFill>
                  <a:highlight>
                    <a:srgbClr val="FFFFFF"/>
                  </a:highlight>
                  <a:latin typeface="Open Sans"/>
                  <a:ea typeface="Open Sans"/>
                  <a:cs typeface="Open Sans"/>
                  <a:sym typeface="Open Sans"/>
                </a:rPr>
              </a:br>
              <a:r>
                <a:rPr lang="en-GB">
                  <a:solidFill>
                    <a:srgbClr val="2D3B45"/>
                  </a:solidFill>
                  <a:highlight>
                    <a:srgbClr val="FFFFFF"/>
                  </a:highlight>
                  <a:latin typeface="Open Sans"/>
                  <a:ea typeface="Open Sans"/>
                  <a:cs typeface="Open Sans"/>
                  <a:sym typeface="Open Sans"/>
                </a:rPr>
                <a:t>  </a:t>
              </a:r>
              <a:r>
                <a:rPr lang="en-GB" sz="1200" i="1">
                  <a:solidFill>
                    <a:srgbClr val="2D3B45"/>
                  </a:solidFill>
                  <a:highlight>
                    <a:srgbClr val="FFFFFF"/>
                  </a:highlight>
                  <a:latin typeface="Open Sans"/>
                  <a:ea typeface="Open Sans"/>
                  <a:cs typeface="Open Sans"/>
                  <a:sym typeface="Open Sans"/>
                </a:rPr>
                <a:t>Low risk: </a:t>
              </a:r>
              <a:r>
                <a:rPr lang="en-GB" sz="1200" i="1">
                  <a:solidFill>
                    <a:srgbClr val="2D3B45"/>
                  </a:solidFill>
                  <a:highlight>
                    <a:schemeClr val="lt1"/>
                  </a:highlight>
                  <a:latin typeface="Open Sans"/>
                  <a:ea typeface="Open Sans"/>
                  <a:cs typeface="Open Sans"/>
                  <a:sym typeface="Open Sans"/>
                </a:rPr>
                <a:t>Normal intervention</a:t>
              </a:r>
              <a:br>
                <a:rPr lang="en-GB" sz="1200" i="1">
                  <a:solidFill>
                    <a:srgbClr val="2D3B45"/>
                  </a:solidFill>
                  <a:highlight>
                    <a:schemeClr val="lt1"/>
                  </a:highlight>
                  <a:latin typeface="Open Sans"/>
                  <a:ea typeface="Open Sans"/>
                  <a:cs typeface="Open Sans"/>
                  <a:sym typeface="Open Sans"/>
                </a:rPr>
              </a:br>
              <a:r>
                <a:rPr lang="en-GB" sz="1200" i="1">
                  <a:solidFill>
                    <a:srgbClr val="2D3B45"/>
                  </a:solidFill>
                  <a:highlight>
                    <a:schemeClr val="lt1"/>
                  </a:highlight>
                  <a:latin typeface="Open Sans"/>
                  <a:ea typeface="Open Sans"/>
                  <a:cs typeface="Open Sans"/>
                  <a:sym typeface="Open Sans"/>
                </a:rPr>
                <a:t>  High risk: Direct intervention   </a:t>
              </a:r>
              <a:br>
                <a:rPr lang="en-GB" sz="1200" i="1">
                  <a:solidFill>
                    <a:srgbClr val="2D3B45"/>
                  </a:solidFill>
                  <a:highlight>
                    <a:schemeClr val="lt1"/>
                  </a:highlight>
                  <a:latin typeface="Open Sans"/>
                  <a:ea typeface="Open Sans"/>
                  <a:cs typeface="Open Sans"/>
                  <a:sym typeface="Open Sans"/>
                </a:rPr>
              </a:br>
              <a:r>
                <a:rPr lang="en-GB" sz="1200" i="1">
                  <a:solidFill>
                    <a:srgbClr val="2D3B45"/>
                  </a:solidFill>
                  <a:highlight>
                    <a:schemeClr val="lt1"/>
                  </a:highlight>
                  <a:latin typeface="Open Sans"/>
                  <a:ea typeface="Open Sans"/>
                  <a:cs typeface="Open Sans"/>
                  <a:sym typeface="Open Sans"/>
                </a:rPr>
                <a:t>                   from Service team </a:t>
              </a:r>
              <a:endParaRPr>
                <a:solidFill>
                  <a:srgbClr val="2D3B45"/>
                </a:solidFill>
                <a:highlight>
                  <a:srgbClr val="FFFFFF"/>
                </a:highlight>
                <a:latin typeface="Open Sans"/>
                <a:ea typeface="Open Sans"/>
                <a:cs typeface="Open Sans"/>
                <a:sym typeface="Open Sans"/>
              </a:endParaRPr>
            </a:p>
          </p:txBody>
        </p:sp>
      </p:grpSp>
      <p:grpSp>
        <p:nvGrpSpPr>
          <p:cNvPr id="98" name="Google Shape;98;p15"/>
          <p:cNvGrpSpPr/>
          <p:nvPr/>
        </p:nvGrpSpPr>
        <p:grpSpPr>
          <a:xfrm>
            <a:off x="3320450" y="1304875"/>
            <a:ext cx="2632500" cy="3416400"/>
            <a:chOff x="3320450" y="1304875"/>
            <a:chExt cx="2632500" cy="3416400"/>
          </a:xfrm>
        </p:grpSpPr>
        <p:grpSp>
          <p:nvGrpSpPr>
            <p:cNvPr id="99" name="Google Shape;99;p15"/>
            <p:cNvGrpSpPr/>
            <p:nvPr/>
          </p:nvGrpSpPr>
          <p:grpSpPr>
            <a:xfrm>
              <a:off x="3320450" y="1304875"/>
              <a:ext cx="2632500" cy="3416400"/>
              <a:chOff x="3320450" y="1304875"/>
              <a:chExt cx="2632500" cy="3416400"/>
            </a:xfrm>
          </p:grpSpPr>
          <p:sp>
            <p:nvSpPr>
              <p:cNvPr id="100" name="Google Shape;100;p15"/>
              <p:cNvSpPr txBox="1"/>
              <p:nvPr/>
            </p:nvSpPr>
            <p:spPr>
              <a:xfrm>
                <a:off x="3324050" y="1304875"/>
                <a:ext cx="2628900" cy="464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3320450" y="1304875"/>
                <a:ext cx="2628900" cy="3416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15"/>
            <p:cNvSpPr txBox="1"/>
            <p:nvPr/>
          </p:nvSpPr>
          <p:spPr>
            <a:xfrm>
              <a:off x="3320450" y="1304875"/>
              <a:ext cx="2632500" cy="461400"/>
            </a:xfrm>
            <a:prstGeom prst="rect">
              <a:avLst/>
            </a:prstGeom>
            <a:solidFill>
              <a:srgbClr val="FFC108"/>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GB" sz="1800" b="1">
                  <a:solidFill>
                    <a:srgbClr val="002060"/>
                  </a:solidFill>
                  <a:latin typeface="Open Sans"/>
                  <a:ea typeface="Open Sans"/>
                  <a:cs typeface="Open Sans"/>
                  <a:sym typeface="Open Sans"/>
                </a:rPr>
                <a:t>Outcome Variable</a:t>
              </a:r>
              <a:endParaRPr sz="1800" b="1">
                <a:solidFill>
                  <a:srgbClr val="002060"/>
                </a:solidFill>
                <a:latin typeface="Open Sans"/>
                <a:ea typeface="Open Sans"/>
                <a:cs typeface="Open Sans"/>
                <a:sym typeface="Open Sans"/>
              </a:endParaRPr>
            </a:p>
          </p:txBody>
        </p:sp>
        <p:sp>
          <p:nvSpPr>
            <p:cNvPr id="103" name="Google Shape;103;p15"/>
            <p:cNvSpPr txBox="1"/>
            <p:nvPr/>
          </p:nvSpPr>
          <p:spPr>
            <a:xfrm>
              <a:off x="3396775" y="1850300"/>
              <a:ext cx="2478600" cy="279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a:latin typeface="Open Sans"/>
                  <a:ea typeface="Open Sans"/>
                  <a:cs typeface="Open Sans"/>
                  <a:sym typeface="Open Sans"/>
                </a:rPr>
                <a:t>Binary for Rejection</a:t>
              </a:r>
              <a:br>
                <a:rPr lang="en-GB">
                  <a:latin typeface="Open Sans"/>
                  <a:ea typeface="Open Sans"/>
                  <a:cs typeface="Open Sans"/>
                  <a:sym typeface="Open Sans"/>
                </a:rPr>
              </a:br>
              <a:r>
                <a:rPr lang="en-GB">
                  <a:latin typeface="Open Sans"/>
                  <a:ea typeface="Open Sans"/>
                  <a:cs typeface="Open Sans"/>
                  <a:sym typeface="Open Sans"/>
                </a:rPr>
                <a:t>(cut-off value = 0.5)</a:t>
              </a:r>
              <a:endParaRPr>
                <a:latin typeface="Open Sans"/>
                <a:ea typeface="Open Sans"/>
                <a:cs typeface="Open Sans"/>
                <a:sym typeface="Open Sans"/>
              </a:endParaRPr>
            </a:p>
          </p:txBody>
        </p:sp>
      </p:grpSp>
      <p:grpSp>
        <p:nvGrpSpPr>
          <p:cNvPr id="104" name="Google Shape;104;p15"/>
          <p:cNvGrpSpPr/>
          <p:nvPr/>
        </p:nvGrpSpPr>
        <p:grpSpPr>
          <a:xfrm>
            <a:off x="6212550" y="1304875"/>
            <a:ext cx="2632500" cy="3416400"/>
            <a:chOff x="6212550" y="1304875"/>
            <a:chExt cx="2632500" cy="3416400"/>
          </a:xfrm>
        </p:grpSpPr>
        <p:grpSp>
          <p:nvGrpSpPr>
            <p:cNvPr id="105" name="Google Shape;105;p15"/>
            <p:cNvGrpSpPr/>
            <p:nvPr/>
          </p:nvGrpSpPr>
          <p:grpSpPr>
            <a:xfrm>
              <a:off x="6212550" y="1304875"/>
              <a:ext cx="2632500" cy="3416400"/>
              <a:chOff x="6212550" y="1304875"/>
              <a:chExt cx="2632500" cy="3416400"/>
            </a:xfrm>
          </p:grpSpPr>
          <p:sp>
            <p:nvSpPr>
              <p:cNvPr id="106" name="Google Shape;106;p15"/>
              <p:cNvSpPr/>
              <p:nvPr/>
            </p:nvSpPr>
            <p:spPr>
              <a:xfrm>
                <a:off x="6215400" y="1304875"/>
                <a:ext cx="2628900" cy="3416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txBox="1"/>
              <p:nvPr/>
            </p:nvSpPr>
            <p:spPr>
              <a:xfrm>
                <a:off x="6212550" y="1304875"/>
                <a:ext cx="2632500" cy="464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 name="Google Shape;108;p15"/>
            <p:cNvSpPr txBox="1"/>
            <p:nvPr/>
          </p:nvSpPr>
          <p:spPr>
            <a:xfrm>
              <a:off x="6212550" y="1304875"/>
              <a:ext cx="2628900" cy="461400"/>
            </a:xfrm>
            <a:prstGeom prst="rect">
              <a:avLst/>
            </a:prstGeom>
            <a:solidFill>
              <a:srgbClr val="FFC108"/>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GB" sz="1800" b="1">
                  <a:solidFill>
                    <a:srgbClr val="002060"/>
                  </a:solidFill>
                  <a:latin typeface="Open Sans"/>
                  <a:ea typeface="Open Sans"/>
                  <a:cs typeface="Open Sans"/>
                  <a:sym typeface="Open Sans"/>
                </a:rPr>
                <a:t>Methods</a:t>
              </a:r>
              <a:endParaRPr sz="1800" b="1">
                <a:solidFill>
                  <a:srgbClr val="002060"/>
                </a:solidFill>
                <a:latin typeface="Open Sans"/>
                <a:ea typeface="Open Sans"/>
                <a:cs typeface="Open Sans"/>
                <a:sym typeface="Open Sans"/>
              </a:endParaRPr>
            </a:p>
          </p:txBody>
        </p:sp>
        <p:sp>
          <p:nvSpPr>
            <p:cNvPr id="109" name="Google Shape;109;p15"/>
            <p:cNvSpPr txBox="1"/>
            <p:nvPr/>
          </p:nvSpPr>
          <p:spPr>
            <a:xfrm>
              <a:off x="6286400" y="1850300"/>
              <a:ext cx="2478600" cy="279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GB" sz="1300" b="1">
                  <a:solidFill>
                    <a:srgbClr val="FF0000"/>
                  </a:solidFill>
                  <a:latin typeface="Open Sans"/>
                  <a:ea typeface="Open Sans"/>
                  <a:cs typeface="Open Sans"/>
                  <a:sym typeface="Open Sans"/>
                </a:rPr>
                <a:t>Classification</a:t>
              </a:r>
              <a:endParaRPr sz="1300" b="1">
                <a:solidFill>
                  <a:srgbClr val="FF0000"/>
                </a:solidFill>
                <a:latin typeface="Open Sans"/>
                <a:ea typeface="Open Sans"/>
                <a:cs typeface="Open Sans"/>
                <a:sym typeface="Open Sans"/>
              </a:endParaRPr>
            </a:p>
            <a:p>
              <a:pPr marL="457200" lvl="0" indent="-317500" algn="l" rtl="0">
                <a:lnSpc>
                  <a:spcPct val="115000"/>
                </a:lnSpc>
                <a:spcBef>
                  <a:spcPts val="0"/>
                </a:spcBef>
                <a:spcAft>
                  <a:spcPts val="0"/>
                </a:spcAft>
                <a:buClr>
                  <a:schemeClr val="dk1"/>
                </a:buClr>
                <a:buSzPts val="1400"/>
                <a:buFont typeface="Open Sans"/>
                <a:buChar char="-"/>
              </a:pPr>
              <a:r>
                <a:rPr lang="en-GB">
                  <a:latin typeface="Open Sans"/>
                  <a:ea typeface="Open Sans"/>
                  <a:cs typeface="Open Sans"/>
                  <a:sym typeface="Open Sans"/>
                </a:rPr>
                <a:t>Logistics Regression </a:t>
              </a:r>
              <a:endParaRPr>
                <a:latin typeface="Open Sans"/>
                <a:ea typeface="Open Sans"/>
                <a:cs typeface="Open Sans"/>
                <a:sym typeface="Open Sans"/>
              </a:endParaRPr>
            </a:p>
            <a:p>
              <a:pPr marL="457200" lvl="0" indent="-317500" algn="l" rtl="0">
                <a:lnSpc>
                  <a:spcPct val="115000"/>
                </a:lnSpc>
                <a:spcBef>
                  <a:spcPts val="0"/>
                </a:spcBef>
                <a:spcAft>
                  <a:spcPts val="0"/>
                </a:spcAft>
                <a:buClr>
                  <a:schemeClr val="dk1"/>
                </a:buClr>
                <a:buSzPts val="1400"/>
                <a:buFont typeface="Open Sans"/>
                <a:buChar char="-"/>
              </a:pPr>
              <a:r>
                <a:rPr lang="en-GB">
                  <a:latin typeface="Open Sans"/>
                  <a:ea typeface="Open Sans"/>
                  <a:cs typeface="Open Sans"/>
                  <a:sym typeface="Open Sans"/>
                </a:rPr>
                <a:t>KNN</a:t>
              </a:r>
              <a:endParaRPr>
                <a:latin typeface="Open Sans"/>
                <a:ea typeface="Open Sans"/>
                <a:cs typeface="Open Sans"/>
                <a:sym typeface="Open Sans"/>
              </a:endParaRPr>
            </a:p>
            <a:p>
              <a:pPr marL="457200" lvl="0" indent="-317500" algn="l" rtl="0">
                <a:lnSpc>
                  <a:spcPct val="115000"/>
                </a:lnSpc>
                <a:spcBef>
                  <a:spcPts val="0"/>
                </a:spcBef>
                <a:spcAft>
                  <a:spcPts val="0"/>
                </a:spcAft>
                <a:buClr>
                  <a:schemeClr val="dk1"/>
                </a:buClr>
                <a:buSzPts val="1400"/>
                <a:buFont typeface="Open Sans"/>
                <a:buChar char="-"/>
              </a:pPr>
              <a:r>
                <a:rPr lang="en-GB">
                  <a:latin typeface="Open Sans"/>
                  <a:ea typeface="Open Sans"/>
                  <a:cs typeface="Open Sans"/>
                  <a:sym typeface="Open Sans"/>
                </a:rPr>
                <a:t>Naive Bayes</a:t>
              </a:r>
              <a:endParaRPr>
                <a:latin typeface="Open Sans"/>
                <a:ea typeface="Open Sans"/>
                <a:cs typeface="Open Sans"/>
                <a:sym typeface="Open Sans"/>
              </a:endParaRPr>
            </a:p>
            <a:p>
              <a:pPr marL="457200" lvl="0" indent="-317500" algn="l" rtl="0">
                <a:lnSpc>
                  <a:spcPct val="115000"/>
                </a:lnSpc>
                <a:spcBef>
                  <a:spcPts val="0"/>
                </a:spcBef>
                <a:spcAft>
                  <a:spcPts val="0"/>
                </a:spcAft>
                <a:buClr>
                  <a:schemeClr val="dk1"/>
                </a:buClr>
                <a:buSzPts val="1400"/>
                <a:buFont typeface="Open Sans"/>
                <a:buChar char="-"/>
              </a:pPr>
              <a:r>
                <a:rPr lang="en-GB">
                  <a:latin typeface="Open Sans"/>
                  <a:ea typeface="Open Sans"/>
                  <a:cs typeface="Open Sans"/>
                  <a:sym typeface="Open Sans"/>
                </a:rPr>
                <a:t>Discriminant Analysis</a:t>
              </a:r>
              <a:endParaRPr>
                <a:latin typeface="Open Sans"/>
                <a:ea typeface="Open Sans"/>
                <a:cs typeface="Open Sans"/>
                <a:sym typeface="Open Sans"/>
              </a:endParaRPr>
            </a:p>
            <a:p>
              <a:pPr marL="457200" lvl="0" indent="-317500" algn="l" rtl="0">
                <a:lnSpc>
                  <a:spcPct val="115000"/>
                </a:lnSpc>
                <a:spcBef>
                  <a:spcPts val="0"/>
                </a:spcBef>
                <a:spcAft>
                  <a:spcPts val="0"/>
                </a:spcAft>
                <a:buClr>
                  <a:schemeClr val="dk1"/>
                </a:buClr>
                <a:buSzPts val="1400"/>
                <a:buFont typeface="Open Sans"/>
                <a:buChar char="-"/>
              </a:pPr>
              <a:r>
                <a:rPr lang="en-GB">
                  <a:latin typeface="Open Sans"/>
                  <a:ea typeface="Open Sans"/>
                  <a:cs typeface="Open Sans"/>
                  <a:sym typeface="Open Sans"/>
                </a:rPr>
                <a:t>SVM</a:t>
              </a:r>
              <a:endParaRPr>
                <a:latin typeface="Open Sans"/>
                <a:ea typeface="Open Sans"/>
                <a:cs typeface="Open Sans"/>
                <a:sym typeface="Open Sans"/>
              </a:endParaRPr>
            </a:p>
            <a:p>
              <a:pPr marL="457200" lvl="0" indent="-317500" algn="l" rtl="0">
                <a:lnSpc>
                  <a:spcPct val="115000"/>
                </a:lnSpc>
                <a:spcBef>
                  <a:spcPts val="0"/>
                </a:spcBef>
                <a:spcAft>
                  <a:spcPts val="0"/>
                </a:spcAft>
                <a:buClr>
                  <a:schemeClr val="dk1"/>
                </a:buClr>
                <a:buSzPts val="1400"/>
                <a:buFont typeface="Open Sans"/>
                <a:buChar char="-"/>
              </a:pPr>
              <a:r>
                <a:rPr lang="en-GB">
                  <a:latin typeface="Open Sans"/>
                  <a:ea typeface="Open Sans"/>
                  <a:cs typeface="Open Sans"/>
                  <a:sym typeface="Open Sans"/>
                </a:rPr>
                <a:t>Classification Tree</a:t>
              </a:r>
              <a:endParaRPr>
                <a:latin typeface="Open Sans"/>
                <a:ea typeface="Open Sans"/>
                <a:cs typeface="Open Sans"/>
                <a:sym typeface="Open Sans"/>
              </a:endParaRPr>
            </a:p>
            <a:p>
              <a:pPr marL="457200" lvl="0" indent="-317500" algn="l" rtl="0">
                <a:lnSpc>
                  <a:spcPct val="115000"/>
                </a:lnSpc>
                <a:spcBef>
                  <a:spcPts val="0"/>
                </a:spcBef>
                <a:spcAft>
                  <a:spcPts val="0"/>
                </a:spcAft>
                <a:buClr>
                  <a:schemeClr val="dk1"/>
                </a:buClr>
                <a:buSzPts val="1400"/>
                <a:buFont typeface="Open Sans"/>
                <a:buChar char="-"/>
              </a:pPr>
              <a:r>
                <a:rPr lang="en-GB">
                  <a:latin typeface="Open Sans"/>
                  <a:ea typeface="Open Sans"/>
                  <a:cs typeface="Open Sans"/>
                  <a:sym typeface="Open Sans"/>
                </a:rPr>
                <a:t>Boosted Trees</a:t>
              </a:r>
              <a:endParaRPr>
                <a:latin typeface="Open Sans"/>
                <a:ea typeface="Open Sans"/>
                <a:cs typeface="Open Sans"/>
                <a:sym typeface="Open Sans"/>
              </a:endParaRPr>
            </a:p>
            <a:p>
              <a:pPr marL="457200" lvl="0" indent="-317500" algn="l" rtl="0">
                <a:lnSpc>
                  <a:spcPct val="115000"/>
                </a:lnSpc>
                <a:spcBef>
                  <a:spcPts val="0"/>
                </a:spcBef>
                <a:spcAft>
                  <a:spcPts val="0"/>
                </a:spcAft>
                <a:buClr>
                  <a:schemeClr val="dk1"/>
                </a:buClr>
                <a:buSzPts val="1400"/>
                <a:buFont typeface="Open Sans"/>
                <a:buChar char="-"/>
              </a:pPr>
              <a:r>
                <a:rPr lang="en-GB">
                  <a:latin typeface="Open Sans"/>
                  <a:ea typeface="Open Sans"/>
                  <a:cs typeface="Open Sans"/>
                  <a:sym typeface="Open Sans"/>
                </a:rPr>
                <a:t>Random Forest</a:t>
              </a:r>
              <a:endParaRPr>
                <a:latin typeface="Open Sans"/>
                <a:ea typeface="Open Sans"/>
                <a:cs typeface="Open Sans"/>
                <a:sym typeface="Open Sans"/>
              </a:endParaRPr>
            </a:p>
            <a:p>
              <a:pPr marL="0" lvl="0" indent="0" algn="l" rtl="0">
                <a:lnSpc>
                  <a:spcPct val="115000"/>
                </a:lnSpc>
                <a:spcBef>
                  <a:spcPts val="0"/>
                </a:spcBef>
                <a:spcAft>
                  <a:spcPts val="0"/>
                </a:spcAft>
                <a:buNone/>
              </a:pPr>
              <a:r>
                <a:rPr lang="en-GB" sz="1300" b="1">
                  <a:solidFill>
                    <a:srgbClr val="FF0000"/>
                  </a:solidFill>
                  <a:latin typeface="Open Sans"/>
                  <a:ea typeface="Open Sans"/>
                  <a:cs typeface="Open Sans"/>
                  <a:sym typeface="Open Sans"/>
                </a:rPr>
                <a:t>Unbalanced data</a:t>
              </a:r>
              <a:endParaRPr sz="1300" b="1">
                <a:solidFill>
                  <a:srgbClr val="FF0000"/>
                </a:solidFill>
                <a:latin typeface="Open Sans"/>
                <a:ea typeface="Open Sans"/>
                <a:cs typeface="Open Sans"/>
                <a:sym typeface="Open Sans"/>
              </a:endParaRPr>
            </a:p>
            <a:p>
              <a:pPr marL="457200" lvl="0" indent="-317500" algn="l" rtl="0">
                <a:lnSpc>
                  <a:spcPct val="115000"/>
                </a:lnSpc>
                <a:spcBef>
                  <a:spcPts val="0"/>
                </a:spcBef>
                <a:spcAft>
                  <a:spcPts val="0"/>
                </a:spcAft>
                <a:buClr>
                  <a:schemeClr val="dk1"/>
                </a:buClr>
                <a:buSzPts val="1400"/>
                <a:buFont typeface="Open Sans"/>
                <a:buChar char="-"/>
              </a:pPr>
              <a:r>
                <a:rPr lang="en-GB">
                  <a:latin typeface="Open Sans"/>
                  <a:ea typeface="Open Sans"/>
                  <a:cs typeface="Open Sans"/>
                  <a:sym typeface="Open Sans"/>
                </a:rPr>
                <a:t>Over-samp</a:t>
              </a:r>
              <a:r>
                <a:rPr lang="en-GB">
                  <a:solidFill>
                    <a:schemeClr val="dk1"/>
                  </a:solidFill>
                  <a:latin typeface="Open Sans"/>
                  <a:ea typeface="Open Sans"/>
                  <a:cs typeface="Open Sans"/>
                  <a:sym typeface="Open Sans"/>
                </a:rPr>
                <a:t>l</a:t>
              </a:r>
              <a:r>
                <a:rPr lang="en-GB">
                  <a:latin typeface="Open Sans"/>
                  <a:ea typeface="Open Sans"/>
                  <a:cs typeface="Open Sans"/>
                  <a:sym typeface="Open Sans"/>
                </a:rPr>
                <a:t>ing</a:t>
              </a:r>
              <a:endParaRPr>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000000"/>
                </a:solidFill>
                <a:latin typeface="Open Sans"/>
                <a:ea typeface="Open Sans"/>
                <a:cs typeface="Open Sans"/>
                <a:sym typeface="Open Sans"/>
              </a:endParaRPr>
            </a:p>
            <a:p>
              <a:pPr marL="0" lvl="0" indent="0" algn="l" rtl="0">
                <a:lnSpc>
                  <a:spcPct val="115000"/>
                </a:lnSpc>
                <a:spcBef>
                  <a:spcPts val="1600"/>
                </a:spcBef>
                <a:spcAft>
                  <a:spcPts val="1600"/>
                </a:spcAft>
                <a:buNone/>
              </a:pPr>
              <a:endParaRPr sz="1600">
                <a:solidFill>
                  <a:srgbClr val="000000"/>
                </a:solidFill>
                <a:latin typeface="Open Sans"/>
                <a:ea typeface="Open Sans"/>
                <a:cs typeface="Open Sans"/>
                <a:sym typeface="Open Sans"/>
              </a:endParaRPr>
            </a:p>
          </p:txBody>
        </p:sp>
      </p:grpSp>
      <p:pic>
        <p:nvPicPr>
          <p:cNvPr id="110" name="Google Shape;110;p15"/>
          <p:cNvPicPr preferRelativeResize="0"/>
          <p:nvPr/>
        </p:nvPicPr>
        <p:blipFill>
          <a:blip r:embed="rId3">
            <a:alphaModFix/>
          </a:blip>
          <a:stretch>
            <a:fillRect/>
          </a:stretch>
        </p:blipFill>
        <p:spPr>
          <a:xfrm>
            <a:off x="257725" y="229088"/>
            <a:ext cx="1289575" cy="918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p:nvPr/>
        </p:nvSpPr>
        <p:spPr>
          <a:xfrm>
            <a:off x="50" y="3600"/>
            <a:ext cx="9144000" cy="2671200"/>
          </a:xfrm>
          <a:prstGeom prst="rect">
            <a:avLst/>
          </a:prstGeom>
          <a:solidFill>
            <a:srgbClr val="FFC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6" name="Google Shape;116;p16"/>
          <p:cNvPicPr preferRelativeResize="0"/>
          <p:nvPr/>
        </p:nvPicPr>
        <p:blipFill rotWithShape="1">
          <a:blip r:embed="rId3">
            <a:alphaModFix/>
          </a:blip>
          <a:srcRect l="5168" r="8691"/>
          <a:stretch/>
        </p:blipFill>
        <p:spPr>
          <a:xfrm>
            <a:off x="49825" y="2796475"/>
            <a:ext cx="2854428" cy="2247225"/>
          </a:xfrm>
          <a:prstGeom prst="rect">
            <a:avLst/>
          </a:prstGeom>
          <a:noFill/>
          <a:ln>
            <a:noFill/>
          </a:ln>
        </p:spPr>
      </p:pic>
      <p:sp>
        <p:nvSpPr>
          <p:cNvPr id="117" name="Google Shape;117;p16"/>
          <p:cNvSpPr txBox="1">
            <a:spLocks noGrp="1"/>
          </p:cNvSpPr>
          <p:nvPr>
            <p:ph type="title"/>
          </p:nvPr>
        </p:nvSpPr>
        <p:spPr>
          <a:xfrm>
            <a:off x="718200" y="1877825"/>
            <a:ext cx="1413900" cy="5727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GB">
                <a:solidFill>
                  <a:srgbClr val="FFFFFF"/>
                </a:solidFill>
              </a:rPr>
              <a:t>Data</a:t>
            </a:r>
            <a:endParaRPr>
              <a:solidFill>
                <a:srgbClr val="FFFFFF"/>
              </a:solidFill>
            </a:endParaRPr>
          </a:p>
        </p:txBody>
      </p:sp>
      <p:sp>
        <p:nvSpPr>
          <p:cNvPr id="118" name="Google Shape;118;p16"/>
          <p:cNvSpPr txBox="1">
            <a:spLocks noGrp="1"/>
          </p:cNvSpPr>
          <p:nvPr>
            <p:ph type="body" idx="1"/>
          </p:nvPr>
        </p:nvSpPr>
        <p:spPr>
          <a:xfrm>
            <a:off x="2704125" y="236850"/>
            <a:ext cx="6158700" cy="2204700"/>
          </a:xfrm>
          <a:prstGeom prst="rect">
            <a:avLst/>
          </a:prstGeom>
          <a:ln>
            <a:noFill/>
          </a:ln>
        </p:spPr>
        <p:txBody>
          <a:bodyPr spcFirstLastPara="1" wrap="square" lIns="91425" tIns="91425" rIns="91425" bIns="91425" anchor="t" anchorCtr="0">
            <a:normAutofit fontScale="92500"/>
          </a:bodyPr>
          <a:lstStyle/>
          <a:p>
            <a:pPr marL="457200" lvl="0" indent="-342900" algn="l" rtl="0">
              <a:lnSpc>
                <a:spcPct val="100000"/>
              </a:lnSpc>
              <a:spcBef>
                <a:spcPts val="0"/>
              </a:spcBef>
              <a:spcAft>
                <a:spcPts val="0"/>
              </a:spcAft>
              <a:buClr>
                <a:srgbClr val="434343"/>
              </a:buClr>
              <a:buSzPts val="1800"/>
              <a:buChar char="●"/>
            </a:pPr>
            <a:r>
              <a:rPr lang="en-GB" b="1" i="1" dirty="0">
                <a:solidFill>
                  <a:srgbClr val="434343"/>
                </a:solidFill>
              </a:rPr>
              <a:t>Data source and size:</a:t>
            </a:r>
            <a:r>
              <a:rPr lang="en-GB" dirty="0">
                <a:solidFill>
                  <a:srgbClr val="434343"/>
                </a:solidFill>
              </a:rPr>
              <a:t> </a:t>
            </a:r>
            <a:r>
              <a:rPr lang="en-GB" dirty="0" err="1">
                <a:solidFill>
                  <a:srgbClr val="434343"/>
                </a:solidFill>
              </a:rPr>
              <a:t>CompanyX</a:t>
            </a:r>
            <a:r>
              <a:rPr lang="en-GB" dirty="0">
                <a:solidFill>
                  <a:srgbClr val="434343"/>
                </a:solidFill>
              </a:rPr>
              <a:t>!, 59265 observations </a:t>
            </a:r>
            <a:endParaRPr dirty="0">
              <a:solidFill>
                <a:srgbClr val="434343"/>
              </a:solidFill>
            </a:endParaRPr>
          </a:p>
          <a:p>
            <a:pPr marL="457200" lvl="0" indent="-342900" algn="l" rtl="0">
              <a:lnSpc>
                <a:spcPct val="100000"/>
              </a:lnSpc>
              <a:spcBef>
                <a:spcPts val="0"/>
              </a:spcBef>
              <a:spcAft>
                <a:spcPts val="0"/>
              </a:spcAft>
              <a:buClr>
                <a:srgbClr val="434343"/>
              </a:buClr>
              <a:buSzPts val="1800"/>
              <a:buChar char="●"/>
            </a:pPr>
            <a:r>
              <a:rPr lang="en-GB" b="1" i="1" dirty="0">
                <a:solidFill>
                  <a:srgbClr val="434343"/>
                </a:solidFill>
              </a:rPr>
              <a:t>Unit of Analysis: </a:t>
            </a:r>
            <a:r>
              <a:rPr lang="en-GB" dirty="0">
                <a:solidFill>
                  <a:srgbClr val="434343"/>
                </a:solidFill>
              </a:rPr>
              <a:t>One booking transaction</a:t>
            </a:r>
            <a:endParaRPr dirty="0">
              <a:solidFill>
                <a:srgbClr val="434343"/>
              </a:solidFill>
            </a:endParaRPr>
          </a:p>
          <a:p>
            <a:pPr marL="457200" lvl="0" indent="-342900" algn="l" rtl="0">
              <a:lnSpc>
                <a:spcPct val="100000"/>
              </a:lnSpc>
              <a:spcBef>
                <a:spcPts val="0"/>
              </a:spcBef>
              <a:spcAft>
                <a:spcPts val="0"/>
              </a:spcAft>
              <a:buClr>
                <a:srgbClr val="434343"/>
              </a:buClr>
              <a:buSzPts val="1800"/>
              <a:buChar char="●"/>
            </a:pPr>
            <a:r>
              <a:rPr lang="en-GB" b="1" i="1" dirty="0">
                <a:solidFill>
                  <a:srgbClr val="434343"/>
                </a:solidFill>
              </a:rPr>
              <a:t>Output:</a:t>
            </a:r>
            <a:r>
              <a:rPr lang="en-GB" dirty="0">
                <a:solidFill>
                  <a:srgbClr val="434343"/>
                </a:solidFill>
              </a:rPr>
              <a:t> </a:t>
            </a:r>
            <a:r>
              <a:rPr lang="en-GB" dirty="0" err="1">
                <a:solidFill>
                  <a:srgbClr val="434343"/>
                </a:solidFill>
              </a:rPr>
              <a:t>is.rejected</a:t>
            </a:r>
            <a:r>
              <a:rPr lang="en-GB" dirty="0">
                <a:solidFill>
                  <a:srgbClr val="434343"/>
                </a:solidFill>
              </a:rPr>
              <a:t> [derived from </a:t>
            </a:r>
            <a:r>
              <a:rPr lang="en-GB" dirty="0" err="1">
                <a:solidFill>
                  <a:srgbClr val="434343"/>
                </a:solidFill>
              </a:rPr>
              <a:t>new.ack.status</a:t>
            </a:r>
            <a:r>
              <a:rPr lang="en-GB" dirty="0">
                <a:solidFill>
                  <a:srgbClr val="434343"/>
                </a:solidFill>
              </a:rPr>
              <a:t>]</a:t>
            </a:r>
            <a:endParaRPr dirty="0">
              <a:solidFill>
                <a:srgbClr val="434343"/>
              </a:solidFill>
            </a:endParaRPr>
          </a:p>
          <a:p>
            <a:pPr marL="457200" lvl="0" indent="-342900" algn="l" rtl="0">
              <a:lnSpc>
                <a:spcPct val="100000"/>
              </a:lnSpc>
              <a:spcBef>
                <a:spcPts val="0"/>
              </a:spcBef>
              <a:spcAft>
                <a:spcPts val="0"/>
              </a:spcAft>
              <a:buClr>
                <a:srgbClr val="434343"/>
              </a:buClr>
              <a:buSzPts val="1800"/>
              <a:buChar char="●"/>
            </a:pPr>
            <a:r>
              <a:rPr lang="en-GB" b="1" i="1" dirty="0">
                <a:solidFill>
                  <a:srgbClr val="434343"/>
                </a:solidFill>
              </a:rPr>
              <a:t>Input variables: </a:t>
            </a:r>
            <a:endParaRPr b="1" i="1" dirty="0">
              <a:solidFill>
                <a:srgbClr val="434343"/>
              </a:solidFill>
            </a:endParaRPr>
          </a:p>
          <a:p>
            <a:pPr marL="914400" lvl="1" indent="-317500" algn="l" rtl="0">
              <a:lnSpc>
                <a:spcPct val="100000"/>
              </a:lnSpc>
              <a:spcBef>
                <a:spcPts val="0"/>
              </a:spcBef>
              <a:spcAft>
                <a:spcPts val="0"/>
              </a:spcAft>
              <a:buClr>
                <a:srgbClr val="434343"/>
              </a:buClr>
              <a:buSzPts val="1400"/>
              <a:buChar char="○"/>
            </a:pPr>
            <a:r>
              <a:rPr lang="en-GB" i="1" dirty="0">
                <a:solidFill>
                  <a:srgbClr val="434343"/>
                </a:solidFill>
              </a:rPr>
              <a:t>Numeric: guests, nights, rooms, </a:t>
            </a:r>
            <a:r>
              <a:rPr lang="en-GB" i="1" dirty="0" err="1">
                <a:solidFill>
                  <a:srgbClr val="434343"/>
                </a:solidFill>
              </a:rPr>
              <a:t>amount_paid</a:t>
            </a:r>
            <a:r>
              <a:rPr lang="en-GB" i="1" dirty="0">
                <a:solidFill>
                  <a:srgbClr val="434343"/>
                </a:solidFill>
              </a:rPr>
              <a:t>, </a:t>
            </a:r>
            <a:r>
              <a:rPr lang="en-GB" i="1" dirty="0" err="1">
                <a:solidFill>
                  <a:srgbClr val="434343"/>
                </a:solidFill>
              </a:rPr>
              <a:t>advancebook</a:t>
            </a:r>
            <a:endParaRPr i="1" dirty="0">
              <a:solidFill>
                <a:srgbClr val="434343"/>
              </a:solidFill>
            </a:endParaRPr>
          </a:p>
          <a:p>
            <a:pPr marL="914400" lvl="1" indent="-317500" algn="l" rtl="0">
              <a:lnSpc>
                <a:spcPct val="100000"/>
              </a:lnSpc>
              <a:spcBef>
                <a:spcPts val="0"/>
              </a:spcBef>
              <a:spcAft>
                <a:spcPts val="0"/>
              </a:spcAft>
              <a:buClr>
                <a:srgbClr val="434343"/>
              </a:buClr>
              <a:buSzPts val="1400"/>
              <a:buChar char="○"/>
            </a:pPr>
            <a:r>
              <a:rPr lang="en-GB" i="1" dirty="0">
                <a:solidFill>
                  <a:srgbClr val="434343"/>
                </a:solidFill>
              </a:rPr>
              <a:t>Factor: </a:t>
            </a:r>
            <a:r>
              <a:rPr lang="en-GB" i="1" dirty="0" err="1">
                <a:solidFill>
                  <a:srgbClr val="434343"/>
                </a:solidFill>
              </a:rPr>
              <a:t>DOW.ci</a:t>
            </a:r>
            <a:r>
              <a:rPr lang="en-GB" i="1" dirty="0">
                <a:solidFill>
                  <a:srgbClr val="434343"/>
                </a:solidFill>
              </a:rPr>
              <a:t>, </a:t>
            </a:r>
            <a:r>
              <a:rPr lang="en-GB" i="1" dirty="0" err="1">
                <a:solidFill>
                  <a:srgbClr val="434343"/>
                </a:solidFill>
              </a:rPr>
              <a:t>DOW.created.at</a:t>
            </a:r>
            <a:endParaRPr i="1" dirty="0">
              <a:solidFill>
                <a:srgbClr val="434343"/>
              </a:solidFill>
            </a:endParaRPr>
          </a:p>
          <a:p>
            <a:pPr marL="457200" lvl="0" indent="-342900" algn="l" rtl="0">
              <a:lnSpc>
                <a:spcPct val="100000"/>
              </a:lnSpc>
              <a:spcBef>
                <a:spcPts val="0"/>
              </a:spcBef>
              <a:spcAft>
                <a:spcPts val="0"/>
              </a:spcAft>
              <a:buClr>
                <a:srgbClr val="434343"/>
              </a:buClr>
              <a:buSzPts val="1800"/>
              <a:buChar char="●"/>
            </a:pPr>
            <a:r>
              <a:rPr lang="en-GB" b="1" i="1" dirty="0">
                <a:solidFill>
                  <a:srgbClr val="434343"/>
                </a:solidFill>
              </a:rPr>
              <a:t>Data partitions: </a:t>
            </a:r>
            <a:endParaRPr b="1" i="1" dirty="0">
              <a:solidFill>
                <a:srgbClr val="434343"/>
              </a:solidFill>
            </a:endParaRPr>
          </a:p>
          <a:p>
            <a:pPr marL="914400" lvl="1" indent="-317500" algn="l" rtl="0">
              <a:lnSpc>
                <a:spcPct val="100000"/>
              </a:lnSpc>
              <a:spcBef>
                <a:spcPts val="0"/>
              </a:spcBef>
              <a:spcAft>
                <a:spcPts val="0"/>
              </a:spcAft>
              <a:buClr>
                <a:srgbClr val="434343"/>
              </a:buClr>
              <a:buSzPts val="1400"/>
              <a:buChar char="○"/>
            </a:pPr>
            <a:r>
              <a:rPr lang="en-GB" dirty="0">
                <a:solidFill>
                  <a:srgbClr val="434343"/>
                </a:solidFill>
              </a:rPr>
              <a:t>Training (40%), Validation (30%), Test (30%)</a:t>
            </a:r>
            <a:endParaRPr dirty="0">
              <a:solidFill>
                <a:srgbClr val="434343"/>
              </a:solidFill>
            </a:endParaRPr>
          </a:p>
        </p:txBody>
      </p:sp>
      <p:pic>
        <p:nvPicPr>
          <p:cNvPr id="119" name="Google Shape;119;p16"/>
          <p:cNvPicPr preferRelativeResize="0"/>
          <p:nvPr/>
        </p:nvPicPr>
        <p:blipFill>
          <a:blip r:embed="rId4">
            <a:alphaModFix/>
          </a:blip>
          <a:stretch>
            <a:fillRect/>
          </a:stretch>
        </p:blipFill>
        <p:spPr>
          <a:xfrm>
            <a:off x="340125" y="344025"/>
            <a:ext cx="2145175" cy="1533800"/>
          </a:xfrm>
          <a:prstGeom prst="rect">
            <a:avLst/>
          </a:prstGeom>
          <a:noFill/>
          <a:ln>
            <a:noFill/>
          </a:ln>
        </p:spPr>
      </p:pic>
      <p:pic>
        <p:nvPicPr>
          <p:cNvPr id="120" name="Google Shape;120;p16"/>
          <p:cNvPicPr preferRelativeResize="0"/>
          <p:nvPr/>
        </p:nvPicPr>
        <p:blipFill>
          <a:blip r:embed="rId5">
            <a:alphaModFix/>
          </a:blip>
          <a:stretch>
            <a:fillRect/>
          </a:stretch>
        </p:blipFill>
        <p:spPr>
          <a:xfrm>
            <a:off x="2980453" y="2827200"/>
            <a:ext cx="6011146" cy="207832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anim calcmode="lin" valueType="num">
                                      <p:cBhvr additive="base">
                                        <p:cTn id="7" dur="1"/>
                                        <p:tgtEl>
                                          <p:spTgt spid="1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17"/>
          <p:cNvPicPr preferRelativeResize="0"/>
          <p:nvPr/>
        </p:nvPicPr>
        <p:blipFill>
          <a:blip r:embed="rId3">
            <a:alphaModFix/>
          </a:blip>
          <a:stretch>
            <a:fillRect/>
          </a:stretch>
        </p:blipFill>
        <p:spPr>
          <a:xfrm>
            <a:off x="5671854" y="2878875"/>
            <a:ext cx="3472151" cy="2264625"/>
          </a:xfrm>
          <a:prstGeom prst="rect">
            <a:avLst/>
          </a:prstGeom>
          <a:noFill/>
          <a:ln>
            <a:noFill/>
          </a:ln>
        </p:spPr>
      </p:pic>
      <p:sp>
        <p:nvSpPr>
          <p:cNvPr id="126" name="Google Shape;126;p17"/>
          <p:cNvSpPr/>
          <p:nvPr/>
        </p:nvSpPr>
        <p:spPr>
          <a:xfrm>
            <a:off x="0" y="-46175"/>
            <a:ext cx="9144000" cy="1294200"/>
          </a:xfrm>
          <a:prstGeom prst="rect">
            <a:avLst/>
          </a:prstGeom>
          <a:solidFill>
            <a:srgbClr val="FFC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7"/>
          <p:cNvSpPr txBox="1">
            <a:spLocks noGrp="1"/>
          </p:cNvSpPr>
          <p:nvPr>
            <p:ph type="title"/>
          </p:nvPr>
        </p:nvSpPr>
        <p:spPr>
          <a:xfrm>
            <a:off x="2132125" y="357875"/>
            <a:ext cx="6700200" cy="6600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sz="3600">
                <a:latin typeface="Economica"/>
                <a:ea typeface="Economica"/>
                <a:cs typeface="Economica"/>
                <a:sym typeface="Economica"/>
              </a:rPr>
              <a:t>Methods &amp; Performance Evaluation</a:t>
            </a:r>
            <a:endParaRPr sz="3600">
              <a:latin typeface="Economica"/>
              <a:ea typeface="Economica"/>
              <a:cs typeface="Economica"/>
              <a:sym typeface="Economica"/>
            </a:endParaRPr>
          </a:p>
        </p:txBody>
      </p:sp>
      <p:sp>
        <p:nvSpPr>
          <p:cNvPr id="128" name="Google Shape;128;p17"/>
          <p:cNvSpPr txBox="1">
            <a:spLocks noGrp="1"/>
          </p:cNvSpPr>
          <p:nvPr>
            <p:ph type="body" idx="1"/>
          </p:nvPr>
        </p:nvSpPr>
        <p:spPr>
          <a:xfrm>
            <a:off x="311700" y="1411475"/>
            <a:ext cx="8520600" cy="3645900"/>
          </a:xfrm>
          <a:prstGeom prst="rect">
            <a:avLst/>
          </a:prstGeom>
          <a:noFill/>
        </p:spPr>
        <p:txBody>
          <a:bodyPr spcFirstLastPara="1" wrap="square" lIns="91425" tIns="91425" rIns="91425" bIns="91425" anchor="ctr" anchorCtr="0">
            <a:normAutofit/>
          </a:bodyPr>
          <a:lstStyle/>
          <a:p>
            <a:pPr marL="457200" lvl="0" indent="-355600" algn="l" rtl="0">
              <a:lnSpc>
                <a:spcPct val="150000"/>
              </a:lnSpc>
              <a:spcBef>
                <a:spcPts val="0"/>
              </a:spcBef>
              <a:spcAft>
                <a:spcPts val="0"/>
              </a:spcAft>
              <a:buClr>
                <a:srgbClr val="434343"/>
              </a:buClr>
              <a:buSzPts val="2000"/>
              <a:buChar char="●"/>
            </a:pPr>
            <a:r>
              <a:rPr lang="en-GB" sz="2000">
                <a:solidFill>
                  <a:srgbClr val="434343"/>
                </a:solidFill>
              </a:rPr>
              <a:t>Task: Ranking (supervised)</a:t>
            </a:r>
            <a:endParaRPr sz="2000">
              <a:solidFill>
                <a:srgbClr val="434343"/>
              </a:solidFill>
            </a:endParaRPr>
          </a:p>
          <a:p>
            <a:pPr marL="457200" lvl="0" indent="-355600" algn="l" rtl="0">
              <a:lnSpc>
                <a:spcPct val="150000"/>
              </a:lnSpc>
              <a:spcBef>
                <a:spcPts val="0"/>
              </a:spcBef>
              <a:spcAft>
                <a:spcPts val="0"/>
              </a:spcAft>
              <a:buClr>
                <a:srgbClr val="434343"/>
              </a:buClr>
              <a:buSzPts val="2000"/>
              <a:buChar char="●"/>
            </a:pPr>
            <a:r>
              <a:rPr lang="en-GB" sz="2000">
                <a:solidFill>
                  <a:srgbClr val="434343"/>
                </a:solidFill>
              </a:rPr>
              <a:t>Benchmark: naive (the most popular class)</a:t>
            </a:r>
            <a:endParaRPr sz="2000">
              <a:solidFill>
                <a:srgbClr val="434343"/>
              </a:solidFill>
            </a:endParaRPr>
          </a:p>
          <a:p>
            <a:pPr marL="457200" lvl="0" indent="-355600" algn="l" rtl="0">
              <a:lnSpc>
                <a:spcPct val="150000"/>
              </a:lnSpc>
              <a:spcBef>
                <a:spcPts val="0"/>
              </a:spcBef>
              <a:spcAft>
                <a:spcPts val="0"/>
              </a:spcAft>
              <a:buClr>
                <a:srgbClr val="434343"/>
              </a:buClr>
              <a:buSzPts val="2000"/>
              <a:buChar char="●"/>
            </a:pPr>
            <a:r>
              <a:rPr lang="en-GB" sz="2000">
                <a:solidFill>
                  <a:srgbClr val="434343"/>
                </a:solidFill>
              </a:rPr>
              <a:t>Relevant performance measures: </a:t>
            </a:r>
            <a:endParaRPr sz="2000">
              <a:solidFill>
                <a:srgbClr val="434343"/>
              </a:solidFill>
            </a:endParaRPr>
          </a:p>
          <a:p>
            <a:pPr marL="914400" lvl="1" indent="-342900" algn="l" rtl="0">
              <a:lnSpc>
                <a:spcPct val="150000"/>
              </a:lnSpc>
              <a:spcBef>
                <a:spcPts val="0"/>
              </a:spcBef>
              <a:spcAft>
                <a:spcPts val="0"/>
              </a:spcAft>
              <a:buClr>
                <a:srgbClr val="434343"/>
              </a:buClr>
              <a:buSzPts val="1800"/>
              <a:buChar char="○"/>
            </a:pPr>
            <a:r>
              <a:rPr lang="en-GB" sz="1800">
                <a:solidFill>
                  <a:srgbClr val="434343"/>
                </a:solidFill>
              </a:rPr>
              <a:t>Sensitivity</a:t>
            </a:r>
            <a:endParaRPr sz="1800">
              <a:solidFill>
                <a:srgbClr val="434343"/>
              </a:solidFill>
            </a:endParaRPr>
          </a:p>
          <a:p>
            <a:pPr marL="914400" lvl="1" indent="-342900" algn="l" rtl="0">
              <a:lnSpc>
                <a:spcPct val="150000"/>
              </a:lnSpc>
              <a:spcBef>
                <a:spcPts val="0"/>
              </a:spcBef>
              <a:spcAft>
                <a:spcPts val="0"/>
              </a:spcAft>
              <a:buClr>
                <a:srgbClr val="434343"/>
              </a:buClr>
              <a:buSzPts val="1800"/>
              <a:buChar char="○"/>
            </a:pPr>
            <a:r>
              <a:rPr lang="en-GB" sz="1800">
                <a:solidFill>
                  <a:srgbClr val="434343"/>
                </a:solidFill>
              </a:rPr>
              <a:t>Lift Chart</a:t>
            </a:r>
            <a:endParaRPr sz="1800">
              <a:solidFill>
                <a:srgbClr val="434343"/>
              </a:solidFill>
            </a:endParaRPr>
          </a:p>
          <a:p>
            <a:pPr marL="914400" lvl="1" indent="-342900" algn="l" rtl="0">
              <a:lnSpc>
                <a:spcPct val="150000"/>
              </a:lnSpc>
              <a:spcBef>
                <a:spcPts val="0"/>
              </a:spcBef>
              <a:spcAft>
                <a:spcPts val="0"/>
              </a:spcAft>
              <a:buClr>
                <a:srgbClr val="434343"/>
              </a:buClr>
              <a:buSzPts val="1800"/>
              <a:buChar char="○"/>
            </a:pPr>
            <a:r>
              <a:rPr lang="en-GB" sz="1800">
                <a:solidFill>
                  <a:srgbClr val="434343"/>
                </a:solidFill>
              </a:rPr>
              <a:t>False Positive </a:t>
            </a:r>
            <a:r>
              <a:rPr lang="en-GB" sz="1200">
                <a:solidFill>
                  <a:srgbClr val="434343"/>
                </a:solidFill>
              </a:rPr>
              <a:t>(Important -&gt; lost sales / increased effort of team)</a:t>
            </a:r>
            <a:endParaRPr sz="1200">
              <a:solidFill>
                <a:srgbClr val="434343"/>
              </a:solidFill>
            </a:endParaRPr>
          </a:p>
          <a:p>
            <a:pPr marL="914400" lvl="1" indent="-342900" algn="l" rtl="0">
              <a:lnSpc>
                <a:spcPct val="150000"/>
              </a:lnSpc>
              <a:spcBef>
                <a:spcPts val="0"/>
              </a:spcBef>
              <a:spcAft>
                <a:spcPts val="0"/>
              </a:spcAft>
              <a:buClr>
                <a:srgbClr val="434343"/>
              </a:buClr>
              <a:buSzPts val="1800"/>
              <a:buChar char="○"/>
            </a:pPr>
            <a:r>
              <a:rPr lang="en-GB" sz="1800">
                <a:solidFill>
                  <a:srgbClr val="434343"/>
                </a:solidFill>
              </a:rPr>
              <a:t>False Negative </a:t>
            </a:r>
            <a:r>
              <a:rPr lang="en-GB" sz="1200">
                <a:solidFill>
                  <a:srgbClr val="434343"/>
                </a:solidFill>
              </a:rPr>
              <a:t>(host dissatisfaction, inactive host)</a:t>
            </a:r>
            <a:endParaRPr sz="1800">
              <a:solidFill>
                <a:srgbClr val="434343"/>
              </a:solidFill>
            </a:endParaRPr>
          </a:p>
        </p:txBody>
      </p:sp>
      <p:pic>
        <p:nvPicPr>
          <p:cNvPr id="129" name="Google Shape;129;p17"/>
          <p:cNvPicPr preferRelativeResize="0"/>
          <p:nvPr/>
        </p:nvPicPr>
        <p:blipFill>
          <a:blip r:embed="rId4">
            <a:alphaModFix/>
          </a:blip>
          <a:stretch>
            <a:fillRect/>
          </a:stretch>
        </p:blipFill>
        <p:spPr>
          <a:xfrm>
            <a:off x="123200" y="85250"/>
            <a:ext cx="1816400" cy="10217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p:nvPr/>
        </p:nvSpPr>
        <p:spPr>
          <a:xfrm>
            <a:off x="0" y="-46175"/>
            <a:ext cx="9144000" cy="1294200"/>
          </a:xfrm>
          <a:prstGeom prst="rect">
            <a:avLst/>
          </a:prstGeom>
          <a:solidFill>
            <a:srgbClr val="FFC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8"/>
          <p:cNvSpPr txBox="1">
            <a:spLocks noGrp="1"/>
          </p:cNvSpPr>
          <p:nvPr>
            <p:ph type="title"/>
          </p:nvPr>
        </p:nvSpPr>
        <p:spPr>
          <a:xfrm>
            <a:off x="2241925" y="445025"/>
            <a:ext cx="6590400" cy="572700"/>
          </a:xfrm>
          <a:prstGeom prst="rect">
            <a:avLst/>
          </a:prstGeom>
        </p:spPr>
        <p:txBody>
          <a:bodyPr spcFirstLastPara="1" wrap="square" lIns="91425" tIns="91425" rIns="91425" bIns="91425" anchor="b" anchorCtr="0">
            <a:normAutofit fontScale="90000"/>
          </a:bodyPr>
          <a:lstStyle/>
          <a:p>
            <a:pPr marL="0" marR="0" lvl="0" indent="0" algn="l" rtl="0">
              <a:lnSpc>
                <a:spcPct val="100000"/>
              </a:lnSpc>
              <a:spcBef>
                <a:spcPts val="0"/>
              </a:spcBef>
              <a:spcAft>
                <a:spcPts val="0"/>
              </a:spcAft>
              <a:buNone/>
            </a:pPr>
            <a:r>
              <a:rPr lang="en-GB" sz="3600">
                <a:latin typeface="Economica"/>
                <a:ea typeface="Economica"/>
                <a:cs typeface="Economica"/>
                <a:sym typeface="Economica"/>
              </a:rPr>
              <a:t>Empirical Results (Descriptive data)</a:t>
            </a:r>
            <a:endParaRPr sz="3600">
              <a:latin typeface="Economica"/>
              <a:ea typeface="Economica"/>
              <a:cs typeface="Economica"/>
              <a:sym typeface="Economica"/>
            </a:endParaRPr>
          </a:p>
        </p:txBody>
      </p:sp>
      <p:pic>
        <p:nvPicPr>
          <p:cNvPr id="136" name="Google Shape;136;p18"/>
          <p:cNvPicPr preferRelativeResize="0"/>
          <p:nvPr/>
        </p:nvPicPr>
        <p:blipFill>
          <a:blip r:embed="rId3">
            <a:alphaModFix/>
          </a:blip>
          <a:stretch>
            <a:fillRect/>
          </a:stretch>
        </p:blipFill>
        <p:spPr>
          <a:xfrm>
            <a:off x="131200" y="164988"/>
            <a:ext cx="1909675" cy="954823"/>
          </a:xfrm>
          <a:prstGeom prst="rect">
            <a:avLst/>
          </a:prstGeom>
          <a:noFill/>
          <a:ln>
            <a:noFill/>
          </a:ln>
        </p:spPr>
      </p:pic>
      <p:graphicFrame>
        <p:nvGraphicFramePr>
          <p:cNvPr id="137" name="Google Shape;137;p18"/>
          <p:cNvGraphicFramePr/>
          <p:nvPr/>
        </p:nvGraphicFramePr>
        <p:xfrm>
          <a:off x="131200" y="1394172"/>
          <a:ext cx="3999900" cy="3497050"/>
        </p:xfrm>
        <a:graphic>
          <a:graphicData uri="http://schemas.openxmlformats.org/drawingml/2006/table">
            <a:tbl>
              <a:tblPr>
                <a:noFill/>
                <a:tableStyleId>{46D332E3-D167-4F2F-A8F5-D623D16B2F49}</a:tableStyleId>
              </a:tblPr>
              <a:tblGrid>
                <a:gridCol w="1392775">
                  <a:extLst>
                    <a:ext uri="{9D8B030D-6E8A-4147-A177-3AD203B41FA5}">
                      <a16:colId xmlns:a16="http://schemas.microsoft.com/office/drawing/2014/main" val="20000"/>
                    </a:ext>
                  </a:extLst>
                </a:gridCol>
                <a:gridCol w="1177775">
                  <a:extLst>
                    <a:ext uri="{9D8B030D-6E8A-4147-A177-3AD203B41FA5}">
                      <a16:colId xmlns:a16="http://schemas.microsoft.com/office/drawing/2014/main" val="20001"/>
                    </a:ext>
                  </a:extLst>
                </a:gridCol>
                <a:gridCol w="1429350">
                  <a:extLst>
                    <a:ext uri="{9D8B030D-6E8A-4147-A177-3AD203B41FA5}">
                      <a16:colId xmlns:a16="http://schemas.microsoft.com/office/drawing/2014/main" val="20002"/>
                    </a:ext>
                  </a:extLst>
                </a:gridCol>
              </a:tblGrid>
              <a:tr h="374800">
                <a:tc>
                  <a:txBody>
                    <a:bodyPr/>
                    <a:lstStyle/>
                    <a:p>
                      <a:pPr marL="0" lvl="0" indent="0" algn="ctr" rtl="0">
                        <a:spcBef>
                          <a:spcPts val="0"/>
                        </a:spcBef>
                        <a:spcAft>
                          <a:spcPts val="0"/>
                        </a:spcAft>
                        <a:buNone/>
                      </a:pPr>
                      <a:endParaRPr sz="1200"/>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GB" sz="1200">
                          <a:solidFill>
                            <a:schemeClr val="dk1"/>
                          </a:solidFill>
                        </a:rPr>
                        <a:t># Records</a:t>
                      </a:r>
                      <a:endParaRPr sz="1200"/>
                    </a:p>
                  </a:txBody>
                  <a:tcPr marL="91425" marR="91425" marT="91425" marB="91425" anchor="ctr"/>
                </a:tc>
                <a:tc>
                  <a:txBody>
                    <a:bodyPr/>
                    <a:lstStyle/>
                    <a:p>
                      <a:pPr marL="0" lvl="0" indent="0" algn="ctr" rtl="0">
                        <a:spcBef>
                          <a:spcPts val="0"/>
                        </a:spcBef>
                        <a:spcAft>
                          <a:spcPts val="0"/>
                        </a:spcAft>
                        <a:buNone/>
                      </a:pPr>
                      <a:r>
                        <a:rPr lang="en-GB" sz="1200">
                          <a:solidFill>
                            <a:schemeClr val="dk1"/>
                          </a:solidFill>
                        </a:rPr>
                        <a:t>% is.rejected </a:t>
                      </a:r>
                      <a:endParaRPr sz="1200"/>
                    </a:p>
                  </a:txBody>
                  <a:tcPr marL="91425" marR="91425" marT="91425" marB="91425" anchor="ctr">
                    <a:lnR w="9525" cap="flat" cmpd="sng">
                      <a:solidFill>
                        <a:srgbClr val="9E9E9E"/>
                      </a:solidFill>
                      <a:prstDash val="solid"/>
                      <a:round/>
                      <a:headEnd type="none" w="sm" len="sm"/>
                      <a:tailEnd type="none" w="sm" len="sm"/>
                    </a:lnR>
                  </a:tcPr>
                </a:tc>
                <a:extLst>
                  <a:ext uri="{0D108BD9-81ED-4DB2-BD59-A6C34878D82A}">
                    <a16:rowId xmlns:a16="http://schemas.microsoft.com/office/drawing/2014/main" val="10000"/>
                  </a:ext>
                </a:extLst>
              </a:tr>
              <a:tr h="411900">
                <a:tc gridSpan="3">
                  <a:txBody>
                    <a:bodyPr/>
                    <a:lstStyle/>
                    <a:p>
                      <a:pPr marL="0" lvl="0" indent="0" algn="l" rtl="0">
                        <a:lnSpc>
                          <a:spcPct val="120000"/>
                        </a:lnSpc>
                        <a:spcBef>
                          <a:spcPts val="0"/>
                        </a:spcBef>
                        <a:spcAft>
                          <a:spcPts val="0"/>
                        </a:spcAft>
                        <a:buNone/>
                      </a:pPr>
                      <a:r>
                        <a:rPr lang="en-GB" sz="1200" b="1">
                          <a:solidFill>
                            <a:schemeClr val="dk1"/>
                          </a:solidFill>
                        </a:rPr>
                        <a:t>Method: Non-oversampling</a:t>
                      </a:r>
                      <a:endParaRPr sz="1200" b="1">
                        <a:solidFill>
                          <a:schemeClr val="dk1"/>
                        </a:solidFill>
                      </a:endParaRPr>
                    </a:p>
                  </a:txBody>
                  <a:tcPr marL="91425" marR="91425" marT="91425" marB="91425" anchor="ctr">
                    <a:lnR w="9525" cap="flat" cmpd="sng">
                      <a:solidFill>
                        <a:srgbClr val="9E9E9E"/>
                      </a:solidFill>
                      <a:prstDash val="solid"/>
                      <a:round/>
                      <a:headEnd type="none" w="sm" len="sm"/>
                      <a:tailEnd type="none" w="sm" len="sm"/>
                    </a:lnR>
                  </a:tcPr>
                </a:tc>
                <a:tc hMerge="1">
                  <a:txBody>
                    <a:bodyPr/>
                    <a:lstStyle/>
                    <a:p>
                      <a:endParaRPr lang="en-TW"/>
                    </a:p>
                  </a:txBody>
                  <a:tcPr/>
                </a:tc>
                <a:tc hMerge="1">
                  <a:txBody>
                    <a:bodyPr/>
                    <a:lstStyle/>
                    <a:p>
                      <a:endParaRPr lang="en-TW"/>
                    </a:p>
                  </a:txBody>
                  <a:tcPr/>
                </a:tc>
                <a:extLst>
                  <a:ext uri="{0D108BD9-81ED-4DB2-BD59-A6C34878D82A}">
                    <a16:rowId xmlns:a16="http://schemas.microsoft.com/office/drawing/2014/main" val="10001"/>
                  </a:ext>
                </a:extLst>
              </a:tr>
              <a:tr h="372850">
                <a:tc>
                  <a:txBody>
                    <a:bodyPr/>
                    <a:lstStyle/>
                    <a:p>
                      <a:pPr marL="0" lvl="0" indent="0" algn="ctr" rtl="0">
                        <a:spcBef>
                          <a:spcPts val="0"/>
                        </a:spcBef>
                        <a:spcAft>
                          <a:spcPts val="0"/>
                        </a:spcAft>
                        <a:buNone/>
                      </a:pPr>
                      <a:r>
                        <a:rPr lang="en-GB" sz="1200"/>
                        <a:t>Training (40%)</a:t>
                      </a:r>
                      <a:endParaRPr sz="1200"/>
                    </a:p>
                  </a:txBody>
                  <a:tcPr marL="91425" marR="91425" marT="91425" marB="91425" anchor="ctr"/>
                </a:tc>
                <a:tc>
                  <a:txBody>
                    <a:bodyPr/>
                    <a:lstStyle/>
                    <a:p>
                      <a:pPr marL="0" lvl="0" indent="0" algn="ctr" rtl="0">
                        <a:spcBef>
                          <a:spcPts val="0"/>
                        </a:spcBef>
                        <a:spcAft>
                          <a:spcPts val="0"/>
                        </a:spcAft>
                        <a:buNone/>
                      </a:pPr>
                      <a:r>
                        <a:rPr lang="en-GB" sz="1200"/>
                        <a:t>29,632</a:t>
                      </a:r>
                      <a:endParaRPr sz="1200"/>
                    </a:p>
                  </a:txBody>
                  <a:tcPr marL="91425" marR="91425" marT="91425" marB="91425" anchor="ctr"/>
                </a:tc>
                <a:tc>
                  <a:txBody>
                    <a:bodyPr/>
                    <a:lstStyle/>
                    <a:p>
                      <a:pPr marL="0" lvl="0" indent="0" algn="ctr" rtl="0">
                        <a:spcBef>
                          <a:spcPts val="0"/>
                        </a:spcBef>
                        <a:spcAft>
                          <a:spcPts val="0"/>
                        </a:spcAft>
                        <a:buNone/>
                      </a:pPr>
                      <a:r>
                        <a:rPr lang="en-GB" sz="1200"/>
                        <a:t>15.13%</a:t>
                      </a:r>
                      <a:endParaRPr sz="1200"/>
                    </a:p>
                  </a:txBody>
                  <a:tcPr marL="91425" marR="91425" marT="91425" marB="91425" anchor="ctr"/>
                </a:tc>
                <a:extLst>
                  <a:ext uri="{0D108BD9-81ED-4DB2-BD59-A6C34878D82A}">
                    <a16:rowId xmlns:a16="http://schemas.microsoft.com/office/drawing/2014/main" val="10002"/>
                  </a:ext>
                </a:extLst>
              </a:tr>
              <a:tr h="372850">
                <a:tc>
                  <a:txBody>
                    <a:bodyPr/>
                    <a:lstStyle/>
                    <a:p>
                      <a:pPr marL="0" lvl="0" indent="0" algn="ctr" rtl="0">
                        <a:spcBef>
                          <a:spcPts val="0"/>
                        </a:spcBef>
                        <a:spcAft>
                          <a:spcPts val="0"/>
                        </a:spcAft>
                        <a:buNone/>
                      </a:pPr>
                      <a:r>
                        <a:rPr lang="en-GB" sz="1200"/>
                        <a:t>Validation </a:t>
                      </a:r>
                      <a:r>
                        <a:rPr lang="en-GB" sz="1200">
                          <a:solidFill>
                            <a:schemeClr val="dk1"/>
                          </a:solidFill>
                        </a:rPr>
                        <a:t>(30%)</a:t>
                      </a:r>
                      <a:endParaRPr sz="1200"/>
                    </a:p>
                  </a:txBody>
                  <a:tcPr marL="91425" marR="91425" marT="91425" marB="91425" anchor="ctr"/>
                </a:tc>
                <a:tc>
                  <a:txBody>
                    <a:bodyPr/>
                    <a:lstStyle/>
                    <a:p>
                      <a:pPr marL="0" lvl="0" indent="0" algn="ctr" rtl="0">
                        <a:spcBef>
                          <a:spcPts val="0"/>
                        </a:spcBef>
                        <a:spcAft>
                          <a:spcPts val="0"/>
                        </a:spcAft>
                        <a:buNone/>
                      </a:pPr>
                      <a:r>
                        <a:rPr lang="en-GB" sz="1200"/>
                        <a:t>17,779</a:t>
                      </a:r>
                      <a:endParaRPr sz="1200"/>
                    </a:p>
                  </a:txBody>
                  <a:tcPr marL="91425" marR="91425" marT="91425" marB="91425" anchor="ctr"/>
                </a:tc>
                <a:tc>
                  <a:txBody>
                    <a:bodyPr/>
                    <a:lstStyle/>
                    <a:p>
                      <a:pPr marL="0" lvl="0" indent="0" algn="ctr" rtl="0">
                        <a:spcBef>
                          <a:spcPts val="0"/>
                        </a:spcBef>
                        <a:spcAft>
                          <a:spcPts val="0"/>
                        </a:spcAft>
                        <a:buNone/>
                      </a:pPr>
                      <a:r>
                        <a:rPr lang="en-GB" sz="1200"/>
                        <a:t>14.69%</a:t>
                      </a:r>
                      <a:endParaRPr sz="1200"/>
                    </a:p>
                  </a:txBody>
                  <a:tcPr marL="91425" marR="91425" marT="91425" marB="91425" anchor="ctr"/>
                </a:tc>
                <a:extLst>
                  <a:ext uri="{0D108BD9-81ED-4DB2-BD59-A6C34878D82A}">
                    <a16:rowId xmlns:a16="http://schemas.microsoft.com/office/drawing/2014/main" val="10003"/>
                  </a:ext>
                </a:extLst>
              </a:tr>
              <a:tr h="372850">
                <a:tc>
                  <a:txBody>
                    <a:bodyPr/>
                    <a:lstStyle/>
                    <a:p>
                      <a:pPr marL="0" lvl="0" indent="0" algn="ctr" rtl="0">
                        <a:spcBef>
                          <a:spcPts val="0"/>
                        </a:spcBef>
                        <a:spcAft>
                          <a:spcPts val="0"/>
                        </a:spcAft>
                        <a:buNone/>
                      </a:pPr>
                      <a:r>
                        <a:rPr lang="en-GB" sz="1200"/>
                        <a:t>Testing </a:t>
                      </a:r>
                      <a:r>
                        <a:rPr lang="en-GB" sz="1200">
                          <a:solidFill>
                            <a:schemeClr val="dk1"/>
                          </a:solidFill>
                        </a:rPr>
                        <a:t>(30%)</a:t>
                      </a:r>
                      <a:endParaRPr sz="1200"/>
                    </a:p>
                  </a:txBody>
                  <a:tcPr marL="91425" marR="91425" marT="91425" marB="91425" anchor="ctr"/>
                </a:tc>
                <a:tc>
                  <a:txBody>
                    <a:bodyPr/>
                    <a:lstStyle/>
                    <a:p>
                      <a:pPr marL="0" lvl="0" indent="0" algn="ctr" rtl="0">
                        <a:spcBef>
                          <a:spcPts val="0"/>
                        </a:spcBef>
                        <a:spcAft>
                          <a:spcPts val="0"/>
                        </a:spcAft>
                        <a:buNone/>
                      </a:pPr>
                      <a:r>
                        <a:rPr lang="en-GB" sz="1200"/>
                        <a:t>11.854</a:t>
                      </a:r>
                      <a:endParaRPr sz="1200"/>
                    </a:p>
                  </a:txBody>
                  <a:tcPr marL="91425" marR="91425" marT="91425" marB="91425" anchor="ctr"/>
                </a:tc>
                <a:tc>
                  <a:txBody>
                    <a:bodyPr/>
                    <a:lstStyle/>
                    <a:p>
                      <a:pPr marL="0" lvl="0" indent="0" algn="ctr" rtl="0">
                        <a:spcBef>
                          <a:spcPts val="0"/>
                        </a:spcBef>
                        <a:spcAft>
                          <a:spcPts val="0"/>
                        </a:spcAft>
                        <a:buNone/>
                      </a:pPr>
                      <a:r>
                        <a:rPr lang="en-GB" sz="1200"/>
                        <a:t>15.50%</a:t>
                      </a:r>
                      <a:endParaRPr sz="1200"/>
                    </a:p>
                  </a:txBody>
                  <a:tcPr marL="91425" marR="91425" marT="91425" marB="91425" anchor="ctr"/>
                </a:tc>
                <a:extLst>
                  <a:ext uri="{0D108BD9-81ED-4DB2-BD59-A6C34878D82A}">
                    <a16:rowId xmlns:a16="http://schemas.microsoft.com/office/drawing/2014/main" val="10004"/>
                  </a:ext>
                </a:extLst>
              </a:tr>
              <a:tr h="411900">
                <a:tc gridSpan="3">
                  <a:txBody>
                    <a:bodyPr/>
                    <a:lstStyle/>
                    <a:p>
                      <a:pPr marL="0" lvl="0" indent="0" algn="l" rtl="0">
                        <a:lnSpc>
                          <a:spcPct val="120000"/>
                        </a:lnSpc>
                        <a:spcBef>
                          <a:spcPts val="0"/>
                        </a:spcBef>
                        <a:spcAft>
                          <a:spcPts val="0"/>
                        </a:spcAft>
                        <a:buNone/>
                      </a:pPr>
                      <a:r>
                        <a:rPr lang="en-GB" sz="1200" b="1">
                          <a:solidFill>
                            <a:schemeClr val="dk1"/>
                          </a:solidFill>
                        </a:rPr>
                        <a:t>Method: Oversampling</a:t>
                      </a:r>
                      <a:endParaRPr sz="1200" b="1">
                        <a:solidFill>
                          <a:schemeClr val="dk1"/>
                        </a:solidFill>
                      </a:endParaRPr>
                    </a:p>
                  </a:txBody>
                  <a:tcPr marL="91425" marR="91425" marT="91425" marB="91425" anchor="ctr"/>
                </a:tc>
                <a:tc hMerge="1">
                  <a:txBody>
                    <a:bodyPr/>
                    <a:lstStyle/>
                    <a:p>
                      <a:endParaRPr lang="en-TW"/>
                    </a:p>
                  </a:txBody>
                  <a:tcPr/>
                </a:tc>
                <a:tc hMerge="1">
                  <a:txBody>
                    <a:bodyPr/>
                    <a:lstStyle/>
                    <a:p>
                      <a:endParaRPr lang="en-TW"/>
                    </a:p>
                  </a:txBody>
                  <a:tcPr/>
                </a:tc>
                <a:extLst>
                  <a:ext uri="{0D108BD9-81ED-4DB2-BD59-A6C34878D82A}">
                    <a16:rowId xmlns:a16="http://schemas.microsoft.com/office/drawing/2014/main" val="10005"/>
                  </a:ext>
                </a:extLst>
              </a:tr>
              <a:tr h="372850">
                <a:tc>
                  <a:txBody>
                    <a:bodyPr/>
                    <a:lstStyle/>
                    <a:p>
                      <a:pPr marL="0" lvl="0" indent="0" algn="ctr" rtl="0">
                        <a:spcBef>
                          <a:spcPts val="0"/>
                        </a:spcBef>
                        <a:spcAft>
                          <a:spcPts val="0"/>
                        </a:spcAft>
                        <a:buClr>
                          <a:schemeClr val="dk1"/>
                        </a:buClr>
                        <a:buSzPts val="1100"/>
                        <a:buFont typeface="Arial"/>
                        <a:buNone/>
                      </a:pPr>
                      <a:r>
                        <a:rPr lang="en-GB" sz="1200">
                          <a:solidFill>
                            <a:schemeClr val="dk1"/>
                          </a:solidFill>
                        </a:rPr>
                        <a:t>Training  (40%)</a:t>
                      </a:r>
                      <a:endParaRPr sz="1200"/>
                    </a:p>
                  </a:txBody>
                  <a:tcPr marL="91425" marR="91425" marT="91425" marB="91425" anchor="ctr"/>
                </a:tc>
                <a:tc>
                  <a:txBody>
                    <a:bodyPr/>
                    <a:lstStyle/>
                    <a:p>
                      <a:pPr marL="0" lvl="0" indent="0" algn="ctr" rtl="0">
                        <a:spcBef>
                          <a:spcPts val="0"/>
                        </a:spcBef>
                        <a:spcAft>
                          <a:spcPts val="0"/>
                        </a:spcAft>
                        <a:buNone/>
                      </a:pPr>
                      <a:r>
                        <a:rPr lang="en-GB" sz="1200">
                          <a:solidFill>
                            <a:schemeClr val="dk1"/>
                          </a:solidFill>
                        </a:rPr>
                        <a:t>7,182</a:t>
                      </a:r>
                      <a:endParaRPr sz="1200"/>
                    </a:p>
                  </a:txBody>
                  <a:tcPr marL="91425" marR="91425" marT="91425" marB="91425" anchor="ctr"/>
                </a:tc>
                <a:tc>
                  <a:txBody>
                    <a:bodyPr/>
                    <a:lstStyle/>
                    <a:p>
                      <a:pPr marL="0" lvl="0" indent="0" algn="ctr" rtl="0">
                        <a:spcBef>
                          <a:spcPts val="0"/>
                        </a:spcBef>
                        <a:spcAft>
                          <a:spcPts val="0"/>
                        </a:spcAft>
                        <a:buNone/>
                      </a:pPr>
                      <a:r>
                        <a:rPr lang="en-GB" sz="1200">
                          <a:solidFill>
                            <a:schemeClr val="dk1"/>
                          </a:solidFill>
                        </a:rPr>
                        <a:t>50%</a:t>
                      </a:r>
                      <a:endParaRPr sz="1200"/>
                    </a:p>
                  </a:txBody>
                  <a:tcPr marL="91425" marR="91425" marT="91425" marB="91425" anchor="ctr"/>
                </a:tc>
                <a:extLst>
                  <a:ext uri="{0D108BD9-81ED-4DB2-BD59-A6C34878D82A}">
                    <a16:rowId xmlns:a16="http://schemas.microsoft.com/office/drawing/2014/main" val="10006"/>
                  </a:ext>
                </a:extLst>
              </a:tr>
              <a:tr h="372850">
                <a:tc>
                  <a:txBody>
                    <a:bodyPr/>
                    <a:lstStyle/>
                    <a:p>
                      <a:pPr marL="0" lvl="0" indent="0" algn="ctr" rtl="0">
                        <a:spcBef>
                          <a:spcPts val="0"/>
                        </a:spcBef>
                        <a:spcAft>
                          <a:spcPts val="0"/>
                        </a:spcAft>
                        <a:buNone/>
                      </a:pPr>
                      <a:r>
                        <a:rPr lang="en-GB" sz="1200">
                          <a:solidFill>
                            <a:schemeClr val="dk1"/>
                          </a:solidFill>
                        </a:rPr>
                        <a:t>Validation (30%)</a:t>
                      </a:r>
                      <a:endParaRPr sz="1200"/>
                    </a:p>
                  </a:txBody>
                  <a:tcPr marL="91425" marR="91425" marT="91425" marB="91425" anchor="ctr"/>
                </a:tc>
                <a:tc>
                  <a:txBody>
                    <a:bodyPr/>
                    <a:lstStyle/>
                    <a:p>
                      <a:pPr marL="0" lvl="0" indent="0" algn="ctr" rtl="0">
                        <a:spcBef>
                          <a:spcPts val="0"/>
                        </a:spcBef>
                        <a:spcAft>
                          <a:spcPts val="0"/>
                        </a:spcAft>
                        <a:buNone/>
                      </a:pPr>
                      <a:r>
                        <a:rPr lang="en-GB" sz="1200">
                          <a:solidFill>
                            <a:schemeClr val="dk1"/>
                          </a:solidFill>
                        </a:rPr>
                        <a:t>17,779</a:t>
                      </a:r>
                      <a:endParaRPr sz="1200"/>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GB" sz="1200">
                          <a:solidFill>
                            <a:schemeClr val="dk1"/>
                          </a:solidFill>
                        </a:rPr>
                        <a:t>15.25%</a:t>
                      </a:r>
                      <a:endParaRPr sz="1200"/>
                    </a:p>
                  </a:txBody>
                  <a:tcPr marL="91425" marR="91425" marT="91425" marB="91425" anchor="ctr"/>
                </a:tc>
                <a:extLst>
                  <a:ext uri="{0D108BD9-81ED-4DB2-BD59-A6C34878D82A}">
                    <a16:rowId xmlns:a16="http://schemas.microsoft.com/office/drawing/2014/main" val="10007"/>
                  </a:ext>
                </a:extLst>
              </a:tr>
              <a:tr h="434200">
                <a:tc>
                  <a:txBody>
                    <a:bodyPr/>
                    <a:lstStyle/>
                    <a:p>
                      <a:pPr marL="0" lvl="0" indent="0" algn="ctr" rtl="0">
                        <a:spcBef>
                          <a:spcPts val="0"/>
                        </a:spcBef>
                        <a:spcAft>
                          <a:spcPts val="0"/>
                        </a:spcAft>
                        <a:buNone/>
                      </a:pPr>
                      <a:r>
                        <a:rPr lang="en-GB" sz="1200">
                          <a:solidFill>
                            <a:schemeClr val="dk1"/>
                          </a:solidFill>
                        </a:rPr>
                        <a:t>Testing (30%)</a:t>
                      </a:r>
                      <a:endParaRPr sz="1200"/>
                    </a:p>
                  </a:txBody>
                  <a:tcPr marL="91425" marR="91425" marT="91425" marB="91425" anchor="ctr"/>
                </a:tc>
                <a:tc>
                  <a:txBody>
                    <a:bodyPr/>
                    <a:lstStyle/>
                    <a:p>
                      <a:pPr marL="0" lvl="0" indent="0" algn="ctr" rtl="0">
                        <a:spcBef>
                          <a:spcPts val="0"/>
                        </a:spcBef>
                        <a:spcAft>
                          <a:spcPts val="0"/>
                        </a:spcAft>
                        <a:buNone/>
                      </a:pPr>
                      <a:r>
                        <a:rPr lang="en-GB" sz="1200">
                          <a:solidFill>
                            <a:schemeClr val="dk1"/>
                          </a:solidFill>
                        </a:rPr>
                        <a:t>17,780</a:t>
                      </a:r>
                      <a:endParaRPr sz="1200"/>
                    </a:p>
                  </a:txBody>
                  <a:tcPr marL="91425" marR="91425" marT="91425" marB="91425" anchor="ctr"/>
                </a:tc>
                <a:tc>
                  <a:txBody>
                    <a:bodyPr/>
                    <a:lstStyle/>
                    <a:p>
                      <a:pPr marL="0" lvl="0" indent="0" algn="ctr" rtl="0">
                        <a:spcBef>
                          <a:spcPts val="0"/>
                        </a:spcBef>
                        <a:spcAft>
                          <a:spcPts val="0"/>
                        </a:spcAft>
                        <a:buNone/>
                      </a:pPr>
                      <a:r>
                        <a:rPr lang="en-GB" sz="1200">
                          <a:solidFill>
                            <a:schemeClr val="dk1"/>
                          </a:solidFill>
                        </a:rPr>
                        <a:t>14.78%</a:t>
                      </a:r>
                      <a:endParaRPr sz="1200"/>
                    </a:p>
                  </a:txBody>
                  <a:tcPr marL="91425" marR="91425" marT="91425" marB="91425" anchor="ctr"/>
                </a:tc>
                <a:extLst>
                  <a:ext uri="{0D108BD9-81ED-4DB2-BD59-A6C34878D82A}">
                    <a16:rowId xmlns:a16="http://schemas.microsoft.com/office/drawing/2014/main" val="10008"/>
                  </a:ext>
                </a:extLst>
              </a:tr>
            </a:tbl>
          </a:graphicData>
        </a:graphic>
      </p:graphicFrame>
      <p:pic>
        <p:nvPicPr>
          <p:cNvPr id="138" name="Google Shape;138;p18"/>
          <p:cNvPicPr preferRelativeResize="0"/>
          <p:nvPr/>
        </p:nvPicPr>
        <p:blipFill>
          <a:blip r:embed="rId4">
            <a:alphaModFix/>
          </a:blip>
          <a:stretch>
            <a:fillRect/>
          </a:stretch>
        </p:blipFill>
        <p:spPr>
          <a:xfrm>
            <a:off x="4216350" y="1306150"/>
            <a:ext cx="4678051" cy="36731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9"/>
          <p:cNvSpPr/>
          <p:nvPr/>
        </p:nvSpPr>
        <p:spPr>
          <a:xfrm>
            <a:off x="0" y="-46175"/>
            <a:ext cx="9144000" cy="1294200"/>
          </a:xfrm>
          <a:prstGeom prst="rect">
            <a:avLst/>
          </a:prstGeom>
          <a:solidFill>
            <a:srgbClr val="FFC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9"/>
          <p:cNvSpPr txBox="1">
            <a:spLocks noGrp="1"/>
          </p:cNvSpPr>
          <p:nvPr>
            <p:ph type="title"/>
          </p:nvPr>
        </p:nvSpPr>
        <p:spPr>
          <a:xfrm>
            <a:off x="2132150" y="445025"/>
            <a:ext cx="6700200" cy="572700"/>
          </a:xfrm>
          <a:prstGeom prst="rect">
            <a:avLst/>
          </a:prstGeom>
        </p:spPr>
        <p:txBody>
          <a:bodyPr spcFirstLastPara="1" wrap="square" lIns="91425" tIns="91425" rIns="91425" bIns="91425" anchor="b" anchorCtr="0">
            <a:normAutofit fontScale="90000"/>
          </a:bodyPr>
          <a:lstStyle/>
          <a:p>
            <a:pPr marL="0" marR="0" lvl="0" indent="0" algn="l" rtl="0">
              <a:lnSpc>
                <a:spcPct val="100000"/>
              </a:lnSpc>
              <a:spcBef>
                <a:spcPts val="0"/>
              </a:spcBef>
              <a:spcAft>
                <a:spcPts val="0"/>
              </a:spcAft>
              <a:buNone/>
            </a:pPr>
            <a:r>
              <a:rPr lang="en-GB" sz="3600">
                <a:latin typeface="Economica"/>
                <a:ea typeface="Economica"/>
                <a:cs typeface="Economica"/>
                <a:sym typeface="Economica"/>
              </a:rPr>
              <a:t>Empirical Results (Non-oversampling)</a:t>
            </a:r>
            <a:endParaRPr sz="3600">
              <a:latin typeface="Economica"/>
              <a:ea typeface="Economica"/>
              <a:cs typeface="Economica"/>
              <a:sym typeface="Economica"/>
            </a:endParaRPr>
          </a:p>
        </p:txBody>
      </p:sp>
      <p:pic>
        <p:nvPicPr>
          <p:cNvPr id="145" name="Google Shape;145;p19"/>
          <p:cNvPicPr preferRelativeResize="0"/>
          <p:nvPr/>
        </p:nvPicPr>
        <p:blipFill>
          <a:blip r:embed="rId3">
            <a:alphaModFix/>
          </a:blip>
          <a:stretch>
            <a:fillRect/>
          </a:stretch>
        </p:blipFill>
        <p:spPr>
          <a:xfrm>
            <a:off x="131200" y="164988"/>
            <a:ext cx="1909675" cy="954823"/>
          </a:xfrm>
          <a:prstGeom prst="rect">
            <a:avLst/>
          </a:prstGeom>
          <a:noFill/>
          <a:ln>
            <a:noFill/>
          </a:ln>
        </p:spPr>
      </p:pic>
      <p:pic>
        <p:nvPicPr>
          <p:cNvPr id="146" name="Google Shape;146;p19"/>
          <p:cNvPicPr preferRelativeResize="0"/>
          <p:nvPr/>
        </p:nvPicPr>
        <p:blipFill rotWithShape="1">
          <a:blip r:embed="rId4">
            <a:alphaModFix/>
          </a:blip>
          <a:srcRect t="4665" r="5704" b="3498"/>
          <a:stretch/>
        </p:blipFill>
        <p:spPr>
          <a:xfrm>
            <a:off x="131200" y="1372200"/>
            <a:ext cx="3528650" cy="3297551"/>
          </a:xfrm>
          <a:prstGeom prst="rect">
            <a:avLst/>
          </a:prstGeom>
          <a:noFill/>
          <a:ln>
            <a:noFill/>
          </a:ln>
        </p:spPr>
      </p:pic>
      <p:grpSp>
        <p:nvGrpSpPr>
          <p:cNvPr id="147" name="Google Shape;147;p19"/>
          <p:cNvGrpSpPr/>
          <p:nvPr/>
        </p:nvGrpSpPr>
        <p:grpSpPr>
          <a:xfrm>
            <a:off x="3820425" y="1372200"/>
            <a:ext cx="5182150" cy="3592925"/>
            <a:chOff x="80225" y="1313225"/>
            <a:chExt cx="5182150" cy="3592925"/>
          </a:xfrm>
        </p:grpSpPr>
        <p:pic>
          <p:nvPicPr>
            <p:cNvPr id="148" name="Google Shape;148;p19"/>
            <p:cNvPicPr preferRelativeResize="0"/>
            <p:nvPr/>
          </p:nvPicPr>
          <p:blipFill rotWithShape="1">
            <a:blip r:embed="rId5">
              <a:alphaModFix/>
            </a:blip>
            <a:srcRect l="1337" t="56557" r="3114"/>
            <a:stretch/>
          </p:blipFill>
          <p:spPr>
            <a:xfrm>
              <a:off x="80225" y="1313225"/>
              <a:ext cx="5178050" cy="2780550"/>
            </a:xfrm>
            <a:prstGeom prst="rect">
              <a:avLst/>
            </a:prstGeom>
            <a:noFill/>
            <a:ln>
              <a:noFill/>
            </a:ln>
          </p:spPr>
        </p:pic>
        <p:sp>
          <p:nvSpPr>
            <p:cNvPr id="149" name="Google Shape;149;p19"/>
            <p:cNvSpPr txBox="1"/>
            <p:nvPr/>
          </p:nvSpPr>
          <p:spPr>
            <a:xfrm>
              <a:off x="128775" y="3951250"/>
              <a:ext cx="5133600" cy="9549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a:t>In non-oversampling, the performance of overall accuracy are similar (around 80%). </a:t>
              </a:r>
              <a:endParaRPr/>
            </a:p>
            <a:p>
              <a:pPr marL="457200" lvl="0" indent="-317500" algn="l" rtl="0">
                <a:spcBef>
                  <a:spcPts val="0"/>
                </a:spcBef>
                <a:spcAft>
                  <a:spcPts val="0"/>
                </a:spcAft>
                <a:buSzPts val="1400"/>
                <a:buChar char="●"/>
              </a:pPr>
              <a:r>
                <a:rPr lang="en-GB" b="1"/>
                <a:t>Boosted tree</a:t>
              </a:r>
              <a:r>
                <a:rPr lang="en-GB"/>
                <a:t> and </a:t>
              </a:r>
              <a:r>
                <a:rPr lang="en-GB" b="1"/>
                <a:t>random forest</a:t>
              </a:r>
              <a:r>
                <a:rPr lang="en-GB"/>
                <a:t> are top two methods in sensitivity.</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p:nvPr/>
        </p:nvSpPr>
        <p:spPr>
          <a:xfrm>
            <a:off x="0" y="-46175"/>
            <a:ext cx="9144000" cy="1294200"/>
          </a:xfrm>
          <a:prstGeom prst="rect">
            <a:avLst/>
          </a:prstGeom>
          <a:solidFill>
            <a:srgbClr val="FFC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txBox="1">
            <a:spLocks noGrp="1"/>
          </p:cNvSpPr>
          <p:nvPr>
            <p:ph type="title"/>
          </p:nvPr>
        </p:nvSpPr>
        <p:spPr>
          <a:xfrm>
            <a:off x="2157050" y="445025"/>
            <a:ext cx="6675300" cy="572700"/>
          </a:xfrm>
          <a:prstGeom prst="rect">
            <a:avLst/>
          </a:prstGeom>
        </p:spPr>
        <p:txBody>
          <a:bodyPr spcFirstLastPara="1" wrap="square" lIns="91425" tIns="91425" rIns="91425" bIns="91425" anchor="b" anchorCtr="0">
            <a:normAutofit fontScale="90000"/>
          </a:bodyPr>
          <a:lstStyle/>
          <a:p>
            <a:pPr marL="0" marR="0" lvl="0" indent="0" algn="l" rtl="0">
              <a:lnSpc>
                <a:spcPct val="100000"/>
              </a:lnSpc>
              <a:spcBef>
                <a:spcPts val="0"/>
              </a:spcBef>
              <a:spcAft>
                <a:spcPts val="0"/>
              </a:spcAft>
              <a:buNone/>
            </a:pPr>
            <a:r>
              <a:rPr lang="en-GB" sz="3600">
                <a:latin typeface="Economica"/>
                <a:ea typeface="Economica"/>
                <a:cs typeface="Economica"/>
                <a:sym typeface="Economica"/>
              </a:rPr>
              <a:t>Empirical Results (Oversampling)</a:t>
            </a:r>
            <a:endParaRPr sz="3600">
              <a:latin typeface="Economica"/>
              <a:ea typeface="Economica"/>
              <a:cs typeface="Economica"/>
              <a:sym typeface="Economica"/>
            </a:endParaRPr>
          </a:p>
        </p:txBody>
      </p:sp>
      <p:pic>
        <p:nvPicPr>
          <p:cNvPr id="156" name="Google Shape;156;p20"/>
          <p:cNvPicPr preferRelativeResize="0"/>
          <p:nvPr/>
        </p:nvPicPr>
        <p:blipFill>
          <a:blip r:embed="rId3">
            <a:alphaModFix/>
          </a:blip>
          <a:stretch>
            <a:fillRect/>
          </a:stretch>
        </p:blipFill>
        <p:spPr>
          <a:xfrm>
            <a:off x="131200" y="164988"/>
            <a:ext cx="1909675" cy="954823"/>
          </a:xfrm>
          <a:prstGeom prst="rect">
            <a:avLst/>
          </a:prstGeom>
          <a:noFill/>
          <a:ln>
            <a:noFill/>
          </a:ln>
        </p:spPr>
      </p:pic>
      <p:pic>
        <p:nvPicPr>
          <p:cNvPr id="157" name="Google Shape;157;p20"/>
          <p:cNvPicPr preferRelativeResize="0"/>
          <p:nvPr/>
        </p:nvPicPr>
        <p:blipFill rotWithShape="1">
          <a:blip r:embed="rId4">
            <a:alphaModFix/>
          </a:blip>
          <a:srcRect t="5190" r="5953" b="-5190"/>
          <a:stretch/>
        </p:blipFill>
        <p:spPr>
          <a:xfrm>
            <a:off x="131200" y="1443025"/>
            <a:ext cx="3519475" cy="3413624"/>
          </a:xfrm>
          <a:prstGeom prst="rect">
            <a:avLst/>
          </a:prstGeom>
          <a:noFill/>
          <a:ln>
            <a:noFill/>
          </a:ln>
        </p:spPr>
      </p:pic>
      <p:grpSp>
        <p:nvGrpSpPr>
          <p:cNvPr id="158" name="Google Shape;158;p20"/>
          <p:cNvGrpSpPr/>
          <p:nvPr/>
        </p:nvGrpSpPr>
        <p:grpSpPr>
          <a:xfrm>
            <a:off x="3780175" y="1313225"/>
            <a:ext cx="5269649" cy="3769700"/>
            <a:chOff x="131200" y="1313225"/>
            <a:chExt cx="5269649" cy="3769700"/>
          </a:xfrm>
        </p:grpSpPr>
        <p:pic>
          <p:nvPicPr>
            <p:cNvPr id="159" name="Google Shape;159;p20"/>
            <p:cNvPicPr preferRelativeResize="0"/>
            <p:nvPr/>
          </p:nvPicPr>
          <p:blipFill rotWithShape="1">
            <a:blip r:embed="rId5">
              <a:alphaModFix/>
            </a:blip>
            <a:srcRect r="2439" b="60320"/>
            <a:stretch/>
          </p:blipFill>
          <p:spPr>
            <a:xfrm>
              <a:off x="131200" y="1313225"/>
              <a:ext cx="5269649" cy="2531000"/>
            </a:xfrm>
            <a:prstGeom prst="rect">
              <a:avLst/>
            </a:prstGeom>
            <a:noFill/>
            <a:ln>
              <a:noFill/>
            </a:ln>
          </p:spPr>
        </p:pic>
        <p:sp>
          <p:nvSpPr>
            <p:cNvPr id="160" name="Google Shape;160;p20"/>
            <p:cNvSpPr txBox="1"/>
            <p:nvPr/>
          </p:nvSpPr>
          <p:spPr>
            <a:xfrm>
              <a:off x="153475" y="3844225"/>
              <a:ext cx="5225100" cy="1238700"/>
            </a:xfrm>
            <a:prstGeom prst="rect">
              <a:avLst/>
            </a:prstGeom>
            <a:noFill/>
            <a:ln>
              <a:noFill/>
            </a:ln>
          </p:spPr>
          <p:txBody>
            <a:bodyPr spcFirstLastPara="1" wrap="square" lIns="91425" tIns="91425" rIns="91425" bIns="91425" anchor="ctr" anchorCtr="0">
              <a:noAutofit/>
            </a:bodyPr>
            <a:lstStyle/>
            <a:p>
              <a:pPr marL="457200" lvl="0" indent="-317500" algn="l" rtl="0">
                <a:spcBef>
                  <a:spcPts val="0"/>
                </a:spcBef>
                <a:spcAft>
                  <a:spcPts val="0"/>
                </a:spcAft>
                <a:buClr>
                  <a:schemeClr val="dk1"/>
                </a:buClr>
                <a:buSzPts val="1400"/>
                <a:buChar char="●"/>
              </a:pPr>
              <a:r>
                <a:rPr lang="en-GB">
                  <a:solidFill>
                    <a:schemeClr val="dk1"/>
                  </a:solidFill>
                </a:rPr>
                <a:t>In oversampling, KNN gets the highest accuracy but lowest sensitivity.</a:t>
              </a:r>
              <a:endParaRPr>
                <a:solidFill>
                  <a:schemeClr val="dk1"/>
                </a:solidFill>
              </a:endParaRPr>
            </a:p>
            <a:p>
              <a:pPr marL="457200" lvl="0" indent="-317500" algn="l" rtl="0">
                <a:spcBef>
                  <a:spcPts val="0"/>
                </a:spcBef>
                <a:spcAft>
                  <a:spcPts val="0"/>
                </a:spcAft>
                <a:buClr>
                  <a:schemeClr val="dk1"/>
                </a:buClr>
                <a:buSzPts val="1400"/>
                <a:buChar char="●"/>
              </a:pPr>
              <a:r>
                <a:rPr lang="en-GB" b="1">
                  <a:solidFill>
                    <a:schemeClr val="dk1"/>
                  </a:solidFill>
                </a:rPr>
                <a:t>Naive Bayes</a:t>
              </a:r>
              <a:r>
                <a:rPr lang="en-GB">
                  <a:solidFill>
                    <a:schemeClr val="dk1"/>
                  </a:solidFill>
                </a:rPr>
                <a:t> and </a:t>
              </a:r>
              <a:r>
                <a:rPr lang="en-GB" b="1">
                  <a:solidFill>
                    <a:schemeClr val="dk1"/>
                  </a:solidFill>
                </a:rPr>
                <a:t>discriminant analysis </a:t>
              </a:r>
              <a:r>
                <a:rPr lang="en-GB">
                  <a:solidFill>
                    <a:schemeClr val="dk1"/>
                  </a:solidFill>
                </a:rPr>
                <a:t>get better performance in in sensitivity.</a:t>
              </a:r>
              <a:endParaRPr>
                <a:solidFill>
                  <a:schemeClr val="dk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1"/>
          <p:cNvSpPr/>
          <p:nvPr/>
        </p:nvSpPr>
        <p:spPr>
          <a:xfrm>
            <a:off x="0" y="-46175"/>
            <a:ext cx="9144000" cy="1294200"/>
          </a:xfrm>
          <a:prstGeom prst="rect">
            <a:avLst/>
          </a:prstGeom>
          <a:solidFill>
            <a:srgbClr val="FFC1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6" name="Google Shape;166;p21"/>
          <p:cNvPicPr preferRelativeResize="0"/>
          <p:nvPr/>
        </p:nvPicPr>
        <p:blipFill rotWithShape="1">
          <a:blip r:embed="rId3">
            <a:alphaModFix/>
          </a:blip>
          <a:srcRect l="22280" r="21270"/>
          <a:stretch/>
        </p:blipFill>
        <p:spPr>
          <a:xfrm>
            <a:off x="174200" y="13675"/>
            <a:ext cx="1136625" cy="1174500"/>
          </a:xfrm>
          <a:prstGeom prst="rect">
            <a:avLst/>
          </a:prstGeom>
          <a:noFill/>
          <a:ln>
            <a:noFill/>
          </a:ln>
        </p:spPr>
      </p:pic>
      <p:sp>
        <p:nvSpPr>
          <p:cNvPr id="167" name="Google Shape;167;p21"/>
          <p:cNvSpPr txBox="1"/>
          <p:nvPr/>
        </p:nvSpPr>
        <p:spPr>
          <a:xfrm>
            <a:off x="1650900" y="185275"/>
            <a:ext cx="6612000" cy="831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3600">
                <a:latin typeface="Economica"/>
                <a:ea typeface="Economica"/>
                <a:cs typeface="Economica"/>
                <a:sym typeface="Economica"/>
              </a:rPr>
              <a:t>Recommendation</a:t>
            </a:r>
            <a:endParaRPr sz="3600">
              <a:solidFill>
                <a:srgbClr val="000000"/>
              </a:solidFill>
              <a:latin typeface="Economica"/>
              <a:ea typeface="Economica"/>
              <a:cs typeface="Economica"/>
              <a:sym typeface="Economica"/>
            </a:endParaRPr>
          </a:p>
        </p:txBody>
      </p:sp>
      <p:sp>
        <p:nvSpPr>
          <p:cNvPr id="168" name="Google Shape;168;p21"/>
          <p:cNvSpPr txBox="1">
            <a:spLocks noGrp="1"/>
          </p:cNvSpPr>
          <p:nvPr>
            <p:ph type="body" idx="1"/>
          </p:nvPr>
        </p:nvSpPr>
        <p:spPr>
          <a:xfrm>
            <a:off x="311700" y="1406050"/>
            <a:ext cx="8520600" cy="3629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GB"/>
              <a:t>This project identifies </a:t>
            </a:r>
            <a:r>
              <a:rPr lang="en-GB" b="1">
                <a:solidFill>
                  <a:srgbClr val="FF0000"/>
                </a:solidFill>
              </a:rPr>
              <a:t>transactions with higher probability</a:t>
            </a:r>
            <a:r>
              <a:rPr lang="en-GB"/>
              <a:t> to be rejected using data mining algorithms to reduce dissatisfaction and increase profits.  </a:t>
            </a:r>
            <a:endParaRPr/>
          </a:p>
          <a:p>
            <a:pPr marL="457200" lvl="0" indent="-342900" algn="l" rtl="0">
              <a:spcBef>
                <a:spcPts val="0"/>
              </a:spcBef>
              <a:spcAft>
                <a:spcPts val="0"/>
              </a:spcAft>
              <a:buSzPts val="1800"/>
              <a:buAutoNum type="arabicPeriod"/>
            </a:pPr>
            <a:r>
              <a:rPr lang="en-GB"/>
              <a:t>Due to the </a:t>
            </a:r>
            <a:r>
              <a:rPr lang="en-GB" b="1">
                <a:solidFill>
                  <a:srgbClr val="FF0000"/>
                </a:solidFill>
              </a:rPr>
              <a:t>unbalanced dataset</a:t>
            </a:r>
            <a:r>
              <a:rPr lang="en-GB" b="1"/>
              <a:t> </a:t>
            </a:r>
            <a:r>
              <a:rPr lang="en-GB"/>
              <a:t>and </a:t>
            </a:r>
            <a:r>
              <a:rPr lang="en-GB" b="1">
                <a:solidFill>
                  <a:srgbClr val="FF0000"/>
                </a:solidFill>
              </a:rPr>
              <a:t>ranking goal</a:t>
            </a:r>
            <a:r>
              <a:rPr lang="en-GB"/>
              <a:t>, we suggest to adopt </a:t>
            </a:r>
            <a:r>
              <a:rPr lang="en-GB" b="1">
                <a:solidFill>
                  <a:srgbClr val="FF0000"/>
                </a:solidFill>
              </a:rPr>
              <a:t>oversampling with Naive Bayes method</a:t>
            </a:r>
            <a:r>
              <a:rPr lang="en-GB" b="1"/>
              <a:t> </a:t>
            </a:r>
            <a:r>
              <a:rPr lang="en-GB"/>
              <a:t>to build the predictive model.</a:t>
            </a:r>
            <a:endParaRPr/>
          </a:p>
          <a:p>
            <a:pPr marL="457200" lvl="0" indent="-342900" algn="l" rtl="0">
              <a:spcBef>
                <a:spcPts val="0"/>
              </a:spcBef>
              <a:spcAft>
                <a:spcPts val="0"/>
              </a:spcAft>
              <a:buSzPts val="1800"/>
              <a:buAutoNum type="arabicPeriod"/>
            </a:pPr>
            <a:r>
              <a:rPr lang="en-GB"/>
              <a:t>Although we can make the prediction based on the current datasets (accuracy = 0.69), </a:t>
            </a:r>
            <a:r>
              <a:rPr lang="en-GB" b="1">
                <a:solidFill>
                  <a:srgbClr val="FF0000"/>
                </a:solidFill>
              </a:rPr>
              <a:t>more derived variables</a:t>
            </a:r>
            <a:r>
              <a:rPr lang="en-GB"/>
              <a:t> could be collected and included in predictive model for performance improvement.</a:t>
            </a:r>
            <a:endParaRPr/>
          </a:p>
          <a:p>
            <a:pPr marL="914400" lvl="0" indent="-342900" algn="l" rtl="0">
              <a:spcBef>
                <a:spcPts val="0"/>
              </a:spcBef>
              <a:spcAft>
                <a:spcPts val="0"/>
              </a:spcAft>
              <a:buSzPts val="1800"/>
              <a:buChar char="●"/>
            </a:pPr>
            <a:r>
              <a:rPr lang="en-GB" sz="1800"/>
              <a:t>dynamic popularity: popularity of </a:t>
            </a:r>
            <a:r>
              <a:rPr lang="en-GB"/>
              <a:t>the properties at specific time</a:t>
            </a:r>
            <a:endParaRPr sz="1800"/>
          </a:p>
          <a:p>
            <a:pPr marL="914400" lvl="0" indent="-342900" algn="l" rtl="0">
              <a:spcBef>
                <a:spcPts val="0"/>
              </a:spcBef>
              <a:spcAft>
                <a:spcPts val="0"/>
              </a:spcAft>
              <a:buSzPts val="1800"/>
              <a:buChar char="●"/>
            </a:pPr>
            <a:r>
              <a:rPr lang="en-GB" sz="1800"/>
              <a:t>property location: location</a:t>
            </a:r>
            <a:r>
              <a:rPr lang="en-GB"/>
              <a:t> of the properties</a:t>
            </a:r>
            <a:endParaRPr sz="1800"/>
          </a:p>
          <a:p>
            <a:pPr marL="914400" lvl="0" indent="-342900" algn="l" rtl="0">
              <a:spcBef>
                <a:spcPts val="0"/>
              </a:spcBef>
              <a:spcAft>
                <a:spcPts val="0"/>
              </a:spcAft>
              <a:buSzPts val="1800"/>
              <a:buChar char="●"/>
            </a:pPr>
            <a:r>
              <a:rPr lang="en-GB" sz="1800"/>
              <a:t>host’s commitment</a:t>
            </a:r>
            <a:r>
              <a:rPr lang="en-GB"/>
              <a:t>: the degree of how hosts’ commitment to the platform</a:t>
            </a:r>
            <a:endParaRPr sz="1800"/>
          </a:p>
          <a:p>
            <a:pPr marL="914400" lvl="0" indent="-342900" algn="l" rtl="0">
              <a:spcBef>
                <a:spcPts val="0"/>
              </a:spcBef>
              <a:spcAft>
                <a:spcPts val="0"/>
              </a:spcAft>
              <a:buSzPts val="1800"/>
              <a:buChar char="●"/>
            </a:pPr>
            <a:r>
              <a:rPr lang="en-GB"/>
              <a:t>Seasonal popularity: whether its a national/international holidays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927</Words>
  <Application>Microsoft Macintosh PowerPoint</Application>
  <PresentationFormat>On-screen Show (16:9)</PresentationFormat>
  <Paragraphs>129</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Open Sans</vt:lpstr>
      <vt:lpstr>Economica</vt:lpstr>
      <vt:lpstr>Arial</vt:lpstr>
      <vt:lpstr>Simple Light</vt:lpstr>
      <vt:lpstr>Identifying high-risk rejection orders to improve customer service satisfaction</vt:lpstr>
      <vt:lpstr>PowerPoint Presentation</vt:lpstr>
      <vt:lpstr>PowerPoint Presentation</vt:lpstr>
      <vt:lpstr>Data</vt:lpstr>
      <vt:lpstr>Methods &amp; Performance Evaluation</vt:lpstr>
      <vt:lpstr>Empirical Results (Descriptive data)</vt:lpstr>
      <vt:lpstr>Empirical Results (Non-oversampling)</vt:lpstr>
      <vt:lpstr>Empirical Results (Oversampling)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high-risk rejection orders to improve customer service satisfaction</dc:title>
  <cp:lastModifiedBy>Nicholas Danks</cp:lastModifiedBy>
  <cp:revision>1</cp:revision>
  <dcterms:modified xsi:type="dcterms:W3CDTF">2021-09-22T14:21:21Z</dcterms:modified>
</cp:coreProperties>
</file>