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Raspbery pi could only conec tt HM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703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Shape 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" name="Shape 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06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8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009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06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009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- no flare at bottom-right corner">
  <p:cSld name="TITLE_AND_BODY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in Middl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4072600"/>
            <a:ext cx="9220200" cy="1070994"/>
            <a:chOff x="0" y="4072600"/>
            <a:chExt cx="9220200" cy="1070994"/>
          </a:xfrm>
        </p:grpSpPr>
        <p:sp>
          <p:nvSpPr>
            <p:cNvPr id="84" name="Shape 84"/>
            <p:cNvSpPr/>
            <p:nvPr/>
          </p:nvSpPr>
          <p:spPr>
            <a:xfrm rot="-5400000">
              <a:off x="8325000" y="4072600"/>
              <a:ext cx="895200" cy="895200"/>
            </a:xfrm>
            <a:prstGeom prst="rtTriangle">
              <a:avLst/>
            </a:prstGeom>
            <a:solidFill>
              <a:srgbClr val="AC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7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311700" y="1628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14050" y="2390525"/>
            <a:ext cx="8218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0" y="4072600"/>
            <a:ext cx="9220200" cy="1070994"/>
            <a:chOff x="0" y="4072600"/>
            <a:chExt cx="9220200" cy="1070994"/>
          </a:xfrm>
        </p:grpSpPr>
        <p:sp>
          <p:nvSpPr>
            <p:cNvPr id="95" name="Shape 95"/>
            <p:cNvSpPr/>
            <p:nvPr/>
          </p:nvSpPr>
          <p:spPr>
            <a:xfrm rot="-5400000">
              <a:off x="8325000" y="4072600"/>
              <a:ext cx="895200" cy="895200"/>
            </a:xfrm>
            <a:prstGeom prst="rtTriangle">
              <a:avLst/>
            </a:prstGeom>
            <a:solidFill>
              <a:srgbClr val="AC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7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- no flare at bottom-right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689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13868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689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13868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AC87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 flipH="1">
            <a:off x="-439" y="-10"/>
            <a:ext cx="3053239" cy="2030570"/>
            <a:chOff x="6098378" y="5"/>
            <a:chExt cx="3045625" cy="2030570"/>
          </a:xfrm>
        </p:grpSpPr>
        <p:sp>
          <p:nvSpPr>
            <p:cNvPr id="112" name="Shape 1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8C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8C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Shape 117"/>
          <p:cNvSpPr txBox="1"/>
          <p:nvPr>
            <p:ph type="title"/>
          </p:nvPr>
        </p:nvSpPr>
        <p:spPr>
          <a:xfrm>
            <a:off x="1221175" y="804200"/>
            <a:ext cx="74433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Shape 1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689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13868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AC87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8C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8C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C3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490250" y="526350"/>
            <a:ext cx="65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1" name="Shape 13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4072600"/>
            <a:ext cx="9220200" cy="1070994"/>
            <a:chOff x="0" y="4072600"/>
            <a:chExt cx="9220200" cy="1070994"/>
          </a:xfrm>
        </p:grpSpPr>
        <p:sp>
          <p:nvSpPr>
            <p:cNvPr id="30" name="Shape 30"/>
            <p:cNvSpPr/>
            <p:nvPr/>
          </p:nvSpPr>
          <p:spPr>
            <a:xfrm rot="-5400000">
              <a:off x="8325000" y="4072600"/>
              <a:ext cx="895200" cy="895200"/>
            </a:xfrm>
            <a:prstGeom prst="rtTriangle">
              <a:avLst/>
            </a:prstGeom>
            <a:solidFill>
              <a:srgbClr val="AC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7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rgbClr val="00703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1552300" y="2080025"/>
            <a:ext cx="6873000" cy="8388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399900" y="5180650"/>
            <a:ext cx="7222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Shape 41"/>
          <p:cNvGrpSpPr/>
          <p:nvPr/>
        </p:nvGrpSpPr>
        <p:grpSpPr>
          <a:xfrm flipH="1">
            <a:off x="-111" y="-15"/>
            <a:ext cx="3075472" cy="2030570"/>
            <a:chOff x="6098378" y="5"/>
            <a:chExt cx="3045625" cy="2030570"/>
          </a:xfrm>
        </p:grpSpPr>
        <p:sp>
          <p:nvSpPr>
            <p:cNvPr id="42" name="Shape 4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06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8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009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06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009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Shape 47"/>
          <p:cNvSpPr txBox="1"/>
          <p:nvPr/>
        </p:nvSpPr>
        <p:spPr>
          <a:xfrm>
            <a:off x="3045625" y="0"/>
            <a:ext cx="9309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treme Contrast">
  <p:cSld name="TITLE_1_1">
    <p:bg>
      <p:bgPr>
        <a:solidFill>
          <a:srgbClr val="00703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54975" y="69945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1399900" y="5180650"/>
            <a:ext cx="7222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36050" y="-18600"/>
            <a:ext cx="19229100" cy="5180700"/>
          </a:xfrm>
          <a:prstGeom prst="parallelogram">
            <a:avLst>
              <a:gd fmla="val 153776" name="adj"/>
            </a:avLst>
          </a:prstGeom>
          <a:solidFill>
            <a:srgbClr val="AC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idx="2" type="ctrTitle"/>
          </p:nvPr>
        </p:nvSpPr>
        <p:spPr>
          <a:xfrm>
            <a:off x="1900175" y="336860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rast">
  <p:cSld name="TITLE_1_1_1">
    <p:bg>
      <p:bgPr>
        <a:solidFill>
          <a:srgbClr val="00703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54975" y="69945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399900" y="5180650"/>
            <a:ext cx="7222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36050" y="-18600"/>
            <a:ext cx="19229100" cy="5180700"/>
          </a:xfrm>
          <a:prstGeom prst="parallelogram">
            <a:avLst>
              <a:gd fmla="val 153776" name="adj"/>
            </a:avLst>
          </a:prstGeom>
          <a:solidFill>
            <a:srgbClr val="0096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idx="2" type="ctrTitle"/>
          </p:nvPr>
        </p:nvSpPr>
        <p:spPr>
          <a:xfrm>
            <a:off x="1900175" y="336860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k Contrast">
  <p:cSld name="TITLE_1_1_1_1">
    <p:bg>
      <p:bgPr>
        <a:solidFill>
          <a:srgbClr val="0070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54975" y="69945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399900" y="5180650"/>
            <a:ext cx="7222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36050" y="-18600"/>
            <a:ext cx="19229100" cy="5180700"/>
          </a:xfrm>
          <a:prstGeom prst="parallelogram">
            <a:avLst>
              <a:gd fmla="val 153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idx="2" type="ctrTitle"/>
          </p:nvPr>
        </p:nvSpPr>
        <p:spPr>
          <a:xfrm>
            <a:off x="1900175" y="3368600"/>
            <a:ext cx="687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689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13868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cap="flat" cmpd="sng" w="9525">
            <a:solidFill>
              <a:srgbClr val="138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689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13868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598100" y="2003825"/>
            <a:ext cx="7074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" sz="3200" u="none" cap="none" strike="noStrike">
                <a:solidFill>
                  <a:srgbClr val="FFFBF0"/>
                </a:solidFill>
                <a:latin typeface="Roboto"/>
                <a:ea typeface="Roboto"/>
                <a:cs typeface="Roboto"/>
                <a:sym typeface="Roboto"/>
              </a:rPr>
              <a:t>Innovative Defense Techniques on an Energy Network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598100" y="3508400"/>
            <a:ext cx="7895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4: University of North Carolina at Charlotte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br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Parker Garrison, Jackson Compton, Trevon Williams, Mike Petty, Zack Shaver, Joshua Jenkins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0250" y="526350"/>
            <a:ext cx="65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Defense in Depth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Network-layer Firewalls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Application-layer Firewalls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Hunting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rgbClr val="00703C"/>
                </a:solidFill>
                <a:latin typeface="Roboto"/>
                <a:ea typeface="Roboto"/>
                <a:cs typeface="Roboto"/>
                <a:sym typeface="Roboto"/>
              </a:rPr>
              <a:t>Network Topology and Firewalls</a:t>
            </a:r>
            <a:endParaRPr b="0" i="0" sz="3000" u="none" cap="none" strike="noStrike">
              <a:solidFill>
                <a:srgbClr val="0070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77825" y="1510525"/>
            <a:ext cx="30948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Email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Webmail using RainLoop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Server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Blog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Server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DNS Server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LDAP Server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HMI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Raspberry Pi Embedded System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40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950" y="1200838"/>
            <a:ext cx="4350201" cy="33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90250" y="526350"/>
            <a:ext cx="65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/>
              <a:t>Log Analysis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85475" y="1239450"/>
            <a:ext cx="84105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understand methods and vectors of attackers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prevent future attacks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74" y="3678783"/>
            <a:ext cx="5992023" cy="95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588" y="2483413"/>
            <a:ext cx="6310801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85475" y="241950"/>
            <a:ext cx="27774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18020" l="1097" r="0" t="2418"/>
          <a:stretch/>
        </p:blipFill>
        <p:spPr>
          <a:xfrm>
            <a:off x="629025" y="1081700"/>
            <a:ext cx="7260424" cy="34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321375" y="221300"/>
            <a:ext cx="6177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DDos Attack looks like 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Code Execution Attack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25" y="1184250"/>
            <a:ext cx="6980475" cy="5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1671" r="0" t="0"/>
          <a:stretch/>
        </p:blipFill>
        <p:spPr>
          <a:xfrm>
            <a:off x="391575" y="2061075"/>
            <a:ext cx="8377875" cy="10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55512"/>
            <a:ext cx="8839201" cy="50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90250" y="526350"/>
            <a:ext cx="65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