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gkiRc+AoAtYzfILLmknUJ6zndM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1tEkyLOh-tY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1tEkyLOh-tY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https://www.youtube.com/watch?v=1tEkyLOh-tY</a:t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https://www.youtube.com/watch?v=1tEkyLOh-tY</a:t>
            </a:r>
            <a:endParaRPr/>
          </a:p>
        </p:txBody>
      </p:sp>
      <p:sp>
        <p:nvSpPr>
          <p:cNvPr id="102" name="Google Shape;10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437b561c4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8437b561c4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8437b561c4_1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5.jpg"/><Relationship Id="rId6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1tEkyLOh-tY" TargetMode="External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wikarekare.org/Antenna/WaveguideCan.html" TargetMode="External"/><Relationship Id="rId4" Type="http://schemas.openxmlformats.org/officeDocument/2006/relationships/hyperlink" Target="https://startyourownisp.com/posts/hardware-platform/" TargetMode="External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1921175"/>
            <a:ext cx="12192000" cy="2155500"/>
          </a:xfrm>
          <a:prstGeom prst="roundRect">
            <a:avLst>
              <a:gd fmla="val 0" name="adj"/>
            </a:avLst>
          </a:prstGeom>
          <a:solidFill>
            <a:srgbClr val="13181F">
              <a:alpha val="85490"/>
            </a:srgbClr>
          </a:solidFill>
          <a:ln cap="flat" cmpd="sng" w="12700">
            <a:solidFill>
              <a:srgbClr val="13181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>
            <p:ph type="ctrTitle"/>
          </p:nvPr>
        </p:nvSpPr>
        <p:spPr>
          <a:xfrm>
            <a:off x="1524000" y="2628899"/>
            <a:ext cx="9144000" cy="8810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</a:pPr>
            <a:r>
              <a:rPr lang="en-US" sz="5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Building a Better Internet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0" y="3602038"/>
            <a:ext cx="91440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Speaker: Colton White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107092" y="6297142"/>
            <a:ext cx="72163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you do not have brains you follow the same route twice. — Greek proverb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3181F"/>
            </a:gs>
            <a:gs pos="100000">
              <a:srgbClr val="0E1A17"/>
            </a:gs>
          </a:gsLst>
          <a:lin ang="5400000" scaled="0"/>
        </a:gra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</a:pPr>
            <a:r>
              <a:rPr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Ethics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With great power comes great responsibility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Greater potential for spread of reasonably illegal content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>
                <a:solidFill>
                  <a:schemeClr val="lt1"/>
                </a:solidFill>
              </a:rPr>
              <a:t>don’t anonymize the network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Can still be vulnerable to DDoS attacks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>
                <a:solidFill>
                  <a:schemeClr val="lt1"/>
                </a:solidFill>
              </a:rPr>
              <a:t>require permission from </a:t>
            </a:r>
            <a:r>
              <a:rPr b="1" lang="en-US">
                <a:solidFill>
                  <a:schemeClr val="lt1"/>
                </a:solidFill>
              </a:rPr>
              <a:t>any participant </a:t>
            </a:r>
            <a:r>
              <a:rPr lang="en-US">
                <a:solidFill>
                  <a:schemeClr val="lt1"/>
                </a:solidFill>
              </a:rPr>
              <a:t>to enter network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>
                <a:solidFill>
                  <a:schemeClr val="lt1"/>
                </a:solidFill>
              </a:rPr>
              <a:t>require proof of work to send data over network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On the other hand…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Censorship-resistant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Backed by community’s interest, not corporate/legal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Democratic, promotes individual liberties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3181F"/>
            </a:gs>
            <a:gs pos="100000">
              <a:srgbClr val="0E1A17"/>
            </a:gs>
          </a:gsLst>
          <a:lin ang="5400000" scaled="0"/>
        </a:gra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</a:pPr>
            <a:r>
              <a:rPr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 Conclusion...</a:t>
            </a:r>
            <a:endParaRPr/>
          </a:p>
        </p:txBody>
      </p:sp>
      <p:pic>
        <p:nvPicPr>
          <p:cNvPr id="165" name="Google Shape;165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1690687"/>
            <a:ext cx="3961592" cy="2643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1294" y="1690686"/>
            <a:ext cx="1941546" cy="2643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84589" y="1690688"/>
            <a:ext cx="4499792" cy="4991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400" y="4486894"/>
            <a:ext cx="6666534" cy="2218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3181F"/>
            </a:gs>
            <a:gs pos="100000">
              <a:srgbClr val="0E1A17"/>
            </a:gs>
          </a:gsLst>
          <a:lin ang="5400000" scaled="0"/>
        </a:gra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</a:pPr>
            <a:r>
              <a:rPr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Sources</a:t>
            </a:r>
            <a:endParaRPr/>
          </a:p>
        </p:txBody>
      </p:sp>
      <p:sp>
        <p:nvSpPr>
          <p:cNvPr id="174" name="Google Shape;174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3363" lvl="0" marL="233363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"/>
              <a:buNone/>
            </a:pPr>
            <a:r>
              <a:rPr lang="en-US" sz="1330">
                <a:solidFill>
                  <a:schemeClr val="lt1"/>
                </a:solidFill>
              </a:rPr>
              <a:t>Benet, J. (2014, July 24). IPFS - Content Addressed, Versioned, P2P File System. Retrieved November 11, 2019, from https://github.com/ipfs/ipfs/blob/master/papers/ipfs-cap2pfs/ipfs-p2p-file-system.pdf.</a:t>
            </a:r>
            <a:endParaRPr/>
          </a:p>
          <a:p>
            <a:pPr indent="-233363" lvl="0" marL="23336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None/>
            </a:pPr>
            <a:r>
              <a:rPr lang="en-US" sz="1330">
                <a:solidFill>
                  <a:schemeClr val="lt1"/>
                </a:solidFill>
              </a:rPr>
              <a:t>Bulkin, A. (2016, May 3). Explaining blockchain - how proof of work enables trustless consensus. Retrieved from https://keepingstock.net/explaining-blockchain-how-proof-of-work-enables-trustless-consensus-2abed27f0845?gi=3c4942d923f.</a:t>
            </a:r>
            <a:endParaRPr/>
          </a:p>
          <a:p>
            <a:pPr indent="-233363" lvl="0" marL="23336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None/>
            </a:pPr>
            <a:r>
              <a:rPr lang="en-US" sz="1330">
                <a:solidFill>
                  <a:schemeClr val="lt1"/>
                </a:solidFill>
              </a:rPr>
              <a:t>Chroboczek, J. (n.d.). Babel — a loop-avoiding distance-vector routing protocol. Retrieved November 10, 2019, from https://www.irif.fr/~jch//software/babel/.</a:t>
            </a:r>
            <a:endParaRPr/>
          </a:p>
          <a:p>
            <a:pPr indent="-233363" lvl="0" marL="23336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None/>
            </a:pPr>
            <a:r>
              <a:rPr lang="en-US" sz="1330">
                <a:solidFill>
                  <a:schemeClr val="lt1"/>
                </a:solidFill>
              </a:rPr>
              <a:t>Cjdelisle. (2018, June 22). cjdelisle/cjdns. Retrieved November 11, 2019, from https://github.com/cjdelisle/cjdns/blob/master/doc/Whitepaper.md.</a:t>
            </a:r>
            <a:endParaRPr/>
          </a:p>
          <a:p>
            <a:pPr indent="-233363" lvl="0" marL="23336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None/>
            </a:pPr>
            <a:r>
              <a:rPr lang="en-US" sz="1330">
                <a:solidFill>
                  <a:schemeClr val="lt1"/>
                </a:solidFill>
              </a:rPr>
              <a:t>Dale, B. (2018, February 6). Turkey Can't Block This Copy of Wikipedia. Retrieved from https://observer.com/2017/05/turkey-wikipedia-ipfs/.</a:t>
            </a:r>
            <a:endParaRPr/>
          </a:p>
          <a:p>
            <a:pPr indent="-233363" lvl="0" marL="23336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None/>
            </a:pPr>
            <a:r>
              <a:rPr lang="en-US" sz="1330">
                <a:solidFill>
                  <a:schemeClr val="lt1"/>
                </a:solidFill>
              </a:rPr>
              <a:t>Eichler, A. (2013, October 26). Why Did 15 Percent of All Web Traffic Briefly Go Through China? Retrieved from https://www.theatlantic.com/technology/archive/2010/11/why-did-15-percent-of-all-web-traffic-briefly-go-through-china/343377/.</a:t>
            </a:r>
            <a:endParaRPr/>
          </a:p>
          <a:p>
            <a:pPr indent="-233363" lvl="0" marL="23336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None/>
            </a:pPr>
            <a:r>
              <a:rPr lang="en-US" sz="1330">
                <a:solidFill>
                  <a:schemeClr val="lt1"/>
                </a:solidFill>
              </a:rPr>
              <a:t>Killeen, A., Killeen, A., &amp; Pinterest. (2015, January 5). Distributed Networks. Retrieved from http://venturehousela.com/2015/01/05/distributed-network/.</a:t>
            </a:r>
            <a:endParaRPr/>
          </a:p>
          <a:p>
            <a:pPr indent="-233363" lvl="0" marL="23336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None/>
            </a:pPr>
            <a:r>
              <a:rPr lang="en-US" sz="1330">
                <a:solidFill>
                  <a:schemeClr val="lt1"/>
                </a:solidFill>
              </a:rPr>
              <a:t>Mailonline, R. F. (2019, October 19). Hong Kong activists wear Joker and Winnie-the-Pooh masks. Retrieved from https://www.dailymail.co.uk/news/article-7590823/Hong-Kong-activists-wear-Joker-Winnie-Pooh-masks.html.</a:t>
            </a:r>
            <a:endParaRPr/>
          </a:p>
          <a:p>
            <a:pPr indent="-233363" lvl="0" marL="23336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None/>
            </a:pPr>
            <a:r>
              <a:rPr lang="en-US" sz="1330">
                <a:solidFill>
                  <a:schemeClr val="lt1"/>
                </a:solidFill>
              </a:rPr>
              <a:t>Play: A P2P Distributed Torrent Site That's Impossible to Shut Down. (2016, March 1). Retrieved from https://torrentfreak.com/play-p2p-impossible-shutdown-160301/.</a:t>
            </a:r>
            <a:endParaRPr/>
          </a:p>
          <a:p>
            <a:pPr indent="-233363" lvl="0" marL="23336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None/>
            </a:pPr>
            <a:r>
              <a:rPr lang="en-US" sz="1330">
                <a:solidFill>
                  <a:schemeClr val="lt1"/>
                </a:solidFill>
              </a:rPr>
              <a:t>Tapscott, D., &amp; Tapscott, A. (2016). </a:t>
            </a:r>
            <a:r>
              <a:rPr i="1" lang="en-US" sz="1330">
                <a:solidFill>
                  <a:schemeClr val="lt1"/>
                </a:solidFill>
              </a:rPr>
              <a:t>Blockchain revolution: the brilliant technology changing money, business and the world</a:t>
            </a:r>
            <a:r>
              <a:rPr lang="en-US" sz="1330">
                <a:solidFill>
                  <a:schemeClr val="lt1"/>
                </a:solidFill>
              </a:rPr>
              <a:t>. Toronto: Penguin Random House Canada.</a:t>
            </a:r>
            <a:endParaRPr/>
          </a:p>
          <a:p>
            <a:pPr indent="-233363" lvl="0" marL="23336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None/>
            </a:pPr>
            <a:r>
              <a:rPr lang="en-US" sz="1330">
                <a:solidFill>
                  <a:schemeClr val="lt1"/>
                </a:solidFill>
              </a:rPr>
              <a:t>Yggdrasil-Network. (n.d.). yggdrasil-network/yggdrasil-go. Retrieved November 11, 2019, from https://github.com/yggdrasil-network/yggdrasil-go/blob/master/doc/Whitepaper.md.</a:t>
            </a:r>
            <a:endParaRPr/>
          </a:p>
          <a:p>
            <a:pPr indent="-233363" lvl="0" marL="23336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5"/>
              <a:buNone/>
            </a:pPr>
            <a:r>
              <a:t/>
            </a:r>
            <a:endParaRPr sz="665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3181F"/>
            </a:gs>
            <a:gs pos="100000">
              <a:srgbClr val="0E1A17"/>
            </a:gs>
          </a:gsLst>
          <a:lin ang="5400000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</a:pPr>
            <a:r>
              <a:rPr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What is a meshnet?</a:t>
            </a:r>
            <a:endParaRPr/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0913" y="1898188"/>
            <a:ext cx="5210175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3181F"/>
            </a:gs>
            <a:gs pos="100000">
              <a:srgbClr val="0E1A17"/>
            </a:gs>
          </a:gsLst>
          <a:lin ang="5400000" scaled="0"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</a:pPr>
            <a:r>
              <a:rPr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What is a meshnet?</a:t>
            </a:r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3048000" y="5274325"/>
            <a:ext cx="60960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u="sng">
                <a:solidFill>
                  <a:schemeClr val="hlink"/>
                </a:solidFill>
                <a:hlinkClick r:id="rId3"/>
              </a:rPr>
              <a:t>https://www.youtube.com/watch?v=1tEkyLOh-tY</a:t>
            </a:r>
            <a:endParaRPr/>
          </a:p>
        </p:txBody>
      </p:sp>
      <p:pic>
        <p:nvPicPr>
          <p:cNvPr id="106" name="Google Shape;106;p3" title="Introduction to the MeshNet | The New Internet | DarkNet Plan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0" y="1714500"/>
            <a:ext cx="6096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3181F"/>
            </a:gs>
            <a:gs pos="100000">
              <a:srgbClr val="0E1A17"/>
            </a:gs>
          </a:gsLst>
          <a:lin ang="5400000" scaled="0"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</a:pPr>
            <a:r>
              <a:rPr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Why use a meshnet?</a:t>
            </a:r>
            <a:endParaRPr/>
          </a:p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838200" y="1825625"/>
            <a:ext cx="85473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Who owns the data passing through the “pipes?”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Responsible for spam or illegal content? (SOPA, EARN IT)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Is digital privacy a basic human right? (4th Amendment)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Should encryption be illegal? (EARN IT)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Who draws the line between satire and propaganda?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Choose between natural/government monopolies?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(Open Internet Order, Net Neutrality)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</a:rPr>
              <a:t>…self-evident with meshnets!</a:t>
            </a:r>
            <a:endParaRPr/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41363" y="2177604"/>
            <a:ext cx="2767499" cy="4395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3181F"/>
            </a:gs>
            <a:gs pos="100000">
              <a:srgbClr val="0E1A17"/>
            </a:gs>
          </a:gsLst>
          <a:lin ang="5400000" scaled="0"/>
        </a:gra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</a:pPr>
            <a:r>
              <a:rPr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Assumptions</a:t>
            </a:r>
            <a:endParaRPr/>
          </a:p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Meshnets and otherwise distributed networks will improve many forms of communication, enabling freedom of information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Distributing means of communication allows for some degree of autonomy for participants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3181F"/>
            </a:gs>
            <a:gs pos="100000">
              <a:srgbClr val="0E1A17"/>
            </a:gs>
          </a:gsLst>
          <a:lin ang="5400000" scaled="0"/>
        </a:gra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</a:pPr>
            <a:r>
              <a:rPr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History</a:t>
            </a:r>
            <a:endParaRPr/>
          </a:p>
        </p:txBody>
      </p:sp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2009: Bitcoin provides a method for decentralized banking and money transfer with a global currency (beginning of blockchain)</a:t>
            </a:r>
            <a:endParaRPr sz="1700"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2010: China Telecom diverted 15% of world’s Internet traffic for up to 18 minutes</a:t>
            </a:r>
            <a:endParaRPr sz="1700">
              <a:solidFill>
                <a:schemeClr val="lt1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</a:rPr>
              <a:t>BGP route leaks are a common enough occurrence to warrant change in infrastructure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2015: Ethereum introduces a global virtual machine as a blockchain</a:t>
            </a:r>
            <a:endParaRPr sz="1700"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2015: IPFS provides global, distributed file storage</a:t>
            </a:r>
            <a:endParaRPr sz="1700"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2017: Turkish gov blocks access to Wikipedia (subsequently hosted on IPFS to mitigate censorship)</a:t>
            </a:r>
            <a:endParaRPr sz="2400"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2019: Mesh messaging app Bridgefy usage up 3685% amidst Hong Kong protests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3181F"/>
            </a:gs>
            <a:gs pos="100000">
              <a:srgbClr val="0E1A17"/>
            </a:gs>
          </a:gsLst>
          <a:lin ang="5400000" scaled="0"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</a:pPr>
            <a:r>
              <a:rPr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Solutions: Application Layer</a:t>
            </a:r>
            <a:endParaRPr/>
          </a:p>
        </p:txBody>
      </p:sp>
      <p:sp>
        <p:nvSpPr>
          <p:cNvPr id="131" name="Google Shape;13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Bitcoin: trustless consensus (proof of work)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Monero = crypto with zero-knowledge proof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ZeroNet: merges blockchain &amp; BitTorrent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Can serve dynamic websites (“zites”)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Ethereum: Turing-complete VM over blockchain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Many “dapps” operate using Ether as “gas”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IPFS for hosting static websites and files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Operates on Merkle DAG routed with DHT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>
                <a:solidFill>
                  <a:schemeClr val="lt1"/>
                </a:solidFill>
              </a:rPr>
              <a:t>Like a Git repository shared over BitTorrent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>
                <a:solidFill>
                  <a:schemeClr val="lt1"/>
                </a:solidFill>
              </a:rPr>
              <a:t>Content-addressed using hashes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2" name="Google Shape;13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08240" y="1893093"/>
            <a:ext cx="1289008" cy="725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30160" y="3702881"/>
            <a:ext cx="445168" cy="725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89210" y="4562885"/>
            <a:ext cx="727067" cy="727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40696" y="2685628"/>
            <a:ext cx="624096" cy="882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3181F"/>
            </a:gs>
            <a:gs pos="100000">
              <a:srgbClr val="0E1A17"/>
            </a:gs>
          </a:gsLst>
          <a:lin ang="5400000" scaled="0"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</a:pPr>
            <a:r>
              <a:rPr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Solutions: Layers 2 &amp; 3 (OSI)</a:t>
            </a:r>
            <a:endParaRPr/>
          </a:p>
        </p:txBody>
      </p:sp>
      <p:sp>
        <p:nvSpPr>
          <p:cNvPr id="141" name="Google Shape;141;p9"/>
          <p:cNvSpPr txBox="1"/>
          <p:nvPr>
            <p:ph idx="1" type="body"/>
          </p:nvPr>
        </p:nvSpPr>
        <p:spPr>
          <a:xfrm>
            <a:off x="838200" y="1825625"/>
            <a:ext cx="881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batman-adv</a:t>
            </a:r>
            <a:endParaRPr/>
          </a:p>
          <a:p>
            <a:pPr indent="-2667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Layer 2 - Makes networked devices act as though part of the same switch -- parent protocol B.A.T.M.A.N. is layer 3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cjdns</a:t>
            </a:r>
            <a:endParaRPr>
              <a:solidFill>
                <a:schemeClr val="lt1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IPv6-addressed, e2e encrypted, load seeks “preferred nodes” in DHT (backhaul) -- still active but largely replaced by yggdrasil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Yggdrasil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cjdns, but balances load equally and routes follow spanning tree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babel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Optimizations to adjust to wireless/wired networks</a:t>
            </a:r>
            <a:endParaRPr>
              <a:solidFill>
                <a:schemeClr val="lt1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Althea: babel + ether (pay-as-you-go service model)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2" name="Google Shape;14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9550" y="4261562"/>
            <a:ext cx="936325" cy="9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49548" y="5414148"/>
            <a:ext cx="936325" cy="1068971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rgbClr val="FFFFFF"/>
            </a:outerShdw>
          </a:effectLst>
        </p:spPr>
      </p:pic>
      <p:pic>
        <p:nvPicPr>
          <p:cNvPr id="144" name="Google Shape;14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44375" y="2003888"/>
            <a:ext cx="2146674" cy="85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rgbClr val="FFFFFF"/>
            </a:outerShdw>
          </a:effectLst>
        </p:spPr>
      </p:pic>
      <p:pic>
        <p:nvPicPr>
          <p:cNvPr id="145" name="Google Shape;145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06418" y="3190198"/>
            <a:ext cx="2222591" cy="8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3181F"/>
            </a:gs>
            <a:gs pos="100000">
              <a:srgbClr val="0E1A17"/>
            </a:gs>
          </a:gsLst>
          <a:lin ang="5400700" scaled="0"/>
        </a:gra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437b561c4_1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Solutions: Layer 1 (OSI)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g8437b561c4_1_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u="sng">
                <a:solidFill>
                  <a:schemeClr val="lt1"/>
                </a:solidFill>
                <a:hlinkClick r:id="rId3"/>
              </a:rPr>
              <a:t>https://www.wikarekare.org/Antenna/WaveguideCan.html</a:t>
            </a:r>
            <a:endParaRPr>
              <a:solidFill>
                <a:schemeClr val="lt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for the University Experience</a:t>
            </a:r>
            <a:r>
              <a:rPr lang="en-US" sz="2800">
                <a:solidFill>
                  <a:schemeClr val="lt1"/>
                </a:solidFill>
              </a:rPr>
              <a:t>™</a:t>
            </a:r>
            <a:endParaRPr sz="28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u="sng">
                <a:solidFill>
                  <a:schemeClr val="lt1"/>
                </a:solidFill>
                <a:hlinkClick r:id="rId4"/>
              </a:rPr>
              <a:t>https://startyourownisp.com/posts/hardware-platform/</a:t>
            </a:r>
            <a:endParaRPr>
              <a:solidFill>
                <a:schemeClr val="lt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more professional hardware (Ubiquiti routers are usually used)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3" name="Google Shape;153;g8437b561c4_1_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01772" y="2503925"/>
            <a:ext cx="2927000" cy="185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2019-11-10T18:26:08Z</dcterms:created>
  <dc:creator>KLOB</dc:creator>
</cp:coreProperties>
</file>