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1" r:id="rId8"/>
    <p:sldId id="262" r:id="rId9"/>
    <p:sldId id="263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enxor/dsiem" TargetMode="External"/><Relationship Id="rId2" Type="http://schemas.openxmlformats.org/officeDocument/2006/relationships/hyperlink" Target="https://github.com/logpai/logl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ndzeng.github.io/download/paper/event-mining.pd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ogz.io/blog/kibana-tutorial/" TargetMode="External"/><Relationship Id="rId3" Type="http://schemas.openxmlformats.org/officeDocument/2006/relationships/hyperlink" Target="https://www.loggly.com/ultimate-guide/analyzing-linux-logs/" TargetMode="External"/><Relationship Id="rId7" Type="http://schemas.openxmlformats.org/officeDocument/2006/relationships/hyperlink" Target="https://phoenixnap.com/kb/how-to-view-read-linux-log-files" TargetMode="External"/><Relationship Id="rId2" Type="http://schemas.openxmlformats.org/officeDocument/2006/relationships/hyperlink" Target="https://github.com/logpai/awesome-log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icways.wordpress.com/2016/12/20/log-file-parsing-in-python/" TargetMode="External"/><Relationship Id="rId5" Type="http://schemas.openxmlformats.org/officeDocument/2006/relationships/hyperlink" Target="https://codehangar.io/smiple-log-and-file-processing-in-python/" TargetMode="External"/><Relationship Id="rId4" Type="http://schemas.openxmlformats.org/officeDocument/2006/relationships/hyperlink" Target="https://trailofbits.github.io/ctf/forensics/" TargetMode="External"/><Relationship Id="rId9" Type="http://schemas.openxmlformats.org/officeDocument/2006/relationships/hyperlink" Target="https://packetlife.net/library/cheat-shee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r0n.tech:8000/" TargetMode="External"/><Relationship Id="rId2" Type="http://schemas.openxmlformats.org/officeDocument/2006/relationships/hyperlink" Target="https://vr0n.tech/ct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plaidct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questions.org/questions/linux-server-73/root-cause-analysis-for-server-crash-4175629956/" TargetMode="External"/><Relationship Id="rId2" Type="http://schemas.openxmlformats.org/officeDocument/2006/relationships/hyperlink" Target="https://serverfault.com/questions/300076/performing-root-cause-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mastersmag.com/magazine/tip-of-the-day-how-to-find-crash-logs-on-windows-10/" TargetMode="External"/><Relationship Id="rId2" Type="http://schemas.openxmlformats.org/officeDocument/2006/relationships/hyperlink" Target="https://www.tutorialspoint.com/unix/unix-system-loggin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owtogeek.com/356942/how-to-view-the-system-log-on-a-mac/" TargetMode="External"/><Relationship Id="rId4" Type="http://schemas.openxmlformats.org/officeDocument/2006/relationships/hyperlink" Target="http://www.cheat-sheets.org/saved-copy/Windows_folders_quickref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logdna.com/how-to-visualize-your-log-data/" TargetMode="External"/><Relationship Id="rId7" Type="http://schemas.openxmlformats.org/officeDocument/2006/relationships/hyperlink" Target="https://www.gnu.org/software/gawk/manual/gawk.html" TargetMode="External"/><Relationship Id="rId2" Type="http://schemas.openxmlformats.org/officeDocument/2006/relationships/hyperlink" Target="https://grafana.com/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nav.org/" TargetMode="External"/><Relationship Id="rId5" Type="http://schemas.openxmlformats.org/officeDocument/2006/relationships/hyperlink" Target="https://goaccess.io/" TargetMode="External"/><Relationship Id="rId4" Type="http://schemas.openxmlformats.org/officeDocument/2006/relationships/hyperlink" Target="https://lucene.apache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plunk-enterprise-free-for-docker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docs.splunk.com/Documentation/Splunk/latest/Admin/MoreaboutSplunk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ybersecurity.att.com/products/ossim/download" TargetMode="External"/><Relationship Id="rId5" Type="http://schemas.openxmlformats.org/officeDocument/2006/relationships/hyperlink" Target="https://www.graylog.org/" TargetMode="External"/><Relationship Id="rId4" Type="http://schemas.openxmlformats.org/officeDocument/2006/relationships/hyperlink" Target="https://www.elastic.co/what-is/elk-st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6690-E566-6440-BB2C-3F8F0D657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Logs and Other Important Systems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366B4-6AFA-D643-8F08-0A91C11B2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49</a:t>
            </a:r>
            <a:r>
              <a:rPr lang="en-US" baseline="30000" dirty="0"/>
              <a:t>th</a:t>
            </a:r>
            <a:r>
              <a:rPr lang="en-US" dirty="0"/>
              <a:t> Security Division - Education Night</a:t>
            </a:r>
          </a:p>
        </p:txBody>
      </p:sp>
    </p:spTree>
    <p:extLst>
      <p:ext uri="{BB962C8B-B14F-4D97-AF65-F5344CB8AC3E}">
        <p14:creationId xmlns:p14="http://schemas.microsoft.com/office/powerpoint/2010/main" val="235262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8990-BA73-C146-BA84-7FB5DF52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60FC-7DE9-1746-8083-9D5B57B2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Loglize</a:t>
            </a:r>
            <a:r>
              <a:rPr lang="en-US" dirty="0" err="1">
                <a:hlinkClick r:id="rId2"/>
              </a:rPr>
              <a:t>r</a:t>
            </a:r>
            <a:endParaRPr lang="en-US" dirty="0"/>
          </a:p>
          <a:p>
            <a:pPr lvl="1"/>
            <a:r>
              <a:rPr lang="en-US" sz="1400" dirty="0"/>
              <a:t>machine learning-based log analysis toolkit for automated anomaly detection</a:t>
            </a:r>
          </a:p>
          <a:p>
            <a:r>
              <a:rPr lang="en-US" dirty="0">
                <a:hlinkClick r:id="rId3"/>
              </a:rPr>
              <a:t>Dsiem</a:t>
            </a:r>
            <a:endParaRPr lang="en-US" dirty="0"/>
          </a:p>
          <a:p>
            <a:pPr lvl="1"/>
            <a:r>
              <a:rPr lang="en-US" sz="1400" dirty="0"/>
              <a:t>Security event correlation engine for ELK Stack </a:t>
            </a:r>
          </a:p>
          <a:p>
            <a:r>
              <a:rPr lang="en-US" dirty="0"/>
              <a:t>… Root Cause Analysis (</a:t>
            </a:r>
            <a:r>
              <a:rPr lang="en-US" dirty="0">
                <a:hlinkClick r:id="rId4"/>
              </a:rPr>
              <a:t>Paper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5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BF0C-AD7C-9246-9670-069098FC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B225-4D72-C941-8201-09C5ECDE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Github Awesome Log Analysis</a:t>
            </a:r>
            <a:endParaRPr lang="en-US" dirty="0"/>
          </a:p>
          <a:p>
            <a:r>
              <a:rPr lang="en-US" dirty="0">
                <a:hlinkClick r:id="rId3"/>
              </a:rPr>
              <a:t>Ultimate Guide to Logging</a:t>
            </a:r>
            <a:endParaRPr lang="en-US" dirty="0"/>
          </a:p>
          <a:p>
            <a:r>
              <a:rPr lang="en-US" dirty="0">
                <a:hlinkClick r:id="rId4"/>
              </a:rPr>
              <a:t>Trail of Bits CTF Reference</a:t>
            </a:r>
            <a:endParaRPr lang="en-US" dirty="0"/>
          </a:p>
          <a:p>
            <a:r>
              <a:rPr lang="en-US" dirty="0"/>
              <a:t>Parsing Log Files with Python example</a:t>
            </a:r>
          </a:p>
          <a:p>
            <a:pPr lvl="1"/>
            <a:r>
              <a:rPr lang="en-US" dirty="0" err="1">
                <a:hlinkClick r:id="rId5"/>
              </a:rPr>
              <a:t>Github</a:t>
            </a:r>
            <a:r>
              <a:rPr lang="en-US" dirty="0">
                <a:hlinkClick r:id="rId5"/>
              </a:rPr>
              <a:t> Example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Blog Post</a:t>
            </a:r>
            <a:endParaRPr lang="en-US" dirty="0"/>
          </a:p>
          <a:p>
            <a:r>
              <a:rPr lang="en-US" dirty="0">
                <a:hlinkClick r:id="rId7"/>
              </a:rPr>
              <a:t>Linux Log Files</a:t>
            </a:r>
            <a:endParaRPr lang="en-US" dirty="0"/>
          </a:p>
          <a:p>
            <a:r>
              <a:rPr lang="en-US" dirty="0">
                <a:hlinkClick r:id="rId8"/>
              </a:rPr>
              <a:t>Getting Started with Kibana </a:t>
            </a:r>
            <a:r>
              <a:rPr lang="en-US" dirty="0"/>
              <a:t>(ELK Stack)</a:t>
            </a:r>
          </a:p>
          <a:p>
            <a:r>
              <a:rPr lang="en-US" dirty="0" err="1"/>
              <a:t>PacketLife</a:t>
            </a:r>
            <a:r>
              <a:rPr lang="en-US" dirty="0"/>
              <a:t> (</a:t>
            </a:r>
            <a:r>
              <a:rPr lang="en-US" dirty="0" err="1">
                <a:hlinkClick r:id="rId9"/>
              </a:rPr>
              <a:t>CheatSheet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59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E93B-2BE6-6049-A598-D4C8ECCC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E6B3-2F45-9C41-8DC5-9A02AED7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Competition Practices</a:t>
            </a:r>
          </a:p>
          <a:p>
            <a:pPr lvl="1"/>
            <a:r>
              <a:rPr lang="en-US" i="0" dirty="0">
                <a:hlinkClick r:id="rId2"/>
              </a:rPr>
              <a:t>https://vr0n.tech/ctf/</a:t>
            </a:r>
            <a:r>
              <a:rPr lang="en-US" i="0" dirty="0"/>
              <a:t> for the file</a:t>
            </a:r>
          </a:p>
          <a:p>
            <a:pPr lvl="1"/>
            <a:r>
              <a:rPr lang="en-US" i="0" dirty="0">
                <a:hlinkClick r:id="rId3"/>
              </a:rPr>
              <a:t>http://vr0n.tech:8000</a:t>
            </a:r>
            <a:r>
              <a:rPr lang="en-US" i="0" dirty="0"/>
              <a:t> for the CTF</a:t>
            </a:r>
          </a:p>
          <a:p>
            <a:r>
              <a:rPr lang="en-US" dirty="0"/>
              <a:t>Google meet will be provided in slack</a:t>
            </a:r>
          </a:p>
          <a:p>
            <a:pPr lvl="1"/>
            <a:r>
              <a:rPr lang="en-US" dirty="0" err="1">
                <a:hlinkClick r:id="rId4"/>
              </a:rPr>
              <a:t>PlaidCTF</a:t>
            </a:r>
            <a:r>
              <a:rPr lang="en-US" dirty="0"/>
              <a:t> April 17</a:t>
            </a:r>
            <a:r>
              <a:rPr lang="en-US" baseline="30000" dirty="0"/>
              <a:t>th</a:t>
            </a:r>
            <a:r>
              <a:rPr lang="en-US" dirty="0"/>
              <a:t> – April 19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NCL Team Game April 17</a:t>
            </a:r>
            <a:r>
              <a:rPr lang="en-US" baseline="30000" dirty="0"/>
              <a:t>th</a:t>
            </a:r>
            <a:r>
              <a:rPr lang="en-US" dirty="0"/>
              <a:t> – April 19</a:t>
            </a:r>
            <a:r>
              <a:rPr lang="en-US" baseline="30000" dirty="0"/>
              <a:t>th</a:t>
            </a:r>
            <a:endParaRPr lang="en-US" dirty="0"/>
          </a:p>
          <a:p>
            <a:pPr marL="0" indent="0">
              <a:buNone/>
            </a:pPr>
            <a:endParaRPr lang="en-US" i="0" dirty="0"/>
          </a:p>
        </p:txBody>
      </p:sp>
      <p:pic>
        <p:nvPicPr>
          <p:cNvPr id="1026" name="Picture 2" descr="Amazing how many questions are answered when kids hold ...">
            <a:extLst>
              <a:ext uri="{FF2B5EF4-FFF2-40B4-BE49-F238E27FC236}">
                <a16:creationId xmlns:a16="http://schemas.microsoft.com/office/drawing/2014/main" id="{7B1CECA6-DEE7-AA40-B02C-B1D1A868E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27" y="1580821"/>
            <a:ext cx="4850862" cy="369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375A-C16F-1542-80BE-BAB15B08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3E82-8548-0B4B-8AB4-7D2D6CDD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807372" cy="3581400"/>
          </a:xfrm>
        </p:spPr>
        <p:txBody>
          <a:bodyPr/>
          <a:lstStyle/>
          <a:p>
            <a:r>
              <a:rPr lang="en-US" dirty="0"/>
              <a:t>What are Logs?</a:t>
            </a:r>
          </a:p>
          <a:p>
            <a:r>
              <a:rPr lang="en-US" dirty="0"/>
              <a:t>Who looks at logs?</a:t>
            </a:r>
          </a:p>
          <a:p>
            <a:r>
              <a:rPr lang="en-US" dirty="0"/>
              <a:t>Why are they important?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Forget about the EHR, learn how to use a computer first ...">
            <a:extLst>
              <a:ext uri="{FF2B5EF4-FFF2-40B4-BE49-F238E27FC236}">
                <a16:creationId xmlns:a16="http://schemas.microsoft.com/office/drawing/2014/main" id="{D5EBD388-6D54-8341-BB0D-5746B9D6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50" y="1638300"/>
            <a:ext cx="664206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1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0D67-C3B9-184B-8637-6644A4BB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</a:t>
            </a:r>
          </a:p>
        </p:txBody>
      </p:sp>
      <p:pic>
        <p:nvPicPr>
          <p:cNvPr id="5122" name="Picture 2" descr="61 best Funny Dilbert strips &amp; articles images on ...">
            <a:extLst>
              <a:ext uri="{FF2B5EF4-FFF2-40B4-BE49-F238E27FC236}">
                <a16:creationId xmlns:a16="http://schemas.microsoft.com/office/drawing/2014/main" id="{2A3FE329-B99A-3540-84D9-D77937C89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171700"/>
            <a:ext cx="93472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2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6DFA-DD3A-A049-9F2F-62BB356D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0845C9-F5BF-1345-85FC-DDF0AC4E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801710" cy="3581400"/>
          </a:xfrm>
        </p:spPr>
        <p:txBody>
          <a:bodyPr/>
          <a:lstStyle/>
          <a:p>
            <a:r>
              <a:rPr lang="en-US" dirty="0">
                <a:hlinkClick r:id="rId2"/>
              </a:rPr>
              <a:t>Questions to ask</a:t>
            </a:r>
            <a:endParaRPr lang="en-US" dirty="0"/>
          </a:p>
          <a:p>
            <a:pPr lvl="1"/>
            <a:r>
              <a:rPr lang="en-US" dirty="0"/>
              <a:t>What Changed?</a:t>
            </a:r>
          </a:p>
          <a:p>
            <a:pPr lvl="1"/>
            <a:r>
              <a:rPr lang="en-US" dirty="0"/>
              <a:t>What is Broken?</a:t>
            </a:r>
          </a:p>
          <a:p>
            <a:pPr lvl="1"/>
            <a:r>
              <a:rPr lang="en-US" dirty="0"/>
              <a:t>When did it broken (When is it broken)?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Example (what would you do):</a:t>
            </a:r>
          </a:p>
          <a:p>
            <a:pPr lvl="1"/>
            <a:r>
              <a:rPr lang="en-US" dirty="0"/>
              <a:t>A service isn’t responding to specific requests, what do you do?</a:t>
            </a:r>
          </a:p>
          <a:p>
            <a:r>
              <a:rPr lang="en-US" dirty="0"/>
              <a:t>Real life example (</a:t>
            </a:r>
            <a:r>
              <a:rPr lang="en-US" dirty="0">
                <a:hlinkClick r:id="rId3"/>
              </a:rPr>
              <a:t>Linux forums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309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015F-2590-A046-8610-642DBE58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NCL (</a:t>
            </a:r>
            <a:r>
              <a:rPr lang="en-US" sz="2800" dirty="0" err="1"/>
              <a:t>aws_vpc_flow.log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FE5B-0534-C54E-9B29-9D2AB0F9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How would you solve?</a:t>
            </a:r>
          </a:p>
          <a:p>
            <a:pPr lvl="1"/>
            <a:r>
              <a:rPr lang="en-US" dirty="0"/>
              <a:t>Find the IP with the 5</a:t>
            </a:r>
            <a:r>
              <a:rPr lang="en-US" baseline="30000" dirty="0"/>
              <a:t>th</a:t>
            </a:r>
            <a:r>
              <a:rPr lang="en-US" dirty="0"/>
              <a:t> highest packet transfer recorded?</a:t>
            </a:r>
          </a:p>
          <a:p>
            <a:pPr lvl="2"/>
            <a:r>
              <a:rPr lang="en-US" dirty="0"/>
              <a:t>Bash Solution</a:t>
            </a:r>
          </a:p>
          <a:p>
            <a:pPr marL="1444752" lvl="3" indent="0">
              <a:buNone/>
            </a:pPr>
            <a:r>
              <a:rPr lang="en-US" sz="1200" dirty="0">
                <a:latin typeface=""/>
              </a:rPr>
              <a:t>sed 1d </a:t>
            </a:r>
            <a:r>
              <a:rPr lang="en-US" sz="1200" dirty="0" err="1">
                <a:latin typeface=""/>
              </a:rPr>
              <a:t>aws_vpc_flow.log</a:t>
            </a:r>
            <a:r>
              <a:rPr lang="en-US" sz="1200" dirty="0">
                <a:latin typeface=""/>
              </a:rPr>
              <a:t> | </a:t>
            </a:r>
            <a:r>
              <a:rPr lang="en-US" sz="1200" dirty="0" err="1">
                <a:latin typeface=""/>
              </a:rPr>
              <a:t>awk</a:t>
            </a:r>
            <a:r>
              <a:rPr lang="en-US" sz="1200" dirty="0">
                <a:latin typeface=""/>
              </a:rPr>
              <a:t> '{a[$4] += $9} END{for (</a:t>
            </a:r>
            <a:r>
              <a:rPr lang="en-US" sz="1200" dirty="0" err="1">
                <a:latin typeface=""/>
              </a:rPr>
              <a:t>i</a:t>
            </a:r>
            <a:r>
              <a:rPr lang="en-US" sz="1200" dirty="0">
                <a:latin typeface=""/>
              </a:rPr>
              <a:t> in a) print </a:t>
            </a:r>
            <a:r>
              <a:rPr lang="en-US" sz="1200" dirty="0" err="1">
                <a:latin typeface=""/>
              </a:rPr>
              <a:t>i</a:t>
            </a:r>
            <a:r>
              <a:rPr lang="en-US" sz="1200" dirty="0">
                <a:latin typeface=""/>
              </a:rPr>
              <a:t>, a[</a:t>
            </a:r>
            <a:r>
              <a:rPr lang="en-US" sz="1200" dirty="0" err="1">
                <a:latin typeface=""/>
              </a:rPr>
              <a:t>i</a:t>
            </a:r>
            <a:r>
              <a:rPr lang="en-US" sz="1200" dirty="0">
                <a:latin typeface=""/>
              </a:rPr>
              <a:t>]}' | sort -r -n -k 2  | head -n 5</a:t>
            </a:r>
          </a:p>
          <a:p>
            <a:pPr lvl="2"/>
            <a:r>
              <a:rPr lang="en-US" dirty="0"/>
              <a:t>Python Solution</a:t>
            </a:r>
          </a:p>
        </p:txBody>
      </p:sp>
    </p:spTree>
    <p:extLst>
      <p:ext uri="{BB962C8B-B14F-4D97-AF65-F5344CB8AC3E}">
        <p14:creationId xmlns:p14="http://schemas.microsoft.com/office/powerpoint/2010/main" val="248728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878B-C438-CA48-B812-FAF19F88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F5AE-B283-864D-A32A-281EF4575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Unix</a:t>
            </a:r>
          </a:p>
          <a:p>
            <a:pPr lvl="1"/>
            <a:r>
              <a:rPr lang="en-US" dirty="0"/>
              <a:t>Log files</a:t>
            </a:r>
          </a:p>
          <a:p>
            <a:pPr lvl="2"/>
            <a:r>
              <a:rPr lang="en-US" dirty="0"/>
              <a:t>/var/log</a:t>
            </a:r>
          </a:p>
          <a:p>
            <a:pPr lvl="2"/>
            <a:r>
              <a:rPr lang="en-US" dirty="0">
                <a:hlinkClick r:id="rId2"/>
              </a:rPr>
              <a:t>Unix System Logging</a:t>
            </a:r>
            <a:endParaRPr lang="en-US" dirty="0"/>
          </a:p>
          <a:p>
            <a:pPr lvl="1"/>
            <a:r>
              <a:rPr lang="en-US" dirty="0"/>
              <a:t>Configuration Files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Windows</a:t>
            </a:r>
          </a:p>
          <a:p>
            <a:pPr lvl="1"/>
            <a:r>
              <a:rPr lang="en-US" i="0" dirty="0">
                <a:hlinkClick r:id="rId3"/>
              </a:rPr>
              <a:t>Event Viewer</a:t>
            </a:r>
            <a:endParaRPr lang="en-US" i="0" dirty="0"/>
          </a:p>
          <a:p>
            <a:pPr lvl="1"/>
            <a:r>
              <a:rPr lang="en-US" i="0" dirty="0"/>
              <a:t>Windows Cheat Sheet for </a:t>
            </a:r>
            <a:r>
              <a:rPr lang="en-US" i="0" dirty="0">
                <a:hlinkClick r:id="rId4"/>
              </a:rPr>
              <a:t>Important Files</a:t>
            </a:r>
            <a:endParaRPr lang="en-US" i="0" dirty="0"/>
          </a:p>
          <a:p>
            <a:r>
              <a:rPr lang="en-US" dirty="0">
                <a:hlinkClick r:id="rId5"/>
              </a:rPr>
              <a:t>Mac OS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39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3EB4-A30C-A44E-8055-F13DF189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8503-D678-DF45-9C72-D5B4A6972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48201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Visualization Tools</a:t>
            </a:r>
          </a:p>
          <a:p>
            <a:pPr lvl="1"/>
            <a:r>
              <a:rPr lang="en-US" dirty="0">
                <a:hlinkClick r:id="rId2"/>
              </a:rPr>
              <a:t>Grafana</a:t>
            </a:r>
            <a:r>
              <a:rPr lang="en-US" dirty="0"/>
              <a:t> </a:t>
            </a:r>
            <a:r>
              <a:rPr lang="en-US" i="1" dirty="0"/>
              <a:t>(Open Source)</a:t>
            </a:r>
          </a:p>
          <a:p>
            <a:pPr lvl="1"/>
            <a:r>
              <a:rPr lang="en-US" i="1" dirty="0" err="1">
                <a:hlinkClick r:id="rId3"/>
              </a:rPr>
              <a:t>LogDNA</a:t>
            </a:r>
            <a:endParaRPr lang="en-US" i="1" dirty="0"/>
          </a:p>
          <a:p>
            <a:r>
              <a:rPr lang="en-US" i="1" dirty="0"/>
              <a:t>Indexing and Search</a:t>
            </a:r>
          </a:p>
          <a:p>
            <a:pPr lvl="1"/>
            <a:r>
              <a:rPr lang="en-US" dirty="0">
                <a:hlinkClick r:id="rId4"/>
              </a:rPr>
              <a:t>Apache Lucene</a:t>
            </a:r>
            <a:r>
              <a:rPr lang="en-US" dirty="0"/>
              <a:t> (Open Source)</a:t>
            </a:r>
          </a:p>
          <a:p>
            <a:r>
              <a:rPr lang="en-US" dirty="0"/>
              <a:t>CLI Tools</a:t>
            </a:r>
          </a:p>
          <a:p>
            <a:pPr lvl="1"/>
            <a:r>
              <a:rPr lang="en-US" dirty="0">
                <a:hlinkClick r:id="rId5"/>
              </a:rPr>
              <a:t>GoAccess</a:t>
            </a:r>
            <a:r>
              <a:rPr lang="en-US" dirty="0"/>
              <a:t> (Open Source)</a:t>
            </a:r>
          </a:p>
          <a:p>
            <a:pPr lvl="1"/>
            <a:r>
              <a:rPr lang="en-US" dirty="0">
                <a:hlinkClick r:id="rId6"/>
              </a:rPr>
              <a:t>Lnav</a:t>
            </a:r>
            <a:r>
              <a:rPr lang="en-US" dirty="0"/>
              <a:t> (Open Source)</a:t>
            </a:r>
          </a:p>
          <a:p>
            <a:r>
              <a:rPr lang="en-US" dirty="0"/>
              <a:t>Roll it yourself…</a:t>
            </a:r>
          </a:p>
          <a:p>
            <a:pPr lvl="1"/>
            <a:r>
              <a:rPr lang="en-US" dirty="0"/>
              <a:t>Python (csv, json, etc.)</a:t>
            </a:r>
          </a:p>
          <a:p>
            <a:pPr lvl="1"/>
            <a:r>
              <a:rPr lang="en-US" dirty="0"/>
              <a:t>Bash</a:t>
            </a:r>
          </a:p>
          <a:p>
            <a:pPr lvl="2"/>
            <a:r>
              <a:rPr lang="en-US" dirty="0" err="1">
                <a:hlinkClick r:id="rId7"/>
              </a:rPr>
              <a:t>Awk</a:t>
            </a:r>
            <a:r>
              <a:rPr lang="en-US" dirty="0"/>
              <a:t> (Open Source)</a:t>
            </a:r>
          </a:p>
          <a:p>
            <a:pPr lvl="2"/>
            <a:endParaRPr lang="en-US" dirty="0"/>
          </a:p>
        </p:txBody>
      </p:sp>
      <p:pic>
        <p:nvPicPr>
          <p:cNvPr id="3074" name="Picture 2" descr="How to Speed up the Web Development Process | Codementor">
            <a:extLst>
              <a:ext uri="{FF2B5EF4-FFF2-40B4-BE49-F238E27FC236}">
                <a16:creationId xmlns:a16="http://schemas.microsoft.com/office/drawing/2014/main" id="{696B5172-11A3-5A47-A628-AF2345C1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79600"/>
            <a:ext cx="54610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066D-B63A-2645-9742-59AD3AF7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Tools,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E14B-B836-0743-A904-FDC20BBA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Logs at Scale</a:t>
            </a:r>
          </a:p>
          <a:p>
            <a:endParaRPr lang="en-US" dirty="0"/>
          </a:p>
          <a:p>
            <a:r>
              <a:rPr lang="en-US" dirty="0"/>
              <a:t>SIEM</a:t>
            </a:r>
          </a:p>
          <a:p>
            <a:pPr lvl="1"/>
            <a:r>
              <a:rPr lang="en-US" dirty="0"/>
              <a:t>Splunk</a:t>
            </a:r>
          </a:p>
          <a:p>
            <a:pPr lvl="2"/>
            <a:r>
              <a:rPr lang="en-US" dirty="0"/>
              <a:t>(</a:t>
            </a:r>
            <a:r>
              <a:rPr lang="en-US" dirty="0">
                <a:hlinkClick r:id="rId2"/>
              </a:rPr>
              <a:t>Free</a:t>
            </a:r>
            <a:r>
              <a:rPr lang="en-US" dirty="0"/>
              <a:t>) vs (30 Day </a:t>
            </a:r>
            <a:r>
              <a:rPr lang="en-US" dirty="0">
                <a:hlinkClick r:id="rId3"/>
              </a:rPr>
              <a:t>Enterprise Trial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ELK Stack (</a:t>
            </a:r>
            <a:r>
              <a:rPr lang="en-US" dirty="0">
                <a:hlinkClick r:id="rId4"/>
              </a:rPr>
              <a:t>Elasticsearch, Logstash, Kibana</a:t>
            </a:r>
            <a:r>
              <a:rPr lang="en-US" dirty="0"/>
              <a:t>) </a:t>
            </a:r>
            <a:r>
              <a:rPr lang="en-US" i="1" dirty="0"/>
              <a:t>(Open Source)</a:t>
            </a:r>
          </a:p>
          <a:p>
            <a:pPr lvl="2"/>
            <a:r>
              <a:rPr lang="en-US" i="0" dirty="0">
                <a:hlinkClick r:id="rId5"/>
              </a:rPr>
              <a:t>Graylog</a:t>
            </a:r>
            <a:r>
              <a:rPr lang="en-US" dirty="0"/>
              <a:t> (Open Source)</a:t>
            </a:r>
          </a:p>
          <a:p>
            <a:pPr lvl="1"/>
            <a:r>
              <a:rPr lang="en-US" dirty="0">
                <a:hlinkClick r:id="rId6"/>
              </a:rPr>
              <a:t>Alien Vault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Security Memetics: IDS vs IPS">
            <a:extLst>
              <a:ext uri="{FF2B5EF4-FFF2-40B4-BE49-F238E27FC236}">
                <a16:creationId xmlns:a16="http://schemas.microsoft.com/office/drawing/2014/main" id="{203C368A-CD8F-9B43-A1FC-B8038F2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05" y="1712310"/>
            <a:ext cx="3393495" cy="23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711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344</TotalTime>
  <Words>390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Logs and Other Important Systems Files</vt:lpstr>
      <vt:lpstr>Announcements </vt:lpstr>
      <vt:lpstr>Logs</vt:lpstr>
      <vt:lpstr>Root Cause Analysis</vt:lpstr>
      <vt:lpstr>Root Cause Analysis</vt:lpstr>
      <vt:lpstr>NCL (aws_vpc_flow.log)</vt:lpstr>
      <vt:lpstr>System Specific</vt:lpstr>
      <vt:lpstr>Tooling</vt:lpstr>
      <vt:lpstr>Management Tools, etc.</vt:lpstr>
      <vt:lpstr>Interesting Projects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 and Other Important Systems Files</dc:title>
  <dc:creator>Williams, Trevon A</dc:creator>
  <cp:lastModifiedBy>Williams, Trevon A</cp:lastModifiedBy>
  <cp:revision>18</cp:revision>
  <dcterms:created xsi:type="dcterms:W3CDTF">2020-04-06T16:28:24Z</dcterms:created>
  <dcterms:modified xsi:type="dcterms:W3CDTF">2020-04-06T22:13:20Z</dcterms:modified>
</cp:coreProperties>
</file>