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uli"/>
      <p:regular r:id="rId34"/>
      <p:bold r:id="rId35"/>
      <p:italic r:id="rId36"/>
      <p:boldItalic r:id="rId37"/>
    </p:embeddedFont>
    <p:embeddedFont>
      <p:font typeface="Nixie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uli-bold.fntdata"/><Relationship Id="rId12" Type="http://schemas.openxmlformats.org/officeDocument/2006/relationships/slide" Target="slides/slide8.xml"/><Relationship Id="rId34" Type="http://schemas.openxmlformats.org/officeDocument/2006/relationships/font" Target="fonts/Muli-regular.fntdata"/><Relationship Id="rId15" Type="http://schemas.openxmlformats.org/officeDocument/2006/relationships/slide" Target="slides/slide11.xml"/><Relationship Id="rId37" Type="http://schemas.openxmlformats.org/officeDocument/2006/relationships/font" Target="fonts/Muli-boldItalic.fntdata"/><Relationship Id="rId14" Type="http://schemas.openxmlformats.org/officeDocument/2006/relationships/slide" Target="slides/slide10.xml"/><Relationship Id="rId36" Type="http://schemas.openxmlformats.org/officeDocument/2006/relationships/font" Target="fonts/Muli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NixieOn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be2869742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be28697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be2869742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be28697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be2869742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be286974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be2869742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be28697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ccc433d6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ccc433d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be2869742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be28697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be2869742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be28697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be2869742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be286974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be2869742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be28697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be2869742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be286974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be2869742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be286974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be2869742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be286974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be2869742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be28697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be2869742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be28697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be2869742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be286974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be2869742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be28697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be2869742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be286974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be2869742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be286974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be2869742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be286974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cc6a7f306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cc6a7f3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be2869742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be286974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cc6a7f306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cc6a7f3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ccc433d6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ccc433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be286974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be2869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ccdd44d1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ccdd44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be286974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be28697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be286974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be28697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e2869742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e28697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 flipH="1" rot="10800000">
            <a:off x="3692751" y="38249"/>
            <a:ext cx="1758133" cy="1523097"/>
            <a:chOff x="4088875" y="1431100"/>
            <a:chExt cx="3293000" cy="2852775"/>
          </a:xfrm>
        </p:grpSpPr>
        <p:sp>
          <p:nvSpPr>
            <p:cNvPr id="11" name="Google Shape;11;p2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63" name="Google Shape;63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67" name="Google Shape;67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76" name="Google Shape;76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 flipH="1" rot="10800000">
            <a:off x="3920312" y="3981676"/>
            <a:ext cx="1303377" cy="1127987"/>
            <a:chOff x="238125" y="1431100"/>
            <a:chExt cx="3296350" cy="2852775"/>
          </a:xfrm>
        </p:grpSpPr>
        <p:sp>
          <p:nvSpPr>
            <p:cNvPr id="81" name="Google Shape;81;p2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169" name="Google Shape;169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3"/>
          <p:cNvGrpSpPr/>
          <p:nvPr/>
        </p:nvGrpSpPr>
        <p:grpSpPr>
          <a:xfrm flipH="1" rot="10800000">
            <a:off x="421029" y="1677114"/>
            <a:ext cx="2064711" cy="1788690"/>
            <a:chOff x="4088875" y="1431100"/>
            <a:chExt cx="3293000" cy="2852775"/>
          </a:xfrm>
        </p:grpSpPr>
        <p:sp>
          <p:nvSpPr>
            <p:cNvPr id="180" name="Google Shape;180;p3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232" name="Google Shape;232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236" name="Google Shape;236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245" name="Google Shape;245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"/>
          <p:cNvGrpSpPr/>
          <p:nvPr/>
        </p:nvGrpSpPr>
        <p:grpSpPr>
          <a:xfrm flipH="1" rot="10800000">
            <a:off x="-88363" y="302262"/>
            <a:ext cx="1034724" cy="895486"/>
            <a:chOff x="238125" y="1431100"/>
            <a:chExt cx="3296350" cy="2852775"/>
          </a:xfrm>
        </p:grpSpPr>
        <p:sp>
          <p:nvSpPr>
            <p:cNvPr id="250" name="Google Shape;250;p3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338" name="Google Shape;338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7" name="Google Shape;347;p4"/>
          <p:cNvGrpSpPr/>
          <p:nvPr/>
        </p:nvGrpSpPr>
        <p:grpSpPr>
          <a:xfrm flipH="1" rot="10800000">
            <a:off x="411207" y="1998368"/>
            <a:ext cx="1322798" cy="1145960"/>
            <a:chOff x="4088875" y="1431100"/>
            <a:chExt cx="3293000" cy="2852775"/>
          </a:xfrm>
        </p:grpSpPr>
        <p:sp>
          <p:nvSpPr>
            <p:cNvPr id="348" name="Google Shape;348;p4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400" name="Google Shape;400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404" name="Google Shape;404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413" name="Google Shape;413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4"/>
          <p:cNvGrpSpPr/>
          <p:nvPr/>
        </p:nvGrpSpPr>
        <p:grpSpPr>
          <a:xfrm flipH="1" rot="10800000">
            <a:off x="-97888" y="626112"/>
            <a:ext cx="1034724" cy="895486"/>
            <a:chOff x="238125" y="1431100"/>
            <a:chExt cx="3296350" cy="2852775"/>
          </a:xfrm>
        </p:grpSpPr>
        <p:sp>
          <p:nvSpPr>
            <p:cNvPr id="418" name="Google Shape;418;p4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506" name="Google Shape;506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6" name="Google Shape;516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7" name="Google Shape;517;p5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18" name="Google Shape;518;p5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5"/>
          <p:cNvGrpSpPr/>
          <p:nvPr/>
        </p:nvGrpSpPr>
        <p:grpSpPr>
          <a:xfrm flipH="1" rot="10800000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566" name="Google Shape;566;p5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657" name="Google Shape;657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662" name="Google Shape;662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670" name="Google Shape;670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679" name="Google Shape;679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85" name="Google Shape;685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6" name="Google Shape;686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87" name="Google Shape;687;p6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688" name="Google Shape;688;p6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740" name="Google Shape;740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744" name="Google Shape;744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53" name="Google Shape;753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6"/>
          <p:cNvGrpSpPr/>
          <p:nvPr/>
        </p:nvGrpSpPr>
        <p:grpSpPr>
          <a:xfrm flipH="1" rot="10800000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758" name="Google Shape;758;p6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846" name="Google Shape;846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55" name="Google Shape;85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6" name="Google Shape;85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7" name="Google Shape;85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58" name="Google Shape;858;p7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859" name="Google Shape;859;p7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911" name="Google Shape;911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915" name="Google Shape;915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924" name="Google Shape;924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930" name="Google Shape;930;p8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931" name="Google Shape;931;p8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983" name="Google Shape;983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6" name="Google Shape;986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987" name="Google Shape;987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996" name="Google Shape;996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8"/>
          <p:cNvGrpSpPr/>
          <p:nvPr/>
        </p:nvGrpSpPr>
        <p:grpSpPr>
          <a:xfrm flipH="1" rot="10800000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1001" name="Google Shape;1001;p8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8" name="Google Shape;1088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089" name="Google Shape;1089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grpSp>
        <p:nvGrpSpPr>
          <p:cNvPr id="1098" name="Google Shape;1098;p9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099" name="Google Shape;1099;p9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151" name="Google Shape;1151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4" name="Google Shape;1154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155" name="Google Shape;1155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64" name="Google Shape;1164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9"/>
          <p:cNvGrpSpPr/>
          <p:nvPr/>
        </p:nvGrpSpPr>
        <p:grpSpPr>
          <a:xfrm flipH="1" rot="10800000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1169" name="Google Shape;1169;p9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Google Shape;1251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6" name="Google Shape;1256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57" name="Google Shape;1257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10"/>
          <p:cNvGrpSpPr/>
          <p:nvPr/>
        </p:nvGrpSpPr>
        <p:grpSpPr>
          <a:xfrm flipH="1" rot="10800000">
            <a:off x="316371" y="178888"/>
            <a:ext cx="1088337" cy="942842"/>
            <a:chOff x="4088875" y="1431100"/>
            <a:chExt cx="3293000" cy="2852775"/>
          </a:xfrm>
        </p:grpSpPr>
        <p:sp>
          <p:nvSpPr>
            <p:cNvPr id="1266" name="Google Shape;1266;p10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0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0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7" name="Google Shape;1317;p10"/>
          <p:cNvGrpSpPr/>
          <p:nvPr/>
        </p:nvGrpSpPr>
        <p:grpSpPr>
          <a:xfrm flipH="1" rot="10800000">
            <a:off x="8218343" y="4123089"/>
            <a:ext cx="685311" cy="593092"/>
            <a:chOff x="238125" y="1431100"/>
            <a:chExt cx="3296350" cy="2852775"/>
          </a:xfrm>
        </p:grpSpPr>
        <p:sp>
          <p:nvSpPr>
            <p:cNvPr id="1318" name="Google Shape;1318;p10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0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0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0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0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0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0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0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0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0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0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0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0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0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0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0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0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0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0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0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0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0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0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0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0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0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0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0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0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0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0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0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0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0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0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0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0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0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0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0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0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0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0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0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0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0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0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0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0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0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0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0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0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0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0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0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Google Shape;1400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sers.ece.cmu.edu/~aavgerin/papers/bap-cav-11.pdf" TargetMode="External"/><Relationship Id="rId4" Type="http://schemas.openxmlformats.org/officeDocument/2006/relationships/hyperlink" Target="http://llvm.org/releases/2.7/docs/LangRef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valgrind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z3prover/z3/wik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inaryAnalysisPlatform/bap" TargetMode="External"/><Relationship Id="rId4" Type="http://schemas.openxmlformats.org/officeDocument/2006/relationships/hyperlink" Target="http://pwning.net/" TargetMode="External"/><Relationship Id="rId5" Type="http://schemas.openxmlformats.org/officeDocument/2006/relationships/hyperlink" Target="http://angr.io/" TargetMode="External"/><Relationship Id="rId6" Type="http://schemas.openxmlformats.org/officeDocument/2006/relationships/hyperlink" Target="http://www.shellphish.net/cli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vivisect/vivisect" TargetMode="External"/><Relationship Id="rId4" Type="http://schemas.openxmlformats.org/officeDocument/2006/relationships/hyperlink" Target="http://visi.kenshoto.com/viki/Main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Execution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0"/>
          <p:cNvSpPr txBox="1"/>
          <p:nvPr>
            <p:ph type="title"/>
          </p:nvPr>
        </p:nvSpPr>
        <p:spPr>
          <a:xfrm>
            <a:off x="1732700" y="1735600"/>
            <a:ext cx="5705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WTF is Symbolic Execution?</a:t>
            </a:r>
            <a:endParaRPr sz="3000"/>
          </a:p>
        </p:txBody>
      </p:sp>
      <p:sp>
        <p:nvSpPr>
          <p:cNvPr id="1464" name="Google Shape;1464;p20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must be onto something...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1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“In computer science, symbolic execution (also symbolic evaluation) is a means of analyzing a program to determine what inputs cause each part of a program to execute.” -- Wikipedia :)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2"/>
          <p:cNvSpPr txBox="1"/>
          <p:nvPr>
            <p:ph idx="1" type="body"/>
          </p:nvPr>
        </p:nvSpPr>
        <p:spPr>
          <a:xfrm>
            <a:off x="1732700" y="2255125"/>
            <a:ext cx="49443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execute the binary, enumerate the paths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Walk through binary </a:t>
            </a:r>
            <a:r>
              <a:rPr i="1" lang="en"/>
              <a:t>as-if</a:t>
            </a:r>
            <a:r>
              <a:rPr lang="en"/>
              <a:t> executing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Record constraints based on reads/writes/if-else/etc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every possible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take “if” 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take “else” 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both. Always.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start anywhere, end anywhere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(KEY) Be able to solve the constraints discovered</a:t>
            </a:r>
            <a:endParaRPr/>
          </a:p>
        </p:txBody>
      </p:sp>
      <p:sp>
        <p:nvSpPr>
          <p:cNvPr id="1475" name="Google Shape;1475;p2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23"/>
          <p:cNvSpPr txBox="1"/>
          <p:nvPr>
            <p:ph idx="1" type="body"/>
          </p:nvPr>
        </p:nvSpPr>
        <p:spPr>
          <a:xfrm>
            <a:off x="1732700" y="2255125"/>
            <a:ext cx="4944300" cy="24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“Symbolic Execution and Program Testing” (James C. King, 1976, Commun. ACM)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Tons of papers on the concept since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 stayed mostly in the academic world until recently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Mostly focuses on testing for bugs and execution paths compiling from source code…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us!</a:t>
            </a:r>
            <a:endParaRPr/>
          </a:p>
        </p:txBody>
      </p:sp>
      <p:sp>
        <p:nvSpPr>
          <p:cNvPr id="1481" name="Google Shape;1481;p2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Nothing New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Use</a:t>
            </a:r>
            <a:endParaRPr sz="3000"/>
          </a:p>
        </p:txBody>
      </p:sp>
      <p:sp>
        <p:nvSpPr>
          <p:cNvPr id="1487" name="Google Shape;1487;p24"/>
          <p:cNvSpPr txBox="1"/>
          <p:nvPr>
            <p:ph idx="1" type="body"/>
          </p:nvPr>
        </p:nvSpPr>
        <p:spPr>
          <a:xfrm>
            <a:off x="1732700" y="2255125"/>
            <a:ext cx="49443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paths to code that shouldn’t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time you would insert an “assert” statement and hope you never get there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alongside fuzzing but has the ability to be much more thorough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Binary crash reproduction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know the end state of the crashed program, ask Symbolic Execution to recreate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others (google it!)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25"/>
          <p:cNvSpPr txBox="1"/>
          <p:nvPr>
            <p:ph idx="1" type="body"/>
          </p:nvPr>
        </p:nvSpPr>
        <p:spPr>
          <a:xfrm>
            <a:off x="1732700" y="2255125"/>
            <a:ext cx="4944300" cy="24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source code available (cannot use industry standards like KLEE)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Mostly useful for binary reversing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Malware/Exploitation/lost source code?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Harder to individually describe inputs as symbolic (worsens path explosion)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Coverage problems (won’t necessarily find all paths)</a:t>
            </a:r>
            <a:endParaRPr/>
          </a:p>
        </p:txBody>
      </p:sp>
      <p:sp>
        <p:nvSpPr>
          <p:cNvPr id="1493" name="Google Shape;1493;p25"/>
          <p:cNvSpPr txBox="1"/>
          <p:nvPr>
            <p:ph type="title"/>
          </p:nvPr>
        </p:nvSpPr>
        <p:spPr>
          <a:xfrm>
            <a:off x="1732700" y="1735600"/>
            <a:ext cx="5625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Blackbox Symbolic Analysis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26"/>
          <p:cNvSpPr txBox="1"/>
          <p:nvPr>
            <p:ph type="title"/>
          </p:nvPr>
        </p:nvSpPr>
        <p:spPr>
          <a:xfrm>
            <a:off x="1732700" y="1735600"/>
            <a:ext cx="6428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Aspects of Symbolic Execution</a:t>
            </a:r>
            <a:endParaRPr sz="3000"/>
          </a:p>
        </p:txBody>
      </p:sp>
      <p:sp>
        <p:nvSpPr>
          <p:cNvPr id="1499" name="Google Shape;1499;p26"/>
          <p:cNvSpPr txBox="1"/>
          <p:nvPr>
            <p:ph idx="1" type="body"/>
          </p:nvPr>
        </p:nvSpPr>
        <p:spPr>
          <a:xfrm>
            <a:off x="1732700" y="2255125"/>
            <a:ext cx="49443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Binary Loading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Intermediate Language Representation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Intermediate Language Simulation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Constraint Solving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Loading</a:t>
            </a:r>
            <a:endParaRPr sz="3000"/>
          </a:p>
        </p:txBody>
      </p:sp>
      <p:sp>
        <p:nvSpPr>
          <p:cNvPr id="1505" name="Google Shape;1505;p27"/>
          <p:cNvSpPr txBox="1"/>
          <p:nvPr>
            <p:ph idx="1" type="body"/>
          </p:nvPr>
        </p:nvSpPr>
        <p:spPr>
          <a:xfrm>
            <a:off x="1732700" y="2255125"/>
            <a:ext cx="4944300" cy="24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Binary formats contain the information and structure the operating system needs to successfully load the executable and run 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Binaries come in many formats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*nix -- ELF/COFF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Windows -- PE/MZ/COM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 OS -- XCOFF/PEF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Atari ST -- GEMDOS :-D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CLE Loads Everything</a:t>
            </a:r>
            <a:endParaRPr sz="3000"/>
          </a:p>
        </p:txBody>
      </p:sp>
      <p:sp>
        <p:nvSpPr>
          <p:cNvPr id="1511" name="Google Shape;1511;p28"/>
          <p:cNvSpPr txBox="1"/>
          <p:nvPr>
            <p:ph idx="1" type="body"/>
          </p:nvPr>
        </p:nvSpPr>
        <p:spPr>
          <a:xfrm>
            <a:off x="1732700" y="2255125"/>
            <a:ext cx="49443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 performs the following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Parses executable file (many formats supported)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Sets variables and classes that you can use to manually inspect the binary and run other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 does NOT perform any analysis of it’s own. It only loads the file.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 Demo</a:t>
            </a:r>
            <a:endParaRPr/>
          </a:p>
        </p:txBody>
      </p:sp>
      <p:sp>
        <p:nvSpPr>
          <p:cNvPr id="1517" name="Google Shape;1517;p2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File Info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Note</a:t>
            </a:r>
            <a:endParaRPr sz="3000"/>
          </a:p>
        </p:txBody>
      </p:sp>
      <p:sp>
        <p:nvSpPr>
          <p:cNvPr id="1414" name="Google Shape;1414;p1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focus on discussing angr’s implementation choices, but there are many other ways to perform given tasks.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30"/>
          <p:cNvSpPr txBox="1"/>
          <p:nvPr>
            <p:ph type="title"/>
          </p:nvPr>
        </p:nvSpPr>
        <p:spPr>
          <a:xfrm>
            <a:off x="1732700" y="1735600"/>
            <a:ext cx="5424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Intermediate Language Representation</a:t>
            </a:r>
            <a:endParaRPr sz="3000"/>
          </a:p>
        </p:txBody>
      </p:sp>
      <p:sp>
        <p:nvSpPr>
          <p:cNvPr id="1523" name="Google Shape;1523;p30"/>
          <p:cNvSpPr txBox="1"/>
          <p:nvPr>
            <p:ph idx="1" type="body"/>
          </p:nvPr>
        </p:nvSpPr>
        <p:spPr>
          <a:xfrm>
            <a:off x="1732700" y="2255125"/>
            <a:ext cx="49443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Symbolic Execution applications will use an intermediate language.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Instead of having to read x86, x86-64, MIPS, ARM, etc, the engine only has to read the intermediate language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assembly languages have strange and undocumented side-effects of commands (such as register and flag interactions)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Intermediate Language Representation</a:t>
            </a:r>
            <a:endParaRPr/>
          </a:p>
        </p:txBody>
      </p:sp>
      <p:sp>
        <p:nvSpPr>
          <p:cNvPr id="1529" name="Google Shape;1529;p31"/>
          <p:cNvSpPr txBox="1"/>
          <p:nvPr>
            <p:ph idx="1" type="body"/>
          </p:nvPr>
        </p:nvSpPr>
        <p:spPr>
          <a:xfrm>
            <a:off x="1732700" y="2255125"/>
            <a:ext cx="49443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Utilizing Intermediate Language simplifies the work of the engine to focusing on one language, speeds development, and modularized the approach.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act of going from normal assembly (i.e.: x86) to intermediate language is called “lifting”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Done accurately, this allows for black-box cross compiling (i.e.: no source code translation from x86 to MIPS)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Intermediate Languages</a:t>
            </a:r>
            <a:endParaRPr sz="3000"/>
          </a:p>
        </p:txBody>
      </p:sp>
      <p:sp>
        <p:nvSpPr>
          <p:cNvPr id="1535" name="Google Shape;1535;p32"/>
          <p:cNvSpPr txBox="1"/>
          <p:nvPr>
            <p:ph idx="1" type="body"/>
          </p:nvPr>
        </p:nvSpPr>
        <p:spPr>
          <a:xfrm>
            <a:off x="1732700" y="2255125"/>
            <a:ext cx="49443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BAP Intermediate Language (CMU)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http://users.ece.cmu.edu/~aavgerin/papers/bap-cav-11.pdf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LLVM-IR (International Consortium)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http://llvm.org/releases/2.7/docs/LangRef.html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3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Valgrind and VEX</a:t>
            </a:r>
            <a:endParaRPr sz="3000"/>
          </a:p>
        </p:txBody>
      </p:sp>
      <p:sp>
        <p:nvSpPr>
          <p:cNvPr id="1541" name="Google Shape;1541;p33"/>
          <p:cNvSpPr txBox="1"/>
          <p:nvPr>
            <p:ph idx="1" type="body"/>
          </p:nvPr>
        </p:nvSpPr>
        <p:spPr>
          <a:xfrm>
            <a:off x="1732700" y="2255125"/>
            <a:ext cx="49443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“Valgrind is an instrumentation framework for building dynamic analysis tools”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Valgrind uses an intermediate language called VEX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http://valgrind.org/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lot of support for lifting to VEX already exists as the Valgrind project has been around for a while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the main use of Valgrind is to attach to binaries without source code, VEX is a natural solution for Symbolic Execution on black-box binaries.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VEX Demo</a:t>
            </a:r>
            <a:endParaRPr sz="3000"/>
          </a:p>
        </p:txBody>
      </p:sp>
      <p:sp>
        <p:nvSpPr>
          <p:cNvPr id="1547" name="Google Shape;1547;p34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3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Intermediate Language Simulation</a:t>
            </a:r>
            <a:endParaRPr sz="3000"/>
          </a:p>
        </p:txBody>
      </p:sp>
      <p:sp>
        <p:nvSpPr>
          <p:cNvPr id="1553" name="Google Shape;1553;p35"/>
          <p:cNvSpPr txBox="1"/>
          <p:nvPr>
            <p:ph idx="1" type="body"/>
          </p:nvPr>
        </p:nvSpPr>
        <p:spPr>
          <a:xfrm>
            <a:off x="1732700" y="2255125"/>
            <a:ext cx="49443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Something needs to execute the intermediate language. (think “</a:t>
            </a:r>
            <a:r>
              <a:rPr i="1" lang="en"/>
              <a:t>emulator”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Execution will create machine states that contain constraints.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simple functions, you can execute them entirely in the intermediate language, regardless of their base language (i.e.: x86, ARM, MIPS, etc).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Constraint Solving</a:t>
            </a:r>
            <a:endParaRPr sz="3000"/>
          </a:p>
        </p:txBody>
      </p:sp>
      <p:sp>
        <p:nvSpPr>
          <p:cNvPr id="1559" name="Google Shape;1559;p36"/>
          <p:cNvSpPr txBox="1"/>
          <p:nvPr>
            <p:ph idx="1" type="body"/>
          </p:nvPr>
        </p:nvSpPr>
        <p:spPr>
          <a:xfrm>
            <a:off x="1732700" y="2255125"/>
            <a:ext cx="49443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Simulating the binary naturally creates constraints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Once a path is found to a part of the code, you can solve the resulting constraints to answer questions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Microsoft’s Z3 Theorem Prover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https://github.com/z3prover/z3/wiki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of the top solvers and theorem provers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3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Constraint Solving</a:t>
            </a:r>
            <a:endParaRPr sz="3000"/>
          </a:p>
        </p:txBody>
      </p:sp>
      <p:sp>
        <p:nvSpPr>
          <p:cNvPr id="1565" name="Google Shape;1565;p37"/>
          <p:cNvSpPr txBox="1"/>
          <p:nvPr>
            <p:ph idx="1" type="body"/>
          </p:nvPr>
        </p:nvSpPr>
        <p:spPr>
          <a:xfrm>
            <a:off x="1732700" y="2255125"/>
            <a:ext cx="49443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-"/>
            </a:pPr>
            <a:r>
              <a:rPr lang="en"/>
              <a:t>Example: Magic Square (Demo)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gicsquare.jpg" id="1566" name="Google Shape;15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900" y="2908975"/>
            <a:ext cx="1714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38"/>
          <p:cNvSpPr txBox="1"/>
          <p:nvPr>
            <p:ph type="title"/>
          </p:nvPr>
        </p:nvSpPr>
        <p:spPr>
          <a:xfrm>
            <a:off x="1732700" y="1735600"/>
            <a:ext cx="6336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Sudoku Challenge (Demo)</a:t>
            </a:r>
            <a:endParaRPr sz="3000"/>
          </a:p>
        </p:txBody>
      </p:sp>
      <p:sp>
        <p:nvSpPr>
          <p:cNvPr id="1572" name="Google Shape;1572;p3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Sudoku solver using Z3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Bonus: Check for and print multiple solutions if they exist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Sudoku generator using Z3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Login Revisited</a:t>
            </a:r>
            <a:endParaRPr sz="3000"/>
          </a:p>
        </p:txBody>
      </p:sp>
      <p:sp>
        <p:nvSpPr>
          <p:cNvPr id="1578" name="Google Shape;1578;p3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Installing angr</a:t>
            </a:r>
            <a:endParaRPr sz="3000"/>
          </a:p>
        </p:txBody>
      </p:sp>
      <p:sp>
        <p:nvSpPr>
          <p:cNvPr id="1420" name="Google Shape;1420;p1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Python + pip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dependencies (libffi, maybe others)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apt-get install libffi-dev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python virtualenv wrappers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mkvirtualenv angr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pip install angr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Goals For This Talk</a:t>
            </a:r>
            <a:endParaRPr sz="3000"/>
          </a:p>
        </p:txBody>
      </p:sp>
      <p:sp>
        <p:nvSpPr>
          <p:cNvPr id="1426" name="Google Shape;1426;p14"/>
          <p:cNvSpPr txBox="1"/>
          <p:nvPr>
            <p:ph idx="1" type="body"/>
          </p:nvPr>
        </p:nvSpPr>
        <p:spPr>
          <a:xfrm>
            <a:off x="1732700" y="2255125"/>
            <a:ext cx="4944300" cy="2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0x1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Gain high level understanding of what Symbolic Execution 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Discover tools for further exploration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Hopefully inspire you to learn more about 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0x0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make you an expert on Symbolic Execution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Demo</a:t>
            </a:r>
            <a:endParaRPr/>
          </a:p>
        </p:txBody>
      </p:sp>
      <p:sp>
        <p:nvSpPr>
          <p:cNvPr id="1432" name="Google Shape;1432;p1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</a:t>
            </a:r>
            <a:endParaRPr sz="3000"/>
          </a:p>
        </p:txBody>
      </p:sp>
      <p:sp>
        <p:nvSpPr>
          <p:cNvPr id="1438" name="Google Shape;1438;p16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Static Analysis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Looking at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running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simple programs or functions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full understanding of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i.e.: IDA Pro</a:t>
            </a:r>
            <a:endParaRPr/>
          </a:p>
        </p:txBody>
      </p:sp>
      <p:sp>
        <p:nvSpPr>
          <p:cNvPr id="1439" name="Google Shape;1439;p16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Dynamic Analysis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the code and see what happens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Useful for complicated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i.e.: gdb</a:t>
            </a:r>
            <a:endParaRPr/>
          </a:p>
        </p:txBody>
      </p:sp>
      <p:sp>
        <p:nvSpPr>
          <p:cNvPr id="1440" name="Google Shape;1440;p16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Symbolic Analysis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Simulate running the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provide real input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Record what happens in sets of statements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Attempt to solve statements to answer questions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7"/>
          <p:cNvSpPr txBox="1"/>
          <p:nvPr>
            <p:ph type="ctrTitle"/>
          </p:nvPr>
        </p:nvSpPr>
        <p:spPr>
          <a:xfrm>
            <a:off x="2743200" y="1735750"/>
            <a:ext cx="6313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Symbolic Execution?</a:t>
            </a:r>
            <a:endParaRPr sz="3000"/>
          </a:p>
        </p:txBody>
      </p:sp>
      <p:sp>
        <p:nvSpPr>
          <p:cNvPr id="1446" name="Google Shape;1446;p1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I’ve started learning and you should too.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8"/>
          <p:cNvSpPr txBox="1"/>
          <p:nvPr>
            <p:ph type="title"/>
          </p:nvPr>
        </p:nvSpPr>
        <p:spPr>
          <a:xfrm>
            <a:off x="1732700" y="1735600"/>
            <a:ext cx="5571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Awesome CTF Teams</a:t>
            </a:r>
            <a:endParaRPr sz="3000"/>
          </a:p>
        </p:txBody>
      </p:sp>
      <p:sp>
        <p:nvSpPr>
          <p:cNvPr id="1452" name="Google Shape;1452;p18"/>
          <p:cNvSpPr txBox="1"/>
          <p:nvPr>
            <p:ph idx="1" type="body"/>
          </p:nvPr>
        </p:nvSpPr>
        <p:spPr>
          <a:xfrm>
            <a:off x="1732700" y="2255125"/>
            <a:ext cx="49443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Plaid Parliament of Pwning (Carnegie Mellon University)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BAP (Binary Analysis Platform)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https://github.com/BinaryAnalysisPlatform/bap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http://pwning.net/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ShellPhish (UC Santa Barbara and Northeastern University)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angr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http://angr.io/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http://www.shellphish.net/cli.html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9"/>
          <p:cNvSpPr txBox="1"/>
          <p:nvPr>
            <p:ph type="title"/>
          </p:nvPr>
        </p:nvSpPr>
        <p:spPr>
          <a:xfrm>
            <a:off x="1732700" y="1735600"/>
            <a:ext cx="5571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Awesome CTF Teams</a:t>
            </a:r>
            <a:endParaRPr sz="3000"/>
          </a:p>
        </p:txBody>
      </p:sp>
      <p:sp>
        <p:nvSpPr>
          <p:cNvPr id="1458" name="Google Shape;1458;p19"/>
          <p:cNvSpPr txBox="1"/>
          <p:nvPr>
            <p:ph idx="1" type="body"/>
          </p:nvPr>
        </p:nvSpPr>
        <p:spPr>
          <a:xfrm>
            <a:off x="1732700" y="2255125"/>
            <a:ext cx="49443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Kenshoto (DEFCON CTF Host 2005-2008)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Vivisect/Symboliks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https://github.com/vivisect/vivisect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http://visi.kenshoto.com/viki/MainPage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