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5"/>
  </p:notesMasterIdLst>
  <p:handoutMasterIdLst>
    <p:handoutMasterId r:id="rId26"/>
  </p:handoutMasterIdLst>
  <p:sldIdLst>
    <p:sldId id="289" r:id="rId5"/>
    <p:sldId id="297" r:id="rId6"/>
    <p:sldId id="314" r:id="rId7"/>
    <p:sldId id="328" r:id="rId8"/>
    <p:sldId id="326" r:id="rId9"/>
    <p:sldId id="325" r:id="rId10"/>
    <p:sldId id="319" r:id="rId11"/>
    <p:sldId id="323" r:id="rId12"/>
    <p:sldId id="316" r:id="rId13"/>
    <p:sldId id="299" r:id="rId14"/>
    <p:sldId id="318" r:id="rId15"/>
    <p:sldId id="320" r:id="rId16"/>
    <p:sldId id="317" r:id="rId17"/>
    <p:sldId id="322" r:id="rId18"/>
    <p:sldId id="324" r:id="rId19"/>
    <p:sldId id="329" r:id="rId20"/>
    <p:sldId id="327" r:id="rId21"/>
    <p:sldId id="308" r:id="rId22"/>
    <p:sldId id="321" r:id="rId23"/>
    <p:sldId id="330" r:id="rId24"/>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guide id="3" pos="408" userDrawn="1">
          <p15:clr>
            <a:srgbClr val="A4A3A4"/>
          </p15:clr>
        </p15:guide>
        <p15:guide id="4" orient="horz" pos="432" userDrawn="1">
          <p15:clr>
            <a:srgbClr val="A4A3A4"/>
          </p15:clr>
        </p15:guide>
        <p15:guide id="5" pos="727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1F1C"/>
    <a:srgbClr val="0D3047"/>
    <a:srgbClr val="0B2B41"/>
    <a:srgbClr val="114263"/>
    <a:srgbClr val="401918"/>
    <a:srgbClr val="AB678E"/>
    <a:srgbClr val="B2606E"/>
    <a:srgbClr val="CA929B"/>
    <a:srgbClr val="248CD2"/>
    <a:srgbClr val="C88E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E8B1032C-EA38-4F05-BA0D-38AFFFC7BED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Style léger 3 - Accentuation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27102A9-8310-4765-A935-A1911B00CA55}" styleName="Style léger 1 - Accentuation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Style moyen 1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Style moyen 1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38" autoAdjust="0"/>
    <p:restoredTop sz="94353" autoAdjust="0"/>
  </p:normalViewPr>
  <p:slideViewPr>
    <p:cSldViewPr snapToGrid="0">
      <p:cViewPr varScale="1">
        <p:scale>
          <a:sx n="69" d="100"/>
          <a:sy n="69" d="100"/>
        </p:scale>
        <p:origin x="600" y="72"/>
      </p:cViewPr>
      <p:guideLst>
        <p:guide orient="horz" pos="2160"/>
        <p:guide pos="3864"/>
        <p:guide pos="408"/>
        <p:guide orient="horz" pos="432"/>
        <p:guide pos="7272"/>
      </p:guideLst>
    </p:cSldViewPr>
  </p:slideViewPr>
  <p:notesTextViewPr>
    <p:cViewPr>
      <p:scale>
        <a:sx n="1" d="1"/>
        <a:sy n="1" d="1"/>
      </p:scale>
      <p:origin x="0" y="0"/>
    </p:cViewPr>
  </p:notesTextViewPr>
  <p:notesViewPr>
    <p:cSldViewPr snapToGrid="0">
      <p:cViewPr varScale="1">
        <p:scale>
          <a:sx n="88" d="100"/>
          <a:sy n="88" d="100"/>
        </p:scale>
        <p:origin x="303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BAC49572-5098-4FC4-AF0C-4155D5E78B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88AA88ED-9106-452F-A16C-BA63DCB68EB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9142A3-90E2-478A-BA2C-6CC385EA1380}" type="datetimeFigureOut">
              <a:rPr lang="fr-FR" smtClean="0"/>
              <a:t>08/02/2022</a:t>
            </a:fld>
            <a:endParaRPr lang="fr-FR"/>
          </a:p>
        </p:txBody>
      </p:sp>
      <p:sp>
        <p:nvSpPr>
          <p:cNvPr id="4" name="Espace réservé du pied de page 3">
            <a:extLst>
              <a:ext uri="{FF2B5EF4-FFF2-40B4-BE49-F238E27FC236}">
                <a16:creationId xmlns:a16="http://schemas.microsoft.com/office/drawing/2014/main" id="{CCA1C77C-B810-49D7-A7A2-0F7E9D86351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B4752286-8EA3-4402-A03D-C0595845B2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902C78-D536-4665-BE56-C8F556A0504A}" type="slidenum">
              <a:rPr lang="fr-FR" smtClean="0"/>
              <a:t>‹N°›</a:t>
            </a:fld>
            <a:endParaRPr lang="fr-FR"/>
          </a:p>
        </p:txBody>
      </p:sp>
    </p:spTree>
    <p:extLst>
      <p:ext uri="{BB962C8B-B14F-4D97-AF65-F5344CB8AC3E}">
        <p14:creationId xmlns:p14="http://schemas.microsoft.com/office/powerpoint/2010/main" val="15125785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F2451-6A58-4377-953A-113910610DCC}" type="datetimeFigureOut">
              <a:rPr lang="fr-FR" noProof="0" smtClean="0"/>
              <a:t>08/02/2022</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noProof="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noProof="0" dirty="0"/>
              <a:t>Modifiez les styles du texte du masque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E5BA3-7562-41F3-85A3-5244B451D190}" type="slidenum">
              <a:rPr lang="fr-FR" noProof="0" smtClean="0"/>
              <a:t>‹N°›</a:t>
            </a:fld>
            <a:endParaRPr lang="fr-FR" noProof="0"/>
          </a:p>
        </p:txBody>
      </p:sp>
    </p:spTree>
    <p:extLst>
      <p:ext uri="{BB962C8B-B14F-4D97-AF65-F5344CB8AC3E}">
        <p14:creationId xmlns:p14="http://schemas.microsoft.com/office/powerpoint/2010/main" val="41523381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51E5BA3-7562-41F3-85A3-5244B451D190}" type="slidenum">
              <a:rPr lang="fr-FR" noProof="0" smtClean="0"/>
              <a:t>1</a:t>
            </a:fld>
            <a:endParaRPr lang="fr-FR" noProof="0"/>
          </a:p>
        </p:txBody>
      </p:sp>
    </p:spTree>
    <p:extLst>
      <p:ext uri="{BB962C8B-B14F-4D97-AF65-F5344CB8AC3E}">
        <p14:creationId xmlns:p14="http://schemas.microsoft.com/office/powerpoint/2010/main" val="1184233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dirty="0">
                <a:solidFill>
                  <a:srgbClr val="000000"/>
                </a:solidFill>
                <a:latin typeface="Times-Roman"/>
              </a:rPr>
              <a:t>hard-decision (binary) hierarchical structure : rejection if a true class </a:t>
            </a:r>
            <a:br>
              <a:rPr lang="en-US" sz="1200" dirty="0">
                <a:solidFill>
                  <a:srgbClr val="000000"/>
                </a:solidFill>
                <a:latin typeface="Times-Roman"/>
              </a:rPr>
            </a:br>
            <a:r>
              <a:rPr lang="en-US" sz="1200" dirty="0">
                <a:solidFill>
                  <a:srgbClr val="000000"/>
                </a:solidFill>
                <a:latin typeface="Times-Roman"/>
              </a:rPr>
              <a:t>input gives no output above a fixed threshold T for one of its</a:t>
            </a:r>
            <a:br>
              <a:rPr lang="en-US" sz="1200" dirty="0">
                <a:solidFill>
                  <a:srgbClr val="000000"/>
                </a:solidFill>
                <a:latin typeface="Times-Roman"/>
              </a:rPr>
            </a:br>
            <a:r>
              <a:rPr lang="en-US" sz="1200" dirty="0">
                <a:solidFill>
                  <a:srgbClr val="000000"/>
                </a:solidFill>
                <a:latin typeface="Times-Roman"/>
              </a:rPr>
              <a:t>macro-classes in the upper levels of the hierarchy or if the largest output is above T for some wrong macro-class at some node ≠ In a soft-decision hierarchy, the final P(mlx) for that input's correct path will have the largest final probability output above some new soft-decision threshold T</a:t>
            </a:r>
            <a:r>
              <a:rPr lang="en-US" sz="1050" dirty="0">
                <a:solidFill>
                  <a:srgbClr val="000000"/>
                </a:solidFill>
                <a:latin typeface="Helvetica" panose="020B0604020202020204" pitchFamily="34" charset="0"/>
              </a:rPr>
              <a:t>s-</a:t>
            </a:r>
            <a:r>
              <a:rPr lang="en-US" sz="1200" dirty="0"/>
              <a:t> </a:t>
            </a:r>
            <a:endParaRPr lang="fr-FR" dirty="0"/>
          </a:p>
        </p:txBody>
      </p:sp>
      <p:sp>
        <p:nvSpPr>
          <p:cNvPr id="4" name="Espace réservé du numéro de diapositive 3"/>
          <p:cNvSpPr>
            <a:spLocks noGrp="1"/>
          </p:cNvSpPr>
          <p:nvPr>
            <p:ph type="sldNum" sz="quarter" idx="5"/>
          </p:nvPr>
        </p:nvSpPr>
        <p:spPr/>
        <p:txBody>
          <a:bodyPr/>
          <a:lstStyle/>
          <a:p>
            <a:fld id="{751E5BA3-7562-41F3-85A3-5244B451D190}" type="slidenum">
              <a:rPr lang="fr-FR" noProof="0" smtClean="0"/>
              <a:t>10</a:t>
            </a:fld>
            <a:endParaRPr lang="fr-FR" noProof="0"/>
          </a:p>
        </p:txBody>
      </p:sp>
    </p:spTree>
    <p:extLst>
      <p:ext uri="{BB962C8B-B14F-4D97-AF65-F5344CB8AC3E}">
        <p14:creationId xmlns:p14="http://schemas.microsoft.com/office/powerpoint/2010/main" val="2739798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51E5BA3-7562-41F3-85A3-5244B451D190}" type="slidenum">
              <a:rPr lang="fr-FR" noProof="0" smtClean="0"/>
              <a:t>11</a:t>
            </a:fld>
            <a:endParaRPr lang="fr-FR" noProof="0"/>
          </a:p>
        </p:txBody>
      </p:sp>
    </p:spTree>
    <p:extLst>
      <p:ext uri="{BB962C8B-B14F-4D97-AF65-F5344CB8AC3E}">
        <p14:creationId xmlns:p14="http://schemas.microsoft.com/office/powerpoint/2010/main" val="2237797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kern="1200" dirty="0">
                <a:solidFill>
                  <a:schemeClr val="tx1"/>
                </a:solidFill>
                <a:effectLst/>
                <a:latin typeface="+mn-lt"/>
                <a:ea typeface="+mn-ea"/>
                <a:cs typeface="+mn-cs"/>
              </a:rPr>
              <a:t>Principle of KAA : Input patterns are projected to a kernel feature space H. Then, each kernel </a:t>
            </a:r>
            <a:r>
              <a:rPr lang="en-US" sz="1200" kern="1200" dirty="0" err="1">
                <a:solidFill>
                  <a:schemeClr val="tx1"/>
                </a:solidFill>
                <a:effectLst/>
                <a:latin typeface="+mn-lt"/>
                <a:ea typeface="+mn-ea"/>
                <a:cs typeface="+mn-cs"/>
              </a:rPr>
              <a:t>autoassociator</a:t>
            </a:r>
            <a:br>
              <a:rPr lang="en-US" dirty="0"/>
            </a:br>
            <a:r>
              <a:rPr lang="en-US" sz="1200" kern="1200" dirty="0">
                <a:solidFill>
                  <a:schemeClr val="tx1"/>
                </a:solidFill>
                <a:effectLst/>
                <a:latin typeface="+mn-lt"/>
                <a:ea typeface="+mn-ea"/>
                <a:cs typeface="+mn-cs"/>
              </a:rPr>
              <a:t>learns to reconstruct [e.g., via F ()] a particular class of patterns from their kernel features.+ more precisions see https://citeseerx.ist.psu.edu/viewdoc/download?doi=10.1.1.467.7700&amp;rep=rep1&amp;type=pdf </a:t>
            </a:r>
            <a:endParaRPr lang="fr-FR" dirty="0"/>
          </a:p>
        </p:txBody>
      </p:sp>
      <p:sp>
        <p:nvSpPr>
          <p:cNvPr id="4" name="Espace réservé du numéro de diapositive 3"/>
          <p:cNvSpPr>
            <a:spLocks noGrp="1"/>
          </p:cNvSpPr>
          <p:nvPr>
            <p:ph type="sldNum" sz="quarter" idx="5"/>
          </p:nvPr>
        </p:nvSpPr>
        <p:spPr/>
        <p:txBody>
          <a:bodyPr/>
          <a:lstStyle/>
          <a:p>
            <a:fld id="{751E5BA3-7562-41F3-85A3-5244B451D190}" type="slidenum">
              <a:rPr lang="fr-FR" noProof="0" smtClean="0"/>
              <a:t>12</a:t>
            </a:fld>
            <a:endParaRPr lang="fr-FR" noProof="0"/>
          </a:p>
        </p:txBody>
      </p:sp>
    </p:spTree>
    <p:extLst>
      <p:ext uri="{BB962C8B-B14F-4D97-AF65-F5344CB8AC3E}">
        <p14:creationId xmlns:p14="http://schemas.microsoft.com/office/powerpoint/2010/main" val="975799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51E5BA3-7562-41F3-85A3-5244B451D190}" type="slidenum">
              <a:rPr lang="fr-FR" noProof="0" smtClean="0"/>
              <a:t>13</a:t>
            </a:fld>
            <a:endParaRPr lang="fr-FR" noProof="0"/>
          </a:p>
        </p:txBody>
      </p:sp>
    </p:spTree>
    <p:extLst>
      <p:ext uri="{BB962C8B-B14F-4D97-AF65-F5344CB8AC3E}">
        <p14:creationId xmlns:p14="http://schemas.microsoft.com/office/powerpoint/2010/main" val="471585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51E5BA3-7562-41F3-85A3-5244B451D190}" type="slidenum">
              <a:rPr lang="fr-FR" noProof="0" smtClean="0"/>
              <a:t>14</a:t>
            </a:fld>
            <a:endParaRPr lang="fr-FR" noProof="0"/>
          </a:p>
        </p:txBody>
      </p:sp>
    </p:spTree>
    <p:extLst>
      <p:ext uri="{BB962C8B-B14F-4D97-AF65-F5344CB8AC3E}">
        <p14:creationId xmlns:p14="http://schemas.microsoft.com/office/powerpoint/2010/main" val="2155075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0" i="0" dirty="0">
                <a:solidFill>
                  <a:srgbClr val="000000"/>
                </a:solidFill>
                <a:effectLst/>
                <a:latin typeface="Arial" panose="020B0604020202020204" pitchFamily="34" charset="0"/>
              </a:rPr>
              <a:t>summary : they decided to carry out a classifier with rejection with first a general classifier and then a binary classifier which decides if the first classification was correct. 1) they classify and create an extra class (of rejection) based on rejection by risk minimization. ==&gt; could be used in our case, with a method based on the ratio of highest component of the probability vector if it </a:t>
            </a:r>
            <a:r>
              <a:rPr lang="en-US" b="0" i="0" dirty="0" err="1">
                <a:solidFill>
                  <a:srgbClr val="000000"/>
                </a:solidFill>
                <a:effectLst/>
                <a:latin typeface="Arial" panose="020B0604020202020204" pitchFamily="34" charset="0"/>
              </a:rPr>
              <a:t>it</a:t>
            </a:r>
            <a:r>
              <a:rPr lang="en-US" b="0" i="0" dirty="0">
                <a:solidFill>
                  <a:srgbClr val="000000"/>
                </a:solidFill>
                <a:effectLst/>
                <a:latin typeface="Arial" panose="020B0604020202020204" pitchFamily="34" charset="0"/>
              </a:rPr>
              <a:t> enough or not and if not it can be assigned to the rejection class. + Expert knowledge : create superclass which group several subclasses (have a lower weight in the rejection process if they belong to the same superclass). + interaction function (local neighborhood : set of edges connecting partition with neighbors just next to them, and non local </a:t>
            </a:r>
            <a:r>
              <a:rPr lang="en-US" b="0" i="0" dirty="0" err="1">
                <a:solidFill>
                  <a:srgbClr val="000000"/>
                </a:solidFill>
                <a:effectLst/>
                <a:latin typeface="Arial" panose="020B0604020202020204" pitchFamily="34" charset="0"/>
              </a:rPr>
              <a:t>neigborhood</a:t>
            </a:r>
            <a:r>
              <a:rPr lang="en-US" b="0" i="0" dirty="0">
                <a:solidFill>
                  <a:srgbClr val="000000"/>
                </a:solidFill>
                <a:effectLst/>
                <a:latin typeface="Arial" panose="020B0604020202020204" pitchFamily="34" charset="0"/>
              </a:rPr>
              <a:t> set of edges with high similarity)</a:t>
            </a:r>
            <a:endParaRPr lang="fr-FR" dirty="0"/>
          </a:p>
        </p:txBody>
      </p:sp>
      <p:sp>
        <p:nvSpPr>
          <p:cNvPr id="4" name="Espace réservé du numéro de diapositive 3"/>
          <p:cNvSpPr>
            <a:spLocks noGrp="1"/>
          </p:cNvSpPr>
          <p:nvPr>
            <p:ph type="sldNum" sz="quarter" idx="5"/>
          </p:nvPr>
        </p:nvSpPr>
        <p:spPr/>
        <p:txBody>
          <a:bodyPr/>
          <a:lstStyle/>
          <a:p>
            <a:fld id="{751E5BA3-7562-41F3-85A3-5244B451D190}" type="slidenum">
              <a:rPr lang="fr-FR" noProof="0" smtClean="0"/>
              <a:t>15</a:t>
            </a:fld>
            <a:endParaRPr lang="fr-FR" noProof="0"/>
          </a:p>
        </p:txBody>
      </p:sp>
    </p:spTree>
    <p:extLst>
      <p:ext uri="{BB962C8B-B14F-4D97-AF65-F5344CB8AC3E}">
        <p14:creationId xmlns:p14="http://schemas.microsoft.com/office/powerpoint/2010/main" val="2089388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51E5BA3-7562-41F3-85A3-5244B451D190}" type="slidenum">
              <a:rPr lang="fr-FR" noProof="0" smtClean="0"/>
              <a:t>16</a:t>
            </a:fld>
            <a:endParaRPr lang="fr-FR" noProof="0"/>
          </a:p>
        </p:txBody>
      </p:sp>
    </p:spTree>
    <p:extLst>
      <p:ext uri="{BB962C8B-B14F-4D97-AF65-F5344CB8AC3E}">
        <p14:creationId xmlns:p14="http://schemas.microsoft.com/office/powerpoint/2010/main" val="34465896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51E5BA3-7562-41F3-85A3-5244B451D190}" type="slidenum">
              <a:rPr lang="fr-FR" noProof="0" smtClean="0"/>
              <a:t>17</a:t>
            </a:fld>
            <a:endParaRPr lang="fr-FR" noProof="0"/>
          </a:p>
        </p:txBody>
      </p:sp>
    </p:spTree>
    <p:extLst>
      <p:ext uri="{BB962C8B-B14F-4D97-AF65-F5344CB8AC3E}">
        <p14:creationId xmlns:p14="http://schemas.microsoft.com/office/powerpoint/2010/main" val="2956247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51E5BA3-7562-41F3-85A3-5244B451D190}" type="slidenum">
              <a:rPr lang="fr-FR" noProof="0" smtClean="0"/>
              <a:t>2</a:t>
            </a:fld>
            <a:endParaRPr lang="fr-FR" noProof="0"/>
          </a:p>
        </p:txBody>
      </p:sp>
    </p:spTree>
    <p:extLst>
      <p:ext uri="{BB962C8B-B14F-4D97-AF65-F5344CB8AC3E}">
        <p14:creationId xmlns:p14="http://schemas.microsoft.com/office/powerpoint/2010/main" val="3818899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51E5BA3-7562-41F3-85A3-5244B451D190}" type="slidenum">
              <a:rPr lang="fr-FR" noProof="0" smtClean="0"/>
              <a:t>3</a:t>
            </a:fld>
            <a:endParaRPr lang="fr-FR" noProof="0"/>
          </a:p>
        </p:txBody>
      </p:sp>
    </p:spTree>
    <p:extLst>
      <p:ext uri="{BB962C8B-B14F-4D97-AF65-F5344CB8AC3E}">
        <p14:creationId xmlns:p14="http://schemas.microsoft.com/office/powerpoint/2010/main" val="715481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en-US" sz="1800" i="1" dirty="0">
                <a:effectLst/>
                <a:latin typeface="Calibri" panose="020F0502020204030204" pitchFamily="34" charset="0"/>
                <a:ea typeface="Calibri" panose="020F0502020204030204" pitchFamily="34" charset="0"/>
                <a:cs typeface="Calibri" panose="020F0502020204030204" pitchFamily="34" charset="0"/>
              </a:rPr>
              <a:t>Ambiguity</a:t>
            </a:r>
            <a:r>
              <a:rPr lang="fr-FR" sz="1800" i="1" dirty="0">
                <a:effectLst/>
                <a:latin typeface="Calibri" panose="020F0502020204030204" pitchFamily="34" charset="0"/>
                <a:ea typeface="Calibri" panose="020F0502020204030204" pitchFamily="34" charset="0"/>
                <a:cs typeface="Times New Roman" panose="02020603050405020304" pitchFamily="18" charset="0"/>
              </a:rPr>
              <a:t> rejection</a:t>
            </a:r>
            <a:r>
              <a:rPr lang="en-US" sz="1800" dirty="0">
                <a:effectLst/>
                <a:latin typeface="Calibri" panose="020F0502020204030204" pitchFamily="34" charset="0"/>
                <a:ea typeface="Calibri" panose="020F0502020204030204" pitchFamily="34" charset="0"/>
                <a:cs typeface="Calibri" panose="020F0502020204030204" pitchFamily="34" charset="0"/>
              </a:rPr>
              <a:t>: rejects when the predictor deviates a little from the real function followed by the data.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i="1" dirty="0">
                <a:effectLst/>
                <a:latin typeface="Calibri" panose="020F0502020204030204" pitchFamily="34" charset="0"/>
                <a:ea typeface="Calibri" panose="020F0502020204030204" pitchFamily="34" charset="0"/>
                <a:cs typeface="Calibri" panose="020F0502020204030204" pitchFamily="34" charset="0"/>
              </a:rPr>
              <a:t>Novelty rejection</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Reject</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when</a:t>
            </a:r>
            <a:r>
              <a:rPr lang="fr-FR" sz="1800" dirty="0">
                <a:effectLst/>
                <a:latin typeface="Calibri" panose="020F0502020204030204" pitchFamily="34" charset="0"/>
                <a:ea typeface="Calibri" panose="020F0502020204030204" pitchFamily="34" charset="0"/>
                <a:cs typeface="Times New Roman" panose="02020603050405020304" pitchFamily="18" charset="0"/>
              </a:rPr>
              <a:t> the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prediction</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is</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totally</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different</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from</a:t>
            </a:r>
            <a:r>
              <a:rPr lang="fr-FR" sz="1800" dirty="0">
                <a:effectLst/>
                <a:latin typeface="Calibri" panose="020F0502020204030204" pitchFamily="34" charset="0"/>
                <a:ea typeface="Calibri" panose="020F0502020204030204" pitchFamily="34" charset="0"/>
                <a:cs typeface="Times New Roman" panose="02020603050405020304" pitchFamily="18" charset="0"/>
              </a:rPr>
              <a:t> the real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function</a:t>
            </a:r>
            <a:r>
              <a:rPr lang="fr-FR"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I) What architectures are possible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1) </a:t>
            </a:r>
            <a:r>
              <a:rPr lang="en-US" sz="1800" i="1" dirty="0">
                <a:effectLst/>
                <a:latin typeface="Calibri" panose="020F0502020204030204" pitchFamily="34" charset="0"/>
                <a:ea typeface="Calibri" panose="020F0502020204030204" pitchFamily="34" charset="0"/>
                <a:cs typeface="Calibri" panose="020F0502020204030204" pitchFamily="34" charset="0"/>
              </a:rPr>
              <a:t>Separated rejector</a:t>
            </a:r>
            <a:r>
              <a:rPr lang="en-US" sz="1800" dirty="0">
                <a:effectLst/>
                <a:latin typeface="Calibri" panose="020F0502020204030204" pitchFamily="34" charset="0"/>
                <a:ea typeface="Calibri" panose="020F0502020204030204" pitchFamily="34" charset="0"/>
                <a:cs typeface="Calibri" panose="020F0502020204030204" pitchFamily="34" charset="0"/>
              </a:rPr>
              <a:t>: rejector operates independently from the predictor. </a:t>
            </a:r>
            <a:r>
              <a:rPr lang="en-US" sz="1800" dirty="0">
                <a:effectLst/>
                <a:latin typeface="Calibri" panose="020F0502020204030204" pitchFamily="34" charset="0"/>
                <a:ea typeface="Times New Roman" panose="02020603050405020304" pitchFamily="18" charset="0"/>
                <a:cs typeface="Calibri" panose="020F0502020204030204" pitchFamily="34" charset="0"/>
              </a:rPr>
              <a:t>Stand-alone model that, at test time, decides whether to reject an example without considering the predictor.</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Benefits : any type of predictor, rejector</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trained</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independently</a:t>
            </a:r>
            <a:r>
              <a:rPr lang="fr-FR" sz="1800" dirty="0">
                <a:effectLst/>
                <a:latin typeface="Calibri" panose="020F0502020204030204" pitchFamily="34" charset="0"/>
                <a:ea typeface="Calibri" panose="020F0502020204030204" pitchFamily="34" charset="0"/>
                <a:cs typeface="Times New Roman" panose="02020603050405020304" pitchFamily="18" charset="0"/>
              </a:rPr>
              <a:t> of the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predictor</a:t>
            </a:r>
            <a:r>
              <a:rPr lang="fr-FR" sz="1800" dirty="0">
                <a:effectLst/>
                <a:latin typeface="Calibri" panose="020F0502020204030204" pitchFamily="34" charset="0"/>
                <a:ea typeface="Calibri" panose="020F0502020204030204" pitchFamily="34" charset="0"/>
                <a:cs typeface="Times New Roman" panose="02020603050405020304" pitchFamily="18" charset="0"/>
              </a:rPr>
              <a:t>, augment an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existing</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predictor</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with</a:t>
            </a:r>
            <a:r>
              <a:rPr lang="fr-FR" sz="1800" dirty="0">
                <a:effectLst/>
                <a:latin typeface="Calibri" panose="020F0502020204030204" pitchFamily="34" charset="0"/>
                <a:ea typeface="Calibri" panose="020F0502020204030204" pitchFamily="34" charset="0"/>
                <a:cs typeface="Times New Roman" panose="02020603050405020304" pitchFamily="18" charset="0"/>
              </a:rPr>
              <a:t> a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reject</a:t>
            </a:r>
            <a:r>
              <a:rPr lang="fr-FR" sz="1800" dirty="0">
                <a:effectLst/>
                <a:latin typeface="Calibri" panose="020F0502020204030204" pitchFamily="34" charset="0"/>
                <a:ea typeface="Calibri" panose="020F0502020204030204" pitchFamily="34" charset="0"/>
                <a:cs typeface="Times New Roman" panose="02020603050405020304" pitchFamily="18" charset="0"/>
              </a:rPr>
              <a:t> option.</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Drawbacks</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lower</a:t>
            </a:r>
            <a:r>
              <a:rPr lang="fr-FR" sz="1800" dirty="0">
                <a:effectLst/>
                <a:latin typeface="Calibri" panose="020F0502020204030204" pitchFamily="34" charset="0"/>
                <a:ea typeface="Calibri" panose="020F0502020204030204" pitchFamily="34" charset="0"/>
                <a:cs typeface="Times New Roman" panose="02020603050405020304" pitchFamily="18" charset="0"/>
              </a:rPr>
              <a:t> performance,</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Can be used for any type of rejection.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i="1" dirty="0">
                <a:effectLst/>
                <a:latin typeface="Calibri" panose="020F0502020204030204" pitchFamily="34" charset="0"/>
                <a:ea typeface="Times New Roman" panose="02020603050405020304" pitchFamily="18" charset="0"/>
                <a:cs typeface="Calibri" panose="020F0502020204030204" pitchFamily="34" charset="0"/>
              </a:rPr>
              <a:t>For novelty rejection</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one-class classifier and treat finding outliers: Support Vector Data Descriptor (SVDD) or OCSVM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density-based model:  GMM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outlier detectors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br>
              <a:rPr lang="en-US" sz="1800" dirty="0">
                <a:effectLst/>
                <a:latin typeface="Calibri" panose="020F0502020204030204" pitchFamily="34" charset="0"/>
                <a:ea typeface="Times New Roman" panose="02020603050405020304" pitchFamily="18" charset="0"/>
                <a:cs typeface="Calibri" panose="020F0502020204030204" pitchFamily="34" charset="0"/>
              </a:rPr>
            </a:br>
            <a:r>
              <a:rPr lang="en-US" sz="1800" i="1" dirty="0">
                <a:effectLst/>
                <a:latin typeface="Calibri" panose="020F0502020204030204" pitchFamily="34" charset="0"/>
                <a:ea typeface="Times New Roman" panose="02020603050405020304" pitchFamily="18" charset="0"/>
                <a:cs typeface="Calibri" panose="020F0502020204030204" pitchFamily="34" charset="0"/>
              </a:rPr>
              <a:t>For ambiguity rejection</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only a handful of works are available that consider a separated rejector. This is probably because it requires the rejector to replicate the behavior of the predictor without having access to it.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Asif and Minhas (2020): exploit two separate Neural Networks that jointly train a predictor and a rejector.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2</a:t>
            </a:r>
            <a:r>
              <a:rPr lang="en-US" sz="1800" i="1" dirty="0">
                <a:effectLst/>
                <a:latin typeface="Calibri" panose="020F0502020204030204" pitchFamily="34" charset="0"/>
                <a:ea typeface="Calibri" panose="020F0502020204030204" pitchFamily="34" charset="0"/>
                <a:cs typeface="Calibri" panose="020F0502020204030204" pitchFamily="34" charset="0"/>
              </a:rPr>
              <a:t>) Dependent rejector</a:t>
            </a:r>
            <a:r>
              <a:rPr lang="en-US" sz="1800" dirty="0">
                <a:effectLst/>
                <a:latin typeface="Calibri" panose="020F0502020204030204" pitchFamily="34" charset="0"/>
                <a:ea typeface="Calibri" panose="020F0502020204030204" pitchFamily="34" charset="0"/>
                <a:cs typeface="Calibri" panose="020F0502020204030204" pitchFamily="34" charset="0"/>
              </a:rPr>
              <a:t> : the rejector depends on the output of the predictor.</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Benefits : enables</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ambiguity</a:t>
            </a:r>
            <a:r>
              <a:rPr lang="fr-FR" sz="1800" dirty="0">
                <a:effectLst/>
                <a:latin typeface="Calibri" panose="020F0502020204030204" pitchFamily="34" charset="0"/>
                <a:ea typeface="Calibri" panose="020F0502020204030204" pitchFamily="34" charset="0"/>
                <a:cs typeface="Times New Roman" panose="02020603050405020304" pitchFamily="18" charset="0"/>
              </a:rPr>
              <a:t> rejections, the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rejector</a:t>
            </a:r>
            <a:r>
              <a:rPr lang="fr-FR" sz="1800" dirty="0">
                <a:effectLst/>
                <a:latin typeface="Calibri" panose="020F0502020204030204" pitchFamily="34" charset="0"/>
                <a:ea typeface="Calibri" panose="020F0502020204030204" pitchFamily="34" charset="0"/>
                <a:cs typeface="Times New Roman" panose="02020603050405020304" pitchFamily="18" charset="0"/>
              </a:rPr>
              <a:t> can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extend</a:t>
            </a:r>
            <a:r>
              <a:rPr lang="fr-FR" sz="1800" dirty="0">
                <a:effectLst/>
                <a:latin typeface="Calibri" panose="020F0502020204030204" pitchFamily="34" charset="0"/>
                <a:ea typeface="Calibri" panose="020F0502020204030204" pitchFamily="34" charset="0"/>
                <a:cs typeface="Times New Roman" panose="02020603050405020304" pitchFamily="18" charset="0"/>
              </a:rPr>
              <a:t> an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existing</a:t>
            </a:r>
            <a:r>
              <a:rPr lang="fr-FR" sz="1800" dirty="0">
                <a:effectLst/>
                <a:latin typeface="Calibri" panose="020F0502020204030204" pitchFamily="34" charset="0"/>
                <a:ea typeface="Calibri" panose="020F0502020204030204" pitchFamily="34" charset="0"/>
                <a:cs typeface="Times New Roman" panose="02020603050405020304" pitchFamily="18" charset="0"/>
              </a:rPr>
              <a:t> model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with</a:t>
            </a:r>
            <a:r>
              <a:rPr lang="fr-FR" sz="1800" dirty="0">
                <a:effectLst/>
                <a:latin typeface="Calibri" panose="020F0502020204030204" pitchFamily="34" charset="0"/>
                <a:ea typeface="Calibri" panose="020F0502020204030204" pitchFamily="34" charset="0"/>
                <a:cs typeface="Times New Roman" panose="02020603050405020304" pitchFamily="18" charset="0"/>
              </a:rPr>
              <a:t> a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reject</a:t>
            </a:r>
            <a:r>
              <a:rPr lang="fr-FR" sz="1800" dirty="0">
                <a:effectLst/>
                <a:latin typeface="Calibri" panose="020F0502020204030204" pitchFamily="34" charset="0"/>
                <a:ea typeface="Calibri" panose="020F0502020204030204" pitchFamily="34" charset="0"/>
                <a:cs typeface="Times New Roman" panose="02020603050405020304" pitchFamily="18" charset="0"/>
              </a:rPr>
              <a:t> option.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Often</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this</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is</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done</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based</a:t>
            </a:r>
            <a:r>
              <a:rPr lang="fr-FR" sz="1800" dirty="0">
                <a:effectLst/>
                <a:latin typeface="Calibri" panose="020F0502020204030204" pitchFamily="34" charset="0"/>
                <a:ea typeface="Calibri" panose="020F0502020204030204" pitchFamily="34" charset="0"/>
                <a:cs typeface="Times New Roman" panose="02020603050405020304" pitchFamily="18" charset="0"/>
              </a:rPr>
              <a:t> on a confidence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metric</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derived</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from</a:t>
            </a:r>
            <a:r>
              <a:rPr lang="fr-FR" sz="1800" dirty="0">
                <a:effectLst/>
                <a:latin typeface="Calibri" panose="020F0502020204030204" pitchFamily="34" charset="0"/>
                <a:ea typeface="Calibri" panose="020F0502020204030204" pitchFamily="34" charset="0"/>
                <a:cs typeface="Times New Roman" panose="02020603050405020304" pitchFamily="18" charset="0"/>
              </a:rPr>
              <a:t> the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prediction</a:t>
            </a:r>
            <a:r>
              <a:rPr lang="fr-FR"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Drawbacks</a:t>
            </a:r>
            <a:r>
              <a:rPr lang="fr-FR" sz="1800" dirty="0">
                <a:effectLst/>
                <a:latin typeface="Calibri" panose="020F0502020204030204" pitchFamily="34" charset="0"/>
                <a:ea typeface="Calibri" panose="020F0502020204030204" pitchFamily="34" charset="0"/>
                <a:cs typeface="Times New Roman" panose="02020603050405020304" pitchFamily="18" charset="0"/>
              </a:rPr>
              <a:t> : the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quality</a:t>
            </a:r>
            <a:r>
              <a:rPr lang="fr-FR" sz="1800" dirty="0">
                <a:effectLst/>
                <a:latin typeface="Calibri" panose="020F0502020204030204" pitchFamily="34" charset="0"/>
                <a:ea typeface="Calibri" panose="020F0502020204030204" pitchFamily="34" charset="0"/>
                <a:cs typeface="Times New Roman" panose="02020603050405020304" pitchFamily="18" charset="0"/>
              </a:rPr>
              <a:t> of the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rejector</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is</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highly</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influenced</a:t>
            </a:r>
            <a:r>
              <a:rPr lang="fr-FR" sz="1800" dirty="0">
                <a:effectLst/>
                <a:latin typeface="Calibri" panose="020F0502020204030204" pitchFamily="34" charset="0"/>
                <a:ea typeface="Calibri" panose="020F0502020204030204" pitchFamily="34" charset="0"/>
                <a:cs typeface="Times New Roman" panose="02020603050405020304" pitchFamily="18" charset="0"/>
              </a:rPr>
              <a:t> by the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quality</a:t>
            </a:r>
            <a:r>
              <a:rPr lang="fr-FR" sz="1800" dirty="0">
                <a:effectLst/>
                <a:latin typeface="Calibri" panose="020F0502020204030204" pitchFamily="34" charset="0"/>
                <a:ea typeface="Calibri" panose="020F0502020204030204" pitchFamily="34" charset="0"/>
                <a:cs typeface="Times New Roman" panose="02020603050405020304" pitchFamily="18" charset="0"/>
              </a:rPr>
              <a:t> of the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metric</a:t>
            </a:r>
            <a:r>
              <a:rPr lang="fr-FR"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3) </a:t>
            </a:r>
            <a:r>
              <a:rPr lang="en-US" sz="1800" i="1" dirty="0">
                <a:effectLst/>
                <a:latin typeface="Calibri" panose="020F0502020204030204" pitchFamily="34" charset="0"/>
                <a:ea typeface="Calibri" panose="020F0502020204030204" pitchFamily="34" charset="0"/>
                <a:cs typeface="Calibri" panose="020F0502020204030204" pitchFamily="34" charset="0"/>
              </a:rPr>
              <a:t>Integrated rejector</a:t>
            </a:r>
            <a:r>
              <a:rPr lang="en-US" sz="1800" dirty="0">
                <a:effectLst/>
                <a:latin typeface="Calibri" panose="020F0502020204030204" pitchFamily="34" charset="0"/>
                <a:ea typeface="Calibri" panose="020F0502020204030204" pitchFamily="34" charset="0"/>
                <a:cs typeface="Calibri" panose="020F0502020204030204" pitchFamily="34" charset="0"/>
              </a:rPr>
              <a:t>: integrates the rejector and predictor into a single model</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Benefits : fewer prediction errors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Drawbacks</a:t>
            </a:r>
            <a:r>
              <a:rPr lang="fr-FR" sz="1800" dirty="0">
                <a:effectLst/>
                <a:latin typeface="Calibri" panose="020F0502020204030204" pitchFamily="34" charset="0"/>
                <a:ea typeface="Calibri" panose="020F0502020204030204" pitchFamily="34" charset="0"/>
                <a:cs typeface="Times New Roman" panose="02020603050405020304" pitchFamily="18" charset="0"/>
              </a:rPr>
              <a:t> : on trivial to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implement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br>
              <a:rPr lang="en-US" sz="1800" dirty="0">
                <a:effectLst/>
                <a:latin typeface="Calibri" panose="020F0502020204030204" pitchFamily="34" charset="0"/>
                <a:ea typeface="Calibri" panose="020F0502020204030204" pitchFamily="34" charset="0"/>
                <a:cs typeface="Calibri" panose="020F0502020204030204" pitchFamily="34" charset="0"/>
              </a:rPr>
            </a:br>
            <a:r>
              <a:rPr lang="en-US" sz="1800" b="1" dirty="0">
                <a:effectLst/>
                <a:latin typeface="Calibri" panose="020F0502020204030204" pitchFamily="34" charset="0"/>
                <a:ea typeface="Calibri" panose="020F0502020204030204" pitchFamily="34" charset="0"/>
                <a:cs typeface="Calibri" panose="020F0502020204030204" pitchFamily="34" charset="0"/>
              </a:rPr>
              <a:t>II) How do we learn the models ? </a:t>
            </a:r>
            <a:r>
              <a:rPr lang="en-US" sz="1800" b="1" i="1" dirty="0">
                <a:effectLst/>
                <a:latin typeface="Calibri" panose="020F0502020204030204" pitchFamily="34" charset="0"/>
                <a:ea typeface="Calibri" panose="020F0502020204030204" pitchFamily="34" charset="0"/>
                <a:cs typeface="Calibri" panose="020F0502020204030204" pitchFamily="34" charset="0"/>
              </a:rPr>
              <a:t> </a:t>
            </a:r>
          </a:p>
          <a:p>
            <a:pPr>
              <a:lnSpc>
                <a:spcPct val="107000"/>
              </a:lnSpc>
              <a:spcAft>
                <a:spcPts val="800"/>
              </a:spcAft>
            </a:pPr>
            <a:r>
              <a:rPr lang="en-US" sz="1800" b="0" i="1" dirty="0">
                <a:effectLst/>
                <a:latin typeface="Calibri" panose="020F0502020204030204" pitchFamily="34" charset="0"/>
                <a:ea typeface="Calibri" panose="020F0502020204030204" pitchFamily="34" charset="0"/>
                <a:cs typeface="Calibri" panose="020F0502020204030204" pitchFamily="34" charset="0"/>
              </a:rPr>
              <a:t>Sequential learning</a:t>
            </a:r>
            <a:r>
              <a:rPr lang="en-US" sz="1800" b="0" dirty="0">
                <a:effectLst/>
                <a:latin typeface="Calibri" panose="020F0502020204030204" pitchFamily="34" charset="0"/>
                <a:ea typeface="Calibri" panose="020F0502020204030204" pitchFamily="34" charset="0"/>
                <a:cs typeface="Calibri" panose="020F0502020204030204" pitchFamily="34" charset="0"/>
              </a:rPr>
              <a:t>:  Algorithms</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that learn the rejector based on a priorly trained predictor. Useful for dependent rejectors. Less accurate predictions. </a:t>
            </a: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err="1">
                <a:effectLst/>
                <a:latin typeface="Calibri" panose="020F0502020204030204" pitchFamily="34" charset="0"/>
                <a:ea typeface="Calibri" panose="020F0502020204030204" pitchFamily="34" charset="0"/>
                <a:cs typeface="Calibri" panose="020F0502020204030204" pitchFamily="34" charset="0"/>
              </a:rPr>
              <a:t>i</a:t>
            </a:r>
            <a:r>
              <a:rPr lang="en-US" sz="1800" b="0" dirty="0">
                <a:effectLst/>
                <a:latin typeface="Calibri" panose="020F0502020204030204" pitchFamily="34" charset="0"/>
                <a:ea typeface="Calibri" panose="020F0502020204030204" pitchFamily="34" charset="0"/>
                <a:cs typeface="Calibri" panose="020F0502020204030204" pitchFamily="34" charset="0"/>
              </a:rPr>
              <a:t>) optimizing</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 specific criterion: </a:t>
            </a:r>
          </a:p>
          <a:p>
            <a:pPr>
              <a:lnSpc>
                <a:spcPct val="107000"/>
              </a:lnSpc>
              <a:spcAft>
                <a:spcPts val="800"/>
              </a:spcAft>
            </a:pPr>
            <a:r>
              <a:rPr lang="en-US" sz="1800" b="0" dirty="0">
                <a:effectLst/>
                <a:latin typeface="Calibri" panose="020F0502020204030204" pitchFamily="34" charset="0"/>
                <a:ea typeface="Calibri" panose="020F0502020204030204" pitchFamily="34" charset="0"/>
                <a:cs typeface="Calibri" panose="020F0502020204030204" pitchFamily="34" charset="0"/>
              </a:rPr>
              <a:t>- 3 costs (cost of correct prediction, cost of rejection, cost of misprediction)</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0" dirty="0">
                <a:effectLst/>
                <a:latin typeface="Calibri" panose="020F0502020204030204" pitchFamily="34" charset="0"/>
                <a:ea typeface="Calibri" panose="020F0502020204030204" pitchFamily="34" charset="0"/>
                <a:cs typeface="Calibri" panose="020F0502020204030204" pitchFamily="34" charset="0"/>
              </a:rPr>
              <a:t>-  risk-minimization</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(Chow’s rule with ROC curve)</a:t>
            </a:r>
          </a:p>
          <a:p>
            <a:pPr>
              <a:lnSpc>
                <a:spcPct val="107000"/>
              </a:lnSpc>
              <a:spcAft>
                <a:spcPts val="800"/>
              </a:spcAft>
            </a:pPr>
            <a:r>
              <a:rPr lang="en-US" sz="1800" b="0" dirty="0">
                <a:effectLst/>
                <a:latin typeface="Calibri" panose="020F0502020204030204" pitchFamily="34" charset="0"/>
                <a:ea typeface="Calibri" panose="020F0502020204030204" pitchFamily="34" charset="0"/>
                <a:cs typeface="Calibri" panose="020F0502020204030204" pitchFamily="34" charset="0"/>
              </a:rPr>
              <a:t>- novel bootstrap algorithm</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0" dirty="0">
                <a:effectLst/>
                <a:latin typeface="Calibri" panose="020F0502020204030204" pitchFamily="34" charset="0"/>
                <a:ea typeface="Calibri" panose="020F0502020204030204" pitchFamily="34" charset="0"/>
                <a:cs typeface="Calibri" panose="020F0502020204030204" pitchFamily="34" charset="0"/>
              </a:rPr>
              <a:t> </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0" dirty="0">
                <a:effectLst/>
                <a:latin typeface="Calibri" panose="020F0502020204030204" pitchFamily="34" charset="0"/>
                <a:ea typeface="Calibri" panose="020F0502020204030204" pitchFamily="34" charset="0"/>
                <a:cs typeface="Calibri" panose="020F0502020204030204" pitchFamily="34" charset="0"/>
              </a:rPr>
              <a:t>ii)</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rejecting a fixed predefined fraction of examples </a:t>
            </a:r>
          </a:p>
          <a:p>
            <a:pPr>
              <a:lnSpc>
                <a:spcPct val="107000"/>
              </a:lnSpc>
              <a:spcAft>
                <a:spcPts val="800"/>
              </a:spcAft>
            </a:pPr>
            <a:r>
              <a:rPr lang="en-US" sz="1800" b="0" dirty="0">
                <a:effectLst/>
                <a:latin typeface="Calibri" panose="020F0502020204030204" pitchFamily="34" charset="0"/>
                <a:ea typeface="Calibri" panose="020F0502020204030204" pitchFamily="34" charset="0"/>
                <a:cs typeface="Calibri" panose="020F0502020204030204" pitchFamily="34" charset="0"/>
              </a:rPr>
              <a:t>The</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rejector can be set to reject a specific proportion of the training set.</a:t>
            </a:r>
          </a:p>
          <a:p>
            <a:pPr>
              <a:lnSpc>
                <a:spcPct val="107000"/>
              </a:lnSpc>
              <a:spcAft>
                <a:spcPts val="800"/>
              </a:spcAft>
            </a:pPr>
            <a:r>
              <a:rPr lang="en-US" sz="1800" b="0" dirty="0">
                <a:effectLst/>
                <a:latin typeface="Calibri" panose="020F0502020204030204" pitchFamily="34" charset="0"/>
                <a:ea typeface="Calibri" panose="020F0502020204030204" pitchFamily="34" charset="0"/>
                <a:cs typeface="Calibri" panose="020F0502020204030204" pitchFamily="34" charset="0"/>
              </a:rPr>
              <a:t> </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0" dirty="0">
                <a:effectLst/>
                <a:latin typeface="Calibri" panose="020F0502020204030204" pitchFamily="34" charset="0"/>
                <a:ea typeface="Calibri" panose="020F0502020204030204" pitchFamily="34" charset="0"/>
                <a:cs typeface="Calibri" panose="020F0502020204030204" pitchFamily="34" charset="0"/>
              </a:rPr>
              <a:t>iii)</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taking advantage of heuristic methods</a:t>
            </a:r>
          </a:p>
          <a:p>
            <a:pPr>
              <a:lnSpc>
                <a:spcPct val="107000"/>
              </a:lnSpc>
              <a:spcAft>
                <a:spcPts val="800"/>
              </a:spcAft>
            </a:pPr>
            <a:r>
              <a:rPr lang="en-US" sz="1800" b="0" dirty="0">
                <a:effectLst/>
                <a:latin typeface="Calibri" panose="020F0502020204030204" pitchFamily="34" charset="0"/>
                <a:ea typeface="Calibri" panose="020F0502020204030204" pitchFamily="34" charset="0"/>
                <a:cs typeface="Calibri" panose="020F0502020204030204" pitchFamily="34" charset="0"/>
              </a:rPr>
              <a:t>based on the predictor’s performance on the training set (do not require knowledge about the application domain) </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0" dirty="0">
                <a:effectLst/>
                <a:latin typeface="Calibri" panose="020F0502020204030204" pitchFamily="34" charset="0"/>
                <a:ea typeface="Calibri" panose="020F0502020204030204" pitchFamily="34" charset="0"/>
                <a:cs typeface="Calibri" panose="020F0502020204030204" pitchFamily="34" charset="0"/>
              </a:rPr>
              <a:t> </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0" dirty="0">
                <a:effectLst/>
                <a:latin typeface="Calibri" panose="020F0502020204030204" pitchFamily="34" charset="0"/>
                <a:ea typeface="Calibri" panose="020F0502020204030204" pitchFamily="34" charset="0"/>
                <a:cs typeface="Calibri" panose="020F0502020204030204" pitchFamily="34" charset="0"/>
              </a:rPr>
              <a:t>2) </a:t>
            </a:r>
            <a:r>
              <a:rPr lang="en-US" sz="1800" b="0" i="1" dirty="0">
                <a:effectLst/>
                <a:latin typeface="Calibri" panose="020F0502020204030204" pitchFamily="34" charset="0"/>
                <a:ea typeface="Calibri" panose="020F0502020204030204" pitchFamily="34" charset="0"/>
                <a:cs typeface="Calibri" panose="020F0502020204030204" pitchFamily="34" charset="0"/>
              </a:rPr>
              <a:t>Simultaneous learning</a:t>
            </a:r>
            <a:r>
              <a:rPr lang="en-US" sz="1800" b="0" dirty="0">
                <a:effectLst/>
                <a:latin typeface="Calibri" panose="020F0502020204030204" pitchFamily="34" charset="0"/>
                <a:ea typeface="Calibri" panose="020F0502020204030204" pitchFamily="34" charset="0"/>
                <a:cs typeface="Calibri" panose="020F0502020204030204" pitchFamily="34" charset="0"/>
              </a:rPr>
              <a:t>: the rejector and the predictor are jointly trained in a single algorithm. Cannot adapt to different predicto</a:t>
            </a:r>
            <a:r>
              <a:rPr lang="en-US" sz="1800" b="1" dirty="0">
                <a:effectLst/>
                <a:latin typeface="Calibri" panose="020F0502020204030204" pitchFamily="34" charset="0"/>
                <a:ea typeface="Calibri" panose="020F0502020204030204" pitchFamily="34" charset="0"/>
                <a:cs typeface="Calibri" panose="020F0502020204030204" pitchFamily="34" charset="0"/>
              </a:rPr>
              <a:t>r</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751E5BA3-7562-41F3-85A3-5244B451D190}" type="slidenum">
              <a:rPr lang="fr-FR" noProof="0" smtClean="0"/>
              <a:t>4</a:t>
            </a:fld>
            <a:endParaRPr lang="fr-FR" noProof="0"/>
          </a:p>
        </p:txBody>
      </p:sp>
    </p:spTree>
    <p:extLst>
      <p:ext uri="{BB962C8B-B14F-4D97-AF65-F5344CB8AC3E}">
        <p14:creationId xmlns:p14="http://schemas.microsoft.com/office/powerpoint/2010/main" val="1960448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br>
              <a:rPr lang="fr-FR" dirty="0"/>
            </a:br>
            <a:endParaRPr lang="fr-FR" dirty="0"/>
          </a:p>
        </p:txBody>
      </p:sp>
      <p:sp>
        <p:nvSpPr>
          <p:cNvPr id="4" name="Espace réservé du numéro de diapositive 3"/>
          <p:cNvSpPr>
            <a:spLocks noGrp="1"/>
          </p:cNvSpPr>
          <p:nvPr>
            <p:ph type="sldNum" sz="quarter" idx="5"/>
          </p:nvPr>
        </p:nvSpPr>
        <p:spPr/>
        <p:txBody>
          <a:bodyPr/>
          <a:lstStyle/>
          <a:p>
            <a:fld id="{751E5BA3-7562-41F3-85A3-5244B451D190}" type="slidenum">
              <a:rPr lang="fr-FR" noProof="0" smtClean="0"/>
              <a:t>5</a:t>
            </a:fld>
            <a:endParaRPr lang="fr-FR" noProof="0"/>
          </a:p>
        </p:txBody>
      </p:sp>
    </p:spTree>
    <p:extLst>
      <p:ext uri="{BB962C8B-B14F-4D97-AF65-F5344CB8AC3E}">
        <p14:creationId xmlns:p14="http://schemas.microsoft.com/office/powerpoint/2010/main" val="2375560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Chow and Bayes are </a:t>
            </a:r>
            <a:r>
              <a:rPr lang="fr-FR" dirty="0" err="1"/>
              <a:t>often</a:t>
            </a:r>
            <a:r>
              <a:rPr lang="fr-FR" dirty="0"/>
              <a:t> use for </a:t>
            </a:r>
            <a:r>
              <a:rPr lang="fr-FR" dirty="0" err="1"/>
              <a:t>this</a:t>
            </a:r>
            <a:r>
              <a:rPr lang="fr-FR" dirty="0"/>
              <a:t> </a:t>
            </a:r>
            <a:r>
              <a:rPr lang="fr-FR" dirty="0" err="1"/>
              <a:t>kind</a:t>
            </a:r>
            <a:r>
              <a:rPr lang="fr-FR" dirty="0"/>
              <a:t> of </a:t>
            </a:r>
            <a:r>
              <a:rPr lang="fr-FR" dirty="0" err="1"/>
              <a:t>study</a:t>
            </a:r>
            <a:r>
              <a:rPr lang="fr-FR" dirty="0"/>
              <a:t> </a:t>
            </a:r>
          </a:p>
          <a:p>
            <a:endParaRPr lang="fr-FR" dirty="0"/>
          </a:p>
        </p:txBody>
      </p:sp>
      <p:sp>
        <p:nvSpPr>
          <p:cNvPr id="4" name="Espace réservé du numéro de diapositive 3"/>
          <p:cNvSpPr>
            <a:spLocks noGrp="1"/>
          </p:cNvSpPr>
          <p:nvPr>
            <p:ph type="sldNum" sz="quarter" idx="5"/>
          </p:nvPr>
        </p:nvSpPr>
        <p:spPr/>
        <p:txBody>
          <a:bodyPr/>
          <a:lstStyle/>
          <a:p>
            <a:fld id="{751E5BA3-7562-41F3-85A3-5244B451D190}" type="slidenum">
              <a:rPr lang="fr-FR" noProof="0" smtClean="0"/>
              <a:t>6</a:t>
            </a:fld>
            <a:endParaRPr lang="fr-FR" noProof="0"/>
          </a:p>
        </p:txBody>
      </p:sp>
    </p:spTree>
    <p:extLst>
      <p:ext uri="{BB962C8B-B14F-4D97-AF65-F5344CB8AC3E}">
        <p14:creationId xmlns:p14="http://schemas.microsoft.com/office/powerpoint/2010/main" val="2245570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51E5BA3-7562-41F3-85A3-5244B451D190}" type="slidenum">
              <a:rPr lang="fr-FR" noProof="0" smtClean="0"/>
              <a:t>7</a:t>
            </a:fld>
            <a:endParaRPr lang="fr-FR" noProof="0"/>
          </a:p>
        </p:txBody>
      </p:sp>
    </p:spTree>
    <p:extLst>
      <p:ext uri="{BB962C8B-B14F-4D97-AF65-F5344CB8AC3E}">
        <p14:creationId xmlns:p14="http://schemas.microsoft.com/office/powerpoint/2010/main" val="1418728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51E5BA3-7562-41F3-85A3-5244B451D190}" type="slidenum">
              <a:rPr lang="fr-FR" noProof="0" smtClean="0"/>
              <a:t>8</a:t>
            </a:fld>
            <a:endParaRPr lang="fr-FR" noProof="0"/>
          </a:p>
        </p:txBody>
      </p:sp>
    </p:spTree>
    <p:extLst>
      <p:ext uri="{BB962C8B-B14F-4D97-AF65-F5344CB8AC3E}">
        <p14:creationId xmlns:p14="http://schemas.microsoft.com/office/powerpoint/2010/main" val="1240557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51E5BA3-7562-41F3-85A3-5244B451D190}" type="slidenum">
              <a:rPr lang="fr-FR" noProof="0" smtClean="0"/>
              <a:t>9</a:t>
            </a:fld>
            <a:endParaRPr lang="fr-FR" noProof="0"/>
          </a:p>
        </p:txBody>
      </p:sp>
    </p:spTree>
    <p:extLst>
      <p:ext uri="{BB962C8B-B14F-4D97-AF65-F5344CB8AC3E}">
        <p14:creationId xmlns:p14="http://schemas.microsoft.com/office/powerpoint/2010/main" val="915807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01">
    <p:spTree>
      <p:nvGrpSpPr>
        <p:cNvPr id="1" name=""/>
        <p:cNvGrpSpPr/>
        <p:nvPr/>
      </p:nvGrpSpPr>
      <p:grpSpPr>
        <a:xfrm>
          <a:off x="0" y="0"/>
          <a:ext cx="0" cy="0"/>
          <a:chOff x="0" y="0"/>
          <a:chExt cx="0" cy="0"/>
        </a:xfrm>
      </p:grpSpPr>
      <p:sp>
        <p:nvSpPr>
          <p:cNvPr id="10" name="Forme libre : Forme 9">
            <a:extLst>
              <a:ext uri="{FF2B5EF4-FFF2-40B4-BE49-F238E27FC236}">
                <a16:creationId xmlns:a16="http://schemas.microsoft.com/office/drawing/2014/main" id="{B305EBB3-0F16-4B63-82ED-191AB224B8E2}"/>
              </a:ext>
            </a:extLst>
          </p:cNvPr>
          <p:cNvSpPr/>
          <p:nvPr userDrawn="1"/>
        </p:nvSpPr>
        <p:spPr>
          <a:xfrm>
            <a:off x="6676569" y="0"/>
            <a:ext cx="3522381"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Espace réservé d’image 11">
            <a:extLst>
              <a:ext uri="{FF2B5EF4-FFF2-40B4-BE49-F238E27FC236}">
                <a16:creationId xmlns:a16="http://schemas.microsoft.com/office/drawing/2014/main" id="{1A440F4A-C2AF-406D-B420-CCF52F447AC1}"/>
              </a:ext>
            </a:extLst>
          </p:cNvPr>
          <p:cNvSpPr>
            <a:spLocks noGrp="1"/>
          </p:cNvSpPr>
          <p:nvPr>
            <p:ph type="pic" sz="quarter" idx="10" hasCustomPrompt="1"/>
          </p:nvPr>
        </p:nvSpPr>
        <p:spPr>
          <a:xfrm>
            <a:off x="-1" y="0"/>
            <a:ext cx="6676568" cy="6858000"/>
          </a:xfrm>
        </p:spPr>
        <p:txBody>
          <a:bodyPr rtlCol="0" anchor="ctr" anchorCtr="1">
            <a:normAutofit/>
          </a:bodyPr>
          <a:lstStyle>
            <a:lvl1pPr marL="0" indent="0">
              <a:buNone/>
              <a:defRPr sz="2400">
                <a:solidFill>
                  <a:schemeClr val="bg1"/>
                </a:solidFill>
              </a:defRPr>
            </a:lvl1pPr>
          </a:lstStyle>
          <a:p>
            <a:pPr rtl="0"/>
            <a:r>
              <a:rPr lang="fr-FR" noProof="0"/>
              <a:t>Insérer une image</a:t>
            </a:r>
          </a:p>
        </p:txBody>
      </p:sp>
      <p:sp>
        <p:nvSpPr>
          <p:cNvPr id="2" name="Titr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rtl="0"/>
            <a:r>
              <a:rPr lang="fr-FR" noProof="0"/>
              <a:t>TITRE</a:t>
            </a:r>
          </a:p>
        </p:txBody>
      </p:sp>
      <p:sp>
        <p:nvSpPr>
          <p:cNvPr id="3" name="Sous-titr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rtl="0"/>
            <a:r>
              <a:rPr lang="fr-FR" noProof="0"/>
              <a:t>Sous-titre</a:t>
            </a:r>
          </a:p>
        </p:txBody>
      </p:sp>
      <p:grpSp>
        <p:nvGrpSpPr>
          <p:cNvPr id="6" name="Groupe 5">
            <a:extLst>
              <a:ext uri="{FF2B5EF4-FFF2-40B4-BE49-F238E27FC236}">
                <a16:creationId xmlns:a16="http://schemas.microsoft.com/office/drawing/2014/main" id="{EFDB39AB-B644-434A-9D55-AF3455D468E5}"/>
              </a:ext>
            </a:extLst>
          </p:cNvPr>
          <p:cNvGrpSpPr/>
          <p:nvPr userDrawn="1"/>
        </p:nvGrpSpPr>
        <p:grpSpPr>
          <a:xfrm>
            <a:off x="9140346" y="5054600"/>
            <a:ext cx="676275" cy="114300"/>
            <a:chOff x="9330846" y="5054600"/>
            <a:chExt cx="676275" cy="114300"/>
          </a:xfrm>
        </p:grpSpPr>
        <p:sp>
          <p:nvSpPr>
            <p:cNvPr id="7" name="Ovale 6">
              <a:extLst>
                <a:ext uri="{FF2B5EF4-FFF2-40B4-BE49-F238E27FC236}">
                  <a16:creationId xmlns:a16="http://schemas.microsoft.com/office/drawing/2014/main" id="{BF14E129-1970-4994-89E5-F7A67128AFE3}"/>
                </a:ext>
              </a:extLst>
            </p:cNvPr>
            <p:cNvSpPr/>
            <p:nvPr/>
          </p:nvSpPr>
          <p:spPr>
            <a:xfrm>
              <a:off x="933084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Ovale 7">
              <a:extLst>
                <a:ext uri="{FF2B5EF4-FFF2-40B4-BE49-F238E27FC236}">
                  <a16:creationId xmlns:a16="http://schemas.microsoft.com/office/drawing/2014/main" id="{593336FA-97B2-4528-88E8-5FF97F86E216}"/>
                </a:ext>
              </a:extLst>
            </p:cNvPr>
            <p:cNvSpPr/>
            <p:nvPr/>
          </p:nvSpPr>
          <p:spPr>
            <a:xfrm>
              <a:off x="951817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Ovale 8">
              <a:extLst>
                <a:ext uri="{FF2B5EF4-FFF2-40B4-BE49-F238E27FC236}">
                  <a16:creationId xmlns:a16="http://schemas.microsoft.com/office/drawing/2014/main" id="{8A73C166-FCDF-40AE-8B0D-69C7E2C8573E}"/>
                </a:ext>
              </a:extLst>
            </p:cNvPr>
            <p:cNvSpPr/>
            <p:nvPr/>
          </p:nvSpPr>
          <p:spPr>
            <a:xfrm>
              <a:off x="970549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Ovale 10">
              <a:extLst>
                <a:ext uri="{FF2B5EF4-FFF2-40B4-BE49-F238E27FC236}">
                  <a16:creationId xmlns:a16="http://schemas.microsoft.com/office/drawing/2014/main" id="{EF418119-E3DD-44B0-A4AF-F8A98EC5863B}"/>
                </a:ext>
              </a:extLst>
            </p:cNvPr>
            <p:cNvSpPr/>
            <p:nvPr/>
          </p:nvSpPr>
          <p:spPr>
            <a:xfrm>
              <a:off x="989282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Tree>
    <p:extLst>
      <p:ext uri="{BB962C8B-B14F-4D97-AF65-F5344CB8AC3E}">
        <p14:creationId xmlns:p14="http://schemas.microsoft.com/office/powerpoint/2010/main" val="124204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rtl="0">
              <a:lnSpc>
                <a:spcPct val="100000"/>
              </a:lnSpc>
            </a:pPr>
            <a:r>
              <a:rPr lang="fr-FR" noProof="0"/>
              <a:t>Modifiez le style du titre</a:t>
            </a:r>
          </a:p>
        </p:txBody>
      </p:sp>
      <p:grpSp>
        <p:nvGrpSpPr>
          <p:cNvPr id="4" name="Groupe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7" name="Ovale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8" name="Espace réservé du numéro de diapositive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noProof="0" smtClean="0">
                <a:solidFill>
                  <a:schemeClr val="bg1"/>
                </a:solidFill>
              </a:rPr>
              <a:pPr algn="ctr" rtl="0"/>
              <a:t>‹N°›</a:t>
            </a:fld>
            <a:endParaRPr lang="fr-FR" sz="1200" noProof="0">
              <a:solidFill>
                <a:schemeClr val="bg1"/>
              </a:solidFill>
            </a:endParaRPr>
          </a:p>
        </p:txBody>
      </p:sp>
    </p:spTree>
    <p:extLst>
      <p:ext uri="{BB962C8B-B14F-4D97-AF65-F5344CB8AC3E}">
        <p14:creationId xmlns:p14="http://schemas.microsoft.com/office/powerpoint/2010/main" val="150809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Texte Images_Important 01">
    <p:spTree>
      <p:nvGrpSpPr>
        <p:cNvPr id="1" name=""/>
        <p:cNvGrpSpPr/>
        <p:nvPr/>
      </p:nvGrpSpPr>
      <p:grpSpPr>
        <a:xfrm>
          <a:off x="0" y="0"/>
          <a:ext cx="0" cy="0"/>
          <a:chOff x="0" y="0"/>
          <a:chExt cx="0" cy="0"/>
        </a:xfrm>
      </p:grpSpPr>
      <p:sp>
        <p:nvSpPr>
          <p:cNvPr id="17" name="Espace réservé d’image 16">
            <a:extLst>
              <a:ext uri="{FF2B5EF4-FFF2-40B4-BE49-F238E27FC236}">
                <a16:creationId xmlns:a16="http://schemas.microsoft.com/office/drawing/2014/main" id="{D935D313-376E-4CA0-9732-D0CACCC07FAD}"/>
              </a:ext>
            </a:extLst>
          </p:cNvPr>
          <p:cNvSpPr>
            <a:spLocks noGrp="1"/>
          </p:cNvSpPr>
          <p:nvPr>
            <p:ph type="pic" sz="quarter" idx="13" hasCustomPrompt="1"/>
          </p:nvPr>
        </p:nvSpPr>
        <p:spPr>
          <a:xfrm>
            <a:off x="6464300" y="0"/>
            <a:ext cx="5727700" cy="6858000"/>
          </a:xfrm>
          <a:custGeom>
            <a:avLst/>
            <a:gdLst>
              <a:gd name="connsiteX0" fmla="*/ 1708150 w 5727700"/>
              <a:gd name="connsiteY0" fmla="*/ 0 h 6858000"/>
              <a:gd name="connsiteX1" fmla="*/ 5727700 w 5727700"/>
              <a:gd name="connsiteY1" fmla="*/ 0 h 6858000"/>
              <a:gd name="connsiteX2" fmla="*/ 5727700 w 5727700"/>
              <a:gd name="connsiteY2" fmla="*/ 6858000 h 6858000"/>
              <a:gd name="connsiteX3" fmla="*/ 0 w 5727700"/>
              <a:gd name="connsiteY3" fmla="*/ 6858000 h 6858000"/>
              <a:gd name="connsiteX4" fmla="*/ 0 w 5727700"/>
              <a:gd name="connsiteY4" fmla="*/ 68326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7700" h="6858000">
                <a:moveTo>
                  <a:pt x="1708150" y="0"/>
                </a:moveTo>
                <a:lnTo>
                  <a:pt x="5727700" y="0"/>
                </a:lnTo>
                <a:lnTo>
                  <a:pt x="5727700" y="6858000"/>
                </a:lnTo>
                <a:lnTo>
                  <a:pt x="0" y="6858000"/>
                </a:lnTo>
                <a:lnTo>
                  <a:pt x="0" y="6832600"/>
                </a:lnTo>
                <a:close/>
              </a:path>
            </a:pathLst>
          </a:custGeom>
        </p:spPr>
        <p:txBody>
          <a:bodyPr vert="horz" wrap="square" lIns="91440" tIns="45720" rIns="91440" bIns="45720" rtlCol="0" anchor="ctr" anchorCtr="1">
            <a:noAutofit/>
          </a:bodyPr>
          <a:lstStyle>
            <a:lvl1pPr marL="0" indent="0">
              <a:buNone/>
              <a:defRPr lang="en-GB" sz="1800"/>
            </a:lvl1pPr>
          </a:lstStyle>
          <a:p>
            <a:pPr marL="228600" lvl="0" indent="-228600" algn="ctr" rtl="0"/>
            <a:r>
              <a:rPr lang="fr-FR" noProof="0"/>
              <a:t>Insérer une image</a:t>
            </a:r>
          </a:p>
        </p:txBody>
      </p:sp>
      <p:sp>
        <p:nvSpPr>
          <p:cNvPr id="12" name="Espace réservé d’image 11">
            <a:extLst>
              <a:ext uri="{FF2B5EF4-FFF2-40B4-BE49-F238E27FC236}">
                <a16:creationId xmlns:a16="http://schemas.microsoft.com/office/drawing/2014/main" id="{83A2DEF1-03FF-475D-994A-6FC6FB1414FB}"/>
              </a:ext>
            </a:extLst>
          </p:cNvPr>
          <p:cNvSpPr>
            <a:spLocks noGrp="1"/>
          </p:cNvSpPr>
          <p:nvPr>
            <p:ph type="pic" sz="quarter" idx="12" hasCustomPrompt="1"/>
          </p:nvPr>
        </p:nvSpPr>
        <p:spPr>
          <a:xfrm>
            <a:off x="0" y="0"/>
            <a:ext cx="8087304" cy="6858000"/>
          </a:xfrm>
          <a:custGeom>
            <a:avLst/>
            <a:gdLst>
              <a:gd name="connsiteX0" fmla="*/ 0 w 8087304"/>
              <a:gd name="connsiteY0" fmla="*/ 0 h 6858000"/>
              <a:gd name="connsiteX1" fmla="*/ 8087304 w 8087304"/>
              <a:gd name="connsiteY1" fmla="*/ 0 h 6858000"/>
              <a:gd name="connsiteX2" fmla="*/ 8087304 w 8087304"/>
              <a:gd name="connsiteY2" fmla="*/ 7620 h 6858000"/>
              <a:gd name="connsiteX3" fmla="*/ 6368365 w 8087304"/>
              <a:gd name="connsiteY3" fmla="*/ 6858000 h 6858000"/>
              <a:gd name="connsiteX4" fmla="*/ 0 w 808730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87304" h="6858000">
                <a:moveTo>
                  <a:pt x="0" y="0"/>
                </a:moveTo>
                <a:lnTo>
                  <a:pt x="8087304" y="0"/>
                </a:lnTo>
                <a:lnTo>
                  <a:pt x="8087304" y="7620"/>
                </a:lnTo>
                <a:lnTo>
                  <a:pt x="6368365" y="6858000"/>
                </a:lnTo>
                <a:lnTo>
                  <a:pt x="0" y="6858000"/>
                </a:lnTo>
                <a:close/>
              </a:path>
            </a:pathLst>
          </a:custGeom>
        </p:spPr>
        <p:txBody>
          <a:bodyPr wrap="square" rtlCol="0" anchor="ctr" anchorCtr="1">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lvl1pPr>
          </a:lstStyle>
          <a:p>
            <a:pPr marL="285750" marR="0" lvl="0" indent="-285750" algn="ctr" defTabSz="914400" rtl="0" eaLnBrk="1" fontAlgn="auto" latinLnBrk="0" hangingPunct="1">
              <a:lnSpc>
                <a:spcPct val="90000"/>
              </a:lnSpc>
              <a:spcBef>
                <a:spcPts val="1000"/>
              </a:spcBef>
              <a:spcAft>
                <a:spcPts val="0"/>
              </a:spcAft>
              <a:buClrTx/>
              <a:buSzTx/>
              <a:tabLst/>
              <a:defRPr/>
            </a:pPr>
            <a:r>
              <a:rPr lang="fr-FR" noProof="0"/>
              <a:t>Insérer une image</a:t>
            </a:r>
          </a:p>
        </p:txBody>
      </p:sp>
      <p:sp>
        <p:nvSpPr>
          <p:cNvPr id="13" name="Espace réservé du texte 12">
            <a:extLst>
              <a:ext uri="{FF2B5EF4-FFF2-40B4-BE49-F238E27FC236}">
                <a16:creationId xmlns:a16="http://schemas.microsoft.com/office/drawing/2014/main" id="{B48BA177-B717-42B2-884C-04576C20342D}"/>
              </a:ext>
            </a:extLst>
          </p:cNvPr>
          <p:cNvSpPr>
            <a:spLocks noGrp="1"/>
          </p:cNvSpPr>
          <p:nvPr>
            <p:ph type="body" sz="quarter" idx="11" hasCustomPrompt="1"/>
          </p:nvPr>
        </p:nvSpPr>
        <p:spPr>
          <a:xfrm>
            <a:off x="785586" y="5047107"/>
            <a:ext cx="5005614" cy="1005840"/>
          </a:xfrm>
        </p:spPr>
        <p:txBody>
          <a:bodyPr vert="horz" wrap="square" lIns="0" tIns="45720" rIns="0" bIns="45720" rtlCol="0" anchor="t">
            <a:noAutofit/>
          </a:bodyPr>
          <a:lstStyle>
            <a:lvl1pPr marL="0" indent="0">
              <a:buNone/>
              <a:defRPr lang="en-US" sz="1600" dirty="0" smtClean="0">
                <a:solidFill>
                  <a:schemeClr val="tx1"/>
                </a:solidFill>
                <a:latin typeface="+mn-lt"/>
                <a:ea typeface="+mj-ea"/>
                <a:cs typeface="+mj-cs"/>
              </a:defRPr>
            </a:lvl1pPr>
          </a:lstStyle>
          <a:p>
            <a:pPr marL="57150" lvl="0" indent="-285750" rtl="0">
              <a:lnSpc>
                <a:spcPct val="100000"/>
              </a:lnSpc>
              <a:spcBef>
                <a:spcPct val="0"/>
              </a:spcBef>
            </a:pPr>
            <a:r>
              <a:rPr lang="fr-FR" noProof="0"/>
              <a:t>Modifiez les styles du texte du masque</a:t>
            </a:r>
          </a:p>
        </p:txBody>
      </p:sp>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785586" y="4081468"/>
            <a:ext cx="5005614" cy="822960"/>
          </a:xfrm>
        </p:spPr>
        <p:txBody>
          <a:bodyPr vert="horz" wrap="square" lIns="0" tIns="45720" rIns="91440" bIns="45720" rtlCol="0" anchor="t">
            <a:noAutofit/>
          </a:bodyPr>
          <a:lstStyle>
            <a:lvl1pPr marL="0" indent="0">
              <a:buFont typeface="Arial" panose="020B0604020202020204" pitchFamily="34" charset="0"/>
              <a:buNone/>
              <a:defRPr lang="en-GB" sz="2400" dirty="0">
                <a:solidFill>
                  <a:schemeClr val="tx1"/>
                </a:solidFill>
                <a:latin typeface="Corbel" panose="020B0503020204020204" pitchFamily="34" charset="0"/>
              </a:defRPr>
            </a:lvl1pPr>
          </a:lstStyle>
          <a:p>
            <a:pPr marL="0" lvl="0" rtl="0">
              <a:lnSpc>
                <a:spcPct val="100000"/>
              </a:lnSpc>
            </a:pPr>
            <a:r>
              <a:rPr lang="fr-FR" noProof="0"/>
              <a:t>Modifiez le style du titre</a:t>
            </a:r>
          </a:p>
        </p:txBody>
      </p:sp>
      <p:sp>
        <p:nvSpPr>
          <p:cNvPr id="20" name="Espace réservé du numéro de diapositive 7">
            <a:extLst>
              <a:ext uri="{FF2B5EF4-FFF2-40B4-BE49-F238E27FC236}">
                <a16:creationId xmlns:a16="http://schemas.microsoft.com/office/drawing/2014/main" id="{1CEA3362-50AD-4D98-92C4-DA1D8C857A75}"/>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rtl="0"/>
              <a:t>‹N°›</a:t>
            </a:fld>
            <a:endParaRPr lang="fr-FR" noProof="0"/>
          </a:p>
        </p:txBody>
      </p:sp>
    </p:spTree>
    <p:extLst>
      <p:ext uri="{BB962C8B-B14F-4D97-AF65-F5344CB8AC3E}">
        <p14:creationId xmlns:p14="http://schemas.microsoft.com/office/powerpoint/2010/main" val="791417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grpSp>
        <p:nvGrpSpPr>
          <p:cNvPr id="3" name="Groupe 2">
            <a:extLst>
              <a:ext uri="{FF2B5EF4-FFF2-40B4-BE49-F238E27FC236}">
                <a16:creationId xmlns:a16="http://schemas.microsoft.com/office/drawing/2014/main" id="{5F3686C7-DF83-47D9-A485-35F4F1D36A69}"/>
              </a:ext>
            </a:extLst>
          </p:cNvPr>
          <p:cNvGrpSpPr/>
          <p:nvPr userDrawn="1"/>
        </p:nvGrpSpPr>
        <p:grpSpPr>
          <a:xfrm>
            <a:off x="0" y="6086479"/>
            <a:ext cx="12192000" cy="600974"/>
            <a:chOff x="0" y="6086479"/>
            <a:chExt cx="12192000" cy="600974"/>
          </a:xfrm>
        </p:grpSpPr>
        <p:sp>
          <p:nvSpPr>
            <p:cNvPr id="4" name="Rectangle 3">
              <a:extLst>
                <a:ext uri="{FF2B5EF4-FFF2-40B4-BE49-F238E27FC236}">
                  <a16:creationId xmlns:a16="http://schemas.microsoft.com/office/drawing/2014/main" id="{790B36CF-9391-49E9-B599-8B724B6EF267}"/>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6" name="Ovale 5">
              <a:extLst>
                <a:ext uri="{FF2B5EF4-FFF2-40B4-BE49-F238E27FC236}">
                  <a16:creationId xmlns:a16="http://schemas.microsoft.com/office/drawing/2014/main" id="{468CE156-5D60-42B0-A4F9-33FA85537807}"/>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5" name="Espace réservé du numéro de diapositive 7">
            <a:extLst>
              <a:ext uri="{FF2B5EF4-FFF2-40B4-BE49-F238E27FC236}">
                <a16:creationId xmlns:a16="http://schemas.microsoft.com/office/drawing/2014/main" id="{9E4521A1-4C9D-4795-B551-D151E8856AAE}"/>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rtl="0"/>
              <a:t>‹N°›</a:t>
            </a:fld>
            <a:endParaRPr lang="fr-FR" noProof="0"/>
          </a:p>
        </p:txBody>
      </p:sp>
    </p:spTree>
    <p:extLst>
      <p:ext uri="{BB962C8B-B14F-4D97-AF65-F5344CB8AC3E}">
        <p14:creationId xmlns:p14="http://schemas.microsoft.com/office/powerpoint/2010/main" val="540370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écision">
    <p:spTree>
      <p:nvGrpSpPr>
        <p:cNvPr id="1" name=""/>
        <p:cNvGrpSpPr/>
        <p:nvPr/>
      </p:nvGrpSpPr>
      <p:grpSpPr>
        <a:xfrm>
          <a:off x="0" y="0"/>
          <a:ext cx="0" cy="0"/>
          <a:chOff x="0" y="0"/>
          <a:chExt cx="0" cy="0"/>
        </a:xfrm>
      </p:grpSpPr>
      <p:sp>
        <p:nvSpPr>
          <p:cNvPr id="9" name="Espace réservé d’image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rtl="0">
              <a:buNone/>
            </a:pPr>
            <a:r>
              <a:rPr lang="fr-FR" noProof="0"/>
              <a:t>Insérer une image</a:t>
            </a:r>
          </a:p>
        </p:txBody>
      </p:sp>
      <p:sp>
        <p:nvSpPr>
          <p:cNvPr id="10" name="Titre 1">
            <a:extLst>
              <a:ext uri="{FF2B5EF4-FFF2-40B4-BE49-F238E27FC236}">
                <a16:creationId xmlns:a16="http://schemas.microsoft.com/office/drawing/2014/main" id="{A75C086E-F523-4C77-938F-0DB6203DBC43}"/>
              </a:ext>
            </a:extLst>
          </p:cNvPr>
          <p:cNvSpPr>
            <a:spLocks noGrp="1"/>
          </p:cNvSpPr>
          <p:nvPr>
            <p:ph type="ctrTitle" hasCustomPrompt="1"/>
          </p:nvPr>
        </p:nvSpPr>
        <p:spPr>
          <a:xfrm>
            <a:off x="691080" y="2139696"/>
            <a:ext cx="5578995" cy="879928"/>
          </a:xfrm>
        </p:spPr>
        <p:txBody>
          <a:bodyPr vert="horz" lIns="91440" tIns="45720" rIns="91440" bIns="45720" rtlCol="0" anchor="ctr" anchorCtr="0">
            <a:noAutofit/>
          </a:bodyPr>
          <a:lstStyle>
            <a:lvl1pPr algn="l">
              <a:defRPr lang="en-GB" b="0" dirty="0">
                <a:solidFill>
                  <a:schemeClr val="bg1"/>
                </a:solidFill>
              </a:defRPr>
            </a:lvl1pPr>
          </a:lstStyle>
          <a:p>
            <a:pPr marL="0" lvl="0" algn="ctr" rtl="0"/>
            <a:r>
              <a:rPr lang="fr-FR" noProof="0" dirty="0"/>
              <a:t>TITRE</a:t>
            </a:r>
          </a:p>
        </p:txBody>
      </p:sp>
      <p:sp>
        <p:nvSpPr>
          <p:cNvPr id="17" name="Espace réservé du texte 4">
            <a:extLst>
              <a:ext uri="{FF2B5EF4-FFF2-40B4-BE49-F238E27FC236}">
                <a16:creationId xmlns:a16="http://schemas.microsoft.com/office/drawing/2014/main" id="{B293AB9F-7C1D-4A06-9F42-4FD67BF2739F}"/>
              </a:ext>
            </a:extLst>
          </p:cNvPr>
          <p:cNvSpPr>
            <a:spLocks noGrp="1"/>
          </p:cNvSpPr>
          <p:nvPr>
            <p:ph type="body" sz="quarter" idx="15" hasCustomPrompt="1"/>
          </p:nvPr>
        </p:nvSpPr>
        <p:spPr>
          <a:xfrm>
            <a:off x="1359075" y="3653097"/>
            <a:ext cx="3695206" cy="276999"/>
          </a:xfrm>
        </p:spPr>
        <p:txBody>
          <a:bodyPr lIns="0" rtlCol="0" anchor="ctr">
            <a:noAutofit/>
          </a:bodyPr>
          <a:lstStyle>
            <a:lvl1pPr marL="0" indent="0">
              <a:lnSpc>
                <a:spcPct val="100000"/>
              </a:lnSpc>
              <a:buNone/>
              <a:defRPr sz="1800" spc="0">
                <a:solidFill>
                  <a:schemeClr val="bg1"/>
                </a:solidFill>
              </a:defRPr>
            </a:lvl1pPr>
          </a:lstStyle>
          <a:p>
            <a:pPr lvl="0" rtl="0"/>
            <a:r>
              <a:rPr lang="fr-FR" noProof="0"/>
              <a:t>Nom</a:t>
            </a:r>
          </a:p>
        </p:txBody>
      </p:sp>
      <p:sp>
        <p:nvSpPr>
          <p:cNvPr id="18" name="Espace réservé du texte 4">
            <a:extLst>
              <a:ext uri="{FF2B5EF4-FFF2-40B4-BE49-F238E27FC236}">
                <a16:creationId xmlns:a16="http://schemas.microsoft.com/office/drawing/2014/main" id="{224AF9FB-5C6E-4050-AE8D-3B218C0F1DAE}"/>
              </a:ext>
            </a:extLst>
          </p:cNvPr>
          <p:cNvSpPr>
            <a:spLocks noGrp="1"/>
          </p:cNvSpPr>
          <p:nvPr>
            <p:ph type="body" sz="quarter" idx="16" hasCustomPrompt="1"/>
          </p:nvPr>
        </p:nvSpPr>
        <p:spPr>
          <a:xfrm>
            <a:off x="1359075" y="4392151"/>
            <a:ext cx="3695206" cy="276999"/>
          </a:xfrm>
        </p:spPr>
        <p:txBody>
          <a:bodyPr lIns="0" rtlCol="0" anchor="ctr">
            <a:noAutofit/>
          </a:bodyPr>
          <a:lstStyle>
            <a:lvl1pPr marL="0" indent="0">
              <a:lnSpc>
                <a:spcPct val="100000"/>
              </a:lnSpc>
              <a:buNone/>
              <a:defRPr sz="1800" spc="0">
                <a:solidFill>
                  <a:schemeClr val="bg1"/>
                </a:solidFill>
              </a:defRPr>
            </a:lvl1pPr>
          </a:lstStyle>
          <a:p>
            <a:pPr lvl="0" rtl="0"/>
            <a:r>
              <a:rPr lang="fr-FR" noProof="0"/>
              <a:t>Téléphone</a:t>
            </a:r>
          </a:p>
        </p:txBody>
      </p:sp>
      <p:sp>
        <p:nvSpPr>
          <p:cNvPr id="19" name="Espace réservé du texte 4">
            <a:extLst>
              <a:ext uri="{FF2B5EF4-FFF2-40B4-BE49-F238E27FC236}">
                <a16:creationId xmlns:a16="http://schemas.microsoft.com/office/drawing/2014/main" id="{68A48B85-2E0B-42B6-AB4A-1302D3C828F5}"/>
              </a:ext>
            </a:extLst>
          </p:cNvPr>
          <p:cNvSpPr>
            <a:spLocks noGrp="1"/>
          </p:cNvSpPr>
          <p:nvPr>
            <p:ph type="body" sz="quarter" idx="17" hasCustomPrompt="1"/>
          </p:nvPr>
        </p:nvSpPr>
        <p:spPr>
          <a:xfrm>
            <a:off x="1359075" y="5131205"/>
            <a:ext cx="3695206" cy="276999"/>
          </a:xfrm>
        </p:spPr>
        <p:txBody>
          <a:bodyPr lIns="0" rtlCol="0" anchor="ctr">
            <a:noAutofit/>
          </a:bodyPr>
          <a:lstStyle>
            <a:lvl1pPr marL="0" indent="0">
              <a:lnSpc>
                <a:spcPct val="100000"/>
              </a:lnSpc>
              <a:buNone/>
              <a:defRPr sz="1800" spc="0">
                <a:solidFill>
                  <a:schemeClr val="bg1"/>
                </a:solidFill>
              </a:defRPr>
            </a:lvl1pPr>
          </a:lstStyle>
          <a:p>
            <a:pPr lvl="0" rtl="0"/>
            <a:r>
              <a:rPr lang="fr-FR" noProof="0"/>
              <a:t>Adresse électronique</a:t>
            </a:r>
          </a:p>
        </p:txBody>
      </p:sp>
      <p:sp>
        <p:nvSpPr>
          <p:cNvPr id="20" name="Espace réservé du texte 4">
            <a:extLst>
              <a:ext uri="{FF2B5EF4-FFF2-40B4-BE49-F238E27FC236}">
                <a16:creationId xmlns:a16="http://schemas.microsoft.com/office/drawing/2014/main" id="{9244D33F-3A47-4DE3-8198-7AC5316E31E6}"/>
              </a:ext>
            </a:extLst>
          </p:cNvPr>
          <p:cNvSpPr>
            <a:spLocks noGrp="1"/>
          </p:cNvSpPr>
          <p:nvPr>
            <p:ph type="body" sz="quarter" idx="18" hasCustomPrompt="1"/>
          </p:nvPr>
        </p:nvSpPr>
        <p:spPr>
          <a:xfrm>
            <a:off x="1359075" y="5870258"/>
            <a:ext cx="3695206" cy="276999"/>
          </a:xfrm>
        </p:spPr>
        <p:txBody>
          <a:bodyPr lIns="0" rtlCol="0" anchor="ctr">
            <a:noAutofit/>
          </a:bodyPr>
          <a:lstStyle>
            <a:lvl1pPr marL="0" indent="0">
              <a:lnSpc>
                <a:spcPct val="100000"/>
              </a:lnSpc>
              <a:buNone/>
              <a:defRPr sz="1800" spc="0">
                <a:solidFill>
                  <a:schemeClr val="bg1"/>
                </a:solidFill>
              </a:defRPr>
            </a:lvl1pPr>
          </a:lstStyle>
          <a:p>
            <a:pPr lvl="0" rtl="0"/>
            <a:r>
              <a:rPr lang="fr-FR" noProof="0"/>
              <a:t>Site web</a:t>
            </a:r>
          </a:p>
        </p:txBody>
      </p:sp>
      <p:sp>
        <p:nvSpPr>
          <p:cNvPr id="3" name="Espace réservé du contenu 2">
            <a:extLst>
              <a:ext uri="{FF2B5EF4-FFF2-40B4-BE49-F238E27FC236}">
                <a16:creationId xmlns:a16="http://schemas.microsoft.com/office/drawing/2014/main" id="{8F220C8B-2E18-4D91-A806-6C7C3940B00F}"/>
              </a:ext>
            </a:extLst>
          </p:cNvPr>
          <p:cNvSpPr>
            <a:spLocks noGrp="1" noChangeAspect="1"/>
          </p:cNvSpPr>
          <p:nvPr>
            <p:ph sz="quarter" idx="19" hasCustomPrompt="1"/>
          </p:nvPr>
        </p:nvSpPr>
        <p:spPr>
          <a:xfrm>
            <a:off x="691080" y="4295744"/>
            <a:ext cx="469813" cy="469812"/>
          </a:xfrm>
          <a:prstGeom prst="ellipse">
            <a:avLst/>
          </a:prstGeom>
          <a:noFill/>
          <a:ln>
            <a:noFill/>
          </a:ln>
        </p:spPr>
        <p:txBody>
          <a:bodyPr lIns="0" tIns="0" rIns="0" bIns="0" rtlCol="0" anchor="ctr">
            <a:noAutofit/>
          </a:bodyPr>
          <a:lstStyle>
            <a:lvl1pPr marL="0" indent="0" algn="ctr">
              <a:buNone/>
              <a:defRPr sz="1050">
                <a:solidFill>
                  <a:schemeClr val="tx1"/>
                </a:solidFill>
              </a:defRPr>
            </a:lvl1pPr>
          </a:lstStyle>
          <a:p>
            <a:pPr lvl="0" rtl="0"/>
            <a:r>
              <a:rPr lang="fr-FR" noProof="0"/>
              <a:t>Icône</a:t>
            </a:r>
          </a:p>
        </p:txBody>
      </p:sp>
      <p:sp>
        <p:nvSpPr>
          <p:cNvPr id="28" name="Espace réservé du contenu 2">
            <a:extLst>
              <a:ext uri="{FF2B5EF4-FFF2-40B4-BE49-F238E27FC236}">
                <a16:creationId xmlns:a16="http://schemas.microsoft.com/office/drawing/2014/main" id="{3D1C5933-D103-4989-B652-C7B692341BC3}"/>
              </a:ext>
            </a:extLst>
          </p:cNvPr>
          <p:cNvSpPr>
            <a:spLocks noGrp="1" noChangeAspect="1"/>
          </p:cNvSpPr>
          <p:nvPr>
            <p:ph sz="quarter" idx="20" hasCustomPrompt="1"/>
          </p:nvPr>
        </p:nvSpPr>
        <p:spPr>
          <a:xfrm>
            <a:off x="691080" y="5034798"/>
            <a:ext cx="469813" cy="469812"/>
          </a:xfrm>
          <a:prstGeom prst="ellipse">
            <a:avLst/>
          </a:prstGeom>
          <a:noFill/>
          <a:ln>
            <a:noFill/>
          </a:ln>
        </p:spPr>
        <p:txBody>
          <a:bodyPr lIns="0" tIns="0" rIns="0" bIns="0" rtlCol="0" anchor="ctr">
            <a:noAutofit/>
          </a:bodyPr>
          <a:lstStyle>
            <a:lvl1pPr marL="0" indent="0" algn="ctr">
              <a:buNone/>
              <a:defRPr sz="1050">
                <a:solidFill>
                  <a:schemeClr val="tx1"/>
                </a:solidFill>
              </a:defRPr>
            </a:lvl1pPr>
          </a:lstStyle>
          <a:p>
            <a:pPr lvl="0" rtl="0"/>
            <a:r>
              <a:rPr lang="fr-FR" noProof="0"/>
              <a:t>Icône</a:t>
            </a:r>
          </a:p>
        </p:txBody>
      </p:sp>
      <p:sp>
        <p:nvSpPr>
          <p:cNvPr id="29" name="Espace réservé du contenu 2">
            <a:extLst>
              <a:ext uri="{FF2B5EF4-FFF2-40B4-BE49-F238E27FC236}">
                <a16:creationId xmlns:a16="http://schemas.microsoft.com/office/drawing/2014/main" id="{A80EBF65-A9A1-4724-B962-DB9B79A924AA}"/>
              </a:ext>
            </a:extLst>
          </p:cNvPr>
          <p:cNvSpPr>
            <a:spLocks noGrp="1" noChangeAspect="1"/>
          </p:cNvSpPr>
          <p:nvPr>
            <p:ph sz="quarter" idx="21" hasCustomPrompt="1"/>
          </p:nvPr>
        </p:nvSpPr>
        <p:spPr>
          <a:xfrm>
            <a:off x="691080" y="5773851"/>
            <a:ext cx="469813" cy="469812"/>
          </a:xfrm>
          <a:prstGeom prst="ellipse">
            <a:avLst/>
          </a:prstGeom>
          <a:noFill/>
          <a:ln>
            <a:noFill/>
          </a:ln>
        </p:spPr>
        <p:txBody>
          <a:bodyPr lIns="0" tIns="0" rIns="0" bIns="0" rtlCol="0" anchor="ctr">
            <a:noAutofit/>
          </a:bodyPr>
          <a:lstStyle>
            <a:lvl1pPr marL="0" indent="0" algn="ctr">
              <a:buNone/>
              <a:defRPr sz="1050">
                <a:solidFill>
                  <a:schemeClr val="tx1"/>
                </a:solidFill>
              </a:defRPr>
            </a:lvl1pPr>
          </a:lstStyle>
          <a:p>
            <a:pPr lvl="0" rtl="0"/>
            <a:r>
              <a:rPr lang="fr-FR" noProof="0"/>
              <a:t>Icône</a:t>
            </a:r>
          </a:p>
        </p:txBody>
      </p:sp>
      <p:sp>
        <p:nvSpPr>
          <p:cNvPr id="30" name="Espace réservé du contenu 2">
            <a:extLst>
              <a:ext uri="{FF2B5EF4-FFF2-40B4-BE49-F238E27FC236}">
                <a16:creationId xmlns:a16="http://schemas.microsoft.com/office/drawing/2014/main" id="{06251342-E6E3-4C57-A0A9-C7BB3DCAE115}"/>
              </a:ext>
            </a:extLst>
          </p:cNvPr>
          <p:cNvSpPr>
            <a:spLocks noGrp="1" noChangeAspect="1"/>
          </p:cNvSpPr>
          <p:nvPr>
            <p:ph sz="quarter" idx="22" hasCustomPrompt="1"/>
          </p:nvPr>
        </p:nvSpPr>
        <p:spPr>
          <a:xfrm>
            <a:off x="691080" y="3556690"/>
            <a:ext cx="469813" cy="469812"/>
          </a:xfrm>
          <a:prstGeom prst="ellipse">
            <a:avLst/>
          </a:prstGeom>
          <a:noFill/>
          <a:ln>
            <a:noFill/>
          </a:ln>
        </p:spPr>
        <p:txBody>
          <a:bodyPr lIns="0" tIns="0" rIns="0" bIns="0" rtlCol="0" anchor="ctr">
            <a:noAutofit/>
          </a:bodyPr>
          <a:lstStyle>
            <a:lvl1pPr marL="0" indent="0" algn="ctr">
              <a:buNone/>
              <a:defRPr sz="1050">
                <a:solidFill>
                  <a:schemeClr val="tx1"/>
                </a:solidFill>
              </a:defRPr>
            </a:lvl1pPr>
          </a:lstStyle>
          <a:p>
            <a:pPr lvl="0" rtl="0"/>
            <a:r>
              <a:rPr lang="fr-FR" noProof="0"/>
              <a:t>Icône</a:t>
            </a:r>
          </a:p>
        </p:txBody>
      </p:sp>
    </p:spTree>
    <p:extLst>
      <p:ext uri="{BB962C8B-B14F-4D97-AF65-F5344CB8AC3E}">
        <p14:creationId xmlns:p14="http://schemas.microsoft.com/office/powerpoint/2010/main" val="4169354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rtl="0"/>
            <a:r>
              <a:rPr lang="fr-FR" noProof="0"/>
              <a:t>TITRE</a:t>
            </a:r>
          </a:p>
        </p:txBody>
      </p:sp>
      <p:sp>
        <p:nvSpPr>
          <p:cNvPr id="3" name="Sous-titr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rtl="0"/>
            <a:r>
              <a:rPr lang="fr-FR" noProof="0"/>
              <a:t>Sous-titre</a:t>
            </a:r>
          </a:p>
        </p:txBody>
      </p:sp>
      <p:grpSp>
        <p:nvGrpSpPr>
          <p:cNvPr id="6" name="Groupe 5">
            <a:extLst>
              <a:ext uri="{FF2B5EF4-FFF2-40B4-BE49-F238E27FC236}">
                <a16:creationId xmlns:a16="http://schemas.microsoft.com/office/drawing/2014/main" id="{EFDB39AB-B644-434A-9D55-AF3455D468E5}"/>
              </a:ext>
            </a:extLst>
          </p:cNvPr>
          <p:cNvGrpSpPr/>
          <p:nvPr userDrawn="1"/>
        </p:nvGrpSpPr>
        <p:grpSpPr>
          <a:xfrm>
            <a:off x="9140346" y="5054600"/>
            <a:ext cx="676275" cy="114300"/>
            <a:chOff x="9330846" y="5054600"/>
            <a:chExt cx="676275" cy="114300"/>
          </a:xfrm>
        </p:grpSpPr>
        <p:sp>
          <p:nvSpPr>
            <p:cNvPr id="7" name="Ovale 6">
              <a:extLst>
                <a:ext uri="{FF2B5EF4-FFF2-40B4-BE49-F238E27FC236}">
                  <a16:creationId xmlns:a16="http://schemas.microsoft.com/office/drawing/2014/main" id="{BF14E129-1970-4994-89E5-F7A67128AFE3}"/>
                </a:ext>
              </a:extLst>
            </p:cNvPr>
            <p:cNvSpPr/>
            <p:nvPr/>
          </p:nvSpPr>
          <p:spPr>
            <a:xfrm>
              <a:off x="933084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Ovale 7">
              <a:extLst>
                <a:ext uri="{FF2B5EF4-FFF2-40B4-BE49-F238E27FC236}">
                  <a16:creationId xmlns:a16="http://schemas.microsoft.com/office/drawing/2014/main" id="{593336FA-97B2-4528-88E8-5FF97F86E216}"/>
                </a:ext>
              </a:extLst>
            </p:cNvPr>
            <p:cNvSpPr/>
            <p:nvPr/>
          </p:nvSpPr>
          <p:spPr>
            <a:xfrm>
              <a:off x="951817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Ovale 8">
              <a:extLst>
                <a:ext uri="{FF2B5EF4-FFF2-40B4-BE49-F238E27FC236}">
                  <a16:creationId xmlns:a16="http://schemas.microsoft.com/office/drawing/2014/main" id="{8A73C166-FCDF-40AE-8B0D-69C7E2C8573E}"/>
                </a:ext>
              </a:extLst>
            </p:cNvPr>
            <p:cNvSpPr/>
            <p:nvPr/>
          </p:nvSpPr>
          <p:spPr>
            <a:xfrm>
              <a:off x="970549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Ovale 10">
              <a:extLst>
                <a:ext uri="{FF2B5EF4-FFF2-40B4-BE49-F238E27FC236}">
                  <a16:creationId xmlns:a16="http://schemas.microsoft.com/office/drawing/2014/main" id="{EF418119-E3DD-44B0-A4AF-F8A98EC5863B}"/>
                </a:ext>
              </a:extLst>
            </p:cNvPr>
            <p:cNvSpPr/>
            <p:nvPr/>
          </p:nvSpPr>
          <p:spPr>
            <a:xfrm>
              <a:off x="989282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13" name="Forme libre : Forme 12">
            <a:extLst>
              <a:ext uri="{FF2B5EF4-FFF2-40B4-BE49-F238E27FC236}">
                <a16:creationId xmlns:a16="http://schemas.microsoft.com/office/drawing/2014/main" id="{5BE10AC4-CBFC-4ECF-92D5-9CE1874F58D7}"/>
              </a:ext>
            </a:extLst>
          </p:cNvPr>
          <p:cNvSpPr/>
          <p:nvPr userDrawn="1"/>
        </p:nvSpPr>
        <p:spPr>
          <a:xfrm>
            <a:off x="0" y="0"/>
            <a:ext cx="8568965"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Tree>
    <p:extLst>
      <p:ext uri="{BB962C8B-B14F-4D97-AF65-F5344CB8AC3E}">
        <p14:creationId xmlns:p14="http://schemas.microsoft.com/office/powerpoint/2010/main" val="2466734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10" name="Forme libre : Forme 9">
            <a:extLst>
              <a:ext uri="{FF2B5EF4-FFF2-40B4-BE49-F238E27FC236}">
                <a16:creationId xmlns:a16="http://schemas.microsoft.com/office/drawing/2014/main" id="{B305EBB3-0F16-4B63-82ED-191AB224B8E2}"/>
              </a:ext>
            </a:extLst>
          </p:cNvPr>
          <p:cNvSpPr/>
          <p:nvPr userDrawn="1"/>
        </p:nvSpPr>
        <p:spPr>
          <a:xfrm>
            <a:off x="4334810" y="0"/>
            <a:ext cx="3522381"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 name="Titr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rtl="0"/>
            <a:r>
              <a:rPr lang="fr-FR" noProof="0"/>
              <a:t>TITRE</a:t>
            </a:r>
          </a:p>
        </p:txBody>
      </p:sp>
      <p:sp>
        <p:nvSpPr>
          <p:cNvPr id="3" name="Sous-titr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rtl="0"/>
            <a:r>
              <a:rPr lang="fr-FR" noProof="0"/>
              <a:t>Sous-titre</a:t>
            </a:r>
          </a:p>
        </p:txBody>
      </p:sp>
      <p:grpSp>
        <p:nvGrpSpPr>
          <p:cNvPr id="6" name="Groupe 5">
            <a:extLst>
              <a:ext uri="{FF2B5EF4-FFF2-40B4-BE49-F238E27FC236}">
                <a16:creationId xmlns:a16="http://schemas.microsoft.com/office/drawing/2014/main" id="{EFDB39AB-B644-434A-9D55-AF3455D468E5}"/>
              </a:ext>
            </a:extLst>
          </p:cNvPr>
          <p:cNvGrpSpPr/>
          <p:nvPr userDrawn="1"/>
        </p:nvGrpSpPr>
        <p:grpSpPr>
          <a:xfrm>
            <a:off x="9140346" y="5054600"/>
            <a:ext cx="676275" cy="114300"/>
            <a:chOff x="9330846" y="5054600"/>
            <a:chExt cx="676275" cy="114300"/>
          </a:xfrm>
        </p:grpSpPr>
        <p:sp>
          <p:nvSpPr>
            <p:cNvPr id="7" name="Ovale 6">
              <a:extLst>
                <a:ext uri="{FF2B5EF4-FFF2-40B4-BE49-F238E27FC236}">
                  <a16:creationId xmlns:a16="http://schemas.microsoft.com/office/drawing/2014/main" id="{BF14E129-1970-4994-89E5-F7A67128AFE3}"/>
                </a:ext>
              </a:extLst>
            </p:cNvPr>
            <p:cNvSpPr/>
            <p:nvPr/>
          </p:nvSpPr>
          <p:spPr>
            <a:xfrm>
              <a:off x="933084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Ovale 7">
              <a:extLst>
                <a:ext uri="{FF2B5EF4-FFF2-40B4-BE49-F238E27FC236}">
                  <a16:creationId xmlns:a16="http://schemas.microsoft.com/office/drawing/2014/main" id="{593336FA-97B2-4528-88E8-5FF97F86E216}"/>
                </a:ext>
              </a:extLst>
            </p:cNvPr>
            <p:cNvSpPr/>
            <p:nvPr/>
          </p:nvSpPr>
          <p:spPr>
            <a:xfrm>
              <a:off x="951817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Ovale 8">
              <a:extLst>
                <a:ext uri="{FF2B5EF4-FFF2-40B4-BE49-F238E27FC236}">
                  <a16:creationId xmlns:a16="http://schemas.microsoft.com/office/drawing/2014/main" id="{8A73C166-FCDF-40AE-8B0D-69C7E2C8573E}"/>
                </a:ext>
              </a:extLst>
            </p:cNvPr>
            <p:cNvSpPr/>
            <p:nvPr/>
          </p:nvSpPr>
          <p:spPr>
            <a:xfrm>
              <a:off x="970549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Ovale 10">
              <a:extLst>
                <a:ext uri="{FF2B5EF4-FFF2-40B4-BE49-F238E27FC236}">
                  <a16:creationId xmlns:a16="http://schemas.microsoft.com/office/drawing/2014/main" id="{EF418119-E3DD-44B0-A4AF-F8A98EC5863B}"/>
                </a:ext>
              </a:extLst>
            </p:cNvPr>
            <p:cNvSpPr/>
            <p:nvPr/>
          </p:nvSpPr>
          <p:spPr>
            <a:xfrm>
              <a:off x="989282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Tree>
    <p:extLst>
      <p:ext uri="{BB962C8B-B14F-4D97-AF65-F5344CB8AC3E}">
        <p14:creationId xmlns:p14="http://schemas.microsoft.com/office/powerpoint/2010/main" val="3873491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rtl="0">
              <a:lnSpc>
                <a:spcPct val="100000"/>
              </a:lnSpc>
            </a:pPr>
            <a:r>
              <a:rPr lang="fr-FR" noProof="0"/>
              <a:t>Modifiez le style du titre</a:t>
            </a:r>
          </a:p>
        </p:txBody>
      </p:sp>
      <p:grpSp>
        <p:nvGrpSpPr>
          <p:cNvPr id="4" name="Groupe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7" name="Ovale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8" name="Espace réservé du numéro de diapositive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noProof="0" smtClean="0">
                <a:solidFill>
                  <a:schemeClr val="bg1"/>
                </a:solidFill>
              </a:rPr>
              <a:pPr algn="ctr" rtl="0"/>
              <a:t>‹N°›</a:t>
            </a:fld>
            <a:endParaRPr lang="fr-FR" sz="1200" noProof="0">
              <a:solidFill>
                <a:schemeClr val="bg1"/>
              </a:solidFill>
            </a:endParaRPr>
          </a:p>
        </p:txBody>
      </p:sp>
      <p:sp>
        <p:nvSpPr>
          <p:cNvPr id="9" name="Espace réservé du contenu 2">
            <a:extLst>
              <a:ext uri="{FF2B5EF4-FFF2-40B4-BE49-F238E27FC236}">
                <a16:creationId xmlns:a16="http://schemas.microsoft.com/office/drawing/2014/main" id="{C7BBA6D3-FEB9-412B-8FBB-095FC3A60ABF}"/>
              </a:ext>
            </a:extLst>
          </p:cNvPr>
          <p:cNvSpPr>
            <a:spLocks noGrp="1"/>
          </p:cNvSpPr>
          <p:nvPr>
            <p:ph idx="1" hasCustomPrompt="1"/>
          </p:nvPr>
        </p:nvSpPr>
        <p:spPr>
          <a:xfrm>
            <a:off x="633186" y="1825625"/>
            <a:ext cx="10815864" cy="4351338"/>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201002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rtl="0">
              <a:lnSpc>
                <a:spcPct val="100000"/>
              </a:lnSpc>
            </a:pPr>
            <a:r>
              <a:rPr lang="fr-FR" noProof="0"/>
              <a:t>Modifiez le style du titre</a:t>
            </a:r>
          </a:p>
        </p:txBody>
      </p:sp>
      <p:grpSp>
        <p:nvGrpSpPr>
          <p:cNvPr id="4" name="Groupe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7" name="Ovale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8" name="Espace réservé du numéro de diapositive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noProof="0" smtClean="0">
                <a:solidFill>
                  <a:schemeClr val="bg1"/>
                </a:solidFill>
              </a:rPr>
              <a:pPr algn="ctr" rtl="0"/>
              <a:t>‹N°›</a:t>
            </a:fld>
            <a:endParaRPr lang="fr-FR" sz="1200" noProof="0">
              <a:solidFill>
                <a:schemeClr val="bg1"/>
              </a:solidFill>
            </a:endParaRPr>
          </a:p>
        </p:txBody>
      </p:sp>
      <p:sp>
        <p:nvSpPr>
          <p:cNvPr id="9" name="Espace réservé du contenu 2">
            <a:extLst>
              <a:ext uri="{FF2B5EF4-FFF2-40B4-BE49-F238E27FC236}">
                <a16:creationId xmlns:a16="http://schemas.microsoft.com/office/drawing/2014/main" id="{64A4F74B-B2CD-407C-865A-037EDFAC9DB0}"/>
              </a:ext>
            </a:extLst>
          </p:cNvPr>
          <p:cNvSpPr>
            <a:spLocks noGrp="1"/>
          </p:cNvSpPr>
          <p:nvPr>
            <p:ph sz="half" idx="1" hasCustomPrompt="1"/>
          </p:nvPr>
        </p:nvSpPr>
        <p:spPr>
          <a:xfrm>
            <a:off x="633186" y="1825625"/>
            <a:ext cx="5386614" cy="4351338"/>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0" name="Espace réservé du contenu 3">
            <a:extLst>
              <a:ext uri="{FF2B5EF4-FFF2-40B4-BE49-F238E27FC236}">
                <a16:creationId xmlns:a16="http://schemas.microsoft.com/office/drawing/2014/main" id="{A2548E2E-973A-4D52-ACB9-BF564F407308}"/>
              </a:ext>
            </a:extLst>
          </p:cNvPr>
          <p:cNvSpPr>
            <a:spLocks noGrp="1"/>
          </p:cNvSpPr>
          <p:nvPr>
            <p:ph sz="half" idx="2" hasCustomPrompt="1"/>
          </p:nvPr>
        </p:nvSpPr>
        <p:spPr>
          <a:xfrm>
            <a:off x="6172200" y="1825625"/>
            <a:ext cx="5276850" cy="4351338"/>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10510698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rtl="0">
              <a:lnSpc>
                <a:spcPct val="100000"/>
              </a:lnSpc>
            </a:pPr>
            <a:r>
              <a:rPr lang="fr-FR" noProof="0"/>
              <a:t>Modifiez le style du titre</a:t>
            </a:r>
          </a:p>
        </p:txBody>
      </p:sp>
      <p:grpSp>
        <p:nvGrpSpPr>
          <p:cNvPr id="4" name="Groupe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7" name="Ovale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8" name="Espace réservé du numéro de diapositive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noProof="0" smtClean="0">
                <a:solidFill>
                  <a:schemeClr val="bg1"/>
                </a:solidFill>
              </a:rPr>
              <a:pPr algn="ctr" rtl="0"/>
              <a:t>‹N°›</a:t>
            </a:fld>
            <a:endParaRPr lang="fr-FR" sz="1200" noProof="0">
              <a:solidFill>
                <a:schemeClr val="bg1"/>
              </a:solidFill>
            </a:endParaRPr>
          </a:p>
        </p:txBody>
      </p:sp>
      <p:sp>
        <p:nvSpPr>
          <p:cNvPr id="9" name="Espace réservé du texte 2">
            <a:extLst>
              <a:ext uri="{FF2B5EF4-FFF2-40B4-BE49-F238E27FC236}">
                <a16:creationId xmlns:a16="http://schemas.microsoft.com/office/drawing/2014/main" id="{10CD1AD0-C8B7-4785-A47D-D822CF4F248F}"/>
              </a:ext>
            </a:extLst>
          </p:cNvPr>
          <p:cNvSpPr>
            <a:spLocks noGrp="1"/>
          </p:cNvSpPr>
          <p:nvPr>
            <p:ph type="body" idx="1" hasCustomPrompt="1"/>
          </p:nvPr>
        </p:nvSpPr>
        <p:spPr>
          <a:xfrm>
            <a:off x="633186" y="1681163"/>
            <a:ext cx="533214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0" name="Espace réservé du texte 4">
            <a:extLst>
              <a:ext uri="{FF2B5EF4-FFF2-40B4-BE49-F238E27FC236}">
                <a16:creationId xmlns:a16="http://schemas.microsoft.com/office/drawing/2014/main" id="{90A1BBCF-EEF1-4C9A-BA10-9657A79560D3}"/>
              </a:ext>
            </a:extLst>
          </p:cNvPr>
          <p:cNvSpPr>
            <a:spLocks noGrp="1"/>
          </p:cNvSpPr>
          <p:nvPr>
            <p:ph type="body" sz="quarter" idx="3" hasCustomPrompt="1"/>
          </p:nvPr>
        </p:nvSpPr>
        <p:spPr>
          <a:xfrm>
            <a:off x="6172200" y="1681163"/>
            <a:ext cx="527685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1" name="Espace réservé du contenu 3">
            <a:extLst>
              <a:ext uri="{FF2B5EF4-FFF2-40B4-BE49-F238E27FC236}">
                <a16:creationId xmlns:a16="http://schemas.microsoft.com/office/drawing/2014/main" id="{79F8415A-57A2-4D5C-97B0-E78499CC7C6F}"/>
              </a:ext>
            </a:extLst>
          </p:cNvPr>
          <p:cNvSpPr>
            <a:spLocks noGrp="1"/>
          </p:cNvSpPr>
          <p:nvPr>
            <p:ph sz="half" idx="2" hasCustomPrompt="1"/>
          </p:nvPr>
        </p:nvSpPr>
        <p:spPr>
          <a:xfrm>
            <a:off x="633186" y="2505075"/>
            <a:ext cx="5332147"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u contenu 5">
            <a:extLst>
              <a:ext uri="{FF2B5EF4-FFF2-40B4-BE49-F238E27FC236}">
                <a16:creationId xmlns:a16="http://schemas.microsoft.com/office/drawing/2014/main" id="{37A31490-A10D-455A-B515-E26064D0E10A}"/>
              </a:ext>
            </a:extLst>
          </p:cNvPr>
          <p:cNvSpPr>
            <a:spLocks noGrp="1"/>
          </p:cNvSpPr>
          <p:nvPr>
            <p:ph sz="quarter" idx="4" hasCustomPrompt="1"/>
          </p:nvPr>
        </p:nvSpPr>
        <p:spPr>
          <a:xfrm>
            <a:off x="6172200" y="2505075"/>
            <a:ext cx="527685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1949070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7" name="Ovale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8" name="Espace réservé du numéro de diapositive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noProof="0" smtClean="0">
                <a:solidFill>
                  <a:schemeClr val="bg1"/>
                </a:solidFill>
              </a:rPr>
              <a:pPr algn="ctr" rtl="0"/>
              <a:t>‹N°›</a:t>
            </a:fld>
            <a:endParaRPr lang="fr-FR" sz="1200" noProof="0">
              <a:solidFill>
                <a:schemeClr val="bg1"/>
              </a:solidFill>
            </a:endParaRPr>
          </a:p>
        </p:txBody>
      </p:sp>
      <p:sp>
        <p:nvSpPr>
          <p:cNvPr id="9" name="Espace réservé du texte 3">
            <a:extLst>
              <a:ext uri="{FF2B5EF4-FFF2-40B4-BE49-F238E27FC236}">
                <a16:creationId xmlns:a16="http://schemas.microsoft.com/office/drawing/2014/main" id="{9F5DF135-B773-4FF0-A198-687768159124}"/>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10" name="Espace réservé du contenu 2">
            <a:extLst>
              <a:ext uri="{FF2B5EF4-FFF2-40B4-BE49-F238E27FC236}">
                <a16:creationId xmlns:a16="http://schemas.microsoft.com/office/drawing/2014/main" id="{4D4BA48E-457A-42FA-BC00-3AE386B38A0C}"/>
              </a:ext>
            </a:extLst>
          </p:cNvPr>
          <p:cNvSpPr>
            <a:spLocks noGrp="1"/>
          </p:cNvSpPr>
          <p:nvPr>
            <p:ph idx="1" hasCustomPrompt="1"/>
          </p:nvPr>
        </p:nvSpPr>
        <p:spPr>
          <a:xfrm>
            <a:off x="5183188" y="987425"/>
            <a:ext cx="6265862"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1" name="Titre 1">
            <a:extLst>
              <a:ext uri="{FF2B5EF4-FFF2-40B4-BE49-F238E27FC236}">
                <a16:creationId xmlns:a16="http://schemas.microsoft.com/office/drawing/2014/main" id="{43DF8AE6-3466-400C-B6F1-335DF4DED075}"/>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p>
        </p:txBody>
      </p:sp>
    </p:spTree>
    <p:extLst>
      <p:ext uri="{BB962C8B-B14F-4D97-AF65-F5344CB8AC3E}">
        <p14:creationId xmlns:p14="http://schemas.microsoft.com/office/powerpoint/2010/main" val="3976986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02">
    <p:spTree>
      <p:nvGrpSpPr>
        <p:cNvPr id="1" name=""/>
        <p:cNvGrpSpPr/>
        <p:nvPr/>
      </p:nvGrpSpPr>
      <p:grpSpPr>
        <a:xfrm>
          <a:off x="0" y="0"/>
          <a:ext cx="0" cy="0"/>
          <a:chOff x="0" y="0"/>
          <a:chExt cx="0" cy="0"/>
        </a:xfrm>
      </p:grpSpPr>
      <p:sp>
        <p:nvSpPr>
          <p:cNvPr id="10" name="Forme libre : Forme 9">
            <a:extLst>
              <a:ext uri="{FF2B5EF4-FFF2-40B4-BE49-F238E27FC236}">
                <a16:creationId xmlns:a16="http://schemas.microsoft.com/office/drawing/2014/main" id="{B305EBB3-0F16-4B63-82ED-191AB224B8E2}"/>
              </a:ext>
            </a:extLst>
          </p:cNvPr>
          <p:cNvSpPr/>
          <p:nvPr userDrawn="1"/>
        </p:nvSpPr>
        <p:spPr>
          <a:xfrm>
            <a:off x="5512953" y="0"/>
            <a:ext cx="3522381"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Espace réservé d’image 11">
            <a:extLst>
              <a:ext uri="{FF2B5EF4-FFF2-40B4-BE49-F238E27FC236}">
                <a16:creationId xmlns:a16="http://schemas.microsoft.com/office/drawing/2014/main" id="{1A440F4A-C2AF-406D-B420-CCF52F447AC1}"/>
              </a:ext>
            </a:extLst>
          </p:cNvPr>
          <p:cNvSpPr>
            <a:spLocks noGrp="1"/>
          </p:cNvSpPr>
          <p:nvPr>
            <p:ph type="pic" sz="quarter" idx="10" hasCustomPrompt="1"/>
          </p:nvPr>
        </p:nvSpPr>
        <p:spPr>
          <a:xfrm>
            <a:off x="-1" y="0"/>
            <a:ext cx="5504688" cy="6858000"/>
          </a:xfrm>
        </p:spPr>
        <p:txBody>
          <a:bodyPr rtlCol="0" anchor="ctr" anchorCtr="1">
            <a:normAutofit/>
          </a:bodyPr>
          <a:lstStyle>
            <a:lvl1pPr marL="0" indent="0">
              <a:buNone/>
              <a:defRPr sz="2400">
                <a:solidFill>
                  <a:schemeClr val="bg1"/>
                </a:solidFill>
              </a:defRPr>
            </a:lvl1pPr>
          </a:lstStyle>
          <a:p>
            <a:pPr rtl="0"/>
            <a:r>
              <a:rPr lang="fr-FR" noProof="0"/>
              <a:t>Insérer une image</a:t>
            </a:r>
          </a:p>
        </p:txBody>
      </p:sp>
      <p:sp>
        <p:nvSpPr>
          <p:cNvPr id="2" name="Titr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rtl="0"/>
            <a:r>
              <a:rPr lang="fr-FR" noProof="0"/>
              <a:t>TITRE</a:t>
            </a:r>
          </a:p>
        </p:txBody>
      </p:sp>
      <p:sp>
        <p:nvSpPr>
          <p:cNvPr id="3" name="Sous-titr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rtl="0"/>
            <a:r>
              <a:rPr lang="fr-FR" noProof="0"/>
              <a:t>Sous-titre</a:t>
            </a:r>
          </a:p>
        </p:txBody>
      </p:sp>
    </p:spTree>
    <p:extLst>
      <p:ext uri="{BB962C8B-B14F-4D97-AF65-F5344CB8AC3E}">
        <p14:creationId xmlns:p14="http://schemas.microsoft.com/office/powerpoint/2010/main" val="1270854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7" name="Ovale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8" name="Espace réservé du numéro de diapositive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noProof="0" smtClean="0">
                <a:solidFill>
                  <a:schemeClr val="bg1"/>
                </a:solidFill>
              </a:rPr>
              <a:pPr algn="ctr" rtl="0"/>
              <a:t>‹N°›</a:t>
            </a:fld>
            <a:endParaRPr lang="fr-FR" sz="1200" noProof="0">
              <a:solidFill>
                <a:schemeClr val="bg1"/>
              </a:solidFill>
            </a:endParaRPr>
          </a:p>
        </p:txBody>
      </p:sp>
      <p:sp>
        <p:nvSpPr>
          <p:cNvPr id="9" name="Titre 1">
            <a:extLst>
              <a:ext uri="{FF2B5EF4-FFF2-40B4-BE49-F238E27FC236}">
                <a16:creationId xmlns:a16="http://schemas.microsoft.com/office/drawing/2014/main" id="{A3EA16B2-FFAE-4A6E-977D-191BC1DB5B28}"/>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p>
        </p:txBody>
      </p:sp>
      <p:sp>
        <p:nvSpPr>
          <p:cNvPr id="10" name="Espace réservé du texte 3">
            <a:extLst>
              <a:ext uri="{FF2B5EF4-FFF2-40B4-BE49-F238E27FC236}">
                <a16:creationId xmlns:a16="http://schemas.microsoft.com/office/drawing/2014/main" id="{436B2E80-B2B9-4309-8C9B-11D0B83C4337}"/>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11" name="Espace réservé d’image 2">
            <a:extLst>
              <a:ext uri="{FF2B5EF4-FFF2-40B4-BE49-F238E27FC236}">
                <a16:creationId xmlns:a16="http://schemas.microsoft.com/office/drawing/2014/main" id="{03DB89DF-F372-4E54-9DFD-D53E42A2B8E8}"/>
              </a:ext>
            </a:extLst>
          </p:cNvPr>
          <p:cNvSpPr>
            <a:spLocks noGrp="1"/>
          </p:cNvSpPr>
          <p:nvPr>
            <p:ph type="pic" idx="1"/>
          </p:nvPr>
        </p:nvSpPr>
        <p:spPr>
          <a:xfrm>
            <a:off x="5183188" y="457201"/>
            <a:ext cx="6172200" cy="5403850"/>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Tree>
    <p:extLst>
      <p:ext uri="{BB962C8B-B14F-4D97-AF65-F5344CB8AC3E}">
        <p14:creationId xmlns:p14="http://schemas.microsoft.com/office/powerpoint/2010/main" val="4294346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03">
    <p:spTree>
      <p:nvGrpSpPr>
        <p:cNvPr id="1" name=""/>
        <p:cNvGrpSpPr/>
        <p:nvPr/>
      </p:nvGrpSpPr>
      <p:grpSpPr>
        <a:xfrm>
          <a:off x="0" y="0"/>
          <a:ext cx="0" cy="0"/>
          <a:chOff x="0" y="0"/>
          <a:chExt cx="0" cy="0"/>
        </a:xfrm>
      </p:grpSpPr>
      <p:sp>
        <p:nvSpPr>
          <p:cNvPr id="7" name="Espace réservé d’image 11">
            <a:extLst>
              <a:ext uri="{FF2B5EF4-FFF2-40B4-BE49-F238E27FC236}">
                <a16:creationId xmlns:a16="http://schemas.microsoft.com/office/drawing/2014/main" id="{47CEAAF6-CCA9-40F8-8A3D-FAAD92220D11}"/>
              </a:ext>
            </a:extLst>
          </p:cNvPr>
          <p:cNvSpPr>
            <a:spLocks noGrp="1"/>
          </p:cNvSpPr>
          <p:nvPr>
            <p:ph type="pic" sz="quarter" idx="10" hasCustomPrompt="1"/>
          </p:nvPr>
        </p:nvSpPr>
        <p:spPr>
          <a:xfrm>
            <a:off x="-2" y="0"/>
            <a:ext cx="12192001" cy="6858000"/>
          </a:xfrm>
        </p:spPr>
        <p:txBody>
          <a:bodyPr rtlCol="0" anchor="ctr" anchorCtr="1">
            <a:normAutofit/>
          </a:bodyPr>
          <a:lstStyle>
            <a:lvl1pPr marL="0" indent="0">
              <a:buNone/>
              <a:defRPr sz="2400">
                <a:solidFill>
                  <a:schemeClr val="bg1"/>
                </a:solidFill>
              </a:defRPr>
            </a:lvl1pPr>
          </a:lstStyle>
          <a:p>
            <a:pPr rtl="0"/>
            <a:r>
              <a:rPr lang="fr-FR" noProof="0"/>
              <a:t>Insérer une image</a:t>
            </a:r>
          </a:p>
        </p:txBody>
      </p:sp>
      <p:sp>
        <p:nvSpPr>
          <p:cNvPr id="2" name="Titr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316020" y="2404234"/>
            <a:ext cx="5330038" cy="1746504"/>
          </a:xfrm>
        </p:spPr>
        <p:txBody>
          <a:bodyPr vert="horz" lIns="0" tIns="45720" rIns="0" bIns="45720" rtlCol="0" anchor="b" anchorCtr="1">
            <a:noAutofit/>
          </a:bodyPr>
          <a:lstStyle>
            <a:lvl1pPr>
              <a:defRPr lang="en-GB" dirty="0">
                <a:solidFill>
                  <a:schemeClr val="bg1"/>
                </a:solidFill>
              </a:defRPr>
            </a:lvl1pPr>
          </a:lstStyle>
          <a:p>
            <a:pPr marL="0" lvl="0" rtl="0"/>
            <a:r>
              <a:rPr lang="fr-FR" noProof="0"/>
              <a:t>TITRE</a:t>
            </a:r>
          </a:p>
        </p:txBody>
      </p:sp>
      <p:sp>
        <p:nvSpPr>
          <p:cNvPr id="3" name="Sous-titr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453180" y="4553291"/>
            <a:ext cx="5049510" cy="521208"/>
          </a:xfrm>
        </p:spPr>
        <p:txBody>
          <a:bodyPr vert="horz" lIns="0" tIns="0" rIns="0" bIns="0" rtlCol="0" anchor="t" anchorCtr="1">
            <a:noAutofit/>
          </a:bodyPr>
          <a:lstStyle>
            <a:lvl1pPr marL="0" indent="0">
              <a:lnSpc>
                <a:spcPct val="100000"/>
              </a:lnSpc>
              <a:spcBef>
                <a:spcPts val="0"/>
              </a:spcBef>
              <a:buNone/>
              <a:defRPr lang="en-GB" sz="2000" dirty="0">
                <a:solidFill>
                  <a:schemeClr val="bg1"/>
                </a:solidFill>
              </a:defRPr>
            </a:lvl1pPr>
          </a:lstStyle>
          <a:p>
            <a:pPr lvl="0" rtl="0"/>
            <a:r>
              <a:rPr lang="fr-FR" noProof="0"/>
              <a:t>Sous-titre</a:t>
            </a:r>
          </a:p>
        </p:txBody>
      </p:sp>
    </p:spTree>
    <p:extLst>
      <p:ext uri="{BB962C8B-B14F-4D97-AF65-F5344CB8AC3E}">
        <p14:creationId xmlns:p14="http://schemas.microsoft.com/office/powerpoint/2010/main" val="3477175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tête de section avec image">
    <p:spTree>
      <p:nvGrpSpPr>
        <p:cNvPr id="1" name=""/>
        <p:cNvGrpSpPr/>
        <p:nvPr/>
      </p:nvGrpSpPr>
      <p:grpSpPr>
        <a:xfrm>
          <a:off x="0" y="0"/>
          <a:ext cx="0" cy="0"/>
          <a:chOff x="0" y="0"/>
          <a:chExt cx="0" cy="0"/>
        </a:xfrm>
      </p:grpSpPr>
      <p:sp>
        <p:nvSpPr>
          <p:cNvPr id="7" name="Espace réservé d’image 11">
            <a:extLst>
              <a:ext uri="{FF2B5EF4-FFF2-40B4-BE49-F238E27FC236}">
                <a16:creationId xmlns:a16="http://schemas.microsoft.com/office/drawing/2014/main" id="{AAF32A0B-D38A-4E4A-BD5E-94B671296508}"/>
              </a:ext>
            </a:extLst>
          </p:cNvPr>
          <p:cNvSpPr>
            <a:spLocks noGrp="1"/>
          </p:cNvSpPr>
          <p:nvPr>
            <p:ph type="pic" sz="quarter" idx="10" hasCustomPrompt="1"/>
          </p:nvPr>
        </p:nvSpPr>
        <p:spPr>
          <a:xfrm>
            <a:off x="-2" y="0"/>
            <a:ext cx="12192001" cy="6858000"/>
          </a:xfrm>
        </p:spPr>
        <p:txBody>
          <a:bodyPr rtlCol="0" anchor="ctr" anchorCtr="1">
            <a:normAutofit/>
          </a:bodyPr>
          <a:lstStyle>
            <a:lvl1pPr marL="0" indent="0">
              <a:buNone/>
              <a:defRPr sz="2400">
                <a:solidFill>
                  <a:schemeClr val="tx1"/>
                </a:solidFill>
              </a:defRPr>
            </a:lvl1pPr>
          </a:lstStyle>
          <a:p>
            <a:pPr rtl="0"/>
            <a:r>
              <a:rPr lang="fr-FR" noProof="0"/>
              <a:t>Insérer une image</a:t>
            </a:r>
          </a:p>
        </p:txBody>
      </p:sp>
      <p:sp>
        <p:nvSpPr>
          <p:cNvPr id="2" name="Titre 1">
            <a:extLst>
              <a:ext uri="{FF2B5EF4-FFF2-40B4-BE49-F238E27FC236}">
                <a16:creationId xmlns:a16="http://schemas.microsoft.com/office/drawing/2014/main" id="{2DCD3B46-48AB-439D-A981-D3596F977592}"/>
              </a:ext>
            </a:extLst>
          </p:cNvPr>
          <p:cNvSpPr>
            <a:spLocks noGrp="1"/>
          </p:cNvSpPr>
          <p:nvPr>
            <p:ph type="title"/>
          </p:nvPr>
        </p:nvSpPr>
        <p:spPr>
          <a:xfrm>
            <a:off x="4590288" y="2313432"/>
            <a:ext cx="6592824" cy="2852737"/>
          </a:xfrm>
        </p:spPr>
        <p:txBody>
          <a:bodyPr vert="horz" lIns="91440" tIns="45720" rIns="91440" bIns="45720" rtlCol="0" anchor="b">
            <a:noAutofit/>
          </a:bodyPr>
          <a:lstStyle>
            <a:lvl1pPr>
              <a:defRPr lang="en-GB" sz="6000" dirty="0">
                <a:solidFill>
                  <a:schemeClr val="bg1"/>
                </a:solidFill>
              </a:defRPr>
            </a:lvl1pPr>
          </a:lstStyle>
          <a:p>
            <a:pPr lvl="0" rtl="0"/>
            <a:r>
              <a:rPr lang="fr-FR" noProof="0"/>
              <a:t>Modifiez le style du titre</a:t>
            </a:r>
          </a:p>
        </p:txBody>
      </p:sp>
      <p:sp>
        <p:nvSpPr>
          <p:cNvPr id="3" name="Espace réservé du texte 2">
            <a:extLst>
              <a:ext uri="{FF2B5EF4-FFF2-40B4-BE49-F238E27FC236}">
                <a16:creationId xmlns:a16="http://schemas.microsoft.com/office/drawing/2014/main" id="{2728D712-0D13-4ECD-9BEB-B8EE651FF63F}"/>
              </a:ext>
            </a:extLst>
          </p:cNvPr>
          <p:cNvSpPr>
            <a:spLocks noGrp="1"/>
          </p:cNvSpPr>
          <p:nvPr>
            <p:ph type="body" idx="1" hasCustomPrompt="1"/>
          </p:nvPr>
        </p:nvSpPr>
        <p:spPr>
          <a:xfrm>
            <a:off x="4590288" y="5193792"/>
            <a:ext cx="6592824" cy="978408"/>
          </a:xfrm>
        </p:spPr>
        <p:txBody>
          <a:bodyPr vert="horz" lIns="91440" tIns="45720" rIns="91440" bIns="45720" rtlCol="0">
            <a:noAutofit/>
          </a:bodyPr>
          <a:lstStyle>
            <a:lvl1pPr marL="0" indent="0">
              <a:buNone/>
              <a:defRPr lang="en-US" sz="1600">
                <a:solidFill>
                  <a:schemeClr val="bg1"/>
                </a:solidFill>
              </a:defRPr>
            </a:lvl1pPr>
          </a:lstStyle>
          <a:p>
            <a:pPr marL="228600" lvl="0" indent="-228600" rtl="0"/>
            <a:r>
              <a:rPr lang="fr-FR" noProof="0"/>
              <a:t>Modifiez les styles du texte du masque</a:t>
            </a:r>
          </a:p>
        </p:txBody>
      </p:sp>
    </p:spTree>
    <p:extLst>
      <p:ext uri="{BB962C8B-B14F-4D97-AF65-F5344CB8AC3E}">
        <p14:creationId xmlns:p14="http://schemas.microsoft.com/office/powerpoint/2010/main" val="3411308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1 Content_2 colonne">
    <p:spTree>
      <p:nvGrpSpPr>
        <p:cNvPr id="1" name=""/>
        <p:cNvGrpSpPr/>
        <p:nvPr/>
      </p:nvGrpSpPr>
      <p:grpSpPr>
        <a:xfrm>
          <a:off x="0" y="0"/>
          <a:ext cx="0" cy="0"/>
          <a:chOff x="0" y="0"/>
          <a:chExt cx="0" cy="0"/>
        </a:xfrm>
      </p:grpSpPr>
      <p:sp>
        <p:nvSpPr>
          <p:cNvPr id="9" name="Espace réservé d’image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6836125" y="0"/>
            <a:ext cx="5355875" cy="6858000"/>
          </a:xfrm>
        </p:spPr>
        <p:txBody>
          <a:bodyPr vert="horz" lIns="91440" tIns="45720" rIns="91440" bIns="45720" rtlCol="0" anchor="ctr" anchorCtr="1">
            <a:normAutofit/>
          </a:bodyPr>
          <a:lstStyle>
            <a:lvl1pPr>
              <a:defRPr lang="en-GB" sz="2400">
                <a:solidFill>
                  <a:schemeClr val="tx1"/>
                </a:solidFill>
              </a:defRPr>
            </a:lvl1pPr>
          </a:lstStyle>
          <a:p>
            <a:pPr marL="0" lvl="0" indent="0" rtl="0">
              <a:buNone/>
            </a:pPr>
            <a:r>
              <a:rPr lang="fr-FR" noProof="0"/>
              <a:t>Insérer une image</a:t>
            </a:r>
          </a:p>
        </p:txBody>
      </p:sp>
      <p:sp>
        <p:nvSpPr>
          <p:cNvPr id="14" name="Espace réservé du texte 12">
            <a:extLst>
              <a:ext uri="{FF2B5EF4-FFF2-40B4-BE49-F238E27FC236}">
                <a16:creationId xmlns:a16="http://schemas.microsoft.com/office/drawing/2014/main" id="{C7F0E85E-786D-44FC-A9C8-8853277D7C38}"/>
              </a:ext>
            </a:extLst>
          </p:cNvPr>
          <p:cNvSpPr>
            <a:spLocks noGrp="1"/>
          </p:cNvSpPr>
          <p:nvPr>
            <p:ph type="body" sz="quarter" idx="12" hasCustomPrompt="1"/>
          </p:nvPr>
        </p:nvSpPr>
        <p:spPr>
          <a:xfrm>
            <a:off x="4386558" y="2717803"/>
            <a:ext cx="2834640" cy="3368675"/>
          </a:xfrm>
        </p:spPr>
        <p:txBody>
          <a:bodyPr vert="horz" wrap="square" lIns="0" tIns="45720" rIns="0" bIns="45720" rtlCol="0" anchor="t">
            <a:noAutofit/>
          </a:bodyPr>
          <a:lstStyle>
            <a:lvl1pPr marL="0" indent="0">
              <a:buNone/>
              <a:defRPr lang="en-US" sz="1400" dirty="0" smtClean="0">
                <a:latin typeface="+mn-lt"/>
                <a:ea typeface="+mj-ea"/>
                <a:cs typeface="+mj-cs"/>
              </a:defRPr>
            </a:lvl1pPr>
          </a:lstStyle>
          <a:p>
            <a:pPr marL="57150" lvl="0" indent="-285750" rtl="0">
              <a:lnSpc>
                <a:spcPct val="100000"/>
              </a:lnSpc>
              <a:spcBef>
                <a:spcPct val="0"/>
              </a:spcBef>
            </a:pPr>
            <a:r>
              <a:rPr lang="fr-FR" noProof="0"/>
              <a:t>Modifiez les styles du texte du masque</a:t>
            </a:r>
          </a:p>
        </p:txBody>
      </p:sp>
      <p:sp>
        <p:nvSpPr>
          <p:cNvPr id="13" name="Espace réservé du texte 12">
            <a:extLst>
              <a:ext uri="{FF2B5EF4-FFF2-40B4-BE49-F238E27FC236}">
                <a16:creationId xmlns:a16="http://schemas.microsoft.com/office/drawing/2014/main" id="{B48BA177-B717-42B2-884C-04576C20342D}"/>
              </a:ext>
            </a:extLst>
          </p:cNvPr>
          <p:cNvSpPr>
            <a:spLocks noGrp="1"/>
          </p:cNvSpPr>
          <p:nvPr>
            <p:ph type="body" sz="quarter" idx="11" hasCustomPrompt="1"/>
          </p:nvPr>
        </p:nvSpPr>
        <p:spPr>
          <a:xfrm>
            <a:off x="647700" y="2717803"/>
            <a:ext cx="2834640" cy="3368675"/>
          </a:xfrm>
        </p:spPr>
        <p:txBody>
          <a:bodyPr vert="horz" wrap="square" lIns="0" tIns="45720" rIns="0" bIns="45720" rtlCol="0" anchor="t">
            <a:noAutofit/>
          </a:bodyPr>
          <a:lstStyle>
            <a:lvl1pPr marL="0" indent="0">
              <a:buNone/>
              <a:defRPr lang="en-US" sz="1400" dirty="0" smtClean="0">
                <a:latin typeface="+mn-lt"/>
                <a:ea typeface="+mj-ea"/>
                <a:cs typeface="+mj-cs"/>
              </a:defRPr>
            </a:lvl1pPr>
          </a:lstStyle>
          <a:p>
            <a:pPr marL="57150" lvl="0" indent="-285750" rtl="0">
              <a:lnSpc>
                <a:spcPct val="100000"/>
              </a:lnSpc>
              <a:spcBef>
                <a:spcPct val="0"/>
              </a:spcBef>
            </a:pPr>
            <a:r>
              <a:rPr lang="fr-FR" noProof="0"/>
              <a:t>Modifiez les styles du texte du masque</a:t>
            </a:r>
          </a:p>
        </p:txBody>
      </p:sp>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6891564" cy="830997"/>
          </a:xfrm>
        </p:spPr>
        <p:txBody>
          <a:bodyPr vert="horz" wrap="square" lIns="0" tIns="45720" rIns="91440" bIns="45720" rtlCol="0" anchor="t">
            <a:noAutofit/>
          </a:bodyPr>
          <a:lstStyle>
            <a:lvl1pPr>
              <a:defRPr lang="en-GB" sz="2400">
                <a:latin typeface="Corbel" panose="020B0503020204020204" pitchFamily="34" charset="0"/>
              </a:defRPr>
            </a:lvl1pPr>
          </a:lstStyle>
          <a:p>
            <a:pPr lvl="0" rtl="0">
              <a:lnSpc>
                <a:spcPct val="100000"/>
              </a:lnSpc>
            </a:pPr>
            <a:r>
              <a:rPr lang="fr-FR" noProof="0"/>
              <a:t>Modifiez le style du titre</a:t>
            </a:r>
          </a:p>
        </p:txBody>
      </p:sp>
      <p:sp>
        <p:nvSpPr>
          <p:cNvPr id="16" name="Espace réservé du contenu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1906451" y="1981200"/>
            <a:ext cx="548640" cy="548640"/>
          </a:xfrm>
        </p:spPr>
        <p:txBody>
          <a:bodyPr lIns="0" tIns="0" rIns="0" bIns="0" rtlCol="0" anchor="ctr">
            <a:noAutofit/>
          </a:bodyPr>
          <a:lstStyle>
            <a:lvl1pPr marL="0" indent="0" algn="ctr">
              <a:buNone/>
              <a:defRPr sz="1400"/>
            </a:lvl1pPr>
          </a:lstStyle>
          <a:p>
            <a:pPr lvl="0" rtl="0"/>
            <a:r>
              <a:rPr lang="fr-FR" noProof="0"/>
              <a:t>Icône</a:t>
            </a:r>
          </a:p>
        </p:txBody>
      </p:sp>
      <p:sp>
        <p:nvSpPr>
          <p:cNvPr id="17" name="Espace réservé du contenu 15">
            <a:extLst>
              <a:ext uri="{FF2B5EF4-FFF2-40B4-BE49-F238E27FC236}">
                <a16:creationId xmlns:a16="http://schemas.microsoft.com/office/drawing/2014/main" id="{6DF8CB66-232E-4CE3-96FC-CE37C74994E1}"/>
              </a:ext>
            </a:extLst>
          </p:cNvPr>
          <p:cNvSpPr>
            <a:spLocks noGrp="1"/>
          </p:cNvSpPr>
          <p:nvPr>
            <p:ph sz="quarter" idx="14" hasCustomPrompt="1"/>
          </p:nvPr>
        </p:nvSpPr>
        <p:spPr>
          <a:xfrm>
            <a:off x="5645309" y="1981200"/>
            <a:ext cx="548640" cy="548640"/>
          </a:xfrm>
        </p:spPr>
        <p:txBody>
          <a:bodyPr lIns="0" tIns="0" rIns="0" bIns="0" rtlCol="0" anchor="ctr">
            <a:noAutofit/>
          </a:bodyPr>
          <a:lstStyle>
            <a:lvl1pPr marL="0" indent="0" algn="ctr">
              <a:buNone/>
              <a:defRPr sz="1400"/>
            </a:lvl1pPr>
          </a:lstStyle>
          <a:p>
            <a:pPr lvl="0" rtl="0"/>
            <a:r>
              <a:rPr lang="fr-FR" noProof="0"/>
              <a:t>Icône</a:t>
            </a:r>
          </a:p>
        </p:txBody>
      </p:sp>
      <p:sp>
        <p:nvSpPr>
          <p:cNvPr id="18" name="Espace réservé du numéro de diapositive 7">
            <a:extLst>
              <a:ext uri="{FF2B5EF4-FFF2-40B4-BE49-F238E27FC236}">
                <a16:creationId xmlns:a16="http://schemas.microsoft.com/office/drawing/2014/main" id="{8728750D-82C7-4A8D-A7C7-554934667964}"/>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rtl="0"/>
              <a:t>‹N°›</a:t>
            </a:fld>
            <a:endParaRPr lang="fr-FR" noProof="0"/>
          </a:p>
        </p:txBody>
      </p:sp>
    </p:spTree>
    <p:extLst>
      <p:ext uri="{BB962C8B-B14F-4D97-AF65-F5344CB8AC3E}">
        <p14:creationId xmlns:p14="http://schemas.microsoft.com/office/powerpoint/2010/main" val="2772049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lonne Content_3 02">
    <p:spTree>
      <p:nvGrpSpPr>
        <p:cNvPr id="1" name=""/>
        <p:cNvGrpSpPr/>
        <p:nvPr/>
      </p:nvGrpSpPr>
      <p:grpSpPr>
        <a:xfrm>
          <a:off x="0" y="0"/>
          <a:ext cx="0" cy="0"/>
          <a:chOff x="0" y="0"/>
          <a:chExt cx="0" cy="0"/>
        </a:xfrm>
      </p:grpSpPr>
      <p:sp>
        <p:nvSpPr>
          <p:cNvPr id="9" name="Espace réservé d’image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rtl="0">
              <a:buNone/>
            </a:pPr>
            <a:r>
              <a:rPr lang="fr-FR" noProof="0"/>
              <a:t>Insérer une image</a:t>
            </a:r>
          </a:p>
        </p:txBody>
      </p:sp>
      <p:sp>
        <p:nvSpPr>
          <p:cNvPr id="14" name="Espace réservé du texte 12">
            <a:extLst>
              <a:ext uri="{FF2B5EF4-FFF2-40B4-BE49-F238E27FC236}">
                <a16:creationId xmlns:a16="http://schemas.microsoft.com/office/drawing/2014/main" id="{C7F0E85E-786D-44FC-A9C8-8853277D7C38}"/>
              </a:ext>
            </a:extLst>
          </p:cNvPr>
          <p:cNvSpPr>
            <a:spLocks noGrp="1"/>
          </p:cNvSpPr>
          <p:nvPr>
            <p:ph type="body" sz="quarter" idx="12" hasCustomPrompt="1"/>
          </p:nvPr>
        </p:nvSpPr>
        <p:spPr>
          <a:xfrm>
            <a:off x="3888842" y="2717803"/>
            <a:ext cx="2377440" cy="3368675"/>
          </a:xfrm>
        </p:spPr>
        <p:txBody>
          <a:bodyPr vert="horz" wrap="square" lIns="0" tIns="45720" rIns="0" bIns="45720" rtlCol="0" anchor="t">
            <a:noAutofit/>
          </a:bodyPr>
          <a:lstStyle>
            <a:lvl1pPr marL="0" indent="0">
              <a:buNone/>
              <a:defRPr lang="en-US" sz="1400" dirty="0" smtClean="0">
                <a:solidFill>
                  <a:schemeClr val="bg1">
                    <a:lumMod val="95000"/>
                  </a:schemeClr>
                </a:solidFill>
                <a:latin typeface="+mn-lt"/>
                <a:ea typeface="+mj-ea"/>
                <a:cs typeface="+mj-cs"/>
              </a:defRPr>
            </a:lvl1pPr>
          </a:lstStyle>
          <a:p>
            <a:pPr marL="57150" lvl="0" indent="-285750" rtl="0">
              <a:lnSpc>
                <a:spcPct val="100000"/>
              </a:lnSpc>
              <a:spcBef>
                <a:spcPct val="0"/>
              </a:spcBef>
            </a:pPr>
            <a:r>
              <a:rPr lang="fr-FR" noProof="0"/>
              <a:t>Modifiez les styles du texte du masque</a:t>
            </a:r>
          </a:p>
        </p:txBody>
      </p:sp>
      <p:sp>
        <p:nvSpPr>
          <p:cNvPr id="13" name="Espace réservé du texte 12">
            <a:extLst>
              <a:ext uri="{FF2B5EF4-FFF2-40B4-BE49-F238E27FC236}">
                <a16:creationId xmlns:a16="http://schemas.microsoft.com/office/drawing/2014/main" id="{B48BA177-B717-42B2-884C-04576C20342D}"/>
              </a:ext>
            </a:extLst>
          </p:cNvPr>
          <p:cNvSpPr>
            <a:spLocks noGrp="1"/>
          </p:cNvSpPr>
          <p:nvPr>
            <p:ph type="body" sz="quarter" idx="11" hasCustomPrompt="1"/>
          </p:nvPr>
        </p:nvSpPr>
        <p:spPr>
          <a:xfrm>
            <a:off x="647700" y="2717803"/>
            <a:ext cx="2377440" cy="3368675"/>
          </a:xfrm>
        </p:spPr>
        <p:txBody>
          <a:bodyPr vert="horz" wrap="square" lIns="0" tIns="45720" rIns="0" bIns="45720" rtlCol="0" anchor="t">
            <a:noAutofit/>
          </a:bodyPr>
          <a:lstStyle>
            <a:lvl1pPr marL="0" indent="0">
              <a:buNone/>
              <a:defRPr lang="en-US" sz="1400" dirty="0" smtClean="0">
                <a:solidFill>
                  <a:schemeClr val="bg1">
                    <a:lumMod val="95000"/>
                  </a:schemeClr>
                </a:solidFill>
                <a:latin typeface="+mn-lt"/>
                <a:ea typeface="+mj-ea"/>
                <a:cs typeface="+mj-cs"/>
              </a:defRPr>
            </a:lvl1pPr>
          </a:lstStyle>
          <a:p>
            <a:pPr marL="57150" lvl="0" indent="-285750" rtl="0">
              <a:lnSpc>
                <a:spcPct val="100000"/>
              </a:lnSpc>
              <a:spcBef>
                <a:spcPct val="0"/>
              </a:spcBef>
            </a:pPr>
            <a:r>
              <a:rPr lang="fr-FR" noProof="0" dirty="0"/>
              <a:t>Modifiez les styles du texte du masque</a:t>
            </a:r>
          </a:p>
        </p:txBody>
      </p:sp>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206264" cy="830997"/>
          </a:xfrm>
        </p:spPr>
        <p:txBody>
          <a:bodyPr vert="horz" wrap="square" lIns="0" tIns="45720" rIns="91440" bIns="45720" rtlCol="0" anchor="t">
            <a:noAutofit/>
          </a:bodyPr>
          <a:lstStyle>
            <a:lvl1pPr>
              <a:defRPr lang="en-GB" sz="2400">
                <a:solidFill>
                  <a:schemeClr val="bg1">
                    <a:lumMod val="95000"/>
                  </a:schemeClr>
                </a:solidFill>
                <a:latin typeface="Corbel" panose="020B0503020204020204" pitchFamily="34" charset="0"/>
              </a:defRPr>
            </a:lvl1pPr>
          </a:lstStyle>
          <a:p>
            <a:pPr lvl="0" rtl="0">
              <a:lnSpc>
                <a:spcPct val="100000"/>
              </a:lnSpc>
            </a:pPr>
            <a:r>
              <a:rPr lang="fr-FR" noProof="0"/>
              <a:t>Modifiez le style du titre</a:t>
            </a:r>
            <a:endParaRPr lang="fr-FR" noProof="0" dirty="0"/>
          </a:p>
        </p:txBody>
      </p:sp>
      <p:sp>
        <p:nvSpPr>
          <p:cNvPr id="16" name="Espace réservé du contenu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1562100" y="1981200"/>
            <a:ext cx="548640" cy="548640"/>
          </a:xfrm>
        </p:spPr>
        <p:txBody>
          <a:bodyPr lIns="0" tIns="0" rIns="0" bIns="0" rtlCol="0" anchor="ctr">
            <a:noAutofit/>
          </a:bodyPr>
          <a:lstStyle>
            <a:lvl1pPr marL="0" indent="0" algn="ctr">
              <a:buNone/>
              <a:defRPr sz="1400">
                <a:solidFill>
                  <a:schemeClr val="bg1">
                    <a:lumMod val="95000"/>
                  </a:schemeClr>
                </a:solidFill>
              </a:defRPr>
            </a:lvl1pPr>
          </a:lstStyle>
          <a:p>
            <a:pPr lvl="0" rtl="0"/>
            <a:r>
              <a:rPr lang="fr-FR" noProof="0"/>
              <a:t>Icône</a:t>
            </a:r>
          </a:p>
        </p:txBody>
      </p:sp>
      <p:sp>
        <p:nvSpPr>
          <p:cNvPr id="17" name="Espace réservé du contenu 15">
            <a:extLst>
              <a:ext uri="{FF2B5EF4-FFF2-40B4-BE49-F238E27FC236}">
                <a16:creationId xmlns:a16="http://schemas.microsoft.com/office/drawing/2014/main" id="{6DF8CB66-232E-4CE3-96FC-CE37C74994E1}"/>
              </a:ext>
            </a:extLst>
          </p:cNvPr>
          <p:cNvSpPr>
            <a:spLocks noGrp="1"/>
          </p:cNvSpPr>
          <p:nvPr>
            <p:ph sz="quarter" idx="14" hasCustomPrompt="1"/>
          </p:nvPr>
        </p:nvSpPr>
        <p:spPr>
          <a:xfrm>
            <a:off x="4803242" y="1981200"/>
            <a:ext cx="548640" cy="548640"/>
          </a:xfrm>
        </p:spPr>
        <p:txBody>
          <a:bodyPr lIns="0" tIns="0" rIns="0" bIns="0" rtlCol="0" anchor="ctr">
            <a:noAutofit/>
          </a:bodyPr>
          <a:lstStyle>
            <a:lvl1pPr marL="0" indent="0" algn="ctr">
              <a:buNone/>
              <a:defRPr sz="1400">
                <a:solidFill>
                  <a:schemeClr val="bg1">
                    <a:lumMod val="95000"/>
                  </a:schemeClr>
                </a:solidFill>
              </a:defRPr>
            </a:lvl1pPr>
          </a:lstStyle>
          <a:p>
            <a:pPr lvl="0" rtl="0"/>
            <a:r>
              <a:rPr lang="fr-FR" noProof="0"/>
              <a:t>Icône</a:t>
            </a:r>
          </a:p>
        </p:txBody>
      </p:sp>
      <p:sp>
        <p:nvSpPr>
          <p:cNvPr id="8" name="Espace réservé du texte 12">
            <a:extLst>
              <a:ext uri="{FF2B5EF4-FFF2-40B4-BE49-F238E27FC236}">
                <a16:creationId xmlns:a16="http://schemas.microsoft.com/office/drawing/2014/main" id="{DEF523FD-B1FC-40A7-93AA-389CB38E17C0}"/>
              </a:ext>
            </a:extLst>
          </p:cNvPr>
          <p:cNvSpPr>
            <a:spLocks noGrp="1"/>
          </p:cNvSpPr>
          <p:nvPr>
            <p:ph type="body" sz="quarter" idx="15" hasCustomPrompt="1"/>
          </p:nvPr>
        </p:nvSpPr>
        <p:spPr>
          <a:xfrm>
            <a:off x="7129985" y="2717803"/>
            <a:ext cx="2377440" cy="3368675"/>
          </a:xfrm>
        </p:spPr>
        <p:txBody>
          <a:bodyPr vert="horz" wrap="square" lIns="0" tIns="45720" rIns="0" bIns="45720" rtlCol="0" anchor="t">
            <a:noAutofit/>
          </a:bodyPr>
          <a:lstStyle>
            <a:lvl1pPr marL="0" indent="0">
              <a:buNone/>
              <a:defRPr lang="en-US" sz="1400" dirty="0" smtClean="0">
                <a:solidFill>
                  <a:schemeClr val="bg1">
                    <a:lumMod val="95000"/>
                  </a:schemeClr>
                </a:solidFill>
                <a:latin typeface="+mn-lt"/>
                <a:ea typeface="+mj-ea"/>
                <a:cs typeface="+mj-cs"/>
              </a:defRPr>
            </a:lvl1pPr>
          </a:lstStyle>
          <a:p>
            <a:pPr marL="57150" lvl="0" indent="-285750" rtl="0">
              <a:lnSpc>
                <a:spcPct val="100000"/>
              </a:lnSpc>
              <a:spcBef>
                <a:spcPct val="0"/>
              </a:spcBef>
            </a:pPr>
            <a:r>
              <a:rPr lang="fr-FR" noProof="0"/>
              <a:t>Modifiez les styles du texte du masque</a:t>
            </a:r>
          </a:p>
        </p:txBody>
      </p:sp>
      <p:sp>
        <p:nvSpPr>
          <p:cNvPr id="10" name="Espace réservé du contenu 15">
            <a:extLst>
              <a:ext uri="{FF2B5EF4-FFF2-40B4-BE49-F238E27FC236}">
                <a16:creationId xmlns:a16="http://schemas.microsoft.com/office/drawing/2014/main" id="{B60C8CC8-C869-4395-B389-D76DF4A56AA1}"/>
              </a:ext>
            </a:extLst>
          </p:cNvPr>
          <p:cNvSpPr>
            <a:spLocks noGrp="1"/>
          </p:cNvSpPr>
          <p:nvPr>
            <p:ph sz="quarter" idx="16" hasCustomPrompt="1"/>
          </p:nvPr>
        </p:nvSpPr>
        <p:spPr>
          <a:xfrm>
            <a:off x="8044385" y="1981200"/>
            <a:ext cx="548640" cy="548640"/>
          </a:xfrm>
        </p:spPr>
        <p:txBody>
          <a:bodyPr lIns="0" tIns="0" rIns="0" bIns="0" rtlCol="0" anchor="ctr">
            <a:noAutofit/>
          </a:bodyPr>
          <a:lstStyle>
            <a:lvl1pPr marL="0" indent="0" algn="ctr">
              <a:buNone/>
              <a:defRPr sz="1400">
                <a:solidFill>
                  <a:schemeClr val="bg1">
                    <a:lumMod val="95000"/>
                  </a:schemeClr>
                </a:solidFill>
              </a:defRPr>
            </a:lvl1pPr>
          </a:lstStyle>
          <a:p>
            <a:pPr lvl="0" rtl="0"/>
            <a:r>
              <a:rPr lang="fr-FR" noProof="0"/>
              <a:t>Icône</a:t>
            </a:r>
          </a:p>
        </p:txBody>
      </p:sp>
      <p:sp>
        <p:nvSpPr>
          <p:cNvPr id="11" name="Espace réservé du numéro de diapositive 7">
            <a:extLst>
              <a:ext uri="{FF2B5EF4-FFF2-40B4-BE49-F238E27FC236}">
                <a16:creationId xmlns:a16="http://schemas.microsoft.com/office/drawing/2014/main" id="{E10AF5F6-7B7D-4CE6-A1D0-2F46804D3CE7}"/>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rtl="0"/>
              <a:t>‹N°›</a:t>
            </a:fld>
            <a:endParaRPr lang="fr-FR" noProof="0"/>
          </a:p>
        </p:txBody>
      </p:sp>
    </p:spTree>
    <p:extLst>
      <p:ext uri="{BB962C8B-B14F-4D97-AF65-F5344CB8AC3E}">
        <p14:creationId xmlns:p14="http://schemas.microsoft.com/office/powerpoint/2010/main" val="105480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3 Content_2 column Vertical">
    <p:spTree>
      <p:nvGrpSpPr>
        <p:cNvPr id="1" name=""/>
        <p:cNvGrpSpPr/>
        <p:nvPr/>
      </p:nvGrpSpPr>
      <p:grpSpPr>
        <a:xfrm>
          <a:off x="0" y="0"/>
          <a:ext cx="0" cy="0"/>
          <a:chOff x="0" y="0"/>
          <a:chExt cx="0" cy="0"/>
        </a:xfrm>
      </p:grpSpPr>
      <p:sp>
        <p:nvSpPr>
          <p:cNvPr id="9" name="Espace réservé d’image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rtl="0">
              <a:buNone/>
            </a:pPr>
            <a:r>
              <a:rPr lang="fr-FR" noProof="0"/>
              <a:t>Insérer une image</a:t>
            </a:r>
          </a:p>
        </p:txBody>
      </p:sp>
      <p:sp>
        <p:nvSpPr>
          <p:cNvPr id="13" name="Espace réservé du texte 12">
            <a:extLst>
              <a:ext uri="{FF2B5EF4-FFF2-40B4-BE49-F238E27FC236}">
                <a16:creationId xmlns:a16="http://schemas.microsoft.com/office/drawing/2014/main" id="{B48BA177-B717-42B2-884C-04576C20342D}"/>
              </a:ext>
            </a:extLst>
          </p:cNvPr>
          <p:cNvSpPr>
            <a:spLocks noGrp="1"/>
          </p:cNvSpPr>
          <p:nvPr>
            <p:ph type="body" sz="quarter" idx="11" hasCustomPrompt="1"/>
          </p:nvPr>
        </p:nvSpPr>
        <p:spPr>
          <a:xfrm>
            <a:off x="1809750" y="1847927"/>
            <a:ext cx="7315200" cy="1461613"/>
          </a:xfrm>
        </p:spPr>
        <p:txBody>
          <a:bodyPr vert="horz" wrap="square" lIns="0" tIns="45720" rIns="0" bIns="45720" rtlCol="0" anchor="t">
            <a:noAutofit/>
          </a:bodyPr>
          <a:lstStyle>
            <a:lvl1pPr>
              <a:defRPr lang="en-US" sz="1400" dirty="0" smtClean="0">
                <a:solidFill>
                  <a:schemeClr val="bg1">
                    <a:lumMod val="95000"/>
                  </a:schemeClr>
                </a:solidFill>
                <a:latin typeface="+mn-lt"/>
                <a:ea typeface="+mj-ea"/>
                <a:cs typeface="+mj-cs"/>
              </a:defRPr>
            </a:lvl1pPr>
          </a:lstStyle>
          <a:p>
            <a:pPr marL="0" lvl="0" rtl="0">
              <a:lnSpc>
                <a:spcPct val="100000"/>
              </a:lnSpc>
              <a:spcBef>
                <a:spcPct val="0"/>
              </a:spcBef>
              <a:buNone/>
            </a:pPr>
            <a:r>
              <a:rPr lang="fr-FR" noProof="0"/>
              <a:t>Modifiez les styles du texte du masque</a:t>
            </a:r>
          </a:p>
        </p:txBody>
      </p:sp>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206264" cy="830997"/>
          </a:xfrm>
        </p:spPr>
        <p:txBody>
          <a:bodyPr vert="horz" wrap="square" lIns="0" tIns="45720" rIns="91440" bIns="45720" rtlCol="0" anchor="t">
            <a:noAutofit/>
          </a:bodyPr>
          <a:lstStyle>
            <a:lvl1pPr>
              <a:defRPr lang="en-GB" sz="2400">
                <a:solidFill>
                  <a:schemeClr val="bg1">
                    <a:lumMod val="95000"/>
                  </a:schemeClr>
                </a:solidFill>
                <a:latin typeface="Corbel" panose="020B0503020204020204" pitchFamily="34" charset="0"/>
              </a:defRPr>
            </a:lvl1pPr>
          </a:lstStyle>
          <a:p>
            <a:pPr lvl="0" rtl="0">
              <a:lnSpc>
                <a:spcPct val="100000"/>
              </a:lnSpc>
            </a:pPr>
            <a:r>
              <a:rPr lang="fr-FR" noProof="0"/>
              <a:t>Modifiez le style du titre</a:t>
            </a:r>
          </a:p>
        </p:txBody>
      </p:sp>
      <p:sp>
        <p:nvSpPr>
          <p:cNvPr id="16" name="Espace réservé du contenu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647700" y="2304413"/>
            <a:ext cx="548640" cy="548640"/>
          </a:xfrm>
        </p:spPr>
        <p:txBody>
          <a:bodyPr lIns="0" tIns="0" rIns="0" bIns="0" rtlCol="0" anchor="ctr">
            <a:noAutofit/>
          </a:bodyPr>
          <a:lstStyle>
            <a:lvl1pPr marL="0" indent="0" algn="ctr">
              <a:buNone/>
              <a:defRPr sz="1400">
                <a:solidFill>
                  <a:schemeClr val="bg1">
                    <a:lumMod val="95000"/>
                  </a:schemeClr>
                </a:solidFill>
              </a:defRPr>
            </a:lvl1pPr>
          </a:lstStyle>
          <a:p>
            <a:pPr lvl="0" rtl="0"/>
            <a:r>
              <a:rPr lang="fr-FR" noProof="0"/>
              <a:t>Icône</a:t>
            </a:r>
          </a:p>
        </p:txBody>
      </p:sp>
      <p:sp>
        <p:nvSpPr>
          <p:cNvPr id="11" name="Espace réservé du texte 12">
            <a:extLst>
              <a:ext uri="{FF2B5EF4-FFF2-40B4-BE49-F238E27FC236}">
                <a16:creationId xmlns:a16="http://schemas.microsoft.com/office/drawing/2014/main" id="{C3BB8EAB-4266-4938-A8CB-6D18C938017F}"/>
              </a:ext>
            </a:extLst>
          </p:cNvPr>
          <p:cNvSpPr>
            <a:spLocks noGrp="1"/>
          </p:cNvSpPr>
          <p:nvPr>
            <p:ph type="body" sz="quarter" idx="14" hasCustomPrompt="1"/>
          </p:nvPr>
        </p:nvSpPr>
        <p:spPr>
          <a:xfrm>
            <a:off x="1809750" y="4048520"/>
            <a:ext cx="7315200" cy="1461613"/>
          </a:xfrm>
        </p:spPr>
        <p:txBody>
          <a:bodyPr vert="horz" wrap="square" lIns="0" tIns="45720" rIns="0" bIns="45720" rtlCol="0" anchor="t">
            <a:noAutofit/>
          </a:bodyPr>
          <a:lstStyle>
            <a:lvl1pPr>
              <a:defRPr lang="en-US" sz="1400" dirty="0" smtClean="0">
                <a:solidFill>
                  <a:schemeClr val="bg1">
                    <a:lumMod val="95000"/>
                  </a:schemeClr>
                </a:solidFill>
                <a:latin typeface="+mn-lt"/>
                <a:ea typeface="+mj-ea"/>
                <a:cs typeface="+mj-cs"/>
              </a:defRPr>
            </a:lvl1pPr>
          </a:lstStyle>
          <a:p>
            <a:pPr marL="0" lvl="0" rtl="0">
              <a:lnSpc>
                <a:spcPct val="100000"/>
              </a:lnSpc>
              <a:spcBef>
                <a:spcPct val="0"/>
              </a:spcBef>
              <a:buNone/>
            </a:pPr>
            <a:r>
              <a:rPr lang="fr-FR" noProof="0"/>
              <a:t>Modifiez les styles du texte du masque</a:t>
            </a:r>
          </a:p>
        </p:txBody>
      </p:sp>
      <p:sp>
        <p:nvSpPr>
          <p:cNvPr id="12" name="Espace réservé du contenu 15">
            <a:extLst>
              <a:ext uri="{FF2B5EF4-FFF2-40B4-BE49-F238E27FC236}">
                <a16:creationId xmlns:a16="http://schemas.microsoft.com/office/drawing/2014/main" id="{716D363C-A0A5-4FB1-8CC2-850C0CD9F4E7}"/>
              </a:ext>
            </a:extLst>
          </p:cNvPr>
          <p:cNvSpPr>
            <a:spLocks noGrp="1"/>
          </p:cNvSpPr>
          <p:nvPr>
            <p:ph sz="quarter" idx="15" hasCustomPrompt="1"/>
          </p:nvPr>
        </p:nvSpPr>
        <p:spPr>
          <a:xfrm>
            <a:off x="647700" y="4505006"/>
            <a:ext cx="548640" cy="548640"/>
          </a:xfrm>
        </p:spPr>
        <p:txBody>
          <a:bodyPr lIns="0" tIns="0" rIns="0" bIns="0" rtlCol="0" anchor="ctr">
            <a:noAutofit/>
          </a:bodyPr>
          <a:lstStyle>
            <a:lvl1pPr marL="0" indent="0" algn="ctr">
              <a:buNone/>
              <a:defRPr sz="1400">
                <a:solidFill>
                  <a:schemeClr val="bg1">
                    <a:lumMod val="95000"/>
                  </a:schemeClr>
                </a:solidFill>
              </a:defRPr>
            </a:lvl1pPr>
          </a:lstStyle>
          <a:p>
            <a:pPr lvl="0" rtl="0"/>
            <a:r>
              <a:rPr lang="fr-FR" noProof="0"/>
              <a:t>Icône</a:t>
            </a:r>
          </a:p>
        </p:txBody>
      </p:sp>
      <p:sp>
        <p:nvSpPr>
          <p:cNvPr id="15" name="Espace réservé du numéro de diapositive 7">
            <a:extLst>
              <a:ext uri="{FF2B5EF4-FFF2-40B4-BE49-F238E27FC236}">
                <a16:creationId xmlns:a16="http://schemas.microsoft.com/office/drawing/2014/main" id="{AAF4A39B-C3C3-4691-BB94-371047ADD50E}"/>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rtl="0"/>
              <a:t>‹N°›</a:t>
            </a:fld>
            <a:endParaRPr lang="fr-FR" noProof="0"/>
          </a:p>
        </p:txBody>
      </p:sp>
    </p:spTree>
    <p:extLst>
      <p:ext uri="{BB962C8B-B14F-4D97-AF65-F5344CB8AC3E}">
        <p14:creationId xmlns:p14="http://schemas.microsoft.com/office/powerpoint/2010/main" val="2447190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4 Content_1 colonne">
    <p:spTree>
      <p:nvGrpSpPr>
        <p:cNvPr id="1" name=""/>
        <p:cNvGrpSpPr/>
        <p:nvPr/>
      </p:nvGrpSpPr>
      <p:grpSpPr>
        <a:xfrm>
          <a:off x="0" y="0"/>
          <a:ext cx="0" cy="0"/>
          <a:chOff x="0" y="0"/>
          <a:chExt cx="0" cy="0"/>
        </a:xfrm>
      </p:grpSpPr>
      <p:sp>
        <p:nvSpPr>
          <p:cNvPr id="9" name="Espace réservé d’image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rtl="0">
              <a:buNone/>
            </a:pPr>
            <a:r>
              <a:rPr lang="fr-FR" noProof="0"/>
              <a:t>Insérer une image</a:t>
            </a:r>
          </a:p>
        </p:txBody>
      </p:sp>
      <p:sp>
        <p:nvSpPr>
          <p:cNvPr id="13" name="Espace réservé du texte 12">
            <a:extLst>
              <a:ext uri="{FF2B5EF4-FFF2-40B4-BE49-F238E27FC236}">
                <a16:creationId xmlns:a16="http://schemas.microsoft.com/office/drawing/2014/main" id="{B48BA177-B717-42B2-884C-04576C20342D}"/>
              </a:ext>
            </a:extLst>
          </p:cNvPr>
          <p:cNvSpPr>
            <a:spLocks noGrp="1"/>
          </p:cNvSpPr>
          <p:nvPr>
            <p:ph type="body" sz="quarter" idx="11" hasCustomPrompt="1"/>
          </p:nvPr>
        </p:nvSpPr>
        <p:spPr>
          <a:xfrm>
            <a:off x="1562100" y="1733627"/>
            <a:ext cx="2438400" cy="4248073"/>
          </a:xfrm>
        </p:spPr>
        <p:txBody>
          <a:bodyPr vert="horz" wrap="square" lIns="0" tIns="45720" rIns="0" bIns="45720" rtlCol="0" anchor="t">
            <a:noAutofit/>
          </a:bodyPr>
          <a:lstStyle>
            <a:lvl1pPr>
              <a:defRPr lang="en-US" sz="1400" dirty="0" smtClean="0">
                <a:solidFill>
                  <a:schemeClr val="bg1">
                    <a:lumMod val="95000"/>
                  </a:schemeClr>
                </a:solidFill>
                <a:latin typeface="+mn-lt"/>
                <a:ea typeface="+mj-ea"/>
                <a:cs typeface="+mj-cs"/>
              </a:defRPr>
            </a:lvl1pPr>
          </a:lstStyle>
          <a:p>
            <a:pPr marL="0" lvl="0" rtl="0">
              <a:lnSpc>
                <a:spcPct val="100000"/>
              </a:lnSpc>
              <a:spcBef>
                <a:spcPct val="0"/>
              </a:spcBef>
              <a:buNone/>
            </a:pPr>
            <a:r>
              <a:rPr lang="fr-FR" noProof="0"/>
              <a:t>Modifiez les styles du texte du masque</a:t>
            </a:r>
          </a:p>
        </p:txBody>
      </p:sp>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206264" cy="830997"/>
          </a:xfrm>
        </p:spPr>
        <p:txBody>
          <a:bodyPr vert="horz" wrap="square" lIns="0" tIns="45720" rIns="91440" bIns="45720" rtlCol="0" anchor="t">
            <a:noAutofit/>
          </a:bodyPr>
          <a:lstStyle>
            <a:lvl1pPr>
              <a:defRPr lang="en-GB" sz="2400">
                <a:solidFill>
                  <a:schemeClr val="bg1">
                    <a:lumMod val="95000"/>
                  </a:schemeClr>
                </a:solidFill>
                <a:latin typeface="Corbel" panose="020B0503020204020204" pitchFamily="34" charset="0"/>
              </a:defRPr>
            </a:lvl1pPr>
          </a:lstStyle>
          <a:p>
            <a:pPr lvl="0" rtl="0">
              <a:lnSpc>
                <a:spcPct val="100000"/>
              </a:lnSpc>
            </a:pPr>
            <a:r>
              <a:rPr lang="fr-FR" noProof="0"/>
              <a:t>Modifiez le style du titre</a:t>
            </a:r>
            <a:endParaRPr lang="fr-FR" noProof="0" dirty="0"/>
          </a:p>
        </p:txBody>
      </p:sp>
      <p:sp>
        <p:nvSpPr>
          <p:cNvPr id="16" name="Espace réservé du contenu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647700" y="1733627"/>
            <a:ext cx="548640" cy="548640"/>
          </a:xfrm>
        </p:spPr>
        <p:txBody>
          <a:bodyPr lIns="0" tIns="0" rIns="0" bIns="0" rtlCol="0" anchor="ctr">
            <a:noAutofit/>
          </a:bodyPr>
          <a:lstStyle>
            <a:lvl1pPr marL="0" indent="0" algn="ctr">
              <a:buNone/>
              <a:defRPr sz="1400">
                <a:solidFill>
                  <a:schemeClr val="bg1">
                    <a:lumMod val="95000"/>
                  </a:schemeClr>
                </a:solidFill>
              </a:defRPr>
            </a:lvl1pPr>
          </a:lstStyle>
          <a:p>
            <a:pPr lvl="0" rtl="0"/>
            <a:r>
              <a:rPr lang="fr-FR" noProof="0"/>
              <a:t>Icône</a:t>
            </a:r>
          </a:p>
        </p:txBody>
      </p:sp>
      <p:sp>
        <p:nvSpPr>
          <p:cNvPr id="8" name="Espace réservé du numéro de diapositive 7">
            <a:extLst>
              <a:ext uri="{FF2B5EF4-FFF2-40B4-BE49-F238E27FC236}">
                <a16:creationId xmlns:a16="http://schemas.microsoft.com/office/drawing/2014/main" id="{100F546D-5491-4A19-9725-5C920C5738BE}"/>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rtl="0"/>
              <a:t>‹N°›</a:t>
            </a:fld>
            <a:endParaRPr lang="fr-FR" noProof="0"/>
          </a:p>
        </p:txBody>
      </p:sp>
    </p:spTree>
    <p:extLst>
      <p:ext uri="{BB962C8B-B14F-4D97-AF65-F5344CB8AC3E}">
        <p14:creationId xmlns:p14="http://schemas.microsoft.com/office/powerpoint/2010/main" val="2215973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u 05">
    <p:spTree>
      <p:nvGrpSpPr>
        <p:cNvPr id="1" name=""/>
        <p:cNvGrpSpPr/>
        <p:nvPr/>
      </p:nvGrpSpPr>
      <p:grpSpPr>
        <a:xfrm>
          <a:off x="0" y="0"/>
          <a:ext cx="0" cy="0"/>
          <a:chOff x="0" y="0"/>
          <a:chExt cx="0" cy="0"/>
        </a:xfrm>
      </p:grpSpPr>
      <p:sp>
        <p:nvSpPr>
          <p:cNvPr id="13" name="Espace réservé du texte 12">
            <a:extLst>
              <a:ext uri="{FF2B5EF4-FFF2-40B4-BE49-F238E27FC236}">
                <a16:creationId xmlns:a16="http://schemas.microsoft.com/office/drawing/2014/main" id="{B48BA177-B717-42B2-884C-04576C20342D}"/>
              </a:ext>
            </a:extLst>
          </p:cNvPr>
          <p:cNvSpPr>
            <a:spLocks noGrp="1"/>
          </p:cNvSpPr>
          <p:nvPr>
            <p:ph type="body" sz="quarter" idx="11" hasCustomPrompt="1"/>
          </p:nvPr>
        </p:nvSpPr>
        <p:spPr>
          <a:xfrm>
            <a:off x="1562100" y="1733627"/>
            <a:ext cx="8534400" cy="4248073"/>
          </a:xfrm>
        </p:spPr>
        <p:txBody>
          <a:bodyPr vert="horz" wrap="square" lIns="0" tIns="45720" rIns="0" bIns="45720" rtlCol="0" anchor="t">
            <a:noAutofit/>
          </a:bodyPr>
          <a:lstStyle>
            <a:lvl1pPr>
              <a:defRPr lang="en-US" sz="1400" dirty="0" smtClean="0">
                <a:solidFill>
                  <a:schemeClr val="tx1"/>
                </a:solidFill>
                <a:latin typeface="+mn-lt"/>
                <a:ea typeface="+mj-ea"/>
                <a:cs typeface="+mj-cs"/>
              </a:defRPr>
            </a:lvl1pPr>
          </a:lstStyle>
          <a:p>
            <a:pPr marL="0" lvl="0" rtl="0">
              <a:lnSpc>
                <a:spcPct val="100000"/>
              </a:lnSpc>
              <a:spcBef>
                <a:spcPct val="0"/>
              </a:spcBef>
              <a:buNone/>
            </a:pPr>
            <a:r>
              <a:rPr lang="fr-FR" noProof="0"/>
              <a:t>Modifiez les styles du texte du masque</a:t>
            </a:r>
          </a:p>
        </p:txBody>
      </p:sp>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rtl="0">
              <a:lnSpc>
                <a:spcPct val="100000"/>
              </a:lnSpc>
            </a:pPr>
            <a:r>
              <a:rPr lang="fr-FR" noProof="0"/>
              <a:t>Modifiez le style du titre</a:t>
            </a:r>
          </a:p>
        </p:txBody>
      </p:sp>
      <p:sp>
        <p:nvSpPr>
          <p:cNvPr id="16" name="Espace réservé du contenu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647700" y="1733627"/>
            <a:ext cx="548640" cy="548640"/>
          </a:xfrm>
        </p:spPr>
        <p:txBody>
          <a:bodyPr lIns="0" tIns="0" rIns="0" bIns="0" rtlCol="0" anchor="ctr">
            <a:noAutofit/>
          </a:bodyPr>
          <a:lstStyle>
            <a:lvl1pPr marL="0" indent="0" algn="ctr">
              <a:buNone/>
              <a:defRPr sz="1400">
                <a:solidFill>
                  <a:schemeClr val="tx1"/>
                </a:solidFill>
              </a:defRPr>
            </a:lvl1pPr>
          </a:lstStyle>
          <a:p>
            <a:pPr lvl="0" rtl="0"/>
            <a:r>
              <a:rPr lang="fr-FR" noProof="0"/>
              <a:t>Icône</a:t>
            </a:r>
          </a:p>
        </p:txBody>
      </p:sp>
      <p:grpSp>
        <p:nvGrpSpPr>
          <p:cNvPr id="11" name="Groupe 10">
            <a:extLst>
              <a:ext uri="{FF2B5EF4-FFF2-40B4-BE49-F238E27FC236}">
                <a16:creationId xmlns:a16="http://schemas.microsoft.com/office/drawing/2014/main" id="{00AC1958-0DCB-4970-ADE3-E64DAAFC501D}"/>
              </a:ext>
            </a:extLst>
          </p:cNvPr>
          <p:cNvGrpSpPr/>
          <p:nvPr userDrawn="1"/>
        </p:nvGrpSpPr>
        <p:grpSpPr>
          <a:xfrm>
            <a:off x="0" y="6086479"/>
            <a:ext cx="12192000" cy="600974"/>
            <a:chOff x="0" y="6086479"/>
            <a:chExt cx="12192000" cy="600974"/>
          </a:xfrm>
        </p:grpSpPr>
        <p:sp>
          <p:nvSpPr>
            <p:cNvPr id="12" name="Rectangle 11">
              <a:extLst>
                <a:ext uri="{FF2B5EF4-FFF2-40B4-BE49-F238E27FC236}">
                  <a16:creationId xmlns:a16="http://schemas.microsoft.com/office/drawing/2014/main" id="{9E71A8D8-5A28-4968-9E80-110E9CB88F92}"/>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Ovale 13">
              <a:extLst>
                <a:ext uri="{FF2B5EF4-FFF2-40B4-BE49-F238E27FC236}">
                  <a16:creationId xmlns:a16="http://schemas.microsoft.com/office/drawing/2014/main" id="{7239C02C-1FAD-4E73-AB32-5A30A946A447}"/>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15" name="Espace réservé du numéro de diapositive 5">
            <a:extLst>
              <a:ext uri="{FF2B5EF4-FFF2-40B4-BE49-F238E27FC236}">
                <a16:creationId xmlns:a16="http://schemas.microsoft.com/office/drawing/2014/main" id="{FF40D550-A563-4E50-AEE9-6D9D19499F9F}"/>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noProof="0" smtClean="0">
                <a:solidFill>
                  <a:schemeClr val="bg1"/>
                </a:solidFill>
              </a:rPr>
              <a:pPr algn="ctr" rtl="0"/>
              <a:t>‹N°›</a:t>
            </a:fld>
            <a:endParaRPr lang="fr-FR" sz="1200" noProof="0">
              <a:solidFill>
                <a:schemeClr val="bg1"/>
              </a:solidFill>
            </a:endParaRPr>
          </a:p>
        </p:txBody>
      </p:sp>
    </p:spTree>
    <p:extLst>
      <p:ext uri="{BB962C8B-B14F-4D97-AF65-F5344CB8AC3E}">
        <p14:creationId xmlns:p14="http://schemas.microsoft.com/office/powerpoint/2010/main" val="183065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90F2147C-DDBF-4431-95AC-650CCE32FC7A}"/>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tx1"/>
                </a:solidFill>
              </a:defRPr>
            </a:lvl1pPr>
          </a:lstStyle>
          <a:p>
            <a:pPr algn="ctr" rtl="0"/>
            <a:fld id="{817179DE-9BF3-494C-804F-0C7C90AC8700}" type="slidenum">
              <a:rPr lang="fr-FR" noProof="0" smtClean="0"/>
              <a:pPr algn="ctr" rtl="0"/>
              <a:t>‹N°›</a:t>
            </a:fld>
            <a:endParaRPr lang="fr-FR" noProof="0"/>
          </a:p>
        </p:txBody>
      </p:sp>
      <p:sp>
        <p:nvSpPr>
          <p:cNvPr id="2" name="Espace réservé au titre 1">
            <a:extLst>
              <a:ext uri="{FF2B5EF4-FFF2-40B4-BE49-F238E27FC236}">
                <a16:creationId xmlns:a16="http://schemas.microsoft.com/office/drawing/2014/main" id="{224C3681-351A-40D9-8C08-632E98237C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a:extLst>
              <a:ext uri="{FF2B5EF4-FFF2-40B4-BE49-F238E27FC236}">
                <a16:creationId xmlns:a16="http://schemas.microsoft.com/office/drawing/2014/main" id="{607CEF16-92A3-4A77-B95D-A9DB52319F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409677071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70" r:id="rId10"/>
    <p:sldLayoutId id="2147483669" r:id="rId11"/>
    <p:sldLayoutId id="2147483655"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gorgone.univ-toulouse.fr/stamp/stamp.jsp?tp=&amp;arnumber=1512626"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Espace réservé pour une image  26">
            <a:extLst>
              <a:ext uri="{FF2B5EF4-FFF2-40B4-BE49-F238E27FC236}">
                <a16:creationId xmlns:a16="http://schemas.microsoft.com/office/drawing/2014/main" id="{E2D228F8-6065-4836-92FA-3D30BBCB617C}"/>
              </a:ext>
            </a:extLst>
          </p:cNvPr>
          <p:cNvPicPr>
            <a:picLocks noGrp="1" noChangeAspect="1"/>
          </p:cNvPicPr>
          <p:nvPr>
            <p:ph type="pic" sz="quarter" idx="12"/>
          </p:nvPr>
        </p:nvPicPr>
        <p:blipFill>
          <a:blip r:embed="rId3"/>
          <a:srcRect t="8475" b="8475"/>
          <a:stretch>
            <a:fillRect/>
          </a:stretch>
        </p:blipFill>
        <p:spPr/>
      </p:pic>
      <p:grpSp>
        <p:nvGrpSpPr>
          <p:cNvPr id="9" name="Groupe 8" descr="élément décoratif">
            <a:extLst>
              <a:ext uri="{FF2B5EF4-FFF2-40B4-BE49-F238E27FC236}">
                <a16:creationId xmlns:a16="http://schemas.microsoft.com/office/drawing/2014/main" id="{E7969C14-1078-4610-9BC5-74119C9B87BE}"/>
              </a:ext>
            </a:extLst>
          </p:cNvPr>
          <p:cNvGrpSpPr/>
          <p:nvPr/>
        </p:nvGrpSpPr>
        <p:grpSpPr>
          <a:xfrm>
            <a:off x="0" y="3179298"/>
            <a:ext cx="7833208" cy="3176462"/>
            <a:chOff x="0" y="3808320"/>
            <a:chExt cx="7833208" cy="2547440"/>
          </a:xfrm>
        </p:grpSpPr>
        <p:sp>
          <p:nvSpPr>
            <p:cNvPr id="10" name="Forme libre : Forme 9">
              <a:extLst>
                <a:ext uri="{FF2B5EF4-FFF2-40B4-BE49-F238E27FC236}">
                  <a16:creationId xmlns:a16="http://schemas.microsoft.com/office/drawing/2014/main" id="{E531D018-EFA3-4346-AB80-7CE436393D9E}"/>
                </a:ext>
              </a:extLst>
            </p:cNvPr>
            <p:cNvSpPr/>
            <p:nvPr/>
          </p:nvSpPr>
          <p:spPr>
            <a:xfrm>
              <a:off x="0" y="3808320"/>
              <a:ext cx="7833208" cy="2547440"/>
            </a:xfrm>
            <a:custGeom>
              <a:avLst/>
              <a:gdLst>
                <a:gd name="connsiteX0" fmla="*/ 0 w 7833208"/>
                <a:gd name="connsiteY0" fmla="*/ 0 h 2547440"/>
                <a:gd name="connsiteX1" fmla="*/ 7833208 w 7833208"/>
                <a:gd name="connsiteY1" fmla="*/ 0 h 2547440"/>
                <a:gd name="connsiteX2" fmla="*/ 7135846 w 7833208"/>
                <a:gd name="connsiteY2" fmla="*/ 2547440 h 2547440"/>
                <a:gd name="connsiteX3" fmla="*/ 0 w 7833208"/>
                <a:gd name="connsiteY3" fmla="*/ 2547440 h 2547440"/>
              </a:gdLst>
              <a:ahLst/>
              <a:cxnLst>
                <a:cxn ang="0">
                  <a:pos x="connsiteX0" y="connsiteY0"/>
                </a:cxn>
                <a:cxn ang="0">
                  <a:pos x="connsiteX1" y="connsiteY1"/>
                </a:cxn>
                <a:cxn ang="0">
                  <a:pos x="connsiteX2" y="connsiteY2"/>
                </a:cxn>
                <a:cxn ang="0">
                  <a:pos x="connsiteX3" y="connsiteY3"/>
                </a:cxn>
              </a:cxnLst>
              <a:rect l="l" t="t" r="r" b="b"/>
              <a:pathLst>
                <a:path w="7833208" h="2547440">
                  <a:moveTo>
                    <a:pt x="0" y="0"/>
                  </a:moveTo>
                  <a:lnTo>
                    <a:pt x="7833208" y="0"/>
                  </a:lnTo>
                  <a:lnTo>
                    <a:pt x="7135846" y="2547440"/>
                  </a:lnTo>
                  <a:lnTo>
                    <a:pt x="0" y="254744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a:p>
          </p:txBody>
        </p:sp>
        <p:sp>
          <p:nvSpPr>
            <p:cNvPr id="11" name="Forme libre : Forme 10">
              <a:extLst>
                <a:ext uri="{FF2B5EF4-FFF2-40B4-BE49-F238E27FC236}">
                  <a16:creationId xmlns:a16="http://schemas.microsoft.com/office/drawing/2014/main" id="{FA9D7AC8-80D5-49DC-A585-FCFFA6CA4B66}"/>
                </a:ext>
              </a:extLst>
            </p:cNvPr>
            <p:cNvSpPr/>
            <p:nvPr/>
          </p:nvSpPr>
          <p:spPr>
            <a:xfrm>
              <a:off x="1" y="3808320"/>
              <a:ext cx="7692571" cy="2547440"/>
            </a:xfrm>
            <a:custGeom>
              <a:avLst/>
              <a:gdLst>
                <a:gd name="connsiteX0" fmla="*/ 0 w 7692571"/>
                <a:gd name="connsiteY0" fmla="*/ 0 h 2547440"/>
                <a:gd name="connsiteX1" fmla="*/ 7692571 w 7692571"/>
                <a:gd name="connsiteY1" fmla="*/ 0 h 2547440"/>
                <a:gd name="connsiteX2" fmla="*/ 6995209 w 7692571"/>
                <a:gd name="connsiteY2" fmla="*/ 2547440 h 2547440"/>
                <a:gd name="connsiteX3" fmla="*/ 0 w 7692571"/>
                <a:gd name="connsiteY3" fmla="*/ 2547440 h 2547440"/>
              </a:gdLst>
              <a:ahLst/>
              <a:cxnLst>
                <a:cxn ang="0">
                  <a:pos x="connsiteX0" y="connsiteY0"/>
                </a:cxn>
                <a:cxn ang="0">
                  <a:pos x="connsiteX1" y="connsiteY1"/>
                </a:cxn>
                <a:cxn ang="0">
                  <a:pos x="connsiteX2" y="connsiteY2"/>
                </a:cxn>
                <a:cxn ang="0">
                  <a:pos x="connsiteX3" y="connsiteY3"/>
                </a:cxn>
              </a:cxnLst>
              <a:rect l="l" t="t" r="r" b="b"/>
              <a:pathLst>
                <a:path w="7692571" h="2547440">
                  <a:moveTo>
                    <a:pt x="0" y="0"/>
                  </a:moveTo>
                  <a:lnTo>
                    <a:pt x="7692571" y="0"/>
                  </a:lnTo>
                  <a:lnTo>
                    <a:pt x="6995209" y="2547440"/>
                  </a:lnTo>
                  <a:lnTo>
                    <a:pt x="0" y="254744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a:p>
          </p:txBody>
        </p:sp>
      </p:grpSp>
      <p:sp>
        <p:nvSpPr>
          <p:cNvPr id="14" name="Rectangle 13" descr="élément décoratif">
            <a:extLst>
              <a:ext uri="{FF2B5EF4-FFF2-40B4-BE49-F238E27FC236}">
                <a16:creationId xmlns:a16="http://schemas.microsoft.com/office/drawing/2014/main" id="{C862BC4D-BD7A-417E-A34A-59CE4D4A6AC8}"/>
              </a:ext>
            </a:extLst>
          </p:cNvPr>
          <p:cNvSpPr/>
          <p:nvPr/>
        </p:nvSpPr>
        <p:spPr>
          <a:xfrm>
            <a:off x="0" y="6355760"/>
            <a:ext cx="12192000"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34" name="Espace réservé du texte 33">
            <a:extLst>
              <a:ext uri="{FF2B5EF4-FFF2-40B4-BE49-F238E27FC236}">
                <a16:creationId xmlns:a16="http://schemas.microsoft.com/office/drawing/2014/main" id="{859D862E-AE8E-482F-9E23-3C096FF03E54}"/>
              </a:ext>
            </a:extLst>
          </p:cNvPr>
          <p:cNvSpPr>
            <a:spLocks noGrp="1"/>
          </p:cNvSpPr>
          <p:nvPr>
            <p:ph type="body" sz="quarter" idx="11"/>
          </p:nvPr>
        </p:nvSpPr>
        <p:spPr>
          <a:xfrm>
            <a:off x="-18702" y="3750640"/>
            <a:ext cx="6822960" cy="2231330"/>
          </a:xfrm>
        </p:spPr>
        <p:txBody>
          <a:bodyPr rtlCol="0"/>
          <a:lstStyle/>
          <a:p>
            <a:pPr marL="0" indent="0" algn="ctr" rtl="0">
              <a:buNone/>
            </a:pPr>
            <a:r>
              <a:rPr lang="fr-FR" sz="3000" b="1" dirty="0">
                <a:solidFill>
                  <a:schemeClr val="bg1"/>
                </a:solidFill>
              </a:rPr>
              <a:t>State of the art of rejection </a:t>
            </a:r>
            <a:r>
              <a:rPr lang="fr-FR" sz="3000" b="1" dirty="0" err="1">
                <a:solidFill>
                  <a:schemeClr val="bg1"/>
                </a:solidFill>
              </a:rPr>
              <a:t>technics</a:t>
            </a:r>
            <a:r>
              <a:rPr lang="fr-FR" sz="3000" b="1" dirty="0">
                <a:solidFill>
                  <a:schemeClr val="bg1"/>
                </a:solidFill>
              </a:rPr>
              <a:t> </a:t>
            </a:r>
            <a:r>
              <a:rPr lang="fr-FR" sz="3000" b="1" dirty="0" err="1">
                <a:solidFill>
                  <a:schemeClr val="bg1"/>
                </a:solidFill>
              </a:rPr>
              <a:t>based</a:t>
            </a:r>
            <a:r>
              <a:rPr lang="fr-FR" sz="3000" b="1" dirty="0">
                <a:solidFill>
                  <a:schemeClr val="bg1"/>
                </a:solidFill>
              </a:rPr>
              <a:t> on machine </a:t>
            </a:r>
            <a:r>
              <a:rPr lang="fr-FR" sz="3000" b="1" dirty="0" err="1">
                <a:solidFill>
                  <a:schemeClr val="bg1"/>
                </a:solidFill>
              </a:rPr>
              <a:t>learning</a:t>
            </a:r>
            <a:r>
              <a:rPr lang="fr-FR" sz="3000" b="1" dirty="0">
                <a:solidFill>
                  <a:schemeClr val="bg1"/>
                </a:solidFill>
              </a:rPr>
              <a:t> </a:t>
            </a:r>
            <a:r>
              <a:rPr lang="fr-FR" sz="3000" b="1" dirty="0" err="1">
                <a:solidFill>
                  <a:schemeClr val="bg1"/>
                </a:solidFill>
              </a:rPr>
              <a:t>applied</a:t>
            </a:r>
            <a:r>
              <a:rPr lang="fr-FR" sz="3000" b="1" dirty="0">
                <a:solidFill>
                  <a:schemeClr val="bg1"/>
                </a:solidFill>
              </a:rPr>
              <a:t> to images and </a:t>
            </a:r>
            <a:r>
              <a:rPr lang="fr-FR" sz="3000" b="1" dirty="0" err="1">
                <a:solidFill>
                  <a:schemeClr val="bg1"/>
                </a:solidFill>
              </a:rPr>
              <a:t>videos</a:t>
            </a:r>
            <a:r>
              <a:rPr lang="fr-FR" sz="3000" b="1" dirty="0">
                <a:solidFill>
                  <a:schemeClr val="bg1"/>
                </a:solidFill>
              </a:rPr>
              <a:t> </a:t>
            </a:r>
          </a:p>
        </p:txBody>
      </p:sp>
      <p:sp>
        <p:nvSpPr>
          <p:cNvPr id="33" name="Titre 32">
            <a:extLst>
              <a:ext uri="{FF2B5EF4-FFF2-40B4-BE49-F238E27FC236}">
                <a16:creationId xmlns:a16="http://schemas.microsoft.com/office/drawing/2014/main" id="{18CDD97B-6E25-4FB4-B239-493E54AA0830}"/>
              </a:ext>
            </a:extLst>
          </p:cNvPr>
          <p:cNvSpPr>
            <a:spLocks noGrp="1"/>
          </p:cNvSpPr>
          <p:nvPr>
            <p:ph type="title"/>
          </p:nvPr>
        </p:nvSpPr>
        <p:spPr>
          <a:xfrm>
            <a:off x="3800634" y="3173431"/>
            <a:ext cx="5005614" cy="822960"/>
          </a:xfrm>
        </p:spPr>
        <p:txBody>
          <a:bodyPr rtlCol="0"/>
          <a:lstStyle/>
          <a:p>
            <a:r>
              <a:rPr lang="fr-FR" dirty="0" err="1">
                <a:solidFill>
                  <a:schemeClr val="bg1"/>
                </a:solidFill>
              </a:rPr>
              <a:t>February</a:t>
            </a:r>
            <a:r>
              <a:rPr lang="fr-FR" dirty="0">
                <a:solidFill>
                  <a:schemeClr val="bg1"/>
                </a:solidFill>
              </a:rPr>
              <a:t> 8th 2022</a:t>
            </a:r>
          </a:p>
        </p:txBody>
      </p:sp>
      <p:sp>
        <p:nvSpPr>
          <p:cNvPr id="15" name="Ovale 14" descr="élément décoratif">
            <a:extLst>
              <a:ext uri="{FF2B5EF4-FFF2-40B4-BE49-F238E27FC236}">
                <a16:creationId xmlns:a16="http://schemas.microsoft.com/office/drawing/2014/main" id="{652937FB-CDE3-46B3-8481-AB5DB8C4BABA}"/>
              </a:ext>
            </a:extLst>
          </p:cNvPr>
          <p:cNvSpPr/>
          <p:nvPr/>
        </p:nvSpPr>
        <p:spPr>
          <a:xfrm>
            <a:off x="11116888" y="6130290"/>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cxnSp>
        <p:nvCxnSpPr>
          <p:cNvPr id="21" name="Connecteur droit 20">
            <a:extLst>
              <a:ext uri="{FF2B5EF4-FFF2-40B4-BE49-F238E27FC236}">
                <a16:creationId xmlns:a16="http://schemas.microsoft.com/office/drawing/2014/main" id="{5F861AD7-5CE2-46C9-B116-D17576767387}"/>
              </a:ext>
            </a:extLst>
          </p:cNvPr>
          <p:cNvCxnSpPr>
            <a:cxnSpLocks/>
          </p:cNvCxnSpPr>
          <p:nvPr/>
        </p:nvCxnSpPr>
        <p:spPr>
          <a:xfrm flipH="1">
            <a:off x="6327410" y="-203200"/>
            <a:ext cx="1854846" cy="7170765"/>
          </a:xfrm>
          <a:prstGeom prst="line">
            <a:avLst/>
          </a:prstGeom>
          <a:ln w="1905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Espace réservé du numéro de diapositive 5">
            <a:extLst>
              <a:ext uri="{FF2B5EF4-FFF2-40B4-BE49-F238E27FC236}">
                <a16:creationId xmlns:a16="http://schemas.microsoft.com/office/drawing/2014/main" id="{C2827A65-383D-4D68-9F51-F76C2370BF65}"/>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smtClean="0">
                <a:solidFill>
                  <a:schemeClr val="bg1"/>
                </a:solidFill>
              </a:rPr>
              <a:pPr algn="ctr" rtl="0"/>
              <a:t>1</a:t>
            </a:fld>
            <a:endParaRPr lang="fr-FR" sz="1200" dirty="0">
              <a:solidFill>
                <a:schemeClr val="bg1"/>
              </a:solidFill>
            </a:endParaRPr>
          </a:p>
        </p:txBody>
      </p:sp>
      <p:sp>
        <p:nvSpPr>
          <p:cNvPr id="24" name="ZoneTexte 23">
            <a:extLst>
              <a:ext uri="{FF2B5EF4-FFF2-40B4-BE49-F238E27FC236}">
                <a16:creationId xmlns:a16="http://schemas.microsoft.com/office/drawing/2014/main" id="{D39A7885-72AA-43C6-9D07-130738C63DFE}"/>
              </a:ext>
            </a:extLst>
          </p:cNvPr>
          <p:cNvSpPr txBox="1"/>
          <p:nvPr/>
        </p:nvSpPr>
        <p:spPr>
          <a:xfrm>
            <a:off x="-18703" y="4721172"/>
            <a:ext cx="1948547" cy="1938992"/>
          </a:xfrm>
          <a:prstGeom prst="rect">
            <a:avLst/>
          </a:prstGeom>
          <a:noFill/>
        </p:spPr>
        <p:txBody>
          <a:bodyPr wrap="none" rtlCol="0">
            <a:spAutoFit/>
          </a:bodyPr>
          <a:lstStyle/>
          <a:p>
            <a:r>
              <a:rPr lang="fr-FR" sz="2400" b="1" dirty="0"/>
              <a:t>Eva </a:t>
            </a:r>
            <a:r>
              <a:rPr lang="fr-FR" sz="2400" b="1" dirty="0" err="1"/>
              <a:t>Ethève</a:t>
            </a:r>
            <a:endParaRPr lang="fr-FR" sz="2400" b="1" dirty="0"/>
          </a:p>
          <a:p>
            <a:r>
              <a:rPr lang="fr-FR" sz="2400" b="1" dirty="0"/>
              <a:t>Julie Gonzalez </a:t>
            </a:r>
          </a:p>
          <a:p>
            <a:r>
              <a:rPr lang="fr-FR" sz="2400" b="1" dirty="0"/>
              <a:t>Léa Camusat</a:t>
            </a:r>
          </a:p>
          <a:p>
            <a:r>
              <a:rPr lang="fr-FR" sz="2400" b="1" dirty="0"/>
              <a:t>Lila Roig </a:t>
            </a:r>
          </a:p>
          <a:p>
            <a:endParaRPr lang="fr-FR" sz="2400" b="1" dirty="0"/>
          </a:p>
        </p:txBody>
      </p:sp>
      <p:pic>
        <p:nvPicPr>
          <p:cNvPr id="13" name="Espace réservé pour une image  12">
            <a:extLst>
              <a:ext uri="{FF2B5EF4-FFF2-40B4-BE49-F238E27FC236}">
                <a16:creationId xmlns:a16="http://schemas.microsoft.com/office/drawing/2014/main" id="{76EBFF96-8879-4E9D-B532-E03741372961}"/>
              </a:ext>
            </a:extLst>
          </p:cNvPr>
          <p:cNvPicPr>
            <a:picLocks noGrp="1" noChangeAspect="1"/>
          </p:cNvPicPr>
          <p:nvPr>
            <p:ph type="pic" sz="quarter" idx="13"/>
          </p:nvPr>
        </p:nvPicPr>
        <p:blipFill>
          <a:blip r:embed="rId4"/>
          <a:srcRect l="18681" r="18681"/>
          <a:stretch>
            <a:fillRect/>
          </a:stretch>
        </p:blipFill>
        <p:spPr>
          <a:xfrm>
            <a:off x="6455299" y="0"/>
            <a:ext cx="5698113" cy="6858000"/>
          </a:xfrm>
        </p:spPr>
      </p:pic>
    </p:spTree>
    <p:extLst>
      <p:ext uri="{BB962C8B-B14F-4D97-AF65-F5344CB8AC3E}">
        <p14:creationId xmlns:p14="http://schemas.microsoft.com/office/powerpoint/2010/main" val="1624334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9D713FA1-3871-4BB3-B44F-7EC133CA9C4A}"/>
              </a:ext>
            </a:extLst>
          </p:cNvPr>
          <p:cNvPicPr>
            <a:picLocks noChangeAspect="1"/>
          </p:cNvPicPr>
          <p:nvPr/>
        </p:nvPicPr>
        <p:blipFill>
          <a:blip r:embed="rId3"/>
          <a:stretch>
            <a:fillRect/>
          </a:stretch>
        </p:blipFill>
        <p:spPr>
          <a:xfrm>
            <a:off x="6939476" y="4560595"/>
            <a:ext cx="4778385" cy="2023993"/>
          </a:xfrm>
          <a:prstGeom prst="rect">
            <a:avLst/>
          </a:prstGeom>
        </p:spPr>
      </p:pic>
      <p:sp>
        <p:nvSpPr>
          <p:cNvPr id="15" name="Rectangle 14">
            <a:extLst>
              <a:ext uri="{FF2B5EF4-FFF2-40B4-BE49-F238E27FC236}">
                <a16:creationId xmlns:a16="http://schemas.microsoft.com/office/drawing/2014/main" id="{F7CD28C7-631B-4DAC-996B-0D6AA8E0E90F}"/>
              </a:ext>
            </a:extLst>
          </p:cNvPr>
          <p:cNvSpPr/>
          <p:nvPr/>
        </p:nvSpPr>
        <p:spPr>
          <a:xfrm>
            <a:off x="-4020" y="-16383"/>
            <a:ext cx="12196020" cy="672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chemeClr val="tx1"/>
                </a:solidFill>
              </a:rPr>
              <a:t>ARTICLE …</a:t>
            </a:r>
          </a:p>
        </p:txBody>
      </p:sp>
      <p:sp>
        <p:nvSpPr>
          <p:cNvPr id="18" name="Ovale 14" descr="élément décoratif">
            <a:extLst>
              <a:ext uri="{FF2B5EF4-FFF2-40B4-BE49-F238E27FC236}">
                <a16:creationId xmlns:a16="http://schemas.microsoft.com/office/drawing/2014/main" id="{B09C657A-A975-49EF-BC4E-1335735E56C8}"/>
              </a:ext>
            </a:extLst>
          </p:cNvPr>
          <p:cNvSpPr/>
          <p:nvPr/>
        </p:nvSpPr>
        <p:spPr>
          <a:xfrm>
            <a:off x="11116888" y="6130290"/>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0" name="Espace réservé du numéro de diapositive 5">
            <a:extLst>
              <a:ext uri="{FF2B5EF4-FFF2-40B4-BE49-F238E27FC236}">
                <a16:creationId xmlns:a16="http://schemas.microsoft.com/office/drawing/2014/main" id="{5DE49F79-019B-4ACA-BDB0-8857E47944CE}"/>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smtClean="0">
                <a:solidFill>
                  <a:schemeClr val="bg1"/>
                </a:solidFill>
              </a:rPr>
              <a:pPr algn="ctr" rtl="0"/>
              <a:t>10</a:t>
            </a:fld>
            <a:endParaRPr lang="fr-FR" sz="1200" dirty="0">
              <a:solidFill>
                <a:schemeClr val="bg1"/>
              </a:solidFill>
            </a:endParaRPr>
          </a:p>
        </p:txBody>
      </p:sp>
      <p:sp>
        <p:nvSpPr>
          <p:cNvPr id="4" name="Rectangle 3">
            <a:extLst>
              <a:ext uri="{FF2B5EF4-FFF2-40B4-BE49-F238E27FC236}">
                <a16:creationId xmlns:a16="http://schemas.microsoft.com/office/drawing/2014/main" id="{8B11A720-6B36-4C4B-BBB4-8ED70F6E6533}"/>
              </a:ext>
            </a:extLst>
          </p:cNvPr>
          <p:cNvSpPr/>
          <p:nvPr/>
        </p:nvSpPr>
        <p:spPr>
          <a:xfrm>
            <a:off x="25677" y="910059"/>
            <a:ext cx="11502293" cy="4247317"/>
          </a:xfrm>
          <a:prstGeom prst="rect">
            <a:avLst/>
          </a:prstGeom>
        </p:spPr>
        <p:txBody>
          <a:bodyPr wrap="square">
            <a:spAutoFit/>
          </a:bodyPr>
          <a:lstStyle/>
          <a:p>
            <a:r>
              <a:rPr lang="en-US" sz="2400" b="1" i="1" dirty="0">
                <a:solidFill>
                  <a:srgbClr val="000000"/>
                </a:solidFill>
              </a:rPr>
              <a:t>A support vector Hierarchical method for multi class </a:t>
            </a:r>
          </a:p>
          <a:p>
            <a:r>
              <a:rPr lang="en-US" sz="2400" b="1" i="1" dirty="0">
                <a:solidFill>
                  <a:srgbClr val="000000"/>
                </a:solidFill>
              </a:rPr>
              <a:t>classification and rejection</a:t>
            </a:r>
          </a:p>
          <a:p>
            <a:r>
              <a:rPr lang="en-US" dirty="0"/>
              <a:t>Yu Chiang Frank Wang and David </a:t>
            </a:r>
            <a:r>
              <a:rPr lang="en-US" dirty="0" err="1"/>
              <a:t>Casaent</a:t>
            </a:r>
            <a:endParaRPr lang="en-US" dirty="0"/>
          </a:p>
          <a:p>
            <a:r>
              <a:rPr lang="en-US" sz="2400" i="1" dirty="0"/>
              <a:t>2009</a:t>
            </a:r>
          </a:p>
          <a:p>
            <a:r>
              <a:rPr lang="fr-FR" u="sng" dirty="0">
                <a:solidFill>
                  <a:srgbClr val="000000"/>
                </a:solidFill>
              </a:rPr>
              <a:t>Aim </a:t>
            </a:r>
            <a:r>
              <a:rPr lang="fr-FR" dirty="0">
                <a:solidFill>
                  <a:srgbClr val="000000"/>
                </a:solidFill>
              </a:rPr>
              <a:t>: To </a:t>
            </a:r>
            <a:r>
              <a:rPr lang="fr-FR" dirty="0" err="1">
                <a:solidFill>
                  <a:srgbClr val="000000"/>
                </a:solidFill>
              </a:rPr>
              <a:t>define</a:t>
            </a:r>
            <a:r>
              <a:rPr lang="fr-FR" dirty="0">
                <a:solidFill>
                  <a:srgbClr val="000000"/>
                </a:solidFill>
              </a:rPr>
              <a:t> a </a:t>
            </a:r>
            <a:r>
              <a:rPr lang="en-US" dirty="0">
                <a:solidFill>
                  <a:srgbClr val="000000"/>
                </a:solidFill>
              </a:rPr>
              <a:t>new support vector clustering method SVRDM</a:t>
            </a:r>
          </a:p>
          <a:p>
            <a:r>
              <a:rPr lang="en-US" dirty="0">
                <a:solidFill>
                  <a:srgbClr val="000000"/>
                </a:solidFill>
              </a:rPr>
              <a:t> (support vector representation and discrimination machine) to provide rejection ability </a:t>
            </a:r>
          </a:p>
          <a:p>
            <a:r>
              <a:rPr lang="en-US" dirty="0">
                <a:solidFill>
                  <a:srgbClr val="000000"/>
                </a:solidFill>
              </a:rPr>
              <a:t>and generalization</a:t>
            </a:r>
            <a:endParaRPr lang="fr-FR" dirty="0">
              <a:solidFill>
                <a:srgbClr val="000000"/>
              </a:solidFill>
            </a:endParaRPr>
          </a:p>
          <a:p>
            <a:r>
              <a:rPr lang="en-US" u="sng" dirty="0">
                <a:solidFill>
                  <a:srgbClr val="000000"/>
                </a:solidFill>
              </a:rPr>
              <a:t>Technics :</a:t>
            </a:r>
            <a:r>
              <a:rPr lang="en-US" dirty="0">
                <a:solidFill>
                  <a:srgbClr val="000000"/>
                </a:solidFill>
              </a:rPr>
              <a:t> hierarchical soft and hard </a:t>
            </a:r>
            <a:r>
              <a:rPr lang="en-US" dirty="0"/>
              <a:t>SVRDM (from SVM) 1)to assign a confidence score (probability) to each path at each node in the hierarchy, all nodes and all paths are searched, and the test input is assigned to the class with the highest probability at the bottom node. 2)convert SVRDM outputs </a:t>
            </a:r>
            <a:r>
              <a:rPr lang="en-US" dirty="0">
                <a:sym typeface="Wingdings" panose="05000000000000000000" pitchFamily="2" charset="2"/>
              </a:rPr>
              <a:t></a:t>
            </a:r>
            <a:r>
              <a:rPr lang="en-US" dirty="0"/>
              <a:t> posterior probabilities for the two output paths.</a:t>
            </a:r>
            <a:endParaRPr lang="en-US" u="sng" dirty="0">
              <a:solidFill>
                <a:srgbClr val="000000"/>
              </a:solidFill>
            </a:endParaRPr>
          </a:p>
          <a:p>
            <a:r>
              <a:rPr lang="en-US" u="sng" dirty="0">
                <a:solidFill>
                  <a:srgbClr val="000000"/>
                </a:solidFill>
              </a:rPr>
              <a:t>Fields of application :</a:t>
            </a:r>
            <a:r>
              <a:rPr lang="en-US" dirty="0">
                <a:solidFill>
                  <a:srgbClr val="000000"/>
                </a:solidFill>
              </a:rPr>
              <a:t> Recognize objects from a </a:t>
            </a:r>
            <a:r>
              <a:rPr lang="en-US" dirty="0"/>
              <a:t>database of 100 objects. Ten objects as true classes, and three objects as false classes from the same database to be rejected</a:t>
            </a:r>
            <a:endParaRPr lang="en-US" u="sng" dirty="0">
              <a:latin typeface="Calibri Light (Corps)"/>
            </a:endParaRPr>
          </a:p>
          <a:p>
            <a:r>
              <a:rPr lang="en-US" u="sng" dirty="0">
                <a:latin typeface="Calibri Light (Corps)"/>
              </a:rPr>
              <a:t>Performance assessment :</a:t>
            </a:r>
          </a:p>
          <a:p>
            <a:endParaRPr lang="en-US" u="sng" dirty="0">
              <a:latin typeface="Calibri Light (Corps)"/>
            </a:endParaRPr>
          </a:p>
        </p:txBody>
      </p:sp>
      <p:sp>
        <p:nvSpPr>
          <p:cNvPr id="6" name="Rectangle 5">
            <a:extLst>
              <a:ext uri="{FF2B5EF4-FFF2-40B4-BE49-F238E27FC236}">
                <a16:creationId xmlns:a16="http://schemas.microsoft.com/office/drawing/2014/main" id="{055A0A5E-B6F6-4A86-B761-714B0FDFF8FF}"/>
              </a:ext>
            </a:extLst>
          </p:cNvPr>
          <p:cNvSpPr/>
          <p:nvPr/>
        </p:nvSpPr>
        <p:spPr>
          <a:xfrm>
            <a:off x="0" y="6088529"/>
            <a:ext cx="14945032" cy="707886"/>
          </a:xfrm>
          <a:prstGeom prst="rect">
            <a:avLst/>
          </a:prstGeom>
        </p:spPr>
        <p:txBody>
          <a:bodyPr wrap="square">
            <a:spAutoFit/>
          </a:bodyPr>
          <a:lstStyle/>
          <a:p>
            <a:br>
              <a:rPr lang="en-US" sz="2000" dirty="0"/>
            </a:br>
            <a:endParaRPr lang="fr-FR" sz="2000" dirty="0"/>
          </a:p>
        </p:txBody>
      </p:sp>
      <p:pic>
        <p:nvPicPr>
          <p:cNvPr id="2" name="Image 1">
            <a:extLst>
              <a:ext uri="{FF2B5EF4-FFF2-40B4-BE49-F238E27FC236}">
                <a16:creationId xmlns:a16="http://schemas.microsoft.com/office/drawing/2014/main" id="{D9305184-4206-4EE6-B561-FC5031198C19}"/>
              </a:ext>
            </a:extLst>
          </p:cNvPr>
          <p:cNvPicPr>
            <a:picLocks noChangeAspect="1"/>
          </p:cNvPicPr>
          <p:nvPr/>
        </p:nvPicPr>
        <p:blipFill>
          <a:blip r:embed="rId4"/>
          <a:stretch>
            <a:fillRect/>
          </a:stretch>
        </p:blipFill>
        <p:spPr>
          <a:xfrm>
            <a:off x="8272072" y="829151"/>
            <a:ext cx="3445789" cy="2183209"/>
          </a:xfrm>
          <a:prstGeom prst="rect">
            <a:avLst/>
          </a:prstGeom>
        </p:spPr>
      </p:pic>
      <p:sp>
        <p:nvSpPr>
          <p:cNvPr id="10" name="Rectangle 9">
            <a:extLst>
              <a:ext uri="{FF2B5EF4-FFF2-40B4-BE49-F238E27FC236}">
                <a16:creationId xmlns:a16="http://schemas.microsoft.com/office/drawing/2014/main" id="{FB3255A5-79EF-45DD-BE29-1E0927691FDF}"/>
              </a:ext>
            </a:extLst>
          </p:cNvPr>
          <p:cNvSpPr/>
          <p:nvPr/>
        </p:nvSpPr>
        <p:spPr>
          <a:xfrm>
            <a:off x="25676" y="4903600"/>
            <a:ext cx="6971255" cy="1754326"/>
          </a:xfrm>
          <a:prstGeom prst="rect">
            <a:avLst/>
          </a:prstGeom>
        </p:spPr>
        <p:txBody>
          <a:bodyPr wrap="square">
            <a:spAutoFit/>
          </a:bodyPr>
          <a:lstStyle/>
          <a:p>
            <a:r>
              <a:rPr lang="en-US" u="sng" dirty="0">
                <a:latin typeface="Calibri Light (Corps)"/>
              </a:rPr>
              <a:t>Drawback</a:t>
            </a:r>
            <a:r>
              <a:rPr lang="en-US" dirty="0">
                <a:latin typeface="Calibri Light (Corps)"/>
              </a:rPr>
              <a:t> : </a:t>
            </a:r>
            <a:r>
              <a:rPr lang="en-US" dirty="0"/>
              <a:t>value of p must be optimized</a:t>
            </a:r>
          </a:p>
          <a:p>
            <a:r>
              <a:rPr lang="en-US" u="sng" dirty="0">
                <a:latin typeface="Calibri Light (Corps)"/>
              </a:rPr>
              <a:t>Advantage </a:t>
            </a:r>
            <a:r>
              <a:rPr lang="en-US" dirty="0">
                <a:latin typeface="Calibri Light (Corps)"/>
              </a:rPr>
              <a:t>: </a:t>
            </a:r>
            <a:r>
              <a:rPr lang="en-US" dirty="0"/>
              <a:t>SVRDM : version of the SVM with good discrimination between the true classes and better rejection for false classes (better than the SVM can) because the  sum of the two probability outputs at a node is not one as in SVM method + adapted to a high number of classes (coarse separation and finer decisions after)</a:t>
            </a:r>
            <a:endParaRPr lang="en-US" i="1" dirty="0"/>
          </a:p>
        </p:txBody>
      </p:sp>
    </p:spTree>
    <p:extLst>
      <p:ext uri="{BB962C8B-B14F-4D97-AF65-F5344CB8AC3E}">
        <p14:creationId xmlns:p14="http://schemas.microsoft.com/office/powerpoint/2010/main" val="3401877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7CD28C7-631B-4DAC-996B-0D6AA8E0E90F}"/>
              </a:ext>
            </a:extLst>
          </p:cNvPr>
          <p:cNvSpPr/>
          <p:nvPr/>
        </p:nvSpPr>
        <p:spPr>
          <a:xfrm>
            <a:off x="-4020" y="-16383"/>
            <a:ext cx="12196020" cy="672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chemeClr val="tx1"/>
                </a:solidFill>
              </a:rPr>
              <a:t>ARTICLE …</a:t>
            </a:r>
          </a:p>
        </p:txBody>
      </p:sp>
      <p:sp>
        <p:nvSpPr>
          <p:cNvPr id="18" name="Ovale 14" descr="élément décoratif">
            <a:extLst>
              <a:ext uri="{FF2B5EF4-FFF2-40B4-BE49-F238E27FC236}">
                <a16:creationId xmlns:a16="http://schemas.microsoft.com/office/drawing/2014/main" id="{B09C657A-A975-49EF-BC4E-1335735E56C8}"/>
              </a:ext>
            </a:extLst>
          </p:cNvPr>
          <p:cNvSpPr/>
          <p:nvPr/>
        </p:nvSpPr>
        <p:spPr>
          <a:xfrm>
            <a:off x="11116888" y="6130290"/>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0" name="Espace réservé du numéro de diapositive 5">
            <a:extLst>
              <a:ext uri="{FF2B5EF4-FFF2-40B4-BE49-F238E27FC236}">
                <a16:creationId xmlns:a16="http://schemas.microsoft.com/office/drawing/2014/main" id="{5DE49F79-019B-4ACA-BDB0-8857E47944CE}"/>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smtClean="0">
                <a:solidFill>
                  <a:schemeClr val="bg1"/>
                </a:solidFill>
              </a:rPr>
              <a:pPr algn="ctr" rtl="0"/>
              <a:t>11</a:t>
            </a:fld>
            <a:endParaRPr lang="fr-FR" sz="1200" dirty="0">
              <a:solidFill>
                <a:schemeClr val="bg1"/>
              </a:solidFill>
            </a:endParaRPr>
          </a:p>
        </p:txBody>
      </p:sp>
      <p:sp>
        <p:nvSpPr>
          <p:cNvPr id="4" name="Rectangle 3">
            <a:extLst>
              <a:ext uri="{FF2B5EF4-FFF2-40B4-BE49-F238E27FC236}">
                <a16:creationId xmlns:a16="http://schemas.microsoft.com/office/drawing/2014/main" id="{8B11A720-6B36-4C4B-BBB4-8ED70F6E6533}"/>
              </a:ext>
            </a:extLst>
          </p:cNvPr>
          <p:cNvSpPr/>
          <p:nvPr/>
        </p:nvSpPr>
        <p:spPr>
          <a:xfrm>
            <a:off x="0" y="863135"/>
            <a:ext cx="11692184" cy="2677656"/>
          </a:xfrm>
          <a:prstGeom prst="rect">
            <a:avLst/>
          </a:prstGeom>
        </p:spPr>
        <p:txBody>
          <a:bodyPr wrap="square">
            <a:spAutoFit/>
          </a:bodyPr>
          <a:lstStyle/>
          <a:p>
            <a:r>
              <a:rPr lang="en-US" sz="2400" b="1" i="1" dirty="0">
                <a:solidFill>
                  <a:srgbClr val="000000"/>
                </a:solidFill>
              </a:rPr>
              <a:t>Reject option with multiple thresholds </a:t>
            </a:r>
          </a:p>
          <a:p>
            <a:r>
              <a:rPr lang="en-US" dirty="0"/>
              <a:t>Giorgio </a:t>
            </a:r>
            <a:r>
              <a:rPr lang="en-US" dirty="0" err="1"/>
              <a:t>Fumera</a:t>
            </a:r>
            <a:r>
              <a:rPr lang="en-US" dirty="0"/>
              <a:t>, Fabio </a:t>
            </a:r>
            <a:r>
              <a:rPr lang="en-US" dirty="0" err="1"/>
              <a:t>Roli</a:t>
            </a:r>
            <a:r>
              <a:rPr lang="en-US" dirty="0"/>
              <a:t>, Giorgio </a:t>
            </a:r>
            <a:r>
              <a:rPr lang="en-US" dirty="0" err="1"/>
              <a:t>Giacinto</a:t>
            </a:r>
            <a:r>
              <a:rPr lang="en-US" dirty="0"/>
              <a:t> </a:t>
            </a:r>
          </a:p>
          <a:p>
            <a:r>
              <a:rPr lang="en-US" sz="2400" i="1" dirty="0"/>
              <a:t>2000</a:t>
            </a:r>
          </a:p>
          <a:p>
            <a:r>
              <a:rPr lang="fr-FR" u="sng" dirty="0">
                <a:solidFill>
                  <a:srgbClr val="000000"/>
                </a:solidFill>
              </a:rPr>
              <a:t>Aim </a:t>
            </a:r>
            <a:r>
              <a:rPr lang="fr-FR" dirty="0">
                <a:solidFill>
                  <a:srgbClr val="000000"/>
                </a:solidFill>
              </a:rPr>
              <a:t>: to </a:t>
            </a:r>
            <a:r>
              <a:rPr lang="fr-FR" dirty="0" err="1">
                <a:solidFill>
                  <a:srgbClr val="000000"/>
                </a:solidFill>
              </a:rPr>
              <a:t>investigate</a:t>
            </a:r>
            <a:r>
              <a:rPr lang="fr-FR" dirty="0">
                <a:solidFill>
                  <a:srgbClr val="000000"/>
                </a:solidFill>
              </a:rPr>
              <a:t> the </a:t>
            </a:r>
            <a:r>
              <a:rPr lang="fr-FR" dirty="0" err="1">
                <a:solidFill>
                  <a:srgbClr val="000000"/>
                </a:solidFill>
              </a:rPr>
              <a:t>effects</a:t>
            </a:r>
            <a:r>
              <a:rPr lang="fr-FR" dirty="0">
                <a:solidFill>
                  <a:srgbClr val="000000"/>
                </a:solidFill>
              </a:rPr>
              <a:t> of </a:t>
            </a:r>
            <a:r>
              <a:rPr lang="fr-FR" dirty="0" err="1">
                <a:solidFill>
                  <a:srgbClr val="000000"/>
                </a:solidFill>
              </a:rPr>
              <a:t>estimate</a:t>
            </a:r>
            <a:r>
              <a:rPr lang="fr-FR" dirty="0">
                <a:solidFill>
                  <a:srgbClr val="000000"/>
                </a:solidFill>
              </a:rPr>
              <a:t> </a:t>
            </a:r>
            <a:r>
              <a:rPr lang="fr-FR" dirty="0" err="1">
                <a:solidFill>
                  <a:srgbClr val="000000"/>
                </a:solidFill>
              </a:rPr>
              <a:t>errors</a:t>
            </a:r>
            <a:r>
              <a:rPr lang="fr-FR" dirty="0">
                <a:solidFill>
                  <a:srgbClr val="000000"/>
                </a:solidFill>
              </a:rPr>
              <a:t> on </a:t>
            </a:r>
            <a:r>
              <a:rPr lang="fr-FR" dirty="0" err="1">
                <a:solidFill>
                  <a:srgbClr val="000000"/>
                </a:solidFill>
              </a:rPr>
              <a:t>Chow’s</a:t>
            </a:r>
            <a:r>
              <a:rPr lang="fr-FR" dirty="0">
                <a:solidFill>
                  <a:srgbClr val="000000"/>
                </a:solidFill>
              </a:rPr>
              <a:t> </a:t>
            </a:r>
            <a:r>
              <a:rPr lang="fr-FR" dirty="0" err="1">
                <a:solidFill>
                  <a:srgbClr val="000000"/>
                </a:solidFill>
              </a:rPr>
              <a:t>rule</a:t>
            </a:r>
            <a:r>
              <a:rPr lang="fr-FR" dirty="0">
                <a:solidFill>
                  <a:srgbClr val="000000"/>
                </a:solidFill>
              </a:rPr>
              <a:t> and propose the use of multiple </a:t>
            </a:r>
            <a:r>
              <a:rPr lang="fr-FR" dirty="0" err="1">
                <a:solidFill>
                  <a:srgbClr val="000000"/>
                </a:solidFill>
              </a:rPr>
              <a:t>thresholds</a:t>
            </a:r>
            <a:r>
              <a:rPr lang="fr-FR" dirty="0">
                <a:solidFill>
                  <a:srgbClr val="000000"/>
                </a:solidFill>
              </a:rPr>
              <a:t> to carry out rejection</a:t>
            </a:r>
          </a:p>
          <a:p>
            <a:endParaRPr lang="fr-FR" dirty="0">
              <a:solidFill>
                <a:srgbClr val="000000"/>
              </a:solidFill>
            </a:endParaRPr>
          </a:p>
          <a:p>
            <a:endParaRPr lang="en-US" sz="2400" i="1" dirty="0"/>
          </a:p>
          <a:p>
            <a:endParaRPr lang="fr-FR" sz="2400" i="1" dirty="0"/>
          </a:p>
        </p:txBody>
      </p:sp>
      <p:sp>
        <p:nvSpPr>
          <p:cNvPr id="6" name="Rectangle 5">
            <a:extLst>
              <a:ext uri="{FF2B5EF4-FFF2-40B4-BE49-F238E27FC236}">
                <a16:creationId xmlns:a16="http://schemas.microsoft.com/office/drawing/2014/main" id="{055A0A5E-B6F6-4A86-B761-714B0FDFF8FF}"/>
              </a:ext>
            </a:extLst>
          </p:cNvPr>
          <p:cNvSpPr/>
          <p:nvPr/>
        </p:nvSpPr>
        <p:spPr>
          <a:xfrm>
            <a:off x="0" y="6088529"/>
            <a:ext cx="14945032" cy="707886"/>
          </a:xfrm>
          <a:prstGeom prst="rect">
            <a:avLst/>
          </a:prstGeom>
        </p:spPr>
        <p:txBody>
          <a:bodyPr wrap="square">
            <a:spAutoFit/>
          </a:bodyPr>
          <a:lstStyle/>
          <a:p>
            <a:br>
              <a:rPr lang="en-US" sz="2000" dirty="0"/>
            </a:br>
            <a:endParaRPr lang="fr-FR" sz="2000" dirty="0"/>
          </a:p>
        </p:txBody>
      </p:sp>
      <p:sp>
        <p:nvSpPr>
          <p:cNvPr id="2" name="Rectangle 1">
            <a:extLst>
              <a:ext uri="{FF2B5EF4-FFF2-40B4-BE49-F238E27FC236}">
                <a16:creationId xmlns:a16="http://schemas.microsoft.com/office/drawing/2014/main" id="{375673AE-6949-43FF-9452-10DEC1B09429}"/>
              </a:ext>
            </a:extLst>
          </p:cNvPr>
          <p:cNvSpPr/>
          <p:nvPr/>
        </p:nvSpPr>
        <p:spPr>
          <a:xfrm>
            <a:off x="-4020" y="2579876"/>
            <a:ext cx="12196020" cy="5078313"/>
          </a:xfrm>
          <a:prstGeom prst="rect">
            <a:avLst/>
          </a:prstGeom>
        </p:spPr>
        <p:txBody>
          <a:bodyPr wrap="square">
            <a:spAutoFit/>
          </a:bodyPr>
          <a:lstStyle/>
          <a:p>
            <a:r>
              <a:rPr lang="en-US" u="sng" dirty="0">
                <a:solidFill>
                  <a:srgbClr val="000000"/>
                </a:solidFill>
              </a:rPr>
              <a:t>Technics :</a:t>
            </a:r>
            <a:r>
              <a:rPr lang="en-US" dirty="0">
                <a:solidFill>
                  <a:srgbClr val="000000"/>
                </a:solidFill>
              </a:rPr>
              <a:t> multiple threshold rejection rule + classifiers : </a:t>
            </a:r>
            <a:r>
              <a:rPr lang="en-US" dirty="0"/>
              <a:t>K-NN and multi-layer perceptron (MLP) neural network</a:t>
            </a:r>
            <a:endParaRPr lang="en-US" sz="2400" i="1" dirty="0">
              <a:solidFill>
                <a:srgbClr val="000000"/>
              </a:solidFill>
            </a:endParaRPr>
          </a:p>
          <a:p>
            <a:r>
              <a:rPr lang="en-US" u="sng" dirty="0">
                <a:solidFill>
                  <a:srgbClr val="000000"/>
                </a:solidFill>
              </a:rPr>
              <a:t>Fields of application :</a:t>
            </a:r>
            <a:r>
              <a:rPr lang="en-US" dirty="0">
                <a:solidFill>
                  <a:srgbClr val="000000"/>
                </a:solidFill>
              </a:rPr>
              <a:t> </a:t>
            </a:r>
            <a:r>
              <a:rPr lang="en-US" dirty="0"/>
              <a:t>set of </a:t>
            </a:r>
            <a:r>
              <a:rPr lang="en-US" dirty="0" err="1"/>
              <a:t>multisensor</a:t>
            </a:r>
            <a:r>
              <a:rPr lang="en-US" dirty="0"/>
              <a:t> remote-sensing images related to an agricultural area near the village of </a:t>
            </a:r>
            <a:r>
              <a:rPr lang="en-US" dirty="0" err="1"/>
              <a:t>Feltwell</a:t>
            </a:r>
            <a:r>
              <a:rPr lang="en-US" dirty="0"/>
              <a:t> (UK).</a:t>
            </a:r>
          </a:p>
          <a:p>
            <a:endParaRPr lang="en-US" u="sng" dirty="0">
              <a:latin typeface="Calibri Light (Corps)"/>
            </a:endParaRPr>
          </a:p>
          <a:p>
            <a:r>
              <a:rPr lang="en-US" u="sng" dirty="0">
                <a:latin typeface="Calibri Light (Corps)"/>
              </a:rPr>
              <a:t>Performance assessment</a:t>
            </a:r>
          </a:p>
          <a:p>
            <a:endParaRPr lang="en-US" u="sng" dirty="0">
              <a:latin typeface="Calibri Light (Corps)"/>
            </a:endParaRPr>
          </a:p>
          <a:p>
            <a:endParaRPr lang="en-US" u="sng" dirty="0">
              <a:latin typeface="Calibri Light (Corps)"/>
            </a:endParaRPr>
          </a:p>
          <a:p>
            <a:endParaRPr lang="en-US" u="sng" dirty="0">
              <a:latin typeface="Calibri Light (Corps)"/>
            </a:endParaRPr>
          </a:p>
          <a:p>
            <a:endParaRPr lang="en-US" u="sng" dirty="0">
              <a:latin typeface="Calibri Light (Corps)"/>
            </a:endParaRPr>
          </a:p>
          <a:p>
            <a:endParaRPr lang="en-US" u="sng" dirty="0">
              <a:latin typeface="Calibri Light (Corps)"/>
            </a:endParaRPr>
          </a:p>
          <a:p>
            <a:endParaRPr lang="en-US" u="sng" dirty="0">
              <a:latin typeface="Calibri Light (Corps)"/>
            </a:endParaRPr>
          </a:p>
          <a:p>
            <a:endParaRPr lang="en-US" u="sng" dirty="0">
              <a:latin typeface="Calibri Light (Corps)"/>
            </a:endParaRPr>
          </a:p>
          <a:p>
            <a:endParaRPr lang="en-US" u="sng" dirty="0">
              <a:latin typeface="Calibri Light (Corps)"/>
            </a:endParaRPr>
          </a:p>
          <a:p>
            <a:r>
              <a:rPr lang="en-US" u="sng" dirty="0">
                <a:latin typeface="Calibri Light (Corps)"/>
              </a:rPr>
              <a:t>Drawback</a:t>
            </a:r>
            <a:r>
              <a:rPr lang="en-US" dirty="0">
                <a:latin typeface="Calibri Light (Corps)"/>
              </a:rPr>
              <a:t> : technic different from classification methods used by Rollin/ </a:t>
            </a:r>
            <a:r>
              <a:rPr lang="en-US" dirty="0"/>
              <a:t>values of the CRTs must be estimated (using validation set)</a:t>
            </a:r>
            <a:endParaRPr lang="en-US" dirty="0">
              <a:latin typeface="Calibri Light (Corps)"/>
            </a:endParaRPr>
          </a:p>
          <a:p>
            <a:r>
              <a:rPr lang="en-US" u="sng" dirty="0">
                <a:latin typeface="Calibri Light (Corps)"/>
              </a:rPr>
              <a:t>Advantage </a:t>
            </a:r>
            <a:r>
              <a:rPr lang="en-US" dirty="0">
                <a:latin typeface="Calibri Light (Corps)"/>
              </a:rPr>
              <a:t>: easy to carry out</a:t>
            </a:r>
            <a:endParaRPr lang="fr-FR" dirty="0">
              <a:latin typeface="Calibri Light (Corps)"/>
            </a:endParaRPr>
          </a:p>
          <a:p>
            <a:endParaRPr lang="en-US" dirty="0"/>
          </a:p>
          <a:p>
            <a:endParaRPr lang="en-US" dirty="0"/>
          </a:p>
          <a:p>
            <a:endParaRPr lang="en-US" dirty="0"/>
          </a:p>
          <a:p>
            <a:r>
              <a:rPr lang="en-US" dirty="0"/>
              <a:t> </a:t>
            </a:r>
            <a:endParaRPr lang="en-US" dirty="0">
              <a:solidFill>
                <a:srgbClr val="000000"/>
              </a:solidFill>
            </a:endParaRPr>
          </a:p>
        </p:txBody>
      </p:sp>
      <p:pic>
        <p:nvPicPr>
          <p:cNvPr id="3" name="Image 2">
            <a:extLst>
              <a:ext uri="{FF2B5EF4-FFF2-40B4-BE49-F238E27FC236}">
                <a16:creationId xmlns:a16="http://schemas.microsoft.com/office/drawing/2014/main" id="{B29AC504-D7F5-4DC8-A21C-7EE42C8BF17A}"/>
              </a:ext>
            </a:extLst>
          </p:cNvPr>
          <p:cNvPicPr>
            <a:picLocks noChangeAspect="1"/>
          </p:cNvPicPr>
          <p:nvPr/>
        </p:nvPicPr>
        <p:blipFill>
          <a:blip r:embed="rId3"/>
          <a:stretch>
            <a:fillRect/>
          </a:stretch>
        </p:blipFill>
        <p:spPr>
          <a:xfrm>
            <a:off x="4354190" y="3358692"/>
            <a:ext cx="3483620" cy="2381910"/>
          </a:xfrm>
          <a:prstGeom prst="rect">
            <a:avLst/>
          </a:prstGeom>
        </p:spPr>
      </p:pic>
    </p:spTree>
    <p:extLst>
      <p:ext uri="{BB962C8B-B14F-4D97-AF65-F5344CB8AC3E}">
        <p14:creationId xmlns:p14="http://schemas.microsoft.com/office/powerpoint/2010/main" val="2159781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B32F17DA-F143-48EC-BA79-83009240B2C1}"/>
              </a:ext>
            </a:extLst>
          </p:cNvPr>
          <p:cNvPicPr>
            <a:picLocks noChangeAspect="1"/>
          </p:cNvPicPr>
          <p:nvPr/>
        </p:nvPicPr>
        <p:blipFill>
          <a:blip r:embed="rId3"/>
          <a:stretch>
            <a:fillRect/>
          </a:stretch>
        </p:blipFill>
        <p:spPr>
          <a:xfrm>
            <a:off x="8671035" y="3740082"/>
            <a:ext cx="3282368" cy="2801463"/>
          </a:xfrm>
          <a:prstGeom prst="rect">
            <a:avLst/>
          </a:prstGeom>
        </p:spPr>
      </p:pic>
      <p:sp>
        <p:nvSpPr>
          <p:cNvPr id="15" name="Rectangle 14">
            <a:extLst>
              <a:ext uri="{FF2B5EF4-FFF2-40B4-BE49-F238E27FC236}">
                <a16:creationId xmlns:a16="http://schemas.microsoft.com/office/drawing/2014/main" id="{F7CD28C7-631B-4DAC-996B-0D6AA8E0E90F}"/>
              </a:ext>
            </a:extLst>
          </p:cNvPr>
          <p:cNvSpPr/>
          <p:nvPr/>
        </p:nvSpPr>
        <p:spPr>
          <a:xfrm>
            <a:off x="-4020" y="-16383"/>
            <a:ext cx="12196020" cy="672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chemeClr val="tx1"/>
                </a:solidFill>
              </a:rPr>
              <a:t>ARTICLE …</a:t>
            </a:r>
          </a:p>
        </p:txBody>
      </p:sp>
      <p:sp>
        <p:nvSpPr>
          <p:cNvPr id="18" name="Ovale 14" descr="élément décoratif">
            <a:extLst>
              <a:ext uri="{FF2B5EF4-FFF2-40B4-BE49-F238E27FC236}">
                <a16:creationId xmlns:a16="http://schemas.microsoft.com/office/drawing/2014/main" id="{B09C657A-A975-49EF-BC4E-1335735E56C8}"/>
              </a:ext>
            </a:extLst>
          </p:cNvPr>
          <p:cNvSpPr/>
          <p:nvPr/>
        </p:nvSpPr>
        <p:spPr>
          <a:xfrm>
            <a:off x="11116888" y="6130290"/>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0" name="Espace réservé du numéro de diapositive 5">
            <a:extLst>
              <a:ext uri="{FF2B5EF4-FFF2-40B4-BE49-F238E27FC236}">
                <a16:creationId xmlns:a16="http://schemas.microsoft.com/office/drawing/2014/main" id="{5DE49F79-019B-4ACA-BDB0-8857E47944CE}"/>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smtClean="0">
                <a:solidFill>
                  <a:schemeClr val="bg1"/>
                </a:solidFill>
              </a:rPr>
              <a:pPr algn="ctr" rtl="0"/>
              <a:t>12</a:t>
            </a:fld>
            <a:endParaRPr lang="fr-FR" sz="1200" dirty="0">
              <a:solidFill>
                <a:schemeClr val="bg1"/>
              </a:solidFill>
            </a:endParaRPr>
          </a:p>
        </p:txBody>
      </p:sp>
      <p:sp>
        <p:nvSpPr>
          <p:cNvPr id="4" name="Rectangle 3">
            <a:extLst>
              <a:ext uri="{FF2B5EF4-FFF2-40B4-BE49-F238E27FC236}">
                <a16:creationId xmlns:a16="http://schemas.microsoft.com/office/drawing/2014/main" id="{8B11A720-6B36-4C4B-BBB4-8ED70F6E6533}"/>
              </a:ext>
            </a:extLst>
          </p:cNvPr>
          <p:cNvSpPr/>
          <p:nvPr/>
        </p:nvSpPr>
        <p:spPr>
          <a:xfrm>
            <a:off x="0" y="863135"/>
            <a:ext cx="11692184" cy="5539978"/>
          </a:xfrm>
          <a:prstGeom prst="rect">
            <a:avLst/>
          </a:prstGeom>
        </p:spPr>
        <p:txBody>
          <a:bodyPr wrap="square">
            <a:spAutoFit/>
          </a:bodyPr>
          <a:lstStyle/>
          <a:p>
            <a:r>
              <a:rPr lang="en-US" sz="2400" b="1" i="1" dirty="0">
                <a:solidFill>
                  <a:srgbClr val="000000"/>
                </a:solidFill>
              </a:rPr>
              <a:t>Hybrid model of clustering and kernel </a:t>
            </a:r>
            <a:r>
              <a:rPr lang="en-US" sz="2400" b="1" i="1" dirty="0" err="1">
                <a:solidFill>
                  <a:srgbClr val="000000"/>
                </a:solidFill>
              </a:rPr>
              <a:t>autoassociator</a:t>
            </a:r>
            <a:r>
              <a:rPr lang="en-US" sz="2400" b="1" i="1" dirty="0">
                <a:solidFill>
                  <a:srgbClr val="000000"/>
                </a:solidFill>
              </a:rPr>
              <a:t> for reliable vehicle type classification</a:t>
            </a:r>
          </a:p>
          <a:p>
            <a:r>
              <a:rPr lang="en-US" dirty="0"/>
              <a:t>Bailing Zhang ·</a:t>
            </a:r>
            <a:r>
              <a:rPr lang="en-US" dirty="0" err="1"/>
              <a:t>Yifan</a:t>
            </a:r>
            <a:r>
              <a:rPr lang="en-US" dirty="0"/>
              <a:t> Zhou ·Hao Pan ·</a:t>
            </a:r>
            <a:r>
              <a:rPr lang="en-US" dirty="0" err="1"/>
              <a:t>Tammam</a:t>
            </a:r>
            <a:r>
              <a:rPr lang="en-US" dirty="0"/>
              <a:t> </a:t>
            </a:r>
            <a:r>
              <a:rPr lang="en-US" dirty="0" err="1"/>
              <a:t>Tillo</a:t>
            </a:r>
            <a:endParaRPr lang="en-US" dirty="0"/>
          </a:p>
          <a:p>
            <a:r>
              <a:rPr lang="en-US" sz="2400" i="1" dirty="0"/>
              <a:t>2014</a:t>
            </a:r>
          </a:p>
          <a:p>
            <a:r>
              <a:rPr lang="fr-FR" u="sng" dirty="0">
                <a:solidFill>
                  <a:srgbClr val="000000"/>
                </a:solidFill>
              </a:rPr>
              <a:t>Aim </a:t>
            </a:r>
            <a:r>
              <a:rPr lang="fr-FR" dirty="0">
                <a:solidFill>
                  <a:srgbClr val="000000"/>
                </a:solidFill>
              </a:rPr>
              <a:t>: to p</a:t>
            </a:r>
            <a:r>
              <a:rPr lang="en-US" dirty="0" err="1">
                <a:solidFill>
                  <a:srgbClr val="000000"/>
                </a:solidFill>
              </a:rPr>
              <a:t>ropose</a:t>
            </a:r>
            <a:r>
              <a:rPr lang="en-US" dirty="0">
                <a:solidFill>
                  <a:srgbClr val="000000"/>
                </a:solidFill>
              </a:rPr>
              <a:t> an innovative learning strategy for supervised classification that is able to reject a sample not belonging to any of the known classes, </a:t>
            </a:r>
            <a:r>
              <a:rPr lang="en-US" dirty="0"/>
              <a:t>modeling each class as the combination of a probability density function (PDF) and a threshold that</a:t>
            </a:r>
            <a:br>
              <a:rPr lang="en-US" dirty="0"/>
            </a:br>
            <a:r>
              <a:rPr lang="en-US" dirty="0"/>
              <a:t>is computed with respect to the other classes. </a:t>
            </a:r>
            <a:r>
              <a:rPr lang="en-US" dirty="0">
                <a:sym typeface="Wingdings" panose="05000000000000000000" pitchFamily="2" charset="2"/>
              </a:rPr>
              <a:t> neighborhood between classes taken in account </a:t>
            </a:r>
            <a:endParaRPr lang="en-US" dirty="0"/>
          </a:p>
          <a:p>
            <a:endParaRPr lang="en-US" dirty="0"/>
          </a:p>
          <a:p>
            <a:r>
              <a:rPr lang="en-US" u="sng" dirty="0"/>
              <a:t>Technics : </a:t>
            </a:r>
            <a:r>
              <a:rPr lang="fr-FR" dirty="0"/>
              <a:t>SVM classifier, , </a:t>
            </a:r>
            <a:r>
              <a:rPr lang="fr-FR" dirty="0" err="1"/>
              <a:t>hybrid</a:t>
            </a:r>
            <a:r>
              <a:rPr lang="fr-FR" dirty="0"/>
              <a:t> model </a:t>
            </a:r>
            <a:r>
              <a:rPr lang="fr-FR" dirty="0" err="1"/>
              <a:t>composed</a:t>
            </a:r>
            <a:r>
              <a:rPr lang="fr-FR" dirty="0"/>
              <a:t> of clustering and kernel </a:t>
            </a:r>
            <a:r>
              <a:rPr lang="fr-FR" dirty="0" err="1"/>
              <a:t>autoassociator</a:t>
            </a:r>
            <a:r>
              <a:rPr lang="fr-FR" dirty="0"/>
              <a:t>(KAA) : </a:t>
            </a:r>
            <a:r>
              <a:rPr lang="en-US" dirty="0"/>
              <a:t>maps the data into a</a:t>
            </a:r>
            <a:br>
              <a:rPr lang="en-US" dirty="0"/>
            </a:br>
            <a:r>
              <a:rPr lang="en-US" dirty="0"/>
              <a:t>high-dimensional feature space via the utilization of a kernel function, </a:t>
            </a:r>
            <a:r>
              <a:rPr lang="en-US" dirty="0" err="1"/>
              <a:t>Kmeans</a:t>
            </a:r>
            <a:r>
              <a:rPr lang="fr-FR" dirty="0"/>
              <a:t>.  </a:t>
            </a:r>
            <a:r>
              <a:rPr lang="fr-FR" dirty="0">
                <a:sym typeface="Wingdings" panose="05000000000000000000" pitchFamily="2" charset="2"/>
              </a:rPr>
              <a:t> rejection by Chow and </a:t>
            </a:r>
            <a:r>
              <a:rPr lang="fr-FR" dirty="0" err="1">
                <a:sym typeface="Wingdings" panose="05000000000000000000" pitchFamily="2" charset="2"/>
              </a:rPr>
              <a:t>then</a:t>
            </a:r>
            <a:r>
              <a:rPr lang="fr-FR" dirty="0">
                <a:sym typeface="Wingdings" panose="05000000000000000000" pitchFamily="2" charset="2"/>
              </a:rPr>
              <a:t> by </a:t>
            </a:r>
            <a:r>
              <a:rPr lang="en-US" dirty="0"/>
              <a:t>soft-max function defined from KAA thanks to a quotient of </a:t>
            </a:r>
            <a:r>
              <a:rPr lang="fr-FR" dirty="0"/>
              <a:t>output reconstruction </a:t>
            </a:r>
            <a:r>
              <a:rPr lang="fr-FR" dirty="0" err="1"/>
              <a:t>error</a:t>
            </a:r>
            <a:r>
              <a:rPr lang="fr-FR" dirty="0"/>
              <a:t> </a:t>
            </a:r>
          </a:p>
          <a:p>
            <a:endParaRPr lang="en-US" dirty="0"/>
          </a:p>
          <a:p>
            <a:r>
              <a:rPr lang="en-US" u="sng" dirty="0"/>
              <a:t>Field of application : </a:t>
            </a:r>
            <a:r>
              <a:rPr lang="fr-FR" dirty="0" err="1"/>
              <a:t>Automatic</a:t>
            </a:r>
            <a:r>
              <a:rPr lang="fr-FR" dirty="0"/>
              <a:t> </a:t>
            </a:r>
            <a:r>
              <a:rPr lang="fr-FR" dirty="0" err="1"/>
              <a:t>vehicle</a:t>
            </a:r>
            <a:r>
              <a:rPr lang="fr-FR" dirty="0"/>
              <a:t> classification</a:t>
            </a:r>
            <a:endParaRPr lang="en-US" dirty="0"/>
          </a:p>
          <a:p>
            <a:endParaRPr lang="fr-FR" dirty="0">
              <a:solidFill>
                <a:srgbClr val="000000"/>
              </a:solidFill>
            </a:endParaRPr>
          </a:p>
          <a:p>
            <a:r>
              <a:rPr lang="en-US" u="sng" dirty="0">
                <a:latin typeface="Calibri Light (Corps)"/>
              </a:rPr>
              <a:t>Performance assessment : </a:t>
            </a:r>
            <a:r>
              <a:rPr lang="en-US" dirty="0"/>
              <a:t>performance of accuracy over 95 % with a rejection rate 8 % </a:t>
            </a:r>
          </a:p>
          <a:p>
            <a:r>
              <a:rPr lang="en-US" dirty="0"/>
              <a:t>and reliability over 98 % with a rejection rate of 20 %. 	</a:t>
            </a:r>
            <a:endParaRPr lang="en-US" u="sng" dirty="0">
              <a:latin typeface="Calibri Light (Corps)"/>
            </a:endParaRPr>
          </a:p>
          <a:p>
            <a:endParaRPr lang="en-US" u="sng" dirty="0">
              <a:latin typeface="Calibri Light (Corps)"/>
            </a:endParaRPr>
          </a:p>
          <a:p>
            <a:r>
              <a:rPr lang="en-US" u="sng" dirty="0">
                <a:latin typeface="Calibri Light (Corps)"/>
              </a:rPr>
              <a:t>Drawback</a:t>
            </a:r>
            <a:r>
              <a:rPr lang="en-US" dirty="0">
                <a:latin typeface="Calibri Light (Corps)"/>
              </a:rPr>
              <a:t> : </a:t>
            </a:r>
            <a:r>
              <a:rPr lang="en-US" dirty="0"/>
              <a:t>σ value in Gaussian kernel function must be found, determine the threshold </a:t>
            </a:r>
          </a:p>
          <a:p>
            <a:endParaRPr lang="en-US" dirty="0">
              <a:latin typeface="Calibri Light (Corps)"/>
            </a:endParaRPr>
          </a:p>
          <a:p>
            <a:r>
              <a:rPr lang="en-US" u="sng" dirty="0">
                <a:latin typeface="Calibri Light (Corps)"/>
              </a:rPr>
              <a:t>Advantage</a:t>
            </a:r>
            <a:r>
              <a:rPr lang="en-US" dirty="0">
                <a:latin typeface="Calibri Light (Corps)"/>
              </a:rPr>
              <a:t> : could probably be adapted for the algorithm used by Rollin</a:t>
            </a:r>
          </a:p>
        </p:txBody>
      </p:sp>
      <p:sp>
        <p:nvSpPr>
          <p:cNvPr id="6" name="Rectangle 5">
            <a:extLst>
              <a:ext uri="{FF2B5EF4-FFF2-40B4-BE49-F238E27FC236}">
                <a16:creationId xmlns:a16="http://schemas.microsoft.com/office/drawing/2014/main" id="{055A0A5E-B6F6-4A86-B761-714B0FDFF8FF}"/>
              </a:ext>
            </a:extLst>
          </p:cNvPr>
          <p:cNvSpPr/>
          <p:nvPr/>
        </p:nvSpPr>
        <p:spPr>
          <a:xfrm>
            <a:off x="0" y="6088529"/>
            <a:ext cx="14945032" cy="707886"/>
          </a:xfrm>
          <a:prstGeom prst="rect">
            <a:avLst/>
          </a:prstGeom>
        </p:spPr>
        <p:txBody>
          <a:bodyPr wrap="square">
            <a:spAutoFit/>
          </a:bodyPr>
          <a:lstStyle/>
          <a:p>
            <a:br>
              <a:rPr lang="en-US" sz="2000" dirty="0"/>
            </a:br>
            <a:endParaRPr lang="fr-FR" sz="2000" dirty="0"/>
          </a:p>
        </p:txBody>
      </p:sp>
    </p:spTree>
    <p:extLst>
      <p:ext uri="{BB962C8B-B14F-4D97-AF65-F5344CB8AC3E}">
        <p14:creationId xmlns:p14="http://schemas.microsoft.com/office/powerpoint/2010/main" val="3280381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7CD28C7-631B-4DAC-996B-0D6AA8E0E90F}"/>
              </a:ext>
            </a:extLst>
          </p:cNvPr>
          <p:cNvSpPr/>
          <p:nvPr/>
        </p:nvSpPr>
        <p:spPr>
          <a:xfrm>
            <a:off x="-4020" y="-16383"/>
            <a:ext cx="12196020" cy="672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chemeClr val="tx1"/>
                </a:solidFill>
              </a:rPr>
              <a:t>ARTICLE </a:t>
            </a:r>
          </a:p>
        </p:txBody>
      </p:sp>
      <p:sp>
        <p:nvSpPr>
          <p:cNvPr id="18" name="Ovale 14" descr="élément décoratif">
            <a:extLst>
              <a:ext uri="{FF2B5EF4-FFF2-40B4-BE49-F238E27FC236}">
                <a16:creationId xmlns:a16="http://schemas.microsoft.com/office/drawing/2014/main" id="{B09C657A-A975-49EF-BC4E-1335735E56C8}"/>
              </a:ext>
            </a:extLst>
          </p:cNvPr>
          <p:cNvSpPr/>
          <p:nvPr/>
        </p:nvSpPr>
        <p:spPr>
          <a:xfrm>
            <a:off x="11436928" y="6130290"/>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0" name="Espace réservé du numéro de diapositive 5">
            <a:extLst>
              <a:ext uri="{FF2B5EF4-FFF2-40B4-BE49-F238E27FC236}">
                <a16:creationId xmlns:a16="http://schemas.microsoft.com/office/drawing/2014/main" id="{5DE49F79-019B-4ACA-BDB0-8857E47944CE}"/>
              </a:ext>
            </a:extLst>
          </p:cNvPr>
          <p:cNvSpPr txBox="1">
            <a:spLocks/>
          </p:cNvSpPr>
          <p:nvPr/>
        </p:nvSpPr>
        <p:spPr>
          <a:xfrm>
            <a:off x="1145697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smtClean="0">
                <a:solidFill>
                  <a:schemeClr val="bg1"/>
                </a:solidFill>
              </a:rPr>
              <a:pPr algn="ctr" rtl="0"/>
              <a:t>13</a:t>
            </a:fld>
            <a:endParaRPr lang="fr-FR" sz="1200" dirty="0">
              <a:solidFill>
                <a:schemeClr val="bg1"/>
              </a:solidFill>
            </a:endParaRPr>
          </a:p>
        </p:txBody>
      </p:sp>
      <p:sp>
        <p:nvSpPr>
          <p:cNvPr id="4" name="Rectangle 3">
            <a:extLst>
              <a:ext uri="{FF2B5EF4-FFF2-40B4-BE49-F238E27FC236}">
                <a16:creationId xmlns:a16="http://schemas.microsoft.com/office/drawing/2014/main" id="{8B11A720-6B36-4C4B-BBB4-8ED70F6E6533}"/>
              </a:ext>
            </a:extLst>
          </p:cNvPr>
          <p:cNvSpPr/>
          <p:nvPr/>
        </p:nvSpPr>
        <p:spPr>
          <a:xfrm>
            <a:off x="0" y="863135"/>
            <a:ext cx="11887200" cy="4339650"/>
          </a:xfrm>
          <a:prstGeom prst="rect">
            <a:avLst/>
          </a:prstGeom>
        </p:spPr>
        <p:txBody>
          <a:bodyPr wrap="square">
            <a:spAutoFit/>
          </a:bodyPr>
          <a:lstStyle/>
          <a:p>
            <a:r>
              <a:rPr lang="en-US" sz="2400" b="1" i="1" dirty="0">
                <a:solidFill>
                  <a:srgbClr val="000000"/>
                </a:solidFill>
              </a:rPr>
              <a:t>Pattern Recognition with Rejection Combining Standard Classification Methods with Geometrical Rejecting</a:t>
            </a:r>
          </a:p>
          <a:p>
            <a:pPr lvl="0"/>
            <a:r>
              <a:rPr lang="pl-PL" i="1" dirty="0">
                <a:solidFill>
                  <a:prstClr val="black"/>
                </a:solidFill>
              </a:rPr>
              <a:t>Wladyslaw Homenda, Agnieszka Jastrzebska, Piotr Waszkiewicz,and Anna Zawadzka</a:t>
            </a:r>
            <a:endParaRPr lang="en-US" i="1" dirty="0">
              <a:solidFill>
                <a:prstClr val="black"/>
              </a:solidFill>
            </a:endParaRPr>
          </a:p>
          <a:p>
            <a:pPr lvl="0"/>
            <a:r>
              <a:rPr lang="en-US" sz="2400" i="1" dirty="0">
                <a:solidFill>
                  <a:prstClr val="black"/>
                </a:solidFill>
              </a:rPr>
              <a:t>2016</a:t>
            </a:r>
            <a:endParaRPr lang="nl-NL" dirty="0"/>
          </a:p>
          <a:p>
            <a:r>
              <a:rPr lang="fr-FR" u="sng" dirty="0">
                <a:solidFill>
                  <a:srgbClr val="000000"/>
                </a:solidFill>
              </a:rPr>
              <a:t>Aim </a:t>
            </a:r>
            <a:r>
              <a:rPr lang="fr-FR" dirty="0">
                <a:solidFill>
                  <a:srgbClr val="000000"/>
                </a:solidFill>
              </a:rPr>
              <a:t>: </a:t>
            </a:r>
            <a:r>
              <a:rPr lang="en-US" dirty="0">
                <a:solidFill>
                  <a:srgbClr val="000000"/>
                </a:solidFill>
              </a:rPr>
              <a:t>To provide algorithmic approaches to distinguish proper patterns, from garbage and erroneous patterns in a pattern recognition problem. (rejection class) and to examine the cooperation of various standard classifiers (</a:t>
            </a:r>
            <a:r>
              <a:rPr lang="en-US" b="1" dirty="0">
                <a:solidFill>
                  <a:srgbClr val="000000"/>
                </a:solidFill>
              </a:rPr>
              <a:t>SVMs</a:t>
            </a:r>
            <a:r>
              <a:rPr lang="en-US" dirty="0">
                <a:solidFill>
                  <a:srgbClr val="000000"/>
                </a:solidFill>
              </a:rPr>
              <a:t>, </a:t>
            </a:r>
            <a:r>
              <a:rPr lang="en-US" b="1" dirty="0">
                <a:solidFill>
                  <a:srgbClr val="000000"/>
                </a:solidFill>
              </a:rPr>
              <a:t>random forests </a:t>
            </a:r>
            <a:r>
              <a:rPr lang="en-US" dirty="0">
                <a:solidFill>
                  <a:srgbClr val="000000"/>
                </a:solidFill>
              </a:rPr>
              <a:t>and </a:t>
            </a:r>
            <a:r>
              <a:rPr lang="en-US" b="1" dirty="0" err="1">
                <a:solidFill>
                  <a:srgbClr val="000000"/>
                </a:solidFill>
              </a:rPr>
              <a:t>kNNs</a:t>
            </a:r>
            <a:r>
              <a:rPr lang="en-US" dirty="0">
                <a:solidFill>
                  <a:srgbClr val="000000"/>
                </a:solidFill>
              </a:rPr>
              <a:t>) with geometric methods used for rejection =&gt; rejection implemented by design</a:t>
            </a:r>
          </a:p>
          <a:p>
            <a:r>
              <a:rPr lang="en-US" u="sng" dirty="0">
                <a:solidFill>
                  <a:srgbClr val="000000"/>
                </a:solidFill>
              </a:rPr>
              <a:t>Technics : </a:t>
            </a:r>
            <a:r>
              <a:rPr lang="en-US" dirty="0">
                <a:solidFill>
                  <a:srgbClr val="000000"/>
                </a:solidFill>
              </a:rPr>
              <a:t> combine classification and use of </a:t>
            </a:r>
            <a:r>
              <a:rPr lang="en-US" dirty="0" err="1">
                <a:solidFill>
                  <a:srgbClr val="000000"/>
                </a:solidFill>
              </a:rPr>
              <a:t>ellispoids</a:t>
            </a:r>
            <a:r>
              <a:rPr lang="en-US" dirty="0">
                <a:solidFill>
                  <a:srgbClr val="000000"/>
                </a:solidFill>
              </a:rPr>
              <a:t> (better to find area of rejection) =&gt; Minimum Volume Enclosing Ellipsoid (MVEE) algorithm</a:t>
            </a:r>
            <a:endParaRPr lang="en-US" sz="2400" i="1" dirty="0">
              <a:solidFill>
                <a:srgbClr val="000000"/>
              </a:solidFill>
            </a:endParaRPr>
          </a:p>
          <a:p>
            <a:r>
              <a:rPr lang="en-US" u="sng" dirty="0">
                <a:solidFill>
                  <a:srgbClr val="000000"/>
                </a:solidFill>
              </a:rPr>
              <a:t>Fields of application : </a:t>
            </a:r>
            <a:r>
              <a:rPr lang="en-US" dirty="0">
                <a:solidFill>
                  <a:srgbClr val="000000"/>
                </a:solidFill>
              </a:rPr>
              <a:t>datasets of handwritten digits (native patterns) and handwritten Latin letters (foreign patterns)</a:t>
            </a:r>
            <a:endParaRPr lang="en-US" dirty="0"/>
          </a:p>
          <a:p>
            <a:endParaRPr lang="en-US" dirty="0"/>
          </a:p>
          <a:p>
            <a:endParaRPr lang="en-US" dirty="0"/>
          </a:p>
          <a:p>
            <a:r>
              <a:rPr lang="en-US" dirty="0"/>
              <a:t> </a:t>
            </a:r>
            <a:endParaRPr lang="en-US" dirty="0">
              <a:solidFill>
                <a:srgbClr val="000000"/>
              </a:solidFill>
            </a:endParaRPr>
          </a:p>
          <a:p>
            <a:endParaRPr lang="fr-FR" sz="2400" i="1" dirty="0"/>
          </a:p>
        </p:txBody>
      </p:sp>
      <p:sp>
        <p:nvSpPr>
          <p:cNvPr id="6" name="Rectangle 5">
            <a:extLst>
              <a:ext uri="{FF2B5EF4-FFF2-40B4-BE49-F238E27FC236}">
                <a16:creationId xmlns:a16="http://schemas.microsoft.com/office/drawing/2014/main" id="{055A0A5E-B6F6-4A86-B761-714B0FDFF8FF}"/>
              </a:ext>
            </a:extLst>
          </p:cNvPr>
          <p:cNvSpPr/>
          <p:nvPr/>
        </p:nvSpPr>
        <p:spPr>
          <a:xfrm>
            <a:off x="14476" y="4258847"/>
            <a:ext cx="6477763" cy="1754326"/>
          </a:xfrm>
          <a:prstGeom prst="rect">
            <a:avLst/>
          </a:prstGeom>
          <a:noFill/>
        </p:spPr>
        <p:txBody>
          <a:bodyPr wrap="square" rtlCol="0">
            <a:spAutoFit/>
          </a:bodyPr>
          <a:lstStyle/>
          <a:p>
            <a:br>
              <a:rPr lang="en-US" u="sng" dirty="0">
                <a:latin typeface="Calibri Light (Corps)"/>
              </a:rPr>
            </a:br>
            <a:r>
              <a:rPr lang="en-US" u="sng" dirty="0">
                <a:latin typeface="Calibri Light (Corps)"/>
              </a:rPr>
              <a:t>drawback</a:t>
            </a:r>
            <a:r>
              <a:rPr lang="en-US" dirty="0">
                <a:latin typeface="Calibri Light (Corps)"/>
              </a:rPr>
              <a:t> :   both rejection mechanisms rejected some native patterns =&gt; Strict Accuracy and Strict Native Sensitivity are</a:t>
            </a:r>
          </a:p>
          <a:p>
            <a:r>
              <a:rPr lang="en-US" dirty="0">
                <a:latin typeface="Calibri Light (Corps)"/>
              </a:rPr>
              <a:t>slightly higher without rejection</a:t>
            </a:r>
          </a:p>
          <a:p>
            <a:r>
              <a:rPr lang="en-US" u="sng" dirty="0">
                <a:latin typeface="Calibri Light (Corps)"/>
              </a:rPr>
              <a:t>Advantage </a:t>
            </a:r>
            <a:r>
              <a:rPr lang="en-US" dirty="0">
                <a:latin typeface="Calibri Light (Corps)"/>
              </a:rPr>
              <a:t>:  Fine Accuracy improved for local and global rejection</a:t>
            </a:r>
          </a:p>
          <a:p>
            <a:r>
              <a:rPr lang="en-US" dirty="0">
                <a:latin typeface="Calibri Light (Corps)"/>
              </a:rPr>
              <a:t>schemes and for all classifiers =&gt; better recognition rate</a:t>
            </a:r>
            <a:endParaRPr lang="fr-FR" dirty="0">
              <a:latin typeface="Calibri Light (Corps)"/>
            </a:endParaRPr>
          </a:p>
        </p:txBody>
      </p:sp>
      <p:sp>
        <p:nvSpPr>
          <p:cNvPr id="3" name="ZoneTexte 2">
            <a:extLst>
              <a:ext uri="{FF2B5EF4-FFF2-40B4-BE49-F238E27FC236}">
                <a16:creationId xmlns:a16="http://schemas.microsoft.com/office/drawing/2014/main" id="{D795EDED-0684-4A24-A64F-60AD5C90BF11}"/>
              </a:ext>
            </a:extLst>
          </p:cNvPr>
          <p:cNvSpPr txBox="1"/>
          <p:nvPr/>
        </p:nvSpPr>
        <p:spPr>
          <a:xfrm>
            <a:off x="-4020" y="3917273"/>
            <a:ext cx="5985720" cy="923330"/>
          </a:xfrm>
          <a:prstGeom prst="rect">
            <a:avLst/>
          </a:prstGeom>
          <a:noFill/>
        </p:spPr>
        <p:txBody>
          <a:bodyPr wrap="square" rtlCol="0">
            <a:spAutoFit/>
          </a:bodyPr>
          <a:lstStyle/>
          <a:p>
            <a:r>
              <a:rPr lang="en-US" u="sng" dirty="0">
                <a:latin typeface="Calibri Light (Corps)"/>
              </a:rPr>
              <a:t>Performance assessment : </a:t>
            </a:r>
            <a:r>
              <a:rPr lang="en-US" dirty="0">
                <a:latin typeface="Calibri Light (Corps)"/>
              </a:rPr>
              <a:t>Local rejection (</a:t>
            </a:r>
            <a:r>
              <a:rPr lang="en-US" dirty="0" err="1">
                <a:latin typeface="Calibri Light (Corps)"/>
              </a:rPr>
              <a:t>ie</a:t>
            </a:r>
            <a:r>
              <a:rPr lang="en-US" dirty="0">
                <a:latin typeface="Calibri Light (Corps)"/>
              </a:rPr>
              <a:t>. after a first classification) is more efficient than global rejection </a:t>
            </a:r>
          </a:p>
          <a:p>
            <a:endParaRPr lang="fr-FR" dirty="0">
              <a:latin typeface="Calibri Light (Corps)"/>
            </a:endParaRPr>
          </a:p>
        </p:txBody>
      </p:sp>
      <p:sp>
        <p:nvSpPr>
          <p:cNvPr id="10" name="Rectangle 9">
            <a:extLst>
              <a:ext uri="{FF2B5EF4-FFF2-40B4-BE49-F238E27FC236}">
                <a16:creationId xmlns:a16="http://schemas.microsoft.com/office/drawing/2014/main" id="{96924233-388C-44ED-949B-71C5AEE0D1BD}"/>
              </a:ext>
            </a:extLst>
          </p:cNvPr>
          <p:cNvSpPr/>
          <p:nvPr/>
        </p:nvSpPr>
        <p:spPr>
          <a:xfrm>
            <a:off x="-4020" y="6256103"/>
            <a:ext cx="7607977" cy="646331"/>
          </a:xfrm>
          <a:prstGeom prst="rect">
            <a:avLst/>
          </a:prstGeom>
          <a:noFill/>
        </p:spPr>
        <p:txBody>
          <a:bodyPr wrap="square" rtlCol="0">
            <a:spAutoFit/>
          </a:bodyPr>
          <a:lstStyle/>
          <a:p>
            <a:r>
              <a:rPr lang="fr-FR" u="sng" dirty="0">
                <a:latin typeface="Calibri Light (Corps)"/>
              </a:rPr>
              <a:t>Questions</a:t>
            </a:r>
            <a:r>
              <a:rPr lang="fr-FR" dirty="0">
                <a:latin typeface="Calibri Light (Corps)"/>
              </a:rPr>
              <a:t> : SVM </a:t>
            </a:r>
            <a:r>
              <a:rPr lang="fr-FR" dirty="0" err="1">
                <a:latin typeface="Calibri Light (Corps)"/>
              </a:rPr>
              <a:t>is</a:t>
            </a:r>
            <a:r>
              <a:rPr lang="fr-FR" dirty="0">
                <a:latin typeface="Calibri Light (Corps)"/>
              </a:rPr>
              <a:t> </a:t>
            </a:r>
            <a:r>
              <a:rPr lang="fr-FR" dirty="0" err="1">
                <a:latin typeface="Calibri Light (Corps)"/>
              </a:rPr>
              <a:t>used</a:t>
            </a:r>
            <a:r>
              <a:rPr lang="fr-FR" dirty="0">
                <a:latin typeface="Calibri Light (Corps)"/>
              </a:rPr>
              <a:t> for classification, </a:t>
            </a:r>
            <a:r>
              <a:rPr lang="fr-FR" dirty="0" err="1">
                <a:latin typeface="Calibri Light (Corps)"/>
              </a:rPr>
              <a:t>regression</a:t>
            </a:r>
            <a:r>
              <a:rPr lang="fr-FR" dirty="0">
                <a:latin typeface="Calibri Light (Corps)"/>
              </a:rPr>
              <a:t> and </a:t>
            </a:r>
            <a:r>
              <a:rPr lang="fr-FR" dirty="0" err="1">
                <a:latin typeface="Calibri Light (Corps)"/>
              </a:rPr>
              <a:t>outlier</a:t>
            </a:r>
            <a:r>
              <a:rPr lang="fr-FR" dirty="0">
                <a:latin typeface="Calibri Light (Corps)"/>
              </a:rPr>
              <a:t> </a:t>
            </a:r>
            <a:r>
              <a:rPr lang="fr-FR" dirty="0" err="1">
                <a:latin typeface="Calibri Light (Corps)"/>
              </a:rPr>
              <a:t>detection</a:t>
            </a:r>
            <a:r>
              <a:rPr lang="fr-FR" dirty="0">
                <a:latin typeface="Calibri Light (Corps)"/>
              </a:rPr>
              <a:t> =&gt; </a:t>
            </a:r>
            <a:r>
              <a:rPr lang="fr-FR" dirty="0" err="1">
                <a:latin typeface="Calibri Light (Corps)"/>
              </a:rPr>
              <a:t>is</a:t>
            </a:r>
            <a:r>
              <a:rPr lang="fr-FR" dirty="0">
                <a:latin typeface="Calibri Light (Corps)"/>
              </a:rPr>
              <a:t> </a:t>
            </a:r>
            <a:r>
              <a:rPr lang="fr-FR" dirty="0" err="1">
                <a:latin typeface="Calibri Light (Corps)"/>
              </a:rPr>
              <a:t>it</a:t>
            </a:r>
            <a:r>
              <a:rPr lang="fr-FR" dirty="0">
                <a:latin typeface="Calibri Light (Corps)"/>
              </a:rPr>
              <a:t> possible </a:t>
            </a:r>
            <a:r>
              <a:rPr lang="fr-FR" dirty="0" err="1">
                <a:latin typeface="Calibri Light (Corps)"/>
              </a:rPr>
              <a:t>with</a:t>
            </a:r>
            <a:r>
              <a:rPr lang="fr-FR" dirty="0">
                <a:latin typeface="Calibri Light (Corps)"/>
              </a:rPr>
              <a:t> </a:t>
            </a:r>
            <a:r>
              <a:rPr lang="fr-FR" dirty="0" err="1">
                <a:latin typeface="Calibri Light (Corps)"/>
              </a:rPr>
              <a:t>this</a:t>
            </a:r>
            <a:r>
              <a:rPr lang="fr-FR" dirty="0">
                <a:latin typeface="Calibri Light (Corps)"/>
              </a:rPr>
              <a:t> classifier to </a:t>
            </a:r>
            <a:r>
              <a:rPr lang="fr-FR" dirty="0" err="1">
                <a:latin typeface="Calibri Light (Corps)"/>
              </a:rPr>
              <a:t>implement</a:t>
            </a:r>
            <a:r>
              <a:rPr lang="fr-FR" dirty="0">
                <a:latin typeface="Calibri Light (Corps)"/>
              </a:rPr>
              <a:t> the rejection </a:t>
            </a:r>
            <a:r>
              <a:rPr lang="fr-FR" dirty="0" err="1">
                <a:latin typeface="Calibri Light (Corps)"/>
              </a:rPr>
              <a:t>method</a:t>
            </a:r>
            <a:r>
              <a:rPr lang="fr-FR" dirty="0">
                <a:latin typeface="Calibri Light (Corps)"/>
              </a:rPr>
              <a:t> by design ?</a:t>
            </a:r>
          </a:p>
        </p:txBody>
      </p:sp>
      <p:pic>
        <p:nvPicPr>
          <p:cNvPr id="7" name="Image 6">
            <a:extLst>
              <a:ext uri="{FF2B5EF4-FFF2-40B4-BE49-F238E27FC236}">
                <a16:creationId xmlns:a16="http://schemas.microsoft.com/office/drawing/2014/main" id="{325EDED5-2912-409B-ACCF-7BE2BAE54F0A}"/>
              </a:ext>
            </a:extLst>
          </p:cNvPr>
          <p:cNvPicPr>
            <a:picLocks noChangeAspect="1"/>
          </p:cNvPicPr>
          <p:nvPr/>
        </p:nvPicPr>
        <p:blipFill>
          <a:blip r:embed="rId3"/>
          <a:stretch>
            <a:fillRect/>
          </a:stretch>
        </p:blipFill>
        <p:spPr>
          <a:xfrm>
            <a:off x="6280924" y="4015917"/>
            <a:ext cx="5307052" cy="2302113"/>
          </a:xfrm>
          <a:prstGeom prst="rect">
            <a:avLst/>
          </a:prstGeom>
        </p:spPr>
      </p:pic>
    </p:spTree>
    <p:extLst>
      <p:ext uri="{BB962C8B-B14F-4D97-AF65-F5344CB8AC3E}">
        <p14:creationId xmlns:p14="http://schemas.microsoft.com/office/powerpoint/2010/main" val="1359563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7CD28C7-631B-4DAC-996B-0D6AA8E0E90F}"/>
              </a:ext>
            </a:extLst>
          </p:cNvPr>
          <p:cNvSpPr/>
          <p:nvPr/>
        </p:nvSpPr>
        <p:spPr>
          <a:xfrm>
            <a:off x="-4020" y="-16383"/>
            <a:ext cx="12196020" cy="672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chemeClr val="tx1"/>
                </a:solidFill>
              </a:rPr>
              <a:t>ARTICLE </a:t>
            </a:r>
          </a:p>
        </p:txBody>
      </p:sp>
      <p:sp>
        <p:nvSpPr>
          <p:cNvPr id="18" name="Ovale 14" descr="élément décoratif">
            <a:extLst>
              <a:ext uri="{FF2B5EF4-FFF2-40B4-BE49-F238E27FC236}">
                <a16:creationId xmlns:a16="http://schemas.microsoft.com/office/drawing/2014/main" id="{B09C657A-A975-49EF-BC4E-1335735E56C8}"/>
              </a:ext>
            </a:extLst>
          </p:cNvPr>
          <p:cNvSpPr/>
          <p:nvPr/>
        </p:nvSpPr>
        <p:spPr>
          <a:xfrm>
            <a:off x="11436928" y="6130290"/>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0" name="Espace réservé du numéro de diapositive 5">
            <a:extLst>
              <a:ext uri="{FF2B5EF4-FFF2-40B4-BE49-F238E27FC236}">
                <a16:creationId xmlns:a16="http://schemas.microsoft.com/office/drawing/2014/main" id="{5DE49F79-019B-4ACA-BDB0-8857E47944CE}"/>
              </a:ext>
            </a:extLst>
          </p:cNvPr>
          <p:cNvSpPr txBox="1">
            <a:spLocks/>
          </p:cNvSpPr>
          <p:nvPr/>
        </p:nvSpPr>
        <p:spPr>
          <a:xfrm>
            <a:off x="1145697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smtClean="0">
                <a:solidFill>
                  <a:schemeClr val="bg1"/>
                </a:solidFill>
              </a:rPr>
              <a:pPr algn="ctr" rtl="0"/>
              <a:t>14</a:t>
            </a:fld>
            <a:endParaRPr lang="fr-FR" sz="1200" dirty="0">
              <a:solidFill>
                <a:schemeClr val="bg1"/>
              </a:solidFill>
            </a:endParaRPr>
          </a:p>
        </p:txBody>
      </p:sp>
      <p:sp>
        <p:nvSpPr>
          <p:cNvPr id="4" name="Rectangle 3">
            <a:extLst>
              <a:ext uri="{FF2B5EF4-FFF2-40B4-BE49-F238E27FC236}">
                <a16:creationId xmlns:a16="http://schemas.microsoft.com/office/drawing/2014/main" id="{8B11A720-6B36-4C4B-BBB4-8ED70F6E6533}"/>
              </a:ext>
            </a:extLst>
          </p:cNvPr>
          <p:cNvSpPr/>
          <p:nvPr/>
        </p:nvSpPr>
        <p:spPr>
          <a:xfrm>
            <a:off x="20042" y="633123"/>
            <a:ext cx="5985720" cy="3970318"/>
          </a:xfrm>
          <a:prstGeom prst="rect">
            <a:avLst/>
          </a:prstGeom>
        </p:spPr>
        <p:txBody>
          <a:bodyPr wrap="square">
            <a:spAutoFit/>
          </a:bodyPr>
          <a:lstStyle/>
          <a:p>
            <a:r>
              <a:rPr lang="fr-FR" sz="2400" b="1" i="1" dirty="0" err="1">
                <a:solidFill>
                  <a:srgbClr val="000000"/>
                </a:solidFill>
                <a:highlight>
                  <a:srgbClr val="FFFF00"/>
                </a:highlight>
              </a:rPr>
              <a:t>Supervised</a:t>
            </a:r>
            <a:r>
              <a:rPr lang="fr-FR" sz="2400" b="1" i="1" dirty="0">
                <a:solidFill>
                  <a:srgbClr val="000000"/>
                </a:solidFill>
                <a:highlight>
                  <a:srgbClr val="FFFF00"/>
                </a:highlight>
              </a:rPr>
              <a:t> Hyperspectral Image Classification </a:t>
            </a:r>
            <a:r>
              <a:rPr lang="fr-FR" sz="2400" b="1" i="1" dirty="0" err="1">
                <a:solidFill>
                  <a:srgbClr val="000000"/>
                </a:solidFill>
                <a:highlight>
                  <a:srgbClr val="FFFF00"/>
                </a:highlight>
              </a:rPr>
              <a:t>With</a:t>
            </a:r>
            <a:r>
              <a:rPr lang="fr-FR" sz="2400" b="1" i="1" dirty="0">
                <a:solidFill>
                  <a:srgbClr val="000000"/>
                </a:solidFill>
                <a:highlight>
                  <a:srgbClr val="FFFF00"/>
                </a:highlight>
              </a:rPr>
              <a:t> Rejection</a:t>
            </a:r>
          </a:p>
          <a:p>
            <a:r>
              <a:rPr lang="pl-PL" i="1" dirty="0">
                <a:solidFill>
                  <a:prstClr val="black"/>
                </a:solidFill>
              </a:rPr>
              <a:t>Filipe Condessa, José Bioucas-Dias and Jelena Kovacevic</a:t>
            </a:r>
            <a:endParaRPr lang="fr-FR" i="1" dirty="0">
              <a:solidFill>
                <a:prstClr val="black"/>
              </a:solidFill>
            </a:endParaRPr>
          </a:p>
          <a:p>
            <a:r>
              <a:rPr lang="en-US" sz="2400" i="1" dirty="0">
                <a:solidFill>
                  <a:prstClr val="black"/>
                </a:solidFill>
              </a:rPr>
              <a:t>2016</a:t>
            </a:r>
            <a:endParaRPr lang="nl-NL" dirty="0"/>
          </a:p>
          <a:p>
            <a:r>
              <a:rPr lang="fr-FR" u="sng" dirty="0">
                <a:solidFill>
                  <a:srgbClr val="000000"/>
                </a:solidFill>
              </a:rPr>
              <a:t>Aim </a:t>
            </a:r>
            <a:r>
              <a:rPr lang="fr-FR" dirty="0">
                <a:solidFill>
                  <a:srgbClr val="000000"/>
                </a:solidFill>
              </a:rPr>
              <a:t>:</a:t>
            </a:r>
            <a:r>
              <a:rPr lang="en-US" dirty="0">
                <a:solidFill>
                  <a:srgbClr val="000000"/>
                </a:solidFill>
              </a:rPr>
              <a:t>2 methods : </a:t>
            </a:r>
          </a:p>
          <a:p>
            <a:r>
              <a:rPr lang="en-US" dirty="0">
                <a:solidFill>
                  <a:srgbClr val="000000"/>
                </a:solidFill>
              </a:rPr>
              <a:t>1) Jointly computing context and rejection (JCR): rejection = an extra class that models the probability of classifier failure.</a:t>
            </a:r>
          </a:p>
          <a:p>
            <a:r>
              <a:rPr lang="en-US" dirty="0">
                <a:solidFill>
                  <a:srgbClr val="000000"/>
                </a:solidFill>
              </a:rPr>
              <a:t>2) </a:t>
            </a:r>
            <a:r>
              <a:rPr lang="en-US" dirty="0">
                <a:solidFill>
                  <a:srgbClr val="000000"/>
                </a:solidFill>
                <a:highlight>
                  <a:srgbClr val="FFFF00"/>
                </a:highlight>
              </a:rPr>
              <a:t>Sequentially computing context and rejection (SCR): </a:t>
            </a:r>
            <a:r>
              <a:rPr lang="en-US" dirty="0">
                <a:solidFill>
                  <a:srgbClr val="000000"/>
                </a:solidFill>
              </a:rPr>
              <a:t>rejection results from the hidden field associated with a marginal maximum a posteriori classification of the image</a:t>
            </a:r>
            <a:endParaRPr lang="fr-FR" dirty="0">
              <a:solidFill>
                <a:srgbClr val="000000"/>
              </a:solidFill>
            </a:endParaRPr>
          </a:p>
          <a:p>
            <a:r>
              <a:rPr lang="en-US" u="sng" dirty="0">
                <a:solidFill>
                  <a:srgbClr val="000000"/>
                </a:solidFill>
              </a:rPr>
              <a:t>Technics </a:t>
            </a:r>
            <a:r>
              <a:rPr lang="en-US" u="sng" dirty="0">
                <a:solidFill>
                  <a:srgbClr val="000000"/>
                </a:solidFill>
                <a:highlight>
                  <a:srgbClr val="FFFF00"/>
                </a:highlight>
              </a:rPr>
              <a:t>: </a:t>
            </a:r>
            <a:r>
              <a:rPr lang="en-US" dirty="0">
                <a:solidFill>
                  <a:srgbClr val="000000"/>
                </a:solidFill>
                <a:highlight>
                  <a:srgbClr val="FFFF00"/>
                </a:highlight>
              </a:rPr>
              <a:t> </a:t>
            </a:r>
            <a:r>
              <a:rPr lang="en-AU"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SegSALSA</a:t>
            </a:r>
            <a:r>
              <a:rPr lang="en-AU"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algorithm </a:t>
            </a:r>
            <a:r>
              <a:rPr lang="en-AU" sz="1800" dirty="0">
                <a:effectLst/>
                <a:latin typeface="Calibri" panose="020F0502020204030204" pitchFamily="34" charset="0"/>
                <a:ea typeface="Calibri" panose="020F0502020204030204" pitchFamily="34" charset="0"/>
                <a:cs typeface="Times New Roman" panose="02020603050405020304" pitchFamily="18" charset="0"/>
              </a:rPr>
              <a:t>– classification with context</a:t>
            </a:r>
            <a:endParaRPr lang="en-AU" u="sng" dirty="0">
              <a:solidFill>
                <a:srgbClr val="000000"/>
              </a:solidFill>
              <a:latin typeface="Calibri" panose="020F0502020204030204" pitchFamily="34" charset="0"/>
              <a:cs typeface="Times New Roman" panose="02020603050405020304" pitchFamily="18" charset="0"/>
            </a:endParaRPr>
          </a:p>
          <a:p>
            <a:r>
              <a:rPr lang="en-US" u="sng" dirty="0">
                <a:solidFill>
                  <a:srgbClr val="000000"/>
                </a:solidFill>
              </a:rPr>
              <a:t>Fields of application : </a:t>
            </a:r>
            <a:r>
              <a:rPr lang="en-US" dirty="0" err="1">
                <a:solidFill>
                  <a:srgbClr val="000000"/>
                </a:solidFill>
              </a:rPr>
              <a:t>Aviris</a:t>
            </a:r>
            <a:r>
              <a:rPr lang="en-US" dirty="0">
                <a:solidFill>
                  <a:srgbClr val="000000"/>
                </a:solidFill>
              </a:rPr>
              <a:t> </a:t>
            </a:r>
            <a:r>
              <a:rPr lang="en-US" dirty="0" err="1">
                <a:solidFill>
                  <a:srgbClr val="000000"/>
                </a:solidFill>
              </a:rPr>
              <a:t>Inidan</a:t>
            </a:r>
            <a:r>
              <a:rPr lang="en-US" dirty="0">
                <a:solidFill>
                  <a:srgbClr val="000000"/>
                </a:solidFill>
              </a:rPr>
              <a:t> Pines, ROSIS </a:t>
            </a:r>
          </a:p>
          <a:p>
            <a:r>
              <a:rPr lang="en-US" dirty="0">
                <a:solidFill>
                  <a:srgbClr val="000000"/>
                </a:solidFill>
              </a:rPr>
              <a:t>Pavia University Scene (Hyperspectral dataset)</a:t>
            </a:r>
            <a:endParaRPr lang="fr-FR" sz="2400" i="1" dirty="0"/>
          </a:p>
        </p:txBody>
      </p:sp>
      <p:sp>
        <p:nvSpPr>
          <p:cNvPr id="6" name="Rectangle 5">
            <a:extLst>
              <a:ext uri="{FF2B5EF4-FFF2-40B4-BE49-F238E27FC236}">
                <a16:creationId xmlns:a16="http://schemas.microsoft.com/office/drawing/2014/main" id="{055A0A5E-B6F6-4A86-B761-714B0FDFF8FF}"/>
              </a:ext>
            </a:extLst>
          </p:cNvPr>
          <p:cNvSpPr/>
          <p:nvPr/>
        </p:nvSpPr>
        <p:spPr>
          <a:xfrm>
            <a:off x="30063" y="5564845"/>
            <a:ext cx="6156177" cy="1200329"/>
          </a:xfrm>
          <a:prstGeom prst="rect">
            <a:avLst/>
          </a:prstGeom>
          <a:noFill/>
        </p:spPr>
        <p:txBody>
          <a:bodyPr wrap="square" rtlCol="0">
            <a:spAutoFit/>
          </a:bodyPr>
          <a:lstStyle/>
          <a:p>
            <a:r>
              <a:rPr lang="en-US" u="sng" dirty="0">
                <a:latin typeface="Calibri Light (Corps)"/>
              </a:rPr>
              <a:t>drawbacks/advantages</a:t>
            </a:r>
            <a:r>
              <a:rPr lang="en-US" dirty="0">
                <a:latin typeface="Calibri Light (Corps)"/>
              </a:rPr>
              <a:t> :   </a:t>
            </a:r>
          </a:p>
          <a:p>
            <a:r>
              <a:rPr lang="en-US" dirty="0">
                <a:latin typeface="Calibri Light (Corps)"/>
              </a:rPr>
              <a:t>JCR </a:t>
            </a:r>
            <a:r>
              <a:rPr lang="en-US" dirty="0" err="1">
                <a:latin typeface="Calibri Light (Corps)"/>
              </a:rPr>
              <a:t>achives</a:t>
            </a:r>
            <a:r>
              <a:rPr lang="en-US" dirty="0">
                <a:latin typeface="Calibri Light (Corps)"/>
              </a:rPr>
              <a:t> higher performance than SCR but is more expensive.</a:t>
            </a:r>
          </a:p>
          <a:p>
            <a:r>
              <a:rPr lang="en-US" dirty="0">
                <a:latin typeface="Calibri Light (Corps)"/>
              </a:rPr>
              <a:t> classification with rejection does not affect all the classes equally; </a:t>
            </a:r>
          </a:p>
        </p:txBody>
      </p:sp>
      <p:sp>
        <p:nvSpPr>
          <p:cNvPr id="3" name="ZoneTexte 2">
            <a:extLst>
              <a:ext uri="{FF2B5EF4-FFF2-40B4-BE49-F238E27FC236}">
                <a16:creationId xmlns:a16="http://schemas.microsoft.com/office/drawing/2014/main" id="{D795EDED-0684-4A24-A64F-60AD5C90BF11}"/>
              </a:ext>
            </a:extLst>
          </p:cNvPr>
          <p:cNvSpPr txBox="1"/>
          <p:nvPr/>
        </p:nvSpPr>
        <p:spPr>
          <a:xfrm>
            <a:off x="30063" y="4652962"/>
            <a:ext cx="5985720" cy="1477328"/>
          </a:xfrm>
          <a:prstGeom prst="rect">
            <a:avLst/>
          </a:prstGeom>
          <a:noFill/>
        </p:spPr>
        <p:txBody>
          <a:bodyPr wrap="square" rtlCol="0">
            <a:spAutoFit/>
          </a:bodyPr>
          <a:lstStyle/>
          <a:p>
            <a:r>
              <a:rPr lang="en-US" u="sng" dirty="0">
                <a:latin typeface="Calibri Light (Corps)"/>
              </a:rPr>
              <a:t>Performance assessment : </a:t>
            </a:r>
            <a:r>
              <a:rPr lang="en-US" dirty="0">
                <a:latin typeface="Calibri Light (Corps)"/>
              </a:rPr>
              <a:t>classification with context and rejection with small training sets achieves performances comparable to context only with larger training sets</a:t>
            </a:r>
            <a:endParaRPr lang="fr-FR" dirty="0">
              <a:latin typeface="Calibri Light (Corps)"/>
            </a:endParaRPr>
          </a:p>
          <a:p>
            <a:endParaRPr lang="fr-FR" dirty="0">
              <a:latin typeface="Calibri Light (Corps)"/>
            </a:endParaRPr>
          </a:p>
          <a:p>
            <a:endParaRPr lang="fr-FR" dirty="0">
              <a:latin typeface="Calibri Light (Corps)"/>
            </a:endParaRPr>
          </a:p>
        </p:txBody>
      </p:sp>
      <p:graphicFrame>
        <p:nvGraphicFramePr>
          <p:cNvPr id="2" name="Tableau 4">
            <a:extLst>
              <a:ext uri="{FF2B5EF4-FFF2-40B4-BE49-F238E27FC236}">
                <a16:creationId xmlns:a16="http://schemas.microsoft.com/office/drawing/2014/main" id="{ADB56488-919C-419A-8553-2877DC712229}"/>
              </a:ext>
            </a:extLst>
          </p:cNvPr>
          <p:cNvGraphicFramePr>
            <a:graphicFrameLocks noGrp="1"/>
          </p:cNvGraphicFramePr>
          <p:nvPr/>
        </p:nvGraphicFramePr>
        <p:xfrm>
          <a:off x="6186240" y="958482"/>
          <a:ext cx="5632924" cy="2819866"/>
        </p:xfrm>
        <a:graphic>
          <a:graphicData uri="http://schemas.openxmlformats.org/drawingml/2006/table">
            <a:tbl>
              <a:tblPr firstRow="1" bandRow="1">
                <a:tableStyleId>{E8B1032C-EA38-4F05-BA0D-38AFFFC7BED3}</a:tableStyleId>
              </a:tblPr>
              <a:tblGrid>
                <a:gridCol w="1676398">
                  <a:extLst>
                    <a:ext uri="{9D8B030D-6E8A-4147-A177-3AD203B41FA5}">
                      <a16:colId xmlns:a16="http://schemas.microsoft.com/office/drawing/2014/main" val="3303376488"/>
                    </a:ext>
                  </a:extLst>
                </a:gridCol>
                <a:gridCol w="1475874">
                  <a:extLst>
                    <a:ext uri="{9D8B030D-6E8A-4147-A177-3AD203B41FA5}">
                      <a16:colId xmlns:a16="http://schemas.microsoft.com/office/drawing/2014/main" val="3449382878"/>
                    </a:ext>
                  </a:extLst>
                </a:gridCol>
                <a:gridCol w="1155031">
                  <a:extLst>
                    <a:ext uri="{9D8B030D-6E8A-4147-A177-3AD203B41FA5}">
                      <a16:colId xmlns:a16="http://schemas.microsoft.com/office/drawing/2014/main" val="4241726289"/>
                    </a:ext>
                  </a:extLst>
                </a:gridCol>
                <a:gridCol w="1325621">
                  <a:extLst>
                    <a:ext uri="{9D8B030D-6E8A-4147-A177-3AD203B41FA5}">
                      <a16:colId xmlns:a16="http://schemas.microsoft.com/office/drawing/2014/main" val="918153825"/>
                    </a:ext>
                  </a:extLst>
                </a:gridCol>
              </a:tblGrid>
              <a:tr h="833551">
                <a:tc>
                  <a:txBody>
                    <a:bodyPr/>
                    <a:lstStyle/>
                    <a:p>
                      <a:r>
                        <a:rPr lang="fr-FR" dirty="0"/>
                        <a:t>AVIRIS </a:t>
                      </a:r>
                      <a:r>
                        <a:rPr lang="fr-FR" dirty="0" err="1"/>
                        <a:t>Indian</a:t>
                      </a:r>
                      <a:r>
                        <a:rPr lang="fr-FR" dirty="0"/>
                        <a:t> Pines</a:t>
                      </a:r>
                    </a:p>
                  </a:txBody>
                  <a:tcPr/>
                </a:tc>
                <a:tc>
                  <a:txBody>
                    <a:bodyPr/>
                    <a:lstStyle/>
                    <a:p>
                      <a:r>
                        <a:rPr lang="en-AU" sz="1800" b="1" kern="1200" dirty="0">
                          <a:solidFill>
                            <a:schemeClr val="tx1"/>
                          </a:solidFill>
                          <a:effectLst/>
                          <a:latin typeface="+mn-lt"/>
                          <a:ea typeface="+mn-ea"/>
                          <a:cs typeface="+mn-cs"/>
                        </a:rPr>
                        <a:t>nonrejected accuracy </a:t>
                      </a:r>
                      <a:endParaRPr lang="fr-FR" dirty="0"/>
                    </a:p>
                  </a:txBody>
                  <a:tcPr/>
                </a:tc>
                <a:tc>
                  <a:txBody>
                    <a:bodyPr/>
                    <a:lstStyle/>
                    <a:p>
                      <a:r>
                        <a:rPr lang="en-AU" sz="1800" b="1" kern="1200" dirty="0">
                          <a:solidFill>
                            <a:schemeClr val="tx1"/>
                          </a:solidFill>
                          <a:effectLst/>
                          <a:latin typeface="+mn-lt"/>
                          <a:ea typeface="+mn-ea"/>
                          <a:cs typeface="+mn-cs"/>
                        </a:rPr>
                        <a:t>rejected fraction </a:t>
                      </a:r>
                      <a:endParaRPr lang="fr-FR" dirty="0"/>
                    </a:p>
                  </a:txBody>
                  <a:tcPr/>
                </a:tc>
                <a:tc>
                  <a:txBody>
                    <a:bodyPr/>
                    <a:lstStyle/>
                    <a:p>
                      <a:r>
                        <a:rPr lang="en-AU" sz="1800" b="1" kern="1200" dirty="0">
                          <a:solidFill>
                            <a:schemeClr val="tx1"/>
                          </a:solidFill>
                          <a:effectLst/>
                          <a:latin typeface="+mn-lt"/>
                          <a:ea typeface="+mn-ea"/>
                          <a:cs typeface="+mn-cs"/>
                        </a:rPr>
                        <a:t>classification quality</a:t>
                      </a:r>
                      <a:endParaRPr lang="fr-FR" dirty="0"/>
                    </a:p>
                  </a:txBody>
                  <a:tcPr/>
                </a:tc>
                <a:extLst>
                  <a:ext uri="{0D108BD9-81ED-4DB2-BD59-A6C34878D82A}">
                    <a16:rowId xmlns:a16="http://schemas.microsoft.com/office/drawing/2014/main" val="4174610065"/>
                  </a:ext>
                </a:extLst>
              </a:tr>
              <a:tr h="662105">
                <a:tc>
                  <a:txBody>
                    <a:bodyPr/>
                    <a:lstStyle/>
                    <a:p>
                      <a:r>
                        <a:rPr lang="en-AU" sz="1800" kern="1200" dirty="0">
                          <a:solidFill>
                            <a:schemeClr val="tx1"/>
                          </a:solidFill>
                          <a:effectLst/>
                          <a:latin typeface="+mn-lt"/>
                          <a:ea typeface="+mn-ea"/>
                          <a:cs typeface="+mn-cs"/>
                        </a:rPr>
                        <a:t>LORSAL-</a:t>
                      </a:r>
                      <a:r>
                        <a:rPr lang="en-AU" sz="1800" kern="1200" dirty="0" err="1">
                          <a:solidFill>
                            <a:schemeClr val="tx1"/>
                          </a:solidFill>
                          <a:effectLst/>
                          <a:latin typeface="+mn-lt"/>
                          <a:ea typeface="+mn-ea"/>
                          <a:cs typeface="+mn-cs"/>
                        </a:rPr>
                        <a:t>SegSALSA</a:t>
                      </a:r>
                      <a:r>
                        <a:rPr lang="en-AU" sz="1800" kern="1200" dirty="0">
                          <a:solidFill>
                            <a:schemeClr val="tx1"/>
                          </a:solidFill>
                          <a:effectLst/>
                          <a:latin typeface="+mn-lt"/>
                          <a:ea typeface="+mn-ea"/>
                          <a:cs typeface="+mn-cs"/>
                        </a:rPr>
                        <a:t>-JCR-U</a:t>
                      </a:r>
                      <a:endParaRPr lang="fr-FR" dirty="0"/>
                    </a:p>
                  </a:txBody>
                  <a:tcPr/>
                </a:tc>
                <a:tc>
                  <a:txBody>
                    <a:bodyPr/>
                    <a:lstStyle/>
                    <a:p>
                      <a:r>
                        <a:rPr lang="en-AU" sz="1800" kern="1200" dirty="0">
                          <a:solidFill>
                            <a:schemeClr val="tx1"/>
                          </a:solidFill>
                          <a:effectLst/>
                          <a:latin typeface="+mn-lt"/>
                          <a:ea typeface="+mn-ea"/>
                          <a:cs typeface="+mn-cs"/>
                        </a:rPr>
                        <a:t>80.31% </a:t>
                      </a:r>
                      <a:endParaRPr lang="fr-FR" dirty="0"/>
                    </a:p>
                  </a:txBody>
                  <a:tcPr/>
                </a:tc>
                <a:tc>
                  <a:txBody>
                    <a:bodyPr/>
                    <a:lstStyle/>
                    <a:p>
                      <a:r>
                        <a:rPr lang="en-AU" sz="1800" kern="1200" dirty="0">
                          <a:solidFill>
                            <a:schemeClr val="tx1"/>
                          </a:solidFill>
                          <a:effectLst/>
                          <a:latin typeface="+mn-lt"/>
                          <a:ea typeface="+mn-ea"/>
                          <a:cs typeface="+mn-cs"/>
                        </a:rPr>
                        <a:t>20.65% </a:t>
                      </a:r>
                      <a:endParaRPr lang="fr-FR" dirty="0"/>
                    </a:p>
                  </a:txBody>
                  <a:tcPr/>
                </a:tc>
                <a:tc>
                  <a:txBody>
                    <a:bodyPr/>
                    <a:lstStyle/>
                    <a:p>
                      <a:r>
                        <a:rPr lang="en-AU" sz="1800" kern="1200" dirty="0">
                          <a:solidFill>
                            <a:schemeClr val="tx1"/>
                          </a:solidFill>
                          <a:effectLst/>
                          <a:latin typeface="+mn-lt"/>
                          <a:ea typeface="+mn-ea"/>
                          <a:cs typeface="+mn-cs"/>
                        </a:rPr>
                        <a:t>78.56%</a:t>
                      </a:r>
                      <a:endParaRPr lang="fr-FR" dirty="0"/>
                    </a:p>
                  </a:txBody>
                  <a:tcPr/>
                </a:tc>
                <a:extLst>
                  <a:ext uri="{0D108BD9-81ED-4DB2-BD59-A6C34878D82A}">
                    <a16:rowId xmlns:a16="http://schemas.microsoft.com/office/drawing/2014/main" val="1440138218"/>
                  </a:ext>
                </a:extLst>
              </a:tr>
              <a:tr h="662105">
                <a:tc>
                  <a:txBody>
                    <a:bodyPr/>
                    <a:lstStyle/>
                    <a:p>
                      <a:r>
                        <a:rPr lang="en-AU" sz="1800" kern="1200" dirty="0">
                          <a:solidFill>
                            <a:schemeClr val="tx1"/>
                          </a:solidFill>
                          <a:effectLst/>
                          <a:latin typeface="+mn-lt"/>
                          <a:ea typeface="+mn-ea"/>
                          <a:cs typeface="+mn-cs"/>
                        </a:rPr>
                        <a:t>LORSAL-</a:t>
                      </a:r>
                      <a:r>
                        <a:rPr lang="en-AU" sz="1800" kern="1200" dirty="0" err="1">
                          <a:solidFill>
                            <a:schemeClr val="tx1"/>
                          </a:solidFill>
                          <a:effectLst/>
                          <a:latin typeface="+mn-lt"/>
                          <a:ea typeface="+mn-ea"/>
                          <a:cs typeface="+mn-cs"/>
                        </a:rPr>
                        <a:t>SegSALSA</a:t>
                      </a:r>
                      <a:r>
                        <a:rPr lang="en-AU" sz="1800" kern="1200" dirty="0">
                          <a:solidFill>
                            <a:schemeClr val="tx1"/>
                          </a:solidFill>
                          <a:effectLst/>
                          <a:latin typeface="+mn-lt"/>
                          <a:ea typeface="+mn-ea"/>
                          <a:cs typeface="+mn-cs"/>
                        </a:rPr>
                        <a:t>-JCR-E</a:t>
                      </a:r>
                      <a:endParaRPr lang="fr-FR" dirty="0"/>
                    </a:p>
                  </a:txBody>
                  <a:tcPr/>
                </a:tc>
                <a:tc>
                  <a:txBody>
                    <a:bodyPr/>
                    <a:lstStyle/>
                    <a:p>
                      <a:r>
                        <a:rPr lang="en-AU" sz="1800" kern="1200" dirty="0">
                          <a:solidFill>
                            <a:schemeClr val="tx1"/>
                          </a:solidFill>
                          <a:effectLst/>
                          <a:latin typeface="+mn-lt"/>
                          <a:ea typeface="+mn-ea"/>
                          <a:cs typeface="+mn-cs"/>
                        </a:rPr>
                        <a:t>76.01% </a:t>
                      </a:r>
                      <a:endParaRPr lang="fr-FR" dirty="0"/>
                    </a:p>
                  </a:txBody>
                  <a:tcPr/>
                </a:tc>
                <a:tc>
                  <a:txBody>
                    <a:bodyPr/>
                    <a:lstStyle/>
                    <a:p>
                      <a:r>
                        <a:rPr lang="en-AU" sz="1800" kern="1200" dirty="0">
                          <a:solidFill>
                            <a:schemeClr val="tx1"/>
                          </a:solidFill>
                          <a:effectLst/>
                          <a:latin typeface="+mn-lt"/>
                          <a:ea typeface="+mn-ea"/>
                          <a:cs typeface="+mn-cs"/>
                        </a:rPr>
                        <a:t>15.85% </a:t>
                      </a:r>
                      <a:endParaRPr lang="fr-FR" dirty="0"/>
                    </a:p>
                  </a:txBody>
                  <a:tcPr/>
                </a:tc>
                <a:tc>
                  <a:txBody>
                    <a:bodyPr/>
                    <a:lstStyle/>
                    <a:p>
                      <a:r>
                        <a:rPr lang="en-AU" sz="1800" kern="1200" dirty="0">
                          <a:solidFill>
                            <a:schemeClr val="tx1"/>
                          </a:solidFill>
                          <a:effectLst/>
                          <a:latin typeface="+mn-lt"/>
                          <a:ea typeface="+mn-ea"/>
                          <a:cs typeface="+mn-cs"/>
                        </a:rPr>
                        <a:t>74.23%.</a:t>
                      </a:r>
                      <a:endParaRPr lang="fr-FR" dirty="0"/>
                    </a:p>
                  </a:txBody>
                  <a:tcPr/>
                </a:tc>
                <a:extLst>
                  <a:ext uri="{0D108BD9-81ED-4DB2-BD59-A6C34878D82A}">
                    <a16:rowId xmlns:a16="http://schemas.microsoft.com/office/drawing/2014/main" val="740373701"/>
                  </a:ext>
                </a:extLst>
              </a:tr>
              <a:tr h="662105">
                <a:tc>
                  <a:txBody>
                    <a:bodyPr/>
                    <a:lstStyle/>
                    <a:p>
                      <a:r>
                        <a:rPr lang="en-AU" sz="1800" kern="1200" dirty="0">
                          <a:solidFill>
                            <a:schemeClr val="tx1"/>
                          </a:solidFill>
                          <a:effectLst/>
                          <a:latin typeface="+mn-lt"/>
                          <a:ea typeface="+mn-ea"/>
                          <a:cs typeface="+mn-cs"/>
                        </a:rPr>
                        <a:t>LORSAL-</a:t>
                      </a:r>
                      <a:r>
                        <a:rPr lang="en-AU" sz="1800" kern="1200" dirty="0" err="1">
                          <a:solidFill>
                            <a:schemeClr val="tx1"/>
                          </a:solidFill>
                          <a:effectLst/>
                          <a:latin typeface="+mn-lt"/>
                          <a:ea typeface="+mn-ea"/>
                          <a:cs typeface="+mn-cs"/>
                        </a:rPr>
                        <a:t>SegSALSA</a:t>
                      </a:r>
                      <a:r>
                        <a:rPr lang="en-AU" sz="1800" kern="1200" dirty="0">
                          <a:solidFill>
                            <a:schemeClr val="tx1"/>
                          </a:solidFill>
                          <a:effectLst/>
                          <a:latin typeface="+mn-lt"/>
                          <a:ea typeface="+mn-ea"/>
                          <a:cs typeface="+mn-cs"/>
                        </a:rPr>
                        <a:t>-SCR</a:t>
                      </a:r>
                      <a:endParaRPr lang="fr-FR" dirty="0"/>
                    </a:p>
                  </a:txBody>
                  <a:tcPr/>
                </a:tc>
                <a:tc>
                  <a:txBody>
                    <a:bodyPr/>
                    <a:lstStyle/>
                    <a:p>
                      <a:r>
                        <a:rPr lang="en-AU" sz="1800" kern="1200" dirty="0">
                          <a:solidFill>
                            <a:schemeClr val="tx1"/>
                          </a:solidFill>
                          <a:effectLst/>
                          <a:latin typeface="+mn-lt"/>
                          <a:ea typeface="+mn-ea"/>
                          <a:cs typeface="+mn-cs"/>
                        </a:rPr>
                        <a:t>79.97% </a:t>
                      </a:r>
                      <a:endParaRPr lang="fr-FR" dirty="0"/>
                    </a:p>
                  </a:txBody>
                  <a:tcPr/>
                </a:tc>
                <a:tc>
                  <a:txBody>
                    <a:bodyPr/>
                    <a:lstStyle/>
                    <a:p>
                      <a:r>
                        <a:rPr lang="en-AU" sz="1800" kern="1200" dirty="0">
                          <a:solidFill>
                            <a:schemeClr val="tx1"/>
                          </a:solidFill>
                          <a:effectLst/>
                          <a:latin typeface="+mn-lt"/>
                          <a:ea typeface="+mn-ea"/>
                          <a:cs typeface="+mn-cs"/>
                        </a:rPr>
                        <a:t>23.75% </a:t>
                      </a:r>
                      <a:endParaRPr lang="fr-FR" dirty="0"/>
                    </a:p>
                  </a:txBody>
                  <a:tcPr/>
                </a:tc>
                <a:tc>
                  <a:txBody>
                    <a:bodyPr/>
                    <a:lstStyle/>
                    <a:p>
                      <a:r>
                        <a:rPr lang="en-AU" sz="1800" kern="1200" dirty="0">
                          <a:solidFill>
                            <a:schemeClr val="tx1"/>
                          </a:solidFill>
                          <a:effectLst/>
                          <a:latin typeface="+mn-lt"/>
                          <a:ea typeface="+mn-ea"/>
                          <a:cs typeface="+mn-cs"/>
                        </a:rPr>
                        <a:t>76.16%.</a:t>
                      </a:r>
                      <a:endParaRPr lang="fr-FR" dirty="0"/>
                    </a:p>
                  </a:txBody>
                  <a:tcPr/>
                </a:tc>
                <a:extLst>
                  <a:ext uri="{0D108BD9-81ED-4DB2-BD59-A6C34878D82A}">
                    <a16:rowId xmlns:a16="http://schemas.microsoft.com/office/drawing/2014/main" val="2034892508"/>
                  </a:ext>
                </a:extLst>
              </a:tr>
            </a:tbl>
          </a:graphicData>
        </a:graphic>
      </p:graphicFrame>
      <p:graphicFrame>
        <p:nvGraphicFramePr>
          <p:cNvPr id="9" name="Tableau 4">
            <a:extLst>
              <a:ext uri="{FF2B5EF4-FFF2-40B4-BE49-F238E27FC236}">
                <a16:creationId xmlns:a16="http://schemas.microsoft.com/office/drawing/2014/main" id="{7A459567-D613-40AE-82C7-5A3E195EA846}"/>
              </a:ext>
            </a:extLst>
          </p:cNvPr>
          <p:cNvGraphicFramePr>
            <a:graphicFrameLocks noGrp="1"/>
          </p:cNvGraphicFramePr>
          <p:nvPr/>
        </p:nvGraphicFramePr>
        <p:xfrm>
          <a:off x="6176219" y="3958193"/>
          <a:ext cx="5632924" cy="2626395"/>
        </p:xfrm>
        <a:graphic>
          <a:graphicData uri="http://schemas.openxmlformats.org/drawingml/2006/table">
            <a:tbl>
              <a:tblPr firstRow="1" bandRow="1">
                <a:tableStyleId>{E8B1032C-EA38-4F05-BA0D-38AFFFC7BED3}</a:tableStyleId>
              </a:tblPr>
              <a:tblGrid>
                <a:gridCol w="1676398">
                  <a:extLst>
                    <a:ext uri="{9D8B030D-6E8A-4147-A177-3AD203B41FA5}">
                      <a16:colId xmlns:a16="http://schemas.microsoft.com/office/drawing/2014/main" val="3303376488"/>
                    </a:ext>
                  </a:extLst>
                </a:gridCol>
                <a:gridCol w="1475874">
                  <a:extLst>
                    <a:ext uri="{9D8B030D-6E8A-4147-A177-3AD203B41FA5}">
                      <a16:colId xmlns:a16="http://schemas.microsoft.com/office/drawing/2014/main" val="3449382878"/>
                    </a:ext>
                  </a:extLst>
                </a:gridCol>
                <a:gridCol w="1155031">
                  <a:extLst>
                    <a:ext uri="{9D8B030D-6E8A-4147-A177-3AD203B41FA5}">
                      <a16:colId xmlns:a16="http://schemas.microsoft.com/office/drawing/2014/main" val="4241726289"/>
                    </a:ext>
                  </a:extLst>
                </a:gridCol>
                <a:gridCol w="1325621">
                  <a:extLst>
                    <a:ext uri="{9D8B030D-6E8A-4147-A177-3AD203B41FA5}">
                      <a16:colId xmlns:a16="http://schemas.microsoft.com/office/drawing/2014/main" val="918153825"/>
                    </a:ext>
                  </a:extLst>
                </a:gridCol>
              </a:tblGrid>
              <a:tr h="0">
                <a:tc>
                  <a:txBody>
                    <a:bodyPr/>
                    <a:lstStyle/>
                    <a:p>
                      <a:r>
                        <a:rPr lang="en-AU" sz="1800" b="1" kern="1200" dirty="0">
                          <a:solidFill>
                            <a:schemeClr val="tx1"/>
                          </a:solidFill>
                          <a:effectLst/>
                          <a:latin typeface="+mn-lt"/>
                          <a:ea typeface="+mn-ea"/>
                          <a:cs typeface="+mn-cs"/>
                        </a:rPr>
                        <a:t>ROSES Pavia University </a:t>
                      </a:r>
                      <a:endParaRPr lang="fr-FR" dirty="0"/>
                    </a:p>
                  </a:txBody>
                  <a:tcPr/>
                </a:tc>
                <a:tc>
                  <a:txBody>
                    <a:bodyPr/>
                    <a:lstStyle/>
                    <a:p>
                      <a:r>
                        <a:rPr lang="en-AU" sz="1800" b="1" kern="1200" dirty="0">
                          <a:solidFill>
                            <a:schemeClr val="tx1"/>
                          </a:solidFill>
                          <a:effectLst/>
                          <a:latin typeface="+mn-lt"/>
                          <a:ea typeface="+mn-ea"/>
                          <a:cs typeface="+mn-cs"/>
                        </a:rPr>
                        <a:t>nonrejected accuracy </a:t>
                      </a:r>
                      <a:endParaRPr lang="fr-FR" dirty="0"/>
                    </a:p>
                  </a:txBody>
                  <a:tcPr/>
                </a:tc>
                <a:tc>
                  <a:txBody>
                    <a:bodyPr/>
                    <a:lstStyle/>
                    <a:p>
                      <a:r>
                        <a:rPr lang="en-AU" sz="1800" b="1" kern="1200" dirty="0">
                          <a:solidFill>
                            <a:schemeClr val="tx1"/>
                          </a:solidFill>
                          <a:effectLst/>
                          <a:latin typeface="+mn-lt"/>
                          <a:ea typeface="+mn-ea"/>
                          <a:cs typeface="+mn-cs"/>
                        </a:rPr>
                        <a:t>rejected fraction </a:t>
                      </a:r>
                      <a:endParaRPr lang="fr-FR" dirty="0"/>
                    </a:p>
                  </a:txBody>
                  <a:tcPr/>
                </a:tc>
                <a:tc>
                  <a:txBody>
                    <a:bodyPr/>
                    <a:lstStyle/>
                    <a:p>
                      <a:r>
                        <a:rPr lang="en-AU" sz="1800" b="1" kern="1200" dirty="0">
                          <a:solidFill>
                            <a:schemeClr val="tx1"/>
                          </a:solidFill>
                          <a:effectLst/>
                          <a:latin typeface="+mn-lt"/>
                          <a:ea typeface="+mn-ea"/>
                          <a:cs typeface="+mn-cs"/>
                        </a:rPr>
                        <a:t>classification quality</a:t>
                      </a:r>
                      <a:endParaRPr lang="fr-FR" dirty="0"/>
                    </a:p>
                  </a:txBody>
                  <a:tcPr/>
                </a:tc>
                <a:extLst>
                  <a:ext uri="{0D108BD9-81ED-4DB2-BD59-A6C34878D82A}">
                    <a16:rowId xmlns:a16="http://schemas.microsoft.com/office/drawing/2014/main" val="4174610065"/>
                  </a:ext>
                </a:extLst>
              </a:tr>
              <a:tr h="662105">
                <a:tc>
                  <a:txBody>
                    <a:bodyPr/>
                    <a:lstStyle/>
                    <a:p>
                      <a:r>
                        <a:rPr lang="en-AU" sz="1800" kern="1200" dirty="0">
                          <a:solidFill>
                            <a:schemeClr val="tx1"/>
                          </a:solidFill>
                          <a:effectLst/>
                          <a:latin typeface="+mn-lt"/>
                          <a:ea typeface="+mn-ea"/>
                          <a:cs typeface="+mn-cs"/>
                        </a:rPr>
                        <a:t>LORSAL-</a:t>
                      </a:r>
                      <a:r>
                        <a:rPr lang="en-AU" sz="1800" kern="1200" dirty="0" err="1">
                          <a:solidFill>
                            <a:schemeClr val="tx1"/>
                          </a:solidFill>
                          <a:effectLst/>
                          <a:latin typeface="+mn-lt"/>
                          <a:ea typeface="+mn-ea"/>
                          <a:cs typeface="+mn-cs"/>
                        </a:rPr>
                        <a:t>SegSALSA</a:t>
                      </a:r>
                      <a:r>
                        <a:rPr lang="en-AU" sz="1800" kern="1200" dirty="0">
                          <a:solidFill>
                            <a:schemeClr val="tx1"/>
                          </a:solidFill>
                          <a:effectLst/>
                          <a:latin typeface="+mn-lt"/>
                          <a:ea typeface="+mn-ea"/>
                          <a:cs typeface="+mn-cs"/>
                        </a:rPr>
                        <a:t>-JCR-U</a:t>
                      </a:r>
                      <a:endParaRPr lang="fr-FR" dirty="0"/>
                    </a:p>
                  </a:txBody>
                  <a:tcPr/>
                </a:tc>
                <a:tc>
                  <a:txBody>
                    <a:bodyPr/>
                    <a:lstStyle/>
                    <a:p>
                      <a:r>
                        <a:rPr lang="en-AU" sz="1800" kern="1200" dirty="0">
                          <a:solidFill>
                            <a:schemeClr val="tx1"/>
                          </a:solidFill>
                          <a:effectLst/>
                          <a:latin typeface="+mn-lt"/>
                          <a:ea typeface="+mn-ea"/>
                          <a:cs typeface="+mn-cs"/>
                        </a:rPr>
                        <a:t>82.25% </a:t>
                      </a:r>
                      <a:endParaRPr lang="fr-FR" dirty="0"/>
                    </a:p>
                  </a:txBody>
                  <a:tcPr/>
                </a:tc>
                <a:tc>
                  <a:txBody>
                    <a:bodyPr/>
                    <a:lstStyle/>
                    <a:p>
                      <a:r>
                        <a:rPr lang="en-AU" sz="1800" kern="1200" dirty="0">
                          <a:solidFill>
                            <a:schemeClr val="tx1"/>
                          </a:solidFill>
                          <a:effectLst/>
                          <a:latin typeface="+mn-lt"/>
                          <a:ea typeface="+mn-ea"/>
                          <a:cs typeface="+mn-cs"/>
                        </a:rPr>
                        <a:t>3.12% </a:t>
                      </a:r>
                      <a:endParaRPr lang="fr-FR" dirty="0"/>
                    </a:p>
                  </a:txBody>
                  <a:tcPr/>
                </a:tc>
                <a:tc>
                  <a:txBody>
                    <a:bodyPr/>
                    <a:lstStyle/>
                    <a:p>
                      <a:r>
                        <a:rPr lang="en-AU" sz="1800" kern="1200" dirty="0">
                          <a:solidFill>
                            <a:schemeClr val="tx1"/>
                          </a:solidFill>
                          <a:effectLst/>
                          <a:latin typeface="+mn-lt"/>
                          <a:ea typeface="+mn-ea"/>
                          <a:cs typeface="+mn-cs"/>
                        </a:rPr>
                        <a:t>81.81%</a:t>
                      </a:r>
                      <a:endParaRPr lang="fr-FR" dirty="0"/>
                    </a:p>
                  </a:txBody>
                  <a:tcPr/>
                </a:tc>
                <a:extLst>
                  <a:ext uri="{0D108BD9-81ED-4DB2-BD59-A6C34878D82A}">
                    <a16:rowId xmlns:a16="http://schemas.microsoft.com/office/drawing/2014/main" val="1440138218"/>
                  </a:ext>
                </a:extLst>
              </a:tr>
              <a:tr h="662105">
                <a:tc>
                  <a:txBody>
                    <a:bodyPr/>
                    <a:lstStyle/>
                    <a:p>
                      <a:r>
                        <a:rPr lang="en-AU" sz="1800" kern="1200" dirty="0">
                          <a:solidFill>
                            <a:schemeClr val="tx1"/>
                          </a:solidFill>
                          <a:effectLst/>
                          <a:latin typeface="+mn-lt"/>
                          <a:ea typeface="+mn-ea"/>
                          <a:cs typeface="+mn-cs"/>
                        </a:rPr>
                        <a:t>LORSAL-</a:t>
                      </a:r>
                      <a:r>
                        <a:rPr lang="en-AU" sz="1800" kern="1200" dirty="0" err="1">
                          <a:solidFill>
                            <a:schemeClr val="tx1"/>
                          </a:solidFill>
                          <a:effectLst/>
                          <a:latin typeface="+mn-lt"/>
                          <a:ea typeface="+mn-ea"/>
                          <a:cs typeface="+mn-cs"/>
                        </a:rPr>
                        <a:t>SegSALSA</a:t>
                      </a:r>
                      <a:r>
                        <a:rPr lang="en-AU" sz="1800" kern="1200" dirty="0">
                          <a:solidFill>
                            <a:schemeClr val="tx1"/>
                          </a:solidFill>
                          <a:effectLst/>
                          <a:latin typeface="+mn-lt"/>
                          <a:ea typeface="+mn-ea"/>
                          <a:cs typeface="+mn-cs"/>
                        </a:rPr>
                        <a:t>-JCR-E</a:t>
                      </a:r>
                      <a:endParaRPr lang="fr-FR" dirty="0"/>
                    </a:p>
                  </a:txBody>
                  <a:tcPr/>
                </a:tc>
                <a:tc>
                  <a:txBody>
                    <a:bodyPr/>
                    <a:lstStyle/>
                    <a:p>
                      <a:r>
                        <a:rPr lang="en-AU" sz="1800" kern="1200" dirty="0">
                          <a:solidFill>
                            <a:schemeClr val="tx1"/>
                          </a:solidFill>
                          <a:effectLst/>
                          <a:latin typeface="+mn-lt"/>
                          <a:ea typeface="+mn-ea"/>
                          <a:cs typeface="+mn-cs"/>
                        </a:rPr>
                        <a:t>86.45% </a:t>
                      </a:r>
                      <a:endParaRPr lang="fr-FR" dirty="0"/>
                    </a:p>
                  </a:txBody>
                  <a:tcPr/>
                </a:tc>
                <a:tc>
                  <a:txBody>
                    <a:bodyPr/>
                    <a:lstStyle/>
                    <a:p>
                      <a:r>
                        <a:rPr lang="en-AU" sz="1800" kern="1200" dirty="0">
                          <a:solidFill>
                            <a:schemeClr val="tx1"/>
                          </a:solidFill>
                          <a:effectLst/>
                          <a:latin typeface="+mn-lt"/>
                          <a:ea typeface="+mn-ea"/>
                          <a:cs typeface="+mn-cs"/>
                        </a:rPr>
                        <a:t>12.75% </a:t>
                      </a:r>
                      <a:endParaRPr lang="fr-FR" dirty="0"/>
                    </a:p>
                  </a:txBody>
                  <a:tcPr/>
                </a:tc>
                <a:tc>
                  <a:txBody>
                    <a:bodyPr/>
                    <a:lstStyle/>
                    <a:p>
                      <a:r>
                        <a:rPr lang="en-AU" sz="1800" kern="1200" dirty="0">
                          <a:solidFill>
                            <a:schemeClr val="tx1"/>
                          </a:solidFill>
                          <a:effectLst/>
                          <a:latin typeface="+mn-lt"/>
                          <a:ea typeface="+mn-ea"/>
                          <a:cs typeface="+mn-cs"/>
                        </a:rPr>
                        <a:t>82.93%.</a:t>
                      </a:r>
                      <a:endParaRPr lang="fr-FR" dirty="0"/>
                    </a:p>
                  </a:txBody>
                  <a:tcPr/>
                </a:tc>
                <a:extLst>
                  <a:ext uri="{0D108BD9-81ED-4DB2-BD59-A6C34878D82A}">
                    <a16:rowId xmlns:a16="http://schemas.microsoft.com/office/drawing/2014/main" val="740373701"/>
                  </a:ext>
                </a:extLst>
              </a:tr>
              <a:tr h="662105">
                <a:tc>
                  <a:txBody>
                    <a:bodyPr/>
                    <a:lstStyle/>
                    <a:p>
                      <a:r>
                        <a:rPr lang="en-AU" sz="1800" kern="1200" dirty="0">
                          <a:solidFill>
                            <a:schemeClr val="tx1"/>
                          </a:solidFill>
                          <a:effectLst/>
                          <a:latin typeface="+mn-lt"/>
                          <a:ea typeface="+mn-ea"/>
                          <a:cs typeface="+mn-cs"/>
                        </a:rPr>
                        <a:t>LORSAL-</a:t>
                      </a:r>
                      <a:r>
                        <a:rPr lang="en-AU" sz="1800" kern="1200" dirty="0" err="1">
                          <a:solidFill>
                            <a:schemeClr val="tx1"/>
                          </a:solidFill>
                          <a:effectLst/>
                          <a:latin typeface="+mn-lt"/>
                          <a:ea typeface="+mn-ea"/>
                          <a:cs typeface="+mn-cs"/>
                        </a:rPr>
                        <a:t>SegSALSA</a:t>
                      </a:r>
                      <a:r>
                        <a:rPr lang="en-AU" sz="1800" kern="1200" dirty="0">
                          <a:solidFill>
                            <a:schemeClr val="tx1"/>
                          </a:solidFill>
                          <a:effectLst/>
                          <a:latin typeface="+mn-lt"/>
                          <a:ea typeface="+mn-ea"/>
                          <a:cs typeface="+mn-cs"/>
                        </a:rPr>
                        <a:t>-SCR</a:t>
                      </a:r>
                      <a:endParaRPr lang="fr-FR" dirty="0"/>
                    </a:p>
                  </a:txBody>
                  <a:tcPr/>
                </a:tc>
                <a:tc>
                  <a:txBody>
                    <a:bodyPr/>
                    <a:lstStyle/>
                    <a:p>
                      <a:r>
                        <a:rPr lang="en-AU" sz="1800" kern="1200" dirty="0">
                          <a:solidFill>
                            <a:schemeClr val="tx1"/>
                          </a:solidFill>
                          <a:effectLst/>
                          <a:latin typeface="+mn-lt"/>
                          <a:ea typeface="+mn-ea"/>
                          <a:cs typeface="+mn-cs"/>
                        </a:rPr>
                        <a:t>84.54% </a:t>
                      </a:r>
                      <a:endParaRPr lang="fr-FR" dirty="0"/>
                    </a:p>
                  </a:txBody>
                  <a:tcPr/>
                </a:tc>
                <a:tc>
                  <a:txBody>
                    <a:bodyPr/>
                    <a:lstStyle/>
                    <a:p>
                      <a:r>
                        <a:rPr lang="en-AU" sz="1800" kern="1200" dirty="0">
                          <a:solidFill>
                            <a:schemeClr val="tx1"/>
                          </a:solidFill>
                          <a:effectLst/>
                          <a:latin typeface="+mn-lt"/>
                          <a:ea typeface="+mn-ea"/>
                          <a:cs typeface="+mn-cs"/>
                        </a:rPr>
                        <a:t>9.16% </a:t>
                      </a:r>
                      <a:endParaRPr lang="fr-FR" dirty="0"/>
                    </a:p>
                  </a:txBody>
                  <a:tcPr/>
                </a:tc>
                <a:tc>
                  <a:txBody>
                    <a:bodyPr/>
                    <a:lstStyle/>
                    <a:p>
                      <a:r>
                        <a:rPr lang="en-AU" sz="1800" kern="1200" dirty="0">
                          <a:solidFill>
                            <a:schemeClr val="tx1"/>
                          </a:solidFill>
                          <a:effectLst/>
                          <a:latin typeface="+mn-lt"/>
                          <a:ea typeface="+mn-ea"/>
                          <a:cs typeface="+mn-cs"/>
                        </a:rPr>
                        <a:t>82.08%.</a:t>
                      </a:r>
                      <a:endParaRPr lang="fr-FR" dirty="0"/>
                    </a:p>
                  </a:txBody>
                  <a:tcPr/>
                </a:tc>
                <a:extLst>
                  <a:ext uri="{0D108BD9-81ED-4DB2-BD59-A6C34878D82A}">
                    <a16:rowId xmlns:a16="http://schemas.microsoft.com/office/drawing/2014/main" val="2034892508"/>
                  </a:ext>
                </a:extLst>
              </a:tr>
            </a:tbl>
          </a:graphicData>
        </a:graphic>
      </p:graphicFrame>
    </p:spTree>
    <p:extLst>
      <p:ext uri="{BB962C8B-B14F-4D97-AF65-F5344CB8AC3E}">
        <p14:creationId xmlns:p14="http://schemas.microsoft.com/office/powerpoint/2010/main" val="1965482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50EB73D2-CE96-4D9B-A7EF-0F6F78E0218E}"/>
              </a:ext>
            </a:extLst>
          </p:cNvPr>
          <p:cNvPicPr>
            <a:picLocks noChangeAspect="1"/>
          </p:cNvPicPr>
          <p:nvPr/>
        </p:nvPicPr>
        <p:blipFill>
          <a:blip r:embed="rId3"/>
          <a:stretch>
            <a:fillRect/>
          </a:stretch>
        </p:blipFill>
        <p:spPr>
          <a:xfrm>
            <a:off x="5352058" y="4189523"/>
            <a:ext cx="6819900" cy="1790700"/>
          </a:xfrm>
          <a:prstGeom prst="rect">
            <a:avLst/>
          </a:prstGeom>
        </p:spPr>
      </p:pic>
      <p:sp>
        <p:nvSpPr>
          <p:cNvPr id="15" name="Rectangle 14">
            <a:extLst>
              <a:ext uri="{FF2B5EF4-FFF2-40B4-BE49-F238E27FC236}">
                <a16:creationId xmlns:a16="http://schemas.microsoft.com/office/drawing/2014/main" id="{F7CD28C7-631B-4DAC-996B-0D6AA8E0E90F}"/>
              </a:ext>
            </a:extLst>
          </p:cNvPr>
          <p:cNvSpPr/>
          <p:nvPr/>
        </p:nvSpPr>
        <p:spPr>
          <a:xfrm>
            <a:off x="-4020" y="-16383"/>
            <a:ext cx="12196020" cy="672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chemeClr val="tx1"/>
                </a:solidFill>
              </a:rPr>
              <a:t>ARTICLE </a:t>
            </a:r>
          </a:p>
        </p:txBody>
      </p:sp>
      <p:sp>
        <p:nvSpPr>
          <p:cNvPr id="18" name="Ovale 14" descr="élément décoratif">
            <a:extLst>
              <a:ext uri="{FF2B5EF4-FFF2-40B4-BE49-F238E27FC236}">
                <a16:creationId xmlns:a16="http://schemas.microsoft.com/office/drawing/2014/main" id="{B09C657A-A975-49EF-BC4E-1335735E56C8}"/>
              </a:ext>
            </a:extLst>
          </p:cNvPr>
          <p:cNvSpPr/>
          <p:nvPr/>
        </p:nvSpPr>
        <p:spPr>
          <a:xfrm>
            <a:off x="11436928" y="6130290"/>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0" name="Espace réservé du numéro de diapositive 5">
            <a:extLst>
              <a:ext uri="{FF2B5EF4-FFF2-40B4-BE49-F238E27FC236}">
                <a16:creationId xmlns:a16="http://schemas.microsoft.com/office/drawing/2014/main" id="{5DE49F79-019B-4ACA-BDB0-8857E47944CE}"/>
              </a:ext>
            </a:extLst>
          </p:cNvPr>
          <p:cNvSpPr txBox="1">
            <a:spLocks/>
          </p:cNvSpPr>
          <p:nvPr/>
        </p:nvSpPr>
        <p:spPr>
          <a:xfrm>
            <a:off x="1145697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smtClean="0">
                <a:solidFill>
                  <a:schemeClr val="bg1"/>
                </a:solidFill>
              </a:rPr>
              <a:pPr algn="ctr" rtl="0"/>
              <a:t>15</a:t>
            </a:fld>
            <a:endParaRPr lang="fr-FR" sz="1200" dirty="0">
              <a:solidFill>
                <a:schemeClr val="bg1"/>
              </a:solidFill>
            </a:endParaRPr>
          </a:p>
        </p:txBody>
      </p:sp>
      <p:sp>
        <p:nvSpPr>
          <p:cNvPr id="4" name="Rectangle 3">
            <a:extLst>
              <a:ext uri="{FF2B5EF4-FFF2-40B4-BE49-F238E27FC236}">
                <a16:creationId xmlns:a16="http://schemas.microsoft.com/office/drawing/2014/main" id="{8B11A720-6B36-4C4B-BBB4-8ED70F6E6533}"/>
              </a:ext>
            </a:extLst>
          </p:cNvPr>
          <p:cNvSpPr/>
          <p:nvPr/>
        </p:nvSpPr>
        <p:spPr>
          <a:xfrm>
            <a:off x="20042" y="633124"/>
            <a:ext cx="5708443" cy="5632311"/>
          </a:xfrm>
          <a:prstGeom prst="rect">
            <a:avLst/>
          </a:prstGeom>
        </p:spPr>
        <p:txBody>
          <a:bodyPr wrap="square">
            <a:spAutoFit/>
          </a:bodyPr>
          <a:lstStyle/>
          <a:p>
            <a:r>
              <a:rPr lang="en-US" sz="2400" b="1" i="1" dirty="0">
                <a:solidFill>
                  <a:srgbClr val="000000"/>
                </a:solidFill>
              </a:rPr>
              <a:t>Image classification with reject option using contextual information</a:t>
            </a:r>
            <a:endParaRPr lang="fr-FR" sz="2400" b="1" i="1" dirty="0">
              <a:solidFill>
                <a:srgbClr val="000000"/>
              </a:solidFill>
            </a:endParaRPr>
          </a:p>
          <a:p>
            <a:r>
              <a:rPr lang="en-US" i="1" dirty="0">
                <a:solidFill>
                  <a:prstClr val="black"/>
                </a:solidFill>
              </a:rPr>
              <a:t>Filipe </a:t>
            </a:r>
            <a:r>
              <a:rPr lang="en-US" i="1" dirty="0" err="1">
                <a:solidFill>
                  <a:prstClr val="black"/>
                </a:solidFill>
              </a:rPr>
              <a:t>Condessa</a:t>
            </a:r>
            <a:r>
              <a:rPr lang="en-US" i="1" dirty="0">
                <a:solidFill>
                  <a:prstClr val="black"/>
                </a:solidFill>
              </a:rPr>
              <a:t>, José </a:t>
            </a:r>
            <a:r>
              <a:rPr lang="en-US" i="1" dirty="0" err="1">
                <a:solidFill>
                  <a:prstClr val="black"/>
                </a:solidFill>
              </a:rPr>
              <a:t>Bioucas</a:t>
            </a:r>
            <a:r>
              <a:rPr lang="en-US" i="1" dirty="0">
                <a:solidFill>
                  <a:prstClr val="black"/>
                </a:solidFill>
              </a:rPr>
              <a:t>-Dias Carlos A. Castro, John A. </a:t>
            </a:r>
            <a:r>
              <a:rPr lang="en-US" i="1" dirty="0" err="1">
                <a:solidFill>
                  <a:prstClr val="black"/>
                </a:solidFill>
              </a:rPr>
              <a:t>Ozolek</a:t>
            </a:r>
            <a:r>
              <a:rPr lang="en-US" i="1" dirty="0">
                <a:solidFill>
                  <a:prstClr val="black"/>
                </a:solidFill>
              </a:rPr>
              <a:t> and Jelena Kovacevic</a:t>
            </a:r>
            <a:endParaRPr lang="fr-FR" i="1" dirty="0">
              <a:solidFill>
                <a:prstClr val="black"/>
              </a:solidFill>
            </a:endParaRPr>
          </a:p>
          <a:p>
            <a:r>
              <a:rPr lang="en-US" sz="2400" i="1" dirty="0">
                <a:solidFill>
                  <a:prstClr val="black"/>
                </a:solidFill>
              </a:rPr>
              <a:t>2015</a:t>
            </a:r>
            <a:endParaRPr lang="nl-NL" dirty="0"/>
          </a:p>
          <a:p>
            <a:r>
              <a:rPr lang="fr-FR" u="sng" dirty="0">
                <a:solidFill>
                  <a:srgbClr val="000000"/>
                </a:solidFill>
              </a:rPr>
              <a:t>Aim </a:t>
            </a:r>
            <a:r>
              <a:rPr lang="fr-FR" dirty="0">
                <a:solidFill>
                  <a:srgbClr val="000000"/>
                </a:solidFill>
              </a:rPr>
              <a:t>:</a:t>
            </a:r>
            <a:r>
              <a:rPr lang="en-US" dirty="0">
                <a:solidFill>
                  <a:srgbClr val="000000"/>
                </a:solidFill>
              </a:rPr>
              <a:t>to combine classification with rejection and classification using contextual information in an image classification framework</a:t>
            </a:r>
          </a:p>
          <a:p>
            <a:r>
              <a:rPr lang="en-US" dirty="0" err="1">
                <a:solidFill>
                  <a:srgbClr val="000000"/>
                </a:solidFill>
              </a:rPr>
              <a:t>Rk</a:t>
            </a:r>
            <a:r>
              <a:rPr lang="en-US" dirty="0">
                <a:solidFill>
                  <a:srgbClr val="000000"/>
                </a:solidFill>
              </a:rPr>
              <a:t> : </a:t>
            </a:r>
            <a:r>
              <a:rPr lang="en-US" dirty="0"/>
              <a:t>The basic assumption for classification with contextual information is that the data is not spatially independent: 2 neighboring pixels are likely to belong to the same class. </a:t>
            </a:r>
            <a:endParaRPr lang="en-US" dirty="0">
              <a:solidFill>
                <a:srgbClr val="000000"/>
              </a:solidFill>
            </a:endParaRPr>
          </a:p>
          <a:p>
            <a:endParaRPr lang="fr-FR" dirty="0">
              <a:solidFill>
                <a:srgbClr val="000000"/>
              </a:solidFill>
            </a:endParaRPr>
          </a:p>
          <a:p>
            <a:r>
              <a:rPr lang="en-US" u="sng" dirty="0">
                <a:solidFill>
                  <a:srgbClr val="000000"/>
                </a:solidFill>
              </a:rPr>
              <a:t>Technics : </a:t>
            </a:r>
            <a:r>
              <a:rPr lang="en-US" dirty="0">
                <a:solidFill>
                  <a:srgbClr val="000000"/>
                </a:solidFill>
              </a:rPr>
              <a:t> </a:t>
            </a:r>
          </a:p>
          <a:p>
            <a:r>
              <a:rPr lang="en-US" dirty="0">
                <a:solidFill>
                  <a:srgbClr val="000000"/>
                </a:solidFill>
              </a:rPr>
              <a:t>MLL , </a:t>
            </a:r>
            <a:r>
              <a:rPr lang="en-US" dirty="0">
                <a:solidFill>
                  <a:srgbClr val="000000"/>
                </a:solidFill>
                <a:highlight>
                  <a:srgbClr val="FFFF00"/>
                </a:highlight>
              </a:rPr>
              <a:t>DFR(Discriminative Random Field) </a:t>
            </a:r>
            <a:r>
              <a:rPr lang="en-US" dirty="0">
                <a:solidFill>
                  <a:srgbClr val="000000"/>
                </a:solidFill>
              </a:rPr>
              <a:t>, MRF (</a:t>
            </a:r>
            <a:r>
              <a:rPr lang="en-US" dirty="0" err="1">
                <a:solidFill>
                  <a:srgbClr val="000000"/>
                </a:solidFill>
              </a:rPr>
              <a:t>Markoc</a:t>
            </a:r>
            <a:r>
              <a:rPr lang="en-US" dirty="0">
                <a:solidFill>
                  <a:srgbClr val="000000"/>
                </a:solidFill>
              </a:rPr>
              <a:t> random field) </a:t>
            </a:r>
          </a:p>
          <a:p>
            <a:endParaRPr lang="en-US" dirty="0">
              <a:solidFill>
                <a:srgbClr val="000000"/>
              </a:solidFill>
            </a:endParaRPr>
          </a:p>
          <a:p>
            <a:r>
              <a:rPr lang="en-US" u="sng" dirty="0">
                <a:solidFill>
                  <a:srgbClr val="000000"/>
                </a:solidFill>
              </a:rPr>
              <a:t>Fields of application : </a:t>
            </a:r>
            <a:r>
              <a:rPr lang="en-US" dirty="0">
                <a:solidFill>
                  <a:srgbClr val="000000"/>
                </a:solidFill>
              </a:rPr>
              <a:t>automated tissue identification (classification) in images from Hematoxylin and Eosin </a:t>
            </a:r>
          </a:p>
          <a:p>
            <a:r>
              <a:rPr lang="en-US" dirty="0">
                <a:solidFill>
                  <a:srgbClr val="000000"/>
                </a:solidFill>
              </a:rPr>
              <a:t>(H&amp;E) stained histopathological slide</a:t>
            </a:r>
            <a:endParaRPr lang="fr-FR" sz="2400" i="1" dirty="0"/>
          </a:p>
        </p:txBody>
      </p:sp>
      <p:sp>
        <p:nvSpPr>
          <p:cNvPr id="6" name="Rectangle 5">
            <a:extLst>
              <a:ext uri="{FF2B5EF4-FFF2-40B4-BE49-F238E27FC236}">
                <a16:creationId xmlns:a16="http://schemas.microsoft.com/office/drawing/2014/main" id="{055A0A5E-B6F6-4A86-B761-714B0FDFF8FF}"/>
              </a:ext>
            </a:extLst>
          </p:cNvPr>
          <p:cNvSpPr/>
          <p:nvPr/>
        </p:nvSpPr>
        <p:spPr>
          <a:xfrm>
            <a:off x="6093990" y="2062688"/>
            <a:ext cx="6156177" cy="1477328"/>
          </a:xfrm>
          <a:prstGeom prst="rect">
            <a:avLst/>
          </a:prstGeom>
          <a:noFill/>
        </p:spPr>
        <p:txBody>
          <a:bodyPr wrap="square" rtlCol="0">
            <a:spAutoFit/>
          </a:bodyPr>
          <a:lstStyle/>
          <a:p>
            <a:r>
              <a:rPr lang="en-US" u="sng" dirty="0">
                <a:latin typeface="Calibri Light (Corps)"/>
              </a:rPr>
              <a:t>advantage</a:t>
            </a:r>
            <a:r>
              <a:rPr lang="en-US" dirty="0">
                <a:latin typeface="Calibri Light (Corps)"/>
              </a:rPr>
              <a:t> : combine classification with rejection and based on contextual information (neighboring labels) -&gt; not only on a rejection threshold</a:t>
            </a:r>
          </a:p>
          <a:p>
            <a:r>
              <a:rPr lang="en-US" u="sng" dirty="0">
                <a:latin typeface="Calibri Light (Corps)"/>
              </a:rPr>
              <a:t>drawbacks</a:t>
            </a:r>
            <a:r>
              <a:rPr lang="en-US" dirty="0">
                <a:latin typeface="Calibri Light (Corps)"/>
              </a:rPr>
              <a:t> : increase the complexity + rejection by design, whereas we want to classify and then reject</a:t>
            </a:r>
          </a:p>
        </p:txBody>
      </p:sp>
      <p:sp>
        <p:nvSpPr>
          <p:cNvPr id="3" name="ZoneTexte 2">
            <a:extLst>
              <a:ext uri="{FF2B5EF4-FFF2-40B4-BE49-F238E27FC236}">
                <a16:creationId xmlns:a16="http://schemas.microsoft.com/office/drawing/2014/main" id="{D795EDED-0684-4A24-A64F-60AD5C90BF11}"/>
              </a:ext>
            </a:extLst>
          </p:cNvPr>
          <p:cNvSpPr txBox="1"/>
          <p:nvPr/>
        </p:nvSpPr>
        <p:spPr>
          <a:xfrm>
            <a:off x="5728485" y="3569543"/>
            <a:ext cx="5985720" cy="369332"/>
          </a:xfrm>
          <a:prstGeom prst="rect">
            <a:avLst/>
          </a:prstGeom>
          <a:noFill/>
        </p:spPr>
        <p:txBody>
          <a:bodyPr wrap="square" rtlCol="0">
            <a:spAutoFit/>
          </a:bodyPr>
          <a:lstStyle/>
          <a:p>
            <a:r>
              <a:rPr lang="en-US" u="sng" dirty="0">
                <a:latin typeface="Calibri Light (Corps)"/>
              </a:rPr>
              <a:t>Performance assessment : </a:t>
            </a:r>
            <a:r>
              <a:rPr lang="en-US" dirty="0">
                <a:latin typeface="Calibri Light (Corps)"/>
              </a:rPr>
              <a:t>test on 3 images</a:t>
            </a:r>
            <a:endParaRPr lang="fr-FR" dirty="0">
              <a:latin typeface="Calibri Light (Corps)"/>
            </a:endParaRPr>
          </a:p>
        </p:txBody>
      </p:sp>
      <p:pic>
        <p:nvPicPr>
          <p:cNvPr id="5" name="Image 4">
            <a:extLst>
              <a:ext uri="{FF2B5EF4-FFF2-40B4-BE49-F238E27FC236}">
                <a16:creationId xmlns:a16="http://schemas.microsoft.com/office/drawing/2014/main" id="{50F0C1B2-C80E-4665-9895-16899E611CA6}"/>
              </a:ext>
            </a:extLst>
          </p:cNvPr>
          <p:cNvPicPr>
            <a:picLocks noChangeAspect="1"/>
          </p:cNvPicPr>
          <p:nvPr/>
        </p:nvPicPr>
        <p:blipFill>
          <a:blip r:embed="rId4"/>
          <a:stretch>
            <a:fillRect/>
          </a:stretch>
        </p:blipFill>
        <p:spPr>
          <a:xfrm>
            <a:off x="5881725" y="711584"/>
            <a:ext cx="6156177" cy="1336341"/>
          </a:xfrm>
          <a:prstGeom prst="rect">
            <a:avLst/>
          </a:prstGeom>
        </p:spPr>
      </p:pic>
    </p:spTree>
    <p:extLst>
      <p:ext uri="{BB962C8B-B14F-4D97-AF65-F5344CB8AC3E}">
        <p14:creationId xmlns:p14="http://schemas.microsoft.com/office/powerpoint/2010/main" val="1636720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7CD28C7-631B-4DAC-996B-0D6AA8E0E90F}"/>
              </a:ext>
            </a:extLst>
          </p:cNvPr>
          <p:cNvSpPr/>
          <p:nvPr/>
        </p:nvSpPr>
        <p:spPr>
          <a:xfrm>
            <a:off x="-4020" y="-16383"/>
            <a:ext cx="12196020" cy="672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chemeClr val="tx1"/>
                </a:solidFill>
              </a:rPr>
              <a:t>ARTICLE </a:t>
            </a:r>
          </a:p>
        </p:txBody>
      </p:sp>
      <p:sp>
        <p:nvSpPr>
          <p:cNvPr id="18" name="Ovale 14" descr="élément décoratif">
            <a:extLst>
              <a:ext uri="{FF2B5EF4-FFF2-40B4-BE49-F238E27FC236}">
                <a16:creationId xmlns:a16="http://schemas.microsoft.com/office/drawing/2014/main" id="{B09C657A-A975-49EF-BC4E-1335735E56C8}"/>
              </a:ext>
            </a:extLst>
          </p:cNvPr>
          <p:cNvSpPr/>
          <p:nvPr/>
        </p:nvSpPr>
        <p:spPr>
          <a:xfrm>
            <a:off x="11436928" y="6130290"/>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0" name="Espace réservé du numéro de diapositive 5">
            <a:extLst>
              <a:ext uri="{FF2B5EF4-FFF2-40B4-BE49-F238E27FC236}">
                <a16:creationId xmlns:a16="http://schemas.microsoft.com/office/drawing/2014/main" id="{5DE49F79-019B-4ACA-BDB0-8857E47944CE}"/>
              </a:ext>
            </a:extLst>
          </p:cNvPr>
          <p:cNvSpPr txBox="1">
            <a:spLocks/>
          </p:cNvSpPr>
          <p:nvPr/>
        </p:nvSpPr>
        <p:spPr>
          <a:xfrm>
            <a:off x="1145697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smtClean="0">
                <a:solidFill>
                  <a:schemeClr val="bg1"/>
                </a:solidFill>
              </a:rPr>
              <a:pPr algn="ctr" rtl="0"/>
              <a:t>16</a:t>
            </a:fld>
            <a:endParaRPr lang="fr-FR" sz="1200" dirty="0">
              <a:solidFill>
                <a:schemeClr val="bg1"/>
              </a:solidFill>
            </a:endParaRPr>
          </a:p>
        </p:txBody>
      </p:sp>
      <p:sp>
        <p:nvSpPr>
          <p:cNvPr id="4" name="Rectangle 3">
            <a:extLst>
              <a:ext uri="{FF2B5EF4-FFF2-40B4-BE49-F238E27FC236}">
                <a16:creationId xmlns:a16="http://schemas.microsoft.com/office/drawing/2014/main" id="{8B11A720-6B36-4C4B-BBB4-8ED70F6E6533}"/>
              </a:ext>
            </a:extLst>
          </p:cNvPr>
          <p:cNvSpPr/>
          <p:nvPr/>
        </p:nvSpPr>
        <p:spPr>
          <a:xfrm>
            <a:off x="20042" y="633124"/>
            <a:ext cx="12037902" cy="3877985"/>
          </a:xfrm>
          <a:prstGeom prst="rect">
            <a:avLst/>
          </a:prstGeom>
        </p:spPr>
        <p:txBody>
          <a:bodyPr wrap="square">
            <a:spAutoFit/>
          </a:bodyPr>
          <a:lstStyle/>
          <a:p>
            <a:r>
              <a:rPr lang="en-US" sz="2400" b="1" i="1" u="none" strike="noStrike" dirty="0">
                <a:solidFill>
                  <a:srgbClr val="000000"/>
                </a:solidFill>
                <a:effectLst/>
              </a:rPr>
              <a:t>Support Vector Machines with a Reject Option</a:t>
            </a:r>
          </a:p>
          <a:p>
            <a:r>
              <a:rPr lang="fr-FR" b="0" i="1" u="none" strike="noStrike" dirty="0">
                <a:solidFill>
                  <a:srgbClr val="000000"/>
                </a:solidFill>
                <a:effectLst/>
              </a:rPr>
              <a:t>Yves </a:t>
            </a:r>
            <a:r>
              <a:rPr lang="fr-FR" b="0" i="1" u="none" strike="noStrike" dirty="0" err="1">
                <a:solidFill>
                  <a:srgbClr val="000000"/>
                </a:solidFill>
                <a:effectLst/>
              </a:rPr>
              <a:t>Grandvalet</a:t>
            </a:r>
            <a:r>
              <a:rPr lang="fr-FR" b="0" i="1" u="none" strike="noStrike" dirty="0">
                <a:solidFill>
                  <a:srgbClr val="000000"/>
                </a:solidFill>
                <a:effectLst/>
              </a:rPr>
              <a:t>, Alain </a:t>
            </a:r>
            <a:r>
              <a:rPr lang="fr-FR" b="0" i="1" u="none" strike="noStrike" dirty="0" err="1">
                <a:solidFill>
                  <a:srgbClr val="000000"/>
                </a:solidFill>
                <a:effectLst/>
              </a:rPr>
              <a:t>Rakotomamonjy</a:t>
            </a:r>
            <a:r>
              <a:rPr lang="fr-FR" b="0" i="1" u="none" strike="noStrike" dirty="0">
                <a:solidFill>
                  <a:srgbClr val="000000"/>
                </a:solidFill>
                <a:effectLst/>
              </a:rPr>
              <a:t>, Joseph </a:t>
            </a:r>
            <a:r>
              <a:rPr lang="fr-FR" b="0" i="1" u="none" strike="noStrike" dirty="0" err="1">
                <a:solidFill>
                  <a:srgbClr val="000000"/>
                </a:solidFill>
                <a:effectLst/>
              </a:rPr>
              <a:t>Keshet</a:t>
            </a:r>
            <a:r>
              <a:rPr lang="fr-FR" b="0" i="1" u="none" strike="noStrike" dirty="0">
                <a:solidFill>
                  <a:srgbClr val="000000"/>
                </a:solidFill>
                <a:effectLst/>
              </a:rPr>
              <a:t>, </a:t>
            </a:r>
            <a:r>
              <a:rPr lang="fr-FR" b="0" i="1" u="none" strike="noStrike" dirty="0" err="1">
                <a:solidFill>
                  <a:srgbClr val="000000"/>
                </a:solidFill>
                <a:effectLst/>
              </a:rPr>
              <a:t>Stephane</a:t>
            </a:r>
            <a:r>
              <a:rPr lang="fr-FR" b="0" i="1" u="none" strike="noStrike" dirty="0">
                <a:solidFill>
                  <a:srgbClr val="000000"/>
                </a:solidFill>
                <a:effectLst/>
              </a:rPr>
              <a:t> </a:t>
            </a:r>
            <a:r>
              <a:rPr lang="fr-FR" b="0" i="1" u="none" strike="noStrike" dirty="0" err="1">
                <a:solidFill>
                  <a:srgbClr val="000000"/>
                </a:solidFill>
                <a:effectLst/>
              </a:rPr>
              <a:t>Canu</a:t>
            </a:r>
            <a:endParaRPr lang="fr-FR" b="0" i="1" u="none" strike="noStrike" dirty="0">
              <a:solidFill>
                <a:srgbClr val="000000"/>
              </a:solidFill>
              <a:effectLst/>
            </a:endParaRPr>
          </a:p>
          <a:p>
            <a:r>
              <a:rPr lang="en-US" sz="2400" i="1" dirty="0">
                <a:solidFill>
                  <a:prstClr val="black"/>
                </a:solidFill>
              </a:rPr>
              <a:t>2015</a:t>
            </a:r>
            <a:endParaRPr lang="nl-NL" dirty="0"/>
          </a:p>
          <a:p>
            <a:r>
              <a:rPr lang="fr-FR" u="sng" dirty="0">
                <a:solidFill>
                  <a:srgbClr val="000000"/>
                </a:solidFill>
              </a:rPr>
              <a:t>Aim </a:t>
            </a:r>
            <a:r>
              <a:rPr lang="fr-FR" dirty="0">
                <a:solidFill>
                  <a:srgbClr val="000000"/>
                </a:solidFill>
              </a:rPr>
              <a:t>: </a:t>
            </a:r>
            <a:r>
              <a:rPr lang="en-US" dirty="0">
                <a:solidFill>
                  <a:srgbClr val="000000"/>
                </a:solidFill>
              </a:rPr>
              <a:t>Applies to binary classification where the classifier may abstain instead of classifying each observation. The algorithm modifies the standard SVM optimization problem by replaced the hinge loss function with a double hinge loss function. </a:t>
            </a:r>
          </a:p>
          <a:p>
            <a:endParaRPr lang="fr-FR" dirty="0">
              <a:solidFill>
                <a:srgbClr val="000000"/>
              </a:solidFill>
            </a:endParaRPr>
          </a:p>
          <a:p>
            <a:r>
              <a:rPr lang="en-US" u="sng" dirty="0">
                <a:solidFill>
                  <a:srgbClr val="000000"/>
                </a:solidFill>
              </a:rPr>
              <a:t>Technics : </a:t>
            </a:r>
            <a:r>
              <a:rPr lang="en-US" dirty="0">
                <a:solidFill>
                  <a:srgbClr val="000000"/>
                </a:solidFill>
              </a:rPr>
              <a:t> </a:t>
            </a:r>
          </a:p>
          <a:p>
            <a:r>
              <a:rPr lang="en-US" dirty="0">
                <a:solidFill>
                  <a:srgbClr val="000000"/>
                </a:solidFill>
              </a:rPr>
              <a:t>The training criterion consists in deriving a loose approximation to the logistic regression model. Hence, this consists of minimizing a double hinge loss function that focuses on estimating conditional probabilities only in the vicinity of the threshold points of the optimal decision rule. This function reflects the 2 thresholds in Chow’s rule defined on posterior probabilities. </a:t>
            </a:r>
          </a:p>
          <a:p>
            <a:r>
              <a:rPr lang="en-US" dirty="0">
                <a:solidFill>
                  <a:srgbClr val="000000"/>
                </a:solidFill>
              </a:rPr>
              <a:t>In the limit, learning with the double hinge loss is optimal in the sense that the risk for the learned decision rule converges to the Bayes’ risk.</a:t>
            </a:r>
          </a:p>
          <a:p>
            <a:endParaRPr lang="en-US" dirty="0">
              <a:solidFill>
                <a:srgbClr val="000000"/>
              </a:solidFill>
            </a:endParaRPr>
          </a:p>
        </p:txBody>
      </p:sp>
      <p:sp>
        <p:nvSpPr>
          <p:cNvPr id="6" name="Rectangle 5">
            <a:extLst>
              <a:ext uri="{FF2B5EF4-FFF2-40B4-BE49-F238E27FC236}">
                <a16:creationId xmlns:a16="http://schemas.microsoft.com/office/drawing/2014/main" id="{055A0A5E-B6F6-4A86-B761-714B0FDFF8FF}"/>
              </a:ext>
            </a:extLst>
          </p:cNvPr>
          <p:cNvSpPr/>
          <p:nvPr/>
        </p:nvSpPr>
        <p:spPr>
          <a:xfrm>
            <a:off x="20042" y="4187943"/>
            <a:ext cx="6156177" cy="646331"/>
          </a:xfrm>
          <a:prstGeom prst="rect">
            <a:avLst/>
          </a:prstGeom>
          <a:noFill/>
        </p:spPr>
        <p:txBody>
          <a:bodyPr wrap="square" rtlCol="0">
            <a:spAutoFit/>
          </a:bodyPr>
          <a:lstStyle/>
          <a:p>
            <a:r>
              <a:rPr lang="en-US" u="sng" dirty="0">
                <a:latin typeface="Calibri Light (Corps)"/>
              </a:rPr>
              <a:t>advantage</a:t>
            </a:r>
            <a:r>
              <a:rPr lang="en-US" dirty="0">
                <a:latin typeface="Calibri Light (Corps)"/>
              </a:rPr>
              <a:t> : simple to implement</a:t>
            </a:r>
          </a:p>
          <a:p>
            <a:r>
              <a:rPr lang="en-US" u="sng" dirty="0">
                <a:latin typeface="Calibri Light (Corps)"/>
              </a:rPr>
              <a:t>drawbacks</a:t>
            </a:r>
            <a:r>
              <a:rPr lang="en-US" dirty="0">
                <a:latin typeface="Calibri Light (Corps)"/>
              </a:rPr>
              <a:t> : we have to modify the classification algorithm</a:t>
            </a:r>
          </a:p>
        </p:txBody>
      </p:sp>
      <p:sp>
        <p:nvSpPr>
          <p:cNvPr id="3" name="ZoneTexte 2">
            <a:extLst>
              <a:ext uri="{FF2B5EF4-FFF2-40B4-BE49-F238E27FC236}">
                <a16:creationId xmlns:a16="http://schemas.microsoft.com/office/drawing/2014/main" id="{D795EDED-0684-4A24-A64F-60AD5C90BF11}"/>
              </a:ext>
            </a:extLst>
          </p:cNvPr>
          <p:cNvSpPr txBox="1"/>
          <p:nvPr/>
        </p:nvSpPr>
        <p:spPr>
          <a:xfrm>
            <a:off x="80219" y="4910878"/>
            <a:ext cx="12192000" cy="1754326"/>
          </a:xfrm>
          <a:prstGeom prst="rect">
            <a:avLst/>
          </a:prstGeom>
          <a:noFill/>
        </p:spPr>
        <p:txBody>
          <a:bodyPr wrap="square" rtlCol="0">
            <a:spAutoFit/>
          </a:bodyPr>
          <a:lstStyle/>
          <a:p>
            <a:r>
              <a:rPr lang="en-US" u="sng" dirty="0">
                <a:latin typeface="Calibri Light (Corps)"/>
              </a:rPr>
              <a:t>Performance assessment :</a:t>
            </a:r>
          </a:p>
          <a:p>
            <a:r>
              <a:rPr lang="en-US" dirty="0">
                <a:latin typeface="Calibri Light (Corps)"/>
              </a:rPr>
              <a:t>- Use of datasets from the UCI repository related to medical problems.</a:t>
            </a:r>
          </a:p>
          <a:p>
            <a:r>
              <a:rPr lang="en-US" dirty="0">
                <a:latin typeface="Calibri Light (Corps)"/>
              </a:rPr>
              <a:t>- Compare the performances of 3 different rejection schemes based on SVMs with the decision rule in this paper:</a:t>
            </a:r>
          </a:p>
          <a:p>
            <a:r>
              <a:rPr lang="en-US" dirty="0">
                <a:latin typeface="Calibri Light (Corps)"/>
              </a:rPr>
              <a:t>	• The decision rules in this paper tend to classify more accurately the examples that are not rejected</a:t>
            </a:r>
          </a:p>
          <a:p>
            <a:r>
              <a:rPr lang="en-US" dirty="0">
                <a:latin typeface="Calibri Light (Corps)"/>
              </a:rPr>
              <a:t>	• For noisy problems there is no significant gain</a:t>
            </a:r>
          </a:p>
          <a:p>
            <a:endParaRPr lang="fr-FR" dirty="0">
              <a:latin typeface="Calibri Light (Corps)"/>
            </a:endParaRPr>
          </a:p>
        </p:txBody>
      </p:sp>
    </p:spTree>
    <p:extLst>
      <p:ext uri="{BB962C8B-B14F-4D97-AF65-F5344CB8AC3E}">
        <p14:creationId xmlns:p14="http://schemas.microsoft.com/office/powerpoint/2010/main" val="2971227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7CD28C7-631B-4DAC-996B-0D6AA8E0E90F}"/>
              </a:ext>
            </a:extLst>
          </p:cNvPr>
          <p:cNvSpPr/>
          <p:nvPr/>
        </p:nvSpPr>
        <p:spPr>
          <a:xfrm>
            <a:off x="-4020" y="-16383"/>
            <a:ext cx="12196020" cy="672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chemeClr val="tx1"/>
                </a:solidFill>
              </a:rPr>
              <a:t>ARTICLE </a:t>
            </a:r>
          </a:p>
        </p:txBody>
      </p:sp>
      <p:sp>
        <p:nvSpPr>
          <p:cNvPr id="18" name="Ovale 14" descr="élément décoratif">
            <a:extLst>
              <a:ext uri="{FF2B5EF4-FFF2-40B4-BE49-F238E27FC236}">
                <a16:creationId xmlns:a16="http://schemas.microsoft.com/office/drawing/2014/main" id="{B09C657A-A975-49EF-BC4E-1335735E56C8}"/>
              </a:ext>
            </a:extLst>
          </p:cNvPr>
          <p:cNvSpPr/>
          <p:nvPr/>
        </p:nvSpPr>
        <p:spPr>
          <a:xfrm>
            <a:off x="11436928" y="6130290"/>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0" name="Espace réservé du numéro de diapositive 5">
            <a:extLst>
              <a:ext uri="{FF2B5EF4-FFF2-40B4-BE49-F238E27FC236}">
                <a16:creationId xmlns:a16="http://schemas.microsoft.com/office/drawing/2014/main" id="{5DE49F79-019B-4ACA-BDB0-8857E47944CE}"/>
              </a:ext>
            </a:extLst>
          </p:cNvPr>
          <p:cNvSpPr txBox="1">
            <a:spLocks/>
          </p:cNvSpPr>
          <p:nvPr/>
        </p:nvSpPr>
        <p:spPr>
          <a:xfrm>
            <a:off x="1145697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smtClean="0">
                <a:solidFill>
                  <a:schemeClr val="bg1"/>
                </a:solidFill>
              </a:rPr>
              <a:pPr algn="ctr" rtl="0"/>
              <a:t>17</a:t>
            </a:fld>
            <a:endParaRPr lang="fr-FR" sz="1200" dirty="0">
              <a:solidFill>
                <a:schemeClr val="bg1"/>
              </a:solidFill>
            </a:endParaRPr>
          </a:p>
        </p:txBody>
      </p:sp>
      <p:sp>
        <p:nvSpPr>
          <p:cNvPr id="4" name="Rectangle 3">
            <a:extLst>
              <a:ext uri="{FF2B5EF4-FFF2-40B4-BE49-F238E27FC236}">
                <a16:creationId xmlns:a16="http://schemas.microsoft.com/office/drawing/2014/main" id="{8B11A720-6B36-4C4B-BBB4-8ED70F6E6533}"/>
              </a:ext>
            </a:extLst>
          </p:cNvPr>
          <p:cNvSpPr/>
          <p:nvPr/>
        </p:nvSpPr>
        <p:spPr>
          <a:xfrm>
            <a:off x="20042" y="633124"/>
            <a:ext cx="12037902" cy="4247317"/>
          </a:xfrm>
          <a:prstGeom prst="rect">
            <a:avLst/>
          </a:prstGeom>
        </p:spPr>
        <p:txBody>
          <a:bodyPr wrap="square">
            <a:spAutoFit/>
          </a:bodyPr>
          <a:lstStyle/>
          <a:p>
            <a:r>
              <a:rPr lang="en-US" sz="2400" b="1" i="1" u="none" strike="noStrike" dirty="0">
                <a:solidFill>
                  <a:srgbClr val="000000"/>
                </a:solidFill>
                <a:effectLst/>
              </a:rPr>
              <a:t>Classification with Rejection Based on Cost-sensitive Classification</a:t>
            </a:r>
          </a:p>
          <a:p>
            <a:endParaRPr lang="en-US" sz="2400" b="1" i="1" dirty="0">
              <a:solidFill>
                <a:srgbClr val="000000"/>
              </a:solidFill>
            </a:endParaRPr>
          </a:p>
          <a:p>
            <a:r>
              <a:rPr lang="fr-FR" b="0" i="1" u="none" strike="noStrike" dirty="0">
                <a:solidFill>
                  <a:srgbClr val="000000"/>
                </a:solidFill>
                <a:effectLst/>
              </a:rPr>
              <a:t>Yves </a:t>
            </a:r>
            <a:r>
              <a:rPr lang="fr-FR" b="0" i="1" u="none" strike="noStrike" dirty="0" err="1">
                <a:solidFill>
                  <a:srgbClr val="000000"/>
                </a:solidFill>
                <a:effectLst/>
              </a:rPr>
              <a:t>Grandvalet</a:t>
            </a:r>
            <a:r>
              <a:rPr lang="fr-FR" b="0" i="1" u="none" strike="noStrike" dirty="0">
                <a:solidFill>
                  <a:srgbClr val="000000"/>
                </a:solidFill>
                <a:effectLst/>
              </a:rPr>
              <a:t>, Alain </a:t>
            </a:r>
            <a:r>
              <a:rPr lang="fr-FR" b="0" i="1" u="none" strike="noStrike" dirty="0" err="1">
                <a:solidFill>
                  <a:srgbClr val="000000"/>
                </a:solidFill>
                <a:effectLst/>
              </a:rPr>
              <a:t>Rakotomamonjy</a:t>
            </a:r>
            <a:r>
              <a:rPr lang="fr-FR" b="0" i="1" u="none" strike="noStrike" dirty="0">
                <a:solidFill>
                  <a:srgbClr val="000000"/>
                </a:solidFill>
                <a:effectLst/>
              </a:rPr>
              <a:t>, Joseph </a:t>
            </a:r>
            <a:r>
              <a:rPr lang="fr-FR" b="0" i="1" u="none" strike="noStrike" dirty="0" err="1">
                <a:solidFill>
                  <a:srgbClr val="000000"/>
                </a:solidFill>
                <a:effectLst/>
              </a:rPr>
              <a:t>Keshet</a:t>
            </a:r>
            <a:r>
              <a:rPr lang="fr-FR" b="0" i="1" u="none" strike="noStrike" dirty="0">
                <a:solidFill>
                  <a:srgbClr val="000000"/>
                </a:solidFill>
                <a:effectLst/>
              </a:rPr>
              <a:t>, </a:t>
            </a:r>
            <a:r>
              <a:rPr lang="fr-FR" b="0" i="1" u="none" strike="noStrike" dirty="0" err="1">
                <a:solidFill>
                  <a:srgbClr val="000000"/>
                </a:solidFill>
                <a:effectLst/>
              </a:rPr>
              <a:t>Stephane</a:t>
            </a:r>
            <a:r>
              <a:rPr lang="fr-FR" b="0" i="1" u="none" strike="noStrike" dirty="0">
                <a:solidFill>
                  <a:srgbClr val="000000"/>
                </a:solidFill>
                <a:effectLst/>
              </a:rPr>
              <a:t> </a:t>
            </a:r>
            <a:r>
              <a:rPr lang="fr-FR" b="0" i="1" u="none" strike="noStrike" dirty="0" err="1">
                <a:solidFill>
                  <a:srgbClr val="000000"/>
                </a:solidFill>
                <a:effectLst/>
              </a:rPr>
              <a:t>Canu</a:t>
            </a:r>
            <a:endParaRPr lang="fr-FR" b="0" i="1" u="none" strike="noStrike" dirty="0">
              <a:solidFill>
                <a:srgbClr val="000000"/>
              </a:solidFill>
              <a:effectLst/>
            </a:endParaRPr>
          </a:p>
          <a:p>
            <a:r>
              <a:rPr lang="en-US" sz="2400" i="1" dirty="0">
                <a:solidFill>
                  <a:prstClr val="black"/>
                </a:solidFill>
              </a:rPr>
              <a:t>2015</a:t>
            </a:r>
            <a:endParaRPr lang="nl-NL" dirty="0"/>
          </a:p>
          <a:p>
            <a:r>
              <a:rPr lang="fr-FR" u="sng" dirty="0">
                <a:solidFill>
                  <a:srgbClr val="000000"/>
                </a:solidFill>
              </a:rPr>
              <a:t>Aim </a:t>
            </a:r>
            <a:r>
              <a:rPr lang="fr-FR" dirty="0">
                <a:solidFill>
                  <a:srgbClr val="000000"/>
                </a:solidFill>
              </a:rPr>
              <a:t>: </a:t>
            </a:r>
            <a:r>
              <a:rPr lang="fr-FR" i="1" dirty="0" err="1">
                <a:solidFill>
                  <a:srgbClr val="000000"/>
                </a:solidFill>
              </a:rPr>
              <a:t>Nontawat</a:t>
            </a:r>
            <a:r>
              <a:rPr lang="fr-FR" i="1" dirty="0">
                <a:solidFill>
                  <a:srgbClr val="000000"/>
                </a:solidFill>
              </a:rPr>
              <a:t> </a:t>
            </a:r>
            <a:r>
              <a:rPr lang="fr-FR" i="1" dirty="0" err="1">
                <a:solidFill>
                  <a:srgbClr val="000000"/>
                </a:solidFill>
              </a:rPr>
              <a:t>Charoenphakdee</a:t>
            </a:r>
            <a:r>
              <a:rPr lang="fr-FR" i="1" dirty="0">
                <a:solidFill>
                  <a:srgbClr val="000000"/>
                </a:solidFill>
              </a:rPr>
              <a:t>, </a:t>
            </a:r>
            <a:r>
              <a:rPr lang="fr-FR" i="1" dirty="0" err="1">
                <a:solidFill>
                  <a:srgbClr val="000000"/>
                </a:solidFill>
              </a:rPr>
              <a:t>Zhenghang</a:t>
            </a:r>
            <a:r>
              <a:rPr lang="fr-FR" i="1" dirty="0">
                <a:solidFill>
                  <a:srgbClr val="000000"/>
                </a:solidFill>
              </a:rPr>
              <a:t> Cui,  </a:t>
            </a:r>
            <a:r>
              <a:rPr lang="fr-FR" i="1" dirty="0" err="1">
                <a:solidFill>
                  <a:srgbClr val="000000"/>
                </a:solidFill>
              </a:rPr>
              <a:t>Yivan</a:t>
            </a:r>
            <a:r>
              <a:rPr lang="fr-FR" i="1" dirty="0">
                <a:solidFill>
                  <a:srgbClr val="000000"/>
                </a:solidFill>
              </a:rPr>
              <a:t> Zhang, </a:t>
            </a:r>
            <a:r>
              <a:rPr lang="fr-FR" i="1" dirty="0" err="1">
                <a:solidFill>
                  <a:srgbClr val="000000"/>
                </a:solidFill>
              </a:rPr>
              <a:t>Masashi</a:t>
            </a:r>
            <a:r>
              <a:rPr lang="fr-FR" i="1" dirty="0">
                <a:solidFill>
                  <a:srgbClr val="000000"/>
                </a:solidFill>
              </a:rPr>
              <a:t> </a:t>
            </a:r>
            <a:r>
              <a:rPr lang="fr-FR" i="1" dirty="0" err="1">
                <a:solidFill>
                  <a:srgbClr val="000000"/>
                </a:solidFill>
              </a:rPr>
              <a:t>Sugiyama</a:t>
            </a:r>
            <a:endParaRPr lang="fr-FR" i="1" dirty="0">
              <a:solidFill>
                <a:srgbClr val="000000"/>
              </a:solidFill>
            </a:endParaRPr>
          </a:p>
          <a:p>
            <a:r>
              <a:rPr lang="en-US" u="sng" dirty="0">
                <a:solidFill>
                  <a:srgbClr val="000000"/>
                </a:solidFill>
              </a:rPr>
              <a:t>Technics :</a:t>
            </a:r>
            <a:r>
              <a:rPr lang="en-US" dirty="0">
                <a:solidFill>
                  <a:srgbClr val="000000"/>
                </a:solidFill>
              </a:rPr>
              <a:t> Novel method of classification with rejection by learning an ensemble of cost-sensitive classifiers. </a:t>
            </a:r>
          </a:p>
          <a:p>
            <a:r>
              <a:rPr lang="en-US" dirty="0">
                <a:solidFill>
                  <a:srgbClr val="000000"/>
                </a:solidFill>
              </a:rPr>
              <a:t>It does not require complicated modifications when using different losses and it is applicable to both binary and multiclass cases.</a:t>
            </a:r>
          </a:p>
          <a:p>
            <a:pPr marL="285750" indent="-285750">
              <a:buFont typeface="Arial" panose="020B0604020202020204" pitchFamily="34" charset="0"/>
              <a:buChar char="•"/>
            </a:pPr>
            <a:r>
              <a:rPr lang="en-US" dirty="0">
                <a:solidFill>
                  <a:srgbClr val="000000"/>
                </a:solidFill>
              </a:rPr>
              <a:t>A method that can avoid estimating the class-posterior probabilities for solving this problem. p(</a:t>
            </a:r>
            <a:r>
              <a:rPr lang="en-US" dirty="0" err="1">
                <a:solidFill>
                  <a:srgbClr val="000000"/>
                </a:solidFill>
              </a:rPr>
              <a:t>y|x</a:t>
            </a:r>
            <a:r>
              <a:rPr lang="en-US" dirty="0">
                <a:solidFill>
                  <a:srgbClr val="000000"/>
                </a:solidFill>
              </a:rPr>
              <a:t>) = the class-posterior probability of a class y.  </a:t>
            </a:r>
          </a:p>
          <a:p>
            <a:pPr marL="285750" indent="-285750">
              <a:buFont typeface="Arial" panose="020B0604020202020204" pitchFamily="34" charset="0"/>
              <a:buChar char="•"/>
            </a:pPr>
            <a:r>
              <a:rPr lang="en-US" i="1" dirty="0">
                <a:solidFill>
                  <a:srgbClr val="000000"/>
                </a:solidFill>
              </a:rPr>
              <a:t>Binary classification</a:t>
            </a:r>
            <a:r>
              <a:rPr lang="en-US" dirty="0">
                <a:solidFill>
                  <a:srgbClr val="000000"/>
                </a:solidFill>
              </a:rPr>
              <a:t>: suggests that by solving two binary cost-sensitive classification based on Chow’s rule, binary classification with rejection can be solved.</a:t>
            </a:r>
          </a:p>
          <a:p>
            <a:pPr marL="285750" indent="-285750">
              <a:buFont typeface="Arial" panose="020B0604020202020204" pitchFamily="34" charset="0"/>
              <a:buChar char="•"/>
            </a:pPr>
            <a:r>
              <a:rPr lang="en-US" i="1" dirty="0">
                <a:solidFill>
                  <a:srgbClr val="000000"/>
                </a:solidFill>
              </a:rPr>
              <a:t>Multiclass classification</a:t>
            </a:r>
            <a:r>
              <a:rPr lang="en-US" dirty="0">
                <a:solidFill>
                  <a:srgbClr val="000000"/>
                </a:solidFill>
              </a:rPr>
              <a:t>:  They show that multiclass classification with rejection can be solved by learning an ensemble of K binary cost-sensitive classifiers. Directly minimizing the empirical risk is computationally infeasible. They propose the cost-sensitive surrogate loss for classification with rejection.</a:t>
            </a:r>
          </a:p>
        </p:txBody>
      </p:sp>
      <p:sp>
        <p:nvSpPr>
          <p:cNvPr id="3" name="ZoneTexte 2">
            <a:extLst>
              <a:ext uri="{FF2B5EF4-FFF2-40B4-BE49-F238E27FC236}">
                <a16:creationId xmlns:a16="http://schemas.microsoft.com/office/drawing/2014/main" id="{D795EDED-0684-4A24-A64F-60AD5C90BF11}"/>
              </a:ext>
            </a:extLst>
          </p:cNvPr>
          <p:cNvSpPr txBox="1"/>
          <p:nvPr/>
        </p:nvSpPr>
        <p:spPr>
          <a:xfrm>
            <a:off x="20042" y="4939496"/>
            <a:ext cx="12192000" cy="1200329"/>
          </a:xfrm>
          <a:prstGeom prst="rect">
            <a:avLst/>
          </a:prstGeom>
          <a:noFill/>
        </p:spPr>
        <p:txBody>
          <a:bodyPr wrap="square" rtlCol="0">
            <a:spAutoFit/>
          </a:bodyPr>
          <a:lstStyle/>
          <a:p>
            <a:r>
              <a:rPr lang="en-US" u="sng" dirty="0">
                <a:latin typeface="Calibri Light (Corps)"/>
              </a:rPr>
              <a:t>Performance assessment :  </a:t>
            </a:r>
            <a:r>
              <a:rPr lang="en-US" dirty="0">
                <a:latin typeface="Calibri Light (Corps)"/>
              </a:rPr>
              <a:t>For multiclass classification, they used :</a:t>
            </a:r>
          </a:p>
          <a:p>
            <a:pPr marL="285750" indent="-285750">
              <a:buFontTx/>
              <a:buChar char="-"/>
            </a:pPr>
            <a:r>
              <a:rPr lang="en-US" dirty="0">
                <a:latin typeface="Calibri Light (Corps)"/>
              </a:rPr>
              <a:t>Gas-Drift and Human activity recognition (HAR), which are tabular datasets</a:t>
            </a:r>
          </a:p>
          <a:p>
            <a:pPr marL="285750" indent="-285750">
              <a:buFontTx/>
              <a:buChar char="-"/>
            </a:pPr>
            <a:r>
              <a:rPr lang="en-US" dirty="0">
                <a:latin typeface="Calibri Light (Corps)"/>
              </a:rPr>
              <a:t>Image datasets, which are MNIST and Fashion-MNIST. Convolutional neural networks were used for all image datasets. </a:t>
            </a:r>
          </a:p>
          <a:p>
            <a:r>
              <a:rPr lang="en-US" dirty="0">
                <a:latin typeface="Calibri Light (Corps)"/>
              </a:rPr>
              <a:t>The performance depends on the loss function used. </a:t>
            </a:r>
            <a:endParaRPr lang="fr-FR" dirty="0">
              <a:latin typeface="Calibri Light (Corps)"/>
            </a:endParaRPr>
          </a:p>
        </p:txBody>
      </p:sp>
      <p:pic>
        <p:nvPicPr>
          <p:cNvPr id="5" name="Image 4">
            <a:extLst>
              <a:ext uri="{FF2B5EF4-FFF2-40B4-BE49-F238E27FC236}">
                <a16:creationId xmlns:a16="http://schemas.microsoft.com/office/drawing/2014/main" id="{100AD077-809E-46D3-8086-7E4ABE99B922}"/>
              </a:ext>
            </a:extLst>
          </p:cNvPr>
          <p:cNvPicPr>
            <a:picLocks noChangeAspect="1"/>
          </p:cNvPicPr>
          <p:nvPr/>
        </p:nvPicPr>
        <p:blipFill>
          <a:blip r:embed="rId3"/>
          <a:stretch>
            <a:fillRect/>
          </a:stretch>
        </p:blipFill>
        <p:spPr>
          <a:xfrm>
            <a:off x="8363056" y="451385"/>
            <a:ext cx="3674846" cy="1708275"/>
          </a:xfrm>
          <a:prstGeom prst="rect">
            <a:avLst/>
          </a:prstGeom>
        </p:spPr>
      </p:pic>
    </p:spTree>
    <p:extLst>
      <p:ext uri="{BB962C8B-B14F-4D97-AF65-F5344CB8AC3E}">
        <p14:creationId xmlns:p14="http://schemas.microsoft.com/office/powerpoint/2010/main" val="1985294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CA39DF3-CFCC-41CB-BA7C-717E0B293311}"/>
              </a:ext>
            </a:extLst>
          </p:cNvPr>
          <p:cNvSpPr/>
          <p:nvPr/>
        </p:nvSpPr>
        <p:spPr>
          <a:xfrm>
            <a:off x="-4020" y="-424"/>
            <a:ext cx="12196020" cy="672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chemeClr val="tx1"/>
                </a:solidFill>
              </a:rPr>
              <a:t>Conclusion : peut </a:t>
            </a:r>
            <a:r>
              <a:rPr lang="fr-FR" sz="3600" b="1" dirty="0" err="1">
                <a:solidFill>
                  <a:schemeClr val="tx1"/>
                </a:solidFill>
              </a:rPr>
              <a:t>etre</a:t>
            </a:r>
            <a:r>
              <a:rPr lang="fr-FR" sz="3600" b="1" dirty="0">
                <a:solidFill>
                  <a:schemeClr val="tx1"/>
                </a:solidFill>
              </a:rPr>
              <a:t> mettre les principales méthodes qu’on a repéré  </a:t>
            </a:r>
          </a:p>
        </p:txBody>
      </p:sp>
      <p:sp>
        <p:nvSpPr>
          <p:cNvPr id="7" name="Ovale 14" descr="élément décoratif">
            <a:extLst>
              <a:ext uri="{FF2B5EF4-FFF2-40B4-BE49-F238E27FC236}">
                <a16:creationId xmlns:a16="http://schemas.microsoft.com/office/drawing/2014/main" id="{938E6FE7-0EDE-4288-8E02-9894DFB18143}"/>
              </a:ext>
            </a:extLst>
          </p:cNvPr>
          <p:cNvSpPr/>
          <p:nvPr/>
        </p:nvSpPr>
        <p:spPr>
          <a:xfrm>
            <a:off x="11116888" y="6130290"/>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8" name="Espace réservé du numéro de diapositive 5">
            <a:extLst>
              <a:ext uri="{FF2B5EF4-FFF2-40B4-BE49-F238E27FC236}">
                <a16:creationId xmlns:a16="http://schemas.microsoft.com/office/drawing/2014/main" id="{1A129848-A204-4940-8EFB-22612F50FF60}"/>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smtClean="0">
                <a:solidFill>
                  <a:schemeClr val="bg1"/>
                </a:solidFill>
              </a:rPr>
              <a:pPr algn="ctr" rtl="0"/>
              <a:t>18</a:t>
            </a:fld>
            <a:endParaRPr lang="fr-FR" sz="1200" dirty="0">
              <a:solidFill>
                <a:schemeClr val="bg1"/>
              </a:solidFill>
            </a:endParaRPr>
          </a:p>
        </p:txBody>
      </p:sp>
      <p:sp>
        <p:nvSpPr>
          <p:cNvPr id="2" name="ZoneTexte 1">
            <a:extLst>
              <a:ext uri="{FF2B5EF4-FFF2-40B4-BE49-F238E27FC236}">
                <a16:creationId xmlns:a16="http://schemas.microsoft.com/office/drawing/2014/main" id="{F2B32AB1-033A-43B3-A3C5-00713946B62F}"/>
              </a:ext>
            </a:extLst>
          </p:cNvPr>
          <p:cNvSpPr txBox="1"/>
          <p:nvPr/>
        </p:nvSpPr>
        <p:spPr>
          <a:xfrm>
            <a:off x="0" y="753261"/>
            <a:ext cx="12196020" cy="1200329"/>
          </a:xfrm>
          <a:prstGeom prst="rect">
            <a:avLst/>
          </a:prstGeom>
          <a:noFill/>
        </p:spPr>
        <p:txBody>
          <a:bodyPr wrap="square" rtlCol="0">
            <a:spAutoFit/>
          </a:bodyPr>
          <a:lstStyle/>
          <a:p>
            <a:r>
              <a:rPr lang="fr-FR" dirty="0" err="1"/>
              <a:t>Usual</a:t>
            </a:r>
            <a:r>
              <a:rPr lang="fr-FR" dirty="0"/>
              <a:t> </a:t>
            </a:r>
            <a:r>
              <a:rPr lang="fr-FR" dirty="0" err="1"/>
              <a:t>methods</a:t>
            </a:r>
            <a:r>
              <a:rPr lang="fr-FR" dirty="0"/>
              <a:t> </a:t>
            </a:r>
            <a:r>
              <a:rPr lang="fr-FR" dirty="0" err="1"/>
              <a:t>with</a:t>
            </a:r>
            <a:r>
              <a:rPr lang="fr-FR" dirty="0"/>
              <a:t> a </a:t>
            </a:r>
            <a:r>
              <a:rPr lang="fr-FR" dirty="0" err="1"/>
              <a:t>lack</a:t>
            </a:r>
            <a:r>
              <a:rPr lang="fr-FR" dirty="0"/>
              <a:t> of </a:t>
            </a:r>
            <a:r>
              <a:rPr lang="fr-FR" dirty="0" err="1"/>
              <a:t>efficiency</a:t>
            </a:r>
            <a:r>
              <a:rPr lang="fr-FR" dirty="0"/>
              <a:t> </a:t>
            </a:r>
          </a:p>
          <a:p>
            <a:pPr marL="285750" indent="-285750">
              <a:buFontTx/>
              <a:buChar char="-"/>
            </a:pPr>
            <a:r>
              <a:rPr lang="fr-FR" dirty="0"/>
              <a:t>Bayes : </a:t>
            </a:r>
            <a:r>
              <a:rPr lang="fr-FR" dirty="0" err="1"/>
              <a:t>assigning</a:t>
            </a:r>
            <a:r>
              <a:rPr lang="fr-FR" dirty="0"/>
              <a:t> </a:t>
            </a:r>
            <a:r>
              <a:rPr lang="fr-FR" dirty="0" err="1"/>
              <a:t>each</a:t>
            </a:r>
            <a:r>
              <a:rPr lang="fr-FR" dirty="0"/>
              <a:t> pattern (pixel) to the class for </a:t>
            </a:r>
            <a:r>
              <a:rPr lang="fr-FR" dirty="0" err="1"/>
              <a:t>which</a:t>
            </a:r>
            <a:r>
              <a:rPr lang="fr-FR" dirty="0"/>
              <a:t> the </a:t>
            </a:r>
            <a:r>
              <a:rPr lang="fr-FR" dirty="0" err="1"/>
              <a:t>probability</a:t>
            </a:r>
            <a:r>
              <a:rPr lang="fr-FR" dirty="0"/>
              <a:t> </a:t>
            </a:r>
            <a:r>
              <a:rPr lang="fr-FR" dirty="0" err="1"/>
              <a:t>is</a:t>
            </a:r>
            <a:r>
              <a:rPr lang="fr-FR" dirty="0"/>
              <a:t> maximum. Issue : no rejection process</a:t>
            </a:r>
          </a:p>
          <a:p>
            <a:pPr marL="285750" indent="-285750">
              <a:buFontTx/>
              <a:buChar char="-"/>
            </a:pPr>
            <a:r>
              <a:rPr lang="fr-FR" dirty="0" err="1"/>
              <a:t>Chow’s</a:t>
            </a:r>
            <a:r>
              <a:rPr lang="fr-FR" dirty="0"/>
              <a:t> </a:t>
            </a:r>
            <a:r>
              <a:rPr lang="fr-FR" dirty="0" err="1"/>
              <a:t>rule</a:t>
            </a:r>
            <a:r>
              <a:rPr lang="fr-FR" dirty="0"/>
              <a:t> : </a:t>
            </a:r>
            <a:r>
              <a:rPr lang="en-US" dirty="0"/>
              <a:t>a pattern x is rejected if </a:t>
            </a:r>
            <a:r>
              <a:rPr lang="fr-FR" dirty="0"/>
              <a:t>max P(w</a:t>
            </a:r>
            <a:r>
              <a:rPr lang="fr-FR" sz="1400" dirty="0"/>
              <a:t>k</a:t>
            </a:r>
            <a:r>
              <a:rPr lang="fr-FR" dirty="0"/>
              <a:t>|x)=P(</a:t>
            </a:r>
            <a:r>
              <a:rPr lang="fr-FR" dirty="0" err="1"/>
              <a:t>w</a:t>
            </a:r>
            <a:r>
              <a:rPr lang="fr-FR" sz="1400" dirty="0" err="1"/>
              <a:t>i</a:t>
            </a:r>
            <a:r>
              <a:rPr lang="fr-FR" dirty="0" err="1"/>
              <a:t>|x</a:t>
            </a:r>
            <a:r>
              <a:rPr lang="fr-FR" dirty="0"/>
              <a:t>)&lt;T. Issue : </a:t>
            </a:r>
            <a:r>
              <a:rPr lang="fr-FR" dirty="0" err="1"/>
              <a:t>errors</a:t>
            </a:r>
            <a:r>
              <a:rPr lang="fr-FR" dirty="0"/>
              <a:t> if the </a:t>
            </a:r>
            <a:r>
              <a:rPr lang="fr-FR" dirty="0" err="1"/>
              <a:t>probabilities</a:t>
            </a:r>
            <a:r>
              <a:rPr lang="fr-FR" dirty="0"/>
              <a:t> of the data classes are </a:t>
            </a:r>
            <a:r>
              <a:rPr lang="fr-FR" dirty="0" err="1"/>
              <a:t>unknown</a:t>
            </a:r>
            <a:r>
              <a:rPr lang="fr-FR" dirty="0"/>
              <a:t> or </a:t>
            </a:r>
            <a:r>
              <a:rPr lang="fr-FR" dirty="0" err="1"/>
              <a:t>too</a:t>
            </a:r>
            <a:r>
              <a:rPr lang="fr-FR" dirty="0"/>
              <a:t> </a:t>
            </a:r>
            <a:r>
              <a:rPr lang="fr-FR" dirty="0" err="1"/>
              <a:t>many</a:t>
            </a:r>
            <a:r>
              <a:rPr lang="fr-FR" dirty="0"/>
              <a:t> patterns </a:t>
            </a:r>
            <a:r>
              <a:rPr lang="fr-FR" dirty="0" err="1"/>
              <a:t>rejected</a:t>
            </a:r>
            <a:r>
              <a:rPr lang="fr-FR" dirty="0"/>
              <a:t>  </a:t>
            </a:r>
          </a:p>
        </p:txBody>
      </p:sp>
      <p:sp>
        <p:nvSpPr>
          <p:cNvPr id="3" name="Rectangle 2">
            <a:extLst>
              <a:ext uri="{FF2B5EF4-FFF2-40B4-BE49-F238E27FC236}">
                <a16:creationId xmlns:a16="http://schemas.microsoft.com/office/drawing/2014/main" id="{4FFDCC91-2FC7-45F1-A11F-59631E82C815}"/>
              </a:ext>
            </a:extLst>
          </p:cNvPr>
          <p:cNvSpPr/>
          <p:nvPr/>
        </p:nvSpPr>
        <p:spPr>
          <a:xfrm>
            <a:off x="136040" y="1873293"/>
            <a:ext cx="3505319" cy="323165"/>
          </a:xfrm>
          <a:prstGeom prst="rect">
            <a:avLst/>
          </a:prstGeom>
        </p:spPr>
        <p:txBody>
          <a:bodyPr wrap="none">
            <a:spAutoFit/>
          </a:bodyPr>
          <a:lstStyle/>
          <a:p>
            <a:r>
              <a:rPr lang="fr-FR" sz="1500" dirty="0">
                <a:solidFill>
                  <a:schemeClr val="accent4">
                    <a:lumMod val="75000"/>
                  </a:schemeClr>
                </a:solidFill>
              </a:rPr>
              <a:t>G. Fumera et al. </a:t>
            </a:r>
            <a:r>
              <a:rPr lang="fr-FR" sz="1500" i="1" dirty="0">
                <a:solidFill>
                  <a:schemeClr val="accent4">
                    <a:lumMod val="75000"/>
                  </a:schemeClr>
                </a:solidFill>
              </a:rPr>
              <a:t>Pattern Recognition </a:t>
            </a:r>
            <a:r>
              <a:rPr lang="fr-FR" sz="1500" dirty="0">
                <a:solidFill>
                  <a:schemeClr val="accent4">
                    <a:lumMod val="75000"/>
                  </a:schemeClr>
                </a:solidFill>
              </a:rPr>
              <a:t>(2000)</a:t>
            </a:r>
          </a:p>
        </p:txBody>
      </p:sp>
      <p:sp>
        <p:nvSpPr>
          <p:cNvPr id="6" name="ZoneTexte 5">
            <a:extLst>
              <a:ext uri="{FF2B5EF4-FFF2-40B4-BE49-F238E27FC236}">
                <a16:creationId xmlns:a16="http://schemas.microsoft.com/office/drawing/2014/main" id="{91D61A77-167A-482F-9BF9-C8734B81AD14}"/>
              </a:ext>
            </a:extLst>
          </p:cNvPr>
          <p:cNvSpPr txBox="1"/>
          <p:nvPr/>
        </p:nvSpPr>
        <p:spPr>
          <a:xfrm>
            <a:off x="3777399" y="1522702"/>
            <a:ext cx="2209800" cy="307777"/>
          </a:xfrm>
          <a:prstGeom prst="rect">
            <a:avLst/>
          </a:prstGeom>
          <a:noFill/>
        </p:spPr>
        <p:txBody>
          <a:bodyPr wrap="square" rtlCol="0">
            <a:spAutoFit/>
          </a:bodyPr>
          <a:lstStyle/>
          <a:p>
            <a:r>
              <a:rPr lang="fr-FR" sz="1400" dirty="0"/>
              <a:t>k=1,…N</a:t>
            </a:r>
          </a:p>
        </p:txBody>
      </p:sp>
      <p:pic>
        <p:nvPicPr>
          <p:cNvPr id="12" name="Image 11">
            <a:extLst>
              <a:ext uri="{FF2B5EF4-FFF2-40B4-BE49-F238E27FC236}">
                <a16:creationId xmlns:a16="http://schemas.microsoft.com/office/drawing/2014/main" id="{D66E4FDD-C3E3-4C19-962B-EC3949E403E0}"/>
              </a:ext>
            </a:extLst>
          </p:cNvPr>
          <p:cNvPicPr>
            <a:picLocks noChangeAspect="1"/>
          </p:cNvPicPr>
          <p:nvPr/>
        </p:nvPicPr>
        <p:blipFill>
          <a:blip r:embed="rId2"/>
          <a:stretch>
            <a:fillRect/>
          </a:stretch>
        </p:blipFill>
        <p:spPr>
          <a:xfrm>
            <a:off x="8550643" y="1668896"/>
            <a:ext cx="3359324" cy="1409665"/>
          </a:xfrm>
          <a:prstGeom prst="rect">
            <a:avLst/>
          </a:prstGeom>
        </p:spPr>
      </p:pic>
      <p:sp>
        <p:nvSpPr>
          <p:cNvPr id="14" name="Flèche : droite 13">
            <a:extLst>
              <a:ext uri="{FF2B5EF4-FFF2-40B4-BE49-F238E27FC236}">
                <a16:creationId xmlns:a16="http://schemas.microsoft.com/office/drawing/2014/main" id="{B3AD0FD4-D151-408B-9B0F-9D10129ACAA0}"/>
              </a:ext>
            </a:extLst>
          </p:cNvPr>
          <p:cNvSpPr/>
          <p:nvPr/>
        </p:nvSpPr>
        <p:spPr>
          <a:xfrm>
            <a:off x="62958" y="2373728"/>
            <a:ext cx="438150" cy="323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A142236E-FF8D-4F58-9008-0794BB96598A}"/>
              </a:ext>
            </a:extLst>
          </p:cNvPr>
          <p:cNvSpPr/>
          <p:nvPr/>
        </p:nvSpPr>
        <p:spPr>
          <a:xfrm>
            <a:off x="539397" y="2350644"/>
            <a:ext cx="3250826" cy="369332"/>
          </a:xfrm>
          <a:prstGeom prst="rect">
            <a:avLst/>
          </a:prstGeom>
        </p:spPr>
        <p:txBody>
          <a:bodyPr wrap="none">
            <a:spAutoFit/>
          </a:bodyPr>
          <a:lstStyle/>
          <a:p>
            <a:r>
              <a:rPr lang="en-US" dirty="0">
                <a:solidFill>
                  <a:srgbClr val="000000"/>
                </a:solidFill>
              </a:rPr>
              <a:t>Multiple threshold rejection rule </a:t>
            </a:r>
            <a:endParaRPr lang="fr-FR" dirty="0"/>
          </a:p>
        </p:txBody>
      </p:sp>
      <p:sp>
        <p:nvSpPr>
          <p:cNvPr id="11" name="ZoneTexte 10">
            <a:extLst>
              <a:ext uri="{FF2B5EF4-FFF2-40B4-BE49-F238E27FC236}">
                <a16:creationId xmlns:a16="http://schemas.microsoft.com/office/drawing/2014/main" id="{CCB4B28B-8541-4998-B825-9B54BAD247D9}"/>
              </a:ext>
            </a:extLst>
          </p:cNvPr>
          <p:cNvSpPr txBox="1"/>
          <p:nvPr/>
        </p:nvSpPr>
        <p:spPr>
          <a:xfrm>
            <a:off x="-66978" y="2763691"/>
            <a:ext cx="12196020" cy="923330"/>
          </a:xfrm>
          <a:prstGeom prst="rect">
            <a:avLst/>
          </a:prstGeom>
          <a:noFill/>
        </p:spPr>
        <p:txBody>
          <a:bodyPr wrap="square" rtlCol="0">
            <a:spAutoFit/>
          </a:bodyPr>
          <a:lstStyle/>
          <a:p>
            <a:r>
              <a:rPr lang="fr-FR" dirty="0" err="1"/>
              <a:t>Other</a:t>
            </a:r>
            <a:r>
              <a:rPr lang="fr-FR" dirty="0"/>
              <a:t> </a:t>
            </a:r>
            <a:r>
              <a:rPr lang="fr-FR" dirty="0" err="1"/>
              <a:t>methods</a:t>
            </a:r>
            <a:endParaRPr lang="fr-FR" dirty="0"/>
          </a:p>
          <a:p>
            <a:pPr marL="285750" indent="-285750">
              <a:buFontTx/>
              <a:buChar char="-"/>
            </a:pPr>
            <a:r>
              <a:rPr lang="fr-FR" dirty="0"/>
              <a:t>Use </a:t>
            </a:r>
            <a:r>
              <a:rPr lang="fr-FR" dirty="0" err="1"/>
              <a:t>threshold</a:t>
            </a:r>
            <a:r>
              <a:rPr lang="fr-FR" dirty="0"/>
              <a:t> and </a:t>
            </a:r>
            <a:r>
              <a:rPr lang="fr-FR" dirty="0" err="1"/>
              <a:t>probability</a:t>
            </a:r>
            <a:r>
              <a:rPr lang="fr-FR" dirty="0"/>
              <a:t> </a:t>
            </a:r>
            <a:r>
              <a:rPr lang="fr-FR" dirty="0" err="1"/>
              <a:t>density</a:t>
            </a:r>
            <a:r>
              <a:rPr lang="fr-FR" dirty="0"/>
              <a:t> </a:t>
            </a:r>
            <a:r>
              <a:rPr lang="fr-FR" dirty="0" err="1"/>
              <a:t>function</a:t>
            </a:r>
            <a:r>
              <a:rPr lang="fr-FR" dirty="0"/>
              <a:t> (</a:t>
            </a:r>
            <a:r>
              <a:rPr lang="fr-FR" dirty="0" err="1"/>
              <a:t>Gaussian</a:t>
            </a:r>
            <a:r>
              <a:rPr lang="fr-FR" dirty="0"/>
              <a:t> Mixture Model (GMM))</a:t>
            </a:r>
          </a:p>
          <a:p>
            <a:pPr marL="285750" indent="-285750">
              <a:buFontTx/>
              <a:buChar char="-"/>
            </a:pPr>
            <a:r>
              <a:rPr lang="fr-FR" dirty="0" err="1"/>
              <a:t>When</a:t>
            </a:r>
            <a:r>
              <a:rPr lang="fr-FR" dirty="0"/>
              <a:t> the </a:t>
            </a:r>
            <a:r>
              <a:rPr lang="fr-FR" dirty="0" err="1"/>
              <a:t>classifiers</a:t>
            </a:r>
            <a:r>
              <a:rPr lang="fr-FR" dirty="0"/>
              <a:t> uses KNN =&gt; use the distances </a:t>
            </a:r>
            <a:r>
              <a:rPr lang="fr-FR" dirty="0" err="1"/>
              <a:t>between</a:t>
            </a:r>
            <a:r>
              <a:rPr lang="fr-FR" dirty="0"/>
              <a:t> classes</a:t>
            </a:r>
          </a:p>
        </p:txBody>
      </p:sp>
      <p:sp>
        <p:nvSpPr>
          <p:cNvPr id="4" name="ZoneTexte 3">
            <a:extLst>
              <a:ext uri="{FF2B5EF4-FFF2-40B4-BE49-F238E27FC236}">
                <a16:creationId xmlns:a16="http://schemas.microsoft.com/office/drawing/2014/main" id="{35C3A581-C1CF-4010-9A3F-3E42CA8B4247}"/>
              </a:ext>
            </a:extLst>
          </p:cNvPr>
          <p:cNvSpPr txBox="1"/>
          <p:nvPr/>
        </p:nvSpPr>
        <p:spPr>
          <a:xfrm>
            <a:off x="62958" y="4788609"/>
            <a:ext cx="8949701" cy="2031325"/>
          </a:xfrm>
          <a:prstGeom prst="rect">
            <a:avLst/>
          </a:prstGeom>
          <a:noFill/>
        </p:spPr>
        <p:txBody>
          <a:bodyPr wrap="square" rtlCol="0">
            <a:spAutoFit/>
          </a:bodyPr>
          <a:lstStyle/>
          <a:p>
            <a:r>
              <a:rPr lang="fr-FR" dirty="0"/>
              <a:t>Questions :</a:t>
            </a:r>
          </a:p>
          <a:p>
            <a:r>
              <a:rPr lang="fr-FR" dirty="0"/>
              <a:t>-Are the </a:t>
            </a:r>
            <a:r>
              <a:rPr lang="fr-FR" dirty="0" err="1"/>
              <a:t>algorithms</a:t>
            </a:r>
            <a:r>
              <a:rPr lang="fr-FR" dirty="0"/>
              <a:t> </a:t>
            </a:r>
            <a:r>
              <a:rPr lang="fr-FR" dirty="0" err="1"/>
              <a:t>used</a:t>
            </a:r>
            <a:r>
              <a:rPr lang="fr-FR" dirty="0"/>
              <a:t> by Rollin </a:t>
            </a:r>
            <a:r>
              <a:rPr lang="fr-FR" dirty="0" err="1"/>
              <a:t>using</a:t>
            </a:r>
            <a:r>
              <a:rPr lang="fr-FR" dirty="0"/>
              <a:t> </a:t>
            </a:r>
            <a:r>
              <a:rPr lang="fr-FR" dirty="0" err="1"/>
              <a:t>context</a:t>
            </a:r>
            <a:r>
              <a:rPr lang="fr-FR" dirty="0"/>
              <a:t> or not ? </a:t>
            </a:r>
          </a:p>
          <a:p>
            <a:r>
              <a:rPr lang="fr-FR" dirty="0"/>
              <a:t>-Do </a:t>
            </a:r>
            <a:r>
              <a:rPr lang="fr-FR" dirty="0" err="1"/>
              <a:t>we</a:t>
            </a:r>
            <a:r>
              <a:rPr lang="fr-FR" dirty="0"/>
              <a:t> have to </a:t>
            </a:r>
            <a:r>
              <a:rPr lang="fr-FR" dirty="0" err="1"/>
              <a:t>implement</a:t>
            </a:r>
            <a:r>
              <a:rPr lang="fr-FR" dirty="0"/>
              <a:t> the rejection </a:t>
            </a:r>
            <a:r>
              <a:rPr lang="fr-FR" dirty="0" err="1"/>
              <a:t>method</a:t>
            </a:r>
            <a:r>
              <a:rPr lang="fr-FR" dirty="0"/>
              <a:t> a posteriori </a:t>
            </a:r>
            <a:r>
              <a:rPr lang="fr-FR" dirty="0" err="1"/>
              <a:t>because</a:t>
            </a:r>
            <a:r>
              <a:rPr lang="fr-FR" dirty="0"/>
              <a:t> if </a:t>
            </a:r>
            <a:r>
              <a:rPr lang="fr-FR" dirty="0" err="1"/>
              <a:t>it</a:t>
            </a:r>
            <a:r>
              <a:rPr lang="fr-FR" dirty="0"/>
              <a:t> </a:t>
            </a:r>
            <a:r>
              <a:rPr lang="fr-FR" dirty="0" err="1"/>
              <a:t>would</a:t>
            </a:r>
            <a:r>
              <a:rPr lang="fr-FR" dirty="0"/>
              <a:t> </a:t>
            </a:r>
            <a:r>
              <a:rPr lang="fr-FR" dirty="0" err="1"/>
              <a:t>be</a:t>
            </a:r>
            <a:r>
              <a:rPr lang="fr-FR" dirty="0"/>
              <a:t> by design </a:t>
            </a:r>
            <a:r>
              <a:rPr lang="fr-FR" dirty="0" err="1"/>
              <a:t>we</a:t>
            </a:r>
            <a:r>
              <a:rPr lang="fr-FR" dirty="0"/>
              <a:t> </a:t>
            </a:r>
            <a:r>
              <a:rPr lang="fr-FR" dirty="0" err="1"/>
              <a:t>would</a:t>
            </a:r>
            <a:r>
              <a:rPr lang="fr-FR" dirty="0"/>
              <a:t> have to </a:t>
            </a:r>
            <a:r>
              <a:rPr lang="fr-FR" dirty="0" err="1"/>
              <a:t>modify</a:t>
            </a:r>
            <a:r>
              <a:rPr lang="fr-FR" dirty="0"/>
              <a:t> </a:t>
            </a:r>
            <a:r>
              <a:rPr lang="fr-FR" dirty="0" err="1"/>
              <a:t>too</a:t>
            </a:r>
            <a:r>
              <a:rPr lang="fr-FR" dirty="0"/>
              <a:t> </a:t>
            </a:r>
            <a:r>
              <a:rPr lang="fr-FR" dirty="0" err="1"/>
              <a:t>much</a:t>
            </a:r>
            <a:r>
              <a:rPr lang="fr-FR" dirty="0"/>
              <a:t> the </a:t>
            </a:r>
            <a:r>
              <a:rPr lang="fr-FR" dirty="0" err="1"/>
              <a:t>already</a:t>
            </a:r>
            <a:r>
              <a:rPr lang="fr-FR" dirty="0"/>
              <a:t> </a:t>
            </a:r>
            <a:r>
              <a:rPr lang="fr-FR" dirty="0" err="1"/>
              <a:t>existing</a:t>
            </a:r>
            <a:r>
              <a:rPr lang="fr-FR" dirty="0"/>
              <a:t> code ? Or </a:t>
            </a:r>
            <a:r>
              <a:rPr lang="fr-FR" dirty="0" err="1"/>
              <a:t>is</a:t>
            </a:r>
            <a:r>
              <a:rPr lang="fr-FR" dirty="0"/>
              <a:t> </a:t>
            </a:r>
            <a:r>
              <a:rPr lang="fr-FR" dirty="0" err="1"/>
              <a:t>it</a:t>
            </a:r>
            <a:r>
              <a:rPr lang="fr-FR" dirty="0"/>
              <a:t> </a:t>
            </a:r>
            <a:r>
              <a:rPr lang="fr-FR" dirty="0" err="1"/>
              <a:t>related</a:t>
            </a:r>
            <a:r>
              <a:rPr lang="fr-FR" dirty="0"/>
              <a:t> to the classification </a:t>
            </a:r>
            <a:r>
              <a:rPr lang="fr-FR" dirty="0" err="1"/>
              <a:t>methods</a:t>
            </a:r>
            <a:r>
              <a:rPr lang="fr-FR" dirty="0"/>
              <a:t> </a:t>
            </a:r>
            <a:r>
              <a:rPr lang="fr-FR" dirty="0" err="1"/>
              <a:t>that</a:t>
            </a:r>
            <a:r>
              <a:rPr lang="fr-FR" dirty="0"/>
              <a:t> Rollin has </a:t>
            </a:r>
            <a:r>
              <a:rPr lang="fr-FR" dirty="0" err="1"/>
              <a:t>decided</a:t>
            </a:r>
            <a:r>
              <a:rPr lang="fr-FR" dirty="0"/>
              <a:t> to use :</a:t>
            </a:r>
            <a:r>
              <a:rPr lang="en-US" dirty="0"/>
              <a:t> SVM (Support Vector Machines), RLR (Regularized Logistic Regression), RF (Random </a:t>
            </a:r>
            <a:r>
              <a:rPr lang="en-US" dirty="0" err="1"/>
              <a:t>Foret</a:t>
            </a:r>
            <a:r>
              <a:rPr lang="en-US" dirty="0"/>
              <a:t>)</a:t>
            </a:r>
          </a:p>
          <a:p>
            <a:endParaRPr lang="fr-FR" dirty="0"/>
          </a:p>
        </p:txBody>
      </p:sp>
    </p:spTree>
    <p:extLst>
      <p:ext uri="{BB962C8B-B14F-4D97-AF65-F5344CB8AC3E}">
        <p14:creationId xmlns:p14="http://schemas.microsoft.com/office/powerpoint/2010/main" val="4036025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CA39DF3-CFCC-41CB-BA7C-717E0B293311}"/>
              </a:ext>
            </a:extLst>
          </p:cNvPr>
          <p:cNvSpPr/>
          <p:nvPr/>
        </p:nvSpPr>
        <p:spPr>
          <a:xfrm>
            <a:off x="-4020" y="-424"/>
            <a:ext cx="12196020" cy="672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chemeClr val="tx1"/>
                </a:solidFill>
              </a:rPr>
              <a:t>Slide pour nous</a:t>
            </a:r>
          </a:p>
        </p:txBody>
      </p:sp>
      <p:sp>
        <p:nvSpPr>
          <p:cNvPr id="7" name="Ovale 14" descr="élément décoratif">
            <a:extLst>
              <a:ext uri="{FF2B5EF4-FFF2-40B4-BE49-F238E27FC236}">
                <a16:creationId xmlns:a16="http://schemas.microsoft.com/office/drawing/2014/main" id="{938E6FE7-0EDE-4288-8E02-9894DFB18143}"/>
              </a:ext>
            </a:extLst>
          </p:cNvPr>
          <p:cNvSpPr/>
          <p:nvPr/>
        </p:nvSpPr>
        <p:spPr>
          <a:xfrm>
            <a:off x="11116888" y="6130290"/>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8" name="Espace réservé du numéro de diapositive 5">
            <a:extLst>
              <a:ext uri="{FF2B5EF4-FFF2-40B4-BE49-F238E27FC236}">
                <a16:creationId xmlns:a16="http://schemas.microsoft.com/office/drawing/2014/main" id="{1A129848-A204-4940-8EFB-22612F50FF60}"/>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smtClean="0">
                <a:solidFill>
                  <a:schemeClr val="bg1"/>
                </a:solidFill>
              </a:rPr>
              <a:pPr algn="ctr" rtl="0"/>
              <a:t>19</a:t>
            </a:fld>
            <a:endParaRPr lang="fr-FR" sz="1200" dirty="0">
              <a:solidFill>
                <a:schemeClr val="bg1"/>
              </a:solidFill>
            </a:endParaRPr>
          </a:p>
        </p:txBody>
      </p:sp>
      <p:sp>
        <p:nvSpPr>
          <p:cNvPr id="4" name="ZoneTexte 3">
            <a:extLst>
              <a:ext uri="{FF2B5EF4-FFF2-40B4-BE49-F238E27FC236}">
                <a16:creationId xmlns:a16="http://schemas.microsoft.com/office/drawing/2014/main" id="{9D2873D7-6454-47A6-8E41-663949CB4489}"/>
              </a:ext>
            </a:extLst>
          </p:cNvPr>
          <p:cNvSpPr txBox="1"/>
          <p:nvPr/>
        </p:nvSpPr>
        <p:spPr>
          <a:xfrm>
            <a:off x="1216416" y="863670"/>
            <a:ext cx="4086055" cy="923330"/>
          </a:xfrm>
          <a:prstGeom prst="rect">
            <a:avLst/>
          </a:prstGeom>
          <a:noFill/>
        </p:spPr>
        <p:txBody>
          <a:bodyPr wrap="none" rtlCol="0">
            <a:spAutoFit/>
          </a:bodyPr>
          <a:lstStyle/>
          <a:p>
            <a:r>
              <a:rPr lang="en-GB" dirty="0"/>
              <a:t>Assessment</a:t>
            </a:r>
            <a:r>
              <a:rPr lang="fr-FR" dirty="0"/>
              <a:t> of the </a:t>
            </a:r>
            <a:r>
              <a:rPr lang="fr-FR" dirty="0" err="1"/>
              <a:t>models</a:t>
            </a:r>
            <a:r>
              <a:rPr lang="fr-FR" dirty="0"/>
              <a:t> of classification</a:t>
            </a:r>
          </a:p>
          <a:p>
            <a:endParaRPr lang="fr-FR" dirty="0"/>
          </a:p>
          <a:p>
            <a:r>
              <a:rPr lang="fr-FR" dirty="0"/>
              <a:t> </a:t>
            </a:r>
          </a:p>
        </p:txBody>
      </p:sp>
      <p:pic>
        <p:nvPicPr>
          <p:cNvPr id="9" name="Image 8">
            <a:extLst>
              <a:ext uri="{FF2B5EF4-FFF2-40B4-BE49-F238E27FC236}">
                <a16:creationId xmlns:a16="http://schemas.microsoft.com/office/drawing/2014/main" id="{685B1D80-6190-4E28-9004-FA9DB1A92ACB}"/>
              </a:ext>
            </a:extLst>
          </p:cNvPr>
          <p:cNvPicPr>
            <a:picLocks noChangeAspect="1"/>
          </p:cNvPicPr>
          <p:nvPr/>
        </p:nvPicPr>
        <p:blipFill>
          <a:blip r:embed="rId2"/>
          <a:stretch>
            <a:fillRect/>
          </a:stretch>
        </p:blipFill>
        <p:spPr>
          <a:xfrm>
            <a:off x="1216416" y="1177949"/>
            <a:ext cx="3419475" cy="1285875"/>
          </a:xfrm>
          <a:prstGeom prst="rect">
            <a:avLst/>
          </a:prstGeom>
        </p:spPr>
      </p:pic>
      <p:sp>
        <p:nvSpPr>
          <p:cNvPr id="10" name="Rectangle 9">
            <a:extLst>
              <a:ext uri="{FF2B5EF4-FFF2-40B4-BE49-F238E27FC236}">
                <a16:creationId xmlns:a16="http://schemas.microsoft.com/office/drawing/2014/main" id="{A78CE877-A7B7-4723-9473-7C3A331DD71D}"/>
              </a:ext>
            </a:extLst>
          </p:cNvPr>
          <p:cNvSpPr/>
          <p:nvPr/>
        </p:nvSpPr>
        <p:spPr>
          <a:xfrm>
            <a:off x="1216415" y="2547517"/>
            <a:ext cx="10055929" cy="2862322"/>
          </a:xfrm>
          <a:prstGeom prst="rect">
            <a:avLst/>
          </a:prstGeom>
        </p:spPr>
        <p:txBody>
          <a:bodyPr wrap="square">
            <a:spAutoFit/>
          </a:bodyPr>
          <a:lstStyle/>
          <a:p>
            <a:r>
              <a:rPr lang="en-US" i="1" dirty="0">
                <a:solidFill>
                  <a:srgbClr val="000000"/>
                </a:solidFill>
                <a:latin typeface=" Arial'"/>
              </a:rPr>
              <a:t>Pc: classification rate </a:t>
            </a:r>
          </a:p>
          <a:p>
            <a:r>
              <a:rPr lang="en-US" i="1" dirty="0">
                <a:solidFill>
                  <a:srgbClr val="000000"/>
                </a:solidFill>
                <a:latin typeface=" Arial'"/>
              </a:rPr>
              <a:t>PFA: false alarm rate hard-decision =</a:t>
            </a:r>
            <a:r>
              <a:rPr lang="en-US" dirty="0"/>
              <a:t>number of false alarms to the number of non-hazardous objects</a:t>
            </a:r>
            <a:endParaRPr lang="en-US" i="1" dirty="0">
              <a:solidFill>
                <a:srgbClr val="000000"/>
              </a:solidFill>
              <a:latin typeface=" Arial'"/>
            </a:endParaRPr>
          </a:p>
          <a:p>
            <a:endParaRPr lang="en-US" i="1" dirty="0">
              <a:solidFill>
                <a:srgbClr val="000000"/>
              </a:solidFill>
              <a:latin typeface=" Arial'"/>
            </a:endParaRPr>
          </a:p>
          <a:p>
            <a:endParaRPr lang="en-US" i="1" dirty="0">
              <a:solidFill>
                <a:srgbClr val="000000"/>
              </a:solidFill>
              <a:latin typeface=" Arial'"/>
            </a:endParaRPr>
          </a:p>
          <a:p>
            <a:r>
              <a:rPr lang="en-US" i="1" dirty="0">
                <a:solidFill>
                  <a:srgbClr val="000000"/>
                </a:solidFill>
                <a:latin typeface=" Arial'"/>
              </a:rPr>
              <a:t>Hard (binary) hierarchical structure, if a true class input gives no output above a fixed threshold T for one of its macro-classes in the upper levels of the hierarchy, it will be rejected. If the largest output is above T for some wrong macro-class at some node, then that input will be misclassified or rejected in a hard-decision hierarchical architecture DIFFERENT soft-decision hierarchy : for either case above, the final P(mlx) for that input's correct path can still have the largest final probability output above some new soft-decision threshold</a:t>
            </a:r>
            <a:endParaRPr lang="fr-FR" dirty="0"/>
          </a:p>
        </p:txBody>
      </p:sp>
    </p:spTree>
    <p:extLst>
      <p:ext uri="{BB962C8B-B14F-4D97-AF65-F5344CB8AC3E}">
        <p14:creationId xmlns:p14="http://schemas.microsoft.com/office/powerpoint/2010/main" val="2509814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07075255-26EF-42A4-BF15-617901C427A3}"/>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endParaRPr lang="fr-FR" sz="1200" dirty="0">
              <a:solidFill>
                <a:schemeClr val="bg1"/>
              </a:solidFill>
            </a:endParaRPr>
          </a:p>
        </p:txBody>
      </p:sp>
      <p:sp>
        <p:nvSpPr>
          <p:cNvPr id="15" name="Rectangle 14">
            <a:extLst>
              <a:ext uri="{FF2B5EF4-FFF2-40B4-BE49-F238E27FC236}">
                <a16:creationId xmlns:a16="http://schemas.microsoft.com/office/drawing/2014/main" id="{F7CD28C7-631B-4DAC-996B-0D6AA8E0E90F}"/>
              </a:ext>
            </a:extLst>
          </p:cNvPr>
          <p:cNvSpPr/>
          <p:nvPr/>
        </p:nvSpPr>
        <p:spPr>
          <a:xfrm>
            <a:off x="-4020" y="0"/>
            <a:ext cx="12196020" cy="672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chemeClr val="tx1"/>
                </a:solidFill>
              </a:rPr>
              <a:t>INTRODUCTION</a:t>
            </a:r>
          </a:p>
        </p:txBody>
      </p:sp>
      <p:sp>
        <p:nvSpPr>
          <p:cNvPr id="17" name="Rectangle : coins arrondis 16">
            <a:extLst>
              <a:ext uri="{FF2B5EF4-FFF2-40B4-BE49-F238E27FC236}">
                <a16:creationId xmlns:a16="http://schemas.microsoft.com/office/drawing/2014/main" id="{B963766C-3BA1-4A47-A3B1-F64EFBB30556}"/>
              </a:ext>
            </a:extLst>
          </p:cNvPr>
          <p:cNvSpPr/>
          <p:nvPr/>
        </p:nvSpPr>
        <p:spPr>
          <a:xfrm>
            <a:off x="322665" y="927100"/>
            <a:ext cx="11369519" cy="20447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Objective</a:t>
            </a:r>
            <a:r>
              <a:rPr lang="en-US" dirty="0">
                <a:solidFill>
                  <a:schemeClr val="tx1"/>
                </a:solidFill>
              </a:rPr>
              <a:t> :  To describe current rejection methods carried out after supervised classification of video and images and to explore a strategy of classification with rejection option of tree species </a:t>
            </a:r>
            <a:r>
              <a:rPr lang="fr-FR" dirty="0" err="1">
                <a:solidFill>
                  <a:schemeClr val="tx1"/>
                </a:solidFill>
              </a:rPr>
              <a:t>from</a:t>
            </a:r>
            <a:r>
              <a:rPr lang="fr-FR" dirty="0">
                <a:solidFill>
                  <a:schemeClr val="tx1"/>
                </a:solidFill>
              </a:rPr>
              <a:t> hyperspectral and multispectral image </a:t>
            </a:r>
          </a:p>
          <a:p>
            <a:pPr algn="ctr"/>
            <a:endParaRPr lang="fr-FR" dirty="0">
              <a:solidFill>
                <a:schemeClr val="tx1"/>
              </a:solidFill>
            </a:endParaRPr>
          </a:p>
          <a:p>
            <a:pPr algn="ctr"/>
            <a:r>
              <a:rPr lang="en-US" i="1" dirty="0">
                <a:solidFill>
                  <a:schemeClr val="tx1"/>
                </a:solidFill>
                <a:effectLst>
                  <a:outerShdw blurRad="38100" dist="38100" dir="2700000" algn="tl">
                    <a:srgbClr val="000000">
                      <a:alpha val="43137"/>
                    </a:srgbClr>
                  </a:outerShdw>
                </a:effectLst>
              </a:rPr>
              <a:t>Keywords</a:t>
            </a:r>
            <a:r>
              <a:rPr lang="en-US" dirty="0">
                <a:solidFill>
                  <a:schemeClr val="tx1"/>
                </a:solidFill>
              </a:rPr>
              <a:t> : </a:t>
            </a:r>
            <a:r>
              <a:rPr lang="en-US" i="1" dirty="0">
                <a:solidFill>
                  <a:schemeClr val="tx1"/>
                </a:solidFill>
              </a:rPr>
              <a:t>supervised classification, rejection class, vegetation, hyperspectral image, multispectral image</a:t>
            </a:r>
            <a:endParaRPr lang="fr-FR" sz="2800" i="1" dirty="0">
              <a:solidFill>
                <a:schemeClr val="tx1"/>
              </a:solidFill>
              <a:sym typeface="Wingdings" panose="05000000000000000000" pitchFamily="2" charset="2"/>
            </a:endParaRPr>
          </a:p>
        </p:txBody>
      </p:sp>
      <p:sp>
        <p:nvSpPr>
          <p:cNvPr id="12" name="Rectangle : coins arrondis 11">
            <a:extLst>
              <a:ext uri="{FF2B5EF4-FFF2-40B4-BE49-F238E27FC236}">
                <a16:creationId xmlns:a16="http://schemas.microsoft.com/office/drawing/2014/main" id="{24A4DF2A-99A6-477A-9EE6-C4D72E91B50D}"/>
              </a:ext>
            </a:extLst>
          </p:cNvPr>
          <p:cNvSpPr/>
          <p:nvPr/>
        </p:nvSpPr>
        <p:spPr>
          <a:xfrm>
            <a:off x="356038" y="4030428"/>
            <a:ext cx="3911162" cy="22560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sym typeface="Wingdings" panose="05000000000000000000" pitchFamily="2" charset="2"/>
              </a:rPr>
              <a:t>Images </a:t>
            </a:r>
            <a:r>
              <a:rPr lang="fr-FR" dirty="0" err="1">
                <a:solidFill>
                  <a:schemeClr val="tx1"/>
                </a:solidFill>
                <a:sym typeface="Wingdings" panose="05000000000000000000" pitchFamily="2" charset="2"/>
              </a:rPr>
              <a:t>from</a:t>
            </a:r>
            <a:r>
              <a:rPr lang="fr-FR" dirty="0">
                <a:solidFill>
                  <a:schemeClr val="tx1"/>
                </a:solidFill>
                <a:sym typeface="Wingdings" panose="05000000000000000000" pitchFamily="2" charset="2"/>
              </a:rPr>
              <a:t> </a:t>
            </a:r>
            <a:r>
              <a:rPr lang="fr-FR" dirty="0" err="1">
                <a:solidFill>
                  <a:schemeClr val="tx1"/>
                </a:solidFill>
                <a:sym typeface="Wingdings" panose="05000000000000000000" pitchFamily="2" charset="2"/>
              </a:rPr>
              <a:t>remote</a:t>
            </a:r>
            <a:r>
              <a:rPr lang="fr-FR" dirty="0">
                <a:solidFill>
                  <a:schemeClr val="tx1"/>
                </a:solidFill>
                <a:sym typeface="Wingdings" panose="05000000000000000000" pitchFamily="2" charset="2"/>
              </a:rPr>
              <a:t> </a:t>
            </a:r>
            <a:r>
              <a:rPr lang="fr-FR" dirty="0" err="1">
                <a:solidFill>
                  <a:schemeClr val="tx1"/>
                </a:solidFill>
                <a:sym typeface="Wingdings" panose="05000000000000000000" pitchFamily="2" charset="2"/>
              </a:rPr>
              <a:t>sensing</a:t>
            </a:r>
            <a:r>
              <a:rPr lang="fr-FR" dirty="0">
                <a:solidFill>
                  <a:schemeClr val="tx1"/>
                </a:solidFill>
                <a:sym typeface="Wingdings" panose="05000000000000000000" pitchFamily="2" charset="2"/>
              </a:rPr>
              <a:t> : </a:t>
            </a:r>
          </a:p>
          <a:p>
            <a:pPr algn="ctr"/>
            <a:r>
              <a:rPr lang="fr-FR" dirty="0">
                <a:solidFill>
                  <a:schemeClr val="tx1"/>
                </a:solidFill>
                <a:sym typeface="Wingdings" panose="05000000000000000000" pitchFamily="2" charset="2"/>
              </a:rPr>
              <a:t>*Hyperspectral </a:t>
            </a:r>
            <a:r>
              <a:rPr lang="fr-FR" dirty="0" err="1">
                <a:solidFill>
                  <a:schemeClr val="tx1"/>
                </a:solidFill>
                <a:sym typeface="Wingdings" panose="05000000000000000000" pitchFamily="2" charset="2"/>
              </a:rPr>
              <a:t>imagery</a:t>
            </a:r>
            <a:r>
              <a:rPr lang="fr-FR" dirty="0">
                <a:solidFill>
                  <a:schemeClr val="tx1"/>
                </a:solidFill>
                <a:sym typeface="Wingdings" panose="05000000000000000000" pitchFamily="2" charset="2"/>
              </a:rPr>
              <a:t> (</a:t>
            </a:r>
            <a:r>
              <a:rPr lang="fr-FR" dirty="0" err="1">
                <a:solidFill>
                  <a:schemeClr val="tx1"/>
                </a:solidFill>
                <a:sym typeface="Wingdings" panose="05000000000000000000" pitchFamily="2" charset="2"/>
              </a:rPr>
              <a:t>from</a:t>
            </a:r>
            <a:r>
              <a:rPr lang="fr-FR" dirty="0">
                <a:solidFill>
                  <a:schemeClr val="tx1"/>
                </a:solidFill>
                <a:sym typeface="Wingdings" panose="05000000000000000000" pitchFamily="2" charset="2"/>
              </a:rPr>
              <a:t> planes, </a:t>
            </a:r>
            <a:r>
              <a:rPr lang="fr-FR" dirty="0" err="1">
                <a:solidFill>
                  <a:schemeClr val="tx1"/>
                </a:solidFill>
                <a:sym typeface="Wingdings" panose="05000000000000000000" pitchFamily="2" charset="2"/>
              </a:rPr>
              <a:t>with</a:t>
            </a:r>
            <a:r>
              <a:rPr lang="fr-FR" dirty="0">
                <a:solidFill>
                  <a:schemeClr val="tx1"/>
                </a:solidFill>
                <a:sym typeface="Wingdings" panose="05000000000000000000" pitchFamily="2" charset="2"/>
              </a:rPr>
              <a:t> a high </a:t>
            </a:r>
            <a:r>
              <a:rPr lang="fr-FR" dirty="0" err="1">
                <a:solidFill>
                  <a:schemeClr val="tx1"/>
                </a:solidFill>
                <a:sym typeface="Wingdings" panose="05000000000000000000" pitchFamily="2" charset="2"/>
              </a:rPr>
              <a:t>resolution</a:t>
            </a:r>
            <a:r>
              <a:rPr lang="fr-FR" dirty="0">
                <a:solidFill>
                  <a:schemeClr val="tx1"/>
                </a:solidFill>
                <a:sym typeface="Wingdings" panose="05000000000000000000" pitchFamily="2" charset="2"/>
              </a:rPr>
              <a:t>) </a:t>
            </a:r>
          </a:p>
          <a:p>
            <a:pPr algn="ctr"/>
            <a:r>
              <a:rPr lang="fr-FR" dirty="0">
                <a:solidFill>
                  <a:schemeClr val="tx1"/>
                </a:solidFill>
                <a:sym typeface="Wingdings" panose="05000000000000000000" pitchFamily="2" charset="2"/>
              </a:rPr>
              <a:t>*Multispectral (</a:t>
            </a:r>
            <a:r>
              <a:rPr lang="fr-FR" dirty="0" err="1">
                <a:solidFill>
                  <a:schemeClr val="tx1"/>
                </a:solidFill>
                <a:sym typeface="Wingdings" panose="05000000000000000000" pitchFamily="2" charset="2"/>
              </a:rPr>
              <a:t>from</a:t>
            </a:r>
            <a:r>
              <a:rPr lang="fr-FR" dirty="0">
                <a:solidFill>
                  <a:schemeClr val="tx1"/>
                </a:solidFill>
                <a:sym typeface="Wingdings" panose="05000000000000000000" pitchFamily="2" charset="2"/>
              </a:rPr>
              <a:t> satellite </a:t>
            </a:r>
            <a:r>
              <a:rPr lang="fr-FR" dirty="0" err="1">
                <a:solidFill>
                  <a:schemeClr val="tx1"/>
                </a:solidFill>
                <a:sym typeface="Wingdings" panose="05000000000000000000" pitchFamily="2" charset="2"/>
              </a:rPr>
              <a:t>with</a:t>
            </a:r>
            <a:r>
              <a:rPr lang="fr-FR" dirty="0">
                <a:solidFill>
                  <a:schemeClr val="tx1"/>
                </a:solidFill>
                <a:sym typeface="Wingdings" panose="05000000000000000000" pitchFamily="2" charset="2"/>
              </a:rPr>
              <a:t> a </a:t>
            </a:r>
            <a:r>
              <a:rPr lang="fr-FR" dirty="0" err="1">
                <a:solidFill>
                  <a:schemeClr val="tx1"/>
                </a:solidFill>
                <a:sym typeface="Wingdings" panose="05000000000000000000" pitchFamily="2" charset="2"/>
              </a:rPr>
              <a:t>lower</a:t>
            </a:r>
            <a:r>
              <a:rPr lang="fr-FR" dirty="0">
                <a:solidFill>
                  <a:schemeClr val="tx1"/>
                </a:solidFill>
                <a:sym typeface="Wingdings" panose="05000000000000000000" pitchFamily="2" charset="2"/>
              </a:rPr>
              <a:t> </a:t>
            </a:r>
            <a:r>
              <a:rPr lang="fr-FR" dirty="0" err="1">
                <a:solidFill>
                  <a:schemeClr val="tx1"/>
                </a:solidFill>
                <a:sym typeface="Wingdings" panose="05000000000000000000" pitchFamily="2" charset="2"/>
              </a:rPr>
              <a:t>resolution</a:t>
            </a:r>
            <a:r>
              <a:rPr lang="fr-FR" dirty="0">
                <a:solidFill>
                  <a:schemeClr val="tx1"/>
                </a:solidFill>
                <a:sym typeface="Wingdings" panose="05000000000000000000" pitchFamily="2" charset="2"/>
              </a:rPr>
              <a:t>)</a:t>
            </a:r>
          </a:p>
        </p:txBody>
      </p:sp>
      <p:sp>
        <p:nvSpPr>
          <p:cNvPr id="13" name="Rectangle 12">
            <a:extLst>
              <a:ext uri="{FF2B5EF4-FFF2-40B4-BE49-F238E27FC236}">
                <a16:creationId xmlns:a16="http://schemas.microsoft.com/office/drawing/2014/main" id="{723E2921-A3A8-4C55-89E9-6EA1D5BDD655}"/>
              </a:ext>
            </a:extLst>
          </p:cNvPr>
          <p:cNvSpPr/>
          <p:nvPr/>
        </p:nvSpPr>
        <p:spPr>
          <a:xfrm>
            <a:off x="3525663" y="3079378"/>
            <a:ext cx="2568327" cy="968278"/>
          </a:xfrm>
          <a:prstGeom prst="rect">
            <a:avLst/>
          </a:prstGeom>
        </p:spPr>
        <p:txBody>
          <a:bodyPr wrap="square">
            <a:spAutoFit/>
          </a:bodyPr>
          <a:lstStyle/>
          <a:p>
            <a:pPr algn="ct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Converting qualitative information into a quantitative information</a:t>
            </a:r>
            <a:endParaRPr lang="fr-FR" dirty="0">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 coins arrondis 13">
            <a:extLst>
              <a:ext uri="{FF2B5EF4-FFF2-40B4-BE49-F238E27FC236}">
                <a16:creationId xmlns:a16="http://schemas.microsoft.com/office/drawing/2014/main" id="{719E5EA5-E5D5-49F0-AEF9-FF1BB0702C80}"/>
              </a:ext>
            </a:extLst>
          </p:cNvPr>
          <p:cNvSpPr/>
          <p:nvPr/>
        </p:nvSpPr>
        <p:spPr>
          <a:xfrm>
            <a:off x="5055097" y="4030428"/>
            <a:ext cx="3047503" cy="22560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sym typeface="Wingdings" panose="05000000000000000000" pitchFamily="2" charset="2"/>
              </a:rPr>
              <a:t>Classification on </a:t>
            </a:r>
            <a:r>
              <a:rPr lang="fr-FR" dirty="0" err="1">
                <a:solidFill>
                  <a:schemeClr val="tx1"/>
                </a:solidFill>
                <a:sym typeface="Wingdings" panose="05000000000000000000" pitchFamily="2" charset="2"/>
              </a:rPr>
              <a:t>each</a:t>
            </a:r>
            <a:r>
              <a:rPr lang="fr-FR" dirty="0">
                <a:solidFill>
                  <a:schemeClr val="tx1"/>
                </a:solidFill>
                <a:sym typeface="Wingdings" panose="05000000000000000000" pitchFamily="2" charset="2"/>
              </a:rPr>
              <a:t> pixel </a:t>
            </a:r>
            <a:r>
              <a:rPr lang="fr-FR" dirty="0" err="1">
                <a:solidFill>
                  <a:schemeClr val="tx1"/>
                </a:solidFill>
                <a:sym typeface="Wingdings" panose="05000000000000000000" pitchFamily="2" charset="2"/>
              </a:rPr>
              <a:t>with</a:t>
            </a:r>
            <a:r>
              <a:rPr lang="fr-FR" dirty="0">
                <a:solidFill>
                  <a:schemeClr val="tx1"/>
                </a:solidFill>
                <a:sym typeface="Wingdings" panose="05000000000000000000" pitchFamily="2" charset="2"/>
              </a:rPr>
              <a:t> machine </a:t>
            </a:r>
            <a:r>
              <a:rPr lang="fr-FR" dirty="0" err="1">
                <a:solidFill>
                  <a:schemeClr val="tx1"/>
                </a:solidFill>
                <a:sym typeface="Wingdings" panose="05000000000000000000" pitchFamily="2" charset="2"/>
              </a:rPr>
              <a:t>learning</a:t>
            </a:r>
            <a:r>
              <a:rPr lang="fr-FR" dirty="0">
                <a:solidFill>
                  <a:schemeClr val="tx1"/>
                </a:solidFill>
                <a:sym typeface="Wingdings" panose="05000000000000000000" pitchFamily="2" charset="2"/>
              </a:rPr>
              <a:t> (SVM, RLR, RF)</a:t>
            </a:r>
          </a:p>
        </p:txBody>
      </p:sp>
      <p:cxnSp>
        <p:nvCxnSpPr>
          <p:cNvPr id="16" name="Connecteur droit avec flèche 15">
            <a:extLst>
              <a:ext uri="{FF2B5EF4-FFF2-40B4-BE49-F238E27FC236}">
                <a16:creationId xmlns:a16="http://schemas.microsoft.com/office/drawing/2014/main" id="{94B69D91-1FDC-475C-9F54-FC4E5CE49A91}"/>
              </a:ext>
            </a:extLst>
          </p:cNvPr>
          <p:cNvCxnSpPr>
            <a:cxnSpLocks/>
          </p:cNvCxnSpPr>
          <p:nvPr/>
        </p:nvCxnSpPr>
        <p:spPr>
          <a:xfrm>
            <a:off x="4000749" y="4030428"/>
            <a:ext cx="13205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CB51CAED-1095-44DA-9B3B-5D477E5AD932}"/>
              </a:ext>
            </a:extLst>
          </p:cNvPr>
          <p:cNvCxnSpPr>
            <a:cxnSpLocks/>
          </p:cNvCxnSpPr>
          <p:nvPr/>
        </p:nvCxnSpPr>
        <p:spPr>
          <a:xfrm>
            <a:off x="7857329" y="4049920"/>
            <a:ext cx="13755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 coins arrondis 18">
            <a:extLst>
              <a:ext uri="{FF2B5EF4-FFF2-40B4-BE49-F238E27FC236}">
                <a16:creationId xmlns:a16="http://schemas.microsoft.com/office/drawing/2014/main" id="{4548DF38-9927-43F6-94C0-DD656BF69341}"/>
              </a:ext>
            </a:extLst>
          </p:cNvPr>
          <p:cNvSpPr/>
          <p:nvPr/>
        </p:nvSpPr>
        <p:spPr>
          <a:xfrm>
            <a:off x="8907307" y="4047656"/>
            <a:ext cx="3047503" cy="22560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sym typeface="Wingdings" panose="05000000000000000000" pitchFamily="2" charset="2"/>
              </a:rPr>
              <a:t>Rejection </a:t>
            </a:r>
            <a:r>
              <a:rPr lang="fr-FR" dirty="0" err="1">
                <a:solidFill>
                  <a:schemeClr val="tx1"/>
                </a:solidFill>
                <a:sym typeface="Wingdings" panose="05000000000000000000" pitchFamily="2" charset="2"/>
              </a:rPr>
              <a:t>method</a:t>
            </a:r>
            <a:r>
              <a:rPr lang="fr-FR" dirty="0">
                <a:solidFill>
                  <a:schemeClr val="tx1"/>
                </a:solidFill>
                <a:sym typeface="Wingdings" panose="05000000000000000000" pitchFamily="2" charset="2"/>
              </a:rPr>
              <a:t> for plant </a:t>
            </a:r>
            <a:r>
              <a:rPr lang="fr-FR" dirty="0" err="1">
                <a:solidFill>
                  <a:schemeClr val="tx1"/>
                </a:solidFill>
                <a:sym typeface="Wingdings" panose="05000000000000000000" pitchFamily="2" charset="2"/>
              </a:rPr>
              <a:t>species</a:t>
            </a:r>
            <a:r>
              <a:rPr lang="fr-FR" dirty="0">
                <a:solidFill>
                  <a:schemeClr val="tx1"/>
                </a:solidFill>
                <a:sym typeface="Wingdings" panose="05000000000000000000" pitchFamily="2" charset="2"/>
              </a:rPr>
              <a:t> : </a:t>
            </a:r>
          </a:p>
          <a:p>
            <a:pPr algn="ctr"/>
            <a:r>
              <a:rPr lang="fr-FR" dirty="0">
                <a:solidFill>
                  <a:schemeClr val="tx1"/>
                </a:solidFill>
                <a:sym typeface="Wingdings" panose="05000000000000000000" pitchFamily="2" charset="2"/>
              </a:rPr>
              <a:t>-</a:t>
            </a:r>
            <a:r>
              <a:rPr lang="fr-FR" dirty="0" err="1">
                <a:solidFill>
                  <a:schemeClr val="tx1"/>
                </a:solidFill>
                <a:sym typeface="Wingdings" panose="05000000000000000000" pitchFamily="2" charset="2"/>
              </a:rPr>
              <a:t>isolated</a:t>
            </a:r>
            <a:r>
              <a:rPr lang="fr-FR" dirty="0">
                <a:solidFill>
                  <a:schemeClr val="tx1"/>
                </a:solidFill>
                <a:sym typeface="Wingdings" panose="05000000000000000000" pitchFamily="2" charset="2"/>
              </a:rPr>
              <a:t>/</a:t>
            </a:r>
            <a:r>
              <a:rPr lang="fr-FR" dirty="0" err="1">
                <a:solidFill>
                  <a:schemeClr val="tx1"/>
                </a:solidFill>
                <a:sym typeface="Wingdings" panose="05000000000000000000" pitchFamily="2" charset="2"/>
              </a:rPr>
              <a:t>uncommon</a:t>
            </a:r>
            <a:r>
              <a:rPr lang="fr-FR" dirty="0">
                <a:solidFill>
                  <a:schemeClr val="tx1"/>
                </a:solidFill>
                <a:sym typeface="Wingdings" panose="05000000000000000000" pitchFamily="2" charset="2"/>
              </a:rPr>
              <a:t> </a:t>
            </a:r>
          </a:p>
          <a:p>
            <a:pPr marL="457200" indent="-457200" algn="ctr">
              <a:buFontTx/>
              <a:buChar char="-"/>
            </a:pPr>
            <a:r>
              <a:rPr lang="fr-FR" dirty="0" err="1">
                <a:solidFill>
                  <a:schemeClr val="tx1"/>
                </a:solidFill>
                <a:sym typeface="Wingdings" panose="05000000000000000000" pitchFamily="2" charset="2"/>
              </a:rPr>
              <a:t>Unlabeled</a:t>
            </a:r>
            <a:r>
              <a:rPr lang="fr-FR" dirty="0">
                <a:solidFill>
                  <a:schemeClr val="tx1"/>
                </a:solidFill>
                <a:sym typeface="Wingdings" panose="05000000000000000000" pitchFamily="2" charset="2"/>
              </a:rPr>
              <a:t> </a:t>
            </a:r>
            <a:r>
              <a:rPr lang="fr-FR" dirty="0" err="1">
                <a:solidFill>
                  <a:schemeClr val="tx1"/>
                </a:solidFill>
                <a:sym typeface="Wingdings" panose="05000000000000000000" pitchFamily="2" charset="2"/>
              </a:rPr>
              <a:t>species</a:t>
            </a:r>
            <a:r>
              <a:rPr lang="fr-FR" dirty="0">
                <a:solidFill>
                  <a:schemeClr val="tx1"/>
                </a:solidFill>
                <a:sym typeface="Wingdings" panose="05000000000000000000" pitchFamily="2" charset="2"/>
              </a:rPr>
              <a:t> </a:t>
            </a:r>
          </a:p>
          <a:p>
            <a:pPr algn="ctr"/>
            <a:r>
              <a:rPr lang="fr-FR" dirty="0">
                <a:solidFill>
                  <a:schemeClr val="tx1"/>
                </a:solidFill>
                <a:sym typeface="Wingdings" panose="05000000000000000000" pitchFamily="2" charset="2"/>
              </a:rPr>
              <a:t> </a:t>
            </a:r>
            <a:r>
              <a:rPr lang="fr-FR" dirty="0" err="1">
                <a:solidFill>
                  <a:schemeClr val="tx1"/>
                </a:solidFill>
                <a:sym typeface="Wingdings" panose="05000000000000000000" pitchFamily="2" charset="2"/>
              </a:rPr>
              <a:t>Avoid</a:t>
            </a:r>
            <a:r>
              <a:rPr lang="fr-FR" dirty="0">
                <a:solidFill>
                  <a:schemeClr val="tx1"/>
                </a:solidFill>
                <a:sym typeface="Wingdings" panose="05000000000000000000" pitchFamily="2" charset="2"/>
              </a:rPr>
              <a:t> </a:t>
            </a:r>
            <a:r>
              <a:rPr lang="fr-FR" dirty="0" err="1">
                <a:solidFill>
                  <a:schemeClr val="tx1"/>
                </a:solidFill>
                <a:sym typeface="Wingdings" panose="05000000000000000000" pitchFamily="2" charset="2"/>
              </a:rPr>
              <a:t>assigment</a:t>
            </a:r>
            <a:r>
              <a:rPr lang="fr-FR" dirty="0">
                <a:solidFill>
                  <a:schemeClr val="tx1"/>
                </a:solidFill>
                <a:sym typeface="Wingdings" panose="05000000000000000000" pitchFamily="2" charset="2"/>
              </a:rPr>
              <a:t> to the </a:t>
            </a:r>
            <a:r>
              <a:rPr lang="fr-FR" dirty="0" err="1">
                <a:solidFill>
                  <a:schemeClr val="tx1"/>
                </a:solidFill>
                <a:sym typeface="Wingdings" panose="05000000000000000000" pitchFamily="2" charset="2"/>
              </a:rPr>
              <a:t>wrong</a:t>
            </a:r>
            <a:r>
              <a:rPr lang="fr-FR" dirty="0">
                <a:solidFill>
                  <a:schemeClr val="tx1"/>
                </a:solidFill>
                <a:sym typeface="Wingdings" panose="05000000000000000000" pitchFamily="2" charset="2"/>
              </a:rPr>
              <a:t> class</a:t>
            </a:r>
          </a:p>
        </p:txBody>
      </p:sp>
      <p:sp>
        <p:nvSpPr>
          <p:cNvPr id="20" name="Rectangle 19">
            <a:extLst>
              <a:ext uri="{FF2B5EF4-FFF2-40B4-BE49-F238E27FC236}">
                <a16:creationId xmlns:a16="http://schemas.microsoft.com/office/drawing/2014/main" id="{EF8007A2-05C9-4A01-BB34-7C750BC31C73}"/>
              </a:ext>
            </a:extLst>
          </p:cNvPr>
          <p:cNvSpPr/>
          <p:nvPr/>
        </p:nvSpPr>
        <p:spPr>
          <a:xfrm>
            <a:off x="7220790" y="3430838"/>
            <a:ext cx="2568327" cy="671915"/>
          </a:xfrm>
          <a:prstGeom prst="rect">
            <a:avLst/>
          </a:prstGeom>
        </p:spPr>
        <p:txBody>
          <a:bodyPr wrap="square">
            <a:spAutoFit/>
          </a:bodyPr>
          <a:lstStyle/>
          <a:p>
            <a:pPr algn="ct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Creation of a rejection class</a:t>
            </a:r>
            <a:endParaRPr lang="fr-FR" dirty="0">
              <a:latin typeface="Calibri" panose="020F0502020204030204" pitchFamily="34" charset="0"/>
              <a:ea typeface="Calibri" panose="020F0502020204030204" pitchFamily="34" charset="0"/>
              <a:cs typeface="Times New Roman" panose="02020603050405020304" pitchFamily="18" charset="0"/>
            </a:endParaRPr>
          </a:p>
        </p:txBody>
      </p:sp>
      <p:sp>
        <p:nvSpPr>
          <p:cNvPr id="21" name="Ovale 14" descr="élément décoratif">
            <a:extLst>
              <a:ext uri="{FF2B5EF4-FFF2-40B4-BE49-F238E27FC236}">
                <a16:creationId xmlns:a16="http://schemas.microsoft.com/office/drawing/2014/main" id="{08F19036-B3C4-40EC-8D80-EFC8EFB8047D}"/>
              </a:ext>
            </a:extLst>
          </p:cNvPr>
          <p:cNvSpPr/>
          <p:nvPr/>
        </p:nvSpPr>
        <p:spPr>
          <a:xfrm>
            <a:off x="11269288" y="6282690"/>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2" name="Espace réservé du numéro de diapositive 5">
            <a:extLst>
              <a:ext uri="{FF2B5EF4-FFF2-40B4-BE49-F238E27FC236}">
                <a16:creationId xmlns:a16="http://schemas.microsoft.com/office/drawing/2014/main" id="{3BF8DA5D-1010-42BE-B1DC-E9E515A1B8A9}"/>
              </a:ext>
            </a:extLst>
          </p:cNvPr>
          <p:cNvSpPr txBox="1">
            <a:spLocks/>
          </p:cNvSpPr>
          <p:nvPr/>
        </p:nvSpPr>
        <p:spPr>
          <a:xfrm>
            <a:off x="11243610" y="63417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smtClean="0">
                <a:solidFill>
                  <a:schemeClr val="bg1"/>
                </a:solidFill>
              </a:rPr>
              <a:pPr algn="ctr" rtl="0"/>
              <a:t>2</a:t>
            </a:fld>
            <a:endParaRPr lang="fr-FR" sz="1200" dirty="0">
              <a:solidFill>
                <a:schemeClr val="bg1"/>
              </a:solidFill>
            </a:endParaRPr>
          </a:p>
        </p:txBody>
      </p:sp>
      <p:sp>
        <p:nvSpPr>
          <p:cNvPr id="10" name="ZoneTexte 9">
            <a:extLst>
              <a:ext uri="{FF2B5EF4-FFF2-40B4-BE49-F238E27FC236}">
                <a16:creationId xmlns:a16="http://schemas.microsoft.com/office/drawing/2014/main" id="{5F500A51-F9BC-4FA7-832F-68552B4A8BFB}"/>
              </a:ext>
            </a:extLst>
          </p:cNvPr>
          <p:cNvSpPr txBox="1"/>
          <p:nvPr/>
        </p:nvSpPr>
        <p:spPr>
          <a:xfrm>
            <a:off x="356038" y="6339198"/>
            <a:ext cx="10582772" cy="369332"/>
          </a:xfrm>
          <a:prstGeom prst="rect">
            <a:avLst/>
          </a:prstGeom>
          <a:noFill/>
        </p:spPr>
        <p:txBody>
          <a:bodyPr wrap="square" rtlCol="0">
            <a:spAutoFit/>
          </a:bodyPr>
          <a:lstStyle/>
          <a:p>
            <a:r>
              <a:rPr lang="fr-FR" dirty="0" err="1"/>
              <a:t>Problem</a:t>
            </a:r>
            <a:r>
              <a:rPr lang="fr-FR" dirty="0"/>
              <a:t> of </a:t>
            </a:r>
            <a:r>
              <a:rPr lang="fr-FR" dirty="0" err="1"/>
              <a:t>handled</a:t>
            </a:r>
            <a:r>
              <a:rPr lang="fr-FR" dirty="0"/>
              <a:t> classification of the pixels in the </a:t>
            </a:r>
            <a:r>
              <a:rPr lang="fr-FR" dirty="0" err="1"/>
              <a:t>usually</a:t>
            </a:r>
            <a:r>
              <a:rPr lang="fr-FR" dirty="0"/>
              <a:t> rejection class : time </a:t>
            </a:r>
            <a:r>
              <a:rPr lang="fr-FR" dirty="0" err="1"/>
              <a:t>consuming</a:t>
            </a:r>
            <a:r>
              <a:rPr lang="fr-FR" dirty="0"/>
              <a:t>    </a:t>
            </a:r>
          </a:p>
        </p:txBody>
      </p:sp>
    </p:spTree>
    <p:extLst>
      <p:ext uri="{BB962C8B-B14F-4D97-AF65-F5344CB8AC3E}">
        <p14:creationId xmlns:p14="http://schemas.microsoft.com/office/powerpoint/2010/main" val="282267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2" grpId="0" animBg="1"/>
      <p:bldP spid="14" grpId="0" animBg="1"/>
      <p:bldP spid="1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CA39DF3-CFCC-41CB-BA7C-717E0B293311}"/>
              </a:ext>
            </a:extLst>
          </p:cNvPr>
          <p:cNvSpPr/>
          <p:nvPr/>
        </p:nvSpPr>
        <p:spPr>
          <a:xfrm>
            <a:off x="-4020" y="-424"/>
            <a:ext cx="12196020" cy="672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chemeClr val="tx1"/>
                </a:solidFill>
              </a:rPr>
              <a:t>Slide pour nous</a:t>
            </a:r>
          </a:p>
        </p:txBody>
      </p:sp>
      <p:sp>
        <p:nvSpPr>
          <p:cNvPr id="7" name="Ovale 14" descr="élément décoratif">
            <a:extLst>
              <a:ext uri="{FF2B5EF4-FFF2-40B4-BE49-F238E27FC236}">
                <a16:creationId xmlns:a16="http://schemas.microsoft.com/office/drawing/2014/main" id="{938E6FE7-0EDE-4288-8E02-9894DFB18143}"/>
              </a:ext>
            </a:extLst>
          </p:cNvPr>
          <p:cNvSpPr/>
          <p:nvPr/>
        </p:nvSpPr>
        <p:spPr>
          <a:xfrm>
            <a:off x="11116888" y="6130290"/>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8" name="Espace réservé du numéro de diapositive 5">
            <a:extLst>
              <a:ext uri="{FF2B5EF4-FFF2-40B4-BE49-F238E27FC236}">
                <a16:creationId xmlns:a16="http://schemas.microsoft.com/office/drawing/2014/main" id="{1A129848-A204-4940-8EFB-22612F50FF60}"/>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smtClean="0">
                <a:solidFill>
                  <a:schemeClr val="bg1"/>
                </a:solidFill>
              </a:rPr>
              <a:pPr algn="ctr" rtl="0"/>
              <a:t>20</a:t>
            </a:fld>
            <a:endParaRPr lang="fr-FR" sz="1200" dirty="0">
              <a:solidFill>
                <a:schemeClr val="bg1"/>
              </a:solidFill>
            </a:endParaRPr>
          </a:p>
        </p:txBody>
      </p:sp>
      <p:sp>
        <p:nvSpPr>
          <p:cNvPr id="11" name="ZoneTexte 10">
            <a:extLst>
              <a:ext uri="{FF2B5EF4-FFF2-40B4-BE49-F238E27FC236}">
                <a16:creationId xmlns:a16="http://schemas.microsoft.com/office/drawing/2014/main" id="{0A7EEFBE-0AC8-4E23-8605-03C73B8C338E}"/>
              </a:ext>
            </a:extLst>
          </p:cNvPr>
          <p:cNvSpPr txBox="1"/>
          <p:nvPr/>
        </p:nvSpPr>
        <p:spPr>
          <a:xfrm>
            <a:off x="225190" y="1160506"/>
            <a:ext cx="11794745" cy="2308324"/>
          </a:xfrm>
          <a:prstGeom prst="rect">
            <a:avLst/>
          </a:prstGeom>
          <a:noFill/>
        </p:spPr>
        <p:txBody>
          <a:bodyPr wrap="square" rtlCol="0">
            <a:spAutoFit/>
          </a:bodyPr>
          <a:lstStyle/>
          <a:p>
            <a:r>
              <a:rPr lang="fr-FR" b="1" dirty="0"/>
              <a:t>Questions</a:t>
            </a:r>
            <a:r>
              <a:rPr lang="fr-FR" dirty="0"/>
              <a:t> :</a:t>
            </a:r>
          </a:p>
          <a:p>
            <a:endParaRPr lang="fr-FR" dirty="0"/>
          </a:p>
          <a:p>
            <a:r>
              <a:rPr lang="fr-FR" dirty="0"/>
              <a:t>-Are the </a:t>
            </a:r>
            <a:r>
              <a:rPr lang="fr-FR" dirty="0" err="1"/>
              <a:t>algorithms</a:t>
            </a:r>
            <a:r>
              <a:rPr lang="fr-FR" dirty="0"/>
              <a:t> </a:t>
            </a:r>
            <a:r>
              <a:rPr lang="fr-FR" dirty="0" err="1"/>
              <a:t>used</a:t>
            </a:r>
            <a:r>
              <a:rPr lang="fr-FR" dirty="0"/>
              <a:t> by Rollin </a:t>
            </a:r>
            <a:r>
              <a:rPr lang="fr-FR" dirty="0" err="1"/>
              <a:t>using</a:t>
            </a:r>
            <a:r>
              <a:rPr lang="fr-FR" dirty="0"/>
              <a:t> </a:t>
            </a:r>
            <a:r>
              <a:rPr lang="fr-FR" dirty="0" err="1"/>
              <a:t>context</a:t>
            </a:r>
            <a:r>
              <a:rPr lang="fr-FR" dirty="0"/>
              <a:t> or not ? </a:t>
            </a:r>
          </a:p>
          <a:p>
            <a:endParaRPr lang="fr-FR" dirty="0"/>
          </a:p>
          <a:p>
            <a:r>
              <a:rPr lang="fr-FR" dirty="0"/>
              <a:t>-Do </a:t>
            </a:r>
            <a:r>
              <a:rPr lang="fr-FR" dirty="0" err="1"/>
              <a:t>we</a:t>
            </a:r>
            <a:r>
              <a:rPr lang="fr-FR" dirty="0"/>
              <a:t> have to </a:t>
            </a:r>
            <a:r>
              <a:rPr lang="fr-FR" dirty="0" err="1"/>
              <a:t>implement</a:t>
            </a:r>
            <a:r>
              <a:rPr lang="fr-FR" dirty="0"/>
              <a:t> the rejection </a:t>
            </a:r>
            <a:r>
              <a:rPr lang="fr-FR" dirty="0" err="1"/>
              <a:t>method</a:t>
            </a:r>
            <a:r>
              <a:rPr lang="fr-FR" dirty="0"/>
              <a:t> a posteriori </a:t>
            </a:r>
            <a:r>
              <a:rPr lang="fr-FR" dirty="0" err="1"/>
              <a:t>because</a:t>
            </a:r>
            <a:r>
              <a:rPr lang="fr-FR" dirty="0"/>
              <a:t> if </a:t>
            </a:r>
            <a:r>
              <a:rPr lang="fr-FR" dirty="0" err="1"/>
              <a:t>it</a:t>
            </a:r>
            <a:r>
              <a:rPr lang="fr-FR" dirty="0"/>
              <a:t> </a:t>
            </a:r>
            <a:r>
              <a:rPr lang="fr-FR" dirty="0" err="1"/>
              <a:t>would</a:t>
            </a:r>
            <a:r>
              <a:rPr lang="fr-FR" dirty="0"/>
              <a:t> </a:t>
            </a:r>
            <a:r>
              <a:rPr lang="fr-FR" dirty="0" err="1"/>
              <a:t>be</a:t>
            </a:r>
            <a:r>
              <a:rPr lang="fr-FR" dirty="0"/>
              <a:t> by design </a:t>
            </a:r>
            <a:r>
              <a:rPr lang="fr-FR" dirty="0" err="1"/>
              <a:t>we</a:t>
            </a:r>
            <a:r>
              <a:rPr lang="fr-FR" dirty="0"/>
              <a:t> </a:t>
            </a:r>
            <a:r>
              <a:rPr lang="fr-FR" dirty="0" err="1"/>
              <a:t>would</a:t>
            </a:r>
            <a:r>
              <a:rPr lang="fr-FR" dirty="0"/>
              <a:t> have to </a:t>
            </a:r>
            <a:r>
              <a:rPr lang="fr-FR" dirty="0" err="1"/>
              <a:t>modify</a:t>
            </a:r>
            <a:r>
              <a:rPr lang="fr-FR" dirty="0"/>
              <a:t> </a:t>
            </a:r>
            <a:r>
              <a:rPr lang="fr-FR" dirty="0" err="1"/>
              <a:t>too</a:t>
            </a:r>
            <a:r>
              <a:rPr lang="fr-FR" dirty="0"/>
              <a:t> </a:t>
            </a:r>
            <a:r>
              <a:rPr lang="fr-FR" dirty="0" err="1"/>
              <a:t>much</a:t>
            </a:r>
            <a:r>
              <a:rPr lang="fr-FR" dirty="0"/>
              <a:t> the </a:t>
            </a:r>
            <a:r>
              <a:rPr lang="fr-FR" dirty="0" err="1"/>
              <a:t>already</a:t>
            </a:r>
            <a:r>
              <a:rPr lang="fr-FR" dirty="0"/>
              <a:t> </a:t>
            </a:r>
            <a:r>
              <a:rPr lang="fr-FR" dirty="0" err="1"/>
              <a:t>existing</a:t>
            </a:r>
            <a:r>
              <a:rPr lang="fr-FR" dirty="0"/>
              <a:t> code ? Or </a:t>
            </a:r>
            <a:r>
              <a:rPr lang="fr-FR" dirty="0" err="1"/>
              <a:t>is</a:t>
            </a:r>
            <a:r>
              <a:rPr lang="fr-FR" dirty="0"/>
              <a:t> </a:t>
            </a:r>
            <a:r>
              <a:rPr lang="fr-FR" dirty="0" err="1"/>
              <a:t>it</a:t>
            </a:r>
            <a:r>
              <a:rPr lang="fr-FR" dirty="0"/>
              <a:t> </a:t>
            </a:r>
            <a:r>
              <a:rPr lang="fr-FR" dirty="0" err="1"/>
              <a:t>related</a:t>
            </a:r>
            <a:r>
              <a:rPr lang="fr-FR" dirty="0"/>
              <a:t> to the classification </a:t>
            </a:r>
            <a:r>
              <a:rPr lang="fr-FR" dirty="0" err="1"/>
              <a:t>methods</a:t>
            </a:r>
            <a:r>
              <a:rPr lang="fr-FR" dirty="0"/>
              <a:t> </a:t>
            </a:r>
            <a:r>
              <a:rPr lang="fr-FR" dirty="0" err="1"/>
              <a:t>that</a:t>
            </a:r>
            <a:r>
              <a:rPr lang="fr-FR" dirty="0"/>
              <a:t> Rollin has </a:t>
            </a:r>
            <a:r>
              <a:rPr lang="fr-FR" dirty="0" err="1"/>
              <a:t>decided</a:t>
            </a:r>
            <a:r>
              <a:rPr lang="fr-FR" dirty="0"/>
              <a:t> to use :</a:t>
            </a:r>
            <a:r>
              <a:rPr lang="en-US" dirty="0"/>
              <a:t> SVM (Support Vector Machines), RLR (Regularized Logistic Regression), RF (Random </a:t>
            </a:r>
            <a:r>
              <a:rPr lang="en-US" dirty="0" err="1"/>
              <a:t>Foret</a:t>
            </a:r>
            <a:r>
              <a:rPr lang="en-US" dirty="0"/>
              <a:t>)</a:t>
            </a:r>
          </a:p>
          <a:p>
            <a:endParaRPr lang="fr-FR" dirty="0"/>
          </a:p>
        </p:txBody>
      </p:sp>
    </p:spTree>
    <p:extLst>
      <p:ext uri="{BB962C8B-B14F-4D97-AF65-F5344CB8AC3E}">
        <p14:creationId xmlns:p14="http://schemas.microsoft.com/office/powerpoint/2010/main" val="3618360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7CD28C7-631B-4DAC-996B-0D6AA8E0E90F}"/>
              </a:ext>
            </a:extLst>
          </p:cNvPr>
          <p:cNvSpPr/>
          <p:nvPr/>
        </p:nvSpPr>
        <p:spPr>
          <a:xfrm>
            <a:off x="-4020" y="0"/>
            <a:ext cx="12196020" cy="672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chemeClr val="tx1"/>
                </a:solidFill>
              </a:rPr>
              <a:t>INTRODUCTION</a:t>
            </a:r>
          </a:p>
        </p:txBody>
      </p:sp>
      <p:sp>
        <p:nvSpPr>
          <p:cNvPr id="18" name="Ovale 14" descr="élément décoratif">
            <a:extLst>
              <a:ext uri="{FF2B5EF4-FFF2-40B4-BE49-F238E27FC236}">
                <a16:creationId xmlns:a16="http://schemas.microsoft.com/office/drawing/2014/main" id="{B09C657A-A975-49EF-BC4E-1335735E56C8}"/>
              </a:ext>
            </a:extLst>
          </p:cNvPr>
          <p:cNvSpPr/>
          <p:nvPr/>
        </p:nvSpPr>
        <p:spPr>
          <a:xfrm>
            <a:off x="11116888" y="6130290"/>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0" name="Espace réservé du numéro de diapositive 5">
            <a:extLst>
              <a:ext uri="{FF2B5EF4-FFF2-40B4-BE49-F238E27FC236}">
                <a16:creationId xmlns:a16="http://schemas.microsoft.com/office/drawing/2014/main" id="{5DE49F79-019B-4ACA-BDB0-8857E47944CE}"/>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smtClean="0">
                <a:solidFill>
                  <a:schemeClr val="bg1"/>
                </a:solidFill>
              </a:rPr>
              <a:pPr algn="ctr" rtl="0"/>
              <a:t>3</a:t>
            </a:fld>
            <a:endParaRPr lang="fr-FR" sz="1200" dirty="0">
              <a:solidFill>
                <a:schemeClr val="bg1"/>
              </a:solidFill>
            </a:endParaRPr>
          </a:p>
        </p:txBody>
      </p:sp>
      <p:sp>
        <p:nvSpPr>
          <p:cNvPr id="6" name="Rectangle : coins arrondis 5">
            <a:extLst>
              <a:ext uri="{FF2B5EF4-FFF2-40B4-BE49-F238E27FC236}">
                <a16:creationId xmlns:a16="http://schemas.microsoft.com/office/drawing/2014/main" id="{A1D114B9-6F1B-4C2C-B554-A36102186FB9}"/>
              </a:ext>
            </a:extLst>
          </p:cNvPr>
          <p:cNvSpPr/>
          <p:nvPr/>
        </p:nvSpPr>
        <p:spPr>
          <a:xfrm>
            <a:off x="199122" y="3187406"/>
            <a:ext cx="11493062" cy="33174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endParaRPr lang="fr-FR" sz="2800" dirty="0">
              <a:solidFill>
                <a:schemeClr val="tx1"/>
              </a:solidFill>
              <a:sym typeface="Wingdings" panose="05000000000000000000" pitchFamily="2" charset="2"/>
            </a:endParaRPr>
          </a:p>
        </p:txBody>
      </p:sp>
      <p:sp>
        <p:nvSpPr>
          <p:cNvPr id="3" name="Sous-titre 2">
            <a:extLst>
              <a:ext uri="{FF2B5EF4-FFF2-40B4-BE49-F238E27FC236}">
                <a16:creationId xmlns:a16="http://schemas.microsoft.com/office/drawing/2014/main" id="{4B14963E-7BC5-4134-87AD-93A9EDEDC7CD}"/>
              </a:ext>
            </a:extLst>
          </p:cNvPr>
          <p:cNvSpPr>
            <a:spLocks noGrp="1"/>
          </p:cNvSpPr>
          <p:nvPr>
            <p:ph type="subTitle" idx="1"/>
          </p:nvPr>
        </p:nvSpPr>
        <p:spPr>
          <a:xfrm>
            <a:off x="512172" y="1669298"/>
            <a:ext cx="11679827" cy="1518108"/>
          </a:xfrm>
        </p:spPr>
        <p:txBody>
          <a:bodyPr/>
          <a:lstStyle/>
          <a:p>
            <a:r>
              <a:rPr lang="fr-FR" sz="3200" b="1" dirty="0">
                <a:solidFill>
                  <a:schemeClr val="tx1"/>
                </a:solidFill>
              </a:rPr>
              <a:t>Idées : peut être ranger en premier (déjà sûr ceux dont on est le plus sures), ceux qui réalisent la classification avant le rejet avec ses techniques, et ensuite ceux qu’il faudrait adapter un peu ??? </a:t>
            </a:r>
          </a:p>
        </p:txBody>
      </p:sp>
    </p:spTree>
    <p:extLst>
      <p:ext uri="{BB962C8B-B14F-4D97-AF65-F5344CB8AC3E}">
        <p14:creationId xmlns:p14="http://schemas.microsoft.com/office/powerpoint/2010/main" val="203319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7CD28C7-631B-4DAC-996B-0D6AA8E0E90F}"/>
              </a:ext>
            </a:extLst>
          </p:cNvPr>
          <p:cNvSpPr/>
          <p:nvPr/>
        </p:nvSpPr>
        <p:spPr>
          <a:xfrm>
            <a:off x="-4020" y="-16383"/>
            <a:ext cx="12196020" cy="672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chemeClr val="tx1"/>
                </a:solidFill>
              </a:rPr>
              <a:t>ARTICLE </a:t>
            </a:r>
          </a:p>
        </p:txBody>
      </p:sp>
      <p:sp>
        <p:nvSpPr>
          <p:cNvPr id="18" name="Ovale 14" descr="élément décoratif">
            <a:extLst>
              <a:ext uri="{FF2B5EF4-FFF2-40B4-BE49-F238E27FC236}">
                <a16:creationId xmlns:a16="http://schemas.microsoft.com/office/drawing/2014/main" id="{B09C657A-A975-49EF-BC4E-1335735E56C8}"/>
              </a:ext>
            </a:extLst>
          </p:cNvPr>
          <p:cNvSpPr/>
          <p:nvPr/>
        </p:nvSpPr>
        <p:spPr>
          <a:xfrm>
            <a:off x="11436928" y="6130290"/>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0" name="Espace réservé du numéro de diapositive 5">
            <a:extLst>
              <a:ext uri="{FF2B5EF4-FFF2-40B4-BE49-F238E27FC236}">
                <a16:creationId xmlns:a16="http://schemas.microsoft.com/office/drawing/2014/main" id="{5DE49F79-019B-4ACA-BDB0-8857E47944CE}"/>
              </a:ext>
            </a:extLst>
          </p:cNvPr>
          <p:cNvSpPr txBox="1">
            <a:spLocks/>
          </p:cNvSpPr>
          <p:nvPr/>
        </p:nvSpPr>
        <p:spPr>
          <a:xfrm>
            <a:off x="1145697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smtClean="0">
                <a:solidFill>
                  <a:schemeClr val="bg1"/>
                </a:solidFill>
              </a:rPr>
              <a:pPr algn="ctr" rtl="0"/>
              <a:t>4</a:t>
            </a:fld>
            <a:endParaRPr lang="fr-FR" sz="1200" dirty="0">
              <a:solidFill>
                <a:schemeClr val="bg1"/>
              </a:solidFill>
            </a:endParaRPr>
          </a:p>
        </p:txBody>
      </p:sp>
      <p:sp>
        <p:nvSpPr>
          <p:cNvPr id="4" name="Rectangle 3">
            <a:extLst>
              <a:ext uri="{FF2B5EF4-FFF2-40B4-BE49-F238E27FC236}">
                <a16:creationId xmlns:a16="http://schemas.microsoft.com/office/drawing/2014/main" id="{8B11A720-6B36-4C4B-BBB4-8ED70F6E6533}"/>
              </a:ext>
            </a:extLst>
          </p:cNvPr>
          <p:cNvSpPr/>
          <p:nvPr/>
        </p:nvSpPr>
        <p:spPr>
          <a:xfrm>
            <a:off x="20042" y="633124"/>
            <a:ext cx="12037902" cy="6186309"/>
          </a:xfrm>
          <a:prstGeom prst="rect">
            <a:avLst/>
          </a:prstGeom>
        </p:spPr>
        <p:txBody>
          <a:bodyPr wrap="square">
            <a:spAutoFit/>
          </a:bodyPr>
          <a:lstStyle/>
          <a:p>
            <a:r>
              <a:rPr lang="en-US" sz="2400" b="1" i="1" u="none" strike="noStrike" dirty="0">
                <a:solidFill>
                  <a:srgbClr val="000000"/>
                </a:solidFill>
                <a:effectLst/>
              </a:rPr>
              <a:t>Machine Learning with a Reject Option: A survey</a:t>
            </a:r>
          </a:p>
          <a:p>
            <a:r>
              <a:rPr lang="fr-FR" dirty="0"/>
              <a:t>Hendrickx Kilian ·</a:t>
            </a:r>
            <a:r>
              <a:rPr lang="fr-FR" dirty="0" err="1"/>
              <a:t>Perini</a:t>
            </a:r>
            <a:r>
              <a:rPr lang="fr-FR" dirty="0"/>
              <a:t> Lorenzo ·Van der</a:t>
            </a:r>
          </a:p>
          <a:p>
            <a:r>
              <a:rPr lang="en-US" sz="2400" i="1" dirty="0">
                <a:solidFill>
                  <a:prstClr val="black"/>
                </a:solidFill>
              </a:rPr>
              <a:t>2021</a:t>
            </a:r>
            <a:endParaRPr lang="nl-NL" dirty="0"/>
          </a:p>
          <a:p>
            <a:r>
              <a:rPr lang="fr-FR" u="sng" dirty="0">
                <a:solidFill>
                  <a:srgbClr val="000000"/>
                </a:solidFill>
              </a:rPr>
              <a:t>Aim </a:t>
            </a:r>
            <a:r>
              <a:rPr lang="fr-FR" dirty="0">
                <a:solidFill>
                  <a:srgbClr val="000000"/>
                </a:solidFill>
              </a:rPr>
              <a:t>:</a:t>
            </a:r>
            <a:r>
              <a:rPr lang="en-US" dirty="0">
                <a:solidFill>
                  <a:srgbClr val="000000"/>
                </a:solidFill>
              </a:rPr>
              <a:t> state of the art of different rejection methods. </a:t>
            </a:r>
            <a:endParaRPr lang="fr-FR" dirty="0">
              <a:solidFill>
                <a:srgbClr val="000000"/>
              </a:solidFill>
            </a:endParaRPr>
          </a:p>
          <a:p>
            <a:r>
              <a:rPr lang="en-US" u="sng" dirty="0">
                <a:solidFill>
                  <a:srgbClr val="000000"/>
                </a:solidFill>
              </a:rPr>
              <a:t>Technics : </a:t>
            </a:r>
            <a:r>
              <a:rPr lang="en-US" dirty="0">
                <a:solidFill>
                  <a:srgbClr val="000000"/>
                </a:solidFill>
              </a:rPr>
              <a:t> </a:t>
            </a:r>
          </a:p>
          <a:p>
            <a:pPr marL="285750" indent="-285750">
              <a:spcAft>
                <a:spcPts val="800"/>
              </a:spcAft>
              <a:buFont typeface="Wingdings" panose="05000000000000000000" pitchFamily="2" charset="2"/>
              <a:buChar char="Ø"/>
            </a:pPr>
            <a:r>
              <a:rPr lang="en-US" sz="1800" dirty="0">
                <a:effectLst/>
                <a:ea typeface="Calibri" panose="020F0502020204030204" pitchFamily="34" charset="0"/>
                <a:cs typeface="Calibri" panose="020F0502020204030204" pitchFamily="34" charset="0"/>
              </a:rPr>
              <a:t>Ambiguity</a:t>
            </a:r>
            <a:r>
              <a:rPr lang="fr-FR" sz="1800" dirty="0">
                <a:effectLst/>
                <a:ea typeface="Calibri" panose="020F0502020204030204" pitchFamily="34" charset="0"/>
                <a:cs typeface="Times New Roman" panose="02020603050405020304" pitchFamily="18" charset="0"/>
              </a:rPr>
              <a:t> rejection &amp; N</a:t>
            </a:r>
            <a:r>
              <a:rPr lang="en-US" sz="1800" dirty="0" err="1">
                <a:effectLst/>
                <a:ea typeface="Calibri" panose="020F0502020204030204" pitchFamily="34" charset="0"/>
                <a:cs typeface="Calibri" panose="020F0502020204030204" pitchFamily="34" charset="0"/>
              </a:rPr>
              <a:t>ovelty</a:t>
            </a:r>
            <a:r>
              <a:rPr lang="en-US" sz="1800" dirty="0">
                <a:effectLst/>
                <a:ea typeface="Calibri" panose="020F0502020204030204" pitchFamily="34" charset="0"/>
                <a:cs typeface="Calibri" panose="020F0502020204030204" pitchFamily="34" charset="0"/>
              </a:rPr>
              <a:t> rejection</a:t>
            </a:r>
          </a:p>
          <a:p>
            <a:pPr>
              <a:spcAft>
                <a:spcPts val="800"/>
              </a:spcAft>
            </a:pPr>
            <a:r>
              <a:rPr lang="en-US" sz="1800" b="1" dirty="0">
                <a:effectLst/>
                <a:ea typeface="Calibri" panose="020F0502020204030204" pitchFamily="34" charset="0"/>
                <a:cs typeface="Calibri" panose="020F0502020204030204" pitchFamily="34" charset="0"/>
              </a:rPr>
              <a:t>What architectures are possible ?</a:t>
            </a:r>
            <a:endParaRPr lang="fr-FR" sz="1800" dirty="0">
              <a:effectLst/>
              <a:ea typeface="Calibri" panose="020F0502020204030204" pitchFamily="34" charset="0"/>
              <a:cs typeface="Times New Roman" panose="02020603050405020304" pitchFamily="18" charset="0"/>
            </a:endParaRPr>
          </a:p>
          <a:p>
            <a:pPr>
              <a:spcAft>
                <a:spcPts val="800"/>
              </a:spcAft>
            </a:pPr>
            <a:r>
              <a:rPr lang="en-US" sz="1800" dirty="0">
                <a:effectLst/>
                <a:highlight>
                  <a:srgbClr val="FFFF00"/>
                </a:highlight>
                <a:ea typeface="Calibri" panose="020F0502020204030204" pitchFamily="34" charset="0"/>
                <a:cs typeface="Times New Roman" panose="02020603050405020304" pitchFamily="18" charset="0"/>
              </a:rPr>
              <a:t>1) Separated rejector</a:t>
            </a:r>
          </a:p>
          <a:p>
            <a:pPr marL="742950" lvl="1" indent="-285750">
              <a:spcAft>
                <a:spcPts val="800"/>
              </a:spcAft>
              <a:buFont typeface="Arial" panose="020B0604020202020204" pitchFamily="34" charset="0"/>
              <a:buChar char="•"/>
            </a:pPr>
            <a:r>
              <a:rPr lang="en-US" i="1" dirty="0">
                <a:effectLst/>
                <a:ea typeface="Times New Roman" panose="02020603050405020304" pitchFamily="18" charset="0"/>
              </a:rPr>
              <a:t>For novelty rejection</a:t>
            </a:r>
          </a:p>
          <a:p>
            <a:pPr marL="1257300" lvl="2" indent="-342900">
              <a:buFont typeface="Arial" panose="020B0604020202020204" pitchFamily="34" charset="0"/>
              <a:buChar char="-"/>
            </a:pPr>
            <a:r>
              <a:rPr lang="en-US" dirty="0">
                <a:effectLst/>
                <a:ea typeface="Times New Roman" panose="02020603050405020304" pitchFamily="18" charset="0"/>
                <a:cs typeface="Calibri" panose="020F0502020204030204" pitchFamily="34" charset="0"/>
              </a:rPr>
              <a:t>one-class classifier and treat finding outliers: </a:t>
            </a:r>
          </a:p>
          <a:p>
            <a:pPr lvl="2"/>
            <a:r>
              <a:rPr lang="en-US" dirty="0">
                <a:ea typeface="Times New Roman" panose="02020603050405020304" pitchFamily="18" charset="0"/>
                <a:cs typeface="Calibri" panose="020F0502020204030204" pitchFamily="34" charset="0"/>
              </a:rPr>
              <a:t>       </a:t>
            </a:r>
            <a:r>
              <a:rPr lang="en-US" dirty="0">
                <a:effectLst/>
                <a:ea typeface="Times New Roman" panose="02020603050405020304" pitchFamily="18" charset="0"/>
                <a:cs typeface="Calibri" panose="020F0502020204030204" pitchFamily="34" charset="0"/>
              </a:rPr>
              <a:t>Support Vector Data Descriptor (SVDD) or OCSVM </a:t>
            </a:r>
            <a:endParaRPr lang="fr-FR" dirty="0">
              <a:effectLst/>
              <a:ea typeface="Calibri" panose="020F0502020204030204" pitchFamily="34" charset="0"/>
              <a:cs typeface="Times New Roman" panose="02020603050405020304" pitchFamily="18" charset="0"/>
            </a:endParaRPr>
          </a:p>
          <a:p>
            <a:pPr marL="1257300" lvl="2" indent="-342900">
              <a:buFont typeface="Arial" panose="020B0604020202020204" pitchFamily="34" charset="0"/>
              <a:buChar char="-"/>
            </a:pPr>
            <a:r>
              <a:rPr lang="en-US" dirty="0">
                <a:effectLst/>
                <a:ea typeface="Times New Roman" panose="02020603050405020304" pitchFamily="18" charset="0"/>
                <a:cs typeface="Calibri" panose="020F0502020204030204" pitchFamily="34" charset="0"/>
              </a:rPr>
              <a:t>density-based model:  GMM </a:t>
            </a:r>
            <a:endParaRPr lang="fr-FR" dirty="0">
              <a:effectLst/>
              <a:ea typeface="Calibri" panose="020F0502020204030204" pitchFamily="34" charset="0"/>
              <a:cs typeface="Times New Roman" panose="02020603050405020304" pitchFamily="18" charset="0"/>
            </a:endParaRPr>
          </a:p>
          <a:p>
            <a:pPr marL="1257300" lvl="2" indent="-342900">
              <a:spcAft>
                <a:spcPts val="800"/>
              </a:spcAft>
              <a:buFont typeface="Arial" panose="020B0604020202020204" pitchFamily="34" charset="0"/>
              <a:buChar char="-"/>
            </a:pPr>
            <a:r>
              <a:rPr lang="en-US" dirty="0">
                <a:effectLst/>
                <a:ea typeface="Times New Roman" panose="02020603050405020304" pitchFamily="18" charset="0"/>
                <a:cs typeface="Calibri" panose="020F0502020204030204" pitchFamily="34" charset="0"/>
              </a:rPr>
              <a:t>outlier detectors </a:t>
            </a:r>
            <a:endParaRPr lang="fr-FR" dirty="0">
              <a:effectLst/>
              <a:ea typeface="Calibri" panose="020F0502020204030204" pitchFamily="34" charset="0"/>
              <a:cs typeface="Times New Roman" panose="02020603050405020304" pitchFamily="18" charset="0"/>
            </a:endParaRPr>
          </a:p>
          <a:p>
            <a:pPr marL="742950" lvl="1" indent="-285750">
              <a:spcAft>
                <a:spcPts val="800"/>
              </a:spcAft>
              <a:buFont typeface="Arial" panose="020B0604020202020204" pitchFamily="34" charset="0"/>
              <a:buChar char="•"/>
            </a:pPr>
            <a:r>
              <a:rPr lang="en-US" i="1" dirty="0">
                <a:effectLst/>
                <a:ea typeface="Times New Roman" panose="02020603050405020304" pitchFamily="18" charset="0"/>
                <a:cs typeface="Calibri" panose="020F0502020204030204" pitchFamily="34" charset="0"/>
              </a:rPr>
              <a:t>For ambiguity rejection</a:t>
            </a:r>
            <a:endParaRPr lang="fr-FR" dirty="0">
              <a:effectLst/>
              <a:ea typeface="Calibri" panose="020F0502020204030204" pitchFamily="34" charset="0"/>
              <a:cs typeface="Times New Roman" panose="02020603050405020304" pitchFamily="18" charset="0"/>
            </a:endParaRPr>
          </a:p>
          <a:p>
            <a:pPr>
              <a:spcAft>
                <a:spcPts val="800"/>
              </a:spcAft>
            </a:pPr>
            <a:r>
              <a:rPr lang="en-US" sz="1800" dirty="0">
                <a:effectLst/>
                <a:highlight>
                  <a:srgbClr val="FFFF00"/>
                </a:highlight>
                <a:ea typeface="Calibri" panose="020F0502020204030204" pitchFamily="34" charset="0"/>
                <a:cs typeface="Times New Roman" panose="02020603050405020304" pitchFamily="18" charset="0"/>
              </a:rPr>
              <a:t>2) Dependent rejector </a:t>
            </a:r>
          </a:p>
          <a:p>
            <a:pPr>
              <a:spcAft>
                <a:spcPts val="800"/>
              </a:spcAft>
            </a:pPr>
            <a:r>
              <a:rPr lang="en-US" sz="1800" dirty="0">
                <a:effectLst/>
                <a:ea typeface="Calibri" panose="020F0502020204030204" pitchFamily="34" charset="0"/>
                <a:cs typeface="Times New Roman" panose="02020603050405020304" pitchFamily="18" charset="0"/>
              </a:rPr>
              <a:t>3) Integrated rejector</a:t>
            </a:r>
            <a:endParaRPr lang="fr-FR" sz="1800" dirty="0">
              <a:effectLst/>
              <a:ea typeface="Calibri" panose="020F0502020204030204" pitchFamily="34" charset="0"/>
              <a:cs typeface="Times New Roman" panose="02020603050405020304" pitchFamily="18" charset="0"/>
            </a:endParaRPr>
          </a:p>
          <a:p>
            <a:pPr>
              <a:spcAft>
                <a:spcPts val="800"/>
              </a:spcAft>
            </a:pPr>
            <a:endParaRPr lang="fr-FR" dirty="0">
              <a:ea typeface="Calibri" panose="020F0502020204030204" pitchFamily="34" charset="0"/>
              <a:cs typeface="Times New Roman" panose="02020603050405020304" pitchFamily="18" charset="0"/>
            </a:endParaRPr>
          </a:p>
          <a:p>
            <a:pPr>
              <a:spcAft>
                <a:spcPts val="800"/>
              </a:spcAft>
            </a:pPr>
            <a:endParaRPr lang="fr-FR" sz="1800" dirty="0">
              <a:effectLst/>
              <a:ea typeface="Calibri" panose="020F0502020204030204" pitchFamily="34" charset="0"/>
              <a:cs typeface="Times New Roman" panose="02020603050405020304" pitchFamily="18" charset="0"/>
            </a:endParaRPr>
          </a:p>
        </p:txBody>
      </p:sp>
      <p:sp>
        <p:nvSpPr>
          <p:cNvPr id="11" name="ZoneTexte 10">
            <a:extLst>
              <a:ext uri="{FF2B5EF4-FFF2-40B4-BE49-F238E27FC236}">
                <a16:creationId xmlns:a16="http://schemas.microsoft.com/office/drawing/2014/main" id="{4C071343-14F5-4628-B73E-9719F40BFE53}"/>
              </a:ext>
            </a:extLst>
          </p:cNvPr>
          <p:cNvSpPr txBox="1"/>
          <p:nvPr/>
        </p:nvSpPr>
        <p:spPr>
          <a:xfrm>
            <a:off x="6139910" y="4162134"/>
            <a:ext cx="5826271" cy="2267287"/>
          </a:xfrm>
          <a:prstGeom prst="rect">
            <a:avLst/>
          </a:prstGeom>
          <a:noFill/>
        </p:spPr>
        <p:txBody>
          <a:bodyPr wrap="square">
            <a:spAutoFit/>
          </a:bodyPr>
          <a:lstStyle/>
          <a:p>
            <a:pPr>
              <a:spcAft>
                <a:spcPts val="800"/>
              </a:spcAft>
            </a:pPr>
            <a:r>
              <a:rPr lang="en-US" sz="1800" b="1" dirty="0">
                <a:effectLst/>
                <a:latin typeface="Calibri" panose="020F0502020204030204" pitchFamily="34" charset="0"/>
                <a:ea typeface="Calibri" panose="020F0502020204030204" pitchFamily="34" charset="0"/>
              </a:rPr>
              <a:t>How</a:t>
            </a:r>
            <a:r>
              <a:rPr lang="fr-FR" b="1" dirty="0">
                <a:effectLst/>
              </a:rPr>
              <a:t> do </a:t>
            </a:r>
            <a:r>
              <a:rPr lang="fr-FR" b="1" dirty="0" err="1">
                <a:effectLst/>
              </a:rPr>
              <a:t>we</a:t>
            </a:r>
            <a:r>
              <a:rPr lang="fr-FR" b="1" dirty="0">
                <a:effectLst/>
              </a:rPr>
              <a:t> </a:t>
            </a:r>
            <a:r>
              <a:rPr lang="fr-FR" b="1" dirty="0" err="1">
                <a:effectLst/>
              </a:rPr>
              <a:t>learn</a:t>
            </a:r>
            <a:r>
              <a:rPr lang="fr-FR" b="1" dirty="0">
                <a:effectLst/>
              </a:rPr>
              <a:t> the </a:t>
            </a:r>
            <a:r>
              <a:rPr lang="fr-FR" b="1" dirty="0" err="1">
                <a:effectLst/>
              </a:rPr>
              <a:t>models</a:t>
            </a:r>
            <a:r>
              <a:rPr lang="fr-FR" b="1" dirty="0">
                <a:effectLst/>
              </a:rPr>
              <a:t> </a:t>
            </a:r>
            <a:r>
              <a:rPr lang="fr-FR" dirty="0">
                <a:effectLst/>
              </a:rPr>
              <a:t>?</a:t>
            </a:r>
          </a:p>
          <a:p>
            <a:pPr marL="342900" indent="-342900">
              <a:spcAft>
                <a:spcPts val="800"/>
              </a:spcAft>
              <a:buAutoNum type="arabicParenR"/>
            </a:pPr>
            <a:r>
              <a:rPr lang="en-US" sz="1800" dirty="0">
                <a:effectLst/>
                <a:latin typeface="Calibri" panose="020F0502020204030204" pitchFamily="34" charset="0"/>
                <a:ea typeface="Calibri" panose="020F0502020204030204" pitchFamily="34" charset="0"/>
              </a:rPr>
              <a:t>Sequential learning:</a:t>
            </a:r>
            <a:endParaRPr lang="fr-FR" dirty="0">
              <a:latin typeface="Calibri" panose="020F0502020204030204" pitchFamily="34" charset="0"/>
              <a:ea typeface="Calibri" panose="020F0502020204030204" pitchFamily="34" charset="0"/>
            </a:endParaRPr>
          </a:p>
          <a:p>
            <a:pPr marL="857250" lvl="1" indent="-400050">
              <a:spcAft>
                <a:spcPts val="800"/>
              </a:spcAft>
              <a:buAutoNum type="romanLcParenR"/>
            </a:pPr>
            <a:r>
              <a:rPr lang="en-US" dirty="0">
                <a:effectLst/>
                <a:latin typeface="Calibri" panose="020F0502020204030204" pitchFamily="34" charset="0"/>
                <a:ea typeface="Calibri" panose="020F0502020204030204" pitchFamily="34" charset="0"/>
                <a:cs typeface="Calibri" panose="020F0502020204030204" pitchFamily="34" charset="0"/>
              </a:rPr>
              <a:t>optimizing</a:t>
            </a:r>
            <a:r>
              <a:rPr lang="fr-FR" dirty="0">
                <a:effectLst/>
                <a:latin typeface="Calibri" panose="020F0502020204030204" pitchFamily="34" charset="0"/>
                <a:ea typeface="Calibri" panose="020F0502020204030204" pitchFamily="34" charset="0"/>
                <a:cs typeface="Times New Roman" panose="02020603050405020304" pitchFamily="18" charset="0"/>
              </a:rPr>
              <a:t> a </a:t>
            </a:r>
            <a:r>
              <a:rPr lang="fr-FR" dirty="0" err="1">
                <a:effectLst/>
                <a:latin typeface="Calibri" panose="020F0502020204030204" pitchFamily="34" charset="0"/>
                <a:ea typeface="Calibri" panose="020F0502020204030204" pitchFamily="34" charset="0"/>
                <a:cs typeface="Times New Roman" panose="02020603050405020304" pitchFamily="18" charset="0"/>
              </a:rPr>
              <a:t>specific</a:t>
            </a:r>
            <a:r>
              <a:rPr lang="fr-FR" dirty="0">
                <a:effectLst/>
                <a:latin typeface="Calibri" panose="020F0502020204030204" pitchFamily="34" charset="0"/>
                <a:ea typeface="Calibri" panose="020F0502020204030204" pitchFamily="34" charset="0"/>
                <a:cs typeface="Times New Roman" panose="02020603050405020304" pitchFamily="18" charset="0"/>
              </a:rPr>
              <a:t> </a:t>
            </a:r>
            <a:r>
              <a:rPr lang="fr-FR" dirty="0" err="1">
                <a:effectLst/>
                <a:latin typeface="Calibri" panose="020F0502020204030204" pitchFamily="34" charset="0"/>
                <a:ea typeface="Calibri" panose="020F0502020204030204" pitchFamily="34" charset="0"/>
                <a:cs typeface="Times New Roman" panose="02020603050405020304" pitchFamily="18" charset="0"/>
              </a:rPr>
              <a:t>criterion</a:t>
            </a:r>
            <a:endParaRPr lang="fr-FR" dirty="0">
              <a:latin typeface="Calibri" panose="020F0502020204030204" pitchFamily="34" charset="0"/>
              <a:ea typeface="Calibri" panose="020F0502020204030204" pitchFamily="34" charset="0"/>
              <a:cs typeface="Times New Roman" panose="02020603050405020304" pitchFamily="18" charset="0"/>
            </a:endParaRPr>
          </a:p>
          <a:p>
            <a:pPr marL="857250" lvl="1" indent="-400050">
              <a:spcAft>
                <a:spcPts val="800"/>
              </a:spcAft>
              <a:buFontTx/>
              <a:buAutoNum type="romanLcParenR"/>
            </a:pPr>
            <a:r>
              <a:rPr lang="fr-FR" dirty="0">
                <a:effectLst/>
                <a:latin typeface="Calibri" panose="020F0502020204030204" pitchFamily="34" charset="0"/>
                <a:ea typeface="Calibri" panose="020F0502020204030204" pitchFamily="34" charset="0"/>
                <a:cs typeface="Times New Roman" panose="02020603050405020304" pitchFamily="18" charset="0"/>
              </a:rPr>
              <a:t> </a:t>
            </a:r>
            <a:r>
              <a:rPr lang="fr-FR" dirty="0" err="1">
                <a:effectLst/>
                <a:latin typeface="Calibri" panose="020F0502020204030204" pitchFamily="34" charset="0"/>
                <a:ea typeface="Calibri" panose="020F0502020204030204" pitchFamily="34" charset="0"/>
                <a:cs typeface="Times New Roman" panose="02020603050405020304" pitchFamily="18" charset="0"/>
              </a:rPr>
              <a:t>rejecting</a:t>
            </a:r>
            <a:r>
              <a:rPr lang="fr-FR" dirty="0">
                <a:effectLst/>
                <a:latin typeface="Calibri" panose="020F0502020204030204" pitchFamily="34" charset="0"/>
                <a:ea typeface="Calibri" panose="020F0502020204030204" pitchFamily="34" charset="0"/>
                <a:cs typeface="Times New Roman" panose="02020603050405020304" pitchFamily="18" charset="0"/>
              </a:rPr>
              <a:t> a </a:t>
            </a:r>
            <a:r>
              <a:rPr lang="fr-FR" dirty="0" err="1">
                <a:effectLst/>
                <a:latin typeface="Calibri" panose="020F0502020204030204" pitchFamily="34" charset="0"/>
                <a:ea typeface="Calibri" panose="020F0502020204030204" pitchFamily="34" charset="0"/>
                <a:cs typeface="Times New Roman" panose="02020603050405020304" pitchFamily="18" charset="0"/>
              </a:rPr>
              <a:t>fixed</a:t>
            </a:r>
            <a:r>
              <a:rPr lang="fr-FR" dirty="0">
                <a:effectLst/>
                <a:latin typeface="Calibri" panose="020F0502020204030204" pitchFamily="34" charset="0"/>
                <a:ea typeface="Calibri" panose="020F0502020204030204" pitchFamily="34" charset="0"/>
                <a:cs typeface="Times New Roman" panose="02020603050405020304" pitchFamily="18" charset="0"/>
              </a:rPr>
              <a:t> </a:t>
            </a:r>
            <a:r>
              <a:rPr lang="fr-FR" dirty="0" err="1">
                <a:effectLst/>
                <a:latin typeface="Calibri" panose="020F0502020204030204" pitchFamily="34" charset="0"/>
                <a:ea typeface="Calibri" panose="020F0502020204030204" pitchFamily="34" charset="0"/>
                <a:cs typeface="Times New Roman" panose="02020603050405020304" pitchFamily="18" charset="0"/>
              </a:rPr>
              <a:t>predefined</a:t>
            </a:r>
            <a:r>
              <a:rPr lang="fr-FR" dirty="0">
                <a:effectLst/>
                <a:latin typeface="Calibri" panose="020F0502020204030204" pitchFamily="34" charset="0"/>
                <a:ea typeface="Calibri" panose="020F0502020204030204" pitchFamily="34" charset="0"/>
                <a:cs typeface="Times New Roman" panose="02020603050405020304" pitchFamily="18" charset="0"/>
              </a:rPr>
              <a:t> fraction of </a:t>
            </a:r>
            <a:r>
              <a:rPr lang="fr-FR" dirty="0" err="1">
                <a:effectLst/>
                <a:latin typeface="Calibri" panose="020F0502020204030204" pitchFamily="34" charset="0"/>
                <a:ea typeface="Calibri" panose="020F0502020204030204" pitchFamily="34" charset="0"/>
                <a:cs typeface="Times New Roman" panose="02020603050405020304" pitchFamily="18" charset="0"/>
              </a:rPr>
              <a:t>examples</a:t>
            </a:r>
            <a:r>
              <a:rPr lang="fr-FR" dirty="0">
                <a:effectLst/>
                <a:latin typeface="Calibri" panose="020F0502020204030204" pitchFamily="34" charset="0"/>
                <a:ea typeface="Calibri" panose="020F0502020204030204" pitchFamily="34" charset="0"/>
                <a:cs typeface="Times New Roman" panose="02020603050405020304" pitchFamily="18" charset="0"/>
              </a:rPr>
              <a:t> </a:t>
            </a:r>
          </a:p>
          <a:p>
            <a:pPr marL="857250" lvl="1" indent="-400050">
              <a:spcAft>
                <a:spcPts val="800"/>
              </a:spcAft>
              <a:buFontTx/>
              <a:buAutoNum type="romanLcParenR"/>
            </a:pPr>
            <a:r>
              <a:rPr lang="en-US" dirty="0">
                <a:effectLst/>
                <a:latin typeface="Calibri" panose="020F0502020204030204" pitchFamily="34" charset="0"/>
                <a:ea typeface="Calibri" panose="020F0502020204030204" pitchFamily="34" charset="0"/>
              </a:rPr>
              <a:t>taking advantage of heuristic methods</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US" dirty="0">
                <a:latin typeface="Calibri" panose="020F0502020204030204" pitchFamily="34" charset="0"/>
                <a:ea typeface="Calibri" panose="020F0502020204030204" pitchFamily="34" charset="0"/>
              </a:rPr>
              <a:t>2</a:t>
            </a:r>
            <a:r>
              <a:rPr lang="en-US" sz="1800" dirty="0">
                <a:effectLst/>
                <a:latin typeface="Calibri" panose="020F0502020204030204" pitchFamily="34" charset="0"/>
                <a:ea typeface="Calibri" panose="020F0502020204030204" pitchFamily="34" charset="0"/>
              </a:rPr>
              <a:t>) Simultaneous learning</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Image 7">
            <a:extLst>
              <a:ext uri="{FF2B5EF4-FFF2-40B4-BE49-F238E27FC236}">
                <a16:creationId xmlns:a16="http://schemas.microsoft.com/office/drawing/2014/main" id="{A657A6E1-1E86-4D03-AECD-20AA499DAC85}"/>
              </a:ext>
            </a:extLst>
          </p:cNvPr>
          <p:cNvPicPr>
            <a:picLocks noChangeAspect="1"/>
          </p:cNvPicPr>
          <p:nvPr/>
        </p:nvPicPr>
        <p:blipFill>
          <a:blip r:embed="rId3"/>
          <a:stretch>
            <a:fillRect/>
          </a:stretch>
        </p:blipFill>
        <p:spPr>
          <a:xfrm>
            <a:off x="6320770" y="1002797"/>
            <a:ext cx="2732276" cy="1441374"/>
          </a:xfrm>
          <a:prstGeom prst="rect">
            <a:avLst/>
          </a:prstGeom>
        </p:spPr>
      </p:pic>
      <p:sp>
        <p:nvSpPr>
          <p:cNvPr id="16" name="ZoneTexte 15">
            <a:extLst>
              <a:ext uri="{FF2B5EF4-FFF2-40B4-BE49-F238E27FC236}">
                <a16:creationId xmlns:a16="http://schemas.microsoft.com/office/drawing/2014/main" id="{64A6F0D0-1FF5-4CF0-B7DB-D169D5F76E65}"/>
              </a:ext>
            </a:extLst>
          </p:cNvPr>
          <p:cNvSpPr txBox="1"/>
          <p:nvPr/>
        </p:nvSpPr>
        <p:spPr>
          <a:xfrm>
            <a:off x="6551263" y="697316"/>
            <a:ext cx="2040467" cy="338554"/>
          </a:xfrm>
          <a:prstGeom prst="rect">
            <a:avLst/>
          </a:prstGeom>
          <a:noFill/>
        </p:spPr>
        <p:txBody>
          <a:bodyPr wrap="square">
            <a:spAutoFit/>
          </a:bodyPr>
          <a:lstStyle/>
          <a:p>
            <a:r>
              <a:rPr lang="en-US" sz="1600" dirty="0">
                <a:effectLst/>
                <a:ea typeface="Calibri" panose="020F0502020204030204" pitchFamily="34" charset="0"/>
                <a:cs typeface="Times New Roman" panose="02020603050405020304" pitchFamily="18" charset="0"/>
              </a:rPr>
              <a:t>Separated rejector</a:t>
            </a:r>
            <a:endParaRPr lang="fr-FR" sz="1600" dirty="0"/>
          </a:p>
        </p:txBody>
      </p:sp>
      <p:pic>
        <p:nvPicPr>
          <p:cNvPr id="13" name="Image 12">
            <a:extLst>
              <a:ext uri="{FF2B5EF4-FFF2-40B4-BE49-F238E27FC236}">
                <a16:creationId xmlns:a16="http://schemas.microsoft.com/office/drawing/2014/main" id="{06DB4A5F-A48C-428C-8A42-6F447A8EA7AC}"/>
              </a:ext>
            </a:extLst>
          </p:cNvPr>
          <p:cNvPicPr>
            <a:picLocks noChangeAspect="1"/>
          </p:cNvPicPr>
          <p:nvPr/>
        </p:nvPicPr>
        <p:blipFill>
          <a:blip r:embed="rId4"/>
          <a:stretch>
            <a:fillRect/>
          </a:stretch>
        </p:blipFill>
        <p:spPr>
          <a:xfrm>
            <a:off x="10243691" y="2943636"/>
            <a:ext cx="1794211" cy="1609826"/>
          </a:xfrm>
          <a:prstGeom prst="rect">
            <a:avLst/>
          </a:prstGeom>
        </p:spPr>
      </p:pic>
      <p:sp>
        <p:nvSpPr>
          <p:cNvPr id="19" name="ZoneTexte 18">
            <a:extLst>
              <a:ext uri="{FF2B5EF4-FFF2-40B4-BE49-F238E27FC236}">
                <a16:creationId xmlns:a16="http://schemas.microsoft.com/office/drawing/2014/main" id="{39136D0F-EEDE-49CC-9179-68541F728756}"/>
              </a:ext>
            </a:extLst>
          </p:cNvPr>
          <p:cNvSpPr txBox="1"/>
          <p:nvPr/>
        </p:nvSpPr>
        <p:spPr>
          <a:xfrm>
            <a:off x="10114558" y="2600236"/>
            <a:ext cx="2057400" cy="338554"/>
          </a:xfrm>
          <a:prstGeom prst="rect">
            <a:avLst/>
          </a:prstGeom>
          <a:noFill/>
        </p:spPr>
        <p:txBody>
          <a:bodyPr wrap="square">
            <a:spAutoFit/>
          </a:bodyPr>
          <a:lstStyle/>
          <a:p>
            <a:r>
              <a:rPr lang="en-US" sz="1600" dirty="0">
                <a:effectLst/>
                <a:ea typeface="Calibri" panose="020F0502020204030204" pitchFamily="34" charset="0"/>
                <a:cs typeface="Times New Roman" panose="02020603050405020304" pitchFamily="18" charset="0"/>
              </a:rPr>
              <a:t>Integrated rejector </a:t>
            </a:r>
            <a:endParaRPr lang="fr-FR" sz="1600" dirty="0"/>
          </a:p>
        </p:txBody>
      </p:sp>
      <p:pic>
        <p:nvPicPr>
          <p:cNvPr id="21" name="Image 20">
            <a:extLst>
              <a:ext uri="{FF2B5EF4-FFF2-40B4-BE49-F238E27FC236}">
                <a16:creationId xmlns:a16="http://schemas.microsoft.com/office/drawing/2014/main" id="{4CA9B7AB-503B-4A05-8507-6408D1AB816A}"/>
              </a:ext>
            </a:extLst>
          </p:cNvPr>
          <p:cNvPicPr>
            <a:picLocks noChangeAspect="1"/>
          </p:cNvPicPr>
          <p:nvPr/>
        </p:nvPicPr>
        <p:blipFill>
          <a:blip r:embed="rId5"/>
          <a:stretch>
            <a:fillRect/>
          </a:stretch>
        </p:blipFill>
        <p:spPr>
          <a:xfrm>
            <a:off x="9053046" y="981450"/>
            <a:ext cx="3004898" cy="1441374"/>
          </a:xfrm>
          <a:prstGeom prst="rect">
            <a:avLst/>
          </a:prstGeom>
        </p:spPr>
      </p:pic>
      <p:sp>
        <p:nvSpPr>
          <p:cNvPr id="22" name="ZoneTexte 21">
            <a:extLst>
              <a:ext uri="{FF2B5EF4-FFF2-40B4-BE49-F238E27FC236}">
                <a16:creationId xmlns:a16="http://schemas.microsoft.com/office/drawing/2014/main" id="{324287D2-EE9D-4E47-A311-19A4D149856B}"/>
              </a:ext>
            </a:extLst>
          </p:cNvPr>
          <p:cNvSpPr txBox="1"/>
          <p:nvPr/>
        </p:nvSpPr>
        <p:spPr>
          <a:xfrm>
            <a:off x="9458234" y="668879"/>
            <a:ext cx="2057400" cy="338554"/>
          </a:xfrm>
          <a:prstGeom prst="rect">
            <a:avLst/>
          </a:prstGeom>
          <a:noFill/>
        </p:spPr>
        <p:txBody>
          <a:bodyPr wrap="square">
            <a:spAutoFit/>
          </a:bodyPr>
          <a:lstStyle/>
          <a:p>
            <a:r>
              <a:rPr lang="en-US" sz="1600" dirty="0">
                <a:effectLst/>
                <a:ea typeface="Calibri" panose="020F0502020204030204" pitchFamily="34" charset="0"/>
                <a:cs typeface="Times New Roman" panose="02020603050405020304" pitchFamily="18" charset="0"/>
              </a:rPr>
              <a:t>Dependent rejector </a:t>
            </a:r>
            <a:endParaRPr lang="fr-FR" sz="1600" dirty="0"/>
          </a:p>
        </p:txBody>
      </p:sp>
    </p:spTree>
    <p:extLst>
      <p:ext uri="{BB962C8B-B14F-4D97-AF65-F5344CB8AC3E}">
        <p14:creationId xmlns:p14="http://schemas.microsoft.com/office/powerpoint/2010/main" val="4175664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7CD28C7-631B-4DAC-996B-0D6AA8E0E90F}"/>
              </a:ext>
            </a:extLst>
          </p:cNvPr>
          <p:cNvSpPr/>
          <p:nvPr/>
        </p:nvSpPr>
        <p:spPr>
          <a:xfrm>
            <a:off x="-4020" y="-16383"/>
            <a:ext cx="12196020" cy="672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chemeClr val="tx1"/>
                </a:solidFill>
              </a:rPr>
              <a:t>ARTICLE </a:t>
            </a:r>
          </a:p>
        </p:txBody>
      </p:sp>
      <p:sp>
        <p:nvSpPr>
          <p:cNvPr id="18" name="Ovale 14" descr="élément décoratif">
            <a:extLst>
              <a:ext uri="{FF2B5EF4-FFF2-40B4-BE49-F238E27FC236}">
                <a16:creationId xmlns:a16="http://schemas.microsoft.com/office/drawing/2014/main" id="{B09C657A-A975-49EF-BC4E-1335735E56C8}"/>
              </a:ext>
            </a:extLst>
          </p:cNvPr>
          <p:cNvSpPr/>
          <p:nvPr/>
        </p:nvSpPr>
        <p:spPr>
          <a:xfrm>
            <a:off x="11116888" y="6130290"/>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0" name="Espace réservé du numéro de diapositive 5">
            <a:extLst>
              <a:ext uri="{FF2B5EF4-FFF2-40B4-BE49-F238E27FC236}">
                <a16:creationId xmlns:a16="http://schemas.microsoft.com/office/drawing/2014/main" id="{5DE49F79-019B-4ACA-BDB0-8857E47944CE}"/>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smtClean="0">
                <a:solidFill>
                  <a:schemeClr val="bg1"/>
                </a:solidFill>
              </a:rPr>
              <a:pPr algn="ctr" rtl="0"/>
              <a:t>5</a:t>
            </a:fld>
            <a:endParaRPr lang="fr-FR" sz="1200" dirty="0">
              <a:solidFill>
                <a:schemeClr val="bg1"/>
              </a:solidFill>
            </a:endParaRPr>
          </a:p>
        </p:txBody>
      </p:sp>
      <p:sp>
        <p:nvSpPr>
          <p:cNvPr id="4" name="Rectangle 3">
            <a:extLst>
              <a:ext uri="{FF2B5EF4-FFF2-40B4-BE49-F238E27FC236}">
                <a16:creationId xmlns:a16="http://schemas.microsoft.com/office/drawing/2014/main" id="{8B11A720-6B36-4C4B-BBB4-8ED70F6E6533}"/>
              </a:ext>
            </a:extLst>
          </p:cNvPr>
          <p:cNvSpPr/>
          <p:nvPr/>
        </p:nvSpPr>
        <p:spPr>
          <a:xfrm>
            <a:off x="0" y="863135"/>
            <a:ext cx="11692184" cy="4985980"/>
          </a:xfrm>
          <a:prstGeom prst="rect">
            <a:avLst/>
          </a:prstGeom>
        </p:spPr>
        <p:txBody>
          <a:bodyPr wrap="square">
            <a:spAutoFit/>
          </a:bodyPr>
          <a:lstStyle/>
          <a:p>
            <a:r>
              <a:rPr lang="en-US" sz="2400" b="1" i="1" dirty="0">
                <a:solidFill>
                  <a:srgbClr val="000000"/>
                </a:solidFill>
              </a:rPr>
              <a:t>Classification of remote sensing data by multistage self-organizing maps with rejection schemes</a:t>
            </a:r>
          </a:p>
          <a:p>
            <a:r>
              <a:rPr lang="en-US" sz="2400" dirty="0" err="1"/>
              <a:t>Jaejoo</a:t>
            </a:r>
            <a:r>
              <a:rPr lang="en-US" sz="2400" dirty="0"/>
              <a:t> Lee, </a:t>
            </a:r>
            <a:r>
              <a:rPr lang="en-US" sz="2400" dirty="0" err="1"/>
              <a:t>Okan</a:t>
            </a:r>
            <a:r>
              <a:rPr lang="en-US" sz="2400" dirty="0"/>
              <a:t> K. </a:t>
            </a:r>
            <a:r>
              <a:rPr lang="en-US" sz="2400" dirty="0" err="1"/>
              <a:t>Ersoy</a:t>
            </a:r>
            <a:endParaRPr lang="en-US" sz="2400" dirty="0"/>
          </a:p>
          <a:p>
            <a:r>
              <a:rPr lang="en-US" sz="2400" i="1" dirty="0"/>
              <a:t>2005</a:t>
            </a:r>
            <a:br>
              <a:rPr lang="en-US" sz="2400" i="1" dirty="0"/>
            </a:br>
            <a:r>
              <a:rPr lang="en-US" sz="2400" dirty="0">
                <a:hlinkClick r:id="rId3"/>
              </a:rPr>
              <a:t>IEEE Xplore Full-Text PDF: (univ-toulouse.fr)</a:t>
            </a:r>
            <a:endParaRPr lang="en-US" sz="2400" i="1" dirty="0"/>
          </a:p>
          <a:p>
            <a:endParaRPr lang="fr-FR" u="sng" dirty="0"/>
          </a:p>
          <a:p>
            <a:r>
              <a:rPr lang="fr-FR" u="sng" dirty="0"/>
              <a:t>Aim </a:t>
            </a:r>
            <a:r>
              <a:rPr lang="fr-FR" dirty="0"/>
              <a:t>: Classification </a:t>
            </a:r>
            <a:r>
              <a:rPr lang="fr-FR" dirty="0" err="1"/>
              <a:t>method</a:t>
            </a:r>
            <a:r>
              <a:rPr lang="fr-FR" dirty="0"/>
              <a:t> for </a:t>
            </a:r>
            <a:r>
              <a:rPr lang="fr-FR" dirty="0" err="1"/>
              <a:t>remote</a:t>
            </a:r>
            <a:r>
              <a:rPr lang="fr-FR" dirty="0"/>
              <a:t> </a:t>
            </a:r>
            <a:r>
              <a:rPr lang="fr-FR" dirty="0" err="1"/>
              <a:t>sensing</a:t>
            </a:r>
            <a:r>
              <a:rPr lang="fr-FR" dirty="0"/>
              <a:t> data. It </a:t>
            </a:r>
            <a:r>
              <a:rPr lang="fr-FR" dirty="0" err="1"/>
              <a:t>consists</a:t>
            </a:r>
            <a:r>
              <a:rPr lang="fr-FR" dirty="0"/>
              <a:t> of </a:t>
            </a:r>
            <a:r>
              <a:rPr lang="fr-FR" dirty="0" err="1"/>
              <a:t>several</a:t>
            </a:r>
            <a:r>
              <a:rPr lang="fr-FR" dirty="0"/>
              <a:t> stage neural networks (SNN) and rejection </a:t>
            </a:r>
            <a:r>
              <a:rPr lang="fr-FR" dirty="0" err="1"/>
              <a:t>schemes</a:t>
            </a:r>
            <a:r>
              <a:rPr lang="fr-FR" dirty="0"/>
              <a:t>. The latter are </a:t>
            </a:r>
            <a:r>
              <a:rPr lang="fr-FR" dirty="0" err="1"/>
              <a:t>used</a:t>
            </a:r>
            <a:r>
              <a:rPr lang="fr-FR" dirty="0"/>
              <a:t> to </a:t>
            </a:r>
            <a:r>
              <a:rPr lang="fr-FR" dirty="0" err="1"/>
              <a:t>decide</a:t>
            </a:r>
            <a:r>
              <a:rPr lang="fr-FR" dirty="0"/>
              <a:t> </a:t>
            </a:r>
            <a:r>
              <a:rPr lang="fr-FR" dirty="0" err="1"/>
              <a:t>whether</a:t>
            </a:r>
            <a:r>
              <a:rPr lang="fr-FR" dirty="0"/>
              <a:t> the input </a:t>
            </a:r>
            <a:r>
              <a:rPr lang="fr-FR" dirty="0" err="1"/>
              <a:t>vector</a:t>
            </a:r>
            <a:r>
              <a:rPr lang="fr-FR" dirty="0"/>
              <a:t> </a:t>
            </a:r>
            <a:r>
              <a:rPr lang="fr-FR" dirty="0" err="1"/>
              <a:t>is</a:t>
            </a:r>
            <a:r>
              <a:rPr lang="fr-FR" dirty="0"/>
              <a:t> </a:t>
            </a:r>
            <a:r>
              <a:rPr lang="fr-FR" dirty="0" err="1"/>
              <a:t>difficult</a:t>
            </a:r>
            <a:r>
              <a:rPr lang="fr-FR" dirty="0"/>
              <a:t> to </a:t>
            </a:r>
            <a:r>
              <a:rPr lang="fr-FR" dirty="0" err="1"/>
              <a:t>classify</a:t>
            </a:r>
            <a:r>
              <a:rPr lang="fr-FR" dirty="0"/>
              <a:t> and </a:t>
            </a:r>
            <a:r>
              <a:rPr lang="fr-FR" dirty="0" err="1"/>
              <a:t>then</a:t>
            </a:r>
            <a:r>
              <a:rPr lang="fr-FR" dirty="0"/>
              <a:t> </a:t>
            </a:r>
            <a:r>
              <a:rPr lang="fr-FR" dirty="0" err="1"/>
              <a:t>reduce</a:t>
            </a:r>
            <a:r>
              <a:rPr lang="fr-FR" dirty="0"/>
              <a:t> the </a:t>
            </a:r>
            <a:r>
              <a:rPr lang="fr-FR" dirty="0" err="1"/>
              <a:t>possibility</a:t>
            </a:r>
            <a:r>
              <a:rPr lang="fr-FR" dirty="0"/>
              <a:t> of </a:t>
            </a:r>
            <a:r>
              <a:rPr lang="fr-FR" dirty="0" err="1"/>
              <a:t>misclassification</a:t>
            </a:r>
            <a:r>
              <a:rPr lang="fr-FR" dirty="0"/>
              <a:t>. – Use of 2 </a:t>
            </a:r>
            <a:r>
              <a:rPr lang="fr-FR" dirty="0" err="1"/>
              <a:t>remote</a:t>
            </a:r>
            <a:r>
              <a:rPr lang="fr-FR" dirty="0"/>
              <a:t> </a:t>
            </a:r>
            <a:r>
              <a:rPr lang="fr-FR" dirty="0" err="1"/>
              <a:t>sensing</a:t>
            </a:r>
            <a:r>
              <a:rPr lang="fr-FR" dirty="0"/>
              <a:t> </a:t>
            </a:r>
            <a:r>
              <a:rPr lang="fr-FR" dirty="0" err="1"/>
              <a:t>dataset</a:t>
            </a:r>
            <a:r>
              <a:rPr lang="fr-FR" dirty="0"/>
              <a:t>. </a:t>
            </a:r>
          </a:p>
          <a:p>
            <a:endParaRPr lang="en-US" i="1" dirty="0"/>
          </a:p>
          <a:p>
            <a:r>
              <a:rPr lang="fr-FR" u="sng" dirty="0" err="1"/>
              <a:t>Technics</a:t>
            </a:r>
            <a:r>
              <a:rPr lang="fr-FR" u="sng" dirty="0"/>
              <a:t> </a:t>
            </a:r>
            <a:r>
              <a:rPr lang="fr-FR" dirty="0"/>
              <a:t>: </a:t>
            </a:r>
            <a:r>
              <a:rPr lang="fr-FR" dirty="0" err="1"/>
              <a:t>Such</a:t>
            </a:r>
            <a:r>
              <a:rPr lang="fr-FR" dirty="0"/>
              <a:t> input </a:t>
            </a:r>
            <a:r>
              <a:rPr lang="fr-FR" dirty="0" err="1"/>
              <a:t>vectors</a:t>
            </a:r>
            <a:r>
              <a:rPr lang="fr-FR" dirty="0"/>
              <a:t> are </a:t>
            </a:r>
            <a:r>
              <a:rPr lang="fr-FR" dirty="0" err="1"/>
              <a:t>rejected</a:t>
            </a:r>
            <a:r>
              <a:rPr lang="fr-FR" dirty="0"/>
              <a:t> by rejection </a:t>
            </a:r>
            <a:r>
              <a:rPr lang="fr-FR" dirty="0" err="1"/>
              <a:t>schemes</a:t>
            </a:r>
            <a:r>
              <a:rPr lang="fr-FR" dirty="0"/>
              <a:t> in </a:t>
            </a:r>
            <a:r>
              <a:rPr lang="fr-FR" dirty="0" err="1"/>
              <a:t>each</a:t>
            </a:r>
            <a:r>
              <a:rPr lang="fr-FR" dirty="0"/>
              <a:t> SNN and </a:t>
            </a:r>
            <a:r>
              <a:rPr lang="fr-FR" dirty="0" err="1"/>
              <a:t>fed</a:t>
            </a:r>
            <a:r>
              <a:rPr lang="fr-FR" dirty="0"/>
              <a:t> </a:t>
            </a:r>
            <a:r>
              <a:rPr lang="fr-FR" dirty="0" err="1"/>
              <a:t>into</a:t>
            </a:r>
            <a:r>
              <a:rPr lang="fr-FR" dirty="0"/>
              <a:t> the </a:t>
            </a:r>
            <a:r>
              <a:rPr lang="fr-FR" dirty="0" err="1"/>
              <a:t>next</a:t>
            </a:r>
            <a:r>
              <a:rPr lang="fr-FR" dirty="0"/>
              <a:t> SNN. </a:t>
            </a:r>
          </a:p>
          <a:p>
            <a:endParaRPr lang="en-US" i="1" dirty="0"/>
          </a:p>
          <a:p>
            <a:r>
              <a:rPr lang="fr-FR" u="sng" dirty="0"/>
              <a:t>Fields of application </a:t>
            </a:r>
            <a:r>
              <a:rPr lang="fr-FR" dirty="0"/>
              <a:t>: </a:t>
            </a:r>
            <a:r>
              <a:rPr lang="en-US" dirty="0"/>
              <a:t>Classification of trees/ crops in the U.S </a:t>
            </a:r>
            <a:endParaRPr lang="en-US" i="1" dirty="0"/>
          </a:p>
          <a:p>
            <a:endParaRPr lang="en-US" i="1" dirty="0"/>
          </a:p>
          <a:p>
            <a:pPr algn="l"/>
            <a:r>
              <a:rPr lang="fr-FR" u="sng" dirty="0" err="1"/>
              <a:t>Prons</a:t>
            </a:r>
            <a:r>
              <a:rPr lang="fr-FR" u="sng" dirty="0"/>
              <a:t> </a:t>
            </a:r>
            <a:r>
              <a:rPr lang="fr-FR" dirty="0"/>
              <a:t>: No </a:t>
            </a:r>
            <a:r>
              <a:rPr lang="fr-FR" dirty="0" err="1"/>
              <a:t>prior</a:t>
            </a:r>
            <a:r>
              <a:rPr lang="fr-FR" dirty="0"/>
              <a:t> </a:t>
            </a:r>
            <a:r>
              <a:rPr lang="fr-FR" dirty="0" err="1"/>
              <a:t>knowledge</a:t>
            </a:r>
            <a:r>
              <a:rPr lang="fr-FR" dirty="0"/>
              <a:t> </a:t>
            </a:r>
            <a:r>
              <a:rPr lang="fr-FR" dirty="0" err="1"/>
              <a:t>is</a:t>
            </a:r>
            <a:r>
              <a:rPr lang="fr-FR" dirty="0"/>
              <a:t> </a:t>
            </a:r>
            <a:r>
              <a:rPr lang="fr-FR" dirty="0" err="1"/>
              <a:t>needed</a:t>
            </a:r>
            <a:r>
              <a:rPr lang="fr-FR" dirty="0"/>
              <a:t> about the </a:t>
            </a:r>
            <a:r>
              <a:rPr lang="fr-FR" dirty="0" err="1"/>
              <a:t>statistical</a:t>
            </a:r>
            <a:r>
              <a:rPr lang="fr-FR" dirty="0"/>
              <a:t> distributions of the classes in the data sources.</a:t>
            </a:r>
            <a:endParaRPr lang="en-US" dirty="0">
              <a:solidFill>
                <a:srgbClr val="000000"/>
              </a:solidFill>
            </a:endParaRPr>
          </a:p>
          <a:p>
            <a:endParaRPr lang="en-US" i="1" dirty="0"/>
          </a:p>
          <a:p>
            <a:endParaRPr lang="fr-FR" sz="2400" i="1" dirty="0"/>
          </a:p>
        </p:txBody>
      </p:sp>
      <p:sp>
        <p:nvSpPr>
          <p:cNvPr id="6" name="Rectangle 5">
            <a:extLst>
              <a:ext uri="{FF2B5EF4-FFF2-40B4-BE49-F238E27FC236}">
                <a16:creationId xmlns:a16="http://schemas.microsoft.com/office/drawing/2014/main" id="{055A0A5E-B6F6-4A86-B761-714B0FDFF8FF}"/>
              </a:ext>
            </a:extLst>
          </p:cNvPr>
          <p:cNvSpPr/>
          <p:nvPr/>
        </p:nvSpPr>
        <p:spPr>
          <a:xfrm>
            <a:off x="0" y="6088529"/>
            <a:ext cx="14945032" cy="707886"/>
          </a:xfrm>
          <a:prstGeom prst="rect">
            <a:avLst/>
          </a:prstGeom>
        </p:spPr>
        <p:txBody>
          <a:bodyPr wrap="square">
            <a:spAutoFit/>
          </a:bodyPr>
          <a:lstStyle/>
          <a:p>
            <a:br>
              <a:rPr lang="en-US" sz="2000" dirty="0"/>
            </a:br>
            <a:endParaRPr lang="fr-FR" sz="2000" dirty="0"/>
          </a:p>
        </p:txBody>
      </p:sp>
    </p:spTree>
    <p:extLst>
      <p:ext uri="{BB962C8B-B14F-4D97-AF65-F5344CB8AC3E}">
        <p14:creationId xmlns:p14="http://schemas.microsoft.com/office/powerpoint/2010/main" val="1649620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7CD28C7-631B-4DAC-996B-0D6AA8E0E90F}"/>
              </a:ext>
            </a:extLst>
          </p:cNvPr>
          <p:cNvSpPr/>
          <p:nvPr/>
        </p:nvSpPr>
        <p:spPr>
          <a:xfrm>
            <a:off x="-4020" y="-16383"/>
            <a:ext cx="12196020" cy="672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chemeClr val="tx1"/>
                </a:solidFill>
              </a:rPr>
              <a:t>ARTICLE </a:t>
            </a:r>
          </a:p>
        </p:txBody>
      </p:sp>
      <p:sp>
        <p:nvSpPr>
          <p:cNvPr id="18" name="Ovale 14" descr="élément décoratif">
            <a:extLst>
              <a:ext uri="{FF2B5EF4-FFF2-40B4-BE49-F238E27FC236}">
                <a16:creationId xmlns:a16="http://schemas.microsoft.com/office/drawing/2014/main" id="{B09C657A-A975-49EF-BC4E-1335735E56C8}"/>
              </a:ext>
            </a:extLst>
          </p:cNvPr>
          <p:cNvSpPr/>
          <p:nvPr/>
        </p:nvSpPr>
        <p:spPr>
          <a:xfrm>
            <a:off x="11116888" y="6130290"/>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0" name="Espace réservé du numéro de diapositive 5">
            <a:extLst>
              <a:ext uri="{FF2B5EF4-FFF2-40B4-BE49-F238E27FC236}">
                <a16:creationId xmlns:a16="http://schemas.microsoft.com/office/drawing/2014/main" id="{5DE49F79-019B-4ACA-BDB0-8857E47944CE}"/>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smtClean="0">
                <a:solidFill>
                  <a:schemeClr val="bg1"/>
                </a:solidFill>
              </a:rPr>
              <a:pPr algn="ctr" rtl="0"/>
              <a:t>6</a:t>
            </a:fld>
            <a:endParaRPr lang="fr-FR" sz="1200" dirty="0">
              <a:solidFill>
                <a:schemeClr val="bg1"/>
              </a:solidFill>
            </a:endParaRPr>
          </a:p>
        </p:txBody>
      </p:sp>
      <p:sp>
        <p:nvSpPr>
          <p:cNvPr id="4" name="Rectangle 3">
            <a:extLst>
              <a:ext uri="{FF2B5EF4-FFF2-40B4-BE49-F238E27FC236}">
                <a16:creationId xmlns:a16="http://schemas.microsoft.com/office/drawing/2014/main" id="{8B11A720-6B36-4C4B-BBB4-8ED70F6E6533}"/>
              </a:ext>
            </a:extLst>
          </p:cNvPr>
          <p:cNvSpPr/>
          <p:nvPr/>
        </p:nvSpPr>
        <p:spPr>
          <a:xfrm>
            <a:off x="0" y="863135"/>
            <a:ext cx="11692184" cy="5447645"/>
          </a:xfrm>
          <a:prstGeom prst="rect">
            <a:avLst/>
          </a:prstGeom>
        </p:spPr>
        <p:txBody>
          <a:bodyPr wrap="square">
            <a:spAutoFit/>
          </a:bodyPr>
          <a:lstStyle/>
          <a:p>
            <a:r>
              <a:rPr lang="en-US" sz="2400" b="1" i="1" dirty="0">
                <a:solidFill>
                  <a:srgbClr val="000000"/>
                </a:solidFill>
              </a:rPr>
              <a:t>Image Classification by </a:t>
            </a:r>
            <a:r>
              <a:rPr lang="en-US" sz="2400" b="1" i="1" dirty="0" err="1">
                <a:solidFill>
                  <a:srgbClr val="000000"/>
                </a:solidFill>
              </a:rPr>
              <a:t>Itegrating</a:t>
            </a:r>
            <a:r>
              <a:rPr lang="en-US" sz="2400" b="1" i="1" dirty="0">
                <a:solidFill>
                  <a:srgbClr val="000000"/>
                </a:solidFill>
              </a:rPr>
              <a:t> Reject Option and Prior Information</a:t>
            </a:r>
          </a:p>
          <a:p>
            <a:r>
              <a:rPr lang="en-US" sz="2400" dirty="0"/>
              <a:t>Gregory N. </a:t>
            </a:r>
            <a:r>
              <a:rPr lang="en-US" sz="2400" dirty="0" err="1"/>
              <a:t>Taff</a:t>
            </a:r>
            <a:r>
              <a:rPr lang="en-US" sz="2400" dirty="0"/>
              <a:t>, Yang Shao, </a:t>
            </a:r>
            <a:r>
              <a:rPr lang="en-US" sz="2400" dirty="0" err="1"/>
              <a:t>Jie</a:t>
            </a:r>
            <a:r>
              <a:rPr lang="en-US" sz="2400" dirty="0"/>
              <a:t> Ren and </a:t>
            </a:r>
            <a:r>
              <a:rPr lang="en-US" sz="2400" dirty="0" err="1"/>
              <a:t>Ruoyu</a:t>
            </a:r>
            <a:r>
              <a:rPr lang="en-US" sz="2400" dirty="0"/>
              <a:t> Zhang</a:t>
            </a:r>
          </a:p>
          <a:p>
            <a:r>
              <a:rPr lang="en-US" sz="2400" i="1" dirty="0"/>
              <a:t>2018</a:t>
            </a:r>
          </a:p>
          <a:p>
            <a:r>
              <a:rPr lang="fr-FR" u="sng" dirty="0"/>
              <a:t>Aim </a:t>
            </a:r>
            <a:r>
              <a:rPr lang="fr-FR" dirty="0"/>
              <a:t>: </a:t>
            </a:r>
            <a:r>
              <a:rPr lang="fr-FR" dirty="0" err="1"/>
              <a:t>Classify</a:t>
            </a:r>
            <a:r>
              <a:rPr lang="fr-FR" dirty="0"/>
              <a:t>, </a:t>
            </a:r>
            <a:r>
              <a:rPr lang="fr-FR" dirty="0" err="1"/>
              <a:t>reject</a:t>
            </a:r>
            <a:r>
              <a:rPr lang="fr-FR" dirty="0"/>
              <a:t> and </a:t>
            </a:r>
            <a:r>
              <a:rPr lang="fr-FR" dirty="0" err="1"/>
              <a:t>relabel</a:t>
            </a:r>
            <a:r>
              <a:rPr lang="fr-FR" dirty="0"/>
              <a:t> </a:t>
            </a:r>
            <a:r>
              <a:rPr lang="fr-FR" dirty="0" err="1"/>
              <a:t>ambiguous</a:t>
            </a:r>
            <a:r>
              <a:rPr lang="fr-FR" dirty="0"/>
              <a:t> pixels by </a:t>
            </a:r>
            <a:r>
              <a:rPr lang="fr-FR" dirty="0" err="1"/>
              <a:t>using</a:t>
            </a:r>
            <a:r>
              <a:rPr lang="fr-FR" dirty="0"/>
              <a:t> Neural Networks (</a:t>
            </a:r>
            <a:r>
              <a:rPr lang="fr-FR" dirty="0" err="1"/>
              <a:t>NNs</a:t>
            </a:r>
            <a:r>
              <a:rPr lang="fr-FR" dirty="0"/>
              <a:t>) and </a:t>
            </a:r>
            <a:r>
              <a:rPr lang="fr-FR" dirty="0" err="1"/>
              <a:t>implementing</a:t>
            </a:r>
            <a:r>
              <a:rPr lang="fr-FR" dirty="0"/>
              <a:t> </a:t>
            </a:r>
            <a:r>
              <a:rPr lang="fr-FR" dirty="0" err="1"/>
              <a:t>prior</a:t>
            </a:r>
            <a:r>
              <a:rPr lang="fr-FR" dirty="0"/>
              <a:t> </a:t>
            </a:r>
            <a:r>
              <a:rPr lang="fr-FR" dirty="0" err="1"/>
              <a:t>probability-adjustment</a:t>
            </a:r>
            <a:r>
              <a:rPr lang="fr-FR" dirty="0"/>
              <a:t> </a:t>
            </a:r>
            <a:r>
              <a:rPr lang="fr-FR" dirty="0" err="1"/>
              <a:t>methods</a:t>
            </a:r>
            <a:r>
              <a:rPr lang="fr-FR" dirty="0"/>
              <a:t> to </a:t>
            </a:r>
            <a:r>
              <a:rPr lang="fr-FR" dirty="0" err="1"/>
              <a:t>improve</a:t>
            </a:r>
            <a:r>
              <a:rPr lang="fr-FR" dirty="0"/>
              <a:t> the classification </a:t>
            </a:r>
            <a:r>
              <a:rPr lang="fr-FR" dirty="0" err="1"/>
              <a:t>accuracy</a:t>
            </a:r>
            <a:r>
              <a:rPr lang="fr-FR" dirty="0"/>
              <a:t>. </a:t>
            </a:r>
          </a:p>
          <a:p>
            <a:endParaRPr lang="en-US" i="1" dirty="0"/>
          </a:p>
          <a:p>
            <a:r>
              <a:rPr lang="fr-FR" u="sng" dirty="0" err="1"/>
              <a:t>Technics</a:t>
            </a:r>
            <a:r>
              <a:rPr lang="fr-FR" u="sng" dirty="0"/>
              <a:t> </a:t>
            </a:r>
            <a:r>
              <a:rPr lang="fr-FR" dirty="0"/>
              <a:t>: </a:t>
            </a:r>
            <a:r>
              <a:rPr lang="fr-FR" dirty="0" err="1"/>
              <a:t>Ambiguous</a:t>
            </a:r>
            <a:r>
              <a:rPr lang="fr-FR" dirty="0"/>
              <a:t> (</a:t>
            </a:r>
            <a:r>
              <a:rPr lang="fr-FR" dirty="0" err="1"/>
              <a:t>low</a:t>
            </a:r>
            <a:r>
              <a:rPr lang="fr-FR" dirty="0"/>
              <a:t>-confidence group LCG)/ </a:t>
            </a:r>
            <a:r>
              <a:rPr lang="fr-FR" dirty="0" err="1"/>
              <a:t>Unambiguous</a:t>
            </a:r>
            <a:r>
              <a:rPr lang="fr-FR" dirty="0"/>
              <a:t> (high-</a:t>
            </a:r>
            <a:r>
              <a:rPr lang="fr-FR" dirty="0" err="1"/>
              <a:t>confidance</a:t>
            </a:r>
            <a:r>
              <a:rPr lang="fr-FR" dirty="0"/>
              <a:t> group) pixel groups are </a:t>
            </a:r>
            <a:r>
              <a:rPr lang="fr-FR" dirty="0" err="1"/>
              <a:t>identified</a:t>
            </a:r>
            <a:r>
              <a:rPr lang="fr-FR" dirty="0"/>
              <a:t> by </a:t>
            </a:r>
            <a:r>
              <a:rPr lang="fr-FR" dirty="0" err="1"/>
              <a:t>thresholding</a:t>
            </a:r>
            <a:r>
              <a:rPr lang="fr-FR" dirty="0"/>
              <a:t> of NN output </a:t>
            </a:r>
            <a:r>
              <a:rPr lang="fr-FR" dirty="0" err="1"/>
              <a:t>signals</a:t>
            </a:r>
            <a:r>
              <a:rPr lang="fr-FR" dirty="0"/>
              <a:t>. Pixels </a:t>
            </a:r>
            <a:r>
              <a:rPr lang="fr-FR" dirty="0" err="1"/>
              <a:t>defined</a:t>
            </a:r>
            <a:r>
              <a:rPr lang="fr-FR" dirty="0"/>
              <a:t> as LCG </a:t>
            </a:r>
            <a:r>
              <a:rPr lang="fr-FR" dirty="0" err="1"/>
              <a:t>were</a:t>
            </a:r>
            <a:r>
              <a:rPr lang="fr-FR" dirty="0"/>
              <a:t> </a:t>
            </a:r>
            <a:r>
              <a:rPr lang="fr-FR" dirty="0" err="1"/>
              <a:t>relabeled</a:t>
            </a:r>
            <a:r>
              <a:rPr lang="fr-FR" dirty="0"/>
              <a:t> </a:t>
            </a:r>
            <a:r>
              <a:rPr lang="fr-FR" dirty="0" err="1"/>
              <a:t>based</a:t>
            </a:r>
            <a:r>
              <a:rPr lang="fr-FR" dirty="0"/>
              <a:t> on image spatial-</a:t>
            </a:r>
            <a:r>
              <a:rPr lang="fr-FR" dirty="0" err="1"/>
              <a:t>prior</a:t>
            </a:r>
            <a:r>
              <a:rPr lang="fr-FR" dirty="0"/>
              <a:t> </a:t>
            </a:r>
            <a:r>
              <a:rPr lang="fr-FR" dirty="0" err="1"/>
              <a:t>probabilities</a:t>
            </a:r>
            <a:r>
              <a:rPr lang="fr-FR" dirty="0"/>
              <a:t>, </a:t>
            </a:r>
            <a:r>
              <a:rPr lang="en-US" i="0" dirty="0">
                <a:effectLst/>
              </a:rPr>
              <a:t>as estimated from the initial NN image classification, or temporal-prior probabilities derived from ancillary data. </a:t>
            </a:r>
            <a:endParaRPr lang="en-US" dirty="0"/>
          </a:p>
          <a:p>
            <a:endParaRPr lang="en-US" i="1" dirty="0"/>
          </a:p>
          <a:p>
            <a:r>
              <a:rPr lang="fr-FR" u="sng" dirty="0"/>
              <a:t>Fields of application </a:t>
            </a:r>
            <a:r>
              <a:rPr lang="fr-FR" dirty="0"/>
              <a:t>: </a:t>
            </a:r>
            <a:r>
              <a:rPr lang="en-US" dirty="0"/>
              <a:t>Crop-</a:t>
            </a:r>
            <a:r>
              <a:rPr lang="en-US" dirty="0" err="1"/>
              <a:t>specifid</a:t>
            </a:r>
            <a:r>
              <a:rPr lang="en-US" dirty="0"/>
              <a:t> mapping application - </a:t>
            </a:r>
            <a:r>
              <a:rPr lang="en-US" b="0" i="0" dirty="0">
                <a:effectLst/>
              </a:rPr>
              <a:t>multitemporal moderate resolution imaging spectroradiometer (MODIS) NDVI data are used as input to classify corn, soybean, and other crops (Interesting since corn and soybean are difficult to separate because both are summer crops)</a:t>
            </a:r>
            <a:endParaRPr lang="en-US" i="1" dirty="0"/>
          </a:p>
          <a:p>
            <a:endParaRPr lang="en-US" i="1" dirty="0"/>
          </a:p>
          <a:p>
            <a:pPr algn="l"/>
            <a:r>
              <a:rPr lang="fr-FR" u="sng" dirty="0"/>
              <a:t>Performance </a:t>
            </a:r>
            <a:r>
              <a:rPr lang="fr-FR" u="sng" dirty="0" err="1"/>
              <a:t>assessment</a:t>
            </a:r>
            <a:r>
              <a:rPr lang="fr-FR" u="sng" dirty="0"/>
              <a:t> </a:t>
            </a:r>
            <a:r>
              <a:rPr lang="fr-FR" dirty="0"/>
              <a:t>:</a:t>
            </a:r>
            <a:endParaRPr lang="en-US" dirty="0">
              <a:solidFill>
                <a:srgbClr val="000000"/>
              </a:solidFill>
            </a:endParaRPr>
          </a:p>
          <a:p>
            <a:endParaRPr lang="en-US" dirty="0">
              <a:solidFill>
                <a:srgbClr val="000000"/>
              </a:solidFill>
            </a:endParaRPr>
          </a:p>
          <a:p>
            <a:endParaRPr lang="en-US" i="1" dirty="0"/>
          </a:p>
          <a:p>
            <a:endParaRPr lang="fr-FR" sz="2400" i="1" dirty="0"/>
          </a:p>
        </p:txBody>
      </p:sp>
      <p:sp>
        <p:nvSpPr>
          <p:cNvPr id="6" name="Rectangle 5">
            <a:extLst>
              <a:ext uri="{FF2B5EF4-FFF2-40B4-BE49-F238E27FC236}">
                <a16:creationId xmlns:a16="http://schemas.microsoft.com/office/drawing/2014/main" id="{055A0A5E-B6F6-4A86-B761-714B0FDFF8FF}"/>
              </a:ext>
            </a:extLst>
          </p:cNvPr>
          <p:cNvSpPr/>
          <p:nvPr/>
        </p:nvSpPr>
        <p:spPr>
          <a:xfrm>
            <a:off x="0" y="6088529"/>
            <a:ext cx="14945032" cy="707886"/>
          </a:xfrm>
          <a:prstGeom prst="rect">
            <a:avLst/>
          </a:prstGeom>
        </p:spPr>
        <p:txBody>
          <a:bodyPr wrap="square">
            <a:spAutoFit/>
          </a:bodyPr>
          <a:lstStyle/>
          <a:p>
            <a:br>
              <a:rPr lang="en-US" sz="2000" dirty="0"/>
            </a:br>
            <a:endParaRPr lang="fr-FR" sz="2000" dirty="0"/>
          </a:p>
        </p:txBody>
      </p:sp>
      <p:pic>
        <p:nvPicPr>
          <p:cNvPr id="3" name="Image 2">
            <a:extLst>
              <a:ext uri="{FF2B5EF4-FFF2-40B4-BE49-F238E27FC236}">
                <a16:creationId xmlns:a16="http://schemas.microsoft.com/office/drawing/2014/main" id="{FFD31147-A1CE-47A1-B4C3-617318D5D638}"/>
              </a:ext>
            </a:extLst>
          </p:cNvPr>
          <p:cNvPicPr>
            <a:picLocks noChangeAspect="1"/>
          </p:cNvPicPr>
          <p:nvPr/>
        </p:nvPicPr>
        <p:blipFill>
          <a:blip r:embed="rId3"/>
          <a:stretch>
            <a:fillRect/>
          </a:stretch>
        </p:blipFill>
        <p:spPr>
          <a:xfrm>
            <a:off x="5118546" y="4491763"/>
            <a:ext cx="5152285" cy="2304652"/>
          </a:xfrm>
          <a:prstGeom prst="rect">
            <a:avLst/>
          </a:prstGeom>
        </p:spPr>
      </p:pic>
    </p:spTree>
    <p:extLst>
      <p:ext uri="{BB962C8B-B14F-4D97-AF65-F5344CB8AC3E}">
        <p14:creationId xmlns:p14="http://schemas.microsoft.com/office/powerpoint/2010/main" val="636129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7CD28C7-631B-4DAC-996B-0D6AA8E0E90F}"/>
              </a:ext>
            </a:extLst>
          </p:cNvPr>
          <p:cNvSpPr/>
          <p:nvPr/>
        </p:nvSpPr>
        <p:spPr>
          <a:xfrm>
            <a:off x="-4020" y="-16383"/>
            <a:ext cx="12196020" cy="672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chemeClr val="tx1"/>
                </a:solidFill>
              </a:rPr>
              <a:t>ARTICLE …</a:t>
            </a:r>
          </a:p>
        </p:txBody>
      </p:sp>
      <p:sp>
        <p:nvSpPr>
          <p:cNvPr id="18" name="Ovale 14" descr="élément décoratif">
            <a:extLst>
              <a:ext uri="{FF2B5EF4-FFF2-40B4-BE49-F238E27FC236}">
                <a16:creationId xmlns:a16="http://schemas.microsoft.com/office/drawing/2014/main" id="{B09C657A-A975-49EF-BC4E-1335735E56C8}"/>
              </a:ext>
            </a:extLst>
          </p:cNvPr>
          <p:cNvSpPr/>
          <p:nvPr/>
        </p:nvSpPr>
        <p:spPr>
          <a:xfrm>
            <a:off x="11116888" y="6130290"/>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0" name="Espace réservé du numéro de diapositive 5">
            <a:extLst>
              <a:ext uri="{FF2B5EF4-FFF2-40B4-BE49-F238E27FC236}">
                <a16:creationId xmlns:a16="http://schemas.microsoft.com/office/drawing/2014/main" id="{5DE49F79-019B-4ACA-BDB0-8857E47944CE}"/>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smtClean="0">
                <a:solidFill>
                  <a:schemeClr val="bg1"/>
                </a:solidFill>
              </a:rPr>
              <a:pPr algn="ctr" rtl="0"/>
              <a:t>7</a:t>
            </a:fld>
            <a:endParaRPr lang="fr-FR" sz="1200" dirty="0">
              <a:solidFill>
                <a:schemeClr val="bg1"/>
              </a:solidFill>
            </a:endParaRPr>
          </a:p>
        </p:txBody>
      </p:sp>
      <p:sp>
        <p:nvSpPr>
          <p:cNvPr id="4" name="Rectangle 3">
            <a:extLst>
              <a:ext uri="{FF2B5EF4-FFF2-40B4-BE49-F238E27FC236}">
                <a16:creationId xmlns:a16="http://schemas.microsoft.com/office/drawing/2014/main" id="{8B11A720-6B36-4C4B-BBB4-8ED70F6E6533}"/>
              </a:ext>
            </a:extLst>
          </p:cNvPr>
          <p:cNvSpPr/>
          <p:nvPr/>
        </p:nvSpPr>
        <p:spPr>
          <a:xfrm>
            <a:off x="0" y="863135"/>
            <a:ext cx="11692184" cy="4985980"/>
          </a:xfrm>
          <a:prstGeom prst="rect">
            <a:avLst/>
          </a:prstGeom>
        </p:spPr>
        <p:txBody>
          <a:bodyPr wrap="square">
            <a:spAutoFit/>
          </a:bodyPr>
          <a:lstStyle/>
          <a:p>
            <a:r>
              <a:rPr lang="en-US" sz="2400" b="1" i="1" dirty="0">
                <a:solidFill>
                  <a:srgbClr val="000000"/>
                </a:solidFill>
                <a:highlight>
                  <a:srgbClr val="FFFF00"/>
                </a:highlight>
              </a:rPr>
              <a:t>How to define a rejection class based on model learning? </a:t>
            </a:r>
          </a:p>
          <a:p>
            <a:r>
              <a:rPr lang="en-US" dirty="0"/>
              <a:t>Sarah </a:t>
            </a:r>
            <a:r>
              <a:rPr lang="en-US" dirty="0" err="1"/>
              <a:t>Laroui</a:t>
            </a:r>
            <a:r>
              <a:rPr lang="en-US" dirty="0"/>
              <a:t>, Xavier </a:t>
            </a:r>
            <a:r>
              <a:rPr lang="en-US" dirty="0" err="1"/>
              <a:t>Descombes</a:t>
            </a:r>
            <a:r>
              <a:rPr lang="en-US" dirty="0"/>
              <a:t>, </a:t>
            </a:r>
            <a:r>
              <a:rPr lang="en-US" dirty="0" err="1"/>
              <a:t>Aurélia</a:t>
            </a:r>
            <a:r>
              <a:rPr lang="en-US" dirty="0"/>
              <a:t> </a:t>
            </a:r>
            <a:r>
              <a:rPr lang="en-US" dirty="0" err="1"/>
              <a:t>Vernay</a:t>
            </a:r>
            <a:r>
              <a:rPr lang="en-US" dirty="0"/>
              <a:t>, Florent Villiers, François </a:t>
            </a:r>
            <a:r>
              <a:rPr lang="en-US" dirty="0" err="1"/>
              <a:t>Villalba</a:t>
            </a:r>
            <a:r>
              <a:rPr lang="en-US" dirty="0"/>
              <a:t>, Eric </a:t>
            </a:r>
            <a:r>
              <a:rPr lang="en-US" dirty="0" err="1"/>
              <a:t>Debreuve</a:t>
            </a:r>
            <a:r>
              <a:rPr lang="en-US" dirty="0"/>
              <a:t> </a:t>
            </a:r>
          </a:p>
          <a:p>
            <a:r>
              <a:rPr lang="en-US" sz="2400" i="1" dirty="0"/>
              <a:t>2020</a:t>
            </a:r>
          </a:p>
          <a:p>
            <a:r>
              <a:rPr lang="fr-FR" u="sng" dirty="0">
                <a:solidFill>
                  <a:srgbClr val="000000"/>
                </a:solidFill>
              </a:rPr>
              <a:t>Aim </a:t>
            </a:r>
            <a:r>
              <a:rPr lang="fr-FR" dirty="0">
                <a:solidFill>
                  <a:srgbClr val="000000"/>
                </a:solidFill>
              </a:rPr>
              <a:t>: to p</a:t>
            </a:r>
            <a:r>
              <a:rPr lang="en-US" dirty="0" err="1">
                <a:solidFill>
                  <a:srgbClr val="000000"/>
                </a:solidFill>
              </a:rPr>
              <a:t>ropose</a:t>
            </a:r>
            <a:r>
              <a:rPr lang="en-US" dirty="0">
                <a:solidFill>
                  <a:srgbClr val="000000"/>
                </a:solidFill>
              </a:rPr>
              <a:t> an innovative learning strategy for supervised classification that is able to reject a sample not belonging to any of the known classes, </a:t>
            </a:r>
            <a:r>
              <a:rPr lang="en-US" dirty="0"/>
              <a:t>modeling each class as the combination of a probability density function (PDF) and a threshold that</a:t>
            </a:r>
            <a:br>
              <a:rPr lang="en-US" dirty="0"/>
            </a:br>
            <a:r>
              <a:rPr lang="en-US" dirty="0"/>
              <a:t>is computed with respect to the other classes. </a:t>
            </a:r>
            <a:r>
              <a:rPr lang="en-US" dirty="0">
                <a:sym typeface="Wingdings" panose="05000000000000000000" pitchFamily="2" charset="2"/>
              </a:rPr>
              <a:t> neighborhood between classes taken in account </a:t>
            </a:r>
            <a:endParaRPr lang="en-US" dirty="0"/>
          </a:p>
          <a:p>
            <a:endParaRPr lang="en-US" dirty="0"/>
          </a:p>
          <a:p>
            <a:r>
              <a:rPr lang="en-US" u="sng" dirty="0"/>
              <a:t>Technics : </a:t>
            </a:r>
            <a:r>
              <a:rPr lang="en-US" dirty="0"/>
              <a:t>1) learn threshold and PDF 2) classification and rejection according to comparison to thresholds and FMF (</a:t>
            </a:r>
            <a:r>
              <a:rPr lang="fr-FR" dirty="0" err="1"/>
              <a:t>Fuzzy</a:t>
            </a:r>
            <a:r>
              <a:rPr lang="fr-FR" dirty="0"/>
              <a:t> </a:t>
            </a:r>
            <a:r>
              <a:rPr lang="fr-FR" dirty="0" err="1"/>
              <a:t>membership</a:t>
            </a:r>
            <a:r>
              <a:rPr lang="fr-FR" dirty="0"/>
              <a:t> </a:t>
            </a:r>
            <a:r>
              <a:rPr lang="fr-FR" dirty="0" err="1"/>
              <a:t>function</a:t>
            </a:r>
            <a:r>
              <a:rPr lang="fr-FR" dirty="0"/>
              <a:t>)</a:t>
            </a:r>
            <a:r>
              <a:rPr lang="en-US" dirty="0"/>
              <a:t> value. </a:t>
            </a:r>
            <a:r>
              <a:rPr lang="fr-FR" dirty="0" err="1"/>
              <a:t>Gaussian</a:t>
            </a:r>
            <a:r>
              <a:rPr lang="fr-FR" dirty="0"/>
              <a:t> Mixture Model (GMM) to </a:t>
            </a:r>
            <a:r>
              <a:rPr lang="fr-FR" dirty="0" err="1"/>
              <a:t>learn</a:t>
            </a:r>
            <a:r>
              <a:rPr lang="fr-FR" dirty="0"/>
              <a:t> FMF and expectation–</a:t>
            </a:r>
            <a:r>
              <a:rPr lang="fr-FR" dirty="0" err="1"/>
              <a:t>maximization</a:t>
            </a:r>
            <a:r>
              <a:rPr lang="fr-FR" dirty="0"/>
              <a:t> (EM) </a:t>
            </a:r>
            <a:r>
              <a:rPr lang="fr-FR" dirty="0" err="1"/>
              <a:t>algorithm</a:t>
            </a:r>
            <a:r>
              <a:rPr lang="fr-FR" dirty="0"/>
              <a:t> to </a:t>
            </a:r>
            <a:r>
              <a:rPr lang="fr-FR" dirty="0" err="1"/>
              <a:t>optimize</a:t>
            </a:r>
            <a:r>
              <a:rPr lang="fr-FR" dirty="0"/>
              <a:t> position/variance. Classification </a:t>
            </a:r>
            <a:r>
              <a:rPr lang="fr-FR" dirty="0">
                <a:sym typeface="Wingdings" panose="05000000000000000000" pitchFamily="2" charset="2"/>
              </a:rPr>
              <a:t> </a:t>
            </a:r>
            <a:r>
              <a:rPr lang="fr-FR" dirty="0"/>
              <a:t>CNN : </a:t>
            </a:r>
            <a:r>
              <a:rPr lang="fr-FR" dirty="0" err="1"/>
              <a:t>convolutionnal</a:t>
            </a:r>
            <a:r>
              <a:rPr lang="fr-FR" dirty="0"/>
              <a:t> neural network</a:t>
            </a:r>
          </a:p>
          <a:p>
            <a:endParaRPr lang="en-US" dirty="0"/>
          </a:p>
          <a:p>
            <a:r>
              <a:rPr lang="en-US" u="sng" dirty="0"/>
              <a:t>Field of application : </a:t>
            </a:r>
            <a:r>
              <a:rPr lang="en-US" dirty="0"/>
              <a:t>case study in biochemistry to recognize the phenotypes of anti-fungal molecules</a:t>
            </a:r>
          </a:p>
          <a:p>
            <a:endParaRPr lang="fr-FR" dirty="0">
              <a:solidFill>
                <a:srgbClr val="000000"/>
              </a:solidFill>
            </a:endParaRPr>
          </a:p>
          <a:p>
            <a:r>
              <a:rPr lang="en-US" u="sng" dirty="0">
                <a:latin typeface="Calibri Light (Corps)"/>
              </a:rPr>
              <a:t>Performance assessment : </a:t>
            </a:r>
            <a:r>
              <a:rPr lang="en-US" dirty="0"/>
              <a:t>93% accuracy on the known sample and 92% on the sample of new classes	</a:t>
            </a:r>
            <a:endParaRPr lang="en-US" u="sng" dirty="0">
              <a:latin typeface="Calibri Light (Corps)"/>
            </a:endParaRPr>
          </a:p>
          <a:p>
            <a:endParaRPr lang="en-US" u="sng" dirty="0">
              <a:latin typeface="Calibri Light (Corps)"/>
            </a:endParaRPr>
          </a:p>
          <a:p>
            <a:r>
              <a:rPr lang="en-US" u="sng" dirty="0">
                <a:latin typeface="Calibri Light (Corps)"/>
              </a:rPr>
              <a:t>Drawback</a:t>
            </a:r>
            <a:r>
              <a:rPr lang="en-US" dirty="0">
                <a:latin typeface="Calibri Light (Corps)"/>
              </a:rPr>
              <a:t> : threshold and p</a:t>
            </a:r>
            <a:r>
              <a:rPr lang="fr-FR" dirty="0" err="1"/>
              <a:t>robability</a:t>
            </a:r>
            <a:r>
              <a:rPr lang="fr-FR" dirty="0"/>
              <a:t> </a:t>
            </a:r>
            <a:r>
              <a:rPr lang="fr-FR" dirty="0" err="1"/>
              <a:t>density</a:t>
            </a:r>
            <a:r>
              <a:rPr lang="fr-FR" dirty="0"/>
              <a:t> </a:t>
            </a:r>
            <a:r>
              <a:rPr lang="fr-FR" dirty="0" err="1"/>
              <a:t>function</a:t>
            </a:r>
            <a:r>
              <a:rPr lang="en-US" dirty="0">
                <a:latin typeface="Calibri Light (Corps)"/>
              </a:rPr>
              <a:t> must be learnt. W</a:t>
            </a:r>
            <a:r>
              <a:rPr lang="en-US" dirty="0"/>
              <a:t>e should implement it after the classification in our project </a:t>
            </a:r>
            <a:endParaRPr lang="en-US" dirty="0">
              <a:latin typeface="Calibri Light (Corps)"/>
            </a:endParaRPr>
          </a:p>
        </p:txBody>
      </p:sp>
      <p:sp>
        <p:nvSpPr>
          <p:cNvPr id="6" name="Rectangle 5">
            <a:extLst>
              <a:ext uri="{FF2B5EF4-FFF2-40B4-BE49-F238E27FC236}">
                <a16:creationId xmlns:a16="http://schemas.microsoft.com/office/drawing/2014/main" id="{055A0A5E-B6F6-4A86-B761-714B0FDFF8FF}"/>
              </a:ext>
            </a:extLst>
          </p:cNvPr>
          <p:cNvSpPr/>
          <p:nvPr/>
        </p:nvSpPr>
        <p:spPr>
          <a:xfrm>
            <a:off x="0" y="6088529"/>
            <a:ext cx="14945032" cy="707886"/>
          </a:xfrm>
          <a:prstGeom prst="rect">
            <a:avLst/>
          </a:prstGeom>
        </p:spPr>
        <p:txBody>
          <a:bodyPr wrap="square">
            <a:spAutoFit/>
          </a:bodyPr>
          <a:lstStyle/>
          <a:p>
            <a:br>
              <a:rPr lang="en-US" sz="2000" dirty="0"/>
            </a:br>
            <a:endParaRPr lang="fr-FR" sz="2000" dirty="0"/>
          </a:p>
        </p:txBody>
      </p:sp>
    </p:spTree>
    <p:extLst>
      <p:ext uri="{BB962C8B-B14F-4D97-AF65-F5344CB8AC3E}">
        <p14:creationId xmlns:p14="http://schemas.microsoft.com/office/powerpoint/2010/main" val="1725957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5F04F87A-F437-4229-ACA0-AE57FADAA887}"/>
              </a:ext>
            </a:extLst>
          </p:cNvPr>
          <p:cNvPicPr>
            <a:picLocks noChangeAspect="1"/>
          </p:cNvPicPr>
          <p:nvPr/>
        </p:nvPicPr>
        <p:blipFill>
          <a:blip r:embed="rId3"/>
          <a:stretch>
            <a:fillRect/>
          </a:stretch>
        </p:blipFill>
        <p:spPr>
          <a:xfrm>
            <a:off x="6462459" y="3702628"/>
            <a:ext cx="5294998" cy="2869808"/>
          </a:xfrm>
          <a:prstGeom prst="rect">
            <a:avLst/>
          </a:prstGeom>
        </p:spPr>
      </p:pic>
      <p:sp>
        <p:nvSpPr>
          <p:cNvPr id="15" name="Rectangle 14">
            <a:extLst>
              <a:ext uri="{FF2B5EF4-FFF2-40B4-BE49-F238E27FC236}">
                <a16:creationId xmlns:a16="http://schemas.microsoft.com/office/drawing/2014/main" id="{F7CD28C7-631B-4DAC-996B-0D6AA8E0E90F}"/>
              </a:ext>
            </a:extLst>
          </p:cNvPr>
          <p:cNvSpPr/>
          <p:nvPr/>
        </p:nvSpPr>
        <p:spPr>
          <a:xfrm>
            <a:off x="-4020" y="-16383"/>
            <a:ext cx="12196020" cy="672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chemeClr val="tx1"/>
                </a:solidFill>
              </a:rPr>
              <a:t>ARTICLE </a:t>
            </a:r>
          </a:p>
        </p:txBody>
      </p:sp>
      <p:sp>
        <p:nvSpPr>
          <p:cNvPr id="18" name="Ovale 14" descr="élément décoratif">
            <a:extLst>
              <a:ext uri="{FF2B5EF4-FFF2-40B4-BE49-F238E27FC236}">
                <a16:creationId xmlns:a16="http://schemas.microsoft.com/office/drawing/2014/main" id="{B09C657A-A975-49EF-BC4E-1335735E56C8}"/>
              </a:ext>
            </a:extLst>
          </p:cNvPr>
          <p:cNvSpPr/>
          <p:nvPr/>
        </p:nvSpPr>
        <p:spPr>
          <a:xfrm>
            <a:off x="11436928" y="6130290"/>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0" name="Espace réservé du numéro de diapositive 5">
            <a:extLst>
              <a:ext uri="{FF2B5EF4-FFF2-40B4-BE49-F238E27FC236}">
                <a16:creationId xmlns:a16="http://schemas.microsoft.com/office/drawing/2014/main" id="{5DE49F79-019B-4ACA-BDB0-8857E47944CE}"/>
              </a:ext>
            </a:extLst>
          </p:cNvPr>
          <p:cNvSpPr txBox="1">
            <a:spLocks/>
          </p:cNvSpPr>
          <p:nvPr/>
        </p:nvSpPr>
        <p:spPr>
          <a:xfrm>
            <a:off x="1145697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smtClean="0">
                <a:solidFill>
                  <a:schemeClr val="bg1"/>
                </a:solidFill>
              </a:rPr>
              <a:pPr algn="ctr" rtl="0"/>
              <a:t>8</a:t>
            </a:fld>
            <a:endParaRPr lang="fr-FR" sz="1200" dirty="0">
              <a:solidFill>
                <a:schemeClr val="bg1"/>
              </a:solidFill>
            </a:endParaRPr>
          </a:p>
        </p:txBody>
      </p:sp>
      <p:sp>
        <p:nvSpPr>
          <p:cNvPr id="4" name="Rectangle 3">
            <a:extLst>
              <a:ext uri="{FF2B5EF4-FFF2-40B4-BE49-F238E27FC236}">
                <a16:creationId xmlns:a16="http://schemas.microsoft.com/office/drawing/2014/main" id="{8B11A720-6B36-4C4B-BBB4-8ED70F6E6533}"/>
              </a:ext>
            </a:extLst>
          </p:cNvPr>
          <p:cNvSpPr/>
          <p:nvPr/>
        </p:nvSpPr>
        <p:spPr>
          <a:xfrm>
            <a:off x="20042" y="633123"/>
            <a:ext cx="5985720" cy="5724644"/>
          </a:xfrm>
          <a:prstGeom prst="rect">
            <a:avLst/>
          </a:prstGeom>
        </p:spPr>
        <p:txBody>
          <a:bodyPr wrap="square">
            <a:spAutoFit/>
          </a:bodyPr>
          <a:lstStyle/>
          <a:p>
            <a:r>
              <a:rPr lang="en-US" sz="2400" b="1" i="1" dirty="0">
                <a:solidFill>
                  <a:srgbClr val="000000"/>
                </a:solidFill>
                <a:highlight>
                  <a:srgbClr val="FFFF00"/>
                </a:highlight>
              </a:rPr>
              <a:t>Hierarchical classification with reject option for live fish recognition</a:t>
            </a:r>
            <a:endParaRPr lang="fr-FR" sz="2400" b="1" i="1" dirty="0">
              <a:solidFill>
                <a:srgbClr val="000000"/>
              </a:solidFill>
              <a:highlight>
                <a:srgbClr val="FFFF00"/>
              </a:highlight>
            </a:endParaRPr>
          </a:p>
          <a:p>
            <a:r>
              <a:rPr lang="en-US" i="1" dirty="0">
                <a:solidFill>
                  <a:prstClr val="black"/>
                </a:solidFill>
              </a:rPr>
              <a:t>Phoenix X. Huang, </a:t>
            </a:r>
            <a:r>
              <a:rPr lang="en-US" i="1" dirty="0" err="1">
                <a:solidFill>
                  <a:prstClr val="black"/>
                </a:solidFill>
              </a:rPr>
              <a:t>Bastiaan</a:t>
            </a:r>
            <a:r>
              <a:rPr lang="en-US" i="1" dirty="0">
                <a:solidFill>
                  <a:prstClr val="black"/>
                </a:solidFill>
              </a:rPr>
              <a:t> J. Boom, Robert B. Fisher</a:t>
            </a:r>
            <a:endParaRPr lang="fr-FR" i="1" dirty="0">
              <a:solidFill>
                <a:prstClr val="black"/>
              </a:solidFill>
            </a:endParaRPr>
          </a:p>
          <a:p>
            <a:r>
              <a:rPr lang="en-US" sz="2400" i="1" dirty="0">
                <a:solidFill>
                  <a:prstClr val="black"/>
                </a:solidFill>
              </a:rPr>
              <a:t>2014</a:t>
            </a:r>
            <a:endParaRPr lang="nl-NL" dirty="0"/>
          </a:p>
          <a:p>
            <a:r>
              <a:rPr lang="fr-FR" u="sng" dirty="0">
                <a:solidFill>
                  <a:srgbClr val="000000"/>
                </a:solidFill>
              </a:rPr>
              <a:t>Aim </a:t>
            </a:r>
            <a:r>
              <a:rPr lang="fr-FR" dirty="0">
                <a:solidFill>
                  <a:srgbClr val="000000"/>
                </a:solidFill>
              </a:rPr>
              <a:t>:</a:t>
            </a:r>
            <a:r>
              <a:rPr lang="en-US" dirty="0">
                <a:solidFill>
                  <a:srgbClr val="000000"/>
                </a:solidFill>
              </a:rPr>
              <a:t>to recognize the top 15 common species of fish and detects new species in an unrestricted natural </a:t>
            </a:r>
            <a:r>
              <a:rPr lang="en-US" dirty="0" err="1">
                <a:solidFill>
                  <a:srgbClr val="000000"/>
                </a:solidFill>
              </a:rPr>
              <a:t>envi</a:t>
            </a:r>
            <a:r>
              <a:rPr lang="en-US" dirty="0">
                <a:solidFill>
                  <a:srgbClr val="000000"/>
                </a:solidFill>
              </a:rPr>
              <a:t>-</a:t>
            </a:r>
          </a:p>
          <a:p>
            <a:r>
              <a:rPr lang="en-US" dirty="0" err="1">
                <a:solidFill>
                  <a:srgbClr val="000000"/>
                </a:solidFill>
              </a:rPr>
              <a:t>ronment</a:t>
            </a:r>
            <a:r>
              <a:rPr lang="en-US" dirty="0">
                <a:solidFill>
                  <a:srgbClr val="000000"/>
                </a:solidFill>
              </a:rPr>
              <a:t> recorded by underwater cameras.</a:t>
            </a:r>
          </a:p>
          <a:p>
            <a:endParaRPr lang="fr-FR" dirty="0">
              <a:solidFill>
                <a:srgbClr val="000000"/>
              </a:solidFill>
            </a:endParaRPr>
          </a:p>
          <a:p>
            <a:r>
              <a:rPr lang="en-US" u="sng" dirty="0">
                <a:solidFill>
                  <a:srgbClr val="000000"/>
                </a:solidFill>
              </a:rPr>
              <a:t>Technics : </a:t>
            </a:r>
            <a:r>
              <a:rPr lang="en-US" dirty="0">
                <a:solidFill>
                  <a:srgbClr val="000000"/>
                </a:solidFill>
              </a:rPr>
              <a:t> </a:t>
            </a:r>
          </a:p>
          <a:p>
            <a:r>
              <a:rPr lang="en-US" dirty="0">
                <a:solidFill>
                  <a:srgbClr val="000000"/>
                </a:solidFill>
              </a:rPr>
              <a:t>-Classification method : Balance enforced optimized tree with reject option (BEOTR). </a:t>
            </a:r>
          </a:p>
          <a:p>
            <a:r>
              <a:rPr lang="en-US" dirty="0">
                <a:solidFill>
                  <a:srgbClr val="000000"/>
                </a:solidFill>
              </a:rPr>
              <a:t>Classifiers used : SVM, PCA, classification and regression tree method, taxonomy tree, BEOTR</a:t>
            </a:r>
          </a:p>
          <a:p>
            <a:r>
              <a:rPr lang="en-US" dirty="0"/>
              <a:t>-Reject option : Gaussian mixture model (</a:t>
            </a:r>
            <a:r>
              <a:rPr lang="en-US" dirty="0">
                <a:highlight>
                  <a:srgbClr val="FFFF00"/>
                </a:highlight>
              </a:rPr>
              <a:t>GMM</a:t>
            </a:r>
            <a:r>
              <a:rPr lang="en-US" dirty="0"/>
              <a:t>) and Bayes rule as a reject option after the hierarchical classification</a:t>
            </a:r>
            <a:endParaRPr lang="en-US" dirty="0">
              <a:solidFill>
                <a:srgbClr val="000000"/>
              </a:solidFill>
            </a:endParaRPr>
          </a:p>
          <a:p>
            <a:endParaRPr lang="en-US" dirty="0">
              <a:solidFill>
                <a:srgbClr val="000000"/>
              </a:solidFill>
            </a:endParaRPr>
          </a:p>
          <a:p>
            <a:r>
              <a:rPr lang="en-US" u="sng" dirty="0">
                <a:solidFill>
                  <a:srgbClr val="000000"/>
                </a:solidFill>
              </a:rPr>
              <a:t>Fields of application : </a:t>
            </a:r>
            <a:r>
              <a:rPr lang="en-US" dirty="0">
                <a:solidFill>
                  <a:srgbClr val="000000"/>
                </a:solidFill>
              </a:rPr>
              <a:t>24150 fish images. The training (3/5’s) and testing sets (1/5’s).</a:t>
            </a:r>
          </a:p>
          <a:p>
            <a:endParaRPr lang="fr-FR" sz="2400" i="1" dirty="0"/>
          </a:p>
        </p:txBody>
      </p:sp>
      <p:sp>
        <p:nvSpPr>
          <p:cNvPr id="6" name="Rectangle 5">
            <a:extLst>
              <a:ext uri="{FF2B5EF4-FFF2-40B4-BE49-F238E27FC236}">
                <a16:creationId xmlns:a16="http://schemas.microsoft.com/office/drawing/2014/main" id="{055A0A5E-B6F6-4A86-B761-714B0FDFF8FF}"/>
              </a:ext>
            </a:extLst>
          </p:cNvPr>
          <p:cNvSpPr/>
          <p:nvPr/>
        </p:nvSpPr>
        <p:spPr>
          <a:xfrm>
            <a:off x="-4020" y="5988435"/>
            <a:ext cx="6156177" cy="923330"/>
          </a:xfrm>
          <a:prstGeom prst="rect">
            <a:avLst/>
          </a:prstGeom>
          <a:noFill/>
        </p:spPr>
        <p:txBody>
          <a:bodyPr wrap="square" rtlCol="0">
            <a:spAutoFit/>
          </a:bodyPr>
          <a:lstStyle/>
          <a:p>
            <a:r>
              <a:rPr lang="en-US" u="sng" dirty="0">
                <a:latin typeface="Calibri Light (Corps)"/>
              </a:rPr>
              <a:t>drawbacks/advantages</a:t>
            </a:r>
            <a:r>
              <a:rPr lang="en-US" dirty="0">
                <a:latin typeface="Calibri Light (Corps)"/>
              </a:rPr>
              <a:t> : </a:t>
            </a:r>
            <a:r>
              <a:rPr lang="en-US" dirty="0"/>
              <a:t>error accumulation of the hierarchical tree classifier</a:t>
            </a:r>
          </a:p>
          <a:p>
            <a:endParaRPr lang="en-US" dirty="0">
              <a:latin typeface="Calibri Light (Corps)"/>
            </a:endParaRPr>
          </a:p>
        </p:txBody>
      </p:sp>
      <p:sp>
        <p:nvSpPr>
          <p:cNvPr id="3" name="ZoneTexte 2">
            <a:extLst>
              <a:ext uri="{FF2B5EF4-FFF2-40B4-BE49-F238E27FC236}">
                <a16:creationId xmlns:a16="http://schemas.microsoft.com/office/drawing/2014/main" id="{D795EDED-0684-4A24-A64F-60AD5C90BF11}"/>
              </a:ext>
            </a:extLst>
          </p:cNvPr>
          <p:cNvSpPr txBox="1"/>
          <p:nvPr/>
        </p:nvSpPr>
        <p:spPr>
          <a:xfrm>
            <a:off x="6462459" y="3408947"/>
            <a:ext cx="5985720" cy="646331"/>
          </a:xfrm>
          <a:prstGeom prst="rect">
            <a:avLst/>
          </a:prstGeom>
          <a:noFill/>
        </p:spPr>
        <p:txBody>
          <a:bodyPr wrap="square" rtlCol="0">
            <a:spAutoFit/>
          </a:bodyPr>
          <a:lstStyle/>
          <a:p>
            <a:r>
              <a:rPr lang="en-US" u="sng" dirty="0">
                <a:latin typeface="Calibri Light (Corps)"/>
              </a:rPr>
              <a:t>Performance assessment : </a:t>
            </a:r>
            <a:endParaRPr lang="fr-FR" dirty="0">
              <a:latin typeface="Calibri Light (Corps)"/>
            </a:endParaRPr>
          </a:p>
          <a:p>
            <a:endParaRPr lang="fr-FR" dirty="0">
              <a:latin typeface="Calibri Light (Corps)"/>
            </a:endParaRPr>
          </a:p>
        </p:txBody>
      </p:sp>
      <p:pic>
        <p:nvPicPr>
          <p:cNvPr id="7" name="Image 6">
            <a:extLst>
              <a:ext uri="{FF2B5EF4-FFF2-40B4-BE49-F238E27FC236}">
                <a16:creationId xmlns:a16="http://schemas.microsoft.com/office/drawing/2014/main" id="{DC122F0B-F5D2-48A6-957D-F95F12535DC5}"/>
              </a:ext>
            </a:extLst>
          </p:cNvPr>
          <p:cNvPicPr>
            <a:picLocks noChangeAspect="1"/>
          </p:cNvPicPr>
          <p:nvPr/>
        </p:nvPicPr>
        <p:blipFill>
          <a:blip r:embed="rId4"/>
          <a:stretch>
            <a:fillRect/>
          </a:stretch>
        </p:blipFill>
        <p:spPr>
          <a:xfrm>
            <a:off x="6462459" y="750151"/>
            <a:ext cx="4811353" cy="2678849"/>
          </a:xfrm>
          <a:prstGeom prst="rect">
            <a:avLst/>
          </a:prstGeom>
        </p:spPr>
      </p:pic>
    </p:spTree>
    <p:extLst>
      <p:ext uri="{BB962C8B-B14F-4D97-AF65-F5344CB8AC3E}">
        <p14:creationId xmlns:p14="http://schemas.microsoft.com/office/powerpoint/2010/main" val="1907704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F370C319-6C56-4873-A28B-8CA43CCE1582}"/>
              </a:ext>
            </a:extLst>
          </p:cNvPr>
          <p:cNvPicPr>
            <a:picLocks noChangeAspect="1"/>
          </p:cNvPicPr>
          <p:nvPr/>
        </p:nvPicPr>
        <p:blipFill>
          <a:blip r:embed="rId3"/>
          <a:stretch>
            <a:fillRect/>
          </a:stretch>
        </p:blipFill>
        <p:spPr>
          <a:xfrm>
            <a:off x="6879771" y="3666022"/>
            <a:ext cx="4959350" cy="3006332"/>
          </a:xfrm>
          <a:prstGeom prst="rect">
            <a:avLst/>
          </a:prstGeom>
        </p:spPr>
      </p:pic>
      <p:sp>
        <p:nvSpPr>
          <p:cNvPr id="15" name="Rectangle 14">
            <a:extLst>
              <a:ext uri="{FF2B5EF4-FFF2-40B4-BE49-F238E27FC236}">
                <a16:creationId xmlns:a16="http://schemas.microsoft.com/office/drawing/2014/main" id="{F7CD28C7-631B-4DAC-996B-0D6AA8E0E90F}"/>
              </a:ext>
            </a:extLst>
          </p:cNvPr>
          <p:cNvSpPr/>
          <p:nvPr/>
        </p:nvSpPr>
        <p:spPr>
          <a:xfrm>
            <a:off x="-4020" y="-16383"/>
            <a:ext cx="12196020" cy="672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chemeClr val="tx1"/>
                </a:solidFill>
              </a:rPr>
              <a:t>ARTICLE 1</a:t>
            </a:r>
          </a:p>
        </p:txBody>
      </p:sp>
      <p:sp>
        <p:nvSpPr>
          <p:cNvPr id="18" name="Ovale 14" descr="élément décoratif">
            <a:extLst>
              <a:ext uri="{FF2B5EF4-FFF2-40B4-BE49-F238E27FC236}">
                <a16:creationId xmlns:a16="http://schemas.microsoft.com/office/drawing/2014/main" id="{B09C657A-A975-49EF-BC4E-1335735E56C8}"/>
              </a:ext>
            </a:extLst>
          </p:cNvPr>
          <p:cNvSpPr/>
          <p:nvPr/>
        </p:nvSpPr>
        <p:spPr>
          <a:xfrm>
            <a:off x="11116888" y="6130290"/>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0" name="Espace réservé du numéro de diapositive 5">
            <a:extLst>
              <a:ext uri="{FF2B5EF4-FFF2-40B4-BE49-F238E27FC236}">
                <a16:creationId xmlns:a16="http://schemas.microsoft.com/office/drawing/2014/main" id="{5DE49F79-019B-4ACA-BDB0-8857E47944CE}"/>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smtClean="0">
                <a:solidFill>
                  <a:schemeClr val="bg1"/>
                </a:solidFill>
              </a:rPr>
              <a:pPr algn="ctr" rtl="0"/>
              <a:t>9</a:t>
            </a:fld>
            <a:endParaRPr lang="fr-FR" sz="1200" dirty="0">
              <a:solidFill>
                <a:schemeClr val="bg1"/>
              </a:solidFill>
            </a:endParaRPr>
          </a:p>
        </p:txBody>
      </p:sp>
      <p:sp>
        <p:nvSpPr>
          <p:cNvPr id="4" name="Rectangle 3">
            <a:extLst>
              <a:ext uri="{FF2B5EF4-FFF2-40B4-BE49-F238E27FC236}">
                <a16:creationId xmlns:a16="http://schemas.microsoft.com/office/drawing/2014/main" id="{8B11A720-6B36-4C4B-BBB4-8ED70F6E6533}"/>
              </a:ext>
            </a:extLst>
          </p:cNvPr>
          <p:cNvSpPr/>
          <p:nvPr/>
        </p:nvSpPr>
        <p:spPr>
          <a:xfrm>
            <a:off x="0" y="863135"/>
            <a:ext cx="11887200" cy="4616648"/>
          </a:xfrm>
          <a:prstGeom prst="rect">
            <a:avLst/>
          </a:prstGeom>
        </p:spPr>
        <p:txBody>
          <a:bodyPr wrap="square">
            <a:spAutoFit/>
          </a:bodyPr>
          <a:lstStyle/>
          <a:p>
            <a:r>
              <a:rPr lang="en-US" sz="2400" b="1" i="1" dirty="0">
                <a:solidFill>
                  <a:srgbClr val="000000"/>
                </a:solidFill>
              </a:rPr>
              <a:t>A new belief-based K-nearest neighbor classification method</a:t>
            </a:r>
          </a:p>
          <a:p>
            <a:r>
              <a:rPr lang="nl-NL" dirty="0" err="1"/>
              <a:t>Zhun</a:t>
            </a:r>
            <a:r>
              <a:rPr lang="nl-NL" dirty="0"/>
              <a:t>-ga </a:t>
            </a:r>
            <a:r>
              <a:rPr lang="nl-NL" dirty="0" err="1"/>
              <a:t>Liu</a:t>
            </a:r>
            <a:r>
              <a:rPr lang="nl-NL" dirty="0"/>
              <a:t>, </a:t>
            </a:r>
            <a:r>
              <a:rPr lang="nl-NL" dirty="0" err="1"/>
              <a:t>Quan</a:t>
            </a:r>
            <a:r>
              <a:rPr lang="nl-NL" dirty="0"/>
              <a:t> Pan, Jean </a:t>
            </a:r>
            <a:r>
              <a:rPr lang="nl-NL" dirty="0" err="1"/>
              <a:t>Dezert</a:t>
            </a:r>
            <a:endParaRPr lang="nl-NL" dirty="0"/>
          </a:p>
          <a:p>
            <a:pPr lvl="0"/>
            <a:r>
              <a:rPr lang="en-US" sz="2400" i="1" dirty="0">
                <a:solidFill>
                  <a:prstClr val="black"/>
                </a:solidFill>
              </a:rPr>
              <a:t>2012</a:t>
            </a:r>
            <a:endParaRPr lang="nl-NL" dirty="0"/>
          </a:p>
          <a:p>
            <a:r>
              <a:rPr lang="fr-FR" u="sng" dirty="0">
                <a:solidFill>
                  <a:srgbClr val="000000"/>
                </a:solidFill>
              </a:rPr>
              <a:t>Aim </a:t>
            </a:r>
            <a:r>
              <a:rPr lang="fr-FR" dirty="0">
                <a:solidFill>
                  <a:srgbClr val="000000"/>
                </a:solidFill>
              </a:rPr>
              <a:t>: </a:t>
            </a:r>
            <a:r>
              <a:rPr lang="en-US" dirty="0">
                <a:solidFill>
                  <a:srgbClr val="000000"/>
                </a:solidFill>
              </a:rPr>
              <a:t>Reduce misclassification errors by introducing </a:t>
            </a:r>
            <a:r>
              <a:rPr lang="en-US" dirty="0" err="1">
                <a:solidFill>
                  <a:srgbClr val="000000"/>
                </a:solidFill>
              </a:rPr>
              <a:t>metaclasses</a:t>
            </a:r>
            <a:r>
              <a:rPr lang="en-US" dirty="0">
                <a:solidFill>
                  <a:srgbClr val="000000"/>
                </a:solidFill>
              </a:rPr>
              <a:t>. </a:t>
            </a:r>
          </a:p>
          <a:p>
            <a:endParaRPr lang="en-US" dirty="0">
              <a:solidFill>
                <a:srgbClr val="000000"/>
              </a:solidFill>
            </a:endParaRPr>
          </a:p>
          <a:p>
            <a:r>
              <a:rPr lang="en-US" u="sng" dirty="0">
                <a:solidFill>
                  <a:srgbClr val="000000"/>
                </a:solidFill>
              </a:rPr>
              <a:t>Technics : </a:t>
            </a:r>
            <a:r>
              <a:rPr lang="en-US" dirty="0">
                <a:solidFill>
                  <a:srgbClr val="000000"/>
                </a:solidFill>
              </a:rPr>
              <a:t>BK-NN : Construction of the </a:t>
            </a:r>
            <a:r>
              <a:rPr lang="en-US" dirty="0" err="1">
                <a:solidFill>
                  <a:srgbClr val="000000"/>
                </a:solidFill>
              </a:rPr>
              <a:t>bba’s</a:t>
            </a:r>
            <a:r>
              <a:rPr lang="en-US" dirty="0">
                <a:solidFill>
                  <a:srgbClr val="000000"/>
                </a:solidFill>
              </a:rPr>
              <a:t> (basic belief assignment) of one object according to the distances between the object and its KNNs and two thresholds (acceptance and rejection). </a:t>
            </a:r>
          </a:p>
          <a:p>
            <a:endParaRPr lang="en-US" sz="2400" i="1" dirty="0">
              <a:solidFill>
                <a:srgbClr val="000000"/>
              </a:solidFill>
            </a:endParaRPr>
          </a:p>
          <a:p>
            <a:r>
              <a:rPr lang="en-US" u="sng" dirty="0">
                <a:solidFill>
                  <a:srgbClr val="000000"/>
                </a:solidFill>
              </a:rPr>
              <a:t>Fields of application : </a:t>
            </a:r>
            <a:r>
              <a:rPr lang="en-US" dirty="0">
                <a:solidFill>
                  <a:srgbClr val="000000"/>
                </a:solidFill>
              </a:rPr>
              <a:t>classification on 4 datasets : handwritten digits, Iris data, </a:t>
            </a:r>
            <a:r>
              <a:rPr lang="en-US" dirty="0" err="1">
                <a:solidFill>
                  <a:srgbClr val="000000"/>
                </a:solidFill>
              </a:rPr>
              <a:t>Ecoli</a:t>
            </a:r>
            <a:r>
              <a:rPr lang="en-US" dirty="0">
                <a:solidFill>
                  <a:srgbClr val="000000"/>
                </a:solidFill>
              </a:rPr>
              <a:t> (contains protein localization sites), Wine and recognition of Handwritten digits.</a:t>
            </a:r>
          </a:p>
          <a:p>
            <a:endParaRPr lang="en-US" dirty="0"/>
          </a:p>
          <a:p>
            <a:endParaRPr lang="en-US" dirty="0"/>
          </a:p>
          <a:p>
            <a:endParaRPr lang="en-US" dirty="0"/>
          </a:p>
          <a:p>
            <a:r>
              <a:rPr lang="en-US" dirty="0"/>
              <a:t> </a:t>
            </a:r>
            <a:endParaRPr lang="en-US" dirty="0">
              <a:solidFill>
                <a:srgbClr val="000000"/>
              </a:solidFill>
            </a:endParaRPr>
          </a:p>
          <a:p>
            <a:endParaRPr lang="fr-FR" sz="2400" i="1" dirty="0"/>
          </a:p>
        </p:txBody>
      </p:sp>
      <p:sp>
        <p:nvSpPr>
          <p:cNvPr id="6" name="Rectangle 5">
            <a:extLst>
              <a:ext uri="{FF2B5EF4-FFF2-40B4-BE49-F238E27FC236}">
                <a16:creationId xmlns:a16="http://schemas.microsoft.com/office/drawing/2014/main" id="{055A0A5E-B6F6-4A86-B761-714B0FDFF8FF}"/>
              </a:ext>
            </a:extLst>
          </p:cNvPr>
          <p:cNvSpPr/>
          <p:nvPr/>
        </p:nvSpPr>
        <p:spPr>
          <a:xfrm>
            <a:off x="53592" y="5534561"/>
            <a:ext cx="6826179" cy="1631216"/>
          </a:xfrm>
          <a:prstGeom prst="rect">
            <a:avLst/>
          </a:prstGeom>
          <a:noFill/>
        </p:spPr>
        <p:txBody>
          <a:bodyPr wrap="square" rtlCol="0">
            <a:spAutoFit/>
          </a:bodyPr>
          <a:lstStyle/>
          <a:p>
            <a:br>
              <a:rPr lang="en-US" u="sng" dirty="0">
                <a:latin typeface="Calibri Light (Corps)"/>
              </a:rPr>
            </a:br>
            <a:r>
              <a:rPr lang="en-US" u="sng" dirty="0">
                <a:latin typeface="Calibri Light (Corps)"/>
              </a:rPr>
              <a:t>drawback</a:t>
            </a:r>
            <a:r>
              <a:rPr lang="en-US" dirty="0">
                <a:latin typeface="Calibri Light (Corps)"/>
              </a:rPr>
              <a:t> : we don’t know if this method can be applied to map of probability/ reduce the specificity of the result (because of meta class)</a:t>
            </a:r>
          </a:p>
          <a:p>
            <a:r>
              <a:rPr lang="en-US" u="sng" dirty="0">
                <a:latin typeface="Calibri Light (Corps)"/>
              </a:rPr>
              <a:t>Advantage </a:t>
            </a:r>
            <a:r>
              <a:rPr lang="en-US" dirty="0">
                <a:latin typeface="Calibri Light (Corps)"/>
              </a:rPr>
              <a:t>: reduce misclassification</a:t>
            </a:r>
            <a:endParaRPr lang="fr-FR" dirty="0">
              <a:latin typeface="Calibri Light (Corps)"/>
            </a:endParaRPr>
          </a:p>
        </p:txBody>
      </p:sp>
      <p:sp>
        <p:nvSpPr>
          <p:cNvPr id="3" name="ZoneTexte 2">
            <a:extLst>
              <a:ext uri="{FF2B5EF4-FFF2-40B4-BE49-F238E27FC236}">
                <a16:creationId xmlns:a16="http://schemas.microsoft.com/office/drawing/2014/main" id="{D795EDED-0684-4A24-A64F-60AD5C90BF11}"/>
              </a:ext>
            </a:extLst>
          </p:cNvPr>
          <p:cNvSpPr txBox="1"/>
          <p:nvPr/>
        </p:nvSpPr>
        <p:spPr>
          <a:xfrm>
            <a:off x="0" y="4204259"/>
            <a:ext cx="5985720" cy="1754326"/>
          </a:xfrm>
          <a:prstGeom prst="rect">
            <a:avLst/>
          </a:prstGeom>
          <a:noFill/>
        </p:spPr>
        <p:txBody>
          <a:bodyPr wrap="square" rtlCol="0">
            <a:spAutoFit/>
          </a:bodyPr>
          <a:lstStyle/>
          <a:p>
            <a:r>
              <a:rPr lang="en-US" u="sng" dirty="0">
                <a:latin typeface="Calibri Light (Corps)"/>
              </a:rPr>
              <a:t>Performance assessment : </a:t>
            </a:r>
            <a:r>
              <a:rPr lang="en-US" dirty="0">
                <a:latin typeface="Calibri Light (Corps)"/>
              </a:rPr>
              <a:t>r</a:t>
            </a:r>
            <a:r>
              <a:rPr lang="en-US" baseline="-25000" dirty="0">
                <a:latin typeface="Calibri Light (Corps)"/>
              </a:rPr>
              <a:t>e</a:t>
            </a:r>
            <a:r>
              <a:rPr lang="en-US" dirty="0">
                <a:latin typeface="Calibri Light (Corps)"/>
              </a:rPr>
              <a:t> =error rate, r</a:t>
            </a:r>
            <a:r>
              <a:rPr lang="en-US" baseline="-25000" dirty="0">
                <a:latin typeface="Calibri Light (Corps)"/>
              </a:rPr>
              <a:t>ij</a:t>
            </a:r>
            <a:r>
              <a:rPr lang="en-US" dirty="0">
                <a:latin typeface="Calibri Light (Corps)"/>
              </a:rPr>
              <a:t> =</a:t>
            </a:r>
            <a:r>
              <a:rPr lang="fr-FR" dirty="0" err="1">
                <a:latin typeface="Calibri Light (Corps)"/>
              </a:rPr>
              <a:t>imprecision</a:t>
            </a:r>
            <a:r>
              <a:rPr lang="fr-FR" dirty="0">
                <a:latin typeface="Calibri Light (Corps)"/>
              </a:rPr>
              <a:t> rate. </a:t>
            </a:r>
            <a:r>
              <a:rPr lang="en-US" dirty="0">
                <a:latin typeface="Calibri Light (Corps)"/>
              </a:rPr>
              <a:t>BKNN is better than KNN and EKNN </a:t>
            </a:r>
            <a:r>
              <a:rPr lang="en-US" dirty="0">
                <a:latin typeface="Calibri Light (Corps)"/>
                <a:sym typeface="Wingdings" panose="05000000000000000000" pitchFamily="2" charset="2"/>
              </a:rPr>
              <a:t>r</a:t>
            </a:r>
            <a:r>
              <a:rPr lang="en-US" dirty="0">
                <a:latin typeface="Calibri Light (Corps)"/>
              </a:rPr>
              <a:t>educe the misclassification errors by introducing the rejection classes and meta-classes</a:t>
            </a:r>
          </a:p>
          <a:p>
            <a:endParaRPr lang="en-US" dirty="0">
              <a:latin typeface="Calibri Light (Corps)"/>
            </a:endParaRPr>
          </a:p>
          <a:p>
            <a:endParaRPr lang="fr-FR" dirty="0">
              <a:latin typeface="Calibri Light (Corps)"/>
            </a:endParaRPr>
          </a:p>
        </p:txBody>
      </p:sp>
    </p:spTree>
    <p:extLst>
      <p:ext uri="{BB962C8B-B14F-4D97-AF65-F5344CB8AC3E}">
        <p14:creationId xmlns:p14="http://schemas.microsoft.com/office/powerpoint/2010/main" val="4287912241"/>
      </p:ext>
    </p:extLst>
  </p:cSld>
  <p:clrMapOvr>
    <a:masterClrMapping/>
  </p:clrMapOvr>
</p:sld>
</file>

<file path=ppt/theme/theme1.xml><?xml version="1.0" encoding="utf-8"?>
<a:theme xmlns:a="http://schemas.openxmlformats.org/drawingml/2006/main" name="Thème Office">
  <a:themeElements>
    <a:clrScheme name="MSFT_04_Education">
      <a:dk1>
        <a:sysClr val="windowText" lastClr="000000"/>
      </a:dk1>
      <a:lt1>
        <a:sysClr val="window" lastClr="FFFFFF"/>
      </a:lt1>
      <a:dk2>
        <a:srgbClr val="44546A"/>
      </a:dk2>
      <a:lt2>
        <a:srgbClr val="E7E6E6"/>
      </a:lt2>
      <a:accent1>
        <a:srgbClr val="B2606E"/>
      </a:accent1>
      <a:accent2>
        <a:srgbClr val="0F3955"/>
      </a:accent2>
      <a:accent3>
        <a:srgbClr val="FFC000"/>
      </a:accent3>
      <a:accent4>
        <a:srgbClr val="BF678E"/>
      </a:accent4>
      <a:accent5>
        <a:srgbClr val="731F1C"/>
      </a:accent5>
      <a:accent6>
        <a:srgbClr val="7A9E56"/>
      </a:accent6>
      <a:hlink>
        <a:srgbClr val="00B0F0"/>
      </a:hlink>
      <a:folHlink>
        <a:srgbClr val="595959"/>
      </a:folHlink>
    </a:clrScheme>
    <a:fontScheme name="MSFT_04_Education">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478222_TF00475556" id="{1773F893-1B64-4C50-B449-C7130E3DEDFD}" vid="{AA1B2606-3863-43D4-81FC-E4C93E7D8FD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49A191-EC8C-4AA6-9C64-D32B5F047436}">
  <ds:schemaRefs>
    <ds:schemaRef ds:uri="http://schemas.openxmlformats.org/package/2006/metadata/core-properties"/>
    <ds:schemaRef ds:uri="http://schemas.microsoft.com/office/2006/metadata/properties"/>
    <ds:schemaRef ds:uri="http://schemas.microsoft.com/office/2006/documentManagement/types"/>
    <ds:schemaRef ds:uri="http://purl.org/dc/elements/1.1/"/>
    <ds:schemaRef ds:uri="http://schemas.microsoft.com/office/infopath/2007/PartnerControls"/>
    <ds:schemaRef ds:uri="http://schemas.microsoft.com/sharepoint/v3"/>
    <ds:schemaRef ds:uri="http://www.w3.org/XML/1998/namespace"/>
    <ds:schemaRef ds:uri="fb0879af-3eba-417a-a55a-ffe6dcd6ca77"/>
    <ds:schemaRef ds:uri="6dc4bcd6-49db-4c07-9060-8acfc67cef9f"/>
    <ds:schemaRef ds:uri="http://purl.org/dc/dcmitype/"/>
    <ds:schemaRef ds:uri="http://purl.org/dc/terms/"/>
  </ds:schemaRefs>
</ds:datastoreItem>
</file>

<file path=customXml/itemProps2.xml><?xml version="1.0" encoding="utf-8"?>
<ds:datastoreItem xmlns:ds="http://schemas.openxmlformats.org/officeDocument/2006/customXml" ds:itemID="{8941CEA3-A3B3-4568-9E84-C4619CC82DFB}">
  <ds:schemaRefs>
    <ds:schemaRef ds:uri="http://schemas.microsoft.com/sharepoint/v3/contenttype/forms"/>
  </ds:schemaRefs>
</ds:datastoreItem>
</file>

<file path=customXml/itemProps3.xml><?xml version="1.0" encoding="utf-8"?>
<ds:datastoreItem xmlns:ds="http://schemas.openxmlformats.org/officeDocument/2006/customXml" ds:itemID="{BA4148EB-7DAD-48FA-A275-D42F48043C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Présentation pédagogique</Template>
  <TotalTime>0</TotalTime>
  <Words>3886</Words>
  <Application>Microsoft Office PowerPoint</Application>
  <PresentationFormat>Grand écran</PresentationFormat>
  <Paragraphs>393</Paragraphs>
  <Slides>20</Slides>
  <Notes>17</Notes>
  <HiddenSlides>3</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20</vt:i4>
      </vt:variant>
    </vt:vector>
  </HeadingPairs>
  <TitlesOfParts>
    <vt:vector size="30" baseType="lpstr">
      <vt:lpstr> Arial'</vt:lpstr>
      <vt:lpstr>Arial</vt:lpstr>
      <vt:lpstr>Calibri</vt:lpstr>
      <vt:lpstr>Calibri Light</vt:lpstr>
      <vt:lpstr>Calibri Light (Corps)</vt:lpstr>
      <vt:lpstr>Corbel</vt:lpstr>
      <vt:lpstr>Helvetica</vt:lpstr>
      <vt:lpstr>Times-Roman</vt:lpstr>
      <vt:lpstr>Wingdings</vt:lpstr>
      <vt:lpstr>Thème Office</vt:lpstr>
      <vt:lpstr>February 8th 2022</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2021-08-10T12:26:44Z</dcterms:created>
  <dcterms:modified xsi:type="dcterms:W3CDTF">2022-02-08T09:07:32Z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