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33DAB6-3E83-506B-ED3C-37FC6D3834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971" y="109191"/>
            <a:ext cx="968970" cy="991672"/>
          </a:xfrm>
          <a:prstGeom prst="rect">
            <a:avLst/>
          </a:prstGeom>
          <a:noFill/>
          <a:ln>
            <a:noFill/>
          </a:ln>
        </p:spPr>
      </p:pic>
      <p:pic>
        <p:nvPicPr>
          <p:cNvPr id="5" name="Picture 4">
            <a:extLst>
              <a:ext uri="{FF2B5EF4-FFF2-40B4-BE49-F238E27FC236}">
                <a16:creationId xmlns:a16="http://schemas.microsoft.com/office/drawing/2014/main" id="{08379FDE-7C41-4394-518E-90B92ED130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07059" y="133888"/>
            <a:ext cx="968970" cy="991672"/>
          </a:xfrm>
          <a:prstGeom prst="rect">
            <a:avLst/>
          </a:prstGeom>
          <a:noFill/>
          <a:ln>
            <a:noFill/>
          </a:ln>
        </p:spPr>
      </p:pic>
      <p:sp>
        <p:nvSpPr>
          <p:cNvPr id="9" name="TextBox 8">
            <a:extLst>
              <a:ext uri="{FF2B5EF4-FFF2-40B4-BE49-F238E27FC236}">
                <a16:creationId xmlns:a16="http://schemas.microsoft.com/office/drawing/2014/main" id="{70EB7135-7D81-2D16-61D2-EE5596A89AF3}"/>
              </a:ext>
            </a:extLst>
          </p:cNvPr>
          <p:cNvSpPr txBox="1"/>
          <p:nvPr/>
        </p:nvSpPr>
        <p:spPr>
          <a:xfrm>
            <a:off x="600456" y="98700"/>
            <a:ext cx="10991088"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Bapuji Institute of Engineering and Technology Davangere-577004</a:t>
            </a:r>
            <a:endParaRPr lang="en-IN" sz="2800" dirty="0">
              <a:solidFill>
                <a:schemeClr val="bg1"/>
              </a:solidFill>
            </a:endParaRPr>
          </a:p>
        </p:txBody>
      </p:sp>
      <p:sp>
        <p:nvSpPr>
          <p:cNvPr id="10" name="TextBox 9">
            <a:extLst>
              <a:ext uri="{FF2B5EF4-FFF2-40B4-BE49-F238E27FC236}">
                <a16:creationId xmlns:a16="http://schemas.microsoft.com/office/drawing/2014/main" id="{0957CBB5-8EB9-DD13-70F7-9BC968939C4A}"/>
              </a:ext>
            </a:extLst>
          </p:cNvPr>
          <p:cNvSpPr txBox="1"/>
          <p:nvPr/>
        </p:nvSpPr>
        <p:spPr>
          <a:xfrm>
            <a:off x="1289384" y="538226"/>
            <a:ext cx="9613231" cy="646331"/>
          </a:xfrm>
          <a:prstGeom prst="rect">
            <a:avLst/>
          </a:prstGeom>
          <a:noFill/>
        </p:spPr>
        <p:txBody>
          <a:bodyPr wrap="square" rtlCol="0">
            <a:spAutoFit/>
          </a:bodyPr>
          <a:lstStyle/>
          <a:p>
            <a:pPr algn="ctr"/>
            <a:r>
              <a:rPr lang="en-GB" sz="1800" cap="none" spc="0" dirty="0">
                <a:ln w="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 AND ENGINEERING</a:t>
            </a:r>
          </a:p>
          <a:p>
            <a:pPr algn="ctr"/>
            <a:endParaRPr lang="en-IN"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94F62249-DFE8-A7FA-1928-DB08A29D8294}"/>
              </a:ext>
            </a:extLst>
          </p:cNvPr>
          <p:cNvSpPr txBox="1"/>
          <p:nvPr/>
        </p:nvSpPr>
        <p:spPr>
          <a:xfrm>
            <a:off x="1662361" y="1281445"/>
            <a:ext cx="8867273" cy="707886"/>
          </a:xfrm>
          <a:prstGeom prst="rect">
            <a:avLst/>
          </a:prstGeom>
          <a:noFill/>
        </p:spPr>
        <p:txBody>
          <a:bodyPr wrap="square" rtlCol="0">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Technical Seminar– 2024</a:t>
            </a:r>
          </a:p>
          <a:p>
            <a:pPr algn="ctr"/>
            <a:r>
              <a:rPr lang="en-IN" sz="2000" dirty="0">
                <a:solidFill>
                  <a:schemeClr val="bg1"/>
                </a:solidFill>
                <a:latin typeface="Times New Roman" panose="02020603050405020304" pitchFamily="18" charset="0"/>
                <a:cs typeface="Times New Roman" panose="02020603050405020304" pitchFamily="18" charset="0"/>
              </a:rPr>
              <a:t>on</a:t>
            </a:r>
          </a:p>
        </p:txBody>
      </p:sp>
      <p:sp>
        <p:nvSpPr>
          <p:cNvPr id="12" name="TextBox 11">
            <a:extLst>
              <a:ext uri="{FF2B5EF4-FFF2-40B4-BE49-F238E27FC236}">
                <a16:creationId xmlns:a16="http://schemas.microsoft.com/office/drawing/2014/main" id="{0100B82F-B037-CEC3-9FFB-CC58A9B43F65}"/>
              </a:ext>
            </a:extLst>
          </p:cNvPr>
          <p:cNvSpPr txBox="1"/>
          <p:nvPr/>
        </p:nvSpPr>
        <p:spPr>
          <a:xfrm>
            <a:off x="405062" y="1969751"/>
            <a:ext cx="11381873" cy="1231106"/>
          </a:xfrm>
          <a:prstGeom prst="rect">
            <a:avLst/>
          </a:prstGeom>
          <a:noFill/>
        </p:spPr>
        <p:txBody>
          <a:bodyPr wrap="square" rtlCol="0">
            <a:spAutoFit/>
          </a:bodyPr>
          <a:lstStyle/>
          <a:p>
            <a:pPr algn="ctr"/>
            <a:r>
              <a:rPr lang="en-US" sz="2400" b="1" spc="5" dirty="0">
                <a:solidFill>
                  <a:schemeClr val="bg1"/>
                </a:solidFill>
                <a:effectLst/>
                <a:latin typeface="Times New Roman" panose="02020603050405020304" pitchFamily="18" charset="0"/>
                <a:ea typeface="Times New Roman" panose="02020603050405020304" pitchFamily="18" charset="0"/>
              </a:rPr>
              <a:t>“</a:t>
            </a:r>
            <a:r>
              <a:rPr lang="en-US" sz="2800" b="1" spc="5" dirty="0">
                <a:solidFill>
                  <a:schemeClr val="bg1"/>
                </a:solidFill>
                <a:effectLst/>
                <a:latin typeface="Times New Roman" panose="02020603050405020304" pitchFamily="18" charset="0"/>
                <a:ea typeface="Times New Roman" panose="02020603050405020304" pitchFamily="18" charset="0"/>
              </a:rPr>
              <a:t>DEMONSTRATION OF HAPTIC TECHNOLOGY, A HANDS-ON APPROACH TO VIRTUAL REALITY</a:t>
            </a:r>
            <a:r>
              <a:rPr lang="en-US" sz="2800" b="1" dirty="0">
                <a:solidFill>
                  <a:schemeClr val="bg1"/>
                </a:solidFill>
                <a:effectLst/>
                <a:latin typeface="Times New Roman" panose="02020603050405020304" pitchFamily="18" charset="0"/>
                <a:ea typeface="Times New Roman" panose="02020603050405020304" pitchFamily="18" charset="0"/>
              </a:rPr>
              <a:t>”</a:t>
            </a:r>
            <a:endParaRPr lang="en-IN" sz="28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
        <p:nvSpPr>
          <p:cNvPr id="13" name="TextBox 12">
            <a:extLst>
              <a:ext uri="{FF2B5EF4-FFF2-40B4-BE49-F238E27FC236}">
                <a16:creationId xmlns:a16="http://schemas.microsoft.com/office/drawing/2014/main" id="{E9CC1687-154E-4F3C-987B-3829A722C9C4}"/>
              </a:ext>
            </a:extLst>
          </p:cNvPr>
          <p:cNvSpPr txBox="1"/>
          <p:nvPr/>
        </p:nvSpPr>
        <p:spPr>
          <a:xfrm>
            <a:off x="493295" y="3537284"/>
            <a:ext cx="3104147" cy="1754326"/>
          </a:xfrm>
          <a:prstGeom prst="rect">
            <a:avLst/>
          </a:prstGeom>
          <a:noFill/>
        </p:spPr>
        <p:txBody>
          <a:bodyPr wrap="square" rtlCol="0">
            <a:spAutoFit/>
          </a:bodyPr>
          <a:lstStyle/>
          <a:p>
            <a:r>
              <a:rPr lang="en-IN" b="1" u="sng" dirty="0">
                <a:solidFill>
                  <a:schemeClr val="bg1"/>
                </a:solidFill>
                <a:latin typeface="Times New Roman" panose="02020603050405020304" pitchFamily="18" charset="0"/>
                <a:cs typeface="Times New Roman" panose="02020603050405020304" pitchFamily="18" charset="0"/>
              </a:rPr>
              <a:t>SEMINAR GUIDES:</a:t>
            </a:r>
          </a:p>
          <a:p>
            <a:r>
              <a:rPr lang="en-IN" dirty="0">
                <a:solidFill>
                  <a:schemeClr val="bg1"/>
                </a:solidFill>
                <a:latin typeface="Times New Roman" panose="02020603050405020304" pitchFamily="18" charset="0"/>
                <a:cs typeface="Times New Roman" panose="02020603050405020304" pitchFamily="18" charset="0"/>
              </a:rPr>
              <a:t>Dr. Arun kumar G Hiremath</a:t>
            </a:r>
          </a:p>
          <a:p>
            <a:r>
              <a:rPr lang="en-IN" dirty="0">
                <a:solidFill>
                  <a:schemeClr val="bg1"/>
                </a:solidFill>
                <a:latin typeface="Times New Roman" panose="02020603050405020304" pitchFamily="18" charset="0"/>
                <a:cs typeface="Times New Roman" panose="02020603050405020304" pitchFamily="18" charset="0"/>
              </a:rPr>
              <a:t>Assoc. Prof. CS&amp;E Dept.</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Prof. Priya V</a:t>
            </a:r>
          </a:p>
          <a:p>
            <a:r>
              <a:rPr lang="en-IN" dirty="0">
                <a:solidFill>
                  <a:schemeClr val="bg1"/>
                </a:solidFill>
                <a:latin typeface="Times New Roman" panose="02020603050405020304" pitchFamily="18" charset="0"/>
                <a:cs typeface="Times New Roman" panose="02020603050405020304" pitchFamily="18" charset="0"/>
              </a:rPr>
              <a:t>Asst. Prof. CS&amp;E Dept.</a:t>
            </a:r>
          </a:p>
        </p:txBody>
      </p:sp>
      <p:sp>
        <p:nvSpPr>
          <p:cNvPr id="15" name="TextBox 14">
            <a:extLst>
              <a:ext uri="{FF2B5EF4-FFF2-40B4-BE49-F238E27FC236}">
                <a16:creationId xmlns:a16="http://schemas.microsoft.com/office/drawing/2014/main" id="{291CE970-B4AF-9D22-6557-C3096DE00E6F}"/>
              </a:ext>
            </a:extLst>
          </p:cNvPr>
          <p:cNvSpPr txBox="1"/>
          <p:nvPr/>
        </p:nvSpPr>
        <p:spPr>
          <a:xfrm>
            <a:off x="4199021" y="3537284"/>
            <a:ext cx="3441032" cy="1200329"/>
          </a:xfrm>
          <a:prstGeom prst="rect">
            <a:avLst/>
          </a:prstGeom>
          <a:noFill/>
        </p:spPr>
        <p:txBody>
          <a:bodyPr wrap="square" rtlCol="0">
            <a:spAutoFit/>
          </a:bodyPr>
          <a:lstStyle/>
          <a:p>
            <a:r>
              <a:rPr lang="en-IN" b="1" u="sng" dirty="0">
                <a:solidFill>
                  <a:schemeClr val="bg1"/>
                </a:solidFill>
                <a:latin typeface="Times New Roman" panose="02020603050405020304" pitchFamily="18" charset="0"/>
                <a:cs typeface="Times New Roman" panose="02020603050405020304" pitchFamily="18" charset="0"/>
              </a:rPr>
              <a:t>HEAD OF DEPARTMENT:</a:t>
            </a:r>
          </a:p>
          <a:p>
            <a:r>
              <a:rPr lang="en-IN" dirty="0">
                <a:solidFill>
                  <a:schemeClr val="bg1"/>
                </a:solidFill>
                <a:latin typeface="Times New Roman" panose="02020603050405020304" pitchFamily="18" charset="0"/>
                <a:cs typeface="Times New Roman" panose="02020603050405020304" pitchFamily="18" charset="0"/>
              </a:rPr>
              <a:t>Dr. Nirmala C R</a:t>
            </a:r>
          </a:p>
          <a:p>
            <a:r>
              <a:rPr lang="en-IN" dirty="0">
                <a:solidFill>
                  <a:schemeClr val="bg1"/>
                </a:solidFill>
                <a:latin typeface="Times New Roman" panose="02020603050405020304" pitchFamily="18" charset="0"/>
                <a:cs typeface="Times New Roman" panose="02020603050405020304" pitchFamily="18" charset="0"/>
              </a:rPr>
              <a:t>Prof. &amp; Head,</a:t>
            </a:r>
          </a:p>
          <a:p>
            <a:r>
              <a:rPr lang="en-IN" dirty="0">
                <a:solidFill>
                  <a:schemeClr val="bg1"/>
                </a:solidFill>
                <a:latin typeface="Times New Roman" panose="02020603050405020304" pitchFamily="18" charset="0"/>
                <a:cs typeface="Times New Roman" panose="02020603050405020304" pitchFamily="18" charset="0"/>
              </a:rPr>
              <a:t>Dept. of CS&amp;E</a:t>
            </a:r>
          </a:p>
        </p:txBody>
      </p:sp>
      <p:sp>
        <p:nvSpPr>
          <p:cNvPr id="16" name="TextBox 15">
            <a:extLst>
              <a:ext uri="{FF2B5EF4-FFF2-40B4-BE49-F238E27FC236}">
                <a16:creationId xmlns:a16="http://schemas.microsoft.com/office/drawing/2014/main" id="{3952D559-659C-B3BC-2235-5CB0437F29E6}"/>
              </a:ext>
            </a:extLst>
          </p:cNvPr>
          <p:cNvSpPr txBox="1"/>
          <p:nvPr/>
        </p:nvSpPr>
        <p:spPr>
          <a:xfrm>
            <a:off x="7880683" y="3537284"/>
            <a:ext cx="3441031" cy="1200329"/>
          </a:xfrm>
          <a:prstGeom prst="rect">
            <a:avLst/>
          </a:prstGeom>
          <a:noFill/>
        </p:spPr>
        <p:txBody>
          <a:bodyPr wrap="square" rtlCol="0">
            <a:spAutoFit/>
          </a:bodyPr>
          <a:lstStyle/>
          <a:p>
            <a:r>
              <a:rPr lang="en-IN" b="1" u="sng" dirty="0">
                <a:solidFill>
                  <a:schemeClr val="bg1"/>
                </a:solidFill>
                <a:latin typeface="Times New Roman" panose="02020603050405020304" pitchFamily="18" charset="0"/>
                <a:cs typeface="Times New Roman" panose="02020603050405020304" pitchFamily="18" charset="0"/>
              </a:rPr>
              <a:t>SEMINAR COORDINATORS:</a:t>
            </a:r>
          </a:p>
          <a:p>
            <a:r>
              <a:rPr lang="en-IN" dirty="0">
                <a:solidFill>
                  <a:schemeClr val="bg1"/>
                </a:solidFill>
                <a:latin typeface="Times New Roman" panose="02020603050405020304" pitchFamily="18" charset="0"/>
                <a:cs typeface="Times New Roman" panose="02020603050405020304" pitchFamily="18" charset="0"/>
              </a:rPr>
              <a:t>Prof. </a:t>
            </a:r>
            <a:r>
              <a:rPr lang="en-IN" dirty="0" err="1">
                <a:solidFill>
                  <a:schemeClr val="bg1"/>
                </a:solidFill>
                <a:latin typeface="Times New Roman" panose="02020603050405020304" pitchFamily="18" charset="0"/>
                <a:cs typeface="Times New Roman" panose="02020603050405020304" pitchFamily="18" charset="0"/>
              </a:rPr>
              <a:t>Rahima</a:t>
            </a:r>
            <a:r>
              <a:rPr lang="en-IN" dirty="0">
                <a:solidFill>
                  <a:schemeClr val="bg1"/>
                </a:solidFill>
                <a:latin typeface="Times New Roman" panose="02020603050405020304" pitchFamily="18" charset="0"/>
                <a:cs typeface="Times New Roman" panose="02020603050405020304" pitchFamily="18" charset="0"/>
              </a:rPr>
              <a:t> B</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Prof. Madhu N Hiremath</a:t>
            </a:r>
          </a:p>
        </p:txBody>
      </p:sp>
      <p:sp>
        <p:nvSpPr>
          <p:cNvPr id="17" name="TextBox 16">
            <a:extLst>
              <a:ext uri="{FF2B5EF4-FFF2-40B4-BE49-F238E27FC236}">
                <a16:creationId xmlns:a16="http://schemas.microsoft.com/office/drawing/2014/main" id="{DAD7B6C8-96D0-BE67-BA77-D0D64FE2075F}"/>
              </a:ext>
            </a:extLst>
          </p:cNvPr>
          <p:cNvSpPr txBox="1"/>
          <p:nvPr/>
        </p:nvSpPr>
        <p:spPr>
          <a:xfrm>
            <a:off x="7880684" y="5301357"/>
            <a:ext cx="3441031" cy="923330"/>
          </a:xfrm>
          <a:prstGeom prst="rect">
            <a:avLst/>
          </a:prstGeom>
          <a:noFill/>
        </p:spPr>
        <p:txBody>
          <a:bodyPr wrap="square" rtlCol="0">
            <a:spAutoFit/>
          </a:bodyPr>
          <a:lstStyle/>
          <a:p>
            <a:r>
              <a:rPr lang="en-IN" b="1" u="sng" dirty="0">
                <a:solidFill>
                  <a:schemeClr val="bg1"/>
                </a:solidFill>
                <a:latin typeface="Times New Roman" panose="02020603050405020304" pitchFamily="18" charset="0"/>
                <a:cs typeface="Times New Roman" panose="02020603050405020304" pitchFamily="18" charset="0"/>
              </a:rPr>
              <a:t>Presented By:</a:t>
            </a:r>
          </a:p>
          <a:p>
            <a:r>
              <a:rPr lang="en-IN" dirty="0">
                <a:solidFill>
                  <a:schemeClr val="bg1"/>
                </a:solidFill>
                <a:latin typeface="Times New Roman" panose="02020603050405020304" pitchFamily="18" charset="0"/>
                <a:cs typeface="Times New Roman" panose="02020603050405020304" pitchFamily="18" charset="0"/>
              </a:rPr>
              <a:t>Syed Farhan 	</a:t>
            </a:r>
          </a:p>
          <a:p>
            <a:r>
              <a:rPr lang="en-IN" dirty="0">
                <a:solidFill>
                  <a:schemeClr val="bg1"/>
                </a:solidFill>
                <a:latin typeface="Times New Roman" panose="02020603050405020304" pitchFamily="18" charset="0"/>
                <a:cs typeface="Times New Roman" panose="02020603050405020304" pitchFamily="18" charset="0"/>
              </a:rPr>
              <a:t>4BD20CS104</a:t>
            </a:r>
          </a:p>
        </p:txBody>
      </p:sp>
    </p:spTree>
    <p:extLst>
      <p:ext uri="{BB962C8B-B14F-4D97-AF65-F5344CB8AC3E}">
        <p14:creationId xmlns:p14="http://schemas.microsoft.com/office/powerpoint/2010/main" val="94112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FD8D0B-9094-6DA8-CC2C-345B7122CD8C}"/>
              </a:ext>
            </a:extLst>
          </p:cNvPr>
          <p:cNvSpPr txBox="1"/>
          <p:nvPr/>
        </p:nvSpPr>
        <p:spPr>
          <a:xfrm>
            <a:off x="762000" y="442574"/>
            <a:ext cx="10860024" cy="1268104"/>
          </a:xfrm>
          <a:prstGeom prst="rect">
            <a:avLst/>
          </a:prstGeom>
          <a:noFill/>
        </p:spPr>
        <p:txBody>
          <a:bodyPr wrap="square" rtlCol="0">
            <a:spAutoFit/>
          </a:bodyPr>
          <a:lstStyle/>
          <a:p>
            <a:pPr algn="just"/>
            <a:r>
              <a:rPr lang="en-IN" sz="2000" b="1" dirty="0">
                <a:solidFill>
                  <a:schemeClr val="bg1"/>
                </a:solidFill>
              </a:rPr>
              <a:t>3. </a:t>
            </a:r>
            <a:r>
              <a:rPr lang="en-IN" sz="2000" b="1" dirty="0">
                <a:solidFill>
                  <a:schemeClr val="bg1"/>
                </a:solidFill>
                <a:latin typeface="Times New Roman" panose="02020603050405020304" pitchFamily="18" charset="0"/>
                <a:cs typeface="Times New Roman" panose="02020603050405020304" pitchFamily="18" charset="0"/>
              </a:rPr>
              <a:t>Education</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It is frequently used to grasp concepts in educational fields such as chemistry, arithmetic, physics, and engineering, as well as in medical training. They employ virtual reality environments mostly.</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4C0D72-0F5E-D36E-E831-B2DBB0EA0FBB}"/>
              </a:ext>
            </a:extLst>
          </p:cNvPr>
          <p:cNvPicPr>
            <a:picLocks noChangeAspect="1"/>
          </p:cNvPicPr>
          <p:nvPr/>
        </p:nvPicPr>
        <p:blipFill>
          <a:blip r:embed="rId2"/>
          <a:stretch>
            <a:fillRect/>
          </a:stretch>
        </p:blipFill>
        <p:spPr>
          <a:xfrm>
            <a:off x="2098431" y="1988137"/>
            <a:ext cx="7139354" cy="4024993"/>
          </a:xfrm>
          <a:prstGeom prst="rect">
            <a:avLst/>
          </a:prstGeom>
        </p:spPr>
      </p:pic>
    </p:spTree>
    <p:extLst>
      <p:ext uri="{BB962C8B-B14F-4D97-AF65-F5344CB8AC3E}">
        <p14:creationId xmlns:p14="http://schemas.microsoft.com/office/powerpoint/2010/main" val="241191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7FC0A0-07D4-AA66-2734-DCE5B0318B10}"/>
              </a:ext>
            </a:extLst>
          </p:cNvPr>
          <p:cNvSpPr txBox="1"/>
          <p:nvPr/>
        </p:nvSpPr>
        <p:spPr>
          <a:xfrm>
            <a:off x="783336" y="356616"/>
            <a:ext cx="10625328" cy="959686"/>
          </a:xfrm>
          <a:prstGeom prst="rect">
            <a:avLst/>
          </a:prstGeom>
          <a:noFill/>
        </p:spPr>
        <p:txBody>
          <a:bodyPr wrap="square" rtlCol="0">
            <a:spAutoFit/>
          </a:bodyPr>
          <a:lstStyle/>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4. Gaming</a:t>
            </a:r>
          </a:p>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This technology is used in video games by the gaming industry.</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12FA7D-A55B-E346-28A0-343D1A47F40A}"/>
              </a:ext>
            </a:extLst>
          </p:cNvPr>
          <p:cNvPicPr>
            <a:picLocks noChangeAspect="1"/>
          </p:cNvPicPr>
          <p:nvPr/>
        </p:nvPicPr>
        <p:blipFill>
          <a:blip r:embed="rId2"/>
          <a:stretch>
            <a:fillRect/>
          </a:stretch>
        </p:blipFill>
        <p:spPr>
          <a:xfrm>
            <a:off x="2265709" y="1811245"/>
            <a:ext cx="6786851" cy="4062202"/>
          </a:xfrm>
          <a:prstGeom prst="rect">
            <a:avLst/>
          </a:prstGeom>
        </p:spPr>
      </p:pic>
    </p:spTree>
    <p:extLst>
      <p:ext uri="{BB962C8B-B14F-4D97-AF65-F5344CB8AC3E}">
        <p14:creationId xmlns:p14="http://schemas.microsoft.com/office/powerpoint/2010/main" val="370153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2E32F-F375-295B-9BE4-D01BAE38F408}"/>
              </a:ext>
            </a:extLst>
          </p:cNvPr>
          <p:cNvSpPr txBox="1"/>
          <p:nvPr/>
        </p:nvSpPr>
        <p:spPr>
          <a:xfrm>
            <a:off x="1005840" y="689372"/>
            <a:ext cx="9774936"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ADVANTAGES AND DISADVANTAGES </a:t>
            </a:r>
          </a:p>
        </p:txBody>
      </p:sp>
      <p:sp>
        <p:nvSpPr>
          <p:cNvPr id="3" name="TextBox 2">
            <a:extLst>
              <a:ext uri="{FF2B5EF4-FFF2-40B4-BE49-F238E27FC236}">
                <a16:creationId xmlns:a16="http://schemas.microsoft.com/office/drawing/2014/main" id="{5BE654F9-55E6-32C0-8FD9-2C1D16918621}"/>
              </a:ext>
            </a:extLst>
          </p:cNvPr>
          <p:cNvSpPr txBox="1"/>
          <p:nvPr/>
        </p:nvSpPr>
        <p:spPr>
          <a:xfrm>
            <a:off x="914400" y="1481328"/>
            <a:ext cx="9774936" cy="3730317"/>
          </a:xfrm>
          <a:prstGeom prst="rect">
            <a:avLst/>
          </a:prstGeom>
          <a:noFill/>
        </p:spPr>
        <p:txBody>
          <a:bodyPr wrap="square" rtlCol="0">
            <a:spAutoFit/>
          </a:bodyPr>
          <a:lstStyle/>
          <a:p>
            <a:pPr>
              <a:lnSpc>
                <a:spcPct val="150000"/>
              </a:lnSpc>
            </a:pPr>
            <a:r>
              <a:rPr lang="en-US" sz="2000" b="1" dirty="0">
                <a:solidFill>
                  <a:schemeClr val="bg1"/>
                </a:solidFill>
                <a:latin typeface="Times New Roman" panose="02020603050405020304" pitchFamily="18" charset="0"/>
                <a:cs typeface="Times New Roman" panose="02020603050405020304" pitchFamily="18" charset="0"/>
              </a:rPr>
              <a:t>Haptic technology has the following advantages :</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High levels of accuracy and precision. </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Ease of access and ease of operation. </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Anyone can experience and perceive a digital environment.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solidFill>
                  <a:schemeClr val="bg1"/>
                </a:solidFill>
                <a:latin typeface="Times New Roman" panose="02020603050405020304" pitchFamily="18" charset="0"/>
                <a:cs typeface="Times New Roman" panose="02020603050405020304" pitchFamily="18" charset="0"/>
              </a:rPr>
              <a:t>Haptic technology has the following disadvantage : </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 are significant upfront investment costs.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18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A4E7F-E687-4904-146D-7991E38E4900}"/>
              </a:ext>
            </a:extLst>
          </p:cNvPr>
          <p:cNvSpPr txBox="1"/>
          <p:nvPr/>
        </p:nvSpPr>
        <p:spPr>
          <a:xfrm>
            <a:off x="2973324" y="585216"/>
            <a:ext cx="6245352"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92DF8E0E-2252-79FE-7309-C891C4C4C48A}"/>
              </a:ext>
            </a:extLst>
          </p:cNvPr>
          <p:cNvSpPr txBox="1"/>
          <p:nvPr/>
        </p:nvSpPr>
        <p:spPr>
          <a:xfrm>
            <a:off x="829056" y="1417320"/>
            <a:ext cx="10533888" cy="2806346"/>
          </a:xfrm>
          <a:prstGeom prst="rect">
            <a:avLst/>
          </a:prstGeom>
          <a:noFill/>
        </p:spPr>
        <p:txBody>
          <a:bodyPr wrap="square" rtlCol="0">
            <a:spAutoFit/>
          </a:bodyPr>
          <a:lstStyle/>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Finally, we conclude that haptic technology, which is frequently applied in many applications, is the best method for engaging with a virtual environment. Haptic devices serve as input and output devices, sensing user physical input manipulation and producing a realistic touch output in time with the onscreen event. as technology advances and becomes more practical. technology that can be felt and manipulated. The haptic devices need to be simpler and easier to operate, and this technology needs to be made accessible for a reasonable price.</a:t>
            </a:r>
            <a:endParaRPr lang="en-IN" sz="2000" dirty="0"/>
          </a:p>
        </p:txBody>
      </p:sp>
    </p:spTree>
    <p:extLst>
      <p:ext uri="{BB962C8B-B14F-4D97-AF65-F5344CB8AC3E}">
        <p14:creationId xmlns:p14="http://schemas.microsoft.com/office/powerpoint/2010/main" val="375019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BD020-A35B-5982-FC63-09825C9BF2FB}"/>
              </a:ext>
            </a:extLst>
          </p:cNvPr>
          <p:cNvSpPr txBox="1"/>
          <p:nvPr/>
        </p:nvSpPr>
        <p:spPr>
          <a:xfrm>
            <a:off x="1167384" y="1947672"/>
            <a:ext cx="9857232" cy="156966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IN" sz="9600" dirty="0"/>
              <a:t>Thank You</a:t>
            </a:r>
          </a:p>
        </p:txBody>
      </p:sp>
    </p:spTree>
    <p:extLst>
      <p:ext uri="{BB962C8B-B14F-4D97-AF65-F5344CB8AC3E}">
        <p14:creationId xmlns:p14="http://schemas.microsoft.com/office/powerpoint/2010/main" val="182740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BEC60-5B30-7214-A850-440BB48842E8}"/>
              </a:ext>
            </a:extLst>
          </p:cNvPr>
          <p:cNvSpPr txBox="1"/>
          <p:nvPr/>
        </p:nvSpPr>
        <p:spPr>
          <a:xfrm>
            <a:off x="2953512" y="301752"/>
            <a:ext cx="5897880"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09BB322A-670B-59A3-3EE8-83DD02C7281F}"/>
              </a:ext>
            </a:extLst>
          </p:cNvPr>
          <p:cNvSpPr txBox="1"/>
          <p:nvPr/>
        </p:nvSpPr>
        <p:spPr>
          <a:xfrm>
            <a:off x="847344" y="1115541"/>
            <a:ext cx="10497312" cy="465364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 term ‘haptic’ gained a new meaning in the early 1990s. It originates from the Greek word ‘</a:t>
            </a:r>
            <a:r>
              <a:rPr lang="en-US" sz="2000" b="0" i="0" dirty="0" err="1">
                <a:solidFill>
                  <a:schemeClr val="bg1"/>
                </a:solidFill>
                <a:effectLst/>
                <a:latin typeface="Times New Roman" panose="02020603050405020304" pitchFamily="18" charset="0"/>
                <a:cs typeface="Times New Roman" panose="02020603050405020304" pitchFamily="18" charset="0"/>
              </a:rPr>
              <a:t>haptesthai</a:t>
            </a:r>
            <a:r>
              <a:rPr lang="en-US" sz="2000" b="0" i="0" dirty="0">
                <a:solidFill>
                  <a:schemeClr val="bg1"/>
                </a:solidFill>
                <a:effectLst/>
                <a:latin typeface="Times New Roman" panose="02020603050405020304" pitchFamily="18" charset="0"/>
                <a:cs typeface="Times New Roman" panose="02020603050405020304" pitchFamily="18" charset="0"/>
              </a:rPr>
              <a:t>’, which means ‘to touch’.</a:t>
            </a:r>
          </a:p>
          <a:p>
            <a:pPr marL="285750" indent="-285750" algn="just">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Scientists use ‘haptics’ to refer to the study of touch-based perception and manipulation.</a:t>
            </a:r>
          </a:p>
          <a:p>
            <a:pPr marL="285750" indent="-285750" algn="just">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Haptics is a rapidly growing area within technology. It is applied across various fields such as education, medicine, defense, neurology, and computer science.</a:t>
            </a:r>
          </a:p>
          <a:p>
            <a:pPr marL="285750" indent="-285750" algn="just">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Haptic technology allows users to feel and manipulate 3D objects. Users can discern factors like shape, weight, surface textures, and temperature.</a:t>
            </a:r>
          </a:p>
          <a:p>
            <a:pPr marL="285750" indent="-285750" algn="just">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Haptic sensations are linked to sensory nerves in the brain, connected through muscles and joints.</a:t>
            </a:r>
          </a:p>
          <a:p>
            <a:pPr marL="285750" indent="-285750" algn="just">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These devices can measure the force exerted by a user on an interface. They enhance the interaction with visuals, allowing users to feel the impact of their actions.</a:t>
            </a:r>
          </a:p>
        </p:txBody>
      </p:sp>
    </p:spTree>
    <p:extLst>
      <p:ext uri="{BB962C8B-B14F-4D97-AF65-F5344CB8AC3E}">
        <p14:creationId xmlns:p14="http://schemas.microsoft.com/office/powerpoint/2010/main" val="402985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52F02-25C3-6B2F-A45D-973C9FF66689}"/>
              </a:ext>
            </a:extLst>
          </p:cNvPr>
          <p:cNvSpPr txBox="1"/>
          <p:nvPr/>
        </p:nvSpPr>
        <p:spPr>
          <a:xfrm>
            <a:off x="2650236" y="347472"/>
            <a:ext cx="6891528"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WORKING OF HAPTIC DEVICES</a:t>
            </a:r>
          </a:p>
        </p:txBody>
      </p:sp>
      <p:sp>
        <p:nvSpPr>
          <p:cNvPr id="3" name="TextBox 2">
            <a:extLst>
              <a:ext uri="{FF2B5EF4-FFF2-40B4-BE49-F238E27FC236}">
                <a16:creationId xmlns:a16="http://schemas.microsoft.com/office/drawing/2014/main" id="{AFE87D87-B82A-2CBB-EAA5-709F16DE4132}"/>
              </a:ext>
            </a:extLst>
          </p:cNvPr>
          <p:cNvSpPr txBox="1"/>
          <p:nvPr/>
        </p:nvSpPr>
        <p:spPr>
          <a:xfrm>
            <a:off x="833628" y="1378165"/>
            <a:ext cx="10524744" cy="41887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 system includes capacitive touch sensor devices, a processor, a driver circuit, actuators, a real-time algorithm, a library of haptic effects, and an API.</a:t>
            </a:r>
          </a:p>
          <a:p>
            <a:pPr marL="285750" indent="-285750" algn="l">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Input is provided through touch or press on capacitive buttons.</a:t>
            </a:r>
          </a:p>
          <a:p>
            <a:pPr marL="285750" indent="-285750" algn="l">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Sensors detect force and angle variations, relaying this data to the CPU.</a:t>
            </a:r>
          </a:p>
          <a:p>
            <a:pPr marL="285750" indent="-285750" algn="l">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 CPU processes the data to create a waveform.</a:t>
            </a:r>
          </a:p>
          <a:p>
            <a:pPr marL="285750" indent="-285750" algn="l">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This waveform, digital or analog, instructs the actuator.</a:t>
            </a:r>
          </a:p>
          <a:p>
            <a:pPr marL="285750" indent="-285750" algn="l">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Actuators create a vibration pattern, producing force feedback.</a:t>
            </a:r>
          </a:p>
          <a:p>
            <a:pPr marL="285750" indent="-285750" algn="l">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Users experience this feedback virtually through touch screen devices.</a:t>
            </a:r>
          </a:p>
          <a:p>
            <a:pPr marL="285750" indent="-285750">
              <a:lnSpc>
                <a:spcPct val="150000"/>
              </a:lnSpc>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112775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10065E-DACC-2493-44C7-24312264DD0E}"/>
              </a:ext>
            </a:extLst>
          </p:cNvPr>
          <p:cNvPicPr>
            <a:picLocks noChangeAspect="1"/>
          </p:cNvPicPr>
          <p:nvPr/>
        </p:nvPicPr>
        <p:blipFill>
          <a:blip r:embed="rId2"/>
          <a:stretch>
            <a:fillRect/>
          </a:stretch>
        </p:blipFill>
        <p:spPr>
          <a:xfrm>
            <a:off x="562710" y="949569"/>
            <a:ext cx="3598984" cy="3833446"/>
          </a:xfrm>
          <a:prstGeom prst="rect">
            <a:avLst/>
          </a:prstGeom>
        </p:spPr>
      </p:pic>
      <p:pic>
        <p:nvPicPr>
          <p:cNvPr id="5" name="Picture 4">
            <a:extLst>
              <a:ext uri="{FF2B5EF4-FFF2-40B4-BE49-F238E27FC236}">
                <a16:creationId xmlns:a16="http://schemas.microsoft.com/office/drawing/2014/main" id="{A95A61DC-237D-2E49-E240-B6FD6253436E}"/>
              </a:ext>
            </a:extLst>
          </p:cNvPr>
          <p:cNvPicPr>
            <a:picLocks noChangeAspect="1"/>
          </p:cNvPicPr>
          <p:nvPr/>
        </p:nvPicPr>
        <p:blipFill>
          <a:blip r:embed="rId3"/>
          <a:stretch>
            <a:fillRect/>
          </a:stretch>
        </p:blipFill>
        <p:spPr>
          <a:xfrm>
            <a:off x="4478218" y="451338"/>
            <a:ext cx="7479323" cy="4829908"/>
          </a:xfrm>
          <a:prstGeom prst="rect">
            <a:avLst/>
          </a:prstGeom>
        </p:spPr>
      </p:pic>
      <p:sp>
        <p:nvSpPr>
          <p:cNvPr id="6" name="TextBox 5">
            <a:extLst>
              <a:ext uri="{FF2B5EF4-FFF2-40B4-BE49-F238E27FC236}">
                <a16:creationId xmlns:a16="http://schemas.microsoft.com/office/drawing/2014/main" id="{84F2D151-1FBC-2C9A-70A1-205341330B48}"/>
              </a:ext>
            </a:extLst>
          </p:cNvPr>
          <p:cNvSpPr txBox="1"/>
          <p:nvPr/>
        </p:nvSpPr>
        <p:spPr>
          <a:xfrm>
            <a:off x="562710" y="4878216"/>
            <a:ext cx="3915508"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Fig. Haptic Feedback on Mobile Touch</a:t>
            </a:r>
          </a:p>
        </p:txBody>
      </p:sp>
      <p:sp>
        <p:nvSpPr>
          <p:cNvPr id="7" name="TextBox 6">
            <a:extLst>
              <a:ext uri="{FF2B5EF4-FFF2-40B4-BE49-F238E27FC236}">
                <a16:creationId xmlns:a16="http://schemas.microsoft.com/office/drawing/2014/main" id="{CC852F3B-1669-A9EE-26D3-09B07AC3A8A2}"/>
              </a:ext>
            </a:extLst>
          </p:cNvPr>
          <p:cNvSpPr txBox="1"/>
          <p:nvPr/>
        </p:nvSpPr>
        <p:spPr>
          <a:xfrm>
            <a:off x="5498123" y="5288523"/>
            <a:ext cx="5920154"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Fig. Comparison of Human and Computer Haptic Feedbacks</a:t>
            </a:r>
          </a:p>
        </p:txBody>
      </p:sp>
    </p:spTree>
    <p:extLst>
      <p:ext uri="{BB962C8B-B14F-4D97-AF65-F5344CB8AC3E}">
        <p14:creationId xmlns:p14="http://schemas.microsoft.com/office/powerpoint/2010/main" val="167370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8C0A8C-E671-3308-1299-A14856107588}"/>
              </a:ext>
            </a:extLst>
          </p:cNvPr>
          <p:cNvSpPr txBox="1"/>
          <p:nvPr/>
        </p:nvSpPr>
        <p:spPr>
          <a:xfrm>
            <a:off x="1383323" y="375138"/>
            <a:ext cx="9425354"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COMMONLY USED HAPTIC DEVICES</a:t>
            </a:r>
          </a:p>
        </p:txBody>
      </p:sp>
      <p:sp>
        <p:nvSpPr>
          <p:cNvPr id="4" name="AutoShape 2" descr="Haptic technology Display device Joystick PHANTOM Stylus, joystick,  electronics, phantom, computer Hardware png | PNGWing">
            <a:extLst>
              <a:ext uri="{FF2B5EF4-FFF2-40B4-BE49-F238E27FC236}">
                <a16:creationId xmlns:a16="http://schemas.microsoft.com/office/drawing/2014/main" id="{4FD69308-2A9F-FE20-752B-7D9E72A7B6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3D Systems Touch Haptic Device, 50% OFF">
            <a:extLst>
              <a:ext uri="{FF2B5EF4-FFF2-40B4-BE49-F238E27FC236}">
                <a16:creationId xmlns:a16="http://schemas.microsoft.com/office/drawing/2014/main" id="{AC6700DB-ABB9-D7A9-FD3D-6D2EC409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0" y="1493148"/>
            <a:ext cx="5259753" cy="39448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E74BD8-B8FA-BD3F-CC6C-2A9D5950C2F8}"/>
              </a:ext>
            </a:extLst>
          </p:cNvPr>
          <p:cNvSpPr txBox="1"/>
          <p:nvPr/>
        </p:nvSpPr>
        <p:spPr>
          <a:xfrm>
            <a:off x="363415" y="1203158"/>
            <a:ext cx="5580185" cy="4961423"/>
          </a:xfrm>
          <a:prstGeom prst="rect">
            <a:avLst/>
          </a:prstGeom>
          <a:noFill/>
        </p:spPr>
        <p:txBody>
          <a:bodyPr wrap="square" rtlCol="0">
            <a:spAutoFit/>
          </a:bodyPr>
          <a:lstStyle/>
          <a:p>
            <a:pPr marL="457200" indent="-457200">
              <a:buAutoNum type="arabicPeriod"/>
            </a:pPr>
            <a:r>
              <a:rPr lang="en-IN" sz="2000" b="1" dirty="0">
                <a:solidFill>
                  <a:schemeClr val="bg1"/>
                </a:solidFill>
                <a:latin typeface="Times New Roman" panose="02020603050405020304" pitchFamily="18" charset="0"/>
                <a:cs typeface="Times New Roman" panose="02020603050405020304" pitchFamily="18" charset="0"/>
              </a:rPr>
              <a:t>PHANTOM:</a:t>
            </a:r>
          </a:p>
          <a:p>
            <a:pPr marL="342900" indent="-342900">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		</a:t>
            </a:r>
            <a:r>
              <a:rPr lang="en-US" sz="2000" b="0" i="0" dirty="0">
                <a:solidFill>
                  <a:schemeClr val="bg1"/>
                </a:solidFill>
                <a:effectLst/>
                <a:latin typeface="Times New Roman" panose="02020603050405020304" pitchFamily="18" charset="0"/>
                <a:cs typeface="Times New Roman" panose="02020603050405020304" pitchFamily="18" charset="0"/>
              </a:rPr>
              <a:t>Phantom haptic devices are </a:t>
            </a:r>
            <a:r>
              <a:rPr lang="en-US" sz="2000" dirty="0">
                <a:solidFill>
                  <a:schemeClr val="bg1"/>
                </a:solidFill>
                <a:latin typeface="Times New Roman" panose="02020603050405020304" pitchFamily="18" charset="0"/>
                <a:cs typeface="Times New Roman" panose="02020603050405020304" pitchFamily="18" charset="0"/>
              </a:rPr>
              <a:t>devices that provide force feedback and a range of motion</a:t>
            </a:r>
            <a:r>
              <a:rPr lang="en-US" sz="2000" b="0" i="0" dirty="0">
                <a:solidFill>
                  <a:schemeClr val="bg1"/>
                </a:solidFill>
                <a:effectLst/>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They are designed to allow the user to interact with the computer by inserting their finger into a thimble</a:t>
            </a: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Just as the monitor enables users to see computer generated images, and audio speakers allow them to hear synthesized sounds, the PHANTOM device makes it possible for users to touch and manipulate virtual objects.</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05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yber-grasp in Sector Alpha 1 , Greater Noida , Cad Engineering Services |  ID: 2785956830">
            <a:extLst>
              <a:ext uri="{FF2B5EF4-FFF2-40B4-BE49-F238E27FC236}">
                <a16:creationId xmlns:a16="http://schemas.microsoft.com/office/drawing/2014/main" id="{CA39C1B4-E164-30A7-1B65-3060EA415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2539" y="1192823"/>
            <a:ext cx="5590443" cy="44723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5FE34D-D9F0-4A95-6557-53D9A629DFA9}"/>
              </a:ext>
            </a:extLst>
          </p:cNvPr>
          <p:cNvSpPr txBox="1"/>
          <p:nvPr/>
        </p:nvSpPr>
        <p:spPr>
          <a:xfrm>
            <a:off x="504092" y="416849"/>
            <a:ext cx="5445370" cy="6346417"/>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2. Cyber Grasp:</a:t>
            </a:r>
          </a:p>
          <a:p>
            <a:pPr marL="342900" indent="-342900">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	</a:t>
            </a:r>
            <a:r>
              <a:rPr lang="en-US" sz="2000" b="0" i="0" dirty="0">
                <a:solidFill>
                  <a:schemeClr val="bg1"/>
                </a:solidFill>
                <a:effectLst/>
                <a:latin typeface="Times New Roman" panose="02020603050405020304" pitchFamily="18" charset="0"/>
                <a:cs typeface="Times New Roman" panose="02020603050405020304" pitchFamily="18" charset="0"/>
              </a:rPr>
              <a:t>The Cyber Grasp system is an innovative force feedback system for your fingers and hand. It lets you "reach into your computer" and grasp computer-generated or tele-manipulated objects.</a:t>
            </a: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he device exerts grasp forces that are roughly perpendicular to the fingertips throughout the range of motion, and forces can be specified individually. </a:t>
            </a: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Cyber Grasp system allows full range-of-motion of the hand and does not obstruct the wearer's movements. The device is fully adjustable and designed to fit a wide variety of hands</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29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EE70C-E443-EC57-3315-5DBB8255F8E7}"/>
              </a:ext>
            </a:extLst>
          </p:cNvPr>
          <p:cNvSpPr txBox="1"/>
          <p:nvPr/>
        </p:nvSpPr>
        <p:spPr>
          <a:xfrm>
            <a:off x="1242646" y="339969"/>
            <a:ext cx="9612923"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LIMITATIONS</a:t>
            </a:r>
          </a:p>
        </p:txBody>
      </p:sp>
      <p:sp>
        <p:nvSpPr>
          <p:cNvPr id="3" name="TextBox 2">
            <a:extLst>
              <a:ext uri="{FF2B5EF4-FFF2-40B4-BE49-F238E27FC236}">
                <a16:creationId xmlns:a16="http://schemas.microsoft.com/office/drawing/2014/main" id="{38636B64-5840-7E77-89D4-36DDCEE4697F}"/>
              </a:ext>
            </a:extLst>
          </p:cNvPr>
          <p:cNvSpPr txBox="1"/>
          <p:nvPr/>
        </p:nvSpPr>
        <p:spPr>
          <a:xfrm>
            <a:off x="679938" y="1254370"/>
            <a:ext cx="11078308" cy="46536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Obtaining millimeter accuracy is difficult or impossible. The accuracy is intrinsically limited by the 8.5- millimeter wavelength associated with 40 kHz ultrasound. </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Large arrays make the gadget larger, more expensive, and heavier. </a:t>
            </a:r>
          </a:p>
          <a:p>
            <a:pPr marL="285750" indent="-285750">
              <a:lnSpc>
                <a:spcPct val="150000"/>
              </a:lnSpc>
              <a:buFont typeface="Arial" panose="020B0604020202020204" pitchFamily="34" charset="0"/>
              <a:buChar char="•"/>
            </a:pPr>
            <a:r>
              <a:rPr lang="en-US" sz="2000" b="1" i="0" dirty="0">
                <a:solidFill>
                  <a:schemeClr val="bg1"/>
                </a:solidFill>
                <a:effectLst/>
                <a:latin typeface="Times New Roman" panose="02020603050405020304" pitchFamily="18" charset="0"/>
                <a:cs typeface="Times New Roman" panose="02020603050405020304" pitchFamily="18" charset="0"/>
              </a:rPr>
              <a:t>Limited Workspace</a:t>
            </a:r>
            <a:r>
              <a:rPr lang="en-US" sz="2000" b="0" i="0" dirty="0">
                <a:solidFill>
                  <a:schemeClr val="bg1"/>
                </a:solidFill>
                <a:effectLst/>
                <a:latin typeface="Times New Roman" panose="02020603050405020304" pitchFamily="18" charset="0"/>
                <a:cs typeface="Times New Roman" panose="02020603050405020304" pitchFamily="18" charset="0"/>
              </a:rPr>
              <a:t>: One significant issue is the limited workspace of haptic systems, particularly in desktop interfaces. </a:t>
            </a:r>
            <a:r>
              <a:rPr lang="en-US" sz="2000" dirty="0">
                <a:solidFill>
                  <a:schemeClr val="bg1"/>
                </a:solidFill>
                <a:latin typeface="Times New Roman" panose="02020603050405020304" pitchFamily="18" charset="0"/>
                <a:cs typeface="Times New Roman" panose="02020603050405020304" pitchFamily="18" charset="0"/>
              </a:rPr>
              <a:t>This can restrict the range of movements and gestures that a user can perform</a:t>
            </a:r>
            <a:r>
              <a:rPr lang="en-US" sz="2000" b="0" i="0" dirty="0">
                <a:solidFill>
                  <a:schemeClr val="bg1"/>
                </a:solidFill>
                <a:effectLst/>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000" b="1" i="0" dirty="0">
                <a:solidFill>
                  <a:schemeClr val="bg1"/>
                </a:solidFill>
                <a:effectLst/>
                <a:latin typeface="Times New Roman" panose="02020603050405020304" pitchFamily="18" charset="0"/>
                <a:cs typeface="Times New Roman" panose="02020603050405020304" pitchFamily="18" charset="0"/>
              </a:rPr>
              <a:t>Technical Drawbacks</a:t>
            </a:r>
            <a:r>
              <a:rPr lang="en-US" sz="2000" b="0" i="0" dirty="0">
                <a:solidFill>
                  <a:schemeClr val="bg1"/>
                </a:solidFill>
                <a:effectLst/>
                <a:latin typeface="Times New Roman" panose="02020603050405020304" pitchFamily="18" charset="0"/>
                <a:cs typeface="Times New Roman" panose="02020603050405020304" pitchFamily="18" charset="0"/>
              </a:rPr>
              <a:t>: There can be issues with sensors and actuators, as well as compatibility and connectivity issues. </a:t>
            </a:r>
            <a:r>
              <a:rPr lang="en-US" sz="2000" dirty="0">
                <a:solidFill>
                  <a:schemeClr val="bg1"/>
                </a:solidFill>
                <a:latin typeface="Times New Roman" panose="02020603050405020304" pitchFamily="18" charset="0"/>
                <a:cs typeface="Times New Roman" panose="02020603050405020304" pitchFamily="18" charset="0"/>
              </a:rPr>
              <a:t>Communication between haptic devices can also be problematic, as different types of haptic systems may use different communication protocols or standards</a:t>
            </a:r>
            <a:r>
              <a:rPr lang="en-US" sz="2000" b="0" i="0" dirty="0">
                <a:solidFill>
                  <a:schemeClr val="bg1"/>
                </a:solidFill>
                <a:effectLst/>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sz="2000" b="0" i="0" dirty="0">
              <a:solidFill>
                <a:schemeClr val="bg1"/>
              </a:solidFill>
              <a:effectLst/>
              <a:latin typeface="SegoeUIVariable"/>
            </a:endParaRPr>
          </a:p>
          <a:p>
            <a:pPr marL="285750" indent="-285750">
              <a:lnSpc>
                <a:spcPct val="150000"/>
              </a:lnSpc>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4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E33846-B68D-AB80-C430-780A24FF9B78}"/>
              </a:ext>
            </a:extLst>
          </p:cNvPr>
          <p:cNvSpPr txBox="1"/>
          <p:nvPr/>
        </p:nvSpPr>
        <p:spPr>
          <a:xfrm>
            <a:off x="1828800" y="410308"/>
            <a:ext cx="8780585"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APPLICATIONS OF HAPTIC TECHNOLOGY</a:t>
            </a:r>
          </a:p>
        </p:txBody>
      </p:sp>
      <p:sp>
        <p:nvSpPr>
          <p:cNvPr id="3" name="TextBox 2">
            <a:extLst>
              <a:ext uri="{FF2B5EF4-FFF2-40B4-BE49-F238E27FC236}">
                <a16:creationId xmlns:a16="http://schemas.microsoft.com/office/drawing/2014/main" id="{951A9979-9FD9-FD30-152D-DB97FAFB20AE}"/>
              </a:ext>
            </a:extLst>
          </p:cNvPr>
          <p:cNvSpPr txBox="1"/>
          <p:nvPr/>
        </p:nvSpPr>
        <p:spPr>
          <a:xfrm>
            <a:off x="762000" y="1109227"/>
            <a:ext cx="10914184" cy="1268104"/>
          </a:xfrm>
          <a:prstGeom prst="rect">
            <a:avLst/>
          </a:prstGeom>
          <a:noFill/>
        </p:spPr>
        <p:txBody>
          <a:bodyPr wrap="square" rtlCol="0">
            <a:spAutoFit/>
          </a:bodyPr>
          <a:lstStyle/>
          <a:p>
            <a:pPr marL="342900" indent="-342900">
              <a:buAutoNum type="arabicPeriod"/>
            </a:pPr>
            <a:r>
              <a:rPr lang="en-IN" sz="2000" b="1" dirty="0">
                <a:solidFill>
                  <a:schemeClr val="bg1"/>
                </a:solidFill>
                <a:latin typeface="Times New Roman" panose="02020603050405020304" pitchFamily="18" charset="0"/>
                <a:cs typeface="Times New Roman" panose="02020603050405020304" pitchFamily="18" charset="0"/>
              </a:rPr>
              <a:t>Military</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It is used to provide flexibility in the military field, which includes training in a virtual reality environment. Additionally, it uses a graspable haptic technology for bomb disposal.</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406943-AF08-A23A-1699-3A077E430FD8}"/>
              </a:ext>
            </a:extLst>
          </p:cNvPr>
          <p:cNvPicPr>
            <a:picLocks noChangeAspect="1"/>
          </p:cNvPicPr>
          <p:nvPr/>
        </p:nvPicPr>
        <p:blipFill>
          <a:blip r:embed="rId2"/>
          <a:stretch>
            <a:fillRect/>
          </a:stretch>
        </p:blipFill>
        <p:spPr>
          <a:xfrm>
            <a:off x="2082713" y="2586611"/>
            <a:ext cx="7811564" cy="3592484"/>
          </a:xfrm>
          <a:prstGeom prst="rect">
            <a:avLst/>
          </a:prstGeom>
        </p:spPr>
      </p:pic>
    </p:spTree>
    <p:extLst>
      <p:ext uri="{BB962C8B-B14F-4D97-AF65-F5344CB8AC3E}">
        <p14:creationId xmlns:p14="http://schemas.microsoft.com/office/powerpoint/2010/main" val="217515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F8335D-8AFB-627F-2121-90B51EBFFB2B}"/>
              </a:ext>
            </a:extLst>
          </p:cNvPr>
          <p:cNvSpPr txBox="1"/>
          <p:nvPr/>
        </p:nvSpPr>
        <p:spPr>
          <a:xfrm>
            <a:off x="785446" y="398585"/>
            <a:ext cx="10972800" cy="1421992"/>
          </a:xfrm>
          <a:prstGeom prst="rect">
            <a:avLst/>
          </a:prstGeom>
          <a:noFill/>
        </p:spPr>
        <p:txBody>
          <a:bodyPr wrap="square" rtlCol="0">
            <a:spAutoFit/>
          </a:bodyPr>
          <a:lstStyle/>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2. Medical</a:t>
            </a:r>
          </a:p>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Haptic interfaces are used in medical applications such as remote surgery and virtual training for healthcare professionals. </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3508E4-9348-DE6F-A6AD-C82B87BF7AB6}"/>
              </a:ext>
            </a:extLst>
          </p:cNvPr>
          <p:cNvPicPr>
            <a:picLocks noChangeAspect="1"/>
          </p:cNvPicPr>
          <p:nvPr/>
        </p:nvPicPr>
        <p:blipFill>
          <a:blip r:embed="rId2"/>
          <a:stretch>
            <a:fillRect/>
          </a:stretch>
        </p:blipFill>
        <p:spPr>
          <a:xfrm>
            <a:off x="2238987" y="1921087"/>
            <a:ext cx="7279917" cy="3842177"/>
          </a:xfrm>
          <a:prstGeom prst="rect">
            <a:avLst/>
          </a:prstGeom>
        </p:spPr>
      </p:pic>
    </p:spTree>
    <p:extLst>
      <p:ext uri="{BB962C8B-B14F-4D97-AF65-F5344CB8AC3E}">
        <p14:creationId xmlns:p14="http://schemas.microsoft.com/office/powerpoint/2010/main" val="197287098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207</TotalTime>
  <Words>921</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SegoeUIVariable</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Farhan</dc:creator>
  <cp:lastModifiedBy>Syed Farhan</cp:lastModifiedBy>
  <cp:revision>6</cp:revision>
  <dcterms:created xsi:type="dcterms:W3CDTF">2024-04-04T14:34:21Z</dcterms:created>
  <dcterms:modified xsi:type="dcterms:W3CDTF">2024-04-05T01:44:38Z</dcterms:modified>
</cp:coreProperties>
</file>