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1"/>
  </p:notesMasterIdLst>
  <p:sldIdLst>
    <p:sldId id="267" r:id="rId2"/>
    <p:sldId id="260" r:id="rId3"/>
    <p:sldId id="286" r:id="rId4"/>
    <p:sldId id="262" r:id="rId5"/>
    <p:sldId id="287" r:id="rId6"/>
    <p:sldId id="288" r:id="rId7"/>
    <p:sldId id="275" r:id="rId8"/>
    <p:sldId id="290" r:id="rId9"/>
    <p:sldId id="289" r:id="rId10"/>
  </p:sldIdLst>
  <p:sldSz cx="12192000" cy="6858000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Roboto" charset="0"/>
      <p:regular r:id="rId16"/>
      <p:bold r:id="rId17"/>
      <p:italic r:id="rId18"/>
      <p:boldItalic r:id="rId19"/>
    </p:embeddedFont>
    <p:embeddedFont>
      <p:font typeface="Roboto Mono" charset="0"/>
      <p:regular r:id="rId20"/>
      <p:bold r:id="rId21"/>
      <p:italic r:id="rId22"/>
      <p:boldItalic r:id="rId23"/>
    </p:embeddedFont>
    <p:embeddedFont>
      <p:font typeface="Abril Fatface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-202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a073618e60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a073618e60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6033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738996" y="971259"/>
            <a:ext cx="635280" cy="1476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>
            <a:spLocks noGrp="1"/>
          </p:cNvSpPr>
          <p:nvPr>
            <p:ph type="title"/>
          </p:nvPr>
        </p:nvSpPr>
        <p:spPr>
          <a:xfrm>
            <a:off x="876525" y="1617625"/>
            <a:ext cx="5581500" cy="197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body" idx="1"/>
          </p:nvPr>
        </p:nvSpPr>
        <p:spPr>
          <a:xfrm>
            <a:off x="876525" y="35913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9" r:id="rId4"/>
    <p:sldLayoutId id="214748366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video" Target="file:///D:\Telegram%20Desktop\jrjyxfntkmysqyfql.mp4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/>
          <p:nvPr/>
        </p:nvSpPr>
        <p:spPr>
          <a:xfrm>
            <a:off x="518710" y="716175"/>
            <a:ext cx="7272300" cy="50331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/>
          <p:cNvSpPr txBox="1">
            <a:spLocks noGrp="1"/>
          </p:cNvSpPr>
          <p:nvPr>
            <p:ph type="title" idx="4294967295"/>
          </p:nvPr>
        </p:nvSpPr>
        <p:spPr>
          <a:xfrm>
            <a:off x="1142075" y="2559595"/>
            <a:ext cx="5912700" cy="13462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 dirty="0">
                <a:solidFill>
                  <a:schemeClr val="accent2"/>
                </a:solidFill>
              </a:rPr>
              <a:t>LUNARIS</a:t>
            </a:r>
            <a:endParaRPr sz="77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700" dirty="0"/>
          </a:p>
        </p:txBody>
      </p:sp>
      <p:grpSp>
        <p:nvGrpSpPr>
          <p:cNvPr id="488" name="Google Shape;488;p33"/>
          <p:cNvGrpSpPr/>
          <p:nvPr/>
        </p:nvGrpSpPr>
        <p:grpSpPr>
          <a:xfrm>
            <a:off x="709726" y="840963"/>
            <a:ext cx="635280" cy="147600"/>
            <a:chOff x="2147366" y="4139382"/>
            <a:chExt cx="635280" cy="147600"/>
          </a:xfrm>
        </p:grpSpPr>
        <p:sp>
          <p:nvSpPr>
            <p:cNvPr id="489" name="Google Shape;489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480;p33">
            <a:extLst>
              <a:ext uri="{FF2B5EF4-FFF2-40B4-BE49-F238E27FC236}">
                <a16:creationId xmlns="" xmlns:a16="http://schemas.microsoft.com/office/drawing/2014/main" id="{86AD3967-33C8-4DCC-AF37-1E469567BD28}"/>
              </a:ext>
            </a:extLst>
          </p:cNvPr>
          <p:cNvSpPr/>
          <p:nvPr/>
        </p:nvSpPr>
        <p:spPr>
          <a:xfrm>
            <a:off x="7216687" y="2502717"/>
            <a:ext cx="4762878" cy="3050498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Команда ТП – 5 – 5: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6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Лямкин</a:t>
            </a:r>
            <a:r>
              <a:rPr lang="ru-RU" sz="26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Егор Сергеевич</a:t>
            </a:r>
            <a:endParaRPr lang="ru-RU" sz="2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Сурков Даниил Викторович</a:t>
            </a:r>
            <a:endParaRPr lang="ru-RU" sz="2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6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Думиника</a:t>
            </a:r>
            <a:r>
              <a:rPr lang="ru-RU" sz="26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Виктор </a:t>
            </a:r>
            <a:r>
              <a:rPr lang="ru-RU" sz="2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</a:t>
            </a:r>
            <a:r>
              <a:rPr lang="ru-RU" sz="26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иколаевич</a:t>
            </a:r>
            <a:endParaRPr lang="en-US" sz="2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4" name="Google Shape;484;p33"/>
          <p:cNvGrpSpPr/>
          <p:nvPr/>
        </p:nvGrpSpPr>
        <p:grpSpPr>
          <a:xfrm>
            <a:off x="7344750" y="2616909"/>
            <a:ext cx="635280" cy="147600"/>
            <a:chOff x="2147366" y="4139382"/>
            <a:chExt cx="635280" cy="147600"/>
          </a:xfrm>
        </p:grpSpPr>
        <p:sp>
          <p:nvSpPr>
            <p:cNvPr id="485" name="Google Shape;485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A8B22AD6-2122-496F-9394-95347D4D8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700" y="970610"/>
            <a:ext cx="1272770" cy="1112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Google Shape;480;p33">
            <a:extLst>
              <a:ext uri="{FF2B5EF4-FFF2-40B4-BE49-F238E27FC236}">
                <a16:creationId xmlns="" xmlns:a16="http://schemas.microsoft.com/office/drawing/2014/main" id="{A555BFA7-1DD1-4484-A006-E14779BDE299}"/>
              </a:ext>
            </a:extLst>
          </p:cNvPr>
          <p:cNvSpPr/>
          <p:nvPr/>
        </p:nvSpPr>
        <p:spPr>
          <a:xfrm>
            <a:off x="0" y="5562083"/>
            <a:ext cx="213360" cy="1271933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988423" y="1080460"/>
            <a:ext cx="2653372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О стеке</a:t>
            </a:r>
            <a:endParaRPr sz="6600" dirty="0">
              <a:solidFill>
                <a:schemeClr val="accent2"/>
              </a:solidFill>
            </a:endParaRPr>
          </a:p>
        </p:txBody>
      </p:sp>
      <p:sp>
        <p:nvSpPr>
          <p:cNvPr id="418" name="Google Shape;418;p26"/>
          <p:cNvSpPr txBox="1">
            <a:spLocks noGrp="1"/>
          </p:cNvSpPr>
          <p:nvPr>
            <p:ph type="subTitle" idx="1"/>
          </p:nvPr>
        </p:nvSpPr>
        <p:spPr>
          <a:xfrm>
            <a:off x="1257525" y="2070767"/>
            <a:ext cx="4115168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2400" dirty="0">
                <a:solidFill>
                  <a:schemeClr val="bg2"/>
                </a:solidFill>
              </a:rPr>
              <a:t>Стек технологий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419" name="Google Shape;419;p26"/>
          <p:cNvSpPr txBox="1">
            <a:spLocks noGrp="1"/>
          </p:cNvSpPr>
          <p:nvPr>
            <p:ph type="body" idx="2"/>
          </p:nvPr>
        </p:nvSpPr>
        <p:spPr>
          <a:xfrm>
            <a:off x="993106" y="2731973"/>
            <a:ext cx="4478440" cy="267472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Клиентская часть – </a:t>
            </a:r>
            <a:r>
              <a:rPr lang="ru-RU" sz="2400" dirty="0" err="1"/>
              <a:t>ReactJs</a:t>
            </a:r>
            <a:r>
              <a:rPr lang="ru-RU" sz="2400" dirty="0"/>
              <a:t>, </a:t>
            </a:r>
            <a:r>
              <a:rPr lang="ru-RU" sz="2400" dirty="0" err="1"/>
              <a:t>JavaScript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Cерверная</a:t>
            </a:r>
            <a:r>
              <a:rPr lang="ru-RU" sz="2400" dirty="0"/>
              <a:t> часть - </a:t>
            </a:r>
            <a:r>
              <a:rPr lang="en-US" sz="2400" dirty="0" err="1"/>
              <a:t>Express.js,PostgreSQL</a:t>
            </a:r>
            <a:endParaRPr lang="ru-RU" sz="2400" dirty="0" err="1"/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F0B29CAC-92BD-4E29-83DD-D3762AF03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878" y="2087915"/>
            <a:ext cx="1401504" cy="140150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50A60BC9-2106-41AE-8DBE-1B90DACD6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4682" y="5504564"/>
            <a:ext cx="347502" cy="14326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77CDFD-5714-4E1D-821F-272B400FBFCC}"/>
              </a:ext>
            </a:extLst>
          </p:cNvPr>
          <p:cNvSpPr txBox="1"/>
          <p:nvPr/>
        </p:nvSpPr>
        <p:spPr>
          <a:xfrm>
            <a:off x="11844498" y="6352473"/>
            <a:ext cx="347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D18E3841-BD99-4E6D-81C2-8BD61139C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462" y="4069333"/>
            <a:ext cx="952500" cy="9525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0414A697-9FCD-4D66-AA7E-5EC9A5783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2742" y="3803193"/>
            <a:ext cx="1218640" cy="12186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5B1FCBC-F2B5-48EB-A573-322FA7E258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9964" y="1985327"/>
            <a:ext cx="1474031" cy="1474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DA2FFBC8-98AC-44AB-9B5A-D6A3FDAC9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435" y="849546"/>
            <a:ext cx="6575418" cy="378711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154D173-4EA1-41CB-8037-E8FB0DBC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7" y="507388"/>
            <a:ext cx="4458300" cy="2377200"/>
          </a:xfrm>
        </p:spPr>
        <p:txBody>
          <a:bodyPr/>
          <a:lstStyle/>
          <a:p>
            <a:r>
              <a:rPr lang="ru-RU" sz="4400" dirty="0"/>
              <a:t>Описание проблемы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EE4A11AE-5CEE-49B4-9BF8-18DDB5601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3489" y="1452825"/>
            <a:ext cx="5791200" cy="2380266"/>
          </a:xfrm>
        </p:spPr>
        <p:txBody>
          <a:bodyPr/>
          <a:lstStyle/>
          <a:p>
            <a:r>
              <a:rPr lang="ru-RU" dirty="0"/>
              <a:t>	</a:t>
            </a:r>
            <a:r>
              <a:rPr lang="ru-RU" sz="2400" dirty="0"/>
              <a:t>На </a:t>
            </a:r>
            <a:r>
              <a:rPr lang="en-US" sz="2400" dirty="0"/>
              <a:t>IT </a:t>
            </a:r>
            <a:r>
              <a:rPr lang="ru-RU" sz="2400" dirty="0"/>
              <a:t>рынке существует проблема перегруженности разнообразия услуг предоставляемых большим количеством компаний. 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E9E3846B-ACCD-475C-9A4B-ABB800CFE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387" y="5502040"/>
            <a:ext cx="347502" cy="143268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435C0325-A23E-4146-A05F-490C8D59E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488" y="1124778"/>
            <a:ext cx="634039" cy="14631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3F1619A2-81F1-4912-A38E-C0DC452B2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83" y="3248047"/>
            <a:ext cx="5278325" cy="267115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5AF797FA-4E66-49F4-AE5F-9CE79E9A0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20" y="3429000"/>
            <a:ext cx="634039" cy="146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6600338-AEFC-482C-B237-064AB15A4C53}"/>
              </a:ext>
            </a:extLst>
          </p:cNvPr>
          <p:cNvSpPr txBox="1"/>
          <p:nvPr/>
        </p:nvSpPr>
        <p:spPr>
          <a:xfrm>
            <a:off x="11844498" y="6349949"/>
            <a:ext cx="347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60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8"/>
          <p:cNvSpPr txBox="1">
            <a:spLocks noGrp="1"/>
          </p:cNvSpPr>
          <p:nvPr>
            <p:ph type="title"/>
          </p:nvPr>
        </p:nvSpPr>
        <p:spPr>
          <a:xfrm>
            <a:off x="797219" y="985623"/>
            <a:ext cx="4684564" cy="114161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Цель</a:t>
            </a:r>
            <a:r>
              <a:rPr lang="ru-RU" dirty="0"/>
              <a:t> </a:t>
            </a:r>
            <a:r>
              <a:rPr lang="ru-RU" sz="4400" dirty="0"/>
              <a:t>проекта</a:t>
            </a:r>
            <a:endParaRPr dirty="0"/>
          </a:p>
        </p:txBody>
      </p:sp>
      <p:sp>
        <p:nvSpPr>
          <p:cNvPr id="432" name="Google Shape;432;p28"/>
          <p:cNvSpPr txBox="1">
            <a:spLocks noGrp="1"/>
          </p:cNvSpPr>
          <p:nvPr>
            <p:ph type="subTitle" idx="1"/>
          </p:nvPr>
        </p:nvSpPr>
        <p:spPr>
          <a:xfrm>
            <a:off x="797219" y="2289797"/>
            <a:ext cx="10157108" cy="196355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Lunaris</a:t>
            </a:r>
            <a:r>
              <a:rPr lang="en-US" sz="2400" dirty="0"/>
              <a:t> </a:t>
            </a:r>
            <a:r>
              <a:rPr lang="ru-RU" sz="2400" dirty="0"/>
              <a:t>преследует цель упрощения взаимодействия с клиентом а так же избегает избыточности и сложности в выборе услуг.</a:t>
            </a:r>
            <a:endParaRPr sz="24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14262D-7514-4CD2-BDEF-C70CCE74BFFB}"/>
              </a:ext>
            </a:extLst>
          </p:cNvPr>
          <p:cNvSpPr txBox="1"/>
          <p:nvPr/>
        </p:nvSpPr>
        <p:spPr>
          <a:xfrm>
            <a:off x="7961746" y="5989843"/>
            <a:ext cx="391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None/>
              <a:tabLst/>
              <a:defRPr/>
            </a:pPr>
            <a:r>
              <a:rPr lang="en-US" sz="1800" dirty="0" err="1">
                <a:solidFill>
                  <a:srgbClr val="FFFFFF"/>
                </a:solidFill>
                <a:latin typeface="Roboto Mono"/>
                <a:ea typeface="Roboto Mono"/>
                <a:sym typeface="Roboto Mono"/>
              </a:rPr>
              <a:t>Lunaris</a:t>
            </a:r>
            <a:r>
              <a:rPr lang="en-US" sz="1800" dirty="0">
                <a:solidFill>
                  <a:srgbClr val="FFFFFF"/>
                </a:solidFill>
                <a:latin typeface="Roboto Mono"/>
                <a:ea typeface="Roboto Mono"/>
                <a:sym typeface="Roboto Mono"/>
              </a:rPr>
              <a:t> =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 Mono"/>
                <a:ea typeface="Roboto Mono"/>
                <a:sym typeface="Roboto Mono"/>
              </a:rPr>
              <a:t>&lt;p&gt;</a:t>
            </a:r>
            <a:r>
              <a:rPr lang="ru-RU" sz="1800" dirty="0">
                <a:solidFill>
                  <a:srgbClr val="FFFFFF"/>
                </a:solidFill>
                <a:latin typeface="Roboto Mono"/>
                <a:ea typeface="Roboto Mono"/>
                <a:sym typeface="Roboto Mono"/>
              </a:rPr>
              <a:t>простота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 Mono"/>
                <a:ea typeface="Roboto Mono"/>
                <a:sym typeface="Roboto Mono"/>
              </a:rPr>
              <a:t>&lt;p&gt;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Roboto Mono"/>
              <a:ea typeface="Roboto Mono"/>
              <a:sym typeface="Roboto Mono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ED204C38-8307-4327-85AC-472834138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387" y="5502040"/>
            <a:ext cx="347502" cy="14326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07B8F1-380D-40B4-9F6B-01E29FDD3653}"/>
              </a:ext>
            </a:extLst>
          </p:cNvPr>
          <p:cNvSpPr txBox="1"/>
          <p:nvPr/>
        </p:nvSpPr>
        <p:spPr>
          <a:xfrm>
            <a:off x="11844498" y="6359175"/>
            <a:ext cx="347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4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="" xmlns:a16="http://schemas.microsoft.com/office/drawing/2014/main" id="{A4F0046B-DC5B-4823-8D02-D8C46A51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054" y="337978"/>
            <a:ext cx="5320145" cy="1230600"/>
          </a:xfrm>
        </p:spPr>
        <p:txBody>
          <a:bodyPr/>
          <a:lstStyle/>
          <a:p>
            <a:pPr algn="l"/>
            <a:r>
              <a:rPr lang="ru-RU" sz="4000" dirty="0"/>
              <a:t>Целевая</a:t>
            </a:r>
            <a:r>
              <a:rPr lang="ru-RU" dirty="0"/>
              <a:t> </a:t>
            </a:r>
            <a:r>
              <a:rPr lang="ru-RU" sz="4000" dirty="0"/>
              <a:t>Аудитория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20C5C170-8199-4426-B53F-F100B020C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62" y="1298143"/>
            <a:ext cx="4940581" cy="48675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37F2AB6-794B-49D6-B762-04A800E78C37}"/>
              </a:ext>
            </a:extLst>
          </p:cNvPr>
          <p:cNvSpPr txBox="1"/>
          <p:nvPr/>
        </p:nvSpPr>
        <p:spPr>
          <a:xfrm>
            <a:off x="1347790" y="2360875"/>
            <a:ext cx="4020127" cy="3035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sym typeface="Roboto Mono"/>
              </a:rPr>
              <a:t>Наш проект подходит для людей которые имеют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sym typeface="Roboto Mono"/>
              </a:rPr>
              <a:t>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sym typeface="Roboto Mono"/>
              </a:rPr>
              <a:t>малый и средний бизнес, хотят продвигать свои услуги и привлекать клиентов.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="" xmlns:a16="http://schemas.microsoft.com/office/drawing/2014/main" id="{4419903B-BA10-40AE-82DA-630FC9F1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62" y="1568577"/>
            <a:ext cx="634039" cy="14631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="" xmlns:a16="http://schemas.microsoft.com/office/drawing/2014/main" id="{892715B5-504B-4DB0-95A8-CAC758917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783" y="2292498"/>
            <a:ext cx="5526378" cy="322093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="" xmlns:a16="http://schemas.microsoft.com/office/drawing/2014/main" id="{5959E8BF-2754-4B3C-9BD7-B3482183E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859" y="2499038"/>
            <a:ext cx="634039" cy="14631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="" xmlns:a16="http://schemas.microsoft.com/office/drawing/2014/main" id="{3C931BDF-92A1-476B-AF5E-F6E376D19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2311" y="5513428"/>
            <a:ext cx="347502" cy="14326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261BF00-5CD7-4AF4-BF13-829EC0AF098A}"/>
              </a:ext>
            </a:extLst>
          </p:cNvPr>
          <p:cNvSpPr txBox="1"/>
          <p:nvPr/>
        </p:nvSpPr>
        <p:spPr>
          <a:xfrm>
            <a:off x="11844498" y="6361337"/>
            <a:ext cx="347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5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10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8B25B63-1192-4150-B278-BEF22AD5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810" y="380465"/>
            <a:ext cx="4105550" cy="1230600"/>
          </a:xfrm>
        </p:spPr>
        <p:txBody>
          <a:bodyPr/>
          <a:lstStyle/>
          <a:p>
            <a:r>
              <a:rPr lang="ru-RU" sz="4000" dirty="0"/>
              <a:t>Обзор аналогов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0BC63260-9ADB-4A3A-9C8A-AEDDCDD5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25" y="1331764"/>
            <a:ext cx="10557150" cy="539415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36D8C58A-F84F-430F-ADBE-A44BFFBD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362" y="1611065"/>
            <a:ext cx="634039" cy="14631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356A3BFD-2F30-413E-AAE3-6C7039146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2151" y="5506658"/>
            <a:ext cx="347502" cy="1432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997486E-25BF-4FC3-9E44-77D2EA795D32}"/>
              </a:ext>
            </a:extLst>
          </p:cNvPr>
          <p:cNvSpPr txBox="1"/>
          <p:nvPr/>
        </p:nvSpPr>
        <p:spPr>
          <a:xfrm>
            <a:off x="11844498" y="6354567"/>
            <a:ext cx="347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6</a:t>
            </a:r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Таблица 11">
            <a:extLst>
              <a:ext uri="{FF2B5EF4-FFF2-40B4-BE49-F238E27FC236}">
                <a16:creationId xmlns="" xmlns:a16="http://schemas.microsoft.com/office/drawing/2014/main" id="{EEF8A26D-76A3-4D85-90EE-D4329EA06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79237192"/>
              </p:ext>
            </p:extLst>
          </p:nvPr>
        </p:nvGraphicFramePr>
        <p:xfrm>
          <a:off x="1440872" y="2125827"/>
          <a:ext cx="9310256" cy="38062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1448">
                  <a:extLst>
                    <a:ext uri="{9D8B030D-6E8A-4147-A177-3AD203B41FA5}">
                      <a16:colId xmlns="" xmlns:a16="http://schemas.microsoft.com/office/drawing/2014/main" val="212092756"/>
                    </a:ext>
                  </a:extLst>
                </a:gridCol>
                <a:gridCol w="2794000">
                  <a:extLst>
                    <a:ext uri="{9D8B030D-6E8A-4147-A177-3AD203B41FA5}">
                      <a16:colId xmlns="" xmlns:a16="http://schemas.microsoft.com/office/drawing/2014/main" val="853563635"/>
                    </a:ext>
                  </a:extLst>
                </a:gridCol>
                <a:gridCol w="2397760">
                  <a:extLst>
                    <a:ext uri="{9D8B030D-6E8A-4147-A177-3AD203B41FA5}">
                      <a16:colId xmlns="" xmlns:a16="http://schemas.microsoft.com/office/drawing/2014/main" val="2243392256"/>
                    </a:ext>
                  </a:extLst>
                </a:gridCol>
                <a:gridCol w="2237048">
                  <a:extLst>
                    <a:ext uri="{9D8B030D-6E8A-4147-A177-3AD203B41FA5}">
                      <a16:colId xmlns="" xmlns:a16="http://schemas.microsoft.com/office/drawing/2014/main" val="3312409193"/>
                    </a:ext>
                  </a:extLst>
                </a:gridCol>
              </a:tblGrid>
              <a:tr h="95365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Информационная перегруженность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err="1">
                          <a:solidFill>
                            <a:schemeClr val="tx1"/>
                          </a:solidFill>
                        </a:rPr>
                        <a:t>Распростронен-ность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Сложное 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335222"/>
                  </a:ext>
                </a:extLst>
              </a:tr>
              <a:tr h="9540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b="1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Sitronics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ru-RU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8464746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pPr algn="ctr"/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Surf</a:t>
                      </a:r>
                      <a:endParaRPr lang="ru-RU" sz="2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0191866"/>
                  </a:ext>
                </a:extLst>
              </a:tr>
              <a:tr h="953655"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Red collar</a:t>
                      </a:r>
                      <a:endParaRPr lang="ru-RU" sz="2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44548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146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1"/>
          <p:cNvSpPr txBox="1">
            <a:spLocks noGrp="1"/>
          </p:cNvSpPr>
          <p:nvPr>
            <p:ph type="title"/>
          </p:nvPr>
        </p:nvSpPr>
        <p:spPr>
          <a:xfrm>
            <a:off x="876525" y="1265346"/>
            <a:ext cx="4489802" cy="197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Демонстрация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функционала сайта.</a:t>
            </a:r>
            <a:b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A9693B3C-E78C-4C9B-9112-0127627E8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7231" y="5505005"/>
            <a:ext cx="347502" cy="14326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0F06F16A-D55A-41F7-84D6-DD98A1490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4809" y="-990015"/>
            <a:ext cx="10039461" cy="975763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526CDEF-8FD0-49CA-83B6-52678F1BABC4}"/>
              </a:ext>
            </a:extLst>
          </p:cNvPr>
          <p:cNvSpPr txBox="1"/>
          <p:nvPr/>
        </p:nvSpPr>
        <p:spPr>
          <a:xfrm>
            <a:off x="11844498" y="6352914"/>
            <a:ext cx="347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7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0" name="jrjyxfntkmysqyfq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5076825" y="1466850"/>
            <a:ext cx="6762749" cy="4198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B6E61DF-0C36-45A3-B2DE-407CE47D8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25" y="1329630"/>
            <a:ext cx="5581500" cy="1973700"/>
          </a:xfrm>
        </p:spPr>
        <p:txBody>
          <a:bodyPr/>
          <a:lstStyle/>
          <a:p>
            <a:r>
              <a:rPr lang="ru-RU" dirty="0"/>
              <a:t>План развития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2B03439-553D-4333-A0B9-88305B4D9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525" y="1964662"/>
            <a:ext cx="5581500" cy="3180018"/>
          </a:xfrm>
        </p:spPr>
        <p:txBody>
          <a:bodyPr/>
          <a:lstStyle/>
          <a:p>
            <a:pPr algn="l"/>
            <a:r>
              <a:rPr lang="ru-RU" sz="2400" dirty="0"/>
              <a:t>Краткосрочные цели</a:t>
            </a:r>
            <a:endParaRPr lang="en-US" sz="2400" dirty="0"/>
          </a:p>
          <a:p>
            <a:pPr marL="114300" indent="0" algn="l">
              <a:buNone/>
            </a:pPr>
            <a:r>
              <a:rPr lang="ru-RU" sz="2400" dirty="0"/>
              <a:t>запуск </a:t>
            </a:r>
            <a:r>
              <a:rPr lang="en-US" sz="2400" dirty="0"/>
              <a:t>MVP</a:t>
            </a:r>
            <a:endParaRPr lang="ru-RU" sz="2400" dirty="0"/>
          </a:p>
          <a:p>
            <a:pPr marL="114300" indent="0" algn="l">
              <a:buNone/>
            </a:pPr>
            <a:r>
              <a:rPr lang="ru-RU" sz="2400" dirty="0"/>
              <a:t>получение обратной связи</a:t>
            </a:r>
          </a:p>
          <a:p>
            <a:pPr algn="l"/>
            <a:r>
              <a:rPr lang="ru-RU" sz="2400" dirty="0"/>
              <a:t>Долгосрочные цели</a:t>
            </a:r>
          </a:p>
          <a:p>
            <a:pPr marL="114300" indent="0" algn="l">
              <a:buNone/>
            </a:pPr>
            <a:r>
              <a:rPr lang="ru-RU" sz="2400" dirty="0"/>
              <a:t>интеграция онлайн оплаты услуг</a:t>
            </a:r>
          </a:p>
          <a:p>
            <a:pPr marL="114300" indent="0" algn="l">
              <a:buNone/>
            </a:pPr>
            <a:r>
              <a:rPr lang="ru-RU" sz="2400" dirty="0"/>
              <a:t>расширение географии сервиса </a:t>
            </a:r>
            <a:endParaRPr lang="en-US" sz="2400" dirty="0"/>
          </a:p>
          <a:p>
            <a:pPr marL="114300" indent="0" algn="l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134836C-BA09-4965-95D9-371746297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451" y="5496498"/>
            <a:ext cx="347502" cy="14326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049596F-FF84-4529-A2C6-7F22AF2EDF66}"/>
              </a:ext>
            </a:extLst>
          </p:cNvPr>
          <p:cNvSpPr txBox="1"/>
          <p:nvPr/>
        </p:nvSpPr>
        <p:spPr>
          <a:xfrm>
            <a:off x="11844498" y="6344407"/>
            <a:ext cx="347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8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8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FE7411F-BEE7-4E2A-A8CF-A53AA8B52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856" y="0"/>
            <a:ext cx="7553599" cy="52613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E9DEA4E8-D5DC-4E9F-BC39-F4B6473F7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325" y="475303"/>
            <a:ext cx="634039" cy="14631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A48BF9D-6151-4F29-9495-60B904251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500" y="1798190"/>
            <a:ext cx="5913633" cy="20545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F1229550-6388-4900-924A-713392E51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2311" y="5496498"/>
            <a:ext cx="347502" cy="143268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B6A5E25F-D929-422D-AE74-B70C5CE6A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576" y="3949544"/>
            <a:ext cx="3777932" cy="263144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F4BBEA5C-2ECD-43BD-9D69-7FE584F19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460" y="4221274"/>
            <a:ext cx="634039" cy="14631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="" xmlns:a16="http://schemas.microsoft.com/office/drawing/2014/main" id="{8EEDDAFD-73C1-4ECB-AC68-0445477067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6131" y="4264709"/>
            <a:ext cx="952500" cy="9525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72D66D1-54DB-433B-994C-2901DFD43D52}"/>
              </a:ext>
            </a:extLst>
          </p:cNvPr>
          <p:cNvSpPr txBox="1"/>
          <p:nvPr/>
        </p:nvSpPr>
        <p:spPr>
          <a:xfrm>
            <a:off x="8349460" y="4772040"/>
            <a:ext cx="1988820" cy="486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sym typeface="Roboto Mono"/>
              </a:rPr>
              <a:t>@</a:t>
            </a: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sym typeface="Roboto Mono"/>
              </a:rPr>
              <a:t>bul04kka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"/>
              <a:ea typeface="Roboto Mono"/>
              <a:sym typeface="Roboto Mon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151427E-D365-4A06-B86A-C6AFC461FE3E}"/>
              </a:ext>
            </a:extLst>
          </p:cNvPr>
          <p:cNvSpPr txBox="1"/>
          <p:nvPr/>
        </p:nvSpPr>
        <p:spPr>
          <a:xfrm>
            <a:off x="8349460" y="5329451"/>
            <a:ext cx="2547620" cy="486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None/>
              <a:tabLst/>
              <a:defRPr/>
            </a:pP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sym typeface="Roboto Mono"/>
              </a:rPr>
              <a:t>@Danilka_S_V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"/>
              <a:ea typeface="Roboto Mono"/>
              <a:sym typeface="Roboto Mon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630AC28-04D1-49E6-B4DE-A47993E9FC55}"/>
              </a:ext>
            </a:extLst>
          </p:cNvPr>
          <p:cNvSpPr txBox="1"/>
          <p:nvPr/>
        </p:nvSpPr>
        <p:spPr>
          <a:xfrm>
            <a:off x="11844498" y="6338525"/>
            <a:ext cx="347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9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A87BCB3-FFEA-A960-EF8D-944491A834C2}"/>
              </a:ext>
            </a:extLst>
          </p:cNvPr>
          <p:cNvSpPr txBox="1"/>
          <p:nvPr/>
        </p:nvSpPr>
        <p:spPr>
          <a:xfrm>
            <a:off x="8379133" y="5967237"/>
            <a:ext cx="254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@memesrep</a:t>
            </a:r>
            <a:endParaRPr lang="ru-RU" sz="2400" u="sng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Roboto" panose="02000000000000000000" pitchFamily="2" charset="0"/>
            </a:endParaRPr>
          </a:p>
        </p:txBody>
      </p:sp>
      <p:sp>
        <p:nvSpPr>
          <p:cNvPr id="18" name="Google Shape;480;p33">
            <a:extLst>
              <a:ext uri="{FF2B5EF4-FFF2-40B4-BE49-F238E27FC236}">
                <a16:creationId xmlns="" xmlns:a16="http://schemas.microsoft.com/office/drawing/2014/main" id="{9552D07F-1BF8-4DD3-AC50-AEC700B91C20}"/>
              </a:ext>
            </a:extLst>
          </p:cNvPr>
          <p:cNvSpPr/>
          <p:nvPr/>
        </p:nvSpPr>
        <p:spPr>
          <a:xfrm>
            <a:off x="345233" y="3853544"/>
            <a:ext cx="4301411" cy="27711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Команда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0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Лямкин</a:t>
            </a:r>
            <a:r>
              <a:rPr lang="ru-RU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Егор Сергеевич -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Fullstack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ru-RU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разработчик, 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 Lead</a:t>
            </a:r>
            <a:r>
              <a:rPr lang="ru-RU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ru-RU" sz="2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Сурков Даниил Викторович – Технический писатель, Дизайнер, аналитик. </a:t>
            </a:r>
            <a:endParaRPr lang="en-US" sz="2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0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Думиника</a:t>
            </a:r>
            <a:r>
              <a:rPr lang="ru-RU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Виктор Николаевич –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Контент</a:t>
            </a:r>
            <a:r>
              <a:rPr lang="ru-RU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-менеджер</a:t>
            </a:r>
            <a:r>
              <a:rPr lang="ru-RU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Редактор, Ассистент.</a:t>
            </a:r>
            <a:r>
              <a:rPr lang="ru-RU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38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8954</TotalTime>
  <Words>172</Words>
  <Application>Microsoft Office PowerPoint</Application>
  <PresentationFormat>Произвольный</PresentationFormat>
  <Paragraphs>60</Paragraphs>
  <Slides>9</Slides>
  <Notes>4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Roboto</vt:lpstr>
      <vt:lpstr>Aldrich</vt:lpstr>
      <vt:lpstr>Roboto Mono</vt:lpstr>
      <vt:lpstr>Abril Fatface</vt:lpstr>
      <vt:lpstr>SlidesMania</vt:lpstr>
      <vt:lpstr>LUNARIS </vt:lpstr>
      <vt:lpstr>О стеке</vt:lpstr>
      <vt:lpstr>Описание проблемы</vt:lpstr>
      <vt:lpstr>Цель проекта</vt:lpstr>
      <vt:lpstr>Целевая Аудитория</vt:lpstr>
      <vt:lpstr>Обзор аналогов</vt:lpstr>
      <vt:lpstr>Демонстрация функционала сайта. </vt:lpstr>
      <vt:lpstr>План развития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LUNARIS</dc:title>
  <dc:creator>Даниил Сурков</dc:creator>
  <cp:lastModifiedBy>Виктор Муссолини</cp:lastModifiedBy>
  <cp:revision>30</cp:revision>
  <dcterms:modified xsi:type="dcterms:W3CDTF">2024-10-26T09:41:42Z</dcterms:modified>
</cp:coreProperties>
</file>