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73" r:id="rId6"/>
    <p:sldId id="265" r:id="rId7"/>
    <p:sldId id="274" r:id="rId8"/>
    <p:sldId id="266" r:id="rId9"/>
    <p:sldId id="268" r:id="rId10"/>
    <p:sldId id="275" r:id="rId11"/>
    <p:sldId id="276" r:id="rId12"/>
    <p:sldId id="277" r:id="rId13"/>
    <p:sldId id="27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25" d="100"/>
          <a:sy n="25" d="100"/>
        </p:scale>
        <p:origin x="3332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144B5-FC73-19B7-E183-86DBEB1F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F2B7ED-33A3-F982-0804-5F8EDDC54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2BA123-2BB2-762A-1574-2E00EA75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07D-CDED-43D9-B2F3-130DD36701B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47A2B-213D-1159-603F-510237E1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248947-27F3-43B7-0DEB-741FE42E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65CC-6DF4-48AC-9435-338744CAB3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768F2-4365-61B2-2834-F3B20CAF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3C7E7C-D1FE-68F0-4EEF-1EF179EA7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CB7E82-1F88-5468-7E1D-182D351D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07D-CDED-43D9-B2F3-130DD36701B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312F40-1340-09C8-02DA-FC68BB56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A0DFFE-9F9B-E5FF-EA84-4C0771D1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65CC-6DF4-48AC-9435-338744CAB3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4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20D03F1-326D-4DDB-EC1B-2B1B50D2F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3198DD-72E0-844E-4D3D-15D742EB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9BFF5D-CBD9-D0D0-C39D-0E1BD9A9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07D-CDED-43D9-B2F3-130DD36701B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FFD12C-A938-BC99-AE1D-4B01313D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51EDB5-3B34-7F6C-43DA-B13B47BF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65CC-6DF4-48AC-9435-338744CAB3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2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E2197-3E82-5817-F1DC-535CD432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76711C-3E0E-94C0-B5C4-A8ED6BC5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0EC0A2-B1B8-2AE9-379A-7AD8FEBB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07D-CDED-43D9-B2F3-130DD36701B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604585-F64B-432E-5EAB-C55ED6D1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71AFB7-F506-7DB0-9EE8-DE6EC527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65CC-6DF4-48AC-9435-338744CAB3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5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25B84-98EB-05D8-69B2-819C744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EC36DE-36B0-38B9-7E7C-E3B4CB74A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148730-E26D-BE42-C3D6-7F0BEBBA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07D-CDED-43D9-B2F3-130DD36701B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1B84F-2046-D639-3B58-387FBD0B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96BF00-A15E-EBD0-BEE6-9664FDF1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65CC-6DF4-48AC-9435-338744CAB3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1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8031B-CA2D-425E-C91F-45622693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439FB-162F-C99D-7196-7275974F5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25F9F1-03C1-CB70-BD9C-4985E67F9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2D626A-5DA3-3FC9-3017-7C9C9A05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07D-CDED-43D9-B2F3-130DD36701B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70CC5A-4D6E-FE08-57CA-D085AD95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DF5027-720C-3C69-C46F-6D90EED4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65CC-6DF4-48AC-9435-338744CAB3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4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CA780-019F-29F9-C9E1-2E6D0133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0C94FC-67BD-5344-E7ED-A4394AF60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DC957-FBF1-B881-8851-1112E2A0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70A47B-D160-A6A4-C621-0ABD3CE63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B82A9A-0D24-7108-4D01-FD127652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DE7FF2-08FC-70FB-F182-7731A8C2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07D-CDED-43D9-B2F3-130DD36701B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822233B-E406-749E-2A4F-101D7C76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8B44EF-82A0-28AA-F73B-45169E05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65CC-6DF4-48AC-9435-338744CAB3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8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7117F-4C19-BB91-0023-FCF15437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2559FD-0158-4C46-F42C-88AFBD78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07D-CDED-43D9-B2F3-130DD36701B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29B4E4-DA1F-8DBA-17CD-A995AF61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A6EFA1-EF0D-E2E7-2231-6BA2265A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65CC-6DF4-48AC-9435-338744CAB3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8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B629340-3C27-DA6A-0A7E-417E0B9D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07D-CDED-43D9-B2F3-130DD36701B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2D2F41-FC8A-CDAB-F099-E34AFD6A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A35465-8407-CA57-E412-48D5A8C6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65CC-6DF4-48AC-9435-338744CAB3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3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E3A9D-3422-AABC-3B5B-B83FEE31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6421A-43AC-027C-A504-5B496A36D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88FB22-B0E5-5211-9E6C-1CF6F912F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6F3EB0-7E28-3CDF-C214-65811C5A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07D-CDED-43D9-B2F3-130DD36701B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05AEC3-211B-8038-3A54-26A32B30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053444-15E7-0AD4-EB3D-BCC444D6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65CC-6DF4-48AC-9435-338744CAB3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6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DF7043-BB5B-B943-CF11-98403F0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4C560C-F7C1-4F10-AC83-439B9C2C4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3D0B5D-2C81-1335-29F0-AD46B187C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1B1B9C-F654-0E5C-A5BC-2B059C4D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07D-CDED-43D9-B2F3-130DD36701B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045886-70D1-43FA-A1AA-2BE520E3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C27E04-A14A-29EF-0755-4DF278A4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65CC-6DF4-48AC-9435-338744CAB3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3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68341EA-C671-5B84-3578-00DFCAD2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674034-1E74-09DD-1FED-36F43413A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24E618-2262-BDB6-EDC4-176640A7E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7CB07D-CDED-43D9-B2F3-130DD36701B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F395E9-B6F6-15A5-199B-B4D3DEC2C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A97A05-4FAE-4BA7-04BF-3A6DDDB66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7065CC-6DF4-48AC-9435-338744CAB3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6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essin humoristique, dessin, clipart, Graphique&#10;&#10;Description générée automatiquement">
            <a:extLst>
              <a:ext uri="{FF2B5EF4-FFF2-40B4-BE49-F238E27FC236}">
                <a16:creationId xmlns:a16="http://schemas.microsoft.com/office/drawing/2014/main" id="{8057554A-0880-1179-3F86-7BCBA32AB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80" y="-274320"/>
            <a:ext cx="13167360" cy="7406640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5A6255F0-913D-DB23-9C2D-6F0453394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E692F6-D4DD-D9E0-BDD9-EA8ACE941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3050" y="7378700"/>
            <a:ext cx="4025900" cy="3278427"/>
          </a:xfrm>
        </p:spPr>
        <p:txBody>
          <a:bodyPr>
            <a:normAutofit/>
          </a:bodyPr>
          <a:lstStyle/>
          <a:p>
            <a:r>
              <a:rPr lang="en-US" sz="36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Web App</a:t>
            </a:r>
            <a:br>
              <a:rPr lang="en-US" sz="36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</a:br>
            <a:r>
              <a:rPr lang="en-US" sz="36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de</a:t>
            </a:r>
            <a:br>
              <a:rPr lang="en-US" sz="36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</a:br>
            <a:r>
              <a:rPr lang="en-US" sz="36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gestion</a:t>
            </a:r>
            <a:br>
              <a:rPr lang="en-US" sz="36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</a:br>
            <a:r>
              <a:rPr lang="en-US" sz="36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des</a:t>
            </a:r>
            <a:br>
              <a:rPr lang="en-US" sz="36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</a:br>
            <a:r>
              <a:rPr lang="en-US" sz="36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stocks</a:t>
            </a:r>
            <a:br>
              <a:rPr lang="en-US" sz="36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</a:br>
            <a:r>
              <a:rPr lang="en-US" sz="3600" dirty="0" err="1">
                <a:ln w="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performante</a:t>
            </a:r>
            <a:endParaRPr lang="en-US" sz="3600" dirty="0">
              <a:ln w="0">
                <a:solidFill>
                  <a:schemeClr val="tx1"/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6" name="Image 5" descr="Une image contenant Police, texte, Graphique, typographie&#10;&#10;Description générée automatiquement">
            <a:extLst>
              <a:ext uri="{FF2B5EF4-FFF2-40B4-BE49-F238E27FC236}">
                <a16:creationId xmlns:a16="http://schemas.microsoft.com/office/drawing/2014/main" id="{80E45B89-80A0-18FF-3EA7-D76771976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76" y="22492"/>
            <a:ext cx="2845448" cy="1280452"/>
          </a:xfrm>
          <a:prstGeom prst="rect">
            <a:avLst/>
          </a:prstGeom>
        </p:spPr>
      </p:pic>
      <p:pic>
        <p:nvPicPr>
          <p:cNvPr id="9" name="Image 8" descr="Une image contenant dessin humoristique, dessin, clipart, Graphique&#10;&#10;Description générée automatiquement">
            <a:extLst>
              <a:ext uri="{FF2B5EF4-FFF2-40B4-BE49-F238E27FC236}">
                <a16:creationId xmlns:a16="http://schemas.microsoft.com/office/drawing/2014/main" id="{151D5158-88CD-5BB7-7F18-7E5A4D5A8C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8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944" t="69757"/>
          <a:stretch/>
        </p:blipFill>
        <p:spPr>
          <a:xfrm>
            <a:off x="12679680" y="5047854"/>
            <a:ext cx="2702560" cy="2084466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C1676BCD-4E8F-CCEC-5E5E-AF7AAE5FDE7F}"/>
              </a:ext>
            </a:extLst>
          </p:cNvPr>
          <p:cNvSpPr txBox="1">
            <a:spLocks/>
          </p:cNvSpPr>
          <p:nvPr/>
        </p:nvSpPr>
        <p:spPr>
          <a:xfrm>
            <a:off x="13067746" y="5366562"/>
            <a:ext cx="1926428" cy="14470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>
                <a:ln w="0"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0"/>
                    </a:schemeClr>
                  </a:outerShdw>
                  <a:reflection stA="0" endPos="65000" dist="38100" dir="5400000" sy="-100000" algn="bl" rotWithShape="0"/>
                </a:effectLst>
                <a:latin typeface="Bahnschrift" panose="020B0502040204020203" pitchFamily="34" charset="0"/>
              </a:rPr>
              <a:t>Gabin</a:t>
            </a:r>
            <a:r>
              <a:rPr lang="en-US" sz="1400" dirty="0">
                <a:ln w="0"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0"/>
                    </a:schemeClr>
                  </a:outerShdw>
                  <a:reflection stA="0" endPos="65000" dist="38100" dir="5400000" sy="-100000" algn="bl" rotWithShape="0"/>
                </a:effectLst>
                <a:latin typeface="Bahnschrift" panose="020B0502040204020203" pitchFamily="34" charset="0"/>
              </a:rPr>
              <a:t> CHARASSON</a:t>
            </a:r>
          </a:p>
          <a:p>
            <a:r>
              <a:rPr lang="en-US" sz="1400" dirty="0" err="1">
                <a:ln w="0"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0"/>
                    </a:schemeClr>
                  </a:outerShdw>
                  <a:reflection stA="0" endPos="65000" dist="38100" dir="5400000" sy="-100000" algn="bl" rotWithShape="0"/>
                </a:effectLst>
                <a:latin typeface="Bahnschrift" panose="020B0502040204020203" pitchFamily="34" charset="0"/>
              </a:rPr>
              <a:t>Leane</a:t>
            </a:r>
            <a:r>
              <a:rPr lang="en-US" sz="1400" dirty="0">
                <a:ln w="0"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0"/>
                    </a:schemeClr>
                  </a:outerShdw>
                  <a:reflection stA="0" endPos="65000" dist="38100" dir="5400000" sy="-100000" algn="bl" rotWithShape="0"/>
                </a:effectLst>
                <a:latin typeface="Bahnschrift" panose="020B0502040204020203" pitchFamily="34" charset="0"/>
              </a:rPr>
              <a:t> BERTHELOT</a:t>
            </a:r>
          </a:p>
          <a:p>
            <a:r>
              <a:rPr lang="en-US" sz="1400" dirty="0">
                <a:ln w="0"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0"/>
                    </a:schemeClr>
                  </a:outerShdw>
                  <a:reflection stA="0" endPos="65000" dist="38100" dir="5400000" sy="-100000" algn="bl" rotWithShape="0"/>
                </a:effectLst>
                <a:latin typeface="Bahnschrift" panose="020B0502040204020203" pitchFamily="34" charset="0"/>
              </a:rPr>
              <a:t>Paul DERBOMEZ</a:t>
            </a:r>
          </a:p>
          <a:p>
            <a:r>
              <a:rPr lang="en-US" sz="1400" dirty="0">
                <a:ln w="0"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0"/>
                    </a:schemeClr>
                  </a:outerShdw>
                  <a:reflection stA="0" endPos="65000" dist="38100" dir="5400000" sy="-100000" algn="bl" rotWithShape="0"/>
                </a:effectLst>
                <a:latin typeface="Bahnschrift" panose="020B0502040204020203" pitchFamily="34" charset="0"/>
              </a:rPr>
              <a:t>Victor LAINE</a:t>
            </a:r>
          </a:p>
          <a:p>
            <a:r>
              <a:rPr lang="en-US" sz="1400" dirty="0">
                <a:ln w="0"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0"/>
                    </a:schemeClr>
                  </a:outerShdw>
                  <a:reflection stA="0" endPos="65000" dist="38100" dir="5400000" sy="-100000" algn="bl" rotWithShape="0"/>
                </a:effectLst>
                <a:latin typeface="Bahnschrift" panose="020B0502040204020203" pitchFamily="34" charset="0"/>
              </a:rPr>
              <a:t>Pierre GINESTE</a:t>
            </a:r>
          </a:p>
          <a:p>
            <a:r>
              <a:rPr lang="en-US" sz="1400" dirty="0">
                <a:ln w="0"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0"/>
                    </a:schemeClr>
                  </a:outerShdw>
                  <a:reflection stA="0" endPos="65000" dist="38100" dir="5400000" sy="-100000" algn="bl" rotWithShape="0"/>
                </a:effectLst>
                <a:latin typeface="Bahnschrift" panose="020B0502040204020203" pitchFamily="34" charset="0"/>
              </a:rPr>
              <a:t>Gabriel PENTEADO</a:t>
            </a:r>
          </a:p>
          <a:p>
            <a:r>
              <a:rPr lang="en-US" sz="1400" dirty="0" err="1">
                <a:ln w="0"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0"/>
                    </a:schemeClr>
                  </a:outerShdw>
                  <a:reflection stA="0" endPos="65000" dist="38100" dir="5400000" sy="-100000" algn="bl" rotWithShape="0"/>
                </a:effectLst>
                <a:latin typeface="Bahnschrift" panose="020B0502040204020203" pitchFamily="34" charset="0"/>
              </a:rPr>
              <a:t>Yanis</a:t>
            </a:r>
            <a:r>
              <a:rPr lang="en-US" sz="1400" dirty="0">
                <a:ln w="0"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0"/>
                    </a:schemeClr>
                  </a:outerShdw>
                  <a:reflection stA="0" endPos="65000" dist="38100" dir="5400000" sy="-100000" algn="bl" rotWithShape="0"/>
                </a:effectLst>
                <a:latin typeface="Bahnschrift" panose="020B0502040204020203" pitchFamily="34" charset="0"/>
              </a:rPr>
              <a:t> SAIDI</a:t>
            </a:r>
          </a:p>
        </p:txBody>
      </p:sp>
    </p:spTree>
    <p:extLst>
      <p:ext uri="{BB962C8B-B14F-4D97-AF65-F5344CB8AC3E}">
        <p14:creationId xmlns:p14="http://schemas.microsoft.com/office/powerpoint/2010/main" val="2252267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essin humoristique, dessin, clipart, Graphique&#10;&#10;Description générée automatiquement">
            <a:extLst>
              <a:ext uri="{FF2B5EF4-FFF2-40B4-BE49-F238E27FC236}">
                <a16:creationId xmlns:a16="http://schemas.microsoft.com/office/drawing/2014/main" id="{8057554A-0880-1179-3F86-7BCBA32AB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80" y="-274320"/>
            <a:ext cx="13167360" cy="7406640"/>
          </a:xfrm>
          <a:prstGeom prst="rect">
            <a:avLst/>
          </a:prstGeom>
        </p:spPr>
      </p:pic>
      <p:pic>
        <p:nvPicPr>
          <p:cNvPr id="6" name="Image 5" descr="Une image contenant Police, texte, Graphique, typographie&#10;&#10;Description générée automatiquement">
            <a:extLst>
              <a:ext uri="{FF2B5EF4-FFF2-40B4-BE49-F238E27FC236}">
                <a16:creationId xmlns:a16="http://schemas.microsoft.com/office/drawing/2014/main" id="{80E45B89-80A0-18FF-3EA7-D76771976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76" y="22492"/>
            <a:ext cx="2845448" cy="12804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1DD4C2-9B6B-46E6-D64B-1619EE8E3BDD}"/>
              </a:ext>
            </a:extLst>
          </p:cNvPr>
          <p:cNvSpPr/>
          <p:nvPr/>
        </p:nvSpPr>
        <p:spPr>
          <a:xfrm>
            <a:off x="-487680" y="-274320"/>
            <a:ext cx="13167360" cy="7406640"/>
          </a:xfrm>
          <a:prstGeom prst="rect">
            <a:avLst/>
          </a:prstGeom>
          <a:gradFill flip="none" rotWithShape="1">
            <a:gsLst>
              <a:gs pos="1000">
                <a:schemeClr val="tx1">
                  <a:alpha val="90000"/>
                </a:schemeClr>
              </a:gs>
              <a:gs pos="50000">
                <a:schemeClr val="accent2">
                  <a:lumMod val="40000"/>
                  <a:lumOff val="60000"/>
                  <a:alpha val="17000"/>
                </a:schemeClr>
              </a:gs>
              <a:gs pos="99000">
                <a:schemeClr val="tx1">
                  <a:alpha val="9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46FEFB-7CEC-5EF9-6015-DE76C0801C99}"/>
              </a:ext>
            </a:extLst>
          </p:cNvPr>
          <p:cNvSpPr txBox="1">
            <a:spLocks/>
          </p:cNvSpPr>
          <p:nvPr/>
        </p:nvSpPr>
        <p:spPr>
          <a:xfrm>
            <a:off x="248920" y="365125"/>
            <a:ext cx="83464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Les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85B2C-0978-E1ED-5A76-856A5AA7E6DC}"/>
              </a:ext>
            </a:extLst>
          </p:cNvPr>
          <p:cNvSpPr txBox="1">
            <a:spLocks/>
          </p:cNvSpPr>
          <p:nvPr/>
        </p:nvSpPr>
        <p:spPr>
          <a:xfrm>
            <a:off x="248920" y="1825625"/>
            <a:ext cx="7897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Passage de commande pour un bar sélectionné par le magasin :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Possibilité pour le magasin de cliquer sur un bar pour voir son stock en temps réel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Code couleur en fonction de la quantité restante des produits dans le bar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Bouton « commander » pour lancer une commande pour réapprovisionner le bar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BE0E2D5-5ECD-75D5-E55B-6E50BE355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390" y="-7484459"/>
            <a:ext cx="3664657" cy="590324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C6E131B-91C9-171C-8942-7F9463F67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7391" y="831647"/>
            <a:ext cx="3664657" cy="582097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BB38D56-114A-F849-CF6E-320667EE55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7389" y="8238287"/>
            <a:ext cx="3664657" cy="584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22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essin humoristique, dessin, clipart, Graphique&#10;&#10;Description générée automatiquement">
            <a:extLst>
              <a:ext uri="{FF2B5EF4-FFF2-40B4-BE49-F238E27FC236}">
                <a16:creationId xmlns:a16="http://schemas.microsoft.com/office/drawing/2014/main" id="{8057554A-0880-1179-3F86-7BCBA32AB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80" y="-274320"/>
            <a:ext cx="13167360" cy="7406640"/>
          </a:xfrm>
          <a:prstGeom prst="rect">
            <a:avLst/>
          </a:prstGeom>
        </p:spPr>
      </p:pic>
      <p:pic>
        <p:nvPicPr>
          <p:cNvPr id="6" name="Image 5" descr="Une image contenant Police, texte, Graphique, typographie&#10;&#10;Description générée automatiquement">
            <a:extLst>
              <a:ext uri="{FF2B5EF4-FFF2-40B4-BE49-F238E27FC236}">
                <a16:creationId xmlns:a16="http://schemas.microsoft.com/office/drawing/2014/main" id="{80E45B89-80A0-18FF-3EA7-D76771976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76" y="22492"/>
            <a:ext cx="2845448" cy="12804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1DD4C2-9B6B-46E6-D64B-1619EE8E3BDD}"/>
              </a:ext>
            </a:extLst>
          </p:cNvPr>
          <p:cNvSpPr/>
          <p:nvPr/>
        </p:nvSpPr>
        <p:spPr>
          <a:xfrm>
            <a:off x="-487680" y="-274320"/>
            <a:ext cx="13167360" cy="7406640"/>
          </a:xfrm>
          <a:prstGeom prst="rect">
            <a:avLst/>
          </a:prstGeom>
          <a:gradFill flip="none" rotWithShape="1">
            <a:gsLst>
              <a:gs pos="1000">
                <a:schemeClr val="tx1">
                  <a:alpha val="90000"/>
                </a:schemeClr>
              </a:gs>
              <a:gs pos="50000">
                <a:schemeClr val="accent2">
                  <a:lumMod val="40000"/>
                  <a:lumOff val="60000"/>
                  <a:alpha val="17000"/>
                </a:schemeClr>
              </a:gs>
              <a:gs pos="99000">
                <a:schemeClr val="tx1">
                  <a:alpha val="9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46FEFB-7CEC-5EF9-6015-DE76C0801C99}"/>
              </a:ext>
            </a:extLst>
          </p:cNvPr>
          <p:cNvSpPr txBox="1">
            <a:spLocks/>
          </p:cNvSpPr>
          <p:nvPr/>
        </p:nvSpPr>
        <p:spPr>
          <a:xfrm>
            <a:off x="248920" y="365125"/>
            <a:ext cx="83464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Les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85B2C-0978-E1ED-5A76-856A5AA7E6DC}"/>
              </a:ext>
            </a:extLst>
          </p:cNvPr>
          <p:cNvSpPr txBox="1">
            <a:spLocks/>
          </p:cNvSpPr>
          <p:nvPr/>
        </p:nvSpPr>
        <p:spPr>
          <a:xfrm>
            <a:off x="248920" y="1825625"/>
            <a:ext cx="7897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Expédition de la commande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Possibilité pour le magasin de réajuster les quantités de produits dans la livraison (de base se réajuste au montant maximum)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Bouton « Valider » pour valider l’expédition de la commande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Lorsque la commande est expédiée, le bar reçoit une notification « Livraison en cours » 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54F983-F52A-CCD4-C251-6462F4B90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273" y="8542122"/>
            <a:ext cx="3770772" cy="600176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C6E131B-91C9-171C-8942-7F9463F67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4332" y="-7861789"/>
            <a:ext cx="3664657" cy="58209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7122480-E431-FF33-DCFC-9B8613E528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4331" y="508213"/>
            <a:ext cx="3664657" cy="584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10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essin humoristique, dessin, clipart, Graphique&#10;&#10;Description générée automatiquement">
            <a:extLst>
              <a:ext uri="{FF2B5EF4-FFF2-40B4-BE49-F238E27FC236}">
                <a16:creationId xmlns:a16="http://schemas.microsoft.com/office/drawing/2014/main" id="{8057554A-0880-1179-3F86-7BCBA32AB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80" y="-274320"/>
            <a:ext cx="13167360" cy="7406640"/>
          </a:xfrm>
          <a:prstGeom prst="rect">
            <a:avLst/>
          </a:prstGeom>
        </p:spPr>
      </p:pic>
      <p:pic>
        <p:nvPicPr>
          <p:cNvPr id="6" name="Image 5" descr="Une image contenant Police, texte, Graphique, typographie&#10;&#10;Description générée automatiquement">
            <a:extLst>
              <a:ext uri="{FF2B5EF4-FFF2-40B4-BE49-F238E27FC236}">
                <a16:creationId xmlns:a16="http://schemas.microsoft.com/office/drawing/2014/main" id="{80E45B89-80A0-18FF-3EA7-D76771976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76" y="22492"/>
            <a:ext cx="2845448" cy="12804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1DD4C2-9B6B-46E6-D64B-1619EE8E3BDD}"/>
              </a:ext>
            </a:extLst>
          </p:cNvPr>
          <p:cNvSpPr/>
          <p:nvPr/>
        </p:nvSpPr>
        <p:spPr>
          <a:xfrm>
            <a:off x="-487680" y="-274320"/>
            <a:ext cx="13167360" cy="7406640"/>
          </a:xfrm>
          <a:prstGeom prst="rect">
            <a:avLst/>
          </a:prstGeom>
          <a:gradFill flip="none" rotWithShape="1">
            <a:gsLst>
              <a:gs pos="1000">
                <a:schemeClr val="tx1">
                  <a:alpha val="90000"/>
                </a:schemeClr>
              </a:gs>
              <a:gs pos="50000">
                <a:schemeClr val="accent2">
                  <a:lumMod val="40000"/>
                  <a:lumOff val="60000"/>
                  <a:alpha val="17000"/>
                </a:schemeClr>
              </a:gs>
              <a:gs pos="99000">
                <a:schemeClr val="tx1">
                  <a:alpha val="9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46FEFB-7CEC-5EF9-6015-DE76C0801C99}"/>
              </a:ext>
            </a:extLst>
          </p:cNvPr>
          <p:cNvSpPr txBox="1">
            <a:spLocks/>
          </p:cNvSpPr>
          <p:nvPr/>
        </p:nvSpPr>
        <p:spPr>
          <a:xfrm>
            <a:off x="248920" y="365125"/>
            <a:ext cx="83464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Les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85B2C-0978-E1ED-5A76-856A5AA7E6DC}"/>
              </a:ext>
            </a:extLst>
          </p:cNvPr>
          <p:cNvSpPr txBox="1">
            <a:spLocks/>
          </p:cNvSpPr>
          <p:nvPr/>
        </p:nvSpPr>
        <p:spPr>
          <a:xfrm>
            <a:off x="248920" y="1825625"/>
            <a:ext cx="7897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Suivi des livraisons de tous les bars pour le magasin :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Vue d’ensemble de toutes les livraisons sur une page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Code couleur en fonction de l’</a:t>
            </a:r>
            <a:r>
              <a:rPr lang="en-US" dirty="0">
                <a:solidFill>
                  <a:schemeClr val="bg1"/>
                </a:solidFill>
              </a:rPr>
              <a:t> é</a:t>
            </a:r>
            <a:r>
              <a:rPr lang="fr-FR" dirty="0">
                <a:solidFill>
                  <a:schemeClr val="bg1"/>
                </a:solidFill>
              </a:rPr>
              <a:t>tat de la livraison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54F983-F52A-CCD4-C251-6462F4B90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272" y="681037"/>
            <a:ext cx="3770772" cy="60017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7122480-E431-FF33-DCFC-9B8613E52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4330" y="-7391947"/>
            <a:ext cx="3664657" cy="584157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AB7BF72-CBFF-4474-D2BA-8AED1CF5CF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272" y="8559468"/>
            <a:ext cx="3770772" cy="60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16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essin humoristique, dessin, clipart, Graphique&#10;&#10;Description générée automatiquement">
            <a:extLst>
              <a:ext uri="{FF2B5EF4-FFF2-40B4-BE49-F238E27FC236}">
                <a16:creationId xmlns:a16="http://schemas.microsoft.com/office/drawing/2014/main" id="{8057554A-0880-1179-3F86-7BCBA32AB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80" y="-274320"/>
            <a:ext cx="13167360" cy="7406640"/>
          </a:xfrm>
          <a:prstGeom prst="rect">
            <a:avLst/>
          </a:prstGeom>
        </p:spPr>
      </p:pic>
      <p:pic>
        <p:nvPicPr>
          <p:cNvPr id="6" name="Image 5" descr="Une image contenant Police, texte, Graphique, typographie&#10;&#10;Description générée automatiquement">
            <a:extLst>
              <a:ext uri="{FF2B5EF4-FFF2-40B4-BE49-F238E27FC236}">
                <a16:creationId xmlns:a16="http://schemas.microsoft.com/office/drawing/2014/main" id="{80E45B89-80A0-18FF-3EA7-D76771976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76" y="22492"/>
            <a:ext cx="2845448" cy="12804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1DD4C2-9B6B-46E6-D64B-1619EE8E3BDD}"/>
              </a:ext>
            </a:extLst>
          </p:cNvPr>
          <p:cNvSpPr/>
          <p:nvPr/>
        </p:nvSpPr>
        <p:spPr>
          <a:xfrm>
            <a:off x="-487680" y="-274320"/>
            <a:ext cx="13167360" cy="7406640"/>
          </a:xfrm>
          <a:prstGeom prst="rect">
            <a:avLst/>
          </a:prstGeom>
          <a:gradFill flip="none" rotWithShape="1">
            <a:gsLst>
              <a:gs pos="1000">
                <a:schemeClr val="tx1">
                  <a:alpha val="90000"/>
                </a:schemeClr>
              </a:gs>
              <a:gs pos="50000">
                <a:schemeClr val="accent2">
                  <a:lumMod val="40000"/>
                  <a:lumOff val="60000"/>
                  <a:alpha val="17000"/>
                </a:schemeClr>
              </a:gs>
              <a:gs pos="99000">
                <a:schemeClr val="tx1">
                  <a:alpha val="9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46FEFB-7CEC-5EF9-6015-DE76C0801C99}"/>
              </a:ext>
            </a:extLst>
          </p:cNvPr>
          <p:cNvSpPr txBox="1">
            <a:spLocks/>
          </p:cNvSpPr>
          <p:nvPr/>
        </p:nvSpPr>
        <p:spPr>
          <a:xfrm>
            <a:off x="248920" y="365125"/>
            <a:ext cx="83464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Les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85B2C-0978-E1ED-5A76-856A5AA7E6DC}"/>
              </a:ext>
            </a:extLst>
          </p:cNvPr>
          <p:cNvSpPr txBox="1">
            <a:spLocks/>
          </p:cNvSpPr>
          <p:nvPr/>
        </p:nvSpPr>
        <p:spPr>
          <a:xfrm>
            <a:off x="248920" y="1825625"/>
            <a:ext cx="7897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solidFill>
                  <a:schemeClr val="bg1"/>
                </a:solidFill>
              </a:rPr>
              <a:t>Statistiques</a:t>
            </a:r>
            <a:r>
              <a:rPr lang="en-US" dirty="0">
                <a:solidFill>
                  <a:schemeClr val="bg1"/>
                </a:solidFill>
              </a:rPr>
              <a:t> des ventes  par bar :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Vue des ventes </a:t>
            </a:r>
            <a:r>
              <a:rPr lang="en-US" dirty="0" err="1">
                <a:solidFill>
                  <a:schemeClr val="bg1"/>
                </a:solidFill>
              </a:rPr>
              <a:t>journalières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totales</a:t>
            </a:r>
            <a:endParaRPr lang="fr-FR" dirty="0">
              <a:solidFill>
                <a:schemeClr val="bg1"/>
              </a:solidFill>
            </a:endParaRPr>
          </a:p>
          <a:p>
            <a:pPr algn="l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54F983-F52A-CCD4-C251-6462F4B90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272" y="-7638329"/>
            <a:ext cx="3770772" cy="600176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CDE0B2A-7696-1C56-CC68-BACFC517A1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272" y="482151"/>
            <a:ext cx="3770772" cy="60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01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essin humoristique, dessin, clipart, Graphique&#10;&#10;Description générée automatiquement">
            <a:extLst>
              <a:ext uri="{FF2B5EF4-FFF2-40B4-BE49-F238E27FC236}">
                <a16:creationId xmlns:a16="http://schemas.microsoft.com/office/drawing/2014/main" id="{8057554A-0880-1179-3F86-7BCBA32AB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80" y="-274320"/>
            <a:ext cx="13167360" cy="7406640"/>
          </a:xfrm>
          <a:prstGeom prst="rect">
            <a:avLst/>
          </a:prstGeom>
        </p:spPr>
      </p:pic>
      <p:pic>
        <p:nvPicPr>
          <p:cNvPr id="6" name="Image 5" descr="Une image contenant Police, texte, Graphique, typographie&#10;&#10;Description générée automatiquement">
            <a:extLst>
              <a:ext uri="{FF2B5EF4-FFF2-40B4-BE49-F238E27FC236}">
                <a16:creationId xmlns:a16="http://schemas.microsoft.com/office/drawing/2014/main" id="{80E45B89-80A0-18FF-3EA7-D76771976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76" y="22492"/>
            <a:ext cx="2845448" cy="12804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1DD4C2-9B6B-46E6-D64B-1619EE8E3BDD}"/>
              </a:ext>
            </a:extLst>
          </p:cNvPr>
          <p:cNvSpPr/>
          <p:nvPr/>
        </p:nvSpPr>
        <p:spPr>
          <a:xfrm>
            <a:off x="-487680" y="-274320"/>
            <a:ext cx="13167360" cy="7406640"/>
          </a:xfrm>
          <a:prstGeom prst="rect">
            <a:avLst/>
          </a:prstGeom>
          <a:gradFill flip="none" rotWithShape="1">
            <a:gsLst>
              <a:gs pos="1000">
                <a:schemeClr val="tx1">
                  <a:alpha val="90000"/>
                </a:schemeClr>
              </a:gs>
              <a:gs pos="50000">
                <a:schemeClr val="accent2">
                  <a:lumMod val="40000"/>
                  <a:lumOff val="60000"/>
                  <a:alpha val="17000"/>
                </a:schemeClr>
              </a:gs>
              <a:gs pos="99000">
                <a:schemeClr val="tx1">
                  <a:alpha val="9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46FEFB-7CEC-5EF9-6015-DE76C0801C99}"/>
              </a:ext>
            </a:extLst>
          </p:cNvPr>
          <p:cNvSpPr txBox="1">
            <a:spLocks/>
          </p:cNvSpPr>
          <p:nvPr/>
        </p:nvSpPr>
        <p:spPr>
          <a:xfrm>
            <a:off x="248920" y="365125"/>
            <a:ext cx="83464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La stack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85B2C-0978-E1ED-5A76-856A5AA7E6DC}"/>
              </a:ext>
            </a:extLst>
          </p:cNvPr>
          <p:cNvSpPr txBox="1">
            <a:spLocks/>
          </p:cNvSpPr>
          <p:nvPr/>
        </p:nvSpPr>
        <p:spPr>
          <a:xfrm>
            <a:off x="184558" y="1822917"/>
            <a:ext cx="5252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/>
                </a:solidFill>
              </a:rPr>
              <a:t>Front-end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D28D0FC-D081-4AC9-A9BB-7F2DEA95F564}"/>
              </a:ext>
            </a:extLst>
          </p:cNvPr>
          <p:cNvSpPr txBox="1">
            <a:spLocks/>
          </p:cNvSpPr>
          <p:nvPr/>
        </p:nvSpPr>
        <p:spPr>
          <a:xfrm>
            <a:off x="6543039" y="1690688"/>
            <a:ext cx="5252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/>
                </a:solidFill>
              </a:rPr>
              <a:t>Back-end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4" name="Image 13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ED1DE28E-67DD-0A94-0850-BADE69BD3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395" y="2414045"/>
            <a:ext cx="2223631" cy="1150035"/>
          </a:xfrm>
          <a:prstGeom prst="rect">
            <a:avLst/>
          </a:prstGeom>
        </p:spPr>
      </p:pic>
      <p:pic>
        <p:nvPicPr>
          <p:cNvPr id="16" name="Image 15" descr="Une image contenant Police, noir, Graphique, conception&#10;&#10;Description générée automatiquement">
            <a:extLst>
              <a:ext uri="{FF2B5EF4-FFF2-40B4-BE49-F238E27FC236}">
                <a16:creationId xmlns:a16="http://schemas.microsoft.com/office/drawing/2014/main" id="{9E4A99A1-A613-33B4-02CB-C52F675C2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51" y="4275016"/>
            <a:ext cx="2370648" cy="1449875"/>
          </a:xfrm>
          <a:prstGeom prst="rect">
            <a:avLst/>
          </a:prstGeom>
        </p:spPr>
      </p:pic>
      <p:pic>
        <p:nvPicPr>
          <p:cNvPr id="18" name="Image 17" descr="Une image contenant Graphique, Police, symbole, logo&#10;&#10;Description générée automatiquement">
            <a:extLst>
              <a:ext uri="{FF2B5EF4-FFF2-40B4-BE49-F238E27FC236}">
                <a16:creationId xmlns:a16="http://schemas.microsoft.com/office/drawing/2014/main" id="{8F0CD557-C76E-EDA1-96F3-E1D262796E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71" y="2500199"/>
            <a:ext cx="1325563" cy="1325563"/>
          </a:xfrm>
          <a:prstGeom prst="rect">
            <a:avLst/>
          </a:prstGeom>
        </p:spPr>
      </p:pic>
      <p:pic>
        <p:nvPicPr>
          <p:cNvPr id="20" name="Image 19" descr="Une image contenant Graphique, capture d’écran, conception&#10;&#10;Description générée automatiquement">
            <a:extLst>
              <a:ext uri="{FF2B5EF4-FFF2-40B4-BE49-F238E27FC236}">
                <a16:creationId xmlns:a16="http://schemas.microsoft.com/office/drawing/2014/main" id="{1A617FC8-9EF6-9D49-B112-70D52996BC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90" y="4125896"/>
            <a:ext cx="1800000" cy="1800000"/>
          </a:xfrm>
          <a:prstGeom prst="rect">
            <a:avLst/>
          </a:prstGeom>
        </p:spPr>
      </p:pic>
      <p:pic>
        <p:nvPicPr>
          <p:cNvPr id="24" name="Image 23" descr="Une image contenant Graphique, capture d’écran, symbole, logo&#10;&#10;Description générée automatiquement">
            <a:extLst>
              <a:ext uri="{FF2B5EF4-FFF2-40B4-BE49-F238E27FC236}">
                <a16:creationId xmlns:a16="http://schemas.microsoft.com/office/drawing/2014/main" id="{789B3DD9-6E7A-D7C5-A9D5-49FACB88F0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10" y="2484120"/>
            <a:ext cx="1800000" cy="1800000"/>
          </a:xfrm>
          <a:prstGeom prst="rect">
            <a:avLst/>
          </a:prstGeom>
        </p:spPr>
      </p:pic>
      <p:pic>
        <p:nvPicPr>
          <p:cNvPr id="26" name="Image 2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FB5D636E-8467-5A2F-4A67-57F25259CB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799" y="4092908"/>
            <a:ext cx="1239521" cy="1513868"/>
          </a:xfrm>
          <a:prstGeom prst="rect">
            <a:avLst/>
          </a:prstGeom>
        </p:spPr>
      </p:pic>
      <p:pic>
        <p:nvPicPr>
          <p:cNvPr id="28" name="Image 27" descr="Une image contenant Graphique, graphisme, rouge, conception&#10;&#10;Description générée automatiquement">
            <a:extLst>
              <a:ext uri="{FF2B5EF4-FFF2-40B4-BE49-F238E27FC236}">
                <a16:creationId xmlns:a16="http://schemas.microsoft.com/office/drawing/2014/main" id="{AE7C872E-BB49-EA68-28A4-D602567DDB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543" y="2722699"/>
            <a:ext cx="1151188" cy="134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24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essin humoristique, dessin, clipart, Graphique&#10;&#10;Description générée automatiquement">
            <a:extLst>
              <a:ext uri="{FF2B5EF4-FFF2-40B4-BE49-F238E27FC236}">
                <a16:creationId xmlns:a16="http://schemas.microsoft.com/office/drawing/2014/main" id="{8057554A-0880-1179-3F86-7BCBA32AB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2960" cy="6892290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5A6255F0-913D-DB23-9C2D-6F0453394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100" y="85296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Image 5" descr="Une image contenant Police, texte, Graphique, typographie&#10;&#10;Description générée automatiquement">
            <a:extLst>
              <a:ext uri="{FF2B5EF4-FFF2-40B4-BE49-F238E27FC236}">
                <a16:creationId xmlns:a16="http://schemas.microsoft.com/office/drawing/2014/main" id="{80E45B89-80A0-18FF-3EA7-D76771976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76" y="22492"/>
            <a:ext cx="2845448" cy="1280452"/>
          </a:xfrm>
          <a:prstGeom prst="rect">
            <a:avLst/>
          </a:prstGeom>
        </p:spPr>
      </p:pic>
      <p:pic>
        <p:nvPicPr>
          <p:cNvPr id="5" name="Image 4" descr="Une image contenant dessin humoristique, dessin, clipart, Graphique&#10;&#10;Description générée automatiquement">
            <a:extLst>
              <a:ext uri="{FF2B5EF4-FFF2-40B4-BE49-F238E27FC236}">
                <a16:creationId xmlns:a16="http://schemas.microsoft.com/office/drawing/2014/main" id="{12484A63-4C06-C068-AF9F-7D129A047C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8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944" t="69757"/>
          <a:stretch/>
        </p:blipFill>
        <p:spPr>
          <a:xfrm>
            <a:off x="9550400" y="4773534"/>
            <a:ext cx="2702560" cy="208446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7E692F6-D4DD-D9E0-BDD9-EA8ACE941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3050" y="1495107"/>
            <a:ext cx="4025900" cy="3278427"/>
          </a:xfrm>
        </p:spPr>
        <p:txBody>
          <a:bodyPr>
            <a:normAutofit/>
          </a:bodyPr>
          <a:lstStyle/>
          <a:p>
            <a:r>
              <a:rPr lang="en-US" sz="36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Web App</a:t>
            </a:r>
            <a:br>
              <a:rPr lang="en-US" sz="36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</a:br>
            <a:r>
              <a:rPr lang="en-US" sz="36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de</a:t>
            </a:r>
            <a:br>
              <a:rPr lang="en-US" sz="36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</a:br>
            <a:r>
              <a:rPr lang="en-US" sz="36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gestion</a:t>
            </a:r>
            <a:br>
              <a:rPr lang="en-US" sz="36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</a:br>
            <a:r>
              <a:rPr lang="en-US" sz="36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des</a:t>
            </a:r>
            <a:br>
              <a:rPr lang="en-US" sz="36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</a:br>
            <a:r>
              <a:rPr lang="en-US" sz="36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stocks</a:t>
            </a:r>
            <a:br>
              <a:rPr lang="en-US" sz="36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</a:br>
            <a:r>
              <a:rPr lang="en-US" sz="3600" dirty="0" err="1">
                <a:ln w="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performante</a:t>
            </a:r>
            <a:endParaRPr lang="en-US" sz="3600" dirty="0">
              <a:ln w="0">
                <a:solidFill>
                  <a:schemeClr val="tx1"/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D22F982-2C15-5823-2E4A-FB265441B71F}"/>
              </a:ext>
            </a:extLst>
          </p:cNvPr>
          <p:cNvSpPr txBox="1">
            <a:spLocks/>
          </p:cNvSpPr>
          <p:nvPr/>
        </p:nvSpPr>
        <p:spPr>
          <a:xfrm>
            <a:off x="9938466" y="5092242"/>
            <a:ext cx="1926428" cy="14470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>
                <a:ln w="0"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0"/>
                    </a:schemeClr>
                  </a:outerShdw>
                  <a:reflection stA="0" endPos="65000" dist="38100" dir="5400000" sy="-100000" algn="bl" rotWithShape="0"/>
                </a:effectLst>
                <a:latin typeface="Bahnschrift" panose="020B0502040204020203" pitchFamily="34" charset="0"/>
              </a:rPr>
              <a:t>Gabin</a:t>
            </a:r>
            <a:r>
              <a:rPr lang="en-US" sz="1400" dirty="0">
                <a:ln w="0"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0"/>
                    </a:schemeClr>
                  </a:outerShdw>
                  <a:reflection stA="0" endPos="65000" dist="38100" dir="5400000" sy="-100000" algn="bl" rotWithShape="0"/>
                </a:effectLst>
                <a:latin typeface="Bahnschrift" panose="020B0502040204020203" pitchFamily="34" charset="0"/>
              </a:rPr>
              <a:t> CHARASSON</a:t>
            </a:r>
          </a:p>
          <a:p>
            <a:r>
              <a:rPr lang="en-US" sz="1400" dirty="0" err="1">
                <a:ln w="0"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0"/>
                    </a:schemeClr>
                  </a:outerShdw>
                  <a:reflection stA="0" endPos="65000" dist="38100" dir="5400000" sy="-100000" algn="bl" rotWithShape="0"/>
                </a:effectLst>
                <a:latin typeface="Bahnschrift" panose="020B0502040204020203" pitchFamily="34" charset="0"/>
              </a:rPr>
              <a:t>Leane</a:t>
            </a:r>
            <a:r>
              <a:rPr lang="en-US" sz="1400" dirty="0">
                <a:ln w="0"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0"/>
                    </a:schemeClr>
                  </a:outerShdw>
                  <a:reflection stA="0" endPos="65000" dist="38100" dir="5400000" sy="-100000" algn="bl" rotWithShape="0"/>
                </a:effectLst>
                <a:latin typeface="Bahnschrift" panose="020B0502040204020203" pitchFamily="34" charset="0"/>
              </a:rPr>
              <a:t> BERTHELOT</a:t>
            </a:r>
          </a:p>
          <a:p>
            <a:r>
              <a:rPr lang="en-US" sz="1400" dirty="0">
                <a:ln w="0"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0"/>
                    </a:schemeClr>
                  </a:outerShdw>
                  <a:reflection stA="0" endPos="65000" dist="38100" dir="5400000" sy="-100000" algn="bl" rotWithShape="0"/>
                </a:effectLst>
                <a:latin typeface="Bahnschrift" panose="020B0502040204020203" pitchFamily="34" charset="0"/>
              </a:rPr>
              <a:t>Paul DERBOMEZ</a:t>
            </a:r>
          </a:p>
          <a:p>
            <a:r>
              <a:rPr lang="en-US" sz="1400" dirty="0">
                <a:ln w="0"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0"/>
                    </a:schemeClr>
                  </a:outerShdw>
                  <a:reflection stA="0" endPos="65000" dist="38100" dir="5400000" sy="-100000" algn="bl" rotWithShape="0"/>
                </a:effectLst>
                <a:latin typeface="Bahnschrift" panose="020B0502040204020203" pitchFamily="34" charset="0"/>
              </a:rPr>
              <a:t>Victor LAINE</a:t>
            </a:r>
          </a:p>
          <a:p>
            <a:r>
              <a:rPr lang="en-US" sz="1400" dirty="0">
                <a:ln w="0"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0"/>
                    </a:schemeClr>
                  </a:outerShdw>
                  <a:reflection stA="0" endPos="65000" dist="38100" dir="5400000" sy="-100000" algn="bl" rotWithShape="0"/>
                </a:effectLst>
                <a:latin typeface="Bahnschrift" panose="020B0502040204020203" pitchFamily="34" charset="0"/>
              </a:rPr>
              <a:t>Pierre GINESTE</a:t>
            </a:r>
          </a:p>
          <a:p>
            <a:r>
              <a:rPr lang="en-US" sz="1400" dirty="0">
                <a:ln w="0"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0"/>
                    </a:schemeClr>
                  </a:outerShdw>
                  <a:reflection stA="0" endPos="65000" dist="38100" dir="5400000" sy="-100000" algn="bl" rotWithShape="0"/>
                </a:effectLst>
                <a:latin typeface="Bahnschrift" panose="020B0502040204020203" pitchFamily="34" charset="0"/>
              </a:rPr>
              <a:t>Gabriel PENTEADO</a:t>
            </a:r>
          </a:p>
          <a:p>
            <a:r>
              <a:rPr lang="en-US" sz="1400" dirty="0" err="1">
                <a:ln w="0"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0"/>
                    </a:schemeClr>
                  </a:outerShdw>
                  <a:reflection stA="0" endPos="65000" dist="38100" dir="5400000" sy="-100000" algn="bl" rotWithShape="0"/>
                </a:effectLst>
                <a:latin typeface="Bahnschrift" panose="020B0502040204020203" pitchFamily="34" charset="0"/>
              </a:rPr>
              <a:t>Yanis</a:t>
            </a:r>
            <a:r>
              <a:rPr lang="en-US" sz="1400" dirty="0">
                <a:ln w="0"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0"/>
                    </a:schemeClr>
                  </a:outerShdw>
                  <a:reflection stA="0" endPos="65000" dist="38100" dir="5400000" sy="-100000" algn="bl" rotWithShape="0"/>
                </a:effectLst>
                <a:latin typeface="Bahnschrift" panose="020B0502040204020203" pitchFamily="34" charset="0"/>
              </a:rPr>
              <a:t> SAIDI</a:t>
            </a:r>
          </a:p>
        </p:txBody>
      </p:sp>
    </p:spTree>
    <p:extLst>
      <p:ext uri="{BB962C8B-B14F-4D97-AF65-F5344CB8AC3E}">
        <p14:creationId xmlns:p14="http://schemas.microsoft.com/office/powerpoint/2010/main" val="296757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essin humoristique, dessin, clipart, Graphique&#10;&#10;Description générée automatiquement">
            <a:extLst>
              <a:ext uri="{FF2B5EF4-FFF2-40B4-BE49-F238E27FC236}">
                <a16:creationId xmlns:a16="http://schemas.microsoft.com/office/drawing/2014/main" id="{8057554A-0880-1179-3F86-7BCBA32AB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2960" cy="6892290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5A6255F0-913D-DB23-9C2D-6F0453394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 5" descr="Une image contenant Police, texte, Graphique, typographie&#10;&#10;Description générée automatiquement">
            <a:extLst>
              <a:ext uri="{FF2B5EF4-FFF2-40B4-BE49-F238E27FC236}">
                <a16:creationId xmlns:a16="http://schemas.microsoft.com/office/drawing/2014/main" id="{80E45B89-80A0-18FF-3EA7-D76771976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141" y="164554"/>
            <a:ext cx="2308523" cy="1038835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FEF4C666-194D-EB2F-9B6C-4FAC556ED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B3BC45-37F1-8BDB-A19B-4E8066D2326C}"/>
              </a:ext>
            </a:extLst>
          </p:cNvPr>
          <p:cNvSpPr/>
          <p:nvPr/>
        </p:nvSpPr>
        <p:spPr>
          <a:xfrm>
            <a:off x="0" y="-8572"/>
            <a:ext cx="12252960" cy="6892290"/>
          </a:xfrm>
          <a:prstGeom prst="rect">
            <a:avLst/>
          </a:prstGeom>
          <a:solidFill>
            <a:schemeClr val="tx1">
              <a:alpha val="79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7D7D7268-8E6A-3F56-18AE-DC479F51B6CA}"/>
              </a:ext>
            </a:extLst>
          </p:cNvPr>
          <p:cNvSpPr txBox="1">
            <a:spLocks/>
          </p:cNvSpPr>
          <p:nvPr/>
        </p:nvSpPr>
        <p:spPr>
          <a:xfrm>
            <a:off x="0" y="-17145"/>
            <a:ext cx="12252960" cy="6892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 err="1">
                <a:ln w="0"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Sommaire</a:t>
            </a:r>
            <a:endParaRPr lang="en-US" sz="9600" dirty="0">
              <a:ln w="0">
                <a:solidFill>
                  <a:schemeClr val="tx1"/>
                </a:solidFill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  <a:p>
            <a:pPr fontAlgn="base"/>
            <a:endParaRPr lang="fr-FR" sz="4400" dirty="0">
              <a:ln w="0">
                <a:solidFill>
                  <a:schemeClr val="tx1"/>
                </a:solidFill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  <a:p>
            <a:pPr algn="l" fontAlgn="base"/>
            <a:r>
              <a:rPr lang="fr-FR" sz="44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				Le contexte</a:t>
            </a:r>
          </a:p>
          <a:p>
            <a:pPr algn="l" fontAlgn="base"/>
            <a:r>
              <a:rPr lang="fr-FR" sz="44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				La solution</a:t>
            </a:r>
          </a:p>
          <a:p>
            <a:pPr algn="l" fontAlgn="base"/>
            <a:r>
              <a:rPr lang="fr-FR" sz="44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				Les fonctionnalités</a:t>
            </a:r>
          </a:p>
          <a:p>
            <a:pPr algn="l" fontAlgn="base"/>
            <a:r>
              <a:rPr lang="fr-FR" sz="44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				User case</a:t>
            </a:r>
          </a:p>
          <a:p>
            <a:pPr algn="l" fontAlgn="base"/>
            <a:r>
              <a:rPr lang="fr-FR" sz="44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				Statistiques</a:t>
            </a:r>
          </a:p>
          <a:p>
            <a:pPr algn="l" fontAlgn="base"/>
            <a:r>
              <a:rPr lang="fr-FR" sz="4400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				Les technos utilisées</a:t>
            </a:r>
          </a:p>
          <a:p>
            <a:endParaRPr lang="en-US" sz="4800" dirty="0">
              <a:ln w="0">
                <a:solidFill>
                  <a:schemeClr val="tx1"/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70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essin humoristique, dessin, clipart, Graphique&#10;&#10;Description générée automatiquement">
            <a:extLst>
              <a:ext uri="{FF2B5EF4-FFF2-40B4-BE49-F238E27FC236}">
                <a16:creationId xmlns:a16="http://schemas.microsoft.com/office/drawing/2014/main" id="{8057554A-0880-1179-3F86-7BCBA32AB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80" y="-274320"/>
            <a:ext cx="13167360" cy="7406640"/>
          </a:xfrm>
          <a:prstGeom prst="rect">
            <a:avLst/>
          </a:prstGeom>
        </p:spPr>
      </p:pic>
      <p:pic>
        <p:nvPicPr>
          <p:cNvPr id="6" name="Image 5" descr="Une image contenant Police, texte, Graphique, typographie&#10;&#10;Description générée automatiquement">
            <a:extLst>
              <a:ext uri="{FF2B5EF4-FFF2-40B4-BE49-F238E27FC236}">
                <a16:creationId xmlns:a16="http://schemas.microsoft.com/office/drawing/2014/main" id="{80E45B89-80A0-18FF-3EA7-D76771976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76" y="22492"/>
            <a:ext cx="2845448" cy="12804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1DD4C2-9B6B-46E6-D64B-1619EE8E3BDD}"/>
              </a:ext>
            </a:extLst>
          </p:cNvPr>
          <p:cNvSpPr/>
          <p:nvPr/>
        </p:nvSpPr>
        <p:spPr>
          <a:xfrm>
            <a:off x="-487680" y="-274320"/>
            <a:ext cx="13167360" cy="7406640"/>
          </a:xfrm>
          <a:prstGeom prst="rect">
            <a:avLst/>
          </a:prstGeom>
          <a:gradFill flip="none" rotWithShape="1">
            <a:gsLst>
              <a:gs pos="1000">
                <a:schemeClr val="tx1">
                  <a:alpha val="90000"/>
                </a:schemeClr>
              </a:gs>
              <a:gs pos="50000">
                <a:schemeClr val="accent2">
                  <a:lumMod val="40000"/>
                  <a:lumOff val="60000"/>
                  <a:alpha val="17000"/>
                </a:schemeClr>
              </a:gs>
              <a:gs pos="99000">
                <a:schemeClr val="tx1">
                  <a:alpha val="9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46FEFB-7CEC-5EF9-6015-DE76C0801C99}"/>
              </a:ext>
            </a:extLst>
          </p:cNvPr>
          <p:cNvSpPr txBox="1">
            <a:spLocks/>
          </p:cNvSpPr>
          <p:nvPr/>
        </p:nvSpPr>
        <p:spPr>
          <a:xfrm>
            <a:off x="248920" y="365125"/>
            <a:ext cx="83464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La solution proposée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85B2C-0978-E1ED-5A76-856A5AA7E6DC}"/>
              </a:ext>
            </a:extLst>
          </p:cNvPr>
          <p:cNvSpPr txBox="1">
            <a:spLocks/>
          </p:cNvSpPr>
          <p:nvPr/>
        </p:nvSpPr>
        <p:spPr>
          <a:xfrm>
            <a:off x="248920" y="1825625"/>
            <a:ext cx="7897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Une application qui permet de répondre à votre problématique :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Possibilité de gérer les stocks de chaque bar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Possibilité pour le magasin de voir le stock de chaque bar pour anticiper les livraisons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Un système de notification pour le magasin lorsque le stock d’un produit d’un bar passe sous un seuil défini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Un système de gestion des livraisons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Un moyen de réaliser des statistiques sur les ventes !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E5FB5E0-2801-AC92-6EB7-1F1EC0CB7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0456" y="8304281"/>
            <a:ext cx="3658532" cy="606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56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essin humoristique, dessin, clipart, Graphique&#10;&#10;Description générée automatiquement">
            <a:extLst>
              <a:ext uri="{FF2B5EF4-FFF2-40B4-BE49-F238E27FC236}">
                <a16:creationId xmlns:a16="http://schemas.microsoft.com/office/drawing/2014/main" id="{8057554A-0880-1179-3F86-7BCBA32AB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80" y="-274320"/>
            <a:ext cx="13167360" cy="7406640"/>
          </a:xfrm>
          <a:prstGeom prst="rect">
            <a:avLst/>
          </a:prstGeom>
        </p:spPr>
      </p:pic>
      <p:pic>
        <p:nvPicPr>
          <p:cNvPr id="6" name="Image 5" descr="Une image contenant Police, texte, Graphique, typographie&#10;&#10;Description générée automatiquement">
            <a:extLst>
              <a:ext uri="{FF2B5EF4-FFF2-40B4-BE49-F238E27FC236}">
                <a16:creationId xmlns:a16="http://schemas.microsoft.com/office/drawing/2014/main" id="{80E45B89-80A0-18FF-3EA7-D76771976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76" y="22492"/>
            <a:ext cx="2845448" cy="12804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1DD4C2-9B6B-46E6-D64B-1619EE8E3BDD}"/>
              </a:ext>
            </a:extLst>
          </p:cNvPr>
          <p:cNvSpPr/>
          <p:nvPr/>
        </p:nvSpPr>
        <p:spPr>
          <a:xfrm>
            <a:off x="-487680" y="-274320"/>
            <a:ext cx="13167360" cy="7406640"/>
          </a:xfrm>
          <a:prstGeom prst="rect">
            <a:avLst/>
          </a:prstGeom>
          <a:gradFill flip="none" rotWithShape="1">
            <a:gsLst>
              <a:gs pos="1000">
                <a:schemeClr val="tx1">
                  <a:alpha val="90000"/>
                </a:schemeClr>
              </a:gs>
              <a:gs pos="50000">
                <a:schemeClr val="accent2">
                  <a:lumMod val="40000"/>
                  <a:lumOff val="60000"/>
                  <a:alpha val="17000"/>
                </a:schemeClr>
              </a:gs>
              <a:gs pos="99000">
                <a:schemeClr val="tx1">
                  <a:alpha val="9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46FEFB-7CEC-5EF9-6015-DE76C0801C99}"/>
              </a:ext>
            </a:extLst>
          </p:cNvPr>
          <p:cNvSpPr txBox="1">
            <a:spLocks/>
          </p:cNvSpPr>
          <p:nvPr/>
        </p:nvSpPr>
        <p:spPr>
          <a:xfrm>
            <a:off x="248920" y="365125"/>
            <a:ext cx="83464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La solution proposée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85B2C-0978-E1ED-5A76-856A5AA7E6DC}"/>
              </a:ext>
            </a:extLst>
          </p:cNvPr>
          <p:cNvSpPr txBox="1">
            <a:spLocks/>
          </p:cNvSpPr>
          <p:nvPr/>
        </p:nvSpPr>
        <p:spPr>
          <a:xfrm>
            <a:off x="248920" y="1825625"/>
            <a:ext cx="7897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Une application qui permet de répondre à votre problématique :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Possibilité de gérer les stocks de chaque bar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Possibilité pour le magasin de voir le stock de chaque bar pour anticiper les livraisons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Un système de notification pour le magasin lorsque le stock d’un produit d’un bar passe sous un seuil défini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Un système de gestion des livraisons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Un moyen de réaliser des statistiques sur les ventes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B60324-404B-4CA5-1447-CF7EE30FA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0456" y="428120"/>
            <a:ext cx="3658532" cy="60647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568EF0F-17E3-8C5B-267F-85A2B8CA53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7066" y="7771765"/>
            <a:ext cx="3661922" cy="583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13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essin humoristique, dessin, clipart, Graphique&#10;&#10;Description générée automatiquement">
            <a:extLst>
              <a:ext uri="{FF2B5EF4-FFF2-40B4-BE49-F238E27FC236}">
                <a16:creationId xmlns:a16="http://schemas.microsoft.com/office/drawing/2014/main" id="{8057554A-0880-1179-3F86-7BCBA32AB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80" y="-274320"/>
            <a:ext cx="13167360" cy="7406640"/>
          </a:xfrm>
          <a:prstGeom prst="rect">
            <a:avLst/>
          </a:prstGeom>
        </p:spPr>
      </p:pic>
      <p:pic>
        <p:nvPicPr>
          <p:cNvPr id="6" name="Image 5" descr="Une image contenant Police, texte, Graphique, typographie&#10;&#10;Description générée automatiquement">
            <a:extLst>
              <a:ext uri="{FF2B5EF4-FFF2-40B4-BE49-F238E27FC236}">
                <a16:creationId xmlns:a16="http://schemas.microsoft.com/office/drawing/2014/main" id="{80E45B89-80A0-18FF-3EA7-D76771976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76" y="22492"/>
            <a:ext cx="2845448" cy="12804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1DD4C2-9B6B-46E6-D64B-1619EE8E3BDD}"/>
              </a:ext>
            </a:extLst>
          </p:cNvPr>
          <p:cNvSpPr/>
          <p:nvPr/>
        </p:nvSpPr>
        <p:spPr>
          <a:xfrm>
            <a:off x="-487680" y="-274320"/>
            <a:ext cx="13167360" cy="7406640"/>
          </a:xfrm>
          <a:prstGeom prst="rect">
            <a:avLst/>
          </a:prstGeom>
          <a:gradFill flip="none" rotWithShape="1">
            <a:gsLst>
              <a:gs pos="1000">
                <a:schemeClr val="tx1">
                  <a:alpha val="90000"/>
                </a:schemeClr>
              </a:gs>
              <a:gs pos="50000">
                <a:schemeClr val="accent2">
                  <a:lumMod val="40000"/>
                  <a:lumOff val="60000"/>
                  <a:alpha val="17000"/>
                </a:schemeClr>
              </a:gs>
              <a:gs pos="99000">
                <a:schemeClr val="tx1">
                  <a:alpha val="9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46FEFB-7CEC-5EF9-6015-DE76C0801C99}"/>
              </a:ext>
            </a:extLst>
          </p:cNvPr>
          <p:cNvSpPr txBox="1">
            <a:spLocks/>
          </p:cNvSpPr>
          <p:nvPr/>
        </p:nvSpPr>
        <p:spPr>
          <a:xfrm>
            <a:off x="248920" y="365125"/>
            <a:ext cx="83464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Les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85B2C-0978-E1ED-5A76-856A5AA7E6DC}"/>
              </a:ext>
            </a:extLst>
          </p:cNvPr>
          <p:cNvSpPr txBox="1">
            <a:spLocks/>
          </p:cNvSpPr>
          <p:nvPr/>
        </p:nvSpPr>
        <p:spPr>
          <a:xfrm>
            <a:off x="248920" y="1825625"/>
            <a:ext cx="7897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Page de </a:t>
            </a:r>
            <a:r>
              <a:rPr lang="fr-FR" dirty="0" err="1">
                <a:solidFill>
                  <a:schemeClr val="bg1"/>
                </a:solidFill>
              </a:rPr>
              <a:t>log-in</a:t>
            </a:r>
            <a:r>
              <a:rPr lang="fr-FR" dirty="0">
                <a:solidFill>
                  <a:schemeClr val="bg1"/>
                </a:solidFill>
              </a:rPr>
              <a:t> :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Possibilité de choisir le rôle &amp; le bar auquel l’utilisateur sera rattaché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D452BD1-BB83-EB04-104E-B15457DE9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066" y="510393"/>
            <a:ext cx="3661922" cy="58372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0B93303-671A-498F-03F9-B5FF1BA11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7066" y="7917033"/>
            <a:ext cx="3661922" cy="586565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BC0031-5CC1-9915-FC3C-07E247FCB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7066" y="-8351360"/>
            <a:ext cx="3658532" cy="606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98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essin humoristique, dessin, clipart, Graphique&#10;&#10;Description générée automatiquement">
            <a:extLst>
              <a:ext uri="{FF2B5EF4-FFF2-40B4-BE49-F238E27FC236}">
                <a16:creationId xmlns:a16="http://schemas.microsoft.com/office/drawing/2014/main" id="{8057554A-0880-1179-3F86-7BCBA32AB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80" y="-274320"/>
            <a:ext cx="13167360" cy="7406640"/>
          </a:xfrm>
          <a:prstGeom prst="rect">
            <a:avLst/>
          </a:prstGeom>
        </p:spPr>
      </p:pic>
      <p:pic>
        <p:nvPicPr>
          <p:cNvPr id="6" name="Image 5" descr="Une image contenant Police, texte, Graphique, typographie&#10;&#10;Description générée automatiquement">
            <a:extLst>
              <a:ext uri="{FF2B5EF4-FFF2-40B4-BE49-F238E27FC236}">
                <a16:creationId xmlns:a16="http://schemas.microsoft.com/office/drawing/2014/main" id="{80E45B89-80A0-18FF-3EA7-D76771976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76" y="22492"/>
            <a:ext cx="2845448" cy="12804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1DD4C2-9B6B-46E6-D64B-1619EE8E3BDD}"/>
              </a:ext>
            </a:extLst>
          </p:cNvPr>
          <p:cNvSpPr/>
          <p:nvPr/>
        </p:nvSpPr>
        <p:spPr>
          <a:xfrm>
            <a:off x="-487680" y="-274320"/>
            <a:ext cx="13167360" cy="7406640"/>
          </a:xfrm>
          <a:prstGeom prst="rect">
            <a:avLst/>
          </a:prstGeom>
          <a:gradFill flip="none" rotWithShape="1">
            <a:gsLst>
              <a:gs pos="1000">
                <a:schemeClr val="tx1">
                  <a:alpha val="90000"/>
                </a:schemeClr>
              </a:gs>
              <a:gs pos="50000">
                <a:schemeClr val="accent2">
                  <a:lumMod val="40000"/>
                  <a:lumOff val="60000"/>
                  <a:alpha val="17000"/>
                </a:schemeClr>
              </a:gs>
              <a:gs pos="99000">
                <a:schemeClr val="tx1">
                  <a:alpha val="9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46FEFB-7CEC-5EF9-6015-DE76C0801C99}"/>
              </a:ext>
            </a:extLst>
          </p:cNvPr>
          <p:cNvSpPr txBox="1">
            <a:spLocks/>
          </p:cNvSpPr>
          <p:nvPr/>
        </p:nvSpPr>
        <p:spPr>
          <a:xfrm>
            <a:off x="248920" y="365125"/>
            <a:ext cx="83464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Les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85B2C-0978-E1ED-5A76-856A5AA7E6DC}"/>
              </a:ext>
            </a:extLst>
          </p:cNvPr>
          <p:cNvSpPr txBox="1">
            <a:spLocks/>
          </p:cNvSpPr>
          <p:nvPr/>
        </p:nvSpPr>
        <p:spPr>
          <a:xfrm>
            <a:off x="248920" y="1825625"/>
            <a:ext cx="7897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Page de </a:t>
            </a:r>
            <a:r>
              <a:rPr lang="fr-FR" dirty="0" err="1">
                <a:solidFill>
                  <a:schemeClr val="bg1"/>
                </a:solidFill>
              </a:rPr>
              <a:t>log-in</a:t>
            </a:r>
            <a:r>
              <a:rPr lang="fr-FR" dirty="0">
                <a:solidFill>
                  <a:schemeClr val="bg1"/>
                </a:solidFill>
              </a:rPr>
              <a:t> :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Possibilité de choisir le rôle &amp; le bar auquel l’utilisateur sera rattaché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D452BD1-BB83-EB04-104E-B15457DE9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066" y="-7505314"/>
            <a:ext cx="3661922" cy="58372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0B93303-671A-498F-03F9-B5FF1BA11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7066" y="662718"/>
            <a:ext cx="3661922" cy="586565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F9F2E9B-72F9-F7FA-57BE-63660197C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4331" y="8526101"/>
            <a:ext cx="3664657" cy="586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4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essin humoristique, dessin, clipart, Graphique&#10;&#10;Description générée automatiquement">
            <a:extLst>
              <a:ext uri="{FF2B5EF4-FFF2-40B4-BE49-F238E27FC236}">
                <a16:creationId xmlns:a16="http://schemas.microsoft.com/office/drawing/2014/main" id="{8057554A-0880-1179-3F86-7BCBA32AB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80" y="-274320"/>
            <a:ext cx="13167360" cy="7406640"/>
          </a:xfrm>
          <a:prstGeom prst="rect">
            <a:avLst/>
          </a:prstGeom>
        </p:spPr>
      </p:pic>
      <p:pic>
        <p:nvPicPr>
          <p:cNvPr id="6" name="Image 5" descr="Une image contenant Police, texte, Graphique, typographie&#10;&#10;Description générée automatiquement">
            <a:extLst>
              <a:ext uri="{FF2B5EF4-FFF2-40B4-BE49-F238E27FC236}">
                <a16:creationId xmlns:a16="http://schemas.microsoft.com/office/drawing/2014/main" id="{80E45B89-80A0-18FF-3EA7-D76771976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76" y="22492"/>
            <a:ext cx="2845448" cy="12804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1DD4C2-9B6B-46E6-D64B-1619EE8E3BDD}"/>
              </a:ext>
            </a:extLst>
          </p:cNvPr>
          <p:cNvSpPr/>
          <p:nvPr/>
        </p:nvSpPr>
        <p:spPr>
          <a:xfrm>
            <a:off x="-487680" y="-274320"/>
            <a:ext cx="13167360" cy="7406640"/>
          </a:xfrm>
          <a:prstGeom prst="rect">
            <a:avLst/>
          </a:prstGeom>
          <a:gradFill flip="none" rotWithShape="1">
            <a:gsLst>
              <a:gs pos="1000">
                <a:schemeClr val="tx1">
                  <a:alpha val="90000"/>
                </a:schemeClr>
              </a:gs>
              <a:gs pos="50000">
                <a:schemeClr val="accent2">
                  <a:lumMod val="40000"/>
                  <a:lumOff val="60000"/>
                  <a:alpha val="17000"/>
                </a:schemeClr>
              </a:gs>
              <a:gs pos="99000">
                <a:schemeClr val="tx1">
                  <a:alpha val="9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46FEFB-7CEC-5EF9-6015-DE76C0801C99}"/>
              </a:ext>
            </a:extLst>
          </p:cNvPr>
          <p:cNvSpPr txBox="1">
            <a:spLocks/>
          </p:cNvSpPr>
          <p:nvPr/>
        </p:nvSpPr>
        <p:spPr>
          <a:xfrm>
            <a:off x="248920" y="365125"/>
            <a:ext cx="83464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Les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85B2C-0978-E1ED-5A76-856A5AA7E6DC}"/>
              </a:ext>
            </a:extLst>
          </p:cNvPr>
          <p:cNvSpPr txBox="1">
            <a:spLocks/>
          </p:cNvSpPr>
          <p:nvPr/>
        </p:nvSpPr>
        <p:spPr>
          <a:xfrm>
            <a:off x="248920" y="1825625"/>
            <a:ext cx="7897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Page de suivi pour les bars :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Vue permettant de gérer les stocks de produits dans le bar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Code couleur en fonction des quantités restantes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Notification (livraison en cours) indiquant qu’une livraison arrive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Bouton « reçue » pour indiquer que la livraison a bien été réceptionnée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99EDDB7-B78A-EF2D-FA85-A5041119C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066" y="-7732212"/>
            <a:ext cx="3661922" cy="58656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DADFF95-8015-FD6E-9BDE-32554364F6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331" y="627222"/>
            <a:ext cx="3664657" cy="586565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62BC0E2-EEED-6A55-986A-0B18F4175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4330" y="7989929"/>
            <a:ext cx="3664657" cy="59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6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essin humoristique, dessin, clipart, Graphique&#10;&#10;Description générée automatiquement">
            <a:extLst>
              <a:ext uri="{FF2B5EF4-FFF2-40B4-BE49-F238E27FC236}">
                <a16:creationId xmlns:a16="http://schemas.microsoft.com/office/drawing/2014/main" id="{8057554A-0880-1179-3F86-7BCBA32AB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80" y="-274320"/>
            <a:ext cx="13167360" cy="7406640"/>
          </a:xfrm>
          <a:prstGeom prst="rect">
            <a:avLst/>
          </a:prstGeom>
        </p:spPr>
      </p:pic>
      <p:pic>
        <p:nvPicPr>
          <p:cNvPr id="6" name="Image 5" descr="Une image contenant Police, texte, Graphique, typographie&#10;&#10;Description générée automatiquement">
            <a:extLst>
              <a:ext uri="{FF2B5EF4-FFF2-40B4-BE49-F238E27FC236}">
                <a16:creationId xmlns:a16="http://schemas.microsoft.com/office/drawing/2014/main" id="{80E45B89-80A0-18FF-3EA7-D76771976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76" y="22492"/>
            <a:ext cx="2845448" cy="12804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1DD4C2-9B6B-46E6-D64B-1619EE8E3BDD}"/>
              </a:ext>
            </a:extLst>
          </p:cNvPr>
          <p:cNvSpPr/>
          <p:nvPr/>
        </p:nvSpPr>
        <p:spPr>
          <a:xfrm>
            <a:off x="-487680" y="-274320"/>
            <a:ext cx="13167360" cy="7406640"/>
          </a:xfrm>
          <a:prstGeom prst="rect">
            <a:avLst/>
          </a:prstGeom>
          <a:gradFill flip="none" rotWithShape="1">
            <a:gsLst>
              <a:gs pos="1000">
                <a:schemeClr val="tx1">
                  <a:alpha val="90000"/>
                </a:schemeClr>
              </a:gs>
              <a:gs pos="50000">
                <a:schemeClr val="accent2">
                  <a:lumMod val="40000"/>
                  <a:lumOff val="60000"/>
                  <a:alpha val="17000"/>
                </a:schemeClr>
              </a:gs>
              <a:gs pos="99000">
                <a:schemeClr val="tx1">
                  <a:alpha val="9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46FEFB-7CEC-5EF9-6015-DE76C0801C99}"/>
              </a:ext>
            </a:extLst>
          </p:cNvPr>
          <p:cNvSpPr txBox="1">
            <a:spLocks/>
          </p:cNvSpPr>
          <p:nvPr/>
        </p:nvSpPr>
        <p:spPr>
          <a:xfrm>
            <a:off x="248920" y="365125"/>
            <a:ext cx="83464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Les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85B2C-0978-E1ED-5A76-856A5AA7E6DC}"/>
              </a:ext>
            </a:extLst>
          </p:cNvPr>
          <p:cNvSpPr txBox="1">
            <a:spLocks/>
          </p:cNvSpPr>
          <p:nvPr/>
        </p:nvSpPr>
        <p:spPr>
          <a:xfrm>
            <a:off x="248920" y="1825625"/>
            <a:ext cx="7897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Suivi du stock de tous les bars pour le magasin :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Vue d’ensemble de tous les bars sur une page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Code couleur en fonction de la quantité restante des produits dans le bar (par ex: rouge signifie qu’un des produits du bar est passé sous le seuil critique)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A83988-8ED2-BCB0-0C64-6909B0109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392" y="-7251777"/>
            <a:ext cx="3664657" cy="58656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BE0E2D5-5ECD-75D5-E55B-6E50BE355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7391" y="477376"/>
            <a:ext cx="3664657" cy="590324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C6E131B-91C9-171C-8942-7F9463F67A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7391" y="8244124"/>
            <a:ext cx="3664657" cy="5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60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530</Words>
  <Application>Microsoft Office PowerPoint</Application>
  <PresentationFormat>Grand écran</PresentationFormat>
  <Paragraphs>84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Bahnschrift</vt:lpstr>
      <vt:lpstr>Thème Office</vt:lpstr>
      <vt:lpstr>Web App de gestion des stocks performante</vt:lpstr>
      <vt:lpstr>Web App de gestion des stocks performante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PENTEADO</dc:creator>
  <cp:lastModifiedBy>Gabriel PENTEADO</cp:lastModifiedBy>
  <cp:revision>13</cp:revision>
  <dcterms:created xsi:type="dcterms:W3CDTF">2024-07-04T08:45:45Z</dcterms:created>
  <dcterms:modified xsi:type="dcterms:W3CDTF">2024-07-05T11:24:18Z</dcterms:modified>
</cp:coreProperties>
</file>