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 id="2147483764" r:id="rId2"/>
  </p:sldMasterIdLst>
  <p:notesMasterIdLst>
    <p:notesMasterId r:id="rId26"/>
  </p:notesMasterIdLst>
  <p:sldIdLst>
    <p:sldId id="256" r:id="rId3"/>
    <p:sldId id="257" r:id="rId4"/>
    <p:sldId id="258" r:id="rId5"/>
    <p:sldId id="262" r:id="rId6"/>
    <p:sldId id="259" r:id="rId7"/>
    <p:sldId id="261" r:id="rId8"/>
    <p:sldId id="260"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281837B-2B17-412E-BF7A-5171F950BC05}">
          <p14:sldIdLst>
            <p14:sldId id="256"/>
            <p14:sldId id="257"/>
            <p14:sldId id="258"/>
            <p14:sldId id="262"/>
            <p14:sldId id="259"/>
            <p14:sldId id="261"/>
            <p14:sldId id="260"/>
            <p14:sldId id="263"/>
            <p14:sldId id="264"/>
            <p14:sldId id="265"/>
            <p14:sldId id="266"/>
            <p14:sldId id="267"/>
            <p14:sldId id="268"/>
            <p14:sldId id="269"/>
            <p14:sldId id="270"/>
            <p14:sldId id="271"/>
            <p14:sldId id="272"/>
            <p14:sldId id="273"/>
            <p14:sldId id="274"/>
            <p14:sldId id="275"/>
            <p14:sldId id="276"/>
            <p14:sldId id="277"/>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snapToGrid="0">
      <p:cViewPr varScale="1">
        <p:scale>
          <a:sx n="70" d="100"/>
          <a:sy n="70" d="100"/>
        </p:scale>
        <p:origin x="72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3AB17-BAF5-4557-B058-88EE9A609090}" type="datetimeFigureOut">
              <a:rPr lang="en-US"/>
              <a:t>10/15/2016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FD1247-1ACA-44B6-A8B7-687E07381D7A}" type="slidenum">
              <a:rPr lang="en-US"/>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FD1247-1ACA-44B6-A8B7-687E07381D7A}" type="slidenum">
              <a:rPr lang="en-US"/>
              <a:t>4</a:t>
            </a:fld>
            <a:endParaRPr lang="en-US"/>
          </a:p>
        </p:txBody>
      </p:sp>
    </p:spTree>
    <p:extLst>
      <p:ext uri="{BB962C8B-B14F-4D97-AF65-F5344CB8AC3E}">
        <p14:creationId xmlns:p14="http://schemas.microsoft.com/office/powerpoint/2010/main" val="1633663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FD1247-1ACA-44B6-A8B7-687E07381D7A}" type="slidenum">
              <a:rPr lang="en-US"/>
              <a:t>6</a:t>
            </a:fld>
            <a:endParaRPr lang="en-US"/>
          </a:p>
        </p:txBody>
      </p:sp>
    </p:spTree>
    <p:extLst>
      <p:ext uri="{BB962C8B-B14F-4D97-AF65-F5344CB8AC3E}">
        <p14:creationId xmlns:p14="http://schemas.microsoft.com/office/powerpoint/2010/main" val="1825326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FD1247-1ACA-44B6-A8B7-687E07381D7A}" type="slidenum">
              <a:rPr lang="en-US"/>
              <a:t>7</a:t>
            </a:fld>
            <a:endParaRPr lang="en-US"/>
          </a:p>
        </p:txBody>
      </p:sp>
    </p:spTree>
    <p:extLst>
      <p:ext uri="{BB962C8B-B14F-4D97-AF65-F5344CB8AC3E}">
        <p14:creationId xmlns:p14="http://schemas.microsoft.com/office/powerpoint/2010/main" val="3382247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FD1247-1ACA-44B6-A8B7-687E07381D7A}" type="slidenum">
              <a:rPr lang="en-US"/>
              <a:t>10</a:t>
            </a:fld>
            <a:endParaRPr lang="en-US"/>
          </a:p>
        </p:txBody>
      </p:sp>
    </p:spTree>
    <p:extLst>
      <p:ext uri="{BB962C8B-B14F-4D97-AF65-F5344CB8AC3E}">
        <p14:creationId xmlns:p14="http://schemas.microsoft.com/office/powerpoint/2010/main" val="3930683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FD1247-1ACA-44B6-A8B7-687E07381D7A}" type="slidenum">
              <a:rPr lang="en-US"/>
              <a:t>11</a:t>
            </a:fld>
            <a:endParaRPr lang="en-US"/>
          </a:p>
        </p:txBody>
      </p:sp>
    </p:spTree>
    <p:extLst>
      <p:ext uri="{BB962C8B-B14F-4D97-AF65-F5344CB8AC3E}">
        <p14:creationId xmlns:p14="http://schemas.microsoft.com/office/powerpoint/2010/main" val="2156252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FD1247-1ACA-44B6-A8B7-687E07381D7A}" type="slidenum">
              <a:rPr lang="en-US" smtClean="0"/>
              <a:t>14</a:t>
            </a:fld>
            <a:endParaRPr lang="en-US"/>
          </a:p>
        </p:txBody>
      </p:sp>
    </p:spTree>
    <p:extLst>
      <p:ext uri="{BB962C8B-B14F-4D97-AF65-F5344CB8AC3E}">
        <p14:creationId xmlns:p14="http://schemas.microsoft.com/office/powerpoint/2010/main" val="363234444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88728C-3176-4733-A8B5-F5F30C907F9F}" type="datetimeFigureOut">
              <a:rPr lang="en-US" smtClean="0"/>
              <a:t>10/15/2016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8776D80-C320-42DF-996E-4591E2FEA1BB}" type="slidenum">
              <a:rPr lang="en-US" smtClean="0"/>
              <a:t>‹#›</a:t>
            </a:fld>
            <a:endParaRPr lang="en-US"/>
          </a:p>
        </p:txBody>
      </p:sp>
    </p:spTree>
    <p:extLst>
      <p:ext uri="{BB962C8B-B14F-4D97-AF65-F5344CB8AC3E}">
        <p14:creationId xmlns:p14="http://schemas.microsoft.com/office/powerpoint/2010/main" val="1978827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88728C-3176-4733-A8B5-F5F30C907F9F}" type="datetimeFigureOut">
              <a:rPr lang="en-US" smtClean="0"/>
              <a:t>10/15/2016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776D80-C320-42DF-996E-4591E2FEA1BB}" type="slidenum">
              <a:rPr lang="en-US" smtClean="0"/>
              <a:t>‹#›</a:t>
            </a:fld>
            <a:endParaRPr lang="en-US"/>
          </a:p>
        </p:txBody>
      </p:sp>
    </p:spTree>
    <p:extLst>
      <p:ext uri="{BB962C8B-B14F-4D97-AF65-F5344CB8AC3E}">
        <p14:creationId xmlns:p14="http://schemas.microsoft.com/office/powerpoint/2010/main" val="2869142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88728C-3176-4733-A8B5-F5F30C907F9F}" type="datetimeFigureOut">
              <a:rPr lang="en-US" smtClean="0"/>
              <a:t>10/15/2016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776D80-C320-42DF-996E-4591E2FEA1BB}" type="slidenum">
              <a:rPr lang="en-US" smtClean="0"/>
              <a:t>‹#›</a:t>
            </a:fld>
            <a:endParaRPr lang="en-US"/>
          </a:p>
        </p:txBody>
      </p:sp>
    </p:spTree>
    <p:extLst>
      <p:ext uri="{BB962C8B-B14F-4D97-AF65-F5344CB8AC3E}">
        <p14:creationId xmlns:p14="http://schemas.microsoft.com/office/powerpoint/2010/main" val="3571786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88728C-3176-4733-A8B5-F5F30C907F9F}" type="datetimeFigureOut">
              <a:rPr lang="en-US" smtClean="0"/>
              <a:t>10/15/2016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8776D80-C320-42DF-996E-4591E2FEA1BB}" type="slidenum">
              <a:rPr lang="en-US" smtClean="0"/>
              <a:t>‹#›</a:t>
            </a:fld>
            <a:endParaRPr lang="en-US"/>
          </a:p>
        </p:txBody>
      </p:sp>
    </p:spTree>
    <p:extLst>
      <p:ext uri="{BB962C8B-B14F-4D97-AF65-F5344CB8AC3E}">
        <p14:creationId xmlns:p14="http://schemas.microsoft.com/office/powerpoint/2010/main" val="2385560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88728C-3176-4733-A8B5-F5F30C907F9F}" type="datetimeFigureOut">
              <a:rPr lang="en-US" smtClean="0"/>
              <a:t>10/15/2016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776D80-C320-42DF-996E-4591E2FEA1BB}" type="slidenum">
              <a:rPr lang="en-US" smtClean="0"/>
              <a:t>‹#›</a:t>
            </a:fld>
            <a:endParaRPr lang="en-US"/>
          </a:p>
        </p:txBody>
      </p:sp>
    </p:spTree>
    <p:extLst>
      <p:ext uri="{BB962C8B-B14F-4D97-AF65-F5344CB8AC3E}">
        <p14:creationId xmlns:p14="http://schemas.microsoft.com/office/powerpoint/2010/main" val="2186000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7288728C-3176-4733-A8B5-F5F30C907F9F}" type="datetimeFigureOut">
              <a:rPr lang="en-US" smtClean="0"/>
              <a:t>10/15/2016</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8776D80-C320-42DF-996E-4591E2FEA1BB}" type="slidenum">
              <a:rPr lang="en-US" smtClean="0"/>
              <a:t>‹#›</a:t>
            </a:fld>
            <a:endParaRPr lang="en-US"/>
          </a:p>
        </p:txBody>
      </p:sp>
    </p:spTree>
    <p:extLst>
      <p:ext uri="{BB962C8B-B14F-4D97-AF65-F5344CB8AC3E}">
        <p14:creationId xmlns:p14="http://schemas.microsoft.com/office/powerpoint/2010/main" val="3094654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88728C-3176-4733-A8B5-F5F30C907F9F}" type="datetimeFigureOut">
              <a:rPr lang="en-US" smtClean="0"/>
              <a:t>10/15/2016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776D80-C320-42DF-996E-4591E2FEA1BB}" type="slidenum">
              <a:rPr lang="en-US" smtClean="0"/>
              <a:t>‹#›</a:t>
            </a:fld>
            <a:endParaRPr lang="en-US"/>
          </a:p>
        </p:txBody>
      </p:sp>
    </p:spTree>
    <p:extLst>
      <p:ext uri="{BB962C8B-B14F-4D97-AF65-F5344CB8AC3E}">
        <p14:creationId xmlns:p14="http://schemas.microsoft.com/office/powerpoint/2010/main" val="30382333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88728C-3176-4733-A8B5-F5F30C907F9F}" type="datetimeFigureOut">
              <a:rPr lang="en-US" smtClean="0"/>
              <a:t>10/15/2016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776D80-C320-42DF-996E-4591E2FEA1BB}" type="slidenum">
              <a:rPr lang="en-US" smtClean="0"/>
              <a:t>‹#›</a:t>
            </a:fld>
            <a:endParaRPr lang="en-US"/>
          </a:p>
        </p:txBody>
      </p:sp>
    </p:spTree>
    <p:extLst>
      <p:ext uri="{BB962C8B-B14F-4D97-AF65-F5344CB8AC3E}">
        <p14:creationId xmlns:p14="http://schemas.microsoft.com/office/powerpoint/2010/main" val="23609396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88728C-3176-4733-A8B5-F5F30C907F9F}" type="datetimeFigureOut">
              <a:rPr lang="en-US" smtClean="0"/>
              <a:t>10/15/2016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776D80-C320-42DF-996E-4591E2FEA1BB}" type="slidenum">
              <a:rPr lang="en-US" smtClean="0"/>
              <a:t>‹#›</a:t>
            </a:fld>
            <a:endParaRPr lang="en-US"/>
          </a:p>
        </p:txBody>
      </p:sp>
    </p:spTree>
    <p:extLst>
      <p:ext uri="{BB962C8B-B14F-4D97-AF65-F5344CB8AC3E}">
        <p14:creationId xmlns:p14="http://schemas.microsoft.com/office/powerpoint/2010/main" val="19980662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88728C-3176-4733-A8B5-F5F30C907F9F}" type="datetimeFigureOut">
              <a:rPr lang="en-US" smtClean="0"/>
              <a:t>10/15/2016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776D80-C320-42DF-996E-4591E2FEA1BB}" type="slidenum">
              <a:rPr lang="en-US" smtClean="0"/>
              <a:t>‹#›</a:t>
            </a:fld>
            <a:endParaRPr lang="en-US"/>
          </a:p>
        </p:txBody>
      </p:sp>
    </p:spTree>
    <p:extLst>
      <p:ext uri="{BB962C8B-B14F-4D97-AF65-F5344CB8AC3E}">
        <p14:creationId xmlns:p14="http://schemas.microsoft.com/office/powerpoint/2010/main" val="12703286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288728C-3176-4733-A8B5-F5F30C907F9F}" type="datetimeFigureOut">
              <a:rPr lang="en-US" smtClean="0"/>
              <a:t>10/15/2016</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8776D80-C320-42DF-996E-4591E2FEA1BB}" type="slidenum">
              <a:rPr lang="en-US" smtClean="0"/>
              <a:t>‹#›</a:t>
            </a:fld>
            <a:endParaRPr lang="en-US"/>
          </a:p>
        </p:txBody>
      </p:sp>
    </p:spTree>
    <p:extLst>
      <p:ext uri="{BB962C8B-B14F-4D97-AF65-F5344CB8AC3E}">
        <p14:creationId xmlns:p14="http://schemas.microsoft.com/office/powerpoint/2010/main" val="406826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88728C-3176-4733-A8B5-F5F30C907F9F}" type="datetimeFigureOut">
              <a:rPr lang="en-US" smtClean="0"/>
              <a:t>10/15/2016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776D80-C320-42DF-996E-4591E2FEA1BB}" type="slidenum">
              <a:rPr lang="en-US" smtClean="0"/>
              <a:t>‹#›</a:t>
            </a:fld>
            <a:endParaRPr lang="en-US"/>
          </a:p>
        </p:txBody>
      </p:sp>
    </p:spTree>
    <p:extLst>
      <p:ext uri="{BB962C8B-B14F-4D97-AF65-F5344CB8AC3E}">
        <p14:creationId xmlns:p14="http://schemas.microsoft.com/office/powerpoint/2010/main" val="9055130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288728C-3176-4733-A8B5-F5F30C907F9F}" type="datetimeFigureOut">
              <a:rPr lang="en-US" smtClean="0"/>
              <a:t>10/15/2016</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8776D80-C320-42DF-996E-4591E2FEA1BB}" type="slidenum">
              <a:rPr lang="en-US" smtClean="0"/>
              <a:t>‹#›</a:t>
            </a:fld>
            <a:endParaRPr lang="en-US"/>
          </a:p>
        </p:txBody>
      </p:sp>
    </p:spTree>
    <p:extLst>
      <p:ext uri="{BB962C8B-B14F-4D97-AF65-F5344CB8AC3E}">
        <p14:creationId xmlns:p14="http://schemas.microsoft.com/office/powerpoint/2010/main" val="42756055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88728C-3176-4733-A8B5-F5F30C907F9F}" type="datetimeFigureOut">
              <a:rPr lang="en-US" smtClean="0"/>
              <a:t>10/15/2016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776D80-C320-42DF-996E-4591E2FEA1BB}" type="slidenum">
              <a:rPr lang="en-US" smtClean="0"/>
              <a:t>‹#›</a:t>
            </a:fld>
            <a:endParaRPr lang="en-US"/>
          </a:p>
        </p:txBody>
      </p:sp>
    </p:spTree>
    <p:extLst>
      <p:ext uri="{BB962C8B-B14F-4D97-AF65-F5344CB8AC3E}">
        <p14:creationId xmlns:p14="http://schemas.microsoft.com/office/powerpoint/2010/main" val="33735141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88728C-3176-4733-A8B5-F5F30C907F9F}" type="datetimeFigureOut">
              <a:rPr lang="en-US" smtClean="0"/>
              <a:t>10/15/2016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776D80-C320-42DF-996E-4591E2FEA1BB}" type="slidenum">
              <a:rPr lang="en-US" smtClean="0"/>
              <a:t>‹#›</a:t>
            </a:fld>
            <a:endParaRPr lang="en-US"/>
          </a:p>
        </p:txBody>
      </p:sp>
    </p:spTree>
    <p:extLst>
      <p:ext uri="{BB962C8B-B14F-4D97-AF65-F5344CB8AC3E}">
        <p14:creationId xmlns:p14="http://schemas.microsoft.com/office/powerpoint/2010/main" val="2793599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7288728C-3176-4733-A8B5-F5F30C907F9F}" type="datetimeFigureOut">
              <a:rPr lang="en-US" smtClean="0"/>
              <a:t>10/15/2016</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8776D80-C320-42DF-996E-4591E2FEA1BB}" type="slidenum">
              <a:rPr lang="en-US" smtClean="0"/>
              <a:t>‹#›</a:t>
            </a:fld>
            <a:endParaRPr lang="en-US"/>
          </a:p>
        </p:txBody>
      </p:sp>
    </p:spTree>
    <p:extLst>
      <p:ext uri="{BB962C8B-B14F-4D97-AF65-F5344CB8AC3E}">
        <p14:creationId xmlns:p14="http://schemas.microsoft.com/office/powerpoint/2010/main" val="3031221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88728C-3176-4733-A8B5-F5F30C907F9F}" type="datetimeFigureOut">
              <a:rPr lang="en-US" smtClean="0"/>
              <a:t>10/15/2016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776D80-C320-42DF-996E-4591E2FEA1BB}" type="slidenum">
              <a:rPr lang="en-US" smtClean="0"/>
              <a:t>‹#›</a:t>
            </a:fld>
            <a:endParaRPr lang="en-US"/>
          </a:p>
        </p:txBody>
      </p:sp>
    </p:spTree>
    <p:extLst>
      <p:ext uri="{BB962C8B-B14F-4D97-AF65-F5344CB8AC3E}">
        <p14:creationId xmlns:p14="http://schemas.microsoft.com/office/powerpoint/2010/main" val="2469991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88728C-3176-4733-A8B5-F5F30C907F9F}" type="datetimeFigureOut">
              <a:rPr lang="en-US" smtClean="0"/>
              <a:t>10/15/2016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776D80-C320-42DF-996E-4591E2FEA1BB}" type="slidenum">
              <a:rPr lang="en-US" smtClean="0"/>
              <a:t>‹#›</a:t>
            </a:fld>
            <a:endParaRPr lang="en-US"/>
          </a:p>
        </p:txBody>
      </p:sp>
    </p:spTree>
    <p:extLst>
      <p:ext uri="{BB962C8B-B14F-4D97-AF65-F5344CB8AC3E}">
        <p14:creationId xmlns:p14="http://schemas.microsoft.com/office/powerpoint/2010/main" val="3356761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88728C-3176-4733-A8B5-F5F30C907F9F}" type="datetimeFigureOut">
              <a:rPr lang="en-US" smtClean="0"/>
              <a:t>10/15/2016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776D80-C320-42DF-996E-4591E2FEA1BB}" type="slidenum">
              <a:rPr lang="en-US" smtClean="0"/>
              <a:t>‹#›</a:t>
            </a:fld>
            <a:endParaRPr lang="en-US"/>
          </a:p>
        </p:txBody>
      </p:sp>
    </p:spTree>
    <p:extLst>
      <p:ext uri="{BB962C8B-B14F-4D97-AF65-F5344CB8AC3E}">
        <p14:creationId xmlns:p14="http://schemas.microsoft.com/office/powerpoint/2010/main" val="963667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88728C-3176-4733-A8B5-F5F30C907F9F}" type="datetimeFigureOut">
              <a:rPr lang="en-US" smtClean="0"/>
              <a:t>10/15/2016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776D80-C320-42DF-996E-4591E2FEA1BB}" type="slidenum">
              <a:rPr lang="en-US" smtClean="0"/>
              <a:t>‹#›</a:t>
            </a:fld>
            <a:endParaRPr lang="en-US"/>
          </a:p>
        </p:txBody>
      </p:sp>
    </p:spTree>
    <p:extLst>
      <p:ext uri="{BB962C8B-B14F-4D97-AF65-F5344CB8AC3E}">
        <p14:creationId xmlns:p14="http://schemas.microsoft.com/office/powerpoint/2010/main" val="2228549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288728C-3176-4733-A8B5-F5F30C907F9F}" type="datetimeFigureOut">
              <a:rPr lang="en-US" smtClean="0"/>
              <a:t>10/15/2016</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8776D80-C320-42DF-996E-4591E2FEA1BB}" type="slidenum">
              <a:rPr lang="en-US" smtClean="0"/>
              <a:t>‹#›</a:t>
            </a:fld>
            <a:endParaRPr lang="en-US"/>
          </a:p>
        </p:txBody>
      </p:sp>
    </p:spTree>
    <p:extLst>
      <p:ext uri="{BB962C8B-B14F-4D97-AF65-F5344CB8AC3E}">
        <p14:creationId xmlns:p14="http://schemas.microsoft.com/office/powerpoint/2010/main" val="3417965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288728C-3176-4733-A8B5-F5F30C907F9F}" type="datetimeFigureOut">
              <a:rPr lang="en-US" smtClean="0"/>
              <a:t>10/15/2016</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8776D80-C320-42DF-996E-4591E2FEA1BB}" type="slidenum">
              <a:rPr lang="en-US" smtClean="0"/>
              <a:t>‹#›</a:t>
            </a:fld>
            <a:endParaRPr lang="en-US"/>
          </a:p>
        </p:txBody>
      </p:sp>
    </p:spTree>
    <p:extLst>
      <p:ext uri="{BB962C8B-B14F-4D97-AF65-F5344CB8AC3E}">
        <p14:creationId xmlns:p14="http://schemas.microsoft.com/office/powerpoint/2010/main" val="857175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288728C-3176-4733-A8B5-F5F30C907F9F}" type="datetimeFigureOut">
              <a:rPr lang="en-US" smtClean="0"/>
              <a:t>10/15/2016</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8776D80-C320-42DF-996E-4591E2FEA1BB}" type="slidenum">
              <a:rPr lang="en-US" smtClean="0"/>
              <a:t>‹#›</a:t>
            </a:fld>
            <a:endParaRPr lang="en-US"/>
          </a:p>
        </p:txBody>
      </p:sp>
    </p:spTree>
    <p:extLst>
      <p:ext uri="{BB962C8B-B14F-4D97-AF65-F5344CB8AC3E}">
        <p14:creationId xmlns:p14="http://schemas.microsoft.com/office/powerpoint/2010/main" val="3990880279"/>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288728C-3176-4733-A8B5-F5F30C907F9F}" type="datetimeFigureOut">
              <a:rPr lang="en-US" smtClean="0"/>
              <a:t>10/15/2016</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8776D80-C320-42DF-996E-4591E2FEA1BB}" type="slidenum">
              <a:rPr lang="en-US" smtClean="0"/>
              <a:t>‹#›</a:t>
            </a:fld>
            <a:endParaRPr lang="en-US"/>
          </a:p>
        </p:txBody>
      </p:sp>
    </p:spTree>
    <p:extLst>
      <p:ext uri="{BB962C8B-B14F-4D97-AF65-F5344CB8AC3E}">
        <p14:creationId xmlns:p14="http://schemas.microsoft.com/office/powerpoint/2010/main" val="2479918184"/>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codeforces.com/contest/466" TargetMode="External"/><Relationship Id="rId2" Type="http://schemas.openxmlformats.org/officeDocument/2006/relationships/hyperlink" Target="http://codeforces.com/problemset/problem/466/A"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codeforces.com/contest/405" TargetMode="External"/><Relationship Id="rId2" Type="http://schemas.openxmlformats.org/officeDocument/2006/relationships/hyperlink" Target="http://codeforces.com/problemset/problem/405/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codeforces.com/problemset/problem/405/A"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codeforces.com/problemset/problem/405/A"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codeforces.com/problemset/problem/405/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codeforces.com/problemset/problem/405/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codeforces.com/contest/424" TargetMode="External"/><Relationship Id="rId2" Type="http://schemas.openxmlformats.org/officeDocument/2006/relationships/hyperlink" Target="http://codeforces.com/problemset/problem/424/B" TargetMode="Externa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hyperlink" Target="http://codeforces.com/problemset/problem/424/B"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codeforces.com/problemset/problem/424/B"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a2oj.com/category?ID=92" TargetMode="External"/><Relationship Id="rId2" Type="http://schemas.openxmlformats.org/officeDocument/2006/relationships/hyperlink" Target="https://a2oj.com/category?ID=9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ideone.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Programming Club</a:t>
            </a:r>
          </a:p>
        </p:txBody>
      </p:sp>
      <p:sp>
        <p:nvSpPr>
          <p:cNvPr id="3" name="Subtitle 2"/>
          <p:cNvSpPr>
            <a:spLocks noGrp="1"/>
          </p:cNvSpPr>
          <p:nvPr>
            <p:ph type="subTitle" idx="1"/>
          </p:nvPr>
        </p:nvSpPr>
        <p:spPr/>
        <p:txBody>
          <a:bodyPr>
            <a:normAutofit fontScale="92500" lnSpcReduction="20000"/>
          </a:bodyPr>
          <a:lstStyle/>
          <a:p>
            <a:endParaRPr lang="en-US" dirty="0"/>
          </a:p>
          <a:p>
            <a:r>
              <a:rPr lang="en-US" dirty="0"/>
              <a:t>Week 1 – implementation</a:t>
            </a:r>
          </a:p>
          <a:p>
            <a:r>
              <a:rPr lang="en-US" dirty="0"/>
              <a:t>Oct 18</a:t>
            </a:r>
            <a:r>
              <a:rPr lang="en-US" baseline="30000" dirty="0"/>
              <a:t>th</a:t>
            </a:r>
            <a:r>
              <a:rPr lang="en-US" dirty="0"/>
              <a:t>, 2016 </a:t>
            </a:r>
          </a:p>
        </p:txBody>
      </p:sp>
    </p:spTree>
    <p:extLst>
      <p:ext uri="{BB962C8B-B14F-4D97-AF65-F5344CB8AC3E}">
        <p14:creationId xmlns:p14="http://schemas.microsoft.com/office/powerpoint/2010/main" val="570282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734" y="500062"/>
            <a:ext cx="10515600" cy="1325563"/>
          </a:xfrm>
        </p:spPr>
        <p:txBody>
          <a:bodyPr>
            <a:normAutofit fontScale="90000"/>
          </a:bodyPr>
          <a:lstStyle/>
          <a:p>
            <a:r>
              <a:rPr lang="EN-US" dirty="0">
                <a:solidFill>
                  <a:srgbClr val="39424E"/>
                </a:solidFill>
                <a:latin typeface="Calibri"/>
              </a:rPr>
              <a:t>Problem 2 --Unit Conversion(last years contest)</a:t>
            </a:r>
          </a:p>
          <a:p>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b="1" dirty="0">
                <a:solidFill>
                  <a:srgbClr val="000000"/>
                </a:solidFill>
              </a:rPr>
              <a:t>"How do you say 'two kilos' in English?</a:t>
            </a:r>
            <a:r>
              <a:rPr lang="EN-US" dirty="0">
                <a:solidFill>
                  <a:srgbClr val="000000"/>
                </a:solidFill>
              </a:rPr>
              <a:t> -- Dudu, 2015</a:t>
            </a:r>
          </a:p>
          <a:p>
            <a:r>
              <a:rPr lang="EN-US" dirty="0">
                <a:solidFill>
                  <a:srgbClr val="000000"/>
                </a:solidFill>
              </a:rPr>
              <a:t>Dudu always had trouble with measurements and unit conversions. Can you help him?</a:t>
            </a:r>
          </a:p>
          <a:p>
            <a:r>
              <a:rPr lang="EN-US" b="1" dirty="0">
                <a:solidFill>
                  <a:srgbClr val="000000"/>
                </a:solidFill>
              </a:rPr>
              <a:t>Input Format</a:t>
            </a:r>
          </a:p>
          <a:p>
            <a:r>
              <a:rPr lang="EN-US" dirty="0">
                <a:solidFill>
                  <a:srgbClr val="000000"/>
                </a:solidFill>
              </a:rPr>
              <a:t>The input will begin with a line containing 2 numbers x and y meaning that "x of unit A" is equal to "y of unit B". For instance, if A is "kilos" and B is "pounds" one possibility is x = 3.25 and y = 7.165024.</a:t>
            </a:r>
          </a:p>
          <a:p>
            <a:r>
              <a:rPr lang="EN-US" dirty="0">
                <a:solidFill>
                  <a:srgbClr val="000000"/>
                </a:solidFill>
              </a:rPr>
              <a:t>The next line will contain a single integer N, containing the number of conversions to be performed.</a:t>
            </a:r>
          </a:p>
          <a:p>
            <a:r>
              <a:rPr lang="EN-US" dirty="0">
                <a:solidFill>
                  <a:srgbClr val="000000"/>
                </a:solidFill>
              </a:rPr>
              <a:t>Each of the next N lines will be of the form "z q" where z is a number and q is either 'A' or 'B'.</a:t>
            </a:r>
          </a:p>
          <a:p>
            <a:endParaRPr lang="EN-US" dirty="0"/>
          </a:p>
        </p:txBody>
      </p:sp>
    </p:spTree>
    <p:extLst>
      <p:ext uri="{BB962C8B-B14F-4D97-AF65-F5344CB8AC3E}">
        <p14:creationId xmlns:p14="http://schemas.microsoft.com/office/powerpoint/2010/main" val="1915119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6313" y="119655"/>
            <a:ext cx="10515600" cy="4351338"/>
          </a:xfrm>
        </p:spPr>
        <p:txBody>
          <a:bodyPr vert="horz" lIns="91440" tIns="45720" rIns="91440" bIns="45720" rtlCol="0" anchor="t">
            <a:noAutofit/>
          </a:bodyPr>
          <a:lstStyle/>
          <a:p>
            <a:pPr fontAlgn="base"/>
            <a:r>
              <a:rPr lang="en-US" sz="1800" b="1" dirty="0"/>
              <a:t>Constraints</a:t>
            </a:r>
            <a:endParaRPr lang="en-US" sz="1800" dirty="0"/>
          </a:p>
          <a:p>
            <a:pPr fontAlgn="base"/>
            <a:r>
              <a:rPr lang="en-US" sz="1800" dirty="0"/>
              <a:t>1 ≤ N ≤ 100000</a:t>
            </a:r>
            <a:br>
              <a:rPr lang="en-US" sz="1800" dirty="0"/>
            </a:br>
            <a:r>
              <a:rPr lang="en-US" sz="1800" dirty="0" err="1"/>
              <a:t>x,y</a:t>
            </a:r>
            <a:r>
              <a:rPr lang="en-US" sz="1800" dirty="0"/>
              <a:t> are strictly positive numbers</a:t>
            </a:r>
            <a:br>
              <a:rPr lang="en-US" sz="1800" dirty="0"/>
            </a:br>
            <a:r>
              <a:rPr lang="en-US" sz="1800" dirty="0"/>
              <a:t>z is a nonnegative number</a:t>
            </a:r>
          </a:p>
          <a:p>
            <a:pPr fontAlgn="base"/>
            <a:r>
              <a:rPr lang="en-US" sz="1800" b="1" dirty="0"/>
              <a:t>Output Format</a:t>
            </a:r>
            <a:endParaRPr lang="en-US" sz="1800" dirty="0"/>
          </a:p>
          <a:p>
            <a:pPr fontAlgn="base"/>
            <a:r>
              <a:rPr lang="en-US" sz="1800" dirty="0"/>
              <a:t>Output N lines with a number each. See the sample input/output for further details.</a:t>
            </a:r>
          </a:p>
          <a:p>
            <a:pPr fontAlgn="base"/>
            <a:r>
              <a:rPr lang="en-US" sz="1800" b="1" dirty="0"/>
              <a:t>Sample Input</a:t>
            </a:r>
            <a:endParaRPr lang="en-US" sz="1800" dirty="0"/>
          </a:p>
          <a:p>
            <a:pPr fontAlgn="base"/>
            <a:r>
              <a:rPr lang="en-US" sz="1800" dirty="0"/>
              <a:t>3.25 7.165024</a:t>
            </a:r>
            <a:br>
              <a:rPr lang="en-US" sz="1800" dirty="0"/>
            </a:br>
            <a:r>
              <a:rPr lang="en-US" sz="1800" dirty="0"/>
              <a:t>5</a:t>
            </a:r>
            <a:br>
              <a:rPr lang="en-US" sz="1800" dirty="0"/>
            </a:br>
            <a:r>
              <a:rPr lang="en-US" sz="1800" dirty="0"/>
              <a:t>3.25 A</a:t>
            </a:r>
            <a:br>
              <a:rPr lang="en-US" sz="1800" dirty="0"/>
            </a:br>
            <a:r>
              <a:rPr lang="en-US" sz="1800" dirty="0"/>
              <a:t>1 A</a:t>
            </a:r>
            <a:br>
              <a:rPr lang="en-US" sz="1800" dirty="0"/>
            </a:br>
            <a:r>
              <a:rPr lang="en-US" sz="1800" dirty="0"/>
              <a:t>0 B</a:t>
            </a:r>
            <a:br>
              <a:rPr lang="en-US" sz="1800" dirty="0"/>
            </a:br>
            <a:r>
              <a:rPr lang="en-US" sz="1800" dirty="0"/>
              <a:t>2.1 B</a:t>
            </a:r>
            <a:br>
              <a:rPr lang="en-US" sz="1800" dirty="0"/>
            </a:br>
            <a:r>
              <a:rPr lang="en-US" sz="1800" dirty="0"/>
              <a:t>0 A</a:t>
            </a:r>
          </a:p>
          <a:p>
            <a:r>
              <a:rPr lang="en-US" sz="1800" dirty="0"/>
              <a:t>Sample Output</a:t>
            </a:r>
          </a:p>
          <a:p>
            <a:r>
              <a:rPr lang="en-US" sz="1800" dirty="0"/>
              <a:t>7.165024</a:t>
            </a:r>
          </a:p>
          <a:p>
            <a:r>
              <a:rPr lang="en-US" sz="1800" dirty="0"/>
              <a:t>2.20462277</a:t>
            </a:r>
          </a:p>
          <a:p>
            <a:r>
              <a:rPr lang="en-US" sz="1800" dirty="0"/>
              <a:t>0.000000000000000</a:t>
            </a:r>
          </a:p>
          <a:p>
            <a:r>
              <a:rPr lang="en-US" sz="1800" dirty="0"/>
              <a:t>0.952543913321</a:t>
            </a:r>
          </a:p>
          <a:p>
            <a:r>
              <a:rPr lang="en-US" sz="1800" dirty="0"/>
              <a:t>0.000000000000000</a:t>
            </a:r>
            <a:endParaRPr lang="EN-US" sz="1800" dirty="0"/>
          </a:p>
        </p:txBody>
      </p:sp>
    </p:spTree>
    <p:extLst>
      <p:ext uri="{BB962C8B-B14F-4D97-AF65-F5344CB8AC3E}">
        <p14:creationId xmlns:p14="http://schemas.microsoft.com/office/powerpoint/2010/main" val="4248170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2 – Unit conversion</a:t>
            </a:r>
          </a:p>
        </p:txBody>
      </p:sp>
      <p:sp>
        <p:nvSpPr>
          <p:cNvPr id="3" name="Content Placeholder 2"/>
          <p:cNvSpPr>
            <a:spLocks noGrp="1"/>
          </p:cNvSpPr>
          <p:nvPr>
            <p:ph idx="1"/>
          </p:nvPr>
        </p:nvSpPr>
        <p:spPr>
          <a:xfrm>
            <a:off x="1069848" y="1903044"/>
            <a:ext cx="10058400" cy="4050792"/>
          </a:xfrm>
        </p:spPr>
        <p:txBody>
          <a:bodyPr>
            <a:noAutofit/>
          </a:bodyPr>
          <a:lstStyle/>
          <a:p>
            <a:r>
              <a:rPr lang="en-US" dirty="0"/>
              <a:t>Problem</a:t>
            </a:r>
          </a:p>
          <a:p>
            <a:pPr marL="0" indent="0">
              <a:buNone/>
            </a:pPr>
            <a:r>
              <a:rPr lang="en-US" dirty="0"/>
              <a:t>  Unit conversion</a:t>
            </a:r>
          </a:p>
          <a:p>
            <a:pPr marL="0" indent="0">
              <a:buNone/>
            </a:pPr>
            <a:endParaRPr lang="en-US" dirty="0"/>
          </a:p>
          <a:p>
            <a:r>
              <a:rPr lang="en-US" dirty="0"/>
              <a:t> idea</a:t>
            </a:r>
          </a:p>
          <a:p>
            <a:pPr marL="0" indent="0">
              <a:buNone/>
            </a:pPr>
            <a:r>
              <a:rPr lang="en-US" dirty="0"/>
              <a:t>   x * A = y * B</a:t>
            </a:r>
          </a:p>
          <a:p>
            <a:pPr marL="0" indent="0">
              <a:buNone/>
            </a:pPr>
            <a:r>
              <a:rPr lang="en-US" dirty="0"/>
              <a:t>   Already know x0 and y0</a:t>
            </a:r>
          </a:p>
          <a:p>
            <a:pPr marL="0" indent="0">
              <a:buNone/>
            </a:pPr>
            <a:r>
              <a:rPr lang="en-US" dirty="0"/>
              <a:t>   x0 * A = y0 * B</a:t>
            </a:r>
          </a:p>
          <a:p>
            <a:pPr marL="0" indent="0">
              <a:buNone/>
            </a:pPr>
            <a:r>
              <a:rPr lang="en-US" dirty="0"/>
              <a:t>   A / B = y0 / x0   and   B / A = x0 / y0</a:t>
            </a:r>
          </a:p>
          <a:p>
            <a:pPr marL="0" indent="0">
              <a:buNone/>
            </a:pPr>
            <a:r>
              <a:rPr lang="en-US" dirty="0"/>
              <a:t>   x = (B / A) * y = (x0 / y0) * y </a:t>
            </a:r>
          </a:p>
          <a:p>
            <a:pPr marL="0" indent="0">
              <a:buNone/>
            </a:pPr>
            <a:r>
              <a:rPr lang="en-US" dirty="0"/>
              <a:t>   y = (A / B) * x = (y0 / x0) * x</a:t>
            </a:r>
          </a:p>
          <a:p>
            <a:pPr marL="0" indent="0">
              <a:buNone/>
            </a:pPr>
            <a:r>
              <a:rPr lang="en-US" dirty="0"/>
              <a:t>   Once we get x or y, we can solve the other variable</a:t>
            </a:r>
          </a:p>
          <a:p>
            <a:pPr marL="0" indent="0">
              <a:buNone/>
            </a:pPr>
            <a:r>
              <a:rPr lang="en-US" dirty="0"/>
              <a:t> </a:t>
            </a:r>
          </a:p>
        </p:txBody>
      </p:sp>
    </p:spTree>
    <p:extLst>
      <p:ext uri="{BB962C8B-B14F-4D97-AF65-F5344CB8AC3E}">
        <p14:creationId xmlns:p14="http://schemas.microsoft.com/office/powerpoint/2010/main" val="952674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3 -- </a:t>
            </a:r>
            <a:r>
              <a:rPr lang="en-US" dirty="0">
                <a:hlinkClick r:id="rId2"/>
              </a:rPr>
              <a:t>Cheap Travel</a:t>
            </a:r>
            <a:endParaRPr lang="en-US" dirty="0"/>
          </a:p>
        </p:txBody>
      </p:sp>
      <p:sp>
        <p:nvSpPr>
          <p:cNvPr id="3" name="Content Placeholder 2"/>
          <p:cNvSpPr>
            <a:spLocks noGrp="1"/>
          </p:cNvSpPr>
          <p:nvPr>
            <p:ph idx="1"/>
          </p:nvPr>
        </p:nvSpPr>
        <p:spPr/>
        <p:txBody>
          <a:bodyPr>
            <a:normAutofit/>
          </a:bodyPr>
          <a:lstStyle/>
          <a:p>
            <a:r>
              <a:rPr lang="en-US" dirty="0"/>
              <a:t>Ann has recently started commuting by subway. We know that a one ride subway ticket costs </a:t>
            </a:r>
            <a:r>
              <a:rPr lang="en-US" i="1" dirty="0"/>
              <a:t>a</a:t>
            </a:r>
            <a:r>
              <a:rPr lang="en-US" dirty="0"/>
              <a:t> rubles. Besides, Ann found out that she can buy a special ticket for </a:t>
            </a:r>
            <a:r>
              <a:rPr lang="en-US" i="1" dirty="0"/>
              <a:t>m</a:t>
            </a:r>
            <a:r>
              <a:rPr lang="en-US" dirty="0"/>
              <a:t> rides (she can buy it several times). It costs </a:t>
            </a:r>
            <a:r>
              <a:rPr lang="en-US" i="1" dirty="0"/>
              <a:t>b</a:t>
            </a:r>
            <a:r>
              <a:rPr lang="en-US" dirty="0"/>
              <a:t> rubles. Ann did the math; she will need to use subway </a:t>
            </a:r>
            <a:r>
              <a:rPr lang="en-US" i="1" dirty="0"/>
              <a:t>n </a:t>
            </a:r>
            <a:r>
              <a:rPr lang="en-US" dirty="0"/>
              <a:t>times. Help Ann, tell her what is the minimum sum of money she will have to spend to make </a:t>
            </a:r>
            <a:r>
              <a:rPr lang="en-US" i="1" dirty="0"/>
              <a:t>n</a:t>
            </a:r>
            <a:r>
              <a:rPr lang="en-US" dirty="0"/>
              <a:t> rides?</a:t>
            </a:r>
          </a:p>
          <a:p>
            <a:r>
              <a:rPr lang="en-US" b="1" dirty="0"/>
              <a:t>Input</a:t>
            </a:r>
          </a:p>
          <a:p>
            <a:r>
              <a:rPr lang="en-US" dirty="0"/>
              <a:t>The single line contains four space-separated integers </a:t>
            </a:r>
            <a:r>
              <a:rPr lang="en-US" i="1" dirty="0"/>
              <a:t>n</a:t>
            </a:r>
            <a:r>
              <a:rPr lang="en-US" dirty="0"/>
              <a:t>, </a:t>
            </a:r>
            <a:r>
              <a:rPr lang="en-US" i="1" dirty="0"/>
              <a:t>m</a:t>
            </a:r>
            <a:r>
              <a:rPr lang="en-US" dirty="0"/>
              <a:t>, </a:t>
            </a:r>
            <a:r>
              <a:rPr lang="en-US" i="1" dirty="0"/>
              <a:t>a</a:t>
            </a:r>
            <a:r>
              <a:rPr lang="en-US" dirty="0"/>
              <a:t>, </a:t>
            </a:r>
            <a:r>
              <a:rPr lang="en-US" i="1" dirty="0"/>
              <a:t>b</a:t>
            </a:r>
            <a:r>
              <a:rPr lang="en-US" dirty="0"/>
              <a:t> (1 ≤ </a:t>
            </a:r>
            <a:r>
              <a:rPr lang="en-US" i="1" dirty="0"/>
              <a:t>n</a:t>
            </a:r>
            <a:r>
              <a:rPr lang="en-US" dirty="0"/>
              <a:t>, </a:t>
            </a:r>
            <a:r>
              <a:rPr lang="en-US" i="1" dirty="0"/>
              <a:t>m</a:t>
            </a:r>
            <a:r>
              <a:rPr lang="en-US" dirty="0"/>
              <a:t>, </a:t>
            </a:r>
            <a:r>
              <a:rPr lang="en-US" i="1" dirty="0"/>
              <a:t>a</a:t>
            </a:r>
            <a:r>
              <a:rPr lang="en-US" dirty="0"/>
              <a:t>, </a:t>
            </a:r>
            <a:r>
              <a:rPr lang="en-US" i="1" dirty="0"/>
              <a:t>b</a:t>
            </a:r>
            <a:r>
              <a:rPr lang="en-US" dirty="0"/>
              <a:t> ≤ 1000) — the number of rides Ann has planned, the number of rides covered by the </a:t>
            </a:r>
            <a:r>
              <a:rPr lang="en-US" i="1" dirty="0"/>
              <a:t>m</a:t>
            </a:r>
            <a:r>
              <a:rPr lang="en-US" dirty="0"/>
              <a:t> ride ticket, the price of a one ride ticket and the price of an </a:t>
            </a:r>
            <a:r>
              <a:rPr lang="en-US" i="1" dirty="0"/>
              <a:t>m</a:t>
            </a:r>
            <a:r>
              <a:rPr lang="en-US" dirty="0"/>
              <a:t> ride ticket.</a:t>
            </a:r>
          </a:p>
          <a:p>
            <a:r>
              <a:rPr lang="en-US" b="1" dirty="0"/>
              <a:t>Output</a:t>
            </a:r>
          </a:p>
          <a:p>
            <a:r>
              <a:rPr lang="en-US" dirty="0"/>
              <a:t>Print a single integer — the minimum sum in rubles that Ann will need to spend.</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38751249"/>
              </p:ext>
            </p:extLst>
          </p:nvPr>
        </p:nvGraphicFramePr>
        <p:xfrm>
          <a:off x="7785686" y="978169"/>
          <a:ext cx="2647950" cy="653415"/>
        </p:xfrm>
        <a:graphic>
          <a:graphicData uri="http://schemas.openxmlformats.org/drawingml/2006/table">
            <a:tbl>
              <a:tblPr/>
              <a:tblGrid>
                <a:gridCol w="2647950">
                  <a:extLst>
                    <a:ext uri="{9D8B030D-6E8A-4147-A177-3AD203B41FA5}">
                      <a16:colId xmlns:a16="http://schemas.microsoft.com/office/drawing/2014/main" val="2746772938"/>
                    </a:ext>
                  </a:extLst>
                </a:gridCol>
              </a:tblGrid>
              <a:tr h="0">
                <a:tc>
                  <a:txBody>
                    <a:bodyPr/>
                    <a:lstStyle/>
                    <a:p>
                      <a:pPr algn="ctr"/>
                      <a:r>
                        <a:rPr lang="en-US" b="1" i="0" dirty="0" err="1">
                          <a:solidFill>
                            <a:srgbClr val="000000"/>
                          </a:solidFill>
                          <a:effectLst/>
                          <a:hlinkClick r:id="rId3"/>
                        </a:rPr>
                        <a:t>Codeforces</a:t>
                      </a:r>
                      <a:r>
                        <a:rPr lang="en-US" b="1" i="0" dirty="0">
                          <a:solidFill>
                            <a:srgbClr val="000000"/>
                          </a:solidFill>
                          <a:effectLst/>
                          <a:hlinkClick r:id="rId3"/>
                        </a:rPr>
                        <a:t> Round #266 (Div. 2)</a:t>
                      </a:r>
                      <a:endParaRPr lang="en-US" b="1" i="0" dirty="0">
                        <a:effectLst/>
                      </a:endParaRPr>
                    </a:p>
                  </a:txBody>
                  <a:tcPr marL="38100" marR="38100" marT="66675" marB="38100" anchor="ctr">
                    <a:lnL>
                      <a:noFill/>
                    </a:lnL>
                    <a:lnR>
                      <a:noFill/>
                    </a:lnR>
                    <a:lnT>
                      <a:noFill/>
                    </a:lnT>
                    <a:lnB w="9525" cap="flat" cmpd="sng" algn="ctr">
                      <a:solidFill>
                        <a:srgbClr val="B9B9B9"/>
                      </a:solidFill>
                      <a:prstDash val="solid"/>
                      <a:round/>
                      <a:headEnd type="none" w="med" len="med"/>
                      <a:tailEnd type="none" w="med" len="med"/>
                    </a:lnB>
                  </a:tcPr>
                </a:tc>
                <a:extLst>
                  <a:ext uri="{0D108BD9-81ED-4DB2-BD59-A6C34878D82A}">
                    <a16:rowId xmlns:a16="http://schemas.microsoft.com/office/drawing/2014/main" val="2923247427"/>
                  </a:ext>
                </a:extLst>
              </a:tr>
            </a:tbl>
          </a:graphicData>
        </a:graphic>
      </p:graphicFrame>
      <p:sp>
        <p:nvSpPr>
          <p:cNvPr id="5" name="Rectangle 1"/>
          <p:cNvSpPr>
            <a:spLocks noChangeArrowheads="1"/>
          </p:cNvSpPr>
          <p:nvPr/>
        </p:nvSpPr>
        <p:spPr bwMode="auto">
          <a:xfrm>
            <a:off x="7776161" y="9778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Verdana" panose="020B060403050404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1297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3 – Cheap travel</a:t>
            </a:r>
          </a:p>
        </p:txBody>
      </p:sp>
      <p:sp>
        <p:nvSpPr>
          <p:cNvPr id="3" name="Content Placeholder 2"/>
          <p:cNvSpPr>
            <a:spLocks noGrp="1"/>
          </p:cNvSpPr>
          <p:nvPr>
            <p:ph idx="1"/>
          </p:nvPr>
        </p:nvSpPr>
        <p:spPr>
          <a:xfrm>
            <a:off x="838200" y="1825625"/>
            <a:ext cx="10352964" cy="4861778"/>
          </a:xfrm>
        </p:spPr>
        <p:txBody>
          <a:bodyPr>
            <a:normAutofit fontScale="92500" lnSpcReduction="20000"/>
          </a:bodyPr>
          <a:lstStyle/>
          <a:p>
            <a:r>
              <a:rPr lang="en-US" dirty="0"/>
              <a:t>Problem:</a:t>
            </a:r>
          </a:p>
          <a:p>
            <a:pPr marL="0" indent="0">
              <a:buNone/>
            </a:pPr>
            <a:r>
              <a:rPr lang="en-US" dirty="0"/>
              <a:t> Ann has two choices. First one is buying one ticket using A rubes. Second one is buying m tickets using B rubes. Now she has n rides. How much rubes does she need to pay?</a:t>
            </a:r>
          </a:p>
          <a:p>
            <a:pPr marL="0" indent="0">
              <a:buNone/>
            </a:pPr>
            <a:endParaRPr lang="en-US" dirty="0"/>
          </a:p>
          <a:p>
            <a:r>
              <a:rPr lang="en-US" dirty="0"/>
              <a:t> idea:</a:t>
            </a:r>
          </a:p>
          <a:p>
            <a:pPr marL="0" indent="0">
              <a:buNone/>
            </a:pPr>
            <a:r>
              <a:rPr lang="en-US" dirty="0"/>
              <a:t>Ann always wants to spend the least money to get n rides. We can first calculate the cost for every ticket if she use B rubes to buy m tickets.</a:t>
            </a:r>
          </a:p>
          <a:p>
            <a:pPr marL="0" indent="0">
              <a:buNone/>
            </a:pPr>
            <a:r>
              <a:rPr lang="en-US" dirty="0"/>
              <a:t>C2 = b / m.</a:t>
            </a:r>
          </a:p>
          <a:p>
            <a:pPr marL="0" indent="0">
              <a:buNone/>
            </a:pPr>
            <a:r>
              <a:rPr lang="en-US" dirty="0"/>
              <a:t>Then we compare it with C1 which is A.</a:t>
            </a:r>
          </a:p>
          <a:p>
            <a:pPr marL="0" indent="0">
              <a:buNone/>
            </a:pPr>
            <a:endParaRPr lang="en-US" dirty="0"/>
          </a:p>
          <a:p>
            <a:pPr marL="0" indent="0">
              <a:buNone/>
            </a:pPr>
            <a:r>
              <a:rPr lang="en-US" dirty="0"/>
              <a:t>If C1 &lt;= C2. It means that she should buy every ticket one by one. (n*A)</a:t>
            </a:r>
          </a:p>
          <a:p>
            <a:pPr marL="0" indent="0">
              <a:buNone/>
            </a:pPr>
            <a:r>
              <a:rPr lang="en-US" dirty="0"/>
              <a:t>If C2 &lt; C1. It means that </a:t>
            </a:r>
            <a:r>
              <a:rPr lang="en-US"/>
              <a:t>she could </a:t>
            </a:r>
            <a:r>
              <a:rPr lang="en-US" dirty="0"/>
              <a:t>buy as many as tickets by buying m tickets at a time and then buy the rest tickets one buy one or should could buy all tickets, or she could all tickets by buying m tickets at a time .</a:t>
            </a:r>
          </a:p>
          <a:p>
            <a:pPr marL="0" indent="0">
              <a:buNone/>
            </a:pPr>
            <a:r>
              <a:rPr lang="en-US" dirty="0"/>
              <a:t> ( min([ n / m] * B + (n mod m) * A,  ([n / m] + 1 ) * B).</a:t>
            </a:r>
          </a:p>
        </p:txBody>
      </p:sp>
    </p:spTree>
    <p:extLst>
      <p:ext uri="{BB962C8B-B14F-4D97-AF65-F5344CB8AC3E}">
        <p14:creationId xmlns:p14="http://schemas.microsoft.com/office/powerpoint/2010/main" val="385269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4 – </a:t>
            </a:r>
            <a:r>
              <a:rPr lang="en-US" dirty="0">
                <a:hlinkClick r:id="rId2"/>
              </a:rPr>
              <a:t>Gravity Flip</a:t>
            </a:r>
            <a:endParaRPr lang="en-US" dirty="0"/>
          </a:p>
        </p:txBody>
      </p:sp>
      <p:sp>
        <p:nvSpPr>
          <p:cNvPr id="3" name="Content Placeholder 2"/>
          <p:cNvSpPr>
            <a:spLocks noGrp="1"/>
          </p:cNvSpPr>
          <p:nvPr>
            <p:ph idx="1"/>
          </p:nvPr>
        </p:nvSpPr>
        <p:spPr/>
        <p:txBody>
          <a:bodyPr>
            <a:normAutofit/>
          </a:bodyPr>
          <a:lstStyle/>
          <a:p>
            <a:r>
              <a:rPr lang="en-US" sz="2400" dirty="0"/>
              <a:t>Little Chris is bored during his physics lessons (too easy), so he has built a toy box to keep himself occupied. The box is special, since it has the ability to change gravity.</a:t>
            </a:r>
          </a:p>
        </p:txBody>
      </p:sp>
      <p:sp>
        <p:nvSpPr>
          <p:cNvPr id="4" name="Rectangle 3"/>
          <p:cNvSpPr/>
          <p:nvPr/>
        </p:nvSpPr>
        <p:spPr>
          <a:xfrm>
            <a:off x="7631976" y="1289304"/>
            <a:ext cx="4379725" cy="369332"/>
          </a:xfrm>
          <a:prstGeom prst="rect">
            <a:avLst/>
          </a:prstGeom>
        </p:spPr>
        <p:txBody>
          <a:bodyPr wrap="none">
            <a:spAutoFit/>
          </a:bodyPr>
          <a:lstStyle/>
          <a:p>
            <a:r>
              <a:rPr lang="en-US" b="1" dirty="0" err="1">
                <a:solidFill>
                  <a:srgbClr val="000000"/>
                </a:solidFill>
                <a:latin typeface="verdana" panose="020B0604030504040204" pitchFamily="34" charset="0"/>
                <a:hlinkClick r:id="rId3"/>
              </a:rPr>
              <a:t>Codeforces</a:t>
            </a:r>
            <a:r>
              <a:rPr lang="en-US" b="1" dirty="0">
                <a:solidFill>
                  <a:srgbClr val="000000"/>
                </a:solidFill>
                <a:latin typeface="verdana" panose="020B0604030504040204" pitchFamily="34" charset="0"/>
                <a:hlinkClick r:id="rId3"/>
              </a:rPr>
              <a:t> Round #238 (Div. 2)</a:t>
            </a:r>
            <a:endParaRPr lang="en-US" dirty="0"/>
          </a:p>
        </p:txBody>
      </p:sp>
    </p:spTree>
    <p:extLst>
      <p:ext uri="{BB962C8B-B14F-4D97-AF65-F5344CB8AC3E}">
        <p14:creationId xmlns:p14="http://schemas.microsoft.com/office/powerpoint/2010/main" val="1960149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Problem 4 – </a:t>
            </a:r>
            <a:r>
              <a:rPr lang="en-US" dirty="0">
                <a:hlinkClick r:id="rId2"/>
              </a:rPr>
              <a:t>Gravity Flip</a:t>
            </a:r>
            <a:endParaRPr lang="en-US" dirty="0"/>
          </a:p>
        </p:txBody>
      </p:sp>
      <p:sp>
        <p:nvSpPr>
          <p:cNvPr id="3" name="Content Placeholder 2"/>
          <p:cNvSpPr>
            <a:spLocks noGrp="1"/>
          </p:cNvSpPr>
          <p:nvPr>
            <p:ph idx="1"/>
          </p:nvPr>
        </p:nvSpPr>
        <p:spPr/>
        <p:txBody>
          <a:bodyPr>
            <a:normAutofit/>
          </a:bodyPr>
          <a:lstStyle/>
          <a:p>
            <a:r>
              <a:rPr lang="en-US" sz="2200" dirty="0"/>
              <a:t>There are </a:t>
            </a:r>
            <a:r>
              <a:rPr lang="en-US" sz="2200" i="1" dirty="0"/>
              <a:t>n</a:t>
            </a:r>
            <a:r>
              <a:rPr lang="en-US" sz="2200" dirty="0"/>
              <a:t> columns of toy cubes in the box arranged in a line. The </a:t>
            </a:r>
            <a:r>
              <a:rPr lang="en-US" sz="2200" i="1" dirty="0" err="1"/>
              <a:t>i</a:t>
            </a:r>
            <a:r>
              <a:rPr lang="en-US" sz="2200" dirty="0" err="1"/>
              <a:t>-th</a:t>
            </a:r>
            <a:r>
              <a:rPr lang="en-US" sz="2200" dirty="0"/>
              <a:t> column contains </a:t>
            </a:r>
            <a:r>
              <a:rPr lang="en-US" sz="2200" i="1" dirty="0" err="1"/>
              <a:t>a</a:t>
            </a:r>
            <a:r>
              <a:rPr lang="en-US" sz="2200" i="1" baseline="-25000" dirty="0" err="1"/>
              <a:t>i</a:t>
            </a:r>
            <a:r>
              <a:rPr lang="en-US" sz="2200" dirty="0"/>
              <a:t> cubes. At first, the gravity in the box is pulling the cubes downwards. When Chris switches the gravity, it begins to pull all the cubes to the right side of the box. The figure shows the initial and final configurations of the cubes in the box: the cubes that have changed their position are highlighted with orange.</a:t>
            </a:r>
          </a:p>
        </p:txBody>
      </p:sp>
      <p:pic>
        <p:nvPicPr>
          <p:cNvPr id="1026" name="Picture 2" descr="http://codeforces.com/predownloaded/01/cf/01cff7397e07654e4737eab32381cec02ec2955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875" y="4043325"/>
            <a:ext cx="6710346" cy="2511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196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Problem 4 – </a:t>
            </a:r>
            <a:r>
              <a:rPr lang="en-US" dirty="0">
                <a:hlinkClick r:id="rId2"/>
              </a:rPr>
              <a:t>Gravity Flip</a:t>
            </a:r>
            <a:endParaRPr lang="en-US" dirty="0"/>
          </a:p>
        </p:txBody>
      </p:sp>
      <p:sp>
        <p:nvSpPr>
          <p:cNvPr id="3" name="Content Placeholder 2"/>
          <p:cNvSpPr>
            <a:spLocks noGrp="1"/>
          </p:cNvSpPr>
          <p:nvPr>
            <p:ph idx="1"/>
          </p:nvPr>
        </p:nvSpPr>
        <p:spPr/>
        <p:txBody>
          <a:bodyPr>
            <a:normAutofit/>
          </a:bodyPr>
          <a:lstStyle/>
          <a:p>
            <a:r>
              <a:rPr lang="en-US" dirty="0"/>
              <a:t>Given the initial configuration of the toy cubes in the box, find the amounts of cubes in each of the </a:t>
            </a:r>
            <a:r>
              <a:rPr lang="en-US" i="1" dirty="0"/>
              <a:t>n</a:t>
            </a:r>
            <a:r>
              <a:rPr lang="en-US" dirty="0"/>
              <a:t> columns after the gravity switch!</a:t>
            </a:r>
          </a:p>
          <a:p>
            <a:r>
              <a:rPr lang="en-US" b="1" dirty="0"/>
              <a:t>Input</a:t>
            </a:r>
          </a:p>
          <a:p>
            <a:r>
              <a:rPr lang="en-US" dirty="0"/>
              <a:t>The first line of input contains an integer </a:t>
            </a:r>
            <a:r>
              <a:rPr lang="en-US" i="1" dirty="0"/>
              <a:t>n</a:t>
            </a:r>
            <a:r>
              <a:rPr lang="en-US" dirty="0"/>
              <a:t> (1 ≤ </a:t>
            </a:r>
            <a:r>
              <a:rPr lang="en-US" i="1" dirty="0"/>
              <a:t>n</a:t>
            </a:r>
            <a:r>
              <a:rPr lang="en-US" dirty="0"/>
              <a:t> ≤ 100), the number of the columns in the box. The next line contains </a:t>
            </a:r>
            <a:r>
              <a:rPr lang="en-US" i="1" dirty="0"/>
              <a:t>n</a:t>
            </a:r>
            <a:r>
              <a:rPr lang="en-US" dirty="0"/>
              <a:t> space-separated integer numbers. The </a:t>
            </a:r>
            <a:r>
              <a:rPr lang="en-US" i="1" dirty="0" err="1"/>
              <a:t>i</a:t>
            </a:r>
            <a:r>
              <a:rPr lang="en-US" dirty="0" err="1"/>
              <a:t>-th</a:t>
            </a:r>
            <a:r>
              <a:rPr lang="en-US" dirty="0"/>
              <a:t> number </a:t>
            </a:r>
            <a:r>
              <a:rPr lang="en-US" i="1" dirty="0" err="1"/>
              <a:t>a</a:t>
            </a:r>
            <a:r>
              <a:rPr lang="en-US" i="1" baseline="-25000" dirty="0" err="1"/>
              <a:t>i</a:t>
            </a:r>
            <a:r>
              <a:rPr lang="en-US" dirty="0"/>
              <a:t> (1 ≤ </a:t>
            </a:r>
            <a:r>
              <a:rPr lang="en-US" i="1" dirty="0" err="1"/>
              <a:t>a</a:t>
            </a:r>
            <a:r>
              <a:rPr lang="en-US" i="1" baseline="-25000" dirty="0" err="1"/>
              <a:t>i</a:t>
            </a:r>
            <a:r>
              <a:rPr lang="en-US" dirty="0"/>
              <a:t> ≤ 100) denotes the number of cubes in the </a:t>
            </a:r>
            <a:r>
              <a:rPr lang="en-US" i="1" dirty="0" err="1"/>
              <a:t>i</a:t>
            </a:r>
            <a:r>
              <a:rPr lang="en-US" dirty="0" err="1"/>
              <a:t>-th</a:t>
            </a:r>
            <a:r>
              <a:rPr lang="en-US" dirty="0"/>
              <a:t> column.</a:t>
            </a:r>
          </a:p>
          <a:p>
            <a:r>
              <a:rPr lang="en-US" b="1" dirty="0"/>
              <a:t>Output</a:t>
            </a:r>
          </a:p>
          <a:p>
            <a:r>
              <a:rPr lang="en-US" dirty="0"/>
              <a:t>Output </a:t>
            </a:r>
            <a:r>
              <a:rPr lang="en-US" i="1" dirty="0"/>
              <a:t>n</a:t>
            </a:r>
            <a:r>
              <a:rPr lang="en-US" dirty="0"/>
              <a:t> integer numbers separated by spaces, where the </a:t>
            </a:r>
            <a:r>
              <a:rPr lang="en-US" i="1" dirty="0" err="1"/>
              <a:t>i</a:t>
            </a:r>
            <a:r>
              <a:rPr lang="en-US" dirty="0" err="1"/>
              <a:t>-th</a:t>
            </a:r>
            <a:r>
              <a:rPr lang="en-US" dirty="0"/>
              <a:t> number is the amount of cubes in the </a:t>
            </a:r>
            <a:r>
              <a:rPr lang="en-US" i="1" dirty="0" err="1"/>
              <a:t>i</a:t>
            </a:r>
            <a:r>
              <a:rPr lang="en-US" dirty="0" err="1"/>
              <a:t>-th</a:t>
            </a:r>
            <a:r>
              <a:rPr lang="en-US" dirty="0"/>
              <a:t> column after the gravity switch.</a:t>
            </a:r>
          </a:p>
          <a:p>
            <a:endParaRPr lang="en-US" dirty="0"/>
          </a:p>
        </p:txBody>
      </p:sp>
    </p:spTree>
    <p:extLst>
      <p:ext uri="{BB962C8B-B14F-4D97-AF65-F5344CB8AC3E}">
        <p14:creationId xmlns:p14="http://schemas.microsoft.com/office/powerpoint/2010/main" val="1132926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Problem 4 – </a:t>
            </a:r>
            <a:r>
              <a:rPr lang="en-US" dirty="0">
                <a:hlinkClick r:id="rId2"/>
              </a:rPr>
              <a:t>Gravity Flip</a:t>
            </a:r>
            <a:endParaRPr lang="en-US" dirty="0"/>
          </a:p>
        </p:txBody>
      </p:sp>
      <p:sp>
        <p:nvSpPr>
          <p:cNvPr id="3" name="Content Placeholder 2"/>
          <p:cNvSpPr>
            <a:spLocks noGrp="1"/>
          </p:cNvSpPr>
          <p:nvPr>
            <p:ph idx="1"/>
          </p:nvPr>
        </p:nvSpPr>
        <p:spPr/>
        <p:txBody>
          <a:bodyPr>
            <a:normAutofit/>
          </a:bodyPr>
          <a:lstStyle/>
          <a:p>
            <a:pPr marL="0" indent="0">
              <a:buNone/>
            </a:pPr>
            <a:r>
              <a:rPr lang="en-US" dirty="0"/>
              <a:t>Input</a:t>
            </a:r>
            <a:r>
              <a:rPr lang="en-US"/>
              <a:t>:</a:t>
            </a:r>
            <a:endParaRPr lang="en-US" dirty="0"/>
          </a:p>
          <a:p>
            <a:pPr marL="0" indent="0">
              <a:buNone/>
            </a:pPr>
            <a:r>
              <a:rPr lang="en-US"/>
              <a:t>   </a:t>
            </a:r>
            <a:r>
              <a:rPr lang="en-US" dirty="0"/>
              <a:t>3 2 1 4</a:t>
            </a:r>
          </a:p>
          <a:p>
            <a:pPr marL="0" indent="0">
              <a:buNone/>
            </a:pPr>
            <a:r>
              <a:rPr lang="en-US"/>
              <a:t>Output</a:t>
            </a:r>
            <a:r>
              <a:rPr lang="en-US" dirty="0"/>
              <a:t>:</a:t>
            </a:r>
          </a:p>
          <a:p>
            <a:pPr marL="0" indent="0">
              <a:buNone/>
            </a:pPr>
            <a:r>
              <a:rPr lang="en-US"/>
              <a:t>   1 2 2 3</a:t>
            </a:r>
            <a:endParaRPr lang="en-US" dirty="0"/>
          </a:p>
          <a:p>
            <a:pPr marL="0" indent="0">
              <a:buNone/>
            </a:pPr>
            <a:r>
              <a:rPr lang="en-US" dirty="0"/>
              <a:t>Input</a:t>
            </a:r>
            <a:r>
              <a:rPr lang="en-US"/>
              <a:t>:</a:t>
            </a:r>
            <a:endParaRPr lang="en-US" dirty="0"/>
          </a:p>
          <a:p>
            <a:pPr marL="0" indent="0">
              <a:buNone/>
            </a:pPr>
            <a:r>
              <a:rPr lang="en-US"/>
              <a:t>   </a:t>
            </a:r>
            <a:r>
              <a:rPr lang="en-US" dirty="0"/>
              <a:t>3</a:t>
            </a:r>
          </a:p>
          <a:p>
            <a:pPr marL="0" indent="0">
              <a:buNone/>
            </a:pPr>
            <a:r>
              <a:rPr lang="en-US"/>
              <a:t>   </a:t>
            </a:r>
            <a:r>
              <a:rPr lang="en-US" dirty="0"/>
              <a:t>2 3 8</a:t>
            </a:r>
          </a:p>
          <a:p>
            <a:pPr marL="0" indent="0">
              <a:buNone/>
            </a:pPr>
            <a:r>
              <a:rPr lang="en-US"/>
              <a:t>Output</a:t>
            </a:r>
            <a:r>
              <a:rPr lang="en-US" dirty="0"/>
              <a:t>:</a:t>
            </a:r>
          </a:p>
          <a:p>
            <a:pPr marL="0" indent="0">
              <a:buNone/>
            </a:pPr>
            <a:r>
              <a:rPr lang="en-US"/>
              <a:t>   </a:t>
            </a:r>
            <a:r>
              <a:rPr lang="en-US" dirty="0"/>
              <a:t>2 3 8</a:t>
            </a:r>
          </a:p>
          <a:p>
            <a:endParaRPr lang="en-US"/>
          </a:p>
        </p:txBody>
      </p:sp>
    </p:spTree>
    <p:extLst>
      <p:ext uri="{BB962C8B-B14F-4D97-AF65-F5344CB8AC3E}">
        <p14:creationId xmlns:p14="http://schemas.microsoft.com/office/powerpoint/2010/main" val="3694053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t>Problem </a:t>
            </a:r>
            <a:r>
              <a:rPr lang="en-US" dirty="0"/>
              <a:t>4 – </a:t>
            </a:r>
            <a:r>
              <a:rPr lang="en-US" dirty="0">
                <a:hlinkClick r:id="rId2"/>
              </a:rPr>
              <a:t>Gravity Flip</a:t>
            </a:r>
            <a:endParaRPr lang="en-US" dirty="0"/>
          </a:p>
        </p:txBody>
      </p:sp>
      <p:sp>
        <p:nvSpPr>
          <p:cNvPr id="3" name="Content Placeholder 2"/>
          <p:cNvSpPr>
            <a:spLocks noGrp="1"/>
          </p:cNvSpPr>
          <p:nvPr>
            <p:ph idx="1"/>
          </p:nvPr>
        </p:nvSpPr>
        <p:spPr/>
        <p:txBody>
          <a:bodyPr>
            <a:normAutofit/>
          </a:bodyPr>
          <a:lstStyle/>
          <a:p>
            <a:r>
              <a:rPr lang="en-US" sz="2200" dirty="0"/>
              <a:t>Change the columns into rows. Every time when we add one column into the box we count the number of blocks in each row. Assume there’re m rows.</a:t>
            </a:r>
          </a:p>
          <a:p>
            <a:r>
              <a:rPr lang="en-US" sz="2200" dirty="0"/>
              <a:t>Re-mark all the columns. Make the rightmost column </a:t>
            </a:r>
            <a:r>
              <a:rPr lang="en-US" sz="2200" dirty="0" err="1"/>
              <a:t>column</a:t>
            </a:r>
            <a:r>
              <a:rPr lang="en-US" sz="2200" dirty="0"/>
              <a:t> #1, to the left, column #2, column #3, column #4 …… column #n</a:t>
            </a:r>
          </a:p>
          <a:p>
            <a:r>
              <a:rPr lang="en-US" sz="2200" dirty="0"/>
              <a:t>Calculate the number of blocks in each column after the change of gravity. For each column, search for all the rows: </a:t>
            </a:r>
          </a:p>
          <a:p>
            <a:pPr algn="ctr"/>
            <a:r>
              <a:rPr lang="en-US" sz="2200" dirty="0"/>
              <a:t>If (row(j)) &lt;= # of column, </a:t>
            </a:r>
            <a:r>
              <a:rPr lang="en-US" sz="2200" dirty="0" err="1"/>
              <a:t>num</a:t>
            </a:r>
            <a:r>
              <a:rPr lang="en-US" sz="2200" dirty="0"/>
              <a:t>(col) increase by 1</a:t>
            </a:r>
          </a:p>
          <a:p>
            <a:r>
              <a:rPr lang="en-US" sz="2200" dirty="0"/>
              <a:t>Output, print the </a:t>
            </a:r>
            <a:r>
              <a:rPr lang="en-US" sz="2200" dirty="0" err="1"/>
              <a:t>num</a:t>
            </a:r>
            <a:r>
              <a:rPr lang="en-US" sz="2200" dirty="0"/>
              <a:t>(col) inversely, means from column #n to column #1.</a:t>
            </a:r>
          </a:p>
          <a:p>
            <a:pPr algn="ctr"/>
            <a:endParaRPr lang="en-US" sz="2200" dirty="0"/>
          </a:p>
        </p:txBody>
      </p:sp>
    </p:spTree>
    <p:extLst>
      <p:ext uri="{BB962C8B-B14F-4D97-AF65-F5344CB8AC3E}">
        <p14:creationId xmlns:p14="http://schemas.microsoft.com/office/powerpoint/2010/main" val="2346954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vert="horz" lIns="91440" tIns="45720" rIns="91440" bIns="45720" rtlCol="0" anchor="t">
            <a:normAutofit/>
          </a:bodyPr>
          <a:lstStyle/>
          <a:p>
            <a:r>
              <a:rPr lang="EN-US"/>
              <a:t>1. language (C++, java, python) </a:t>
            </a:r>
          </a:p>
          <a:p>
            <a:r>
              <a:rPr lang="EN-US"/>
              <a:t>2. implementation </a:t>
            </a:r>
          </a:p>
          <a:p>
            <a:r>
              <a:rPr lang="EN-US"/>
              <a:t>3. problems of implementation</a:t>
            </a:r>
          </a:p>
        </p:txBody>
      </p:sp>
    </p:spTree>
    <p:extLst>
      <p:ext uri="{BB962C8B-B14F-4D97-AF65-F5344CB8AC3E}">
        <p14:creationId xmlns:p14="http://schemas.microsoft.com/office/powerpoint/2010/main" val="1835590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5 – </a:t>
            </a:r>
            <a:r>
              <a:rPr lang="en-US" dirty="0">
                <a:hlinkClick r:id="rId2"/>
              </a:rPr>
              <a:t>Megacity</a:t>
            </a:r>
            <a:r>
              <a:rPr lang="en-US" dirty="0"/>
              <a:t>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28368972"/>
              </p:ext>
            </p:extLst>
          </p:nvPr>
        </p:nvGraphicFramePr>
        <p:xfrm>
          <a:off x="6926855" y="962596"/>
          <a:ext cx="2647950" cy="653415"/>
        </p:xfrm>
        <a:graphic>
          <a:graphicData uri="http://schemas.openxmlformats.org/drawingml/2006/table">
            <a:tbl>
              <a:tblPr/>
              <a:tblGrid>
                <a:gridCol w="2647950">
                  <a:extLst>
                    <a:ext uri="{9D8B030D-6E8A-4147-A177-3AD203B41FA5}">
                      <a16:colId xmlns:a16="http://schemas.microsoft.com/office/drawing/2014/main" val="845617186"/>
                    </a:ext>
                  </a:extLst>
                </a:gridCol>
              </a:tblGrid>
              <a:tr h="0">
                <a:tc>
                  <a:txBody>
                    <a:bodyPr/>
                    <a:lstStyle/>
                    <a:p>
                      <a:pPr algn="ctr"/>
                      <a:r>
                        <a:rPr lang="en-US" b="1" i="0" dirty="0" err="1">
                          <a:solidFill>
                            <a:srgbClr val="000000"/>
                          </a:solidFill>
                          <a:effectLst/>
                          <a:hlinkClick r:id="rId3"/>
                        </a:rPr>
                        <a:t>Codeforces</a:t>
                      </a:r>
                      <a:r>
                        <a:rPr lang="en-US" b="1" i="0" dirty="0">
                          <a:solidFill>
                            <a:srgbClr val="000000"/>
                          </a:solidFill>
                          <a:effectLst/>
                          <a:hlinkClick r:id="rId3"/>
                        </a:rPr>
                        <a:t> Round #242 (Div. 2)</a:t>
                      </a:r>
                      <a:endParaRPr lang="en-US" b="1" i="0" dirty="0">
                        <a:effectLst/>
                      </a:endParaRPr>
                    </a:p>
                  </a:txBody>
                  <a:tcPr marL="38100" marR="38100" marT="66675" marB="38100" anchor="ctr">
                    <a:lnL>
                      <a:noFill/>
                    </a:lnL>
                    <a:lnR>
                      <a:noFill/>
                    </a:lnR>
                    <a:lnT>
                      <a:noFill/>
                    </a:lnT>
                    <a:lnB w="9525" cap="flat" cmpd="sng" algn="ctr">
                      <a:solidFill>
                        <a:srgbClr val="B9B9B9"/>
                      </a:solidFill>
                      <a:prstDash val="solid"/>
                      <a:round/>
                      <a:headEnd type="none" w="med" len="med"/>
                      <a:tailEnd type="none" w="med" len="med"/>
                    </a:lnB>
                  </a:tcPr>
                </a:tc>
                <a:extLst>
                  <a:ext uri="{0D108BD9-81ED-4DB2-BD59-A6C34878D82A}">
                    <a16:rowId xmlns:a16="http://schemas.microsoft.com/office/drawing/2014/main" val="552169208"/>
                  </a:ext>
                </a:extLst>
              </a:tr>
            </a:tbl>
          </a:graphicData>
        </a:graphic>
      </p:graphicFrame>
      <p:sp>
        <p:nvSpPr>
          <p:cNvPr id="5" name="Rectangle 1"/>
          <p:cNvSpPr>
            <a:spLocks noChangeArrowheads="1"/>
          </p:cNvSpPr>
          <p:nvPr/>
        </p:nvSpPr>
        <p:spPr bwMode="auto">
          <a:xfrm>
            <a:off x="6794500" y="1019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Verdana" panose="020B0604030504040204" pitchFamily="34" charset="0"/>
              </a:rPr>
            </a:br>
            <a:r>
              <a:rPr kumimoji="0" lang="en-US" altLang="en-US" sz="1000" b="0" i="0" u="none" strike="noStrike" cap="none" normalizeH="0" baseline="0">
                <a:ln>
                  <a:noFill/>
                </a:ln>
                <a:solidFill>
                  <a:srgbClr val="000000"/>
                </a:solidFill>
                <a:effectLst/>
                <a:latin typeface="Verdana" panose="020B060403050404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p:cNvSpPr txBox="1"/>
          <p:nvPr/>
        </p:nvSpPr>
        <p:spPr>
          <a:xfrm>
            <a:off x="682388" y="1910687"/>
            <a:ext cx="11354937" cy="4893647"/>
          </a:xfrm>
          <a:prstGeom prst="rect">
            <a:avLst/>
          </a:prstGeom>
          <a:noFill/>
        </p:spPr>
        <p:txBody>
          <a:bodyPr wrap="square" rtlCol="0">
            <a:spAutoFit/>
          </a:bodyPr>
          <a:lstStyle/>
          <a:p>
            <a:r>
              <a:rPr lang="en-US" sz="2400" dirty="0"/>
              <a:t>The administration of the Tomsk Region firmly believes that it's time to become a megacity (that is, get population of one million). Instead of improving the demographic situation, they decided to achieve its goal by expanding the boundaries of the city.</a:t>
            </a:r>
          </a:p>
          <a:p>
            <a:r>
              <a:rPr lang="en-US" sz="2400" dirty="0"/>
              <a:t>The city of Tomsk can be represented as point on the plane with coordinates (0; 0). The city is surrounded with </a:t>
            </a:r>
            <a:r>
              <a:rPr lang="en-US" sz="2400" i="1" dirty="0"/>
              <a:t>n</a:t>
            </a:r>
            <a:r>
              <a:rPr lang="en-US" sz="2400" dirty="0"/>
              <a:t> other locations, the </a:t>
            </a:r>
            <a:r>
              <a:rPr lang="en-US" sz="2400" i="1" dirty="0" err="1"/>
              <a:t>i</a:t>
            </a:r>
            <a:r>
              <a:rPr lang="en-US" sz="2400" dirty="0" err="1"/>
              <a:t>-th</a:t>
            </a:r>
            <a:r>
              <a:rPr lang="en-US" sz="2400" dirty="0"/>
              <a:t> one has coordinates (</a:t>
            </a:r>
            <a:r>
              <a:rPr lang="en-US" sz="2400" i="1" dirty="0"/>
              <a:t>x</a:t>
            </a:r>
            <a:r>
              <a:rPr lang="en-US" sz="2400" i="1" baseline="-25000" dirty="0"/>
              <a:t>i</a:t>
            </a:r>
            <a:r>
              <a:rPr lang="en-US" sz="2400" dirty="0"/>
              <a:t>, </a:t>
            </a:r>
            <a:r>
              <a:rPr lang="en-US" sz="2400" i="1" dirty="0" err="1"/>
              <a:t>y</a:t>
            </a:r>
            <a:r>
              <a:rPr lang="en-US" sz="2400" i="1" baseline="-25000" dirty="0" err="1"/>
              <a:t>i</a:t>
            </a:r>
            <a:r>
              <a:rPr lang="en-US" sz="2400" dirty="0"/>
              <a:t>) with the population of </a:t>
            </a:r>
            <a:r>
              <a:rPr lang="en-US" sz="2400" i="1" dirty="0" err="1"/>
              <a:t>k</a:t>
            </a:r>
            <a:r>
              <a:rPr lang="en-US" sz="2400" i="1" baseline="-25000" dirty="0" err="1"/>
              <a:t>i</a:t>
            </a:r>
            <a:r>
              <a:rPr lang="en-US" sz="2400" dirty="0"/>
              <a:t> people. You can widen the city boundaries to a circle of radius </a:t>
            </a:r>
            <a:r>
              <a:rPr lang="en-US" sz="2400" i="1" dirty="0"/>
              <a:t>r</a:t>
            </a:r>
            <a:r>
              <a:rPr lang="en-US" sz="2400" dirty="0"/>
              <a:t>. In such case all locations inside the circle and on its border are included into the city.</a:t>
            </a:r>
          </a:p>
          <a:p>
            <a:r>
              <a:rPr lang="en-US" sz="2400" dirty="0"/>
              <a:t>Your goal is to write a program that will determine the minimum radius </a:t>
            </a:r>
            <a:r>
              <a:rPr lang="en-US" sz="2400" i="1" dirty="0"/>
              <a:t>r</a:t>
            </a:r>
            <a:r>
              <a:rPr lang="en-US" sz="2400" dirty="0"/>
              <a:t>, to which is necessary to expand the boundaries of Tomsk, so that it becomes a megacity.</a:t>
            </a:r>
          </a:p>
          <a:p>
            <a:endParaRPr lang="en-US" sz="2400" dirty="0"/>
          </a:p>
        </p:txBody>
      </p:sp>
    </p:spTree>
    <p:extLst>
      <p:ext uri="{BB962C8B-B14F-4D97-AF65-F5344CB8AC3E}">
        <p14:creationId xmlns:p14="http://schemas.microsoft.com/office/powerpoint/2010/main" val="1191849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69848" y="484632"/>
            <a:ext cx="10058400" cy="1609344"/>
          </a:xfrm>
        </p:spPr>
        <p:txBody>
          <a:bodyPr>
            <a:normAutofit/>
          </a:bodyPr>
          <a:lstStyle/>
          <a:p>
            <a:r>
              <a:rPr lang="en-US" sz="5400" dirty="0"/>
              <a:t>Problem 5 – </a:t>
            </a:r>
            <a:r>
              <a:rPr lang="en-US">
                <a:hlinkClick r:id="rId2"/>
              </a:rPr>
              <a:t>Megacity</a:t>
            </a:r>
            <a:r>
              <a:rPr lang="en-US" sz="5400" dirty="0"/>
              <a:t>  </a:t>
            </a:r>
          </a:p>
        </p:txBody>
      </p:sp>
      <p:sp>
        <p:nvSpPr>
          <p:cNvPr id="8" name="TextBox 7"/>
          <p:cNvSpPr txBox="1"/>
          <p:nvPr/>
        </p:nvSpPr>
        <p:spPr>
          <a:xfrm>
            <a:off x="600501" y="2306471"/>
            <a:ext cx="10686197" cy="3693319"/>
          </a:xfrm>
          <a:prstGeom prst="rect">
            <a:avLst/>
          </a:prstGeom>
          <a:noFill/>
        </p:spPr>
        <p:txBody>
          <a:bodyPr wrap="square" rtlCol="0">
            <a:spAutoFit/>
          </a:bodyPr>
          <a:lstStyle/>
          <a:p>
            <a:r>
              <a:rPr lang="en-US" b="1" dirty="0"/>
              <a:t>Input</a:t>
            </a:r>
          </a:p>
          <a:p>
            <a:r>
              <a:rPr lang="en-US" dirty="0"/>
              <a:t>The first line of the input contains two integers </a:t>
            </a:r>
            <a:r>
              <a:rPr lang="en-US" i="1" dirty="0"/>
              <a:t>n</a:t>
            </a:r>
            <a:r>
              <a:rPr lang="en-US" dirty="0"/>
              <a:t> and </a:t>
            </a:r>
            <a:r>
              <a:rPr lang="en-US" i="1" dirty="0"/>
              <a:t>s</a:t>
            </a:r>
            <a:r>
              <a:rPr lang="en-US" dirty="0"/>
              <a:t> (1 ≤ </a:t>
            </a:r>
            <a:r>
              <a:rPr lang="en-US" i="1" dirty="0"/>
              <a:t>n</a:t>
            </a:r>
            <a:r>
              <a:rPr lang="en-US" dirty="0"/>
              <a:t> ≤ 10</a:t>
            </a:r>
            <a:r>
              <a:rPr lang="en-US" baseline="30000" dirty="0"/>
              <a:t>3</a:t>
            </a:r>
            <a:r>
              <a:rPr lang="en-US" dirty="0"/>
              <a:t>; 1 ≤ </a:t>
            </a:r>
            <a:r>
              <a:rPr lang="en-US" i="1" dirty="0"/>
              <a:t>s</a:t>
            </a:r>
            <a:r>
              <a:rPr lang="en-US" dirty="0"/>
              <a:t> &lt; 10</a:t>
            </a:r>
            <a:r>
              <a:rPr lang="en-US" baseline="30000" dirty="0"/>
              <a:t>6</a:t>
            </a:r>
            <a:r>
              <a:rPr lang="en-US" dirty="0"/>
              <a:t>) — the number of </a:t>
            </a:r>
            <a:r>
              <a:rPr lang="en-US" dirty="0" err="1"/>
              <a:t>locatons</a:t>
            </a:r>
            <a:r>
              <a:rPr lang="en-US" dirty="0"/>
              <a:t> around Tomsk city and the population of the city. Then </a:t>
            </a:r>
            <a:r>
              <a:rPr lang="en-US" i="1" dirty="0"/>
              <a:t>n</a:t>
            </a:r>
            <a:r>
              <a:rPr lang="en-US" dirty="0"/>
              <a:t> lines follow. The </a:t>
            </a:r>
            <a:r>
              <a:rPr lang="en-US" i="1" dirty="0" err="1"/>
              <a:t>i</a:t>
            </a:r>
            <a:r>
              <a:rPr lang="en-US" dirty="0" err="1"/>
              <a:t>-th</a:t>
            </a:r>
            <a:r>
              <a:rPr lang="en-US" dirty="0"/>
              <a:t> line contains three integers — the </a:t>
            </a:r>
            <a:r>
              <a:rPr lang="en-US" i="1" dirty="0"/>
              <a:t>x</a:t>
            </a:r>
            <a:r>
              <a:rPr lang="en-US" i="1" baseline="-25000" dirty="0"/>
              <a:t>i</a:t>
            </a:r>
            <a:r>
              <a:rPr lang="en-US" dirty="0"/>
              <a:t> and </a:t>
            </a:r>
            <a:r>
              <a:rPr lang="en-US" i="1" dirty="0" err="1"/>
              <a:t>y</a:t>
            </a:r>
            <a:r>
              <a:rPr lang="en-US" i="1" baseline="-25000" dirty="0" err="1"/>
              <a:t>i</a:t>
            </a:r>
            <a:r>
              <a:rPr lang="en-US" dirty="0"/>
              <a:t> coordinate values of the </a:t>
            </a:r>
            <a:r>
              <a:rPr lang="en-US" i="1" dirty="0" err="1"/>
              <a:t>i</a:t>
            </a:r>
            <a:r>
              <a:rPr lang="en-US" dirty="0" err="1"/>
              <a:t>-th</a:t>
            </a:r>
            <a:r>
              <a:rPr lang="en-US" dirty="0"/>
              <a:t> location and the number </a:t>
            </a:r>
            <a:r>
              <a:rPr lang="en-US" i="1" dirty="0" err="1"/>
              <a:t>k</a:t>
            </a:r>
            <a:r>
              <a:rPr lang="en-US" i="1" baseline="-25000" dirty="0" err="1"/>
              <a:t>i</a:t>
            </a:r>
            <a:r>
              <a:rPr lang="en-US" dirty="0"/>
              <a:t> of people in it (1 ≤ </a:t>
            </a:r>
            <a:r>
              <a:rPr lang="en-US" i="1" dirty="0" err="1"/>
              <a:t>k</a:t>
            </a:r>
            <a:r>
              <a:rPr lang="en-US" i="1" baseline="-25000" dirty="0" err="1"/>
              <a:t>i</a:t>
            </a:r>
            <a:r>
              <a:rPr lang="en-US" dirty="0"/>
              <a:t> &lt; 10</a:t>
            </a:r>
            <a:r>
              <a:rPr lang="en-US" baseline="30000" dirty="0"/>
              <a:t>6</a:t>
            </a:r>
            <a:r>
              <a:rPr lang="en-US" dirty="0"/>
              <a:t>). Each coordinate is an integer and doesn't exceed 10</a:t>
            </a:r>
            <a:r>
              <a:rPr lang="en-US" baseline="30000" dirty="0"/>
              <a:t>4</a:t>
            </a:r>
            <a:r>
              <a:rPr lang="en-US" dirty="0"/>
              <a:t> in its absolute value.</a:t>
            </a:r>
          </a:p>
          <a:p>
            <a:r>
              <a:rPr lang="en-US" dirty="0"/>
              <a:t>It is guaranteed that no two locations are at the same point and no location is at point (0; 0).</a:t>
            </a:r>
          </a:p>
          <a:p>
            <a:endParaRPr lang="en-US" dirty="0"/>
          </a:p>
          <a:p>
            <a:r>
              <a:rPr lang="en-US" b="1" dirty="0"/>
              <a:t>Output</a:t>
            </a:r>
          </a:p>
          <a:p>
            <a:r>
              <a:rPr lang="en-US" dirty="0"/>
              <a:t>In the output, print "-1" (without the quotes), if Tomsk won't be able to become a megacity. Otherwise, in the first line print a single real number — the minimum radius of the circle that the city needs to expand to in order to become a megacity.</a:t>
            </a:r>
          </a:p>
          <a:p>
            <a:r>
              <a:rPr lang="en-US" dirty="0"/>
              <a:t>The answer is considered correct if the absolute or relative error don't exceed 10</a:t>
            </a:r>
            <a:r>
              <a:rPr lang="en-US" baseline="30000" dirty="0"/>
              <a:t> - 6</a:t>
            </a:r>
            <a:r>
              <a:rPr lang="en-US" dirty="0"/>
              <a:t>.</a:t>
            </a:r>
          </a:p>
          <a:p>
            <a:endParaRPr lang="en-US" dirty="0"/>
          </a:p>
        </p:txBody>
      </p:sp>
    </p:spTree>
    <p:extLst>
      <p:ext uri="{BB962C8B-B14F-4D97-AF65-F5344CB8AC3E}">
        <p14:creationId xmlns:p14="http://schemas.microsoft.com/office/powerpoint/2010/main" val="558711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5 – </a:t>
            </a:r>
            <a:r>
              <a:rPr lang="en-US" dirty="0">
                <a:hlinkClick r:id="rId2"/>
              </a:rPr>
              <a:t>Megacity</a:t>
            </a:r>
            <a:endParaRPr lang="en-US" dirty="0"/>
          </a:p>
        </p:txBody>
      </p:sp>
      <p:sp>
        <p:nvSpPr>
          <p:cNvPr id="3" name="Content Placeholder 2"/>
          <p:cNvSpPr>
            <a:spLocks noGrp="1"/>
          </p:cNvSpPr>
          <p:nvPr>
            <p:ph idx="1"/>
          </p:nvPr>
        </p:nvSpPr>
        <p:spPr>
          <a:xfrm>
            <a:off x="682388" y="1875749"/>
            <a:ext cx="10445860" cy="4050792"/>
          </a:xfrm>
        </p:spPr>
        <p:txBody>
          <a:bodyPr>
            <a:noAutofit/>
          </a:bodyPr>
          <a:lstStyle/>
          <a:p>
            <a:endParaRPr lang="en-US" sz="2400" dirty="0"/>
          </a:p>
          <a:p>
            <a:r>
              <a:rPr lang="en-US" sz="2400" dirty="0"/>
              <a:t>Idea</a:t>
            </a:r>
          </a:p>
          <a:p>
            <a:pPr marL="457200" indent="-457200">
              <a:buAutoNum type="arabicPeriod"/>
            </a:pPr>
            <a:r>
              <a:rPr lang="en-US" sz="2400" dirty="0"/>
              <a:t>Sort the radiuses of the points by formula r = </a:t>
            </a:r>
            <a:r>
              <a:rPr lang="en-US" sz="2400" dirty="0" err="1"/>
              <a:t>sqrt</a:t>
            </a:r>
            <a:r>
              <a:rPr lang="en-US" sz="2400" dirty="0"/>
              <a:t>((x – 0) ^ 2 + (y – 0) ^ 2). </a:t>
            </a:r>
          </a:p>
          <a:p>
            <a:pPr marL="457200" indent="-457200">
              <a:buAutoNum type="arabicPeriod"/>
            </a:pPr>
            <a:r>
              <a:rPr lang="en-US" sz="2400" dirty="0"/>
              <a:t>Go from the most inside point to outside points and add the k values. (the radiuses are strictly increasing).</a:t>
            </a:r>
          </a:p>
          <a:p>
            <a:pPr marL="457200" indent="-457200">
              <a:buAutoNum type="arabicPeriod"/>
            </a:pPr>
            <a:r>
              <a:rPr lang="en-US" sz="2400" dirty="0"/>
              <a:t>If at some point the total k value exceeds 1 million, then the radius of the point is the smallest radius. Print the radius. </a:t>
            </a:r>
          </a:p>
          <a:p>
            <a:pPr marL="457200" indent="-457200">
              <a:buAutoNum type="arabicPeriod"/>
            </a:pPr>
            <a:r>
              <a:rPr lang="en-US" sz="2400" dirty="0"/>
              <a:t>If the total k value of all the points is smaller than 1 million. Print “-1”.</a:t>
            </a:r>
          </a:p>
          <a:p>
            <a:pPr marL="457200" indent="-457200">
              <a:buAutoNum type="arabicPeriod"/>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2201407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A2 judge</a:t>
            </a:r>
            <a:endParaRPr lang="en-US" dirty="0">
              <a:hlinkClick r:id="rId2"/>
            </a:endParaRPr>
          </a:p>
          <a:p>
            <a:pPr marL="0" indent="0">
              <a:buNone/>
            </a:pPr>
            <a:r>
              <a:rPr lang="en-US">
                <a:hlinkClick r:id="rId3"/>
              </a:rPr>
              <a:t>https</a:t>
            </a:r>
            <a:r>
              <a:rPr lang="en-US">
                <a:hlinkClick r:id="rId3"/>
              </a:rPr>
              <a:t>://a2oj.com/category?ID=92</a:t>
            </a:r>
            <a:endParaRPr lang="en-US"/>
          </a:p>
          <a:p>
            <a:pPr marL="0" indent="0">
              <a:buNone/>
            </a:pPr>
            <a:endParaRPr lang="en-US" dirty="0"/>
          </a:p>
        </p:txBody>
      </p:sp>
      <p:sp>
        <p:nvSpPr>
          <p:cNvPr id="4" name="Title 3"/>
          <p:cNvSpPr>
            <a:spLocks noGrp="1"/>
          </p:cNvSpPr>
          <p:nvPr>
            <p:ph type="title"/>
          </p:nvPr>
        </p:nvSpPr>
        <p:spPr/>
        <p:txBody>
          <a:bodyPr/>
          <a:lstStyle/>
          <a:p>
            <a:r>
              <a:rPr lang="en-US" dirty="0"/>
              <a:t>practice resources</a:t>
            </a:r>
          </a:p>
        </p:txBody>
      </p:sp>
    </p:spTree>
    <p:extLst>
      <p:ext uri="{BB962C8B-B14F-4D97-AF65-F5344CB8AC3E}">
        <p14:creationId xmlns:p14="http://schemas.microsoft.com/office/powerpoint/2010/main" val="3360486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language</a:t>
            </a:r>
          </a:p>
        </p:txBody>
      </p:sp>
      <p:sp>
        <p:nvSpPr>
          <p:cNvPr id="3" name="Content Placeholder 2"/>
          <p:cNvSpPr>
            <a:spLocks noGrp="1"/>
          </p:cNvSpPr>
          <p:nvPr>
            <p:ph idx="1"/>
          </p:nvPr>
        </p:nvSpPr>
        <p:spPr/>
        <p:txBody>
          <a:bodyPr vert="horz" lIns="91440" tIns="45720" rIns="91440" bIns="45720" rtlCol="0" anchor="t">
            <a:normAutofit/>
          </a:bodyPr>
          <a:lstStyle/>
          <a:p>
            <a:r>
              <a:rPr lang="EN-US"/>
              <a:t> Language </a:t>
            </a:r>
            <a:r>
              <a:rPr lang="EN-US" dirty="0"/>
              <a:t>differ</a:t>
            </a:r>
            <a:r>
              <a:rPr lang="en-US" dirty="0"/>
              <a:t>e</a:t>
            </a:r>
            <a:r>
              <a:rPr lang="EN-US" dirty="0"/>
              <a:t>nce</a:t>
            </a:r>
            <a:r>
              <a:rPr lang="EN-US"/>
              <a:t> does not matter</a:t>
            </a:r>
            <a:r>
              <a:rPr lang="en-US"/>
              <a:t> </a:t>
            </a:r>
            <a:r>
              <a:rPr lang="EN-US"/>
              <a:t>your </a:t>
            </a:r>
            <a:r>
              <a:rPr lang="EN-US" dirty="0"/>
              <a:t>ability to solve </a:t>
            </a:r>
            <a:r>
              <a:rPr lang="EN-US"/>
              <a:t>a problem</a:t>
            </a:r>
          </a:p>
          <a:p>
            <a:r>
              <a:rPr lang="EN-US"/>
              <a:t> Dividing groups by languages(3 people per team)</a:t>
            </a:r>
          </a:p>
          <a:p>
            <a:r>
              <a:rPr lang="EN-US"/>
              <a:t> Don’t know any language? Learn one. </a:t>
            </a:r>
            <a:r>
              <a:rPr lang="EN-US" dirty="0"/>
              <a:t> </a:t>
            </a:r>
            <a:r>
              <a:rPr lang="EN-US"/>
              <a:t>Code </a:t>
            </a:r>
            <a:r>
              <a:rPr lang="EN-US" dirty="0"/>
              <a:t>academy?</a:t>
            </a:r>
            <a:r>
              <a:rPr lang="EN-US"/>
              <a:t> </a:t>
            </a:r>
          </a:p>
          <a:p>
            <a:r>
              <a:rPr lang="EN-US"/>
              <a:t> If you have question about grammar, you could also ask on </a:t>
            </a:r>
            <a:r>
              <a:rPr lang="EN-US" err="1"/>
              <a:t>Onenote</a:t>
            </a:r>
            <a:r>
              <a:rPr lang="EN-US"/>
              <a:t> and we will help you. </a:t>
            </a:r>
          </a:p>
          <a:p>
            <a:pPr marL="0" indent="0">
              <a:buNone/>
            </a:pPr>
            <a:endParaRPr lang="EN-US"/>
          </a:p>
        </p:txBody>
      </p:sp>
    </p:spTree>
    <p:extLst>
      <p:ext uri="{BB962C8B-B14F-4D97-AF65-F5344CB8AC3E}">
        <p14:creationId xmlns:p14="http://schemas.microsoft.com/office/powerpoint/2010/main" val="2966416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Ideone.com</a:t>
            </a:r>
            <a:endParaRPr lang="en-US"/>
          </a:p>
        </p:txBody>
      </p:sp>
      <p:sp>
        <p:nvSpPr>
          <p:cNvPr id="3" name="Content Placeholder 2"/>
          <p:cNvSpPr>
            <a:spLocks noGrp="1"/>
          </p:cNvSpPr>
          <p:nvPr>
            <p:ph idx="1"/>
          </p:nvPr>
        </p:nvSpPr>
        <p:spPr/>
        <p:txBody>
          <a:bodyPr vert="horz" lIns="91440" tIns="45720" rIns="91440" bIns="45720" rtlCol="0" anchor="t">
            <a:normAutofit/>
          </a:bodyPr>
          <a:lstStyle/>
          <a:p>
            <a:r>
              <a:rPr lang="EN-US" sz="3200" dirty="0">
                <a:hlinkClick r:id="rId3"/>
              </a:rPr>
              <a:t>http://ideone.com</a:t>
            </a:r>
            <a:endParaRPr lang="EN-US" sz="3200" dirty="0"/>
          </a:p>
          <a:p>
            <a:endParaRPr lang="EN-US" sz="3200" dirty="0"/>
          </a:p>
        </p:txBody>
      </p:sp>
    </p:spTree>
    <p:extLst>
      <p:ext uri="{BB962C8B-B14F-4D97-AF65-F5344CB8AC3E}">
        <p14:creationId xmlns:p14="http://schemas.microsoft.com/office/powerpoint/2010/main" val="2567430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Implementation(Ad Hoc Problems)</a:t>
            </a:r>
          </a:p>
        </p:txBody>
      </p:sp>
      <p:sp>
        <p:nvSpPr>
          <p:cNvPr id="3" name="Content Placeholder 2"/>
          <p:cNvSpPr>
            <a:spLocks noGrp="1"/>
          </p:cNvSpPr>
          <p:nvPr>
            <p:ph idx="1"/>
          </p:nvPr>
        </p:nvSpPr>
        <p:spPr/>
        <p:txBody>
          <a:bodyPr vert="horz" lIns="91440" tIns="45720" rIns="91440" bIns="45720" rtlCol="0" anchor="t">
            <a:normAutofit/>
          </a:bodyPr>
          <a:lstStyle/>
          <a:p>
            <a:r>
              <a:rPr lang="EN-US"/>
              <a:t> Understand the problem.</a:t>
            </a:r>
          </a:p>
          <a:p>
            <a:r>
              <a:rPr lang="EN-US"/>
              <a:t> Do what problems ask. </a:t>
            </a:r>
          </a:p>
          <a:p>
            <a:r>
              <a:rPr lang="EN-US"/>
              <a:t> Sometimes little thinking.</a:t>
            </a:r>
          </a:p>
          <a:p>
            <a:r>
              <a:rPr lang="EN-US"/>
              <a:t> It can be easy, but it can also be hard.</a:t>
            </a:r>
          </a:p>
        </p:txBody>
      </p:sp>
    </p:spTree>
    <p:extLst>
      <p:ext uri="{BB962C8B-B14F-4D97-AF65-F5344CB8AC3E}">
        <p14:creationId xmlns:p14="http://schemas.microsoft.com/office/powerpoint/2010/main" val="1113046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a:t>
            </a:r>
            <a:endParaRPr lang="en-US"/>
          </a:p>
        </p:txBody>
      </p:sp>
      <p:sp>
        <p:nvSpPr>
          <p:cNvPr id="3" name="Content Placeholder 2"/>
          <p:cNvSpPr>
            <a:spLocks noGrp="1"/>
          </p:cNvSpPr>
          <p:nvPr>
            <p:ph idx="1"/>
          </p:nvPr>
        </p:nvSpPr>
        <p:spPr/>
        <p:txBody>
          <a:bodyPr vert="horz" lIns="91440" tIns="45720" rIns="91440" bIns="45720" rtlCol="0" anchor="t">
            <a:normAutofit/>
          </a:bodyPr>
          <a:lstStyle/>
          <a:p>
            <a:r>
              <a:rPr lang="EN-US">
                <a:latin typeface="Verdana"/>
              </a:rPr>
              <a:t>`Ad hoc' problems are those whose algorithms do not fall into standard categories with well-studied solutions. Each ad hoc problem is different; no specific or general techniques exist to solve them.</a:t>
            </a:r>
            <a:endParaRPr lang="en-US">
              <a:latin typeface="Verdana"/>
            </a:endParaRPr>
          </a:p>
          <a:p>
            <a:r>
              <a:rPr lang="EN-US">
                <a:latin typeface="Verdana"/>
              </a:rPr>
              <a:t>Ad hoc problems usually require careful reading and usually yield to an attack that revolves around carefully sequencing the instructions given in the problem.</a:t>
            </a:r>
          </a:p>
          <a:p>
            <a:endParaRPr lang="en-US">
              <a:latin typeface="Verdana"/>
            </a:endParaRPr>
          </a:p>
          <a:p>
            <a:endParaRPr lang="EN-US">
              <a:latin typeface="Verdana"/>
            </a:endParaRPr>
          </a:p>
        </p:txBody>
      </p:sp>
    </p:spTree>
    <p:extLst>
      <p:ext uri="{BB962C8B-B14F-4D97-AF65-F5344CB8AC3E}">
        <p14:creationId xmlns:p14="http://schemas.microsoft.com/office/powerpoint/2010/main" val="2197100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7211"/>
            <a:ext cx="12018356" cy="1609344"/>
          </a:xfrm>
        </p:spPr>
        <p:txBody>
          <a:bodyPr>
            <a:normAutofit/>
          </a:bodyPr>
          <a:lstStyle/>
          <a:p>
            <a:r>
              <a:rPr lang="EN-US" dirty="0"/>
              <a:t>Problem 1– ICPC #1from</a:t>
            </a:r>
            <a:r>
              <a:rPr lang="en-US" dirty="0"/>
              <a:t> </a:t>
            </a:r>
            <a:r>
              <a:rPr lang="EN-US" dirty="0"/>
              <a:t>last </a:t>
            </a:r>
            <a:r>
              <a:rPr lang="EN-US"/>
              <a:t>year's contest</a:t>
            </a:r>
            <a:r>
              <a:rPr lang="EN-US" dirty="0"/>
              <a:t> </a:t>
            </a:r>
            <a:endParaRPr lang="en-US" dirty="0"/>
          </a:p>
        </p:txBody>
      </p:sp>
      <p:sp>
        <p:nvSpPr>
          <p:cNvPr id="3" name="Content Placeholder 2"/>
          <p:cNvSpPr>
            <a:spLocks noGrp="1"/>
          </p:cNvSpPr>
          <p:nvPr>
            <p:ph idx="1"/>
          </p:nvPr>
        </p:nvSpPr>
        <p:spPr>
          <a:xfrm>
            <a:off x="838200" y="1690688"/>
            <a:ext cx="10515600" cy="4351338"/>
          </a:xfrm>
        </p:spPr>
        <p:txBody>
          <a:bodyPr vert="horz" lIns="91440" tIns="45720" rIns="91440" bIns="45720" rtlCol="0" anchor="t">
            <a:noAutofit/>
          </a:bodyPr>
          <a:lstStyle/>
          <a:p>
            <a:pPr marL="0" indent="0">
              <a:buNone/>
            </a:pPr>
            <a:r>
              <a:rPr lang="EN-US" sz="2400" b="1" dirty="0">
                <a:solidFill>
                  <a:srgbClr val="000000"/>
                </a:solidFill>
              </a:rPr>
              <a:t>Problem </a:t>
            </a:r>
            <a:r>
              <a:rPr lang="EN-US" sz="2400" b="1" dirty="0" err="1">
                <a:solidFill>
                  <a:srgbClr val="000000"/>
                </a:solidFill>
              </a:rPr>
              <a:t>discription</a:t>
            </a:r>
            <a:r>
              <a:rPr lang="EN-US" sz="2400" b="1" dirty="0">
                <a:solidFill>
                  <a:srgbClr val="000000"/>
                </a:solidFill>
              </a:rPr>
              <a:t>:</a:t>
            </a:r>
            <a:endParaRPr lang="en-US" sz="2400" b="1" dirty="0">
              <a:solidFill>
                <a:srgbClr val="000000"/>
              </a:solidFill>
            </a:endParaRPr>
          </a:p>
          <a:p>
            <a:pPr marL="0" indent="0">
              <a:buNone/>
            </a:pPr>
            <a:r>
              <a:rPr lang="EN-US" sz="2400" b="1" dirty="0">
                <a:solidFill>
                  <a:srgbClr val="000000"/>
                </a:solidFill>
              </a:rPr>
              <a:t>"I once met an interesting guy who had a phone with two batteries."</a:t>
            </a:r>
            <a:r>
              <a:rPr lang="EN-US" sz="2400" dirty="0">
                <a:solidFill>
                  <a:srgbClr val="000000"/>
                </a:solidFill>
              </a:rPr>
              <a:t> - Dudu, 2014</a:t>
            </a:r>
          </a:p>
          <a:p>
            <a:pPr marL="0" indent="0">
              <a:buNone/>
            </a:pPr>
            <a:r>
              <a:rPr lang="EN-US" sz="2400" dirty="0">
                <a:solidFill>
                  <a:srgbClr val="000000"/>
                </a:solidFill>
              </a:rPr>
              <a:t>Dudu once met an interesting chap who had a phone with two batteries. With that in mind he decided to create a phone that would have a pair of batteries for his upcoming trip to Thailand.</a:t>
            </a:r>
          </a:p>
          <a:p>
            <a:pPr marL="0" indent="0">
              <a:buNone/>
            </a:pPr>
            <a:r>
              <a:rPr lang="EN-US" sz="2400" dirty="0">
                <a:solidFill>
                  <a:srgbClr val="000000"/>
                </a:solidFill>
              </a:rPr>
              <a:t>His company, Interesting Chap Phone Charging (ICPC), created an advanced dual battery technology. While one battery is being used to supply the phone the other is being recharged via a solar receptor.</a:t>
            </a:r>
          </a:p>
          <a:p>
            <a:pPr marL="0" indent="0">
              <a:buNone/>
            </a:pPr>
            <a:r>
              <a:rPr lang="EN-US" sz="2400" dirty="0">
                <a:solidFill>
                  <a:srgbClr val="000000"/>
                </a:solidFill>
              </a:rPr>
              <a:t>Unfortunately the rate that the phone uses energy is higher than the rate a battery can be recharged. ICPC is interested to know how long a system will last until being completely out of charge.</a:t>
            </a:r>
            <a:endParaRPr lang="en-US" sz="2400" dirty="0">
              <a:solidFill>
                <a:srgbClr val="000000"/>
              </a:solidFill>
            </a:endParaRP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473211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48"/>
            <a:ext cx="10515600" cy="1325563"/>
          </a:xfrm>
        </p:spPr>
        <p:txBody>
          <a:bodyPr>
            <a:normAutofit/>
          </a:bodyPr>
          <a:lstStyle/>
          <a:p>
            <a:r>
              <a:rPr lang="en-US" dirty="0"/>
              <a:t>Problem 1 </a:t>
            </a:r>
            <a:r>
              <a:rPr lang="en-US"/>
              <a:t>– ICPC </a:t>
            </a:r>
            <a:endParaRPr lang="en-US" dirty="0"/>
          </a:p>
        </p:txBody>
      </p:sp>
      <p:sp>
        <p:nvSpPr>
          <p:cNvPr id="3" name="Content Placeholder 2"/>
          <p:cNvSpPr>
            <a:spLocks noGrp="1"/>
          </p:cNvSpPr>
          <p:nvPr>
            <p:ph idx="1"/>
          </p:nvPr>
        </p:nvSpPr>
        <p:spPr>
          <a:xfrm>
            <a:off x="524301" y="1334306"/>
            <a:ext cx="11353801" cy="4351338"/>
          </a:xfrm>
        </p:spPr>
        <p:txBody>
          <a:bodyPr vert="horz" lIns="91440" tIns="45720" rIns="91440" bIns="45720" rtlCol="0" anchor="t">
            <a:noAutofit/>
          </a:bodyPr>
          <a:lstStyle/>
          <a:p>
            <a:pPr marL="0" indent="0">
              <a:buNone/>
            </a:pPr>
            <a:r>
              <a:rPr lang="EN-US" sz="1800" b="1" dirty="0">
                <a:solidFill>
                  <a:srgbClr val="000000"/>
                </a:solidFill>
              </a:rPr>
              <a:t>Input Format</a:t>
            </a:r>
          </a:p>
          <a:p>
            <a:pPr marL="0" indent="0">
              <a:buNone/>
            </a:pPr>
            <a:r>
              <a:rPr lang="EN-US" sz="1800" dirty="0">
                <a:solidFill>
                  <a:srgbClr val="000000"/>
                </a:solidFill>
              </a:rPr>
              <a:t>The input will consist of 4 integers A, B, C and D. They are respectively the rate a phone uses energy in Amperes (Coulombs per second), the rate in which a battery can be recharged in Amperes, the initial charge of the first battery in Coulombs and the initial charge of the second battery in Coulombs.</a:t>
            </a:r>
          </a:p>
          <a:p>
            <a:pPr marL="0" indent="0">
              <a:buNone/>
            </a:pPr>
            <a:r>
              <a:rPr lang="EN-US" sz="1800" dirty="0">
                <a:solidFill>
                  <a:srgbClr val="000000"/>
                </a:solidFill>
              </a:rPr>
              <a:t>ICPC's batteries have infinite capacity and the phone changes from using one battery to using the other instantaneously.</a:t>
            </a:r>
          </a:p>
          <a:p>
            <a:pPr marL="0" indent="0">
              <a:buNone/>
            </a:pPr>
            <a:r>
              <a:rPr lang="EN-US" sz="1800" b="1" dirty="0">
                <a:solidFill>
                  <a:srgbClr val="000000"/>
                </a:solidFill>
              </a:rPr>
              <a:t>Constraints</a:t>
            </a:r>
          </a:p>
          <a:p>
            <a:pPr marL="0" indent="0">
              <a:buNone/>
            </a:pPr>
            <a:r>
              <a:rPr lang="EN-US" sz="1800" dirty="0">
                <a:solidFill>
                  <a:srgbClr val="000000"/>
                </a:solidFill>
              </a:rPr>
              <a:t>0 ≤ A,B,C,D &lt; 231</a:t>
            </a:r>
            <a:br>
              <a:rPr lang="en-US" sz="1800" dirty="0"/>
            </a:br>
            <a:r>
              <a:rPr lang="EN-US" sz="1800" dirty="0">
                <a:solidFill>
                  <a:srgbClr val="000000"/>
                </a:solidFill>
              </a:rPr>
              <a:t>A &gt; B</a:t>
            </a:r>
          </a:p>
          <a:p>
            <a:pPr marL="0" indent="0">
              <a:buNone/>
            </a:pPr>
            <a:r>
              <a:rPr lang="EN-US" sz="1800" b="1" dirty="0">
                <a:solidFill>
                  <a:srgbClr val="000000"/>
                </a:solidFill>
              </a:rPr>
              <a:t>Output Format</a:t>
            </a:r>
          </a:p>
          <a:p>
            <a:pPr marL="0" indent="0">
              <a:buNone/>
            </a:pPr>
            <a:r>
              <a:rPr lang="EN-US" sz="1800" dirty="0">
                <a:solidFill>
                  <a:srgbClr val="000000"/>
                </a:solidFill>
              </a:rPr>
              <a:t>Output one integer with the number of seconds a phone will last given an ICPC dual battery as described in the statement. Round down your answer in case it's </a:t>
            </a:r>
            <a:r>
              <a:rPr lang="EN-US" sz="1800" dirty="0" err="1">
                <a:solidFill>
                  <a:srgbClr val="000000"/>
                </a:solidFill>
              </a:rPr>
              <a:t>nonintegral</a:t>
            </a:r>
            <a:r>
              <a:rPr lang="EN-US" sz="1800" dirty="0">
                <a:solidFill>
                  <a:srgbClr val="000000"/>
                </a:solidFill>
              </a:rPr>
              <a:t>.</a:t>
            </a:r>
          </a:p>
          <a:p>
            <a:pPr marL="0" indent="0">
              <a:buNone/>
            </a:pPr>
            <a:r>
              <a:rPr lang="EN-US" sz="1800" b="1" dirty="0">
                <a:solidFill>
                  <a:srgbClr val="000000"/>
                </a:solidFill>
              </a:rPr>
              <a:t>Sample Input</a:t>
            </a:r>
          </a:p>
          <a:p>
            <a:pPr marL="0" indent="0">
              <a:buNone/>
            </a:pPr>
            <a:r>
              <a:rPr lang="EN-US" sz="1800" dirty="0">
                <a:solidFill>
                  <a:srgbClr val="000000"/>
                </a:solidFill>
              </a:rPr>
              <a:t>5 1 10 10</a:t>
            </a:r>
          </a:p>
          <a:p>
            <a:pPr marL="0" indent="0">
              <a:buNone/>
            </a:pPr>
            <a:r>
              <a:rPr lang="EN-US" sz="1800" b="1" dirty="0">
                <a:solidFill>
                  <a:srgbClr val="000000"/>
                </a:solidFill>
              </a:rPr>
              <a:t>Sample Output</a:t>
            </a:r>
          </a:p>
          <a:p>
            <a:pPr marL="0" indent="0">
              <a:buNone/>
            </a:pPr>
            <a:r>
              <a:rPr lang="EN-US" sz="1800" dirty="0">
                <a:solidFill>
                  <a:srgbClr val="000000"/>
                </a:solidFill>
              </a:rPr>
              <a:t>5</a:t>
            </a:r>
          </a:p>
          <a:p>
            <a:endParaRPr lang="en-US" sz="1800" dirty="0"/>
          </a:p>
        </p:txBody>
      </p:sp>
    </p:spTree>
    <p:extLst>
      <p:ext uri="{BB962C8B-B14F-4D97-AF65-F5344CB8AC3E}">
        <p14:creationId xmlns:p14="http://schemas.microsoft.com/office/powerpoint/2010/main" val="3323018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1 -- ICPC</a:t>
            </a:r>
          </a:p>
        </p:txBody>
      </p:sp>
      <p:sp>
        <p:nvSpPr>
          <p:cNvPr id="3" name="Content Placeholder 2"/>
          <p:cNvSpPr>
            <a:spLocks noGrp="1"/>
          </p:cNvSpPr>
          <p:nvPr>
            <p:ph idx="1"/>
          </p:nvPr>
        </p:nvSpPr>
        <p:spPr/>
        <p:txBody>
          <a:bodyPr>
            <a:normAutofit fontScale="92500" lnSpcReduction="20000"/>
          </a:bodyPr>
          <a:lstStyle/>
          <a:p>
            <a:r>
              <a:rPr lang="en-US" sz="2400" dirty="0"/>
              <a:t>problem:</a:t>
            </a:r>
          </a:p>
          <a:p>
            <a:pPr marL="0" indent="0">
              <a:buNone/>
            </a:pPr>
            <a:r>
              <a:rPr lang="en-US" dirty="0"/>
              <a:t>    </a:t>
            </a:r>
            <a:r>
              <a:rPr lang="en-US" sz="2400" dirty="0"/>
              <a:t>Two batteries. Always one works and the other recharges. We know the initial charges of both batteries(C and D) and the rate of using(A) and recharging(B). How long can they last?</a:t>
            </a:r>
          </a:p>
          <a:p>
            <a:pPr marL="0" indent="0">
              <a:buNone/>
            </a:pPr>
            <a:endParaRPr lang="en-US" sz="2400" dirty="0"/>
          </a:p>
          <a:p>
            <a:r>
              <a:rPr lang="en-US" sz="2400"/>
              <a:t> idea</a:t>
            </a:r>
            <a:r>
              <a:rPr lang="en-US" sz="2400" dirty="0"/>
              <a:t>:</a:t>
            </a:r>
          </a:p>
          <a:p>
            <a:pPr marL="0" indent="0">
              <a:buNone/>
            </a:pPr>
            <a:r>
              <a:rPr lang="en-US" sz="2400" dirty="0"/>
              <a:t>    Always one works and one recharges. Every unit time uses up (A – B) energy.</a:t>
            </a:r>
          </a:p>
          <a:p>
            <a:pPr marL="0" indent="0">
              <a:buNone/>
            </a:pPr>
            <a:r>
              <a:rPr lang="en-US" sz="2400" dirty="0"/>
              <a:t> Initially total (C + D) energy. </a:t>
            </a:r>
          </a:p>
          <a:p>
            <a:pPr marL="0" indent="0">
              <a:buNone/>
            </a:pPr>
            <a:r>
              <a:rPr lang="en-US" sz="2400" dirty="0"/>
              <a:t>  t = total / v</a:t>
            </a:r>
          </a:p>
          <a:p>
            <a:pPr marL="0" indent="0">
              <a:buNone/>
            </a:pPr>
            <a:r>
              <a:rPr lang="en-US" sz="2400" dirty="0"/>
              <a:t>    </a:t>
            </a:r>
          </a:p>
        </p:txBody>
      </p:sp>
    </p:spTree>
    <p:extLst>
      <p:ext uri="{BB962C8B-B14F-4D97-AF65-F5344CB8AC3E}">
        <p14:creationId xmlns:p14="http://schemas.microsoft.com/office/powerpoint/2010/main" val="38407815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1_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1119</Words>
  <Application>Microsoft Office PowerPoint</Application>
  <PresentationFormat>Widescreen</PresentationFormat>
  <Paragraphs>164</Paragraphs>
  <Slides>23</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Arial</vt:lpstr>
      <vt:lpstr>Calibri</vt:lpstr>
      <vt:lpstr>Rockwell</vt:lpstr>
      <vt:lpstr>Rockwell Condensed</vt:lpstr>
      <vt:lpstr>Verdana</vt:lpstr>
      <vt:lpstr>Verdana</vt:lpstr>
      <vt:lpstr>Wingdings</vt:lpstr>
      <vt:lpstr>Wood Type</vt:lpstr>
      <vt:lpstr>1_Wood Type</vt:lpstr>
      <vt:lpstr>Programming Club</vt:lpstr>
      <vt:lpstr>PowerPoint Presentation</vt:lpstr>
      <vt:lpstr>language</vt:lpstr>
      <vt:lpstr>Ideone.com</vt:lpstr>
      <vt:lpstr>Implementation(Ad Hoc Problems)</vt:lpstr>
      <vt:lpstr>What?</vt:lpstr>
      <vt:lpstr>Problem 1– ICPC #1from last year's contest </vt:lpstr>
      <vt:lpstr>Problem 1 – ICPC </vt:lpstr>
      <vt:lpstr>Problem 1 -- ICPC</vt:lpstr>
      <vt:lpstr>Problem 2 --Unit Conversion(last years contest) </vt:lpstr>
      <vt:lpstr>PowerPoint Presentation</vt:lpstr>
      <vt:lpstr>Problem 2 – Unit conversion</vt:lpstr>
      <vt:lpstr>Problem 3 -- Cheap Travel</vt:lpstr>
      <vt:lpstr>Problem 3 – Cheap travel</vt:lpstr>
      <vt:lpstr>Problem 4 – Gravity Flip</vt:lpstr>
      <vt:lpstr>Problem 4 – Gravity Flip</vt:lpstr>
      <vt:lpstr>Problem 4 – Gravity Flip</vt:lpstr>
      <vt:lpstr>Problem 4 – Gravity Flip</vt:lpstr>
      <vt:lpstr>Problem 4 – Gravity Flip</vt:lpstr>
      <vt:lpstr>Problem 5 – Megacity  </vt:lpstr>
      <vt:lpstr>Problem 5 – Megacity  </vt:lpstr>
      <vt:lpstr>Problem 5 – Megacity</vt:lpstr>
      <vt:lpstr>practice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Club</dc:title>
  <cp:lastModifiedBy>Yiyou Chen</cp:lastModifiedBy>
  <cp:revision>101</cp:revision>
  <dcterms:modified xsi:type="dcterms:W3CDTF">2016-10-15T21:57:39Z</dcterms:modified>
</cp:coreProperties>
</file>