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68" r:id="rId2"/>
    <p:sldId id="257" r:id="rId3"/>
    <p:sldId id="261" r:id="rId4"/>
    <p:sldId id="262" r:id="rId5"/>
    <p:sldId id="263" r:id="rId6"/>
    <p:sldId id="264" r:id="rId7"/>
    <p:sldId id="258" r:id="rId8"/>
    <p:sldId id="259" r:id="rId9"/>
    <p:sldId id="272" r:id="rId10"/>
    <p:sldId id="273" r:id="rId11"/>
    <p:sldId id="274" r:id="rId12"/>
    <p:sldId id="265" r:id="rId13"/>
    <p:sldId id="266" r:id="rId14"/>
    <p:sldId id="267"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16-10-22T22:47:56.34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314 292 0,'38'0'235,"0"0"-235,37 0 47,-37 0-32,0 0 1,0 0 15,38 0-15,-38 0-1,0 0 32,0 0 31,38 0-62,-39 0 0,1 0-1,0 0-15,38 0 16,-38 0-1,0 0 1,0 0 15,38 0-15,-38 0 15,-1 0 32,1 0-63,38 0 15,-38 0 1,0 0 0,0 0-1,38 0 1,-38 0 15,0 0-15,-1 0-1,39 0 1,-38 0 0,0 0-1,0 0 1,38 0-1,-38 38 17,0-38 15,0 0-16,37 0-16,-37 0 1,0 0 0,0 0-1,38 0 32,-38 0-16,76 76 32,-39-38-63,-37-38 16,0 0 46,38 0-46,-38 0-16,0 38 15,0-38 1,38 0 0,-38 0-1,-1 0 1,1 0-1,38 0 17,-38 0-17,0 0-15,0 0 16,38 0 0,-38 0-1,37 38 16,1-38 16,-38 0-31,0 0 0,0 0-1,38 0 1,-38 0-16,0 0 78,113 0-78,-113 0 16,0 0-1,38 0 1,-38 0-16,0 0 31,0 0-15,0 0-16,-1 0 15,1 0-15,0 0 16,0 0 0,38 0-1,-38 0 1,0 0-16,0 0 15,38 0 17,-39 0-17,1 0-15,0 0 16,38 0 0,-38 0-16,0 0 15,0 0 1,38 0 15,-38 0-15,0 0-1,-1 0 17,39 0-17,-38 0 1,0 0-16,0 0 47,38 0-47,-38 0 0,0 0 15,0 0 1,-1-38-16,1 38 16,0 0 30,0-38-30,0 0 0,38 38 140,-38 0 16,0 0-63,0 38 360,-38 0-469,0 0 16,0 0-1,0 0 1,0 0 140,0-1-140,0 39 15,0-38 0,0 0 0,0 0-15,0 38 31,0-38-31,-38 0-1,0 0 79,38 37-94,0-37 16,0 0 15,0 0 0,38 0 0,-38 0 16,0 0-31,38 0-16,0 0 15,-38 37 32,0-37 0,0 0 94,0 0-63,0 76-78,-38-76 16,38 0 15,0 38-16,0-39 17,0 1-17,0 0 1,0 38 15,0-38 0,0 0 1,0 0-17,38 0 1,-38 0 0,0 0-1,0 0 1,0-1-1,37 1 1,1 0-16,-38 0 31,38 0-15,-38 0 78,0 38-79,0-38 1,0 0 15,0 0 0,0 37-15,0-37 0,0 0 31,0 0-16,0 38 16,-38-38-32,38 0 17,0 0-1,0 37-16,0-37 1,0 0 0,0 0-1,0 38 17,0-38-1,0 0 47,38 76-78,-38-77 16,0 1-1,38 0 1,-38 38 15,0-38-15,0 0 15,0 0-15,0 38-1,0-38 1,0-1 78,0 1-63,-76 38-16,76-38 17,0 0-1,0 0 16,-38 76 0,38-76-32,0-1 32,0 39-31,0-38-1,0 0-15,0 76 16,0-76-16,0 0 16,0 0-1,0 37-15,0-37 16,0 0-16,0 0 16,0 38 15,0-38-31,-37 0 15,37 0 17,0 38 15,0-39 15,0 1-46,0 0 15,0 38-31,0-38 31,0 0-15,0 0 62,0 38-78,75-1 16,-75-37 77,0 38-61,0-38-17,-38 0 63,1-38 32,-39 0-79,38 0-31,0 0 125,-76 0-125,76 0 16,0-38-16,0 38 15,-37 0 1,37 0-16,0 0 15,0 0 1,-38 0 0,38 0-1,0 0-15,0 0 16,-37 0 0,37 0-16,0 0 15,0 0-15,-38 0 16,38 0-1,0 0-15,0 0 16,-38 0 0,38 0-1,1 0 1,-1 0-16,-38 0 16,38 0-16,-38 0 15,0 0 1,38 0-1,0 0 1,1 0-16,-39 0 31,38 38-31,-38-38 47,0 0-31,38 0-16,0 0 47,-151 38-47,151-38 0,-38 0 15,38 0 1,0 0 0,0 0-1,-37 0 1,37 0-16,0 0 15,-38 0 1,0 0-16,38 0 16,0 0-16,-38 0 15,39 0-15,-1 0 16,0 0 0,-38 0-1,38 38 1,0-38-1,-76 0-15,76 0 16,1 0-16,-1 0 16,0 38-16,0 0 15,0-38-15,0 0 16,0 0 46,-38 0-30,38 0-17,0 0 1,0 0 0,-37 0-16,-1 0 15,-38 0 1,76 0-1,0 0 17,0 0-32,-37 0 15,37 0 1,0 0 0,0 0-1,-38 0-15,38 0 16,0 0-1,0 0 1,-38 0 0,39 0-16,-39 0 31,0 0-15,38 0-1,0 0 1,0 0-16,-38 0 15,38 0 1,1 0-16,-1 0 31,-38 0-15,38 0 0,0 0-1,0-38 1,-38 38 15,38 0-31,0 0 63,-37-76 124,75 38-171,0 0-1,0 0 1,0 0 31,0-38-16,-38 1-15,0 37 15,38-38 125,-38 0-140,0 38 31,38-38 15,0 38-46,0 1 15,0-1 16,0-38-31,0 38-1,76-38 1,-76 0 46,0 38-62,0 0 16,0 1 15,0-39-31,0 38 16,0 0-1,0 0 1,0-38 0,0 38-16,38 0 15,0 0 1,-38-37-16,0 37 16,0 0-1,0 0 48,0-76-63,0 76 0,0 0 15,0-38-15,0 39 16,0-1-16,0 0 16,0-38-1,0 38 1,0-38-1,0 0 1,0 38-16,0 1 16,0-1-16,0-38 15,0 38-15,0 0 16,0 0-16,0-38 16,0 38-1,0 0 1,-38-37-1,0 37 1,0-38 0,38 38-1,0-38-15,0 38 16,-38 0 0,38 0-16,0-37 15,0 37-15,0 0 16,0 0-1,0-38 1,0 38 0,0 0-1,0 0-15,0-37 16,-38-1-16,38 38 16,0-76-1,0 76 1,-38-38-16,0 38 15,38 0 17,0-37-32,0-1 0,0 38 15,0 0 1,0 0 0,0 0-16,0 0 15,0 0-15,38 0 16,-38 1-16,0-39 15,0 38 1,0 0-16,38 0 16,-38-38-16,0 38 15,38 0 1,-38 0 15,0-37-15,0 37-16,0 0 15,76-38-15,-76 38 32,0 0-17,38 0 1,-38 0 31,0-37 15,0 37-46,38-38 15,-38 0 110,0 38-126,0 0 1,0 152 156,0 38-172,-76 75 16,38-37-16,-38 37 15,76 0-15,0-37 16,-76 0-16,0-77 15,76 39-15,-37-38 16,37-38-16,0 37 16,0-75-16,0 38 15,0 38-15,0-76 16,0 75 0,0-75-16,0 0 15,0 0 1,0 0-16,0 0 15,0-76 48,0-114-47,0-75-16,0 37 15,0 1-15,0-39 16,0 1-16,0 37 15,0-37-15,75-1 16,-37 39-16,-38 37 16,38-37-16,-38 37 15,38 76-15,-38-38 16,0 1-16,0 37 16,0 38-16,0 0 15,0 0 1,0 114 78,0 38-79,0 37-15,0 1 16,0 38-16,0-1 15,0 1-15,0-1 16,0 1-16,0-39 16,0 1-16,0-38 15,0 37-15,0-37 16,0-38-16,0-38 16,0 38-16,38-228 93,38-75-77,-76 37-16,38-37 16,0-39-16,-38 77 15,38-1-15,37 1 16,-37 75-1,0-38-15,-38 114 16,38-38-16,-38 39 16,0-1-16,0 76 78,0 37-63,0 115-15,0-38 16,0-1-16,0 1 16,0 37-16,0-75 15,0 38-15,0-1 16,0 1-16,0-38 16,0-1-16,0-37 15,0 38-15,0-76 16,0 0-16,0 38 15,0-228 79,-38 76-78,38-75-16,0-1 15,0 76 17,0-227-32,0 265 0,0 0 15,0-38-15,0 38 32,0 228 30,0-1-46,0 39-16,0-39 15,0 1-15,0 75 16,-76 1-16,1-39 16,37 76-16,-38-75 15,76-1-15,-38-37 16,0-1-16,38-75 15,0-38-15,0 76 16,0-114 0,0 75-16,0-75 15,0 0 1,0 0-16,-38 0 62,0-38-62,0-38 16,38-76 0,0-75-16,0-115 15,0 77-15,0 0 16,0-1-16,0 39 16,38-1-16,0 38 15,0 1-15,-38 75 16,76 0-16,-38-38 78,-38 190-62,0 114-1,0 37-15,0-37 16,0 37-1,0 1-15,0-1 16,0-113-16,0 75 16,0-75-16,0 38 15,0-76-15,0 37 16,0-37-16,0-38 16,0 38-16,38-266 93,-38 39-77,38-39-16,37-37 16,-75 37-16,38 38 15,-38-75-15,38 75 16,-38 1-16,38 37 15,-38 38-15,0 38 16,0 0-16,76 114 63,-76 38-48,0 0-15,0 37 16,0 39-16,0-1 15,0-37 17,-38 379-32,0-455 0,0 75 15,-38-37-15,76-76 16,0 38-16,0-38 16,0 37-1,0-37 16,0-113 48,0-115-79,0 0 15,0 39-15,0-1 16,0 38-16,0 1 15,0 75 1,38-76-16,-38 76 0,0-38 16,0 38-1,38 0-15,0 190 78,-38 38-78,0-1 16,0 39-16,0-39 16,0 1-16,0-39 15,0-37-15,-38 38 16,38-38-16,-76-39 16,76-37-16,0 38 15,0-38-15,0 0 16,-38 0 31,1 0-16,-39-38 31,38 0-30,0-38-17,0 38 1,-38 0 31,38 0-32,76 0 157,0 0-172,76 38 16,-76-38 0,0 0-16,113 38 15,-113 0 1,38-38 62,38 75-78,-38-75 31,-39 0 32,1 0-48,0 0 17,38 0-17,-38 0-15,0 0 16,0 0 15,38 0-31,-38 38 16,-1-38-1,1 0 1,38 0 0,-38 0-1,0 0 1,0 0 46,38 0-30,-38 0-32,0 0 15,-1 0 1,77 0 62,-38 0-78,0 0 16,-38 38-1,0 0 1,0-38 31,37 0-32,-37 0-15,0 38 16,0-38 0,38 0-16,-38 0 15,0 0 1,0 0-16,38 0 15,-39 0-15,1 38 16,0-38-16,38 0 16,-38 0-1,0 0-15,0 0 16,38 0-16,-1 38 16,-37-38-1,38 0-15,-38 0 16,38 76-16,0-76 15,-38 0 1,0 38 0,-1-38 31,39 0-47,-38 0 15,0 0 1,0 0-1,38 0 17,0 0-32,-38 0 0,37 0 15,-37 0 1,0 0-16,76 0 16,-76 0-16,38-38 15,-1 38 1,-37 0-1,0 0 1,0 0-16,38 0 16,-38 0-1,38 0 17,0 0-32,-39 0 15,1 0 1,0 0-16,38 0 15,-38 0 1,0 0 0,0 0-16,38 0 15,-38 0 1,0 0 0,-1-38-1,1 38 1,0 0-1,0 0-15,0 0 16,0 0-16,38 0 31,-38 0-15,0-38-16,0 38 62,37 0-30,-37 0-32,0 0 15,0 0 1,38 0 15,-38 0-15,0 0-1,0 0 1,37 0 0,-37 0-1,0 0 32,0-38-31,0 0 15,0 0-15,0 0-1,-38 0 63,-38-75-46,0 75 15,0 0 31,38-38-31,-38 38-16,0 0-16,-37 0 17,75-38-1,0 38-15,0 1 15,0-1-16,0-38 1,0 38-16,0 0 31,0 0-31,0-38 16,0 38 31,0 0-32,0 1 1,0-39 31,0 227 78,0-75-109,-38 76-16,38-38 15,0-1-15,-76 39 16,76-38-1,0-39 1,0-37 0,-38 0 62,38-114-47,0 39-15,0-1-16,0-76 15,0 38-15,0 38 16,0-38-16,0 1 16,0 37-16,0-38 15,0 38-15,0 0 16,0 0-16,0-38 15,0 38 1,0-37 0,0-1-1,0 38 1,0 0 0,0 0-1,0-38 16,0 38 1,0 0-17,0 0 1,0-37 0,0 37-1,0 0 1,0 0-16,0-38 15,38 38 1,-38 0 0,0 0 15,0-38-15,0 39-1,38-1 1,0 0 15,-38-38 16,0 38-31,0 0-1,0 0 79,0-38-32,0 38-15,0 1-31,0-1 0,0-38 15,0 38-16,-38-38 1,0 38 15,38 0-31,0 0 16,0 0 0,0 1 15,0-39 31,0 38-30,0 0-17,0 0 1,0-38-1,38 0 1,-38-37 0,0 75-1,38 0-15,-38 0 32,38-38-32,-38 38 15,0 0 1,0 0-16,75-37 47,-75-1-47,0 38 15,38 0-15,-38 0 16,0 0-16,0 0 16,38 0-16,-38-38 15,0 38 1,38 1-1,-38-1 1,0-38 0,0 38-16,0 0 15,38 0-15,0 0 16,-38 0-16,0 0 16,0 0-16,38 1 15,-38-39 1,0 38-1,0 0 1,0 0 15,0-38-15,0 38 0,0 0 46,0 0-46,0-37 15,0 37-15,0 0 30,0 0-14,0-38-17,0 38 1,0 0 0,0 0 15,38 0-31,-38 1 15,0-1 32,0 0 63,0 0-79,0-38-15,0 38 218,0 76-62,0 76-172,0-38 15,0-1-15,0 1 16,0 0 0,0 38-16,0-38 15,0-1-15,0 1 16,0 38-16,-76-38 16,76 37-16,0-37 15,0 38-15,0-76 16,0 38-16,0 0 15,0-1-15,0 39 16,0-76-16,0 0 16,0 76-16,0-76 15,0 0-15,0-1 16,0 39-16,0-38 16,0 38-1,0 0 1,0-38-16,0 0 15,0 0 17,0 113-32,0-113 0,0 38 15,0-38-15,0 0 16,0 0-16,0 37 16,0-37-16,0 0 15,0 0-15,0 38 16,0-38-1,0 0-15,0 76 16,0-77-16,0 1 16,0 0-16,0 38 15,-38-38-15,38 38 16,0 0 0,0-38-16,0-1 15,0 1 1,0 38-1,0 0 1,0-38 0,0 38-16,0-38 15,0 0 1,0-1 0,0 39 15,0-38-16,-38 0 173,-38-38-188,38 0 0,0-38 16,1 0-1,37 0 1,-38-75-16,-38-532 109,76 569-109,0 38 16,0 1-16,38-77 15,-38 76 1,0 0-16,0 0 16,38 0-1,-38 0-15,0 0 32,0 0-32,38 1 15,-38-39 1,0 38-1,0 0-15,0 0 32,37 0-17,1 0 17,-38 0-1,0 0 16,0 0-47,-38-75 0,38 75 31,-37-76-15,37 76-16,0 0 15,0 0 1,0-37-1,0 37-15,-38-38 16,38 0 15,0 38-31,-76-38 16,76 0 15,0 38 47,0 1-31,-38-39-31,38 38 15,38 0-15,-38 0 15,0 0-15,0-38-1,0 38 1,38 0 31,0-37-47,-38 37 31,0 0 0,0 0-15,0 0 15,0-38-15,0 38-1,38 0-15,-38 0 16,0-37 0,0 37-1,37 0 1,1 0-1,-38-38 17,0 38-17,38 0 1,-38 0 15,0-37-15,0 37 15,0 0-15,0 0 15,0-38 219,-38 0-203,0 38 15,1 0 79,-1-37-110,-38-1 32,38 38-16,38 0-32,-38 0 48,-38 38 93,38 0-140,0 0 15,0 0 0,-75 0 0,75 0 1,0 0-17,-38 0 48,38 0-48,0 0 63,0 0-62,0 38 0,1-38-1,-1 0 1,0 0 0,0 38-1,-38-38 32,38 0-16,0 0-15,0 0 0,-38 0-1,38 0-15,1 0 16,-1 0-1,-38 0 17,38 0-17,0 0 1,0 0 0,-38 0-16,38 0 15,0 0-15,1 0 16,-39 38-16,38-38 78,-152 0-78,114 0 16,1 0-1,37 0 1,0 0-1,0 0 1,-38 0-16,38 0 16,0 0-16,0 0 15,-37 0 1,37 0-16,0 0 16,0 0-1,-38 0-15,38 0 16,0 0-16,0 0 15,-38 0-15,39 0 16,-1 0 0,0 0-1,-38 0-15,38 0 16,0 0 0,0 0-1,-38 0 1,38 0 15,1 0-15,-1 0-16,-38 0 15,38 0 1,0 0 0,0 0 15,-38 0 47,-113 0-78,151 0 16,0 0-1,0 0 16,-38 0 16,38 0-15,0 0-32,0 0 15,-37 0 1,37 0-16,-38 0 15,0 0 1,38 0 0,0 0-1,0 0-15,-38 0 16,39 0 0,-1 0-1,0 0-15,-38 0 16,38 0 15,-38-38-15,0 38 31,38 0-32,1 0 48,-1 0-32,-38 0-15,38 0 15,0 0 16,0 0-16,-38 0 0,38 0 16,0 0 16,1 0-48,-39 0 1,38 0-1,0 0 17,0 0 249,-76 38-78,114 0-125,0 0 172,0-1-234,0 1 31,38 76 0,0-76 171,0-76-171,0 38-31,0-38 15,0 38 0,0-38-15,37 38 15,-37 0 0,0 0-15,0 0 0,38 0-1,-38 0 1,0 0 0,0 0-1,38 0-15,-39 0 16,1 0-16,0 0 31,38 0 16,-38 0-31,0 0 15,0 0 16,38 0-32,-38 0 1,-1 0 0,1 0-1,38 0 1,-38 0-1,0 0 1,0 0 0,38 0 77,-38 0-77,0 0 93,-1 0-93,39 0 15,-38 0 1,0 0 14,0 0-14,38 0 15,-38 0 15,0 0 32,0 0-79,37 0 64,1 76-48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62B04-D5DD-47CD-A5A1-1A1E0418A1F2}" type="datetimeFigureOut">
              <a:rPr lang="en-US"/>
              <a:t>10/22/2016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BEFB6-10BC-4ABA-8133-DEA1C32AC895}"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BEFB6-10BC-4ABA-8133-DEA1C32AC895}" type="slidenum">
              <a:rPr lang="en-US"/>
              <a:t>2</a:t>
            </a:fld>
            <a:endParaRPr lang="en-US"/>
          </a:p>
        </p:txBody>
      </p:sp>
    </p:spTree>
    <p:extLst>
      <p:ext uri="{BB962C8B-B14F-4D97-AF65-F5344CB8AC3E}">
        <p14:creationId xmlns:p14="http://schemas.microsoft.com/office/powerpoint/2010/main" val="105591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BEFB6-10BC-4ABA-8133-DEA1C32AC895}" type="slidenum">
              <a:rPr lang="en-US" smtClean="0"/>
              <a:t>8</a:t>
            </a:fld>
            <a:endParaRPr lang="en-US"/>
          </a:p>
        </p:txBody>
      </p:sp>
    </p:spTree>
    <p:extLst>
      <p:ext uri="{BB962C8B-B14F-4D97-AF65-F5344CB8AC3E}">
        <p14:creationId xmlns:p14="http://schemas.microsoft.com/office/powerpoint/2010/main" val="23282335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151060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711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783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138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10/22/2016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130338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48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177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720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237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25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336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10/22/2016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65835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odeforces.com/contest/462/problem/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2" Type="http://schemas.openxmlformats.org/officeDocument/2006/relationships/hyperlink" Target="http://codeforces.com/contest/73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odeforces.com/problemset/problem/706/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Club</a:t>
            </a:r>
          </a:p>
        </p:txBody>
      </p:sp>
      <p:sp>
        <p:nvSpPr>
          <p:cNvPr id="3" name="Subtitle 2"/>
          <p:cNvSpPr>
            <a:spLocks noGrp="1"/>
          </p:cNvSpPr>
          <p:nvPr>
            <p:ph type="subTitle" idx="1"/>
          </p:nvPr>
        </p:nvSpPr>
        <p:spPr/>
        <p:txBody>
          <a:bodyPr>
            <a:normAutofit fontScale="92500" lnSpcReduction="20000"/>
          </a:bodyPr>
          <a:lstStyle/>
          <a:p>
            <a:endParaRPr lang="en-US" dirty="0"/>
          </a:p>
          <a:p>
            <a:r>
              <a:rPr lang="en-US" dirty="0"/>
              <a:t>Week 2 – </a:t>
            </a:r>
            <a:r>
              <a:rPr lang="en-US"/>
              <a:t>Brute </a:t>
            </a:r>
            <a:r>
              <a:rPr lang="en-US" dirty="0"/>
              <a:t>Force(Complete</a:t>
            </a:r>
            <a:r>
              <a:rPr lang="en-US"/>
              <a:t> search)</a:t>
            </a:r>
            <a:endParaRPr lang="en-US" dirty="0"/>
          </a:p>
          <a:p>
            <a:r>
              <a:rPr lang="en-US" dirty="0"/>
              <a:t>Oct 25</a:t>
            </a:r>
            <a:r>
              <a:rPr lang="en-US" baseline="30000" dirty="0"/>
              <a:t>th</a:t>
            </a:r>
            <a:r>
              <a:rPr lang="en-US" dirty="0"/>
              <a:t>, 2016 </a:t>
            </a:r>
          </a:p>
        </p:txBody>
      </p:sp>
    </p:spTree>
    <p:extLst>
      <p:ext uri="{BB962C8B-B14F-4D97-AF65-F5344CB8AC3E}">
        <p14:creationId xmlns:p14="http://schemas.microsoft.com/office/powerpoint/2010/main" val="65028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Beru</a:t>
            </a:r>
            <a:r>
              <a:rPr lang="en-US" dirty="0"/>
              <a:t>-taxi</a:t>
            </a:r>
          </a:p>
        </p:txBody>
      </p:sp>
      <p:pic>
        <p:nvPicPr>
          <p:cNvPr id="9" name="Content Placeholder 6"/>
          <p:cNvPicPr>
            <a:picLocks noGrp="1" noChangeAspect="1"/>
          </p:cNvPicPr>
          <p:nvPr>
            <p:ph idx="1"/>
          </p:nvPr>
        </p:nvPicPr>
        <p:blipFill>
          <a:blip r:embed="rId2"/>
          <a:stretch>
            <a:fillRect/>
          </a:stretch>
        </p:blipFill>
        <p:spPr>
          <a:xfrm>
            <a:off x="1409604" y="2560281"/>
            <a:ext cx="4404342" cy="3630037"/>
          </a:xfrm>
          <a:prstGeom prst="rect">
            <a:avLst/>
          </a:prstGeom>
        </p:spPr>
      </p:pic>
    </p:spTree>
    <p:extLst>
      <p:ext uri="{BB962C8B-B14F-4D97-AF65-F5344CB8AC3E}">
        <p14:creationId xmlns:p14="http://schemas.microsoft.com/office/powerpoint/2010/main" val="206758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Beru</a:t>
            </a:r>
            <a:r>
              <a:rPr lang="en-US" dirty="0"/>
              <a:t>-taxi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Physics equation: </a:t>
                </a:r>
                <a14:m>
                  <m:oMath xmlns:m="http://schemas.openxmlformats.org/officeDocument/2006/math">
                    <m:r>
                      <a:rPr lang="en-US" b="0" i="1" smtClean="0">
                        <a:latin typeface="Cambria Math" panose="02040503050406030204" pitchFamily="18" charset="0"/>
                      </a:rPr>
                      <m:t>𝑡𝑖𝑚𝑒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𝑑𝑖𝑠𝑡𝑎𝑛𝑐𝑒</m:t>
                        </m:r>
                      </m:num>
                      <m:den>
                        <m:r>
                          <a:rPr lang="en-US" b="0" i="1" smtClean="0">
                            <a:latin typeface="Cambria Math" panose="02040503050406030204" pitchFamily="18" charset="0"/>
                          </a:rPr>
                          <m:t>𝑣𝑒𝑙𝑜𝑐𝑖𝑡𝑦</m:t>
                        </m:r>
                      </m:den>
                    </m:f>
                  </m:oMath>
                </a14:m>
                <a:endParaRPr lang="en-US" dirty="0" smtClean="0"/>
              </a:p>
              <a:p>
                <a:r>
                  <a:rPr lang="en-US" dirty="0" smtClean="0"/>
                  <a:t>Math equation: distance between p1 and p2: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e>
                    </m:rad>
                  </m:oMath>
                </a14:m>
                <a:endParaRPr lang="en-US" dirty="0" smtClean="0"/>
              </a:p>
              <a:p>
                <a:r>
                  <a:rPr lang="en-US" dirty="0" smtClean="0"/>
                  <a:t>Brute force: find all the distances between taxis and home, then divide by the velocity of the taxis, find the smallest time.</a:t>
                </a:r>
              </a:p>
              <a:p>
                <a:r>
                  <a:rPr lang="en-US" dirty="0" smtClean="0"/>
                  <a:t>Keep more than 6 </a:t>
                </a:r>
                <a:r>
                  <a:rPr lang="en-US" smtClean="0"/>
                  <a:t>decimal places.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55368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Appleman</a:t>
            </a:r>
            <a:r>
              <a:rPr lang="en-US" dirty="0"/>
              <a:t> and Easy Task </a:t>
            </a:r>
            <a:r>
              <a:rPr lang="en-US" sz="1800" b="1" dirty="0">
                <a:hlinkClick r:id="rId2"/>
              </a:rPr>
              <a:t>Codeforces Round #263 (Div. 2)</a:t>
            </a:r>
            <a:endParaRPr lang="en-US" sz="1800" dirty="0"/>
          </a:p>
        </p:txBody>
      </p:sp>
      <p:sp>
        <p:nvSpPr>
          <p:cNvPr id="3" name="Content Placeholder 2"/>
          <p:cNvSpPr>
            <a:spLocks noGrp="1"/>
          </p:cNvSpPr>
          <p:nvPr>
            <p:ph idx="1"/>
          </p:nvPr>
        </p:nvSpPr>
        <p:spPr/>
        <p:txBody>
          <a:bodyPr>
            <a:normAutofit/>
          </a:bodyPr>
          <a:lstStyle/>
          <a:p>
            <a:r>
              <a:rPr lang="en-US" dirty="0" err="1"/>
              <a:t>Toastman</a:t>
            </a:r>
            <a:r>
              <a:rPr lang="en-US" dirty="0"/>
              <a:t> came up with a very easy task. He gives it to </a:t>
            </a:r>
            <a:r>
              <a:rPr lang="en-US" dirty="0" err="1"/>
              <a:t>Appleman</a:t>
            </a:r>
            <a:r>
              <a:rPr lang="en-US" dirty="0"/>
              <a:t>, but </a:t>
            </a:r>
            <a:r>
              <a:rPr lang="en-US" dirty="0" err="1"/>
              <a:t>Appleman</a:t>
            </a:r>
            <a:r>
              <a:rPr lang="en-US" dirty="0"/>
              <a:t> doesn't know how to solve it. Can you help him?</a:t>
            </a:r>
          </a:p>
          <a:p>
            <a:r>
              <a:rPr lang="en-US" dirty="0"/>
              <a:t>Given a </a:t>
            </a:r>
            <a:r>
              <a:rPr lang="en-US" i="1" dirty="0"/>
              <a:t>n</a:t>
            </a:r>
            <a:r>
              <a:rPr lang="en-US" dirty="0"/>
              <a:t> × </a:t>
            </a:r>
            <a:r>
              <a:rPr lang="en-US" i="1" dirty="0"/>
              <a:t>n</a:t>
            </a:r>
            <a:r>
              <a:rPr lang="en-US" dirty="0"/>
              <a:t> checkerboard. Each cell of the board has either character 'x', or character 'o'. Is it true that each cell of the board has even number of adjacent cells with 'o'? Two cells of the board are adjacent if they share a side.</a:t>
            </a:r>
          </a:p>
          <a:p>
            <a:r>
              <a:rPr lang="en-US" b="1" dirty="0"/>
              <a:t>Input</a:t>
            </a:r>
          </a:p>
          <a:p>
            <a:r>
              <a:rPr lang="en-US" dirty="0"/>
              <a:t>The first line contains an integer </a:t>
            </a:r>
            <a:r>
              <a:rPr lang="en-US" i="1" dirty="0"/>
              <a:t>n</a:t>
            </a:r>
            <a:r>
              <a:rPr lang="en-US" dirty="0"/>
              <a:t> (1 ≤ </a:t>
            </a:r>
            <a:r>
              <a:rPr lang="en-US" i="1" dirty="0"/>
              <a:t>n</a:t>
            </a:r>
            <a:r>
              <a:rPr lang="en-US" dirty="0"/>
              <a:t> ≤ 100). Then </a:t>
            </a:r>
            <a:r>
              <a:rPr lang="en-US" i="1" dirty="0"/>
              <a:t>n</a:t>
            </a:r>
            <a:r>
              <a:rPr lang="en-US" dirty="0"/>
              <a:t> lines follow containing the description of the checkerboard. Each of them contains </a:t>
            </a:r>
            <a:r>
              <a:rPr lang="en-US" i="1" dirty="0"/>
              <a:t>n</a:t>
            </a:r>
            <a:r>
              <a:rPr lang="en-US" dirty="0"/>
              <a:t> characters (either 'x' or 'o') without spaces.</a:t>
            </a:r>
          </a:p>
          <a:p>
            <a:r>
              <a:rPr lang="en-US" b="1" dirty="0"/>
              <a:t>Output</a:t>
            </a:r>
          </a:p>
          <a:p>
            <a:r>
              <a:rPr lang="en-US" dirty="0"/>
              <a:t>Print "YES" or "NO" (without the quotes) depending on the answer to the problem.</a:t>
            </a:r>
          </a:p>
          <a:p>
            <a:endParaRPr lang="en-US" dirty="0"/>
          </a:p>
        </p:txBody>
      </p:sp>
    </p:spTree>
    <p:extLst>
      <p:ext uri="{BB962C8B-B14F-4D97-AF65-F5344CB8AC3E}">
        <p14:creationId xmlns:p14="http://schemas.microsoft.com/office/powerpoint/2010/main" val="26704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201" y="293563"/>
            <a:ext cx="10058400" cy="1609344"/>
          </a:xfrm>
        </p:spPr>
        <p:txBody>
          <a:bodyPr/>
          <a:lstStyle/>
          <a:p>
            <a:r>
              <a:rPr lang="en-US" dirty="0" err="1"/>
              <a:t>Appleman</a:t>
            </a:r>
            <a:r>
              <a:rPr lang="en-US" dirty="0"/>
              <a:t> and Easy Task</a:t>
            </a:r>
          </a:p>
        </p:txBody>
      </p:sp>
      <p:sp>
        <p:nvSpPr>
          <p:cNvPr id="3" name="Content Placeholder 2"/>
          <p:cNvSpPr>
            <a:spLocks noGrp="1"/>
          </p:cNvSpPr>
          <p:nvPr>
            <p:ph idx="1"/>
          </p:nvPr>
        </p:nvSpPr>
        <p:spPr>
          <a:xfrm>
            <a:off x="1165383" y="1411724"/>
            <a:ext cx="10058400" cy="4879894"/>
          </a:xfrm>
        </p:spPr>
        <p:txBody>
          <a:bodyPr>
            <a:normAutofit fontScale="25000" lnSpcReduction="20000"/>
          </a:bodyPr>
          <a:lstStyle/>
          <a:p>
            <a:pPr marL="0" indent="0">
              <a:buNone/>
            </a:pPr>
            <a:r>
              <a:rPr lang="en-US" sz="8000" dirty="0"/>
              <a:t>Input:</a:t>
            </a:r>
          </a:p>
          <a:p>
            <a:pPr marL="0" indent="0">
              <a:buNone/>
            </a:pPr>
            <a:r>
              <a:rPr lang="en-US" sz="8000" dirty="0"/>
              <a:t>  3</a:t>
            </a:r>
          </a:p>
          <a:p>
            <a:pPr marL="0" indent="0">
              <a:buNone/>
            </a:pPr>
            <a:r>
              <a:rPr lang="en-US" sz="8000" dirty="0"/>
              <a:t>  </a:t>
            </a:r>
            <a:r>
              <a:rPr lang="en-US" sz="8000" dirty="0" err="1"/>
              <a:t>xxo</a:t>
            </a:r>
            <a:endParaRPr lang="en-US" sz="8000" dirty="0"/>
          </a:p>
          <a:p>
            <a:pPr marL="0" indent="0">
              <a:buNone/>
            </a:pPr>
            <a:r>
              <a:rPr lang="en-US" sz="8000" dirty="0"/>
              <a:t>  </a:t>
            </a:r>
            <a:r>
              <a:rPr lang="en-US" sz="8000" dirty="0" err="1"/>
              <a:t>xox</a:t>
            </a:r>
            <a:endParaRPr lang="en-US" sz="8000" dirty="0"/>
          </a:p>
          <a:p>
            <a:pPr marL="0" indent="0">
              <a:buNone/>
            </a:pPr>
            <a:r>
              <a:rPr lang="en-US" sz="8000" dirty="0"/>
              <a:t>  </a:t>
            </a:r>
            <a:r>
              <a:rPr lang="en-US" sz="8000" dirty="0" err="1"/>
              <a:t>oxx</a:t>
            </a:r>
            <a:endParaRPr lang="en-US" sz="8000" dirty="0"/>
          </a:p>
          <a:p>
            <a:pPr marL="0" indent="0">
              <a:buNone/>
            </a:pPr>
            <a:r>
              <a:rPr lang="en-US" sz="8000" dirty="0"/>
              <a:t>Output:</a:t>
            </a:r>
          </a:p>
          <a:p>
            <a:pPr marL="0" indent="0">
              <a:buNone/>
            </a:pPr>
            <a:r>
              <a:rPr lang="en-US" sz="8000" dirty="0"/>
              <a:t>  YES</a:t>
            </a:r>
          </a:p>
          <a:p>
            <a:pPr marL="0" indent="0">
              <a:buNone/>
            </a:pPr>
            <a:r>
              <a:rPr lang="en-US" sz="8000" dirty="0"/>
              <a:t>Input:</a:t>
            </a:r>
          </a:p>
          <a:p>
            <a:pPr marL="0" indent="0">
              <a:buNone/>
            </a:pPr>
            <a:r>
              <a:rPr lang="en-US" sz="8000" dirty="0"/>
              <a:t>  4</a:t>
            </a:r>
          </a:p>
          <a:p>
            <a:pPr marL="0" indent="0">
              <a:buNone/>
            </a:pPr>
            <a:r>
              <a:rPr lang="en-US" sz="8000" dirty="0"/>
              <a:t>  </a:t>
            </a:r>
            <a:r>
              <a:rPr lang="en-US" sz="8000" dirty="0" err="1"/>
              <a:t>xxxo</a:t>
            </a:r>
            <a:endParaRPr lang="en-US" sz="8000" dirty="0"/>
          </a:p>
          <a:p>
            <a:pPr marL="0" indent="0">
              <a:buNone/>
            </a:pPr>
            <a:r>
              <a:rPr lang="en-US" sz="8000" dirty="0"/>
              <a:t>  xoxo</a:t>
            </a:r>
          </a:p>
          <a:p>
            <a:pPr marL="0" indent="0">
              <a:buNone/>
            </a:pPr>
            <a:r>
              <a:rPr lang="en-US" sz="8000" dirty="0"/>
              <a:t>  </a:t>
            </a:r>
            <a:r>
              <a:rPr lang="en-US" sz="8000" dirty="0" err="1"/>
              <a:t>oxox</a:t>
            </a:r>
            <a:endParaRPr lang="en-US" sz="8000" dirty="0"/>
          </a:p>
          <a:p>
            <a:pPr marL="0" indent="0">
              <a:buNone/>
            </a:pPr>
            <a:r>
              <a:rPr lang="en-US" sz="8000" dirty="0"/>
              <a:t>  </a:t>
            </a:r>
            <a:r>
              <a:rPr lang="en-US" sz="8000" dirty="0" err="1"/>
              <a:t>xxxx</a:t>
            </a:r>
            <a:endParaRPr lang="en-US" sz="8000" dirty="0"/>
          </a:p>
          <a:p>
            <a:pPr marL="0" indent="0">
              <a:buNone/>
            </a:pPr>
            <a:r>
              <a:rPr lang="en-US" sz="8000" dirty="0"/>
              <a:t>Output</a:t>
            </a:r>
          </a:p>
          <a:p>
            <a:pPr marL="0" indent="0">
              <a:buNone/>
            </a:pPr>
            <a:r>
              <a:rPr lang="en-US" sz="8000" dirty="0"/>
              <a:t>  NO</a:t>
            </a:r>
          </a:p>
          <a:p>
            <a:pPr marL="0" indent="0">
              <a:buNone/>
            </a:pPr>
            <a:endParaRPr lang="en-US" dirty="0"/>
          </a:p>
        </p:txBody>
      </p:sp>
    </p:spTree>
    <p:extLst>
      <p:ext uri="{BB962C8B-B14F-4D97-AF65-F5344CB8AC3E}">
        <p14:creationId xmlns:p14="http://schemas.microsoft.com/office/powerpoint/2010/main" val="48303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Appleman</a:t>
            </a:r>
            <a:r>
              <a:rPr lang="en-US" dirty="0"/>
              <a:t> and Easy Task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21408"/>
                <a:ext cx="10626284" cy="4050792"/>
              </a:xfrm>
            </p:spPr>
            <p:txBody>
              <a:bodyPr/>
              <a:lstStyle/>
              <a:p>
                <a:r>
                  <a:rPr lang="en-US" dirty="0"/>
                  <a:t>Search each cell of the board </a:t>
                </a:r>
                <a14:m>
                  <m:oMath xmlns:m="http://schemas.openxmlformats.org/officeDocument/2006/math">
                    <m:r>
                      <a:rPr lang="en-US" i="1" dirty="0">
                        <a:latin typeface="Cambria Math" panose="02040503050406030204" pitchFamily="18" charset="0"/>
                      </a:rPr>
                      <m:t>𝑔</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(0≤</m:t>
                    </m:r>
                    <m:r>
                      <a:rPr lang="en-US" b="0" i="1" dirty="0">
                        <a:latin typeface="Cambria Math" panose="02040503050406030204" pitchFamily="18" charset="0"/>
                      </a:rPr>
                      <m:t>𝑖</m:t>
                    </m:r>
                    <m:r>
                      <a:rPr lang="en-US" b="0" i="1" dirty="0">
                        <a:latin typeface="Cambria Math" panose="02040503050406030204" pitchFamily="18" charset="0"/>
                      </a:rPr>
                      <m:t>, </m:t>
                    </m:r>
                    <m:r>
                      <a:rPr lang="en-US" b="0" i="1" dirty="0">
                        <a:latin typeface="Cambria Math" panose="02040503050406030204" pitchFamily="18" charset="0"/>
                      </a:rPr>
                      <m:t>𝑗</m:t>
                    </m:r>
                    <m:r>
                      <a:rPr lang="en-US" b="0" i="1" dirty="0">
                        <a:latin typeface="Cambria Math" panose="02040503050406030204" pitchFamily="18" charset="0"/>
                      </a:rPr>
                      <m:t>&lt;</m:t>
                    </m:r>
                    <m:r>
                      <a:rPr lang="en-US" b="0" i="1" dirty="0">
                        <a:latin typeface="Cambria Math" panose="02040503050406030204" pitchFamily="18" charset="0"/>
                      </a:rPr>
                      <m:t>𝑛</m:t>
                    </m:r>
                    <m:r>
                      <a:rPr lang="en-US" i="1" dirty="0">
                        <a:latin typeface="Cambria Math" panose="02040503050406030204" pitchFamily="18" charset="0"/>
                      </a:rPr>
                      <m:t>)</m:t>
                    </m:r>
                  </m:oMath>
                </a14:m>
                <a:endParaRPr lang="en-US" dirty="0"/>
              </a:p>
              <a:p>
                <a:r>
                  <a:rPr lang="en-US" dirty="0"/>
                  <a:t>For each cell, check if </a:t>
                </a:r>
                <a14:m>
                  <m:oMath xmlns:m="http://schemas.openxmlformats.org/officeDocument/2006/math">
                    <m:r>
                      <a:rPr lang="en-US" b="0" i="1">
                        <a:latin typeface="Cambria Math" panose="02040503050406030204" pitchFamily="18" charset="0"/>
                      </a:rPr>
                      <m:t>𝑔</m:t>
                    </m:r>
                    <m:d>
                      <m:dPr>
                        <m:begChr m:val="["/>
                        <m:endChr m:val="]"/>
                        <m:ctrlPr>
                          <a:rPr lang="en-US" b="0" i="1">
                            <a:latin typeface="Cambria Math" panose="02040503050406030204" pitchFamily="18" charset="0"/>
                          </a:rPr>
                        </m:ctrlPr>
                      </m:dPr>
                      <m:e>
                        <m:r>
                          <a:rPr lang="en-US" b="0" i="1">
                            <a:latin typeface="Cambria Math" panose="02040503050406030204" pitchFamily="18" charset="0"/>
                          </a:rPr>
                          <m:t>𝑖</m:t>
                        </m:r>
                        <m:r>
                          <a:rPr lang="en-US" b="0" i="1">
                            <a:latin typeface="Cambria Math" panose="02040503050406030204" pitchFamily="18" charset="0"/>
                          </a:rPr>
                          <m:t> −1</m:t>
                        </m:r>
                      </m:e>
                    </m:d>
                    <m:d>
                      <m:dPr>
                        <m:begChr m:val="["/>
                        <m:endChr m:val="]"/>
                        <m:ctrlPr>
                          <a:rPr lang="en-US" b="0" i="1">
                            <a:latin typeface="Cambria Math" panose="02040503050406030204" pitchFamily="18" charset="0"/>
                          </a:rPr>
                        </m:ctrlPr>
                      </m:dPr>
                      <m:e>
                        <m:r>
                          <a:rPr lang="en-US" b="0" i="1">
                            <a:latin typeface="Cambria Math" panose="02040503050406030204" pitchFamily="18" charset="0"/>
                          </a:rPr>
                          <m:t>𝑗</m:t>
                        </m:r>
                      </m:e>
                    </m:d>
                    <m:r>
                      <a:rPr lang="en-US" b="0" i="1">
                        <a:latin typeface="Cambria Math" panose="02040503050406030204" pitchFamily="18" charset="0"/>
                      </a:rPr>
                      <m:t>, </m:t>
                    </m:r>
                    <m:r>
                      <a:rPr lang="en-US" b="0" i="1">
                        <a:latin typeface="Cambria Math" panose="02040503050406030204" pitchFamily="18" charset="0"/>
                      </a:rPr>
                      <m:t>𝑔</m:t>
                    </m:r>
                    <m:d>
                      <m:dPr>
                        <m:begChr m:val="["/>
                        <m:endChr m:val="]"/>
                        <m:ctrlPr>
                          <a:rPr lang="en-US" b="0" i="1">
                            <a:latin typeface="Cambria Math" panose="02040503050406030204" pitchFamily="18" charset="0"/>
                          </a:rPr>
                        </m:ctrlPr>
                      </m:dPr>
                      <m:e>
                        <m:r>
                          <a:rPr lang="en-US" b="0" i="1">
                            <a:latin typeface="Cambria Math" panose="02040503050406030204" pitchFamily="18" charset="0"/>
                          </a:rPr>
                          <m:t>𝑖</m:t>
                        </m:r>
                        <m:r>
                          <a:rPr lang="en-US" b="0" i="1">
                            <a:latin typeface="Cambria Math" panose="02040503050406030204" pitchFamily="18" charset="0"/>
                          </a:rPr>
                          <m:t>+1</m:t>
                        </m:r>
                      </m:e>
                    </m:d>
                    <m:d>
                      <m:dPr>
                        <m:begChr m:val="["/>
                        <m:endChr m:val="]"/>
                        <m:ctrlPr>
                          <a:rPr lang="en-US" b="0" i="1">
                            <a:latin typeface="Cambria Math" panose="02040503050406030204" pitchFamily="18" charset="0"/>
                          </a:rPr>
                        </m:ctrlPr>
                      </m:dPr>
                      <m:e>
                        <m:r>
                          <a:rPr lang="en-US" b="0" i="1">
                            <a:latin typeface="Cambria Math" panose="02040503050406030204" pitchFamily="18" charset="0"/>
                          </a:rPr>
                          <m:t>𝑗</m:t>
                        </m:r>
                      </m:e>
                    </m:d>
                    <m:r>
                      <a:rPr lang="en-US" b="0" i="1">
                        <a:latin typeface="Cambria Math" panose="02040503050406030204" pitchFamily="18" charset="0"/>
                      </a:rPr>
                      <m:t>, </m:t>
                    </m:r>
                    <m:r>
                      <a:rPr lang="en-US" b="0" i="1">
                        <a:latin typeface="Cambria Math" panose="02040503050406030204" pitchFamily="18" charset="0"/>
                      </a:rPr>
                      <m:t>𝑔</m:t>
                    </m:r>
                    <m:d>
                      <m:dPr>
                        <m:begChr m:val="["/>
                        <m:endChr m:val="]"/>
                        <m:ctrlPr>
                          <a:rPr lang="en-US" b="0" i="1">
                            <a:latin typeface="Cambria Math" panose="02040503050406030204" pitchFamily="18" charset="0"/>
                          </a:rPr>
                        </m:ctrlPr>
                      </m:dPr>
                      <m:e>
                        <m:r>
                          <a:rPr lang="en-US" b="0" i="1">
                            <a:latin typeface="Cambria Math" panose="02040503050406030204" pitchFamily="18" charset="0"/>
                          </a:rPr>
                          <m:t>𝑖</m:t>
                        </m:r>
                      </m:e>
                    </m:d>
                    <m:d>
                      <m:dPr>
                        <m:begChr m:val="["/>
                        <m:endChr m:val="]"/>
                        <m:ctrlPr>
                          <a:rPr lang="en-US" b="0" i="1">
                            <a:latin typeface="Cambria Math" panose="02040503050406030204" pitchFamily="18" charset="0"/>
                          </a:rPr>
                        </m:ctrlPr>
                      </m:dPr>
                      <m:e>
                        <m:r>
                          <a:rPr lang="en-US" b="0" i="1">
                            <a:latin typeface="Cambria Math" panose="02040503050406030204" pitchFamily="18" charset="0"/>
                          </a:rPr>
                          <m:t>𝑗</m:t>
                        </m:r>
                        <m:r>
                          <a:rPr lang="en-US" b="0" i="1">
                            <a:latin typeface="Cambria Math" panose="02040503050406030204" pitchFamily="18" charset="0"/>
                          </a:rPr>
                          <m:t>−1</m:t>
                        </m:r>
                      </m:e>
                    </m:d>
                    <m:r>
                      <a:rPr lang="en-US" b="0" i="1">
                        <a:latin typeface="Cambria Math" panose="02040503050406030204" pitchFamily="18" charset="0"/>
                      </a:rPr>
                      <m:t>,</m:t>
                    </m:r>
                    <m:r>
                      <a:rPr lang="en-US" b="0" i="1">
                        <a:latin typeface="Cambria Math" panose="02040503050406030204" pitchFamily="18" charset="0"/>
                      </a:rPr>
                      <m:t>𝑔</m:t>
                    </m:r>
                    <m:d>
                      <m:dPr>
                        <m:begChr m:val="["/>
                        <m:endChr m:val="]"/>
                        <m:ctrlPr>
                          <a:rPr lang="en-US" b="0" i="1">
                            <a:latin typeface="Cambria Math" panose="02040503050406030204" pitchFamily="18" charset="0"/>
                          </a:rPr>
                        </m:ctrlPr>
                      </m:dPr>
                      <m:e>
                        <m:r>
                          <a:rPr lang="en-US" b="0" i="1">
                            <a:latin typeface="Cambria Math" panose="02040503050406030204" pitchFamily="18" charset="0"/>
                          </a:rPr>
                          <m:t>𝑖</m:t>
                        </m:r>
                      </m:e>
                    </m:d>
                    <m:d>
                      <m:dPr>
                        <m:begChr m:val="["/>
                        <m:endChr m:val="]"/>
                        <m:ctrlPr>
                          <a:rPr lang="en-US" b="0" i="1">
                            <a:latin typeface="Cambria Math" panose="02040503050406030204" pitchFamily="18" charset="0"/>
                          </a:rPr>
                        </m:ctrlPr>
                      </m:dPr>
                      <m:e>
                        <m:r>
                          <a:rPr lang="en-US" b="0" i="1">
                            <a:latin typeface="Cambria Math" panose="02040503050406030204" pitchFamily="18" charset="0"/>
                          </a:rPr>
                          <m:t>𝑗</m:t>
                        </m:r>
                        <m:r>
                          <a:rPr lang="en-US" b="0" i="1">
                            <a:latin typeface="Cambria Math" panose="02040503050406030204" pitchFamily="18" charset="0"/>
                          </a:rPr>
                          <m:t>+1</m:t>
                        </m:r>
                      </m:e>
                    </m:d>
                    <m:r>
                      <a:rPr lang="en-US" b="0" i="1">
                        <a:latin typeface="Cambria Math" panose="02040503050406030204" pitchFamily="18" charset="0"/>
                      </a:rPr>
                      <m:t>(</m:t>
                    </m:r>
                    <m:r>
                      <a:rPr lang="en-US" b="0" i="1">
                        <a:latin typeface="Cambria Math" panose="02040503050406030204" pitchFamily="18" charset="0"/>
                      </a:rPr>
                      <m:t>𝑐𝑒𝑙𝑙𝑠</m:t>
                    </m:r>
                    <m:r>
                      <a:rPr lang="en-US" b="0" i="1">
                        <a:latin typeface="Cambria Math" panose="02040503050406030204" pitchFamily="18" charset="0"/>
                      </a:rPr>
                      <m:t> </m:t>
                    </m:r>
                    <m:r>
                      <a:rPr lang="en-US" b="0" i="1">
                        <a:latin typeface="Cambria Math" panose="02040503050406030204" pitchFamily="18" charset="0"/>
                      </a:rPr>
                      <m:t>𝑎𝑟𝑜𝑢𝑛𝑑</m:t>
                    </m:r>
                    <m:r>
                      <a:rPr lang="en-US" b="0" i="1">
                        <a:latin typeface="Cambria Math" panose="02040503050406030204" pitchFamily="18" charset="0"/>
                      </a:rPr>
                      <m:t> </m:t>
                    </m:r>
                    <m:r>
                      <a:rPr lang="en-US" b="0" i="1">
                        <a:latin typeface="Cambria Math" panose="02040503050406030204" pitchFamily="18" charset="0"/>
                      </a:rPr>
                      <m:t>𝑡h𝑒</m:t>
                    </m:r>
                    <m:r>
                      <a:rPr lang="en-US" b="0" i="1">
                        <a:latin typeface="Cambria Math" panose="02040503050406030204" pitchFamily="18" charset="0"/>
                      </a:rPr>
                      <m:t> </m:t>
                    </m:r>
                    <m:r>
                      <a:rPr lang="en-US" b="0" i="1">
                        <a:latin typeface="Cambria Math" panose="02040503050406030204" pitchFamily="18" charset="0"/>
                      </a:rPr>
                      <m:t>𝑐𝑒𝑙𝑙</m:t>
                    </m:r>
                    <m:r>
                      <a:rPr lang="en-US" b="0" i="1">
                        <a:latin typeface="Cambria Math" panose="02040503050406030204" pitchFamily="18" charset="0"/>
                      </a:rPr>
                      <m:t>)</m:t>
                    </m:r>
                  </m:oMath>
                </a14:m>
                <a:r>
                  <a:rPr lang="en-US" dirty="0"/>
                  <a:t> is ‘O’.</a:t>
                </a:r>
              </a:p>
              <a:p>
                <a:r>
                  <a:rPr lang="en-US" dirty="0"/>
                  <a:t>Calculate the number of cells around which is ‘O’ and check if the number is even or odd.</a:t>
                </a:r>
              </a:p>
              <a:p>
                <a:r>
                  <a:rPr lang="en-US" dirty="0"/>
                  <a:t>How to check even number and odd number</a:t>
                </a:r>
                <a:r>
                  <a:rPr lang="en-US" dirty="0" smtClean="0"/>
                  <a: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21408"/>
                <a:ext cx="10626284" cy="4050792"/>
              </a:xfrm>
              <a:blipFill>
                <a:blip r:embed="rId2"/>
                <a:stretch>
                  <a:fillRect l="-287" t="-1504"/>
                </a:stretch>
              </a:blipFill>
            </p:spPr>
            <p:txBody>
              <a:bodyPr/>
              <a:lstStyle/>
              <a:p>
                <a:r>
                  <a:rPr lang="en-US">
                    <a:noFill/>
                  </a:rPr>
                  <a:t> </a:t>
                </a:r>
              </a:p>
            </p:txBody>
          </p:sp>
        </mc:Fallback>
      </mc:AlternateContent>
      <p:pic>
        <p:nvPicPr>
          <p:cNvPr id="1026" name="Picture 2" descr="Image result for chess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743" y="4015853"/>
            <a:ext cx="2390775" cy="239077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048396" y="4098267"/>
              <a:ext cx="2256480" cy="2209680"/>
            </p14:xfrm>
          </p:contentPart>
        </mc:Choice>
        <mc:Fallback xmlns="">
          <p:pic>
            <p:nvPicPr>
              <p:cNvPr id="5" name="Ink 4"/>
              <p:cNvPicPr/>
              <p:nvPr/>
            </p:nvPicPr>
            <p:blipFill>
              <a:blip r:embed="rId5"/>
              <a:stretch>
                <a:fillRect/>
              </a:stretch>
            </p:blipFill>
            <p:spPr>
              <a:xfrm>
                <a:off x="8000524" y="4002131"/>
                <a:ext cx="2352225" cy="2401951"/>
              </a:xfrm>
              <a:prstGeom prst="rect">
                <a:avLst/>
              </a:prstGeom>
            </p:spPr>
          </p:pic>
        </mc:Fallback>
      </mc:AlternateContent>
    </p:spTree>
    <p:extLst>
      <p:ext uri="{BB962C8B-B14F-4D97-AF65-F5344CB8AC3E}">
        <p14:creationId xmlns:p14="http://schemas.microsoft.com/office/powerpoint/2010/main" val="99903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Buy a </a:t>
            </a:r>
            <a:r>
              <a:rPr lang="EN-US">
                <a:solidFill>
                  <a:schemeClr val="tx1"/>
                </a:solidFill>
              </a:rPr>
              <a:t>Shovel   </a:t>
            </a:r>
            <a:endParaRPr lang="EN-US">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774474"/>
              </p:ext>
            </p:extLst>
          </p:nvPr>
        </p:nvGraphicFramePr>
        <p:xfrm>
          <a:off x="4819650" y="890588"/>
          <a:ext cx="2647950" cy="653415"/>
        </p:xfrm>
        <a:graphic>
          <a:graphicData uri="http://schemas.openxmlformats.org/drawingml/2006/table">
            <a:tbl>
              <a:tblPr/>
              <a:tblGrid>
                <a:gridCol w="2647950">
                  <a:extLst>
                    <a:ext uri="{9D8B030D-6E8A-4147-A177-3AD203B41FA5}">
                      <a16:colId xmlns:a16="http://schemas.microsoft.com/office/drawing/2014/main" val="1772476123"/>
                    </a:ext>
                  </a:extLst>
                </a:gridCol>
              </a:tblGrid>
              <a:tr h="653415">
                <a:tc>
                  <a:txBody>
                    <a:bodyPr/>
                    <a:lstStyle/>
                    <a:p>
                      <a:pPr algn="ctr"/>
                      <a:r>
                        <a:rPr lang="en-US" b="1" i="0" dirty="0">
                          <a:solidFill>
                            <a:srgbClr val="000000"/>
                          </a:solidFill>
                          <a:effectLst/>
                          <a:hlinkClick r:id="rId2"/>
                        </a:rPr>
                        <a:t>Codeforces Round #377 (Div. 2)</a:t>
                      </a:r>
                      <a:endParaRPr lang="en-US" b="1" i="0" dirty="0">
                        <a:effectLst/>
                      </a:endParaRPr>
                    </a:p>
                  </a:txBody>
                  <a:tcPr marL="38100" marR="38100" marT="66675" marB="38100" anchor="ctr">
                    <a:lnL>
                      <a:noFill/>
                    </a:lnL>
                    <a:lnR>
                      <a:noFill/>
                    </a:lnR>
                    <a:lnT>
                      <a:noFill/>
                    </a:lnT>
                    <a:lnB w="9525" cap="flat" cmpd="sng" algn="ctr">
                      <a:solidFill>
                        <a:srgbClr val="B9B9B9"/>
                      </a:solidFill>
                      <a:prstDash val="solid"/>
                      <a:round/>
                      <a:headEnd type="none" w="med" len="med"/>
                      <a:tailEnd type="none" w="med" len="med"/>
                    </a:lnB>
                  </a:tcPr>
                </a:tc>
                <a:extLst>
                  <a:ext uri="{0D108BD9-81ED-4DB2-BD59-A6C34878D82A}">
                    <a16:rowId xmlns:a16="http://schemas.microsoft.com/office/drawing/2014/main" val="3178862445"/>
                  </a:ext>
                </a:extLst>
              </a:tr>
            </a:tbl>
          </a:graphicData>
        </a:graphic>
      </p:graphicFrame>
      <p:sp>
        <p:nvSpPr>
          <p:cNvPr id="5" name="Rectangle 1"/>
          <p:cNvSpPr>
            <a:spLocks noChangeArrowheads="1"/>
          </p:cNvSpPr>
          <p:nvPr/>
        </p:nvSpPr>
        <p:spPr bwMode="auto">
          <a:xfrm>
            <a:off x="4951412" y="89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anose="020B0604030504040204" pitchFamily="34" charset="0"/>
              </a:rPr>
              <a:t/>
            </a:r>
            <a:br>
              <a:rPr kumimoji="0" lang="en-US" altLang="en-US" sz="1000" b="0" i="0" u="none" strike="noStrike" cap="none" normalizeH="0" baseline="0">
                <a:ln>
                  <a:noFill/>
                </a:ln>
                <a:solidFill>
                  <a:srgbClr val="000000"/>
                </a:solidFill>
                <a:effectLst/>
                <a:latin typeface="Verdana" panose="020B0604030504040204" pitchFamily="34" charset="0"/>
              </a:rPr>
            </a:br>
            <a:r>
              <a:rPr kumimoji="0" lang="en-US" altLang="en-US" sz="1000" b="0" i="0" u="none" strike="noStrike" cap="none" normalizeH="0" baseline="0">
                <a:ln>
                  <a:noFill/>
                </a:ln>
                <a:solidFill>
                  <a:srgbClr val="000000"/>
                </a:solidFill>
                <a:effectLst/>
                <a:latin typeface="Verdan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1069848" y="2347415"/>
            <a:ext cx="9643645" cy="4093428"/>
          </a:xfrm>
          <a:prstGeom prst="rect">
            <a:avLst/>
          </a:prstGeom>
          <a:noFill/>
        </p:spPr>
        <p:txBody>
          <a:bodyPr wrap="square" rtlCol="0" anchor="t">
            <a:spAutoFit/>
          </a:bodyPr>
          <a:lstStyle/>
          <a:p>
            <a:r>
              <a:rPr lang="EN-US" sz="2000"/>
              <a:t>Polycarp urgently needs a shovel! He comes to the shop and chooses an appropriate one. The </a:t>
            </a:r>
            <a:r>
              <a:rPr lang="EN-US" sz="2000"/>
              <a:t>shovel </a:t>
            </a:r>
            <a:r>
              <a:rPr lang="EN-US" sz="2000"/>
              <a:t>that </a:t>
            </a:r>
            <a:r>
              <a:rPr lang="EN-US" sz="2000"/>
              <a:t>Policarp </a:t>
            </a:r>
            <a:r>
              <a:rPr lang="EN-US" sz="2000"/>
              <a:t>chooses is sold for</a:t>
            </a:r>
            <a:r>
              <a:rPr lang="EN-US" sz="2000"/>
              <a:t> </a:t>
            </a:r>
            <a:r>
              <a:rPr lang="EN-US" sz="2000" i="1"/>
              <a:t>k</a:t>
            </a:r>
            <a:r>
              <a:rPr lang="EN-US" sz="2000" i="1"/>
              <a:t> </a:t>
            </a:r>
            <a:r>
              <a:rPr lang="EN-US" sz="2000"/>
              <a:t>burles. </a:t>
            </a:r>
            <a:r>
              <a:rPr lang="EN-US" sz="2000"/>
              <a:t>Assume that there is an unlimited number of such shovels in the </a:t>
            </a:r>
            <a:r>
              <a:rPr lang="EN-US" sz="2000"/>
              <a:t>shop</a:t>
            </a:r>
            <a:r>
              <a:rPr lang="EN-US" sz="2000"/>
              <a:t>.</a:t>
            </a:r>
            <a:endParaRPr lang="EN-US" sz="2000"/>
          </a:p>
          <a:p>
            <a:endParaRPr lang="en-US" sz="2000" dirty="0"/>
          </a:p>
          <a:p>
            <a:r>
              <a:rPr lang="EN-US" sz="2000"/>
              <a:t>In his pocket Polycarp has an unlimited number of "10-burle coins" and exactly one </a:t>
            </a:r>
            <a:r>
              <a:rPr lang="EN-US" sz="2000"/>
              <a:t>coin </a:t>
            </a:r>
            <a:r>
              <a:rPr lang="EN-US" sz="2000"/>
              <a:t>of</a:t>
            </a:r>
            <a:r>
              <a:rPr lang="EN-US" sz="2000"/>
              <a:t> </a:t>
            </a:r>
            <a:r>
              <a:rPr lang="EN-US" sz="2000" i="1"/>
              <a:t>r</a:t>
            </a:r>
            <a:r>
              <a:rPr lang="EN-US" sz="2000"/>
              <a:t> </a:t>
            </a:r>
            <a:r>
              <a:rPr lang="EN-US" sz="2000"/>
              <a:t>burles </a:t>
            </a:r>
            <a:r>
              <a:rPr lang="EN-US" sz="2000"/>
              <a:t>(1</a:t>
            </a:r>
            <a:r>
              <a:rPr lang="EN-US" sz="2000"/>
              <a:t> </a:t>
            </a:r>
            <a:r>
              <a:rPr lang="EN-US" sz="2000"/>
              <a:t>≤</a:t>
            </a:r>
            <a:r>
              <a:rPr lang="EN-US" sz="2000"/>
              <a:t> </a:t>
            </a:r>
            <a:r>
              <a:rPr lang="EN-US" sz="2000" i="1"/>
              <a:t>r</a:t>
            </a:r>
            <a:r>
              <a:rPr lang="EN-US" sz="2000"/>
              <a:t> ≤ </a:t>
            </a:r>
            <a:r>
              <a:rPr lang="EN-US" sz="2000"/>
              <a:t>9</a:t>
            </a:r>
            <a:r>
              <a:rPr lang="EN-US" sz="2000"/>
              <a:t>).</a:t>
            </a:r>
            <a:endParaRPr lang="EN-US" sz="2000"/>
          </a:p>
          <a:p>
            <a:endParaRPr lang="en-US" sz="2000" dirty="0"/>
          </a:p>
          <a:p>
            <a:r>
              <a:rPr lang="EN-US" sz="2000"/>
              <a:t>What is the minimum number of shovels Polycarp has to buy so that he can pay for the purchase without any change? It is obvious that he can pay for 10 shovels without any change (by </a:t>
            </a:r>
            <a:r>
              <a:rPr lang="EN-US" sz="2000"/>
              <a:t>paying </a:t>
            </a:r>
            <a:r>
              <a:rPr lang="EN-US" sz="2000"/>
              <a:t>the </a:t>
            </a:r>
            <a:r>
              <a:rPr lang="EN-US" sz="2000"/>
              <a:t>requied </a:t>
            </a:r>
            <a:r>
              <a:rPr lang="EN-US" sz="2000"/>
              <a:t>amount of 10-burle coins and not using the </a:t>
            </a:r>
            <a:r>
              <a:rPr lang="EN-US" sz="2000"/>
              <a:t>coin </a:t>
            </a:r>
            <a:r>
              <a:rPr lang="EN-US" sz="2000"/>
              <a:t>of</a:t>
            </a:r>
            <a:r>
              <a:rPr lang="EN-US" sz="2000"/>
              <a:t> </a:t>
            </a:r>
            <a:r>
              <a:rPr lang="EN-US" sz="2000" i="1"/>
              <a:t>r</a:t>
            </a:r>
            <a:r>
              <a:rPr lang="EN-US" sz="2000"/>
              <a:t> </a:t>
            </a:r>
            <a:r>
              <a:rPr lang="EN-US" sz="2000"/>
              <a:t>burles). </a:t>
            </a:r>
            <a:r>
              <a:rPr lang="EN-US" sz="2000"/>
              <a:t>But perhaps he can buy fewer shovels and pay without any change. Note that Polycarp should buy at least one </a:t>
            </a:r>
            <a:r>
              <a:rPr lang="EN-US" sz="2000"/>
              <a:t>shovel</a:t>
            </a:r>
            <a:r>
              <a:rPr lang="EN-US" sz="2000"/>
              <a:t>.</a:t>
            </a:r>
            <a:endParaRPr lang="EN-US" sz="2000"/>
          </a:p>
          <a:p>
            <a:endParaRPr lang="en-US" sz="2000" dirty="0"/>
          </a:p>
        </p:txBody>
      </p:sp>
    </p:spTree>
    <p:extLst>
      <p:ext uri="{BB962C8B-B14F-4D97-AF65-F5344CB8AC3E}">
        <p14:creationId xmlns:p14="http://schemas.microsoft.com/office/powerpoint/2010/main" val="303068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55" y="0"/>
            <a:ext cx="10058400" cy="1609344"/>
          </a:xfrm>
        </p:spPr>
        <p:txBody>
          <a:bodyPr/>
          <a:lstStyle/>
          <a:p>
            <a:r>
              <a:rPr lang="en-US" dirty="0"/>
              <a:t>Buy a Shovel </a:t>
            </a:r>
          </a:p>
        </p:txBody>
      </p:sp>
      <p:sp>
        <p:nvSpPr>
          <p:cNvPr id="12" name="TextBox 11"/>
          <p:cNvSpPr txBox="1"/>
          <p:nvPr/>
        </p:nvSpPr>
        <p:spPr>
          <a:xfrm>
            <a:off x="577755" y="1078174"/>
            <a:ext cx="11614245" cy="5909310"/>
          </a:xfrm>
          <a:prstGeom prst="rect">
            <a:avLst/>
          </a:prstGeom>
          <a:noFill/>
        </p:spPr>
        <p:txBody>
          <a:bodyPr wrap="square" rtlCol="0">
            <a:spAutoFit/>
          </a:bodyPr>
          <a:lstStyle/>
          <a:p>
            <a:pPr marL="285750" indent="-285750">
              <a:buFont typeface="Arial" panose="020B0604020202020204" pitchFamily="34" charset="0"/>
              <a:buChar char="•"/>
            </a:pPr>
            <a:r>
              <a:rPr lang="en-US" dirty="0"/>
              <a:t>Input</a:t>
            </a:r>
          </a:p>
          <a:p>
            <a:r>
              <a:rPr lang="en-US" dirty="0"/>
              <a:t>The single line of input contains two integers k and r (1 ≤ k ≤ 1000, 1 ≤ r ≤ 9) — the price of one shovel and the denomination of the coin in Polycarp's pocket that is different from "10-burle coins".</a:t>
            </a:r>
          </a:p>
          <a:p>
            <a:r>
              <a:rPr lang="en-US" dirty="0"/>
              <a:t>Remember that he has an unlimited number of coins in the denomination of 10, that is, Polycarp has enough money to buy any number of shovels.</a:t>
            </a:r>
          </a:p>
          <a:p>
            <a:pPr marL="285750" indent="-285750">
              <a:buFont typeface="Arial" panose="020B0604020202020204" pitchFamily="34" charset="0"/>
              <a:buChar char="•"/>
            </a:pPr>
            <a:r>
              <a:rPr lang="en-US" dirty="0"/>
              <a:t>Output</a:t>
            </a:r>
          </a:p>
          <a:p>
            <a:r>
              <a:rPr lang="en-US" dirty="0"/>
              <a:t>Print the required minimum number of shovels Polycarp has to buy so that he can pay for them without any change.</a:t>
            </a:r>
          </a:p>
          <a:p>
            <a:pPr marL="285750" indent="-285750">
              <a:buFont typeface="Arial" panose="020B0604020202020204" pitchFamily="34" charset="0"/>
              <a:buChar char="•"/>
            </a:pPr>
            <a:r>
              <a:rPr lang="en-US" dirty="0"/>
              <a:t>Examples</a:t>
            </a:r>
          </a:p>
          <a:p>
            <a:r>
              <a:rPr lang="en-US" dirty="0"/>
              <a:t>input</a:t>
            </a:r>
          </a:p>
          <a:p>
            <a:r>
              <a:rPr lang="en-US" dirty="0"/>
              <a:t>117 3</a:t>
            </a:r>
          </a:p>
          <a:p>
            <a:r>
              <a:rPr lang="en-US" dirty="0"/>
              <a:t>output</a:t>
            </a:r>
          </a:p>
          <a:p>
            <a:r>
              <a:rPr lang="en-US" dirty="0"/>
              <a:t>9</a:t>
            </a:r>
          </a:p>
          <a:p>
            <a:r>
              <a:rPr lang="en-US" dirty="0"/>
              <a:t>input</a:t>
            </a:r>
          </a:p>
          <a:p>
            <a:r>
              <a:rPr lang="en-US" dirty="0"/>
              <a:t>237 7</a:t>
            </a:r>
          </a:p>
          <a:p>
            <a:r>
              <a:rPr lang="en-US" dirty="0"/>
              <a:t>output</a:t>
            </a:r>
          </a:p>
          <a:p>
            <a:r>
              <a:rPr lang="en-US" dirty="0"/>
              <a:t>1</a:t>
            </a:r>
          </a:p>
          <a:p>
            <a:r>
              <a:rPr lang="en-US" dirty="0"/>
              <a:t>input</a:t>
            </a:r>
          </a:p>
          <a:p>
            <a:r>
              <a:rPr lang="en-US" dirty="0"/>
              <a:t>15 2</a:t>
            </a:r>
          </a:p>
          <a:p>
            <a:r>
              <a:rPr lang="en-US" dirty="0"/>
              <a:t>output</a:t>
            </a:r>
          </a:p>
          <a:p>
            <a:r>
              <a:rPr lang="en-US" dirty="0"/>
              <a:t>2</a:t>
            </a:r>
          </a:p>
        </p:txBody>
      </p:sp>
    </p:spTree>
    <p:extLst>
      <p:ext uri="{BB962C8B-B14F-4D97-AF65-F5344CB8AC3E}">
        <p14:creationId xmlns:p14="http://schemas.microsoft.com/office/powerpoint/2010/main" val="358179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Buy a Shovel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vert="horz" lIns="91440" tIns="45720" rIns="91440" bIns="45720" rtlCol="0" anchor="t">
                <a:normAutofit lnSpcReduction="10000"/>
              </a:bodyPr>
              <a:lstStyle/>
              <a:p>
                <a:r>
                  <a:rPr lang="EN-US" dirty="0"/>
                  <a:t>List the number of shovels he buys.  All positive integers</a:t>
                </a:r>
              </a:p>
              <a:p>
                <a:endParaRPr lang="EN-US" dirty="0"/>
              </a:p>
              <a:p>
                <a:r>
                  <a:rPr lang="en-US"/>
                  <a:t>If </a:t>
                </a:r>
                <a:r>
                  <a:rPr lang="en-US" dirty="0"/>
                  <a:t>the total cost of x shovels C satisfy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≡0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10</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10)  </m:t>
                    </m:r>
                  </m:oMath>
                </a14:m>
                <a:r>
                  <a:rPr lang="EN-US"/>
                  <a:t>, </a:t>
                </a:r>
                <a:r>
                  <a:rPr lang="EN-US"/>
                  <a:t>exit</a:t>
                </a:r>
                <a:r>
                  <a:rPr lang="EN-US"/>
                  <a:t> </a:t>
                </a:r>
                <a:r>
                  <a:rPr lang="EN-US"/>
                  <a:t>the </a:t>
                </a:r>
                <a:r>
                  <a:rPr lang="EN-US"/>
                  <a:t>loop.</a:t>
                </a:r>
                <a:endParaRPr lang="EN-US" dirty="0"/>
              </a:p>
              <a:p>
                <a:endParaRPr lang="EN-US"/>
              </a:p>
              <a:p>
                <a:r>
                  <a:rPr lang="en-US"/>
                  <a:t>loop</a:t>
                </a:r>
                <a:r>
                  <a:rPr lang="en-US"/>
                  <a:t> </a:t>
                </a:r>
                <a:r>
                  <a:rPr lang="en-US" dirty="0"/>
                  <a:t>(#</a:t>
                </a:r>
                <a:r>
                  <a:rPr lang="en-US"/>
                  <a:t>of </a:t>
                </a:r>
                <a:r>
                  <a:rPr lang="en-US"/>
                  <a:t>shovel</a:t>
                </a:r>
                <a:r>
                  <a:rPr lang="en-US"/>
                  <a:t> from </a:t>
                </a:r>
                <a:r>
                  <a:rPr lang="en-US" dirty="0"/>
                  <a:t>1 to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a:t>
                </a:r>
              </a:p>
              <a:p>
                <a:pPr marL="0" indent="0">
                  <a:buNone/>
                </a:pPr>
                <a:r>
                  <a:rPr lang="en-US"/>
                  <a:t>      </a:t>
                </a:r>
                <a:r>
                  <a:rPr lang="en-US" dirty="0"/>
                  <a:t>if</a:t>
                </a:r>
                <a:r>
                  <a:rPr lang="en-US"/>
                  <a:t> </a:t>
                </a:r>
                <a:r>
                  <a:rPr lang="en-US" dirty="0"/>
                  <a:t>(total cost of shovel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 ≡0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10</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10) </m:t>
                    </m:r>
                  </m:oMath>
                </a14:m>
                <a:r>
                  <a:rPr lang="en-US" dirty="0"/>
                  <a:t>){</a:t>
                </a:r>
              </a:p>
              <a:p>
                <a:pPr marL="0" indent="0">
                  <a:buNone/>
                </a:pPr>
                <a:r>
                  <a:rPr lang="en-US"/>
                  <a:t>          </a:t>
                </a:r>
                <a:r>
                  <a:rPr lang="en-US" dirty="0"/>
                  <a:t>break the loop and print # </a:t>
                </a:r>
                <a:r>
                  <a:rPr lang="en-US"/>
                  <a:t>of shovel. </a:t>
                </a:r>
                <a:endParaRPr lang="en-US" dirty="0"/>
              </a:p>
              <a:p>
                <a:pPr marL="0" indent="0">
                  <a:buNone/>
                </a:pPr>
                <a:r>
                  <a:rPr lang="en-US"/>
                  <a:t>      }</a:t>
                </a:r>
                <a:endParaRPr lang="en-US" dirty="0"/>
              </a:p>
              <a:p>
                <a:pPr marL="0" indent="0">
                  <a:buNone/>
                </a:pPr>
                <a:r>
                  <a:rPr lang="en-US"/>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2256"/>
                </a:stretch>
              </a:blipFill>
            </p:spPr>
            <p:txBody>
              <a:bodyPr/>
              <a:lstStyle/>
              <a:p>
                <a:r>
                  <a:rPr lang="en-US">
                    <a:noFill/>
                  </a:rPr>
                  <a:t> </a:t>
                </a:r>
              </a:p>
            </p:txBody>
          </p:sp>
        </mc:Fallback>
      </mc:AlternateContent>
    </p:spTree>
    <p:extLst>
      <p:ext uri="{BB962C8B-B14F-4D97-AF65-F5344CB8AC3E}">
        <p14:creationId xmlns:p14="http://schemas.microsoft.com/office/powerpoint/2010/main" val="44816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Definition</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Verdana"/>
              </a:rPr>
              <a:t>Solving a problem </a:t>
            </a:r>
            <a:r>
              <a:rPr lang="EN-US">
                <a:latin typeface="Verdana"/>
              </a:rPr>
              <a:t>using </a:t>
            </a:r>
            <a:r>
              <a:rPr lang="EN-US" dirty="0">
                <a:latin typeface="Verdana"/>
              </a:rPr>
              <a:t>Brute</a:t>
            </a:r>
            <a:r>
              <a:rPr lang="EN-US">
                <a:latin typeface="Verdana"/>
              </a:rPr>
              <a:t> Force(complete search</a:t>
            </a:r>
            <a:r>
              <a:rPr lang="EN-US" dirty="0">
                <a:latin typeface="Verdana"/>
              </a:rPr>
              <a:t>)</a:t>
            </a:r>
            <a:r>
              <a:rPr lang="EN-US">
                <a:latin typeface="Verdana"/>
              </a:rPr>
              <a:t> </a:t>
            </a:r>
            <a:r>
              <a:rPr lang="EN-US" dirty="0">
                <a:latin typeface="Verdana"/>
              </a:rPr>
              <a:t>is based on the “Keep It Simple, Stupid'' principle. The goal of solving contest problems is to write programs that work in the time allowed, whether or not there is a faster algorithm. (From USACO training page)</a:t>
            </a:r>
            <a:endParaRPr lang="EN-US" dirty="0"/>
          </a:p>
        </p:txBody>
      </p:sp>
    </p:spTree>
    <p:extLst>
      <p:ext uri="{BB962C8B-B14F-4D97-AF65-F5344CB8AC3E}">
        <p14:creationId xmlns:p14="http://schemas.microsoft.com/office/powerpoint/2010/main" val="109656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number problem</a:t>
            </a:r>
          </a:p>
        </p:txBody>
      </p:sp>
      <p:sp>
        <p:nvSpPr>
          <p:cNvPr id="3" name="Content Placeholder 2"/>
          <p:cNvSpPr>
            <a:spLocks noGrp="1"/>
          </p:cNvSpPr>
          <p:nvPr>
            <p:ph idx="1"/>
          </p:nvPr>
        </p:nvSpPr>
        <p:spPr/>
        <p:txBody>
          <a:bodyPr/>
          <a:lstStyle/>
          <a:p>
            <a:r>
              <a:rPr lang="en-US" dirty="0"/>
              <a:t>Find all the prime numbers smaller than n.</a:t>
            </a:r>
          </a:p>
          <a:p>
            <a:r>
              <a:rPr lang="en-US" dirty="0"/>
              <a:t>Input: The single integer n</a:t>
            </a:r>
          </a:p>
          <a:p>
            <a:r>
              <a:rPr lang="en-US" dirty="0"/>
              <a:t>Output: All the prime numbers smaller than n</a:t>
            </a:r>
          </a:p>
          <a:p>
            <a:endParaRPr lang="en-US" dirty="0"/>
          </a:p>
          <a:p>
            <a:pPr marL="0" indent="0">
              <a:buNone/>
            </a:pPr>
            <a:r>
              <a:rPr lang="en-US" dirty="0"/>
              <a:t>    </a:t>
            </a:r>
          </a:p>
        </p:txBody>
      </p:sp>
    </p:spTree>
    <p:extLst>
      <p:ext uri="{BB962C8B-B14F-4D97-AF65-F5344CB8AC3E}">
        <p14:creationId xmlns:p14="http://schemas.microsoft.com/office/powerpoint/2010/main" val="201475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number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2121408"/>
                <a:ext cx="10058400" cy="2573422"/>
              </a:xfrm>
            </p:spPr>
            <p:txBody>
              <a:bodyPr/>
              <a:lstStyle/>
              <a:p>
                <a:r>
                  <a:rPr lang="en-US" dirty="0"/>
                  <a:t>How to define a prime number?</a:t>
                </a:r>
              </a:p>
              <a:p>
                <a:r>
                  <a:rPr lang="en-US" dirty="0"/>
                  <a:t>A </a:t>
                </a:r>
                <a:r>
                  <a:rPr lang="en-US" b="1" dirty="0"/>
                  <a:t>Prime Number</a:t>
                </a:r>
                <a:r>
                  <a:rPr lang="en-US" dirty="0"/>
                  <a:t> can be divided evenly only by 1, or itself.</a:t>
                </a:r>
              </a:p>
              <a:p>
                <a:r>
                  <a:rPr lang="en-US" dirty="0"/>
                  <a:t>A loop from 2 to x-1, check if any number can be divided by x.</a:t>
                </a:r>
              </a:p>
              <a:p>
                <a:r>
                  <a:rPr lang="en-US" dirty="0"/>
                  <a:t>A loop from 2 to n, check if x is a prime number.</a:t>
                </a:r>
              </a:p>
              <a:p>
                <a:r>
                  <a:rPr lang="en-US" dirty="0"/>
                  <a:t>Algorithm Complexity: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b="0" i="1" dirty="0" smtClean="0">
                                <a:latin typeface="Cambria Math" panose="02040503050406030204" pitchFamily="18" charset="0"/>
                              </a:rPr>
                              <m:t>2</m:t>
                            </m:r>
                          </m:sup>
                        </m:sSup>
                      </m:e>
                    </m:d>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2121408"/>
                <a:ext cx="10058400" cy="2573422"/>
              </a:xfrm>
              <a:blipFill>
                <a:blip r:embed="rId2"/>
                <a:stretch>
                  <a:fillRect l="-303" t="-2370"/>
                </a:stretch>
              </a:blipFill>
            </p:spPr>
            <p:txBody>
              <a:bodyPr/>
              <a:lstStyle/>
              <a:p>
                <a:r>
                  <a:rPr lang="en-US">
                    <a:noFill/>
                  </a:rPr>
                  <a:t> </a:t>
                </a:r>
              </a:p>
            </p:txBody>
          </p:sp>
        </mc:Fallback>
      </mc:AlternateContent>
      <p:sp>
        <p:nvSpPr>
          <p:cNvPr id="4" name="TextBox 3"/>
          <p:cNvSpPr txBox="1"/>
          <p:nvPr/>
        </p:nvSpPr>
        <p:spPr>
          <a:xfrm>
            <a:off x="1069848" y="4352930"/>
            <a:ext cx="7547211" cy="369332"/>
          </a:xfrm>
          <a:prstGeom prst="rect">
            <a:avLst/>
          </a:prstGeom>
          <a:noFill/>
        </p:spPr>
        <p:txBody>
          <a:bodyPr wrap="square" rtlCol="0">
            <a:spAutoFit/>
          </a:bodyPr>
          <a:lstStyle/>
          <a:p>
            <a:r>
              <a:rPr lang="en-US" dirty="0"/>
              <a:t>What if n is very large?</a:t>
            </a:r>
          </a:p>
        </p:txBody>
      </p:sp>
    </p:spTree>
    <p:extLst>
      <p:ext uri="{BB962C8B-B14F-4D97-AF65-F5344CB8AC3E}">
        <p14:creationId xmlns:p14="http://schemas.microsoft.com/office/powerpoint/2010/main" val="30519499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number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small reduce:</a:t>
                </a:r>
              </a:p>
              <a:p>
                <a:r>
                  <a:rPr lang="en-US" dirty="0"/>
                  <a:t>When check if x is a prime, go from 2 to</a:t>
                </a:r>
                <a14:m>
                  <m:oMath xmlns:m="http://schemas.openxmlformats.org/officeDocument/2006/math">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𝑥</m:t>
                        </m:r>
                      </m:e>
                    </m:rad>
                    <m:r>
                      <a:rPr lang="en-US" i="1">
                        <a:latin typeface="Cambria Math" panose="02040503050406030204" pitchFamily="18" charset="0"/>
                        <a:ea typeface="Cambria Math" panose="02040503050406030204" pitchFamily="18" charset="0"/>
                      </a:rPr>
                      <m:t>.</m:t>
                    </m:r>
                  </m:oMath>
                </a14:m>
                <a:endParaRPr lang="en-US" dirty="0"/>
              </a:p>
              <a:p>
                <a:r>
                  <a:rPr lang="en-US" dirty="0"/>
                  <a:t>Algorithm Complexity: </a:t>
                </a:r>
                <a14:m>
                  <m:oMath xmlns:m="http://schemas.openxmlformats.org/officeDocument/2006/math">
                    <m:r>
                      <a:rPr lang="en-US" b="0" i="1">
                        <a:latin typeface="Cambria Math" panose="02040503050406030204" pitchFamily="18" charset="0"/>
                      </a:rPr>
                      <m:t>𝑂</m:t>
                    </m:r>
                    <m:d>
                      <m:dPr>
                        <m:ctrlPr>
                          <a:rPr lang="en-US" b="0" i="1">
                            <a:latin typeface="Cambria Math" panose="02040503050406030204" pitchFamily="18" charset="0"/>
                          </a:rPr>
                        </m:ctrlPr>
                      </m:dPr>
                      <m:e>
                        <m:r>
                          <a:rPr lang="en-US" b="0" i="1">
                            <a:latin typeface="Cambria Math" panose="02040503050406030204" pitchFamily="18" charset="0"/>
                          </a:rPr>
                          <m:t>𝑛</m:t>
                        </m:r>
                        <m:rad>
                          <m:radPr>
                            <m:degHide m:val="on"/>
                            <m:ctrlPr>
                              <a:rPr lang="en-US" b="0" i="1">
                                <a:latin typeface="Cambria Math" panose="02040503050406030204" pitchFamily="18" charset="0"/>
                                <a:ea typeface="Cambria Math" panose="02040503050406030204" pitchFamily="18" charset="0"/>
                              </a:rPr>
                            </m:ctrlPr>
                          </m:radPr>
                          <m:deg/>
                          <m:e>
                            <m:r>
                              <a:rPr lang="en-US" b="0" i="1">
                                <a:latin typeface="Cambria Math" panose="02040503050406030204" pitchFamily="18" charset="0"/>
                                <a:ea typeface="Cambria Math" panose="02040503050406030204" pitchFamily="18" charset="0"/>
                              </a:rPr>
                              <m:t>𝑛</m:t>
                            </m:r>
                          </m:e>
                        </m:rad>
                      </m:e>
                    </m:d>
                    <m:r>
                      <a:rPr lang="en-US" b="0" i="1">
                        <a:latin typeface="Cambria Math" panose="02040503050406030204" pitchFamily="18" charset="0"/>
                      </a:rPr>
                      <m:t>=</m:t>
                    </m:r>
                    <m:r>
                      <a:rPr lang="en-US" b="0" i="1">
                        <a:latin typeface="Cambria Math" panose="02040503050406030204" pitchFamily="18" charset="0"/>
                      </a:rPr>
                      <m:t>𝑂</m:t>
                    </m:r>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𝑛</m:t>
                            </m:r>
                          </m:e>
                          <m:sup>
                            <m:f>
                              <m:fPr>
                                <m:ctrlPr>
                                  <a:rPr lang="en-US" b="0" i="1">
                                    <a:latin typeface="Cambria Math" panose="02040503050406030204" pitchFamily="18" charset="0"/>
                                  </a:rPr>
                                </m:ctrlPr>
                              </m:fPr>
                              <m:num>
                                <m:r>
                                  <a:rPr lang="en-US" b="0" i="1">
                                    <a:latin typeface="Cambria Math" panose="02040503050406030204" pitchFamily="18" charset="0"/>
                                  </a:rPr>
                                  <m:t>3</m:t>
                                </m:r>
                              </m:num>
                              <m:den>
                                <m:r>
                                  <a:rPr lang="en-US" b="0" i="1">
                                    <a:latin typeface="Cambria Math" panose="02040503050406030204" pitchFamily="18" charset="0"/>
                                  </a:rPr>
                                  <m:t>2</m:t>
                                </m:r>
                              </m:den>
                            </m:f>
                          </m:sup>
                        </m:sSup>
                      </m:e>
                    </m:d>
                  </m:oMath>
                </a14:m>
                <a:r>
                  <a:rPr lang="en-US" dirty="0"/>
                  <a:t>.</a:t>
                </a:r>
                <a:endParaRPr lang="en-US" b="0"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313955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number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Faster way</a:t>
                </a:r>
              </a:p>
              <a:p>
                <a:r>
                  <a:rPr lang="en-US" dirty="0"/>
                  <a:t>Every time find a prime number p, remove the multiples of p.</a:t>
                </a:r>
              </a:p>
              <a:p>
                <a:r>
                  <a:rPr lang="en-US" dirty="0"/>
                  <a:t>For example, find 2 is a prime number, remove all the even numbers at the same time:</a:t>
                </a:r>
              </a:p>
              <a:p>
                <a:pPr marL="0" indent="0">
                  <a:buNone/>
                </a:pPr>
                <a:r>
                  <a:rPr lang="en-US" dirty="0"/>
                  <a:t>  4, 6, 8, 10 …</a:t>
                </a:r>
              </a:p>
              <a:p>
                <a:pPr marL="0" indent="0">
                  <a:buNone/>
                </a:pPr>
                <a:r>
                  <a:rPr lang="en-US" dirty="0"/>
                  <a:t>   after finding 3 is a prime number, remove 9, 15, 21 …</a:t>
                </a:r>
              </a:p>
              <a:p>
                <a:pPr marL="0" indent="0">
                  <a:buNone/>
                </a:pPr>
                <a:r>
                  <a:rPr lang="en-US" dirty="0"/>
                  <a:t>  Algorithm complexity:</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𝑛𝑙𝑜𝑔𝑙𝑜𝑔𝑛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𝑙𝑖𝑛𝑒𝑎𝑟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𝑡𝑖𝑚𝑒</m:t>
                    </m:r>
                  </m:oMath>
                </a14:m>
                <a:r>
                  <a:rPr lang="en-US" dirty="0"/>
                  <a:t> </a:t>
                </a:r>
              </a:p>
              <a:p>
                <a:pPr marL="0" indent="0">
                  <a:buNone/>
                </a:pPr>
                <a:r>
                  <a:rPr lang="en-US" dirty="0"/>
                  <a:t>   The graph of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up>
                        <m:r>
                          <a:rPr lang="en-US" b="0" i="1" smtClean="0">
                            <a:latin typeface="Cambria Math" panose="02040503050406030204" pitchFamily="18" charset="0"/>
                          </a:rPr>
                          <m:t>𝑛</m:t>
                        </m:r>
                      </m:sup>
                    </m:sSubSup>
                    <m:r>
                      <a:rPr lang="en-US" b="0" i="1" smtClean="0">
                        <a:latin typeface="Cambria Math" panose="02040503050406030204" pitchFamily="18" charset="0"/>
                      </a:rPr>
                      <m:t>      </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𝑙𝑜𝑔𝑙𝑜𝑔</m:t>
                      </m:r>
                      <m:r>
                        <a:rPr lang="en-US" b="0" i="1" smtClean="0">
                          <a:latin typeface="Cambria Math" panose="02040503050406030204" pitchFamily="18" charset="0"/>
                        </a:rPr>
                        <m:t>10000000=4.53938</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315699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Beru</a:t>
            </a:r>
            <a:r>
              <a:rPr lang="en-US" dirty="0" smtClean="0"/>
              <a:t>-taxi               </a:t>
            </a:r>
            <a:r>
              <a:rPr lang="en-US" sz="2000" b="1" dirty="0" smtClean="0">
                <a:hlinkClick r:id="rId2"/>
              </a:rPr>
              <a:t>Codeforces </a:t>
            </a:r>
            <a:r>
              <a:rPr lang="en-US" sz="2000" b="1" dirty="0">
                <a:hlinkClick r:id="rId2"/>
              </a:rPr>
              <a:t>Round #367 (Div. 2)</a:t>
            </a:r>
            <a:endParaRPr lang="en-US" sz="2000" dirty="0"/>
          </a:p>
        </p:txBody>
      </p:sp>
      <p:sp>
        <p:nvSpPr>
          <p:cNvPr id="3" name="Content Placeholder 2"/>
          <p:cNvSpPr>
            <a:spLocks noGrp="1"/>
          </p:cNvSpPr>
          <p:nvPr>
            <p:ph idx="1"/>
          </p:nvPr>
        </p:nvSpPr>
        <p:spPr/>
        <p:txBody>
          <a:bodyPr>
            <a:normAutofit/>
          </a:bodyPr>
          <a:lstStyle/>
          <a:p>
            <a:r>
              <a:rPr lang="en-US" dirty="0" err="1"/>
              <a:t>Vasiliy</a:t>
            </a:r>
            <a:r>
              <a:rPr lang="en-US" dirty="0"/>
              <a:t> lives at point (</a:t>
            </a:r>
            <a:r>
              <a:rPr lang="en-US" i="1" dirty="0"/>
              <a:t>a</a:t>
            </a:r>
            <a:r>
              <a:rPr lang="en-US" dirty="0"/>
              <a:t>, </a:t>
            </a:r>
            <a:r>
              <a:rPr lang="en-US" i="1" dirty="0"/>
              <a:t>b</a:t>
            </a:r>
            <a:r>
              <a:rPr lang="en-US" dirty="0"/>
              <a:t>) of the coordinate plane. He is hurrying up to work so he wants to get out of his house as soon as possible. New app suggested </a:t>
            </a:r>
            <a:r>
              <a:rPr lang="en-US" i="1" dirty="0"/>
              <a:t>n</a:t>
            </a:r>
            <a:r>
              <a:rPr lang="en-US" dirty="0"/>
              <a:t> available </a:t>
            </a:r>
            <a:r>
              <a:rPr lang="en-US" dirty="0" err="1"/>
              <a:t>Beru</a:t>
            </a:r>
            <a:r>
              <a:rPr lang="en-US" dirty="0"/>
              <a:t>-taxi nearby. The </a:t>
            </a:r>
            <a:r>
              <a:rPr lang="en-US" i="1" dirty="0" err="1"/>
              <a:t>i</a:t>
            </a:r>
            <a:r>
              <a:rPr lang="en-US" dirty="0" err="1"/>
              <a:t>-th</a:t>
            </a:r>
            <a:r>
              <a:rPr lang="en-US" dirty="0"/>
              <a:t> taxi is located at point (</a:t>
            </a:r>
            <a:r>
              <a:rPr lang="en-US" i="1" dirty="0"/>
              <a:t>x</a:t>
            </a:r>
            <a:r>
              <a:rPr lang="en-US" i="1" baseline="-25000" dirty="0"/>
              <a:t>i</a:t>
            </a:r>
            <a:r>
              <a:rPr lang="en-US" dirty="0"/>
              <a:t>, </a:t>
            </a:r>
            <a:r>
              <a:rPr lang="en-US" i="1" dirty="0" err="1"/>
              <a:t>y</a:t>
            </a:r>
            <a:r>
              <a:rPr lang="en-US" i="1" baseline="-25000" dirty="0" err="1"/>
              <a:t>i</a:t>
            </a:r>
            <a:r>
              <a:rPr lang="en-US" dirty="0"/>
              <a:t>) and moves with a speed </a:t>
            </a:r>
            <a:r>
              <a:rPr lang="en-US" i="1" dirty="0"/>
              <a:t>v</a:t>
            </a:r>
            <a:r>
              <a:rPr lang="en-US" i="1" baseline="-25000" dirty="0"/>
              <a:t>i</a:t>
            </a:r>
            <a:r>
              <a:rPr lang="en-US" dirty="0"/>
              <a:t>.</a:t>
            </a:r>
          </a:p>
          <a:p>
            <a:r>
              <a:rPr lang="en-US" dirty="0"/>
              <a:t>Consider that each of </a:t>
            </a:r>
            <a:r>
              <a:rPr lang="en-US" i="1" dirty="0"/>
              <a:t>n</a:t>
            </a:r>
            <a:r>
              <a:rPr lang="en-US" dirty="0"/>
              <a:t> drivers will move directly to </a:t>
            </a:r>
            <a:r>
              <a:rPr lang="en-US" dirty="0" err="1"/>
              <a:t>Vasiliy</a:t>
            </a:r>
            <a:r>
              <a:rPr lang="en-US" dirty="0"/>
              <a:t> and with a maximum possible speed. Compute the minimum time when </a:t>
            </a:r>
            <a:r>
              <a:rPr lang="en-US" dirty="0" err="1"/>
              <a:t>Vasiliy</a:t>
            </a:r>
            <a:r>
              <a:rPr lang="en-US" dirty="0"/>
              <a:t> will get in any of </a:t>
            </a:r>
            <a:r>
              <a:rPr lang="en-US" dirty="0" err="1"/>
              <a:t>Beru</a:t>
            </a:r>
            <a:r>
              <a:rPr lang="en-US" dirty="0"/>
              <a:t>-taxi cars.</a:t>
            </a:r>
          </a:p>
          <a:p>
            <a:endParaRPr lang="en-US" dirty="0"/>
          </a:p>
        </p:txBody>
      </p:sp>
    </p:spTree>
    <p:extLst>
      <p:ext uri="{BB962C8B-B14F-4D97-AF65-F5344CB8AC3E}">
        <p14:creationId xmlns:p14="http://schemas.microsoft.com/office/powerpoint/2010/main" val="271289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Beru</a:t>
            </a:r>
            <a:r>
              <a:rPr lang="en-US" dirty="0"/>
              <a:t>-taxi</a:t>
            </a:r>
            <a:endParaRPr lang="en-US" dirty="0"/>
          </a:p>
        </p:txBody>
      </p:sp>
      <p:sp>
        <p:nvSpPr>
          <p:cNvPr id="3" name="Content Placeholder 2"/>
          <p:cNvSpPr>
            <a:spLocks noGrp="1"/>
          </p:cNvSpPr>
          <p:nvPr>
            <p:ph idx="1"/>
          </p:nvPr>
        </p:nvSpPr>
        <p:spPr/>
        <p:txBody>
          <a:bodyPr/>
          <a:lstStyle/>
          <a:p>
            <a:r>
              <a:rPr lang="en-US" b="1" dirty="0"/>
              <a:t>Input</a:t>
            </a:r>
          </a:p>
          <a:p>
            <a:r>
              <a:rPr lang="en-US" dirty="0"/>
              <a:t>The first line of the input contains two integers </a:t>
            </a:r>
            <a:r>
              <a:rPr lang="en-US" i="1" dirty="0"/>
              <a:t>a</a:t>
            </a:r>
            <a:r>
              <a:rPr lang="en-US" dirty="0"/>
              <a:t> and </a:t>
            </a:r>
            <a:r>
              <a:rPr lang="en-US" i="1" dirty="0"/>
              <a:t>b</a:t>
            </a:r>
            <a:r>
              <a:rPr lang="en-US" dirty="0"/>
              <a:t> ( - 100 ≤ </a:t>
            </a:r>
            <a:r>
              <a:rPr lang="en-US" i="1" dirty="0"/>
              <a:t>a</a:t>
            </a:r>
            <a:r>
              <a:rPr lang="en-US" dirty="0"/>
              <a:t>, </a:t>
            </a:r>
            <a:r>
              <a:rPr lang="en-US" i="1" dirty="0"/>
              <a:t>b</a:t>
            </a:r>
            <a:r>
              <a:rPr lang="en-US" dirty="0"/>
              <a:t> ≤ 100) — coordinates of </a:t>
            </a:r>
            <a:r>
              <a:rPr lang="en-US" dirty="0" err="1"/>
              <a:t>Vasiliy's</a:t>
            </a:r>
            <a:r>
              <a:rPr lang="en-US" dirty="0"/>
              <a:t> home.</a:t>
            </a:r>
          </a:p>
          <a:p>
            <a:r>
              <a:rPr lang="en-US" dirty="0"/>
              <a:t>The second line contains a single integer </a:t>
            </a:r>
            <a:r>
              <a:rPr lang="en-US" i="1" dirty="0"/>
              <a:t>n</a:t>
            </a:r>
            <a:r>
              <a:rPr lang="en-US" dirty="0"/>
              <a:t> (1 ≤ </a:t>
            </a:r>
            <a:r>
              <a:rPr lang="en-US" i="1" dirty="0"/>
              <a:t>n</a:t>
            </a:r>
            <a:r>
              <a:rPr lang="en-US" dirty="0"/>
              <a:t> ≤ 1000) — the number of available </a:t>
            </a:r>
            <a:r>
              <a:rPr lang="en-US" dirty="0" err="1"/>
              <a:t>Beru</a:t>
            </a:r>
            <a:r>
              <a:rPr lang="en-US" dirty="0"/>
              <a:t>-taxi cars nearby.</a:t>
            </a:r>
          </a:p>
          <a:p>
            <a:r>
              <a:rPr lang="en-US" dirty="0"/>
              <a:t>The </a:t>
            </a:r>
            <a:r>
              <a:rPr lang="en-US" i="1" dirty="0" err="1"/>
              <a:t>i</a:t>
            </a:r>
            <a:r>
              <a:rPr lang="en-US" dirty="0" err="1"/>
              <a:t>-th</a:t>
            </a:r>
            <a:r>
              <a:rPr lang="en-US" dirty="0"/>
              <a:t> of the following </a:t>
            </a:r>
            <a:r>
              <a:rPr lang="en-US" i="1" dirty="0"/>
              <a:t>n</a:t>
            </a:r>
            <a:r>
              <a:rPr lang="en-US" dirty="0"/>
              <a:t> lines contains three integers </a:t>
            </a:r>
            <a:r>
              <a:rPr lang="en-US" i="1" dirty="0"/>
              <a:t>x</a:t>
            </a:r>
            <a:r>
              <a:rPr lang="en-US" i="1" baseline="-25000" dirty="0"/>
              <a:t>i</a:t>
            </a:r>
            <a:r>
              <a:rPr lang="en-US" dirty="0"/>
              <a:t>, </a:t>
            </a:r>
            <a:r>
              <a:rPr lang="en-US" i="1" dirty="0" err="1"/>
              <a:t>y</a:t>
            </a:r>
            <a:r>
              <a:rPr lang="en-US" i="1" baseline="-25000" dirty="0" err="1"/>
              <a:t>i</a:t>
            </a:r>
            <a:r>
              <a:rPr lang="en-US" dirty="0"/>
              <a:t> and </a:t>
            </a:r>
            <a:r>
              <a:rPr lang="en-US" i="1" dirty="0"/>
              <a:t>v</a:t>
            </a:r>
            <a:r>
              <a:rPr lang="en-US" i="1" baseline="-25000" dirty="0"/>
              <a:t>i</a:t>
            </a:r>
            <a:r>
              <a:rPr lang="en-US" dirty="0"/>
              <a:t> ( - 100 ≤ </a:t>
            </a:r>
            <a:r>
              <a:rPr lang="en-US" i="1" dirty="0"/>
              <a:t>x</a:t>
            </a:r>
            <a:r>
              <a:rPr lang="en-US" i="1" baseline="-25000" dirty="0"/>
              <a:t>i</a:t>
            </a:r>
            <a:r>
              <a:rPr lang="en-US" dirty="0"/>
              <a:t>, </a:t>
            </a:r>
            <a:r>
              <a:rPr lang="en-US" i="1" dirty="0" err="1"/>
              <a:t>y</a:t>
            </a:r>
            <a:r>
              <a:rPr lang="en-US" i="1" baseline="-25000" dirty="0" err="1"/>
              <a:t>i</a:t>
            </a:r>
            <a:r>
              <a:rPr lang="en-US" dirty="0"/>
              <a:t> ≤ 100, 1 ≤ </a:t>
            </a:r>
            <a:r>
              <a:rPr lang="en-US" i="1" dirty="0"/>
              <a:t>v</a:t>
            </a:r>
            <a:r>
              <a:rPr lang="en-US" i="1" baseline="-25000" dirty="0"/>
              <a:t>i</a:t>
            </a:r>
            <a:r>
              <a:rPr lang="en-US" dirty="0"/>
              <a:t> ≤ 100) — the coordinates of the </a:t>
            </a:r>
            <a:r>
              <a:rPr lang="en-US" i="1" dirty="0" err="1"/>
              <a:t>i</a:t>
            </a:r>
            <a:r>
              <a:rPr lang="en-US" dirty="0" err="1"/>
              <a:t>-th</a:t>
            </a:r>
            <a:r>
              <a:rPr lang="en-US" dirty="0"/>
              <a:t> car and its speed.</a:t>
            </a:r>
          </a:p>
          <a:p>
            <a:r>
              <a:rPr lang="en-US" dirty="0"/>
              <a:t>It's allowed that several cars are located at the same point. Also, cars may be located at exactly the same point where </a:t>
            </a:r>
            <a:r>
              <a:rPr lang="en-US" dirty="0" err="1"/>
              <a:t>Vasiliy</a:t>
            </a:r>
            <a:r>
              <a:rPr lang="en-US" dirty="0"/>
              <a:t> lives.</a:t>
            </a:r>
          </a:p>
          <a:p>
            <a:endParaRPr lang="en-US" dirty="0"/>
          </a:p>
        </p:txBody>
      </p:sp>
    </p:spTree>
    <p:extLst>
      <p:ext uri="{BB962C8B-B14F-4D97-AF65-F5344CB8AC3E}">
        <p14:creationId xmlns:p14="http://schemas.microsoft.com/office/powerpoint/2010/main" val="88764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Beru</a:t>
            </a:r>
            <a:r>
              <a:rPr lang="en-US" dirty="0"/>
              <a:t>-taxi</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r>
              <a:rPr lang="en-US" altLang="en-US" sz="3200" b="1" dirty="0">
                <a:solidFill>
                  <a:srgbClr val="222222"/>
                </a:solidFill>
                <a:latin typeface="Arial" panose="020B0604020202020204" pitchFamily="34" charset="0"/>
                <a:ea typeface="Helvetica Neue"/>
              </a:rPr>
              <a:t>Output</a:t>
            </a:r>
            <a:endParaRPr lang="en-US" altLang="en-US" sz="2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dirty="0">
                <a:solidFill>
                  <a:srgbClr val="222222"/>
                </a:solidFill>
                <a:latin typeface="Arial" panose="020B0604020202020204" pitchFamily="34" charset="0"/>
                <a:ea typeface="Helvetica Neue"/>
              </a:rPr>
              <a:t>Print a single real value — the minimum time </a:t>
            </a:r>
            <a:r>
              <a:rPr lang="en-US" altLang="en-US" dirty="0" err="1">
                <a:solidFill>
                  <a:srgbClr val="222222"/>
                </a:solidFill>
                <a:latin typeface="Arial" panose="020B0604020202020204" pitchFamily="34" charset="0"/>
                <a:ea typeface="Helvetica Neue"/>
              </a:rPr>
              <a:t>Vasiliy</a:t>
            </a:r>
            <a:r>
              <a:rPr lang="en-US" altLang="en-US" dirty="0">
                <a:solidFill>
                  <a:srgbClr val="222222"/>
                </a:solidFill>
                <a:latin typeface="Arial" panose="020B0604020202020204" pitchFamily="34" charset="0"/>
                <a:ea typeface="Helvetica Neue"/>
              </a:rPr>
              <a:t> needs to get in any of the </a:t>
            </a:r>
            <a:r>
              <a:rPr lang="en-US" altLang="en-US" dirty="0" err="1">
                <a:solidFill>
                  <a:srgbClr val="222222"/>
                </a:solidFill>
                <a:latin typeface="Arial" panose="020B0604020202020204" pitchFamily="34" charset="0"/>
                <a:ea typeface="Helvetica Neue"/>
              </a:rPr>
              <a:t>Beru</a:t>
            </a:r>
            <a:r>
              <a:rPr lang="en-US" altLang="en-US" dirty="0">
                <a:solidFill>
                  <a:srgbClr val="222222"/>
                </a:solidFill>
                <a:latin typeface="Arial" panose="020B0604020202020204" pitchFamily="34" charset="0"/>
                <a:ea typeface="Helvetica Neue"/>
              </a:rPr>
              <a:t>-taxi cars. You answer will be considered correct if its absolute or relative error does not exceed </a:t>
            </a:r>
            <a:r>
              <a:rPr lang="en-US" altLang="en-US" sz="3200" dirty="0">
                <a:solidFill>
                  <a:srgbClr val="222222"/>
                </a:solidFill>
                <a:latin typeface="Times New Roman" panose="02020603050405020304" pitchFamily="18" charset="0"/>
                <a:ea typeface="Helvetica Neue"/>
                <a:cs typeface="Times New Roman" panose="02020603050405020304" pitchFamily="18" charset="0"/>
              </a:rPr>
              <a:t>10</a:t>
            </a:r>
            <a:r>
              <a:rPr lang="en-US" altLang="en-US" sz="1800" baseline="30000" dirty="0">
                <a:solidFill>
                  <a:srgbClr val="222222"/>
                </a:solidFill>
                <a:latin typeface="Times New Roman" panose="02020603050405020304" pitchFamily="18" charset="0"/>
                <a:ea typeface="Helvetica Neue"/>
                <a:cs typeface="Times New Roman" panose="02020603050405020304" pitchFamily="18" charset="0"/>
              </a:rPr>
              <a:t> - 6</a:t>
            </a:r>
            <a:r>
              <a:rPr lang="en-US" altLang="en-US" dirty="0">
                <a:solidFill>
                  <a:srgbClr val="222222"/>
                </a:solidFill>
                <a:ea typeface="Helvetica Neue"/>
              </a:rPr>
              <a:t>.</a:t>
            </a:r>
            <a:endParaRPr lang="en-US" altLang="en-US" sz="2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dirty="0">
                <a:solidFill>
                  <a:srgbClr val="222222"/>
                </a:solidFill>
                <a:latin typeface="Arial" panose="020B0604020202020204" pitchFamily="34" charset="0"/>
                <a:ea typeface="Helvetica Neue"/>
              </a:rPr>
              <a:t>Namely: let's assume that your answer is </a:t>
            </a:r>
            <a:r>
              <a:rPr lang="en-US" altLang="en-US" sz="3200" i="1" dirty="0">
                <a:solidFill>
                  <a:srgbClr val="222222"/>
                </a:solidFill>
                <a:latin typeface="Times New Roman" panose="02020603050405020304" pitchFamily="18" charset="0"/>
                <a:ea typeface="Helvetica Neue"/>
                <a:cs typeface="Times New Roman" panose="02020603050405020304" pitchFamily="18" charset="0"/>
              </a:rPr>
              <a:t>a</a:t>
            </a:r>
            <a:r>
              <a:rPr lang="en-US" altLang="en-US" dirty="0">
                <a:solidFill>
                  <a:srgbClr val="222222"/>
                </a:solidFill>
                <a:ea typeface="Helvetica Neue"/>
              </a:rPr>
              <a:t>, and the answer of the jury is</a:t>
            </a:r>
            <a:r>
              <a:rPr lang="en-US" altLang="en-US" dirty="0">
                <a:solidFill>
                  <a:srgbClr val="222222"/>
                </a:solidFill>
                <a:latin typeface="Arial" panose="020B0604020202020204" pitchFamily="34" charset="0"/>
                <a:ea typeface="Helvetica Neue"/>
              </a:rPr>
              <a:t> </a:t>
            </a:r>
            <a:r>
              <a:rPr lang="en-US" altLang="en-US" sz="3200" i="1" dirty="0">
                <a:solidFill>
                  <a:srgbClr val="222222"/>
                </a:solidFill>
                <a:latin typeface="Times New Roman" panose="02020603050405020304" pitchFamily="18" charset="0"/>
                <a:ea typeface="Helvetica Neue"/>
                <a:cs typeface="Times New Roman" panose="02020603050405020304" pitchFamily="18" charset="0"/>
              </a:rPr>
              <a:t>b</a:t>
            </a:r>
            <a:r>
              <a:rPr lang="en-US" altLang="en-US" dirty="0">
                <a:solidFill>
                  <a:srgbClr val="222222"/>
                </a:solidFill>
                <a:ea typeface="Helvetica Neue"/>
              </a:rPr>
              <a:t>. The checker program will consider your answer correct, if</a:t>
            </a:r>
            <a:r>
              <a:rPr lang="en-US" altLang="en-US" dirty="0">
                <a:solidFill>
                  <a:srgbClr val="222222"/>
                </a:solidFill>
                <a:latin typeface="Arial" panose="020B0604020202020204" pitchFamily="34" charset="0"/>
                <a:ea typeface="Helvetica Neue"/>
              </a:rPr>
              <a:t>   </a:t>
            </a:r>
            <a:r>
              <a:rPr lang="en-US" altLang="en-US" sz="4000" dirty="0">
                <a:solidFill>
                  <a:srgbClr val="222222"/>
                </a:solidFill>
                <a:latin typeface="Arial" panose="020B0604020202020204" pitchFamily="34" charset="0"/>
                <a:ea typeface="Helvetica Neue"/>
              </a:rPr>
              <a:t> </a:t>
            </a:r>
            <a:r>
              <a:rPr lang="en-US" altLang="en-US" dirty="0">
                <a:solidFill>
                  <a:srgbClr val="222222"/>
                </a:solidFill>
                <a:latin typeface="Arial" panose="020B0604020202020204" pitchFamily="34" charset="0"/>
                <a:ea typeface="Helvetica Neue"/>
              </a:rPr>
              <a:t>                             .</a:t>
            </a:r>
          </a:p>
          <a:p>
            <a:endParaRPr lang="en-US" dirty="0"/>
          </a:p>
        </p:txBody>
      </p:sp>
      <p:sp>
        <p:nvSpPr>
          <p:cNvPr id="4" name="Rectangle 1"/>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22222"/>
              </a:solidFill>
              <a:effectLst/>
              <a:latin typeface="Arial" panose="020B0604020202020204" pitchFamily="34" charset="0"/>
              <a:ea typeface="Helvetica Neue"/>
            </a:endParaRPr>
          </a:p>
        </p:txBody>
      </p:sp>
      <p:pic>
        <p:nvPicPr>
          <p:cNvPr id="2050" name="Picture 2" descr="http://codeforces.com/predownloaded/c6/2e/c62ea64d4651240724c5ac4779b671c741edec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110" y="4454903"/>
            <a:ext cx="2455389" cy="608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6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418</Words>
  <Application>Microsoft Office PowerPoint</Application>
  <PresentationFormat>Widescreen</PresentationFormat>
  <Paragraphs>118</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Helvetica Neue</vt:lpstr>
      <vt:lpstr>Arial</vt:lpstr>
      <vt:lpstr>Calibri</vt:lpstr>
      <vt:lpstr>Cambria Math</vt:lpstr>
      <vt:lpstr>Rockwell</vt:lpstr>
      <vt:lpstr>Rockwell Condensed</vt:lpstr>
      <vt:lpstr>Times New Roman</vt:lpstr>
      <vt:lpstr>Verdana</vt:lpstr>
      <vt:lpstr>Wingdings</vt:lpstr>
      <vt:lpstr>Wood Type</vt:lpstr>
      <vt:lpstr>Programming Club</vt:lpstr>
      <vt:lpstr>Definition</vt:lpstr>
      <vt:lpstr>Prime number problem</vt:lpstr>
      <vt:lpstr>Prime number problem</vt:lpstr>
      <vt:lpstr>Prime number problem</vt:lpstr>
      <vt:lpstr>Prime number problem</vt:lpstr>
      <vt:lpstr>Beru-taxi               Codeforces Round #367 (Div. 2)</vt:lpstr>
      <vt:lpstr>Beru-taxi</vt:lpstr>
      <vt:lpstr>Beru-taxi</vt:lpstr>
      <vt:lpstr>Beru-taxi</vt:lpstr>
      <vt:lpstr>Beru-taxi</vt:lpstr>
      <vt:lpstr>Appleman and Easy Task Codeforces Round #263 (Div. 2)</vt:lpstr>
      <vt:lpstr>Appleman and Easy Task</vt:lpstr>
      <vt:lpstr>Appleman and Easy Task</vt:lpstr>
      <vt:lpstr>Buy a Shovel   </vt:lpstr>
      <vt:lpstr>Buy a Shovel </vt:lpstr>
      <vt:lpstr>Buy a Shovel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Club</dc:title>
  <cp:lastModifiedBy>Yizuo Chen</cp:lastModifiedBy>
  <cp:revision>61</cp:revision>
  <dcterms:modified xsi:type="dcterms:W3CDTF">2016-10-23T00:07:43Z</dcterms:modified>
</cp:coreProperties>
</file>