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61" r:id="rId4"/>
    <p:sldId id="262" r:id="rId5"/>
    <p:sldId id="260" r:id="rId6"/>
    <p:sldId id="263" r:id="rId7"/>
    <p:sldId id="266" r:id="rId8"/>
    <p:sldId id="265" r:id="rId9"/>
    <p:sldId id="270" r:id="rId10"/>
    <p:sldId id="267" r:id="rId11"/>
    <p:sldId id="268" r:id="rId12"/>
    <p:sldId id="269" r:id="rId13"/>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8638" autoAdjust="0"/>
  </p:normalViewPr>
  <p:slideViewPr>
    <p:cSldViewPr>
      <p:cViewPr varScale="1">
        <p:scale>
          <a:sx n="52" d="100"/>
          <a:sy n="52" d="100"/>
        </p:scale>
        <p:origin x="-1716" y="-90"/>
      </p:cViewPr>
      <p:guideLst>
        <p:guide orient="horz" pos="2160"/>
        <p:guide pos="2880"/>
      </p:guideLst>
    </p:cSldViewPr>
  </p:slideViewPr>
  <p:notesTextViewPr>
    <p:cViewPr>
      <p:scale>
        <a:sx n="1" d="1"/>
        <a:sy n="1" d="1"/>
      </p:scale>
      <p:origin x="0" y="0"/>
    </p:cViewPr>
  </p:notesTextViewPr>
  <p:notesViewPr>
    <p:cSldViewPr>
      <p:cViewPr varScale="1">
        <p:scale>
          <a:sx n="62" d="100"/>
          <a:sy n="62" d="100"/>
        </p:scale>
        <p:origin x="-2436" y="-7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5C54DD-5FE0-473D-80DA-87CD0839451B}" type="doc">
      <dgm:prSet loTypeId="urn:microsoft.com/office/officeart/2005/8/layout/target3" loCatId="list" qsTypeId="urn:microsoft.com/office/officeart/2005/8/quickstyle/3d1" qsCatId="3D" csTypeId="urn:microsoft.com/office/officeart/2005/8/colors/colorful2" csCatId="colorful" phldr="1"/>
      <dgm:spPr/>
      <dgm:t>
        <a:bodyPr/>
        <a:lstStyle/>
        <a:p>
          <a:endParaRPr lang="en-GB"/>
        </a:p>
      </dgm:t>
    </dgm:pt>
    <dgm:pt modelId="{AB19DCF8-705C-4240-AEDD-05E418EFD66C}">
      <dgm:prSet phldrT="[Text]"/>
      <dgm:spPr/>
      <dgm:t>
        <a:bodyPr/>
        <a:lstStyle/>
        <a:p>
          <a:r>
            <a:rPr lang="en-GB" dirty="0" smtClean="0"/>
            <a:t>Runtime support</a:t>
          </a:r>
          <a:endParaRPr lang="en-GB" dirty="0"/>
        </a:p>
      </dgm:t>
    </dgm:pt>
    <dgm:pt modelId="{EAE8915C-55AF-4377-A680-87BF10598465}" type="parTrans" cxnId="{983AEED6-4502-4128-8C87-1720EE679DD9}">
      <dgm:prSet/>
      <dgm:spPr/>
      <dgm:t>
        <a:bodyPr/>
        <a:lstStyle/>
        <a:p>
          <a:endParaRPr lang="en-GB"/>
        </a:p>
      </dgm:t>
    </dgm:pt>
    <dgm:pt modelId="{44274694-C8F1-48CF-B5FB-D94CAFD6E407}" type="sibTrans" cxnId="{983AEED6-4502-4128-8C87-1720EE679DD9}">
      <dgm:prSet/>
      <dgm:spPr/>
      <dgm:t>
        <a:bodyPr/>
        <a:lstStyle/>
        <a:p>
          <a:endParaRPr lang="en-GB"/>
        </a:p>
      </dgm:t>
    </dgm:pt>
    <dgm:pt modelId="{AEDE863E-7315-4D7D-B027-FF61837C03B8}">
      <dgm:prSet phldrT="[Text]"/>
      <dgm:spPr/>
      <dgm:t>
        <a:bodyPr/>
        <a:lstStyle/>
        <a:p>
          <a:r>
            <a:rPr lang="en-GB" dirty="0" smtClean="0"/>
            <a:t>Declarative business rules</a:t>
          </a:r>
          <a:endParaRPr lang="en-GB" dirty="0"/>
        </a:p>
      </dgm:t>
    </dgm:pt>
    <dgm:pt modelId="{E7EBD280-2E4D-4F5C-85BF-90D75CF97AC7}" type="parTrans" cxnId="{32A0E65D-6FC1-41E2-9909-EEBCBFC79F4B}">
      <dgm:prSet/>
      <dgm:spPr/>
      <dgm:t>
        <a:bodyPr/>
        <a:lstStyle/>
        <a:p>
          <a:endParaRPr lang="en-GB"/>
        </a:p>
      </dgm:t>
    </dgm:pt>
    <dgm:pt modelId="{AB74990C-71DC-426D-8D7B-F792663B4AB8}" type="sibTrans" cxnId="{32A0E65D-6FC1-41E2-9909-EEBCBFC79F4B}">
      <dgm:prSet/>
      <dgm:spPr/>
      <dgm:t>
        <a:bodyPr/>
        <a:lstStyle/>
        <a:p>
          <a:endParaRPr lang="en-GB"/>
        </a:p>
      </dgm:t>
    </dgm:pt>
    <dgm:pt modelId="{981E9910-076D-4B96-8C81-01C9D88640B6}">
      <dgm:prSet phldrT="[Text]"/>
      <dgm:spPr/>
      <dgm:t>
        <a:bodyPr/>
        <a:lstStyle/>
        <a:p>
          <a:r>
            <a:rPr lang="en-GB" dirty="0" smtClean="0"/>
            <a:t>Rendering hints</a:t>
          </a:r>
          <a:endParaRPr lang="en-GB" dirty="0"/>
        </a:p>
      </dgm:t>
    </dgm:pt>
    <dgm:pt modelId="{27F9AA03-D77C-4E7E-9779-F85B28497CCF}" type="parTrans" cxnId="{9E902F9F-0311-438E-9237-055774FD09BF}">
      <dgm:prSet/>
      <dgm:spPr/>
      <dgm:t>
        <a:bodyPr/>
        <a:lstStyle/>
        <a:p>
          <a:endParaRPr lang="en-GB"/>
        </a:p>
      </dgm:t>
    </dgm:pt>
    <dgm:pt modelId="{78E0DF14-3FBC-407D-AF89-DD3DFEF6D1E0}" type="sibTrans" cxnId="{9E902F9F-0311-438E-9237-055774FD09BF}">
      <dgm:prSet/>
      <dgm:spPr/>
      <dgm:t>
        <a:bodyPr/>
        <a:lstStyle/>
        <a:p>
          <a:endParaRPr lang="en-GB"/>
        </a:p>
      </dgm:t>
    </dgm:pt>
    <dgm:pt modelId="{09A10FE2-FADE-466F-844B-C74CD5699BC4}">
      <dgm:prSet phldrT="[Text]"/>
      <dgm:spPr/>
      <dgm:t>
        <a:bodyPr/>
        <a:lstStyle/>
        <a:p>
          <a:r>
            <a:rPr lang="en-GB" dirty="0" smtClean="0"/>
            <a:t>Business Rules</a:t>
          </a:r>
          <a:br>
            <a:rPr lang="en-GB" dirty="0" smtClean="0"/>
          </a:br>
          <a:r>
            <a:rPr lang="en-GB" dirty="0" smtClean="0"/>
            <a:t>through Conventions</a:t>
          </a:r>
          <a:endParaRPr lang="en-GB" dirty="0"/>
        </a:p>
      </dgm:t>
    </dgm:pt>
    <dgm:pt modelId="{451FC952-E1E2-456C-8656-E04395845327}" type="parTrans" cxnId="{DCAE0EB0-D24F-42FF-B8F3-8C101C87C223}">
      <dgm:prSet/>
      <dgm:spPr/>
      <dgm:t>
        <a:bodyPr/>
        <a:lstStyle/>
        <a:p>
          <a:endParaRPr lang="en-GB"/>
        </a:p>
      </dgm:t>
    </dgm:pt>
    <dgm:pt modelId="{0652A0C9-7E7B-4B66-9A3B-1B6A9EFDFF2D}" type="sibTrans" cxnId="{DCAE0EB0-D24F-42FF-B8F3-8C101C87C223}">
      <dgm:prSet/>
      <dgm:spPr/>
      <dgm:t>
        <a:bodyPr/>
        <a:lstStyle/>
        <a:p>
          <a:endParaRPr lang="en-GB"/>
        </a:p>
      </dgm:t>
    </dgm:pt>
    <dgm:pt modelId="{3951A2FA-9FF8-465D-9937-0A18E0558446}">
      <dgm:prSet phldrT="[Text]"/>
      <dgm:spPr/>
      <dgm:t>
        <a:bodyPr/>
        <a:lstStyle/>
        <a:p>
          <a:r>
            <a:rPr lang="en-GB" dirty="0" smtClean="0"/>
            <a:t>Entity</a:t>
          </a:r>
          <a:endParaRPr lang="en-GB" dirty="0"/>
        </a:p>
      </dgm:t>
    </dgm:pt>
    <dgm:pt modelId="{E8E2CEDC-BBF9-4751-B95A-E57DB4D454F7}" type="parTrans" cxnId="{B0DB98B8-A363-4403-A918-D0E9ADE10FBA}">
      <dgm:prSet/>
      <dgm:spPr/>
      <dgm:t>
        <a:bodyPr/>
        <a:lstStyle/>
        <a:p>
          <a:endParaRPr lang="en-GB"/>
        </a:p>
      </dgm:t>
    </dgm:pt>
    <dgm:pt modelId="{E38383BF-C6A3-4A00-BC4C-73066AF61992}" type="sibTrans" cxnId="{B0DB98B8-A363-4403-A918-D0E9ADE10FBA}">
      <dgm:prSet/>
      <dgm:spPr/>
      <dgm:t>
        <a:bodyPr/>
        <a:lstStyle/>
        <a:p>
          <a:endParaRPr lang="en-GB"/>
        </a:p>
      </dgm:t>
    </dgm:pt>
    <dgm:pt modelId="{1977EBD7-CEA9-4D2E-98A7-BBB048E22B06}">
      <dgm:prSet phldrT="[Text]"/>
      <dgm:spPr/>
      <dgm:t>
        <a:bodyPr/>
        <a:lstStyle/>
        <a:p>
          <a:r>
            <a:rPr lang="en-GB" dirty="0" smtClean="0"/>
            <a:t>Repository &amp; Services</a:t>
          </a:r>
          <a:endParaRPr lang="en-GB" dirty="0"/>
        </a:p>
      </dgm:t>
    </dgm:pt>
    <dgm:pt modelId="{1D602391-D8EF-4336-A4D7-5E2A6F110DE2}" type="parTrans" cxnId="{1042895E-4922-4A5F-83D8-54353732EA9A}">
      <dgm:prSet/>
      <dgm:spPr/>
      <dgm:t>
        <a:bodyPr/>
        <a:lstStyle/>
        <a:p>
          <a:endParaRPr lang="en-GB"/>
        </a:p>
      </dgm:t>
    </dgm:pt>
    <dgm:pt modelId="{845E0393-4306-4426-85BF-6CE86E0F425E}" type="sibTrans" cxnId="{1042895E-4922-4A5F-83D8-54353732EA9A}">
      <dgm:prSet/>
      <dgm:spPr/>
      <dgm:t>
        <a:bodyPr/>
        <a:lstStyle/>
        <a:p>
          <a:endParaRPr lang="en-GB"/>
        </a:p>
      </dgm:t>
    </dgm:pt>
    <dgm:pt modelId="{AA601C30-91A0-4860-A3B2-206F198C81B7}">
      <dgm:prSet phldrT="[Text]"/>
      <dgm:spPr/>
      <dgm:t>
        <a:bodyPr/>
        <a:lstStyle/>
        <a:p>
          <a:r>
            <a:rPr lang="en-GB" dirty="0" err="1" smtClean="0"/>
            <a:t>Pojo</a:t>
          </a:r>
          <a:endParaRPr lang="en-GB" dirty="0"/>
        </a:p>
      </dgm:t>
    </dgm:pt>
    <dgm:pt modelId="{7FA1B9D7-6AFF-442A-8B2B-21439621E39E}" type="parTrans" cxnId="{40D54185-EB90-4C41-A5AB-0DABCCECA4E8}">
      <dgm:prSet/>
      <dgm:spPr/>
      <dgm:t>
        <a:bodyPr/>
        <a:lstStyle/>
        <a:p>
          <a:endParaRPr lang="en-GB"/>
        </a:p>
      </dgm:t>
    </dgm:pt>
    <dgm:pt modelId="{3C05245E-6AED-486F-9F42-933AB387FFF4}" type="sibTrans" cxnId="{40D54185-EB90-4C41-A5AB-0DABCCECA4E8}">
      <dgm:prSet/>
      <dgm:spPr/>
      <dgm:t>
        <a:bodyPr/>
        <a:lstStyle/>
        <a:p>
          <a:endParaRPr lang="en-GB"/>
        </a:p>
      </dgm:t>
    </dgm:pt>
    <dgm:pt modelId="{1C00C8DB-4A0E-458B-89C9-A645CFB38A0A}">
      <dgm:prSet phldrT="[Text]"/>
      <dgm:spPr/>
      <dgm:t>
        <a:bodyPr/>
        <a:lstStyle/>
        <a:p>
          <a:r>
            <a:rPr lang="en-GB" dirty="0" smtClean="0"/>
            <a:t>Value</a:t>
          </a:r>
          <a:endParaRPr lang="en-GB" dirty="0"/>
        </a:p>
      </dgm:t>
    </dgm:pt>
    <dgm:pt modelId="{B9C1E97B-C0E8-4347-8102-A2B39E8F9444}" type="parTrans" cxnId="{38BA912A-86AD-4F65-BEB4-18C0164E2C4C}">
      <dgm:prSet/>
      <dgm:spPr/>
      <dgm:t>
        <a:bodyPr/>
        <a:lstStyle/>
        <a:p>
          <a:endParaRPr lang="en-GB"/>
        </a:p>
      </dgm:t>
    </dgm:pt>
    <dgm:pt modelId="{181881EC-9575-474E-A8C0-D0DB94C849A6}" type="sibTrans" cxnId="{38BA912A-86AD-4F65-BEB4-18C0164E2C4C}">
      <dgm:prSet/>
      <dgm:spPr/>
      <dgm:t>
        <a:bodyPr/>
        <a:lstStyle/>
        <a:p>
          <a:endParaRPr lang="en-GB"/>
        </a:p>
      </dgm:t>
    </dgm:pt>
    <dgm:pt modelId="{0C5FC0A8-9764-421F-8227-0281883E28D9}">
      <dgm:prSet phldrT="[Text]"/>
      <dgm:spPr/>
      <dgm:t>
        <a:bodyPr/>
        <a:lstStyle/>
        <a:p>
          <a:r>
            <a:rPr lang="en-GB" dirty="0" smtClean="0"/>
            <a:t>see it</a:t>
          </a:r>
          <a:endParaRPr lang="en-GB" dirty="0"/>
        </a:p>
      </dgm:t>
    </dgm:pt>
    <dgm:pt modelId="{11B9E95D-0B6B-42DE-B6C8-AE5BF619619B}" type="parTrans" cxnId="{4FDD96A8-E230-4FB5-9E26-C0C7CC303A15}">
      <dgm:prSet/>
      <dgm:spPr/>
      <dgm:t>
        <a:bodyPr/>
        <a:lstStyle/>
        <a:p>
          <a:endParaRPr lang="en-GB"/>
        </a:p>
      </dgm:t>
    </dgm:pt>
    <dgm:pt modelId="{788434C7-28D8-412F-B709-756AD93F61B4}" type="sibTrans" cxnId="{4FDD96A8-E230-4FB5-9E26-C0C7CC303A15}">
      <dgm:prSet/>
      <dgm:spPr/>
      <dgm:t>
        <a:bodyPr/>
        <a:lstStyle/>
        <a:p>
          <a:endParaRPr lang="en-GB"/>
        </a:p>
      </dgm:t>
    </dgm:pt>
    <dgm:pt modelId="{146C88E5-8A90-4167-A8E6-C438048C272F}">
      <dgm:prSet phldrT="[Text]"/>
      <dgm:spPr/>
      <dgm:t>
        <a:bodyPr/>
        <a:lstStyle/>
        <a:p>
          <a:r>
            <a:rPr lang="en-GB" dirty="0" smtClean="0"/>
            <a:t>use it</a:t>
          </a:r>
          <a:endParaRPr lang="en-GB" dirty="0"/>
        </a:p>
      </dgm:t>
    </dgm:pt>
    <dgm:pt modelId="{68D1806D-CDDC-426C-A89F-E8D429645F73}" type="parTrans" cxnId="{B043A80E-DF90-4888-83AA-B717958E86B4}">
      <dgm:prSet/>
      <dgm:spPr/>
      <dgm:t>
        <a:bodyPr/>
        <a:lstStyle/>
        <a:p>
          <a:endParaRPr lang="en-GB"/>
        </a:p>
      </dgm:t>
    </dgm:pt>
    <dgm:pt modelId="{E4E054C4-4AB4-4B20-8059-7E1CE7AB8226}" type="sibTrans" cxnId="{B043A80E-DF90-4888-83AA-B717958E86B4}">
      <dgm:prSet/>
      <dgm:spPr/>
      <dgm:t>
        <a:bodyPr/>
        <a:lstStyle/>
        <a:p>
          <a:endParaRPr lang="en-GB"/>
        </a:p>
      </dgm:t>
    </dgm:pt>
    <dgm:pt modelId="{9259D66A-683A-4F01-BFF7-26320B04B257}">
      <dgm:prSet phldrT="[Text]"/>
      <dgm:spPr/>
      <dgm:t>
        <a:bodyPr/>
        <a:lstStyle/>
        <a:p>
          <a:r>
            <a:rPr lang="en-GB" dirty="0" smtClean="0"/>
            <a:t>do it</a:t>
          </a:r>
          <a:endParaRPr lang="en-GB" dirty="0"/>
        </a:p>
      </dgm:t>
    </dgm:pt>
    <dgm:pt modelId="{A9151B86-57D9-4F06-A647-E5FB39BDECAB}" type="parTrans" cxnId="{A5FDE735-F832-4BC2-8A1D-F3B3AC2A72EC}">
      <dgm:prSet/>
      <dgm:spPr/>
      <dgm:t>
        <a:bodyPr/>
        <a:lstStyle/>
        <a:p>
          <a:endParaRPr lang="en-GB"/>
        </a:p>
      </dgm:t>
    </dgm:pt>
    <dgm:pt modelId="{98E8C480-6BE4-442C-812D-0739E0C67D93}" type="sibTrans" cxnId="{A5FDE735-F832-4BC2-8A1D-F3B3AC2A72EC}">
      <dgm:prSet/>
      <dgm:spPr/>
      <dgm:t>
        <a:bodyPr/>
        <a:lstStyle/>
        <a:p>
          <a:endParaRPr lang="en-GB"/>
        </a:p>
      </dgm:t>
    </dgm:pt>
    <dgm:pt modelId="{C4988DFE-F8D4-45EF-A9D6-2C7AB0291FD6}">
      <dgm:prSet phldrT="[Text]"/>
      <dgm:spPr/>
      <dgm:t>
        <a:bodyPr/>
        <a:lstStyle/>
        <a:p>
          <a:r>
            <a:rPr lang="en-GB" dirty="0" smtClean="0"/>
            <a:t>Behaviourally Complete</a:t>
          </a:r>
          <a:endParaRPr lang="en-GB" dirty="0"/>
        </a:p>
      </dgm:t>
    </dgm:pt>
    <dgm:pt modelId="{A68D301D-0E84-4DDD-A5AE-D46C59EF0321}" type="parTrans" cxnId="{F1F591F7-DAF2-4103-952B-384637637014}">
      <dgm:prSet/>
      <dgm:spPr/>
      <dgm:t>
        <a:bodyPr/>
        <a:lstStyle/>
        <a:p>
          <a:endParaRPr lang="en-GB"/>
        </a:p>
      </dgm:t>
    </dgm:pt>
    <dgm:pt modelId="{AB590324-B9DA-4989-B1CB-A243DBAFD8C8}" type="sibTrans" cxnId="{F1F591F7-DAF2-4103-952B-384637637014}">
      <dgm:prSet/>
      <dgm:spPr/>
      <dgm:t>
        <a:bodyPr/>
        <a:lstStyle/>
        <a:p>
          <a:endParaRPr lang="en-GB"/>
        </a:p>
      </dgm:t>
    </dgm:pt>
    <dgm:pt modelId="{E3BDF4F2-2320-4785-9741-F9D17D754CA0}">
      <dgm:prSet phldrT="[Text]"/>
      <dgm:spPr/>
      <dgm:t>
        <a:bodyPr/>
        <a:lstStyle/>
        <a:p>
          <a:r>
            <a:rPr lang="en-GB" dirty="0" smtClean="0"/>
            <a:t>know-</a:t>
          </a:r>
          <a:r>
            <a:rPr lang="en-GB" dirty="0" err="1" smtClean="0"/>
            <a:t>whats</a:t>
          </a:r>
          <a:endParaRPr lang="en-GB" dirty="0"/>
        </a:p>
      </dgm:t>
    </dgm:pt>
    <dgm:pt modelId="{C93CF30A-4798-4116-B283-A7E9D14200A1}" type="parTrans" cxnId="{4B107EAB-B94A-4E54-A370-E0AD96E9C383}">
      <dgm:prSet/>
      <dgm:spPr/>
      <dgm:t>
        <a:bodyPr/>
        <a:lstStyle/>
        <a:p>
          <a:endParaRPr lang="en-GB"/>
        </a:p>
      </dgm:t>
    </dgm:pt>
    <dgm:pt modelId="{2769A257-BDE9-48AB-8C1A-8C241BED646E}" type="sibTrans" cxnId="{4B107EAB-B94A-4E54-A370-E0AD96E9C383}">
      <dgm:prSet/>
      <dgm:spPr/>
      <dgm:t>
        <a:bodyPr/>
        <a:lstStyle/>
        <a:p>
          <a:endParaRPr lang="en-GB"/>
        </a:p>
      </dgm:t>
    </dgm:pt>
    <dgm:pt modelId="{14538EA9-EEC9-4CAA-93DC-64FE3A9D7D52}">
      <dgm:prSet phldrT="[Text]"/>
      <dgm:spPr/>
      <dgm:t>
        <a:bodyPr/>
        <a:lstStyle/>
        <a:p>
          <a:r>
            <a:rPr lang="en-GB" dirty="0" smtClean="0"/>
            <a:t>know-how-</a:t>
          </a:r>
          <a:r>
            <a:rPr lang="en-GB" dirty="0" err="1" smtClean="0"/>
            <a:t>tos</a:t>
          </a:r>
          <a:endParaRPr lang="en-GB" dirty="0"/>
        </a:p>
      </dgm:t>
    </dgm:pt>
    <dgm:pt modelId="{2A04686E-BE31-4CDE-8BDA-7ADE9E2E40B0}" type="parTrans" cxnId="{82228260-2BB8-43F0-B7E7-FF8DFE2B90E4}">
      <dgm:prSet/>
      <dgm:spPr/>
      <dgm:t>
        <a:bodyPr/>
        <a:lstStyle/>
        <a:p>
          <a:endParaRPr lang="en-GB"/>
        </a:p>
      </dgm:t>
    </dgm:pt>
    <dgm:pt modelId="{614914CD-5BDC-4634-B9E5-DD559A3DD4D4}" type="sibTrans" cxnId="{82228260-2BB8-43F0-B7E7-FF8DFE2B90E4}">
      <dgm:prSet/>
      <dgm:spPr/>
      <dgm:t>
        <a:bodyPr/>
        <a:lstStyle/>
        <a:p>
          <a:endParaRPr lang="en-GB"/>
        </a:p>
      </dgm:t>
    </dgm:pt>
    <dgm:pt modelId="{BD828D7C-49CF-41E0-9EEA-EF368038D912}">
      <dgm:prSet phldrT="[Text]"/>
      <dgm:spPr/>
      <dgm:t>
        <a:bodyPr/>
        <a:lstStyle/>
        <a:p>
          <a:r>
            <a:rPr lang="en-GB" dirty="0" smtClean="0"/>
            <a:t>contributed actions</a:t>
          </a:r>
          <a:endParaRPr lang="en-GB" dirty="0"/>
        </a:p>
      </dgm:t>
    </dgm:pt>
    <dgm:pt modelId="{D990F0DA-DB38-4B5D-99DD-475264839B6A}" type="parTrans" cxnId="{679608AA-B84F-440D-876E-013E7BD88712}">
      <dgm:prSet/>
      <dgm:spPr/>
      <dgm:t>
        <a:bodyPr/>
        <a:lstStyle/>
        <a:p>
          <a:endParaRPr lang="en-GB"/>
        </a:p>
      </dgm:t>
    </dgm:pt>
    <dgm:pt modelId="{D14524DE-D793-4153-87EF-350D49282E60}" type="sibTrans" cxnId="{679608AA-B84F-440D-876E-013E7BD88712}">
      <dgm:prSet/>
      <dgm:spPr/>
      <dgm:t>
        <a:bodyPr/>
        <a:lstStyle/>
        <a:p>
          <a:endParaRPr lang="en-GB"/>
        </a:p>
      </dgm:t>
    </dgm:pt>
    <dgm:pt modelId="{7FE2AE33-4ADD-4EF8-A790-DC6E4B62F5AA}">
      <dgm:prSet phldrT="[Text]"/>
      <dgm:spPr/>
      <dgm:t>
        <a:bodyPr/>
        <a:lstStyle/>
        <a:p>
          <a:r>
            <a:rPr lang="en-GB" dirty="0" smtClean="0"/>
            <a:t>Dependency injection</a:t>
          </a:r>
          <a:endParaRPr lang="en-GB" dirty="0"/>
        </a:p>
      </dgm:t>
    </dgm:pt>
    <dgm:pt modelId="{4F516144-4D78-43A3-B510-6F36626B92F6}" type="parTrans" cxnId="{CE15E045-4F7F-40B2-AABD-927533672BA3}">
      <dgm:prSet/>
      <dgm:spPr/>
      <dgm:t>
        <a:bodyPr/>
        <a:lstStyle/>
        <a:p>
          <a:endParaRPr lang="en-GB"/>
        </a:p>
      </dgm:t>
    </dgm:pt>
    <dgm:pt modelId="{83770FE3-ED80-4FC3-89A2-7ED404A79145}" type="sibTrans" cxnId="{CE15E045-4F7F-40B2-AABD-927533672BA3}">
      <dgm:prSet/>
      <dgm:spPr/>
      <dgm:t>
        <a:bodyPr/>
        <a:lstStyle/>
        <a:p>
          <a:endParaRPr lang="en-GB"/>
        </a:p>
      </dgm:t>
    </dgm:pt>
    <dgm:pt modelId="{F709B0E6-F1F7-4C67-8F50-0F6A594185C0}">
      <dgm:prSet phldrT="[Text]"/>
      <dgm:spPr/>
      <dgm:t>
        <a:bodyPr/>
        <a:lstStyle/>
        <a:p>
          <a:r>
            <a:rPr lang="en-GB" dirty="0" err="1" smtClean="0"/>
            <a:t>Bytecode</a:t>
          </a:r>
          <a:r>
            <a:rPr lang="en-GB" dirty="0" smtClean="0"/>
            <a:t> enhancements</a:t>
          </a:r>
          <a:endParaRPr lang="en-GB" dirty="0"/>
        </a:p>
      </dgm:t>
    </dgm:pt>
    <dgm:pt modelId="{F0C5DD7A-FF8B-4AEB-8D63-E42A74C4F666}" type="parTrans" cxnId="{82332918-4E6C-4F8D-B7D8-AA9E746B3DE6}">
      <dgm:prSet/>
      <dgm:spPr/>
      <dgm:t>
        <a:bodyPr/>
        <a:lstStyle/>
        <a:p>
          <a:endParaRPr lang="en-GB"/>
        </a:p>
      </dgm:t>
    </dgm:pt>
    <dgm:pt modelId="{4FD9BF03-0079-4B04-A00A-9B62CE422035}" type="sibTrans" cxnId="{82332918-4E6C-4F8D-B7D8-AA9E746B3DE6}">
      <dgm:prSet/>
      <dgm:spPr/>
      <dgm:t>
        <a:bodyPr/>
        <a:lstStyle/>
        <a:p>
          <a:endParaRPr lang="en-GB"/>
        </a:p>
      </dgm:t>
    </dgm:pt>
    <dgm:pt modelId="{48591D5D-F33B-425A-9BE7-75C98837014A}">
      <dgm:prSet phldrT="[Text]"/>
      <dgm:spPr/>
      <dgm:t>
        <a:bodyPr/>
        <a:lstStyle/>
        <a:p>
          <a:r>
            <a:rPr lang="en-GB" dirty="0" smtClean="0"/>
            <a:t>Annotations</a:t>
          </a:r>
          <a:endParaRPr lang="en-GB" dirty="0"/>
        </a:p>
      </dgm:t>
    </dgm:pt>
    <dgm:pt modelId="{C51EEEA2-C7D1-4202-8205-AB8E4F4C65AD}" type="parTrans" cxnId="{34E1B704-FCC0-42AD-B952-9F7E68C7F7F3}">
      <dgm:prSet/>
      <dgm:spPr/>
      <dgm:t>
        <a:bodyPr/>
        <a:lstStyle/>
        <a:p>
          <a:endParaRPr lang="en-GB"/>
        </a:p>
      </dgm:t>
    </dgm:pt>
    <dgm:pt modelId="{813E2867-1FA6-4D22-ADF5-CDDBC7C688C7}" type="sibTrans" cxnId="{34E1B704-FCC0-42AD-B952-9F7E68C7F7F3}">
      <dgm:prSet/>
      <dgm:spPr/>
      <dgm:t>
        <a:bodyPr/>
        <a:lstStyle/>
        <a:p>
          <a:endParaRPr lang="en-GB"/>
        </a:p>
      </dgm:t>
    </dgm:pt>
    <dgm:pt modelId="{FB0B9683-494F-4ADD-8CFB-56CEE1D85C93}" type="pres">
      <dgm:prSet presAssocID="{235C54DD-5FE0-473D-80DA-87CD0839451B}" presName="Name0" presStyleCnt="0">
        <dgm:presLayoutVars>
          <dgm:chMax val="7"/>
          <dgm:dir/>
          <dgm:animLvl val="lvl"/>
          <dgm:resizeHandles val="exact"/>
        </dgm:presLayoutVars>
      </dgm:prSet>
      <dgm:spPr/>
      <dgm:t>
        <a:bodyPr/>
        <a:lstStyle/>
        <a:p>
          <a:endParaRPr lang="en-GB"/>
        </a:p>
      </dgm:t>
    </dgm:pt>
    <dgm:pt modelId="{ABF22116-1935-4D0C-8042-1815052EF708}" type="pres">
      <dgm:prSet presAssocID="{AB19DCF8-705C-4240-AEDD-05E418EFD66C}" presName="circle1" presStyleLbl="node1" presStyleIdx="0" presStyleCnt="5" custLinFactNeighborX="0"/>
      <dgm:spPr/>
    </dgm:pt>
    <dgm:pt modelId="{54FA7D74-3488-497B-914D-53931B283851}" type="pres">
      <dgm:prSet presAssocID="{AB19DCF8-705C-4240-AEDD-05E418EFD66C}" presName="space" presStyleCnt="0"/>
      <dgm:spPr/>
    </dgm:pt>
    <dgm:pt modelId="{8C59A827-FFDF-4B13-88D6-05FC5147A695}" type="pres">
      <dgm:prSet presAssocID="{AB19DCF8-705C-4240-AEDD-05E418EFD66C}" presName="rect1" presStyleLbl="alignAcc1" presStyleIdx="0" presStyleCnt="5" custLinFactNeighborY="-888"/>
      <dgm:spPr/>
      <dgm:t>
        <a:bodyPr/>
        <a:lstStyle/>
        <a:p>
          <a:endParaRPr lang="en-GB"/>
        </a:p>
      </dgm:t>
    </dgm:pt>
    <dgm:pt modelId="{E939D9F6-9E1C-41BD-90D0-79FAA02166E1}" type="pres">
      <dgm:prSet presAssocID="{48591D5D-F33B-425A-9BE7-75C98837014A}" presName="vertSpace2" presStyleLbl="node1" presStyleIdx="0" presStyleCnt="5"/>
      <dgm:spPr/>
    </dgm:pt>
    <dgm:pt modelId="{CE5FD7FC-47EE-4DA9-B271-4F81E8C66DD8}" type="pres">
      <dgm:prSet presAssocID="{48591D5D-F33B-425A-9BE7-75C98837014A}" presName="circle2" presStyleLbl="node1" presStyleIdx="1" presStyleCnt="5"/>
      <dgm:spPr/>
    </dgm:pt>
    <dgm:pt modelId="{A7BBC4A5-5CC7-489E-BFD5-29CDB77CA04B}" type="pres">
      <dgm:prSet presAssocID="{48591D5D-F33B-425A-9BE7-75C98837014A}" presName="rect2" presStyleLbl="alignAcc1" presStyleIdx="1" presStyleCnt="5"/>
      <dgm:spPr/>
      <dgm:t>
        <a:bodyPr/>
        <a:lstStyle/>
        <a:p>
          <a:endParaRPr lang="en-GB"/>
        </a:p>
      </dgm:t>
    </dgm:pt>
    <dgm:pt modelId="{4670F779-AB9A-4861-8C69-4615FD5BE47E}" type="pres">
      <dgm:prSet presAssocID="{09A10FE2-FADE-466F-844B-C74CD5699BC4}" presName="vertSpace3" presStyleLbl="node1" presStyleIdx="1" presStyleCnt="5"/>
      <dgm:spPr/>
    </dgm:pt>
    <dgm:pt modelId="{C5BF8303-ACD2-43D4-AF1A-161E7F5FBAED}" type="pres">
      <dgm:prSet presAssocID="{09A10FE2-FADE-466F-844B-C74CD5699BC4}" presName="circle3" presStyleLbl="node1" presStyleIdx="2" presStyleCnt="5"/>
      <dgm:spPr/>
    </dgm:pt>
    <dgm:pt modelId="{1EE52154-21B2-466A-BF90-ABCFD43666C7}" type="pres">
      <dgm:prSet presAssocID="{09A10FE2-FADE-466F-844B-C74CD5699BC4}" presName="rect3" presStyleLbl="alignAcc1" presStyleIdx="2" presStyleCnt="5"/>
      <dgm:spPr/>
      <dgm:t>
        <a:bodyPr/>
        <a:lstStyle/>
        <a:p>
          <a:endParaRPr lang="en-GB"/>
        </a:p>
      </dgm:t>
    </dgm:pt>
    <dgm:pt modelId="{4F5BBD75-96E8-4EA5-A7F2-E663892BA319}" type="pres">
      <dgm:prSet presAssocID="{C4988DFE-F8D4-45EF-A9D6-2C7AB0291FD6}" presName="vertSpace4" presStyleLbl="node1" presStyleIdx="2" presStyleCnt="5"/>
      <dgm:spPr/>
    </dgm:pt>
    <dgm:pt modelId="{4159DA13-141F-407A-9848-CD3921320B36}" type="pres">
      <dgm:prSet presAssocID="{C4988DFE-F8D4-45EF-A9D6-2C7AB0291FD6}" presName="circle4" presStyleLbl="node1" presStyleIdx="3" presStyleCnt="5"/>
      <dgm:spPr/>
    </dgm:pt>
    <dgm:pt modelId="{2AFFA765-B91F-4BA8-9FC6-D8E7BBD32ACE}" type="pres">
      <dgm:prSet presAssocID="{C4988DFE-F8D4-45EF-A9D6-2C7AB0291FD6}" presName="rect4" presStyleLbl="alignAcc1" presStyleIdx="3" presStyleCnt="5"/>
      <dgm:spPr/>
      <dgm:t>
        <a:bodyPr/>
        <a:lstStyle/>
        <a:p>
          <a:endParaRPr lang="en-GB"/>
        </a:p>
      </dgm:t>
    </dgm:pt>
    <dgm:pt modelId="{425B55B1-69B7-4C94-B6AB-FA09EF4F9324}" type="pres">
      <dgm:prSet presAssocID="{AA601C30-91A0-4860-A3B2-206F198C81B7}" presName="vertSpace5" presStyleLbl="node1" presStyleIdx="3" presStyleCnt="5"/>
      <dgm:spPr/>
    </dgm:pt>
    <dgm:pt modelId="{76BE273E-BA3A-4A3B-87C1-18CE5A7F7949}" type="pres">
      <dgm:prSet presAssocID="{AA601C30-91A0-4860-A3B2-206F198C81B7}" presName="circle5" presStyleLbl="node1" presStyleIdx="4" presStyleCnt="5"/>
      <dgm:spPr/>
    </dgm:pt>
    <dgm:pt modelId="{56583FA4-6BD6-4E58-89B9-CFEB93699582}" type="pres">
      <dgm:prSet presAssocID="{AA601C30-91A0-4860-A3B2-206F198C81B7}" presName="rect5" presStyleLbl="alignAcc1" presStyleIdx="4" presStyleCnt="5"/>
      <dgm:spPr/>
      <dgm:t>
        <a:bodyPr/>
        <a:lstStyle/>
        <a:p>
          <a:endParaRPr lang="en-GB"/>
        </a:p>
      </dgm:t>
    </dgm:pt>
    <dgm:pt modelId="{67C9ACAC-3BFB-4C99-8623-90DA59CCCE06}" type="pres">
      <dgm:prSet presAssocID="{AB19DCF8-705C-4240-AEDD-05E418EFD66C}" presName="rect1ParTx" presStyleLbl="alignAcc1" presStyleIdx="4" presStyleCnt="5">
        <dgm:presLayoutVars>
          <dgm:chMax val="1"/>
          <dgm:bulletEnabled val="1"/>
        </dgm:presLayoutVars>
      </dgm:prSet>
      <dgm:spPr/>
      <dgm:t>
        <a:bodyPr/>
        <a:lstStyle/>
        <a:p>
          <a:endParaRPr lang="en-GB"/>
        </a:p>
      </dgm:t>
    </dgm:pt>
    <dgm:pt modelId="{262EB3E5-1480-442F-8017-B999E54E44A9}" type="pres">
      <dgm:prSet presAssocID="{AB19DCF8-705C-4240-AEDD-05E418EFD66C}" presName="rect1ChTx" presStyleLbl="alignAcc1" presStyleIdx="4" presStyleCnt="5">
        <dgm:presLayoutVars>
          <dgm:bulletEnabled val="1"/>
        </dgm:presLayoutVars>
      </dgm:prSet>
      <dgm:spPr/>
      <dgm:t>
        <a:bodyPr/>
        <a:lstStyle/>
        <a:p>
          <a:endParaRPr lang="en-GB"/>
        </a:p>
      </dgm:t>
    </dgm:pt>
    <dgm:pt modelId="{16360D84-9032-49B4-A07E-0EFF2222252F}" type="pres">
      <dgm:prSet presAssocID="{48591D5D-F33B-425A-9BE7-75C98837014A}" presName="rect2ParTx" presStyleLbl="alignAcc1" presStyleIdx="4" presStyleCnt="5">
        <dgm:presLayoutVars>
          <dgm:chMax val="1"/>
          <dgm:bulletEnabled val="1"/>
        </dgm:presLayoutVars>
      </dgm:prSet>
      <dgm:spPr/>
      <dgm:t>
        <a:bodyPr/>
        <a:lstStyle/>
        <a:p>
          <a:endParaRPr lang="en-GB"/>
        </a:p>
      </dgm:t>
    </dgm:pt>
    <dgm:pt modelId="{195A27A8-91F9-49D7-922E-1780DA86350B}" type="pres">
      <dgm:prSet presAssocID="{48591D5D-F33B-425A-9BE7-75C98837014A}" presName="rect2ChTx" presStyleLbl="alignAcc1" presStyleIdx="4" presStyleCnt="5">
        <dgm:presLayoutVars>
          <dgm:bulletEnabled val="1"/>
        </dgm:presLayoutVars>
      </dgm:prSet>
      <dgm:spPr/>
      <dgm:t>
        <a:bodyPr/>
        <a:lstStyle/>
        <a:p>
          <a:endParaRPr lang="en-GB"/>
        </a:p>
      </dgm:t>
    </dgm:pt>
    <dgm:pt modelId="{09D3A9DE-E7FA-4130-BF1C-7E834EB12594}" type="pres">
      <dgm:prSet presAssocID="{09A10FE2-FADE-466F-844B-C74CD5699BC4}" presName="rect3ParTx" presStyleLbl="alignAcc1" presStyleIdx="4" presStyleCnt="5">
        <dgm:presLayoutVars>
          <dgm:chMax val="1"/>
          <dgm:bulletEnabled val="1"/>
        </dgm:presLayoutVars>
      </dgm:prSet>
      <dgm:spPr/>
      <dgm:t>
        <a:bodyPr/>
        <a:lstStyle/>
        <a:p>
          <a:endParaRPr lang="en-GB"/>
        </a:p>
      </dgm:t>
    </dgm:pt>
    <dgm:pt modelId="{FE0DF38C-53CD-4D84-82B9-CFA15A745963}" type="pres">
      <dgm:prSet presAssocID="{09A10FE2-FADE-466F-844B-C74CD5699BC4}" presName="rect3ChTx" presStyleLbl="alignAcc1" presStyleIdx="4" presStyleCnt="5">
        <dgm:presLayoutVars>
          <dgm:bulletEnabled val="1"/>
        </dgm:presLayoutVars>
      </dgm:prSet>
      <dgm:spPr/>
      <dgm:t>
        <a:bodyPr/>
        <a:lstStyle/>
        <a:p>
          <a:endParaRPr lang="en-GB"/>
        </a:p>
      </dgm:t>
    </dgm:pt>
    <dgm:pt modelId="{7004A75F-5DB9-4E39-BB7B-B7E8A57513EC}" type="pres">
      <dgm:prSet presAssocID="{C4988DFE-F8D4-45EF-A9D6-2C7AB0291FD6}" presName="rect4ParTx" presStyleLbl="alignAcc1" presStyleIdx="4" presStyleCnt="5">
        <dgm:presLayoutVars>
          <dgm:chMax val="1"/>
          <dgm:bulletEnabled val="1"/>
        </dgm:presLayoutVars>
      </dgm:prSet>
      <dgm:spPr/>
      <dgm:t>
        <a:bodyPr/>
        <a:lstStyle/>
        <a:p>
          <a:endParaRPr lang="en-GB"/>
        </a:p>
      </dgm:t>
    </dgm:pt>
    <dgm:pt modelId="{076F46DF-2CD6-458F-AA6D-1A1A40F4AAAB}" type="pres">
      <dgm:prSet presAssocID="{C4988DFE-F8D4-45EF-A9D6-2C7AB0291FD6}" presName="rect4ChTx" presStyleLbl="alignAcc1" presStyleIdx="4" presStyleCnt="5">
        <dgm:presLayoutVars>
          <dgm:bulletEnabled val="1"/>
        </dgm:presLayoutVars>
      </dgm:prSet>
      <dgm:spPr/>
      <dgm:t>
        <a:bodyPr/>
        <a:lstStyle/>
        <a:p>
          <a:endParaRPr lang="en-GB"/>
        </a:p>
      </dgm:t>
    </dgm:pt>
    <dgm:pt modelId="{3A6B4EBA-C23F-4101-B6D6-C7ABC2ADA031}" type="pres">
      <dgm:prSet presAssocID="{AA601C30-91A0-4860-A3B2-206F198C81B7}" presName="rect5ParTx" presStyleLbl="alignAcc1" presStyleIdx="4" presStyleCnt="5">
        <dgm:presLayoutVars>
          <dgm:chMax val="1"/>
          <dgm:bulletEnabled val="1"/>
        </dgm:presLayoutVars>
      </dgm:prSet>
      <dgm:spPr/>
      <dgm:t>
        <a:bodyPr/>
        <a:lstStyle/>
        <a:p>
          <a:endParaRPr lang="en-GB"/>
        </a:p>
      </dgm:t>
    </dgm:pt>
    <dgm:pt modelId="{A0843E00-7253-4310-99E1-D01F1B0B5000}" type="pres">
      <dgm:prSet presAssocID="{AA601C30-91A0-4860-A3B2-206F198C81B7}" presName="rect5ChTx" presStyleLbl="alignAcc1" presStyleIdx="4" presStyleCnt="5">
        <dgm:presLayoutVars>
          <dgm:bulletEnabled val="1"/>
        </dgm:presLayoutVars>
      </dgm:prSet>
      <dgm:spPr/>
      <dgm:t>
        <a:bodyPr/>
        <a:lstStyle/>
        <a:p>
          <a:endParaRPr lang="en-GB"/>
        </a:p>
      </dgm:t>
    </dgm:pt>
  </dgm:ptLst>
  <dgm:cxnLst>
    <dgm:cxn modelId="{B043A80E-DF90-4888-83AA-B717958E86B4}" srcId="{09A10FE2-FADE-466F-844B-C74CD5699BC4}" destId="{146C88E5-8A90-4167-A8E6-C438048C272F}" srcOrd="1" destOrd="0" parTransId="{68D1806D-CDDC-426C-A89F-E8D429645F73}" sibTransId="{E4E054C4-4AB4-4B20-8059-7E1CE7AB8226}"/>
    <dgm:cxn modelId="{983AEED6-4502-4128-8C87-1720EE679DD9}" srcId="{235C54DD-5FE0-473D-80DA-87CD0839451B}" destId="{AB19DCF8-705C-4240-AEDD-05E418EFD66C}" srcOrd="0" destOrd="0" parTransId="{EAE8915C-55AF-4377-A680-87BF10598465}" sibTransId="{44274694-C8F1-48CF-B5FB-D94CAFD6E407}"/>
    <dgm:cxn modelId="{80286455-69FF-4FAC-BF19-6D4B144DD11C}" type="presOf" srcId="{AB19DCF8-705C-4240-AEDD-05E418EFD66C}" destId="{67C9ACAC-3BFB-4C99-8623-90DA59CCCE06}" srcOrd="1" destOrd="0" presId="urn:microsoft.com/office/officeart/2005/8/layout/target3"/>
    <dgm:cxn modelId="{DCAE0EB0-D24F-42FF-B8F3-8C101C87C223}" srcId="{235C54DD-5FE0-473D-80DA-87CD0839451B}" destId="{09A10FE2-FADE-466F-844B-C74CD5699BC4}" srcOrd="2" destOrd="0" parTransId="{451FC952-E1E2-456C-8656-E04395845327}" sibTransId="{0652A0C9-7E7B-4B66-9A3B-1B6A9EFDFF2D}"/>
    <dgm:cxn modelId="{B0DB98B8-A363-4403-A918-D0E9ADE10FBA}" srcId="{AA601C30-91A0-4860-A3B2-206F198C81B7}" destId="{3951A2FA-9FF8-465D-9937-0A18E0558446}" srcOrd="0" destOrd="0" parTransId="{E8E2CEDC-BBF9-4751-B95A-E57DB4D454F7}" sibTransId="{E38383BF-C6A3-4A00-BC4C-73066AF61992}"/>
    <dgm:cxn modelId="{A2B7635C-0B64-4C30-AE6B-8756C3841510}" type="presOf" srcId="{C4988DFE-F8D4-45EF-A9D6-2C7AB0291FD6}" destId="{7004A75F-5DB9-4E39-BB7B-B7E8A57513EC}" srcOrd="1" destOrd="0" presId="urn:microsoft.com/office/officeart/2005/8/layout/target3"/>
    <dgm:cxn modelId="{AC1F3E12-AD5F-4F29-8981-5D58FBB03F2C}" type="presOf" srcId="{AB19DCF8-705C-4240-AEDD-05E418EFD66C}" destId="{8C59A827-FFDF-4B13-88D6-05FC5147A695}" srcOrd="0" destOrd="0" presId="urn:microsoft.com/office/officeart/2005/8/layout/target3"/>
    <dgm:cxn modelId="{1042895E-4922-4A5F-83D8-54353732EA9A}" srcId="{AA601C30-91A0-4860-A3B2-206F198C81B7}" destId="{1977EBD7-CEA9-4D2E-98A7-BBB048E22B06}" srcOrd="2" destOrd="0" parTransId="{1D602391-D8EF-4336-A4D7-5E2A6F110DE2}" sibTransId="{845E0393-4306-4426-85BF-6CE86E0F425E}"/>
    <dgm:cxn modelId="{2D860E14-B7B4-45D7-BB12-E61BB391B7C6}" type="presOf" srcId="{E3BDF4F2-2320-4785-9741-F9D17D754CA0}" destId="{076F46DF-2CD6-458F-AA6D-1A1A40F4AAAB}" srcOrd="0" destOrd="0" presId="urn:microsoft.com/office/officeart/2005/8/layout/target3"/>
    <dgm:cxn modelId="{DA6135B9-B643-4556-92BB-5B9C91217C9A}" type="presOf" srcId="{09A10FE2-FADE-466F-844B-C74CD5699BC4}" destId="{1EE52154-21B2-466A-BF90-ABCFD43666C7}" srcOrd="0" destOrd="0" presId="urn:microsoft.com/office/officeart/2005/8/layout/target3"/>
    <dgm:cxn modelId="{E23CD116-6C7D-4816-AAC6-249D72A21B4B}" type="presOf" srcId="{C4988DFE-F8D4-45EF-A9D6-2C7AB0291FD6}" destId="{2AFFA765-B91F-4BA8-9FC6-D8E7BBD32ACE}" srcOrd="0" destOrd="0" presId="urn:microsoft.com/office/officeart/2005/8/layout/target3"/>
    <dgm:cxn modelId="{4FDD96A8-E230-4FB5-9E26-C0C7CC303A15}" srcId="{09A10FE2-FADE-466F-844B-C74CD5699BC4}" destId="{0C5FC0A8-9764-421F-8227-0281883E28D9}" srcOrd="0" destOrd="0" parTransId="{11B9E95D-0B6B-42DE-B6C8-AE5BF619619B}" sibTransId="{788434C7-28D8-412F-B709-756AD93F61B4}"/>
    <dgm:cxn modelId="{2BC1E211-B9FC-4F61-A52F-618A76EFC68E}" type="presOf" srcId="{1C00C8DB-4A0E-458B-89C9-A645CFB38A0A}" destId="{A0843E00-7253-4310-99E1-D01F1B0B5000}" srcOrd="0" destOrd="1" presId="urn:microsoft.com/office/officeart/2005/8/layout/target3"/>
    <dgm:cxn modelId="{CE127A6C-8752-4707-B2A8-802158928D46}" type="presOf" srcId="{AA601C30-91A0-4860-A3B2-206F198C81B7}" destId="{56583FA4-6BD6-4E58-89B9-CFEB93699582}" srcOrd="0" destOrd="0" presId="urn:microsoft.com/office/officeart/2005/8/layout/target3"/>
    <dgm:cxn modelId="{0E00711D-3BFB-455A-B59C-30EE835A8FAF}" type="presOf" srcId="{1977EBD7-CEA9-4D2E-98A7-BBB048E22B06}" destId="{A0843E00-7253-4310-99E1-D01F1B0B5000}" srcOrd="0" destOrd="2" presId="urn:microsoft.com/office/officeart/2005/8/layout/target3"/>
    <dgm:cxn modelId="{1E22844C-E8BC-4CAC-AEAE-84E51A1D18D0}" type="presOf" srcId="{48591D5D-F33B-425A-9BE7-75C98837014A}" destId="{16360D84-9032-49B4-A07E-0EFF2222252F}" srcOrd="1" destOrd="0" presId="urn:microsoft.com/office/officeart/2005/8/layout/target3"/>
    <dgm:cxn modelId="{C5C6A881-BA38-4176-8FF0-550A3FD82C15}" type="presOf" srcId="{235C54DD-5FE0-473D-80DA-87CD0839451B}" destId="{FB0B9683-494F-4ADD-8CFB-56CEE1D85C93}" srcOrd="0" destOrd="0" presId="urn:microsoft.com/office/officeart/2005/8/layout/target3"/>
    <dgm:cxn modelId="{24C4F511-FBF9-4D71-801A-36F2EF12C8D4}" type="presOf" srcId="{48591D5D-F33B-425A-9BE7-75C98837014A}" destId="{A7BBC4A5-5CC7-489E-BFD5-29CDB77CA04B}" srcOrd="0" destOrd="0" presId="urn:microsoft.com/office/officeart/2005/8/layout/target3"/>
    <dgm:cxn modelId="{F1F591F7-DAF2-4103-952B-384637637014}" srcId="{235C54DD-5FE0-473D-80DA-87CD0839451B}" destId="{C4988DFE-F8D4-45EF-A9D6-2C7AB0291FD6}" srcOrd="3" destOrd="0" parTransId="{A68D301D-0E84-4DDD-A5AE-D46C59EF0321}" sibTransId="{AB590324-B9DA-4989-B1CB-A243DBAFD8C8}"/>
    <dgm:cxn modelId="{32A0E65D-6FC1-41E2-9909-EEBCBFC79F4B}" srcId="{48591D5D-F33B-425A-9BE7-75C98837014A}" destId="{AEDE863E-7315-4D7D-B027-FF61837C03B8}" srcOrd="0" destOrd="0" parTransId="{E7EBD280-2E4D-4F5C-85BF-90D75CF97AC7}" sibTransId="{AB74990C-71DC-426D-8D7B-F792663B4AB8}"/>
    <dgm:cxn modelId="{CE15E045-4F7F-40B2-AABD-927533672BA3}" srcId="{AB19DCF8-705C-4240-AEDD-05E418EFD66C}" destId="{7FE2AE33-4ADD-4EF8-A790-DC6E4B62F5AA}" srcOrd="0" destOrd="0" parTransId="{4F516144-4D78-43A3-B510-6F36626B92F6}" sibTransId="{83770FE3-ED80-4FC3-89A2-7ED404A79145}"/>
    <dgm:cxn modelId="{82332918-4E6C-4F8D-B7D8-AA9E746B3DE6}" srcId="{AB19DCF8-705C-4240-AEDD-05E418EFD66C}" destId="{F709B0E6-F1F7-4C67-8F50-0F6A594185C0}" srcOrd="1" destOrd="0" parTransId="{F0C5DD7A-FF8B-4AEB-8D63-E42A74C4F666}" sibTransId="{4FD9BF03-0079-4B04-A00A-9B62CE422035}"/>
    <dgm:cxn modelId="{40D54185-EB90-4C41-A5AB-0DABCCECA4E8}" srcId="{235C54DD-5FE0-473D-80DA-87CD0839451B}" destId="{AA601C30-91A0-4860-A3B2-206F198C81B7}" srcOrd="4" destOrd="0" parTransId="{7FA1B9D7-6AFF-442A-8B2B-21439621E39E}" sibTransId="{3C05245E-6AED-486F-9F42-933AB387FFF4}"/>
    <dgm:cxn modelId="{8B943E13-563C-4C2F-A6B0-59496AA1CB10}" type="presOf" srcId="{14538EA9-EEC9-4CAA-93DC-64FE3A9D7D52}" destId="{076F46DF-2CD6-458F-AA6D-1A1A40F4AAAB}" srcOrd="0" destOrd="1" presId="urn:microsoft.com/office/officeart/2005/8/layout/target3"/>
    <dgm:cxn modelId="{34E1B704-FCC0-42AD-B952-9F7E68C7F7F3}" srcId="{235C54DD-5FE0-473D-80DA-87CD0839451B}" destId="{48591D5D-F33B-425A-9BE7-75C98837014A}" srcOrd="1" destOrd="0" parTransId="{C51EEEA2-C7D1-4202-8205-AB8E4F4C65AD}" sibTransId="{813E2867-1FA6-4D22-ADF5-CDDBC7C688C7}"/>
    <dgm:cxn modelId="{4B107EAB-B94A-4E54-A370-E0AD96E9C383}" srcId="{C4988DFE-F8D4-45EF-A9D6-2C7AB0291FD6}" destId="{E3BDF4F2-2320-4785-9741-F9D17D754CA0}" srcOrd="0" destOrd="0" parTransId="{C93CF30A-4798-4116-B283-A7E9D14200A1}" sibTransId="{2769A257-BDE9-48AB-8C1A-8C241BED646E}"/>
    <dgm:cxn modelId="{38BA912A-86AD-4F65-BEB4-18C0164E2C4C}" srcId="{AA601C30-91A0-4860-A3B2-206F198C81B7}" destId="{1C00C8DB-4A0E-458B-89C9-A645CFB38A0A}" srcOrd="1" destOrd="0" parTransId="{B9C1E97B-C0E8-4347-8102-A2B39E8F9444}" sibTransId="{181881EC-9575-474E-A8C0-D0DB94C849A6}"/>
    <dgm:cxn modelId="{9E9A713E-AABF-4FB1-B767-0948EC5C8E99}" type="presOf" srcId="{3951A2FA-9FF8-465D-9937-0A18E0558446}" destId="{A0843E00-7253-4310-99E1-D01F1B0B5000}" srcOrd="0" destOrd="0" presId="urn:microsoft.com/office/officeart/2005/8/layout/target3"/>
    <dgm:cxn modelId="{64CBA22D-398A-43A6-A46E-9B339E39FCBC}" type="presOf" srcId="{09A10FE2-FADE-466F-844B-C74CD5699BC4}" destId="{09D3A9DE-E7FA-4130-BF1C-7E834EB12594}" srcOrd="1" destOrd="0" presId="urn:microsoft.com/office/officeart/2005/8/layout/target3"/>
    <dgm:cxn modelId="{FFC6E9F1-D9D6-49E7-AF49-91DD33C3F5BF}" type="presOf" srcId="{981E9910-076D-4B96-8C81-01C9D88640B6}" destId="{195A27A8-91F9-49D7-922E-1780DA86350B}" srcOrd="0" destOrd="1" presId="urn:microsoft.com/office/officeart/2005/8/layout/target3"/>
    <dgm:cxn modelId="{3A51A483-3AF4-4B41-B4DC-FDC8EC9D224B}" type="presOf" srcId="{BD828D7C-49CF-41E0-9EEA-EF368038D912}" destId="{076F46DF-2CD6-458F-AA6D-1A1A40F4AAAB}" srcOrd="0" destOrd="2" presId="urn:microsoft.com/office/officeart/2005/8/layout/target3"/>
    <dgm:cxn modelId="{3A664165-A28A-40B7-92C9-659240D71C1A}" type="presOf" srcId="{7FE2AE33-4ADD-4EF8-A790-DC6E4B62F5AA}" destId="{262EB3E5-1480-442F-8017-B999E54E44A9}" srcOrd="0" destOrd="0" presId="urn:microsoft.com/office/officeart/2005/8/layout/target3"/>
    <dgm:cxn modelId="{75B8A393-9E18-4E02-80D3-0B8843DC7215}" type="presOf" srcId="{9259D66A-683A-4F01-BFF7-26320B04B257}" destId="{FE0DF38C-53CD-4D84-82B9-CFA15A745963}" srcOrd="0" destOrd="2" presId="urn:microsoft.com/office/officeart/2005/8/layout/target3"/>
    <dgm:cxn modelId="{9E902F9F-0311-438E-9237-055774FD09BF}" srcId="{48591D5D-F33B-425A-9BE7-75C98837014A}" destId="{981E9910-076D-4B96-8C81-01C9D88640B6}" srcOrd="1" destOrd="0" parTransId="{27F9AA03-D77C-4E7E-9779-F85B28497CCF}" sibTransId="{78E0DF14-3FBC-407D-AF89-DD3DFEF6D1E0}"/>
    <dgm:cxn modelId="{B5A079EE-A1ED-4DF0-9B1F-F151E2800DBB}" type="presOf" srcId="{AEDE863E-7315-4D7D-B027-FF61837C03B8}" destId="{195A27A8-91F9-49D7-922E-1780DA86350B}" srcOrd="0" destOrd="0" presId="urn:microsoft.com/office/officeart/2005/8/layout/target3"/>
    <dgm:cxn modelId="{82228260-2BB8-43F0-B7E7-FF8DFE2B90E4}" srcId="{C4988DFE-F8D4-45EF-A9D6-2C7AB0291FD6}" destId="{14538EA9-EEC9-4CAA-93DC-64FE3A9D7D52}" srcOrd="1" destOrd="0" parTransId="{2A04686E-BE31-4CDE-8BDA-7ADE9E2E40B0}" sibTransId="{614914CD-5BDC-4634-B9E5-DD559A3DD4D4}"/>
    <dgm:cxn modelId="{C5CBE4BE-45E9-4BF0-8963-A526D8CB12BE}" type="presOf" srcId="{146C88E5-8A90-4167-A8E6-C438048C272F}" destId="{FE0DF38C-53CD-4D84-82B9-CFA15A745963}" srcOrd="0" destOrd="1" presId="urn:microsoft.com/office/officeart/2005/8/layout/target3"/>
    <dgm:cxn modelId="{371B7B64-D2BC-45B4-9162-D73C53F2C05E}" type="presOf" srcId="{0C5FC0A8-9764-421F-8227-0281883E28D9}" destId="{FE0DF38C-53CD-4D84-82B9-CFA15A745963}" srcOrd="0" destOrd="0" presId="urn:microsoft.com/office/officeart/2005/8/layout/target3"/>
    <dgm:cxn modelId="{A5FDE735-F832-4BC2-8A1D-F3B3AC2A72EC}" srcId="{09A10FE2-FADE-466F-844B-C74CD5699BC4}" destId="{9259D66A-683A-4F01-BFF7-26320B04B257}" srcOrd="2" destOrd="0" parTransId="{A9151B86-57D9-4F06-A647-E5FB39BDECAB}" sibTransId="{98E8C480-6BE4-442C-812D-0739E0C67D93}"/>
    <dgm:cxn modelId="{679608AA-B84F-440D-876E-013E7BD88712}" srcId="{C4988DFE-F8D4-45EF-A9D6-2C7AB0291FD6}" destId="{BD828D7C-49CF-41E0-9EEA-EF368038D912}" srcOrd="2" destOrd="0" parTransId="{D990F0DA-DB38-4B5D-99DD-475264839B6A}" sibTransId="{D14524DE-D793-4153-87EF-350D49282E60}"/>
    <dgm:cxn modelId="{C79FBAC8-E484-4BA7-A1EE-6CCA9E572C01}" type="presOf" srcId="{AA601C30-91A0-4860-A3B2-206F198C81B7}" destId="{3A6B4EBA-C23F-4101-B6D6-C7ABC2ADA031}" srcOrd="1" destOrd="0" presId="urn:microsoft.com/office/officeart/2005/8/layout/target3"/>
    <dgm:cxn modelId="{ED5F2B34-A2E5-4120-A3E7-48BB3BF9CD9F}" type="presOf" srcId="{F709B0E6-F1F7-4C67-8F50-0F6A594185C0}" destId="{262EB3E5-1480-442F-8017-B999E54E44A9}" srcOrd="0" destOrd="1" presId="urn:microsoft.com/office/officeart/2005/8/layout/target3"/>
    <dgm:cxn modelId="{F4BB8E8E-080B-4683-9969-2060673F3A3B}" type="presParOf" srcId="{FB0B9683-494F-4ADD-8CFB-56CEE1D85C93}" destId="{ABF22116-1935-4D0C-8042-1815052EF708}" srcOrd="0" destOrd="0" presId="urn:microsoft.com/office/officeart/2005/8/layout/target3"/>
    <dgm:cxn modelId="{958CEC90-A741-425B-92DB-2A60F2971A57}" type="presParOf" srcId="{FB0B9683-494F-4ADD-8CFB-56CEE1D85C93}" destId="{54FA7D74-3488-497B-914D-53931B283851}" srcOrd="1" destOrd="0" presId="urn:microsoft.com/office/officeart/2005/8/layout/target3"/>
    <dgm:cxn modelId="{412C1C9F-A88F-4096-A0A4-7D1A6EFACE07}" type="presParOf" srcId="{FB0B9683-494F-4ADD-8CFB-56CEE1D85C93}" destId="{8C59A827-FFDF-4B13-88D6-05FC5147A695}" srcOrd="2" destOrd="0" presId="urn:microsoft.com/office/officeart/2005/8/layout/target3"/>
    <dgm:cxn modelId="{99A5507F-9726-44E3-AA56-A09F457AE34C}" type="presParOf" srcId="{FB0B9683-494F-4ADD-8CFB-56CEE1D85C93}" destId="{E939D9F6-9E1C-41BD-90D0-79FAA02166E1}" srcOrd="3" destOrd="0" presId="urn:microsoft.com/office/officeart/2005/8/layout/target3"/>
    <dgm:cxn modelId="{91F8A7CF-3CA0-4628-B596-EC30800403AE}" type="presParOf" srcId="{FB0B9683-494F-4ADD-8CFB-56CEE1D85C93}" destId="{CE5FD7FC-47EE-4DA9-B271-4F81E8C66DD8}" srcOrd="4" destOrd="0" presId="urn:microsoft.com/office/officeart/2005/8/layout/target3"/>
    <dgm:cxn modelId="{D142434F-001C-4DEC-8009-A37340C6E014}" type="presParOf" srcId="{FB0B9683-494F-4ADD-8CFB-56CEE1D85C93}" destId="{A7BBC4A5-5CC7-489E-BFD5-29CDB77CA04B}" srcOrd="5" destOrd="0" presId="urn:microsoft.com/office/officeart/2005/8/layout/target3"/>
    <dgm:cxn modelId="{379DE5EB-33BC-4DA1-B8D9-DC9AAFC327CC}" type="presParOf" srcId="{FB0B9683-494F-4ADD-8CFB-56CEE1D85C93}" destId="{4670F779-AB9A-4861-8C69-4615FD5BE47E}" srcOrd="6" destOrd="0" presId="urn:microsoft.com/office/officeart/2005/8/layout/target3"/>
    <dgm:cxn modelId="{88176537-A198-4263-9313-35A0F7294E06}" type="presParOf" srcId="{FB0B9683-494F-4ADD-8CFB-56CEE1D85C93}" destId="{C5BF8303-ACD2-43D4-AF1A-161E7F5FBAED}" srcOrd="7" destOrd="0" presId="urn:microsoft.com/office/officeart/2005/8/layout/target3"/>
    <dgm:cxn modelId="{EA47AE27-B232-44CA-B57A-CB833C340151}" type="presParOf" srcId="{FB0B9683-494F-4ADD-8CFB-56CEE1D85C93}" destId="{1EE52154-21B2-466A-BF90-ABCFD43666C7}" srcOrd="8" destOrd="0" presId="urn:microsoft.com/office/officeart/2005/8/layout/target3"/>
    <dgm:cxn modelId="{C0DD14DC-5369-4599-B7A5-8CD6309E97F2}" type="presParOf" srcId="{FB0B9683-494F-4ADD-8CFB-56CEE1D85C93}" destId="{4F5BBD75-96E8-4EA5-A7F2-E663892BA319}" srcOrd="9" destOrd="0" presId="urn:microsoft.com/office/officeart/2005/8/layout/target3"/>
    <dgm:cxn modelId="{9F3DB54E-DE92-4554-BE6A-2F81DC4FC78A}" type="presParOf" srcId="{FB0B9683-494F-4ADD-8CFB-56CEE1D85C93}" destId="{4159DA13-141F-407A-9848-CD3921320B36}" srcOrd="10" destOrd="0" presId="urn:microsoft.com/office/officeart/2005/8/layout/target3"/>
    <dgm:cxn modelId="{8A13F76D-515A-413F-A9E7-5AEA862360DE}" type="presParOf" srcId="{FB0B9683-494F-4ADD-8CFB-56CEE1D85C93}" destId="{2AFFA765-B91F-4BA8-9FC6-D8E7BBD32ACE}" srcOrd="11" destOrd="0" presId="urn:microsoft.com/office/officeart/2005/8/layout/target3"/>
    <dgm:cxn modelId="{8EF095B5-E381-43D0-94D5-5460038E6422}" type="presParOf" srcId="{FB0B9683-494F-4ADD-8CFB-56CEE1D85C93}" destId="{425B55B1-69B7-4C94-B6AB-FA09EF4F9324}" srcOrd="12" destOrd="0" presId="urn:microsoft.com/office/officeart/2005/8/layout/target3"/>
    <dgm:cxn modelId="{B13896B9-992D-4172-BCC0-B23DEBA8E5F1}" type="presParOf" srcId="{FB0B9683-494F-4ADD-8CFB-56CEE1D85C93}" destId="{76BE273E-BA3A-4A3B-87C1-18CE5A7F7949}" srcOrd="13" destOrd="0" presId="urn:microsoft.com/office/officeart/2005/8/layout/target3"/>
    <dgm:cxn modelId="{023F9C12-6EF2-476D-B31C-3E0AA482476E}" type="presParOf" srcId="{FB0B9683-494F-4ADD-8CFB-56CEE1D85C93}" destId="{56583FA4-6BD6-4E58-89B9-CFEB93699582}" srcOrd="14" destOrd="0" presId="urn:microsoft.com/office/officeart/2005/8/layout/target3"/>
    <dgm:cxn modelId="{436485EE-0FAD-45A5-B247-B726CEF39526}" type="presParOf" srcId="{FB0B9683-494F-4ADD-8CFB-56CEE1D85C93}" destId="{67C9ACAC-3BFB-4C99-8623-90DA59CCCE06}" srcOrd="15" destOrd="0" presId="urn:microsoft.com/office/officeart/2005/8/layout/target3"/>
    <dgm:cxn modelId="{A923FD19-9CBD-4ED0-953E-EA8EB77C15B0}" type="presParOf" srcId="{FB0B9683-494F-4ADD-8CFB-56CEE1D85C93}" destId="{262EB3E5-1480-442F-8017-B999E54E44A9}" srcOrd="16" destOrd="0" presId="urn:microsoft.com/office/officeart/2005/8/layout/target3"/>
    <dgm:cxn modelId="{2D95330E-ED98-4297-85DE-46CEBDDF2C95}" type="presParOf" srcId="{FB0B9683-494F-4ADD-8CFB-56CEE1D85C93}" destId="{16360D84-9032-49B4-A07E-0EFF2222252F}" srcOrd="17" destOrd="0" presId="urn:microsoft.com/office/officeart/2005/8/layout/target3"/>
    <dgm:cxn modelId="{CC12BC58-7B1F-4B03-9049-75E55389ADC3}" type="presParOf" srcId="{FB0B9683-494F-4ADD-8CFB-56CEE1D85C93}" destId="{195A27A8-91F9-49D7-922E-1780DA86350B}" srcOrd="18" destOrd="0" presId="urn:microsoft.com/office/officeart/2005/8/layout/target3"/>
    <dgm:cxn modelId="{59F0CDE9-E852-4AAC-8C0C-98E8C6ED6709}" type="presParOf" srcId="{FB0B9683-494F-4ADD-8CFB-56CEE1D85C93}" destId="{09D3A9DE-E7FA-4130-BF1C-7E834EB12594}" srcOrd="19" destOrd="0" presId="urn:microsoft.com/office/officeart/2005/8/layout/target3"/>
    <dgm:cxn modelId="{0CB27D68-C17E-4E7F-8162-31AA397BB3BB}" type="presParOf" srcId="{FB0B9683-494F-4ADD-8CFB-56CEE1D85C93}" destId="{FE0DF38C-53CD-4D84-82B9-CFA15A745963}" srcOrd="20" destOrd="0" presId="urn:microsoft.com/office/officeart/2005/8/layout/target3"/>
    <dgm:cxn modelId="{92CABE02-7776-4310-B132-E8EBDA7CB07F}" type="presParOf" srcId="{FB0B9683-494F-4ADD-8CFB-56CEE1D85C93}" destId="{7004A75F-5DB9-4E39-BB7B-B7E8A57513EC}" srcOrd="21" destOrd="0" presId="urn:microsoft.com/office/officeart/2005/8/layout/target3"/>
    <dgm:cxn modelId="{5CC3E102-41E2-47BA-BD12-5534A2127C53}" type="presParOf" srcId="{FB0B9683-494F-4ADD-8CFB-56CEE1D85C93}" destId="{076F46DF-2CD6-458F-AA6D-1A1A40F4AAAB}" srcOrd="22" destOrd="0" presId="urn:microsoft.com/office/officeart/2005/8/layout/target3"/>
    <dgm:cxn modelId="{245E4026-EBD0-4EFD-8C73-A0EF214395A0}" type="presParOf" srcId="{FB0B9683-494F-4ADD-8CFB-56CEE1D85C93}" destId="{3A6B4EBA-C23F-4101-B6D6-C7ABC2ADA031}" srcOrd="23" destOrd="0" presId="urn:microsoft.com/office/officeart/2005/8/layout/target3"/>
    <dgm:cxn modelId="{833EC1C4-0B35-4B70-9840-240D6F8A0A20}" type="presParOf" srcId="{FB0B9683-494F-4ADD-8CFB-56CEE1D85C93}" destId="{A0843E00-7253-4310-99E1-D01F1B0B5000}" srcOrd="24"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9FFB66-D313-4BA4-9A73-00BE241B8A81}" type="doc">
      <dgm:prSet loTypeId="urn:microsoft.com/office/officeart/2005/8/layout/lProcess2" loCatId="list" qsTypeId="urn:microsoft.com/office/officeart/2005/8/quickstyle/simple5" qsCatId="simple" csTypeId="urn:microsoft.com/office/officeart/2005/8/colors/accent6_5" csCatId="accent6" phldr="1"/>
      <dgm:spPr/>
      <dgm:t>
        <a:bodyPr/>
        <a:lstStyle/>
        <a:p>
          <a:endParaRPr lang="en-GB"/>
        </a:p>
      </dgm:t>
    </dgm:pt>
    <dgm:pt modelId="{850348F0-AF9A-4889-A4FF-33358221AAA0}">
      <dgm:prSet phldrT="[Text]" custT="1"/>
      <dgm:spPr/>
      <dgm:t>
        <a:bodyPr/>
        <a:lstStyle/>
        <a:p>
          <a:r>
            <a:rPr lang="en-GB" sz="2800" dirty="0" smtClean="0"/>
            <a:t>Strategic Agility</a:t>
          </a:r>
          <a:endParaRPr lang="en-GB" sz="2800" dirty="0"/>
        </a:p>
      </dgm:t>
    </dgm:pt>
    <dgm:pt modelId="{F5D7D028-75F1-48C6-8970-1134C536D125}" type="parTrans" cxnId="{2B6F7872-2AEF-4A10-9C49-7C3F8279F5B6}">
      <dgm:prSet/>
      <dgm:spPr/>
      <dgm:t>
        <a:bodyPr/>
        <a:lstStyle/>
        <a:p>
          <a:endParaRPr lang="en-GB"/>
        </a:p>
      </dgm:t>
    </dgm:pt>
    <dgm:pt modelId="{2BE9F64F-0D86-4C3E-8E00-B0173EE2DE8B}" type="sibTrans" cxnId="{2B6F7872-2AEF-4A10-9C49-7C3F8279F5B6}">
      <dgm:prSet/>
      <dgm:spPr/>
      <dgm:t>
        <a:bodyPr/>
        <a:lstStyle/>
        <a:p>
          <a:endParaRPr lang="en-GB"/>
        </a:p>
      </dgm:t>
    </dgm:pt>
    <dgm:pt modelId="{BAD64220-0A6A-4D1A-8399-4C5A172B34E7}">
      <dgm:prSet phldrT="[Text]"/>
      <dgm:spPr/>
      <dgm:t>
        <a:bodyPr anchor="ctr" anchorCtr="0"/>
        <a:lstStyle/>
        <a:p>
          <a:r>
            <a:rPr lang="en-GB" dirty="0" smtClean="0"/>
            <a:t>Respond to unforeseen changes in business requirements</a:t>
          </a:r>
          <a:endParaRPr lang="en-GB" dirty="0"/>
        </a:p>
      </dgm:t>
    </dgm:pt>
    <dgm:pt modelId="{21C7E4BA-3EA9-4960-A482-029297C0B3AB}" type="parTrans" cxnId="{CC1EA9D9-5C0F-4BB7-BD95-926E7AF24AAB}">
      <dgm:prSet/>
      <dgm:spPr/>
      <dgm:t>
        <a:bodyPr/>
        <a:lstStyle/>
        <a:p>
          <a:endParaRPr lang="en-GB"/>
        </a:p>
      </dgm:t>
    </dgm:pt>
    <dgm:pt modelId="{0A70BABE-08CE-4893-803F-0440430C86BC}" type="sibTrans" cxnId="{CC1EA9D9-5C0F-4BB7-BD95-926E7AF24AAB}">
      <dgm:prSet/>
      <dgm:spPr/>
      <dgm:t>
        <a:bodyPr/>
        <a:lstStyle/>
        <a:p>
          <a:endParaRPr lang="en-GB"/>
        </a:p>
      </dgm:t>
    </dgm:pt>
    <dgm:pt modelId="{3707EE78-D97D-4E64-B93E-7FF8659EB1CF}">
      <dgm:prSet phldrT="[Text]" custT="1"/>
      <dgm:spPr/>
      <dgm:t>
        <a:bodyPr/>
        <a:lstStyle/>
        <a:p>
          <a:r>
            <a:rPr lang="en-GB" sz="2800" dirty="0" smtClean="0"/>
            <a:t>Operational Agility</a:t>
          </a:r>
          <a:endParaRPr lang="en-GB" sz="2800" dirty="0"/>
        </a:p>
      </dgm:t>
    </dgm:pt>
    <dgm:pt modelId="{2ECA84F6-A9B3-4A7B-AB95-F9BB8DED83B0}" type="parTrans" cxnId="{49219791-48F6-4A8B-83F3-52399BE8A735}">
      <dgm:prSet/>
      <dgm:spPr/>
      <dgm:t>
        <a:bodyPr/>
        <a:lstStyle/>
        <a:p>
          <a:endParaRPr lang="en-GB"/>
        </a:p>
      </dgm:t>
    </dgm:pt>
    <dgm:pt modelId="{1C006DD5-03AB-404E-9D31-FB98ACA14F19}" type="sibTrans" cxnId="{49219791-48F6-4A8B-83F3-52399BE8A735}">
      <dgm:prSet/>
      <dgm:spPr/>
      <dgm:t>
        <a:bodyPr/>
        <a:lstStyle/>
        <a:p>
          <a:endParaRPr lang="en-GB"/>
        </a:p>
      </dgm:t>
    </dgm:pt>
    <dgm:pt modelId="{94F14965-8744-49B7-B626-FC7F6EBB34E5}">
      <dgm:prSet/>
      <dgm:spPr/>
      <dgm:t>
        <a:bodyPr anchor="ctr" anchorCtr="0"/>
        <a:lstStyle/>
        <a:p>
          <a:r>
            <a:rPr lang="en-GB" dirty="0" smtClean="0"/>
            <a:t>Provide clerical officers with greater flexibility to solve customers' problems</a:t>
          </a:r>
          <a:endParaRPr lang="en-GB" dirty="0"/>
        </a:p>
      </dgm:t>
    </dgm:pt>
    <dgm:pt modelId="{3D71CE21-CF43-4916-9F62-5E723642661A}" type="parTrans" cxnId="{A893891B-4CF5-4BB9-832B-7AD34C9584E2}">
      <dgm:prSet/>
      <dgm:spPr/>
      <dgm:t>
        <a:bodyPr/>
        <a:lstStyle/>
        <a:p>
          <a:endParaRPr lang="en-GB"/>
        </a:p>
      </dgm:t>
    </dgm:pt>
    <dgm:pt modelId="{CE1DB9A8-415A-4588-9D39-96DD37F58390}" type="sibTrans" cxnId="{A893891B-4CF5-4BB9-832B-7AD34C9584E2}">
      <dgm:prSet/>
      <dgm:spPr/>
      <dgm:t>
        <a:bodyPr/>
        <a:lstStyle/>
        <a:p>
          <a:endParaRPr lang="en-GB"/>
        </a:p>
      </dgm:t>
    </dgm:pt>
    <dgm:pt modelId="{E1064639-1031-4845-8A8F-5F66A6E30510}">
      <dgm:prSet phldrT="[Text]" custT="1"/>
      <dgm:spPr/>
      <dgm:t>
        <a:bodyPr/>
        <a:lstStyle/>
        <a:p>
          <a:r>
            <a:rPr lang="en-GB" sz="2800" dirty="0" smtClean="0"/>
            <a:t>Technical Agility</a:t>
          </a:r>
          <a:endParaRPr lang="en-GB" sz="2800" dirty="0"/>
        </a:p>
      </dgm:t>
    </dgm:pt>
    <dgm:pt modelId="{6D66286F-C7D5-4183-A767-C149BB123A11}" type="parTrans" cxnId="{D5ADE072-4013-48DC-A82A-BDC0E17BB618}">
      <dgm:prSet/>
      <dgm:spPr/>
    </dgm:pt>
    <dgm:pt modelId="{AB465BE1-0561-4867-9187-78A822C70402}" type="sibTrans" cxnId="{D5ADE072-4013-48DC-A82A-BDC0E17BB618}">
      <dgm:prSet/>
      <dgm:spPr/>
    </dgm:pt>
    <dgm:pt modelId="{B18674AC-FA12-49B1-AD57-2646B1516C7B}">
      <dgm:prSet phldrT="[Text]"/>
      <dgm:spPr/>
      <dgm:t>
        <a:bodyPr anchor="ctr" anchorCtr="0"/>
        <a:lstStyle/>
        <a:p>
          <a:r>
            <a:rPr lang="en-GB" dirty="0" smtClean="0"/>
            <a:t>Accommodate changes in technology</a:t>
          </a:r>
          <a:endParaRPr lang="en-GB" dirty="0"/>
        </a:p>
      </dgm:t>
    </dgm:pt>
    <dgm:pt modelId="{04A2A425-6B88-4510-BEE5-AA50231422F7}" type="parTrans" cxnId="{DD6BF47C-93DF-4B70-8712-85A932B4F19E}">
      <dgm:prSet/>
      <dgm:spPr/>
      <dgm:t>
        <a:bodyPr/>
        <a:lstStyle/>
        <a:p>
          <a:endParaRPr lang="en-GB"/>
        </a:p>
      </dgm:t>
    </dgm:pt>
    <dgm:pt modelId="{A04F374E-F6DF-4210-A48A-C3EB79B2F618}" type="sibTrans" cxnId="{DD6BF47C-93DF-4B70-8712-85A932B4F19E}">
      <dgm:prSet/>
      <dgm:spPr/>
      <dgm:t>
        <a:bodyPr/>
        <a:lstStyle/>
        <a:p>
          <a:endParaRPr lang="en-GB"/>
        </a:p>
      </dgm:t>
    </dgm:pt>
    <dgm:pt modelId="{41158C95-C918-48BE-AEFA-8C69FD77EE0A}" type="pres">
      <dgm:prSet presAssocID="{399FFB66-D313-4BA4-9A73-00BE241B8A81}" presName="theList" presStyleCnt="0">
        <dgm:presLayoutVars>
          <dgm:dir/>
          <dgm:animLvl val="lvl"/>
          <dgm:resizeHandles val="exact"/>
        </dgm:presLayoutVars>
      </dgm:prSet>
      <dgm:spPr/>
      <dgm:t>
        <a:bodyPr/>
        <a:lstStyle/>
        <a:p>
          <a:endParaRPr lang="en-GB"/>
        </a:p>
      </dgm:t>
    </dgm:pt>
    <dgm:pt modelId="{0079609B-C149-4650-A01C-8ABF0EF0FCAC}" type="pres">
      <dgm:prSet presAssocID="{850348F0-AF9A-4889-A4FF-33358221AAA0}" presName="compNode" presStyleCnt="0"/>
      <dgm:spPr/>
    </dgm:pt>
    <dgm:pt modelId="{A971E66F-FEF7-463C-9A44-289C0A0EF96F}" type="pres">
      <dgm:prSet presAssocID="{850348F0-AF9A-4889-A4FF-33358221AAA0}" presName="aNode" presStyleLbl="bgShp" presStyleIdx="0" presStyleCnt="3"/>
      <dgm:spPr/>
      <dgm:t>
        <a:bodyPr/>
        <a:lstStyle/>
        <a:p>
          <a:endParaRPr lang="en-GB"/>
        </a:p>
      </dgm:t>
    </dgm:pt>
    <dgm:pt modelId="{B7EB0148-1E36-45A7-8899-9DB6AE34EF9C}" type="pres">
      <dgm:prSet presAssocID="{850348F0-AF9A-4889-A4FF-33358221AAA0}" presName="textNode" presStyleLbl="bgShp" presStyleIdx="0" presStyleCnt="3"/>
      <dgm:spPr/>
      <dgm:t>
        <a:bodyPr/>
        <a:lstStyle/>
        <a:p>
          <a:endParaRPr lang="en-GB"/>
        </a:p>
      </dgm:t>
    </dgm:pt>
    <dgm:pt modelId="{6560A6DD-AE5C-4C17-9022-B128722F998D}" type="pres">
      <dgm:prSet presAssocID="{850348F0-AF9A-4889-A4FF-33358221AAA0}" presName="compChildNode" presStyleCnt="0"/>
      <dgm:spPr/>
    </dgm:pt>
    <dgm:pt modelId="{9A6A574E-609D-4C9D-BB07-7C9D7E2DD973}" type="pres">
      <dgm:prSet presAssocID="{850348F0-AF9A-4889-A4FF-33358221AAA0}" presName="theInnerList" presStyleCnt="0"/>
      <dgm:spPr/>
    </dgm:pt>
    <dgm:pt modelId="{C95CF7EE-849C-4C1A-8221-748F325E01D5}" type="pres">
      <dgm:prSet presAssocID="{BAD64220-0A6A-4D1A-8399-4C5A172B34E7}" presName="childNode" presStyleLbl="node1" presStyleIdx="0" presStyleCnt="3">
        <dgm:presLayoutVars>
          <dgm:bulletEnabled val="1"/>
        </dgm:presLayoutVars>
      </dgm:prSet>
      <dgm:spPr/>
      <dgm:t>
        <a:bodyPr/>
        <a:lstStyle/>
        <a:p>
          <a:endParaRPr lang="en-GB"/>
        </a:p>
      </dgm:t>
    </dgm:pt>
    <dgm:pt modelId="{EBD9EAD8-7749-4BC3-902D-8B3A2255E0E6}" type="pres">
      <dgm:prSet presAssocID="{850348F0-AF9A-4889-A4FF-33358221AAA0}" presName="aSpace" presStyleCnt="0"/>
      <dgm:spPr/>
    </dgm:pt>
    <dgm:pt modelId="{FFF4B034-C5A6-4EE1-A7FA-CB5FD9971EF7}" type="pres">
      <dgm:prSet presAssocID="{3707EE78-D97D-4E64-B93E-7FF8659EB1CF}" presName="compNode" presStyleCnt="0"/>
      <dgm:spPr/>
    </dgm:pt>
    <dgm:pt modelId="{BA727A85-091E-4745-9D82-0B5E42524499}" type="pres">
      <dgm:prSet presAssocID="{3707EE78-D97D-4E64-B93E-7FF8659EB1CF}" presName="aNode" presStyleLbl="bgShp" presStyleIdx="1" presStyleCnt="3"/>
      <dgm:spPr/>
      <dgm:t>
        <a:bodyPr/>
        <a:lstStyle/>
        <a:p>
          <a:endParaRPr lang="en-GB"/>
        </a:p>
      </dgm:t>
    </dgm:pt>
    <dgm:pt modelId="{F0B997BB-52A6-4C9E-BD5D-FE5359DB927A}" type="pres">
      <dgm:prSet presAssocID="{3707EE78-D97D-4E64-B93E-7FF8659EB1CF}" presName="textNode" presStyleLbl="bgShp" presStyleIdx="1" presStyleCnt="3"/>
      <dgm:spPr/>
      <dgm:t>
        <a:bodyPr/>
        <a:lstStyle/>
        <a:p>
          <a:endParaRPr lang="en-GB"/>
        </a:p>
      </dgm:t>
    </dgm:pt>
    <dgm:pt modelId="{605552C1-EE38-4ADB-A355-13410550FA1E}" type="pres">
      <dgm:prSet presAssocID="{3707EE78-D97D-4E64-B93E-7FF8659EB1CF}" presName="compChildNode" presStyleCnt="0"/>
      <dgm:spPr/>
    </dgm:pt>
    <dgm:pt modelId="{08B85367-47DA-435B-B3EE-ECD8BD93E14E}" type="pres">
      <dgm:prSet presAssocID="{3707EE78-D97D-4E64-B93E-7FF8659EB1CF}" presName="theInnerList" presStyleCnt="0"/>
      <dgm:spPr/>
    </dgm:pt>
    <dgm:pt modelId="{F9E0D124-9E22-4CE1-BF7F-ED5D59D917C4}" type="pres">
      <dgm:prSet presAssocID="{94F14965-8744-49B7-B626-FC7F6EBB34E5}" presName="childNode" presStyleLbl="node1" presStyleIdx="1" presStyleCnt="3">
        <dgm:presLayoutVars>
          <dgm:bulletEnabled val="1"/>
        </dgm:presLayoutVars>
      </dgm:prSet>
      <dgm:spPr/>
      <dgm:t>
        <a:bodyPr/>
        <a:lstStyle/>
        <a:p>
          <a:endParaRPr lang="en-GB"/>
        </a:p>
      </dgm:t>
    </dgm:pt>
    <dgm:pt modelId="{7EFB52A4-021F-41C4-8E48-EA857633D64F}" type="pres">
      <dgm:prSet presAssocID="{3707EE78-D97D-4E64-B93E-7FF8659EB1CF}" presName="aSpace" presStyleCnt="0"/>
      <dgm:spPr/>
    </dgm:pt>
    <dgm:pt modelId="{F118978C-EE5E-438D-8AA5-B9D18C37EAC3}" type="pres">
      <dgm:prSet presAssocID="{E1064639-1031-4845-8A8F-5F66A6E30510}" presName="compNode" presStyleCnt="0"/>
      <dgm:spPr/>
    </dgm:pt>
    <dgm:pt modelId="{A95CCC73-2FCD-4DE4-A381-3D30A0DCA969}" type="pres">
      <dgm:prSet presAssocID="{E1064639-1031-4845-8A8F-5F66A6E30510}" presName="aNode" presStyleLbl="bgShp" presStyleIdx="2" presStyleCnt="3"/>
      <dgm:spPr/>
      <dgm:t>
        <a:bodyPr/>
        <a:lstStyle/>
        <a:p>
          <a:endParaRPr lang="en-GB"/>
        </a:p>
      </dgm:t>
    </dgm:pt>
    <dgm:pt modelId="{63482E8C-FE1A-4788-B859-FDB3635A7710}" type="pres">
      <dgm:prSet presAssocID="{E1064639-1031-4845-8A8F-5F66A6E30510}" presName="textNode" presStyleLbl="bgShp" presStyleIdx="2" presStyleCnt="3"/>
      <dgm:spPr/>
      <dgm:t>
        <a:bodyPr/>
        <a:lstStyle/>
        <a:p>
          <a:endParaRPr lang="en-GB"/>
        </a:p>
      </dgm:t>
    </dgm:pt>
    <dgm:pt modelId="{10227E95-3EE1-487A-801E-693E471E9974}" type="pres">
      <dgm:prSet presAssocID="{E1064639-1031-4845-8A8F-5F66A6E30510}" presName="compChildNode" presStyleCnt="0"/>
      <dgm:spPr/>
    </dgm:pt>
    <dgm:pt modelId="{FA3C8590-AC22-4CBB-8A46-B0CCD336D530}" type="pres">
      <dgm:prSet presAssocID="{E1064639-1031-4845-8A8F-5F66A6E30510}" presName="theInnerList" presStyleCnt="0"/>
      <dgm:spPr/>
    </dgm:pt>
    <dgm:pt modelId="{0E4C5136-013F-4122-B171-9AFC0D97C460}" type="pres">
      <dgm:prSet presAssocID="{B18674AC-FA12-49B1-AD57-2646B1516C7B}" presName="childNode" presStyleLbl="node1" presStyleIdx="2" presStyleCnt="3">
        <dgm:presLayoutVars>
          <dgm:bulletEnabled val="1"/>
        </dgm:presLayoutVars>
      </dgm:prSet>
      <dgm:spPr/>
      <dgm:t>
        <a:bodyPr/>
        <a:lstStyle/>
        <a:p>
          <a:endParaRPr lang="en-GB"/>
        </a:p>
      </dgm:t>
    </dgm:pt>
  </dgm:ptLst>
  <dgm:cxnLst>
    <dgm:cxn modelId="{CC1EA9D9-5C0F-4BB7-BD95-926E7AF24AAB}" srcId="{850348F0-AF9A-4889-A4FF-33358221AAA0}" destId="{BAD64220-0A6A-4D1A-8399-4C5A172B34E7}" srcOrd="0" destOrd="0" parTransId="{21C7E4BA-3EA9-4960-A482-029297C0B3AB}" sibTransId="{0A70BABE-08CE-4893-803F-0440430C86BC}"/>
    <dgm:cxn modelId="{70C98BC9-0CB9-48C1-A1C1-FC9684EDD70B}" type="presOf" srcId="{850348F0-AF9A-4889-A4FF-33358221AAA0}" destId="{B7EB0148-1E36-45A7-8899-9DB6AE34EF9C}" srcOrd="1" destOrd="0" presId="urn:microsoft.com/office/officeart/2005/8/layout/lProcess2"/>
    <dgm:cxn modelId="{7CAA125E-10EB-40C2-9D80-7161AF4056B8}" type="presOf" srcId="{E1064639-1031-4845-8A8F-5F66A6E30510}" destId="{A95CCC73-2FCD-4DE4-A381-3D30A0DCA969}" srcOrd="0" destOrd="0" presId="urn:microsoft.com/office/officeart/2005/8/layout/lProcess2"/>
    <dgm:cxn modelId="{A609C10A-E1CE-48BA-B1D3-E5C67A114671}" type="presOf" srcId="{94F14965-8744-49B7-B626-FC7F6EBB34E5}" destId="{F9E0D124-9E22-4CE1-BF7F-ED5D59D917C4}" srcOrd="0" destOrd="0" presId="urn:microsoft.com/office/officeart/2005/8/layout/lProcess2"/>
    <dgm:cxn modelId="{0BC3F291-5C30-464A-849C-3A9159FC25A4}" type="presOf" srcId="{850348F0-AF9A-4889-A4FF-33358221AAA0}" destId="{A971E66F-FEF7-463C-9A44-289C0A0EF96F}" srcOrd="0" destOrd="0" presId="urn:microsoft.com/office/officeart/2005/8/layout/lProcess2"/>
    <dgm:cxn modelId="{EE9367C6-F6BA-48AB-9E2F-71805A342998}" type="presOf" srcId="{E1064639-1031-4845-8A8F-5F66A6E30510}" destId="{63482E8C-FE1A-4788-B859-FDB3635A7710}" srcOrd="1" destOrd="0" presId="urn:microsoft.com/office/officeart/2005/8/layout/lProcess2"/>
    <dgm:cxn modelId="{70F13C3E-098C-48E7-8125-95641AF83B70}" type="presOf" srcId="{B18674AC-FA12-49B1-AD57-2646B1516C7B}" destId="{0E4C5136-013F-4122-B171-9AFC0D97C460}" srcOrd="0" destOrd="0" presId="urn:microsoft.com/office/officeart/2005/8/layout/lProcess2"/>
    <dgm:cxn modelId="{DD6BF47C-93DF-4B70-8712-85A932B4F19E}" srcId="{E1064639-1031-4845-8A8F-5F66A6E30510}" destId="{B18674AC-FA12-49B1-AD57-2646B1516C7B}" srcOrd="0" destOrd="0" parTransId="{04A2A425-6B88-4510-BEE5-AA50231422F7}" sibTransId="{A04F374E-F6DF-4210-A48A-C3EB79B2F618}"/>
    <dgm:cxn modelId="{2B6F7872-2AEF-4A10-9C49-7C3F8279F5B6}" srcId="{399FFB66-D313-4BA4-9A73-00BE241B8A81}" destId="{850348F0-AF9A-4889-A4FF-33358221AAA0}" srcOrd="0" destOrd="0" parTransId="{F5D7D028-75F1-48C6-8970-1134C536D125}" sibTransId="{2BE9F64F-0D86-4C3E-8E00-B0173EE2DE8B}"/>
    <dgm:cxn modelId="{01C29140-1813-4370-8028-1B995D7C19C8}" type="presOf" srcId="{399FFB66-D313-4BA4-9A73-00BE241B8A81}" destId="{41158C95-C918-48BE-AEFA-8C69FD77EE0A}" srcOrd="0" destOrd="0" presId="urn:microsoft.com/office/officeart/2005/8/layout/lProcess2"/>
    <dgm:cxn modelId="{A893891B-4CF5-4BB9-832B-7AD34C9584E2}" srcId="{3707EE78-D97D-4E64-B93E-7FF8659EB1CF}" destId="{94F14965-8744-49B7-B626-FC7F6EBB34E5}" srcOrd="0" destOrd="0" parTransId="{3D71CE21-CF43-4916-9F62-5E723642661A}" sibTransId="{CE1DB9A8-415A-4588-9D39-96DD37F58390}"/>
    <dgm:cxn modelId="{D5ADE072-4013-48DC-A82A-BDC0E17BB618}" srcId="{399FFB66-D313-4BA4-9A73-00BE241B8A81}" destId="{E1064639-1031-4845-8A8F-5F66A6E30510}" srcOrd="2" destOrd="0" parTransId="{6D66286F-C7D5-4183-A767-C149BB123A11}" sibTransId="{AB465BE1-0561-4867-9187-78A822C70402}"/>
    <dgm:cxn modelId="{E7C9E648-AB39-44DF-AB15-C14600BAD301}" type="presOf" srcId="{BAD64220-0A6A-4D1A-8399-4C5A172B34E7}" destId="{C95CF7EE-849C-4C1A-8221-748F325E01D5}" srcOrd="0" destOrd="0" presId="urn:microsoft.com/office/officeart/2005/8/layout/lProcess2"/>
    <dgm:cxn modelId="{3E5342F5-2688-4ADD-870B-DAF7CAF25231}" type="presOf" srcId="{3707EE78-D97D-4E64-B93E-7FF8659EB1CF}" destId="{BA727A85-091E-4745-9D82-0B5E42524499}" srcOrd="0" destOrd="0" presId="urn:microsoft.com/office/officeart/2005/8/layout/lProcess2"/>
    <dgm:cxn modelId="{E23D555D-5AE0-4B78-BDF3-040FCFDAEE7A}" type="presOf" srcId="{3707EE78-D97D-4E64-B93E-7FF8659EB1CF}" destId="{F0B997BB-52A6-4C9E-BD5D-FE5359DB927A}" srcOrd="1" destOrd="0" presId="urn:microsoft.com/office/officeart/2005/8/layout/lProcess2"/>
    <dgm:cxn modelId="{49219791-48F6-4A8B-83F3-52399BE8A735}" srcId="{399FFB66-D313-4BA4-9A73-00BE241B8A81}" destId="{3707EE78-D97D-4E64-B93E-7FF8659EB1CF}" srcOrd="1" destOrd="0" parTransId="{2ECA84F6-A9B3-4A7B-AB95-F9BB8DED83B0}" sibTransId="{1C006DD5-03AB-404E-9D31-FB98ACA14F19}"/>
    <dgm:cxn modelId="{B2667847-A043-42C7-ABEC-7C4783260FB4}" type="presParOf" srcId="{41158C95-C918-48BE-AEFA-8C69FD77EE0A}" destId="{0079609B-C149-4650-A01C-8ABF0EF0FCAC}" srcOrd="0" destOrd="0" presId="urn:microsoft.com/office/officeart/2005/8/layout/lProcess2"/>
    <dgm:cxn modelId="{63B5F70D-909E-4229-8371-D5F14938399E}" type="presParOf" srcId="{0079609B-C149-4650-A01C-8ABF0EF0FCAC}" destId="{A971E66F-FEF7-463C-9A44-289C0A0EF96F}" srcOrd="0" destOrd="0" presId="urn:microsoft.com/office/officeart/2005/8/layout/lProcess2"/>
    <dgm:cxn modelId="{D0D7C96E-D568-4823-8B7E-58E68E7AEF30}" type="presParOf" srcId="{0079609B-C149-4650-A01C-8ABF0EF0FCAC}" destId="{B7EB0148-1E36-45A7-8899-9DB6AE34EF9C}" srcOrd="1" destOrd="0" presId="urn:microsoft.com/office/officeart/2005/8/layout/lProcess2"/>
    <dgm:cxn modelId="{615C9F29-BBC3-442C-AF98-A8F2BECAED6E}" type="presParOf" srcId="{0079609B-C149-4650-A01C-8ABF0EF0FCAC}" destId="{6560A6DD-AE5C-4C17-9022-B128722F998D}" srcOrd="2" destOrd="0" presId="urn:microsoft.com/office/officeart/2005/8/layout/lProcess2"/>
    <dgm:cxn modelId="{4E220048-1BE3-4798-8FB4-32B3280EC85D}" type="presParOf" srcId="{6560A6DD-AE5C-4C17-9022-B128722F998D}" destId="{9A6A574E-609D-4C9D-BB07-7C9D7E2DD973}" srcOrd="0" destOrd="0" presId="urn:microsoft.com/office/officeart/2005/8/layout/lProcess2"/>
    <dgm:cxn modelId="{B635D634-BF9E-4847-B08E-3B32B76CBA24}" type="presParOf" srcId="{9A6A574E-609D-4C9D-BB07-7C9D7E2DD973}" destId="{C95CF7EE-849C-4C1A-8221-748F325E01D5}" srcOrd="0" destOrd="0" presId="urn:microsoft.com/office/officeart/2005/8/layout/lProcess2"/>
    <dgm:cxn modelId="{6FFFFD25-4F90-4208-B815-F6DAD134A5F5}" type="presParOf" srcId="{41158C95-C918-48BE-AEFA-8C69FD77EE0A}" destId="{EBD9EAD8-7749-4BC3-902D-8B3A2255E0E6}" srcOrd="1" destOrd="0" presId="urn:microsoft.com/office/officeart/2005/8/layout/lProcess2"/>
    <dgm:cxn modelId="{D9E51581-89A7-4955-A014-D5E3ACBAFDFC}" type="presParOf" srcId="{41158C95-C918-48BE-AEFA-8C69FD77EE0A}" destId="{FFF4B034-C5A6-4EE1-A7FA-CB5FD9971EF7}" srcOrd="2" destOrd="0" presId="urn:microsoft.com/office/officeart/2005/8/layout/lProcess2"/>
    <dgm:cxn modelId="{0D4977A8-DC9E-47FE-89D9-BA3958F33370}" type="presParOf" srcId="{FFF4B034-C5A6-4EE1-A7FA-CB5FD9971EF7}" destId="{BA727A85-091E-4745-9D82-0B5E42524499}" srcOrd="0" destOrd="0" presId="urn:microsoft.com/office/officeart/2005/8/layout/lProcess2"/>
    <dgm:cxn modelId="{EBE2E60D-66E9-4291-A9B7-220D5F21896F}" type="presParOf" srcId="{FFF4B034-C5A6-4EE1-A7FA-CB5FD9971EF7}" destId="{F0B997BB-52A6-4C9E-BD5D-FE5359DB927A}" srcOrd="1" destOrd="0" presId="urn:microsoft.com/office/officeart/2005/8/layout/lProcess2"/>
    <dgm:cxn modelId="{49A3BC5E-D609-499C-B774-963F58625E94}" type="presParOf" srcId="{FFF4B034-C5A6-4EE1-A7FA-CB5FD9971EF7}" destId="{605552C1-EE38-4ADB-A355-13410550FA1E}" srcOrd="2" destOrd="0" presId="urn:microsoft.com/office/officeart/2005/8/layout/lProcess2"/>
    <dgm:cxn modelId="{BC43E1D0-12A1-4F6A-B711-E9B56DD65631}" type="presParOf" srcId="{605552C1-EE38-4ADB-A355-13410550FA1E}" destId="{08B85367-47DA-435B-B3EE-ECD8BD93E14E}" srcOrd="0" destOrd="0" presId="urn:microsoft.com/office/officeart/2005/8/layout/lProcess2"/>
    <dgm:cxn modelId="{D46EFC8B-D39D-4589-82AA-D18D8A584610}" type="presParOf" srcId="{08B85367-47DA-435B-B3EE-ECD8BD93E14E}" destId="{F9E0D124-9E22-4CE1-BF7F-ED5D59D917C4}" srcOrd="0" destOrd="0" presId="urn:microsoft.com/office/officeart/2005/8/layout/lProcess2"/>
    <dgm:cxn modelId="{9BFAF573-9F45-47D5-BA23-1443FB938F93}" type="presParOf" srcId="{41158C95-C918-48BE-AEFA-8C69FD77EE0A}" destId="{7EFB52A4-021F-41C4-8E48-EA857633D64F}" srcOrd="3" destOrd="0" presId="urn:microsoft.com/office/officeart/2005/8/layout/lProcess2"/>
    <dgm:cxn modelId="{6C1BA778-0461-452B-AF3D-79B4258F9EC3}" type="presParOf" srcId="{41158C95-C918-48BE-AEFA-8C69FD77EE0A}" destId="{F118978C-EE5E-438D-8AA5-B9D18C37EAC3}" srcOrd="4" destOrd="0" presId="urn:microsoft.com/office/officeart/2005/8/layout/lProcess2"/>
    <dgm:cxn modelId="{515DD60B-FCD6-4576-8513-6E9578622AE8}" type="presParOf" srcId="{F118978C-EE5E-438D-8AA5-B9D18C37EAC3}" destId="{A95CCC73-2FCD-4DE4-A381-3D30A0DCA969}" srcOrd="0" destOrd="0" presId="urn:microsoft.com/office/officeart/2005/8/layout/lProcess2"/>
    <dgm:cxn modelId="{FBE02D46-3E66-4298-8276-76ECCEFA51AD}" type="presParOf" srcId="{F118978C-EE5E-438D-8AA5-B9D18C37EAC3}" destId="{63482E8C-FE1A-4788-B859-FDB3635A7710}" srcOrd="1" destOrd="0" presId="urn:microsoft.com/office/officeart/2005/8/layout/lProcess2"/>
    <dgm:cxn modelId="{1E493E7E-9768-4756-89D0-2228B1E4CEB9}" type="presParOf" srcId="{F118978C-EE5E-438D-8AA5-B9D18C37EAC3}" destId="{10227E95-3EE1-487A-801E-693E471E9974}" srcOrd="2" destOrd="0" presId="urn:microsoft.com/office/officeart/2005/8/layout/lProcess2"/>
    <dgm:cxn modelId="{C1AC334A-73B6-4EA6-89EF-1D59F3BB20E1}" type="presParOf" srcId="{10227E95-3EE1-487A-801E-693E471E9974}" destId="{FA3C8590-AC22-4CBB-8A46-B0CCD336D530}" srcOrd="0" destOrd="0" presId="urn:microsoft.com/office/officeart/2005/8/layout/lProcess2"/>
    <dgm:cxn modelId="{89D5A05F-53B0-4BB6-8C67-3B0A73BDB7A1}" type="presParOf" srcId="{FA3C8590-AC22-4CBB-8A46-B0CCD336D530}" destId="{0E4C5136-013F-4122-B171-9AFC0D97C460}"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7FD1B8-D90C-4AD0-8BE1-67B028F012BB}" type="doc">
      <dgm:prSet loTypeId="urn:microsoft.com/office/officeart/2005/8/layout/list1" loCatId="list" qsTypeId="urn:microsoft.com/office/officeart/2005/8/quickstyle/3d1" qsCatId="3D" csTypeId="urn:microsoft.com/office/officeart/2005/8/colors/colorful1#1" csCatId="colorful" phldr="1"/>
      <dgm:spPr/>
      <dgm:t>
        <a:bodyPr/>
        <a:lstStyle/>
        <a:p>
          <a:endParaRPr lang="en-GB"/>
        </a:p>
      </dgm:t>
    </dgm:pt>
    <dgm:pt modelId="{C25F0CB9-D758-4979-8583-D26E80E6F4FD}">
      <dgm:prSet phldrT="[Text]"/>
      <dgm:spPr/>
      <dgm:t>
        <a:bodyPr/>
        <a:lstStyle/>
        <a:p>
          <a:r>
            <a:rPr lang="en-GB" dirty="0" smtClean="0"/>
            <a:t>Domain-driven design</a:t>
          </a:r>
          <a:endParaRPr lang="en-GB" dirty="0"/>
        </a:p>
      </dgm:t>
    </dgm:pt>
    <dgm:pt modelId="{306DB443-C8FB-4351-8DEA-97375993FC25}" type="parTrans" cxnId="{63D15B00-FB36-464D-B2D1-43E5ABBDABE0}">
      <dgm:prSet/>
      <dgm:spPr/>
      <dgm:t>
        <a:bodyPr/>
        <a:lstStyle/>
        <a:p>
          <a:endParaRPr lang="en-GB"/>
        </a:p>
      </dgm:t>
    </dgm:pt>
    <dgm:pt modelId="{84C983B8-97C0-4BBB-9A43-A6F072E21AAB}" type="sibTrans" cxnId="{63D15B00-FB36-464D-B2D1-43E5ABBDABE0}">
      <dgm:prSet/>
      <dgm:spPr/>
      <dgm:t>
        <a:bodyPr/>
        <a:lstStyle/>
        <a:p>
          <a:endParaRPr lang="en-GB"/>
        </a:p>
      </dgm:t>
    </dgm:pt>
    <dgm:pt modelId="{E8A36D5D-F7B7-4224-B1FF-E2942E498902}">
      <dgm:prSet phldrT="[Text]"/>
      <dgm:spPr/>
      <dgm:t>
        <a:bodyPr/>
        <a:lstStyle/>
        <a:p>
          <a:r>
            <a:rPr lang="en-GB" dirty="0" smtClean="0"/>
            <a:t>Agile Development</a:t>
          </a:r>
          <a:endParaRPr lang="en-GB" dirty="0"/>
        </a:p>
      </dgm:t>
    </dgm:pt>
    <dgm:pt modelId="{D87D3D33-A809-4F60-B04A-6DD4476A8693}" type="parTrans" cxnId="{3BBB1DB3-6666-4AA2-845C-A38802B13703}">
      <dgm:prSet/>
      <dgm:spPr/>
      <dgm:t>
        <a:bodyPr/>
        <a:lstStyle/>
        <a:p>
          <a:endParaRPr lang="en-GB"/>
        </a:p>
      </dgm:t>
    </dgm:pt>
    <dgm:pt modelId="{C8A25F0F-819F-4602-AFAA-A3EEE97DADF0}" type="sibTrans" cxnId="{3BBB1DB3-6666-4AA2-845C-A38802B13703}">
      <dgm:prSet/>
      <dgm:spPr/>
      <dgm:t>
        <a:bodyPr/>
        <a:lstStyle/>
        <a:p>
          <a:endParaRPr lang="en-GB"/>
        </a:p>
      </dgm:t>
    </dgm:pt>
    <dgm:pt modelId="{D18523E7-3B11-4EDA-8AC4-70E57B874C9C}">
      <dgm:prSet phldrT="[Text]"/>
      <dgm:spPr/>
      <dgm:t>
        <a:bodyPr/>
        <a:lstStyle/>
        <a:p>
          <a:r>
            <a:rPr lang="en-GB" dirty="0" smtClean="0"/>
            <a:t>Empowered Users</a:t>
          </a:r>
          <a:endParaRPr lang="en-GB" dirty="0"/>
        </a:p>
      </dgm:t>
    </dgm:pt>
    <dgm:pt modelId="{CB61D21C-2531-4C18-8ED8-94FE0498EC1E}" type="parTrans" cxnId="{675D9668-DA38-4068-9D99-70647FA5DB17}">
      <dgm:prSet/>
      <dgm:spPr/>
      <dgm:t>
        <a:bodyPr/>
        <a:lstStyle/>
        <a:p>
          <a:endParaRPr lang="en-GB"/>
        </a:p>
      </dgm:t>
    </dgm:pt>
    <dgm:pt modelId="{F30DDF84-ABA6-4BBC-BA9F-C99A2888F9EB}" type="sibTrans" cxnId="{675D9668-DA38-4068-9D99-70647FA5DB17}">
      <dgm:prSet/>
      <dgm:spPr/>
      <dgm:t>
        <a:bodyPr/>
        <a:lstStyle/>
        <a:p>
          <a:endParaRPr lang="en-GB"/>
        </a:p>
      </dgm:t>
    </dgm:pt>
    <dgm:pt modelId="{FB9AD88B-0287-448D-9EB4-2A2CD551E9CE}">
      <dgm:prSet/>
      <dgm:spPr/>
      <dgm:t>
        <a:bodyPr/>
        <a:lstStyle/>
        <a:p>
          <a:r>
            <a:rPr lang="en-US" dirty="0" smtClean="0"/>
            <a:t>One of the purest examples of domain-driven design for a large-scale transactional business application, anywhere in the world</a:t>
          </a:r>
          <a:endParaRPr lang="en-GB" dirty="0"/>
        </a:p>
      </dgm:t>
    </dgm:pt>
    <dgm:pt modelId="{8B12D159-723D-4EAF-BCF8-DB7A3657D18A}" type="parTrans" cxnId="{13FBB0FB-EC97-4947-B8B8-D58F3A03F7F3}">
      <dgm:prSet/>
      <dgm:spPr/>
      <dgm:t>
        <a:bodyPr/>
        <a:lstStyle/>
        <a:p>
          <a:endParaRPr lang="en-GB"/>
        </a:p>
      </dgm:t>
    </dgm:pt>
    <dgm:pt modelId="{5DF957C6-5093-4684-A3E8-556D99FE8711}" type="sibTrans" cxnId="{13FBB0FB-EC97-4947-B8B8-D58F3A03F7F3}">
      <dgm:prSet/>
      <dgm:spPr/>
      <dgm:t>
        <a:bodyPr/>
        <a:lstStyle/>
        <a:p>
          <a:endParaRPr lang="en-GB"/>
        </a:p>
      </dgm:t>
    </dgm:pt>
    <dgm:pt modelId="{8DA529D2-03B0-4DE1-BD87-C14DF84D7241}">
      <dgm:prSet/>
      <dgm:spPr/>
      <dgm:t>
        <a:bodyPr/>
        <a:lstStyle/>
        <a:p>
          <a:r>
            <a:rPr lang="en-US" dirty="0" smtClean="0"/>
            <a:t>Extreme re-use and sharing of objects between applications</a:t>
          </a:r>
          <a:endParaRPr lang="en-GB" dirty="0"/>
        </a:p>
      </dgm:t>
    </dgm:pt>
    <dgm:pt modelId="{AEBC3936-CF53-4308-AD3A-FEDF9BA979A6}" type="parTrans" cxnId="{C85741FB-218C-4D60-BD67-7EE2156A761B}">
      <dgm:prSet/>
      <dgm:spPr/>
      <dgm:t>
        <a:bodyPr/>
        <a:lstStyle/>
        <a:p>
          <a:endParaRPr lang="en-GB"/>
        </a:p>
      </dgm:t>
    </dgm:pt>
    <dgm:pt modelId="{6B100E02-170B-4789-8939-B8390CF513C0}" type="sibTrans" cxnId="{C85741FB-218C-4D60-BD67-7EE2156A761B}">
      <dgm:prSet/>
      <dgm:spPr/>
      <dgm:t>
        <a:bodyPr/>
        <a:lstStyle/>
        <a:p>
          <a:endParaRPr lang="en-GB"/>
        </a:p>
      </dgm:t>
    </dgm:pt>
    <dgm:pt modelId="{6186FF0A-92C9-4A4B-8767-19531136FEC6}">
      <dgm:prSet/>
      <dgm:spPr/>
      <dgm:t>
        <a:bodyPr/>
        <a:lstStyle/>
        <a:p>
          <a:r>
            <a:rPr lang="en-GB" dirty="0" smtClean="0"/>
            <a:t>Enables easy modification in response to changing business requirements</a:t>
          </a:r>
          <a:endParaRPr lang="en-US" dirty="0"/>
        </a:p>
      </dgm:t>
    </dgm:pt>
    <dgm:pt modelId="{FCDFF393-B678-4BDA-81C0-28A73835D69E}" type="parTrans" cxnId="{7E85F0EE-B339-48E8-8421-14215433FED1}">
      <dgm:prSet/>
      <dgm:spPr/>
      <dgm:t>
        <a:bodyPr/>
        <a:lstStyle/>
        <a:p>
          <a:endParaRPr lang="en-GB"/>
        </a:p>
      </dgm:t>
    </dgm:pt>
    <dgm:pt modelId="{14F4E9C5-B845-4F74-9DE3-6F55D642274A}" type="sibTrans" cxnId="{7E85F0EE-B339-48E8-8421-14215433FED1}">
      <dgm:prSet/>
      <dgm:spPr/>
      <dgm:t>
        <a:bodyPr/>
        <a:lstStyle/>
        <a:p>
          <a:endParaRPr lang="en-GB"/>
        </a:p>
      </dgm:t>
    </dgm:pt>
    <dgm:pt modelId="{5BD666BE-529E-4FEB-8AEE-738DBC4486CA}">
      <dgm:prSet/>
      <dgm:spPr/>
      <dgm:t>
        <a:bodyPr/>
        <a:lstStyle/>
        <a:p>
          <a:r>
            <a:rPr lang="en-US" dirty="0" smtClean="0"/>
            <a:t>Possibly the first large-scale application of agile development within the public sector, anywhere in the world</a:t>
          </a:r>
          <a:endParaRPr lang="en-GB" dirty="0"/>
        </a:p>
      </dgm:t>
    </dgm:pt>
    <dgm:pt modelId="{C4BEC0DF-65A0-447D-9C99-DACBE6324DDC}" type="parTrans" cxnId="{8B789173-BA72-4861-AF3E-F8EA60CDF8A1}">
      <dgm:prSet/>
      <dgm:spPr/>
      <dgm:t>
        <a:bodyPr/>
        <a:lstStyle/>
        <a:p>
          <a:endParaRPr lang="en-GB"/>
        </a:p>
      </dgm:t>
    </dgm:pt>
    <dgm:pt modelId="{26EA8AEF-1BF9-48EA-B5B4-30D6FE801EE1}" type="sibTrans" cxnId="{8B789173-BA72-4861-AF3E-F8EA60CDF8A1}">
      <dgm:prSet/>
      <dgm:spPr/>
      <dgm:t>
        <a:bodyPr/>
        <a:lstStyle/>
        <a:p>
          <a:endParaRPr lang="en-GB"/>
        </a:p>
      </dgm:t>
    </dgm:pt>
    <dgm:pt modelId="{7F4199F1-80C1-4CE1-A60B-8EFD192FCE9A}">
      <dgm:prSet/>
      <dgm:spPr/>
      <dgm:t>
        <a:bodyPr/>
        <a:lstStyle/>
        <a:p>
          <a:r>
            <a:rPr lang="en-US" dirty="0" smtClean="0"/>
            <a:t>A rich user interface to a core transactional business system</a:t>
          </a:r>
          <a:endParaRPr lang="en-GB" dirty="0"/>
        </a:p>
      </dgm:t>
    </dgm:pt>
    <dgm:pt modelId="{C6CD9C5F-413B-4BF8-AE20-CF1CF10B3E1B}" type="parTrans" cxnId="{0035FED6-1E39-419D-A2C4-3588E4E7F02E}">
      <dgm:prSet/>
      <dgm:spPr/>
      <dgm:t>
        <a:bodyPr/>
        <a:lstStyle/>
        <a:p>
          <a:endParaRPr lang="en-GB"/>
        </a:p>
      </dgm:t>
    </dgm:pt>
    <dgm:pt modelId="{2F7CB8F9-F71C-4499-A14E-85AD8B55B527}" type="sibTrans" cxnId="{0035FED6-1E39-419D-A2C4-3588E4E7F02E}">
      <dgm:prSet/>
      <dgm:spPr/>
      <dgm:t>
        <a:bodyPr/>
        <a:lstStyle/>
        <a:p>
          <a:endParaRPr lang="en-GB"/>
        </a:p>
      </dgm:t>
    </dgm:pt>
    <dgm:pt modelId="{3860085B-6077-4922-9C48-2C4856619E35}">
      <dgm:prSet/>
      <dgm:spPr/>
      <dgm:t>
        <a:bodyPr/>
        <a:lstStyle/>
        <a:p>
          <a:r>
            <a:rPr lang="en-US" dirty="0" smtClean="0"/>
            <a:t>Powerful &amp; Productive Environment</a:t>
          </a:r>
          <a:endParaRPr lang="en-US" dirty="0"/>
        </a:p>
      </dgm:t>
    </dgm:pt>
    <dgm:pt modelId="{E9321247-C0E9-4BA3-83CA-2F2124386E7D}" type="parTrans" cxnId="{7F8D6E50-E5C0-44E5-BE8B-2A91F4D2F15D}">
      <dgm:prSet/>
      <dgm:spPr/>
      <dgm:t>
        <a:bodyPr/>
        <a:lstStyle/>
        <a:p>
          <a:endParaRPr lang="en-GB"/>
        </a:p>
      </dgm:t>
    </dgm:pt>
    <dgm:pt modelId="{112C2547-DC12-4217-845A-E5628998D5D2}" type="sibTrans" cxnId="{7F8D6E50-E5C0-44E5-BE8B-2A91F4D2F15D}">
      <dgm:prSet/>
      <dgm:spPr/>
      <dgm:t>
        <a:bodyPr/>
        <a:lstStyle/>
        <a:p>
          <a:endParaRPr lang="en-GB"/>
        </a:p>
      </dgm:t>
    </dgm:pt>
    <dgm:pt modelId="{CDC54014-44F6-41A7-A4EF-22C1351F00F8}">
      <dgm:prSet/>
      <dgm:spPr/>
      <dgm:t>
        <a:bodyPr/>
        <a:lstStyle/>
        <a:p>
          <a:r>
            <a:rPr lang="en-US" dirty="0" smtClean="0"/>
            <a:t>User interfaces 100% auto-generated from the underlying business objects</a:t>
          </a:r>
          <a:endParaRPr lang="en-GB" dirty="0"/>
        </a:p>
      </dgm:t>
    </dgm:pt>
    <dgm:pt modelId="{AE94773D-AABB-4076-8A95-D457D26BD7E7}" type="parTrans" cxnId="{1B7C5E78-3736-41B0-9028-FD0F97F7BAFB}">
      <dgm:prSet/>
      <dgm:spPr/>
      <dgm:t>
        <a:bodyPr/>
        <a:lstStyle/>
        <a:p>
          <a:endParaRPr lang="en-GB"/>
        </a:p>
      </dgm:t>
    </dgm:pt>
    <dgm:pt modelId="{D96C4437-34E0-48F8-A69B-1CDECF18CBCF}" type="sibTrans" cxnId="{1B7C5E78-3736-41B0-9028-FD0F97F7BAFB}">
      <dgm:prSet/>
      <dgm:spPr/>
      <dgm:t>
        <a:bodyPr/>
        <a:lstStyle/>
        <a:p>
          <a:endParaRPr lang="en-GB"/>
        </a:p>
      </dgm:t>
    </dgm:pt>
    <dgm:pt modelId="{291DF703-B150-4B85-A0D6-BF4F5173966F}">
      <dgm:prSet/>
      <dgm:spPr/>
      <dgm:t>
        <a:bodyPr/>
        <a:lstStyle/>
        <a:p>
          <a:r>
            <a:rPr lang="en-US" dirty="0" smtClean="0"/>
            <a:t>with no custom coding to write or to maintain</a:t>
          </a:r>
          <a:endParaRPr lang="en-US" dirty="0"/>
        </a:p>
      </dgm:t>
    </dgm:pt>
    <dgm:pt modelId="{8B408757-5CA6-4941-8825-05CACA25CF50}" type="parTrans" cxnId="{D53269C5-7728-4ED1-83FD-F0C00F1A8E20}">
      <dgm:prSet/>
      <dgm:spPr/>
      <dgm:t>
        <a:bodyPr/>
        <a:lstStyle/>
        <a:p>
          <a:endParaRPr lang="en-GB"/>
        </a:p>
      </dgm:t>
    </dgm:pt>
    <dgm:pt modelId="{85CFBAE1-A3EF-42C2-8218-6E03ED697DFD}" type="sibTrans" cxnId="{D53269C5-7728-4ED1-83FD-F0C00F1A8E20}">
      <dgm:prSet/>
      <dgm:spPr/>
      <dgm:t>
        <a:bodyPr/>
        <a:lstStyle/>
        <a:p>
          <a:endParaRPr lang="en-GB"/>
        </a:p>
      </dgm:t>
    </dgm:pt>
    <dgm:pt modelId="{77B6FD0E-0518-4E38-9E63-BBC0C01FB62F}">
      <dgm:prSet/>
      <dgm:spPr/>
      <dgm:t>
        <a:bodyPr/>
        <a:lstStyle/>
        <a:p>
          <a:r>
            <a:rPr lang="en-US" dirty="0" smtClean="0"/>
            <a:t>More opportunity to explore domain than otherwise possible</a:t>
          </a:r>
          <a:endParaRPr lang="en-US" dirty="0"/>
        </a:p>
      </dgm:t>
    </dgm:pt>
    <dgm:pt modelId="{4F64FCD7-E286-48EF-9B53-72DB5DFFF9D4}" type="parTrans" cxnId="{B1C0E525-C4A2-4BA9-BD20-2770B3A5CBF4}">
      <dgm:prSet/>
      <dgm:spPr/>
    </dgm:pt>
    <dgm:pt modelId="{9C38930D-ED8D-44F9-A6F3-3BFE19FD7D14}" type="sibTrans" cxnId="{B1C0E525-C4A2-4BA9-BD20-2770B3A5CBF4}">
      <dgm:prSet/>
      <dgm:spPr/>
    </dgm:pt>
    <dgm:pt modelId="{7B279E28-2B5C-489E-AA92-2DEF169220B7}" type="pres">
      <dgm:prSet presAssocID="{7D7FD1B8-D90C-4AD0-8BE1-67B028F012BB}" presName="linear" presStyleCnt="0">
        <dgm:presLayoutVars>
          <dgm:dir/>
          <dgm:animLvl val="lvl"/>
          <dgm:resizeHandles val="exact"/>
        </dgm:presLayoutVars>
      </dgm:prSet>
      <dgm:spPr/>
      <dgm:t>
        <a:bodyPr/>
        <a:lstStyle/>
        <a:p>
          <a:endParaRPr lang="en-GB"/>
        </a:p>
      </dgm:t>
    </dgm:pt>
    <dgm:pt modelId="{ADF7D5C6-2136-4173-8D99-87B7FD167ABB}" type="pres">
      <dgm:prSet presAssocID="{C25F0CB9-D758-4979-8583-D26E80E6F4FD}" presName="parentLin" presStyleCnt="0"/>
      <dgm:spPr/>
      <dgm:t>
        <a:bodyPr/>
        <a:lstStyle/>
        <a:p>
          <a:endParaRPr lang="en-GB"/>
        </a:p>
      </dgm:t>
    </dgm:pt>
    <dgm:pt modelId="{700105C9-BD20-4428-A410-6C9178EF2C82}" type="pres">
      <dgm:prSet presAssocID="{C25F0CB9-D758-4979-8583-D26E80E6F4FD}" presName="parentLeftMargin" presStyleLbl="node1" presStyleIdx="0" presStyleCnt="4"/>
      <dgm:spPr/>
      <dgm:t>
        <a:bodyPr/>
        <a:lstStyle/>
        <a:p>
          <a:endParaRPr lang="en-GB"/>
        </a:p>
      </dgm:t>
    </dgm:pt>
    <dgm:pt modelId="{1889FF86-9751-4093-BBB8-3F4924CACDD1}" type="pres">
      <dgm:prSet presAssocID="{C25F0CB9-D758-4979-8583-D26E80E6F4FD}" presName="parentText" presStyleLbl="node1" presStyleIdx="0" presStyleCnt="4">
        <dgm:presLayoutVars>
          <dgm:chMax val="0"/>
          <dgm:bulletEnabled val="1"/>
        </dgm:presLayoutVars>
      </dgm:prSet>
      <dgm:spPr/>
      <dgm:t>
        <a:bodyPr/>
        <a:lstStyle/>
        <a:p>
          <a:endParaRPr lang="en-GB"/>
        </a:p>
      </dgm:t>
    </dgm:pt>
    <dgm:pt modelId="{2645E65C-6895-400E-A2FD-E3D2860A6324}" type="pres">
      <dgm:prSet presAssocID="{C25F0CB9-D758-4979-8583-D26E80E6F4FD}" presName="negativeSpace" presStyleCnt="0"/>
      <dgm:spPr/>
      <dgm:t>
        <a:bodyPr/>
        <a:lstStyle/>
        <a:p>
          <a:endParaRPr lang="en-GB"/>
        </a:p>
      </dgm:t>
    </dgm:pt>
    <dgm:pt modelId="{7E9DE110-E9AD-4729-A2D7-E9BE91CEE8A3}" type="pres">
      <dgm:prSet presAssocID="{C25F0CB9-D758-4979-8583-D26E80E6F4FD}" presName="childText" presStyleLbl="conFgAcc1" presStyleIdx="0" presStyleCnt="4">
        <dgm:presLayoutVars>
          <dgm:bulletEnabled val="1"/>
        </dgm:presLayoutVars>
      </dgm:prSet>
      <dgm:spPr/>
      <dgm:t>
        <a:bodyPr/>
        <a:lstStyle/>
        <a:p>
          <a:endParaRPr lang="en-GB"/>
        </a:p>
      </dgm:t>
    </dgm:pt>
    <dgm:pt modelId="{C0F8384B-C0D4-46DE-AE1A-BF8787B54241}" type="pres">
      <dgm:prSet presAssocID="{84C983B8-97C0-4BBB-9A43-A6F072E21AAB}" presName="spaceBetweenRectangles" presStyleCnt="0"/>
      <dgm:spPr/>
      <dgm:t>
        <a:bodyPr/>
        <a:lstStyle/>
        <a:p>
          <a:endParaRPr lang="en-GB"/>
        </a:p>
      </dgm:t>
    </dgm:pt>
    <dgm:pt modelId="{86F64D5D-D197-4840-8BB0-3A45F104C39D}" type="pres">
      <dgm:prSet presAssocID="{E8A36D5D-F7B7-4224-B1FF-E2942E498902}" presName="parentLin" presStyleCnt="0"/>
      <dgm:spPr/>
      <dgm:t>
        <a:bodyPr/>
        <a:lstStyle/>
        <a:p>
          <a:endParaRPr lang="en-GB"/>
        </a:p>
      </dgm:t>
    </dgm:pt>
    <dgm:pt modelId="{3F15AAC4-0D59-4D6F-BB18-8059F3C20AB0}" type="pres">
      <dgm:prSet presAssocID="{E8A36D5D-F7B7-4224-B1FF-E2942E498902}" presName="parentLeftMargin" presStyleLbl="node1" presStyleIdx="0" presStyleCnt="4"/>
      <dgm:spPr/>
      <dgm:t>
        <a:bodyPr/>
        <a:lstStyle/>
        <a:p>
          <a:endParaRPr lang="en-GB"/>
        </a:p>
      </dgm:t>
    </dgm:pt>
    <dgm:pt modelId="{1AB0CF3B-353D-491D-93B3-DCD601C66E89}" type="pres">
      <dgm:prSet presAssocID="{E8A36D5D-F7B7-4224-B1FF-E2942E498902}" presName="parentText" presStyleLbl="node1" presStyleIdx="1" presStyleCnt="4">
        <dgm:presLayoutVars>
          <dgm:chMax val="0"/>
          <dgm:bulletEnabled val="1"/>
        </dgm:presLayoutVars>
      </dgm:prSet>
      <dgm:spPr/>
      <dgm:t>
        <a:bodyPr/>
        <a:lstStyle/>
        <a:p>
          <a:endParaRPr lang="en-GB"/>
        </a:p>
      </dgm:t>
    </dgm:pt>
    <dgm:pt modelId="{54652B19-3C7D-4C9E-B93E-7D3CEB1A09CE}" type="pres">
      <dgm:prSet presAssocID="{E8A36D5D-F7B7-4224-B1FF-E2942E498902}" presName="negativeSpace" presStyleCnt="0"/>
      <dgm:spPr/>
      <dgm:t>
        <a:bodyPr/>
        <a:lstStyle/>
        <a:p>
          <a:endParaRPr lang="en-GB"/>
        </a:p>
      </dgm:t>
    </dgm:pt>
    <dgm:pt modelId="{20F157B5-E271-446E-8E5B-B1E860AC53F7}" type="pres">
      <dgm:prSet presAssocID="{E8A36D5D-F7B7-4224-B1FF-E2942E498902}" presName="childText" presStyleLbl="conFgAcc1" presStyleIdx="1" presStyleCnt="4">
        <dgm:presLayoutVars>
          <dgm:bulletEnabled val="1"/>
        </dgm:presLayoutVars>
      </dgm:prSet>
      <dgm:spPr/>
      <dgm:t>
        <a:bodyPr/>
        <a:lstStyle/>
        <a:p>
          <a:endParaRPr lang="en-GB"/>
        </a:p>
      </dgm:t>
    </dgm:pt>
    <dgm:pt modelId="{E836BEFD-7109-4DE2-B176-84A84178C111}" type="pres">
      <dgm:prSet presAssocID="{C8A25F0F-819F-4602-AFAA-A3EEE97DADF0}" presName="spaceBetweenRectangles" presStyleCnt="0"/>
      <dgm:spPr/>
      <dgm:t>
        <a:bodyPr/>
        <a:lstStyle/>
        <a:p>
          <a:endParaRPr lang="en-GB"/>
        </a:p>
      </dgm:t>
    </dgm:pt>
    <dgm:pt modelId="{AE9B4A62-3612-4F01-BC01-995A36D5351D}" type="pres">
      <dgm:prSet presAssocID="{D18523E7-3B11-4EDA-8AC4-70E57B874C9C}" presName="parentLin" presStyleCnt="0"/>
      <dgm:spPr/>
      <dgm:t>
        <a:bodyPr/>
        <a:lstStyle/>
        <a:p>
          <a:endParaRPr lang="en-GB"/>
        </a:p>
      </dgm:t>
    </dgm:pt>
    <dgm:pt modelId="{78BA27C9-1BBB-454D-A927-261F0314D313}" type="pres">
      <dgm:prSet presAssocID="{D18523E7-3B11-4EDA-8AC4-70E57B874C9C}" presName="parentLeftMargin" presStyleLbl="node1" presStyleIdx="1" presStyleCnt="4"/>
      <dgm:spPr/>
      <dgm:t>
        <a:bodyPr/>
        <a:lstStyle/>
        <a:p>
          <a:endParaRPr lang="en-GB"/>
        </a:p>
      </dgm:t>
    </dgm:pt>
    <dgm:pt modelId="{A729A4AA-1975-479E-8A2C-6D34C13E758E}" type="pres">
      <dgm:prSet presAssocID="{D18523E7-3B11-4EDA-8AC4-70E57B874C9C}" presName="parentText" presStyleLbl="node1" presStyleIdx="2" presStyleCnt="4">
        <dgm:presLayoutVars>
          <dgm:chMax val="0"/>
          <dgm:bulletEnabled val="1"/>
        </dgm:presLayoutVars>
      </dgm:prSet>
      <dgm:spPr/>
      <dgm:t>
        <a:bodyPr/>
        <a:lstStyle/>
        <a:p>
          <a:endParaRPr lang="en-GB"/>
        </a:p>
      </dgm:t>
    </dgm:pt>
    <dgm:pt modelId="{512C1860-D4D7-4E23-86A9-659AB31DEE09}" type="pres">
      <dgm:prSet presAssocID="{D18523E7-3B11-4EDA-8AC4-70E57B874C9C}" presName="negativeSpace" presStyleCnt="0"/>
      <dgm:spPr/>
      <dgm:t>
        <a:bodyPr/>
        <a:lstStyle/>
        <a:p>
          <a:endParaRPr lang="en-GB"/>
        </a:p>
      </dgm:t>
    </dgm:pt>
    <dgm:pt modelId="{528C29A9-283C-40E8-AFF6-B7739F2DA789}" type="pres">
      <dgm:prSet presAssocID="{D18523E7-3B11-4EDA-8AC4-70E57B874C9C}" presName="childText" presStyleLbl="conFgAcc1" presStyleIdx="2" presStyleCnt="4">
        <dgm:presLayoutVars>
          <dgm:bulletEnabled val="1"/>
        </dgm:presLayoutVars>
      </dgm:prSet>
      <dgm:spPr/>
      <dgm:t>
        <a:bodyPr/>
        <a:lstStyle/>
        <a:p>
          <a:endParaRPr lang="en-GB"/>
        </a:p>
      </dgm:t>
    </dgm:pt>
    <dgm:pt modelId="{2B40122C-5F99-49E2-BF0C-A2095AB278E6}" type="pres">
      <dgm:prSet presAssocID="{F30DDF84-ABA6-4BBC-BA9F-C99A2888F9EB}" presName="spaceBetweenRectangles" presStyleCnt="0"/>
      <dgm:spPr/>
      <dgm:t>
        <a:bodyPr/>
        <a:lstStyle/>
        <a:p>
          <a:endParaRPr lang="en-GB"/>
        </a:p>
      </dgm:t>
    </dgm:pt>
    <dgm:pt modelId="{D95C3C96-ED49-4CE9-A990-F67F9C796B84}" type="pres">
      <dgm:prSet presAssocID="{3860085B-6077-4922-9C48-2C4856619E35}" presName="parentLin" presStyleCnt="0"/>
      <dgm:spPr/>
      <dgm:t>
        <a:bodyPr/>
        <a:lstStyle/>
        <a:p>
          <a:endParaRPr lang="en-GB"/>
        </a:p>
      </dgm:t>
    </dgm:pt>
    <dgm:pt modelId="{C07713EC-9A2D-450A-A122-E092AED77682}" type="pres">
      <dgm:prSet presAssocID="{3860085B-6077-4922-9C48-2C4856619E35}" presName="parentLeftMargin" presStyleLbl="node1" presStyleIdx="2" presStyleCnt="4"/>
      <dgm:spPr/>
      <dgm:t>
        <a:bodyPr/>
        <a:lstStyle/>
        <a:p>
          <a:endParaRPr lang="en-GB"/>
        </a:p>
      </dgm:t>
    </dgm:pt>
    <dgm:pt modelId="{08BC86D2-E558-474B-B1C4-E4B2BCE4CD01}" type="pres">
      <dgm:prSet presAssocID="{3860085B-6077-4922-9C48-2C4856619E35}" presName="parentText" presStyleLbl="node1" presStyleIdx="3" presStyleCnt="4">
        <dgm:presLayoutVars>
          <dgm:chMax val="0"/>
          <dgm:bulletEnabled val="1"/>
        </dgm:presLayoutVars>
      </dgm:prSet>
      <dgm:spPr/>
      <dgm:t>
        <a:bodyPr/>
        <a:lstStyle/>
        <a:p>
          <a:endParaRPr lang="en-GB"/>
        </a:p>
      </dgm:t>
    </dgm:pt>
    <dgm:pt modelId="{45B5FF3F-E4D9-4068-8FE4-D578D49D3782}" type="pres">
      <dgm:prSet presAssocID="{3860085B-6077-4922-9C48-2C4856619E35}" presName="negativeSpace" presStyleCnt="0"/>
      <dgm:spPr/>
      <dgm:t>
        <a:bodyPr/>
        <a:lstStyle/>
        <a:p>
          <a:endParaRPr lang="en-GB"/>
        </a:p>
      </dgm:t>
    </dgm:pt>
    <dgm:pt modelId="{801468B0-FD5A-4080-9512-224DEA6DDD3B}" type="pres">
      <dgm:prSet presAssocID="{3860085B-6077-4922-9C48-2C4856619E35}" presName="childText" presStyleLbl="conFgAcc1" presStyleIdx="3" presStyleCnt="4">
        <dgm:presLayoutVars>
          <dgm:bulletEnabled val="1"/>
        </dgm:presLayoutVars>
      </dgm:prSet>
      <dgm:spPr/>
      <dgm:t>
        <a:bodyPr/>
        <a:lstStyle/>
        <a:p>
          <a:endParaRPr lang="en-GB"/>
        </a:p>
      </dgm:t>
    </dgm:pt>
  </dgm:ptLst>
  <dgm:cxnLst>
    <dgm:cxn modelId="{8B789173-BA72-4861-AF3E-F8EA60CDF8A1}" srcId="{E8A36D5D-F7B7-4224-B1FF-E2942E498902}" destId="{5BD666BE-529E-4FEB-8AEE-738DBC4486CA}" srcOrd="0" destOrd="0" parTransId="{C4BEC0DF-65A0-447D-9C99-DACBE6324DDC}" sibTransId="{26EA8AEF-1BF9-48EA-B5B4-30D6FE801EE1}"/>
    <dgm:cxn modelId="{1E76B0E0-2E0D-4979-85E2-3A1DA3EDE116}" type="presOf" srcId="{8DA529D2-03B0-4DE1-BD87-C14DF84D7241}" destId="{7E9DE110-E9AD-4729-A2D7-E9BE91CEE8A3}" srcOrd="0" destOrd="1" presId="urn:microsoft.com/office/officeart/2005/8/layout/list1"/>
    <dgm:cxn modelId="{680E66EF-3A03-46E7-99EB-55D7A1E016C0}" type="presOf" srcId="{5BD666BE-529E-4FEB-8AEE-738DBC4486CA}" destId="{20F157B5-E271-446E-8E5B-B1E860AC53F7}" srcOrd="0" destOrd="0" presId="urn:microsoft.com/office/officeart/2005/8/layout/list1"/>
    <dgm:cxn modelId="{13FBB0FB-EC97-4947-B8B8-D58F3A03F7F3}" srcId="{C25F0CB9-D758-4979-8583-D26E80E6F4FD}" destId="{FB9AD88B-0287-448D-9EB4-2A2CD551E9CE}" srcOrd="0" destOrd="0" parTransId="{8B12D159-723D-4EAF-BCF8-DB7A3657D18A}" sibTransId="{5DF957C6-5093-4684-A3E8-556D99FE8711}"/>
    <dgm:cxn modelId="{675D9668-DA38-4068-9D99-70647FA5DB17}" srcId="{7D7FD1B8-D90C-4AD0-8BE1-67B028F012BB}" destId="{D18523E7-3B11-4EDA-8AC4-70E57B874C9C}" srcOrd="2" destOrd="0" parTransId="{CB61D21C-2531-4C18-8ED8-94FE0498EC1E}" sibTransId="{F30DDF84-ABA6-4BBC-BA9F-C99A2888F9EB}"/>
    <dgm:cxn modelId="{7E85F0EE-B339-48E8-8421-14215433FED1}" srcId="{C25F0CB9-D758-4979-8583-D26E80E6F4FD}" destId="{6186FF0A-92C9-4A4B-8767-19531136FEC6}" srcOrd="2" destOrd="0" parTransId="{FCDFF393-B678-4BDA-81C0-28A73835D69E}" sibTransId="{14F4E9C5-B845-4F74-9DE3-6F55D642274A}"/>
    <dgm:cxn modelId="{0A8A2AB2-6E1D-4CC2-BB33-67EBB80C33F0}" type="presOf" srcId="{D18523E7-3B11-4EDA-8AC4-70E57B874C9C}" destId="{A729A4AA-1975-479E-8A2C-6D34C13E758E}" srcOrd="1" destOrd="0" presId="urn:microsoft.com/office/officeart/2005/8/layout/list1"/>
    <dgm:cxn modelId="{6959408B-4E96-4E4B-A319-78B3E5104599}" type="presOf" srcId="{E8A36D5D-F7B7-4224-B1FF-E2942E498902}" destId="{1AB0CF3B-353D-491D-93B3-DCD601C66E89}" srcOrd="1" destOrd="0" presId="urn:microsoft.com/office/officeart/2005/8/layout/list1"/>
    <dgm:cxn modelId="{8F6657CB-836C-4E25-A5D0-1B4D61BE9EA5}" type="presOf" srcId="{291DF703-B150-4B85-A0D6-BF4F5173966F}" destId="{801468B0-FD5A-4080-9512-224DEA6DDD3B}" srcOrd="0" destOrd="1" presId="urn:microsoft.com/office/officeart/2005/8/layout/list1"/>
    <dgm:cxn modelId="{7F8D6E50-E5C0-44E5-BE8B-2A91F4D2F15D}" srcId="{7D7FD1B8-D90C-4AD0-8BE1-67B028F012BB}" destId="{3860085B-6077-4922-9C48-2C4856619E35}" srcOrd="3" destOrd="0" parTransId="{E9321247-C0E9-4BA3-83CA-2F2124386E7D}" sibTransId="{112C2547-DC12-4217-845A-E5628998D5D2}"/>
    <dgm:cxn modelId="{3BBB1DB3-6666-4AA2-845C-A38802B13703}" srcId="{7D7FD1B8-D90C-4AD0-8BE1-67B028F012BB}" destId="{E8A36D5D-F7B7-4224-B1FF-E2942E498902}" srcOrd="1" destOrd="0" parTransId="{D87D3D33-A809-4F60-B04A-6DD4476A8693}" sibTransId="{C8A25F0F-819F-4602-AFAA-A3EEE97DADF0}"/>
    <dgm:cxn modelId="{63D15B00-FB36-464D-B2D1-43E5ABBDABE0}" srcId="{7D7FD1B8-D90C-4AD0-8BE1-67B028F012BB}" destId="{C25F0CB9-D758-4979-8583-D26E80E6F4FD}" srcOrd="0" destOrd="0" parTransId="{306DB443-C8FB-4351-8DEA-97375993FC25}" sibTransId="{84C983B8-97C0-4BBB-9A43-A6F072E21AAB}"/>
    <dgm:cxn modelId="{334ECEC6-10E1-4629-A7DC-84734A03ED14}" type="presOf" srcId="{FB9AD88B-0287-448D-9EB4-2A2CD551E9CE}" destId="{7E9DE110-E9AD-4729-A2D7-E9BE91CEE8A3}" srcOrd="0" destOrd="0" presId="urn:microsoft.com/office/officeart/2005/8/layout/list1"/>
    <dgm:cxn modelId="{D53269C5-7728-4ED1-83FD-F0C00F1A8E20}" srcId="{CDC54014-44F6-41A7-A4EF-22C1351F00F8}" destId="{291DF703-B150-4B85-A0D6-BF4F5173966F}" srcOrd="0" destOrd="0" parTransId="{8B408757-5CA6-4941-8825-05CACA25CF50}" sibTransId="{85CFBAE1-A3EF-42C2-8218-6E03ED697DFD}"/>
    <dgm:cxn modelId="{261CE9B0-4798-4066-B66F-872AA359165F}" type="presOf" srcId="{3860085B-6077-4922-9C48-2C4856619E35}" destId="{08BC86D2-E558-474B-B1C4-E4B2BCE4CD01}" srcOrd="1" destOrd="0" presId="urn:microsoft.com/office/officeart/2005/8/layout/list1"/>
    <dgm:cxn modelId="{C097D114-12AE-4C7C-87B1-211F7653AC09}" type="presOf" srcId="{CDC54014-44F6-41A7-A4EF-22C1351F00F8}" destId="{801468B0-FD5A-4080-9512-224DEA6DDD3B}" srcOrd="0" destOrd="0" presId="urn:microsoft.com/office/officeart/2005/8/layout/list1"/>
    <dgm:cxn modelId="{2F24BF70-393B-4FD7-B12E-272BD241AFD0}" type="presOf" srcId="{3860085B-6077-4922-9C48-2C4856619E35}" destId="{C07713EC-9A2D-450A-A122-E092AED77682}" srcOrd="0" destOrd="0" presId="urn:microsoft.com/office/officeart/2005/8/layout/list1"/>
    <dgm:cxn modelId="{B1C0E525-C4A2-4BA9-BD20-2770B3A5CBF4}" srcId="{3860085B-6077-4922-9C48-2C4856619E35}" destId="{77B6FD0E-0518-4E38-9E63-BBC0C01FB62F}" srcOrd="1" destOrd="0" parTransId="{4F64FCD7-E286-48EF-9B53-72DB5DFFF9D4}" sibTransId="{9C38930D-ED8D-44F9-A6F3-3BFE19FD7D14}"/>
    <dgm:cxn modelId="{31AFCEEE-F2DA-4F6B-9126-F14A4C9FFE3D}" type="presOf" srcId="{77B6FD0E-0518-4E38-9E63-BBC0C01FB62F}" destId="{801468B0-FD5A-4080-9512-224DEA6DDD3B}" srcOrd="0" destOrd="2" presId="urn:microsoft.com/office/officeart/2005/8/layout/list1"/>
    <dgm:cxn modelId="{38A875D9-C72F-436F-9808-354B41FE1CB3}" type="presOf" srcId="{6186FF0A-92C9-4A4B-8767-19531136FEC6}" destId="{7E9DE110-E9AD-4729-A2D7-E9BE91CEE8A3}" srcOrd="0" destOrd="2" presId="urn:microsoft.com/office/officeart/2005/8/layout/list1"/>
    <dgm:cxn modelId="{0E94F3BE-7112-40D8-867C-A7D092B826B6}" type="presOf" srcId="{E8A36D5D-F7B7-4224-B1FF-E2942E498902}" destId="{3F15AAC4-0D59-4D6F-BB18-8059F3C20AB0}" srcOrd="0" destOrd="0" presId="urn:microsoft.com/office/officeart/2005/8/layout/list1"/>
    <dgm:cxn modelId="{5CA676F4-40DD-4F5D-878F-F170F882A169}" type="presOf" srcId="{7F4199F1-80C1-4CE1-A60B-8EFD192FCE9A}" destId="{528C29A9-283C-40E8-AFF6-B7739F2DA789}" srcOrd="0" destOrd="0" presId="urn:microsoft.com/office/officeart/2005/8/layout/list1"/>
    <dgm:cxn modelId="{6F776972-2CD6-464B-B32F-C1D6DD111B25}" type="presOf" srcId="{C25F0CB9-D758-4979-8583-D26E80E6F4FD}" destId="{1889FF86-9751-4093-BBB8-3F4924CACDD1}" srcOrd="1" destOrd="0" presId="urn:microsoft.com/office/officeart/2005/8/layout/list1"/>
    <dgm:cxn modelId="{797B3171-B03B-4FDB-9651-B73661013BFF}" type="presOf" srcId="{7D7FD1B8-D90C-4AD0-8BE1-67B028F012BB}" destId="{7B279E28-2B5C-489E-AA92-2DEF169220B7}" srcOrd="0" destOrd="0" presId="urn:microsoft.com/office/officeart/2005/8/layout/list1"/>
    <dgm:cxn modelId="{03658DE8-469D-4205-A05F-01C094FAB54F}" type="presOf" srcId="{C25F0CB9-D758-4979-8583-D26E80E6F4FD}" destId="{700105C9-BD20-4428-A410-6C9178EF2C82}" srcOrd="0" destOrd="0" presId="urn:microsoft.com/office/officeart/2005/8/layout/list1"/>
    <dgm:cxn modelId="{19D56BFF-4C8F-4A42-B721-A46FF1C16FB6}" type="presOf" srcId="{D18523E7-3B11-4EDA-8AC4-70E57B874C9C}" destId="{78BA27C9-1BBB-454D-A927-261F0314D313}" srcOrd="0" destOrd="0" presId="urn:microsoft.com/office/officeart/2005/8/layout/list1"/>
    <dgm:cxn modelId="{C85741FB-218C-4D60-BD67-7EE2156A761B}" srcId="{C25F0CB9-D758-4979-8583-D26E80E6F4FD}" destId="{8DA529D2-03B0-4DE1-BD87-C14DF84D7241}" srcOrd="1" destOrd="0" parTransId="{AEBC3936-CF53-4308-AD3A-FEDF9BA979A6}" sibTransId="{6B100E02-170B-4789-8939-B8390CF513C0}"/>
    <dgm:cxn modelId="{1B7C5E78-3736-41B0-9028-FD0F97F7BAFB}" srcId="{3860085B-6077-4922-9C48-2C4856619E35}" destId="{CDC54014-44F6-41A7-A4EF-22C1351F00F8}" srcOrd="0" destOrd="0" parTransId="{AE94773D-AABB-4076-8A95-D457D26BD7E7}" sibTransId="{D96C4437-34E0-48F8-A69B-1CDECF18CBCF}"/>
    <dgm:cxn modelId="{0035FED6-1E39-419D-A2C4-3588E4E7F02E}" srcId="{D18523E7-3B11-4EDA-8AC4-70E57B874C9C}" destId="{7F4199F1-80C1-4CE1-A60B-8EFD192FCE9A}" srcOrd="0" destOrd="0" parTransId="{C6CD9C5F-413B-4BF8-AE20-CF1CF10B3E1B}" sibTransId="{2F7CB8F9-F71C-4499-A14E-85AD8B55B527}"/>
    <dgm:cxn modelId="{4E407CB4-8FF7-4B4B-AE73-9DE0BEE8859A}" type="presParOf" srcId="{7B279E28-2B5C-489E-AA92-2DEF169220B7}" destId="{ADF7D5C6-2136-4173-8D99-87B7FD167ABB}" srcOrd="0" destOrd="0" presId="urn:microsoft.com/office/officeart/2005/8/layout/list1"/>
    <dgm:cxn modelId="{34993929-1420-4E77-99B4-4B0D82436F44}" type="presParOf" srcId="{ADF7D5C6-2136-4173-8D99-87B7FD167ABB}" destId="{700105C9-BD20-4428-A410-6C9178EF2C82}" srcOrd="0" destOrd="0" presId="urn:microsoft.com/office/officeart/2005/8/layout/list1"/>
    <dgm:cxn modelId="{5E4F657C-497B-46E3-9DA5-FED73AD854E5}" type="presParOf" srcId="{ADF7D5C6-2136-4173-8D99-87B7FD167ABB}" destId="{1889FF86-9751-4093-BBB8-3F4924CACDD1}" srcOrd="1" destOrd="0" presId="urn:microsoft.com/office/officeart/2005/8/layout/list1"/>
    <dgm:cxn modelId="{6F9A1BFD-C209-41F3-9102-03A921A6BBE8}" type="presParOf" srcId="{7B279E28-2B5C-489E-AA92-2DEF169220B7}" destId="{2645E65C-6895-400E-A2FD-E3D2860A6324}" srcOrd="1" destOrd="0" presId="urn:microsoft.com/office/officeart/2005/8/layout/list1"/>
    <dgm:cxn modelId="{7B387176-194B-4C63-A113-0B89567C9DE3}" type="presParOf" srcId="{7B279E28-2B5C-489E-AA92-2DEF169220B7}" destId="{7E9DE110-E9AD-4729-A2D7-E9BE91CEE8A3}" srcOrd="2" destOrd="0" presId="urn:microsoft.com/office/officeart/2005/8/layout/list1"/>
    <dgm:cxn modelId="{BC31E565-9944-4E29-ACB8-1EF58237686B}" type="presParOf" srcId="{7B279E28-2B5C-489E-AA92-2DEF169220B7}" destId="{C0F8384B-C0D4-46DE-AE1A-BF8787B54241}" srcOrd="3" destOrd="0" presId="urn:microsoft.com/office/officeart/2005/8/layout/list1"/>
    <dgm:cxn modelId="{A3BDCB3A-FB93-40F8-A9CA-BF518F02E130}" type="presParOf" srcId="{7B279E28-2B5C-489E-AA92-2DEF169220B7}" destId="{86F64D5D-D197-4840-8BB0-3A45F104C39D}" srcOrd="4" destOrd="0" presId="urn:microsoft.com/office/officeart/2005/8/layout/list1"/>
    <dgm:cxn modelId="{B4FD8185-D9F8-4C76-99FF-28C5CF717240}" type="presParOf" srcId="{86F64D5D-D197-4840-8BB0-3A45F104C39D}" destId="{3F15AAC4-0D59-4D6F-BB18-8059F3C20AB0}" srcOrd="0" destOrd="0" presId="urn:microsoft.com/office/officeart/2005/8/layout/list1"/>
    <dgm:cxn modelId="{92D45E8C-A433-4E77-AEBC-72369C377BEA}" type="presParOf" srcId="{86F64D5D-D197-4840-8BB0-3A45F104C39D}" destId="{1AB0CF3B-353D-491D-93B3-DCD601C66E89}" srcOrd="1" destOrd="0" presId="urn:microsoft.com/office/officeart/2005/8/layout/list1"/>
    <dgm:cxn modelId="{9442D265-7548-4C5D-A850-87DD8A88F8CB}" type="presParOf" srcId="{7B279E28-2B5C-489E-AA92-2DEF169220B7}" destId="{54652B19-3C7D-4C9E-B93E-7D3CEB1A09CE}" srcOrd="5" destOrd="0" presId="urn:microsoft.com/office/officeart/2005/8/layout/list1"/>
    <dgm:cxn modelId="{EF538F70-88BD-43F4-86FC-B89613C880E6}" type="presParOf" srcId="{7B279E28-2B5C-489E-AA92-2DEF169220B7}" destId="{20F157B5-E271-446E-8E5B-B1E860AC53F7}" srcOrd="6" destOrd="0" presId="urn:microsoft.com/office/officeart/2005/8/layout/list1"/>
    <dgm:cxn modelId="{47C66E63-424B-4E9C-9E5E-0F6F79F0ECAE}" type="presParOf" srcId="{7B279E28-2B5C-489E-AA92-2DEF169220B7}" destId="{E836BEFD-7109-4DE2-B176-84A84178C111}" srcOrd="7" destOrd="0" presId="urn:microsoft.com/office/officeart/2005/8/layout/list1"/>
    <dgm:cxn modelId="{1046468E-70C6-4DE7-B9AA-9007C3844C21}" type="presParOf" srcId="{7B279E28-2B5C-489E-AA92-2DEF169220B7}" destId="{AE9B4A62-3612-4F01-BC01-995A36D5351D}" srcOrd="8" destOrd="0" presId="urn:microsoft.com/office/officeart/2005/8/layout/list1"/>
    <dgm:cxn modelId="{10429192-4018-448D-A388-18026C1665C4}" type="presParOf" srcId="{AE9B4A62-3612-4F01-BC01-995A36D5351D}" destId="{78BA27C9-1BBB-454D-A927-261F0314D313}" srcOrd="0" destOrd="0" presId="urn:microsoft.com/office/officeart/2005/8/layout/list1"/>
    <dgm:cxn modelId="{D69124F9-5D6E-4312-9F90-8F0708F28D02}" type="presParOf" srcId="{AE9B4A62-3612-4F01-BC01-995A36D5351D}" destId="{A729A4AA-1975-479E-8A2C-6D34C13E758E}" srcOrd="1" destOrd="0" presId="urn:microsoft.com/office/officeart/2005/8/layout/list1"/>
    <dgm:cxn modelId="{4287D0CB-1A67-4275-86B6-45A12E87744A}" type="presParOf" srcId="{7B279E28-2B5C-489E-AA92-2DEF169220B7}" destId="{512C1860-D4D7-4E23-86A9-659AB31DEE09}" srcOrd="9" destOrd="0" presId="urn:microsoft.com/office/officeart/2005/8/layout/list1"/>
    <dgm:cxn modelId="{C2D9765F-88B0-4107-984E-D41F419713E1}" type="presParOf" srcId="{7B279E28-2B5C-489E-AA92-2DEF169220B7}" destId="{528C29A9-283C-40E8-AFF6-B7739F2DA789}" srcOrd="10" destOrd="0" presId="urn:microsoft.com/office/officeart/2005/8/layout/list1"/>
    <dgm:cxn modelId="{FFB03403-633C-48AE-8344-2FCDA24B52DC}" type="presParOf" srcId="{7B279E28-2B5C-489E-AA92-2DEF169220B7}" destId="{2B40122C-5F99-49E2-BF0C-A2095AB278E6}" srcOrd="11" destOrd="0" presId="urn:microsoft.com/office/officeart/2005/8/layout/list1"/>
    <dgm:cxn modelId="{DA1437F4-7CDB-480D-AE9B-2D4796862C8F}" type="presParOf" srcId="{7B279E28-2B5C-489E-AA92-2DEF169220B7}" destId="{D95C3C96-ED49-4CE9-A990-F67F9C796B84}" srcOrd="12" destOrd="0" presId="urn:microsoft.com/office/officeart/2005/8/layout/list1"/>
    <dgm:cxn modelId="{2750EE7B-9B93-4740-B7B3-F1F4E3FCB644}" type="presParOf" srcId="{D95C3C96-ED49-4CE9-A990-F67F9C796B84}" destId="{C07713EC-9A2D-450A-A122-E092AED77682}" srcOrd="0" destOrd="0" presId="urn:microsoft.com/office/officeart/2005/8/layout/list1"/>
    <dgm:cxn modelId="{1CAB12A6-098E-4EC6-9162-651E9C4E78A3}" type="presParOf" srcId="{D95C3C96-ED49-4CE9-A990-F67F9C796B84}" destId="{08BC86D2-E558-474B-B1C4-E4B2BCE4CD01}" srcOrd="1" destOrd="0" presId="urn:microsoft.com/office/officeart/2005/8/layout/list1"/>
    <dgm:cxn modelId="{A2946C4F-EFA9-4072-8FAA-48B153FE6966}" type="presParOf" srcId="{7B279E28-2B5C-489E-AA92-2DEF169220B7}" destId="{45B5FF3F-E4D9-4068-8FE4-D578D49D3782}" srcOrd="13" destOrd="0" presId="urn:microsoft.com/office/officeart/2005/8/layout/list1"/>
    <dgm:cxn modelId="{B8A3145E-ACB4-4AB3-BABD-8010C5050E1D}" type="presParOf" srcId="{7B279E28-2B5C-489E-AA92-2DEF169220B7}" destId="{801468B0-FD5A-4080-9512-224DEA6DDD3B}"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F22116-1935-4D0C-8042-1815052EF708}">
      <dsp:nvSpPr>
        <dsp:cNvPr id="0" name=""/>
        <dsp:cNvSpPr/>
      </dsp:nvSpPr>
      <dsp:spPr>
        <a:xfrm>
          <a:off x="0" y="320039"/>
          <a:ext cx="4568583" cy="4568583"/>
        </a:xfrm>
        <a:prstGeom prst="pie">
          <a:avLst>
            <a:gd name="adj1" fmla="val 5400000"/>
            <a:gd name="adj2" fmla="val 1620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C59A827-FFDF-4B13-88D6-05FC5147A695}">
      <dsp:nvSpPr>
        <dsp:cNvPr id="0" name=""/>
        <dsp:cNvSpPr/>
      </dsp:nvSpPr>
      <dsp:spPr>
        <a:xfrm>
          <a:off x="2284291" y="279470"/>
          <a:ext cx="5330014" cy="4568583"/>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smtClean="0"/>
            <a:t>Runtime support</a:t>
          </a:r>
          <a:endParaRPr lang="en-GB" sz="2000" kern="1200" dirty="0"/>
        </a:p>
      </dsp:txBody>
      <dsp:txXfrm>
        <a:off x="2284291" y="279470"/>
        <a:ext cx="2665007" cy="730973"/>
      </dsp:txXfrm>
    </dsp:sp>
    <dsp:sp modelId="{CE5FD7FC-47EE-4DA9-B271-4F81E8C66DD8}">
      <dsp:nvSpPr>
        <dsp:cNvPr id="0" name=""/>
        <dsp:cNvSpPr/>
      </dsp:nvSpPr>
      <dsp:spPr>
        <a:xfrm>
          <a:off x="479701" y="1051012"/>
          <a:ext cx="3609181" cy="3609181"/>
        </a:xfrm>
        <a:prstGeom prst="pie">
          <a:avLst>
            <a:gd name="adj1" fmla="val 5400000"/>
            <a:gd name="adj2" fmla="val 16200000"/>
          </a:avLst>
        </a:prstGeom>
        <a:gradFill rotWithShape="0">
          <a:gsLst>
            <a:gs pos="0">
              <a:schemeClr val="accent2">
                <a:hueOff val="1170380"/>
                <a:satOff val="-1460"/>
                <a:lumOff val="343"/>
                <a:alphaOff val="0"/>
                <a:shade val="51000"/>
                <a:satMod val="130000"/>
              </a:schemeClr>
            </a:gs>
            <a:gs pos="80000">
              <a:schemeClr val="accent2">
                <a:hueOff val="1170380"/>
                <a:satOff val="-1460"/>
                <a:lumOff val="343"/>
                <a:alphaOff val="0"/>
                <a:shade val="93000"/>
                <a:satMod val="130000"/>
              </a:schemeClr>
            </a:gs>
            <a:gs pos="100000">
              <a:schemeClr val="accent2">
                <a:hueOff val="1170380"/>
                <a:satOff val="-1460"/>
                <a:lumOff val="34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7BBC4A5-5CC7-489E-BFD5-29CDB77CA04B}">
      <dsp:nvSpPr>
        <dsp:cNvPr id="0" name=""/>
        <dsp:cNvSpPr/>
      </dsp:nvSpPr>
      <dsp:spPr>
        <a:xfrm>
          <a:off x="2284291" y="1051012"/>
          <a:ext cx="5330014" cy="3609181"/>
        </a:xfrm>
        <a:prstGeom prst="rect">
          <a:avLst/>
        </a:prstGeom>
        <a:solidFill>
          <a:schemeClr val="lt1">
            <a:alpha val="90000"/>
            <a:hueOff val="0"/>
            <a:satOff val="0"/>
            <a:lumOff val="0"/>
            <a:alphaOff val="0"/>
          </a:schemeClr>
        </a:solidFill>
        <a:ln w="9525" cap="flat" cmpd="sng" algn="ctr">
          <a:solidFill>
            <a:schemeClr val="accent2">
              <a:hueOff val="1170380"/>
              <a:satOff val="-1460"/>
              <a:lumOff val="343"/>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smtClean="0"/>
            <a:t>Annotations</a:t>
          </a:r>
          <a:endParaRPr lang="en-GB" sz="2000" kern="1200" dirty="0"/>
        </a:p>
      </dsp:txBody>
      <dsp:txXfrm>
        <a:off x="2284291" y="1051012"/>
        <a:ext cx="2665007" cy="730973"/>
      </dsp:txXfrm>
    </dsp:sp>
    <dsp:sp modelId="{C5BF8303-ACD2-43D4-AF1A-161E7F5FBAED}">
      <dsp:nvSpPr>
        <dsp:cNvPr id="0" name=""/>
        <dsp:cNvSpPr/>
      </dsp:nvSpPr>
      <dsp:spPr>
        <a:xfrm>
          <a:off x="959402" y="1781985"/>
          <a:ext cx="2649778" cy="2649778"/>
        </a:xfrm>
        <a:prstGeom prst="pie">
          <a:avLst>
            <a:gd name="adj1" fmla="val 5400000"/>
            <a:gd name="adj2" fmla="val 16200000"/>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EE52154-21B2-466A-BF90-ABCFD43666C7}">
      <dsp:nvSpPr>
        <dsp:cNvPr id="0" name=""/>
        <dsp:cNvSpPr/>
      </dsp:nvSpPr>
      <dsp:spPr>
        <a:xfrm>
          <a:off x="2284291" y="1781985"/>
          <a:ext cx="5330014" cy="2649778"/>
        </a:xfrm>
        <a:prstGeom prst="rect">
          <a:avLst/>
        </a:prstGeom>
        <a:solidFill>
          <a:schemeClr val="lt1">
            <a:alpha val="90000"/>
            <a:hueOff val="0"/>
            <a:satOff val="0"/>
            <a:lumOff val="0"/>
            <a:alphaOff val="0"/>
          </a:schemeClr>
        </a:solidFill>
        <a:ln w="9525" cap="flat" cmpd="sng" algn="ctr">
          <a:solidFill>
            <a:schemeClr val="accent2">
              <a:hueOff val="2340759"/>
              <a:satOff val="-2919"/>
              <a:lumOff val="686"/>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smtClean="0"/>
            <a:t>Business Rules</a:t>
          </a:r>
          <a:br>
            <a:rPr lang="en-GB" sz="2000" kern="1200" dirty="0" smtClean="0"/>
          </a:br>
          <a:r>
            <a:rPr lang="en-GB" sz="2000" kern="1200" dirty="0" smtClean="0"/>
            <a:t>through Conventions</a:t>
          </a:r>
          <a:endParaRPr lang="en-GB" sz="2000" kern="1200" dirty="0"/>
        </a:p>
      </dsp:txBody>
      <dsp:txXfrm>
        <a:off x="2284291" y="1781985"/>
        <a:ext cx="2665007" cy="730973"/>
      </dsp:txXfrm>
    </dsp:sp>
    <dsp:sp modelId="{4159DA13-141F-407A-9848-CD3921320B36}">
      <dsp:nvSpPr>
        <dsp:cNvPr id="0" name=""/>
        <dsp:cNvSpPr/>
      </dsp:nvSpPr>
      <dsp:spPr>
        <a:xfrm>
          <a:off x="1439103" y="2512959"/>
          <a:ext cx="1690375" cy="1690375"/>
        </a:xfrm>
        <a:prstGeom prst="pie">
          <a:avLst>
            <a:gd name="adj1" fmla="val 5400000"/>
            <a:gd name="adj2" fmla="val 16200000"/>
          </a:avLst>
        </a:prstGeom>
        <a:gradFill rotWithShape="0">
          <a:gsLst>
            <a:gs pos="0">
              <a:schemeClr val="accent2">
                <a:hueOff val="3511139"/>
                <a:satOff val="-4379"/>
                <a:lumOff val="1030"/>
                <a:alphaOff val="0"/>
                <a:shade val="51000"/>
                <a:satMod val="130000"/>
              </a:schemeClr>
            </a:gs>
            <a:gs pos="80000">
              <a:schemeClr val="accent2">
                <a:hueOff val="3511139"/>
                <a:satOff val="-4379"/>
                <a:lumOff val="1030"/>
                <a:alphaOff val="0"/>
                <a:shade val="93000"/>
                <a:satMod val="130000"/>
              </a:schemeClr>
            </a:gs>
            <a:gs pos="100000">
              <a:schemeClr val="accent2">
                <a:hueOff val="3511139"/>
                <a:satOff val="-4379"/>
                <a:lumOff val="103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AFFA765-B91F-4BA8-9FC6-D8E7BBD32ACE}">
      <dsp:nvSpPr>
        <dsp:cNvPr id="0" name=""/>
        <dsp:cNvSpPr/>
      </dsp:nvSpPr>
      <dsp:spPr>
        <a:xfrm>
          <a:off x="2284291" y="2512959"/>
          <a:ext cx="5330014" cy="1690375"/>
        </a:xfrm>
        <a:prstGeom prst="rect">
          <a:avLst/>
        </a:prstGeom>
        <a:solidFill>
          <a:schemeClr val="lt1">
            <a:alpha val="90000"/>
            <a:hueOff val="0"/>
            <a:satOff val="0"/>
            <a:lumOff val="0"/>
            <a:alphaOff val="0"/>
          </a:schemeClr>
        </a:solidFill>
        <a:ln w="9525" cap="flat" cmpd="sng" algn="ctr">
          <a:solidFill>
            <a:schemeClr val="accent2">
              <a:hueOff val="3511139"/>
              <a:satOff val="-4379"/>
              <a:lumOff val="103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smtClean="0"/>
            <a:t>Behaviourally Complete</a:t>
          </a:r>
          <a:endParaRPr lang="en-GB" sz="2000" kern="1200" dirty="0"/>
        </a:p>
      </dsp:txBody>
      <dsp:txXfrm>
        <a:off x="2284291" y="2512959"/>
        <a:ext cx="2665007" cy="730973"/>
      </dsp:txXfrm>
    </dsp:sp>
    <dsp:sp modelId="{76BE273E-BA3A-4A3B-87C1-18CE5A7F7949}">
      <dsp:nvSpPr>
        <dsp:cNvPr id="0" name=""/>
        <dsp:cNvSpPr/>
      </dsp:nvSpPr>
      <dsp:spPr>
        <a:xfrm>
          <a:off x="1918805" y="3243932"/>
          <a:ext cx="730973" cy="730973"/>
        </a:xfrm>
        <a:prstGeom prst="pie">
          <a:avLst>
            <a:gd name="adj1" fmla="val 5400000"/>
            <a:gd name="adj2" fmla="val 16200000"/>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6583FA4-6BD6-4E58-89B9-CFEB93699582}">
      <dsp:nvSpPr>
        <dsp:cNvPr id="0" name=""/>
        <dsp:cNvSpPr/>
      </dsp:nvSpPr>
      <dsp:spPr>
        <a:xfrm>
          <a:off x="2284291" y="3243932"/>
          <a:ext cx="5330014" cy="730973"/>
        </a:xfrm>
        <a:prstGeom prst="rect">
          <a:avLst/>
        </a:prstGeom>
        <a:solidFill>
          <a:schemeClr val="lt1">
            <a:alpha val="90000"/>
            <a:hueOff val="0"/>
            <a:satOff val="0"/>
            <a:lumOff val="0"/>
            <a:alphaOff val="0"/>
          </a:schemeClr>
        </a:solidFill>
        <a:ln w="9525" cap="flat" cmpd="sng" algn="ctr">
          <a:solidFill>
            <a:schemeClr val="accent2">
              <a:hueOff val="4681519"/>
              <a:satOff val="-5839"/>
              <a:lumOff val="1373"/>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err="1" smtClean="0"/>
            <a:t>Pojo</a:t>
          </a:r>
          <a:endParaRPr lang="en-GB" sz="2000" kern="1200" dirty="0"/>
        </a:p>
      </dsp:txBody>
      <dsp:txXfrm>
        <a:off x="2284291" y="3243932"/>
        <a:ext cx="2665007" cy="730973"/>
      </dsp:txXfrm>
    </dsp:sp>
    <dsp:sp modelId="{262EB3E5-1480-442F-8017-B999E54E44A9}">
      <dsp:nvSpPr>
        <dsp:cNvPr id="0" name=""/>
        <dsp:cNvSpPr/>
      </dsp:nvSpPr>
      <dsp:spPr>
        <a:xfrm>
          <a:off x="4949298" y="320039"/>
          <a:ext cx="2665007" cy="730973"/>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GB" sz="1300" kern="1200" dirty="0" smtClean="0"/>
            <a:t>Dependency injection</a:t>
          </a:r>
          <a:endParaRPr lang="en-GB" sz="1300" kern="1200" dirty="0"/>
        </a:p>
        <a:p>
          <a:pPr marL="114300" lvl="1" indent="-114300" algn="l" defTabSz="577850">
            <a:lnSpc>
              <a:spcPct val="90000"/>
            </a:lnSpc>
            <a:spcBef>
              <a:spcPct val="0"/>
            </a:spcBef>
            <a:spcAft>
              <a:spcPct val="15000"/>
            </a:spcAft>
            <a:buChar char="••"/>
          </a:pPr>
          <a:r>
            <a:rPr lang="en-GB" sz="1300" kern="1200" dirty="0" err="1" smtClean="0"/>
            <a:t>Bytecode</a:t>
          </a:r>
          <a:r>
            <a:rPr lang="en-GB" sz="1300" kern="1200" dirty="0" smtClean="0"/>
            <a:t> enhancements</a:t>
          </a:r>
          <a:endParaRPr lang="en-GB" sz="1300" kern="1200" dirty="0"/>
        </a:p>
      </dsp:txBody>
      <dsp:txXfrm>
        <a:off x="4949298" y="320039"/>
        <a:ext cx="2665007" cy="730973"/>
      </dsp:txXfrm>
    </dsp:sp>
    <dsp:sp modelId="{195A27A8-91F9-49D7-922E-1780DA86350B}">
      <dsp:nvSpPr>
        <dsp:cNvPr id="0" name=""/>
        <dsp:cNvSpPr/>
      </dsp:nvSpPr>
      <dsp:spPr>
        <a:xfrm>
          <a:off x="4949298" y="1051012"/>
          <a:ext cx="2665007" cy="730973"/>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GB" sz="1300" kern="1200" dirty="0" smtClean="0"/>
            <a:t>Declarative business rules</a:t>
          </a:r>
          <a:endParaRPr lang="en-GB" sz="1300" kern="1200" dirty="0"/>
        </a:p>
        <a:p>
          <a:pPr marL="114300" lvl="1" indent="-114300" algn="l" defTabSz="577850">
            <a:lnSpc>
              <a:spcPct val="90000"/>
            </a:lnSpc>
            <a:spcBef>
              <a:spcPct val="0"/>
            </a:spcBef>
            <a:spcAft>
              <a:spcPct val="15000"/>
            </a:spcAft>
            <a:buChar char="••"/>
          </a:pPr>
          <a:r>
            <a:rPr lang="en-GB" sz="1300" kern="1200" dirty="0" smtClean="0"/>
            <a:t>Rendering hints</a:t>
          </a:r>
          <a:endParaRPr lang="en-GB" sz="1300" kern="1200" dirty="0"/>
        </a:p>
      </dsp:txBody>
      <dsp:txXfrm>
        <a:off x="4949298" y="1051012"/>
        <a:ext cx="2665007" cy="730973"/>
      </dsp:txXfrm>
    </dsp:sp>
    <dsp:sp modelId="{FE0DF38C-53CD-4D84-82B9-CFA15A745963}">
      <dsp:nvSpPr>
        <dsp:cNvPr id="0" name=""/>
        <dsp:cNvSpPr/>
      </dsp:nvSpPr>
      <dsp:spPr>
        <a:xfrm>
          <a:off x="4949298" y="1781985"/>
          <a:ext cx="2665007" cy="730973"/>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GB" sz="1300" kern="1200" dirty="0" smtClean="0"/>
            <a:t>see it</a:t>
          </a:r>
          <a:endParaRPr lang="en-GB" sz="1300" kern="1200" dirty="0"/>
        </a:p>
        <a:p>
          <a:pPr marL="114300" lvl="1" indent="-114300" algn="l" defTabSz="577850">
            <a:lnSpc>
              <a:spcPct val="90000"/>
            </a:lnSpc>
            <a:spcBef>
              <a:spcPct val="0"/>
            </a:spcBef>
            <a:spcAft>
              <a:spcPct val="15000"/>
            </a:spcAft>
            <a:buChar char="••"/>
          </a:pPr>
          <a:r>
            <a:rPr lang="en-GB" sz="1300" kern="1200" dirty="0" smtClean="0"/>
            <a:t>use it</a:t>
          </a:r>
          <a:endParaRPr lang="en-GB" sz="1300" kern="1200" dirty="0"/>
        </a:p>
        <a:p>
          <a:pPr marL="114300" lvl="1" indent="-114300" algn="l" defTabSz="577850">
            <a:lnSpc>
              <a:spcPct val="90000"/>
            </a:lnSpc>
            <a:spcBef>
              <a:spcPct val="0"/>
            </a:spcBef>
            <a:spcAft>
              <a:spcPct val="15000"/>
            </a:spcAft>
            <a:buChar char="••"/>
          </a:pPr>
          <a:r>
            <a:rPr lang="en-GB" sz="1300" kern="1200" dirty="0" smtClean="0"/>
            <a:t>do it</a:t>
          </a:r>
          <a:endParaRPr lang="en-GB" sz="1300" kern="1200" dirty="0"/>
        </a:p>
      </dsp:txBody>
      <dsp:txXfrm>
        <a:off x="4949298" y="1781985"/>
        <a:ext cx="2665007" cy="730973"/>
      </dsp:txXfrm>
    </dsp:sp>
    <dsp:sp modelId="{076F46DF-2CD6-458F-AA6D-1A1A40F4AAAB}">
      <dsp:nvSpPr>
        <dsp:cNvPr id="0" name=""/>
        <dsp:cNvSpPr/>
      </dsp:nvSpPr>
      <dsp:spPr>
        <a:xfrm>
          <a:off x="4949298" y="2512959"/>
          <a:ext cx="2665007" cy="730973"/>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GB" sz="1300" kern="1200" dirty="0" smtClean="0"/>
            <a:t>know-</a:t>
          </a:r>
          <a:r>
            <a:rPr lang="en-GB" sz="1300" kern="1200" dirty="0" err="1" smtClean="0"/>
            <a:t>whats</a:t>
          </a:r>
          <a:endParaRPr lang="en-GB" sz="1300" kern="1200" dirty="0"/>
        </a:p>
        <a:p>
          <a:pPr marL="114300" lvl="1" indent="-114300" algn="l" defTabSz="577850">
            <a:lnSpc>
              <a:spcPct val="90000"/>
            </a:lnSpc>
            <a:spcBef>
              <a:spcPct val="0"/>
            </a:spcBef>
            <a:spcAft>
              <a:spcPct val="15000"/>
            </a:spcAft>
            <a:buChar char="••"/>
          </a:pPr>
          <a:r>
            <a:rPr lang="en-GB" sz="1300" kern="1200" dirty="0" smtClean="0"/>
            <a:t>know-how-</a:t>
          </a:r>
          <a:r>
            <a:rPr lang="en-GB" sz="1300" kern="1200" dirty="0" err="1" smtClean="0"/>
            <a:t>tos</a:t>
          </a:r>
          <a:endParaRPr lang="en-GB" sz="1300" kern="1200" dirty="0"/>
        </a:p>
        <a:p>
          <a:pPr marL="114300" lvl="1" indent="-114300" algn="l" defTabSz="577850">
            <a:lnSpc>
              <a:spcPct val="90000"/>
            </a:lnSpc>
            <a:spcBef>
              <a:spcPct val="0"/>
            </a:spcBef>
            <a:spcAft>
              <a:spcPct val="15000"/>
            </a:spcAft>
            <a:buChar char="••"/>
          </a:pPr>
          <a:r>
            <a:rPr lang="en-GB" sz="1300" kern="1200" dirty="0" smtClean="0"/>
            <a:t>contributed actions</a:t>
          </a:r>
          <a:endParaRPr lang="en-GB" sz="1300" kern="1200" dirty="0"/>
        </a:p>
      </dsp:txBody>
      <dsp:txXfrm>
        <a:off x="4949298" y="2512959"/>
        <a:ext cx="2665007" cy="730973"/>
      </dsp:txXfrm>
    </dsp:sp>
    <dsp:sp modelId="{A0843E00-7253-4310-99E1-D01F1B0B5000}">
      <dsp:nvSpPr>
        <dsp:cNvPr id="0" name=""/>
        <dsp:cNvSpPr/>
      </dsp:nvSpPr>
      <dsp:spPr>
        <a:xfrm>
          <a:off x="4949298" y="3243932"/>
          <a:ext cx="2665007" cy="730973"/>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GB" sz="1300" kern="1200" dirty="0" smtClean="0"/>
            <a:t>Entity</a:t>
          </a:r>
          <a:endParaRPr lang="en-GB" sz="1300" kern="1200" dirty="0"/>
        </a:p>
        <a:p>
          <a:pPr marL="114300" lvl="1" indent="-114300" algn="l" defTabSz="577850">
            <a:lnSpc>
              <a:spcPct val="90000"/>
            </a:lnSpc>
            <a:spcBef>
              <a:spcPct val="0"/>
            </a:spcBef>
            <a:spcAft>
              <a:spcPct val="15000"/>
            </a:spcAft>
            <a:buChar char="••"/>
          </a:pPr>
          <a:r>
            <a:rPr lang="en-GB" sz="1300" kern="1200" dirty="0" smtClean="0"/>
            <a:t>Value</a:t>
          </a:r>
          <a:endParaRPr lang="en-GB" sz="1300" kern="1200" dirty="0"/>
        </a:p>
        <a:p>
          <a:pPr marL="114300" lvl="1" indent="-114300" algn="l" defTabSz="577850">
            <a:lnSpc>
              <a:spcPct val="90000"/>
            </a:lnSpc>
            <a:spcBef>
              <a:spcPct val="0"/>
            </a:spcBef>
            <a:spcAft>
              <a:spcPct val="15000"/>
            </a:spcAft>
            <a:buChar char="••"/>
          </a:pPr>
          <a:r>
            <a:rPr lang="en-GB" sz="1300" kern="1200" dirty="0" smtClean="0"/>
            <a:t>Repository &amp; Services</a:t>
          </a:r>
          <a:endParaRPr lang="en-GB" sz="1300" kern="1200" dirty="0"/>
        </a:p>
      </dsp:txBody>
      <dsp:txXfrm>
        <a:off x="4949298" y="3243932"/>
        <a:ext cx="2665007" cy="7309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71E66F-FEF7-463C-9A44-289C0A0EF96F}">
      <dsp:nvSpPr>
        <dsp:cNvPr id="0" name=""/>
        <dsp:cNvSpPr/>
      </dsp:nvSpPr>
      <dsp:spPr>
        <a:xfrm>
          <a:off x="915" y="0"/>
          <a:ext cx="2380685" cy="4857784"/>
        </a:xfrm>
        <a:prstGeom prst="roundRect">
          <a:avLst>
            <a:gd name="adj" fmla="val 10000"/>
          </a:avLst>
        </a:prstGeom>
        <a:solidFill>
          <a:schemeClr val="accent6">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kern="1200" dirty="0" smtClean="0"/>
            <a:t>Strategic Agility</a:t>
          </a:r>
          <a:endParaRPr lang="en-GB" sz="2800" kern="1200" dirty="0"/>
        </a:p>
      </dsp:txBody>
      <dsp:txXfrm>
        <a:off x="915" y="0"/>
        <a:ext cx="2380685" cy="1457335"/>
      </dsp:txXfrm>
    </dsp:sp>
    <dsp:sp modelId="{C95CF7EE-849C-4C1A-8221-748F325E01D5}">
      <dsp:nvSpPr>
        <dsp:cNvPr id="0" name=""/>
        <dsp:cNvSpPr/>
      </dsp:nvSpPr>
      <dsp:spPr>
        <a:xfrm>
          <a:off x="238984" y="1457335"/>
          <a:ext cx="1904548" cy="3157559"/>
        </a:xfrm>
        <a:prstGeom prst="roundRect">
          <a:avLst>
            <a:gd name="adj" fmla="val 10000"/>
          </a:avLst>
        </a:prstGeom>
        <a:gradFill rotWithShape="0">
          <a:gsLst>
            <a:gs pos="0">
              <a:schemeClr val="accent6">
                <a:alpha val="90000"/>
                <a:hueOff val="0"/>
                <a:satOff val="0"/>
                <a:lumOff val="0"/>
                <a:alphaOff val="0"/>
                <a:shade val="51000"/>
                <a:satMod val="130000"/>
              </a:schemeClr>
            </a:gs>
            <a:gs pos="80000">
              <a:schemeClr val="accent6">
                <a:alpha val="90000"/>
                <a:hueOff val="0"/>
                <a:satOff val="0"/>
                <a:lumOff val="0"/>
                <a:alphaOff val="0"/>
                <a:shade val="93000"/>
                <a:satMod val="130000"/>
              </a:schemeClr>
            </a:gs>
            <a:gs pos="100000">
              <a:schemeClr val="accent6">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GB" sz="2200" kern="1200" dirty="0" smtClean="0"/>
            <a:t>Respond to unforeseen changes in business requirements</a:t>
          </a:r>
          <a:endParaRPr lang="en-GB" sz="2200" kern="1200" dirty="0"/>
        </a:p>
      </dsp:txBody>
      <dsp:txXfrm>
        <a:off x="294766" y="1513117"/>
        <a:ext cx="1792984" cy="3045995"/>
      </dsp:txXfrm>
    </dsp:sp>
    <dsp:sp modelId="{BA727A85-091E-4745-9D82-0B5E42524499}">
      <dsp:nvSpPr>
        <dsp:cNvPr id="0" name=""/>
        <dsp:cNvSpPr/>
      </dsp:nvSpPr>
      <dsp:spPr>
        <a:xfrm>
          <a:off x="2560152" y="0"/>
          <a:ext cx="2380685" cy="4857784"/>
        </a:xfrm>
        <a:prstGeom prst="roundRect">
          <a:avLst>
            <a:gd name="adj" fmla="val 10000"/>
          </a:avLst>
        </a:prstGeom>
        <a:solidFill>
          <a:schemeClr val="accent6">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kern="1200" dirty="0" smtClean="0"/>
            <a:t>Operational Agility</a:t>
          </a:r>
          <a:endParaRPr lang="en-GB" sz="2800" kern="1200" dirty="0"/>
        </a:p>
      </dsp:txBody>
      <dsp:txXfrm>
        <a:off x="2560152" y="0"/>
        <a:ext cx="2380685" cy="1457335"/>
      </dsp:txXfrm>
    </dsp:sp>
    <dsp:sp modelId="{F9E0D124-9E22-4CE1-BF7F-ED5D59D917C4}">
      <dsp:nvSpPr>
        <dsp:cNvPr id="0" name=""/>
        <dsp:cNvSpPr/>
      </dsp:nvSpPr>
      <dsp:spPr>
        <a:xfrm>
          <a:off x="2798220" y="1457335"/>
          <a:ext cx="1904548" cy="3157559"/>
        </a:xfrm>
        <a:prstGeom prst="roundRect">
          <a:avLst>
            <a:gd name="adj" fmla="val 10000"/>
          </a:avLst>
        </a:prstGeom>
        <a:gradFill rotWithShape="0">
          <a:gsLst>
            <a:gs pos="0">
              <a:schemeClr val="accent6">
                <a:alpha val="90000"/>
                <a:hueOff val="0"/>
                <a:satOff val="0"/>
                <a:lumOff val="0"/>
                <a:alphaOff val="-20000"/>
                <a:shade val="51000"/>
                <a:satMod val="130000"/>
              </a:schemeClr>
            </a:gs>
            <a:gs pos="80000">
              <a:schemeClr val="accent6">
                <a:alpha val="90000"/>
                <a:hueOff val="0"/>
                <a:satOff val="0"/>
                <a:lumOff val="0"/>
                <a:alphaOff val="-20000"/>
                <a:shade val="93000"/>
                <a:satMod val="130000"/>
              </a:schemeClr>
            </a:gs>
            <a:gs pos="100000">
              <a:schemeClr val="accent6">
                <a:alpha val="90000"/>
                <a:hueOff val="0"/>
                <a:satOff val="0"/>
                <a:lumOff val="0"/>
                <a:alpha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GB" sz="2200" kern="1200" dirty="0" smtClean="0"/>
            <a:t>Provide clerical officers with greater flexibility to solve customers' problems</a:t>
          </a:r>
          <a:endParaRPr lang="en-GB" sz="2200" kern="1200" dirty="0"/>
        </a:p>
      </dsp:txBody>
      <dsp:txXfrm>
        <a:off x="2854002" y="1513117"/>
        <a:ext cx="1792984" cy="3045995"/>
      </dsp:txXfrm>
    </dsp:sp>
    <dsp:sp modelId="{A95CCC73-2FCD-4DE4-A381-3D30A0DCA969}">
      <dsp:nvSpPr>
        <dsp:cNvPr id="0" name=""/>
        <dsp:cNvSpPr/>
      </dsp:nvSpPr>
      <dsp:spPr>
        <a:xfrm>
          <a:off x="5119389" y="0"/>
          <a:ext cx="2380685" cy="4857784"/>
        </a:xfrm>
        <a:prstGeom prst="roundRect">
          <a:avLst>
            <a:gd name="adj" fmla="val 10000"/>
          </a:avLst>
        </a:prstGeom>
        <a:solidFill>
          <a:schemeClr val="accent6">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kern="1200" dirty="0" smtClean="0"/>
            <a:t>Technical Agility</a:t>
          </a:r>
          <a:endParaRPr lang="en-GB" sz="2800" kern="1200" dirty="0"/>
        </a:p>
      </dsp:txBody>
      <dsp:txXfrm>
        <a:off x="5119389" y="0"/>
        <a:ext cx="2380685" cy="1457335"/>
      </dsp:txXfrm>
    </dsp:sp>
    <dsp:sp modelId="{0E4C5136-013F-4122-B171-9AFC0D97C460}">
      <dsp:nvSpPr>
        <dsp:cNvPr id="0" name=""/>
        <dsp:cNvSpPr/>
      </dsp:nvSpPr>
      <dsp:spPr>
        <a:xfrm>
          <a:off x="5357457" y="1457335"/>
          <a:ext cx="1904548" cy="3157559"/>
        </a:xfrm>
        <a:prstGeom prst="roundRect">
          <a:avLst>
            <a:gd name="adj" fmla="val 10000"/>
          </a:avLst>
        </a:prstGeom>
        <a:gradFill rotWithShape="0">
          <a:gsLst>
            <a:gs pos="0">
              <a:schemeClr val="accent6">
                <a:alpha val="90000"/>
                <a:hueOff val="0"/>
                <a:satOff val="0"/>
                <a:lumOff val="0"/>
                <a:alphaOff val="-40000"/>
                <a:shade val="51000"/>
                <a:satMod val="130000"/>
              </a:schemeClr>
            </a:gs>
            <a:gs pos="80000">
              <a:schemeClr val="accent6">
                <a:alpha val="90000"/>
                <a:hueOff val="0"/>
                <a:satOff val="0"/>
                <a:lumOff val="0"/>
                <a:alphaOff val="-40000"/>
                <a:shade val="93000"/>
                <a:satMod val="130000"/>
              </a:schemeClr>
            </a:gs>
            <a:gs pos="100000">
              <a:schemeClr val="accent6">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GB" sz="2200" kern="1200" dirty="0" smtClean="0"/>
            <a:t>Accommodate changes in technology</a:t>
          </a:r>
          <a:endParaRPr lang="en-GB" sz="2200" kern="1200" dirty="0"/>
        </a:p>
      </dsp:txBody>
      <dsp:txXfrm>
        <a:off x="5413239" y="1513117"/>
        <a:ext cx="1792984" cy="30459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D57AE76F-E67D-4E52-B4AA-F889744E4B89}" type="datetimeFigureOut">
              <a:rPr lang="en-GB" smtClean="0"/>
              <a:t>06/03/2011</a:t>
            </a:fld>
            <a:endParaRPr lang="en-GB"/>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r>
              <a:rPr lang="en-GB" smtClean="0"/>
              <a:t>© 2007 Haywood Associates Ltd.</a:t>
            </a:r>
            <a:endParaRPr lang="en-GB"/>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67AF6283-BE2F-464B-A517-FA1B4FC441C9}" type="slidenum">
              <a:rPr lang="en-GB" smtClean="0"/>
              <a:t>‹#›</a:t>
            </a:fld>
            <a:endParaRPr lang="en-GB"/>
          </a:p>
        </p:txBody>
      </p:sp>
    </p:spTree>
    <p:extLst>
      <p:ext uri="{BB962C8B-B14F-4D97-AF65-F5344CB8AC3E}">
        <p14:creationId xmlns:p14="http://schemas.microsoft.com/office/powerpoint/2010/main" val="134880149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FC993C7B-7F8B-4B8A-9D83-E8C0718AE1FC}" type="datetimeFigureOut">
              <a:rPr lang="en-GB" smtClean="0"/>
              <a:t>06/03/2011</a:t>
            </a:fld>
            <a:endParaRPr lang="en-GB"/>
          </a:p>
        </p:txBody>
      </p:sp>
      <p:sp>
        <p:nvSpPr>
          <p:cNvPr id="4" name="Slide Image Placeholder 3"/>
          <p:cNvSpPr>
            <a:spLocks noGrp="1" noRot="1" noChangeAspect="1"/>
          </p:cNvSpPr>
          <p:nvPr>
            <p:ph type="sldImg" idx="2"/>
          </p:nvPr>
        </p:nvSpPr>
        <p:spPr>
          <a:xfrm>
            <a:off x="990600" y="603250"/>
            <a:ext cx="5118100" cy="3838575"/>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633728"/>
            <a:ext cx="5679440" cy="5164098"/>
          </a:xfrm>
          <a:prstGeom prst="rect">
            <a:avLst/>
          </a:prstGeom>
        </p:spPr>
        <p:txBody>
          <a:bodyPr vert="horz" lIns="99048" tIns="49524" rIns="99048" bIns="49524"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F172FB01-D822-493F-B8D7-D6FC61A88A45}" type="slidenum">
              <a:rPr lang="en-GB" smtClean="0"/>
              <a:t>‹#›</a:t>
            </a:fld>
            <a:endParaRPr lang="en-GB"/>
          </a:p>
        </p:txBody>
      </p:sp>
    </p:spTree>
    <p:extLst>
      <p:ext uri="{BB962C8B-B14F-4D97-AF65-F5344CB8AC3E}">
        <p14:creationId xmlns:p14="http://schemas.microsoft.com/office/powerpoint/2010/main" val="7607273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presentation</a:t>
            </a:r>
            <a:r>
              <a:rPr lang="en-GB" baseline="0" dirty="0" smtClean="0"/>
              <a:t> has been put together for anyone wanting to do an introductory talk of Apache Isis to their work colleagues or fellow geeks at work, a user group or at a conference.</a:t>
            </a:r>
          </a:p>
          <a:p>
            <a:endParaRPr lang="en-GB" dirty="0" smtClean="0"/>
          </a:p>
          <a:p>
            <a:r>
              <a:rPr lang="en-GB" dirty="0" smtClean="0"/>
              <a:t>It consists of 9</a:t>
            </a:r>
            <a:r>
              <a:rPr lang="en-GB" baseline="0" dirty="0" smtClean="0"/>
              <a:t> slides outlining some of the main themes of Apache Isis, domain-driven design and the naked objects pattern.  There are plenty of notes for each slide, so you shouldn’t run out of things to say.   In addition, one of the slides is a placeholder for a demo, so you have the opportunity to show Isis “in the flesh”. </a:t>
            </a:r>
          </a:p>
          <a:p>
            <a:endParaRPr lang="en-GB" baseline="0" dirty="0" smtClean="0"/>
          </a:p>
          <a:p>
            <a:r>
              <a:rPr lang="en-GB" baseline="0" dirty="0" smtClean="0"/>
              <a:t>After the final slide (“Resources”), there are 3 additional slides relating to the Irish DSP project.  This was the “flagship” project that was the first to put naked objects to real-life use, and is a substantive and highly successful “existence proof” of the validity of the naked objects pattern.  You’re free to interweave these additional slides into the main material if you wish, or just read them for a little additional context.</a:t>
            </a:r>
            <a:endParaRPr lang="en-GB" dirty="0"/>
          </a:p>
        </p:txBody>
      </p:sp>
    </p:spTree>
    <p:extLst>
      <p:ext uri="{BB962C8B-B14F-4D97-AF65-F5344CB8AC3E}">
        <p14:creationId xmlns:p14="http://schemas.microsoft.com/office/powerpoint/2010/main" val="3960242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A8212D-A7D5-4281-BB2F-22D986DF3916}" type="slidenum">
              <a:rPr lang="en-GB"/>
              <a:pPr/>
              <a:t>10</a:t>
            </a:fld>
            <a:endParaRPr lang="en-GB"/>
          </a:p>
        </p:txBody>
      </p:sp>
      <p:sp>
        <p:nvSpPr>
          <p:cNvPr id="17410" name="Rectangle 2"/>
          <p:cNvSpPr>
            <a:spLocks noGrp="1" noRot="1" noChangeAspect="1" noChangeArrowheads="1" noTextEdit="1"/>
          </p:cNvSpPr>
          <p:nvPr>
            <p:ph type="sldImg"/>
          </p:nvPr>
        </p:nvSpPr>
        <p:spPr>
          <a:xfrm>
            <a:off x="992188" y="604838"/>
            <a:ext cx="5114925" cy="3836987"/>
          </a:xfrm>
          <a:ln/>
        </p:spPr>
      </p:sp>
      <p:sp>
        <p:nvSpPr>
          <p:cNvPr id="17411" name="Rectangle 3"/>
          <p:cNvSpPr>
            <a:spLocks noGrp="1" noChangeArrowheads="1"/>
          </p:cNvSpPr>
          <p:nvPr>
            <p:ph type="body" idx="1"/>
          </p:nvPr>
        </p:nvSpPr>
        <p:spPr/>
        <p:txBody>
          <a:bodyPr/>
          <a:lstStyle/>
          <a:p>
            <a:r>
              <a:rPr lang="en-US" dirty="0" smtClean="0"/>
              <a:t>The remaining three slides provide some background on the DSP system. </a:t>
            </a:r>
            <a:r>
              <a:rPr lang="en-GB" dirty="0"/>
              <a:t>You’re free to interweave these additional slides into the main material if you wish, or just read them for a little additional context</a:t>
            </a:r>
            <a:r>
              <a:rPr lang="en-GB" dirty="0" smtClean="0"/>
              <a:t>.</a:t>
            </a:r>
            <a:endParaRPr lang="en-US" dirty="0" smtClean="0"/>
          </a:p>
          <a:p>
            <a:endParaRPr lang="en-US" dirty="0"/>
          </a:p>
          <a:p>
            <a:r>
              <a:rPr lang="en-US" dirty="0" smtClean="0"/>
              <a:t>DSP is the Irish Government’s Department of Social Protection, responsible for the payment of social welfare payments, such as pensions and child benefit.  These are two of the largest benefits, but in all the department administers ~45 benefits.  Of these, currently around 12 of these (including pensions and CB) are administered by a naked </a:t>
            </a:r>
            <a:r>
              <a:rPr lang="en-US" dirty="0"/>
              <a:t>o</a:t>
            </a:r>
            <a:r>
              <a:rPr lang="en-US" dirty="0" smtClean="0"/>
              <a:t>bjects system (running on .NET). As such, the system is a </a:t>
            </a:r>
            <a:r>
              <a:rPr lang="en-GB" dirty="0" smtClean="0"/>
              <a:t>substantive and highly successful “existence proof” of the validity of the naked objects pattern.  </a:t>
            </a:r>
          </a:p>
          <a:p>
            <a:endParaRPr lang="en-GB" dirty="0"/>
          </a:p>
          <a:p>
            <a:r>
              <a:rPr lang="en-US" dirty="0" smtClean="0"/>
              <a:t>This slide talks about why the DSP chose  a naked </a:t>
            </a:r>
            <a:r>
              <a:rPr lang="en-US" dirty="0"/>
              <a:t>o</a:t>
            </a:r>
            <a:r>
              <a:rPr lang="en-US" dirty="0" smtClean="0"/>
              <a:t>bjects system in the first place, couching the answer in terms of letting the department become more agile.  The system has indeed demonstrated agility on all three levels; for example:</a:t>
            </a:r>
          </a:p>
          <a:p>
            <a:pPr marL="185715" indent="-185715">
              <a:buFontTx/>
              <a:buChar char="-"/>
            </a:pPr>
            <a:r>
              <a:rPr lang="en-US" dirty="0" smtClean="0"/>
              <a:t>strategic agility  was demonstrated by a new “Early Childcare Supplement” (ECS) benefit that was announced in the Dec 2005 budget, and went live 9 months later, in Aug 2006.  Similarly, new requirements in the Nov 2008 budget went live in Feb 2009 and in Apr 2009.</a:t>
            </a:r>
          </a:p>
          <a:p>
            <a:pPr marL="185715" indent="-185715">
              <a:buFontTx/>
              <a:buChar char="-"/>
            </a:pPr>
            <a:r>
              <a:rPr lang="en-US" dirty="0" err="1" smtClean="0"/>
              <a:t>operationality</a:t>
            </a:r>
            <a:r>
              <a:rPr lang="en-US" dirty="0" smtClean="0"/>
              <a:t> agility continues to be demonstrated by the OOUI; Richard </a:t>
            </a:r>
            <a:r>
              <a:rPr lang="en-US" dirty="0" err="1" smtClean="0"/>
              <a:t>Pawson’s</a:t>
            </a:r>
            <a:r>
              <a:rPr lang="en-US" dirty="0" smtClean="0"/>
              <a:t> thesis includes details of this in terms of end-</a:t>
            </a:r>
            <a:r>
              <a:rPr lang="en-US" dirty="0" err="1" smtClean="0"/>
              <a:t>iuser</a:t>
            </a:r>
            <a:r>
              <a:rPr lang="en-US" dirty="0" smtClean="0"/>
              <a:t> interviews</a:t>
            </a:r>
          </a:p>
          <a:p>
            <a:pPr marL="185715" indent="-185715">
              <a:buFontTx/>
              <a:buChar char="-"/>
            </a:pPr>
            <a:r>
              <a:rPr lang="en-US" dirty="0" smtClean="0"/>
              <a:t>technical agility relates to the ability to incorporate new technologies, such as domain service implementations for SMS, Barcoding, printing </a:t>
            </a:r>
            <a:r>
              <a:rPr lang="en-US" dirty="0" err="1" smtClean="0"/>
              <a:t>etc</a:t>
            </a:r>
            <a:r>
              <a:rPr lang="en-US" dirty="0" smtClean="0"/>
              <a:t>; use of BizTalk to integrate with other departments, integration with varied legacy systems for unemployment benefit handling etc.</a:t>
            </a:r>
          </a:p>
          <a:p>
            <a:pPr marL="185715" indent="-185715">
              <a:buFontTx/>
              <a:buChar char="-"/>
            </a:pPr>
            <a:endParaRPr lang="en-US" dirty="0" smtClean="0"/>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C8B8EB-3C55-44EE-BE20-557C9CDD803F}" type="slidenum">
              <a:rPr lang="en-GB"/>
              <a:pPr/>
              <a:t>11</a:t>
            </a:fld>
            <a:endParaRPr lang="en-GB"/>
          </a:p>
        </p:txBody>
      </p:sp>
      <p:sp>
        <p:nvSpPr>
          <p:cNvPr id="12290" name="Rectangle 2"/>
          <p:cNvSpPr>
            <a:spLocks noGrp="1" noRot="1" noChangeAspect="1" noChangeArrowheads="1" noTextEdit="1"/>
          </p:cNvSpPr>
          <p:nvPr>
            <p:ph type="sldImg"/>
          </p:nvPr>
        </p:nvSpPr>
        <p:spPr>
          <a:xfrm>
            <a:off x="992188" y="604838"/>
            <a:ext cx="5114925" cy="3836987"/>
          </a:xfrm>
          <a:ln/>
        </p:spPr>
      </p:sp>
      <p:sp>
        <p:nvSpPr>
          <p:cNvPr id="12291" name="Rectangle 3"/>
          <p:cNvSpPr>
            <a:spLocks noGrp="1" noChangeArrowheads="1"/>
          </p:cNvSpPr>
          <p:nvPr>
            <p:ph type="body" idx="1"/>
          </p:nvPr>
        </p:nvSpPr>
        <p:spPr/>
        <p:txBody>
          <a:bodyPr/>
          <a:lstStyle/>
          <a:p>
            <a:r>
              <a:rPr lang="en-US" dirty="0" smtClean="0"/>
              <a:t>As mentioned on the previous slide, the DSP administers ~45 schemes, of which ~12 now run on naked </a:t>
            </a:r>
            <a:r>
              <a:rPr lang="en-US" dirty="0"/>
              <a:t>o</a:t>
            </a:r>
            <a:r>
              <a:rPr lang="en-US" dirty="0" smtClean="0"/>
              <a:t>bjects system.  The long-term plan is to support all systems via naked </a:t>
            </a:r>
            <a:r>
              <a:rPr lang="en-US" dirty="0"/>
              <a:t>o</a:t>
            </a:r>
            <a:r>
              <a:rPr lang="en-US" dirty="0" smtClean="0"/>
              <a:t>bjects (in some cases wrapping legacy systems, in others porting the functionality over).</a:t>
            </a:r>
          </a:p>
          <a:p>
            <a:endParaRPr lang="en-US" dirty="0"/>
          </a:p>
          <a:p>
            <a:r>
              <a:rPr lang="en-US" dirty="0" smtClean="0"/>
              <a:t>The system comprises:</a:t>
            </a:r>
          </a:p>
          <a:p>
            <a:pPr marL="185715" indent="-185715">
              <a:buFontTx/>
              <a:buChar char="-"/>
            </a:pPr>
            <a:r>
              <a:rPr lang="en-US" dirty="0" smtClean="0"/>
              <a:t>a common BOM (business object model), </a:t>
            </a:r>
            <a:r>
              <a:rPr lang="en-US" dirty="0"/>
              <a:t>that acts as a shared kernel for the core concepts such as customer, scheme, payment, officer, auditing, workflow and such like. </a:t>
            </a:r>
            <a:endParaRPr lang="en-US" dirty="0" smtClean="0"/>
          </a:p>
          <a:p>
            <a:pPr marL="185715" indent="-185715">
              <a:buFontTx/>
              <a:buChar char="-"/>
            </a:pPr>
            <a:r>
              <a:rPr lang="en-US" dirty="0" smtClean="0"/>
              <a:t>scheme specific “BOMs”, that provide the business rules for the various schemes administered (pensions, child benefit, unemployment benefit, bereavement grant, household benefits, free travel </a:t>
            </a:r>
            <a:r>
              <a:rPr lang="en-US" dirty="0" err="1" smtClean="0"/>
              <a:t>etc</a:t>
            </a:r>
            <a:r>
              <a:rPr lang="en-US" dirty="0" smtClean="0"/>
              <a:t> </a:t>
            </a:r>
            <a:r>
              <a:rPr lang="en-US" dirty="0" err="1" smtClean="0"/>
              <a:t>etc</a:t>
            </a:r>
            <a:r>
              <a:rPr lang="en-US" dirty="0" smtClean="0"/>
              <a:t>)</a:t>
            </a:r>
          </a:p>
          <a:p>
            <a:pPr marL="185715" indent="-185715">
              <a:buFontTx/>
              <a:buChar char="-"/>
            </a:pPr>
            <a:r>
              <a:rPr lang="en-US" dirty="0" smtClean="0"/>
              <a:t>a technical platform that extends naked objects framework for persistence, </a:t>
            </a:r>
            <a:r>
              <a:rPr lang="en-US" dirty="0" err="1" smtClean="0"/>
              <a:t>remoting</a:t>
            </a:r>
            <a:r>
              <a:rPr lang="en-US" dirty="0" smtClean="0"/>
              <a:t>, security </a:t>
            </a:r>
            <a:r>
              <a:rPr lang="en-US" dirty="0" err="1" smtClean="0"/>
              <a:t>etc</a:t>
            </a:r>
            <a:endParaRPr lang="en-US" dirty="0" smtClean="0"/>
          </a:p>
          <a:p>
            <a:pPr marL="185715" indent="-185715">
              <a:buFontTx/>
              <a:buChar char="-"/>
            </a:pPr>
            <a:r>
              <a:rPr lang="en-US" dirty="0" smtClean="0"/>
              <a:t>domain services that integrate with other systems, technologies and departments</a:t>
            </a:r>
          </a:p>
          <a:p>
            <a:pPr marL="185715" indent="-185715">
              <a:buFontTx/>
              <a:buChar char="-"/>
            </a:pPr>
            <a:endParaRPr lang="en-US" dirty="0" smtClean="0"/>
          </a:p>
          <a:p>
            <a:pPr marL="185715" indent="-185715">
              <a:buFontTx/>
              <a:buChar char="-"/>
            </a:pPr>
            <a:endParaRPr lang="en-US" dirty="0" smtClean="0"/>
          </a:p>
          <a:p>
            <a:endParaRPr lang="en-US" dirty="0" smtClean="0"/>
          </a:p>
          <a:p>
            <a:endParaRPr lang="en-US" dirty="0"/>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604838"/>
            <a:ext cx="5114925" cy="3836987"/>
          </a:xfrm>
        </p:spPr>
      </p:sp>
      <p:sp>
        <p:nvSpPr>
          <p:cNvPr id="3" name="Notes Placeholder 2"/>
          <p:cNvSpPr>
            <a:spLocks noGrp="1"/>
          </p:cNvSpPr>
          <p:nvPr>
            <p:ph type="body" idx="1"/>
          </p:nvPr>
        </p:nvSpPr>
        <p:spPr/>
        <p:txBody>
          <a:bodyPr>
            <a:normAutofit/>
          </a:bodyPr>
          <a:lstStyle/>
          <a:p>
            <a:pPr eaLnBrk="1" hangingPunct="1"/>
            <a:r>
              <a:rPr lang="en-GB" dirty="0" smtClean="0"/>
              <a:t>Domain driven design</a:t>
            </a:r>
            <a:endParaRPr lang="en-GB" dirty="0"/>
          </a:p>
          <a:p>
            <a:pPr marL="185715" indent="-185715">
              <a:buFontTx/>
              <a:buChar char="-"/>
            </a:pPr>
            <a:r>
              <a:rPr lang="en-GB" dirty="0"/>
              <a:t>the common BOM consists of 120 classes, 60000 lines of code, written by 2 people</a:t>
            </a:r>
          </a:p>
          <a:p>
            <a:pPr marL="185715" indent="-185715">
              <a:buFontTx/>
              <a:buChar char="-"/>
            </a:pPr>
            <a:r>
              <a:rPr lang="en-GB" dirty="0"/>
              <a:t>pensions BOM is comparable size; written by 3 people</a:t>
            </a:r>
          </a:p>
          <a:p>
            <a:pPr marL="185715" indent="-185715">
              <a:buFontTx/>
              <a:buChar char="-"/>
            </a:pPr>
            <a:r>
              <a:rPr lang="en-GB" dirty="0" smtClean="0"/>
              <a:t>extreme reuse:</a:t>
            </a:r>
          </a:p>
          <a:p>
            <a:pPr marL="680954" lvl="1" indent="-185715">
              <a:buFontTx/>
              <a:buChar char="-"/>
            </a:pPr>
            <a:r>
              <a:rPr lang="en-GB" dirty="0" smtClean="0"/>
              <a:t>child benefit domain model </a:t>
            </a:r>
            <a:r>
              <a:rPr lang="en-GB" dirty="0" err="1" smtClean="0"/>
              <a:t>reimplemented</a:t>
            </a:r>
            <a:r>
              <a:rPr lang="en-GB" dirty="0" smtClean="0"/>
              <a:t> on SDM platform</a:t>
            </a:r>
          </a:p>
          <a:p>
            <a:pPr marL="680954" lvl="1" indent="-185715">
              <a:buFontTx/>
              <a:buChar char="-"/>
            </a:pPr>
            <a:r>
              <a:rPr lang="en-GB" dirty="0" smtClean="0"/>
              <a:t>original application &gt;50,000 lines of code</a:t>
            </a:r>
          </a:p>
          <a:p>
            <a:pPr marL="680954" lvl="1" indent="-185715">
              <a:buFontTx/>
              <a:buChar char="-"/>
            </a:pPr>
            <a:r>
              <a:rPr lang="en-GB" dirty="0" smtClean="0"/>
              <a:t>domain logic for replacement amounts to just 957 lines of code</a:t>
            </a:r>
          </a:p>
          <a:p>
            <a:pPr eaLnBrk="1" hangingPunct="1"/>
            <a:endParaRPr lang="en-GB" dirty="0" smtClean="0"/>
          </a:p>
          <a:p>
            <a:pPr eaLnBrk="1" hangingPunct="1"/>
            <a:endParaRPr lang="en-GB" dirty="0" smtClean="0"/>
          </a:p>
          <a:p>
            <a:pPr eaLnBrk="1" hangingPunct="1"/>
            <a:r>
              <a:rPr lang="en-GB" dirty="0" smtClean="0"/>
              <a:t>Agile development</a:t>
            </a:r>
          </a:p>
          <a:p>
            <a:pPr marL="185715" indent="-185715">
              <a:buFontTx/>
              <a:buChar char="-"/>
            </a:pPr>
            <a:r>
              <a:rPr lang="en-GB" dirty="0" smtClean="0"/>
              <a:t>monthly releases and planning games</a:t>
            </a:r>
            <a:endParaRPr lang="en-GB" dirty="0"/>
          </a:p>
          <a:p>
            <a:pPr marL="185715" indent="-185715">
              <a:buFontTx/>
              <a:buChar char="-"/>
            </a:pPr>
            <a:r>
              <a:rPr lang="en-GB" dirty="0" smtClean="0"/>
              <a:t>automated regression testing via FitNesse.NET and </a:t>
            </a:r>
            <a:r>
              <a:rPr lang="en-GB" dirty="0" err="1" smtClean="0"/>
              <a:t>Nunit</a:t>
            </a:r>
            <a:endParaRPr lang="en-GB" dirty="0" smtClean="0"/>
          </a:p>
          <a:p>
            <a:pPr marL="185715" indent="-185715">
              <a:buFontTx/>
              <a:buChar char="-"/>
            </a:pPr>
            <a:r>
              <a:rPr lang="en-GB" dirty="0" smtClean="0"/>
              <a:t>continuous integration</a:t>
            </a:r>
            <a:endParaRPr lang="en-GB" dirty="0"/>
          </a:p>
          <a:p>
            <a:pPr eaLnBrk="1" hangingPunct="1"/>
            <a:endParaRPr lang="en-GB" dirty="0" smtClean="0"/>
          </a:p>
          <a:p>
            <a:pPr eaLnBrk="1" hangingPunct="1"/>
            <a:endParaRPr lang="en-GB" dirty="0" smtClean="0"/>
          </a:p>
          <a:p>
            <a:r>
              <a:rPr lang="en-GB" dirty="0" smtClean="0"/>
              <a:t>Some other facts and figures:</a:t>
            </a:r>
            <a:endParaRPr lang="en-GB" dirty="0"/>
          </a:p>
          <a:p>
            <a:pPr marL="185715" lvl="1" indent="-185715">
              <a:buFontTx/>
              <a:buChar char="-"/>
            </a:pPr>
            <a:r>
              <a:rPr lang="en-GB" dirty="0" smtClean="0"/>
              <a:t>&gt;</a:t>
            </a:r>
            <a:r>
              <a:rPr lang="en-GB" dirty="0"/>
              <a:t>1000 end-users, working numerous local offices across the country</a:t>
            </a:r>
          </a:p>
          <a:p>
            <a:pPr marL="185715" lvl="1" indent="-185715">
              <a:buFontTx/>
              <a:buChar char="-"/>
            </a:pPr>
            <a:r>
              <a:rPr lang="en-GB" dirty="0" smtClean="0"/>
              <a:t>€</a:t>
            </a:r>
            <a:r>
              <a:rPr lang="en-GB" dirty="0"/>
              <a:t>5bn paid out </a:t>
            </a:r>
            <a:r>
              <a:rPr lang="en-GB" dirty="0" smtClean="0"/>
              <a:t>annually</a:t>
            </a:r>
          </a:p>
          <a:p>
            <a:pPr marL="185715" lvl="1" indent="-185715">
              <a:buFontTx/>
              <a:buChar char="-"/>
            </a:pPr>
            <a:r>
              <a:rPr lang="en-GB" dirty="0" smtClean="0"/>
              <a:t>&gt;</a:t>
            </a:r>
            <a:r>
              <a:rPr lang="en-GB" dirty="0"/>
              <a:t>100Gb </a:t>
            </a:r>
            <a:r>
              <a:rPr lang="en-GB" dirty="0" smtClean="0"/>
              <a:t>database</a:t>
            </a:r>
            <a:endParaRPr lang="en-GB" dirty="0"/>
          </a:p>
        </p:txBody>
      </p:sp>
      <p:sp>
        <p:nvSpPr>
          <p:cNvPr id="6" name="Slide Number Placeholder 5"/>
          <p:cNvSpPr>
            <a:spLocks noGrp="1"/>
          </p:cNvSpPr>
          <p:nvPr>
            <p:ph type="sldNum" sz="quarter" idx="12"/>
          </p:nvPr>
        </p:nvSpPr>
        <p:spPr/>
        <p:txBody>
          <a:bodyPr/>
          <a:lstStyle/>
          <a:p>
            <a:pPr>
              <a:defRPr/>
            </a:pPr>
            <a:r>
              <a:rPr lang="en-GB" smtClean="0"/>
              <a:t>Page </a:t>
            </a:r>
            <a:fld id="{29DC09D9-30E1-4D87-9B80-8DFD73D597A9}" type="slidenum">
              <a:rPr lang="en-GB" smtClean="0"/>
              <a:pPr>
                <a:defRPr/>
              </a:pPr>
              <a:t>12</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r>
              <a:rPr lang="en-US" dirty="0" smtClean="0"/>
              <a:t>Apache Isis is</a:t>
            </a:r>
            <a:r>
              <a:rPr lang="en-US" baseline="0" dirty="0" smtClean="0"/>
              <a:t> a framework to support domain-driven design.  Eric Evans, the author of the DDD book, introduces the idea of “ubiquitous language” as one of the two core patterns of domain-driven design.  The idea of a ubiquitous language is for the team (and by this we mean both the business-oriented domain experts as well as the techies) to communicate ideas only in terms of the core domain objects. They should be talking about customers, orders, products; they shouldn’t be talking about screens, persistence, </a:t>
            </a:r>
            <a:r>
              <a:rPr lang="en-US" baseline="0" dirty="0" err="1" smtClean="0"/>
              <a:t>remoting</a:t>
            </a:r>
            <a:r>
              <a:rPr lang="en-US" baseline="0" dirty="0" smtClean="0"/>
              <a:t> or security.  If the team struggling to communicate, then it is probably because some domain concept has not been identified or defined.</a:t>
            </a:r>
          </a:p>
          <a:p>
            <a:endParaRPr lang="en-US" baseline="0" dirty="0" smtClean="0"/>
          </a:p>
          <a:p>
            <a:r>
              <a:rPr lang="en-US" baseline="0" dirty="0" smtClean="0"/>
              <a:t>An example: on a big government project (DSP)</a:t>
            </a:r>
            <a:r>
              <a:rPr lang="en-US" dirty="0" smtClean="0"/>
              <a:t> </a:t>
            </a:r>
            <a:r>
              <a:rPr lang="en-US" baseline="0" dirty="0" smtClean="0"/>
              <a:t>building a new social welfare system, one of the analysis workshops was discussing the process of sending out pension books when they expire.  Part of the discussion kept mentioning the cycle of renewals for pension books.  Since this phrase kept coming up, it gave rise to the </a:t>
            </a:r>
            <a:r>
              <a:rPr lang="en-US" baseline="0" dirty="0" err="1" smtClean="0"/>
              <a:t>BookRenewalCycle</a:t>
            </a:r>
            <a:r>
              <a:rPr lang="en-US" baseline="0" dirty="0" smtClean="0"/>
              <a:t> class,</a:t>
            </a:r>
            <a:r>
              <a:rPr lang="en-US" dirty="0" smtClean="0"/>
              <a:t> which ended up with its own set of responsibilities.</a:t>
            </a:r>
            <a:endParaRPr lang="en-US" baseline="0" dirty="0" smtClean="0"/>
          </a:p>
          <a:p>
            <a:endParaRPr lang="en-US" baseline="0" dirty="0" smtClean="0"/>
          </a:p>
          <a:p>
            <a:r>
              <a:rPr lang="en-US" baseline="0" dirty="0" smtClean="0"/>
              <a:t>Using a ubiquitous language helps the developers come up to speed with the domain concepts, but it also helps ensure that the domain experts fully understand and define their own domain terms.  Non-automated business processes (</a:t>
            </a:r>
            <a:r>
              <a:rPr lang="en-US" baseline="0" dirty="0" err="1" smtClean="0"/>
              <a:t>ie</a:t>
            </a:r>
            <a:r>
              <a:rPr lang="en-US" baseline="0" dirty="0" smtClean="0"/>
              <a:t> as executed by humans) are able to cope with a degree of fuzziness, but that isn’t the case for business processes that are being automated by computers.  And of course, the ubiquitous language becomes the vocabulary by which users stories</a:t>
            </a:r>
            <a:r>
              <a:rPr lang="en-US" dirty="0" smtClean="0"/>
              <a:t> are articulated.</a:t>
            </a:r>
          </a:p>
          <a:p>
            <a:endParaRPr lang="en-US" baseline="0" dirty="0" smtClean="0"/>
          </a:p>
          <a:p>
            <a:r>
              <a:rPr lang="en-US" dirty="0" smtClean="0"/>
              <a:t>The other core pattern of DDD is “model-driven design”; if anyone asks we pick up on this topic later on in the presentation.</a:t>
            </a:r>
            <a:endParaRPr lang="en-US" baseline="0" dirty="0" smtClean="0"/>
          </a:p>
          <a:p>
            <a:endParaRPr lang="en-US" baseline="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noFill/>
          <a:ln/>
        </p:spPr>
        <p:txBody>
          <a:bodyPr/>
          <a:lstStyle/>
          <a:p>
            <a:pPr eaLnBrk="1" hangingPunct="1"/>
            <a:r>
              <a:rPr lang="en-US" dirty="0" smtClean="0"/>
              <a:t>Apache Isis supports domain-driven design by implementing the naked objects pattern.</a:t>
            </a:r>
          </a:p>
          <a:p>
            <a:pPr eaLnBrk="1" hangingPunct="1"/>
            <a:endParaRPr lang="en-US" dirty="0" smtClean="0"/>
          </a:p>
          <a:p>
            <a:pPr eaLnBrk="1" hangingPunct="1"/>
            <a:r>
              <a:rPr lang="en-US" dirty="0" smtClean="0"/>
              <a:t>“Naked Objects” as a term has several definitions.  First, it is an architectural pattern for a system whereby the presentation layer is an automatically generated object-oriented UI, constructed at runtime from the domain model.  This isn’t compile-time code generation scaffolding, it’s building a </a:t>
            </a:r>
            <a:r>
              <a:rPr lang="en-US" dirty="0" err="1" smtClean="0"/>
              <a:t>metamodel</a:t>
            </a:r>
            <a:r>
              <a:rPr lang="en-US" dirty="0" smtClean="0"/>
              <a:t> on-the-fly at runtime.  As an pattern, it also fits in well with the hexagonal architecture (discussed shortly).</a:t>
            </a:r>
          </a:p>
          <a:p>
            <a:pPr eaLnBrk="1" hangingPunct="1"/>
            <a:endParaRPr lang="en-US" dirty="0"/>
          </a:p>
          <a:p>
            <a:pPr eaLnBrk="1" hangingPunct="1"/>
            <a:r>
              <a:rPr lang="en-US" dirty="0" smtClean="0"/>
              <a:t>Perhaps more fundamentally, the principle of naked objects is object-orientation as “your mother taught you”, applied to enterprise business applications.  So we’re not talking about objects as </a:t>
            </a:r>
            <a:r>
              <a:rPr lang="en-US" dirty="0" err="1" smtClean="0"/>
              <a:t>anaemic</a:t>
            </a:r>
            <a:r>
              <a:rPr lang="en-US" dirty="0" smtClean="0"/>
              <a:t> data holders that are manipulated by service layers; these are proper objects with “know-</a:t>
            </a:r>
            <a:r>
              <a:rPr lang="en-US" dirty="0" err="1" smtClean="0"/>
              <a:t>whats</a:t>
            </a:r>
            <a:r>
              <a:rPr lang="en-US" dirty="0" smtClean="0"/>
              <a:t>” (encapsulated state) and “know-how-</a:t>
            </a:r>
            <a:r>
              <a:rPr lang="en-US" dirty="0" err="1" smtClean="0"/>
              <a:t>tos</a:t>
            </a:r>
            <a:r>
              <a:rPr lang="en-US" dirty="0" smtClean="0"/>
              <a:t>” (encapsulated </a:t>
            </a:r>
            <a:r>
              <a:rPr lang="en-US" dirty="0" err="1" smtClean="0"/>
              <a:t>behaviour</a:t>
            </a:r>
            <a:r>
              <a:rPr lang="en-US" dirty="0" smtClean="0"/>
              <a:t>).</a:t>
            </a:r>
          </a:p>
          <a:p>
            <a:pPr eaLnBrk="1" hangingPunct="1"/>
            <a:endParaRPr lang="en-US" dirty="0"/>
          </a:p>
          <a:p>
            <a:pPr eaLnBrk="1" hangingPunct="1"/>
            <a:r>
              <a:rPr lang="en-US" dirty="0" smtClean="0"/>
              <a:t>Another theme to naked objects is that the UI should allow the user to perform their job in the way that they want, without forcing them to follow narrowly defined paths.  This is especially useful for expert users who have a deep knowledge of the domain (something often true for end-users within an enterprise).  The domain objects take responsibility for ensuring they are never placed into an invalid state, and provide </a:t>
            </a:r>
            <a:r>
              <a:rPr lang="en-US" dirty="0" err="1" smtClean="0"/>
              <a:t>behaviours</a:t>
            </a:r>
            <a:r>
              <a:rPr lang="en-US" dirty="0" smtClean="0"/>
              <a:t> for the user to manipulate them, but say nothing about the order in which they are manipulated.  We usually describe this as naked objects systems being written for the “problem solver, not process follower”.  (Note that the above doesn’t preclude the UI being customized to provide additional support for non-expert users).</a:t>
            </a:r>
          </a:p>
          <a:p>
            <a:pPr eaLnBrk="1" hangingPunct="1"/>
            <a:endParaRPr lang="en-US" dirty="0" smtClean="0"/>
          </a:p>
          <a:p>
            <a:r>
              <a:rPr lang="en-US" dirty="0" smtClean="0"/>
              <a:t>As we’ll learn about in the following slides, it’s the rapid application development of naked </a:t>
            </a:r>
            <a:r>
              <a:rPr lang="en-US" dirty="0"/>
              <a:t>objects applications </a:t>
            </a:r>
            <a:r>
              <a:rPr lang="en-US" dirty="0" smtClean="0"/>
              <a:t>that </a:t>
            </a:r>
            <a:r>
              <a:rPr lang="en-US" dirty="0"/>
              <a:t>makes it a natural bedfellow for DDD: the team can quickly build up their ubiquitous language with the minimum of distractions</a:t>
            </a:r>
            <a:r>
              <a:rPr lang="en-US" dirty="0" smtClean="0"/>
              <a:t>.</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p:cNvSpPr>
            <a:spLocks noGrp="1" noRot="1" noChangeAspect="1" noChangeArrowheads="1" noTextEdit="1"/>
          </p:cNvSpPr>
          <p:nvPr>
            <p:ph type="sldImg"/>
          </p:nvPr>
        </p:nvSpPr>
        <p:spPr>
          <a:ln/>
        </p:spPr>
      </p:sp>
      <p:sp>
        <p:nvSpPr>
          <p:cNvPr id="48134" name="Rectangle 3"/>
          <p:cNvSpPr>
            <a:spLocks noGrp="1" noChangeArrowheads="1"/>
          </p:cNvSpPr>
          <p:nvPr>
            <p:ph type="body" idx="1"/>
          </p:nvPr>
        </p:nvSpPr>
        <p:spPr>
          <a:noFill/>
          <a:ln/>
        </p:spPr>
        <p:txBody>
          <a:bodyPr/>
          <a:lstStyle/>
          <a:p>
            <a:pPr eaLnBrk="1" hangingPunct="1"/>
            <a:r>
              <a:rPr lang="en-GB" dirty="0" smtClean="0"/>
              <a:t>The “don’t repeat yourself” (DRY) principle is the idea that every concept, business rule and validation should be expressed in one place and one place only.  The term was originally coined by Dave Thomas and Andy Hunt in their book, the Pragmatic Programmer (2001), and has been widely quoted since then as sound advice.</a:t>
            </a:r>
          </a:p>
          <a:p>
            <a:pPr eaLnBrk="1" hangingPunct="1"/>
            <a:endParaRPr lang="en-US" dirty="0" smtClean="0"/>
          </a:p>
          <a:p>
            <a:pPr eaLnBrk="1" hangingPunct="1"/>
            <a:r>
              <a:rPr lang="en-US" dirty="0" smtClean="0"/>
              <a:t>Object/relational mappers such as Hibernate are a good example of the DRY principle; rather than writing lots of boilerplate JDBC to insert, update and delete objects into the database, we instead defining a mapping and let the ORM do the heavy lifting for you.</a:t>
            </a:r>
          </a:p>
          <a:p>
            <a:pPr eaLnBrk="1" hangingPunct="1"/>
            <a:endParaRPr lang="en-US" dirty="0"/>
          </a:p>
          <a:p>
            <a:pPr eaLnBrk="1" hangingPunct="1"/>
            <a:r>
              <a:rPr lang="en-US" dirty="0" smtClean="0"/>
              <a:t>The naked objects pattern is another example of DRY, but this time applied to the presentation layer rather than the persistence layer.  So, object instances are automatically exposed as icons, while the object can be opened up into forms showing the object’s state (properties and collections).  Furthermore all other public the object’s methods (we call them actions) are rendered as menu items or links. </a:t>
            </a:r>
          </a:p>
          <a:p>
            <a:pPr eaLnBrk="1" hangingPunct="1"/>
            <a:endParaRPr lang="en-US" dirty="0" smtClean="0"/>
          </a:p>
          <a:p>
            <a:pPr eaLnBrk="1" hangingPunct="1"/>
            <a:r>
              <a:rPr lang="en-US" dirty="0" smtClean="0"/>
              <a:t>It’s worth contrasting this with other tools that can generate CRUD applications.  First, the UI is generated at runtime, not compile-time (there’s no “generate scaffolding” command to run).  Second, exposing object actions means this is more than just simple CRUD style applications.  Third, with Apache Isis we always starts with the domain layer.  Some other tools start with either a database schema (</a:t>
            </a:r>
            <a:r>
              <a:rPr lang="en-US" dirty="0" err="1" smtClean="0"/>
              <a:t>ie</a:t>
            </a:r>
            <a:r>
              <a:rPr lang="en-US" dirty="0" smtClean="0"/>
              <a:t> reverse engineering a data model), or start with the presentation layer (where the domain model can end up as a 2</a:t>
            </a:r>
            <a:r>
              <a:rPr lang="en-US" baseline="30000" dirty="0" smtClean="0"/>
              <a:t>nd</a:t>
            </a:r>
            <a:r>
              <a:rPr lang="en-US" dirty="0" smtClean="0"/>
              <a:t> class citizen as the domain expert gets distracted by UI concerns).</a:t>
            </a:r>
          </a:p>
          <a:p>
            <a:pPr eaLnBrk="1" hangingPunct="1"/>
            <a:endParaRPr lang="en-US" dirty="0"/>
          </a:p>
          <a:p>
            <a:pPr defTabSz="990478">
              <a:defRPr/>
            </a:pPr>
            <a:endParaRPr lang="en-US" dirty="0"/>
          </a:p>
          <a:p>
            <a:pPr defTabSz="990478">
              <a:defRPr/>
            </a:pPr>
            <a:endParaRPr lang="en-US" dirty="0" smtClean="0"/>
          </a:p>
          <a:p>
            <a:pPr eaLnBrk="1" hangingPunct="1"/>
            <a:endParaRPr lang="en-US" dirty="0" smtClean="0"/>
          </a:p>
          <a:p>
            <a:pPr eaLnBrk="1" hangingPunct="1"/>
            <a:endParaRPr lang="en-US" dirty="0" smtClean="0"/>
          </a:p>
          <a:p>
            <a:pPr lvl="2" eaLnBrk="1" hangingPunct="1"/>
            <a:endParaRPr lang="en-GB"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604838"/>
            <a:ext cx="5114925" cy="3836987"/>
          </a:xfrm>
        </p:spPr>
      </p:sp>
      <p:sp>
        <p:nvSpPr>
          <p:cNvPr id="3" name="Notes Placeholder 2"/>
          <p:cNvSpPr>
            <a:spLocks noGrp="1"/>
          </p:cNvSpPr>
          <p:nvPr>
            <p:ph type="body" idx="1"/>
          </p:nvPr>
        </p:nvSpPr>
        <p:spPr/>
        <p:txBody>
          <a:bodyPr/>
          <a:lstStyle/>
          <a:p>
            <a:r>
              <a:rPr lang="en-US" dirty="0" smtClean="0"/>
              <a:t>Apache Isis is a full-stack framework, meaning</a:t>
            </a:r>
            <a:r>
              <a:rPr lang="en-US" baseline="0" dirty="0" smtClean="0"/>
              <a:t> that it provides an infrastructure for all the usual architectural layers (by which I mean: presentation, application service, domain model, persistence) of an enterprise application.</a:t>
            </a:r>
          </a:p>
          <a:p>
            <a:endParaRPr lang="en-US" baseline="0" dirty="0" smtClean="0"/>
          </a:p>
          <a:p>
            <a:pPr defTabSz="990478">
              <a:defRPr/>
            </a:pPr>
            <a:r>
              <a:rPr lang="en-US" baseline="0" dirty="0" smtClean="0"/>
              <a:t>Isis is also modular,</a:t>
            </a:r>
            <a:r>
              <a:rPr lang="en-US" dirty="0" smtClean="0"/>
              <a:t> and has a number of APIs for different services.    The slide above attempts to show these different modules, using the hexagonal architecture pattern (also called</a:t>
            </a:r>
            <a:r>
              <a:rPr lang="en-US" baseline="0" dirty="0" smtClean="0"/>
              <a:t> “ports and adapters”; see </a:t>
            </a:r>
            <a:r>
              <a:rPr lang="en-US" dirty="0" smtClean="0"/>
              <a:t>Alistair Cockburn’s blog for his original description). From a build perspective, Isis is built using Maven, so each of the boxes shown constitutes either one or several Maven modules.</a:t>
            </a:r>
            <a:endParaRPr lang="en-US" dirty="0"/>
          </a:p>
          <a:p>
            <a:endParaRPr lang="en-US" dirty="0" smtClean="0"/>
          </a:p>
          <a:p>
            <a:r>
              <a:rPr lang="en-US" dirty="0" smtClean="0"/>
              <a:t>The</a:t>
            </a:r>
            <a:r>
              <a:rPr lang="en-US" baseline="0" dirty="0" smtClean="0"/>
              <a:t> middle hexagon</a:t>
            </a:r>
            <a:r>
              <a:rPr lang="en-US" dirty="0" smtClean="0"/>
              <a:t> </a:t>
            </a:r>
            <a:r>
              <a:rPr lang="en-US" baseline="0" dirty="0" smtClean="0"/>
              <a:t>is the core framework</a:t>
            </a:r>
            <a:r>
              <a:rPr lang="en-US" dirty="0" smtClean="0"/>
              <a:t> w</a:t>
            </a:r>
            <a:r>
              <a:rPr lang="en-US" baseline="0" dirty="0" smtClean="0"/>
              <a:t>hich acts as a container for the domain objects.  In programming</a:t>
            </a:r>
            <a:r>
              <a:rPr lang="en-US" dirty="0" smtClean="0"/>
              <a:t> terms, t</a:t>
            </a:r>
            <a:r>
              <a:rPr lang="en-US" baseline="0" dirty="0" smtClean="0"/>
              <a:t>his is represented by the </a:t>
            </a:r>
            <a:r>
              <a:rPr lang="en-US" baseline="0" dirty="0" err="1" smtClean="0"/>
              <a:t>DomainObjectContainer</a:t>
            </a:r>
            <a:r>
              <a:rPr lang="en-US" dirty="0" smtClean="0"/>
              <a:t> interface, and is injected into every domain object.  Using it, the domain object can do such things as raising warnings/errors, or creating/persisting/removing objects.</a:t>
            </a:r>
            <a:endParaRPr lang="en-US" baseline="0" dirty="0" smtClean="0"/>
          </a:p>
          <a:p>
            <a:endParaRPr lang="en-US" dirty="0"/>
          </a:p>
          <a:p>
            <a:r>
              <a:rPr lang="en-US" baseline="0" dirty="0" smtClean="0"/>
              <a:t>Around the outside of the hexagon are a number of “ports”</a:t>
            </a:r>
            <a:r>
              <a:rPr lang="en-US" dirty="0" smtClean="0"/>
              <a:t>.  Of these, the only ones used directly by domain objects are the domain services, again automatically injected.  The services you have will depend on your app, and are written by you.</a:t>
            </a:r>
          </a:p>
          <a:p>
            <a:endParaRPr lang="en-US" dirty="0"/>
          </a:p>
          <a:p>
            <a:r>
              <a:rPr lang="en-US" dirty="0" smtClean="0"/>
              <a:t>All the other ports are  APIs used by Isis .  “Persistence” and “security” should be self explanatory; the “</a:t>
            </a:r>
            <a:r>
              <a:rPr lang="en-US" dirty="0" err="1" smtClean="0"/>
              <a:t>progmodel</a:t>
            </a:r>
            <a:r>
              <a:rPr lang="en-US" dirty="0" smtClean="0"/>
              <a:t> “ defines the mechanism by which Isis </a:t>
            </a:r>
            <a:r>
              <a:rPr lang="en-US" dirty="0" err="1" smtClean="0"/>
              <a:t>metamodel</a:t>
            </a:r>
            <a:r>
              <a:rPr lang="en-US" dirty="0" smtClean="0"/>
              <a:t> is built up, and “</a:t>
            </a:r>
            <a:r>
              <a:rPr lang="en-US" dirty="0" err="1" smtClean="0"/>
              <a:t>bytecode</a:t>
            </a:r>
            <a:r>
              <a:rPr lang="en-US" dirty="0" smtClean="0"/>
              <a:t>” is used for lazy loading.   “</a:t>
            </a:r>
            <a:r>
              <a:rPr lang="en-US" dirty="0" err="1" smtClean="0"/>
              <a:t>Remoting</a:t>
            </a:r>
            <a:r>
              <a:rPr lang="en-US" dirty="0" smtClean="0"/>
              <a:t>” is used to enable client/server support, over a variety of transports.</a:t>
            </a:r>
          </a:p>
          <a:p>
            <a:endParaRPr lang="en-US" dirty="0"/>
          </a:p>
          <a:p>
            <a:r>
              <a:rPr lang="en-US" dirty="0" smtClean="0"/>
              <a:t>On the left-hand side are the viewers. These (of course) implement the naked objects pattern: expose the domain objects automatically with respect to the </a:t>
            </a:r>
            <a:r>
              <a:rPr lang="en-US" dirty="0" err="1" smtClean="0"/>
              <a:t>metamodel</a:t>
            </a:r>
            <a:r>
              <a:rPr lang="en-US" dirty="0" smtClean="0"/>
              <a:t>.</a:t>
            </a:r>
          </a:p>
          <a:p>
            <a:endParaRPr lang="en-US" dirty="0"/>
          </a:p>
        </p:txBody>
      </p:sp>
    </p:spTree>
    <p:extLst>
      <p:ext uri="{BB962C8B-B14F-4D97-AF65-F5344CB8AC3E}">
        <p14:creationId xmlns:p14="http://schemas.microsoft.com/office/powerpoint/2010/main" val="2317765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478">
              <a:defRPr/>
            </a:pPr>
            <a:r>
              <a:rPr lang="en-US" dirty="0" smtClean="0"/>
              <a:t>Earlier on we talked about the idea of the team building up a ubiquitous language to communicate, the vocabulary representing the domain of the system.  And h</a:t>
            </a:r>
            <a:r>
              <a:rPr lang="en-US" baseline="0" dirty="0" smtClean="0"/>
              <a:t>aving a ubiquitous language is all well and good, but if there’s no representation of it in the code, then that’s a problem.</a:t>
            </a:r>
          </a:p>
          <a:p>
            <a:pPr defTabSz="990478">
              <a:defRPr/>
            </a:pPr>
            <a:endParaRPr lang="en-US" dirty="0"/>
          </a:p>
          <a:p>
            <a:pPr defTabSz="990478">
              <a:defRPr/>
            </a:pPr>
            <a:r>
              <a:rPr lang="en-US" dirty="0" smtClean="0"/>
              <a:t>With Apache </a:t>
            </a:r>
            <a:r>
              <a:rPr lang="en-US" baseline="0" dirty="0" smtClean="0"/>
              <a:t>Isis,</a:t>
            </a:r>
            <a:r>
              <a:rPr lang="en-US" dirty="0" smtClean="0"/>
              <a:t> the application fundamentally consists of </a:t>
            </a:r>
            <a:r>
              <a:rPr lang="en-US" dirty="0" err="1" smtClean="0"/>
              <a:t>pojos</a:t>
            </a:r>
            <a:r>
              <a:rPr lang="en-US" dirty="0" smtClean="0"/>
              <a:t>, one for each domain concept.  Although you can customize the presentation layer, you don’t need to, so in large part the developers can focus just on coding up the domain objects.</a:t>
            </a:r>
          </a:p>
          <a:p>
            <a:pPr defTabSz="990478">
              <a:defRPr/>
            </a:pPr>
            <a:endParaRPr lang="en-US" baseline="0" dirty="0" smtClean="0"/>
          </a:p>
          <a:p>
            <a:pPr defTabSz="990478">
              <a:defRPr/>
            </a:pPr>
            <a:r>
              <a:rPr lang="en-US" baseline="0" dirty="0" smtClean="0"/>
              <a:t>This ties in with the other core pattern for DDD, namely of being “model driven”.</a:t>
            </a:r>
            <a:r>
              <a:rPr lang="en-US" dirty="0" smtClean="0"/>
              <a:t>  This is the idea that </a:t>
            </a:r>
            <a:r>
              <a:rPr lang="en-US" baseline="0" dirty="0" smtClean="0"/>
              <a:t>the domain model described by the ubiquitous language should be reflected within the codebase.</a:t>
            </a:r>
            <a:r>
              <a:rPr lang="en-US" dirty="0" smtClean="0"/>
              <a:t>  In other words, DDD </a:t>
            </a:r>
            <a:r>
              <a:rPr lang="en-US" baseline="0" dirty="0" smtClean="0"/>
              <a:t>isn’t about just a bunch of UML diagrams disconnected with the software. </a:t>
            </a:r>
          </a:p>
          <a:p>
            <a:pPr defTabSz="990478">
              <a:defRPr/>
            </a:pPr>
            <a:endParaRPr lang="en-US" dirty="0"/>
          </a:p>
          <a:p>
            <a:pPr defTabSz="990478">
              <a:defRPr/>
            </a:pPr>
            <a:r>
              <a:rPr lang="en-US" baseline="0" dirty="0" smtClean="0"/>
              <a:t>We</a:t>
            </a:r>
            <a:r>
              <a:rPr lang="en-US" dirty="0" smtClean="0"/>
              <a:t> tend to recommend that every time you identify a domain concept, add it in some form to the codebase.  It may be an entity, an interface or a value, and may start out with very few or even no responsibilities.  However, once it exists, it will become part of the team’s language and over time will inevitably acquire its own set of responsibilities.</a:t>
            </a:r>
          </a:p>
          <a:p>
            <a:pPr defTabSz="990478">
              <a:defRPr/>
            </a:pPr>
            <a:endParaRPr lang="en-US" dirty="0" smtClean="0"/>
          </a:p>
          <a:p>
            <a:r>
              <a:rPr lang="en-US" dirty="0" smtClean="0"/>
              <a:t>Adopting this approach also removes the artificial barrier that can arise between </a:t>
            </a:r>
            <a:r>
              <a:rPr lang="en-US" dirty="0"/>
              <a:t>analysis </a:t>
            </a:r>
            <a:r>
              <a:rPr lang="en-US" dirty="0" smtClean="0"/>
              <a:t>and design, of maintaining an analysis model and a design model.  Instead, analysis should be about being able to zoom in on (or filter out) details from the (one-and-only) domain model. </a:t>
            </a:r>
            <a:r>
              <a:rPr lang="en-GB" dirty="0" smtClean="0"/>
              <a:t>Indeed, going </a:t>
            </a:r>
            <a:r>
              <a:rPr lang="en-GB" dirty="0"/>
              <a:t>back to the first </a:t>
            </a:r>
            <a:r>
              <a:rPr lang="en-GB" dirty="0" smtClean="0"/>
              <a:t>slide, one </a:t>
            </a:r>
            <a:r>
              <a:rPr lang="en-GB" dirty="0"/>
              <a:t>thing that Evans says is “with a *conscious* effort the team can build a ubiquitous language”.  With Isis though, no particularly conscious effort needs to be </a:t>
            </a:r>
            <a:r>
              <a:rPr lang="en-GB" dirty="0" smtClean="0"/>
              <a:t>made to bridge analysis and design, because the majority of coding effort put in by the team is on the classes that would represent that domain object.</a:t>
            </a:r>
            <a:endParaRPr lang="en-US" dirty="0" smtClean="0"/>
          </a:p>
          <a:p>
            <a:pPr defTabSz="990478">
              <a:defRPr/>
            </a:pPr>
            <a:endParaRPr lang="en-US" dirty="0"/>
          </a:p>
        </p:txBody>
      </p:sp>
    </p:spTree>
    <p:extLst>
      <p:ext uri="{BB962C8B-B14F-4D97-AF65-F5344CB8AC3E}">
        <p14:creationId xmlns:p14="http://schemas.microsoft.com/office/powerpoint/2010/main" val="2000380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604838"/>
            <a:ext cx="5114925" cy="3836987"/>
          </a:xfrm>
        </p:spPr>
      </p:sp>
      <p:sp>
        <p:nvSpPr>
          <p:cNvPr id="3" name="Notes Placeholder 2"/>
          <p:cNvSpPr>
            <a:spLocks noGrp="1"/>
          </p:cNvSpPr>
          <p:nvPr>
            <p:ph type="body" idx="1"/>
          </p:nvPr>
        </p:nvSpPr>
        <p:spPr/>
        <p:txBody>
          <a:bodyPr/>
          <a:lstStyle/>
          <a:p>
            <a:r>
              <a:rPr lang="en-US" dirty="0" smtClean="0"/>
              <a:t>Although we’ve said that Isis applications are “just </a:t>
            </a:r>
            <a:r>
              <a:rPr lang="en-US" dirty="0" err="1" smtClean="0"/>
              <a:t>pojos</a:t>
            </a:r>
            <a:r>
              <a:rPr lang="en-US" dirty="0" smtClean="0"/>
              <a:t>”, there</a:t>
            </a:r>
            <a:r>
              <a:rPr lang="en-US" baseline="0" dirty="0" smtClean="0"/>
              <a:t> is of course a little more to it than that.  Isis defines a set of programming conventions and a number of code annotations, and these together define the Isis programming model.</a:t>
            </a:r>
          </a:p>
          <a:p>
            <a:endParaRPr lang="en-US" baseline="0" dirty="0" smtClean="0"/>
          </a:p>
          <a:p>
            <a:r>
              <a:rPr lang="en-US" baseline="0" dirty="0" smtClean="0"/>
              <a:t>At the base level, you can build an Isis application out of </a:t>
            </a:r>
            <a:r>
              <a:rPr lang="en-US" baseline="0" dirty="0" err="1" smtClean="0"/>
              <a:t>pojos</a:t>
            </a:r>
            <a:r>
              <a:rPr lang="en-US" baseline="0" dirty="0" smtClean="0"/>
              <a:t>.  Those with state and a lifecycle (Customer, Order, Product) will be entities, those that represent state (Money, Date, Duration, </a:t>
            </a:r>
            <a:r>
              <a:rPr lang="en-US" baseline="0" dirty="0" err="1" smtClean="0"/>
              <a:t>BigDecimal</a:t>
            </a:r>
            <a:r>
              <a:rPr lang="en-US" baseline="0" dirty="0" smtClean="0"/>
              <a:t> </a:t>
            </a:r>
            <a:r>
              <a:rPr lang="en-US" baseline="0" dirty="0" err="1" smtClean="0"/>
              <a:t>etc</a:t>
            </a:r>
            <a:r>
              <a:rPr lang="en-US" baseline="0" dirty="0" smtClean="0"/>
              <a:t>) are values, and those that are singletons are domain services (by which we include repositories).</a:t>
            </a:r>
          </a:p>
          <a:p>
            <a:endParaRPr lang="en-US" baseline="0" dirty="0" smtClean="0"/>
          </a:p>
          <a:p>
            <a:r>
              <a:rPr lang="en-US" baseline="0" dirty="0" smtClean="0"/>
              <a:t>Over and above basic getters and setters (“know-</a:t>
            </a:r>
            <a:r>
              <a:rPr lang="en-US" baseline="0" dirty="0" err="1" smtClean="0"/>
              <a:t>whats</a:t>
            </a:r>
            <a:r>
              <a:rPr lang="en-US" baseline="0" dirty="0" smtClean="0"/>
              <a:t>”</a:t>
            </a:r>
            <a:r>
              <a:rPr lang="en-US" dirty="0" smtClean="0"/>
              <a:t> for properties/collections)</a:t>
            </a:r>
            <a:r>
              <a:rPr lang="en-US" baseline="0" dirty="0" smtClean="0"/>
              <a:t>, any public methods</a:t>
            </a:r>
            <a:r>
              <a:rPr lang="en-US" dirty="0" smtClean="0"/>
              <a:t> represent actions (“know-how-</a:t>
            </a:r>
            <a:r>
              <a:rPr lang="en-US" dirty="0" err="1" smtClean="0"/>
              <a:t>tos</a:t>
            </a:r>
            <a:r>
              <a:rPr lang="en-US" dirty="0" smtClean="0"/>
              <a:t>”).  This the </a:t>
            </a:r>
            <a:r>
              <a:rPr lang="en-US" dirty="0" err="1" smtClean="0"/>
              <a:t>behavioural</a:t>
            </a:r>
            <a:r>
              <a:rPr lang="en-US" dirty="0" smtClean="0"/>
              <a:t> completeness idea discussed earlier.  Most business logic is implemented in such actions.</a:t>
            </a:r>
          </a:p>
          <a:p>
            <a:endParaRPr lang="en-US" baseline="0" dirty="0"/>
          </a:p>
          <a:p>
            <a:r>
              <a:rPr lang="en-US" dirty="0" smtClean="0"/>
              <a:t>Isis also supports “pre-condition” business rules through conventions.  A class member can be hidden; or if visible then it can be disabled (greyed out), or if enabled then the values/arguments can be validated.  We summarize this as : “(can you) see it / (can you) use it / (can you) do it”.</a:t>
            </a:r>
          </a:p>
          <a:p>
            <a:endParaRPr lang="en-US" dirty="0"/>
          </a:p>
          <a:p>
            <a:r>
              <a:rPr lang="en-US" dirty="0" smtClean="0"/>
              <a:t>Such business rules can be specified declaratively through annotations (</a:t>
            </a:r>
            <a:r>
              <a:rPr lang="en-US" dirty="0" err="1" smtClean="0"/>
              <a:t>eg</a:t>
            </a:r>
            <a:r>
              <a:rPr lang="en-US" dirty="0" smtClean="0"/>
              <a:t> @</a:t>
            </a:r>
            <a:r>
              <a:rPr lang="en-US" dirty="0" err="1" smtClean="0"/>
              <a:t>MaxLength</a:t>
            </a:r>
            <a:r>
              <a:rPr lang="en-US" dirty="0" smtClean="0"/>
              <a:t>) or imperatively through supporting methods (</a:t>
            </a:r>
            <a:r>
              <a:rPr lang="en-US" dirty="0" err="1" smtClean="0"/>
              <a:t>eg</a:t>
            </a:r>
            <a:r>
              <a:rPr lang="en-US" dirty="0" smtClean="0"/>
              <a:t> </a:t>
            </a:r>
            <a:r>
              <a:rPr lang="en-US" dirty="0" err="1" smtClean="0"/>
              <a:t>validatePlaceOrder</a:t>
            </a:r>
            <a:r>
              <a:rPr lang="en-US" dirty="0" smtClean="0"/>
              <a:t>(…) for a </a:t>
            </a:r>
            <a:r>
              <a:rPr lang="en-US" dirty="0" err="1" smtClean="0"/>
              <a:t>placeOrder</a:t>
            </a:r>
            <a:r>
              <a:rPr lang="en-US" dirty="0" smtClean="0"/>
              <a:t>(…) action).  The annotations are in the Isis </a:t>
            </a:r>
            <a:r>
              <a:rPr lang="en-US" dirty="0" err="1" smtClean="0"/>
              <a:t>applib</a:t>
            </a:r>
            <a:r>
              <a:rPr lang="en-US" dirty="0" smtClean="0"/>
              <a:t>; this is the only compile-time binding that an Isis application has to the framework.</a:t>
            </a:r>
            <a:endParaRPr lang="en-US" baseline="0" dirty="0" smtClean="0"/>
          </a:p>
          <a:p>
            <a:endParaRPr lang="en-US" dirty="0" smtClean="0"/>
          </a:p>
          <a:p>
            <a:r>
              <a:rPr lang="en-US" dirty="0" smtClean="0"/>
              <a:t>Finally, Isis provides runtime support.  It automatically injects all domain services / repositories as well as the Isis </a:t>
            </a:r>
            <a:r>
              <a:rPr lang="en-US" dirty="0" err="1" smtClean="0"/>
              <a:t>DomainObjectContainer</a:t>
            </a:r>
            <a:r>
              <a:rPr lang="en-US" dirty="0" smtClean="0"/>
              <a:t>, and if needed uses </a:t>
            </a:r>
            <a:r>
              <a:rPr lang="en-US" dirty="0" err="1" smtClean="0"/>
              <a:t>bytecode</a:t>
            </a:r>
            <a:r>
              <a:rPr lang="en-US" dirty="0" smtClean="0"/>
              <a:t> enhancement for lazy loading and object dirtying.</a:t>
            </a:r>
          </a:p>
        </p:txBody>
      </p:sp>
    </p:spTree>
    <p:extLst>
      <p:ext uri="{BB962C8B-B14F-4D97-AF65-F5344CB8AC3E}">
        <p14:creationId xmlns:p14="http://schemas.microsoft.com/office/powerpoint/2010/main" val="2624788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defTabSz="990478">
              <a:defRPr/>
            </a:pPr>
            <a:r>
              <a:rPr lang="en-GB" baseline="0" dirty="0" smtClean="0"/>
              <a:t>After all that preamble,</a:t>
            </a:r>
            <a:r>
              <a:rPr lang="en-GB" dirty="0" smtClean="0"/>
              <a:t> it’s probably worth showing what Isis looks like in action.  Start with </a:t>
            </a:r>
            <a:r>
              <a:rPr lang="en-GB" baseline="0" dirty="0" smtClean="0"/>
              <a:t>a pre-canned demo, and then extend it based on suggestions.</a:t>
            </a:r>
            <a:endParaRPr lang="en-GB" dirty="0" smtClean="0"/>
          </a:p>
          <a:p>
            <a:pPr defTabSz="990478">
              <a:defRPr/>
            </a:pPr>
            <a:endParaRPr lang="en-GB" dirty="0"/>
          </a:p>
          <a:p>
            <a:pPr defTabSz="990478">
              <a:defRPr/>
            </a:pPr>
            <a:r>
              <a:rPr lang="en-GB" dirty="0" smtClean="0"/>
              <a:t>The sort of things you could demonstrate include:</a:t>
            </a:r>
            <a:endParaRPr lang="en-GB" dirty="0"/>
          </a:p>
          <a:p>
            <a:pPr marL="185715" indent="-185715">
              <a:buFontTx/>
              <a:buChar char="-"/>
            </a:pPr>
            <a:r>
              <a:rPr lang="en-GB" dirty="0"/>
              <a:t>desktop icons with </a:t>
            </a:r>
            <a:r>
              <a:rPr lang="en-GB" dirty="0" smtClean="0"/>
              <a:t>repositories</a:t>
            </a:r>
          </a:p>
          <a:p>
            <a:pPr marL="680954" lvl="1" indent="-185715">
              <a:buFontTx/>
              <a:buChar char="-"/>
            </a:pPr>
            <a:r>
              <a:rPr lang="en-GB" dirty="0" smtClean="0"/>
              <a:t>how are bootstrapped from </a:t>
            </a:r>
            <a:r>
              <a:rPr lang="en-GB" dirty="0" err="1" smtClean="0"/>
              <a:t>isis.properties</a:t>
            </a:r>
            <a:endParaRPr lang="en-GB" dirty="0" smtClean="0"/>
          </a:p>
          <a:p>
            <a:pPr marL="185715" indent="-185715">
              <a:buFontTx/>
              <a:buChar char="-"/>
            </a:pPr>
            <a:r>
              <a:rPr lang="en-GB" dirty="0" smtClean="0"/>
              <a:t>object properties, collections, properties, actions and their representation</a:t>
            </a:r>
            <a:endParaRPr lang="en-GB" dirty="0"/>
          </a:p>
          <a:p>
            <a:pPr marL="680954" lvl="1" indent="-185715">
              <a:buFontTx/>
              <a:buChar char="-"/>
            </a:pPr>
            <a:r>
              <a:rPr lang="en-GB" dirty="0" err="1" smtClean="0"/>
              <a:t>eg</a:t>
            </a:r>
            <a:r>
              <a:rPr lang="en-GB" dirty="0" smtClean="0"/>
              <a:t> </a:t>
            </a:r>
            <a:r>
              <a:rPr lang="en-GB" dirty="0" err="1" smtClean="0"/>
              <a:t>Customer#getFirstName</a:t>
            </a:r>
            <a:r>
              <a:rPr lang="en-GB" dirty="0" smtClean="0"/>
              <a:t>(), </a:t>
            </a:r>
            <a:r>
              <a:rPr lang="en-GB" dirty="0" err="1" smtClean="0"/>
              <a:t>Customer#getOrders</a:t>
            </a:r>
            <a:r>
              <a:rPr lang="en-GB" dirty="0" smtClean="0"/>
              <a:t>(), </a:t>
            </a:r>
            <a:r>
              <a:rPr lang="en-GB" dirty="0" err="1" smtClean="0"/>
              <a:t>Customer#placeOrder</a:t>
            </a:r>
            <a:r>
              <a:rPr lang="en-GB" dirty="0" smtClean="0"/>
              <a:t>(Product)</a:t>
            </a:r>
          </a:p>
          <a:p>
            <a:pPr marL="185715" indent="-185715">
              <a:buFontTx/>
              <a:buChar char="-"/>
            </a:pPr>
            <a:r>
              <a:rPr lang="en-GB" dirty="0" smtClean="0"/>
              <a:t>add </a:t>
            </a:r>
            <a:r>
              <a:rPr lang="en-GB" dirty="0"/>
              <a:t>a new </a:t>
            </a:r>
            <a:r>
              <a:rPr lang="en-GB" dirty="0" smtClean="0"/>
              <a:t>property or a new action</a:t>
            </a:r>
          </a:p>
          <a:p>
            <a:pPr marL="680954" lvl="1" indent="-185715">
              <a:buFontTx/>
              <a:buChar char="-"/>
            </a:pPr>
            <a:r>
              <a:rPr lang="en-GB" dirty="0" err="1" smtClean="0"/>
              <a:t>eg</a:t>
            </a:r>
            <a:r>
              <a:rPr lang="en-GB" dirty="0" smtClean="0"/>
              <a:t> </a:t>
            </a:r>
            <a:r>
              <a:rPr lang="en-GB" dirty="0" err="1" smtClean="0"/>
              <a:t>Customer#getMiddleInitial</a:t>
            </a:r>
            <a:r>
              <a:rPr lang="en-GB" dirty="0" smtClean="0"/>
              <a:t>(); </a:t>
            </a:r>
            <a:r>
              <a:rPr lang="en-GB" dirty="0" err="1" smtClean="0"/>
              <a:t>eg</a:t>
            </a:r>
            <a:r>
              <a:rPr lang="en-GB" dirty="0" smtClean="0"/>
              <a:t> </a:t>
            </a:r>
            <a:r>
              <a:rPr lang="en-GB" dirty="0" err="1" smtClean="0"/>
              <a:t>Customer#markAsBlackListed</a:t>
            </a:r>
            <a:r>
              <a:rPr lang="en-GB" dirty="0" smtClean="0"/>
              <a:t>()</a:t>
            </a:r>
          </a:p>
          <a:p>
            <a:pPr marL="185715" indent="-185715">
              <a:buFontTx/>
              <a:buChar char="-"/>
            </a:pPr>
            <a:r>
              <a:rPr lang="en-GB" dirty="0"/>
              <a:t>add </a:t>
            </a:r>
            <a:r>
              <a:rPr lang="en-GB" dirty="0" smtClean="0"/>
              <a:t>rendering hints</a:t>
            </a:r>
            <a:endParaRPr lang="en-GB" dirty="0"/>
          </a:p>
          <a:p>
            <a:pPr lvl="1"/>
            <a:r>
              <a:rPr lang="en-GB" dirty="0"/>
              <a:t>- </a:t>
            </a:r>
            <a:r>
              <a:rPr lang="en-GB" dirty="0" err="1"/>
              <a:t>eg</a:t>
            </a:r>
            <a:r>
              <a:rPr lang="en-GB" dirty="0"/>
              <a:t> @</a:t>
            </a:r>
            <a:r>
              <a:rPr lang="en-GB" dirty="0" err="1"/>
              <a:t>MemberOrder</a:t>
            </a:r>
            <a:r>
              <a:rPr lang="en-GB" dirty="0"/>
              <a:t>, title(), </a:t>
            </a:r>
            <a:r>
              <a:rPr lang="en-GB" dirty="0" smtClean="0"/>
              <a:t>icon</a:t>
            </a:r>
            <a:endParaRPr lang="en-GB" dirty="0"/>
          </a:p>
          <a:p>
            <a:pPr marL="185715" indent="-185715">
              <a:buFontTx/>
              <a:buChar char="-"/>
            </a:pPr>
            <a:r>
              <a:rPr lang="en-GB" dirty="0" smtClean="0"/>
              <a:t>add a disable rule (imperative) </a:t>
            </a:r>
          </a:p>
          <a:p>
            <a:pPr marL="680954" lvl="1" indent="-185715">
              <a:buFontTx/>
              <a:buChar char="-"/>
            </a:pPr>
            <a:r>
              <a:rPr lang="en-GB" dirty="0" err="1" smtClean="0"/>
              <a:t>eg</a:t>
            </a:r>
            <a:r>
              <a:rPr lang="en-GB" dirty="0" smtClean="0"/>
              <a:t> </a:t>
            </a:r>
            <a:r>
              <a:rPr lang="en-GB" dirty="0" err="1" smtClean="0"/>
              <a:t>Customer#disablePlaceOrder</a:t>
            </a:r>
            <a:r>
              <a:rPr lang="en-GB" dirty="0" smtClean="0"/>
              <a:t>()    - </a:t>
            </a:r>
            <a:r>
              <a:rPr lang="en-GB" dirty="0" err="1" smtClean="0"/>
              <a:t>eg</a:t>
            </a:r>
            <a:r>
              <a:rPr lang="en-GB" dirty="0" smtClean="0"/>
              <a:t> if blacklisted</a:t>
            </a:r>
          </a:p>
          <a:p>
            <a:pPr marL="185715" indent="-185715">
              <a:buFontTx/>
              <a:buChar char="-"/>
            </a:pPr>
            <a:r>
              <a:rPr lang="en-GB" dirty="0" smtClean="0"/>
              <a:t>add a validation rule (declarative)</a:t>
            </a:r>
          </a:p>
          <a:p>
            <a:pPr marL="680954" lvl="1" indent="-185715">
              <a:buFontTx/>
              <a:buChar char="-"/>
            </a:pPr>
            <a:r>
              <a:rPr lang="en-GB" dirty="0" err="1" smtClean="0"/>
              <a:t>eg</a:t>
            </a:r>
            <a:r>
              <a:rPr lang="en-GB" dirty="0" smtClean="0"/>
              <a:t> @</a:t>
            </a:r>
            <a:r>
              <a:rPr lang="en-GB" dirty="0" err="1" smtClean="0"/>
              <a:t>MaxLength</a:t>
            </a:r>
            <a:r>
              <a:rPr lang="en-GB" dirty="0" smtClean="0"/>
              <a:t>(1) for middle initial</a:t>
            </a:r>
          </a:p>
          <a:p>
            <a:pPr marL="185715" indent="-185715">
              <a:buFontTx/>
              <a:buChar char="-"/>
            </a:pPr>
            <a:r>
              <a:rPr lang="en-GB" dirty="0" smtClean="0"/>
              <a:t>add derived property</a:t>
            </a:r>
          </a:p>
          <a:p>
            <a:pPr marL="680954" lvl="1" indent="-185715">
              <a:buFontTx/>
              <a:buChar char="-"/>
            </a:pPr>
            <a:r>
              <a:rPr lang="en-GB" dirty="0" err="1" smtClean="0"/>
              <a:t>eg</a:t>
            </a:r>
            <a:r>
              <a:rPr lang="en-GB" dirty="0" smtClean="0"/>
              <a:t> </a:t>
            </a:r>
            <a:r>
              <a:rPr lang="en-GB" dirty="0" err="1" smtClean="0"/>
              <a:t>getMostRecentlyOrderedProduct</a:t>
            </a:r>
            <a:r>
              <a:rPr lang="en-GB" dirty="0" smtClean="0"/>
              <a:t>() </a:t>
            </a:r>
          </a:p>
          <a:p>
            <a:pPr marL="185715" indent="-185715">
              <a:buFontTx/>
              <a:buChar char="-"/>
            </a:pPr>
            <a:r>
              <a:rPr lang="en-GB" dirty="0" smtClean="0"/>
              <a:t>add some utility methods</a:t>
            </a:r>
          </a:p>
          <a:p>
            <a:pPr marL="680954" lvl="1" indent="-185715">
              <a:buFontTx/>
              <a:buChar char="-"/>
            </a:pPr>
            <a:r>
              <a:rPr lang="en-GB" dirty="0" err="1" smtClean="0"/>
              <a:t>eg</a:t>
            </a:r>
            <a:r>
              <a:rPr lang="en-GB" dirty="0" smtClean="0"/>
              <a:t> choices0PlaceOrder(): List&lt;Product&gt; - product(s) recently ordered</a:t>
            </a:r>
          </a:p>
          <a:p>
            <a:pPr marL="680954" lvl="1" indent="-185715">
              <a:buFontTx/>
              <a:buChar char="-"/>
            </a:pPr>
            <a:r>
              <a:rPr lang="en-GB" dirty="0" err="1" smtClean="0"/>
              <a:t>eg</a:t>
            </a:r>
            <a:r>
              <a:rPr lang="en-GB" dirty="0" smtClean="0"/>
              <a:t> default0PlaceOrder – </a:t>
            </a:r>
            <a:r>
              <a:rPr lang="en-GB" dirty="0" err="1" smtClean="0"/>
              <a:t>eg</a:t>
            </a:r>
            <a:r>
              <a:rPr lang="en-GB" dirty="0" smtClean="0"/>
              <a:t>. the most recently ordered product</a:t>
            </a:r>
          </a:p>
          <a:p>
            <a:pPr lvl="3"/>
            <a:endParaRPr lang="en-GB" dirty="0"/>
          </a:p>
          <a:p>
            <a:r>
              <a:rPr lang="en-GB" dirty="0" smtClean="0"/>
              <a:t>It’s </a:t>
            </a:r>
            <a:r>
              <a:rPr lang="en-GB" dirty="0"/>
              <a:t>worth demoing both the </a:t>
            </a:r>
            <a:r>
              <a:rPr lang="en-GB" dirty="0" err="1"/>
              <a:t>DnD</a:t>
            </a:r>
            <a:r>
              <a:rPr lang="en-GB" dirty="0"/>
              <a:t> viewer and one of the </a:t>
            </a:r>
            <a:r>
              <a:rPr lang="en-GB" dirty="0" err="1"/>
              <a:t>webapp</a:t>
            </a:r>
            <a:r>
              <a:rPr lang="en-GB" dirty="0"/>
              <a:t> viewers.  The HTML viewer works </a:t>
            </a:r>
            <a:r>
              <a:rPr lang="en-GB" dirty="0" smtClean="0"/>
              <a:t>well; </a:t>
            </a:r>
            <a:r>
              <a:rPr lang="en-GB" dirty="0"/>
              <a:t>somewhat more sophisticated </a:t>
            </a:r>
            <a:r>
              <a:rPr lang="en-GB" dirty="0" smtClean="0"/>
              <a:t>are </a:t>
            </a:r>
            <a:r>
              <a:rPr lang="en-GB" dirty="0"/>
              <a:t>the </a:t>
            </a:r>
            <a:r>
              <a:rPr lang="en-GB" dirty="0" err="1"/>
              <a:t>Scimpi</a:t>
            </a:r>
            <a:r>
              <a:rPr lang="en-GB" dirty="0"/>
              <a:t> </a:t>
            </a:r>
            <a:r>
              <a:rPr lang="en-GB" dirty="0" smtClean="0"/>
              <a:t>and Wicket viewers.  Other to demonstrate (dependent on audience) are the Restful and  BDD </a:t>
            </a:r>
            <a:r>
              <a:rPr lang="en-GB" dirty="0" err="1" smtClean="0"/>
              <a:t>viewer.s</a:t>
            </a:r>
            <a:endParaRPr lang="en-GB" dirty="0"/>
          </a:p>
        </p:txBody>
      </p:sp>
      <p:sp>
        <p:nvSpPr>
          <p:cNvPr id="48134" name="Slide Number Placeholder 5"/>
          <p:cNvSpPr>
            <a:spLocks noGrp="1"/>
          </p:cNvSpPr>
          <p:nvPr>
            <p:ph type="sldNum" sz="quarter" idx="5"/>
          </p:nvPr>
        </p:nvSpPr>
        <p:spPr>
          <a:noFill/>
        </p:spPr>
        <p:txBody>
          <a:bodyPr/>
          <a:lstStyle/>
          <a:p>
            <a:r>
              <a:rPr lang="en-GB" smtClean="0"/>
              <a:t>Page </a:t>
            </a:r>
            <a:fld id="{5EDF86E7-4025-477A-A82B-CC0B14FEB77F}" type="slidenum">
              <a:rPr lang="en-GB" smtClean="0"/>
              <a:pPr/>
              <a:t>8</a:t>
            </a:fld>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604838"/>
            <a:ext cx="5114925" cy="3836987"/>
          </a:xfrm>
        </p:spPr>
      </p:sp>
      <p:sp>
        <p:nvSpPr>
          <p:cNvPr id="3" name="Notes Placeholder 2"/>
          <p:cNvSpPr>
            <a:spLocks noGrp="1"/>
          </p:cNvSpPr>
          <p:nvPr>
            <p:ph type="body" idx="1"/>
          </p:nvPr>
        </p:nvSpPr>
        <p:spPr/>
        <p:txBody>
          <a:bodyPr/>
          <a:lstStyle/>
          <a:p>
            <a:r>
              <a:rPr lang="en-GB" dirty="0" smtClean="0"/>
              <a:t>Closing slide, with some resources for those interested.</a:t>
            </a:r>
          </a:p>
          <a:p>
            <a:endParaRPr lang="en-GB" dirty="0"/>
          </a:p>
          <a:p>
            <a:r>
              <a:rPr lang="en-GB" dirty="0" smtClean="0"/>
              <a:t>The main resource is the Apache Isis website, at the URL above.  From their the audience can subscribe to the </a:t>
            </a:r>
            <a:r>
              <a:rPr lang="en-GB" dirty="0" err="1" smtClean="0"/>
              <a:t>isis-dev</a:t>
            </a:r>
            <a:r>
              <a:rPr lang="en-GB" dirty="0" smtClean="0"/>
              <a:t> mailing list, link to the wiki, go onto our IRC</a:t>
            </a:r>
            <a:r>
              <a:rPr lang="en-GB" baseline="0" dirty="0" smtClean="0"/>
              <a:t> channel, and so forth.</a:t>
            </a:r>
          </a:p>
          <a:p>
            <a:endParaRPr lang="en-GB" baseline="0" dirty="0" smtClean="0"/>
          </a:p>
          <a:p>
            <a:r>
              <a:rPr lang="en-GB" baseline="0" dirty="0" smtClean="0"/>
              <a:t>Useful background reading is Richard </a:t>
            </a:r>
            <a:r>
              <a:rPr lang="en-GB" baseline="0" dirty="0" err="1" smtClean="0"/>
              <a:t>Pawson’s</a:t>
            </a:r>
            <a:r>
              <a:rPr lang="en-GB" baseline="0" dirty="0" smtClean="0"/>
              <a:t> original thesis on Naked Objects.  There’s also Dan Haywood’s book, Domain Driven Design using Naked Objects.  This relates to the Naked Objects framework circa 2009, but applies more-or-less unchanged to Apache Isis (the main difference is that the </a:t>
            </a:r>
            <a:r>
              <a:rPr lang="en-GB" baseline="0" dirty="0" err="1" smtClean="0"/>
              <a:t>applib</a:t>
            </a:r>
            <a:r>
              <a:rPr lang="en-GB" baseline="0" dirty="0" smtClean="0"/>
              <a:t> package names have changed).</a:t>
            </a:r>
          </a:p>
          <a:p>
            <a:endParaRPr lang="en-GB" baseline="0" dirty="0" smtClean="0"/>
          </a:p>
          <a:p>
            <a:r>
              <a:rPr lang="en-GB" baseline="0" dirty="0" smtClean="0"/>
              <a:t>For those who work on the .NET platform, the Naked Objects for .NET platform may be of interest.  Naked Objects runs either as a </a:t>
            </a:r>
            <a:r>
              <a:rPr lang="en-GB" baseline="0" dirty="0" err="1" smtClean="0"/>
              <a:t>webapp</a:t>
            </a:r>
            <a:r>
              <a:rPr lang="en-GB" baseline="0" dirty="0" smtClean="0"/>
              <a:t> (using the ASP.NET MVC 3 framework), or as a client/server WPF application.</a:t>
            </a:r>
            <a:endParaRPr lang="en-GB" dirty="0" smtClean="0"/>
          </a:p>
          <a:p>
            <a:endParaRPr lang="en-GB" dirty="0" smtClean="0"/>
          </a:p>
          <a:p>
            <a:endParaRPr lang="en-GB" dirty="0"/>
          </a:p>
          <a:p>
            <a:endParaRPr lang="en-GB" dirty="0"/>
          </a:p>
        </p:txBody>
      </p:sp>
    </p:spTree>
    <p:extLst>
      <p:ext uri="{BB962C8B-B14F-4D97-AF65-F5344CB8AC3E}">
        <p14:creationId xmlns:p14="http://schemas.microsoft.com/office/powerpoint/2010/main" val="2854890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4" name="Date Placeholder 3"/>
          <p:cNvSpPr>
            <a:spLocks noGrp="1"/>
          </p:cNvSpPr>
          <p:nvPr>
            <p:ph type="dt" sz="half" idx="10"/>
          </p:nvPr>
        </p:nvSpPr>
        <p:spPr/>
        <p:txBody>
          <a:bodyPr/>
          <a:lstStyle/>
          <a:p>
            <a:fld id="{9140DE9F-C34A-4E23-883E-C14682627CCD}" type="datetime1">
              <a:rPr lang="en-GB" smtClean="0"/>
              <a:t>06/03/2011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2283865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1B973B2-F141-4671-BF96-850D2453B016}" type="datetime1">
              <a:rPr lang="en-GB" smtClean="0"/>
              <a:t>06/03/2011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3359259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524A507-4733-4A6E-83A9-5AB074B59BE5}" type="datetime1">
              <a:rPr lang="en-GB" smtClean="0"/>
              <a:t>06/03/2011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3261108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CDC3F93-F704-4AF7-B99C-62E2C5B7C2FE}" type="datetime1">
              <a:rPr lang="en-GB" smtClean="0"/>
              <a:t>06/03/2011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1700539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E133CD-AFB4-4FA8-BFBA-3205A0E9B706}" type="datetime1">
              <a:rPr lang="en-GB" smtClean="0"/>
              <a:t>06/03/2011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2427530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1572393-BB13-42D8-90EB-A2E8E5CB00E1}" type="datetime1">
              <a:rPr lang="en-GB" smtClean="0"/>
              <a:t>06/03/2011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1268237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B4D5DAA-7195-4131-B1E3-7C8458845225}" type="datetime1">
              <a:rPr lang="en-GB" smtClean="0"/>
              <a:t>06/03/2011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859233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Date Placeholder 2"/>
          <p:cNvSpPr>
            <a:spLocks noGrp="1"/>
          </p:cNvSpPr>
          <p:nvPr>
            <p:ph type="dt" sz="half" idx="10"/>
          </p:nvPr>
        </p:nvSpPr>
        <p:spPr/>
        <p:txBody>
          <a:bodyPr/>
          <a:lstStyle/>
          <a:p>
            <a:fld id="{2F851E64-D886-4733-AD8A-CBAB7A97F6C3}" type="datetime1">
              <a:rPr lang="en-GB" smtClean="0"/>
              <a:t>06/03/2011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2877098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6A47A2-EFCF-492B-8588-C6F90CC4438D}" type="datetime1">
              <a:rPr lang="en-GB" smtClean="0"/>
              <a:t>06/03/2011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2580323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BF1E9D-1B44-4F3F-8F14-FDBD2A019889}" type="datetime1">
              <a:rPr lang="en-GB" smtClean="0"/>
              <a:t>06/03/2011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701198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E9D4D-9023-427F-A9FA-CAB2D44288B5}" type="datetime1">
              <a:rPr lang="en-GB" smtClean="0"/>
              <a:t>06/03/2011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1779037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24744"/>
            <a:ext cx="8229600" cy="500141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398342-058C-4B74-A745-81529AEFEA68}" type="datetime1">
              <a:rPr lang="en-GB" smtClean="0"/>
              <a:t>06/03/2011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F52414-9D6D-4E20-BA8B-D642EE61F4B2}" type="slidenum">
              <a:rPr lang="en-GB" smtClean="0"/>
              <a:t>‹#›</a:t>
            </a:fld>
            <a:endParaRPr lang="en-GB"/>
          </a:p>
        </p:txBody>
      </p:sp>
      <p:pic>
        <p:nvPicPr>
          <p:cNvPr id="8" name="Picture 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27384"/>
            <a:ext cx="9144000" cy="933061"/>
          </a:xfrm>
          <a:prstGeom prst="rect">
            <a:avLst/>
          </a:prstGeom>
        </p:spPr>
      </p:pic>
      <p:pic>
        <p:nvPicPr>
          <p:cNvPr id="7" name="Picture 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5496" y="22774"/>
            <a:ext cx="769842" cy="813938"/>
          </a:xfrm>
          <a:prstGeom prst="rect">
            <a:avLst/>
          </a:prstGeom>
        </p:spPr>
      </p:pic>
      <p:sp>
        <p:nvSpPr>
          <p:cNvPr id="2" name="Title Placeholder 1"/>
          <p:cNvSpPr>
            <a:spLocks noGrp="1"/>
          </p:cNvSpPr>
          <p:nvPr>
            <p:ph type="title"/>
          </p:nvPr>
        </p:nvSpPr>
        <p:spPr>
          <a:xfrm>
            <a:off x="899592" y="116632"/>
            <a:ext cx="8424936" cy="720080"/>
          </a:xfrm>
          <a:prstGeom prst="rect">
            <a:avLst/>
          </a:prstGeom>
        </p:spPr>
        <p:txBody>
          <a:bodyPr vert="horz" lIns="91440" tIns="45720" rIns="91440" bIns="45720" rtlCol="0" anchor="ctr">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2673101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spcBef>
          <a:spcPct val="0"/>
        </a:spcBef>
        <a:buNone/>
        <a:defRPr sz="4000" b="1" kern="1200">
          <a:solidFill>
            <a:schemeClr val="bg1"/>
          </a:solidFill>
          <a:effectLst>
            <a:outerShdw blurRad="50800" dist="38100" dir="5400000" algn="t" rotWithShape="0">
              <a:prstClr val="black">
                <a:alpha val="40000"/>
              </a:prstClr>
            </a:outerShdw>
          </a:effectLst>
          <a:latin typeface="Segoe Scrip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incubator.apache.org/isis" TargetMode="External"/><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nakedobjects.net/" TargetMode="External"/><Relationship Id="rId5" Type="http://schemas.openxmlformats.org/officeDocument/2006/relationships/hyperlink" Target="http://www.pragprog.com/titles/dhnako" TargetMode="External"/><Relationship Id="rId4" Type="http://schemas.openxmlformats.org/officeDocument/2006/relationships/hyperlink" Target="http://incubator.apache.org/isis/Pawson-Naked-Objects-thesis.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35039"/>
            <a:ext cx="7772400" cy="1470025"/>
          </a:xfrm>
        </p:spPr>
        <p:txBody>
          <a:bodyPr/>
          <a:lstStyle/>
          <a:p>
            <a:pPr algn="ctr"/>
            <a:r>
              <a:rPr lang="en-GB" dirty="0" smtClean="0">
                <a:solidFill>
                  <a:schemeClr val="tx1"/>
                </a:solidFill>
              </a:rPr>
              <a:t>Introducing…</a:t>
            </a:r>
            <a:br>
              <a:rPr lang="en-GB" dirty="0" smtClean="0">
                <a:solidFill>
                  <a:schemeClr val="tx1"/>
                </a:solidFill>
              </a:rPr>
            </a:br>
            <a:r>
              <a:rPr lang="en-GB" dirty="0" smtClean="0">
                <a:solidFill>
                  <a:schemeClr val="tx1"/>
                </a:solidFill>
              </a:rPr>
              <a:t>Apache Isis</a:t>
            </a:r>
            <a:endParaRPr lang="en-GB"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4"/>
            <a:ext cx="9144000" cy="933061"/>
          </a:xfrm>
          <a:prstGeom prst="rect">
            <a:avLst/>
          </a:prstGeom>
        </p:spPr>
      </p:pic>
    </p:spTree>
    <p:extLst>
      <p:ext uri="{BB962C8B-B14F-4D97-AF65-F5344CB8AC3E}">
        <p14:creationId xmlns:p14="http://schemas.microsoft.com/office/powerpoint/2010/main" val="2720990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sz="2800" dirty="0" smtClean="0"/>
              <a:t>The DSP:</a:t>
            </a:r>
            <a:br>
              <a:rPr lang="en-GB" sz="2800" dirty="0" smtClean="0"/>
            </a:br>
            <a:r>
              <a:rPr lang="en-GB" dirty="0" smtClean="0"/>
              <a:t>Why?</a:t>
            </a:r>
            <a:endParaRPr lang="en-US" dirty="0"/>
          </a:p>
        </p:txBody>
      </p:sp>
      <p:graphicFrame>
        <p:nvGraphicFramePr>
          <p:cNvPr id="7" name="Diagram 6"/>
          <p:cNvGraphicFramePr/>
          <p:nvPr/>
        </p:nvGraphicFramePr>
        <p:xfrm>
          <a:off x="857224" y="1500174"/>
          <a:ext cx="7500990" cy="48577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544129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sz="2800" smtClean="0"/>
              <a:t>The DSP</a:t>
            </a:r>
            <a:r>
              <a:rPr lang="en-GB" sz="2800" dirty="0" smtClean="0"/>
              <a:t/>
            </a:r>
            <a:br>
              <a:rPr lang="en-GB" sz="2800" dirty="0" smtClean="0"/>
            </a:br>
            <a:r>
              <a:rPr lang="en-GB" dirty="0" smtClean="0"/>
              <a:t>What?</a:t>
            </a:r>
            <a:endParaRPr lang="en-US" dirty="0"/>
          </a:p>
        </p:txBody>
      </p:sp>
      <p:sp>
        <p:nvSpPr>
          <p:cNvPr id="10243" name="Rectangle 3"/>
          <p:cNvSpPr>
            <a:spLocks noGrp="1" noChangeArrowheads="1"/>
          </p:cNvSpPr>
          <p:nvPr>
            <p:ph type="body" idx="1"/>
          </p:nvPr>
        </p:nvSpPr>
        <p:spPr/>
        <p:txBody>
          <a:bodyPr>
            <a:normAutofit lnSpcReduction="10000"/>
          </a:bodyPr>
          <a:lstStyle/>
          <a:p>
            <a:r>
              <a:rPr lang="en-GB" sz="2400" dirty="0" smtClean="0"/>
              <a:t>Platform for the future generation of</a:t>
            </a:r>
            <a:br>
              <a:rPr lang="en-GB" sz="2400" dirty="0" smtClean="0"/>
            </a:br>
            <a:r>
              <a:rPr lang="en-GB" sz="2400" dirty="0" smtClean="0"/>
              <a:t>business systems</a:t>
            </a:r>
          </a:p>
          <a:p>
            <a:pPr lvl="1"/>
            <a:r>
              <a:rPr lang="en-GB" sz="2000" dirty="0" smtClean="0"/>
              <a:t>the common BOM (a shared kernel)</a:t>
            </a:r>
          </a:p>
          <a:p>
            <a:pPr lvl="1"/>
            <a:r>
              <a:rPr lang="en-GB" sz="2000" dirty="0" smtClean="0"/>
              <a:t>a technology platform</a:t>
            </a:r>
          </a:p>
          <a:p>
            <a:pPr lvl="2"/>
            <a:r>
              <a:rPr lang="en-GB" sz="1800" dirty="0" smtClean="0"/>
              <a:t>UI, </a:t>
            </a:r>
            <a:r>
              <a:rPr lang="en-GB" sz="1800" dirty="0" err="1" smtClean="0"/>
              <a:t>remoting</a:t>
            </a:r>
            <a:r>
              <a:rPr lang="en-GB" sz="1800" dirty="0" smtClean="0"/>
              <a:t>, bespoke ORM, ...</a:t>
            </a:r>
          </a:p>
          <a:p>
            <a:pPr lvl="6"/>
            <a:endParaRPr lang="en-GB" sz="1600" dirty="0" smtClean="0"/>
          </a:p>
          <a:p>
            <a:r>
              <a:rPr lang="en-GB" sz="2400" dirty="0" smtClean="0"/>
              <a:t>Specific applications replacing &amp; extending existing administration systems:</a:t>
            </a:r>
          </a:p>
          <a:p>
            <a:pPr lvl="1"/>
            <a:r>
              <a:rPr lang="en-GB" sz="2000" dirty="0" smtClean="0"/>
              <a:t>State pensions, Free Travel, Household Benefits, ECS, ...</a:t>
            </a:r>
          </a:p>
          <a:p>
            <a:pPr lvl="1"/>
            <a:r>
              <a:rPr lang="en-GB" sz="2000" dirty="0" smtClean="0"/>
              <a:t>Overpayment/Debt Management system, Medical Referrals, ...</a:t>
            </a:r>
            <a:endParaRPr lang="en-US" sz="2000" dirty="0" smtClean="0"/>
          </a:p>
          <a:p>
            <a:pPr lvl="4"/>
            <a:endParaRPr lang="en-GB" sz="1600" dirty="0" smtClean="0"/>
          </a:p>
          <a:p>
            <a:r>
              <a:rPr lang="en-GB" sz="2400" dirty="0" smtClean="0"/>
              <a:t>Integration with other systems, technologies and </a:t>
            </a:r>
            <a:r>
              <a:rPr lang="en-GB" sz="2400" dirty="0" err="1" smtClean="0"/>
              <a:t>dept</a:t>
            </a:r>
            <a:r>
              <a:rPr lang="en-GB" sz="2400" baseline="30000" dirty="0" err="1" smtClean="0"/>
              <a:t>s</a:t>
            </a:r>
            <a:endParaRPr lang="en-GB" sz="2400" baseline="30000" dirty="0" smtClean="0"/>
          </a:p>
          <a:p>
            <a:pPr lvl="1"/>
            <a:r>
              <a:rPr lang="en-GB" sz="2000" dirty="0" smtClean="0"/>
              <a:t>BizTalk messaging, batch, scanning, barcodes, ...</a:t>
            </a:r>
          </a:p>
          <a:p>
            <a:pPr lvl="1"/>
            <a:r>
              <a:rPr lang="en-GB" sz="2000" dirty="0" smtClean="0"/>
              <a:t>Central Printing, SMS, other media, ...</a:t>
            </a:r>
          </a:p>
        </p:txBody>
      </p:sp>
      <p:pic>
        <p:nvPicPr>
          <p:cNvPr id="13" name="Picture 3"/>
          <p:cNvPicPr>
            <a:picLocks noChangeAspect="1" noChangeArrowheads="1"/>
          </p:cNvPicPr>
          <p:nvPr/>
        </p:nvPicPr>
        <p:blipFill>
          <a:blip r:embed="rId3" cstate="print"/>
          <a:srcRect/>
          <a:stretch>
            <a:fillRect/>
          </a:stretch>
        </p:blipFill>
        <p:spPr bwMode="auto">
          <a:xfrm>
            <a:off x="6306264" y="214314"/>
            <a:ext cx="2480578" cy="321468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848542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smtClean="0"/>
              <a:t>Why the DSP's Naked Objects system makes for an interesting story:</a:t>
            </a:r>
            <a:endParaRPr lang="en-GB" sz="2800" dirty="0"/>
          </a:p>
        </p:txBody>
      </p:sp>
      <p:graphicFrame>
        <p:nvGraphicFramePr>
          <p:cNvPr id="5" name="Diagram 4"/>
          <p:cNvGraphicFramePr/>
          <p:nvPr/>
        </p:nvGraphicFramePr>
        <p:xfrm>
          <a:off x="500034" y="1370542"/>
          <a:ext cx="8215370" cy="52731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5367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r>
              <a:rPr lang="en-GB" dirty="0" smtClean="0"/>
              <a:t>Ubiquitous Language</a:t>
            </a:r>
          </a:p>
        </p:txBody>
      </p:sp>
      <p:pic>
        <p:nvPicPr>
          <p:cNvPr id="4" name="Picture 3" descr="language.jpg"/>
          <p:cNvPicPr>
            <a:picLocks noChangeAspect="1"/>
          </p:cNvPicPr>
          <p:nvPr/>
        </p:nvPicPr>
        <p:blipFill>
          <a:blip r:embed="rId3" cstate="print"/>
          <a:stretch>
            <a:fillRect/>
          </a:stretch>
        </p:blipFill>
        <p:spPr>
          <a:xfrm>
            <a:off x="2428875" y="1643063"/>
            <a:ext cx="4189413" cy="2786062"/>
          </a:xfrm>
          <a:prstGeom prst="rect">
            <a:avLst/>
          </a:prstGeom>
          <a:ln>
            <a:noFill/>
          </a:ln>
          <a:effectLst>
            <a:outerShdw blurRad="190500" algn="tl" rotWithShape="0">
              <a:srgbClr val="000000">
                <a:alpha val="70000"/>
              </a:srgbClr>
            </a:outerShdw>
          </a:effectLst>
        </p:spPr>
      </p:pic>
      <p:sp>
        <p:nvSpPr>
          <p:cNvPr id="9221" name="Text Box 15"/>
          <p:cNvSpPr txBox="1">
            <a:spLocks noChangeArrowheads="1"/>
          </p:cNvSpPr>
          <p:nvPr/>
        </p:nvSpPr>
        <p:spPr bwMode="auto">
          <a:xfrm>
            <a:off x="1214438" y="4725144"/>
            <a:ext cx="7072312" cy="1387475"/>
          </a:xfrm>
          <a:prstGeom prst="rect">
            <a:avLst/>
          </a:prstGeom>
          <a:noFill/>
          <a:ln w="9525">
            <a:noFill/>
            <a:miter lim="800000"/>
            <a:headEnd/>
            <a:tailEnd/>
          </a:ln>
        </p:spPr>
        <p:txBody>
          <a:bodyPr lIns="90000" tIns="46800" rIns="90000" bIns="46800">
            <a:spAutoFit/>
          </a:bodyPr>
          <a:lstStyle/>
          <a:p>
            <a:pPr algn="ctr"/>
            <a:r>
              <a:rPr lang="en-GB" sz="2800" i="1" dirty="0">
                <a:solidFill>
                  <a:srgbClr val="008000"/>
                </a:solidFill>
                <a:latin typeface="Trebuchet MS" pitchFamily="34" charset="0"/>
              </a:rPr>
              <a:t>With a conscious effort by the team, the domain model can provide the backbone for that common language</a:t>
            </a:r>
          </a:p>
        </p:txBody>
      </p:sp>
      <p:sp>
        <p:nvSpPr>
          <p:cNvPr id="9222" name="Text Box 16"/>
          <p:cNvSpPr txBox="1">
            <a:spLocks noChangeArrowheads="1"/>
          </p:cNvSpPr>
          <p:nvPr/>
        </p:nvSpPr>
        <p:spPr bwMode="auto">
          <a:xfrm>
            <a:off x="5148064" y="6021288"/>
            <a:ext cx="2962474" cy="648512"/>
          </a:xfrm>
          <a:prstGeom prst="rect">
            <a:avLst/>
          </a:prstGeom>
          <a:noFill/>
          <a:ln w="9525">
            <a:noFill/>
            <a:miter lim="800000"/>
            <a:headEnd/>
            <a:tailEnd/>
          </a:ln>
        </p:spPr>
        <p:txBody>
          <a:bodyPr wrap="square" lIns="90000" tIns="46800" rIns="90000" bIns="46800">
            <a:spAutoFit/>
          </a:bodyPr>
          <a:lstStyle/>
          <a:p>
            <a:pPr algn="r"/>
            <a:r>
              <a:rPr lang="en-GB" i="1" dirty="0">
                <a:solidFill>
                  <a:srgbClr val="CC3300"/>
                </a:solidFill>
                <a:latin typeface="Trebuchet MS" pitchFamily="34" charset="0"/>
              </a:rPr>
              <a:t>Eric </a:t>
            </a:r>
            <a:r>
              <a:rPr lang="en-GB" i="1" dirty="0" smtClean="0">
                <a:solidFill>
                  <a:srgbClr val="CC3300"/>
                </a:solidFill>
                <a:latin typeface="Trebuchet MS" pitchFamily="34" charset="0"/>
              </a:rPr>
              <a:t>Evans,</a:t>
            </a:r>
            <a:br>
              <a:rPr lang="en-GB" i="1" dirty="0" smtClean="0">
                <a:solidFill>
                  <a:srgbClr val="CC3300"/>
                </a:solidFill>
                <a:latin typeface="Trebuchet MS" pitchFamily="34" charset="0"/>
              </a:rPr>
            </a:br>
            <a:r>
              <a:rPr lang="en-GB" i="1" dirty="0" smtClean="0">
                <a:solidFill>
                  <a:srgbClr val="CC3300"/>
                </a:solidFill>
                <a:latin typeface="Trebuchet MS" pitchFamily="34" charset="0"/>
              </a:rPr>
              <a:t>Domain Driven Design</a:t>
            </a:r>
            <a:endParaRPr lang="en-GB" i="1" dirty="0">
              <a:solidFill>
                <a:srgbClr val="CC3300"/>
              </a:solidFill>
              <a:latin typeface="Trebuchet MS" pitchFamily="34" charset="0"/>
            </a:endParaRPr>
          </a:p>
        </p:txBody>
      </p:sp>
    </p:spTree>
    <p:extLst>
      <p:ext uri="{BB962C8B-B14F-4D97-AF65-F5344CB8AC3E}">
        <p14:creationId xmlns:p14="http://schemas.microsoft.com/office/powerpoint/2010/main" val="2034233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GB" sz="3600" dirty="0" smtClean="0"/>
              <a:t>What is Naked Objects ? </a:t>
            </a:r>
          </a:p>
        </p:txBody>
      </p:sp>
      <p:sp>
        <p:nvSpPr>
          <p:cNvPr id="9220" name="Rectangle 3"/>
          <p:cNvSpPr>
            <a:spLocks noGrp="1" noChangeArrowheads="1"/>
          </p:cNvSpPr>
          <p:nvPr>
            <p:ph type="body" idx="1"/>
          </p:nvPr>
        </p:nvSpPr>
        <p:spPr>
          <a:xfrm>
            <a:off x="457200" y="1124744"/>
            <a:ext cx="4330824" cy="5001419"/>
          </a:xfrm>
        </p:spPr>
        <p:txBody>
          <a:bodyPr>
            <a:normAutofit fontScale="85000" lnSpcReduction="20000"/>
          </a:bodyPr>
          <a:lstStyle/>
          <a:p>
            <a:r>
              <a:rPr lang="en-GB" sz="2800" dirty="0"/>
              <a:t>An Architectural Pattern</a:t>
            </a:r>
          </a:p>
          <a:p>
            <a:pPr lvl="1"/>
            <a:r>
              <a:rPr lang="en-GB" sz="2400" dirty="0"/>
              <a:t>automatically renders domain objects in an OOUI</a:t>
            </a:r>
          </a:p>
          <a:p>
            <a:pPr lvl="1"/>
            <a:r>
              <a:rPr lang="en-GB" sz="2400" dirty="0"/>
              <a:t>fits in with the</a:t>
            </a:r>
            <a:br>
              <a:rPr lang="en-GB" sz="2400" dirty="0"/>
            </a:br>
            <a:r>
              <a:rPr lang="en-GB" sz="2400" dirty="0"/>
              <a:t>hexagonal architecture</a:t>
            </a:r>
          </a:p>
          <a:p>
            <a:pPr lvl="1"/>
            <a:endParaRPr lang="en-GB" sz="2400" dirty="0"/>
          </a:p>
          <a:p>
            <a:r>
              <a:rPr lang="en-GB" sz="2800" dirty="0" smtClean="0"/>
              <a:t>A Principle</a:t>
            </a:r>
          </a:p>
          <a:p>
            <a:pPr lvl="1">
              <a:defRPr/>
            </a:pPr>
            <a:r>
              <a:rPr lang="en-GB" sz="2400" dirty="0" smtClean="0"/>
              <a:t>all business functionality is</a:t>
            </a:r>
            <a:br>
              <a:rPr lang="en-GB" sz="2400" dirty="0" smtClean="0"/>
            </a:br>
            <a:r>
              <a:rPr lang="en-GB" sz="2400" dirty="0" smtClean="0"/>
              <a:t>encapsulated on the</a:t>
            </a:r>
            <a:br>
              <a:rPr lang="en-GB" sz="2400" dirty="0" smtClean="0"/>
            </a:br>
            <a:r>
              <a:rPr lang="en-GB" sz="2400" dirty="0" smtClean="0"/>
              <a:t>core business objects</a:t>
            </a:r>
          </a:p>
          <a:p>
            <a:pPr lvl="1">
              <a:defRPr/>
            </a:pPr>
            <a:r>
              <a:rPr lang="en-GB" sz="2400" dirty="0" smtClean="0"/>
              <a:t>“problem solver, not process follower”</a:t>
            </a:r>
          </a:p>
          <a:p>
            <a:pPr lvl="6"/>
            <a:endParaRPr lang="en-GB" sz="1800" dirty="0" smtClean="0"/>
          </a:p>
          <a:p>
            <a:r>
              <a:rPr lang="en-GB" sz="2800" dirty="0" smtClean="0"/>
              <a:t>A natural bed-fellow for Domain-Driven Design</a:t>
            </a:r>
          </a:p>
          <a:p>
            <a:pPr lvl="1"/>
            <a:r>
              <a:rPr lang="en-GB" sz="2400" dirty="0" smtClean="0"/>
              <a:t>rapid prototyping &amp; development</a:t>
            </a:r>
          </a:p>
          <a:p>
            <a:endParaRPr lang="en-GB" sz="2800" dirty="0" smtClean="0"/>
          </a:p>
          <a:p>
            <a:endParaRPr lang="en-GB" sz="2800" dirty="0" smtClean="0"/>
          </a:p>
          <a:p>
            <a:pPr lvl="2" eaLnBrk="1" hangingPunct="1">
              <a:defRPr/>
            </a:pPr>
            <a:endParaRPr lang="en-GB" sz="1300" dirty="0" smtClean="0"/>
          </a:p>
          <a:p>
            <a:pPr lvl="5">
              <a:defRPr/>
            </a:pPr>
            <a:endParaRPr lang="en-GB" sz="1600" dirty="0" smtClean="0"/>
          </a:p>
          <a:p>
            <a:pPr lvl="6">
              <a:defRPr/>
            </a:pPr>
            <a:endParaRPr lang="en-GB" sz="1600" dirty="0" smtClean="0"/>
          </a:p>
        </p:txBody>
      </p:sp>
      <p:pic>
        <p:nvPicPr>
          <p:cNvPr id="5" name="Picture 4" descr="reflection.jpg"/>
          <p:cNvPicPr>
            <a:picLocks noChangeAspect="1"/>
          </p:cNvPicPr>
          <p:nvPr/>
        </p:nvPicPr>
        <p:blipFill>
          <a:blip r:embed="rId3" cstate="print"/>
          <a:stretch>
            <a:fillRect/>
          </a:stretch>
        </p:blipFill>
        <p:spPr>
          <a:xfrm>
            <a:off x="4860032" y="2307627"/>
            <a:ext cx="3857948" cy="256153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47049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GB" sz="3200" dirty="0" smtClean="0"/>
              <a:t>An example of the</a:t>
            </a:r>
            <a:br>
              <a:rPr lang="en-GB" sz="3200" dirty="0" smtClean="0"/>
            </a:br>
            <a:r>
              <a:rPr lang="en-GB" sz="3200" dirty="0" smtClean="0"/>
              <a:t>DRY Principle</a:t>
            </a:r>
          </a:p>
        </p:txBody>
      </p:sp>
      <p:sp>
        <p:nvSpPr>
          <p:cNvPr id="15364" name="Rectangle 3"/>
          <p:cNvSpPr>
            <a:spLocks noGrp="1" noChangeArrowheads="1"/>
          </p:cNvSpPr>
          <p:nvPr>
            <p:ph type="body" idx="1"/>
          </p:nvPr>
        </p:nvSpPr>
        <p:spPr>
          <a:xfrm>
            <a:off x="457200" y="1124744"/>
            <a:ext cx="8229600" cy="5400600"/>
          </a:xfrm>
        </p:spPr>
        <p:txBody>
          <a:bodyPr>
            <a:normAutofit lnSpcReduction="10000"/>
          </a:bodyPr>
          <a:lstStyle/>
          <a:p>
            <a:pPr eaLnBrk="1" hangingPunct="1"/>
            <a:r>
              <a:rPr lang="en-GB" sz="2800" dirty="0" smtClean="0"/>
              <a:t>The UI representations</a:t>
            </a:r>
            <a:br>
              <a:rPr lang="en-GB" sz="2800" dirty="0" smtClean="0"/>
            </a:br>
            <a:r>
              <a:rPr lang="en-GB" sz="2800" dirty="0" smtClean="0"/>
              <a:t>correspond directly</a:t>
            </a:r>
            <a:br>
              <a:rPr lang="en-GB" sz="2800" dirty="0" smtClean="0"/>
            </a:br>
            <a:r>
              <a:rPr lang="en-GB" sz="2800" dirty="0" smtClean="0"/>
              <a:t>with the underlying</a:t>
            </a:r>
            <a:br>
              <a:rPr lang="en-GB" sz="2800" dirty="0" smtClean="0"/>
            </a:br>
            <a:r>
              <a:rPr lang="en-GB" sz="2800" dirty="0" smtClean="0"/>
              <a:t>domain object model</a:t>
            </a:r>
          </a:p>
          <a:p>
            <a:pPr eaLnBrk="1" hangingPunct="1"/>
            <a:endParaRPr lang="en-GB" sz="2800" dirty="0" smtClean="0"/>
          </a:p>
          <a:p>
            <a:pPr eaLnBrk="1" hangingPunct="1"/>
            <a:endParaRPr lang="en-GB" sz="2800" dirty="0" smtClean="0"/>
          </a:p>
          <a:p>
            <a:pPr eaLnBrk="1" hangingPunct="1"/>
            <a:r>
              <a:rPr lang="en-GB" sz="2800" dirty="0" smtClean="0"/>
              <a:t>So, for instance:</a:t>
            </a:r>
          </a:p>
          <a:p>
            <a:pPr lvl="1" eaLnBrk="1" hangingPunct="1"/>
            <a:r>
              <a:rPr lang="en-GB" sz="2200" dirty="0" smtClean="0"/>
              <a:t>objects instances exposed as icons</a:t>
            </a:r>
          </a:p>
          <a:p>
            <a:pPr lvl="1" eaLnBrk="1" hangingPunct="1"/>
            <a:r>
              <a:rPr lang="en-GB" sz="2200" dirty="0" smtClean="0"/>
              <a:t>object properties / collections exposed in forms</a:t>
            </a:r>
          </a:p>
          <a:p>
            <a:pPr lvl="1" eaLnBrk="1" hangingPunct="1"/>
            <a:r>
              <a:rPr lang="en-GB" sz="2200" dirty="0" smtClean="0"/>
              <a:t>object methods exposed as menu items</a:t>
            </a:r>
          </a:p>
          <a:p>
            <a:pPr lvl="2" eaLnBrk="1" hangingPunct="1"/>
            <a:r>
              <a:rPr lang="en-GB" sz="2000" dirty="0" err="1" smtClean="0"/>
              <a:t>eg</a:t>
            </a:r>
            <a:r>
              <a:rPr lang="en-GB" sz="2000" dirty="0" smtClean="0"/>
              <a:t> </a:t>
            </a:r>
            <a:r>
              <a:rPr lang="en-GB" sz="2000" dirty="0" err="1" smtClean="0">
                <a:solidFill>
                  <a:srgbClr val="008000"/>
                </a:solidFill>
              </a:rPr>
              <a:t>Claim#submit</a:t>
            </a:r>
            <a:r>
              <a:rPr lang="en-GB" sz="2000" dirty="0" smtClean="0">
                <a:solidFill>
                  <a:srgbClr val="008000"/>
                </a:solidFill>
              </a:rPr>
              <a:t>(Approver)</a:t>
            </a:r>
          </a:p>
          <a:p>
            <a:pPr lvl="1" eaLnBrk="1" hangingPunct="1"/>
            <a:r>
              <a:rPr lang="en-GB" sz="2200" dirty="0" smtClean="0"/>
              <a:t>repositories/domain services exposed as desktop icons</a:t>
            </a:r>
          </a:p>
          <a:p>
            <a:pPr lvl="2" eaLnBrk="1" hangingPunct="1"/>
            <a:r>
              <a:rPr lang="en-GB" sz="2000" dirty="0" err="1" smtClean="0"/>
              <a:t>eg</a:t>
            </a:r>
            <a:r>
              <a:rPr lang="en-GB" sz="2000" dirty="0" smtClean="0"/>
              <a:t> </a:t>
            </a:r>
            <a:r>
              <a:rPr lang="en-GB" sz="2000" dirty="0" err="1" smtClean="0">
                <a:solidFill>
                  <a:srgbClr val="008000"/>
                </a:solidFill>
              </a:rPr>
              <a:t>ClaimRepository</a:t>
            </a:r>
            <a:r>
              <a:rPr lang="en-GB" sz="2000" dirty="0" smtClean="0">
                <a:solidFill>
                  <a:srgbClr val="008000"/>
                </a:solidFill>
              </a:rPr>
              <a:t>, </a:t>
            </a:r>
            <a:r>
              <a:rPr lang="en-GB" sz="2000" dirty="0" err="1" smtClean="0">
                <a:solidFill>
                  <a:srgbClr val="008000"/>
                </a:solidFill>
              </a:rPr>
              <a:t>EmployeeRepository</a:t>
            </a:r>
            <a:endParaRPr lang="en-GB" sz="2000" dirty="0" smtClean="0">
              <a:solidFill>
                <a:srgbClr val="008000"/>
              </a:solidFill>
            </a:endParaRPr>
          </a:p>
        </p:txBody>
      </p:sp>
      <p:pic>
        <p:nvPicPr>
          <p:cNvPr id="5" name="Picture 4" descr="umbrella-400x300.jpg"/>
          <p:cNvPicPr>
            <a:picLocks noChangeAspect="1"/>
          </p:cNvPicPr>
          <p:nvPr/>
        </p:nvPicPr>
        <p:blipFill>
          <a:blip r:embed="rId3" cstate="print"/>
          <a:stretch>
            <a:fillRect/>
          </a:stretch>
        </p:blipFill>
        <p:spPr>
          <a:xfrm>
            <a:off x="4932040" y="1113231"/>
            <a:ext cx="3849697" cy="28872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91907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What is Apache Isis ?</a:t>
            </a:r>
            <a:endParaRPr lang="en-GB" dirty="0"/>
          </a:p>
        </p:txBody>
      </p:sp>
      <p:sp>
        <p:nvSpPr>
          <p:cNvPr id="5" name="Content Placeholder 4"/>
          <p:cNvSpPr>
            <a:spLocks noGrp="1"/>
          </p:cNvSpPr>
          <p:nvPr>
            <p:ph idx="1"/>
          </p:nvPr>
        </p:nvSpPr>
        <p:spPr>
          <a:xfrm>
            <a:off x="457200" y="5805264"/>
            <a:ext cx="8229600" cy="1040979"/>
          </a:xfrm>
        </p:spPr>
        <p:txBody>
          <a:bodyPr>
            <a:normAutofit/>
          </a:bodyPr>
          <a:lstStyle/>
          <a:p>
            <a:pPr marL="0" indent="0" algn="ctr">
              <a:buNone/>
            </a:pPr>
            <a:r>
              <a:rPr lang="en-GB" sz="2400" dirty="0" smtClean="0"/>
              <a:t>Apache Isis combines the naked objects pattern</a:t>
            </a:r>
            <a:br>
              <a:rPr lang="en-GB" sz="2400" dirty="0" smtClean="0"/>
            </a:br>
            <a:r>
              <a:rPr lang="en-GB" sz="2400" dirty="0" smtClean="0"/>
              <a:t>with the hexagonal architecture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2026" y="980728"/>
            <a:ext cx="6754350" cy="4824536"/>
          </a:xfrm>
          <a:prstGeom prst="rect">
            <a:avLst/>
          </a:prstGeom>
        </p:spPr>
      </p:pic>
    </p:spTree>
    <p:extLst>
      <p:ext uri="{BB962C8B-B14F-4D97-AF65-F5344CB8AC3E}">
        <p14:creationId xmlns:p14="http://schemas.microsoft.com/office/powerpoint/2010/main" val="27168194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Isis apps are just </a:t>
            </a:r>
            <a:r>
              <a:rPr lang="en-GB" dirty="0" err="1"/>
              <a:t>pojos</a:t>
            </a:r>
            <a:endParaRPr lang="en-GB" dirty="0"/>
          </a:p>
        </p:txBody>
      </p:sp>
      <p:pic>
        <p:nvPicPr>
          <p:cNvPr id="29" name="Picture 7"/>
          <p:cNvPicPr>
            <a:picLocks noChangeAspect="1" noChangeArrowheads="1"/>
          </p:cNvPicPr>
          <p:nvPr/>
        </p:nvPicPr>
        <p:blipFill>
          <a:blip r:embed="rId3" cstate="print"/>
          <a:srcRect/>
          <a:stretch>
            <a:fillRect/>
          </a:stretch>
        </p:blipFill>
        <p:spPr bwMode="auto">
          <a:xfrm>
            <a:off x="752476" y="1244304"/>
            <a:ext cx="4457700" cy="4895850"/>
          </a:xfrm>
          <a:prstGeom prst="rect">
            <a:avLst/>
          </a:prstGeom>
          <a:ln>
            <a:noFill/>
          </a:ln>
          <a:effectLst>
            <a:outerShdw blurRad="292100" dist="139700" dir="2700000" algn="tl" rotWithShape="0">
              <a:srgbClr val="333333">
                <a:alpha val="65000"/>
              </a:srgbClr>
            </a:outerShdw>
          </a:effectLst>
        </p:spPr>
      </p:pic>
      <p:pic>
        <p:nvPicPr>
          <p:cNvPr id="30" name="Picture 3"/>
          <p:cNvPicPr>
            <a:picLocks noChangeAspect="1" noChangeArrowheads="1"/>
          </p:cNvPicPr>
          <p:nvPr/>
        </p:nvPicPr>
        <p:blipFill>
          <a:blip r:embed="rId4" cstate="print"/>
          <a:srcRect/>
          <a:stretch>
            <a:fillRect/>
          </a:stretch>
        </p:blipFill>
        <p:spPr bwMode="auto">
          <a:xfrm>
            <a:off x="3281364" y="1909494"/>
            <a:ext cx="4965813" cy="1838861"/>
          </a:xfrm>
          <a:prstGeom prst="rect">
            <a:avLst/>
          </a:prstGeom>
          <a:ln w="3175">
            <a:solidFill>
              <a:schemeClr val="accent1"/>
            </a:solidFill>
          </a:ln>
          <a:effectLst>
            <a:outerShdw blurRad="292100" dist="139700" dir="2700000" algn="tl" rotWithShape="0">
              <a:srgbClr val="333333">
                <a:alpha val="65000"/>
              </a:srgbClr>
            </a:outerShdw>
          </a:effectLst>
        </p:spPr>
      </p:pic>
      <p:pic>
        <p:nvPicPr>
          <p:cNvPr id="31" name="Picture 5"/>
          <p:cNvPicPr>
            <a:picLocks noChangeAspect="1" noChangeArrowheads="1"/>
          </p:cNvPicPr>
          <p:nvPr/>
        </p:nvPicPr>
        <p:blipFill>
          <a:blip r:embed="rId5" cstate="print"/>
          <a:srcRect/>
          <a:stretch>
            <a:fillRect/>
          </a:stretch>
        </p:blipFill>
        <p:spPr bwMode="auto">
          <a:xfrm>
            <a:off x="2309814" y="4633519"/>
            <a:ext cx="6396038" cy="2016529"/>
          </a:xfrm>
          <a:prstGeom prst="rect">
            <a:avLst/>
          </a:prstGeom>
          <a:ln w="3175">
            <a:solidFill>
              <a:schemeClr val="accent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1058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Scale>
                                      <p:cBhvr>
                                        <p:cTn id="7" dur="1000" decel="50000" fill="hold">
                                          <p:stCondLst>
                                            <p:cond delay="0"/>
                                          </p:stCondLst>
                                        </p:cTn>
                                        <p:tgtEl>
                                          <p:spTgt spid="2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9"/>
                                        </p:tgtEl>
                                        <p:attrNameLst>
                                          <p:attrName>ppt_x</p:attrName>
                                          <p:attrName>ppt_y</p:attrName>
                                        </p:attrNameLst>
                                      </p:cBhvr>
                                    </p:animMotion>
                                    <p:animEffect transition="in" filter="fade">
                                      <p:cBhvr>
                                        <p:cTn id="9" dur="1000"/>
                                        <p:tgtEl>
                                          <p:spTgt spid="29"/>
                                        </p:tgtEl>
                                      </p:cBhvr>
                                    </p:animEffect>
                                  </p:childTnLst>
                                </p:cTn>
                              </p:par>
                            </p:childTnLst>
                          </p:cTn>
                        </p:par>
                        <p:par>
                          <p:cTn id="10" fill="hold">
                            <p:stCondLst>
                              <p:cond delay="1000"/>
                            </p:stCondLst>
                            <p:childTnLst>
                              <p:par>
                                <p:cTn id="11" presetID="25" presetClass="entr" presetSubtype="0" fill="hold" nodeType="after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14"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15"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16" dur="1000" fill="hold"/>
                                        <p:tgtEl>
                                          <p:spTgt spid="30"/>
                                        </p:tgtEl>
                                        <p:attrNameLst>
                                          <p:attrName>ppt_h</p:attrName>
                                        </p:attrNameLst>
                                      </p:cBhvr>
                                      <p:tavLst>
                                        <p:tav tm="0">
                                          <p:val>
                                            <p:strVal val="#ppt_h"/>
                                          </p:val>
                                        </p:tav>
                                        <p:tav tm="100000">
                                          <p:val>
                                            <p:strVal val="#ppt_h"/>
                                          </p:val>
                                        </p:tav>
                                      </p:tavLst>
                                    </p:anim>
                                    <p:anim calcmode="lin" valueType="num">
                                      <p:cBhvr>
                                        <p:cTn id="17"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18"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19"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20" dur="1000" decel="50000">
                                          <p:stCondLst>
                                            <p:cond delay="0"/>
                                          </p:stCondLst>
                                        </p:cTn>
                                        <p:tgtEl>
                                          <p:spTgt spid="30"/>
                                        </p:tgtEl>
                                      </p:cBhvr>
                                    </p:animEffect>
                                  </p:childTnLst>
                                </p:cTn>
                              </p:par>
                            </p:childTnLst>
                          </p:cTn>
                        </p:par>
                        <p:par>
                          <p:cTn id="21" fill="hold">
                            <p:stCondLst>
                              <p:cond delay="2000"/>
                            </p:stCondLst>
                            <p:childTnLst>
                              <p:par>
                                <p:cTn id="22" presetID="15" presetClass="entr" presetSubtype="0"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p:cTn id="24" dur="1000" fill="hold"/>
                                        <p:tgtEl>
                                          <p:spTgt spid="31"/>
                                        </p:tgtEl>
                                        <p:attrNameLst>
                                          <p:attrName>ppt_w</p:attrName>
                                        </p:attrNameLst>
                                      </p:cBhvr>
                                      <p:tavLst>
                                        <p:tav tm="0">
                                          <p:val>
                                            <p:fltVal val="0"/>
                                          </p:val>
                                        </p:tav>
                                        <p:tav tm="100000">
                                          <p:val>
                                            <p:strVal val="#ppt_w"/>
                                          </p:val>
                                        </p:tav>
                                      </p:tavLst>
                                    </p:anim>
                                    <p:anim calcmode="lin" valueType="num">
                                      <p:cBhvr>
                                        <p:cTn id="25" dur="1000" fill="hold"/>
                                        <p:tgtEl>
                                          <p:spTgt spid="31"/>
                                        </p:tgtEl>
                                        <p:attrNameLst>
                                          <p:attrName>ppt_h</p:attrName>
                                        </p:attrNameLst>
                                      </p:cBhvr>
                                      <p:tavLst>
                                        <p:tav tm="0">
                                          <p:val>
                                            <p:fltVal val="0"/>
                                          </p:val>
                                        </p:tav>
                                        <p:tav tm="100000">
                                          <p:val>
                                            <p:strVal val="#ppt_h"/>
                                          </p:val>
                                        </p:tav>
                                      </p:tavLst>
                                    </p:anim>
                                    <p:anim calcmode="lin" valueType="num">
                                      <p:cBhvr>
                                        <p:cTn id="26" dur="1000" fill="hold"/>
                                        <p:tgtEl>
                                          <p:spTgt spid="31"/>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3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sz="4000" dirty="0" smtClean="0"/>
              <a:t>The Isis Programming Model</a:t>
            </a:r>
            <a:endParaRPr lang="en-GB" sz="4000" dirty="0"/>
          </a:p>
        </p:txBody>
      </p:sp>
      <p:graphicFrame>
        <p:nvGraphicFramePr>
          <p:cNvPr id="5" name="Diagram 4"/>
          <p:cNvGraphicFramePr/>
          <p:nvPr>
            <p:extLst>
              <p:ext uri="{D42A27DB-BD31-4B8C-83A1-F6EECF244321}">
                <p14:modId xmlns:p14="http://schemas.microsoft.com/office/powerpoint/2010/main" val="1267643141"/>
              </p:ext>
            </p:extLst>
          </p:nvPr>
        </p:nvGraphicFramePr>
        <p:xfrm>
          <a:off x="615294" y="1500174"/>
          <a:ext cx="7614306" cy="5208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52984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sz="3600" dirty="0" smtClean="0"/>
              <a:t>So what does the app look like?</a:t>
            </a:r>
          </a:p>
        </p:txBody>
      </p:sp>
      <p:sp>
        <p:nvSpPr>
          <p:cNvPr id="3" name="Content Placeholder 2"/>
          <p:cNvSpPr>
            <a:spLocks noGrp="1"/>
          </p:cNvSpPr>
          <p:nvPr>
            <p:ph idx="1"/>
          </p:nvPr>
        </p:nvSpPr>
        <p:spPr/>
        <p:txBody>
          <a:bodyPr/>
          <a:lstStyle/>
          <a:p>
            <a:endParaRPr lang="en-GB" dirty="0" smtClean="0"/>
          </a:p>
          <a:p>
            <a:r>
              <a:rPr lang="en-GB" dirty="0" smtClean="0"/>
              <a:t>Let's see...</a:t>
            </a:r>
          </a:p>
          <a:p>
            <a:pPr lvl="1"/>
            <a:endParaRPr lang="en-GB" dirty="0" smtClean="0"/>
          </a:p>
        </p:txBody>
      </p:sp>
      <p:pic>
        <p:nvPicPr>
          <p:cNvPr id="8" name="Picture 7" descr="coding.jpg"/>
          <p:cNvPicPr>
            <a:picLocks noChangeAspect="1"/>
          </p:cNvPicPr>
          <p:nvPr/>
        </p:nvPicPr>
        <p:blipFill>
          <a:blip r:embed="rId3" cstate="print"/>
          <a:stretch>
            <a:fillRect/>
          </a:stretch>
        </p:blipFill>
        <p:spPr>
          <a:xfrm>
            <a:off x="4714876" y="2143116"/>
            <a:ext cx="3587750" cy="3009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7403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Resources</a:t>
            </a:r>
            <a:endParaRPr lang="en-GB" dirty="0"/>
          </a:p>
        </p:txBody>
      </p:sp>
      <p:sp>
        <p:nvSpPr>
          <p:cNvPr id="5" name="Content Placeholder 4"/>
          <p:cNvSpPr>
            <a:spLocks noGrp="1"/>
          </p:cNvSpPr>
          <p:nvPr>
            <p:ph idx="1"/>
          </p:nvPr>
        </p:nvSpPr>
        <p:spPr/>
        <p:txBody>
          <a:bodyPr>
            <a:normAutofit fontScale="85000" lnSpcReduction="20000"/>
          </a:bodyPr>
          <a:lstStyle/>
          <a:p>
            <a:r>
              <a:rPr lang="en-GB" dirty="0" smtClean="0"/>
              <a:t>Apache Isis Incubator website</a:t>
            </a:r>
          </a:p>
          <a:p>
            <a:pPr lvl="1"/>
            <a:r>
              <a:rPr lang="en-GB" sz="2400" dirty="0" smtClean="0"/>
              <a:t>links to </a:t>
            </a:r>
            <a:r>
              <a:rPr lang="en-GB" sz="2400" dirty="0"/>
              <a:t>the mailing list (</a:t>
            </a:r>
            <a:r>
              <a:rPr lang="en-GB" sz="2400" dirty="0" err="1"/>
              <a:t>isis-dev</a:t>
            </a:r>
            <a:r>
              <a:rPr lang="en-GB" sz="2400" dirty="0" smtClean="0"/>
              <a:t>), IRC (#apache-</a:t>
            </a:r>
            <a:r>
              <a:rPr lang="en-GB" sz="2400" dirty="0" err="1" smtClean="0"/>
              <a:t>isis</a:t>
            </a:r>
            <a:r>
              <a:rPr lang="en-GB" sz="2400" dirty="0" smtClean="0"/>
              <a:t>)</a:t>
            </a:r>
          </a:p>
          <a:p>
            <a:pPr lvl="1"/>
            <a:r>
              <a:rPr lang="en-GB" sz="2400" dirty="0" smtClean="0"/>
              <a:t>links the </a:t>
            </a:r>
            <a:r>
              <a:rPr lang="en-GB" sz="2400" dirty="0"/>
              <a:t>wiki, </a:t>
            </a:r>
            <a:r>
              <a:rPr lang="en-GB" sz="2400" dirty="0" smtClean="0"/>
              <a:t>JIRA</a:t>
            </a:r>
          </a:p>
          <a:p>
            <a:pPr lvl="1"/>
            <a:r>
              <a:rPr lang="en-GB" sz="2400" dirty="0" smtClean="0"/>
              <a:t>available via Maven</a:t>
            </a:r>
          </a:p>
          <a:p>
            <a:pPr lvl="1"/>
            <a:r>
              <a:rPr lang="en-GB" sz="2400" dirty="0">
                <a:hlinkClick r:id="rId3"/>
              </a:rPr>
              <a:t>http://incubator.apache.org/isis</a:t>
            </a:r>
            <a:endParaRPr lang="en-GB" sz="2400" dirty="0"/>
          </a:p>
          <a:p>
            <a:pPr lvl="1"/>
            <a:endParaRPr lang="en-GB" dirty="0" smtClean="0"/>
          </a:p>
          <a:p>
            <a:r>
              <a:rPr lang="en-GB" dirty="0" smtClean="0"/>
              <a:t>Richard </a:t>
            </a:r>
            <a:r>
              <a:rPr lang="en-GB" dirty="0" err="1" smtClean="0"/>
              <a:t>Pawson’s</a:t>
            </a:r>
            <a:r>
              <a:rPr lang="en-GB" dirty="0" smtClean="0"/>
              <a:t> original thesis on Naked Objects</a:t>
            </a:r>
          </a:p>
          <a:p>
            <a:pPr lvl="1"/>
            <a:r>
              <a:rPr lang="en-GB" sz="2400" dirty="0" smtClean="0">
                <a:hlinkClick r:id="rId4"/>
              </a:rPr>
              <a:t>http</a:t>
            </a:r>
            <a:r>
              <a:rPr lang="en-GB" sz="2400" dirty="0">
                <a:hlinkClick r:id="rId4"/>
              </a:rPr>
              <a:t>://</a:t>
            </a:r>
            <a:r>
              <a:rPr lang="en-GB" sz="2400" dirty="0" smtClean="0">
                <a:hlinkClick r:id="rId4"/>
              </a:rPr>
              <a:t>incubator.apache.org/isis/Pawson-Naked-Objects-thesis.pdf</a:t>
            </a:r>
            <a:r>
              <a:rPr lang="en-GB" sz="2400" dirty="0" smtClean="0"/>
              <a:t> </a:t>
            </a:r>
          </a:p>
          <a:p>
            <a:pPr lvl="1"/>
            <a:endParaRPr lang="en-GB" dirty="0" smtClean="0"/>
          </a:p>
          <a:p>
            <a:r>
              <a:rPr lang="en-GB" dirty="0" smtClean="0"/>
              <a:t>Dan Haywood’s book</a:t>
            </a:r>
          </a:p>
          <a:p>
            <a:pPr lvl="1"/>
            <a:r>
              <a:rPr lang="en-GB" sz="2400" dirty="0" smtClean="0">
                <a:hlinkClick r:id="rId5"/>
              </a:rPr>
              <a:t>http://www.pragprog.com/titles/dhnako</a:t>
            </a:r>
            <a:r>
              <a:rPr lang="en-GB" sz="2400" dirty="0" smtClean="0"/>
              <a:t> </a:t>
            </a:r>
          </a:p>
          <a:p>
            <a:endParaRPr lang="en-GB" dirty="0" smtClean="0"/>
          </a:p>
          <a:p>
            <a:r>
              <a:rPr lang="en-GB" sz="2900" dirty="0" smtClean="0"/>
              <a:t>Naked Objects on .NET</a:t>
            </a:r>
          </a:p>
          <a:p>
            <a:pPr lvl="1"/>
            <a:r>
              <a:rPr lang="en-GB" sz="2400" dirty="0" smtClean="0">
                <a:hlinkClick r:id="rId6"/>
              </a:rPr>
              <a:t>http://nakedobjects.net</a:t>
            </a:r>
            <a:r>
              <a:rPr lang="en-GB" sz="2400" dirty="0" smtClean="0"/>
              <a:t> </a:t>
            </a:r>
          </a:p>
          <a:p>
            <a:pPr lvl="2"/>
            <a:endParaRPr lang="en-GB" dirty="0" smtClean="0"/>
          </a:p>
          <a:p>
            <a:endParaRPr lang="en-GB" dirty="0"/>
          </a:p>
        </p:txBody>
      </p:sp>
      <p:pic>
        <p:nvPicPr>
          <p:cNvPr id="11" name="Picture 2"/>
          <p:cNvPicPr>
            <a:picLocks noChangeAspect="1" noChangeArrowheads="1"/>
          </p:cNvPicPr>
          <p:nvPr/>
        </p:nvPicPr>
        <p:blipFill>
          <a:blip r:embed="rId7" cstate="print"/>
          <a:stretch>
            <a:fillRect/>
          </a:stretch>
        </p:blipFill>
        <p:spPr bwMode="auto">
          <a:xfrm>
            <a:off x="6908874" y="4077072"/>
            <a:ext cx="1623566" cy="194828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01768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4435</TotalTime>
  <Words>3291</Words>
  <Application>Microsoft Office PowerPoint</Application>
  <PresentationFormat>On-screen Show (4:3)</PresentationFormat>
  <Paragraphs>236</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Introducing… Apache Isis</vt:lpstr>
      <vt:lpstr>Ubiquitous Language</vt:lpstr>
      <vt:lpstr>What is Naked Objects ? </vt:lpstr>
      <vt:lpstr>An example of the DRY Principle</vt:lpstr>
      <vt:lpstr>What is Apache Isis ?</vt:lpstr>
      <vt:lpstr>Isis apps are just pojos</vt:lpstr>
      <vt:lpstr>The Isis Programming Model</vt:lpstr>
      <vt:lpstr>So what does the app look like?</vt:lpstr>
      <vt:lpstr>Resources</vt:lpstr>
      <vt:lpstr>The DSP: Why?</vt:lpstr>
      <vt:lpstr>The DSP What?</vt:lpstr>
      <vt:lpstr>Why the DSP's Naked Objects system makes for an interesting story: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Apache Isis</dc:title>
  <dc:creator>dan</dc:creator>
  <cp:lastModifiedBy>dan</cp:lastModifiedBy>
  <cp:revision>51</cp:revision>
  <cp:lastPrinted>2011-02-07T08:35:20Z</cp:lastPrinted>
  <dcterms:created xsi:type="dcterms:W3CDTF">2010-11-02T16:37:52Z</dcterms:created>
  <dcterms:modified xsi:type="dcterms:W3CDTF">2011-03-06T17:06:54Z</dcterms:modified>
</cp:coreProperties>
</file>