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2" r:id="rId5"/>
    <p:sldId id="260" r:id="rId6"/>
    <p:sldId id="263" r:id="rId7"/>
    <p:sldId id="266" r:id="rId8"/>
    <p:sldId id="265" r:id="rId9"/>
    <p:sldId id="270" r:id="rId10"/>
    <p:sldId id="267" r:id="rId11"/>
    <p:sldId id="268"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75" autoAdjust="0"/>
  </p:normalViewPr>
  <p:slideViewPr>
    <p:cSldViewPr>
      <p:cViewPr varScale="1">
        <p:scale>
          <a:sx n="70" d="100"/>
          <a:sy n="70" d="100"/>
        </p:scale>
        <p:origin x="-1224" y="-96"/>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43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E110-E9AD-4729-A2D7-E9BE91CEE8A3}">
      <dsp:nvSpPr>
        <dsp:cNvPr id="0" name=""/>
        <dsp:cNvSpPr/>
      </dsp:nvSpPr>
      <dsp:spPr>
        <a:xfrm>
          <a:off x="0" y="309183"/>
          <a:ext cx="8215370" cy="1346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One of the purest examples of domain-driven design for a large-scale transactional business application, anywhere in the world</a:t>
          </a:r>
          <a:endParaRPr lang="en-GB" sz="1500" kern="1200" dirty="0"/>
        </a:p>
        <a:p>
          <a:pPr marL="114300" lvl="1" indent="-114300" algn="l" defTabSz="666750">
            <a:lnSpc>
              <a:spcPct val="90000"/>
            </a:lnSpc>
            <a:spcBef>
              <a:spcPct val="0"/>
            </a:spcBef>
            <a:spcAft>
              <a:spcPct val="15000"/>
            </a:spcAft>
            <a:buChar char="••"/>
          </a:pPr>
          <a:r>
            <a:rPr lang="en-US" sz="1500" kern="1200" dirty="0" smtClean="0"/>
            <a:t>Extreme re-use and sharing of objects between applications</a:t>
          </a:r>
          <a:endParaRPr lang="en-GB" sz="1500" kern="1200" dirty="0"/>
        </a:p>
        <a:p>
          <a:pPr marL="114300" lvl="1" indent="-114300" algn="l" defTabSz="666750">
            <a:lnSpc>
              <a:spcPct val="90000"/>
            </a:lnSpc>
            <a:spcBef>
              <a:spcPct val="0"/>
            </a:spcBef>
            <a:spcAft>
              <a:spcPct val="15000"/>
            </a:spcAft>
            <a:buChar char="••"/>
          </a:pPr>
          <a:r>
            <a:rPr lang="en-GB" sz="1500" kern="1200" dirty="0" smtClean="0"/>
            <a:t>Enables easy modification in response to changing business requirements</a:t>
          </a:r>
          <a:endParaRPr lang="en-US" sz="1500" kern="1200" dirty="0"/>
        </a:p>
      </dsp:txBody>
      <dsp:txXfrm>
        <a:off x="0" y="309183"/>
        <a:ext cx="8215370" cy="1346625"/>
      </dsp:txXfrm>
    </dsp:sp>
    <dsp:sp modelId="{1889FF86-9751-4093-BBB8-3F4924CACDD1}">
      <dsp:nvSpPr>
        <dsp:cNvPr id="0" name=""/>
        <dsp:cNvSpPr/>
      </dsp:nvSpPr>
      <dsp:spPr>
        <a:xfrm>
          <a:off x="410768" y="87783"/>
          <a:ext cx="575075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Domain-driven design</a:t>
          </a:r>
          <a:endParaRPr lang="en-GB" sz="1500" kern="1200" dirty="0"/>
        </a:p>
      </dsp:txBody>
      <dsp:txXfrm>
        <a:off x="432384" y="109399"/>
        <a:ext cx="5707527" cy="399568"/>
      </dsp:txXfrm>
    </dsp:sp>
    <dsp:sp modelId="{20F157B5-E271-446E-8E5B-B1E860AC53F7}">
      <dsp:nvSpPr>
        <dsp:cNvPr id="0" name=""/>
        <dsp:cNvSpPr/>
      </dsp:nvSpPr>
      <dsp:spPr>
        <a:xfrm>
          <a:off x="0" y="1958209"/>
          <a:ext cx="8215370" cy="850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Possibly the first large-scale application of agile development within the public sector, anywhere in the world</a:t>
          </a:r>
          <a:endParaRPr lang="en-GB" sz="1500" kern="1200" dirty="0"/>
        </a:p>
      </dsp:txBody>
      <dsp:txXfrm>
        <a:off x="0" y="1958209"/>
        <a:ext cx="8215370" cy="850500"/>
      </dsp:txXfrm>
    </dsp:sp>
    <dsp:sp modelId="{1AB0CF3B-353D-491D-93B3-DCD601C66E89}">
      <dsp:nvSpPr>
        <dsp:cNvPr id="0" name=""/>
        <dsp:cNvSpPr/>
      </dsp:nvSpPr>
      <dsp:spPr>
        <a:xfrm>
          <a:off x="410768" y="1736809"/>
          <a:ext cx="575075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Agile Development</a:t>
          </a:r>
          <a:endParaRPr lang="en-GB" sz="1500" kern="1200" dirty="0"/>
        </a:p>
      </dsp:txBody>
      <dsp:txXfrm>
        <a:off x="432384" y="1758425"/>
        <a:ext cx="5707527" cy="399568"/>
      </dsp:txXfrm>
    </dsp:sp>
    <dsp:sp modelId="{528C29A9-283C-40E8-AFF6-B7739F2DA789}">
      <dsp:nvSpPr>
        <dsp:cNvPr id="0" name=""/>
        <dsp:cNvSpPr/>
      </dsp:nvSpPr>
      <dsp:spPr>
        <a:xfrm>
          <a:off x="0" y="3111109"/>
          <a:ext cx="8215370" cy="6378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 rich user interface to a core transactional business system</a:t>
          </a:r>
          <a:endParaRPr lang="en-GB" sz="1500" kern="1200" dirty="0"/>
        </a:p>
      </dsp:txBody>
      <dsp:txXfrm>
        <a:off x="0" y="3111109"/>
        <a:ext cx="8215370" cy="637875"/>
      </dsp:txXfrm>
    </dsp:sp>
    <dsp:sp modelId="{A729A4AA-1975-479E-8A2C-6D34C13E758E}">
      <dsp:nvSpPr>
        <dsp:cNvPr id="0" name=""/>
        <dsp:cNvSpPr/>
      </dsp:nvSpPr>
      <dsp:spPr>
        <a:xfrm>
          <a:off x="410768" y="2889709"/>
          <a:ext cx="5750759" cy="442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Empowered Users</a:t>
          </a:r>
          <a:endParaRPr lang="en-GB" sz="1500" kern="1200" dirty="0"/>
        </a:p>
      </dsp:txBody>
      <dsp:txXfrm>
        <a:off x="432384" y="2911325"/>
        <a:ext cx="5707527" cy="399568"/>
      </dsp:txXfrm>
    </dsp:sp>
    <dsp:sp modelId="{801468B0-FD5A-4080-9512-224DEA6DDD3B}">
      <dsp:nvSpPr>
        <dsp:cNvPr id="0" name=""/>
        <dsp:cNvSpPr/>
      </dsp:nvSpPr>
      <dsp:spPr>
        <a:xfrm>
          <a:off x="0" y="4051384"/>
          <a:ext cx="8215370" cy="113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User interfaces 100% auto-generated from the underlying business objects</a:t>
          </a:r>
          <a:endParaRPr lang="en-GB" sz="1500" kern="1200" dirty="0"/>
        </a:p>
        <a:p>
          <a:pPr marL="228600" lvl="2" indent="-114300" algn="l" defTabSz="666750">
            <a:lnSpc>
              <a:spcPct val="90000"/>
            </a:lnSpc>
            <a:spcBef>
              <a:spcPct val="0"/>
            </a:spcBef>
            <a:spcAft>
              <a:spcPct val="15000"/>
            </a:spcAft>
            <a:buChar char="••"/>
          </a:pPr>
          <a:r>
            <a:rPr lang="en-US" sz="1500" kern="1200" dirty="0" smtClean="0"/>
            <a:t>with no custom coding to write or to maintain</a:t>
          </a:r>
          <a:endParaRPr lang="en-US" sz="1500" kern="1200" dirty="0"/>
        </a:p>
        <a:p>
          <a:pPr marL="114300" lvl="1" indent="-114300" algn="l" defTabSz="666750">
            <a:lnSpc>
              <a:spcPct val="90000"/>
            </a:lnSpc>
            <a:spcBef>
              <a:spcPct val="0"/>
            </a:spcBef>
            <a:spcAft>
              <a:spcPct val="15000"/>
            </a:spcAft>
            <a:buChar char="••"/>
          </a:pPr>
          <a:r>
            <a:rPr lang="en-US" sz="1500" kern="1200" dirty="0" smtClean="0"/>
            <a:t>More opportunity to explore domain than otherwise possible</a:t>
          </a:r>
          <a:endParaRPr lang="en-US" sz="1500" kern="1200" dirty="0"/>
        </a:p>
      </dsp:txBody>
      <dsp:txXfrm>
        <a:off x="0" y="4051384"/>
        <a:ext cx="8215370" cy="1134000"/>
      </dsp:txXfrm>
    </dsp:sp>
    <dsp:sp modelId="{08BC86D2-E558-474B-B1C4-E4B2BCE4CD01}">
      <dsp:nvSpPr>
        <dsp:cNvPr id="0" name=""/>
        <dsp:cNvSpPr/>
      </dsp:nvSpPr>
      <dsp:spPr>
        <a:xfrm>
          <a:off x="410768" y="3829984"/>
          <a:ext cx="57507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US" sz="1500" kern="1200" dirty="0" smtClean="0"/>
            <a:t>Powerful &amp; Productive Environment</a:t>
          </a:r>
          <a:endParaRPr lang="en-US" sz="1500" kern="1200" dirty="0"/>
        </a:p>
      </dsp:txBody>
      <dsp:txXfrm>
        <a:off x="432384" y="3851600"/>
        <a:ext cx="570752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26/03/2011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26/03/2011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9</a:t>
            </a:r>
            <a:r>
              <a:rPr lang="en-GB" baseline="0" dirty="0" smtClean="0"/>
              <a:t> slides outlining some of the main themes of Apache Isis, domain-driven design and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 3 additional slides relating to the Irish DSP project.  This was the “flagship” project that was the first to put naked objects to real-life use, and is a substantive and highly successful “existence proof” of the validity of the naked objects pattern.  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10</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naked </a:t>
            </a:r>
            <a:r>
              <a:rPr lang="en-US" dirty="0"/>
              <a:t>o</a:t>
            </a:r>
            <a:r>
              <a:rPr lang="en-US" dirty="0" smtClean="0"/>
              <a:t>bjects system (running on .NET). 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naked </a:t>
            </a:r>
            <a:r>
              <a:rPr lang="en-US" dirty="0"/>
              <a:t>o</a:t>
            </a:r>
            <a:r>
              <a:rPr lang="en-US" dirty="0" smtClean="0"/>
              <a:t>bjects system in the first place, couching the answer in terms of letting the department become more agile.  The system has indeed demonstrated agility on all three levels; for example:</a:t>
            </a:r>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11</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on naked </a:t>
            </a:r>
            <a:r>
              <a:rPr lang="en-US" dirty="0"/>
              <a:t>o</a:t>
            </a:r>
            <a:r>
              <a:rPr lang="en-US" dirty="0" smtClean="0"/>
              <a:t>bjects system.  The long-term plan is to support all systems via naked </a:t>
            </a:r>
            <a:r>
              <a:rPr lang="en-US" dirty="0"/>
              <a:t>o</a:t>
            </a:r>
            <a:r>
              <a:rPr lang="en-US" dirty="0" smtClean="0"/>
              <a:t>bjects (in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integrate 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smtClean="0"/>
              <a:t>Apache Isis is</a:t>
            </a:r>
            <a:r>
              <a:rPr lang="en-US" baseline="0" dirty="0" smtClean="0"/>
              <a:t> a framework to support domain-driven design.  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a:p>
            <a:r>
              <a:rPr lang="en-US" dirty="0" smtClean="0"/>
              <a:t>The other core pattern of DDD is “model-driven design”; if anyone asks we pick up on this topic later on in the presentation.</a:t>
            </a:r>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 (discussed shortly).</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  (Note that the above doesn’t preclude the UI being customized to provide additional support for non-expert users).</a:t>
            </a:r>
          </a:p>
          <a:p>
            <a:pPr eaLnBrk="1" hangingPunct="1"/>
            <a:endParaRPr lang="en-US" dirty="0" smtClean="0"/>
          </a:p>
          <a:p>
            <a:r>
              <a:rPr lang="en-US" dirty="0" smtClean="0"/>
              <a:t>As we’ll learn about in the following slides, it’s the rapid application development of naked </a:t>
            </a:r>
            <a:r>
              <a:rPr lang="en-US" dirty="0"/>
              <a:t>objects applications </a:t>
            </a:r>
            <a:r>
              <a:rPr lang="en-US" dirty="0" smtClean="0"/>
              <a:t>that </a:t>
            </a:r>
            <a:r>
              <a:rPr lang="en-US" dirty="0"/>
              <a:t>makes it a natural bedfellow for DDD: the team can quickly build up their ubiquitous language with the minimum of distractions</a:t>
            </a:r>
            <a:r>
              <a:rPr lang="en-US"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the domain layer.  Some other tools start with either a database schema (</a:t>
            </a:r>
            <a:r>
              <a:rPr lang="en-US" dirty="0" err="1" smtClean="0"/>
              <a:t>ie</a:t>
            </a:r>
            <a:r>
              <a:rPr lang="en-US" dirty="0" smtClean="0"/>
              <a:t> reverse engineering a data model), or start with the presentation layer (where the domain model can end up as a 2</a:t>
            </a:r>
            <a:r>
              <a:rPr lang="en-US" baseline="30000" dirty="0" smtClean="0"/>
              <a:t>nd</a:t>
            </a:r>
            <a:r>
              <a:rPr lang="en-US" dirty="0" smtClean="0"/>
              <a:t> class citizen as the domain expert gets distracted by UI concerns).</a:t>
            </a:r>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meaning</a:t>
            </a:r>
            <a:r>
              <a:rPr lang="en-US" baseline="0" dirty="0" smtClean="0"/>
              <a:t> that it provides an infrastructure for all the usual architectural layers (by which I mean: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either one or several 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   “</a:t>
            </a:r>
            <a:r>
              <a:rPr lang="en-US" dirty="0" err="1" smtClean="0"/>
              <a:t>Remoting</a:t>
            </a:r>
            <a:r>
              <a:rPr lang="en-US" dirty="0" smtClean="0"/>
              <a:t>” is used to enable client/server support, over a variety of transports.</a:t>
            </a:r>
          </a:p>
          <a:p>
            <a:endParaRPr lang="en-US" dirty="0"/>
          </a:p>
          <a:p>
            <a:r>
              <a:rPr lang="en-US" dirty="0" smtClean="0"/>
              <a:t>On the left-hand side are the viewers. These (of course) implement the naked objects pattern: expose the domain objects automatically with respect to the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there’s no 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become part of the team’s language and over time will inevitably acquire its own set of responsibilities.</a:t>
            </a:r>
          </a:p>
          <a:p>
            <a:pPr defTabSz="990478">
              <a:defRPr/>
            </a:pPr>
            <a:endParaRPr lang="en-US" dirty="0" smtClean="0"/>
          </a:p>
          <a:p>
            <a:r>
              <a:rPr lang="en-US" dirty="0" smtClean="0"/>
              <a:t>Adopting this approach also removes the artificial barrier that can arise between </a:t>
            </a:r>
            <a:r>
              <a:rPr lang="en-US" dirty="0"/>
              <a:t>analysis </a:t>
            </a:r>
            <a:r>
              <a:rPr lang="en-US" dirty="0" smtClean="0"/>
              <a:t>and design, of maintaining an analysis model and a design model.  Instead, analysis should be about 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majority of coding effort put in by the team is on the classes that 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and those that are singletons are domain services (by which we include repositories).</a:t>
            </a:r>
          </a:p>
          <a:p>
            <a:endParaRPr lang="en-US" baseline="0" dirty="0" smtClean="0"/>
          </a:p>
          <a:p>
            <a:r>
              <a:rPr lang="en-US" baseline="0" dirty="0" smtClean="0"/>
              <a:t>Over and above basic 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This the </a:t>
            </a:r>
            <a:r>
              <a:rPr lang="en-US" dirty="0" err="1" smtClean="0"/>
              <a:t>behavioural</a:t>
            </a:r>
            <a:r>
              <a:rPr lang="en-US" dirty="0" smtClean="0"/>
              <a:t> completeness idea discussed earlier.  Most business logic is implemented in such actions.</a:t>
            </a:r>
          </a:p>
          <a:p>
            <a:endParaRPr lang="en-US" baseline="0" dirty="0"/>
          </a:p>
          <a:p>
            <a:r>
              <a:rPr lang="en-US" dirty="0" smtClean="0"/>
              <a:t>Isis also supports “pre-condition” business rules through conventions.  A class member can be hidden; or if visible then it can be disabled (greyed out), or if enabled then the values/arguments can be validated.  We summarize this as : “(can you) see it / (can you) use it / (can you) do it”.</a:t>
            </a:r>
          </a:p>
          <a:p>
            <a:endParaRPr lang="en-US" dirty="0"/>
          </a:p>
          <a:p>
            <a:r>
              <a:rPr lang="en-US" dirty="0" smtClean="0"/>
              <a:t>Such business 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Start with </a:t>
            </a:r>
            <a:r>
              <a:rPr lang="en-GB" baseline="0" dirty="0" smtClean="0"/>
              <a:t>a pre-canned demo, and then extend it based on suggestions.</a:t>
            </a:r>
            <a:endParaRPr lang="en-GB" dirty="0" smtClean="0"/>
          </a:p>
          <a:p>
            <a:pPr defTabSz="990478">
              <a:defRPr/>
            </a:pPr>
            <a:endParaRPr lang="en-GB" dirty="0"/>
          </a:p>
          <a:p>
            <a:pPr defTabSz="990478">
              <a:defRPr/>
            </a:pPr>
            <a:r>
              <a:rPr lang="en-GB" dirty="0" smtClean="0"/>
              <a:t>The sort of things you could demonstrate include:</a:t>
            </a:r>
            <a:endParaRPr lang="en-GB" dirty="0"/>
          </a:p>
          <a:p>
            <a:pPr marL="185715" indent="-185715">
              <a:buFontTx/>
              <a:buChar char="-"/>
            </a:pPr>
            <a:r>
              <a:rPr lang="en-GB" dirty="0"/>
              <a:t>desktop icons with </a:t>
            </a:r>
            <a:r>
              <a:rPr lang="en-GB" dirty="0" smtClean="0"/>
              <a:t>repositories</a:t>
            </a:r>
          </a:p>
          <a:p>
            <a:pPr marL="680954" lvl="1" indent="-185715">
              <a:buFontTx/>
              <a:buChar char="-"/>
            </a:pPr>
            <a:r>
              <a:rPr lang="en-GB" dirty="0" smtClean="0"/>
              <a:t>how are bootstrapped from </a:t>
            </a:r>
            <a:r>
              <a:rPr lang="en-GB" dirty="0" err="1" smtClean="0"/>
              <a:t>isis.properties</a:t>
            </a:r>
            <a:endParaRPr lang="en-GB" dirty="0" smtClean="0"/>
          </a:p>
          <a:p>
            <a:pPr marL="185715" indent="-185715">
              <a:buFontTx/>
              <a:buChar char="-"/>
            </a:pPr>
            <a:r>
              <a:rPr lang="en-GB" dirty="0" smtClean="0"/>
              <a:t>object properties, collections, properties, actions and their representation</a:t>
            </a:r>
            <a:endParaRPr lang="en-GB" dirty="0"/>
          </a:p>
          <a:p>
            <a:pPr marL="680954" lvl="1" indent="-185715">
              <a:buFontTx/>
              <a:buChar char="-"/>
            </a:pPr>
            <a:r>
              <a:rPr lang="en-GB" dirty="0" err="1" smtClean="0"/>
              <a:t>eg</a:t>
            </a:r>
            <a:r>
              <a:rPr lang="en-GB" dirty="0" smtClean="0"/>
              <a:t> </a:t>
            </a:r>
            <a:r>
              <a:rPr lang="en-GB" dirty="0" err="1" smtClean="0"/>
              <a:t>Customer#getFirstName</a:t>
            </a:r>
            <a:r>
              <a:rPr lang="en-GB" dirty="0" smtClean="0"/>
              <a:t>(), </a:t>
            </a:r>
            <a:r>
              <a:rPr lang="en-GB" dirty="0" err="1" smtClean="0"/>
              <a:t>Customer#getOrders</a:t>
            </a:r>
            <a:r>
              <a:rPr lang="en-GB" dirty="0" smtClean="0"/>
              <a:t>(), </a:t>
            </a:r>
            <a:r>
              <a:rPr lang="en-GB" dirty="0" err="1" smtClean="0"/>
              <a:t>Customer#placeOrder</a:t>
            </a:r>
            <a:r>
              <a:rPr lang="en-GB" dirty="0" smtClean="0"/>
              <a:t>(Product)</a:t>
            </a:r>
          </a:p>
          <a:p>
            <a:pPr marL="185715" indent="-185715">
              <a:buFontTx/>
              <a:buChar char="-"/>
            </a:pPr>
            <a:r>
              <a:rPr lang="en-GB" dirty="0" smtClean="0"/>
              <a:t>add </a:t>
            </a:r>
            <a:r>
              <a:rPr lang="en-GB" dirty="0"/>
              <a:t>a new </a:t>
            </a:r>
            <a:r>
              <a:rPr lang="en-GB" dirty="0" smtClean="0"/>
              <a:t>property or a new action</a:t>
            </a:r>
          </a:p>
          <a:p>
            <a:pPr marL="680954" lvl="1" indent="-185715">
              <a:buFontTx/>
              <a:buChar char="-"/>
            </a:pPr>
            <a:r>
              <a:rPr lang="en-GB" dirty="0" err="1" smtClean="0"/>
              <a:t>eg</a:t>
            </a:r>
            <a:r>
              <a:rPr lang="en-GB" dirty="0" smtClean="0"/>
              <a:t> </a:t>
            </a:r>
            <a:r>
              <a:rPr lang="en-GB" dirty="0" err="1" smtClean="0"/>
              <a:t>Customer#getMiddleInitial</a:t>
            </a:r>
            <a:r>
              <a:rPr lang="en-GB" dirty="0" smtClean="0"/>
              <a:t>(); </a:t>
            </a:r>
            <a:r>
              <a:rPr lang="en-GB" dirty="0" err="1" smtClean="0"/>
              <a:t>eg</a:t>
            </a:r>
            <a:r>
              <a:rPr lang="en-GB" dirty="0" smtClean="0"/>
              <a:t> </a:t>
            </a:r>
            <a:r>
              <a:rPr lang="en-GB" dirty="0" err="1" smtClean="0"/>
              <a:t>Customer#markAsBlackListed</a:t>
            </a:r>
            <a:r>
              <a:rPr lang="en-GB" dirty="0" smtClean="0"/>
              <a:t>()</a:t>
            </a:r>
          </a:p>
          <a:p>
            <a:pPr marL="185715" indent="-185715">
              <a:buFontTx/>
              <a:buChar char="-"/>
            </a:pPr>
            <a:r>
              <a:rPr lang="en-GB" dirty="0"/>
              <a:t>add </a:t>
            </a:r>
            <a:r>
              <a:rPr lang="en-GB" dirty="0" smtClean="0"/>
              <a:t>rendering hints</a:t>
            </a:r>
            <a:endParaRPr lang="en-GB" dirty="0"/>
          </a:p>
          <a:p>
            <a:pPr lvl="1"/>
            <a:r>
              <a:rPr lang="en-GB" dirty="0"/>
              <a:t>- </a:t>
            </a:r>
            <a:r>
              <a:rPr lang="en-GB" dirty="0" err="1"/>
              <a:t>eg</a:t>
            </a:r>
            <a:r>
              <a:rPr lang="en-GB" dirty="0"/>
              <a:t> @</a:t>
            </a:r>
            <a:r>
              <a:rPr lang="en-GB" dirty="0" err="1"/>
              <a:t>MemberOrder</a:t>
            </a:r>
            <a:r>
              <a:rPr lang="en-GB" dirty="0"/>
              <a:t>, title(), </a:t>
            </a:r>
            <a:r>
              <a:rPr lang="en-GB" dirty="0" smtClean="0"/>
              <a:t>icon</a:t>
            </a:r>
            <a:endParaRPr lang="en-GB" dirty="0"/>
          </a:p>
          <a:p>
            <a:pPr marL="185715" indent="-185715">
              <a:buFontTx/>
              <a:buChar char="-"/>
            </a:pPr>
            <a:r>
              <a:rPr lang="en-GB" dirty="0" smtClean="0"/>
              <a:t>add a disable rule (imperative) </a:t>
            </a:r>
          </a:p>
          <a:p>
            <a:pPr marL="680954" lvl="1" indent="-185715">
              <a:buFontTx/>
              <a:buChar char="-"/>
            </a:pPr>
            <a:r>
              <a:rPr lang="en-GB" dirty="0" err="1" smtClean="0"/>
              <a:t>eg</a:t>
            </a:r>
            <a:r>
              <a:rPr lang="en-GB" dirty="0" smtClean="0"/>
              <a:t> </a:t>
            </a:r>
            <a:r>
              <a:rPr lang="en-GB" dirty="0" err="1" smtClean="0"/>
              <a:t>Customer#disablePlaceOrder</a:t>
            </a:r>
            <a:r>
              <a:rPr lang="en-GB" dirty="0" smtClean="0"/>
              <a:t>()    - </a:t>
            </a:r>
            <a:r>
              <a:rPr lang="en-GB" dirty="0" err="1" smtClean="0"/>
              <a:t>eg</a:t>
            </a:r>
            <a:r>
              <a:rPr lang="en-GB" dirty="0" smtClean="0"/>
              <a:t> if blacklisted</a:t>
            </a:r>
          </a:p>
          <a:p>
            <a:pPr marL="185715" indent="-185715">
              <a:buFontTx/>
              <a:buChar char="-"/>
            </a:pPr>
            <a:r>
              <a:rPr lang="en-GB" dirty="0" smtClean="0"/>
              <a:t>add a validation rule (declarative)</a:t>
            </a:r>
          </a:p>
          <a:p>
            <a:pPr marL="680954" lvl="1" indent="-185715">
              <a:buFontTx/>
              <a:buChar char="-"/>
            </a:pPr>
            <a:r>
              <a:rPr lang="en-GB" dirty="0" err="1" smtClean="0"/>
              <a:t>eg</a:t>
            </a:r>
            <a:r>
              <a:rPr lang="en-GB" dirty="0" smtClean="0"/>
              <a:t> @</a:t>
            </a:r>
            <a:r>
              <a:rPr lang="en-GB" dirty="0" err="1" smtClean="0"/>
              <a:t>MaxLength</a:t>
            </a:r>
            <a:r>
              <a:rPr lang="en-GB" dirty="0" smtClean="0"/>
              <a:t>(1) for middle initial</a:t>
            </a:r>
          </a:p>
          <a:p>
            <a:pPr marL="185715" indent="-185715">
              <a:buFontTx/>
              <a:buChar char="-"/>
            </a:pPr>
            <a:r>
              <a:rPr lang="en-GB" dirty="0" smtClean="0"/>
              <a:t>add derived property</a:t>
            </a:r>
          </a:p>
          <a:p>
            <a:pPr marL="680954" lvl="1" indent="-185715">
              <a:buFontTx/>
              <a:buChar char="-"/>
            </a:pPr>
            <a:r>
              <a:rPr lang="en-GB" dirty="0" err="1" smtClean="0"/>
              <a:t>eg</a:t>
            </a:r>
            <a:r>
              <a:rPr lang="en-GB" dirty="0" smtClean="0"/>
              <a:t> </a:t>
            </a:r>
            <a:r>
              <a:rPr lang="en-GB" dirty="0" err="1" smtClean="0"/>
              <a:t>getMostRecentlyOrderedProduct</a:t>
            </a:r>
            <a:r>
              <a:rPr lang="en-GB" dirty="0" smtClean="0"/>
              <a:t>() </a:t>
            </a:r>
          </a:p>
          <a:p>
            <a:pPr marL="185715" indent="-185715">
              <a:buFontTx/>
              <a:buChar char="-"/>
            </a:pPr>
            <a:r>
              <a:rPr lang="en-GB" dirty="0" smtClean="0"/>
              <a:t>add some utility methods</a:t>
            </a:r>
          </a:p>
          <a:p>
            <a:pPr marL="680954" lvl="1" indent="-185715">
              <a:buFontTx/>
              <a:buChar char="-"/>
            </a:pPr>
            <a:r>
              <a:rPr lang="en-GB" dirty="0" err="1" smtClean="0"/>
              <a:t>eg</a:t>
            </a:r>
            <a:r>
              <a:rPr lang="en-GB" dirty="0" smtClean="0"/>
              <a:t> choices0PlaceOrder(): List&lt;Product&gt; - product(s) recently ordered</a:t>
            </a:r>
          </a:p>
          <a:p>
            <a:pPr marL="680954" lvl="1" indent="-185715">
              <a:buFontTx/>
              <a:buChar char="-"/>
            </a:pPr>
            <a:r>
              <a:rPr lang="en-GB" dirty="0" err="1" smtClean="0"/>
              <a:t>eg</a:t>
            </a:r>
            <a:r>
              <a:rPr lang="en-GB" dirty="0" smtClean="0"/>
              <a:t> default0PlaceOrder – </a:t>
            </a:r>
            <a:r>
              <a:rPr lang="en-GB" dirty="0" err="1" smtClean="0"/>
              <a:t>eg</a:t>
            </a:r>
            <a:r>
              <a:rPr lang="en-GB" dirty="0" smtClean="0"/>
              <a:t>. the most recently ordered product</a:t>
            </a:r>
          </a:p>
          <a:p>
            <a:pPr lvl="3"/>
            <a:endParaRPr lang="en-GB" dirty="0"/>
          </a:p>
          <a:p>
            <a:r>
              <a:rPr lang="en-GB" dirty="0" smtClean="0"/>
              <a:t>It’s </a:t>
            </a:r>
            <a:r>
              <a:rPr lang="en-GB" dirty="0"/>
              <a:t>worth demoing both the </a:t>
            </a:r>
            <a:r>
              <a:rPr lang="en-GB" dirty="0" err="1"/>
              <a:t>DnD</a:t>
            </a:r>
            <a:r>
              <a:rPr lang="en-GB" dirty="0"/>
              <a:t> viewer and one of the </a:t>
            </a:r>
            <a:r>
              <a:rPr lang="en-GB" dirty="0" err="1"/>
              <a:t>webapp</a:t>
            </a:r>
            <a:r>
              <a:rPr lang="en-GB" dirty="0"/>
              <a:t> viewers.  The HTML viewer works </a:t>
            </a:r>
            <a:r>
              <a:rPr lang="en-GB" dirty="0" smtClean="0"/>
              <a:t>well; </a:t>
            </a:r>
            <a:r>
              <a:rPr lang="en-GB" dirty="0"/>
              <a:t>somewhat more sophisticated </a:t>
            </a:r>
            <a:r>
              <a:rPr lang="en-GB" dirty="0" smtClean="0"/>
              <a:t>are </a:t>
            </a:r>
            <a:r>
              <a:rPr lang="en-GB" dirty="0"/>
              <a:t>the </a:t>
            </a:r>
            <a:r>
              <a:rPr lang="en-GB" dirty="0" err="1"/>
              <a:t>Scimpi</a:t>
            </a:r>
            <a:r>
              <a:rPr lang="en-GB" dirty="0"/>
              <a:t> </a:t>
            </a:r>
            <a:r>
              <a:rPr lang="en-GB" dirty="0" smtClean="0"/>
              <a:t>and Wicket viewers.  Other to demonstrate (dependent on audience) are the Restful and  BDD </a:t>
            </a:r>
            <a:r>
              <a:rPr lang="en-GB" dirty="0" err="1" smtClean="0"/>
              <a:t>viewer.s</a:t>
            </a:r>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their 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baseline="0" dirty="0" smtClean="0"/>
              <a:t>Useful 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(the main difference is that the </a:t>
            </a:r>
            <a:r>
              <a:rPr lang="en-GB" baseline="0" dirty="0" err="1" smtClean="0"/>
              <a:t>applib</a:t>
            </a:r>
            <a:r>
              <a:rPr lang="en-GB" baseline="0" dirty="0" smtClean="0"/>
              <a:t> package names have changed).</a:t>
            </a:r>
          </a:p>
          <a:p>
            <a:endParaRPr lang="en-GB" baseline="0" dirty="0" smtClean="0"/>
          </a:p>
          <a:p>
            <a:r>
              <a:rPr lang="en-GB" baseline="0" dirty="0" smtClean="0"/>
              <a:t>For those who work on the .NET platform, the Naked Objects for .NET platform may be of interest.  Naked Objects runs either as a </a:t>
            </a:r>
            <a:r>
              <a:rPr lang="en-GB" baseline="0" dirty="0" err="1" smtClean="0"/>
              <a:t>webapp</a:t>
            </a:r>
            <a:r>
              <a:rPr lang="en-GB" baseline="0" dirty="0" smtClean="0"/>
              <a:t> (using the ASP.NET MVC 3 framework), or as a client/server WPF application.</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26/03/2011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26/03/2011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26/03/2011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26/03/2011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26/03/2011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26/03/2011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26/03/2011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26/03/2011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26/03/2011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26/03/2011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26/03/2011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26/03/2011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nakedobjects.net/" TargetMode="External"/><Relationship Id="rId5" Type="http://schemas.openxmlformats.org/officeDocument/2006/relationships/hyperlink" Target="http://www.pragprog.com/titles/dhnako" TargetMode="External"/><Relationship Id="rId4" Type="http://schemas.openxmlformats.org/officeDocument/2006/relationships/hyperlink" Target="http://incubator.apache.org/isis/Pawson-Naked-Objects-the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What is Naked Objects ? </a:t>
            </a:r>
          </a:p>
        </p:txBody>
      </p:sp>
      <p:sp>
        <p:nvSpPr>
          <p:cNvPr id="9220" name="Rectangle 3"/>
          <p:cNvSpPr>
            <a:spLocks noGrp="1" noChangeArrowheads="1"/>
          </p:cNvSpPr>
          <p:nvPr>
            <p:ph type="body" idx="1"/>
          </p:nvPr>
        </p:nvSpPr>
        <p:spPr>
          <a:xfrm>
            <a:off x="457200" y="1124744"/>
            <a:ext cx="4330824" cy="5001419"/>
          </a:xfrm>
        </p:spPr>
        <p:txBody>
          <a:bodyPr>
            <a:normAutofit fontScale="85000" lnSpcReduction="20000"/>
          </a:bodyPr>
          <a:lstStyle/>
          <a:p>
            <a:r>
              <a:rPr lang="en-GB" sz="2800" dirty="0"/>
              <a:t>An 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An example of the</a:t>
            </a:r>
            <a:br>
              <a:rPr lang="en-GB" sz="3200" dirty="0" smtClean="0"/>
            </a:br>
            <a:r>
              <a:rPr lang="en-GB" sz="3200" dirty="0" smtClean="0"/>
              <a:t>DRY Principle</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Apache Isis ?</a:t>
            </a:r>
            <a:endParaRPr lang="en-GB" dirty="0"/>
          </a:p>
        </p:txBody>
      </p:sp>
      <p:sp>
        <p:nvSpPr>
          <p:cNvPr id="5" name="Content Placeholder 4"/>
          <p:cNvSpPr>
            <a:spLocks noGrp="1"/>
          </p:cNvSpPr>
          <p:nvPr>
            <p:ph idx="1"/>
          </p:nvPr>
        </p:nvSpPr>
        <p:spPr>
          <a:xfrm>
            <a:off x="457200" y="5805264"/>
            <a:ext cx="8229600" cy="1040979"/>
          </a:xfrm>
        </p:spPr>
        <p:txBody>
          <a:bodyPr>
            <a:normAutofit/>
          </a:bodyPr>
          <a:lstStyle/>
          <a:p>
            <a:pPr marL="0" indent="0" algn="ctr">
              <a:buNone/>
            </a:pPr>
            <a:r>
              <a:rPr lang="en-GB" sz="2400" dirty="0" smtClean="0"/>
              <a:t>Apache Isis combines the naked objects pattern</a:t>
            </a:r>
            <a:br>
              <a:rPr lang="en-GB" sz="2400" dirty="0" smtClean="0"/>
            </a:br>
            <a:r>
              <a:rPr lang="en-GB" sz="2400" dirty="0" smtClean="0"/>
              <a:t>with the hexagonal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451146" cy="4607961"/>
          </a:xfrm>
          <a:prstGeom prst="rect">
            <a:avLst/>
          </a:prstGeom>
        </p:spPr>
      </p:pic>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75247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281364"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309814"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Scale>
                                      <p:cBhvr>
                                        <p:cTn id="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9"/>
                                        </p:tgtEl>
                                        <p:attrNameLst>
                                          <p:attrName>ppt_x</p:attrName>
                                          <p:attrName>ppt_y</p:attrName>
                                        </p:attrNameLst>
                                      </p:cBhvr>
                                    </p:animMotion>
                                    <p:animEffect transition="in" filter="fade">
                                      <p:cBhvr>
                                        <p:cTn id="9" dur="1000"/>
                                        <p:tgtEl>
                                          <p:spTgt spid="29"/>
                                        </p:tgtEl>
                                      </p:cBhvr>
                                    </p:animEffect>
                                  </p:childTnLst>
                                </p:cTn>
                              </p:par>
                            </p:childTnLst>
                          </p:cTn>
                        </p:par>
                        <p:par>
                          <p:cTn id="10" fill="hold">
                            <p:stCondLst>
                              <p:cond delay="1000"/>
                            </p:stCondLst>
                            <p:childTnLst>
                              <p:par>
                                <p:cTn id="11" presetID="2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0"/>
                                        </p:tgtEl>
                                      </p:cBhvr>
                                    </p:animEffect>
                                  </p:childTnLst>
                                </p:cTn>
                              </p:par>
                            </p:childTnLst>
                          </p:cTn>
                        </p:par>
                        <p:par>
                          <p:cTn id="21" fill="hold">
                            <p:stCondLst>
                              <p:cond delay="2000"/>
                            </p:stCondLst>
                            <p:childTnLst>
                              <p:par>
                                <p:cTn id="22" presetID="15"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t>Let's see...</a:t>
            </a:r>
          </a:p>
          <a:p>
            <a:pPr lvl="1"/>
            <a:endParaRPr lang="en-GB" dirty="0" smtClean="0"/>
          </a:p>
        </p:txBody>
      </p:sp>
      <p:pic>
        <p:nvPicPr>
          <p:cNvPr id="8" name="Picture 7" descr="coding.jpg"/>
          <p:cNvPicPr>
            <a:picLocks noChangeAspect="1"/>
          </p:cNvPicPr>
          <p:nvPr/>
        </p:nvPicPr>
        <p:blipFill>
          <a:blip r:embed="rId3" cstate="print"/>
          <a:stretch>
            <a:fillRect/>
          </a:stretch>
        </p:blipFill>
        <p:spPr>
          <a:xfrm>
            <a:off x="4714876" y="1772816"/>
            <a:ext cx="3587750" cy="30099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437845" y="5301208"/>
            <a:ext cx="7590539" cy="1077218"/>
          </a:xfrm>
          <a:prstGeom prst="rect">
            <a:avLst/>
          </a:prstGeom>
          <a:noFill/>
        </p:spPr>
        <p:txBody>
          <a:bodyPr wrap="none" rtlCol="0">
            <a:spAutoFit/>
          </a:bodyPr>
          <a:lstStyle/>
          <a:p>
            <a:r>
              <a:rPr lang="en-GB" sz="1600" dirty="0" err="1">
                <a:latin typeface="Lucida Console" pitchFamily="49" charset="0"/>
              </a:rPr>
              <a:t>mvn</a:t>
            </a:r>
            <a:r>
              <a:rPr lang="en-GB" sz="1600" dirty="0">
                <a:latin typeface="Lucida Console" pitchFamily="49" charset="0"/>
              </a:rPr>
              <a:t> </a:t>
            </a:r>
            <a:r>
              <a:rPr lang="en-GB" sz="1600" dirty="0" err="1">
                <a:latin typeface="Lucida Console" pitchFamily="49" charset="0"/>
              </a:rPr>
              <a:t>archetype:generate</a:t>
            </a:r>
            <a:r>
              <a:rPr lang="en-GB" sz="1600" dirty="0">
                <a:latin typeface="Lucida Console" pitchFamily="49" charset="0"/>
              </a:rPr>
              <a:t>  </a:t>
            </a:r>
            <a:r>
              <a:rPr lang="en-GB" sz="1600" dirty="0" smtClean="0">
                <a:latin typeface="Lucida Console" pitchFamily="49" charset="0"/>
              </a:rPr>
              <a:t>                                   \</a:t>
            </a:r>
            <a:endParaRPr lang="en-GB" sz="1600" dirty="0">
              <a:latin typeface="Lucida Console" pitchFamily="49" charset="0"/>
            </a:endParaRPr>
          </a:p>
          <a:p>
            <a:r>
              <a:rPr lang="en-GB" sz="1600" dirty="0">
                <a:latin typeface="Lucida Console" pitchFamily="49" charset="0"/>
              </a:rPr>
              <a:t>    -D </a:t>
            </a:r>
            <a:r>
              <a:rPr lang="en-GB" sz="1600" dirty="0" err="1">
                <a:latin typeface="Lucida Console" pitchFamily="49" charset="0"/>
              </a:rPr>
              <a:t>archetypeCatalog</a:t>
            </a:r>
            <a:r>
              <a:rPr lang="en-GB" sz="1600" dirty="0">
                <a:latin typeface="Lucida Console" pitchFamily="49" charset="0"/>
              </a:rPr>
              <a:t>=http://</a:t>
            </a:r>
            <a:r>
              <a:rPr lang="en-GB" sz="1600" dirty="0" smtClean="0">
                <a:latin typeface="Lucida Console" pitchFamily="49" charset="0"/>
              </a:rPr>
              <a:t>incubator.apache.org/isis   \</a:t>
            </a:r>
            <a:endParaRPr lang="en-GB" sz="1600" dirty="0">
              <a:latin typeface="Lucida Console" pitchFamily="49" charset="0"/>
            </a:endParaRPr>
          </a:p>
          <a:p>
            <a:r>
              <a:rPr lang="en-GB" sz="1600" dirty="0">
                <a:latin typeface="Lucida Console" pitchFamily="49" charset="0"/>
              </a:rPr>
              <a:t>    -D </a:t>
            </a:r>
            <a:r>
              <a:rPr lang="en-GB" sz="1600" dirty="0" err="1">
                <a:latin typeface="Lucida Console" pitchFamily="49" charset="0"/>
              </a:rPr>
              <a:t>archetypeGroupId</a:t>
            </a:r>
            <a:r>
              <a:rPr lang="en-GB" sz="1600" dirty="0">
                <a:latin typeface="Lucida Console" pitchFamily="49" charset="0"/>
              </a:rPr>
              <a:t>=</a:t>
            </a:r>
            <a:r>
              <a:rPr lang="en-GB" sz="1600" dirty="0" err="1">
                <a:latin typeface="Lucida Console" pitchFamily="49" charset="0"/>
              </a:rPr>
              <a:t>org.apache.isis.support</a:t>
            </a:r>
            <a:r>
              <a:rPr lang="en-GB" sz="1600" dirty="0">
                <a:latin typeface="Lucida Console" pitchFamily="49" charset="0"/>
              </a:rPr>
              <a:t> </a:t>
            </a:r>
            <a:r>
              <a:rPr lang="en-GB" sz="1600" dirty="0" smtClean="0">
                <a:latin typeface="Lucida Console" pitchFamily="49" charset="0"/>
              </a:rPr>
              <a:t>           \</a:t>
            </a:r>
            <a:endParaRPr lang="en-GB" sz="1600" dirty="0">
              <a:latin typeface="Lucida Console" pitchFamily="49" charset="0"/>
            </a:endParaRPr>
          </a:p>
          <a:p>
            <a:r>
              <a:rPr lang="en-GB" sz="1600" dirty="0">
                <a:latin typeface="Lucida Console" pitchFamily="49" charset="0"/>
              </a:rPr>
              <a:t>    -D </a:t>
            </a:r>
            <a:r>
              <a:rPr lang="en-GB" sz="1600" dirty="0" err="1" smtClean="0">
                <a:latin typeface="Lucida Console" pitchFamily="49" charset="0"/>
              </a:rPr>
              <a:t>archetypeArtifactId</a:t>
            </a:r>
            <a:r>
              <a:rPr lang="en-GB" sz="1600" dirty="0" smtClean="0">
                <a:latin typeface="Lucida Console" pitchFamily="49" charset="0"/>
              </a:rPr>
              <a:t>=</a:t>
            </a:r>
            <a:r>
              <a:rPr lang="en-GB" sz="1600" dirty="0" err="1" smtClean="0">
                <a:latin typeface="Lucida Console" pitchFamily="49" charset="0"/>
              </a:rPr>
              <a:t>quickstart</a:t>
            </a:r>
            <a:r>
              <a:rPr lang="en-GB" sz="1600" dirty="0" smtClean="0">
                <a:latin typeface="Lucida Console" pitchFamily="49" charset="0"/>
              </a:rPr>
              <a:t>-archetype</a:t>
            </a:r>
            <a:endParaRPr lang="en-GB" sz="1600" dirty="0">
              <a:latin typeface="Lucida Console" pitchFamily="49" charset="0"/>
            </a:endParaRPr>
          </a:p>
        </p:txBody>
      </p:sp>
    </p:spTree>
    <p:extLst>
      <p:ext uri="{BB962C8B-B14F-4D97-AF65-F5344CB8AC3E}">
        <p14:creationId xmlns:p14="http://schemas.microsoft.com/office/powerpoint/2010/main" val="31740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Apache Isis Incubator website</a:t>
            </a:r>
          </a:p>
          <a:p>
            <a:pPr lvl="1"/>
            <a:r>
              <a:rPr lang="en-GB" sz="2400" dirty="0" smtClean="0"/>
              <a:t>links to </a:t>
            </a:r>
            <a:r>
              <a:rPr lang="en-GB" sz="2400" dirty="0"/>
              <a:t>the mailing list (</a:t>
            </a:r>
            <a:r>
              <a:rPr lang="en-GB" sz="2400" dirty="0" err="1"/>
              <a:t>isis-dev</a:t>
            </a:r>
            <a:r>
              <a:rPr lang="en-GB" sz="2400" dirty="0" smtClean="0"/>
              <a:t>), IRC (#apache-</a:t>
            </a:r>
            <a:r>
              <a:rPr lang="en-GB" sz="2400" dirty="0" err="1" smtClean="0"/>
              <a:t>isis</a:t>
            </a:r>
            <a:r>
              <a:rPr lang="en-GB" sz="2400" dirty="0" smtClean="0"/>
              <a:t>)</a:t>
            </a:r>
          </a:p>
          <a:p>
            <a:pPr lvl="1"/>
            <a:r>
              <a:rPr lang="en-GB" sz="2400" dirty="0" smtClean="0"/>
              <a:t>links the </a:t>
            </a:r>
            <a:r>
              <a:rPr lang="en-GB" sz="2400" dirty="0"/>
              <a:t>wiki, </a:t>
            </a:r>
            <a:r>
              <a:rPr lang="en-GB" sz="2400" dirty="0" smtClean="0"/>
              <a:t>JIRA</a:t>
            </a:r>
          </a:p>
          <a:p>
            <a:pPr lvl="1"/>
            <a:r>
              <a:rPr lang="en-GB" sz="2400" dirty="0" smtClean="0">
                <a:hlinkClick r:id="rId3"/>
              </a:rPr>
              <a:t>http</a:t>
            </a:r>
            <a:r>
              <a:rPr lang="en-GB" sz="2400" dirty="0">
                <a:hlinkClick r:id="rId3"/>
              </a:rPr>
              <a:t>://</a:t>
            </a:r>
            <a:r>
              <a:rPr lang="en-GB" sz="2400" dirty="0" smtClean="0">
                <a:hlinkClick r:id="rId3"/>
              </a:rPr>
              <a:t>incubator.apache.org/isis</a:t>
            </a:r>
            <a:endParaRPr lang="en-GB" sz="2400" dirty="0" smtClean="0"/>
          </a:p>
          <a:p>
            <a:pPr lvl="1"/>
            <a:r>
              <a:rPr lang="en-GB" sz="2400" dirty="0" smtClean="0"/>
              <a:t>how to use Isis’ </a:t>
            </a:r>
            <a:r>
              <a:rPr lang="en-GB" sz="2400" dirty="0" err="1"/>
              <a:t>quickstart</a:t>
            </a:r>
            <a:r>
              <a:rPr lang="en-GB" sz="2400" dirty="0"/>
              <a:t> </a:t>
            </a:r>
            <a:r>
              <a:rPr lang="en-GB" sz="2400" dirty="0" smtClean="0"/>
              <a:t>archetype</a:t>
            </a:r>
            <a:endParaRPr lang="en-GB" sz="2400" dirty="0"/>
          </a:p>
          <a:p>
            <a:pPr lvl="1"/>
            <a:endParaRPr lang="en-GB" dirty="0" smtClean="0"/>
          </a:p>
          <a:p>
            <a:r>
              <a:rPr lang="en-GB" dirty="0" smtClean="0"/>
              <a:t>Richard </a:t>
            </a:r>
            <a:r>
              <a:rPr lang="en-GB" dirty="0" err="1" smtClean="0"/>
              <a:t>Pawson’s</a:t>
            </a:r>
            <a:r>
              <a:rPr lang="en-GB" dirty="0" smtClean="0"/>
              <a:t> original thesis on Naked Objects</a:t>
            </a:r>
          </a:p>
          <a:p>
            <a:pPr lvl="1"/>
            <a:r>
              <a:rPr lang="en-GB" sz="2400" dirty="0" smtClean="0">
                <a:hlinkClick r:id="rId4"/>
              </a:rPr>
              <a:t>http</a:t>
            </a:r>
            <a:r>
              <a:rPr lang="en-GB" sz="2400" dirty="0">
                <a:hlinkClick r:id="rId4"/>
              </a:rPr>
              <a:t>://</a:t>
            </a:r>
            <a:r>
              <a:rPr lang="en-GB" sz="2400" dirty="0" smtClean="0">
                <a:hlinkClick r:id="rId4"/>
              </a:rPr>
              <a:t>incubator.apache.org/isis/Pawson-Naked-Objects-thesis.pdf</a:t>
            </a:r>
            <a:r>
              <a:rPr lang="en-GB" sz="2400" dirty="0" smtClean="0"/>
              <a:t> </a:t>
            </a:r>
          </a:p>
          <a:p>
            <a:pPr lvl="1"/>
            <a:endParaRPr lang="en-GB" dirty="0" smtClean="0"/>
          </a:p>
          <a:p>
            <a:r>
              <a:rPr lang="en-GB" dirty="0" smtClean="0"/>
              <a:t>Dan Haywood’s book</a:t>
            </a:r>
          </a:p>
          <a:p>
            <a:pPr lvl="1"/>
            <a:r>
              <a:rPr lang="en-GB" sz="2400" dirty="0" smtClean="0">
                <a:hlinkClick r:id="rId5"/>
              </a:rPr>
              <a:t>http://www.pragprog.com/titles/dhnako</a:t>
            </a:r>
            <a:r>
              <a:rPr lang="en-GB" sz="2400" dirty="0" smtClean="0"/>
              <a:t> </a:t>
            </a:r>
          </a:p>
          <a:p>
            <a:endParaRPr lang="en-GB" dirty="0" smtClean="0"/>
          </a:p>
          <a:p>
            <a:r>
              <a:rPr lang="en-GB" sz="2900" dirty="0" smtClean="0"/>
              <a:t>Naked Objects on .NET</a:t>
            </a:r>
          </a:p>
          <a:p>
            <a:pPr lvl="1"/>
            <a:r>
              <a:rPr lang="en-GB" sz="2400" dirty="0" smtClean="0">
                <a:hlinkClick r:id="rId6"/>
              </a:rPr>
              <a:t>http://nakedobjects.net</a:t>
            </a:r>
            <a:r>
              <a:rPr lang="en-GB" sz="2400" dirty="0" smtClean="0"/>
              <a:t> </a:t>
            </a:r>
          </a:p>
          <a:p>
            <a:pPr lvl="2"/>
            <a:endParaRPr lang="en-GB" dirty="0" smtClean="0"/>
          </a:p>
          <a:p>
            <a:endParaRPr lang="en-GB" dirty="0"/>
          </a:p>
        </p:txBody>
      </p:sp>
      <p:pic>
        <p:nvPicPr>
          <p:cNvPr id="11" name="Picture 2"/>
          <p:cNvPicPr>
            <a:picLocks noChangeAspect="1" noChangeArrowheads="1"/>
          </p:cNvPicPr>
          <p:nvPr/>
        </p:nvPicPr>
        <p:blipFill>
          <a:blip r:embed="rId7" cstate="print"/>
          <a:stretch>
            <a:fillRect/>
          </a:stretch>
        </p:blipFill>
        <p:spPr bwMode="auto">
          <a:xfrm>
            <a:off x="6908874" y="4077072"/>
            <a:ext cx="1623566" cy="1948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5001</TotalTime>
  <Words>3314</Words>
  <Application>Microsoft Office PowerPoint</Application>
  <PresentationFormat>On-screen Show (4:3)</PresentationFormat>
  <Paragraphs>240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Introducing… Apache Isis</vt:lpstr>
      <vt:lpstr>Ubiquitous Language</vt:lpstr>
      <vt:lpstr>What is Naked Objects ? </vt:lpstr>
      <vt:lpstr>An example of the DRY Principle</vt:lpstr>
      <vt:lpstr>What is Apache Isis ?</vt:lpstr>
      <vt:lpstr>Isis apps are just pojos</vt:lpstr>
      <vt:lpstr>The Isis Programming Model</vt:lpstr>
      <vt:lpstr>So what does the app look like?</vt:lpstr>
      <vt:lpstr>Resources</vt:lpstr>
      <vt:lpstr>The DSP: Why?</vt:lpstr>
      <vt:lpstr>The DSP What?</vt:lpstr>
      <vt:lpstr>Why the DSP's Naked Objects system makes for an interesting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danhaywood</cp:lastModifiedBy>
  <cp:revision>58</cp:revision>
  <cp:lastPrinted>2011-03-26T07:49:27Z</cp:lastPrinted>
  <dcterms:created xsi:type="dcterms:W3CDTF">2010-11-02T16:37:52Z</dcterms:created>
  <dcterms:modified xsi:type="dcterms:W3CDTF">2011-03-26T07:54:36Z</dcterms:modified>
</cp:coreProperties>
</file>