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3" r:id="rId2"/>
    <p:sldId id="365" r:id="rId3"/>
    <p:sldId id="368" r:id="rId4"/>
    <p:sldId id="369" r:id="rId5"/>
    <p:sldId id="374" r:id="rId6"/>
    <p:sldId id="375" r:id="rId7"/>
    <p:sldId id="360" r:id="rId8"/>
    <p:sldId id="372" r:id="rId9"/>
    <p:sldId id="376" r:id="rId10"/>
    <p:sldId id="377" r:id="rId11"/>
    <p:sldId id="314" r:id="rId12"/>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81978" autoAdjust="0"/>
  </p:normalViewPr>
  <p:slideViewPr>
    <p:cSldViewPr>
      <p:cViewPr varScale="1">
        <p:scale>
          <a:sx n="54" d="100"/>
          <a:sy n="54" d="100"/>
        </p:scale>
        <p:origin x="138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Shape 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1" name="Shape 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81919463"/>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prstGeom prst="rect">
            <a:avLst/>
          </a:prstGeom>
        </p:spPr>
        <p:txBody>
          <a:bodyPr/>
          <a:lstStyle/>
          <a:p>
            <a:pPr lvl="0"/>
            <a:endParaRPr/>
          </a:p>
        </p:txBody>
      </p:sp>
      <p:sp>
        <p:nvSpPr>
          <p:cNvPr id="61" name="Shape 6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it-IT" sz="1200" dirty="0" err="1">
                <a:latin typeface="Calibri"/>
                <a:ea typeface="Calibri"/>
                <a:cs typeface="Calibri"/>
                <a:sym typeface="Calibri"/>
              </a:rPr>
              <a:t>Good</a:t>
            </a:r>
            <a:r>
              <a:rPr lang="it-IT" sz="1200" baseline="0" dirty="0">
                <a:latin typeface="Calibri"/>
                <a:ea typeface="Calibri"/>
                <a:cs typeface="Calibri"/>
                <a:sym typeface="Calibri"/>
              </a:rPr>
              <a:t> </a:t>
            </a:r>
            <a:r>
              <a:rPr lang="it-IT" sz="1200" baseline="0" dirty="0" err="1">
                <a:latin typeface="Calibri"/>
                <a:ea typeface="Calibri"/>
                <a:cs typeface="Calibri"/>
                <a:sym typeface="Calibri"/>
              </a:rPr>
              <a:t>Evening</a:t>
            </a:r>
            <a:r>
              <a:rPr lang="it-IT" sz="1200" baseline="0" dirty="0">
                <a:latin typeface="Calibri"/>
                <a:ea typeface="Calibri"/>
                <a:cs typeface="Calibri"/>
                <a:sym typeface="Calibri"/>
              </a:rPr>
              <a:t>, My </a:t>
            </a:r>
            <a:r>
              <a:rPr lang="it-IT" sz="1200" baseline="0" dirty="0" err="1">
                <a:latin typeface="Calibri"/>
                <a:ea typeface="Calibri"/>
                <a:cs typeface="Calibri"/>
                <a:sym typeface="Calibri"/>
              </a:rPr>
              <a:t>name</a:t>
            </a:r>
            <a:r>
              <a:rPr lang="it-IT" sz="1200" baseline="0" dirty="0">
                <a:latin typeface="Calibri"/>
                <a:ea typeface="Calibri"/>
                <a:cs typeface="Calibri"/>
                <a:sym typeface="Calibri"/>
              </a:rPr>
              <a:t> </a:t>
            </a:r>
            <a:r>
              <a:rPr lang="it-IT" sz="1200" baseline="0" dirty="0" err="1">
                <a:latin typeface="Calibri"/>
                <a:ea typeface="Calibri"/>
                <a:cs typeface="Calibri"/>
                <a:sym typeface="Calibri"/>
              </a:rPr>
              <a:t>is</a:t>
            </a:r>
            <a:r>
              <a:rPr lang="it-IT" sz="1200" baseline="0" dirty="0">
                <a:latin typeface="Calibri"/>
                <a:ea typeface="Calibri"/>
                <a:cs typeface="Calibri"/>
                <a:sym typeface="Calibri"/>
              </a:rPr>
              <a:t> Francesco Pugliese, I </a:t>
            </a:r>
            <a:r>
              <a:rPr lang="it-IT" sz="1200" baseline="0" dirty="0" err="1">
                <a:latin typeface="Calibri"/>
                <a:ea typeface="Calibri"/>
                <a:cs typeface="Calibri"/>
                <a:sym typeface="Calibri"/>
              </a:rPr>
              <a:t>am</a:t>
            </a:r>
            <a:r>
              <a:rPr lang="it-IT" sz="1200" baseline="0" dirty="0">
                <a:latin typeface="Calibri"/>
                <a:ea typeface="Calibri"/>
                <a:cs typeface="Calibri"/>
                <a:sym typeface="Calibri"/>
              </a:rPr>
              <a:t> a Senior </a:t>
            </a:r>
            <a:r>
              <a:rPr lang="it-IT" sz="1200" baseline="0" dirty="0" err="1">
                <a:latin typeface="Calibri"/>
                <a:ea typeface="Calibri"/>
                <a:cs typeface="Calibri"/>
                <a:sym typeface="Calibri"/>
              </a:rPr>
              <a:t>Deep</a:t>
            </a:r>
            <a:r>
              <a:rPr lang="it-IT" sz="1200" baseline="0" dirty="0">
                <a:latin typeface="Calibri"/>
                <a:ea typeface="Calibri"/>
                <a:cs typeface="Calibri"/>
                <a:sym typeface="Calibri"/>
              </a:rPr>
              <a:t> Learning </a:t>
            </a:r>
            <a:r>
              <a:rPr lang="it-IT" sz="1200" baseline="0" dirty="0" err="1">
                <a:latin typeface="Calibri"/>
                <a:ea typeface="Calibri"/>
                <a:cs typeface="Calibri"/>
                <a:sym typeface="Calibri"/>
              </a:rPr>
              <a:t>Engineer</a:t>
            </a:r>
            <a:r>
              <a:rPr lang="it-IT" sz="1200" baseline="0" dirty="0">
                <a:latin typeface="Calibri"/>
                <a:ea typeface="Calibri"/>
                <a:cs typeface="Calibri"/>
                <a:sym typeface="Calibri"/>
              </a:rPr>
              <a:t> </a:t>
            </a:r>
            <a:r>
              <a:rPr lang="it-IT" sz="1200" baseline="0" dirty="0" err="1">
                <a:latin typeface="Calibri"/>
                <a:ea typeface="Calibri"/>
                <a:cs typeface="Calibri"/>
                <a:sym typeface="Calibri"/>
              </a:rPr>
              <a:t>at</a:t>
            </a:r>
            <a:r>
              <a:rPr lang="it-IT" sz="1200" baseline="0" dirty="0">
                <a:latin typeface="Calibri"/>
                <a:ea typeface="Calibri"/>
                <a:cs typeface="Calibri"/>
                <a:sym typeface="Calibri"/>
              </a:rPr>
              <a:t> the National </a:t>
            </a:r>
            <a:r>
              <a:rPr lang="it-IT" sz="1200" baseline="0" dirty="0" err="1">
                <a:latin typeface="Calibri"/>
                <a:ea typeface="Calibri"/>
                <a:cs typeface="Calibri"/>
                <a:sym typeface="Calibri"/>
              </a:rPr>
              <a:t>Institute</a:t>
            </a:r>
            <a:r>
              <a:rPr lang="it-IT" sz="1200" baseline="0" dirty="0">
                <a:latin typeface="Calibri"/>
                <a:ea typeface="Calibri"/>
                <a:cs typeface="Calibri"/>
                <a:sym typeface="Calibri"/>
              </a:rPr>
              <a:t> of </a:t>
            </a:r>
            <a:r>
              <a:rPr lang="it-IT" sz="1200" baseline="0" dirty="0" err="1">
                <a:latin typeface="Calibri"/>
                <a:ea typeface="Calibri"/>
                <a:cs typeface="Calibri"/>
                <a:sym typeface="Calibri"/>
              </a:rPr>
              <a:t>Statistics</a:t>
            </a:r>
            <a:r>
              <a:rPr lang="it-IT" sz="1200" baseline="0" dirty="0">
                <a:latin typeface="Calibri"/>
                <a:ea typeface="Calibri"/>
                <a:cs typeface="Calibri"/>
                <a:sym typeface="Calibri"/>
              </a:rPr>
              <a:t> in Rome. I </a:t>
            </a:r>
            <a:r>
              <a:rPr lang="it-IT" sz="1200" baseline="0" dirty="0" err="1">
                <a:latin typeface="Calibri"/>
                <a:ea typeface="Calibri"/>
                <a:cs typeface="Calibri"/>
                <a:sym typeface="Calibri"/>
              </a:rPr>
              <a:t>will</a:t>
            </a:r>
            <a:r>
              <a:rPr lang="it-IT" sz="1200" baseline="0" dirty="0">
                <a:latin typeface="Calibri"/>
                <a:ea typeface="Calibri"/>
                <a:cs typeface="Calibri"/>
                <a:sym typeface="Calibri"/>
              </a:rPr>
              <a:t> introduce a </a:t>
            </a:r>
            <a:r>
              <a:rPr lang="it-IT" sz="1200" baseline="0" dirty="0" err="1">
                <a:latin typeface="Calibri"/>
                <a:ea typeface="Calibri"/>
                <a:cs typeface="Calibri"/>
                <a:sym typeface="Calibri"/>
              </a:rPr>
              <a:t>Deep</a:t>
            </a:r>
            <a:r>
              <a:rPr lang="it-IT" sz="1200" baseline="0" dirty="0">
                <a:latin typeface="Calibri"/>
                <a:ea typeface="Calibri"/>
                <a:cs typeface="Calibri"/>
                <a:sym typeface="Calibri"/>
              </a:rPr>
              <a:t> Learning Model for the </a:t>
            </a:r>
            <a:r>
              <a:rPr lang="it-IT" sz="1200" baseline="0" dirty="0" err="1">
                <a:latin typeface="Calibri"/>
                <a:ea typeface="Calibri"/>
                <a:cs typeface="Calibri"/>
                <a:sym typeface="Calibri"/>
              </a:rPr>
              <a:t>classification</a:t>
            </a:r>
            <a:r>
              <a:rPr lang="it-IT" sz="1200" baseline="0" dirty="0">
                <a:latin typeface="Calibri"/>
                <a:ea typeface="Calibri"/>
                <a:cs typeface="Calibri"/>
                <a:sym typeface="Calibri"/>
              </a:rPr>
              <a:t> of Web </a:t>
            </a:r>
            <a:r>
              <a:rPr lang="it-IT" sz="1200" baseline="0">
                <a:latin typeface="Calibri"/>
                <a:ea typeface="Calibri"/>
                <a:cs typeface="Calibri"/>
                <a:sym typeface="Calibri"/>
              </a:rPr>
              <a:t>Sites</a:t>
            </a:r>
            <a:endParaRPr sz="1200" dirty="0">
              <a:latin typeface="Calibri"/>
              <a:ea typeface="Calibri"/>
              <a:cs typeface="Calibri"/>
              <a:sym typeface="Calibri"/>
            </a:endParaRPr>
          </a:p>
        </p:txBody>
      </p:sp>
    </p:spTree>
    <p:extLst>
      <p:ext uri="{BB962C8B-B14F-4D97-AF65-F5344CB8AC3E}">
        <p14:creationId xmlns:p14="http://schemas.microsoft.com/office/powerpoint/2010/main" val="286786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pPr lvl="0"/>
            <a:endParaRPr/>
          </a:p>
        </p:txBody>
      </p:sp>
      <p:sp>
        <p:nvSpPr>
          <p:cNvPr id="122" name="Shape 122"/>
          <p:cNvSpPr>
            <a:spLocks noGrp="1"/>
          </p:cNvSpPr>
          <p:nvPr>
            <p:ph type="body" sz="quarter" idx="1"/>
          </p:nvPr>
        </p:nvSpPr>
        <p:spPr>
          <a:prstGeom prst="rect">
            <a:avLst/>
          </a:prstGeom>
        </p:spPr>
        <p:txBody>
          <a:bodyPr/>
          <a:lstStyle/>
          <a:p>
            <a:pPr lvl="0" defTabSz="914400">
              <a:lnSpc>
                <a:spcPct val="100000"/>
              </a:lnSpc>
              <a:defRPr sz="1800"/>
            </a:pPr>
            <a:endParaRPr lang="it-IT" sz="1200" dirty="0">
              <a:latin typeface="Calibri"/>
              <a:ea typeface="Calibri"/>
              <a:cs typeface="Calibri"/>
              <a:sym typeface="Calibri"/>
            </a:endParaRPr>
          </a:p>
        </p:txBody>
      </p:sp>
    </p:spTree>
    <p:extLst>
      <p:ext uri="{BB962C8B-B14F-4D97-AF65-F5344CB8AC3E}">
        <p14:creationId xmlns:p14="http://schemas.microsoft.com/office/powerpoint/2010/main" val="422178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noRot="1" noChangeAspect="1"/>
          </p:cNvSpPr>
          <p:nvPr>
            <p:ph type="sldImg"/>
          </p:nvPr>
        </p:nvSpPr>
        <p:spPr>
          <a:prstGeom prst="rect">
            <a:avLst/>
          </a:prstGeom>
        </p:spPr>
        <p:txBody>
          <a:bodyPr/>
          <a:lstStyle/>
          <a:p>
            <a:pPr lvl="0"/>
            <a:endParaRPr/>
          </a:p>
        </p:txBody>
      </p:sp>
      <p:sp>
        <p:nvSpPr>
          <p:cNvPr id="753" name="Shape 753"/>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it-IT" sz="1200" b="1" dirty="0"/>
              <a:t>Slide 19</a:t>
            </a:r>
          </a:p>
          <a:p>
            <a:pPr marL="0" marR="0" lvl="0" indent="0" defTabSz="914400" eaLnBrk="1" fontAlgn="auto" latinLnBrk="0" hangingPunct="1">
              <a:lnSpc>
                <a:spcPct val="100000"/>
              </a:lnSpc>
              <a:spcBef>
                <a:spcPts val="0"/>
              </a:spcBef>
              <a:spcAft>
                <a:spcPts val="0"/>
              </a:spcAft>
              <a:buClrTx/>
              <a:buSzTx/>
              <a:buFontTx/>
              <a:buNone/>
              <a:tabLst/>
              <a:defRPr sz="1800"/>
            </a:pPr>
            <a:endParaRPr lang="it-IT" sz="1200" b="1" dirty="0"/>
          </a:p>
          <a:p>
            <a:pPr lvl="0" defTabSz="914400">
              <a:lnSpc>
                <a:spcPct val="100000"/>
              </a:lnSpc>
              <a:defRPr sz="1800"/>
            </a:pPr>
            <a:r>
              <a:rPr sz="1200" dirty="0">
                <a:latin typeface="Calibri"/>
                <a:ea typeface="Calibri"/>
                <a:cs typeface="Calibri"/>
                <a:sym typeface="Calibri"/>
              </a:rPr>
              <a:t>Thank you for attention. </a:t>
            </a:r>
          </a:p>
        </p:txBody>
      </p:sp>
    </p:spTree>
    <p:extLst>
      <p:ext uri="{BB962C8B-B14F-4D97-AF65-F5344CB8AC3E}">
        <p14:creationId xmlns:p14="http://schemas.microsoft.com/office/powerpoint/2010/main" val="170282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pPr lvl="0"/>
            <a:endParaRPr/>
          </a:p>
        </p:txBody>
      </p:sp>
      <p:sp>
        <p:nvSpPr>
          <p:cNvPr id="122" name="Shape 122"/>
          <p:cNvSpPr>
            <a:spLocks noGrp="1"/>
          </p:cNvSpPr>
          <p:nvPr>
            <p:ph type="body" sz="quarter" idx="1"/>
          </p:nvPr>
        </p:nvSpPr>
        <p:spPr>
          <a:prstGeom prst="rect">
            <a:avLst/>
          </a:prstGeom>
        </p:spPr>
        <p:txBody>
          <a:bodyPr/>
          <a:lstStyle/>
          <a:p>
            <a:pPr lvl="0" defTabSz="914400">
              <a:lnSpc>
                <a:spcPct val="100000"/>
              </a:lnSpc>
              <a:defRPr sz="1800"/>
            </a:pPr>
            <a:endParaRPr lang="it-IT" sz="1200" dirty="0">
              <a:latin typeface="Calibri"/>
              <a:ea typeface="Calibri"/>
              <a:cs typeface="Calibri"/>
              <a:sym typeface="Calibri"/>
            </a:endParaRPr>
          </a:p>
        </p:txBody>
      </p:sp>
    </p:spTree>
    <p:extLst>
      <p:ext uri="{BB962C8B-B14F-4D97-AF65-F5344CB8AC3E}">
        <p14:creationId xmlns:p14="http://schemas.microsoft.com/office/powerpoint/2010/main" val="422178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marL="228600" marR="0" indent="-228600" algn="l" defTabSz="914400" rtl="0" eaLnBrk="1" fontAlgn="auto" latinLnBrk="1" hangingPunct="0">
              <a:lnSpc>
                <a:spcPct val="100000"/>
              </a:lnSpc>
              <a:spcBef>
                <a:spcPts val="0"/>
              </a:spcBef>
              <a:spcAft>
                <a:spcPts val="0"/>
              </a:spcAft>
              <a:buClrTx/>
              <a:buSzTx/>
              <a:buFontTx/>
              <a:buAutoNum type="arabicParenR"/>
              <a:tabLst/>
              <a:defRPr/>
            </a:pPr>
            <a:r>
              <a:rPr lang="it-IT" sz="1200" b="1" dirty="0">
                <a:solidFill>
                  <a:srgbClr val="000000"/>
                </a:solidFill>
              </a:rPr>
              <a:t>From </a:t>
            </a:r>
            <a:r>
              <a:rPr lang="it-IT" sz="1200" b="1" dirty="0" err="1">
                <a:solidFill>
                  <a:srgbClr val="000000"/>
                </a:solidFill>
              </a:rPr>
              <a:t>each</a:t>
            </a:r>
            <a:r>
              <a:rPr lang="it-IT" sz="1200" b="1" dirty="0">
                <a:solidFill>
                  <a:srgbClr val="000000"/>
                </a:solidFill>
              </a:rPr>
              <a:t> web-site: </a:t>
            </a:r>
            <a:r>
              <a:rPr lang="it-IT" sz="1200" b="1" dirty="0" err="1">
                <a:solidFill>
                  <a:srgbClr val="000000"/>
                </a:solidFill>
              </a:rPr>
              <a:t>Bag</a:t>
            </a:r>
            <a:r>
              <a:rPr lang="it-IT" sz="1200" b="1" dirty="0">
                <a:solidFill>
                  <a:srgbClr val="000000"/>
                </a:solidFill>
              </a:rPr>
              <a:t>-Of-</a:t>
            </a:r>
            <a:r>
              <a:rPr lang="it-IT" sz="1200" b="1" dirty="0" err="1">
                <a:solidFill>
                  <a:srgbClr val="000000"/>
                </a:solidFill>
              </a:rPr>
              <a:t>Words</a:t>
            </a:r>
            <a:r>
              <a:rPr lang="it-IT" sz="1200" b="1" dirty="0">
                <a:solidFill>
                  <a:srgbClr val="000000"/>
                </a:solidFill>
              </a:rPr>
              <a:t>, and </a:t>
            </a:r>
            <a:r>
              <a:rPr lang="it-IT" sz="1200" b="1" dirty="0" err="1">
                <a:solidFill>
                  <a:srgbClr val="000000"/>
                </a:solidFill>
              </a:rPr>
              <a:t>we</a:t>
            </a:r>
            <a:r>
              <a:rPr lang="it-IT" sz="1200" b="1" baseline="0" dirty="0">
                <a:solidFill>
                  <a:srgbClr val="000000"/>
                </a:solidFill>
              </a:rPr>
              <a:t> take </a:t>
            </a:r>
            <a:r>
              <a:rPr lang="it-IT" sz="1200" b="1" baseline="0" dirty="0" err="1">
                <a:solidFill>
                  <a:srgbClr val="000000"/>
                </a:solidFill>
              </a:rPr>
              <a:t>most</a:t>
            </a:r>
            <a:r>
              <a:rPr lang="it-IT" sz="1200" b="1" baseline="0" dirty="0">
                <a:solidFill>
                  <a:srgbClr val="000000"/>
                </a:solidFill>
              </a:rPr>
              <a:t> </a:t>
            </a:r>
            <a:r>
              <a:rPr lang="it-IT" sz="1200" b="1" baseline="0" dirty="0" err="1">
                <a:solidFill>
                  <a:srgbClr val="000000"/>
                </a:solidFill>
              </a:rPr>
              <a:t>significant</a:t>
            </a:r>
            <a:r>
              <a:rPr lang="it-IT" sz="1200" b="1" baseline="0" dirty="0">
                <a:solidFill>
                  <a:srgbClr val="000000"/>
                </a:solidFill>
              </a:rPr>
              <a:t> </a:t>
            </a:r>
            <a:r>
              <a:rPr lang="it-IT" sz="1200" b="1" baseline="0" dirty="0" err="1">
                <a:solidFill>
                  <a:srgbClr val="000000"/>
                </a:solidFill>
              </a:rPr>
              <a:t>words</a:t>
            </a:r>
            <a:r>
              <a:rPr lang="it-IT" sz="1200" b="1" baseline="0" dirty="0">
                <a:solidFill>
                  <a:srgbClr val="000000"/>
                </a:solidFill>
              </a:rPr>
              <a:t> by word2vec (</a:t>
            </a:r>
            <a:r>
              <a:rPr lang="it-IT" sz="1200" b="1" baseline="0" dirty="0" err="1">
                <a:solidFill>
                  <a:srgbClr val="000000"/>
                </a:solidFill>
              </a:rPr>
              <a:t>embeddings</a:t>
            </a:r>
            <a:r>
              <a:rPr lang="it-IT" sz="1200" b="1" baseline="0" dirty="0">
                <a:solidFill>
                  <a:srgbClr val="000000"/>
                </a:solidFill>
              </a:rPr>
              <a:t>) </a:t>
            </a:r>
          </a:p>
          <a:p>
            <a:pPr marL="228600" marR="0" indent="-228600" algn="l" defTabSz="914400" rtl="0" eaLnBrk="1" fontAlgn="auto" latinLnBrk="1" hangingPunct="0">
              <a:lnSpc>
                <a:spcPct val="100000"/>
              </a:lnSpc>
              <a:spcBef>
                <a:spcPts val="0"/>
              </a:spcBef>
              <a:spcAft>
                <a:spcPts val="0"/>
              </a:spcAft>
              <a:buClrTx/>
              <a:buSzTx/>
              <a:buFontTx/>
              <a:buAutoNum type="arabicParenR"/>
              <a:tabLst/>
              <a:defRPr/>
            </a:pPr>
            <a:r>
              <a:rPr lang="it-IT" sz="1200" b="1" baseline="0" dirty="0" err="1">
                <a:solidFill>
                  <a:srgbClr val="000000"/>
                </a:solidFill>
              </a:rPr>
              <a:t>We</a:t>
            </a:r>
            <a:r>
              <a:rPr lang="it-IT" sz="1200" b="1" baseline="0" dirty="0">
                <a:solidFill>
                  <a:srgbClr val="000000"/>
                </a:solidFill>
              </a:rPr>
              <a:t> </a:t>
            </a:r>
            <a:r>
              <a:rPr lang="it-IT" sz="1200" b="1" baseline="0" dirty="0" err="1">
                <a:solidFill>
                  <a:srgbClr val="000000"/>
                </a:solidFill>
              </a:rPr>
              <a:t>build</a:t>
            </a:r>
            <a:r>
              <a:rPr lang="it-IT" sz="1200" b="1" baseline="0" dirty="0">
                <a:solidFill>
                  <a:srgbClr val="000000"/>
                </a:solidFill>
              </a:rPr>
              <a:t> a TDM </a:t>
            </a:r>
            <a:r>
              <a:rPr lang="it-IT" sz="1200" b="1" baseline="0" dirty="0" err="1">
                <a:solidFill>
                  <a:srgbClr val="000000"/>
                </a:solidFill>
              </a:rPr>
              <a:t>where</a:t>
            </a:r>
            <a:r>
              <a:rPr lang="it-IT" sz="1200" b="1" baseline="0" dirty="0">
                <a:solidFill>
                  <a:srgbClr val="000000"/>
                </a:solidFill>
              </a:rPr>
              <a:t> the </a:t>
            </a:r>
            <a:r>
              <a:rPr lang="it-IT" sz="1200" b="1" baseline="0" dirty="0" err="1">
                <a:solidFill>
                  <a:srgbClr val="000000"/>
                </a:solidFill>
              </a:rPr>
              <a:t>rows</a:t>
            </a:r>
            <a:r>
              <a:rPr lang="it-IT" sz="1200" b="1" baseline="0" dirty="0">
                <a:solidFill>
                  <a:srgbClr val="000000"/>
                </a:solidFill>
              </a:rPr>
              <a:t> </a:t>
            </a:r>
            <a:r>
              <a:rPr lang="it-IT" sz="1200" b="1" baseline="0" dirty="0" err="1">
                <a:solidFill>
                  <a:srgbClr val="000000"/>
                </a:solidFill>
              </a:rPr>
              <a:t>represent</a:t>
            </a:r>
            <a:r>
              <a:rPr lang="it-IT" sz="1200" b="1" baseline="0" dirty="0">
                <a:solidFill>
                  <a:srgbClr val="000000"/>
                </a:solidFill>
              </a:rPr>
              <a:t> </a:t>
            </a:r>
            <a:r>
              <a:rPr lang="it-IT" sz="1200" b="1" baseline="0" dirty="0" err="1">
                <a:solidFill>
                  <a:srgbClr val="000000"/>
                </a:solidFill>
              </a:rPr>
              <a:t>each</a:t>
            </a:r>
            <a:r>
              <a:rPr lang="it-IT" sz="1200" b="1" baseline="0" dirty="0">
                <a:solidFill>
                  <a:srgbClr val="000000"/>
                </a:solidFill>
              </a:rPr>
              <a:t> website and </a:t>
            </a:r>
            <a:r>
              <a:rPr lang="it-IT" sz="1200" b="1" baseline="0" dirty="0" err="1">
                <a:solidFill>
                  <a:srgbClr val="000000"/>
                </a:solidFill>
              </a:rPr>
              <a:t>columns</a:t>
            </a:r>
            <a:r>
              <a:rPr lang="it-IT" sz="1200" b="1" baseline="0" dirty="0">
                <a:solidFill>
                  <a:srgbClr val="000000"/>
                </a:solidFill>
              </a:rPr>
              <a:t> </a:t>
            </a:r>
            <a:r>
              <a:rPr lang="it-IT" sz="1200" b="1" baseline="0" dirty="0" err="1">
                <a:solidFill>
                  <a:srgbClr val="000000"/>
                </a:solidFill>
              </a:rPr>
              <a:t>represent</a:t>
            </a:r>
            <a:r>
              <a:rPr lang="it-IT" sz="1200" b="1" baseline="0" dirty="0">
                <a:solidFill>
                  <a:srgbClr val="000000"/>
                </a:solidFill>
              </a:rPr>
              <a:t> </a:t>
            </a:r>
            <a:r>
              <a:rPr lang="it-IT" sz="1200" b="1" baseline="0" dirty="0" err="1">
                <a:solidFill>
                  <a:srgbClr val="000000"/>
                </a:solidFill>
              </a:rPr>
              <a:t>each</a:t>
            </a:r>
            <a:r>
              <a:rPr lang="it-IT" sz="1200" b="1" baseline="0" dirty="0">
                <a:solidFill>
                  <a:srgbClr val="000000"/>
                </a:solidFill>
              </a:rPr>
              <a:t> of </a:t>
            </a:r>
            <a:r>
              <a:rPr lang="it-IT" sz="1200" b="1" baseline="0" dirty="0" err="1">
                <a:solidFill>
                  <a:srgbClr val="000000"/>
                </a:solidFill>
              </a:rPr>
              <a:t>most</a:t>
            </a:r>
            <a:r>
              <a:rPr lang="it-IT" sz="1200" b="1" baseline="0" dirty="0">
                <a:solidFill>
                  <a:srgbClr val="000000"/>
                </a:solidFill>
              </a:rPr>
              <a:t> </a:t>
            </a:r>
            <a:r>
              <a:rPr lang="it-IT" sz="1200" b="1" baseline="0" dirty="0" err="1">
                <a:solidFill>
                  <a:srgbClr val="000000"/>
                </a:solidFill>
              </a:rPr>
              <a:t>significant</a:t>
            </a:r>
            <a:r>
              <a:rPr lang="it-IT" sz="1200" b="1" baseline="0" dirty="0">
                <a:solidFill>
                  <a:srgbClr val="000000"/>
                </a:solidFill>
              </a:rPr>
              <a:t> word</a:t>
            </a:r>
            <a:endParaRPr lang="it-IT" sz="1200" b="1" dirty="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it-IT" sz="1200" b="1" dirty="0">
                <a:solidFill>
                  <a:srgbClr val="000000"/>
                </a:solidFill>
              </a:rPr>
              <a:t>2) From </a:t>
            </a:r>
            <a:r>
              <a:rPr lang="it-IT" sz="1200" b="1" dirty="0" err="1">
                <a:solidFill>
                  <a:srgbClr val="000000"/>
                </a:solidFill>
              </a:rPr>
              <a:t>each</a:t>
            </a:r>
            <a:r>
              <a:rPr lang="it-IT" sz="1200" b="1" dirty="0">
                <a:solidFill>
                  <a:srgbClr val="000000"/>
                </a:solidFill>
              </a:rPr>
              <a:t> TDM </a:t>
            </a:r>
            <a:r>
              <a:rPr lang="it-IT" sz="1200" b="1" dirty="0" err="1">
                <a:solidFill>
                  <a:srgbClr val="000000"/>
                </a:solidFill>
              </a:rPr>
              <a:t>row</a:t>
            </a:r>
            <a:r>
              <a:rPr lang="it-IT" sz="1200" b="1" dirty="0">
                <a:solidFill>
                  <a:srgbClr val="000000"/>
                </a:solidFill>
              </a:rPr>
              <a:t> </a:t>
            </a:r>
            <a:r>
              <a:rPr lang="it-IT" sz="1200" b="1" dirty="0" err="1">
                <a:solidFill>
                  <a:srgbClr val="000000"/>
                </a:solidFill>
              </a:rPr>
              <a:t>we</a:t>
            </a:r>
            <a:r>
              <a:rPr lang="it-IT" sz="1200" b="1" dirty="0">
                <a:solidFill>
                  <a:srgbClr val="000000"/>
                </a:solidFill>
              </a:rPr>
              <a:t> </a:t>
            </a:r>
            <a:r>
              <a:rPr lang="it-IT" sz="1200" b="1" dirty="0" err="1">
                <a:solidFill>
                  <a:srgbClr val="000000"/>
                </a:solidFill>
              </a:rPr>
              <a:t>built</a:t>
            </a:r>
            <a:r>
              <a:rPr lang="it-IT" sz="1200" b="1" dirty="0">
                <a:solidFill>
                  <a:srgbClr val="000000"/>
                </a:solidFill>
              </a:rPr>
              <a:t> 32x32 </a:t>
            </a:r>
            <a:r>
              <a:rPr lang="it-IT" sz="1200" b="1" dirty="0" err="1">
                <a:solidFill>
                  <a:srgbClr val="000000"/>
                </a:solidFill>
              </a:rPr>
              <a:t>squared</a:t>
            </a:r>
            <a:r>
              <a:rPr lang="it-IT" sz="1200" b="1" dirty="0">
                <a:solidFill>
                  <a:srgbClr val="000000"/>
                </a:solidFill>
              </a:rPr>
              <a:t> image </a:t>
            </a:r>
            <a:r>
              <a:rPr lang="it-IT" sz="1200" b="1" dirty="0" err="1">
                <a:solidFill>
                  <a:srgbClr val="000000"/>
                </a:solidFill>
              </a:rPr>
              <a:t>encoding</a:t>
            </a:r>
            <a:r>
              <a:rPr lang="it-IT" sz="1200" b="1" dirty="0">
                <a:solidFill>
                  <a:srgbClr val="000000"/>
                </a:solidFill>
              </a:rPr>
              <a:t> </a:t>
            </a:r>
            <a:r>
              <a:rPr lang="it-IT" sz="1200" b="1" dirty="0" err="1">
                <a:solidFill>
                  <a:srgbClr val="000000"/>
                </a:solidFill>
              </a:rPr>
              <a:t>each</a:t>
            </a:r>
            <a:r>
              <a:rPr lang="it-IT" sz="1200" b="1" baseline="0" dirty="0">
                <a:solidFill>
                  <a:srgbClr val="000000"/>
                </a:solidFill>
              </a:rPr>
              <a:t> web site </a:t>
            </a:r>
            <a:r>
              <a:rPr lang="it-IT" sz="1200" b="1" baseline="0" dirty="0" err="1">
                <a:solidFill>
                  <a:srgbClr val="000000"/>
                </a:solidFill>
              </a:rPr>
              <a:t>most</a:t>
            </a:r>
            <a:r>
              <a:rPr lang="it-IT" sz="1200" b="1" baseline="0" dirty="0">
                <a:solidFill>
                  <a:srgbClr val="000000"/>
                </a:solidFill>
              </a:rPr>
              <a:t> </a:t>
            </a:r>
            <a:r>
              <a:rPr lang="it-IT" sz="1200" b="1" baseline="0" dirty="0" err="1">
                <a:solidFill>
                  <a:srgbClr val="000000"/>
                </a:solidFill>
              </a:rPr>
              <a:t>significant</a:t>
            </a:r>
            <a:r>
              <a:rPr lang="it-IT" sz="1200" b="1" baseline="0" dirty="0">
                <a:solidFill>
                  <a:srgbClr val="000000"/>
                </a:solidFill>
              </a:rPr>
              <a:t> </a:t>
            </a:r>
            <a:r>
              <a:rPr lang="it-IT" sz="1200" b="1" baseline="0" dirty="0" err="1">
                <a:solidFill>
                  <a:srgbClr val="000000"/>
                </a:solidFill>
              </a:rPr>
              <a:t>words</a:t>
            </a:r>
            <a:endParaRPr lang="it-IT" sz="1200" b="1" dirty="0">
              <a:solidFill>
                <a:srgbClr val="000000"/>
              </a:solidFill>
            </a:endParaRPr>
          </a:p>
          <a:p>
            <a:endParaRPr lang="en-US" sz="1200" b="1" dirty="0">
              <a:latin typeface="Calibri"/>
              <a:ea typeface="Calibri"/>
              <a:cs typeface="Calibri"/>
              <a:sym typeface="Calibri"/>
            </a:endParaRPr>
          </a:p>
        </p:txBody>
      </p:sp>
    </p:spTree>
    <p:extLst>
      <p:ext uri="{BB962C8B-B14F-4D97-AF65-F5344CB8AC3E}">
        <p14:creationId xmlns:p14="http://schemas.microsoft.com/office/powerpoint/2010/main" val="205183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endParaRPr lang="en-US" sz="1200" b="1" dirty="0">
              <a:latin typeface="Calibri"/>
              <a:ea typeface="Calibri"/>
              <a:cs typeface="Calibri"/>
              <a:sym typeface="Calibri"/>
            </a:endParaRPr>
          </a:p>
        </p:txBody>
      </p:sp>
    </p:spTree>
    <p:extLst>
      <p:ext uri="{BB962C8B-B14F-4D97-AF65-F5344CB8AC3E}">
        <p14:creationId xmlns:p14="http://schemas.microsoft.com/office/powerpoint/2010/main" val="89239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endParaRPr lang="en-US" sz="1200" b="1">
              <a:latin typeface="Calibri"/>
              <a:ea typeface="Calibri"/>
              <a:cs typeface="Calibri"/>
              <a:sym typeface="Calibri"/>
            </a:endParaRPr>
          </a:p>
        </p:txBody>
      </p:sp>
    </p:spTree>
    <p:extLst>
      <p:ext uri="{BB962C8B-B14F-4D97-AF65-F5344CB8AC3E}">
        <p14:creationId xmlns:p14="http://schemas.microsoft.com/office/powerpoint/2010/main" val="167373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endParaRPr lang="en-US" sz="1200" b="1">
              <a:latin typeface="Calibri"/>
              <a:ea typeface="Calibri"/>
              <a:cs typeface="Calibri"/>
              <a:sym typeface="Calibri"/>
            </a:endParaRPr>
          </a:p>
        </p:txBody>
      </p:sp>
    </p:spTree>
    <p:extLst>
      <p:ext uri="{BB962C8B-B14F-4D97-AF65-F5344CB8AC3E}">
        <p14:creationId xmlns:p14="http://schemas.microsoft.com/office/powerpoint/2010/main" val="545869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endParaRPr lang="en-US" sz="1200" b="1" dirty="0">
              <a:latin typeface="Calibri"/>
              <a:ea typeface="Calibri"/>
              <a:cs typeface="Calibri"/>
              <a:sym typeface="Calibri"/>
            </a:endParaRPr>
          </a:p>
        </p:txBody>
      </p:sp>
    </p:spTree>
    <p:extLst>
      <p:ext uri="{BB962C8B-B14F-4D97-AF65-F5344CB8AC3E}">
        <p14:creationId xmlns:p14="http://schemas.microsoft.com/office/powerpoint/2010/main" val="37449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endParaRPr lang="en-US" sz="1200" b="1" dirty="0">
              <a:latin typeface="Calibri"/>
              <a:ea typeface="Calibri"/>
              <a:cs typeface="Calibri"/>
              <a:sym typeface="Calibri"/>
            </a:endParaRPr>
          </a:p>
        </p:txBody>
      </p:sp>
    </p:spTree>
    <p:extLst>
      <p:ext uri="{BB962C8B-B14F-4D97-AF65-F5344CB8AC3E}">
        <p14:creationId xmlns:p14="http://schemas.microsoft.com/office/powerpoint/2010/main" val="202767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pPr lvl="0"/>
            <a:endParaRPr/>
          </a:p>
        </p:txBody>
      </p:sp>
      <p:sp>
        <p:nvSpPr>
          <p:cNvPr id="122" name="Shape 122"/>
          <p:cNvSpPr>
            <a:spLocks noGrp="1"/>
          </p:cNvSpPr>
          <p:nvPr>
            <p:ph type="body" sz="quarter" idx="1"/>
          </p:nvPr>
        </p:nvSpPr>
        <p:spPr>
          <a:prstGeom prst="rect">
            <a:avLst/>
          </a:prstGeom>
        </p:spPr>
        <p:txBody>
          <a:bodyPr/>
          <a:lstStyle/>
          <a:p>
            <a:pPr lvl="0" defTabSz="914400">
              <a:lnSpc>
                <a:spcPct val="100000"/>
              </a:lnSpc>
              <a:defRPr sz="1800"/>
            </a:pPr>
            <a:endParaRPr lang="it-IT" sz="1200" dirty="0">
              <a:latin typeface="Calibri"/>
              <a:ea typeface="Calibri"/>
              <a:cs typeface="Calibri"/>
              <a:sym typeface="Calibri"/>
            </a:endParaRPr>
          </a:p>
        </p:txBody>
      </p:sp>
    </p:spTree>
    <p:extLst>
      <p:ext uri="{BB962C8B-B14F-4D97-AF65-F5344CB8AC3E}">
        <p14:creationId xmlns:p14="http://schemas.microsoft.com/office/powerpoint/2010/main" val="422178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iapositiva titolo">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olo e testo verticale">
    <p:spTree>
      <p:nvGrpSpPr>
        <p:cNvPr id="1" name=""/>
        <p:cNvGrpSpPr/>
        <p:nvPr/>
      </p:nvGrpSpPr>
      <p:grpSpPr>
        <a:xfrm>
          <a:off x="0" y="0"/>
          <a:ext cx="0" cy="0"/>
          <a:chOff x="0" y="0"/>
          <a:chExt cx="0" cy="0"/>
        </a:xfrm>
      </p:grpSpPr>
      <p:sp>
        <p:nvSpPr>
          <p:cNvPr id="43" name="Shape 43"/>
          <p:cNvSpPr>
            <a:spLocks noGrp="1"/>
          </p:cNvSpPr>
          <p:nvPr>
            <p:ph type="title"/>
          </p:nvPr>
        </p:nvSpPr>
        <p:spPr>
          <a:prstGeom prst="rect">
            <a:avLst/>
          </a:prstGeom>
        </p:spPr>
        <p:txBody>
          <a:bodyPr/>
          <a:lstStyle/>
          <a:p>
            <a:pPr lvl="0">
              <a:defRPr sz="1800"/>
            </a:pPr>
            <a:r>
              <a:rPr sz="4400"/>
              <a:t>Title Text</a:t>
            </a:r>
          </a:p>
        </p:txBody>
      </p:sp>
      <p:sp>
        <p:nvSpPr>
          <p:cNvPr id="44" name="Shape 44"/>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olo e testo verticale">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contenuto">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a:pPr>
            <a:r>
              <a:rPr sz="4400"/>
              <a:t>Title Text</a:t>
            </a:r>
          </a:p>
        </p:txBody>
      </p:sp>
      <p:sp>
        <p:nvSpPr>
          <p:cNvPr id="15" name="Shape 15"/>
          <p:cNvSpPr>
            <a:spLocks noGrp="1"/>
          </p:cNvSpPr>
          <p:nvPr>
            <p:ph type="body" idx="1"/>
          </p:nvPr>
        </p:nvSpPr>
        <p:spPr>
          <a:prstGeom prst="rect">
            <a:avLst/>
          </a:prstGeom>
        </p:spPr>
        <p:txBody>
          <a:bodyPr/>
          <a:lstStyle/>
          <a:p>
            <a:pPr lvl="0">
              <a:defRPr sz="1800"/>
            </a:pPr>
            <a:r>
              <a:rPr sz="3200" dirty="0"/>
              <a:t>Body Level One</a:t>
            </a:r>
          </a:p>
          <a:p>
            <a:pPr lvl="1">
              <a:defRPr sz="1800"/>
            </a:pPr>
            <a:r>
              <a:rPr sz="3200" dirty="0"/>
              <a:t>Body Level Two</a:t>
            </a:r>
          </a:p>
          <a:p>
            <a:pPr lvl="2">
              <a:defRPr sz="1800"/>
            </a:pPr>
            <a:r>
              <a:rPr sz="3200" dirty="0"/>
              <a:t>Body Level Three</a:t>
            </a:r>
          </a:p>
          <a:p>
            <a:pPr lvl="3">
              <a:defRPr sz="1800"/>
            </a:pPr>
            <a:r>
              <a:rPr sz="3200" dirty="0"/>
              <a:t>Body Level Four</a:t>
            </a:r>
          </a:p>
          <a:p>
            <a:pPr lvl="4">
              <a:defRPr sz="1800"/>
            </a:pPr>
            <a:r>
              <a:rPr sz="3200" dirty="0"/>
              <a:t>Body Level Five</a:t>
            </a:r>
          </a:p>
        </p:txBody>
      </p:sp>
      <p:sp>
        <p:nvSpPr>
          <p:cNvPr id="16" name="Shape 16"/>
          <p:cNvSpPr>
            <a:spLocks noGrp="1"/>
          </p:cNvSpPr>
          <p:nvPr>
            <p:ph type="sldNum" sz="quarter" idx="2"/>
          </p:nvPr>
        </p:nvSpPr>
        <p:spPr>
          <a:xfrm>
            <a:off x="6553200" y="6544135"/>
            <a:ext cx="2133600" cy="269241"/>
          </a:xfrm>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testazione sezione">
    <p:spTree>
      <p:nvGrpSpPr>
        <p:cNvPr id="1" name=""/>
        <p:cNvGrpSpPr/>
        <p:nvPr/>
      </p:nvGrpSpPr>
      <p:grpSpPr>
        <a:xfrm>
          <a:off x="0" y="0"/>
          <a:ext cx="0" cy="0"/>
          <a:chOff x="0" y="0"/>
          <a:chExt cx="0" cy="0"/>
        </a:xfrm>
      </p:grpSpPr>
      <p:sp>
        <p:nvSpPr>
          <p:cNvPr id="18" name="Shape 18"/>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9" name="Shape 19"/>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ue contenuti">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fronto">
    <p:spTree>
      <p:nvGrpSpPr>
        <p:cNvPr id="1" name=""/>
        <p:cNvGrpSpPr/>
        <p:nvPr/>
      </p:nvGrpSpPr>
      <p:grpSpPr>
        <a:xfrm>
          <a:off x="0" y="0"/>
          <a:ext cx="0" cy="0"/>
          <a:chOff x="0" y="0"/>
          <a:chExt cx="0" cy="0"/>
        </a:xfrm>
      </p:grpSpPr>
      <p:sp>
        <p:nvSpPr>
          <p:cNvPr id="26" name="Shape 26"/>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7" name="Shape 27"/>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pPr>
            <a:r>
              <a:rPr sz="4400"/>
              <a:t>Title Text</a:t>
            </a:r>
          </a:p>
        </p:txBody>
      </p:sp>
      <p:sp>
        <p:nvSpPr>
          <p:cNvPr id="31" name="Shape 31"/>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33" name="Shape 33"/>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uto con didascalia">
    <p:spTree>
      <p:nvGrpSpPr>
        <p:cNvPr id="1" name=""/>
        <p:cNvGrpSpPr/>
        <p:nvPr/>
      </p:nvGrpSpPr>
      <p:grpSpPr>
        <a:xfrm>
          <a:off x="0" y="0"/>
          <a:ext cx="0" cy="0"/>
          <a:chOff x="0" y="0"/>
          <a:chExt cx="0" cy="0"/>
        </a:xfrm>
      </p:grpSpPr>
      <p:sp>
        <p:nvSpPr>
          <p:cNvPr id="35" name="Shape 35"/>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magine con didascalia">
    <p:spTree>
      <p:nvGrpSpPr>
        <p:cNvPr id="1" name=""/>
        <p:cNvGrpSpPr/>
        <p:nvPr/>
      </p:nvGrpSpPr>
      <p:grpSpPr>
        <a:xfrm>
          <a:off x="0" y="0"/>
          <a:ext cx="0" cy="0"/>
          <a:chOff x="0" y="0"/>
          <a:chExt cx="0" cy="0"/>
        </a:xfrm>
      </p:grpSpPr>
      <p:sp>
        <p:nvSpPr>
          <p:cNvPr id="39" name="Shape 39"/>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40" name="Shape 40"/>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45000"/>
                <a:satMod val="135000"/>
              </a:schemeClr>
              <a:prstClr val="white"/>
            </a:duotone>
            <a:extLst>
              <a:ext uri="{BEBA8EAE-BF5A-486C-A8C5-ECC9F3942E4B}">
                <a14:imgProps xmlns:a14="http://schemas.microsoft.com/office/drawing/2010/main">
                  <a14:imgLayer r:embed="rId14">
                    <a14:imgEffect>
                      <a14:saturation sat="6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indent="457200" algn="ctr">
        <a:defRPr sz="4400">
          <a:latin typeface="Calibri"/>
          <a:ea typeface="Calibri"/>
          <a:cs typeface="Calibri"/>
          <a:sym typeface="Calibri"/>
        </a:defRPr>
      </a:lvl6pPr>
      <a:lvl7pPr indent="914400" algn="ctr">
        <a:defRPr sz="4400">
          <a:latin typeface="Calibri"/>
          <a:ea typeface="Calibri"/>
          <a:cs typeface="Calibri"/>
          <a:sym typeface="Calibri"/>
        </a:defRPr>
      </a:lvl7pPr>
      <a:lvl8pPr indent="1371600" algn="ctr">
        <a:defRPr sz="4400">
          <a:latin typeface="Calibri"/>
          <a:ea typeface="Calibri"/>
          <a:cs typeface="Calibri"/>
          <a:sym typeface="Calibri"/>
        </a:defRPr>
      </a:lvl8pPr>
      <a:lvl9pPr indent="1828800"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8.xml"/><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body" idx="1"/>
          </p:nvPr>
        </p:nvSpPr>
        <p:spPr>
          <a:xfrm>
            <a:off x="98416" y="1916832"/>
            <a:ext cx="8929690" cy="1479644"/>
          </a:xfrm>
          <a:prstGeom prst="rect">
            <a:avLst/>
          </a:prstGeom>
          <a:gradFill>
            <a:gsLst>
              <a:gs pos="47000">
                <a:schemeClr val="bg1">
                  <a:lumMod val="75000"/>
                </a:schemeClr>
              </a:gs>
              <a:gs pos="13000">
                <a:schemeClr val="bg1">
                  <a:lumMod val="50000"/>
                </a:schemeClr>
              </a:gs>
            </a:gsLst>
          </a:gradFill>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lvl1pPr>
              <a:spcBef>
                <a:spcPts val="800"/>
              </a:spcBef>
              <a:defRPr sz="3600" b="1">
                <a:solidFill>
                  <a:srgbClr val="000000"/>
                </a:solidFill>
                <a:latin typeface="Times New Roman"/>
                <a:ea typeface="Times New Roman"/>
                <a:cs typeface="Times New Roman"/>
                <a:sym typeface="Times New Roman"/>
              </a:defRPr>
            </a:lvl1pPr>
          </a:lstStyle>
          <a:p>
            <a:pPr lvl="0">
              <a:defRPr sz="1800" b="0"/>
            </a:pPr>
            <a:r>
              <a:rPr lang="it-IT" sz="4400" b="1" dirty="0" err="1"/>
              <a:t>Toward</a:t>
            </a:r>
            <a:r>
              <a:rPr lang="it-IT" sz="4400" b="1" dirty="0"/>
              <a:t> </a:t>
            </a:r>
            <a:r>
              <a:rPr lang="it-IT" sz="4400" b="1" dirty="0" err="1"/>
              <a:t>Automated</a:t>
            </a:r>
            <a:r>
              <a:rPr lang="it-IT" sz="4400" b="1" dirty="0"/>
              <a:t> Website </a:t>
            </a:r>
            <a:r>
              <a:rPr lang="it-IT" sz="4400" b="1" dirty="0" err="1"/>
              <a:t>Classification</a:t>
            </a:r>
            <a:r>
              <a:rPr lang="it-IT" sz="4400" b="1" dirty="0"/>
              <a:t> by </a:t>
            </a:r>
            <a:r>
              <a:rPr lang="it-IT" sz="4400" b="1" dirty="0" err="1"/>
              <a:t>Deep</a:t>
            </a:r>
            <a:r>
              <a:rPr lang="it-IT" sz="4400" b="1" dirty="0"/>
              <a:t> Learning</a:t>
            </a:r>
            <a:endParaRPr sz="4400" b="1" dirty="0"/>
          </a:p>
        </p:txBody>
      </p:sp>
      <p:sp>
        <p:nvSpPr>
          <p:cNvPr id="55" name="Shape 55"/>
          <p:cNvSpPr/>
          <p:nvPr/>
        </p:nvSpPr>
        <p:spPr>
          <a:xfrm>
            <a:off x="309497" y="3573016"/>
            <a:ext cx="8649349" cy="1415772"/>
          </a:xfrm>
          <a:prstGeom prst="rect">
            <a:avLst/>
          </a:prstGeom>
          <a:noFill/>
          <a:ln w="12700">
            <a:solidFill>
              <a:schemeClr val="tx1"/>
            </a:solidFill>
            <a:miter lim="400000"/>
          </a:ln>
          <a:extLst>
            <a:ext uri="{C572A759-6A51-4108-AA02-DFA0A04FC94B}">
              <ma14:wrappingTextBoxFlag xmlns:ma14="http://schemas.microsoft.com/office/mac/drawingml/2011/main" xmlns="" val="1"/>
            </a:ext>
          </a:extLst>
        </p:spPr>
        <p:txBody>
          <a:bodyPr wrap="square" lIns="45719" rIns="45719">
            <a:spAutoFit/>
          </a:bodyPr>
          <a:lstStyle/>
          <a:p>
            <a:pPr lvl="0" algn="ctr">
              <a:spcBef>
                <a:spcPts val="1200"/>
              </a:spcBef>
            </a:pPr>
            <a:r>
              <a:rPr sz="2400" b="1" dirty="0">
                <a:latin typeface="Arial"/>
                <a:ea typeface="Arial"/>
                <a:cs typeface="Arial"/>
                <a:sym typeface="Arial"/>
              </a:rPr>
              <a:t>Francesco Pugliese</a:t>
            </a:r>
            <a:endParaRPr lang="en-US" sz="2400" b="1" i="1" dirty="0"/>
          </a:p>
          <a:p>
            <a:pPr algn="ctr">
              <a:spcBef>
                <a:spcPts val="1200"/>
              </a:spcBef>
            </a:pPr>
            <a:r>
              <a:rPr lang="en-US" sz="2400" b="1" dirty="0"/>
              <a:t>neural1977@gmail.com</a:t>
            </a:r>
          </a:p>
          <a:p>
            <a:pPr lvl="0" algn="l">
              <a:spcBef>
                <a:spcPts val="1200"/>
              </a:spcBef>
            </a:pPr>
            <a:endParaRPr dirty="0">
              <a:latin typeface="Arial"/>
              <a:ea typeface="Arial"/>
              <a:cs typeface="Arial"/>
              <a:sym typeface="Arial"/>
            </a:endParaRPr>
          </a:p>
        </p:txBody>
      </p:sp>
      <p:sp>
        <p:nvSpPr>
          <p:cNvPr id="56" name="Shape 56"/>
          <p:cNvSpPr/>
          <p:nvPr/>
        </p:nvSpPr>
        <p:spPr>
          <a:xfrm>
            <a:off x="315139" y="5949280"/>
            <a:ext cx="871296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a:latin typeface="Arial"/>
                <a:ea typeface="Arial"/>
                <a:cs typeface="Arial"/>
                <a:sym typeface="Arial"/>
              </a:defRPr>
            </a:lvl1pPr>
          </a:lstStyle>
          <a:p>
            <a:pPr lvl="0"/>
            <a:endParaRPr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66913"/>
            <a:ext cx="2171700" cy="1895475"/>
          </a:xfrm>
          <a:prstGeom prst="rect">
            <a:avLst/>
          </a:prstGeom>
        </p:spPr>
      </p:pic>
    </p:spTree>
    <p:extLst>
      <p:ext uri="{BB962C8B-B14F-4D97-AF65-F5344CB8AC3E}">
        <p14:creationId xmlns:p14="http://schemas.microsoft.com/office/powerpoint/2010/main" val="41289621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2" name="Shape 112"/>
          <p:cNvSpPr/>
          <p:nvPr/>
        </p:nvSpPr>
        <p:spPr>
          <a:xfrm>
            <a:off x="214313" y="6497781"/>
            <a:ext cx="8715375" cy="1426"/>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3" name="Shape 113"/>
          <p:cNvSpPr/>
          <p:nvPr/>
        </p:nvSpPr>
        <p:spPr>
          <a:xfrm>
            <a:off x="214313" y="139576"/>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7" name="Shape 11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10</a:t>
            </a:fld>
            <a:endParaRPr sz="1200" dirty="0">
              <a:solidFill>
                <a:srgbClr val="888888"/>
              </a:solidFill>
            </a:endParaRPr>
          </a:p>
        </p:txBody>
      </p:sp>
      <p:sp>
        <p:nvSpPr>
          <p:cNvPr id="8" name="Shape 66"/>
          <p:cNvSpPr/>
          <p:nvPr/>
        </p:nvSpPr>
        <p:spPr>
          <a:xfrm>
            <a:off x="461654" y="519644"/>
            <a:ext cx="8286810" cy="677108"/>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4400" b="1" dirty="0">
                <a:solidFill>
                  <a:srgbClr val="000000"/>
                </a:solidFill>
                <a:latin typeface="Times New Roman"/>
                <a:ea typeface="Times New Roman"/>
                <a:cs typeface="Times New Roman"/>
              </a:rPr>
              <a:t>REFERENCES</a:t>
            </a:r>
            <a:endParaRPr sz="4400" b="1" dirty="0">
              <a:solidFill>
                <a:srgbClr val="000000"/>
              </a:solidFill>
              <a:latin typeface="Times New Roman"/>
              <a:ea typeface="Times New Roman"/>
              <a:cs typeface="Times New Roman"/>
            </a:endParaRPr>
          </a:p>
        </p:txBody>
      </p:sp>
      <p:grpSp>
        <p:nvGrpSpPr>
          <p:cNvPr id="12" name="Group 729"/>
          <p:cNvGrpSpPr/>
          <p:nvPr/>
        </p:nvGrpSpPr>
        <p:grpSpPr>
          <a:xfrm>
            <a:off x="395534" y="1536100"/>
            <a:ext cx="8424940" cy="4752531"/>
            <a:chOff x="-1" y="-20691"/>
            <a:chExt cx="8424938" cy="4752530"/>
          </a:xfrm>
        </p:grpSpPr>
        <p:sp>
          <p:nvSpPr>
            <p:cNvPr id="14" name="Shape 727"/>
            <p:cNvSpPr/>
            <p:nvPr/>
          </p:nvSpPr>
          <p:spPr>
            <a:xfrm>
              <a:off x="-1" y="-20691"/>
              <a:ext cx="8424938" cy="4752530"/>
            </a:xfrm>
            <a:prstGeom prst="rect">
              <a:avLst/>
            </a:prstGeom>
            <a:solidFill>
              <a:srgbClr val="808080">
                <a:alpha val="50000"/>
              </a:srgbClr>
            </a:solidFill>
            <a:ln w="12700" cap="flat">
              <a:noFill/>
              <a:miter lim="400000"/>
            </a:ln>
            <a:effectLst/>
          </p:spPr>
          <p:txBody>
            <a:bodyPr wrap="square" lIns="0" tIns="0" rIns="0" bIns="0" numCol="1" anchor="t">
              <a:noAutofit/>
            </a:bodyPr>
            <a:lstStyle/>
            <a:p>
              <a:pPr lvl="0">
                <a:defRPr>
                  <a:latin typeface="Arial"/>
                  <a:ea typeface="Arial"/>
                  <a:cs typeface="Arial"/>
                  <a:sym typeface="Arial"/>
                </a:defRPr>
              </a:pPr>
              <a:endParaRPr/>
            </a:p>
          </p:txBody>
        </p:sp>
        <p:sp>
          <p:nvSpPr>
            <p:cNvPr id="15" name="Shape 728"/>
            <p:cNvSpPr/>
            <p:nvPr/>
          </p:nvSpPr>
          <p:spPr>
            <a:xfrm>
              <a:off x="-1" y="-1"/>
              <a:ext cx="8424938" cy="35394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457200" indent="-457200"/>
              <a:r>
                <a:rPr lang="en-GB" sz="1400" b="1" dirty="0"/>
                <a:t>Hinton, G. E., </a:t>
              </a:r>
              <a:r>
                <a:rPr lang="en-GB" sz="1400" b="1" dirty="0" err="1"/>
                <a:t>Osindero</a:t>
              </a:r>
              <a:r>
                <a:rPr lang="en-GB" sz="1400" b="1" dirty="0"/>
                <a:t>, S., and </a:t>
              </a:r>
              <a:r>
                <a:rPr lang="en-GB" sz="1400" b="1" dirty="0" err="1"/>
                <a:t>Teh</a:t>
              </a:r>
              <a:r>
                <a:rPr lang="en-GB" sz="1400" b="1" dirty="0"/>
                <a:t>, Y. (2006).</a:t>
              </a:r>
              <a:r>
                <a:rPr lang="en-GB" sz="1400" dirty="0"/>
                <a:t> A fast learning algorithm for deep belief nets. Neural </a:t>
              </a:r>
              <a:r>
                <a:rPr lang="en-GB" sz="1400" dirty="0" err="1"/>
                <a:t>Comput</a:t>
              </a:r>
              <a:r>
                <a:rPr lang="en-GB" sz="1400" dirty="0"/>
                <a:t>. 18, </a:t>
              </a:r>
            </a:p>
            <a:p>
              <a:pPr marL="457200" indent="-457200"/>
              <a:r>
                <a:rPr lang="en-GB" sz="1400" dirty="0"/>
                <a:t>1527–1554. </a:t>
              </a:r>
              <a:r>
                <a:rPr lang="en-GB" sz="1400" dirty="0" err="1"/>
                <a:t>doi</a:t>
              </a:r>
              <a:r>
                <a:rPr lang="en-GB" sz="1400" dirty="0"/>
                <a:t>: 10.1162/neco.2006.18.7.1527</a:t>
              </a:r>
            </a:p>
            <a:p>
              <a:pPr lvl="0"/>
              <a:endParaRPr lang="en-US" sz="1400" b="1" u="sng" dirty="0"/>
            </a:p>
            <a:p>
              <a:pPr marL="457200" indent="-457200"/>
              <a:r>
                <a:rPr lang="en-GB" sz="1400" b="1" dirty="0" err="1"/>
                <a:t>LeCun</a:t>
              </a:r>
              <a:r>
                <a:rPr lang="en-GB" sz="1400" b="1" dirty="0"/>
                <a:t>, Y., </a:t>
              </a:r>
              <a:r>
                <a:rPr lang="en-GB" sz="1400" b="1" dirty="0" err="1"/>
                <a:t>Boser</a:t>
              </a:r>
              <a:r>
                <a:rPr lang="en-GB" sz="1400" b="1" dirty="0"/>
                <a:t>, B., </a:t>
              </a:r>
              <a:r>
                <a:rPr lang="en-GB" sz="1400" b="1" dirty="0" err="1"/>
                <a:t>Denker</a:t>
              </a:r>
              <a:r>
                <a:rPr lang="en-GB" sz="1400" b="1" dirty="0"/>
                <a:t>, J. S., Henderson, D., Howard, R. E., Hubbard, W., and </a:t>
              </a:r>
              <a:r>
                <a:rPr lang="en-GB" sz="1400" b="1" dirty="0" err="1"/>
                <a:t>Jackel</a:t>
              </a:r>
              <a:r>
                <a:rPr lang="en-GB" sz="1400" b="1" dirty="0"/>
                <a:t>, L. D. (1989)</a:t>
              </a:r>
              <a:endParaRPr lang="en-GB" sz="1400" dirty="0"/>
            </a:p>
            <a:p>
              <a:pPr marL="457200" indent="-457200"/>
              <a:r>
                <a:rPr lang="en-GB" sz="1400" dirty="0"/>
                <a:t>Backpropagation applied to handwritten zip code recognition. Neural </a:t>
              </a:r>
              <a:r>
                <a:rPr lang="en-GB" sz="1400" dirty="0" err="1"/>
                <a:t>Comput</a:t>
              </a:r>
              <a:r>
                <a:rPr lang="en-GB" sz="1400" dirty="0"/>
                <a:t>., 1(4):541{551.</a:t>
              </a:r>
            </a:p>
            <a:p>
              <a:pPr marL="457200" indent="-457200"/>
              <a:endParaRPr lang="en-GB" sz="1400" dirty="0"/>
            </a:p>
            <a:p>
              <a:pPr marL="457200" indent="-457200"/>
              <a:r>
                <a:rPr lang="en-US" sz="1400" b="1" dirty="0" err="1"/>
                <a:t>Krizhevsky</a:t>
              </a:r>
              <a:r>
                <a:rPr lang="en-US" sz="1400" b="1" dirty="0"/>
                <a:t>, A., </a:t>
              </a:r>
              <a:r>
                <a:rPr lang="en-US" sz="1400" b="1" dirty="0" err="1"/>
                <a:t>Sutskever</a:t>
              </a:r>
              <a:r>
                <a:rPr lang="en-US" sz="1400" b="1" dirty="0"/>
                <a:t>, I., &amp; Hinton, G. E. (2012)</a:t>
              </a:r>
              <a:r>
                <a:rPr lang="en-US" sz="1400" dirty="0"/>
                <a:t>. </a:t>
              </a:r>
              <a:r>
                <a:rPr lang="en-US" sz="1400" dirty="0" err="1"/>
                <a:t>Imagenet</a:t>
              </a:r>
              <a:r>
                <a:rPr lang="en-US" sz="1400" dirty="0"/>
                <a:t> classification with deep convolutional neural networks. In </a:t>
              </a:r>
              <a:r>
                <a:rPr lang="en-US" sz="1400" i="1" dirty="0"/>
                <a:t>Advances in neural information processing systems</a:t>
              </a:r>
              <a:r>
                <a:rPr lang="en-US" sz="1400" dirty="0"/>
                <a:t> (pp. 1097-1105).</a:t>
              </a:r>
            </a:p>
            <a:p>
              <a:pPr marL="457200" indent="-457200"/>
              <a:endParaRPr lang="en-US" sz="1400" dirty="0"/>
            </a:p>
            <a:p>
              <a:pPr marL="457200" indent="-457200"/>
              <a:r>
                <a:rPr lang="it-IT" sz="1400" b="1" dirty="0" err="1"/>
                <a:t>Simonyan</a:t>
              </a:r>
              <a:r>
                <a:rPr lang="it-IT" sz="1400" b="1" dirty="0"/>
                <a:t>, K., &amp; </a:t>
              </a:r>
              <a:r>
                <a:rPr lang="it-IT" sz="1400" b="1" dirty="0" err="1"/>
                <a:t>Zisserman</a:t>
              </a:r>
              <a:r>
                <a:rPr lang="it-IT" sz="1400" b="1" dirty="0"/>
                <a:t>, A. (2014). </a:t>
              </a:r>
              <a:r>
                <a:rPr lang="it-IT" sz="1400" dirty="0" err="1"/>
                <a:t>Very</a:t>
              </a:r>
              <a:r>
                <a:rPr lang="it-IT" sz="1400" dirty="0"/>
                <a:t> </a:t>
              </a:r>
              <a:r>
                <a:rPr lang="it-IT" sz="1400" dirty="0" err="1"/>
                <a:t>deep</a:t>
              </a:r>
              <a:r>
                <a:rPr lang="it-IT" sz="1400" dirty="0"/>
                <a:t> </a:t>
              </a:r>
              <a:r>
                <a:rPr lang="it-IT" sz="1400" dirty="0" err="1"/>
                <a:t>convolutional</a:t>
              </a:r>
              <a:r>
                <a:rPr lang="it-IT" sz="1400" dirty="0"/>
                <a:t> networks for large-scale image </a:t>
              </a:r>
              <a:r>
                <a:rPr lang="it-IT" sz="1400" dirty="0" err="1"/>
                <a:t>recognition</a:t>
              </a:r>
              <a:r>
                <a:rPr lang="it-IT" sz="1400" dirty="0"/>
                <a:t>. </a:t>
              </a:r>
              <a:r>
                <a:rPr lang="it-IT" sz="1400" i="1" dirty="0" err="1"/>
                <a:t>arXiv</a:t>
              </a:r>
              <a:r>
                <a:rPr lang="it-IT" sz="1400" i="1" dirty="0"/>
                <a:t> </a:t>
              </a:r>
              <a:r>
                <a:rPr lang="it-IT" sz="1400" i="1" dirty="0" err="1"/>
                <a:t>preprint</a:t>
              </a:r>
              <a:r>
                <a:rPr lang="it-IT" sz="1400" i="1" dirty="0"/>
                <a:t> arXiv:1409.1556</a:t>
              </a:r>
              <a:r>
                <a:rPr lang="it-IT" sz="1400" dirty="0"/>
                <a:t>.</a:t>
              </a:r>
            </a:p>
            <a:p>
              <a:pPr marL="457200" indent="-457200"/>
              <a:endParaRPr lang="it-IT" sz="1400" dirty="0"/>
            </a:p>
            <a:p>
              <a:pPr marL="457200" indent="-457200"/>
              <a:r>
                <a:rPr lang="it-IT" sz="1400" b="1" dirty="0" err="1"/>
                <a:t>Szegedy</a:t>
              </a:r>
              <a:r>
                <a:rPr lang="it-IT" sz="1400" b="1" dirty="0"/>
                <a:t>, C., </a:t>
              </a:r>
              <a:r>
                <a:rPr lang="it-IT" sz="1400" b="1" dirty="0" err="1"/>
                <a:t>Liu</a:t>
              </a:r>
              <a:r>
                <a:rPr lang="it-IT" sz="1400" b="1" dirty="0"/>
                <a:t>, W., </a:t>
              </a:r>
              <a:r>
                <a:rPr lang="it-IT" sz="1400" b="1" dirty="0" err="1"/>
                <a:t>Jia</a:t>
              </a:r>
              <a:r>
                <a:rPr lang="it-IT" sz="1400" b="1" dirty="0"/>
                <a:t>, Y., </a:t>
              </a:r>
              <a:r>
                <a:rPr lang="it-IT" sz="1400" b="1" dirty="0" err="1"/>
                <a:t>Sermanet</a:t>
              </a:r>
              <a:r>
                <a:rPr lang="it-IT" sz="1400" b="1" dirty="0"/>
                <a:t>, P., </a:t>
              </a:r>
              <a:r>
                <a:rPr lang="it-IT" sz="1400" b="1" dirty="0" err="1"/>
                <a:t>Reed</a:t>
              </a:r>
              <a:r>
                <a:rPr lang="it-IT" sz="1400" b="1" dirty="0"/>
                <a:t>, S., </a:t>
              </a:r>
              <a:r>
                <a:rPr lang="it-IT" sz="1400" b="1" dirty="0" err="1"/>
                <a:t>Anguelov</a:t>
              </a:r>
              <a:r>
                <a:rPr lang="it-IT" sz="1400" b="1" dirty="0"/>
                <a:t>, D., ... &amp; </a:t>
              </a:r>
              <a:r>
                <a:rPr lang="it-IT" sz="1400" b="1" dirty="0" err="1"/>
                <a:t>Rabinovich</a:t>
              </a:r>
              <a:r>
                <a:rPr lang="it-IT" sz="1400" b="1" dirty="0"/>
                <a:t>, A. (2015)</a:t>
              </a:r>
              <a:r>
                <a:rPr lang="it-IT" sz="1400" dirty="0"/>
                <a:t>. </a:t>
              </a:r>
              <a:r>
                <a:rPr lang="it-IT" sz="1400" dirty="0" err="1"/>
                <a:t>Going</a:t>
              </a:r>
              <a:r>
                <a:rPr lang="it-IT" sz="1400" dirty="0"/>
                <a:t> </a:t>
              </a:r>
              <a:r>
                <a:rPr lang="it-IT" sz="1400" dirty="0" err="1"/>
                <a:t>deeper</a:t>
              </a:r>
              <a:r>
                <a:rPr lang="it-IT" sz="1400" dirty="0"/>
                <a:t> with </a:t>
              </a:r>
              <a:r>
                <a:rPr lang="it-IT" sz="1400" dirty="0" err="1"/>
                <a:t>convolutions</a:t>
              </a:r>
              <a:r>
                <a:rPr lang="it-IT" sz="1400" dirty="0"/>
                <a:t>. In </a:t>
              </a:r>
              <a:r>
                <a:rPr lang="it-IT" sz="1400" i="1" dirty="0" err="1"/>
                <a:t>Proceedings</a:t>
              </a:r>
              <a:r>
                <a:rPr lang="it-IT" sz="1400" i="1" dirty="0"/>
                <a:t> of the IEEE Conference on Computer Vision and Pattern </a:t>
              </a:r>
              <a:r>
                <a:rPr lang="it-IT" sz="1400" i="1" dirty="0" err="1"/>
                <a:t>Recognition</a:t>
              </a:r>
              <a:r>
                <a:rPr lang="it-IT" sz="1400" dirty="0"/>
                <a:t> (pp. 1-9).</a:t>
              </a:r>
            </a:p>
            <a:p>
              <a:pPr marL="457200" indent="-457200"/>
              <a:endParaRPr lang="it-IT" sz="1400" dirty="0"/>
            </a:p>
            <a:p>
              <a:pPr marL="457200" indent="-457200"/>
              <a:r>
                <a:rPr lang="en-US" sz="1400" b="1" dirty="0"/>
                <a:t>Johnson, R. C. (2015). </a:t>
              </a:r>
              <a:r>
                <a:rPr lang="en-US" sz="1400" dirty="0"/>
                <a:t>Microsoft, Google beat humans at image recognition. </a:t>
              </a:r>
              <a:r>
                <a:rPr lang="en-US" sz="1400" i="1" dirty="0"/>
                <a:t>EE Times</a:t>
              </a:r>
              <a:r>
                <a:rPr lang="en-US" sz="1400" dirty="0"/>
                <a:t>.</a:t>
              </a:r>
            </a:p>
          </p:txBody>
        </p:sp>
      </p:grpSp>
    </p:spTree>
    <p:extLst>
      <p:ext uri="{BB962C8B-B14F-4D97-AF65-F5344CB8AC3E}">
        <p14:creationId xmlns:p14="http://schemas.microsoft.com/office/powerpoint/2010/main" val="2817411364"/>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p:nvPr/>
        </p:nvSpPr>
        <p:spPr>
          <a:xfrm>
            <a:off x="214313" y="6357937"/>
            <a:ext cx="8715375" cy="1589"/>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747" name="Shape 747"/>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749" name="Shape 749"/>
          <p:cNvSpPr/>
          <p:nvPr/>
        </p:nvSpPr>
        <p:spPr>
          <a:xfrm>
            <a:off x="827583" y="2358008"/>
            <a:ext cx="7488834" cy="1863081"/>
          </a:xfrm>
          <a:prstGeom prst="rect">
            <a:avLst/>
          </a:prstGeom>
          <a:solidFill>
            <a:srgbClr val="808080">
              <a:alpha val="50000"/>
            </a:srgbClr>
          </a:solidFill>
          <a:ln w="12700">
            <a:miter lim="400000"/>
          </a:ln>
          <a:extLst>
            <a:ext uri="{C572A759-6A51-4108-AA02-DFA0A04FC94B}">
              <ma14:wrappingTextBoxFlag xmlns:ma14="http://schemas.microsoft.com/office/mac/drawingml/2011/main" xmlns="" val="1"/>
            </a:ext>
          </a:extLst>
        </p:spPr>
        <p:txBody>
          <a:bodyPr lIns="0" tIns="0" rIns="0" bIns="0">
            <a:normAutofit/>
          </a:bodyPr>
          <a:lstStyle>
            <a:lvl1pPr marL="457200" indent="-457200" algn="ctr">
              <a:defRPr sz="2400">
                <a:latin typeface="Arial"/>
                <a:ea typeface="Arial"/>
                <a:cs typeface="Arial"/>
                <a:sym typeface="Arial"/>
              </a:defRPr>
            </a:lvl1pPr>
          </a:lstStyle>
          <a:p>
            <a:pPr lvl="0">
              <a:defRPr sz="1800"/>
            </a:pPr>
            <a:r>
              <a:rPr sz="2400" dirty="0"/>
              <a:t>Thank you for attention.</a:t>
            </a:r>
            <a:endParaRPr lang="it-IT" sz="2400" dirty="0"/>
          </a:p>
          <a:p>
            <a:pPr lvl="0">
              <a:defRPr sz="1800"/>
            </a:pPr>
            <a:endParaRPr lang="it-IT" dirty="0"/>
          </a:p>
          <a:p>
            <a:pPr lvl="0">
              <a:defRPr sz="1800"/>
            </a:pPr>
            <a:endParaRPr lang="it-IT" sz="2400" dirty="0"/>
          </a:p>
          <a:p>
            <a:pPr lvl="0">
              <a:defRPr sz="1800"/>
            </a:pPr>
            <a:r>
              <a:rPr lang="it-IT" dirty="0"/>
              <a:t>Francesco Pugliese</a:t>
            </a:r>
          </a:p>
          <a:p>
            <a:pPr lvl="0">
              <a:defRPr sz="1800"/>
            </a:pPr>
            <a:r>
              <a:rPr lang="it-IT" dirty="0"/>
              <a:t>neural1977@gmail.com</a:t>
            </a:r>
            <a:r>
              <a:rPr dirty="0"/>
              <a:t> </a:t>
            </a:r>
            <a:endParaRPr lang="it-IT" dirty="0"/>
          </a:p>
        </p:txBody>
      </p:sp>
      <p:sp>
        <p:nvSpPr>
          <p:cNvPr id="751" name="Shape 751"/>
          <p:cNvSpPr>
            <a:spLocks noGrp="1"/>
          </p:cNvSpPr>
          <p:nvPr>
            <p:ph type="sldNum" sz="quarter" idx="2"/>
          </p:nvPr>
        </p:nvSpPr>
        <p:spPr>
          <a:xfrm>
            <a:off x="6553200" y="6472128"/>
            <a:ext cx="2133600" cy="26924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11</a:t>
            </a:fld>
            <a:endParaRPr sz="1200" dirty="0">
              <a:solidFill>
                <a:srgbClr val="888888"/>
              </a:solidFill>
            </a:endParaRPr>
          </a:p>
        </p:txBody>
      </p:sp>
      <p:sp>
        <p:nvSpPr>
          <p:cNvPr id="8" name="Shape 66"/>
          <p:cNvSpPr/>
          <p:nvPr/>
        </p:nvSpPr>
        <p:spPr>
          <a:xfrm>
            <a:off x="368992" y="620688"/>
            <a:ext cx="8286810" cy="677108"/>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4400" b="1" dirty="0" err="1">
                <a:solidFill>
                  <a:srgbClr val="000000"/>
                </a:solidFill>
                <a:latin typeface="Times New Roman"/>
                <a:ea typeface="Times New Roman"/>
                <a:cs typeface="Times New Roman"/>
              </a:rPr>
              <a:t>Aknowledgements</a:t>
            </a:r>
            <a:endParaRPr lang="it-IT" sz="4400" b="1" dirty="0">
              <a:solidFill>
                <a:srgbClr val="000000"/>
              </a:solidFill>
              <a:latin typeface="Times New Roman"/>
              <a:ea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2" name="Shape 112"/>
          <p:cNvSpPr/>
          <p:nvPr/>
        </p:nvSpPr>
        <p:spPr>
          <a:xfrm>
            <a:off x="214313" y="6357937"/>
            <a:ext cx="8715375" cy="1589"/>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3" name="Shape 113"/>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5" name="Shape 115"/>
          <p:cNvSpPr/>
          <p:nvPr/>
        </p:nvSpPr>
        <p:spPr>
          <a:xfrm>
            <a:off x="462190" y="1196752"/>
            <a:ext cx="8369161" cy="5040560"/>
          </a:xfrm>
          <a:prstGeom prst="rect">
            <a:avLst/>
          </a:prstGeom>
          <a:solidFill>
            <a:srgbClr val="808080">
              <a:alpha val="50000"/>
            </a:srgbClr>
          </a:solidFill>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indent="-342900">
              <a:buFont typeface="Arial" panose="020B0604020202020204" pitchFamily="34" charset="0"/>
              <a:buChar char="•"/>
            </a:pPr>
            <a:endParaRPr lang="en-US" sz="2400" dirty="0"/>
          </a:p>
        </p:txBody>
      </p:sp>
      <p:sp>
        <p:nvSpPr>
          <p:cNvPr id="10" name="Segnaposto testo 2"/>
          <p:cNvSpPr>
            <a:spLocks noGrp="1"/>
          </p:cNvSpPr>
          <p:nvPr>
            <p:ph type="body" idx="1"/>
          </p:nvPr>
        </p:nvSpPr>
        <p:spPr>
          <a:xfrm>
            <a:off x="467544" y="908720"/>
            <a:ext cx="8229600" cy="5616624"/>
          </a:xfrm>
        </p:spPr>
        <p:txBody>
          <a:bodyPr/>
          <a:lstStyle/>
          <a:p>
            <a:pPr>
              <a:buFont typeface="Arial" panose="020B0604020202020204" pitchFamily="34" charset="0"/>
              <a:buChar char="•"/>
            </a:pPr>
            <a:endParaRPr lang="en-US" sz="2000" b="1" dirty="0"/>
          </a:p>
          <a:p>
            <a:pPr>
              <a:spcBef>
                <a:spcPts val="600"/>
              </a:spcBef>
              <a:spcAft>
                <a:spcPts val="1200"/>
              </a:spcAft>
              <a:buFont typeface="Arial" panose="020B0604020202020204" pitchFamily="34" charset="0"/>
              <a:buChar char="•"/>
            </a:pPr>
            <a:r>
              <a:rPr lang="en-US" sz="2000" dirty="0"/>
              <a:t>The </a:t>
            </a:r>
            <a:r>
              <a:rPr lang="en-US" sz="2000" b="1" dirty="0"/>
              <a:t>Big Data pilot on ICT</a:t>
            </a:r>
            <a:r>
              <a:rPr lang="en-US" sz="2000" dirty="0"/>
              <a:t> tries to leverage </a:t>
            </a:r>
            <a:r>
              <a:rPr lang="en-US" sz="2000" b="1" dirty="0"/>
              <a:t>text scraped from enterprise websites</a:t>
            </a:r>
            <a:r>
              <a:rPr lang="en-US" sz="2000" dirty="0"/>
              <a:t> in order to automatically </a:t>
            </a:r>
            <a:r>
              <a:rPr lang="en-US" sz="2000" u="sng" dirty="0"/>
              <a:t>predict</a:t>
            </a:r>
            <a:r>
              <a:rPr lang="en-US" sz="2000" dirty="0"/>
              <a:t> specific </a:t>
            </a:r>
            <a:r>
              <a:rPr lang="en-US" sz="2000" b="1" dirty="0"/>
              <a:t>survey variables</a:t>
            </a:r>
            <a:r>
              <a:rPr lang="en-US" sz="2000" dirty="0"/>
              <a:t>  (e.g. </a:t>
            </a:r>
            <a:r>
              <a:rPr lang="en-US" sz="2000" i="1" dirty="0"/>
              <a:t>e-commerce</a:t>
            </a:r>
            <a:r>
              <a:rPr lang="en-US" sz="2000" dirty="0"/>
              <a:t>, </a:t>
            </a:r>
            <a:r>
              <a:rPr lang="en-US" sz="2000" i="1" dirty="0"/>
              <a:t>presence on social media</a:t>
            </a:r>
            <a:r>
              <a:rPr lang="en-US" sz="2000" dirty="0"/>
              <a:t>, </a:t>
            </a:r>
            <a:r>
              <a:rPr lang="en-US" sz="2000" i="1" dirty="0"/>
              <a:t>job advertisement, …</a:t>
            </a:r>
            <a:r>
              <a:rPr lang="en-US" sz="2000" dirty="0"/>
              <a:t>)</a:t>
            </a:r>
          </a:p>
          <a:p>
            <a:pPr>
              <a:spcBef>
                <a:spcPts val="600"/>
              </a:spcBef>
              <a:spcAft>
                <a:spcPts val="1200"/>
              </a:spcAft>
              <a:buFont typeface="Arial" panose="020B0604020202020204" pitchFamily="34" charset="0"/>
              <a:buChar char="•"/>
            </a:pPr>
            <a:r>
              <a:rPr lang="en-US" sz="2000" dirty="0"/>
              <a:t>We have been exploring </a:t>
            </a:r>
            <a:r>
              <a:rPr lang="en-US" sz="2000" b="1" dirty="0"/>
              <a:t>Deep Learning</a:t>
            </a:r>
            <a:r>
              <a:rPr lang="en-US" sz="2000" dirty="0"/>
              <a:t> solutions for the </a:t>
            </a:r>
            <a:r>
              <a:rPr lang="en-US" sz="2000" b="1" dirty="0"/>
              <a:t>prediction</a:t>
            </a:r>
            <a:r>
              <a:rPr lang="en-US" sz="2000" dirty="0"/>
              <a:t> phase of the </a:t>
            </a:r>
            <a:r>
              <a:rPr lang="en-US" sz="2000" b="1" dirty="0"/>
              <a:t>ICT pilot</a:t>
            </a:r>
          </a:p>
          <a:p>
            <a:pPr>
              <a:spcBef>
                <a:spcPts val="600"/>
              </a:spcBef>
              <a:spcAft>
                <a:spcPts val="1200"/>
              </a:spcAft>
              <a:buFont typeface="Arial" panose="020B0604020202020204" pitchFamily="34" charset="0"/>
              <a:buChar char="•"/>
            </a:pPr>
            <a:r>
              <a:rPr lang="en-US" sz="2000" dirty="0"/>
              <a:t>We adopted a </a:t>
            </a:r>
            <a:r>
              <a:rPr lang="en-US" sz="2000" b="1" dirty="0"/>
              <a:t>Supervised Learning</a:t>
            </a:r>
            <a:r>
              <a:rPr lang="en-US" sz="2000" dirty="0"/>
              <a:t> approach</a:t>
            </a:r>
          </a:p>
          <a:p>
            <a:pPr>
              <a:spcBef>
                <a:spcPts val="600"/>
              </a:spcBef>
              <a:spcAft>
                <a:spcPts val="1200"/>
              </a:spcAft>
              <a:buFont typeface="Arial" panose="020B0604020202020204" pitchFamily="34" charset="0"/>
              <a:buChar char="•"/>
            </a:pPr>
            <a:r>
              <a:rPr lang="en-US" sz="2000" dirty="0"/>
              <a:t>We tested different </a:t>
            </a:r>
            <a:r>
              <a:rPr lang="en-US" sz="2000" b="1" dirty="0"/>
              <a:t>text encoding</a:t>
            </a:r>
            <a:r>
              <a:rPr lang="en-US" sz="2000" dirty="0"/>
              <a:t> techniques: </a:t>
            </a:r>
            <a:r>
              <a:rPr lang="en-US" sz="2000" b="1" dirty="0"/>
              <a:t>Bag-of-Words</a:t>
            </a:r>
            <a:r>
              <a:rPr lang="en-US" sz="2000" dirty="0"/>
              <a:t>, </a:t>
            </a:r>
            <a:r>
              <a:rPr lang="en-US" sz="2000" b="1" dirty="0"/>
              <a:t>Word </a:t>
            </a:r>
            <a:r>
              <a:rPr lang="en-US" sz="2000" b="1" dirty="0" err="1"/>
              <a:t>Embeddings</a:t>
            </a:r>
            <a:endParaRPr lang="en-US" sz="2000" b="1" dirty="0"/>
          </a:p>
          <a:p>
            <a:pPr>
              <a:spcBef>
                <a:spcPts val="600"/>
              </a:spcBef>
              <a:spcAft>
                <a:spcPts val="1200"/>
              </a:spcAft>
              <a:buFont typeface="Arial" panose="020B0604020202020204" pitchFamily="34" charset="0"/>
              <a:buChar char="•"/>
            </a:pPr>
            <a:r>
              <a:rPr lang="en-US" sz="2000" dirty="0"/>
              <a:t>We studied different deep neural network architectures: </a:t>
            </a:r>
            <a:r>
              <a:rPr lang="en-US" sz="2000" b="1" dirty="0"/>
              <a:t>Convolutional Neural Networks</a:t>
            </a:r>
            <a:r>
              <a:rPr lang="en-US" sz="2000" dirty="0"/>
              <a:t>, </a:t>
            </a:r>
            <a:r>
              <a:rPr lang="en-US" sz="2000" b="1" dirty="0"/>
              <a:t>LSTM</a:t>
            </a:r>
          </a:p>
          <a:p>
            <a:pPr>
              <a:spcBef>
                <a:spcPts val="600"/>
              </a:spcBef>
              <a:spcAft>
                <a:spcPts val="1200"/>
              </a:spcAft>
              <a:buFont typeface="Arial" panose="020B0604020202020204" pitchFamily="34" charset="0"/>
              <a:buChar char="•"/>
            </a:pPr>
            <a:endParaRPr lang="en-US" sz="2000" dirty="0"/>
          </a:p>
        </p:txBody>
      </p:sp>
      <p:sp>
        <p:nvSpPr>
          <p:cNvPr id="117" name="Shape 11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2</a:t>
            </a:fld>
            <a:endParaRPr sz="1200" dirty="0">
              <a:solidFill>
                <a:srgbClr val="888888"/>
              </a:solidFill>
            </a:endParaRPr>
          </a:p>
        </p:txBody>
      </p:sp>
      <p:sp>
        <p:nvSpPr>
          <p:cNvPr id="13" name="Shape 66"/>
          <p:cNvSpPr/>
          <p:nvPr/>
        </p:nvSpPr>
        <p:spPr>
          <a:xfrm>
            <a:off x="422735" y="498738"/>
            <a:ext cx="8397737" cy="553998"/>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3600" b="1" dirty="0" err="1">
                <a:solidFill>
                  <a:srgbClr val="000000"/>
                </a:solidFill>
                <a:latin typeface="Times New Roman"/>
                <a:ea typeface="Times New Roman"/>
                <a:cs typeface="Times New Roman"/>
              </a:rPr>
              <a:t>Introduction</a:t>
            </a:r>
            <a:endParaRPr sz="3600" b="1" dirty="0">
              <a:solidFill>
                <a:srgbClr val="000000"/>
              </a:solidFill>
              <a:latin typeface="Times New Roman"/>
              <a:ea typeface="Times New Roman"/>
              <a:cs typeface="Times New Roman"/>
            </a:endParaRPr>
          </a:p>
        </p:txBody>
      </p:sp>
    </p:spTree>
    <p:extLst>
      <p:ext uri="{BB962C8B-B14F-4D97-AF65-F5344CB8AC3E}">
        <p14:creationId xmlns:p14="http://schemas.microsoft.com/office/powerpoint/2010/main" val="430236594"/>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25" name="Shape 125"/>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3</a:t>
            </a:fld>
            <a:endParaRPr sz="1200" dirty="0">
              <a:solidFill>
                <a:srgbClr val="888888"/>
              </a:solidFill>
            </a:endParaRPr>
          </a:p>
        </p:txBody>
      </p:sp>
      <p:sp>
        <p:nvSpPr>
          <p:cNvPr id="11" name="Shape 66"/>
          <p:cNvSpPr/>
          <p:nvPr/>
        </p:nvSpPr>
        <p:spPr>
          <a:xfrm>
            <a:off x="395536" y="519644"/>
            <a:ext cx="8286810" cy="698594"/>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3200" b="1" dirty="0" err="1">
                <a:solidFill>
                  <a:srgbClr val="000000"/>
                </a:solidFill>
                <a:latin typeface="Times New Roman"/>
                <a:ea typeface="Times New Roman"/>
                <a:cs typeface="Times New Roman"/>
              </a:rPr>
              <a:t>Bag</a:t>
            </a:r>
            <a:r>
              <a:rPr lang="it-IT" sz="3200" b="1" dirty="0">
                <a:solidFill>
                  <a:srgbClr val="000000"/>
                </a:solidFill>
                <a:latin typeface="Times New Roman"/>
                <a:ea typeface="Times New Roman"/>
                <a:cs typeface="Times New Roman"/>
              </a:rPr>
              <a:t> of </a:t>
            </a:r>
            <a:r>
              <a:rPr lang="it-IT" sz="3200" b="1" dirty="0" err="1">
                <a:solidFill>
                  <a:srgbClr val="000000"/>
                </a:solidFill>
                <a:latin typeface="Times New Roman"/>
                <a:ea typeface="Times New Roman"/>
                <a:cs typeface="Times New Roman"/>
              </a:rPr>
              <a:t>Words</a:t>
            </a:r>
            <a:r>
              <a:rPr lang="it-IT" sz="3200" b="1" dirty="0">
                <a:solidFill>
                  <a:srgbClr val="000000"/>
                </a:solidFill>
                <a:latin typeface="Times New Roman"/>
                <a:ea typeface="Times New Roman"/>
                <a:cs typeface="Times New Roman"/>
              </a:rPr>
              <a:t> and </a:t>
            </a:r>
            <a:r>
              <a:rPr lang="it-IT" sz="3200" b="1" dirty="0" err="1">
                <a:solidFill>
                  <a:srgbClr val="000000"/>
                </a:solidFill>
                <a:latin typeface="Times New Roman"/>
                <a:ea typeface="Times New Roman"/>
                <a:cs typeface="Times New Roman"/>
              </a:rPr>
              <a:t>Term</a:t>
            </a:r>
            <a:r>
              <a:rPr lang="it-IT" sz="3200" b="1" dirty="0">
                <a:solidFill>
                  <a:srgbClr val="000000"/>
                </a:solidFill>
                <a:latin typeface="Times New Roman"/>
                <a:ea typeface="Times New Roman"/>
                <a:cs typeface="Times New Roman"/>
              </a:rPr>
              <a:t> </a:t>
            </a:r>
            <a:r>
              <a:rPr lang="it-IT" sz="3200" b="1" dirty="0" err="1">
                <a:solidFill>
                  <a:srgbClr val="000000"/>
                </a:solidFill>
                <a:latin typeface="Times New Roman"/>
                <a:ea typeface="Times New Roman"/>
                <a:cs typeface="Times New Roman"/>
              </a:rPr>
              <a:t>Document</a:t>
            </a:r>
            <a:r>
              <a:rPr lang="it-IT" sz="3200" b="1" dirty="0">
                <a:solidFill>
                  <a:srgbClr val="000000"/>
                </a:solidFill>
                <a:latin typeface="Times New Roman"/>
                <a:ea typeface="Times New Roman"/>
                <a:cs typeface="Times New Roman"/>
              </a:rPr>
              <a:t> Matrix</a:t>
            </a:r>
            <a:endParaRPr sz="3200" b="1" dirty="0">
              <a:solidFill>
                <a:srgbClr val="000000"/>
              </a:solidFill>
              <a:latin typeface="Times New Roman"/>
              <a:ea typeface="Times New Roman"/>
              <a:cs typeface="Times New Roman"/>
            </a:endParaRPr>
          </a:p>
        </p:txBody>
      </p:sp>
      <p:pic>
        <p:nvPicPr>
          <p:cNvPr id="2050" name="Picture 2" descr="Risultati immagini per bag of words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556792"/>
            <a:ext cx="3363625"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18" y="2600908"/>
            <a:ext cx="3165943"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0488" y="3140968"/>
            <a:ext cx="12192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1187624" y="4232636"/>
            <a:ext cx="2160240" cy="646329"/>
          </a:xfrm>
          <a:prstGeom prst="rect">
            <a:avLst/>
          </a:prstGeom>
          <a:no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it-IT" b="1" dirty="0">
                <a:solidFill>
                  <a:srgbClr val="000000"/>
                </a:solidFill>
              </a:rPr>
              <a:t>From </a:t>
            </a:r>
            <a:r>
              <a:rPr lang="it-IT" b="1" dirty="0" err="1">
                <a:solidFill>
                  <a:srgbClr val="000000"/>
                </a:solidFill>
              </a:rPr>
              <a:t>each</a:t>
            </a:r>
            <a:r>
              <a:rPr lang="it-IT" b="1" dirty="0">
                <a:solidFill>
                  <a:srgbClr val="000000"/>
                </a:solidFill>
              </a:rPr>
              <a:t> web-site: </a:t>
            </a:r>
            <a:r>
              <a:rPr lang="it-IT" b="1" dirty="0" err="1">
                <a:solidFill>
                  <a:srgbClr val="000000"/>
                </a:solidFill>
              </a:rPr>
              <a:t>Bag</a:t>
            </a:r>
            <a:r>
              <a:rPr lang="it-IT" b="1" dirty="0">
                <a:solidFill>
                  <a:srgbClr val="000000"/>
                </a:solidFill>
              </a:rPr>
              <a:t>-Of-</a:t>
            </a:r>
            <a:r>
              <a:rPr lang="it-IT" b="1" dirty="0" err="1">
                <a:solidFill>
                  <a:srgbClr val="000000"/>
                </a:solidFill>
              </a:rPr>
              <a:t>Words</a:t>
            </a:r>
            <a:endParaRPr lang="it-IT" b="1" dirty="0">
              <a:solidFill>
                <a:srgbClr val="000000"/>
              </a:solidFill>
            </a:endParaRPr>
          </a:p>
        </p:txBody>
      </p:sp>
      <p:cxnSp>
        <p:nvCxnSpPr>
          <p:cNvPr id="6" name="Connettore 2 5"/>
          <p:cNvCxnSpPr>
            <a:stCxn id="4" idx="0"/>
          </p:cNvCxnSpPr>
          <p:nvPr/>
        </p:nvCxnSpPr>
        <p:spPr>
          <a:xfrm flipV="1">
            <a:off x="2267744" y="3656572"/>
            <a:ext cx="0" cy="576064"/>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7" name="CasellaDiTesto 16"/>
          <p:cNvSpPr txBox="1"/>
          <p:nvPr/>
        </p:nvSpPr>
        <p:spPr>
          <a:xfrm>
            <a:off x="4355976" y="5589240"/>
            <a:ext cx="1944216" cy="646329"/>
          </a:xfrm>
          <a:prstGeom prst="rect">
            <a:avLst/>
          </a:prstGeom>
          <a:no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it-IT" b="1" dirty="0">
                <a:solidFill>
                  <a:srgbClr val="000000"/>
                </a:solidFill>
              </a:rPr>
              <a:t>From </a:t>
            </a:r>
            <a:r>
              <a:rPr lang="it-IT" b="1" dirty="0" err="1">
                <a:solidFill>
                  <a:srgbClr val="000000"/>
                </a:solidFill>
              </a:rPr>
              <a:t>all</a:t>
            </a:r>
            <a:r>
              <a:rPr lang="it-IT" b="1" dirty="0">
                <a:solidFill>
                  <a:srgbClr val="000000"/>
                </a:solidFill>
              </a:rPr>
              <a:t> web-</a:t>
            </a:r>
            <a:r>
              <a:rPr lang="it-IT" b="1" dirty="0" err="1">
                <a:solidFill>
                  <a:srgbClr val="000000"/>
                </a:solidFill>
              </a:rPr>
              <a:t>sites</a:t>
            </a:r>
            <a:r>
              <a:rPr lang="it-IT" b="1" dirty="0">
                <a:solidFill>
                  <a:srgbClr val="000000"/>
                </a:solidFill>
              </a:rPr>
              <a:t>’ </a:t>
            </a:r>
            <a:r>
              <a:rPr lang="it-IT" b="1" dirty="0" err="1">
                <a:solidFill>
                  <a:srgbClr val="000000"/>
                </a:solidFill>
              </a:rPr>
              <a:t>bag</a:t>
            </a:r>
            <a:r>
              <a:rPr lang="it-IT" b="1" dirty="0">
                <a:solidFill>
                  <a:srgbClr val="000000"/>
                </a:solidFill>
              </a:rPr>
              <a:t>-of-</a:t>
            </a:r>
            <a:r>
              <a:rPr lang="it-IT" b="1" dirty="0" err="1">
                <a:solidFill>
                  <a:srgbClr val="000000"/>
                </a:solidFill>
              </a:rPr>
              <a:t>words</a:t>
            </a:r>
            <a:r>
              <a:rPr lang="it-IT" b="1" dirty="0">
                <a:solidFill>
                  <a:srgbClr val="000000"/>
                </a:solidFill>
              </a:rPr>
              <a:t>: TDM </a:t>
            </a:r>
          </a:p>
        </p:txBody>
      </p:sp>
      <p:cxnSp>
        <p:nvCxnSpPr>
          <p:cNvPr id="18" name="Connettore 2 17"/>
          <p:cNvCxnSpPr>
            <a:stCxn id="17" idx="0"/>
          </p:cNvCxnSpPr>
          <p:nvPr/>
        </p:nvCxnSpPr>
        <p:spPr>
          <a:xfrm flipV="1">
            <a:off x="5328084" y="5013176"/>
            <a:ext cx="0" cy="576064"/>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9" name="CasellaDiTesto 18"/>
          <p:cNvSpPr txBox="1"/>
          <p:nvPr/>
        </p:nvSpPr>
        <p:spPr>
          <a:xfrm>
            <a:off x="6948265" y="5599520"/>
            <a:ext cx="2081236" cy="923328"/>
          </a:xfrm>
          <a:prstGeom prst="rect">
            <a:avLst/>
          </a:prstGeom>
          <a:no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it-IT" b="1" dirty="0">
                <a:solidFill>
                  <a:srgbClr val="000000"/>
                </a:solidFill>
              </a:rPr>
              <a:t>From </a:t>
            </a:r>
            <a:r>
              <a:rPr lang="it-IT" b="1" dirty="0" err="1">
                <a:solidFill>
                  <a:srgbClr val="000000"/>
                </a:solidFill>
              </a:rPr>
              <a:t>each</a:t>
            </a:r>
            <a:r>
              <a:rPr lang="it-IT" b="1" dirty="0">
                <a:solidFill>
                  <a:srgbClr val="000000"/>
                </a:solidFill>
              </a:rPr>
              <a:t> TDM </a:t>
            </a:r>
            <a:r>
              <a:rPr lang="it-IT" b="1" dirty="0" err="1">
                <a:solidFill>
                  <a:srgbClr val="000000"/>
                </a:solidFill>
              </a:rPr>
              <a:t>row</a:t>
            </a:r>
            <a:r>
              <a:rPr lang="it-IT" b="1" dirty="0">
                <a:solidFill>
                  <a:srgbClr val="000000"/>
                </a:solidFill>
              </a:rPr>
              <a:t>: </a:t>
            </a:r>
          </a:p>
          <a:p>
            <a:pPr marL="0" marR="0" indent="0" algn="l" defTabSz="914400" rtl="0" fontAlgn="auto" latinLnBrk="1" hangingPunct="0">
              <a:lnSpc>
                <a:spcPct val="100000"/>
              </a:lnSpc>
              <a:spcBef>
                <a:spcPts val="0"/>
              </a:spcBef>
              <a:spcAft>
                <a:spcPts val="0"/>
              </a:spcAft>
              <a:buClrTx/>
              <a:buSzTx/>
              <a:buFontTx/>
              <a:buNone/>
              <a:tabLst/>
            </a:pPr>
            <a:r>
              <a:rPr lang="it-IT" b="1" dirty="0">
                <a:solidFill>
                  <a:srgbClr val="000000"/>
                </a:solidFill>
              </a:rPr>
              <a:t>32x32 </a:t>
            </a:r>
            <a:r>
              <a:rPr lang="it-IT" b="1" dirty="0" err="1">
                <a:solidFill>
                  <a:srgbClr val="000000"/>
                </a:solidFill>
              </a:rPr>
              <a:t>squared</a:t>
            </a:r>
            <a:endParaRPr lang="it-IT" b="1" dirty="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it-IT" b="1" dirty="0">
                <a:solidFill>
                  <a:srgbClr val="000000"/>
                </a:solidFill>
              </a:rPr>
              <a:t>image </a:t>
            </a:r>
            <a:r>
              <a:rPr lang="it-IT" b="1" dirty="0" err="1">
                <a:solidFill>
                  <a:srgbClr val="000000"/>
                </a:solidFill>
              </a:rPr>
              <a:t>encoding</a:t>
            </a:r>
            <a:r>
              <a:rPr lang="it-IT" b="1" dirty="0">
                <a:solidFill>
                  <a:srgbClr val="000000"/>
                </a:solidFill>
              </a:rPr>
              <a:t>  </a:t>
            </a:r>
          </a:p>
        </p:txBody>
      </p:sp>
      <p:cxnSp>
        <p:nvCxnSpPr>
          <p:cNvPr id="20" name="Connettore 2 19"/>
          <p:cNvCxnSpPr/>
          <p:nvPr/>
        </p:nvCxnSpPr>
        <p:spPr>
          <a:xfrm flipV="1">
            <a:off x="8320088" y="4372991"/>
            <a:ext cx="0" cy="1226529"/>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8" name="Connettore 2 7"/>
          <p:cNvCxnSpPr/>
          <p:nvPr/>
        </p:nvCxnSpPr>
        <p:spPr>
          <a:xfrm flipH="1" flipV="1">
            <a:off x="7017861" y="3326762"/>
            <a:ext cx="664542" cy="185794"/>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96201817"/>
      </p:ext>
    </p:extLst>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25" name="Shape 125"/>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4</a:t>
            </a:fld>
            <a:endParaRPr sz="1200" dirty="0">
              <a:solidFill>
                <a:srgbClr val="888888"/>
              </a:solidFill>
            </a:endParaRPr>
          </a:p>
        </p:txBody>
      </p:sp>
      <p:sp>
        <p:nvSpPr>
          <p:cNvPr id="11" name="Shape 66"/>
          <p:cNvSpPr/>
          <p:nvPr/>
        </p:nvSpPr>
        <p:spPr>
          <a:xfrm>
            <a:off x="395536" y="519644"/>
            <a:ext cx="8286810" cy="698594"/>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3200" b="1" dirty="0" err="1">
                <a:solidFill>
                  <a:srgbClr val="000000"/>
                </a:solidFill>
                <a:latin typeface="Times New Roman"/>
                <a:ea typeface="Times New Roman"/>
                <a:cs typeface="Times New Roman"/>
              </a:rPr>
              <a:t>Bag</a:t>
            </a:r>
            <a:r>
              <a:rPr lang="it-IT" sz="3200" b="1" dirty="0">
                <a:solidFill>
                  <a:srgbClr val="000000"/>
                </a:solidFill>
                <a:latin typeface="Times New Roman"/>
                <a:ea typeface="Times New Roman"/>
                <a:cs typeface="Times New Roman"/>
              </a:rPr>
              <a:t> of </a:t>
            </a:r>
            <a:r>
              <a:rPr lang="it-IT" sz="3200" b="1" dirty="0" err="1">
                <a:solidFill>
                  <a:srgbClr val="000000"/>
                </a:solidFill>
                <a:latin typeface="Times New Roman"/>
                <a:ea typeface="Times New Roman"/>
                <a:cs typeface="Times New Roman"/>
              </a:rPr>
              <a:t>Words</a:t>
            </a:r>
            <a:r>
              <a:rPr lang="it-IT" sz="3200" b="1" dirty="0">
                <a:solidFill>
                  <a:srgbClr val="000000"/>
                </a:solidFill>
                <a:latin typeface="Times New Roman"/>
                <a:ea typeface="Times New Roman"/>
                <a:cs typeface="Times New Roman"/>
              </a:rPr>
              <a:t> and </a:t>
            </a:r>
            <a:r>
              <a:rPr lang="it-IT" sz="3200" b="1" dirty="0" err="1">
                <a:solidFill>
                  <a:srgbClr val="000000"/>
                </a:solidFill>
                <a:latin typeface="Times New Roman"/>
                <a:ea typeface="Times New Roman"/>
                <a:cs typeface="Times New Roman"/>
              </a:rPr>
              <a:t>Term</a:t>
            </a:r>
            <a:r>
              <a:rPr lang="it-IT" sz="3200" b="1" dirty="0">
                <a:solidFill>
                  <a:srgbClr val="000000"/>
                </a:solidFill>
                <a:latin typeface="Times New Roman"/>
                <a:ea typeface="Times New Roman"/>
                <a:cs typeface="Times New Roman"/>
              </a:rPr>
              <a:t> </a:t>
            </a:r>
            <a:r>
              <a:rPr lang="it-IT" sz="3200" b="1" dirty="0" err="1">
                <a:solidFill>
                  <a:srgbClr val="000000"/>
                </a:solidFill>
                <a:latin typeface="Times New Roman"/>
                <a:ea typeface="Times New Roman"/>
                <a:cs typeface="Times New Roman"/>
              </a:rPr>
              <a:t>Document</a:t>
            </a:r>
            <a:r>
              <a:rPr lang="it-IT" sz="3200" b="1" dirty="0">
                <a:solidFill>
                  <a:srgbClr val="000000"/>
                </a:solidFill>
                <a:latin typeface="Times New Roman"/>
                <a:ea typeface="Times New Roman"/>
                <a:cs typeface="Times New Roman"/>
              </a:rPr>
              <a:t> Matrix</a:t>
            </a:r>
            <a:endParaRPr sz="3200" b="1" dirty="0">
              <a:solidFill>
                <a:srgbClr val="000000"/>
              </a:solidFill>
              <a:latin typeface="Times New Roman"/>
              <a:ea typeface="Times New Roman"/>
              <a:cs typeface="Times New Roman"/>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56792"/>
            <a:ext cx="7873791"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tangolo 2"/>
          <p:cNvSpPr/>
          <p:nvPr/>
        </p:nvSpPr>
        <p:spPr>
          <a:xfrm>
            <a:off x="7020272" y="1396514"/>
            <a:ext cx="1512168" cy="1600438"/>
          </a:xfrm>
          <a:prstGeom prst="rect">
            <a:avLst/>
          </a:prstGeom>
          <a:noFill/>
          <a:effectLst/>
        </p:spPr>
        <p:txBody>
          <a:bodyPr wrap="square" lIns="91440" tIns="45720" rIns="91440" bIns="45720">
            <a:spAutoFit/>
          </a:bodyPr>
          <a:lstStyle/>
          <a:p>
            <a:pPr algn="ctr"/>
            <a:r>
              <a:rPr lang="it-IT" sz="4400" b="1" cap="none" spc="0" dirty="0" err="1">
                <a:ln w="12700">
                  <a:solidFill>
                    <a:schemeClr val="tx2">
                      <a:satMod val="155000"/>
                    </a:schemeClr>
                  </a:solidFill>
                  <a:prstDash val="solid"/>
                </a:ln>
                <a:solidFill>
                  <a:srgbClr val="00B0F0"/>
                </a:solidFill>
              </a:rPr>
              <a:t>Lenet</a:t>
            </a:r>
            <a:endParaRPr lang="it-IT" sz="4400" b="1" cap="none" spc="0" dirty="0">
              <a:ln w="12700">
                <a:solidFill>
                  <a:schemeClr val="tx2">
                    <a:satMod val="155000"/>
                  </a:schemeClr>
                </a:solidFill>
                <a:prstDash val="solid"/>
              </a:ln>
              <a:solidFill>
                <a:srgbClr val="00B0F0"/>
              </a:solidFill>
            </a:endParaRPr>
          </a:p>
          <a:p>
            <a:pPr algn="ctr"/>
            <a:endParaRPr lang="it-IT"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9" name="Segnaposto contenuto 5"/>
          <p:cNvGraphicFramePr>
            <a:graphicFrameLocks/>
          </p:cNvGraphicFramePr>
          <p:nvPr>
            <p:extLst>
              <p:ext uri="{D42A27DB-BD31-4B8C-83A1-F6EECF244321}">
                <p14:modId xmlns:p14="http://schemas.microsoft.com/office/powerpoint/2010/main" val="2278500839"/>
              </p:ext>
            </p:extLst>
          </p:nvPr>
        </p:nvGraphicFramePr>
        <p:xfrm>
          <a:off x="2533535" y="3717032"/>
          <a:ext cx="5986462" cy="2828880"/>
        </p:xfrm>
        <a:graphic>
          <a:graphicData uri="http://schemas.openxmlformats.org/drawingml/2006/table">
            <a:tbl>
              <a:tblPr firstRow="1" firstCol="1" bandRow="1">
                <a:tableStyleId>{5C22544A-7EE6-4342-B048-85BDC9FD1C3A}</a:tableStyleId>
              </a:tblPr>
              <a:tblGrid>
                <a:gridCol w="1781810">
                  <a:extLst>
                    <a:ext uri="{9D8B030D-6E8A-4147-A177-3AD203B41FA5}">
                      <a16:colId xmlns:a16="http://schemas.microsoft.com/office/drawing/2014/main" val="20000"/>
                    </a:ext>
                  </a:extLst>
                </a:gridCol>
                <a:gridCol w="1215072">
                  <a:extLst>
                    <a:ext uri="{9D8B030D-6E8A-4147-A177-3AD203B41FA5}">
                      <a16:colId xmlns:a16="http://schemas.microsoft.com/office/drawing/2014/main" val="20001"/>
                    </a:ext>
                  </a:extLst>
                </a:gridCol>
                <a:gridCol w="1102360">
                  <a:extLst>
                    <a:ext uri="{9D8B030D-6E8A-4147-A177-3AD203B41FA5}">
                      <a16:colId xmlns:a16="http://schemas.microsoft.com/office/drawing/2014/main" val="20002"/>
                    </a:ext>
                  </a:extLst>
                </a:gridCol>
                <a:gridCol w="786448">
                  <a:extLst>
                    <a:ext uri="{9D8B030D-6E8A-4147-A177-3AD203B41FA5}">
                      <a16:colId xmlns:a16="http://schemas.microsoft.com/office/drawing/2014/main" val="20003"/>
                    </a:ext>
                  </a:extLst>
                </a:gridCol>
                <a:gridCol w="1100772">
                  <a:extLst>
                    <a:ext uri="{9D8B030D-6E8A-4147-A177-3AD203B41FA5}">
                      <a16:colId xmlns:a16="http://schemas.microsoft.com/office/drawing/2014/main" val="20004"/>
                    </a:ext>
                  </a:extLst>
                </a:gridCol>
              </a:tblGrid>
              <a:tr h="201485">
                <a:tc>
                  <a:txBody>
                    <a:bodyPr/>
                    <a:lstStyle/>
                    <a:p>
                      <a:pPr algn="l">
                        <a:spcAft>
                          <a:spcPts val="0"/>
                        </a:spcAft>
                      </a:pPr>
                      <a:r>
                        <a:rPr lang="en-US" sz="1600" dirty="0">
                          <a:effectLst/>
                        </a:rPr>
                        <a:t>ML approach</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a:effectLst/>
                        </a:rPr>
                        <a:t>F-measure</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Precision</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Recall</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a:effectLst/>
                        </a:rPr>
                        <a:t>Accuracy</a:t>
                      </a:r>
                      <a:endParaRPr lang="en-US" sz="1600">
                        <a:effectLst/>
                        <a:latin typeface="Times New Roman"/>
                        <a:ea typeface="Times New Roman"/>
                      </a:endParaRPr>
                    </a:p>
                  </a:txBody>
                  <a:tcPr marL="68580" marR="68580" marT="18000" marB="18000" anchor="ctr"/>
                </a:tc>
                <a:extLst>
                  <a:ext uri="{0D108BD9-81ED-4DB2-BD59-A6C34878D82A}">
                    <a16:rowId xmlns:a16="http://schemas.microsoft.com/office/drawing/2014/main" val="10000"/>
                  </a:ext>
                </a:extLst>
              </a:tr>
              <a:tr h="201485">
                <a:tc>
                  <a:txBody>
                    <a:bodyPr/>
                    <a:lstStyle/>
                    <a:p>
                      <a:pPr algn="l">
                        <a:spcAft>
                          <a:spcPts val="0"/>
                        </a:spcAft>
                      </a:pPr>
                      <a:r>
                        <a:rPr lang="en-US" sz="1600" dirty="0">
                          <a:effectLst/>
                        </a:rPr>
                        <a:t>SLAD</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0.60</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0.58</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0.62</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0.84</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1"/>
                  </a:ext>
                </a:extLst>
              </a:tr>
              <a:tr h="201485">
                <a:tc>
                  <a:txBody>
                    <a:bodyPr/>
                    <a:lstStyle/>
                    <a:p>
                      <a:pPr algn="l">
                        <a:spcAft>
                          <a:spcPts val="0"/>
                        </a:spcAft>
                      </a:pPr>
                      <a:r>
                        <a:rPr lang="en-US" sz="1600" dirty="0">
                          <a:effectLst/>
                        </a:rPr>
                        <a:t>SVM</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0.59</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a:effectLst/>
                        </a:rPr>
                        <a:t>0.55</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0.64</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0.83</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2"/>
                  </a:ext>
                </a:extLst>
              </a:tr>
              <a:tr h="223430">
                <a:tc>
                  <a:txBody>
                    <a:bodyPr/>
                    <a:lstStyle/>
                    <a:p>
                      <a:pPr algn="l">
                        <a:spcAft>
                          <a:spcPts val="0"/>
                        </a:spcAft>
                      </a:pPr>
                      <a:r>
                        <a:rPr lang="en-US" sz="1800" b="1" i="0" dirty="0" err="1">
                          <a:effectLst/>
                        </a:rPr>
                        <a:t>Lenet</a:t>
                      </a:r>
                      <a:r>
                        <a:rPr lang="en-US" sz="1800" b="1" i="0" dirty="0">
                          <a:effectLst/>
                        </a:rPr>
                        <a:t> (DL)</a:t>
                      </a:r>
                      <a:endParaRPr lang="en-US" sz="1800" b="1" i="0" dirty="0">
                        <a:effectLst/>
                        <a:latin typeface="Times New Roman"/>
                        <a:ea typeface="Times New Roman"/>
                      </a:endParaRPr>
                    </a:p>
                  </a:txBody>
                  <a:tcPr marL="68580" marR="68580" marT="18000" marB="18000" anchor="ctr"/>
                </a:tc>
                <a:tc>
                  <a:txBody>
                    <a:bodyPr/>
                    <a:lstStyle/>
                    <a:p>
                      <a:pPr algn="ctr">
                        <a:spcAft>
                          <a:spcPts val="0"/>
                        </a:spcAft>
                      </a:pPr>
                      <a:r>
                        <a:rPr lang="en-US" sz="1600" b="1" i="0" dirty="0">
                          <a:effectLst/>
                        </a:rPr>
                        <a:t>0.57</a:t>
                      </a:r>
                      <a:endParaRPr lang="en-US" sz="1600" b="1" i="0" dirty="0">
                        <a:effectLst/>
                        <a:latin typeface="Times New Roman"/>
                        <a:ea typeface="Times New Roman"/>
                      </a:endParaRPr>
                    </a:p>
                  </a:txBody>
                  <a:tcPr marL="68580" marR="68580" marT="18000" marB="18000" anchor="ctr"/>
                </a:tc>
                <a:tc>
                  <a:txBody>
                    <a:bodyPr/>
                    <a:lstStyle/>
                    <a:p>
                      <a:pPr algn="ctr">
                        <a:spcAft>
                          <a:spcPts val="0"/>
                        </a:spcAft>
                      </a:pPr>
                      <a:r>
                        <a:rPr lang="en-US" sz="1600" b="1" i="0" dirty="0">
                          <a:effectLst/>
                        </a:rPr>
                        <a:t>0.70</a:t>
                      </a:r>
                      <a:endParaRPr lang="en-US" sz="1600" b="1" i="0" dirty="0">
                        <a:effectLst/>
                        <a:latin typeface="Times New Roman"/>
                        <a:ea typeface="Times New Roman"/>
                      </a:endParaRPr>
                    </a:p>
                  </a:txBody>
                  <a:tcPr marL="68580" marR="68580" marT="18000" marB="18000" anchor="ctr"/>
                </a:tc>
                <a:tc>
                  <a:txBody>
                    <a:bodyPr/>
                    <a:lstStyle/>
                    <a:p>
                      <a:pPr algn="ctr">
                        <a:spcAft>
                          <a:spcPts val="0"/>
                        </a:spcAft>
                      </a:pPr>
                      <a:r>
                        <a:rPr lang="en-US" sz="1600" b="1" i="0" dirty="0">
                          <a:effectLst/>
                        </a:rPr>
                        <a:t>0.47</a:t>
                      </a:r>
                      <a:endParaRPr lang="en-US" sz="1600" b="1" i="0" dirty="0">
                        <a:effectLst/>
                        <a:latin typeface="Times New Roman"/>
                        <a:ea typeface="Times New Roman"/>
                      </a:endParaRPr>
                    </a:p>
                  </a:txBody>
                  <a:tcPr marL="68580" marR="68580" marT="18000" marB="18000" anchor="ctr"/>
                </a:tc>
                <a:tc>
                  <a:txBody>
                    <a:bodyPr/>
                    <a:lstStyle/>
                    <a:p>
                      <a:pPr algn="ctr">
                        <a:spcAft>
                          <a:spcPts val="0"/>
                        </a:spcAft>
                      </a:pPr>
                      <a:r>
                        <a:rPr lang="en-US" sz="1600" b="1" i="0" dirty="0">
                          <a:effectLst/>
                        </a:rPr>
                        <a:t>0.79</a:t>
                      </a:r>
                      <a:endParaRPr lang="en-US" sz="1600" b="1" i="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3"/>
                  </a:ext>
                </a:extLst>
              </a:tr>
              <a:tr h="201485">
                <a:tc>
                  <a:txBody>
                    <a:bodyPr/>
                    <a:lstStyle/>
                    <a:p>
                      <a:pPr algn="l">
                        <a:spcAft>
                          <a:spcPts val="0"/>
                        </a:spcAft>
                      </a:pPr>
                      <a:r>
                        <a:rPr lang="en-US" sz="1600" b="1" dirty="0">
                          <a:effectLst/>
                        </a:rPr>
                        <a:t>Random Forest</a:t>
                      </a:r>
                      <a:endParaRPr lang="en-US" sz="1600" b="1" dirty="0">
                        <a:effectLst/>
                        <a:latin typeface="Times New Roman"/>
                        <a:ea typeface="Times New Roman"/>
                      </a:endParaRPr>
                    </a:p>
                  </a:txBody>
                  <a:tcPr marL="68580" marR="68580" marT="18000" marB="18000" anchor="ctr"/>
                </a:tc>
                <a:tc>
                  <a:txBody>
                    <a:bodyPr/>
                    <a:lstStyle/>
                    <a:p>
                      <a:pPr algn="ctr">
                        <a:spcAft>
                          <a:spcPts val="0"/>
                        </a:spcAft>
                      </a:pPr>
                      <a:r>
                        <a:rPr lang="en-US" sz="1600">
                          <a:effectLst/>
                        </a:rPr>
                        <a:t>0.55</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0.57</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0.53</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0.83</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4"/>
                  </a:ext>
                </a:extLst>
              </a:tr>
              <a:tr h="201485">
                <a:tc>
                  <a:txBody>
                    <a:bodyPr/>
                    <a:lstStyle/>
                    <a:p>
                      <a:pPr algn="l">
                        <a:spcAft>
                          <a:spcPts val="0"/>
                        </a:spcAft>
                      </a:pPr>
                      <a:r>
                        <a:rPr lang="en-US" sz="1600">
                          <a:effectLst/>
                        </a:rPr>
                        <a:t>Logistic</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0.53</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0.53</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0.53</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0.83</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5"/>
                  </a:ext>
                </a:extLst>
              </a:tr>
              <a:tr h="201485">
                <a:tc>
                  <a:txBody>
                    <a:bodyPr/>
                    <a:lstStyle/>
                    <a:p>
                      <a:pPr algn="l">
                        <a:spcAft>
                          <a:spcPts val="0"/>
                        </a:spcAft>
                      </a:pPr>
                      <a:r>
                        <a:rPr lang="en-US" sz="1600">
                          <a:effectLst/>
                        </a:rPr>
                        <a:t>ANN</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0.52</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0.52</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0.52</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0.82</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6"/>
                  </a:ext>
                </a:extLst>
              </a:tr>
              <a:tr h="201485">
                <a:tc>
                  <a:txBody>
                    <a:bodyPr/>
                    <a:lstStyle/>
                    <a:p>
                      <a:pPr algn="l">
                        <a:spcAft>
                          <a:spcPts val="0"/>
                        </a:spcAft>
                      </a:pPr>
                      <a:r>
                        <a:rPr lang="en-US" sz="1600">
                          <a:effectLst/>
                        </a:rPr>
                        <a:t>Boosting</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0.50</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0.50</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0.50</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0.81</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7"/>
                  </a:ext>
                </a:extLst>
              </a:tr>
              <a:tr h="201485">
                <a:tc>
                  <a:txBody>
                    <a:bodyPr/>
                    <a:lstStyle/>
                    <a:p>
                      <a:pPr algn="l">
                        <a:spcAft>
                          <a:spcPts val="0"/>
                        </a:spcAft>
                      </a:pPr>
                      <a:r>
                        <a:rPr lang="en-US" sz="1600">
                          <a:effectLst/>
                        </a:rPr>
                        <a:t>Bagging</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0.48</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0.53</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0.44</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0.82</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8"/>
                  </a:ext>
                </a:extLst>
              </a:tr>
              <a:tr h="201485">
                <a:tc>
                  <a:txBody>
                    <a:bodyPr/>
                    <a:lstStyle/>
                    <a:p>
                      <a:pPr algn="l">
                        <a:spcAft>
                          <a:spcPts val="0"/>
                        </a:spcAft>
                      </a:pPr>
                      <a:r>
                        <a:rPr lang="en-US" sz="1600" dirty="0">
                          <a:effectLst/>
                        </a:rPr>
                        <a:t>Naïve Bayes</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0.46</a:t>
                      </a:r>
                      <a:endParaRPr lang="en-US" sz="1600" dirty="0">
                        <a:effectLst/>
                        <a:latin typeface="Times New Roman"/>
                        <a:ea typeface="Times New Roman"/>
                      </a:endParaRPr>
                    </a:p>
                  </a:txBody>
                  <a:tcPr marL="68580" marR="68580" marT="18000" marB="18000" anchor="ctr"/>
                </a:tc>
                <a:tc>
                  <a:txBody>
                    <a:bodyPr/>
                    <a:lstStyle/>
                    <a:p>
                      <a:pPr algn="ctr">
                        <a:spcAft>
                          <a:spcPts val="0"/>
                        </a:spcAft>
                      </a:pPr>
                      <a:r>
                        <a:rPr lang="en-US" sz="1600">
                          <a:effectLst/>
                        </a:rPr>
                        <a:t>0.46</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a:effectLst/>
                        </a:rPr>
                        <a:t>0.46</a:t>
                      </a:r>
                      <a:endParaRPr lang="en-US" sz="1600">
                        <a:effectLst/>
                        <a:latin typeface="Times New Roman"/>
                        <a:ea typeface="Times New Roman"/>
                      </a:endParaRPr>
                    </a:p>
                  </a:txBody>
                  <a:tcPr marL="68580" marR="68580" marT="18000" marB="18000" anchor="ctr"/>
                </a:tc>
                <a:tc>
                  <a:txBody>
                    <a:bodyPr/>
                    <a:lstStyle/>
                    <a:p>
                      <a:pPr algn="ctr">
                        <a:spcAft>
                          <a:spcPts val="0"/>
                        </a:spcAft>
                      </a:pPr>
                      <a:r>
                        <a:rPr lang="en-US" sz="1600" dirty="0">
                          <a:effectLst/>
                        </a:rPr>
                        <a:t>0.80</a:t>
                      </a:r>
                      <a:endParaRPr lang="en-US" sz="1600" dirty="0">
                        <a:effectLst/>
                        <a:latin typeface="Times New Roman"/>
                        <a:ea typeface="Times New Roman"/>
                      </a:endParaRPr>
                    </a:p>
                  </a:txBody>
                  <a:tcPr marL="68580" marR="68580" marT="18000" marB="18000" anchor="ctr"/>
                </a:tc>
                <a:extLst>
                  <a:ext uri="{0D108BD9-81ED-4DB2-BD59-A6C34878D82A}">
                    <a16:rowId xmlns:a16="http://schemas.microsoft.com/office/drawing/2014/main" val="10009"/>
                  </a:ext>
                </a:extLst>
              </a:tr>
            </a:tbl>
          </a:graphicData>
        </a:graphic>
      </p:graphicFrame>
      <p:sp>
        <p:nvSpPr>
          <p:cNvPr id="2" name="CasellaDiTesto 1"/>
          <p:cNvSpPr txBox="1"/>
          <p:nvPr/>
        </p:nvSpPr>
        <p:spPr>
          <a:xfrm>
            <a:off x="107503" y="4365104"/>
            <a:ext cx="1728191" cy="707884"/>
          </a:xfrm>
          <a:prstGeom prst="rect">
            <a:avLst/>
          </a:prstGeom>
          <a:no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it-IT" sz="2000" b="1" i="0" u="none" strike="noStrike" cap="none" spc="0" normalizeH="0" baseline="0">
                <a:ln>
                  <a:noFill/>
                </a:ln>
                <a:solidFill>
                  <a:srgbClr val="000000"/>
                </a:solidFill>
                <a:effectLst/>
                <a:uFillTx/>
                <a:latin typeface="Calibri"/>
                <a:ea typeface="Calibri"/>
                <a:cs typeface="Calibri"/>
                <a:sym typeface="Calibri"/>
              </a:rPr>
              <a:t>Our best result</a:t>
            </a:r>
            <a:r>
              <a:rPr kumimoji="0" lang="it-IT" sz="2000" b="1" i="0" u="none" strike="noStrike" cap="none" spc="0" normalizeH="0">
                <a:ln>
                  <a:noFill/>
                </a:ln>
                <a:solidFill>
                  <a:srgbClr val="000000"/>
                </a:solidFill>
                <a:effectLst/>
                <a:uFillTx/>
                <a:latin typeface="Calibri"/>
                <a:ea typeface="Calibri"/>
                <a:cs typeface="Calibri"/>
                <a:sym typeface="Calibri"/>
              </a:rPr>
              <a:t> so far!</a:t>
            </a:r>
            <a:endParaRPr kumimoji="0" lang="it-IT" sz="2000" b="1" i="0" u="none" strike="noStrike" cap="none" spc="0" normalizeH="0" baseline="0">
              <a:ln>
                <a:noFill/>
              </a:ln>
              <a:solidFill>
                <a:srgbClr val="000000"/>
              </a:solidFill>
              <a:effectLst/>
              <a:uFillTx/>
              <a:latin typeface="Calibri"/>
              <a:ea typeface="Calibri"/>
              <a:cs typeface="Calibri"/>
              <a:sym typeface="Calibri"/>
            </a:endParaRPr>
          </a:p>
        </p:txBody>
      </p:sp>
      <p:sp>
        <p:nvSpPr>
          <p:cNvPr id="10" name="Freccia a sinistra 9"/>
          <p:cNvSpPr>
            <a:spLocks noChangeAspect="1"/>
          </p:cNvSpPr>
          <p:nvPr/>
        </p:nvSpPr>
        <p:spPr>
          <a:xfrm rot="10800000">
            <a:off x="1915048" y="4519929"/>
            <a:ext cx="568720" cy="427941"/>
          </a:xfrm>
          <a:prstGeom prst="leftArrow">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spTree>
    <p:extLst>
      <p:ext uri="{BB962C8B-B14F-4D97-AF65-F5344CB8AC3E}">
        <p14:creationId xmlns:p14="http://schemas.microsoft.com/office/powerpoint/2010/main" val="1099938475"/>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514" y="2852936"/>
            <a:ext cx="3970973" cy="3164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egnaposto testo 2"/>
          <p:cNvSpPr>
            <a:spLocks noGrp="1"/>
          </p:cNvSpPr>
          <p:nvPr>
            <p:ph type="body" idx="1"/>
          </p:nvPr>
        </p:nvSpPr>
        <p:spPr>
          <a:xfrm>
            <a:off x="323528" y="1279301"/>
            <a:ext cx="8496944" cy="5102027"/>
          </a:xfrm>
        </p:spPr>
        <p:txBody>
          <a:bodyPr/>
          <a:lstStyle/>
          <a:p>
            <a:r>
              <a:rPr lang="en-US" sz="2000" b="1"/>
              <a:t>Word Embeddings</a:t>
            </a:r>
            <a:r>
              <a:rPr lang="en-US" sz="2000"/>
              <a:t> (Word2Vec, Glove): a modern text encoding technique that </a:t>
            </a:r>
            <a:r>
              <a:rPr lang="en-US" sz="2000" b="1"/>
              <a:t>overcomes</a:t>
            </a:r>
            <a:r>
              <a:rPr lang="en-US" sz="2000"/>
              <a:t> tradition </a:t>
            </a:r>
            <a:r>
              <a:rPr lang="en-US" sz="2000" b="1"/>
              <a:t>Bag-of-Words</a:t>
            </a:r>
            <a:r>
              <a:rPr lang="en-US" sz="2000"/>
              <a:t> limitations</a:t>
            </a:r>
          </a:p>
          <a:p>
            <a:r>
              <a:rPr lang="en-US" sz="2000"/>
              <a:t>We exploit Word Embeddings trained on the entire </a:t>
            </a:r>
            <a:r>
              <a:rPr lang="en-US" sz="2000" b="1"/>
              <a:t>scraped text corpus</a:t>
            </a:r>
            <a:r>
              <a:rPr lang="en-US" sz="2000"/>
              <a:t> to:</a:t>
            </a:r>
          </a:p>
          <a:p>
            <a:pPr marL="898071" lvl="1" indent="-457200">
              <a:spcBef>
                <a:spcPts val="400"/>
              </a:spcBef>
              <a:spcAft>
                <a:spcPts val="600"/>
              </a:spcAft>
              <a:buFont typeface="+mj-lt"/>
              <a:buAutoNum type="arabicPeriod"/>
            </a:pPr>
            <a:r>
              <a:rPr lang="en-US" sz="1800"/>
              <a:t>Automatically generate a </a:t>
            </a:r>
            <a:r>
              <a:rPr lang="en-US" sz="1800" b="1"/>
              <a:t>set of relevant domain words</a:t>
            </a:r>
            <a:r>
              <a:rPr lang="en-US" sz="1800"/>
              <a:t>, e.g. for </a:t>
            </a:r>
            <a:r>
              <a:rPr lang="en-US" sz="1800" i="1"/>
              <a:t>e-commerce</a:t>
            </a:r>
          </a:p>
          <a:p>
            <a:pPr marL="898071" lvl="1" indent="-457200">
              <a:spcBef>
                <a:spcPts val="200"/>
              </a:spcBef>
              <a:spcAft>
                <a:spcPts val="600"/>
              </a:spcAft>
              <a:buFont typeface="+mj-lt"/>
              <a:buAutoNum type="arabicPeriod"/>
            </a:pPr>
            <a:r>
              <a:rPr lang="en-US" sz="1800"/>
              <a:t>Use this set of relevant words to </a:t>
            </a:r>
            <a:r>
              <a:rPr lang="en-US" sz="1800" b="1"/>
              <a:t>smartly summarize</a:t>
            </a:r>
            <a:r>
              <a:rPr lang="en-US" sz="1800"/>
              <a:t> the scraped text of each website, so as to </a:t>
            </a:r>
            <a:r>
              <a:rPr lang="en-US" sz="1800" b="1"/>
              <a:t>increase</a:t>
            </a:r>
            <a:r>
              <a:rPr lang="en-US" sz="1800"/>
              <a:t> the </a:t>
            </a:r>
            <a:r>
              <a:rPr lang="en-US" sz="1800" b="1"/>
              <a:t>signal/noise</a:t>
            </a:r>
            <a:r>
              <a:rPr lang="en-US" sz="1800"/>
              <a:t> ratio</a:t>
            </a:r>
          </a:p>
          <a:p>
            <a:pPr marL="898071" lvl="1" indent="-457200">
              <a:spcBef>
                <a:spcPts val="200"/>
              </a:spcBef>
              <a:spcAft>
                <a:spcPts val="600"/>
              </a:spcAft>
              <a:buFont typeface="+mj-lt"/>
              <a:buAutoNum type="arabicPeriod"/>
            </a:pPr>
            <a:r>
              <a:rPr lang="en-US" sz="1800"/>
              <a:t>Use the learnt word embeddings to </a:t>
            </a:r>
            <a:r>
              <a:rPr lang="en-US" sz="1800" b="1"/>
              <a:t>encode</a:t>
            </a:r>
            <a:r>
              <a:rPr lang="en-US" sz="1800"/>
              <a:t> the summarized website texts into </a:t>
            </a:r>
            <a:r>
              <a:rPr lang="en-US" sz="1800" b="1"/>
              <a:t>numeric matrices</a:t>
            </a:r>
            <a:r>
              <a:rPr lang="en-US" sz="1800"/>
              <a:t> to be processed by our </a:t>
            </a:r>
            <a:r>
              <a:rPr lang="en-US" sz="1800" b="1"/>
              <a:t>DL algorithm</a:t>
            </a:r>
          </a:p>
        </p:txBody>
      </p:sp>
      <p:sp>
        <p:nvSpPr>
          <p:cNvPr id="124" name="Shape 124"/>
          <p:cNvSpPr/>
          <p:nvPr/>
        </p:nvSpPr>
        <p:spPr>
          <a:xfrm>
            <a:off x="214313" y="6523755"/>
            <a:ext cx="8715375" cy="1589"/>
          </a:xfrm>
          <a:prstGeom prst="line">
            <a:avLst/>
          </a:prstGeom>
          <a:ln>
            <a:solidFill/>
          </a:ln>
        </p:spPr>
        <p:txBody>
          <a:bodyPr lIns="0" tIns="0" rIns="0" bIns="0"/>
          <a:lstStyle/>
          <a:p>
            <a:pPr algn="l" defTabSz="457200" rtl="0">
              <a:defRPr sz="1200">
                <a:latin typeface="+mj-lt"/>
                <a:ea typeface="+mj-ea"/>
                <a:cs typeface="+mj-cs"/>
                <a:sym typeface="Helvetica"/>
              </a:defRPr>
            </a:pPr>
            <a:endParaRPr sz="1200" kern="1200">
              <a:solidFill>
                <a:prstClr val="black"/>
              </a:solidFill>
              <a:ea typeface="+mn-ea"/>
              <a:cs typeface="+mn-cs"/>
              <a:sym typeface="Helvetica"/>
            </a:endParaRPr>
          </a:p>
        </p:txBody>
      </p:sp>
      <p:sp>
        <p:nvSpPr>
          <p:cNvPr id="125" name="Shape 125"/>
          <p:cNvSpPr/>
          <p:nvPr/>
        </p:nvSpPr>
        <p:spPr>
          <a:xfrm>
            <a:off x="214313" y="211584"/>
            <a:ext cx="8715375" cy="1588"/>
          </a:xfrm>
          <a:prstGeom prst="line">
            <a:avLst/>
          </a:prstGeom>
          <a:ln>
            <a:solidFill/>
          </a:ln>
        </p:spPr>
        <p:txBody>
          <a:bodyPr lIns="0" tIns="0" rIns="0" bIns="0"/>
          <a:lstStyle/>
          <a:p>
            <a:pPr algn="l" defTabSz="457200" rtl="0">
              <a:defRPr sz="1200">
                <a:latin typeface="+mj-lt"/>
                <a:ea typeface="+mj-ea"/>
                <a:cs typeface="+mj-cs"/>
                <a:sym typeface="Helvetica"/>
              </a:defRPr>
            </a:pPr>
            <a:endParaRPr sz="1200" kern="1200">
              <a:solidFill>
                <a:prstClr val="black"/>
              </a:solidFill>
              <a:ea typeface="+mn-ea"/>
              <a:cs typeface="+mn-cs"/>
              <a:sym typeface="Helvetica"/>
            </a:endParaRPr>
          </a:p>
        </p:txBody>
      </p:sp>
      <p:sp>
        <p:nvSpPr>
          <p:cNvPr id="11" name="Shape 66"/>
          <p:cNvSpPr/>
          <p:nvPr/>
        </p:nvSpPr>
        <p:spPr>
          <a:xfrm>
            <a:off x="389646" y="303620"/>
            <a:ext cx="8358818" cy="749116"/>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rtl="0">
              <a:spcBef>
                <a:spcPts val="800"/>
              </a:spcBef>
            </a:pPr>
            <a:r>
              <a:rPr lang="it-IT" sz="4400" b="1" kern="1200" err="1">
                <a:solidFill>
                  <a:srgbClr val="000000"/>
                </a:solidFill>
                <a:latin typeface="Times New Roman"/>
                <a:ea typeface="Times New Roman"/>
                <a:cs typeface="Times New Roman"/>
              </a:rPr>
              <a:t>Embeddings</a:t>
            </a:r>
            <a:r>
              <a:rPr lang="it-IT" sz="4400" b="1" kern="1200">
                <a:solidFill>
                  <a:srgbClr val="000000"/>
                </a:solidFill>
                <a:latin typeface="Times New Roman"/>
                <a:ea typeface="Times New Roman"/>
                <a:cs typeface="Times New Roman"/>
              </a:rPr>
              <a:t> &amp; NLP</a:t>
            </a:r>
            <a:endParaRPr sz="4400" b="1" kern="1200">
              <a:solidFill>
                <a:srgbClr val="000000"/>
              </a:solidFill>
              <a:latin typeface="Times New Roman"/>
              <a:ea typeface="Times New Roman"/>
              <a:cs typeface="Times New Roman"/>
            </a:endParaRPr>
          </a:p>
        </p:txBody>
      </p:sp>
      <p:grpSp>
        <p:nvGrpSpPr>
          <p:cNvPr id="22" name="Gruppo 21"/>
          <p:cNvGrpSpPr/>
          <p:nvPr/>
        </p:nvGrpSpPr>
        <p:grpSpPr>
          <a:xfrm>
            <a:off x="323528" y="3227905"/>
            <a:ext cx="8431894" cy="3293722"/>
            <a:chOff x="389646" y="3356992"/>
            <a:chExt cx="8431894" cy="3293722"/>
          </a:xfrm>
        </p:grpSpPr>
        <p:sp>
          <p:nvSpPr>
            <p:cNvPr id="23" name="Rettangolo 22"/>
            <p:cNvSpPr/>
            <p:nvPr/>
          </p:nvSpPr>
          <p:spPr>
            <a:xfrm>
              <a:off x="6228184" y="4437112"/>
              <a:ext cx="2593356" cy="1311641"/>
            </a:xfrm>
            <a:prstGeom prst="rect">
              <a:avLst/>
            </a:prstGeom>
          </p:spPr>
          <p:txBody>
            <a:bodyPr wrap="square">
              <a:spAutoFit/>
            </a:bodyPr>
            <a:lstStyle/>
            <a:p>
              <a:pPr algn="ctr" rtl="0">
                <a:lnSpc>
                  <a:spcPct val="115000"/>
                </a:lnSpc>
                <a:spcAft>
                  <a:spcPts val="400"/>
                </a:spcAft>
              </a:pPr>
              <a:r>
                <a:rPr lang="it-IT" kern="1200">
                  <a:solidFill>
                    <a:srgbClr val="4F81BD"/>
                  </a:solidFill>
                  <a:cs typeface="Times New Roman"/>
                </a:rPr>
                <a:t>AFTER</a:t>
              </a:r>
            </a:p>
            <a:p>
              <a:pPr algn="just" rtl="0">
                <a:lnSpc>
                  <a:spcPct val="115000"/>
                </a:lnSpc>
                <a:spcAft>
                  <a:spcPts val="1000"/>
                </a:spcAft>
              </a:pPr>
              <a:r>
                <a:rPr lang="it-IT" sz="400" b="1" kern="1200">
                  <a:solidFill>
                    <a:srgbClr val="FF0000"/>
                  </a:solidFill>
                  <a:cs typeface="Times New Roman"/>
                </a:rPr>
                <a:t>italiana sementi via ravennate cesena fc italia tel email info saissementi it privacy sitemap credits  italiano english toggle navigation sais dove siamo sais spa non vuole in alcun modo contribuire al dilagante fenomeno tal fine la informiamo che i suoi dati non verranno in nessun caso diffusi in rete o accade perché sul sito web visitato possono essere presenti elementi come ad esempio immagini mappe suoni specifici la informa che nel proprio sito web sono presenti cookie di due tipologie cookie di sessione cookie uso di c d cookies di sessione che non vengono memorizzati in modo persistente sul computer dell facoltativo i dati personali eventualmente contenuti nei cookie presenti sul nostro sito non vengono diffusi e sono trattati con strumenti automatizzati prevenire la perdita dei dati usi illeciti o non corretti ed accessi non autorizzati o non conformi alle finalità della raccolta i soggetti cui italiana sementi via ravennate cesena fc italia tel email info saissementi it p iva rea n ufficio capitale soc privacy  italiano english toggle navigation prodotti notizie contatti definizioni anguria ovale allungata tonda ovale elevate sapore resistenza ai patogeni e adattabilità alle condizioni colturali in italia e all estero l assortimento la ricerca sais amplia il prop leggi disponibili online i nuovi cataloghi lunedì novembre informiamo che sono</a:t>
              </a:r>
              <a:endParaRPr lang="it-IT" sz="400" kern="1200">
                <a:solidFill>
                  <a:prstClr val="black"/>
                </a:solidFill>
                <a:cs typeface="Times New Roman"/>
              </a:endParaRPr>
            </a:p>
          </p:txBody>
        </p:sp>
        <p:sp>
          <p:nvSpPr>
            <p:cNvPr id="24" name="Rettangolo 23"/>
            <p:cNvSpPr/>
            <p:nvPr/>
          </p:nvSpPr>
          <p:spPr>
            <a:xfrm>
              <a:off x="389646" y="3356992"/>
              <a:ext cx="4716524" cy="3293722"/>
            </a:xfrm>
            <a:prstGeom prst="rect">
              <a:avLst/>
            </a:prstGeom>
          </p:spPr>
          <p:txBody>
            <a:bodyPr wrap="square">
              <a:spAutoFit/>
            </a:bodyPr>
            <a:lstStyle/>
            <a:p>
              <a:pPr algn="ctr" rtl="0">
                <a:lnSpc>
                  <a:spcPct val="115000"/>
                </a:lnSpc>
                <a:spcAft>
                  <a:spcPts val="400"/>
                </a:spcAft>
              </a:pPr>
              <a:r>
                <a:rPr lang="it-IT" kern="1200">
                  <a:solidFill>
                    <a:srgbClr val="4F81BD"/>
                  </a:solidFill>
                  <a:cs typeface="Times New Roman"/>
                </a:rPr>
                <a:t>BEFORE</a:t>
              </a:r>
            </a:p>
            <a:p>
              <a:pPr algn="just" rtl="0">
                <a:lnSpc>
                  <a:spcPct val="115000"/>
                </a:lnSpc>
                <a:spcAft>
                  <a:spcPts val="1000"/>
                </a:spcAft>
              </a:pPr>
              <a:r>
                <a:rPr lang="it-IT" sz="400" kern="1200">
                  <a:solidFill>
                    <a:srgbClr val="7F7F7F"/>
                  </a:solidFill>
                  <a:cs typeface="Times New Roman"/>
                </a:rPr>
                <a:t>italiano english toggle navigation sais dove siamo sais dal sementi orticole di qualità il buon seme professionale s a i s s p a societa agricola </a:t>
              </a:r>
              <a:r>
                <a:rPr lang="it-IT" sz="400" b="1" kern="1200">
                  <a:solidFill>
                    <a:srgbClr val="FF0000"/>
                  </a:solidFill>
                  <a:cs typeface="Times New Roman"/>
                </a:rPr>
                <a:t>italiana sementi via ravennate cesena fc italia tel email info saissementi it p iva rea n ufficio</a:t>
              </a:r>
              <a:r>
                <a:rPr lang="it-IT" sz="400" kern="1200">
                  <a:solidFill>
                    <a:srgbClr val="7F7F7F"/>
                  </a:solidFill>
                  <a:cs typeface="Times New Roman"/>
                </a:rPr>
                <a:t> di forlì cesena fc capitale soc privacy  italiano english toggle navigation sais where we are sais since vegetables quality seeds il buon seme professionale s a i s s p a societa agricola </a:t>
              </a:r>
              <a:r>
                <a:rPr lang="it-IT" sz="400" b="1" kern="1200">
                  <a:solidFill>
                    <a:srgbClr val="FF0000"/>
                  </a:solidFill>
                  <a:cs typeface="Times New Roman"/>
                </a:rPr>
                <a:t>italiana sementi via ravennate cesena fc italia tel email info saissementi it p iva rea n ufficio</a:t>
              </a:r>
              <a:r>
                <a:rPr lang="it-IT" sz="400" kern="1200">
                  <a:solidFill>
                    <a:srgbClr val="7F7F7F"/>
                  </a:solidFill>
                  <a:cs typeface="Times New Roman"/>
                </a:rPr>
                <a:t> di forlì cesena fc capitale soc privacy  italiano english toggle navigation hobby il seminatore news contatti benvenuti in sais il buon seme la gamma varietale comprende varietà della tradizione italiana e mediterranea così come alcune costituzioni varietali finalizzate ad aumentare le caratteristiche produttive la lunga esperienza maturata in oltre anni di attività sementiera ci permette di offrire sementi che presentano uno standard qualitativo in linea con le esigenze attuali dei produttori sementi per l orto domestico sementi a peso per semine dirette cerca cerca notizie vi aspettiamo a macfrut giovedì marzo vi aspettiamo al macfrut a rim leggi violina la zucca di qualità venerdì febbraio la violina è una zucca tipica leggi basilico sais più scelta martedì novembre sais azienda leader nel merca leggi s a i s s p a societa agricola </a:t>
              </a:r>
              <a:r>
                <a:rPr lang="it-IT" sz="400" b="1" kern="1200">
                  <a:solidFill>
                    <a:srgbClr val="FF0000"/>
                  </a:solidFill>
                  <a:cs typeface="Times New Roman"/>
                </a:rPr>
                <a:t>italiana sementi via ravennate cesena fc italia tel email info saissementi it privacy sitemap credits  italiano english toggle navigation sais dove siamo sais spa non vuole in alcun modo contribuire al dilagante fenomeno </a:t>
              </a:r>
              <a:r>
                <a:rPr lang="it-IT" sz="400" kern="1200">
                  <a:solidFill>
                    <a:srgbClr val="7F7F7F"/>
                  </a:solidFill>
                  <a:cs typeface="Times New Roman"/>
                </a:rPr>
                <a:t>dello spamming su internet a </a:t>
              </a:r>
              <a:r>
                <a:rPr lang="it-IT" sz="400" b="1" kern="1200">
                  <a:solidFill>
                    <a:srgbClr val="FF0000"/>
                  </a:solidFill>
                  <a:cs typeface="Times New Roman"/>
                </a:rPr>
                <a:t>tal fine la informiamo che i suoi dati non verranno in nessun caso diffusi in rete o</a:t>
              </a:r>
              <a:r>
                <a:rPr lang="it-IT" sz="400" kern="1200">
                  <a:solidFill>
                    <a:srgbClr val="7F7F7F"/>
                  </a:solidFill>
                  <a:cs typeface="Times New Roman"/>
                </a:rPr>
                <a:t> ceduti a terzi fatti salvi eventuali obblighi di legge e necessità tecniche legate all erogazione del servizio il titolare del trattamento è il legale rappresentante di sais spa dot fabrizio ceccarelli il trattamento sarà realizzato con l ausilio di strumenti informatici da parte del titolare e degli operatori da questo incaricati il trattamento è finalizzato all erogazione dei servizi richiesti all elaborazione di statistiche sull uso dei servizi stessi e all invio di informazioni promozionali ove questo sia stato specificamente autorizzato sia in formato digitale che cartaceo in qualsiasi momento sarà possibile richiedere gratuitamente la verifica la cancellazione la modifica dei propri dati o ricevere l elenco degli incaricati del trattamento scrivendo una mail a info saissementi it oppure indirizzando una comunicazione scritta a sais spa via ravennate cesena fc tel oltre a uniformarci a tutti gli obblighi previsti dal d lgs garantiamo inoltre la massima attenzione alla protezione dei dati da accessi fraudolenti ed alla cancellazione immediata dalle nostre liste a seguito di una sua richiesta in tal senso utilizzo dei cookie nel nostro sito web sono utilizzati dei cookie i cookie sono piccoli file di testo inviati al browser dell utente dove vengono memorizzati per essere poi ritrasmessi agli stessi siti alla successiva visita del medesimo utente nel corso della navigazione su un sito l utente può ricevere sul suo terminale anche cookie di siti o di web server diversi c d cookie di terze parti ciò </a:t>
              </a:r>
              <a:r>
                <a:rPr lang="it-IT" sz="400" b="1" kern="1200">
                  <a:solidFill>
                    <a:srgbClr val="FF0000"/>
                  </a:solidFill>
                  <a:cs typeface="Times New Roman"/>
                </a:rPr>
                <a:t>accade perché sul sito web visitato possono essere presenti elementi come ad esempio immagini mappe suoni specifici</a:t>
              </a:r>
              <a:r>
                <a:rPr lang="it-IT" sz="400" kern="1200">
                  <a:solidFill>
                    <a:srgbClr val="7F7F7F"/>
                  </a:solidFill>
                  <a:cs typeface="Times New Roman"/>
                </a:rPr>
                <a:t> link a pagine web di altri domini che risiedono su server diversi da quello sul quale si trova la pagina richiesta con la presente ai sensi degli articoli e del d lgs n il titolare del trattamento dei dati </a:t>
              </a:r>
              <a:r>
                <a:rPr lang="it-IT" sz="400" b="1" kern="1200">
                  <a:solidFill>
                    <a:srgbClr val="FF0000"/>
                  </a:solidFill>
                  <a:cs typeface="Times New Roman"/>
                </a:rPr>
                <a:t>la informa che nel proprio sito web sono presenti cookie di due tipologie cookie di sessione cookie</a:t>
              </a:r>
              <a:r>
                <a:rPr lang="it-IT" sz="400" kern="1200">
                  <a:solidFill>
                    <a:srgbClr val="7F7F7F"/>
                  </a:solidFill>
                  <a:cs typeface="Times New Roman"/>
                </a:rPr>
                <a:t> persistenti di terze parti cookie di sessione l </a:t>
              </a:r>
              <a:r>
                <a:rPr lang="it-IT" sz="400" b="1" kern="1200">
                  <a:solidFill>
                    <a:srgbClr val="FF0000"/>
                  </a:solidFill>
                  <a:cs typeface="Times New Roman"/>
                </a:rPr>
                <a:t>uso di c d cookies di sessione che non vengono memorizzati in modo persistente sul computer dell</a:t>
              </a:r>
              <a:r>
                <a:rPr lang="it-IT" sz="400" kern="1200">
                  <a:solidFill>
                    <a:srgbClr val="7F7F7F"/>
                  </a:solidFill>
                  <a:cs typeface="Times New Roman"/>
                </a:rPr>
                <a:t> utente e svaniscono con la chiusura del browser è strettamente limitato alla trasmissione di identificativi di sessione costituiti da numeri casuali generati dal server necessari per consentire l esplorazione sicura ed efficiente del sito cookie di terze parti cookie di google analytics il nostro sito web utilizza google analytics esclusivamente per scopi statistici i cookie in questione raccolgono informazioni in forma aggregata al fine di monitorare e analizzare gli accessi a tutte le aree del sito le informazioni generate dal cookie sull utilizzo del sito web vengono comunicate a google inc al cui sito web https tools google com dlpage gaoptout espressamente si rimanda per maggiori dettagli e per disabilitare il loro salvataggio sul terminale dell utente giacché il loro utilizzo ai fini della navigazione sul nostro sito è assolutamente </a:t>
              </a:r>
              <a:r>
                <a:rPr lang="it-IT" sz="400" b="1" kern="1200">
                  <a:solidFill>
                    <a:srgbClr val="FF0000"/>
                  </a:solidFill>
                  <a:cs typeface="Times New Roman"/>
                </a:rPr>
                <a:t>facoltativo i dati personali eventualmente contenuti nei cookie presenti sul nostro sito non vengono diffusi e sono trattati con strumenti automatizzati</a:t>
              </a:r>
              <a:r>
                <a:rPr lang="it-IT" sz="400" kern="1200">
                  <a:solidFill>
                    <a:srgbClr val="7F7F7F"/>
                  </a:solidFill>
                  <a:cs typeface="Times New Roman"/>
                </a:rPr>
                <a:t> per il tempo strettamente necessario a conseguire gli scopi per cui sono stati raccolti specifiche misure di sicurezza sono applicate per </a:t>
              </a:r>
              <a:r>
                <a:rPr lang="it-IT" sz="400" b="1" kern="1200">
                  <a:solidFill>
                    <a:srgbClr val="FF0000"/>
                  </a:solidFill>
                  <a:cs typeface="Times New Roman"/>
                </a:rPr>
                <a:t>prevenire la perdita dei dati usi illeciti o non corretti ed accessi non autorizzati o non conformi alle finalità della raccolta i soggetti cui</a:t>
              </a:r>
              <a:r>
                <a:rPr lang="it-IT" sz="400" kern="1200">
                  <a:solidFill>
                    <a:srgbClr val="7F7F7F"/>
                  </a:solidFill>
                  <a:cs typeface="Times New Roman"/>
                </a:rPr>
                <a:t> si riferiscono i dati trattati godono dei diritti di cui all articolo del d lgs che possono esercitare in qualsiasi momento scrivendo all indirizzo di posta elettronica info saissementi it oppure presso la sede del titolare il buon seme professionale s a i s s p a societa agricola </a:t>
              </a:r>
              <a:r>
                <a:rPr lang="it-IT" sz="400" b="1" kern="1200">
                  <a:solidFill>
                    <a:srgbClr val="FF0000"/>
                  </a:solidFill>
                  <a:cs typeface="Times New Roman"/>
                </a:rPr>
                <a:t>italiana sementi via ravennate cesena fc italia tel email info saissementi it p iva rea n ufficio</a:t>
              </a:r>
              <a:r>
                <a:rPr lang="it-IT" sz="400" kern="1200">
                  <a:solidFill>
                    <a:srgbClr val="7F7F7F"/>
                  </a:solidFill>
                  <a:cs typeface="Times New Roman"/>
                </a:rPr>
                <a:t> di forlì cesena fc </a:t>
              </a:r>
              <a:r>
                <a:rPr lang="it-IT" sz="400" b="1" kern="1200">
                  <a:solidFill>
                    <a:srgbClr val="FF0000"/>
                  </a:solidFill>
                  <a:cs typeface="Times New Roman"/>
                </a:rPr>
                <a:t>capitale soc privacy  italiano english toggle navigation prodotti notizie contatti definizioni anguria ovale allungata tonda ovale</a:t>
              </a:r>
              <a:r>
                <a:rPr lang="it-IT" sz="400" kern="1200">
                  <a:solidFill>
                    <a:srgbClr val="FF0000"/>
                  </a:solidFill>
                  <a:cs typeface="Times New Roman"/>
                </a:rPr>
                <a:t> </a:t>
              </a:r>
              <a:r>
                <a:rPr lang="it-IT" sz="400" kern="1200">
                  <a:solidFill>
                    <a:srgbClr val="7F7F7F"/>
                  </a:solidFill>
                  <a:cs typeface="Times New Roman"/>
                </a:rPr>
                <a:t>senza seme asparago tutte le tipologie basilico tipologia genovese altre tipologie bietola da costa tutte le tipologie cardo tutte le tipologie carota tutte le tipologie cavolo cavolo di bruxelles cavolo broccolo cavolo cappuccio cavolo da testa pe tsai cavolfiore cavolo laciniato cavolo verza cetriolo tutte le tipologie cicoria italiana cicoria catalogna pan di zucchero bianca invernale cicoria variegata palla rossa rossa di verona rossa di treviso cipolla giorno corto giorno lungo fagiolo nano tutte le tipologie fagiolo rampicante tutte le tipologie finocchio tutte le tipologie indivia riccia scarola lattuga cappuccina batavia iceberg catalogna lollo romana melanzana lunga ovale tonda melone tutte le tipologie peperoncino ornamentale tutte le tipologie peperoncino extra piccante tutte le tipologie peperone dolce tipologie diverse dolce piccante pisello tutte le tipologie pomodoro determinato frutto rosso insalataro pomodoro indeterminato mini plum ciliegino grappolo frutto singolo insalataro insalataro costoluto piriforme ovale allungato frutto rosa varietà o p porro tutte le tipologie prezzemolo liscio riccio rucola tutte le tipologie spinacio tutte le tipologie zucca butternut altre tipologie zucchino tondo allungato con fiore persistente alla terra solo il buon seme benvenuti in sais sais s p a è una azienda sementiera italiana fondata nel che svolge attività di produzione commercializzazione e miglioramento genetico di varietà di specie orticole lo scopo della nostra attività di ricerca è coniugare la diversità tipica del territorio italiano con rese </a:t>
              </a:r>
              <a:r>
                <a:rPr lang="it-IT" sz="400" b="1" kern="1200">
                  <a:solidFill>
                    <a:srgbClr val="FF0000"/>
                  </a:solidFill>
                  <a:cs typeface="Times New Roman"/>
                </a:rPr>
                <a:t>elevate sapore resistenza ai patogeni e adattabilità alle condizioni colturali in italia e all estero l assortimento</a:t>
              </a:r>
              <a:r>
                <a:rPr lang="it-IT" sz="400" kern="1200">
                  <a:solidFill>
                    <a:srgbClr val="7F7F7F"/>
                  </a:solidFill>
                  <a:cs typeface="Times New Roman"/>
                </a:rPr>
                <a:t> varietale originato dalla ricerca s a i s si integra con le varietà provenienti dai nostri principali partners italiani ed esteri le attività di mantenimento in purezza delle vecchie varietà e di produzione di seme di qualità ci consentono di completare la gamma delle sementi di specie orticole e aromatiche dedicate all agricoltura professionale ed al vivaismo cerca cerca scarica cataloghi clicca qui notizie pomodoro allungato magyco f ex sa open day a ragusa venerdì maggio lo scorso aprile pres leggi pomodoro a frutto rosa nuove varietà giovedì febbraio </a:t>
              </a:r>
              <a:r>
                <a:rPr lang="it-IT" sz="400" b="1" kern="1200">
                  <a:solidFill>
                    <a:srgbClr val="FF0000"/>
                  </a:solidFill>
                  <a:cs typeface="Times New Roman"/>
                </a:rPr>
                <a:t>la ricerca sais amplia il prop leggi disponibili online i nuovi cataloghi lunedì novembre informiamo che sono</a:t>
              </a:r>
              <a:r>
                <a:rPr lang="it-IT" sz="400" kern="1200">
                  <a:solidFill>
                    <a:srgbClr val="7F7F7F"/>
                  </a:solidFill>
                  <a:cs typeface="Times New Roman"/>
                </a:rPr>
                <a:t> disponibil leggi novità ed eventi vi aspettiamo a macfrut giovedì marzo vi aspettiamo al macfrut a rim leggi pomodoro torrano fascetta commerciale venerdì novembre nella convinzione che la t leggi riunioni tecniche a fondi lunedì ottobre anche quest anno a fondi si so leggi proposte sais per la campagna siciliana venerdì agosto per la campagna siciliana sai leggi s a i s s p a societa agricola italiana sementi via ravennate cesena fc italia tel email info saissementi it privacy credits  italiano english toggle navigation sais dove siamo s a i s societa agricola italiana sementi via ravennate cesena fc tel fax info saissementi it il buon seme professionale s a i s s p a societa agricola </a:t>
              </a:r>
              <a:r>
                <a:rPr lang="it-IT" sz="400" b="1" kern="1200">
                  <a:solidFill>
                    <a:srgbClr val="FF0000"/>
                  </a:solidFill>
                  <a:cs typeface="Times New Roman"/>
                </a:rPr>
                <a:t>italiana sementi via ravennate cesena fc italia tel email info saissementi it p iva rea n ufficio</a:t>
              </a:r>
              <a:r>
                <a:rPr lang="it-IT" sz="400" kern="1200">
                  <a:solidFill>
                    <a:srgbClr val="7F7F7F"/>
                  </a:solidFill>
                  <a:cs typeface="Times New Roman"/>
                </a:rPr>
                <a:t> di forlì cesena fc capitale soc privacy</a:t>
              </a:r>
              <a:endParaRPr lang="it-IT" sz="400" kern="1200">
                <a:solidFill>
                  <a:prstClr val="black"/>
                </a:solidFill>
                <a:cs typeface="Times New Roman"/>
              </a:endParaRPr>
            </a:p>
          </p:txBody>
        </p:sp>
        <p:sp>
          <p:nvSpPr>
            <p:cNvPr id="25" name="Freccia a sinistra 24"/>
            <p:cNvSpPr>
              <a:spLocks noChangeAspect="1"/>
            </p:cNvSpPr>
            <p:nvPr/>
          </p:nvSpPr>
          <p:spPr>
            <a:xfrm rot="10800000">
              <a:off x="5292081" y="5061087"/>
              <a:ext cx="712736" cy="427941"/>
            </a:xfrm>
            <a:prstGeom prst="leftArrow">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grpSp>
      <p:sp>
        <p:nvSpPr>
          <p:cNvPr id="15" name="Shape 128"/>
          <p:cNvSpPr>
            <a:spLocks noGrp="1"/>
          </p:cNvSpPr>
          <p:nvPr>
            <p:ph type="sldNum" sz="quarter" idx="2"/>
          </p:nvPr>
        </p:nvSpPr>
        <p:spPr>
          <a:xfrm>
            <a:off x="6553200" y="6544135"/>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5</a:t>
            </a:fld>
            <a:endParaRPr sz="1200" dirty="0">
              <a:solidFill>
                <a:srgbClr val="888888"/>
              </a:solidFill>
            </a:endParaRPr>
          </a:p>
        </p:txBody>
      </p:sp>
    </p:spTree>
    <p:extLst>
      <p:ext uri="{BB962C8B-B14F-4D97-AF65-F5344CB8AC3E}">
        <p14:creationId xmlns:p14="http://schemas.microsoft.com/office/powerpoint/2010/main" val="3364112538"/>
      </p:ext>
    </p:extLst>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24" name="Shape 124"/>
          <p:cNvSpPr/>
          <p:nvPr/>
        </p:nvSpPr>
        <p:spPr>
          <a:xfrm>
            <a:off x="214313" y="6357937"/>
            <a:ext cx="8715375" cy="1589"/>
          </a:xfrm>
          <a:prstGeom prst="line">
            <a:avLst/>
          </a:prstGeom>
          <a:ln>
            <a:solidFill/>
          </a:ln>
        </p:spPr>
        <p:txBody>
          <a:bodyPr lIns="0" tIns="0" rIns="0" bIns="0"/>
          <a:lstStyle/>
          <a:p>
            <a:pPr algn="l" defTabSz="457200" rtl="0">
              <a:defRPr sz="1200">
                <a:latin typeface="+mj-lt"/>
                <a:ea typeface="+mj-ea"/>
                <a:cs typeface="+mj-cs"/>
                <a:sym typeface="Helvetica"/>
              </a:defRPr>
            </a:pPr>
            <a:endParaRPr sz="1200" kern="1200">
              <a:solidFill>
                <a:prstClr val="black"/>
              </a:solidFill>
              <a:ea typeface="+mn-ea"/>
              <a:cs typeface="+mn-cs"/>
              <a:sym typeface="Helvetica"/>
            </a:endParaRPr>
          </a:p>
        </p:txBody>
      </p:sp>
      <p:sp>
        <p:nvSpPr>
          <p:cNvPr id="125" name="Shape 125"/>
          <p:cNvSpPr/>
          <p:nvPr/>
        </p:nvSpPr>
        <p:spPr>
          <a:xfrm>
            <a:off x="214313" y="355600"/>
            <a:ext cx="8715375" cy="1588"/>
          </a:xfrm>
          <a:prstGeom prst="line">
            <a:avLst/>
          </a:prstGeom>
          <a:ln>
            <a:solidFill/>
          </a:ln>
        </p:spPr>
        <p:txBody>
          <a:bodyPr lIns="0" tIns="0" rIns="0" bIns="0"/>
          <a:lstStyle/>
          <a:p>
            <a:pPr algn="l" defTabSz="457200" rtl="0">
              <a:defRPr sz="1200">
                <a:latin typeface="+mj-lt"/>
                <a:ea typeface="+mj-ea"/>
                <a:cs typeface="+mj-cs"/>
                <a:sym typeface="Helvetica"/>
              </a:defRPr>
            </a:pPr>
            <a:endParaRPr sz="1200" kern="1200">
              <a:solidFill>
                <a:prstClr val="black"/>
              </a:solidFill>
              <a:ea typeface="+mn-ea"/>
              <a:cs typeface="+mn-cs"/>
              <a:sym typeface="Helvetica"/>
            </a:endParaRPr>
          </a:p>
        </p:txBody>
      </p:sp>
      <p:sp>
        <p:nvSpPr>
          <p:cNvPr id="2" name="Titolo 1"/>
          <p:cNvSpPr>
            <a:spLocks noGrp="1"/>
          </p:cNvSpPr>
          <p:nvPr>
            <p:ph type="title"/>
          </p:nvPr>
        </p:nvSpPr>
        <p:spPr/>
        <p:txBody>
          <a:bodyPr/>
          <a:lstStyle/>
          <a:p>
            <a:endParaRPr lang="en-US"/>
          </a:p>
        </p:txBody>
      </p:sp>
      <p:sp>
        <p:nvSpPr>
          <p:cNvPr id="11" name="Shape 66"/>
          <p:cNvSpPr/>
          <p:nvPr/>
        </p:nvSpPr>
        <p:spPr>
          <a:xfrm>
            <a:off x="395536" y="519644"/>
            <a:ext cx="8286810" cy="749116"/>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rtl="0">
              <a:spcBef>
                <a:spcPts val="800"/>
              </a:spcBef>
            </a:pPr>
            <a:r>
              <a:rPr lang="it-IT" sz="4400" b="1" kern="1200" err="1">
                <a:solidFill>
                  <a:srgbClr val="000000"/>
                </a:solidFill>
                <a:latin typeface="Times New Roman"/>
                <a:ea typeface="Times New Roman"/>
                <a:cs typeface="Times New Roman"/>
              </a:rPr>
              <a:t>Embeddings</a:t>
            </a:r>
            <a:r>
              <a:rPr lang="it-IT" sz="4400" b="1" kern="1200">
                <a:solidFill>
                  <a:srgbClr val="000000"/>
                </a:solidFill>
                <a:latin typeface="Times New Roman"/>
                <a:ea typeface="Times New Roman"/>
                <a:cs typeface="Times New Roman"/>
              </a:rPr>
              <a:t> &amp; NLP</a:t>
            </a:r>
            <a:endParaRPr sz="4400" b="1" kern="1200">
              <a:solidFill>
                <a:srgbClr val="000000"/>
              </a:solidFill>
              <a:latin typeface="Times New Roman"/>
              <a:ea typeface="Times New Roman"/>
              <a:cs typeface="Times New Roman"/>
            </a:endParaRPr>
          </a:p>
        </p:txBody>
      </p:sp>
      <p:graphicFrame>
        <p:nvGraphicFramePr>
          <p:cNvPr id="9" name="Tabella 8"/>
          <p:cNvGraphicFramePr>
            <a:graphicFrameLocks noGrp="1"/>
          </p:cNvGraphicFramePr>
          <p:nvPr>
            <p:extLst>
              <p:ext uri="{D42A27DB-BD31-4B8C-83A1-F6EECF244321}">
                <p14:modId xmlns:p14="http://schemas.microsoft.com/office/powerpoint/2010/main" val="658823551"/>
              </p:ext>
            </p:extLst>
          </p:nvPr>
        </p:nvGraphicFramePr>
        <p:xfrm>
          <a:off x="395536" y="1661572"/>
          <a:ext cx="8496944" cy="2608505"/>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048672">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484891">
                <a:tc>
                  <a:txBody>
                    <a:bodyPr/>
                    <a:lstStyle/>
                    <a:p>
                      <a:pPr algn="ctr" fontAlgn="b"/>
                      <a:r>
                        <a:rPr lang="it-IT" sz="1100" b="1" i="0" u="none" strike="noStrike">
                          <a:solidFill>
                            <a:srgbClr val="000000"/>
                          </a:solidFill>
                          <a:effectLst/>
                          <a:latin typeface="Calibri"/>
                        </a:rPr>
                        <a:t>ENTERPRICE ID</a:t>
                      </a:r>
                    </a:p>
                  </a:txBody>
                  <a:tcPr marL="9525" marR="9525" marT="9525" marB="0" anchor="b">
                    <a:solidFill>
                      <a:schemeClr val="bg1"/>
                    </a:solidFill>
                  </a:tcPr>
                </a:tc>
                <a:tc>
                  <a:txBody>
                    <a:bodyPr/>
                    <a:lstStyle/>
                    <a:p>
                      <a:pPr algn="ctr" fontAlgn="b"/>
                      <a:r>
                        <a:rPr lang="it-IT" sz="1100" b="1" i="0" u="none" strike="noStrike">
                          <a:solidFill>
                            <a:srgbClr val="000000"/>
                          </a:solidFill>
                          <a:effectLst/>
                          <a:latin typeface="Calibri"/>
                        </a:rPr>
                        <a:t>e-commerce </a:t>
                      </a:r>
                      <a:r>
                        <a:rPr lang="it-IT" sz="1100" b="1" i="0" u="none" strike="noStrike" err="1">
                          <a:solidFill>
                            <a:srgbClr val="000000"/>
                          </a:solidFill>
                          <a:effectLst/>
                          <a:latin typeface="Calibri"/>
                        </a:rPr>
                        <a:t>survey</a:t>
                      </a:r>
                      <a:r>
                        <a:rPr lang="it-IT" sz="1100" b="1" i="0" u="none" strike="noStrike">
                          <a:solidFill>
                            <a:srgbClr val="000000"/>
                          </a:solidFill>
                          <a:effectLst/>
                          <a:latin typeface="Calibri"/>
                        </a:rPr>
                        <a:t> FLAG</a:t>
                      </a:r>
                    </a:p>
                  </a:txBody>
                  <a:tcPr marL="9525" marR="9525" marT="9525" marB="0" anchor="b">
                    <a:solidFill>
                      <a:schemeClr val="bg1"/>
                    </a:solidFill>
                  </a:tcPr>
                </a:tc>
                <a:tc>
                  <a:txBody>
                    <a:bodyPr/>
                    <a:lstStyle/>
                    <a:p>
                      <a:pPr algn="ctr" fontAlgn="b"/>
                      <a:r>
                        <a:rPr lang="it-IT" sz="1100" b="1" i="0" u="none" strike="noStrike" err="1">
                          <a:solidFill>
                            <a:srgbClr val="000000"/>
                          </a:solidFill>
                          <a:effectLst/>
                          <a:latin typeface="Calibri"/>
                        </a:rPr>
                        <a:t>Senteces</a:t>
                      </a:r>
                      <a:br>
                        <a:rPr lang="it-IT" sz="1100" b="1" i="0" u="none" strike="noStrike">
                          <a:solidFill>
                            <a:srgbClr val="000000"/>
                          </a:solidFill>
                          <a:effectLst/>
                          <a:latin typeface="Calibri"/>
                        </a:rPr>
                      </a:br>
                      <a:endParaRPr lang="it-IT" sz="1100" b="1" i="0" u="none" strike="noStrike">
                        <a:solidFill>
                          <a:srgbClr val="000000"/>
                        </a:solidFill>
                        <a:effectLst/>
                        <a:latin typeface="Calibri"/>
                      </a:endParaRPr>
                    </a:p>
                  </a:txBody>
                  <a:tcPr marL="9525" marR="9525" marT="9525" marB="0" anchor="b">
                    <a:solidFill>
                      <a:schemeClr val="bg1"/>
                    </a:solidFill>
                  </a:tcPr>
                </a:tc>
                <a:tc>
                  <a:txBody>
                    <a:bodyPr/>
                    <a:lstStyle/>
                    <a:p>
                      <a:pPr algn="ctr" fontAlgn="b"/>
                      <a:r>
                        <a:rPr lang="it-IT" sz="1100" b="1" i="0" u="none" strike="noStrike" err="1">
                          <a:solidFill>
                            <a:srgbClr val="000000"/>
                          </a:solidFill>
                          <a:effectLst/>
                          <a:latin typeface="Calibri"/>
                        </a:rPr>
                        <a:t>sentence</a:t>
                      </a:r>
                      <a:r>
                        <a:rPr lang="it-IT" sz="1100" b="1" i="0" u="none" strike="noStrike">
                          <a:solidFill>
                            <a:srgbClr val="000000"/>
                          </a:solidFill>
                          <a:effectLst/>
                          <a:latin typeface="Calibri"/>
                        </a:rPr>
                        <a:t>           e-commerce</a:t>
                      </a:r>
                      <a:r>
                        <a:rPr lang="it-IT" sz="1100" b="1" i="0" u="none" strike="noStrike" baseline="0">
                          <a:solidFill>
                            <a:srgbClr val="000000"/>
                          </a:solidFill>
                          <a:effectLst/>
                          <a:latin typeface="Calibri"/>
                        </a:rPr>
                        <a:t> </a:t>
                      </a:r>
                      <a:r>
                        <a:rPr lang="it-IT" sz="1100" b="1" i="0" u="none" strike="noStrike" baseline="0" err="1">
                          <a:solidFill>
                            <a:srgbClr val="000000"/>
                          </a:solidFill>
                          <a:effectLst/>
                          <a:latin typeface="Calibri"/>
                        </a:rPr>
                        <a:t>probability</a:t>
                      </a:r>
                      <a:endParaRPr lang="it-IT" sz="1100" b="1" i="0" u="none" strike="noStrike">
                        <a:solidFill>
                          <a:srgbClr val="000000"/>
                        </a:solidFill>
                        <a:effectLst/>
                        <a:latin typeface="Calibri"/>
                      </a:endParaRPr>
                    </a:p>
                  </a:txBody>
                  <a:tcPr marL="9525" marR="9525" marT="9525" marB="0" anchor="b">
                    <a:solidFill>
                      <a:schemeClr val="bg1"/>
                    </a:solidFill>
                  </a:tcPr>
                </a:tc>
                <a:extLst>
                  <a:ext uri="{0D108BD9-81ED-4DB2-BD59-A6C34878D82A}">
                    <a16:rowId xmlns:a16="http://schemas.microsoft.com/office/drawing/2014/main" val="10000"/>
                  </a:ext>
                </a:extLst>
              </a:tr>
              <a:tr h="202769">
                <a:tc>
                  <a:txBody>
                    <a:bodyPr/>
                    <a:lstStyle/>
                    <a:p>
                      <a:pPr algn="ctr" fontAlgn="b"/>
                      <a:r>
                        <a:rPr lang="it-IT" sz="1100" b="0" i="0" u="none" strike="noStrike">
                          <a:solidFill>
                            <a:srgbClr val="000000"/>
                          </a:solidFill>
                          <a:effectLst/>
                          <a:latin typeface="Calibri"/>
                        </a:rPr>
                        <a:t>3308462</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è nata </a:t>
                      </a:r>
                      <a:r>
                        <a:rPr lang="it-IT" sz="1100" b="0" i="0" u="none" strike="noStrike" err="1">
                          <a:solidFill>
                            <a:srgbClr val="000000"/>
                          </a:solidFill>
                          <a:effectLst/>
                          <a:latin typeface="Calibri"/>
                        </a:rPr>
                        <a:t>ipl</a:t>
                      </a:r>
                      <a:r>
                        <a:rPr lang="it-IT" sz="1100" b="0" i="0" u="none" strike="noStrike">
                          <a:solidFill>
                            <a:srgbClr val="000000"/>
                          </a:solidFill>
                          <a:effectLst/>
                          <a:latin typeface="Calibri"/>
                        </a:rPr>
                        <a:t> con l intento di commercializzare </a:t>
                      </a:r>
                      <a:r>
                        <a:rPr lang="it-IT" sz="1100" b="1" i="0" u="none" strike="noStrike">
                          <a:solidFill>
                            <a:srgbClr val="000000"/>
                          </a:solidFill>
                          <a:effectLst/>
                          <a:latin typeface="Calibri"/>
                        </a:rPr>
                        <a:t>prodotti</a:t>
                      </a:r>
                      <a:r>
                        <a:rPr lang="it-IT" sz="1100" b="0" i="0" u="none" strike="noStrike">
                          <a:solidFill>
                            <a:srgbClr val="000000"/>
                          </a:solidFill>
                          <a:effectLst/>
                          <a:latin typeface="Calibri"/>
                        </a:rPr>
                        <a:t> ricavati dalla barra filettata la domanda dei nostri</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0.229618</a:t>
                      </a:r>
                    </a:p>
                  </a:txBody>
                  <a:tcPr marL="9525" marR="9525" marT="9525" marB="0" anchor="b">
                    <a:solidFill>
                      <a:schemeClr val="bg1"/>
                    </a:solidFill>
                  </a:tcPr>
                </a:tc>
                <a:extLst>
                  <a:ext uri="{0D108BD9-81ED-4DB2-BD59-A6C34878D82A}">
                    <a16:rowId xmlns:a16="http://schemas.microsoft.com/office/drawing/2014/main" val="10001"/>
                  </a:ext>
                </a:extLst>
              </a:tr>
              <a:tr h="256629">
                <a:tc>
                  <a:txBody>
                    <a:bodyPr/>
                    <a:lstStyle/>
                    <a:p>
                      <a:pPr algn="ctr" fontAlgn="b"/>
                      <a:r>
                        <a:rPr lang="it-IT" sz="1100" b="0" i="0" u="none" strike="noStrike">
                          <a:solidFill>
                            <a:srgbClr val="000000"/>
                          </a:solidFill>
                          <a:effectLst/>
                          <a:latin typeface="Calibri"/>
                        </a:rPr>
                        <a:t>3308462</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la capacità di fornire una ampia gamma di </a:t>
                      </a:r>
                      <a:r>
                        <a:rPr lang="it-IT" sz="1100" b="1" i="0" u="none" strike="noStrike">
                          <a:solidFill>
                            <a:srgbClr val="000000"/>
                          </a:solidFill>
                          <a:effectLst/>
                          <a:latin typeface="Calibri"/>
                        </a:rPr>
                        <a:t>prodotti</a:t>
                      </a:r>
                      <a:r>
                        <a:rPr lang="it-IT" sz="1100" b="0" i="0" u="none" strike="noStrike">
                          <a:solidFill>
                            <a:srgbClr val="000000"/>
                          </a:solidFill>
                          <a:effectLst/>
                          <a:latin typeface="Calibri"/>
                        </a:rPr>
                        <a:t> collaborando con i maggiori produttori e distributori di</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0.249091</a:t>
                      </a:r>
                    </a:p>
                  </a:txBody>
                  <a:tcPr marL="9525" marR="9525" marT="9525" marB="0" anchor="b">
                    <a:solidFill>
                      <a:schemeClr val="bg1"/>
                    </a:solidFill>
                  </a:tcPr>
                </a:tc>
                <a:extLst>
                  <a:ext uri="{0D108BD9-81ED-4DB2-BD59-A6C34878D82A}">
                    <a16:rowId xmlns:a16="http://schemas.microsoft.com/office/drawing/2014/main" val="10002"/>
                  </a:ext>
                </a:extLst>
              </a:tr>
              <a:tr h="256629">
                <a:tc>
                  <a:txBody>
                    <a:bodyPr/>
                    <a:lstStyle/>
                    <a:p>
                      <a:pPr algn="ctr" fontAlgn="b"/>
                      <a:r>
                        <a:rPr lang="it-IT" sz="1100" b="0" i="0" u="none" strike="noStrike">
                          <a:solidFill>
                            <a:srgbClr val="000000"/>
                          </a:solidFill>
                          <a:effectLst/>
                          <a:latin typeface="Calibri"/>
                        </a:rPr>
                        <a:t>3308462</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a </a:t>
                      </a:r>
                      <a:r>
                        <a:rPr lang="it-IT" sz="1100" b="0" i="0" u="none" strike="noStrike" err="1">
                          <a:solidFill>
                            <a:srgbClr val="000000"/>
                          </a:solidFill>
                          <a:effectLst/>
                          <a:latin typeface="Calibri"/>
                        </a:rPr>
                        <a:t>a</a:t>
                      </a:r>
                      <a:r>
                        <a:rPr lang="it-IT" sz="1100" b="0" i="0" u="none" strike="noStrike">
                          <a:solidFill>
                            <a:srgbClr val="000000"/>
                          </a:solidFill>
                          <a:effectLst/>
                          <a:latin typeface="Calibri"/>
                        </a:rPr>
                        <a:t> i campi di impiego del nostro </a:t>
                      </a:r>
                      <a:r>
                        <a:rPr lang="it-IT" sz="1100" b="1" i="0" u="none" strike="noStrike">
                          <a:solidFill>
                            <a:srgbClr val="000000"/>
                          </a:solidFill>
                          <a:effectLst/>
                          <a:latin typeface="Calibri"/>
                        </a:rPr>
                        <a:t>prodotto</a:t>
                      </a:r>
                      <a:r>
                        <a:rPr lang="it-IT" sz="1100" b="0" i="0" u="none" strike="noStrike">
                          <a:solidFill>
                            <a:srgbClr val="000000"/>
                          </a:solidFill>
                          <a:effectLst/>
                          <a:latin typeface="Calibri"/>
                        </a:rPr>
                        <a:t> vanno dal settore impiantistico di vario genere al</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0.207515</a:t>
                      </a:r>
                    </a:p>
                  </a:txBody>
                  <a:tcPr marL="9525" marR="9525" marT="9525" marB="0" anchor="b">
                    <a:solidFill>
                      <a:schemeClr val="bg1"/>
                    </a:solidFill>
                  </a:tcPr>
                </a:tc>
                <a:extLst>
                  <a:ext uri="{0D108BD9-81ED-4DB2-BD59-A6C34878D82A}">
                    <a16:rowId xmlns:a16="http://schemas.microsoft.com/office/drawing/2014/main" val="10003"/>
                  </a:ext>
                </a:extLst>
              </a:tr>
              <a:tr h="256629">
                <a:tc>
                  <a:txBody>
                    <a:bodyPr/>
                    <a:lstStyle/>
                    <a:p>
                      <a:pPr algn="ctr" fontAlgn="b"/>
                      <a:r>
                        <a:rPr lang="it-IT" sz="1100" b="0" i="0" u="none" strike="noStrike">
                          <a:solidFill>
                            <a:srgbClr val="000000"/>
                          </a:solidFill>
                          <a:effectLst/>
                          <a:latin typeface="Calibri"/>
                        </a:rPr>
                        <a:t>69995</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1</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hotel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assicurati le migliori tariffe e condizioni </a:t>
                      </a:r>
                      <a:r>
                        <a:rPr lang="it-IT" sz="1100" b="1" i="0" u="none" strike="noStrike">
                          <a:solidFill>
                            <a:srgbClr val="000000"/>
                          </a:solidFill>
                          <a:effectLst/>
                          <a:latin typeface="Calibri"/>
                        </a:rPr>
                        <a:t>offerte</a:t>
                      </a:r>
                      <a:r>
                        <a:rPr lang="it-IT" sz="1100" b="0" i="0" u="none" strike="noStrike">
                          <a:solidFill>
                            <a:srgbClr val="000000"/>
                          </a:solidFill>
                          <a:effectLst/>
                          <a:latin typeface="Calibri"/>
                        </a:rPr>
                        <a:t> hotel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scopri il city hotel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la</a:t>
                      </a:r>
                    </a:p>
                  </a:txBody>
                  <a:tcPr marL="9525" marR="9525" marT="9525" marB="0" anchor="b">
                    <a:solidFill>
                      <a:schemeClr val="bg1"/>
                    </a:solidFill>
                  </a:tcPr>
                </a:tc>
                <a:tc>
                  <a:txBody>
                    <a:bodyPr/>
                    <a:lstStyle/>
                    <a:p>
                      <a:pPr algn="ctr" fontAlgn="b"/>
                      <a:r>
                        <a:rPr lang="it-IT" sz="1100" b="0" i="0" u="none" strike="noStrike">
                          <a:solidFill>
                            <a:srgbClr val="FF0000"/>
                          </a:solidFill>
                          <a:effectLst/>
                          <a:latin typeface="Calibri"/>
                        </a:rPr>
                        <a:t>0.869542</a:t>
                      </a:r>
                    </a:p>
                  </a:txBody>
                  <a:tcPr marL="9525" marR="9525" marT="9525" marB="0" anchor="b">
                    <a:solidFill>
                      <a:schemeClr val="bg1"/>
                    </a:solidFill>
                  </a:tcPr>
                </a:tc>
                <a:extLst>
                  <a:ext uri="{0D108BD9-81ED-4DB2-BD59-A6C34878D82A}">
                    <a16:rowId xmlns:a16="http://schemas.microsoft.com/office/drawing/2014/main" val="10004"/>
                  </a:ext>
                </a:extLst>
              </a:tr>
              <a:tr h="256629">
                <a:tc>
                  <a:txBody>
                    <a:bodyPr/>
                    <a:lstStyle/>
                    <a:p>
                      <a:pPr algn="ctr" fontAlgn="b"/>
                      <a:r>
                        <a:rPr lang="it-IT" sz="1100" b="0" i="0" u="none" strike="noStrike">
                          <a:solidFill>
                            <a:srgbClr val="000000"/>
                          </a:solidFill>
                          <a:effectLst/>
                          <a:latin typeface="Calibri"/>
                        </a:rPr>
                        <a:t>69995</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1</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socio best western </a:t>
                      </a:r>
                      <a:r>
                        <a:rPr lang="it-IT" sz="1100" b="0" i="0" u="none" strike="noStrike" err="1">
                          <a:solidFill>
                            <a:srgbClr val="000000"/>
                          </a:solidFill>
                          <a:effectLst/>
                          <a:latin typeface="Calibri"/>
                        </a:rPr>
                        <a:t>rewards</a:t>
                      </a:r>
                      <a:r>
                        <a:rPr lang="it-IT" sz="1100" b="0" i="0" u="none" strike="noStrike">
                          <a:solidFill>
                            <a:srgbClr val="000000"/>
                          </a:solidFill>
                          <a:effectLst/>
                          <a:latin typeface="Calibri"/>
                        </a:rPr>
                        <a:t> inserisci qui il tuo </a:t>
                      </a:r>
                      <a:r>
                        <a:rPr lang="it-IT" sz="1100" b="1" i="0" u="none" strike="noStrike">
                          <a:solidFill>
                            <a:srgbClr val="000000"/>
                          </a:solidFill>
                          <a:effectLst/>
                          <a:latin typeface="Calibri"/>
                        </a:rPr>
                        <a:t>numero</a:t>
                      </a:r>
                      <a:r>
                        <a:rPr lang="it-IT" sz="1100" b="0" i="0" u="none" strike="noStrike">
                          <a:solidFill>
                            <a:srgbClr val="000000"/>
                          </a:solidFill>
                          <a:effectLst/>
                          <a:latin typeface="Calibri"/>
                        </a:rPr>
                        <a:t> di tessera prenota ora prenota ora link utili</a:t>
                      </a:r>
                    </a:p>
                  </a:txBody>
                  <a:tcPr marL="9525" marR="9525" marT="9525" marB="0" anchor="b">
                    <a:solidFill>
                      <a:schemeClr val="bg1"/>
                    </a:solidFill>
                  </a:tcPr>
                </a:tc>
                <a:tc>
                  <a:txBody>
                    <a:bodyPr/>
                    <a:lstStyle/>
                    <a:p>
                      <a:pPr algn="ctr" fontAlgn="b"/>
                      <a:r>
                        <a:rPr lang="it-IT" sz="1100" b="0" i="0" u="none" strike="noStrike">
                          <a:solidFill>
                            <a:srgbClr val="FF0000"/>
                          </a:solidFill>
                          <a:effectLst/>
                          <a:latin typeface="Calibri"/>
                        </a:rPr>
                        <a:t>0.946153</a:t>
                      </a:r>
                    </a:p>
                  </a:txBody>
                  <a:tcPr marL="9525" marR="9525" marT="9525" marB="0" anchor="b">
                    <a:solidFill>
                      <a:schemeClr val="bg1"/>
                    </a:solidFill>
                  </a:tcPr>
                </a:tc>
                <a:extLst>
                  <a:ext uri="{0D108BD9-81ED-4DB2-BD59-A6C34878D82A}">
                    <a16:rowId xmlns:a16="http://schemas.microsoft.com/office/drawing/2014/main" val="10005"/>
                  </a:ext>
                </a:extLst>
              </a:tr>
              <a:tr h="326265">
                <a:tc>
                  <a:txBody>
                    <a:bodyPr/>
                    <a:lstStyle/>
                    <a:p>
                      <a:pPr algn="ctr" fontAlgn="b"/>
                      <a:r>
                        <a:rPr lang="it-IT" sz="1100" b="0" i="0" u="none" strike="noStrike">
                          <a:solidFill>
                            <a:srgbClr val="000000"/>
                          </a:solidFill>
                          <a:effectLst/>
                          <a:latin typeface="Calibri"/>
                        </a:rPr>
                        <a:t>69995</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1</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e palazzo ducale a prezzi convenienti e vantaggiosi </a:t>
                      </a:r>
                      <a:r>
                        <a:rPr lang="it-IT" sz="1100" b="1" i="0" u="none" strike="noStrike">
                          <a:solidFill>
                            <a:srgbClr val="000000"/>
                          </a:solidFill>
                          <a:effectLst/>
                          <a:latin typeface="Calibri"/>
                        </a:rPr>
                        <a:t>offerte</a:t>
                      </a:r>
                      <a:r>
                        <a:rPr lang="it-IT" sz="1100" b="0" i="0" u="none" strike="noStrike">
                          <a:solidFill>
                            <a:srgbClr val="000000"/>
                          </a:solidFill>
                          <a:effectLst/>
                          <a:latin typeface="Calibri"/>
                        </a:rPr>
                        <a:t> attive city hotel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prima prenoti più risparmi</a:t>
                      </a:r>
                    </a:p>
                  </a:txBody>
                  <a:tcPr marL="9525" marR="9525" marT="9525" marB="0" anchor="b">
                    <a:solidFill>
                      <a:schemeClr val="bg1"/>
                    </a:solidFill>
                  </a:tcPr>
                </a:tc>
                <a:tc>
                  <a:txBody>
                    <a:bodyPr/>
                    <a:lstStyle/>
                    <a:p>
                      <a:pPr algn="ctr" fontAlgn="b"/>
                      <a:r>
                        <a:rPr lang="it-IT" sz="1100" b="0" i="0" u="none" strike="noStrike">
                          <a:solidFill>
                            <a:srgbClr val="FF0000"/>
                          </a:solidFill>
                          <a:effectLst/>
                          <a:latin typeface="Calibri"/>
                        </a:rPr>
                        <a:t>0.839108</a:t>
                      </a:r>
                    </a:p>
                  </a:txBody>
                  <a:tcPr marL="9525" marR="9525" marT="9525" marB="0" anchor="b">
                    <a:solidFill>
                      <a:schemeClr val="bg1"/>
                    </a:solidFill>
                  </a:tcPr>
                </a:tc>
                <a:extLst>
                  <a:ext uri="{0D108BD9-81ED-4DB2-BD59-A6C34878D82A}">
                    <a16:rowId xmlns:a16="http://schemas.microsoft.com/office/drawing/2014/main" val="10006"/>
                  </a:ext>
                </a:extLst>
              </a:tr>
              <a:tr h="326265">
                <a:tc>
                  <a:txBody>
                    <a:bodyPr/>
                    <a:lstStyle/>
                    <a:p>
                      <a:pPr algn="ctr" fontAlgn="b"/>
                      <a:r>
                        <a:rPr lang="it-IT" sz="1100" b="0" i="0" u="none" strike="noStrike">
                          <a:solidFill>
                            <a:srgbClr val="000000"/>
                          </a:solidFill>
                          <a:effectLst/>
                          <a:latin typeface="Calibri"/>
                        </a:rPr>
                        <a:t>69995</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1</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hotel di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grazie </a:t>
                      </a:r>
                      <a:r>
                        <a:rPr lang="it-IT" sz="1100" b="0" i="0" u="none" strike="noStrike" err="1">
                          <a:solidFill>
                            <a:srgbClr val="000000"/>
                          </a:solidFill>
                          <a:effectLst/>
                          <a:latin typeface="Calibri"/>
                        </a:rPr>
                        <a:t>all</a:t>
                      </a:r>
                      <a:r>
                        <a:rPr lang="it-IT" sz="1100" b="0" i="0" u="none" strike="noStrike">
                          <a:solidFill>
                            <a:srgbClr val="000000"/>
                          </a:solidFill>
                          <a:effectLst/>
                          <a:latin typeface="Calibri"/>
                        </a:rPr>
                        <a:t> ampia scelta di </a:t>
                      </a:r>
                      <a:r>
                        <a:rPr lang="it-IT" sz="1100" b="1" i="0" u="none" strike="noStrike">
                          <a:solidFill>
                            <a:srgbClr val="000000"/>
                          </a:solidFill>
                          <a:effectLst/>
                          <a:latin typeface="Calibri"/>
                        </a:rPr>
                        <a:t>prodotti</a:t>
                      </a:r>
                      <a:r>
                        <a:rPr lang="it-IT" sz="1100" b="0" i="0" u="none" strike="noStrike">
                          <a:solidFill>
                            <a:srgbClr val="000000"/>
                          </a:solidFill>
                          <a:effectLst/>
                          <a:latin typeface="Calibri"/>
                        </a:rPr>
                        <a:t> tipici della zona può soddisfare esigenze alimentari specifiche</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0.232857</a:t>
                      </a:r>
                    </a:p>
                  </a:txBody>
                  <a:tcPr marL="9525" marR="9525" marT="9525" marB="0" anchor="b">
                    <a:solidFill>
                      <a:schemeClr val="bg1"/>
                    </a:solidFill>
                  </a:tcPr>
                </a:tc>
                <a:extLst>
                  <a:ext uri="{0D108BD9-81ED-4DB2-BD59-A6C34878D82A}">
                    <a16:rowId xmlns:a16="http://schemas.microsoft.com/office/drawing/2014/main" val="10007"/>
                  </a:ext>
                </a:extLst>
              </a:tr>
              <a:tr h="167639">
                <a:tc>
                  <a:txBody>
                    <a:bodyPr/>
                    <a:lstStyle/>
                    <a:p>
                      <a:pPr algn="ctr" fontAlgn="b"/>
                      <a:r>
                        <a:rPr lang="it-IT" sz="1100" b="0" i="0" u="none" strike="noStrike">
                          <a:solidFill>
                            <a:srgbClr val="000000"/>
                          </a:solidFill>
                          <a:effectLst/>
                          <a:latin typeface="Calibri"/>
                        </a:rPr>
                        <a:t>69995</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1</a:t>
                      </a:r>
                    </a:p>
                  </a:txBody>
                  <a:tcPr marL="9525" marR="9525" marT="9525" marB="0" anchor="b">
                    <a:solidFill>
                      <a:schemeClr val="bg1"/>
                    </a:solidFill>
                  </a:tcPr>
                </a:tc>
                <a:tc>
                  <a:txBody>
                    <a:bodyPr/>
                    <a:lstStyle/>
                    <a:p>
                      <a:pPr algn="l" fontAlgn="b"/>
                      <a:r>
                        <a:rPr lang="it-IT" sz="1100" b="0" i="0" u="none" strike="noStrike">
                          <a:solidFill>
                            <a:srgbClr val="000000"/>
                          </a:solidFill>
                          <a:effectLst/>
                          <a:latin typeface="Calibri"/>
                        </a:rPr>
                        <a:t>di </a:t>
                      </a:r>
                      <a:r>
                        <a:rPr lang="it-IT" sz="1100" b="0" i="0" u="none" strike="noStrike" err="1">
                          <a:solidFill>
                            <a:srgbClr val="000000"/>
                          </a:solidFill>
                          <a:effectLst/>
                          <a:latin typeface="Calibri"/>
                        </a:rPr>
                        <a:t>genova</a:t>
                      </a:r>
                      <a:r>
                        <a:rPr lang="it-IT" sz="1100" b="0" i="0" u="none" strike="noStrike">
                          <a:solidFill>
                            <a:srgbClr val="000000"/>
                          </a:solidFill>
                          <a:effectLst/>
                          <a:latin typeface="Calibri"/>
                        </a:rPr>
                        <a:t> si contraddistingue per la scelta di </a:t>
                      </a:r>
                      <a:r>
                        <a:rPr lang="it-IT" sz="1100" b="1" i="0" u="none" strike="noStrike">
                          <a:solidFill>
                            <a:srgbClr val="000000"/>
                          </a:solidFill>
                          <a:effectLst/>
                          <a:latin typeface="Calibri"/>
                        </a:rPr>
                        <a:t>prodotti</a:t>
                      </a:r>
                      <a:r>
                        <a:rPr lang="it-IT" sz="1100" b="0" i="0" u="none" strike="noStrike">
                          <a:solidFill>
                            <a:srgbClr val="000000"/>
                          </a:solidFill>
                          <a:effectLst/>
                          <a:latin typeface="Calibri"/>
                        </a:rPr>
                        <a:t> selezionati sulla base della qualità della vicinanza a</a:t>
                      </a:r>
                    </a:p>
                  </a:txBody>
                  <a:tcPr marL="9525" marR="9525" marT="9525" marB="0" anchor="b">
                    <a:solidFill>
                      <a:schemeClr val="bg1"/>
                    </a:solidFill>
                  </a:tcPr>
                </a:tc>
                <a:tc>
                  <a:txBody>
                    <a:bodyPr/>
                    <a:lstStyle/>
                    <a:p>
                      <a:pPr algn="ctr" fontAlgn="b"/>
                      <a:r>
                        <a:rPr lang="it-IT" sz="1100" b="0" i="0" u="none" strike="noStrike">
                          <a:solidFill>
                            <a:srgbClr val="000000"/>
                          </a:solidFill>
                          <a:effectLst/>
                          <a:latin typeface="Calibri"/>
                        </a:rPr>
                        <a:t>0.233778</a:t>
                      </a:r>
                    </a:p>
                  </a:txBody>
                  <a:tcPr marL="9525" marR="9525" marT="9525" marB="0" anchor="b">
                    <a:solidFill>
                      <a:schemeClr val="bg1"/>
                    </a:solidFill>
                  </a:tcPr>
                </a:tc>
                <a:extLst>
                  <a:ext uri="{0D108BD9-81ED-4DB2-BD59-A6C34878D82A}">
                    <a16:rowId xmlns:a16="http://schemas.microsoft.com/office/drawing/2014/main" val="10008"/>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090057651"/>
              </p:ext>
            </p:extLst>
          </p:nvPr>
        </p:nvGraphicFramePr>
        <p:xfrm>
          <a:off x="1475656" y="4509120"/>
          <a:ext cx="1464721" cy="1582792"/>
        </p:xfrm>
        <a:graphic>
          <a:graphicData uri="http://schemas.openxmlformats.org/drawingml/2006/table">
            <a:tbl>
              <a:tblPr firstRow="1" bandRow="1">
                <a:tableStyleId>{5940675A-B579-460E-94D1-54222C63F5DA}</a:tableStyleId>
              </a:tblPr>
              <a:tblGrid>
                <a:gridCol w="372769">
                  <a:extLst>
                    <a:ext uri="{9D8B030D-6E8A-4147-A177-3AD203B41FA5}">
                      <a16:colId xmlns:a16="http://schemas.microsoft.com/office/drawing/2014/main" val="20000"/>
                    </a:ext>
                  </a:extLst>
                </a:gridCol>
                <a:gridCol w="1091952">
                  <a:extLst>
                    <a:ext uri="{9D8B030D-6E8A-4147-A177-3AD203B41FA5}">
                      <a16:colId xmlns:a16="http://schemas.microsoft.com/office/drawing/2014/main" val="20001"/>
                    </a:ext>
                  </a:extLst>
                </a:gridCol>
              </a:tblGrid>
              <a:tr h="197849">
                <a:tc>
                  <a:txBody>
                    <a:bodyPr/>
                    <a:lstStyle/>
                    <a:p>
                      <a:pPr algn="r" fontAlgn="b"/>
                      <a:r>
                        <a:rPr lang="it-IT" sz="1100" b="0" i="0" u="none" strike="noStrike">
                          <a:solidFill>
                            <a:srgbClr val="000000"/>
                          </a:solidFill>
                          <a:effectLst/>
                          <a:latin typeface="Calibri"/>
                        </a:rPr>
                        <a:t>TP:</a:t>
                      </a:r>
                    </a:p>
                  </a:txBody>
                  <a:tcPr marL="9525" marR="9525" marT="9525" marB="0" anchor="b"/>
                </a:tc>
                <a:tc>
                  <a:txBody>
                    <a:bodyPr/>
                    <a:lstStyle/>
                    <a:p>
                      <a:pPr algn="r" fontAlgn="b"/>
                      <a:r>
                        <a:rPr lang="it-IT" sz="1100" b="0" i="0" u="none" strike="noStrike">
                          <a:solidFill>
                            <a:srgbClr val="000000"/>
                          </a:solidFill>
                          <a:effectLst/>
                          <a:latin typeface="Calibri"/>
                        </a:rPr>
                        <a:t>550</a:t>
                      </a:r>
                    </a:p>
                  </a:txBody>
                  <a:tcPr marL="9525" marR="9525" marT="9525" marB="0" anchor="b"/>
                </a:tc>
                <a:extLst>
                  <a:ext uri="{0D108BD9-81ED-4DB2-BD59-A6C34878D82A}">
                    <a16:rowId xmlns:a16="http://schemas.microsoft.com/office/drawing/2014/main" val="10000"/>
                  </a:ext>
                </a:extLst>
              </a:tr>
              <a:tr h="197849">
                <a:tc>
                  <a:txBody>
                    <a:bodyPr/>
                    <a:lstStyle/>
                    <a:p>
                      <a:pPr algn="r" fontAlgn="b"/>
                      <a:r>
                        <a:rPr lang="it-IT" sz="1100" b="0" i="0" u="none" strike="noStrike">
                          <a:solidFill>
                            <a:srgbClr val="000000"/>
                          </a:solidFill>
                          <a:effectLst/>
                          <a:latin typeface="Calibri"/>
                        </a:rPr>
                        <a:t>TN:</a:t>
                      </a:r>
                    </a:p>
                  </a:txBody>
                  <a:tcPr marL="9525" marR="9525" marT="9525" marB="0" anchor="b"/>
                </a:tc>
                <a:tc>
                  <a:txBody>
                    <a:bodyPr/>
                    <a:lstStyle/>
                    <a:p>
                      <a:pPr algn="r" fontAlgn="b"/>
                      <a:r>
                        <a:rPr lang="it-IT" sz="1100" b="0" i="0" u="none" strike="noStrike">
                          <a:solidFill>
                            <a:srgbClr val="000000"/>
                          </a:solidFill>
                          <a:effectLst/>
                          <a:latin typeface="Calibri"/>
                        </a:rPr>
                        <a:t>3307</a:t>
                      </a:r>
                    </a:p>
                  </a:txBody>
                  <a:tcPr marL="9525" marR="9525" marT="9525" marB="0" anchor="b"/>
                </a:tc>
                <a:extLst>
                  <a:ext uri="{0D108BD9-81ED-4DB2-BD59-A6C34878D82A}">
                    <a16:rowId xmlns:a16="http://schemas.microsoft.com/office/drawing/2014/main" val="10001"/>
                  </a:ext>
                </a:extLst>
              </a:tr>
              <a:tr h="197849">
                <a:tc>
                  <a:txBody>
                    <a:bodyPr/>
                    <a:lstStyle/>
                    <a:p>
                      <a:pPr algn="r" fontAlgn="b"/>
                      <a:r>
                        <a:rPr lang="it-IT" sz="1100" b="0" i="0" u="none" strike="noStrike">
                          <a:solidFill>
                            <a:srgbClr val="000000"/>
                          </a:solidFill>
                          <a:effectLst/>
                          <a:latin typeface="Calibri"/>
                        </a:rPr>
                        <a:t>FP:</a:t>
                      </a:r>
                    </a:p>
                  </a:txBody>
                  <a:tcPr marL="9525" marR="9525" marT="9525" marB="0" anchor="b"/>
                </a:tc>
                <a:tc>
                  <a:txBody>
                    <a:bodyPr/>
                    <a:lstStyle/>
                    <a:p>
                      <a:pPr algn="r" fontAlgn="b"/>
                      <a:r>
                        <a:rPr lang="it-IT" sz="1100" b="0" i="0" u="none" strike="noStrike">
                          <a:solidFill>
                            <a:srgbClr val="000000"/>
                          </a:solidFill>
                          <a:effectLst/>
                          <a:latin typeface="Calibri"/>
                        </a:rPr>
                        <a:t>394</a:t>
                      </a:r>
                    </a:p>
                  </a:txBody>
                  <a:tcPr marL="9525" marR="9525" marT="9525" marB="0" anchor="b"/>
                </a:tc>
                <a:extLst>
                  <a:ext uri="{0D108BD9-81ED-4DB2-BD59-A6C34878D82A}">
                    <a16:rowId xmlns:a16="http://schemas.microsoft.com/office/drawing/2014/main" val="10002"/>
                  </a:ext>
                </a:extLst>
              </a:tr>
              <a:tr h="197849">
                <a:tc>
                  <a:txBody>
                    <a:bodyPr/>
                    <a:lstStyle/>
                    <a:p>
                      <a:pPr algn="r" fontAlgn="b"/>
                      <a:r>
                        <a:rPr lang="it-IT" sz="1100" b="0" i="0" u="none" strike="noStrike">
                          <a:solidFill>
                            <a:srgbClr val="000000"/>
                          </a:solidFill>
                          <a:effectLst/>
                          <a:latin typeface="Calibri"/>
                        </a:rPr>
                        <a:t>FN:</a:t>
                      </a:r>
                    </a:p>
                  </a:txBody>
                  <a:tcPr marL="9525" marR="9525" marT="9525" marB="0" anchor="b"/>
                </a:tc>
                <a:tc>
                  <a:txBody>
                    <a:bodyPr/>
                    <a:lstStyle/>
                    <a:p>
                      <a:pPr algn="r" fontAlgn="b"/>
                      <a:r>
                        <a:rPr lang="it-IT" sz="1100" b="0" i="0" u="none" strike="noStrike">
                          <a:solidFill>
                            <a:srgbClr val="000000"/>
                          </a:solidFill>
                          <a:effectLst/>
                          <a:latin typeface="Calibri"/>
                        </a:rPr>
                        <a:t>547</a:t>
                      </a:r>
                    </a:p>
                  </a:txBody>
                  <a:tcPr marL="9525" marR="9525" marT="9525" marB="0" anchor="b"/>
                </a:tc>
                <a:extLst>
                  <a:ext uri="{0D108BD9-81ED-4DB2-BD59-A6C34878D82A}">
                    <a16:rowId xmlns:a16="http://schemas.microsoft.com/office/drawing/2014/main" val="10003"/>
                  </a:ext>
                </a:extLst>
              </a:tr>
              <a:tr h="197849">
                <a:tc>
                  <a:txBody>
                    <a:bodyPr/>
                    <a:lstStyle/>
                    <a:p>
                      <a:pPr algn="r" fontAlgn="b"/>
                      <a:r>
                        <a:rPr lang="it-IT" sz="1100" b="0" i="0" u="none" strike="noStrike">
                          <a:solidFill>
                            <a:srgbClr val="FF0000"/>
                          </a:solidFill>
                          <a:effectLst/>
                          <a:latin typeface="Calibri"/>
                        </a:rPr>
                        <a:t>F1:</a:t>
                      </a:r>
                    </a:p>
                  </a:txBody>
                  <a:tcPr marL="9525" marR="9525" marT="9525" marB="0" anchor="b"/>
                </a:tc>
                <a:tc>
                  <a:txBody>
                    <a:bodyPr/>
                    <a:lstStyle/>
                    <a:p>
                      <a:pPr algn="r" fontAlgn="b"/>
                      <a:r>
                        <a:rPr lang="it-IT" sz="1100" b="0" i="0" u="none" strike="noStrike">
                          <a:solidFill>
                            <a:srgbClr val="FF0000"/>
                          </a:solidFill>
                          <a:effectLst/>
                          <a:latin typeface="Calibri"/>
                        </a:rPr>
                        <a:t>0.538951494366</a:t>
                      </a:r>
                    </a:p>
                  </a:txBody>
                  <a:tcPr marL="9525" marR="9525" marT="9525" marB="0" anchor="b"/>
                </a:tc>
                <a:extLst>
                  <a:ext uri="{0D108BD9-81ED-4DB2-BD59-A6C34878D82A}">
                    <a16:rowId xmlns:a16="http://schemas.microsoft.com/office/drawing/2014/main" val="10004"/>
                  </a:ext>
                </a:extLst>
              </a:tr>
              <a:tr h="197849">
                <a:tc>
                  <a:txBody>
                    <a:bodyPr/>
                    <a:lstStyle/>
                    <a:p>
                      <a:pPr algn="r" fontAlgn="b"/>
                      <a:r>
                        <a:rPr lang="it-IT" sz="1100" b="0" i="0" u="none" strike="noStrike">
                          <a:solidFill>
                            <a:srgbClr val="000000"/>
                          </a:solidFill>
                          <a:effectLst/>
                          <a:latin typeface="Calibri"/>
                        </a:rPr>
                        <a:t>PREC:</a:t>
                      </a:r>
                    </a:p>
                  </a:txBody>
                  <a:tcPr marL="9525" marR="9525" marT="9525" marB="0" anchor="b"/>
                </a:tc>
                <a:tc>
                  <a:txBody>
                    <a:bodyPr/>
                    <a:lstStyle/>
                    <a:p>
                      <a:pPr algn="r" fontAlgn="b"/>
                      <a:r>
                        <a:rPr lang="it-IT" sz="1100" b="0" i="0" u="none" strike="noStrike">
                          <a:solidFill>
                            <a:srgbClr val="000000"/>
                          </a:solidFill>
                          <a:effectLst/>
                          <a:latin typeface="Calibri"/>
                        </a:rPr>
                        <a:t>0.582627118644</a:t>
                      </a:r>
                    </a:p>
                  </a:txBody>
                  <a:tcPr marL="9525" marR="9525" marT="9525" marB="0" anchor="b"/>
                </a:tc>
                <a:extLst>
                  <a:ext uri="{0D108BD9-81ED-4DB2-BD59-A6C34878D82A}">
                    <a16:rowId xmlns:a16="http://schemas.microsoft.com/office/drawing/2014/main" val="10005"/>
                  </a:ext>
                </a:extLst>
              </a:tr>
              <a:tr h="197849">
                <a:tc>
                  <a:txBody>
                    <a:bodyPr/>
                    <a:lstStyle/>
                    <a:p>
                      <a:pPr algn="r" fontAlgn="b"/>
                      <a:r>
                        <a:rPr lang="it-IT" sz="1100" b="0" i="0" u="none" strike="noStrike">
                          <a:solidFill>
                            <a:srgbClr val="000000"/>
                          </a:solidFill>
                          <a:effectLst/>
                          <a:latin typeface="Calibri"/>
                        </a:rPr>
                        <a:t>REC:</a:t>
                      </a:r>
                    </a:p>
                  </a:txBody>
                  <a:tcPr marL="9525" marR="9525" marT="9525" marB="0" anchor="b"/>
                </a:tc>
                <a:tc>
                  <a:txBody>
                    <a:bodyPr/>
                    <a:lstStyle/>
                    <a:p>
                      <a:pPr algn="r" fontAlgn="b"/>
                      <a:r>
                        <a:rPr lang="it-IT" sz="1100" b="0" i="0" u="none" strike="noStrike">
                          <a:solidFill>
                            <a:srgbClr val="000000"/>
                          </a:solidFill>
                          <a:effectLst/>
                          <a:latin typeface="Calibri"/>
                        </a:rPr>
                        <a:t>0.501367365542</a:t>
                      </a:r>
                    </a:p>
                  </a:txBody>
                  <a:tcPr marL="9525" marR="9525" marT="9525" marB="0" anchor="b"/>
                </a:tc>
                <a:extLst>
                  <a:ext uri="{0D108BD9-81ED-4DB2-BD59-A6C34878D82A}">
                    <a16:rowId xmlns:a16="http://schemas.microsoft.com/office/drawing/2014/main" val="10006"/>
                  </a:ext>
                </a:extLst>
              </a:tr>
              <a:tr h="197849">
                <a:tc>
                  <a:txBody>
                    <a:bodyPr/>
                    <a:lstStyle/>
                    <a:p>
                      <a:pPr algn="r" fontAlgn="b"/>
                      <a:r>
                        <a:rPr lang="it-IT" sz="1100" b="0" i="0" u="none" strike="noStrike">
                          <a:solidFill>
                            <a:srgbClr val="FF0000"/>
                          </a:solidFill>
                          <a:effectLst/>
                          <a:latin typeface="Calibri"/>
                        </a:rPr>
                        <a:t>ACC:</a:t>
                      </a:r>
                    </a:p>
                  </a:txBody>
                  <a:tcPr marL="9525" marR="9525" marT="9525" marB="0" anchor="b"/>
                </a:tc>
                <a:tc>
                  <a:txBody>
                    <a:bodyPr/>
                    <a:lstStyle/>
                    <a:p>
                      <a:pPr algn="r" fontAlgn="b"/>
                      <a:r>
                        <a:rPr lang="it-IT" sz="1100" b="0" i="0" u="none" strike="noStrike">
                          <a:solidFill>
                            <a:srgbClr val="FF0000"/>
                          </a:solidFill>
                          <a:effectLst/>
                          <a:latin typeface="Calibri"/>
                        </a:rPr>
                        <a:t>0.803876615256</a:t>
                      </a:r>
                    </a:p>
                  </a:txBody>
                  <a:tcPr marL="9525" marR="9525" marT="9525" marB="0" anchor="b"/>
                </a:tc>
                <a:extLst>
                  <a:ext uri="{0D108BD9-81ED-4DB2-BD59-A6C34878D82A}">
                    <a16:rowId xmlns:a16="http://schemas.microsoft.com/office/drawing/2014/main" val="10007"/>
                  </a:ext>
                </a:extLst>
              </a:tr>
            </a:tbl>
          </a:graphicData>
        </a:graphic>
      </p:graphicFrame>
      <p:sp>
        <p:nvSpPr>
          <p:cNvPr id="6" name="Ovale 5"/>
          <p:cNvSpPr/>
          <p:nvPr/>
        </p:nvSpPr>
        <p:spPr>
          <a:xfrm>
            <a:off x="7848496" y="1484784"/>
            <a:ext cx="1188000" cy="2916000"/>
          </a:xfrm>
          <a:prstGeom prst="ellipse">
            <a:avLst/>
          </a:prstGeom>
          <a:no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sp>
        <p:nvSpPr>
          <p:cNvPr id="8" name="Rettangolo 7"/>
          <p:cNvSpPr/>
          <p:nvPr/>
        </p:nvSpPr>
        <p:spPr>
          <a:xfrm>
            <a:off x="4716016" y="4902170"/>
            <a:ext cx="3240360" cy="738662"/>
          </a:xfrm>
          <a:prstGeom prst="rect">
            <a:avLst/>
          </a:prstGeom>
          <a:solidFill>
            <a:schemeClr val="accent5">
              <a:lumMod val="20000"/>
              <a:lumOff val="8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kern="1200" err="1">
                <a:solidFill>
                  <a:srgbClr val="000000"/>
                </a:solidFill>
                <a:ea typeface="+mn-ea"/>
                <a:cs typeface="+mn-cs"/>
              </a:rPr>
              <a:t>Final</a:t>
            </a:r>
            <a:r>
              <a:rPr lang="it-IT" kern="1200">
                <a:solidFill>
                  <a:srgbClr val="000000"/>
                </a:solidFill>
                <a:ea typeface="+mn-ea"/>
                <a:cs typeface="+mn-cs"/>
              </a:rPr>
              <a:t> Web-site Simple </a:t>
            </a:r>
            <a:r>
              <a:rPr lang="it-IT" kern="1200" err="1">
                <a:solidFill>
                  <a:srgbClr val="000000"/>
                </a:solidFill>
                <a:ea typeface="+mn-ea"/>
                <a:cs typeface="+mn-cs"/>
              </a:rPr>
              <a:t>Classifier</a:t>
            </a:r>
            <a:endParaRPr lang="it-IT" kern="1200">
              <a:solidFill>
                <a:srgbClr val="000000"/>
              </a:solidFill>
              <a:ea typeface="+mn-ea"/>
              <a:cs typeface="+mn-cs"/>
            </a:endParaRPr>
          </a:p>
          <a:p>
            <a:pPr algn="ctr" rtl="0" latinLnBrk="1" hangingPunct="0"/>
            <a:r>
              <a:rPr lang="it-IT" sz="1200" i="1" kern="1200">
                <a:solidFill>
                  <a:srgbClr val="000000"/>
                </a:solidFill>
                <a:ea typeface="+mn-ea"/>
                <a:cs typeface="+mn-cs"/>
              </a:rPr>
              <a:t>(From </a:t>
            </a:r>
            <a:r>
              <a:rPr lang="it-IT" sz="1200" b="1" i="1" kern="1200" err="1">
                <a:solidFill>
                  <a:srgbClr val="000000"/>
                </a:solidFill>
                <a:ea typeface="+mn-ea"/>
                <a:cs typeface="+mn-cs"/>
              </a:rPr>
              <a:t>sentence</a:t>
            </a:r>
            <a:r>
              <a:rPr lang="it-IT" sz="1200" i="1" kern="1200">
                <a:solidFill>
                  <a:srgbClr val="000000"/>
                </a:solidFill>
                <a:ea typeface="+mn-ea"/>
                <a:cs typeface="+mn-cs"/>
              </a:rPr>
              <a:t> e-commerce </a:t>
            </a:r>
            <a:r>
              <a:rPr lang="it-IT" sz="1200" i="1" kern="1200" err="1">
                <a:solidFill>
                  <a:srgbClr val="000000"/>
                </a:solidFill>
                <a:ea typeface="+mn-ea"/>
                <a:cs typeface="+mn-cs"/>
              </a:rPr>
              <a:t>probability</a:t>
            </a:r>
            <a:r>
              <a:rPr lang="it-IT" sz="1200" i="1" kern="1200">
                <a:solidFill>
                  <a:srgbClr val="000000"/>
                </a:solidFill>
                <a:ea typeface="+mn-ea"/>
                <a:cs typeface="+mn-cs"/>
              </a:rPr>
              <a:t>  </a:t>
            </a:r>
            <a:br>
              <a:rPr lang="it-IT" sz="1200" i="1" kern="1200">
                <a:solidFill>
                  <a:srgbClr val="000000"/>
                </a:solidFill>
                <a:ea typeface="+mn-ea"/>
                <a:cs typeface="+mn-cs"/>
              </a:rPr>
            </a:br>
            <a:r>
              <a:rPr lang="it-IT" sz="1200" i="1" kern="1200">
                <a:solidFill>
                  <a:srgbClr val="000000"/>
                </a:solidFill>
                <a:ea typeface="+mn-ea"/>
                <a:cs typeface="+mn-cs"/>
              </a:rPr>
              <a:t>to </a:t>
            </a:r>
            <a:r>
              <a:rPr lang="it-IT" sz="1200" b="1" i="1" kern="1200">
                <a:solidFill>
                  <a:srgbClr val="000000"/>
                </a:solidFill>
                <a:ea typeface="+mn-ea"/>
                <a:cs typeface="+mn-cs"/>
              </a:rPr>
              <a:t>web-site</a:t>
            </a:r>
            <a:r>
              <a:rPr lang="it-IT" sz="1200" i="1" kern="1200">
                <a:solidFill>
                  <a:srgbClr val="000000"/>
                </a:solidFill>
                <a:ea typeface="+mn-ea"/>
                <a:cs typeface="+mn-cs"/>
              </a:rPr>
              <a:t> e-commerce  </a:t>
            </a:r>
            <a:r>
              <a:rPr lang="it-IT" sz="1200" i="1" kern="1200" err="1">
                <a:solidFill>
                  <a:srgbClr val="000000"/>
                </a:solidFill>
                <a:ea typeface="+mn-ea"/>
                <a:cs typeface="+mn-cs"/>
              </a:rPr>
              <a:t>probability</a:t>
            </a:r>
            <a:r>
              <a:rPr lang="it-IT" sz="1200" i="1" kern="1200">
                <a:solidFill>
                  <a:srgbClr val="000000"/>
                </a:solidFill>
                <a:ea typeface="+mn-ea"/>
                <a:cs typeface="+mn-cs"/>
              </a:rPr>
              <a:t>)</a:t>
            </a:r>
          </a:p>
        </p:txBody>
      </p:sp>
      <p:sp>
        <p:nvSpPr>
          <p:cNvPr id="10" name="Ovale 9"/>
          <p:cNvSpPr/>
          <p:nvPr/>
        </p:nvSpPr>
        <p:spPr>
          <a:xfrm>
            <a:off x="7992480" y="2132856"/>
            <a:ext cx="900000" cy="792000"/>
          </a:xfrm>
          <a:prstGeom prst="ellipse">
            <a:avLst/>
          </a:prstGeom>
          <a:no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sp>
        <p:nvSpPr>
          <p:cNvPr id="15" name="Ovale 14"/>
          <p:cNvSpPr/>
          <p:nvPr/>
        </p:nvSpPr>
        <p:spPr>
          <a:xfrm>
            <a:off x="7991176" y="2889104"/>
            <a:ext cx="901304" cy="1476000"/>
          </a:xfrm>
          <a:prstGeom prst="ellipse">
            <a:avLst/>
          </a:prstGeom>
          <a:no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cxnSp>
        <p:nvCxnSpPr>
          <p:cNvPr id="13" name="Connettore 2 12"/>
          <p:cNvCxnSpPr>
            <a:stCxn id="10" idx="2"/>
            <a:endCxn id="10" idx="2"/>
          </p:cNvCxnSpPr>
          <p:nvPr/>
        </p:nvCxnSpPr>
        <p:spPr>
          <a:xfrm>
            <a:off x="7992480" y="2528856"/>
            <a:ext cx="0" cy="0"/>
          </a:xfrm>
          <a:prstGeom prst="straightConnector1">
            <a:avLst/>
          </a:prstGeom>
          <a:noFill/>
          <a:ln w="25400" cap="flat">
            <a:solidFill>
              <a:srgbClr val="4F81BD"/>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4" name="Freccia circolare a sinistra 13"/>
          <p:cNvSpPr/>
          <p:nvPr/>
        </p:nvSpPr>
        <p:spPr>
          <a:xfrm rot="2248157">
            <a:off x="8321655" y="4656248"/>
            <a:ext cx="581954" cy="987696"/>
          </a:xfrm>
          <a:prstGeom prst="curvedLeftArrow">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sp>
        <p:nvSpPr>
          <p:cNvPr id="16" name="Freccia a sinistra 15"/>
          <p:cNvSpPr/>
          <p:nvPr/>
        </p:nvSpPr>
        <p:spPr>
          <a:xfrm>
            <a:off x="3131840" y="5150096"/>
            <a:ext cx="1407101" cy="245731"/>
          </a:xfrm>
          <a:prstGeom prst="leftArrow">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it-IT" kern="1200">
              <a:solidFill>
                <a:srgbClr val="000000"/>
              </a:solidFill>
            </a:endParaRPr>
          </a:p>
        </p:txBody>
      </p:sp>
      <p:sp>
        <p:nvSpPr>
          <p:cNvPr id="17" name="CasellaDiTesto 16"/>
          <p:cNvSpPr txBox="1"/>
          <p:nvPr/>
        </p:nvSpPr>
        <p:spPr>
          <a:xfrm>
            <a:off x="3419872" y="4797152"/>
            <a:ext cx="100811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rtl="0" latinLnBrk="1" hangingPunct="0"/>
            <a:r>
              <a:rPr lang="it-IT" kern="1200" err="1">
                <a:solidFill>
                  <a:srgbClr val="000000"/>
                </a:solidFill>
              </a:rPr>
              <a:t>results</a:t>
            </a:r>
            <a:endParaRPr lang="it-IT" kern="1200">
              <a:solidFill>
                <a:srgbClr val="000000"/>
              </a:solidFill>
            </a:endParaRPr>
          </a:p>
        </p:txBody>
      </p:sp>
      <p:sp>
        <p:nvSpPr>
          <p:cNvPr id="18" name="Shape 128"/>
          <p:cNvSpPr>
            <a:spLocks noGrp="1"/>
          </p:cNvSpPr>
          <p:nvPr>
            <p:ph type="sldNum" sz="quarter" idx="2"/>
          </p:nvPr>
        </p:nvSpPr>
        <p:spPr>
          <a:xfrm>
            <a:off x="6553200" y="6544135"/>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6</a:t>
            </a:fld>
            <a:endParaRPr sz="1200" dirty="0">
              <a:solidFill>
                <a:srgbClr val="888888"/>
              </a:solidFill>
            </a:endParaRPr>
          </a:p>
        </p:txBody>
      </p:sp>
    </p:spTree>
    <p:extLst>
      <p:ext uri="{BB962C8B-B14F-4D97-AF65-F5344CB8AC3E}">
        <p14:creationId xmlns:p14="http://schemas.microsoft.com/office/powerpoint/2010/main" val="3423338955"/>
      </p:ext>
    </p:extLst>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0" grpId="0" animBg="1"/>
      <p:bldP spid="15" grpId="0" animBg="1"/>
      <p:bldP spid="14"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24" name="Shape 124"/>
          <p:cNvSpPr/>
          <p:nvPr/>
        </p:nvSpPr>
        <p:spPr>
          <a:xfrm>
            <a:off x="214313" y="6357937"/>
            <a:ext cx="8715375" cy="1589"/>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5" name="Shape 125"/>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7</a:t>
            </a:fld>
            <a:endParaRPr sz="1200" dirty="0">
              <a:solidFill>
                <a:srgbClr val="888888"/>
              </a:solidFill>
            </a:endParaRPr>
          </a:p>
        </p:txBody>
      </p:sp>
      <p:sp>
        <p:nvSpPr>
          <p:cNvPr id="11" name="Shape 66"/>
          <p:cNvSpPr/>
          <p:nvPr/>
        </p:nvSpPr>
        <p:spPr>
          <a:xfrm>
            <a:off x="395536" y="519644"/>
            <a:ext cx="8286810" cy="1469196"/>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4400" b="1" dirty="0">
                <a:solidFill>
                  <a:srgbClr val="000000"/>
                </a:solidFill>
                <a:latin typeface="Times New Roman"/>
                <a:ea typeface="Times New Roman"/>
                <a:cs typeface="Times New Roman"/>
              </a:rPr>
              <a:t>Web-Site </a:t>
            </a:r>
            <a:r>
              <a:rPr lang="it-IT" sz="4400" b="1" dirty="0" err="1">
                <a:solidFill>
                  <a:srgbClr val="000000"/>
                </a:solidFill>
                <a:latin typeface="Times New Roman"/>
                <a:ea typeface="Times New Roman"/>
                <a:cs typeface="Times New Roman"/>
              </a:rPr>
              <a:t>classification</a:t>
            </a:r>
            <a:r>
              <a:rPr lang="it-IT" sz="4400" b="1" dirty="0">
                <a:solidFill>
                  <a:srgbClr val="000000"/>
                </a:solidFill>
                <a:latin typeface="Times New Roman"/>
                <a:ea typeface="Times New Roman"/>
                <a:cs typeface="Times New Roman"/>
              </a:rPr>
              <a:t> by Images </a:t>
            </a:r>
            <a:r>
              <a:rPr lang="it-IT" sz="4400" b="1" dirty="0" err="1">
                <a:solidFill>
                  <a:srgbClr val="000000"/>
                </a:solidFill>
                <a:latin typeface="Times New Roman"/>
                <a:ea typeface="Times New Roman"/>
                <a:cs typeface="Times New Roman"/>
              </a:rPr>
              <a:t>Approach</a:t>
            </a:r>
            <a:endParaRPr sz="4400" b="1" dirty="0">
              <a:solidFill>
                <a:srgbClr val="000000"/>
              </a:solidFill>
              <a:latin typeface="Times New Roman"/>
              <a:ea typeface="Times New Roman"/>
              <a:cs typeface="Times New Roman"/>
            </a:endParaRPr>
          </a:p>
        </p:txBody>
      </p:sp>
      <p:sp>
        <p:nvSpPr>
          <p:cNvPr id="2" name="Rettangolo 1"/>
          <p:cNvSpPr/>
          <p:nvPr/>
        </p:nvSpPr>
        <p:spPr>
          <a:xfrm>
            <a:off x="410284" y="2276872"/>
            <a:ext cx="8272062" cy="1754326"/>
          </a:xfrm>
          <a:prstGeom prst="rect">
            <a:avLst/>
          </a:prstGeom>
        </p:spPr>
        <p:txBody>
          <a:bodyPr wrap="square">
            <a:spAutoFit/>
          </a:bodyPr>
          <a:lstStyle/>
          <a:p>
            <a:pPr marL="285750" indent="-285750">
              <a:buFont typeface="Arial" panose="020B0604020202020204" pitchFamily="34" charset="0"/>
              <a:buChar char="•"/>
            </a:pPr>
            <a:r>
              <a:rPr lang="en-US" dirty="0"/>
              <a:t>According to the </a:t>
            </a:r>
            <a:r>
              <a:rPr lang="en-US" b="1" dirty="0"/>
              <a:t>False Positive Reduction </a:t>
            </a:r>
            <a:r>
              <a:rPr lang="en-US" dirty="0"/>
              <a:t>technique we exploit the inner images segmentation of a Web-site in order to train an evolved </a:t>
            </a:r>
            <a:r>
              <a:rPr lang="en-US" dirty="0" err="1"/>
              <a:t>ConvNet</a:t>
            </a:r>
            <a:r>
              <a:rPr lang="en-US" dirty="0"/>
              <a:t> (</a:t>
            </a:r>
            <a:r>
              <a:rPr lang="en-US" dirty="0" err="1"/>
              <a:t>ResNet</a:t>
            </a:r>
            <a:r>
              <a:rPr lang="en-US" dirty="0"/>
              <a:t>) model onto the single websites images segments. </a:t>
            </a:r>
          </a:p>
          <a:p>
            <a:pPr marL="285750" indent="-285750">
              <a:buFont typeface="Arial" panose="020B0604020202020204" pitchFamily="34" charset="0"/>
              <a:buChar char="•"/>
            </a:pPr>
            <a:r>
              <a:rPr lang="en-US" b="1" dirty="0" err="1"/>
              <a:t>ConvNet</a:t>
            </a:r>
            <a:r>
              <a:rPr lang="en-US" dirty="0"/>
              <a:t> is trained in </a:t>
            </a:r>
            <a:r>
              <a:rPr lang="en-US" b="1" dirty="0"/>
              <a:t>“Transfer Learning”</a:t>
            </a:r>
            <a:r>
              <a:rPr lang="en-US" dirty="0"/>
              <a:t> mode, which means taking advantage of a pre-trained model onto well-know datasets such as </a:t>
            </a:r>
            <a:r>
              <a:rPr lang="en-US" dirty="0" err="1"/>
              <a:t>Imagenet</a:t>
            </a:r>
            <a:r>
              <a:rPr lang="en-US" dirty="0"/>
              <a:t> (</a:t>
            </a:r>
            <a:r>
              <a:rPr lang="en-US"/>
              <a:t>1000 image classes, </a:t>
            </a:r>
            <a:r>
              <a:rPr lang="en-US" dirty="0"/>
              <a:t>1.2 </a:t>
            </a:r>
            <a:r>
              <a:rPr lang="en-US" dirty="0" err="1"/>
              <a:t>mln</a:t>
            </a:r>
            <a:r>
              <a:rPr lang="en-US" dirty="0"/>
              <a:t> images)   </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993196"/>
            <a:ext cx="4464496" cy="236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5540" y="3648810"/>
            <a:ext cx="720080" cy="688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7780" y="4221088"/>
            <a:ext cx="978595" cy="1437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3855" y="5805264"/>
            <a:ext cx="15621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ttore 2 4"/>
          <p:cNvCxnSpPr/>
          <p:nvPr/>
        </p:nvCxnSpPr>
        <p:spPr>
          <a:xfrm flipV="1">
            <a:off x="5148064" y="3861048"/>
            <a:ext cx="2946841" cy="360040"/>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Connettore 2 14"/>
          <p:cNvCxnSpPr/>
          <p:nvPr/>
        </p:nvCxnSpPr>
        <p:spPr>
          <a:xfrm>
            <a:off x="3098579" y="4797152"/>
            <a:ext cx="3879201" cy="142697"/>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Connettore 2 16"/>
          <p:cNvCxnSpPr/>
          <p:nvPr/>
        </p:nvCxnSpPr>
        <p:spPr>
          <a:xfrm>
            <a:off x="1043608" y="4149080"/>
            <a:ext cx="6120680" cy="1865734"/>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42157564"/>
      </p:ext>
    </p:extLst>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 name="Esplosione 1 3"/>
          <p:cNvSpPr/>
          <p:nvPr/>
        </p:nvSpPr>
        <p:spPr>
          <a:xfrm>
            <a:off x="395536" y="2348880"/>
            <a:ext cx="2703043" cy="1872208"/>
          </a:xfrm>
          <a:prstGeom prst="irregularSeal1">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24" name="Shape 124"/>
          <p:cNvSpPr/>
          <p:nvPr/>
        </p:nvSpPr>
        <p:spPr>
          <a:xfrm>
            <a:off x="214313" y="6357937"/>
            <a:ext cx="8715375" cy="1589"/>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5" name="Shape 125"/>
          <p:cNvSpPr/>
          <p:nvPr/>
        </p:nvSpPr>
        <p:spPr>
          <a:xfrm>
            <a:off x="214313" y="355600"/>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8</a:t>
            </a:fld>
            <a:endParaRPr sz="1200" dirty="0">
              <a:solidFill>
                <a:srgbClr val="888888"/>
              </a:solidFill>
            </a:endParaRPr>
          </a:p>
        </p:txBody>
      </p:sp>
      <p:sp>
        <p:nvSpPr>
          <p:cNvPr id="11" name="Shape 66"/>
          <p:cNvSpPr/>
          <p:nvPr/>
        </p:nvSpPr>
        <p:spPr>
          <a:xfrm>
            <a:off x="390920" y="463374"/>
            <a:ext cx="8286810" cy="1469196"/>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4400" b="1" dirty="0">
                <a:solidFill>
                  <a:srgbClr val="000000"/>
                </a:solidFill>
                <a:latin typeface="Times New Roman"/>
                <a:ea typeface="Times New Roman"/>
                <a:cs typeface="Times New Roman"/>
              </a:rPr>
              <a:t>Web-Site </a:t>
            </a:r>
            <a:r>
              <a:rPr lang="it-IT" sz="4400" b="1" dirty="0" err="1">
                <a:solidFill>
                  <a:srgbClr val="000000"/>
                </a:solidFill>
                <a:latin typeface="Times New Roman"/>
                <a:ea typeface="Times New Roman"/>
                <a:cs typeface="Times New Roman"/>
              </a:rPr>
              <a:t>classification</a:t>
            </a:r>
            <a:r>
              <a:rPr lang="it-IT" sz="4400" b="1" dirty="0">
                <a:solidFill>
                  <a:srgbClr val="000000"/>
                </a:solidFill>
                <a:latin typeface="Times New Roman"/>
                <a:ea typeface="Times New Roman"/>
                <a:cs typeface="Times New Roman"/>
              </a:rPr>
              <a:t> by Images </a:t>
            </a:r>
            <a:r>
              <a:rPr lang="it-IT" sz="4400" b="1" dirty="0" err="1">
                <a:solidFill>
                  <a:srgbClr val="000000"/>
                </a:solidFill>
                <a:latin typeface="Times New Roman"/>
                <a:ea typeface="Times New Roman"/>
                <a:cs typeface="Times New Roman"/>
              </a:rPr>
              <a:t>Approach</a:t>
            </a:r>
            <a:endParaRPr sz="4400" b="1" dirty="0">
              <a:solidFill>
                <a:srgbClr val="000000"/>
              </a:solidFill>
              <a:latin typeface="Times New Roman"/>
              <a:ea typeface="Times New Roman"/>
              <a:cs typeface="Times New Roman"/>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112791"/>
            <a:ext cx="360040" cy="34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2442" y="2947253"/>
            <a:ext cx="381286" cy="56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Esplosione 1 17"/>
          <p:cNvSpPr/>
          <p:nvPr/>
        </p:nvSpPr>
        <p:spPr>
          <a:xfrm>
            <a:off x="390920" y="4149080"/>
            <a:ext cx="2703043" cy="1872208"/>
          </a:xfrm>
          <a:prstGeom prst="irregularSeal1">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4649715" y="2487190"/>
            <a:ext cx="1038225" cy="335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ttangolo 21"/>
          <p:cNvSpPr/>
          <p:nvPr/>
        </p:nvSpPr>
        <p:spPr>
          <a:xfrm>
            <a:off x="3779912" y="3203684"/>
            <a:ext cx="8163296" cy="369332"/>
          </a:xfrm>
          <a:prstGeom prst="rect">
            <a:avLst/>
          </a:prstGeom>
        </p:spPr>
        <p:txBody>
          <a:bodyPr wrap="square">
            <a:spAutoFit/>
          </a:bodyPr>
          <a:lstStyle/>
          <a:p>
            <a:r>
              <a:rPr lang="en-US" b="1" dirty="0"/>
              <a:t>Residual</a:t>
            </a:r>
            <a:r>
              <a:rPr lang="en-US" dirty="0"/>
              <a:t> </a:t>
            </a:r>
            <a:r>
              <a:rPr lang="en-US" b="1" dirty="0"/>
              <a:t>Neural</a:t>
            </a:r>
            <a:r>
              <a:rPr lang="en-US" dirty="0"/>
              <a:t> </a:t>
            </a:r>
            <a:r>
              <a:rPr lang="en-US" b="1" dirty="0"/>
              <a:t>Network</a:t>
            </a:r>
          </a:p>
        </p:txBody>
      </p:sp>
      <p:cxnSp>
        <p:nvCxnSpPr>
          <p:cNvPr id="7" name="Connettore 4 6"/>
          <p:cNvCxnSpPr/>
          <p:nvPr/>
        </p:nvCxnSpPr>
        <p:spPr>
          <a:xfrm>
            <a:off x="2987824" y="3692014"/>
            <a:ext cx="432048" cy="280048"/>
          </a:xfrm>
          <a:prstGeom prst="bentConnector3">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5" name="Connettore 4 24"/>
          <p:cNvCxnSpPr/>
          <p:nvPr/>
        </p:nvCxnSpPr>
        <p:spPr>
          <a:xfrm flipV="1">
            <a:off x="2991272" y="4237814"/>
            <a:ext cx="432048" cy="229234"/>
          </a:xfrm>
          <a:prstGeom prst="bentConnector3">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8" name="Rettangolo 27"/>
          <p:cNvSpPr/>
          <p:nvPr/>
        </p:nvSpPr>
        <p:spPr>
          <a:xfrm>
            <a:off x="766392" y="1979548"/>
            <a:ext cx="8163296" cy="369332"/>
          </a:xfrm>
          <a:prstGeom prst="rect">
            <a:avLst/>
          </a:prstGeom>
        </p:spPr>
        <p:txBody>
          <a:bodyPr wrap="square">
            <a:spAutoFit/>
          </a:bodyPr>
          <a:lstStyle/>
          <a:p>
            <a:r>
              <a:rPr lang="en-US" b="1" dirty="0"/>
              <a:t>Positive Set (E-commerce) </a:t>
            </a:r>
          </a:p>
        </p:txBody>
      </p:sp>
      <p:sp>
        <p:nvSpPr>
          <p:cNvPr id="29" name="Rettangolo 28"/>
          <p:cNvSpPr/>
          <p:nvPr/>
        </p:nvSpPr>
        <p:spPr>
          <a:xfrm>
            <a:off x="560659" y="5986849"/>
            <a:ext cx="8163296" cy="369332"/>
          </a:xfrm>
          <a:prstGeom prst="rect">
            <a:avLst/>
          </a:prstGeom>
        </p:spPr>
        <p:txBody>
          <a:bodyPr wrap="square">
            <a:spAutoFit/>
          </a:bodyPr>
          <a:lstStyle/>
          <a:p>
            <a:r>
              <a:rPr lang="en-US" b="1" dirty="0"/>
              <a:t>Negative Set ( Non E-commerce) </a:t>
            </a:r>
          </a:p>
        </p:txBody>
      </p:sp>
      <p:pic>
        <p:nvPicPr>
          <p:cNvPr id="2055" name="Picture 7" descr="Risultati immagini per cat small imag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7712" y="4841855"/>
            <a:ext cx="491872" cy="48665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Risultati immagini per tir imag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81190" y="4808815"/>
            <a:ext cx="685076" cy="4754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ttore 2 13"/>
          <p:cNvCxnSpPr/>
          <p:nvPr/>
        </p:nvCxnSpPr>
        <p:spPr>
          <a:xfrm>
            <a:off x="6845775" y="4149080"/>
            <a:ext cx="462529" cy="0"/>
          </a:xfrm>
          <a:prstGeom prst="straightConnector1">
            <a:avLst/>
          </a:prstGeom>
          <a:noFill/>
          <a:ln w="25400" cap="flat">
            <a:solidFill>
              <a:schemeClr val="tx1"/>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9" name="Rettangolo 38"/>
          <p:cNvSpPr/>
          <p:nvPr/>
        </p:nvSpPr>
        <p:spPr>
          <a:xfrm>
            <a:off x="7020272" y="3645024"/>
            <a:ext cx="8163296" cy="369332"/>
          </a:xfrm>
          <a:prstGeom prst="rect">
            <a:avLst/>
          </a:prstGeom>
        </p:spPr>
        <p:txBody>
          <a:bodyPr wrap="square">
            <a:spAutoFit/>
          </a:bodyPr>
          <a:lstStyle/>
          <a:p>
            <a:r>
              <a:rPr lang="en-US" b="1" dirty="0"/>
              <a:t>1 - E-commerce </a:t>
            </a:r>
          </a:p>
        </p:txBody>
      </p:sp>
      <p:sp>
        <p:nvSpPr>
          <p:cNvPr id="40" name="Rettangolo 39"/>
          <p:cNvSpPr/>
          <p:nvPr/>
        </p:nvSpPr>
        <p:spPr>
          <a:xfrm>
            <a:off x="7020272" y="4283804"/>
            <a:ext cx="8235304" cy="369332"/>
          </a:xfrm>
          <a:prstGeom prst="rect">
            <a:avLst/>
          </a:prstGeom>
        </p:spPr>
        <p:txBody>
          <a:bodyPr wrap="square">
            <a:spAutoFit/>
          </a:bodyPr>
          <a:lstStyle/>
          <a:p>
            <a:r>
              <a:rPr lang="en-US" b="1" dirty="0"/>
              <a:t>0 – Non E-commerce </a:t>
            </a:r>
          </a:p>
        </p:txBody>
      </p:sp>
      <p:sp>
        <p:nvSpPr>
          <p:cNvPr id="41" name="Rettangolo 40"/>
          <p:cNvSpPr/>
          <p:nvPr/>
        </p:nvSpPr>
        <p:spPr>
          <a:xfrm>
            <a:off x="4355975" y="5025754"/>
            <a:ext cx="4367979" cy="1200329"/>
          </a:xfrm>
          <a:prstGeom prst="rect">
            <a:avLst/>
          </a:prstGeom>
        </p:spPr>
        <p:txBody>
          <a:bodyPr wrap="square">
            <a:spAutoFit/>
          </a:bodyPr>
          <a:lstStyle/>
          <a:p>
            <a:pPr marL="285750" indent="-285750">
              <a:buFont typeface="Arial" panose="020B0604020202020204" pitchFamily="34" charset="0"/>
              <a:buChar char="•"/>
            </a:pPr>
            <a:r>
              <a:rPr lang="en-US" dirty="0"/>
              <a:t>In test stage, on a </a:t>
            </a:r>
            <a:r>
              <a:rPr lang="en-US" b="1" dirty="0"/>
              <a:t>Test Set,</a:t>
            </a:r>
            <a:r>
              <a:rPr lang="en-US" dirty="0"/>
              <a:t> Web-site images are still segmented and the label of the image with higher probability is assigned to the web-site itself. </a:t>
            </a:r>
          </a:p>
        </p:txBody>
      </p:sp>
    </p:spTree>
    <p:extLst>
      <p:ext uri="{BB962C8B-B14F-4D97-AF65-F5344CB8AC3E}">
        <p14:creationId xmlns:p14="http://schemas.microsoft.com/office/powerpoint/2010/main" val="1943233813"/>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12" name="Shape 112"/>
          <p:cNvSpPr/>
          <p:nvPr/>
        </p:nvSpPr>
        <p:spPr>
          <a:xfrm>
            <a:off x="214313" y="6497781"/>
            <a:ext cx="8715375" cy="1426"/>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3" name="Shape 113"/>
          <p:cNvSpPr/>
          <p:nvPr/>
        </p:nvSpPr>
        <p:spPr>
          <a:xfrm>
            <a:off x="214313" y="139576"/>
            <a:ext cx="8715375" cy="1588"/>
          </a:xfrm>
          <a:prstGeom prst="line">
            <a:avLst/>
          </a:prstGeom>
          <a:ln>
            <a:solidFill/>
          </a:ln>
        </p:spPr>
        <p:txBody>
          <a:bodyPr lIns="0" tIns="0" rIns="0" bIns="0"/>
          <a:lstStyle/>
          <a:p>
            <a:pPr lvl="0" defTabSz="457200">
              <a:defRPr sz="1200">
                <a:latin typeface="+mj-lt"/>
                <a:ea typeface="+mj-ea"/>
                <a:cs typeface="+mj-cs"/>
                <a:sym typeface="Helvetica"/>
              </a:defRPr>
            </a:pPr>
            <a:endParaRPr/>
          </a:p>
        </p:txBody>
      </p:sp>
      <p:sp>
        <p:nvSpPr>
          <p:cNvPr id="115" name="Shape 115"/>
          <p:cNvSpPr/>
          <p:nvPr/>
        </p:nvSpPr>
        <p:spPr>
          <a:xfrm>
            <a:off x="422736" y="980728"/>
            <a:ext cx="8408616" cy="5400600"/>
          </a:xfrm>
          <a:prstGeom prst="rect">
            <a:avLst/>
          </a:prstGeom>
          <a:solidFill>
            <a:srgbClr val="808080">
              <a:alpha val="50000"/>
            </a:srgbClr>
          </a:solidFill>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indent="-342900">
              <a:buFont typeface="Arial" panose="020B0604020202020204" pitchFamily="34" charset="0"/>
              <a:buChar char="•"/>
            </a:pPr>
            <a:endParaRPr lang="en-US" sz="2400" dirty="0"/>
          </a:p>
        </p:txBody>
      </p:sp>
      <p:sp>
        <p:nvSpPr>
          <p:cNvPr id="10" name="Segnaposto testo 2"/>
          <p:cNvSpPr>
            <a:spLocks noGrp="1"/>
          </p:cNvSpPr>
          <p:nvPr>
            <p:ph type="body" idx="1"/>
          </p:nvPr>
        </p:nvSpPr>
        <p:spPr>
          <a:xfrm>
            <a:off x="467544" y="1124743"/>
            <a:ext cx="8229600" cy="5373037"/>
          </a:xfrm>
        </p:spPr>
        <p:txBody>
          <a:bodyPr/>
          <a:lstStyle/>
          <a:p>
            <a:pPr>
              <a:spcBef>
                <a:spcPts val="200"/>
              </a:spcBef>
              <a:spcAft>
                <a:spcPts val="200"/>
              </a:spcAft>
              <a:buFont typeface="Arial" panose="020B0604020202020204" pitchFamily="34" charset="0"/>
              <a:buChar char="•"/>
            </a:pPr>
            <a:r>
              <a:rPr lang="en-US" sz="2000" b="1" dirty="0"/>
              <a:t>Deep Learning</a:t>
            </a:r>
            <a:r>
              <a:rPr lang="en-US" sz="2000" dirty="0"/>
              <a:t> is currently a very </a:t>
            </a:r>
            <a:r>
              <a:rPr lang="en-US" sz="2000" b="1" dirty="0"/>
              <a:t>hot research topic</a:t>
            </a:r>
            <a:r>
              <a:rPr lang="en-US" sz="2000" dirty="0"/>
              <a:t> in </a:t>
            </a:r>
            <a:r>
              <a:rPr lang="en-US" sz="2000" b="1" dirty="0"/>
              <a:t>Machine Learning</a:t>
            </a:r>
            <a:r>
              <a:rPr lang="en-US" sz="2000" dirty="0"/>
              <a:t> and </a:t>
            </a:r>
            <a:r>
              <a:rPr lang="en-US" sz="2000" b="1" dirty="0"/>
              <a:t>Artificial Intelligence</a:t>
            </a:r>
          </a:p>
          <a:p>
            <a:pPr lvl="1">
              <a:spcBef>
                <a:spcPts val="200"/>
              </a:spcBef>
              <a:spcAft>
                <a:spcPts val="400"/>
              </a:spcAft>
              <a:buFont typeface="Wingdings" panose="05000000000000000000" pitchFamily="2" charset="2"/>
              <a:buChar char="ü"/>
            </a:pPr>
            <a:r>
              <a:rPr lang="en-US" sz="1800" dirty="0"/>
              <a:t>Our project represents the </a:t>
            </a:r>
            <a:r>
              <a:rPr lang="en-US" sz="1800" b="1" dirty="0"/>
              <a:t>first</a:t>
            </a:r>
            <a:r>
              <a:rPr lang="en-US" sz="1800" dirty="0"/>
              <a:t> attempt to investigate the adoption of DL for </a:t>
            </a:r>
            <a:r>
              <a:rPr lang="en-US" sz="1800" b="1" dirty="0"/>
              <a:t>Official Statistics</a:t>
            </a:r>
          </a:p>
          <a:p>
            <a:pPr>
              <a:spcBef>
                <a:spcPts val="200"/>
              </a:spcBef>
              <a:spcAft>
                <a:spcPts val="400"/>
              </a:spcAft>
              <a:buFont typeface="Arial" panose="020B0604020202020204" pitchFamily="34" charset="0"/>
              <a:buChar char="•"/>
            </a:pPr>
            <a:r>
              <a:rPr lang="en-US" sz="2000" dirty="0"/>
              <a:t>So far we have been focused on the prediction task of the </a:t>
            </a:r>
            <a:r>
              <a:rPr lang="en-US" sz="2000" b="1" dirty="0"/>
              <a:t>ICT pilot project</a:t>
            </a:r>
            <a:r>
              <a:rPr lang="en-US" sz="2000" dirty="0"/>
              <a:t>, obtaining </a:t>
            </a:r>
            <a:r>
              <a:rPr lang="en-US" sz="2000" b="1" dirty="0"/>
              <a:t>encouraging results</a:t>
            </a:r>
          </a:p>
          <a:p>
            <a:pPr>
              <a:spcBef>
                <a:spcPts val="200"/>
              </a:spcBef>
              <a:spcAft>
                <a:spcPts val="200"/>
              </a:spcAft>
              <a:buFont typeface="Arial" panose="020B0604020202020204" pitchFamily="34" charset="0"/>
              <a:buChar char="•"/>
            </a:pPr>
            <a:r>
              <a:rPr lang="en-US" sz="2000" dirty="0"/>
              <a:t>However there are </a:t>
            </a:r>
            <a:r>
              <a:rPr lang="en-US" sz="2000" b="1" dirty="0"/>
              <a:t>several promising application scenarios</a:t>
            </a:r>
            <a:r>
              <a:rPr lang="en-US" sz="2000" dirty="0"/>
              <a:t> for DL, e.g.</a:t>
            </a:r>
          </a:p>
          <a:p>
            <a:pPr lvl="1">
              <a:spcBef>
                <a:spcPts val="200"/>
              </a:spcBef>
              <a:spcAft>
                <a:spcPts val="200"/>
              </a:spcAft>
              <a:buFont typeface="Wingdings" panose="05000000000000000000" pitchFamily="2" charset="2"/>
              <a:buChar char="ü"/>
            </a:pPr>
            <a:r>
              <a:rPr lang="en-US" sz="1800" b="1" dirty="0"/>
              <a:t>Satellite images</a:t>
            </a:r>
            <a:r>
              <a:rPr lang="en-US" sz="1800" dirty="0"/>
              <a:t> analysis for Agriculture Statistics (land use, crops) and Census of Buildings</a:t>
            </a:r>
          </a:p>
          <a:p>
            <a:pPr lvl="1">
              <a:spcBef>
                <a:spcPts val="200"/>
              </a:spcBef>
              <a:spcAft>
                <a:spcPts val="200"/>
              </a:spcAft>
              <a:buFont typeface="Wingdings" panose="05000000000000000000" pitchFamily="2" charset="2"/>
              <a:buChar char="ü"/>
            </a:pPr>
            <a:r>
              <a:rPr lang="en-US" sz="1800" b="1" dirty="0"/>
              <a:t>Traffic cameras</a:t>
            </a:r>
            <a:r>
              <a:rPr lang="en-US" sz="1800" dirty="0"/>
              <a:t> </a:t>
            </a:r>
            <a:r>
              <a:rPr lang="en-US" sz="1800" dirty="0" err="1"/>
              <a:t>anlysis</a:t>
            </a:r>
            <a:r>
              <a:rPr lang="en-US" sz="1800" dirty="0"/>
              <a:t> for Traffic Statistics</a:t>
            </a:r>
          </a:p>
          <a:p>
            <a:pPr lvl="1">
              <a:spcBef>
                <a:spcPts val="200"/>
              </a:spcBef>
              <a:spcAft>
                <a:spcPts val="200"/>
              </a:spcAft>
              <a:buFont typeface="Wingdings" panose="05000000000000000000" pitchFamily="2" charset="2"/>
              <a:buChar char="ü"/>
            </a:pPr>
            <a:r>
              <a:rPr lang="en-US" sz="1800" b="1" dirty="0"/>
              <a:t>Social media</a:t>
            </a:r>
            <a:r>
              <a:rPr lang="en-US" sz="1800" dirty="0"/>
              <a:t> analysis for complementing/improving traditional Well-Being and Sustainability Indicators</a:t>
            </a:r>
          </a:p>
          <a:p>
            <a:pPr lvl="1">
              <a:spcBef>
                <a:spcPts val="200"/>
              </a:spcBef>
              <a:spcAft>
                <a:spcPts val="600"/>
              </a:spcAft>
              <a:buFont typeface="Wingdings" panose="05000000000000000000" pitchFamily="2" charset="2"/>
              <a:buChar char="ü"/>
            </a:pPr>
            <a:r>
              <a:rPr lang="en-US" sz="1800" dirty="0"/>
              <a:t>NLP analysis for automated coding of </a:t>
            </a:r>
            <a:r>
              <a:rPr lang="en-US" sz="1800" b="1" dirty="0"/>
              <a:t>open text survey answers</a:t>
            </a:r>
            <a:r>
              <a:rPr lang="en-US" sz="1800" dirty="0"/>
              <a:t> into standard classifications (Economic activity, Occupations, Causes of death, …) </a:t>
            </a:r>
          </a:p>
          <a:p>
            <a:pPr>
              <a:spcBef>
                <a:spcPts val="200"/>
              </a:spcBef>
              <a:spcAft>
                <a:spcPts val="200"/>
              </a:spcAft>
              <a:buFont typeface="Arial" panose="020B0604020202020204" pitchFamily="34" charset="0"/>
              <a:buChar char="•"/>
            </a:pPr>
            <a:r>
              <a:rPr lang="en-US" sz="2000" u="sng" dirty="0"/>
              <a:t>NOTE</a:t>
            </a:r>
            <a:r>
              <a:rPr lang="en-US" sz="2000" dirty="0"/>
              <a:t>: To fully exploit Deep Learning we definitely need a </a:t>
            </a:r>
            <a:r>
              <a:rPr lang="en-US" sz="2000" b="1" dirty="0"/>
              <a:t>powerful computing infrastructure</a:t>
            </a:r>
            <a:r>
              <a:rPr lang="en-US" sz="2000" dirty="0"/>
              <a:t> (e.g. a GPU cluster, Azure, AWS, …)!</a:t>
            </a:r>
          </a:p>
        </p:txBody>
      </p:sp>
      <p:sp>
        <p:nvSpPr>
          <p:cNvPr id="117" name="Shape 117"/>
          <p:cNvSpPr>
            <a:spLocks noGrp="1"/>
          </p:cNvSpPr>
          <p:nvPr>
            <p:ph type="sldNum" sz="quarter" idx="2"/>
          </p:nvPr>
        </p:nvSpPr>
        <p:spPr>
          <a:xfrm>
            <a:off x="6553200" y="6544135"/>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9</a:t>
            </a:fld>
            <a:endParaRPr sz="1200" dirty="0">
              <a:solidFill>
                <a:srgbClr val="888888"/>
              </a:solidFill>
            </a:endParaRPr>
          </a:p>
        </p:txBody>
      </p:sp>
      <p:sp>
        <p:nvSpPr>
          <p:cNvPr id="13" name="Shape 66"/>
          <p:cNvSpPr/>
          <p:nvPr/>
        </p:nvSpPr>
        <p:spPr>
          <a:xfrm>
            <a:off x="422735" y="282714"/>
            <a:ext cx="8397737" cy="553998"/>
          </a:xfrm>
          <a:prstGeom prst="rect">
            <a:avLst/>
          </a:prstGeom>
          <a:gradFill>
            <a:gsLst>
              <a:gs pos="47000">
                <a:schemeClr val="bg1">
                  <a:lumMod val="75000"/>
                </a:schemeClr>
              </a:gs>
              <a:gs pos="13000">
                <a:schemeClr val="bg1">
                  <a:lumMod val="50000"/>
                </a:schemeClr>
              </a:gs>
            </a:gsLst>
          </a:gradFill>
          <a:ln w="12700">
            <a:miter lim="400000"/>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lIns="0" tIns="0" rIns="0" bIns="0">
            <a:noAutofit/>
            <a:scene3d>
              <a:camera prst="orthographicFront"/>
              <a:lightRig rig="threePt" dir="t"/>
            </a:scene3d>
            <a:sp3d extrusionH="57150">
              <a:bevelT w="38100" h="38100"/>
            </a:sp3d>
          </a:bodyPr>
          <a:lstStyle/>
          <a:p>
            <a:pPr algn="ctr">
              <a:spcBef>
                <a:spcPts val="800"/>
              </a:spcBef>
            </a:pPr>
            <a:r>
              <a:rPr lang="it-IT" sz="3600" b="1">
                <a:solidFill>
                  <a:srgbClr val="000000"/>
                </a:solidFill>
                <a:latin typeface="Times New Roman"/>
                <a:ea typeface="Times New Roman"/>
                <a:cs typeface="Times New Roman"/>
              </a:rPr>
              <a:t>Conclusions and Future Research</a:t>
            </a:r>
            <a:endParaRPr lang="it-IT" sz="3600" b="1" dirty="0" err="1">
              <a:solidFill>
                <a:srgbClr val="000000"/>
              </a:solidFill>
              <a:latin typeface="Times New Roman"/>
              <a:ea typeface="Times New Roman"/>
              <a:cs typeface="Times New Roman"/>
            </a:endParaRPr>
          </a:p>
        </p:txBody>
      </p:sp>
    </p:spTree>
    <p:extLst>
      <p:ext uri="{BB962C8B-B14F-4D97-AF65-F5344CB8AC3E}">
        <p14:creationId xmlns:p14="http://schemas.microsoft.com/office/powerpoint/2010/main" val="2006602717"/>
      </p:ext>
    </p:extLst>
  </p:cSld>
  <p:clrMapOvr>
    <a:overrideClrMapping bg1="lt1" tx1="dk1" bg2="lt2" tx2="dk2" accent1="accent1" accent2="accent2" accent3="accent3" accent4="accent4" accent5="accent5" accent6="accent6" hlink="hlink" folHlink="folHlink"/>
  </p:clrMapOvr>
  <p:transition spd="slow">
    <p:cover/>
  </p:transition>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10.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2.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3.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4.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5.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6.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7.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8.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9.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6220</TotalTime>
  <Words>2745</Words>
  <Application>Microsoft Office PowerPoint</Application>
  <PresentationFormat>Presentazione su schermo (4:3)</PresentationFormat>
  <Paragraphs>192</Paragraphs>
  <Slides>11</Slides>
  <Notes>11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Arial</vt:lpstr>
      <vt:lpstr>Calibri</vt:lpstr>
      <vt:lpstr>Helvetica</vt:lpstr>
      <vt:lpstr>Helvetica Neue</vt:lpstr>
      <vt:lpstr>Times New Roman</vt:lpstr>
      <vt:lpstr>Wingdings</vt:lpstr>
      <vt:lpstr>Default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Pugliese</dc:creator>
  <cp:lastModifiedBy>Francesco Pugliese</cp:lastModifiedBy>
  <cp:revision>329</cp:revision>
  <dcterms:modified xsi:type="dcterms:W3CDTF">2022-04-22T16:24:52Z</dcterms:modified>
</cp:coreProperties>
</file>