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8" r:id="rId3"/>
    <p:sldId id="259" r:id="rId4"/>
    <p:sldId id="260" r:id="rId5"/>
    <p:sldId id="263" r:id="rId6"/>
    <p:sldId id="264" r:id="rId7"/>
    <p:sldId id="265" r:id="rId8"/>
    <p:sldId id="272" r:id="rId9"/>
    <p:sldId id="276" r:id="rId10"/>
    <p:sldId id="266" r:id="rId11"/>
    <p:sldId id="274" r:id="rId12"/>
    <p:sldId id="275" r:id="rId13"/>
    <p:sldId id="277" r:id="rId14"/>
    <p:sldId id="278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1B1"/>
    <a:srgbClr val="0F223A"/>
    <a:srgbClr val="A9D9DE"/>
    <a:srgbClr val="76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BF382-68CD-44EC-9504-CF72C132AD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506A-9CF9-4709-9935-C02B75934F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8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Je tiens à exprimer ma profond gratitude à l’administration pour son soutien, ainsi qu’à ma famille et mes amis pour leur aide et leur encouragement constants. Merci à tous pour votre présence et votre générosité</a:t>
            </a:r>
          </a:p>
          <a:p>
            <a:r>
              <a:rPr lang="fr-FR" dirty="0" smtClean="0"/>
              <a:t>Mes dames</a:t>
            </a:r>
            <a:r>
              <a:rPr lang="fr-FR" baseline="0" dirty="0" smtClean="0"/>
              <a:t> et des monsieur, je vous présente notre projet concernant « ………….. »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506A-9CF9-4709-9935-C02B75934F6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4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</a:t>
            </a:r>
            <a:r>
              <a:rPr lang="fr-FR" baseline="0" dirty="0" smtClean="0"/>
              <a:t> les plan que nous présentons notre projet:……………………………………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506A-9CF9-4709-9935-C02B75934F6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3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506A-9CF9-4709-9935-C02B75934F6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2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506A-9CF9-4709-9935-C02B75934F6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3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D2C0E-C32B-4660-AE44-05B2A091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ECA3A7-BB9F-46C5-9036-CE117FC9C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B470F1-70D7-4298-B424-1FFB93D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90526-3571-41D1-9DB2-15F51B40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C31ABB-A5BD-4440-BD54-7A13CA90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0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6FE5F-8101-439B-A271-3AAF291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A69E-C2F2-48E8-9976-95BE003D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DA599D-75DF-483B-968B-2C58091A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F73C41-5E40-4B8D-8F33-B5CD4469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8CB69E-7B9E-42A4-9F02-497445BD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1E20F5-3BD4-4C1A-9147-729B7538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342E05-6053-44A0-9D84-9431C89D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C05D0-D55A-455D-B6B2-B565EAD7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4F6042-66D3-4C29-8385-C56BE4A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7B5CCB-D930-4FA3-A85E-29FC61B2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0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5CDF6-6314-4680-9765-34E66792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81F96-90CB-426B-87B9-E5A608A3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83AD35-9978-4933-9A13-7330562B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F38F9-2FEA-4BB6-9860-50F25B0C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589CA-A76F-4660-9FB7-DD017474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8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C4E1-C05A-4EA0-A5BF-1135CC3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855478-2F62-429E-A721-28987384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E5C403-2353-44F0-B937-B486184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E8309-08CB-4BB2-9732-95868BB0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403CC9-512F-4DF8-8B4B-AAC815AC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6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26FC0-3108-438D-BB17-A6960FF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43539-2AA8-4F3E-A14F-A3C6F2ACA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DD4C7-F62F-45D8-9CED-E9E1E85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85CE8B-2013-4C59-A9EA-DDCA5E80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85F51A-8BFA-4D76-89CC-2DA0C514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CC8D80-1FB3-4B84-930D-7A75FF8E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5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FCB5F-0183-42F8-B1EA-A7C16539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1BBE7-796E-4FC9-B88A-4CA8985DA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5E47E-0EAD-48E7-AFA3-5D2B414B1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07607B-7286-4247-B248-9F7E96116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09206E-0817-4626-9406-F0D7F1D6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99A646-17BE-42DC-A4B6-90768630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75B2BA-3BF9-4B9E-BB1E-393AD75F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E31E30-C658-425A-A216-8869D60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DC390-A072-476D-978A-25044753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46D39C-8498-47B0-AAAF-3B498113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AF614-C321-455F-BF02-FB7B4633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9EC658-4B51-4B6E-A785-E585127A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08E3FA-FA1D-43B4-8765-5614F2C1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5AECA0-8D04-49DB-85E6-87D7C9F1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A301C8-A618-4B64-AEC2-B22A05F2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09080-1CE9-4D44-89DA-7661FF1C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1CC8E-92F7-42B2-B775-B9A2B3FF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CAC015-3F73-47A1-9EF3-E8017CF40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9FAD49-5DE3-473B-B357-B8641642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2EA657-43C4-419D-85ED-CE849963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4D0223-6D8D-4013-84DE-55FF122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A9F0C-F5D7-4F3A-BC7B-557C3794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7B9DA3-98A7-4487-8211-EA98EE61E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E818EB-2804-49BF-8E5C-35361B7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A4E174-6811-4468-857C-783ED82C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D7232C-32C3-4B7D-AA01-FBCDEE9C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417652-C9DF-4C1D-82A5-8D6A9C5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5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ABD81F-48BD-4E89-9CA9-075DB5BB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06FD51-F71C-43CA-B210-0CE53255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99045B-E11F-423A-A3E8-519AA0279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0B0D-932E-4BB2-835E-A4590E2FD362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395108-4727-405D-A6E6-A610127AB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B763A-C477-4B9E-A7D3-52C7EF87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98D7-9E77-493A-8EAE-66A19DCEA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édé 1"/>
          <p:cNvSpPr/>
          <p:nvPr/>
        </p:nvSpPr>
        <p:spPr>
          <a:xfrm>
            <a:off x="0" y="0"/>
            <a:ext cx="1962150" cy="1666875"/>
          </a:xfrm>
          <a:prstGeom prst="flowChartProcess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Organigramme : Procédé 798985864"/>
          <p:cNvSpPr/>
          <p:nvPr/>
        </p:nvSpPr>
        <p:spPr>
          <a:xfrm>
            <a:off x="4966885" y="142875"/>
            <a:ext cx="1743075" cy="1524000"/>
          </a:xfrm>
          <a:prstGeom prst="flowChart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Organigramme : Procédé 798985864"/>
          <p:cNvSpPr/>
          <p:nvPr/>
        </p:nvSpPr>
        <p:spPr>
          <a:xfrm>
            <a:off x="9946527" y="29210"/>
            <a:ext cx="2112645" cy="1751330"/>
          </a:xfrm>
          <a:prstGeom prst="flowChartProcess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35869" y="1855993"/>
            <a:ext cx="934818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moire fin d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’é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tudes vue de l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obtention du Diplôme de Licence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Mention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 Industriel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Parcours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 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canique et Informatique Industrielle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rganigramme : Procédé 4"/>
          <p:cNvSpPr/>
          <p:nvPr/>
        </p:nvSpPr>
        <p:spPr>
          <a:xfrm>
            <a:off x="1962150" y="3004212"/>
            <a:ext cx="8778900" cy="280288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ETUDE DE FABRICATION D’UNE MACHINE VANNEUSE ET BATTEUSE A RIZ MANUELLE ACCOMPAGNEE TAMIS VIBRANT</a:t>
            </a:r>
            <a:endParaRPr lang="fr-FR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19288" y="5776782"/>
            <a:ext cx="72382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senter par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Monsieur RAZAFINDRAKOTO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Marolahy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Rivaldo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52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C8AEA2-0055-47C1-8CB1-2F4AB030A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3C13E0-AFC7-4285-85DD-A520B566394F}"/>
              </a:ext>
            </a:extLst>
          </p:cNvPr>
          <p:cNvSpPr txBox="1"/>
          <p:nvPr/>
        </p:nvSpPr>
        <p:spPr>
          <a:xfrm>
            <a:off x="1224007" y="348981"/>
            <a:ext cx="63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otham" panose="02000604040000020004" pitchFamily="2" charset="0"/>
              </a:rPr>
              <a:t>Comment calculer la transmission par poulie-courroie</a:t>
            </a:r>
            <a:endParaRPr lang="fr-FR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xmlns="" id="{4E3C13E0-AFC7-4285-85DD-A520B566394F}"/>
                  </a:ext>
                </a:extLst>
              </p:cNvPr>
              <p:cNvSpPr txBox="1"/>
              <p:nvPr/>
            </p:nvSpPr>
            <p:spPr>
              <a:xfrm>
                <a:off x="565037" y="1067294"/>
                <a:ext cx="5177307" cy="735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vitesse de rotation sur 1 et  1</a:t>
                </a:r>
                <a:r>
                  <a:rPr lang="fr-FR" dirty="0" smtClean="0">
                    <a:solidFill>
                      <a:schemeClr val="bg1"/>
                    </a:solidFill>
                    <a:latin typeface="Gotham" panose="02000604040000020004"/>
                  </a:rPr>
                  <a:t>’</a:t>
                </a:r>
              </a:p>
              <a:p>
                <a:r>
                  <a:rPr lang="fr-FR" dirty="0" smtClean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1×60</m:t>
                        </m:r>
                      </m:num>
                      <m:den>
                        <m: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92,6×60</m:t>
                        </m:r>
                      </m:num>
                      <m:den>
                        <m: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400" dirty="0">
                    <a:solidFill>
                      <a:srgbClr val="FFFF00"/>
                    </a:solidFill>
                    <a:latin typeface="Gotham" panose="02000604040000020004"/>
                  </a:rPr>
                  <a:t>884,2tr/min</a:t>
                </a:r>
              </a:p>
              <a:p>
                <a:pPr lvl="0"/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Couple disponible sue 1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P= C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1 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× 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ω</a:t>
                </a:r>
                <a:r>
                  <a:rPr lang="fr-FR" sz="2800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             =&gt;</a:t>
                </a:r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               </a:t>
                </a:r>
                <a:r>
                  <a:rPr lang="fr-FR" dirty="0" smtClean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× </m:t>
                        </m:r>
                        <m:f>
                          <m:fPr>
                            <m:ctrlP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884,2 × </m:t>
                        </m:r>
                        <m:f>
                          <m:fPr>
                            <m:ctrlP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:r>
                  <a:rPr lang="fr-FR" sz="2400" dirty="0">
                    <a:solidFill>
                      <a:srgbClr val="FFFF00"/>
                    </a:solidFill>
                    <a:latin typeface="Gotham" panose="02000604040000020004"/>
                  </a:rPr>
                  <a:t>1,07Nm</a:t>
                </a:r>
              </a:p>
              <a:p>
                <a:pPr lvl="0"/>
                <a:endParaRPr lang="fr-FR" b="1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Tension 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du brin mou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T= 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TAA 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𝐹𝑒𝑥𝑡</m:t>
                            </m:r>
                          </m:e>
                        </m:acc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</m:nary>
                    <m:acc>
                      <m:accPr>
                        <m:chr m:val="̈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C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0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-Tr + tr + 0 + C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0</a:t>
                </a:r>
              </a:p>
              <a:p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r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endParaRPr lang="fr-FR" sz="2000" dirty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/>
              </a:p>
              <a:p>
                <a:endParaRPr lang="fr-FR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baseline="-25000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</p:txBody>
          </p:sp>
        </mc:Choice>
        <mc:Fallback xmlns="">
          <p:sp>
            <p:nvSpPr>
              <p:cNvPr id="1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3C13E0-AFC7-4285-85DD-A520B566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7" y="1067294"/>
                <a:ext cx="5177307" cy="7350410"/>
              </a:xfrm>
              <a:prstGeom prst="rect">
                <a:avLst/>
              </a:prstGeom>
              <a:blipFill rotWithShape="0">
                <a:blip r:embed="rId2"/>
                <a:stretch>
                  <a:fillRect l="-2473" t="-5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3">
            <a:extLst>
              <a:ext uri="{FF2B5EF4-FFF2-40B4-BE49-F238E27FC236}">
                <a16:creationId xmlns:a16="http://schemas.microsoft.com/office/drawing/2014/main" xmlns="" id="{4E3C13E0-AFC7-4285-85DD-A520B566394F}"/>
              </a:ext>
            </a:extLst>
          </p:cNvPr>
          <p:cNvSpPr txBox="1"/>
          <p:nvPr/>
        </p:nvSpPr>
        <p:spPr>
          <a:xfrm>
            <a:off x="6096000" y="1067293"/>
            <a:ext cx="46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Gotham Black"/>
            </a:endParaRPr>
          </a:p>
          <a:p>
            <a:endParaRPr lang="fr-FR" dirty="0">
              <a:solidFill>
                <a:schemeClr val="bg1"/>
              </a:solidFill>
              <a:latin typeface="Gotham Black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xmlns="" id="{4E3C13E0-AFC7-4285-85DD-A520B566394F}"/>
              </a:ext>
            </a:extLst>
          </p:cNvPr>
          <p:cNvSpPr txBox="1"/>
          <p:nvPr/>
        </p:nvSpPr>
        <p:spPr>
          <a:xfrm>
            <a:off x="5742345" y="1067293"/>
            <a:ext cx="461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aseline="-25000" dirty="0" smtClean="0">
              <a:solidFill>
                <a:schemeClr val="bg1"/>
              </a:solidFill>
              <a:latin typeface="Gotham Black"/>
            </a:endParaRPr>
          </a:p>
          <a:p>
            <a:endParaRPr lang="fr-FR" dirty="0">
              <a:solidFill>
                <a:schemeClr val="bg1"/>
              </a:solidFill>
              <a:latin typeface="Gotham Black"/>
            </a:endParaRPr>
          </a:p>
          <a:p>
            <a:endParaRPr lang="fr-FR" dirty="0">
              <a:solidFill>
                <a:schemeClr val="bg1"/>
              </a:solidFill>
              <a:latin typeface="Gotham Black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xmlns="" id="{4E3C13E0-AFC7-4285-85DD-A520B566394F}"/>
              </a:ext>
            </a:extLst>
          </p:cNvPr>
          <p:cNvSpPr txBox="1"/>
          <p:nvPr/>
        </p:nvSpPr>
        <p:spPr>
          <a:xfrm>
            <a:off x="5556117" y="1067293"/>
            <a:ext cx="184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aseline="-25000" dirty="0" smtClean="0">
              <a:solidFill>
                <a:schemeClr val="bg1"/>
              </a:solidFill>
              <a:latin typeface="Gotham Black"/>
            </a:endParaRPr>
          </a:p>
          <a:p>
            <a:endParaRPr lang="fr-FR" dirty="0">
              <a:solidFill>
                <a:schemeClr val="bg1"/>
              </a:solidFill>
              <a:latin typeface="Gotham Black"/>
            </a:endParaRPr>
          </a:p>
          <a:p>
            <a:endParaRPr lang="fr-FR" dirty="0">
              <a:solidFill>
                <a:schemeClr val="bg1"/>
              </a:solidFill>
              <a:latin typeface="Gotham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3">
                <a:extLst>
                  <a:ext uri="{FF2B5EF4-FFF2-40B4-BE49-F238E27FC236}">
                    <a16:creationId xmlns:a16="http://schemas.microsoft.com/office/drawing/2014/main" xmlns="" id="{4E3C13E0-AFC7-4285-85DD-A520B566394F}"/>
                  </a:ext>
                </a:extLst>
              </p:cNvPr>
              <p:cNvSpPr txBox="1"/>
              <p:nvPr/>
            </p:nvSpPr>
            <p:spPr>
              <a:xfrm>
                <a:off x="6378519" y="1024439"/>
                <a:ext cx="4637424" cy="616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(-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 + t)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-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4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(-t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-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4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 ×1,07 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0,030 (−4,2+1)</m:t>
                        </m:r>
                      </m:den>
                    </m:f>
                  </m:oMath>
                </a14:m>
                <a:endParaRPr lang="fr-FR" sz="2000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endParaRPr lang="fr-FR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Tension 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du brin tendu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16,71 ×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4,2</a:t>
                </a:r>
              </a:p>
              <a:p>
                <a:r>
                  <a:rPr lang="fr-FR" sz="2400" dirty="0" smtClean="0">
                    <a:solidFill>
                      <a:srgbClr val="FFFF00"/>
                    </a:solidFill>
                    <a:latin typeface="Gotham" panose="02000604040000020004"/>
                  </a:rPr>
                  <a:t>T= 70,18N</a:t>
                </a:r>
              </a:p>
              <a:p>
                <a:endParaRPr lang="fr-FR" dirty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vitesse de rotation sur 2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2</a:t>
                </a:r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55,6×60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000" dirty="0">
                    <a:solidFill>
                      <a:srgbClr val="FFFF00"/>
                    </a:solidFill>
                    <a:latin typeface="Gotham" panose="02000604040000020004"/>
                  </a:rPr>
                  <a:t>530tr/min</a:t>
                </a:r>
              </a:p>
              <a:p>
                <a:endParaRPr lang="fr-FR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baseline="-25000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</p:txBody>
          </p:sp>
        </mc:Choice>
        <mc:Fallback xmlns="">
          <p:sp>
            <p:nvSpPr>
              <p:cNvPr id="5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3C13E0-AFC7-4285-85DD-A520B566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19" y="1024439"/>
                <a:ext cx="4637424" cy="6163675"/>
              </a:xfrm>
              <a:prstGeom prst="rect">
                <a:avLst/>
              </a:prstGeom>
              <a:blipFill rotWithShape="0">
                <a:blip r:embed="rId3"/>
                <a:stretch>
                  <a:fillRect l="-1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3">
            <a:extLst>
              <a:ext uri="{FF2B5EF4-FFF2-40B4-BE49-F238E27FC236}">
                <a16:creationId xmlns:a16="http://schemas.microsoft.com/office/drawing/2014/main" xmlns="" id="{4E3C13E0-AFC7-4285-85DD-A520B566394F}"/>
              </a:ext>
            </a:extLst>
          </p:cNvPr>
          <p:cNvSpPr txBox="1"/>
          <p:nvPr/>
        </p:nvSpPr>
        <p:spPr>
          <a:xfrm>
            <a:off x="6378518" y="2598003"/>
            <a:ext cx="187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Gotham" panose="02000604040000020004"/>
              </a:rPr>
              <a:t>t</a:t>
            </a:r>
            <a:r>
              <a:rPr lang="fr-FR" sz="2800" dirty="0" smtClean="0">
                <a:solidFill>
                  <a:srgbClr val="FFFF00"/>
                </a:solidFill>
                <a:latin typeface="Gotham" panose="02000604040000020004"/>
              </a:rPr>
              <a:t>= </a:t>
            </a:r>
            <a:r>
              <a:rPr lang="fr-FR" sz="2400" dirty="0" smtClean="0">
                <a:solidFill>
                  <a:srgbClr val="FFFF00"/>
                </a:solidFill>
                <a:latin typeface="Gotham" panose="02000604040000020004"/>
              </a:rPr>
              <a:t>16,71N</a:t>
            </a:r>
            <a:endParaRPr lang="fr-FR" sz="2400" dirty="0">
              <a:solidFill>
                <a:srgbClr val="FFFF00"/>
              </a:solidFill>
              <a:latin typeface="Gotham" panose="02000604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518079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C8AEA2-0055-47C1-8CB1-2F4AB030A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xmlns="" id="{5524D147-C3BA-4854-8FE3-785177627138}"/>
                  </a:ext>
                </a:extLst>
              </p:cNvPr>
              <p:cNvSpPr txBox="1"/>
              <p:nvPr/>
            </p:nvSpPr>
            <p:spPr>
              <a:xfrm>
                <a:off x="1224008" y="348981"/>
                <a:ext cx="5161766" cy="620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 pitchFamily="2" charset="0"/>
                  </a:rPr>
                  <a:t>La vitesse de rotation sur 3</a:t>
                </a: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sz="24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=N</a:t>
                </a:r>
                <a:r>
                  <a:rPr lang="fr-FR" sz="24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2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= 530tr/min</a:t>
                </a:r>
                <a:endParaRPr lang="fr-FR" sz="2400" baseline="-25000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Couple disponible sur 2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P= C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3 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× 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ω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             =&gt;         </a:t>
                </a:r>
                <a:r>
                  <a:rPr lang="fr-FR" sz="2000" dirty="0" smtClean="0">
                    <a:solidFill>
                      <a:schemeClr val="bg1"/>
                    </a:solidFill>
                    <a:latin typeface="Gotham" panose="02000604040000020004"/>
                  </a:rPr>
                  <a:t> 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530× </m:t>
                        </m:r>
                        <m:f>
                          <m:f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:r>
                  <a:rPr lang="fr-FR" sz="2000" dirty="0" smtClean="0">
                    <a:solidFill>
                      <a:srgbClr val="FFFF00"/>
                    </a:solidFill>
                    <a:latin typeface="Gotham" panose="02000604040000020004"/>
                  </a:rPr>
                  <a:t>1,80Nm</a:t>
                </a:r>
              </a:p>
              <a:p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Tension 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du brin mou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TAA 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𝐹𝑒𝑥𝑡</m:t>
                            </m:r>
                          </m:e>
                        </m:acc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</m:nary>
                    <m:acc>
                      <m:accPr>
                        <m:chr m:val="̈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 + C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0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-Tr + tr + 0 + C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0</a:t>
                </a: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r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>
                  <a:latin typeface="Gotham" panose="02000604040000020004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" panose="02000604040000020004" pitchFamily="2" charset="0"/>
                </a:endParaRPr>
              </a:p>
            </p:txBody>
          </p:sp>
        </mc:Choice>
        <mc:Fallback xmlns="">
          <p:sp>
            <p:nvSpPr>
              <p:cNvPr id="3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24D147-C3BA-4854-8FE3-78517762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08" y="348981"/>
                <a:ext cx="5161766" cy="6204327"/>
              </a:xfrm>
              <a:prstGeom prst="rect">
                <a:avLst/>
              </a:prstGeom>
              <a:blipFill rotWithShape="0">
                <a:blip r:embed="rId2"/>
                <a:stretch>
                  <a:fillRect l="-1889" t="-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xmlns="" id="{4E3C13E0-AFC7-4285-85DD-A520B566394F}"/>
                  </a:ext>
                </a:extLst>
              </p:cNvPr>
              <p:cNvSpPr txBox="1"/>
              <p:nvPr/>
            </p:nvSpPr>
            <p:spPr>
              <a:xfrm>
                <a:off x="6589370" y="348981"/>
                <a:ext cx="5399034" cy="757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(-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T + t)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 - </a:t>
                </a:r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8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endParaRPr lang="fr-FR" sz="28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(-t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= - </a:t>
                </a:r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C</a:t>
                </a:r>
                <a:r>
                  <a:rPr lang="fr-FR" sz="28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3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 ×1,80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0,020 (−4,2+1)</m:t>
                        </m:r>
                      </m:den>
                    </m:f>
                  </m:oMath>
                </a14:m>
                <a:endParaRPr lang="fr-FR" sz="2000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000" dirty="0" smtClean="0">
                    <a:solidFill>
                      <a:srgbClr val="FFFF00"/>
                    </a:solidFill>
                    <a:latin typeface="Gotham" panose="02000604040000020004"/>
                  </a:rPr>
                  <a:t>t= 60N</a:t>
                </a:r>
                <a:endParaRPr lang="fr-FR" sz="2000" dirty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Tension 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du brin tendu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</a:t>
                </a:r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T= 60 ×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4,2</a:t>
                </a:r>
              </a:p>
              <a:p>
                <a:r>
                  <a:rPr lang="fr-FR" sz="2400" dirty="0" smtClean="0">
                    <a:solidFill>
                      <a:srgbClr val="FFFF00"/>
                    </a:solidFill>
                    <a:latin typeface="Gotham" panose="02000604040000020004"/>
                  </a:rPr>
                  <a:t>T= 252N</a:t>
                </a:r>
                <a:endParaRPr lang="fr-FR" sz="2400" dirty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endParaRPr lang="fr-FR" sz="2400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vitesse de rotation sur 4</a:t>
                </a:r>
                <a:endParaRPr lang="fr-FR" sz="20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000" dirty="0" smtClean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sz="2000" baseline="-25000" dirty="0">
                    <a:solidFill>
                      <a:schemeClr val="bg1"/>
                    </a:solidFill>
                    <a:latin typeface="Gotham" panose="02000604040000020004"/>
                  </a:rPr>
                  <a:t>4</a:t>
                </a:r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11,58×60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000" dirty="0">
                    <a:solidFill>
                      <a:srgbClr val="FFFF00"/>
                    </a:solidFill>
                    <a:latin typeface="Gotham" panose="02000604040000020004"/>
                  </a:rPr>
                  <a:t>110,5tr/min</a:t>
                </a:r>
              </a:p>
              <a:p>
                <a:endParaRPr lang="fr-FR" sz="2000" dirty="0"/>
              </a:p>
              <a:p>
                <a:endParaRPr lang="fr-FR" sz="2000" dirty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/>
              </a:p>
              <a:p>
                <a:endParaRPr lang="fr-FR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baseline="-25000" dirty="0" smtClean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  <a:p>
                <a:endParaRPr lang="fr-FR" dirty="0">
                  <a:solidFill>
                    <a:schemeClr val="bg1"/>
                  </a:solidFill>
                  <a:latin typeface="Gotham Black"/>
                </a:endParaRPr>
              </a:p>
            </p:txBody>
          </p:sp>
        </mc:Choice>
        <mc:Fallback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3C13E0-AFC7-4285-85DD-A520B566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70" y="348981"/>
                <a:ext cx="5399034" cy="7574766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6C8AEA2-0055-47C1-8CB1-2F4AB030A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5723" y="260079"/>
                <a:ext cx="5469382" cy="1449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La vitesse de rotation sur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2’</a:t>
                </a: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2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17,37×60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400" dirty="0">
                    <a:solidFill>
                      <a:srgbClr val="FFFF00"/>
                    </a:solidFill>
                    <a:latin typeface="Gotham" panose="02000604040000020004"/>
                  </a:rPr>
                  <a:t>165,87tr/min</a:t>
                </a:r>
              </a:p>
              <a:p>
                <a:endParaRPr lang="fr-FR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3" y="260079"/>
                <a:ext cx="5469382" cy="1449949"/>
              </a:xfrm>
              <a:prstGeom prst="rect">
                <a:avLst/>
              </a:prstGeom>
              <a:blipFill rotWithShape="0">
                <a:blip r:embed="rId2"/>
                <a:stretch>
                  <a:fillRect l="-1672" t="-2941" r="-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5723" y="1942357"/>
            <a:ext cx="703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" panose="02000604040000020004"/>
              </a:rPr>
              <a:t>La dimensionnement d’un élément constitutif</a:t>
            </a:r>
            <a:endParaRPr lang="fr-FR" sz="2400" dirty="0">
              <a:solidFill>
                <a:schemeClr val="bg1"/>
              </a:solidFill>
              <a:latin typeface="Gotham" panose="020006040400000200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608" y="25448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>
              <a:solidFill>
                <a:schemeClr val="bg1"/>
              </a:solidFill>
              <a:latin typeface="Gotham" panose="020006040400000200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5083" y="2746531"/>
            <a:ext cx="4586786" cy="223490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5723" y="5127274"/>
            <a:ext cx="93050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otham" panose="02000604040000020004"/>
              </a:rPr>
              <a:t>Une poutre encastré AB de longueur L=200mm (en acier E64 et s=2). Elle supporte la charge du volant moteur contrée P=141N en point B.</a:t>
            </a:r>
          </a:p>
          <a:p>
            <a:endParaRPr lang="fr-FR" sz="2400" dirty="0">
              <a:solidFill>
                <a:schemeClr val="bg1"/>
              </a:solidFill>
              <a:latin typeface="Gotham" panose="02000604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5946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C8AEA2-0055-47C1-8CB1-2F4AB030A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otham" panose="020006040400000200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036" y="1070917"/>
            <a:ext cx="3877600" cy="23819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03019" y="304626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" panose="02000604040000020004"/>
              </a:rPr>
              <a:t>Schéma de calcul</a:t>
            </a:r>
            <a:endParaRPr lang="fr-FR" sz="2400" dirty="0">
              <a:solidFill>
                <a:schemeClr val="bg1"/>
              </a:solidFill>
              <a:latin typeface="Gotham" panose="020006040400000200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019" y="3670384"/>
            <a:ext cx="3475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Gotham" panose="02000604040000020004"/>
              </a:rPr>
              <a:t>T</a:t>
            </a:r>
            <a:r>
              <a:rPr lang="fr-FR" sz="2000" baseline="-25000" dirty="0">
                <a:solidFill>
                  <a:schemeClr val="bg1"/>
                </a:solidFill>
                <a:latin typeface="Gotham" panose="02000604040000020004"/>
              </a:rPr>
              <a:t>AB</a:t>
            </a:r>
            <a:r>
              <a:rPr lang="fr-FR" sz="2000" dirty="0">
                <a:solidFill>
                  <a:schemeClr val="bg1"/>
                </a:solidFill>
                <a:latin typeface="Gotham" panose="02000604040000020004"/>
              </a:rPr>
              <a:t>= - 147N</a:t>
            </a:r>
          </a:p>
          <a:p>
            <a:r>
              <a:rPr lang="fr-FR" sz="2000" dirty="0" err="1">
                <a:solidFill>
                  <a:schemeClr val="bg1"/>
                </a:solidFill>
                <a:latin typeface="Gotham" panose="02000604040000020004"/>
              </a:rPr>
              <a:t>Mf</a:t>
            </a:r>
            <a:r>
              <a:rPr lang="fr-FR" sz="2000" baseline="-25000" dirty="0" err="1">
                <a:solidFill>
                  <a:schemeClr val="bg1"/>
                </a:solidFill>
                <a:latin typeface="Gotham" panose="02000604040000020004"/>
              </a:rPr>
              <a:t>AB</a:t>
            </a:r>
            <a:r>
              <a:rPr lang="fr-FR" sz="2000" dirty="0">
                <a:solidFill>
                  <a:schemeClr val="bg1"/>
                </a:solidFill>
                <a:latin typeface="Gotham" panose="02000604040000020004"/>
              </a:rPr>
              <a:t>= - 29400Nmm</a:t>
            </a:r>
          </a:p>
          <a:p>
            <a:r>
              <a:rPr lang="fr-FR" sz="2000" dirty="0">
                <a:solidFill>
                  <a:schemeClr val="bg1"/>
                </a:solidFill>
                <a:latin typeface="Gotham" panose="02000604040000020004"/>
              </a:rPr>
              <a:t>Donc </a:t>
            </a:r>
            <a:r>
              <a:rPr lang="fr-FR" sz="2000" dirty="0" err="1">
                <a:solidFill>
                  <a:schemeClr val="bg1"/>
                </a:solidFill>
                <a:latin typeface="Gotham" panose="02000604040000020004"/>
              </a:rPr>
              <a:t>Mf</a:t>
            </a:r>
            <a:r>
              <a:rPr lang="fr-FR" sz="2000" baseline="-25000" dirty="0" err="1">
                <a:solidFill>
                  <a:schemeClr val="bg1"/>
                </a:solidFill>
                <a:latin typeface="Gotham" panose="02000604040000020004"/>
              </a:rPr>
              <a:t>max</a:t>
            </a:r>
            <a:r>
              <a:rPr lang="fr-FR" sz="2000" dirty="0">
                <a:solidFill>
                  <a:schemeClr val="bg1"/>
                </a:solidFill>
                <a:latin typeface="Gotham" panose="02000604040000020004"/>
              </a:rPr>
              <a:t>= - 29400Nmm</a:t>
            </a:r>
          </a:p>
          <a:p>
            <a:endParaRPr lang="fr-FR" sz="2400" dirty="0">
              <a:solidFill>
                <a:schemeClr val="bg1"/>
              </a:solidFill>
              <a:latin typeface="Gotham" panose="020006040400000200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1051" y="4778379"/>
                <a:ext cx="4088621" cy="187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condition de résistance</a:t>
                </a:r>
              </a:p>
              <a:p>
                <a14:m>
                  <m:oMath xmlns:m="http://schemas.openxmlformats.org/officeDocument/2006/math">
                    <m:r>
                      <a:rPr lang="fr-FR" sz="3600" i="1" baseline="-250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3600" baseline="-25000" dirty="0">
                    <a:solidFill>
                      <a:srgbClr val="FFFF00"/>
                    </a:solidFill>
                    <a:latin typeface="Gotham" panose="02000604040000020004"/>
                  </a:rPr>
                  <a:t>max</a:t>
                </a:r>
                <a:r>
                  <a:rPr lang="fr-FR" sz="3600" dirty="0">
                    <a:solidFill>
                      <a:srgbClr val="FFFF00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𝑀𝑓𝑚𝑎𝑥</m:t>
                        </m:r>
                      </m:num>
                      <m:den>
                        <m:f>
                          <m:fPr>
                            <m:ctrlPr>
                              <a:rPr lang="fr-F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𝐼𝑔𝑧</m:t>
                            </m:r>
                          </m:num>
                          <m:den>
                            <m:r>
                              <a:rPr lang="fr-F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sz="3600" dirty="0">
                    <a:solidFill>
                      <a:srgbClr val="FFFF00"/>
                    </a:solidFill>
                    <a:latin typeface="Gotham" panose="02000604040000020004"/>
                  </a:rPr>
                  <a:t>≤</a:t>
                </a:r>
                <a:r>
                  <a:rPr lang="fr-FR" sz="3600" dirty="0" err="1">
                    <a:solidFill>
                      <a:srgbClr val="FFFF00"/>
                    </a:solidFill>
                    <a:latin typeface="Gotham" panose="02000604040000020004"/>
                  </a:rPr>
                  <a:t>τ</a:t>
                </a:r>
                <a:r>
                  <a:rPr lang="fr-FR" sz="3600" baseline="-25000" dirty="0" err="1">
                    <a:solidFill>
                      <a:srgbClr val="FFFF00"/>
                    </a:solidFill>
                    <a:latin typeface="Gotham" panose="02000604040000020004"/>
                  </a:rPr>
                  <a:t>ω</a:t>
                </a:r>
                <a:endParaRPr lang="fr-FR" sz="3600" dirty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51" y="4778379"/>
                <a:ext cx="4088621" cy="1871859"/>
              </a:xfrm>
              <a:prstGeom prst="rect">
                <a:avLst/>
              </a:prstGeom>
              <a:blipFill rotWithShape="0">
                <a:blip r:embed="rId3"/>
                <a:stretch>
                  <a:fillRect l="-2388" t="-2280" r="-22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45761" y="304626"/>
                <a:ext cx="4088621" cy="1746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Avec </a:t>
                </a:r>
                <a14:m>
                  <m:oMath xmlns:m="http://schemas.openxmlformats.org/officeDocument/2006/math">
                    <m:r>
                      <a:rPr lang="fr-FR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3600" baseline="-25000" dirty="0">
                    <a:solidFill>
                      <a:schemeClr val="bg1"/>
                    </a:solidFill>
                  </a:rPr>
                  <a:t>w</a:t>
                </a:r>
                <a:r>
                  <a:rPr lang="fr-FR" sz="36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fr-F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3600" dirty="0" smtClean="0"/>
                  <a:t> </a:t>
                </a:r>
                <a:endParaRPr lang="fr-FR" sz="3600" dirty="0"/>
              </a:p>
              <a:p>
                <a:endParaRPr lang="fr-FR" sz="3600" dirty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61" y="304626"/>
                <a:ext cx="4088621" cy="1746055"/>
              </a:xfrm>
              <a:prstGeom prst="rect">
                <a:avLst/>
              </a:prstGeom>
              <a:blipFill rotWithShape="0">
                <a:blip r:embed="rId4"/>
                <a:stretch>
                  <a:fillRect l="-2235" t="-2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05781" y="378652"/>
                <a:ext cx="1326004" cy="799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/>
                    </a:solidFill>
                    <a:latin typeface="Gotham" panose="02000604040000020004"/>
                  </a:rPr>
                  <a:t>Igz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781" y="378652"/>
                <a:ext cx="1326004" cy="799001"/>
              </a:xfrm>
              <a:prstGeom prst="rect">
                <a:avLst/>
              </a:prstGeom>
              <a:blipFill rotWithShape="0">
                <a:blip r:embed="rId5"/>
                <a:stretch>
                  <a:fillRect l="-7373" b="-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58933" y="1177653"/>
                <a:ext cx="1244251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et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 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33" y="1177653"/>
                <a:ext cx="1244251" cy="898003"/>
              </a:xfrm>
              <a:prstGeom prst="rect">
                <a:avLst/>
              </a:prstGeom>
              <a:blipFill rotWithShape="0">
                <a:blip r:embed="rId6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95929" y="2212972"/>
                <a:ext cx="2388283" cy="90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𝑀𝑓𝑚𝑎𝑥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29" y="2212972"/>
                <a:ext cx="2388283" cy="903902"/>
              </a:xfrm>
              <a:prstGeom prst="rect">
                <a:avLst/>
              </a:prstGeom>
              <a:blipFill rotWithShape="0">
                <a:blip r:embed="rId7"/>
                <a:stretch>
                  <a:fillRect b="-33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879870" y="2218940"/>
            <a:ext cx="2024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" panose="02000604040000020004"/>
              </a:rPr>
              <a:t>On sait que:</a:t>
            </a:r>
            <a:endParaRPr lang="fr-FR" sz="2400" dirty="0">
              <a:solidFill>
                <a:schemeClr val="bg1"/>
              </a:solidFill>
              <a:latin typeface="Gotham" panose="020006040400000200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4424" y="3200129"/>
                <a:ext cx="2574359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d ≥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𝑀𝑓𝑚𝑎𝑥</m:t>
                            </m:r>
                          </m:num>
                          <m:den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×360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400" dirty="0"/>
                  <a:t> </a:t>
                </a:r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24" y="3200129"/>
                <a:ext cx="2574359" cy="1094467"/>
              </a:xfrm>
              <a:prstGeom prst="rect">
                <a:avLst/>
              </a:prstGeom>
              <a:blipFill rotWithShape="0">
                <a:blip r:embed="rId8"/>
                <a:stretch>
                  <a:fillRect l="-4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694424" y="4291516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FFFF00"/>
                </a:solidFill>
                <a:latin typeface="Gotham" panose="02000604040000020004"/>
              </a:rPr>
              <a:t>d= 11,84mm</a:t>
            </a:r>
            <a:endParaRPr lang="fr-FR" sz="2400" dirty="0">
              <a:solidFill>
                <a:srgbClr val="FFFF00"/>
              </a:solidFill>
              <a:latin typeface="Gotham" panose="02000604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6742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C8AEA2-0055-47C1-8CB1-2F4AB030A8E7}"/>
              </a:ext>
            </a:extLst>
          </p:cNvPr>
          <p:cNvSpPr/>
          <p:nvPr/>
        </p:nvSpPr>
        <p:spPr>
          <a:xfrm>
            <a:off x="571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otham" panose="020006040400000200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019" y="304626"/>
            <a:ext cx="6193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dirty="0">
                <a:solidFill>
                  <a:schemeClr val="bg1"/>
                </a:solidFill>
                <a:latin typeface="Gotham" panose="02000604040000020004"/>
              </a:rPr>
              <a:t>La contrainte de l’axe </a:t>
            </a:r>
            <a:r>
              <a:rPr lang="fr-FR" sz="2800" dirty="0" smtClean="0">
                <a:solidFill>
                  <a:schemeClr val="bg1"/>
                </a:solidFill>
                <a:latin typeface="Gotham" panose="02000604040000020004"/>
              </a:rPr>
              <a:t>normale</a:t>
            </a:r>
            <a:endParaRPr lang="fr-FR" sz="2800" dirty="0">
              <a:solidFill>
                <a:schemeClr val="bg1"/>
              </a:solidFill>
              <a:latin typeface="Gotham" panose="020006040400000200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0552" y="840084"/>
                <a:ext cx="5324984" cy="1110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3600" dirty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chemeClr val="bg1"/>
                    </a:solidFill>
                    <a:latin typeface="Gotham" panose="02000604040000020004"/>
                  </a:rPr>
                  <a:t>          avec        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fr-FR" sz="2400" dirty="0"/>
                  <a:t>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2" y="840084"/>
                <a:ext cx="5324984" cy="1110945"/>
              </a:xfrm>
              <a:prstGeom prst="rect">
                <a:avLst/>
              </a:prstGeom>
              <a:blipFill rotWithShape="0">
                <a:blip r:embed="rId2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0177" y="1923064"/>
                <a:ext cx="3468898" cy="1709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 smtClean="0">
                    <a:solidFill>
                      <a:schemeClr val="bg1"/>
                    </a:solidFill>
                    <a:latin typeface="Gotham" panose="0200060404000002000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 ×141</m:t>
                        </m:r>
                      </m:num>
                      <m:den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sSup>
                          <m:sSupPr>
                            <m:ctrlP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(11,84)</m:t>
                            </m:r>
                          </m:e>
                          <m:sup>
                            <m:r>
                              <a:rPr lang="fr-FR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3200" dirty="0" smtClean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fr-FR" sz="4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4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 smtClean="0">
                    <a:solidFill>
                      <a:srgbClr val="FFFF00"/>
                    </a:solidFill>
                    <a:latin typeface="Gotham" panose="02000604040000020004"/>
                  </a:rPr>
                  <a:t>= </a:t>
                </a:r>
                <a:r>
                  <a:rPr lang="fr-FR" sz="3200" dirty="0" smtClean="0">
                    <a:solidFill>
                      <a:srgbClr val="FFFF00"/>
                    </a:solidFill>
                    <a:latin typeface="Gotham" panose="02000604040000020004"/>
                  </a:rPr>
                  <a:t>1,28N/mm</a:t>
                </a:r>
                <a:r>
                  <a:rPr lang="fr-FR" sz="3200" baseline="30000" dirty="0" smtClean="0">
                    <a:solidFill>
                      <a:srgbClr val="FFFF00"/>
                    </a:solidFill>
                    <a:latin typeface="Gotham" panose="02000604040000020004"/>
                  </a:rPr>
                  <a:t>2</a:t>
                </a:r>
                <a:endParaRPr lang="fr-FR" sz="3200" dirty="0">
                  <a:solidFill>
                    <a:srgbClr val="FFFF00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7" y="1923064"/>
                <a:ext cx="3468898" cy="1709892"/>
              </a:xfrm>
              <a:prstGeom prst="rect">
                <a:avLst/>
              </a:prstGeom>
              <a:blipFill rotWithShape="0">
                <a:blip r:embed="rId3"/>
                <a:stretch>
                  <a:fillRect r="-1582" b="-138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0177" y="3785269"/>
                <a:ext cx="4602670" cy="106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On conclure:</a:t>
                </a:r>
              </a:p>
              <a:p>
                <a:pPr lvl="0"/>
                <a:r>
                  <a:rPr lang="fr-FR" sz="2800" dirty="0" smtClean="0">
                    <a:solidFill>
                      <a:schemeClr val="bg1"/>
                    </a:solidFill>
                    <a:latin typeface="Gotham" panose="02000604040000020004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 smtClean="0">
                    <a:solidFill>
                      <a:schemeClr val="bg1"/>
                    </a:solidFill>
                    <a:latin typeface="Gotham" panose="02000604040000020004"/>
                  </a:rPr>
                  <a:t>e </a:t>
                </a:r>
                <a:r>
                  <a:rPr lang="fr-FR" sz="3200" dirty="0" smtClean="0">
                    <a:solidFill>
                      <a:schemeClr val="bg1"/>
                    </a:solidFill>
                    <a:latin typeface="Gotham" panose="02000604040000020004"/>
                  </a:rPr>
                  <a:t>≥ 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3200" dirty="0" smtClean="0">
                    <a:solidFill>
                      <a:schemeClr val="bg1"/>
                    </a:solidFill>
                    <a:latin typeface="Gotham" panose="02000604040000020004"/>
                  </a:rPr>
                  <a:t>   =&gt; 360 ≥ 1,28</a:t>
                </a:r>
                <a:endParaRPr lang="fr-FR" sz="32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7" y="3785269"/>
                <a:ext cx="4602670" cy="1064459"/>
              </a:xfrm>
              <a:prstGeom prst="rect">
                <a:avLst/>
              </a:prstGeom>
              <a:blipFill rotWithShape="0">
                <a:blip r:embed="rId4"/>
                <a:stretch>
                  <a:fillRect l="-2781" t="-6286" r="-2649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F58DD0-8CE0-4332-8FC3-9C6E12899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6C53EFB-9E3D-47B7-8ADC-CF08AA3D8B7E}"/>
              </a:ext>
            </a:extLst>
          </p:cNvPr>
          <p:cNvSpPr/>
          <p:nvPr/>
        </p:nvSpPr>
        <p:spPr>
          <a:xfrm>
            <a:off x="6210687" y="2582614"/>
            <a:ext cx="47323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rgbClr val="57B1B1"/>
                </a:solidFill>
                <a:latin typeface="Gotham Black" pitchFamily="50" charset="0"/>
              </a:rPr>
              <a:t>MERCI</a:t>
            </a:r>
            <a:endParaRPr lang="fr-FR" sz="4800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9589CB-81BE-42B6-8C11-2F5B25E8542E}"/>
              </a:ext>
            </a:extLst>
          </p:cNvPr>
          <p:cNvSpPr/>
          <p:nvPr/>
        </p:nvSpPr>
        <p:spPr>
          <a:xfrm>
            <a:off x="6210687" y="3429000"/>
            <a:ext cx="4732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Gotham" panose="02000604040000020004" pitchFamily="2" charset="0"/>
              </a:rPr>
              <a:t>de votre attention.</a:t>
            </a:r>
            <a:endParaRPr lang="fr-FR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6" name="Organigramme : Procédé 798985864"/>
          <p:cNvSpPr/>
          <p:nvPr/>
        </p:nvSpPr>
        <p:spPr>
          <a:xfrm>
            <a:off x="1726777" y="2016845"/>
            <a:ext cx="4266894" cy="2824310"/>
          </a:xfrm>
          <a:prstGeom prst="flowChartProcess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08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BCCE024-1C9D-4FBA-8D3A-0955DB8123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xmlns="" id="{C4BF557E-EE7F-4EA2-9030-EE6946F20736}"/>
              </a:ext>
            </a:extLst>
          </p:cNvPr>
          <p:cNvSpPr/>
          <p:nvPr/>
        </p:nvSpPr>
        <p:spPr>
          <a:xfrm>
            <a:off x="6411240" y="477063"/>
            <a:ext cx="45719" cy="6066368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xmlns="" id="{DA2147CD-259D-4E61-A7AC-0020264D540C}"/>
              </a:ext>
            </a:extLst>
          </p:cNvPr>
          <p:cNvSpPr/>
          <p:nvPr/>
        </p:nvSpPr>
        <p:spPr>
          <a:xfrm>
            <a:off x="5383733" y="1589204"/>
            <a:ext cx="777597" cy="27742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5" name="Shape 4">
            <a:extLst>
              <a:ext uri="{FF2B5EF4-FFF2-40B4-BE49-F238E27FC236}">
                <a16:creationId xmlns:a16="http://schemas.microsoft.com/office/drawing/2014/main" xmlns="" id="{1077A769-0DC3-4983-B3B7-C433AC2513E9}"/>
              </a:ext>
            </a:extLst>
          </p:cNvPr>
          <p:cNvSpPr/>
          <p:nvPr/>
        </p:nvSpPr>
        <p:spPr>
          <a:xfrm>
            <a:off x="6161330" y="1353163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6" name="Text 5">
            <a:extLst>
              <a:ext uri="{FF2B5EF4-FFF2-40B4-BE49-F238E27FC236}">
                <a16:creationId xmlns:a16="http://schemas.microsoft.com/office/drawing/2014/main" xmlns="" id="{9FCB1554-7E30-4005-9636-3D18257853F2}"/>
              </a:ext>
            </a:extLst>
          </p:cNvPr>
          <p:cNvSpPr/>
          <p:nvPr/>
        </p:nvSpPr>
        <p:spPr>
          <a:xfrm>
            <a:off x="6353733" y="1347922"/>
            <a:ext cx="1150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  <a:cs typeface="Prata" pitchFamily="34" charset="-120"/>
              </a:rPr>
              <a:t>1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xmlns="" id="{7F8A7CD7-64C9-484E-8AED-04D6943D5020}"/>
              </a:ext>
            </a:extLst>
          </p:cNvPr>
          <p:cNvSpPr/>
          <p:nvPr/>
        </p:nvSpPr>
        <p:spPr>
          <a:xfrm>
            <a:off x="1176547" y="1436625"/>
            <a:ext cx="380823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fr-FR" sz="2187" dirty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Présentation de </a:t>
            </a: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la société </a:t>
            </a:r>
            <a:endParaRPr lang="fr-FR" sz="2187" dirty="0">
              <a:solidFill>
                <a:schemeClr val="bg1"/>
              </a:solidFill>
              <a:latin typeface="Gotham" panose="02000604040000020004" pitchFamily="2" charset="0"/>
              <a:ea typeface="Prata" pitchFamily="34" charset="-122"/>
              <a:cs typeface="Prata" pitchFamily="34" charset="-120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xmlns="" id="{E78190DC-A14E-4FFF-B39D-8C02FCC0835D}"/>
              </a:ext>
            </a:extLst>
          </p:cNvPr>
          <p:cNvSpPr/>
          <p:nvPr/>
        </p:nvSpPr>
        <p:spPr>
          <a:xfrm>
            <a:off x="6538769" y="2404699"/>
            <a:ext cx="777597" cy="27742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9" name="Shape 9">
            <a:extLst>
              <a:ext uri="{FF2B5EF4-FFF2-40B4-BE49-F238E27FC236}">
                <a16:creationId xmlns:a16="http://schemas.microsoft.com/office/drawing/2014/main" xmlns="" id="{5CCDEFF2-5625-4B57-94FB-F05B58CC9304}"/>
              </a:ext>
            </a:extLst>
          </p:cNvPr>
          <p:cNvSpPr/>
          <p:nvPr/>
        </p:nvSpPr>
        <p:spPr>
          <a:xfrm>
            <a:off x="6170377" y="2143829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10" name="Text 10">
            <a:extLst>
              <a:ext uri="{FF2B5EF4-FFF2-40B4-BE49-F238E27FC236}">
                <a16:creationId xmlns:a16="http://schemas.microsoft.com/office/drawing/2014/main" xmlns="" id="{3DC6BE48-268A-48FD-8BF7-D1D60345A124}"/>
              </a:ext>
            </a:extLst>
          </p:cNvPr>
          <p:cNvSpPr/>
          <p:nvPr/>
        </p:nvSpPr>
        <p:spPr>
          <a:xfrm>
            <a:off x="6334458" y="2138675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  <a:cs typeface="Prata" pitchFamily="34" charset="-120"/>
              </a:rPr>
              <a:t>2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xmlns="" id="{334E7FD1-BD4D-44B4-8D99-79BB38113225}"/>
              </a:ext>
            </a:extLst>
          </p:cNvPr>
          <p:cNvSpPr/>
          <p:nvPr/>
        </p:nvSpPr>
        <p:spPr>
          <a:xfrm>
            <a:off x="5555216" y="3238307"/>
            <a:ext cx="777597" cy="27742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xmlns="" id="{8CAF4FFA-8412-46D8-BBE0-7653CAA6BDD4}"/>
              </a:ext>
            </a:extLst>
          </p:cNvPr>
          <p:cNvSpPr/>
          <p:nvPr/>
        </p:nvSpPr>
        <p:spPr>
          <a:xfrm>
            <a:off x="6161330" y="2993011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13" name="Text 15">
            <a:extLst>
              <a:ext uri="{FF2B5EF4-FFF2-40B4-BE49-F238E27FC236}">
                <a16:creationId xmlns:a16="http://schemas.microsoft.com/office/drawing/2014/main" xmlns="" id="{41BF0F72-7218-472C-BC19-F1AA77BFE9C0}"/>
              </a:ext>
            </a:extLst>
          </p:cNvPr>
          <p:cNvSpPr/>
          <p:nvPr/>
        </p:nvSpPr>
        <p:spPr>
          <a:xfrm>
            <a:off x="6316752" y="2993011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  <a:cs typeface="Prata" pitchFamily="34" charset="-120"/>
              </a:rPr>
              <a:t>3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14" name="Shape 18">
            <a:extLst>
              <a:ext uri="{FF2B5EF4-FFF2-40B4-BE49-F238E27FC236}">
                <a16:creationId xmlns:a16="http://schemas.microsoft.com/office/drawing/2014/main" xmlns="" id="{26CCC4F1-3108-4404-9584-5D2B199C656D}"/>
              </a:ext>
            </a:extLst>
          </p:cNvPr>
          <p:cNvSpPr/>
          <p:nvPr/>
        </p:nvSpPr>
        <p:spPr>
          <a:xfrm>
            <a:off x="6592514" y="4043013"/>
            <a:ext cx="777597" cy="27742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15" name="Shape 19">
            <a:extLst>
              <a:ext uri="{FF2B5EF4-FFF2-40B4-BE49-F238E27FC236}">
                <a16:creationId xmlns:a16="http://schemas.microsoft.com/office/drawing/2014/main" xmlns="" id="{9E125C2B-5A35-4F16-8AE0-63219FD91807}"/>
              </a:ext>
            </a:extLst>
          </p:cNvPr>
          <p:cNvSpPr/>
          <p:nvPr/>
        </p:nvSpPr>
        <p:spPr>
          <a:xfrm>
            <a:off x="6161269" y="3836093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16" name="Text 20">
            <a:extLst>
              <a:ext uri="{FF2B5EF4-FFF2-40B4-BE49-F238E27FC236}">
                <a16:creationId xmlns:a16="http://schemas.microsoft.com/office/drawing/2014/main" xmlns="" id="{20B6AEC4-4CD0-4073-88DE-D32241A74D5F}"/>
              </a:ext>
            </a:extLst>
          </p:cNvPr>
          <p:cNvSpPr/>
          <p:nvPr/>
        </p:nvSpPr>
        <p:spPr>
          <a:xfrm>
            <a:off x="6322587" y="3836093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  <a:cs typeface="Prata" pitchFamily="34" charset="-120"/>
              </a:rPr>
              <a:t>4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17" name="Shape 19">
            <a:extLst>
              <a:ext uri="{FF2B5EF4-FFF2-40B4-BE49-F238E27FC236}">
                <a16:creationId xmlns:a16="http://schemas.microsoft.com/office/drawing/2014/main" xmlns="" id="{21356C8C-0004-454B-BD15-EA9DE11E8D12}"/>
              </a:ext>
            </a:extLst>
          </p:cNvPr>
          <p:cNvSpPr/>
          <p:nvPr/>
        </p:nvSpPr>
        <p:spPr>
          <a:xfrm>
            <a:off x="6152827" y="474085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18" name="Shape 18">
            <a:extLst>
              <a:ext uri="{FF2B5EF4-FFF2-40B4-BE49-F238E27FC236}">
                <a16:creationId xmlns:a16="http://schemas.microsoft.com/office/drawing/2014/main" xmlns="" id="{0DB14BE8-899F-4971-AC8E-162CB9DC6CCD}"/>
              </a:ext>
            </a:extLst>
          </p:cNvPr>
          <p:cNvSpPr/>
          <p:nvPr/>
        </p:nvSpPr>
        <p:spPr>
          <a:xfrm>
            <a:off x="5432434" y="4949095"/>
            <a:ext cx="720394" cy="45719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19" name="Text 20">
            <a:extLst>
              <a:ext uri="{FF2B5EF4-FFF2-40B4-BE49-F238E27FC236}">
                <a16:creationId xmlns:a16="http://schemas.microsoft.com/office/drawing/2014/main" xmlns="" id="{19BB7570-D251-4B1C-905F-47EB3CB83F5A}"/>
              </a:ext>
            </a:extLst>
          </p:cNvPr>
          <p:cNvSpPr/>
          <p:nvPr/>
        </p:nvSpPr>
        <p:spPr>
          <a:xfrm>
            <a:off x="6300716" y="474085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  <a:cs typeface="Prata" pitchFamily="34" charset="-120"/>
              </a:rPr>
              <a:t>5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xmlns="" id="{8FCABC9F-18A6-4981-847F-63DC293599CD}"/>
              </a:ext>
            </a:extLst>
          </p:cNvPr>
          <p:cNvSpPr/>
          <p:nvPr/>
        </p:nvSpPr>
        <p:spPr>
          <a:xfrm>
            <a:off x="7092764" y="2065309"/>
            <a:ext cx="3470611" cy="706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734"/>
              </a:lnSpc>
            </a:pPr>
            <a:r>
              <a:rPr lang="fr-FR" sz="2187" dirty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Choix du thème et </a:t>
            </a:r>
          </a:p>
          <a:p>
            <a:pPr algn="r">
              <a:lnSpc>
                <a:spcPts val="2734"/>
              </a:lnSpc>
            </a:pPr>
            <a:r>
              <a:rPr lang="fr-FR" sz="2187" dirty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problématique </a:t>
            </a:r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xmlns="" id="{748AF816-0C44-4E33-9061-74AC5FB9B380}"/>
              </a:ext>
            </a:extLst>
          </p:cNvPr>
          <p:cNvSpPr/>
          <p:nvPr/>
        </p:nvSpPr>
        <p:spPr>
          <a:xfrm>
            <a:off x="2452158" y="3018127"/>
            <a:ext cx="2708403" cy="43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734"/>
              </a:lnSpc>
            </a:pPr>
            <a:r>
              <a:rPr lang="fr-FR" sz="2187" dirty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M</a:t>
            </a: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éthodologie</a:t>
            </a:r>
            <a:endParaRPr lang="fr-FR" sz="2187" dirty="0">
              <a:solidFill>
                <a:schemeClr val="bg1"/>
              </a:solidFill>
              <a:latin typeface="Gotham" panose="02000604040000020004" pitchFamily="2" charset="0"/>
              <a:ea typeface="Prata" pitchFamily="34" charset="-122"/>
              <a:cs typeface="Prata" pitchFamily="34" charset="-120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xmlns="" id="{F8D17DEC-3C29-45C9-AA6C-402AA6455C0B}"/>
              </a:ext>
            </a:extLst>
          </p:cNvPr>
          <p:cNvSpPr/>
          <p:nvPr/>
        </p:nvSpPr>
        <p:spPr>
          <a:xfrm>
            <a:off x="7740380" y="3818189"/>
            <a:ext cx="3219168" cy="780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Description d’une Batteuse et </a:t>
            </a:r>
          </a:p>
          <a:p>
            <a:pPr>
              <a:lnSpc>
                <a:spcPts val="2734"/>
              </a:lnSpc>
            </a:pP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Vanneuse de riz</a:t>
            </a:r>
            <a:endParaRPr lang="en-US" sz="2187" dirty="0">
              <a:solidFill>
                <a:schemeClr val="bg1"/>
              </a:solidFill>
              <a:latin typeface="Gotham" panose="02000604040000020004" pitchFamily="2" charset="0"/>
              <a:ea typeface="Prata" pitchFamily="34" charset="-122"/>
              <a:cs typeface="Prata" pitchFamily="34" charset="-120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xmlns="" id="{E6ADE8F1-5124-4139-9EBC-A68FA2A6546E}"/>
              </a:ext>
            </a:extLst>
          </p:cNvPr>
          <p:cNvSpPr/>
          <p:nvPr/>
        </p:nvSpPr>
        <p:spPr>
          <a:xfrm>
            <a:off x="2120020" y="4731947"/>
            <a:ext cx="2777490" cy="8482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Eléments constitutifs</a:t>
            </a:r>
            <a:endParaRPr lang="fr-FR" sz="2187" dirty="0">
              <a:solidFill>
                <a:schemeClr val="bg1"/>
              </a:solidFill>
              <a:latin typeface="Gotham" panose="02000604040000020004" pitchFamily="2" charset="0"/>
              <a:ea typeface="Prata" pitchFamily="34" charset="-122"/>
              <a:cs typeface="Prata" pitchFamily="34" charset="-120"/>
            </a:endParaRPr>
          </a:p>
        </p:txBody>
      </p: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xmlns="" id="{7A5DC4D2-58ED-4ACD-AE01-B538F6987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5C0BDA1-FCD6-41E7-9958-42B4C25468C0}"/>
              </a:ext>
            </a:extLst>
          </p:cNvPr>
          <p:cNvSpPr txBox="1"/>
          <p:nvPr/>
        </p:nvSpPr>
        <p:spPr>
          <a:xfrm>
            <a:off x="1224008" y="348981"/>
            <a:ext cx="281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otham" panose="02000604040000020004" pitchFamily="2" charset="0"/>
              </a:rPr>
              <a:t>Plan</a:t>
            </a:r>
          </a:p>
        </p:txBody>
      </p:sp>
      <p:sp>
        <p:nvSpPr>
          <p:cNvPr id="28" name="Shape 19">
            <a:extLst>
              <a:ext uri="{FF2B5EF4-FFF2-40B4-BE49-F238E27FC236}">
                <a16:creationId xmlns:a16="http://schemas.microsoft.com/office/drawing/2014/main" xmlns="" id="{21356C8C-0004-454B-BD15-EA9DE11E8D12}"/>
              </a:ext>
            </a:extLst>
          </p:cNvPr>
          <p:cNvSpPr/>
          <p:nvPr/>
        </p:nvSpPr>
        <p:spPr>
          <a:xfrm>
            <a:off x="6148256" y="5735277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sp>
        <p:nvSpPr>
          <p:cNvPr id="29" name="Text 20">
            <a:extLst>
              <a:ext uri="{FF2B5EF4-FFF2-40B4-BE49-F238E27FC236}">
                <a16:creationId xmlns:a16="http://schemas.microsoft.com/office/drawing/2014/main" xmlns="" id="{20B6AEC4-4CD0-4073-88DE-D32241A74D5F}"/>
              </a:ext>
            </a:extLst>
          </p:cNvPr>
          <p:cNvSpPr/>
          <p:nvPr/>
        </p:nvSpPr>
        <p:spPr>
          <a:xfrm>
            <a:off x="6343745" y="573527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7B1B1"/>
                </a:solidFill>
                <a:latin typeface="Gotham Black" pitchFamily="50" charset="0"/>
                <a:ea typeface="Prata" pitchFamily="34" charset="-122"/>
              </a:rPr>
              <a:t>6</a:t>
            </a:r>
            <a:endParaRPr lang="en-US" sz="2624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30" name="Shape 18">
            <a:extLst>
              <a:ext uri="{FF2B5EF4-FFF2-40B4-BE49-F238E27FC236}">
                <a16:creationId xmlns:a16="http://schemas.microsoft.com/office/drawing/2014/main" xmlns="" id="{0DB14BE8-899F-4971-AC8E-162CB9DC6CCD}"/>
              </a:ext>
            </a:extLst>
          </p:cNvPr>
          <p:cNvSpPr/>
          <p:nvPr/>
        </p:nvSpPr>
        <p:spPr>
          <a:xfrm>
            <a:off x="6642406" y="6000742"/>
            <a:ext cx="720394" cy="45719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32" name="Text 6">
            <a:extLst>
              <a:ext uri="{FF2B5EF4-FFF2-40B4-BE49-F238E27FC236}">
                <a16:creationId xmlns:a16="http://schemas.microsoft.com/office/drawing/2014/main" xmlns="" id="{F8D17DEC-3C29-45C9-AA6C-402AA6455C0B}"/>
              </a:ext>
            </a:extLst>
          </p:cNvPr>
          <p:cNvSpPr/>
          <p:nvPr/>
        </p:nvSpPr>
        <p:spPr>
          <a:xfrm>
            <a:off x="7792694" y="5739442"/>
            <a:ext cx="3412118" cy="780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Dimensionnement d’un</a:t>
            </a:r>
          </a:p>
          <a:p>
            <a:pPr>
              <a:lnSpc>
                <a:spcPts val="2734"/>
              </a:lnSpc>
            </a:pPr>
            <a:r>
              <a:rPr lang="fr-FR" sz="2187" dirty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é</a:t>
            </a:r>
            <a:r>
              <a:rPr lang="fr-FR" sz="2187" dirty="0" smtClean="0">
                <a:solidFill>
                  <a:schemeClr val="bg1"/>
                </a:solidFill>
                <a:latin typeface="Gotham" panose="02000604040000020004" pitchFamily="2" charset="0"/>
                <a:ea typeface="Prata" pitchFamily="34" charset="-122"/>
                <a:cs typeface="Prata" pitchFamily="34" charset="-120"/>
              </a:rPr>
              <a:t>lément constitutif</a:t>
            </a:r>
          </a:p>
        </p:txBody>
      </p:sp>
    </p:spTree>
    <p:extLst>
      <p:ext uri="{BB962C8B-B14F-4D97-AF65-F5344CB8AC3E}">
        <p14:creationId xmlns:p14="http://schemas.microsoft.com/office/powerpoint/2010/main" val="79285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EF8CD1-B10E-4FDA-B507-640375496E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xmlns="" id="{2577CCDA-CC7F-48FD-AC13-3A094FAF9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E18A49-4140-4FDE-853E-4E87E40012E5}"/>
              </a:ext>
            </a:extLst>
          </p:cNvPr>
          <p:cNvSpPr txBox="1"/>
          <p:nvPr/>
        </p:nvSpPr>
        <p:spPr>
          <a:xfrm>
            <a:off x="1224007" y="348981"/>
            <a:ext cx="5736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Gotham" panose="02000604040000020004" pitchFamily="2" charset="0"/>
              </a:rPr>
              <a:t>Présentation de </a:t>
            </a:r>
            <a:r>
              <a:rPr lang="fr-FR" sz="3200" dirty="0" smtClean="0">
                <a:solidFill>
                  <a:schemeClr val="bg1"/>
                </a:solidFill>
                <a:latin typeface="Gotham" panose="02000604040000020004" pitchFamily="2" charset="0"/>
              </a:rPr>
              <a:t>la société</a:t>
            </a:r>
            <a:endParaRPr lang="fr-FR" sz="32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F62AB4-FAAC-4004-8C94-FEA6B3391904}"/>
              </a:ext>
            </a:extLst>
          </p:cNvPr>
          <p:cNvSpPr txBox="1"/>
          <p:nvPr/>
        </p:nvSpPr>
        <p:spPr>
          <a:xfrm>
            <a:off x="1208231" y="1621374"/>
            <a:ext cx="4963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Gotham Black" pitchFamily="50" charset="0"/>
              </a:rPr>
              <a:t>QUI  est </a:t>
            </a:r>
            <a:r>
              <a:rPr lang="fr-FR" sz="3200" dirty="0" smtClean="0">
                <a:solidFill>
                  <a:schemeClr val="bg1"/>
                </a:solidFill>
                <a:latin typeface="Gotham Black" pitchFamily="50" charset="0"/>
              </a:rPr>
              <a:t>la société </a:t>
            </a:r>
            <a:r>
              <a:rPr lang="fr-FR" sz="3200" dirty="0" smtClean="0">
                <a:solidFill>
                  <a:srgbClr val="57B1B1"/>
                </a:solidFill>
                <a:latin typeface="Gotham Black" pitchFamily="50" charset="0"/>
              </a:rPr>
              <a:t>MIHARY </a:t>
            </a:r>
            <a:r>
              <a:rPr lang="fr-FR" sz="3200" dirty="0">
                <a:solidFill>
                  <a:srgbClr val="57B1B1"/>
                </a:solidFill>
                <a:latin typeface="Gotham Black" pitchFamily="50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47DFA0-5A7B-4F1D-BA38-1A7D1873F9A3}"/>
              </a:ext>
            </a:extLst>
          </p:cNvPr>
          <p:cNvSpPr txBox="1"/>
          <p:nvPr/>
        </p:nvSpPr>
        <p:spPr>
          <a:xfrm>
            <a:off x="1284156" y="2651828"/>
            <a:ext cx="3805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Société qui fabrique les machines agricoles manuelles</a:t>
            </a:r>
            <a:endParaRPr lang="fr-FR" sz="2400" dirty="0">
              <a:solidFill>
                <a:schemeClr val="bg1"/>
              </a:solidFill>
              <a:latin typeface="Gotham Thin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D7B86C-486A-442D-B3F3-59F35E89B84C}"/>
              </a:ext>
            </a:extLst>
          </p:cNvPr>
          <p:cNvSpPr txBox="1"/>
          <p:nvPr/>
        </p:nvSpPr>
        <p:spPr>
          <a:xfrm>
            <a:off x="1132374" y="4384234"/>
            <a:ext cx="496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Gotham Black" pitchFamily="50" charset="0"/>
              </a:rPr>
              <a:t>Mission principale</a:t>
            </a:r>
            <a:endParaRPr lang="fr-FR" sz="3200" dirty="0">
              <a:solidFill>
                <a:srgbClr val="57B1B1"/>
              </a:solidFill>
              <a:latin typeface="Gotham Black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63CE89-7145-4B47-BB3E-234FBCDE375B}"/>
              </a:ext>
            </a:extLst>
          </p:cNvPr>
          <p:cNvSpPr txBox="1"/>
          <p:nvPr/>
        </p:nvSpPr>
        <p:spPr>
          <a:xfrm>
            <a:off x="1284156" y="4984658"/>
            <a:ext cx="380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Aide et simplifie les tâches de l’agriculteur </a:t>
            </a:r>
            <a:endParaRPr lang="fr-FR" sz="2400" dirty="0">
              <a:solidFill>
                <a:schemeClr val="bg1"/>
              </a:solidFill>
              <a:latin typeface="Gotham Thin" pitchFamily="50" charset="0"/>
            </a:endParaRPr>
          </a:p>
        </p:txBody>
      </p:sp>
      <p:sp>
        <p:nvSpPr>
          <p:cNvPr id="11" name="Organigramme : Procédé 798985864"/>
          <p:cNvSpPr/>
          <p:nvPr/>
        </p:nvSpPr>
        <p:spPr>
          <a:xfrm>
            <a:off x="7228374" y="2459796"/>
            <a:ext cx="4266894" cy="2824310"/>
          </a:xfrm>
          <a:prstGeom prst="flowChartProcess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55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174667-1F44-4BD0-B4A1-A0D07EA7C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xmlns="" id="{CD18E488-0074-4491-893A-AE5732662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6464F6-D332-44A3-AA87-383D6716865E}"/>
              </a:ext>
            </a:extLst>
          </p:cNvPr>
          <p:cNvSpPr txBox="1"/>
          <p:nvPr/>
        </p:nvSpPr>
        <p:spPr>
          <a:xfrm>
            <a:off x="1224008" y="348981"/>
            <a:ext cx="630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tham" panose="02000604040000020004" pitchFamily="2" charset="0"/>
              </a:rPr>
              <a:t>Problématique et choix du thème</a:t>
            </a:r>
            <a:endParaRPr lang="fr-FR" sz="28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938CB8-41E7-48E7-BE54-A72D77CB20F1}"/>
              </a:ext>
            </a:extLst>
          </p:cNvPr>
          <p:cNvSpPr txBox="1"/>
          <p:nvPr/>
        </p:nvSpPr>
        <p:spPr>
          <a:xfrm>
            <a:off x="3528759" y="4175057"/>
            <a:ext cx="71221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otham Black" pitchFamily="50" charset="0"/>
              </a:rPr>
              <a:t>Choix du </a:t>
            </a:r>
            <a:r>
              <a:rPr lang="fr-FR" sz="2800" dirty="0" smtClean="0">
                <a:solidFill>
                  <a:schemeClr val="bg1"/>
                </a:solidFill>
                <a:latin typeface="Gotham Black" pitchFamily="50" charset="0"/>
              </a:rPr>
              <a:t>thème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otham Thin" pitchFamily="50" charset="0"/>
              </a:rPr>
              <a:t>Augmentation de la </a:t>
            </a: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productivité</a:t>
            </a:r>
            <a:endParaRPr lang="fr-FR" sz="2400" dirty="0">
              <a:solidFill>
                <a:schemeClr val="bg1"/>
              </a:solidFill>
              <a:latin typeface="Gotham Thin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otham Thin" pitchFamily="50" charset="0"/>
              </a:rPr>
              <a:t>Renforcement de l’autonomie de </a:t>
            </a: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l’agriculteur</a:t>
            </a:r>
            <a:endParaRPr lang="fr-FR" sz="2400" dirty="0">
              <a:solidFill>
                <a:schemeClr val="bg1"/>
              </a:solidFill>
              <a:latin typeface="Gotham Thin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otham Thin" pitchFamily="50" charset="0"/>
              </a:rPr>
              <a:t>Promouvoir l’économique local</a:t>
            </a:r>
          </a:p>
          <a:p>
            <a:endParaRPr lang="fr-FR" sz="2800" dirty="0">
              <a:solidFill>
                <a:schemeClr val="bg1"/>
              </a:solidFill>
              <a:latin typeface="Gotham Black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9579EF-7C6F-4FCE-A24B-4DD4591E5518}"/>
              </a:ext>
            </a:extLst>
          </p:cNvPr>
          <p:cNvSpPr txBox="1"/>
          <p:nvPr/>
        </p:nvSpPr>
        <p:spPr>
          <a:xfrm>
            <a:off x="3528759" y="1247675"/>
            <a:ext cx="496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otham Black" pitchFamily="50" charset="0"/>
              </a:rPr>
              <a:t>Problématique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97EB85-042B-4421-AEC4-4E880818F561}"/>
              </a:ext>
            </a:extLst>
          </p:cNvPr>
          <p:cNvSpPr txBox="1"/>
          <p:nvPr/>
        </p:nvSpPr>
        <p:spPr>
          <a:xfrm>
            <a:off x="4107976" y="1858465"/>
            <a:ext cx="6059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Diminution de la productivité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Perte d’autonomie de l’agriculteur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Gotham Thin" pitchFamily="50" charset="0"/>
              </a:rPr>
              <a:t>Ne pas favoriser l’économique locale</a:t>
            </a:r>
            <a:endParaRPr lang="fr-FR" sz="2400" dirty="0">
              <a:solidFill>
                <a:schemeClr val="bg1"/>
              </a:solidFill>
              <a:latin typeface="Gotham Thi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48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D251D0-C00A-49D4-AC1F-6AB4FD521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xmlns="" id="{DB49509E-7EC8-4802-A7B1-CE2945685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6B4849-8C60-407F-842D-5ED3BDF2C6CD}"/>
              </a:ext>
            </a:extLst>
          </p:cNvPr>
          <p:cNvSpPr txBox="1"/>
          <p:nvPr/>
        </p:nvSpPr>
        <p:spPr>
          <a:xfrm>
            <a:off x="1224008" y="348981"/>
            <a:ext cx="44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otham" panose="02000604040000020004" pitchFamily="2" charset="0"/>
              </a:rPr>
              <a:t>Méthodologie</a:t>
            </a: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xmlns="" id="{2A541FA3-8B6F-4E5D-9423-45005D132F7D}"/>
              </a:ext>
            </a:extLst>
          </p:cNvPr>
          <p:cNvSpPr/>
          <p:nvPr/>
        </p:nvSpPr>
        <p:spPr>
          <a:xfrm>
            <a:off x="2552821" y="1173150"/>
            <a:ext cx="6794809" cy="3383352"/>
          </a:xfrm>
          <a:prstGeom prst="roundRect">
            <a:avLst>
              <a:gd name="adj" fmla="val 13333"/>
            </a:avLst>
          </a:prstGeom>
          <a:solidFill>
            <a:schemeClr val="bg1"/>
          </a:solidFill>
          <a:ln/>
        </p:spPr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xmlns="" id="{36F8677C-42E9-487F-8B12-127FEE522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27530" y="162236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648957-6253-4065-AC48-51C27D320571}"/>
              </a:ext>
            </a:extLst>
          </p:cNvPr>
          <p:cNvSpPr txBox="1"/>
          <p:nvPr/>
        </p:nvSpPr>
        <p:spPr>
          <a:xfrm>
            <a:off x="3916313" y="1595006"/>
            <a:ext cx="278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57B1B1"/>
                </a:solidFill>
                <a:latin typeface="Gotham Black" pitchFamily="50" charset="0"/>
              </a:rPr>
              <a:t>Collecte des</a:t>
            </a:r>
          </a:p>
          <a:p>
            <a:r>
              <a:rPr lang="fr-FR" sz="2400" dirty="0">
                <a:solidFill>
                  <a:srgbClr val="57B1B1"/>
                </a:solidFill>
                <a:latin typeface="Gotham Black" pitchFamily="50" charset="0"/>
              </a:rPr>
              <a:t>informations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1EEC14C-B072-4E13-9037-9A6A6FCAEB0E}"/>
              </a:ext>
            </a:extLst>
          </p:cNvPr>
          <p:cNvSpPr txBox="1"/>
          <p:nvPr/>
        </p:nvSpPr>
        <p:spPr>
          <a:xfrm>
            <a:off x="3916313" y="2885958"/>
            <a:ext cx="315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F223A"/>
                </a:solidFill>
                <a:latin typeface="Gotham" panose="02000604040000020004" pitchFamily="2" charset="0"/>
              </a:rPr>
              <a:t>Enquête et consultation</a:t>
            </a:r>
            <a:endParaRPr lang="pt-BR" dirty="0">
              <a:solidFill>
                <a:srgbClr val="0F223A"/>
              </a:solidFill>
              <a:latin typeface="Gotham" panose="02000604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F223A"/>
                </a:solidFill>
                <a:latin typeface="Gotham" panose="02000604040000020004" pitchFamily="2" charset="0"/>
              </a:rPr>
              <a:t>Evaluation des ressources locales</a:t>
            </a:r>
            <a:endParaRPr lang="pt-BR" dirty="0">
              <a:solidFill>
                <a:srgbClr val="0F223A"/>
              </a:solidFill>
              <a:latin typeface="Gotham" panose="02000604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F223A"/>
                </a:solidFill>
                <a:latin typeface="Gotham" panose="02000604040000020004" pitchFamily="2" charset="0"/>
              </a:rPr>
              <a:t>Analyse des coûts</a:t>
            </a:r>
            <a:endParaRPr lang="pt-BR" dirty="0">
              <a:solidFill>
                <a:srgbClr val="0F223A"/>
              </a:solidFill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38EFF67-3516-40F0-B87E-955994695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xmlns="" id="{733704F3-A8A1-48C6-B2DC-767843ADA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E9121D-096C-4B6A-8E2B-718797C74529}"/>
              </a:ext>
            </a:extLst>
          </p:cNvPr>
          <p:cNvSpPr txBox="1"/>
          <p:nvPr/>
        </p:nvSpPr>
        <p:spPr>
          <a:xfrm>
            <a:off x="1224007" y="254305"/>
            <a:ext cx="69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otham" panose="02000604040000020004" pitchFamily="2" charset="0"/>
              </a:rPr>
              <a:t>Description d’une Batteuse et Vanneuse de riz manuelle</a:t>
            </a:r>
            <a:endParaRPr lang="fr-FR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59" y="877942"/>
            <a:ext cx="6893947" cy="51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49BCDC-54F5-4374-A9F5-F83774565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xmlns="" id="{44D4C103-4867-49E4-82F0-C46E40B50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2813" y="254305"/>
            <a:ext cx="571195" cy="571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1224008" y="348981"/>
            <a:ext cx="579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" panose="02000604040000020004" pitchFamily="2" charset="0"/>
              </a:rPr>
              <a:t>Eléments constitutifs d’une machine</a:t>
            </a:r>
            <a:endParaRPr lang="fr-FR" sz="24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3EB785-37D5-46E2-9078-9260CE6FEA4A}"/>
              </a:ext>
            </a:extLst>
          </p:cNvPr>
          <p:cNvSpPr txBox="1"/>
          <p:nvPr/>
        </p:nvSpPr>
        <p:spPr>
          <a:xfrm>
            <a:off x="4215537" y="755984"/>
            <a:ext cx="37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 Black" pitchFamily="50" charset="0"/>
              </a:rPr>
              <a:t>POULIE - COURROIE</a:t>
            </a:r>
            <a:endParaRPr lang="fr-FR" sz="2400" dirty="0">
              <a:solidFill>
                <a:schemeClr val="bg1"/>
              </a:solidFill>
              <a:latin typeface="Gotham Black" pitchFamily="50" charset="0"/>
            </a:endParaRPr>
          </a:p>
        </p:txBody>
      </p:sp>
      <p:pic>
        <p:nvPicPr>
          <p:cNvPr id="17" name="Imag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64" y="1275731"/>
            <a:ext cx="2468025" cy="1955430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H="1" flipV="1">
            <a:off x="6725189" y="1949589"/>
            <a:ext cx="1639091" cy="96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118924" y="2045626"/>
            <a:ext cx="3245356" cy="1109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">
            <a:extLst>
              <a:ext uri="{FF2B5EF4-FFF2-40B4-BE49-F238E27FC236}">
                <a16:creationId xmlns:a16="http://schemas.microsoft.com/office/drawing/2014/main" xmlns="" id="{D93EB785-37D5-46E2-9078-9260CE6FEA4A}"/>
              </a:ext>
            </a:extLst>
          </p:cNvPr>
          <p:cNvSpPr txBox="1"/>
          <p:nvPr/>
        </p:nvSpPr>
        <p:spPr>
          <a:xfrm>
            <a:off x="8397677" y="1814793"/>
            <a:ext cx="14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 Black" pitchFamily="50" charset="0"/>
              </a:rPr>
              <a:t>Poulie</a:t>
            </a:r>
            <a:endParaRPr lang="fr-FR" sz="2400" dirty="0">
              <a:solidFill>
                <a:schemeClr val="bg1"/>
              </a:solidFill>
              <a:latin typeface="Gotham Black" pitchFamily="50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618964" y="1997608"/>
            <a:ext cx="1506828" cy="2308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xmlns="" id="{D93EB785-37D5-46E2-9078-9260CE6FEA4A}"/>
              </a:ext>
            </a:extLst>
          </p:cNvPr>
          <p:cNvSpPr txBox="1"/>
          <p:nvPr/>
        </p:nvSpPr>
        <p:spPr>
          <a:xfrm>
            <a:off x="1859186" y="1686394"/>
            <a:ext cx="192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 Black" pitchFamily="50" charset="0"/>
              </a:rPr>
              <a:t>Courroie</a:t>
            </a:r>
            <a:endParaRPr lang="fr-FR" sz="2400" dirty="0">
              <a:solidFill>
                <a:schemeClr val="bg1"/>
              </a:solidFill>
              <a:latin typeface="Gotham Black" pitchFamily="50" charset="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D93EB785-37D5-46E2-9078-9260CE6FEA4A}"/>
              </a:ext>
            </a:extLst>
          </p:cNvPr>
          <p:cNvSpPr txBox="1"/>
          <p:nvPr/>
        </p:nvSpPr>
        <p:spPr>
          <a:xfrm>
            <a:off x="1224008" y="3419097"/>
            <a:ext cx="891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 smtClean="0">
                <a:solidFill>
                  <a:schemeClr val="bg1"/>
                </a:solidFill>
                <a:latin typeface="Gotham Black"/>
              </a:rPr>
              <a:t>Equation fondamentale de la tension du courroie</a:t>
            </a:r>
            <a:endParaRPr lang="fr-FR" sz="2400" dirty="0">
              <a:solidFill>
                <a:schemeClr val="bg1"/>
              </a:solidFill>
              <a:latin typeface="Gotham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xmlns="" id="{D93EB785-37D5-46E2-9078-9260CE6FEA4A}"/>
                  </a:ext>
                </a:extLst>
              </p:cNvPr>
              <p:cNvSpPr txBox="1"/>
              <p:nvPr/>
            </p:nvSpPr>
            <p:spPr>
              <a:xfrm>
                <a:off x="4467564" y="3922701"/>
                <a:ext cx="2047224" cy="845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 Black"/>
                  </a:rPr>
                  <a:t>T= t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fr-FR" sz="2400" dirty="0">
                  <a:latin typeface="Gotham Black"/>
                </a:endParaRPr>
              </a:p>
              <a:p>
                <a:pPr lvl="0"/>
                <a:endParaRPr lang="fr-FR" sz="2400" dirty="0">
                  <a:solidFill>
                    <a:schemeClr val="bg1"/>
                  </a:solidFill>
                  <a:latin typeface="Gotham Black"/>
                </a:endParaRPr>
              </a:p>
            </p:txBody>
          </p:sp>
        </mc:Choice>
        <mc:Fallback xmlns="">
          <p:sp>
            <p:nvSpPr>
              <p:cNvPr id="14" name="TextBox 4">
                <a:extLst>
                  <a:ext uri="{FF2B5EF4-FFF2-40B4-BE49-F238E27FC236}">
                    <a16:creationId xmlns="" xmlns:a16="http://schemas.microsoft.com/office/drawing/2014/main" id="{D93EB785-37D5-46E2-9078-9260CE6F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64" y="3922701"/>
                <a:ext cx="2047224" cy="845360"/>
              </a:xfrm>
              <a:prstGeom prst="rect">
                <a:avLst/>
              </a:prstGeom>
              <a:blipFill rotWithShape="0">
                <a:blip r:embed="rId5"/>
                <a:stretch>
                  <a:fillRect l="-4762" t="-3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xmlns="" id="{D93EB785-37D5-46E2-9078-9260CE6FEA4A}"/>
                  </a:ext>
                </a:extLst>
              </p:cNvPr>
              <p:cNvSpPr txBox="1"/>
              <p:nvPr/>
            </p:nvSpPr>
            <p:spPr>
              <a:xfrm>
                <a:off x="1411888" y="4648739"/>
                <a:ext cx="7410139" cy="1584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  <a:latin typeface="Gotham Black"/>
                  </a:rPr>
                  <a:t>T: Tension du brin tendu</a:t>
                </a: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 Black"/>
                  </a:rPr>
                  <a:t>t: Tension du brin mou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fr-FR" sz="2400" dirty="0" smtClean="0">
                    <a:solidFill>
                      <a:schemeClr val="bg1"/>
                    </a:solidFill>
                    <a:latin typeface="Gotham Black"/>
                  </a:rPr>
                  <a:t>: Coefficient de frottement</a:t>
                </a:r>
                <a:endParaRPr lang="fr-FR" sz="2400" dirty="0">
                  <a:solidFill>
                    <a:schemeClr val="bg1"/>
                  </a:solidFill>
                  <a:latin typeface="Gotham Black"/>
                </a:endParaRPr>
              </a:p>
              <a:p>
                <a:pPr lvl="0"/>
                <a:endParaRPr lang="fr-FR" sz="2400" dirty="0">
                  <a:solidFill>
                    <a:schemeClr val="bg1"/>
                  </a:solidFill>
                  <a:latin typeface="Gotham Black"/>
                </a:endParaRPr>
              </a:p>
            </p:txBody>
          </p:sp>
        </mc:Choice>
        <mc:Fallback xmlns="">
          <p:sp>
            <p:nvSpPr>
              <p:cNvPr id="16" name="TextBox 4">
                <a:extLst>
                  <a:ext uri="{FF2B5EF4-FFF2-40B4-BE49-F238E27FC236}">
                    <a16:creationId xmlns="" xmlns:a16="http://schemas.microsoft.com/office/drawing/2014/main" id="{D93EB785-37D5-46E2-9078-9260CE6F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88" y="4648739"/>
                <a:ext cx="7410139" cy="1584023"/>
              </a:xfrm>
              <a:prstGeom prst="rect">
                <a:avLst/>
              </a:prstGeom>
              <a:blipFill rotWithShape="0">
                <a:blip r:embed="rId6"/>
                <a:stretch>
                  <a:fillRect l="-1317" t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4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49BCDC-54F5-4374-A9F5-F83774565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rganigramme : Connecteur 2"/>
          <p:cNvSpPr/>
          <p:nvPr/>
        </p:nvSpPr>
        <p:spPr>
          <a:xfrm>
            <a:off x="1532584" y="4150891"/>
            <a:ext cx="953037" cy="88864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>
            <a:stCxn id="3" idx="1"/>
            <a:endCxn id="11" idx="1"/>
          </p:cNvCxnSpPr>
          <p:nvPr/>
        </p:nvCxnSpPr>
        <p:spPr>
          <a:xfrm flipV="1">
            <a:off x="1672153" y="1868322"/>
            <a:ext cx="1902981" cy="24127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3" idx="5"/>
            <a:endCxn id="11" idx="5"/>
          </p:cNvCxnSpPr>
          <p:nvPr/>
        </p:nvCxnSpPr>
        <p:spPr>
          <a:xfrm flipV="1">
            <a:off x="2346052" y="3243916"/>
            <a:ext cx="2694346" cy="1665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rganigramme : Connecteur 10"/>
          <p:cNvSpPr/>
          <p:nvPr/>
        </p:nvSpPr>
        <p:spPr>
          <a:xfrm>
            <a:off x="3271668" y="1583427"/>
            <a:ext cx="2072196" cy="194538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3831247" y="2144360"/>
            <a:ext cx="953038" cy="888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Organigramme : Connecteur 20"/>
          <p:cNvSpPr/>
          <p:nvPr/>
        </p:nvSpPr>
        <p:spPr>
          <a:xfrm>
            <a:off x="6792193" y="643297"/>
            <a:ext cx="2072196" cy="1945384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>
            <a:stCxn id="20" idx="0"/>
          </p:cNvCxnSpPr>
          <p:nvPr/>
        </p:nvCxnSpPr>
        <p:spPr>
          <a:xfrm flipV="1">
            <a:off x="4307766" y="798490"/>
            <a:ext cx="2968797" cy="13458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0" idx="4"/>
          </p:cNvCxnSpPr>
          <p:nvPr/>
        </p:nvCxnSpPr>
        <p:spPr>
          <a:xfrm flipV="1">
            <a:off x="4307766" y="2556122"/>
            <a:ext cx="3818803" cy="4768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5909255" y="4279019"/>
            <a:ext cx="953037" cy="88864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 droit 36"/>
          <p:cNvCxnSpPr>
            <a:stCxn id="3" idx="0"/>
            <a:endCxn id="35" idx="0"/>
          </p:cNvCxnSpPr>
          <p:nvPr/>
        </p:nvCxnSpPr>
        <p:spPr>
          <a:xfrm>
            <a:off x="2009103" y="4150891"/>
            <a:ext cx="4376671" cy="1281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" idx="4"/>
            <a:endCxn id="35" idx="4"/>
          </p:cNvCxnSpPr>
          <p:nvPr/>
        </p:nvCxnSpPr>
        <p:spPr>
          <a:xfrm>
            <a:off x="2009103" y="5039534"/>
            <a:ext cx="4376671" cy="1281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888855" y="336420"/>
            <a:ext cx="623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tham" panose="02000604040000020004" pitchFamily="2" charset="0"/>
              </a:rPr>
              <a:t>Chaîne cinématique par poulie-courroie</a:t>
            </a:r>
            <a:endParaRPr lang="fr-FR" sz="24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1225396" y="5577177"/>
            <a:ext cx="172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D’1= 20mm</a:t>
            </a:r>
            <a:endParaRPr lang="fr-FR" sz="20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7213916" y="5577177"/>
            <a:ext cx="165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D’2= 20mm</a:t>
            </a:r>
            <a:endParaRPr lang="fr-FR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288547" y="3653431"/>
            <a:ext cx="176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D1= 30mm</a:t>
            </a:r>
            <a:endParaRPr lang="fr-FR" sz="20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1818230" y="992927"/>
            <a:ext cx="164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D2= 50mm</a:t>
            </a:r>
            <a:endParaRPr lang="fr-FR" sz="20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5270190" y="3337238"/>
            <a:ext cx="185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D3= 20mm</a:t>
            </a:r>
            <a:endParaRPr lang="fr-FR" sz="20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xmlns="" id="{5524D147-C3BA-4854-8FE3-785177627138}"/>
              </a:ext>
            </a:extLst>
          </p:cNvPr>
          <p:cNvSpPr txBox="1"/>
          <p:nvPr/>
        </p:nvSpPr>
        <p:spPr>
          <a:xfrm>
            <a:off x="9606632" y="718313"/>
            <a:ext cx="174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Gotham" panose="02000604040000020004" pitchFamily="2" charset="0"/>
              </a:rPr>
              <a:t>D4= 60mm</a:t>
            </a:r>
            <a:endParaRPr lang="fr-FR" sz="2000" dirty="0">
              <a:solidFill>
                <a:schemeClr val="bg1"/>
              </a:solidFill>
              <a:latin typeface="Gotham" panose="02000604040000020004" pitchFamily="2" charset="0"/>
            </a:endParaRPr>
          </a:p>
        </p:txBody>
      </p:sp>
      <p:cxnSp>
        <p:nvCxnSpPr>
          <p:cNvPr id="48" name="Connecteur droit avec flèche 47"/>
          <p:cNvCxnSpPr>
            <a:stCxn id="46" idx="1"/>
          </p:cNvCxnSpPr>
          <p:nvPr/>
        </p:nvCxnSpPr>
        <p:spPr>
          <a:xfrm flipH="1">
            <a:off x="8864390" y="918368"/>
            <a:ext cx="742242" cy="69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675765" y="1354532"/>
            <a:ext cx="951657" cy="51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20" idx="5"/>
          </p:cNvCxnSpPr>
          <p:nvPr/>
        </p:nvCxnSpPr>
        <p:spPr>
          <a:xfrm flipH="1" flipV="1">
            <a:off x="4644716" y="2902863"/>
            <a:ext cx="614707" cy="53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950288" y="3980464"/>
            <a:ext cx="573587" cy="614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41" idx="0"/>
            <a:endCxn id="3" idx="3"/>
          </p:cNvCxnSpPr>
          <p:nvPr/>
        </p:nvCxnSpPr>
        <p:spPr>
          <a:xfrm flipH="1" flipV="1">
            <a:off x="1672153" y="4909395"/>
            <a:ext cx="415368" cy="66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42" idx="0"/>
            <a:endCxn id="35" idx="5"/>
          </p:cNvCxnSpPr>
          <p:nvPr/>
        </p:nvCxnSpPr>
        <p:spPr>
          <a:xfrm flipH="1" flipV="1">
            <a:off x="6722723" y="5037523"/>
            <a:ext cx="1316430" cy="539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4302839" y="2743298"/>
            <a:ext cx="0" cy="100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4302839" y="1232786"/>
            <a:ext cx="0" cy="1271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4428759" y="2582247"/>
            <a:ext cx="1169150" cy="32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3089004" y="2606116"/>
            <a:ext cx="1108434" cy="15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7828291" y="1733266"/>
            <a:ext cx="0" cy="1169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7828291" y="348981"/>
            <a:ext cx="0" cy="1122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929349" y="1612432"/>
            <a:ext cx="13061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6578221" y="1612432"/>
            <a:ext cx="1105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009102" y="4723340"/>
            <a:ext cx="0" cy="85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2009102" y="3528811"/>
            <a:ext cx="0" cy="961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1129428" y="4595212"/>
            <a:ext cx="7888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2079069" y="4595212"/>
            <a:ext cx="870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6385774" y="3744533"/>
            <a:ext cx="1378" cy="850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385774" y="4882274"/>
            <a:ext cx="0" cy="85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551695" y="4739417"/>
            <a:ext cx="997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486400" y="4723340"/>
            <a:ext cx="7779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49BCDC-54F5-4374-A9F5-F83774565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2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xmlns="" id="{5524D147-C3BA-4854-8FE3-785177627138}"/>
                  </a:ext>
                </a:extLst>
              </p:cNvPr>
              <p:cNvSpPr txBox="1"/>
              <p:nvPr/>
            </p:nvSpPr>
            <p:spPr>
              <a:xfrm>
                <a:off x="1224008" y="348981"/>
                <a:ext cx="10444828" cy="709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La puissance transmise humaine P=100W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La vitesse effectuée d’une personne monté sur le vélo V=5km/h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 4,2</a:t>
                </a: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vitesse linéaire V est donnée en km/h. Pour la convertir en m/s :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V=5km/h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den>
                    </m:f>
                    <m:r>
                      <a:rPr lang="fr-F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5000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400" dirty="0" smtClean="0">
                    <a:solidFill>
                      <a:srgbClr val="FFFF00"/>
                    </a:solidFill>
                    <a:latin typeface="Gotham" panose="02000604040000020004"/>
                  </a:rPr>
                  <a:t>1,39m/s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L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es 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vitesses angulaires des poulies peuvent être calculées en utilisant la relation </a:t>
                </a:r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:</a:t>
                </a: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La vitesse angulaire</a:t>
                </a:r>
              </a:p>
              <a:p>
                <a:r>
                  <a:rPr lang="fr-FR" sz="3200" dirty="0" smtClean="0">
                    <a:solidFill>
                      <a:schemeClr val="bg1"/>
                    </a:solidFill>
                    <a:latin typeface="Gotham" panose="02000604040000020004"/>
                  </a:rPr>
                  <a:t>ω</a:t>
                </a:r>
                <a:r>
                  <a:rPr lang="fr-FR" sz="2400" baseline="-25000" dirty="0" smtClean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​=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1,39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0,015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400" dirty="0" smtClean="0">
                    <a:solidFill>
                      <a:srgbClr val="FFFF00"/>
                    </a:solidFill>
                    <a:latin typeface="Gotham" panose="02000604040000020004"/>
                  </a:rPr>
                  <a:t>92,6rad/s</a:t>
                </a:r>
              </a:p>
              <a:p>
                <a:endParaRPr lang="fr-FR" sz="2400" dirty="0" smtClean="0">
                  <a:solidFill>
                    <a:srgbClr val="FFFF00"/>
                  </a:solidFill>
                  <a:latin typeface="Gotham" panose="02000604040000020004"/>
                </a:endParaRPr>
              </a:p>
              <a:p>
                <a:r>
                  <a:rPr lang="fr-FR" sz="2400" dirty="0" smtClean="0">
                    <a:solidFill>
                      <a:schemeClr val="bg1"/>
                    </a:solidFill>
                    <a:latin typeface="Gotham" panose="02000604040000020004"/>
                  </a:rPr>
                  <a:t>Convertir nombre de tours en tours par minute :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N</a:t>
                </a:r>
                <a:r>
                  <a:rPr lang="fr-FR" sz="2400" baseline="-25000" dirty="0">
                    <a:solidFill>
                      <a:schemeClr val="bg1"/>
                    </a:solidFill>
                    <a:latin typeface="Gotham" panose="02000604040000020004"/>
                  </a:rPr>
                  <a:t>1</a:t>
                </a:r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32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92,6×60</m:t>
                        </m:r>
                      </m:num>
                      <m:den>
                        <m: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chemeClr val="bg1"/>
                    </a:solidFill>
                    <a:latin typeface="Gotham" panose="02000604040000020004"/>
                  </a:rPr>
                  <a:t>=</a:t>
                </a:r>
                <a:r>
                  <a:rPr lang="fr-FR" sz="2400" dirty="0">
                    <a:solidFill>
                      <a:srgbClr val="FFFF00"/>
                    </a:solidFill>
                    <a:latin typeface="Gotham" panose="02000604040000020004"/>
                  </a:rPr>
                  <a:t>884,2tr/min</a:t>
                </a: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  <a:p>
                <a:endParaRPr lang="fr-FR" sz="2400" dirty="0">
                  <a:solidFill>
                    <a:schemeClr val="bg1"/>
                  </a:solidFill>
                  <a:latin typeface="Gotham" panose="02000604040000020004"/>
                </a:endParaRPr>
              </a:p>
            </p:txBody>
          </p:sp>
        </mc:Choice>
        <mc:Fallback xmlns="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xmlns="" id="{5524D147-C3BA-4854-8FE3-78517762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08" y="348981"/>
                <a:ext cx="10444828" cy="7094634"/>
              </a:xfrm>
              <a:prstGeom prst="rect">
                <a:avLst/>
              </a:prstGeom>
              <a:blipFill rotWithShape="0">
                <a:blip r:embed="rId2"/>
                <a:stretch>
                  <a:fillRect l="-1518" t="-6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58352" y="3343701"/>
            <a:ext cx="2524836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Gotham" panose="02000604040000020004"/>
              </a:rPr>
              <a:t>V= </a:t>
            </a:r>
            <a:r>
              <a:rPr lang="el-G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fr-F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× r</a:t>
            </a:r>
            <a:endParaRPr lang="fr-FR" sz="3200" dirty="0">
              <a:latin typeface="Gotham" panose="02000604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637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454</Words>
  <Application>Microsoft Office PowerPoint</Application>
  <PresentationFormat>Grand écran</PresentationFormat>
  <Paragraphs>173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Gotham</vt:lpstr>
      <vt:lpstr>Gotham Black</vt:lpstr>
      <vt:lpstr>Gotham Thin</vt:lpstr>
      <vt:lpstr>Prata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</dc:creator>
  <cp:lastModifiedBy>ASUS</cp:lastModifiedBy>
  <cp:revision>83</cp:revision>
  <dcterms:created xsi:type="dcterms:W3CDTF">2024-05-25T12:18:54Z</dcterms:created>
  <dcterms:modified xsi:type="dcterms:W3CDTF">2024-09-28T16:16:37Z</dcterms:modified>
</cp:coreProperties>
</file>