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75FE5-93D1-498B-B05A-324B74E568BA}"/>
              </a:ext>
            </a:extLst>
          </p:cNvPr>
          <p:cNvSpPr>
            <a:spLocks noGrp="1"/>
          </p:cNvSpPr>
          <p:nvPr>
            <p:ph type="ctrTitle"/>
          </p:nvPr>
        </p:nvSpPr>
        <p:spPr>
          <a:xfrm>
            <a:off x="1315478" y="992777"/>
            <a:ext cx="7766936" cy="4685212"/>
          </a:xfrm>
        </p:spPr>
        <p:txBody>
          <a:bodyPr/>
          <a:lstStyle/>
          <a:p>
            <a:pPr algn="l"/>
            <a:r>
              <a:rPr lang="en-US" b="1" dirty="0"/>
              <a:t>Identify New York Public High Schools with the Highest SAT Test Scores</a:t>
            </a:r>
            <a:r>
              <a:rPr lang="en-US" dirty="0"/>
              <a:t/>
            </a:r>
            <a:br>
              <a:rPr lang="en-US" dirty="0"/>
            </a:br>
            <a:endParaRPr lang="en-US" sz="4000" dirty="0"/>
          </a:p>
        </p:txBody>
      </p:sp>
    </p:spTree>
    <p:extLst>
      <p:ext uri="{BB962C8B-B14F-4D97-AF65-F5344CB8AC3E}">
        <p14:creationId xmlns:p14="http://schemas.microsoft.com/office/powerpoint/2010/main" val="137028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C41-58E4-4C64-B6F3-F2954480A58E}"/>
              </a:ext>
            </a:extLst>
          </p:cNvPr>
          <p:cNvSpPr>
            <a:spLocks noGrp="1"/>
          </p:cNvSpPr>
          <p:nvPr>
            <p:ph type="title"/>
          </p:nvPr>
        </p:nvSpPr>
        <p:spPr/>
        <p:txBody>
          <a:bodyPr/>
          <a:lstStyle/>
          <a:p>
            <a:r>
              <a:rPr lang="en-US" dirty="0"/>
              <a:t>Reason for data study/ data sets used</a:t>
            </a:r>
          </a:p>
        </p:txBody>
      </p:sp>
      <p:sp>
        <p:nvSpPr>
          <p:cNvPr id="4" name="Rectangle 3"/>
          <p:cNvSpPr/>
          <p:nvPr/>
        </p:nvSpPr>
        <p:spPr>
          <a:xfrm>
            <a:off x="677334" y="1930400"/>
            <a:ext cx="8466666" cy="4170372"/>
          </a:xfrm>
          <a:prstGeom prst="rect">
            <a:avLst/>
          </a:prstGeom>
        </p:spPr>
        <p:txBody>
          <a:bodyPr wrap="square">
            <a:spAutoFit/>
          </a:bodyPr>
          <a:lstStyle/>
          <a:p>
            <a:pPr indent="457200">
              <a:lnSpc>
                <a:spcPct val="150000"/>
              </a:lnSpc>
              <a:spcBef>
                <a:spcPts val="1200"/>
              </a:spcBef>
            </a:pPr>
            <a:r>
              <a:rPr lang="en-US" sz="1700" dirty="0">
                <a:solidFill>
                  <a:schemeClr val="tx1">
                    <a:lumMod val="75000"/>
                    <a:lumOff val="25000"/>
                  </a:schemeClr>
                </a:solidFill>
              </a:rPr>
              <a:t>The purpose of this project is to identify which public high school's within the five boroughs that make up the New York City area have the highest overall SAT scores, while isolating the public high school's that received the highest score for each section (math, reading, and writing). </a:t>
            </a:r>
            <a:r>
              <a:rPr lang="en-US" sz="1700" dirty="0">
                <a:solidFill>
                  <a:schemeClr val="tx1">
                    <a:lumMod val="75000"/>
                    <a:lumOff val="25000"/>
                  </a:schemeClr>
                </a:solidFill>
              </a:rPr>
              <a:t>Then locate the closest vendors to the top ten performing SAT test score public high school for insight on the surrounding </a:t>
            </a:r>
            <a:r>
              <a:rPr lang="en-US" sz="1700" dirty="0" smtClean="0">
                <a:solidFill>
                  <a:schemeClr val="tx1">
                    <a:lumMod val="75000"/>
                    <a:lumOff val="25000"/>
                  </a:schemeClr>
                </a:solidFill>
              </a:rPr>
              <a:t>area. Enabling a quick list of the closest vendor’s surrounding each top ten performing SAT test score for </a:t>
            </a:r>
            <a:r>
              <a:rPr lang="en-US" sz="1700" dirty="0">
                <a:solidFill>
                  <a:schemeClr val="tx1">
                    <a:lumMod val="75000"/>
                    <a:lumOff val="25000"/>
                  </a:schemeClr>
                </a:solidFill>
              </a:rPr>
              <a:t>relevant places for transportation or afterschool gathering locations. </a:t>
            </a:r>
            <a:endParaRPr lang="en-US" sz="1700" dirty="0" smtClean="0">
              <a:solidFill>
                <a:schemeClr val="tx1">
                  <a:lumMod val="75000"/>
                  <a:lumOff val="25000"/>
                </a:schemeClr>
              </a:solidFill>
            </a:endParaRPr>
          </a:p>
          <a:p>
            <a:pPr indent="457200">
              <a:lnSpc>
                <a:spcPct val="150000"/>
              </a:lnSpc>
              <a:spcBef>
                <a:spcPts val="1200"/>
              </a:spcBef>
            </a:pPr>
            <a:r>
              <a:rPr lang="en-US" sz="1700" dirty="0" smtClean="0">
                <a:solidFill>
                  <a:schemeClr val="tx1">
                    <a:lumMod val="75000"/>
                    <a:lumOff val="25000"/>
                  </a:schemeClr>
                </a:solidFill>
              </a:rPr>
              <a:t>This </a:t>
            </a:r>
            <a:r>
              <a:rPr lang="en-US" sz="1700" dirty="0">
                <a:solidFill>
                  <a:schemeClr val="tx1">
                    <a:lumMod val="75000"/>
                    <a:lumOff val="25000"/>
                  </a:schemeClr>
                </a:solidFill>
              </a:rPr>
              <a:t>report is targeted to people who are looking to relocate or trying to apply to New York City area public high schools with the highest performing SAT scores. </a:t>
            </a:r>
          </a:p>
        </p:txBody>
      </p:sp>
    </p:spTree>
    <p:extLst>
      <p:ext uri="{BB962C8B-B14F-4D97-AF65-F5344CB8AC3E}">
        <p14:creationId xmlns:p14="http://schemas.microsoft.com/office/powerpoint/2010/main" val="239306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C41-58E4-4C64-B6F3-F2954480A58E}"/>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CA91A882-E904-4299-8439-3F4DDEB01490}"/>
              </a:ext>
            </a:extLst>
          </p:cNvPr>
          <p:cNvSpPr>
            <a:spLocks noGrp="1"/>
          </p:cNvSpPr>
          <p:nvPr>
            <p:ph idx="1"/>
          </p:nvPr>
        </p:nvSpPr>
        <p:spPr>
          <a:xfrm>
            <a:off x="537997" y="1759994"/>
            <a:ext cx="8596668" cy="3880773"/>
          </a:xfrm>
        </p:spPr>
        <p:txBody>
          <a:bodyPr>
            <a:normAutofit fontScale="92500" lnSpcReduction="10000"/>
          </a:bodyPr>
          <a:lstStyle/>
          <a:p>
            <a:pPr marL="0" indent="0">
              <a:lnSpc>
                <a:spcPct val="150000"/>
              </a:lnSpc>
              <a:buNone/>
            </a:pPr>
            <a:r>
              <a:rPr lang="en-US" dirty="0" smtClean="0"/>
              <a:t>	While </a:t>
            </a:r>
            <a:r>
              <a:rPr lang="en-US" dirty="0"/>
              <a:t>there are many different types of data, almost all the data for this study was procured through excel spreadsheets and website scrapping. </a:t>
            </a:r>
            <a:r>
              <a:rPr lang="en-US" dirty="0"/>
              <a:t>Considering these data types, pre-processing can be articulated as a set of incremental stages.  Beginning with the ingestion of the large data sets into Jupiter Notebooks utilizing the python programming language. The next stage includes cleaning and transforming the data. This is completed by removing invalid records, columns, and translating all the columns to use a normalized set of values. Once the base set of data had been identified for this problem, data acquisition from a website was added. With the new website data extracted, a combination of two different datasets into a single table was achieved. </a:t>
            </a:r>
          </a:p>
          <a:p>
            <a:endParaRPr lang="en-US" dirty="0"/>
          </a:p>
        </p:txBody>
      </p:sp>
    </p:spTree>
    <p:extLst>
      <p:ext uri="{BB962C8B-B14F-4D97-AF65-F5344CB8AC3E}">
        <p14:creationId xmlns:p14="http://schemas.microsoft.com/office/powerpoint/2010/main" val="385301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780E-BD10-462A-B699-FA5A624F8949}"/>
              </a:ext>
            </a:extLst>
          </p:cNvPr>
          <p:cNvSpPr>
            <a:spLocks noGrp="1"/>
          </p:cNvSpPr>
          <p:nvPr>
            <p:ph type="title"/>
          </p:nvPr>
        </p:nvSpPr>
        <p:spPr>
          <a:xfrm>
            <a:off x="217715" y="198573"/>
            <a:ext cx="8377646" cy="1011918"/>
          </a:xfrm>
        </p:spPr>
        <p:txBody>
          <a:bodyPr/>
          <a:lstStyle/>
          <a:p>
            <a:r>
              <a:rPr lang="en-US" dirty="0" smtClean="0"/>
              <a:t>Top 10 Average SAT Total Score Table</a:t>
            </a: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6332" t="25207" r="14541" b="6568"/>
          <a:stretch/>
        </p:blipFill>
        <p:spPr bwMode="auto">
          <a:xfrm>
            <a:off x="551361" y="1440996"/>
            <a:ext cx="8427175" cy="50555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629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E3A780E-BD10-462A-B699-FA5A624F8949}"/>
              </a:ext>
            </a:extLst>
          </p:cNvPr>
          <p:cNvSpPr txBox="1">
            <a:spLocks/>
          </p:cNvSpPr>
          <p:nvPr/>
        </p:nvSpPr>
        <p:spPr>
          <a:xfrm>
            <a:off x="252549" y="232228"/>
            <a:ext cx="9187542" cy="10119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smtClean="0"/>
              <a:t>Location of the Top 10 Average SAT Total Score </a:t>
            </a:r>
            <a:r>
              <a:rPr lang="en-US" sz="2800" dirty="0"/>
              <a:t>Public High Schools </a:t>
            </a:r>
          </a:p>
        </p:txBody>
      </p:sp>
      <p:pic>
        <p:nvPicPr>
          <p:cNvPr id="5" name="Picture 4"/>
          <p:cNvPicPr/>
          <p:nvPr/>
        </p:nvPicPr>
        <p:blipFill rotWithShape="1">
          <a:blip r:embed="rId2"/>
          <a:srcRect l="26555" t="26271" r="14556" b="9531"/>
          <a:stretch/>
        </p:blipFill>
        <p:spPr bwMode="auto">
          <a:xfrm>
            <a:off x="572044" y="1339941"/>
            <a:ext cx="8548551" cy="5060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077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D193-FF1D-4781-8FC5-EB24E112CFF5}"/>
              </a:ext>
            </a:extLst>
          </p:cNvPr>
          <p:cNvSpPr>
            <a:spLocks noGrp="1"/>
          </p:cNvSpPr>
          <p:nvPr>
            <p:ph type="title"/>
          </p:nvPr>
        </p:nvSpPr>
        <p:spPr>
          <a:xfrm>
            <a:off x="85151" y="130628"/>
            <a:ext cx="8596668" cy="792481"/>
          </a:xfrm>
        </p:spPr>
        <p:txBody>
          <a:bodyPr/>
          <a:lstStyle/>
          <a:p>
            <a:r>
              <a:rPr lang="en-US" dirty="0"/>
              <a:t>Conclusion and future discussion</a:t>
            </a:r>
          </a:p>
        </p:txBody>
      </p:sp>
      <p:sp>
        <p:nvSpPr>
          <p:cNvPr id="3" name="Content Placeholder 2">
            <a:extLst>
              <a:ext uri="{FF2B5EF4-FFF2-40B4-BE49-F238E27FC236}">
                <a16:creationId xmlns:a16="http://schemas.microsoft.com/office/drawing/2014/main" id="{6513B1F4-20FF-4F49-B2C8-A45104264306}"/>
              </a:ext>
            </a:extLst>
          </p:cNvPr>
          <p:cNvSpPr>
            <a:spLocks noGrp="1"/>
          </p:cNvSpPr>
          <p:nvPr>
            <p:ph idx="1"/>
          </p:nvPr>
        </p:nvSpPr>
        <p:spPr>
          <a:xfrm>
            <a:off x="452846" y="923109"/>
            <a:ext cx="9004036" cy="5808617"/>
          </a:xfrm>
        </p:spPr>
        <p:txBody>
          <a:bodyPr>
            <a:normAutofit/>
          </a:bodyPr>
          <a:lstStyle/>
          <a:p>
            <a:pPr>
              <a:lnSpc>
                <a:spcPct val="150000"/>
              </a:lnSpc>
              <a:buFont typeface="Arial" panose="020B0604020202020204" pitchFamily="34" charset="0"/>
              <a:buChar char="•"/>
            </a:pPr>
            <a:r>
              <a:rPr lang="en-US" sz="1400" dirty="0"/>
              <a:t>The aim of this project is to assist families and students identify public high schools within the New York City, five boroughs area with the highest average SAT test scores. </a:t>
            </a:r>
            <a:endParaRPr lang="en-US" sz="1400" dirty="0" smtClean="0"/>
          </a:p>
          <a:p>
            <a:pPr>
              <a:lnSpc>
                <a:spcPct val="150000"/>
              </a:lnSpc>
              <a:buFont typeface="Arial" panose="020B0604020202020204" pitchFamily="34" charset="0"/>
              <a:buChar char="•"/>
            </a:pPr>
            <a:r>
              <a:rPr lang="en-US" sz="1400" dirty="0" smtClean="0"/>
              <a:t>SAT </a:t>
            </a:r>
            <a:r>
              <a:rPr lang="en-US" sz="1400" dirty="0"/>
              <a:t>test scores are used help colleges interpret students' overall academic performance in relation to the national applicant pool. Through this data families and students are provided with the necessary information to make logical and concise choices when choosing a public high school located within the New York City, five boroughs area. </a:t>
            </a:r>
            <a:endParaRPr lang="en-US" sz="1400" dirty="0" smtClean="0"/>
          </a:p>
          <a:p>
            <a:pPr>
              <a:lnSpc>
                <a:spcPct val="150000"/>
              </a:lnSpc>
              <a:buFont typeface="Arial" panose="020B0604020202020204" pitchFamily="34" charset="0"/>
              <a:buChar char="•"/>
            </a:pPr>
            <a:r>
              <a:rPr lang="en-US" sz="1400" dirty="0" smtClean="0"/>
              <a:t>For </a:t>
            </a:r>
            <a:r>
              <a:rPr lang="en-US" sz="1400" dirty="0"/>
              <a:t>families and students that are planning for college admission after high school, the public high schools with the total highest test scores are of interest. Additionally, if a student is weak in one section of the test, a public high school that has high average test scores within this academic discipline is of interest as well. </a:t>
            </a:r>
            <a:endParaRPr lang="en-US" sz="1400" dirty="0" smtClean="0"/>
          </a:p>
          <a:p>
            <a:pPr>
              <a:lnSpc>
                <a:spcPct val="150000"/>
              </a:lnSpc>
              <a:buFont typeface="Arial" panose="020B0604020202020204" pitchFamily="34" charset="0"/>
              <a:buChar char="•"/>
            </a:pPr>
            <a:r>
              <a:rPr lang="en-US" sz="1400" dirty="0" smtClean="0"/>
              <a:t>Lastly</a:t>
            </a:r>
            <a:r>
              <a:rPr lang="en-US" sz="1400" dirty="0"/>
              <a:t>, identifying the closest local vendors to the highest total average test score public high school assist family with planning for after school </a:t>
            </a:r>
            <a:r>
              <a:rPr lang="en-US" sz="1400" dirty="0" smtClean="0"/>
              <a:t>activities, transportation, </a:t>
            </a:r>
            <a:r>
              <a:rPr lang="en-US" sz="1400" dirty="0"/>
              <a:t>and an overall general idea of what is within walking distance of the </a:t>
            </a:r>
            <a:r>
              <a:rPr lang="en-US" sz="1400" dirty="0" smtClean="0"/>
              <a:t>school.</a:t>
            </a:r>
          </a:p>
          <a:p>
            <a:pPr>
              <a:lnSpc>
                <a:spcPct val="150000"/>
              </a:lnSpc>
              <a:buFont typeface="Arial" panose="020B0604020202020204" pitchFamily="34" charset="0"/>
              <a:buChar char="•"/>
            </a:pPr>
            <a:r>
              <a:rPr lang="en-US" sz="1400" dirty="0" smtClean="0"/>
              <a:t>Recognizing </a:t>
            </a:r>
            <a:r>
              <a:rPr lang="en-US" sz="1400" dirty="0"/>
              <a:t>that this project was singularly focused on SAT test scores, future projects could use this data as a platform for more in depth analysis of public high schools located within the New York City, five boroughs area.</a:t>
            </a:r>
          </a:p>
          <a:p>
            <a:pPr>
              <a:lnSpc>
                <a:spcPct val="150000"/>
              </a:lnSpc>
            </a:pPr>
            <a:endParaRPr lang="en-US" sz="1400" dirty="0"/>
          </a:p>
        </p:txBody>
      </p:sp>
    </p:spTree>
    <p:extLst>
      <p:ext uri="{BB962C8B-B14F-4D97-AF65-F5344CB8AC3E}">
        <p14:creationId xmlns:p14="http://schemas.microsoft.com/office/powerpoint/2010/main" val="3656729370"/>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{A0EE4DD8-1041-49DD-9652-835D8AE7B7A7}tf02900688</Template>
  <TotalTime>56</TotalTime>
  <Words>413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Identify New York Public High Schools with the Highest SAT Test Scores </vt:lpstr>
      <vt:lpstr>Reason for data study/ data sets used</vt:lpstr>
      <vt:lpstr>Data acquisition and cleaning</vt:lpstr>
      <vt:lpstr>Top 10 Average SAT Total Score Table</vt:lpstr>
      <vt:lpstr>PowerPoint Presentation</vt:lpstr>
      <vt:lpstr>Conclusion and future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Hall</dc:creator>
  <cp:lastModifiedBy>NYDA</cp:lastModifiedBy>
  <cp:revision>7</cp:revision>
  <dcterms:created xsi:type="dcterms:W3CDTF">2020-01-26T19:01:22Z</dcterms:created>
  <dcterms:modified xsi:type="dcterms:W3CDTF">2020-02-03T18:03:55Z</dcterms:modified>
</cp:coreProperties>
</file>