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2" r:id="rId9"/>
    <p:sldId id="264" r:id="rId10"/>
    <p:sldId id="266" r:id="rId11"/>
    <p:sldId id="263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2"/>
    <p:restoredTop sz="94644"/>
  </p:normalViewPr>
  <p:slideViewPr>
    <p:cSldViewPr snapToGrid="0" snapToObjects="1">
      <p:cViewPr varScale="1">
        <p:scale>
          <a:sx n="220" d="100"/>
          <a:sy n="220" d="100"/>
        </p:scale>
        <p:origin x="200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E2E5C-C34C-3E4B-8CC1-BD33D1F3B7A3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5DA39-DE2D-244A-ACDE-82A73361A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045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E2E5C-C34C-3E4B-8CC1-BD33D1F3B7A3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5DA39-DE2D-244A-ACDE-82A73361A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482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E2E5C-C34C-3E4B-8CC1-BD33D1F3B7A3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5DA39-DE2D-244A-ACDE-82A73361A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802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E2E5C-C34C-3E4B-8CC1-BD33D1F3B7A3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5DA39-DE2D-244A-ACDE-82A73361A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718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E2E5C-C34C-3E4B-8CC1-BD33D1F3B7A3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5DA39-DE2D-244A-ACDE-82A73361A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572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E2E5C-C34C-3E4B-8CC1-BD33D1F3B7A3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5DA39-DE2D-244A-ACDE-82A73361A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99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E2E5C-C34C-3E4B-8CC1-BD33D1F3B7A3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5DA39-DE2D-244A-ACDE-82A73361A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341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E2E5C-C34C-3E4B-8CC1-BD33D1F3B7A3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5DA39-DE2D-244A-ACDE-82A73361A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085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E2E5C-C34C-3E4B-8CC1-BD33D1F3B7A3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5DA39-DE2D-244A-ACDE-82A73361A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00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E2E5C-C34C-3E4B-8CC1-BD33D1F3B7A3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5DA39-DE2D-244A-ACDE-82A73361A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524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E2E5C-C34C-3E4B-8CC1-BD33D1F3B7A3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5DA39-DE2D-244A-ACDE-82A73361A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301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1E2E5C-C34C-3E4B-8CC1-BD33D1F3B7A3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E5DA39-DE2D-244A-ACDE-82A73361A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360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</a:t>
            </a:r>
            <a:r>
              <a:rPr lang="en-US" dirty="0" err="1" smtClean="0"/>
              <a:t>Ethereum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906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Solidity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“Class” like Structure</a:t>
            </a:r>
          </a:p>
          <a:p>
            <a:r>
              <a:rPr lang="en-US" dirty="0" smtClean="0"/>
              <a:t>Multi-inheritance</a:t>
            </a:r>
          </a:p>
          <a:p>
            <a:r>
              <a:rPr lang="en-US" dirty="0" smtClean="0"/>
              <a:t>Contains functions</a:t>
            </a:r>
          </a:p>
          <a:p>
            <a:r>
              <a:rPr lang="en-US" dirty="0" smtClean="0"/>
              <a:t>Control structures: IF/ELSE</a:t>
            </a:r>
          </a:p>
          <a:p>
            <a:r>
              <a:rPr lang="en-US" dirty="0" smtClean="0"/>
              <a:t>Loops: FOR/WHILE</a:t>
            </a:r>
          </a:p>
          <a:p>
            <a:r>
              <a:rPr lang="en-US" dirty="0" err="1" smtClean="0"/>
              <a:t>DataTypes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(U)</a:t>
            </a:r>
            <a:r>
              <a:rPr lang="en-US" dirty="0" err="1" smtClean="0"/>
              <a:t>Int</a:t>
            </a:r>
            <a:r>
              <a:rPr lang="en-US" dirty="0" smtClean="0"/>
              <a:t>, Boolean, Array</a:t>
            </a:r>
          </a:p>
          <a:p>
            <a:pPr lvl="1"/>
            <a:r>
              <a:rPr lang="en-US" dirty="0" err="1" smtClean="0"/>
              <a:t>Struct</a:t>
            </a:r>
            <a:r>
              <a:rPr lang="en-US" dirty="0" smtClean="0"/>
              <a:t>, Mapping, Address</a:t>
            </a:r>
          </a:p>
          <a:p>
            <a:pPr lvl="1"/>
            <a:r>
              <a:rPr lang="en-US" dirty="0" smtClean="0"/>
              <a:t>No Floats!</a:t>
            </a:r>
          </a:p>
          <a:p>
            <a:r>
              <a:rPr lang="en-US" dirty="0" smtClean="0"/>
              <a:t>Special structures like: modifiers, payable</a:t>
            </a:r>
          </a:p>
          <a:p>
            <a:r>
              <a:rPr lang="en-US" dirty="0" smtClean="0"/>
              <a:t>Imports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674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to develop contracts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Ganache or </a:t>
            </a:r>
            <a:r>
              <a:rPr lang="en-US" dirty="0" err="1" smtClean="0"/>
              <a:t>TestNets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for fast and 0-cost mining</a:t>
            </a:r>
          </a:p>
          <a:p>
            <a:r>
              <a:rPr lang="en-US" dirty="0" smtClean="0"/>
              <a:t>Remix-IDE </a:t>
            </a:r>
            <a:r>
              <a:rPr lang="mr-IN" dirty="0" smtClean="0"/>
              <a:t>–</a:t>
            </a:r>
            <a:r>
              <a:rPr lang="en-US" dirty="0" smtClean="0"/>
              <a:t> IDE to develop smart-contracts</a:t>
            </a:r>
          </a:p>
          <a:p>
            <a:r>
              <a:rPr lang="en-US" dirty="0" smtClean="0"/>
              <a:t>Truffle Suite </a:t>
            </a:r>
            <a:r>
              <a:rPr lang="mr-IN" dirty="0" smtClean="0"/>
              <a:t>–</a:t>
            </a:r>
            <a:r>
              <a:rPr lang="en-US" dirty="0" smtClean="0"/>
              <a:t> tools to test and deploy contracts</a:t>
            </a:r>
          </a:p>
          <a:p>
            <a:r>
              <a:rPr lang="en-US" dirty="0" err="1" smtClean="0"/>
              <a:t>OpenZeppelin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library of audited smart-contracts</a:t>
            </a:r>
          </a:p>
          <a:p>
            <a:r>
              <a:rPr lang="en-US" dirty="0" smtClean="0"/>
              <a:t>Zeppelin OS </a:t>
            </a:r>
            <a:r>
              <a:rPr lang="mr-IN" dirty="0" smtClean="0"/>
              <a:t>–</a:t>
            </a:r>
            <a:r>
              <a:rPr lang="en-US" dirty="0" smtClean="0"/>
              <a:t> framework for fast deployment and upgrade of SCs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648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ByteCode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 to Assembler</a:t>
            </a:r>
          </a:p>
          <a:p>
            <a:r>
              <a:rPr lang="en-US" dirty="0" smtClean="0"/>
              <a:t>Runs on the EVM</a:t>
            </a:r>
          </a:p>
          <a:p>
            <a:r>
              <a:rPr lang="en-US" dirty="0" smtClean="0"/>
              <a:t>Each </a:t>
            </a:r>
            <a:r>
              <a:rPr lang="en-US" dirty="0" err="1" smtClean="0"/>
              <a:t>OpCode</a:t>
            </a:r>
            <a:r>
              <a:rPr lang="en-US" dirty="0" smtClean="0"/>
              <a:t> consumes GAS</a:t>
            </a:r>
          </a:p>
          <a:p>
            <a:r>
              <a:rPr lang="en-US" dirty="0" smtClean="0"/>
              <a:t>Each block has gas limit</a:t>
            </a:r>
          </a:p>
          <a:p>
            <a:r>
              <a:rPr lang="en-US" dirty="0" smtClean="0"/>
              <a:t>Users can set gas limit for each transaction</a:t>
            </a:r>
          </a:p>
          <a:p>
            <a:r>
              <a:rPr lang="en-US" dirty="0" smtClean="0"/>
              <a:t>Failed transaction can consume all gas limit</a:t>
            </a:r>
          </a:p>
          <a:p>
            <a:r>
              <a:rPr lang="en-US" dirty="0" smtClean="0"/>
              <a:t>Max Size = 24KB</a:t>
            </a:r>
          </a:p>
        </p:txBody>
      </p:sp>
    </p:spTree>
    <p:extLst>
      <p:ext uri="{BB962C8B-B14F-4D97-AF65-F5344CB8AC3E}">
        <p14:creationId xmlns:p14="http://schemas.microsoft.com/office/powerpoint/2010/main" val="6973072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Smart-contract address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address for an </a:t>
            </a:r>
            <a:r>
              <a:rPr lang="en-US" dirty="0" err="1"/>
              <a:t>Ethereum</a:t>
            </a:r>
            <a:r>
              <a:rPr lang="en-US" dirty="0"/>
              <a:t> contract is </a:t>
            </a:r>
            <a:r>
              <a:rPr lang="en-US" b="1" dirty="0"/>
              <a:t>deterministically</a:t>
            </a:r>
            <a:r>
              <a:rPr lang="en-US" dirty="0"/>
              <a:t> computed from the address of its creator (</a:t>
            </a:r>
            <a:r>
              <a:rPr lang="en-US" dirty="0" smtClean="0"/>
              <a:t>sender</a:t>
            </a:r>
            <a:r>
              <a:rPr lang="en-US" dirty="0"/>
              <a:t>) and how many transactions the creator has sent (</a:t>
            </a:r>
            <a:r>
              <a:rPr lang="en-US" dirty="0" smtClean="0"/>
              <a:t>nonce</a:t>
            </a:r>
            <a:r>
              <a:rPr lang="en-US" dirty="0"/>
              <a:t>). The </a:t>
            </a:r>
            <a:r>
              <a:rPr lang="en-US" dirty="0" smtClean="0"/>
              <a:t>sender</a:t>
            </a:r>
            <a:r>
              <a:rPr lang="en-US" dirty="0"/>
              <a:t> and </a:t>
            </a:r>
            <a:r>
              <a:rPr lang="en-US" dirty="0" smtClean="0"/>
              <a:t>nonce</a:t>
            </a:r>
            <a:r>
              <a:rPr lang="en-US" dirty="0"/>
              <a:t> are RLP encoded and then </a:t>
            </a:r>
            <a:r>
              <a:rPr lang="en-US" b="1" dirty="0"/>
              <a:t>hashed with Keccak-256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502914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Low Level, through the “data” field when sending transaction</a:t>
            </a:r>
          </a:p>
          <a:p>
            <a:pPr lvl="1"/>
            <a:r>
              <a:rPr lang="en-US" dirty="0" smtClean="0"/>
              <a:t>The Keccak-256 SHA3 of the given function name including parameters</a:t>
            </a:r>
          </a:p>
          <a:p>
            <a:pPr lvl="1"/>
            <a:r>
              <a:rPr lang="en-US" dirty="0" smtClean="0"/>
              <a:t>Function `</a:t>
            </a:r>
            <a:r>
              <a:rPr lang="en-US" dirty="0" err="1" smtClean="0"/>
              <a:t>thisFunction</a:t>
            </a:r>
            <a:r>
              <a:rPr lang="en-US" dirty="0" smtClean="0"/>
              <a:t>(</a:t>
            </a:r>
            <a:r>
              <a:rPr lang="en-US" dirty="0" err="1" smtClean="0"/>
              <a:t>uint</a:t>
            </a:r>
            <a:r>
              <a:rPr lang="en-US" dirty="0" smtClean="0"/>
              <a:t> variable, </a:t>
            </a:r>
            <a:r>
              <a:rPr lang="en-US" dirty="0" err="1" smtClean="0"/>
              <a:t>uint</a:t>
            </a:r>
            <a:r>
              <a:rPr lang="en-US" dirty="0" smtClean="0"/>
              <a:t> </a:t>
            </a:r>
            <a:r>
              <a:rPr lang="en-US" dirty="0" err="1" smtClean="0"/>
              <a:t>otherVariable</a:t>
            </a:r>
            <a:r>
              <a:rPr lang="en-US" dirty="0" smtClean="0"/>
              <a:t>) { </a:t>
            </a:r>
            <a:r>
              <a:rPr lang="mr-IN" dirty="0" smtClean="0"/>
              <a:t>…</a:t>
            </a:r>
            <a:r>
              <a:rPr lang="en-US" dirty="0" smtClean="0"/>
              <a:t> }</a:t>
            </a:r>
            <a:br>
              <a:rPr lang="en-US" dirty="0" smtClean="0"/>
            </a:br>
            <a:r>
              <a:rPr lang="en-US" dirty="0" smtClean="0"/>
              <a:t>	Results in data = sha3(`</a:t>
            </a:r>
            <a:r>
              <a:rPr lang="en-US" dirty="0" err="1" smtClean="0"/>
              <a:t>thisFunction</a:t>
            </a:r>
            <a:r>
              <a:rPr lang="en-US" dirty="0" smtClean="0"/>
              <a:t>(</a:t>
            </a:r>
            <a:r>
              <a:rPr lang="en-US" dirty="0" err="1" smtClean="0"/>
              <a:t>uint,uint</a:t>
            </a:r>
            <a:r>
              <a:rPr lang="en-US" dirty="0" smtClean="0"/>
              <a:t>)`)</a:t>
            </a:r>
          </a:p>
          <a:p>
            <a:pPr lvl="1"/>
            <a:r>
              <a:rPr lang="en-US" dirty="0" smtClean="0"/>
              <a:t>We will not do this, there are better ways</a:t>
            </a:r>
          </a:p>
          <a:p>
            <a:r>
              <a:rPr lang="en-US" dirty="0" smtClean="0"/>
              <a:t>Client use an ABI = Application Binary Interface</a:t>
            </a:r>
          </a:p>
          <a:p>
            <a:r>
              <a:rPr lang="en-US" dirty="0" smtClean="0"/>
              <a:t>Contains all the Functions/Parameters/Return values and Events</a:t>
            </a:r>
          </a:p>
          <a:p>
            <a:r>
              <a:rPr lang="en-US" dirty="0" smtClean="0"/>
              <a:t>Used to interact</a:t>
            </a:r>
          </a:p>
          <a:p>
            <a:r>
              <a:rPr lang="en-US" dirty="0" smtClean="0"/>
              <a:t>Not stored on the </a:t>
            </a:r>
            <a:r>
              <a:rPr lang="en-US" dirty="0" err="1" smtClean="0"/>
              <a:t>blockchain</a:t>
            </a:r>
            <a:r>
              <a:rPr lang="en-US" dirty="0" smtClean="0"/>
              <a:t> or nodes</a:t>
            </a:r>
          </a:p>
        </p:txBody>
      </p:sp>
    </p:spTree>
    <p:extLst>
      <p:ext uri="{BB962C8B-B14F-4D97-AF65-F5344CB8AC3E}">
        <p14:creationId xmlns:p14="http://schemas.microsoft.com/office/powerpoint/2010/main" val="13379146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Changing the smart-contract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Smart-contracts are immutable but upgradable</a:t>
            </a:r>
          </a:p>
          <a:p>
            <a:r>
              <a:rPr lang="en-US" dirty="0" smtClean="0"/>
              <a:t>Changes could be not possible</a:t>
            </a:r>
          </a:p>
          <a:p>
            <a:r>
              <a:rPr lang="en-US" dirty="0" smtClean="0"/>
              <a:t>Be careful when programming them</a:t>
            </a:r>
          </a:p>
          <a:p>
            <a:r>
              <a:rPr lang="en-US" dirty="0" smtClean="0"/>
              <a:t>TEST!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7227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Ganache and Truffle</a:t>
            </a:r>
          </a:p>
          <a:p>
            <a:r>
              <a:rPr lang="en-US" dirty="0" smtClean="0"/>
              <a:t>Develop first small smart-contract (ERC-20 Token)</a:t>
            </a:r>
          </a:p>
          <a:p>
            <a:r>
              <a:rPr lang="en-US" dirty="0" smtClean="0"/>
              <a:t>Deploy to test-net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8644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Home-Work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Deploy Burnable ERC-20 Token to </a:t>
            </a:r>
            <a:r>
              <a:rPr lang="en-US" dirty="0" err="1" smtClean="0"/>
              <a:t>Ropsten</a:t>
            </a:r>
            <a:r>
              <a:rPr lang="en-US" dirty="0" smtClean="0"/>
              <a:t> </a:t>
            </a:r>
            <a:r>
              <a:rPr lang="en-US" dirty="0" err="1" smtClean="0"/>
              <a:t>TestNet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845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Ethereum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generation </a:t>
            </a:r>
            <a:r>
              <a:rPr lang="en-US" dirty="0" err="1" smtClean="0"/>
              <a:t>PoW</a:t>
            </a:r>
            <a:r>
              <a:rPr lang="en-US" dirty="0" smtClean="0"/>
              <a:t> </a:t>
            </a:r>
            <a:r>
              <a:rPr lang="en-US" dirty="0" err="1" smtClean="0"/>
              <a:t>blockchain</a:t>
            </a:r>
            <a:r>
              <a:rPr lang="ru-RU" dirty="0" smtClean="0"/>
              <a:t> </a:t>
            </a:r>
            <a:endParaRPr lang="en-US" dirty="0" smtClean="0"/>
          </a:p>
          <a:p>
            <a:r>
              <a:rPr lang="en-US" dirty="0" smtClean="0"/>
              <a:t>Support smart-contracts</a:t>
            </a:r>
          </a:p>
          <a:p>
            <a:r>
              <a:rPr lang="en-US" dirty="0" smtClean="0"/>
              <a:t>Accounts based architecture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46424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Ethereum</a:t>
            </a:r>
            <a:r>
              <a:rPr lang="en-US" dirty="0" smtClean="0"/>
              <a:t> 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</a:t>
            </a:r>
            <a:r>
              <a:rPr lang="en-US" dirty="0" err="1" smtClean="0"/>
              <a:t>Ethereum</a:t>
            </a:r>
            <a:r>
              <a:rPr lang="en-US" dirty="0" smtClean="0"/>
              <a:t> node is the application that implements </a:t>
            </a:r>
            <a:r>
              <a:rPr lang="en-US" dirty="0" err="1" smtClean="0"/>
              <a:t>Ethereum</a:t>
            </a:r>
            <a:r>
              <a:rPr lang="en-US" dirty="0" smtClean="0"/>
              <a:t> Protocol</a:t>
            </a:r>
          </a:p>
          <a:p>
            <a:r>
              <a:rPr lang="en-US" dirty="0" smtClean="0"/>
              <a:t>It possibly connects to other nodes</a:t>
            </a:r>
          </a:p>
          <a:p>
            <a:r>
              <a:rPr lang="en-US" dirty="0" smtClean="0"/>
              <a:t>It gives you access to the </a:t>
            </a:r>
            <a:r>
              <a:rPr lang="en-US" dirty="0" err="1" smtClean="0"/>
              <a:t>blockchain</a:t>
            </a:r>
            <a:endParaRPr lang="en-US" dirty="0" smtClean="0"/>
          </a:p>
          <a:p>
            <a:r>
              <a:rPr lang="en-US" dirty="0" smtClean="0"/>
              <a:t>Can do mining or some other stuff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633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Nodes topology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Protocol implementations:</a:t>
            </a:r>
          </a:p>
          <a:p>
            <a:pPr lvl="1"/>
            <a:r>
              <a:rPr lang="en-US" dirty="0" smtClean="0"/>
              <a:t>Go: </a:t>
            </a:r>
            <a:r>
              <a:rPr lang="en-US" dirty="0" err="1" smtClean="0"/>
              <a:t>GoEthereum</a:t>
            </a:r>
            <a:endParaRPr lang="en-US" dirty="0" smtClean="0"/>
          </a:p>
          <a:p>
            <a:pPr lvl="1"/>
            <a:r>
              <a:rPr lang="en-US" dirty="0" smtClean="0"/>
              <a:t>Java: </a:t>
            </a:r>
            <a:r>
              <a:rPr lang="en-US" dirty="0" err="1" smtClean="0"/>
              <a:t>JavaEthereum</a:t>
            </a:r>
            <a:endParaRPr lang="en-US" dirty="0" smtClean="0"/>
          </a:p>
          <a:p>
            <a:pPr lvl="1"/>
            <a:r>
              <a:rPr lang="en-US" dirty="0" err="1" smtClean="0"/>
              <a:t>Cpp</a:t>
            </a:r>
            <a:endParaRPr lang="en-US" dirty="0" smtClean="0"/>
          </a:p>
          <a:p>
            <a:pPr lvl="1"/>
            <a:r>
              <a:rPr lang="en-US" dirty="0" smtClean="0"/>
              <a:t>Python</a:t>
            </a:r>
          </a:p>
          <a:p>
            <a:pPr lvl="1"/>
            <a:r>
              <a:rPr lang="en-US" dirty="0" smtClean="0"/>
              <a:t>Parity: Rust</a:t>
            </a:r>
          </a:p>
          <a:p>
            <a:pPr lvl="1"/>
            <a:endParaRPr lang="en-US" dirty="0"/>
          </a:p>
          <a:p>
            <a:r>
              <a:rPr lang="en-US" dirty="0" smtClean="0"/>
              <a:t>Full </a:t>
            </a:r>
            <a:r>
              <a:rPr lang="en-US" dirty="0" err="1"/>
              <a:t>E</a:t>
            </a:r>
            <a:r>
              <a:rPr lang="en-US" dirty="0" err="1" smtClean="0"/>
              <a:t>thereum</a:t>
            </a:r>
            <a:r>
              <a:rPr lang="en-US" dirty="0" smtClean="0"/>
              <a:t> database around 500 GBs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6280" y="2184440"/>
            <a:ext cx="4879509" cy="2358623"/>
          </a:xfrm>
        </p:spPr>
      </p:pic>
    </p:spTree>
    <p:extLst>
      <p:ext uri="{BB962C8B-B14F-4D97-AF65-F5344CB8AC3E}">
        <p14:creationId xmlns:p14="http://schemas.microsoft.com/office/powerpoint/2010/main" val="1113422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of 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Ethereum</a:t>
            </a:r>
            <a:r>
              <a:rPr lang="en-US" dirty="0" smtClean="0"/>
              <a:t> Test Networks:</a:t>
            </a:r>
          </a:p>
          <a:p>
            <a:pPr lvl="1"/>
            <a:r>
              <a:rPr lang="en-US" dirty="0" err="1" smtClean="0"/>
              <a:t>Rinkeby</a:t>
            </a:r>
            <a:r>
              <a:rPr lang="en-US" dirty="0" smtClean="0"/>
              <a:t>, </a:t>
            </a:r>
            <a:r>
              <a:rPr lang="en-US" dirty="0" err="1" smtClean="0"/>
              <a:t>Ropsten</a:t>
            </a:r>
            <a:r>
              <a:rPr lang="en-US" dirty="0" smtClean="0"/>
              <a:t>, </a:t>
            </a:r>
            <a:r>
              <a:rPr lang="en-US" dirty="0" err="1" smtClean="0"/>
              <a:t>Kovan</a:t>
            </a:r>
            <a:r>
              <a:rPr lang="en-US" dirty="0" smtClean="0"/>
              <a:t>, </a:t>
            </a:r>
            <a:r>
              <a:rPr lang="en-US" dirty="0" err="1" smtClean="0"/>
              <a:t>Goerli</a:t>
            </a:r>
            <a:endParaRPr lang="en-US" dirty="0" smtClean="0"/>
          </a:p>
          <a:p>
            <a:pPr lvl="1"/>
            <a:r>
              <a:rPr lang="en-US" dirty="0" smtClean="0"/>
              <a:t>For final testing of smart-contracts, integration and </a:t>
            </a:r>
            <a:r>
              <a:rPr lang="en-US" dirty="0" err="1" smtClean="0"/>
              <a:t>DApps</a:t>
            </a:r>
            <a:r>
              <a:rPr lang="en-US" dirty="0" smtClean="0"/>
              <a:t> testing</a:t>
            </a:r>
          </a:p>
          <a:p>
            <a:pPr lvl="1"/>
            <a:endParaRPr lang="en-US" dirty="0" smtClean="0"/>
          </a:p>
          <a:p>
            <a:r>
              <a:rPr lang="en-US" dirty="0" err="1" smtClean="0"/>
              <a:t>Ethereum</a:t>
            </a:r>
            <a:r>
              <a:rPr lang="en-US" dirty="0" smtClean="0"/>
              <a:t> test-</a:t>
            </a:r>
            <a:r>
              <a:rPr lang="en-US" dirty="0" err="1" smtClean="0"/>
              <a:t>rpc</a:t>
            </a:r>
            <a:r>
              <a:rPr lang="en-US" dirty="0" smtClean="0"/>
              <a:t> (ganache)</a:t>
            </a:r>
          </a:p>
          <a:p>
            <a:pPr lvl="1"/>
            <a:r>
              <a:rPr lang="en-US" dirty="0" smtClean="0"/>
              <a:t>For unit-testing smart-contracts</a:t>
            </a:r>
          </a:p>
          <a:p>
            <a:pPr lvl="1"/>
            <a:r>
              <a:rPr lang="en-US" dirty="0" smtClean="0"/>
              <a:t>Can save lots of time</a:t>
            </a:r>
          </a:p>
          <a:p>
            <a:pPr lvl="1"/>
            <a:r>
              <a:rPr lang="en-US" dirty="0" smtClean="0"/>
              <a:t>Can work differently then test networks</a:t>
            </a:r>
          </a:p>
        </p:txBody>
      </p:sp>
    </p:spTree>
    <p:extLst>
      <p:ext uri="{BB962C8B-B14F-4D97-AF65-F5344CB8AC3E}">
        <p14:creationId xmlns:p14="http://schemas.microsoft.com/office/powerpoint/2010/main" val="673637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process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355" y="2413211"/>
            <a:ext cx="8265289" cy="1150011"/>
          </a:xfrm>
        </p:spPr>
      </p:pic>
    </p:spTree>
    <p:extLst>
      <p:ext uri="{BB962C8B-B14F-4D97-AF65-F5344CB8AC3E}">
        <p14:creationId xmlns:p14="http://schemas.microsoft.com/office/powerpoint/2010/main" val="1117812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Smart-contracts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Introduced by Nick Szabo in 1994</a:t>
            </a:r>
          </a:p>
          <a:p>
            <a:r>
              <a:rPr lang="en-US" dirty="0" smtClean="0"/>
              <a:t>A piece of code running on the </a:t>
            </a:r>
            <a:r>
              <a:rPr lang="en-US" dirty="0" err="1" smtClean="0"/>
              <a:t>blockchain</a:t>
            </a:r>
            <a:endParaRPr lang="en-US" dirty="0" smtClean="0"/>
          </a:p>
          <a:p>
            <a:pPr lvl="1"/>
            <a:r>
              <a:rPr lang="en-US" dirty="0" smtClean="0"/>
              <a:t>It’s a state machine</a:t>
            </a:r>
          </a:p>
          <a:p>
            <a:pPr lvl="1"/>
            <a:r>
              <a:rPr lang="en-US" dirty="0" smtClean="0"/>
              <a:t>Need transactions to change state</a:t>
            </a:r>
          </a:p>
          <a:p>
            <a:pPr lvl="1"/>
            <a:r>
              <a:rPr lang="en-US" dirty="0" smtClean="0"/>
              <a:t>Can do logic operations</a:t>
            </a:r>
          </a:p>
          <a:p>
            <a:r>
              <a:rPr lang="en-US" dirty="0" smtClean="0"/>
              <a:t>State change happens through mining through transactions</a:t>
            </a:r>
          </a:p>
          <a:p>
            <a:r>
              <a:rPr lang="en-US" dirty="0" smtClean="0"/>
              <a:t>Turing complete</a:t>
            </a:r>
          </a:p>
        </p:txBody>
      </p:sp>
    </p:spTree>
    <p:extLst>
      <p:ext uri="{BB962C8B-B14F-4D97-AF65-F5344CB8AC3E}">
        <p14:creationId xmlns:p14="http://schemas.microsoft.com/office/powerpoint/2010/main" val="1175135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Smart-contract programming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Serpent (python like) - deprecated</a:t>
            </a:r>
          </a:p>
          <a:p>
            <a:r>
              <a:rPr lang="en-US" b="1" dirty="0" smtClean="0"/>
              <a:t>Solidity (</a:t>
            </a:r>
            <a:r>
              <a:rPr lang="en-US" b="1" dirty="0" err="1" smtClean="0"/>
              <a:t>es</a:t>
            </a:r>
            <a:r>
              <a:rPr lang="en-US" b="1" dirty="0" smtClean="0"/>
              <a:t> like) </a:t>
            </a:r>
            <a:r>
              <a:rPr lang="mr-IN" b="1" dirty="0" smtClean="0"/>
              <a:t>–</a:t>
            </a:r>
            <a:r>
              <a:rPr lang="en-US" b="1" dirty="0" smtClean="0"/>
              <a:t> current, stable</a:t>
            </a:r>
          </a:p>
          <a:p>
            <a:r>
              <a:rPr lang="en-US" dirty="0" smtClean="0"/>
              <a:t>LLL </a:t>
            </a:r>
            <a:r>
              <a:rPr lang="mr-IN" dirty="0" smtClean="0"/>
              <a:t>–</a:t>
            </a:r>
            <a:r>
              <a:rPr lang="en-US" dirty="0" smtClean="0"/>
              <a:t> low level, lisp-like</a:t>
            </a:r>
          </a:p>
          <a:p>
            <a:r>
              <a:rPr lang="en-US" dirty="0" err="1" smtClean="0"/>
              <a:t>Yul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work in progress, intermediate language</a:t>
            </a:r>
          </a:p>
          <a:p>
            <a:r>
              <a:rPr lang="en-US" dirty="0" smtClean="0"/>
              <a:t>Viper </a:t>
            </a:r>
            <a:r>
              <a:rPr lang="mr-IN" dirty="0" smtClean="0"/>
              <a:t>–</a:t>
            </a:r>
            <a:r>
              <a:rPr lang="en-US" dirty="0" smtClean="0"/>
              <a:t> research-oriented, derived from python</a:t>
            </a:r>
          </a:p>
          <a:p>
            <a:r>
              <a:rPr lang="en-US" dirty="0" err="1" smtClean="0"/>
              <a:t>Mutan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deprecated Go-based language</a:t>
            </a:r>
          </a:p>
        </p:txBody>
      </p:sp>
    </p:spTree>
    <p:extLst>
      <p:ext uri="{BB962C8B-B14F-4D97-AF65-F5344CB8AC3E}">
        <p14:creationId xmlns:p14="http://schemas.microsoft.com/office/powerpoint/2010/main" val="1342339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Solidity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most </a:t>
            </a:r>
            <a:r>
              <a:rPr lang="en-US" dirty="0" err="1" smtClean="0"/>
              <a:t>populare</a:t>
            </a:r>
            <a:r>
              <a:rPr lang="en-US" dirty="0" smtClean="0"/>
              <a:t> language</a:t>
            </a:r>
          </a:p>
          <a:p>
            <a:r>
              <a:rPr lang="en-US" dirty="0" smtClean="0"/>
              <a:t>It’s compared to JS (but better ECMA Script)</a:t>
            </a:r>
          </a:p>
          <a:p>
            <a:r>
              <a:rPr lang="en-US" dirty="0" smtClean="0"/>
              <a:t>Compiles to </a:t>
            </a:r>
            <a:r>
              <a:rPr lang="en-US" dirty="0" err="1" smtClean="0"/>
              <a:t>bytecode</a:t>
            </a:r>
            <a:r>
              <a:rPr lang="en-US" dirty="0" smtClean="0"/>
              <a:t> (</a:t>
            </a:r>
            <a:r>
              <a:rPr lang="en-US" dirty="0" err="1" smtClean="0"/>
              <a:t>Ethereum</a:t>
            </a:r>
            <a:r>
              <a:rPr lang="en-US" dirty="0" smtClean="0"/>
              <a:t> Virtual Machine Assembly Code)</a:t>
            </a:r>
          </a:p>
          <a:p>
            <a:r>
              <a:rPr lang="en-US" dirty="0" smtClean="0"/>
              <a:t>Every </a:t>
            </a:r>
            <a:r>
              <a:rPr lang="en-US" dirty="0" err="1" smtClean="0"/>
              <a:t>ethereum</a:t>
            </a:r>
            <a:r>
              <a:rPr lang="en-US" dirty="0" smtClean="0"/>
              <a:t> node in the network executes the same code</a:t>
            </a:r>
          </a:p>
        </p:txBody>
      </p:sp>
    </p:spTree>
    <p:extLst>
      <p:ext uri="{BB962C8B-B14F-4D97-AF65-F5344CB8AC3E}">
        <p14:creationId xmlns:p14="http://schemas.microsoft.com/office/powerpoint/2010/main" val="568956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441</Words>
  <Application>Microsoft Macintosh PowerPoint</Application>
  <PresentationFormat>Widescreen</PresentationFormat>
  <Paragraphs>97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Calibri</vt:lpstr>
      <vt:lpstr>Calibri Light</vt:lpstr>
      <vt:lpstr>Mangal</vt:lpstr>
      <vt:lpstr>Arial</vt:lpstr>
      <vt:lpstr>Office Theme</vt:lpstr>
      <vt:lpstr>Introduction to Ethereum</vt:lpstr>
      <vt:lpstr>What is Ethereum</vt:lpstr>
      <vt:lpstr>Ethereum Nodes</vt:lpstr>
      <vt:lpstr>Nodes topology</vt:lpstr>
      <vt:lpstr>Simulation of protocol</vt:lpstr>
      <vt:lpstr>Deployment process</vt:lpstr>
      <vt:lpstr>Smart-contracts</vt:lpstr>
      <vt:lpstr>Smart-contract programming languages</vt:lpstr>
      <vt:lpstr>Solidity</vt:lpstr>
      <vt:lpstr>Solidity</vt:lpstr>
      <vt:lpstr>Tools to develop contracts</vt:lpstr>
      <vt:lpstr>ByteCode</vt:lpstr>
      <vt:lpstr>Smart-contract address computation</vt:lpstr>
      <vt:lpstr>Interaction</vt:lpstr>
      <vt:lpstr>Changing the smart-contract</vt:lpstr>
      <vt:lpstr>Practice!</vt:lpstr>
      <vt:lpstr>Home-Work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Ethereum</dc:title>
  <dc:creator>Microsoft Office User</dc:creator>
  <cp:lastModifiedBy>Microsoft Office User</cp:lastModifiedBy>
  <cp:revision>10</cp:revision>
  <dcterms:created xsi:type="dcterms:W3CDTF">2020-10-21T13:34:15Z</dcterms:created>
  <dcterms:modified xsi:type="dcterms:W3CDTF">2020-10-21T15:15:48Z</dcterms:modified>
</cp:coreProperties>
</file>