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66" r:id="rId18"/>
    <p:sldId id="27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B51563-95F5-4AC1-911D-D12CD463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3FB756-A0E2-4C62-B26C-7705B419A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332A33-1211-4A95-93CF-CB775D43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5AD762C-4646-4B85-914C-9C19FCDC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129030-967D-422D-8F40-09D7DB88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925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C30AF-F8B2-4239-9A39-98AA7968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E22F8E1-9869-4961-A50C-BCDEFA3EA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170AF8-2541-4B2F-BA03-5DEE8360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864D20-A122-4733-B019-55204F12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AB39CF-D99F-439C-86EF-C1BD6C06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54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9D017DB-524A-4A66-9D34-4D859238B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AE68AA3-D49E-4CD7-9EF6-47228F9E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261891-FD00-4C19-90F7-ED529265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9F77A5-0B8A-45A1-9B73-DD258E9A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8604EC-B5BE-4667-AB4F-57BFB8C3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93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F4F606-8A9D-41AE-BF1F-6156BA8A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5C9FDF-CC06-400A-9B29-1685FC4C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28E9DB-336F-4A2F-8CF0-3E2D7A4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074E41-A7F3-4437-95F4-6A1818F0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74FB52-0ECE-4C6A-BDC5-CD21F656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2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39E95-2B84-438E-824B-E47D8B69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5503F0-2B5D-4DDD-9490-787931ED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05DD9A-0E17-47F2-8FC9-B7F142F7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8140D79-0282-45ED-A0C7-C7E860C9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199D29-E3FC-4BB6-B06C-16B07B70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170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AAFEB-BB7F-45EC-B297-AF024CCC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BD8D33-60F1-439B-A035-F77FFFF01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759830-85A7-4F60-849F-981D330F2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DC0F762-55B0-4427-8DF8-4190CF0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D12B0F5-1D35-490B-9008-5132230D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6CC7E8-5DA3-4B92-AAB1-AE53CC79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784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241CF0-D1A8-4E33-946B-5C3EA53D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9E0842C-E5AC-4DEB-85E1-21FCB6A0E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6539459-F869-4AE8-A27F-EE463B3CF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B879E7F-4A72-48D0-BA33-894F99AC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0C7D59-55FC-4D89-A36A-B2BDE28B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1B0EBB8-12A6-4EEF-AD1C-FCF15FD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C14189F-0CBD-45EC-8230-B30C47BB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DA0A00E-6C70-4E3C-8579-C91830F1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344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FAAAA-9E6D-44DD-8DEE-C15C339C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0A12B98-EF2F-4902-8873-15B6E3BA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4B110D9-CB46-4860-9F3E-20F58F63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008C5D-CBC1-4C18-9B41-7BCF2261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577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47FAEE7-1997-40EB-A799-6185FF3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93B22F5-F558-4BA7-879A-6D2821A5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F4F9D51-88FE-42A4-B9A9-E46BCDFB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743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516F18-55C4-495E-8547-82A34BFF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E4DB24-1076-43DD-9A64-F9DE5982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D281A34-5F89-4976-A378-0A049A74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BE7C8E5-AF8F-48FA-B3CF-E6A462A2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2FBABE5-B60E-46ED-9261-DF3C93D3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092E971-D75E-4143-80A5-B1680743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642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6B3A3A-DE49-4245-BBA6-B81E9040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CB298E9-9696-40DC-B550-3A07A8430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84C406-A671-4E95-B788-D020558F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64C4C8C-2AE0-4668-BAA5-51DC3DC5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6077E72-4393-41AD-AB9E-E9C71983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7D0275A-4BDE-405A-9F63-B463406A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97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3E2B3B-A81E-4DC0-B4E8-81D019D0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667A5C-4C6B-4330-8756-1D5B80711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1BFF2A9-10BC-45B5-8BCC-E31D6E141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7F79-1CD0-4914-944C-96F8C8EED600}" type="datetimeFigureOut">
              <a:rPr lang="cs-CZ" smtClean="0"/>
              <a:t>02.12.2021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2F3A89-E840-473F-A510-A00AEC75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41E4434-8F6A-4D96-B89E-3336B27AF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BA3C-34C6-437B-AA99-A00B65A7CBC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69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00A581-767B-4567-BC50-38EA5C8B2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Editace produktů</a:t>
            </a:r>
            <a:br>
              <a:rPr lang="cs-CZ" dirty="0"/>
            </a:br>
            <a:r>
              <a:rPr lang="cs-CZ" dirty="0"/>
              <a:t>v administraci eshopu</a:t>
            </a:r>
          </a:p>
        </p:txBody>
      </p:sp>
    </p:spTree>
    <p:extLst>
      <p:ext uri="{BB962C8B-B14F-4D97-AF65-F5344CB8AC3E}">
        <p14:creationId xmlns:p14="http://schemas.microsoft.com/office/powerpoint/2010/main" val="270999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1CD4F3-F437-49E0-9021-1436DC58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C4D55C-A50C-4C7C-A1CB-E07938F3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A6842CE-A445-4535-9868-85E16664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D3999CA5-CA60-41AD-9296-7F2A0C1262CA}"/>
              </a:ext>
            </a:extLst>
          </p:cNvPr>
          <p:cNvSpPr/>
          <p:nvPr/>
        </p:nvSpPr>
        <p:spPr>
          <a:xfrm>
            <a:off x="3424310" y="2461667"/>
            <a:ext cx="5297659" cy="35733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630A2391-B211-455D-8AB7-1913F67949C2}"/>
              </a:ext>
            </a:extLst>
          </p:cNvPr>
          <p:cNvSpPr txBox="1"/>
          <p:nvPr/>
        </p:nvSpPr>
        <p:spPr>
          <a:xfrm>
            <a:off x="7610621" y="188496"/>
            <a:ext cx="4473527" cy="31393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Fasádu máme připravenou, můžeme se podívat na příslušný formulář. Základ formuláře jistě napsat umíte, můžeme se tedy rovnou podívat na definici jeho komponent. </a:t>
            </a:r>
          </a:p>
          <a:p>
            <a:endParaRPr lang="cs-CZ" dirty="0"/>
          </a:p>
          <a:p>
            <a:r>
              <a:rPr lang="cs-CZ" dirty="0"/>
              <a:t>Zajímavý je v tomto případě zápis pole pro </a:t>
            </a:r>
            <a:r>
              <a:rPr lang="cs-CZ" dirty="0" err="1"/>
              <a:t>url</a:t>
            </a:r>
            <a:r>
              <a:rPr lang="cs-CZ" dirty="0"/>
              <a:t>. Nejprve mu přidáme filtr, který převede uživatelem zadanou hodnotu do tvaru vhodného pro použití v URL. Následně doplníme pravidlo pro kontrolu unikátnosti dané hodnoty.</a:t>
            </a:r>
          </a:p>
        </p:txBody>
      </p:sp>
    </p:spTree>
    <p:extLst>
      <p:ext uri="{BB962C8B-B14F-4D97-AF65-F5344CB8AC3E}">
        <p14:creationId xmlns:p14="http://schemas.microsoft.com/office/powerpoint/2010/main" val="322809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6F1639-AECD-4106-8AAB-9A0C9C4B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2B8E27-FAF8-403A-9FB6-87860DCF4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AD546E-4526-4737-B47B-025BCA47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00171D1-12FE-4167-8994-81F714A52220}"/>
              </a:ext>
            </a:extLst>
          </p:cNvPr>
          <p:cNvSpPr txBox="1"/>
          <p:nvPr/>
        </p:nvSpPr>
        <p:spPr>
          <a:xfrm>
            <a:off x="7582486" y="3077964"/>
            <a:ext cx="2869809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Dalším vstupním polem bude </a:t>
            </a:r>
            <a:r>
              <a:rPr lang="cs-CZ" dirty="0" err="1"/>
              <a:t>select</a:t>
            </a:r>
            <a:r>
              <a:rPr lang="cs-CZ" dirty="0"/>
              <a:t> pro výběr kategorie. 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869E834-D258-44DA-9F26-86B383DEB750}"/>
              </a:ext>
            </a:extLst>
          </p:cNvPr>
          <p:cNvSpPr/>
          <p:nvPr/>
        </p:nvSpPr>
        <p:spPr>
          <a:xfrm>
            <a:off x="3590192" y="2940148"/>
            <a:ext cx="3851617" cy="18631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591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151D9F-B9E6-4F9D-B880-CC988650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E1ECF6-6E85-4498-9259-A5580DD5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DA3938E-E03B-472A-BE43-A5ACDE13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A4881C80-D1E3-4A1D-93A5-A119B259AF5D}"/>
              </a:ext>
            </a:extLst>
          </p:cNvPr>
          <p:cNvSpPr txBox="1"/>
          <p:nvPr/>
        </p:nvSpPr>
        <p:spPr>
          <a:xfrm>
            <a:off x="8306387" y="2523000"/>
            <a:ext cx="2869809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doplníme pole pro popis, cenu a dostupnost.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64FA552-0C37-4EF0-A1FE-42A2AA219CE7}"/>
              </a:ext>
            </a:extLst>
          </p:cNvPr>
          <p:cNvSpPr/>
          <p:nvPr/>
        </p:nvSpPr>
        <p:spPr>
          <a:xfrm>
            <a:off x="3559126" y="2391327"/>
            <a:ext cx="3559126" cy="191338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12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593885-34B1-41C2-BC7D-DDDD9050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1769A8-7E29-4A76-9F95-5F20B793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D6AE367-60E0-4170-8814-769BF0B6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7CBE863-C773-44C7-8CE0-0661A6EC1107}"/>
              </a:ext>
            </a:extLst>
          </p:cNvPr>
          <p:cNvSpPr txBox="1"/>
          <p:nvPr/>
        </p:nvSpPr>
        <p:spPr>
          <a:xfrm>
            <a:off x="6344529" y="2230160"/>
            <a:ext cx="4529797" cy="31393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Posledním vstupním polem bude možnost nahrání souboru. Input typu </a:t>
            </a:r>
            <a:r>
              <a:rPr lang="cs-CZ" dirty="0" err="1"/>
              <a:t>file</a:t>
            </a:r>
            <a:r>
              <a:rPr lang="cs-CZ" dirty="0"/>
              <a:t> přidáme do formuláře pomocí metody </a:t>
            </a:r>
            <a:r>
              <a:rPr lang="cs-CZ" dirty="0" err="1"/>
              <a:t>addUpload</a:t>
            </a:r>
            <a:r>
              <a:rPr lang="cs-CZ" dirty="0"/>
              <a:t>. Následně je potřeba postupně definovat podmínky a kontroly:</a:t>
            </a:r>
          </a:p>
          <a:p>
            <a:pPr marL="342900" indent="-342900">
              <a:buAutoNum type="arabicPeriod"/>
            </a:pPr>
            <a:r>
              <a:rPr lang="cs-CZ" dirty="0"/>
              <a:t>pokud jde o vytvoření nového produktu (tj. neznáme jeho </a:t>
            </a:r>
            <a:r>
              <a:rPr lang="cs-CZ" dirty="0" err="1"/>
              <a:t>productId</a:t>
            </a:r>
            <a:r>
              <a:rPr lang="cs-CZ" dirty="0"/>
              <a:t>), bude nahrání fotky povinné;</a:t>
            </a:r>
          </a:p>
          <a:p>
            <a:pPr marL="342900" indent="-342900">
              <a:buAutoNum type="arabicPeriod"/>
            </a:pPr>
            <a:r>
              <a:rPr lang="cs-CZ" dirty="0"/>
              <a:t>omezíme maximální velikost souboru;</a:t>
            </a:r>
          </a:p>
          <a:p>
            <a:pPr marL="342900" indent="-342900">
              <a:buAutoNum type="arabicPeriod"/>
            </a:pPr>
            <a:r>
              <a:rPr lang="cs-CZ" dirty="0"/>
              <a:t>doplníme kontrolu, zda je nahraný souboru obrázkem a má odpovídající příponu.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4E98D81-DD21-46C1-BDA7-575C0188196A}"/>
              </a:ext>
            </a:extLst>
          </p:cNvPr>
          <p:cNvSpPr/>
          <p:nvPr/>
        </p:nvSpPr>
        <p:spPr>
          <a:xfrm>
            <a:off x="900332" y="2222696"/>
            <a:ext cx="5195668" cy="38264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7440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1F2166-4AD9-46EE-87E3-8268C695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FC5E8B-1867-44C7-8FCC-740927EB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9DD8767-4071-4973-8F90-AF5C47A2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8D3F6DF-CBF2-4BDB-9B08-431BE8CEE0B6}"/>
              </a:ext>
            </a:extLst>
          </p:cNvPr>
          <p:cNvSpPr txBox="1"/>
          <p:nvPr/>
        </p:nvSpPr>
        <p:spPr>
          <a:xfrm>
            <a:off x="5872089" y="1690688"/>
            <a:ext cx="3785382" cy="31393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definujeme reakci na úspěšné odeslání formuláře. Zkusíme najít produkt či vytvoříme nový a předáme do jeho </a:t>
            </a:r>
            <a:r>
              <a:rPr lang="cs-CZ" dirty="0" err="1"/>
              <a:t>properties</a:t>
            </a:r>
            <a:r>
              <a:rPr lang="cs-CZ" dirty="0"/>
              <a:t> hodnoty z formuláře. Všimněte si potřeby přetypování ceny na číslo.</a:t>
            </a:r>
          </a:p>
          <a:p>
            <a:endParaRPr lang="cs-CZ" dirty="0"/>
          </a:p>
          <a:p>
            <a:r>
              <a:rPr lang="cs-CZ" dirty="0"/>
              <a:t>Ještě bude chybět uložení případného nahraného obrázku. Za tímto účelem ale budeme muset upravit </a:t>
            </a:r>
            <a:r>
              <a:rPr lang="cs-CZ" dirty="0" err="1"/>
              <a:t>ProductsFacade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D38BC28-23E6-419B-9762-A71FACA919E4}"/>
              </a:ext>
            </a:extLst>
          </p:cNvPr>
          <p:cNvSpPr/>
          <p:nvPr/>
        </p:nvSpPr>
        <p:spPr>
          <a:xfrm>
            <a:off x="998806" y="1324768"/>
            <a:ext cx="4712677" cy="39928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111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B50FE2-0B3D-496D-B6F2-3D4B67ED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8BD13E-1AFF-4204-B667-EA6B349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D2BCE81-FD48-423B-81F6-B7ECF5F9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A08D5A8-E4A6-4042-82A2-34CD96B49CCD}"/>
              </a:ext>
            </a:extLst>
          </p:cNvPr>
          <p:cNvSpPr txBox="1"/>
          <p:nvPr/>
        </p:nvSpPr>
        <p:spPr>
          <a:xfrm>
            <a:off x="5992837" y="0"/>
            <a:ext cx="6199163" cy="39703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</a:t>
            </a:r>
            <a:r>
              <a:rPr lang="cs-CZ" dirty="0" err="1"/>
              <a:t>ProductsFacade</a:t>
            </a:r>
            <a:r>
              <a:rPr lang="cs-CZ" dirty="0"/>
              <a:t> definujeme metodu pro uložení fotky produktu. Necháme si do ní jako parametry předat prvek </a:t>
            </a:r>
            <a:r>
              <a:rPr lang="cs-CZ" dirty="0" err="1"/>
              <a:t>FileUpload</a:t>
            </a:r>
            <a:r>
              <a:rPr lang="cs-CZ" dirty="0"/>
              <a:t> z formuláře, na kterém nejprve zjistíme, jestli se soubor v pořádku nahrál na server a zda jde o obrázek. Pokud ano, zjistíme příponu souboru a soubor uložíme.</a:t>
            </a:r>
          </a:p>
          <a:p>
            <a:endParaRPr lang="cs-CZ" dirty="0"/>
          </a:p>
          <a:p>
            <a:r>
              <a:rPr lang="cs-CZ" dirty="0"/>
              <a:t>V tomto případě soubor přesuneme do složky www/</a:t>
            </a:r>
            <a:r>
              <a:rPr lang="cs-CZ" dirty="0" err="1"/>
              <a:t>img</a:t>
            </a:r>
            <a:r>
              <a:rPr lang="cs-CZ" dirty="0"/>
              <a:t>/</a:t>
            </a:r>
            <a:r>
              <a:rPr lang="cs-CZ" dirty="0" err="1"/>
              <a:t>products</a:t>
            </a:r>
            <a:r>
              <a:rPr lang="cs-CZ" dirty="0"/>
              <a:t>, která bude volně dostupná přes web. Jméno souboru pak odvodíme od </a:t>
            </a:r>
            <a:r>
              <a:rPr lang="cs-CZ" dirty="0" err="1"/>
              <a:t>productId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i="1" dirty="0"/>
              <a:t>(Případně bychom ještě mohli doplnit kontrolu existence předchozího souboru a smazat jej, pokud měl jinou příponu. S </a:t>
            </a:r>
            <a:r>
              <a:rPr lang="cs-CZ" i="1" dirty="0" err="1"/>
              <a:t>ohjledem</a:t>
            </a:r>
            <a:r>
              <a:rPr lang="cs-CZ" i="1" dirty="0"/>
              <a:t> na předpoklad nahrávání </a:t>
            </a:r>
            <a:r>
              <a:rPr lang="cs-CZ" i="1" dirty="0" err="1"/>
              <a:t>JPEGů</a:t>
            </a:r>
            <a:r>
              <a:rPr lang="cs-CZ" i="1" dirty="0"/>
              <a:t> to nebudeme komplikovat.)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8BB6D6A-029F-4FE0-A3BF-2166F7DF1E9E}"/>
              </a:ext>
            </a:extLst>
          </p:cNvPr>
          <p:cNvSpPr/>
          <p:nvPr/>
        </p:nvSpPr>
        <p:spPr>
          <a:xfrm>
            <a:off x="3460652" y="4077119"/>
            <a:ext cx="6414868" cy="153410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14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1BA73B-E4AD-4BC5-B30B-C6404729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AC127E-F3A5-4EED-A8F6-F1A63824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766F9FB-BB17-4633-9C7F-F5A3C9D6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343CE52-8C48-4954-9AFD-319FD8FCB8C0}"/>
              </a:ext>
            </a:extLst>
          </p:cNvPr>
          <p:cNvSpPr txBox="1"/>
          <p:nvPr/>
        </p:nvSpPr>
        <p:spPr>
          <a:xfrm>
            <a:off x="8903091" y="1690688"/>
            <a:ext cx="2869809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Vrátíme se zpátky do formuláře a doplníme požadavek na uložení fotky (pokud je nahraná). 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2F9CEF1-DD4A-43D1-A5F8-261CB89457C1}"/>
              </a:ext>
            </a:extLst>
          </p:cNvPr>
          <p:cNvSpPr/>
          <p:nvPr/>
        </p:nvSpPr>
        <p:spPr>
          <a:xfrm>
            <a:off x="3826412" y="3025954"/>
            <a:ext cx="5627077" cy="16424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218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E930FB-2F3C-4B6B-92F0-7B04F308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BF7AEC-9E9B-4AE1-9E79-78C5C155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3A1C0C3-2BF6-4FCB-8996-085869C1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2127CAE6-666B-4267-ADB1-AF40EFCAD477}"/>
              </a:ext>
            </a:extLst>
          </p:cNvPr>
          <p:cNvSpPr txBox="1"/>
          <p:nvPr/>
        </p:nvSpPr>
        <p:spPr>
          <a:xfrm>
            <a:off x="8784101" y="4168920"/>
            <a:ext cx="2869809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 i model máme připravený. Zaregistrujeme příslušné části jako služby.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6C3C707-FC17-4C2F-A376-3345E8FAE5DB}"/>
              </a:ext>
            </a:extLst>
          </p:cNvPr>
          <p:cNvSpPr/>
          <p:nvPr/>
        </p:nvSpPr>
        <p:spPr>
          <a:xfrm>
            <a:off x="3559127" y="4979963"/>
            <a:ext cx="3348111" cy="2342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99F6555-35EF-4967-A853-44C87375E3AD}"/>
              </a:ext>
            </a:extLst>
          </p:cNvPr>
          <p:cNvSpPr/>
          <p:nvPr/>
        </p:nvSpPr>
        <p:spPr>
          <a:xfrm>
            <a:off x="3556779" y="3908474"/>
            <a:ext cx="3348111" cy="2342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A18D464C-8FFF-4921-B3DB-21A5621FFCE0}"/>
              </a:ext>
            </a:extLst>
          </p:cNvPr>
          <p:cNvSpPr/>
          <p:nvPr/>
        </p:nvSpPr>
        <p:spPr>
          <a:xfrm>
            <a:off x="3556779" y="1770182"/>
            <a:ext cx="4377399" cy="2342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54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AE6268D6-BFB6-41E1-98B7-AA56B45E5DFE}"/>
              </a:ext>
            </a:extLst>
          </p:cNvPr>
          <p:cNvSpPr txBox="1"/>
          <p:nvPr/>
        </p:nvSpPr>
        <p:spPr>
          <a:xfrm>
            <a:off x="4102491" y="2551837"/>
            <a:ext cx="3987018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Nyní už je další vývoj na vás. V přiloženém zdrojovém kódu najdete i </a:t>
            </a:r>
            <a:r>
              <a:rPr lang="cs-CZ" dirty="0" err="1"/>
              <a:t>presenter</a:t>
            </a:r>
            <a:r>
              <a:rPr lang="cs-CZ" dirty="0"/>
              <a:t> a pár souvisejících šablon, kterými se můžete inspirovat. Danou funkcionalitu ale máte zapracovat do svého vlastního projektu eshopu.</a:t>
            </a:r>
          </a:p>
        </p:txBody>
      </p:sp>
    </p:spTree>
    <p:extLst>
      <p:ext uri="{BB962C8B-B14F-4D97-AF65-F5344CB8AC3E}">
        <p14:creationId xmlns:p14="http://schemas.microsoft.com/office/powerpoint/2010/main" val="4447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1E0999-B1AA-4DAF-A684-8CF7EF2D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8803A8-D9BC-4B62-B14A-93FF7C50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E60DAE83-037A-42ED-8F0F-E267DBA80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A6ECC61B-7C69-4003-82B6-2F94EEC90E44}"/>
              </a:ext>
            </a:extLst>
          </p:cNvPr>
          <p:cNvSpPr txBox="1"/>
          <p:nvPr/>
        </p:nvSpPr>
        <p:spPr>
          <a:xfrm>
            <a:off x="9200271" y="4473526"/>
            <a:ext cx="2869809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Začneme tím, že si připravíme databázovou tabulku pro uložení produktů. </a:t>
            </a:r>
          </a:p>
          <a:p>
            <a:endParaRPr lang="cs-CZ" dirty="0"/>
          </a:p>
          <a:p>
            <a:r>
              <a:rPr lang="cs-CZ" dirty="0"/>
              <a:t>Všimněte si nastavení klíčů.</a:t>
            </a:r>
          </a:p>
        </p:txBody>
      </p:sp>
    </p:spTree>
    <p:extLst>
      <p:ext uri="{BB962C8B-B14F-4D97-AF65-F5344CB8AC3E}">
        <p14:creationId xmlns:p14="http://schemas.microsoft.com/office/powerpoint/2010/main" val="117787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4EC06-1F41-4B44-A0F3-9E3DC084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38463A-A8A9-43AD-990F-8921C323C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0F13635-89C7-4431-8551-A1DC4192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00E3E77-069D-414F-AE75-EF5BF9CE7BE1}"/>
              </a:ext>
            </a:extLst>
          </p:cNvPr>
          <p:cNvSpPr txBox="1"/>
          <p:nvPr/>
        </p:nvSpPr>
        <p:spPr>
          <a:xfrm>
            <a:off x="6654018" y="2902828"/>
            <a:ext cx="2869809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vytvoříme odpovídající entitu </a:t>
            </a:r>
            <a:r>
              <a:rPr lang="cs-CZ" dirty="0" err="1"/>
              <a:t>Product</a:t>
            </a:r>
            <a:r>
              <a:rPr lang="cs-CZ" dirty="0"/>
              <a:t> a definujeme její </a:t>
            </a:r>
            <a:r>
              <a:rPr lang="cs-CZ" dirty="0" err="1"/>
              <a:t>properties</a:t>
            </a:r>
            <a:r>
              <a:rPr lang="cs-CZ" dirty="0"/>
              <a:t>.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0F11696-CF37-46E7-802B-20CCD3283A32}"/>
              </a:ext>
            </a:extLst>
          </p:cNvPr>
          <p:cNvSpPr/>
          <p:nvPr/>
        </p:nvSpPr>
        <p:spPr>
          <a:xfrm>
            <a:off x="3137095" y="1875633"/>
            <a:ext cx="3348111" cy="297772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553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01E345-3E52-4D4B-B473-38E9463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B2392C-85DB-4ABD-AED7-E473E416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478C0F7-19DB-443C-9328-D9E68A9D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1D28BF1-3361-489E-9363-44FF71591EED}"/>
              </a:ext>
            </a:extLst>
          </p:cNvPr>
          <p:cNvSpPr txBox="1"/>
          <p:nvPr/>
        </p:nvSpPr>
        <p:spPr>
          <a:xfrm>
            <a:off x="7751298" y="3881261"/>
            <a:ext cx="2869809" cy="20313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Abychom později mohli pro produkt kontrolovat oprávnění uživatele, doplníme do definice produktu implementaci rozhraní </a:t>
            </a:r>
            <a:r>
              <a:rPr lang="cs-CZ" dirty="0" err="1"/>
              <a:t>Nette</a:t>
            </a:r>
            <a:r>
              <a:rPr lang="en-US" dirty="0"/>
              <a:t>\Security\Resource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E67653F-A209-4CB1-8905-B6F15BCCE655}"/>
              </a:ext>
            </a:extLst>
          </p:cNvPr>
          <p:cNvSpPr/>
          <p:nvPr/>
        </p:nvSpPr>
        <p:spPr>
          <a:xfrm>
            <a:off x="3193366" y="4065563"/>
            <a:ext cx="4318782" cy="1786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28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5B963-A5ED-4A0B-8F2D-D5DAB52E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E6BC49-566D-4AD6-A879-C615F1C0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9FC2544-CB00-4EB5-986A-F8B949503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62CF9CA-ACE9-46C6-B9E2-D3742A2514F9}"/>
              </a:ext>
            </a:extLst>
          </p:cNvPr>
          <p:cNvSpPr txBox="1"/>
          <p:nvPr/>
        </p:nvSpPr>
        <p:spPr>
          <a:xfrm>
            <a:off x="6555544" y="1875633"/>
            <a:ext cx="2869809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definujeme příslušný </a:t>
            </a:r>
            <a:r>
              <a:rPr lang="cs-CZ" dirty="0" err="1"/>
              <a:t>repozitář</a:t>
            </a:r>
            <a:r>
              <a:rPr lang="cs-CZ" dirty="0"/>
              <a:t> – ale na tom vlastně není nic zajímavého </a:t>
            </a:r>
            <a:r>
              <a:rPr lang="cs-CZ" dirty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24151A5-F296-49BB-80B7-D5B7C141C5AA}"/>
              </a:ext>
            </a:extLst>
          </p:cNvPr>
          <p:cNvSpPr/>
          <p:nvPr/>
        </p:nvSpPr>
        <p:spPr>
          <a:xfrm>
            <a:off x="3207434" y="1580213"/>
            <a:ext cx="3165232" cy="1514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77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D3A816-65F9-49C7-9EAB-B785715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3B5D2-29F6-439D-83F5-B5A000C0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D493CD-4D55-41BE-8A15-9AB596D6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D9367EB-E1AA-4728-B364-FB2703C8E825}"/>
              </a:ext>
            </a:extLst>
          </p:cNvPr>
          <p:cNvSpPr txBox="1"/>
          <p:nvPr/>
        </p:nvSpPr>
        <p:spPr>
          <a:xfrm>
            <a:off x="8088922" y="2030631"/>
            <a:ext cx="3488788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Obdobě začneme s implementací </a:t>
            </a:r>
            <a:r>
              <a:rPr lang="cs-CZ" dirty="0" err="1"/>
              <a:t>ProductFacade</a:t>
            </a:r>
            <a:r>
              <a:rPr lang="cs-CZ" dirty="0"/>
              <a:t>.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DE04E60-4D72-45A7-84E8-F891C4E1766E}"/>
              </a:ext>
            </a:extLst>
          </p:cNvPr>
          <p:cNvSpPr/>
          <p:nvPr/>
        </p:nvSpPr>
        <p:spPr>
          <a:xfrm>
            <a:off x="3165231" y="1875633"/>
            <a:ext cx="4557932" cy="4301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71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5790D1-0ED7-4799-A0E7-51FE2E6D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2E59F3-8DBB-4D1B-93B8-AA18759D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C6EC13A-69F2-4BD5-8F05-322926D8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F8EA679C-292E-430B-9F65-CEE78D645D7A}"/>
              </a:ext>
            </a:extLst>
          </p:cNvPr>
          <p:cNvSpPr txBox="1"/>
          <p:nvPr/>
        </p:nvSpPr>
        <p:spPr>
          <a:xfrm>
            <a:off x="8784101" y="1063954"/>
            <a:ext cx="3193367" cy="175432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do </a:t>
            </a:r>
            <a:r>
              <a:rPr lang="cs-CZ" dirty="0" err="1"/>
              <a:t>ProductFacade</a:t>
            </a:r>
            <a:r>
              <a:rPr lang="cs-CZ" dirty="0"/>
              <a:t> doplníme další potřebné metody pro načítání produktů. Všimněte si doplnění metody </a:t>
            </a:r>
            <a:r>
              <a:rPr lang="cs-CZ" dirty="0" err="1"/>
              <a:t>getProductByUrl</a:t>
            </a:r>
            <a:r>
              <a:rPr lang="cs-CZ" dirty="0"/>
              <a:t> – tu budeme rozhodně potřebovat.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D1399D-E69D-4570-947C-F745F817B428}"/>
              </a:ext>
            </a:extLst>
          </p:cNvPr>
          <p:cNvSpPr/>
          <p:nvPr/>
        </p:nvSpPr>
        <p:spPr>
          <a:xfrm>
            <a:off x="3342835" y="953233"/>
            <a:ext cx="4084907" cy="1754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536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55DCC-DFE6-4490-A2F0-BAD2EB14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0A03A9-865B-4F43-B6BF-C697E788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F2368CF-07A6-45A0-9B28-55D78591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3CF82693-8E09-465C-82B7-C57F0097BF8A}"/>
              </a:ext>
            </a:extLst>
          </p:cNvPr>
          <p:cNvSpPr txBox="1"/>
          <p:nvPr/>
        </p:nvSpPr>
        <p:spPr>
          <a:xfrm>
            <a:off x="8107680" y="1690688"/>
            <a:ext cx="3770142" cy="28623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Poté se musíme podívat na metodu pro ukládání produktů. V rámci této metody budeme řešit také uložení unikátní hodnoty „</a:t>
            </a:r>
            <a:r>
              <a:rPr lang="cs-CZ" dirty="0" err="1"/>
              <a:t>url</a:t>
            </a:r>
            <a:r>
              <a:rPr lang="cs-CZ" dirty="0"/>
              <a:t>“ pro daný produkt. </a:t>
            </a:r>
          </a:p>
          <a:p>
            <a:endParaRPr lang="cs-CZ" dirty="0"/>
          </a:p>
          <a:p>
            <a:r>
              <a:rPr lang="cs-CZ" dirty="0"/>
              <a:t>Začneme tím, že ověříme, zda má produkt vyplněnou hodnotu </a:t>
            </a:r>
            <a:r>
              <a:rPr lang="cs-CZ" dirty="0" err="1"/>
              <a:t>url</a:t>
            </a:r>
            <a:r>
              <a:rPr lang="cs-CZ" dirty="0"/>
              <a:t>. Pokud ne, vytvoříme ji podle názvu produktu.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9E7834C-9030-46AC-AFFA-F9E8B0D793D9}"/>
              </a:ext>
            </a:extLst>
          </p:cNvPr>
          <p:cNvSpPr/>
          <p:nvPr/>
        </p:nvSpPr>
        <p:spPr>
          <a:xfrm>
            <a:off x="3319975" y="1769354"/>
            <a:ext cx="4473527" cy="26479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123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E5F9BD-1C98-47C7-AECA-66FE1B13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67E057-AD1D-412E-B060-ABFA3EFD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760011B-D417-4A07-89EE-8F240A46D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2F19D26E-B981-4AB8-ACF2-B7FB27C2AEE6}"/>
              </a:ext>
            </a:extLst>
          </p:cNvPr>
          <p:cNvSpPr txBox="1"/>
          <p:nvPr/>
        </p:nvSpPr>
        <p:spPr>
          <a:xfrm>
            <a:off x="7990449" y="2088077"/>
            <a:ext cx="3587261" cy="286232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Když už máme zjištěnou hodnotu základu URL, je nutné zajistit, aby daná hodnota byla unikátní. </a:t>
            </a:r>
          </a:p>
          <a:p>
            <a:endParaRPr lang="cs-CZ" dirty="0"/>
          </a:p>
          <a:p>
            <a:r>
              <a:rPr lang="cs-CZ" dirty="0"/>
              <a:t>Zkusíme načíst produkt s daným URL z databáze. Pokud je takový produkt nalezen, ověříme, zda jde o ten samý, který chceme uložit. Pokud již existuje jiný produkt s daným URL, připojíme na konec hodnoty číslo.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CED509B6-D052-414F-9DB7-4F04A2891D45}"/>
              </a:ext>
            </a:extLst>
          </p:cNvPr>
          <p:cNvSpPr/>
          <p:nvPr/>
        </p:nvSpPr>
        <p:spPr>
          <a:xfrm>
            <a:off x="3502855" y="1875633"/>
            <a:ext cx="4290647" cy="32872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0413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567</Words>
  <Application>Microsoft Office PowerPoint</Application>
  <PresentationFormat>Širokoúhlá obrazovka</PresentationFormat>
  <Paragraphs>35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Motiv Office</vt:lpstr>
      <vt:lpstr>Editace produktů v administraci eshopu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18</cp:revision>
  <dcterms:created xsi:type="dcterms:W3CDTF">2021-12-02T13:25:38Z</dcterms:created>
  <dcterms:modified xsi:type="dcterms:W3CDTF">2021-12-02T21:16:08Z</dcterms:modified>
</cp:coreProperties>
</file>