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34ACC6-36CB-44E2-A923-0A262D963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70DDB67-4057-4874-A351-2E04DF4B1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6290FF-E4DE-4CA2-AB9E-613DEF60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150F2F6-467F-49A3-AA25-C3AB2F09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52D3EE-63E2-4D42-B75C-5B5312CD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3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704A35-3343-4B47-8C34-08671EC0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9250783-0CE0-454C-BD54-4A425034D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5B8C8E-78AA-41CE-BABB-F2EB85AB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AA59F5-2782-41F5-BD2E-129AE9B4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84B01F-D4A5-478D-90C7-1F36DC99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83A993C-7551-4FE2-A72E-8BDE873DE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2D8E7DA-6741-4875-9789-43F879F89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2AC130-2635-4AF6-96A9-39D02A05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BF2650-982F-46C7-915A-526CB7DE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D5F89B-299C-42FB-87F1-AE5A9787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809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FBB4C5-7A93-4C29-AF20-02ABFA11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EB0864-CA77-45B3-A564-FF339A85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313B36-6283-4D8A-BADB-E41D282B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7C7F95-629C-4527-94F4-FADDE64F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EF2C97-3ED8-461D-9B0B-AEB77F02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00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21592F-03A8-4324-A412-C9617808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316D446-9902-4268-B2C9-BE1DCE33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D81141D-8470-4FBA-92C3-0CB59883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2AA5F0-86E1-4D5F-95BC-3DA8EF40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91EBE3-3F65-4391-83BE-ED386DD3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835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89615A-B3D2-4700-A324-3BB2E382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680A78-AC92-42FE-B37A-60D09FF1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1B8FA5-ED57-4F94-AB7C-0508D96F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60D0242-C17B-4313-A88B-F5CBF208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57E68B7-255F-4932-97D9-2E642A5B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B40A92F-C56A-43F2-B7BE-668C4032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6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0D439C-2E14-488E-BD02-F6AEB4AF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4925B9F-4D80-4680-991F-78769F3E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7507F8C-46DA-4B69-9C67-70DF0C2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F8C39FE-6C25-474C-BE0F-DF2DFC520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D96141C-07E5-4E45-B292-6D7063F18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3E8B1C0-A6EA-4DA7-897B-F4522799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4BA0E7B-28F0-4CBD-A518-626E7FB7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E9D9103-AE5F-4689-A486-3541A72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192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7C82A5-B896-418E-9F56-3F465DF5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13DE2BD-213F-42A8-B8D0-F52B950E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A677B4C-E99B-4CDD-908F-2CE01B8A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DC39CE0-D620-4DB6-ADAB-1F8A3DD4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3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D5F55C3-3497-4D3F-BCFF-6C486985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A73D649-0741-47FA-9E1F-8045B4A6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BED12E-E98C-40E0-B3CD-9DB424EC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5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85A992-CD17-4A9D-B439-A5454D61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92DFE3-6A76-47B9-97EA-4130B164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071398-9381-493E-A042-A2E967BF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45ECBA3-331E-4352-AF48-ADE4919A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BF9F1E-BEA1-49B0-82F2-D757764A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906B9-2AF5-44D8-95D8-1512E90F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35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C43ACF-05C7-4B30-8CBC-FAAB1467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DD8434C-1730-44DF-8D35-6E156E525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EAC1721-B046-4FA5-B389-866AA03D0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27DD2DB-1BFD-474C-BB48-48F3DDCA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F3806C3-835F-4DAC-BE3C-C8007B6D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CCEC1C-6AE1-4EA3-A1F0-71E645FE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444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A466270-FA16-4A5A-AF25-9527818E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32214D-0A7A-455B-B1DE-FFB8D8E7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ABF7EF-F5B9-4BB3-9B8F-01D7C9B8A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B63C3E-2FBE-440F-8B3B-5DFE7A50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9C0901-4339-4BE4-AE4D-030F70640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42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E382D-6130-4536-B8F9-A5F2997A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cs-CZ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Todolist</a:t>
            </a:r>
            <a:r>
              <a:rPr kumimoji="0" lang="cs-C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2</a:t>
            </a:r>
            <a:br>
              <a:rPr kumimoji="0" lang="cs-C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1. část řešení – formulář pro vytváření/úpravu úkolů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560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3C1BC5-4188-48B4-9377-0C8FE56B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DD437F-609F-4092-AC2D-34CD0E42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F36F5BA-6C00-4E0E-B227-B278D853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F97F04D7-B994-4362-8E03-0B458D5D1961}"/>
              </a:ext>
            </a:extLst>
          </p:cNvPr>
          <p:cNvSpPr/>
          <p:nvPr/>
        </p:nvSpPr>
        <p:spPr>
          <a:xfrm>
            <a:off x="3254328" y="3995552"/>
            <a:ext cx="3132403" cy="6608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6C2F208-B88B-4464-95F6-457B23A90EF9}"/>
              </a:ext>
            </a:extLst>
          </p:cNvPr>
          <p:cNvSpPr txBox="1"/>
          <p:nvPr/>
        </p:nvSpPr>
        <p:spPr>
          <a:xfrm>
            <a:off x="7142874" y="2220973"/>
            <a:ext cx="5008099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Pot</a:t>
            </a:r>
            <a:r>
              <a:rPr lang="cs-CZ" dirty="0"/>
              <a:t>é přidáme do formuláře 2 odesílací tlačítka. První z nich bude sloužit pro uložení, druhé pro zrušení editace.</a:t>
            </a:r>
          </a:p>
          <a:p>
            <a:endParaRPr lang="cs-CZ" dirty="0"/>
          </a:p>
          <a:p>
            <a:r>
              <a:rPr lang="cs-CZ" dirty="0"/>
              <a:t>U rušení editace je nutné nastavit </a:t>
            </a:r>
            <a:r>
              <a:rPr lang="cs-CZ" dirty="0" err="1"/>
              <a:t>validationScope</a:t>
            </a:r>
            <a:r>
              <a:rPr lang="cs-CZ" dirty="0"/>
              <a:t> – pole prvků, které se mají předávat v případě kliknutí na dané tlačítko (a tedy také kontrolovat). Bylo by hloupé nutit uživatel vyplnit všechny prvky správně, aby mohl editaci zrušit. Necháme si tedy předat jen </a:t>
            </a:r>
            <a:r>
              <a:rPr lang="cs-CZ" dirty="0" err="1"/>
              <a:t>todoId</a:t>
            </a:r>
            <a:r>
              <a:rPr lang="cs-CZ" dirty="0"/>
              <a:t>, které je využitelné pro finální přesměrování.</a:t>
            </a:r>
          </a:p>
          <a:p>
            <a:endParaRPr lang="cs-CZ" dirty="0"/>
          </a:p>
          <a:p>
            <a:r>
              <a:rPr lang="cs-CZ" dirty="0"/>
              <a:t>Pro zpracování formuláře využíváme návrhovou strukturu využívající „události“ – formulář po editaci uloží data a dá vědět, že je hotov, či že se to nepovedlo. Samotné přesměrování atp. poté zařídí </a:t>
            </a:r>
            <a:r>
              <a:rPr lang="cs-CZ" dirty="0" err="1"/>
              <a:t>presenter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8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B79259-B289-45CE-B362-B4007BD4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3C07D-6D7F-4448-A011-8548B25F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D5AC0E3-CB1E-4BED-BFDD-6970DC8C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3A960876-99BB-4508-B76C-5E91C02A725D}"/>
              </a:ext>
            </a:extLst>
          </p:cNvPr>
          <p:cNvSpPr/>
          <p:nvPr/>
        </p:nvSpPr>
        <p:spPr>
          <a:xfrm>
            <a:off x="3577885" y="2637746"/>
            <a:ext cx="3892060" cy="26657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E02F302-FF04-4D37-B64F-80CCE9E3AC16}"/>
              </a:ext>
            </a:extLst>
          </p:cNvPr>
          <p:cNvSpPr txBox="1"/>
          <p:nvPr/>
        </p:nvSpPr>
        <p:spPr>
          <a:xfrm>
            <a:off x="7863841" y="3298599"/>
            <a:ext cx="375607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jdeme ukládat. Získáme hodnoty z formuláře v podobě pole. Jeden a ten samý formulář bude sloužit nejen pro vytváření nových úkolu, ale také pro jejich editaci – pokud je tedy zadané </a:t>
            </a:r>
            <a:r>
              <a:rPr lang="cs-CZ" dirty="0" err="1"/>
              <a:t>todoId</a:t>
            </a:r>
            <a:r>
              <a:rPr lang="cs-CZ" dirty="0"/>
              <a:t>, zkusíme úkol najít v databázi. Pokud není, vytvoříme nový objekt </a:t>
            </a:r>
            <a:r>
              <a:rPr lang="cs-CZ" dirty="0" err="1"/>
              <a:t>Todo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2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BE6E7B-2B53-46A3-A47C-5B0700BA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2DA252-5181-48F6-9013-552395E7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E6AF71C-D767-4271-B9FD-A579996D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0760D793-A3D1-4404-AAB6-25B47AC97E66}"/>
              </a:ext>
            </a:extLst>
          </p:cNvPr>
          <p:cNvSpPr/>
          <p:nvPr/>
        </p:nvSpPr>
        <p:spPr>
          <a:xfrm>
            <a:off x="3676358" y="4392072"/>
            <a:ext cx="3756073" cy="19198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573CC33E-6C76-41EA-B4AC-1F6127658561}"/>
              </a:ext>
            </a:extLst>
          </p:cNvPr>
          <p:cNvSpPr txBox="1"/>
          <p:nvPr/>
        </p:nvSpPr>
        <p:spPr>
          <a:xfrm>
            <a:off x="7863841" y="3298599"/>
            <a:ext cx="3756073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Všimněte si, že editor nám sám nahlásí, že používáme nedefinovanou třídu. Celý název třídy je totiž </a:t>
            </a:r>
            <a:r>
              <a:rPr lang="cs-CZ" dirty="0" err="1"/>
              <a:t>App</a:t>
            </a:r>
            <a:r>
              <a:rPr lang="en-US" dirty="0"/>
              <a:t>\Model\Entities\</a:t>
            </a:r>
            <a:r>
              <a:rPr lang="en-US" dirty="0" err="1"/>
              <a:t>Todo</a:t>
            </a:r>
            <a:r>
              <a:rPr lang="en-US" dirty="0"/>
              <a:t>, ale m</a:t>
            </a:r>
            <a:r>
              <a:rPr lang="cs-CZ" dirty="0"/>
              <a:t>y jsme na začátek tohoto souboru nenapsali příslušný import (use ….)</a:t>
            </a:r>
          </a:p>
          <a:p>
            <a:endParaRPr lang="cs-CZ" dirty="0"/>
          </a:p>
          <a:p>
            <a:r>
              <a:rPr lang="cs-CZ" dirty="0" err="1"/>
              <a:t>Ctrl+mezerník</a:t>
            </a:r>
            <a:r>
              <a:rPr lang="cs-CZ" dirty="0"/>
              <a:t>, necháme import </a:t>
            </a:r>
            <a:r>
              <a:rPr lang="cs-CZ" dirty="0" err="1"/>
              <a:t>dogenerovat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23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C90D71-DAC9-4A82-A6EE-962AEA60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498C63-712C-4BCA-ACC9-4349EED5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F0B35B3-9624-4324-ADEB-700B73DF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38FAA944-C072-4882-AD4B-A34ABE5E95B5}"/>
              </a:ext>
            </a:extLst>
          </p:cNvPr>
          <p:cNvSpPr/>
          <p:nvPr/>
        </p:nvSpPr>
        <p:spPr>
          <a:xfrm>
            <a:off x="3563817" y="4722498"/>
            <a:ext cx="3132403" cy="8342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6267B59-6867-42B8-90C3-246291849846}"/>
              </a:ext>
            </a:extLst>
          </p:cNvPr>
          <p:cNvSpPr txBox="1"/>
          <p:nvPr/>
        </p:nvSpPr>
        <p:spPr>
          <a:xfrm>
            <a:off x="7863841" y="3298599"/>
            <a:ext cx="3756073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Do úkolu přiřadíme hodnoty z formuláře a pomocí </a:t>
            </a:r>
            <a:r>
              <a:rPr lang="cs-CZ" dirty="0" err="1"/>
              <a:t>TodosFacade</a:t>
            </a:r>
            <a:r>
              <a:rPr lang="cs-CZ" dirty="0"/>
              <a:t> jej uložíme.</a:t>
            </a:r>
          </a:p>
          <a:p>
            <a:endParaRPr lang="cs-CZ" dirty="0"/>
          </a:p>
          <a:p>
            <a:r>
              <a:rPr lang="cs-CZ" dirty="0"/>
              <a:t>Následně pomocí </a:t>
            </a:r>
            <a:r>
              <a:rPr lang="cs-CZ" dirty="0" err="1"/>
              <a:t>setValues</a:t>
            </a:r>
            <a:r>
              <a:rPr lang="en-US" dirty="0"/>
              <a:t>() </a:t>
            </a:r>
            <a:r>
              <a:rPr lang="cs-CZ" dirty="0"/>
              <a:t>zpětně zadáme </a:t>
            </a:r>
            <a:r>
              <a:rPr lang="cs-CZ" dirty="0" err="1"/>
              <a:t>todoId</a:t>
            </a:r>
            <a:r>
              <a:rPr lang="cs-CZ" dirty="0"/>
              <a:t> do hodnot formuláře – pokud byl vytvořen nový úkol, již má ID přiložené databází. Z formuláře si jej pak může přebrat </a:t>
            </a:r>
            <a:r>
              <a:rPr lang="cs-CZ" dirty="0" err="1"/>
              <a:t>callbacková</a:t>
            </a:r>
            <a:r>
              <a:rPr lang="cs-CZ" dirty="0"/>
              <a:t> funkce, kterou v </a:t>
            </a:r>
            <a:r>
              <a:rPr lang="cs-CZ" dirty="0" err="1"/>
              <a:t>presenteru</a:t>
            </a:r>
            <a:r>
              <a:rPr lang="cs-CZ" dirty="0"/>
              <a:t> přidáme do </a:t>
            </a:r>
            <a:r>
              <a:rPr lang="cs-CZ" dirty="0" err="1"/>
              <a:t>onFinished</a:t>
            </a:r>
            <a:r>
              <a:rPr lang="cs-CZ" dirty="0"/>
              <a:t> události formuláře.</a:t>
            </a:r>
          </a:p>
        </p:txBody>
      </p:sp>
    </p:spTree>
    <p:extLst>
      <p:ext uri="{BB962C8B-B14F-4D97-AF65-F5344CB8AC3E}">
        <p14:creationId xmlns:p14="http://schemas.microsoft.com/office/powerpoint/2010/main" val="352951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3C6AB6-DF0D-4D1D-9CFC-E03029C0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1FBC3B-BC17-4F15-8747-EFD99F00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1E12622-72F4-4140-A491-EA99F717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25AC8C3-EE02-4CD3-8453-E3A382CD6818}"/>
              </a:ext>
            </a:extLst>
          </p:cNvPr>
          <p:cNvSpPr/>
          <p:nvPr/>
        </p:nvSpPr>
        <p:spPr>
          <a:xfrm>
            <a:off x="3310599" y="2532512"/>
            <a:ext cx="4187481" cy="33618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5F013DBE-E857-4829-94A2-196AC84039A7}"/>
              </a:ext>
            </a:extLst>
          </p:cNvPr>
          <p:cNvSpPr txBox="1"/>
          <p:nvPr/>
        </p:nvSpPr>
        <p:spPr>
          <a:xfrm>
            <a:off x="7863841" y="3298599"/>
            <a:ext cx="37560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ještě upravíme metodu </a:t>
            </a:r>
            <a:r>
              <a:rPr lang="cs-CZ" dirty="0" err="1"/>
              <a:t>setDefaults</a:t>
            </a:r>
            <a:r>
              <a:rPr lang="cs-CZ" dirty="0"/>
              <a:t> tak, aby bylo možné jako parametr zadat rovnou objekt </a:t>
            </a:r>
            <a:r>
              <a:rPr lang="cs-CZ" dirty="0" err="1"/>
              <a:t>Todo</a:t>
            </a:r>
            <a:r>
              <a:rPr lang="cs-CZ" dirty="0"/>
              <a:t> a daná metoda z něj připravila pole s parametry, které se použijí jako výchozí hodnoty formuláře.</a:t>
            </a:r>
          </a:p>
        </p:txBody>
      </p:sp>
    </p:spTree>
    <p:extLst>
      <p:ext uri="{BB962C8B-B14F-4D97-AF65-F5344CB8AC3E}">
        <p14:creationId xmlns:p14="http://schemas.microsoft.com/office/powerpoint/2010/main" val="161809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8B5D6C-0B42-4DC8-B012-98E39B1E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E18460-5D00-4B8A-87EE-7A7A3ED9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7861F9F-8CCD-47A2-8151-A0576F39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BB1367DB-0AFD-4501-BE7C-E3618FD25D92}"/>
              </a:ext>
            </a:extLst>
          </p:cNvPr>
          <p:cNvSpPr/>
          <p:nvPr/>
        </p:nvSpPr>
        <p:spPr>
          <a:xfrm>
            <a:off x="3352802" y="2490309"/>
            <a:ext cx="3357487" cy="4498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47DA0C7-6BD3-429D-A62B-7E927D9A9AF2}"/>
              </a:ext>
            </a:extLst>
          </p:cNvPr>
          <p:cNvSpPr txBox="1"/>
          <p:nvPr/>
        </p:nvSpPr>
        <p:spPr>
          <a:xfrm>
            <a:off x="7891973" y="348297"/>
            <a:ext cx="4088424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Formulář máme připraven, jdeme jej přidat do </a:t>
            </a:r>
            <a:r>
              <a:rPr lang="cs-CZ" dirty="0" err="1"/>
              <a:t>presenteru</a:t>
            </a:r>
            <a:r>
              <a:rPr lang="cs-CZ" dirty="0"/>
              <a:t>. Otevřeme si </a:t>
            </a:r>
            <a:r>
              <a:rPr lang="cs-CZ" dirty="0" err="1"/>
              <a:t>TodoPresenter</a:t>
            </a:r>
            <a:r>
              <a:rPr lang="cs-CZ" dirty="0"/>
              <a:t> a necháme si do něj jako závislost předat rozhraní pro vytváření formuláře (</a:t>
            </a:r>
            <a:r>
              <a:rPr lang="cs-CZ" dirty="0" err="1"/>
              <a:t>TodoEditFormFactory</a:t>
            </a:r>
            <a:r>
              <a:rPr lang="cs-CZ" dirty="0"/>
              <a:t>).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265AE9AE-25D3-46F1-A698-7B65BCA78717}"/>
              </a:ext>
            </a:extLst>
          </p:cNvPr>
          <p:cNvSpPr/>
          <p:nvPr/>
        </p:nvSpPr>
        <p:spPr>
          <a:xfrm>
            <a:off x="3352801" y="5317589"/>
            <a:ext cx="5355101" cy="6330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7FA35EA-FA1E-446C-AE1E-5E968D62D6AE}"/>
              </a:ext>
            </a:extLst>
          </p:cNvPr>
          <p:cNvSpPr txBox="1"/>
          <p:nvPr/>
        </p:nvSpPr>
        <p:spPr>
          <a:xfrm>
            <a:off x="8224324" y="1875633"/>
            <a:ext cx="3756073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b="1" dirty="0"/>
              <a:t>Volitelné doplnění:</a:t>
            </a:r>
            <a:endParaRPr lang="en-US" b="1" dirty="0"/>
          </a:p>
          <a:p>
            <a:r>
              <a:rPr lang="cs-CZ" dirty="0"/>
              <a:t>Pokud by se vám nelíbilo, že tovární třídu vygeneruje </a:t>
            </a:r>
            <a:r>
              <a:rPr lang="cs-CZ" dirty="0" err="1"/>
              <a:t>Nette</a:t>
            </a:r>
            <a:r>
              <a:rPr lang="cs-CZ" dirty="0"/>
              <a:t> podle daného interface samo, můžete místo interface definovat </a:t>
            </a:r>
            <a:r>
              <a:rPr lang="cs-CZ" dirty="0" err="1"/>
              <a:t>TodoEditFormFactory</a:t>
            </a:r>
            <a:r>
              <a:rPr lang="cs-CZ" dirty="0"/>
              <a:t> klidně jako celou třídu s konstruktorem a metodou </a:t>
            </a:r>
            <a:r>
              <a:rPr lang="cs-CZ" dirty="0" err="1"/>
              <a:t>create</a:t>
            </a:r>
            <a:r>
              <a:rPr lang="en-US" dirty="0"/>
              <a:t>().</a:t>
            </a:r>
            <a:r>
              <a:rPr lang="cs-CZ" dirty="0"/>
              <a:t> Pokud má ale tovární třída jen předávat závislosti, je zbytečné psát ji ručně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77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F6321D-F66E-4E0C-8C6C-9B836CD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C54494-9CD9-4751-A6D8-03D2C2FB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4CD436E-A71C-453A-AAF7-7114CFE0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5FE43AF4-BE8F-465E-B665-C300C4A7A7C3}"/>
              </a:ext>
            </a:extLst>
          </p:cNvPr>
          <p:cNvSpPr/>
          <p:nvPr/>
        </p:nvSpPr>
        <p:spPr>
          <a:xfrm>
            <a:off x="3268396" y="2307429"/>
            <a:ext cx="4159346" cy="188474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C8775BF-2AED-4224-AB60-CFF6792AC480}"/>
              </a:ext>
            </a:extLst>
          </p:cNvPr>
          <p:cNvSpPr txBox="1"/>
          <p:nvPr/>
        </p:nvSpPr>
        <p:spPr>
          <a:xfrm>
            <a:off x="7554348" y="1875633"/>
            <a:ext cx="408842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Aby bylo možné formulář používat jako komponentu </a:t>
            </a:r>
            <a:r>
              <a:rPr lang="cs-CZ" dirty="0" err="1"/>
              <a:t>presenteru</a:t>
            </a:r>
            <a:r>
              <a:rPr lang="cs-CZ" dirty="0"/>
              <a:t>, definujeme metodu </a:t>
            </a:r>
            <a:r>
              <a:rPr lang="cs-CZ" dirty="0" err="1"/>
              <a:t>createComponentTodoEditForm</a:t>
            </a:r>
            <a:r>
              <a:rPr lang="cs-CZ" dirty="0"/>
              <a:t>. Komponenta se pak bude jmenovat „</a:t>
            </a:r>
            <a:r>
              <a:rPr lang="cs-CZ" dirty="0" err="1"/>
              <a:t>todoEditForm</a:t>
            </a:r>
            <a:r>
              <a:rPr lang="cs-CZ" dirty="0"/>
              <a:t>“.</a:t>
            </a:r>
          </a:p>
          <a:p>
            <a:endParaRPr lang="cs-CZ" dirty="0"/>
          </a:p>
          <a:p>
            <a:r>
              <a:rPr lang="cs-CZ" dirty="0"/>
              <a:t>Pro vytvoření instance formuláře používáme továrnu, kterou jsme si nechali vložit jako závislost </a:t>
            </a:r>
            <a:r>
              <a:rPr lang="cs-CZ" dirty="0" err="1"/>
              <a:t>presenteru</a:t>
            </a:r>
            <a:r>
              <a:rPr lang="cs-CZ" dirty="0"/>
              <a:t> v předchozím kroku.</a:t>
            </a:r>
          </a:p>
        </p:txBody>
      </p:sp>
    </p:spTree>
    <p:extLst>
      <p:ext uri="{BB962C8B-B14F-4D97-AF65-F5344CB8AC3E}">
        <p14:creationId xmlns:p14="http://schemas.microsoft.com/office/powerpoint/2010/main" val="331459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13EE0-D9B2-4626-88DC-A105C4B9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8B678B-A241-4F45-80F6-E4BCD206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6EA3E91-4CBA-4FF8-BE81-654A21B5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E8CA3CD8-780A-4C73-AD04-4D14F89323D9}"/>
              </a:ext>
            </a:extLst>
          </p:cNvPr>
          <p:cNvSpPr/>
          <p:nvPr/>
        </p:nvSpPr>
        <p:spPr>
          <a:xfrm>
            <a:off x="3493479" y="2321497"/>
            <a:ext cx="3357487" cy="2728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54D3738-E128-42CC-9462-AB95C96D3344}"/>
              </a:ext>
            </a:extLst>
          </p:cNvPr>
          <p:cNvSpPr txBox="1"/>
          <p:nvPr/>
        </p:nvSpPr>
        <p:spPr>
          <a:xfrm>
            <a:off x="7058171" y="2627263"/>
            <a:ext cx="408842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Do formuláře poté přidáme reakce na události (ve formuláři jsou to public </a:t>
            </a:r>
            <a:r>
              <a:rPr lang="cs-CZ" dirty="0" err="1"/>
              <a:t>properties</a:t>
            </a:r>
            <a:r>
              <a:rPr lang="cs-CZ" dirty="0"/>
              <a:t> typu pole, do kterých přidáme anonymní funkce)</a:t>
            </a:r>
          </a:p>
        </p:txBody>
      </p:sp>
    </p:spTree>
    <p:extLst>
      <p:ext uri="{BB962C8B-B14F-4D97-AF65-F5344CB8AC3E}">
        <p14:creationId xmlns:p14="http://schemas.microsoft.com/office/powerpoint/2010/main" val="305595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805D5-CE8C-436F-92E9-9DAEF71A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FEB7FD-3922-4D9C-8D29-65E28B2C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17FA4E6-FBB2-4887-AD01-1200FD50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9197810F-2337-4508-AE82-66AE090B6C6D}"/>
              </a:ext>
            </a:extLst>
          </p:cNvPr>
          <p:cNvSpPr/>
          <p:nvPr/>
        </p:nvSpPr>
        <p:spPr>
          <a:xfrm>
            <a:off x="3113652" y="874929"/>
            <a:ext cx="3357487" cy="12211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F9C969-37E3-405E-9D37-0FF0702C32A2}"/>
              </a:ext>
            </a:extLst>
          </p:cNvPr>
          <p:cNvSpPr txBox="1"/>
          <p:nvPr/>
        </p:nvSpPr>
        <p:spPr>
          <a:xfrm>
            <a:off x="6868257" y="1100809"/>
            <a:ext cx="4088424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vytváření nových úkolů budeme chtít vytvořit akci „</a:t>
            </a:r>
            <a:r>
              <a:rPr lang="cs-CZ" dirty="0" err="1"/>
              <a:t>new</a:t>
            </a:r>
            <a:r>
              <a:rPr lang="cs-CZ" dirty="0"/>
              <a:t>“ v </a:t>
            </a:r>
            <a:r>
              <a:rPr lang="cs-CZ" dirty="0" err="1"/>
              <a:t>presenteru</a:t>
            </a:r>
            <a:r>
              <a:rPr lang="cs-CZ" dirty="0"/>
              <a:t> </a:t>
            </a:r>
            <a:r>
              <a:rPr lang="cs-CZ" dirty="0" err="1"/>
              <a:t>TodoPresenter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Jelikož daná akce má jen vykreslit stejnojmennou šablonu, nemusíme ji definovat v </a:t>
            </a:r>
            <a:r>
              <a:rPr lang="cs-CZ" dirty="0" err="1"/>
              <a:t>presenteru</a:t>
            </a:r>
            <a:r>
              <a:rPr lang="cs-CZ" dirty="0"/>
              <a:t>, ale rovnou vytvoříme šablonu </a:t>
            </a:r>
            <a:r>
              <a:rPr lang="cs-CZ" dirty="0" err="1"/>
              <a:t>Todo</a:t>
            </a:r>
            <a:r>
              <a:rPr lang="cs-CZ" dirty="0"/>
              <a:t>/</a:t>
            </a:r>
            <a:r>
              <a:rPr lang="cs-CZ" dirty="0" err="1"/>
              <a:t>new.latte</a:t>
            </a:r>
            <a:endParaRPr lang="cs-CZ" dirty="0"/>
          </a:p>
          <a:p>
            <a:endParaRPr lang="cs-CZ" dirty="0"/>
          </a:p>
          <a:p>
            <a:r>
              <a:rPr lang="cs-CZ" dirty="0"/>
              <a:t>Všimněte si, že makro </a:t>
            </a:r>
            <a:r>
              <a:rPr lang="cs-CZ" dirty="0" err="1"/>
              <a:t>control</a:t>
            </a:r>
            <a:r>
              <a:rPr lang="cs-CZ" dirty="0"/>
              <a:t> nám do šablony vloží komponentu formuláře.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4AA588E-CBC3-4F92-8E75-B4770018BD39}"/>
              </a:ext>
            </a:extLst>
          </p:cNvPr>
          <p:cNvSpPr/>
          <p:nvPr/>
        </p:nvSpPr>
        <p:spPr>
          <a:xfrm>
            <a:off x="1111355" y="2693964"/>
            <a:ext cx="998800" cy="2743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905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76E754-A472-40A2-8292-814DB018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F66390-4FB0-423B-846F-1B0BD638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B4681E9-FD67-4FA5-8640-6E4F4180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1AFC7A9-6418-4603-925F-5B6E826D18A6}"/>
              </a:ext>
            </a:extLst>
          </p:cNvPr>
          <p:cNvSpPr/>
          <p:nvPr/>
        </p:nvSpPr>
        <p:spPr>
          <a:xfrm>
            <a:off x="3479411" y="4600135"/>
            <a:ext cx="4159346" cy="2813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0BC163D0-4891-415F-9976-932298C10CD5}"/>
              </a:ext>
            </a:extLst>
          </p:cNvPr>
          <p:cNvSpPr txBox="1"/>
          <p:nvPr/>
        </p:nvSpPr>
        <p:spPr>
          <a:xfrm>
            <a:off x="7810792" y="4417646"/>
            <a:ext cx="408842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Do šablony s přehledem úkolů ještě doplníme odkaz na akci „</a:t>
            </a:r>
            <a:r>
              <a:rPr lang="cs-CZ" dirty="0" err="1"/>
              <a:t>new</a:t>
            </a:r>
            <a:r>
              <a:rPr lang="cs-CZ" dirty="0"/>
              <a:t>“…</a:t>
            </a:r>
          </a:p>
        </p:txBody>
      </p:sp>
    </p:spTree>
    <p:extLst>
      <p:ext uri="{BB962C8B-B14F-4D97-AF65-F5344CB8AC3E}">
        <p14:creationId xmlns:p14="http://schemas.microsoft.com/office/powerpoint/2010/main" val="76221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7596C9-06AC-4F7A-A812-054567C0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FE8E8C-E390-4D54-910D-3F895FAF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74C61B5-7F31-4CCE-B937-2CC574E8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1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7B909F1-283B-4F6C-AF75-CD811290CF45}"/>
              </a:ext>
            </a:extLst>
          </p:cNvPr>
          <p:cNvSpPr txBox="1"/>
          <p:nvPr/>
        </p:nvSpPr>
        <p:spPr>
          <a:xfrm>
            <a:off x="7891976" y="1027906"/>
            <a:ext cx="3756073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Rozchodit aplikaci staženou z </a:t>
            </a:r>
            <a:r>
              <a:rPr lang="cs-CZ" dirty="0" err="1"/>
              <a:t>githubu</a:t>
            </a:r>
            <a:r>
              <a:rPr lang="cs-CZ" dirty="0"/>
              <a:t> už určitě umíte, zkusíme se tedy rovnou podívat na potřebné úpravy…</a:t>
            </a:r>
          </a:p>
          <a:p>
            <a:endParaRPr lang="cs-CZ" dirty="0"/>
          </a:p>
          <a:p>
            <a:r>
              <a:rPr lang="cs-CZ" dirty="0"/>
              <a:t>Naším prvním úkolem je vytvořit formulář pro vytváření nových úkolů a jejich úpravu. Nejprve se tedy seznámíme se stavem projektu, ze kterého vycházíme.</a:t>
            </a:r>
          </a:p>
          <a:p>
            <a:endParaRPr lang="cs-CZ" dirty="0"/>
          </a:p>
          <a:p>
            <a:r>
              <a:rPr lang="cs-CZ" dirty="0"/>
              <a:t>V projektu přibyl </a:t>
            </a:r>
            <a:r>
              <a:rPr lang="cs-CZ" dirty="0" err="1"/>
              <a:t>TodoEditForm</a:t>
            </a:r>
            <a:r>
              <a:rPr lang="cs-CZ" dirty="0"/>
              <a:t>, který je zatím vlastně jen prázdným základem formuláře.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F99DD767-DF37-4C7C-9CE8-D1A90AA8D778}"/>
              </a:ext>
            </a:extLst>
          </p:cNvPr>
          <p:cNvSpPr/>
          <p:nvPr/>
        </p:nvSpPr>
        <p:spPr>
          <a:xfrm>
            <a:off x="543951" y="1561514"/>
            <a:ext cx="2016369" cy="6189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F67DEC12-3E06-4B12-8615-6B481D1EDA3C}"/>
              </a:ext>
            </a:extLst>
          </p:cNvPr>
          <p:cNvSpPr/>
          <p:nvPr/>
        </p:nvSpPr>
        <p:spPr>
          <a:xfrm>
            <a:off x="3160542" y="1825625"/>
            <a:ext cx="4437185" cy="369331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91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10D4E0-60A5-4E15-AE8D-532AF0AE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73C9AE-DD15-4825-8F34-D2C74720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FA3878D-0CA8-4636-9FBD-9F0E4B8E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7BC52CC-5EC8-4A8C-B0CD-A0274F77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03" y="2928143"/>
            <a:ext cx="12192000" cy="6497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B3BC709C-AA0C-4CB0-B8DD-B3596A79D14F}"/>
              </a:ext>
            </a:extLst>
          </p:cNvPr>
          <p:cNvSpPr txBox="1"/>
          <p:nvPr/>
        </p:nvSpPr>
        <p:spPr>
          <a:xfrm>
            <a:off x="7912392" y="1038880"/>
            <a:ext cx="408842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…a můžeme to zkontrolovat v prohlížeči. </a:t>
            </a:r>
          </a:p>
          <a:p>
            <a:endParaRPr lang="cs-CZ" dirty="0"/>
          </a:p>
          <a:p>
            <a:r>
              <a:rPr lang="cs-CZ" dirty="0"/>
              <a:t>Po kliknutí na tlačítko „nový úkol“ jsme přesunuti na /</a:t>
            </a:r>
            <a:r>
              <a:rPr lang="cs-CZ" dirty="0" err="1"/>
              <a:t>todo</a:t>
            </a:r>
            <a:r>
              <a:rPr lang="cs-CZ" dirty="0"/>
              <a:t>/</a:t>
            </a:r>
            <a:r>
              <a:rPr lang="cs-CZ" dirty="0" err="1"/>
              <a:t>new</a:t>
            </a:r>
            <a:r>
              <a:rPr lang="cs-CZ" dirty="0"/>
              <a:t>, kde máme funkční formulář pro vytvoření nového úkolu.</a:t>
            </a:r>
          </a:p>
        </p:txBody>
      </p:sp>
    </p:spTree>
    <p:extLst>
      <p:ext uri="{BB962C8B-B14F-4D97-AF65-F5344CB8AC3E}">
        <p14:creationId xmlns:p14="http://schemas.microsoft.com/office/powerpoint/2010/main" val="216030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BFC620-7B5A-4993-9C7C-54660B8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EF97CC-86E0-462C-B1A0-E04344C2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AF23A53-B96C-47BF-A64C-F45505A6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80A94BB6-84CB-4950-BD55-F2AEE07D3458}"/>
              </a:ext>
            </a:extLst>
          </p:cNvPr>
          <p:cNvSpPr/>
          <p:nvPr/>
        </p:nvSpPr>
        <p:spPr>
          <a:xfrm>
            <a:off x="3310599" y="2152356"/>
            <a:ext cx="3441893" cy="29116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DFF127C-ACD1-4BCF-93CF-E7BA3DA02535}"/>
              </a:ext>
            </a:extLst>
          </p:cNvPr>
          <p:cNvSpPr txBox="1"/>
          <p:nvPr/>
        </p:nvSpPr>
        <p:spPr>
          <a:xfrm>
            <a:off x="7008934" y="2152356"/>
            <a:ext cx="4088424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Editace bude probíhat obdobně, jen v tomto případě budeme potřebovat do formuláře doplnit výchozí hodnoty. </a:t>
            </a:r>
          </a:p>
          <a:p>
            <a:endParaRPr lang="cs-CZ" dirty="0"/>
          </a:p>
          <a:p>
            <a:r>
              <a:rPr lang="cs-CZ" dirty="0"/>
              <a:t>Vytvoříme si v </a:t>
            </a:r>
            <a:r>
              <a:rPr lang="cs-CZ" dirty="0" err="1"/>
              <a:t>presenteru</a:t>
            </a:r>
            <a:r>
              <a:rPr lang="cs-CZ" dirty="0"/>
              <a:t> metodu pro akci „</a:t>
            </a:r>
            <a:r>
              <a:rPr lang="cs-CZ" dirty="0" err="1"/>
              <a:t>edit</a:t>
            </a:r>
            <a:r>
              <a:rPr lang="cs-CZ" dirty="0"/>
              <a:t>“, ve které zkusíme najít úkol podle jeho ID a pokud se nám to povede, tak si vyžádáme komponentu „</a:t>
            </a:r>
            <a:r>
              <a:rPr lang="cs-CZ" dirty="0" err="1"/>
              <a:t>todoEditForm</a:t>
            </a:r>
            <a:r>
              <a:rPr lang="cs-CZ" dirty="0"/>
              <a:t>“ a zavoláme na ní metodu </a:t>
            </a:r>
            <a:r>
              <a:rPr lang="cs-CZ" dirty="0" err="1"/>
              <a:t>setDefaults</a:t>
            </a:r>
            <a:r>
              <a:rPr lang="en-US" dirty="0"/>
              <a:t>(), </a:t>
            </a:r>
            <a:r>
              <a:rPr lang="en-US" dirty="0" err="1"/>
              <a:t>kter</a:t>
            </a:r>
            <a:r>
              <a:rPr lang="cs-CZ" dirty="0"/>
              <a:t>á zadá výchozí hodnoty z úkolu do formuláře.</a:t>
            </a:r>
          </a:p>
        </p:txBody>
      </p:sp>
    </p:spTree>
    <p:extLst>
      <p:ext uri="{BB962C8B-B14F-4D97-AF65-F5344CB8AC3E}">
        <p14:creationId xmlns:p14="http://schemas.microsoft.com/office/powerpoint/2010/main" val="512672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D03EAA-1C5E-476C-92CB-8FBA415B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F6398B-C771-4DE9-AEB6-A455123A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8EF71C4-3FED-492E-A602-C60C2CA9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C55C7A67-0A15-4CC4-8639-8A458EAC60F3}"/>
              </a:ext>
            </a:extLst>
          </p:cNvPr>
          <p:cNvSpPr txBox="1"/>
          <p:nvPr/>
        </p:nvSpPr>
        <p:spPr>
          <a:xfrm>
            <a:off x="6615038" y="1063954"/>
            <a:ext cx="408842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 akci „</a:t>
            </a:r>
            <a:r>
              <a:rPr lang="cs-CZ" dirty="0" err="1"/>
              <a:t>edit</a:t>
            </a:r>
            <a:r>
              <a:rPr lang="cs-CZ" dirty="0"/>
              <a:t>“ pak vytvoříme také potřebnou šablonu, která jen zobrazí komponentu formuláře.</a:t>
            </a:r>
          </a:p>
          <a:p>
            <a:endParaRPr lang="cs-CZ" dirty="0"/>
          </a:p>
          <a:p>
            <a:r>
              <a:rPr lang="cs-CZ" dirty="0"/>
              <a:t>Volitelně bychom tu ale mohli mít např. nadpis z původního úkolu atp.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55D5125-883D-42CE-B34E-82125FD438C2}"/>
              </a:ext>
            </a:extLst>
          </p:cNvPr>
          <p:cNvSpPr/>
          <p:nvPr/>
        </p:nvSpPr>
        <p:spPr>
          <a:xfrm>
            <a:off x="3173145" y="928467"/>
            <a:ext cx="2603693" cy="10832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20818CC-A10E-49EB-A867-63F679089A0F}"/>
              </a:ext>
            </a:extLst>
          </p:cNvPr>
          <p:cNvSpPr/>
          <p:nvPr/>
        </p:nvSpPr>
        <p:spPr>
          <a:xfrm>
            <a:off x="1122927" y="2715065"/>
            <a:ext cx="1324852" cy="2380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558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20B6F6-6CC5-44AE-A0AF-C8B736C3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CAE73A-6A0B-4863-AB83-AF3173F5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567D486-3852-4A03-8F2F-08661D02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FFF4746-8DD1-4D2B-804D-B049401C7164}"/>
              </a:ext>
            </a:extLst>
          </p:cNvPr>
          <p:cNvSpPr txBox="1"/>
          <p:nvPr/>
        </p:nvSpPr>
        <p:spPr>
          <a:xfrm>
            <a:off x="5883518" y="3429000"/>
            <a:ext cx="408842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funkcionalitu zkontrolujeme v prohlížeči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V dalším pokračování poté formulář rozšíříme o tagy atp. a doplníme možnost označit úkol jako hotový.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706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643213-87D7-4F24-B3FA-F6BBD048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AF5185-1A90-4F11-8601-A74EFE8B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1301229-A58C-4270-9BD0-32C9B87E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08B3739-F50C-4BEF-8561-655834A74AE5}"/>
              </a:ext>
            </a:extLst>
          </p:cNvPr>
          <p:cNvSpPr txBox="1"/>
          <p:nvPr/>
        </p:nvSpPr>
        <p:spPr>
          <a:xfrm>
            <a:off x="7891976" y="1582341"/>
            <a:ext cx="375607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Kromě třídy samotného formuláře máme vytvořené také rozhraní (interface), podle kterého </a:t>
            </a:r>
            <a:r>
              <a:rPr lang="cs-CZ" dirty="0" err="1"/>
              <a:t>Nette</a:t>
            </a:r>
            <a:r>
              <a:rPr lang="cs-CZ" dirty="0"/>
              <a:t> </a:t>
            </a:r>
            <a:r>
              <a:rPr lang="cs-CZ" dirty="0" err="1"/>
              <a:t>dogeneruje</a:t>
            </a:r>
            <a:r>
              <a:rPr lang="cs-CZ" dirty="0"/>
              <a:t> tovární třídu, která našem formuláři předá závislosti.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78FF5CD-6DD7-432C-A912-DC4B93AFD44F}"/>
              </a:ext>
            </a:extLst>
          </p:cNvPr>
          <p:cNvSpPr/>
          <p:nvPr/>
        </p:nvSpPr>
        <p:spPr>
          <a:xfrm>
            <a:off x="3160543" y="1582341"/>
            <a:ext cx="2935458" cy="173763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57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7C7D94-E17D-41A3-96EC-FB5C8523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8D211C-CD09-4AC7-A330-4E0DA4FF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B8E589C-088F-4E82-B28D-ED681F4A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6A628AC-C22F-43EF-A3BD-81D652EB087F}"/>
              </a:ext>
            </a:extLst>
          </p:cNvPr>
          <p:cNvSpPr txBox="1"/>
          <p:nvPr/>
        </p:nvSpPr>
        <p:spPr>
          <a:xfrm>
            <a:off x="8016827" y="4461550"/>
            <a:ext cx="3756073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Rozhraní pro vytváření instancí formuláře je poté zaregistrované jako služba v </a:t>
            </a:r>
            <a:r>
              <a:rPr lang="cs-CZ" dirty="0" err="1"/>
              <a:t>configu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Žádná další související funkcionalita tu hotova není, můžeme se tedy vrhnout do samotného programování.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CE0CB3B-B7C0-45BF-B75A-E821BF85C82A}"/>
              </a:ext>
            </a:extLst>
          </p:cNvPr>
          <p:cNvSpPr/>
          <p:nvPr/>
        </p:nvSpPr>
        <p:spPr>
          <a:xfrm>
            <a:off x="3484099" y="5697415"/>
            <a:ext cx="3310595" cy="2683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534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3D74DB-B342-4ECE-83BF-D73BFECE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BDA982-D4F4-46C6-A4C8-A21788E6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D8EF7A2-BD35-4FD5-85B6-3D5D9711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08A6BEF-E3C8-40C8-B696-18F6A0D5F9F3}"/>
              </a:ext>
            </a:extLst>
          </p:cNvPr>
          <p:cNvSpPr txBox="1"/>
          <p:nvPr/>
        </p:nvSpPr>
        <p:spPr>
          <a:xfrm>
            <a:off x="7891976" y="1582341"/>
            <a:ext cx="3756073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Ve formuláři budeme potřebovat pracovat s jednotlivými úkoly (</a:t>
            </a:r>
            <a:r>
              <a:rPr lang="cs-CZ" dirty="0" err="1"/>
              <a:t>Todo</a:t>
            </a:r>
            <a:r>
              <a:rPr lang="cs-CZ" dirty="0"/>
              <a:t>) – potřebujeme je načítat a ukládat.</a:t>
            </a:r>
          </a:p>
          <a:p>
            <a:r>
              <a:rPr lang="cs-CZ" dirty="0"/>
              <a:t>Jako závislost tedy budeme potřebovat </a:t>
            </a:r>
            <a:r>
              <a:rPr lang="cs-CZ" dirty="0" err="1"/>
              <a:t>TodosFacade</a:t>
            </a:r>
            <a:r>
              <a:rPr lang="cs-CZ" dirty="0"/>
              <a:t>, která už je definovaná v modelu aplikace.</a:t>
            </a:r>
          </a:p>
          <a:p>
            <a:endParaRPr lang="cs-CZ" dirty="0"/>
          </a:p>
          <a:p>
            <a:r>
              <a:rPr lang="cs-CZ" dirty="0"/>
              <a:t>Závislost si necháme předat v rámci konstruktoru. Pokud používáme vhodné vývojové prostředí, rozhodně jej nemusíme psát celý ručně – napíšeme jen kousek názvu metody, </a:t>
            </a:r>
            <a:r>
              <a:rPr lang="cs-CZ" dirty="0" err="1"/>
              <a:t>ctrl+mezerník</a:t>
            </a:r>
            <a:r>
              <a:rPr lang="cs-CZ" dirty="0"/>
              <a:t>, zbytek </a:t>
            </a:r>
            <a:r>
              <a:rPr lang="cs-CZ" dirty="0" err="1"/>
              <a:t>dogeneruje</a:t>
            </a:r>
            <a:r>
              <a:rPr lang="cs-CZ" dirty="0"/>
              <a:t> editor…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26B2F2B-463F-4EF8-95FE-0D4FE9708050}"/>
              </a:ext>
            </a:extLst>
          </p:cNvPr>
          <p:cNvSpPr/>
          <p:nvPr/>
        </p:nvSpPr>
        <p:spPr>
          <a:xfrm>
            <a:off x="3069688" y="3221502"/>
            <a:ext cx="4161105" cy="7797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186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BFB98F-A6A6-4757-BF24-9E42884E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AF333F-E366-459E-B7F5-D24B495C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B9683B0-A2CA-4878-852C-38024E3C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02A42B7-D376-4559-AF2C-284AEC0D0FFE}"/>
              </a:ext>
            </a:extLst>
          </p:cNvPr>
          <p:cNvSpPr txBox="1"/>
          <p:nvPr/>
        </p:nvSpPr>
        <p:spPr>
          <a:xfrm>
            <a:off x="8016827" y="3666544"/>
            <a:ext cx="375607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Dogenerovaný</a:t>
            </a:r>
            <a:r>
              <a:rPr lang="cs-CZ" dirty="0"/>
              <a:t> konstruktor bude vypadat takto. Do něj poté doplníme vlastní úpravy.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827DC40-BAC4-45E8-BC37-C6CA1A3AF659}"/>
              </a:ext>
            </a:extLst>
          </p:cNvPr>
          <p:cNvSpPr/>
          <p:nvPr/>
        </p:nvSpPr>
        <p:spPr>
          <a:xfrm>
            <a:off x="3329355" y="2785403"/>
            <a:ext cx="6321082" cy="7778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044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0A1A0-125A-40F0-AF27-E2345C36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443E78-A51B-48D4-801D-E49A0687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3254EB8-7513-481B-82E0-15311E66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0623F60-7693-48E3-8E8E-22D03D29A332}"/>
              </a:ext>
            </a:extLst>
          </p:cNvPr>
          <p:cNvSpPr txBox="1"/>
          <p:nvPr/>
        </p:nvSpPr>
        <p:spPr>
          <a:xfrm>
            <a:off x="7891976" y="1582341"/>
            <a:ext cx="375607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Necháme si předat </a:t>
            </a:r>
            <a:r>
              <a:rPr lang="cs-CZ" dirty="0" err="1"/>
              <a:t>TodosFacade</a:t>
            </a:r>
            <a:r>
              <a:rPr lang="cs-CZ" dirty="0"/>
              <a:t>, kterou si uložíme do </a:t>
            </a:r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cs-CZ" dirty="0" err="1"/>
              <a:t>property</a:t>
            </a:r>
            <a:r>
              <a:rPr lang="cs-CZ" dirty="0"/>
              <a:t> ve třídě formuláře.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2029393-1F71-4A3D-865D-19A7CA02B30F}"/>
              </a:ext>
            </a:extLst>
          </p:cNvPr>
          <p:cNvSpPr/>
          <p:nvPr/>
        </p:nvSpPr>
        <p:spPr>
          <a:xfrm>
            <a:off x="3329356" y="2644726"/>
            <a:ext cx="2466533" cy="5064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EA1828C6-8841-46E8-B4B3-B03AC17DB406}"/>
              </a:ext>
            </a:extLst>
          </p:cNvPr>
          <p:cNvSpPr/>
          <p:nvPr/>
        </p:nvSpPr>
        <p:spPr>
          <a:xfrm>
            <a:off x="3495824" y="3565198"/>
            <a:ext cx="2201592" cy="2612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F2BC25DC-4CEB-47C4-B61F-467E1A3B20EA}"/>
              </a:ext>
            </a:extLst>
          </p:cNvPr>
          <p:cNvSpPr/>
          <p:nvPr/>
        </p:nvSpPr>
        <p:spPr>
          <a:xfrm>
            <a:off x="9299333" y="3190181"/>
            <a:ext cx="1856347" cy="2388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62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44446F-CC3F-4689-AC34-8704F26F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CCBDA3-272B-40EE-BA32-A69357F3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5A34809-89FA-4177-A5CF-F7F7AEAE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01C2F78A-8A50-4D25-98BB-34D031A53235}"/>
              </a:ext>
            </a:extLst>
          </p:cNvPr>
          <p:cNvSpPr/>
          <p:nvPr/>
        </p:nvSpPr>
        <p:spPr>
          <a:xfrm>
            <a:off x="3453621" y="3494859"/>
            <a:ext cx="2201592" cy="2612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CB975F8-8B51-462C-B3ED-8B2D78E3F4D3}"/>
              </a:ext>
            </a:extLst>
          </p:cNvPr>
          <p:cNvSpPr/>
          <p:nvPr/>
        </p:nvSpPr>
        <p:spPr>
          <a:xfrm>
            <a:off x="3254328" y="3995552"/>
            <a:ext cx="3132403" cy="6608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C89D064-22C0-4F0F-969F-1813A3DD9EC5}"/>
              </a:ext>
            </a:extLst>
          </p:cNvPr>
          <p:cNvSpPr txBox="1"/>
          <p:nvPr/>
        </p:nvSpPr>
        <p:spPr>
          <a:xfrm>
            <a:off x="7863841" y="3298599"/>
            <a:ext cx="37560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si můžeme vybrat, jestli vytvoříme celý formulář v konstruktoru, nebo vytváření jeho prvků oddělíme do samostatné metody. Z důvodu přehlednosti doporučuji využít druhou variantu.</a:t>
            </a:r>
          </a:p>
        </p:txBody>
      </p:sp>
    </p:spTree>
    <p:extLst>
      <p:ext uri="{BB962C8B-B14F-4D97-AF65-F5344CB8AC3E}">
        <p14:creationId xmlns:p14="http://schemas.microsoft.com/office/powerpoint/2010/main" val="148032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81E948-8CE4-4867-8E03-27C7C3A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83822F-CF82-45EC-9213-C23B4D88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BA9264D-456C-4488-ABE0-5C7E6FD4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A8763F44-95A5-4F5E-BB27-56E802A766F8}"/>
              </a:ext>
            </a:extLst>
          </p:cNvPr>
          <p:cNvSpPr/>
          <p:nvPr/>
        </p:nvSpPr>
        <p:spPr>
          <a:xfrm>
            <a:off x="3310599" y="3845335"/>
            <a:ext cx="3132403" cy="14722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0F8DF4E-3943-4502-9810-7B81BC268E73}"/>
              </a:ext>
            </a:extLst>
          </p:cNvPr>
          <p:cNvSpPr txBox="1"/>
          <p:nvPr/>
        </p:nvSpPr>
        <p:spPr>
          <a:xfrm>
            <a:off x="7863841" y="3298599"/>
            <a:ext cx="3756073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první přidáme do formuláře pole pro název a popis úkolu. Všimněte si, že názvy cca odpovídají typům formulářových prvků, které chceme využít. </a:t>
            </a:r>
          </a:p>
          <a:p>
            <a:r>
              <a:rPr lang="cs-CZ" dirty="0"/>
              <a:t>V případě, že je prvek povinný a nebude vyplněn, zobrazí se uživateli chyba zadaná do </a:t>
            </a:r>
            <a:r>
              <a:rPr lang="cs-CZ" dirty="0" err="1"/>
              <a:t>setRequired</a:t>
            </a:r>
            <a:r>
              <a:rPr lang="en-US" dirty="0"/>
              <a:t>()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 err="1"/>
              <a:t>Hidden</a:t>
            </a:r>
            <a:r>
              <a:rPr lang="cs-CZ" dirty="0"/>
              <a:t> input pro </a:t>
            </a:r>
            <a:r>
              <a:rPr lang="cs-CZ" dirty="0" err="1"/>
              <a:t>todoId</a:t>
            </a:r>
            <a:r>
              <a:rPr lang="cs-CZ" dirty="0"/>
              <a:t> si pracovně uložíme do proměnné – budeme jej ještě potřebovat u nastavení validací.</a:t>
            </a:r>
          </a:p>
        </p:txBody>
      </p:sp>
    </p:spTree>
    <p:extLst>
      <p:ext uri="{BB962C8B-B14F-4D97-AF65-F5344CB8AC3E}">
        <p14:creationId xmlns:p14="http://schemas.microsoft.com/office/powerpoint/2010/main" val="132919289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979</Words>
  <Application>Microsoft Office PowerPoint</Application>
  <PresentationFormat>Širokoúhlá obrazovka</PresentationFormat>
  <Paragraphs>59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Motiv Office</vt:lpstr>
      <vt:lpstr>Todolist 2 1. část řešení – formulář pro vytváření/úpravu úkolů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 2 1. část řešení – formulář pro vytváření/úpravu úkolů</dc:title>
  <dc:creator>Stanislav Vojíř</dc:creator>
  <cp:lastModifiedBy>Stanislav Vojíř</cp:lastModifiedBy>
  <cp:revision>17</cp:revision>
  <dcterms:created xsi:type="dcterms:W3CDTF">2021-10-30T12:42:04Z</dcterms:created>
  <dcterms:modified xsi:type="dcterms:W3CDTF">2021-10-30T15:57:01Z</dcterms:modified>
</cp:coreProperties>
</file>